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notesSlides/notesSlide2.xml" ContentType="application/vnd.openxmlformats-officedocument.presentationml.notesSlide+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charts/chart3.xml" ContentType="application/vnd.openxmlformats-officedocument.drawingml.chart+xml"/>
  <Override PartName="/ppt/notesSlides/notesSlide4.xml" ContentType="application/vnd.openxmlformats-officedocument.presentationml.notesSlide+xml"/>
  <Override PartName="/ppt/charts/chart4.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5.xml" ContentType="application/vnd.openxmlformats-officedocument.presentationml.notesSlide+xml"/>
  <Override PartName="/ppt/charts/chart5.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6.xml" ContentType="application/vnd.openxmlformats-officedocument.presentationml.notesSlide+xml"/>
  <Override PartName="/ppt/charts/chart6.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7.xml" ContentType="application/vnd.openxmlformats-officedocument.presentationml.notesSlide+xml"/>
  <Override PartName="/ppt/charts/chart7.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8.xml" ContentType="application/vnd.openxmlformats-officedocument.presentationml.notesSlide+xml"/>
  <Override PartName="/ppt/charts/chart8.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9.xml" ContentType="application/vnd.openxmlformats-officedocument.presentationml.notesSlide+xml"/>
  <Override PartName="/ppt/charts/chart9.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10.xml" ContentType="application/vnd.openxmlformats-officedocument.presentationml.notesSlide+xml"/>
  <Override PartName="/ppt/charts/chart10.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11.xml" ContentType="application/vnd.openxmlformats-officedocument.presentationml.notesSlide+xml"/>
  <Override PartName="/ppt/charts/chart11.xml" ContentType="application/vnd.openxmlformats-officedocument.drawingml.chart+xml"/>
  <Override PartName="/ppt/charts/style9.xml" ContentType="application/vnd.ms-office.chartstyle+xml"/>
  <Override PartName="/ppt/charts/colors9.xml" ContentType="application/vnd.ms-office.chartcolorstyle+xml"/>
  <Override PartName="/ppt/drawings/drawing1.xml" ContentType="application/vnd.openxmlformats-officedocument.drawingml.chartshapes+xml"/>
  <Override PartName="/ppt/notesSlides/notesSlide12.xml" ContentType="application/vnd.openxmlformats-officedocument.presentationml.notesSlide+xml"/>
  <Override PartName="/ppt/charts/chart12.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13.xml" ContentType="application/vnd.openxmlformats-officedocument.presentationml.notesSlide+xml"/>
  <Override PartName="/ppt/charts/chart13.xml" ContentType="application/vnd.openxmlformats-officedocument.drawingml.chart+xml"/>
  <Override PartName="/ppt/charts/style11.xml" ContentType="application/vnd.ms-office.chartstyle+xml"/>
  <Override PartName="/ppt/charts/colors11.xml" ContentType="application/vnd.ms-office.chartcolorstyle+xml"/>
  <Override PartName="/ppt/notesSlides/notesSlide14.xml" ContentType="application/vnd.openxmlformats-officedocument.presentationml.notesSlide+xml"/>
  <Override PartName="/ppt/charts/chart14.xml" ContentType="application/vnd.openxmlformats-officedocument.drawingml.chart+xml"/>
  <Override PartName="/ppt/charts/style12.xml" ContentType="application/vnd.ms-office.chartstyle+xml"/>
  <Override PartName="/ppt/charts/colors12.xml" ContentType="application/vnd.ms-office.chartcolorstyle+xml"/>
  <Override PartName="/ppt/notesSlides/notesSlide15.xml" ContentType="application/vnd.openxmlformats-officedocument.presentationml.notesSlide+xml"/>
  <Override PartName="/ppt/charts/chart15.xml" ContentType="application/vnd.openxmlformats-officedocument.drawingml.chart+xml"/>
  <Override PartName="/ppt/charts/style13.xml" ContentType="application/vnd.ms-office.chartstyle+xml"/>
  <Override PartName="/ppt/charts/colors13.xml" ContentType="application/vnd.ms-office.chartcolorstyle+xml"/>
  <Override PartName="/ppt/notesSlides/notesSlide16.xml" ContentType="application/vnd.openxmlformats-officedocument.presentationml.notesSlide+xml"/>
  <Override PartName="/ppt/charts/chart16.xml" ContentType="application/vnd.openxmlformats-officedocument.drawingml.chart+xml"/>
  <Override PartName="/ppt/charts/style14.xml" ContentType="application/vnd.ms-office.chartstyle+xml"/>
  <Override PartName="/ppt/charts/colors14.xml" ContentType="application/vnd.ms-office.chartcolorstyle+xml"/>
  <Override PartName="/ppt/drawings/drawing2.xml" ContentType="application/vnd.openxmlformats-officedocument.drawingml.chartshapes+xml"/>
  <Override PartName="/ppt/notesSlides/notesSlide17.xml" ContentType="application/vnd.openxmlformats-officedocument.presentationml.notesSlide+xml"/>
  <Override PartName="/ppt/charts/chart17.xml" ContentType="application/vnd.openxmlformats-officedocument.drawingml.chart+xml"/>
  <Override PartName="/ppt/charts/style15.xml" ContentType="application/vnd.ms-office.chartstyle+xml"/>
  <Override PartName="/ppt/charts/colors15.xml" ContentType="application/vnd.ms-office.chartcolorstyle+xml"/>
  <Override PartName="/ppt/notesSlides/notesSlide18.xml" ContentType="application/vnd.openxmlformats-officedocument.presentationml.notesSlide+xml"/>
  <Override PartName="/ppt/charts/chart18.xml" ContentType="application/vnd.openxmlformats-officedocument.drawingml.chart+xml"/>
  <Override PartName="/ppt/charts/style16.xml" ContentType="application/vnd.ms-office.chartstyle+xml"/>
  <Override PartName="/ppt/charts/colors16.xml" ContentType="application/vnd.ms-office.chartcolorstyle+xml"/>
  <Override PartName="/ppt/notesSlides/notesSlide19.xml" ContentType="application/vnd.openxmlformats-officedocument.presentationml.notesSlide+xml"/>
  <Override PartName="/ppt/charts/chart19.xml" ContentType="application/vnd.openxmlformats-officedocument.drawingml.chart+xml"/>
  <Override PartName="/ppt/charts/style17.xml" ContentType="application/vnd.ms-office.chartstyle+xml"/>
  <Override PartName="/ppt/charts/colors17.xml" ContentType="application/vnd.ms-office.chartcolorstyle+xml"/>
  <Override PartName="/ppt/notesSlides/notesSlide20.xml" ContentType="application/vnd.openxmlformats-officedocument.presentationml.notesSlide+xml"/>
  <Override PartName="/ppt/charts/chart20.xml" ContentType="application/vnd.openxmlformats-officedocument.drawingml.chart+xml"/>
  <Override PartName="/ppt/charts/style18.xml" ContentType="application/vnd.ms-office.chartstyle+xml"/>
  <Override PartName="/ppt/charts/colors18.xml" ContentType="application/vnd.ms-office.chartcolorstyle+xml"/>
  <Override PartName="/ppt/notesSlides/notesSlide21.xml" ContentType="application/vnd.openxmlformats-officedocument.presentationml.notesSlide+xml"/>
  <Override PartName="/ppt/charts/chart21.xml" ContentType="application/vnd.openxmlformats-officedocument.drawingml.chart+xml"/>
  <Override PartName="/ppt/charts/style19.xml" ContentType="application/vnd.ms-office.chartstyle+xml"/>
  <Override PartName="/ppt/charts/colors19.xml" ContentType="application/vnd.ms-office.chartcolorstyle+xml"/>
  <Override PartName="/ppt/notesSlides/notesSlide22.xml" ContentType="application/vnd.openxmlformats-officedocument.presentationml.notesSlide+xml"/>
  <Override PartName="/ppt/charts/chart22.xml" ContentType="application/vnd.openxmlformats-officedocument.drawingml.chart+xml"/>
  <Override PartName="/ppt/charts/style20.xml" ContentType="application/vnd.ms-office.chartstyle+xml"/>
  <Override PartName="/ppt/charts/colors20.xml" ContentType="application/vnd.ms-office.chartcolorstyle+xml"/>
  <Override PartName="/ppt/notesSlides/notesSlide23.xml" ContentType="application/vnd.openxmlformats-officedocument.presentationml.notesSlide+xml"/>
  <Override PartName="/ppt/charts/chart23.xml" ContentType="application/vnd.openxmlformats-officedocument.drawingml.chart+xml"/>
  <Override PartName="/ppt/charts/style21.xml" ContentType="application/vnd.ms-office.chartstyle+xml"/>
  <Override PartName="/ppt/charts/colors21.xml" ContentType="application/vnd.ms-office.chartcolorstyle+xml"/>
  <Override PartName="/ppt/notesSlides/notesSlide24.xml" ContentType="application/vnd.openxmlformats-officedocument.presentationml.notesSlide+xml"/>
  <Override PartName="/ppt/charts/chart24.xml" ContentType="application/vnd.openxmlformats-officedocument.drawingml.chart+xml"/>
  <Override PartName="/ppt/charts/style22.xml" ContentType="application/vnd.ms-office.chartstyle+xml"/>
  <Override PartName="/ppt/charts/colors22.xml" ContentType="application/vnd.ms-office.chartcolorstyle+xml"/>
  <Override PartName="/ppt/notesSlides/notesSlide25.xml" ContentType="application/vnd.openxmlformats-officedocument.presentationml.notesSlide+xml"/>
  <Override PartName="/ppt/charts/chart25.xml" ContentType="application/vnd.openxmlformats-officedocument.drawingml.chart+xml"/>
  <Override PartName="/ppt/charts/style23.xml" ContentType="application/vnd.ms-office.chartstyle+xml"/>
  <Override PartName="/ppt/charts/colors23.xml" ContentType="application/vnd.ms-office.chartcolorstyle+xml"/>
  <Override PartName="/ppt/notesSlides/notesSlide26.xml" ContentType="application/vnd.openxmlformats-officedocument.presentationml.notesSlide+xml"/>
  <Override PartName="/ppt/charts/chart26.xml" ContentType="application/vnd.openxmlformats-officedocument.drawingml.chart+xml"/>
  <Override PartName="/ppt/charts/style24.xml" ContentType="application/vnd.ms-office.chartstyle+xml"/>
  <Override PartName="/ppt/charts/colors24.xml" ContentType="application/vnd.ms-office.chartcolorstyle+xml"/>
  <Override PartName="/ppt/notesSlides/notesSlide27.xml" ContentType="application/vnd.openxmlformats-officedocument.presentationml.notesSlide+xml"/>
  <Override PartName="/ppt/charts/chart27.xml" ContentType="application/vnd.openxmlformats-officedocument.drawingml.chart+xml"/>
  <Override PartName="/ppt/charts/style25.xml" ContentType="application/vnd.ms-office.chartstyle+xml"/>
  <Override PartName="/ppt/charts/colors25.xml" ContentType="application/vnd.ms-office.chartcolorstyle+xml"/>
  <Override PartName="/ppt/notesSlides/notesSlide28.xml" ContentType="application/vnd.openxmlformats-officedocument.presentationml.notesSlide+xml"/>
  <Override PartName="/ppt/charts/chart28.xml" ContentType="application/vnd.openxmlformats-officedocument.drawingml.chart+xml"/>
  <Override PartName="/ppt/charts/style26.xml" ContentType="application/vnd.ms-office.chartstyle+xml"/>
  <Override PartName="/ppt/charts/colors26.xml" ContentType="application/vnd.ms-office.chartcolorstyl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4164" r:id="rId4"/>
  </p:sldMasterIdLst>
  <p:notesMasterIdLst>
    <p:notesMasterId r:id="rId33"/>
  </p:notesMasterIdLst>
  <p:sldIdLst>
    <p:sldId id="565" r:id="rId5"/>
    <p:sldId id="566" r:id="rId6"/>
    <p:sldId id="567" r:id="rId7"/>
    <p:sldId id="568" r:id="rId8"/>
    <p:sldId id="569" r:id="rId9"/>
    <p:sldId id="570" r:id="rId10"/>
    <p:sldId id="571" r:id="rId11"/>
    <p:sldId id="572" r:id="rId12"/>
    <p:sldId id="573" r:id="rId13"/>
    <p:sldId id="574" r:id="rId14"/>
    <p:sldId id="575" r:id="rId15"/>
    <p:sldId id="576" r:id="rId16"/>
    <p:sldId id="577" r:id="rId17"/>
    <p:sldId id="578" r:id="rId18"/>
    <p:sldId id="579" r:id="rId19"/>
    <p:sldId id="580" r:id="rId20"/>
    <p:sldId id="581" r:id="rId21"/>
    <p:sldId id="582" r:id="rId22"/>
    <p:sldId id="583" r:id="rId23"/>
    <p:sldId id="584" r:id="rId24"/>
    <p:sldId id="585" r:id="rId25"/>
    <p:sldId id="586" r:id="rId26"/>
    <p:sldId id="587" r:id="rId27"/>
    <p:sldId id="588" r:id="rId28"/>
    <p:sldId id="589" r:id="rId29"/>
    <p:sldId id="590" r:id="rId30"/>
    <p:sldId id="591" r:id="rId31"/>
    <p:sldId id="592" r:id="rId32"/>
  </p:sldIdLst>
  <p:sldSz cx="9720263" cy="7021513"/>
  <p:notesSz cx="6807200" cy="9939338"/>
  <p:defaultTextStyle>
    <a:defPPr>
      <a:defRPr lang="ja-JP"/>
    </a:defPPr>
    <a:lvl1pPr marL="0" algn="l" defTabSz="932580" rtl="0" eaLnBrk="1" latinLnBrk="0" hangingPunct="1">
      <a:defRPr kumimoji="1" sz="1800" kern="1200">
        <a:solidFill>
          <a:schemeClr val="tx1"/>
        </a:solidFill>
        <a:latin typeface="+mn-lt"/>
        <a:ea typeface="+mn-ea"/>
        <a:cs typeface="+mn-cs"/>
      </a:defRPr>
    </a:lvl1pPr>
    <a:lvl2pPr marL="466288" algn="l" defTabSz="932580" rtl="0" eaLnBrk="1" latinLnBrk="0" hangingPunct="1">
      <a:defRPr kumimoji="1" sz="1800" kern="1200">
        <a:solidFill>
          <a:schemeClr val="tx1"/>
        </a:solidFill>
        <a:latin typeface="+mn-lt"/>
        <a:ea typeface="+mn-ea"/>
        <a:cs typeface="+mn-cs"/>
      </a:defRPr>
    </a:lvl2pPr>
    <a:lvl3pPr marL="932580" algn="l" defTabSz="932580" rtl="0" eaLnBrk="1" latinLnBrk="0" hangingPunct="1">
      <a:defRPr kumimoji="1" sz="1800" kern="1200">
        <a:solidFill>
          <a:schemeClr val="tx1"/>
        </a:solidFill>
        <a:latin typeface="+mn-lt"/>
        <a:ea typeface="+mn-ea"/>
        <a:cs typeface="+mn-cs"/>
      </a:defRPr>
    </a:lvl3pPr>
    <a:lvl4pPr marL="1398867" algn="l" defTabSz="932580" rtl="0" eaLnBrk="1" latinLnBrk="0" hangingPunct="1">
      <a:defRPr kumimoji="1" sz="1800" kern="1200">
        <a:solidFill>
          <a:schemeClr val="tx1"/>
        </a:solidFill>
        <a:latin typeface="+mn-lt"/>
        <a:ea typeface="+mn-ea"/>
        <a:cs typeface="+mn-cs"/>
      </a:defRPr>
    </a:lvl4pPr>
    <a:lvl5pPr marL="1865158" algn="l" defTabSz="932580" rtl="0" eaLnBrk="1" latinLnBrk="0" hangingPunct="1">
      <a:defRPr kumimoji="1" sz="1800" kern="1200">
        <a:solidFill>
          <a:schemeClr val="tx1"/>
        </a:solidFill>
        <a:latin typeface="+mn-lt"/>
        <a:ea typeface="+mn-ea"/>
        <a:cs typeface="+mn-cs"/>
      </a:defRPr>
    </a:lvl5pPr>
    <a:lvl6pPr marL="2331439" algn="l" defTabSz="932580" rtl="0" eaLnBrk="1" latinLnBrk="0" hangingPunct="1">
      <a:defRPr kumimoji="1" sz="1800" kern="1200">
        <a:solidFill>
          <a:schemeClr val="tx1"/>
        </a:solidFill>
        <a:latin typeface="+mn-lt"/>
        <a:ea typeface="+mn-ea"/>
        <a:cs typeface="+mn-cs"/>
      </a:defRPr>
    </a:lvl6pPr>
    <a:lvl7pPr marL="2797735" algn="l" defTabSz="932580" rtl="0" eaLnBrk="1" latinLnBrk="0" hangingPunct="1">
      <a:defRPr kumimoji="1" sz="1800" kern="1200">
        <a:solidFill>
          <a:schemeClr val="tx1"/>
        </a:solidFill>
        <a:latin typeface="+mn-lt"/>
        <a:ea typeface="+mn-ea"/>
        <a:cs typeface="+mn-cs"/>
      </a:defRPr>
    </a:lvl7pPr>
    <a:lvl8pPr marL="3264024" algn="l" defTabSz="932580" rtl="0" eaLnBrk="1" latinLnBrk="0" hangingPunct="1">
      <a:defRPr kumimoji="1" sz="1800" kern="1200">
        <a:solidFill>
          <a:schemeClr val="tx1"/>
        </a:solidFill>
        <a:latin typeface="+mn-lt"/>
        <a:ea typeface="+mn-ea"/>
        <a:cs typeface="+mn-cs"/>
      </a:defRPr>
    </a:lvl8pPr>
    <a:lvl9pPr marL="3730316" algn="l" defTabSz="93258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12" userDrawn="1">
          <p15:clr>
            <a:srgbClr val="A4A3A4"/>
          </p15:clr>
        </p15:guide>
        <p15:guide id="2" pos="3062" userDrawn="1">
          <p15:clr>
            <a:srgbClr val="A4A3A4"/>
          </p15:clr>
        </p15:guide>
      </p15:sldGuideLst>
    </p:ext>
    <p:ext uri="{2D200454-40CA-4A62-9FC3-DE9A4176ACB9}">
      <p15:notesGuideLst xmlns:p15="http://schemas.microsoft.com/office/powerpoint/2012/main">
        <p15:guide id="1" orient="horz" pos="3130">
          <p15:clr>
            <a:srgbClr val="A4A3A4"/>
          </p15:clr>
        </p15:guide>
        <p15:guide id="2" pos="2143">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62" autoAdjust="0"/>
    <p:restoredTop sz="97642" autoAdjust="0"/>
  </p:normalViewPr>
  <p:slideViewPr>
    <p:cSldViewPr>
      <p:cViewPr varScale="1">
        <p:scale>
          <a:sx n="105" d="100"/>
          <a:sy n="105" d="100"/>
        </p:scale>
        <p:origin x="1524" y="102"/>
      </p:cViewPr>
      <p:guideLst>
        <p:guide orient="horz" pos="2212"/>
        <p:guide pos="306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51" d="100"/>
          <a:sy n="51" d="100"/>
        </p:scale>
        <p:origin x="-2958" y="-90"/>
      </p:cViewPr>
      <p:guideLst>
        <p:guide orient="horz" pos="3130"/>
        <p:guide pos="2143"/>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s>
</file>

<file path=ppt/charts/_rels/chart1.xml.rels><?xml version="1.0" encoding="UTF-8" standalone="yes"?>
<Relationships xmlns="http://schemas.openxmlformats.org/package/2006/relationships"><Relationship Id="rId1"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3\&#12304;&#12464;&#12521;&#12501;&#12305;&#37117;&#36947;&#24220;&#30476;_0728b.xlsx" TargetMode="External"/></Relationships>
</file>

<file path=ppt/charts/_rels/chart10.xml.rels><?xml version="1.0" encoding="UTF-8" standalone="yes"?>
<Relationships xmlns="http://schemas.openxmlformats.org/package/2006/relationships"><Relationship Id="rId3"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3\&#12304;&#12464;&#12521;&#12501;&#12305;&#37117;&#36947;&#24220;&#30476;_0728b.xlsx" TargetMode="External"/><Relationship Id="rId2" Type="http://schemas.microsoft.com/office/2011/relationships/chartColorStyle" Target="colors8.xml"/><Relationship Id="rId1" Type="http://schemas.microsoft.com/office/2011/relationships/chartStyle" Target="style8.xml"/></Relationships>
</file>

<file path=ppt/charts/_rels/chart11.xml.rels><?xml version="1.0" encoding="UTF-8" standalone="yes"?>
<Relationships xmlns="http://schemas.openxmlformats.org/package/2006/relationships"><Relationship Id="rId3"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3\&#12304;&#12464;&#12521;&#12501;&#12305;&#37117;&#36947;&#24220;&#30476;_0728b.xlsx" TargetMode="External"/><Relationship Id="rId2" Type="http://schemas.microsoft.com/office/2011/relationships/chartColorStyle" Target="colors9.xml"/><Relationship Id="rId1" Type="http://schemas.microsoft.com/office/2011/relationships/chartStyle" Target="style9.xml"/><Relationship Id="rId4" Type="http://schemas.openxmlformats.org/officeDocument/2006/relationships/chartUserShapes" Target="../drawings/drawing1.xml"/></Relationships>
</file>

<file path=ppt/charts/_rels/chart12.xml.rels><?xml version="1.0" encoding="UTF-8" standalone="yes"?>
<Relationships xmlns="http://schemas.openxmlformats.org/package/2006/relationships"><Relationship Id="rId3"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3\&#12304;&#12464;&#12521;&#12501;&#12305;&#37117;&#36947;&#24220;&#30476;_0728b.xlsx" TargetMode="External"/><Relationship Id="rId2" Type="http://schemas.microsoft.com/office/2011/relationships/chartColorStyle" Target="colors10.xml"/><Relationship Id="rId1" Type="http://schemas.microsoft.com/office/2011/relationships/chartStyle" Target="style10.xml"/></Relationships>
</file>

<file path=ppt/charts/_rels/chart13.xml.rels><?xml version="1.0" encoding="UTF-8" standalone="yes"?>
<Relationships xmlns="http://schemas.openxmlformats.org/package/2006/relationships"><Relationship Id="rId3"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3\&#12304;&#12464;&#12521;&#12501;&#12305;&#37117;&#36947;&#24220;&#30476;_0728b.xlsx" TargetMode="External"/><Relationship Id="rId2" Type="http://schemas.microsoft.com/office/2011/relationships/chartColorStyle" Target="colors11.xml"/><Relationship Id="rId1" Type="http://schemas.microsoft.com/office/2011/relationships/chartStyle" Target="style11.xml"/></Relationships>
</file>

<file path=ppt/charts/_rels/chart14.xml.rels><?xml version="1.0" encoding="UTF-8" standalone="yes"?>
<Relationships xmlns="http://schemas.openxmlformats.org/package/2006/relationships"><Relationship Id="rId3"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3\&#12304;&#12464;&#12521;&#12501;&#12305;&#37117;&#36947;&#24220;&#30476;_0728b.xlsx" TargetMode="External"/><Relationship Id="rId2" Type="http://schemas.microsoft.com/office/2011/relationships/chartColorStyle" Target="colors12.xml"/><Relationship Id="rId1" Type="http://schemas.microsoft.com/office/2011/relationships/chartStyle" Target="style12.xml"/></Relationships>
</file>

<file path=ppt/charts/_rels/chart15.xml.rels><?xml version="1.0" encoding="UTF-8" standalone="yes"?>
<Relationships xmlns="http://schemas.openxmlformats.org/package/2006/relationships"><Relationship Id="rId3"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3\&#12304;&#12464;&#12521;&#12501;&#12305;&#37117;&#36947;&#24220;&#30476;_0728b.xlsx" TargetMode="External"/><Relationship Id="rId2" Type="http://schemas.microsoft.com/office/2011/relationships/chartColorStyle" Target="colors13.xml"/><Relationship Id="rId1" Type="http://schemas.microsoft.com/office/2011/relationships/chartStyle" Target="style13.xml"/></Relationships>
</file>

<file path=ppt/charts/_rels/chart16.xml.rels><?xml version="1.0" encoding="UTF-8" standalone="yes"?>
<Relationships xmlns="http://schemas.openxmlformats.org/package/2006/relationships"><Relationship Id="rId3"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3\&#12304;&#12464;&#12521;&#12501;&#12305;&#37117;&#36947;&#24220;&#30476;_0728b.xlsx" TargetMode="External"/><Relationship Id="rId2" Type="http://schemas.microsoft.com/office/2011/relationships/chartColorStyle" Target="colors14.xml"/><Relationship Id="rId1" Type="http://schemas.microsoft.com/office/2011/relationships/chartStyle" Target="style14.xml"/><Relationship Id="rId4" Type="http://schemas.openxmlformats.org/officeDocument/2006/relationships/chartUserShapes" Target="../drawings/drawing2.xml"/></Relationships>
</file>

<file path=ppt/charts/_rels/chart17.xml.rels><?xml version="1.0" encoding="UTF-8" standalone="yes"?>
<Relationships xmlns="http://schemas.openxmlformats.org/package/2006/relationships"><Relationship Id="rId3"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3\&#12304;&#12464;&#12521;&#12501;&#12305;&#37117;&#36947;&#24220;&#30476;_0728b.xlsx" TargetMode="External"/><Relationship Id="rId2" Type="http://schemas.microsoft.com/office/2011/relationships/chartColorStyle" Target="colors15.xml"/><Relationship Id="rId1" Type="http://schemas.microsoft.com/office/2011/relationships/chartStyle" Target="style15.xml"/></Relationships>
</file>

<file path=ppt/charts/_rels/chart18.xml.rels><?xml version="1.0" encoding="UTF-8" standalone="yes"?>
<Relationships xmlns="http://schemas.openxmlformats.org/package/2006/relationships"><Relationship Id="rId3"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3\&#12304;&#12464;&#12521;&#12501;&#12305;&#37117;&#36947;&#24220;&#30476;_0728b.xlsx" TargetMode="External"/><Relationship Id="rId2" Type="http://schemas.microsoft.com/office/2011/relationships/chartColorStyle" Target="colors16.xml"/><Relationship Id="rId1" Type="http://schemas.microsoft.com/office/2011/relationships/chartStyle" Target="style16.xml"/></Relationships>
</file>

<file path=ppt/charts/_rels/chart19.xml.rels><?xml version="1.0" encoding="UTF-8" standalone="yes"?>
<Relationships xmlns="http://schemas.openxmlformats.org/package/2006/relationships"><Relationship Id="rId3"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3\&#12304;&#12464;&#12521;&#12501;&#12305;&#37117;&#36947;&#24220;&#30476;_0728b.xlsx" TargetMode="External"/><Relationship Id="rId2" Type="http://schemas.microsoft.com/office/2011/relationships/chartColorStyle" Target="colors17.xml"/><Relationship Id="rId1" Type="http://schemas.microsoft.com/office/2011/relationships/chartStyle" Target="style17.xml"/></Relationships>
</file>

<file path=ppt/charts/_rels/chart2.xml.rels><?xml version="1.0" encoding="UTF-8" standalone="yes"?>
<Relationships xmlns="http://schemas.openxmlformats.org/package/2006/relationships"><Relationship Id="rId3"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3\&#12304;&#12464;&#12521;&#12501;&#12305;&#37117;&#36947;&#24220;&#30476;_0728b.xlsx" TargetMode="External"/><Relationship Id="rId2" Type="http://schemas.microsoft.com/office/2011/relationships/chartColorStyle" Target="colors1.xml"/><Relationship Id="rId1" Type="http://schemas.microsoft.com/office/2011/relationships/chartStyle" Target="style1.xml"/></Relationships>
</file>

<file path=ppt/charts/_rels/chart20.xml.rels><?xml version="1.0" encoding="UTF-8" standalone="yes"?>
<Relationships xmlns="http://schemas.openxmlformats.org/package/2006/relationships"><Relationship Id="rId3"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3\&#12304;&#12464;&#12521;&#12501;&#12305;&#37117;&#36947;&#24220;&#30476;_0728b.xlsx" TargetMode="External"/><Relationship Id="rId2" Type="http://schemas.microsoft.com/office/2011/relationships/chartColorStyle" Target="colors18.xml"/><Relationship Id="rId1" Type="http://schemas.microsoft.com/office/2011/relationships/chartStyle" Target="style18.xml"/></Relationships>
</file>

<file path=ppt/charts/_rels/chart21.xml.rels><?xml version="1.0" encoding="UTF-8" standalone="yes"?>
<Relationships xmlns="http://schemas.openxmlformats.org/package/2006/relationships"><Relationship Id="rId3"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3\&#12304;&#12464;&#12521;&#12501;&#12305;&#37117;&#36947;&#24220;&#30476;_0728b.xlsx" TargetMode="External"/><Relationship Id="rId2" Type="http://schemas.microsoft.com/office/2011/relationships/chartColorStyle" Target="colors19.xml"/><Relationship Id="rId1" Type="http://schemas.microsoft.com/office/2011/relationships/chartStyle" Target="style19.xml"/></Relationships>
</file>

<file path=ppt/charts/_rels/chart22.xml.rels><?xml version="1.0" encoding="UTF-8" standalone="yes"?>
<Relationships xmlns="http://schemas.openxmlformats.org/package/2006/relationships"><Relationship Id="rId3"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3\&#12304;&#12464;&#12521;&#12501;&#12305;&#37117;&#36947;&#24220;&#30476;_0728b.xlsx" TargetMode="External"/><Relationship Id="rId2" Type="http://schemas.microsoft.com/office/2011/relationships/chartColorStyle" Target="colors20.xml"/><Relationship Id="rId1" Type="http://schemas.microsoft.com/office/2011/relationships/chartStyle" Target="style20.xml"/></Relationships>
</file>

<file path=ppt/charts/_rels/chart23.xml.rels><?xml version="1.0" encoding="UTF-8" standalone="yes"?>
<Relationships xmlns="http://schemas.openxmlformats.org/package/2006/relationships"><Relationship Id="rId3"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3\&#12304;&#12464;&#12521;&#12501;&#12305;&#37117;&#36947;&#24220;&#30476;_0728b.xlsx" TargetMode="External"/><Relationship Id="rId2" Type="http://schemas.microsoft.com/office/2011/relationships/chartColorStyle" Target="colors21.xml"/><Relationship Id="rId1" Type="http://schemas.microsoft.com/office/2011/relationships/chartStyle" Target="style21.xml"/></Relationships>
</file>

<file path=ppt/charts/_rels/chart24.xml.rels><?xml version="1.0" encoding="UTF-8" standalone="yes"?>
<Relationships xmlns="http://schemas.openxmlformats.org/package/2006/relationships"><Relationship Id="rId3"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3\&#12304;&#12464;&#12521;&#12501;&#12305;&#37117;&#36947;&#24220;&#30476;_0728b.xlsx" TargetMode="External"/><Relationship Id="rId2" Type="http://schemas.microsoft.com/office/2011/relationships/chartColorStyle" Target="colors22.xml"/><Relationship Id="rId1" Type="http://schemas.microsoft.com/office/2011/relationships/chartStyle" Target="style22.xml"/></Relationships>
</file>

<file path=ppt/charts/_rels/chart25.xml.rels><?xml version="1.0" encoding="UTF-8" standalone="yes"?>
<Relationships xmlns="http://schemas.openxmlformats.org/package/2006/relationships"><Relationship Id="rId3"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3\&#12304;&#12464;&#12521;&#12501;&#12305;&#37117;&#36947;&#24220;&#30476;_0728b.xlsx" TargetMode="External"/><Relationship Id="rId2" Type="http://schemas.microsoft.com/office/2011/relationships/chartColorStyle" Target="colors23.xml"/><Relationship Id="rId1" Type="http://schemas.microsoft.com/office/2011/relationships/chartStyle" Target="style23.xml"/></Relationships>
</file>

<file path=ppt/charts/_rels/chart26.xml.rels><?xml version="1.0" encoding="UTF-8" standalone="yes"?>
<Relationships xmlns="http://schemas.openxmlformats.org/package/2006/relationships"><Relationship Id="rId3"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3\&#12304;&#12464;&#12521;&#12501;&#12305;&#37117;&#36947;&#24220;&#30476;_0728b.xlsx" TargetMode="External"/><Relationship Id="rId2" Type="http://schemas.microsoft.com/office/2011/relationships/chartColorStyle" Target="colors24.xml"/><Relationship Id="rId1" Type="http://schemas.microsoft.com/office/2011/relationships/chartStyle" Target="style24.xml"/></Relationships>
</file>

<file path=ppt/charts/_rels/chart27.xml.rels><?xml version="1.0" encoding="UTF-8" standalone="yes"?>
<Relationships xmlns="http://schemas.openxmlformats.org/package/2006/relationships"><Relationship Id="rId3"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3\&#12304;&#12464;&#12521;&#12501;&#12305;&#37117;&#36947;&#24220;&#30476;_0728b.xlsx" TargetMode="External"/><Relationship Id="rId2" Type="http://schemas.microsoft.com/office/2011/relationships/chartColorStyle" Target="colors25.xml"/><Relationship Id="rId1" Type="http://schemas.microsoft.com/office/2011/relationships/chartStyle" Target="style25.xml"/></Relationships>
</file>

<file path=ppt/charts/_rels/chart28.xml.rels><?xml version="1.0" encoding="UTF-8" standalone="yes"?>
<Relationships xmlns="http://schemas.openxmlformats.org/package/2006/relationships"><Relationship Id="rId3"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3\&#12304;&#12464;&#12521;&#12501;&#12305;&#37117;&#36947;&#24220;&#30476;_0728b.xlsx" TargetMode="External"/><Relationship Id="rId2" Type="http://schemas.microsoft.com/office/2011/relationships/chartColorStyle" Target="colors26.xml"/><Relationship Id="rId1" Type="http://schemas.microsoft.com/office/2011/relationships/chartStyle" Target="style26.xml"/></Relationships>
</file>

<file path=ppt/charts/_rels/chart3.xml.rels><?xml version="1.0" encoding="UTF-8" standalone="yes"?>
<Relationships xmlns="http://schemas.openxmlformats.org/package/2006/relationships"><Relationship Id="rId1"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3\&#12304;&#12464;&#12521;&#12501;&#12305;&#37117;&#36947;&#24220;&#30476;_0728b.xlsx" TargetMode="External"/></Relationships>
</file>

<file path=ppt/charts/_rels/chart4.xml.rels><?xml version="1.0" encoding="UTF-8" standalone="yes"?>
<Relationships xmlns="http://schemas.openxmlformats.org/package/2006/relationships"><Relationship Id="rId3"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3\&#12304;&#12464;&#12521;&#12501;&#12305;&#37117;&#36947;&#24220;&#30476;_0728b.xlsx" TargetMode="External"/><Relationship Id="rId2" Type="http://schemas.microsoft.com/office/2011/relationships/chartColorStyle" Target="colors2.xml"/><Relationship Id="rId1" Type="http://schemas.microsoft.com/office/2011/relationships/chartStyle" Target="style2.xml"/></Relationships>
</file>

<file path=ppt/charts/_rels/chart5.xml.rels><?xml version="1.0" encoding="UTF-8" standalone="yes"?>
<Relationships xmlns="http://schemas.openxmlformats.org/package/2006/relationships"><Relationship Id="rId3"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3\&#12304;&#12464;&#12521;&#12501;&#12305;&#37117;&#36947;&#24220;&#30476;_0728b.xlsx" TargetMode="External"/><Relationship Id="rId2" Type="http://schemas.microsoft.com/office/2011/relationships/chartColorStyle" Target="colors3.xml"/><Relationship Id="rId1" Type="http://schemas.microsoft.com/office/2011/relationships/chartStyle" Target="style3.xml"/></Relationships>
</file>

<file path=ppt/charts/_rels/chart6.xml.rels><?xml version="1.0" encoding="UTF-8" standalone="yes"?>
<Relationships xmlns="http://schemas.openxmlformats.org/package/2006/relationships"><Relationship Id="rId3"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3\&#12304;&#12464;&#12521;&#12501;&#12305;&#37117;&#36947;&#24220;&#30476;_0728b.xlsx" TargetMode="External"/><Relationship Id="rId2" Type="http://schemas.microsoft.com/office/2011/relationships/chartColorStyle" Target="colors4.xml"/><Relationship Id="rId1" Type="http://schemas.microsoft.com/office/2011/relationships/chartStyle" Target="style4.xml"/></Relationships>
</file>

<file path=ppt/charts/_rels/chart7.xml.rels><?xml version="1.0" encoding="UTF-8" standalone="yes"?>
<Relationships xmlns="http://schemas.openxmlformats.org/package/2006/relationships"><Relationship Id="rId3"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3\&#12304;&#12464;&#12521;&#12501;&#12305;&#37117;&#36947;&#24220;&#30476;_0728b.xlsx" TargetMode="External"/><Relationship Id="rId2" Type="http://schemas.microsoft.com/office/2011/relationships/chartColorStyle" Target="colors5.xml"/><Relationship Id="rId1" Type="http://schemas.microsoft.com/office/2011/relationships/chartStyle" Target="style5.xml"/></Relationships>
</file>

<file path=ppt/charts/_rels/chart8.xml.rels><?xml version="1.0" encoding="UTF-8" standalone="yes"?>
<Relationships xmlns="http://schemas.openxmlformats.org/package/2006/relationships"><Relationship Id="rId3"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3\&#12304;&#12464;&#12521;&#12501;&#12305;&#37117;&#36947;&#24220;&#30476;_0728b.xlsx" TargetMode="External"/><Relationship Id="rId2" Type="http://schemas.microsoft.com/office/2011/relationships/chartColorStyle" Target="colors6.xml"/><Relationship Id="rId1" Type="http://schemas.microsoft.com/office/2011/relationships/chartStyle" Target="style6.xml"/></Relationships>
</file>

<file path=ppt/charts/_rels/chart9.xml.rels><?xml version="1.0" encoding="UTF-8" standalone="yes"?>
<Relationships xmlns="http://schemas.openxmlformats.org/package/2006/relationships"><Relationship Id="rId3" Type="http://schemas.openxmlformats.org/officeDocument/2006/relationships/oleObject" Target="file:///\\jmar-files\RO\project\2020\LLG\1_&#31119;&#31049;PJT_LLG20001&#65374;\LLG20015_&#12452;&#12531;&#12475;&#12531;&#12486;&#12451;&#12502;\06.&#33258;&#24049;&#35413;&#20385;&#32080;&#26524;&#31561;&#38598;&#35336;&#12539;&#20998;&#26512;&#12539;&#26908;&#35388;\1.&#20844;&#38283;&#36039;&#26009;&#20316;&#25104;&#25903;&#25588;\R3\&#12304;&#12464;&#12521;&#12501;&#12305;&#37117;&#36947;&#24220;&#30476;_0728b.xlsx" TargetMode="External"/><Relationship Id="rId2" Type="http://schemas.microsoft.com/office/2011/relationships/chartColorStyle" Target="colors7.xml"/><Relationship Id="rId1" Type="http://schemas.microsoft.com/office/2011/relationships/chartStyle" Target="style7.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a:t>全国集計結果　都道府県別得点</a:t>
            </a:r>
            <a:r>
              <a:rPr lang="en-US" altLang="ja-JP" sz="1200"/>
              <a:t>(</a:t>
            </a:r>
            <a:r>
              <a:rPr lang="ja-JP" altLang="en-US" sz="1200"/>
              <a:t>満点</a:t>
            </a:r>
            <a:r>
              <a:rPr lang="en-US" altLang="ja-JP" sz="1200"/>
              <a:t>2,935</a:t>
            </a:r>
            <a:r>
              <a:rPr lang="ja-JP" altLang="en-US" sz="1200"/>
              <a:t>点、平均点</a:t>
            </a:r>
            <a:r>
              <a:rPr lang="en-US" altLang="ja-JP" sz="1200"/>
              <a:t>2058.3</a:t>
            </a:r>
            <a:r>
              <a:rPr lang="ja-JP" altLang="en-US" sz="1200"/>
              <a:t>点、得点率</a:t>
            </a:r>
            <a:r>
              <a:rPr lang="en-US" altLang="ja-JP" sz="1200"/>
              <a:t>70.1%)</a:t>
            </a:r>
          </a:p>
        </c:rich>
      </c:tx>
      <c:layout>
        <c:manualLayout>
          <c:xMode val="edge"/>
          <c:yMode val="edge"/>
          <c:x val="0.23349919154808244"/>
          <c:y val="1.6842990012887214E-2"/>
        </c:manualLayout>
      </c:layout>
      <c:overlay val="0"/>
      <c:spPr>
        <a:noFill/>
        <a:ln>
          <a:noFill/>
        </a:ln>
        <a:effectLst/>
      </c:spPr>
    </c:title>
    <c:autoTitleDeleted val="0"/>
    <c:plotArea>
      <c:layout>
        <c:manualLayout>
          <c:layoutTarget val="inner"/>
          <c:xMode val="edge"/>
          <c:yMode val="edge"/>
          <c:x val="4.0686718630502862E-2"/>
          <c:y val="6.4140370154467066E-2"/>
          <c:w val="0.93948833259295361"/>
          <c:h val="0.47794784522902373"/>
        </c:manualLayout>
      </c:layout>
      <c:barChart>
        <c:barDir val="col"/>
        <c:grouping val="stacked"/>
        <c:varyColors val="0"/>
        <c:ser>
          <c:idx val="1"/>
          <c:order val="0"/>
          <c:tx>
            <c:strRef>
              <c:f>'全体版 (2)'!$BJ$2</c:f>
              <c:strCache>
                <c:ptCount val="1"/>
                <c:pt idx="0">
                  <c:v>Ⅲ　管内の市町村における評価指標の達成状況による評価(680点)</c:v>
                </c:pt>
              </c:strCache>
            </c:strRef>
          </c:tx>
          <c:spPr>
            <a:solidFill>
              <a:srgbClr val="545FC4"/>
            </a:solidFill>
            <a:ln w="6350">
              <a:solidFill>
                <a:schemeClr val="bg1">
                  <a:lumMod val="50000"/>
                </a:schemeClr>
              </a:solidFill>
            </a:ln>
            <a:effectLst/>
          </c:spPr>
          <c:invertIfNegative val="0"/>
          <c:cat>
            <c:strRef>
              <c:f>'全体版 (2)'!$AY$3:$AY$50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(2)'!$BJ$3:$BJ$50</c:f>
              <c:numCache>
                <c:formatCode>General</c:formatCode>
                <c:ptCount val="48"/>
                <c:pt idx="0">
                  <c:v>188</c:v>
                </c:pt>
                <c:pt idx="1">
                  <c:v>322</c:v>
                </c:pt>
                <c:pt idx="2">
                  <c:v>314</c:v>
                </c:pt>
                <c:pt idx="3">
                  <c:v>388</c:v>
                </c:pt>
                <c:pt idx="4">
                  <c:v>112</c:v>
                </c:pt>
                <c:pt idx="5">
                  <c:v>384</c:v>
                </c:pt>
                <c:pt idx="6">
                  <c:v>154</c:v>
                </c:pt>
                <c:pt idx="7">
                  <c:v>184</c:v>
                </c:pt>
                <c:pt idx="8">
                  <c:v>294</c:v>
                </c:pt>
                <c:pt idx="9">
                  <c:v>162</c:v>
                </c:pt>
                <c:pt idx="10">
                  <c:v>314</c:v>
                </c:pt>
                <c:pt idx="11">
                  <c:v>202</c:v>
                </c:pt>
                <c:pt idx="12">
                  <c:v>344</c:v>
                </c:pt>
                <c:pt idx="13">
                  <c:v>284</c:v>
                </c:pt>
                <c:pt idx="14">
                  <c:v>306</c:v>
                </c:pt>
                <c:pt idx="15">
                  <c:v>466</c:v>
                </c:pt>
                <c:pt idx="16">
                  <c:v>368</c:v>
                </c:pt>
                <c:pt idx="17">
                  <c:v>186</c:v>
                </c:pt>
                <c:pt idx="18">
                  <c:v>278</c:v>
                </c:pt>
                <c:pt idx="19">
                  <c:v>194</c:v>
                </c:pt>
                <c:pt idx="20">
                  <c:v>310</c:v>
                </c:pt>
                <c:pt idx="21">
                  <c:v>468</c:v>
                </c:pt>
                <c:pt idx="22">
                  <c:v>382</c:v>
                </c:pt>
                <c:pt idx="23">
                  <c:v>414</c:v>
                </c:pt>
                <c:pt idx="24">
                  <c:v>326</c:v>
                </c:pt>
                <c:pt idx="25">
                  <c:v>238</c:v>
                </c:pt>
                <c:pt idx="26">
                  <c:v>472</c:v>
                </c:pt>
                <c:pt idx="27">
                  <c:v>480</c:v>
                </c:pt>
                <c:pt idx="28">
                  <c:v>242</c:v>
                </c:pt>
                <c:pt idx="29">
                  <c:v>248</c:v>
                </c:pt>
                <c:pt idx="30">
                  <c:v>272</c:v>
                </c:pt>
                <c:pt idx="31">
                  <c:v>338</c:v>
                </c:pt>
                <c:pt idx="32">
                  <c:v>450</c:v>
                </c:pt>
                <c:pt idx="33">
                  <c:v>366</c:v>
                </c:pt>
                <c:pt idx="34">
                  <c:v>308</c:v>
                </c:pt>
                <c:pt idx="35">
                  <c:v>194</c:v>
                </c:pt>
                <c:pt idx="36">
                  <c:v>158</c:v>
                </c:pt>
                <c:pt idx="37">
                  <c:v>278</c:v>
                </c:pt>
                <c:pt idx="38">
                  <c:v>562</c:v>
                </c:pt>
                <c:pt idx="39">
                  <c:v>340</c:v>
                </c:pt>
                <c:pt idx="40">
                  <c:v>550</c:v>
                </c:pt>
                <c:pt idx="41">
                  <c:v>582</c:v>
                </c:pt>
                <c:pt idx="42">
                  <c:v>444</c:v>
                </c:pt>
                <c:pt idx="43">
                  <c:v>490</c:v>
                </c:pt>
                <c:pt idx="44">
                  <c:v>282</c:v>
                </c:pt>
                <c:pt idx="45">
                  <c:v>412</c:v>
                </c:pt>
                <c:pt idx="46">
                  <c:v>196</c:v>
                </c:pt>
                <c:pt idx="47">
                  <c:v>324.38297872340428</c:v>
                </c:pt>
              </c:numCache>
            </c:numRef>
          </c:val>
          <c:extLst>
            <c:ext xmlns:c16="http://schemas.microsoft.com/office/drawing/2014/chart" uri="{C3380CC4-5D6E-409C-BE32-E72D297353CC}">
              <c16:uniqueId val="{00000000-9045-48F4-93C9-3E27F12C9ADA}"/>
            </c:ext>
          </c:extLst>
        </c:ser>
        <c:ser>
          <c:idx val="2"/>
          <c:order val="1"/>
          <c:tx>
            <c:strRef>
              <c:f>'全体版 (2)'!$BI$2</c:f>
              <c:strCache>
                <c:ptCount val="1"/>
                <c:pt idx="0">
                  <c:v>Ⅱ　自立支援・重度化防止等、保険給付の適正化事業等に係る保険者支援の事業内容　(9)その他(60点)</c:v>
                </c:pt>
              </c:strCache>
            </c:strRef>
          </c:tx>
          <c:spPr>
            <a:solidFill>
              <a:schemeClr val="accent2">
                <a:lumMod val="40000"/>
                <a:lumOff val="60000"/>
              </a:schemeClr>
            </a:solidFill>
            <a:ln w="6350">
              <a:solidFill>
                <a:schemeClr val="bg1">
                  <a:lumMod val="50000"/>
                </a:schemeClr>
              </a:solidFill>
            </a:ln>
            <a:effectLst/>
          </c:spPr>
          <c:invertIfNegative val="0"/>
          <c:cat>
            <c:strRef>
              <c:f>'全体版 (2)'!$AY$3:$AY$50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(2)'!$BI$3:$BI$50</c:f>
              <c:numCache>
                <c:formatCode>General</c:formatCode>
                <c:ptCount val="48"/>
                <c:pt idx="0">
                  <c:v>60</c:v>
                </c:pt>
                <c:pt idx="1">
                  <c:v>60</c:v>
                </c:pt>
                <c:pt idx="2">
                  <c:v>0</c:v>
                </c:pt>
                <c:pt idx="3">
                  <c:v>60</c:v>
                </c:pt>
                <c:pt idx="4">
                  <c:v>0</c:v>
                </c:pt>
                <c:pt idx="5">
                  <c:v>20</c:v>
                </c:pt>
                <c:pt idx="6">
                  <c:v>60</c:v>
                </c:pt>
                <c:pt idx="7">
                  <c:v>60</c:v>
                </c:pt>
                <c:pt idx="8">
                  <c:v>60</c:v>
                </c:pt>
                <c:pt idx="9">
                  <c:v>60</c:v>
                </c:pt>
                <c:pt idx="10">
                  <c:v>60</c:v>
                </c:pt>
                <c:pt idx="11">
                  <c:v>40</c:v>
                </c:pt>
                <c:pt idx="12">
                  <c:v>60</c:v>
                </c:pt>
                <c:pt idx="13">
                  <c:v>60</c:v>
                </c:pt>
                <c:pt idx="14">
                  <c:v>60</c:v>
                </c:pt>
                <c:pt idx="15">
                  <c:v>60</c:v>
                </c:pt>
                <c:pt idx="16">
                  <c:v>60</c:v>
                </c:pt>
                <c:pt idx="17">
                  <c:v>60</c:v>
                </c:pt>
                <c:pt idx="18">
                  <c:v>60</c:v>
                </c:pt>
                <c:pt idx="19">
                  <c:v>40</c:v>
                </c:pt>
                <c:pt idx="20">
                  <c:v>60</c:v>
                </c:pt>
                <c:pt idx="21">
                  <c:v>60</c:v>
                </c:pt>
                <c:pt idx="22">
                  <c:v>60</c:v>
                </c:pt>
                <c:pt idx="23">
                  <c:v>60</c:v>
                </c:pt>
                <c:pt idx="24">
                  <c:v>20</c:v>
                </c:pt>
                <c:pt idx="25">
                  <c:v>20</c:v>
                </c:pt>
                <c:pt idx="26">
                  <c:v>20</c:v>
                </c:pt>
                <c:pt idx="27">
                  <c:v>60</c:v>
                </c:pt>
                <c:pt idx="28">
                  <c:v>0</c:v>
                </c:pt>
                <c:pt idx="29">
                  <c:v>60</c:v>
                </c:pt>
                <c:pt idx="30">
                  <c:v>60</c:v>
                </c:pt>
                <c:pt idx="31">
                  <c:v>60</c:v>
                </c:pt>
                <c:pt idx="32">
                  <c:v>0</c:v>
                </c:pt>
                <c:pt idx="33">
                  <c:v>40</c:v>
                </c:pt>
                <c:pt idx="34">
                  <c:v>20</c:v>
                </c:pt>
                <c:pt idx="35">
                  <c:v>60</c:v>
                </c:pt>
                <c:pt idx="36">
                  <c:v>60</c:v>
                </c:pt>
                <c:pt idx="37">
                  <c:v>40</c:v>
                </c:pt>
                <c:pt idx="38">
                  <c:v>60</c:v>
                </c:pt>
                <c:pt idx="39">
                  <c:v>0</c:v>
                </c:pt>
                <c:pt idx="40">
                  <c:v>40</c:v>
                </c:pt>
                <c:pt idx="41">
                  <c:v>60</c:v>
                </c:pt>
                <c:pt idx="42">
                  <c:v>60</c:v>
                </c:pt>
                <c:pt idx="43">
                  <c:v>60</c:v>
                </c:pt>
                <c:pt idx="44">
                  <c:v>0</c:v>
                </c:pt>
                <c:pt idx="45">
                  <c:v>60</c:v>
                </c:pt>
                <c:pt idx="46">
                  <c:v>40</c:v>
                </c:pt>
                <c:pt idx="47">
                  <c:v>45.531914893617021</c:v>
                </c:pt>
              </c:numCache>
            </c:numRef>
          </c:val>
          <c:extLst>
            <c:ext xmlns:c16="http://schemas.microsoft.com/office/drawing/2014/chart" uri="{C3380CC4-5D6E-409C-BE32-E72D297353CC}">
              <c16:uniqueId val="{00000001-9045-48F4-93C9-3E27F12C9ADA}"/>
            </c:ext>
          </c:extLst>
        </c:ser>
        <c:ser>
          <c:idx val="3"/>
          <c:order val="2"/>
          <c:tx>
            <c:strRef>
              <c:f>'全体版 (2)'!$BH$2</c:f>
              <c:strCache>
                <c:ptCount val="1"/>
                <c:pt idx="0">
                  <c:v>Ⅱ　自立支援・重度化防止等、保険給付の適正化事業等に係る保険者支援の事業内容　(8)介護人材確保・生産性向上(470点)</c:v>
                </c:pt>
              </c:strCache>
            </c:strRef>
          </c:tx>
          <c:spPr>
            <a:pattFill prst="pct70">
              <a:fgClr>
                <a:schemeClr val="accent3">
                  <a:lumMod val="60000"/>
                  <a:lumOff val="40000"/>
                </a:schemeClr>
              </a:fgClr>
              <a:bgClr>
                <a:schemeClr val="bg1"/>
              </a:bgClr>
            </a:pattFill>
            <a:ln w="6350">
              <a:solidFill>
                <a:schemeClr val="bg1">
                  <a:lumMod val="50000"/>
                </a:schemeClr>
              </a:solidFill>
            </a:ln>
            <a:effectLst/>
          </c:spPr>
          <c:invertIfNegative val="0"/>
          <c:cat>
            <c:strRef>
              <c:f>'全体版 (2)'!$AY$3:$AY$50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(2)'!$BH$3:$BH$50</c:f>
              <c:numCache>
                <c:formatCode>General</c:formatCode>
                <c:ptCount val="48"/>
                <c:pt idx="0">
                  <c:v>357</c:v>
                </c:pt>
                <c:pt idx="1">
                  <c:v>390</c:v>
                </c:pt>
                <c:pt idx="2">
                  <c:v>255</c:v>
                </c:pt>
                <c:pt idx="3">
                  <c:v>320</c:v>
                </c:pt>
                <c:pt idx="4">
                  <c:v>187</c:v>
                </c:pt>
                <c:pt idx="5">
                  <c:v>317</c:v>
                </c:pt>
                <c:pt idx="6">
                  <c:v>340</c:v>
                </c:pt>
                <c:pt idx="7">
                  <c:v>316</c:v>
                </c:pt>
                <c:pt idx="8">
                  <c:v>248</c:v>
                </c:pt>
                <c:pt idx="9">
                  <c:v>282</c:v>
                </c:pt>
                <c:pt idx="10">
                  <c:v>271</c:v>
                </c:pt>
                <c:pt idx="11">
                  <c:v>262</c:v>
                </c:pt>
                <c:pt idx="12">
                  <c:v>388</c:v>
                </c:pt>
                <c:pt idx="13">
                  <c:v>428</c:v>
                </c:pt>
                <c:pt idx="14">
                  <c:v>369</c:v>
                </c:pt>
                <c:pt idx="15">
                  <c:v>389</c:v>
                </c:pt>
                <c:pt idx="16">
                  <c:v>304</c:v>
                </c:pt>
                <c:pt idx="17">
                  <c:v>370</c:v>
                </c:pt>
                <c:pt idx="18">
                  <c:v>229</c:v>
                </c:pt>
                <c:pt idx="19">
                  <c:v>358</c:v>
                </c:pt>
                <c:pt idx="20">
                  <c:v>363</c:v>
                </c:pt>
                <c:pt idx="21">
                  <c:v>429</c:v>
                </c:pt>
                <c:pt idx="22">
                  <c:v>280</c:v>
                </c:pt>
                <c:pt idx="23">
                  <c:v>281</c:v>
                </c:pt>
                <c:pt idx="24">
                  <c:v>322</c:v>
                </c:pt>
                <c:pt idx="25">
                  <c:v>330</c:v>
                </c:pt>
                <c:pt idx="26">
                  <c:v>248</c:v>
                </c:pt>
                <c:pt idx="27">
                  <c:v>336</c:v>
                </c:pt>
                <c:pt idx="28">
                  <c:v>273</c:v>
                </c:pt>
                <c:pt idx="29">
                  <c:v>245</c:v>
                </c:pt>
                <c:pt idx="30">
                  <c:v>331</c:v>
                </c:pt>
                <c:pt idx="31">
                  <c:v>286</c:v>
                </c:pt>
                <c:pt idx="32">
                  <c:v>251</c:v>
                </c:pt>
                <c:pt idx="33">
                  <c:v>250</c:v>
                </c:pt>
                <c:pt idx="34">
                  <c:v>182</c:v>
                </c:pt>
                <c:pt idx="35">
                  <c:v>213</c:v>
                </c:pt>
                <c:pt idx="36">
                  <c:v>335</c:v>
                </c:pt>
                <c:pt idx="37">
                  <c:v>273</c:v>
                </c:pt>
                <c:pt idx="38">
                  <c:v>300</c:v>
                </c:pt>
                <c:pt idx="39">
                  <c:v>220</c:v>
                </c:pt>
                <c:pt idx="40">
                  <c:v>204</c:v>
                </c:pt>
                <c:pt idx="41">
                  <c:v>303</c:v>
                </c:pt>
                <c:pt idx="42">
                  <c:v>365</c:v>
                </c:pt>
                <c:pt idx="43">
                  <c:v>336</c:v>
                </c:pt>
                <c:pt idx="44">
                  <c:v>189</c:v>
                </c:pt>
                <c:pt idx="45">
                  <c:v>349</c:v>
                </c:pt>
                <c:pt idx="46">
                  <c:v>205</c:v>
                </c:pt>
                <c:pt idx="47">
                  <c:v>299.55319148936172</c:v>
                </c:pt>
              </c:numCache>
            </c:numRef>
          </c:val>
          <c:extLst>
            <c:ext xmlns:c16="http://schemas.microsoft.com/office/drawing/2014/chart" uri="{C3380CC4-5D6E-409C-BE32-E72D297353CC}">
              <c16:uniqueId val="{00000002-9045-48F4-93C9-3E27F12C9ADA}"/>
            </c:ext>
          </c:extLst>
        </c:ser>
        <c:ser>
          <c:idx val="4"/>
          <c:order val="3"/>
          <c:tx>
            <c:strRef>
              <c:f>'全体版 (2)'!$BG$2</c:f>
              <c:strCache>
                <c:ptCount val="1"/>
                <c:pt idx="0">
                  <c:v>Ⅱ　自立支援・重度化防止等、保険給付の適正化事業等に係る保険者支援の事業内容　(7)介護給付適正化(90点)</c:v>
                </c:pt>
              </c:strCache>
            </c:strRef>
          </c:tx>
          <c:spPr>
            <a:solidFill>
              <a:schemeClr val="accent5">
                <a:lumMod val="40000"/>
                <a:lumOff val="60000"/>
              </a:schemeClr>
            </a:solidFill>
            <a:ln w="6350">
              <a:solidFill>
                <a:schemeClr val="bg1">
                  <a:lumMod val="50000"/>
                </a:schemeClr>
              </a:solidFill>
            </a:ln>
            <a:effectLst/>
          </c:spPr>
          <c:invertIfNegative val="0"/>
          <c:cat>
            <c:strRef>
              <c:f>'全体版 (2)'!$AY$3:$AY$50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(2)'!$BG$3:$BG$50</c:f>
              <c:numCache>
                <c:formatCode>General</c:formatCode>
                <c:ptCount val="48"/>
                <c:pt idx="0">
                  <c:v>48</c:v>
                </c:pt>
                <c:pt idx="1">
                  <c:v>66</c:v>
                </c:pt>
                <c:pt idx="2">
                  <c:v>59</c:v>
                </c:pt>
                <c:pt idx="3">
                  <c:v>51</c:v>
                </c:pt>
                <c:pt idx="4">
                  <c:v>63</c:v>
                </c:pt>
                <c:pt idx="5">
                  <c:v>49</c:v>
                </c:pt>
                <c:pt idx="6">
                  <c:v>56</c:v>
                </c:pt>
                <c:pt idx="7">
                  <c:v>67</c:v>
                </c:pt>
                <c:pt idx="8">
                  <c:v>61</c:v>
                </c:pt>
                <c:pt idx="9">
                  <c:v>52</c:v>
                </c:pt>
                <c:pt idx="10">
                  <c:v>57</c:v>
                </c:pt>
                <c:pt idx="11">
                  <c:v>36</c:v>
                </c:pt>
                <c:pt idx="12">
                  <c:v>46</c:v>
                </c:pt>
                <c:pt idx="13">
                  <c:v>59</c:v>
                </c:pt>
                <c:pt idx="14">
                  <c:v>62</c:v>
                </c:pt>
                <c:pt idx="15">
                  <c:v>65</c:v>
                </c:pt>
                <c:pt idx="16">
                  <c:v>69</c:v>
                </c:pt>
                <c:pt idx="17">
                  <c:v>76</c:v>
                </c:pt>
                <c:pt idx="18">
                  <c:v>59</c:v>
                </c:pt>
                <c:pt idx="19">
                  <c:v>61</c:v>
                </c:pt>
                <c:pt idx="20">
                  <c:v>49</c:v>
                </c:pt>
                <c:pt idx="21">
                  <c:v>64</c:v>
                </c:pt>
                <c:pt idx="22">
                  <c:v>57</c:v>
                </c:pt>
                <c:pt idx="23">
                  <c:v>64</c:v>
                </c:pt>
                <c:pt idx="24">
                  <c:v>61</c:v>
                </c:pt>
                <c:pt idx="25">
                  <c:v>69</c:v>
                </c:pt>
                <c:pt idx="26">
                  <c:v>68</c:v>
                </c:pt>
                <c:pt idx="27">
                  <c:v>51</c:v>
                </c:pt>
                <c:pt idx="28">
                  <c:v>59</c:v>
                </c:pt>
                <c:pt idx="29">
                  <c:v>76</c:v>
                </c:pt>
                <c:pt idx="30">
                  <c:v>59</c:v>
                </c:pt>
                <c:pt idx="31">
                  <c:v>64</c:v>
                </c:pt>
                <c:pt idx="32">
                  <c:v>54</c:v>
                </c:pt>
                <c:pt idx="33">
                  <c:v>57</c:v>
                </c:pt>
                <c:pt idx="34">
                  <c:v>58</c:v>
                </c:pt>
                <c:pt idx="35">
                  <c:v>58</c:v>
                </c:pt>
                <c:pt idx="36">
                  <c:v>72</c:v>
                </c:pt>
                <c:pt idx="37">
                  <c:v>82</c:v>
                </c:pt>
                <c:pt idx="38">
                  <c:v>64</c:v>
                </c:pt>
                <c:pt idx="39">
                  <c:v>56</c:v>
                </c:pt>
                <c:pt idx="40">
                  <c:v>49</c:v>
                </c:pt>
                <c:pt idx="41">
                  <c:v>53</c:v>
                </c:pt>
                <c:pt idx="42">
                  <c:v>67</c:v>
                </c:pt>
                <c:pt idx="43">
                  <c:v>62</c:v>
                </c:pt>
                <c:pt idx="44">
                  <c:v>66</c:v>
                </c:pt>
                <c:pt idx="45">
                  <c:v>59</c:v>
                </c:pt>
                <c:pt idx="46">
                  <c:v>50</c:v>
                </c:pt>
                <c:pt idx="47">
                  <c:v>59.787234042553195</c:v>
                </c:pt>
              </c:numCache>
            </c:numRef>
          </c:val>
          <c:extLst>
            <c:ext xmlns:c16="http://schemas.microsoft.com/office/drawing/2014/chart" uri="{C3380CC4-5D6E-409C-BE32-E72D297353CC}">
              <c16:uniqueId val="{00000003-9045-48F4-93C9-3E27F12C9ADA}"/>
            </c:ext>
          </c:extLst>
        </c:ser>
        <c:ser>
          <c:idx val="5"/>
          <c:order val="4"/>
          <c:tx>
            <c:strRef>
              <c:f>'全体版 (2)'!$BF$2</c:f>
              <c:strCache>
                <c:ptCount val="1"/>
                <c:pt idx="0">
                  <c:v>Ⅱ　自立支援・重度化防止等、保険給付の適正化事業等に係る保険者支援の事業内容　(6)認知症総合支援(85点)</c:v>
                </c:pt>
              </c:strCache>
            </c:strRef>
          </c:tx>
          <c:spPr>
            <a:solidFill>
              <a:srgbClr val="275EA1"/>
            </a:solidFill>
            <a:ln w="6350">
              <a:solidFill>
                <a:schemeClr val="bg1">
                  <a:lumMod val="50000"/>
                </a:schemeClr>
              </a:solidFill>
            </a:ln>
            <a:effectLst/>
          </c:spPr>
          <c:invertIfNegative val="0"/>
          <c:cat>
            <c:strRef>
              <c:f>'全体版 (2)'!$AY$3:$AY$50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(2)'!$BF$3:$BF$50</c:f>
              <c:numCache>
                <c:formatCode>General</c:formatCode>
                <c:ptCount val="48"/>
                <c:pt idx="0">
                  <c:v>75</c:v>
                </c:pt>
                <c:pt idx="1">
                  <c:v>70</c:v>
                </c:pt>
                <c:pt idx="2">
                  <c:v>10</c:v>
                </c:pt>
                <c:pt idx="3">
                  <c:v>60</c:v>
                </c:pt>
                <c:pt idx="4">
                  <c:v>25</c:v>
                </c:pt>
                <c:pt idx="5">
                  <c:v>50</c:v>
                </c:pt>
                <c:pt idx="6">
                  <c:v>55</c:v>
                </c:pt>
                <c:pt idx="7">
                  <c:v>85</c:v>
                </c:pt>
                <c:pt idx="8">
                  <c:v>75</c:v>
                </c:pt>
                <c:pt idx="9">
                  <c:v>65</c:v>
                </c:pt>
                <c:pt idx="10">
                  <c:v>50</c:v>
                </c:pt>
                <c:pt idx="11">
                  <c:v>75</c:v>
                </c:pt>
                <c:pt idx="12">
                  <c:v>65</c:v>
                </c:pt>
                <c:pt idx="13">
                  <c:v>85</c:v>
                </c:pt>
                <c:pt idx="14">
                  <c:v>85</c:v>
                </c:pt>
                <c:pt idx="15">
                  <c:v>85</c:v>
                </c:pt>
                <c:pt idx="16">
                  <c:v>75</c:v>
                </c:pt>
                <c:pt idx="17">
                  <c:v>65</c:v>
                </c:pt>
                <c:pt idx="18">
                  <c:v>85</c:v>
                </c:pt>
                <c:pt idx="19">
                  <c:v>70</c:v>
                </c:pt>
                <c:pt idx="20">
                  <c:v>65</c:v>
                </c:pt>
                <c:pt idx="21">
                  <c:v>85</c:v>
                </c:pt>
                <c:pt idx="22">
                  <c:v>85</c:v>
                </c:pt>
                <c:pt idx="23">
                  <c:v>55</c:v>
                </c:pt>
                <c:pt idx="24">
                  <c:v>85</c:v>
                </c:pt>
                <c:pt idx="25">
                  <c:v>85</c:v>
                </c:pt>
                <c:pt idx="26">
                  <c:v>85</c:v>
                </c:pt>
                <c:pt idx="27">
                  <c:v>85</c:v>
                </c:pt>
                <c:pt idx="28">
                  <c:v>55</c:v>
                </c:pt>
                <c:pt idx="29">
                  <c:v>60</c:v>
                </c:pt>
                <c:pt idx="30">
                  <c:v>30</c:v>
                </c:pt>
                <c:pt idx="31">
                  <c:v>85</c:v>
                </c:pt>
                <c:pt idx="32">
                  <c:v>60</c:v>
                </c:pt>
                <c:pt idx="33">
                  <c:v>70</c:v>
                </c:pt>
                <c:pt idx="34">
                  <c:v>50</c:v>
                </c:pt>
                <c:pt idx="35">
                  <c:v>55</c:v>
                </c:pt>
                <c:pt idx="36">
                  <c:v>85</c:v>
                </c:pt>
                <c:pt idx="37">
                  <c:v>60</c:v>
                </c:pt>
                <c:pt idx="38">
                  <c:v>70</c:v>
                </c:pt>
                <c:pt idx="39">
                  <c:v>40</c:v>
                </c:pt>
                <c:pt idx="40">
                  <c:v>20</c:v>
                </c:pt>
                <c:pt idx="41">
                  <c:v>65</c:v>
                </c:pt>
                <c:pt idx="42">
                  <c:v>85</c:v>
                </c:pt>
                <c:pt idx="43">
                  <c:v>75</c:v>
                </c:pt>
                <c:pt idx="44">
                  <c:v>55</c:v>
                </c:pt>
                <c:pt idx="45">
                  <c:v>85</c:v>
                </c:pt>
                <c:pt idx="46">
                  <c:v>70</c:v>
                </c:pt>
                <c:pt idx="47">
                  <c:v>66.276595744680847</c:v>
                </c:pt>
              </c:numCache>
            </c:numRef>
          </c:val>
          <c:extLst>
            <c:ext xmlns:c16="http://schemas.microsoft.com/office/drawing/2014/chart" uri="{C3380CC4-5D6E-409C-BE32-E72D297353CC}">
              <c16:uniqueId val="{00000004-9045-48F4-93C9-3E27F12C9ADA}"/>
            </c:ext>
          </c:extLst>
        </c:ser>
        <c:ser>
          <c:idx val="6"/>
          <c:order val="5"/>
          <c:tx>
            <c:strRef>
              <c:f>'全体版 (2)'!$BE$2</c:f>
              <c:strCache>
                <c:ptCount val="1"/>
                <c:pt idx="0">
                  <c:v>Ⅱ　自立支援・重度化防止等、保険給付の適正化事業等に係る保険者支援の事業内容　(5)在宅医療・介護連携(150点)</c:v>
                </c:pt>
              </c:strCache>
            </c:strRef>
          </c:tx>
          <c:spPr>
            <a:pattFill prst="ltUpDiag">
              <a:fgClr>
                <a:schemeClr val="accent4">
                  <a:lumMod val="60000"/>
                  <a:lumOff val="40000"/>
                </a:schemeClr>
              </a:fgClr>
              <a:bgClr>
                <a:schemeClr val="bg1"/>
              </a:bgClr>
            </a:pattFill>
            <a:ln w="6350">
              <a:solidFill>
                <a:schemeClr val="bg1">
                  <a:lumMod val="50000"/>
                </a:schemeClr>
              </a:solidFill>
            </a:ln>
            <a:effectLst/>
          </c:spPr>
          <c:invertIfNegative val="0"/>
          <c:cat>
            <c:strRef>
              <c:f>'全体版 (2)'!$AY$3:$AY$50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(2)'!$BE$3:$BE$50</c:f>
              <c:numCache>
                <c:formatCode>General</c:formatCode>
                <c:ptCount val="48"/>
                <c:pt idx="0">
                  <c:v>150</c:v>
                </c:pt>
                <c:pt idx="1">
                  <c:v>150</c:v>
                </c:pt>
                <c:pt idx="2">
                  <c:v>70</c:v>
                </c:pt>
                <c:pt idx="3">
                  <c:v>90</c:v>
                </c:pt>
                <c:pt idx="4">
                  <c:v>50</c:v>
                </c:pt>
                <c:pt idx="5">
                  <c:v>150</c:v>
                </c:pt>
                <c:pt idx="6">
                  <c:v>90</c:v>
                </c:pt>
                <c:pt idx="7">
                  <c:v>150</c:v>
                </c:pt>
                <c:pt idx="8">
                  <c:v>150</c:v>
                </c:pt>
                <c:pt idx="9">
                  <c:v>150</c:v>
                </c:pt>
                <c:pt idx="10">
                  <c:v>150</c:v>
                </c:pt>
                <c:pt idx="11">
                  <c:v>100</c:v>
                </c:pt>
                <c:pt idx="12">
                  <c:v>150</c:v>
                </c:pt>
                <c:pt idx="13">
                  <c:v>140</c:v>
                </c:pt>
                <c:pt idx="14">
                  <c:v>150</c:v>
                </c:pt>
                <c:pt idx="15">
                  <c:v>150</c:v>
                </c:pt>
                <c:pt idx="16">
                  <c:v>120</c:v>
                </c:pt>
                <c:pt idx="17">
                  <c:v>130</c:v>
                </c:pt>
                <c:pt idx="18">
                  <c:v>150</c:v>
                </c:pt>
                <c:pt idx="19">
                  <c:v>110</c:v>
                </c:pt>
                <c:pt idx="20">
                  <c:v>130</c:v>
                </c:pt>
                <c:pt idx="21">
                  <c:v>150</c:v>
                </c:pt>
                <c:pt idx="22">
                  <c:v>130</c:v>
                </c:pt>
                <c:pt idx="23">
                  <c:v>150</c:v>
                </c:pt>
                <c:pt idx="24">
                  <c:v>150</c:v>
                </c:pt>
                <c:pt idx="25">
                  <c:v>150</c:v>
                </c:pt>
                <c:pt idx="26">
                  <c:v>140</c:v>
                </c:pt>
                <c:pt idx="27">
                  <c:v>130</c:v>
                </c:pt>
                <c:pt idx="28">
                  <c:v>150</c:v>
                </c:pt>
                <c:pt idx="29">
                  <c:v>150</c:v>
                </c:pt>
                <c:pt idx="30">
                  <c:v>150</c:v>
                </c:pt>
                <c:pt idx="31">
                  <c:v>150</c:v>
                </c:pt>
                <c:pt idx="32">
                  <c:v>100</c:v>
                </c:pt>
                <c:pt idx="33">
                  <c:v>120</c:v>
                </c:pt>
                <c:pt idx="34">
                  <c:v>80</c:v>
                </c:pt>
                <c:pt idx="35">
                  <c:v>150</c:v>
                </c:pt>
                <c:pt idx="36">
                  <c:v>130</c:v>
                </c:pt>
                <c:pt idx="37">
                  <c:v>140</c:v>
                </c:pt>
                <c:pt idx="38">
                  <c:v>150</c:v>
                </c:pt>
                <c:pt idx="39">
                  <c:v>150</c:v>
                </c:pt>
                <c:pt idx="40">
                  <c:v>100</c:v>
                </c:pt>
                <c:pt idx="41">
                  <c:v>100</c:v>
                </c:pt>
                <c:pt idx="42">
                  <c:v>150</c:v>
                </c:pt>
                <c:pt idx="43">
                  <c:v>150</c:v>
                </c:pt>
                <c:pt idx="44">
                  <c:v>80</c:v>
                </c:pt>
                <c:pt idx="45">
                  <c:v>130</c:v>
                </c:pt>
                <c:pt idx="46">
                  <c:v>120</c:v>
                </c:pt>
                <c:pt idx="47">
                  <c:v>130.42553191489361</c:v>
                </c:pt>
              </c:numCache>
            </c:numRef>
          </c:val>
          <c:extLst>
            <c:ext xmlns:c16="http://schemas.microsoft.com/office/drawing/2014/chart" uri="{C3380CC4-5D6E-409C-BE32-E72D297353CC}">
              <c16:uniqueId val="{00000005-9045-48F4-93C9-3E27F12C9ADA}"/>
            </c:ext>
          </c:extLst>
        </c:ser>
        <c:ser>
          <c:idx val="7"/>
          <c:order val="6"/>
          <c:tx>
            <c:strRef>
              <c:f>'全体版 (2)'!$BD$2</c:f>
              <c:strCache>
                <c:ptCount val="1"/>
                <c:pt idx="0">
                  <c:v>Ⅱ　自立支援・重度化防止等、保険給付の適正化事業等に係る保険者支援の事業内容　(4)リハ職活用(260点)</c:v>
                </c:pt>
              </c:strCache>
            </c:strRef>
          </c:tx>
          <c:spPr>
            <a:solidFill>
              <a:srgbClr val="74B230"/>
            </a:solidFill>
            <a:ln w="6350">
              <a:solidFill>
                <a:schemeClr val="bg1">
                  <a:lumMod val="50000"/>
                </a:schemeClr>
              </a:solidFill>
            </a:ln>
            <a:effectLst/>
          </c:spPr>
          <c:invertIfNegative val="0"/>
          <c:cat>
            <c:strRef>
              <c:f>'全体版 (2)'!$AY$3:$AY$50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(2)'!$BD$3:$BD$50</c:f>
              <c:numCache>
                <c:formatCode>General</c:formatCode>
                <c:ptCount val="48"/>
                <c:pt idx="0">
                  <c:v>220</c:v>
                </c:pt>
                <c:pt idx="1">
                  <c:v>170</c:v>
                </c:pt>
                <c:pt idx="2">
                  <c:v>200</c:v>
                </c:pt>
                <c:pt idx="3">
                  <c:v>220</c:v>
                </c:pt>
                <c:pt idx="4">
                  <c:v>170</c:v>
                </c:pt>
                <c:pt idx="5">
                  <c:v>130</c:v>
                </c:pt>
                <c:pt idx="6">
                  <c:v>220</c:v>
                </c:pt>
                <c:pt idx="7">
                  <c:v>240</c:v>
                </c:pt>
                <c:pt idx="8">
                  <c:v>190</c:v>
                </c:pt>
                <c:pt idx="9">
                  <c:v>220</c:v>
                </c:pt>
                <c:pt idx="10">
                  <c:v>200</c:v>
                </c:pt>
                <c:pt idx="11">
                  <c:v>150</c:v>
                </c:pt>
                <c:pt idx="12">
                  <c:v>240</c:v>
                </c:pt>
                <c:pt idx="13">
                  <c:v>200</c:v>
                </c:pt>
                <c:pt idx="14">
                  <c:v>240</c:v>
                </c:pt>
                <c:pt idx="15">
                  <c:v>240</c:v>
                </c:pt>
                <c:pt idx="16">
                  <c:v>240</c:v>
                </c:pt>
                <c:pt idx="17">
                  <c:v>240</c:v>
                </c:pt>
                <c:pt idx="18">
                  <c:v>220</c:v>
                </c:pt>
                <c:pt idx="19">
                  <c:v>240</c:v>
                </c:pt>
                <c:pt idx="20">
                  <c:v>200</c:v>
                </c:pt>
                <c:pt idx="21">
                  <c:v>220</c:v>
                </c:pt>
                <c:pt idx="22">
                  <c:v>240</c:v>
                </c:pt>
                <c:pt idx="23">
                  <c:v>240</c:v>
                </c:pt>
                <c:pt idx="24">
                  <c:v>200</c:v>
                </c:pt>
                <c:pt idx="25">
                  <c:v>220</c:v>
                </c:pt>
                <c:pt idx="26">
                  <c:v>200</c:v>
                </c:pt>
                <c:pt idx="27">
                  <c:v>220</c:v>
                </c:pt>
                <c:pt idx="28">
                  <c:v>170</c:v>
                </c:pt>
                <c:pt idx="29">
                  <c:v>240</c:v>
                </c:pt>
                <c:pt idx="30">
                  <c:v>240</c:v>
                </c:pt>
                <c:pt idx="31">
                  <c:v>260</c:v>
                </c:pt>
                <c:pt idx="32">
                  <c:v>180</c:v>
                </c:pt>
                <c:pt idx="33">
                  <c:v>220</c:v>
                </c:pt>
                <c:pt idx="34">
                  <c:v>200</c:v>
                </c:pt>
                <c:pt idx="35">
                  <c:v>160</c:v>
                </c:pt>
                <c:pt idx="36">
                  <c:v>240</c:v>
                </c:pt>
                <c:pt idx="37">
                  <c:v>180</c:v>
                </c:pt>
                <c:pt idx="38">
                  <c:v>180</c:v>
                </c:pt>
                <c:pt idx="39">
                  <c:v>200</c:v>
                </c:pt>
                <c:pt idx="40">
                  <c:v>220</c:v>
                </c:pt>
                <c:pt idx="41">
                  <c:v>190</c:v>
                </c:pt>
                <c:pt idx="42">
                  <c:v>260</c:v>
                </c:pt>
                <c:pt idx="43">
                  <c:v>260</c:v>
                </c:pt>
                <c:pt idx="44">
                  <c:v>180</c:v>
                </c:pt>
                <c:pt idx="45">
                  <c:v>240</c:v>
                </c:pt>
                <c:pt idx="46">
                  <c:v>160</c:v>
                </c:pt>
                <c:pt idx="47">
                  <c:v>210.85106382978722</c:v>
                </c:pt>
              </c:numCache>
            </c:numRef>
          </c:val>
          <c:extLst>
            <c:ext xmlns:c16="http://schemas.microsoft.com/office/drawing/2014/chart" uri="{C3380CC4-5D6E-409C-BE32-E72D297353CC}">
              <c16:uniqueId val="{00000006-9045-48F4-93C9-3E27F12C9ADA}"/>
            </c:ext>
          </c:extLst>
        </c:ser>
        <c:ser>
          <c:idx val="8"/>
          <c:order val="7"/>
          <c:tx>
            <c:strRef>
              <c:f>'全体版 (2)'!$BC$2</c:f>
              <c:strCache>
                <c:ptCount val="1"/>
                <c:pt idx="0">
                  <c:v>Ⅱ　自立支援・重度化防止等、保険給付の適正化事業等に係る保険者支援の事業内容　(3)生活支援体制整備等(170点)</c:v>
                </c:pt>
              </c:strCache>
            </c:strRef>
          </c:tx>
          <c:spPr>
            <a:solidFill>
              <a:schemeClr val="accent5">
                <a:lumMod val="20000"/>
                <a:lumOff val="80000"/>
              </a:schemeClr>
            </a:solidFill>
            <a:ln w="6350">
              <a:solidFill>
                <a:schemeClr val="bg1">
                  <a:lumMod val="50000"/>
                </a:schemeClr>
              </a:solidFill>
            </a:ln>
            <a:effectLst/>
          </c:spPr>
          <c:invertIfNegative val="0"/>
          <c:cat>
            <c:strRef>
              <c:f>'全体版 (2)'!$AY$3:$AY$50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(2)'!$BC$3:$BC$50</c:f>
              <c:numCache>
                <c:formatCode>General</c:formatCode>
                <c:ptCount val="48"/>
                <c:pt idx="0">
                  <c:v>155</c:v>
                </c:pt>
                <c:pt idx="1">
                  <c:v>150</c:v>
                </c:pt>
                <c:pt idx="2">
                  <c:v>155</c:v>
                </c:pt>
                <c:pt idx="3">
                  <c:v>155</c:v>
                </c:pt>
                <c:pt idx="4">
                  <c:v>45</c:v>
                </c:pt>
                <c:pt idx="5">
                  <c:v>170</c:v>
                </c:pt>
                <c:pt idx="6">
                  <c:v>155</c:v>
                </c:pt>
                <c:pt idx="7">
                  <c:v>155</c:v>
                </c:pt>
                <c:pt idx="8">
                  <c:v>155</c:v>
                </c:pt>
                <c:pt idx="9">
                  <c:v>120</c:v>
                </c:pt>
                <c:pt idx="10">
                  <c:v>170</c:v>
                </c:pt>
                <c:pt idx="11">
                  <c:v>140</c:v>
                </c:pt>
                <c:pt idx="12">
                  <c:v>155</c:v>
                </c:pt>
                <c:pt idx="13">
                  <c:v>170</c:v>
                </c:pt>
                <c:pt idx="14">
                  <c:v>170</c:v>
                </c:pt>
                <c:pt idx="15">
                  <c:v>155</c:v>
                </c:pt>
                <c:pt idx="16">
                  <c:v>170</c:v>
                </c:pt>
                <c:pt idx="17">
                  <c:v>170</c:v>
                </c:pt>
                <c:pt idx="18">
                  <c:v>155</c:v>
                </c:pt>
                <c:pt idx="19">
                  <c:v>155</c:v>
                </c:pt>
                <c:pt idx="20">
                  <c:v>170</c:v>
                </c:pt>
                <c:pt idx="21">
                  <c:v>170</c:v>
                </c:pt>
                <c:pt idx="22">
                  <c:v>155</c:v>
                </c:pt>
                <c:pt idx="23">
                  <c:v>170</c:v>
                </c:pt>
                <c:pt idx="24">
                  <c:v>140</c:v>
                </c:pt>
                <c:pt idx="25">
                  <c:v>170</c:v>
                </c:pt>
                <c:pt idx="26">
                  <c:v>150</c:v>
                </c:pt>
                <c:pt idx="27">
                  <c:v>170</c:v>
                </c:pt>
                <c:pt idx="28">
                  <c:v>155</c:v>
                </c:pt>
                <c:pt idx="29">
                  <c:v>155</c:v>
                </c:pt>
                <c:pt idx="30">
                  <c:v>155</c:v>
                </c:pt>
                <c:pt idx="31">
                  <c:v>155</c:v>
                </c:pt>
                <c:pt idx="32">
                  <c:v>115</c:v>
                </c:pt>
                <c:pt idx="33">
                  <c:v>150</c:v>
                </c:pt>
                <c:pt idx="34">
                  <c:v>120</c:v>
                </c:pt>
                <c:pt idx="35">
                  <c:v>170</c:v>
                </c:pt>
                <c:pt idx="36">
                  <c:v>155</c:v>
                </c:pt>
                <c:pt idx="37">
                  <c:v>140</c:v>
                </c:pt>
                <c:pt idx="38">
                  <c:v>155</c:v>
                </c:pt>
                <c:pt idx="39">
                  <c:v>150</c:v>
                </c:pt>
                <c:pt idx="40">
                  <c:v>155</c:v>
                </c:pt>
                <c:pt idx="41">
                  <c:v>155</c:v>
                </c:pt>
                <c:pt idx="42">
                  <c:v>170</c:v>
                </c:pt>
                <c:pt idx="43">
                  <c:v>170</c:v>
                </c:pt>
                <c:pt idx="44">
                  <c:v>135</c:v>
                </c:pt>
                <c:pt idx="45">
                  <c:v>140</c:v>
                </c:pt>
                <c:pt idx="46">
                  <c:v>170</c:v>
                </c:pt>
                <c:pt idx="47">
                  <c:v>152.97872340425531</c:v>
                </c:pt>
              </c:numCache>
            </c:numRef>
          </c:val>
          <c:extLst>
            <c:ext xmlns:c16="http://schemas.microsoft.com/office/drawing/2014/chart" uri="{C3380CC4-5D6E-409C-BE32-E72D297353CC}">
              <c16:uniqueId val="{00000007-9045-48F4-93C9-3E27F12C9ADA}"/>
            </c:ext>
          </c:extLst>
        </c:ser>
        <c:ser>
          <c:idx val="9"/>
          <c:order val="8"/>
          <c:tx>
            <c:strRef>
              <c:f>'全体版 (2)'!$BB$2</c:f>
              <c:strCache>
                <c:ptCount val="1"/>
                <c:pt idx="0">
                  <c:v>Ⅱ　自立支援・重度化防止等、保険給付の適正化事業等に係る保険者支援の事業内容　(2)地域ケア、介護予防・日常生活支援総合事業(520点)</c:v>
                </c:pt>
              </c:strCache>
            </c:strRef>
          </c:tx>
          <c:spPr>
            <a:solidFill>
              <a:schemeClr val="tx2">
                <a:lumMod val="60000"/>
                <a:lumOff val="40000"/>
              </a:schemeClr>
            </a:solidFill>
            <a:ln w="6350">
              <a:solidFill>
                <a:schemeClr val="bg1">
                  <a:lumMod val="50000"/>
                </a:schemeClr>
              </a:solidFill>
            </a:ln>
            <a:effectLst/>
          </c:spPr>
          <c:invertIfNegative val="0"/>
          <c:cat>
            <c:strRef>
              <c:f>'全体版 (2)'!$AY$3:$AY$50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(2)'!$BB$3:$BB$50</c:f>
              <c:numCache>
                <c:formatCode>General</c:formatCode>
                <c:ptCount val="48"/>
                <c:pt idx="0">
                  <c:v>440</c:v>
                </c:pt>
                <c:pt idx="1">
                  <c:v>440</c:v>
                </c:pt>
                <c:pt idx="2">
                  <c:v>460</c:v>
                </c:pt>
                <c:pt idx="3">
                  <c:v>480</c:v>
                </c:pt>
                <c:pt idx="4">
                  <c:v>180</c:v>
                </c:pt>
                <c:pt idx="5">
                  <c:v>300</c:v>
                </c:pt>
                <c:pt idx="6">
                  <c:v>360</c:v>
                </c:pt>
                <c:pt idx="7">
                  <c:v>320</c:v>
                </c:pt>
                <c:pt idx="8">
                  <c:v>370</c:v>
                </c:pt>
                <c:pt idx="9">
                  <c:v>310</c:v>
                </c:pt>
                <c:pt idx="10">
                  <c:v>480</c:v>
                </c:pt>
                <c:pt idx="11">
                  <c:v>360</c:v>
                </c:pt>
                <c:pt idx="12">
                  <c:v>460</c:v>
                </c:pt>
                <c:pt idx="13">
                  <c:v>440</c:v>
                </c:pt>
                <c:pt idx="14">
                  <c:v>480</c:v>
                </c:pt>
                <c:pt idx="15">
                  <c:v>380</c:v>
                </c:pt>
                <c:pt idx="16">
                  <c:v>380</c:v>
                </c:pt>
                <c:pt idx="17">
                  <c:v>410</c:v>
                </c:pt>
                <c:pt idx="18">
                  <c:v>420</c:v>
                </c:pt>
                <c:pt idx="19">
                  <c:v>430</c:v>
                </c:pt>
                <c:pt idx="20">
                  <c:v>490</c:v>
                </c:pt>
                <c:pt idx="21">
                  <c:v>480</c:v>
                </c:pt>
                <c:pt idx="22">
                  <c:v>390</c:v>
                </c:pt>
                <c:pt idx="23">
                  <c:v>440</c:v>
                </c:pt>
                <c:pt idx="24">
                  <c:v>440</c:v>
                </c:pt>
                <c:pt idx="25">
                  <c:v>480</c:v>
                </c:pt>
                <c:pt idx="26">
                  <c:v>490</c:v>
                </c:pt>
                <c:pt idx="27">
                  <c:v>450</c:v>
                </c:pt>
                <c:pt idx="28">
                  <c:v>500</c:v>
                </c:pt>
                <c:pt idx="29">
                  <c:v>320</c:v>
                </c:pt>
                <c:pt idx="30">
                  <c:v>440</c:v>
                </c:pt>
                <c:pt idx="31">
                  <c:v>380</c:v>
                </c:pt>
                <c:pt idx="32">
                  <c:v>400</c:v>
                </c:pt>
                <c:pt idx="33">
                  <c:v>460</c:v>
                </c:pt>
                <c:pt idx="34">
                  <c:v>460</c:v>
                </c:pt>
                <c:pt idx="35">
                  <c:v>480</c:v>
                </c:pt>
                <c:pt idx="36">
                  <c:v>440</c:v>
                </c:pt>
                <c:pt idx="37">
                  <c:v>260</c:v>
                </c:pt>
                <c:pt idx="38">
                  <c:v>450</c:v>
                </c:pt>
                <c:pt idx="39">
                  <c:v>340</c:v>
                </c:pt>
                <c:pt idx="40">
                  <c:v>400</c:v>
                </c:pt>
                <c:pt idx="41">
                  <c:v>490</c:v>
                </c:pt>
                <c:pt idx="42">
                  <c:v>460</c:v>
                </c:pt>
                <c:pt idx="43">
                  <c:v>520</c:v>
                </c:pt>
                <c:pt idx="44">
                  <c:v>420</c:v>
                </c:pt>
                <c:pt idx="45">
                  <c:v>250</c:v>
                </c:pt>
                <c:pt idx="46">
                  <c:v>480</c:v>
                </c:pt>
                <c:pt idx="47">
                  <c:v>415.10638297872339</c:v>
                </c:pt>
              </c:numCache>
            </c:numRef>
          </c:val>
          <c:extLst>
            <c:ext xmlns:c16="http://schemas.microsoft.com/office/drawing/2014/chart" uri="{C3380CC4-5D6E-409C-BE32-E72D297353CC}">
              <c16:uniqueId val="{00000008-9045-48F4-93C9-3E27F12C9ADA}"/>
            </c:ext>
          </c:extLst>
        </c:ser>
        <c:ser>
          <c:idx val="10"/>
          <c:order val="9"/>
          <c:tx>
            <c:strRef>
              <c:f>'全体版 (2)'!$BA$2</c:f>
              <c:strCache>
                <c:ptCount val="1"/>
                <c:pt idx="0">
                  <c:v>Ⅱ　自立支援・重度化防止等、保険給付の適正化事業等に係る保険者支援の事業内容　(1)地域分析(50点)</c:v>
                </c:pt>
              </c:strCache>
            </c:strRef>
          </c:tx>
          <c:spPr>
            <a:solidFill>
              <a:schemeClr val="accent3">
                <a:lumMod val="40000"/>
                <a:lumOff val="60000"/>
              </a:schemeClr>
            </a:solidFill>
            <a:ln w="6350">
              <a:solidFill>
                <a:schemeClr val="bg1">
                  <a:lumMod val="50000"/>
                </a:schemeClr>
              </a:solidFill>
            </a:ln>
            <a:effectLst/>
          </c:spPr>
          <c:invertIfNegative val="0"/>
          <c:cat>
            <c:strRef>
              <c:f>'全体版 (2)'!$AY$3:$AY$50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(2)'!$BA$3:$BA$50</c:f>
              <c:numCache>
                <c:formatCode>General</c:formatCode>
                <c:ptCount val="48"/>
                <c:pt idx="0">
                  <c:v>30</c:v>
                </c:pt>
                <c:pt idx="1">
                  <c:v>50</c:v>
                </c:pt>
                <c:pt idx="2">
                  <c:v>30</c:v>
                </c:pt>
                <c:pt idx="3">
                  <c:v>40</c:v>
                </c:pt>
                <c:pt idx="4">
                  <c:v>40</c:v>
                </c:pt>
                <c:pt idx="5">
                  <c:v>30</c:v>
                </c:pt>
                <c:pt idx="6">
                  <c:v>30</c:v>
                </c:pt>
                <c:pt idx="7">
                  <c:v>40</c:v>
                </c:pt>
                <c:pt idx="8">
                  <c:v>30</c:v>
                </c:pt>
                <c:pt idx="9">
                  <c:v>30</c:v>
                </c:pt>
                <c:pt idx="10">
                  <c:v>30</c:v>
                </c:pt>
                <c:pt idx="11">
                  <c:v>30</c:v>
                </c:pt>
                <c:pt idx="12">
                  <c:v>50</c:v>
                </c:pt>
                <c:pt idx="13">
                  <c:v>50</c:v>
                </c:pt>
                <c:pt idx="14">
                  <c:v>50</c:v>
                </c:pt>
                <c:pt idx="15">
                  <c:v>50</c:v>
                </c:pt>
                <c:pt idx="16">
                  <c:v>50</c:v>
                </c:pt>
                <c:pt idx="17">
                  <c:v>30</c:v>
                </c:pt>
                <c:pt idx="18">
                  <c:v>50</c:v>
                </c:pt>
                <c:pt idx="19">
                  <c:v>50</c:v>
                </c:pt>
                <c:pt idx="20">
                  <c:v>50</c:v>
                </c:pt>
                <c:pt idx="21">
                  <c:v>50</c:v>
                </c:pt>
                <c:pt idx="22">
                  <c:v>50</c:v>
                </c:pt>
                <c:pt idx="23">
                  <c:v>10</c:v>
                </c:pt>
                <c:pt idx="24">
                  <c:v>40</c:v>
                </c:pt>
                <c:pt idx="25">
                  <c:v>50</c:v>
                </c:pt>
                <c:pt idx="26">
                  <c:v>50</c:v>
                </c:pt>
                <c:pt idx="27">
                  <c:v>50</c:v>
                </c:pt>
                <c:pt idx="28">
                  <c:v>50</c:v>
                </c:pt>
                <c:pt idx="29">
                  <c:v>30</c:v>
                </c:pt>
                <c:pt idx="30">
                  <c:v>30</c:v>
                </c:pt>
                <c:pt idx="31">
                  <c:v>50</c:v>
                </c:pt>
                <c:pt idx="32">
                  <c:v>30</c:v>
                </c:pt>
                <c:pt idx="33">
                  <c:v>50</c:v>
                </c:pt>
                <c:pt idx="34">
                  <c:v>30</c:v>
                </c:pt>
                <c:pt idx="35">
                  <c:v>50</c:v>
                </c:pt>
                <c:pt idx="36">
                  <c:v>50</c:v>
                </c:pt>
                <c:pt idx="37">
                  <c:v>50</c:v>
                </c:pt>
                <c:pt idx="38">
                  <c:v>50</c:v>
                </c:pt>
                <c:pt idx="39">
                  <c:v>20</c:v>
                </c:pt>
                <c:pt idx="40">
                  <c:v>30</c:v>
                </c:pt>
                <c:pt idx="41">
                  <c:v>20</c:v>
                </c:pt>
                <c:pt idx="42">
                  <c:v>50</c:v>
                </c:pt>
                <c:pt idx="43">
                  <c:v>50</c:v>
                </c:pt>
                <c:pt idx="44">
                  <c:v>30</c:v>
                </c:pt>
                <c:pt idx="45">
                  <c:v>20</c:v>
                </c:pt>
                <c:pt idx="46">
                  <c:v>50</c:v>
                </c:pt>
                <c:pt idx="47">
                  <c:v>40</c:v>
                </c:pt>
              </c:numCache>
            </c:numRef>
          </c:val>
          <c:extLst>
            <c:ext xmlns:c16="http://schemas.microsoft.com/office/drawing/2014/chart" uri="{C3380CC4-5D6E-409C-BE32-E72D297353CC}">
              <c16:uniqueId val="{00000009-9045-48F4-93C9-3E27F12C9ADA}"/>
            </c:ext>
          </c:extLst>
        </c:ser>
        <c:ser>
          <c:idx val="11"/>
          <c:order val="10"/>
          <c:tx>
            <c:strRef>
              <c:f>'全体版 (2)'!$AZ$2</c:f>
              <c:strCache>
                <c:ptCount val="1"/>
                <c:pt idx="0">
                  <c:v>Ⅰ　管内の市町村の介護保険事業に係るデータ分析等を踏まえた地域課題の把握と支援計画(400点)</c:v>
                </c:pt>
              </c:strCache>
            </c:strRef>
          </c:tx>
          <c:spPr>
            <a:pattFill prst="narHorz">
              <a:fgClr>
                <a:schemeClr val="accent2"/>
              </a:fgClr>
              <a:bgClr>
                <a:schemeClr val="bg1"/>
              </a:bgClr>
            </a:pattFill>
            <a:ln w="6350">
              <a:solidFill>
                <a:schemeClr val="bg1">
                  <a:lumMod val="50000"/>
                </a:schemeClr>
              </a:solidFill>
              <a:prstDash val="solid"/>
            </a:ln>
            <a:effectLst/>
          </c:spPr>
          <c:invertIfNegative val="0"/>
          <c:cat>
            <c:strRef>
              <c:f>'全体版 (2)'!$AY$3:$AY$50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(2)'!$AZ$3:$AZ$50</c:f>
              <c:numCache>
                <c:formatCode>General</c:formatCode>
                <c:ptCount val="48"/>
                <c:pt idx="0">
                  <c:v>370</c:v>
                </c:pt>
                <c:pt idx="1">
                  <c:v>395</c:v>
                </c:pt>
                <c:pt idx="2">
                  <c:v>185</c:v>
                </c:pt>
                <c:pt idx="3">
                  <c:v>345</c:v>
                </c:pt>
                <c:pt idx="4">
                  <c:v>230</c:v>
                </c:pt>
                <c:pt idx="5">
                  <c:v>185</c:v>
                </c:pt>
                <c:pt idx="6">
                  <c:v>255</c:v>
                </c:pt>
                <c:pt idx="7">
                  <c:v>345</c:v>
                </c:pt>
                <c:pt idx="8">
                  <c:v>305</c:v>
                </c:pt>
                <c:pt idx="9">
                  <c:v>330</c:v>
                </c:pt>
                <c:pt idx="10">
                  <c:v>305</c:v>
                </c:pt>
                <c:pt idx="11">
                  <c:v>240</c:v>
                </c:pt>
                <c:pt idx="12">
                  <c:v>380</c:v>
                </c:pt>
                <c:pt idx="13">
                  <c:v>395</c:v>
                </c:pt>
                <c:pt idx="14">
                  <c:v>400</c:v>
                </c:pt>
                <c:pt idx="15">
                  <c:v>400</c:v>
                </c:pt>
                <c:pt idx="16">
                  <c:v>375</c:v>
                </c:pt>
                <c:pt idx="17">
                  <c:v>300</c:v>
                </c:pt>
                <c:pt idx="18">
                  <c:v>320</c:v>
                </c:pt>
                <c:pt idx="19">
                  <c:v>375</c:v>
                </c:pt>
                <c:pt idx="20">
                  <c:v>380</c:v>
                </c:pt>
                <c:pt idx="21">
                  <c:v>395</c:v>
                </c:pt>
                <c:pt idx="22">
                  <c:v>325</c:v>
                </c:pt>
                <c:pt idx="23">
                  <c:v>265</c:v>
                </c:pt>
                <c:pt idx="24">
                  <c:v>220</c:v>
                </c:pt>
                <c:pt idx="25">
                  <c:v>320</c:v>
                </c:pt>
                <c:pt idx="26">
                  <c:v>280</c:v>
                </c:pt>
                <c:pt idx="27">
                  <c:v>370</c:v>
                </c:pt>
                <c:pt idx="28">
                  <c:v>325</c:v>
                </c:pt>
                <c:pt idx="29">
                  <c:v>255</c:v>
                </c:pt>
                <c:pt idx="30">
                  <c:v>220</c:v>
                </c:pt>
                <c:pt idx="31">
                  <c:v>320</c:v>
                </c:pt>
                <c:pt idx="32">
                  <c:v>340</c:v>
                </c:pt>
                <c:pt idx="33">
                  <c:v>270</c:v>
                </c:pt>
                <c:pt idx="34">
                  <c:v>145</c:v>
                </c:pt>
                <c:pt idx="35">
                  <c:v>240</c:v>
                </c:pt>
                <c:pt idx="36">
                  <c:v>305</c:v>
                </c:pt>
                <c:pt idx="37">
                  <c:v>385</c:v>
                </c:pt>
                <c:pt idx="38">
                  <c:v>390</c:v>
                </c:pt>
                <c:pt idx="39">
                  <c:v>350</c:v>
                </c:pt>
                <c:pt idx="40">
                  <c:v>235</c:v>
                </c:pt>
                <c:pt idx="41">
                  <c:v>275</c:v>
                </c:pt>
                <c:pt idx="42">
                  <c:v>310</c:v>
                </c:pt>
                <c:pt idx="43">
                  <c:v>390</c:v>
                </c:pt>
                <c:pt idx="44">
                  <c:v>345</c:v>
                </c:pt>
                <c:pt idx="45">
                  <c:v>255</c:v>
                </c:pt>
                <c:pt idx="46">
                  <c:v>385</c:v>
                </c:pt>
                <c:pt idx="47">
                  <c:v>313.40425531914894</c:v>
                </c:pt>
              </c:numCache>
            </c:numRef>
          </c:val>
          <c:extLst>
            <c:ext xmlns:c16="http://schemas.microsoft.com/office/drawing/2014/chart" uri="{C3380CC4-5D6E-409C-BE32-E72D297353CC}">
              <c16:uniqueId val="{0000000A-9045-48F4-93C9-3E27F12C9ADA}"/>
            </c:ext>
          </c:extLst>
        </c:ser>
        <c:dLbls>
          <c:showLegendKey val="0"/>
          <c:showVal val="0"/>
          <c:showCatName val="0"/>
          <c:showSerName val="0"/>
          <c:showPercent val="0"/>
          <c:showBubbleSize val="0"/>
        </c:dLbls>
        <c:gapWidth val="80"/>
        <c:overlap val="100"/>
        <c:axId val="548323672"/>
        <c:axId val="548327608"/>
      </c:barChart>
      <c:lineChart>
        <c:grouping val="standard"/>
        <c:varyColors val="0"/>
        <c:ser>
          <c:idx val="0"/>
          <c:order val="11"/>
          <c:tx>
            <c:strRef>
              <c:f>'全体版 (2)'!$BK$2</c:f>
              <c:strCache>
                <c:ptCount val="1"/>
                <c:pt idx="0">
                  <c:v>合計</c:v>
                </c:pt>
              </c:strCache>
            </c:strRef>
          </c:tx>
          <c:spPr>
            <a:ln w="28575" cap="rnd">
              <a:noFill/>
              <a:round/>
            </a:ln>
            <a:effectLst/>
          </c:spPr>
          <c:marker>
            <c:symbol val="none"/>
          </c:marker>
          <c:dLbls>
            <c:dLbl>
              <c:idx val="6"/>
              <c:layout>
                <c:manualLayout>
                  <c:x val="-2.1787381079202795E-2"/>
                  <c:y val="-1.4929399704324791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B-9045-48F4-93C9-3E27F12C9ADA}"/>
                </c:ext>
              </c:extLst>
            </c:dLbl>
            <c:dLbl>
              <c:idx val="8"/>
              <c:layout>
                <c:manualLayout>
                  <c:x val="-2.3195515082113087E-2"/>
                  <c:y val="-1.2876548649822081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C-9045-48F4-93C9-3E27F12C9ADA}"/>
                </c:ext>
              </c:extLst>
            </c:dLbl>
            <c:dLbl>
              <c:idx val="9"/>
              <c:layout>
                <c:manualLayout>
                  <c:x val="-2.3195515082113087E-2"/>
                  <c:y val="-1.082369759531937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D-9045-48F4-93C9-3E27F12C9ADA}"/>
                </c:ext>
              </c:extLst>
            </c:dLbl>
            <c:dLbl>
              <c:idx val="12"/>
              <c:layout>
                <c:manualLayout>
                  <c:x val="-2.6011783087933695E-2"/>
                  <c:y val="-2.1087952867832941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E-9045-48F4-93C9-3E27F12C9ADA}"/>
                </c:ext>
              </c:extLst>
            </c:dLbl>
            <c:dLbl>
              <c:idx val="17"/>
              <c:layout>
                <c:manualLayout>
                  <c:x val="-2.3195515082113111E-2"/>
                  <c:y val="-1.2876548649822081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F-9045-48F4-93C9-3E27F12C9ADA}"/>
                </c:ext>
              </c:extLst>
            </c:dLbl>
            <c:dLbl>
              <c:idx val="18"/>
              <c:layout>
                <c:manualLayout>
                  <c:x val="-2.8828051093754279E-2"/>
                  <c:y val="-1.4929399704324791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0-9045-48F4-93C9-3E27F12C9ADA}"/>
                </c:ext>
              </c:extLst>
            </c:dLbl>
            <c:dLbl>
              <c:idx val="30"/>
              <c:layout>
                <c:manualLayout>
                  <c:x val="-2.3195515082113063E-2"/>
                  <c:y val="-1.9035101813330211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1-9045-48F4-93C9-3E27F12C9ADA}"/>
                </c:ext>
              </c:extLst>
            </c:dLbl>
            <c:dLbl>
              <c:idx val="32"/>
              <c:layout>
                <c:manualLayout>
                  <c:x val="-2.1787381079202875E-2"/>
                  <c:y val="-3.3405059194849186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2-9045-48F4-93C9-3E27F12C9ADA}"/>
                </c:ext>
              </c:extLst>
            </c:dLbl>
            <c:dLbl>
              <c:idx val="36"/>
              <c:layout>
                <c:manualLayout>
                  <c:x val="-2.3195515082113063E-2"/>
                  <c:y val="-3.1352208140346477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3-9045-48F4-93C9-3E27F12C9ADA}"/>
                </c:ext>
              </c:extLst>
            </c:dLbl>
            <c:dLbl>
              <c:idx val="39"/>
              <c:layout>
                <c:manualLayout>
                  <c:x val="-2.3195515082113063E-2"/>
                  <c:y val="-6.7179954863139492E-3"/>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4-9045-48F4-93C9-3E27F12C9ADA}"/>
                </c:ext>
              </c:extLst>
            </c:dLbl>
            <c:dLbl>
              <c:idx val="40"/>
              <c:layout>
                <c:manualLayout>
                  <c:x val="-2.3195515082112959E-2"/>
                  <c:y val="-1.2876548649822081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5-9045-48F4-93C9-3E27F12C9ADA}"/>
                </c:ext>
              </c:extLst>
            </c:dLbl>
            <c:dLbl>
              <c:idx val="45"/>
              <c:layout>
                <c:manualLayout>
                  <c:x val="-3.1644319099574811E-2"/>
                  <c:y val="-2.3140803922335633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6-9045-48F4-93C9-3E27F12C9ADA}"/>
                </c:ext>
              </c:extLst>
            </c:dLbl>
            <c:dLbl>
              <c:idx val="47"/>
              <c:numFmt formatCode="#,##0.0_);[Red]\(#,##0.0\)" sourceLinked="0"/>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ysClr val="windowText" lastClr="000000"/>
                      </a:solidFill>
                      <a:latin typeface="+mn-lt"/>
                      <a:ea typeface="+mn-ea"/>
                      <a:cs typeface="+mn-cs"/>
                    </a:defRPr>
                  </a:pPr>
                  <a:endParaRPr lang="ja-JP"/>
                </a:p>
              </c:txPr>
              <c:dLblPos val="t"/>
              <c:showLegendKey val="0"/>
              <c:showVal val="1"/>
              <c:showCatName val="0"/>
              <c:showSerName val="0"/>
              <c:showPercent val="0"/>
              <c:showBubbleSize val="0"/>
              <c:extLst>
                <c:ext xmlns:c16="http://schemas.microsoft.com/office/drawing/2014/chart" uri="{C3380CC4-5D6E-409C-BE32-E72D297353CC}">
                  <c16:uniqueId val="{00000017-9045-48F4-93C9-3E27F12C9ADA}"/>
                </c:ext>
              </c:extLst>
            </c:dLbl>
            <c:numFmt formatCode="#,##0_);[Red]\(#,##0\)" sourceLinked="0"/>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ysClr val="windowText" lastClr="000000"/>
                    </a:solidFill>
                    <a:latin typeface="+mn-lt"/>
                    <a:ea typeface="+mn-ea"/>
                    <a:cs typeface="+mn-cs"/>
                  </a:defRPr>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'全体版 (2)'!$AY$3:$AY$50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(2)'!$BK$3:$BK$50</c:f>
              <c:numCache>
                <c:formatCode>General</c:formatCode>
                <c:ptCount val="48"/>
                <c:pt idx="0">
                  <c:v>2093</c:v>
                </c:pt>
                <c:pt idx="1">
                  <c:v>2263</c:v>
                </c:pt>
                <c:pt idx="2">
                  <c:v>1738</c:v>
                </c:pt>
                <c:pt idx="3">
                  <c:v>2209</c:v>
                </c:pt>
                <c:pt idx="4">
                  <c:v>1102</c:v>
                </c:pt>
                <c:pt idx="5">
                  <c:v>1785</c:v>
                </c:pt>
                <c:pt idx="6">
                  <c:v>1775</c:v>
                </c:pt>
                <c:pt idx="7">
                  <c:v>1962</c:v>
                </c:pt>
                <c:pt idx="8">
                  <c:v>1938</c:v>
                </c:pt>
                <c:pt idx="9">
                  <c:v>1781</c:v>
                </c:pt>
                <c:pt idx="10">
                  <c:v>2087</c:v>
                </c:pt>
                <c:pt idx="11">
                  <c:v>1635</c:v>
                </c:pt>
                <c:pt idx="12">
                  <c:v>2338</c:v>
                </c:pt>
                <c:pt idx="13">
                  <c:v>2311</c:v>
                </c:pt>
                <c:pt idx="14">
                  <c:v>2372</c:v>
                </c:pt>
                <c:pt idx="15">
                  <c:v>2440</c:v>
                </c:pt>
                <c:pt idx="16">
                  <c:v>2211</c:v>
                </c:pt>
                <c:pt idx="17">
                  <c:v>2037</c:v>
                </c:pt>
                <c:pt idx="18">
                  <c:v>2026</c:v>
                </c:pt>
                <c:pt idx="19">
                  <c:v>2083</c:v>
                </c:pt>
                <c:pt idx="20">
                  <c:v>2267</c:v>
                </c:pt>
                <c:pt idx="21">
                  <c:v>2571</c:v>
                </c:pt>
                <c:pt idx="22">
                  <c:v>2154</c:v>
                </c:pt>
                <c:pt idx="23">
                  <c:v>2149</c:v>
                </c:pt>
                <c:pt idx="24">
                  <c:v>2004</c:v>
                </c:pt>
                <c:pt idx="25">
                  <c:v>2132</c:v>
                </c:pt>
                <c:pt idx="26">
                  <c:v>2203</c:v>
                </c:pt>
                <c:pt idx="27">
                  <c:v>2402</c:v>
                </c:pt>
                <c:pt idx="28">
                  <c:v>1979</c:v>
                </c:pt>
                <c:pt idx="29">
                  <c:v>1839</c:v>
                </c:pt>
                <c:pt idx="30">
                  <c:v>1987</c:v>
                </c:pt>
                <c:pt idx="31">
                  <c:v>2148</c:v>
                </c:pt>
                <c:pt idx="32">
                  <c:v>1980</c:v>
                </c:pt>
                <c:pt idx="33">
                  <c:v>2053</c:v>
                </c:pt>
                <c:pt idx="34">
                  <c:v>1653</c:v>
                </c:pt>
                <c:pt idx="35">
                  <c:v>1830</c:v>
                </c:pt>
                <c:pt idx="36">
                  <c:v>2030</c:v>
                </c:pt>
                <c:pt idx="37">
                  <c:v>1888</c:v>
                </c:pt>
                <c:pt idx="38">
                  <c:v>2431</c:v>
                </c:pt>
                <c:pt idx="39">
                  <c:v>1866</c:v>
                </c:pt>
                <c:pt idx="40">
                  <c:v>2003</c:v>
                </c:pt>
                <c:pt idx="41">
                  <c:v>2293</c:v>
                </c:pt>
                <c:pt idx="42">
                  <c:v>2421</c:v>
                </c:pt>
                <c:pt idx="43">
                  <c:v>2563</c:v>
                </c:pt>
                <c:pt idx="44">
                  <c:v>1782</c:v>
                </c:pt>
                <c:pt idx="45">
                  <c:v>2000</c:v>
                </c:pt>
                <c:pt idx="46">
                  <c:v>1926</c:v>
                </c:pt>
                <c:pt idx="47">
                  <c:v>2058.2978723404253</c:v>
                </c:pt>
              </c:numCache>
            </c:numRef>
          </c:val>
          <c:smooth val="0"/>
          <c:extLst>
            <c:ext xmlns:c16="http://schemas.microsoft.com/office/drawing/2014/chart" uri="{C3380CC4-5D6E-409C-BE32-E72D297353CC}">
              <c16:uniqueId val="{00000018-9045-48F4-93C9-3E27F12C9ADA}"/>
            </c:ext>
          </c:extLst>
        </c:ser>
        <c:ser>
          <c:idx val="12"/>
          <c:order val="12"/>
          <c:tx>
            <c:strRef>
              <c:f>'全体版 (2)'!$BL$2</c:f>
              <c:strCache>
                <c:ptCount val="1"/>
                <c:pt idx="0">
                  <c:v>平均</c:v>
                </c:pt>
              </c:strCache>
            </c:strRef>
          </c:tx>
          <c:spPr>
            <a:ln w="19050" cap="rnd">
              <a:solidFill>
                <a:srgbClr val="FF0000"/>
              </a:solidFill>
              <a:prstDash val="sysDash"/>
              <a:round/>
            </a:ln>
            <a:effectLst/>
          </c:spPr>
          <c:marker>
            <c:symbol val="none"/>
          </c:marker>
          <c:cat>
            <c:strRef>
              <c:f>'全体版 (2)'!$AY$3:$AY$50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(2)'!$BL$3:$BL$50</c:f>
              <c:numCache>
                <c:formatCode>General</c:formatCode>
                <c:ptCount val="48"/>
                <c:pt idx="0">
                  <c:v>2058.2978723404253</c:v>
                </c:pt>
                <c:pt idx="1">
                  <c:v>2058.2978723404253</c:v>
                </c:pt>
                <c:pt idx="2">
                  <c:v>2058.2978723404253</c:v>
                </c:pt>
                <c:pt idx="3">
                  <c:v>2058.2978723404253</c:v>
                </c:pt>
                <c:pt idx="4">
                  <c:v>2058.2978723404253</c:v>
                </c:pt>
                <c:pt idx="5">
                  <c:v>2058.2978723404253</c:v>
                </c:pt>
                <c:pt idx="6">
                  <c:v>2058.2978723404253</c:v>
                </c:pt>
                <c:pt idx="7">
                  <c:v>2058.2978723404253</c:v>
                </c:pt>
                <c:pt idx="8">
                  <c:v>2058.2978723404253</c:v>
                </c:pt>
                <c:pt idx="9">
                  <c:v>2058.2978723404253</c:v>
                </c:pt>
                <c:pt idx="10">
                  <c:v>2058.2978723404253</c:v>
                </c:pt>
                <c:pt idx="11">
                  <c:v>2058.2978723404253</c:v>
                </c:pt>
                <c:pt idx="12">
                  <c:v>2058.2978723404253</c:v>
                </c:pt>
                <c:pt idx="13">
                  <c:v>2058.2978723404253</c:v>
                </c:pt>
                <c:pt idx="14">
                  <c:v>2058.2978723404253</c:v>
                </c:pt>
                <c:pt idx="15">
                  <c:v>2058.2978723404253</c:v>
                </c:pt>
                <c:pt idx="16">
                  <c:v>2058.2978723404253</c:v>
                </c:pt>
                <c:pt idx="17">
                  <c:v>2058.2978723404253</c:v>
                </c:pt>
                <c:pt idx="18">
                  <c:v>2058.2978723404253</c:v>
                </c:pt>
                <c:pt idx="19">
                  <c:v>2058.2978723404253</c:v>
                </c:pt>
                <c:pt idx="20">
                  <c:v>2058.2978723404253</c:v>
                </c:pt>
                <c:pt idx="21">
                  <c:v>2058.2978723404253</c:v>
                </c:pt>
                <c:pt idx="22">
                  <c:v>2058.2978723404253</c:v>
                </c:pt>
                <c:pt idx="23">
                  <c:v>2058.2978723404253</c:v>
                </c:pt>
                <c:pt idx="24">
                  <c:v>2058.2978723404253</c:v>
                </c:pt>
                <c:pt idx="25">
                  <c:v>2058.2978723404253</c:v>
                </c:pt>
                <c:pt idx="26">
                  <c:v>2058.2978723404253</c:v>
                </c:pt>
                <c:pt idx="27">
                  <c:v>2058.2978723404253</c:v>
                </c:pt>
                <c:pt idx="28">
                  <c:v>2058.2978723404253</c:v>
                </c:pt>
                <c:pt idx="29">
                  <c:v>2058.2978723404253</c:v>
                </c:pt>
                <c:pt idx="30">
                  <c:v>2058.2978723404253</c:v>
                </c:pt>
                <c:pt idx="31">
                  <c:v>2058.2978723404253</c:v>
                </c:pt>
                <c:pt idx="32">
                  <c:v>2058.2978723404253</c:v>
                </c:pt>
                <c:pt idx="33">
                  <c:v>2058.2978723404253</c:v>
                </c:pt>
                <c:pt idx="34">
                  <c:v>2058.2978723404253</c:v>
                </c:pt>
                <c:pt idx="35">
                  <c:v>2058.2978723404253</c:v>
                </c:pt>
                <c:pt idx="36">
                  <c:v>2058.2978723404253</c:v>
                </c:pt>
                <c:pt idx="37">
                  <c:v>2058.2978723404253</c:v>
                </c:pt>
                <c:pt idx="38">
                  <c:v>2058.2978723404253</c:v>
                </c:pt>
                <c:pt idx="39">
                  <c:v>2058.2978723404253</c:v>
                </c:pt>
                <c:pt idx="40">
                  <c:v>2058.2978723404253</c:v>
                </c:pt>
                <c:pt idx="41">
                  <c:v>2058.2978723404253</c:v>
                </c:pt>
                <c:pt idx="42">
                  <c:v>2058.2978723404253</c:v>
                </c:pt>
                <c:pt idx="43">
                  <c:v>2058.2978723404253</c:v>
                </c:pt>
                <c:pt idx="44">
                  <c:v>2058.2978723404253</c:v>
                </c:pt>
                <c:pt idx="45">
                  <c:v>2058.2978723404253</c:v>
                </c:pt>
                <c:pt idx="46">
                  <c:v>2058.2978723404253</c:v>
                </c:pt>
                <c:pt idx="47">
                  <c:v>2058.2978723404253</c:v>
                </c:pt>
              </c:numCache>
            </c:numRef>
          </c:val>
          <c:smooth val="0"/>
          <c:extLst>
            <c:ext xmlns:c16="http://schemas.microsoft.com/office/drawing/2014/chart" uri="{C3380CC4-5D6E-409C-BE32-E72D297353CC}">
              <c16:uniqueId val="{00000019-9045-48F4-93C9-3E27F12C9ADA}"/>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plotArea>
    <c:legend>
      <c:legendPos val="b"/>
      <c:legendEntry>
        <c:idx val="11"/>
        <c:delete val="1"/>
      </c:legendEntry>
      <c:legendEntry>
        <c:idx val="12"/>
        <c:delete val="1"/>
      </c:legendEntry>
      <c:layout>
        <c:manualLayout>
          <c:xMode val="edge"/>
          <c:yMode val="edge"/>
          <c:x val="6.8355977042662261E-2"/>
          <c:y val="0.65771272788312329"/>
          <c:w val="0.89215803904946367"/>
          <c:h val="0.34013663034489727"/>
        </c:manualLayout>
      </c:layout>
      <c:overlay val="0"/>
      <c:spPr>
        <a:noFill/>
        <a:ln>
          <a:noFill/>
        </a:ln>
        <a:effectLst/>
      </c:spPr>
      <c:txPr>
        <a:bodyPr rot="0" spcFirstLastPara="1" vertOverflow="ellipsis" vert="horz" wrap="square" anchor="ctr" anchorCtr="1"/>
        <a:lstStyle/>
        <a:p>
          <a:pPr>
            <a:defRPr sz="7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extLst/>
  </c:chart>
  <c:spPr>
    <a:noFill/>
    <a:ln w="3175" cap="flat" cmpd="sng" algn="ctr">
      <a:noFill/>
      <a:round/>
    </a:ln>
    <a:effectLst/>
  </c:spPr>
  <c:txPr>
    <a:bodyPr/>
    <a:lstStyle/>
    <a:p>
      <a:pPr>
        <a:defRPr/>
      </a:pPr>
      <a:endParaRPr lang="ja-JP"/>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a:t>保険者による地域分析、介護保険事業計画の策定　（満点</a:t>
            </a:r>
            <a:r>
              <a:rPr lang="en-US" altLang="ja-JP" sz="1200"/>
              <a:t>50</a:t>
            </a:r>
            <a:r>
              <a:rPr lang="ja-JP" altLang="en-US" sz="1200"/>
              <a:t>点、平均点</a:t>
            </a:r>
            <a:r>
              <a:rPr lang="en-US" altLang="ja-JP" sz="1200"/>
              <a:t>40.0</a:t>
            </a:r>
            <a:r>
              <a:rPr lang="ja-JP" altLang="en-US" sz="1200"/>
              <a:t>点、得点率</a:t>
            </a:r>
            <a:r>
              <a:rPr lang="en-US" altLang="ja-JP" sz="1200"/>
              <a:t>80.0%</a:t>
            </a:r>
            <a:r>
              <a:rPr lang="ja-JP" altLang="en-US" sz="1200"/>
              <a:t>）</a:t>
            </a:r>
          </a:p>
        </c:rich>
      </c:tx>
      <c:layout>
        <c:manualLayout>
          <c:xMode val="edge"/>
          <c:yMode val="edge"/>
          <c:x val="0.23349919154808244"/>
          <c:y val="1.6842990012887214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4.104504733441941E-2"/>
          <c:y val="8.3130144945293097E-2"/>
          <c:w val="0.93948833259295361"/>
          <c:h val="0.78698607300370693"/>
        </c:manualLayout>
      </c:layout>
      <c:barChart>
        <c:barDir val="col"/>
        <c:grouping val="clustered"/>
        <c:varyColors val="0"/>
        <c:ser>
          <c:idx val="1"/>
          <c:order val="0"/>
          <c:tx>
            <c:strRef>
              <c:f>'Ⅱ（1）'!$E$4</c:f>
              <c:strCache>
                <c:ptCount val="1"/>
                <c:pt idx="0">
                  <c:v>保険者による地域分析、介護保険事業計画の策定　（満点55点、平均点43.1点、得点率78.3％）</c:v>
                </c:pt>
              </c:strCache>
            </c:strRef>
          </c:tx>
          <c:spPr>
            <a:solidFill>
              <a:schemeClr val="tx2">
                <a:lumMod val="60000"/>
                <a:lumOff val="40000"/>
              </a:schemeClr>
            </a:solidFill>
            <a:ln w="6350">
              <a:solidFill>
                <a:schemeClr val="bg1">
                  <a:lumMod val="50000"/>
                </a:schemeClr>
              </a:solidFill>
            </a:ln>
            <a:effectLst/>
          </c:spPr>
          <c:invertIfNegative val="0"/>
          <c:dLbls>
            <c:dLbl>
              <c:idx val="47"/>
              <c:numFmt formatCode="#,##0.0_);[Red]\(#,##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extLst>
                <c:ext xmlns:c16="http://schemas.microsoft.com/office/drawing/2014/chart" uri="{C3380CC4-5D6E-409C-BE32-E72D297353CC}">
                  <c16:uniqueId val="{00000000-F820-4A7A-97BD-5FE9FB3E1B4D}"/>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'Ⅱ（1）'!$D$5:$D$52</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'Ⅱ（1）'!$E$5:$E$52</c:f>
              <c:numCache>
                <c:formatCode>0_);[Red]\(0\)</c:formatCode>
                <c:ptCount val="48"/>
                <c:pt idx="0">
                  <c:v>30</c:v>
                </c:pt>
                <c:pt idx="1">
                  <c:v>50</c:v>
                </c:pt>
                <c:pt idx="2">
                  <c:v>30</c:v>
                </c:pt>
                <c:pt idx="3">
                  <c:v>40</c:v>
                </c:pt>
                <c:pt idx="4">
                  <c:v>40</c:v>
                </c:pt>
                <c:pt idx="5">
                  <c:v>30</c:v>
                </c:pt>
                <c:pt idx="6">
                  <c:v>30</c:v>
                </c:pt>
                <c:pt idx="7">
                  <c:v>40</c:v>
                </c:pt>
                <c:pt idx="8">
                  <c:v>30</c:v>
                </c:pt>
                <c:pt idx="9">
                  <c:v>30</c:v>
                </c:pt>
                <c:pt idx="10">
                  <c:v>30</c:v>
                </c:pt>
                <c:pt idx="11">
                  <c:v>30</c:v>
                </c:pt>
                <c:pt idx="12">
                  <c:v>50</c:v>
                </c:pt>
                <c:pt idx="13">
                  <c:v>50</c:v>
                </c:pt>
                <c:pt idx="14">
                  <c:v>50</c:v>
                </c:pt>
                <c:pt idx="15">
                  <c:v>50</c:v>
                </c:pt>
                <c:pt idx="16">
                  <c:v>50</c:v>
                </c:pt>
                <c:pt idx="17">
                  <c:v>30</c:v>
                </c:pt>
                <c:pt idx="18">
                  <c:v>50</c:v>
                </c:pt>
                <c:pt idx="19">
                  <c:v>50</c:v>
                </c:pt>
                <c:pt idx="20">
                  <c:v>50</c:v>
                </c:pt>
                <c:pt idx="21">
                  <c:v>50</c:v>
                </c:pt>
                <c:pt idx="22">
                  <c:v>50</c:v>
                </c:pt>
                <c:pt idx="23">
                  <c:v>10</c:v>
                </c:pt>
                <c:pt idx="24">
                  <c:v>40</c:v>
                </c:pt>
                <c:pt idx="25">
                  <c:v>50</c:v>
                </c:pt>
                <c:pt idx="26">
                  <c:v>50</c:v>
                </c:pt>
                <c:pt idx="27">
                  <c:v>50</c:v>
                </c:pt>
                <c:pt idx="28">
                  <c:v>50</c:v>
                </c:pt>
                <c:pt idx="29">
                  <c:v>30</c:v>
                </c:pt>
                <c:pt idx="30">
                  <c:v>30</c:v>
                </c:pt>
                <c:pt idx="31">
                  <c:v>50</c:v>
                </c:pt>
                <c:pt idx="32">
                  <c:v>30</c:v>
                </c:pt>
                <c:pt idx="33">
                  <c:v>50</c:v>
                </c:pt>
                <c:pt idx="34">
                  <c:v>30</c:v>
                </c:pt>
                <c:pt idx="35">
                  <c:v>50</c:v>
                </c:pt>
                <c:pt idx="36">
                  <c:v>50</c:v>
                </c:pt>
                <c:pt idx="37">
                  <c:v>50</c:v>
                </c:pt>
                <c:pt idx="38">
                  <c:v>50</c:v>
                </c:pt>
                <c:pt idx="39">
                  <c:v>20</c:v>
                </c:pt>
                <c:pt idx="40">
                  <c:v>30</c:v>
                </c:pt>
                <c:pt idx="41">
                  <c:v>20</c:v>
                </c:pt>
                <c:pt idx="42">
                  <c:v>50</c:v>
                </c:pt>
                <c:pt idx="43">
                  <c:v>50</c:v>
                </c:pt>
                <c:pt idx="44">
                  <c:v>30</c:v>
                </c:pt>
                <c:pt idx="45">
                  <c:v>20</c:v>
                </c:pt>
                <c:pt idx="46">
                  <c:v>50</c:v>
                </c:pt>
                <c:pt idx="47">
                  <c:v>40</c:v>
                </c:pt>
              </c:numCache>
            </c:numRef>
          </c:val>
          <c:extLst>
            <c:ext xmlns:c16="http://schemas.microsoft.com/office/drawing/2014/chart" uri="{C3380CC4-5D6E-409C-BE32-E72D297353CC}">
              <c16:uniqueId val="{00000001-F820-4A7A-97BD-5FE9FB3E1B4D}"/>
            </c:ext>
          </c:extLst>
        </c:ser>
        <c:dLbls>
          <c:showLegendKey val="0"/>
          <c:showVal val="0"/>
          <c:showCatName val="0"/>
          <c:showSerName val="0"/>
          <c:showPercent val="0"/>
          <c:showBubbleSize val="0"/>
        </c:dLbls>
        <c:gapWidth val="80"/>
        <c:axId val="548323672"/>
        <c:axId val="548327608"/>
      </c:barChart>
      <c:lineChart>
        <c:grouping val="standard"/>
        <c:varyColors val="0"/>
        <c:ser>
          <c:idx val="2"/>
          <c:order val="1"/>
          <c:tx>
            <c:strRef>
              <c:f>'Ⅱ（1）'!$F$4</c:f>
              <c:strCache>
                <c:ptCount val="1"/>
                <c:pt idx="0">
                  <c:v>平均</c:v>
                </c:pt>
              </c:strCache>
            </c:strRef>
          </c:tx>
          <c:spPr>
            <a:ln w="19050" cap="rnd">
              <a:solidFill>
                <a:srgbClr val="FF0000"/>
              </a:solidFill>
              <a:prstDash val="sysDash"/>
              <a:round/>
            </a:ln>
            <a:effectLst/>
          </c:spPr>
          <c:marker>
            <c:symbol val="none"/>
          </c:marker>
          <c:cat>
            <c:strRef>
              <c:f>'Ⅱ（1）'!$D$5:$D$52</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'Ⅱ（1）'!$F$5:$F$52</c:f>
              <c:numCache>
                <c:formatCode>0.0_);[Red]\(0.0\)</c:formatCode>
                <c:ptCount val="48"/>
                <c:pt idx="0">
                  <c:v>40</c:v>
                </c:pt>
                <c:pt idx="1">
                  <c:v>40</c:v>
                </c:pt>
                <c:pt idx="2">
                  <c:v>40</c:v>
                </c:pt>
                <c:pt idx="3">
                  <c:v>40</c:v>
                </c:pt>
                <c:pt idx="4">
                  <c:v>40</c:v>
                </c:pt>
                <c:pt idx="5">
                  <c:v>40</c:v>
                </c:pt>
                <c:pt idx="6">
                  <c:v>40</c:v>
                </c:pt>
                <c:pt idx="7">
                  <c:v>40</c:v>
                </c:pt>
                <c:pt idx="8">
                  <c:v>40</c:v>
                </c:pt>
                <c:pt idx="9">
                  <c:v>40</c:v>
                </c:pt>
                <c:pt idx="10">
                  <c:v>40</c:v>
                </c:pt>
                <c:pt idx="11">
                  <c:v>40</c:v>
                </c:pt>
                <c:pt idx="12">
                  <c:v>40</c:v>
                </c:pt>
                <c:pt idx="13">
                  <c:v>40</c:v>
                </c:pt>
                <c:pt idx="14">
                  <c:v>40</c:v>
                </c:pt>
                <c:pt idx="15">
                  <c:v>40</c:v>
                </c:pt>
                <c:pt idx="16">
                  <c:v>40</c:v>
                </c:pt>
                <c:pt idx="17">
                  <c:v>40</c:v>
                </c:pt>
                <c:pt idx="18">
                  <c:v>40</c:v>
                </c:pt>
                <c:pt idx="19">
                  <c:v>40</c:v>
                </c:pt>
                <c:pt idx="20">
                  <c:v>40</c:v>
                </c:pt>
                <c:pt idx="21">
                  <c:v>40</c:v>
                </c:pt>
                <c:pt idx="22">
                  <c:v>40</c:v>
                </c:pt>
                <c:pt idx="23">
                  <c:v>40</c:v>
                </c:pt>
                <c:pt idx="24">
                  <c:v>40</c:v>
                </c:pt>
                <c:pt idx="25">
                  <c:v>40</c:v>
                </c:pt>
                <c:pt idx="26">
                  <c:v>40</c:v>
                </c:pt>
                <c:pt idx="27">
                  <c:v>40</c:v>
                </c:pt>
                <c:pt idx="28">
                  <c:v>40</c:v>
                </c:pt>
                <c:pt idx="29">
                  <c:v>40</c:v>
                </c:pt>
                <c:pt idx="30">
                  <c:v>40</c:v>
                </c:pt>
                <c:pt idx="31">
                  <c:v>40</c:v>
                </c:pt>
                <c:pt idx="32">
                  <c:v>40</c:v>
                </c:pt>
                <c:pt idx="33">
                  <c:v>40</c:v>
                </c:pt>
                <c:pt idx="34">
                  <c:v>40</c:v>
                </c:pt>
                <c:pt idx="35">
                  <c:v>40</c:v>
                </c:pt>
                <c:pt idx="36">
                  <c:v>40</c:v>
                </c:pt>
                <c:pt idx="37">
                  <c:v>40</c:v>
                </c:pt>
                <c:pt idx="38">
                  <c:v>40</c:v>
                </c:pt>
                <c:pt idx="39">
                  <c:v>40</c:v>
                </c:pt>
                <c:pt idx="40">
                  <c:v>40</c:v>
                </c:pt>
                <c:pt idx="41">
                  <c:v>40</c:v>
                </c:pt>
                <c:pt idx="42">
                  <c:v>40</c:v>
                </c:pt>
                <c:pt idx="43">
                  <c:v>40</c:v>
                </c:pt>
                <c:pt idx="44">
                  <c:v>40</c:v>
                </c:pt>
                <c:pt idx="45">
                  <c:v>40</c:v>
                </c:pt>
                <c:pt idx="46">
                  <c:v>40</c:v>
                </c:pt>
                <c:pt idx="47">
                  <c:v>40</c:v>
                </c:pt>
              </c:numCache>
            </c:numRef>
          </c:val>
          <c:smooth val="0"/>
          <c:extLst>
            <c:ext xmlns:c16="http://schemas.microsoft.com/office/drawing/2014/chart" uri="{C3380CC4-5D6E-409C-BE32-E72D297353CC}">
              <c16:uniqueId val="{00000002-F820-4A7A-97BD-5FE9FB3E1B4D}"/>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cap="flat" cmpd="sng" algn="ctr">
      <a:noFill/>
      <a:round/>
    </a:ln>
    <a:effectLst/>
  </c:spPr>
  <c:txPr>
    <a:bodyPr/>
    <a:lstStyle/>
    <a:p>
      <a:pPr>
        <a:defRPr/>
      </a:pPr>
      <a:endParaRPr lang="ja-JP"/>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104504733441941E-2"/>
          <c:y val="8.3130144945293097E-2"/>
          <c:w val="0.93948833259295361"/>
          <c:h val="0.78698607300370693"/>
        </c:manualLayout>
      </c:layout>
      <c:barChart>
        <c:barDir val="col"/>
        <c:grouping val="clustered"/>
        <c:varyColors val="0"/>
        <c:ser>
          <c:idx val="1"/>
          <c:order val="0"/>
          <c:tx>
            <c:strRef>
              <c:f>'Ⅱ（2）地域ケア会議 ・介護予防'!$G$4</c:f>
              <c:strCache>
                <c:ptCount val="1"/>
                <c:pt idx="0">
                  <c:v>(2)地域ケア会議、介護予防・日常生活支援総合事業：推進・支援(満点520点、平均点412.6点、得点率79.3％)</c:v>
                </c:pt>
              </c:strCache>
            </c:strRef>
          </c:tx>
          <c:spPr>
            <a:solidFill>
              <a:schemeClr val="tx2">
                <a:lumMod val="60000"/>
                <a:lumOff val="40000"/>
              </a:schemeClr>
            </a:solidFill>
            <a:ln w="6350">
              <a:solidFill>
                <a:schemeClr val="bg1">
                  <a:lumMod val="50000"/>
                </a:schemeClr>
              </a:solidFill>
            </a:ln>
            <a:effectLst/>
          </c:spPr>
          <c:invertIfNegative val="0"/>
          <c:dLbls>
            <c:dLbl>
              <c:idx val="47"/>
              <c:numFmt formatCode="#,##0.0_);[Red]\(#,##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extLst>
                <c:ext xmlns:c16="http://schemas.microsoft.com/office/drawing/2014/chart" uri="{C3380CC4-5D6E-409C-BE32-E72D297353CC}">
                  <c16:uniqueId val="{00000000-8D05-4F41-B441-73C61040C1F7}"/>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'Ⅱ（2）地域ケア会議 ・介護予防'!$D$5:$D$52</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'Ⅱ（2）地域ケア会議 ・介護予防'!$G$5:$G$52</c:f>
              <c:numCache>
                <c:formatCode>0_);[Red]\(0\)</c:formatCode>
                <c:ptCount val="48"/>
                <c:pt idx="0">
                  <c:v>440</c:v>
                </c:pt>
                <c:pt idx="1">
                  <c:v>440</c:v>
                </c:pt>
                <c:pt idx="2">
                  <c:v>460</c:v>
                </c:pt>
                <c:pt idx="3">
                  <c:v>480</c:v>
                </c:pt>
                <c:pt idx="4">
                  <c:v>180</c:v>
                </c:pt>
                <c:pt idx="5">
                  <c:v>300</c:v>
                </c:pt>
                <c:pt idx="6">
                  <c:v>360</c:v>
                </c:pt>
                <c:pt idx="7">
                  <c:v>320</c:v>
                </c:pt>
                <c:pt idx="8">
                  <c:v>370</c:v>
                </c:pt>
                <c:pt idx="9">
                  <c:v>310</c:v>
                </c:pt>
                <c:pt idx="10">
                  <c:v>480</c:v>
                </c:pt>
                <c:pt idx="11">
                  <c:v>360</c:v>
                </c:pt>
                <c:pt idx="12">
                  <c:v>460</c:v>
                </c:pt>
                <c:pt idx="13">
                  <c:v>440</c:v>
                </c:pt>
                <c:pt idx="14">
                  <c:v>480</c:v>
                </c:pt>
                <c:pt idx="15">
                  <c:v>380</c:v>
                </c:pt>
                <c:pt idx="16">
                  <c:v>380</c:v>
                </c:pt>
                <c:pt idx="17">
                  <c:v>410</c:v>
                </c:pt>
                <c:pt idx="18">
                  <c:v>420</c:v>
                </c:pt>
                <c:pt idx="19">
                  <c:v>430</c:v>
                </c:pt>
                <c:pt idx="20">
                  <c:v>490</c:v>
                </c:pt>
                <c:pt idx="21">
                  <c:v>480</c:v>
                </c:pt>
                <c:pt idx="22">
                  <c:v>390</c:v>
                </c:pt>
                <c:pt idx="23">
                  <c:v>440</c:v>
                </c:pt>
                <c:pt idx="24">
                  <c:v>440</c:v>
                </c:pt>
                <c:pt idx="25">
                  <c:v>480</c:v>
                </c:pt>
                <c:pt idx="26">
                  <c:v>490</c:v>
                </c:pt>
                <c:pt idx="27">
                  <c:v>450</c:v>
                </c:pt>
                <c:pt idx="28">
                  <c:v>500</c:v>
                </c:pt>
                <c:pt idx="29">
                  <c:v>320</c:v>
                </c:pt>
                <c:pt idx="30">
                  <c:v>440</c:v>
                </c:pt>
                <c:pt idx="31">
                  <c:v>380</c:v>
                </c:pt>
                <c:pt idx="32">
                  <c:v>400</c:v>
                </c:pt>
                <c:pt idx="33">
                  <c:v>460</c:v>
                </c:pt>
                <c:pt idx="34">
                  <c:v>460</c:v>
                </c:pt>
                <c:pt idx="35">
                  <c:v>480</c:v>
                </c:pt>
                <c:pt idx="36">
                  <c:v>440</c:v>
                </c:pt>
                <c:pt idx="37">
                  <c:v>260</c:v>
                </c:pt>
                <c:pt idx="38">
                  <c:v>450</c:v>
                </c:pt>
                <c:pt idx="39">
                  <c:v>340</c:v>
                </c:pt>
                <c:pt idx="40">
                  <c:v>400</c:v>
                </c:pt>
                <c:pt idx="41">
                  <c:v>490</c:v>
                </c:pt>
                <c:pt idx="42">
                  <c:v>460</c:v>
                </c:pt>
                <c:pt idx="43">
                  <c:v>520</c:v>
                </c:pt>
                <c:pt idx="44">
                  <c:v>420</c:v>
                </c:pt>
                <c:pt idx="45">
                  <c:v>250</c:v>
                </c:pt>
                <c:pt idx="46">
                  <c:v>480</c:v>
                </c:pt>
                <c:pt idx="47">
                  <c:v>415.10638297872339</c:v>
                </c:pt>
              </c:numCache>
            </c:numRef>
          </c:val>
          <c:extLst>
            <c:ext xmlns:c16="http://schemas.microsoft.com/office/drawing/2014/chart" uri="{C3380CC4-5D6E-409C-BE32-E72D297353CC}">
              <c16:uniqueId val="{00000001-8D05-4F41-B441-73C61040C1F7}"/>
            </c:ext>
          </c:extLst>
        </c:ser>
        <c:dLbls>
          <c:showLegendKey val="0"/>
          <c:showVal val="0"/>
          <c:showCatName val="0"/>
          <c:showSerName val="0"/>
          <c:showPercent val="0"/>
          <c:showBubbleSize val="0"/>
        </c:dLbls>
        <c:gapWidth val="80"/>
        <c:axId val="548323672"/>
        <c:axId val="548327608"/>
      </c:barChart>
      <c:lineChart>
        <c:grouping val="standard"/>
        <c:varyColors val="0"/>
        <c:ser>
          <c:idx val="2"/>
          <c:order val="1"/>
          <c:tx>
            <c:strRef>
              <c:f>'Ⅱ（2）地域ケア会議 ・介護予防'!$H$4</c:f>
              <c:strCache>
                <c:ptCount val="1"/>
                <c:pt idx="0">
                  <c:v>平均</c:v>
                </c:pt>
              </c:strCache>
            </c:strRef>
          </c:tx>
          <c:spPr>
            <a:ln w="19050" cap="rnd">
              <a:solidFill>
                <a:srgbClr val="FF0000"/>
              </a:solidFill>
              <a:prstDash val="sysDash"/>
              <a:round/>
            </a:ln>
            <a:effectLst/>
          </c:spPr>
          <c:marker>
            <c:symbol val="none"/>
          </c:marker>
          <c:cat>
            <c:strRef>
              <c:f>'Ⅱ（2）地域ケア会議 ・介護予防'!$D$5:$D$52</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'Ⅱ（2）地域ケア会議 ・介護予防'!$H$5:$H$52</c:f>
              <c:numCache>
                <c:formatCode>0.0_);[Red]\(0.0\)</c:formatCode>
                <c:ptCount val="48"/>
                <c:pt idx="0">
                  <c:v>415.10638297872339</c:v>
                </c:pt>
                <c:pt idx="1">
                  <c:v>415.10638297872339</c:v>
                </c:pt>
                <c:pt idx="2">
                  <c:v>415.10638297872339</c:v>
                </c:pt>
                <c:pt idx="3">
                  <c:v>415.10638297872339</c:v>
                </c:pt>
                <c:pt idx="4">
                  <c:v>415.10638297872339</c:v>
                </c:pt>
                <c:pt idx="5">
                  <c:v>415.10638297872339</c:v>
                </c:pt>
                <c:pt idx="6">
                  <c:v>415.10638297872339</c:v>
                </c:pt>
                <c:pt idx="7">
                  <c:v>415.10638297872339</c:v>
                </c:pt>
                <c:pt idx="8">
                  <c:v>415.10638297872339</c:v>
                </c:pt>
                <c:pt idx="9">
                  <c:v>415.10638297872339</c:v>
                </c:pt>
                <c:pt idx="10">
                  <c:v>415.10638297872339</c:v>
                </c:pt>
                <c:pt idx="11">
                  <c:v>415.10638297872339</c:v>
                </c:pt>
                <c:pt idx="12">
                  <c:v>415.10638297872339</c:v>
                </c:pt>
                <c:pt idx="13">
                  <c:v>415.10638297872339</c:v>
                </c:pt>
                <c:pt idx="14">
                  <c:v>415.10638297872339</c:v>
                </c:pt>
                <c:pt idx="15">
                  <c:v>415.10638297872339</c:v>
                </c:pt>
                <c:pt idx="16">
                  <c:v>415.10638297872339</c:v>
                </c:pt>
                <c:pt idx="17">
                  <c:v>415.10638297872339</c:v>
                </c:pt>
                <c:pt idx="18">
                  <c:v>415.10638297872339</c:v>
                </c:pt>
                <c:pt idx="19">
                  <c:v>415.10638297872339</c:v>
                </c:pt>
                <c:pt idx="20">
                  <c:v>415.10638297872339</c:v>
                </c:pt>
                <c:pt idx="21">
                  <c:v>415.10638297872339</c:v>
                </c:pt>
                <c:pt idx="22">
                  <c:v>415.10638297872339</c:v>
                </c:pt>
                <c:pt idx="23">
                  <c:v>415.10638297872339</c:v>
                </c:pt>
                <c:pt idx="24">
                  <c:v>415.10638297872339</c:v>
                </c:pt>
                <c:pt idx="25">
                  <c:v>415.10638297872339</c:v>
                </c:pt>
                <c:pt idx="26">
                  <c:v>415.10638297872339</c:v>
                </c:pt>
                <c:pt idx="27">
                  <c:v>415.10638297872339</c:v>
                </c:pt>
                <c:pt idx="28">
                  <c:v>415.10638297872339</c:v>
                </c:pt>
                <c:pt idx="29">
                  <c:v>415.10638297872339</c:v>
                </c:pt>
                <c:pt idx="30">
                  <c:v>415.10638297872339</c:v>
                </c:pt>
                <c:pt idx="31">
                  <c:v>415.10638297872339</c:v>
                </c:pt>
                <c:pt idx="32">
                  <c:v>415.10638297872339</c:v>
                </c:pt>
                <c:pt idx="33">
                  <c:v>415.10638297872339</c:v>
                </c:pt>
                <c:pt idx="34">
                  <c:v>415.10638297872339</c:v>
                </c:pt>
                <c:pt idx="35">
                  <c:v>415.10638297872339</c:v>
                </c:pt>
                <c:pt idx="36">
                  <c:v>415.10638297872339</c:v>
                </c:pt>
                <c:pt idx="37">
                  <c:v>415.10638297872339</c:v>
                </c:pt>
                <c:pt idx="38">
                  <c:v>415.10638297872339</c:v>
                </c:pt>
                <c:pt idx="39">
                  <c:v>415.10638297872339</c:v>
                </c:pt>
                <c:pt idx="40">
                  <c:v>415.10638297872339</c:v>
                </c:pt>
                <c:pt idx="41">
                  <c:v>415.10638297872339</c:v>
                </c:pt>
                <c:pt idx="42">
                  <c:v>415.10638297872339</c:v>
                </c:pt>
                <c:pt idx="43">
                  <c:v>415.10638297872339</c:v>
                </c:pt>
                <c:pt idx="44">
                  <c:v>415.10638297872339</c:v>
                </c:pt>
                <c:pt idx="45">
                  <c:v>415.10638297872339</c:v>
                </c:pt>
                <c:pt idx="46">
                  <c:v>415.10638297872339</c:v>
                </c:pt>
                <c:pt idx="47">
                  <c:v>415.10638297872339</c:v>
                </c:pt>
              </c:numCache>
            </c:numRef>
          </c:val>
          <c:smooth val="0"/>
          <c:extLst>
            <c:ext xmlns:c16="http://schemas.microsoft.com/office/drawing/2014/chart" uri="{C3380CC4-5D6E-409C-BE32-E72D297353CC}">
              <c16:uniqueId val="{00000002-8D05-4F41-B441-73C61040C1F7}"/>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cap="flat" cmpd="sng" algn="ctr">
      <a:noFill/>
      <a:round/>
    </a:ln>
    <a:effectLst/>
  </c:spPr>
  <c:txPr>
    <a:bodyPr/>
    <a:lstStyle/>
    <a:p>
      <a:pPr>
        <a:defRPr/>
      </a:pPr>
      <a:endParaRPr lang="ja-JP"/>
    </a:p>
  </c:txPr>
  <c:externalData r:id="rId3">
    <c:autoUpdate val="0"/>
  </c:externalData>
  <c:userShapes r:id="rId4"/>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en-US" altLang="ja-JP" sz="1200"/>
              <a:t>(2)</a:t>
            </a:r>
            <a:r>
              <a:rPr lang="ja-JP" altLang="en-US" sz="1200"/>
              <a:t>地域ケア会議、介護予防・日常生活支援総合事業</a:t>
            </a:r>
            <a:r>
              <a:rPr lang="en-US" altLang="ja-JP" sz="1200"/>
              <a:t>(</a:t>
            </a:r>
            <a:r>
              <a:rPr lang="ja-JP" altLang="en-US" sz="1200"/>
              <a:t>満点</a:t>
            </a:r>
            <a:r>
              <a:rPr lang="en-US" altLang="ja-JP" sz="1200"/>
              <a:t>260</a:t>
            </a:r>
            <a:r>
              <a:rPr lang="ja-JP" altLang="en-US" sz="1200"/>
              <a:t>点、平均点</a:t>
            </a:r>
            <a:r>
              <a:rPr lang="en-US" altLang="ja-JP" sz="1200"/>
              <a:t>207.6</a:t>
            </a:r>
            <a:r>
              <a:rPr lang="ja-JP" altLang="en-US" sz="1200"/>
              <a:t>点、得点率</a:t>
            </a:r>
            <a:r>
              <a:rPr lang="en-US" altLang="ja-JP" sz="1200"/>
              <a:t>79.8%)</a:t>
            </a:r>
            <a:endParaRPr lang="ja-JP" altLang="en-US" sz="1200"/>
          </a:p>
        </c:rich>
      </c:tx>
      <c:layout>
        <c:manualLayout>
          <c:xMode val="edge"/>
          <c:yMode val="edge"/>
          <c:x val="0.14117554427394152"/>
          <c:y val="1.6842883582217017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4.104504733441941E-2"/>
          <c:y val="8.3130144945293097E-2"/>
          <c:w val="0.93948833259295361"/>
          <c:h val="0.78698607300370693"/>
        </c:manualLayout>
      </c:layout>
      <c:barChart>
        <c:barDir val="col"/>
        <c:grouping val="clustered"/>
        <c:varyColors val="0"/>
        <c:ser>
          <c:idx val="1"/>
          <c:order val="0"/>
          <c:tx>
            <c:strRef>
              <c:f>'Ⅱ（2）地域ケア会議 ・介護予防'!$E$4</c:f>
              <c:strCache>
                <c:ptCount val="1"/>
                <c:pt idx="0">
                  <c:v>(2)地域ケア会議、介護予防・日常生活支援総合事業：推進・支援(満点260点、平均点206.3点、得点率79.3％)</c:v>
                </c:pt>
              </c:strCache>
            </c:strRef>
          </c:tx>
          <c:spPr>
            <a:solidFill>
              <a:schemeClr val="tx2">
                <a:lumMod val="60000"/>
                <a:lumOff val="40000"/>
              </a:schemeClr>
            </a:solidFill>
            <a:ln w="6350">
              <a:solidFill>
                <a:schemeClr val="bg1">
                  <a:lumMod val="50000"/>
                </a:schemeClr>
              </a:solidFill>
            </a:ln>
            <a:effectLst/>
          </c:spPr>
          <c:invertIfNegative val="0"/>
          <c:dLbls>
            <c:dLbl>
              <c:idx val="47"/>
              <c:numFmt formatCode="#,##0.0_);[Red]\(#,##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extLst>
                <c:ext xmlns:c16="http://schemas.microsoft.com/office/drawing/2014/chart" uri="{C3380CC4-5D6E-409C-BE32-E72D297353CC}">
                  <c16:uniqueId val="{00000000-74C6-42BB-8013-36DF83AD251D}"/>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'Ⅱ（2）地域ケア会議 ・介護予防'!$D$5:$D$52</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'Ⅱ（2）地域ケア会議 ・介護予防'!$E$5:$E$52</c:f>
              <c:numCache>
                <c:formatCode>0_);[Red]\(0\)</c:formatCode>
                <c:ptCount val="48"/>
                <c:pt idx="0">
                  <c:v>220</c:v>
                </c:pt>
                <c:pt idx="1">
                  <c:v>220</c:v>
                </c:pt>
                <c:pt idx="2">
                  <c:v>230</c:v>
                </c:pt>
                <c:pt idx="3">
                  <c:v>240</c:v>
                </c:pt>
                <c:pt idx="4">
                  <c:v>90</c:v>
                </c:pt>
                <c:pt idx="5">
                  <c:v>150</c:v>
                </c:pt>
                <c:pt idx="6">
                  <c:v>180</c:v>
                </c:pt>
                <c:pt idx="7">
                  <c:v>160</c:v>
                </c:pt>
                <c:pt idx="8">
                  <c:v>185</c:v>
                </c:pt>
                <c:pt idx="9">
                  <c:v>155</c:v>
                </c:pt>
                <c:pt idx="10">
                  <c:v>240</c:v>
                </c:pt>
                <c:pt idx="11">
                  <c:v>180</c:v>
                </c:pt>
                <c:pt idx="12">
                  <c:v>230</c:v>
                </c:pt>
                <c:pt idx="13">
                  <c:v>220</c:v>
                </c:pt>
                <c:pt idx="14">
                  <c:v>240</c:v>
                </c:pt>
                <c:pt idx="15">
                  <c:v>190</c:v>
                </c:pt>
                <c:pt idx="16">
                  <c:v>190</c:v>
                </c:pt>
                <c:pt idx="17">
                  <c:v>205</c:v>
                </c:pt>
                <c:pt idx="18">
                  <c:v>210</c:v>
                </c:pt>
                <c:pt idx="19">
                  <c:v>215</c:v>
                </c:pt>
                <c:pt idx="20">
                  <c:v>245</c:v>
                </c:pt>
                <c:pt idx="21">
                  <c:v>240</c:v>
                </c:pt>
                <c:pt idx="22">
                  <c:v>195</c:v>
                </c:pt>
                <c:pt idx="23">
                  <c:v>220</c:v>
                </c:pt>
                <c:pt idx="24">
                  <c:v>220</c:v>
                </c:pt>
                <c:pt idx="25">
                  <c:v>240</c:v>
                </c:pt>
                <c:pt idx="26">
                  <c:v>245</c:v>
                </c:pt>
                <c:pt idx="27">
                  <c:v>225</c:v>
                </c:pt>
                <c:pt idx="28">
                  <c:v>250</c:v>
                </c:pt>
                <c:pt idx="29">
                  <c:v>160</c:v>
                </c:pt>
                <c:pt idx="30">
                  <c:v>220</c:v>
                </c:pt>
                <c:pt idx="31">
                  <c:v>190</c:v>
                </c:pt>
                <c:pt idx="32">
                  <c:v>200</c:v>
                </c:pt>
                <c:pt idx="33">
                  <c:v>230</c:v>
                </c:pt>
                <c:pt idx="34">
                  <c:v>230</c:v>
                </c:pt>
                <c:pt idx="35">
                  <c:v>240</c:v>
                </c:pt>
                <c:pt idx="36">
                  <c:v>220</c:v>
                </c:pt>
                <c:pt idx="37">
                  <c:v>130</c:v>
                </c:pt>
                <c:pt idx="38">
                  <c:v>225</c:v>
                </c:pt>
                <c:pt idx="39">
                  <c:v>170</c:v>
                </c:pt>
                <c:pt idx="40">
                  <c:v>200</c:v>
                </c:pt>
                <c:pt idx="41">
                  <c:v>245</c:v>
                </c:pt>
                <c:pt idx="42">
                  <c:v>230</c:v>
                </c:pt>
                <c:pt idx="43">
                  <c:v>260</c:v>
                </c:pt>
                <c:pt idx="44">
                  <c:v>210</c:v>
                </c:pt>
                <c:pt idx="45">
                  <c:v>125</c:v>
                </c:pt>
                <c:pt idx="46">
                  <c:v>240</c:v>
                </c:pt>
                <c:pt idx="47">
                  <c:v>207.55319148936169</c:v>
                </c:pt>
              </c:numCache>
            </c:numRef>
          </c:val>
          <c:extLst>
            <c:ext xmlns:c16="http://schemas.microsoft.com/office/drawing/2014/chart" uri="{C3380CC4-5D6E-409C-BE32-E72D297353CC}">
              <c16:uniqueId val="{00000001-74C6-42BB-8013-36DF83AD251D}"/>
            </c:ext>
          </c:extLst>
        </c:ser>
        <c:dLbls>
          <c:showLegendKey val="0"/>
          <c:showVal val="0"/>
          <c:showCatName val="0"/>
          <c:showSerName val="0"/>
          <c:showPercent val="0"/>
          <c:showBubbleSize val="0"/>
        </c:dLbls>
        <c:gapWidth val="80"/>
        <c:axId val="548323672"/>
        <c:axId val="548327608"/>
      </c:barChart>
      <c:lineChart>
        <c:grouping val="standard"/>
        <c:varyColors val="0"/>
        <c:ser>
          <c:idx val="2"/>
          <c:order val="1"/>
          <c:tx>
            <c:strRef>
              <c:f>'Ⅱ（2）地域ケア会議 ・介護予防'!$F$4</c:f>
              <c:strCache>
                <c:ptCount val="1"/>
                <c:pt idx="0">
                  <c:v>平均</c:v>
                </c:pt>
              </c:strCache>
            </c:strRef>
          </c:tx>
          <c:spPr>
            <a:ln w="19050" cap="rnd">
              <a:solidFill>
                <a:srgbClr val="FF0000"/>
              </a:solidFill>
              <a:prstDash val="sysDash"/>
              <a:round/>
            </a:ln>
            <a:effectLst/>
          </c:spPr>
          <c:marker>
            <c:symbol val="none"/>
          </c:marker>
          <c:cat>
            <c:strRef>
              <c:f>'Ⅱ（2）地域ケア会議 ・介護予防'!$D$5:$D$52</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'Ⅱ（2）地域ケア会議 ・介護予防'!$F$5:$F$52</c:f>
              <c:numCache>
                <c:formatCode>0.0_);[Red]\(0.0\)</c:formatCode>
                <c:ptCount val="48"/>
                <c:pt idx="0">
                  <c:v>207.55319148936169</c:v>
                </c:pt>
                <c:pt idx="1">
                  <c:v>207.55319148936169</c:v>
                </c:pt>
                <c:pt idx="2">
                  <c:v>207.55319148936169</c:v>
                </c:pt>
                <c:pt idx="3">
                  <c:v>207.55319148936169</c:v>
                </c:pt>
                <c:pt idx="4">
                  <c:v>207.55319148936169</c:v>
                </c:pt>
                <c:pt idx="5">
                  <c:v>207.55319148936169</c:v>
                </c:pt>
                <c:pt idx="6">
                  <c:v>207.55319148936169</c:v>
                </c:pt>
                <c:pt idx="7">
                  <c:v>207.55319148936169</c:v>
                </c:pt>
                <c:pt idx="8">
                  <c:v>207.55319148936169</c:v>
                </c:pt>
                <c:pt idx="9">
                  <c:v>207.55319148936169</c:v>
                </c:pt>
                <c:pt idx="10">
                  <c:v>207.55319148936169</c:v>
                </c:pt>
                <c:pt idx="11">
                  <c:v>207.55319148936169</c:v>
                </c:pt>
                <c:pt idx="12">
                  <c:v>207.55319148936169</c:v>
                </c:pt>
                <c:pt idx="13">
                  <c:v>207.55319148936169</c:v>
                </c:pt>
                <c:pt idx="14">
                  <c:v>207.55319148936169</c:v>
                </c:pt>
                <c:pt idx="15">
                  <c:v>207.55319148936169</c:v>
                </c:pt>
                <c:pt idx="16">
                  <c:v>207.55319148936169</c:v>
                </c:pt>
                <c:pt idx="17">
                  <c:v>207.55319148936169</c:v>
                </c:pt>
                <c:pt idx="18">
                  <c:v>207.55319148936169</c:v>
                </c:pt>
                <c:pt idx="19">
                  <c:v>207.55319148936169</c:v>
                </c:pt>
                <c:pt idx="20">
                  <c:v>207.55319148936169</c:v>
                </c:pt>
                <c:pt idx="21">
                  <c:v>207.55319148936169</c:v>
                </c:pt>
                <c:pt idx="22">
                  <c:v>207.55319148936169</c:v>
                </c:pt>
                <c:pt idx="23">
                  <c:v>207.55319148936169</c:v>
                </c:pt>
                <c:pt idx="24">
                  <c:v>207.55319148936169</c:v>
                </c:pt>
                <c:pt idx="25">
                  <c:v>207.55319148936169</c:v>
                </c:pt>
                <c:pt idx="26">
                  <c:v>207.55319148936169</c:v>
                </c:pt>
                <c:pt idx="27">
                  <c:v>207.55319148936169</c:v>
                </c:pt>
                <c:pt idx="28">
                  <c:v>207.55319148936169</c:v>
                </c:pt>
                <c:pt idx="29">
                  <c:v>207.55319148936169</c:v>
                </c:pt>
                <c:pt idx="30">
                  <c:v>207.55319148936169</c:v>
                </c:pt>
                <c:pt idx="31">
                  <c:v>207.55319148936169</c:v>
                </c:pt>
                <c:pt idx="32">
                  <c:v>207.55319148936169</c:v>
                </c:pt>
                <c:pt idx="33">
                  <c:v>207.55319148936169</c:v>
                </c:pt>
                <c:pt idx="34">
                  <c:v>207.55319148936169</c:v>
                </c:pt>
                <c:pt idx="35">
                  <c:v>207.55319148936169</c:v>
                </c:pt>
                <c:pt idx="36">
                  <c:v>207.55319148936169</c:v>
                </c:pt>
                <c:pt idx="37">
                  <c:v>207.55319148936169</c:v>
                </c:pt>
                <c:pt idx="38">
                  <c:v>207.55319148936169</c:v>
                </c:pt>
                <c:pt idx="39">
                  <c:v>207.55319148936169</c:v>
                </c:pt>
                <c:pt idx="40">
                  <c:v>207.55319148936169</c:v>
                </c:pt>
                <c:pt idx="41">
                  <c:v>207.55319148936169</c:v>
                </c:pt>
                <c:pt idx="42">
                  <c:v>207.55319148936169</c:v>
                </c:pt>
                <c:pt idx="43">
                  <c:v>207.55319148936169</c:v>
                </c:pt>
                <c:pt idx="44">
                  <c:v>207.55319148936169</c:v>
                </c:pt>
                <c:pt idx="45">
                  <c:v>207.55319148936169</c:v>
                </c:pt>
                <c:pt idx="46">
                  <c:v>207.55319148936169</c:v>
                </c:pt>
                <c:pt idx="47">
                  <c:v>207.55319148936169</c:v>
                </c:pt>
              </c:numCache>
            </c:numRef>
          </c:val>
          <c:smooth val="0"/>
          <c:extLst>
            <c:ext xmlns:c16="http://schemas.microsoft.com/office/drawing/2014/chart" uri="{C3380CC4-5D6E-409C-BE32-E72D297353CC}">
              <c16:uniqueId val="{00000002-74C6-42BB-8013-36DF83AD251D}"/>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cap="flat" cmpd="sng" algn="ctr">
      <a:noFill/>
      <a:round/>
    </a:ln>
    <a:effectLst/>
  </c:spPr>
  <c:txPr>
    <a:bodyPr/>
    <a:lstStyle/>
    <a:p>
      <a:pPr>
        <a:defRPr/>
      </a:pPr>
      <a:endParaRPr lang="ja-JP"/>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en-US" altLang="ja-JP" sz="1200"/>
              <a:t>(3)</a:t>
            </a:r>
            <a:r>
              <a:rPr lang="ja-JP" altLang="en-US" sz="1200"/>
              <a:t>生活支援体制整備等</a:t>
            </a:r>
            <a:r>
              <a:rPr lang="en-US" altLang="ja-JP" sz="1200"/>
              <a:t>(</a:t>
            </a:r>
            <a:r>
              <a:rPr lang="ja-JP" altLang="en-US" sz="1200"/>
              <a:t>満点</a:t>
            </a:r>
            <a:r>
              <a:rPr lang="en-US" altLang="ja-JP" sz="1200"/>
              <a:t>170</a:t>
            </a:r>
            <a:r>
              <a:rPr lang="ja-JP" altLang="en-US" sz="1200"/>
              <a:t>点、平均点</a:t>
            </a:r>
            <a:r>
              <a:rPr lang="en-US" altLang="ja-JP" sz="1200"/>
              <a:t>153.0</a:t>
            </a:r>
            <a:r>
              <a:rPr lang="ja-JP" altLang="en-US" sz="1200"/>
              <a:t>点、得点率</a:t>
            </a:r>
            <a:r>
              <a:rPr lang="en-US" altLang="ja-JP" sz="1200"/>
              <a:t>90.0</a:t>
            </a:r>
            <a:r>
              <a:rPr lang="ja-JP" altLang="en-US" sz="1200"/>
              <a:t>％</a:t>
            </a:r>
            <a:r>
              <a:rPr lang="en-US" altLang="ja-JP" sz="1200"/>
              <a:t>)</a:t>
            </a:r>
            <a:endParaRPr lang="ja-JP" altLang="en-US" sz="1200"/>
          </a:p>
        </c:rich>
      </c:tx>
      <c:layout>
        <c:manualLayout>
          <c:xMode val="edge"/>
          <c:yMode val="edge"/>
          <c:x val="0.23349919154808244"/>
          <c:y val="1.6842990012887214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4.104504733441941E-2"/>
          <c:y val="8.3130144945293097E-2"/>
          <c:w val="0.93948833259295361"/>
          <c:h val="0.78698607300370693"/>
        </c:manualLayout>
      </c:layout>
      <c:barChart>
        <c:barDir val="col"/>
        <c:grouping val="clustered"/>
        <c:varyColors val="0"/>
        <c:ser>
          <c:idx val="1"/>
          <c:order val="0"/>
          <c:tx>
            <c:strRef>
              <c:f>'Ⅱ（3）'!$I$4</c:f>
              <c:strCache>
                <c:ptCount val="1"/>
                <c:pt idx="0">
                  <c:v>(3)生活支援体制整備等：推進(満点170点、平均点155.0点、得点率91.2％)</c:v>
                </c:pt>
              </c:strCache>
            </c:strRef>
          </c:tx>
          <c:spPr>
            <a:solidFill>
              <a:schemeClr val="tx2">
                <a:lumMod val="60000"/>
                <a:lumOff val="40000"/>
              </a:schemeClr>
            </a:solidFill>
            <a:ln w="6350">
              <a:solidFill>
                <a:schemeClr val="bg1">
                  <a:lumMod val="50000"/>
                </a:schemeClr>
              </a:solidFill>
            </a:ln>
            <a:effectLst/>
          </c:spPr>
          <c:invertIfNegative val="0"/>
          <c:dLbls>
            <c:dLbl>
              <c:idx val="47"/>
              <c:numFmt formatCode="#,##0.0_);[Red]\(#,##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extLst>
                <c:ext xmlns:c16="http://schemas.microsoft.com/office/drawing/2014/chart" uri="{C3380CC4-5D6E-409C-BE32-E72D297353CC}">
                  <c16:uniqueId val="{00000000-6C00-438A-82EF-44F3F11534D1}"/>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'Ⅱ（3）'!$D$5:$D$52</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'Ⅱ（3）'!$I$5:$I$52</c:f>
              <c:numCache>
                <c:formatCode>0_);[Red]\(0\)</c:formatCode>
                <c:ptCount val="48"/>
                <c:pt idx="0">
                  <c:v>155</c:v>
                </c:pt>
                <c:pt idx="1">
                  <c:v>150</c:v>
                </c:pt>
                <c:pt idx="2">
                  <c:v>155</c:v>
                </c:pt>
                <c:pt idx="3">
                  <c:v>155</c:v>
                </c:pt>
                <c:pt idx="4">
                  <c:v>45</c:v>
                </c:pt>
                <c:pt idx="5">
                  <c:v>170</c:v>
                </c:pt>
                <c:pt idx="6">
                  <c:v>155</c:v>
                </c:pt>
                <c:pt idx="7">
                  <c:v>155</c:v>
                </c:pt>
                <c:pt idx="8">
                  <c:v>155</c:v>
                </c:pt>
                <c:pt idx="9">
                  <c:v>120</c:v>
                </c:pt>
                <c:pt idx="10">
                  <c:v>170</c:v>
                </c:pt>
                <c:pt idx="11">
                  <c:v>140</c:v>
                </c:pt>
                <c:pt idx="12">
                  <c:v>155</c:v>
                </c:pt>
                <c:pt idx="13">
                  <c:v>170</c:v>
                </c:pt>
                <c:pt idx="14">
                  <c:v>170</c:v>
                </c:pt>
                <c:pt idx="15">
                  <c:v>155</c:v>
                </c:pt>
                <c:pt idx="16">
                  <c:v>170</c:v>
                </c:pt>
                <c:pt idx="17">
                  <c:v>170</c:v>
                </c:pt>
                <c:pt idx="18">
                  <c:v>155</c:v>
                </c:pt>
                <c:pt idx="19">
                  <c:v>155</c:v>
                </c:pt>
                <c:pt idx="20">
                  <c:v>170</c:v>
                </c:pt>
                <c:pt idx="21">
                  <c:v>170</c:v>
                </c:pt>
                <c:pt idx="22">
                  <c:v>155</c:v>
                </c:pt>
                <c:pt idx="23">
                  <c:v>170</c:v>
                </c:pt>
                <c:pt idx="24">
                  <c:v>140</c:v>
                </c:pt>
                <c:pt idx="25">
                  <c:v>170</c:v>
                </c:pt>
                <c:pt idx="26">
                  <c:v>150</c:v>
                </c:pt>
                <c:pt idx="27">
                  <c:v>170</c:v>
                </c:pt>
                <c:pt idx="28">
                  <c:v>155</c:v>
                </c:pt>
                <c:pt idx="29">
                  <c:v>155</c:v>
                </c:pt>
                <c:pt idx="30">
                  <c:v>155</c:v>
                </c:pt>
                <c:pt idx="31">
                  <c:v>155</c:v>
                </c:pt>
                <c:pt idx="32">
                  <c:v>115</c:v>
                </c:pt>
                <c:pt idx="33">
                  <c:v>150</c:v>
                </c:pt>
                <c:pt idx="34">
                  <c:v>120</c:v>
                </c:pt>
                <c:pt idx="35">
                  <c:v>170</c:v>
                </c:pt>
                <c:pt idx="36">
                  <c:v>155</c:v>
                </c:pt>
                <c:pt idx="37">
                  <c:v>140</c:v>
                </c:pt>
                <c:pt idx="38">
                  <c:v>155</c:v>
                </c:pt>
                <c:pt idx="39">
                  <c:v>150</c:v>
                </c:pt>
                <c:pt idx="40">
                  <c:v>155</c:v>
                </c:pt>
                <c:pt idx="41">
                  <c:v>155</c:v>
                </c:pt>
                <c:pt idx="42">
                  <c:v>170</c:v>
                </c:pt>
                <c:pt idx="43">
                  <c:v>170</c:v>
                </c:pt>
                <c:pt idx="44">
                  <c:v>135</c:v>
                </c:pt>
                <c:pt idx="45">
                  <c:v>140</c:v>
                </c:pt>
                <c:pt idx="46">
                  <c:v>170</c:v>
                </c:pt>
                <c:pt idx="47">
                  <c:v>152.97872340425531</c:v>
                </c:pt>
              </c:numCache>
            </c:numRef>
          </c:val>
          <c:extLst>
            <c:ext xmlns:c16="http://schemas.microsoft.com/office/drawing/2014/chart" uri="{C3380CC4-5D6E-409C-BE32-E72D297353CC}">
              <c16:uniqueId val="{00000001-6C00-438A-82EF-44F3F11534D1}"/>
            </c:ext>
          </c:extLst>
        </c:ser>
        <c:dLbls>
          <c:showLegendKey val="0"/>
          <c:showVal val="0"/>
          <c:showCatName val="0"/>
          <c:showSerName val="0"/>
          <c:showPercent val="0"/>
          <c:showBubbleSize val="0"/>
        </c:dLbls>
        <c:gapWidth val="80"/>
        <c:axId val="548323672"/>
        <c:axId val="548327608"/>
      </c:barChart>
      <c:lineChart>
        <c:grouping val="standard"/>
        <c:varyColors val="0"/>
        <c:ser>
          <c:idx val="2"/>
          <c:order val="1"/>
          <c:tx>
            <c:strRef>
              <c:f>'Ⅱ（3）'!$J$4</c:f>
              <c:strCache>
                <c:ptCount val="1"/>
                <c:pt idx="0">
                  <c:v>平均</c:v>
                </c:pt>
              </c:strCache>
            </c:strRef>
          </c:tx>
          <c:spPr>
            <a:ln w="19050" cap="rnd">
              <a:solidFill>
                <a:srgbClr val="FF0000"/>
              </a:solidFill>
              <a:prstDash val="sysDash"/>
              <a:round/>
            </a:ln>
            <a:effectLst/>
          </c:spPr>
          <c:marker>
            <c:symbol val="none"/>
          </c:marker>
          <c:cat>
            <c:strRef>
              <c:f>'Ⅱ（3）'!$D$5:$D$52</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'Ⅱ（3）'!$J$5:$J$52</c:f>
              <c:numCache>
                <c:formatCode>0.0_);[Red]\(0.0\)</c:formatCode>
                <c:ptCount val="48"/>
                <c:pt idx="0">
                  <c:v>152.97872340425531</c:v>
                </c:pt>
                <c:pt idx="1">
                  <c:v>152.97872340425531</c:v>
                </c:pt>
                <c:pt idx="2">
                  <c:v>152.97872340425531</c:v>
                </c:pt>
                <c:pt idx="3">
                  <c:v>152.97872340425531</c:v>
                </c:pt>
                <c:pt idx="4">
                  <c:v>152.97872340425531</c:v>
                </c:pt>
                <c:pt idx="5">
                  <c:v>152.97872340425531</c:v>
                </c:pt>
                <c:pt idx="6">
                  <c:v>152.97872340425531</c:v>
                </c:pt>
                <c:pt idx="7">
                  <c:v>152.97872340425531</c:v>
                </c:pt>
                <c:pt idx="8">
                  <c:v>152.97872340425531</c:v>
                </c:pt>
                <c:pt idx="9">
                  <c:v>152.97872340425531</c:v>
                </c:pt>
                <c:pt idx="10">
                  <c:v>152.97872340425531</c:v>
                </c:pt>
                <c:pt idx="11">
                  <c:v>152.97872340425531</c:v>
                </c:pt>
                <c:pt idx="12">
                  <c:v>152.97872340425531</c:v>
                </c:pt>
                <c:pt idx="13">
                  <c:v>152.97872340425531</c:v>
                </c:pt>
                <c:pt idx="14">
                  <c:v>152.97872340425531</c:v>
                </c:pt>
                <c:pt idx="15">
                  <c:v>152.97872340425531</c:v>
                </c:pt>
                <c:pt idx="16">
                  <c:v>152.97872340425531</c:v>
                </c:pt>
                <c:pt idx="17">
                  <c:v>152.97872340425531</c:v>
                </c:pt>
                <c:pt idx="18">
                  <c:v>152.97872340425531</c:v>
                </c:pt>
                <c:pt idx="19">
                  <c:v>152.97872340425531</c:v>
                </c:pt>
                <c:pt idx="20">
                  <c:v>152.97872340425531</c:v>
                </c:pt>
                <c:pt idx="21">
                  <c:v>152.97872340425531</c:v>
                </c:pt>
                <c:pt idx="22">
                  <c:v>152.97872340425531</c:v>
                </c:pt>
                <c:pt idx="23">
                  <c:v>152.97872340425531</c:v>
                </c:pt>
                <c:pt idx="24">
                  <c:v>152.97872340425531</c:v>
                </c:pt>
                <c:pt idx="25">
                  <c:v>152.97872340425531</c:v>
                </c:pt>
                <c:pt idx="26">
                  <c:v>152.97872340425531</c:v>
                </c:pt>
                <c:pt idx="27">
                  <c:v>152.97872340425531</c:v>
                </c:pt>
                <c:pt idx="28">
                  <c:v>152.97872340425531</c:v>
                </c:pt>
                <c:pt idx="29">
                  <c:v>152.97872340425531</c:v>
                </c:pt>
                <c:pt idx="30">
                  <c:v>152.97872340425531</c:v>
                </c:pt>
                <c:pt idx="31">
                  <c:v>152.97872340425531</c:v>
                </c:pt>
                <c:pt idx="32">
                  <c:v>152.97872340425531</c:v>
                </c:pt>
                <c:pt idx="33">
                  <c:v>152.97872340425531</c:v>
                </c:pt>
                <c:pt idx="34">
                  <c:v>152.97872340425531</c:v>
                </c:pt>
                <c:pt idx="35">
                  <c:v>152.97872340425531</c:v>
                </c:pt>
                <c:pt idx="36">
                  <c:v>152.97872340425531</c:v>
                </c:pt>
                <c:pt idx="37">
                  <c:v>152.97872340425531</c:v>
                </c:pt>
                <c:pt idx="38">
                  <c:v>152.97872340425531</c:v>
                </c:pt>
                <c:pt idx="39">
                  <c:v>152.97872340425531</c:v>
                </c:pt>
                <c:pt idx="40">
                  <c:v>152.97872340425531</c:v>
                </c:pt>
                <c:pt idx="41">
                  <c:v>152.97872340425531</c:v>
                </c:pt>
                <c:pt idx="42">
                  <c:v>152.97872340425531</c:v>
                </c:pt>
                <c:pt idx="43">
                  <c:v>152.97872340425531</c:v>
                </c:pt>
                <c:pt idx="44">
                  <c:v>152.97872340425531</c:v>
                </c:pt>
                <c:pt idx="45">
                  <c:v>152.97872340425531</c:v>
                </c:pt>
                <c:pt idx="46">
                  <c:v>152.97872340425531</c:v>
                </c:pt>
                <c:pt idx="47">
                  <c:v>152.97872340425531</c:v>
                </c:pt>
              </c:numCache>
            </c:numRef>
          </c:val>
          <c:smooth val="0"/>
          <c:extLst>
            <c:ext xmlns:c16="http://schemas.microsoft.com/office/drawing/2014/chart" uri="{C3380CC4-5D6E-409C-BE32-E72D297353CC}">
              <c16:uniqueId val="{00000002-6C00-438A-82EF-44F3F11534D1}"/>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cap="flat" cmpd="sng" algn="ctr">
      <a:noFill/>
      <a:round/>
    </a:ln>
    <a:effectLst/>
  </c:spPr>
  <c:txPr>
    <a:bodyPr/>
    <a:lstStyle/>
    <a:p>
      <a:pPr>
        <a:defRPr/>
      </a:pPr>
      <a:endParaRPr lang="ja-JP"/>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en-US" altLang="ja-JP" sz="1200"/>
              <a:t>(3)</a:t>
            </a:r>
            <a:r>
              <a:rPr lang="ja-JP" altLang="en-US" sz="1200"/>
              <a:t>生活支援体制整備等</a:t>
            </a:r>
            <a:r>
              <a:rPr lang="en-US" altLang="ja-JP" sz="1200"/>
              <a:t>(</a:t>
            </a:r>
            <a:r>
              <a:rPr lang="ja-JP" altLang="en-US" sz="1200"/>
              <a:t>満点</a:t>
            </a:r>
            <a:r>
              <a:rPr lang="en-US" altLang="ja-JP" sz="1200"/>
              <a:t>100</a:t>
            </a:r>
            <a:r>
              <a:rPr lang="ja-JP" altLang="en-US" sz="1200"/>
              <a:t>点、平均点</a:t>
            </a:r>
            <a:r>
              <a:rPr lang="en-US" altLang="ja-JP" sz="1200"/>
              <a:t>86.7</a:t>
            </a:r>
            <a:r>
              <a:rPr lang="ja-JP" altLang="en-US" sz="1200"/>
              <a:t>点、得点率</a:t>
            </a:r>
            <a:r>
              <a:rPr lang="en-US" altLang="ja-JP" sz="1200"/>
              <a:t>86.7</a:t>
            </a:r>
            <a:r>
              <a:rPr lang="ja-JP" altLang="en-US" sz="1200"/>
              <a:t>％</a:t>
            </a:r>
            <a:r>
              <a:rPr lang="en-US" altLang="ja-JP" sz="1200"/>
              <a:t>)</a:t>
            </a:r>
            <a:endParaRPr lang="ja-JP" altLang="en-US" sz="1200"/>
          </a:p>
        </c:rich>
      </c:tx>
      <c:layout>
        <c:manualLayout>
          <c:xMode val="edge"/>
          <c:yMode val="edge"/>
          <c:x val="0.23349922925230529"/>
          <c:y val="3.0883201591951799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4.104504733441941E-2"/>
          <c:y val="8.3130144945293097E-2"/>
          <c:w val="0.93948833259295361"/>
          <c:h val="0.78698607300370693"/>
        </c:manualLayout>
      </c:layout>
      <c:barChart>
        <c:barDir val="col"/>
        <c:grouping val="clustered"/>
        <c:varyColors val="0"/>
        <c:ser>
          <c:idx val="1"/>
          <c:order val="0"/>
          <c:tx>
            <c:strRef>
              <c:f>'Ⅱ（3）'!$E$4</c:f>
              <c:strCache>
                <c:ptCount val="1"/>
                <c:pt idx="0">
                  <c:v>(3)生活支援体制整備等：推進(満点100点、平均点86.9点、得点率86.9％)</c:v>
                </c:pt>
              </c:strCache>
            </c:strRef>
          </c:tx>
          <c:spPr>
            <a:solidFill>
              <a:schemeClr val="tx2">
                <a:lumMod val="60000"/>
                <a:lumOff val="40000"/>
              </a:schemeClr>
            </a:solidFill>
            <a:ln w="6350">
              <a:solidFill>
                <a:schemeClr val="bg1">
                  <a:lumMod val="50000"/>
                </a:schemeClr>
              </a:solidFill>
            </a:ln>
            <a:effectLst/>
          </c:spPr>
          <c:invertIfNegative val="0"/>
          <c:dLbls>
            <c:dLbl>
              <c:idx val="47"/>
              <c:numFmt formatCode="#,##0.0_);[Red]\(#,##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extLst>
                <c:ext xmlns:c16="http://schemas.microsoft.com/office/drawing/2014/chart" uri="{C3380CC4-5D6E-409C-BE32-E72D297353CC}">
                  <c16:uniqueId val="{00000000-0A59-4D25-8548-C61920E26FC3}"/>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'Ⅱ（3）'!$D$5:$D$52</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'Ⅱ（3）'!$E$5:$E$52</c:f>
              <c:numCache>
                <c:formatCode>0_);[Red]\(0\)</c:formatCode>
                <c:ptCount val="48"/>
                <c:pt idx="0">
                  <c:v>85</c:v>
                </c:pt>
                <c:pt idx="1">
                  <c:v>90</c:v>
                </c:pt>
                <c:pt idx="2">
                  <c:v>85</c:v>
                </c:pt>
                <c:pt idx="3">
                  <c:v>85</c:v>
                </c:pt>
                <c:pt idx="4">
                  <c:v>30</c:v>
                </c:pt>
                <c:pt idx="5">
                  <c:v>100</c:v>
                </c:pt>
                <c:pt idx="6">
                  <c:v>85</c:v>
                </c:pt>
                <c:pt idx="7">
                  <c:v>85</c:v>
                </c:pt>
                <c:pt idx="8">
                  <c:v>85</c:v>
                </c:pt>
                <c:pt idx="9">
                  <c:v>75</c:v>
                </c:pt>
                <c:pt idx="10">
                  <c:v>100</c:v>
                </c:pt>
                <c:pt idx="11">
                  <c:v>70</c:v>
                </c:pt>
                <c:pt idx="12">
                  <c:v>85</c:v>
                </c:pt>
                <c:pt idx="13">
                  <c:v>100</c:v>
                </c:pt>
                <c:pt idx="14">
                  <c:v>100</c:v>
                </c:pt>
                <c:pt idx="15">
                  <c:v>85</c:v>
                </c:pt>
                <c:pt idx="16">
                  <c:v>100</c:v>
                </c:pt>
                <c:pt idx="17">
                  <c:v>100</c:v>
                </c:pt>
                <c:pt idx="18">
                  <c:v>85</c:v>
                </c:pt>
                <c:pt idx="19">
                  <c:v>85</c:v>
                </c:pt>
                <c:pt idx="20">
                  <c:v>100</c:v>
                </c:pt>
                <c:pt idx="21">
                  <c:v>100</c:v>
                </c:pt>
                <c:pt idx="22">
                  <c:v>85</c:v>
                </c:pt>
                <c:pt idx="23">
                  <c:v>100</c:v>
                </c:pt>
                <c:pt idx="24">
                  <c:v>70</c:v>
                </c:pt>
                <c:pt idx="25">
                  <c:v>100</c:v>
                </c:pt>
                <c:pt idx="26">
                  <c:v>90</c:v>
                </c:pt>
                <c:pt idx="27">
                  <c:v>100</c:v>
                </c:pt>
                <c:pt idx="28">
                  <c:v>85</c:v>
                </c:pt>
                <c:pt idx="29">
                  <c:v>85</c:v>
                </c:pt>
                <c:pt idx="30">
                  <c:v>85</c:v>
                </c:pt>
                <c:pt idx="31">
                  <c:v>85</c:v>
                </c:pt>
                <c:pt idx="32">
                  <c:v>65</c:v>
                </c:pt>
                <c:pt idx="33">
                  <c:v>90</c:v>
                </c:pt>
                <c:pt idx="34">
                  <c:v>75</c:v>
                </c:pt>
                <c:pt idx="35">
                  <c:v>100</c:v>
                </c:pt>
                <c:pt idx="36">
                  <c:v>85</c:v>
                </c:pt>
                <c:pt idx="37">
                  <c:v>70</c:v>
                </c:pt>
                <c:pt idx="38">
                  <c:v>85</c:v>
                </c:pt>
                <c:pt idx="39">
                  <c:v>90</c:v>
                </c:pt>
                <c:pt idx="40">
                  <c:v>85</c:v>
                </c:pt>
                <c:pt idx="41">
                  <c:v>85</c:v>
                </c:pt>
                <c:pt idx="42">
                  <c:v>100</c:v>
                </c:pt>
                <c:pt idx="43">
                  <c:v>100</c:v>
                </c:pt>
                <c:pt idx="44">
                  <c:v>75</c:v>
                </c:pt>
                <c:pt idx="45">
                  <c:v>70</c:v>
                </c:pt>
                <c:pt idx="46">
                  <c:v>100</c:v>
                </c:pt>
                <c:pt idx="47">
                  <c:v>86.702127659574472</c:v>
                </c:pt>
              </c:numCache>
            </c:numRef>
          </c:val>
          <c:extLst>
            <c:ext xmlns:c16="http://schemas.microsoft.com/office/drawing/2014/chart" uri="{C3380CC4-5D6E-409C-BE32-E72D297353CC}">
              <c16:uniqueId val="{00000001-0A59-4D25-8548-C61920E26FC3}"/>
            </c:ext>
          </c:extLst>
        </c:ser>
        <c:dLbls>
          <c:showLegendKey val="0"/>
          <c:showVal val="0"/>
          <c:showCatName val="0"/>
          <c:showSerName val="0"/>
          <c:showPercent val="0"/>
          <c:showBubbleSize val="0"/>
        </c:dLbls>
        <c:gapWidth val="80"/>
        <c:axId val="548323672"/>
        <c:axId val="548327608"/>
      </c:barChart>
      <c:lineChart>
        <c:grouping val="standard"/>
        <c:varyColors val="0"/>
        <c:ser>
          <c:idx val="2"/>
          <c:order val="1"/>
          <c:tx>
            <c:strRef>
              <c:f>'Ⅱ（3）'!$F$4</c:f>
              <c:strCache>
                <c:ptCount val="1"/>
                <c:pt idx="0">
                  <c:v>平均</c:v>
                </c:pt>
              </c:strCache>
            </c:strRef>
          </c:tx>
          <c:spPr>
            <a:ln w="19050" cap="rnd">
              <a:solidFill>
                <a:srgbClr val="FF0000"/>
              </a:solidFill>
              <a:prstDash val="sysDash"/>
              <a:round/>
            </a:ln>
            <a:effectLst/>
          </c:spPr>
          <c:marker>
            <c:symbol val="none"/>
          </c:marker>
          <c:cat>
            <c:strRef>
              <c:f>'Ⅱ（3）'!$D$5:$D$52</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'Ⅱ（3）'!$F$5:$F$52</c:f>
              <c:numCache>
                <c:formatCode>0.0_);[Red]\(0.0\)</c:formatCode>
                <c:ptCount val="48"/>
                <c:pt idx="0">
                  <c:v>86.702127659574472</c:v>
                </c:pt>
                <c:pt idx="1">
                  <c:v>86.702127659574472</c:v>
                </c:pt>
                <c:pt idx="2">
                  <c:v>86.702127659574472</c:v>
                </c:pt>
                <c:pt idx="3">
                  <c:v>86.702127659574472</c:v>
                </c:pt>
                <c:pt idx="4">
                  <c:v>86.702127659574472</c:v>
                </c:pt>
                <c:pt idx="5">
                  <c:v>86.702127659574472</c:v>
                </c:pt>
                <c:pt idx="6">
                  <c:v>86.702127659574472</c:v>
                </c:pt>
                <c:pt idx="7">
                  <c:v>86.702127659574472</c:v>
                </c:pt>
                <c:pt idx="8">
                  <c:v>86.702127659574472</c:v>
                </c:pt>
                <c:pt idx="9">
                  <c:v>86.702127659574472</c:v>
                </c:pt>
                <c:pt idx="10">
                  <c:v>86.702127659574472</c:v>
                </c:pt>
                <c:pt idx="11">
                  <c:v>86.702127659574472</c:v>
                </c:pt>
                <c:pt idx="12">
                  <c:v>86.702127659574472</c:v>
                </c:pt>
                <c:pt idx="13">
                  <c:v>86.702127659574472</c:v>
                </c:pt>
                <c:pt idx="14">
                  <c:v>86.702127659574472</c:v>
                </c:pt>
                <c:pt idx="15">
                  <c:v>86.702127659574472</c:v>
                </c:pt>
                <c:pt idx="16">
                  <c:v>86.702127659574472</c:v>
                </c:pt>
                <c:pt idx="17">
                  <c:v>86.702127659574472</c:v>
                </c:pt>
                <c:pt idx="18">
                  <c:v>86.702127659574472</c:v>
                </c:pt>
                <c:pt idx="19">
                  <c:v>86.702127659574472</c:v>
                </c:pt>
                <c:pt idx="20">
                  <c:v>86.702127659574472</c:v>
                </c:pt>
                <c:pt idx="21">
                  <c:v>86.702127659574472</c:v>
                </c:pt>
                <c:pt idx="22">
                  <c:v>86.702127659574472</c:v>
                </c:pt>
                <c:pt idx="23">
                  <c:v>86.702127659574472</c:v>
                </c:pt>
                <c:pt idx="24">
                  <c:v>86.702127659574472</c:v>
                </c:pt>
                <c:pt idx="25">
                  <c:v>86.702127659574472</c:v>
                </c:pt>
                <c:pt idx="26">
                  <c:v>86.702127659574472</c:v>
                </c:pt>
                <c:pt idx="27">
                  <c:v>86.702127659574472</c:v>
                </c:pt>
                <c:pt idx="28">
                  <c:v>86.702127659574472</c:v>
                </c:pt>
                <c:pt idx="29">
                  <c:v>86.702127659574472</c:v>
                </c:pt>
                <c:pt idx="30">
                  <c:v>86.702127659574472</c:v>
                </c:pt>
                <c:pt idx="31">
                  <c:v>86.702127659574472</c:v>
                </c:pt>
                <c:pt idx="32">
                  <c:v>86.702127659574472</c:v>
                </c:pt>
                <c:pt idx="33">
                  <c:v>86.702127659574472</c:v>
                </c:pt>
                <c:pt idx="34">
                  <c:v>86.702127659574472</c:v>
                </c:pt>
                <c:pt idx="35">
                  <c:v>86.702127659574472</c:v>
                </c:pt>
                <c:pt idx="36">
                  <c:v>86.702127659574472</c:v>
                </c:pt>
                <c:pt idx="37">
                  <c:v>86.702127659574472</c:v>
                </c:pt>
                <c:pt idx="38">
                  <c:v>86.702127659574472</c:v>
                </c:pt>
                <c:pt idx="39">
                  <c:v>86.702127659574472</c:v>
                </c:pt>
                <c:pt idx="40">
                  <c:v>86.702127659574472</c:v>
                </c:pt>
                <c:pt idx="41">
                  <c:v>86.702127659574472</c:v>
                </c:pt>
                <c:pt idx="42">
                  <c:v>86.702127659574472</c:v>
                </c:pt>
                <c:pt idx="43">
                  <c:v>86.702127659574472</c:v>
                </c:pt>
                <c:pt idx="44">
                  <c:v>86.702127659574472</c:v>
                </c:pt>
                <c:pt idx="45">
                  <c:v>86.702127659574472</c:v>
                </c:pt>
                <c:pt idx="46">
                  <c:v>86.702127659574472</c:v>
                </c:pt>
                <c:pt idx="47">
                  <c:v>86.702127659574472</c:v>
                </c:pt>
              </c:numCache>
            </c:numRef>
          </c:val>
          <c:smooth val="0"/>
          <c:extLst>
            <c:ext xmlns:c16="http://schemas.microsoft.com/office/drawing/2014/chart" uri="{C3380CC4-5D6E-409C-BE32-E72D297353CC}">
              <c16:uniqueId val="{00000002-0A59-4D25-8548-C61920E26FC3}"/>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cap="flat" cmpd="sng" algn="ctr">
      <a:noFill/>
      <a:round/>
    </a:ln>
    <a:effectLst/>
  </c:spPr>
  <c:txPr>
    <a:bodyPr/>
    <a:lstStyle/>
    <a:p>
      <a:pPr>
        <a:defRPr/>
      </a:pPr>
      <a:endParaRPr lang="ja-JP"/>
    </a:p>
  </c:txPr>
  <c:externalData r:id="rId3">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en-US" altLang="ja-JP" sz="1200"/>
              <a:t>(3)</a:t>
            </a:r>
            <a:r>
              <a:rPr lang="ja-JP" altLang="en-US" sz="1200"/>
              <a:t>生活支援体制整備等</a:t>
            </a:r>
            <a:r>
              <a:rPr lang="en-US" altLang="ja-JP" sz="1200"/>
              <a:t>(</a:t>
            </a:r>
            <a:r>
              <a:rPr lang="ja-JP" altLang="en-US" sz="1200"/>
              <a:t>満点</a:t>
            </a:r>
            <a:r>
              <a:rPr lang="en-US" altLang="ja-JP" sz="1200"/>
              <a:t>70</a:t>
            </a:r>
            <a:r>
              <a:rPr lang="ja-JP" altLang="en-US" sz="1200"/>
              <a:t>点、平均点</a:t>
            </a:r>
            <a:r>
              <a:rPr lang="en-US" altLang="ja-JP" sz="1200"/>
              <a:t>66.3</a:t>
            </a:r>
            <a:r>
              <a:rPr lang="ja-JP" altLang="en-US" sz="1200"/>
              <a:t>点、得点率</a:t>
            </a:r>
            <a:r>
              <a:rPr lang="en-US" altLang="ja-JP" sz="1200"/>
              <a:t>94.7</a:t>
            </a:r>
            <a:r>
              <a:rPr lang="ja-JP" altLang="en-US" sz="1200"/>
              <a:t>％</a:t>
            </a:r>
            <a:r>
              <a:rPr lang="en-US" altLang="ja-JP" sz="1200"/>
              <a:t>)</a:t>
            </a:r>
            <a:endParaRPr lang="ja-JP" altLang="en-US" sz="1200"/>
          </a:p>
        </c:rich>
      </c:tx>
      <c:layout>
        <c:manualLayout>
          <c:xMode val="edge"/>
          <c:yMode val="edge"/>
          <c:x val="0.23349919154808244"/>
          <c:y val="1.6842990012887214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4.104504733441941E-2"/>
          <c:y val="8.3130144945293097E-2"/>
          <c:w val="0.93948833259295361"/>
          <c:h val="0.78698607300370693"/>
        </c:manualLayout>
      </c:layout>
      <c:barChart>
        <c:barDir val="col"/>
        <c:grouping val="clustered"/>
        <c:varyColors val="0"/>
        <c:ser>
          <c:idx val="1"/>
          <c:order val="0"/>
          <c:tx>
            <c:strRef>
              <c:f>'Ⅱ（3）'!$G$4</c:f>
              <c:strCache>
                <c:ptCount val="1"/>
                <c:pt idx="0">
                  <c:v>(3)生活支援体制整備等：支援(満点70点、平均点68.1点、得点率97.3％)</c:v>
                </c:pt>
              </c:strCache>
            </c:strRef>
          </c:tx>
          <c:spPr>
            <a:solidFill>
              <a:schemeClr val="tx2">
                <a:lumMod val="60000"/>
                <a:lumOff val="40000"/>
              </a:schemeClr>
            </a:solidFill>
            <a:ln w="6350">
              <a:solidFill>
                <a:schemeClr val="bg1">
                  <a:lumMod val="50000"/>
                </a:schemeClr>
              </a:solidFill>
            </a:ln>
            <a:effectLst/>
          </c:spPr>
          <c:invertIfNegative val="0"/>
          <c:dLbls>
            <c:dLbl>
              <c:idx val="47"/>
              <c:numFmt formatCode="#,##0.0_);[Red]\(#,##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extLst>
                <c:ext xmlns:c16="http://schemas.microsoft.com/office/drawing/2014/chart" uri="{C3380CC4-5D6E-409C-BE32-E72D297353CC}">
                  <c16:uniqueId val="{00000000-3F38-4136-A38B-AFA9574598E6}"/>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'Ⅱ（3）'!$D$5:$D$52</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'Ⅱ（3）'!$G$5:$G$52</c:f>
              <c:numCache>
                <c:formatCode>0_);[Red]\(0\)</c:formatCode>
                <c:ptCount val="48"/>
                <c:pt idx="0">
                  <c:v>70</c:v>
                </c:pt>
                <c:pt idx="1">
                  <c:v>60</c:v>
                </c:pt>
                <c:pt idx="2">
                  <c:v>70</c:v>
                </c:pt>
                <c:pt idx="3">
                  <c:v>70</c:v>
                </c:pt>
                <c:pt idx="4">
                  <c:v>15</c:v>
                </c:pt>
                <c:pt idx="5">
                  <c:v>70</c:v>
                </c:pt>
                <c:pt idx="6">
                  <c:v>70</c:v>
                </c:pt>
                <c:pt idx="7">
                  <c:v>70</c:v>
                </c:pt>
                <c:pt idx="8">
                  <c:v>70</c:v>
                </c:pt>
                <c:pt idx="9">
                  <c:v>45</c:v>
                </c:pt>
                <c:pt idx="10">
                  <c:v>70</c:v>
                </c:pt>
                <c:pt idx="11">
                  <c:v>70</c:v>
                </c:pt>
                <c:pt idx="12">
                  <c:v>70</c:v>
                </c:pt>
                <c:pt idx="13">
                  <c:v>70</c:v>
                </c:pt>
                <c:pt idx="14">
                  <c:v>70</c:v>
                </c:pt>
                <c:pt idx="15">
                  <c:v>70</c:v>
                </c:pt>
                <c:pt idx="16">
                  <c:v>70</c:v>
                </c:pt>
                <c:pt idx="17">
                  <c:v>70</c:v>
                </c:pt>
                <c:pt idx="18">
                  <c:v>70</c:v>
                </c:pt>
                <c:pt idx="19">
                  <c:v>70</c:v>
                </c:pt>
                <c:pt idx="20">
                  <c:v>70</c:v>
                </c:pt>
                <c:pt idx="21">
                  <c:v>70</c:v>
                </c:pt>
                <c:pt idx="22">
                  <c:v>70</c:v>
                </c:pt>
                <c:pt idx="23">
                  <c:v>70</c:v>
                </c:pt>
                <c:pt idx="24">
                  <c:v>70</c:v>
                </c:pt>
                <c:pt idx="25">
                  <c:v>70</c:v>
                </c:pt>
                <c:pt idx="26">
                  <c:v>60</c:v>
                </c:pt>
                <c:pt idx="27">
                  <c:v>70</c:v>
                </c:pt>
                <c:pt idx="28">
                  <c:v>70</c:v>
                </c:pt>
                <c:pt idx="29">
                  <c:v>70</c:v>
                </c:pt>
                <c:pt idx="30">
                  <c:v>70</c:v>
                </c:pt>
                <c:pt idx="31">
                  <c:v>70</c:v>
                </c:pt>
                <c:pt idx="32">
                  <c:v>50</c:v>
                </c:pt>
                <c:pt idx="33">
                  <c:v>60</c:v>
                </c:pt>
                <c:pt idx="34">
                  <c:v>45</c:v>
                </c:pt>
                <c:pt idx="35">
                  <c:v>70</c:v>
                </c:pt>
                <c:pt idx="36">
                  <c:v>70</c:v>
                </c:pt>
                <c:pt idx="37">
                  <c:v>70</c:v>
                </c:pt>
                <c:pt idx="38">
                  <c:v>70</c:v>
                </c:pt>
                <c:pt idx="39">
                  <c:v>60</c:v>
                </c:pt>
                <c:pt idx="40">
                  <c:v>70</c:v>
                </c:pt>
                <c:pt idx="41">
                  <c:v>70</c:v>
                </c:pt>
                <c:pt idx="42">
                  <c:v>70</c:v>
                </c:pt>
                <c:pt idx="43">
                  <c:v>70</c:v>
                </c:pt>
                <c:pt idx="44">
                  <c:v>60</c:v>
                </c:pt>
                <c:pt idx="45">
                  <c:v>70</c:v>
                </c:pt>
                <c:pt idx="46">
                  <c:v>70</c:v>
                </c:pt>
                <c:pt idx="47">
                  <c:v>66.276595744680847</c:v>
                </c:pt>
              </c:numCache>
            </c:numRef>
          </c:val>
          <c:extLst>
            <c:ext xmlns:c16="http://schemas.microsoft.com/office/drawing/2014/chart" uri="{C3380CC4-5D6E-409C-BE32-E72D297353CC}">
              <c16:uniqueId val="{00000001-3F38-4136-A38B-AFA9574598E6}"/>
            </c:ext>
          </c:extLst>
        </c:ser>
        <c:dLbls>
          <c:showLegendKey val="0"/>
          <c:showVal val="0"/>
          <c:showCatName val="0"/>
          <c:showSerName val="0"/>
          <c:showPercent val="0"/>
          <c:showBubbleSize val="0"/>
        </c:dLbls>
        <c:gapWidth val="80"/>
        <c:axId val="548323672"/>
        <c:axId val="548327608"/>
      </c:barChart>
      <c:lineChart>
        <c:grouping val="standard"/>
        <c:varyColors val="0"/>
        <c:ser>
          <c:idx val="2"/>
          <c:order val="1"/>
          <c:tx>
            <c:strRef>
              <c:f>'Ⅱ（3）'!$H$4</c:f>
              <c:strCache>
                <c:ptCount val="1"/>
                <c:pt idx="0">
                  <c:v>平均</c:v>
                </c:pt>
              </c:strCache>
            </c:strRef>
          </c:tx>
          <c:spPr>
            <a:ln w="19050" cap="rnd">
              <a:solidFill>
                <a:srgbClr val="FF0000"/>
              </a:solidFill>
              <a:prstDash val="sysDash"/>
              <a:round/>
            </a:ln>
            <a:effectLst/>
          </c:spPr>
          <c:marker>
            <c:symbol val="none"/>
          </c:marker>
          <c:cat>
            <c:strRef>
              <c:f>'Ⅱ（3）'!$D$5:$D$52</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'Ⅱ（3）'!$H$5:$H$52</c:f>
              <c:numCache>
                <c:formatCode>0.0_);[Red]\(0.0\)</c:formatCode>
                <c:ptCount val="48"/>
                <c:pt idx="0">
                  <c:v>66.276595744680847</c:v>
                </c:pt>
                <c:pt idx="1">
                  <c:v>66.276595744680847</c:v>
                </c:pt>
                <c:pt idx="2">
                  <c:v>66.276595744680847</c:v>
                </c:pt>
                <c:pt idx="3">
                  <c:v>66.276595744680847</c:v>
                </c:pt>
                <c:pt idx="4">
                  <c:v>66.276595744680847</c:v>
                </c:pt>
                <c:pt idx="5">
                  <c:v>66.276595744680847</c:v>
                </c:pt>
                <c:pt idx="6">
                  <c:v>66.276595744680847</c:v>
                </c:pt>
                <c:pt idx="7">
                  <c:v>66.276595744680847</c:v>
                </c:pt>
                <c:pt idx="8">
                  <c:v>66.276595744680847</c:v>
                </c:pt>
                <c:pt idx="9">
                  <c:v>66.276595744680847</c:v>
                </c:pt>
                <c:pt idx="10">
                  <c:v>66.276595744680847</c:v>
                </c:pt>
                <c:pt idx="11">
                  <c:v>66.276595744680847</c:v>
                </c:pt>
                <c:pt idx="12">
                  <c:v>66.276595744680847</c:v>
                </c:pt>
                <c:pt idx="13">
                  <c:v>66.276595744680847</c:v>
                </c:pt>
                <c:pt idx="14">
                  <c:v>66.276595744680847</c:v>
                </c:pt>
                <c:pt idx="15">
                  <c:v>66.276595744680847</c:v>
                </c:pt>
                <c:pt idx="16">
                  <c:v>66.276595744680847</c:v>
                </c:pt>
                <c:pt idx="17">
                  <c:v>66.276595744680847</c:v>
                </c:pt>
                <c:pt idx="18">
                  <c:v>66.276595744680847</c:v>
                </c:pt>
                <c:pt idx="19">
                  <c:v>66.276595744680847</c:v>
                </c:pt>
                <c:pt idx="20">
                  <c:v>66.276595744680847</c:v>
                </c:pt>
                <c:pt idx="21">
                  <c:v>66.276595744680847</c:v>
                </c:pt>
                <c:pt idx="22">
                  <c:v>66.276595744680847</c:v>
                </c:pt>
                <c:pt idx="23">
                  <c:v>66.276595744680847</c:v>
                </c:pt>
                <c:pt idx="24">
                  <c:v>66.276595744680847</c:v>
                </c:pt>
                <c:pt idx="25">
                  <c:v>66.276595744680847</c:v>
                </c:pt>
                <c:pt idx="26">
                  <c:v>66.276595744680847</c:v>
                </c:pt>
                <c:pt idx="27">
                  <c:v>66.276595744680847</c:v>
                </c:pt>
                <c:pt idx="28">
                  <c:v>66.276595744680847</c:v>
                </c:pt>
                <c:pt idx="29">
                  <c:v>66.276595744680847</c:v>
                </c:pt>
                <c:pt idx="30">
                  <c:v>66.276595744680847</c:v>
                </c:pt>
                <c:pt idx="31">
                  <c:v>66.276595744680847</c:v>
                </c:pt>
                <c:pt idx="32">
                  <c:v>66.276595744680847</c:v>
                </c:pt>
                <c:pt idx="33">
                  <c:v>66.276595744680847</c:v>
                </c:pt>
                <c:pt idx="34">
                  <c:v>66.276595744680847</c:v>
                </c:pt>
                <c:pt idx="35">
                  <c:v>66.276595744680847</c:v>
                </c:pt>
                <c:pt idx="36">
                  <c:v>66.276595744680847</c:v>
                </c:pt>
                <c:pt idx="37">
                  <c:v>66.276595744680847</c:v>
                </c:pt>
                <c:pt idx="38">
                  <c:v>66.276595744680847</c:v>
                </c:pt>
                <c:pt idx="39">
                  <c:v>66.276595744680847</c:v>
                </c:pt>
                <c:pt idx="40">
                  <c:v>66.276595744680847</c:v>
                </c:pt>
                <c:pt idx="41">
                  <c:v>66.276595744680847</c:v>
                </c:pt>
                <c:pt idx="42">
                  <c:v>66.276595744680847</c:v>
                </c:pt>
                <c:pt idx="43">
                  <c:v>66.276595744680847</c:v>
                </c:pt>
                <c:pt idx="44">
                  <c:v>66.276595744680847</c:v>
                </c:pt>
                <c:pt idx="45">
                  <c:v>66.276595744680847</c:v>
                </c:pt>
                <c:pt idx="46">
                  <c:v>66.276595744680847</c:v>
                </c:pt>
                <c:pt idx="47">
                  <c:v>66.276595744680847</c:v>
                </c:pt>
              </c:numCache>
            </c:numRef>
          </c:val>
          <c:smooth val="0"/>
          <c:extLst>
            <c:ext xmlns:c16="http://schemas.microsoft.com/office/drawing/2014/chart" uri="{C3380CC4-5D6E-409C-BE32-E72D297353CC}">
              <c16:uniqueId val="{00000002-3F38-4136-A38B-AFA9574598E6}"/>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cap="flat" cmpd="sng" algn="ctr">
      <a:noFill/>
      <a:round/>
    </a:ln>
    <a:effectLst/>
  </c:spPr>
  <c:txPr>
    <a:bodyPr/>
    <a:lstStyle/>
    <a:p>
      <a:pPr>
        <a:defRPr/>
      </a:pPr>
      <a:endParaRPr lang="ja-JP"/>
    </a:p>
  </c:txPr>
  <c:externalData r:id="rId3">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104504733441941E-2"/>
          <c:y val="8.3130144945293097E-2"/>
          <c:w val="0.93948833259295361"/>
          <c:h val="0.78698607300370693"/>
        </c:manualLayout>
      </c:layout>
      <c:barChart>
        <c:barDir val="col"/>
        <c:grouping val="clustered"/>
        <c:varyColors val="0"/>
        <c:ser>
          <c:idx val="1"/>
          <c:order val="0"/>
          <c:tx>
            <c:strRef>
              <c:f>'Ⅱ（4）'!$G$4</c:f>
              <c:strCache>
                <c:ptCount val="1"/>
                <c:pt idx="0">
                  <c:v>(4）自立支援・重度化防止等に向けたリハビリテーション専門職等の活用(満点200点、平均点174.0点、得点率87.0％)</c:v>
                </c:pt>
              </c:strCache>
            </c:strRef>
          </c:tx>
          <c:spPr>
            <a:solidFill>
              <a:schemeClr val="tx2">
                <a:lumMod val="60000"/>
                <a:lumOff val="40000"/>
              </a:schemeClr>
            </a:solidFill>
            <a:ln w="6350">
              <a:solidFill>
                <a:schemeClr val="bg1">
                  <a:lumMod val="50000"/>
                </a:schemeClr>
              </a:solidFill>
            </a:ln>
            <a:effectLst/>
          </c:spPr>
          <c:invertIfNegative val="0"/>
          <c:dLbls>
            <c:dLbl>
              <c:idx val="47"/>
              <c:numFmt formatCode="#,##0.0_);[Red]\(#,##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extLst>
                <c:ext xmlns:c16="http://schemas.microsoft.com/office/drawing/2014/chart" uri="{C3380CC4-5D6E-409C-BE32-E72D297353CC}">
                  <c16:uniqueId val="{00000000-608D-46C6-B49B-D33392173133}"/>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'Ⅱ（4）'!$D$5:$D$52</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'Ⅱ（4）'!$G$5:$G$52</c:f>
              <c:numCache>
                <c:formatCode>0_);[Red]\(0\)</c:formatCode>
                <c:ptCount val="48"/>
                <c:pt idx="0">
                  <c:v>220</c:v>
                </c:pt>
                <c:pt idx="1">
                  <c:v>170</c:v>
                </c:pt>
                <c:pt idx="2">
                  <c:v>200</c:v>
                </c:pt>
                <c:pt idx="3">
                  <c:v>220</c:v>
                </c:pt>
                <c:pt idx="4">
                  <c:v>170</c:v>
                </c:pt>
                <c:pt idx="5">
                  <c:v>130</c:v>
                </c:pt>
                <c:pt idx="6">
                  <c:v>220</c:v>
                </c:pt>
                <c:pt idx="7">
                  <c:v>240</c:v>
                </c:pt>
                <c:pt idx="8">
                  <c:v>190</c:v>
                </c:pt>
                <c:pt idx="9">
                  <c:v>220</c:v>
                </c:pt>
                <c:pt idx="10">
                  <c:v>200</c:v>
                </c:pt>
                <c:pt idx="11">
                  <c:v>150</c:v>
                </c:pt>
                <c:pt idx="12">
                  <c:v>240</c:v>
                </c:pt>
                <c:pt idx="13">
                  <c:v>200</c:v>
                </c:pt>
                <c:pt idx="14">
                  <c:v>240</c:v>
                </c:pt>
                <c:pt idx="15">
                  <c:v>240</c:v>
                </c:pt>
                <c:pt idx="16">
                  <c:v>240</c:v>
                </c:pt>
                <c:pt idx="17">
                  <c:v>240</c:v>
                </c:pt>
                <c:pt idx="18">
                  <c:v>220</c:v>
                </c:pt>
                <c:pt idx="19">
                  <c:v>240</c:v>
                </c:pt>
                <c:pt idx="20">
                  <c:v>200</c:v>
                </c:pt>
                <c:pt idx="21">
                  <c:v>220</c:v>
                </c:pt>
                <c:pt idx="22">
                  <c:v>240</c:v>
                </c:pt>
                <c:pt idx="23">
                  <c:v>240</c:v>
                </c:pt>
                <c:pt idx="24">
                  <c:v>200</c:v>
                </c:pt>
                <c:pt idx="25">
                  <c:v>220</c:v>
                </c:pt>
                <c:pt idx="26">
                  <c:v>200</c:v>
                </c:pt>
                <c:pt idx="27">
                  <c:v>220</c:v>
                </c:pt>
                <c:pt idx="28">
                  <c:v>170</c:v>
                </c:pt>
                <c:pt idx="29">
                  <c:v>240</c:v>
                </c:pt>
                <c:pt idx="30">
                  <c:v>240</c:v>
                </c:pt>
                <c:pt idx="31">
                  <c:v>260</c:v>
                </c:pt>
                <c:pt idx="32">
                  <c:v>180</c:v>
                </c:pt>
                <c:pt idx="33">
                  <c:v>220</c:v>
                </c:pt>
                <c:pt idx="34">
                  <c:v>200</c:v>
                </c:pt>
                <c:pt idx="35">
                  <c:v>160</c:v>
                </c:pt>
                <c:pt idx="36">
                  <c:v>240</c:v>
                </c:pt>
                <c:pt idx="37">
                  <c:v>180</c:v>
                </c:pt>
                <c:pt idx="38">
                  <c:v>180</c:v>
                </c:pt>
                <c:pt idx="39">
                  <c:v>200</c:v>
                </c:pt>
                <c:pt idx="40">
                  <c:v>220</c:v>
                </c:pt>
                <c:pt idx="41">
                  <c:v>190</c:v>
                </c:pt>
                <c:pt idx="42">
                  <c:v>260</c:v>
                </c:pt>
                <c:pt idx="43">
                  <c:v>260</c:v>
                </c:pt>
                <c:pt idx="44">
                  <c:v>180</c:v>
                </c:pt>
                <c:pt idx="45">
                  <c:v>240</c:v>
                </c:pt>
                <c:pt idx="46">
                  <c:v>160</c:v>
                </c:pt>
                <c:pt idx="47">
                  <c:v>210.85106382978722</c:v>
                </c:pt>
              </c:numCache>
            </c:numRef>
          </c:val>
          <c:extLst>
            <c:ext xmlns:c16="http://schemas.microsoft.com/office/drawing/2014/chart" uri="{C3380CC4-5D6E-409C-BE32-E72D297353CC}">
              <c16:uniqueId val="{00000001-608D-46C6-B49B-D33392173133}"/>
            </c:ext>
          </c:extLst>
        </c:ser>
        <c:dLbls>
          <c:showLegendKey val="0"/>
          <c:showVal val="0"/>
          <c:showCatName val="0"/>
          <c:showSerName val="0"/>
          <c:showPercent val="0"/>
          <c:showBubbleSize val="0"/>
        </c:dLbls>
        <c:gapWidth val="80"/>
        <c:axId val="548323672"/>
        <c:axId val="548327608"/>
      </c:barChart>
      <c:lineChart>
        <c:grouping val="standard"/>
        <c:varyColors val="0"/>
        <c:ser>
          <c:idx val="2"/>
          <c:order val="1"/>
          <c:tx>
            <c:strRef>
              <c:f>'Ⅱ（4）'!$H$4</c:f>
              <c:strCache>
                <c:ptCount val="1"/>
                <c:pt idx="0">
                  <c:v>平均</c:v>
                </c:pt>
              </c:strCache>
            </c:strRef>
          </c:tx>
          <c:spPr>
            <a:ln w="19050" cap="rnd">
              <a:solidFill>
                <a:srgbClr val="FF0000"/>
              </a:solidFill>
              <a:prstDash val="sysDash"/>
              <a:round/>
            </a:ln>
            <a:effectLst/>
          </c:spPr>
          <c:marker>
            <c:symbol val="none"/>
          </c:marker>
          <c:cat>
            <c:strRef>
              <c:f>'Ⅱ（4）'!$D$5:$D$52</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'Ⅱ（4）'!$H$5:$H$52</c:f>
              <c:numCache>
                <c:formatCode>0.0_);[Red]\(0.0\)</c:formatCode>
                <c:ptCount val="48"/>
                <c:pt idx="0">
                  <c:v>210.85106382978722</c:v>
                </c:pt>
                <c:pt idx="1">
                  <c:v>210.85106382978722</c:v>
                </c:pt>
                <c:pt idx="2">
                  <c:v>210.85106382978722</c:v>
                </c:pt>
                <c:pt idx="3">
                  <c:v>210.85106382978722</c:v>
                </c:pt>
                <c:pt idx="4">
                  <c:v>210.85106382978722</c:v>
                </c:pt>
                <c:pt idx="5">
                  <c:v>210.85106382978722</c:v>
                </c:pt>
                <c:pt idx="6">
                  <c:v>210.85106382978722</c:v>
                </c:pt>
                <c:pt idx="7">
                  <c:v>210.85106382978722</c:v>
                </c:pt>
                <c:pt idx="8">
                  <c:v>210.85106382978722</c:v>
                </c:pt>
                <c:pt idx="9">
                  <c:v>210.85106382978722</c:v>
                </c:pt>
                <c:pt idx="10">
                  <c:v>210.85106382978722</c:v>
                </c:pt>
                <c:pt idx="11">
                  <c:v>210.85106382978722</c:v>
                </c:pt>
                <c:pt idx="12">
                  <c:v>210.85106382978722</c:v>
                </c:pt>
                <c:pt idx="13">
                  <c:v>210.85106382978722</c:v>
                </c:pt>
                <c:pt idx="14">
                  <c:v>210.85106382978722</c:v>
                </c:pt>
                <c:pt idx="15">
                  <c:v>210.85106382978722</c:v>
                </c:pt>
                <c:pt idx="16">
                  <c:v>210.85106382978722</c:v>
                </c:pt>
                <c:pt idx="17">
                  <c:v>210.85106382978722</c:v>
                </c:pt>
                <c:pt idx="18">
                  <c:v>210.85106382978722</c:v>
                </c:pt>
                <c:pt idx="19">
                  <c:v>210.85106382978722</c:v>
                </c:pt>
                <c:pt idx="20">
                  <c:v>210.85106382978722</c:v>
                </c:pt>
                <c:pt idx="21">
                  <c:v>210.85106382978722</c:v>
                </c:pt>
                <c:pt idx="22">
                  <c:v>210.85106382978722</c:v>
                </c:pt>
                <c:pt idx="23">
                  <c:v>210.85106382978722</c:v>
                </c:pt>
                <c:pt idx="24">
                  <c:v>210.85106382978722</c:v>
                </c:pt>
                <c:pt idx="25">
                  <c:v>210.85106382978722</c:v>
                </c:pt>
                <c:pt idx="26">
                  <c:v>210.85106382978722</c:v>
                </c:pt>
                <c:pt idx="27">
                  <c:v>210.85106382978722</c:v>
                </c:pt>
                <c:pt idx="28">
                  <c:v>210.85106382978722</c:v>
                </c:pt>
                <c:pt idx="29">
                  <c:v>210.85106382978722</c:v>
                </c:pt>
                <c:pt idx="30">
                  <c:v>210.85106382978722</c:v>
                </c:pt>
                <c:pt idx="31">
                  <c:v>210.85106382978722</c:v>
                </c:pt>
                <c:pt idx="32">
                  <c:v>210.85106382978722</c:v>
                </c:pt>
                <c:pt idx="33">
                  <c:v>210.85106382978722</c:v>
                </c:pt>
                <c:pt idx="34">
                  <c:v>210.85106382978722</c:v>
                </c:pt>
                <c:pt idx="35">
                  <c:v>210.85106382978722</c:v>
                </c:pt>
                <c:pt idx="36">
                  <c:v>210.85106382978722</c:v>
                </c:pt>
                <c:pt idx="37">
                  <c:v>210.85106382978722</c:v>
                </c:pt>
                <c:pt idx="38">
                  <c:v>210.85106382978722</c:v>
                </c:pt>
                <c:pt idx="39">
                  <c:v>210.85106382978722</c:v>
                </c:pt>
                <c:pt idx="40">
                  <c:v>210.85106382978722</c:v>
                </c:pt>
                <c:pt idx="41">
                  <c:v>210.85106382978722</c:v>
                </c:pt>
                <c:pt idx="42">
                  <c:v>210.85106382978722</c:v>
                </c:pt>
                <c:pt idx="43">
                  <c:v>210.85106382978722</c:v>
                </c:pt>
                <c:pt idx="44">
                  <c:v>210.85106382978722</c:v>
                </c:pt>
                <c:pt idx="45">
                  <c:v>210.85106382978722</c:v>
                </c:pt>
                <c:pt idx="46">
                  <c:v>210.85106382978722</c:v>
                </c:pt>
                <c:pt idx="47">
                  <c:v>210.85106382978722</c:v>
                </c:pt>
              </c:numCache>
            </c:numRef>
          </c:val>
          <c:smooth val="0"/>
          <c:extLst>
            <c:ext xmlns:c16="http://schemas.microsoft.com/office/drawing/2014/chart" uri="{C3380CC4-5D6E-409C-BE32-E72D297353CC}">
              <c16:uniqueId val="{00000002-608D-46C6-B49B-D33392173133}"/>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cap="flat" cmpd="sng" algn="ctr">
      <a:noFill/>
      <a:round/>
    </a:ln>
    <a:effectLst/>
  </c:spPr>
  <c:txPr>
    <a:bodyPr/>
    <a:lstStyle/>
    <a:p>
      <a:pPr>
        <a:defRPr/>
      </a:pPr>
      <a:endParaRPr lang="ja-JP"/>
    </a:p>
  </c:txPr>
  <c:externalData r:id="rId3">
    <c:autoUpdate val="0"/>
  </c:externalData>
  <c:userShapes r:id="rId4"/>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104504733441941E-2"/>
          <c:y val="8.3130144945293097E-2"/>
          <c:w val="0.93948833259295361"/>
          <c:h val="0.78698607300370693"/>
        </c:manualLayout>
      </c:layout>
      <c:barChart>
        <c:barDir val="col"/>
        <c:grouping val="clustered"/>
        <c:varyColors val="0"/>
        <c:ser>
          <c:idx val="1"/>
          <c:order val="0"/>
          <c:tx>
            <c:strRef>
              <c:f>'Ⅱ（4）'!$E$4</c:f>
              <c:strCache>
                <c:ptCount val="1"/>
                <c:pt idx="0">
                  <c:v>(4）自立支援・重度化防止等に向けたリハビリテーション専門職等の活用(満点100点、平均点87.0点、得点率87.0％)</c:v>
                </c:pt>
              </c:strCache>
            </c:strRef>
          </c:tx>
          <c:spPr>
            <a:solidFill>
              <a:schemeClr val="tx2">
                <a:lumMod val="60000"/>
                <a:lumOff val="40000"/>
              </a:schemeClr>
            </a:solidFill>
            <a:ln w="6350">
              <a:solidFill>
                <a:schemeClr val="bg1">
                  <a:lumMod val="50000"/>
                </a:schemeClr>
              </a:solidFill>
            </a:ln>
            <a:effectLst/>
          </c:spPr>
          <c:invertIfNegative val="0"/>
          <c:dLbls>
            <c:dLbl>
              <c:idx val="47"/>
              <c:numFmt formatCode="#,##0.0_);[Red]\(#,##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extLst>
                <c:ext xmlns:c16="http://schemas.microsoft.com/office/drawing/2014/chart" uri="{C3380CC4-5D6E-409C-BE32-E72D297353CC}">
                  <c16:uniqueId val="{00000000-7964-443D-9E30-C285E4428722}"/>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'Ⅱ（4）'!$D$5:$D$52</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'Ⅱ（4）'!$E$5:$E$52</c:f>
              <c:numCache>
                <c:formatCode>0_);[Red]\(0\)</c:formatCode>
                <c:ptCount val="48"/>
                <c:pt idx="0">
                  <c:v>110</c:v>
                </c:pt>
                <c:pt idx="1">
                  <c:v>85</c:v>
                </c:pt>
                <c:pt idx="2">
                  <c:v>100</c:v>
                </c:pt>
                <c:pt idx="3">
                  <c:v>110</c:v>
                </c:pt>
                <c:pt idx="4">
                  <c:v>85</c:v>
                </c:pt>
                <c:pt idx="5">
                  <c:v>65</c:v>
                </c:pt>
                <c:pt idx="6">
                  <c:v>110</c:v>
                </c:pt>
                <c:pt idx="7">
                  <c:v>120</c:v>
                </c:pt>
                <c:pt idx="8">
                  <c:v>95</c:v>
                </c:pt>
                <c:pt idx="9">
                  <c:v>110</c:v>
                </c:pt>
                <c:pt idx="10">
                  <c:v>100</c:v>
                </c:pt>
                <c:pt idx="11">
                  <c:v>75</c:v>
                </c:pt>
                <c:pt idx="12">
                  <c:v>120</c:v>
                </c:pt>
                <c:pt idx="13">
                  <c:v>100</c:v>
                </c:pt>
                <c:pt idx="14">
                  <c:v>120</c:v>
                </c:pt>
                <c:pt idx="15">
                  <c:v>120</c:v>
                </c:pt>
                <c:pt idx="16">
                  <c:v>120</c:v>
                </c:pt>
                <c:pt idx="17">
                  <c:v>120</c:v>
                </c:pt>
                <c:pt idx="18">
                  <c:v>110</c:v>
                </c:pt>
                <c:pt idx="19">
                  <c:v>120</c:v>
                </c:pt>
                <c:pt idx="20">
                  <c:v>100</c:v>
                </c:pt>
                <c:pt idx="21">
                  <c:v>110</c:v>
                </c:pt>
                <c:pt idx="22">
                  <c:v>120</c:v>
                </c:pt>
                <c:pt idx="23">
                  <c:v>120</c:v>
                </c:pt>
                <c:pt idx="24">
                  <c:v>100</c:v>
                </c:pt>
                <c:pt idx="25">
                  <c:v>110</c:v>
                </c:pt>
                <c:pt idx="26">
                  <c:v>100</c:v>
                </c:pt>
                <c:pt idx="27">
                  <c:v>110</c:v>
                </c:pt>
                <c:pt idx="28">
                  <c:v>85</c:v>
                </c:pt>
                <c:pt idx="29">
                  <c:v>120</c:v>
                </c:pt>
                <c:pt idx="30">
                  <c:v>120</c:v>
                </c:pt>
                <c:pt idx="31">
                  <c:v>130</c:v>
                </c:pt>
                <c:pt idx="32">
                  <c:v>90</c:v>
                </c:pt>
                <c:pt idx="33">
                  <c:v>110</c:v>
                </c:pt>
                <c:pt idx="34">
                  <c:v>100</c:v>
                </c:pt>
                <c:pt idx="35">
                  <c:v>80</c:v>
                </c:pt>
                <c:pt idx="36">
                  <c:v>120</c:v>
                </c:pt>
                <c:pt idx="37">
                  <c:v>90</c:v>
                </c:pt>
                <c:pt idx="38">
                  <c:v>90</c:v>
                </c:pt>
                <c:pt idx="39">
                  <c:v>100</c:v>
                </c:pt>
                <c:pt idx="40">
                  <c:v>110</c:v>
                </c:pt>
                <c:pt idx="41">
                  <c:v>95</c:v>
                </c:pt>
                <c:pt idx="42">
                  <c:v>130</c:v>
                </c:pt>
                <c:pt idx="43">
                  <c:v>130</c:v>
                </c:pt>
                <c:pt idx="44">
                  <c:v>90</c:v>
                </c:pt>
                <c:pt idx="45">
                  <c:v>120</c:v>
                </c:pt>
                <c:pt idx="46">
                  <c:v>80</c:v>
                </c:pt>
                <c:pt idx="47">
                  <c:v>105.42553191489361</c:v>
                </c:pt>
              </c:numCache>
            </c:numRef>
          </c:val>
          <c:extLst>
            <c:ext xmlns:c16="http://schemas.microsoft.com/office/drawing/2014/chart" uri="{C3380CC4-5D6E-409C-BE32-E72D297353CC}">
              <c16:uniqueId val="{00000001-7964-443D-9E30-C285E4428722}"/>
            </c:ext>
          </c:extLst>
        </c:ser>
        <c:dLbls>
          <c:showLegendKey val="0"/>
          <c:showVal val="0"/>
          <c:showCatName val="0"/>
          <c:showSerName val="0"/>
          <c:showPercent val="0"/>
          <c:showBubbleSize val="0"/>
        </c:dLbls>
        <c:gapWidth val="80"/>
        <c:axId val="548323672"/>
        <c:axId val="548327608"/>
      </c:barChart>
      <c:lineChart>
        <c:grouping val="standard"/>
        <c:varyColors val="0"/>
        <c:ser>
          <c:idx val="2"/>
          <c:order val="1"/>
          <c:tx>
            <c:strRef>
              <c:f>'Ⅱ（4）'!$F$4</c:f>
              <c:strCache>
                <c:ptCount val="1"/>
                <c:pt idx="0">
                  <c:v>平均</c:v>
                </c:pt>
              </c:strCache>
            </c:strRef>
          </c:tx>
          <c:spPr>
            <a:ln w="19050" cap="rnd">
              <a:solidFill>
                <a:srgbClr val="FF0000"/>
              </a:solidFill>
              <a:prstDash val="sysDash"/>
              <a:round/>
            </a:ln>
            <a:effectLst/>
          </c:spPr>
          <c:marker>
            <c:symbol val="none"/>
          </c:marker>
          <c:cat>
            <c:strRef>
              <c:f>'Ⅱ（4）'!$D$5:$D$52</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'Ⅱ（4）'!$F$5:$F$52</c:f>
              <c:numCache>
                <c:formatCode>0.0_);[Red]\(0.0\)</c:formatCode>
                <c:ptCount val="48"/>
                <c:pt idx="0">
                  <c:v>105.42553191489361</c:v>
                </c:pt>
                <c:pt idx="1">
                  <c:v>105.42553191489361</c:v>
                </c:pt>
                <c:pt idx="2">
                  <c:v>105.42553191489361</c:v>
                </c:pt>
                <c:pt idx="3">
                  <c:v>105.42553191489361</c:v>
                </c:pt>
                <c:pt idx="4">
                  <c:v>105.42553191489361</c:v>
                </c:pt>
                <c:pt idx="5">
                  <c:v>105.42553191489361</c:v>
                </c:pt>
                <c:pt idx="6">
                  <c:v>105.42553191489361</c:v>
                </c:pt>
                <c:pt idx="7">
                  <c:v>105.42553191489361</c:v>
                </c:pt>
                <c:pt idx="8">
                  <c:v>105.42553191489361</c:v>
                </c:pt>
                <c:pt idx="9">
                  <c:v>105.42553191489361</c:v>
                </c:pt>
                <c:pt idx="10">
                  <c:v>105.42553191489361</c:v>
                </c:pt>
                <c:pt idx="11">
                  <c:v>105.42553191489361</c:v>
                </c:pt>
                <c:pt idx="12">
                  <c:v>105.42553191489361</c:v>
                </c:pt>
                <c:pt idx="13">
                  <c:v>105.42553191489361</c:v>
                </c:pt>
                <c:pt idx="14">
                  <c:v>105.42553191489361</c:v>
                </c:pt>
                <c:pt idx="15">
                  <c:v>105.42553191489361</c:v>
                </c:pt>
                <c:pt idx="16">
                  <c:v>105.42553191489361</c:v>
                </c:pt>
                <c:pt idx="17">
                  <c:v>105.42553191489361</c:v>
                </c:pt>
                <c:pt idx="18">
                  <c:v>105.42553191489361</c:v>
                </c:pt>
                <c:pt idx="19">
                  <c:v>105.42553191489361</c:v>
                </c:pt>
                <c:pt idx="20">
                  <c:v>105.42553191489361</c:v>
                </c:pt>
                <c:pt idx="21">
                  <c:v>105.42553191489361</c:v>
                </c:pt>
                <c:pt idx="22">
                  <c:v>105.42553191489361</c:v>
                </c:pt>
                <c:pt idx="23">
                  <c:v>105.42553191489361</c:v>
                </c:pt>
                <c:pt idx="24">
                  <c:v>105.42553191489361</c:v>
                </c:pt>
                <c:pt idx="25">
                  <c:v>105.42553191489361</c:v>
                </c:pt>
                <c:pt idx="26">
                  <c:v>105.42553191489361</c:v>
                </c:pt>
                <c:pt idx="27">
                  <c:v>105.42553191489361</c:v>
                </c:pt>
                <c:pt idx="28">
                  <c:v>105.42553191489361</c:v>
                </c:pt>
                <c:pt idx="29">
                  <c:v>105.42553191489361</c:v>
                </c:pt>
                <c:pt idx="30">
                  <c:v>105.42553191489361</c:v>
                </c:pt>
                <c:pt idx="31">
                  <c:v>105.42553191489361</c:v>
                </c:pt>
                <c:pt idx="32">
                  <c:v>105.42553191489361</c:v>
                </c:pt>
                <c:pt idx="33">
                  <c:v>105.42553191489361</c:v>
                </c:pt>
                <c:pt idx="34">
                  <c:v>105.42553191489361</c:v>
                </c:pt>
                <c:pt idx="35">
                  <c:v>105.42553191489361</c:v>
                </c:pt>
                <c:pt idx="36">
                  <c:v>105.42553191489361</c:v>
                </c:pt>
                <c:pt idx="37">
                  <c:v>105.42553191489361</c:v>
                </c:pt>
                <c:pt idx="38">
                  <c:v>105.42553191489361</c:v>
                </c:pt>
                <c:pt idx="39">
                  <c:v>105.42553191489361</c:v>
                </c:pt>
                <c:pt idx="40">
                  <c:v>105.42553191489361</c:v>
                </c:pt>
                <c:pt idx="41">
                  <c:v>105.42553191489361</c:v>
                </c:pt>
                <c:pt idx="42">
                  <c:v>105.42553191489361</c:v>
                </c:pt>
                <c:pt idx="43">
                  <c:v>105.42553191489361</c:v>
                </c:pt>
                <c:pt idx="44">
                  <c:v>105.42553191489361</c:v>
                </c:pt>
                <c:pt idx="45">
                  <c:v>105.42553191489361</c:v>
                </c:pt>
                <c:pt idx="46">
                  <c:v>105.42553191489361</c:v>
                </c:pt>
                <c:pt idx="47">
                  <c:v>105.42553191489361</c:v>
                </c:pt>
              </c:numCache>
            </c:numRef>
          </c:val>
          <c:smooth val="0"/>
          <c:extLst>
            <c:ext xmlns:c16="http://schemas.microsoft.com/office/drawing/2014/chart" uri="{C3380CC4-5D6E-409C-BE32-E72D297353CC}">
              <c16:uniqueId val="{00000002-7964-443D-9E30-C285E4428722}"/>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cap="flat" cmpd="sng" algn="ctr">
      <a:noFill/>
      <a:round/>
    </a:ln>
    <a:effectLst/>
  </c:spPr>
  <c:txPr>
    <a:bodyPr/>
    <a:lstStyle/>
    <a:p>
      <a:pPr>
        <a:defRPr/>
      </a:pPr>
      <a:endParaRPr lang="ja-JP"/>
    </a:p>
  </c:txPr>
  <c:externalData r:id="rId3">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a:t>（</a:t>
            </a:r>
            <a:r>
              <a:rPr lang="en-US" altLang="ja-JP" sz="1200"/>
              <a:t>5</a:t>
            </a:r>
            <a:r>
              <a:rPr lang="ja-JP" altLang="en-US" sz="1200"/>
              <a:t>）在宅医療・介護連携</a:t>
            </a:r>
            <a:r>
              <a:rPr lang="en-US" altLang="ja-JP" sz="1200"/>
              <a:t>(</a:t>
            </a:r>
            <a:r>
              <a:rPr lang="ja-JP" altLang="en-US" sz="1200"/>
              <a:t>満点</a:t>
            </a:r>
            <a:r>
              <a:rPr lang="en-US" altLang="ja-JP" sz="1200"/>
              <a:t>150</a:t>
            </a:r>
            <a:r>
              <a:rPr lang="ja-JP" altLang="en-US" sz="1200"/>
              <a:t>点、平均点</a:t>
            </a:r>
            <a:r>
              <a:rPr lang="en-US" altLang="ja-JP" sz="1200"/>
              <a:t>130.4</a:t>
            </a:r>
            <a:r>
              <a:rPr lang="ja-JP" altLang="en-US" sz="1200"/>
              <a:t>点、得点率</a:t>
            </a:r>
            <a:r>
              <a:rPr lang="en-US" altLang="ja-JP" sz="1200"/>
              <a:t>87.0%)</a:t>
            </a:r>
            <a:endParaRPr lang="ja-JP" altLang="en-US" sz="1200"/>
          </a:p>
        </c:rich>
      </c:tx>
      <c:layout>
        <c:manualLayout>
          <c:xMode val="edge"/>
          <c:yMode val="edge"/>
          <c:x val="0.21748137758238203"/>
          <c:y val="1.9392765775479683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4.104504733441941E-2"/>
          <c:y val="8.3130144945293097E-2"/>
          <c:w val="0.93948833259295361"/>
          <c:h val="0.78698607300370693"/>
        </c:manualLayout>
      </c:layout>
      <c:barChart>
        <c:barDir val="col"/>
        <c:grouping val="clustered"/>
        <c:varyColors val="0"/>
        <c:ser>
          <c:idx val="1"/>
          <c:order val="0"/>
          <c:tx>
            <c:strRef>
              <c:f>'Ⅱ（5）'!$E$4</c:f>
              <c:strCache>
                <c:ptCount val="1"/>
                <c:pt idx="0">
                  <c:v>（5）在宅医療・介護連携(満点150点、平均点128.9点、得点率86.0％)</c:v>
                </c:pt>
              </c:strCache>
            </c:strRef>
          </c:tx>
          <c:spPr>
            <a:solidFill>
              <a:schemeClr val="tx2">
                <a:lumMod val="60000"/>
                <a:lumOff val="40000"/>
              </a:schemeClr>
            </a:solidFill>
            <a:ln w="6350">
              <a:solidFill>
                <a:schemeClr val="bg1">
                  <a:lumMod val="50000"/>
                </a:schemeClr>
              </a:solidFill>
            </a:ln>
            <a:effectLst/>
          </c:spPr>
          <c:invertIfNegative val="0"/>
          <c:dLbls>
            <c:dLbl>
              <c:idx val="47"/>
              <c:numFmt formatCode="#,##0.0_);[Red]\(#,##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extLst>
                <c:ext xmlns:c16="http://schemas.microsoft.com/office/drawing/2014/chart" uri="{C3380CC4-5D6E-409C-BE32-E72D297353CC}">
                  <c16:uniqueId val="{00000000-0032-48CC-9163-7077E0881B03}"/>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'Ⅱ（5）'!$D$5:$D$52</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'Ⅱ（5）'!$E$5:$E$52</c:f>
              <c:numCache>
                <c:formatCode>0_);[Red]\(0\)</c:formatCode>
                <c:ptCount val="48"/>
                <c:pt idx="0">
                  <c:v>150</c:v>
                </c:pt>
                <c:pt idx="1">
                  <c:v>150</c:v>
                </c:pt>
                <c:pt idx="2">
                  <c:v>70</c:v>
                </c:pt>
                <c:pt idx="3">
                  <c:v>90</c:v>
                </c:pt>
                <c:pt idx="4">
                  <c:v>50</c:v>
                </c:pt>
                <c:pt idx="5">
                  <c:v>150</c:v>
                </c:pt>
                <c:pt idx="6">
                  <c:v>90</c:v>
                </c:pt>
                <c:pt idx="7">
                  <c:v>150</c:v>
                </c:pt>
                <c:pt idx="8">
                  <c:v>150</c:v>
                </c:pt>
                <c:pt idx="9">
                  <c:v>150</c:v>
                </c:pt>
                <c:pt idx="10">
                  <c:v>150</c:v>
                </c:pt>
                <c:pt idx="11">
                  <c:v>100</c:v>
                </c:pt>
                <c:pt idx="12">
                  <c:v>150</c:v>
                </c:pt>
                <c:pt idx="13">
                  <c:v>140</c:v>
                </c:pt>
                <c:pt idx="14">
                  <c:v>150</c:v>
                </c:pt>
                <c:pt idx="15">
                  <c:v>150</c:v>
                </c:pt>
                <c:pt idx="16">
                  <c:v>120</c:v>
                </c:pt>
                <c:pt idx="17">
                  <c:v>130</c:v>
                </c:pt>
                <c:pt idx="18">
                  <c:v>150</c:v>
                </c:pt>
                <c:pt idx="19">
                  <c:v>110</c:v>
                </c:pt>
                <c:pt idx="20">
                  <c:v>130</c:v>
                </c:pt>
                <c:pt idx="21">
                  <c:v>150</c:v>
                </c:pt>
                <c:pt idx="22">
                  <c:v>130</c:v>
                </c:pt>
                <c:pt idx="23">
                  <c:v>150</c:v>
                </c:pt>
                <c:pt idx="24">
                  <c:v>150</c:v>
                </c:pt>
                <c:pt idx="25">
                  <c:v>150</c:v>
                </c:pt>
                <c:pt idx="26">
                  <c:v>140</c:v>
                </c:pt>
                <c:pt idx="27">
                  <c:v>130</c:v>
                </c:pt>
                <c:pt idx="28">
                  <c:v>150</c:v>
                </c:pt>
                <c:pt idx="29">
                  <c:v>150</c:v>
                </c:pt>
                <c:pt idx="30">
                  <c:v>150</c:v>
                </c:pt>
                <c:pt idx="31">
                  <c:v>150</c:v>
                </c:pt>
                <c:pt idx="32">
                  <c:v>100</c:v>
                </c:pt>
                <c:pt idx="33">
                  <c:v>120</c:v>
                </c:pt>
                <c:pt idx="34">
                  <c:v>80</c:v>
                </c:pt>
                <c:pt idx="35">
                  <c:v>150</c:v>
                </c:pt>
                <c:pt idx="36">
                  <c:v>130</c:v>
                </c:pt>
                <c:pt idx="37">
                  <c:v>140</c:v>
                </c:pt>
                <c:pt idx="38">
                  <c:v>150</c:v>
                </c:pt>
                <c:pt idx="39">
                  <c:v>150</c:v>
                </c:pt>
                <c:pt idx="40">
                  <c:v>100</c:v>
                </c:pt>
                <c:pt idx="41">
                  <c:v>100</c:v>
                </c:pt>
                <c:pt idx="42">
                  <c:v>150</c:v>
                </c:pt>
                <c:pt idx="43">
                  <c:v>150</c:v>
                </c:pt>
                <c:pt idx="44">
                  <c:v>80</c:v>
                </c:pt>
                <c:pt idx="45">
                  <c:v>130</c:v>
                </c:pt>
                <c:pt idx="46">
                  <c:v>120</c:v>
                </c:pt>
                <c:pt idx="47">
                  <c:v>130.42553191489361</c:v>
                </c:pt>
              </c:numCache>
            </c:numRef>
          </c:val>
          <c:extLst>
            <c:ext xmlns:c16="http://schemas.microsoft.com/office/drawing/2014/chart" uri="{C3380CC4-5D6E-409C-BE32-E72D297353CC}">
              <c16:uniqueId val="{00000001-0032-48CC-9163-7077E0881B03}"/>
            </c:ext>
          </c:extLst>
        </c:ser>
        <c:dLbls>
          <c:showLegendKey val="0"/>
          <c:showVal val="0"/>
          <c:showCatName val="0"/>
          <c:showSerName val="0"/>
          <c:showPercent val="0"/>
          <c:showBubbleSize val="0"/>
        </c:dLbls>
        <c:gapWidth val="80"/>
        <c:axId val="548323672"/>
        <c:axId val="548327608"/>
      </c:barChart>
      <c:lineChart>
        <c:grouping val="standard"/>
        <c:varyColors val="0"/>
        <c:ser>
          <c:idx val="0"/>
          <c:order val="1"/>
          <c:tx>
            <c:strRef>
              <c:f>'Ⅱ（5）'!$F$4</c:f>
              <c:strCache>
                <c:ptCount val="1"/>
                <c:pt idx="0">
                  <c:v>平均</c:v>
                </c:pt>
              </c:strCache>
            </c:strRef>
          </c:tx>
          <c:spPr>
            <a:ln w="19050" cap="rnd">
              <a:solidFill>
                <a:srgbClr val="FF0000"/>
              </a:solidFill>
              <a:prstDash val="sysDash"/>
              <a:round/>
            </a:ln>
            <a:effectLst/>
          </c:spPr>
          <c:marker>
            <c:symbol val="none"/>
          </c:marker>
          <c:cat>
            <c:strRef>
              <c:f>'Ⅱ（5）'!$D$5:$D$52</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'Ⅱ（5）'!$F$5:$F$52</c:f>
              <c:numCache>
                <c:formatCode>0.0_);[Red]\(0.0\)</c:formatCode>
                <c:ptCount val="48"/>
                <c:pt idx="0">
                  <c:v>130.42553191489361</c:v>
                </c:pt>
                <c:pt idx="1">
                  <c:v>130.42553191489361</c:v>
                </c:pt>
                <c:pt idx="2">
                  <c:v>130.42553191489361</c:v>
                </c:pt>
                <c:pt idx="3">
                  <c:v>130.42553191489361</c:v>
                </c:pt>
                <c:pt idx="4">
                  <c:v>130.42553191489361</c:v>
                </c:pt>
                <c:pt idx="5">
                  <c:v>130.42553191489361</c:v>
                </c:pt>
                <c:pt idx="6">
                  <c:v>130.42553191489361</c:v>
                </c:pt>
                <c:pt idx="7">
                  <c:v>130.42553191489361</c:v>
                </c:pt>
                <c:pt idx="8">
                  <c:v>130.42553191489361</c:v>
                </c:pt>
                <c:pt idx="9">
                  <c:v>130.42553191489361</c:v>
                </c:pt>
                <c:pt idx="10">
                  <c:v>130.42553191489361</c:v>
                </c:pt>
                <c:pt idx="11">
                  <c:v>130.42553191489361</c:v>
                </c:pt>
                <c:pt idx="12">
                  <c:v>130.42553191489361</c:v>
                </c:pt>
                <c:pt idx="13">
                  <c:v>130.42553191489361</c:v>
                </c:pt>
                <c:pt idx="14">
                  <c:v>130.42553191489361</c:v>
                </c:pt>
                <c:pt idx="15">
                  <c:v>130.42553191489361</c:v>
                </c:pt>
                <c:pt idx="16">
                  <c:v>130.42553191489361</c:v>
                </c:pt>
                <c:pt idx="17">
                  <c:v>130.42553191489361</c:v>
                </c:pt>
                <c:pt idx="18">
                  <c:v>130.42553191489361</c:v>
                </c:pt>
                <c:pt idx="19">
                  <c:v>130.42553191489361</c:v>
                </c:pt>
                <c:pt idx="20">
                  <c:v>130.42553191489361</c:v>
                </c:pt>
                <c:pt idx="21">
                  <c:v>130.42553191489361</c:v>
                </c:pt>
                <c:pt idx="22">
                  <c:v>130.42553191489361</c:v>
                </c:pt>
                <c:pt idx="23">
                  <c:v>130.42553191489361</c:v>
                </c:pt>
                <c:pt idx="24">
                  <c:v>130.42553191489361</c:v>
                </c:pt>
                <c:pt idx="25">
                  <c:v>130.42553191489361</c:v>
                </c:pt>
                <c:pt idx="26">
                  <c:v>130.42553191489361</c:v>
                </c:pt>
                <c:pt idx="27">
                  <c:v>130.42553191489361</c:v>
                </c:pt>
                <c:pt idx="28">
                  <c:v>130.42553191489361</c:v>
                </c:pt>
                <c:pt idx="29">
                  <c:v>130.42553191489361</c:v>
                </c:pt>
                <c:pt idx="30">
                  <c:v>130.42553191489361</c:v>
                </c:pt>
                <c:pt idx="31">
                  <c:v>130.42553191489361</c:v>
                </c:pt>
                <c:pt idx="32">
                  <c:v>130.42553191489361</c:v>
                </c:pt>
                <c:pt idx="33">
                  <c:v>130.42553191489361</c:v>
                </c:pt>
                <c:pt idx="34">
                  <c:v>130.42553191489361</c:v>
                </c:pt>
                <c:pt idx="35">
                  <c:v>130.42553191489361</c:v>
                </c:pt>
                <c:pt idx="36">
                  <c:v>130.42553191489361</c:v>
                </c:pt>
                <c:pt idx="37">
                  <c:v>130.42553191489361</c:v>
                </c:pt>
                <c:pt idx="38">
                  <c:v>130.42553191489361</c:v>
                </c:pt>
                <c:pt idx="39">
                  <c:v>130.42553191489361</c:v>
                </c:pt>
                <c:pt idx="40">
                  <c:v>130.42553191489361</c:v>
                </c:pt>
                <c:pt idx="41">
                  <c:v>130.42553191489361</c:v>
                </c:pt>
                <c:pt idx="42">
                  <c:v>130.42553191489361</c:v>
                </c:pt>
                <c:pt idx="43">
                  <c:v>130.42553191489361</c:v>
                </c:pt>
                <c:pt idx="44">
                  <c:v>130.42553191489361</c:v>
                </c:pt>
                <c:pt idx="45">
                  <c:v>130.42553191489361</c:v>
                </c:pt>
                <c:pt idx="46">
                  <c:v>130.42553191489361</c:v>
                </c:pt>
                <c:pt idx="47">
                  <c:v>130.42553191489361</c:v>
                </c:pt>
              </c:numCache>
            </c:numRef>
          </c:val>
          <c:smooth val="0"/>
          <c:extLst>
            <c:ext xmlns:c16="http://schemas.microsoft.com/office/drawing/2014/chart" uri="{C3380CC4-5D6E-409C-BE32-E72D297353CC}">
              <c16:uniqueId val="{00000002-0032-48CC-9163-7077E0881B03}"/>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cap="flat" cmpd="sng" algn="ctr">
      <a:noFill/>
      <a:round/>
    </a:ln>
    <a:effectLst/>
  </c:spPr>
  <c:txPr>
    <a:bodyPr/>
    <a:lstStyle/>
    <a:p>
      <a:pPr>
        <a:defRPr/>
      </a:pPr>
      <a:endParaRPr lang="ja-JP"/>
    </a:p>
  </c:txPr>
  <c:externalData r:id="rId3">
    <c:autoUpdate val="0"/>
  </c:externalData>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a:t>（</a:t>
            </a:r>
            <a:r>
              <a:rPr lang="en-US" altLang="ja-JP" sz="1200"/>
              <a:t>6</a:t>
            </a:r>
            <a:r>
              <a:rPr lang="ja-JP" altLang="en-US" sz="1200"/>
              <a:t>）認知症総合支援</a:t>
            </a:r>
            <a:r>
              <a:rPr lang="en-US" altLang="ja-JP" sz="1200"/>
              <a:t>(</a:t>
            </a:r>
            <a:r>
              <a:rPr lang="ja-JP" altLang="en-US" sz="1200"/>
              <a:t>満点</a:t>
            </a:r>
            <a:r>
              <a:rPr lang="en-US" altLang="ja-JP" sz="1200"/>
              <a:t>85</a:t>
            </a:r>
            <a:r>
              <a:rPr lang="ja-JP" altLang="en-US" sz="1200"/>
              <a:t>点、平均点</a:t>
            </a:r>
            <a:r>
              <a:rPr lang="en-US" altLang="ja-JP" sz="1200"/>
              <a:t>66.3</a:t>
            </a:r>
            <a:r>
              <a:rPr lang="ja-JP" altLang="en-US" sz="1200"/>
              <a:t>点、得点率</a:t>
            </a:r>
            <a:r>
              <a:rPr lang="en-US" altLang="ja-JP" sz="1200"/>
              <a:t>78.0%)</a:t>
            </a:r>
            <a:endParaRPr lang="ja-JP" altLang="en-US" sz="1200"/>
          </a:p>
        </c:rich>
      </c:tx>
      <c:layout>
        <c:manualLayout>
          <c:xMode val="edge"/>
          <c:yMode val="edge"/>
          <c:x val="0.30201481442933925"/>
          <c:y val="1.308520619014958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4.104504733441941E-2"/>
          <c:y val="8.3130144945293097E-2"/>
          <c:w val="0.93948833259295361"/>
          <c:h val="0.78698607300370693"/>
        </c:manualLayout>
      </c:layout>
      <c:barChart>
        <c:barDir val="col"/>
        <c:grouping val="clustered"/>
        <c:varyColors val="0"/>
        <c:ser>
          <c:idx val="1"/>
          <c:order val="0"/>
          <c:tx>
            <c:strRef>
              <c:f>'Ⅱ（6）'!$E$4</c:f>
              <c:strCache>
                <c:ptCount val="1"/>
                <c:pt idx="0">
                  <c:v>（6）認知症総合支援(満点85点、平均点69.6点、得点率81.9％)</c:v>
                </c:pt>
              </c:strCache>
            </c:strRef>
          </c:tx>
          <c:spPr>
            <a:solidFill>
              <a:schemeClr val="tx2">
                <a:lumMod val="60000"/>
                <a:lumOff val="40000"/>
              </a:schemeClr>
            </a:solidFill>
            <a:ln w="6350">
              <a:solidFill>
                <a:schemeClr val="bg1">
                  <a:lumMod val="50000"/>
                </a:schemeClr>
              </a:solidFill>
            </a:ln>
            <a:effectLst/>
          </c:spPr>
          <c:invertIfNegative val="0"/>
          <c:dLbls>
            <c:dLbl>
              <c:idx val="47"/>
              <c:numFmt formatCode="#,##0.0_);[Red]\(#,##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extLst>
                <c:ext xmlns:c16="http://schemas.microsoft.com/office/drawing/2014/chart" uri="{C3380CC4-5D6E-409C-BE32-E72D297353CC}">
                  <c16:uniqueId val="{00000000-E747-47C6-9C6A-2A00396DC4D4}"/>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'Ⅱ（6）'!$D$5:$D$52</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'Ⅱ（6）'!$E$5:$E$52</c:f>
              <c:numCache>
                <c:formatCode>0_);[Red]\(0\)</c:formatCode>
                <c:ptCount val="48"/>
                <c:pt idx="0">
                  <c:v>75</c:v>
                </c:pt>
                <c:pt idx="1">
                  <c:v>70</c:v>
                </c:pt>
                <c:pt idx="2">
                  <c:v>10</c:v>
                </c:pt>
                <c:pt idx="3">
                  <c:v>60</c:v>
                </c:pt>
                <c:pt idx="4">
                  <c:v>25</c:v>
                </c:pt>
                <c:pt idx="5">
                  <c:v>50</c:v>
                </c:pt>
                <c:pt idx="6">
                  <c:v>55</c:v>
                </c:pt>
                <c:pt idx="7">
                  <c:v>85</c:v>
                </c:pt>
                <c:pt idx="8">
                  <c:v>75</c:v>
                </c:pt>
                <c:pt idx="9">
                  <c:v>65</c:v>
                </c:pt>
                <c:pt idx="10">
                  <c:v>50</c:v>
                </c:pt>
                <c:pt idx="11">
                  <c:v>75</c:v>
                </c:pt>
                <c:pt idx="12">
                  <c:v>65</c:v>
                </c:pt>
                <c:pt idx="13">
                  <c:v>85</c:v>
                </c:pt>
                <c:pt idx="14">
                  <c:v>85</c:v>
                </c:pt>
                <c:pt idx="15">
                  <c:v>85</c:v>
                </c:pt>
                <c:pt idx="16">
                  <c:v>75</c:v>
                </c:pt>
                <c:pt idx="17">
                  <c:v>65</c:v>
                </c:pt>
                <c:pt idx="18">
                  <c:v>85</c:v>
                </c:pt>
                <c:pt idx="19">
                  <c:v>70</c:v>
                </c:pt>
                <c:pt idx="20">
                  <c:v>65</c:v>
                </c:pt>
                <c:pt idx="21">
                  <c:v>85</c:v>
                </c:pt>
                <c:pt idx="22">
                  <c:v>85</c:v>
                </c:pt>
                <c:pt idx="23">
                  <c:v>55</c:v>
                </c:pt>
                <c:pt idx="24">
                  <c:v>85</c:v>
                </c:pt>
                <c:pt idx="25">
                  <c:v>85</c:v>
                </c:pt>
                <c:pt idx="26">
                  <c:v>85</c:v>
                </c:pt>
                <c:pt idx="27">
                  <c:v>85</c:v>
                </c:pt>
                <c:pt idx="28">
                  <c:v>55</c:v>
                </c:pt>
                <c:pt idx="29">
                  <c:v>60</c:v>
                </c:pt>
                <c:pt idx="30">
                  <c:v>30</c:v>
                </c:pt>
                <c:pt idx="31">
                  <c:v>85</c:v>
                </c:pt>
                <c:pt idx="32">
                  <c:v>60</c:v>
                </c:pt>
                <c:pt idx="33">
                  <c:v>70</c:v>
                </c:pt>
                <c:pt idx="34">
                  <c:v>50</c:v>
                </c:pt>
                <c:pt idx="35">
                  <c:v>55</c:v>
                </c:pt>
                <c:pt idx="36">
                  <c:v>85</c:v>
                </c:pt>
                <c:pt idx="37">
                  <c:v>60</c:v>
                </c:pt>
                <c:pt idx="38">
                  <c:v>70</c:v>
                </c:pt>
                <c:pt idx="39">
                  <c:v>40</c:v>
                </c:pt>
                <c:pt idx="40">
                  <c:v>20</c:v>
                </c:pt>
                <c:pt idx="41">
                  <c:v>65</c:v>
                </c:pt>
                <c:pt idx="42">
                  <c:v>85</c:v>
                </c:pt>
                <c:pt idx="43">
                  <c:v>75</c:v>
                </c:pt>
                <c:pt idx="44">
                  <c:v>55</c:v>
                </c:pt>
                <c:pt idx="45">
                  <c:v>85</c:v>
                </c:pt>
                <c:pt idx="46">
                  <c:v>70</c:v>
                </c:pt>
                <c:pt idx="47">
                  <c:v>66.276595744680847</c:v>
                </c:pt>
              </c:numCache>
            </c:numRef>
          </c:val>
          <c:extLst>
            <c:ext xmlns:c16="http://schemas.microsoft.com/office/drawing/2014/chart" uri="{C3380CC4-5D6E-409C-BE32-E72D297353CC}">
              <c16:uniqueId val="{00000001-E747-47C6-9C6A-2A00396DC4D4}"/>
            </c:ext>
          </c:extLst>
        </c:ser>
        <c:dLbls>
          <c:showLegendKey val="0"/>
          <c:showVal val="0"/>
          <c:showCatName val="0"/>
          <c:showSerName val="0"/>
          <c:showPercent val="0"/>
          <c:showBubbleSize val="0"/>
        </c:dLbls>
        <c:gapWidth val="80"/>
        <c:axId val="548323672"/>
        <c:axId val="548327608"/>
      </c:barChart>
      <c:lineChart>
        <c:grouping val="standard"/>
        <c:varyColors val="0"/>
        <c:ser>
          <c:idx val="0"/>
          <c:order val="1"/>
          <c:tx>
            <c:strRef>
              <c:f>'Ⅱ（6）'!$F$4</c:f>
              <c:strCache>
                <c:ptCount val="1"/>
                <c:pt idx="0">
                  <c:v>平均</c:v>
                </c:pt>
              </c:strCache>
            </c:strRef>
          </c:tx>
          <c:spPr>
            <a:ln w="19050" cap="rnd">
              <a:solidFill>
                <a:srgbClr val="FF0000"/>
              </a:solidFill>
              <a:prstDash val="sysDash"/>
              <a:round/>
            </a:ln>
            <a:effectLst/>
          </c:spPr>
          <c:marker>
            <c:symbol val="none"/>
          </c:marker>
          <c:cat>
            <c:strRef>
              <c:f>'Ⅱ（6）'!$D$5:$D$52</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'Ⅱ（6）'!$F$5:$F$52</c:f>
              <c:numCache>
                <c:formatCode>0.0_);[Red]\(0.0\)</c:formatCode>
                <c:ptCount val="48"/>
                <c:pt idx="0">
                  <c:v>66.276595744680847</c:v>
                </c:pt>
                <c:pt idx="1">
                  <c:v>66.276595744680847</c:v>
                </c:pt>
                <c:pt idx="2">
                  <c:v>66.276595744680847</c:v>
                </c:pt>
                <c:pt idx="3">
                  <c:v>66.276595744680847</c:v>
                </c:pt>
                <c:pt idx="4">
                  <c:v>66.276595744680847</c:v>
                </c:pt>
                <c:pt idx="5">
                  <c:v>66.276595744680847</c:v>
                </c:pt>
                <c:pt idx="6">
                  <c:v>66.276595744680847</c:v>
                </c:pt>
                <c:pt idx="7">
                  <c:v>66.276595744680847</c:v>
                </c:pt>
                <c:pt idx="8">
                  <c:v>66.276595744680847</c:v>
                </c:pt>
                <c:pt idx="9">
                  <c:v>66.276595744680847</c:v>
                </c:pt>
                <c:pt idx="10">
                  <c:v>66.276595744680847</c:v>
                </c:pt>
                <c:pt idx="11">
                  <c:v>66.276595744680847</c:v>
                </c:pt>
                <c:pt idx="12">
                  <c:v>66.276595744680847</c:v>
                </c:pt>
                <c:pt idx="13">
                  <c:v>66.276595744680847</c:v>
                </c:pt>
                <c:pt idx="14">
                  <c:v>66.276595744680847</c:v>
                </c:pt>
                <c:pt idx="15">
                  <c:v>66.276595744680847</c:v>
                </c:pt>
                <c:pt idx="16">
                  <c:v>66.276595744680847</c:v>
                </c:pt>
                <c:pt idx="17">
                  <c:v>66.276595744680847</c:v>
                </c:pt>
                <c:pt idx="18">
                  <c:v>66.276595744680847</c:v>
                </c:pt>
                <c:pt idx="19">
                  <c:v>66.276595744680847</c:v>
                </c:pt>
                <c:pt idx="20">
                  <c:v>66.276595744680847</c:v>
                </c:pt>
                <c:pt idx="21">
                  <c:v>66.276595744680847</c:v>
                </c:pt>
                <c:pt idx="22">
                  <c:v>66.276595744680847</c:v>
                </c:pt>
                <c:pt idx="23">
                  <c:v>66.276595744680847</c:v>
                </c:pt>
                <c:pt idx="24">
                  <c:v>66.276595744680847</c:v>
                </c:pt>
                <c:pt idx="25">
                  <c:v>66.276595744680847</c:v>
                </c:pt>
                <c:pt idx="26">
                  <c:v>66.276595744680847</c:v>
                </c:pt>
                <c:pt idx="27">
                  <c:v>66.276595744680847</c:v>
                </c:pt>
                <c:pt idx="28">
                  <c:v>66.276595744680847</c:v>
                </c:pt>
                <c:pt idx="29">
                  <c:v>66.276595744680847</c:v>
                </c:pt>
                <c:pt idx="30">
                  <c:v>66.276595744680847</c:v>
                </c:pt>
                <c:pt idx="31">
                  <c:v>66.276595744680847</c:v>
                </c:pt>
                <c:pt idx="32">
                  <c:v>66.276595744680847</c:v>
                </c:pt>
                <c:pt idx="33">
                  <c:v>66.276595744680847</c:v>
                </c:pt>
                <c:pt idx="34">
                  <c:v>66.276595744680847</c:v>
                </c:pt>
                <c:pt idx="35">
                  <c:v>66.276595744680847</c:v>
                </c:pt>
                <c:pt idx="36">
                  <c:v>66.276595744680847</c:v>
                </c:pt>
                <c:pt idx="37">
                  <c:v>66.276595744680847</c:v>
                </c:pt>
                <c:pt idx="38">
                  <c:v>66.276595744680847</c:v>
                </c:pt>
                <c:pt idx="39">
                  <c:v>66.276595744680847</c:v>
                </c:pt>
                <c:pt idx="40">
                  <c:v>66.276595744680847</c:v>
                </c:pt>
                <c:pt idx="41">
                  <c:v>66.276595744680847</c:v>
                </c:pt>
                <c:pt idx="42">
                  <c:v>66.276595744680847</c:v>
                </c:pt>
                <c:pt idx="43">
                  <c:v>66.276595744680847</c:v>
                </c:pt>
                <c:pt idx="44">
                  <c:v>66.276595744680847</c:v>
                </c:pt>
                <c:pt idx="45">
                  <c:v>66.276595744680847</c:v>
                </c:pt>
                <c:pt idx="46">
                  <c:v>66.276595744680847</c:v>
                </c:pt>
                <c:pt idx="47">
                  <c:v>66.276595744680847</c:v>
                </c:pt>
              </c:numCache>
            </c:numRef>
          </c:val>
          <c:smooth val="0"/>
          <c:extLst>
            <c:ext xmlns:c16="http://schemas.microsoft.com/office/drawing/2014/chart" uri="{C3380CC4-5D6E-409C-BE32-E72D297353CC}">
              <c16:uniqueId val="{00000002-E747-47C6-9C6A-2A00396DC4D4}"/>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cap="flat" cmpd="sng" algn="ctr">
      <a:noFill/>
      <a:round/>
    </a:ln>
    <a:effectLst/>
  </c:spPr>
  <c:txPr>
    <a:bodyPr/>
    <a:lstStyle/>
    <a:p>
      <a:pPr>
        <a:defRPr/>
      </a:pPr>
      <a:endParaRPr lang="ja-JP"/>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a:t>全国集計結果　都道府県別得点</a:t>
            </a:r>
            <a:r>
              <a:rPr lang="en-US" altLang="ja-JP" sz="1200"/>
              <a:t>(</a:t>
            </a:r>
            <a:r>
              <a:rPr lang="ja-JP" altLang="en-US" sz="1200"/>
              <a:t>満点</a:t>
            </a:r>
            <a:r>
              <a:rPr lang="en-US" altLang="ja-JP" sz="1200"/>
              <a:t>1,955</a:t>
            </a:r>
            <a:r>
              <a:rPr lang="ja-JP" altLang="en-US" sz="1200"/>
              <a:t>点、平均点</a:t>
            </a:r>
            <a:r>
              <a:rPr lang="en-US" altLang="ja-JP" sz="1200"/>
              <a:t>1375.3</a:t>
            </a:r>
            <a:r>
              <a:rPr lang="ja-JP" altLang="en-US" sz="1200"/>
              <a:t>点、得点率</a:t>
            </a:r>
            <a:r>
              <a:rPr lang="en-US" altLang="ja-JP" sz="1200"/>
              <a:t>70.3%)</a:t>
            </a:r>
            <a:endParaRPr lang="ja-JP" altLang="en-US" sz="1200"/>
          </a:p>
        </c:rich>
      </c:tx>
      <c:layout>
        <c:manualLayout>
          <c:xMode val="edge"/>
          <c:yMode val="edge"/>
          <c:x val="0.23349919154808244"/>
          <c:y val="1.6842990012887214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4.0686718630502862E-2"/>
          <c:y val="6.4140370154467066E-2"/>
          <c:w val="0.93948833259295361"/>
          <c:h val="0.47794784522902373"/>
        </c:manualLayout>
      </c:layout>
      <c:barChart>
        <c:barDir val="col"/>
        <c:grouping val="stacked"/>
        <c:varyColors val="0"/>
        <c:ser>
          <c:idx val="1"/>
          <c:order val="0"/>
          <c:tx>
            <c:strRef>
              <c:f>'全体版 (2)'!$AH$2</c:f>
              <c:strCache>
                <c:ptCount val="1"/>
                <c:pt idx="0">
                  <c:v>Ⅲ　管内の市町村における評価指標の達成状況による評価(340点)</c:v>
                </c:pt>
              </c:strCache>
            </c:strRef>
          </c:tx>
          <c:spPr>
            <a:solidFill>
              <a:srgbClr val="545FC4"/>
            </a:solidFill>
            <a:ln w="6350">
              <a:solidFill>
                <a:schemeClr val="bg1">
                  <a:lumMod val="50000"/>
                </a:schemeClr>
              </a:solidFill>
            </a:ln>
            <a:effectLst/>
          </c:spPr>
          <c:invertIfNegative val="0"/>
          <c:cat>
            <c:strRef>
              <c:f>'全体版 (2)'!$W$3:$W$50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(2)'!$AH$3:$AH$50</c:f>
              <c:numCache>
                <c:formatCode>General</c:formatCode>
                <c:ptCount val="48"/>
                <c:pt idx="0">
                  <c:v>94</c:v>
                </c:pt>
                <c:pt idx="1">
                  <c:v>161</c:v>
                </c:pt>
                <c:pt idx="2">
                  <c:v>157</c:v>
                </c:pt>
                <c:pt idx="3">
                  <c:v>194</c:v>
                </c:pt>
                <c:pt idx="4">
                  <c:v>51</c:v>
                </c:pt>
                <c:pt idx="5">
                  <c:v>192</c:v>
                </c:pt>
                <c:pt idx="6">
                  <c:v>72</c:v>
                </c:pt>
                <c:pt idx="7">
                  <c:v>92</c:v>
                </c:pt>
                <c:pt idx="8">
                  <c:v>147</c:v>
                </c:pt>
                <c:pt idx="9">
                  <c:v>81</c:v>
                </c:pt>
                <c:pt idx="10">
                  <c:v>157</c:v>
                </c:pt>
                <c:pt idx="11">
                  <c:v>101</c:v>
                </c:pt>
                <c:pt idx="12">
                  <c:v>167</c:v>
                </c:pt>
                <c:pt idx="13">
                  <c:v>142</c:v>
                </c:pt>
                <c:pt idx="14">
                  <c:v>153</c:v>
                </c:pt>
                <c:pt idx="15">
                  <c:v>233</c:v>
                </c:pt>
                <c:pt idx="16">
                  <c:v>184</c:v>
                </c:pt>
                <c:pt idx="17">
                  <c:v>88</c:v>
                </c:pt>
                <c:pt idx="18">
                  <c:v>139</c:v>
                </c:pt>
                <c:pt idx="19">
                  <c:v>97</c:v>
                </c:pt>
                <c:pt idx="20">
                  <c:v>155</c:v>
                </c:pt>
                <c:pt idx="21">
                  <c:v>234</c:v>
                </c:pt>
                <c:pt idx="22">
                  <c:v>191</c:v>
                </c:pt>
                <c:pt idx="23">
                  <c:v>207</c:v>
                </c:pt>
                <c:pt idx="24">
                  <c:v>163</c:v>
                </c:pt>
                <c:pt idx="25">
                  <c:v>119</c:v>
                </c:pt>
                <c:pt idx="26">
                  <c:v>236</c:v>
                </c:pt>
                <c:pt idx="27">
                  <c:v>240</c:v>
                </c:pt>
                <c:pt idx="28">
                  <c:v>121</c:v>
                </c:pt>
                <c:pt idx="29">
                  <c:v>124</c:v>
                </c:pt>
                <c:pt idx="30">
                  <c:v>136</c:v>
                </c:pt>
                <c:pt idx="31">
                  <c:v>169</c:v>
                </c:pt>
                <c:pt idx="32">
                  <c:v>225</c:v>
                </c:pt>
                <c:pt idx="33">
                  <c:v>183</c:v>
                </c:pt>
                <c:pt idx="34">
                  <c:v>154</c:v>
                </c:pt>
                <c:pt idx="35">
                  <c:v>97</c:v>
                </c:pt>
                <c:pt idx="36">
                  <c:v>79</c:v>
                </c:pt>
                <c:pt idx="37">
                  <c:v>139</c:v>
                </c:pt>
                <c:pt idx="38">
                  <c:v>281</c:v>
                </c:pt>
                <c:pt idx="39">
                  <c:v>170</c:v>
                </c:pt>
                <c:pt idx="40">
                  <c:v>275</c:v>
                </c:pt>
                <c:pt idx="41">
                  <c:v>291</c:v>
                </c:pt>
                <c:pt idx="42">
                  <c:v>222</c:v>
                </c:pt>
                <c:pt idx="43">
                  <c:v>245</c:v>
                </c:pt>
                <c:pt idx="44">
                  <c:v>141</c:v>
                </c:pt>
                <c:pt idx="45">
                  <c:v>206</c:v>
                </c:pt>
                <c:pt idx="46">
                  <c:v>98</c:v>
                </c:pt>
                <c:pt idx="47">
                  <c:v>161.7659574468085</c:v>
                </c:pt>
              </c:numCache>
            </c:numRef>
          </c:val>
          <c:extLst>
            <c:ext xmlns:c16="http://schemas.microsoft.com/office/drawing/2014/chart" uri="{C3380CC4-5D6E-409C-BE32-E72D297353CC}">
              <c16:uniqueId val="{00000000-6482-4C36-9B61-325B1F054505}"/>
            </c:ext>
          </c:extLst>
        </c:ser>
        <c:ser>
          <c:idx val="2"/>
          <c:order val="1"/>
          <c:tx>
            <c:strRef>
              <c:f>'全体版 (2)'!$AG$2</c:f>
              <c:strCache>
                <c:ptCount val="1"/>
                <c:pt idx="0">
                  <c:v>Ⅱ　自立支援・重度化防止等、保険給付の適正化事業等に係る保険者支援の事業内容　(9)その他(30点)</c:v>
                </c:pt>
              </c:strCache>
            </c:strRef>
          </c:tx>
          <c:spPr>
            <a:solidFill>
              <a:schemeClr val="accent2">
                <a:lumMod val="40000"/>
                <a:lumOff val="60000"/>
              </a:schemeClr>
            </a:solidFill>
            <a:ln w="6350">
              <a:solidFill>
                <a:schemeClr val="bg1">
                  <a:lumMod val="50000"/>
                </a:schemeClr>
              </a:solidFill>
            </a:ln>
            <a:effectLst/>
          </c:spPr>
          <c:invertIfNegative val="0"/>
          <c:cat>
            <c:strRef>
              <c:f>'全体版 (2)'!$W$3:$W$50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(2)'!$AG$3:$AG$50</c:f>
              <c:numCache>
                <c:formatCode>General</c:formatCode>
                <c:ptCount val="48"/>
                <c:pt idx="0">
                  <c:v>30</c:v>
                </c:pt>
                <c:pt idx="1">
                  <c:v>30</c:v>
                </c:pt>
                <c:pt idx="2">
                  <c:v>0</c:v>
                </c:pt>
                <c:pt idx="3">
                  <c:v>30</c:v>
                </c:pt>
                <c:pt idx="4">
                  <c:v>0</c:v>
                </c:pt>
                <c:pt idx="5">
                  <c:v>10</c:v>
                </c:pt>
                <c:pt idx="6">
                  <c:v>30</c:v>
                </c:pt>
                <c:pt idx="7">
                  <c:v>30</c:v>
                </c:pt>
                <c:pt idx="8">
                  <c:v>30</c:v>
                </c:pt>
                <c:pt idx="9">
                  <c:v>30</c:v>
                </c:pt>
                <c:pt idx="10">
                  <c:v>30</c:v>
                </c:pt>
                <c:pt idx="11">
                  <c:v>20</c:v>
                </c:pt>
                <c:pt idx="12">
                  <c:v>30</c:v>
                </c:pt>
                <c:pt idx="13">
                  <c:v>30</c:v>
                </c:pt>
                <c:pt idx="14">
                  <c:v>30</c:v>
                </c:pt>
                <c:pt idx="15">
                  <c:v>30</c:v>
                </c:pt>
                <c:pt idx="16">
                  <c:v>30</c:v>
                </c:pt>
                <c:pt idx="17">
                  <c:v>30</c:v>
                </c:pt>
                <c:pt idx="18">
                  <c:v>30</c:v>
                </c:pt>
                <c:pt idx="19">
                  <c:v>20</c:v>
                </c:pt>
                <c:pt idx="20">
                  <c:v>30</c:v>
                </c:pt>
                <c:pt idx="21">
                  <c:v>30</c:v>
                </c:pt>
                <c:pt idx="22">
                  <c:v>30</c:v>
                </c:pt>
                <c:pt idx="23">
                  <c:v>30</c:v>
                </c:pt>
                <c:pt idx="24">
                  <c:v>10</c:v>
                </c:pt>
                <c:pt idx="25">
                  <c:v>10</c:v>
                </c:pt>
                <c:pt idx="26">
                  <c:v>10</c:v>
                </c:pt>
                <c:pt idx="27">
                  <c:v>30</c:v>
                </c:pt>
                <c:pt idx="28">
                  <c:v>0</c:v>
                </c:pt>
                <c:pt idx="29">
                  <c:v>30</c:v>
                </c:pt>
                <c:pt idx="30">
                  <c:v>30</c:v>
                </c:pt>
                <c:pt idx="31">
                  <c:v>30</c:v>
                </c:pt>
                <c:pt idx="32">
                  <c:v>0</c:v>
                </c:pt>
                <c:pt idx="33">
                  <c:v>20</c:v>
                </c:pt>
                <c:pt idx="34">
                  <c:v>10</c:v>
                </c:pt>
                <c:pt idx="35">
                  <c:v>30</c:v>
                </c:pt>
                <c:pt idx="36">
                  <c:v>30</c:v>
                </c:pt>
                <c:pt idx="37">
                  <c:v>20</c:v>
                </c:pt>
                <c:pt idx="38">
                  <c:v>30</c:v>
                </c:pt>
                <c:pt idx="39">
                  <c:v>0</c:v>
                </c:pt>
                <c:pt idx="40">
                  <c:v>20</c:v>
                </c:pt>
                <c:pt idx="41">
                  <c:v>30</c:v>
                </c:pt>
                <c:pt idx="42">
                  <c:v>30</c:v>
                </c:pt>
                <c:pt idx="43">
                  <c:v>30</c:v>
                </c:pt>
                <c:pt idx="44">
                  <c:v>0</c:v>
                </c:pt>
                <c:pt idx="45">
                  <c:v>30</c:v>
                </c:pt>
                <c:pt idx="46">
                  <c:v>20</c:v>
                </c:pt>
                <c:pt idx="47">
                  <c:v>22.76595744680851</c:v>
                </c:pt>
              </c:numCache>
            </c:numRef>
          </c:val>
          <c:extLst>
            <c:ext xmlns:c16="http://schemas.microsoft.com/office/drawing/2014/chart" uri="{C3380CC4-5D6E-409C-BE32-E72D297353CC}">
              <c16:uniqueId val="{00000001-6482-4C36-9B61-325B1F054505}"/>
            </c:ext>
          </c:extLst>
        </c:ser>
        <c:ser>
          <c:idx val="3"/>
          <c:order val="2"/>
          <c:tx>
            <c:strRef>
              <c:f>'全体版 (2)'!$AF$2</c:f>
              <c:strCache>
                <c:ptCount val="1"/>
                <c:pt idx="0">
                  <c:v>Ⅱ　自立支援・重度化防止等、保険給付の適正化事業等に係る保険者支援の事業内容　(8)介護人材確保・生産性向上(440点)</c:v>
                </c:pt>
              </c:strCache>
            </c:strRef>
          </c:tx>
          <c:spPr>
            <a:pattFill prst="pct70">
              <a:fgClr>
                <a:schemeClr val="accent3">
                  <a:lumMod val="60000"/>
                  <a:lumOff val="40000"/>
                </a:schemeClr>
              </a:fgClr>
              <a:bgClr>
                <a:schemeClr val="bg1"/>
              </a:bgClr>
            </a:pattFill>
            <a:ln w="6350">
              <a:solidFill>
                <a:schemeClr val="bg1">
                  <a:lumMod val="50000"/>
                </a:schemeClr>
              </a:solidFill>
            </a:ln>
            <a:effectLst/>
          </c:spPr>
          <c:invertIfNegative val="0"/>
          <c:cat>
            <c:strRef>
              <c:f>'全体版 (2)'!$W$3:$W$50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(2)'!$AF$3:$AF$50</c:f>
              <c:numCache>
                <c:formatCode>General</c:formatCode>
                <c:ptCount val="48"/>
                <c:pt idx="0">
                  <c:v>327</c:v>
                </c:pt>
                <c:pt idx="1">
                  <c:v>360</c:v>
                </c:pt>
                <c:pt idx="2">
                  <c:v>225</c:v>
                </c:pt>
                <c:pt idx="3">
                  <c:v>300</c:v>
                </c:pt>
                <c:pt idx="4">
                  <c:v>187</c:v>
                </c:pt>
                <c:pt idx="5">
                  <c:v>287</c:v>
                </c:pt>
                <c:pt idx="6">
                  <c:v>310</c:v>
                </c:pt>
                <c:pt idx="7">
                  <c:v>296</c:v>
                </c:pt>
                <c:pt idx="8">
                  <c:v>228</c:v>
                </c:pt>
                <c:pt idx="9">
                  <c:v>262</c:v>
                </c:pt>
                <c:pt idx="10">
                  <c:v>241</c:v>
                </c:pt>
                <c:pt idx="11">
                  <c:v>242</c:v>
                </c:pt>
                <c:pt idx="12">
                  <c:v>358</c:v>
                </c:pt>
                <c:pt idx="13">
                  <c:v>398</c:v>
                </c:pt>
                <c:pt idx="14">
                  <c:v>339</c:v>
                </c:pt>
                <c:pt idx="15">
                  <c:v>369</c:v>
                </c:pt>
                <c:pt idx="16">
                  <c:v>274</c:v>
                </c:pt>
                <c:pt idx="17">
                  <c:v>340</c:v>
                </c:pt>
                <c:pt idx="18">
                  <c:v>209</c:v>
                </c:pt>
                <c:pt idx="19">
                  <c:v>338</c:v>
                </c:pt>
                <c:pt idx="20">
                  <c:v>333</c:v>
                </c:pt>
                <c:pt idx="21">
                  <c:v>399</c:v>
                </c:pt>
                <c:pt idx="22">
                  <c:v>260</c:v>
                </c:pt>
                <c:pt idx="23">
                  <c:v>251</c:v>
                </c:pt>
                <c:pt idx="24">
                  <c:v>312</c:v>
                </c:pt>
                <c:pt idx="25">
                  <c:v>300</c:v>
                </c:pt>
                <c:pt idx="26">
                  <c:v>228</c:v>
                </c:pt>
                <c:pt idx="27">
                  <c:v>306</c:v>
                </c:pt>
                <c:pt idx="28">
                  <c:v>243</c:v>
                </c:pt>
                <c:pt idx="29">
                  <c:v>225</c:v>
                </c:pt>
                <c:pt idx="30">
                  <c:v>301</c:v>
                </c:pt>
                <c:pt idx="31">
                  <c:v>256</c:v>
                </c:pt>
                <c:pt idx="32">
                  <c:v>241</c:v>
                </c:pt>
                <c:pt idx="33">
                  <c:v>230</c:v>
                </c:pt>
                <c:pt idx="34">
                  <c:v>162</c:v>
                </c:pt>
                <c:pt idx="35">
                  <c:v>203</c:v>
                </c:pt>
                <c:pt idx="36">
                  <c:v>305</c:v>
                </c:pt>
                <c:pt idx="37">
                  <c:v>253</c:v>
                </c:pt>
                <c:pt idx="38">
                  <c:v>280</c:v>
                </c:pt>
                <c:pt idx="39">
                  <c:v>210</c:v>
                </c:pt>
                <c:pt idx="40">
                  <c:v>184</c:v>
                </c:pt>
                <c:pt idx="41">
                  <c:v>273</c:v>
                </c:pt>
                <c:pt idx="42">
                  <c:v>335</c:v>
                </c:pt>
                <c:pt idx="43">
                  <c:v>306</c:v>
                </c:pt>
                <c:pt idx="44">
                  <c:v>179</c:v>
                </c:pt>
                <c:pt idx="45">
                  <c:v>319</c:v>
                </c:pt>
                <c:pt idx="46">
                  <c:v>185</c:v>
                </c:pt>
                <c:pt idx="47">
                  <c:v>275.93617021276594</c:v>
                </c:pt>
              </c:numCache>
            </c:numRef>
          </c:val>
          <c:extLst>
            <c:ext xmlns:c16="http://schemas.microsoft.com/office/drawing/2014/chart" uri="{C3380CC4-5D6E-409C-BE32-E72D297353CC}">
              <c16:uniqueId val="{00000002-6482-4C36-9B61-325B1F054505}"/>
            </c:ext>
          </c:extLst>
        </c:ser>
        <c:ser>
          <c:idx val="4"/>
          <c:order val="3"/>
          <c:tx>
            <c:strRef>
              <c:f>'全体版 (2)'!$AE$2</c:f>
              <c:strCache>
                <c:ptCount val="1"/>
                <c:pt idx="0">
                  <c:v>Ⅱ　自立支援・重度化防止等、保険給付の適正化事業等に係る保険者支援の事業内容　(7)介護給付適正化(90点)</c:v>
                </c:pt>
              </c:strCache>
            </c:strRef>
          </c:tx>
          <c:spPr>
            <a:solidFill>
              <a:schemeClr val="accent5">
                <a:lumMod val="40000"/>
                <a:lumOff val="60000"/>
              </a:schemeClr>
            </a:solidFill>
            <a:ln w="6350">
              <a:solidFill>
                <a:schemeClr val="bg1">
                  <a:lumMod val="50000"/>
                </a:schemeClr>
              </a:solidFill>
            </a:ln>
            <a:effectLst/>
          </c:spPr>
          <c:invertIfNegative val="0"/>
          <c:cat>
            <c:strRef>
              <c:f>'全体版 (2)'!$W$3:$W$50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(2)'!$AE$3:$AE$50</c:f>
              <c:numCache>
                <c:formatCode>General</c:formatCode>
                <c:ptCount val="48"/>
                <c:pt idx="0">
                  <c:v>48</c:v>
                </c:pt>
                <c:pt idx="1">
                  <c:v>66</c:v>
                </c:pt>
                <c:pt idx="2">
                  <c:v>59</c:v>
                </c:pt>
                <c:pt idx="3">
                  <c:v>51</c:v>
                </c:pt>
                <c:pt idx="4">
                  <c:v>63</c:v>
                </c:pt>
                <c:pt idx="5">
                  <c:v>49</c:v>
                </c:pt>
                <c:pt idx="6">
                  <c:v>56</c:v>
                </c:pt>
                <c:pt idx="7">
                  <c:v>67</c:v>
                </c:pt>
                <c:pt idx="8">
                  <c:v>61</c:v>
                </c:pt>
                <c:pt idx="9">
                  <c:v>52</c:v>
                </c:pt>
                <c:pt idx="10">
                  <c:v>57</c:v>
                </c:pt>
                <c:pt idx="11">
                  <c:v>36</c:v>
                </c:pt>
                <c:pt idx="12">
                  <c:v>46</c:v>
                </c:pt>
                <c:pt idx="13">
                  <c:v>59</c:v>
                </c:pt>
                <c:pt idx="14">
                  <c:v>62</c:v>
                </c:pt>
                <c:pt idx="15">
                  <c:v>65</c:v>
                </c:pt>
                <c:pt idx="16">
                  <c:v>69</c:v>
                </c:pt>
                <c:pt idx="17">
                  <c:v>76</c:v>
                </c:pt>
                <c:pt idx="18">
                  <c:v>59</c:v>
                </c:pt>
                <c:pt idx="19">
                  <c:v>61</c:v>
                </c:pt>
                <c:pt idx="20">
                  <c:v>49</c:v>
                </c:pt>
                <c:pt idx="21">
                  <c:v>64</c:v>
                </c:pt>
                <c:pt idx="22">
                  <c:v>57</c:v>
                </c:pt>
                <c:pt idx="23">
                  <c:v>64</c:v>
                </c:pt>
                <c:pt idx="24">
                  <c:v>61</c:v>
                </c:pt>
                <c:pt idx="25">
                  <c:v>69</c:v>
                </c:pt>
                <c:pt idx="26">
                  <c:v>68</c:v>
                </c:pt>
                <c:pt idx="27">
                  <c:v>51</c:v>
                </c:pt>
                <c:pt idx="28">
                  <c:v>59</c:v>
                </c:pt>
                <c:pt idx="29">
                  <c:v>76</c:v>
                </c:pt>
                <c:pt idx="30">
                  <c:v>59</c:v>
                </c:pt>
                <c:pt idx="31">
                  <c:v>64</c:v>
                </c:pt>
                <c:pt idx="32">
                  <c:v>54</c:v>
                </c:pt>
                <c:pt idx="33">
                  <c:v>57</c:v>
                </c:pt>
                <c:pt idx="34">
                  <c:v>58</c:v>
                </c:pt>
                <c:pt idx="35">
                  <c:v>58</c:v>
                </c:pt>
                <c:pt idx="36">
                  <c:v>72</c:v>
                </c:pt>
                <c:pt idx="37">
                  <c:v>82</c:v>
                </c:pt>
                <c:pt idx="38">
                  <c:v>64</c:v>
                </c:pt>
                <c:pt idx="39">
                  <c:v>56</c:v>
                </c:pt>
                <c:pt idx="40">
                  <c:v>49</c:v>
                </c:pt>
                <c:pt idx="41">
                  <c:v>53</c:v>
                </c:pt>
                <c:pt idx="42">
                  <c:v>67</c:v>
                </c:pt>
                <c:pt idx="43">
                  <c:v>62</c:v>
                </c:pt>
                <c:pt idx="44">
                  <c:v>66</c:v>
                </c:pt>
                <c:pt idx="45">
                  <c:v>59</c:v>
                </c:pt>
                <c:pt idx="46">
                  <c:v>50</c:v>
                </c:pt>
                <c:pt idx="47">
                  <c:v>59.787234042553195</c:v>
                </c:pt>
              </c:numCache>
            </c:numRef>
          </c:val>
          <c:extLst>
            <c:ext xmlns:c16="http://schemas.microsoft.com/office/drawing/2014/chart" uri="{C3380CC4-5D6E-409C-BE32-E72D297353CC}">
              <c16:uniqueId val="{00000003-6482-4C36-9B61-325B1F054505}"/>
            </c:ext>
          </c:extLst>
        </c:ser>
        <c:ser>
          <c:idx val="5"/>
          <c:order val="4"/>
          <c:tx>
            <c:strRef>
              <c:f>'全体版 (2)'!$AD$2</c:f>
              <c:strCache>
                <c:ptCount val="1"/>
                <c:pt idx="0">
                  <c:v>Ⅱ　自立支援・重度化防止等、保険給付の適正化事業等に係る保険者支援の事業内容　(6)認知症総合支援(85点)</c:v>
                </c:pt>
              </c:strCache>
            </c:strRef>
          </c:tx>
          <c:spPr>
            <a:solidFill>
              <a:srgbClr val="275EA1"/>
            </a:solidFill>
            <a:ln w="6350">
              <a:solidFill>
                <a:schemeClr val="bg1">
                  <a:lumMod val="50000"/>
                </a:schemeClr>
              </a:solidFill>
            </a:ln>
            <a:effectLst/>
          </c:spPr>
          <c:invertIfNegative val="0"/>
          <c:cat>
            <c:strRef>
              <c:f>'全体版 (2)'!$W$3:$W$50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(2)'!$AD$3:$AD$50</c:f>
              <c:numCache>
                <c:formatCode>General</c:formatCode>
                <c:ptCount val="48"/>
                <c:pt idx="0">
                  <c:v>75</c:v>
                </c:pt>
                <c:pt idx="1">
                  <c:v>70</c:v>
                </c:pt>
                <c:pt idx="2">
                  <c:v>10</c:v>
                </c:pt>
                <c:pt idx="3">
                  <c:v>60</c:v>
                </c:pt>
                <c:pt idx="4">
                  <c:v>25</c:v>
                </c:pt>
                <c:pt idx="5">
                  <c:v>50</c:v>
                </c:pt>
                <c:pt idx="6">
                  <c:v>55</c:v>
                </c:pt>
                <c:pt idx="7">
                  <c:v>85</c:v>
                </c:pt>
                <c:pt idx="8">
                  <c:v>75</c:v>
                </c:pt>
                <c:pt idx="9">
                  <c:v>65</c:v>
                </c:pt>
                <c:pt idx="10">
                  <c:v>50</c:v>
                </c:pt>
                <c:pt idx="11">
                  <c:v>75</c:v>
                </c:pt>
                <c:pt idx="12">
                  <c:v>65</c:v>
                </c:pt>
                <c:pt idx="13">
                  <c:v>85</c:v>
                </c:pt>
                <c:pt idx="14">
                  <c:v>85</c:v>
                </c:pt>
                <c:pt idx="15">
                  <c:v>85</c:v>
                </c:pt>
                <c:pt idx="16">
                  <c:v>75</c:v>
                </c:pt>
                <c:pt idx="17">
                  <c:v>65</c:v>
                </c:pt>
                <c:pt idx="18">
                  <c:v>85</c:v>
                </c:pt>
                <c:pt idx="19">
                  <c:v>70</c:v>
                </c:pt>
                <c:pt idx="20">
                  <c:v>65</c:v>
                </c:pt>
                <c:pt idx="21">
                  <c:v>85</c:v>
                </c:pt>
                <c:pt idx="22">
                  <c:v>85</c:v>
                </c:pt>
                <c:pt idx="23">
                  <c:v>55</c:v>
                </c:pt>
                <c:pt idx="24">
                  <c:v>85</c:v>
                </c:pt>
                <c:pt idx="25">
                  <c:v>85</c:v>
                </c:pt>
                <c:pt idx="26">
                  <c:v>85</c:v>
                </c:pt>
                <c:pt idx="27">
                  <c:v>85</c:v>
                </c:pt>
                <c:pt idx="28">
                  <c:v>55</c:v>
                </c:pt>
                <c:pt idx="29">
                  <c:v>60</c:v>
                </c:pt>
                <c:pt idx="30">
                  <c:v>30</c:v>
                </c:pt>
                <c:pt idx="31">
                  <c:v>85</c:v>
                </c:pt>
                <c:pt idx="32">
                  <c:v>60</c:v>
                </c:pt>
                <c:pt idx="33">
                  <c:v>70</c:v>
                </c:pt>
                <c:pt idx="34">
                  <c:v>50</c:v>
                </c:pt>
                <c:pt idx="35">
                  <c:v>55</c:v>
                </c:pt>
                <c:pt idx="36">
                  <c:v>85</c:v>
                </c:pt>
                <c:pt idx="37">
                  <c:v>60</c:v>
                </c:pt>
                <c:pt idx="38">
                  <c:v>70</c:v>
                </c:pt>
                <c:pt idx="39">
                  <c:v>40</c:v>
                </c:pt>
                <c:pt idx="40">
                  <c:v>20</c:v>
                </c:pt>
                <c:pt idx="41">
                  <c:v>65</c:v>
                </c:pt>
                <c:pt idx="42">
                  <c:v>85</c:v>
                </c:pt>
                <c:pt idx="43">
                  <c:v>75</c:v>
                </c:pt>
                <c:pt idx="44">
                  <c:v>55</c:v>
                </c:pt>
                <c:pt idx="45">
                  <c:v>85</c:v>
                </c:pt>
                <c:pt idx="46">
                  <c:v>70</c:v>
                </c:pt>
                <c:pt idx="47">
                  <c:v>66.276595744680847</c:v>
                </c:pt>
              </c:numCache>
            </c:numRef>
          </c:val>
          <c:extLst>
            <c:ext xmlns:c16="http://schemas.microsoft.com/office/drawing/2014/chart" uri="{C3380CC4-5D6E-409C-BE32-E72D297353CC}">
              <c16:uniqueId val="{00000004-6482-4C36-9B61-325B1F054505}"/>
            </c:ext>
          </c:extLst>
        </c:ser>
        <c:ser>
          <c:idx val="6"/>
          <c:order val="5"/>
          <c:tx>
            <c:strRef>
              <c:f>'全体版 (2)'!$AC$2</c:f>
              <c:strCache>
                <c:ptCount val="1"/>
                <c:pt idx="0">
                  <c:v>Ⅱ　自立支援・重度化防止等、保険給付の適正化事業等に係る保険者支援の事業内容　(5)在宅医療・介護連携(150点)</c:v>
                </c:pt>
              </c:strCache>
            </c:strRef>
          </c:tx>
          <c:spPr>
            <a:pattFill prst="ltUpDiag">
              <a:fgClr>
                <a:schemeClr val="accent4">
                  <a:lumMod val="60000"/>
                  <a:lumOff val="40000"/>
                </a:schemeClr>
              </a:fgClr>
              <a:bgClr>
                <a:schemeClr val="bg1"/>
              </a:bgClr>
            </a:pattFill>
            <a:ln w="6350">
              <a:solidFill>
                <a:schemeClr val="bg1">
                  <a:lumMod val="50000"/>
                </a:schemeClr>
              </a:solidFill>
            </a:ln>
            <a:effectLst/>
          </c:spPr>
          <c:invertIfNegative val="0"/>
          <c:cat>
            <c:strRef>
              <c:f>'全体版 (2)'!$W$3:$W$50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(2)'!$AC$3:$AC$50</c:f>
              <c:numCache>
                <c:formatCode>General</c:formatCode>
                <c:ptCount val="48"/>
                <c:pt idx="0">
                  <c:v>150</c:v>
                </c:pt>
                <c:pt idx="1">
                  <c:v>150</c:v>
                </c:pt>
                <c:pt idx="2">
                  <c:v>70</c:v>
                </c:pt>
                <c:pt idx="3">
                  <c:v>90</c:v>
                </c:pt>
                <c:pt idx="4">
                  <c:v>50</c:v>
                </c:pt>
                <c:pt idx="5">
                  <c:v>150</c:v>
                </c:pt>
                <c:pt idx="6">
                  <c:v>90</c:v>
                </c:pt>
                <c:pt idx="7">
                  <c:v>150</c:v>
                </c:pt>
                <c:pt idx="8">
                  <c:v>150</c:v>
                </c:pt>
                <c:pt idx="9">
                  <c:v>150</c:v>
                </c:pt>
                <c:pt idx="10">
                  <c:v>150</c:v>
                </c:pt>
                <c:pt idx="11">
                  <c:v>100</c:v>
                </c:pt>
                <c:pt idx="12">
                  <c:v>150</c:v>
                </c:pt>
                <c:pt idx="13">
                  <c:v>140</c:v>
                </c:pt>
                <c:pt idx="14">
                  <c:v>150</c:v>
                </c:pt>
                <c:pt idx="15">
                  <c:v>150</c:v>
                </c:pt>
                <c:pt idx="16">
                  <c:v>120</c:v>
                </c:pt>
                <c:pt idx="17">
                  <c:v>130</c:v>
                </c:pt>
                <c:pt idx="18">
                  <c:v>150</c:v>
                </c:pt>
                <c:pt idx="19">
                  <c:v>110</c:v>
                </c:pt>
                <c:pt idx="20">
                  <c:v>130</c:v>
                </c:pt>
                <c:pt idx="21">
                  <c:v>150</c:v>
                </c:pt>
                <c:pt idx="22">
                  <c:v>130</c:v>
                </c:pt>
                <c:pt idx="23">
                  <c:v>150</c:v>
                </c:pt>
                <c:pt idx="24">
                  <c:v>150</c:v>
                </c:pt>
                <c:pt idx="25">
                  <c:v>150</c:v>
                </c:pt>
                <c:pt idx="26">
                  <c:v>140</c:v>
                </c:pt>
                <c:pt idx="27">
                  <c:v>130</c:v>
                </c:pt>
                <c:pt idx="28">
                  <c:v>150</c:v>
                </c:pt>
                <c:pt idx="29">
                  <c:v>150</c:v>
                </c:pt>
                <c:pt idx="30">
                  <c:v>150</c:v>
                </c:pt>
                <c:pt idx="31">
                  <c:v>150</c:v>
                </c:pt>
                <c:pt idx="32">
                  <c:v>100</c:v>
                </c:pt>
                <c:pt idx="33">
                  <c:v>120</c:v>
                </c:pt>
                <c:pt idx="34">
                  <c:v>80</c:v>
                </c:pt>
                <c:pt idx="35">
                  <c:v>150</c:v>
                </c:pt>
                <c:pt idx="36">
                  <c:v>130</c:v>
                </c:pt>
                <c:pt idx="37">
                  <c:v>140</c:v>
                </c:pt>
                <c:pt idx="38">
                  <c:v>150</c:v>
                </c:pt>
                <c:pt idx="39">
                  <c:v>150</c:v>
                </c:pt>
                <c:pt idx="40">
                  <c:v>100</c:v>
                </c:pt>
                <c:pt idx="41">
                  <c:v>100</c:v>
                </c:pt>
                <c:pt idx="42">
                  <c:v>150</c:v>
                </c:pt>
                <c:pt idx="43">
                  <c:v>150</c:v>
                </c:pt>
                <c:pt idx="44">
                  <c:v>80</c:v>
                </c:pt>
                <c:pt idx="45">
                  <c:v>130</c:v>
                </c:pt>
                <c:pt idx="46">
                  <c:v>120</c:v>
                </c:pt>
                <c:pt idx="47">
                  <c:v>130.42553191489361</c:v>
                </c:pt>
              </c:numCache>
            </c:numRef>
          </c:val>
          <c:extLst>
            <c:ext xmlns:c16="http://schemas.microsoft.com/office/drawing/2014/chart" uri="{C3380CC4-5D6E-409C-BE32-E72D297353CC}">
              <c16:uniqueId val="{00000005-6482-4C36-9B61-325B1F054505}"/>
            </c:ext>
          </c:extLst>
        </c:ser>
        <c:ser>
          <c:idx val="7"/>
          <c:order val="6"/>
          <c:tx>
            <c:strRef>
              <c:f>'全体版 (2)'!$AB$2</c:f>
              <c:strCache>
                <c:ptCount val="1"/>
                <c:pt idx="0">
                  <c:v>Ⅱ　自立支援・重度化防止等、保険給付の適正化事業等に係る保険者支援の事業内容　(4)リハ職活用(130点)</c:v>
                </c:pt>
              </c:strCache>
            </c:strRef>
          </c:tx>
          <c:spPr>
            <a:solidFill>
              <a:srgbClr val="74B230"/>
            </a:solidFill>
            <a:ln w="6350">
              <a:solidFill>
                <a:schemeClr val="bg1">
                  <a:lumMod val="50000"/>
                </a:schemeClr>
              </a:solidFill>
            </a:ln>
            <a:effectLst/>
          </c:spPr>
          <c:invertIfNegative val="0"/>
          <c:cat>
            <c:strRef>
              <c:f>'全体版 (2)'!$W$3:$W$50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(2)'!$AB$3:$AB$50</c:f>
              <c:numCache>
                <c:formatCode>General</c:formatCode>
                <c:ptCount val="48"/>
                <c:pt idx="0">
                  <c:v>110</c:v>
                </c:pt>
                <c:pt idx="1">
                  <c:v>85</c:v>
                </c:pt>
                <c:pt idx="2">
                  <c:v>100</c:v>
                </c:pt>
                <c:pt idx="3">
                  <c:v>110</c:v>
                </c:pt>
                <c:pt idx="4">
                  <c:v>85</c:v>
                </c:pt>
                <c:pt idx="5">
                  <c:v>65</c:v>
                </c:pt>
                <c:pt idx="6">
                  <c:v>110</c:v>
                </c:pt>
                <c:pt idx="7">
                  <c:v>120</c:v>
                </c:pt>
                <c:pt idx="8">
                  <c:v>95</c:v>
                </c:pt>
                <c:pt idx="9">
                  <c:v>110</c:v>
                </c:pt>
                <c:pt idx="10">
                  <c:v>100</c:v>
                </c:pt>
                <c:pt idx="11">
                  <c:v>75</c:v>
                </c:pt>
                <c:pt idx="12">
                  <c:v>120</c:v>
                </c:pt>
                <c:pt idx="13">
                  <c:v>100</c:v>
                </c:pt>
                <c:pt idx="14">
                  <c:v>120</c:v>
                </c:pt>
                <c:pt idx="15">
                  <c:v>120</c:v>
                </c:pt>
                <c:pt idx="16">
                  <c:v>120</c:v>
                </c:pt>
                <c:pt idx="17">
                  <c:v>120</c:v>
                </c:pt>
                <c:pt idx="18">
                  <c:v>110</c:v>
                </c:pt>
                <c:pt idx="19">
                  <c:v>120</c:v>
                </c:pt>
                <c:pt idx="20">
                  <c:v>100</c:v>
                </c:pt>
                <c:pt idx="21">
                  <c:v>110</c:v>
                </c:pt>
                <c:pt idx="22">
                  <c:v>120</c:v>
                </c:pt>
                <c:pt idx="23">
                  <c:v>120</c:v>
                </c:pt>
                <c:pt idx="24">
                  <c:v>100</c:v>
                </c:pt>
                <c:pt idx="25">
                  <c:v>110</c:v>
                </c:pt>
                <c:pt idx="26">
                  <c:v>100</c:v>
                </c:pt>
                <c:pt idx="27">
                  <c:v>110</c:v>
                </c:pt>
                <c:pt idx="28">
                  <c:v>85</c:v>
                </c:pt>
                <c:pt idx="29">
                  <c:v>120</c:v>
                </c:pt>
                <c:pt idx="30">
                  <c:v>120</c:v>
                </c:pt>
                <c:pt idx="31">
                  <c:v>130</c:v>
                </c:pt>
                <c:pt idx="32">
                  <c:v>90</c:v>
                </c:pt>
                <c:pt idx="33">
                  <c:v>110</c:v>
                </c:pt>
                <c:pt idx="34">
                  <c:v>100</c:v>
                </c:pt>
                <c:pt idx="35">
                  <c:v>80</c:v>
                </c:pt>
                <c:pt idx="36">
                  <c:v>120</c:v>
                </c:pt>
                <c:pt idx="37">
                  <c:v>90</c:v>
                </c:pt>
                <c:pt idx="38">
                  <c:v>90</c:v>
                </c:pt>
                <c:pt idx="39">
                  <c:v>100</c:v>
                </c:pt>
                <c:pt idx="40">
                  <c:v>110</c:v>
                </c:pt>
                <c:pt idx="41">
                  <c:v>95</c:v>
                </c:pt>
                <c:pt idx="42">
                  <c:v>130</c:v>
                </c:pt>
                <c:pt idx="43">
                  <c:v>130</c:v>
                </c:pt>
                <c:pt idx="44">
                  <c:v>90</c:v>
                </c:pt>
                <c:pt idx="45">
                  <c:v>120</c:v>
                </c:pt>
                <c:pt idx="46">
                  <c:v>80</c:v>
                </c:pt>
                <c:pt idx="47">
                  <c:v>105.42553191489361</c:v>
                </c:pt>
              </c:numCache>
            </c:numRef>
          </c:val>
          <c:extLst>
            <c:ext xmlns:c16="http://schemas.microsoft.com/office/drawing/2014/chart" uri="{C3380CC4-5D6E-409C-BE32-E72D297353CC}">
              <c16:uniqueId val="{00000006-6482-4C36-9B61-325B1F054505}"/>
            </c:ext>
          </c:extLst>
        </c:ser>
        <c:ser>
          <c:idx val="8"/>
          <c:order val="7"/>
          <c:tx>
            <c:strRef>
              <c:f>'全体版 (2)'!$AA$2</c:f>
              <c:strCache>
                <c:ptCount val="1"/>
                <c:pt idx="0">
                  <c:v>Ⅱ　自立支援・重度化防止等、保険給付の適正化事業等に係る保険者支援の事業内容　(3)生活支援体制整備等(100点)</c:v>
                </c:pt>
              </c:strCache>
            </c:strRef>
          </c:tx>
          <c:spPr>
            <a:solidFill>
              <a:schemeClr val="accent5">
                <a:lumMod val="20000"/>
                <a:lumOff val="80000"/>
              </a:schemeClr>
            </a:solidFill>
            <a:ln w="6350">
              <a:solidFill>
                <a:schemeClr val="bg1">
                  <a:lumMod val="50000"/>
                </a:schemeClr>
              </a:solidFill>
            </a:ln>
            <a:effectLst/>
          </c:spPr>
          <c:invertIfNegative val="0"/>
          <c:cat>
            <c:strRef>
              <c:f>'全体版 (2)'!$W$3:$W$50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(2)'!$AA$3:$AA$50</c:f>
              <c:numCache>
                <c:formatCode>General</c:formatCode>
                <c:ptCount val="48"/>
                <c:pt idx="0">
                  <c:v>85</c:v>
                </c:pt>
                <c:pt idx="1">
                  <c:v>90</c:v>
                </c:pt>
                <c:pt idx="2">
                  <c:v>85</c:v>
                </c:pt>
                <c:pt idx="3">
                  <c:v>85</c:v>
                </c:pt>
                <c:pt idx="4">
                  <c:v>30</c:v>
                </c:pt>
                <c:pt idx="5">
                  <c:v>100</c:v>
                </c:pt>
                <c:pt idx="6">
                  <c:v>85</c:v>
                </c:pt>
                <c:pt idx="7">
                  <c:v>85</c:v>
                </c:pt>
                <c:pt idx="8">
                  <c:v>85</c:v>
                </c:pt>
                <c:pt idx="9">
                  <c:v>75</c:v>
                </c:pt>
                <c:pt idx="10">
                  <c:v>100</c:v>
                </c:pt>
                <c:pt idx="11">
                  <c:v>70</c:v>
                </c:pt>
                <c:pt idx="12">
                  <c:v>85</c:v>
                </c:pt>
                <c:pt idx="13">
                  <c:v>100</c:v>
                </c:pt>
                <c:pt idx="14">
                  <c:v>100</c:v>
                </c:pt>
                <c:pt idx="15">
                  <c:v>85</c:v>
                </c:pt>
                <c:pt idx="16">
                  <c:v>100</c:v>
                </c:pt>
                <c:pt idx="17">
                  <c:v>100</c:v>
                </c:pt>
                <c:pt idx="18">
                  <c:v>85</c:v>
                </c:pt>
                <c:pt idx="19">
                  <c:v>85</c:v>
                </c:pt>
                <c:pt idx="20">
                  <c:v>100</c:v>
                </c:pt>
                <c:pt idx="21">
                  <c:v>100</c:v>
                </c:pt>
                <c:pt idx="22">
                  <c:v>85</c:v>
                </c:pt>
                <c:pt idx="23">
                  <c:v>100</c:v>
                </c:pt>
                <c:pt idx="24">
                  <c:v>70</c:v>
                </c:pt>
                <c:pt idx="25">
                  <c:v>100</c:v>
                </c:pt>
                <c:pt idx="26">
                  <c:v>90</c:v>
                </c:pt>
                <c:pt idx="27">
                  <c:v>100</c:v>
                </c:pt>
                <c:pt idx="28">
                  <c:v>85</c:v>
                </c:pt>
                <c:pt idx="29">
                  <c:v>85</c:v>
                </c:pt>
                <c:pt idx="30">
                  <c:v>85</c:v>
                </c:pt>
                <c:pt idx="31">
                  <c:v>85</c:v>
                </c:pt>
                <c:pt idx="32">
                  <c:v>65</c:v>
                </c:pt>
                <c:pt idx="33">
                  <c:v>90</c:v>
                </c:pt>
                <c:pt idx="34">
                  <c:v>75</c:v>
                </c:pt>
                <c:pt idx="35">
                  <c:v>100</c:v>
                </c:pt>
                <c:pt idx="36">
                  <c:v>85</c:v>
                </c:pt>
                <c:pt idx="37">
                  <c:v>70</c:v>
                </c:pt>
                <c:pt idx="38">
                  <c:v>85</c:v>
                </c:pt>
                <c:pt idx="39">
                  <c:v>90</c:v>
                </c:pt>
                <c:pt idx="40">
                  <c:v>85</c:v>
                </c:pt>
                <c:pt idx="41">
                  <c:v>85</c:v>
                </c:pt>
                <c:pt idx="42">
                  <c:v>100</c:v>
                </c:pt>
                <c:pt idx="43">
                  <c:v>100</c:v>
                </c:pt>
                <c:pt idx="44">
                  <c:v>75</c:v>
                </c:pt>
                <c:pt idx="45">
                  <c:v>70</c:v>
                </c:pt>
                <c:pt idx="46">
                  <c:v>100</c:v>
                </c:pt>
                <c:pt idx="47">
                  <c:v>86.702127659574472</c:v>
                </c:pt>
              </c:numCache>
            </c:numRef>
          </c:val>
          <c:extLst>
            <c:ext xmlns:c16="http://schemas.microsoft.com/office/drawing/2014/chart" uri="{C3380CC4-5D6E-409C-BE32-E72D297353CC}">
              <c16:uniqueId val="{00000007-6482-4C36-9B61-325B1F054505}"/>
            </c:ext>
          </c:extLst>
        </c:ser>
        <c:ser>
          <c:idx val="9"/>
          <c:order val="8"/>
          <c:tx>
            <c:strRef>
              <c:f>'全体版 (2)'!$Z$2</c:f>
              <c:strCache>
                <c:ptCount val="1"/>
                <c:pt idx="0">
                  <c:v>Ⅱ　自立支援・重度化防止等、保険給付の適正化事業等に係る保険者支援の事業内容　(2)地域ケア、介護予防・日常生活支援総合事業(260点)</c:v>
                </c:pt>
              </c:strCache>
            </c:strRef>
          </c:tx>
          <c:spPr>
            <a:solidFill>
              <a:schemeClr val="tx2">
                <a:lumMod val="60000"/>
                <a:lumOff val="40000"/>
              </a:schemeClr>
            </a:solidFill>
            <a:ln w="6350">
              <a:solidFill>
                <a:schemeClr val="bg1">
                  <a:lumMod val="50000"/>
                </a:schemeClr>
              </a:solidFill>
            </a:ln>
            <a:effectLst/>
          </c:spPr>
          <c:invertIfNegative val="0"/>
          <c:cat>
            <c:strRef>
              <c:f>'全体版 (2)'!$W$3:$W$50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(2)'!$Z$3:$Z$50</c:f>
              <c:numCache>
                <c:formatCode>General</c:formatCode>
                <c:ptCount val="48"/>
                <c:pt idx="0">
                  <c:v>220</c:v>
                </c:pt>
                <c:pt idx="1">
                  <c:v>220</c:v>
                </c:pt>
                <c:pt idx="2">
                  <c:v>230</c:v>
                </c:pt>
                <c:pt idx="3">
                  <c:v>240</c:v>
                </c:pt>
                <c:pt idx="4">
                  <c:v>90</c:v>
                </c:pt>
                <c:pt idx="5">
                  <c:v>150</c:v>
                </c:pt>
                <c:pt idx="6">
                  <c:v>180</c:v>
                </c:pt>
                <c:pt idx="7">
                  <c:v>160</c:v>
                </c:pt>
                <c:pt idx="8">
                  <c:v>185</c:v>
                </c:pt>
                <c:pt idx="9">
                  <c:v>155</c:v>
                </c:pt>
                <c:pt idx="10">
                  <c:v>240</c:v>
                </c:pt>
                <c:pt idx="11">
                  <c:v>180</c:v>
                </c:pt>
                <c:pt idx="12">
                  <c:v>230</c:v>
                </c:pt>
                <c:pt idx="13">
                  <c:v>220</c:v>
                </c:pt>
                <c:pt idx="14">
                  <c:v>240</c:v>
                </c:pt>
                <c:pt idx="15">
                  <c:v>190</c:v>
                </c:pt>
                <c:pt idx="16">
                  <c:v>190</c:v>
                </c:pt>
                <c:pt idx="17">
                  <c:v>205</c:v>
                </c:pt>
                <c:pt idx="18">
                  <c:v>210</c:v>
                </c:pt>
                <c:pt idx="19">
                  <c:v>215</c:v>
                </c:pt>
                <c:pt idx="20">
                  <c:v>245</c:v>
                </c:pt>
                <c:pt idx="21">
                  <c:v>240</c:v>
                </c:pt>
                <c:pt idx="22">
                  <c:v>195</c:v>
                </c:pt>
                <c:pt idx="23">
                  <c:v>220</c:v>
                </c:pt>
                <c:pt idx="24">
                  <c:v>220</c:v>
                </c:pt>
                <c:pt idx="25">
                  <c:v>240</c:v>
                </c:pt>
                <c:pt idx="26">
                  <c:v>245</c:v>
                </c:pt>
                <c:pt idx="27">
                  <c:v>225</c:v>
                </c:pt>
                <c:pt idx="28">
                  <c:v>250</c:v>
                </c:pt>
                <c:pt idx="29">
                  <c:v>160</c:v>
                </c:pt>
                <c:pt idx="30">
                  <c:v>220</c:v>
                </c:pt>
                <c:pt idx="31">
                  <c:v>190</c:v>
                </c:pt>
                <c:pt idx="32">
                  <c:v>200</c:v>
                </c:pt>
                <c:pt idx="33">
                  <c:v>230</c:v>
                </c:pt>
                <c:pt idx="34">
                  <c:v>230</c:v>
                </c:pt>
                <c:pt idx="35">
                  <c:v>240</c:v>
                </c:pt>
                <c:pt idx="36">
                  <c:v>220</c:v>
                </c:pt>
                <c:pt idx="37">
                  <c:v>130</c:v>
                </c:pt>
                <c:pt idx="38">
                  <c:v>225</c:v>
                </c:pt>
                <c:pt idx="39">
                  <c:v>170</c:v>
                </c:pt>
                <c:pt idx="40">
                  <c:v>200</c:v>
                </c:pt>
                <c:pt idx="41">
                  <c:v>245</c:v>
                </c:pt>
                <c:pt idx="42">
                  <c:v>230</c:v>
                </c:pt>
                <c:pt idx="43">
                  <c:v>260</c:v>
                </c:pt>
                <c:pt idx="44">
                  <c:v>210</c:v>
                </c:pt>
                <c:pt idx="45">
                  <c:v>125</c:v>
                </c:pt>
                <c:pt idx="46">
                  <c:v>240</c:v>
                </c:pt>
                <c:pt idx="47">
                  <c:v>207.55319148936169</c:v>
                </c:pt>
              </c:numCache>
            </c:numRef>
          </c:val>
          <c:extLst>
            <c:ext xmlns:c16="http://schemas.microsoft.com/office/drawing/2014/chart" uri="{C3380CC4-5D6E-409C-BE32-E72D297353CC}">
              <c16:uniqueId val="{00000008-6482-4C36-9B61-325B1F054505}"/>
            </c:ext>
          </c:extLst>
        </c:ser>
        <c:ser>
          <c:idx val="10"/>
          <c:order val="9"/>
          <c:tx>
            <c:strRef>
              <c:f>'全体版 (2)'!$Y$2</c:f>
              <c:strCache>
                <c:ptCount val="1"/>
                <c:pt idx="0">
                  <c:v>Ⅱ　自立支援・重度化防止等、保険給付の適正化事業等に係る保険者支援の事業内容　(1)地域分析(50点)</c:v>
                </c:pt>
              </c:strCache>
            </c:strRef>
          </c:tx>
          <c:spPr>
            <a:solidFill>
              <a:schemeClr val="accent3">
                <a:lumMod val="40000"/>
                <a:lumOff val="60000"/>
              </a:schemeClr>
            </a:solidFill>
            <a:ln w="6350">
              <a:solidFill>
                <a:schemeClr val="bg1">
                  <a:lumMod val="50000"/>
                </a:schemeClr>
              </a:solidFill>
            </a:ln>
            <a:effectLst/>
          </c:spPr>
          <c:invertIfNegative val="0"/>
          <c:cat>
            <c:strRef>
              <c:f>'全体版 (2)'!$W$3:$W$50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(2)'!$Y$3:$Y$50</c:f>
              <c:numCache>
                <c:formatCode>General</c:formatCode>
                <c:ptCount val="48"/>
                <c:pt idx="0">
                  <c:v>30</c:v>
                </c:pt>
                <c:pt idx="1">
                  <c:v>50</c:v>
                </c:pt>
                <c:pt idx="2">
                  <c:v>30</c:v>
                </c:pt>
                <c:pt idx="3">
                  <c:v>40</c:v>
                </c:pt>
                <c:pt idx="4">
                  <c:v>40</c:v>
                </c:pt>
                <c:pt idx="5">
                  <c:v>30</c:v>
                </c:pt>
                <c:pt idx="6">
                  <c:v>30</c:v>
                </c:pt>
                <c:pt idx="7">
                  <c:v>40</c:v>
                </c:pt>
                <c:pt idx="8">
                  <c:v>30</c:v>
                </c:pt>
                <c:pt idx="9">
                  <c:v>30</c:v>
                </c:pt>
                <c:pt idx="10">
                  <c:v>30</c:v>
                </c:pt>
                <c:pt idx="11">
                  <c:v>30</c:v>
                </c:pt>
                <c:pt idx="12">
                  <c:v>50</c:v>
                </c:pt>
                <c:pt idx="13">
                  <c:v>50</c:v>
                </c:pt>
                <c:pt idx="14">
                  <c:v>50</c:v>
                </c:pt>
                <c:pt idx="15">
                  <c:v>50</c:v>
                </c:pt>
                <c:pt idx="16">
                  <c:v>50</c:v>
                </c:pt>
                <c:pt idx="17">
                  <c:v>30</c:v>
                </c:pt>
                <c:pt idx="18">
                  <c:v>50</c:v>
                </c:pt>
                <c:pt idx="19">
                  <c:v>50</c:v>
                </c:pt>
                <c:pt idx="20">
                  <c:v>50</c:v>
                </c:pt>
                <c:pt idx="21">
                  <c:v>50</c:v>
                </c:pt>
                <c:pt idx="22">
                  <c:v>50</c:v>
                </c:pt>
                <c:pt idx="23">
                  <c:v>10</c:v>
                </c:pt>
                <c:pt idx="24">
                  <c:v>40</c:v>
                </c:pt>
                <c:pt idx="25">
                  <c:v>50</c:v>
                </c:pt>
                <c:pt idx="26">
                  <c:v>50</c:v>
                </c:pt>
                <c:pt idx="27">
                  <c:v>50</c:v>
                </c:pt>
                <c:pt idx="28">
                  <c:v>50</c:v>
                </c:pt>
                <c:pt idx="29">
                  <c:v>30</c:v>
                </c:pt>
                <c:pt idx="30">
                  <c:v>30</c:v>
                </c:pt>
                <c:pt idx="31">
                  <c:v>50</c:v>
                </c:pt>
                <c:pt idx="32">
                  <c:v>30</c:v>
                </c:pt>
                <c:pt idx="33">
                  <c:v>50</c:v>
                </c:pt>
                <c:pt idx="34">
                  <c:v>30</c:v>
                </c:pt>
                <c:pt idx="35">
                  <c:v>50</c:v>
                </c:pt>
                <c:pt idx="36">
                  <c:v>50</c:v>
                </c:pt>
                <c:pt idx="37">
                  <c:v>50</c:v>
                </c:pt>
                <c:pt idx="38">
                  <c:v>50</c:v>
                </c:pt>
                <c:pt idx="39">
                  <c:v>20</c:v>
                </c:pt>
                <c:pt idx="40">
                  <c:v>30</c:v>
                </c:pt>
                <c:pt idx="41">
                  <c:v>20</c:v>
                </c:pt>
                <c:pt idx="42">
                  <c:v>50</c:v>
                </c:pt>
                <c:pt idx="43">
                  <c:v>50</c:v>
                </c:pt>
                <c:pt idx="44">
                  <c:v>30</c:v>
                </c:pt>
                <c:pt idx="45">
                  <c:v>20</c:v>
                </c:pt>
                <c:pt idx="46">
                  <c:v>50</c:v>
                </c:pt>
                <c:pt idx="47">
                  <c:v>40</c:v>
                </c:pt>
              </c:numCache>
            </c:numRef>
          </c:val>
          <c:extLst>
            <c:ext xmlns:c16="http://schemas.microsoft.com/office/drawing/2014/chart" uri="{C3380CC4-5D6E-409C-BE32-E72D297353CC}">
              <c16:uniqueId val="{00000009-6482-4C36-9B61-325B1F054505}"/>
            </c:ext>
          </c:extLst>
        </c:ser>
        <c:ser>
          <c:idx val="11"/>
          <c:order val="10"/>
          <c:tx>
            <c:strRef>
              <c:f>'全体版 (2)'!$X$2</c:f>
              <c:strCache>
                <c:ptCount val="1"/>
                <c:pt idx="0">
                  <c:v>Ⅰ　管内の市町村の介護保険事業に係るデータ分析等を踏まえた地域課題の把握と支援計画(280点)</c:v>
                </c:pt>
              </c:strCache>
            </c:strRef>
          </c:tx>
          <c:spPr>
            <a:pattFill prst="narHorz">
              <a:fgClr>
                <a:schemeClr val="accent2"/>
              </a:fgClr>
              <a:bgClr>
                <a:schemeClr val="bg1"/>
              </a:bgClr>
            </a:pattFill>
            <a:ln w="6350">
              <a:solidFill>
                <a:schemeClr val="bg1">
                  <a:lumMod val="50000"/>
                </a:schemeClr>
              </a:solidFill>
              <a:prstDash val="solid"/>
            </a:ln>
            <a:effectLst/>
          </c:spPr>
          <c:invertIfNegative val="0"/>
          <c:cat>
            <c:strRef>
              <c:f>'全体版 (2)'!$W$3:$W$50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(2)'!$X$3:$X$50</c:f>
              <c:numCache>
                <c:formatCode>General</c:formatCode>
                <c:ptCount val="48"/>
                <c:pt idx="0">
                  <c:v>250</c:v>
                </c:pt>
                <c:pt idx="1">
                  <c:v>275</c:v>
                </c:pt>
                <c:pt idx="2">
                  <c:v>140</c:v>
                </c:pt>
                <c:pt idx="3">
                  <c:v>225</c:v>
                </c:pt>
                <c:pt idx="4">
                  <c:v>170</c:v>
                </c:pt>
                <c:pt idx="5">
                  <c:v>115</c:v>
                </c:pt>
                <c:pt idx="6">
                  <c:v>185</c:v>
                </c:pt>
                <c:pt idx="7">
                  <c:v>225</c:v>
                </c:pt>
                <c:pt idx="8">
                  <c:v>225</c:v>
                </c:pt>
                <c:pt idx="9">
                  <c:v>210</c:v>
                </c:pt>
                <c:pt idx="10">
                  <c:v>225</c:v>
                </c:pt>
                <c:pt idx="11">
                  <c:v>185</c:v>
                </c:pt>
                <c:pt idx="12">
                  <c:v>260</c:v>
                </c:pt>
                <c:pt idx="13">
                  <c:v>275</c:v>
                </c:pt>
                <c:pt idx="14">
                  <c:v>280</c:v>
                </c:pt>
                <c:pt idx="15">
                  <c:v>280</c:v>
                </c:pt>
                <c:pt idx="16">
                  <c:v>255</c:v>
                </c:pt>
                <c:pt idx="17">
                  <c:v>200</c:v>
                </c:pt>
                <c:pt idx="18">
                  <c:v>220</c:v>
                </c:pt>
                <c:pt idx="19">
                  <c:v>255</c:v>
                </c:pt>
                <c:pt idx="20">
                  <c:v>260</c:v>
                </c:pt>
                <c:pt idx="21">
                  <c:v>275</c:v>
                </c:pt>
                <c:pt idx="22">
                  <c:v>225</c:v>
                </c:pt>
                <c:pt idx="23">
                  <c:v>165</c:v>
                </c:pt>
                <c:pt idx="24">
                  <c:v>140</c:v>
                </c:pt>
                <c:pt idx="25">
                  <c:v>230</c:v>
                </c:pt>
                <c:pt idx="26">
                  <c:v>200</c:v>
                </c:pt>
                <c:pt idx="27">
                  <c:v>250</c:v>
                </c:pt>
                <c:pt idx="28">
                  <c:v>205</c:v>
                </c:pt>
                <c:pt idx="29">
                  <c:v>205</c:v>
                </c:pt>
                <c:pt idx="30">
                  <c:v>160</c:v>
                </c:pt>
                <c:pt idx="31">
                  <c:v>220</c:v>
                </c:pt>
                <c:pt idx="32">
                  <c:v>230</c:v>
                </c:pt>
                <c:pt idx="33">
                  <c:v>190</c:v>
                </c:pt>
                <c:pt idx="34">
                  <c:v>135</c:v>
                </c:pt>
                <c:pt idx="35">
                  <c:v>185</c:v>
                </c:pt>
                <c:pt idx="36">
                  <c:v>225</c:v>
                </c:pt>
                <c:pt idx="37">
                  <c:v>265</c:v>
                </c:pt>
                <c:pt idx="38">
                  <c:v>270</c:v>
                </c:pt>
                <c:pt idx="39">
                  <c:v>250</c:v>
                </c:pt>
                <c:pt idx="40">
                  <c:v>175</c:v>
                </c:pt>
                <c:pt idx="41">
                  <c:v>195</c:v>
                </c:pt>
                <c:pt idx="42">
                  <c:v>230</c:v>
                </c:pt>
                <c:pt idx="43">
                  <c:v>270</c:v>
                </c:pt>
                <c:pt idx="44">
                  <c:v>235</c:v>
                </c:pt>
                <c:pt idx="45">
                  <c:v>165</c:v>
                </c:pt>
                <c:pt idx="46">
                  <c:v>265</c:v>
                </c:pt>
                <c:pt idx="47">
                  <c:v>218.61702127659575</c:v>
                </c:pt>
              </c:numCache>
            </c:numRef>
          </c:val>
          <c:extLst>
            <c:ext xmlns:c16="http://schemas.microsoft.com/office/drawing/2014/chart" uri="{C3380CC4-5D6E-409C-BE32-E72D297353CC}">
              <c16:uniqueId val="{0000000A-6482-4C36-9B61-325B1F054505}"/>
            </c:ext>
          </c:extLst>
        </c:ser>
        <c:dLbls>
          <c:showLegendKey val="0"/>
          <c:showVal val="0"/>
          <c:showCatName val="0"/>
          <c:showSerName val="0"/>
          <c:showPercent val="0"/>
          <c:showBubbleSize val="0"/>
        </c:dLbls>
        <c:gapWidth val="80"/>
        <c:overlap val="100"/>
        <c:axId val="548323672"/>
        <c:axId val="548327608"/>
      </c:barChart>
      <c:lineChart>
        <c:grouping val="standard"/>
        <c:varyColors val="0"/>
        <c:ser>
          <c:idx val="0"/>
          <c:order val="11"/>
          <c:tx>
            <c:strRef>
              <c:f>'全体版 (2)'!$AI$2</c:f>
              <c:strCache>
                <c:ptCount val="1"/>
                <c:pt idx="0">
                  <c:v>合計</c:v>
                </c:pt>
              </c:strCache>
            </c:strRef>
          </c:tx>
          <c:spPr>
            <a:ln w="28575" cap="rnd">
              <a:noFill/>
              <a:round/>
            </a:ln>
            <a:effectLst/>
          </c:spPr>
          <c:marker>
            <c:symbol val="none"/>
          </c:marker>
          <c:dLbls>
            <c:dLbl>
              <c:idx val="47"/>
              <c:numFmt formatCode="#,##0.0_);[Red]\(#,##0.0\)" sourceLinked="0"/>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ysClr val="windowText" lastClr="000000"/>
                      </a:solidFill>
                      <a:latin typeface="+mn-lt"/>
                      <a:ea typeface="+mn-ea"/>
                      <a:cs typeface="+mn-cs"/>
                    </a:defRPr>
                  </a:pPr>
                  <a:endParaRPr lang="ja-JP"/>
                </a:p>
              </c:txPr>
              <c:dLblPos val="t"/>
              <c:showLegendKey val="0"/>
              <c:showVal val="1"/>
              <c:showCatName val="0"/>
              <c:showSerName val="0"/>
              <c:showPercent val="0"/>
              <c:showBubbleSize val="0"/>
              <c:extLst>
                <c:ext xmlns:c16="http://schemas.microsoft.com/office/drawing/2014/chart" uri="{C3380CC4-5D6E-409C-BE32-E72D297353CC}">
                  <c16:uniqueId val="{0000000B-6482-4C36-9B61-325B1F054505}"/>
                </c:ext>
              </c:extLst>
            </c:dLbl>
            <c:numFmt formatCode="#,##0_);[Red]\(#,##0\)" sourceLinked="0"/>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ysClr val="windowText" lastClr="000000"/>
                    </a:solidFill>
                    <a:latin typeface="+mn-lt"/>
                    <a:ea typeface="+mn-ea"/>
                    <a:cs typeface="+mn-cs"/>
                  </a:defRPr>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'全体版 (2)'!$W$3:$W$50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(2)'!$AI$3:$AI$50</c:f>
              <c:numCache>
                <c:formatCode>General</c:formatCode>
                <c:ptCount val="48"/>
                <c:pt idx="0">
                  <c:v>1419</c:v>
                </c:pt>
                <c:pt idx="1">
                  <c:v>1557</c:v>
                </c:pt>
                <c:pt idx="2">
                  <c:v>1106</c:v>
                </c:pt>
                <c:pt idx="3">
                  <c:v>1425</c:v>
                </c:pt>
                <c:pt idx="4">
                  <c:v>791</c:v>
                </c:pt>
                <c:pt idx="5">
                  <c:v>1198</c:v>
                </c:pt>
                <c:pt idx="6">
                  <c:v>1203</c:v>
                </c:pt>
                <c:pt idx="7">
                  <c:v>1350</c:v>
                </c:pt>
                <c:pt idx="8">
                  <c:v>1311</c:v>
                </c:pt>
                <c:pt idx="9">
                  <c:v>1220</c:v>
                </c:pt>
                <c:pt idx="10">
                  <c:v>1380</c:v>
                </c:pt>
                <c:pt idx="11">
                  <c:v>1114</c:v>
                </c:pt>
                <c:pt idx="12">
                  <c:v>1561</c:v>
                </c:pt>
                <c:pt idx="13">
                  <c:v>1599</c:v>
                </c:pt>
                <c:pt idx="14">
                  <c:v>1609</c:v>
                </c:pt>
                <c:pt idx="15">
                  <c:v>1657</c:v>
                </c:pt>
                <c:pt idx="16">
                  <c:v>1467</c:v>
                </c:pt>
                <c:pt idx="17">
                  <c:v>1384</c:v>
                </c:pt>
                <c:pt idx="18">
                  <c:v>1347</c:v>
                </c:pt>
                <c:pt idx="19">
                  <c:v>1421</c:v>
                </c:pt>
                <c:pt idx="20">
                  <c:v>1517</c:v>
                </c:pt>
                <c:pt idx="21">
                  <c:v>1737</c:v>
                </c:pt>
                <c:pt idx="22">
                  <c:v>1428</c:v>
                </c:pt>
                <c:pt idx="23">
                  <c:v>1372</c:v>
                </c:pt>
                <c:pt idx="24">
                  <c:v>1351</c:v>
                </c:pt>
                <c:pt idx="25">
                  <c:v>1463</c:v>
                </c:pt>
                <c:pt idx="26">
                  <c:v>1452</c:v>
                </c:pt>
                <c:pt idx="27">
                  <c:v>1577</c:v>
                </c:pt>
                <c:pt idx="28">
                  <c:v>1303</c:v>
                </c:pt>
                <c:pt idx="29">
                  <c:v>1265</c:v>
                </c:pt>
                <c:pt idx="30">
                  <c:v>1321</c:v>
                </c:pt>
                <c:pt idx="31">
                  <c:v>1429</c:v>
                </c:pt>
                <c:pt idx="32">
                  <c:v>1295</c:v>
                </c:pt>
                <c:pt idx="33">
                  <c:v>1350</c:v>
                </c:pt>
                <c:pt idx="34">
                  <c:v>1084</c:v>
                </c:pt>
                <c:pt idx="35">
                  <c:v>1248</c:v>
                </c:pt>
                <c:pt idx="36">
                  <c:v>1401</c:v>
                </c:pt>
                <c:pt idx="37">
                  <c:v>1299</c:v>
                </c:pt>
                <c:pt idx="38">
                  <c:v>1595</c:v>
                </c:pt>
                <c:pt idx="39">
                  <c:v>1256</c:v>
                </c:pt>
                <c:pt idx="40">
                  <c:v>1248</c:v>
                </c:pt>
                <c:pt idx="41">
                  <c:v>1452</c:v>
                </c:pt>
                <c:pt idx="42">
                  <c:v>1629</c:v>
                </c:pt>
                <c:pt idx="43">
                  <c:v>1678</c:v>
                </c:pt>
                <c:pt idx="44">
                  <c:v>1161</c:v>
                </c:pt>
                <c:pt idx="45">
                  <c:v>1329</c:v>
                </c:pt>
                <c:pt idx="46">
                  <c:v>1278</c:v>
                </c:pt>
                <c:pt idx="47">
                  <c:v>1375.2553191489362</c:v>
                </c:pt>
              </c:numCache>
            </c:numRef>
          </c:val>
          <c:smooth val="0"/>
          <c:extLst>
            <c:ext xmlns:c16="http://schemas.microsoft.com/office/drawing/2014/chart" uri="{C3380CC4-5D6E-409C-BE32-E72D297353CC}">
              <c16:uniqueId val="{0000000C-6482-4C36-9B61-325B1F054505}"/>
            </c:ext>
          </c:extLst>
        </c:ser>
        <c:ser>
          <c:idx val="12"/>
          <c:order val="12"/>
          <c:tx>
            <c:strRef>
              <c:f>'全体版 (2)'!$AJ$2</c:f>
              <c:strCache>
                <c:ptCount val="1"/>
                <c:pt idx="0">
                  <c:v>平均</c:v>
                </c:pt>
              </c:strCache>
            </c:strRef>
          </c:tx>
          <c:spPr>
            <a:ln w="19050" cap="rnd">
              <a:solidFill>
                <a:srgbClr val="FF0000"/>
              </a:solidFill>
              <a:prstDash val="sysDash"/>
              <a:round/>
            </a:ln>
            <a:effectLst/>
          </c:spPr>
          <c:marker>
            <c:symbol val="none"/>
          </c:marker>
          <c:cat>
            <c:strRef>
              <c:f>'全体版 (2)'!$W$3:$W$50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(2)'!$AJ$3:$AJ$50</c:f>
              <c:numCache>
                <c:formatCode>General</c:formatCode>
                <c:ptCount val="48"/>
                <c:pt idx="0">
                  <c:v>1375.2553191489362</c:v>
                </c:pt>
                <c:pt idx="1">
                  <c:v>1375.2553191489362</c:v>
                </c:pt>
                <c:pt idx="2">
                  <c:v>1375.2553191489362</c:v>
                </c:pt>
                <c:pt idx="3">
                  <c:v>1375.2553191489362</c:v>
                </c:pt>
                <c:pt idx="4">
                  <c:v>1375.2553191489362</c:v>
                </c:pt>
                <c:pt idx="5">
                  <c:v>1375.2553191489362</c:v>
                </c:pt>
                <c:pt idx="6">
                  <c:v>1375.2553191489362</c:v>
                </c:pt>
                <c:pt idx="7">
                  <c:v>1375.2553191489362</c:v>
                </c:pt>
                <c:pt idx="8">
                  <c:v>1375.2553191489362</c:v>
                </c:pt>
                <c:pt idx="9">
                  <c:v>1375.2553191489362</c:v>
                </c:pt>
                <c:pt idx="10">
                  <c:v>1375.2553191489362</c:v>
                </c:pt>
                <c:pt idx="11">
                  <c:v>1375.2553191489362</c:v>
                </c:pt>
                <c:pt idx="12">
                  <c:v>1375.2553191489362</c:v>
                </c:pt>
                <c:pt idx="13">
                  <c:v>1375.2553191489362</c:v>
                </c:pt>
                <c:pt idx="14">
                  <c:v>1375.2553191489362</c:v>
                </c:pt>
                <c:pt idx="15">
                  <c:v>1375.2553191489362</c:v>
                </c:pt>
                <c:pt idx="16">
                  <c:v>1375.2553191489362</c:v>
                </c:pt>
                <c:pt idx="17">
                  <c:v>1375.2553191489362</c:v>
                </c:pt>
                <c:pt idx="18">
                  <c:v>1375.2553191489362</c:v>
                </c:pt>
                <c:pt idx="19">
                  <c:v>1375.2553191489362</c:v>
                </c:pt>
                <c:pt idx="20">
                  <c:v>1375.2553191489362</c:v>
                </c:pt>
                <c:pt idx="21">
                  <c:v>1375.2553191489362</c:v>
                </c:pt>
                <c:pt idx="22">
                  <c:v>1375.2553191489362</c:v>
                </c:pt>
                <c:pt idx="23">
                  <c:v>1375.2553191489362</c:v>
                </c:pt>
                <c:pt idx="24">
                  <c:v>1375.2553191489362</c:v>
                </c:pt>
                <c:pt idx="25">
                  <c:v>1375.2553191489362</c:v>
                </c:pt>
                <c:pt idx="26">
                  <c:v>1375.2553191489362</c:v>
                </c:pt>
                <c:pt idx="27">
                  <c:v>1375.2553191489362</c:v>
                </c:pt>
                <c:pt idx="28">
                  <c:v>1375.2553191489362</c:v>
                </c:pt>
                <c:pt idx="29">
                  <c:v>1375.2553191489362</c:v>
                </c:pt>
                <c:pt idx="30">
                  <c:v>1375.2553191489362</c:v>
                </c:pt>
                <c:pt idx="31">
                  <c:v>1375.2553191489362</c:v>
                </c:pt>
                <c:pt idx="32">
                  <c:v>1375.2553191489362</c:v>
                </c:pt>
                <c:pt idx="33">
                  <c:v>1375.2553191489362</c:v>
                </c:pt>
                <c:pt idx="34">
                  <c:v>1375.2553191489362</c:v>
                </c:pt>
                <c:pt idx="35">
                  <c:v>1375.2553191489362</c:v>
                </c:pt>
                <c:pt idx="36">
                  <c:v>1375.2553191489362</c:v>
                </c:pt>
                <c:pt idx="37">
                  <c:v>1375.2553191489362</c:v>
                </c:pt>
                <c:pt idx="38">
                  <c:v>1375.2553191489362</c:v>
                </c:pt>
                <c:pt idx="39">
                  <c:v>1375.2553191489362</c:v>
                </c:pt>
                <c:pt idx="40">
                  <c:v>1375.2553191489362</c:v>
                </c:pt>
                <c:pt idx="41">
                  <c:v>1375.2553191489362</c:v>
                </c:pt>
                <c:pt idx="42">
                  <c:v>1375.2553191489362</c:v>
                </c:pt>
                <c:pt idx="43">
                  <c:v>1375.2553191489362</c:v>
                </c:pt>
                <c:pt idx="44">
                  <c:v>1375.2553191489362</c:v>
                </c:pt>
                <c:pt idx="45">
                  <c:v>1375.2553191489362</c:v>
                </c:pt>
                <c:pt idx="46">
                  <c:v>1375.2553191489362</c:v>
                </c:pt>
                <c:pt idx="47">
                  <c:v>1375.2553191489362</c:v>
                </c:pt>
              </c:numCache>
            </c:numRef>
          </c:val>
          <c:smooth val="0"/>
          <c:extLst>
            <c:ext xmlns:c16="http://schemas.microsoft.com/office/drawing/2014/chart" uri="{C3380CC4-5D6E-409C-BE32-E72D297353CC}">
              <c16:uniqueId val="{0000000D-6482-4C36-9B61-325B1F054505}"/>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spPr>
        <a:noFill/>
        <a:ln>
          <a:noFill/>
        </a:ln>
        <a:effectLst/>
      </c:spPr>
    </c:plotArea>
    <c:legend>
      <c:legendPos val="b"/>
      <c:legendEntry>
        <c:idx val="11"/>
        <c:delete val="1"/>
      </c:legendEntry>
      <c:legendEntry>
        <c:idx val="12"/>
        <c:delete val="1"/>
      </c:legendEntry>
      <c:layout>
        <c:manualLayout>
          <c:xMode val="edge"/>
          <c:yMode val="edge"/>
          <c:x val="6.8355977042662261E-2"/>
          <c:y val="0.65771272788312329"/>
          <c:w val="0.89215803904946367"/>
          <c:h val="0.34013663034489727"/>
        </c:manualLayout>
      </c:layout>
      <c:overlay val="0"/>
      <c:spPr>
        <a:noFill/>
        <a:ln>
          <a:noFill/>
        </a:ln>
        <a:effectLst/>
      </c:spPr>
      <c:txPr>
        <a:bodyPr rot="0" spcFirstLastPara="1" vertOverflow="ellipsis" vert="horz" wrap="square" anchor="ctr" anchorCtr="1"/>
        <a:lstStyle/>
        <a:p>
          <a:pPr>
            <a:defRPr sz="7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cap="flat" cmpd="sng" algn="ctr">
      <a:noFill/>
      <a:round/>
    </a:ln>
    <a:effectLst/>
  </c:spPr>
  <c:txPr>
    <a:bodyPr/>
    <a:lstStyle/>
    <a:p>
      <a:pPr>
        <a:defRPr/>
      </a:pPr>
      <a:endParaRPr lang="ja-JP"/>
    </a:p>
  </c:txPr>
  <c:externalData r:id="rId3">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a:t>（</a:t>
            </a:r>
            <a:r>
              <a:rPr lang="en-US" altLang="ja-JP" sz="1200"/>
              <a:t>7</a:t>
            </a:r>
            <a:r>
              <a:rPr lang="ja-JP" altLang="en-US" sz="1200"/>
              <a:t>）介護給付の適正化</a:t>
            </a:r>
            <a:r>
              <a:rPr lang="en-US" altLang="ja-JP" sz="1200"/>
              <a:t>(</a:t>
            </a:r>
            <a:r>
              <a:rPr lang="ja-JP" altLang="en-US" sz="1200"/>
              <a:t>満点</a:t>
            </a:r>
            <a:r>
              <a:rPr lang="en-US" altLang="ja-JP" sz="1200"/>
              <a:t>90</a:t>
            </a:r>
            <a:r>
              <a:rPr lang="ja-JP" altLang="en-US" sz="1200"/>
              <a:t>点、平均点</a:t>
            </a:r>
            <a:r>
              <a:rPr lang="en-US" altLang="ja-JP" sz="1200"/>
              <a:t>59.8</a:t>
            </a:r>
            <a:r>
              <a:rPr lang="ja-JP" altLang="en-US" sz="1200"/>
              <a:t>点、得点率</a:t>
            </a:r>
            <a:r>
              <a:rPr lang="en-US" altLang="ja-JP" sz="1200"/>
              <a:t>66.4%)</a:t>
            </a:r>
            <a:endParaRPr lang="ja-JP" altLang="en-US" sz="1200"/>
          </a:p>
        </c:rich>
      </c:tx>
      <c:layout>
        <c:manualLayout>
          <c:xMode val="edge"/>
          <c:yMode val="edge"/>
          <c:x val="0.28152186004219815"/>
          <c:y val="3.2007884946139903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4.104504733441941E-2"/>
          <c:y val="8.3130144945293097E-2"/>
          <c:w val="0.93948833259295361"/>
          <c:h val="0.78698607300370693"/>
        </c:manualLayout>
      </c:layout>
      <c:barChart>
        <c:barDir val="col"/>
        <c:grouping val="clustered"/>
        <c:varyColors val="0"/>
        <c:ser>
          <c:idx val="1"/>
          <c:order val="0"/>
          <c:tx>
            <c:strRef>
              <c:f>'Ⅱ（7）'!$E$4</c:f>
              <c:strCache>
                <c:ptCount val="1"/>
                <c:pt idx="0">
                  <c:v>（7）介護給付の適正化(満点90点、平均点59.8点、得点率66.4％)</c:v>
                </c:pt>
              </c:strCache>
            </c:strRef>
          </c:tx>
          <c:spPr>
            <a:solidFill>
              <a:schemeClr val="tx2">
                <a:lumMod val="60000"/>
                <a:lumOff val="40000"/>
              </a:schemeClr>
            </a:solidFill>
            <a:ln w="6350">
              <a:solidFill>
                <a:schemeClr val="bg1">
                  <a:lumMod val="50000"/>
                </a:schemeClr>
              </a:solidFill>
            </a:ln>
            <a:effectLst/>
          </c:spPr>
          <c:invertIfNegative val="0"/>
          <c:dLbls>
            <c:dLbl>
              <c:idx val="47"/>
              <c:numFmt formatCode="#,##0.0_);[Red]\(#,##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extLst>
                <c:ext xmlns:c16="http://schemas.microsoft.com/office/drawing/2014/chart" uri="{C3380CC4-5D6E-409C-BE32-E72D297353CC}">
                  <c16:uniqueId val="{00000000-B937-43E1-A8D7-6DEC32E45379}"/>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'Ⅱ（7）'!$D$5:$D$52</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'Ⅱ（7）'!$E$5:$E$52</c:f>
              <c:numCache>
                <c:formatCode>0_);[Red]\(0\)</c:formatCode>
                <c:ptCount val="48"/>
                <c:pt idx="0">
                  <c:v>48</c:v>
                </c:pt>
                <c:pt idx="1">
                  <c:v>66</c:v>
                </c:pt>
                <c:pt idx="2">
                  <c:v>59</c:v>
                </c:pt>
                <c:pt idx="3">
                  <c:v>51</c:v>
                </c:pt>
                <c:pt idx="4">
                  <c:v>63</c:v>
                </c:pt>
                <c:pt idx="5">
                  <c:v>49</c:v>
                </c:pt>
                <c:pt idx="6">
                  <c:v>56</c:v>
                </c:pt>
                <c:pt idx="7">
                  <c:v>67</c:v>
                </c:pt>
                <c:pt idx="8">
                  <c:v>61</c:v>
                </c:pt>
                <c:pt idx="9">
                  <c:v>52</c:v>
                </c:pt>
                <c:pt idx="10">
                  <c:v>57</c:v>
                </c:pt>
                <c:pt idx="11">
                  <c:v>36</c:v>
                </c:pt>
                <c:pt idx="12">
                  <c:v>46</c:v>
                </c:pt>
                <c:pt idx="13">
                  <c:v>59</c:v>
                </c:pt>
                <c:pt idx="14">
                  <c:v>62</c:v>
                </c:pt>
                <c:pt idx="15">
                  <c:v>65</c:v>
                </c:pt>
                <c:pt idx="16">
                  <c:v>69</c:v>
                </c:pt>
                <c:pt idx="17">
                  <c:v>76</c:v>
                </c:pt>
                <c:pt idx="18">
                  <c:v>59</c:v>
                </c:pt>
                <c:pt idx="19">
                  <c:v>61</c:v>
                </c:pt>
                <c:pt idx="20">
                  <c:v>49</c:v>
                </c:pt>
                <c:pt idx="21">
                  <c:v>64</c:v>
                </c:pt>
                <c:pt idx="22">
                  <c:v>57</c:v>
                </c:pt>
                <c:pt idx="23">
                  <c:v>64</c:v>
                </c:pt>
                <c:pt idx="24">
                  <c:v>61</c:v>
                </c:pt>
                <c:pt idx="25">
                  <c:v>69</c:v>
                </c:pt>
                <c:pt idx="26">
                  <c:v>68</c:v>
                </c:pt>
                <c:pt idx="27">
                  <c:v>51</c:v>
                </c:pt>
                <c:pt idx="28">
                  <c:v>59</c:v>
                </c:pt>
                <c:pt idx="29">
                  <c:v>76</c:v>
                </c:pt>
                <c:pt idx="30">
                  <c:v>59</c:v>
                </c:pt>
                <c:pt idx="31">
                  <c:v>64</c:v>
                </c:pt>
                <c:pt idx="32">
                  <c:v>54</c:v>
                </c:pt>
                <c:pt idx="33">
                  <c:v>57</c:v>
                </c:pt>
                <c:pt idx="34">
                  <c:v>58</c:v>
                </c:pt>
                <c:pt idx="35">
                  <c:v>58</c:v>
                </c:pt>
                <c:pt idx="36">
                  <c:v>72</c:v>
                </c:pt>
                <c:pt idx="37">
                  <c:v>82</c:v>
                </c:pt>
                <c:pt idx="38">
                  <c:v>64</c:v>
                </c:pt>
                <c:pt idx="39">
                  <c:v>56</c:v>
                </c:pt>
                <c:pt idx="40">
                  <c:v>49</c:v>
                </c:pt>
                <c:pt idx="41">
                  <c:v>53</c:v>
                </c:pt>
                <c:pt idx="42">
                  <c:v>67</c:v>
                </c:pt>
                <c:pt idx="43">
                  <c:v>62</c:v>
                </c:pt>
                <c:pt idx="44">
                  <c:v>66</c:v>
                </c:pt>
                <c:pt idx="45">
                  <c:v>59</c:v>
                </c:pt>
                <c:pt idx="46">
                  <c:v>50</c:v>
                </c:pt>
                <c:pt idx="47">
                  <c:v>59.787234042553195</c:v>
                </c:pt>
              </c:numCache>
            </c:numRef>
          </c:val>
          <c:extLst>
            <c:ext xmlns:c16="http://schemas.microsoft.com/office/drawing/2014/chart" uri="{C3380CC4-5D6E-409C-BE32-E72D297353CC}">
              <c16:uniqueId val="{00000001-B937-43E1-A8D7-6DEC32E45379}"/>
            </c:ext>
          </c:extLst>
        </c:ser>
        <c:dLbls>
          <c:showLegendKey val="0"/>
          <c:showVal val="0"/>
          <c:showCatName val="0"/>
          <c:showSerName val="0"/>
          <c:showPercent val="0"/>
          <c:showBubbleSize val="0"/>
        </c:dLbls>
        <c:gapWidth val="80"/>
        <c:axId val="548323672"/>
        <c:axId val="548327608"/>
      </c:barChart>
      <c:lineChart>
        <c:grouping val="standard"/>
        <c:varyColors val="0"/>
        <c:ser>
          <c:idx val="0"/>
          <c:order val="1"/>
          <c:tx>
            <c:strRef>
              <c:f>'Ⅱ（7）'!$F$4</c:f>
              <c:strCache>
                <c:ptCount val="1"/>
                <c:pt idx="0">
                  <c:v>平均</c:v>
                </c:pt>
              </c:strCache>
            </c:strRef>
          </c:tx>
          <c:spPr>
            <a:ln w="19050" cap="rnd">
              <a:solidFill>
                <a:srgbClr val="FF0000"/>
              </a:solidFill>
              <a:prstDash val="sysDash"/>
              <a:round/>
            </a:ln>
            <a:effectLst/>
          </c:spPr>
          <c:marker>
            <c:symbol val="none"/>
          </c:marker>
          <c:cat>
            <c:strRef>
              <c:f>'Ⅱ（7）'!$D$5:$D$52</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'Ⅱ（7）'!$F$5:$F$52</c:f>
              <c:numCache>
                <c:formatCode>0.0_);[Red]\(0.0\)</c:formatCode>
                <c:ptCount val="48"/>
                <c:pt idx="0">
                  <c:v>59.787234042553195</c:v>
                </c:pt>
                <c:pt idx="1">
                  <c:v>59.787234042553195</c:v>
                </c:pt>
                <c:pt idx="2">
                  <c:v>59.787234042553195</c:v>
                </c:pt>
                <c:pt idx="3">
                  <c:v>59.787234042553195</c:v>
                </c:pt>
                <c:pt idx="4">
                  <c:v>59.787234042553195</c:v>
                </c:pt>
                <c:pt idx="5">
                  <c:v>59.787234042553195</c:v>
                </c:pt>
                <c:pt idx="6">
                  <c:v>59.787234042553195</c:v>
                </c:pt>
                <c:pt idx="7">
                  <c:v>59.787234042553195</c:v>
                </c:pt>
                <c:pt idx="8">
                  <c:v>59.787234042553195</c:v>
                </c:pt>
                <c:pt idx="9">
                  <c:v>59.787234042553195</c:v>
                </c:pt>
                <c:pt idx="10">
                  <c:v>59.787234042553195</c:v>
                </c:pt>
                <c:pt idx="11">
                  <c:v>59.787234042553195</c:v>
                </c:pt>
                <c:pt idx="12">
                  <c:v>59.787234042553195</c:v>
                </c:pt>
                <c:pt idx="13">
                  <c:v>59.787234042553195</c:v>
                </c:pt>
                <c:pt idx="14">
                  <c:v>59.787234042553195</c:v>
                </c:pt>
                <c:pt idx="15">
                  <c:v>59.787234042553195</c:v>
                </c:pt>
                <c:pt idx="16">
                  <c:v>59.787234042553195</c:v>
                </c:pt>
                <c:pt idx="17">
                  <c:v>59.787234042553195</c:v>
                </c:pt>
                <c:pt idx="18">
                  <c:v>59.787234042553195</c:v>
                </c:pt>
                <c:pt idx="19">
                  <c:v>59.787234042553195</c:v>
                </c:pt>
                <c:pt idx="20">
                  <c:v>59.787234042553195</c:v>
                </c:pt>
                <c:pt idx="21">
                  <c:v>59.787234042553195</c:v>
                </c:pt>
                <c:pt idx="22">
                  <c:v>59.787234042553195</c:v>
                </c:pt>
                <c:pt idx="23">
                  <c:v>59.787234042553195</c:v>
                </c:pt>
                <c:pt idx="24">
                  <c:v>59.787234042553195</c:v>
                </c:pt>
                <c:pt idx="25">
                  <c:v>59.787234042553195</c:v>
                </c:pt>
                <c:pt idx="26">
                  <c:v>59.787234042553195</c:v>
                </c:pt>
                <c:pt idx="27">
                  <c:v>59.787234042553195</c:v>
                </c:pt>
                <c:pt idx="28">
                  <c:v>59.787234042553195</c:v>
                </c:pt>
                <c:pt idx="29">
                  <c:v>59.787234042553195</c:v>
                </c:pt>
                <c:pt idx="30">
                  <c:v>59.787234042553195</c:v>
                </c:pt>
                <c:pt idx="31">
                  <c:v>59.787234042553195</c:v>
                </c:pt>
                <c:pt idx="32">
                  <c:v>59.787234042553195</c:v>
                </c:pt>
                <c:pt idx="33">
                  <c:v>59.787234042553195</c:v>
                </c:pt>
                <c:pt idx="34">
                  <c:v>59.787234042553195</c:v>
                </c:pt>
                <c:pt idx="35">
                  <c:v>59.787234042553195</c:v>
                </c:pt>
                <c:pt idx="36">
                  <c:v>59.787234042553195</c:v>
                </c:pt>
                <c:pt idx="37">
                  <c:v>59.787234042553195</c:v>
                </c:pt>
                <c:pt idx="38">
                  <c:v>59.787234042553195</c:v>
                </c:pt>
                <c:pt idx="39">
                  <c:v>59.787234042553195</c:v>
                </c:pt>
                <c:pt idx="40">
                  <c:v>59.787234042553195</c:v>
                </c:pt>
                <c:pt idx="41">
                  <c:v>59.787234042553195</c:v>
                </c:pt>
                <c:pt idx="42">
                  <c:v>59.787234042553195</c:v>
                </c:pt>
                <c:pt idx="43">
                  <c:v>59.787234042553195</c:v>
                </c:pt>
                <c:pt idx="44">
                  <c:v>59.787234042553195</c:v>
                </c:pt>
                <c:pt idx="45">
                  <c:v>59.787234042553195</c:v>
                </c:pt>
                <c:pt idx="46">
                  <c:v>59.787234042553195</c:v>
                </c:pt>
                <c:pt idx="47">
                  <c:v>59.787234042553195</c:v>
                </c:pt>
              </c:numCache>
            </c:numRef>
          </c:val>
          <c:smooth val="0"/>
          <c:extLst>
            <c:ext xmlns:c16="http://schemas.microsoft.com/office/drawing/2014/chart" uri="{C3380CC4-5D6E-409C-BE32-E72D297353CC}">
              <c16:uniqueId val="{00000002-B937-43E1-A8D7-6DEC32E45379}"/>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cap="flat" cmpd="sng" algn="ctr">
      <a:noFill/>
      <a:round/>
    </a:ln>
    <a:effectLst/>
  </c:spPr>
  <c:txPr>
    <a:bodyPr/>
    <a:lstStyle/>
    <a:p>
      <a:pPr>
        <a:defRPr/>
      </a:pPr>
      <a:endParaRPr lang="ja-JP"/>
    </a:p>
  </c:txPr>
  <c:externalData r:id="rId3">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a:t>（</a:t>
            </a:r>
            <a:r>
              <a:rPr lang="en-US" altLang="ja-JP" sz="1200"/>
              <a:t>8</a:t>
            </a:r>
            <a:r>
              <a:rPr lang="ja-JP" altLang="en-US" sz="1200"/>
              <a:t>）介護人材の確保・生産性向上</a:t>
            </a:r>
            <a:r>
              <a:rPr lang="en-US" altLang="ja-JP" sz="1200"/>
              <a:t>(</a:t>
            </a:r>
            <a:r>
              <a:rPr lang="ja-JP" altLang="en-US" sz="1200"/>
              <a:t>満点</a:t>
            </a:r>
            <a:r>
              <a:rPr lang="en-US" altLang="ja-JP" sz="1200"/>
              <a:t>470</a:t>
            </a:r>
            <a:r>
              <a:rPr lang="ja-JP" altLang="en-US" sz="1200"/>
              <a:t>点、平均点</a:t>
            </a:r>
            <a:r>
              <a:rPr lang="en-US" altLang="ja-JP" sz="1200"/>
              <a:t>299.6</a:t>
            </a:r>
            <a:r>
              <a:rPr lang="ja-JP" altLang="en-US" sz="1200"/>
              <a:t>点、得点率</a:t>
            </a:r>
            <a:r>
              <a:rPr lang="en-US" altLang="ja-JP" sz="1200"/>
              <a:t>63.7%)</a:t>
            </a:r>
            <a:endParaRPr lang="ja-JP" altLang="en-US" sz="1200"/>
          </a:p>
        </c:rich>
      </c:tx>
      <c:layout>
        <c:manualLayout>
          <c:xMode val="edge"/>
          <c:yMode val="edge"/>
          <c:x val="0.25550013010852396"/>
          <c:y val="5.6220285952091484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4.104504733441941E-2"/>
          <c:y val="0.12117829953939141"/>
          <c:w val="0.93948833259295361"/>
          <c:h val="0.72773162250140533"/>
        </c:manualLayout>
      </c:layout>
      <c:barChart>
        <c:barDir val="col"/>
        <c:grouping val="clustered"/>
        <c:varyColors val="0"/>
        <c:ser>
          <c:idx val="1"/>
          <c:order val="0"/>
          <c:tx>
            <c:strRef>
              <c:f>'Ⅱ(8)'!$I$4</c:f>
              <c:strCache>
                <c:ptCount val="1"/>
                <c:pt idx="0">
                  <c:v>（8）介護人材の確保・生産性向上(満点470点、平均点293.2点、得点率62.4％)</c:v>
                </c:pt>
              </c:strCache>
            </c:strRef>
          </c:tx>
          <c:spPr>
            <a:solidFill>
              <a:schemeClr val="tx2">
                <a:lumMod val="60000"/>
                <a:lumOff val="40000"/>
              </a:schemeClr>
            </a:solidFill>
            <a:ln w="6350">
              <a:solidFill>
                <a:schemeClr val="bg1">
                  <a:lumMod val="50000"/>
                </a:schemeClr>
              </a:solidFill>
            </a:ln>
            <a:effectLst/>
          </c:spPr>
          <c:invertIfNegative val="0"/>
          <c:dLbls>
            <c:dLbl>
              <c:idx val="47"/>
              <c:numFmt formatCode="#,##0.0_);[Red]\(#,##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extLst>
                <c:ext xmlns:c16="http://schemas.microsoft.com/office/drawing/2014/chart" uri="{C3380CC4-5D6E-409C-BE32-E72D297353CC}">
                  <c16:uniqueId val="{00000000-FCA2-440C-96D7-0A90D7981980}"/>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'Ⅱ(8)'!$D$5:$D$52</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'Ⅱ(8)'!$I$5:$I$52</c:f>
              <c:numCache>
                <c:formatCode>0_);[Red]\(0\)</c:formatCode>
                <c:ptCount val="48"/>
                <c:pt idx="0">
                  <c:v>357</c:v>
                </c:pt>
                <c:pt idx="1">
                  <c:v>390</c:v>
                </c:pt>
                <c:pt idx="2">
                  <c:v>255</c:v>
                </c:pt>
                <c:pt idx="3">
                  <c:v>320</c:v>
                </c:pt>
                <c:pt idx="4">
                  <c:v>187</c:v>
                </c:pt>
                <c:pt idx="5">
                  <c:v>317</c:v>
                </c:pt>
                <c:pt idx="6">
                  <c:v>340</c:v>
                </c:pt>
                <c:pt idx="7">
                  <c:v>316</c:v>
                </c:pt>
                <c:pt idx="8">
                  <c:v>248</c:v>
                </c:pt>
                <c:pt idx="9">
                  <c:v>282</c:v>
                </c:pt>
                <c:pt idx="10">
                  <c:v>271</c:v>
                </c:pt>
                <c:pt idx="11">
                  <c:v>262</c:v>
                </c:pt>
                <c:pt idx="12">
                  <c:v>388</c:v>
                </c:pt>
                <c:pt idx="13">
                  <c:v>428</c:v>
                </c:pt>
                <c:pt idx="14">
                  <c:v>369</c:v>
                </c:pt>
                <c:pt idx="15">
                  <c:v>389</c:v>
                </c:pt>
                <c:pt idx="16">
                  <c:v>304</c:v>
                </c:pt>
                <c:pt idx="17">
                  <c:v>370</c:v>
                </c:pt>
                <c:pt idx="18">
                  <c:v>229</c:v>
                </c:pt>
                <c:pt idx="19">
                  <c:v>358</c:v>
                </c:pt>
                <c:pt idx="20">
                  <c:v>363</c:v>
                </c:pt>
                <c:pt idx="21">
                  <c:v>429</c:v>
                </c:pt>
                <c:pt idx="22">
                  <c:v>280</c:v>
                </c:pt>
                <c:pt idx="23">
                  <c:v>281</c:v>
                </c:pt>
                <c:pt idx="24">
                  <c:v>322</c:v>
                </c:pt>
                <c:pt idx="25">
                  <c:v>330</c:v>
                </c:pt>
                <c:pt idx="26">
                  <c:v>248</c:v>
                </c:pt>
                <c:pt idx="27">
                  <c:v>336</c:v>
                </c:pt>
                <c:pt idx="28">
                  <c:v>273</c:v>
                </c:pt>
                <c:pt idx="29">
                  <c:v>245</c:v>
                </c:pt>
                <c:pt idx="30">
                  <c:v>331</c:v>
                </c:pt>
                <c:pt idx="31">
                  <c:v>286</c:v>
                </c:pt>
                <c:pt idx="32">
                  <c:v>251</c:v>
                </c:pt>
                <c:pt idx="33">
                  <c:v>250</c:v>
                </c:pt>
                <c:pt idx="34">
                  <c:v>182</c:v>
                </c:pt>
                <c:pt idx="35">
                  <c:v>213</c:v>
                </c:pt>
                <c:pt idx="36">
                  <c:v>335</c:v>
                </c:pt>
                <c:pt idx="37">
                  <c:v>273</c:v>
                </c:pt>
                <c:pt idx="38">
                  <c:v>300</c:v>
                </c:pt>
                <c:pt idx="39">
                  <c:v>220</c:v>
                </c:pt>
                <c:pt idx="40">
                  <c:v>204</c:v>
                </c:pt>
                <c:pt idx="41">
                  <c:v>303</c:v>
                </c:pt>
                <c:pt idx="42">
                  <c:v>365</c:v>
                </c:pt>
                <c:pt idx="43">
                  <c:v>336</c:v>
                </c:pt>
                <c:pt idx="44">
                  <c:v>189</c:v>
                </c:pt>
                <c:pt idx="45">
                  <c:v>349</c:v>
                </c:pt>
                <c:pt idx="46">
                  <c:v>205</c:v>
                </c:pt>
                <c:pt idx="47">
                  <c:v>299.55319148936172</c:v>
                </c:pt>
              </c:numCache>
            </c:numRef>
          </c:val>
          <c:extLst>
            <c:ext xmlns:c16="http://schemas.microsoft.com/office/drawing/2014/chart" uri="{C3380CC4-5D6E-409C-BE32-E72D297353CC}">
              <c16:uniqueId val="{00000001-FCA2-440C-96D7-0A90D7981980}"/>
            </c:ext>
          </c:extLst>
        </c:ser>
        <c:dLbls>
          <c:showLegendKey val="0"/>
          <c:showVal val="0"/>
          <c:showCatName val="0"/>
          <c:showSerName val="0"/>
          <c:showPercent val="0"/>
          <c:showBubbleSize val="0"/>
        </c:dLbls>
        <c:gapWidth val="80"/>
        <c:axId val="548323672"/>
        <c:axId val="548327608"/>
      </c:barChart>
      <c:lineChart>
        <c:grouping val="standard"/>
        <c:varyColors val="0"/>
        <c:ser>
          <c:idx val="0"/>
          <c:order val="1"/>
          <c:tx>
            <c:strRef>
              <c:f>'Ⅱ(8)'!$J$4</c:f>
              <c:strCache>
                <c:ptCount val="1"/>
                <c:pt idx="0">
                  <c:v>平均</c:v>
                </c:pt>
              </c:strCache>
            </c:strRef>
          </c:tx>
          <c:spPr>
            <a:ln w="19050" cap="rnd">
              <a:solidFill>
                <a:srgbClr val="FF0000"/>
              </a:solidFill>
              <a:prstDash val="sysDash"/>
              <a:round/>
            </a:ln>
            <a:effectLst/>
          </c:spPr>
          <c:marker>
            <c:symbol val="none"/>
          </c:marker>
          <c:cat>
            <c:strRef>
              <c:f>'Ⅱ(8)'!$D$5:$D$52</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'Ⅱ(8)'!$J$5:$J$52</c:f>
              <c:numCache>
                <c:formatCode>0.0_);[Red]\(0.0\)</c:formatCode>
                <c:ptCount val="48"/>
                <c:pt idx="0">
                  <c:v>299.55319148936172</c:v>
                </c:pt>
                <c:pt idx="1">
                  <c:v>299.55319148936172</c:v>
                </c:pt>
                <c:pt idx="2">
                  <c:v>299.55319148936172</c:v>
                </c:pt>
                <c:pt idx="3">
                  <c:v>299.55319148936172</c:v>
                </c:pt>
                <c:pt idx="4">
                  <c:v>299.55319148936172</c:v>
                </c:pt>
                <c:pt idx="5">
                  <c:v>299.55319148936172</c:v>
                </c:pt>
                <c:pt idx="6">
                  <c:v>299.55319148936172</c:v>
                </c:pt>
                <c:pt idx="7">
                  <c:v>299.55319148936172</c:v>
                </c:pt>
                <c:pt idx="8">
                  <c:v>299.55319148936172</c:v>
                </c:pt>
                <c:pt idx="9">
                  <c:v>299.55319148936172</c:v>
                </c:pt>
                <c:pt idx="10">
                  <c:v>299.55319148936172</c:v>
                </c:pt>
                <c:pt idx="11">
                  <c:v>299.55319148936172</c:v>
                </c:pt>
                <c:pt idx="12">
                  <c:v>299.55319148936172</c:v>
                </c:pt>
                <c:pt idx="13">
                  <c:v>299.55319148936172</c:v>
                </c:pt>
                <c:pt idx="14">
                  <c:v>299.55319148936172</c:v>
                </c:pt>
                <c:pt idx="15">
                  <c:v>299.55319148936172</c:v>
                </c:pt>
                <c:pt idx="16">
                  <c:v>299.55319148936172</c:v>
                </c:pt>
                <c:pt idx="17">
                  <c:v>299.55319148936172</c:v>
                </c:pt>
                <c:pt idx="18">
                  <c:v>299.55319148936172</c:v>
                </c:pt>
                <c:pt idx="19">
                  <c:v>299.55319148936172</c:v>
                </c:pt>
                <c:pt idx="20">
                  <c:v>299.55319148936172</c:v>
                </c:pt>
                <c:pt idx="21">
                  <c:v>299.55319148936172</c:v>
                </c:pt>
                <c:pt idx="22">
                  <c:v>299.55319148936172</c:v>
                </c:pt>
                <c:pt idx="23">
                  <c:v>299.55319148936172</c:v>
                </c:pt>
                <c:pt idx="24">
                  <c:v>299.55319148936172</c:v>
                </c:pt>
                <c:pt idx="25">
                  <c:v>299.55319148936172</c:v>
                </c:pt>
                <c:pt idx="26">
                  <c:v>299.55319148936172</c:v>
                </c:pt>
                <c:pt idx="27">
                  <c:v>299.55319148936172</c:v>
                </c:pt>
                <c:pt idx="28">
                  <c:v>299.55319148936172</c:v>
                </c:pt>
                <c:pt idx="29">
                  <c:v>299.55319148936172</c:v>
                </c:pt>
                <c:pt idx="30">
                  <c:v>299.55319148936172</c:v>
                </c:pt>
                <c:pt idx="31">
                  <c:v>299.55319148936172</c:v>
                </c:pt>
                <c:pt idx="32">
                  <c:v>299.55319148936172</c:v>
                </c:pt>
                <c:pt idx="33">
                  <c:v>299.55319148936172</c:v>
                </c:pt>
                <c:pt idx="34">
                  <c:v>299.55319148936172</c:v>
                </c:pt>
                <c:pt idx="35">
                  <c:v>299.55319148936172</c:v>
                </c:pt>
                <c:pt idx="36">
                  <c:v>299.55319148936172</c:v>
                </c:pt>
                <c:pt idx="37">
                  <c:v>299.55319148936172</c:v>
                </c:pt>
                <c:pt idx="38">
                  <c:v>299.55319148936172</c:v>
                </c:pt>
                <c:pt idx="39">
                  <c:v>299.55319148936172</c:v>
                </c:pt>
                <c:pt idx="40">
                  <c:v>299.55319148936172</c:v>
                </c:pt>
                <c:pt idx="41">
                  <c:v>299.55319148936172</c:v>
                </c:pt>
                <c:pt idx="42">
                  <c:v>299.55319148936172</c:v>
                </c:pt>
                <c:pt idx="43">
                  <c:v>299.55319148936172</c:v>
                </c:pt>
                <c:pt idx="44">
                  <c:v>299.55319148936172</c:v>
                </c:pt>
                <c:pt idx="45">
                  <c:v>299.55319148936172</c:v>
                </c:pt>
                <c:pt idx="46">
                  <c:v>299.55319148936172</c:v>
                </c:pt>
                <c:pt idx="47">
                  <c:v>299.55319148936172</c:v>
                </c:pt>
              </c:numCache>
            </c:numRef>
          </c:val>
          <c:smooth val="0"/>
          <c:extLst>
            <c:ext xmlns:c16="http://schemas.microsoft.com/office/drawing/2014/chart" uri="{C3380CC4-5D6E-409C-BE32-E72D297353CC}">
              <c16:uniqueId val="{00000002-FCA2-440C-96D7-0A90D7981980}"/>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cap="flat" cmpd="sng" algn="ctr">
      <a:noFill/>
      <a:round/>
    </a:ln>
    <a:effectLst/>
  </c:spPr>
  <c:txPr>
    <a:bodyPr/>
    <a:lstStyle/>
    <a:p>
      <a:pPr>
        <a:defRPr/>
      </a:pPr>
      <a:endParaRPr lang="ja-JP"/>
    </a:p>
  </c:txPr>
  <c:externalData r:id="rId3">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a:t>（</a:t>
            </a:r>
            <a:r>
              <a:rPr lang="en-US" altLang="ja-JP" sz="1200"/>
              <a:t>8</a:t>
            </a:r>
            <a:r>
              <a:rPr lang="ja-JP" altLang="en-US" sz="1200"/>
              <a:t>）介護人材の確保・生産性向上</a:t>
            </a:r>
            <a:r>
              <a:rPr lang="en-US" altLang="ja-JP" sz="1200"/>
              <a:t>(</a:t>
            </a:r>
            <a:r>
              <a:rPr lang="ja-JP" altLang="en-US" sz="1200"/>
              <a:t>満点</a:t>
            </a:r>
            <a:r>
              <a:rPr lang="en-US" altLang="ja-JP" sz="1200"/>
              <a:t>440</a:t>
            </a:r>
            <a:r>
              <a:rPr lang="ja-JP" altLang="en-US" sz="1200"/>
              <a:t>点、平均点</a:t>
            </a:r>
            <a:r>
              <a:rPr lang="en-US" altLang="ja-JP" sz="1200"/>
              <a:t>275.9</a:t>
            </a:r>
            <a:r>
              <a:rPr lang="ja-JP" altLang="en-US" sz="1200"/>
              <a:t>点、得点率</a:t>
            </a:r>
            <a:r>
              <a:rPr lang="en-US" altLang="ja-JP" sz="1200"/>
              <a:t>62.7%)</a:t>
            </a:r>
            <a:endParaRPr lang="ja-JP" altLang="en-US" sz="1200"/>
          </a:p>
        </c:rich>
      </c:tx>
      <c:layout>
        <c:manualLayout>
          <c:xMode val="edge"/>
          <c:yMode val="edge"/>
          <c:x val="0.27632912906282486"/>
          <c:y val="0.11971267537269627"/>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4.104504733441941E-2"/>
          <c:y val="0.18649661068617943"/>
          <c:w val="0.93948833259295361"/>
          <c:h val="0.65635435914789164"/>
        </c:manualLayout>
      </c:layout>
      <c:barChart>
        <c:barDir val="col"/>
        <c:grouping val="clustered"/>
        <c:varyColors val="0"/>
        <c:ser>
          <c:idx val="1"/>
          <c:order val="0"/>
          <c:tx>
            <c:strRef>
              <c:f>'Ⅱ(8)'!$E$4</c:f>
              <c:strCache>
                <c:ptCount val="1"/>
                <c:pt idx="0">
                  <c:v>（8）介護人材の確保・生産性向上(満点440点、平均点271.3点、得点率61.7％）</c:v>
                </c:pt>
              </c:strCache>
            </c:strRef>
          </c:tx>
          <c:spPr>
            <a:solidFill>
              <a:schemeClr val="tx2">
                <a:lumMod val="60000"/>
                <a:lumOff val="40000"/>
              </a:schemeClr>
            </a:solidFill>
            <a:ln w="6350">
              <a:solidFill>
                <a:schemeClr val="bg1">
                  <a:lumMod val="50000"/>
                </a:schemeClr>
              </a:solidFill>
            </a:ln>
            <a:effectLst/>
          </c:spPr>
          <c:invertIfNegative val="0"/>
          <c:dLbls>
            <c:dLbl>
              <c:idx val="47"/>
              <c:numFmt formatCode="#,##0.0_);[Red]\(#,##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extLst>
                <c:ext xmlns:c16="http://schemas.microsoft.com/office/drawing/2014/chart" uri="{C3380CC4-5D6E-409C-BE32-E72D297353CC}">
                  <c16:uniqueId val="{00000000-268A-4933-B875-BD054C53809B}"/>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'Ⅱ(8)'!$D$5:$D$52</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'Ⅱ(8)'!$E$5:$E$52</c:f>
              <c:numCache>
                <c:formatCode>0_);[Red]\(0\)</c:formatCode>
                <c:ptCount val="48"/>
                <c:pt idx="0">
                  <c:v>327</c:v>
                </c:pt>
                <c:pt idx="1">
                  <c:v>360</c:v>
                </c:pt>
                <c:pt idx="2">
                  <c:v>225</c:v>
                </c:pt>
                <c:pt idx="3">
                  <c:v>300</c:v>
                </c:pt>
                <c:pt idx="4">
                  <c:v>187</c:v>
                </c:pt>
                <c:pt idx="5">
                  <c:v>287</c:v>
                </c:pt>
                <c:pt idx="6">
                  <c:v>310</c:v>
                </c:pt>
                <c:pt idx="7">
                  <c:v>296</c:v>
                </c:pt>
                <c:pt idx="8">
                  <c:v>228</c:v>
                </c:pt>
                <c:pt idx="9">
                  <c:v>262</c:v>
                </c:pt>
                <c:pt idx="10">
                  <c:v>241</c:v>
                </c:pt>
                <c:pt idx="11">
                  <c:v>242</c:v>
                </c:pt>
                <c:pt idx="12">
                  <c:v>358</c:v>
                </c:pt>
                <c:pt idx="13">
                  <c:v>398</c:v>
                </c:pt>
                <c:pt idx="14">
                  <c:v>339</c:v>
                </c:pt>
                <c:pt idx="15">
                  <c:v>369</c:v>
                </c:pt>
                <c:pt idx="16">
                  <c:v>274</c:v>
                </c:pt>
                <c:pt idx="17">
                  <c:v>340</c:v>
                </c:pt>
                <c:pt idx="18">
                  <c:v>209</c:v>
                </c:pt>
                <c:pt idx="19">
                  <c:v>338</c:v>
                </c:pt>
                <c:pt idx="20">
                  <c:v>333</c:v>
                </c:pt>
                <c:pt idx="21">
                  <c:v>399</c:v>
                </c:pt>
                <c:pt idx="22">
                  <c:v>260</c:v>
                </c:pt>
                <c:pt idx="23">
                  <c:v>251</c:v>
                </c:pt>
                <c:pt idx="24">
                  <c:v>312</c:v>
                </c:pt>
                <c:pt idx="25">
                  <c:v>300</c:v>
                </c:pt>
                <c:pt idx="26">
                  <c:v>228</c:v>
                </c:pt>
                <c:pt idx="27">
                  <c:v>306</c:v>
                </c:pt>
                <c:pt idx="28">
                  <c:v>243</c:v>
                </c:pt>
                <c:pt idx="29">
                  <c:v>225</c:v>
                </c:pt>
                <c:pt idx="30">
                  <c:v>301</c:v>
                </c:pt>
                <c:pt idx="31">
                  <c:v>256</c:v>
                </c:pt>
                <c:pt idx="32">
                  <c:v>241</c:v>
                </c:pt>
                <c:pt idx="33">
                  <c:v>230</c:v>
                </c:pt>
                <c:pt idx="34">
                  <c:v>162</c:v>
                </c:pt>
                <c:pt idx="35">
                  <c:v>203</c:v>
                </c:pt>
                <c:pt idx="36">
                  <c:v>305</c:v>
                </c:pt>
                <c:pt idx="37">
                  <c:v>253</c:v>
                </c:pt>
                <c:pt idx="38">
                  <c:v>280</c:v>
                </c:pt>
                <c:pt idx="39">
                  <c:v>210</c:v>
                </c:pt>
                <c:pt idx="40">
                  <c:v>184</c:v>
                </c:pt>
                <c:pt idx="41">
                  <c:v>273</c:v>
                </c:pt>
                <c:pt idx="42">
                  <c:v>335</c:v>
                </c:pt>
                <c:pt idx="43">
                  <c:v>306</c:v>
                </c:pt>
                <c:pt idx="44">
                  <c:v>179</c:v>
                </c:pt>
                <c:pt idx="45">
                  <c:v>319</c:v>
                </c:pt>
                <c:pt idx="46">
                  <c:v>185</c:v>
                </c:pt>
                <c:pt idx="47">
                  <c:v>275.93617021276594</c:v>
                </c:pt>
              </c:numCache>
            </c:numRef>
          </c:val>
          <c:extLst>
            <c:ext xmlns:c16="http://schemas.microsoft.com/office/drawing/2014/chart" uri="{C3380CC4-5D6E-409C-BE32-E72D297353CC}">
              <c16:uniqueId val="{00000001-268A-4933-B875-BD054C53809B}"/>
            </c:ext>
          </c:extLst>
        </c:ser>
        <c:dLbls>
          <c:showLegendKey val="0"/>
          <c:showVal val="0"/>
          <c:showCatName val="0"/>
          <c:showSerName val="0"/>
          <c:showPercent val="0"/>
          <c:showBubbleSize val="0"/>
        </c:dLbls>
        <c:gapWidth val="80"/>
        <c:axId val="548323672"/>
        <c:axId val="548327608"/>
      </c:barChart>
      <c:lineChart>
        <c:grouping val="standard"/>
        <c:varyColors val="0"/>
        <c:ser>
          <c:idx val="0"/>
          <c:order val="1"/>
          <c:tx>
            <c:strRef>
              <c:f>'Ⅱ(8)'!$F$4</c:f>
              <c:strCache>
                <c:ptCount val="1"/>
                <c:pt idx="0">
                  <c:v>平均</c:v>
                </c:pt>
              </c:strCache>
            </c:strRef>
          </c:tx>
          <c:spPr>
            <a:ln w="19050" cap="rnd">
              <a:solidFill>
                <a:srgbClr val="FF0000"/>
              </a:solidFill>
              <a:prstDash val="sysDash"/>
              <a:round/>
            </a:ln>
            <a:effectLst/>
          </c:spPr>
          <c:marker>
            <c:symbol val="none"/>
          </c:marker>
          <c:cat>
            <c:strRef>
              <c:f>'Ⅱ(8)'!$D$5:$D$52</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'Ⅱ(8)'!$F$5:$F$52</c:f>
              <c:numCache>
                <c:formatCode>0.0_);[Red]\(0.0\)</c:formatCode>
                <c:ptCount val="48"/>
                <c:pt idx="0">
                  <c:v>275.93617021276594</c:v>
                </c:pt>
                <c:pt idx="1">
                  <c:v>275.93617021276594</c:v>
                </c:pt>
                <c:pt idx="2">
                  <c:v>275.93617021276594</c:v>
                </c:pt>
                <c:pt idx="3">
                  <c:v>275.93617021276594</c:v>
                </c:pt>
                <c:pt idx="4">
                  <c:v>275.93617021276594</c:v>
                </c:pt>
                <c:pt idx="5">
                  <c:v>275.93617021276594</c:v>
                </c:pt>
                <c:pt idx="6">
                  <c:v>275.93617021276594</c:v>
                </c:pt>
                <c:pt idx="7">
                  <c:v>275.93617021276594</c:v>
                </c:pt>
                <c:pt idx="8">
                  <c:v>275.93617021276594</c:v>
                </c:pt>
                <c:pt idx="9">
                  <c:v>275.93617021276594</c:v>
                </c:pt>
                <c:pt idx="10">
                  <c:v>275.93617021276594</c:v>
                </c:pt>
                <c:pt idx="11">
                  <c:v>275.93617021276594</c:v>
                </c:pt>
                <c:pt idx="12">
                  <c:v>275.93617021276594</c:v>
                </c:pt>
                <c:pt idx="13">
                  <c:v>275.93617021276594</c:v>
                </c:pt>
                <c:pt idx="14">
                  <c:v>275.93617021276594</c:v>
                </c:pt>
                <c:pt idx="15">
                  <c:v>275.93617021276594</c:v>
                </c:pt>
                <c:pt idx="16">
                  <c:v>275.93617021276594</c:v>
                </c:pt>
                <c:pt idx="17">
                  <c:v>275.93617021276594</c:v>
                </c:pt>
                <c:pt idx="18">
                  <c:v>275.93617021276594</c:v>
                </c:pt>
                <c:pt idx="19">
                  <c:v>275.93617021276594</c:v>
                </c:pt>
                <c:pt idx="20">
                  <c:v>275.93617021276594</c:v>
                </c:pt>
                <c:pt idx="21">
                  <c:v>275.93617021276594</c:v>
                </c:pt>
                <c:pt idx="22">
                  <c:v>275.93617021276594</c:v>
                </c:pt>
                <c:pt idx="23">
                  <c:v>275.93617021276594</c:v>
                </c:pt>
                <c:pt idx="24">
                  <c:v>275.93617021276594</c:v>
                </c:pt>
                <c:pt idx="25">
                  <c:v>275.93617021276594</c:v>
                </c:pt>
                <c:pt idx="26">
                  <c:v>275.93617021276594</c:v>
                </c:pt>
                <c:pt idx="27">
                  <c:v>275.93617021276594</c:v>
                </c:pt>
                <c:pt idx="28">
                  <c:v>275.93617021276594</c:v>
                </c:pt>
                <c:pt idx="29">
                  <c:v>275.93617021276594</c:v>
                </c:pt>
                <c:pt idx="30">
                  <c:v>275.93617021276594</c:v>
                </c:pt>
                <c:pt idx="31">
                  <c:v>275.93617021276594</c:v>
                </c:pt>
                <c:pt idx="32">
                  <c:v>275.93617021276594</c:v>
                </c:pt>
                <c:pt idx="33">
                  <c:v>275.93617021276594</c:v>
                </c:pt>
                <c:pt idx="34">
                  <c:v>275.93617021276594</c:v>
                </c:pt>
                <c:pt idx="35">
                  <c:v>275.93617021276594</c:v>
                </c:pt>
                <c:pt idx="36">
                  <c:v>275.93617021276594</c:v>
                </c:pt>
                <c:pt idx="37">
                  <c:v>275.93617021276594</c:v>
                </c:pt>
                <c:pt idx="38">
                  <c:v>275.93617021276594</c:v>
                </c:pt>
                <c:pt idx="39">
                  <c:v>275.93617021276594</c:v>
                </c:pt>
                <c:pt idx="40">
                  <c:v>275.93617021276594</c:v>
                </c:pt>
                <c:pt idx="41">
                  <c:v>275.93617021276594</c:v>
                </c:pt>
                <c:pt idx="42">
                  <c:v>275.93617021276594</c:v>
                </c:pt>
                <c:pt idx="43">
                  <c:v>275.93617021276594</c:v>
                </c:pt>
                <c:pt idx="44">
                  <c:v>275.93617021276594</c:v>
                </c:pt>
                <c:pt idx="45">
                  <c:v>275.93617021276594</c:v>
                </c:pt>
                <c:pt idx="46">
                  <c:v>275.93617021276594</c:v>
                </c:pt>
                <c:pt idx="47">
                  <c:v>275.93617021276594</c:v>
                </c:pt>
              </c:numCache>
            </c:numRef>
          </c:val>
          <c:smooth val="0"/>
          <c:extLst>
            <c:ext xmlns:c16="http://schemas.microsoft.com/office/drawing/2014/chart" uri="{C3380CC4-5D6E-409C-BE32-E72D297353CC}">
              <c16:uniqueId val="{00000002-268A-4933-B875-BD054C53809B}"/>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cap="flat" cmpd="sng" algn="ctr">
      <a:noFill/>
      <a:round/>
    </a:ln>
    <a:effectLst/>
  </c:spPr>
  <c:txPr>
    <a:bodyPr/>
    <a:lstStyle/>
    <a:p>
      <a:pPr>
        <a:defRPr/>
      </a:pPr>
      <a:endParaRPr lang="ja-JP"/>
    </a:p>
  </c:txPr>
  <c:externalData r:id="rId3">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a:t>（</a:t>
            </a:r>
            <a:r>
              <a:rPr lang="en-US" altLang="ja-JP" sz="1200"/>
              <a:t>8</a:t>
            </a:r>
            <a:r>
              <a:rPr lang="ja-JP" altLang="en-US" sz="1200"/>
              <a:t>）介護人材の確保・生産性向上</a:t>
            </a:r>
            <a:r>
              <a:rPr lang="en-US" altLang="ja-JP" sz="1200"/>
              <a:t>(</a:t>
            </a:r>
            <a:r>
              <a:rPr lang="ja-JP" altLang="en-US" sz="1200"/>
              <a:t>満点</a:t>
            </a:r>
            <a:r>
              <a:rPr lang="en-US" altLang="ja-JP" sz="1200"/>
              <a:t>30</a:t>
            </a:r>
            <a:r>
              <a:rPr lang="ja-JP" altLang="en-US" sz="1200"/>
              <a:t>点、平均点</a:t>
            </a:r>
            <a:r>
              <a:rPr lang="en-US" altLang="ja-JP" sz="1200"/>
              <a:t>23.6</a:t>
            </a:r>
            <a:r>
              <a:rPr lang="ja-JP" altLang="en-US" sz="1200"/>
              <a:t>点、得点率</a:t>
            </a:r>
            <a:r>
              <a:rPr lang="en-US" altLang="ja-JP" sz="1200"/>
              <a:t>78.7%)</a:t>
            </a:r>
            <a:endParaRPr lang="ja-JP" altLang="en-US" sz="1200"/>
          </a:p>
        </c:rich>
      </c:tx>
      <c:layout>
        <c:manualLayout>
          <c:xMode val="edge"/>
          <c:yMode val="edge"/>
          <c:x val="0.28152186004219815"/>
          <c:y val="3.2007884946139903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4.104504733441941E-2"/>
          <c:y val="8.3130144945293097E-2"/>
          <c:w val="0.93948833259295361"/>
          <c:h val="0.7597207923002719"/>
        </c:manualLayout>
      </c:layout>
      <c:barChart>
        <c:barDir val="col"/>
        <c:grouping val="clustered"/>
        <c:varyColors val="0"/>
        <c:ser>
          <c:idx val="1"/>
          <c:order val="0"/>
          <c:tx>
            <c:strRef>
              <c:f>'Ⅱ(8)'!$G$4</c:f>
              <c:strCache>
                <c:ptCount val="1"/>
                <c:pt idx="0">
                  <c:v>（8）介護人材の確保・生産性向上(満点30点、平均点21.9点、得点率73.0％)</c:v>
                </c:pt>
              </c:strCache>
            </c:strRef>
          </c:tx>
          <c:spPr>
            <a:solidFill>
              <a:schemeClr val="tx2">
                <a:lumMod val="60000"/>
                <a:lumOff val="40000"/>
              </a:schemeClr>
            </a:solidFill>
            <a:ln w="6350">
              <a:solidFill>
                <a:schemeClr val="bg1">
                  <a:lumMod val="50000"/>
                </a:schemeClr>
              </a:solidFill>
            </a:ln>
            <a:effectLst/>
          </c:spPr>
          <c:invertIfNegative val="0"/>
          <c:dLbls>
            <c:dLbl>
              <c:idx val="47"/>
              <c:numFmt formatCode="#,##0.0_);[Red]\(#,##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extLst>
                <c:ext xmlns:c16="http://schemas.microsoft.com/office/drawing/2014/chart" uri="{C3380CC4-5D6E-409C-BE32-E72D297353CC}">
                  <c16:uniqueId val="{00000000-4E7A-488B-87A2-86006FC36ED7}"/>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'Ⅱ(8)'!$D$5:$D$52</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'Ⅱ(8)'!$G$5:$G$52</c:f>
              <c:numCache>
                <c:formatCode>0_);[Red]\(0\)</c:formatCode>
                <c:ptCount val="48"/>
                <c:pt idx="0">
                  <c:v>30</c:v>
                </c:pt>
                <c:pt idx="1">
                  <c:v>30</c:v>
                </c:pt>
                <c:pt idx="2">
                  <c:v>30</c:v>
                </c:pt>
                <c:pt idx="3">
                  <c:v>20</c:v>
                </c:pt>
                <c:pt idx="4">
                  <c:v>0</c:v>
                </c:pt>
                <c:pt idx="5">
                  <c:v>30</c:v>
                </c:pt>
                <c:pt idx="6">
                  <c:v>30</c:v>
                </c:pt>
                <c:pt idx="7">
                  <c:v>20</c:v>
                </c:pt>
                <c:pt idx="8">
                  <c:v>20</c:v>
                </c:pt>
                <c:pt idx="9">
                  <c:v>20</c:v>
                </c:pt>
                <c:pt idx="10">
                  <c:v>30</c:v>
                </c:pt>
                <c:pt idx="11">
                  <c:v>20</c:v>
                </c:pt>
                <c:pt idx="12">
                  <c:v>30</c:v>
                </c:pt>
                <c:pt idx="13">
                  <c:v>30</c:v>
                </c:pt>
                <c:pt idx="14">
                  <c:v>30</c:v>
                </c:pt>
                <c:pt idx="15">
                  <c:v>20</c:v>
                </c:pt>
                <c:pt idx="16">
                  <c:v>30</c:v>
                </c:pt>
                <c:pt idx="17">
                  <c:v>30</c:v>
                </c:pt>
                <c:pt idx="18">
                  <c:v>20</c:v>
                </c:pt>
                <c:pt idx="19">
                  <c:v>20</c:v>
                </c:pt>
                <c:pt idx="20">
                  <c:v>30</c:v>
                </c:pt>
                <c:pt idx="21">
                  <c:v>30</c:v>
                </c:pt>
                <c:pt idx="22">
                  <c:v>20</c:v>
                </c:pt>
                <c:pt idx="23">
                  <c:v>30</c:v>
                </c:pt>
                <c:pt idx="24">
                  <c:v>10</c:v>
                </c:pt>
                <c:pt idx="25">
                  <c:v>30</c:v>
                </c:pt>
                <c:pt idx="26">
                  <c:v>20</c:v>
                </c:pt>
                <c:pt idx="27">
                  <c:v>30</c:v>
                </c:pt>
                <c:pt idx="28">
                  <c:v>30</c:v>
                </c:pt>
                <c:pt idx="29">
                  <c:v>20</c:v>
                </c:pt>
                <c:pt idx="30">
                  <c:v>30</c:v>
                </c:pt>
                <c:pt idx="31">
                  <c:v>30</c:v>
                </c:pt>
                <c:pt idx="32">
                  <c:v>10</c:v>
                </c:pt>
                <c:pt idx="33">
                  <c:v>20</c:v>
                </c:pt>
                <c:pt idx="34">
                  <c:v>20</c:v>
                </c:pt>
                <c:pt idx="35">
                  <c:v>10</c:v>
                </c:pt>
                <c:pt idx="36">
                  <c:v>30</c:v>
                </c:pt>
                <c:pt idx="37">
                  <c:v>20</c:v>
                </c:pt>
                <c:pt idx="38">
                  <c:v>20</c:v>
                </c:pt>
                <c:pt idx="39">
                  <c:v>10</c:v>
                </c:pt>
                <c:pt idx="40">
                  <c:v>20</c:v>
                </c:pt>
                <c:pt idx="41">
                  <c:v>30</c:v>
                </c:pt>
                <c:pt idx="42">
                  <c:v>30</c:v>
                </c:pt>
                <c:pt idx="43">
                  <c:v>30</c:v>
                </c:pt>
                <c:pt idx="44">
                  <c:v>10</c:v>
                </c:pt>
                <c:pt idx="45">
                  <c:v>30</c:v>
                </c:pt>
                <c:pt idx="46">
                  <c:v>20</c:v>
                </c:pt>
                <c:pt idx="47">
                  <c:v>23.617021276595743</c:v>
                </c:pt>
              </c:numCache>
            </c:numRef>
          </c:val>
          <c:extLst>
            <c:ext xmlns:c16="http://schemas.microsoft.com/office/drawing/2014/chart" uri="{C3380CC4-5D6E-409C-BE32-E72D297353CC}">
              <c16:uniqueId val="{00000001-4E7A-488B-87A2-86006FC36ED7}"/>
            </c:ext>
          </c:extLst>
        </c:ser>
        <c:dLbls>
          <c:showLegendKey val="0"/>
          <c:showVal val="0"/>
          <c:showCatName val="0"/>
          <c:showSerName val="0"/>
          <c:showPercent val="0"/>
          <c:showBubbleSize val="0"/>
        </c:dLbls>
        <c:gapWidth val="80"/>
        <c:axId val="548323672"/>
        <c:axId val="548327608"/>
      </c:barChart>
      <c:lineChart>
        <c:grouping val="standard"/>
        <c:varyColors val="0"/>
        <c:ser>
          <c:idx val="0"/>
          <c:order val="1"/>
          <c:tx>
            <c:strRef>
              <c:f>'Ⅱ(8)'!$H$4</c:f>
              <c:strCache>
                <c:ptCount val="1"/>
                <c:pt idx="0">
                  <c:v>平均</c:v>
                </c:pt>
              </c:strCache>
            </c:strRef>
          </c:tx>
          <c:spPr>
            <a:ln w="19050" cap="rnd">
              <a:solidFill>
                <a:srgbClr val="FF0000"/>
              </a:solidFill>
              <a:prstDash val="sysDash"/>
              <a:round/>
            </a:ln>
            <a:effectLst/>
          </c:spPr>
          <c:marker>
            <c:symbol val="none"/>
          </c:marker>
          <c:cat>
            <c:strRef>
              <c:f>'Ⅱ(8)'!$D$5:$D$52</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'Ⅱ(8)'!$H$5:$H$52</c:f>
              <c:numCache>
                <c:formatCode>0.0_);[Red]\(0.0\)</c:formatCode>
                <c:ptCount val="48"/>
                <c:pt idx="0">
                  <c:v>23.617021276595743</c:v>
                </c:pt>
                <c:pt idx="1">
                  <c:v>23.617021276595743</c:v>
                </c:pt>
                <c:pt idx="2">
                  <c:v>23.617021276595743</c:v>
                </c:pt>
                <c:pt idx="3">
                  <c:v>23.617021276595743</c:v>
                </c:pt>
                <c:pt idx="4">
                  <c:v>23.617021276595743</c:v>
                </c:pt>
                <c:pt idx="5">
                  <c:v>23.617021276595743</c:v>
                </c:pt>
                <c:pt idx="6">
                  <c:v>23.617021276595743</c:v>
                </c:pt>
                <c:pt idx="7">
                  <c:v>23.617021276595743</c:v>
                </c:pt>
                <c:pt idx="8">
                  <c:v>23.617021276595743</c:v>
                </c:pt>
                <c:pt idx="9">
                  <c:v>23.617021276595743</c:v>
                </c:pt>
                <c:pt idx="10">
                  <c:v>23.617021276595743</c:v>
                </c:pt>
                <c:pt idx="11">
                  <c:v>23.617021276595743</c:v>
                </c:pt>
                <c:pt idx="12">
                  <c:v>23.617021276595743</c:v>
                </c:pt>
                <c:pt idx="13">
                  <c:v>23.617021276595743</c:v>
                </c:pt>
                <c:pt idx="14">
                  <c:v>23.617021276595743</c:v>
                </c:pt>
                <c:pt idx="15">
                  <c:v>23.617021276595743</c:v>
                </c:pt>
                <c:pt idx="16">
                  <c:v>23.617021276595743</c:v>
                </c:pt>
                <c:pt idx="17">
                  <c:v>23.617021276595743</c:v>
                </c:pt>
                <c:pt idx="18">
                  <c:v>23.617021276595743</c:v>
                </c:pt>
                <c:pt idx="19">
                  <c:v>23.617021276595743</c:v>
                </c:pt>
                <c:pt idx="20">
                  <c:v>23.617021276595743</c:v>
                </c:pt>
                <c:pt idx="21">
                  <c:v>23.617021276595743</c:v>
                </c:pt>
                <c:pt idx="22">
                  <c:v>23.617021276595743</c:v>
                </c:pt>
                <c:pt idx="23">
                  <c:v>23.617021276595743</c:v>
                </c:pt>
                <c:pt idx="24">
                  <c:v>23.617021276595743</c:v>
                </c:pt>
                <c:pt idx="25">
                  <c:v>23.617021276595743</c:v>
                </c:pt>
                <c:pt idx="26">
                  <c:v>23.617021276595743</c:v>
                </c:pt>
                <c:pt idx="27">
                  <c:v>23.617021276595743</c:v>
                </c:pt>
                <c:pt idx="28">
                  <c:v>23.617021276595743</c:v>
                </c:pt>
                <c:pt idx="29">
                  <c:v>23.617021276595743</c:v>
                </c:pt>
                <c:pt idx="30">
                  <c:v>23.617021276595743</c:v>
                </c:pt>
                <c:pt idx="31">
                  <c:v>23.617021276595743</c:v>
                </c:pt>
                <c:pt idx="32">
                  <c:v>23.617021276595743</c:v>
                </c:pt>
                <c:pt idx="33">
                  <c:v>23.617021276595743</c:v>
                </c:pt>
                <c:pt idx="34">
                  <c:v>23.617021276595743</c:v>
                </c:pt>
                <c:pt idx="35">
                  <c:v>23.617021276595743</c:v>
                </c:pt>
                <c:pt idx="36">
                  <c:v>23.617021276595743</c:v>
                </c:pt>
                <c:pt idx="37">
                  <c:v>23.617021276595743</c:v>
                </c:pt>
                <c:pt idx="38">
                  <c:v>23.617021276595743</c:v>
                </c:pt>
                <c:pt idx="39">
                  <c:v>23.617021276595743</c:v>
                </c:pt>
                <c:pt idx="40">
                  <c:v>23.617021276595743</c:v>
                </c:pt>
                <c:pt idx="41">
                  <c:v>23.617021276595743</c:v>
                </c:pt>
                <c:pt idx="42">
                  <c:v>23.617021276595743</c:v>
                </c:pt>
                <c:pt idx="43">
                  <c:v>23.617021276595743</c:v>
                </c:pt>
                <c:pt idx="44">
                  <c:v>23.617021276595743</c:v>
                </c:pt>
                <c:pt idx="45">
                  <c:v>23.617021276595743</c:v>
                </c:pt>
                <c:pt idx="46">
                  <c:v>23.617021276595743</c:v>
                </c:pt>
                <c:pt idx="47">
                  <c:v>23.617021276595743</c:v>
                </c:pt>
              </c:numCache>
            </c:numRef>
          </c:val>
          <c:smooth val="0"/>
          <c:extLst>
            <c:ext xmlns:c16="http://schemas.microsoft.com/office/drawing/2014/chart" uri="{C3380CC4-5D6E-409C-BE32-E72D297353CC}">
              <c16:uniqueId val="{00000002-4E7A-488B-87A2-86006FC36ED7}"/>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cap="flat" cmpd="sng" algn="ctr">
      <a:noFill/>
      <a:round/>
    </a:ln>
    <a:effectLst/>
  </c:spPr>
  <c:txPr>
    <a:bodyPr/>
    <a:lstStyle/>
    <a:p>
      <a:pPr>
        <a:defRPr/>
      </a:pPr>
      <a:endParaRPr lang="ja-JP"/>
    </a:p>
  </c:txPr>
  <c:externalData r:id="rId3">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a:t>（</a:t>
            </a:r>
            <a:r>
              <a:rPr lang="en-US" altLang="ja-JP" sz="1200"/>
              <a:t>9</a:t>
            </a:r>
            <a:r>
              <a:rPr lang="ja-JP" altLang="en-US" sz="1200"/>
              <a:t>）その他</a:t>
            </a:r>
            <a:r>
              <a:rPr lang="en-US" altLang="ja-JP" sz="1200"/>
              <a:t>(</a:t>
            </a:r>
            <a:r>
              <a:rPr lang="ja-JP" altLang="en-US" sz="1200"/>
              <a:t>満点</a:t>
            </a:r>
            <a:r>
              <a:rPr lang="en-US" altLang="ja-JP" sz="1200"/>
              <a:t>60</a:t>
            </a:r>
            <a:r>
              <a:rPr lang="ja-JP" altLang="en-US" sz="1200"/>
              <a:t>点、平均点</a:t>
            </a:r>
            <a:r>
              <a:rPr lang="en-US" altLang="ja-JP" sz="1200"/>
              <a:t>45.5</a:t>
            </a:r>
            <a:r>
              <a:rPr lang="ja-JP" altLang="en-US" sz="1200"/>
              <a:t>点、得点率</a:t>
            </a:r>
            <a:r>
              <a:rPr lang="en-US" altLang="ja-JP" sz="1200"/>
              <a:t>75.9%)</a:t>
            </a:r>
            <a:endParaRPr lang="ja-JP" altLang="en-US" sz="1200"/>
          </a:p>
        </c:rich>
      </c:tx>
      <c:layout>
        <c:manualLayout>
          <c:xMode val="edge"/>
          <c:yMode val="edge"/>
          <c:x val="0.28152186004219815"/>
          <c:y val="3.2007884946139903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4.104504733441941E-2"/>
          <c:y val="8.3130144945293097E-2"/>
          <c:w val="0.93948833259295361"/>
          <c:h val="0.78698607300370693"/>
        </c:manualLayout>
      </c:layout>
      <c:barChart>
        <c:barDir val="col"/>
        <c:grouping val="clustered"/>
        <c:varyColors val="0"/>
        <c:ser>
          <c:idx val="1"/>
          <c:order val="0"/>
          <c:tx>
            <c:strRef>
              <c:f>'Ⅱ（9）'!$G$4</c:f>
              <c:strCache>
                <c:ptCount val="1"/>
                <c:pt idx="0">
                  <c:v>（9）その他(満点60点、平均点43.8点、得点率73.0％)</c:v>
                </c:pt>
              </c:strCache>
            </c:strRef>
          </c:tx>
          <c:spPr>
            <a:solidFill>
              <a:schemeClr val="tx2">
                <a:lumMod val="60000"/>
                <a:lumOff val="40000"/>
              </a:schemeClr>
            </a:solidFill>
            <a:ln w="6350">
              <a:solidFill>
                <a:schemeClr val="bg1">
                  <a:lumMod val="50000"/>
                </a:schemeClr>
              </a:solidFill>
            </a:ln>
            <a:effectLst/>
          </c:spPr>
          <c:invertIfNegative val="0"/>
          <c:dLbls>
            <c:dLbl>
              <c:idx val="47"/>
              <c:numFmt formatCode="#,##0.0_);[Red]\(#,##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extLst>
                <c:ext xmlns:c16="http://schemas.microsoft.com/office/drawing/2014/chart" uri="{C3380CC4-5D6E-409C-BE32-E72D297353CC}">
                  <c16:uniqueId val="{00000000-496E-4002-A004-CC6220996CC7}"/>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'Ⅱ（9）'!$D$5:$D$52</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'Ⅱ（9）'!$G$5:$G$52</c:f>
              <c:numCache>
                <c:formatCode>0_);[Red]\(0\)</c:formatCode>
                <c:ptCount val="48"/>
                <c:pt idx="0">
                  <c:v>60</c:v>
                </c:pt>
                <c:pt idx="1">
                  <c:v>60</c:v>
                </c:pt>
                <c:pt idx="2">
                  <c:v>0</c:v>
                </c:pt>
                <c:pt idx="3">
                  <c:v>60</c:v>
                </c:pt>
                <c:pt idx="4">
                  <c:v>0</c:v>
                </c:pt>
                <c:pt idx="5">
                  <c:v>20</c:v>
                </c:pt>
                <c:pt idx="6">
                  <c:v>60</c:v>
                </c:pt>
                <c:pt idx="7">
                  <c:v>60</c:v>
                </c:pt>
                <c:pt idx="8">
                  <c:v>60</c:v>
                </c:pt>
                <c:pt idx="9">
                  <c:v>60</c:v>
                </c:pt>
                <c:pt idx="10">
                  <c:v>60</c:v>
                </c:pt>
                <c:pt idx="11">
                  <c:v>40</c:v>
                </c:pt>
                <c:pt idx="12">
                  <c:v>60</c:v>
                </c:pt>
                <c:pt idx="13">
                  <c:v>60</c:v>
                </c:pt>
                <c:pt idx="14">
                  <c:v>60</c:v>
                </c:pt>
                <c:pt idx="15">
                  <c:v>60</c:v>
                </c:pt>
                <c:pt idx="16">
                  <c:v>60</c:v>
                </c:pt>
                <c:pt idx="17">
                  <c:v>60</c:v>
                </c:pt>
                <c:pt idx="18">
                  <c:v>60</c:v>
                </c:pt>
                <c:pt idx="19">
                  <c:v>40</c:v>
                </c:pt>
                <c:pt idx="20">
                  <c:v>60</c:v>
                </c:pt>
                <c:pt idx="21">
                  <c:v>60</c:v>
                </c:pt>
                <c:pt idx="22">
                  <c:v>60</c:v>
                </c:pt>
                <c:pt idx="23">
                  <c:v>60</c:v>
                </c:pt>
                <c:pt idx="24">
                  <c:v>20</c:v>
                </c:pt>
                <c:pt idx="25">
                  <c:v>20</c:v>
                </c:pt>
                <c:pt idx="26">
                  <c:v>20</c:v>
                </c:pt>
                <c:pt idx="27">
                  <c:v>60</c:v>
                </c:pt>
                <c:pt idx="28">
                  <c:v>0</c:v>
                </c:pt>
                <c:pt idx="29">
                  <c:v>60</c:v>
                </c:pt>
                <c:pt idx="30">
                  <c:v>60</c:v>
                </c:pt>
                <c:pt idx="31">
                  <c:v>60</c:v>
                </c:pt>
                <c:pt idx="32">
                  <c:v>0</c:v>
                </c:pt>
                <c:pt idx="33">
                  <c:v>40</c:v>
                </c:pt>
                <c:pt idx="34">
                  <c:v>20</c:v>
                </c:pt>
                <c:pt idx="35">
                  <c:v>60</c:v>
                </c:pt>
                <c:pt idx="36">
                  <c:v>60</c:v>
                </c:pt>
                <c:pt idx="37">
                  <c:v>40</c:v>
                </c:pt>
                <c:pt idx="38">
                  <c:v>60</c:v>
                </c:pt>
                <c:pt idx="39">
                  <c:v>0</c:v>
                </c:pt>
                <c:pt idx="40">
                  <c:v>40</c:v>
                </c:pt>
                <c:pt idx="41">
                  <c:v>60</c:v>
                </c:pt>
                <c:pt idx="42">
                  <c:v>60</c:v>
                </c:pt>
                <c:pt idx="43">
                  <c:v>60</c:v>
                </c:pt>
                <c:pt idx="44">
                  <c:v>0</c:v>
                </c:pt>
                <c:pt idx="45">
                  <c:v>60</c:v>
                </c:pt>
                <c:pt idx="46">
                  <c:v>40</c:v>
                </c:pt>
                <c:pt idx="47">
                  <c:v>45.531914893617021</c:v>
                </c:pt>
              </c:numCache>
            </c:numRef>
          </c:val>
          <c:extLst>
            <c:ext xmlns:c16="http://schemas.microsoft.com/office/drawing/2014/chart" uri="{C3380CC4-5D6E-409C-BE32-E72D297353CC}">
              <c16:uniqueId val="{00000001-496E-4002-A004-CC6220996CC7}"/>
            </c:ext>
          </c:extLst>
        </c:ser>
        <c:dLbls>
          <c:showLegendKey val="0"/>
          <c:showVal val="0"/>
          <c:showCatName val="0"/>
          <c:showSerName val="0"/>
          <c:showPercent val="0"/>
          <c:showBubbleSize val="0"/>
        </c:dLbls>
        <c:gapWidth val="80"/>
        <c:axId val="548323672"/>
        <c:axId val="548327608"/>
      </c:barChart>
      <c:lineChart>
        <c:grouping val="standard"/>
        <c:varyColors val="0"/>
        <c:ser>
          <c:idx val="0"/>
          <c:order val="1"/>
          <c:tx>
            <c:strRef>
              <c:f>'Ⅱ（9）'!$H$4</c:f>
              <c:strCache>
                <c:ptCount val="1"/>
                <c:pt idx="0">
                  <c:v>平均</c:v>
                </c:pt>
              </c:strCache>
            </c:strRef>
          </c:tx>
          <c:spPr>
            <a:ln w="19050" cap="rnd">
              <a:solidFill>
                <a:srgbClr val="FF0000"/>
              </a:solidFill>
              <a:prstDash val="sysDash"/>
              <a:round/>
            </a:ln>
            <a:effectLst/>
          </c:spPr>
          <c:marker>
            <c:symbol val="none"/>
          </c:marker>
          <c:cat>
            <c:strRef>
              <c:f>'Ⅱ（9）'!$D$5:$D$52</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'Ⅱ（9）'!$H$5:$H$52</c:f>
              <c:numCache>
                <c:formatCode>0.0_);[Red]\(0.0\)</c:formatCode>
                <c:ptCount val="48"/>
                <c:pt idx="0">
                  <c:v>45.531914893617021</c:v>
                </c:pt>
                <c:pt idx="1">
                  <c:v>45.531914893617021</c:v>
                </c:pt>
                <c:pt idx="2">
                  <c:v>45.531914893617021</c:v>
                </c:pt>
                <c:pt idx="3">
                  <c:v>45.531914893617021</c:v>
                </c:pt>
                <c:pt idx="4">
                  <c:v>45.531914893617021</c:v>
                </c:pt>
                <c:pt idx="5">
                  <c:v>45.531914893617021</c:v>
                </c:pt>
                <c:pt idx="6">
                  <c:v>45.531914893617021</c:v>
                </c:pt>
                <c:pt idx="7">
                  <c:v>45.531914893617021</c:v>
                </c:pt>
                <c:pt idx="8">
                  <c:v>45.531914893617021</c:v>
                </c:pt>
                <c:pt idx="9">
                  <c:v>45.531914893617021</c:v>
                </c:pt>
                <c:pt idx="10">
                  <c:v>45.531914893617021</c:v>
                </c:pt>
                <c:pt idx="11">
                  <c:v>45.531914893617021</c:v>
                </c:pt>
                <c:pt idx="12">
                  <c:v>45.531914893617021</c:v>
                </c:pt>
                <c:pt idx="13">
                  <c:v>45.531914893617021</c:v>
                </c:pt>
                <c:pt idx="14">
                  <c:v>45.531914893617021</c:v>
                </c:pt>
                <c:pt idx="15">
                  <c:v>45.531914893617021</c:v>
                </c:pt>
                <c:pt idx="16">
                  <c:v>45.531914893617021</c:v>
                </c:pt>
                <c:pt idx="17">
                  <c:v>45.531914893617021</c:v>
                </c:pt>
                <c:pt idx="18">
                  <c:v>45.531914893617021</c:v>
                </c:pt>
                <c:pt idx="19">
                  <c:v>45.531914893617021</c:v>
                </c:pt>
                <c:pt idx="20">
                  <c:v>45.531914893617021</c:v>
                </c:pt>
                <c:pt idx="21">
                  <c:v>45.531914893617021</c:v>
                </c:pt>
                <c:pt idx="22">
                  <c:v>45.531914893617021</c:v>
                </c:pt>
                <c:pt idx="23">
                  <c:v>45.531914893617021</c:v>
                </c:pt>
                <c:pt idx="24">
                  <c:v>45.531914893617021</c:v>
                </c:pt>
                <c:pt idx="25">
                  <c:v>45.531914893617021</c:v>
                </c:pt>
                <c:pt idx="26">
                  <c:v>45.531914893617021</c:v>
                </c:pt>
                <c:pt idx="27">
                  <c:v>45.531914893617021</c:v>
                </c:pt>
                <c:pt idx="28">
                  <c:v>45.531914893617021</c:v>
                </c:pt>
                <c:pt idx="29">
                  <c:v>45.531914893617021</c:v>
                </c:pt>
                <c:pt idx="30">
                  <c:v>45.531914893617021</c:v>
                </c:pt>
                <c:pt idx="31">
                  <c:v>45.531914893617021</c:v>
                </c:pt>
                <c:pt idx="32">
                  <c:v>45.531914893617021</c:v>
                </c:pt>
                <c:pt idx="33">
                  <c:v>45.531914893617021</c:v>
                </c:pt>
                <c:pt idx="34">
                  <c:v>45.531914893617021</c:v>
                </c:pt>
                <c:pt idx="35">
                  <c:v>45.531914893617021</c:v>
                </c:pt>
                <c:pt idx="36">
                  <c:v>45.531914893617021</c:v>
                </c:pt>
                <c:pt idx="37">
                  <c:v>45.531914893617021</c:v>
                </c:pt>
                <c:pt idx="38">
                  <c:v>45.531914893617021</c:v>
                </c:pt>
                <c:pt idx="39">
                  <c:v>45.531914893617021</c:v>
                </c:pt>
                <c:pt idx="40">
                  <c:v>45.531914893617021</c:v>
                </c:pt>
                <c:pt idx="41">
                  <c:v>45.531914893617021</c:v>
                </c:pt>
                <c:pt idx="42">
                  <c:v>45.531914893617021</c:v>
                </c:pt>
                <c:pt idx="43">
                  <c:v>45.531914893617021</c:v>
                </c:pt>
                <c:pt idx="44">
                  <c:v>45.531914893617021</c:v>
                </c:pt>
                <c:pt idx="45">
                  <c:v>45.531914893617021</c:v>
                </c:pt>
                <c:pt idx="46">
                  <c:v>45.531914893617021</c:v>
                </c:pt>
                <c:pt idx="47">
                  <c:v>45.531914893617021</c:v>
                </c:pt>
              </c:numCache>
            </c:numRef>
          </c:val>
          <c:smooth val="0"/>
          <c:extLst>
            <c:ext xmlns:c16="http://schemas.microsoft.com/office/drawing/2014/chart" uri="{C3380CC4-5D6E-409C-BE32-E72D297353CC}">
              <c16:uniqueId val="{00000002-496E-4002-A004-CC6220996CC7}"/>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cap="flat" cmpd="sng" algn="ctr">
      <a:noFill/>
      <a:round/>
    </a:ln>
    <a:effectLst/>
  </c:spPr>
  <c:txPr>
    <a:bodyPr/>
    <a:lstStyle/>
    <a:p>
      <a:pPr>
        <a:defRPr/>
      </a:pPr>
      <a:endParaRPr lang="ja-JP"/>
    </a:p>
  </c:txPr>
  <c:externalData r:id="rId3">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a:t>（</a:t>
            </a:r>
            <a:r>
              <a:rPr lang="en-US" altLang="ja-JP" sz="1200"/>
              <a:t>9</a:t>
            </a:r>
            <a:r>
              <a:rPr lang="ja-JP" altLang="en-US" sz="1200"/>
              <a:t>）その他</a:t>
            </a:r>
            <a:r>
              <a:rPr lang="en-US" altLang="ja-JP" sz="1200"/>
              <a:t>(</a:t>
            </a:r>
            <a:r>
              <a:rPr lang="ja-JP" altLang="en-US" sz="1200"/>
              <a:t>満点</a:t>
            </a:r>
            <a:r>
              <a:rPr lang="en-US" altLang="ja-JP" sz="1200"/>
              <a:t>30</a:t>
            </a:r>
            <a:r>
              <a:rPr lang="ja-JP" altLang="en-US" sz="1200"/>
              <a:t>点、平均点</a:t>
            </a:r>
            <a:r>
              <a:rPr lang="en-US" altLang="ja-JP" sz="1200"/>
              <a:t>22.8</a:t>
            </a:r>
            <a:r>
              <a:rPr lang="ja-JP" altLang="en-US" sz="1200"/>
              <a:t>点、得点率</a:t>
            </a:r>
            <a:r>
              <a:rPr lang="en-US" altLang="ja-JP" sz="1200"/>
              <a:t>75.9%)</a:t>
            </a:r>
            <a:endParaRPr lang="ja-JP" altLang="en-US" sz="1200"/>
          </a:p>
        </c:rich>
      </c:tx>
      <c:layout>
        <c:manualLayout>
          <c:xMode val="edge"/>
          <c:yMode val="edge"/>
          <c:x val="0.28152186004219815"/>
          <c:y val="3.2007884946139903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4.104504733441941E-2"/>
          <c:y val="8.3130144945293097E-2"/>
          <c:w val="0.93948833259295361"/>
          <c:h val="0.78698607300370693"/>
        </c:manualLayout>
      </c:layout>
      <c:barChart>
        <c:barDir val="col"/>
        <c:grouping val="clustered"/>
        <c:varyColors val="0"/>
        <c:ser>
          <c:idx val="1"/>
          <c:order val="0"/>
          <c:tx>
            <c:strRef>
              <c:f>'Ⅱ（9）'!$E$4</c:f>
              <c:strCache>
                <c:ptCount val="1"/>
                <c:pt idx="0">
                  <c:v>（9）その他(満点30点、平均点21.9点、得点率73.0％)</c:v>
                </c:pt>
              </c:strCache>
            </c:strRef>
          </c:tx>
          <c:spPr>
            <a:solidFill>
              <a:schemeClr val="tx2">
                <a:lumMod val="60000"/>
                <a:lumOff val="40000"/>
              </a:schemeClr>
            </a:solidFill>
            <a:ln w="6350">
              <a:solidFill>
                <a:schemeClr val="bg1">
                  <a:lumMod val="50000"/>
                </a:schemeClr>
              </a:solidFill>
            </a:ln>
            <a:effectLst/>
          </c:spPr>
          <c:invertIfNegative val="0"/>
          <c:dLbls>
            <c:dLbl>
              <c:idx val="47"/>
              <c:numFmt formatCode="#,##0.0_);[Red]\(#,##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extLst>
                <c:ext xmlns:c16="http://schemas.microsoft.com/office/drawing/2014/chart" uri="{C3380CC4-5D6E-409C-BE32-E72D297353CC}">
                  <c16:uniqueId val="{00000000-158F-4258-9F55-F013E60A2747}"/>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'Ⅱ（9）'!$D$5:$D$52</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'Ⅱ（9）'!$E$5:$E$52</c:f>
              <c:numCache>
                <c:formatCode>0_);[Red]\(0\)</c:formatCode>
                <c:ptCount val="48"/>
                <c:pt idx="0">
                  <c:v>30</c:v>
                </c:pt>
                <c:pt idx="1">
                  <c:v>30</c:v>
                </c:pt>
                <c:pt idx="2">
                  <c:v>0</c:v>
                </c:pt>
                <c:pt idx="3">
                  <c:v>30</c:v>
                </c:pt>
                <c:pt idx="4">
                  <c:v>0</c:v>
                </c:pt>
                <c:pt idx="5">
                  <c:v>10</c:v>
                </c:pt>
                <c:pt idx="6">
                  <c:v>30</c:v>
                </c:pt>
                <c:pt idx="7">
                  <c:v>30</c:v>
                </c:pt>
                <c:pt idx="8">
                  <c:v>30</c:v>
                </c:pt>
                <c:pt idx="9">
                  <c:v>30</c:v>
                </c:pt>
                <c:pt idx="10">
                  <c:v>30</c:v>
                </c:pt>
                <c:pt idx="11">
                  <c:v>20</c:v>
                </c:pt>
                <c:pt idx="12">
                  <c:v>30</c:v>
                </c:pt>
                <c:pt idx="13">
                  <c:v>30</c:v>
                </c:pt>
                <c:pt idx="14">
                  <c:v>30</c:v>
                </c:pt>
                <c:pt idx="15">
                  <c:v>30</c:v>
                </c:pt>
                <c:pt idx="16">
                  <c:v>30</c:v>
                </c:pt>
                <c:pt idx="17">
                  <c:v>30</c:v>
                </c:pt>
                <c:pt idx="18">
                  <c:v>30</c:v>
                </c:pt>
                <c:pt idx="19">
                  <c:v>20</c:v>
                </c:pt>
                <c:pt idx="20">
                  <c:v>30</c:v>
                </c:pt>
                <c:pt idx="21">
                  <c:v>30</c:v>
                </c:pt>
                <c:pt idx="22">
                  <c:v>30</c:v>
                </c:pt>
                <c:pt idx="23">
                  <c:v>30</c:v>
                </c:pt>
                <c:pt idx="24">
                  <c:v>10</c:v>
                </c:pt>
                <c:pt idx="25">
                  <c:v>10</c:v>
                </c:pt>
                <c:pt idx="26">
                  <c:v>10</c:v>
                </c:pt>
                <c:pt idx="27">
                  <c:v>30</c:v>
                </c:pt>
                <c:pt idx="28">
                  <c:v>0</c:v>
                </c:pt>
                <c:pt idx="29">
                  <c:v>30</c:v>
                </c:pt>
                <c:pt idx="30">
                  <c:v>30</c:v>
                </c:pt>
                <c:pt idx="31">
                  <c:v>30</c:v>
                </c:pt>
                <c:pt idx="32">
                  <c:v>0</c:v>
                </c:pt>
                <c:pt idx="33">
                  <c:v>20</c:v>
                </c:pt>
                <c:pt idx="34">
                  <c:v>10</c:v>
                </c:pt>
                <c:pt idx="35">
                  <c:v>30</c:v>
                </c:pt>
                <c:pt idx="36">
                  <c:v>30</c:v>
                </c:pt>
                <c:pt idx="37">
                  <c:v>20</c:v>
                </c:pt>
                <c:pt idx="38">
                  <c:v>30</c:v>
                </c:pt>
                <c:pt idx="39">
                  <c:v>0</c:v>
                </c:pt>
                <c:pt idx="40">
                  <c:v>20</c:v>
                </c:pt>
                <c:pt idx="41">
                  <c:v>30</c:v>
                </c:pt>
                <c:pt idx="42">
                  <c:v>30</c:v>
                </c:pt>
                <c:pt idx="43">
                  <c:v>30</c:v>
                </c:pt>
                <c:pt idx="44">
                  <c:v>0</c:v>
                </c:pt>
                <c:pt idx="45">
                  <c:v>30</c:v>
                </c:pt>
                <c:pt idx="46">
                  <c:v>20</c:v>
                </c:pt>
                <c:pt idx="47">
                  <c:v>22.76595744680851</c:v>
                </c:pt>
              </c:numCache>
            </c:numRef>
          </c:val>
          <c:extLst>
            <c:ext xmlns:c16="http://schemas.microsoft.com/office/drawing/2014/chart" uri="{C3380CC4-5D6E-409C-BE32-E72D297353CC}">
              <c16:uniqueId val="{00000001-158F-4258-9F55-F013E60A2747}"/>
            </c:ext>
          </c:extLst>
        </c:ser>
        <c:dLbls>
          <c:showLegendKey val="0"/>
          <c:showVal val="0"/>
          <c:showCatName val="0"/>
          <c:showSerName val="0"/>
          <c:showPercent val="0"/>
          <c:showBubbleSize val="0"/>
        </c:dLbls>
        <c:gapWidth val="80"/>
        <c:axId val="548323672"/>
        <c:axId val="548327608"/>
      </c:barChart>
      <c:lineChart>
        <c:grouping val="standard"/>
        <c:varyColors val="0"/>
        <c:ser>
          <c:idx val="0"/>
          <c:order val="1"/>
          <c:tx>
            <c:strRef>
              <c:f>'Ⅱ（9）'!$F$4</c:f>
              <c:strCache>
                <c:ptCount val="1"/>
                <c:pt idx="0">
                  <c:v>平均</c:v>
                </c:pt>
              </c:strCache>
            </c:strRef>
          </c:tx>
          <c:spPr>
            <a:ln w="19050" cap="rnd">
              <a:solidFill>
                <a:srgbClr val="FF0000"/>
              </a:solidFill>
              <a:prstDash val="sysDash"/>
              <a:round/>
            </a:ln>
            <a:effectLst/>
          </c:spPr>
          <c:marker>
            <c:symbol val="none"/>
          </c:marker>
          <c:cat>
            <c:strRef>
              <c:f>'Ⅱ（9）'!$D$5:$D$52</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'Ⅱ（9）'!$F$5:$F$52</c:f>
              <c:numCache>
                <c:formatCode>0.0_);[Red]\(0.0\)</c:formatCode>
                <c:ptCount val="48"/>
                <c:pt idx="0">
                  <c:v>22.76595744680851</c:v>
                </c:pt>
                <c:pt idx="1">
                  <c:v>22.76595744680851</c:v>
                </c:pt>
                <c:pt idx="2">
                  <c:v>22.76595744680851</c:v>
                </c:pt>
                <c:pt idx="3">
                  <c:v>22.76595744680851</c:v>
                </c:pt>
                <c:pt idx="4">
                  <c:v>22.76595744680851</c:v>
                </c:pt>
                <c:pt idx="5">
                  <c:v>22.76595744680851</c:v>
                </c:pt>
                <c:pt idx="6">
                  <c:v>22.76595744680851</c:v>
                </c:pt>
                <c:pt idx="7">
                  <c:v>22.76595744680851</c:v>
                </c:pt>
                <c:pt idx="8">
                  <c:v>22.76595744680851</c:v>
                </c:pt>
                <c:pt idx="9">
                  <c:v>22.76595744680851</c:v>
                </c:pt>
                <c:pt idx="10">
                  <c:v>22.76595744680851</c:v>
                </c:pt>
                <c:pt idx="11">
                  <c:v>22.76595744680851</c:v>
                </c:pt>
                <c:pt idx="12">
                  <c:v>22.76595744680851</c:v>
                </c:pt>
                <c:pt idx="13">
                  <c:v>22.76595744680851</c:v>
                </c:pt>
                <c:pt idx="14">
                  <c:v>22.76595744680851</c:v>
                </c:pt>
                <c:pt idx="15">
                  <c:v>22.76595744680851</c:v>
                </c:pt>
                <c:pt idx="16">
                  <c:v>22.76595744680851</c:v>
                </c:pt>
                <c:pt idx="17">
                  <c:v>22.76595744680851</c:v>
                </c:pt>
                <c:pt idx="18">
                  <c:v>22.76595744680851</c:v>
                </c:pt>
                <c:pt idx="19">
                  <c:v>22.76595744680851</c:v>
                </c:pt>
                <c:pt idx="20">
                  <c:v>22.76595744680851</c:v>
                </c:pt>
                <c:pt idx="21">
                  <c:v>22.76595744680851</c:v>
                </c:pt>
                <c:pt idx="22">
                  <c:v>22.76595744680851</c:v>
                </c:pt>
                <c:pt idx="23">
                  <c:v>22.76595744680851</c:v>
                </c:pt>
                <c:pt idx="24">
                  <c:v>22.76595744680851</c:v>
                </c:pt>
                <c:pt idx="25">
                  <c:v>22.76595744680851</c:v>
                </c:pt>
                <c:pt idx="26">
                  <c:v>22.76595744680851</c:v>
                </c:pt>
                <c:pt idx="27">
                  <c:v>22.76595744680851</c:v>
                </c:pt>
                <c:pt idx="28">
                  <c:v>22.76595744680851</c:v>
                </c:pt>
                <c:pt idx="29">
                  <c:v>22.76595744680851</c:v>
                </c:pt>
                <c:pt idx="30">
                  <c:v>22.76595744680851</c:v>
                </c:pt>
                <c:pt idx="31">
                  <c:v>22.76595744680851</c:v>
                </c:pt>
                <c:pt idx="32">
                  <c:v>22.76595744680851</c:v>
                </c:pt>
                <c:pt idx="33">
                  <c:v>22.76595744680851</c:v>
                </c:pt>
                <c:pt idx="34">
                  <c:v>22.76595744680851</c:v>
                </c:pt>
                <c:pt idx="35">
                  <c:v>22.76595744680851</c:v>
                </c:pt>
                <c:pt idx="36">
                  <c:v>22.76595744680851</c:v>
                </c:pt>
                <c:pt idx="37">
                  <c:v>22.76595744680851</c:v>
                </c:pt>
                <c:pt idx="38">
                  <c:v>22.76595744680851</c:v>
                </c:pt>
                <c:pt idx="39">
                  <c:v>22.76595744680851</c:v>
                </c:pt>
                <c:pt idx="40">
                  <c:v>22.76595744680851</c:v>
                </c:pt>
                <c:pt idx="41">
                  <c:v>22.76595744680851</c:v>
                </c:pt>
                <c:pt idx="42">
                  <c:v>22.76595744680851</c:v>
                </c:pt>
                <c:pt idx="43">
                  <c:v>22.76595744680851</c:v>
                </c:pt>
                <c:pt idx="44">
                  <c:v>22.76595744680851</c:v>
                </c:pt>
                <c:pt idx="45">
                  <c:v>22.76595744680851</c:v>
                </c:pt>
                <c:pt idx="46">
                  <c:v>22.76595744680851</c:v>
                </c:pt>
                <c:pt idx="47">
                  <c:v>22.76595744680851</c:v>
                </c:pt>
              </c:numCache>
            </c:numRef>
          </c:val>
          <c:smooth val="0"/>
          <c:extLst>
            <c:ext xmlns:c16="http://schemas.microsoft.com/office/drawing/2014/chart" uri="{C3380CC4-5D6E-409C-BE32-E72D297353CC}">
              <c16:uniqueId val="{00000002-158F-4258-9F55-F013E60A2747}"/>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cap="flat" cmpd="sng" algn="ctr">
      <a:noFill/>
      <a:round/>
    </a:ln>
    <a:effectLst/>
  </c:spPr>
  <c:txPr>
    <a:bodyPr/>
    <a:lstStyle/>
    <a:p>
      <a:pPr>
        <a:defRPr/>
      </a:pPr>
      <a:endParaRPr lang="ja-JP"/>
    </a:p>
  </c:txPr>
  <c:externalData r:id="rId3">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dirty="0" smtClean="0"/>
              <a:t>管内の市町村における評価指標の達成状況</a:t>
            </a:r>
            <a:r>
              <a:rPr lang="en-US" altLang="ja-JP" sz="1200" dirty="0" smtClean="0"/>
              <a:t>(</a:t>
            </a:r>
            <a:r>
              <a:rPr lang="ja-JP" altLang="en-US" sz="1200" dirty="0"/>
              <a:t>満点</a:t>
            </a:r>
            <a:r>
              <a:rPr lang="en-US" altLang="ja-JP" sz="1200" dirty="0"/>
              <a:t>680</a:t>
            </a:r>
            <a:r>
              <a:rPr lang="ja-JP" altLang="en-US" sz="1200" dirty="0"/>
              <a:t>点、平均点</a:t>
            </a:r>
            <a:r>
              <a:rPr lang="en-US" altLang="ja-JP" sz="1200" dirty="0"/>
              <a:t>324.4</a:t>
            </a:r>
            <a:r>
              <a:rPr lang="ja-JP" altLang="en-US" sz="1200" dirty="0"/>
              <a:t>点、得点率</a:t>
            </a:r>
            <a:r>
              <a:rPr lang="en-US" altLang="ja-JP" sz="1200" dirty="0"/>
              <a:t>47.7%)</a:t>
            </a:r>
            <a:endParaRPr lang="ja-JP" altLang="en-US" sz="1200" dirty="0"/>
          </a:p>
        </c:rich>
      </c:tx>
      <c:layout>
        <c:manualLayout>
          <c:xMode val="edge"/>
          <c:yMode val="edge"/>
          <c:x val="0.28152186004219815"/>
          <c:y val="3.2007884946139903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4.104504733441941E-2"/>
          <c:y val="0.16722916564840845"/>
          <c:w val="0.93948833259295361"/>
          <c:h val="0.63080221930365332"/>
        </c:manualLayout>
      </c:layout>
      <c:barChart>
        <c:barDir val="col"/>
        <c:grouping val="clustered"/>
        <c:varyColors val="0"/>
        <c:ser>
          <c:idx val="1"/>
          <c:order val="0"/>
          <c:tx>
            <c:strRef>
              <c:f>Ⅲ!$J$4</c:f>
              <c:strCache>
                <c:ptCount val="1"/>
                <c:pt idx="0">
                  <c:v>要介護状態の維持改善等(満点680点、平均点322.3点、得点率47.4％)</c:v>
                </c:pt>
              </c:strCache>
            </c:strRef>
          </c:tx>
          <c:spPr>
            <a:solidFill>
              <a:schemeClr val="tx2">
                <a:lumMod val="60000"/>
                <a:lumOff val="40000"/>
              </a:schemeClr>
            </a:solidFill>
            <a:ln w="6350">
              <a:solidFill>
                <a:schemeClr val="bg1">
                  <a:lumMod val="50000"/>
                </a:schemeClr>
              </a:solidFill>
            </a:ln>
            <a:effectLst/>
          </c:spPr>
          <c:invertIfNegative val="0"/>
          <c:dLbls>
            <c:dLbl>
              <c:idx val="8"/>
              <c:layout>
                <c:manualLayout>
                  <c:x val="1.29431196770781E-3"/>
                  <c:y val="1.9467933707240294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5BA3-479E-AB42-E2C02A6CB4A8}"/>
                </c:ext>
              </c:extLst>
            </c:dLbl>
            <c:dLbl>
              <c:idx val="44"/>
              <c:layout>
                <c:manualLayout>
                  <c:x val="0"/>
                  <c:y val="-3.5042280673032597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5BA3-479E-AB42-E2C02A6CB4A8}"/>
                </c:ext>
              </c:extLst>
            </c:dLbl>
            <c:dLbl>
              <c:idx val="47"/>
              <c:numFmt formatCode="#,##0.0_);[Red]\(#,##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extLst>
                <c:ext xmlns:c16="http://schemas.microsoft.com/office/drawing/2014/chart" uri="{C3380CC4-5D6E-409C-BE32-E72D297353CC}">
                  <c16:uniqueId val="{00000002-5BA3-479E-AB42-E2C02A6CB4A8}"/>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Ⅲ!$E$5:$E$52</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Ⅲ!$J$5:$J$52</c:f>
              <c:numCache>
                <c:formatCode>0_);[Red]\(0\)</c:formatCode>
                <c:ptCount val="48"/>
                <c:pt idx="0">
                  <c:v>188</c:v>
                </c:pt>
                <c:pt idx="1">
                  <c:v>322</c:v>
                </c:pt>
                <c:pt idx="2">
                  <c:v>314</c:v>
                </c:pt>
                <c:pt idx="3">
                  <c:v>388</c:v>
                </c:pt>
                <c:pt idx="4">
                  <c:v>112</c:v>
                </c:pt>
                <c:pt idx="5">
                  <c:v>384</c:v>
                </c:pt>
                <c:pt idx="6">
                  <c:v>154</c:v>
                </c:pt>
                <c:pt idx="7">
                  <c:v>184</c:v>
                </c:pt>
                <c:pt idx="8">
                  <c:v>294</c:v>
                </c:pt>
                <c:pt idx="9">
                  <c:v>162</c:v>
                </c:pt>
                <c:pt idx="10">
                  <c:v>314</c:v>
                </c:pt>
                <c:pt idx="11">
                  <c:v>202</c:v>
                </c:pt>
                <c:pt idx="12">
                  <c:v>344</c:v>
                </c:pt>
                <c:pt idx="13">
                  <c:v>284</c:v>
                </c:pt>
                <c:pt idx="14">
                  <c:v>306</c:v>
                </c:pt>
                <c:pt idx="15">
                  <c:v>466</c:v>
                </c:pt>
                <c:pt idx="16">
                  <c:v>368</c:v>
                </c:pt>
                <c:pt idx="17">
                  <c:v>186</c:v>
                </c:pt>
                <c:pt idx="18">
                  <c:v>278</c:v>
                </c:pt>
                <c:pt idx="19">
                  <c:v>194</c:v>
                </c:pt>
                <c:pt idx="20">
                  <c:v>310</c:v>
                </c:pt>
                <c:pt idx="21">
                  <c:v>468</c:v>
                </c:pt>
                <c:pt idx="22">
                  <c:v>382</c:v>
                </c:pt>
                <c:pt idx="23">
                  <c:v>414</c:v>
                </c:pt>
                <c:pt idx="24">
                  <c:v>326</c:v>
                </c:pt>
                <c:pt idx="25">
                  <c:v>238</c:v>
                </c:pt>
                <c:pt idx="26">
                  <c:v>472</c:v>
                </c:pt>
                <c:pt idx="27">
                  <c:v>480</c:v>
                </c:pt>
                <c:pt idx="28">
                  <c:v>242</c:v>
                </c:pt>
                <c:pt idx="29">
                  <c:v>248</c:v>
                </c:pt>
                <c:pt idx="30">
                  <c:v>272</c:v>
                </c:pt>
                <c:pt idx="31">
                  <c:v>338</c:v>
                </c:pt>
                <c:pt idx="32">
                  <c:v>450</c:v>
                </c:pt>
                <c:pt idx="33">
                  <c:v>366</c:v>
                </c:pt>
                <c:pt idx="34">
                  <c:v>308</c:v>
                </c:pt>
                <c:pt idx="35">
                  <c:v>194</c:v>
                </c:pt>
                <c:pt idx="36">
                  <c:v>158</c:v>
                </c:pt>
                <c:pt idx="37">
                  <c:v>278</c:v>
                </c:pt>
                <c:pt idx="38">
                  <c:v>562</c:v>
                </c:pt>
                <c:pt idx="39">
                  <c:v>340</c:v>
                </c:pt>
                <c:pt idx="40">
                  <c:v>550</c:v>
                </c:pt>
                <c:pt idx="41">
                  <c:v>582</c:v>
                </c:pt>
                <c:pt idx="42">
                  <c:v>444</c:v>
                </c:pt>
                <c:pt idx="43">
                  <c:v>490</c:v>
                </c:pt>
                <c:pt idx="44">
                  <c:v>282</c:v>
                </c:pt>
                <c:pt idx="45">
                  <c:v>412</c:v>
                </c:pt>
                <c:pt idx="46">
                  <c:v>196</c:v>
                </c:pt>
                <c:pt idx="47">
                  <c:v>324.38297872340428</c:v>
                </c:pt>
              </c:numCache>
            </c:numRef>
          </c:val>
          <c:extLst>
            <c:ext xmlns:c16="http://schemas.microsoft.com/office/drawing/2014/chart" uri="{C3380CC4-5D6E-409C-BE32-E72D297353CC}">
              <c16:uniqueId val="{00000003-5BA3-479E-AB42-E2C02A6CB4A8}"/>
            </c:ext>
          </c:extLst>
        </c:ser>
        <c:dLbls>
          <c:showLegendKey val="0"/>
          <c:showVal val="0"/>
          <c:showCatName val="0"/>
          <c:showSerName val="0"/>
          <c:showPercent val="0"/>
          <c:showBubbleSize val="0"/>
        </c:dLbls>
        <c:gapWidth val="80"/>
        <c:axId val="548323672"/>
        <c:axId val="548327608"/>
      </c:barChart>
      <c:lineChart>
        <c:grouping val="standard"/>
        <c:varyColors val="0"/>
        <c:ser>
          <c:idx val="0"/>
          <c:order val="1"/>
          <c:tx>
            <c:strRef>
              <c:f>Ⅲ!$K$4</c:f>
              <c:strCache>
                <c:ptCount val="1"/>
                <c:pt idx="0">
                  <c:v>平均</c:v>
                </c:pt>
              </c:strCache>
            </c:strRef>
          </c:tx>
          <c:spPr>
            <a:ln w="19050" cap="rnd">
              <a:solidFill>
                <a:srgbClr val="FF0000"/>
              </a:solidFill>
              <a:prstDash val="sysDash"/>
              <a:round/>
            </a:ln>
            <a:effectLst/>
          </c:spPr>
          <c:marker>
            <c:symbol val="none"/>
          </c:marker>
          <c:cat>
            <c:strRef>
              <c:f>Ⅲ!$E$5:$E$52</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Ⅲ!$K$5:$K$52</c:f>
              <c:numCache>
                <c:formatCode>0.0_);[Red]\(0.0\)</c:formatCode>
                <c:ptCount val="48"/>
                <c:pt idx="0">
                  <c:v>324.38297872340428</c:v>
                </c:pt>
                <c:pt idx="1">
                  <c:v>324.38297872340428</c:v>
                </c:pt>
                <c:pt idx="2">
                  <c:v>324.38297872340428</c:v>
                </c:pt>
                <c:pt idx="3">
                  <c:v>324.38297872340428</c:v>
                </c:pt>
                <c:pt idx="4">
                  <c:v>324.38297872340428</c:v>
                </c:pt>
                <c:pt idx="5">
                  <c:v>324.38297872340428</c:v>
                </c:pt>
                <c:pt idx="6">
                  <c:v>324.38297872340428</c:v>
                </c:pt>
                <c:pt idx="7">
                  <c:v>324.38297872340428</c:v>
                </c:pt>
                <c:pt idx="8">
                  <c:v>324.38297872340428</c:v>
                </c:pt>
                <c:pt idx="9">
                  <c:v>324.38297872340428</c:v>
                </c:pt>
                <c:pt idx="10">
                  <c:v>324.38297872340428</c:v>
                </c:pt>
                <c:pt idx="11">
                  <c:v>324.38297872340428</c:v>
                </c:pt>
                <c:pt idx="12">
                  <c:v>324.38297872340428</c:v>
                </c:pt>
                <c:pt idx="13">
                  <c:v>324.38297872340428</c:v>
                </c:pt>
                <c:pt idx="14">
                  <c:v>324.38297872340428</c:v>
                </c:pt>
                <c:pt idx="15">
                  <c:v>324.38297872340428</c:v>
                </c:pt>
                <c:pt idx="16">
                  <c:v>324.38297872340428</c:v>
                </c:pt>
                <c:pt idx="17">
                  <c:v>324.38297872340428</c:v>
                </c:pt>
                <c:pt idx="18">
                  <c:v>324.38297872340428</c:v>
                </c:pt>
                <c:pt idx="19">
                  <c:v>324.38297872340428</c:v>
                </c:pt>
                <c:pt idx="20">
                  <c:v>324.38297872340428</c:v>
                </c:pt>
                <c:pt idx="21">
                  <c:v>324.38297872340428</c:v>
                </c:pt>
                <c:pt idx="22">
                  <c:v>324.38297872340428</c:v>
                </c:pt>
                <c:pt idx="23">
                  <c:v>324.38297872340428</c:v>
                </c:pt>
                <c:pt idx="24">
                  <c:v>324.38297872340428</c:v>
                </c:pt>
                <c:pt idx="25">
                  <c:v>324.38297872340428</c:v>
                </c:pt>
                <c:pt idx="26">
                  <c:v>324.38297872340428</c:v>
                </c:pt>
                <c:pt idx="27">
                  <c:v>324.38297872340428</c:v>
                </c:pt>
                <c:pt idx="28">
                  <c:v>324.38297872340428</c:v>
                </c:pt>
                <c:pt idx="29">
                  <c:v>324.38297872340428</c:v>
                </c:pt>
                <c:pt idx="30">
                  <c:v>324.38297872340428</c:v>
                </c:pt>
                <c:pt idx="31">
                  <c:v>324.38297872340428</c:v>
                </c:pt>
                <c:pt idx="32">
                  <c:v>324.38297872340428</c:v>
                </c:pt>
                <c:pt idx="33">
                  <c:v>324.38297872340428</c:v>
                </c:pt>
                <c:pt idx="34">
                  <c:v>324.38297872340428</c:v>
                </c:pt>
                <c:pt idx="35">
                  <c:v>324.38297872340428</c:v>
                </c:pt>
                <c:pt idx="36">
                  <c:v>324.38297872340428</c:v>
                </c:pt>
                <c:pt idx="37">
                  <c:v>324.38297872340428</c:v>
                </c:pt>
                <c:pt idx="38">
                  <c:v>324.38297872340428</c:v>
                </c:pt>
                <c:pt idx="39">
                  <c:v>324.38297872340428</c:v>
                </c:pt>
                <c:pt idx="40">
                  <c:v>324.38297872340428</c:v>
                </c:pt>
                <c:pt idx="41">
                  <c:v>324.38297872340428</c:v>
                </c:pt>
                <c:pt idx="42">
                  <c:v>324.38297872340428</c:v>
                </c:pt>
                <c:pt idx="43">
                  <c:v>324.38297872340428</c:v>
                </c:pt>
                <c:pt idx="44">
                  <c:v>324.38297872340428</c:v>
                </c:pt>
                <c:pt idx="45">
                  <c:v>324.38297872340428</c:v>
                </c:pt>
                <c:pt idx="46">
                  <c:v>324.38297872340428</c:v>
                </c:pt>
                <c:pt idx="47">
                  <c:v>324.38297872340428</c:v>
                </c:pt>
              </c:numCache>
            </c:numRef>
          </c:val>
          <c:smooth val="0"/>
          <c:extLst>
            <c:ext xmlns:c16="http://schemas.microsoft.com/office/drawing/2014/chart" uri="{C3380CC4-5D6E-409C-BE32-E72D297353CC}">
              <c16:uniqueId val="{00000004-5BA3-479E-AB42-E2C02A6CB4A8}"/>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cap="flat" cmpd="sng" algn="ctr">
      <a:noFill/>
      <a:round/>
    </a:ln>
    <a:effectLst/>
  </c:spPr>
  <c:txPr>
    <a:bodyPr/>
    <a:lstStyle/>
    <a:p>
      <a:pPr>
        <a:defRPr/>
      </a:pPr>
      <a:endParaRPr lang="ja-JP"/>
    </a:p>
  </c:txPr>
  <c:externalData r:id="rId3">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dirty="0" smtClean="0"/>
              <a:t>管内の市町村における評価指標の達成状況</a:t>
            </a:r>
            <a:r>
              <a:rPr lang="en-US" altLang="ja-JP" sz="1200" dirty="0" smtClean="0"/>
              <a:t>(</a:t>
            </a:r>
            <a:r>
              <a:rPr lang="ja-JP" altLang="en-US" sz="1200" dirty="0"/>
              <a:t>満点</a:t>
            </a:r>
            <a:r>
              <a:rPr lang="en-US" altLang="ja-JP" sz="1200" dirty="0"/>
              <a:t>340</a:t>
            </a:r>
            <a:r>
              <a:rPr lang="ja-JP" altLang="en-US" sz="1200" dirty="0"/>
              <a:t>点、平均点</a:t>
            </a:r>
            <a:r>
              <a:rPr lang="en-US" altLang="ja-JP" sz="1200" dirty="0"/>
              <a:t>161.8</a:t>
            </a:r>
            <a:r>
              <a:rPr lang="ja-JP" altLang="en-US" sz="1200" dirty="0"/>
              <a:t>点、得点率</a:t>
            </a:r>
            <a:r>
              <a:rPr lang="en-US" altLang="ja-JP" sz="1200" dirty="0"/>
              <a:t>47.6%)</a:t>
            </a:r>
            <a:endParaRPr lang="ja-JP" altLang="en-US" sz="1200" dirty="0"/>
          </a:p>
        </c:rich>
      </c:tx>
      <c:layout>
        <c:manualLayout>
          <c:xMode val="edge"/>
          <c:yMode val="edge"/>
          <c:x val="0.28152186004219815"/>
          <c:y val="3.2007884946139903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4.104504733441941E-2"/>
          <c:y val="0.16722916564840845"/>
          <c:w val="0.93948833259295361"/>
          <c:h val="0.63080221930365332"/>
        </c:manualLayout>
      </c:layout>
      <c:barChart>
        <c:barDir val="col"/>
        <c:grouping val="clustered"/>
        <c:varyColors val="0"/>
        <c:ser>
          <c:idx val="1"/>
          <c:order val="0"/>
          <c:tx>
            <c:strRef>
              <c:f>Ⅲ!$F$4</c:f>
              <c:strCache>
                <c:ptCount val="1"/>
                <c:pt idx="0">
                  <c:v>要介護状態の維持改善等(満点340点、平均点160.7点、得点率47.3％)</c:v>
                </c:pt>
              </c:strCache>
            </c:strRef>
          </c:tx>
          <c:spPr>
            <a:solidFill>
              <a:schemeClr val="tx2">
                <a:lumMod val="60000"/>
                <a:lumOff val="40000"/>
              </a:schemeClr>
            </a:solidFill>
            <a:ln w="6350">
              <a:solidFill>
                <a:schemeClr val="bg1">
                  <a:lumMod val="50000"/>
                </a:schemeClr>
              </a:solidFill>
            </a:ln>
            <a:effectLst/>
          </c:spPr>
          <c:invertIfNegative val="0"/>
          <c:dLbls>
            <c:dLbl>
              <c:idx val="8"/>
              <c:layout>
                <c:manualLayout>
                  <c:x val="0"/>
                  <c:y val="1.9467933707240294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85FB-4BF6-9965-CE221BB84EA3}"/>
                </c:ext>
              </c:extLst>
            </c:dLbl>
            <c:dLbl>
              <c:idx val="18"/>
              <c:layout>
                <c:manualLayout>
                  <c:x val="0"/>
                  <c:y val="1.5574346965792163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85FB-4BF6-9965-CE221BB84EA3}"/>
                </c:ext>
              </c:extLst>
            </c:dLbl>
            <c:dLbl>
              <c:idx val="28"/>
              <c:layout>
                <c:manualLayout>
                  <c:x val="-9.4084448531354275E-17"/>
                  <c:y val="7.7871734828960457E-3"/>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85FB-4BF6-9965-CE221BB84EA3}"/>
                </c:ext>
              </c:extLst>
            </c:dLbl>
            <c:dLbl>
              <c:idx val="44"/>
              <c:layout>
                <c:manualLayout>
                  <c:x val="0"/>
                  <c:y val="2.336152044868835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85FB-4BF6-9965-CE221BB84EA3}"/>
                </c:ext>
              </c:extLst>
            </c:dLbl>
            <c:dLbl>
              <c:idx val="47"/>
              <c:numFmt formatCode="#,##0.0_);[Red]\(#,##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extLst>
                <c:ext xmlns:c16="http://schemas.microsoft.com/office/drawing/2014/chart" uri="{C3380CC4-5D6E-409C-BE32-E72D297353CC}">
                  <c16:uniqueId val="{00000004-85FB-4BF6-9965-CE221BB84EA3}"/>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Ⅲ!$E$5:$E$52</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Ⅲ!$F$5:$F$52</c:f>
              <c:numCache>
                <c:formatCode>0_);[Red]\(0\)</c:formatCode>
                <c:ptCount val="48"/>
                <c:pt idx="0">
                  <c:v>94</c:v>
                </c:pt>
                <c:pt idx="1">
                  <c:v>161</c:v>
                </c:pt>
                <c:pt idx="2">
                  <c:v>157</c:v>
                </c:pt>
                <c:pt idx="3">
                  <c:v>194</c:v>
                </c:pt>
                <c:pt idx="4">
                  <c:v>51</c:v>
                </c:pt>
                <c:pt idx="5">
                  <c:v>192</c:v>
                </c:pt>
                <c:pt idx="6">
                  <c:v>72</c:v>
                </c:pt>
                <c:pt idx="7">
                  <c:v>92</c:v>
                </c:pt>
                <c:pt idx="8">
                  <c:v>147</c:v>
                </c:pt>
                <c:pt idx="9">
                  <c:v>81</c:v>
                </c:pt>
                <c:pt idx="10">
                  <c:v>157</c:v>
                </c:pt>
                <c:pt idx="11">
                  <c:v>101</c:v>
                </c:pt>
                <c:pt idx="12">
                  <c:v>167</c:v>
                </c:pt>
                <c:pt idx="13">
                  <c:v>142</c:v>
                </c:pt>
                <c:pt idx="14">
                  <c:v>153</c:v>
                </c:pt>
                <c:pt idx="15">
                  <c:v>233</c:v>
                </c:pt>
                <c:pt idx="16">
                  <c:v>184</c:v>
                </c:pt>
                <c:pt idx="17">
                  <c:v>88</c:v>
                </c:pt>
                <c:pt idx="18">
                  <c:v>139</c:v>
                </c:pt>
                <c:pt idx="19">
                  <c:v>97</c:v>
                </c:pt>
                <c:pt idx="20">
                  <c:v>155</c:v>
                </c:pt>
                <c:pt idx="21">
                  <c:v>234</c:v>
                </c:pt>
                <c:pt idx="22">
                  <c:v>191</c:v>
                </c:pt>
                <c:pt idx="23">
                  <c:v>207</c:v>
                </c:pt>
                <c:pt idx="24">
                  <c:v>163</c:v>
                </c:pt>
                <c:pt idx="25">
                  <c:v>119</c:v>
                </c:pt>
                <c:pt idx="26">
                  <c:v>236</c:v>
                </c:pt>
                <c:pt idx="27">
                  <c:v>240</c:v>
                </c:pt>
                <c:pt idx="28">
                  <c:v>121</c:v>
                </c:pt>
                <c:pt idx="29">
                  <c:v>124</c:v>
                </c:pt>
                <c:pt idx="30">
                  <c:v>136</c:v>
                </c:pt>
                <c:pt idx="31">
                  <c:v>169</c:v>
                </c:pt>
                <c:pt idx="32">
                  <c:v>225</c:v>
                </c:pt>
                <c:pt idx="33">
                  <c:v>183</c:v>
                </c:pt>
                <c:pt idx="34">
                  <c:v>154</c:v>
                </c:pt>
                <c:pt idx="35">
                  <c:v>97</c:v>
                </c:pt>
                <c:pt idx="36">
                  <c:v>79</c:v>
                </c:pt>
                <c:pt idx="37">
                  <c:v>139</c:v>
                </c:pt>
                <c:pt idx="38">
                  <c:v>281</c:v>
                </c:pt>
                <c:pt idx="39">
                  <c:v>170</c:v>
                </c:pt>
                <c:pt idx="40">
                  <c:v>275</c:v>
                </c:pt>
                <c:pt idx="41">
                  <c:v>291</c:v>
                </c:pt>
                <c:pt idx="42">
                  <c:v>222</c:v>
                </c:pt>
                <c:pt idx="43">
                  <c:v>245</c:v>
                </c:pt>
                <c:pt idx="44">
                  <c:v>141</c:v>
                </c:pt>
                <c:pt idx="45">
                  <c:v>206</c:v>
                </c:pt>
                <c:pt idx="46">
                  <c:v>98</c:v>
                </c:pt>
                <c:pt idx="47">
                  <c:v>161.7659574468085</c:v>
                </c:pt>
              </c:numCache>
            </c:numRef>
          </c:val>
          <c:extLst>
            <c:ext xmlns:c16="http://schemas.microsoft.com/office/drawing/2014/chart" uri="{C3380CC4-5D6E-409C-BE32-E72D297353CC}">
              <c16:uniqueId val="{00000005-85FB-4BF6-9965-CE221BB84EA3}"/>
            </c:ext>
          </c:extLst>
        </c:ser>
        <c:dLbls>
          <c:showLegendKey val="0"/>
          <c:showVal val="0"/>
          <c:showCatName val="0"/>
          <c:showSerName val="0"/>
          <c:showPercent val="0"/>
          <c:showBubbleSize val="0"/>
        </c:dLbls>
        <c:gapWidth val="80"/>
        <c:axId val="548323672"/>
        <c:axId val="548327608"/>
      </c:barChart>
      <c:lineChart>
        <c:grouping val="standard"/>
        <c:varyColors val="0"/>
        <c:ser>
          <c:idx val="0"/>
          <c:order val="1"/>
          <c:tx>
            <c:strRef>
              <c:f>Ⅲ!$G$4</c:f>
              <c:strCache>
                <c:ptCount val="1"/>
                <c:pt idx="0">
                  <c:v>平均</c:v>
                </c:pt>
              </c:strCache>
            </c:strRef>
          </c:tx>
          <c:spPr>
            <a:ln w="19050" cap="rnd">
              <a:solidFill>
                <a:srgbClr val="FF0000"/>
              </a:solidFill>
              <a:prstDash val="sysDash"/>
              <a:round/>
            </a:ln>
            <a:effectLst/>
          </c:spPr>
          <c:marker>
            <c:symbol val="none"/>
          </c:marker>
          <c:cat>
            <c:strRef>
              <c:f>Ⅲ!$E$5:$E$52</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Ⅲ!$G$5:$G$52</c:f>
              <c:numCache>
                <c:formatCode>0.0_);[Red]\(0.0\)</c:formatCode>
                <c:ptCount val="48"/>
                <c:pt idx="0">
                  <c:v>161.7659574468085</c:v>
                </c:pt>
                <c:pt idx="1">
                  <c:v>161.7659574468085</c:v>
                </c:pt>
                <c:pt idx="2">
                  <c:v>161.7659574468085</c:v>
                </c:pt>
                <c:pt idx="3">
                  <c:v>161.7659574468085</c:v>
                </c:pt>
                <c:pt idx="4">
                  <c:v>161.7659574468085</c:v>
                </c:pt>
                <c:pt idx="5">
                  <c:v>161.7659574468085</c:v>
                </c:pt>
                <c:pt idx="6">
                  <c:v>161.7659574468085</c:v>
                </c:pt>
                <c:pt idx="7">
                  <c:v>161.7659574468085</c:v>
                </c:pt>
                <c:pt idx="8">
                  <c:v>161.7659574468085</c:v>
                </c:pt>
                <c:pt idx="9">
                  <c:v>161.7659574468085</c:v>
                </c:pt>
                <c:pt idx="10">
                  <c:v>161.7659574468085</c:v>
                </c:pt>
                <c:pt idx="11">
                  <c:v>161.7659574468085</c:v>
                </c:pt>
                <c:pt idx="12">
                  <c:v>161.7659574468085</c:v>
                </c:pt>
                <c:pt idx="13">
                  <c:v>161.7659574468085</c:v>
                </c:pt>
                <c:pt idx="14">
                  <c:v>161.7659574468085</c:v>
                </c:pt>
                <c:pt idx="15">
                  <c:v>161.7659574468085</c:v>
                </c:pt>
                <c:pt idx="16">
                  <c:v>161.7659574468085</c:v>
                </c:pt>
                <c:pt idx="17">
                  <c:v>161.7659574468085</c:v>
                </c:pt>
                <c:pt idx="18">
                  <c:v>161.7659574468085</c:v>
                </c:pt>
                <c:pt idx="19">
                  <c:v>161.7659574468085</c:v>
                </c:pt>
                <c:pt idx="20">
                  <c:v>161.7659574468085</c:v>
                </c:pt>
                <c:pt idx="21">
                  <c:v>161.7659574468085</c:v>
                </c:pt>
                <c:pt idx="22">
                  <c:v>161.7659574468085</c:v>
                </c:pt>
                <c:pt idx="23">
                  <c:v>161.7659574468085</c:v>
                </c:pt>
                <c:pt idx="24">
                  <c:v>161.7659574468085</c:v>
                </c:pt>
                <c:pt idx="25">
                  <c:v>161.7659574468085</c:v>
                </c:pt>
                <c:pt idx="26">
                  <c:v>161.7659574468085</c:v>
                </c:pt>
                <c:pt idx="27">
                  <c:v>161.7659574468085</c:v>
                </c:pt>
                <c:pt idx="28">
                  <c:v>161.7659574468085</c:v>
                </c:pt>
                <c:pt idx="29">
                  <c:v>161.7659574468085</c:v>
                </c:pt>
                <c:pt idx="30">
                  <c:v>161.7659574468085</c:v>
                </c:pt>
                <c:pt idx="31">
                  <c:v>161.7659574468085</c:v>
                </c:pt>
                <c:pt idx="32">
                  <c:v>161.7659574468085</c:v>
                </c:pt>
                <c:pt idx="33">
                  <c:v>161.7659574468085</c:v>
                </c:pt>
                <c:pt idx="34">
                  <c:v>161.7659574468085</c:v>
                </c:pt>
                <c:pt idx="35">
                  <c:v>161.7659574468085</c:v>
                </c:pt>
                <c:pt idx="36">
                  <c:v>161.7659574468085</c:v>
                </c:pt>
                <c:pt idx="37">
                  <c:v>161.7659574468085</c:v>
                </c:pt>
                <c:pt idx="38">
                  <c:v>161.7659574468085</c:v>
                </c:pt>
                <c:pt idx="39">
                  <c:v>161.7659574468085</c:v>
                </c:pt>
                <c:pt idx="40">
                  <c:v>161.7659574468085</c:v>
                </c:pt>
                <c:pt idx="41">
                  <c:v>161.7659574468085</c:v>
                </c:pt>
                <c:pt idx="42">
                  <c:v>161.7659574468085</c:v>
                </c:pt>
                <c:pt idx="43">
                  <c:v>161.7659574468085</c:v>
                </c:pt>
                <c:pt idx="44">
                  <c:v>161.7659574468085</c:v>
                </c:pt>
                <c:pt idx="45">
                  <c:v>161.7659574468085</c:v>
                </c:pt>
                <c:pt idx="46">
                  <c:v>161.7659574468085</c:v>
                </c:pt>
                <c:pt idx="47">
                  <c:v>161.7659574468085</c:v>
                </c:pt>
              </c:numCache>
            </c:numRef>
          </c:val>
          <c:smooth val="0"/>
          <c:extLst>
            <c:ext xmlns:c16="http://schemas.microsoft.com/office/drawing/2014/chart" uri="{C3380CC4-5D6E-409C-BE32-E72D297353CC}">
              <c16:uniqueId val="{00000006-85FB-4BF6-9965-CE221BB84EA3}"/>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cap="flat" cmpd="sng" algn="ctr">
      <a:noFill/>
      <a:round/>
    </a:ln>
    <a:effectLst/>
  </c:spPr>
  <c:txPr>
    <a:bodyPr/>
    <a:lstStyle/>
    <a:p>
      <a:pPr>
        <a:defRPr/>
      </a:pPr>
      <a:endParaRPr lang="ja-JP"/>
    </a:p>
  </c:txPr>
  <c:externalData r:id="rId3">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dirty="0" smtClean="0"/>
              <a:t>管内の市町村における評価指標の達成状況</a:t>
            </a:r>
            <a:r>
              <a:rPr lang="en-US" altLang="ja-JP" sz="1200" dirty="0" smtClean="0"/>
              <a:t>(</a:t>
            </a:r>
            <a:r>
              <a:rPr lang="ja-JP" altLang="en-US" sz="1200" dirty="0"/>
              <a:t>満点</a:t>
            </a:r>
            <a:r>
              <a:rPr lang="en-US" altLang="ja-JP" sz="1200" dirty="0"/>
              <a:t>340</a:t>
            </a:r>
            <a:r>
              <a:rPr lang="ja-JP" altLang="en-US" sz="1200" dirty="0"/>
              <a:t>点、平均点</a:t>
            </a:r>
            <a:r>
              <a:rPr lang="en-US" altLang="ja-JP" sz="1200" dirty="0"/>
              <a:t>162.6</a:t>
            </a:r>
            <a:r>
              <a:rPr lang="ja-JP" altLang="en-US" sz="1200" dirty="0"/>
              <a:t>点、得点率</a:t>
            </a:r>
            <a:r>
              <a:rPr lang="en-US" altLang="ja-JP" sz="1200" dirty="0"/>
              <a:t>47.8%)</a:t>
            </a:r>
            <a:endParaRPr lang="ja-JP" altLang="en-US" sz="1200" dirty="0"/>
          </a:p>
        </c:rich>
      </c:tx>
      <c:layout>
        <c:manualLayout>
          <c:xMode val="edge"/>
          <c:yMode val="edge"/>
          <c:x val="0.28152186004219815"/>
          <c:y val="3.2007884946139903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4.104504733441941E-2"/>
          <c:y val="0.16722916564840845"/>
          <c:w val="0.93948833259295361"/>
          <c:h val="0.63080221930365332"/>
        </c:manualLayout>
      </c:layout>
      <c:barChart>
        <c:barDir val="col"/>
        <c:grouping val="clustered"/>
        <c:varyColors val="0"/>
        <c:ser>
          <c:idx val="1"/>
          <c:order val="0"/>
          <c:tx>
            <c:strRef>
              <c:f>Ⅲ!$H$4</c:f>
              <c:strCache>
                <c:ptCount val="1"/>
                <c:pt idx="0">
                  <c:v>要介護状態の維持改善等(満点340点、平均点161.6点、得点率47.5％)</c:v>
                </c:pt>
              </c:strCache>
            </c:strRef>
          </c:tx>
          <c:spPr>
            <a:solidFill>
              <a:schemeClr val="tx2">
                <a:lumMod val="60000"/>
                <a:lumOff val="40000"/>
              </a:schemeClr>
            </a:solidFill>
            <a:ln w="6350">
              <a:solidFill>
                <a:schemeClr val="bg1">
                  <a:lumMod val="50000"/>
                </a:schemeClr>
              </a:solidFill>
            </a:ln>
            <a:effectLst/>
          </c:spPr>
          <c:invertIfNegative val="0"/>
          <c:dLbls>
            <c:dLbl>
              <c:idx val="8"/>
              <c:layout>
                <c:manualLayout>
                  <c:x val="-2.372877378783068E-17"/>
                  <c:y val="1.5574346965792234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2C38-4617-90E9-4055C4A4FF6B}"/>
                </c:ext>
              </c:extLst>
            </c:dLbl>
            <c:dLbl>
              <c:idx val="44"/>
              <c:layout>
                <c:manualLayout>
                  <c:x val="1.2943117038898284E-3"/>
                  <c:y val="2.3361520448688351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2C38-4617-90E9-4055C4A4FF6B}"/>
                </c:ext>
              </c:extLst>
            </c:dLbl>
            <c:dLbl>
              <c:idx val="47"/>
              <c:numFmt formatCode="#,##0.0_);[Red]\(#,##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extLst>
                <c:ext xmlns:c16="http://schemas.microsoft.com/office/drawing/2014/chart" uri="{C3380CC4-5D6E-409C-BE32-E72D297353CC}">
                  <c16:uniqueId val="{00000002-2C38-4617-90E9-4055C4A4FF6B}"/>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Ⅲ!$E$5:$E$52</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Ⅲ!$H$5:$H$52</c:f>
              <c:numCache>
                <c:formatCode>0_);[Red]\(0\)</c:formatCode>
                <c:ptCount val="48"/>
                <c:pt idx="0">
                  <c:v>94</c:v>
                </c:pt>
                <c:pt idx="1">
                  <c:v>161</c:v>
                </c:pt>
                <c:pt idx="2">
                  <c:v>157</c:v>
                </c:pt>
                <c:pt idx="3">
                  <c:v>194</c:v>
                </c:pt>
                <c:pt idx="4">
                  <c:v>61</c:v>
                </c:pt>
                <c:pt idx="5">
                  <c:v>192</c:v>
                </c:pt>
                <c:pt idx="6">
                  <c:v>82</c:v>
                </c:pt>
                <c:pt idx="7">
                  <c:v>92</c:v>
                </c:pt>
                <c:pt idx="8">
                  <c:v>147</c:v>
                </c:pt>
                <c:pt idx="9">
                  <c:v>81</c:v>
                </c:pt>
                <c:pt idx="10">
                  <c:v>157</c:v>
                </c:pt>
                <c:pt idx="11">
                  <c:v>101</c:v>
                </c:pt>
                <c:pt idx="12">
                  <c:v>177</c:v>
                </c:pt>
                <c:pt idx="13">
                  <c:v>142</c:v>
                </c:pt>
                <c:pt idx="14">
                  <c:v>153</c:v>
                </c:pt>
                <c:pt idx="15">
                  <c:v>233</c:v>
                </c:pt>
                <c:pt idx="16">
                  <c:v>184</c:v>
                </c:pt>
                <c:pt idx="17">
                  <c:v>98</c:v>
                </c:pt>
                <c:pt idx="18">
                  <c:v>139</c:v>
                </c:pt>
                <c:pt idx="19">
                  <c:v>97</c:v>
                </c:pt>
                <c:pt idx="20">
                  <c:v>155</c:v>
                </c:pt>
                <c:pt idx="21">
                  <c:v>234</c:v>
                </c:pt>
                <c:pt idx="22">
                  <c:v>191</c:v>
                </c:pt>
                <c:pt idx="23">
                  <c:v>207</c:v>
                </c:pt>
                <c:pt idx="24">
                  <c:v>163</c:v>
                </c:pt>
                <c:pt idx="25">
                  <c:v>119</c:v>
                </c:pt>
                <c:pt idx="26">
                  <c:v>236</c:v>
                </c:pt>
                <c:pt idx="27">
                  <c:v>240</c:v>
                </c:pt>
                <c:pt idx="28">
                  <c:v>121</c:v>
                </c:pt>
                <c:pt idx="29">
                  <c:v>124</c:v>
                </c:pt>
                <c:pt idx="30">
                  <c:v>136</c:v>
                </c:pt>
                <c:pt idx="31">
                  <c:v>169</c:v>
                </c:pt>
                <c:pt idx="32">
                  <c:v>225</c:v>
                </c:pt>
                <c:pt idx="33">
                  <c:v>183</c:v>
                </c:pt>
                <c:pt idx="34">
                  <c:v>154</c:v>
                </c:pt>
                <c:pt idx="35">
                  <c:v>97</c:v>
                </c:pt>
                <c:pt idx="36">
                  <c:v>79</c:v>
                </c:pt>
                <c:pt idx="37">
                  <c:v>139</c:v>
                </c:pt>
                <c:pt idx="38">
                  <c:v>281</c:v>
                </c:pt>
                <c:pt idx="39">
                  <c:v>170</c:v>
                </c:pt>
                <c:pt idx="40">
                  <c:v>275</c:v>
                </c:pt>
                <c:pt idx="41">
                  <c:v>291</c:v>
                </c:pt>
                <c:pt idx="42">
                  <c:v>222</c:v>
                </c:pt>
                <c:pt idx="43">
                  <c:v>245</c:v>
                </c:pt>
                <c:pt idx="44">
                  <c:v>141</c:v>
                </c:pt>
                <c:pt idx="45">
                  <c:v>206</c:v>
                </c:pt>
                <c:pt idx="46">
                  <c:v>98</c:v>
                </c:pt>
                <c:pt idx="47">
                  <c:v>162.61702127659575</c:v>
                </c:pt>
              </c:numCache>
            </c:numRef>
          </c:val>
          <c:extLst>
            <c:ext xmlns:c16="http://schemas.microsoft.com/office/drawing/2014/chart" uri="{C3380CC4-5D6E-409C-BE32-E72D297353CC}">
              <c16:uniqueId val="{00000003-2C38-4617-90E9-4055C4A4FF6B}"/>
            </c:ext>
          </c:extLst>
        </c:ser>
        <c:dLbls>
          <c:showLegendKey val="0"/>
          <c:showVal val="0"/>
          <c:showCatName val="0"/>
          <c:showSerName val="0"/>
          <c:showPercent val="0"/>
          <c:showBubbleSize val="0"/>
        </c:dLbls>
        <c:gapWidth val="80"/>
        <c:axId val="548323672"/>
        <c:axId val="548327608"/>
      </c:barChart>
      <c:lineChart>
        <c:grouping val="standard"/>
        <c:varyColors val="0"/>
        <c:ser>
          <c:idx val="0"/>
          <c:order val="1"/>
          <c:tx>
            <c:strRef>
              <c:f>Ⅲ!$I$4</c:f>
              <c:strCache>
                <c:ptCount val="1"/>
                <c:pt idx="0">
                  <c:v>平均</c:v>
                </c:pt>
              </c:strCache>
            </c:strRef>
          </c:tx>
          <c:spPr>
            <a:ln w="19050" cap="rnd">
              <a:solidFill>
                <a:srgbClr val="FF0000"/>
              </a:solidFill>
              <a:prstDash val="sysDash"/>
              <a:round/>
            </a:ln>
            <a:effectLst/>
          </c:spPr>
          <c:marker>
            <c:symbol val="none"/>
          </c:marker>
          <c:cat>
            <c:strRef>
              <c:f>Ⅲ!$E$5:$E$52</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Ⅲ!$I$5:$I$52</c:f>
              <c:numCache>
                <c:formatCode>0.0_);[Red]\(0.0\)</c:formatCode>
                <c:ptCount val="48"/>
                <c:pt idx="0">
                  <c:v>162.61702127659575</c:v>
                </c:pt>
                <c:pt idx="1">
                  <c:v>162.61702127659575</c:v>
                </c:pt>
                <c:pt idx="2">
                  <c:v>162.61702127659575</c:v>
                </c:pt>
                <c:pt idx="3">
                  <c:v>162.61702127659575</c:v>
                </c:pt>
                <c:pt idx="4">
                  <c:v>162.61702127659575</c:v>
                </c:pt>
                <c:pt idx="5">
                  <c:v>162.61702127659575</c:v>
                </c:pt>
                <c:pt idx="6">
                  <c:v>162.61702127659575</c:v>
                </c:pt>
                <c:pt idx="7">
                  <c:v>162.61702127659575</c:v>
                </c:pt>
                <c:pt idx="8">
                  <c:v>162.61702127659575</c:v>
                </c:pt>
                <c:pt idx="9">
                  <c:v>162.61702127659575</c:v>
                </c:pt>
                <c:pt idx="10">
                  <c:v>162.61702127659575</c:v>
                </c:pt>
                <c:pt idx="11">
                  <c:v>162.61702127659575</c:v>
                </c:pt>
                <c:pt idx="12">
                  <c:v>162.61702127659575</c:v>
                </c:pt>
                <c:pt idx="13">
                  <c:v>162.61702127659575</c:v>
                </c:pt>
                <c:pt idx="14">
                  <c:v>162.61702127659575</c:v>
                </c:pt>
                <c:pt idx="15">
                  <c:v>162.61702127659575</c:v>
                </c:pt>
                <c:pt idx="16">
                  <c:v>162.61702127659575</c:v>
                </c:pt>
                <c:pt idx="17">
                  <c:v>162.61702127659575</c:v>
                </c:pt>
                <c:pt idx="18">
                  <c:v>162.61702127659575</c:v>
                </c:pt>
                <c:pt idx="19">
                  <c:v>162.61702127659575</c:v>
                </c:pt>
                <c:pt idx="20">
                  <c:v>162.61702127659575</c:v>
                </c:pt>
                <c:pt idx="21">
                  <c:v>162.61702127659575</c:v>
                </c:pt>
                <c:pt idx="22">
                  <c:v>162.61702127659575</c:v>
                </c:pt>
                <c:pt idx="23">
                  <c:v>162.61702127659575</c:v>
                </c:pt>
                <c:pt idx="24">
                  <c:v>162.61702127659575</c:v>
                </c:pt>
                <c:pt idx="25">
                  <c:v>162.61702127659575</c:v>
                </c:pt>
                <c:pt idx="26">
                  <c:v>162.61702127659575</c:v>
                </c:pt>
                <c:pt idx="27">
                  <c:v>162.61702127659575</c:v>
                </c:pt>
                <c:pt idx="28">
                  <c:v>162.61702127659575</c:v>
                </c:pt>
                <c:pt idx="29">
                  <c:v>162.61702127659575</c:v>
                </c:pt>
                <c:pt idx="30">
                  <c:v>162.61702127659575</c:v>
                </c:pt>
                <c:pt idx="31">
                  <c:v>162.61702127659575</c:v>
                </c:pt>
                <c:pt idx="32">
                  <c:v>162.61702127659575</c:v>
                </c:pt>
                <c:pt idx="33">
                  <c:v>162.61702127659575</c:v>
                </c:pt>
                <c:pt idx="34">
                  <c:v>162.61702127659575</c:v>
                </c:pt>
                <c:pt idx="35">
                  <c:v>162.61702127659575</c:v>
                </c:pt>
                <c:pt idx="36">
                  <c:v>162.61702127659575</c:v>
                </c:pt>
                <c:pt idx="37">
                  <c:v>162.61702127659575</c:v>
                </c:pt>
                <c:pt idx="38">
                  <c:v>162.61702127659575</c:v>
                </c:pt>
                <c:pt idx="39">
                  <c:v>162.61702127659575</c:v>
                </c:pt>
                <c:pt idx="40">
                  <c:v>162.61702127659575</c:v>
                </c:pt>
                <c:pt idx="41">
                  <c:v>162.61702127659575</c:v>
                </c:pt>
                <c:pt idx="42">
                  <c:v>162.61702127659575</c:v>
                </c:pt>
                <c:pt idx="43">
                  <c:v>162.61702127659575</c:v>
                </c:pt>
                <c:pt idx="44">
                  <c:v>162.61702127659575</c:v>
                </c:pt>
                <c:pt idx="45">
                  <c:v>162.61702127659575</c:v>
                </c:pt>
                <c:pt idx="46">
                  <c:v>162.61702127659575</c:v>
                </c:pt>
                <c:pt idx="47">
                  <c:v>162.61702127659575</c:v>
                </c:pt>
              </c:numCache>
            </c:numRef>
          </c:val>
          <c:smooth val="0"/>
          <c:extLst>
            <c:ext xmlns:c16="http://schemas.microsoft.com/office/drawing/2014/chart" uri="{C3380CC4-5D6E-409C-BE32-E72D297353CC}">
              <c16:uniqueId val="{00000004-2C38-4617-90E9-4055C4A4FF6B}"/>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cap="flat" cmpd="sng" algn="ctr">
      <a:noFill/>
      <a:round/>
    </a:ln>
    <a:effectLst/>
  </c:spPr>
  <c:txPr>
    <a:bodyPr/>
    <a:lstStyle/>
    <a:p>
      <a:pPr>
        <a:defRPr/>
      </a:pPr>
      <a:endParaRPr lang="ja-JP"/>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a:t>全国集計結果　都道府県別得点（満点</a:t>
            </a:r>
            <a:r>
              <a:rPr lang="en-US" altLang="ja-JP" sz="1200"/>
              <a:t>980</a:t>
            </a:r>
            <a:r>
              <a:rPr lang="ja-JP" altLang="en-US" sz="1200"/>
              <a:t>点、平均点</a:t>
            </a:r>
            <a:r>
              <a:rPr lang="en-US" altLang="ja-JP" sz="1200"/>
              <a:t>683.0</a:t>
            </a:r>
            <a:r>
              <a:rPr lang="ja-JP" altLang="en-US" sz="1200"/>
              <a:t>点、得点率</a:t>
            </a:r>
            <a:r>
              <a:rPr lang="en-US" altLang="ja-JP" sz="1200"/>
              <a:t>69.7</a:t>
            </a:r>
            <a:r>
              <a:rPr lang="ja-JP" altLang="en-US" sz="1200"/>
              <a:t>％）</a:t>
            </a:r>
          </a:p>
        </c:rich>
      </c:tx>
      <c:layout>
        <c:manualLayout>
          <c:xMode val="edge"/>
          <c:yMode val="edge"/>
          <c:x val="0.23349919154808244"/>
          <c:y val="1.6842990012887214E-2"/>
        </c:manualLayout>
      </c:layout>
      <c:overlay val="0"/>
      <c:spPr>
        <a:noFill/>
        <a:ln>
          <a:noFill/>
        </a:ln>
        <a:effectLst/>
      </c:spPr>
    </c:title>
    <c:autoTitleDeleted val="0"/>
    <c:plotArea>
      <c:layout>
        <c:manualLayout>
          <c:layoutTarget val="inner"/>
          <c:xMode val="edge"/>
          <c:yMode val="edge"/>
          <c:x val="4.0305374210700358E-2"/>
          <c:y val="6.4130834801913686E-2"/>
          <c:w val="0.93948833259295361"/>
          <c:h val="0.47794784522902373"/>
        </c:manualLayout>
      </c:layout>
      <c:barChart>
        <c:barDir val="col"/>
        <c:grouping val="stacked"/>
        <c:varyColors val="0"/>
        <c:ser>
          <c:idx val="1"/>
          <c:order val="0"/>
          <c:tx>
            <c:strRef>
              <c:f>'全体版 (2)'!$AV$2</c:f>
              <c:strCache>
                <c:ptCount val="1"/>
                <c:pt idx="0">
                  <c:v>Ⅲ　管内の市町村における評価指標の達成状況による評価(340点)</c:v>
                </c:pt>
              </c:strCache>
            </c:strRef>
          </c:tx>
          <c:spPr>
            <a:solidFill>
              <a:srgbClr val="545FC4"/>
            </a:solidFill>
            <a:ln w="6350">
              <a:solidFill>
                <a:schemeClr val="bg1">
                  <a:lumMod val="50000"/>
                </a:schemeClr>
              </a:solidFill>
            </a:ln>
            <a:effectLst/>
          </c:spPr>
          <c:invertIfNegative val="0"/>
          <c:cat>
            <c:strRef>
              <c:f>'全体版 (2)'!$AK$3:$AK$50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(2)'!$AV$3:$AV$50</c:f>
              <c:numCache>
                <c:formatCode>General</c:formatCode>
                <c:ptCount val="48"/>
                <c:pt idx="0">
                  <c:v>94</c:v>
                </c:pt>
                <c:pt idx="1">
                  <c:v>161</c:v>
                </c:pt>
                <c:pt idx="2">
                  <c:v>157</c:v>
                </c:pt>
                <c:pt idx="3">
                  <c:v>194</c:v>
                </c:pt>
                <c:pt idx="4">
                  <c:v>51</c:v>
                </c:pt>
                <c:pt idx="5">
                  <c:v>192</c:v>
                </c:pt>
                <c:pt idx="6">
                  <c:v>72</c:v>
                </c:pt>
                <c:pt idx="7">
                  <c:v>92</c:v>
                </c:pt>
                <c:pt idx="8">
                  <c:v>147</c:v>
                </c:pt>
                <c:pt idx="9">
                  <c:v>81</c:v>
                </c:pt>
                <c:pt idx="10">
                  <c:v>157</c:v>
                </c:pt>
                <c:pt idx="11">
                  <c:v>101</c:v>
                </c:pt>
                <c:pt idx="12">
                  <c:v>167</c:v>
                </c:pt>
                <c:pt idx="13">
                  <c:v>142</c:v>
                </c:pt>
                <c:pt idx="14">
                  <c:v>153</c:v>
                </c:pt>
                <c:pt idx="15">
                  <c:v>233</c:v>
                </c:pt>
                <c:pt idx="16">
                  <c:v>184</c:v>
                </c:pt>
                <c:pt idx="17">
                  <c:v>88</c:v>
                </c:pt>
                <c:pt idx="18">
                  <c:v>139</c:v>
                </c:pt>
                <c:pt idx="19">
                  <c:v>97</c:v>
                </c:pt>
                <c:pt idx="20">
                  <c:v>155</c:v>
                </c:pt>
                <c:pt idx="21">
                  <c:v>234</c:v>
                </c:pt>
                <c:pt idx="22">
                  <c:v>191</c:v>
                </c:pt>
                <c:pt idx="23">
                  <c:v>207</c:v>
                </c:pt>
                <c:pt idx="24">
                  <c:v>163</c:v>
                </c:pt>
                <c:pt idx="25">
                  <c:v>119</c:v>
                </c:pt>
                <c:pt idx="26">
                  <c:v>236</c:v>
                </c:pt>
                <c:pt idx="27">
                  <c:v>240</c:v>
                </c:pt>
                <c:pt idx="28">
                  <c:v>121</c:v>
                </c:pt>
                <c:pt idx="29">
                  <c:v>124</c:v>
                </c:pt>
                <c:pt idx="30">
                  <c:v>136</c:v>
                </c:pt>
                <c:pt idx="31">
                  <c:v>169</c:v>
                </c:pt>
                <c:pt idx="32">
                  <c:v>225</c:v>
                </c:pt>
                <c:pt idx="33">
                  <c:v>183</c:v>
                </c:pt>
                <c:pt idx="34">
                  <c:v>154</c:v>
                </c:pt>
                <c:pt idx="35">
                  <c:v>97</c:v>
                </c:pt>
                <c:pt idx="36">
                  <c:v>79</c:v>
                </c:pt>
                <c:pt idx="37">
                  <c:v>139</c:v>
                </c:pt>
                <c:pt idx="38">
                  <c:v>281</c:v>
                </c:pt>
                <c:pt idx="39">
                  <c:v>170</c:v>
                </c:pt>
                <c:pt idx="40">
                  <c:v>275</c:v>
                </c:pt>
                <c:pt idx="41">
                  <c:v>291</c:v>
                </c:pt>
                <c:pt idx="42">
                  <c:v>222</c:v>
                </c:pt>
                <c:pt idx="43">
                  <c:v>245</c:v>
                </c:pt>
                <c:pt idx="44">
                  <c:v>141</c:v>
                </c:pt>
                <c:pt idx="45">
                  <c:v>206</c:v>
                </c:pt>
                <c:pt idx="46">
                  <c:v>98</c:v>
                </c:pt>
                <c:pt idx="47">
                  <c:v>161.7659574468085</c:v>
                </c:pt>
              </c:numCache>
            </c:numRef>
          </c:val>
          <c:extLst>
            <c:ext xmlns:c16="http://schemas.microsoft.com/office/drawing/2014/chart" uri="{C3380CC4-5D6E-409C-BE32-E72D297353CC}">
              <c16:uniqueId val="{00000000-0732-4AA2-AE25-A2AAD0DDE317}"/>
            </c:ext>
          </c:extLst>
        </c:ser>
        <c:ser>
          <c:idx val="2"/>
          <c:order val="1"/>
          <c:tx>
            <c:strRef>
              <c:f>'全体版 (2)'!$AU$2</c:f>
              <c:strCache>
                <c:ptCount val="1"/>
                <c:pt idx="0">
                  <c:v>Ⅱ　自立支援・重度化防止等、保険給付の適正化事業等に係る保険者支援の事業内容　(9)その他(30点)</c:v>
                </c:pt>
              </c:strCache>
            </c:strRef>
          </c:tx>
          <c:spPr>
            <a:solidFill>
              <a:schemeClr val="accent2">
                <a:lumMod val="40000"/>
                <a:lumOff val="60000"/>
              </a:schemeClr>
            </a:solidFill>
            <a:ln w="6350">
              <a:solidFill>
                <a:schemeClr val="bg1">
                  <a:lumMod val="50000"/>
                </a:schemeClr>
              </a:solidFill>
            </a:ln>
            <a:effectLst/>
          </c:spPr>
          <c:invertIfNegative val="0"/>
          <c:cat>
            <c:strRef>
              <c:f>'全体版 (2)'!$AK$3:$AK$50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(2)'!$AU$3:$AU$50</c:f>
              <c:numCache>
                <c:formatCode>General</c:formatCode>
                <c:ptCount val="48"/>
                <c:pt idx="0">
                  <c:v>30</c:v>
                </c:pt>
                <c:pt idx="1">
                  <c:v>30</c:v>
                </c:pt>
                <c:pt idx="2">
                  <c:v>0</c:v>
                </c:pt>
                <c:pt idx="3">
                  <c:v>30</c:v>
                </c:pt>
                <c:pt idx="4">
                  <c:v>0</c:v>
                </c:pt>
                <c:pt idx="5">
                  <c:v>10</c:v>
                </c:pt>
                <c:pt idx="6">
                  <c:v>30</c:v>
                </c:pt>
                <c:pt idx="7">
                  <c:v>30</c:v>
                </c:pt>
                <c:pt idx="8">
                  <c:v>30</c:v>
                </c:pt>
                <c:pt idx="9">
                  <c:v>30</c:v>
                </c:pt>
                <c:pt idx="10">
                  <c:v>30</c:v>
                </c:pt>
                <c:pt idx="11">
                  <c:v>20</c:v>
                </c:pt>
                <c:pt idx="12">
                  <c:v>30</c:v>
                </c:pt>
                <c:pt idx="13">
                  <c:v>30</c:v>
                </c:pt>
                <c:pt idx="14">
                  <c:v>30</c:v>
                </c:pt>
                <c:pt idx="15">
                  <c:v>30</c:v>
                </c:pt>
                <c:pt idx="16">
                  <c:v>30</c:v>
                </c:pt>
                <c:pt idx="17">
                  <c:v>30</c:v>
                </c:pt>
                <c:pt idx="18">
                  <c:v>30</c:v>
                </c:pt>
                <c:pt idx="19">
                  <c:v>20</c:v>
                </c:pt>
                <c:pt idx="20">
                  <c:v>30</c:v>
                </c:pt>
                <c:pt idx="21">
                  <c:v>30</c:v>
                </c:pt>
                <c:pt idx="22">
                  <c:v>30</c:v>
                </c:pt>
                <c:pt idx="23">
                  <c:v>30</c:v>
                </c:pt>
                <c:pt idx="24">
                  <c:v>10</c:v>
                </c:pt>
                <c:pt idx="25">
                  <c:v>10</c:v>
                </c:pt>
                <c:pt idx="26">
                  <c:v>10</c:v>
                </c:pt>
                <c:pt idx="27">
                  <c:v>30</c:v>
                </c:pt>
                <c:pt idx="28">
                  <c:v>0</c:v>
                </c:pt>
                <c:pt idx="29">
                  <c:v>30</c:v>
                </c:pt>
                <c:pt idx="30">
                  <c:v>30</c:v>
                </c:pt>
                <c:pt idx="31">
                  <c:v>30</c:v>
                </c:pt>
                <c:pt idx="32">
                  <c:v>0</c:v>
                </c:pt>
                <c:pt idx="33">
                  <c:v>20</c:v>
                </c:pt>
                <c:pt idx="34">
                  <c:v>10</c:v>
                </c:pt>
                <c:pt idx="35">
                  <c:v>30</c:v>
                </c:pt>
                <c:pt idx="36">
                  <c:v>30</c:v>
                </c:pt>
                <c:pt idx="37">
                  <c:v>20</c:v>
                </c:pt>
                <c:pt idx="38">
                  <c:v>30</c:v>
                </c:pt>
                <c:pt idx="39">
                  <c:v>0</c:v>
                </c:pt>
                <c:pt idx="40">
                  <c:v>20</c:v>
                </c:pt>
                <c:pt idx="41">
                  <c:v>30</c:v>
                </c:pt>
                <c:pt idx="42">
                  <c:v>30</c:v>
                </c:pt>
                <c:pt idx="43">
                  <c:v>30</c:v>
                </c:pt>
                <c:pt idx="44">
                  <c:v>0</c:v>
                </c:pt>
                <c:pt idx="45">
                  <c:v>30</c:v>
                </c:pt>
                <c:pt idx="46">
                  <c:v>20</c:v>
                </c:pt>
                <c:pt idx="47">
                  <c:v>22.76595744680851</c:v>
                </c:pt>
              </c:numCache>
            </c:numRef>
          </c:val>
          <c:extLst>
            <c:ext xmlns:c16="http://schemas.microsoft.com/office/drawing/2014/chart" uri="{C3380CC4-5D6E-409C-BE32-E72D297353CC}">
              <c16:uniqueId val="{00000001-0732-4AA2-AE25-A2AAD0DDE317}"/>
            </c:ext>
          </c:extLst>
        </c:ser>
        <c:ser>
          <c:idx val="3"/>
          <c:order val="2"/>
          <c:tx>
            <c:strRef>
              <c:f>'全体版 (2)'!$AT$2</c:f>
              <c:strCache>
                <c:ptCount val="1"/>
                <c:pt idx="0">
                  <c:v>Ⅱ　自立支援・重度化防止等、保険給付の適正化事業等に係る保険者支援の事業内容　(8)介護人材確保・生産性向上(30点)</c:v>
                </c:pt>
              </c:strCache>
            </c:strRef>
          </c:tx>
          <c:spPr>
            <a:pattFill prst="pct70">
              <a:fgClr>
                <a:schemeClr val="accent3">
                  <a:lumMod val="60000"/>
                  <a:lumOff val="40000"/>
                </a:schemeClr>
              </a:fgClr>
              <a:bgClr>
                <a:schemeClr val="bg1"/>
              </a:bgClr>
            </a:pattFill>
            <a:ln w="6350">
              <a:solidFill>
                <a:schemeClr val="bg1">
                  <a:lumMod val="50000"/>
                </a:schemeClr>
              </a:solidFill>
            </a:ln>
            <a:effectLst/>
          </c:spPr>
          <c:invertIfNegative val="0"/>
          <c:cat>
            <c:strRef>
              <c:f>'全体版 (2)'!$AK$3:$AK$50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(2)'!$AT$3:$AT$50</c:f>
              <c:numCache>
                <c:formatCode>General</c:formatCode>
                <c:ptCount val="48"/>
                <c:pt idx="0">
                  <c:v>30</c:v>
                </c:pt>
                <c:pt idx="1">
                  <c:v>30</c:v>
                </c:pt>
                <c:pt idx="2">
                  <c:v>30</c:v>
                </c:pt>
                <c:pt idx="3">
                  <c:v>20</c:v>
                </c:pt>
                <c:pt idx="4">
                  <c:v>0</c:v>
                </c:pt>
                <c:pt idx="5">
                  <c:v>30</c:v>
                </c:pt>
                <c:pt idx="6">
                  <c:v>30</c:v>
                </c:pt>
                <c:pt idx="7">
                  <c:v>20</c:v>
                </c:pt>
                <c:pt idx="8">
                  <c:v>20</c:v>
                </c:pt>
                <c:pt idx="9">
                  <c:v>20</c:v>
                </c:pt>
                <c:pt idx="10">
                  <c:v>30</c:v>
                </c:pt>
                <c:pt idx="11">
                  <c:v>20</c:v>
                </c:pt>
                <c:pt idx="12">
                  <c:v>30</c:v>
                </c:pt>
                <c:pt idx="13">
                  <c:v>30</c:v>
                </c:pt>
                <c:pt idx="14">
                  <c:v>30</c:v>
                </c:pt>
                <c:pt idx="15">
                  <c:v>20</c:v>
                </c:pt>
                <c:pt idx="16">
                  <c:v>30</c:v>
                </c:pt>
                <c:pt idx="17">
                  <c:v>30</c:v>
                </c:pt>
                <c:pt idx="18">
                  <c:v>20</c:v>
                </c:pt>
                <c:pt idx="19">
                  <c:v>20</c:v>
                </c:pt>
                <c:pt idx="20">
                  <c:v>30</c:v>
                </c:pt>
                <c:pt idx="21">
                  <c:v>30</c:v>
                </c:pt>
                <c:pt idx="22">
                  <c:v>20</c:v>
                </c:pt>
                <c:pt idx="23">
                  <c:v>30</c:v>
                </c:pt>
                <c:pt idx="24">
                  <c:v>10</c:v>
                </c:pt>
                <c:pt idx="25">
                  <c:v>30</c:v>
                </c:pt>
                <c:pt idx="26">
                  <c:v>20</c:v>
                </c:pt>
                <c:pt idx="27">
                  <c:v>30</c:v>
                </c:pt>
                <c:pt idx="28">
                  <c:v>30</c:v>
                </c:pt>
                <c:pt idx="29">
                  <c:v>20</c:v>
                </c:pt>
                <c:pt idx="30">
                  <c:v>30</c:v>
                </c:pt>
                <c:pt idx="31">
                  <c:v>30</c:v>
                </c:pt>
                <c:pt idx="32">
                  <c:v>10</c:v>
                </c:pt>
                <c:pt idx="33">
                  <c:v>20</c:v>
                </c:pt>
                <c:pt idx="34">
                  <c:v>20</c:v>
                </c:pt>
                <c:pt idx="35">
                  <c:v>10</c:v>
                </c:pt>
                <c:pt idx="36">
                  <c:v>30</c:v>
                </c:pt>
                <c:pt idx="37">
                  <c:v>20</c:v>
                </c:pt>
                <c:pt idx="38">
                  <c:v>20</c:v>
                </c:pt>
                <c:pt idx="39">
                  <c:v>10</c:v>
                </c:pt>
                <c:pt idx="40">
                  <c:v>20</c:v>
                </c:pt>
                <c:pt idx="41">
                  <c:v>30</c:v>
                </c:pt>
                <c:pt idx="42">
                  <c:v>30</c:v>
                </c:pt>
                <c:pt idx="43">
                  <c:v>30</c:v>
                </c:pt>
                <c:pt idx="44">
                  <c:v>10</c:v>
                </c:pt>
                <c:pt idx="45">
                  <c:v>30</c:v>
                </c:pt>
                <c:pt idx="46">
                  <c:v>20</c:v>
                </c:pt>
                <c:pt idx="47">
                  <c:v>23.617021276595743</c:v>
                </c:pt>
              </c:numCache>
            </c:numRef>
          </c:val>
          <c:extLst>
            <c:ext xmlns:c16="http://schemas.microsoft.com/office/drawing/2014/chart" uri="{C3380CC4-5D6E-409C-BE32-E72D297353CC}">
              <c16:uniqueId val="{00000002-0732-4AA2-AE25-A2AAD0DDE317}"/>
            </c:ext>
          </c:extLst>
        </c:ser>
        <c:ser>
          <c:idx val="7"/>
          <c:order val="3"/>
          <c:tx>
            <c:strRef>
              <c:f>'全体版 (2)'!$AP$2</c:f>
              <c:strCache>
                <c:ptCount val="1"/>
                <c:pt idx="0">
                  <c:v>Ⅱ　自立支援・重度化防止等、保険給付の適正化事業等に係る保険者支援の事業内容　(4)リハ職活用(130点)</c:v>
                </c:pt>
              </c:strCache>
            </c:strRef>
          </c:tx>
          <c:spPr>
            <a:solidFill>
              <a:srgbClr val="74B230"/>
            </a:solidFill>
            <a:ln w="6350">
              <a:solidFill>
                <a:schemeClr val="bg1">
                  <a:lumMod val="50000"/>
                </a:schemeClr>
              </a:solidFill>
            </a:ln>
            <a:effectLst/>
          </c:spPr>
          <c:invertIfNegative val="0"/>
          <c:cat>
            <c:strRef>
              <c:f>'全体版 (2)'!$AK$3:$AK$50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(2)'!$AP$3:$AP$50</c:f>
              <c:numCache>
                <c:formatCode>General</c:formatCode>
                <c:ptCount val="48"/>
                <c:pt idx="0">
                  <c:v>110</c:v>
                </c:pt>
                <c:pt idx="1">
                  <c:v>85</c:v>
                </c:pt>
                <c:pt idx="2">
                  <c:v>100</c:v>
                </c:pt>
                <c:pt idx="3">
                  <c:v>110</c:v>
                </c:pt>
                <c:pt idx="4">
                  <c:v>85</c:v>
                </c:pt>
                <c:pt idx="5">
                  <c:v>65</c:v>
                </c:pt>
                <c:pt idx="6">
                  <c:v>110</c:v>
                </c:pt>
                <c:pt idx="7">
                  <c:v>120</c:v>
                </c:pt>
                <c:pt idx="8">
                  <c:v>95</c:v>
                </c:pt>
                <c:pt idx="9">
                  <c:v>110</c:v>
                </c:pt>
                <c:pt idx="10">
                  <c:v>100</c:v>
                </c:pt>
                <c:pt idx="11">
                  <c:v>75</c:v>
                </c:pt>
                <c:pt idx="12">
                  <c:v>120</c:v>
                </c:pt>
                <c:pt idx="13">
                  <c:v>100</c:v>
                </c:pt>
                <c:pt idx="14">
                  <c:v>120</c:v>
                </c:pt>
                <c:pt idx="15">
                  <c:v>120</c:v>
                </c:pt>
                <c:pt idx="16">
                  <c:v>120</c:v>
                </c:pt>
                <c:pt idx="17">
                  <c:v>120</c:v>
                </c:pt>
                <c:pt idx="18">
                  <c:v>110</c:v>
                </c:pt>
                <c:pt idx="19">
                  <c:v>120</c:v>
                </c:pt>
                <c:pt idx="20">
                  <c:v>100</c:v>
                </c:pt>
                <c:pt idx="21">
                  <c:v>110</c:v>
                </c:pt>
                <c:pt idx="22">
                  <c:v>120</c:v>
                </c:pt>
                <c:pt idx="23">
                  <c:v>120</c:v>
                </c:pt>
                <c:pt idx="24">
                  <c:v>100</c:v>
                </c:pt>
                <c:pt idx="25">
                  <c:v>110</c:v>
                </c:pt>
                <c:pt idx="26">
                  <c:v>100</c:v>
                </c:pt>
                <c:pt idx="27">
                  <c:v>110</c:v>
                </c:pt>
                <c:pt idx="28">
                  <c:v>85</c:v>
                </c:pt>
                <c:pt idx="29">
                  <c:v>120</c:v>
                </c:pt>
                <c:pt idx="30">
                  <c:v>120</c:v>
                </c:pt>
                <c:pt idx="31">
                  <c:v>130</c:v>
                </c:pt>
                <c:pt idx="32">
                  <c:v>90</c:v>
                </c:pt>
                <c:pt idx="33">
                  <c:v>110</c:v>
                </c:pt>
                <c:pt idx="34">
                  <c:v>100</c:v>
                </c:pt>
                <c:pt idx="35">
                  <c:v>80</c:v>
                </c:pt>
                <c:pt idx="36">
                  <c:v>120</c:v>
                </c:pt>
                <c:pt idx="37">
                  <c:v>90</c:v>
                </c:pt>
                <c:pt idx="38">
                  <c:v>90</c:v>
                </c:pt>
                <c:pt idx="39">
                  <c:v>100</c:v>
                </c:pt>
                <c:pt idx="40">
                  <c:v>110</c:v>
                </c:pt>
                <c:pt idx="41">
                  <c:v>95</c:v>
                </c:pt>
                <c:pt idx="42">
                  <c:v>130</c:v>
                </c:pt>
                <c:pt idx="43">
                  <c:v>130</c:v>
                </c:pt>
                <c:pt idx="44">
                  <c:v>90</c:v>
                </c:pt>
                <c:pt idx="45">
                  <c:v>120</c:v>
                </c:pt>
                <c:pt idx="46">
                  <c:v>80</c:v>
                </c:pt>
                <c:pt idx="47">
                  <c:v>105.42553191489361</c:v>
                </c:pt>
              </c:numCache>
            </c:numRef>
          </c:val>
          <c:extLst>
            <c:ext xmlns:c16="http://schemas.microsoft.com/office/drawing/2014/chart" uri="{C3380CC4-5D6E-409C-BE32-E72D297353CC}">
              <c16:uniqueId val="{00000003-0732-4AA2-AE25-A2AAD0DDE317}"/>
            </c:ext>
          </c:extLst>
        </c:ser>
        <c:ser>
          <c:idx val="8"/>
          <c:order val="4"/>
          <c:tx>
            <c:strRef>
              <c:f>'全体版 (2)'!$AO$2</c:f>
              <c:strCache>
                <c:ptCount val="1"/>
                <c:pt idx="0">
                  <c:v>Ⅱ　自立支援・重度化防止等、保険給付の適正化事業等に係る保険者支援の事業内容　(3)生活支援体制整備等(70点)</c:v>
                </c:pt>
              </c:strCache>
            </c:strRef>
          </c:tx>
          <c:spPr>
            <a:solidFill>
              <a:schemeClr val="accent5">
                <a:lumMod val="20000"/>
                <a:lumOff val="80000"/>
              </a:schemeClr>
            </a:solidFill>
            <a:ln w="6350">
              <a:solidFill>
                <a:schemeClr val="bg1">
                  <a:lumMod val="50000"/>
                </a:schemeClr>
              </a:solidFill>
            </a:ln>
            <a:effectLst/>
          </c:spPr>
          <c:invertIfNegative val="0"/>
          <c:cat>
            <c:strRef>
              <c:f>'全体版 (2)'!$AK$3:$AK$50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(2)'!$AO$3:$AO$50</c:f>
              <c:numCache>
                <c:formatCode>General</c:formatCode>
                <c:ptCount val="48"/>
                <c:pt idx="0">
                  <c:v>70</c:v>
                </c:pt>
                <c:pt idx="1">
                  <c:v>60</c:v>
                </c:pt>
                <c:pt idx="2">
                  <c:v>70</c:v>
                </c:pt>
                <c:pt idx="3">
                  <c:v>70</c:v>
                </c:pt>
                <c:pt idx="4">
                  <c:v>15</c:v>
                </c:pt>
                <c:pt idx="5">
                  <c:v>70</c:v>
                </c:pt>
                <c:pt idx="6">
                  <c:v>70</c:v>
                </c:pt>
                <c:pt idx="7">
                  <c:v>70</c:v>
                </c:pt>
                <c:pt idx="8">
                  <c:v>70</c:v>
                </c:pt>
                <c:pt idx="9">
                  <c:v>45</c:v>
                </c:pt>
                <c:pt idx="10">
                  <c:v>70</c:v>
                </c:pt>
                <c:pt idx="11">
                  <c:v>70</c:v>
                </c:pt>
                <c:pt idx="12">
                  <c:v>70</c:v>
                </c:pt>
                <c:pt idx="13">
                  <c:v>70</c:v>
                </c:pt>
                <c:pt idx="14">
                  <c:v>70</c:v>
                </c:pt>
                <c:pt idx="15">
                  <c:v>70</c:v>
                </c:pt>
                <c:pt idx="16">
                  <c:v>70</c:v>
                </c:pt>
                <c:pt idx="17">
                  <c:v>70</c:v>
                </c:pt>
                <c:pt idx="18">
                  <c:v>70</c:v>
                </c:pt>
                <c:pt idx="19">
                  <c:v>70</c:v>
                </c:pt>
                <c:pt idx="20">
                  <c:v>70</c:v>
                </c:pt>
                <c:pt idx="21">
                  <c:v>70</c:v>
                </c:pt>
                <c:pt idx="22">
                  <c:v>70</c:v>
                </c:pt>
                <c:pt idx="23">
                  <c:v>70</c:v>
                </c:pt>
                <c:pt idx="24">
                  <c:v>70</c:v>
                </c:pt>
                <c:pt idx="25">
                  <c:v>70</c:v>
                </c:pt>
                <c:pt idx="26">
                  <c:v>60</c:v>
                </c:pt>
                <c:pt idx="27">
                  <c:v>70</c:v>
                </c:pt>
                <c:pt idx="28">
                  <c:v>70</c:v>
                </c:pt>
                <c:pt idx="29">
                  <c:v>70</c:v>
                </c:pt>
                <c:pt idx="30">
                  <c:v>70</c:v>
                </c:pt>
                <c:pt idx="31">
                  <c:v>70</c:v>
                </c:pt>
                <c:pt idx="32">
                  <c:v>50</c:v>
                </c:pt>
                <c:pt idx="33">
                  <c:v>60</c:v>
                </c:pt>
                <c:pt idx="34">
                  <c:v>45</c:v>
                </c:pt>
                <c:pt idx="35">
                  <c:v>70</c:v>
                </c:pt>
                <c:pt idx="36">
                  <c:v>70</c:v>
                </c:pt>
                <c:pt idx="37">
                  <c:v>70</c:v>
                </c:pt>
                <c:pt idx="38">
                  <c:v>70</c:v>
                </c:pt>
                <c:pt idx="39">
                  <c:v>60</c:v>
                </c:pt>
                <c:pt idx="40">
                  <c:v>70</c:v>
                </c:pt>
                <c:pt idx="41">
                  <c:v>70</c:v>
                </c:pt>
                <c:pt idx="42">
                  <c:v>70</c:v>
                </c:pt>
                <c:pt idx="43">
                  <c:v>70</c:v>
                </c:pt>
                <c:pt idx="44">
                  <c:v>60</c:v>
                </c:pt>
                <c:pt idx="45">
                  <c:v>70</c:v>
                </c:pt>
                <c:pt idx="46">
                  <c:v>70</c:v>
                </c:pt>
                <c:pt idx="47">
                  <c:v>66.276595744680847</c:v>
                </c:pt>
              </c:numCache>
            </c:numRef>
          </c:val>
          <c:extLst>
            <c:ext xmlns:c16="http://schemas.microsoft.com/office/drawing/2014/chart" uri="{C3380CC4-5D6E-409C-BE32-E72D297353CC}">
              <c16:uniqueId val="{00000004-0732-4AA2-AE25-A2AAD0DDE317}"/>
            </c:ext>
          </c:extLst>
        </c:ser>
        <c:ser>
          <c:idx val="9"/>
          <c:order val="5"/>
          <c:tx>
            <c:strRef>
              <c:f>'全体版 (2)'!$AN$2</c:f>
              <c:strCache>
                <c:ptCount val="1"/>
                <c:pt idx="0">
                  <c:v>Ⅱ　自立支援・重度化防止等、保険給付の適正化事業等に係る保険者支援の事業内容　(2)地域ケア、介護予防・日常生活支援総合事業(260点)</c:v>
                </c:pt>
              </c:strCache>
            </c:strRef>
          </c:tx>
          <c:spPr>
            <a:solidFill>
              <a:schemeClr val="tx2">
                <a:lumMod val="60000"/>
                <a:lumOff val="40000"/>
              </a:schemeClr>
            </a:solidFill>
            <a:ln w="6350">
              <a:solidFill>
                <a:schemeClr val="bg1">
                  <a:lumMod val="50000"/>
                </a:schemeClr>
              </a:solidFill>
            </a:ln>
            <a:effectLst/>
          </c:spPr>
          <c:invertIfNegative val="0"/>
          <c:cat>
            <c:strRef>
              <c:f>'全体版 (2)'!$AK$3:$AK$50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(2)'!$AN$3:$AN$50</c:f>
              <c:numCache>
                <c:formatCode>General</c:formatCode>
                <c:ptCount val="48"/>
                <c:pt idx="0">
                  <c:v>220</c:v>
                </c:pt>
                <c:pt idx="1">
                  <c:v>220</c:v>
                </c:pt>
                <c:pt idx="2">
                  <c:v>230</c:v>
                </c:pt>
                <c:pt idx="3">
                  <c:v>240</c:v>
                </c:pt>
                <c:pt idx="4">
                  <c:v>90</c:v>
                </c:pt>
                <c:pt idx="5">
                  <c:v>150</c:v>
                </c:pt>
                <c:pt idx="6">
                  <c:v>180</c:v>
                </c:pt>
                <c:pt idx="7">
                  <c:v>160</c:v>
                </c:pt>
                <c:pt idx="8">
                  <c:v>185</c:v>
                </c:pt>
                <c:pt idx="9">
                  <c:v>155</c:v>
                </c:pt>
                <c:pt idx="10">
                  <c:v>240</c:v>
                </c:pt>
                <c:pt idx="11">
                  <c:v>180</c:v>
                </c:pt>
                <c:pt idx="12">
                  <c:v>230</c:v>
                </c:pt>
                <c:pt idx="13">
                  <c:v>220</c:v>
                </c:pt>
                <c:pt idx="14">
                  <c:v>240</c:v>
                </c:pt>
                <c:pt idx="15">
                  <c:v>190</c:v>
                </c:pt>
                <c:pt idx="16">
                  <c:v>190</c:v>
                </c:pt>
                <c:pt idx="17">
                  <c:v>205</c:v>
                </c:pt>
                <c:pt idx="18">
                  <c:v>210</c:v>
                </c:pt>
                <c:pt idx="19">
                  <c:v>215</c:v>
                </c:pt>
                <c:pt idx="20">
                  <c:v>245</c:v>
                </c:pt>
                <c:pt idx="21">
                  <c:v>240</c:v>
                </c:pt>
                <c:pt idx="22">
                  <c:v>195</c:v>
                </c:pt>
                <c:pt idx="23">
                  <c:v>220</c:v>
                </c:pt>
                <c:pt idx="24">
                  <c:v>220</c:v>
                </c:pt>
                <c:pt idx="25">
                  <c:v>240</c:v>
                </c:pt>
                <c:pt idx="26">
                  <c:v>245</c:v>
                </c:pt>
                <c:pt idx="27">
                  <c:v>225</c:v>
                </c:pt>
                <c:pt idx="28">
                  <c:v>250</c:v>
                </c:pt>
                <c:pt idx="29">
                  <c:v>160</c:v>
                </c:pt>
                <c:pt idx="30">
                  <c:v>220</c:v>
                </c:pt>
                <c:pt idx="31">
                  <c:v>190</c:v>
                </c:pt>
                <c:pt idx="32">
                  <c:v>200</c:v>
                </c:pt>
                <c:pt idx="33">
                  <c:v>230</c:v>
                </c:pt>
                <c:pt idx="34">
                  <c:v>230</c:v>
                </c:pt>
                <c:pt idx="35">
                  <c:v>240</c:v>
                </c:pt>
                <c:pt idx="36">
                  <c:v>220</c:v>
                </c:pt>
                <c:pt idx="37">
                  <c:v>130</c:v>
                </c:pt>
                <c:pt idx="38">
                  <c:v>225</c:v>
                </c:pt>
                <c:pt idx="39">
                  <c:v>170</c:v>
                </c:pt>
                <c:pt idx="40">
                  <c:v>200</c:v>
                </c:pt>
                <c:pt idx="41">
                  <c:v>245</c:v>
                </c:pt>
                <c:pt idx="42">
                  <c:v>230</c:v>
                </c:pt>
                <c:pt idx="43">
                  <c:v>260</c:v>
                </c:pt>
                <c:pt idx="44">
                  <c:v>210</c:v>
                </c:pt>
                <c:pt idx="45">
                  <c:v>125</c:v>
                </c:pt>
                <c:pt idx="46">
                  <c:v>240</c:v>
                </c:pt>
                <c:pt idx="47">
                  <c:v>207.55319148936169</c:v>
                </c:pt>
              </c:numCache>
            </c:numRef>
          </c:val>
          <c:extLst>
            <c:ext xmlns:c16="http://schemas.microsoft.com/office/drawing/2014/chart" uri="{C3380CC4-5D6E-409C-BE32-E72D297353CC}">
              <c16:uniqueId val="{00000005-0732-4AA2-AE25-A2AAD0DDE317}"/>
            </c:ext>
          </c:extLst>
        </c:ser>
        <c:ser>
          <c:idx val="11"/>
          <c:order val="6"/>
          <c:tx>
            <c:strRef>
              <c:f>'全体版 (2)'!$AL$2</c:f>
              <c:strCache>
                <c:ptCount val="1"/>
                <c:pt idx="0">
                  <c:v>Ⅰ　管内の市町村の介護保険事業に係るデータ分析等を踏まえた地域課題の把握と支援計画(120点)</c:v>
                </c:pt>
              </c:strCache>
            </c:strRef>
          </c:tx>
          <c:spPr>
            <a:pattFill prst="narHorz">
              <a:fgClr>
                <a:schemeClr val="accent2"/>
              </a:fgClr>
              <a:bgClr>
                <a:schemeClr val="bg1"/>
              </a:bgClr>
            </a:pattFill>
            <a:ln w="6350">
              <a:solidFill>
                <a:schemeClr val="bg1">
                  <a:lumMod val="50000"/>
                </a:schemeClr>
              </a:solidFill>
              <a:prstDash val="solid"/>
            </a:ln>
            <a:effectLst/>
          </c:spPr>
          <c:invertIfNegative val="0"/>
          <c:cat>
            <c:strRef>
              <c:f>'全体版 (2)'!$AK$3:$AK$50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(2)'!$AL$3:$AL$50</c:f>
              <c:numCache>
                <c:formatCode>General</c:formatCode>
                <c:ptCount val="48"/>
                <c:pt idx="0">
                  <c:v>120</c:v>
                </c:pt>
                <c:pt idx="1">
                  <c:v>120</c:v>
                </c:pt>
                <c:pt idx="2">
                  <c:v>45</c:v>
                </c:pt>
                <c:pt idx="3">
                  <c:v>120</c:v>
                </c:pt>
                <c:pt idx="4">
                  <c:v>60</c:v>
                </c:pt>
                <c:pt idx="5">
                  <c:v>70</c:v>
                </c:pt>
                <c:pt idx="6">
                  <c:v>70</c:v>
                </c:pt>
                <c:pt idx="7">
                  <c:v>120</c:v>
                </c:pt>
                <c:pt idx="8">
                  <c:v>80</c:v>
                </c:pt>
                <c:pt idx="9">
                  <c:v>120</c:v>
                </c:pt>
                <c:pt idx="10">
                  <c:v>80</c:v>
                </c:pt>
                <c:pt idx="11">
                  <c:v>55</c:v>
                </c:pt>
                <c:pt idx="12">
                  <c:v>120</c:v>
                </c:pt>
                <c:pt idx="13">
                  <c:v>120</c:v>
                </c:pt>
                <c:pt idx="14">
                  <c:v>120</c:v>
                </c:pt>
                <c:pt idx="15">
                  <c:v>120</c:v>
                </c:pt>
                <c:pt idx="16">
                  <c:v>120</c:v>
                </c:pt>
                <c:pt idx="17">
                  <c:v>100</c:v>
                </c:pt>
                <c:pt idx="18">
                  <c:v>100</c:v>
                </c:pt>
                <c:pt idx="19">
                  <c:v>120</c:v>
                </c:pt>
                <c:pt idx="20">
                  <c:v>120</c:v>
                </c:pt>
                <c:pt idx="21">
                  <c:v>120</c:v>
                </c:pt>
                <c:pt idx="22">
                  <c:v>100</c:v>
                </c:pt>
                <c:pt idx="23">
                  <c:v>100</c:v>
                </c:pt>
                <c:pt idx="24">
                  <c:v>80</c:v>
                </c:pt>
                <c:pt idx="25">
                  <c:v>90</c:v>
                </c:pt>
                <c:pt idx="26">
                  <c:v>80</c:v>
                </c:pt>
                <c:pt idx="27">
                  <c:v>120</c:v>
                </c:pt>
                <c:pt idx="28">
                  <c:v>120</c:v>
                </c:pt>
                <c:pt idx="29">
                  <c:v>50</c:v>
                </c:pt>
                <c:pt idx="30">
                  <c:v>60</c:v>
                </c:pt>
                <c:pt idx="31">
                  <c:v>100</c:v>
                </c:pt>
                <c:pt idx="32">
                  <c:v>110</c:v>
                </c:pt>
                <c:pt idx="33">
                  <c:v>80</c:v>
                </c:pt>
                <c:pt idx="34">
                  <c:v>10</c:v>
                </c:pt>
                <c:pt idx="35">
                  <c:v>55</c:v>
                </c:pt>
                <c:pt idx="36">
                  <c:v>80</c:v>
                </c:pt>
                <c:pt idx="37">
                  <c:v>120</c:v>
                </c:pt>
                <c:pt idx="38">
                  <c:v>120</c:v>
                </c:pt>
                <c:pt idx="39">
                  <c:v>100</c:v>
                </c:pt>
                <c:pt idx="40">
                  <c:v>60</c:v>
                </c:pt>
                <c:pt idx="41">
                  <c:v>80</c:v>
                </c:pt>
                <c:pt idx="42">
                  <c:v>80</c:v>
                </c:pt>
                <c:pt idx="43">
                  <c:v>120</c:v>
                </c:pt>
                <c:pt idx="44">
                  <c:v>110</c:v>
                </c:pt>
                <c:pt idx="45">
                  <c:v>90</c:v>
                </c:pt>
                <c:pt idx="46">
                  <c:v>120</c:v>
                </c:pt>
                <c:pt idx="47">
                  <c:v>94.787234042553195</c:v>
                </c:pt>
              </c:numCache>
            </c:numRef>
          </c:val>
          <c:extLst>
            <c:ext xmlns:c16="http://schemas.microsoft.com/office/drawing/2014/chart" uri="{C3380CC4-5D6E-409C-BE32-E72D297353CC}">
              <c16:uniqueId val="{00000006-0732-4AA2-AE25-A2AAD0DDE317}"/>
            </c:ext>
          </c:extLst>
        </c:ser>
        <c:dLbls>
          <c:showLegendKey val="0"/>
          <c:showVal val="0"/>
          <c:showCatName val="0"/>
          <c:showSerName val="0"/>
          <c:showPercent val="0"/>
          <c:showBubbleSize val="0"/>
        </c:dLbls>
        <c:gapWidth val="80"/>
        <c:overlap val="100"/>
        <c:axId val="548323672"/>
        <c:axId val="548327608"/>
      </c:barChart>
      <c:lineChart>
        <c:grouping val="standard"/>
        <c:varyColors val="0"/>
        <c:ser>
          <c:idx val="0"/>
          <c:order val="7"/>
          <c:tx>
            <c:strRef>
              <c:f>'全体版 (2)'!$AW$2</c:f>
              <c:strCache>
                <c:ptCount val="1"/>
                <c:pt idx="0">
                  <c:v>合計</c:v>
                </c:pt>
              </c:strCache>
            </c:strRef>
          </c:tx>
          <c:spPr>
            <a:ln w="28575" cap="rnd">
              <a:noFill/>
              <a:round/>
            </a:ln>
            <a:effectLst/>
          </c:spPr>
          <c:marker>
            <c:symbol val="none"/>
          </c:marker>
          <c:dLbls>
            <c:dLbl>
              <c:idx val="47"/>
              <c:numFmt formatCode="#,##0.0_);[Red]\(#,##0.0\)" sourceLinked="0"/>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ysClr val="windowText" lastClr="000000"/>
                      </a:solidFill>
                      <a:latin typeface="+mn-lt"/>
                      <a:ea typeface="+mn-ea"/>
                      <a:cs typeface="+mn-cs"/>
                    </a:defRPr>
                  </a:pPr>
                  <a:endParaRPr lang="ja-JP"/>
                </a:p>
              </c:txPr>
              <c:dLblPos val="t"/>
              <c:showLegendKey val="0"/>
              <c:showVal val="1"/>
              <c:showCatName val="0"/>
              <c:showSerName val="0"/>
              <c:showPercent val="0"/>
              <c:showBubbleSize val="0"/>
              <c:extLst>
                <c:ext xmlns:c16="http://schemas.microsoft.com/office/drawing/2014/chart" uri="{C3380CC4-5D6E-409C-BE32-E72D297353CC}">
                  <c16:uniqueId val="{00000007-0732-4AA2-AE25-A2AAD0DDE317}"/>
                </c:ext>
              </c:extLst>
            </c:dLbl>
            <c:numFmt formatCode="#,##0_);[Red]\(#,##0\)" sourceLinked="0"/>
            <c:spPr>
              <a:noFill/>
              <a:ln>
                <a:noFill/>
              </a:ln>
              <a:effectLst/>
            </c:spPr>
            <c:txPr>
              <a:bodyPr rot="0" spcFirstLastPara="1" vertOverflow="ellipsis" vert="horz" wrap="square" lIns="38100" tIns="19050" rIns="38100" bIns="19050" anchor="ctr" anchorCtr="1">
                <a:spAutoFit/>
              </a:bodyPr>
              <a:lstStyle/>
              <a:p>
                <a:pPr>
                  <a:defRPr sz="700" b="0" i="0" u="none" strike="noStrike" kern="1200" baseline="0">
                    <a:solidFill>
                      <a:sysClr val="windowText" lastClr="000000"/>
                    </a:solidFill>
                    <a:latin typeface="+mn-lt"/>
                    <a:ea typeface="+mn-ea"/>
                    <a:cs typeface="+mn-cs"/>
                  </a:defRPr>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'全体版 (2)'!$AK$3:$AK$50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(2)'!$AW$3:$AW$50</c:f>
              <c:numCache>
                <c:formatCode>General</c:formatCode>
                <c:ptCount val="48"/>
                <c:pt idx="0">
                  <c:v>674</c:v>
                </c:pt>
                <c:pt idx="1">
                  <c:v>706</c:v>
                </c:pt>
                <c:pt idx="2">
                  <c:v>632</c:v>
                </c:pt>
                <c:pt idx="3">
                  <c:v>784</c:v>
                </c:pt>
                <c:pt idx="4">
                  <c:v>311</c:v>
                </c:pt>
                <c:pt idx="5">
                  <c:v>587</c:v>
                </c:pt>
                <c:pt idx="6">
                  <c:v>572</c:v>
                </c:pt>
                <c:pt idx="7">
                  <c:v>612</c:v>
                </c:pt>
                <c:pt idx="8">
                  <c:v>627</c:v>
                </c:pt>
                <c:pt idx="9">
                  <c:v>561</c:v>
                </c:pt>
                <c:pt idx="10">
                  <c:v>707</c:v>
                </c:pt>
                <c:pt idx="11">
                  <c:v>521</c:v>
                </c:pt>
                <c:pt idx="12">
                  <c:v>777</c:v>
                </c:pt>
                <c:pt idx="13">
                  <c:v>712</c:v>
                </c:pt>
                <c:pt idx="14">
                  <c:v>763</c:v>
                </c:pt>
                <c:pt idx="15">
                  <c:v>783</c:v>
                </c:pt>
                <c:pt idx="16">
                  <c:v>744</c:v>
                </c:pt>
                <c:pt idx="17">
                  <c:v>653</c:v>
                </c:pt>
                <c:pt idx="18">
                  <c:v>679</c:v>
                </c:pt>
                <c:pt idx="19">
                  <c:v>662</c:v>
                </c:pt>
                <c:pt idx="20">
                  <c:v>750</c:v>
                </c:pt>
                <c:pt idx="21">
                  <c:v>834</c:v>
                </c:pt>
                <c:pt idx="22">
                  <c:v>726</c:v>
                </c:pt>
                <c:pt idx="23">
                  <c:v>777</c:v>
                </c:pt>
                <c:pt idx="24">
                  <c:v>653</c:v>
                </c:pt>
                <c:pt idx="25">
                  <c:v>669</c:v>
                </c:pt>
                <c:pt idx="26">
                  <c:v>751</c:v>
                </c:pt>
                <c:pt idx="27">
                  <c:v>825</c:v>
                </c:pt>
                <c:pt idx="28">
                  <c:v>676</c:v>
                </c:pt>
                <c:pt idx="29">
                  <c:v>574</c:v>
                </c:pt>
                <c:pt idx="30">
                  <c:v>666</c:v>
                </c:pt>
                <c:pt idx="31">
                  <c:v>719</c:v>
                </c:pt>
                <c:pt idx="32">
                  <c:v>685</c:v>
                </c:pt>
                <c:pt idx="33">
                  <c:v>703</c:v>
                </c:pt>
                <c:pt idx="34">
                  <c:v>569</c:v>
                </c:pt>
                <c:pt idx="35">
                  <c:v>582</c:v>
                </c:pt>
                <c:pt idx="36">
                  <c:v>629</c:v>
                </c:pt>
                <c:pt idx="37">
                  <c:v>589</c:v>
                </c:pt>
                <c:pt idx="38">
                  <c:v>836</c:v>
                </c:pt>
                <c:pt idx="39">
                  <c:v>610</c:v>
                </c:pt>
                <c:pt idx="40">
                  <c:v>755</c:v>
                </c:pt>
                <c:pt idx="41">
                  <c:v>841</c:v>
                </c:pt>
                <c:pt idx="42">
                  <c:v>792</c:v>
                </c:pt>
                <c:pt idx="43">
                  <c:v>885</c:v>
                </c:pt>
                <c:pt idx="44">
                  <c:v>621</c:v>
                </c:pt>
                <c:pt idx="45">
                  <c:v>671</c:v>
                </c:pt>
                <c:pt idx="46">
                  <c:v>648</c:v>
                </c:pt>
                <c:pt idx="47">
                  <c:v>683.04255319148933</c:v>
                </c:pt>
              </c:numCache>
            </c:numRef>
          </c:val>
          <c:smooth val="0"/>
          <c:extLst>
            <c:ext xmlns:c16="http://schemas.microsoft.com/office/drawing/2014/chart" uri="{C3380CC4-5D6E-409C-BE32-E72D297353CC}">
              <c16:uniqueId val="{00000008-0732-4AA2-AE25-A2AAD0DDE317}"/>
            </c:ext>
          </c:extLst>
        </c:ser>
        <c:ser>
          <c:idx val="12"/>
          <c:order val="8"/>
          <c:tx>
            <c:strRef>
              <c:f>'全体版 (2)'!$AX$2</c:f>
              <c:strCache>
                <c:ptCount val="1"/>
                <c:pt idx="0">
                  <c:v>平均</c:v>
                </c:pt>
              </c:strCache>
            </c:strRef>
          </c:tx>
          <c:spPr>
            <a:ln w="19050" cap="rnd">
              <a:solidFill>
                <a:srgbClr val="FF0000"/>
              </a:solidFill>
              <a:prstDash val="sysDash"/>
              <a:round/>
            </a:ln>
            <a:effectLst/>
          </c:spPr>
          <c:marker>
            <c:symbol val="none"/>
          </c:marker>
          <c:cat>
            <c:strRef>
              <c:f>'全体版 (2)'!$AK$3:$AK$50</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'全体版 (2)'!$AX$3:$AX$50</c:f>
              <c:numCache>
                <c:formatCode>General</c:formatCode>
                <c:ptCount val="48"/>
                <c:pt idx="0">
                  <c:v>683.04255319148933</c:v>
                </c:pt>
                <c:pt idx="1">
                  <c:v>683.04255319148933</c:v>
                </c:pt>
                <c:pt idx="2">
                  <c:v>683.04255319148933</c:v>
                </c:pt>
                <c:pt idx="3">
                  <c:v>683.04255319148933</c:v>
                </c:pt>
                <c:pt idx="4">
                  <c:v>683.04255319148933</c:v>
                </c:pt>
                <c:pt idx="5">
                  <c:v>683.04255319148933</c:v>
                </c:pt>
                <c:pt idx="6">
                  <c:v>683.04255319148933</c:v>
                </c:pt>
                <c:pt idx="7">
                  <c:v>683.04255319148933</c:v>
                </c:pt>
                <c:pt idx="8">
                  <c:v>683.04255319148933</c:v>
                </c:pt>
                <c:pt idx="9">
                  <c:v>683.04255319148933</c:v>
                </c:pt>
                <c:pt idx="10">
                  <c:v>683.04255319148933</c:v>
                </c:pt>
                <c:pt idx="11">
                  <c:v>683.04255319148933</c:v>
                </c:pt>
                <c:pt idx="12">
                  <c:v>683.04255319148933</c:v>
                </c:pt>
                <c:pt idx="13">
                  <c:v>683.04255319148933</c:v>
                </c:pt>
                <c:pt idx="14">
                  <c:v>683.04255319148933</c:v>
                </c:pt>
                <c:pt idx="15">
                  <c:v>683.04255319148933</c:v>
                </c:pt>
                <c:pt idx="16">
                  <c:v>683.04255319148933</c:v>
                </c:pt>
                <c:pt idx="17">
                  <c:v>683.04255319148933</c:v>
                </c:pt>
                <c:pt idx="18">
                  <c:v>683.04255319148933</c:v>
                </c:pt>
                <c:pt idx="19">
                  <c:v>683.04255319148933</c:v>
                </c:pt>
                <c:pt idx="20">
                  <c:v>683.04255319148933</c:v>
                </c:pt>
                <c:pt idx="21">
                  <c:v>683.04255319148933</c:v>
                </c:pt>
                <c:pt idx="22">
                  <c:v>683.04255319148933</c:v>
                </c:pt>
                <c:pt idx="23">
                  <c:v>683.04255319148933</c:v>
                </c:pt>
                <c:pt idx="24">
                  <c:v>683.04255319148933</c:v>
                </c:pt>
                <c:pt idx="25">
                  <c:v>683.04255319148933</c:v>
                </c:pt>
                <c:pt idx="26">
                  <c:v>683.04255319148933</c:v>
                </c:pt>
                <c:pt idx="27">
                  <c:v>683.04255319148933</c:v>
                </c:pt>
                <c:pt idx="28">
                  <c:v>683.04255319148933</c:v>
                </c:pt>
                <c:pt idx="29">
                  <c:v>683.04255319148933</c:v>
                </c:pt>
                <c:pt idx="30">
                  <c:v>683.04255319148933</c:v>
                </c:pt>
                <c:pt idx="31">
                  <c:v>683.04255319148933</c:v>
                </c:pt>
                <c:pt idx="32">
                  <c:v>683.04255319148933</c:v>
                </c:pt>
                <c:pt idx="33">
                  <c:v>683.04255319148933</c:v>
                </c:pt>
                <c:pt idx="34">
                  <c:v>683.04255319148933</c:v>
                </c:pt>
                <c:pt idx="35">
                  <c:v>683.04255319148933</c:v>
                </c:pt>
                <c:pt idx="36">
                  <c:v>683.04255319148933</c:v>
                </c:pt>
                <c:pt idx="37">
                  <c:v>683.04255319148933</c:v>
                </c:pt>
                <c:pt idx="38">
                  <c:v>683.04255319148933</c:v>
                </c:pt>
                <c:pt idx="39">
                  <c:v>683.04255319148933</c:v>
                </c:pt>
                <c:pt idx="40">
                  <c:v>683.04255319148933</c:v>
                </c:pt>
                <c:pt idx="41">
                  <c:v>683.04255319148933</c:v>
                </c:pt>
                <c:pt idx="42">
                  <c:v>683.04255319148933</c:v>
                </c:pt>
                <c:pt idx="43">
                  <c:v>683.04255319148933</c:v>
                </c:pt>
                <c:pt idx="44">
                  <c:v>683.04255319148933</c:v>
                </c:pt>
                <c:pt idx="45">
                  <c:v>683.04255319148933</c:v>
                </c:pt>
                <c:pt idx="46">
                  <c:v>683.04255319148933</c:v>
                </c:pt>
                <c:pt idx="47">
                  <c:v>683.04255319148933</c:v>
                </c:pt>
              </c:numCache>
            </c:numRef>
          </c:val>
          <c:smooth val="0"/>
          <c:extLst>
            <c:ext xmlns:c16="http://schemas.microsoft.com/office/drawing/2014/chart" uri="{C3380CC4-5D6E-409C-BE32-E72D297353CC}">
              <c16:uniqueId val="{00000009-0732-4AA2-AE25-A2AAD0DDE317}"/>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plotArea>
    <c:legend>
      <c:legendPos val="b"/>
      <c:legendEntry>
        <c:idx val="7"/>
        <c:delete val="1"/>
      </c:legendEntry>
      <c:legendEntry>
        <c:idx val="8"/>
        <c:delete val="1"/>
      </c:legendEntry>
      <c:layout>
        <c:manualLayout>
          <c:xMode val="edge"/>
          <c:yMode val="edge"/>
          <c:x val="0.21471896177942129"/>
          <c:y val="0.66101536240676195"/>
          <c:w val="0.64941909165651623"/>
          <c:h val="0.25815204210126008"/>
        </c:manualLayout>
      </c:layout>
      <c:overlay val="0"/>
      <c:txPr>
        <a:bodyPr/>
        <a:lstStyle/>
        <a:p>
          <a:pPr>
            <a:defRPr sz="700">
              <a:solidFill>
                <a:schemeClr val="tx1">
                  <a:lumMod val="65000"/>
                  <a:lumOff val="35000"/>
                </a:schemeClr>
              </a:solidFill>
            </a:defRPr>
          </a:pPr>
          <a:endParaRPr lang="ja-JP"/>
        </a:p>
      </c:txPr>
    </c:legend>
    <c:plotVisOnly val="1"/>
    <c:dispBlanksAs val="gap"/>
    <c:showDLblsOverMax val="0"/>
    <c:extLst/>
  </c:chart>
  <c:spPr>
    <a:noFill/>
    <a:ln w="3175" cap="flat" cmpd="sng" algn="ctr">
      <a:noFill/>
      <a:round/>
    </a:ln>
    <a:effectLst/>
  </c:spPr>
  <c:txPr>
    <a:bodyPr/>
    <a:lstStyle/>
    <a:p>
      <a:pPr>
        <a:defRPr/>
      </a:pPr>
      <a:endParaRPr lang="ja-JP"/>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a:t>都道府県別交付額（千円）</a:t>
            </a:r>
          </a:p>
        </c:rich>
      </c:tx>
      <c:layout>
        <c:manualLayout>
          <c:xMode val="edge"/>
          <c:yMode val="edge"/>
          <c:x val="0.39748216362535799"/>
          <c:y val="4.4213952118974283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4.104504733441941E-2"/>
          <c:y val="0.11636149766136607"/>
          <c:w val="0.93948833259295361"/>
          <c:h val="0.69474084148496795"/>
        </c:manualLayout>
      </c:layout>
      <c:barChart>
        <c:barDir val="col"/>
        <c:grouping val="stacked"/>
        <c:varyColors val="0"/>
        <c:ser>
          <c:idx val="1"/>
          <c:order val="2"/>
          <c:tx>
            <c:strRef>
              <c:f>交付額!$D$4</c:f>
              <c:strCache>
                <c:ptCount val="1"/>
                <c:pt idx="0">
                  <c:v>保険者機能強化推進交付金（千円）</c:v>
                </c:pt>
              </c:strCache>
            </c:strRef>
          </c:tx>
          <c:spPr>
            <a:solidFill>
              <a:schemeClr val="accent6"/>
            </a:solidFill>
            <a:ln w="6350">
              <a:solidFill>
                <a:schemeClr val="bg1">
                  <a:lumMod val="50000"/>
                </a:schemeClr>
              </a:solidFill>
            </a:ln>
            <a:effectLst/>
          </c:spPr>
          <c:invertIfNegative val="0"/>
          <c:cat>
            <c:strRef>
              <c:f>交付額!$C$5:$C$52</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交付額!$D$5:$D$52</c:f>
              <c:numCache>
                <c:formatCode>General</c:formatCode>
                <c:ptCount val="48"/>
                <c:pt idx="0">
                  <c:v>18985</c:v>
                </c:pt>
                <c:pt idx="1">
                  <c:v>14036</c:v>
                </c:pt>
                <c:pt idx="2">
                  <c:v>16752</c:v>
                </c:pt>
                <c:pt idx="3">
                  <c:v>23259</c:v>
                </c:pt>
                <c:pt idx="4">
                  <c:v>14050</c:v>
                </c:pt>
                <c:pt idx="5">
                  <c:v>22283</c:v>
                </c:pt>
                <c:pt idx="6">
                  <c:v>17915</c:v>
                </c:pt>
                <c:pt idx="7">
                  <c:v>21377</c:v>
                </c:pt>
                <c:pt idx="8">
                  <c:v>12034</c:v>
                </c:pt>
                <c:pt idx="9">
                  <c:v>19240</c:v>
                </c:pt>
                <c:pt idx="10">
                  <c:v>24382</c:v>
                </c:pt>
                <c:pt idx="11">
                  <c:v>15706</c:v>
                </c:pt>
                <c:pt idx="12">
                  <c:v>27717</c:v>
                </c:pt>
                <c:pt idx="13">
                  <c:v>28397</c:v>
                </c:pt>
                <c:pt idx="14">
                  <c:v>26559</c:v>
                </c:pt>
                <c:pt idx="15">
                  <c:v>29796</c:v>
                </c:pt>
                <c:pt idx="16">
                  <c:v>20239</c:v>
                </c:pt>
                <c:pt idx="17">
                  <c:v>25888</c:v>
                </c:pt>
                <c:pt idx="18">
                  <c:v>19336</c:v>
                </c:pt>
                <c:pt idx="19">
                  <c:v>22011</c:v>
                </c:pt>
                <c:pt idx="20">
                  <c:v>18338</c:v>
                </c:pt>
                <c:pt idx="21">
                  <c:v>31228</c:v>
                </c:pt>
                <c:pt idx="22">
                  <c:v>25063</c:v>
                </c:pt>
                <c:pt idx="23">
                  <c:v>8068</c:v>
                </c:pt>
                <c:pt idx="24">
                  <c:v>24310</c:v>
                </c:pt>
                <c:pt idx="25">
                  <c:v>21500</c:v>
                </c:pt>
                <c:pt idx="26">
                  <c:v>25672</c:v>
                </c:pt>
                <c:pt idx="27">
                  <c:v>22349</c:v>
                </c:pt>
                <c:pt idx="28">
                  <c:v>9651</c:v>
                </c:pt>
                <c:pt idx="29">
                  <c:v>20172</c:v>
                </c:pt>
                <c:pt idx="30">
                  <c:v>21621</c:v>
                </c:pt>
                <c:pt idx="31">
                  <c:v>21422</c:v>
                </c:pt>
                <c:pt idx="32">
                  <c:v>23126</c:v>
                </c:pt>
                <c:pt idx="33">
                  <c:v>14940</c:v>
                </c:pt>
                <c:pt idx="34">
                  <c:v>15684</c:v>
                </c:pt>
                <c:pt idx="35">
                  <c:v>15551</c:v>
                </c:pt>
                <c:pt idx="36">
                  <c:v>25923</c:v>
                </c:pt>
                <c:pt idx="37">
                  <c:v>19300</c:v>
                </c:pt>
                <c:pt idx="38">
                  <c:v>28864</c:v>
                </c:pt>
                <c:pt idx="39">
                  <c:v>21371</c:v>
                </c:pt>
                <c:pt idx="40">
                  <c:v>22912</c:v>
                </c:pt>
                <c:pt idx="41">
                  <c:v>26569</c:v>
                </c:pt>
                <c:pt idx="42">
                  <c:v>29742</c:v>
                </c:pt>
                <c:pt idx="43">
                  <c:v>30262</c:v>
                </c:pt>
                <c:pt idx="44">
                  <c:v>9215</c:v>
                </c:pt>
                <c:pt idx="45">
                  <c:v>24005</c:v>
                </c:pt>
                <c:pt idx="46">
                  <c:v>23180</c:v>
                </c:pt>
                <c:pt idx="47">
                  <c:v>21276.59574468085</c:v>
                </c:pt>
              </c:numCache>
            </c:numRef>
          </c:val>
          <c:extLst>
            <c:ext xmlns:c16="http://schemas.microsoft.com/office/drawing/2014/chart" uri="{C3380CC4-5D6E-409C-BE32-E72D297353CC}">
              <c16:uniqueId val="{00000000-0A91-4134-AD2A-462FBC54F8D6}"/>
            </c:ext>
          </c:extLst>
        </c:ser>
        <c:ser>
          <c:idx val="2"/>
          <c:order val="3"/>
          <c:tx>
            <c:strRef>
              <c:f>交付額!$F$4</c:f>
              <c:strCache>
                <c:ptCount val="1"/>
                <c:pt idx="0">
                  <c:v>介護保険保険者努力支援交付金（千円）</c:v>
                </c:pt>
              </c:strCache>
            </c:strRef>
          </c:tx>
          <c:spPr>
            <a:solidFill>
              <a:srgbClr val="0070C0"/>
            </a:solidFill>
            <a:ln w="6350">
              <a:solidFill>
                <a:schemeClr val="bg1">
                  <a:lumMod val="50000"/>
                </a:schemeClr>
              </a:solidFill>
            </a:ln>
            <a:effectLst/>
          </c:spPr>
          <c:invertIfNegative val="0"/>
          <c:val>
            <c:numRef>
              <c:f>交付額!$F$5:$F$52</c:f>
              <c:numCache>
                <c:formatCode>General</c:formatCode>
                <c:ptCount val="48"/>
                <c:pt idx="0">
                  <c:v>13693</c:v>
                </c:pt>
                <c:pt idx="1">
                  <c:v>13835</c:v>
                </c:pt>
                <c:pt idx="2">
                  <c:v>7034</c:v>
                </c:pt>
                <c:pt idx="3">
                  <c:v>25149</c:v>
                </c:pt>
                <c:pt idx="4">
                  <c:v>3366</c:v>
                </c:pt>
                <c:pt idx="5">
                  <c:v>23532</c:v>
                </c:pt>
                <c:pt idx="6">
                  <c:v>9775</c:v>
                </c:pt>
                <c:pt idx="7">
                  <c:v>19213</c:v>
                </c:pt>
                <c:pt idx="8">
                  <c:v>17718</c:v>
                </c:pt>
                <c:pt idx="9">
                  <c:v>18048</c:v>
                </c:pt>
                <c:pt idx="10">
                  <c:v>43103</c:v>
                </c:pt>
                <c:pt idx="11">
                  <c:v>14963</c:v>
                </c:pt>
                <c:pt idx="12">
                  <c:v>47808</c:v>
                </c:pt>
                <c:pt idx="13">
                  <c:v>23505</c:v>
                </c:pt>
                <c:pt idx="14">
                  <c:v>35871</c:v>
                </c:pt>
                <c:pt idx="15">
                  <c:v>35519</c:v>
                </c:pt>
                <c:pt idx="16">
                  <c:v>16851</c:v>
                </c:pt>
                <c:pt idx="17">
                  <c:v>11224</c:v>
                </c:pt>
                <c:pt idx="18">
                  <c:v>19255</c:v>
                </c:pt>
                <c:pt idx="19">
                  <c:v>20069</c:v>
                </c:pt>
                <c:pt idx="20">
                  <c:v>3548</c:v>
                </c:pt>
                <c:pt idx="21">
                  <c:v>52640</c:v>
                </c:pt>
                <c:pt idx="22">
                  <c:v>12661</c:v>
                </c:pt>
                <c:pt idx="23">
                  <c:v>11851</c:v>
                </c:pt>
                <c:pt idx="24">
                  <c:v>10544</c:v>
                </c:pt>
                <c:pt idx="25">
                  <c:v>19010</c:v>
                </c:pt>
                <c:pt idx="26">
                  <c:v>24523</c:v>
                </c:pt>
                <c:pt idx="27">
                  <c:v>23376</c:v>
                </c:pt>
                <c:pt idx="28">
                  <c:v>12269</c:v>
                </c:pt>
                <c:pt idx="29">
                  <c:v>31724</c:v>
                </c:pt>
                <c:pt idx="30">
                  <c:v>20299</c:v>
                </c:pt>
                <c:pt idx="31">
                  <c:v>20632</c:v>
                </c:pt>
                <c:pt idx="32">
                  <c:v>35581</c:v>
                </c:pt>
                <c:pt idx="33">
                  <c:v>8189</c:v>
                </c:pt>
                <c:pt idx="34">
                  <c:v>7197</c:v>
                </c:pt>
                <c:pt idx="35">
                  <c:v>16025</c:v>
                </c:pt>
                <c:pt idx="36">
                  <c:v>22075</c:v>
                </c:pt>
                <c:pt idx="37">
                  <c:v>22100</c:v>
                </c:pt>
                <c:pt idx="38">
                  <c:v>28721</c:v>
                </c:pt>
                <c:pt idx="39">
                  <c:v>7955</c:v>
                </c:pt>
                <c:pt idx="40">
                  <c:v>21886</c:v>
                </c:pt>
                <c:pt idx="41">
                  <c:v>30576</c:v>
                </c:pt>
                <c:pt idx="42">
                  <c:v>35334</c:v>
                </c:pt>
                <c:pt idx="43">
                  <c:v>37526</c:v>
                </c:pt>
                <c:pt idx="44">
                  <c:v>0</c:v>
                </c:pt>
                <c:pt idx="45">
                  <c:v>42727</c:v>
                </c:pt>
                <c:pt idx="46">
                  <c:v>21500</c:v>
                </c:pt>
                <c:pt idx="47">
                  <c:v>21276.59574468085</c:v>
                </c:pt>
              </c:numCache>
            </c:numRef>
          </c:val>
          <c:extLst>
            <c:ext xmlns:c16="http://schemas.microsoft.com/office/drawing/2014/chart" uri="{C3380CC4-5D6E-409C-BE32-E72D297353CC}">
              <c16:uniqueId val="{00000001-0A91-4134-AD2A-462FBC54F8D6}"/>
            </c:ext>
          </c:extLst>
        </c:ser>
        <c:dLbls>
          <c:showLegendKey val="0"/>
          <c:showVal val="0"/>
          <c:showCatName val="0"/>
          <c:showSerName val="0"/>
          <c:showPercent val="0"/>
          <c:showBubbleSize val="0"/>
        </c:dLbls>
        <c:gapWidth val="150"/>
        <c:overlap val="100"/>
        <c:axId val="548323672"/>
        <c:axId val="548327608"/>
      </c:barChart>
      <c:lineChart>
        <c:grouping val="standard"/>
        <c:varyColors val="0"/>
        <c:ser>
          <c:idx val="3"/>
          <c:order val="0"/>
          <c:tx>
            <c:strRef>
              <c:f>交付額!$H$4</c:f>
              <c:strCache>
                <c:ptCount val="1"/>
                <c:pt idx="0">
                  <c:v>都道府県別交付額（千円）</c:v>
                </c:pt>
              </c:strCache>
            </c:strRef>
          </c:tx>
          <c:spPr>
            <a:ln w="28575" cap="rnd">
              <a:noFill/>
              <a:round/>
            </a:ln>
            <a:effectLst/>
          </c:spPr>
          <c:marker>
            <c:symbol val="none"/>
          </c:marker>
          <c:dLbls>
            <c:dLbl>
              <c:idx val="2"/>
              <c:layout>
                <c:manualLayout>
                  <c:x val="-2.8438604650072846E-2"/>
                  <c:y val="-1.3868033438686995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0A91-4134-AD2A-462FBC54F8D6}"/>
                </c:ext>
              </c:extLst>
            </c:dLbl>
            <c:dLbl>
              <c:idx val="4"/>
              <c:layout>
                <c:manualLayout>
                  <c:x val="-2.8438604650072846E-2"/>
                  <c:y val="-1.6004035193235993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0A91-4134-AD2A-462FBC54F8D6}"/>
                </c:ext>
              </c:extLst>
            </c:dLbl>
            <c:dLbl>
              <c:idx val="6"/>
              <c:layout>
                <c:manualLayout>
                  <c:x val="-3.1253483984334481E-2"/>
                  <c:y val="-1.575802640055261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0A91-4134-AD2A-462FBC54F8D6}"/>
                </c:ext>
              </c:extLst>
            </c:dLbl>
            <c:dLbl>
              <c:idx val="7"/>
              <c:layout>
                <c:manualLayout>
                  <c:x val="-2.4906312274282295E-2"/>
                  <c:y val="-1.8228889819962353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0A91-4134-AD2A-462FBC54F8D6}"/>
                </c:ext>
              </c:extLst>
            </c:dLbl>
            <c:dLbl>
              <c:idx val="8"/>
              <c:layout>
                <c:manualLayout>
                  <c:x val="-3.0593862204883009E-2"/>
                  <c:y val="-1.8228889819962277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6-0A91-4134-AD2A-462FBC54F8D6}"/>
                </c:ext>
              </c:extLst>
            </c:dLbl>
            <c:dLbl>
              <c:idx val="9"/>
              <c:layout>
                <c:manualLayout>
                  <c:x val="-3.4580462623528374E-2"/>
                  <c:y val="-2.0375354060966761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0A91-4134-AD2A-462FBC54F8D6}"/>
                </c:ext>
              </c:extLst>
            </c:dLbl>
            <c:dLbl>
              <c:idx val="16"/>
              <c:layout>
                <c:manualLayout>
                  <c:x val="-2.7936128592452817E-2"/>
                  <c:y val="-1.6082425578958105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8-0A91-4134-AD2A-462FBC54F8D6}"/>
                </c:ext>
              </c:extLst>
            </c:dLbl>
            <c:dLbl>
              <c:idx val="17"/>
              <c:layout>
                <c:manualLayout>
                  <c:x val="-3.0597048191475854E-2"/>
                  <c:y val="-4.8262851116416941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9-0A91-4134-AD2A-462FBC54F8D6}"/>
                </c:ext>
              </c:extLst>
            </c:dLbl>
            <c:dLbl>
              <c:idx val="18"/>
              <c:layout>
                <c:manualLayout>
                  <c:x val="-2.6607287169130352E-2"/>
                  <c:y val="-1.1806020145873206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A-0A91-4134-AD2A-462FBC54F8D6}"/>
                </c:ext>
              </c:extLst>
            </c:dLbl>
            <c:dLbl>
              <c:idx val="22"/>
              <c:layout>
                <c:manualLayout>
                  <c:x val="-2.6607261786237745E-2"/>
                  <c:y val="-1.1789497096949366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B-0A91-4134-AD2A-462FBC54F8D6}"/>
                </c:ext>
              </c:extLst>
            </c:dLbl>
            <c:dLbl>
              <c:idx val="29"/>
              <c:layout>
                <c:manualLayout>
                  <c:x val="-3.2611001945526331E-2"/>
                  <c:y val="-1.9964362069450986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C-0A91-4134-AD2A-462FBC54F8D6}"/>
                </c:ext>
              </c:extLst>
            </c:dLbl>
            <c:dLbl>
              <c:idx val="30"/>
              <c:layout>
                <c:manualLayout>
                  <c:x val="-2.5950700402919819E-2"/>
                  <c:y val="-2.4170729477365833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D-0A91-4134-AD2A-462FBC54F8D6}"/>
                </c:ext>
              </c:extLst>
            </c:dLbl>
            <c:dLbl>
              <c:idx val="31"/>
              <c:layout>
                <c:manualLayout>
                  <c:x val="-2.9335163944785879E-2"/>
                  <c:y val="-5.4613048698736642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0392-4A71-9B04-8A2333C5F03E}"/>
                </c:ext>
              </c:extLst>
            </c:dLbl>
            <c:dLbl>
              <c:idx val="33"/>
              <c:layout>
                <c:manualLayout>
                  <c:x val="-2.8003110920684634E-2"/>
                  <c:y val="-4.3901465580731429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E-0A91-4134-AD2A-462FBC54F8D6}"/>
                </c:ext>
              </c:extLst>
            </c:dLbl>
            <c:dLbl>
              <c:idx val="34"/>
              <c:layout>
                <c:manualLayout>
                  <c:x val="-2.8003110920684634E-2"/>
                  <c:y val="-1.3909032850316923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F-0A91-4134-AD2A-462FBC54F8D6}"/>
                </c:ext>
              </c:extLst>
            </c:dLbl>
            <c:dLbl>
              <c:idx val="42"/>
              <c:layout>
                <c:manualLayout>
                  <c:x val="-3.5995429065292101E-2"/>
                  <c:y val="-2.2478299344721051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0-0A91-4134-AD2A-462FBC54F8D6}"/>
                </c:ext>
              </c:extLst>
            </c:dLbl>
            <c:dLbl>
              <c:idx val="43"/>
              <c:layout>
                <c:manualLayout>
                  <c:x val="-3.0619388923297346E-2"/>
                  <c:y val="-3.1078604127215147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1-0A91-4134-AD2A-462FBC54F8D6}"/>
                </c:ext>
              </c:extLst>
            </c:dLbl>
            <c:dLbl>
              <c:idx val="45"/>
              <c:layout>
                <c:manualLayout>
                  <c:x val="-1.6014633703773432E-2"/>
                  <c:y val="-1.3909032850316883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2-0A91-4134-AD2A-462FBC54F8D6}"/>
                </c:ext>
              </c:extLst>
            </c:dLbl>
            <c:dLbl>
              <c:idx val="47"/>
              <c:layout>
                <c:manualLayout>
                  <c:x val="-9.1789990827713629E-3"/>
                  <c:y val="-2.0335982721119968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3-0A91-4134-AD2A-462FBC54F8D6}"/>
                </c:ext>
              </c:extLst>
            </c:dLbl>
            <c:numFmt formatCode="#,##0_);[Red]\(#,##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交付額!$H$5:$H$52</c:f>
              <c:numCache>
                <c:formatCode>General</c:formatCode>
                <c:ptCount val="48"/>
                <c:pt idx="0">
                  <c:v>32678</c:v>
                </c:pt>
                <c:pt idx="1">
                  <c:v>27871</c:v>
                </c:pt>
                <c:pt idx="2">
                  <c:v>23786</c:v>
                </c:pt>
                <c:pt idx="3">
                  <c:v>48408</c:v>
                </c:pt>
                <c:pt idx="4">
                  <c:v>17416</c:v>
                </c:pt>
                <c:pt idx="5">
                  <c:v>45815</c:v>
                </c:pt>
                <c:pt idx="6">
                  <c:v>27690</c:v>
                </c:pt>
                <c:pt idx="7">
                  <c:v>40590</c:v>
                </c:pt>
                <c:pt idx="8">
                  <c:v>29752</c:v>
                </c:pt>
                <c:pt idx="9">
                  <c:v>37288</c:v>
                </c:pt>
                <c:pt idx="10">
                  <c:v>67485</c:v>
                </c:pt>
                <c:pt idx="11">
                  <c:v>30669</c:v>
                </c:pt>
                <c:pt idx="12">
                  <c:v>75525</c:v>
                </c:pt>
                <c:pt idx="13">
                  <c:v>51902</c:v>
                </c:pt>
                <c:pt idx="14">
                  <c:v>62430</c:v>
                </c:pt>
                <c:pt idx="15">
                  <c:v>65315</c:v>
                </c:pt>
                <c:pt idx="16">
                  <c:v>37090</c:v>
                </c:pt>
                <c:pt idx="17">
                  <c:v>37112</c:v>
                </c:pt>
                <c:pt idx="18">
                  <c:v>38591</c:v>
                </c:pt>
                <c:pt idx="19">
                  <c:v>42080</c:v>
                </c:pt>
                <c:pt idx="20">
                  <c:v>21886</c:v>
                </c:pt>
                <c:pt idx="21">
                  <c:v>83868</c:v>
                </c:pt>
                <c:pt idx="22">
                  <c:v>37724</c:v>
                </c:pt>
                <c:pt idx="23">
                  <c:v>19919</c:v>
                </c:pt>
                <c:pt idx="24">
                  <c:v>34854</c:v>
                </c:pt>
                <c:pt idx="25">
                  <c:v>40510</c:v>
                </c:pt>
                <c:pt idx="26">
                  <c:v>50195</c:v>
                </c:pt>
                <c:pt idx="27">
                  <c:v>45725</c:v>
                </c:pt>
                <c:pt idx="28">
                  <c:v>21920</c:v>
                </c:pt>
                <c:pt idx="29">
                  <c:v>51896</c:v>
                </c:pt>
                <c:pt idx="30">
                  <c:v>41920</c:v>
                </c:pt>
                <c:pt idx="31">
                  <c:v>42054</c:v>
                </c:pt>
                <c:pt idx="32">
                  <c:v>58707</c:v>
                </c:pt>
                <c:pt idx="33">
                  <c:v>23129</c:v>
                </c:pt>
                <c:pt idx="34">
                  <c:v>22881</c:v>
                </c:pt>
                <c:pt idx="35">
                  <c:v>31576</c:v>
                </c:pt>
                <c:pt idx="36">
                  <c:v>47998</c:v>
                </c:pt>
                <c:pt idx="37">
                  <c:v>41400</c:v>
                </c:pt>
                <c:pt idx="38">
                  <c:v>57585</c:v>
                </c:pt>
                <c:pt idx="39">
                  <c:v>29326</c:v>
                </c:pt>
                <c:pt idx="40">
                  <c:v>44798</c:v>
                </c:pt>
                <c:pt idx="41">
                  <c:v>57145</c:v>
                </c:pt>
                <c:pt idx="42">
                  <c:v>65076</c:v>
                </c:pt>
                <c:pt idx="43">
                  <c:v>67788</c:v>
                </c:pt>
                <c:pt idx="44">
                  <c:v>9215</c:v>
                </c:pt>
                <c:pt idx="45">
                  <c:v>66732</c:v>
                </c:pt>
                <c:pt idx="46">
                  <c:v>44680</c:v>
                </c:pt>
                <c:pt idx="47">
                  <c:v>42553.191489361699</c:v>
                </c:pt>
              </c:numCache>
            </c:numRef>
          </c:val>
          <c:smooth val="0"/>
          <c:extLst>
            <c:ext xmlns:c16="http://schemas.microsoft.com/office/drawing/2014/chart" uri="{C3380CC4-5D6E-409C-BE32-E72D297353CC}">
              <c16:uniqueId val="{00000014-0A91-4134-AD2A-462FBC54F8D6}"/>
            </c:ext>
          </c:extLst>
        </c:ser>
        <c:ser>
          <c:idx val="0"/>
          <c:order val="1"/>
          <c:tx>
            <c:strRef>
              <c:f>交付額!$I$4</c:f>
              <c:strCache>
                <c:ptCount val="1"/>
                <c:pt idx="0">
                  <c:v>平均</c:v>
                </c:pt>
              </c:strCache>
            </c:strRef>
          </c:tx>
          <c:spPr>
            <a:ln w="19050" cap="rnd">
              <a:solidFill>
                <a:srgbClr val="FF0000"/>
              </a:solidFill>
              <a:prstDash val="sysDash"/>
              <a:round/>
            </a:ln>
            <a:effectLst/>
          </c:spPr>
          <c:marker>
            <c:symbol val="none"/>
          </c:marker>
          <c:cat>
            <c:strRef>
              <c:f>交付額!$C$5:$C$52</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交付額!$I$5:$I$52</c:f>
              <c:numCache>
                <c:formatCode>General</c:formatCode>
                <c:ptCount val="48"/>
                <c:pt idx="0">
                  <c:v>42553.191489361699</c:v>
                </c:pt>
                <c:pt idx="1">
                  <c:v>42553.191489361699</c:v>
                </c:pt>
                <c:pt idx="2">
                  <c:v>42553.191489361699</c:v>
                </c:pt>
                <c:pt idx="3">
                  <c:v>42553.191489361699</c:v>
                </c:pt>
                <c:pt idx="4">
                  <c:v>42553.191489361699</c:v>
                </c:pt>
                <c:pt idx="5">
                  <c:v>42553.191489361699</c:v>
                </c:pt>
                <c:pt idx="6">
                  <c:v>42553.191489361699</c:v>
                </c:pt>
                <c:pt idx="7">
                  <c:v>42553.191489361699</c:v>
                </c:pt>
                <c:pt idx="8">
                  <c:v>42553.191489361699</c:v>
                </c:pt>
                <c:pt idx="9">
                  <c:v>42553.191489361699</c:v>
                </c:pt>
                <c:pt idx="10">
                  <c:v>42553.191489361699</c:v>
                </c:pt>
                <c:pt idx="11">
                  <c:v>42553.191489361699</c:v>
                </c:pt>
                <c:pt idx="12">
                  <c:v>42553.191489361699</c:v>
                </c:pt>
                <c:pt idx="13">
                  <c:v>42553.191489361699</c:v>
                </c:pt>
                <c:pt idx="14">
                  <c:v>42553.191489361699</c:v>
                </c:pt>
                <c:pt idx="15">
                  <c:v>42553.191489361699</c:v>
                </c:pt>
                <c:pt idx="16">
                  <c:v>42553.191489361699</c:v>
                </c:pt>
                <c:pt idx="17">
                  <c:v>42553.191489361699</c:v>
                </c:pt>
                <c:pt idx="18">
                  <c:v>42553.191489361699</c:v>
                </c:pt>
                <c:pt idx="19">
                  <c:v>42553.191489361699</c:v>
                </c:pt>
                <c:pt idx="20">
                  <c:v>42553.191489361699</c:v>
                </c:pt>
                <c:pt idx="21">
                  <c:v>42553.191489361699</c:v>
                </c:pt>
                <c:pt idx="22">
                  <c:v>42553.191489361699</c:v>
                </c:pt>
                <c:pt idx="23">
                  <c:v>42553.191489361699</c:v>
                </c:pt>
                <c:pt idx="24">
                  <c:v>42553.191489361699</c:v>
                </c:pt>
                <c:pt idx="25">
                  <c:v>42553.191489361699</c:v>
                </c:pt>
                <c:pt idx="26">
                  <c:v>42553.191489361699</c:v>
                </c:pt>
                <c:pt idx="27">
                  <c:v>42553.191489361699</c:v>
                </c:pt>
                <c:pt idx="28">
                  <c:v>42553.191489361699</c:v>
                </c:pt>
                <c:pt idx="29">
                  <c:v>42553.191489361699</c:v>
                </c:pt>
                <c:pt idx="30">
                  <c:v>42553.191489361699</c:v>
                </c:pt>
                <c:pt idx="31">
                  <c:v>42553.191489361699</c:v>
                </c:pt>
                <c:pt idx="32">
                  <c:v>42553.191489361699</c:v>
                </c:pt>
                <c:pt idx="33">
                  <c:v>42553.191489361699</c:v>
                </c:pt>
                <c:pt idx="34">
                  <c:v>42553.191489361699</c:v>
                </c:pt>
                <c:pt idx="35">
                  <c:v>42553.191489361699</c:v>
                </c:pt>
                <c:pt idx="36">
                  <c:v>42553.191489361699</c:v>
                </c:pt>
                <c:pt idx="37">
                  <c:v>42553.191489361699</c:v>
                </c:pt>
                <c:pt idx="38">
                  <c:v>42553.191489361699</c:v>
                </c:pt>
                <c:pt idx="39">
                  <c:v>42553.191489361699</c:v>
                </c:pt>
                <c:pt idx="40">
                  <c:v>42553.191489361699</c:v>
                </c:pt>
                <c:pt idx="41">
                  <c:v>42553.191489361699</c:v>
                </c:pt>
                <c:pt idx="42">
                  <c:v>42553.191489361699</c:v>
                </c:pt>
                <c:pt idx="43">
                  <c:v>42553.191489361699</c:v>
                </c:pt>
                <c:pt idx="44">
                  <c:v>42553.191489361699</c:v>
                </c:pt>
                <c:pt idx="45">
                  <c:v>42553.191489361699</c:v>
                </c:pt>
                <c:pt idx="46">
                  <c:v>42553.191489361699</c:v>
                </c:pt>
                <c:pt idx="47">
                  <c:v>42553.191489361699</c:v>
                </c:pt>
              </c:numCache>
            </c:numRef>
          </c:val>
          <c:smooth val="0"/>
          <c:extLst>
            <c:ext xmlns:c16="http://schemas.microsoft.com/office/drawing/2014/chart" uri="{C3380CC4-5D6E-409C-BE32-E72D297353CC}">
              <c16:uniqueId val="{00000015-0A91-4134-AD2A-462FBC54F8D6}"/>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spPr>
        <a:noFill/>
        <a:ln>
          <a:noFill/>
        </a:ln>
        <a:effectLst/>
      </c:spPr>
    </c:plotArea>
    <c:legend>
      <c:legendPos val="tr"/>
      <c:legendEntry>
        <c:idx val="2"/>
        <c:delete val="1"/>
      </c:legendEntry>
      <c:legendEntry>
        <c:idx val="3"/>
        <c:delete val="1"/>
      </c:legendEntry>
      <c:layout>
        <c:manualLayout>
          <c:xMode val="edge"/>
          <c:yMode val="edge"/>
          <c:x val="0.38026661062760703"/>
          <c:y val="0.92147551323390475"/>
          <c:w val="0.28099242095728072"/>
          <c:h val="7.1596179826630316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ja-JP"/>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cap="flat" cmpd="sng" algn="ctr">
      <a:noFill/>
      <a:round/>
    </a:ln>
    <a:effectLst/>
  </c:spPr>
  <c:txPr>
    <a:bodyPr/>
    <a:lstStyle/>
    <a:p>
      <a:pPr>
        <a:defRPr/>
      </a:pPr>
      <a:endParaRPr lang="ja-JP"/>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a:t>保険者機能強化推進交付金（千円）</a:t>
            </a:r>
          </a:p>
        </c:rich>
      </c:tx>
      <c:layout>
        <c:manualLayout>
          <c:xMode val="edge"/>
          <c:yMode val="edge"/>
          <c:x val="0.39748216362535799"/>
          <c:y val="4.4213952118974283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4.104504733441941E-2"/>
          <c:y val="0.11636149766136607"/>
          <c:w val="0.93948833259295361"/>
          <c:h val="0.69474084148496795"/>
        </c:manualLayout>
      </c:layout>
      <c:barChart>
        <c:barDir val="col"/>
        <c:grouping val="stacked"/>
        <c:varyColors val="0"/>
        <c:ser>
          <c:idx val="1"/>
          <c:order val="1"/>
          <c:tx>
            <c:strRef>
              <c:f>交付額!$D$4</c:f>
              <c:strCache>
                <c:ptCount val="1"/>
                <c:pt idx="0">
                  <c:v>保険者機能強化推進交付金（千円）</c:v>
                </c:pt>
              </c:strCache>
            </c:strRef>
          </c:tx>
          <c:spPr>
            <a:solidFill>
              <a:schemeClr val="accent6"/>
            </a:solidFill>
            <a:ln w="6350">
              <a:solidFill>
                <a:schemeClr val="bg1">
                  <a:lumMod val="50000"/>
                </a:schemeClr>
              </a:solidFill>
            </a:ln>
            <a:effectLst/>
          </c:spPr>
          <c:invertIfNegative val="0"/>
          <c:cat>
            <c:strRef>
              <c:f>交付額!$C$5:$C$52</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交付額!$D$5:$D$52</c:f>
              <c:numCache>
                <c:formatCode>General</c:formatCode>
                <c:ptCount val="48"/>
                <c:pt idx="0">
                  <c:v>18985</c:v>
                </c:pt>
                <c:pt idx="1">
                  <c:v>14036</c:v>
                </c:pt>
                <c:pt idx="2">
                  <c:v>16752</c:v>
                </c:pt>
                <c:pt idx="3">
                  <c:v>23259</c:v>
                </c:pt>
                <c:pt idx="4">
                  <c:v>14050</c:v>
                </c:pt>
                <c:pt idx="5">
                  <c:v>22283</c:v>
                </c:pt>
                <c:pt idx="6">
                  <c:v>17915</c:v>
                </c:pt>
                <c:pt idx="7">
                  <c:v>21377</c:v>
                </c:pt>
                <c:pt idx="8">
                  <c:v>12034</c:v>
                </c:pt>
                <c:pt idx="9">
                  <c:v>19240</c:v>
                </c:pt>
                <c:pt idx="10">
                  <c:v>24382</c:v>
                </c:pt>
                <c:pt idx="11">
                  <c:v>15706</c:v>
                </c:pt>
                <c:pt idx="12">
                  <c:v>27717</c:v>
                </c:pt>
                <c:pt idx="13">
                  <c:v>28397</c:v>
                </c:pt>
                <c:pt idx="14">
                  <c:v>26559</c:v>
                </c:pt>
                <c:pt idx="15">
                  <c:v>29796</c:v>
                </c:pt>
                <c:pt idx="16">
                  <c:v>20239</c:v>
                </c:pt>
                <c:pt idx="17">
                  <c:v>25888</c:v>
                </c:pt>
                <c:pt idx="18">
                  <c:v>19336</c:v>
                </c:pt>
                <c:pt idx="19">
                  <c:v>22011</c:v>
                </c:pt>
                <c:pt idx="20">
                  <c:v>18338</c:v>
                </c:pt>
                <c:pt idx="21">
                  <c:v>31228</c:v>
                </c:pt>
                <c:pt idx="22">
                  <c:v>25063</c:v>
                </c:pt>
                <c:pt idx="23">
                  <c:v>8068</c:v>
                </c:pt>
                <c:pt idx="24">
                  <c:v>24310</c:v>
                </c:pt>
                <c:pt idx="25">
                  <c:v>21500</c:v>
                </c:pt>
                <c:pt idx="26">
                  <c:v>25672</c:v>
                </c:pt>
                <c:pt idx="27">
                  <c:v>22349</c:v>
                </c:pt>
                <c:pt idx="28">
                  <c:v>9651</c:v>
                </c:pt>
                <c:pt idx="29">
                  <c:v>20172</c:v>
                </c:pt>
                <c:pt idx="30">
                  <c:v>21621</c:v>
                </c:pt>
                <c:pt idx="31">
                  <c:v>21422</c:v>
                </c:pt>
                <c:pt idx="32">
                  <c:v>23126</c:v>
                </c:pt>
                <c:pt idx="33">
                  <c:v>14940</c:v>
                </c:pt>
                <c:pt idx="34">
                  <c:v>15684</c:v>
                </c:pt>
                <c:pt idx="35">
                  <c:v>15551</c:v>
                </c:pt>
                <c:pt idx="36">
                  <c:v>25923</c:v>
                </c:pt>
                <c:pt idx="37">
                  <c:v>19300</c:v>
                </c:pt>
                <c:pt idx="38">
                  <c:v>28864</c:v>
                </c:pt>
                <c:pt idx="39">
                  <c:v>21371</c:v>
                </c:pt>
                <c:pt idx="40">
                  <c:v>22912</c:v>
                </c:pt>
                <c:pt idx="41">
                  <c:v>26569</c:v>
                </c:pt>
                <c:pt idx="42">
                  <c:v>29742</c:v>
                </c:pt>
                <c:pt idx="43">
                  <c:v>30262</c:v>
                </c:pt>
                <c:pt idx="44">
                  <c:v>9215</c:v>
                </c:pt>
                <c:pt idx="45">
                  <c:v>24005</c:v>
                </c:pt>
                <c:pt idx="46">
                  <c:v>23180</c:v>
                </c:pt>
                <c:pt idx="47">
                  <c:v>21276.59574468085</c:v>
                </c:pt>
              </c:numCache>
            </c:numRef>
          </c:val>
          <c:extLst>
            <c:ext xmlns:c16="http://schemas.microsoft.com/office/drawing/2014/chart" uri="{C3380CC4-5D6E-409C-BE32-E72D297353CC}">
              <c16:uniqueId val="{00000000-E361-442C-A738-6B3B887F9024}"/>
            </c:ext>
          </c:extLst>
        </c:ser>
        <c:dLbls>
          <c:showLegendKey val="0"/>
          <c:showVal val="0"/>
          <c:showCatName val="0"/>
          <c:showSerName val="0"/>
          <c:showPercent val="0"/>
          <c:showBubbleSize val="0"/>
        </c:dLbls>
        <c:gapWidth val="150"/>
        <c:overlap val="100"/>
        <c:axId val="548323672"/>
        <c:axId val="548327608"/>
      </c:barChart>
      <c:lineChart>
        <c:grouping val="standard"/>
        <c:varyColors val="0"/>
        <c:ser>
          <c:idx val="0"/>
          <c:order val="0"/>
          <c:tx>
            <c:strRef>
              <c:f>交付額!$I$4</c:f>
              <c:strCache>
                <c:ptCount val="1"/>
                <c:pt idx="0">
                  <c:v>平均</c:v>
                </c:pt>
              </c:strCache>
            </c:strRef>
          </c:tx>
          <c:spPr>
            <a:ln w="19050" cap="rnd">
              <a:solidFill>
                <a:srgbClr val="FF0000"/>
              </a:solidFill>
              <a:prstDash val="sysDash"/>
              <a:round/>
            </a:ln>
            <a:effectLst/>
          </c:spPr>
          <c:marker>
            <c:symbol val="none"/>
          </c:marker>
          <c:cat>
            <c:strRef>
              <c:f>交付額!$C$5:$C$52</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交付額!$E$5:$E$52</c:f>
              <c:numCache>
                <c:formatCode>General</c:formatCode>
                <c:ptCount val="48"/>
                <c:pt idx="0">
                  <c:v>21276.59574468085</c:v>
                </c:pt>
                <c:pt idx="1">
                  <c:v>21276.59574468085</c:v>
                </c:pt>
                <c:pt idx="2">
                  <c:v>21276.59574468085</c:v>
                </c:pt>
                <c:pt idx="3">
                  <c:v>21276.59574468085</c:v>
                </c:pt>
                <c:pt idx="4">
                  <c:v>21276.59574468085</c:v>
                </c:pt>
                <c:pt idx="5">
                  <c:v>21276.59574468085</c:v>
                </c:pt>
                <c:pt idx="6">
                  <c:v>21276.59574468085</c:v>
                </c:pt>
                <c:pt idx="7">
                  <c:v>21276.59574468085</c:v>
                </c:pt>
                <c:pt idx="8">
                  <c:v>21276.59574468085</c:v>
                </c:pt>
                <c:pt idx="9">
                  <c:v>21276.59574468085</c:v>
                </c:pt>
                <c:pt idx="10">
                  <c:v>21276.59574468085</c:v>
                </c:pt>
                <c:pt idx="11">
                  <c:v>21276.59574468085</c:v>
                </c:pt>
                <c:pt idx="12">
                  <c:v>21276.59574468085</c:v>
                </c:pt>
                <c:pt idx="13">
                  <c:v>21276.59574468085</c:v>
                </c:pt>
                <c:pt idx="14">
                  <c:v>21276.59574468085</c:v>
                </c:pt>
                <c:pt idx="15">
                  <c:v>21276.59574468085</c:v>
                </c:pt>
                <c:pt idx="16">
                  <c:v>21276.59574468085</c:v>
                </c:pt>
                <c:pt idx="17">
                  <c:v>21276.59574468085</c:v>
                </c:pt>
                <c:pt idx="18">
                  <c:v>21276.59574468085</c:v>
                </c:pt>
                <c:pt idx="19">
                  <c:v>21276.59574468085</c:v>
                </c:pt>
                <c:pt idx="20">
                  <c:v>21276.59574468085</c:v>
                </c:pt>
                <c:pt idx="21">
                  <c:v>21276.59574468085</c:v>
                </c:pt>
                <c:pt idx="22">
                  <c:v>21276.59574468085</c:v>
                </c:pt>
                <c:pt idx="23">
                  <c:v>21276.59574468085</c:v>
                </c:pt>
                <c:pt idx="24">
                  <c:v>21276.59574468085</c:v>
                </c:pt>
                <c:pt idx="25">
                  <c:v>21276.59574468085</c:v>
                </c:pt>
                <c:pt idx="26">
                  <c:v>21276.59574468085</c:v>
                </c:pt>
                <c:pt idx="27">
                  <c:v>21276.59574468085</c:v>
                </c:pt>
                <c:pt idx="28">
                  <c:v>21276.59574468085</c:v>
                </c:pt>
                <c:pt idx="29">
                  <c:v>21276.59574468085</c:v>
                </c:pt>
                <c:pt idx="30">
                  <c:v>21276.59574468085</c:v>
                </c:pt>
                <c:pt idx="31">
                  <c:v>21276.59574468085</c:v>
                </c:pt>
                <c:pt idx="32">
                  <c:v>21276.59574468085</c:v>
                </c:pt>
                <c:pt idx="33">
                  <c:v>21276.59574468085</c:v>
                </c:pt>
                <c:pt idx="34">
                  <c:v>21276.59574468085</c:v>
                </c:pt>
                <c:pt idx="35">
                  <c:v>21276.59574468085</c:v>
                </c:pt>
                <c:pt idx="36">
                  <c:v>21276.59574468085</c:v>
                </c:pt>
                <c:pt idx="37">
                  <c:v>21276.59574468085</c:v>
                </c:pt>
                <c:pt idx="38">
                  <c:v>21276.59574468085</c:v>
                </c:pt>
                <c:pt idx="39">
                  <c:v>21276.59574468085</c:v>
                </c:pt>
                <c:pt idx="40">
                  <c:v>21276.59574468085</c:v>
                </c:pt>
                <c:pt idx="41">
                  <c:v>21276.59574468085</c:v>
                </c:pt>
                <c:pt idx="42">
                  <c:v>21276.59574468085</c:v>
                </c:pt>
                <c:pt idx="43">
                  <c:v>21276.59574468085</c:v>
                </c:pt>
                <c:pt idx="44">
                  <c:v>21276.59574468085</c:v>
                </c:pt>
                <c:pt idx="45">
                  <c:v>21276.59574468085</c:v>
                </c:pt>
                <c:pt idx="46">
                  <c:v>21276.59574468085</c:v>
                </c:pt>
                <c:pt idx="47">
                  <c:v>21276.59574468085</c:v>
                </c:pt>
              </c:numCache>
            </c:numRef>
          </c:val>
          <c:smooth val="0"/>
          <c:extLst>
            <c:ext xmlns:c16="http://schemas.microsoft.com/office/drawing/2014/chart" uri="{C3380CC4-5D6E-409C-BE32-E72D297353CC}">
              <c16:uniqueId val="{00000001-E361-442C-A738-6B3B887F9024}"/>
            </c:ext>
          </c:extLst>
        </c:ser>
        <c:ser>
          <c:idx val="2"/>
          <c:order val="2"/>
          <c:spPr>
            <a:ln w="28575" cap="rnd">
              <a:noFill/>
              <a:round/>
            </a:ln>
            <a:effectLst/>
          </c:spPr>
          <c:marker>
            <c:symbol val="none"/>
          </c:marker>
          <c:dLbls>
            <c:dLbl>
              <c:idx val="13"/>
              <c:layout>
                <c:manualLayout>
                  <c:x val="-2.6607259002182321E-2"/>
                  <c:y val="-3.5400603747997028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CCE4-44BD-83E9-805E2FD13ECA}"/>
                </c:ext>
              </c:extLst>
            </c:dLbl>
            <c:dLbl>
              <c:idx val="26"/>
              <c:layout>
                <c:manualLayout>
                  <c:x val="-2.7936128592452768E-2"/>
                  <c:y val="-1.3935961337953696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E361-442C-A738-6B3B887F9024}"/>
                </c:ext>
              </c:extLst>
            </c:dLbl>
            <c:dLbl>
              <c:idx val="27"/>
              <c:layout>
                <c:manualLayout>
                  <c:x val="-2.3949528173807504E-2"/>
                  <c:y val="-3.7547067989001315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E361-442C-A738-6B3B887F9024}"/>
                </c:ext>
              </c:extLst>
            </c:dLbl>
            <c:dLbl>
              <c:idx val="29"/>
              <c:layout>
                <c:manualLayout>
                  <c:x val="-2.7936125669351188E-2"/>
                  <c:y val="-1.3935961337953696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E361-442C-A738-6B3B887F9024}"/>
                </c:ext>
              </c:extLst>
            </c:dLbl>
            <c:dLbl>
              <c:idx val="30"/>
              <c:layout>
                <c:manualLayout>
                  <c:x val="-3.1922725670857931E-2"/>
                  <c:y val="-3.7547067989001356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E361-442C-A738-6B3B887F9024}"/>
                </c:ext>
              </c:extLst>
            </c:dLbl>
            <c:dLbl>
              <c:idx val="31"/>
              <c:layout>
                <c:manualLayout>
                  <c:x val="-2.7936125669351188E-2"/>
                  <c:y val="-2.0375354060966761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6-E361-442C-A738-6B3B887F9024}"/>
                </c:ext>
              </c:extLst>
            </c:dLbl>
            <c:dLbl>
              <c:idx val="34"/>
              <c:layout>
                <c:manualLayout>
                  <c:x val="-2.3949525667844536E-2"/>
                  <c:y val="-3.5400603747997063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CCE4-44BD-83E9-805E2FD13ECA}"/>
                </c:ext>
              </c:extLst>
            </c:dLbl>
            <c:dLbl>
              <c:idx val="35"/>
              <c:layout>
                <c:manualLayout>
                  <c:x val="-2.7936125669351285E-2"/>
                  <c:y val="-1.6082425578958025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E361-442C-A738-6B3B887F9024}"/>
                </c:ext>
              </c:extLst>
            </c:dLbl>
            <c:dLbl>
              <c:idx val="42"/>
              <c:layout>
                <c:manualLayout>
                  <c:x val="-3.1922725670857931E-2"/>
                  <c:y val="-2.2521818301971013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8-E361-442C-A738-6B3B887F9024}"/>
                </c:ext>
              </c:extLst>
            </c:dLbl>
            <c:dLbl>
              <c:idx val="43"/>
              <c:layout>
                <c:manualLayout>
                  <c:x val="-1.8634058999168777E-2"/>
                  <c:y val="-2.8961211024983998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9-E361-442C-A738-6B3B887F9024}"/>
                </c:ext>
              </c:extLst>
            </c:dLbl>
            <c:numFmt formatCode="#,##0_);[Red]\(#,##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交付額!$D$5:$D$52</c:f>
              <c:numCache>
                <c:formatCode>General</c:formatCode>
                <c:ptCount val="48"/>
                <c:pt idx="0">
                  <c:v>18985</c:v>
                </c:pt>
                <c:pt idx="1">
                  <c:v>14036</c:v>
                </c:pt>
                <c:pt idx="2">
                  <c:v>16752</c:v>
                </c:pt>
                <c:pt idx="3">
                  <c:v>23259</c:v>
                </c:pt>
                <c:pt idx="4">
                  <c:v>14050</c:v>
                </c:pt>
                <c:pt idx="5">
                  <c:v>22283</c:v>
                </c:pt>
                <c:pt idx="6">
                  <c:v>17915</c:v>
                </c:pt>
                <c:pt idx="7">
                  <c:v>21377</c:v>
                </c:pt>
                <c:pt idx="8">
                  <c:v>12034</c:v>
                </c:pt>
                <c:pt idx="9">
                  <c:v>19240</c:v>
                </c:pt>
                <c:pt idx="10">
                  <c:v>24382</c:v>
                </c:pt>
                <c:pt idx="11">
                  <c:v>15706</c:v>
                </c:pt>
                <c:pt idx="12">
                  <c:v>27717</c:v>
                </c:pt>
                <c:pt idx="13">
                  <c:v>28397</c:v>
                </c:pt>
                <c:pt idx="14">
                  <c:v>26559</c:v>
                </c:pt>
                <c:pt idx="15">
                  <c:v>29796</c:v>
                </c:pt>
                <c:pt idx="16">
                  <c:v>20239</c:v>
                </c:pt>
                <c:pt idx="17">
                  <c:v>25888</c:v>
                </c:pt>
                <c:pt idx="18">
                  <c:v>19336</c:v>
                </c:pt>
                <c:pt idx="19">
                  <c:v>22011</c:v>
                </c:pt>
                <c:pt idx="20">
                  <c:v>18338</c:v>
                </c:pt>
                <c:pt idx="21">
                  <c:v>31228</c:v>
                </c:pt>
                <c:pt idx="22">
                  <c:v>25063</c:v>
                </c:pt>
                <c:pt idx="23">
                  <c:v>8068</c:v>
                </c:pt>
                <c:pt idx="24">
                  <c:v>24310</c:v>
                </c:pt>
                <c:pt idx="25">
                  <c:v>21500</c:v>
                </c:pt>
                <c:pt idx="26">
                  <c:v>25672</c:v>
                </c:pt>
                <c:pt idx="27">
                  <c:v>22349</c:v>
                </c:pt>
                <c:pt idx="28">
                  <c:v>9651</c:v>
                </c:pt>
                <c:pt idx="29">
                  <c:v>20172</c:v>
                </c:pt>
                <c:pt idx="30">
                  <c:v>21621</c:v>
                </c:pt>
                <c:pt idx="31">
                  <c:v>21422</c:v>
                </c:pt>
                <c:pt idx="32">
                  <c:v>23126</c:v>
                </c:pt>
                <c:pt idx="33">
                  <c:v>14940</c:v>
                </c:pt>
                <c:pt idx="34">
                  <c:v>15684</c:v>
                </c:pt>
                <c:pt idx="35">
                  <c:v>15551</c:v>
                </c:pt>
                <c:pt idx="36">
                  <c:v>25923</c:v>
                </c:pt>
                <c:pt idx="37">
                  <c:v>19300</c:v>
                </c:pt>
                <c:pt idx="38">
                  <c:v>28864</c:v>
                </c:pt>
                <c:pt idx="39">
                  <c:v>21371</c:v>
                </c:pt>
                <c:pt idx="40">
                  <c:v>22912</c:v>
                </c:pt>
                <c:pt idx="41">
                  <c:v>26569</c:v>
                </c:pt>
                <c:pt idx="42">
                  <c:v>29742</c:v>
                </c:pt>
                <c:pt idx="43">
                  <c:v>30262</c:v>
                </c:pt>
                <c:pt idx="44">
                  <c:v>9215</c:v>
                </c:pt>
                <c:pt idx="45">
                  <c:v>24005</c:v>
                </c:pt>
                <c:pt idx="46">
                  <c:v>23180</c:v>
                </c:pt>
                <c:pt idx="47">
                  <c:v>21276.59574468085</c:v>
                </c:pt>
              </c:numCache>
            </c:numRef>
          </c:val>
          <c:smooth val="0"/>
          <c:extLst>
            <c:ext xmlns:c16="http://schemas.microsoft.com/office/drawing/2014/chart" uri="{C3380CC4-5D6E-409C-BE32-E72D297353CC}">
              <c16:uniqueId val="{0000000A-E361-442C-A738-6B3B887F9024}"/>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cap="flat" cmpd="sng" algn="ctr">
      <a:noFill/>
      <a:round/>
    </a:ln>
    <a:effectLst/>
  </c:spPr>
  <c:txPr>
    <a:bodyPr/>
    <a:lstStyle/>
    <a:p>
      <a:pPr>
        <a:defRPr/>
      </a:pPr>
      <a:endParaRPr lang="ja-JP"/>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b="0" i="0" u="none" strike="noStrike" baseline="0"/>
              <a:t>介護保険保険者努力支援交付金</a:t>
            </a:r>
            <a:r>
              <a:rPr lang="ja-JP" altLang="en-US" sz="1200"/>
              <a:t>（千円）</a:t>
            </a:r>
          </a:p>
        </c:rich>
      </c:tx>
      <c:layout>
        <c:manualLayout>
          <c:xMode val="edge"/>
          <c:yMode val="edge"/>
          <c:x val="0.39748216362535799"/>
          <c:y val="4.4213952118974283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4.104504733441941E-2"/>
          <c:y val="0.11636149766136607"/>
          <c:w val="0.93948833259295361"/>
          <c:h val="0.69474084148496795"/>
        </c:manualLayout>
      </c:layout>
      <c:barChart>
        <c:barDir val="col"/>
        <c:grouping val="stacked"/>
        <c:varyColors val="0"/>
        <c:ser>
          <c:idx val="2"/>
          <c:order val="1"/>
          <c:tx>
            <c:strRef>
              <c:f>交付額!$F$4</c:f>
              <c:strCache>
                <c:ptCount val="1"/>
                <c:pt idx="0">
                  <c:v>介護保険保険者努力支援交付金（千円）</c:v>
                </c:pt>
              </c:strCache>
            </c:strRef>
          </c:tx>
          <c:spPr>
            <a:solidFill>
              <a:srgbClr val="0070C0"/>
            </a:solidFill>
            <a:ln w="6350">
              <a:solidFill>
                <a:schemeClr val="bg1">
                  <a:lumMod val="50000"/>
                </a:schemeClr>
              </a:solidFill>
            </a:ln>
            <a:effectLst/>
          </c:spPr>
          <c:invertIfNegative val="0"/>
          <c:val>
            <c:numRef>
              <c:f>交付額!$F$5:$F$52</c:f>
              <c:numCache>
                <c:formatCode>General</c:formatCode>
                <c:ptCount val="48"/>
                <c:pt idx="0">
                  <c:v>13693</c:v>
                </c:pt>
                <c:pt idx="1">
                  <c:v>13835</c:v>
                </c:pt>
                <c:pt idx="2">
                  <c:v>7034</c:v>
                </c:pt>
                <c:pt idx="3">
                  <c:v>25149</c:v>
                </c:pt>
                <c:pt idx="4">
                  <c:v>3366</c:v>
                </c:pt>
                <c:pt idx="5">
                  <c:v>23532</c:v>
                </c:pt>
                <c:pt idx="6">
                  <c:v>9775</c:v>
                </c:pt>
                <c:pt idx="7">
                  <c:v>19213</c:v>
                </c:pt>
                <c:pt idx="8">
                  <c:v>17718</c:v>
                </c:pt>
                <c:pt idx="9">
                  <c:v>18048</c:v>
                </c:pt>
                <c:pt idx="10">
                  <c:v>43103</c:v>
                </c:pt>
                <c:pt idx="11">
                  <c:v>14963</c:v>
                </c:pt>
                <c:pt idx="12">
                  <c:v>47808</c:v>
                </c:pt>
                <c:pt idx="13">
                  <c:v>23505</c:v>
                </c:pt>
                <c:pt idx="14">
                  <c:v>35871</c:v>
                </c:pt>
                <c:pt idx="15">
                  <c:v>35519</c:v>
                </c:pt>
                <c:pt idx="16">
                  <c:v>16851</c:v>
                </c:pt>
                <c:pt idx="17">
                  <c:v>11224</c:v>
                </c:pt>
                <c:pt idx="18">
                  <c:v>19255</c:v>
                </c:pt>
                <c:pt idx="19">
                  <c:v>20069</c:v>
                </c:pt>
                <c:pt idx="20">
                  <c:v>3548</c:v>
                </c:pt>
                <c:pt idx="21">
                  <c:v>52640</c:v>
                </c:pt>
                <c:pt idx="22">
                  <c:v>12661</c:v>
                </c:pt>
                <c:pt idx="23">
                  <c:v>11851</c:v>
                </c:pt>
                <c:pt idx="24">
                  <c:v>10544</c:v>
                </c:pt>
                <c:pt idx="25">
                  <c:v>19010</c:v>
                </c:pt>
                <c:pt idx="26">
                  <c:v>24523</c:v>
                </c:pt>
                <c:pt idx="27">
                  <c:v>23376</c:v>
                </c:pt>
                <c:pt idx="28">
                  <c:v>12269</c:v>
                </c:pt>
                <c:pt idx="29">
                  <c:v>31724</c:v>
                </c:pt>
                <c:pt idx="30">
                  <c:v>20299</c:v>
                </c:pt>
                <c:pt idx="31">
                  <c:v>20632</c:v>
                </c:pt>
                <c:pt idx="32">
                  <c:v>35581</c:v>
                </c:pt>
                <c:pt idx="33">
                  <c:v>8189</c:v>
                </c:pt>
                <c:pt idx="34">
                  <c:v>7197</c:v>
                </c:pt>
                <c:pt idx="35">
                  <c:v>16025</c:v>
                </c:pt>
                <c:pt idx="36">
                  <c:v>22075</c:v>
                </c:pt>
                <c:pt idx="37">
                  <c:v>22100</c:v>
                </c:pt>
                <c:pt idx="38">
                  <c:v>28721</c:v>
                </c:pt>
                <c:pt idx="39">
                  <c:v>7955</c:v>
                </c:pt>
                <c:pt idx="40">
                  <c:v>21886</c:v>
                </c:pt>
                <c:pt idx="41">
                  <c:v>30576</c:v>
                </c:pt>
                <c:pt idx="42">
                  <c:v>35334</c:v>
                </c:pt>
                <c:pt idx="43">
                  <c:v>37526</c:v>
                </c:pt>
                <c:pt idx="44">
                  <c:v>0</c:v>
                </c:pt>
                <c:pt idx="45">
                  <c:v>42727</c:v>
                </c:pt>
                <c:pt idx="46">
                  <c:v>21500</c:v>
                </c:pt>
                <c:pt idx="47">
                  <c:v>21276.59574468085</c:v>
                </c:pt>
              </c:numCache>
            </c:numRef>
          </c:val>
          <c:extLst>
            <c:ext xmlns:c16="http://schemas.microsoft.com/office/drawing/2014/chart" uri="{C3380CC4-5D6E-409C-BE32-E72D297353CC}">
              <c16:uniqueId val="{00000000-C48C-40A4-8A49-643A10303989}"/>
            </c:ext>
          </c:extLst>
        </c:ser>
        <c:dLbls>
          <c:showLegendKey val="0"/>
          <c:showVal val="0"/>
          <c:showCatName val="0"/>
          <c:showSerName val="0"/>
          <c:showPercent val="0"/>
          <c:showBubbleSize val="0"/>
        </c:dLbls>
        <c:gapWidth val="150"/>
        <c:overlap val="100"/>
        <c:axId val="548323672"/>
        <c:axId val="548327608"/>
      </c:barChart>
      <c:lineChart>
        <c:grouping val="standard"/>
        <c:varyColors val="0"/>
        <c:ser>
          <c:idx val="0"/>
          <c:order val="0"/>
          <c:tx>
            <c:strRef>
              <c:f>交付額!$I$4</c:f>
              <c:strCache>
                <c:ptCount val="1"/>
                <c:pt idx="0">
                  <c:v>平均</c:v>
                </c:pt>
              </c:strCache>
            </c:strRef>
          </c:tx>
          <c:spPr>
            <a:ln w="19050" cap="rnd">
              <a:solidFill>
                <a:srgbClr val="FF0000"/>
              </a:solidFill>
              <a:prstDash val="sysDash"/>
              <a:round/>
            </a:ln>
            <a:effectLst/>
          </c:spPr>
          <c:marker>
            <c:symbol val="none"/>
          </c:marker>
          <c:cat>
            <c:strRef>
              <c:f>交付額!$C$5:$C$52</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交付額!$G$5:$G$52</c:f>
              <c:numCache>
                <c:formatCode>General</c:formatCode>
                <c:ptCount val="48"/>
                <c:pt idx="0">
                  <c:v>21276.59574468085</c:v>
                </c:pt>
                <c:pt idx="1">
                  <c:v>21276.59574468085</c:v>
                </c:pt>
                <c:pt idx="2">
                  <c:v>21276.59574468085</c:v>
                </c:pt>
                <c:pt idx="3">
                  <c:v>21276.59574468085</c:v>
                </c:pt>
                <c:pt idx="4">
                  <c:v>21276.59574468085</c:v>
                </c:pt>
                <c:pt idx="5">
                  <c:v>21276.59574468085</c:v>
                </c:pt>
                <c:pt idx="6">
                  <c:v>21276.59574468085</c:v>
                </c:pt>
                <c:pt idx="7">
                  <c:v>21276.59574468085</c:v>
                </c:pt>
                <c:pt idx="8">
                  <c:v>21276.59574468085</c:v>
                </c:pt>
                <c:pt idx="9">
                  <c:v>21276.59574468085</c:v>
                </c:pt>
                <c:pt idx="10">
                  <c:v>21276.59574468085</c:v>
                </c:pt>
                <c:pt idx="11">
                  <c:v>21276.59574468085</c:v>
                </c:pt>
                <c:pt idx="12">
                  <c:v>21276.59574468085</c:v>
                </c:pt>
                <c:pt idx="13">
                  <c:v>21276.59574468085</c:v>
                </c:pt>
                <c:pt idx="14">
                  <c:v>21276.59574468085</c:v>
                </c:pt>
                <c:pt idx="15">
                  <c:v>21276.59574468085</c:v>
                </c:pt>
                <c:pt idx="16">
                  <c:v>21276.59574468085</c:v>
                </c:pt>
                <c:pt idx="17">
                  <c:v>21276.59574468085</c:v>
                </c:pt>
                <c:pt idx="18">
                  <c:v>21276.59574468085</c:v>
                </c:pt>
                <c:pt idx="19">
                  <c:v>21276.59574468085</c:v>
                </c:pt>
                <c:pt idx="20">
                  <c:v>21276.59574468085</c:v>
                </c:pt>
                <c:pt idx="21">
                  <c:v>21276.59574468085</c:v>
                </c:pt>
                <c:pt idx="22">
                  <c:v>21276.59574468085</c:v>
                </c:pt>
                <c:pt idx="23">
                  <c:v>21276.59574468085</c:v>
                </c:pt>
                <c:pt idx="24">
                  <c:v>21276.59574468085</c:v>
                </c:pt>
                <c:pt idx="25">
                  <c:v>21276.59574468085</c:v>
                </c:pt>
                <c:pt idx="26">
                  <c:v>21276.59574468085</c:v>
                </c:pt>
                <c:pt idx="27">
                  <c:v>21276.59574468085</c:v>
                </c:pt>
                <c:pt idx="28">
                  <c:v>21276.59574468085</c:v>
                </c:pt>
                <c:pt idx="29">
                  <c:v>21276.59574468085</c:v>
                </c:pt>
                <c:pt idx="30">
                  <c:v>21276.59574468085</c:v>
                </c:pt>
                <c:pt idx="31">
                  <c:v>21276.59574468085</c:v>
                </c:pt>
                <c:pt idx="32">
                  <c:v>21276.59574468085</c:v>
                </c:pt>
                <c:pt idx="33">
                  <c:v>21276.59574468085</c:v>
                </c:pt>
                <c:pt idx="34">
                  <c:v>21276.59574468085</c:v>
                </c:pt>
                <c:pt idx="35">
                  <c:v>21276.59574468085</c:v>
                </c:pt>
                <c:pt idx="36">
                  <c:v>21276.59574468085</c:v>
                </c:pt>
                <c:pt idx="37">
                  <c:v>21276.59574468085</c:v>
                </c:pt>
                <c:pt idx="38">
                  <c:v>21276.59574468085</c:v>
                </c:pt>
                <c:pt idx="39">
                  <c:v>21276.59574468085</c:v>
                </c:pt>
                <c:pt idx="40">
                  <c:v>21276.59574468085</c:v>
                </c:pt>
                <c:pt idx="41">
                  <c:v>21276.59574468085</c:v>
                </c:pt>
                <c:pt idx="42">
                  <c:v>21276.59574468085</c:v>
                </c:pt>
                <c:pt idx="43">
                  <c:v>21276.59574468085</c:v>
                </c:pt>
                <c:pt idx="44">
                  <c:v>21276.59574468085</c:v>
                </c:pt>
                <c:pt idx="45">
                  <c:v>21276.59574468085</c:v>
                </c:pt>
                <c:pt idx="46">
                  <c:v>21276.59574468085</c:v>
                </c:pt>
                <c:pt idx="47">
                  <c:v>21276.59574468085</c:v>
                </c:pt>
              </c:numCache>
            </c:numRef>
          </c:val>
          <c:smooth val="0"/>
          <c:extLst>
            <c:ext xmlns:c16="http://schemas.microsoft.com/office/drawing/2014/chart" uri="{C3380CC4-5D6E-409C-BE32-E72D297353CC}">
              <c16:uniqueId val="{00000001-C48C-40A4-8A49-643A10303989}"/>
            </c:ext>
          </c:extLst>
        </c:ser>
        <c:ser>
          <c:idx val="1"/>
          <c:order val="2"/>
          <c:spPr>
            <a:ln w="28575" cap="rnd">
              <a:noFill/>
              <a:round/>
            </a:ln>
            <a:effectLst/>
          </c:spPr>
          <c:marker>
            <c:symbol val="none"/>
          </c:marker>
          <c:dLbls>
            <c:dLbl>
              <c:idx val="1"/>
              <c:layout>
                <c:manualLayout>
                  <c:x val="-1.9962927755162046E-2"/>
                  <c:y val="-1.1789497096949366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C48C-40A4-8A49-643A10303989}"/>
                </c:ext>
              </c:extLst>
            </c:dLbl>
            <c:dLbl>
              <c:idx val="6"/>
              <c:layout>
                <c:manualLayout>
                  <c:x val="-2.4906312274282295E-2"/>
                  <c:y val="-1.1789497096949366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C48C-40A4-8A49-643A10303989}"/>
                </c:ext>
              </c:extLst>
            </c:dLbl>
            <c:dLbl>
              <c:idx val="7"/>
              <c:layout>
                <c:manualLayout>
                  <c:x val="-3.0642723115696699E-2"/>
                  <c:y val="-3.9688521448582446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C48C-40A4-8A49-643A10303989}"/>
                </c:ext>
              </c:extLst>
            </c:dLbl>
            <c:dLbl>
              <c:idx val="8"/>
              <c:layout>
                <c:manualLayout>
                  <c:x val="-2.7980744884390521E-2"/>
                  <c:y val="-1.3934202107865985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C48C-40A4-8A49-643A10303989}"/>
                </c:ext>
              </c:extLst>
            </c:dLbl>
            <c:dLbl>
              <c:idx val="9"/>
              <c:layout>
                <c:manualLayout>
                  <c:x val="-2.66051099921021E-2"/>
                  <c:y val="-4.8278364310056394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6-C48C-40A4-8A49-643A10303989}"/>
                </c:ext>
              </c:extLst>
            </c:dLbl>
            <c:dLbl>
              <c:idx val="11"/>
              <c:layout>
                <c:manualLayout>
                  <c:x val="-2.7936128592452768E-2"/>
                  <c:y val="-1.1789497096949366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C48C-40A4-8A49-643A10303989}"/>
                </c:ext>
              </c:extLst>
            </c:dLbl>
            <c:dLbl>
              <c:idx val="13"/>
              <c:layout>
                <c:manualLayout>
                  <c:x val="-2.7936128592452817E-2"/>
                  <c:y val="-2.2521818301970933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8-C48C-40A4-8A49-643A10303989}"/>
                </c:ext>
              </c:extLst>
            </c:dLbl>
            <c:dLbl>
              <c:idx val="14"/>
              <c:layout>
                <c:manualLayout>
                  <c:x val="-3.4580462623528423E-2"/>
                  <c:y val="-2.681474678397975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9-C48C-40A4-8A49-643A10303989}"/>
                </c:ext>
              </c:extLst>
            </c:dLbl>
            <c:dLbl>
              <c:idx val="15"/>
              <c:layout>
                <c:manualLayout>
                  <c:x val="-1.0660860111656203E-2"/>
                  <c:y val="-2.0375354060966761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A-C48C-40A4-8A49-643A10303989}"/>
                </c:ext>
              </c:extLst>
            </c:dLbl>
            <c:dLbl>
              <c:idx val="16"/>
              <c:layout>
                <c:manualLayout>
                  <c:x val="-2.7936128592452817E-2"/>
                  <c:y val="-4.1839996471009971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B-C48C-40A4-8A49-643A10303989}"/>
                </c:ext>
              </c:extLst>
            </c:dLbl>
            <c:dLbl>
              <c:idx val="17"/>
              <c:layout>
                <c:manualLayout>
                  <c:x val="-2.7936128592452768E-2"/>
                  <c:y val="-3.7547067989001315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C-C48C-40A4-8A49-643A10303989}"/>
                </c:ext>
              </c:extLst>
            </c:dLbl>
            <c:dLbl>
              <c:idx val="18"/>
              <c:layout>
                <c:manualLayout>
                  <c:x val="-2.4906264829524398E-2"/>
                  <c:y val="-4.8277519352072702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D-C48C-40A4-8A49-643A10303989}"/>
                </c:ext>
              </c:extLst>
            </c:dLbl>
            <c:dLbl>
              <c:idx val="19"/>
              <c:layout>
                <c:manualLayout>
                  <c:x val="-2.4906312274282343E-2"/>
                  <c:y val="-1.3935961337953696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E-C48C-40A4-8A49-643A10303989}"/>
                </c:ext>
              </c:extLst>
            </c:dLbl>
            <c:dLbl>
              <c:idx val="20"/>
              <c:layout>
                <c:manualLayout>
                  <c:x val="-2.4906312274282343E-2"/>
                  <c:y val="-1.1789497096949366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F-C48C-40A4-8A49-643A10303989}"/>
                </c:ext>
              </c:extLst>
            </c:dLbl>
            <c:dLbl>
              <c:idx val="24"/>
              <c:layout>
                <c:manualLayout>
                  <c:x val="-2.4906312274282295E-2"/>
                  <c:y val="-1.1789497096949366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0-C48C-40A4-8A49-643A10303989}"/>
                </c:ext>
              </c:extLst>
            </c:dLbl>
            <c:dLbl>
              <c:idx val="27"/>
              <c:layout>
                <c:manualLayout>
                  <c:x val="-2.5318766653084291E-2"/>
                  <c:y val="-2.2518975221438139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1-C48C-40A4-8A49-643A10303989}"/>
                </c:ext>
              </c:extLst>
            </c:dLbl>
            <c:dLbl>
              <c:idx val="28"/>
              <c:layout>
                <c:manualLayout>
                  <c:x val="-2.4906312274282295E-2"/>
                  <c:y val="-1.6082425578958025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2-C48C-40A4-8A49-643A10303989}"/>
                </c:ext>
              </c:extLst>
            </c:dLbl>
            <c:dLbl>
              <c:idx val="29"/>
              <c:layout>
                <c:manualLayout>
                  <c:x val="-3.2879513111573118E-2"/>
                  <c:y val="-2.4668282542975341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3-C48C-40A4-8A49-643A10303989}"/>
                </c:ext>
              </c:extLst>
            </c:dLbl>
            <c:dLbl>
              <c:idx val="30"/>
              <c:layout>
                <c:manualLayout>
                  <c:x val="-3.0593862204883009E-2"/>
                  <c:y val="-1.1789497096949446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4-C48C-40A4-8A49-643A10303989}"/>
                </c:ext>
              </c:extLst>
            </c:dLbl>
            <c:dLbl>
              <c:idx val="33"/>
              <c:layout>
                <c:manualLayout>
                  <c:x val="-2.4906264829524398E-2"/>
                  <c:y val="-3.1105438250977609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5-C48C-40A4-8A49-643A10303989}"/>
                </c:ext>
              </c:extLst>
            </c:dLbl>
            <c:dLbl>
              <c:idx val="34"/>
              <c:layout>
                <c:manualLayout>
                  <c:x val="-2.4946089700701422E-2"/>
                  <c:y val="-2.03727819430451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6-C48C-40A4-8A49-643A10303989}"/>
                </c:ext>
              </c:extLst>
            </c:dLbl>
            <c:dLbl>
              <c:idx val="35"/>
              <c:layout>
                <c:manualLayout>
                  <c:x val="-2.7936128592452768E-2"/>
                  <c:y val="-1.8228889819962277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7-C48C-40A4-8A49-643A10303989}"/>
                </c:ext>
              </c:extLst>
            </c:dLbl>
            <c:dLbl>
              <c:idx val="36"/>
              <c:layout>
                <c:manualLayout>
                  <c:x val="-3.9959646925268516E-2"/>
                  <c:y val="-3.7542328170189411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8-C48C-40A4-8A49-643A10303989}"/>
                </c:ext>
              </c:extLst>
            </c:dLbl>
            <c:dLbl>
              <c:idx val="37"/>
              <c:layout>
                <c:manualLayout>
                  <c:x val="-2.7980744884390594E-2"/>
                  <c:y val="-2.03727819430451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9-C48C-40A4-8A49-643A10303989}"/>
                </c:ext>
              </c:extLst>
            </c:dLbl>
            <c:dLbl>
              <c:idx val="40"/>
              <c:layout>
                <c:manualLayout>
                  <c:x val="-3.0593862204883009E-2"/>
                  <c:y val="-7.4965686149407879E-3"/>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A-C48C-40A4-8A49-643A10303989}"/>
                </c:ext>
              </c:extLst>
            </c:dLbl>
            <c:dLbl>
              <c:idx val="42"/>
              <c:layout>
                <c:manualLayout>
                  <c:x val="-3.7253022917326822E-2"/>
                  <c:y val="-1.178952975384346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B-C48C-40A4-8A49-643A10303989}"/>
                </c:ext>
              </c:extLst>
            </c:dLbl>
            <c:dLbl>
              <c:idx val="46"/>
              <c:layout>
                <c:manualLayout>
                  <c:x val="-2.7980744884390497E-2"/>
                  <c:y val="-3.968852144858253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C-C48C-40A4-8A49-643A10303989}"/>
                </c:ext>
              </c:extLst>
            </c:dLbl>
            <c:dLbl>
              <c:idx val="47"/>
              <c:layout>
                <c:manualLayout>
                  <c:x val="-3.7858055051710041E-3"/>
                  <c:y val="-1.8228889819962353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1D-C48C-40A4-8A49-643A10303989}"/>
                </c:ext>
              </c:extLst>
            </c:dLbl>
            <c:numFmt formatCode="#,##0_);[Red]\(#,##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solidFill>
                    <a:latin typeface="+mn-lt"/>
                    <a:ea typeface="+mn-ea"/>
                    <a:cs typeface="+mn-cs"/>
                  </a:defRPr>
                </a:pPr>
                <a:endParaRPr lang="ja-JP"/>
              </a:p>
            </c:txPr>
            <c:dLblPos val="t"/>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val>
            <c:numRef>
              <c:f>交付額!$F$5:$F$52</c:f>
              <c:numCache>
                <c:formatCode>General</c:formatCode>
                <c:ptCount val="48"/>
                <c:pt idx="0">
                  <c:v>13693</c:v>
                </c:pt>
                <c:pt idx="1">
                  <c:v>13835</c:v>
                </c:pt>
                <c:pt idx="2">
                  <c:v>7034</c:v>
                </c:pt>
                <c:pt idx="3">
                  <c:v>25149</c:v>
                </c:pt>
                <c:pt idx="4">
                  <c:v>3366</c:v>
                </c:pt>
                <c:pt idx="5">
                  <c:v>23532</c:v>
                </c:pt>
                <c:pt idx="6">
                  <c:v>9775</c:v>
                </c:pt>
                <c:pt idx="7">
                  <c:v>19213</c:v>
                </c:pt>
                <c:pt idx="8">
                  <c:v>17718</c:v>
                </c:pt>
                <c:pt idx="9">
                  <c:v>18048</c:v>
                </c:pt>
                <c:pt idx="10">
                  <c:v>43103</c:v>
                </c:pt>
                <c:pt idx="11">
                  <c:v>14963</c:v>
                </c:pt>
                <c:pt idx="12">
                  <c:v>47808</c:v>
                </c:pt>
                <c:pt idx="13">
                  <c:v>23505</c:v>
                </c:pt>
                <c:pt idx="14">
                  <c:v>35871</c:v>
                </c:pt>
                <c:pt idx="15">
                  <c:v>35519</c:v>
                </c:pt>
                <c:pt idx="16">
                  <c:v>16851</c:v>
                </c:pt>
                <c:pt idx="17">
                  <c:v>11224</c:v>
                </c:pt>
                <c:pt idx="18">
                  <c:v>19255</c:v>
                </c:pt>
                <c:pt idx="19">
                  <c:v>20069</c:v>
                </c:pt>
                <c:pt idx="20">
                  <c:v>3548</c:v>
                </c:pt>
                <c:pt idx="21">
                  <c:v>52640</c:v>
                </c:pt>
                <c:pt idx="22">
                  <c:v>12661</c:v>
                </c:pt>
                <c:pt idx="23">
                  <c:v>11851</c:v>
                </c:pt>
                <c:pt idx="24">
                  <c:v>10544</c:v>
                </c:pt>
                <c:pt idx="25">
                  <c:v>19010</c:v>
                </c:pt>
                <c:pt idx="26">
                  <c:v>24523</c:v>
                </c:pt>
                <c:pt idx="27">
                  <c:v>23376</c:v>
                </c:pt>
                <c:pt idx="28">
                  <c:v>12269</c:v>
                </c:pt>
                <c:pt idx="29">
                  <c:v>31724</c:v>
                </c:pt>
                <c:pt idx="30">
                  <c:v>20299</c:v>
                </c:pt>
                <c:pt idx="31">
                  <c:v>20632</c:v>
                </c:pt>
                <c:pt idx="32">
                  <c:v>35581</c:v>
                </c:pt>
                <c:pt idx="33">
                  <c:v>8189</c:v>
                </c:pt>
                <c:pt idx="34">
                  <c:v>7197</c:v>
                </c:pt>
                <c:pt idx="35">
                  <c:v>16025</c:v>
                </c:pt>
                <c:pt idx="36">
                  <c:v>22075</c:v>
                </c:pt>
                <c:pt idx="37">
                  <c:v>22100</c:v>
                </c:pt>
                <c:pt idx="38">
                  <c:v>28721</c:v>
                </c:pt>
                <c:pt idx="39">
                  <c:v>7955</c:v>
                </c:pt>
                <c:pt idx="40">
                  <c:v>21886</c:v>
                </c:pt>
                <c:pt idx="41">
                  <c:v>30576</c:v>
                </c:pt>
                <c:pt idx="42">
                  <c:v>35334</c:v>
                </c:pt>
                <c:pt idx="43">
                  <c:v>37526</c:v>
                </c:pt>
                <c:pt idx="44">
                  <c:v>0</c:v>
                </c:pt>
                <c:pt idx="45">
                  <c:v>42727</c:v>
                </c:pt>
                <c:pt idx="46">
                  <c:v>21500</c:v>
                </c:pt>
                <c:pt idx="47">
                  <c:v>21276.59574468085</c:v>
                </c:pt>
              </c:numCache>
            </c:numRef>
          </c:val>
          <c:smooth val="0"/>
          <c:extLst>
            <c:ext xmlns:c16="http://schemas.microsoft.com/office/drawing/2014/chart" uri="{C3380CC4-5D6E-409C-BE32-E72D297353CC}">
              <c16:uniqueId val="{0000001E-C48C-40A4-8A49-643A10303989}"/>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min val="0"/>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cap="flat" cmpd="sng" algn="ctr">
      <a:noFill/>
      <a:round/>
    </a:ln>
    <a:effectLst/>
  </c:spPr>
  <c:txPr>
    <a:bodyPr/>
    <a:lstStyle/>
    <a:p>
      <a:pPr>
        <a:defRPr/>
      </a:pPr>
      <a:endParaRPr lang="ja-JP"/>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a:t>地域課題の把握と支援計画</a:t>
            </a:r>
            <a:r>
              <a:rPr lang="en-US" altLang="ja-JP" sz="1200"/>
              <a:t>(</a:t>
            </a:r>
            <a:r>
              <a:rPr lang="ja-JP" altLang="en-US" sz="1200"/>
              <a:t>満点</a:t>
            </a:r>
            <a:r>
              <a:rPr lang="en-US" altLang="ja-JP" sz="1200"/>
              <a:t>400</a:t>
            </a:r>
            <a:r>
              <a:rPr lang="ja-JP" altLang="en-US" sz="1200"/>
              <a:t>点、平均点</a:t>
            </a:r>
            <a:r>
              <a:rPr lang="en-US" altLang="ja-JP" sz="1200"/>
              <a:t>313.4</a:t>
            </a:r>
            <a:r>
              <a:rPr lang="ja-JP" altLang="en-US" sz="1200"/>
              <a:t>点、得点率</a:t>
            </a:r>
            <a:r>
              <a:rPr lang="en-US" altLang="ja-JP" sz="1200"/>
              <a:t>78.4%)</a:t>
            </a:r>
            <a:endParaRPr lang="ja-JP" altLang="en-US" sz="1200"/>
          </a:p>
        </c:rich>
      </c:tx>
      <c:layout>
        <c:manualLayout>
          <c:xMode val="edge"/>
          <c:yMode val="edge"/>
          <c:x val="0.23349919154808244"/>
          <c:y val="1.6842990012887214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4.104504733441941E-2"/>
          <c:y val="8.3130144945293097E-2"/>
          <c:w val="0.93948833259295361"/>
          <c:h val="0.78698607300370693"/>
        </c:manualLayout>
      </c:layout>
      <c:barChart>
        <c:barDir val="col"/>
        <c:grouping val="clustered"/>
        <c:varyColors val="0"/>
        <c:ser>
          <c:idx val="1"/>
          <c:order val="0"/>
          <c:tx>
            <c:strRef>
              <c:f>Ⅰ!$H$4</c:f>
              <c:strCache>
                <c:ptCount val="1"/>
                <c:pt idx="0">
                  <c:v>地域課題の把握と支援計画(満点400点、平均点310.9点、得点率77.7％)</c:v>
                </c:pt>
              </c:strCache>
            </c:strRef>
          </c:tx>
          <c:spPr>
            <a:solidFill>
              <a:schemeClr val="tx2">
                <a:lumMod val="60000"/>
                <a:lumOff val="40000"/>
              </a:schemeClr>
            </a:solidFill>
            <a:ln w="6350">
              <a:solidFill>
                <a:schemeClr val="bg1">
                  <a:lumMod val="50000"/>
                </a:schemeClr>
              </a:solidFill>
            </a:ln>
            <a:effectLst/>
          </c:spPr>
          <c:invertIfNegative val="0"/>
          <c:dLbls>
            <c:dLbl>
              <c:idx val="10"/>
              <c:layout>
                <c:manualLayout>
                  <c:x val="-1.3041322714616495E-3"/>
                  <c:y val="1.6607201117782324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CB75-4109-AFF3-0BEFCDE0E1CA}"/>
                </c:ext>
              </c:extLst>
            </c:dLbl>
            <c:dLbl>
              <c:idx val="25"/>
              <c:layout>
                <c:manualLayout>
                  <c:x val="0"/>
                  <c:y val="1.1071467411854883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CB75-4109-AFF3-0BEFCDE0E1CA}"/>
                </c:ext>
              </c:extLst>
            </c:dLbl>
            <c:dLbl>
              <c:idx val="47"/>
              <c:numFmt formatCode="#,##0.0_);[Red]\(#,##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mn-lt"/>
                      <a:ea typeface="+mn-ea"/>
                      <a:cs typeface="+mn-cs"/>
                    </a:defRPr>
                  </a:pPr>
                  <a:endParaRPr lang="ja-JP"/>
                </a:p>
              </c:txPr>
              <c:showLegendKey val="0"/>
              <c:showVal val="1"/>
              <c:showCatName val="0"/>
              <c:showSerName val="0"/>
              <c:showPercent val="0"/>
              <c:showBubbleSize val="0"/>
              <c:extLst>
                <c:ext xmlns:c16="http://schemas.microsoft.com/office/drawing/2014/chart" uri="{C3380CC4-5D6E-409C-BE32-E72D297353CC}">
                  <c16:uniqueId val="{00000002-CB75-4109-AFF3-0BEFCDE0E1CA}"/>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Ⅰ!$C$5:$C$52</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Ⅰ!$H$5:$H$52</c:f>
              <c:numCache>
                <c:formatCode>0_);[Red]\(0\)</c:formatCode>
                <c:ptCount val="48"/>
                <c:pt idx="0">
                  <c:v>370</c:v>
                </c:pt>
                <c:pt idx="1">
                  <c:v>395</c:v>
                </c:pt>
                <c:pt idx="2">
                  <c:v>185</c:v>
                </c:pt>
                <c:pt idx="3">
                  <c:v>345</c:v>
                </c:pt>
                <c:pt idx="4">
                  <c:v>230</c:v>
                </c:pt>
                <c:pt idx="5">
                  <c:v>185</c:v>
                </c:pt>
                <c:pt idx="6">
                  <c:v>255</c:v>
                </c:pt>
                <c:pt idx="7">
                  <c:v>345</c:v>
                </c:pt>
                <c:pt idx="8">
                  <c:v>305</c:v>
                </c:pt>
                <c:pt idx="9">
                  <c:v>330</c:v>
                </c:pt>
                <c:pt idx="10">
                  <c:v>305</c:v>
                </c:pt>
                <c:pt idx="11">
                  <c:v>240</c:v>
                </c:pt>
                <c:pt idx="12">
                  <c:v>380</c:v>
                </c:pt>
                <c:pt idx="13">
                  <c:v>395</c:v>
                </c:pt>
                <c:pt idx="14">
                  <c:v>400</c:v>
                </c:pt>
                <c:pt idx="15">
                  <c:v>400</c:v>
                </c:pt>
                <c:pt idx="16">
                  <c:v>375</c:v>
                </c:pt>
                <c:pt idx="17">
                  <c:v>300</c:v>
                </c:pt>
                <c:pt idx="18">
                  <c:v>320</c:v>
                </c:pt>
                <c:pt idx="19">
                  <c:v>375</c:v>
                </c:pt>
                <c:pt idx="20">
                  <c:v>380</c:v>
                </c:pt>
                <c:pt idx="21">
                  <c:v>395</c:v>
                </c:pt>
                <c:pt idx="22">
                  <c:v>325</c:v>
                </c:pt>
                <c:pt idx="23">
                  <c:v>265</c:v>
                </c:pt>
                <c:pt idx="24">
                  <c:v>220</c:v>
                </c:pt>
                <c:pt idx="25">
                  <c:v>320</c:v>
                </c:pt>
                <c:pt idx="26">
                  <c:v>280</c:v>
                </c:pt>
                <c:pt idx="27">
                  <c:v>370</c:v>
                </c:pt>
                <c:pt idx="28">
                  <c:v>325</c:v>
                </c:pt>
                <c:pt idx="29">
                  <c:v>255</c:v>
                </c:pt>
                <c:pt idx="30">
                  <c:v>220</c:v>
                </c:pt>
                <c:pt idx="31">
                  <c:v>320</c:v>
                </c:pt>
                <c:pt idx="32">
                  <c:v>340</c:v>
                </c:pt>
                <c:pt idx="33">
                  <c:v>270</c:v>
                </c:pt>
                <c:pt idx="34">
                  <c:v>145</c:v>
                </c:pt>
                <c:pt idx="35">
                  <c:v>240</c:v>
                </c:pt>
                <c:pt idx="36">
                  <c:v>305</c:v>
                </c:pt>
                <c:pt idx="37">
                  <c:v>385</c:v>
                </c:pt>
                <c:pt idx="38">
                  <c:v>390</c:v>
                </c:pt>
                <c:pt idx="39">
                  <c:v>350</c:v>
                </c:pt>
                <c:pt idx="40">
                  <c:v>235</c:v>
                </c:pt>
                <c:pt idx="41">
                  <c:v>275</c:v>
                </c:pt>
                <c:pt idx="42">
                  <c:v>310</c:v>
                </c:pt>
                <c:pt idx="43">
                  <c:v>390</c:v>
                </c:pt>
                <c:pt idx="44">
                  <c:v>345</c:v>
                </c:pt>
                <c:pt idx="45">
                  <c:v>255</c:v>
                </c:pt>
                <c:pt idx="46">
                  <c:v>385</c:v>
                </c:pt>
                <c:pt idx="47">
                  <c:v>313.40425531914894</c:v>
                </c:pt>
              </c:numCache>
            </c:numRef>
          </c:val>
          <c:extLst>
            <c:ext xmlns:c16="http://schemas.microsoft.com/office/drawing/2014/chart" uri="{C3380CC4-5D6E-409C-BE32-E72D297353CC}">
              <c16:uniqueId val="{00000003-CB75-4109-AFF3-0BEFCDE0E1CA}"/>
            </c:ext>
          </c:extLst>
        </c:ser>
        <c:dLbls>
          <c:showLegendKey val="0"/>
          <c:showVal val="0"/>
          <c:showCatName val="0"/>
          <c:showSerName val="0"/>
          <c:showPercent val="0"/>
          <c:showBubbleSize val="0"/>
        </c:dLbls>
        <c:gapWidth val="80"/>
        <c:axId val="548323672"/>
        <c:axId val="548327608"/>
      </c:barChart>
      <c:lineChart>
        <c:grouping val="standard"/>
        <c:varyColors val="0"/>
        <c:ser>
          <c:idx val="2"/>
          <c:order val="1"/>
          <c:tx>
            <c:strRef>
              <c:f>Ⅰ!$I$4</c:f>
              <c:strCache>
                <c:ptCount val="1"/>
                <c:pt idx="0">
                  <c:v>平均</c:v>
                </c:pt>
              </c:strCache>
            </c:strRef>
          </c:tx>
          <c:spPr>
            <a:ln w="19050" cap="rnd">
              <a:solidFill>
                <a:srgbClr val="FF0000"/>
              </a:solidFill>
              <a:prstDash val="sysDash"/>
              <a:round/>
            </a:ln>
            <a:effectLst/>
          </c:spPr>
          <c:marker>
            <c:symbol val="none"/>
          </c:marker>
          <c:cat>
            <c:strRef>
              <c:f>Ⅰ!$C$5:$C$52</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Ⅰ!$I$5:$I$52</c:f>
              <c:numCache>
                <c:formatCode>0.0_);[Red]\(0.0\)</c:formatCode>
                <c:ptCount val="48"/>
                <c:pt idx="0">
                  <c:v>313.40425531914894</c:v>
                </c:pt>
                <c:pt idx="1">
                  <c:v>313.40425531914894</c:v>
                </c:pt>
                <c:pt idx="2">
                  <c:v>313.40425531914894</c:v>
                </c:pt>
                <c:pt idx="3">
                  <c:v>313.40425531914894</c:v>
                </c:pt>
                <c:pt idx="4">
                  <c:v>313.40425531914894</c:v>
                </c:pt>
                <c:pt idx="5">
                  <c:v>313.40425531914894</c:v>
                </c:pt>
                <c:pt idx="6">
                  <c:v>313.40425531914894</c:v>
                </c:pt>
                <c:pt idx="7">
                  <c:v>313.40425531914894</c:v>
                </c:pt>
                <c:pt idx="8">
                  <c:v>313.40425531914894</c:v>
                </c:pt>
                <c:pt idx="9">
                  <c:v>313.40425531914894</c:v>
                </c:pt>
                <c:pt idx="10">
                  <c:v>313.40425531914894</c:v>
                </c:pt>
                <c:pt idx="11">
                  <c:v>313.40425531914894</c:v>
                </c:pt>
                <c:pt idx="12">
                  <c:v>313.40425531914894</c:v>
                </c:pt>
                <c:pt idx="13">
                  <c:v>313.40425531914894</c:v>
                </c:pt>
                <c:pt idx="14">
                  <c:v>313.40425531914894</c:v>
                </c:pt>
                <c:pt idx="15">
                  <c:v>313.40425531914894</c:v>
                </c:pt>
                <c:pt idx="16">
                  <c:v>313.40425531914894</c:v>
                </c:pt>
                <c:pt idx="17">
                  <c:v>313.40425531914894</c:v>
                </c:pt>
                <c:pt idx="18">
                  <c:v>313.40425531914894</c:v>
                </c:pt>
                <c:pt idx="19">
                  <c:v>313.40425531914894</c:v>
                </c:pt>
                <c:pt idx="20">
                  <c:v>313.40425531914894</c:v>
                </c:pt>
                <c:pt idx="21">
                  <c:v>313.40425531914894</c:v>
                </c:pt>
                <c:pt idx="22">
                  <c:v>313.40425531914894</c:v>
                </c:pt>
                <c:pt idx="23">
                  <c:v>313.40425531914894</c:v>
                </c:pt>
                <c:pt idx="24">
                  <c:v>313.40425531914894</c:v>
                </c:pt>
                <c:pt idx="25">
                  <c:v>313.40425531914894</c:v>
                </c:pt>
                <c:pt idx="26">
                  <c:v>313.40425531914894</c:v>
                </c:pt>
                <c:pt idx="27">
                  <c:v>313.40425531914894</c:v>
                </c:pt>
                <c:pt idx="28">
                  <c:v>313.40425531914894</c:v>
                </c:pt>
                <c:pt idx="29">
                  <c:v>313.40425531914894</c:v>
                </c:pt>
                <c:pt idx="30">
                  <c:v>313.40425531914894</c:v>
                </c:pt>
                <c:pt idx="31">
                  <c:v>313.40425531914894</c:v>
                </c:pt>
                <c:pt idx="32">
                  <c:v>313.40425531914894</c:v>
                </c:pt>
                <c:pt idx="33">
                  <c:v>313.40425531914894</c:v>
                </c:pt>
                <c:pt idx="34">
                  <c:v>313.40425531914894</c:v>
                </c:pt>
                <c:pt idx="35">
                  <c:v>313.40425531914894</c:v>
                </c:pt>
                <c:pt idx="36">
                  <c:v>313.40425531914894</c:v>
                </c:pt>
                <c:pt idx="37">
                  <c:v>313.40425531914894</c:v>
                </c:pt>
                <c:pt idx="38">
                  <c:v>313.40425531914894</c:v>
                </c:pt>
                <c:pt idx="39">
                  <c:v>313.40425531914894</c:v>
                </c:pt>
                <c:pt idx="40">
                  <c:v>313.40425531914894</c:v>
                </c:pt>
                <c:pt idx="41">
                  <c:v>313.40425531914894</c:v>
                </c:pt>
                <c:pt idx="42">
                  <c:v>313.40425531914894</c:v>
                </c:pt>
                <c:pt idx="43">
                  <c:v>313.40425531914894</c:v>
                </c:pt>
                <c:pt idx="44">
                  <c:v>313.40425531914894</c:v>
                </c:pt>
                <c:pt idx="45">
                  <c:v>313.40425531914894</c:v>
                </c:pt>
                <c:pt idx="46">
                  <c:v>313.40425531914894</c:v>
                </c:pt>
                <c:pt idx="47">
                  <c:v>313.40425531914894</c:v>
                </c:pt>
              </c:numCache>
            </c:numRef>
          </c:val>
          <c:smooth val="0"/>
          <c:extLst>
            <c:ext xmlns:c16="http://schemas.microsoft.com/office/drawing/2014/chart" uri="{C3380CC4-5D6E-409C-BE32-E72D297353CC}">
              <c16:uniqueId val="{00000004-CB75-4109-AFF3-0BEFCDE0E1CA}"/>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cap="flat" cmpd="sng" algn="ctr">
      <a:noFill/>
      <a:round/>
    </a:ln>
    <a:effectLst/>
  </c:spPr>
  <c:txPr>
    <a:bodyPr/>
    <a:lstStyle/>
    <a:p>
      <a:pPr>
        <a:defRPr/>
      </a:pPr>
      <a:endParaRPr lang="ja-JP"/>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a:t>地域課題の把握と支援計画</a:t>
            </a:r>
            <a:r>
              <a:rPr lang="en-US" altLang="ja-JP" sz="1200"/>
              <a:t>(</a:t>
            </a:r>
            <a:r>
              <a:rPr lang="ja-JP" altLang="en-US" sz="1200"/>
              <a:t>満点</a:t>
            </a:r>
            <a:r>
              <a:rPr lang="en-US" altLang="ja-JP" sz="1200"/>
              <a:t>280</a:t>
            </a:r>
            <a:r>
              <a:rPr lang="ja-JP" altLang="en-US" sz="1200"/>
              <a:t>点、平均点</a:t>
            </a:r>
            <a:r>
              <a:rPr lang="en-US" altLang="ja-JP" sz="1200"/>
              <a:t>218.6</a:t>
            </a:r>
            <a:r>
              <a:rPr lang="ja-JP" altLang="en-US" sz="1200"/>
              <a:t>点、得点率</a:t>
            </a:r>
            <a:r>
              <a:rPr lang="en-US" altLang="ja-JP" sz="1200"/>
              <a:t>78.1%)</a:t>
            </a:r>
            <a:endParaRPr lang="ja-JP" altLang="en-US" sz="1200"/>
          </a:p>
        </c:rich>
      </c:tx>
      <c:layout>
        <c:manualLayout>
          <c:xMode val="edge"/>
          <c:yMode val="edge"/>
          <c:x val="0.23349919154808244"/>
          <c:y val="1.6842990012887214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4.104504733441941E-2"/>
          <c:y val="8.3130144945293097E-2"/>
          <c:w val="0.93948833259295361"/>
          <c:h val="0.78698607300370693"/>
        </c:manualLayout>
      </c:layout>
      <c:barChart>
        <c:barDir val="col"/>
        <c:grouping val="clustered"/>
        <c:varyColors val="0"/>
        <c:ser>
          <c:idx val="1"/>
          <c:order val="0"/>
          <c:tx>
            <c:strRef>
              <c:f>Ⅰ!$D$4</c:f>
              <c:strCache>
                <c:ptCount val="1"/>
                <c:pt idx="0">
                  <c:v>地域課題の把握と支援計画(満点280点、平均点216.5点、得点率77.3％)</c:v>
                </c:pt>
              </c:strCache>
            </c:strRef>
          </c:tx>
          <c:spPr>
            <a:solidFill>
              <a:schemeClr val="tx2">
                <a:lumMod val="60000"/>
                <a:lumOff val="40000"/>
              </a:schemeClr>
            </a:solidFill>
            <a:ln w="6350">
              <a:solidFill>
                <a:schemeClr val="bg1">
                  <a:lumMod val="50000"/>
                </a:schemeClr>
              </a:solidFill>
            </a:ln>
            <a:effectLst/>
          </c:spPr>
          <c:invertIfNegative val="0"/>
          <c:dLbls>
            <c:dLbl>
              <c:idx val="47"/>
              <c:numFmt formatCode="#,##0.0_);[Red]\(#,##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mn-lt"/>
                      <a:ea typeface="+mn-ea"/>
                      <a:cs typeface="+mn-cs"/>
                    </a:defRPr>
                  </a:pPr>
                  <a:endParaRPr lang="ja-JP"/>
                </a:p>
              </c:txPr>
              <c:showLegendKey val="0"/>
              <c:showVal val="1"/>
              <c:showCatName val="0"/>
              <c:showSerName val="0"/>
              <c:showPercent val="0"/>
              <c:showBubbleSize val="0"/>
              <c:extLst>
                <c:ext xmlns:c16="http://schemas.microsoft.com/office/drawing/2014/chart" uri="{C3380CC4-5D6E-409C-BE32-E72D297353CC}">
                  <c16:uniqueId val="{00000000-FC3B-4AC6-B53C-4B421C5B8455}"/>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Ⅰ!$C$5:$C$52</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Ⅰ!$D$5:$D$52</c:f>
              <c:numCache>
                <c:formatCode>0_);[Red]\(0\)</c:formatCode>
                <c:ptCount val="48"/>
                <c:pt idx="0">
                  <c:v>250</c:v>
                </c:pt>
                <c:pt idx="1">
                  <c:v>275</c:v>
                </c:pt>
                <c:pt idx="2">
                  <c:v>140</c:v>
                </c:pt>
                <c:pt idx="3">
                  <c:v>225</c:v>
                </c:pt>
                <c:pt idx="4">
                  <c:v>170</c:v>
                </c:pt>
                <c:pt idx="5">
                  <c:v>115</c:v>
                </c:pt>
                <c:pt idx="6">
                  <c:v>185</c:v>
                </c:pt>
                <c:pt idx="7">
                  <c:v>225</c:v>
                </c:pt>
                <c:pt idx="8">
                  <c:v>225</c:v>
                </c:pt>
                <c:pt idx="9">
                  <c:v>210</c:v>
                </c:pt>
                <c:pt idx="10">
                  <c:v>225</c:v>
                </c:pt>
                <c:pt idx="11">
                  <c:v>185</c:v>
                </c:pt>
                <c:pt idx="12">
                  <c:v>260</c:v>
                </c:pt>
                <c:pt idx="13">
                  <c:v>275</c:v>
                </c:pt>
                <c:pt idx="14">
                  <c:v>280</c:v>
                </c:pt>
                <c:pt idx="15">
                  <c:v>280</c:v>
                </c:pt>
                <c:pt idx="16">
                  <c:v>255</c:v>
                </c:pt>
                <c:pt idx="17">
                  <c:v>200</c:v>
                </c:pt>
                <c:pt idx="18">
                  <c:v>220</c:v>
                </c:pt>
                <c:pt idx="19">
                  <c:v>255</c:v>
                </c:pt>
                <c:pt idx="20">
                  <c:v>260</c:v>
                </c:pt>
                <c:pt idx="21">
                  <c:v>275</c:v>
                </c:pt>
                <c:pt idx="22">
                  <c:v>225</c:v>
                </c:pt>
                <c:pt idx="23">
                  <c:v>165</c:v>
                </c:pt>
                <c:pt idx="24">
                  <c:v>140</c:v>
                </c:pt>
                <c:pt idx="25">
                  <c:v>230</c:v>
                </c:pt>
                <c:pt idx="26">
                  <c:v>200</c:v>
                </c:pt>
                <c:pt idx="27">
                  <c:v>250</c:v>
                </c:pt>
                <c:pt idx="28">
                  <c:v>205</c:v>
                </c:pt>
                <c:pt idx="29">
                  <c:v>205</c:v>
                </c:pt>
                <c:pt idx="30">
                  <c:v>160</c:v>
                </c:pt>
                <c:pt idx="31">
                  <c:v>220</c:v>
                </c:pt>
                <c:pt idx="32">
                  <c:v>230</c:v>
                </c:pt>
                <c:pt idx="33">
                  <c:v>190</c:v>
                </c:pt>
                <c:pt idx="34">
                  <c:v>135</c:v>
                </c:pt>
                <c:pt idx="35">
                  <c:v>185</c:v>
                </c:pt>
                <c:pt idx="36">
                  <c:v>225</c:v>
                </c:pt>
                <c:pt idx="37">
                  <c:v>265</c:v>
                </c:pt>
                <c:pt idx="38">
                  <c:v>270</c:v>
                </c:pt>
                <c:pt idx="39">
                  <c:v>250</c:v>
                </c:pt>
                <c:pt idx="40">
                  <c:v>175</c:v>
                </c:pt>
                <c:pt idx="41">
                  <c:v>195</c:v>
                </c:pt>
                <c:pt idx="42">
                  <c:v>230</c:v>
                </c:pt>
                <c:pt idx="43">
                  <c:v>270</c:v>
                </c:pt>
                <c:pt idx="44">
                  <c:v>235</c:v>
                </c:pt>
                <c:pt idx="45">
                  <c:v>165</c:v>
                </c:pt>
                <c:pt idx="46">
                  <c:v>265</c:v>
                </c:pt>
                <c:pt idx="47">
                  <c:v>218.61702127659575</c:v>
                </c:pt>
              </c:numCache>
            </c:numRef>
          </c:val>
          <c:extLst>
            <c:ext xmlns:c16="http://schemas.microsoft.com/office/drawing/2014/chart" uri="{C3380CC4-5D6E-409C-BE32-E72D297353CC}">
              <c16:uniqueId val="{00000001-FC3B-4AC6-B53C-4B421C5B8455}"/>
            </c:ext>
          </c:extLst>
        </c:ser>
        <c:dLbls>
          <c:showLegendKey val="0"/>
          <c:showVal val="0"/>
          <c:showCatName val="0"/>
          <c:showSerName val="0"/>
          <c:showPercent val="0"/>
          <c:showBubbleSize val="0"/>
        </c:dLbls>
        <c:gapWidth val="80"/>
        <c:axId val="548323672"/>
        <c:axId val="548327608"/>
      </c:barChart>
      <c:lineChart>
        <c:grouping val="standard"/>
        <c:varyColors val="0"/>
        <c:ser>
          <c:idx val="2"/>
          <c:order val="1"/>
          <c:tx>
            <c:strRef>
              <c:f>Ⅰ!$E$4</c:f>
              <c:strCache>
                <c:ptCount val="1"/>
                <c:pt idx="0">
                  <c:v>平均</c:v>
                </c:pt>
              </c:strCache>
            </c:strRef>
          </c:tx>
          <c:spPr>
            <a:ln w="19050" cap="rnd">
              <a:solidFill>
                <a:srgbClr val="FF0000"/>
              </a:solidFill>
              <a:prstDash val="sysDash"/>
              <a:round/>
            </a:ln>
            <a:effectLst/>
          </c:spPr>
          <c:marker>
            <c:symbol val="none"/>
          </c:marker>
          <c:cat>
            <c:strRef>
              <c:f>Ⅰ!$C$5:$C$52</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Ⅰ!$E$5:$E$52</c:f>
              <c:numCache>
                <c:formatCode>0.0_);[Red]\(0.0\)</c:formatCode>
                <c:ptCount val="48"/>
                <c:pt idx="0">
                  <c:v>218.61702127659575</c:v>
                </c:pt>
                <c:pt idx="1">
                  <c:v>218.61702127659575</c:v>
                </c:pt>
                <c:pt idx="2">
                  <c:v>218.61702127659575</c:v>
                </c:pt>
                <c:pt idx="3">
                  <c:v>218.61702127659575</c:v>
                </c:pt>
                <c:pt idx="4">
                  <c:v>218.61702127659575</c:v>
                </c:pt>
                <c:pt idx="5">
                  <c:v>218.61702127659575</c:v>
                </c:pt>
                <c:pt idx="6">
                  <c:v>218.61702127659575</c:v>
                </c:pt>
                <c:pt idx="7">
                  <c:v>218.61702127659575</c:v>
                </c:pt>
                <c:pt idx="8">
                  <c:v>218.61702127659575</c:v>
                </c:pt>
                <c:pt idx="9">
                  <c:v>218.61702127659575</c:v>
                </c:pt>
                <c:pt idx="10">
                  <c:v>218.61702127659575</c:v>
                </c:pt>
                <c:pt idx="11">
                  <c:v>218.61702127659575</c:v>
                </c:pt>
                <c:pt idx="12">
                  <c:v>218.61702127659575</c:v>
                </c:pt>
                <c:pt idx="13">
                  <c:v>218.61702127659575</c:v>
                </c:pt>
                <c:pt idx="14">
                  <c:v>218.61702127659575</c:v>
                </c:pt>
                <c:pt idx="15">
                  <c:v>218.61702127659575</c:v>
                </c:pt>
                <c:pt idx="16">
                  <c:v>218.61702127659575</c:v>
                </c:pt>
                <c:pt idx="17">
                  <c:v>218.61702127659575</c:v>
                </c:pt>
                <c:pt idx="18">
                  <c:v>218.61702127659575</c:v>
                </c:pt>
                <c:pt idx="19">
                  <c:v>218.61702127659575</c:v>
                </c:pt>
                <c:pt idx="20">
                  <c:v>218.61702127659575</c:v>
                </c:pt>
                <c:pt idx="21">
                  <c:v>218.61702127659575</c:v>
                </c:pt>
                <c:pt idx="22">
                  <c:v>218.61702127659575</c:v>
                </c:pt>
                <c:pt idx="23">
                  <c:v>218.61702127659575</c:v>
                </c:pt>
                <c:pt idx="24">
                  <c:v>218.61702127659575</c:v>
                </c:pt>
                <c:pt idx="25">
                  <c:v>218.61702127659575</c:v>
                </c:pt>
                <c:pt idx="26">
                  <c:v>218.61702127659575</c:v>
                </c:pt>
                <c:pt idx="27">
                  <c:v>218.61702127659575</c:v>
                </c:pt>
                <c:pt idx="28">
                  <c:v>218.61702127659575</c:v>
                </c:pt>
                <c:pt idx="29">
                  <c:v>218.61702127659575</c:v>
                </c:pt>
                <c:pt idx="30">
                  <c:v>218.61702127659575</c:v>
                </c:pt>
                <c:pt idx="31">
                  <c:v>218.61702127659575</c:v>
                </c:pt>
                <c:pt idx="32">
                  <c:v>218.61702127659575</c:v>
                </c:pt>
                <c:pt idx="33">
                  <c:v>218.61702127659575</c:v>
                </c:pt>
                <c:pt idx="34">
                  <c:v>218.61702127659575</c:v>
                </c:pt>
                <c:pt idx="35">
                  <c:v>218.61702127659575</c:v>
                </c:pt>
                <c:pt idx="36">
                  <c:v>218.61702127659575</c:v>
                </c:pt>
                <c:pt idx="37">
                  <c:v>218.61702127659575</c:v>
                </c:pt>
                <c:pt idx="38">
                  <c:v>218.61702127659575</c:v>
                </c:pt>
                <c:pt idx="39">
                  <c:v>218.61702127659575</c:v>
                </c:pt>
                <c:pt idx="40">
                  <c:v>218.61702127659575</c:v>
                </c:pt>
                <c:pt idx="41">
                  <c:v>218.61702127659575</c:v>
                </c:pt>
                <c:pt idx="42">
                  <c:v>218.61702127659575</c:v>
                </c:pt>
                <c:pt idx="43">
                  <c:v>218.61702127659575</c:v>
                </c:pt>
                <c:pt idx="44">
                  <c:v>218.61702127659575</c:v>
                </c:pt>
                <c:pt idx="45">
                  <c:v>218.61702127659575</c:v>
                </c:pt>
                <c:pt idx="46">
                  <c:v>218.61702127659575</c:v>
                </c:pt>
                <c:pt idx="47">
                  <c:v>218.61702127659575</c:v>
                </c:pt>
              </c:numCache>
            </c:numRef>
          </c:val>
          <c:smooth val="0"/>
          <c:extLst>
            <c:ext xmlns:c16="http://schemas.microsoft.com/office/drawing/2014/chart" uri="{C3380CC4-5D6E-409C-BE32-E72D297353CC}">
              <c16:uniqueId val="{00000002-FC3B-4AC6-B53C-4B421C5B8455}"/>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cap="flat" cmpd="sng" algn="ctr">
      <a:noFill/>
      <a:round/>
    </a:ln>
    <a:effectLst/>
  </c:spPr>
  <c:txPr>
    <a:bodyPr/>
    <a:lstStyle/>
    <a:p>
      <a:pPr>
        <a:defRPr/>
      </a:pPr>
      <a:endParaRPr lang="ja-JP"/>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r>
              <a:rPr lang="ja-JP" altLang="en-US" sz="1200"/>
              <a:t>地域課題の把握と支援計画</a:t>
            </a:r>
            <a:r>
              <a:rPr lang="en-US" altLang="ja-JP" sz="1200"/>
              <a:t>(</a:t>
            </a:r>
            <a:r>
              <a:rPr lang="ja-JP" altLang="en-US" sz="1200"/>
              <a:t>満点</a:t>
            </a:r>
            <a:r>
              <a:rPr lang="en-US" altLang="ja-JP" sz="1200"/>
              <a:t>120</a:t>
            </a:r>
            <a:r>
              <a:rPr lang="ja-JP" altLang="en-US" sz="1200"/>
              <a:t>点、平均点</a:t>
            </a:r>
            <a:r>
              <a:rPr lang="en-US" altLang="ja-JP" sz="1200"/>
              <a:t>94.8</a:t>
            </a:r>
            <a:r>
              <a:rPr lang="ja-JP" altLang="en-US" sz="1200"/>
              <a:t>点、得点率</a:t>
            </a:r>
            <a:r>
              <a:rPr lang="en-US" altLang="ja-JP" sz="1200"/>
              <a:t>79.0%)</a:t>
            </a:r>
            <a:endParaRPr lang="ja-JP" altLang="en-US" sz="1200"/>
          </a:p>
        </c:rich>
      </c:tx>
      <c:layout>
        <c:manualLayout>
          <c:xMode val="edge"/>
          <c:yMode val="edge"/>
          <c:x val="0.23349919154808244"/>
          <c:y val="1.6842990012887214E-2"/>
        </c:manualLayout>
      </c:layout>
      <c:overlay val="0"/>
      <c:spPr>
        <a:noFill/>
        <a:ln>
          <a:noFill/>
        </a:ln>
        <a:effectLst/>
      </c:spPr>
      <c:txPr>
        <a:bodyPr rot="0" spcFirstLastPara="1" vertOverflow="ellipsis" vert="horz" wrap="square" anchor="ctr" anchorCtr="1"/>
        <a:lstStyle/>
        <a:p>
          <a:pPr>
            <a:defRPr sz="1200" b="0" i="0" u="none" strike="noStrike" kern="1200" spc="0" baseline="0">
              <a:solidFill>
                <a:schemeClr val="tx1">
                  <a:lumMod val="65000"/>
                  <a:lumOff val="35000"/>
                </a:schemeClr>
              </a:solidFill>
              <a:latin typeface="+mn-lt"/>
              <a:ea typeface="+mn-ea"/>
              <a:cs typeface="+mn-cs"/>
            </a:defRPr>
          </a:pPr>
          <a:endParaRPr lang="ja-JP"/>
        </a:p>
      </c:txPr>
    </c:title>
    <c:autoTitleDeleted val="0"/>
    <c:plotArea>
      <c:layout>
        <c:manualLayout>
          <c:layoutTarget val="inner"/>
          <c:xMode val="edge"/>
          <c:yMode val="edge"/>
          <c:x val="4.104504733441941E-2"/>
          <c:y val="8.3130144945293097E-2"/>
          <c:w val="0.93948833259295361"/>
          <c:h val="0.78698607300370693"/>
        </c:manualLayout>
      </c:layout>
      <c:barChart>
        <c:barDir val="col"/>
        <c:grouping val="clustered"/>
        <c:varyColors val="0"/>
        <c:ser>
          <c:idx val="1"/>
          <c:order val="0"/>
          <c:tx>
            <c:strRef>
              <c:f>Ⅰ!$F$4</c:f>
              <c:strCache>
                <c:ptCount val="1"/>
                <c:pt idx="0">
                  <c:v>地域課題の把握と支援計画(満点120点、平均点94.4点、得点率78.6％)</c:v>
                </c:pt>
              </c:strCache>
            </c:strRef>
          </c:tx>
          <c:spPr>
            <a:solidFill>
              <a:schemeClr val="tx2">
                <a:lumMod val="60000"/>
                <a:lumOff val="40000"/>
              </a:schemeClr>
            </a:solidFill>
            <a:ln w="6350">
              <a:solidFill>
                <a:schemeClr val="bg1">
                  <a:lumMod val="50000"/>
                </a:schemeClr>
              </a:solidFill>
            </a:ln>
            <a:effectLst/>
          </c:spPr>
          <c:invertIfNegative val="0"/>
          <c:dLbls>
            <c:dLbl>
              <c:idx val="47"/>
              <c:numFmt formatCode="#,##0.0_);[Red]\(#,##0.0\)" sourceLinked="0"/>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mn-lt"/>
                      <a:ea typeface="+mn-ea"/>
                      <a:cs typeface="+mn-cs"/>
                    </a:defRPr>
                  </a:pPr>
                  <a:endParaRPr lang="ja-JP"/>
                </a:p>
              </c:txPr>
              <c:showLegendKey val="0"/>
              <c:showVal val="1"/>
              <c:showCatName val="0"/>
              <c:showSerName val="0"/>
              <c:showPercent val="0"/>
              <c:showBubbleSize val="0"/>
              <c:extLst>
                <c:ext xmlns:c16="http://schemas.microsoft.com/office/drawing/2014/chart" uri="{C3380CC4-5D6E-409C-BE32-E72D297353CC}">
                  <c16:uniqueId val="{00000000-832C-4707-B810-055A685D90C7}"/>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ysClr val="windowText" lastClr="000000"/>
                    </a:solidFill>
                    <a:latin typeface="+mn-lt"/>
                    <a:ea typeface="+mn-ea"/>
                    <a:cs typeface="+mn-cs"/>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Ⅰ!$C$5:$C$52</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Ⅰ!$F$5:$F$52</c:f>
              <c:numCache>
                <c:formatCode>0_);[Red]\(0\)</c:formatCode>
                <c:ptCount val="48"/>
                <c:pt idx="0">
                  <c:v>120</c:v>
                </c:pt>
                <c:pt idx="1">
                  <c:v>120</c:v>
                </c:pt>
                <c:pt idx="2">
                  <c:v>45</c:v>
                </c:pt>
                <c:pt idx="3">
                  <c:v>120</c:v>
                </c:pt>
                <c:pt idx="4">
                  <c:v>60</c:v>
                </c:pt>
                <c:pt idx="5">
                  <c:v>70</c:v>
                </c:pt>
                <c:pt idx="6">
                  <c:v>70</c:v>
                </c:pt>
                <c:pt idx="7">
                  <c:v>120</c:v>
                </c:pt>
                <c:pt idx="8">
                  <c:v>80</c:v>
                </c:pt>
                <c:pt idx="9">
                  <c:v>120</c:v>
                </c:pt>
                <c:pt idx="10">
                  <c:v>80</c:v>
                </c:pt>
                <c:pt idx="11">
                  <c:v>55</c:v>
                </c:pt>
                <c:pt idx="12">
                  <c:v>120</c:v>
                </c:pt>
                <c:pt idx="13">
                  <c:v>120</c:v>
                </c:pt>
                <c:pt idx="14">
                  <c:v>120</c:v>
                </c:pt>
                <c:pt idx="15">
                  <c:v>120</c:v>
                </c:pt>
                <c:pt idx="16">
                  <c:v>120</c:v>
                </c:pt>
                <c:pt idx="17">
                  <c:v>100</c:v>
                </c:pt>
                <c:pt idx="18">
                  <c:v>100</c:v>
                </c:pt>
                <c:pt idx="19">
                  <c:v>120</c:v>
                </c:pt>
                <c:pt idx="20">
                  <c:v>120</c:v>
                </c:pt>
                <c:pt idx="21">
                  <c:v>120</c:v>
                </c:pt>
                <c:pt idx="22">
                  <c:v>100</c:v>
                </c:pt>
                <c:pt idx="23">
                  <c:v>100</c:v>
                </c:pt>
                <c:pt idx="24">
                  <c:v>80</c:v>
                </c:pt>
                <c:pt idx="25">
                  <c:v>90</c:v>
                </c:pt>
                <c:pt idx="26">
                  <c:v>80</c:v>
                </c:pt>
                <c:pt idx="27">
                  <c:v>120</c:v>
                </c:pt>
                <c:pt idx="28">
                  <c:v>120</c:v>
                </c:pt>
                <c:pt idx="29">
                  <c:v>50</c:v>
                </c:pt>
                <c:pt idx="30">
                  <c:v>60</c:v>
                </c:pt>
                <c:pt idx="31">
                  <c:v>100</c:v>
                </c:pt>
                <c:pt idx="32">
                  <c:v>110</c:v>
                </c:pt>
                <c:pt idx="33">
                  <c:v>80</c:v>
                </c:pt>
                <c:pt idx="34">
                  <c:v>10</c:v>
                </c:pt>
                <c:pt idx="35">
                  <c:v>55</c:v>
                </c:pt>
                <c:pt idx="36">
                  <c:v>80</c:v>
                </c:pt>
                <c:pt idx="37">
                  <c:v>120</c:v>
                </c:pt>
                <c:pt idx="38">
                  <c:v>120</c:v>
                </c:pt>
                <c:pt idx="39">
                  <c:v>100</c:v>
                </c:pt>
                <c:pt idx="40">
                  <c:v>60</c:v>
                </c:pt>
                <c:pt idx="41">
                  <c:v>80</c:v>
                </c:pt>
                <c:pt idx="42">
                  <c:v>80</c:v>
                </c:pt>
                <c:pt idx="43">
                  <c:v>120</c:v>
                </c:pt>
                <c:pt idx="44">
                  <c:v>110</c:v>
                </c:pt>
                <c:pt idx="45">
                  <c:v>90</c:v>
                </c:pt>
                <c:pt idx="46">
                  <c:v>120</c:v>
                </c:pt>
                <c:pt idx="47">
                  <c:v>94.787234042553195</c:v>
                </c:pt>
              </c:numCache>
            </c:numRef>
          </c:val>
          <c:extLst>
            <c:ext xmlns:c16="http://schemas.microsoft.com/office/drawing/2014/chart" uri="{C3380CC4-5D6E-409C-BE32-E72D297353CC}">
              <c16:uniqueId val="{00000001-832C-4707-B810-055A685D90C7}"/>
            </c:ext>
          </c:extLst>
        </c:ser>
        <c:dLbls>
          <c:showLegendKey val="0"/>
          <c:showVal val="0"/>
          <c:showCatName val="0"/>
          <c:showSerName val="0"/>
          <c:showPercent val="0"/>
          <c:showBubbleSize val="0"/>
        </c:dLbls>
        <c:gapWidth val="80"/>
        <c:axId val="548323672"/>
        <c:axId val="548327608"/>
      </c:barChart>
      <c:lineChart>
        <c:grouping val="standard"/>
        <c:varyColors val="0"/>
        <c:ser>
          <c:idx val="2"/>
          <c:order val="1"/>
          <c:tx>
            <c:strRef>
              <c:f>Ⅰ!$G$4</c:f>
              <c:strCache>
                <c:ptCount val="1"/>
                <c:pt idx="0">
                  <c:v>平均</c:v>
                </c:pt>
              </c:strCache>
            </c:strRef>
          </c:tx>
          <c:spPr>
            <a:ln w="19050" cap="rnd">
              <a:solidFill>
                <a:srgbClr val="FF0000"/>
              </a:solidFill>
              <a:prstDash val="sysDash"/>
              <a:round/>
            </a:ln>
            <a:effectLst/>
          </c:spPr>
          <c:marker>
            <c:symbol val="none"/>
          </c:marker>
          <c:cat>
            <c:strRef>
              <c:f>Ⅰ!$C$5:$C$52</c:f>
              <c:strCache>
                <c:ptCount val="48"/>
                <c:pt idx="0">
                  <c:v>北海道</c:v>
                </c:pt>
                <c:pt idx="1">
                  <c:v>青森県</c:v>
                </c:pt>
                <c:pt idx="2">
                  <c:v>岩手県</c:v>
                </c:pt>
                <c:pt idx="3">
                  <c:v>宮城県</c:v>
                </c:pt>
                <c:pt idx="4">
                  <c:v>秋田県</c:v>
                </c:pt>
                <c:pt idx="5">
                  <c:v>山形県</c:v>
                </c:pt>
                <c:pt idx="6">
                  <c:v>福島県</c:v>
                </c:pt>
                <c:pt idx="7">
                  <c:v>茨城県</c:v>
                </c:pt>
                <c:pt idx="8">
                  <c:v>栃木県</c:v>
                </c:pt>
                <c:pt idx="9">
                  <c:v>群馬県</c:v>
                </c:pt>
                <c:pt idx="10">
                  <c:v>埼玉県</c:v>
                </c:pt>
                <c:pt idx="11">
                  <c:v>千葉県</c:v>
                </c:pt>
                <c:pt idx="12">
                  <c:v>東京都</c:v>
                </c:pt>
                <c:pt idx="13">
                  <c:v>神奈川県</c:v>
                </c:pt>
                <c:pt idx="14">
                  <c:v>新潟県</c:v>
                </c:pt>
                <c:pt idx="15">
                  <c:v>富山県</c:v>
                </c:pt>
                <c:pt idx="16">
                  <c:v>石川県</c:v>
                </c:pt>
                <c:pt idx="17">
                  <c:v>福井県</c:v>
                </c:pt>
                <c:pt idx="18">
                  <c:v>山梨県</c:v>
                </c:pt>
                <c:pt idx="19">
                  <c:v>長野県</c:v>
                </c:pt>
                <c:pt idx="20">
                  <c:v>岐阜県</c:v>
                </c:pt>
                <c:pt idx="21">
                  <c:v>静岡県</c:v>
                </c:pt>
                <c:pt idx="22">
                  <c:v>愛知県</c:v>
                </c:pt>
                <c:pt idx="23">
                  <c:v>三重県</c:v>
                </c:pt>
                <c:pt idx="24">
                  <c:v>滋賀県</c:v>
                </c:pt>
                <c:pt idx="25">
                  <c:v>京都府</c:v>
                </c:pt>
                <c:pt idx="26">
                  <c:v>大阪府</c:v>
                </c:pt>
                <c:pt idx="27">
                  <c:v>兵庫県</c:v>
                </c:pt>
                <c:pt idx="28">
                  <c:v>奈良県</c:v>
                </c:pt>
                <c:pt idx="29">
                  <c:v>和歌山県</c:v>
                </c:pt>
                <c:pt idx="30">
                  <c:v>鳥取県</c:v>
                </c:pt>
                <c:pt idx="31">
                  <c:v>島根県</c:v>
                </c:pt>
                <c:pt idx="32">
                  <c:v>岡山県</c:v>
                </c:pt>
                <c:pt idx="33">
                  <c:v>広島県</c:v>
                </c:pt>
                <c:pt idx="34">
                  <c:v>山口県</c:v>
                </c:pt>
                <c:pt idx="35">
                  <c:v>徳島県</c:v>
                </c:pt>
                <c:pt idx="36">
                  <c:v>香川県</c:v>
                </c:pt>
                <c:pt idx="37">
                  <c:v>愛媛県</c:v>
                </c:pt>
                <c:pt idx="38">
                  <c:v>高知県</c:v>
                </c:pt>
                <c:pt idx="39">
                  <c:v>福岡県</c:v>
                </c:pt>
                <c:pt idx="40">
                  <c:v>佐賀県</c:v>
                </c:pt>
                <c:pt idx="41">
                  <c:v>長崎県</c:v>
                </c:pt>
                <c:pt idx="42">
                  <c:v>熊本県</c:v>
                </c:pt>
                <c:pt idx="43">
                  <c:v>大分県</c:v>
                </c:pt>
                <c:pt idx="44">
                  <c:v>宮崎県</c:v>
                </c:pt>
                <c:pt idx="45">
                  <c:v>鹿児島県</c:v>
                </c:pt>
                <c:pt idx="46">
                  <c:v>沖縄県</c:v>
                </c:pt>
                <c:pt idx="47">
                  <c:v>平均</c:v>
                </c:pt>
              </c:strCache>
            </c:strRef>
          </c:cat>
          <c:val>
            <c:numRef>
              <c:f>Ⅰ!$G$5:$G$52</c:f>
              <c:numCache>
                <c:formatCode>0.0_);[Red]\(0.0\)</c:formatCode>
                <c:ptCount val="48"/>
                <c:pt idx="0">
                  <c:v>94.787234042553195</c:v>
                </c:pt>
                <c:pt idx="1">
                  <c:v>94.787234042553195</c:v>
                </c:pt>
                <c:pt idx="2">
                  <c:v>94.787234042553195</c:v>
                </c:pt>
                <c:pt idx="3">
                  <c:v>94.787234042553195</c:v>
                </c:pt>
                <c:pt idx="4">
                  <c:v>94.787234042553195</c:v>
                </c:pt>
                <c:pt idx="5">
                  <c:v>94.787234042553195</c:v>
                </c:pt>
                <c:pt idx="6">
                  <c:v>94.787234042553195</c:v>
                </c:pt>
                <c:pt idx="7">
                  <c:v>94.787234042553195</c:v>
                </c:pt>
                <c:pt idx="8">
                  <c:v>94.787234042553195</c:v>
                </c:pt>
                <c:pt idx="9">
                  <c:v>94.787234042553195</c:v>
                </c:pt>
                <c:pt idx="10">
                  <c:v>94.787234042553195</c:v>
                </c:pt>
                <c:pt idx="11">
                  <c:v>94.787234042553195</c:v>
                </c:pt>
                <c:pt idx="12">
                  <c:v>94.787234042553195</c:v>
                </c:pt>
                <c:pt idx="13">
                  <c:v>94.787234042553195</c:v>
                </c:pt>
                <c:pt idx="14">
                  <c:v>94.787234042553195</c:v>
                </c:pt>
                <c:pt idx="15">
                  <c:v>94.787234042553195</c:v>
                </c:pt>
                <c:pt idx="16">
                  <c:v>94.787234042553195</c:v>
                </c:pt>
                <c:pt idx="17">
                  <c:v>94.787234042553195</c:v>
                </c:pt>
                <c:pt idx="18">
                  <c:v>94.787234042553195</c:v>
                </c:pt>
                <c:pt idx="19">
                  <c:v>94.787234042553195</c:v>
                </c:pt>
                <c:pt idx="20">
                  <c:v>94.787234042553195</c:v>
                </c:pt>
                <c:pt idx="21">
                  <c:v>94.787234042553195</c:v>
                </c:pt>
                <c:pt idx="22">
                  <c:v>94.787234042553195</c:v>
                </c:pt>
                <c:pt idx="23">
                  <c:v>94.787234042553195</c:v>
                </c:pt>
                <c:pt idx="24">
                  <c:v>94.787234042553195</c:v>
                </c:pt>
                <c:pt idx="25">
                  <c:v>94.787234042553195</c:v>
                </c:pt>
                <c:pt idx="26">
                  <c:v>94.787234042553195</c:v>
                </c:pt>
                <c:pt idx="27">
                  <c:v>94.787234042553195</c:v>
                </c:pt>
                <c:pt idx="28">
                  <c:v>94.787234042553195</c:v>
                </c:pt>
                <c:pt idx="29">
                  <c:v>94.787234042553195</c:v>
                </c:pt>
                <c:pt idx="30">
                  <c:v>94.787234042553195</c:v>
                </c:pt>
                <c:pt idx="31">
                  <c:v>94.787234042553195</c:v>
                </c:pt>
                <c:pt idx="32">
                  <c:v>94.787234042553195</c:v>
                </c:pt>
                <c:pt idx="33">
                  <c:v>94.787234042553195</c:v>
                </c:pt>
                <c:pt idx="34">
                  <c:v>94.787234042553195</c:v>
                </c:pt>
                <c:pt idx="35">
                  <c:v>94.787234042553195</c:v>
                </c:pt>
                <c:pt idx="36">
                  <c:v>94.787234042553195</c:v>
                </c:pt>
                <c:pt idx="37">
                  <c:v>94.787234042553195</c:v>
                </c:pt>
                <c:pt idx="38">
                  <c:v>94.787234042553195</c:v>
                </c:pt>
                <c:pt idx="39">
                  <c:v>94.787234042553195</c:v>
                </c:pt>
                <c:pt idx="40">
                  <c:v>94.787234042553195</c:v>
                </c:pt>
                <c:pt idx="41">
                  <c:v>94.787234042553195</c:v>
                </c:pt>
                <c:pt idx="42">
                  <c:v>94.787234042553195</c:v>
                </c:pt>
                <c:pt idx="43">
                  <c:v>94.787234042553195</c:v>
                </c:pt>
                <c:pt idx="44">
                  <c:v>94.787234042553195</c:v>
                </c:pt>
                <c:pt idx="45">
                  <c:v>94.787234042553195</c:v>
                </c:pt>
                <c:pt idx="46">
                  <c:v>94.787234042553195</c:v>
                </c:pt>
                <c:pt idx="47">
                  <c:v>94.787234042553195</c:v>
                </c:pt>
              </c:numCache>
            </c:numRef>
          </c:val>
          <c:smooth val="0"/>
          <c:extLst>
            <c:ext xmlns:c16="http://schemas.microsoft.com/office/drawing/2014/chart" uri="{C3380CC4-5D6E-409C-BE32-E72D297353CC}">
              <c16:uniqueId val="{00000002-832C-4707-B810-055A685D90C7}"/>
            </c:ext>
          </c:extLst>
        </c:ser>
        <c:dLbls>
          <c:showLegendKey val="0"/>
          <c:showVal val="0"/>
          <c:showCatName val="0"/>
          <c:showSerName val="0"/>
          <c:showPercent val="0"/>
          <c:showBubbleSize val="0"/>
        </c:dLbls>
        <c:marker val="1"/>
        <c:smooth val="0"/>
        <c:axId val="548323672"/>
        <c:axId val="548327608"/>
      </c:lineChart>
      <c:catAx>
        <c:axId val="548323672"/>
        <c:scaling>
          <c:orientation val="minMax"/>
        </c:scaling>
        <c:delete val="0"/>
        <c:axPos val="b"/>
        <c:numFmt formatCode="General" sourceLinked="1"/>
        <c:majorTickMark val="none"/>
        <c:minorTickMark val="none"/>
        <c:tickLblPos val="nextTo"/>
        <c:spPr>
          <a:noFill/>
          <a:ln w="9525" cap="flat" cmpd="sng" algn="ctr">
            <a:solidFill>
              <a:schemeClr val="bg1">
                <a:lumMod val="50000"/>
              </a:schemeClr>
            </a:solidFill>
            <a:round/>
          </a:ln>
          <a:effectLst/>
        </c:spPr>
        <c:txPr>
          <a:bodyPr rot="0" spcFirstLastPara="1" vertOverflow="ellipsis" vert="eaVert" wrap="square" anchor="ctr" anchorCtr="1"/>
          <a:lstStyle/>
          <a:p>
            <a:pPr>
              <a:defRPr sz="900" b="0" i="0" u="none" strike="noStrike" kern="1200" baseline="0">
                <a:solidFill>
                  <a:schemeClr val="tx1"/>
                </a:solidFill>
                <a:latin typeface="+mn-lt"/>
                <a:ea typeface="+mn-ea"/>
                <a:cs typeface="+mn-cs"/>
              </a:defRPr>
            </a:pPr>
            <a:endParaRPr lang="ja-JP"/>
          </a:p>
        </c:txPr>
        <c:crossAx val="548327608"/>
        <c:crosses val="autoZero"/>
        <c:auto val="1"/>
        <c:lblAlgn val="ctr"/>
        <c:lblOffset val="100"/>
        <c:noMultiLvlLbl val="0"/>
      </c:catAx>
      <c:valAx>
        <c:axId val="548327608"/>
        <c:scaling>
          <c:orientation val="minMax"/>
        </c:scaling>
        <c:delete val="0"/>
        <c:axPos val="l"/>
        <c:majorGridlines>
          <c:spPr>
            <a:ln w="9525" cap="flat" cmpd="sng" algn="ctr">
              <a:solidFill>
                <a:schemeClr val="tx1">
                  <a:lumMod val="15000"/>
                  <a:lumOff val="85000"/>
                </a:schemeClr>
              </a:solidFill>
              <a:round/>
            </a:ln>
            <a:effectLst/>
          </c:spPr>
        </c:majorGridlines>
        <c:numFmt formatCode="#,##0_);[Red]\(#,##0\)" sourceLinked="0"/>
        <c:majorTickMark val="none"/>
        <c:minorTickMark val="none"/>
        <c:tickLblPos val="nextTo"/>
        <c:spPr>
          <a:noFill/>
          <a:ln w="9525">
            <a:solidFill>
              <a:schemeClr val="bg1">
                <a:lumMod val="50000"/>
              </a:schemeClr>
            </a:solidFill>
          </a:ln>
          <a:effectLst/>
        </c:spPr>
        <c:txPr>
          <a:bodyPr rot="-60000000" spcFirstLastPara="1" vertOverflow="ellipsis" vert="horz" wrap="square" anchor="ctr" anchorCtr="1"/>
          <a:lstStyle/>
          <a:p>
            <a:pPr>
              <a:defRPr sz="800" b="0" i="0" u="none" strike="noStrike" kern="1200" baseline="0">
                <a:solidFill>
                  <a:schemeClr val="tx1"/>
                </a:solidFill>
                <a:latin typeface="+mn-lt"/>
                <a:ea typeface="+mn-ea"/>
                <a:cs typeface="+mn-cs"/>
              </a:defRPr>
            </a:pPr>
            <a:endParaRPr lang="ja-JP"/>
          </a:p>
        </c:txPr>
        <c:crossAx val="54832367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3175" cap="flat" cmpd="sng" algn="ctr">
      <a:noFill/>
      <a:round/>
    </a:ln>
    <a:effectLst/>
  </c:spPr>
  <c:txPr>
    <a:bodyPr/>
    <a:lstStyle/>
    <a:p>
      <a:pPr>
        <a:defRPr/>
      </a:pPr>
      <a:endParaRPr lang="ja-JP"/>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19.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0.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0.18171</cdr:x>
      <cdr:y>0.01404</cdr:y>
    </cdr:from>
    <cdr:to>
      <cdr:x>0.99619</cdr:x>
      <cdr:y>0.18488</cdr:y>
    </cdr:to>
    <cdr:sp macro="" textlink="">
      <cdr:nvSpPr>
        <cdr:cNvPr id="2" name="テキスト ボックス 1">
          <a:extLst xmlns:a="http://schemas.openxmlformats.org/drawingml/2006/main">
            <a:ext uri="{FF2B5EF4-FFF2-40B4-BE49-F238E27FC236}">
              <a16:creationId xmlns:a16="http://schemas.microsoft.com/office/drawing/2014/main" id="{ED7A31D3-04BD-4452-8251-DAE69ED59ADB}"/>
            </a:ext>
          </a:extLst>
        </cdr:cNvPr>
        <cdr:cNvSpPr txBox="1"/>
      </cdr:nvSpPr>
      <cdr:spPr>
        <a:xfrm xmlns:a="http://schemas.openxmlformats.org/drawingml/2006/main">
          <a:off x="1774707" y="42169"/>
          <a:ext cx="7954803" cy="513063"/>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en-US" altLang="ja-JP" sz="1200" b="0" i="0" baseline="0">
              <a:solidFill>
                <a:schemeClr val="tx1">
                  <a:lumMod val="65000"/>
                  <a:lumOff val="35000"/>
                </a:schemeClr>
              </a:solidFill>
              <a:effectLst/>
              <a:latin typeface="+mn-lt"/>
              <a:ea typeface="+mn-ea"/>
              <a:cs typeface="+mn-cs"/>
            </a:rPr>
            <a:t>(2)</a:t>
          </a:r>
          <a:r>
            <a:rPr lang="ja-JP" altLang="ja-JP" sz="1200" b="0" i="0" baseline="0">
              <a:solidFill>
                <a:schemeClr val="tx1">
                  <a:lumMod val="65000"/>
                  <a:lumOff val="35000"/>
                </a:schemeClr>
              </a:solidFill>
              <a:effectLst/>
              <a:latin typeface="+mn-lt"/>
              <a:ea typeface="+mn-ea"/>
              <a:cs typeface="+mn-cs"/>
            </a:rPr>
            <a:t>地域ケア会議、介護予防・日常生活支援総合事業</a:t>
          </a:r>
          <a:r>
            <a:rPr lang="en-US" altLang="ja-JP" sz="1200" b="0" i="0" baseline="0">
              <a:solidFill>
                <a:schemeClr val="tx1">
                  <a:lumMod val="65000"/>
                  <a:lumOff val="35000"/>
                </a:schemeClr>
              </a:solidFill>
              <a:effectLst/>
              <a:latin typeface="+mn-lt"/>
              <a:ea typeface="+mn-ea"/>
              <a:cs typeface="+mn-cs"/>
            </a:rPr>
            <a:t>(</a:t>
          </a:r>
          <a:r>
            <a:rPr lang="ja-JP" altLang="ja-JP" sz="1200" b="0" i="0" baseline="0">
              <a:solidFill>
                <a:schemeClr val="tx1">
                  <a:lumMod val="65000"/>
                  <a:lumOff val="35000"/>
                </a:schemeClr>
              </a:solidFill>
              <a:effectLst/>
              <a:latin typeface="+mn-lt"/>
              <a:ea typeface="+mn-ea"/>
              <a:cs typeface="+mn-cs"/>
            </a:rPr>
            <a:t>満点</a:t>
          </a:r>
          <a:r>
            <a:rPr lang="en-US" altLang="ja-JP" sz="1200" b="0" i="0" baseline="0">
              <a:solidFill>
                <a:schemeClr val="tx1">
                  <a:lumMod val="65000"/>
                  <a:lumOff val="35000"/>
                </a:schemeClr>
              </a:solidFill>
              <a:effectLst/>
              <a:latin typeface="+mn-lt"/>
              <a:ea typeface="+mn-ea"/>
              <a:cs typeface="+mn-cs"/>
            </a:rPr>
            <a:t>520</a:t>
          </a:r>
          <a:r>
            <a:rPr lang="ja-JP" altLang="ja-JP" sz="1200" b="0" i="0" baseline="0">
              <a:solidFill>
                <a:schemeClr val="tx1">
                  <a:lumMod val="65000"/>
                  <a:lumOff val="35000"/>
                </a:schemeClr>
              </a:solidFill>
              <a:effectLst/>
              <a:latin typeface="+mn-lt"/>
              <a:ea typeface="+mn-ea"/>
              <a:cs typeface="+mn-cs"/>
            </a:rPr>
            <a:t>点、平均点</a:t>
          </a:r>
          <a:r>
            <a:rPr lang="en-US" altLang="ja-JP" sz="1200" b="0" i="0" baseline="0">
              <a:solidFill>
                <a:schemeClr val="tx1">
                  <a:lumMod val="65000"/>
                  <a:lumOff val="35000"/>
                </a:schemeClr>
              </a:solidFill>
              <a:effectLst/>
              <a:latin typeface="+mn-lt"/>
              <a:ea typeface="+mn-ea"/>
              <a:cs typeface="+mn-cs"/>
            </a:rPr>
            <a:t>415.1</a:t>
          </a:r>
          <a:r>
            <a:rPr lang="ja-JP" altLang="ja-JP" sz="1200" b="0" i="0" baseline="0">
              <a:solidFill>
                <a:schemeClr val="tx1">
                  <a:lumMod val="65000"/>
                  <a:lumOff val="35000"/>
                </a:schemeClr>
              </a:solidFill>
              <a:effectLst/>
              <a:latin typeface="+mn-lt"/>
              <a:ea typeface="+mn-ea"/>
              <a:cs typeface="+mn-cs"/>
            </a:rPr>
            <a:t>点、得点率</a:t>
          </a:r>
          <a:r>
            <a:rPr lang="en-US" altLang="ja-JP" sz="1200" b="0" i="0" baseline="0">
              <a:solidFill>
                <a:schemeClr val="tx1">
                  <a:lumMod val="65000"/>
                  <a:lumOff val="35000"/>
                </a:schemeClr>
              </a:solidFill>
              <a:effectLst/>
              <a:latin typeface="+mn-lt"/>
              <a:ea typeface="+mn-ea"/>
              <a:cs typeface="+mn-cs"/>
            </a:rPr>
            <a:t>79.8%)</a:t>
          </a:r>
          <a:endParaRPr lang="ja-JP" altLang="ja-JP" sz="1200">
            <a:solidFill>
              <a:schemeClr val="tx1">
                <a:lumMod val="65000"/>
                <a:lumOff val="35000"/>
              </a:schemeClr>
            </a:solidFill>
            <a:effectLst/>
          </a:endParaRPr>
        </a:p>
        <a:p xmlns:a="http://schemas.openxmlformats.org/drawingml/2006/main">
          <a:endParaRPr lang="ja-JP" altLang="en-US" sz="1200">
            <a:solidFill>
              <a:schemeClr val="tx1">
                <a:lumMod val="65000"/>
                <a:lumOff val="35000"/>
              </a:schemeClr>
            </a:solidFill>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0.10044</cdr:x>
      <cdr:y>0.08947</cdr:y>
    </cdr:from>
    <cdr:to>
      <cdr:x>0.98646</cdr:x>
      <cdr:y>0.17314</cdr:y>
    </cdr:to>
    <cdr:sp macro="" textlink="">
      <cdr:nvSpPr>
        <cdr:cNvPr id="2" name="テキスト ボックス 1">
          <a:extLst xmlns:a="http://schemas.openxmlformats.org/drawingml/2006/main">
            <a:ext uri="{FF2B5EF4-FFF2-40B4-BE49-F238E27FC236}">
              <a16:creationId xmlns:a16="http://schemas.microsoft.com/office/drawing/2014/main" id="{11CFACBC-5E63-4365-90BC-6252A293E447}"/>
            </a:ext>
          </a:extLst>
        </cdr:cNvPr>
        <cdr:cNvSpPr txBox="1"/>
      </cdr:nvSpPr>
      <cdr:spPr>
        <a:xfrm xmlns:a="http://schemas.openxmlformats.org/drawingml/2006/main">
          <a:off x="931576" y="381777"/>
          <a:ext cx="8217644" cy="357037"/>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pPr marL="0" marR="0" lvl="0" indent="0" defTabSz="914400" rtl="0" eaLnBrk="1" fontAlgn="auto" latinLnBrk="0" hangingPunct="1">
            <a:lnSpc>
              <a:spcPct val="100000"/>
            </a:lnSpc>
            <a:spcBef>
              <a:spcPts val="0"/>
            </a:spcBef>
            <a:spcAft>
              <a:spcPts val="0"/>
            </a:spcAft>
            <a:buClrTx/>
            <a:buSzTx/>
            <a:buFontTx/>
            <a:buNone/>
            <a:tabLst/>
            <a:defRPr/>
          </a:pPr>
          <a:r>
            <a:rPr lang="en-US" altLang="ja-JP" sz="1200" b="0" i="0" baseline="0" dirty="0">
              <a:solidFill>
                <a:schemeClr val="tx1">
                  <a:lumMod val="65000"/>
                  <a:lumOff val="35000"/>
                </a:schemeClr>
              </a:solidFill>
              <a:effectLst/>
              <a:latin typeface="+mn-lt"/>
              <a:ea typeface="+mn-ea"/>
              <a:cs typeface="+mn-cs"/>
            </a:rPr>
            <a:t>(4</a:t>
          </a:r>
          <a:r>
            <a:rPr lang="ja-JP" altLang="ja-JP" sz="1200" b="0" i="0" baseline="0" dirty="0">
              <a:solidFill>
                <a:schemeClr val="tx1">
                  <a:lumMod val="65000"/>
                  <a:lumOff val="35000"/>
                </a:schemeClr>
              </a:solidFill>
              <a:effectLst/>
              <a:latin typeface="+mn-lt"/>
              <a:ea typeface="+mn-ea"/>
              <a:cs typeface="+mn-cs"/>
            </a:rPr>
            <a:t>）自立支援・重度化防止等に向けたリハビリテーション専門職等の活用</a:t>
          </a:r>
          <a:r>
            <a:rPr lang="en-US" altLang="ja-JP" sz="1200" b="0" i="0" baseline="0" dirty="0">
              <a:solidFill>
                <a:schemeClr val="tx1">
                  <a:lumMod val="65000"/>
                  <a:lumOff val="35000"/>
                </a:schemeClr>
              </a:solidFill>
              <a:effectLst/>
              <a:latin typeface="+mn-lt"/>
              <a:ea typeface="+mn-ea"/>
              <a:cs typeface="+mn-cs"/>
            </a:rPr>
            <a:t>(</a:t>
          </a:r>
          <a:r>
            <a:rPr lang="ja-JP" altLang="ja-JP" sz="1200" b="0" i="0" baseline="0" dirty="0">
              <a:solidFill>
                <a:schemeClr val="tx1">
                  <a:lumMod val="65000"/>
                  <a:lumOff val="35000"/>
                </a:schemeClr>
              </a:solidFill>
              <a:effectLst/>
              <a:latin typeface="+mn-lt"/>
              <a:ea typeface="+mn-ea"/>
              <a:cs typeface="+mn-cs"/>
            </a:rPr>
            <a:t>満点</a:t>
          </a:r>
          <a:r>
            <a:rPr lang="en-US" altLang="ja-JP" sz="1200" b="0" i="0" baseline="0" dirty="0">
              <a:solidFill>
                <a:schemeClr val="tx1">
                  <a:lumMod val="65000"/>
                  <a:lumOff val="35000"/>
                </a:schemeClr>
              </a:solidFill>
              <a:effectLst/>
              <a:latin typeface="+mn-lt"/>
              <a:ea typeface="+mn-ea"/>
              <a:cs typeface="+mn-cs"/>
            </a:rPr>
            <a:t>260</a:t>
          </a:r>
          <a:r>
            <a:rPr lang="ja-JP" altLang="ja-JP" sz="1200" b="0" i="0" baseline="0" dirty="0">
              <a:solidFill>
                <a:schemeClr val="tx1">
                  <a:lumMod val="65000"/>
                  <a:lumOff val="35000"/>
                </a:schemeClr>
              </a:solidFill>
              <a:effectLst/>
              <a:latin typeface="+mn-lt"/>
              <a:ea typeface="+mn-ea"/>
              <a:cs typeface="+mn-cs"/>
            </a:rPr>
            <a:t>点、平均点</a:t>
          </a:r>
          <a:r>
            <a:rPr lang="en-US" altLang="ja-JP" sz="1200" b="0" i="0" baseline="0" dirty="0">
              <a:solidFill>
                <a:schemeClr val="tx1">
                  <a:lumMod val="65000"/>
                  <a:lumOff val="35000"/>
                </a:schemeClr>
              </a:solidFill>
              <a:effectLst/>
              <a:latin typeface="+mn-lt"/>
              <a:ea typeface="+mn-ea"/>
              <a:cs typeface="+mn-cs"/>
            </a:rPr>
            <a:t>210.9</a:t>
          </a:r>
          <a:r>
            <a:rPr lang="ja-JP" altLang="ja-JP" sz="1200" b="0" i="0" baseline="0" dirty="0">
              <a:solidFill>
                <a:schemeClr val="tx1">
                  <a:lumMod val="65000"/>
                  <a:lumOff val="35000"/>
                </a:schemeClr>
              </a:solidFill>
              <a:effectLst/>
              <a:latin typeface="+mn-lt"/>
              <a:ea typeface="+mn-ea"/>
              <a:cs typeface="+mn-cs"/>
            </a:rPr>
            <a:t>点、得点率</a:t>
          </a:r>
          <a:r>
            <a:rPr lang="en-US" altLang="ja-JP" sz="1200" b="0" i="0" baseline="0" dirty="0">
              <a:solidFill>
                <a:schemeClr val="tx1">
                  <a:lumMod val="65000"/>
                  <a:lumOff val="35000"/>
                </a:schemeClr>
              </a:solidFill>
              <a:effectLst/>
              <a:latin typeface="+mn-lt"/>
              <a:ea typeface="+mn-ea"/>
              <a:cs typeface="+mn-cs"/>
            </a:rPr>
            <a:t>81.1%)</a:t>
          </a:r>
          <a:endParaRPr lang="ja-JP" altLang="ja-JP" sz="1200" dirty="0">
            <a:solidFill>
              <a:schemeClr val="tx1">
                <a:lumMod val="65000"/>
                <a:lumOff val="35000"/>
              </a:schemeClr>
            </a:solidFill>
            <a:effectLst/>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8" y="0"/>
            <a:ext cx="2949787" cy="496967"/>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55846" y="0"/>
            <a:ext cx="2949787" cy="496967"/>
          </a:xfrm>
          <a:prstGeom prst="rect">
            <a:avLst/>
          </a:prstGeom>
        </p:spPr>
        <p:txBody>
          <a:bodyPr vert="horz" lIns="91440" tIns="45720" rIns="91440" bIns="45720" rtlCol="0"/>
          <a:lstStyle>
            <a:lvl1pPr algn="r">
              <a:defRPr sz="1200"/>
            </a:lvl1pPr>
          </a:lstStyle>
          <a:p>
            <a:fld id="{9E916A4E-855B-4E10-9FE2-B2029671DBBF}" type="datetimeFigureOut">
              <a:rPr kumimoji="1" lang="ja-JP" altLang="en-US" smtClean="0"/>
              <a:pPr/>
              <a:t>2021/3/29</a:t>
            </a:fld>
            <a:endParaRPr kumimoji="1" lang="ja-JP" altLang="en-US"/>
          </a:p>
        </p:txBody>
      </p:sp>
      <p:sp>
        <p:nvSpPr>
          <p:cNvPr id="4" name="スライド イメージ プレースホルダ 3"/>
          <p:cNvSpPr>
            <a:spLocks noGrp="1" noRot="1" noChangeAspect="1"/>
          </p:cNvSpPr>
          <p:nvPr>
            <p:ph type="sldImg" idx="2"/>
          </p:nvPr>
        </p:nvSpPr>
        <p:spPr>
          <a:xfrm>
            <a:off x="825500" y="746125"/>
            <a:ext cx="5156200" cy="37258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0721" y="4721186"/>
            <a:ext cx="5445760" cy="4472702"/>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8" y="9440662"/>
            <a:ext cx="2949787" cy="496967"/>
          </a:xfrm>
          <a:prstGeom prst="rect">
            <a:avLst/>
          </a:prstGeom>
        </p:spPr>
        <p:txBody>
          <a:bodyPr vert="horz" lIns="91440" tIns="45720" rIns="91440" bIns="45720" rtlCol="0" anchor="b"/>
          <a:lstStyle>
            <a:lvl1pPr algn="l">
              <a:defRPr sz="1200"/>
            </a:lvl1pPr>
          </a:lstStyle>
          <a:p>
            <a:endParaRPr kumimoji="1" lang="ja-JP" altLang="en-US"/>
          </a:p>
        </p:txBody>
      </p:sp>
      <p:sp>
        <p:nvSpPr>
          <p:cNvPr id="9" name="スライド番号プレースホルダ 8"/>
          <p:cNvSpPr>
            <a:spLocks noGrp="1"/>
          </p:cNvSpPr>
          <p:nvPr>
            <p:ph type="sldNum" sz="quarter" idx="5"/>
          </p:nvPr>
        </p:nvSpPr>
        <p:spPr>
          <a:xfrm>
            <a:off x="3855354" y="9440874"/>
            <a:ext cx="2950263" cy="496887"/>
          </a:xfrm>
          <a:prstGeom prst="rect">
            <a:avLst/>
          </a:prstGeom>
        </p:spPr>
        <p:txBody>
          <a:bodyPr vert="horz" lIns="91440" tIns="45720" rIns="91440" bIns="45720" rtlCol="0" anchor="b"/>
          <a:lstStyle>
            <a:lvl1pPr algn="r">
              <a:defRPr sz="1200"/>
            </a:lvl1pPr>
          </a:lstStyle>
          <a:p>
            <a:fld id="{6383D9C0-EA71-4B3A-B74B-F2542B54A649}" type="slidenum">
              <a:rPr kumimoji="1" lang="ja-JP" altLang="en-US" smtClean="0"/>
              <a:pPr/>
              <a:t>‹#›</a:t>
            </a:fld>
            <a:endParaRPr kumimoji="1" lang="ja-JP" altLang="en-US"/>
          </a:p>
        </p:txBody>
      </p:sp>
    </p:spTree>
    <p:extLst>
      <p:ext uri="{BB962C8B-B14F-4D97-AF65-F5344CB8AC3E}">
        <p14:creationId xmlns:p14="http://schemas.microsoft.com/office/powerpoint/2010/main" val="1580029374"/>
      </p:ext>
    </p:extLst>
  </p:cSld>
  <p:clrMap bg1="lt1" tx1="dk1" bg2="lt2" tx2="dk2" accent1="accent1" accent2="accent2" accent3="accent3" accent4="accent4" accent5="accent5" accent6="accent6" hlink="hlink" folHlink="folHlink"/>
  <p:notesStyle>
    <a:lvl1pPr marL="0" algn="l" defTabSz="932580" rtl="0" eaLnBrk="1" latinLnBrk="0" hangingPunct="1">
      <a:defRPr kumimoji="1" sz="1200" kern="1200">
        <a:solidFill>
          <a:schemeClr val="tx1"/>
        </a:solidFill>
        <a:latin typeface="+mn-lt"/>
        <a:ea typeface="+mn-ea"/>
        <a:cs typeface="+mn-cs"/>
      </a:defRPr>
    </a:lvl1pPr>
    <a:lvl2pPr marL="466288" algn="l" defTabSz="932580" rtl="0" eaLnBrk="1" latinLnBrk="0" hangingPunct="1">
      <a:defRPr kumimoji="1" sz="1200" kern="1200">
        <a:solidFill>
          <a:schemeClr val="tx1"/>
        </a:solidFill>
        <a:latin typeface="+mn-lt"/>
        <a:ea typeface="+mn-ea"/>
        <a:cs typeface="+mn-cs"/>
      </a:defRPr>
    </a:lvl2pPr>
    <a:lvl3pPr marL="932580" algn="l" defTabSz="932580" rtl="0" eaLnBrk="1" latinLnBrk="0" hangingPunct="1">
      <a:defRPr kumimoji="1" sz="1200" kern="1200">
        <a:solidFill>
          <a:schemeClr val="tx1"/>
        </a:solidFill>
        <a:latin typeface="+mn-lt"/>
        <a:ea typeface="+mn-ea"/>
        <a:cs typeface="+mn-cs"/>
      </a:defRPr>
    </a:lvl3pPr>
    <a:lvl4pPr marL="1398867" algn="l" defTabSz="932580" rtl="0" eaLnBrk="1" latinLnBrk="0" hangingPunct="1">
      <a:defRPr kumimoji="1" sz="1200" kern="1200">
        <a:solidFill>
          <a:schemeClr val="tx1"/>
        </a:solidFill>
        <a:latin typeface="+mn-lt"/>
        <a:ea typeface="+mn-ea"/>
        <a:cs typeface="+mn-cs"/>
      </a:defRPr>
    </a:lvl4pPr>
    <a:lvl5pPr marL="1865158" algn="l" defTabSz="932580" rtl="0" eaLnBrk="1" latinLnBrk="0" hangingPunct="1">
      <a:defRPr kumimoji="1" sz="1200" kern="1200">
        <a:solidFill>
          <a:schemeClr val="tx1"/>
        </a:solidFill>
        <a:latin typeface="+mn-lt"/>
        <a:ea typeface="+mn-ea"/>
        <a:cs typeface="+mn-cs"/>
      </a:defRPr>
    </a:lvl5pPr>
    <a:lvl6pPr marL="2331439" algn="l" defTabSz="932580" rtl="0" eaLnBrk="1" latinLnBrk="0" hangingPunct="1">
      <a:defRPr kumimoji="1" sz="1200" kern="1200">
        <a:solidFill>
          <a:schemeClr val="tx1"/>
        </a:solidFill>
        <a:latin typeface="+mn-lt"/>
        <a:ea typeface="+mn-ea"/>
        <a:cs typeface="+mn-cs"/>
      </a:defRPr>
    </a:lvl6pPr>
    <a:lvl7pPr marL="2797735" algn="l" defTabSz="932580" rtl="0" eaLnBrk="1" latinLnBrk="0" hangingPunct="1">
      <a:defRPr kumimoji="1" sz="1200" kern="1200">
        <a:solidFill>
          <a:schemeClr val="tx1"/>
        </a:solidFill>
        <a:latin typeface="+mn-lt"/>
        <a:ea typeface="+mn-ea"/>
        <a:cs typeface="+mn-cs"/>
      </a:defRPr>
    </a:lvl7pPr>
    <a:lvl8pPr marL="3264024" algn="l" defTabSz="932580" rtl="0" eaLnBrk="1" latinLnBrk="0" hangingPunct="1">
      <a:defRPr kumimoji="1" sz="1200" kern="1200">
        <a:solidFill>
          <a:schemeClr val="tx1"/>
        </a:solidFill>
        <a:latin typeface="+mn-lt"/>
        <a:ea typeface="+mn-ea"/>
        <a:cs typeface="+mn-cs"/>
      </a:defRPr>
    </a:lvl8pPr>
    <a:lvl9pPr marL="3730316" algn="l" defTabSz="93258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588963" y="815975"/>
            <a:ext cx="5651500" cy="4081463"/>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0</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9784752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841375" y="750888"/>
            <a:ext cx="5197475"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8271763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841375" y="750888"/>
            <a:ext cx="5197475"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9520304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841375" y="750888"/>
            <a:ext cx="5197475"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891147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841375" y="750888"/>
            <a:ext cx="5197475"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22655192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841375" y="750888"/>
            <a:ext cx="5197475"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43817629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841375" y="750888"/>
            <a:ext cx="5197475"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407946574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841375" y="750888"/>
            <a:ext cx="5197475"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99646124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841375" y="750888"/>
            <a:ext cx="5197475"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62703563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841375" y="750888"/>
            <a:ext cx="5197475"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21224628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841375" y="750888"/>
            <a:ext cx="5197475"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41584566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588963" y="815975"/>
            <a:ext cx="5651500" cy="4081463"/>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48382128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841375" y="750888"/>
            <a:ext cx="5197475"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19</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19067706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841375" y="750888"/>
            <a:ext cx="5197475"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116445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841375" y="750888"/>
            <a:ext cx="5197475"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419443192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841375" y="750888"/>
            <a:ext cx="5197475"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7603813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841375" y="750888"/>
            <a:ext cx="5197475"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23</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91075653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841375" y="750888"/>
            <a:ext cx="5197475"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38093565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841375" y="750888"/>
            <a:ext cx="5197475"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83485544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841375" y="750888"/>
            <a:ext cx="5197475"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70125823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841375" y="750888"/>
            <a:ext cx="5197475"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7259576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588963" y="815975"/>
            <a:ext cx="5651500" cy="4081463"/>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9001512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588963" y="815975"/>
            <a:ext cx="5651500" cy="4081463"/>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9593818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588963" y="815975"/>
            <a:ext cx="5651500" cy="4081463"/>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36477469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588963" y="815975"/>
            <a:ext cx="5651500" cy="4081463"/>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15727610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841375" y="750888"/>
            <a:ext cx="5197475"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42691311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841375" y="750888"/>
            <a:ext cx="5197475"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25643124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a:xfrm>
            <a:off x="841375" y="750888"/>
            <a:ext cx="5197475" cy="3754437"/>
          </a:xfrm>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6F842AE-3295-45B3-93F0-E3FFFE4BC0DD}" type="slidenum">
              <a:rPr kumimoji="1" lang="ja-JP" altLang="en-US" sz="1200" b="0" i="0" u="none" strike="noStrike" kern="1200" cap="none" spc="0" normalizeH="0" baseline="0" noProof="0" smtClean="0">
                <a:ln>
                  <a:noFill/>
                </a:ln>
                <a:solidFill>
                  <a:prstClr val="black"/>
                </a:solidFill>
                <a:effectLst/>
                <a:uLnTx/>
                <a:uFillTx/>
                <a:latin typeface="Calibri"/>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1" lang="ja-JP" altLang="en-US" sz="12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endParaRPr>
          </a:p>
        </p:txBody>
      </p:sp>
    </p:spTree>
    <p:extLst>
      <p:ext uri="{BB962C8B-B14F-4D97-AF65-F5344CB8AC3E}">
        <p14:creationId xmlns:p14="http://schemas.microsoft.com/office/powerpoint/2010/main" val="884870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29020" y="2181249"/>
            <a:ext cx="8262224" cy="1505074"/>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458040" y="3978857"/>
            <a:ext cx="6804184" cy="1794387"/>
          </a:xfrm>
        </p:spPr>
        <p:txBody>
          <a:bodyPr/>
          <a:lstStyle>
            <a:lvl1pPr marL="0" indent="0" algn="ctr">
              <a:buNone/>
              <a:defRPr>
                <a:solidFill>
                  <a:schemeClr val="tx1">
                    <a:tint val="75000"/>
                  </a:schemeClr>
                </a:solidFill>
              </a:defRPr>
            </a:lvl1pPr>
            <a:lvl2pPr marL="448639" indent="0" algn="ctr">
              <a:buNone/>
              <a:defRPr>
                <a:solidFill>
                  <a:schemeClr val="tx1">
                    <a:tint val="75000"/>
                  </a:schemeClr>
                </a:solidFill>
              </a:defRPr>
            </a:lvl2pPr>
            <a:lvl3pPr marL="897280" indent="0" algn="ctr">
              <a:buNone/>
              <a:defRPr>
                <a:solidFill>
                  <a:schemeClr val="tx1">
                    <a:tint val="75000"/>
                  </a:schemeClr>
                </a:solidFill>
              </a:defRPr>
            </a:lvl3pPr>
            <a:lvl4pPr marL="1345921" indent="0" algn="ctr">
              <a:buNone/>
              <a:defRPr>
                <a:solidFill>
                  <a:schemeClr val="tx1">
                    <a:tint val="75000"/>
                  </a:schemeClr>
                </a:solidFill>
              </a:defRPr>
            </a:lvl4pPr>
            <a:lvl5pPr marL="1794560" indent="0" algn="ctr">
              <a:buNone/>
              <a:defRPr>
                <a:solidFill>
                  <a:schemeClr val="tx1">
                    <a:tint val="75000"/>
                  </a:schemeClr>
                </a:solidFill>
              </a:defRPr>
            </a:lvl5pPr>
            <a:lvl6pPr marL="2243201" indent="0" algn="ctr">
              <a:buNone/>
              <a:defRPr>
                <a:solidFill>
                  <a:schemeClr val="tx1">
                    <a:tint val="75000"/>
                  </a:schemeClr>
                </a:solidFill>
              </a:defRPr>
            </a:lvl6pPr>
            <a:lvl7pPr marL="2691839" indent="0" algn="ctr">
              <a:buNone/>
              <a:defRPr>
                <a:solidFill>
                  <a:schemeClr val="tx1">
                    <a:tint val="75000"/>
                  </a:schemeClr>
                </a:solidFill>
              </a:defRPr>
            </a:lvl7pPr>
            <a:lvl8pPr marL="3140479" indent="0" algn="ctr">
              <a:buNone/>
              <a:defRPr>
                <a:solidFill>
                  <a:schemeClr val="tx1">
                    <a:tint val="75000"/>
                  </a:schemeClr>
                </a:solidFill>
              </a:defRPr>
            </a:lvl8pPr>
            <a:lvl9pPr marL="3589119"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F53EDA7A-E42B-4AD8-B0EF-8FB3DF1E6EFA}" type="datetime1">
              <a:rPr lang="ja-JP" altLang="en-US" smtClean="0">
                <a:solidFill>
                  <a:prstClr val="black">
                    <a:tint val="75000"/>
                  </a:prstClr>
                </a:solidFill>
              </a:rPr>
              <a:t>2021/3/29</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C0C02159-FCF7-4816-A725-D501C7B40F8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1294992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795F69AA-1E5F-46BF-BD9E-815CBE83D180}" type="datetime1">
              <a:rPr lang="ja-JP" altLang="en-US" smtClean="0">
                <a:solidFill>
                  <a:prstClr val="black">
                    <a:tint val="75000"/>
                  </a:prstClr>
                </a:solidFill>
              </a:rPr>
              <a:t>2021/3/29</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C0C02159-FCF7-4816-A725-D501C7B40F8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3264538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634456" y="281229"/>
            <a:ext cx="2369315" cy="5991041"/>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526530" y="281229"/>
            <a:ext cx="6945938" cy="5991041"/>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84189B6F-CF59-47A4-B4EC-9B9CAA72E370}" type="datetime1">
              <a:rPr lang="ja-JP" altLang="en-US" smtClean="0">
                <a:solidFill>
                  <a:prstClr val="black">
                    <a:tint val="75000"/>
                  </a:prstClr>
                </a:solidFill>
              </a:rPr>
              <a:t>2021/3/29</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C0C02159-FCF7-4816-A725-D501C7B40F8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6056021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38275692-48FA-4EFB-81DA-501D4CC5BF61}" type="datetime1">
              <a:rPr lang="ja-JP" altLang="en-US" smtClean="0">
                <a:solidFill>
                  <a:prstClr val="black">
                    <a:tint val="75000"/>
                  </a:prstClr>
                </a:solidFill>
              </a:rPr>
              <a:t>2021/3/29</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C0C02159-FCF7-4816-A725-D501C7B40F8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4172056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67834" y="4511995"/>
            <a:ext cx="8262224" cy="1394550"/>
          </a:xfrm>
        </p:spPr>
        <p:txBody>
          <a:bodyPr anchor="t"/>
          <a:lstStyle>
            <a:lvl1pPr algn="l">
              <a:defRPr sz="3925"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67834" y="2976046"/>
            <a:ext cx="8262224" cy="1535955"/>
          </a:xfrm>
        </p:spPr>
        <p:txBody>
          <a:bodyPr anchor="b"/>
          <a:lstStyle>
            <a:lvl1pPr marL="0" indent="0">
              <a:buNone/>
              <a:defRPr sz="1963">
                <a:solidFill>
                  <a:schemeClr val="tx1">
                    <a:tint val="75000"/>
                  </a:schemeClr>
                </a:solidFill>
              </a:defRPr>
            </a:lvl1pPr>
            <a:lvl2pPr marL="448639" indent="0">
              <a:buNone/>
              <a:defRPr sz="1766">
                <a:solidFill>
                  <a:schemeClr val="tx1">
                    <a:tint val="75000"/>
                  </a:schemeClr>
                </a:solidFill>
              </a:defRPr>
            </a:lvl2pPr>
            <a:lvl3pPr marL="897280" indent="0">
              <a:buNone/>
              <a:defRPr sz="1570">
                <a:solidFill>
                  <a:schemeClr val="tx1">
                    <a:tint val="75000"/>
                  </a:schemeClr>
                </a:solidFill>
              </a:defRPr>
            </a:lvl3pPr>
            <a:lvl4pPr marL="1345921" indent="0">
              <a:buNone/>
              <a:defRPr sz="1374">
                <a:solidFill>
                  <a:schemeClr val="tx1">
                    <a:tint val="75000"/>
                  </a:schemeClr>
                </a:solidFill>
              </a:defRPr>
            </a:lvl4pPr>
            <a:lvl5pPr marL="1794560" indent="0">
              <a:buNone/>
              <a:defRPr sz="1374">
                <a:solidFill>
                  <a:schemeClr val="tx1">
                    <a:tint val="75000"/>
                  </a:schemeClr>
                </a:solidFill>
              </a:defRPr>
            </a:lvl5pPr>
            <a:lvl6pPr marL="2243201" indent="0">
              <a:buNone/>
              <a:defRPr sz="1374">
                <a:solidFill>
                  <a:schemeClr val="tx1">
                    <a:tint val="75000"/>
                  </a:schemeClr>
                </a:solidFill>
              </a:defRPr>
            </a:lvl6pPr>
            <a:lvl7pPr marL="2691839" indent="0">
              <a:buNone/>
              <a:defRPr sz="1374">
                <a:solidFill>
                  <a:schemeClr val="tx1">
                    <a:tint val="75000"/>
                  </a:schemeClr>
                </a:solidFill>
              </a:defRPr>
            </a:lvl7pPr>
            <a:lvl8pPr marL="3140479" indent="0">
              <a:buNone/>
              <a:defRPr sz="1374">
                <a:solidFill>
                  <a:schemeClr val="tx1">
                    <a:tint val="75000"/>
                  </a:schemeClr>
                </a:solidFill>
              </a:defRPr>
            </a:lvl8pPr>
            <a:lvl9pPr marL="3589119" indent="0">
              <a:buNone/>
              <a:defRPr sz="1374">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96903E8A-BC81-4938-8A2A-0F6D12833333}" type="datetime1">
              <a:rPr lang="ja-JP" altLang="en-US" smtClean="0">
                <a:solidFill>
                  <a:prstClr val="black">
                    <a:tint val="75000"/>
                  </a:prstClr>
                </a:solidFill>
              </a:rPr>
              <a:t>2021/3/29</a:t>
            </a:fld>
            <a:endParaRPr lang="ja-JP" altLang="en-US">
              <a:solidFill>
                <a:prstClr val="black">
                  <a:tint val="75000"/>
                </a:prstClr>
              </a:solidFill>
            </a:endParaRPr>
          </a:p>
        </p:txBody>
      </p:sp>
      <p:sp>
        <p:nvSpPr>
          <p:cNvPr id="5" name="フッター プレースホルダー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ー 5"/>
          <p:cNvSpPr>
            <a:spLocks noGrp="1"/>
          </p:cNvSpPr>
          <p:nvPr>
            <p:ph type="sldNum" sz="quarter" idx="12"/>
          </p:nvPr>
        </p:nvSpPr>
        <p:spPr/>
        <p:txBody>
          <a:bodyPr/>
          <a:lstStyle/>
          <a:p>
            <a:fld id="{C0C02159-FCF7-4816-A725-D501C7B40F8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3064549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526540" y="1638379"/>
            <a:ext cx="4657626" cy="4633874"/>
          </a:xfrm>
        </p:spPr>
        <p:txBody>
          <a:bodyPr/>
          <a:lstStyle>
            <a:lvl1pPr>
              <a:defRPr sz="2748"/>
            </a:lvl1pPr>
            <a:lvl2pPr>
              <a:defRPr sz="2355"/>
            </a:lvl2pPr>
            <a:lvl3pPr>
              <a:defRPr sz="1963"/>
            </a:lvl3pPr>
            <a:lvl4pPr>
              <a:defRPr sz="1766"/>
            </a:lvl4pPr>
            <a:lvl5pPr>
              <a:defRPr sz="1766"/>
            </a:lvl5pPr>
            <a:lvl6pPr>
              <a:defRPr sz="1766"/>
            </a:lvl6pPr>
            <a:lvl7pPr>
              <a:defRPr sz="1766"/>
            </a:lvl7pPr>
            <a:lvl8pPr>
              <a:defRPr sz="1766"/>
            </a:lvl8pPr>
            <a:lvl9pPr>
              <a:defRPr sz="1766"/>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5346171" y="1638379"/>
            <a:ext cx="4657626" cy="4633874"/>
          </a:xfrm>
        </p:spPr>
        <p:txBody>
          <a:bodyPr/>
          <a:lstStyle>
            <a:lvl1pPr>
              <a:defRPr sz="2748"/>
            </a:lvl1pPr>
            <a:lvl2pPr>
              <a:defRPr sz="2355"/>
            </a:lvl2pPr>
            <a:lvl3pPr>
              <a:defRPr sz="1963"/>
            </a:lvl3pPr>
            <a:lvl4pPr>
              <a:defRPr sz="1766"/>
            </a:lvl4pPr>
            <a:lvl5pPr>
              <a:defRPr sz="1766"/>
            </a:lvl5pPr>
            <a:lvl6pPr>
              <a:defRPr sz="1766"/>
            </a:lvl6pPr>
            <a:lvl7pPr>
              <a:defRPr sz="1766"/>
            </a:lvl7pPr>
            <a:lvl8pPr>
              <a:defRPr sz="1766"/>
            </a:lvl8pPr>
            <a:lvl9pPr>
              <a:defRPr sz="1766"/>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55D63973-D2A9-4A18-A994-235425B60ECA}" type="datetime1">
              <a:rPr lang="ja-JP" altLang="en-US" smtClean="0">
                <a:solidFill>
                  <a:prstClr val="black">
                    <a:tint val="75000"/>
                  </a:prstClr>
                </a:solidFill>
              </a:rPr>
              <a:t>2021/3/29</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C0C02159-FCF7-4816-A725-D501C7B40F8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7418666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86014" y="281186"/>
            <a:ext cx="8748237" cy="1170252"/>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86013" y="1571714"/>
            <a:ext cx="4294804" cy="655016"/>
          </a:xfrm>
        </p:spPr>
        <p:txBody>
          <a:bodyPr anchor="b"/>
          <a:lstStyle>
            <a:lvl1pPr marL="0" indent="0">
              <a:buNone/>
              <a:defRPr sz="2355" b="1"/>
            </a:lvl1pPr>
            <a:lvl2pPr marL="448639" indent="0">
              <a:buNone/>
              <a:defRPr sz="1963" b="1"/>
            </a:lvl2pPr>
            <a:lvl3pPr marL="897280" indent="0">
              <a:buNone/>
              <a:defRPr sz="1766" b="1"/>
            </a:lvl3pPr>
            <a:lvl4pPr marL="1345921" indent="0">
              <a:buNone/>
              <a:defRPr sz="1570" b="1"/>
            </a:lvl4pPr>
            <a:lvl5pPr marL="1794560" indent="0">
              <a:buNone/>
              <a:defRPr sz="1570" b="1"/>
            </a:lvl5pPr>
            <a:lvl6pPr marL="2243201" indent="0">
              <a:buNone/>
              <a:defRPr sz="1570" b="1"/>
            </a:lvl6pPr>
            <a:lvl7pPr marL="2691839" indent="0">
              <a:buNone/>
              <a:defRPr sz="1570" b="1"/>
            </a:lvl7pPr>
            <a:lvl8pPr marL="3140479" indent="0">
              <a:buNone/>
              <a:defRPr sz="1570" b="1"/>
            </a:lvl8pPr>
            <a:lvl9pPr marL="3589119" indent="0">
              <a:buNone/>
              <a:defRPr sz="157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86013" y="2226733"/>
            <a:ext cx="4294804" cy="4045497"/>
          </a:xfrm>
        </p:spPr>
        <p:txBody>
          <a:bodyPr/>
          <a:lstStyle>
            <a:lvl1pPr>
              <a:defRPr sz="2355"/>
            </a:lvl1pPr>
            <a:lvl2pPr>
              <a:defRPr sz="1963"/>
            </a:lvl2pPr>
            <a:lvl3pPr>
              <a:defRPr sz="1766"/>
            </a:lvl3pPr>
            <a:lvl4pPr>
              <a:defRPr sz="1570"/>
            </a:lvl4pPr>
            <a:lvl5pPr>
              <a:defRPr sz="1570"/>
            </a:lvl5pPr>
            <a:lvl6pPr>
              <a:defRPr sz="1570"/>
            </a:lvl6pPr>
            <a:lvl7pPr>
              <a:defRPr sz="1570"/>
            </a:lvl7pPr>
            <a:lvl8pPr>
              <a:defRPr sz="1570"/>
            </a:lvl8pPr>
            <a:lvl9pPr>
              <a:defRPr sz="157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937764" y="1571714"/>
            <a:ext cx="4296492" cy="655016"/>
          </a:xfrm>
        </p:spPr>
        <p:txBody>
          <a:bodyPr anchor="b"/>
          <a:lstStyle>
            <a:lvl1pPr marL="0" indent="0">
              <a:buNone/>
              <a:defRPr sz="2355" b="1"/>
            </a:lvl1pPr>
            <a:lvl2pPr marL="448639" indent="0">
              <a:buNone/>
              <a:defRPr sz="1963" b="1"/>
            </a:lvl2pPr>
            <a:lvl3pPr marL="897280" indent="0">
              <a:buNone/>
              <a:defRPr sz="1766" b="1"/>
            </a:lvl3pPr>
            <a:lvl4pPr marL="1345921" indent="0">
              <a:buNone/>
              <a:defRPr sz="1570" b="1"/>
            </a:lvl4pPr>
            <a:lvl5pPr marL="1794560" indent="0">
              <a:buNone/>
              <a:defRPr sz="1570" b="1"/>
            </a:lvl5pPr>
            <a:lvl6pPr marL="2243201" indent="0">
              <a:buNone/>
              <a:defRPr sz="1570" b="1"/>
            </a:lvl6pPr>
            <a:lvl7pPr marL="2691839" indent="0">
              <a:buNone/>
              <a:defRPr sz="1570" b="1"/>
            </a:lvl7pPr>
            <a:lvl8pPr marL="3140479" indent="0">
              <a:buNone/>
              <a:defRPr sz="1570" b="1"/>
            </a:lvl8pPr>
            <a:lvl9pPr marL="3589119" indent="0">
              <a:buNone/>
              <a:defRPr sz="157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937764" y="2226733"/>
            <a:ext cx="4296492" cy="4045497"/>
          </a:xfrm>
        </p:spPr>
        <p:txBody>
          <a:bodyPr/>
          <a:lstStyle>
            <a:lvl1pPr>
              <a:defRPr sz="2355"/>
            </a:lvl1pPr>
            <a:lvl2pPr>
              <a:defRPr sz="1963"/>
            </a:lvl2pPr>
            <a:lvl3pPr>
              <a:defRPr sz="1766"/>
            </a:lvl3pPr>
            <a:lvl4pPr>
              <a:defRPr sz="1570"/>
            </a:lvl4pPr>
            <a:lvl5pPr>
              <a:defRPr sz="1570"/>
            </a:lvl5pPr>
            <a:lvl6pPr>
              <a:defRPr sz="1570"/>
            </a:lvl6pPr>
            <a:lvl7pPr>
              <a:defRPr sz="1570"/>
            </a:lvl7pPr>
            <a:lvl8pPr>
              <a:defRPr sz="1570"/>
            </a:lvl8pPr>
            <a:lvl9pPr>
              <a:defRPr sz="157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5390D3C6-6FF7-44ED-BC2F-B9B8041B697E}" type="datetime1">
              <a:rPr lang="ja-JP" altLang="en-US" smtClean="0">
                <a:solidFill>
                  <a:prstClr val="black">
                    <a:tint val="75000"/>
                  </a:prstClr>
                </a:solidFill>
              </a:rPr>
              <a:t>2021/3/29</a:t>
            </a:fld>
            <a:endParaRPr lang="ja-JP" altLang="en-US">
              <a:solidFill>
                <a:prstClr val="black">
                  <a:tint val="75000"/>
                </a:prstClr>
              </a:solidFill>
            </a:endParaRPr>
          </a:p>
        </p:txBody>
      </p:sp>
      <p:sp>
        <p:nvSpPr>
          <p:cNvPr id="8" name="フッター プレースホルダー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ー 8"/>
          <p:cNvSpPr>
            <a:spLocks noGrp="1"/>
          </p:cNvSpPr>
          <p:nvPr>
            <p:ph type="sldNum" sz="quarter" idx="12"/>
          </p:nvPr>
        </p:nvSpPr>
        <p:spPr/>
        <p:txBody>
          <a:bodyPr/>
          <a:lstStyle/>
          <a:p>
            <a:fld id="{C0C02159-FCF7-4816-A725-D501C7B40F8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3757685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AA101C57-DD06-42E5-B55C-600EDF84D03A}" type="datetime1">
              <a:rPr lang="ja-JP" altLang="en-US" smtClean="0">
                <a:solidFill>
                  <a:prstClr val="black">
                    <a:tint val="75000"/>
                  </a:prstClr>
                </a:solidFill>
              </a:rPr>
              <a:t>2021/3/29</a:t>
            </a:fld>
            <a:endParaRPr lang="ja-JP" altLang="en-US">
              <a:solidFill>
                <a:prstClr val="black">
                  <a:tint val="75000"/>
                </a:prstClr>
              </a:solidFill>
            </a:endParaRPr>
          </a:p>
        </p:txBody>
      </p:sp>
      <p:sp>
        <p:nvSpPr>
          <p:cNvPr id="4" name="フッター プレースホルダー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ー 4"/>
          <p:cNvSpPr>
            <a:spLocks noGrp="1"/>
          </p:cNvSpPr>
          <p:nvPr>
            <p:ph type="sldNum" sz="quarter" idx="12"/>
          </p:nvPr>
        </p:nvSpPr>
        <p:spPr/>
        <p:txBody>
          <a:bodyPr/>
          <a:lstStyle/>
          <a:p>
            <a:fld id="{C0C02159-FCF7-4816-A725-D501C7B40F8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3778669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654B553E-EAAE-4A76-B2AF-319FBB2EBDB3}" type="datetime1">
              <a:rPr lang="ja-JP" altLang="en-US" smtClean="0">
                <a:solidFill>
                  <a:prstClr val="black">
                    <a:tint val="75000"/>
                  </a:prstClr>
                </a:solidFill>
              </a:rPr>
              <a:t>2021/3/29</a:t>
            </a:fld>
            <a:endParaRPr lang="ja-JP" altLang="en-US">
              <a:solidFill>
                <a:prstClr val="black">
                  <a:tint val="75000"/>
                </a:prstClr>
              </a:solidFill>
            </a:endParaRPr>
          </a:p>
        </p:txBody>
      </p:sp>
      <p:sp>
        <p:nvSpPr>
          <p:cNvPr id="3" name="フッター プレースホルダー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ー 3"/>
          <p:cNvSpPr>
            <a:spLocks noGrp="1"/>
          </p:cNvSpPr>
          <p:nvPr>
            <p:ph type="sldNum" sz="quarter" idx="12"/>
          </p:nvPr>
        </p:nvSpPr>
        <p:spPr/>
        <p:txBody>
          <a:bodyPr/>
          <a:lstStyle/>
          <a:p>
            <a:fld id="{C0C02159-FCF7-4816-A725-D501C7B40F8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401230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86021" y="279560"/>
            <a:ext cx="3197900" cy="1189756"/>
          </a:xfrm>
        </p:spPr>
        <p:txBody>
          <a:bodyPr anchor="b"/>
          <a:lstStyle>
            <a:lvl1pPr algn="l">
              <a:defRPr sz="1963"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00355" y="279603"/>
            <a:ext cx="5433897" cy="5992667"/>
          </a:xfrm>
        </p:spPr>
        <p:txBody>
          <a:bodyPr/>
          <a:lstStyle>
            <a:lvl1pPr>
              <a:defRPr sz="3140"/>
            </a:lvl1pPr>
            <a:lvl2pPr>
              <a:defRPr sz="2748"/>
            </a:lvl2pPr>
            <a:lvl3pPr>
              <a:defRPr sz="2355"/>
            </a:lvl3pPr>
            <a:lvl4pPr>
              <a:defRPr sz="1963"/>
            </a:lvl4pPr>
            <a:lvl5pPr>
              <a:defRPr sz="1963"/>
            </a:lvl5pPr>
            <a:lvl6pPr>
              <a:defRPr sz="1963"/>
            </a:lvl6pPr>
            <a:lvl7pPr>
              <a:defRPr sz="1963"/>
            </a:lvl7pPr>
            <a:lvl8pPr>
              <a:defRPr sz="1963"/>
            </a:lvl8pPr>
            <a:lvl9pPr>
              <a:defRPr sz="1963"/>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86021" y="1469320"/>
            <a:ext cx="3197900" cy="4802910"/>
          </a:xfrm>
        </p:spPr>
        <p:txBody>
          <a:bodyPr/>
          <a:lstStyle>
            <a:lvl1pPr marL="0" indent="0">
              <a:buNone/>
              <a:defRPr sz="1374"/>
            </a:lvl1pPr>
            <a:lvl2pPr marL="448639" indent="0">
              <a:buNone/>
              <a:defRPr sz="1178"/>
            </a:lvl2pPr>
            <a:lvl3pPr marL="897280" indent="0">
              <a:buNone/>
              <a:defRPr sz="981"/>
            </a:lvl3pPr>
            <a:lvl4pPr marL="1345921" indent="0">
              <a:buNone/>
              <a:defRPr sz="883"/>
            </a:lvl4pPr>
            <a:lvl5pPr marL="1794560" indent="0">
              <a:buNone/>
              <a:defRPr sz="883"/>
            </a:lvl5pPr>
            <a:lvl6pPr marL="2243201" indent="0">
              <a:buNone/>
              <a:defRPr sz="883"/>
            </a:lvl6pPr>
            <a:lvl7pPr marL="2691839" indent="0">
              <a:buNone/>
              <a:defRPr sz="883"/>
            </a:lvl7pPr>
            <a:lvl8pPr marL="3140479" indent="0">
              <a:buNone/>
              <a:defRPr sz="883"/>
            </a:lvl8pPr>
            <a:lvl9pPr marL="3589119" indent="0">
              <a:buNone/>
              <a:defRPr sz="883"/>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0C7208D0-B531-45E7-A0A2-6BE043AE4E7E}" type="datetime1">
              <a:rPr lang="ja-JP" altLang="en-US" smtClean="0">
                <a:solidFill>
                  <a:prstClr val="black">
                    <a:tint val="75000"/>
                  </a:prstClr>
                </a:solidFill>
              </a:rPr>
              <a:t>2021/3/29</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C0C02159-FCF7-4816-A725-D501C7B40F8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4629984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05244" y="4915064"/>
            <a:ext cx="5832158" cy="580251"/>
          </a:xfrm>
        </p:spPr>
        <p:txBody>
          <a:bodyPr anchor="b"/>
          <a:lstStyle>
            <a:lvl1pPr algn="l">
              <a:defRPr sz="1963"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905244" y="627385"/>
            <a:ext cx="5832158" cy="4212908"/>
          </a:xfrm>
        </p:spPr>
        <p:txBody>
          <a:bodyPr/>
          <a:lstStyle>
            <a:lvl1pPr marL="0" indent="0">
              <a:buNone/>
              <a:defRPr sz="3140"/>
            </a:lvl1pPr>
            <a:lvl2pPr marL="448639" indent="0">
              <a:buNone/>
              <a:defRPr sz="2748"/>
            </a:lvl2pPr>
            <a:lvl3pPr marL="897280" indent="0">
              <a:buNone/>
              <a:defRPr sz="2355"/>
            </a:lvl3pPr>
            <a:lvl4pPr marL="1345921" indent="0">
              <a:buNone/>
              <a:defRPr sz="1963"/>
            </a:lvl4pPr>
            <a:lvl5pPr marL="1794560" indent="0">
              <a:buNone/>
              <a:defRPr sz="1963"/>
            </a:lvl5pPr>
            <a:lvl6pPr marL="2243201" indent="0">
              <a:buNone/>
              <a:defRPr sz="1963"/>
            </a:lvl6pPr>
            <a:lvl7pPr marL="2691839" indent="0">
              <a:buNone/>
              <a:defRPr sz="1963"/>
            </a:lvl7pPr>
            <a:lvl8pPr marL="3140479" indent="0">
              <a:buNone/>
              <a:defRPr sz="1963"/>
            </a:lvl8pPr>
            <a:lvl9pPr marL="3589119" indent="0">
              <a:buNone/>
              <a:defRPr sz="1963"/>
            </a:lvl9pPr>
          </a:lstStyle>
          <a:p>
            <a:endParaRPr kumimoji="1" lang="ja-JP" altLang="en-US"/>
          </a:p>
        </p:txBody>
      </p:sp>
      <p:sp>
        <p:nvSpPr>
          <p:cNvPr id="4" name="テキスト プレースホルダー 3"/>
          <p:cNvSpPr>
            <a:spLocks noGrp="1"/>
          </p:cNvSpPr>
          <p:nvPr>
            <p:ph type="body" sz="half" idx="2"/>
          </p:nvPr>
        </p:nvSpPr>
        <p:spPr>
          <a:xfrm>
            <a:off x="1905244" y="5495310"/>
            <a:ext cx="5832158" cy="824052"/>
          </a:xfrm>
        </p:spPr>
        <p:txBody>
          <a:bodyPr/>
          <a:lstStyle>
            <a:lvl1pPr marL="0" indent="0">
              <a:buNone/>
              <a:defRPr sz="1374"/>
            </a:lvl1pPr>
            <a:lvl2pPr marL="448639" indent="0">
              <a:buNone/>
              <a:defRPr sz="1178"/>
            </a:lvl2pPr>
            <a:lvl3pPr marL="897280" indent="0">
              <a:buNone/>
              <a:defRPr sz="981"/>
            </a:lvl3pPr>
            <a:lvl4pPr marL="1345921" indent="0">
              <a:buNone/>
              <a:defRPr sz="883"/>
            </a:lvl4pPr>
            <a:lvl5pPr marL="1794560" indent="0">
              <a:buNone/>
              <a:defRPr sz="883"/>
            </a:lvl5pPr>
            <a:lvl6pPr marL="2243201" indent="0">
              <a:buNone/>
              <a:defRPr sz="883"/>
            </a:lvl6pPr>
            <a:lvl7pPr marL="2691839" indent="0">
              <a:buNone/>
              <a:defRPr sz="883"/>
            </a:lvl7pPr>
            <a:lvl8pPr marL="3140479" indent="0">
              <a:buNone/>
              <a:defRPr sz="883"/>
            </a:lvl8pPr>
            <a:lvl9pPr marL="3589119" indent="0">
              <a:buNone/>
              <a:defRPr sz="883"/>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E31F8A9D-41A9-4E16-976A-89277483D677}" type="datetime1">
              <a:rPr lang="ja-JP" altLang="en-US" smtClean="0">
                <a:solidFill>
                  <a:prstClr val="black">
                    <a:tint val="75000"/>
                  </a:prstClr>
                </a:solidFill>
              </a:rPr>
              <a:t>2021/3/29</a:t>
            </a:fld>
            <a:endParaRPr lang="ja-JP" altLang="en-US">
              <a:solidFill>
                <a:prstClr val="black">
                  <a:tint val="75000"/>
                </a:prstClr>
              </a:solidFill>
            </a:endParaRPr>
          </a:p>
        </p:txBody>
      </p:sp>
      <p:sp>
        <p:nvSpPr>
          <p:cNvPr id="6" name="フッター プレースホルダー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ー 6"/>
          <p:cNvSpPr>
            <a:spLocks noGrp="1"/>
          </p:cNvSpPr>
          <p:nvPr>
            <p:ph type="sldNum" sz="quarter" idx="12"/>
          </p:nvPr>
        </p:nvSpPr>
        <p:spPr/>
        <p:txBody>
          <a:bodyPr/>
          <a:lstStyle/>
          <a:p>
            <a:fld id="{C0C02159-FCF7-4816-A725-D501C7B40F8E}"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6417662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86014" y="281186"/>
            <a:ext cx="8748237" cy="1170252"/>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86014" y="1638379"/>
            <a:ext cx="8748237" cy="4633874"/>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86013" y="6507945"/>
            <a:ext cx="2268061" cy="373831"/>
          </a:xfrm>
          <a:prstGeom prst="rect">
            <a:avLst/>
          </a:prstGeom>
        </p:spPr>
        <p:txBody>
          <a:bodyPr vert="horz" lIns="91440" tIns="45720" rIns="91440" bIns="45720" rtlCol="0" anchor="ctr"/>
          <a:lstStyle>
            <a:lvl1pPr algn="l">
              <a:defRPr sz="1178">
                <a:solidFill>
                  <a:schemeClr val="tx1">
                    <a:tint val="75000"/>
                  </a:schemeClr>
                </a:solidFill>
              </a:defRPr>
            </a:lvl1pPr>
          </a:lstStyle>
          <a:p>
            <a:pPr defTabSz="897280"/>
            <a:fld id="{D7EF3801-AC97-4C51-A839-FA1CEF2C2666}" type="datetime1">
              <a:rPr lang="ja-JP" altLang="en-US" smtClean="0">
                <a:solidFill>
                  <a:prstClr val="black">
                    <a:tint val="75000"/>
                  </a:prstClr>
                </a:solidFill>
              </a:rPr>
              <a:t>2021/3/29</a:t>
            </a:fld>
            <a:endParaRPr lang="ja-JP" altLang="en-US">
              <a:solidFill>
                <a:prstClr val="black">
                  <a:tint val="75000"/>
                </a:prstClr>
              </a:solidFill>
            </a:endParaRPr>
          </a:p>
        </p:txBody>
      </p:sp>
      <p:sp>
        <p:nvSpPr>
          <p:cNvPr id="5" name="フッター プレースホルダー 4"/>
          <p:cNvSpPr>
            <a:spLocks noGrp="1"/>
          </p:cNvSpPr>
          <p:nvPr>
            <p:ph type="ftr" sz="quarter" idx="3"/>
          </p:nvPr>
        </p:nvSpPr>
        <p:spPr>
          <a:xfrm>
            <a:off x="3321091" y="6507945"/>
            <a:ext cx="3078083" cy="373831"/>
          </a:xfrm>
          <a:prstGeom prst="rect">
            <a:avLst/>
          </a:prstGeom>
        </p:spPr>
        <p:txBody>
          <a:bodyPr vert="horz" lIns="91440" tIns="45720" rIns="91440" bIns="45720" rtlCol="0" anchor="ctr"/>
          <a:lstStyle>
            <a:lvl1pPr algn="ctr">
              <a:defRPr sz="1178">
                <a:solidFill>
                  <a:schemeClr val="tx1">
                    <a:tint val="75000"/>
                  </a:schemeClr>
                </a:solidFill>
              </a:defRPr>
            </a:lvl1pPr>
          </a:lstStyle>
          <a:p>
            <a:pPr defTabSz="897280"/>
            <a:endParaRPr lang="ja-JP" altLang="en-US">
              <a:solidFill>
                <a:prstClr val="black">
                  <a:tint val="75000"/>
                </a:prstClr>
              </a:solidFill>
            </a:endParaRPr>
          </a:p>
        </p:txBody>
      </p:sp>
      <p:sp>
        <p:nvSpPr>
          <p:cNvPr id="6" name="スライド番号プレースホルダー 5"/>
          <p:cNvSpPr>
            <a:spLocks noGrp="1"/>
          </p:cNvSpPr>
          <p:nvPr>
            <p:ph type="sldNum" sz="quarter" idx="4"/>
          </p:nvPr>
        </p:nvSpPr>
        <p:spPr>
          <a:xfrm>
            <a:off x="6966190" y="6507945"/>
            <a:ext cx="2268061" cy="373831"/>
          </a:xfrm>
          <a:prstGeom prst="rect">
            <a:avLst/>
          </a:prstGeom>
        </p:spPr>
        <p:txBody>
          <a:bodyPr vert="horz" lIns="91440" tIns="45720" rIns="91440" bIns="45720" rtlCol="0" anchor="ctr"/>
          <a:lstStyle>
            <a:lvl1pPr algn="r">
              <a:defRPr sz="1178">
                <a:solidFill>
                  <a:schemeClr val="tx1">
                    <a:tint val="75000"/>
                  </a:schemeClr>
                </a:solidFill>
              </a:defRPr>
            </a:lvl1pPr>
          </a:lstStyle>
          <a:p>
            <a:pPr defTabSz="897280"/>
            <a:fld id="{C0C02159-FCF7-4816-A725-D501C7B40F8E}" type="slidenum">
              <a:rPr lang="ja-JP" altLang="en-US" smtClean="0">
                <a:solidFill>
                  <a:prstClr val="black">
                    <a:tint val="75000"/>
                  </a:prstClr>
                </a:solidFill>
              </a:rPr>
              <a:pPr defTabSz="897280"/>
              <a:t>‹#›</a:t>
            </a:fld>
            <a:endParaRPr lang="ja-JP" altLang="en-US">
              <a:solidFill>
                <a:prstClr val="black">
                  <a:tint val="75000"/>
                </a:prstClr>
              </a:solidFill>
            </a:endParaRPr>
          </a:p>
        </p:txBody>
      </p:sp>
    </p:spTree>
    <p:extLst>
      <p:ext uri="{BB962C8B-B14F-4D97-AF65-F5344CB8AC3E}">
        <p14:creationId xmlns:p14="http://schemas.microsoft.com/office/powerpoint/2010/main" val="1978937091"/>
      </p:ext>
    </p:extLst>
  </p:cSld>
  <p:clrMap bg1="lt1" tx1="dk1" bg2="lt2" tx2="dk2" accent1="accent1" accent2="accent2" accent3="accent3" accent4="accent4" accent5="accent5" accent6="accent6" hlink="hlink" folHlink="folHlink"/>
  <p:sldLayoutIdLst>
    <p:sldLayoutId id="2147484165" r:id="rId1"/>
    <p:sldLayoutId id="2147484166" r:id="rId2"/>
    <p:sldLayoutId id="2147484167" r:id="rId3"/>
    <p:sldLayoutId id="2147484168" r:id="rId4"/>
    <p:sldLayoutId id="2147484169" r:id="rId5"/>
    <p:sldLayoutId id="2147484170" r:id="rId6"/>
    <p:sldLayoutId id="2147484171" r:id="rId7"/>
    <p:sldLayoutId id="2147484172" r:id="rId8"/>
    <p:sldLayoutId id="2147484173" r:id="rId9"/>
    <p:sldLayoutId id="2147484174" r:id="rId10"/>
    <p:sldLayoutId id="2147484175" r:id="rId11"/>
  </p:sldLayoutIdLst>
  <p:hf hdr="0" ftr="0" dt="0"/>
  <p:txStyles>
    <p:titleStyle>
      <a:lvl1pPr algn="ctr" defTabSz="897280" rtl="0" eaLnBrk="1" latinLnBrk="0" hangingPunct="1">
        <a:spcBef>
          <a:spcPct val="0"/>
        </a:spcBef>
        <a:buNone/>
        <a:defRPr kumimoji="1" sz="4318" kern="1200">
          <a:solidFill>
            <a:schemeClr val="tx1"/>
          </a:solidFill>
          <a:latin typeface="+mj-lt"/>
          <a:ea typeface="+mj-ea"/>
          <a:cs typeface="+mj-cs"/>
        </a:defRPr>
      </a:lvl1pPr>
    </p:titleStyle>
    <p:bodyStyle>
      <a:lvl1pPr marL="336480" indent="-336480" algn="l" defTabSz="897280" rtl="0" eaLnBrk="1" latinLnBrk="0" hangingPunct="1">
        <a:spcBef>
          <a:spcPct val="20000"/>
        </a:spcBef>
        <a:buFont typeface="Arial" panose="020B0604020202020204" pitchFamily="34" charset="0"/>
        <a:buChar char="•"/>
        <a:defRPr kumimoji="1" sz="3140" kern="1200">
          <a:solidFill>
            <a:schemeClr val="tx1"/>
          </a:solidFill>
          <a:latin typeface="+mn-lt"/>
          <a:ea typeface="+mn-ea"/>
          <a:cs typeface="+mn-cs"/>
        </a:defRPr>
      </a:lvl1pPr>
      <a:lvl2pPr marL="729040" indent="-280402" algn="l" defTabSz="897280" rtl="0" eaLnBrk="1" latinLnBrk="0" hangingPunct="1">
        <a:spcBef>
          <a:spcPct val="20000"/>
        </a:spcBef>
        <a:buFont typeface="Arial" panose="020B0604020202020204" pitchFamily="34" charset="0"/>
        <a:buChar char="–"/>
        <a:defRPr kumimoji="1" sz="2748" kern="1200">
          <a:solidFill>
            <a:schemeClr val="tx1"/>
          </a:solidFill>
          <a:latin typeface="+mn-lt"/>
          <a:ea typeface="+mn-ea"/>
          <a:cs typeface="+mn-cs"/>
        </a:defRPr>
      </a:lvl2pPr>
      <a:lvl3pPr marL="1121600" indent="-224320" algn="l" defTabSz="897280" rtl="0" eaLnBrk="1" latinLnBrk="0" hangingPunct="1">
        <a:spcBef>
          <a:spcPct val="20000"/>
        </a:spcBef>
        <a:buFont typeface="Arial" panose="020B0604020202020204" pitchFamily="34" charset="0"/>
        <a:buChar char="•"/>
        <a:defRPr kumimoji="1" sz="2355" kern="1200">
          <a:solidFill>
            <a:schemeClr val="tx1"/>
          </a:solidFill>
          <a:latin typeface="+mn-lt"/>
          <a:ea typeface="+mn-ea"/>
          <a:cs typeface="+mn-cs"/>
        </a:defRPr>
      </a:lvl3pPr>
      <a:lvl4pPr marL="1570241" indent="-224320" algn="l" defTabSz="897280" rtl="0" eaLnBrk="1" latinLnBrk="0" hangingPunct="1">
        <a:spcBef>
          <a:spcPct val="20000"/>
        </a:spcBef>
        <a:buFont typeface="Arial" panose="020B0604020202020204" pitchFamily="34" charset="0"/>
        <a:buChar char="–"/>
        <a:defRPr kumimoji="1" sz="1963" kern="1200">
          <a:solidFill>
            <a:schemeClr val="tx1"/>
          </a:solidFill>
          <a:latin typeface="+mn-lt"/>
          <a:ea typeface="+mn-ea"/>
          <a:cs typeface="+mn-cs"/>
        </a:defRPr>
      </a:lvl4pPr>
      <a:lvl5pPr marL="2018880" indent="-224320" algn="l" defTabSz="897280" rtl="0" eaLnBrk="1" latinLnBrk="0" hangingPunct="1">
        <a:spcBef>
          <a:spcPct val="20000"/>
        </a:spcBef>
        <a:buFont typeface="Arial" panose="020B0604020202020204" pitchFamily="34" charset="0"/>
        <a:buChar char="»"/>
        <a:defRPr kumimoji="1" sz="1963" kern="1200">
          <a:solidFill>
            <a:schemeClr val="tx1"/>
          </a:solidFill>
          <a:latin typeface="+mn-lt"/>
          <a:ea typeface="+mn-ea"/>
          <a:cs typeface="+mn-cs"/>
        </a:defRPr>
      </a:lvl5pPr>
      <a:lvl6pPr marL="2467521" indent="-224320" algn="l" defTabSz="897280" rtl="0" eaLnBrk="1" latinLnBrk="0" hangingPunct="1">
        <a:spcBef>
          <a:spcPct val="20000"/>
        </a:spcBef>
        <a:buFont typeface="Arial" panose="020B0604020202020204" pitchFamily="34" charset="0"/>
        <a:buChar char="•"/>
        <a:defRPr kumimoji="1" sz="1963" kern="1200">
          <a:solidFill>
            <a:schemeClr val="tx1"/>
          </a:solidFill>
          <a:latin typeface="+mn-lt"/>
          <a:ea typeface="+mn-ea"/>
          <a:cs typeface="+mn-cs"/>
        </a:defRPr>
      </a:lvl6pPr>
      <a:lvl7pPr marL="2916161" indent="-224320" algn="l" defTabSz="897280" rtl="0" eaLnBrk="1" latinLnBrk="0" hangingPunct="1">
        <a:spcBef>
          <a:spcPct val="20000"/>
        </a:spcBef>
        <a:buFont typeface="Arial" panose="020B0604020202020204" pitchFamily="34" charset="0"/>
        <a:buChar char="•"/>
        <a:defRPr kumimoji="1" sz="1963" kern="1200">
          <a:solidFill>
            <a:schemeClr val="tx1"/>
          </a:solidFill>
          <a:latin typeface="+mn-lt"/>
          <a:ea typeface="+mn-ea"/>
          <a:cs typeface="+mn-cs"/>
        </a:defRPr>
      </a:lvl7pPr>
      <a:lvl8pPr marL="3364800" indent="-224320" algn="l" defTabSz="897280" rtl="0" eaLnBrk="1" latinLnBrk="0" hangingPunct="1">
        <a:spcBef>
          <a:spcPct val="20000"/>
        </a:spcBef>
        <a:buFont typeface="Arial" panose="020B0604020202020204" pitchFamily="34" charset="0"/>
        <a:buChar char="•"/>
        <a:defRPr kumimoji="1" sz="1963" kern="1200">
          <a:solidFill>
            <a:schemeClr val="tx1"/>
          </a:solidFill>
          <a:latin typeface="+mn-lt"/>
          <a:ea typeface="+mn-ea"/>
          <a:cs typeface="+mn-cs"/>
        </a:defRPr>
      </a:lvl8pPr>
      <a:lvl9pPr marL="3813440" indent="-224320" algn="l" defTabSz="897280" rtl="0" eaLnBrk="1" latinLnBrk="0" hangingPunct="1">
        <a:spcBef>
          <a:spcPct val="20000"/>
        </a:spcBef>
        <a:buFont typeface="Arial" panose="020B0604020202020204" pitchFamily="34" charset="0"/>
        <a:buChar char="•"/>
        <a:defRPr kumimoji="1" sz="1963" kern="1200">
          <a:solidFill>
            <a:schemeClr val="tx1"/>
          </a:solidFill>
          <a:latin typeface="+mn-lt"/>
          <a:ea typeface="+mn-ea"/>
          <a:cs typeface="+mn-cs"/>
        </a:defRPr>
      </a:lvl9pPr>
    </p:bodyStyle>
    <p:otherStyle>
      <a:defPPr>
        <a:defRPr lang="ja-JP"/>
      </a:defPPr>
      <a:lvl1pPr marL="0" algn="l" defTabSz="897280" rtl="0" eaLnBrk="1" latinLnBrk="0" hangingPunct="1">
        <a:defRPr kumimoji="1" sz="1766" kern="1200">
          <a:solidFill>
            <a:schemeClr val="tx1"/>
          </a:solidFill>
          <a:latin typeface="+mn-lt"/>
          <a:ea typeface="+mn-ea"/>
          <a:cs typeface="+mn-cs"/>
        </a:defRPr>
      </a:lvl1pPr>
      <a:lvl2pPr marL="448639" algn="l" defTabSz="897280" rtl="0" eaLnBrk="1" latinLnBrk="0" hangingPunct="1">
        <a:defRPr kumimoji="1" sz="1766" kern="1200">
          <a:solidFill>
            <a:schemeClr val="tx1"/>
          </a:solidFill>
          <a:latin typeface="+mn-lt"/>
          <a:ea typeface="+mn-ea"/>
          <a:cs typeface="+mn-cs"/>
        </a:defRPr>
      </a:lvl2pPr>
      <a:lvl3pPr marL="897280" algn="l" defTabSz="897280" rtl="0" eaLnBrk="1" latinLnBrk="0" hangingPunct="1">
        <a:defRPr kumimoji="1" sz="1766" kern="1200">
          <a:solidFill>
            <a:schemeClr val="tx1"/>
          </a:solidFill>
          <a:latin typeface="+mn-lt"/>
          <a:ea typeface="+mn-ea"/>
          <a:cs typeface="+mn-cs"/>
        </a:defRPr>
      </a:lvl3pPr>
      <a:lvl4pPr marL="1345921" algn="l" defTabSz="897280" rtl="0" eaLnBrk="1" latinLnBrk="0" hangingPunct="1">
        <a:defRPr kumimoji="1" sz="1766" kern="1200">
          <a:solidFill>
            <a:schemeClr val="tx1"/>
          </a:solidFill>
          <a:latin typeface="+mn-lt"/>
          <a:ea typeface="+mn-ea"/>
          <a:cs typeface="+mn-cs"/>
        </a:defRPr>
      </a:lvl4pPr>
      <a:lvl5pPr marL="1794560" algn="l" defTabSz="897280" rtl="0" eaLnBrk="1" latinLnBrk="0" hangingPunct="1">
        <a:defRPr kumimoji="1" sz="1766" kern="1200">
          <a:solidFill>
            <a:schemeClr val="tx1"/>
          </a:solidFill>
          <a:latin typeface="+mn-lt"/>
          <a:ea typeface="+mn-ea"/>
          <a:cs typeface="+mn-cs"/>
        </a:defRPr>
      </a:lvl5pPr>
      <a:lvl6pPr marL="2243201" algn="l" defTabSz="897280" rtl="0" eaLnBrk="1" latinLnBrk="0" hangingPunct="1">
        <a:defRPr kumimoji="1" sz="1766" kern="1200">
          <a:solidFill>
            <a:schemeClr val="tx1"/>
          </a:solidFill>
          <a:latin typeface="+mn-lt"/>
          <a:ea typeface="+mn-ea"/>
          <a:cs typeface="+mn-cs"/>
        </a:defRPr>
      </a:lvl6pPr>
      <a:lvl7pPr marL="2691839" algn="l" defTabSz="897280" rtl="0" eaLnBrk="1" latinLnBrk="0" hangingPunct="1">
        <a:defRPr kumimoji="1" sz="1766" kern="1200">
          <a:solidFill>
            <a:schemeClr val="tx1"/>
          </a:solidFill>
          <a:latin typeface="+mn-lt"/>
          <a:ea typeface="+mn-ea"/>
          <a:cs typeface="+mn-cs"/>
        </a:defRPr>
      </a:lvl7pPr>
      <a:lvl8pPr marL="3140479" algn="l" defTabSz="897280" rtl="0" eaLnBrk="1" latinLnBrk="0" hangingPunct="1">
        <a:defRPr kumimoji="1" sz="1766" kern="1200">
          <a:solidFill>
            <a:schemeClr val="tx1"/>
          </a:solidFill>
          <a:latin typeface="+mn-lt"/>
          <a:ea typeface="+mn-ea"/>
          <a:cs typeface="+mn-cs"/>
        </a:defRPr>
      </a:lvl8pPr>
      <a:lvl9pPr marL="3589119" algn="l" defTabSz="897280" rtl="0" eaLnBrk="1" latinLnBrk="0" hangingPunct="1">
        <a:defRPr kumimoji="1" sz="176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chart" Target="../charts/chart21.xml"/><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chart" Target="../charts/chart22.xml"/><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chart" Target="../charts/chart24.xml"/><Relationship Id="rId2" Type="http://schemas.openxmlformats.org/officeDocument/2006/relationships/notesSlide" Target="../notesSlides/notesSlide24.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chart" Target="../charts/chart25.xml"/><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chart" Target="../charts/chart26.xml"/><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chart" Target="../charts/chart27.xml"/><Relationship Id="rId2" Type="http://schemas.openxmlformats.org/officeDocument/2006/relationships/notesSlide" Target="../notesSlides/notesSlide27.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chart" Target="../charts/chart28.xml"/><Relationship Id="rId2" Type="http://schemas.openxmlformats.org/officeDocument/2006/relationships/notesSlide" Target="../notesSlides/notesSlide28.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0"/>
            <a:ext cx="9720263" cy="408869"/>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defRPr/>
            </a:pPr>
            <a:r>
              <a:rPr lang="en-US" altLang="ja-JP" sz="1963" b="1" dirty="0">
                <a:solidFill>
                  <a:prstClr val="white"/>
                </a:solidFill>
                <a:latin typeface="Meiryo UI" panose="020B0604030504040204" pitchFamily="50" charset="-128"/>
                <a:ea typeface="Meiryo UI" panose="020B0604030504040204" pitchFamily="50" charset="-128"/>
              </a:rPr>
              <a:t>2021</a:t>
            </a:r>
            <a:r>
              <a:rPr lang="ja-JP" altLang="en-US" sz="1963" b="1" dirty="0">
                <a:solidFill>
                  <a:prstClr val="white"/>
                </a:solidFill>
                <a:latin typeface="Meiryo UI" panose="020B0604030504040204" pitchFamily="50" charset="-128"/>
                <a:ea typeface="Meiryo UI" panose="020B0604030504040204" pitchFamily="50" charset="-128"/>
              </a:rPr>
              <a:t>年度（都道府県分） 　保険者機能強化推進交付金に係る評価結果＜全体＞</a:t>
            </a:r>
            <a:endParaRPr lang="en-US" altLang="ja-JP" sz="1963" b="1" dirty="0">
              <a:solidFill>
                <a:prstClr val="white"/>
              </a:solidFill>
              <a:latin typeface="Meiryo UI" panose="020B0604030504040204" pitchFamily="50" charset="-128"/>
              <a:ea typeface="Meiryo UI" panose="020B0604030504040204" pitchFamily="50" charset="-128"/>
            </a:endParaRPr>
          </a:p>
        </p:txBody>
      </p:sp>
      <p:sp>
        <p:nvSpPr>
          <p:cNvPr id="7" name="スライド番号プレースホルダー 1">
            <a:extLst>
              <a:ext uri="{FF2B5EF4-FFF2-40B4-BE49-F238E27FC236}">
                <a16:creationId xmlns:a16="http://schemas.microsoft.com/office/drawing/2014/main" id="{72F15830-FA1D-4AC4-8BF5-7CDFF72961E9}"/>
              </a:ext>
            </a:extLst>
          </p:cNvPr>
          <p:cNvSpPr>
            <a:spLocks noGrp="1"/>
          </p:cNvSpPr>
          <p:nvPr>
            <p:ph type="sldNum" sz="quarter" idx="12"/>
          </p:nvPr>
        </p:nvSpPr>
        <p:spPr>
          <a:xfrm>
            <a:off x="7277580" y="6391076"/>
            <a:ext cx="2258612" cy="358279"/>
          </a:xfrm>
        </p:spPr>
        <p:txBody>
          <a:bodyPr/>
          <a:lstStyle/>
          <a:p>
            <a:r>
              <a:rPr lang="ja-JP" altLang="en-US" dirty="0" smtClean="0">
                <a:solidFill>
                  <a:prstClr val="black">
                    <a:tint val="75000"/>
                  </a:prstClr>
                </a:solidFill>
                <a:latin typeface="ＭＳ Ｐゴシック" panose="020B0600070205080204" pitchFamily="50" charset="-128"/>
                <a:ea typeface="ＭＳ Ｐゴシック" panose="020B0600070205080204" pitchFamily="50" charset="-128"/>
              </a:rPr>
              <a:t>１</a:t>
            </a:r>
            <a:endParaRPr lang="ja-JP" altLang="en-US" dirty="0">
              <a:solidFill>
                <a:prstClr val="black">
                  <a:tint val="75000"/>
                </a:prstClr>
              </a:solidFill>
              <a:latin typeface="ＭＳ Ｐゴシック" panose="020B0600070205080204" pitchFamily="50" charset="-128"/>
              <a:ea typeface="ＭＳ Ｐゴシック" panose="020B0600070205080204" pitchFamily="50" charset="-128"/>
            </a:endParaRPr>
          </a:p>
        </p:txBody>
      </p:sp>
      <p:graphicFrame>
        <p:nvGraphicFramePr>
          <p:cNvPr id="2" name="グラフ 1">
            <a:extLst>
              <a:ext uri="{FF2B5EF4-FFF2-40B4-BE49-F238E27FC236}">
                <a16:creationId xmlns:a16="http://schemas.microsoft.com/office/drawing/2014/main" id="{2AD154A4-B8CC-4F8A-A049-D931F016F81C}"/>
              </a:ext>
            </a:extLst>
          </p:cNvPr>
          <p:cNvGraphicFramePr>
            <a:graphicFrameLocks/>
          </p:cNvGraphicFramePr>
          <p:nvPr>
            <p:extLst/>
          </p:nvPr>
        </p:nvGraphicFramePr>
        <p:xfrm>
          <a:off x="369728" y="414364"/>
          <a:ext cx="8982393" cy="648796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7771217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5556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marL="246340" indent="-625706" algn="ctr">
              <a:defRPr/>
            </a:pPr>
            <a:r>
              <a:rPr lang="en-US" altLang="ja-JP" sz="1963" b="1" dirty="0">
                <a:latin typeface="Meiryo UI" panose="020B0604030504040204" pitchFamily="50" charset="-128"/>
                <a:ea typeface="Meiryo UI" panose="020B0604030504040204" pitchFamily="50" charset="-128"/>
              </a:rPr>
              <a:t>2021</a:t>
            </a:r>
            <a:r>
              <a:rPr lang="ja-JP" altLang="en-US" sz="1963" b="1" dirty="0">
                <a:latin typeface="Meiryo UI" panose="020B0604030504040204" pitchFamily="50" charset="-128"/>
                <a:ea typeface="Meiryo UI" panose="020B0604030504040204" pitchFamily="50" charset="-128"/>
              </a:rPr>
              <a:t>年度（都道府県分）　　</a:t>
            </a:r>
            <a:r>
              <a:rPr lang="en-US" altLang="ja-JP" sz="1963" b="1" dirty="0">
                <a:latin typeface="Meiryo UI" panose="020B0604030504040204" pitchFamily="50" charset="-128"/>
                <a:ea typeface="Meiryo UI" panose="020B0604030504040204" pitchFamily="50" charset="-128"/>
              </a:rPr>
              <a:t>Ⅱ</a:t>
            </a:r>
            <a:r>
              <a:rPr lang="ja-JP" altLang="en-US" sz="1963" b="1" dirty="0">
                <a:latin typeface="Meiryo UI" panose="020B0604030504040204" pitchFamily="50" charset="-128"/>
                <a:ea typeface="Meiryo UI" panose="020B0604030504040204" pitchFamily="50" charset="-128"/>
              </a:rPr>
              <a:t>（１）保険者による地域分析、介護保険事業計画の策定</a:t>
            </a:r>
            <a:endParaRPr lang="en-US" altLang="ja-JP" sz="1963" b="1" dirty="0">
              <a:latin typeface="Meiryo UI" panose="020B0604030504040204" pitchFamily="50" charset="-128"/>
              <a:ea typeface="Meiryo UI" panose="020B0604030504040204" pitchFamily="50" charset="-128"/>
            </a:endParaRPr>
          </a:p>
        </p:txBody>
      </p:sp>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334502" y="6481849"/>
            <a:ext cx="2268061" cy="358279"/>
          </a:xfrm>
        </p:spPr>
        <p:txBody>
          <a:bodyPr/>
          <a:lstStyle/>
          <a:p>
            <a:pPr>
              <a:defRPr/>
            </a:pPr>
            <a:r>
              <a:rPr lang="en-US" altLang="ja-JP" dirty="0" smtClean="0">
                <a:solidFill>
                  <a:prstClr val="black">
                    <a:tint val="75000"/>
                  </a:prstClr>
                </a:solidFill>
                <a:latin typeface="+mn-ea"/>
              </a:rPr>
              <a:t>10</a:t>
            </a:r>
            <a:endParaRPr kumimoji="1" lang="ja-JP" altLang="en-US" dirty="0">
              <a:solidFill>
                <a:prstClr val="black">
                  <a:tint val="75000"/>
                </a:prstClr>
              </a:solidFill>
              <a:latin typeface="+mn-ea"/>
            </a:endParaRPr>
          </a:p>
        </p:txBody>
      </p:sp>
      <p:graphicFrame>
        <p:nvGraphicFramePr>
          <p:cNvPr id="8" name="表 7">
            <a:extLst>
              <a:ext uri="{FF2B5EF4-FFF2-40B4-BE49-F238E27FC236}">
                <a16:creationId xmlns:a16="http://schemas.microsoft.com/office/drawing/2014/main" id="{126171F5-BA07-482A-86D7-32A9E41FAF47}"/>
              </a:ext>
            </a:extLst>
          </p:cNvPr>
          <p:cNvGraphicFramePr>
            <a:graphicFrameLocks noGrp="1"/>
          </p:cNvGraphicFramePr>
          <p:nvPr>
            <p:extLst/>
          </p:nvPr>
        </p:nvGraphicFramePr>
        <p:xfrm>
          <a:off x="242895" y="534736"/>
          <a:ext cx="9359668" cy="907544"/>
        </p:xfrm>
        <a:graphic>
          <a:graphicData uri="http://schemas.openxmlformats.org/drawingml/2006/table">
            <a:tbl>
              <a:tblPr firstRow="1" bandRow="1">
                <a:tableStyleId>{5C22544A-7EE6-4342-B048-85BDC9FD1C3A}</a:tableStyleId>
              </a:tblPr>
              <a:tblGrid>
                <a:gridCol w="294785">
                  <a:extLst>
                    <a:ext uri="{9D8B030D-6E8A-4147-A177-3AD203B41FA5}">
                      <a16:colId xmlns:a16="http://schemas.microsoft.com/office/drawing/2014/main" val="897722632"/>
                    </a:ext>
                  </a:extLst>
                </a:gridCol>
                <a:gridCol w="3493133">
                  <a:extLst>
                    <a:ext uri="{9D8B030D-6E8A-4147-A177-3AD203B41FA5}">
                      <a16:colId xmlns:a16="http://schemas.microsoft.com/office/drawing/2014/main" val="1624404869"/>
                    </a:ext>
                  </a:extLst>
                </a:gridCol>
                <a:gridCol w="445203">
                  <a:extLst>
                    <a:ext uri="{9D8B030D-6E8A-4147-A177-3AD203B41FA5}">
                      <a16:colId xmlns:a16="http://schemas.microsoft.com/office/drawing/2014/main" val="2178782984"/>
                    </a:ext>
                  </a:extLst>
                </a:gridCol>
                <a:gridCol w="445203">
                  <a:extLst>
                    <a:ext uri="{9D8B030D-6E8A-4147-A177-3AD203B41FA5}">
                      <a16:colId xmlns:a16="http://schemas.microsoft.com/office/drawing/2014/main" val="300635064"/>
                    </a:ext>
                  </a:extLst>
                </a:gridCol>
                <a:gridCol w="297805">
                  <a:extLst>
                    <a:ext uri="{9D8B030D-6E8A-4147-A177-3AD203B41FA5}">
                      <a16:colId xmlns:a16="http://schemas.microsoft.com/office/drawing/2014/main" val="1573169666"/>
                    </a:ext>
                  </a:extLst>
                </a:gridCol>
                <a:gridCol w="3493133">
                  <a:extLst>
                    <a:ext uri="{9D8B030D-6E8A-4147-A177-3AD203B41FA5}">
                      <a16:colId xmlns:a16="http://schemas.microsoft.com/office/drawing/2014/main" val="303702360"/>
                    </a:ext>
                  </a:extLst>
                </a:gridCol>
                <a:gridCol w="445203">
                  <a:extLst>
                    <a:ext uri="{9D8B030D-6E8A-4147-A177-3AD203B41FA5}">
                      <a16:colId xmlns:a16="http://schemas.microsoft.com/office/drawing/2014/main" val="3731451585"/>
                    </a:ext>
                  </a:extLst>
                </a:gridCol>
                <a:gridCol w="445203">
                  <a:extLst>
                    <a:ext uri="{9D8B030D-6E8A-4147-A177-3AD203B41FA5}">
                      <a16:colId xmlns:a16="http://schemas.microsoft.com/office/drawing/2014/main" val="3177399367"/>
                    </a:ext>
                  </a:extLst>
                </a:gridCol>
              </a:tblGrid>
              <a:tr h="224314">
                <a:tc>
                  <a:txBody>
                    <a:bodyPr/>
                    <a:lstStyle/>
                    <a:p>
                      <a:pPr algn="ct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評価指標</a:t>
                      </a:r>
                    </a:p>
                  </a:txBody>
                  <a:tcPr marL="89726" marR="89726" marT="44863" marB="44863"/>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tc>
                  <a:txBody>
                    <a:bodyPr/>
                    <a:lstStyle/>
                    <a:p>
                      <a:pPr algn="ctr"/>
                      <a:endParaRPr kumimoji="1" lang="ja-JP" altLang="en-US" sz="900" dirty="0">
                        <a:latin typeface="+mn-ea"/>
                        <a:ea typeface="+mn-ea"/>
                      </a:endParaRPr>
                    </a:p>
                  </a:txBody>
                  <a:tcPr marL="89726" marR="89726" marT="44863" marB="44863"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dirty="0">
                          <a:latin typeface="+mn-ea"/>
                          <a:ea typeface="+mn-ea"/>
                        </a:rPr>
                        <a:t>評価指標</a:t>
                      </a:r>
                    </a:p>
                  </a:txBody>
                  <a:tcPr marL="89726" marR="89726" marT="44863" marB="44863" anchor="ctr"/>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extLst>
                  <a:ext uri="{0D108BD9-81ED-4DB2-BD59-A6C34878D82A}">
                    <a16:rowId xmlns:a16="http://schemas.microsoft.com/office/drawing/2014/main" val="2535473127"/>
                  </a:ext>
                </a:extLst>
              </a:tr>
              <a:tr h="224314">
                <a:tc gridSpan="8">
                  <a:txBody>
                    <a:bodyPr/>
                    <a:lstStyle/>
                    <a:p>
                      <a:pPr marL="0" marR="0" indent="0" algn="l" defTabSz="917509" rtl="0" eaLnBrk="1" fontAlgn="auto" latinLnBrk="0" hangingPunct="1">
                        <a:lnSpc>
                          <a:spcPct val="100000"/>
                        </a:lnSpc>
                        <a:spcBef>
                          <a:spcPts val="0"/>
                        </a:spcBef>
                        <a:spcAft>
                          <a:spcPts val="0"/>
                        </a:spcAft>
                        <a:buClrTx/>
                        <a:buSzTx/>
                        <a:buFontTx/>
                        <a:buNone/>
                        <a:tabLst/>
                        <a:defRPr/>
                      </a:pPr>
                      <a:r>
                        <a:rPr kumimoji="1" lang="ja-JP" altLang="en-US" sz="900" dirty="0"/>
                        <a:t>①保険者による地域包括ケア「見える化」システムによる地域分析、介護保険事業計画策定後の進捗管理に係り、市町村への研修事業やアドバイザー派遣事業等を行っているか。</a:t>
                      </a:r>
                      <a:endParaRPr kumimoji="1" lang="en-US" altLang="ja-JP" sz="900" b="0" dirty="0">
                        <a:solidFill>
                          <a:schemeClr val="tx1"/>
                        </a:solidFill>
                      </a:endParaRPr>
                    </a:p>
                  </a:txBody>
                  <a:tcPr marL="89726" marR="89726" marT="44863" marB="44863" anchor="ct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kumimoji="1" lang="en-US" altLang="ja-JP" sz="1000" b="0" dirty="0">
                        <a:solidFill>
                          <a:schemeClr val="tx1"/>
                        </a:solidFill>
                      </a:endParaRPr>
                    </a:p>
                  </a:txBody>
                  <a:tcPr/>
                </a:tc>
                <a:tc hMerge="1">
                  <a:txBody>
                    <a:bodyPr/>
                    <a:lstStyle/>
                    <a:p>
                      <a:endParaRPr kumimoji="1" lang="ja-JP" altLang="en-US"/>
                    </a:p>
                  </a:txBody>
                  <a:tcPr/>
                </a:tc>
                <a:tc hMerge="1">
                  <a:txBody>
                    <a:bodyPr/>
                    <a:lstStyle/>
                    <a:p>
                      <a:pPr algn="ctr"/>
                      <a:endParaRPr kumimoji="1" lang="ja-JP" altLang="en-US" sz="1000" dirty="0">
                        <a:latin typeface="+mn-ea"/>
                        <a:ea typeface="+mn-ea"/>
                      </a:endParaRPr>
                    </a:p>
                  </a:txBody>
                  <a:tcPr anchor="ct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extLst>
                  <a:ext uri="{0D108BD9-81ED-4DB2-BD59-A6C34878D82A}">
                    <a16:rowId xmlns:a16="http://schemas.microsoft.com/office/drawing/2014/main" val="933404504"/>
                  </a:ext>
                </a:extLst>
              </a:tr>
              <a:tr h="224314">
                <a:tc>
                  <a:txBody>
                    <a:bodyPr/>
                    <a:lstStyle/>
                    <a:p>
                      <a:pPr algn="ctr"/>
                      <a:r>
                        <a:rPr kumimoji="1" lang="ja-JP" altLang="en-US" sz="900" dirty="0">
                          <a:latin typeface="+mn-ea"/>
                          <a:ea typeface="+mn-ea"/>
                        </a:rPr>
                        <a:t>ア</a:t>
                      </a:r>
                    </a:p>
                  </a:txBody>
                  <a:tcPr marL="89726" marR="89726" marT="44863" marB="44863" anchor="ctr"/>
                </a:tc>
                <a:tc>
                  <a:txBody>
                    <a:bodyPr/>
                    <a:lstStyle/>
                    <a:p>
                      <a:pPr marL="0" marR="0" indent="0" algn="l" defTabSz="917509" rtl="0" eaLnBrk="1" fontAlgn="auto" latinLnBrk="0" hangingPunct="1">
                        <a:lnSpc>
                          <a:spcPct val="100000"/>
                        </a:lnSpc>
                        <a:spcBef>
                          <a:spcPts val="0"/>
                        </a:spcBef>
                        <a:spcAft>
                          <a:spcPts val="0"/>
                        </a:spcAft>
                        <a:buClrTx/>
                        <a:buSzTx/>
                        <a:buFontTx/>
                        <a:buNone/>
                        <a:tabLst/>
                        <a:defRPr/>
                      </a:pPr>
                      <a:r>
                        <a:rPr kumimoji="1" lang="ja-JP" altLang="en-US" sz="900" dirty="0"/>
                        <a:t>市町村への研修事業を実施している。</a:t>
                      </a:r>
                      <a:endParaRPr kumimoji="1" lang="en-US" altLang="ja-JP" sz="900" b="0" dirty="0">
                        <a:solidFill>
                          <a:schemeClr val="tx1"/>
                        </a:solidFill>
                      </a:endParaRP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19.2</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イ</a:t>
                      </a:r>
                    </a:p>
                  </a:txBody>
                  <a:tcPr marL="89726" marR="89726" marT="44863" marB="44863" anchor="ctr"/>
                </a:tc>
                <a:tc>
                  <a:txBody>
                    <a:bodyPr/>
                    <a:lstStyle/>
                    <a:p>
                      <a:pPr marL="0" marR="0" indent="0" algn="l" defTabSz="917509" rtl="0" eaLnBrk="1" fontAlgn="auto" latinLnBrk="0" hangingPunct="1">
                        <a:lnSpc>
                          <a:spcPct val="100000"/>
                        </a:lnSpc>
                        <a:spcBef>
                          <a:spcPts val="0"/>
                        </a:spcBef>
                        <a:spcAft>
                          <a:spcPts val="0"/>
                        </a:spcAft>
                        <a:buClrTx/>
                        <a:buSzTx/>
                        <a:buFontTx/>
                        <a:buNone/>
                        <a:tabLst/>
                        <a:defRPr/>
                      </a:pPr>
                      <a:r>
                        <a:rPr kumimoji="1" lang="ja-JP" altLang="en-US" sz="900" dirty="0"/>
                        <a:t>市町村へのアドバイザー派遣事業を実施している。</a:t>
                      </a:r>
                      <a:endParaRPr kumimoji="1" lang="en-US" altLang="ja-JP" sz="900" b="0" dirty="0">
                        <a:solidFill>
                          <a:schemeClr val="tx1"/>
                        </a:solidFill>
                      </a:endParaRPr>
                    </a:p>
                  </a:txBody>
                  <a:tcPr marL="89726" marR="89726" marT="44863" marB="44863" anchor="ctr"/>
                </a:tc>
                <a:tc>
                  <a:txBody>
                    <a:bodyPr/>
                    <a:lstStyle/>
                    <a:p>
                      <a:pPr algn="ctr"/>
                      <a:r>
                        <a:rPr kumimoji="1" lang="en-US" altLang="ja-JP" sz="900" dirty="0">
                          <a:latin typeface="+mn-ea"/>
                          <a:ea typeface="+mn-ea"/>
                        </a:rPr>
                        <a:t>20</a:t>
                      </a:r>
                    </a:p>
                  </a:txBody>
                  <a:tcPr marL="89726" marR="89726" marT="44863" marB="44863" anchor="ctr"/>
                </a:tc>
                <a:tc>
                  <a:txBody>
                    <a:bodyPr/>
                    <a:lstStyle/>
                    <a:p>
                      <a:pPr algn="ctr"/>
                      <a:r>
                        <a:rPr kumimoji="1" lang="en-US" altLang="ja-JP" sz="900" dirty="0">
                          <a:latin typeface="+mn-ea"/>
                          <a:ea typeface="+mn-ea"/>
                        </a:rPr>
                        <a:t>12.3</a:t>
                      </a:r>
                    </a:p>
                  </a:txBody>
                  <a:tcPr marL="89726" marR="89726" marT="44863" marB="44863" anchor="ctr"/>
                </a:tc>
                <a:extLst>
                  <a:ext uri="{0D108BD9-81ED-4DB2-BD59-A6C34878D82A}">
                    <a16:rowId xmlns:a16="http://schemas.microsoft.com/office/drawing/2014/main" val="399234344"/>
                  </a:ext>
                </a:extLst>
              </a:tr>
              <a:tr h="224314">
                <a:tc gridSpan="6">
                  <a:txBody>
                    <a:bodyPr/>
                    <a:lstStyle/>
                    <a:p>
                      <a:pPr algn="l"/>
                      <a:r>
                        <a:rPr lang="ja-JP" altLang="en-US" sz="900" b="0" i="0" u="none" strike="noStrike" dirty="0">
                          <a:solidFill>
                            <a:schemeClr val="tx1"/>
                          </a:solidFill>
                          <a:effectLst/>
                          <a:latin typeface="+mn-ea"/>
                          <a:ea typeface="+mn-ea"/>
                        </a:rPr>
                        <a:t>②都道府県に届出される住宅型有料や登録されるサ高住について、保険者の介護保険事業計画の検討等に必要な支援を実施しているか。</a:t>
                      </a:r>
                    </a:p>
                  </a:txBody>
                  <a:tcPr marL="89726" marR="89726" marT="44863" marB="44863" anchor="ctr">
                    <a:lnR w="12700" cap="flat" cmpd="sng" algn="ctr">
                      <a:solidFill>
                        <a:schemeClr val="bg1"/>
                      </a:solidFill>
                      <a:prstDash val="solid"/>
                      <a:round/>
                      <a:headEnd type="none" w="med" len="med"/>
                      <a:tailEnd type="none" w="med" len="med"/>
                    </a:lnR>
                  </a:tcPr>
                </a:tc>
                <a:tc hMerge="1">
                  <a:txBody>
                    <a:bodyPr/>
                    <a:lstStyle/>
                    <a:p>
                      <a:pPr marL="0" marR="0" indent="-457200" algn="l" defTabSz="917509" rtl="0" eaLnBrk="1" fontAlgn="auto" latinLnBrk="0" hangingPunct="1">
                        <a:lnSpc>
                          <a:spcPct val="100000"/>
                        </a:lnSpc>
                        <a:spcBef>
                          <a:spcPts val="0"/>
                        </a:spcBef>
                        <a:spcAft>
                          <a:spcPts val="0"/>
                        </a:spcAft>
                        <a:buClrTx/>
                        <a:buSzTx/>
                        <a:buFontTx/>
                        <a:buNone/>
                        <a:tabLst/>
                        <a:defRPr/>
                      </a:pPr>
                      <a:endParaRPr lang="en-US" altLang="ja-JP" sz="800" b="0" i="0" u="none" strike="noStrike" dirty="0">
                        <a:solidFill>
                          <a:schemeClr val="tx1"/>
                        </a:solidFill>
                        <a:effectLst/>
                        <a:latin typeface="ＭＳ Ｐゴシック"/>
                      </a:endParaRPr>
                    </a:p>
                  </a:txBody>
                  <a:tcPr anchor="ctr"/>
                </a:tc>
                <a:tc hMerge="1">
                  <a:txBody>
                    <a:bodyPr/>
                    <a:lstStyle/>
                    <a:p>
                      <a:pPr algn="ctr"/>
                      <a:endParaRPr kumimoji="1" lang="ja-JP" altLang="en-US" sz="1000" dirty="0">
                        <a:latin typeface="+mn-ea"/>
                        <a:ea typeface="+mn-ea"/>
                      </a:endParaRPr>
                    </a:p>
                  </a:txBody>
                  <a:tcPr anchor="ctr"/>
                </a:tc>
                <a:tc hMerge="1">
                  <a:txBody>
                    <a:bodyPr/>
                    <a:lstStyle/>
                    <a:p>
                      <a:pPr algn="ctr"/>
                      <a:endParaRPr kumimoji="1" lang="en-US" altLang="ja-JP" sz="1000" dirty="0">
                        <a:latin typeface="+mn-ea"/>
                        <a:ea typeface="+mn-ea"/>
                      </a:endParaRPr>
                    </a:p>
                  </a:txBody>
                  <a:tcPr anchor="ctr"/>
                </a:tc>
                <a:tc hMerge="1">
                  <a:txBody>
                    <a:bodyPr/>
                    <a:lstStyle/>
                    <a:p>
                      <a:pPr algn="ctr"/>
                      <a:endParaRPr kumimoji="1" lang="ja-JP" altLang="en-US" sz="800" dirty="0">
                        <a:latin typeface="+mn-ea"/>
                        <a:ea typeface="+mn-ea"/>
                      </a:endParaRPr>
                    </a:p>
                  </a:txBody>
                  <a:tcPr anchor="ctr"/>
                </a:tc>
                <a:tc hMerge="1">
                  <a:txBody>
                    <a:bodyPr/>
                    <a:lstStyle/>
                    <a:p>
                      <a:pPr marL="216000" marR="0" indent="-457200" algn="l" defTabSz="917509" rtl="0" eaLnBrk="1" fontAlgn="auto" latinLnBrk="0" hangingPunct="1">
                        <a:lnSpc>
                          <a:spcPct val="100000"/>
                        </a:lnSpc>
                        <a:spcBef>
                          <a:spcPts val="0"/>
                        </a:spcBef>
                        <a:spcAft>
                          <a:spcPts val="0"/>
                        </a:spcAft>
                        <a:buClrTx/>
                        <a:buSzTx/>
                        <a:buFontTx/>
                        <a:buNone/>
                        <a:tabLst/>
                        <a:defRPr/>
                      </a:pPr>
                      <a:endParaRPr lang="ja-JP" altLang="en-US" sz="800" b="0" i="0" u="none" strike="noStrike" dirty="0">
                        <a:solidFill>
                          <a:schemeClr val="tx1"/>
                        </a:solidFill>
                        <a:effectLst/>
                        <a:latin typeface="+mn-ea"/>
                        <a:ea typeface="+mn-ea"/>
                      </a:endParaRPr>
                    </a:p>
                  </a:txBody>
                  <a:tcPr anchor="ctr"/>
                </a:tc>
                <a:tc>
                  <a:txBody>
                    <a:bodyPr/>
                    <a:lstStyle/>
                    <a:p>
                      <a:pPr algn="ctr"/>
                      <a:r>
                        <a:rPr lang="en-US" altLang="ja-JP" sz="900" b="0" i="0" u="none" strike="noStrike" dirty="0">
                          <a:solidFill>
                            <a:schemeClr val="tx1"/>
                          </a:solidFill>
                          <a:effectLst/>
                          <a:latin typeface="+mn-ea"/>
                          <a:ea typeface="+mn-ea"/>
                        </a:rPr>
                        <a:t>10</a:t>
                      </a:r>
                      <a:endParaRPr lang="ja-JP" altLang="en-US" sz="900" b="0" i="0" u="none" strike="noStrike" dirty="0">
                        <a:solidFill>
                          <a:schemeClr val="tx1"/>
                        </a:solidFill>
                        <a:effectLst/>
                        <a:latin typeface="+mn-ea"/>
                        <a:ea typeface="+mn-ea"/>
                      </a:endParaRPr>
                    </a:p>
                  </a:txBody>
                  <a:tcPr marL="89726" marR="89726" marT="44863" marB="44863" anchor="ct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pPr algn="ctr"/>
                      <a:r>
                        <a:rPr lang="en-US" altLang="ja-JP" sz="900" b="0" i="0" u="none" strike="noStrike" dirty="0">
                          <a:solidFill>
                            <a:schemeClr val="tx1"/>
                          </a:solidFill>
                          <a:effectLst/>
                          <a:latin typeface="+mn-ea"/>
                          <a:ea typeface="+mn-ea"/>
                        </a:rPr>
                        <a:t>8.5</a:t>
                      </a:r>
                      <a:endParaRPr lang="ja-JP" altLang="en-US" sz="900" b="0" i="0" u="none" strike="noStrike" dirty="0">
                        <a:solidFill>
                          <a:schemeClr val="tx1"/>
                        </a:solidFill>
                        <a:effectLst/>
                        <a:latin typeface="+mn-ea"/>
                        <a:ea typeface="+mn-ea"/>
                      </a:endParaRPr>
                    </a:p>
                  </a:txBody>
                  <a:tcPr marL="89726" marR="89726" marT="44863" marB="44863" anchor="ctr">
                    <a:lnL w="12700" cap="flat" cmpd="sng" algn="ctr">
                      <a:solidFill>
                        <a:schemeClr val="bg1"/>
                      </a:solidFill>
                      <a:prstDash val="solid"/>
                      <a:round/>
                      <a:headEnd type="none" w="med" len="med"/>
                      <a:tailEnd type="none" w="med" len="med"/>
                    </a:lnL>
                  </a:tcPr>
                </a:tc>
                <a:extLst>
                  <a:ext uri="{0D108BD9-81ED-4DB2-BD59-A6C34878D82A}">
                    <a16:rowId xmlns:a16="http://schemas.microsoft.com/office/drawing/2014/main" val="4219815525"/>
                  </a:ext>
                </a:extLst>
              </a:tr>
            </a:tbl>
          </a:graphicData>
        </a:graphic>
      </p:graphicFrame>
      <p:graphicFrame>
        <p:nvGraphicFramePr>
          <p:cNvPr id="2" name="グラフ 1">
            <a:extLst>
              <a:ext uri="{FF2B5EF4-FFF2-40B4-BE49-F238E27FC236}">
                <a16:creationId xmlns:a16="http://schemas.microsoft.com/office/drawing/2014/main" id="{C5A5655B-A064-4C6C-892D-F6E6CE884FD8}"/>
              </a:ext>
            </a:extLst>
          </p:cNvPr>
          <p:cNvGraphicFramePr>
            <a:graphicFrameLocks/>
          </p:cNvGraphicFramePr>
          <p:nvPr>
            <p:extLst/>
          </p:nvPr>
        </p:nvGraphicFramePr>
        <p:xfrm>
          <a:off x="-33040" y="1866314"/>
          <a:ext cx="9762244" cy="479467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5290595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350603" y="6680869"/>
            <a:ext cx="2268061" cy="358279"/>
          </a:xfrm>
        </p:spPr>
        <p:txBody>
          <a:bodyPr/>
          <a:lstStyle/>
          <a:p>
            <a:pPr>
              <a:defRPr/>
            </a:pPr>
            <a:r>
              <a:rPr kumimoji="1" lang="en-US" altLang="ja-JP" dirty="0" smtClean="0">
                <a:solidFill>
                  <a:prstClr val="black">
                    <a:tint val="75000"/>
                  </a:prstClr>
                </a:solidFill>
                <a:latin typeface="+mn-ea"/>
              </a:rPr>
              <a:t>11</a:t>
            </a:r>
            <a:endParaRPr kumimoji="1" lang="ja-JP" altLang="en-US" dirty="0">
              <a:solidFill>
                <a:prstClr val="black">
                  <a:tint val="75000"/>
                </a:prstClr>
              </a:solidFill>
              <a:latin typeface="+mn-ea"/>
            </a:endParaRPr>
          </a:p>
        </p:txBody>
      </p:sp>
      <p:graphicFrame>
        <p:nvGraphicFramePr>
          <p:cNvPr id="3" name="表 2"/>
          <p:cNvGraphicFramePr>
            <a:graphicFrameLocks noGrp="1"/>
          </p:cNvGraphicFramePr>
          <p:nvPr>
            <p:extLst/>
          </p:nvPr>
        </p:nvGraphicFramePr>
        <p:xfrm>
          <a:off x="126055" y="501972"/>
          <a:ext cx="9264492" cy="3360998"/>
        </p:xfrm>
        <a:graphic>
          <a:graphicData uri="http://schemas.openxmlformats.org/drawingml/2006/table">
            <a:tbl>
              <a:tblPr firstRow="1" bandRow="1">
                <a:tableStyleId>{5C22544A-7EE6-4342-B048-85BDC9FD1C3A}</a:tableStyleId>
              </a:tblPr>
              <a:tblGrid>
                <a:gridCol w="214273">
                  <a:extLst>
                    <a:ext uri="{9D8B030D-6E8A-4147-A177-3AD203B41FA5}">
                      <a16:colId xmlns:a16="http://schemas.microsoft.com/office/drawing/2014/main" val="897722632"/>
                    </a:ext>
                  </a:extLst>
                </a:gridCol>
                <a:gridCol w="3520571">
                  <a:extLst>
                    <a:ext uri="{9D8B030D-6E8A-4147-A177-3AD203B41FA5}">
                      <a16:colId xmlns:a16="http://schemas.microsoft.com/office/drawing/2014/main" val="1624404869"/>
                    </a:ext>
                  </a:extLst>
                </a:gridCol>
                <a:gridCol w="448701">
                  <a:extLst>
                    <a:ext uri="{9D8B030D-6E8A-4147-A177-3AD203B41FA5}">
                      <a16:colId xmlns:a16="http://schemas.microsoft.com/office/drawing/2014/main" val="2178782984"/>
                    </a:ext>
                  </a:extLst>
                </a:gridCol>
                <a:gridCol w="448701">
                  <a:extLst>
                    <a:ext uri="{9D8B030D-6E8A-4147-A177-3AD203B41FA5}">
                      <a16:colId xmlns:a16="http://schemas.microsoft.com/office/drawing/2014/main" val="300635064"/>
                    </a:ext>
                  </a:extLst>
                </a:gridCol>
                <a:gridCol w="214273">
                  <a:extLst>
                    <a:ext uri="{9D8B030D-6E8A-4147-A177-3AD203B41FA5}">
                      <a16:colId xmlns:a16="http://schemas.microsoft.com/office/drawing/2014/main" val="1573169666"/>
                    </a:ext>
                  </a:extLst>
                </a:gridCol>
                <a:gridCol w="3520571">
                  <a:extLst>
                    <a:ext uri="{9D8B030D-6E8A-4147-A177-3AD203B41FA5}">
                      <a16:colId xmlns:a16="http://schemas.microsoft.com/office/drawing/2014/main" val="303702360"/>
                    </a:ext>
                  </a:extLst>
                </a:gridCol>
                <a:gridCol w="448701">
                  <a:extLst>
                    <a:ext uri="{9D8B030D-6E8A-4147-A177-3AD203B41FA5}">
                      <a16:colId xmlns:a16="http://schemas.microsoft.com/office/drawing/2014/main" val="3731451585"/>
                    </a:ext>
                  </a:extLst>
                </a:gridCol>
                <a:gridCol w="448701">
                  <a:extLst>
                    <a:ext uri="{9D8B030D-6E8A-4147-A177-3AD203B41FA5}">
                      <a16:colId xmlns:a16="http://schemas.microsoft.com/office/drawing/2014/main" val="3177399367"/>
                    </a:ext>
                  </a:extLst>
                </a:gridCol>
              </a:tblGrid>
              <a:tr h="225030">
                <a:tc>
                  <a:txBody>
                    <a:bodyPr/>
                    <a:lstStyle/>
                    <a:p>
                      <a:pPr algn="ct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評価指標</a:t>
                      </a:r>
                    </a:p>
                  </a:txBody>
                  <a:tcPr marL="89726" marR="89726" marT="44863" marB="44863"/>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tc>
                  <a:txBody>
                    <a:bodyPr/>
                    <a:lstStyle/>
                    <a:p>
                      <a:pPr algn="ctr"/>
                      <a:endParaRPr kumimoji="1" lang="ja-JP" altLang="en-US" sz="900" dirty="0">
                        <a:latin typeface="+mn-ea"/>
                        <a:ea typeface="+mn-ea"/>
                      </a:endParaRPr>
                    </a:p>
                  </a:txBody>
                  <a:tcPr marL="89726" marR="89726" marT="44863" marB="44863"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dirty="0">
                          <a:latin typeface="+mn-ea"/>
                          <a:ea typeface="+mn-ea"/>
                        </a:rPr>
                        <a:t>評価指標</a:t>
                      </a:r>
                    </a:p>
                  </a:txBody>
                  <a:tcPr marL="89726" marR="89726" marT="44863" marB="44863" anchor="ctr"/>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extLst>
                  <a:ext uri="{0D108BD9-81ED-4DB2-BD59-A6C34878D82A}">
                    <a16:rowId xmlns:a16="http://schemas.microsoft.com/office/drawing/2014/main" val="2535473127"/>
                  </a:ext>
                </a:extLst>
              </a:tr>
              <a:tr h="224314">
                <a:tc gridSpan="8">
                  <a:txBody>
                    <a:bodyPr/>
                    <a:lstStyle/>
                    <a:p>
                      <a:pPr marL="0" marR="0" indent="0" algn="l" defTabSz="917509"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①地域ケア会議に関し、自立支援、重度化防止等に資するものとなるよう市町村への研修事業やアドバイザー派遣事業等を行っているか。</a:t>
                      </a:r>
                      <a:endParaRPr lang="en-US" altLang="ja-JP" sz="900" b="0" i="0" u="none" strike="noStrike" dirty="0">
                        <a:solidFill>
                          <a:schemeClr val="tx1"/>
                        </a:solidFill>
                        <a:effectLst/>
                        <a:latin typeface="+mn-ea"/>
                        <a:ea typeface="+mn-ea"/>
                      </a:endParaRPr>
                    </a:p>
                  </a:txBody>
                  <a:tcPr marL="89726" marR="89726" marT="44863" marB="44863"/>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kumimoji="1" lang="en-US" altLang="ja-JP" sz="1000" b="0" dirty="0">
                        <a:solidFill>
                          <a:schemeClr val="tx1"/>
                        </a:solidFill>
                      </a:endParaRPr>
                    </a:p>
                  </a:txBody>
                  <a:tcPr/>
                </a:tc>
                <a:tc hMerge="1">
                  <a:txBody>
                    <a:bodyPr/>
                    <a:lstStyle/>
                    <a:p>
                      <a:endParaRPr kumimoji="1" lang="ja-JP" altLang="en-US"/>
                    </a:p>
                  </a:txBody>
                  <a:tcPr/>
                </a:tc>
                <a:tc hMerge="1">
                  <a:txBody>
                    <a:bodyPr/>
                    <a:lstStyle/>
                    <a:p>
                      <a:pPr algn="ctr"/>
                      <a:endParaRPr kumimoji="1" lang="ja-JP" altLang="en-US" sz="1000" dirty="0">
                        <a:latin typeface="+mn-ea"/>
                        <a:ea typeface="+mn-ea"/>
                      </a:endParaRPr>
                    </a:p>
                  </a:txBody>
                  <a:tcPr anchor="ct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extLst>
                  <a:ext uri="{0D108BD9-81ED-4DB2-BD59-A6C34878D82A}">
                    <a16:rowId xmlns:a16="http://schemas.microsoft.com/office/drawing/2014/main" val="933404504"/>
                  </a:ext>
                </a:extLst>
              </a:tr>
              <a:tr h="358902">
                <a:tc>
                  <a:txBody>
                    <a:bodyPr/>
                    <a:lstStyle/>
                    <a:p>
                      <a:pPr algn="ctr"/>
                      <a:r>
                        <a:rPr kumimoji="1" lang="ja-JP" altLang="en-US" sz="900" dirty="0">
                          <a:latin typeface="+mn-ea"/>
                          <a:ea typeface="+mn-ea"/>
                        </a:rPr>
                        <a:t>ア</a:t>
                      </a:r>
                    </a:p>
                  </a:txBody>
                  <a:tcPr marL="89726" marR="89726" marT="44863" marB="44863" anchor="ctr"/>
                </a:tc>
                <a:tc>
                  <a:txBody>
                    <a:bodyPr/>
                    <a:lstStyle/>
                    <a:p>
                      <a:pPr marL="0" marR="0" indent="-482600" algn="l" defTabSz="917509"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市町村、地域包括支援センターの管理職・管理者に対して研修会等を実施している。</a:t>
                      </a:r>
                      <a:endParaRPr lang="en-US" altLang="ja-JP" sz="900" b="0" i="0" u="none" strike="noStrike" dirty="0">
                        <a:solidFill>
                          <a:schemeClr val="tx1"/>
                        </a:solidFill>
                        <a:effectLst/>
                        <a:latin typeface="+mn-ea"/>
                        <a:ea typeface="+mn-ea"/>
                      </a:endParaRPr>
                    </a:p>
                  </a:txBody>
                  <a:tcPr marL="89726" marR="89726" marT="44863" marB="44863" anchor="ctr"/>
                </a:tc>
                <a:tc>
                  <a:txBody>
                    <a:bodyPr/>
                    <a:lstStyle/>
                    <a:p>
                      <a:pPr algn="ctr"/>
                      <a:r>
                        <a:rPr kumimoji="1" lang="en-US" altLang="ja-JP" sz="900" dirty="0">
                          <a:latin typeface="+mn-ea"/>
                          <a:ea typeface="+mn-ea"/>
                        </a:rPr>
                        <a:t>10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9.4</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オ</a:t>
                      </a:r>
                    </a:p>
                  </a:txBody>
                  <a:tcPr marL="89726" marR="89726" marT="44863" marB="44863" anchor="ctr"/>
                </a:tc>
                <a:tc>
                  <a:txBody>
                    <a:bodyPr/>
                    <a:lstStyle/>
                    <a:p>
                      <a:pPr marL="0" marR="0" indent="0" algn="l" defTabSz="917509"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都道府県医師会等関係団体と協力して、郡市区医師会等関係団体の担当者に対して研修会等を実施している。</a:t>
                      </a:r>
                      <a:endParaRPr lang="en-US" altLang="ja-JP" sz="900" b="0" i="0" u="none" strike="noStrike" dirty="0">
                        <a:solidFill>
                          <a:schemeClr val="tx1"/>
                        </a:solidFill>
                        <a:effectLst/>
                        <a:latin typeface="+mn-ea"/>
                        <a:ea typeface="+mn-ea"/>
                      </a:endParaRPr>
                    </a:p>
                  </a:txBody>
                  <a:tcPr marL="89726" marR="89726" marT="44863" marB="44863"/>
                </a:tc>
                <a:tc>
                  <a:txBody>
                    <a:bodyPr/>
                    <a:lstStyle/>
                    <a:p>
                      <a:pPr algn="ctr"/>
                      <a:r>
                        <a:rPr kumimoji="1" lang="en-US" altLang="ja-JP" sz="900" dirty="0">
                          <a:latin typeface="+mn-ea"/>
                          <a:ea typeface="+mn-ea"/>
                        </a:rPr>
                        <a:t>10</a:t>
                      </a:r>
                    </a:p>
                  </a:txBody>
                  <a:tcPr marL="89726" marR="89726" marT="44863" marB="44863" anchor="ctr"/>
                </a:tc>
                <a:tc>
                  <a:txBody>
                    <a:bodyPr/>
                    <a:lstStyle/>
                    <a:p>
                      <a:pPr algn="ctr"/>
                      <a:r>
                        <a:rPr kumimoji="1" lang="en-US" altLang="ja-JP" sz="900" dirty="0">
                          <a:latin typeface="+mn-ea"/>
                          <a:ea typeface="+mn-ea"/>
                        </a:rPr>
                        <a:t>8.5</a:t>
                      </a:r>
                    </a:p>
                  </a:txBody>
                  <a:tcPr marL="89726" marR="89726" marT="44863" marB="44863" anchor="ctr"/>
                </a:tc>
                <a:extLst>
                  <a:ext uri="{0D108BD9-81ED-4DB2-BD59-A6C34878D82A}">
                    <a16:rowId xmlns:a16="http://schemas.microsoft.com/office/drawing/2014/main" val="399234344"/>
                  </a:ext>
                </a:extLst>
              </a:tr>
              <a:tr h="358902">
                <a:tc>
                  <a:txBody>
                    <a:bodyPr/>
                    <a:lstStyle/>
                    <a:p>
                      <a:pPr algn="ctr"/>
                      <a:r>
                        <a:rPr kumimoji="1" lang="ja-JP" altLang="en-US" sz="900" dirty="0">
                          <a:latin typeface="+mn-ea"/>
                          <a:ea typeface="+mn-ea"/>
                        </a:rPr>
                        <a:t>イ</a:t>
                      </a:r>
                    </a:p>
                  </a:txBody>
                  <a:tcPr marL="89726" marR="89726" marT="44863" marB="44863" anchor="ctr"/>
                </a:tc>
                <a:tc>
                  <a:txBody>
                    <a:bodyPr/>
                    <a:lstStyle/>
                    <a:p>
                      <a:pPr marL="0" marR="0" indent="-457200" algn="l" defTabSz="917509"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ＭＳ Ｐゴシック"/>
                        </a:rPr>
                        <a:t>都道府県医師会等関係団体と協力して、郡市区医師会等関係団体の管理職・管理者に対して研修会等を実施している。</a:t>
                      </a:r>
                      <a:endParaRPr lang="en-US" altLang="ja-JP" sz="900" b="0" i="0" u="none" strike="noStrike" dirty="0">
                        <a:solidFill>
                          <a:schemeClr val="tx1"/>
                        </a:solidFill>
                        <a:effectLst/>
                        <a:latin typeface="ＭＳ Ｐゴシック"/>
                      </a:endParaRPr>
                    </a:p>
                  </a:txBody>
                  <a:tcPr marL="89726" marR="89726" marT="44863" marB="44863" anchor="ctr"/>
                </a:tc>
                <a:tc>
                  <a:txBody>
                    <a:bodyPr/>
                    <a:lstStyle/>
                    <a:p>
                      <a:pPr algn="ctr"/>
                      <a:r>
                        <a:rPr kumimoji="1" lang="en-US" altLang="ja-JP" sz="900" dirty="0">
                          <a:latin typeface="+mn-ea"/>
                          <a:ea typeface="+mn-ea"/>
                        </a:rPr>
                        <a:t>10</a:t>
                      </a:r>
                    </a:p>
                  </a:txBody>
                  <a:tcPr marL="89726" marR="89726" marT="44863" marB="44863" anchor="ctr"/>
                </a:tc>
                <a:tc>
                  <a:txBody>
                    <a:bodyPr/>
                    <a:lstStyle/>
                    <a:p>
                      <a:pPr algn="ctr"/>
                      <a:r>
                        <a:rPr kumimoji="1" lang="en-US" altLang="ja-JP" sz="900" dirty="0">
                          <a:latin typeface="+mn-ea"/>
                          <a:ea typeface="+mn-ea"/>
                        </a:rPr>
                        <a:t>6.8</a:t>
                      </a:r>
                    </a:p>
                  </a:txBody>
                  <a:tcPr marL="89726" marR="89726" marT="44863" marB="44863" anchor="ctr"/>
                </a:tc>
                <a:tc>
                  <a:txBody>
                    <a:bodyPr/>
                    <a:lstStyle/>
                    <a:p>
                      <a:pPr algn="ctr"/>
                      <a:r>
                        <a:rPr kumimoji="1" lang="ja-JP" altLang="en-US" sz="900" dirty="0">
                          <a:latin typeface="+mn-ea"/>
                          <a:ea typeface="+mn-ea"/>
                        </a:rPr>
                        <a:t>カ</a:t>
                      </a:r>
                    </a:p>
                  </a:txBody>
                  <a:tcPr marL="89726" marR="89726" marT="44863" marB="44863" anchor="ctr"/>
                </a:tc>
                <a:tc>
                  <a:txBody>
                    <a:bodyPr/>
                    <a:lstStyle/>
                    <a:p>
                      <a:pPr marL="0" marR="0" indent="0" algn="l" defTabSz="917509"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介護関係者等の担当者に対して研修会等を実施している。</a:t>
                      </a:r>
                    </a:p>
                  </a:txBody>
                  <a:tcPr marL="89726" marR="89726" marT="44863" marB="44863" anchor="ctr"/>
                </a:tc>
                <a:tc>
                  <a:txBody>
                    <a:bodyPr/>
                    <a:lstStyle/>
                    <a:p>
                      <a:pPr algn="ctr"/>
                      <a:r>
                        <a:rPr kumimoji="1" lang="en-US" altLang="ja-JP" sz="900" dirty="0">
                          <a:latin typeface="+mn-ea"/>
                          <a:ea typeface="+mn-ea"/>
                        </a:rPr>
                        <a:t>10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9.6</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4219815525"/>
                  </a:ext>
                </a:extLst>
              </a:tr>
              <a:tr h="224314">
                <a:tc>
                  <a:txBody>
                    <a:bodyPr/>
                    <a:lstStyle/>
                    <a:p>
                      <a:pPr algn="ctr"/>
                      <a:r>
                        <a:rPr kumimoji="1" lang="ja-JP" altLang="en-US" sz="900" dirty="0">
                          <a:latin typeface="+mn-ea"/>
                          <a:ea typeface="+mn-ea"/>
                        </a:rPr>
                        <a:t>ウ</a:t>
                      </a:r>
                    </a:p>
                  </a:txBody>
                  <a:tcPr marL="89726" marR="89726" marT="44863" marB="44863" anchor="ctr"/>
                </a:tc>
                <a:tc>
                  <a:txBody>
                    <a:bodyPr/>
                    <a:lstStyle/>
                    <a:p>
                      <a:pPr marL="0" marR="0" indent="0" algn="l" defTabSz="917509"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介護関係者等の管理職・管理者に対して研修会等を実施している。</a:t>
                      </a:r>
                      <a:endParaRPr lang="en-US" altLang="ja-JP" sz="900" b="0" i="0" u="none" strike="noStrike" dirty="0">
                        <a:solidFill>
                          <a:schemeClr val="tx1"/>
                        </a:solidFill>
                        <a:effectLst/>
                        <a:latin typeface="+mn-ea"/>
                        <a:ea typeface="+mn-ea"/>
                      </a:endParaRPr>
                    </a:p>
                  </a:txBody>
                  <a:tcPr marL="89726" marR="89726" marT="44863" marB="44863" anchor="ctr"/>
                </a:tc>
                <a:tc>
                  <a:txBody>
                    <a:bodyPr/>
                    <a:lstStyle/>
                    <a:p>
                      <a:pPr algn="ctr"/>
                      <a:r>
                        <a:rPr kumimoji="1" lang="en-US" altLang="ja-JP" sz="900" dirty="0">
                          <a:latin typeface="+mn-ea"/>
                          <a:ea typeface="+mn-ea"/>
                        </a:rPr>
                        <a:t>10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8.5</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キ</a:t>
                      </a:r>
                    </a:p>
                  </a:txBody>
                  <a:tcPr marL="89726" marR="89726" marT="44863" marB="44863" anchor="ctr"/>
                </a:tc>
                <a:tc>
                  <a:txBody>
                    <a:bodyPr/>
                    <a:lstStyle/>
                    <a:p>
                      <a:pPr marL="0" marR="0" indent="0" algn="l" defTabSz="917509"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mn-ea"/>
                          <a:ea typeface="+mn-ea"/>
                        </a:rPr>
                        <a:t>市町村へのアドバイザ－派遣事業を実施している。</a:t>
                      </a:r>
                      <a:endParaRPr kumimoji="1" lang="en-US" altLang="ja-JP" sz="900" b="0" dirty="0">
                        <a:solidFill>
                          <a:schemeClr val="tx1"/>
                        </a:solidFill>
                        <a:latin typeface="+mn-ea"/>
                        <a:ea typeface="+mn-ea"/>
                      </a:endParaRPr>
                    </a:p>
                  </a:txBody>
                  <a:tcPr marL="89726" marR="89726" marT="44863" marB="44863" anchor="ctr"/>
                </a:tc>
                <a:tc>
                  <a:txBody>
                    <a:bodyPr/>
                    <a:lstStyle/>
                    <a:p>
                      <a:pPr algn="ctr"/>
                      <a:r>
                        <a:rPr kumimoji="1" lang="en-US" altLang="ja-JP" sz="900" dirty="0">
                          <a:solidFill>
                            <a:schemeClr val="tx1"/>
                          </a:solidFill>
                          <a:latin typeface="+mn-ea"/>
                          <a:ea typeface="+mn-ea"/>
                        </a:rPr>
                        <a:t>40</a:t>
                      </a:r>
                      <a:endParaRPr kumimoji="1" lang="ja-JP" altLang="en-US" sz="900" dirty="0">
                        <a:solidFill>
                          <a:schemeClr val="tx1"/>
                        </a:solidFill>
                        <a:latin typeface="+mn-ea"/>
                        <a:ea typeface="+mn-ea"/>
                      </a:endParaRPr>
                    </a:p>
                  </a:txBody>
                  <a:tcPr marL="89726" marR="89726" marT="44863" marB="44863" anchor="ctr"/>
                </a:tc>
                <a:tc>
                  <a:txBody>
                    <a:bodyPr/>
                    <a:lstStyle/>
                    <a:p>
                      <a:pPr algn="ctr"/>
                      <a:r>
                        <a:rPr kumimoji="1" lang="en-US" altLang="ja-JP" sz="900" dirty="0">
                          <a:solidFill>
                            <a:schemeClr val="tx1"/>
                          </a:solidFill>
                          <a:latin typeface="+mn-ea"/>
                          <a:ea typeface="+mn-ea"/>
                        </a:rPr>
                        <a:t>40.0</a:t>
                      </a:r>
                      <a:endParaRPr kumimoji="1" lang="ja-JP" altLang="en-US" sz="900" dirty="0">
                        <a:solidFill>
                          <a:schemeClr val="tx1"/>
                        </a:solidFill>
                        <a:latin typeface="+mn-ea"/>
                        <a:ea typeface="+mn-ea"/>
                      </a:endParaRPr>
                    </a:p>
                  </a:txBody>
                  <a:tcPr marL="89726" marR="89726" marT="44863" marB="44863" anchor="ctr"/>
                </a:tc>
                <a:extLst>
                  <a:ext uri="{0D108BD9-81ED-4DB2-BD59-A6C34878D82A}">
                    <a16:rowId xmlns:a16="http://schemas.microsoft.com/office/drawing/2014/main" val="1201803747"/>
                  </a:ext>
                </a:extLst>
              </a:tr>
              <a:tr h="358902">
                <a:tc>
                  <a:txBody>
                    <a:bodyPr/>
                    <a:lstStyle/>
                    <a:p>
                      <a:pPr algn="ctr"/>
                      <a:r>
                        <a:rPr kumimoji="1" lang="ja-JP" altLang="en-US" sz="900" dirty="0">
                          <a:latin typeface="+mn-ea"/>
                          <a:ea typeface="+mn-ea"/>
                        </a:rPr>
                        <a:t>エ</a:t>
                      </a:r>
                    </a:p>
                  </a:txBody>
                  <a:tcPr marL="89726" marR="89726" marT="44863" marB="44863" anchor="ctr"/>
                </a:tc>
                <a:tc>
                  <a:txBody>
                    <a:bodyPr/>
                    <a:lstStyle/>
                    <a:p>
                      <a:pPr marL="0" marR="0" indent="-457200" algn="l" defTabSz="917509"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市町村・地域包括支援センターの担当者に対して研修会等を実施している。</a:t>
                      </a:r>
                      <a:endParaRPr lang="en-US" altLang="ja-JP" sz="900" b="0" i="0" u="none" strike="noStrike" dirty="0">
                        <a:solidFill>
                          <a:schemeClr val="tx1"/>
                        </a:solidFill>
                        <a:effectLst/>
                        <a:latin typeface="+mn-ea"/>
                        <a:ea typeface="+mn-ea"/>
                      </a:endParaRPr>
                    </a:p>
                  </a:txBody>
                  <a:tcPr marL="89726" marR="89726" marT="44863" marB="44863" anchor="ctr"/>
                </a:tc>
                <a:tc>
                  <a:txBody>
                    <a:bodyPr/>
                    <a:lstStyle/>
                    <a:p>
                      <a:pPr algn="ctr"/>
                      <a:r>
                        <a:rPr kumimoji="1" lang="en-US" altLang="ja-JP" sz="900" dirty="0">
                          <a:latin typeface="+mn-ea"/>
                          <a:ea typeface="+mn-ea"/>
                        </a:rPr>
                        <a:t>10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10.0</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ク</a:t>
                      </a:r>
                    </a:p>
                  </a:txBody>
                  <a:tcPr marL="89726" marR="89726" marT="44863" marB="44863" anchor="ctr"/>
                </a:tc>
                <a:tc>
                  <a:txBody>
                    <a:bodyPr/>
                    <a:lstStyle/>
                    <a:p>
                      <a:pPr marL="0" marR="0" lvl="0" indent="0" algn="l" defTabSz="917509"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mn-ea"/>
                          <a:ea typeface="+mn-ea"/>
                        </a:rPr>
                        <a:t>管内市町村の評価指標</a:t>
                      </a:r>
                      <a:r>
                        <a:rPr kumimoji="1" lang="en-US" altLang="ja-JP" sz="900" b="0" dirty="0">
                          <a:solidFill>
                            <a:schemeClr val="tx1"/>
                          </a:solidFill>
                          <a:latin typeface="+mn-ea"/>
                          <a:ea typeface="+mn-ea"/>
                        </a:rPr>
                        <a:t>Ⅱ(</a:t>
                      </a:r>
                      <a:r>
                        <a:rPr kumimoji="1" lang="ja-JP" altLang="en-US" sz="900" b="0" dirty="0">
                          <a:solidFill>
                            <a:schemeClr val="tx1"/>
                          </a:solidFill>
                          <a:latin typeface="+mn-ea"/>
                          <a:ea typeface="+mn-ea"/>
                        </a:rPr>
                        <a:t>２</a:t>
                      </a:r>
                      <a:r>
                        <a:rPr kumimoji="1" lang="en-US" altLang="ja-JP" sz="900" b="0" dirty="0">
                          <a:solidFill>
                            <a:schemeClr val="tx1"/>
                          </a:solidFill>
                          <a:latin typeface="+mn-ea"/>
                          <a:ea typeface="+mn-ea"/>
                        </a:rPr>
                        <a:t>)⑤</a:t>
                      </a:r>
                      <a:r>
                        <a:rPr kumimoji="1" lang="ja-JP" altLang="en-US" sz="900" b="0" dirty="0">
                          <a:solidFill>
                            <a:schemeClr val="tx1"/>
                          </a:solidFill>
                          <a:latin typeface="+mn-ea"/>
                          <a:ea typeface="+mn-ea"/>
                        </a:rPr>
                        <a:t>及び⑥の達成状況はどのようになっているか。</a:t>
                      </a:r>
                    </a:p>
                  </a:txBody>
                  <a:tcPr marL="89726" marR="89726" marT="44863" marB="44863" anchor="ctr"/>
                </a:tc>
                <a:tc>
                  <a:txBody>
                    <a:bodyPr/>
                    <a:lstStyle/>
                    <a:p>
                      <a:pPr algn="ctr"/>
                      <a:r>
                        <a:rPr kumimoji="1" lang="en-US" altLang="ja-JP" sz="900" dirty="0">
                          <a:solidFill>
                            <a:schemeClr val="tx1"/>
                          </a:solidFill>
                          <a:latin typeface="+mn-ea"/>
                          <a:ea typeface="+mn-ea"/>
                        </a:rPr>
                        <a:t>60</a:t>
                      </a:r>
                      <a:endParaRPr kumimoji="1" lang="ja-JP" altLang="en-US" sz="900" dirty="0">
                        <a:solidFill>
                          <a:schemeClr val="tx1"/>
                        </a:solidFill>
                        <a:latin typeface="+mn-ea"/>
                        <a:ea typeface="+mn-ea"/>
                      </a:endParaRPr>
                    </a:p>
                  </a:txBody>
                  <a:tcPr marL="89726" marR="89726" marT="44863" marB="44863" anchor="ctr"/>
                </a:tc>
                <a:tc>
                  <a:txBody>
                    <a:bodyPr/>
                    <a:lstStyle/>
                    <a:p>
                      <a:pPr algn="ctr"/>
                      <a:r>
                        <a:rPr kumimoji="1" lang="en-US" altLang="ja-JP" sz="900" dirty="0">
                          <a:solidFill>
                            <a:schemeClr val="tx1"/>
                          </a:solidFill>
                          <a:latin typeface="+mn-ea"/>
                          <a:ea typeface="+mn-ea"/>
                        </a:rPr>
                        <a:t>25.3</a:t>
                      </a:r>
                    </a:p>
                  </a:txBody>
                  <a:tcPr marL="89726" marR="89726" marT="44863" marB="44863" anchor="ctr"/>
                </a:tc>
                <a:extLst>
                  <a:ext uri="{0D108BD9-81ED-4DB2-BD59-A6C34878D82A}">
                    <a16:rowId xmlns:a16="http://schemas.microsoft.com/office/drawing/2014/main" val="291411947"/>
                  </a:ext>
                </a:extLst>
              </a:tr>
              <a:tr h="224314">
                <a:tc gridSpan="8">
                  <a:txBody>
                    <a:bodyPr/>
                    <a:lstStyle/>
                    <a:p>
                      <a:pPr marL="0" marR="0" lvl="0" indent="-457200" algn="l" defTabSz="917509"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②一般介護予防事業における通いの場の立ち上げ等、介護予防を効果的に実施するための市町村への研修事業やアドバイザー派遣事業等を行っているか。</a:t>
                      </a:r>
                      <a:endParaRPr lang="en-US" altLang="ja-JP" sz="900" b="0" i="0" u="none" strike="noStrike" dirty="0">
                        <a:solidFill>
                          <a:schemeClr val="tx1"/>
                        </a:solidFill>
                        <a:effectLst/>
                        <a:latin typeface="+mn-ea"/>
                        <a:ea typeface="+mn-ea"/>
                      </a:endParaRPr>
                    </a:p>
                  </a:txBody>
                  <a:tcPr marL="89726" marR="89726" marT="44863" marB="44863" anchor="ctr"/>
                </a:tc>
                <a:tc hMerge="1">
                  <a:txBody>
                    <a:bodyPr/>
                    <a:lstStyle/>
                    <a:p>
                      <a:pPr marL="0" marR="0" indent="-457200" algn="l" defTabSz="917509" rtl="0" eaLnBrk="1" fontAlgn="auto" latinLnBrk="0" hangingPunct="1">
                        <a:lnSpc>
                          <a:spcPct val="100000"/>
                        </a:lnSpc>
                        <a:spcBef>
                          <a:spcPts val="0"/>
                        </a:spcBef>
                        <a:spcAft>
                          <a:spcPts val="0"/>
                        </a:spcAft>
                        <a:buClrTx/>
                        <a:buSzTx/>
                        <a:buFontTx/>
                        <a:buNone/>
                        <a:tabLst/>
                        <a:defRPr/>
                      </a:pPr>
                      <a:endParaRPr lang="en-US" altLang="ja-JP" sz="900" b="0" i="0" u="none" strike="noStrike" dirty="0">
                        <a:solidFill>
                          <a:schemeClr val="tx1"/>
                        </a:solidFill>
                        <a:effectLst/>
                        <a:latin typeface="+mn-ea"/>
                        <a:ea typeface="+mn-ea"/>
                      </a:endParaRPr>
                    </a:p>
                  </a:txBody>
                  <a:tcPr anchor="ctr"/>
                </a:tc>
                <a:tc hMerge="1">
                  <a:txBody>
                    <a:bodyPr/>
                    <a:lstStyle/>
                    <a:p>
                      <a:pPr algn="ctr"/>
                      <a:endParaRPr kumimoji="1" lang="ja-JP" altLang="en-US" sz="900" dirty="0">
                        <a:latin typeface="+mn-ea"/>
                        <a:ea typeface="+mn-ea"/>
                      </a:endParaRPr>
                    </a:p>
                  </a:txBody>
                  <a:tcPr anchor="ctr"/>
                </a:tc>
                <a:tc hMerge="1">
                  <a:txBody>
                    <a:bodyPr/>
                    <a:lstStyle/>
                    <a:p>
                      <a:pPr algn="ctr"/>
                      <a:endParaRPr kumimoji="1" lang="ja-JP" altLang="en-US" sz="900" dirty="0">
                        <a:latin typeface="+mn-ea"/>
                        <a:ea typeface="+mn-ea"/>
                      </a:endParaRPr>
                    </a:p>
                  </a:txBody>
                  <a:tcPr anchor="ctr"/>
                </a:tc>
                <a:tc hMerge="1">
                  <a:txBody>
                    <a:bodyPr/>
                    <a:lstStyle/>
                    <a:p>
                      <a:pPr algn="ctr"/>
                      <a:endParaRPr kumimoji="1" lang="ja-JP" altLang="en-US" sz="900" dirty="0">
                        <a:latin typeface="+mn-ea"/>
                        <a:ea typeface="+mn-ea"/>
                      </a:endParaRPr>
                    </a:p>
                  </a:txBody>
                  <a:tcPr anchor="ctr"/>
                </a:tc>
                <a:tc hMerge="1">
                  <a:txBody>
                    <a:bodyPr/>
                    <a:lstStyle/>
                    <a:p>
                      <a:pPr marL="0" marR="0" lvl="0" indent="0" algn="l" defTabSz="917509" rtl="0" eaLnBrk="1" fontAlgn="auto" latinLnBrk="0" hangingPunct="1">
                        <a:lnSpc>
                          <a:spcPct val="100000"/>
                        </a:lnSpc>
                        <a:spcBef>
                          <a:spcPts val="0"/>
                        </a:spcBef>
                        <a:spcAft>
                          <a:spcPts val="0"/>
                        </a:spcAft>
                        <a:buClrTx/>
                        <a:buSzTx/>
                        <a:buFontTx/>
                        <a:buNone/>
                        <a:tabLst/>
                        <a:defRPr/>
                      </a:pPr>
                      <a:endParaRPr kumimoji="1" lang="ja-JP" altLang="en-US" sz="900" b="0" dirty="0">
                        <a:solidFill>
                          <a:schemeClr val="tx1"/>
                        </a:solidFill>
                        <a:latin typeface="+mn-ea"/>
                        <a:ea typeface="+mn-ea"/>
                      </a:endParaRPr>
                    </a:p>
                  </a:txBody>
                  <a:tcPr anchor="ctr"/>
                </a:tc>
                <a:tc hMerge="1">
                  <a:txBody>
                    <a:bodyPr/>
                    <a:lstStyle/>
                    <a:p>
                      <a:pPr algn="ctr"/>
                      <a:endParaRPr kumimoji="1" lang="ja-JP" altLang="en-US" sz="900" dirty="0">
                        <a:solidFill>
                          <a:schemeClr val="tx1"/>
                        </a:solidFill>
                        <a:latin typeface="+mn-ea"/>
                        <a:ea typeface="+mn-ea"/>
                      </a:endParaRPr>
                    </a:p>
                  </a:txBody>
                  <a:tcPr anchor="ctr"/>
                </a:tc>
                <a:tc hMerge="1">
                  <a:txBody>
                    <a:bodyPr/>
                    <a:lstStyle/>
                    <a:p>
                      <a:pPr algn="ctr"/>
                      <a:endParaRPr kumimoji="1" lang="en-US" altLang="ja-JP" sz="900" dirty="0">
                        <a:solidFill>
                          <a:schemeClr val="tx1"/>
                        </a:solidFill>
                        <a:latin typeface="+mn-ea"/>
                        <a:ea typeface="+mn-ea"/>
                      </a:endParaRPr>
                    </a:p>
                  </a:txBody>
                  <a:tcPr anchor="ctr"/>
                </a:tc>
                <a:extLst>
                  <a:ext uri="{0D108BD9-81ED-4DB2-BD59-A6C34878D82A}">
                    <a16:rowId xmlns:a16="http://schemas.microsoft.com/office/drawing/2014/main" val="317627700"/>
                  </a:ext>
                </a:extLst>
              </a:tr>
              <a:tr h="224314">
                <a:tc rowSpan="2">
                  <a:txBody>
                    <a:bodyPr/>
                    <a:lstStyle/>
                    <a:p>
                      <a:pPr algn="ctr"/>
                      <a:r>
                        <a:rPr kumimoji="1" lang="ja-JP" altLang="en-US" sz="900" dirty="0">
                          <a:latin typeface="+mn-ea"/>
                          <a:ea typeface="+mn-ea"/>
                        </a:rPr>
                        <a:t>ア</a:t>
                      </a:r>
                    </a:p>
                  </a:txBody>
                  <a:tcPr marL="89726" marR="89726" marT="44863" marB="44863" anchor="ctr"/>
                </a:tc>
                <a:tc rowSpan="2">
                  <a:txBody>
                    <a:bodyPr/>
                    <a:lstStyle/>
                    <a:p>
                      <a:pPr marL="0" marR="0" indent="-457200" algn="l" defTabSz="917509"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介護予防に従事する市町村職員や関係者に対し、介護予防を効果的に実施するための技術的支援に係る研修会等を実施している。</a:t>
                      </a:r>
                      <a:endParaRPr lang="en-US" altLang="ja-JP" sz="900" b="0" i="0" u="none" strike="noStrike" dirty="0">
                        <a:solidFill>
                          <a:schemeClr val="tx1"/>
                        </a:solidFill>
                        <a:effectLst/>
                        <a:latin typeface="+mn-ea"/>
                        <a:ea typeface="+mn-ea"/>
                      </a:endParaRPr>
                    </a:p>
                  </a:txBody>
                  <a:tcPr marL="89726" marR="89726" marT="44863" marB="44863" anchor="ctr"/>
                </a:tc>
                <a:tc rowSpan="2">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rowSpan="2">
                  <a:txBody>
                    <a:bodyPr/>
                    <a:lstStyle/>
                    <a:p>
                      <a:pPr algn="ctr"/>
                      <a:r>
                        <a:rPr kumimoji="1" lang="en-US" altLang="ja-JP" sz="900" dirty="0">
                          <a:latin typeface="+mn-ea"/>
                          <a:ea typeface="+mn-ea"/>
                        </a:rPr>
                        <a:t>20.0</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エ</a:t>
                      </a:r>
                    </a:p>
                  </a:txBody>
                  <a:tcPr marL="89726" marR="89726" marT="44863" marB="44863" anchor="ctr"/>
                </a:tc>
                <a:tc>
                  <a:txBody>
                    <a:bodyPr/>
                    <a:lstStyle/>
                    <a:p>
                      <a:pPr marL="0" marR="0" indent="-457200" algn="l" defTabSz="917509"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　介護予防の取組に係る好事例の発信を実施している。</a:t>
                      </a:r>
                      <a:endParaRPr lang="en-US" altLang="ja-JP" sz="900" b="0" i="0" u="none" strike="noStrike" dirty="0">
                        <a:solidFill>
                          <a:schemeClr val="tx1"/>
                        </a:solidFill>
                        <a:effectLst/>
                        <a:latin typeface="+mn-ea"/>
                        <a:ea typeface="+mn-ea"/>
                      </a:endParaRP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18.7</a:t>
                      </a:r>
                    </a:p>
                  </a:txBody>
                  <a:tcPr marL="89726" marR="89726" marT="44863" marB="44863" anchor="ctr"/>
                </a:tc>
                <a:extLst>
                  <a:ext uri="{0D108BD9-81ED-4DB2-BD59-A6C34878D82A}">
                    <a16:rowId xmlns:a16="http://schemas.microsoft.com/office/drawing/2014/main" val="2384012317"/>
                  </a:ext>
                </a:extLst>
              </a:tr>
              <a:tr h="224314">
                <a:tc vMerge="1">
                  <a:txBody>
                    <a:bodyPr/>
                    <a:lstStyle/>
                    <a:p>
                      <a:pPr algn="ctr"/>
                      <a:endParaRPr kumimoji="1" lang="ja-JP" altLang="en-US" sz="900" dirty="0">
                        <a:latin typeface="+mn-ea"/>
                        <a:ea typeface="+mn-ea"/>
                      </a:endParaRPr>
                    </a:p>
                  </a:txBody>
                  <a:tcPr anchor="ctr"/>
                </a:tc>
                <a:tc vMerge="1">
                  <a:txBody>
                    <a:bodyPr/>
                    <a:lstStyle/>
                    <a:p>
                      <a:pPr marL="0" marR="0" indent="-457200" algn="l" defTabSz="917509" rtl="0" eaLnBrk="1" fontAlgn="auto" latinLnBrk="0" hangingPunct="1">
                        <a:lnSpc>
                          <a:spcPct val="100000"/>
                        </a:lnSpc>
                        <a:spcBef>
                          <a:spcPts val="0"/>
                        </a:spcBef>
                        <a:spcAft>
                          <a:spcPts val="0"/>
                        </a:spcAft>
                        <a:buClrTx/>
                        <a:buSzTx/>
                        <a:buFontTx/>
                        <a:buNone/>
                        <a:tabLst/>
                        <a:defRPr/>
                      </a:pPr>
                      <a:endParaRPr lang="en-US" altLang="ja-JP" sz="900" b="0" i="0" u="none" strike="noStrike" dirty="0">
                        <a:solidFill>
                          <a:schemeClr val="tx1"/>
                        </a:solidFill>
                        <a:effectLst/>
                        <a:latin typeface="+mn-ea"/>
                        <a:ea typeface="+mn-ea"/>
                      </a:endParaRPr>
                    </a:p>
                  </a:txBody>
                  <a:tcPr anchor="ctr"/>
                </a:tc>
                <a:tc vMerge="1">
                  <a:txBody>
                    <a:bodyPr/>
                    <a:lstStyle/>
                    <a:p>
                      <a:pPr algn="ctr"/>
                      <a:endParaRPr kumimoji="1" lang="ja-JP" altLang="en-US" sz="900" dirty="0">
                        <a:latin typeface="+mn-ea"/>
                        <a:ea typeface="+mn-ea"/>
                      </a:endParaRPr>
                    </a:p>
                  </a:txBody>
                  <a:tcPr anchor="ctr"/>
                </a:tc>
                <a:tc vMerge="1">
                  <a:txBody>
                    <a:bodyPr/>
                    <a:lstStyle/>
                    <a:p>
                      <a:pPr algn="ctr"/>
                      <a:endParaRPr kumimoji="1" lang="ja-JP" altLang="en-US" sz="900" dirty="0">
                        <a:latin typeface="+mn-ea"/>
                        <a:ea typeface="+mn-ea"/>
                      </a:endParaRPr>
                    </a:p>
                  </a:txBody>
                  <a:tcPr anchor="ctr"/>
                </a:tc>
                <a:tc>
                  <a:txBody>
                    <a:bodyPr/>
                    <a:lstStyle/>
                    <a:p>
                      <a:pPr algn="ctr"/>
                      <a:r>
                        <a:rPr kumimoji="1" lang="ja-JP" altLang="en-US" sz="900">
                          <a:latin typeface="+mn-ea"/>
                          <a:ea typeface="+mn-ea"/>
                        </a:rPr>
                        <a:t>オ</a:t>
                      </a:r>
                      <a:endParaRPr kumimoji="1" lang="ja-JP" altLang="en-US" sz="900" dirty="0">
                        <a:latin typeface="+mn-ea"/>
                        <a:ea typeface="+mn-ea"/>
                      </a:endParaRPr>
                    </a:p>
                  </a:txBody>
                  <a:tcPr marL="89726" marR="89726" marT="44863" marB="44863" anchor="ctr"/>
                </a:tc>
                <a:tc>
                  <a:txBody>
                    <a:bodyPr/>
                    <a:lstStyle/>
                    <a:p>
                      <a:pPr marL="0" marR="0" indent="-457200" algn="l" defTabSz="917509"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　市町村による情報交換の場を設定している。</a:t>
                      </a:r>
                      <a:endParaRPr lang="en-US" altLang="ja-JP" sz="900" b="0" i="0" u="none" strike="noStrike" dirty="0">
                        <a:solidFill>
                          <a:schemeClr val="tx1"/>
                        </a:solidFill>
                        <a:effectLst/>
                        <a:latin typeface="+mn-ea"/>
                        <a:ea typeface="+mn-ea"/>
                      </a:endParaRP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17.9</a:t>
                      </a:r>
                    </a:p>
                  </a:txBody>
                  <a:tcPr marL="89726" marR="89726" marT="44863" marB="44863" anchor="ctr"/>
                </a:tc>
                <a:extLst>
                  <a:ext uri="{0D108BD9-81ED-4DB2-BD59-A6C34878D82A}">
                    <a16:rowId xmlns:a16="http://schemas.microsoft.com/office/drawing/2014/main" val="3545136553"/>
                  </a:ext>
                </a:extLst>
              </a:tr>
              <a:tr h="224314">
                <a:tc>
                  <a:txBody>
                    <a:bodyPr/>
                    <a:lstStyle/>
                    <a:p>
                      <a:pPr algn="ctr"/>
                      <a:r>
                        <a:rPr kumimoji="1" lang="ja-JP" altLang="en-US" sz="900" dirty="0">
                          <a:latin typeface="+mn-ea"/>
                          <a:ea typeface="+mn-ea"/>
                        </a:rPr>
                        <a:t>イ</a:t>
                      </a:r>
                    </a:p>
                  </a:txBody>
                  <a:tcPr marL="89726" marR="89726" marT="44863" marB="44863" anchor="ctr"/>
                </a:tc>
                <a:tc>
                  <a:txBody>
                    <a:bodyPr/>
                    <a:lstStyle/>
                    <a:p>
                      <a:pPr marL="0" marR="0" indent="-457200" algn="l" defTabSz="917509"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ＭＳ Ｐゴシック"/>
                        </a:rPr>
                        <a:t>　介護予防を効果的に実施するためのアドバイザーを派遣している。</a:t>
                      </a:r>
                      <a:endParaRPr lang="en-US" altLang="ja-JP" sz="900" b="0" i="0" u="none" strike="noStrike" dirty="0">
                        <a:solidFill>
                          <a:schemeClr val="tx1"/>
                        </a:solidFill>
                        <a:effectLst/>
                        <a:latin typeface="ＭＳ Ｐゴシック"/>
                      </a:endParaRPr>
                    </a:p>
                  </a:txBody>
                  <a:tcPr marL="89726" marR="89726" marT="44863" marB="44863" anchor="ctr"/>
                </a:tc>
                <a:tc>
                  <a:txBody>
                    <a:bodyPr/>
                    <a:lstStyle/>
                    <a:p>
                      <a:pPr algn="ctr"/>
                      <a:r>
                        <a:rPr kumimoji="1" lang="en-US" altLang="ja-JP" sz="900" dirty="0">
                          <a:latin typeface="+mn-ea"/>
                          <a:ea typeface="+mn-ea"/>
                        </a:rPr>
                        <a:t>50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45.7</a:t>
                      </a:r>
                    </a:p>
                  </a:txBody>
                  <a:tcPr marL="89726" marR="89726" marT="44863" marB="44863" anchor="ctr"/>
                </a:tc>
                <a:tc>
                  <a:txBody>
                    <a:bodyPr/>
                    <a:lstStyle/>
                    <a:p>
                      <a:pPr algn="ctr"/>
                      <a:r>
                        <a:rPr kumimoji="1" lang="ja-JP" altLang="en-US" sz="900" dirty="0">
                          <a:latin typeface="+mn-ea"/>
                          <a:ea typeface="+mn-ea"/>
                        </a:rPr>
                        <a:t>カ</a:t>
                      </a:r>
                    </a:p>
                  </a:txBody>
                  <a:tcPr marL="89726" marR="89726" marT="44863" marB="44863" anchor="ctr"/>
                </a:tc>
                <a:tc>
                  <a:txBody>
                    <a:bodyPr/>
                    <a:lstStyle/>
                    <a:p>
                      <a:pPr marL="216000" marR="0" indent="-457200" algn="l" defTabSz="917509"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　市町村のデータ活用に対する支援を実施している。</a:t>
                      </a: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solidFill>
                            <a:schemeClr val="tx1"/>
                          </a:solidFill>
                          <a:latin typeface="+mn-ea"/>
                          <a:ea typeface="+mn-ea"/>
                        </a:rPr>
                        <a:t>14.5</a:t>
                      </a:r>
                      <a:endParaRPr kumimoji="1" lang="ja-JP" altLang="en-US" sz="900" dirty="0">
                        <a:solidFill>
                          <a:schemeClr val="tx1"/>
                        </a:solidFill>
                        <a:latin typeface="+mn-ea"/>
                        <a:ea typeface="+mn-ea"/>
                      </a:endParaRPr>
                    </a:p>
                  </a:txBody>
                  <a:tcPr marL="89726" marR="89726" marT="44863" marB="44863" anchor="ctr"/>
                </a:tc>
                <a:extLst>
                  <a:ext uri="{0D108BD9-81ED-4DB2-BD59-A6C34878D82A}">
                    <a16:rowId xmlns:a16="http://schemas.microsoft.com/office/drawing/2014/main" val="3048473803"/>
                  </a:ext>
                </a:extLst>
              </a:tr>
              <a:tr h="224314">
                <a:tc>
                  <a:txBody>
                    <a:bodyPr/>
                    <a:lstStyle/>
                    <a:p>
                      <a:pPr algn="ctr"/>
                      <a:r>
                        <a:rPr kumimoji="1" lang="ja-JP" altLang="en-US" sz="900" dirty="0">
                          <a:latin typeface="+mn-ea"/>
                          <a:ea typeface="+mn-ea"/>
                        </a:rPr>
                        <a:t>ウ</a:t>
                      </a:r>
                    </a:p>
                  </a:txBody>
                  <a:tcPr marL="89726" marR="89726" marT="44863" marB="44863" anchor="ctr"/>
                </a:tc>
                <a:tc>
                  <a:txBody>
                    <a:bodyPr/>
                    <a:lstStyle/>
                    <a:p>
                      <a:pPr marL="0" marR="0" indent="0" algn="l" defTabSz="917509"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　アドバイザーによる通いの場等の実地支援を実施している。</a:t>
                      </a:r>
                      <a:endParaRPr lang="en-US" altLang="ja-JP" sz="900" b="0" i="0" u="none" strike="noStrike" dirty="0">
                        <a:solidFill>
                          <a:schemeClr val="tx1"/>
                        </a:solidFill>
                        <a:effectLst/>
                        <a:latin typeface="+mn-ea"/>
                        <a:ea typeface="+mn-ea"/>
                      </a:endParaRPr>
                    </a:p>
                  </a:txBody>
                  <a:tcPr marL="89726" marR="89726" marT="44863" marB="44863" anchor="ctr"/>
                </a:tc>
                <a:tc>
                  <a:txBody>
                    <a:bodyPr/>
                    <a:lstStyle/>
                    <a:p>
                      <a:pPr algn="ctr"/>
                      <a:r>
                        <a:rPr kumimoji="1" lang="en-US" altLang="ja-JP" sz="900" dirty="0">
                          <a:latin typeface="+mn-ea"/>
                          <a:ea typeface="+mn-ea"/>
                        </a:rPr>
                        <a:t>50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40.4</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キ</a:t>
                      </a:r>
                    </a:p>
                  </a:txBody>
                  <a:tcPr marL="89726" marR="89726" marT="44863" marB="44863" anchor="ctr"/>
                </a:tc>
                <a:tc>
                  <a:txBody>
                    <a:bodyPr/>
                    <a:lstStyle/>
                    <a:p>
                      <a:pPr marL="180000" marR="0" indent="-457200" algn="l" defTabSz="917509"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mn-ea"/>
                          <a:ea typeface="+mn-ea"/>
                        </a:rPr>
                        <a:t>　保健事業との一体的実施に向けた環境整備を実施している。</a:t>
                      </a:r>
                      <a:endParaRPr kumimoji="1" lang="en-US" altLang="ja-JP" sz="900" b="0" dirty="0">
                        <a:solidFill>
                          <a:schemeClr val="tx1"/>
                        </a:solidFill>
                        <a:latin typeface="+mn-ea"/>
                        <a:ea typeface="+mn-ea"/>
                      </a:endParaRPr>
                    </a:p>
                  </a:txBody>
                  <a:tcPr marL="89726" marR="89726" marT="44863" marB="44863" anchor="ctr"/>
                </a:tc>
                <a:tc>
                  <a:txBody>
                    <a:bodyPr/>
                    <a:lstStyle/>
                    <a:p>
                      <a:pPr algn="ctr"/>
                      <a:r>
                        <a:rPr kumimoji="1" lang="en-US" altLang="ja-JP" sz="900" dirty="0">
                          <a:solidFill>
                            <a:schemeClr val="tx1"/>
                          </a:solidFill>
                          <a:latin typeface="+mn-ea"/>
                          <a:ea typeface="+mn-ea"/>
                        </a:rPr>
                        <a:t>20</a:t>
                      </a:r>
                      <a:endParaRPr kumimoji="1" lang="ja-JP" altLang="en-US" sz="900" dirty="0">
                        <a:solidFill>
                          <a:schemeClr val="tx1"/>
                        </a:solidFill>
                        <a:latin typeface="+mn-ea"/>
                        <a:ea typeface="+mn-ea"/>
                      </a:endParaRPr>
                    </a:p>
                  </a:txBody>
                  <a:tcPr marL="89726" marR="89726" marT="44863" marB="44863" anchor="ctr"/>
                </a:tc>
                <a:tc>
                  <a:txBody>
                    <a:bodyPr/>
                    <a:lstStyle/>
                    <a:p>
                      <a:pPr algn="ctr"/>
                      <a:r>
                        <a:rPr kumimoji="1" lang="en-US" altLang="ja-JP" sz="900" dirty="0">
                          <a:solidFill>
                            <a:schemeClr val="tx1"/>
                          </a:solidFill>
                          <a:latin typeface="+mn-ea"/>
                          <a:ea typeface="+mn-ea"/>
                        </a:rPr>
                        <a:t>16.6</a:t>
                      </a:r>
                    </a:p>
                  </a:txBody>
                  <a:tcPr marL="89726" marR="89726" marT="44863" marB="44863" anchor="ctr"/>
                </a:tc>
                <a:extLst>
                  <a:ext uri="{0D108BD9-81ED-4DB2-BD59-A6C34878D82A}">
                    <a16:rowId xmlns:a16="http://schemas.microsoft.com/office/drawing/2014/main" val="748741116"/>
                  </a:ext>
                </a:extLst>
              </a:tr>
              <a:tr h="224314">
                <a:tc gridSpan="6">
                  <a:txBody>
                    <a:bodyPr/>
                    <a:lstStyle/>
                    <a:p>
                      <a:pPr marL="0" marR="0" lvl="0" indent="-457200" algn="l" defTabSz="917509" rtl="0" eaLnBrk="1" fontAlgn="auto" latinLnBrk="0" hangingPunct="1">
                        <a:lnSpc>
                          <a:spcPct val="100000"/>
                        </a:lnSpc>
                        <a:spcBef>
                          <a:spcPts val="0"/>
                        </a:spcBef>
                        <a:spcAft>
                          <a:spcPts val="0"/>
                        </a:spcAft>
                        <a:buClrTx/>
                        <a:buSzTx/>
                        <a:buFontTx/>
                        <a:buNone/>
                        <a:tabLst/>
                        <a:defRPr/>
                      </a:pPr>
                      <a:r>
                        <a:rPr kumimoji="1" lang="ja-JP" altLang="en-US" sz="900" dirty="0">
                          <a:latin typeface="+mn-ea"/>
                          <a:ea typeface="+mn-ea"/>
                        </a:rPr>
                        <a:t>③管内市町村の地域ケア会議、介護予防・日常生活支援総合事業の推進に向けて、都道府県単位での関係機関との連携体制の構築に取り組んでいるか。</a:t>
                      </a:r>
                      <a:endParaRPr lang="en-US" altLang="ja-JP" sz="900" b="0" i="0" u="none" strike="noStrike" dirty="0">
                        <a:solidFill>
                          <a:schemeClr val="tx1"/>
                        </a:solidFill>
                        <a:effectLst/>
                        <a:latin typeface="+mn-ea"/>
                        <a:ea typeface="+mn-ea"/>
                      </a:endParaRPr>
                    </a:p>
                  </a:txBody>
                  <a:tcPr marL="89726" marR="89726" marT="44863" marB="44863" anchor="ctr"/>
                </a:tc>
                <a:tc hMerge="1">
                  <a:txBody>
                    <a:bodyPr/>
                    <a:lstStyle/>
                    <a:p>
                      <a:pPr marL="0" marR="0" indent="-457200" algn="l" defTabSz="917509" rtl="0" eaLnBrk="1" fontAlgn="auto" latinLnBrk="0" hangingPunct="1">
                        <a:lnSpc>
                          <a:spcPct val="100000"/>
                        </a:lnSpc>
                        <a:spcBef>
                          <a:spcPts val="0"/>
                        </a:spcBef>
                        <a:spcAft>
                          <a:spcPts val="0"/>
                        </a:spcAft>
                        <a:buClrTx/>
                        <a:buSzTx/>
                        <a:buFontTx/>
                        <a:buNone/>
                        <a:tabLst/>
                        <a:defRPr/>
                      </a:pPr>
                      <a:endParaRPr lang="en-US" altLang="ja-JP" sz="900" b="0" i="0" u="none" strike="noStrike" dirty="0">
                        <a:solidFill>
                          <a:schemeClr val="tx1"/>
                        </a:solidFill>
                        <a:effectLst/>
                        <a:latin typeface="+mn-ea"/>
                        <a:ea typeface="+mn-ea"/>
                      </a:endParaRPr>
                    </a:p>
                  </a:txBody>
                  <a:tcPr anchor="ctr"/>
                </a:tc>
                <a:tc hMerge="1">
                  <a:txBody>
                    <a:bodyPr/>
                    <a:lstStyle/>
                    <a:p>
                      <a:pPr algn="ctr"/>
                      <a:endParaRPr kumimoji="1" lang="ja-JP" altLang="en-US" sz="900" dirty="0">
                        <a:latin typeface="+mn-ea"/>
                        <a:ea typeface="+mn-ea"/>
                      </a:endParaRPr>
                    </a:p>
                  </a:txBody>
                  <a:tcPr anchor="ctr"/>
                </a:tc>
                <a:tc hMerge="1">
                  <a:txBody>
                    <a:bodyPr/>
                    <a:lstStyle/>
                    <a:p>
                      <a:pPr algn="ctr"/>
                      <a:endParaRPr kumimoji="1" lang="ja-JP" altLang="en-US" sz="900" dirty="0">
                        <a:latin typeface="+mn-ea"/>
                        <a:ea typeface="+mn-ea"/>
                      </a:endParaRPr>
                    </a:p>
                  </a:txBody>
                  <a:tcPr anchor="ctr"/>
                </a:tc>
                <a:tc hMerge="1">
                  <a:txBody>
                    <a:bodyPr/>
                    <a:lstStyle/>
                    <a:p>
                      <a:pPr algn="ctr"/>
                      <a:endParaRPr kumimoji="1" lang="ja-JP" altLang="en-US" sz="900" dirty="0">
                        <a:latin typeface="+mn-ea"/>
                        <a:ea typeface="+mn-ea"/>
                      </a:endParaRPr>
                    </a:p>
                  </a:txBody>
                  <a:tcPr anchor="ctr"/>
                </a:tc>
                <a:tc hMerge="1">
                  <a:txBody>
                    <a:bodyPr/>
                    <a:lstStyle/>
                    <a:p>
                      <a:pPr marL="0" marR="0" lvl="0" indent="0" algn="l" defTabSz="917509" rtl="0" eaLnBrk="1" fontAlgn="auto" latinLnBrk="0" hangingPunct="1">
                        <a:lnSpc>
                          <a:spcPct val="100000"/>
                        </a:lnSpc>
                        <a:spcBef>
                          <a:spcPts val="0"/>
                        </a:spcBef>
                        <a:spcAft>
                          <a:spcPts val="0"/>
                        </a:spcAft>
                        <a:buClrTx/>
                        <a:buSzTx/>
                        <a:buFontTx/>
                        <a:buNone/>
                        <a:tabLst/>
                        <a:defRPr/>
                      </a:pPr>
                      <a:endParaRPr kumimoji="1" lang="ja-JP" altLang="en-US" sz="900" b="0" dirty="0">
                        <a:solidFill>
                          <a:schemeClr val="tx1"/>
                        </a:solidFill>
                        <a:latin typeface="+mn-ea"/>
                        <a:ea typeface="+mn-ea"/>
                      </a:endParaRPr>
                    </a:p>
                  </a:txBody>
                  <a:tcPr anchor="ctr"/>
                </a:tc>
                <a:tc>
                  <a:txBody>
                    <a:bodyPr/>
                    <a:lstStyle/>
                    <a:p>
                      <a:pPr algn="ctr"/>
                      <a:r>
                        <a:rPr kumimoji="1" lang="en-US" altLang="ja-JP" sz="900" dirty="0">
                          <a:solidFill>
                            <a:schemeClr val="tx1"/>
                          </a:solidFill>
                          <a:latin typeface="+mn-ea"/>
                          <a:ea typeface="+mn-ea"/>
                        </a:rPr>
                        <a:t>100</a:t>
                      </a:r>
                      <a:endParaRPr kumimoji="1" lang="ja-JP" altLang="en-US" sz="900" dirty="0">
                        <a:solidFill>
                          <a:schemeClr val="tx1"/>
                        </a:solidFill>
                        <a:latin typeface="+mn-ea"/>
                        <a:ea typeface="+mn-ea"/>
                      </a:endParaRPr>
                    </a:p>
                  </a:txBody>
                  <a:tcPr marL="89726" marR="89726" marT="44863" marB="44863" anchor="ctr"/>
                </a:tc>
                <a:tc>
                  <a:txBody>
                    <a:bodyPr/>
                    <a:lstStyle/>
                    <a:p>
                      <a:pPr algn="ctr"/>
                      <a:r>
                        <a:rPr kumimoji="1" lang="en-US" altLang="ja-JP" sz="900" dirty="0">
                          <a:solidFill>
                            <a:schemeClr val="tx1"/>
                          </a:solidFill>
                          <a:latin typeface="+mn-ea"/>
                          <a:ea typeface="+mn-ea"/>
                        </a:rPr>
                        <a:t>73.4</a:t>
                      </a:r>
                    </a:p>
                  </a:txBody>
                  <a:tcPr marL="89726" marR="89726" marT="44863" marB="44863" anchor="ctr"/>
                </a:tc>
                <a:extLst>
                  <a:ext uri="{0D108BD9-81ED-4DB2-BD59-A6C34878D82A}">
                    <a16:rowId xmlns:a16="http://schemas.microsoft.com/office/drawing/2014/main" val="3050056731"/>
                  </a:ext>
                </a:extLst>
              </a:tr>
              <a:tr h="224314">
                <a:tc gridSpan="6">
                  <a:txBody>
                    <a:bodyPr/>
                    <a:lstStyle/>
                    <a:p>
                      <a:pPr marL="0" marR="0" lvl="0" indent="-457200" algn="l" defTabSz="917509" rtl="0" eaLnBrk="1" fontAlgn="auto" latinLnBrk="0" hangingPunct="1">
                        <a:lnSpc>
                          <a:spcPct val="100000"/>
                        </a:lnSpc>
                        <a:spcBef>
                          <a:spcPts val="0"/>
                        </a:spcBef>
                        <a:spcAft>
                          <a:spcPts val="0"/>
                        </a:spcAft>
                        <a:buClrTx/>
                        <a:buSzTx/>
                        <a:buFontTx/>
                        <a:buNone/>
                        <a:tabLst/>
                        <a:defRPr/>
                      </a:pPr>
                      <a:r>
                        <a:rPr kumimoji="1" lang="ja-JP" altLang="en-US" sz="900" dirty="0">
                          <a:latin typeface="+mn-ea"/>
                          <a:ea typeface="+mn-ea"/>
                        </a:rPr>
                        <a:t>④介護予防・日常生活支援総合事業に係る継続的な市町村支援を実施しているか。</a:t>
                      </a:r>
                    </a:p>
                  </a:txBody>
                  <a:tcPr marL="89726" marR="89726" marT="44863" marB="44863" anchor="ctr"/>
                </a:tc>
                <a:tc hMerge="1">
                  <a:txBody>
                    <a:bodyPr/>
                    <a:lstStyle/>
                    <a:p>
                      <a:pPr marL="0" marR="0" indent="-457200" algn="l" defTabSz="917509" rtl="0" eaLnBrk="1" fontAlgn="auto" latinLnBrk="0" hangingPunct="1">
                        <a:lnSpc>
                          <a:spcPct val="100000"/>
                        </a:lnSpc>
                        <a:spcBef>
                          <a:spcPts val="0"/>
                        </a:spcBef>
                        <a:spcAft>
                          <a:spcPts val="0"/>
                        </a:spcAft>
                        <a:buClrTx/>
                        <a:buSzTx/>
                        <a:buFontTx/>
                        <a:buNone/>
                        <a:tabLst/>
                        <a:defRPr/>
                      </a:pPr>
                      <a:endParaRPr lang="en-US" altLang="ja-JP" sz="900" b="0" i="0" u="none" strike="noStrike" dirty="0">
                        <a:solidFill>
                          <a:schemeClr val="tx1"/>
                        </a:solidFill>
                        <a:effectLst/>
                        <a:latin typeface="+mn-ea"/>
                        <a:ea typeface="+mn-ea"/>
                      </a:endParaRPr>
                    </a:p>
                  </a:txBody>
                  <a:tcPr anchor="ctr"/>
                </a:tc>
                <a:tc hMerge="1">
                  <a:txBody>
                    <a:bodyPr/>
                    <a:lstStyle/>
                    <a:p>
                      <a:pPr algn="ctr"/>
                      <a:endParaRPr kumimoji="1" lang="ja-JP" altLang="en-US" sz="900" dirty="0">
                        <a:latin typeface="+mn-ea"/>
                        <a:ea typeface="+mn-ea"/>
                      </a:endParaRPr>
                    </a:p>
                  </a:txBody>
                  <a:tcPr anchor="ctr"/>
                </a:tc>
                <a:tc hMerge="1">
                  <a:txBody>
                    <a:bodyPr/>
                    <a:lstStyle/>
                    <a:p>
                      <a:pPr algn="ctr"/>
                      <a:endParaRPr kumimoji="1" lang="ja-JP" altLang="en-US" sz="900" dirty="0">
                        <a:latin typeface="+mn-ea"/>
                        <a:ea typeface="+mn-ea"/>
                      </a:endParaRPr>
                    </a:p>
                  </a:txBody>
                  <a:tcPr anchor="ctr"/>
                </a:tc>
                <a:tc hMerge="1">
                  <a:txBody>
                    <a:bodyPr/>
                    <a:lstStyle/>
                    <a:p>
                      <a:pPr algn="ctr"/>
                      <a:endParaRPr kumimoji="1" lang="ja-JP" altLang="en-US" sz="900" dirty="0">
                        <a:latin typeface="+mn-ea"/>
                        <a:ea typeface="+mn-ea"/>
                      </a:endParaRPr>
                    </a:p>
                  </a:txBody>
                  <a:tcPr anchor="ctr"/>
                </a:tc>
                <a:tc hMerge="1">
                  <a:txBody>
                    <a:bodyPr/>
                    <a:lstStyle/>
                    <a:p>
                      <a:pPr marL="0" marR="0" lvl="0" indent="0" algn="l" defTabSz="917509" rtl="0" eaLnBrk="1" fontAlgn="auto" latinLnBrk="0" hangingPunct="1">
                        <a:lnSpc>
                          <a:spcPct val="100000"/>
                        </a:lnSpc>
                        <a:spcBef>
                          <a:spcPts val="0"/>
                        </a:spcBef>
                        <a:spcAft>
                          <a:spcPts val="0"/>
                        </a:spcAft>
                        <a:buClrTx/>
                        <a:buSzTx/>
                        <a:buFontTx/>
                        <a:buNone/>
                        <a:tabLst/>
                        <a:defRPr/>
                      </a:pPr>
                      <a:endParaRPr kumimoji="1" lang="ja-JP" altLang="en-US" sz="900" b="0" dirty="0">
                        <a:solidFill>
                          <a:schemeClr val="tx1"/>
                        </a:solidFill>
                        <a:latin typeface="+mn-ea"/>
                        <a:ea typeface="+mn-ea"/>
                      </a:endParaRPr>
                    </a:p>
                  </a:txBody>
                  <a:tcPr anchor="ctr"/>
                </a:tc>
                <a:tc>
                  <a:txBody>
                    <a:bodyPr/>
                    <a:lstStyle/>
                    <a:p>
                      <a:pPr algn="ctr"/>
                      <a:r>
                        <a:rPr kumimoji="1" lang="en-US" altLang="ja-JP" sz="900" dirty="0">
                          <a:solidFill>
                            <a:schemeClr val="tx1"/>
                          </a:solidFill>
                          <a:latin typeface="+mn-ea"/>
                          <a:ea typeface="+mn-ea"/>
                        </a:rPr>
                        <a:t>60</a:t>
                      </a:r>
                      <a:endParaRPr kumimoji="1" lang="ja-JP" altLang="en-US" sz="900" dirty="0">
                        <a:solidFill>
                          <a:schemeClr val="tx1"/>
                        </a:solidFill>
                        <a:latin typeface="+mn-ea"/>
                        <a:ea typeface="+mn-ea"/>
                      </a:endParaRPr>
                    </a:p>
                  </a:txBody>
                  <a:tcPr marL="89726" marR="89726" marT="44863" marB="44863" anchor="ctr"/>
                </a:tc>
                <a:tc>
                  <a:txBody>
                    <a:bodyPr/>
                    <a:lstStyle/>
                    <a:p>
                      <a:pPr algn="ctr"/>
                      <a:r>
                        <a:rPr kumimoji="1" lang="en-US" altLang="ja-JP" sz="900" dirty="0">
                          <a:solidFill>
                            <a:schemeClr val="tx1"/>
                          </a:solidFill>
                          <a:latin typeface="+mn-ea"/>
                          <a:ea typeface="+mn-ea"/>
                        </a:rPr>
                        <a:t>49.8</a:t>
                      </a:r>
                    </a:p>
                  </a:txBody>
                  <a:tcPr marL="89726" marR="89726" marT="44863" marB="44863" anchor="ctr"/>
                </a:tc>
                <a:extLst>
                  <a:ext uri="{0D108BD9-81ED-4DB2-BD59-A6C34878D82A}">
                    <a16:rowId xmlns:a16="http://schemas.microsoft.com/office/drawing/2014/main" val="1024520105"/>
                  </a:ext>
                </a:extLst>
              </a:tr>
            </a:tbl>
          </a:graphicData>
        </a:graphic>
      </p:graphicFrame>
      <p:sp>
        <p:nvSpPr>
          <p:cNvPr id="9" name="正方形/長方形 8">
            <a:extLst>
              <a:ext uri="{FF2B5EF4-FFF2-40B4-BE49-F238E27FC236}">
                <a16:creationId xmlns:a16="http://schemas.microsoft.com/office/drawing/2014/main" id="{553F86EC-B279-47C3-8474-0573BF3FAC12}"/>
              </a:ext>
            </a:extLst>
          </p:cNvPr>
          <p:cNvSpPr/>
          <p:nvPr/>
        </p:nvSpPr>
        <p:spPr>
          <a:xfrm>
            <a:off x="-1" y="119181"/>
            <a:ext cx="9720263" cy="35556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marL="246340" indent="-625706" algn="ctr">
              <a:defRPr/>
            </a:pPr>
            <a:r>
              <a:rPr lang="en-US" altLang="ja-JP" sz="1766" b="1" dirty="0">
                <a:latin typeface="Meiryo UI" panose="020B0604030504040204" pitchFamily="50" charset="-128"/>
                <a:ea typeface="Meiryo UI" panose="020B0604030504040204" pitchFamily="50" charset="-128"/>
              </a:rPr>
              <a:t>2021</a:t>
            </a:r>
            <a:r>
              <a:rPr lang="ja-JP" altLang="en-US" sz="1766" b="1" dirty="0">
                <a:latin typeface="Meiryo UI" panose="020B0604030504040204" pitchFamily="50" charset="-128"/>
                <a:ea typeface="Meiryo UI" panose="020B0604030504040204" pitchFamily="50" charset="-128"/>
              </a:rPr>
              <a:t>年度（都道府県分）　　　</a:t>
            </a:r>
            <a:r>
              <a:rPr lang="en-US" altLang="ja-JP" sz="1766" b="1" dirty="0">
                <a:latin typeface="Meiryo UI" panose="020B0604030504040204" pitchFamily="50" charset="-128"/>
                <a:ea typeface="Meiryo UI" panose="020B0604030504040204" pitchFamily="50" charset="-128"/>
              </a:rPr>
              <a:t>Ⅱ</a:t>
            </a:r>
            <a:r>
              <a:rPr lang="ja-JP" altLang="en-US" sz="1766" b="1" dirty="0">
                <a:latin typeface="Meiryo UI" panose="020B0604030504040204" pitchFamily="50" charset="-128"/>
                <a:ea typeface="Meiryo UI" panose="020B0604030504040204" pitchFamily="50" charset="-128"/>
              </a:rPr>
              <a:t>（２）地域ケア会議・介護予防・日常生活支援総合事業</a:t>
            </a:r>
            <a:r>
              <a:rPr lang="ja-JP" altLang="en-US" sz="1200" b="1" dirty="0">
                <a:latin typeface="Meiryo UI" panose="020B0604030504040204" pitchFamily="50" charset="-128"/>
                <a:ea typeface="Meiryo UI" panose="020B0604030504040204" pitchFamily="50" charset="-128"/>
              </a:rPr>
              <a:t>＜全体＞</a:t>
            </a:r>
            <a:endParaRPr lang="en-US" altLang="ja-JP" sz="2400" b="1" dirty="0">
              <a:latin typeface="Meiryo UI" panose="020B0604030504040204" pitchFamily="50" charset="-128"/>
              <a:ea typeface="Meiryo UI" panose="020B0604030504040204" pitchFamily="50" charset="-128"/>
            </a:endParaRPr>
          </a:p>
        </p:txBody>
      </p:sp>
      <p:graphicFrame>
        <p:nvGraphicFramePr>
          <p:cNvPr id="2" name="グラフ 1">
            <a:extLst>
              <a:ext uri="{FF2B5EF4-FFF2-40B4-BE49-F238E27FC236}">
                <a16:creationId xmlns:a16="http://schemas.microsoft.com/office/drawing/2014/main" id="{8CE55602-FEDE-40A3-8068-9602C64E131D}"/>
              </a:ext>
            </a:extLst>
          </p:cNvPr>
          <p:cNvGraphicFramePr>
            <a:graphicFrameLocks/>
          </p:cNvGraphicFramePr>
          <p:nvPr>
            <p:extLst>
              <p:ext uri="{D42A27DB-BD31-4B8C-83A1-F6EECF244321}">
                <p14:modId xmlns:p14="http://schemas.microsoft.com/office/powerpoint/2010/main" val="1825134923"/>
              </p:ext>
            </p:extLst>
          </p:nvPr>
        </p:nvGraphicFramePr>
        <p:xfrm>
          <a:off x="-70458" y="3862970"/>
          <a:ext cx="9861176" cy="308344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398418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350603" y="6608861"/>
            <a:ext cx="2268061" cy="358279"/>
          </a:xfrm>
        </p:spPr>
        <p:txBody>
          <a:bodyPr/>
          <a:lstStyle/>
          <a:p>
            <a:pPr>
              <a:defRPr/>
            </a:pPr>
            <a:r>
              <a:rPr lang="en-US" altLang="ja-JP" dirty="0" smtClean="0">
                <a:solidFill>
                  <a:prstClr val="black">
                    <a:tint val="75000"/>
                  </a:prstClr>
                </a:solidFill>
                <a:latin typeface="+mn-ea"/>
              </a:rPr>
              <a:t>12</a:t>
            </a:r>
            <a:endParaRPr kumimoji="1" lang="ja-JP" altLang="en-US" dirty="0">
              <a:solidFill>
                <a:prstClr val="black">
                  <a:tint val="75000"/>
                </a:prstClr>
              </a:solidFill>
              <a:latin typeface="+mn-ea"/>
            </a:endParaRPr>
          </a:p>
        </p:txBody>
      </p:sp>
      <p:graphicFrame>
        <p:nvGraphicFramePr>
          <p:cNvPr id="3" name="表 2"/>
          <p:cNvGraphicFramePr>
            <a:graphicFrameLocks noGrp="1"/>
          </p:cNvGraphicFramePr>
          <p:nvPr>
            <p:extLst/>
          </p:nvPr>
        </p:nvGraphicFramePr>
        <p:xfrm>
          <a:off x="126055" y="501972"/>
          <a:ext cx="9264492" cy="3360998"/>
        </p:xfrm>
        <a:graphic>
          <a:graphicData uri="http://schemas.openxmlformats.org/drawingml/2006/table">
            <a:tbl>
              <a:tblPr firstRow="1" bandRow="1">
                <a:tableStyleId>{5C22544A-7EE6-4342-B048-85BDC9FD1C3A}</a:tableStyleId>
              </a:tblPr>
              <a:tblGrid>
                <a:gridCol w="214273">
                  <a:extLst>
                    <a:ext uri="{9D8B030D-6E8A-4147-A177-3AD203B41FA5}">
                      <a16:colId xmlns:a16="http://schemas.microsoft.com/office/drawing/2014/main" val="897722632"/>
                    </a:ext>
                  </a:extLst>
                </a:gridCol>
                <a:gridCol w="3520571">
                  <a:extLst>
                    <a:ext uri="{9D8B030D-6E8A-4147-A177-3AD203B41FA5}">
                      <a16:colId xmlns:a16="http://schemas.microsoft.com/office/drawing/2014/main" val="1624404869"/>
                    </a:ext>
                  </a:extLst>
                </a:gridCol>
                <a:gridCol w="448701">
                  <a:extLst>
                    <a:ext uri="{9D8B030D-6E8A-4147-A177-3AD203B41FA5}">
                      <a16:colId xmlns:a16="http://schemas.microsoft.com/office/drawing/2014/main" val="2178782984"/>
                    </a:ext>
                  </a:extLst>
                </a:gridCol>
                <a:gridCol w="448701">
                  <a:extLst>
                    <a:ext uri="{9D8B030D-6E8A-4147-A177-3AD203B41FA5}">
                      <a16:colId xmlns:a16="http://schemas.microsoft.com/office/drawing/2014/main" val="300635064"/>
                    </a:ext>
                  </a:extLst>
                </a:gridCol>
                <a:gridCol w="214273">
                  <a:extLst>
                    <a:ext uri="{9D8B030D-6E8A-4147-A177-3AD203B41FA5}">
                      <a16:colId xmlns:a16="http://schemas.microsoft.com/office/drawing/2014/main" val="1573169666"/>
                    </a:ext>
                  </a:extLst>
                </a:gridCol>
                <a:gridCol w="3520571">
                  <a:extLst>
                    <a:ext uri="{9D8B030D-6E8A-4147-A177-3AD203B41FA5}">
                      <a16:colId xmlns:a16="http://schemas.microsoft.com/office/drawing/2014/main" val="303702360"/>
                    </a:ext>
                  </a:extLst>
                </a:gridCol>
                <a:gridCol w="448701">
                  <a:extLst>
                    <a:ext uri="{9D8B030D-6E8A-4147-A177-3AD203B41FA5}">
                      <a16:colId xmlns:a16="http://schemas.microsoft.com/office/drawing/2014/main" val="3731451585"/>
                    </a:ext>
                  </a:extLst>
                </a:gridCol>
                <a:gridCol w="448701">
                  <a:extLst>
                    <a:ext uri="{9D8B030D-6E8A-4147-A177-3AD203B41FA5}">
                      <a16:colId xmlns:a16="http://schemas.microsoft.com/office/drawing/2014/main" val="3177399367"/>
                    </a:ext>
                  </a:extLst>
                </a:gridCol>
              </a:tblGrid>
              <a:tr h="225030">
                <a:tc>
                  <a:txBody>
                    <a:bodyPr/>
                    <a:lstStyle/>
                    <a:p>
                      <a:pPr algn="ct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評価指標</a:t>
                      </a:r>
                    </a:p>
                  </a:txBody>
                  <a:tcPr marL="89726" marR="89726" marT="44863" marB="44863"/>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tc>
                  <a:txBody>
                    <a:bodyPr/>
                    <a:lstStyle/>
                    <a:p>
                      <a:pPr algn="ctr"/>
                      <a:endParaRPr kumimoji="1" lang="ja-JP" altLang="en-US" sz="900" dirty="0">
                        <a:latin typeface="+mn-ea"/>
                        <a:ea typeface="+mn-ea"/>
                      </a:endParaRPr>
                    </a:p>
                  </a:txBody>
                  <a:tcPr marL="89726" marR="89726" marT="44863" marB="44863"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dirty="0">
                          <a:latin typeface="+mn-ea"/>
                          <a:ea typeface="+mn-ea"/>
                        </a:rPr>
                        <a:t>評価指標</a:t>
                      </a:r>
                    </a:p>
                  </a:txBody>
                  <a:tcPr marL="89726" marR="89726" marT="44863" marB="44863" anchor="ctr"/>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extLst>
                  <a:ext uri="{0D108BD9-81ED-4DB2-BD59-A6C34878D82A}">
                    <a16:rowId xmlns:a16="http://schemas.microsoft.com/office/drawing/2014/main" val="2535473127"/>
                  </a:ext>
                </a:extLst>
              </a:tr>
              <a:tr h="224314">
                <a:tc gridSpan="8">
                  <a:txBody>
                    <a:bodyPr/>
                    <a:lstStyle/>
                    <a:p>
                      <a:pPr marL="0" marR="0" indent="0" algn="l" defTabSz="917509"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①地域ケア会議に関し、自立支援、重度化防止等に資するものとなるよう市町村への研修事業やアドバイザー派遣事業等を行っているか。</a:t>
                      </a:r>
                      <a:endParaRPr lang="en-US" altLang="ja-JP" sz="900" b="0" i="0" u="none" strike="noStrike" dirty="0">
                        <a:solidFill>
                          <a:schemeClr val="tx1"/>
                        </a:solidFill>
                        <a:effectLst/>
                        <a:latin typeface="+mn-ea"/>
                        <a:ea typeface="+mn-ea"/>
                      </a:endParaRPr>
                    </a:p>
                  </a:txBody>
                  <a:tcPr marL="89726" marR="89726" marT="44863" marB="44863"/>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kumimoji="1" lang="en-US" altLang="ja-JP" sz="1000" b="0" dirty="0">
                        <a:solidFill>
                          <a:schemeClr val="tx1"/>
                        </a:solidFill>
                      </a:endParaRPr>
                    </a:p>
                  </a:txBody>
                  <a:tcPr/>
                </a:tc>
                <a:tc hMerge="1">
                  <a:txBody>
                    <a:bodyPr/>
                    <a:lstStyle/>
                    <a:p>
                      <a:endParaRPr kumimoji="1" lang="ja-JP" altLang="en-US"/>
                    </a:p>
                  </a:txBody>
                  <a:tcPr/>
                </a:tc>
                <a:tc hMerge="1">
                  <a:txBody>
                    <a:bodyPr/>
                    <a:lstStyle/>
                    <a:p>
                      <a:pPr algn="ctr"/>
                      <a:endParaRPr kumimoji="1" lang="ja-JP" altLang="en-US" sz="1000" dirty="0">
                        <a:latin typeface="+mn-ea"/>
                        <a:ea typeface="+mn-ea"/>
                      </a:endParaRPr>
                    </a:p>
                  </a:txBody>
                  <a:tcPr anchor="ct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extLst>
                  <a:ext uri="{0D108BD9-81ED-4DB2-BD59-A6C34878D82A}">
                    <a16:rowId xmlns:a16="http://schemas.microsoft.com/office/drawing/2014/main" val="933404504"/>
                  </a:ext>
                </a:extLst>
              </a:tr>
              <a:tr h="358902">
                <a:tc>
                  <a:txBody>
                    <a:bodyPr/>
                    <a:lstStyle/>
                    <a:p>
                      <a:pPr algn="ctr"/>
                      <a:r>
                        <a:rPr kumimoji="1" lang="ja-JP" altLang="en-US" sz="900" dirty="0">
                          <a:latin typeface="+mn-ea"/>
                          <a:ea typeface="+mn-ea"/>
                        </a:rPr>
                        <a:t>ア</a:t>
                      </a:r>
                    </a:p>
                  </a:txBody>
                  <a:tcPr marL="89726" marR="89726" marT="44863" marB="44863" anchor="ctr"/>
                </a:tc>
                <a:tc>
                  <a:txBody>
                    <a:bodyPr/>
                    <a:lstStyle/>
                    <a:p>
                      <a:pPr marL="0" marR="0" indent="-482600" algn="l" defTabSz="917509"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市町村、地域包括支援センターの管理職・管理者に対して研修会等を実施している。</a:t>
                      </a:r>
                      <a:endParaRPr lang="en-US" altLang="ja-JP" sz="900" b="0" i="0" u="none" strike="noStrike" dirty="0">
                        <a:solidFill>
                          <a:schemeClr val="tx1"/>
                        </a:solidFill>
                        <a:effectLst/>
                        <a:latin typeface="+mn-ea"/>
                        <a:ea typeface="+mn-ea"/>
                      </a:endParaRPr>
                    </a:p>
                  </a:txBody>
                  <a:tcPr marL="89726" marR="89726" marT="44863" marB="44863" anchor="ctr"/>
                </a:tc>
                <a:tc>
                  <a:txBody>
                    <a:bodyPr/>
                    <a:lstStyle/>
                    <a:p>
                      <a:pPr algn="ctr"/>
                      <a:r>
                        <a:rPr kumimoji="1" lang="en-US" altLang="ja-JP" sz="900" dirty="0">
                          <a:latin typeface="+mn-ea"/>
                          <a:ea typeface="+mn-ea"/>
                        </a:rPr>
                        <a:t>5</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4.7</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オ</a:t>
                      </a:r>
                    </a:p>
                  </a:txBody>
                  <a:tcPr marL="89726" marR="89726" marT="44863" marB="44863" anchor="ctr"/>
                </a:tc>
                <a:tc>
                  <a:txBody>
                    <a:bodyPr/>
                    <a:lstStyle/>
                    <a:p>
                      <a:pPr marL="0" marR="0" indent="0" algn="l" defTabSz="917509"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都道府県医師会等関係団体と協力して、郡市区医師会等関係団体の担当者に対して研修会等を実施している。</a:t>
                      </a:r>
                      <a:endParaRPr lang="en-US" altLang="ja-JP" sz="900" b="0" i="0" u="none" strike="noStrike" dirty="0">
                        <a:solidFill>
                          <a:schemeClr val="tx1"/>
                        </a:solidFill>
                        <a:effectLst/>
                        <a:latin typeface="+mn-ea"/>
                        <a:ea typeface="+mn-ea"/>
                      </a:endParaRPr>
                    </a:p>
                  </a:txBody>
                  <a:tcPr marL="89726" marR="89726" marT="44863" marB="44863"/>
                </a:tc>
                <a:tc>
                  <a:txBody>
                    <a:bodyPr/>
                    <a:lstStyle/>
                    <a:p>
                      <a:pPr algn="ctr"/>
                      <a:r>
                        <a:rPr kumimoji="1" lang="en-US" altLang="ja-JP" sz="900" dirty="0">
                          <a:latin typeface="+mn-ea"/>
                          <a:ea typeface="+mn-ea"/>
                        </a:rPr>
                        <a:t>5</a:t>
                      </a:r>
                    </a:p>
                  </a:txBody>
                  <a:tcPr marL="89726" marR="89726" marT="44863" marB="44863" anchor="ctr"/>
                </a:tc>
                <a:tc>
                  <a:txBody>
                    <a:bodyPr/>
                    <a:lstStyle/>
                    <a:p>
                      <a:pPr algn="ctr"/>
                      <a:r>
                        <a:rPr kumimoji="1" lang="en-US" altLang="ja-JP" sz="900" dirty="0">
                          <a:latin typeface="+mn-ea"/>
                          <a:ea typeface="+mn-ea"/>
                        </a:rPr>
                        <a:t>4.3</a:t>
                      </a:r>
                    </a:p>
                  </a:txBody>
                  <a:tcPr marL="89726" marR="89726" marT="44863" marB="44863" anchor="ctr"/>
                </a:tc>
                <a:extLst>
                  <a:ext uri="{0D108BD9-81ED-4DB2-BD59-A6C34878D82A}">
                    <a16:rowId xmlns:a16="http://schemas.microsoft.com/office/drawing/2014/main" val="399234344"/>
                  </a:ext>
                </a:extLst>
              </a:tr>
              <a:tr h="358902">
                <a:tc>
                  <a:txBody>
                    <a:bodyPr/>
                    <a:lstStyle/>
                    <a:p>
                      <a:pPr algn="ctr"/>
                      <a:r>
                        <a:rPr kumimoji="1" lang="ja-JP" altLang="en-US" sz="900" dirty="0">
                          <a:latin typeface="+mn-ea"/>
                          <a:ea typeface="+mn-ea"/>
                        </a:rPr>
                        <a:t>イ</a:t>
                      </a:r>
                    </a:p>
                  </a:txBody>
                  <a:tcPr marL="89726" marR="89726" marT="44863" marB="44863" anchor="ctr"/>
                </a:tc>
                <a:tc>
                  <a:txBody>
                    <a:bodyPr/>
                    <a:lstStyle/>
                    <a:p>
                      <a:pPr marL="0" marR="0" indent="-457200" algn="l" defTabSz="917509"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ＭＳ Ｐゴシック"/>
                        </a:rPr>
                        <a:t>都道府県医師会等関係団体と協力して、郡市区医師会等関係団体の管理職・管理者に対して研修会等を実施している。</a:t>
                      </a:r>
                      <a:endParaRPr lang="en-US" altLang="ja-JP" sz="900" b="0" i="0" u="none" strike="noStrike" dirty="0">
                        <a:solidFill>
                          <a:schemeClr val="tx1"/>
                        </a:solidFill>
                        <a:effectLst/>
                        <a:latin typeface="ＭＳ Ｐゴシック"/>
                      </a:endParaRPr>
                    </a:p>
                  </a:txBody>
                  <a:tcPr marL="89726" marR="89726" marT="44863" marB="44863" anchor="ctr"/>
                </a:tc>
                <a:tc>
                  <a:txBody>
                    <a:bodyPr/>
                    <a:lstStyle/>
                    <a:p>
                      <a:pPr algn="ctr"/>
                      <a:r>
                        <a:rPr kumimoji="1" lang="en-US" altLang="ja-JP" sz="900" dirty="0">
                          <a:latin typeface="+mn-ea"/>
                          <a:ea typeface="+mn-ea"/>
                        </a:rPr>
                        <a:t>5</a:t>
                      </a:r>
                    </a:p>
                  </a:txBody>
                  <a:tcPr marL="89726" marR="89726" marT="44863" marB="44863" anchor="ctr"/>
                </a:tc>
                <a:tc>
                  <a:txBody>
                    <a:bodyPr/>
                    <a:lstStyle/>
                    <a:p>
                      <a:pPr algn="ctr"/>
                      <a:r>
                        <a:rPr kumimoji="1" lang="en-US" altLang="ja-JP" sz="900" dirty="0">
                          <a:latin typeface="+mn-ea"/>
                          <a:ea typeface="+mn-ea"/>
                        </a:rPr>
                        <a:t>3.4</a:t>
                      </a:r>
                    </a:p>
                  </a:txBody>
                  <a:tcPr marL="89726" marR="89726" marT="44863" marB="44863" anchor="ctr"/>
                </a:tc>
                <a:tc>
                  <a:txBody>
                    <a:bodyPr/>
                    <a:lstStyle/>
                    <a:p>
                      <a:pPr algn="ctr"/>
                      <a:r>
                        <a:rPr kumimoji="1" lang="ja-JP" altLang="en-US" sz="900" dirty="0">
                          <a:latin typeface="+mn-ea"/>
                          <a:ea typeface="+mn-ea"/>
                        </a:rPr>
                        <a:t>カ</a:t>
                      </a:r>
                    </a:p>
                  </a:txBody>
                  <a:tcPr marL="89726" marR="89726" marT="44863" marB="44863" anchor="ctr"/>
                </a:tc>
                <a:tc>
                  <a:txBody>
                    <a:bodyPr/>
                    <a:lstStyle/>
                    <a:p>
                      <a:pPr marL="0" marR="0" indent="0" algn="l" defTabSz="917509"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介護関係者等の担当者に対して研修会等を実施している。</a:t>
                      </a:r>
                    </a:p>
                  </a:txBody>
                  <a:tcPr marL="89726" marR="89726" marT="44863" marB="44863" anchor="ctr"/>
                </a:tc>
                <a:tc>
                  <a:txBody>
                    <a:bodyPr/>
                    <a:lstStyle/>
                    <a:p>
                      <a:pPr algn="ctr"/>
                      <a:r>
                        <a:rPr kumimoji="1" lang="en-US" altLang="ja-JP" sz="900" dirty="0">
                          <a:latin typeface="+mn-ea"/>
                          <a:ea typeface="+mn-ea"/>
                        </a:rPr>
                        <a:t>5</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4.8</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4219815525"/>
                  </a:ext>
                </a:extLst>
              </a:tr>
              <a:tr h="224314">
                <a:tc>
                  <a:txBody>
                    <a:bodyPr/>
                    <a:lstStyle/>
                    <a:p>
                      <a:pPr algn="ctr"/>
                      <a:r>
                        <a:rPr kumimoji="1" lang="ja-JP" altLang="en-US" sz="900" dirty="0">
                          <a:latin typeface="+mn-ea"/>
                          <a:ea typeface="+mn-ea"/>
                        </a:rPr>
                        <a:t>ウ</a:t>
                      </a:r>
                    </a:p>
                  </a:txBody>
                  <a:tcPr marL="89726" marR="89726" marT="44863" marB="44863" anchor="ctr"/>
                </a:tc>
                <a:tc>
                  <a:txBody>
                    <a:bodyPr/>
                    <a:lstStyle/>
                    <a:p>
                      <a:pPr marL="0" marR="0" indent="0" algn="l" defTabSz="917509"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介護関係者等の管理職・管理者に対して研修会等を実施している。</a:t>
                      </a:r>
                      <a:endParaRPr lang="en-US" altLang="ja-JP" sz="900" b="0" i="0" u="none" strike="noStrike" dirty="0">
                        <a:solidFill>
                          <a:schemeClr val="tx1"/>
                        </a:solidFill>
                        <a:effectLst/>
                        <a:latin typeface="+mn-ea"/>
                        <a:ea typeface="+mn-ea"/>
                      </a:endParaRPr>
                    </a:p>
                  </a:txBody>
                  <a:tcPr marL="89726" marR="89726" marT="44863" marB="44863" anchor="ctr"/>
                </a:tc>
                <a:tc>
                  <a:txBody>
                    <a:bodyPr/>
                    <a:lstStyle/>
                    <a:p>
                      <a:pPr algn="ctr"/>
                      <a:r>
                        <a:rPr kumimoji="1" lang="en-US" altLang="ja-JP" sz="900" dirty="0">
                          <a:latin typeface="+mn-ea"/>
                          <a:ea typeface="+mn-ea"/>
                        </a:rPr>
                        <a:t>5</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4.3</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キ</a:t>
                      </a:r>
                    </a:p>
                  </a:txBody>
                  <a:tcPr marL="89726" marR="89726" marT="44863" marB="44863" anchor="ctr"/>
                </a:tc>
                <a:tc>
                  <a:txBody>
                    <a:bodyPr/>
                    <a:lstStyle/>
                    <a:p>
                      <a:pPr marL="0" marR="0" indent="0" algn="l" defTabSz="917509"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mn-ea"/>
                          <a:ea typeface="+mn-ea"/>
                        </a:rPr>
                        <a:t>市町村へのアドバイザ－派遣事業を実施している。</a:t>
                      </a:r>
                      <a:endParaRPr kumimoji="1" lang="en-US" altLang="ja-JP" sz="900" b="0" dirty="0">
                        <a:solidFill>
                          <a:schemeClr val="tx1"/>
                        </a:solidFill>
                        <a:latin typeface="+mn-ea"/>
                        <a:ea typeface="+mn-ea"/>
                      </a:endParaRPr>
                    </a:p>
                  </a:txBody>
                  <a:tcPr marL="89726" marR="89726" marT="44863" marB="44863" anchor="ctr"/>
                </a:tc>
                <a:tc>
                  <a:txBody>
                    <a:bodyPr/>
                    <a:lstStyle/>
                    <a:p>
                      <a:pPr algn="ctr"/>
                      <a:r>
                        <a:rPr kumimoji="1" lang="en-US" altLang="ja-JP" sz="900" dirty="0">
                          <a:solidFill>
                            <a:schemeClr val="tx1"/>
                          </a:solidFill>
                          <a:latin typeface="+mn-ea"/>
                          <a:ea typeface="+mn-ea"/>
                        </a:rPr>
                        <a:t>20</a:t>
                      </a:r>
                      <a:endParaRPr kumimoji="1" lang="ja-JP" altLang="en-US" sz="900" dirty="0">
                        <a:solidFill>
                          <a:schemeClr val="tx1"/>
                        </a:solidFill>
                        <a:latin typeface="+mn-ea"/>
                        <a:ea typeface="+mn-ea"/>
                      </a:endParaRPr>
                    </a:p>
                  </a:txBody>
                  <a:tcPr marL="89726" marR="89726" marT="44863" marB="44863" anchor="ctr"/>
                </a:tc>
                <a:tc>
                  <a:txBody>
                    <a:bodyPr/>
                    <a:lstStyle/>
                    <a:p>
                      <a:pPr algn="ctr"/>
                      <a:r>
                        <a:rPr kumimoji="1" lang="en-US" altLang="ja-JP" sz="900" dirty="0">
                          <a:solidFill>
                            <a:schemeClr val="tx1"/>
                          </a:solidFill>
                          <a:latin typeface="+mn-ea"/>
                          <a:ea typeface="+mn-ea"/>
                        </a:rPr>
                        <a:t>20.0</a:t>
                      </a:r>
                      <a:endParaRPr kumimoji="1" lang="ja-JP" altLang="en-US" sz="900" dirty="0">
                        <a:solidFill>
                          <a:schemeClr val="tx1"/>
                        </a:solidFill>
                        <a:latin typeface="+mn-ea"/>
                        <a:ea typeface="+mn-ea"/>
                      </a:endParaRPr>
                    </a:p>
                  </a:txBody>
                  <a:tcPr marL="89726" marR="89726" marT="44863" marB="44863" anchor="ctr"/>
                </a:tc>
                <a:extLst>
                  <a:ext uri="{0D108BD9-81ED-4DB2-BD59-A6C34878D82A}">
                    <a16:rowId xmlns:a16="http://schemas.microsoft.com/office/drawing/2014/main" val="1201803747"/>
                  </a:ext>
                </a:extLst>
              </a:tr>
              <a:tr h="358902">
                <a:tc>
                  <a:txBody>
                    <a:bodyPr/>
                    <a:lstStyle/>
                    <a:p>
                      <a:pPr algn="ctr"/>
                      <a:r>
                        <a:rPr kumimoji="1" lang="ja-JP" altLang="en-US" sz="900" dirty="0">
                          <a:latin typeface="+mn-ea"/>
                          <a:ea typeface="+mn-ea"/>
                        </a:rPr>
                        <a:t>エ</a:t>
                      </a:r>
                    </a:p>
                  </a:txBody>
                  <a:tcPr marL="89726" marR="89726" marT="44863" marB="44863" anchor="ctr"/>
                </a:tc>
                <a:tc>
                  <a:txBody>
                    <a:bodyPr/>
                    <a:lstStyle/>
                    <a:p>
                      <a:pPr marL="0" marR="0" indent="-457200" algn="l" defTabSz="917509"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市町村・地域包括支援センターの担当者に対して研修会等を実施している。</a:t>
                      </a:r>
                      <a:endParaRPr lang="en-US" altLang="ja-JP" sz="900" b="0" i="0" u="none" strike="noStrike" dirty="0">
                        <a:solidFill>
                          <a:schemeClr val="tx1"/>
                        </a:solidFill>
                        <a:effectLst/>
                        <a:latin typeface="+mn-ea"/>
                        <a:ea typeface="+mn-ea"/>
                      </a:endParaRPr>
                    </a:p>
                  </a:txBody>
                  <a:tcPr marL="89726" marR="89726" marT="44863" marB="44863" anchor="ctr"/>
                </a:tc>
                <a:tc>
                  <a:txBody>
                    <a:bodyPr/>
                    <a:lstStyle/>
                    <a:p>
                      <a:pPr algn="ctr"/>
                      <a:r>
                        <a:rPr kumimoji="1" lang="en-US" altLang="ja-JP" sz="900" dirty="0">
                          <a:latin typeface="+mn-ea"/>
                          <a:ea typeface="+mn-ea"/>
                        </a:rPr>
                        <a:t>5</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5.0</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ク</a:t>
                      </a:r>
                    </a:p>
                  </a:txBody>
                  <a:tcPr marL="89726" marR="89726" marT="44863" marB="44863" anchor="ctr"/>
                </a:tc>
                <a:tc>
                  <a:txBody>
                    <a:bodyPr/>
                    <a:lstStyle/>
                    <a:p>
                      <a:pPr marL="0" marR="0" lvl="0" indent="0" algn="l" defTabSz="917509"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mn-ea"/>
                          <a:ea typeface="+mn-ea"/>
                        </a:rPr>
                        <a:t>管内市町村の評価指標</a:t>
                      </a:r>
                      <a:r>
                        <a:rPr kumimoji="1" lang="en-US" altLang="ja-JP" sz="900" b="0" dirty="0">
                          <a:solidFill>
                            <a:schemeClr val="tx1"/>
                          </a:solidFill>
                          <a:latin typeface="+mn-ea"/>
                          <a:ea typeface="+mn-ea"/>
                        </a:rPr>
                        <a:t>Ⅱ(</a:t>
                      </a:r>
                      <a:r>
                        <a:rPr kumimoji="1" lang="ja-JP" altLang="en-US" sz="900" b="0" dirty="0">
                          <a:solidFill>
                            <a:schemeClr val="tx1"/>
                          </a:solidFill>
                          <a:latin typeface="+mn-ea"/>
                          <a:ea typeface="+mn-ea"/>
                        </a:rPr>
                        <a:t>２</a:t>
                      </a:r>
                      <a:r>
                        <a:rPr kumimoji="1" lang="en-US" altLang="ja-JP" sz="900" b="0" dirty="0">
                          <a:solidFill>
                            <a:schemeClr val="tx1"/>
                          </a:solidFill>
                          <a:latin typeface="+mn-ea"/>
                          <a:ea typeface="+mn-ea"/>
                        </a:rPr>
                        <a:t>)⑤</a:t>
                      </a:r>
                      <a:r>
                        <a:rPr kumimoji="1" lang="ja-JP" altLang="en-US" sz="900" b="0" dirty="0">
                          <a:solidFill>
                            <a:schemeClr val="tx1"/>
                          </a:solidFill>
                          <a:latin typeface="+mn-ea"/>
                          <a:ea typeface="+mn-ea"/>
                        </a:rPr>
                        <a:t>及び⑥の達成状況はどのようになっているか。</a:t>
                      </a:r>
                    </a:p>
                  </a:txBody>
                  <a:tcPr marL="89726" marR="89726" marT="44863" marB="44863" anchor="ctr"/>
                </a:tc>
                <a:tc>
                  <a:txBody>
                    <a:bodyPr/>
                    <a:lstStyle/>
                    <a:p>
                      <a:pPr algn="ctr"/>
                      <a:r>
                        <a:rPr kumimoji="1" lang="en-US" altLang="ja-JP" sz="900" dirty="0">
                          <a:solidFill>
                            <a:schemeClr val="tx1"/>
                          </a:solidFill>
                          <a:latin typeface="+mn-ea"/>
                          <a:ea typeface="+mn-ea"/>
                        </a:rPr>
                        <a:t>30</a:t>
                      </a:r>
                      <a:endParaRPr kumimoji="1" lang="ja-JP" altLang="en-US" sz="900" dirty="0">
                        <a:solidFill>
                          <a:schemeClr val="tx1"/>
                        </a:solidFill>
                        <a:latin typeface="+mn-ea"/>
                        <a:ea typeface="+mn-ea"/>
                      </a:endParaRPr>
                    </a:p>
                  </a:txBody>
                  <a:tcPr marL="89726" marR="89726" marT="44863" marB="44863" anchor="ctr"/>
                </a:tc>
                <a:tc>
                  <a:txBody>
                    <a:bodyPr/>
                    <a:lstStyle/>
                    <a:p>
                      <a:pPr algn="ctr"/>
                      <a:r>
                        <a:rPr kumimoji="1" lang="en-US" altLang="ja-JP" sz="900" dirty="0">
                          <a:solidFill>
                            <a:schemeClr val="tx1"/>
                          </a:solidFill>
                          <a:latin typeface="+mn-ea"/>
                          <a:ea typeface="+mn-ea"/>
                        </a:rPr>
                        <a:t>12.7</a:t>
                      </a:r>
                    </a:p>
                  </a:txBody>
                  <a:tcPr marL="89726" marR="89726" marT="44863" marB="44863" anchor="ctr"/>
                </a:tc>
                <a:extLst>
                  <a:ext uri="{0D108BD9-81ED-4DB2-BD59-A6C34878D82A}">
                    <a16:rowId xmlns:a16="http://schemas.microsoft.com/office/drawing/2014/main" val="291411947"/>
                  </a:ext>
                </a:extLst>
              </a:tr>
              <a:tr h="224314">
                <a:tc gridSpan="8">
                  <a:txBody>
                    <a:bodyPr/>
                    <a:lstStyle/>
                    <a:p>
                      <a:pPr marL="0" marR="0" lvl="0" indent="-457200" algn="l" defTabSz="917509"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②一般介護予防事業における通いの場の立ち上げ等、介護予防を効果的に実施するための市町村への研修事業やアドバイザー派遣事業等を行っているか。</a:t>
                      </a:r>
                      <a:endParaRPr lang="en-US" altLang="ja-JP" sz="900" b="0" i="0" u="none" strike="noStrike" dirty="0">
                        <a:solidFill>
                          <a:schemeClr val="tx1"/>
                        </a:solidFill>
                        <a:effectLst/>
                        <a:latin typeface="+mn-ea"/>
                        <a:ea typeface="+mn-ea"/>
                      </a:endParaRPr>
                    </a:p>
                  </a:txBody>
                  <a:tcPr marL="89726" marR="89726" marT="44863" marB="44863" anchor="ctr"/>
                </a:tc>
                <a:tc hMerge="1">
                  <a:txBody>
                    <a:bodyPr/>
                    <a:lstStyle/>
                    <a:p>
                      <a:pPr marL="0" marR="0" indent="-457200" algn="l" defTabSz="917509" rtl="0" eaLnBrk="1" fontAlgn="auto" latinLnBrk="0" hangingPunct="1">
                        <a:lnSpc>
                          <a:spcPct val="100000"/>
                        </a:lnSpc>
                        <a:spcBef>
                          <a:spcPts val="0"/>
                        </a:spcBef>
                        <a:spcAft>
                          <a:spcPts val="0"/>
                        </a:spcAft>
                        <a:buClrTx/>
                        <a:buSzTx/>
                        <a:buFontTx/>
                        <a:buNone/>
                        <a:tabLst/>
                        <a:defRPr/>
                      </a:pPr>
                      <a:endParaRPr lang="en-US" altLang="ja-JP" sz="900" b="0" i="0" u="none" strike="noStrike" dirty="0">
                        <a:solidFill>
                          <a:schemeClr val="tx1"/>
                        </a:solidFill>
                        <a:effectLst/>
                        <a:latin typeface="+mn-ea"/>
                        <a:ea typeface="+mn-ea"/>
                      </a:endParaRPr>
                    </a:p>
                  </a:txBody>
                  <a:tcPr anchor="ctr"/>
                </a:tc>
                <a:tc hMerge="1">
                  <a:txBody>
                    <a:bodyPr/>
                    <a:lstStyle/>
                    <a:p>
                      <a:pPr algn="ctr"/>
                      <a:endParaRPr kumimoji="1" lang="ja-JP" altLang="en-US" sz="900" dirty="0">
                        <a:latin typeface="+mn-ea"/>
                        <a:ea typeface="+mn-ea"/>
                      </a:endParaRPr>
                    </a:p>
                  </a:txBody>
                  <a:tcPr anchor="ctr"/>
                </a:tc>
                <a:tc hMerge="1">
                  <a:txBody>
                    <a:bodyPr/>
                    <a:lstStyle/>
                    <a:p>
                      <a:pPr algn="ctr"/>
                      <a:endParaRPr kumimoji="1" lang="ja-JP" altLang="en-US" sz="900" dirty="0">
                        <a:latin typeface="+mn-ea"/>
                        <a:ea typeface="+mn-ea"/>
                      </a:endParaRPr>
                    </a:p>
                  </a:txBody>
                  <a:tcPr anchor="ctr"/>
                </a:tc>
                <a:tc hMerge="1">
                  <a:txBody>
                    <a:bodyPr/>
                    <a:lstStyle/>
                    <a:p>
                      <a:pPr algn="ctr"/>
                      <a:endParaRPr kumimoji="1" lang="ja-JP" altLang="en-US" sz="900" dirty="0">
                        <a:latin typeface="+mn-ea"/>
                        <a:ea typeface="+mn-ea"/>
                      </a:endParaRPr>
                    </a:p>
                  </a:txBody>
                  <a:tcPr anchor="ctr"/>
                </a:tc>
                <a:tc hMerge="1">
                  <a:txBody>
                    <a:bodyPr/>
                    <a:lstStyle/>
                    <a:p>
                      <a:pPr marL="0" marR="0" lvl="0" indent="0" algn="l" defTabSz="917509" rtl="0" eaLnBrk="1" fontAlgn="auto" latinLnBrk="0" hangingPunct="1">
                        <a:lnSpc>
                          <a:spcPct val="100000"/>
                        </a:lnSpc>
                        <a:spcBef>
                          <a:spcPts val="0"/>
                        </a:spcBef>
                        <a:spcAft>
                          <a:spcPts val="0"/>
                        </a:spcAft>
                        <a:buClrTx/>
                        <a:buSzTx/>
                        <a:buFontTx/>
                        <a:buNone/>
                        <a:tabLst/>
                        <a:defRPr/>
                      </a:pPr>
                      <a:endParaRPr kumimoji="1" lang="ja-JP" altLang="en-US" sz="900" b="0" dirty="0">
                        <a:solidFill>
                          <a:schemeClr val="tx1"/>
                        </a:solidFill>
                        <a:latin typeface="+mn-ea"/>
                        <a:ea typeface="+mn-ea"/>
                      </a:endParaRPr>
                    </a:p>
                  </a:txBody>
                  <a:tcPr anchor="ctr"/>
                </a:tc>
                <a:tc hMerge="1">
                  <a:txBody>
                    <a:bodyPr/>
                    <a:lstStyle/>
                    <a:p>
                      <a:pPr algn="ctr"/>
                      <a:endParaRPr kumimoji="1" lang="ja-JP" altLang="en-US" sz="900" dirty="0">
                        <a:solidFill>
                          <a:schemeClr val="tx1"/>
                        </a:solidFill>
                        <a:latin typeface="+mn-ea"/>
                        <a:ea typeface="+mn-ea"/>
                      </a:endParaRPr>
                    </a:p>
                  </a:txBody>
                  <a:tcPr anchor="ctr"/>
                </a:tc>
                <a:tc hMerge="1">
                  <a:txBody>
                    <a:bodyPr/>
                    <a:lstStyle/>
                    <a:p>
                      <a:pPr algn="ctr"/>
                      <a:endParaRPr kumimoji="1" lang="en-US" altLang="ja-JP" sz="900" dirty="0">
                        <a:solidFill>
                          <a:schemeClr val="tx1"/>
                        </a:solidFill>
                        <a:latin typeface="+mn-ea"/>
                        <a:ea typeface="+mn-ea"/>
                      </a:endParaRPr>
                    </a:p>
                  </a:txBody>
                  <a:tcPr anchor="ctr"/>
                </a:tc>
                <a:extLst>
                  <a:ext uri="{0D108BD9-81ED-4DB2-BD59-A6C34878D82A}">
                    <a16:rowId xmlns:a16="http://schemas.microsoft.com/office/drawing/2014/main" val="317627700"/>
                  </a:ext>
                </a:extLst>
              </a:tr>
              <a:tr h="224314">
                <a:tc rowSpan="2">
                  <a:txBody>
                    <a:bodyPr/>
                    <a:lstStyle/>
                    <a:p>
                      <a:pPr algn="ctr"/>
                      <a:r>
                        <a:rPr kumimoji="1" lang="ja-JP" altLang="en-US" sz="900" dirty="0">
                          <a:latin typeface="+mn-ea"/>
                          <a:ea typeface="+mn-ea"/>
                        </a:rPr>
                        <a:t>ア</a:t>
                      </a:r>
                    </a:p>
                  </a:txBody>
                  <a:tcPr marL="89726" marR="89726" marT="44863" marB="44863" anchor="ctr"/>
                </a:tc>
                <a:tc rowSpan="2">
                  <a:txBody>
                    <a:bodyPr/>
                    <a:lstStyle/>
                    <a:p>
                      <a:pPr marL="0" marR="0" indent="-457200" algn="l" defTabSz="917509"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介護予防に従事する市町村職員や関係者に対し、介護予防を効果的に実施するための技術的支援に係る研修会等を実施している。</a:t>
                      </a:r>
                      <a:endParaRPr lang="en-US" altLang="ja-JP" sz="900" b="0" i="0" u="none" strike="noStrike" dirty="0">
                        <a:solidFill>
                          <a:schemeClr val="tx1"/>
                        </a:solidFill>
                        <a:effectLst/>
                        <a:latin typeface="+mn-ea"/>
                        <a:ea typeface="+mn-ea"/>
                      </a:endParaRPr>
                    </a:p>
                  </a:txBody>
                  <a:tcPr marL="89726" marR="89726" marT="44863" marB="44863" anchor="ctr"/>
                </a:tc>
                <a:tc rowSpan="2">
                  <a:txBody>
                    <a:bodyPr/>
                    <a:lstStyle/>
                    <a:p>
                      <a:pPr algn="ctr"/>
                      <a:r>
                        <a:rPr kumimoji="1" lang="en-US" altLang="ja-JP" sz="900" dirty="0">
                          <a:latin typeface="+mn-ea"/>
                          <a:ea typeface="+mn-ea"/>
                        </a:rPr>
                        <a:t>10</a:t>
                      </a:r>
                      <a:endParaRPr kumimoji="1" lang="ja-JP" altLang="en-US" sz="900" dirty="0">
                        <a:latin typeface="+mn-ea"/>
                        <a:ea typeface="+mn-ea"/>
                      </a:endParaRPr>
                    </a:p>
                  </a:txBody>
                  <a:tcPr marL="89726" marR="89726" marT="44863" marB="44863" anchor="ctr"/>
                </a:tc>
                <a:tc rowSpan="2">
                  <a:txBody>
                    <a:bodyPr/>
                    <a:lstStyle/>
                    <a:p>
                      <a:pPr algn="ctr"/>
                      <a:r>
                        <a:rPr kumimoji="1" lang="en-US" altLang="ja-JP" sz="900" dirty="0">
                          <a:latin typeface="+mn-ea"/>
                          <a:ea typeface="+mn-ea"/>
                        </a:rPr>
                        <a:t>10.0</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エ</a:t>
                      </a:r>
                    </a:p>
                  </a:txBody>
                  <a:tcPr marL="89726" marR="89726" marT="44863" marB="44863" anchor="ctr"/>
                </a:tc>
                <a:tc>
                  <a:txBody>
                    <a:bodyPr/>
                    <a:lstStyle/>
                    <a:p>
                      <a:pPr marL="0" marR="0" indent="-457200" algn="l" defTabSz="917509"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　介護予防の取組に係る好事例の発信を実施している。</a:t>
                      </a:r>
                      <a:endParaRPr lang="en-US" altLang="ja-JP" sz="900" b="0" i="0" u="none" strike="noStrike" dirty="0">
                        <a:solidFill>
                          <a:schemeClr val="tx1"/>
                        </a:solidFill>
                        <a:effectLst/>
                        <a:latin typeface="+mn-ea"/>
                        <a:ea typeface="+mn-ea"/>
                      </a:endParaRPr>
                    </a:p>
                  </a:txBody>
                  <a:tcPr marL="89726" marR="89726" marT="44863" marB="44863" anchor="ctr"/>
                </a:tc>
                <a:tc>
                  <a:txBody>
                    <a:bodyPr/>
                    <a:lstStyle/>
                    <a:p>
                      <a:pPr algn="ctr"/>
                      <a:r>
                        <a:rPr kumimoji="1" lang="en-US" altLang="ja-JP" sz="900" dirty="0">
                          <a:latin typeface="+mn-ea"/>
                          <a:ea typeface="+mn-ea"/>
                        </a:rPr>
                        <a:t>10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9.4</a:t>
                      </a:r>
                    </a:p>
                  </a:txBody>
                  <a:tcPr marL="89726" marR="89726" marT="44863" marB="44863" anchor="ctr"/>
                </a:tc>
                <a:extLst>
                  <a:ext uri="{0D108BD9-81ED-4DB2-BD59-A6C34878D82A}">
                    <a16:rowId xmlns:a16="http://schemas.microsoft.com/office/drawing/2014/main" val="2384012317"/>
                  </a:ext>
                </a:extLst>
              </a:tr>
              <a:tr h="224314">
                <a:tc vMerge="1">
                  <a:txBody>
                    <a:bodyPr/>
                    <a:lstStyle/>
                    <a:p>
                      <a:pPr algn="ctr"/>
                      <a:endParaRPr kumimoji="1" lang="ja-JP" altLang="en-US" sz="900" dirty="0">
                        <a:latin typeface="+mn-ea"/>
                        <a:ea typeface="+mn-ea"/>
                      </a:endParaRPr>
                    </a:p>
                  </a:txBody>
                  <a:tcPr anchor="ctr"/>
                </a:tc>
                <a:tc vMerge="1">
                  <a:txBody>
                    <a:bodyPr/>
                    <a:lstStyle/>
                    <a:p>
                      <a:pPr marL="0" marR="0" indent="-457200" algn="l" defTabSz="917509" rtl="0" eaLnBrk="1" fontAlgn="auto" latinLnBrk="0" hangingPunct="1">
                        <a:lnSpc>
                          <a:spcPct val="100000"/>
                        </a:lnSpc>
                        <a:spcBef>
                          <a:spcPts val="0"/>
                        </a:spcBef>
                        <a:spcAft>
                          <a:spcPts val="0"/>
                        </a:spcAft>
                        <a:buClrTx/>
                        <a:buSzTx/>
                        <a:buFontTx/>
                        <a:buNone/>
                        <a:tabLst/>
                        <a:defRPr/>
                      </a:pPr>
                      <a:endParaRPr lang="en-US" altLang="ja-JP" sz="900" b="0" i="0" u="none" strike="noStrike" dirty="0">
                        <a:solidFill>
                          <a:schemeClr val="tx1"/>
                        </a:solidFill>
                        <a:effectLst/>
                        <a:latin typeface="+mn-ea"/>
                        <a:ea typeface="+mn-ea"/>
                      </a:endParaRPr>
                    </a:p>
                  </a:txBody>
                  <a:tcPr anchor="ctr"/>
                </a:tc>
                <a:tc vMerge="1">
                  <a:txBody>
                    <a:bodyPr/>
                    <a:lstStyle/>
                    <a:p>
                      <a:pPr algn="ctr"/>
                      <a:endParaRPr kumimoji="1" lang="ja-JP" altLang="en-US" sz="900" dirty="0">
                        <a:latin typeface="+mn-ea"/>
                        <a:ea typeface="+mn-ea"/>
                      </a:endParaRPr>
                    </a:p>
                  </a:txBody>
                  <a:tcPr anchor="ctr"/>
                </a:tc>
                <a:tc vMerge="1">
                  <a:txBody>
                    <a:bodyPr/>
                    <a:lstStyle/>
                    <a:p>
                      <a:pPr algn="ctr"/>
                      <a:endParaRPr kumimoji="1" lang="ja-JP" altLang="en-US" sz="900" dirty="0">
                        <a:latin typeface="+mn-ea"/>
                        <a:ea typeface="+mn-ea"/>
                      </a:endParaRPr>
                    </a:p>
                  </a:txBody>
                  <a:tcPr anchor="ctr"/>
                </a:tc>
                <a:tc>
                  <a:txBody>
                    <a:bodyPr/>
                    <a:lstStyle/>
                    <a:p>
                      <a:pPr algn="ctr"/>
                      <a:r>
                        <a:rPr kumimoji="1" lang="ja-JP" altLang="en-US" sz="900">
                          <a:latin typeface="+mn-ea"/>
                          <a:ea typeface="+mn-ea"/>
                        </a:rPr>
                        <a:t>オ</a:t>
                      </a:r>
                      <a:endParaRPr kumimoji="1" lang="ja-JP" altLang="en-US" sz="900" dirty="0">
                        <a:latin typeface="+mn-ea"/>
                        <a:ea typeface="+mn-ea"/>
                      </a:endParaRPr>
                    </a:p>
                  </a:txBody>
                  <a:tcPr marL="89726" marR="89726" marT="44863" marB="44863" anchor="ctr"/>
                </a:tc>
                <a:tc>
                  <a:txBody>
                    <a:bodyPr/>
                    <a:lstStyle/>
                    <a:p>
                      <a:pPr marL="0" marR="0" indent="-457200" algn="l" defTabSz="917509"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　市町村による情報交換の場を設定している。</a:t>
                      </a:r>
                      <a:endParaRPr lang="en-US" altLang="ja-JP" sz="900" b="0" i="0" u="none" strike="noStrike" dirty="0">
                        <a:solidFill>
                          <a:schemeClr val="tx1"/>
                        </a:solidFill>
                        <a:effectLst/>
                        <a:latin typeface="+mn-ea"/>
                        <a:ea typeface="+mn-ea"/>
                      </a:endParaRPr>
                    </a:p>
                  </a:txBody>
                  <a:tcPr marL="89726" marR="89726" marT="44863" marB="44863" anchor="ctr"/>
                </a:tc>
                <a:tc>
                  <a:txBody>
                    <a:bodyPr/>
                    <a:lstStyle/>
                    <a:p>
                      <a:pPr algn="ctr"/>
                      <a:r>
                        <a:rPr kumimoji="1" lang="en-US" altLang="ja-JP" sz="900" dirty="0">
                          <a:latin typeface="+mn-ea"/>
                          <a:ea typeface="+mn-ea"/>
                        </a:rPr>
                        <a:t>10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8.9</a:t>
                      </a:r>
                    </a:p>
                  </a:txBody>
                  <a:tcPr marL="89726" marR="89726" marT="44863" marB="44863" anchor="ctr"/>
                </a:tc>
                <a:extLst>
                  <a:ext uri="{0D108BD9-81ED-4DB2-BD59-A6C34878D82A}">
                    <a16:rowId xmlns:a16="http://schemas.microsoft.com/office/drawing/2014/main" val="3545136553"/>
                  </a:ext>
                </a:extLst>
              </a:tr>
              <a:tr h="224314">
                <a:tc>
                  <a:txBody>
                    <a:bodyPr/>
                    <a:lstStyle/>
                    <a:p>
                      <a:pPr algn="ctr"/>
                      <a:r>
                        <a:rPr kumimoji="1" lang="ja-JP" altLang="en-US" sz="900" dirty="0">
                          <a:latin typeface="+mn-ea"/>
                          <a:ea typeface="+mn-ea"/>
                        </a:rPr>
                        <a:t>イ</a:t>
                      </a:r>
                    </a:p>
                  </a:txBody>
                  <a:tcPr marL="89726" marR="89726" marT="44863" marB="44863" anchor="ctr"/>
                </a:tc>
                <a:tc>
                  <a:txBody>
                    <a:bodyPr/>
                    <a:lstStyle/>
                    <a:p>
                      <a:pPr marL="0" marR="0" indent="-457200" algn="l" defTabSz="917509"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ＭＳ Ｐゴシック"/>
                        </a:rPr>
                        <a:t>　介護予防を効果的に実施するためのアドバイザーを派遣している。</a:t>
                      </a:r>
                      <a:endParaRPr lang="en-US" altLang="ja-JP" sz="900" b="0" i="0" u="none" strike="noStrike" dirty="0">
                        <a:solidFill>
                          <a:schemeClr val="tx1"/>
                        </a:solidFill>
                        <a:effectLst/>
                        <a:latin typeface="ＭＳ Ｐゴシック"/>
                      </a:endParaRPr>
                    </a:p>
                  </a:txBody>
                  <a:tcPr marL="89726" marR="89726" marT="44863" marB="44863" anchor="ctr"/>
                </a:tc>
                <a:tc>
                  <a:txBody>
                    <a:bodyPr/>
                    <a:lstStyle/>
                    <a:p>
                      <a:pPr algn="ctr"/>
                      <a:r>
                        <a:rPr kumimoji="1" lang="en-US" altLang="ja-JP" sz="900" dirty="0">
                          <a:latin typeface="+mn-ea"/>
                          <a:ea typeface="+mn-ea"/>
                        </a:rPr>
                        <a:t>25</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22.9</a:t>
                      </a:r>
                    </a:p>
                  </a:txBody>
                  <a:tcPr marL="89726" marR="89726" marT="44863" marB="44863" anchor="ctr"/>
                </a:tc>
                <a:tc>
                  <a:txBody>
                    <a:bodyPr/>
                    <a:lstStyle/>
                    <a:p>
                      <a:pPr algn="ctr"/>
                      <a:r>
                        <a:rPr kumimoji="1" lang="ja-JP" altLang="en-US" sz="900" dirty="0">
                          <a:latin typeface="+mn-ea"/>
                          <a:ea typeface="+mn-ea"/>
                        </a:rPr>
                        <a:t>カ</a:t>
                      </a:r>
                    </a:p>
                  </a:txBody>
                  <a:tcPr marL="89726" marR="89726" marT="44863" marB="44863" anchor="ctr"/>
                </a:tc>
                <a:tc>
                  <a:txBody>
                    <a:bodyPr/>
                    <a:lstStyle/>
                    <a:p>
                      <a:pPr marL="216000" marR="0" indent="-457200" algn="l" defTabSz="917509"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　市町村のデータ活用に対する支援を実施している。</a:t>
                      </a:r>
                    </a:p>
                  </a:txBody>
                  <a:tcPr marL="89726" marR="89726" marT="44863" marB="44863" anchor="ctr"/>
                </a:tc>
                <a:tc>
                  <a:txBody>
                    <a:bodyPr/>
                    <a:lstStyle/>
                    <a:p>
                      <a:pPr algn="ctr"/>
                      <a:r>
                        <a:rPr kumimoji="1" lang="en-US" altLang="ja-JP" sz="900" dirty="0">
                          <a:latin typeface="+mn-ea"/>
                          <a:ea typeface="+mn-ea"/>
                        </a:rPr>
                        <a:t>10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solidFill>
                            <a:schemeClr val="tx1"/>
                          </a:solidFill>
                          <a:latin typeface="+mn-ea"/>
                          <a:ea typeface="+mn-ea"/>
                        </a:rPr>
                        <a:t>7.2</a:t>
                      </a:r>
                      <a:endParaRPr kumimoji="1" lang="ja-JP" altLang="en-US" sz="900" dirty="0">
                        <a:solidFill>
                          <a:schemeClr val="tx1"/>
                        </a:solidFill>
                        <a:latin typeface="+mn-ea"/>
                        <a:ea typeface="+mn-ea"/>
                      </a:endParaRPr>
                    </a:p>
                  </a:txBody>
                  <a:tcPr marL="89726" marR="89726" marT="44863" marB="44863" anchor="ctr"/>
                </a:tc>
                <a:extLst>
                  <a:ext uri="{0D108BD9-81ED-4DB2-BD59-A6C34878D82A}">
                    <a16:rowId xmlns:a16="http://schemas.microsoft.com/office/drawing/2014/main" val="3048473803"/>
                  </a:ext>
                </a:extLst>
              </a:tr>
              <a:tr h="224314">
                <a:tc>
                  <a:txBody>
                    <a:bodyPr/>
                    <a:lstStyle/>
                    <a:p>
                      <a:pPr algn="ctr"/>
                      <a:r>
                        <a:rPr kumimoji="1" lang="ja-JP" altLang="en-US" sz="900" dirty="0">
                          <a:latin typeface="+mn-ea"/>
                          <a:ea typeface="+mn-ea"/>
                        </a:rPr>
                        <a:t>ウ</a:t>
                      </a:r>
                    </a:p>
                  </a:txBody>
                  <a:tcPr marL="89726" marR="89726" marT="44863" marB="44863" anchor="ctr"/>
                </a:tc>
                <a:tc>
                  <a:txBody>
                    <a:bodyPr/>
                    <a:lstStyle/>
                    <a:p>
                      <a:pPr marL="0" marR="0" indent="0" algn="l" defTabSz="917509"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　アドバイザーによる通いの場等の実地支援を実施している。</a:t>
                      </a:r>
                      <a:endParaRPr lang="en-US" altLang="ja-JP" sz="900" b="0" i="0" u="none" strike="noStrike" dirty="0">
                        <a:solidFill>
                          <a:schemeClr val="tx1"/>
                        </a:solidFill>
                        <a:effectLst/>
                        <a:latin typeface="+mn-ea"/>
                        <a:ea typeface="+mn-ea"/>
                      </a:endParaRPr>
                    </a:p>
                  </a:txBody>
                  <a:tcPr marL="89726" marR="89726" marT="44863" marB="44863" anchor="ctr"/>
                </a:tc>
                <a:tc>
                  <a:txBody>
                    <a:bodyPr/>
                    <a:lstStyle/>
                    <a:p>
                      <a:pPr algn="ctr"/>
                      <a:r>
                        <a:rPr kumimoji="1" lang="en-US" altLang="ja-JP" sz="900" dirty="0">
                          <a:latin typeface="+mn-ea"/>
                          <a:ea typeface="+mn-ea"/>
                        </a:rPr>
                        <a:t>25</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20.2</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キ</a:t>
                      </a:r>
                    </a:p>
                  </a:txBody>
                  <a:tcPr marL="89726" marR="89726" marT="44863" marB="44863" anchor="ctr"/>
                </a:tc>
                <a:tc>
                  <a:txBody>
                    <a:bodyPr/>
                    <a:lstStyle/>
                    <a:p>
                      <a:pPr marL="180000" marR="0" indent="-457200" algn="l" defTabSz="917509" rtl="0" eaLnBrk="1" fontAlgn="auto" latinLnBrk="0" hangingPunct="1">
                        <a:lnSpc>
                          <a:spcPct val="100000"/>
                        </a:lnSpc>
                        <a:spcBef>
                          <a:spcPts val="0"/>
                        </a:spcBef>
                        <a:spcAft>
                          <a:spcPts val="0"/>
                        </a:spcAft>
                        <a:buClrTx/>
                        <a:buSzTx/>
                        <a:buFontTx/>
                        <a:buNone/>
                        <a:tabLst/>
                        <a:defRPr/>
                      </a:pPr>
                      <a:r>
                        <a:rPr kumimoji="1" lang="ja-JP" altLang="en-US" sz="900" b="0" dirty="0">
                          <a:solidFill>
                            <a:schemeClr val="tx1"/>
                          </a:solidFill>
                          <a:latin typeface="+mn-ea"/>
                          <a:ea typeface="+mn-ea"/>
                        </a:rPr>
                        <a:t>　保健事業との一体的実施に向けた環境整備を実施している。</a:t>
                      </a:r>
                      <a:endParaRPr kumimoji="1" lang="en-US" altLang="ja-JP" sz="900" b="0" dirty="0">
                        <a:solidFill>
                          <a:schemeClr val="tx1"/>
                        </a:solidFill>
                        <a:latin typeface="+mn-ea"/>
                        <a:ea typeface="+mn-ea"/>
                      </a:endParaRPr>
                    </a:p>
                  </a:txBody>
                  <a:tcPr marL="89726" marR="89726" marT="44863" marB="44863" anchor="ctr"/>
                </a:tc>
                <a:tc>
                  <a:txBody>
                    <a:bodyPr/>
                    <a:lstStyle/>
                    <a:p>
                      <a:pPr algn="ctr"/>
                      <a:r>
                        <a:rPr kumimoji="1" lang="en-US" altLang="ja-JP" sz="900" dirty="0">
                          <a:solidFill>
                            <a:schemeClr val="tx1"/>
                          </a:solidFill>
                          <a:latin typeface="+mn-ea"/>
                          <a:ea typeface="+mn-ea"/>
                        </a:rPr>
                        <a:t>10</a:t>
                      </a:r>
                      <a:endParaRPr kumimoji="1" lang="ja-JP" altLang="en-US" sz="900" dirty="0">
                        <a:solidFill>
                          <a:schemeClr val="tx1"/>
                        </a:solidFill>
                        <a:latin typeface="+mn-ea"/>
                        <a:ea typeface="+mn-ea"/>
                      </a:endParaRPr>
                    </a:p>
                  </a:txBody>
                  <a:tcPr marL="89726" marR="89726" marT="44863" marB="44863" anchor="ctr"/>
                </a:tc>
                <a:tc>
                  <a:txBody>
                    <a:bodyPr/>
                    <a:lstStyle/>
                    <a:p>
                      <a:pPr algn="ctr"/>
                      <a:r>
                        <a:rPr kumimoji="1" lang="en-US" altLang="ja-JP" sz="900" dirty="0">
                          <a:solidFill>
                            <a:schemeClr val="tx1"/>
                          </a:solidFill>
                          <a:latin typeface="+mn-ea"/>
                          <a:ea typeface="+mn-ea"/>
                        </a:rPr>
                        <a:t>8.3</a:t>
                      </a:r>
                    </a:p>
                  </a:txBody>
                  <a:tcPr marL="89726" marR="89726" marT="44863" marB="44863" anchor="ctr"/>
                </a:tc>
                <a:extLst>
                  <a:ext uri="{0D108BD9-81ED-4DB2-BD59-A6C34878D82A}">
                    <a16:rowId xmlns:a16="http://schemas.microsoft.com/office/drawing/2014/main" val="748741116"/>
                  </a:ext>
                </a:extLst>
              </a:tr>
              <a:tr h="224314">
                <a:tc gridSpan="6">
                  <a:txBody>
                    <a:bodyPr/>
                    <a:lstStyle/>
                    <a:p>
                      <a:pPr marL="0" marR="0" lvl="0" indent="-457200" algn="l" defTabSz="917509" rtl="0" eaLnBrk="1" fontAlgn="auto" latinLnBrk="0" hangingPunct="1">
                        <a:lnSpc>
                          <a:spcPct val="100000"/>
                        </a:lnSpc>
                        <a:spcBef>
                          <a:spcPts val="0"/>
                        </a:spcBef>
                        <a:spcAft>
                          <a:spcPts val="0"/>
                        </a:spcAft>
                        <a:buClrTx/>
                        <a:buSzTx/>
                        <a:buFontTx/>
                        <a:buNone/>
                        <a:tabLst/>
                        <a:defRPr/>
                      </a:pPr>
                      <a:r>
                        <a:rPr kumimoji="1" lang="ja-JP" altLang="en-US" sz="900" dirty="0">
                          <a:latin typeface="+mn-ea"/>
                          <a:ea typeface="+mn-ea"/>
                        </a:rPr>
                        <a:t>③管内市町村の地域ケア会議、介護予防・日常生活支援総合事業の推進に向けて、都道府県単位での関係機関との連携体制の構築に取り組んでいるか。</a:t>
                      </a:r>
                      <a:endParaRPr lang="en-US" altLang="ja-JP" sz="900" b="0" i="0" u="none" strike="noStrike" dirty="0">
                        <a:solidFill>
                          <a:schemeClr val="tx1"/>
                        </a:solidFill>
                        <a:effectLst/>
                        <a:latin typeface="+mn-ea"/>
                        <a:ea typeface="+mn-ea"/>
                      </a:endParaRPr>
                    </a:p>
                  </a:txBody>
                  <a:tcPr marL="89726" marR="89726" marT="44863" marB="44863" anchor="ctr"/>
                </a:tc>
                <a:tc hMerge="1">
                  <a:txBody>
                    <a:bodyPr/>
                    <a:lstStyle/>
                    <a:p>
                      <a:pPr marL="0" marR="0" indent="-457200" algn="l" defTabSz="917509" rtl="0" eaLnBrk="1" fontAlgn="auto" latinLnBrk="0" hangingPunct="1">
                        <a:lnSpc>
                          <a:spcPct val="100000"/>
                        </a:lnSpc>
                        <a:spcBef>
                          <a:spcPts val="0"/>
                        </a:spcBef>
                        <a:spcAft>
                          <a:spcPts val="0"/>
                        </a:spcAft>
                        <a:buClrTx/>
                        <a:buSzTx/>
                        <a:buFontTx/>
                        <a:buNone/>
                        <a:tabLst/>
                        <a:defRPr/>
                      </a:pPr>
                      <a:endParaRPr lang="en-US" altLang="ja-JP" sz="900" b="0" i="0" u="none" strike="noStrike" dirty="0">
                        <a:solidFill>
                          <a:schemeClr val="tx1"/>
                        </a:solidFill>
                        <a:effectLst/>
                        <a:latin typeface="+mn-ea"/>
                        <a:ea typeface="+mn-ea"/>
                      </a:endParaRPr>
                    </a:p>
                  </a:txBody>
                  <a:tcPr anchor="ctr"/>
                </a:tc>
                <a:tc hMerge="1">
                  <a:txBody>
                    <a:bodyPr/>
                    <a:lstStyle/>
                    <a:p>
                      <a:pPr algn="ctr"/>
                      <a:endParaRPr kumimoji="1" lang="ja-JP" altLang="en-US" sz="900" dirty="0">
                        <a:latin typeface="+mn-ea"/>
                        <a:ea typeface="+mn-ea"/>
                      </a:endParaRPr>
                    </a:p>
                  </a:txBody>
                  <a:tcPr anchor="ctr"/>
                </a:tc>
                <a:tc hMerge="1">
                  <a:txBody>
                    <a:bodyPr/>
                    <a:lstStyle/>
                    <a:p>
                      <a:pPr algn="ctr"/>
                      <a:endParaRPr kumimoji="1" lang="ja-JP" altLang="en-US" sz="900" dirty="0">
                        <a:latin typeface="+mn-ea"/>
                        <a:ea typeface="+mn-ea"/>
                      </a:endParaRPr>
                    </a:p>
                  </a:txBody>
                  <a:tcPr anchor="ctr"/>
                </a:tc>
                <a:tc hMerge="1">
                  <a:txBody>
                    <a:bodyPr/>
                    <a:lstStyle/>
                    <a:p>
                      <a:pPr algn="ctr"/>
                      <a:endParaRPr kumimoji="1" lang="ja-JP" altLang="en-US" sz="900" dirty="0">
                        <a:latin typeface="+mn-ea"/>
                        <a:ea typeface="+mn-ea"/>
                      </a:endParaRPr>
                    </a:p>
                  </a:txBody>
                  <a:tcPr anchor="ctr"/>
                </a:tc>
                <a:tc hMerge="1">
                  <a:txBody>
                    <a:bodyPr/>
                    <a:lstStyle/>
                    <a:p>
                      <a:pPr marL="0" marR="0" lvl="0" indent="0" algn="l" defTabSz="917509" rtl="0" eaLnBrk="1" fontAlgn="auto" latinLnBrk="0" hangingPunct="1">
                        <a:lnSpc>
                          <a:spcPct val="100000"/>
                        </a:lnSpc>
                        <a:spcBef>
                          <a:spcPts val="0"/>
                        </a:spcBef>
                        <a:spcAft>
                          <a:spcPts val="0"/>
                        </a:spcAft>
                        <a:buClrTx/>
                        <a:buSzTx/>
                        <a:buFontTx/>
                        <a:buNone/>
                        <a:tabLst/>
                        <a:defRPr/>
                      </a:pPr>
                      <a:endParaRPr kumimoji="1" lang="ja-JP" altLang="en-US" sz="900" b="0" dirty="0">
                        <a:solidFill>
                          <a:schemeClr val="tx1"/>
                        </a:solidFill>
                        <a:latin typeface="+mn-ea"/>
                        <a:ea typeface="+mn-ea"/>
                      </a:endParaRPr>
                    </a:p>
                  </a:txBody>
                  <a:tcPr anchor="ctr"/>
                </a:tc>
                <a:tc>
                  <a:txBody>
                    <a:bodyPr/>
                    <a:lstStyle/>
                    <a:p>
                      <a:pPr algn="ctr"/>
                      <a:r>
                        <a:rPr kumimoji="1" lang="en-US" altLang="ja-JP" sz="900" dirty="0">
                          <a:solidFill>
                            <a:schemeClr val="tx1"/>
                          </a:solidFill>
                          <a:latin typeface="+mn-ea"/>
                          <a:ea typeface="+mn-ea"/>
                        </a:rPr>
                        <a:t>50</a:t>
                      </a:r>
                      <a:endParaRPr kumimoji="1" lang="ja-JP" altLang="en-US" sz="900" dirty="0">
                        <a:solidFill>
                          <a:schemeClr val="tx1"/>
                        </a:solidFill>
                        <a:latin typeface="+mn-ea"/>
                        <a:ea typeface="+mn-ea"/>
                      </a:endParaRPr>
                    </a:p>
                  </a:txBody>
                  <a:tcPr marL="89726" marR="89726" marT="44863" marB="44863" anchor="ctr"/>
                </a:tc>
                <a:tc>
                  <a:txBody>
                    <a:bodyPr/>
                    <a:lstStyle/>
                    <a:p>
                      <a:pPr algn="ctr"/>
                      <a:r>
                        <a:rPr kumimoji="1" lang="en-US" altLang="ja-JP" sz="900" dirty="0">
                          <a:solidFill>
                            <a:schemeClr val="tx1"/>
                          </a:solidFill>
                          <a:latin typeface="+mn-ea"/>
                          <a:ea typeface="+mn-ea"/>
                        </a:rPr>
                        <a:t>36.7</a:t>
                      </a:r>
                    </a:p>
                  </a:txBody>
                  <a:tcPr marL="89726" marR="89726" marT="44863" marB="44863" anchor="ctr"/>
                </a:tc>
                <a:extLst>
                  <a:ext uri="{0D108BD9-81ED-4DB2-BD59-A6C34878D82A}">
                    <a16:rowId xmlns:a16="http://schemas.microsoft.com/office/drawing/2014/main" val="3050056731"/>
                  </a:ext>
                </a:extLst>
              </a:tr>
              <a:tr h="224314">
                <a:tc gridSpan="6">
                  <a:txBody>
                    <a:bodyPr/>
                    <a:lstStyle/>
                    <a:p>
                      <a:pPr marL="0" marR="0" lvl="0" indent="-457200" algn="l" defTabSz="917509" rtl="0" eaLnBrk="1" fontAlgn="auto" latinLnBrk="0" hangingPunct="1">
                        <a:lnSpc>
                          <a:spcPct val="100000"/>
                        </a:lnSpc>
                        <a:spcBef>
                          <a:spcPts val="0"/>
                        </a:spcBef>
                        <a:spcAft>
                          <a:spcPts val="0"/>
                        </a:spcAft>
                        <a:buClrTx/>
                        <a:buSzTx/>
                        <a:buFontTx/>
                        <a:buNone/>
                        <a:tabLst/>
                        <a:defRPr/>
                      </a:pPr>
                      <a:r>
                        <a:rPr kumimoji="1" lang="ja-JP" altLang="en-US" sz="900" dirty="0">
                          <a:latin typeface="+mn-ea"/>
                          <a:ea typeface="+mn-ea"/>
                        </a:rPr>
                        <a:t>④介護予防・日常生活支援総合事業に係る継続的な市町村支援を実施しているか。</a:t>
                      </a:r>
                    </a:p>
                  </a:txBody>
                  <a:tcPr marL="89726" marR="89726" marT="44863" marB="44863" anchor="ctr"/>
                </a:tc>
                <a:tc hMerge="1">
                  <a:txBody>
                    <a:bodyPr/>
                    <a:lstStyle/>
                    <a:p>
                      <a:pPr marL="0" marR="0" indent="-457200" algn="l" defTabSz="917509" rtl="0" eaLnBrk="1" fontAlgn="auto" latinLnBrk="0" hangingPunct="1">
                        <a:lnSpc>
                          <a:spcPct val="100000"/>
                        </a:lnSpc>
                        <a:spcBef>
                          <a:spcPts val="0"/>
                        </a:spcBef>
                        <a:spcAft>
                          <a:spcPts val="0"/>
                        </a:spcAft>
                        <a:buClrTx/>
                        <a:buSzTx/>
                        <a:buFontTx/>
                        <a:buNone/>
                        <a:tabLst/>
                        <a:defRPr/>
                      </a:pPr>
                      <a:endParaRPr lang="en-US" altLang="ja-JP" sz="900" b="0" i="0" u="none" strike="noStrike" dirty="0">
                        <a:solidFill>
                          <a:schemeClr val="tx1"/>
                        </a:solidFill>
                        <a:effectLst/>
                        <a:latin typeface="+mn-ea"/>
                        <a:ea typeface="+mn-ea"/>
                      </a:endParaRPr>
                    </a:p>
                  </a:txBody>
                  <a:tcPr anchor="ctr"/>
                </a:tc>
                <a:tc hMerge="1">
                  <a:txBody>
                    <a:bodyPr/>
                    <a:lstStyle/>
                    <a:p>
                      <a:pPr algn="ctr"/>
                      <a:endParaRPr kumimoji="1" lang="ja-JP" altLang="en-US" sz="900" dirty="0">
                        <a:latin typeface="+mn-ea"/>
                        <a:ea typeface="+mn-ea"/>
                      </a:endParaRPr>
                    </a:p>
                  </a:txBody>
                  <a:tcPr anchor="ctr"/>
                </a:tc>
                <a:tc hMerge="1">
                  <a:txBody>
                    <a:bodyPr/>
                    <a:lstStyle/>
                    <a:p>
                      <a:pPr algn="ctr"/>
                      <a:endParaRPr kumimoji="1" lang="ja-JP" altLang="en-US" sz="900" dirty="0">
                        <a:latin typeface="+mn-ea"/>
                        <a:ea typeface="+mn-ea"/>
                      </a:endParaRPr>
                    </a:p>
                  </a:txBody>
                  <a:tcPr anchor="ctr"/>
                </a:tc>
                <a:tc hMerge="1">
                  <a:txBody>
                    <a:bodyPr/>
                    <a:lstStyle/>
                    <a:p>
                      <a:pPr algn="ctr"/>
                      <a:endParaRPr kumimoji="1" lang="ja-JP" altLang="en-US" sz="900" dirty="0">
                        <a:latin typeface="+mn-ea"/>
                        <a:ea typeface="+mn-ea"/>
                      </a:endParaRPr>
                    </a:p>
                  </a:txBody>
                  <a:tcPr anchor="ctr"/>
                </a:tc>
                <a:tc hMerge="1">
                  <a:txBody>
                    <a:bodyPr/>
                    <a:lstStyle/>
                    <a:p>
                      <a:pPr marL="0" marR="0" lvl="0" indent="0" algn="l" defTabSz="917509" rtl="0" eaLnBrk="1" fontAlgn="auto" latinLnBrk="0" hangingPunct="1">
                        <a:lnSpc>
                          <a:spcPct val="100000"/>
                        </a:lnSpc>
                        <a:spcBef>
                          <a:spcPts val="0"/>
                        </a:spcBef>
                        <a:spcAft>
                          <a:spcPts val="0"/>
                        </a:spcAft>
                        <a:buClrTx/>
                        <a:buSzTx/>
                        <a:buFontTx/>
                        <a:buNone/>
                        <a:tabLst/>
                        <a:defRPr/>
                      </a:pPr>
                      <a:endParaRPr kumimoji="1" lang="ja-JP" altLang="en-US" sz="900" b="0" dirty="0">
                        <a:solidFill>
                          <a:schemeClr val="tx1"/>
                        </a:solidFill>
                        <a:latin typeface="+mn-ea"/>
                        <a:ea typeface="+mn-ea"/>
                      </a:endParaRPr>
                    </a:p>
                  </a:txBody>
                  <a:tcPr anchor="ctr"/>
                </a:tc>
                <a:tc>
                  <a:txBody>
                    <a:bodyPr/>
                    <a:lstStyle/>
                    <a:p>
                      <a:pPr algn="ctr"/>
                      <a:r>
                        <a:rPr kumimoji="1" lang="en-US" altLang="ja-JP" sz="900" dirty="0">
                          <a:solidFill>
                            <a:schemeClr val="tx1"/>
                          </a:solidFill>
                          <a:latin typeface="+mn-ea"/>
                          <a:ea typeface="+mn-ea"/>
                        </a:rPr>
                        <a:t>30</a:t>
                      </a:r>
                      <a:endParaRPr kumimoji="1" lang="ja-JP" altLang="en-US" sz="900" dirty="0">
                        <a:solidFill>
                          <a:schemeClr val="tx1"/>
                        </a:solidFill>
                        <a:latin typeface="+mn-ea"/>
                        <a:ea typeface="+mn-ea"/>
                      </a:endParaRPr>
                    </a:p>
                  </a:txBody>
                  <a:tcPr marL="89726" marR="89726" marT="44863" marB="44863" anchor="ctr"/>
                </a:tc>
                <a:tc>
                  <a:txBody>
                    <a:bodyPr/>
                    <a:lstStyle/>
                    <a:p>
                      <a:pPr algn="ctr"/>
                      <a:r>
                        <a:rPr kumimoji="1" lang="en-US" altLang="ja-JP" sz="900" dirty="0">
                          <a:solidFill>
                            <a:schemeClr val="tx1"/>
                          </a:solidFill>
                          <a:latin typeface="+mn-ea"/>
                          <a:ea typeface="+mn-ea"/>
                        </a:rPr>
                        <a:t>24.9</a:t>
                      </a:r>
                    </a:p>
                  </a:txBody>
                  <a:tcPr marL="89726" marR="89726" marT="44863" marB="44863" anchor="ctr"/>
                </a:tc>
                <a:extLst>
                  <a:ext uri="{0D108BD9-81ED-4DB2-BD59-A6C34878D82A}">
                    <a16:rowId xmlns:a16="http://schemas.microsoft.com/office/drawing/2014/main" val="1024520105"/>
                  </a:ext>
                </a:extLst>
              </a:tr>
            </a:tbl>
          </a:graphicData>
        </a:graphic>
      </p:graphicFrame>
      <p:sp>
        <p:nvSpPr>
          <p:cNvPr id="9" name="正方形/長方形 8">
            <a:extLst>
              <a:ext uri="{FF2B5EF4-FFF2-40B4-BE49-F238E27FC236}">
                <a16:creationId xmlns:a16="http://schemas.microsoft.com/office/drawing/2014/main" id="{553F86EC-B279-47C3-8474-0573BF3FAC12}"/>
              </a:ext>
            </a:extLst>
          </p:cNvPr>
          <p:cNvSpPr/>
          <p:nvPr/>
        </p:nvSpPr>
        <p:spPr>
          <a:xfrm>
            <a:off x="-1" y="119181"/>
            <a:ext cx="9720263" cy="35556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marL="246340" indent="-625706" algn="ctr">
              <a:defRPr/>
            </a:pPr>
            <a:r>
              <a:rPr lang="en-US" altLang="ja-JP" sz="1570" b="1" dirty="0">
                <a:latin typeface="Meiryo UI" panose="020B0604030504040204" pitchFamily="50" charset="-128"/>
                <a:ea typeface="Meiryo UI" panose="020B0604030504040204" pitchFamily="50" charset="-128"/>
              </a:rPr>
              <a:t>2021</a:t>
            </a:r>
            <a:r>
              <a:rPr lang="ja-JP" altLang="en-US" sz="1570" b="1" dirty="0">
                <a:latin typeface="Meiryo UI" panose="020B0604030504040204" pitchFamily="50" charset="-128"/>
                <a:ea typeface="Meiryo UI" panose="020B0604030504040204" pitchFamily="50" charset="-128"/>
              </a:rPr>
              <a:t>年度（都道府県分）　　　</a:t>
            </a:r>
            <a:r>
              <a:rPr lang="en-US" altLang="ja-JP" sz="1570" b="1" dirty="0">
                <a:latin typeface="Meiryo UI" panose="020B0604030504040204" pitchFamily="50" charset="-128"/>
                <a:ea typeface="Meiryo UI" panose="020B0604030504040204" pitchFamily="50" charset="-128"/>
              </a:rPr>
              <a:t>Ⅱ</a:t>
            </a:r>
            <a:r>
              <a:rPr lang="ja-JP" altLang="en-US" sz="1570" b="1" dirty="0">
                <a:latin typeface="Meiryo UI" panose="020B0604030504040204" pitchFamily="50" charset="-128"/>
                <a:ea typeface="Meiryo UI" panose="020B0604030504040204" pitchFamily="50" charset="-128"/>
              </a:rPr>
              <a:t>（２）地域ケア会議・介護予防・日常生活支援総合事業</a:t>
            </a:r>
            <a:r>
              <a:rPr lang="ja-JP" altLang="en-US" sz="1178" b="1" dirty="0">
                <a:latin typeface="Meiryo UI" panose="020B0604030504040204" pitchFamily="50" charset="-128"/>
                <a:ea typeface="Meiryo UI" panose="020B0604030504040204" pitchFamily="50" charset="-128"/>
              </a:rPr>
              <a:t>＜推進・支援分＞</a:t>
            </a:r>
            <a:endParaRPr lang="en-US" altLang="ja-JP" sz="1570" b="1" dirty="0">
              <a:latin typeface="Meiryo UI" panose="020B0604030504040204" pitchFamily="50" charset="-128"/>
              <a:ea typeface="Meiryo UI" panose="020B0604030504040204" pitchFamily="50" charset="-128"/>
            </a:endParaRPr>
          </a:p>
        </p:txBody>
      </p:sp>
      <p:graphicFrame>
        <p:nvGraphicFramePr>
          <p:cNvPr id="2" name="グラフ 1">
            <a:extLst>
              <a:ext uri="{FF2B5EF4-FFF2-40B4-BE49-F238E27FC236}">
                <a16:creationId xmlns:a16="http://schemas.microsoft.com/office/drawing/2014/main" id="{95E64A3F-0CDE-4BF7-89E5-6BD3EC06BD84}"/>
              </a:ext>
            </a:extLst>
          </p:cNvPr>
          <p:cNvGraphicFramePr>
            <a:graphicFrameLocks/>
          </p:cNvGraphicFramePr>
          <p:nvPr>
            <p:extLst>
              <p:ext uri="{D42A27DB-BD31-4B8C-83A1-F6EECF244321}">
                <p14:modId xmlns:p14="http://schemas.microsoft.com/office/powerpoint/2010/main" val="3593066259"/>
              </p:ext>
            </p:extLst>
          </p:nvPr>
        </p:nvGraphicFramePr>
        <p:xfrm>
          <a:off x="126055" y="3850269"/>
          <a:ext cx="9695834" cy="308344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9457546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5556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963" b="1" dirty="0">
                <a:latin typeface="Meiryo UI" panose="020B0604030504040204" pitchFamily="50" charset="-128"/>
                <a:ea typeface="Meiryo UI" panose="020B0604030504040204" pitchFamily="50" charset="-128"/>
              </a:rPr>
              <a:t>2021</a:t>
            </a:r>
            <a:r>
              <a:rPr lang="ja-JP" altLang="en-US" sz="1963" b="1" dirty="0">
                <a:latin typeface="Meiryo UI" panose="020B0604030504040204" pitchFamily="50" charset="-128"/>
                <a:ea typeface="Meiryo UI" panose="020B0604030504040204" pitchFamily="50" charset="-128"/>
              </a:rPr>
              <a:t>年度（都道府県分） 　　</a:t>
            </a:r>
            <a:r>
              <a:rPr lang="en-US" altLang="ja-JP" sz="1963" b="1" dirty="0">
                <a:latin typeface="Meiryo UI" panose="020B0604030504040204" pitchFamily="50" charset="-128"/>
                <a:ea typeface="Meiryo UI" panose="020B0604030504040204" pitchFamily="50" charset="-128"/>
              </a:rPr>
              <a:t>Ⅱ</a:t>
            </a:r>
            <a:r>
              <a:rPr lang="ja-JP" altLang="ja-JP" sz="1963" b="1" dirty="0">
                <a:latin typeface="Meiryo UI" panose="020B0604030504040204" pitchFamily="50" charset="-128"/>
                <a:ea typeface="Meiryo UI" panose="020B0604030504040204" pitchFamily="50" charset="-128"/>
              </a:rPr>
              <a:t>（３）生活支援体制整備等</a:t>
            </a:r>
            <a:r>
              <a:rPr lang="ja-JP" altLang="en-US" sz="1963" b="1" dirty="0">
                <a:latin typeface="Meiryo UI" panose="020B0604030504040204" pitchFamily="50" charset="-128"/>
                <a:ea typeface="Meiryo UI" panose="020B0604030504040204" pitchFamily="50" charset="-128"/>
              </a:rPr>
              <a:t>＜全体＞</a:t>
            </a:r>
            <a:endParaRPr lang="ja-JP" altLang="ja-JP" sz="1963" dirty="0">
              <a:latin typeface="Meiryo UI" panose="020B0604030504040204" pitchFamily="50" charset="-128"/>
              <a:ea typeface="Meiryo UI" panose="020B0604030504040204" pitchFamily="50" charset="-128"/>
            </a:endParaRPr>
          </a:p>
        </p:txBody>
      </p:sp>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308403" y="6607100"/>
            <a:ext cx="2268061" cy="358279"/>
          </a:xfrm>
        </p:spPr>
        <p:txBody>
          <a:bodyPr/>
          <a:lstStyle/>
          <a:p>
            <a:pPr>
              <a:defRPr/>
            </a:pPr>
            <a:r>
              <a:rPr lang="en-US" altLang="ja-JP" dirty="0" smtClean="0">
                <a:solidFill>
                  <a:prstClr val="black">
                    <a:tint val="75000"/>
                  </a:prstClr>
                </a:solidFill>
                <a:latin typeface="+mn-ea"/>
              </a:rPr>
              <a:t>13</a:t>
            </a:r>
            <a:endParaRPr kumimoji="1" lang="ja-JP" altLang="en-US" dirty="0">
              <a:solidFill>
                <a:prstClr val="black">
                  <a:tint val="75000"/>
                </a:prstClr>
              </a:solidFill>
              <a:latin typeface="+mn-ea"/>
            </a:endParaRPr>
          </a:p>
        </p:txBody>
      </p:sp>
      <p:graphicFrame>
        <p:nvGraphicFramePr>
          <p:cNvPr id="3" name="表 2"/>
          <p:cNvGraphicFramePr>
            <a:graphicFrameLocks noGrp="1"/>
          </p:cNvGraphicFramePr>
          <p:nvPr>
            <p:extLst/>
          </p:nvPr>
        </p:nvGraphicFramePr>
        <p:xfrm>
          <a:off x="63980" y="501278"/>
          <a:ext cx="9296446" cy="2157432"/>
        </p:xfrm>
        <a:graphic>
          <a:graphicData uri="http://schemas.openxmlformats.org/drawingml/2006/table">
            <a:tbl>
              <a:tblPr firstRow="1" bandRow="1">
                <a:tableStyleId>{5C22544A-7EE6-4342-B048-85BDC9FD1C3A}</a:tableStyleId>
              </a:tblPr>
              <a:tblGrid>
                <a:gridCol w="273005">
                  <a:extLst>
                    <a:ext uri="{9D8B030D-6E8A-4147-A177-3AD203B41FA5}">
                      <a16:colId xmlns:a16="http://schemas.microsoft.com/office/drawing/2014/main" val="897722632"/>
                    </a:ext>
                  </a:extLst>
                </a:gridCol>
                <a:gridCol w="3486502">
                  <a:extLst>
                    <a:ext uri="{9D8B030D-6E8A-4147-A177-3AD203B41FA5}">
                      <a16:colId xmlns:a16="http://schemas.microsoft.com/office/drawing/2014/main" val="1624404869"/>
                    </a:ext>
                  </a:extLst>
                </a:gridCol>
                <a:gridCol w="444358">
                  <a:extLst>
                    <a:ext uri="{9D8B030D-6E8A-4147-A177-3AD203B41FA5}">
                      <a16:colId xmlns:a16="http://schemas.microsoft.com/office/drawing/2014/main" val="2178782984"/>
                    </a:ext>
                  </a:extLst>
                </a:gridCol>
                <a:gridCol w="444358">
                  <a:extLst>
                    <a:ext uri="{9D8B030D-6E8A-4147-A177-3AD203B41FA5}">
                      <a16:colId xmlns:a16="http://schemas.microsoft.com/office/drawing/2014/main" val="300635064"/>
                    </a:ext>
                  </a:extLst>
                </a:gridCol>
                <a:gridCol w="273005">
                  <a:extLst>
                    <a:ext uri="{9D8B030D-6E8A-4147-A177-3AD203B41FA5}">
                      <a16:colId xmlns:a16="http://schemas.microsoft.com/office/drawing/2014/main" val="1573169666"/>
                    </a:ext>
                  </a:extLst>
                </a:gridCol>
                <a:gridCol w="3486502">
                  <a:extLst>
                    <a:ext uri="{9D8B030D-6E8A-4147-A177-3AD203B41FA5}">
                      <a16:colId xmlns:a16="http://schemas.microsoft.com/office/drawing/2014/main" val="303702360"/>
                    </a:ext>
                  </a:extLst>
                </a:gridCol>
                <a:gridCol w="444358">
                  <a:extLst>
                    <a:ext uri="{9D8B030D-6E8A-4147-A177-3AD203B41FA5}">
                      <a16:colId xmlns:a16="http://schemas.microsoft.com/office/drawing/2014/main" val="3731451585"/>
                    </a:ext>
                  </a:extLst>
                </a:gridCol>
                <a:gridCol w="444358">
                  <a:extLst>
                    <a:ext uri="{9D8B030D-6E8A-4147-A177-3AD203B41FA5}">
                      <a16:colId xmlns:a16="http://schemas.microsoft.com/office/drawing/2014/main" val="3177399367"/>
                    </a:ext>
                  </a:extLst>
                </a:gridCol>
              </a:tblGrid>
              <a:tr h="224314">
                <a:tc>
                  <a:txBody>
                    <a:bodyPr/>
                    <a:lstStyle/>
                    <a:p>
                      <a:pPr algn="ct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評価指標</a:t>
                      </a:r>
                    </a:p>
                  </a:txBody>
                  <a:tcPr marL="89726" marR="89726" marT="44863" marB="44863"/>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tc>
                  <a:txBody>
                    <a:bodyPr/>
                    <a:lstStyle/>
                    <a:p>
                      <a:pPr algn="ctr"/>
                      <a:endParaRPr kumimoji="1" lang="ja-JP" altLang="en-US" sz="900" dirty="0">
                        <a:latin typeface="+mn-ea"/>
                        <a:ea typeface="+mn-ea"/>
                      </a:endParaRPr>
                    </a:p>
                  </a:txBody>
                  <a:tcPr marL="89726" marR="89726" marT="44863" marB="44863"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dirty="0">
                          <a:latin typeface="+mn-ea"/>
                          <a:ea typeface="+mn-ea"/>
                        </a:rPr>
                        <a:t>評価指標</a:t>
                      </a:r>
                    </a:p>
                  </a:txBody>
                  <a:tcPr marL="89726" marR="89726" marT="44863" marB="44863" anchor="ctr"/>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extLst>
                  <a:ext uri="{0D108BD9-81ED-4DB2-BD59-A6C34878D82A}">
                    <a16:rowId xmlns:a16="http://schemas.microsoft.com/office/drawing/2014/main" val="2535473127"/>
                  </a:ext>
                </a:extLst>
              </a:tr>
              <a:tr h="247476">
                <a:tc gridSpan="8">
                  <a:txBody>
                    <a:bodyPr/>
                    <a:lstStyle/>
                    <a:p>
                      <a:r>
                        <a:rPr kumimoji="1" lang="ja-JP" altLang="en-US" sz="900" kern="1200" dirty="0">
                          <a:solidFill>
                            <a:schemeClr val="dk1"/>
                          </a:solidFill>
                          <a:effectLst/>
                          <a:latin typeface="+mn-lt"/>
                          <a:ea typeface="+mn-ea"/>
                          <a:cs typeface="+mn-cs"/>
                        </a:rPr>
                        <a:t>①</a:t>
                      </a:r>
                      <a:r>
                        <a:rPr kumimoji="1" lang="ja-JP" altLang="ja-JP" sz="900" kern="1200" dirty="0">
                          <a:solidFill>
                            <a:schemeClr val="dk1"/>
                          </a:solidFill>
                          <a:effectLst/>
                          <a:latin typeface="+mn-lt"/>
                          <a:ea typeface="+mn-ea"/>
                          <a:cs typeface="+mn-cs"/>
                        </a:rPr>
                        <a:t>生活支援体制の整備に関し、市町村の進捗状況を把握し、広域的調整に関する支援を行っているか。</a:t>
                      </a:r>
                    </a:p>
                  </a:txBody>
                  <a:tcPr marL="89726" marR="89726" marT="44863" marB="44863" anchor="ct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kumimoji="1" lang="en-US" altLang="ja-JP" sz="1000" b="0" dirty="0">
                        <a:solidFill>
                          <a:schemeClr val="tx1"/>
                        </a:solidFill>
                      </a:endParaRPr>
                    </a:p>
                  </a:txBody>
                  <a:tcPr/>
                </a:tc>
                <a:tc hMerge="1">
                  <a:txBody>
                    <a:bodyPr/>
                    <a:lstStyle/>
                    <a:p>
                      <a:endParaRPr kumimoji="1" lang="ja-JP" altLang="en-US"/>
                    </a:p>
                  </a:txBody>
                  <a:tcPr/>
                </a:tc>
                <a:tc hMerge="1">
                  <a:txBody>
                    <a:bodyPr/>
                    <a:lstStyle/>
                    <a:p>
                      <a:pPr algn="ctr"/>
                      <a:endParaRPr kumimoji="1" lang="ja-JP" altLang="en-US" sz="1000" dirty="0">
                        <a:latin typeface="+mn-ea"/>
                        <a:ea typeface="+mn-ea"/>
                      </a:endParaRPr>
                    </a:p>
                  </a:txBody>
                  <a:tcPr anchor="ct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extLst>
                  <a:ext uri="{0D108BD9-81ED-4DB2-BD59-A6C34878D82A}">
                    <a16:rowId xmlns:a16="http://schemas.microsoft.com/office/drawing/2014/main" val="933404504"/>
                  </a:ext>
                </a:extLst>
              </a:tr>
              <a:tr h="224314">
                <a:tc>
                  <a:txBody>
                    <a:bodyPr/>
                    <a:lstStyle/>
                    <a:p>
                      <a:pPr algn="ctr"/>
                      <a:r>
                        <a:rPr kumimoji="1" lang="ja-JP" altLang="en-US" sz="900" dirty="0">
                          <a:latin typeface="+mn-ea"/>
                          <a:ea typeface="+mn-ea"/>
                        </a:rPr>
                        <a:t>ア</a:t>
                      </a:r>
                    </a:p>
                  </a:txBody>
                  <a:tcPr marL="89726" marR="89726" marT="44863" marB="44863" anchor="ctr"/>
                </a:tc>
                <a:tc>
                  <a:txBody>
                    <a:bodyPr/>
                    <a:lstStyle/>
                    <a:p>
                      <a:r>
                        <a:rPr kumimoji="1" lang="ja-JP" altLang="en-US" sz="900" kern="1200" dirty="0">
                          <a:solidFill>
                            <a:schemeClr val="dk1"/>
                          </a:solidFill>
                          <a:effectLst/>
                          <a:latin typeface="+mn-lt"/>
                          <a:ea typeface="+mn-ea"/>
                          <a:cs typeface="+mn-cs"/>
                        </a:rPr>
                        <a:t>市町村に対して課題等をヒアリングし、その結果を踏まえた</a:t>
                      </a:r>
                      <a:r>
                        <a:rPr kumimoji="1" lang="ja-JP" altLang="ja-JP" sz="900" kern="1200" dirty="0">
                          <a:solidFill>
                            <a:schemeClr val="dk1"/>
                          </a:solidFill>
                          <a:effectLst/>
                          <a:latin typeface="+mn-lt"/>
                          <a:ea typeface="+mn-ea"/>
                          <a:cs typeface="+mn-cs"/>
                        </a:rPr>
                        <a:t>研修等の実施により生活支援コーディネータ－を養成している</a:t>
                      </a:r>
                      <a:r>
                        <a:rPr kumimoji="1" lang="ja-JP" altLang="en-US" sz="900" kern="1200" dirty="0">
                          <a:solidFill>
                            <a:schemeClr val="dk1"/>
                          </a:solidFill>
                          <a:effectLst/>
                          <a:latin typeface="+mn-lt"/>
                          <a:ea typeface="+mn-ea"/>
                          <a:cs typeface="+mn-cs"/>
                        </a:rPr>
                        <a:t>。</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18.3</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エ</a:t>
                      </a:r>
                      <a:endParaRPr kumimoji="1" lang="en-US" altLang="ja-JP" sz="900" dirty="0">
                        <a:latin typeface="+mn-ea"/>
                        <a:ea typeface="+mn-ea"/>
                      </a:endParaRPr>
                    </a:p>
                  </a:txBody>
                  <a:tcPr marL="89726" marR="89726" marT="44863" marB="44863" anchor="ctr"/>
                </a:tc>
                <a:tc>
                  <a:txBody>
                    <a:bodyPr/>
                    <a:lstStyle/>
                    <a:p>
                      <a:r>
                        <a:rPr kumimoji="1" lang="ja-JP" altLang="en-US" sz="900" kern="1200" dirty="0">
                          <a:solidFill>
                            <a:schemeClr val="dk1"/>
                          </a:solidFill>
                          <a:effectLst/>
                          <a:latin typeface="+mn-lt"/>
                          <a:ea typeface="+mn-ea"/>
                          <a:cs typeface="+mn-cs"/>
                        </a:rPr>
                        <a:t>市町村による情報交換の場を複数回設定している。</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30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28.1</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399234344"/>
                  </a:ext>
                </a:extLst>
              </a:tr>
              <a:tr h="358902">
                <a:tc>
                  <a:txBody>
                    <a:bodyPr/>
                    <a:lstStyle/>
                    <a:p>
                      <a:pPr algn="ctr"/>
                      <a:r>
                        <a:rPr kumimoji="1" lang="ja-JP" altLang="en-US" sz="900" dirty="0">
                          <a:latin typeface="+mn-ea"/>
                          <a:ea typeface="+mn-ea"/>
                        </a:rPr>
                        <a:t>イ</a:t>
                      </a:r>
                    </a:p>
                  </a:txBody>
                  <a:tcPr marL="89726" marR="89726" marT="44863" marB="44863" anchor="ctr"/>
                </a:tc>
                <a:tc>
                  <a:txBody>
                    <a:bodyPr/>
                    <a:lstStyle/>
                    <a:p>
                      <a:r>
                        <a:rPr kumimoji="1" lang="ja-JP" altLang="en-US" sz="900" kern="1200" dirty="0">
                          <a:solidFill>
                            <a:schemeClr val="dk1"/>
                          </a:solidFill>
                          <a:effectLst/>
                          <a:latin typeface="+mn-lt"/>
                          <a:ea typeface="+mn-ea"/>
                          <a:cs typeface="+mn-cs"/>
                        </a:rPr>
                        <a:t>市町村、ＮＰＯ、ボランティア、民間サービス等を対象とした普及啓発活動を実施している。</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17.9</a:t>
                      </a:r>
                    </a:p>
                  </a:txBody>
                  <a:tcPr marL="89726" marR="89726" marT="44863" marB="44863" anchor="ctr"/>
                </a:tc>
                <a:tc>
                  <a:txBody>
                    <a:bodyPr/>
                    <a:lstStyle/>
                    <a:p>
                      <a:pPr algn="ctr"/>
                      <a:r>
                        <a:rPr kumimoji="1" lang="ja-JP" altLang="en-US" sz="900" dirty="0">
                          <a:latin typeface="+mn-ea"/>
                          <a:ea typeface="+mn-ea"/>
                        </a:rPr>
                        <a:t>オ</a:t>
                      </a:r>
                    </a:p>
                  </a:txBody>
                  <a:tcPr marL="89726" marR="89726" marT="44863" marB="44863" anchor="ctr"/>
                </a:tc>
                <a:tc>
                  <a:txBody>
                    <a:bodyPr/>
                    <a:lstStyle/>
                    <a:p>
                      <a:r>
                        <a:rPr kumimoji="1" lang="ja-JP" altLang="en-US" sz="900" kern="1200" dirty="0">
                          <a:solidFill>
                            <a:schemeClr val="dk1"/>
                          </a:solidFill>
                          <a:effectLst/>
                          <a:latin typeface="+mn-lt"/>
                          <a:ea typeface="+mn-ea"/>
                          <a:cs typeface="+mn-cs"/>
                        </a:rPr>
                        <a:t>生活支援体制の整備に関する市町村からの相談を受け付け助言を行うとともに、相談内容に応じて関係機関につなぐ等の対応を行っている　</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40</a:t>
                      </a:r>
                    </a:p>
                  </a:txBody>
                  <a:tcPr marL="89726" marR="89726" marT="44863" marB="44863" anchor="ctr"/>
                </a:tc>
                <a:tc>
                  <a:txBody>
                    <a:bodyPr/>
                    <a:lstStyle/>
                    <a:p>
                      <a:pPr algn="ctr"/>
                      <a:r>
                        <a:rPr kumimoji="1" lang="en-US" altLang="ja-JP" sz="900" dirty="0">
                          <a:latin typeface="+mn-ea"/>
                          <a:ea typeface="+mn-ea"/>
                        </a:rPr>
                        <a:t>38.3</a:t>
                      </a:r>
                    </a:p>
                  </a:txBody>
                  <a:tcPr marL="89726" marR="89726" marT="44863" marB="44863" anchor="ctr"/>
                </a:tc>
                <a:extLst>
                  <a:ext uri="{0D108BD9-81ED-4DB2-BD59-A6C34878D82A}">
                    <a16:rowId xmlns:a16="http://schemas.microsoft.com/office/drawing/2014/main" val="4219815525"/>
                  </a:ext>
                </a:extLst>
              </a:tr>
              <a:tr h="224314">
                <a:tc>
                  <a:txBody>
                    <a:bodyPr/>
                    <a:lstStyle/>
                    <a:p>
                      <a:pPr algn="ctr"/>
                      <a:r>
                        <a:rPr kumimoji="1" lang="ja-JP" altLang="en-US" sz="900" dirty="0">
                          <a:latin typeface="+mn-ea"/>
                          <a:ea typeface="+mn-ea"/>
                        </a:rPr>
                        <a:t>ウ</a:t>
                      </a:r>
                    </a:p>
                  </a:txBody>
                  <a:tcPr marL="89726" marR="89726" marT="44863" marB="44863" anchor="ctr"/>
                </a:tc>
                <a:tc>
                  <a:txBody>
                    <a:bodyPr/>
                    <a:lstStyle/>
                    <a:p>
                      <a:r>
                        <a:rPr kumimoji="1" lang="ja-JP" altLang="en-US" sz="900" kern="1200" dirty="0">
                          <a:solidFill>
                            <a:schemeClr val="dk1"/>
                          </a:solidFill>
                          <a:effectLst/>
                          <a:latin typeface="+mn-lt"/>
                          <a:ea typeface="+mn-ea"/>
                          <a:cs typeface="+mn-cs"/>
                        </a:rPr>
                        <a:t>好事例の発信を行っている。</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30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30.0</a:t>
                      </a:r>
                      <a:endParaRPr kumimoji="1" lang="ja-JP" altLang="en-US" sz="900" dirty="0">
                        <a:latin typeface="+mn-ea"/>
                        <a:ea typeface="+mn-ea"/>
                      </a:endParaRPr>
                    </a:p>
                  </a:txBody>
                  <a:tcPr marL="89726" marR="89726" marT="44863" marB="44863" anchor="ctr"/>
                </a:tc>
                <a:tc>
                  <a:txBody>
                    <a:bodyPr/>
                    <a:lstStyle/>
                    <a:p>
                      <a:pPr algn="ctr"/>
                      <a:endParaRPr kumimoji="1" lang="ja-JP" altLang="en-US" sz="900" dirty="0">
                        <a:latin typeface="+mn-ea"/>
                        <a:ea typeface="+mn-ea"/>
                      </a:endParaRPr>
                    </a:p>
                  </a:txBody>
                  <a:tcPr marL="89726" marR="89726" marT="44863" marB="44863" anchor="ctr"/>
                </a:tc>
                <a:tc>
                  <a:txBody>
                    <a:bodyPr/>
                    <a:lstStyle/>
                    <a:p>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endParaRPr kumimoji="1" lang="ja-JP" altLang="en-US" sz="900" dirty="0">
                        <a:latin typeface="+mn-ea"/>
                        <a:ea typeface="+mn-ea"/>
                      </a:endParaRPr>
                    </a:p>
                  </a:txBody>
                  <a:tcPr marL="89726" marR="89726" marT="44863" marB="44863" anchor="ctr"/>
                </a:tc>
                <a:tc>
                  <a:txBody>
                    <a:bodyPr/>
                    <a:lstStyle/>
                    <a:p>
                      <a:pPr algn="ctr"/>
                      <a:endParaRPr kumimoji="1" lang="en-US" altLang="ja-JP" sz="900" dirty="0">
                        <a:latin typeface="+mn-ea"/>
                        <a:ea typeface="+mn-ea"/>
                      </a:endParaRPr>
                    </a:p>
                  </a:txBody>
                  <a:tcPr marL="89726" marR="89726" marT="44863" marB="44863" anchor="ctr"/>
                </a:tc>
                <a:extLst>
                  <a:ext uri="{0D108BD9-81ED-4DB2-BD59-A6C34878D82A}">
                    <a16:rowId xmlns:a16="http://schemas.microsoft.com/office/drawing/2014/main" val="1201803747"/>
                  </a:ext>
                </a:extLst>
              </a:tr>
              <a:tr h="224314">
                <a:tc gridSpan="8">
                  <a:txBody>
                    <a:bodyPr/>
                    <a:lstStyle/>
                    <a:p>
                      <a:pPr marL="0" marR="0" lvl="0" indent="0" algn="l" defTabSz="990570" rtl="0" eaLnBrk="1" fontAlgn="auto" latinLnBrk="0" hangingPunct="1">
                        <a:lnSpc>
                          <a:spcPct val="100000"/>
                        </a:lnSpc>
                        <a:spcBef>
                          <a:spcPts val="0"/>
                        </a:spcBef>
                        <a:spcAft>
                          <a:spcPts val="0"/>
                        </a:spcAft>
                        <a:buClrTx/>
                        <a:buSzTx/>
                        <a:buFontTx/>
                        <a:buNone/>
                        <a:tabLst/>
                        <a:defRPr/>
                      </a:pPr>
                      <a:r>
                        <a:rPr kumimoji="1" lang="ja-JP" altLang="en-US" sz="900" kern="1200" dirty="0">
                          <a:solidFill>
                            <a:schemeClr val="dk1"/>
                          </a:solidFill>
                          <a:effectLst/>
                          <a:latin typeface="+mn-lt"/>
                          <a:ea typeface="+mn-ea"/>
                          <a:cs typeface="+mn-cs"/>
                        </a:rPr>
                        <a:t>②高齢者の住まいの確保・生活支援、移動支援に関する市町村の取組に対する支援の実施</a:t>
                      </a:r>
                    </a:p>
                  </a:txBody>
                  <a:tcPr marL="89726" marR="89726" marT="44863" marB="44863" anchor="ct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kumimoji="1" lang="en-US" altLang="ja-JP" sz="1000" b="0" dirty="0">
                        <a:solidFill>
                          <a:schemeClr val="tx1"/>
                        </a:solidFill>
                      </a:endParaRPr>
                    </a:p>
                  </a:txBody>
                  <a:tcPr/>
                </a:tc>
                <a:tc hMerge="1">
                  <a:txBody>
                    <a:bodyPr/>
                    <a:lstStyle/>
                    <a:p>
                      <a:endParaRPr kumimoji="1" lang="ja-JP" altLang="en-US"/>
                    </a:p>
                  </a:txBody>
                  <a:tcPr/>
                </a:tc>
                <a:tc hMerge="1">
                  <a:txBody>
                    <a:bodyPr/>
                    <a:lstStyle/>
                    <a:p>
                      <a:pPr algn="ctr"/>
                      <a:endParaRPr kumimoji="1" lang="ja-JP" altLang="en-US" sz="1000" dirty="0">
                        <a:latin typeface="+mn-ea"/>
                        <a:ea typeface="+mn-ea"/>
                      </a:endParaRPr>
                    </a:p>
                  </a:txBody>
                  <a:tcPr anchor="ct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extLst>
                  <a:ext uri="{0D108BD9-81ED-4DB2-BD59-A6C34878D82A}">
                    <a16:rowId xmlns:a16="http://schemas.microsoft.com/office/drawing/2014/main" val="1393269269"/>
                  </a:ext>
                </a:extLst>
              </a:tr>
              <a:tr h="358902">
                <a:tc>
                  <a:txBody>
                    <a:bodyPr/>
                    <a:lstStyle/>
                    <a:p>
                      <a:pPr algn="ctr"/>
                      <a:r>
                        <a:rPr kumimoji="1" lang="ja-JP" altLang="en-US" sz="900" dirty="0">
                          <a:latin typeface="+mn-ea"/>
                          <a:ea typeface="+mn-ea"/>
                        </a:rPr>
                        <a:t>ア</a:t>
                      </a:r>
                    </a:p>
                  </a:txBody>
                  <a:tcPr marL="89726" marR="89726" marT="44863" marB="44863" anchor="ctr"/>
                </a:tc>
                <a:tc>
                  <a:txBody>
                    <a:bodyPr/>
                    <a:lstStyle/>
                    <a:p>
                      <a:r>
                        <a:rPr kumimoji="1" lang="ja-JP" altLang="en-US" sz="900" kern="1200" dirty="0">
                          <a:solidFill>
                            <a:schemeClr val="dk1"/>
                          </a:solidFill>
                          <a:effectLst/>
                          <a:latin typeface="+mn-lt"/>
                          <a:ea typeface="+mn-ea"/>
                          <a:cs typeface="+mn-cs"/>
                        </a:rPr>
                        <a:t>生活に困難を抱えた高齢者等に対する住まいの確保と生活の一体的な支援に関する市町村の取組に対する支援</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15</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7.3</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イ</a:t>
                      </a:r>
                      <a:endParaRPr kumimoji="1" lang="en-US" altLang="ja-JP" sz="900" dirty="0">
                        <a:latin typeface="+mn-ea"/>
                        <a:ea typeface="+mn-ea"/>
                      </a:endParaRPr>
                    </a:p>
                  </a:txBody>
                  <a:tcPr marL="89726" marR="89726" marT="44863" marB="44863" anchor="ctr"/>
                </a:tc>
                <a:tc>
                  <a:txBody>
                    <a:bodyPr/>
                    <a:lstStyle/>
                    <a:p>
                      <a:r>
                        <a:rPr kumimoji="1" lang="ja-JP" altLang="en-US" sz="900" kern="1200" dirty="0">
                          <a:solidFill>
                            <a:schemeClr val="dk1"/>
                          </a:solidFill>
                          <a:effectLst/>
                          <a:latin typeface="+mn-lt"/>
                          <a:ea typeface="+mn-ea"/>
                          <a:cs typeface="+mn-cs"/>
                        </a:rPr>
                        <a:t>移動支援に関する市町村の取組に対する支援</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15</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13.1</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1298525480"/>
                  </a:ext>
                </a:extLst>
              </a:tr>
            </a:tbl>
          </a:graphicData>
        </a:graphic>
      </p:graphicFrame>
      <p:graphicFrame>
        <p:nvGraphicFramePr>
          <p:cNvPr id="2" name="グラフ 1">
            <a:extLst>
              <a:ext uri="{FF2B5EF4-FFF2-40B4-BE49-F238E27FC236}">
                <a16:creationId xmlns:a16="http://schemas.microsoft.com/office/drawing/2014/main" id="{53CB4609-F314-47B5-B7F9-086F58D8B188}"/>
              </a:ext>
            </a:extLst>
          </p:cNvPr>
          <p:cNvGraphicFramePr>
            <a:graphicFrameLocks/>
          </p:cNvGraphicFramePr>
          <p:nvPr>
            <p:extLst>
              <p:ext uri="{D42A27DB-BD31-4B8C-83A1-F6EECF244321}">
                <p14:modId xmlns:p14="http://schemas.microsoft.com/office/powerpoint/2010/main" val="3842906272"/>
              </p:ext>
            </p:extLst>
          </p:nvPr>
        </p:nvGraphicFramePr>
        <p:xfrm>
          <a:off x="53607" y="2198007"/>
          <a:ext cx="9613045" cy="447369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8898761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5556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963" b="1" dirty="0">
                <a:latin typeface="Meiryo UI" panose="020B0604030504040204" pitchFamily="50" charset="-128"/>
                <a:ea typeface="Meiryo UI" panose="020B0604030504040204" pitchFamily="50" charset="-128"/>
              </a:rPr>
              <a:t>2021</a:t>
            </a:r>
            <a:r>
              <a:rPr lang="ja-JP" altLang="en-US" sz="1963" b="1" dirty="0">
                <a:latin typeface="Meiryo UI" panose="020B0604030504040204" pitchFamily="50" charset="-128"/>
                <a:ea typeface="Meiryo UI" panose="020B0604030504040204" pitchFamily="50" charset="-128"/>
              </a:rPr>
              <a:t>年度（都道府県分） 　　</a:t>
            </a:r>
            <a:r>
              <a:rPr lang="en-US" altLang="ja-JP" sz="1963" b="1" dirty="0">
                <a:latin typeface="Meiryo UI" panose="020B0604030504040204" pitchFamily="50" charset="-128"/>
                <a:ea typeface="Meiryo UI" panose="020B0604030504040204" pitchFamily="50" charset="-128"/>
              </a:rPr>
              <a:t>Ⅱ</a:t>
            </a:r>
            <a:r>
              <a:rPr lang="ja-JP" altLang="ja-JP" sz="1963" b="1" dirty="0">
                <a:latin typeface="Meiryo UI" panose="020B0604030504040204" pitchFamily="50" charset="-128"/>
                <a:ea typeface="Meiryo UI" panose="020B0604030504040204" pitchFamily="50" charset="-128"/>
              </a:rPr>
              <a:t>（３）生活支援体制整備等</a:t>
            </a:r>
            <a:r>
              <a:rPr lang="en-US" altLang="ja-JP" sz="1963" b="1" dirty="0">
                <a:latin typeface="Meiryo UI" panose="020B0604030504040204" pitchFamily="50" charset="-128"/>
                <a:ea typeface="Meiryo UI" panose="020B0604030504040204" pitchFamily="50" charset="-128"/>
              </a:rPr>
              <a:t>&lt;</a:t>
            </a:r>
            <a:r>
              <a:rPr lang="ja-JP" altLang="en-US" sz="1963" b="1" dirty="0">
                <a:latin typeface="Meiryo UI" panose="020B0604030504040204" pitchFamily="50" charset="-128"/>
                <a:ea typeface="Meiryo UI" panose="020B0604030504040204" pitchFamily="50" charset="-128"/>
              </a:rPr>
              <a:t>推進分</a:t>
            </a:r>
            <a:r>
              <a:rPr lang="en-US" altLang="ja-JP" sz="1963" b="1" dirty="0">
                <a:latin typeface="Meiryo UI" panose="020B0604030504040204" pitchFamily="50" charset="-128"/>
                <a:ea typeface="Meiryo UI" panose="020B0604030504040204" pitchFamily="50" charset="-128"/>
              </a:rPr>
              <a:t>&gt;</a:t>
            </a:r>
          </a:p>
        </p:txBody>
      </p:sp>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388221" y="6653510"/>
            <a:ext cx="2268061" cy="358279"/>
          </a:xfrm>
        </p:spPr>
        <p:txBody>
          <a:bodyPr/>
          <a:lstStyle/>
          <a:p>
            <a:pPr>
              <a:defRPr/>
            </a:pPr>
            <a:r>
              <a:rPr lang="en-US" altLang="ja-JP" dirty="0" smtClean="0">
                <a:solidFill>
                  <a:prstClr val="black">
                    <a:tint val="75000"/>
                  </a:prstClr>
                </a:solidFill>
                <a:latin typeface="+mn-ea"/>
              </a:rPr>
              <a:t>14</a:t>
            </a:r>
            <a:endParaRPr kumimoji="1" lang="ja-JP" altLang="en-US" dirty="0">
              <a:solidFill>
                <a:prstClr val="black">
                  <a:tint val="75000"/>
                </a:prstClr>
              </a:solidFill>
              <a:latin typeface="+mn-ea"/>
            </a:endParaRPr>
          </a:p>
        </p:txBody>
      </p:sp>
      <p:graphicFrame>
        <p:nvGraphicFramePr>
          <p:cNvPr id="3" name="表 2"/>
          <p:cNvGraphicFramePr>
            <a:graphicFrameLocks noGrp="1"/>
          </p:cNvGraphicFramePr>
          <p:nvPr>
            <p:extLst/>
          </p:nvPr>
        </p:nvGraphicFramePr>
        <p:xfrm>
          <a:off x="63980" y="510803"/>
          <a:ext cx="9296446" cy="2157432"/>
        </p:xfrm>
        <a:graphic>
          <a:graphicData uri="http://schemas.openxmlformats.org/drawingml/2006/table">
            <a:tbl>
              <a:tblPr firstRow="1" bandRow="1">
                <a:tableStyleId>{5C22544A-7EE6-4342-B048-85BDC9FD1C3A}</a:tableStyleId>
              </a:tblPr>
              <a:tblGrid>
                <a:gridCol w="273005">
                  <a:extLst>
                    <a:ext uri="{9D8B030D-6E8A-4147-A177-3AD203B41FA5}">
                      <a16:colId xmlns:a16="http://schemas.microsoft.com/office/drawing/2014/main" val="897722632"/>
                    </a:ext>
                  </a:extLst>
                </a:gridCol>
                <a:gridCol w="3486502">
                  <a:extLst>
                    <a:ext uri="{9D8B030D-6E8A-4147-A177-3AD203B41FA5}">
                      <a16:colId xmlns:a16="http://schemas.microsoft.com/office/drawing/2014/main" val="1624404869"/>
                    </a:ext>
                  </a:extLst>
                </a:gridCol>
                <a:gridCol w="444358">
                  <a:extLst>
                    <a:ext uri="{9D8B030D-6E8A-4147-A177-3AD203B41FA5}">
                      <a16:colId xmlns:a16="http://schemas.microsoft.com/office/drawing/2014/main" val="2178782984"/>
                    </a:ext>
                  </a:extLst>
                </a:gridCol>
                <a:gridCol w="444358">
                  <a:extLst>
                    <a:ext uri="{9D8B030D-6E8A-4147-A177-3AD203B41FA5}">
                      <a16:colId xmlns:a16="http://schemas.microsoft.com/office/drawing/2014/main" val="300635064"/>
                    </a:ext>
                  </a:extLst>
                </a:gridCol>
                <a:gridCol w="273005">
                  <a:extLst>
                    <a:ext uri="{9D8B030D-6E8A-4147-A177-3AD203B41FA5}">
                      <a16:colId xmlns:a16="http://schemas.microsoft.com/office/drawing/2014/main" val="1573169666"/>
                    </a:ext>
                  </a:extLst>
                </a:gridCol>
                <a:gridCol w="3486502">
                  <a:extLst>
                    <a:ext uri="{9D8B030D-6E8A-4147-A177-3AD203B41FA5}">
                      <a16:colId xmlns:a16="http://schemas.microsoft.com/office/drawing/2014/main" val="303702360"/>
                    </a:ext>
                  </a:extLst>
                </a:gridCol>
                <a:gridCol w="444358">
                  <a:extLst>
                    <a:ext uri="{9D8B030D-6E8A-4147-A177-3AD203B41FA5}">
                      <a16:colId xmlns:a16="http://schemas.microsoft.com/office/drawing/2014/main" val="3731451585"/>
                    </a:ext>
                  </a:extLst>
                </a:gridCol>
                <a:gridCol w="444358">
                  <a:extLst>
                    <a:ext uri="{9D8B030D-6E8A-4147-A177-3AD203B41FA5}">
                      <a16:colId xmlns:a16="http://schemas.microsoft.com/office/drawing/2014/main" val="3177399367"/>
                    </a:ext>
                  </a:extLst>
                </a:gridCol>
              </a:tblGrid>
              <a:tr h="224314">
                <a:tc>
                  <a:txBody>
                    <a:bodyPr/>
                    <a:lstStyle/>
                    <a:p>
                      <a:pPr algn="ct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評価指標</a:t>
                      </a:r>
                    </a:p>
                  </a:txBody>
                  <a:tcPr marL="89726" marR="89726" marT="44863" marB="44863"/>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tc>
                  <a:txBody>
                    <a:bodyPr/>
                    <a:lstStyle/>
                    <a:p>
                      <a:pPr algn="ctr"/>
                      <a:endParaRPr kumimoji="1" lang="ja-JP" altLang="en-US" sz="900" dirty="0">
                        <a:latin typeface="+mn-ea"/>
                        <a:ea typeface="+mn-ea"/>
                      </a:endParaRPr>
                    </a:p>
                  </a:txBody>
                  <a:tcPr marL="89726" marR="89726" marT="44863" marB="44863"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dirty="0">
                          <a:latin typeface="+mn-ea"/>
                          <a:ea typeface="+mn-ea"/>
                        </a:rPr>
                        <a:t>評価指標</a:t>
                      </a:r>
                    </a:p>
                  </a:txBody>
                  <a:tcPr marL="89726" marR="89726" marT="44863" marB="44863" anchor="ctr"/>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extLst>
                  <a:ext uri="{0D108BD9-81ED-4DB2-BD59-A6C34878D82A}">
                    <a16:rowId xmlns:a16="http://schemas.microsoft.com/office/drawing/2014/main" val="2535473127"/>
                  </a:ext>
                </a:extLst>
              </a:tr>
              <a:tr h="247476">
                <a:tc gridSpan="8">
                  <a:txBody>
                    <a:bodyPr/>
                    <a:lstStyle/>
                    <a:p>
                      <a:r>
                        <a:rPr kumimoji="1" lang="ja-JP" altLang="en-US" sz="900" kern="1200" dirty="0">
                          <a:solidFill>
                            <a:schemeClr val="dk1"/>
                          </a:solidFill>
                          <a:effectLst/>
                          <a:latin typeface="+mn-lt"/>
                          <a:ea typeface="+mn-ea"/>
                          <a:cs typeface="+mn-cs"/>
                        </a:rPr>
                        <a:t>①</a:t>
                      </a:r>
                      <a:r>
                        <a:rPr kumimoji="1" lang="ja-JP" altLang="ja-JP" sz="900" kern="1200" dirty="0">
                          <a:solidFill>
                            <a:schemeClr val="dk1"/>
                          </a:solidFill>
                          <a:effectLst/>
                          <a:latin typeface="+mn-lt"/>
                          <a:ea typeface="+mn-ea"/>
                          <a:cs typeface="+mn-cs"/>
                        </a:rPr>
                        <a:t>生活支援体制の整備に関し、市町村の進捗状況を把握し、広域的調整に関する支援を行っているか。</a:t>
                      </a:r>
                    </a:p>
                  </a:txBody>
                  <a:tcPr marL="89726" marR="89726" marT="44863" marB="44863" anchor="ct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kumimoji="1" lang="en-US" altLang="ja-JP" sz="1000" b="0" dirty="0">
                        <a:solidFill>
                          <a:schemeClr val="tx1"/>
                        </a:solidFill>
                      </a:endParaRPr>
                    </a:p>
                  </a:txBody>
                  <a:tcPr/>
                </a:tc>
                <a:tc hMerge="1">
                  <a:txBody>
                    <a:bodyPr/>
                    <a:lstStyle/>
                    <a:p>
                      <a:endParaRPr kumimoji="1" lang="ja-JP" altLang="en-US"/>
                    </a:p>
                  </a:txBody>
                  <a:tcPr/>
                </a:tc>
                <a:tc hMerge="1">
                  <a:txBody>
                    <a:bodyPr/>
                    <a:lstStyle/>
                    <a:p>
                      <a:pPr algn="ctr"/>
                      <a:endParaRPr kumimoji="1" lang="ja-JP" altLang="en-US" sz="1000" dirty="0">
                        <a:latin typeface="+mn-ea"/>
                        <a:ea typeface="+mn-ea"/>
                      </a:endParaRPr>
                    </a:p>
                  </a:txBody>
                  <a:tcPr anchor="ct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extLst>
                  <a:ext uri="{0D108BD9-81ED-4DB2-BD59-A6C34878D82A}">
                    <a16:rowId xmlns:a16="http://schemas.microsoft.com/office/drawing/2014/main" val="933404504"/>
                  </a:ext>
                </a:extLst>
              </a:tr>
              <a:tr h="224314">
                <a:tc>
                  <a:txBody>
                    <a:bodyPr/>
                    <a:lstStyle/>
                    <a:p>
                      <a:pPr algn="ctr"/>
                      <a:r>
                        <a:rPr kumimoji="1" lang="ja-JP" altLang="en-US" sz="900" dirty="0">
                          <a:latin typeface="+mn-ea"/>
                          <a:ea typeface="+mn-ea"/>
                        </a:rPr>
                        <a:t>ア</a:t>
                      </a:r>
                    </a:p>
                  </a:txBody>
                  <a:tcPr marL="89726" marR="89726" marT="44863" marB="44863" anchor="ctr"/>
                </a:tc>
                <a:tc>
                  <a:txBody>
                    <a:bodyPr/>
                    <a:lstStyle/>
                    <a:p>
                      <a:r>
                        <a:rPr kumimoji="1" lang="ja-JP" altLang="en-US" sz="900" kern="1200" dirty="0">
                          <a:solidFill>
                            <a:schemeClr val="dk1"/>
                          </a:solidFill>
                          <a:effectLst/>
                          <a:latin typeface="+mn-lt"/>
                          <a:ea typeface="+mn-ea"/>
                          <a:cs typeface="+mn-cs"/>
                        </a:rPr>
                        <a:t>市町村に対して課題等をヒアリングし、その結果を踏まえた</a:t>
                      </a:r>
                      <a:r>
                        <a:rPr kumimoji="1" lang="ja-JP" altLang="ja-JP" sz="900" kern="1200" dirty="0">
                          <a:solidFill>
                            <a:schemeClr val="dk1"/>
                          </a:solidFill>
                          <a:effectLst/>
                          <a:latin typeface="+mn-lt"/>
                          <a:ea typeface="+mn-ea"/>
                          <a:cs typeface="+mn-cs"/>
                        </a:rPr>
                        <a:t>研修等の実施により生活支援コーディネータ－を養成している</a:t>
                      </a:r>
                      <a:r>
                        <a:rPr kumimoji="1" lang="ja-JP" altLang="en-US" sz="900" kern="1200" dirty="0">
                          <a:solidFill>
                            <a:schemeClr val="dk1"/>
                          </a:solidFill>
                          <a:effectLst/>
                          <a:latin typeface="+mn-lt"/>
                          <a:ea typeface="+mn-ea"/>
                          <a:cs typeface="+mn-cs"/>
                        </a:rPr>
                        <a:t>。</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10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9.2</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エ</a:t>
                      </a:r>
                      <a:endParaRPr kumimoji="1" lang="en-US" altLang="ja-JP" sz="900" dirty="0">
                        <a:latin typeface="+mn-ea"/>
                        <a:ea typeface="+mn-ea"/>
                      </a:endParaRPr>
                    </a:p>
                  </a:txBody>
                  <a:tcPr marL="89726" marR="89726" marT="44863" marB="44863" anchor="ctr"/>
                </a:tc>
                <a:tc>
                  <a:txBody>
                    <a:bodyPr/>
                    <a:lstStyle/>
                    <a:p>
                      <a:r>
                        <a:rPr kumimoji="1" lang="ja-JP" altLang="en-US" sz="900" kern="1200" dirty="0">
                          <a:solidFill>
                            <a:schemeClr val="dk1"/>
                          </a:solidFill>
                          <a:effectLst/>
                          <a:latin typeface="+mn-lt"/>
                          <a:ea typeface="+mn-ea"/>
                          <a:cs typeface="+mn-cs"/>
                        </a:rPr>
                        <a:t>市町村による情報交換の場を複数回設定している。</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15</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14.0</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399234344"/>
                  </a:ext>
                </a:extLst>
              </a:tr>
              <a:tr h="358902">
                <a:tc>
                  <a:txBody>
                    <a:bodyPr/>
                    <a:lstStyle/>
                    <a:p>
                      <a:pPr algn="ctr"/>
                      <a:r>
                        <a:rPr kumimoji="1" lang="ja-JP" altLang="en-US" sz="900" dirty="0">
                          <a:latin typeface="+mn-ea"/>
                          <a:ea typeface="+mn-ea"/>
                        </a:rPr>
                        <a:t>イ</a:t>
                      </a:r>
                    </a:p>
                  </a:txBody>
                  <a:tcPr marL="89726" marR="89726" marT="44863" marB="44863" anchor="ctr"/>
                </a:tc>
                <a:tc>
                  <a:txBody>
                    <a:bodyPr/>
                    <a:lstStyle/>
                    <a:p>
                      <a:r>
                        <a:rPr kumimoji="1" lang="ja-JP" altLang="en-US" sz="900" kern="1200" dirty="0">
                          <a:solidFill>
                            <a:schemeClr val="dk1"/>
                          </a:solidFill>
                          <a:effectLst/>
                          <a:latin typeface="+mn-lt"/>
                          <a:ea typeface="+mn-ea"/>
                          <a:cs typeface="+mn-cs"/>
                        </a:rPr>
                        <a:t>市町村、ＮＰＯ、ボランティア、民間サービス等を対象とした普及啓発活動を実施している。</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10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8.9</a:t>
                      </a:r>
                    </a:p>
                  </a:txBody>
                  <a:tcPr marL="89726" marR="89726" marT="44863" marB="44863" anchor="ctr"/>
                </a:tc>
                <a:tc>
                  <a:txBody>
                    <a:bodyPr/>
                    <a:lstStyle/>
                    <a:p>
                      <a:pPr algn="ctr"/>
                      <a:r>
                        <a:rPr kumimoji="1" lang="ja-JP" altLang="en-US" sz="900" dirty="0">
                          <a:latin typeface="+mn-ea"/>
                          <a:ea typeface="+mn-ea"/>
                        </a:rPr>
                        <a:t>オ</a:t>
                      </a:r>
                    </a:p>
                  </a:txBody>
                  <a:tcPr marL="89726" marR="89726" marT="44863" marB="44863" anchor="ctr"/>
                </a:tc>
                <a:tc>
                  <a:txBody>
                    <a:bodyPr/>
                    <a:lstStyle/>
                    <a:p>
                      <a:r>
                        <a:rPr kumimoji="1" lang="ja-JP" altLang="en-US" sz="900" kern="1200" dirty="0">
                          <a:solidFill>
                            <a:schemeClr val="dk1"/>
                          </a:solidFill>
                          <a:effectLst/>
                          <a:latin typeface="+mn-lt"/>
                          <a:ea typeface="+mn-ea"/>
                          <a:cs typeface="+mn-cs"/>
                        </a:rPr>
                        <a:t>生活支援体制の整備に関する市町村からの相談を受け付け助言を行うとともに、相談内容に応じて関係機関につなぐ等の対応を行っている　</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20</a:t>
                      </a:r>
                    </a:p>
                  </a:txBody>
                  <a:tcPr marL="89726" marR="89726" marT="44863" marB="44863" anchor="ctr"/>
                </a:tc>
                <a:tc>
                  <a:txBody>
                    <a:bodyPr/>
                    <a:lstStyle/>
                    <a:p>
                      <a:pPr algn="ctr"/>
                      <a:r>
                        <a:rPr kumimoji="1" lang="en-US" altLang="ja-JP" sz="900" dirty="0">
                          <a:latin typeface="+mn-ea"/>
                          <a:ea typeface="+mn-ea"/>
                        </a:rPr>
                        <a:t>19.2</a:t>
                      </a:r>
                    </a:p>
                  </a:txBody>
                  <a:tcPr marL="89726" marR="89726" marT="44863" marB="44863" anchor="ctr"/>
                </a:tc>
                <a:extLst>
                  <a:ext uri="{0D108BD9-81ED-4DB2-BD59-A6C34878D82A}">
                    <a16:rowId xmlns:a16="http://schemas.microsoft.com/office/drawing/2014/main" val="4219815525"/>
                  </a:ext>
                </a:extLst>
              </a:tr>
              <a:tr h="224314">
                <a:tc>
                  <a:txBody>
                    <a:bodyPr/>
                    <a:lstStyle/>
                    <a:p>
                      <a:pPr algn="ctr"/>
                      <a:r>
                        <a:rPr kumimoji="1" lang="ja-JP" altLang="en-US" sz="900" dirty="0">
                          <a:latin typeface="+mn-ea"/>
                          <a:ea typeface="+mn-ea"/>
                        </a:rPr>
                        <a:t>ウ</a:t>
                      </a:r>
                    </a:p>
                  </a:txBody>
                  <a:tcPr marL="89726" marR="89726" marT="44863" marB="44863" anchor="ctr"/>
                </a:tc>
                <a:tc>
                  <a:txBody>
                    <a:bodyPr/>
                    <a:lstStyle/>
                    <a:p>
                      <a:r>
                        <a:rPr kumimoji="1" lang="ja-JP" altLang="en-US" sz="900" kern="1200" dirty="0">
                          <a:solidFill>
                            <a:schemeClr val="dk1"/>
                          </a:solidFill>
                          <a:effectLst/>
                          <a:latin typeface="+mn-lt"/>
                          <a:ea typeface="+mn-ea"/>
                          <a:cs typeface="+mn-cs"/>
                        </a:rPr>
                        <a:t>好事例の発信を行っている。</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15</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15.0</a:t>
                      </a:r>
                      <a:endParaRPr kumimoji="1" lang="ja-JP" altLang="en-US" sz="900" dirty="0">
                        <a:latin typeface="+mn-ea"/>
                        <a:ea typeface="+mn-ea"/>
                      </a:endParaRPr>
                    </a:p>
                  </a:txBody>
                  <a:tcPr marL="89726" marR="89726" marT="44863" marB="44863" anchor="ctr"/>
                </a:tc>
                <a:tc>
                  <a:txBody>
                    <a:bodyPr/>
                    <a:lstStyle/>
                    <a:p>
                      <a:pPr algn="ctr"/>
                      <a:endParaRPr kumimoji="1" lang="ja-JP" altLang="en-US" sz="900" dirty="0">
                        <a:latin typeface="+mn-ea"/>
                        <a:ea typeface="+mn-ea"/>
                      </a:endParaRPr>
                    </a:p>
                  </a:txBody>
                  <a:tcPr marL="89726" marR="89726" marT="44863" marB="44863" anchor="ctr"/>
                </a:tc>
                <a:tc>
                  <a:txBody>
                    <a:bodyPr/>
                    <a:lstStyle/>
                    <a:p>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endParaRPr kumimoji="1" lang="ja-JP" altLang="en-US" sz="900" dirty="0">
                        <a:latin typeface="+mn-ea"/>
                        <a:ea typeface="+mn-ea"/>
                      </a:endParaRPr>
                    </a:p>
                  </a:txBody>
                  <a:tcPr marL="89726" marR="89726" marT="44863" marB="44863" anchor="ctr"/>
                </a:tc>
                <a:tc>
                  <a:txBody>
                    <a:bodyPr/>
                    <a:lstStyle/>
                    <a:p>
                      <a:pPr algn="ctr"/>
                      <a:endParaRPr kumimoji="1" lang="en-US" altLang="ja-JP" sz="900" dirty="0">
                        <a:latin typeface="+mn-ea"/>
                        <a:ea typeface="+mn-ea"/>
                      </a:endParaRPr>
                    </a:p>
                  </a:txBody>
                  <a:tcPr marL="89726" marR="89726" marT="44863" marB="44863" anchor="ctr"/>
                </a:tc>
                <a:extLst>
                  <a:ext uri="{0D108BD9-81ED-4DB2-BD59-A6C34878D82A}">
                    <a16:rowId xmlns:a16="http://schemas.microsoft.com/office/drawing/2014/main" val="1201803747"/>
                  </a:ext>
                </a:extLst>
              </a:tr>
              <a:tr h="224314">
                <a:tc gridSpan="8">
                  <a:txBody>
                    <a:bodyPr/>
                    <a:lstStyle/>
                    <a:p>
                      <a:pPr marL="0" marR="0" lvl="0" indent="0" algn="l" defTabSz="990570" rtl="0" eaLnBrk="1" fontAlgn="auto" latinLnBrk="0" hangingPunct="1">
                        <a:lnSpc>
                          <a:spcPct val="100000"/>
                        </a:lnSpc>
                        <a:spcBef>
                          <a:spcPts val="0"/>
                        </a:spcBef>
                        <a:spcAft>
                          <a:spcPts val="0"/>
                        </a:spcAft>
                        <a:buClrTx/>
                        <a:buSzTx/>
                        <a:buFontTx/>
                        <a:buNone/>
                        <a:tabLst/>
                        <a:defRPr/>
                      </a:pPr>
                      <a:r>
                        <a:rPr kumimoji="1" lang="ja-JP" altLang="en-US" sz="900" kern="1200" dirty="0">
                          <a:solidFill>
                            <a:schemeClr val="dk1"/>
                          </a:solidFill>
                          <a:effectLst/>
                          <a:latin typeface="+mn-lt"/>
                          <a:ea typeface="+mn-ea"/>
                          <a:cs typeface="+mn-cs"/>
                        </a:rPr>
                        <a:t>②高齢者の住まいの確保・生活支援、移動支援に関する市町村の取組に対する支援の実施</a:t>
                      </a:r>
                    </a:p>
                  </a:txBody>
                  <a:tcPr marL="89726" marR="89726" marT="44863" marB="44863" anchor="ct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kumimoji="1" lang="en-US" altLang="ja-JP" sz="1000" b="0" dirty="0">
                        <a:solidFill>
                          <a:schemeClr val="tx1"/>
                        </a:solidFill>
                      </a:endParaRPr>
                    </a:p>
                  </a:txBody>
                  <a:tcPr/>
                </a:tc>
                <a:tc hMerge="1">
                  <a:txBody>
                    <a:bodyPr/>
                    <a:lstStyle/>
                    <a:p>
                      <a:endParaRPr kumimoji="1" lang="ja-JP" altLang="en-US"/>
                    </a:p>
                  </a:txBody>
                  <a:tcPr/>
                </a:tc>
                <a:tc hMerge="1">
                  <a:txBody>
                    <a:bodyPr/>
                    <a:lstStyle/>
                    <a:p>
                      <a:pPr algn="ctr"/>
                      <a:endParaRPr kumimoji="1" lang="ja-JP" altLang="en-US" sz="1000" dirty="0">
                        <a:latin typeface="+mn-ea"/>
                        <a:ea typeface="+mn-ea"/>
                      </a:endParaRPr>
                    </a:p>
                  </a:txBody>
                  <a:tcPr anchor="ct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extLst>
                  <a:ext uri="{0D108BD9-81ED-4DB2-BD59-A6C34878D82A}">
                    <a16:rowId xmlns:a16="http://schemas.microsoft.com/office/drawing/2014/main" val="1393269269"/>
                  </a:ext>
                </a:extLst>
              </a:tr>
              <a:tr h="358902">
                <a:tc>
                  <a:txBody>
                    <a:bodyPr/>
                    <a:lstStyle/>
                    <a:p>
                      <a:pPr algn="ctr"/>
                      <a:r>
                        <a:rPr kumimoji="1" lang="ja-JP" altLang="en-US" sz="900" dirty="0">
                          <a:latin typeface="+mn-ea"/>
                          <a:ea typeface="+mn-ea"/>
                        </a:rPr>
                        <a:t>ア</a:t>
                      </a:r>
                    </a:p>
                  </a:txBody>
                  <a:tcPr marL="89726" marR="89726" marT="44863" marB="44863" anchor="ctr"/>
                </a:tc>
                <a:tc>
                  <a:txBody>
                    <a:bodyPr/>
                    <a:lstStyle/>
                    <a:p>
                      <a:r>
                        <a:rPr kumimoji="1" lang="ja-JP" altLang="en-US" sz="900" kern="1200" dirty="0">
                          <a:solidFill>
                            <a:schemeClr val="dk1"/>
                          </a:solidFill>
                          <a:effectLst/>
                          <a:latin typeface="+mn-lt"/>
                          <a:ea typeface="+mn-ea"/>
                          <a:cs typeface="+mn-cs"/>
                        </a:rPr>
                        <a:t>生活に困難を抱えた高齢者等に対する住まいの確保と生活の一体的な支援に関する市町村の取組に対する支援</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15</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7.3</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イ</a:t>
                      </a:r>
                      <a:endParaRPr kumimoji="1" lang="en-US" altLang="ja-JP" sz="900" dirty="0">
                        <a:latin typeface="+mn-ea"/>
                        <a:ea typeface="+mn-ea"/>
                      </a:endParaRPr>
                    </a:p>
                  </a:txBody>
                  <a:tcPr marL="89726" marR="89726" marT="44863" marB="44863" anchor="ctr"/>
                </a:tc>
                <a:tc>
                  <a:txBody>
                    <a:bodyPr/>
                    <a:lstStyle/>
                    <a:p>
                      <a:r>
                        <a:rPr kumimoji="1" lang="ja-JP" altLang="en-US" sz="900" kern="1200" dirty="0">
                          <a:solidFill>
                            <a:schemeClr val="dk1"/>
                          </a:solidFill>
                          <a:effectLst/>
                          <a:latin typeface="+mn-lt"/>
                          <a:ea typeface="+mn-ea"/>
                          <a:cs typeface="+mn-cs"/>
                        </a:rPr>
                        <a:t>移動支援に関する市町村の取組に対する支援</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15</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13.1</a:t>
                      </a:r>
                    </a:p>
                  </a:txBody>
                  <a:tcPr marL="89726" marR="89726" marT="44863" marB="44863" anchor="ctr"/>
                </a:tc>
                <a:extLst>
                  <a:ext uri="{0D108BD9-81ED-4DB2-BD59-A6C34878D82A}">
                    <a16:rowId xmlns:a16="http://schemas.microsoft.com/office/drawing/2014/main" val="1298525480"/>
                  </a:ext>
                </a:extLst>
              </a:tr>
            </a:tbl>
          </a:graphicData>
        </a:graphic>
      </p:graphicFrame>
      <p:graphicFrame>
        <p:nvGraphicFramePr>
          <p:cNvPr id="2" name="グラフ 1">
            <a:extLst>
              <a:ext uri="{FF2B5EF4-FFF2-40B4-BE49-F238E27FC236}">
                <a16:creationId xmlns:a16="http://schemas.microsoft.com/office/drawing/2014/main" id="{601672C6-EEB5-4304-BE3B-CA838ABA2547}"/>
              </a:ext>
            </a:extLst>
          </p:cNvPr>
          <p:cNvGraphicFramePr>
            <a:graphicFrameLocks/>
          </p:cNvGraphicFramePr>
          <p:nvPr>
            <p:extLst/>
          </p:nvPr>
        </p:nvGraphicFramePr>
        <p:xfrm>
          <a:off x="251619" y="2516398"/>
          <a:ext cx="9217024" cy="452275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0324216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5556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963" b="1" dirty="0">
                <a:latin typeface="Meiryo UI" panose="020B0604030504040204" pitchFamily="50" charset="-128"/>
                <a:ea typeface="Meiryo UI" panose="020B0604030504040204" pitchFamily="50" charset="-128"/>
              </a:rPr>
              <a:t>2021</a:t>
            </a:r>
            <a:r>
              <a:rPr lang="ja-JP" altLang="en-US" sz="1963" b="1" dirty="0">
                <a:latin typeface="Meiryo UI" panose="020B0604030504040204" pitchFamily="50" charset="-128"/>
                <a:ea typeface="Meiryo UI" panose="020B0604030504040204" pitchFamily="50" charset="-128"/>
              </a:rPr>
              <a:t>年度（都道府県分） 　　</a:t>
            </a:r>
            <a:r>
              <a:rPr lang="en-US" altLang="ja-JP" sz="1963" b="1" dirty="0">
                <a:latin typeface="Meiryo UI" panose="020B0604030504040204" pitchFamily="50" charset="-128"/>
                <a:ea typeface="Meiryo UI" panose="020B0604030504040204" pitchFamily="50" charset="-128"/>
              </a:rPr>
              <a:t>Ⅱ</a:t>
            </a:r>
            <a:r>
              <a:rPr lang="ja-JP" altLang="ja-JP" sz="1963" b="1" dirty="0">
                <a:latin typeface="Meiryo UI" panose="020B0604030504040204" pitchFamily="50" charset="-128"/>
                <a:ea typeface="Meiryo UI" panose="020B0604030504040204" pitchFamily="50" charset="-128"/>
              </a:rPr>
              <a:t>（３）生活支援体制整備等</a:t>
            </a:r>
            <a:r>
              <a:rPr lang="ja-JP" altLang="en-US" sz="1963" b="1" dirty="0">
                <a:latin typeface="Meiryo UI" panose="020B0604030504040204" pitchFamily="50" charset="-128"/>
                <a:ea typeface="Meiryo UI" panose="020B0604030504040204" pitchFamily="50" charset="-128"/>
              </a:rPr>
              <a:t>＜支援分＞</a:t>
            </a:r>
            <a:endParaRPr lang="ja-JP" altLang="ja-JP" sz="1963" dirty="0">
              <a:latin typeface="Meiryo UI" panose="020B0604030504040204" pitchFamily="50" charset="-128"/>
              <a:ea typeface="Meiryo UI" panose="020B0604030504040204" pitchFamily="50" charset="-128"/>
            </a:endParaRPr>
          </a:p>
        </p:txBody>
      </p:sp>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390171" y="6663234"/>
            <a:ext cx="2268061" cy="358279"/>
          </a:xfrm>
        </p:spPr>
        <p:txBody>
          <a:bodyPr/>
          <a:lstStyle/>
          <a:p>
            <a:pPr>
              <a:defRPr/>
            </a:pPr>
            <a:r>
              <a:rPr kumimoji="1" lang="en-US" altLang="ja-JP" dirty="0" smtClean="0">
                <a:solidFill>
                  <a:prstClr val="black">
                    <a:tint val="75000"/>
                  </a:prstClr>
                </a:solidFill>
                <a:latin typeface="+mn-ea"/>
              </a:rPr>
              <a:t>15</a:t>
            </a:r>
            <a:endParaRPr kumimoji="1" lang="ja-JP" altLang="en-US" dirty="0">
              <a:solidFill>
                <a:prstClr val="black">
                  <a:tint val="75000"/>
                </a:prstClr>
              </a:solidFill>
              <a:latin typeface="+mn-ea"/>
            </a:endParaRPr>
          </a:p>
        </p:txBody>
      </p:sp>
      <p:graphicFrame>
        <p:nvGraphicFramePr>
          <p:cNvPr id="3" name="表 2"/>
          <p:cNvGraphicFramePr>
            <a:graphicFrameLocks noGrp="1"/>
          </p:cNvGraphicFramePr>
          <p:nvPr>
            <p:extLst/>
          </p:nvPr>
        </p:nvGraphicFramePr>
        <p:xfrm>
          <a:off x="55398" y="580340"/>
          <a:ext cx="9305029" cy="1566500"/>
        </p:xfrm>
        <a:graphic>
          <a:graphicData uri="http://schemas.openxmlformats.org/drawingml/2006/table">
            <a:tbl>
              <a:tblPr firstRow="1" bandRow="1">
                <a:tableStyleId>{5C22544A-7EE6-4342-B048-85BDC9FD1C3A}</a:tableStyleId>
              </a:tblPr>
              <a:tblGrid>
                <a:gridCol w="281588">
                  <a:extLst>
                    <a:ext uri="{9D8B030D-6E8A-4147-A177-3AD203B41FA5}">
                      <a16:colId xmlns:a16="http://schemas.microsoft.com/office/drawing/2014/main" val="897722632"/>
                    </a:ext>
                  </a:extLst>
                </a:gridCol>
                <a:gridCol w="3486502">
                  <a:extLst>
                    <a:ext uri="{9D8B030D-6E8A-4147-A177-3AD203B41FA5}">
                      <a16:colId xmlns:a16="http://schemas.microsoft.com/office/drawing/2014/main" val="1624404869"/>
                    </a:ext>
                  </a:extLst>
                </a:gridCol>
                <a:gridCol w="444358">
                  <a:extLst>
                    <a:ext uri="{9D8B030D-6E8A-4147-A177-3AD203B41FA5}">
                      <a16:colId xmlns:a16="http://schemas.microsoft.com/office/drawing/2014/main" val="2178782984"/>
                    </a:ext>
                  </a:extLst>
                </a:gridCol>
                <a:gridCol w="444358">
                  <a:extLst>
                    <a:ext uri="{9D8B030D-6E8A-4147-A177-3AD203B41FA5}">
                      <a16:colId xmlns:a16="http://schemas.microsoft.com/office/drawing/2014/main" val="300635064"/>
                    </a:ext>
                  </a:extLst>
                </a:gridCol>
                <a:gridCol w="273005">
                  <a:extLst>
                    <a:ext uri="{9D8B030D-6E8A-4147-A177-3AD203B41FA5}">
                      <a16:colId xmlns:a16="http://schemas.microsoft.com/office/drawing/2014/main" val="1573169666"/>
                    </a:ext>
                  </a:extLst>
                </a:gridCol>
                <a:gridCol w="3486502">
                  <a:extLst>
                    <a:ext uri="{9D8B030D-6E8A-4147-A177-3AD203B41FA5}">
                      <a16:colId xmlns:a16="http://schemas.microsoft.com/office/drawing/2014/main" val="303702360"/>
                    </a:ext>
                  </a:extLst>
                </a:gridCol>
                <a:gridCol w="444358">
                  <a:extLst>
                    <a:ext uri="{9D8B030D-6E8A-4147-A177-3AD203B41FA5}">
                      <a16:colId xmlns:a16="http://schemas.microsoft.com/office/drawing/2014/main" val="3731451585"/>
                    </a:ext>
                  </a:extLst>
                </a:gridCol>
                <a:gridCol w="444358">
                  <a:extLst>
                    <a:ext uri="{9D8B030D-6E8A-4147-A177-3AD203B41FA5}">
                      <a16:colId xmlns:a16="http://schemas.microsoft.com/office/drawing/2014/main" val="3177399367"/>
                    </a:ext>
                  </a:extLst>
                </a:gridCol>
              </a:tblGrid>
              <a:tr h="224314">
                <a:tc>
                  <a:txBody>
                    <a:bodyPr/>
                    <a:lstStyle/>
                    <a:p>
                      <a:pPr algn="ct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評価指標</a:t>
                      </a:r>
                    </a:p>
                  </a:txBody>
                  <a:tcPr marL="89726" marR="89726" marT="44863" marB="44863"/>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tc>
                  <a:txBody>
                    <a:bodyPr/>
                    <a:lstStyle/>
                    <a:p>
                      <a:pPr algn="ctr"/>
                      <a:endParaRPr kumimoji="1" lang="ja-JP" altLang="en-US" sz="900" dirty="0">
                        <a:latin typeface="+mn-ea"/>
                        <a:ea typeface="+mn-ea"/>
                      </a:endParaRPr>
                    </a:p>
                  </a:txBody>
                  <a:tcPr marL="89726" marR="89726" marT="44863" marB="44863"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dirty="0">
                          <a:latin typeface="+mn-ea"/>
                          <a:ea typeface="+mn-ea"/>
                        </a:rPr>
                        <a:t>評価指標</a:t>
                      </a:r>
                    </a:p>
                  </a:txBody>
                  <a:tcPr marL="89726" marR="89726" marT="44863" marB="44863" anchor="ctr"/>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extLst>
                  <a:ext uri="{0D108BD9-81ED-4DB2-BD59-A6C34878D82A}">
                    <a16:rowId xmlns:a16="http://schemas.microsoft.com/office/drawing/2014/main" val="2535473127"/>
                  </a:ext>
                </a:extLst>
              </a:tr>
              <a:tr h="247476">
                <a:tc gridSpan="8">
                  <a:txBody>
                    <a:bodyPr/>
                    <a:lstStyle/>
                    <a:p>
                      <a:r>
                        <a:rPr kumimoji="1" lang="ja-JP" altLang="en-US" sz="900" kern="1200" dirty="0">
                          <a:solidFill>
                            <a:schemeClr val="dk1"/>
                          </a:solidFill>
                          <a:effectLst/>
                          <a:latin typeface="+mn-lt"/>
                          <a:ea typeface="+mn-ea"/>
                          <a:cs typeface="+mn-cs"/>
                        </a:rPr>
                        <a:t>①</a:t>
                      </a:r>
                      <a:r>
                        <a:rPr kumimoji="1" lang="ja-JP" altLang="ja-JP" sz="900" kern="1200" dirty="0">
                          <a:solidFill>
                            <a:schemeClr val="dk1"/>
                          </a:solidFill>
                          <a:effectLst/>
                          <a:latin typeface="+mn-lt"/>
                          <a:ea typeface="+mn-ea"/>
                          <a:cs typeface="+mn-cs"/>
                        </a:rPr>
                        <a:t>生活支援体制の整備に関し、市町村の進捗状況を把握し、広域的調整に関する支援を行っているか。</a:t>
                      </a:r>
                    </a:p>
                  </a:txBody>
                  <a:tcPr marL="89726" marR="89726" marT="44863" marB="44863" anchor="ct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kumimoji="1" lang="en-US" altLang="ja-JP" sz="1000" b="0" dirty="0">
                        <a:solidFill>
                          <a:schemeClr val="tx1"/>
                        </a:solidFill>
                      </a:endParaRPr>
                    </a:p>
                  </a:txBody>
                  <a:tcPr/>
                </a:tc>
                <a:tc hMerge="1">
                  <a:txBody>
                    <a:bodyPr/>
                    <a:lstStyle/>
                    <a:p>
                      <a:endParaRPr kumimoji="1" lang="ja-JP" altLang="en-US"/>
                    </a:p>
                  </a:txBody>
                  <a:tcPr/>
                </a:tc>
                <a:tc hMerge="1">
                  <a:txBody>
                    <a:bodyPr/>
                    <a:lstStyle/>
                    <a:p>
                      <a:pPr algn="ctr"/>
                      <a:endParaRPr kumimoji="1" lang="ja-JP" altLang="en-US" sz="1000" dirty="0">
                        <a:latin typeface="+mn-ea"/>
                        <a:ea typeface="+mn-ea"/>
                      </a:endParaRPr>
                    </a:p>
                  </a:txBody>
                  <a:tcPr anchor="ct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extLst>
                  <a:ext uri="{0D108BD9-81ED-4DB2-BD59-A6C34878D82A}">
                    <a16:rowId xmlns:a16="http://schemas.microsoft.com/office/drawing/2014/main" val="933404504"/>
                  </a:ext>
                </a:extLst>
              </a:tr>
              <a:tr h="224314">
                <a:tc>
                  <a:txBody>
                    <a:bodyPr/>
                    <a:lstStyle/>
                    <a:p>
                      <a:pPr algn="ctr"/>
                      <a:r>
                        <a:rPr kumimoji="1" lang="ja-JP" altLang="en-US" sz="900" dirty="0">
                          <a:latin typeface="+mn-ea"/>
                          <a:ea typeface="+mn-ea"/>
                        </a:rPr>
                        <a:t>ア</a:t>
                      </a:r>
                    </a:p>
                  </a:txBody>
                  <a:tcPr marL="89726" marR="89726" marT="44863" marB="44863" anchor="ctr"/>
                </a:tc>
                <a:tc>
                  <a:txBody>
                    <a:bodyPr/>
                    <a:lstStyle/>
                    <a:p>
                      <a:r>
                        <a:rPr kumimoji="1" lang="ja-JP" altLang="en-US" sz="900" kern="1200" dirty="0">
                          <a:solidFill>
                            <a:schemeClr val="dk1"/>
                          </a:solidFill>
                          <a:effectLst/>
                          <a:latin typeface="+mn-lt"/>
                          <a:ea typeface="+mn-ea"/>
                          <a:cs typeface="+mn-cs"/>
                        </a:rPr>
                        <a:t>市町村に対して課題等をヒアリングし、その結果を踏まえた</a:t>
                      </a:r>
                      <a:r>
                        <a:rPr kumimoji="1" lang="ja-JP" altLang="ja-JP" sz="900" kern="1200" dirty="0">
                          <a:solidFill>
                            <a:schemeClr val="dk1"/>
                          </a:solidFill>
                          <a:effectLst/>
                          <a:latin typeface="+mn-lt"/>
                          <a:ea typeface="+mn-ea"/>
                          <a:cs typeface="+mn-cs"/>
                        </a:rPr>
                        <a:t>研修等の実施により生活支援コーディネータ－を養成している</a:t>
                      </a:r>
                      <a:r>
                        <a:rPr kumimoji="1" lang="ja-JP" altLang="en-US" sz="900" kern="1200" dirty="0">
                          <a:solidFill>
                            <a:schemeClr val="dk1"/>
                          </a:solidFill>
                          <a:effectLst/>
                          <a:latin typeface="+mn-lt"/>
                          <a:ea typeface="+mn-ea"/>
                          <a:cs typeface="+mn-cs"/>
                        </a:rPr>
                        <a:t>。</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10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9.2</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エ</a:t>
                      </a:r>
                      <a:endParaRPr kumimoji="1" lang="en-US" altLang="ja-JP" sz="900" dirty="0">
                        <a:latin typeface="+mn-ea"/>
                        <a:ea typeface="+mn-ea"/>
                      </a:endParaRPr>
                    </a:p>
                  </a:txBody>
                  <a:tcPr marL="89726" marR="89726" marT="44863" marB="44863" anchor="ctr"/>
                </a:tc>
                <a:tc>
                  <a:txBody>
                    <a:bodyPr/>
                    <a:lstStyle/>
                    <a:p>
                      <a:r>
                        <a:rPr kumimoji="1" lang="ja-JP" altLang="en-US" sz="900" kern="1200" dirty="0">
                          <a:solidFill>
                            <a:schemeClr val="dk1"/>
                          </a:solidFill>
                          <a:effectLst/>
                          <a:latin typeface="+mn-lt"/>
                          <a:ea typeface="+mn-ea"/>
                          <a:cs typeface="+mn-cs"/>
                        </a:rPr>
                        <a:t>市町村による情報交換の場を複数回設定している。</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15</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14.0</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399234344"/>
                  </a:ext>
                </a:extLst>
              </a:tr>
              <a:tr h="358902">
                <a:tc>
                  <a:txBody>
                    <a:bodyPr/>
                    <a:lstStyle/>
                    <a:p>
                      <a:pPr algn="ctr"/>
                      <a:r>
                        <a:rPr kumimoji="1" lang="ja-JP" altLang="en-US" sz="900" dirty="0">
                          <a:latin typeface="+mn-ea"/>
                          <a:ea typeface="+mn-ea"/>
                        </a:rPr>
                        <a:t>イ</a:t>
                      </a:r>
                    </a:p>
                  </a:txBody>
                  <a:tcPr marL="89726" marR="89726" marT="44863" marB="44863" anchor="ctr"/>
                </a:tc>
                <a:tc>
                  <a:txBody>
                    <a:bodyPr/>
                    <a:lstStyle/>
                    <a:p>
                      <a:r>
                        <a:rPr kumimoji="1" lang="ja-JP" altLang="en-US" sz="900" kern="1200" dirty="0">
                          <a:solidFill>
                            <a:schemeClr val="dk1"/>
                          </a:solidFill>
                          <a:effectLst/>
                          <a:latin typeface="+mn-lt"/>
                          <a:ea typeface="+mn-ea"/>
                          <a:cs typeface="+mn-cs"/>
                        </a:rPr>
                        <a:t>市町村、ＮＰＯ、ボランティア、民間サービス等を対象とした普及啓発活動を実施している。</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10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8.9</a:t>
                      </a:r>
                    </a:p>
                  </a:txBody>
                  <a:tcPr marL="89726" marR="89726" marT="44863" marB="44863" anchor="ctr"/>
                </a:tc>
                <a:tc>
                  <a:txBody>
                    <a:bodyPr/>
                    <a:lstStyle/>
                    <a:p>
                      <a:pPr algn="ctr"/>
                      <a:r>
                        <a:rPr kumimoji="1" lang="ja-JP" altLang="en-US" sz="900" dirty="0">
                          <a:latin typeface="+mn-ea"/>
                          <a:ea typeface="+mn-ea"/>
                        </a:rPr>
                        <a:t>オ</a:t>
                      </a:r>
                    </a:p>
                  </a:txBody>
                  <a:tcPr marL="89726" marR="89726" marT="44863" marB="44863" anchor="ctr"/>
                </a:tc>
                <a:tc>
                  <a:txBody>
                    <a:bodyPr/>
                    <a:lstStyle/>
                    <a:p>
                      <a:r>
                        <a:rPr kumimoji="1" lang="ja-JP" altLang="en-US" sz="900" kern="1200" dirty="0">
                          <a:solidFill>
                            <a:schemeClr val="dk1"/>
                          </a:solidFill>
                          <a:effectLst/>
                          <a:latin typeface="+mn-lt"/>
                          <a:ea typeface="+mn-ea"/>
                          <a:cs typeface="+mn-cs"/>
                        </a:rPr>
                        <a:t>生活支援体制の整備に関する市町村からの相談を受け付け助言を行うとともに、相談内容に応じて関係機関につなぐ等の対応を行っている　</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20</a:t>
                      </a:r>
                    </a:p>
                  </a:txBody>
                  <a:tcPr marL="89726" marR="89726" marT="44863" marB="44863" anchor="ctr"/>
                </a:tc>
                <a:tc>
                  <a:txBody>
                    <a:bodyPr/>
                    <a:lstStyle/>
                    <a:p>
                      <a:pPr algn="ctr"/>
                      <a:r>
                        <a:rPr kumimoji="1" lang="en-US" altLang="ja-JP" sz="900" dirty="0">
                          <a:latin typeface="+mn-ea"/>
                          <a:ea typeface="+mn-ea"/>
                        </a:rPr>
                        <a:t>19.2</a:t>
                      </a:r>
                    </a:p>
                  </a:txBody>
                  <a:tcPr marL="89726" marR="89726" marT="44863" marB="44863" anchor="ctr"/>
                </a:tc>
                <a:extLst>
                  <a:ext uri="{0D108BD9-81ED-4DB2-BD59-A6C34878D82A}">
                    <a16:rowId xmlns:a16="http://schemas.microsoft.com/office/drawing/2014/main" val="4219815525"/>
                  </a:ext>
                </a:extLst>
              </a:tr>
              <a:tr h="224314">
                <a:tc>
                  <a:txBody>
                    <a:bodyPr/>
                    <a:lstStyle/>
                    <a:p>
                      <a:pPr algn="ctr"/>
                      <a:r>
                        <a:rPr kumimoji="1" lang="ja-JP" altLang="en-US" sz="900" dirty="0">
                          <a:latin typeface="+mn-ea"/>
                          <a:ea typeface="+mn-ea"/>
                        </a:rPr>
                        <a:t>ウ</a:t>
                      </a:r>
                    </a:p>
                  </a:txBody>
                  <a:tcPr marL="89726" marR="89726" marT="44863" marB="44863" anchor="ctr"/>
                </a:tc>
                <a:tc>
                  <a:txBody>
                    <a:bodyPr/>
                    <a:lstStyle/>
                    <a:p>
                      <a:r>
                        <a:rPr kumimoji="1" lang="ja-JP" altLang="en-US" sz="900" kern="1200" dirty="0">
                          <a:solidFill>
                            <a:schemeClr val="dk1"/>
                          </a:solidFill>
                          <a:effectLst/>
                          <a:latin typeface="+mn-lt"/>
                          <a:ea typeface="+mn-ea"/>
                          <a:cs typeface="+mn-cs"/>
                        </a:rPr>
                        <a:t>好事例の発信を行っている。</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15</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15.0</a:t>
                      </a:r>
                      <a:endParaRPr kumimoji="1" lang="ja-JP" altLang="en-US" sz="900" dirty="0">
                        <a:latin typeface="+mn-ea"/>
                        <a:ea typeface="+mn-ea"/>
                      </a:endParaRPr>
                    </a:p>
                  </a:txBody>
                  <a:tcPr marL="89726" marR="89726" marT="44863" marB="44863" anchor="ctr"/>
                </a:tc>
                <a:tc>
                  <a:txBody>
                    <a:bodyPr/>
                    <a:lstStyle/>
                    <a:p>
                      <a:pPr algn="ctr"/>
                      <a:endParaRPr kumimoji="1" lang="ja-JP" altLang="en-US" sz="900" dirty="0">
                        <a:latin typeface="+mn-ea"/>
                        <a:ea typeface="+mn-ea"/>
                      </a:endParaRPr>
                    </a:p>
                  </a:txBody>
                  <a:tcPr marL="89726" marR="89726" marT="44863" marB="44863" anchor="ctr"/>
                </a:tc>
                <a:tc>
                  <a:txBody>
                    <a:bodyPr/>
                    <a:lstStyle/>
                    <a:p>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endParaRPr kumimoji="1" lang="ja-JP" altLang="en-US" sz="900" dirty="0">
                        <a:latin typeface="+mn-ea"/>
                        <a:ea typeface="+mn-ea"/>
                      </a:endParaRPr>
                    </a:p>
                  </a:txBody>
                  <a:tcPr marL="89726" marR="89726" marT="44863" marB="44863" anchor="ctr"/>
                </a:tc>
                <a:tc>
                  <a:txBody>
                    <a:bodyPr/>
                    <a:lstStyle/>
                    <a:p>
                      <a:pPr algn="ctr"/>
                      <a:endParaRPr kumimoji="1" lang="en-US" altLang="ja-JP" sz="900" dirty="0">
                        <a:latin typeface="+mn-ea"/>
                        <a:ea typeface="+mn-ea"/>
                      </a:endParaRPr>
                    </a:p>
                  </a:txBody>
                  <a:tcPr marL="89726" marR="89726" marT="44863" marB="44863" anchor="ctr"/>
                </a:tc>
                <a:extLst>
                  <a:ext uri="{0D108BD9-81ED-4DB2-BD59-A6C34878D82A}">
                    <a16:rowId xmlns:a16="http://schemas.microsoft.com/office/drawing/2014/main" val="1201803747"/>
                  </a:ext>
                </a:extLst>
              </a:tr>
            </a:tbl>
          </a:graphicData>
        </a:graphic>
      </p:graphicFrame>
      <p:graphicFrame>
        <p:nvGraphicFramePr>
          <p:cNvPr id="2" name="グラフ 1">
            <a:extLst>
              <a:ext uri="{FF2B5EF4-FFF2-40B4-BE49-F238E27FC236}">
                <a16:creationId xmlns:a16="http://schemas.microsoft.com/office/drawing/2014/main" id="{4FEA5E35-33BE-4BFC-B115-927FA0346CCA}"/>
              </a:ext>
            </a:extLst>
          </p:cNvPr>
          <p:cNvGraphicFramePr>
            <a:graphicFrameLocks/>
          </p:cNvGraphicFramePr>
          <p:nvPr>
            <p:extLst>
              <p:ext uri="{D42A27DB-BD31-4B8C-83A1-F6EECF244321}">
                <p14:modId xmlns:p14="http://schemas.microsoft.com/office/powerpoint/2010/main" val="201983251"/>
              </p:ext>
            </p:extLst>
          </p:nvPr>
        </p:nvGraphicFramePr>
        <p:xfrm>
          <a:off x="43480" y="2252432"/>
          <a:ext cx="9614752" cy="470307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4193822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5556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400" b="1" dirty="0">
                <a:latin typeface="Meiryo UI" panose="020B0604030504040204" pitchFamily="50" charset="-128"/>
                <a:ea typeface="Meiryo UI" panose="020B0604030504040204" pitchFamily="50" charset="-128"/>
              </a:rPr>
              <a:t>2021</a:t>
            </a:r>
            <a:r>
              <a:rPr lang="ja-JP" altLang="en-US" sz="1400" b="1" dirty="0">
                <a:latin typeface="Meiryo UI" panose="020B0604030504040204" pitchFamily="50" charset="-128"/>
                <a:ea typeface="Meiryo UI" panose="020B0604030504040204" pitchFamily="50" charset="-128"/>
              </a:rPr>
              <a:t>年度（都道府県分） 　</a:t>
            </a:r>
            <a:r>
              <a:rPr lang="en-US" altLang="ja-JP" sz="1400" b="1" dirty="0">
                <a:latin typeface="Meiryo UI" panose="020B0604030504040204" pitchFamily="50" charset="-128"/>
                <a:ea typeface="Meiryo UI" panose="020B0604030504040204" pitchFamily="50" charset="-128"/>
              </a:rPr>
              <a:t>Ⅱ</a:t>
            </a:r>
            <a:r>
              <a:rPr lang="ja-JP" altLang="ja-JP" sz="1400" b="1" dirty="0">
                <a:latin typeface="Meiryo UI" panose="020B0604030504040204" pitchFamily="50" charset="-128"/>
                <a:ea typeface="Meiryo UI" panose="020B0604030504040204" pitchFamily="50" charset="-128"/>
              </a:rPr>
              <a:t>（４）自立支援・重度化防止等に向けたリハビリテーション専門職等の活用</a:t>
            </a:r>
            <a:r>
              <a:rPr lang="ja-JP" altLang="en-US" sz="1180" b="1" dirty="0">
                <a:latin typeface="Meiryo UI" panose="020B0604030504040204" pitchFamily="50" charset="-128"/>
                <a:ea typeface="Meiryo UI" panose="020B0604030504040204" pitchFamily="50" charset="-128"/>
              </a:rPr>
              <a:t>＜全体＞</a:t>
            </a:r>
            <a:endParaRPr lang="ja-JP" altLang="ja-JP" sz="1180" dirty="0">
              <a:latin typeface="Meiryo UI" panose="020B0604030504040204" pitchFamily="50" charset="-128"/>
              <a:ea typeface="Meiryo UI" panose="020B0604030504040204" pitchFamily="50" charset="-128"/>
            </a:endParaRPr>
          </a:p>
        </p:txBody>
      </p:sp>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441940" y="6663234"/>
            <a:ext cx="2268061" cy="358279"/>
          </a:xfrm>
        </p:spPr>
        <p:txBody>
          <a:bodyPr/>
          <a:lstStyle/>
          <a:p>
            <a:pPr>
              <a:defRPr/>
            </a:pPr>
            <a:r>
              <a:rPr kumimoji="1" lang="en-US" altLang="ja-JP" dirty="0" smtClean="0">
                <a:solidFill>
                  <a:prstClr val="black">
                    <a:tint val="75000"/>
                  </a:prstClr>
                </a:solidFill>
                <a:latin typeface="+mn-ea"/>
              </a:rPr>
              <a:t>16</a:t>
            </a:r>
            <a:endParaRPr kumimoji="1" lang="ja-JP" altLang="en-US" dirty="0">
              <a:solidFill>
                <a:prstClr val="black">
                  <a:tint val="75000"/>
                </a:prstClr>
              </a:solidFill>
              <a:latin typeface="+mn-ea"/>
            </a:endParaRPr>
          </a:p>
        </p:txBody>
      </p:sp>
      <p:graphicFrame>
        <p:nvGraphicFramePr>
          <p:cNvPr id="3" name="表 2"/>
          <p:cNvGraphicFramePr>
            <a:graphicFrameLocks noGrp="1"/>
          </p:cNvGraphicFramePr>
          <p:nvPr>
            <p:extLst/>
          </p:nvPr>
        </p:nvGraphicFramePr>
        <p:xfrm>
          <a:off x="126055" y="526481"/>
          <a:ext cx="9262004" cy="2500888"/>
        </p:xfrm>
        <a:graphic>
          <a:graphicData uri="http://schemas.openxmlformats.org/drawingml/2006/table">
            <a:tbl>
              <a:tblPr firstRow="1" bandRow="1">
                <a:tableStyleId>{5C22544A-7EE6-4342-B048-85BDC9FD1C3A}</a:tableStyleId>
              </a:tblPr>
              <a:tblGrid>
                <a:gridCol w="220442">
                  <a:extLst>
                    <a:ext uri="{9D8B030D-6E8A-4147-A177-3AD203B41FA5}">
                      <a16:colId xmlns:a16="http://schemas.microsoft.com/office/drawing/2014/main" val="897722632"/>
                    </a:ext>
                  </a:extLst>
                </a:gridCol>
                <a:gridCol w="3520877">
                  <a:extLst>
                    <a:ext uri="{9D8B030D-6E8A-4147-A177-3AD203B41FA5}">
                      <a16:colId xmlns:a16="http://schemas.microsoft.com/office/drawing/2014/main" val="1624404869"/>
                    </a:ext>
                  </a:extLst>
                </a:gridCol>
                <a:gridCol w="448739">
                  <a:extLst>
                    <a:ext uri="{9D8B030D-6E8A-4147-A177-3AD203B41FA5}">
                      <a16:colId xmlns:a16="http://schemas.microsoft.com/office/drawing/2014/main" val="2178782984"/>
                    </a:ext>
                  </a:extLst>
                </a:gridCol>
                <a:gridCol w="448739">
                  <a:extLst>
                    <a:ext uri="{9D8B030D-6E8A-4147-A177-3AD203B41FA5}">
                      <a16:colId xmlns:a16="http://schemas.microsoft.com/office/drawing/2014/main" val="300635064"/>
                    </a:ext>
                  </a:extLst>
                </a:gridCol>
                <a:gridCol w="204852">
                  <a:extLst>
                    <a:ext uri="{9D8B030D-6E8A-4147-A177-3AD203B41FA5}">
                      <a16:colId xmlns:a16="http://schemas.microsoft.com/office/drawing/2014/main" val="1573169666"/>
                    </a:ext>
                  </a:extLst>
                </a:gridCol>
                <a:gridCol w="3520877">
                  <a:extLst>
                    <a:ext uri="{9D8B030D-6E8A-4147-A177-3AD203B41FA5}">
                      <a16:colId xmlns:a16="http://schemas.microsoft.com/office/drawing/2014/main" val="303702360"/>
                    </a:ext>
                  </a:extLst>
                </a:gridCol>
                <a:gridCol w="448739">
                  <a:extLst>
                    <a:ext uri="{9D8B030D-6E8A-4147-A177-3AD203B41FA5}">
                      <a16:colId xmlns:a16="http://schemas.microsoft.com/office/drawing/2014/main" val="3731451585"/>
                    </a:ext>
                  </a:extLst>
                </a:gridCol>
                <a:gridCol w="448739">
                  <a:extLst>
                    <a:ext uri="{9D8B030D-6E8A-4147-A177-3AD203B41FA5}">
                      <a16:colId xmlns:a16="http://schemas.microsoft.com/office/drawing/2014/main" val="3177399367"/>
                    </a:ext>
                  </a:extLst>
                </a:gridCol>
              </a:tblGrid>
              <a:tr h="224314">
                <a:tc>
                  <a:txBody>
                    <a:bodyPr/>
                    <a:lstStyle/>
                    <a:p>
                      <a:pPr algn="ct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評価指標</a:t>
                      </a:r>
                    </a:p>
                  </a:txBody>
                  <a:tcPr marL="89726" marR="89726" marT="44863" marB="44863"/>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tc>
                  <a:txBody>
                    <a:bodyPr/>
                    <a:lstStyle/>
                    <a:p>
                      <a:pPr algn="ctr"/>
                      <a:endParaRPr kumimoji="1" lang="ja-JP" altLang="en-US" sz="900" dirty="0">
                        <a:latin typeface="+mn-ea"/>
                        <a:ea typeface="+mn-ea"/>
                      </a:endParaRPr>
                    </a:p>
                  </a:txBody>
                  <a:tcPr marL="89726" marR="89726" marT="44863" marB="44863"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dirty="0">
                          <a:latin typeface="+mn-ea"/>
                          <a:ea typeface="+mn-ea"/>
                        </a:rPr>
                        <a:t>評価指標</a:t>
                      </a:r>
                    </a:p>
                  </a:txBody>
                  <a:tcPr marL="89726" marR="89726" marT="44863" marB="44863" anchor="ctr"/>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extLst>
                  <a:ext uri="{0D108BD9-81ED-4DB2-BD59-A6C34878D82A}">
                    <a16:rowId xmlns:a16="http://schemas.microsoft.com/office/drawing/2014/main" val="2535473127"/>
                  </a:ext>
                </a:extLst>
              </a:tr>
              <a:tr h="224314">
                <a:tc gridSpan="8">
                  <a:txBody>
                    <a:bodyPr/>
                    <a:lstStyle/>
                    <a:p>
                      <a:r>
                        <a:rPr kumimoji="1" lang="ja-JP" altLang="en-US" sz="900" kern="1200" dirty="0">
                          <a:solidFill>
                            <a:schemeClr val="dk1"/>
                          </a:solidFill>
                          <a:effectLst/>
                          <a:latin typeface="+mn-ea"/>
                          <a:ea typeface="+mn-ea"/>
                          <a:cs typeface="+mn-cs"/>
                        </a:rPr>
                        <a:t>①</a:t>
                      </a:r>
                      <a:r>
                        <a:rPr kumimoji="1" lang="ja-JP" altLang="ja-JP" sz="900" kern="1200" dirty="0">
                          <a:solidFill>
                            <a:schemeClr val="dk1"/>
                          </a:solidFill>
                          <a:effectLst/>
                          <a:latin typeface="+mn-ea"/>
                          <a:ea typeface="+mn-ea"/>
                          <a:cs typeface="+mn-cs"/>
                        </a:rPr>
                        <a:t>自立支援、重度化防止等に向けた市町村の取組支援のため、リハビリテーション専門職等の</a:t>
                      </a:r>
                      <a:r>
                        <a:rPr kumimoji="1" lang="ja-JP" altLang="en-US" sz="900" kern="1200" dirty="0">
                          <a:solidFill>
                            <a:schemeClr val="dk1"/>
                          </a:solidFill>
                          <a:effectLst/>
                          <a:latin typeface="+mn-ea"/>
                          <a:ea typeface="+mn-ea"/>
                          <a:cs typeface="+mn-cs"/>
                        </a:rPr>
                        <a:t>確保や派遣等</a:t>
                      </a:r>
                      <a:r>
                        <a:rPr kumimoji="1" lang="ja-JP" altLang="ja-JP" sz="900" kern="1200" dirty="0">
                          <a:solidFill>
                            <a:schemeClr val="dk1"/>
                          </a:solidFill>
                          <a:effectLst/>
                          <a:latin typeface="+mn-ea"/>
                          <a:ea typeface="+mn-ea"/>
                          <a:cs typeface="+mn-cs"/>
                        </a:rPr>
                        <a:t>を関係団体と連携して取り組んでいるか</a:t>
                      </a:r>
                    </a:p>
                  </a:txBody>
                  <a:tcPr marL="89726" marR="89726" marT="44863" marB="44863"/>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kumimoji="1" lang="en-US" altLang="ja-JP" sz="1000" b="0" dirty="0">
                        <a:solidFill>
                          <a:schemeClr val="tx1"/>
                        </a:solidFill>
                      </a:endParaRPr>
                    </a:p>
                  </a:txBody>
                  <a:tcPr/>
                </a:tc>
                <a:tc hMerge="1">
                  <a:txBody>
                    <a:bodyPr/>
                    <a:lstStyle/>
                    <a:p>
                      <a:endParaRPr kumimoji="1" lang="ja-JP" altLang="en-US"/>
                    </a:p>
                  </a:txBody>
                  <a:tcPr/>
                </a:tc>
                <a:tc hMerge="1">
                  <a:txBody>
                    <a:bodyPr/>
                    <a:lstStyle/>
                    <a:p>
                      <a:pPr algn="ctr"/>
                      <a:endParaRPr kumimoji="1" lang="ja-JP" altLang="en-US" sz="1000" dirty="0">
                        <a:latin typeface="+mn-ea"/>
                        <a:ea typeface="+mn-ea"/>
                      </a:endParaRPr>
                    </a:p>
                  </a:txBody>
                  <a:tcPr anchor="ct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extLst>
                  <a:ext uri="{0D108BD9-81ED-4DB2-BD59-A6C34878D82A}">
                    <a16:rowId xmlns:a16="http://schemas.microsoft.com/office/drawing/2014/main" val="933404504"/>
                  </a:ext>
                </a:extLst>
              </a:tr>
              <a:tr h="358902">
                <a:tc>
                  <a:txBody>
                    <a:bodyPr/>
                    <a:lstStyle/>
                    <a:p>
                      <a:pPr algn="ctr"/>
                      <a:r>
                        <a:rPr kumimoji="1" lang="ja-JP" altLang="en-US" sz="900" dirty="0">
                          <a:latin typeface="+mn-ea"/>
                          <a:ea typeface="+mn-ea"/>
                        </a:rPr>
                        <a:t>ア</a:t>
                      </a:r>
                    </a:p>
                  </a:txBody>
                  <a:tcPr marL="89726" marR="89726" marT="44863" marB="44863" anchor="ctr"/>
                </a:tc>
                <a:tc>
                  <a:txBody>
                    <a:bodyPr/>
                    <a:lstStyle/>
                    <a:p>
                      <a:r>
                        <a:rPr kumimoji="1" lang="ja-JP" altLang="en-US" sz="900" kern="1200" dirty="0">
                          <a:solidFill>
                            <a:schemeClr val="dk1"/>
                          </a:solidFill>
                          <a:effectLst/>
                          <a:latin typeface="+mn-ea"/>
                          <a:ea typeface="+mn-ea"/>
                          <a:cs typeface="+mn-cs"/>
                        </a:rPr>
                        <a:t>　</a:t>
                      </a:r>
                      <a:r>
                        <a:rPr kumimoji="1" lang="ja-JP" altLang="ja-JP" sz="900" kern="1200" dirty="0">
                          <a:solidFill>
                            <a:schemeClr val="dk1"/>
                          </a:solidFill>
                          <a:effectLst/>
                          <a:latin typeface="+mn-ea"/>
                          <a:ea typeface="+mn-ea"/>
                          <a:cs typeface="+mn-cs"/>
                        </a:rPr>
                        <a:t>都道府県医師会等関係団体と連携し、市町村に対する地域リハビリテーション支援体制について協議会を設けている</a:t>
                      </a:r>
                      <a:r>
                        <a:rPr kumimoji="1" lang="ja-JP" altLang="en-US" sz="900" kern="1200" dirty="0">
                          <a:solidFill>
                            <a:schemeClr val="dk1"/>
                          </a:solidFill>
                          <a:effectLst/>
                          <a:latin typeface="+mn-ea"/>
                          <a:ea typeface="+mn-ea"/>
                          <a:cs typeface="+mn-cs"/>
                        </a:rPr>
                        <a:t>。</a:t>
                      </a:r>
                      <a:endParaRPr kumimoji="1" lang="ja-JP" altLang="ja-JP" sz="900" kern="1200" dirty="0">
                        <a:solidFill>
                          <a:schemeClr val="dk1"/>
                        </a:solidFill>
                        <a:effectLst/>
                        <a:latin typeface="+mn-ea"/>
                        <a:ea typeface="+mn-ea"/>
                        <a:cs typeface="+mn-cs"/>
                      </a:endParaRPr>
                    </a:p>
                  </a:txBody>
                  <a:tcPr marL="89726" marR="89726" marT="44863" marB="44863" anchor="ctr"/>
                </a:tc>
                <a:tc>
                  <a:txBody>
                    <a:bodyPr/>
                    <a:lstStyle/>
                    <a:p>
                      <a:pPr algn="ctr"/>
                      <a:r>
                        <a:rPr kumimoji="1" lang="en-US" altLang="ja-JP" sz="900" dirty="0">
                          <a:latin typeface="+mn-ea"/>
                          <a:ea typeface="+mn-ea"/>
                        </a:rPr>
                        <a:t>40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30.6</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オ</a:t>
                      </a:r>
                      <a:endParaRPr kumimoji="1" lang="en-US" altLang="ja-JP" sz="900" dirty="0">
                        <a:latin typeface="+mn-ea"/>
                        <a:ea typeface="+mn-ea"/>
                      </a:endParaRPr>
                    </a:p>
                  </a:txBody>
                  <a:tcPr marL="89726" marR="89726" marT="44863" marB="44863" anchor="ctr"/>
                </a:tc>
                <a:tc>
                  <a:txBody>
                    <a:bodyPr/>
                    <a:lstStyle/>
                    <a:p>
                      <a:r>
                        <a:rPr kumimoji="1" lang="ja-JP" altLang="en-US" sz="900" kern="1200" dirty="0">
                          <a:solidFill>
                            <a:schemeClr val="dk1"/>
                          </a:solidFill>
                          <a:effectLst/>
                          <a:latin typeface="+mn-ea"/>
                          <a:ea typeface="+mn-ea"/>
                          <a:cs typeface="+mn-cs"/>
                        </a:rPr>
                        <a:t>　</a:t>
                      </a:r>
                      <a:r>
                        <a:rPr kumimoji="1" lang="ja-JP" altLang="ja-JP" sz="900" kern="1200" dirty="0">
                          <a:solidFill>
                            <a:schemeClr val="dk1"/>
                          </a:solidFill>
                          <a:effectLst/>
                          <a:latin typeface="+mn-ea"/>
                          <a:ea typeface="+mn-ea"/>
                          <a:cs typeface="+mn-cs"/>
                        </a:rPr>
                        <a:t>リハビリテーション専門職等に対して、派遣に際して必要となる知識に関する研修会を実施している</a:t>
                      </a:r>
                      <a:r>
                        <a:rPr kumimoji="1" lang="ja-JP" altLang="en-US" sz="900" kern="1200" dirty="0">
                          <a:solidFill>
                            <a:schemeClr val="dk1"/>
                          </a:solidFill>
                          <a:effectLst/>
                          <a:latin typeface="+mn-ea"/>
                          <a:ea typeface="+mn-ea"/>
                          <a:cs typeface="+mn-cs"/>
                        </a:rPr>
                        <a:t>。</a:t>
                      </a:r>
                      <a:endParaRPr kumimoji="1" lang="ja-JP" altLang="ja-JP" sz="900" kern="1200" dirty="0">
                        <a:solidFill>
                          <a:schemeClr val="dk1"/>
                        </a:solidFill>
                        <a:effectLst/>
                        <a:latin typeface="+mn-ea"/>
                        <a:ea typeface="+mn-ea"/>
                        <a:cs typeface="+mn-cs"/>
                      </a:endParaRPr>
                    </a:p>
                  </a:txBody>
                  <a:tcPr marL="89726" marR="89726" marT="44863" marB="44863" anchor="ctr"/>
                </a:tc>
                <a:tc>
                  <a:txBody>
                    <a:bodyPr/>
                    <a:lstStyle/>
                    <a:p>
                      <a:pPr algn="ctr"/>
                      <a:r>
                        <a:rPr kumimoji="1" lang="en-US" altLang="ja-JP" sz="900" dirty="0">
                          <a:solidFill>
                            <a:schemeClr val="tx1"/>
                          </a:solidFill>
                          <a:latin typeface="+mn-ea"/>
                          <a:ea typeface="+mn-ea"/>
                        </a:rPr>
                        <a:t>20</a:t>
                      </a:r>
                      <a:endParaRPr kumimoji="1" lang="ja-JP" altLang="en-US" sz="900" dirty="0">
                        <a:solidFill>
                          <a:schemeClr val="tx1"/>
                        </a:solidFill>
                        <a:latin typeface="+mn-ea"/>
                        <a:ea typeface="+mn-ea"/>
                      </a:endParaRPr>
                    </a:p>
                  </a:txBody>
                  <a:tcPr marL="89726" marR="89726" marT="44863" marB="44863" anchor="ctr"/>
                </a:tc>
                <a:tc>
                  <a:txBody>
                    <a:bodyPr/>
                    <a:lstStyle/>
                    <a:p>
                      <a:pPr algn="ctr"/>
                      <a:r>
                        <a:rPr kumimoji="1" lang="en-US" altLang="ja-JP" sz="900" dirty="0">
                          <a:solidFill>
                            <a:schemeClr val="tx1"/>
                          </a:solidFill>
                          <a:latin typeface="+mn-ea"/>
                          <a:ea typeface="+mn-ea"/>
                        </a:rPr>
                        <a:t>20.0</a:t>
                      </a:r>
                      <a:endParaRPr kumimoji="1" lang="ja-JP" altLang="en-US" sz="900" dirty="0">
                        <a:solidFill>
                          <a:schemeClr val="tx1"/>
                        </a:solidFill>
                        <a:latin typeface="+mn-ea"/>
                        <a:ea typeface="+mn-ea"/>
                      </a:endParaRPr>
                    </a:p>
                  </a:txBody>
                  <a:tcPr marL="89726" marR="89726" marT="44863" marB="44863" anchor="ctr"/>
                </a:tc>
                <a:extLst>
                  <a:ext uri="{0D108BD9-81ED-4DB2-BD59-A6C34878D82A}">
                    <a16:rowId xmlns:a16="http://schemas.microsoft.com/office/drawing/2014/main" val="399234344"/>
                  </a:ext>
                </a:extLst>
              </a:tr>
              <a:tr h="358902">
                <a:tc>
                  <a:txBody>
                    <a:bodyPr/>
                    <a:lstStyle/>
                    <a:p>
                      <a:pPr algn="ctr"/>
                      <a:r>
                        <a:rPr kumimoji="1" lang="ja-JP" altLang="en-US" sz="900" dirty="0">
                          <a:latin typeface="+mn-ea"/>
                          <a:ea typeface="+mn-ea"/>
                        </a:rPr>
                        <a:t>イ</a:t>
                      </a:r>
                    </a:p>
                  </a:txBody>
                  <a:tcPr marL="89726" marR="89726" marT="44863" marB="44863" anchor="ctr"/>
                </a:tc>
                <a:tc>
                  <a:txBody>
                    <a:bodyPr/>
                    <a:lstStyle/>
                    <a:p>
                      <a:r>
                        <a:rPr kumimoji="1" lang="ja-JP" altLang="en-US" sz="900" kern="1200" dirty="0">
                          <a:solidFill>
                            <a:schemeClr val="dk1"/>
                          </a:solidFill>
                          <a:effectLst/>
                          <a:latin typeface="+mn-ea"/>
                          <a:ea typeface="+mn-ea"/>
                          <a:cs typeface="+mn-cs"/>
                        </a:rPr>
                        <a:t>　</a:t>
                      </a:r>
                      <a:r>
                        <a:rPr kumimoji="1" lang="ja-JP" altLang="ja-JP" sz="900" kern="1200" dirty="0">
                          <a:solidFill>
                            <a:schemeClr val="dk1"/>
                          </a:solidFill>
                          <a:effectLst/>
                          <a:latin typeface="+mn-ea"/>
                          <a:ea typeface="+mn-ea"/>
                          <a:cs typeface="+mn-cs"/>
                        </a:rPr>
                        <a:t>都道府県医師会等関係団体と協議し、リハビリテーション専門職等の派遣に関するルールを作成し、派遣調整をする機関を設置している</a:t>
                      </a:r>
                      <a:r>
                        <a:rPr kumimoji="1" lang="ja-JP" altLang="en-US" sz="900" kern="1200" dirty="0">
                          <a:solidFill>
                            <a:schemeClr val="dk1"/>
                          </a:solidFill>
                          <a:effectLst/>
                          <a:latin typeface="+mn-ea"/>
                          <a:ea typeface="+mn-ea"/>
                          <a:cs typeface="+mn-cs"/>
                        </a:rPr>
                        <a:t>。</a:t>
                      </a:r>
                      <a:endParaRPr kumimoji="1" lang="ja-JP" altLang="ja-JP" sz="900" kern="1200" dirty="0">
                        <a:solidFill>
                          <a:schemeClr val="dk1"/>
                        </a:solidFill>
                        <a:effectLst/>
                        <a:latin typeface="+mn-ea"/>
                        <a:ea typeface="+mn-ea"/>
                        <a:cs typeface="+mn-cs"/>
                      </a:endParaRPr>
                    </a:p>
                  </a:txBody>
                  <a:tcPr marL="89726" marR="89726" marT="44863" marB="44863" anchor="ctr"/>
                </a:tc>
                <a:tc>
                  <a:txBody>
                    <a:bodyPr/>
                    <a:lstStyle/>
                    <a:p>
                      <a:pPr algn="ctr"/>
                      <a:r>
                        <a:rPr kumimoji="1" lang="en-US" altLang="ja-JP" sz="900" dirty="0">
                          <a:latin typeface="+mn-ea"/>
                          <a:ea typeface="+mn-ea"/>
                        </a:rPr>
                        <a:t>40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38.3</a:t>
                      </a:r>
                    </a:p>
                  </a:txBody>
                  <a:tcPr marL="89726" marR="89726" marT="44863" marB="44863" anchor="ctr"/>
                </a:tc>
                <a:tc>
                  <a:txBody>
                    <a:bodyPr/>
                    <a:lstStyle/>
                    <a:p>
                      <a:pPr algn="ctr"/>
                      <a:r>
                        <a:rPr kumimoji="1" lang="ja-JP" altLang="en-US" sz="900" dirty="0">
                          <a:latin typeface="+mn-ea"/>
                          <a:ea typeface="+mn-ea"/>
                        </a:rPr>
                        <a:t>カ</a:t>
                      </a:r>
                    </a:p>
                  </a:txBody>
                  <a:tcPr marL="89726" marR="89726" marT="44863" marB="44863" anchor="ctr"/>
                </a:tc>
                <a:tc>
                  <a:txBody>
                    <a:bodyPr/>
                    <a:lstStyle/>
                    <a:p>
                      <a:r>
                        <a:rPr kumimoji="1" lang="ja-JP" altLang="en-US" sz="900" kern="1200" dirty="0">
                          <a:solidFill>
                            <a:schemeClr val="dk1"/>
                          </a:solidFill>
                          <a:effectLst/>
                          <a:latin typeface="+mn-ea"/>
                          <a:ea typeface="+mn-ea"/>
                          <a:cs typeface="+mn-cs"/>
                        </a:rPr>
                        <a:t>　オの研修会に災害時の対応に係る内容を含めている。　</a:t>
                      </a:r>
                      <a:endParaRPr kumimoji="1" lang="ja-JP" altLang="ja-JP" sz="900" kern="1200" dirty="0">
                        <a:solidFill>
                          <a:schemeClr val="dk1"/>
                        </a:solidFill>
                        <a:effectLst/>
                        <a:latin typeface="+mn-ea"/>
                        <a:ea typeface="+mn-ea"/>
                        <a:cs typeface="+mn-cs"/>
                      </a:endParaRPr>
                    </a:p>
                  </a:txBody>
                  <a:tcPr marL="89726" marR="89726" marT="44863" marB="44863" anchor="ctr"/>
                </a:tc>
                <a:tc>
                  <a:txBody>
                    <a:bodyPr/>
                    <a:lstStyle/>
                    <a:p>
                      <a:pPr algn="ctr"/>
                      <a:r>
                        <a:rPr kumimoji="1" lang="en-US" altLang="ja-JP" sz="900" dirty="0">
                          <a:solidFill>
                            <a:schemeClr val="tx1"/>
                          </a:solidFill>
                          <a:latin typeface="+mn-ea"/>
                          <a:ea typeface="+mn-ea"/>
                        </a:rPr>
                        <a:t>20</a:t>
                      </a:r>
                    </a:p>
                  </a:txBody>
                  <a:tcPr marL="89726" marR="89726" marT="44863" marB="44863" anchor="ctr"/>
                </a:tc>
                <a:tc>
                  <a:txBody>
                    <a:bodyPr/>
                    <a:lstStyle/>
                    <a:p>
                      <a:pPr algn="ctr"/>
                      <a:r>
                        <a:rPr kumimoji="1" lang="en-US" altLang="ja-JP" sz="900" dirty="0">
                          <a:solidFill>
                            <a:schemeClr val="tx1"/>
                          </a:solidFill>
                          <a:latin typeface="+mn-ea"/>
                          <a:ea typeface="+mn-ea"/>
                        </a:rPr>
                        <a:t>7.2</a:t>
                      </a:r>
                    </a:p>
                  </a:txBody>
                  <a:tcPr marL="89726" marR="89726" marT="44863" marB="44863" anchor="ctr"/>
                </a:tc>
                <a:extLst>
                  <a:ext uri="{0D108BD9-81ED-4DB2-BD59-A6C34878D82A}">
                    <a16:rowId xmlns:a16="http://schemas.microsoft.com/office/drawing/2014/main" val="4219815525"/>
                  </a:ext>
                </a:extLst>
              </a:tr>
              <a:tr h="358902">
                <a:tc>
                  <a:txBody>
                    <a:bodyPr/>
                    <a:lstStyle/>
                    <a:p>
                      <a:pPr algn="ctr"/>
                      <a:r>
                        <a:rPr kumimoji="1" lang="ja-JP" altLang="en-US" sz="900" dirty="0">
                          <a:latin typeface="+mn-ea"/>
                          <a:ea typeface="+mn-ea"/>
                        </a:rPr>
                        <a:t>ウ</a:t>
                      </a:r>
                    </a:p>
                  </a:txBody>
                  <a:tcPr marL="89726" marR="89726" marT="44863" marB="44863" anchor="ctr"/>
                </a:tc>
                <a:tc>
                  <a:txBody>
                    <a:bodyPr/>
                    <a:lstStyle/>
                    <a:p>
                      <a:r>
                        <a:rPr kumimoji="1" lang="ja-JP" altLang="en-US" sz="900" kern="1200" dirty="0">
                          <a:solidFill>
                            <a:schemeClr val="dk1"/>
                          </a:solidFill>
                          <a:effectLst/>
                          <a:latin typeface="+mn-ea"/>
                          <a:ea typeface="+mn-ea"/>
                          <a:cs typeface="+mn-cs"/>
                        </a:rPr>
                        <a:t>　</a:t>
                      </a:r>
                      <a:r>
                        <a:rPr kumimoji="1" lang="ja-JP" altLang="ja-JP" sz="900" kern="1200" dirty="0">
                          <a:solidFill>
                            <a:schemeClr val="dk1"/>
                          </a:solidFill>
                          <a:effectLst/>
                          <a:latin typeface="+mn-ea"/>
                          <a:ea typeface="+mn-ea"/>
                          <a:cs typeface="+mn-cs"/>
                        </a:rPr>
                        <a:t>リハビリテーション専門職等を派遣する医療機関等を確保している</a:t>
                      </a:r>
                      <a:r>
                        <a:rPr kumimoji="1" lang="ja-JP" altLang="en-US" sz="900" kern="1200" dirty="0">
                          <a:solidFill>
                            <a:schemeClr val="dk1"/>
                          </a:solidFill>
                          <a:effectLst/>
                          <a:latin typeface="+mn-ea"/>
                          <a:ea typeface="+mn-ea"/>
                          <a:cs typeface="+mn-cs"/>
                        </a:rPr>
                        <a:t>。</a:t>
                      </a:r>
                      <a:endParaRPr kumimoji="1" lang="ja-JP" altLang="ja-JP" sz="900" kern="1200" dirty="0">
                        <a:solidFill>
                          <a:schemeClr val="dk1"/>
                        </a:solidFill>
                        <a:effectLst/>
                        <a:latin typeface="+mn-ea"/>
                        <a:ea typeface="+mn-ea"/>
                        <a:cs typeface="+mn-cs"/>
                      </a:endParaRPr>
                    </a:p>
                  </a:txBody>
                  <a:tcPr marL="89726" marR="89726" marT="44863" marB="44863" anchor="ctr"/>
                </a:tc>
                <a:tc>
                  <a:txBody>
                    <a:bodyPr/>
                    <a:lstStyle/>
                    <a:p>
                      <a:pPr algn="ctr"/>
                      <a:r>
                        <a:rPr kumimoji="1" lang="en-US" altLang="ja-JP" sz="900" dirty="0">
                          <a:latin typeface="+mn-ea"/>
                          <a:ea typeface="+mn-ea"/>
                        </a:rPr>
                        <a:t>30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26.8</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キ</a:t>
                      </a:r>
                    </a:p>
                  </a:txBody>
                  <a:tcPr marL="89726" marR="89726" marT="44863" marB="44863" anchor="ctr"/>
                </a:tc>
                <a:tc>
                  <a:txBody>
                    <a:bodyPr/>
                    <a:lstStyle/>
                    <a:p>
                      <a:r>
                        <a:rPr kumimoji="1" lang="ja-JP" altLang="en-US" sz="900" kern="1200" dirty="0">
                          <a:solidFill>
                            <a:schemeClr val="dk1"/>
                          </a:solidFill>
                          <a:effectLst/>
                          <a:latin typeface="+mn-ea"/>
                          <a:ea typeface="+mn-ea"/>
                          <a:cs typeface="+mn-cs"/>
                        </a:rPr>
                        <a:t>　</a:t>
                      </a:r>
                      <a:r>
                        <a:rPr kumimoji="1" lang="ja-JP" altLang="ja-JP" sz="900" kern="1200" dirty="0">
                          <a:solidFill>
                            <a:schemeClr val="dk1"/>
                          </a:solidFill>
                          <a:effectLst/>
                          <a:latin typeface="+mn-ea"/>
                          <a:ea typeface="+mn-ea"/>
                          <a:cs typeface="+mn-cs"/>
                        </a:rPr>
                        <a:t>市町村に対して、リハビリテーション専門職等の派遣にかかる体制や活用方法について周知している</a:t>
                      </a:r>
                      <a:r>
                        <a:rPr kumimoji="1" lang="ja-JP" altLang="en-US" sz="900" kern="1200" dirty="0">
                          <a:solidFill>
                            <a:schemeClr val="dk1"/>
                          </a:solidFill>
                          <a:effectLst/>
                          <a:latin typeface="+mn-ea"/>
                          <a:ea typeface="+mn-ea"/>
                          <a:cs typeface="+mn-cs"/>
                        </a:rPr>
                        <a:t>。</a:t>
                      </a:r>
                      <a:endParaRPr kumimoji="1" lang="ja-JP" altLang="ja-JP" sz="900" kern="1200" dirty="0">
                        <a:solidFill>
                          <a:schemeClr val="dk1"/>
                        </a:solidFill>
                        <a:effectLst/>
                        <a:latin typeface="+mn-ea"/>
                        <a:ea typeface="+mn-ea"/>
                        <a:cs typeface="+mn-cs"/>
                      </a:endParaRPr>
                    </a:p>
                  </a:txBody>
                  <a:tcPr marL="89726" marR="89726" marT="44863" marB="44863" anchor="ctr"/>
                </a:tc>
                <a:tc>
                  <a:txBody>
                    <a:bodyPr/>
                    <a:lstStyle/>
                    <a:p>
                      <a:pPr algn="ctr"/>
                      <a:r>
                        <a:rPr kumimoji="1" lang="en-US" altLang="ja-JP" sz="900" dirty="0">
                          <a:solidFill>
                            <a:schemeClr val="tx1"/>
                          </a:solidFill>
                          <a:latin typeface="+mn-ea"/>
                          <a:ea typeface="+mn-ea"/>
                        </a:rPr>
                        <a:t>20</a:t>
                      </a:r>
                    </a:p>
                  </a:txBody>
                  <a:tcPr marL="89726" marR="89726" marT="44863" marB="44863" anchor="ctr"/>
                </a:tc>
                <a:tc>
                  <a:txBody>
                    <a:bodyPr/>
                    <a:lstStyle/>
                    <a:p>
                      <a:pPr algn="ctr"/>
                      <a:r>
                        <a:rPr kumimoji="1" lang="en-US" altLang="ja-JP" sz="900" dirty="0">
                          <a:solidFill>
                            <a:schemeClr val="tx1"/>
                          </a:solidFill>
                          <a:latin typeface="+mn-ea"/>
                          <a:ea typeface="+mn-ea"/>
                        </a:rPr>
                        <a:t>19.6</a:t>
                      </a:r>
                    </a:p>
                  </a:txBody>
                  <a:tcPr marL="89726" marR="89726" marT="44863" marB="44863" anchor="ctr"/>
                </a:tc>
                <a:extLst>
                  <a:ext uri="{0D108BD9-81ED-4DB2-BD59-A6C34878D82A}">
                    <a16:rowId xmlns:a16="http://schemas.microsoft.com/office/drawing/2014/main" val="1201803747"/>
                  </a:ext>
                </a:extLst>
              </a:tr>
              <a:tr h="358902">
                <a:tc>
                  <a:txBody>
                    <a:bodyPr/>
                    <a:lstStyle/>
                    <a:p>
                      <a:pPr algn="ctr"/>
                      <a:r>
                        <a:rPr kumimoji="1" lang="ja-JP" altLang="en-US" sz="900" dirty="0">
                          <a:latin typeface="+mn-ea"/>
                          <a:ea typeface="+mn-ea"/>
                        </a:rPr>
                        <a:t>エ</a:t>
                      </a:r>
                    </a:p>
                  </a:txBody>
                  <a:tcPr marL="89726" marR="89726" marT="44863" marB="44863" anchor="ctr"/>
                </a:tc>
                <a:tc>
                  <a:txBody>
                    <a:bodyPr/>
                    <a:lstStyle/>
                    <a:p>
                      <a:r>
                        <a:rPr kumimoji="1" lang="ja-JP" altLang="en-US" sz="900" kern="1200" dirty="0">
                          <a:solidFill>
                            <a:schemeClr val="dk1"/>
                          </a:solidFill>
                          <a:effectLst/>
                          <a:latin typeface="+mn-ea"/>
                          <a:ea typeface="+mn-ea"/>
                          <a:cs typeface="+mn-cs"/>
                        </a:rPr>
                        <a:t>　</a:t>
                      </a:r>
                      <a:r>
                        <a:rPr kumimoji="1" lang="ja-JP" altLang="ja-JP" sz="900" kern="1200" dirty="0">
                          <a:solidFill>
                            <a:schemeClr val="dk1"/>
                          </a:solidFill>
                          <a:effectLst/>
                          <a:latin typeface="+mn-ea"/>
                          <a:ea typeface="+mn-ea"/>
                          <a:cs typeface="+mn-cs"/>
                        </a:rPr>
                        <a:t>市町村に対して、派遣に際して必要となる知識に関する研修会を実施している</a:t>
                      </a:r>
                      <a:r>
                        <a:rPr kumimoji="1" lang="ja-JP" altLang="en-US" sz="900" kern="1200" dirty="0">
                          <a:solidFill>
                            <a:schemeClr val="dk1"/>
                          </a:solidFill>
                          <a:effectLst/>
                          <a:latin typeface="+mn-ea"/>
                          <a:ea typeface="+mn-ea"/>
                          <a:cs typeface="+mn-cs"/>
                        </a:rPr>
                        <a:t>。</a:t>
                      </a:r>
                      <a:endParaRPr kumimoji="1" lang="ja-JP" altLang="ja-JP" sz="900" kern="1200" dirty="0">
                        <a:solidFill>
                          <a:schemeClr val="dk1"/>
                        </a:solidFill>
                        <a:effectLst/>
                        <a:latin typeface="+mn-ea"/>
                        <a:ea typeface="+mn-ea"/>
                        <a:cs typeface="+mn-cs"/>
                      </a:endParaRPr>
                    </a:p>
                  </a:txBody>
                  <a:tcPr marL="89726" marR="89726" marT="44863" marB="44863" anchor="ctr"/>
                </a:tc>
                <a:tc>
                  <a:txBody>
                    <a:bodyPr/>
                    <a:lstStyle/>
                    <a:p>
                      <a:pPr algn="ctr"/>
                      <a:r>
                        <a:rPr kumimoji="1" lang="en-US" altLang="ja-JP" sz="900" dirty="0">
                          <a:latin typeface="+mn-ea"/>
                          <a:ea typeface="+mn-ea"/>
                        </a:rPr>
                        <a:t>30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28.7</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ク</a:t>
                      </a:r>
                    </a:p>
                  </a:txBody>
                  <a:tcPr marL="89726" marR="89726" marT="44863" marB="44863" anchor="ctr"/>
                </a:tc>
                <a:tc>
                  <a:txBody>
                    <a:bodyPr/>
                    <a:lstStyle/>
                    <a:p>
                      <a:r>
                        <a:rPr kumimoji="1" lang="ja-JP" altLang="en-US" sz="900" kern="1200" dirty="0">
                          <a:solidFill>
                            <a:schemeClr val="dk1"/>
                          </a:solidFill>
                          <a:effectLst/>
                          <a:latin typeface="+mn-ea"/>
                          <a:ea typeface="+mn-ea"/>
                          <a:cs typeface="+mn-cs"/>
                        </a:rPr>
                        <a:t>　</a:t>
                      </a:r>
                      <a:r>
                        <a:rPr kumimoji="1" lang="ja-JP" altLang="ja-JP" sz="900" kern="1200" dirty="0">
                          <a:solidFill>
                            <a:schemeClr val="dk1"/>
                          </a:solidFill>
                          <a:effectLst/>
                          <a:latin typeface="+mn-ea"/>
                          <a:ea typeface="+mn-ea"/>
                          <a:cs typeface="+mn-cs"/>
                        </a:rPr>
                        <a:t>リハビリテーション専門職等を地域ケア会議や通いの場等に派遣している実績がある</a:t>
                      </a:r>
                      <a:r>
                        <a:rPr kumimoji="1" lang="ja-JP" altLang="en-US" sz="900" kern="1200" dirty="0">
                          <a:solidFill>
                            <a:schemeClr val="dk1"/>
                          </a:solidFill>
                          <a:effectLst/>
                          <a:latin typeface="+mn-ea"/>
                          <a:ea typeface="+mn-ea"/>
                          <a:cs typeface="+mn-cs"/>
                        </a:rPr>
                        <a:t>。</a:t>
                      </a:r>
                      <a:endParaRPr kumimoji="1" lang="ja-JP" altLang="ja-JP" sz="900" kern="1200" dirty="0">
                        <a:solidFill>
                          <a:schemeClr val="dk1"/>
                        </a:solidFill>
                        <a:effectLst/>
                        <a:latin typeface="+mn-ea"/>
                        <a:ea typeface="+mn-ea"/>
                        <a:cs typeface="+mn-cs"/>
                      </a:endParaRPr>
                    </a:p>
                  </a:txBody>
                  <a:tcPr marL="89726" marR="89726" marT="44863" marB="44863" anchor="ctr"/>
                </a:tc>
                <a:tc>
                  <a:txBody>
                    <a:bodyPr/>
                    <a:lstStyle/>
                    <a:p>
                      <a:pPr algn="ctr"/>
                      <a:r>
                        <a:rPr kumimoji="1" lang="en-US" altLang="ja-JP" sz="900" dirty="0">
                          <a:solidFill>
                            <a:schemeClr val="tx1"/>
                          </a:solidFill>
                          <a:latin typeface="+mn-ea"/>
                          <a:ea typeface="+mn-ea"/>
                        </a:rPr>
                        <a:t>20</a:t>
                      </a:r>
                      <a:endParaRPr kumimoji="1" lang="ja-JP" altLang="en-US" sz="900" dirty="0">
                        <a:solidFill>
                          <a:schemeClr val="tx1"/>
                        </a:solidFill>
                        <a:latin typeface="+mn-ea"/>
                        <a:ea typeface="+mn-ea"/>
                      </a:endParaRPr>
                    </a:p>
                  </a:txBody>
                  <a:tcPr marL="89726" marR="89726" marT="44863" marB="44863" anchor="ctr"/>
                </a:tc>
                <a:tc>
                  <a:txBody>
                    <a:bodyPr/>
                    <a:lstStyle/>
                    <a:p>
                      <a:pPr algn="ctr"/>
                      <a:r>
                        <a:rPr kumimoji="1" lang="en-US" altLang="ja-JP" sz="900" dirty="0">
                          <a:solidFill>
                            <a:schemeClr val="tx1"/>
                          </a:solidFill>
                          <a:latin typeface="+mn-ea"/>
                          <a:ea typeface="+mn-ea"/>
                        </a:rPr>
                        <a:t>20.0</a:t>
                      </a:r>
                      <a:endParaRPr kumimoji="1" lang="ja-JP" altLang="en-US" sz="900" dirty="0">
                        <a:solidFill>
                          <a:schemeClr val="tx1"/>
                        </a:solidFill>
                        <a:latin typeface="+mn-ea"/>
                        <a:ea typeface="+mn-ea"/>
                      </a:endParaRPr>
                    </a:p>
                  </a:txBody>
                  <a:tcPr marL="89726" marR="89726" marT="44863" marB="44863" anchor="ctr"/>
                </a:tc>
                <a:extLst>
                  <a:ext uri="{0D108BD9-81ED-4DB2-BD59-A6C34878D82A}">
                    <a16:rowId xmlns:a16="http://schemas.microsoft.com/office/drawing/2014/main" val="291411947"/>
                  </a:ext>
                </a:extLst>
              </a:tr>
              <a:tr h="210223">
                <a:tc gridSpan="8">
                  <a:txBody>
                    <a:bodyPr/>
                    <a:lstStyle/>
                    <a:p>
                      <a:r>
                        <a:rPr kumimoji="1" lang="ja-JP" altLang="en-US" sz="900" kern="1200" dirty="0">
                          <a:solidFill>
                            <a:schemeClr val="dk1"/>
                          </a:solidFill>
                          <a:effectLst/>
                          <a:latin typeface="+mn-ea"/>
                          <a:ea typeface="+mn-ea"/>
                          <a:cs typeface="+mn-cs"/>
                        </a:rPr>
                        <a:t>②都道府県介護保険事業支援計画において、要介護者等に対するリハビリテーション提供体制に関する取組や目標を設定しているか。</a:t>
                      </a:r>
                      <a:endParaRPr kumimoji="1" lang="ja-JP" altLang="ja-JP" sz="900" kern="1200" dirty="0">
                        <a:solidFill>
                          <a:schemeClr val="dk1"/>
                        </a:solidFill>
                        <a:effectLst/>
                        <a:latin typeface="+mn-ea"/>
                        <a:ea typeface="+mn-ea"/>
                        <a:cs typeface="+mn-cs"/>
                      </a:endParaRPr>
                    </a:p>
                  </a:txBody>
                  <a:tcPr marL="89726" marR="89726" marT="44863" marB="44863"/>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kumimoji="1" lang="en-US" altLang="ja-JP" sz="1000" b="0" dirty="0">
                        <a:solidFill>
                          <a:schemeClr val="tx1"/>
                        </a:solidFill>
                      </a:endParaRPr>
                    </a:p>
                  </a:txBody>
                  <a:tcPr/>
                </a:tc>
                <a:tc hMerge="1">
                  <a:txBody>
                    <a:bodyPr/>
                    <a:lstStyle/>
                    <a:p>
                      <a:endParaRPr kumimoji="1" lang="ja-JP" altLang="en-US"/>
                    </a:p>
                  </a:txBody>
                  <a:tcPr/>
                </a:tc>
                <a:tc hMerge="1">
                  <a:txBody>
                    <a:bodyPr/>
                    <a:lstStyle/>
                    <a:p>
                      <a:pPr algn="ctr"/>
                      <a:endParaRPr kumimoji="1" lang="ja-JP" altLang="en-US" sz="1000" dirty="0">
                        <a:latin typeface="+mn-ea"/>
                        <a:ea typeface="+mn-ea"/>
                      </a:endParaRPr>
                    </a:p>
                  </a:txBody>
                  <a:tcPr anchor="ct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extLst>
                  <a:ext uri="{0D108BD9-81ED-4DB2-BD59-A6C34878D82A}">
                    <a16:rowId xmlns:a16="http://schemas.microsoft.com/office/drawing/2014/main" val="10006"/>
                  </a:ext>
                </a:extLst>
              </a:tr>
              <a:tr h="358902">
                <a:tc>
                  <a:txBody>
                    <a:bodyPr/>
                    <a:lstStyle/>
                    <a:p>
                      <a:pPr algn="ctr"/>
                      <a:r>
                        <a:rPr kumimoji="1" lang="ja-JP" altLang="en-US" sz="900" dirty="0">
                          <a:latin typeface="+mn-ea"/>
                          <a:ea typeface="+mn-ea"/>
                        </a:rPr>
                        <a:t>ア</a:t>
                      </a:r>
                    </a:p>
                  </a:txBody>
                  <a:tcPr marL="89726" marR="89726" marT="44863" marB="44863" anchor="ctr"/>
                </a:tc>
                <a:tc>
                  <a:txBody>
                    <a:bodyPr/>
                    <a:lstStyle/>
                    <a:p>
                      <a:r>
                        <a:rPr kumimoji="1" lang="ja-JP" altLang="en-US" sz="900" kern="1200" dirty="0">
                          <a:solidFill>
                            <a:schemeClr val="dk1"/>
                          </a:solidFill>
                          <a:effectLst/>
                          <a:latin typeface="+mn-ea"/>
                          <a:ea typeface="+mn-ea"/>
                          <a:cs typeface="+mn-cs"/>
                        </a:rPr>
                        <a:t>　取組と目標を設定している。</a:t>
                      </a:r>
                      <a:endParaRPr kumimoji="1" lang="ja-JP" altLang="ja-JP" sz="900" kern="1200" dirty="0">
                        <a:solidFill>
                          <a:schemeClr val="dk1"/>
                        </a:solidFill>
                        <a:effectLst/>
                        <a:latin typeface="+mn-ea"/>
                        <a:ea typeface="+mn-ea"/>
                        <a:cs typeface="+mn-cs"/>
                      </a:endParaRP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11.5</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イ</a:t>
                      </a:r>
                      <a:endParaRPr kumimoji="1" lang="en-US" altLang="ja-JP" sz="900" dirty="0">
                        <a:latin typeface="+mn-ea"/>
                        <a:ea typeface="+mn-ea"/>
                      </a:endParaRPr>
                    </a:p>
                  </a:txBody>
                  <a:tcPr marL="89726" marR="89726" marT="44863" marB="44863" anchor="ctr"/>
                </a:tc>
                <a:tc>
                  <a:txBody>
                    <a:bodyPr/>
                    <a:lstStyle/>
                    <a:p>
                      <a:r>
                        <a:rPr kumimoji="1" lang="ja-JP" altLang="en-US" sz="900" kern="1200" dirty="0">
                          <a:solidFill>
                            <a:schemeClr val="dk1"/>
                          </a:solidFill>
                          <a:effectLst/>
                          <a:latin typeface="+mn-ea"/>
                          <a:ea typeface="+mn-ea"/>
                          <a:cs typeface="+mn-cs"/>
                        </a:rPr>
                        <a:t>　取組と目標を設定する際にリハビリテーション指標を活用</a:t>
                      </a:r>
                    </a:p>
                    <a:p>
                      <a:r>
                        <a:rPr kumimoji="1" lang="ja-JP" altLang="en-US" sz="900" kern="1200" dirty="0">
                          <a:solidFill>
                            <a:schemeClr val="dk1"/>
                          </a:solidFill>
                          <a:effectLst/>
                          <a:latin typeface="+mn-ea"/>
                          <a:ea typeface="+mn-ea"/>
                          <a:cs typeface="+mn-cs"/>
                        </a:rPr>
                        <a:t>した分析等を行っている。</a:t>
                      </a:r>
                    </a:p>
                  </a:txBody>
                  <a:tcPr marL="89726" marR="89726" marT="44863" marB="44863" anchor="ctr"/>
                </a:tc>
                <a:tc>
                  <a:txBody>
                    <a:bodyPr/>
                    <a:lstStyle/>
                    <a:p>
                      <a:pPr algn="ctr"/>
                      <a:r>
                        <a:rPr kumimoji="1" lang="en-US" altLang="ja-JP" sz="900" dirty="0">
                          <a:solidFill>
                            <a:schemeClr val="tx1"/>
                          </a:solidFill>
                          <a:latin typeface="+mn-ea"/>
                          <a:ea typeface="+mn-ea"/>
                        </a:rPr>
                        <a:t>20</a:t>
                      </a:r>
                      <a:endParaRPr kumimoji="1" lang="ja-JP" altLang="en-US" sz="900" dirty="0">
                        <a:solidFill>
                          <a:schemeClr val="tx1"/>
                        </a:solidFill>
                        <a:latin typeface="+mn-ea"/>
                        <a:ea typeface="+mn-ea"/>
                      </a:endParaRPr>
                    </a:p>
                  </a:txBody>
                  <a:tcPr marL="89726" marR="89726" marT="44863" marB="44863" anchor="ctr"/>
                </a:tc>
                <a:tc>
                  <a:txBody>
                    <a:bodyPr/>
                    <a:lstStyle/>
                    <a:p>
                      <a:pPr algn="ctr"/>
                      <a:r>
                        <a:rPr kumimoji="1" lang="en-US" altLang="ja-JP" sz="900" dirty="0">
                          <a:solidFill>
                            <a:schemeClr val="tx1"/>
                          </a:solidFill>
                          <a:latin typeface="+mn-ea"/>
                          <a:ea typeface="+mn-ea"/>
                        </a:rPr>
                        <a:t>8.1</a:t>
                      </a:r>
                      <a:endParaRPr kumimoji="1" lang="ja-JP" altLang="en-US" sz="900" dirty="0">
                        <a:solidFill>
                          <a:schemeClr val="tx1"/>
                        </a:solidFill>
                        <a:latin typeface="+mn-ea"/>
                        <a:ea typeface="+mn-ea"/>
                      </a:endParaRPr>
                    </a:p>
                  </a:txBody>
                  <a:tcPr marL="89726" marR="89726" marT="44863" marB="44863" anchor="ctr"/>
                </a:tc>
                <a:extLst>
                  <a:ext uri="{0D108BD9-81ED-4DB2-BD59-A6C34878D82A}">
                    <a16:rowId xmlns:a16="http://schemas.microsoft.com/office/drawing/2014/main" val="10007"/>
                  </a:ext>
                </a:extLst>
              </a:tr>
            </a:tbl>
          </a:graphicData>
        </a:graphic>
      </p:graphicFrame>
      <p:graphicFrame>
        <p:nvGraphicFramePr>
          <p:cNvPr id="2" name="グラフ 1">
            <a:extLst>
              <a:ext uri="{FF2B5EF4-FFF2-40B4-BE49-F238E27FC236}">
                <a16:creationId xmlns:a16="http://schemas.microsoft.com/office/drawing/2014/main" id="{72DC09D0-DD63-4709-B5F1-96262FB5191C}"/>
              </a:ext>
            </a:extLst>
          </p:cNvPr>
          <p:cNvGraphicFramePr>
            <a:graphicFrameLocks/>
          </p:cNvGraphicFramePr>
          <p:nvPr>
            <p:extLst/>
          </p:nvPr>
        </p:nvGraphicFramePr>
        <p:xfrm>
          <a:off x="238839" y="2771942"/>
          <a:ext cx="9274784" cy="426720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7083489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5556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374" b="1" dirty="0">
                <a:latin typeface="Meiryo UI" panose="020B0604030504040204" pitchFamily="50" charset="-128"/>
                <a:ea typeface="Meiryo UI" panose="020B0604030504040204" pitchFamily="50" charset="-128"/>
              </a:rPr>
              <a:t>2021</a:t>
            </a:r>
            <a:r>
              <a:rPr lang="ja-JP" altLang="en-US" sz="1374" b="1" dirty="0">
                <a:latin typeface="Meiryo UI" panose="020B0604030504040204" pitchFamily="50" charset="-128"/>
                <a:ea typeface="Meiryo UI" panose="020B0604030504040204" pitchFamily="50" charset="-128"/>
              </a:rPr>
              <a:t>年度（都道府県分） 　　</a:t>
            </a:r>
            <a:r>
              <a:rPr lang="en-US" altLang="ja-JP" sz="1374" b="1" dirty="0">
                <a:latin typeface="Meiryo UI" panose="020B0604030504040204" pitchFamily="50" charset="-128"/>
                <a:ea typeface="Meiryo UI" panose="020B0604030504040204" pitchFamily="50" charset="-128"/>
              </a:rPr>
              <a:t>Ⅱ</a:t>
            </a:r>
            <a:r>
              <a:rPr lang="ja-JP" altLang="ja-JP" sz="1374" b="1" dirty="0">
                <a:latin typeface="Meiryo UI" panose="020B0604030504040204" pitchFamily="50" charset="-128"/>
                <a:ea typeface="Meiryo UI" panose="020B0604030504040204" pitchFamily="50" charset="-128"/>
              </a:rPr>
              <a:t>（４）自立支援・重度化防止等に向けたリハビリテーション専門職等の活用</a:t>
            </a:r>
            <a:r>
              <a:rPr lang="ja-JP" altLang="en-US" sz="1178" b="1" dirty="0">
                <a:latin typeface="Meiryo UI" panose="020B0604030504040204" pitchFamily="50" charset="-128"/>
                <a:ea typeface="Meiryo UI" panose="020B0604030504040204" pitchFamily="50" charset="-128"/>
              </a:rPr>
              <a:t>＜推進・支援分＞</a:t>
            </a:r>
            <a:endParaRPr lang="ja-JP" altLang="ja-JP" sz="1570" dirty="0">
              <a:latin typeface="Meiryo UI" panose="020B0604030504040204" pitchFamily="50" charset="-128"/>
              <a:ea typeface="Meiryo UI" panose="020B0604030504040204" pitchFamily="50" charset="-128"/>
            </a:endParaRPr>
          </a:p>
        </p:txBody>
      </p:sp>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417774" y="6535092"/>
            <a:ext cx="2268061" cy="358279"/>
          </a:xfrm>
        </p:spPr>
        <p:txBody>
          <a:bodyPr/>
          <a:lstStyle/>
          <a:p>
            <a:pPr>
              <a:defRPr/>
            </a:pPr>
            <a:r>
              <a:rPr kumimoji="1" lang="en-US" altLang="ja-JP" dirty="0" smtClean="0">
                <a:solidFill>
                  <a:prstClr val="black">
                    <a:tint val="75000"/>
                  </a:prstClr>
                </a:solidFill>
                <a:latin typeface="+mn-ea"/>
              </a:rPr>
              <a:t>17</a:t>
            </a:r>
            <a:endParaRPr kumimoji="1" lang="ja-JP" altLang="en-US" dirty="0">
              <a:solidFill>
                <a:prstClr val="black">
                  <a:tint val="75000"/>
                </a:prstClr>
              </a:solidFill>
              <a:latin typeface="+mn-ea"/>
            </a:endParaRPr>
          </a:p>
        </p:txBody>
      </p:sp>
      <p:graphicFrame>
        <p:nvGraphicFramePr>
          <p:cNvPr id="3" name="表 2"/>
          <p:cNvGraphicFramePr>
            <a:graphicFrameLocks noGrp="1"/>
          </p:cNvGraphicFramePr>
          <p:nvPr>
            <p:extLst/>
          </p:nvPr>
        </p:nvGraphicFramePr>
        <p:xfrm>
          <a:off x="126055" y="478856"/>
          <a:ext cx="9262004" cy="2500888"/>
        </p:xfrm>
        <a:graphic>
          <a:graphicData uri="http://schemas.openxmlformats.org/drawingml/2006/table">
            <a:tbl>
              <a:tblPr firstRow="1" bandRow="1">
                <a:tableStyleId>{5C22544A-7EE6-4342-B048-85BDC9FD1C3A}</a:tableStyleId>
              </a:tblPr>
              <a:tblGrid>
                <a:gridCol w="220442">
                  <a:extLst>
                    <a:ext uri="{9D8B030D-6E8A-4147-A177-3AD203B41FA5}">
                      <a16:colId xmlns:a16="http://schemas.microsoft.com/office/drawing/2014/main" val="897722632"/>
                    </a:ext>
                  </a:extLst>
                </a:gridCol>
                <a:gridCol w="3520877">
                  <a:extLst>
                    <a:ext uri="{9D8B030D-6E8A-4147-A177-3AD203B41FA5}">
                      <a16:colId xmlns:a16="http://schemas.microsoft.com/office/drawing/2014/main" val="1624404869"/>
                    </a:ext>
                  </a:extLst>
                </a:gridCol>
                <a:gridCol w="448739">
                  <a:extLst>
                    <a:ext uri="{9D8B030D-6E8A-4147-A177-3AD203B41FA5}">
                      <a16:colId xmlns:a16="http://schemas.microsoft.com/office/drawing/2014/main" val="2178782984"/>
                    </a:ext>
                  </a:extLst>
                </a:gridCol>
                <a:gridCol w="448739">
                  <a:extLst>
                    <a:ext uri="{9D8B030D-6E8A-4147-A177-3AD203B41FA5}">
                      <a16:colId xmlns:a16="http://schemas.microsoft.com/office/drawing/2014/main" val="300635064"/>
                    </a:ext>
                  </a:extLst>
                </a:gridCol>
                <a:gridCol w="204852">
                  <a:extLst>
                    <a:ext uri="{9D8B030D-6E8A-4147-A177-3AD203B41FA5}">
                      <a16:colId xmlns:a16="http://schemas.microsoft.com/office/drawing/2014/main" val="1573169666"/>
                    </a:ext>
                  </a:extLst>
                </a:gridCol>
                <a:gridCol w="3520877">
                  <a:extLst>
                    <a:ext uri="{9D8B030D-6E8A-4147-A177-3AD203B41FA5}">
                      <a16:colId xmlns:a16="http://schemas.microsoft.com/office/drawing/2014/main" val="303702360"/>
                    </a:ext>
                  </a:extLst>
                </a:gridCol>
                <a:gridCol w="448739">
                  <a:extLst>
                    <a:ext uri="{9D8B030D-6E8A-4147-A177-3AD203B41FA5}">
                      <a16:colId xmlns:a16="http://schemas.microsoft.com/office/drawing/2014/main" val="3731451585"/>
                    </a:ext>
                  </a:extLst>
                </a:gridCol>
                <a:gridCol w="448739">
                  <a:extLst>
                    <a:ext uri="{9D8B030D-6E8A-4147-A177-3AD203B41FA5}">
                      <a16:colId xmlns:a16="http://schemas.microsoft.com/office/drawing/2014/main" val="3177399367"/>
                    </a:ext>
                  </a:extLst>
                </a:gridCol>
              </a:tblGrid>
              <a:tr h="224314">
                <a:tc>
                  <a:txBody>
                    <a:bodyPr/>
                    <a:lstStyle/>
                    <a:p>
                      <a:pPr algn="ct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評価指標</a:t>
                      </a:r>
                    </a:p>
                  </a:txBody>
                  <a:tcPr marL="89726" marR="89726" marT="44863" marB="44863"/>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tc>
                  <a:txBody>
                    <a:bodyPr/>
                    <a:lstStyle/>
                    <a:p>
                      <a:pPr algn="ctr"/>
                      <a:endParaRPr kumimoji="1" lang="ja-JP" altLang="en-US" sz="900" dirty="0">
                        <a:latin typeface="+mn-ea"/>
                        <a:ea typeface="+mn-ea"/>
                      </a:endParaRPr>
                    </a:p>
                  </a:txBody>
                  <a:tcPr marL="89726" marR="89726" marT="44863" marB="44863"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dirty="0">
                          <a:latin typeface="+mn-ea"/>
                          <a:ea typeface="+mn-ea"/>
                        </a:rPr>
                        <a:t>評価指標</a:t>
                      </a:r>
                    </a:p>
                  </a:txBody>
                  <a:tcPr marL="89726" marR="89726" marT="44863" marB="44863" anchor="ctr"/>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extLst>
                  <a:ext uri="{0D108BD9-81ED-4DB2-BD59-A6C34878D82A}">
                    <a16:rowId xmlns:a16="http://schemas.microsoft.com/office/drawing/2014/main" val="2535473127"/>
                  </a:ext>
                </a:extLst>
              </a:tr>
              <a:tr h="224314">
                <a:tc gridSpan="8">
                  <a:txBody>
                    <a:bodyPr/>
                    <a:lstStyle/>
                    <a:p>
                      <a:r>
                        <a:rPr kumimoji="1" lang="ja-JP" altLang="en-US" sz="900" kern="1200" dirty="0">
                          <a:solidFill>
                            <a:schemeClr val="dk1"/>
                          </a:solidFill>
                          <a:effectLst/>
                          <a:latin typeface="+mn-ea"/>
                          <a:ea typeface="+mn-ea"/>
                          <a:cs typeface="+mn-cs"/>
                        </a:rPr>
                        <a:t>①</a:t>
                      </a:r>
                      <a:r>
                        <a:rPr kumimoji="1" lang="ja-JP" altLang="ja-JP" sz="900" kern="1200" dirty="0">
                          <a:solidFill>
                            <a:schemeClr val="dk1"/>
                          </a:solidFill>
                          <a:effectLst/>
                          <a:latin typeface="+mn-ea"/>
                          <a:ea typeface="+mn-ea"/>
                          <a:cs typeface="+mn-cs"/>
                        </a:rPr>
                        <a:t>自立支援、重度化防止等に向けた市町村の取組支援のため、リハビリテーション専門職等の</a:t>
                      </a:r>
                      <a:r>
                        <a:rPr kumimoji="1" lang="ja-JP" altLang="en-US" sz="900" kern="1200" dirty="0">
                          <a:solidFill>
                            <a:schemeClr val="dk1"/>
                          </a:solidFill>
                          <a:effectLst/>
                          <a:latin typeface="+mn-ea"/>
                          <a:ea typeface="+mn-ea"/>
                          <a:cs typeface="+mn-cs"/>
                        </a:rPr>
                        <a:t>確保や派遣等</a:t>
                      </a:r>
                      <a:r>
                        <a:rPr kumimoji="1" lang="ja-JP" altLang="ja-JP" sz="900" kern="1200" dirty="0">
                          <a:solidFill>
                            <a:schemeClr val="dk1"/>
                          </a:solidFill>
                          <a:effectLst/>
                          <a:latin typeface="+mn-ea"/>
                          <a:ea typeface="+mn-ea"/>
                          <a:cs typeface="+mn-cs"/>
                        </a:rPr>
                        <a:t>を関係団体と連携して取り組んでいるか</a:t>
                      </a:r>
                    </a:p>
                  </a:txBody>
                  <a:tcPr marL="89726" marR="89726" marT="44863" marB="44863"/>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kumimoji="1" lang="en-US" altLang="ja-JP" sz="1000" b="0" dirty="0">
                        <a:solidFill>
                          <a:schemeClr val="tx1"/>
                        </a:solidFill>
                      </a:endParaRPr>
                    </a:p>
                  </a:txBody>
                  <a:tcPr/>
                </a:tc>
                <a:tc hMerge="1">
                  <a:txBody>
                    <a:bodyPr/>
                    <a:lstStyle/>
                    <a:p>
                      <a:endParaRPr kumimoji="1" lang="ja-JP" altLang="en-US"/>
                    </a:p>
                  </a:txBody>
                  <a:tcPr/>
                </a:tc>
                <a:tc hMerge="1">
                  <a:txBody>
                    <a:bodyPr/>
                    <a:lstStyle/>
                    <a:p>
                      <a:pPr algn="ctr"/>
                      <a:endParaRPr kumimoji="1" lang="ja-JP" altLang="en-US" sz="1000" dirty="0">
                        <a:latin typeface="+mn-ea"/>
                        <a:ea typeface="+mn-ea"/>
                      </a:endParaRPr>
                    </a:p>
                  </a:txBody>
                  <a:tcPr anchor="ct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extLst>
                  <a:ext uri="{0D108BD9-81ED-4DB2-BD59-A6C34878D82A}">
                    <a16:rowId xmlns:a16="http://schemas.microsoft.com/office/drawing/2014/main" val="933404504"/>
                  </a:ext>
                </a:extLst>
              </a:tr>
              <a:tr h="358902">
                <a:tc>
                  <a:txBody>
                    <a:bodyPr/>
                    <a:lstStyle/>
                    <a:p>
                      <a:pPr algn="ctr"/>
                      <a:r>
                        <a:rPr kumimoji="1" lang="ja-JP" altLang="en-US" sz="900" dirty="0">
                          <a:latin typeface="+mn-ea"/>
                          <a:ea typeface="+mn-ea"/>
                        </a:rPr>
                        <a:t>ア</a:t>
                      </a:r>
                    </a:p>
                  </a:txBody>
                  <a:tcPr marL="89726" marR="89726" marT="44863" marB="44863" anchor="ctr"/>
                </a:tc>
                <a:tc>
                  <a:txBody>
                    <a:bodyPr/>
                    <a:lstStyle/>
                    <a:p>
                      <a:r>
                        <a:rPr kumimoji="1" lang="ja-JP" altLang="en-US" sz="900" kern="1200" dirty="0">
                          <a:solidFill>
                            <a:schemeClr val="dk1"/>
                          </a:solidFill>
                          <a:effectLst/>
                          <a:latin typeface="+mn-ea"/>
                          <a:ea typeface="+mn-ea"/>
                          <a:cs typeface="+mn-cs"/>
                        </a:rPr>
                        <a:t>　</a:t>
                      </a:r>
                      <a:r>
                        <a:rPr kumimoji="1" lang="ja-JP" altLang="ja-JP" sz="900" kern="1200" dirty="0">
                          <a:solidFill>
                            <a:schemeClr val="dk1"/>
                          </a:solidFill>
                          <a:effectLst/>
                          <a:latin typeface="+mn-ea"/>
                          <a:ea typeface="+mn-ea"/>
                          <a:cs typeface="+mn-cs"/>
                        </a:rPr>
                        <a:t>都道府県医師会等関係団体と連携し、市町村に対する地域リハビリテーション支援体制について協議会を設けている</a:t>
                      </a:r>
                      <a:r>
                        <a:rPr kumimoji="1" lang="ja-JP" altLang="en-US" sz="900" kern="1200" dirty="0">
                          <a:solidFill>
                            <a:schemeClr val="dk1"/>
                          </a:solidFill>
                          <a:effectLst/>
                          <a:latin typeface="+mn-ea"/>
                          <a:ea typeface="+mn-ea"/>
                          <a:cs typeface="+mn-cs"/>
                        </a:rPr>
                        <a:t>。</a:t>
                      </a:r>
                      <a:endParaRPr kumimoji="1" lang="ja-JP" altLang="ja-JP" sz="900" kern="1200" dirty="0">
                        <a:solidFill>
                          <a:schemeClr val="dk1"/>
                        </a:solidFill>
                        <a:effectLst/>
                        <a:latin typeface="+mn-ea"/>
                        <a:ea typeface="+mn-ea"/>
                        <a:cs typeface="+mn-cs"/>
                      </a:endParaRP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15.3</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オ</a:t>
                      </a:r>
                      <a:endParaRPr kumimoji="1" lang="en-US" altLang="ja-JP" sz="900" dirty="0">
                        <a:latin typeface="+mn-ea"/>
                        <a:ea typeface="+mn-ea"/>
                      </a:endParaRPr>
                    </a:p>
                  </a:txBody>
                  <a:tcPr marL="89726" marR="89726" marT="44863" marB="44863" anchor="ctr"/>
                </a:tc>
                <a:tc>
                  <a:txBody>
                    <a:bodyPr/>
                    <a:lstStyle/>
                    <a:p>
                      <a:r>
                        <a:rPr kumimoji="1" lang="ja-JP" altLang="en-US" sz="900" kern="1200" dirty="0">
                          <a:solidFill>
                            <a:schemeClr val="dk1"/>
                          </a:solidFill>
                          <a:effectLst/>
                          <a:latin typeface="+mn-ea"/>
                          <a:ea typeface="+mn-ea"/>
                          <a:cs typeface="+mn-cs"/>
                        </a:rPr>
                        <a:t>　</a:t>
                      </a:r>
                      <a:r>
                        <a:rPr kumimoji="1" lang="ja-JP" altLang="ja-JP" sz="900" kern="1200" dirty="0">
                          <a:solidFill>
                            <a:schemeClr val="dk1"/>
                          </a:solidFill>
                          <a:effectLst/>
                          <a:latin typeface="+mn-ea"/>
                          <a:ea typeface="+mn-ea"/>
                          <a:cs typeface="+mn-cs"/>
                        </a:rPr>
                        <a:t>リハビリテーション専門職等に対して、派遣に際して必要となる知識に関する研修会を実施している</a:t>
                      </a:r>
                      <a:r>
                        <a:rPr kumimoji="1" lang="ja-JP" altLang="en-US" sz="900" kern="1200" dirty="0">
                          <a:solidFill>
                            <a:schemeClr val="dk1"/>
                          </a:solidFill>
                          <a:effectLst/>
                          <a:latin typeface="+mn-ea"/>
                          <a:ea typeface="+mn-ea"/>
                          <a:cs typeface="+mn-cs"/>
                        </a:rPr>
                        <a:t>。</a:t>
                      </a:r>
                      <a:endParaRPr kumimoji="1" lang="ja-JP" altLang="ja-JP" sz="900" kern="1200" dirty="0">
                        <a:solidFill>
                          <a:schemeClr val="dk1"/>
                        </a:solidFill>
                        <a:effectLst/>
                        <a:latin typeface="+mn-ea"/>
                        <a:ea typeface="+mn-ea"/>
                        <a:cs typeface="+mn-cs"/>
                      </a:endParaRPr>
                    </a:p>
                  </a:txBody>
                  <a:tcPr marL="89726" marR="89726" marT="44863" marB="44863" anchor="ctr"/>
                </a:tc>
                <a:tc>
                  <a:txBody>
                    <a:bodyPr/>
                    <a:lstStyle/>
                    <a:p>
                      <a:pPr algn="ctr"/>
                      <a:r>
                        <a:rPr kumimoji="1" lang="en-US" altLang="ja-JP" sz="900" dirty="0">
                          <a:solidFill>
                            <a:schemeClr val="tx1"/>
                          </a:solidFill>
                          <a:latin typeface="+mn-ea"/>
                          <a:ea typeface="+mn-ea"/>
                        </a:rPr>
                        <a:t>10</a:t>
                      </a:r>
                      <a:endParaRPr kumimoji="1" lang="ja-JP" altLang="en-US" sz="900" dirty="0">
                        <a:solidFill>
                          <a:schemeClr val="tx1"/>
                        </a:solidFill>
                        <a:latin typeface="+mn-ea"/>
                        <a:ea typeface="+mn-ea"/>
                      </a:endParaRPr>
                    </a:p>
                  </a:txBody>
                  <a:tcPr marL="89726" marR="89726" marT="44863" marB="44863" anchor="ctr"/>
                </a:tc>
                <a:tc>
                  <a:txBody>
                    <a:bodyPr/>
                    <a:lstStyle/>
                    <a:p>
                      <a:pPr algn="ctr"/>
                      <a:r>
                        <a:rPr kumimoji="1" lang="en-US" altLang="ja-JP" sz="900" dirty="0">
                          <a:solidFill>
                            <a:schemeClr val="tx1"/>
                          </a:solidFill>
                          <a:latin typeface="+mn-ea"/>
                          <a:ea typeface="+mn-ea"/>
                        </a:rPr>
                        <a:t>10.0</a:t>
                      </a:r>
                      <a:endParaRPr kumimoji="1" lang="ja-JP" altLang="en-US" sz="900" dirty="0">
                        <a:solidFill>
                          <a:schemeClr val="tx1"/>
                        </a:solidFill>
                        <a:latin typeface="+mn-ea"/>
                        <a:ea typeface="+mn-ea"/>
                      </a:endParaRPr>
                    </a:p>
                  </a:txBody>
                  <a:tcPr marL="89726" marR="89726" marT="44863" marB="44863" anchor="ctr"/>
                </a:tc>
                <a:extLst>
                  <a:ext uri="{0D108BD9-81ED-4DB2-BD59-A6C34878D82A}">
                    <a16:rowId xmlns:a16="http://schemas.microsoft.com/office/drawing/2014/main" val="399234344"/>
                  </a:ext>
                </a:extLst>
              </a:tr>
              <a:tr h="358902">
                <a:tc>
                  <a:txBody>
                    <a:bodyPr/>
                    <a:lstStyle/>
                    <a:p>
                      <a:pPr algn="ctr"/>
                      <a:r>
                        <a:rPr kumimoji="1" lang="ja-JP" altLang="en-US" sz="900" dirty="0">
                          <a:latin typeface="+mn-ea"/>
                          <a:ea typeface="+mn-ea"/>
                        </a:rPr>
                        <a:t>イ</a:t>
                      </a:r>
                    </a:p>
                  </a:txBody>
                  <a:tcPr marL="89726" marR="89726" marT="44863" marB="44863" anchor="ctr"/>
                </a:tc>
                <a:tc>
                  <a:txBody>
                    <a:bodyPr/>
                    <a:lstStyle/>
                    <a:p>
                      <a:r>
                        <a:rPr kumimoji="1" lang="ja-JP" altLang="en-US" sz="900" kern="1200" dirty="0">
                          <a:solidFill>
                            <a:schemeClr val="dk1"/>
                          </a:solidFill>
                          <a:effectLst/>
                          <a:latin typeface="+mn-ea"/>
                          <a:ea typeface="+mn-ea"/>
                          <a:cs typeface="+mn-cs"/>
                        </a:rPr>
                        <a:t>　</a:t>
                      </a:r>
                      <a:r>
                        <a:rPr kumimoji="1" lang="ja-JP" altLang="ja-JP" sz="900" kern="1200" dirty="0">
                          <a:solidFill>
                            <a:schemeClr val="dk1"/>
                          </a:solidFill>
                          <a:effectLst/>
                          <a:latin typeface="+mn-ea"/>
                          <a:ea typeface="+mn-ea"/>
                          <a:cs typeface="+mn-cs"/>
                        </a:rPr>
                        <a:t>都道府県医師会等関係団体と協議し、リハビリテーション専門職等の派遣に関するルールを作成し、派遣調整をする機関を設置している</a:t>
                      </a:r>
                      <a:r>
                        <a:rPr kumimoji="1" lang="ja-JP" altLang="en-US" sz="900" kern="1200" dirty="0">
                          <a:solidFill>
                            <a:schemeClr val="dk1"/>
                          </a:solidFill>
                          <a:effectLst/>
                          <a:latin typeface="+mn-ea"/>
                          <a:ea typeface="+mn-ea"/>
                          <a:cs typeface="+mn-cs"/>
                        </a:rPr>
                        <a:t>。</a:t>
                      </a:r>
                      <a:endParaRPr kumimoji="1" lang="ja-JP" altLang="ja-JP" sz="900" kern="1200" dirty="0">
                        <a:solidFill>
                          <a:schemeClr val="dk1"/>
                        </a:solidFill>
                        <a:effectLst/>
                        <a:latin typeface="+mn-ea"/>
                        <a:ea typeface="+mn-ea"/>
                        <a:cs typeface="+mn-cs"/>
                      </a:endParaRP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19.1</a:t>
                      </a:r>
                    </a:p>
                  </a:txBody>
                  <a:tcPr marL="89726" marR="89726" marT="44863" marB="44863" anchor="ctr"/>
                </a:tc>
                <a:tc>
                  <a:txBody>
                    <a:bodyPr/>
                    <a:lstStyle/>
                    <a:p>
                      <a:pPr algn="ctr"/>
                      <a:r>
                        <a:rPr kumimoji="1" lang="ja-JP" altLang="en-US" sz="900" dirty="0">
                          <a:latin typeface="+mn-ea"/>
                          <a:ea typeface="+mn-ea"/>
                        </a:rPr>
                        <a:t>カ</a:t>
                      </a:r>
                    </a:p>
                  </a:txBody>
                  <a:tcPr marL="89726" marR="89726" marT="44863" marB="44863" anchor="ctr"/>
                </a:tc>
                <a:tc>
                  <a:txBody>
                    <a:bodyPr/>
                    <a:lstStyle/>
                    <a:p>
                      <a:r>
                        <a:rPr kumimoji="1" lang="ja-JP" altLang="en-US" sz="900" kern="1200" dirty="0">
                          <a:solidFill>
                            <a:schemeClr val="dk1"/>
                          </a:solidFill>
                          <a:effectLst/>
                          <a:latin typeface="+mn-ea"/>
                          <a:ea typeface="+mn-ea"/>
                          <a:cs typeface="+mn-cs"/>
                        </a:rPr>
                        <a:t>　オの研修会に災害時の対応に係る内容を含めている。　</a:t>
                      </a:r>
                      <a:endParaRPr kumimoji="1" lang="ja-JP" altLang="ja-JP" sz="900" kern="1200" dirty="0">
                        <a:solidFill>
                          <a:schemeClr val="dk1"/>
                        </a:solidFill>
                        <a:effectLst/>
                        <a:latin typeface="+mn-ea"/>
                        <a:ea typeface="+mn-ea"/>
                        <a:cs typeface="+mn-cs"/>
                      </a:endParaRPr>
                    </a:p>
                  </a:txBody>
                  <a:tcPr marL="89726" marR="89726" marT="44863" marB="44863" anchor="ctr"/>
                </a:tc>
                <a:tc>
                  <a:txBody>
                    <a:bodyPr/>
                    <a:lstStyle/>
                    <a:p>
                      <a:pPr algn="ctr"/>
                      <a:r>
                        <a:rPr kumimoji="1" lang="en-US" altLang="ja-JP" sz="900" dirty="0">
                          <a:solidFill>
                            <a:schemeClr val="tx1"/>
                          </a:solidFill>
                          <a:latin typeface="+mn-ea"/>
                          <a:ea typeface="+mn-ea"/>
                        </a:rPr>
                        <a:t>10</a:t>
                      </a:r>
                    </a:p>
                  </a:txBody>
                  <a:tcPr marL="89726" marR="89726" marT="44863" marB="44863" anchor="ctr"/>
                </a:tc>
                <a:tc>
                  <a:txBody>
                    <a:bodyPr/>
                    <a:lstStyle/>
                    <a:p>
                      <a:pPr algn="ctr"/>
                      <a:r>
                        <a:rPr kumimoji="1" lang="en-US" altLang="ja-JP" sz="900" dirty="0">
                          <a:solidFill>
                            <a:schemeClr val="tx1"/>
                          </a:solidFill>
                          <a:latin typeface="+mn-ea"/>
                          <a:ea typeface="+mn-ea"/>
                        </a:rPr>
                        <a:t>3.6</a:t>
                      </a:r>
                    </a:p>
                  </a:txBody>
                  <a:tcPr marL="89726" marR="89726" marT="44863" marB="44863" anchor="ctr"/>
                </a:tc>
                <a:extLst>
                  <a:ext uri="{0D108BD9-81ED-4DB2-BD59-A6C34878D82A}">
                    <a16:rowId xmlns:a16="http://schemas.microsoft.com/office/drawing/2014/main" val="4219815525"/>
                  </a:ext>
                </a:extLst>
              </a:tr>
              <a:tr h="358902">
                <a:tc>
                  <a:txBody>
                    <a:bodyPr/>
                    <a:lstStyle/>
                    <a:p>
                      <a:pPr algn="ctr"/>
                      <a:r>
                        <a:rPr kumimoji="1" lang="ja-JP" altLang="en-US" sz="900" dirty="0">
                          <a:latin typeface="+mn-ea"/>
                          <a:ea typeface="+mn-ea"/>
                        </a:rPr>
                        <a:t>ウ</a:t>
                      </a:r>
                    </a:p>
                  </a:txBody>
                  <a:tcPr marL="89726" marR="89726" marT="44863" marB="44863" anchor="ctr"/>
                </a:tc>
                <a:tc>
                  <a:txBody>
                    <a:bodyPr/>
                    <a:lstStyle/>
                    <a:p>
                      <a:r>
                        <a:rPr kumimoji="1" lang="ja-JP" altLang="en-US" sz="900" kern="1200" dirty="0">
                          <a:solidFill>
                            <a:schemeClr val="dk1"/>
                          </a:solidFill>
                          <a:effectLst/>
                          <a:latin typeface="+mn-ea"/>
                          <a:ea typeface="+mn-ea"/>
                          <a:cs typeface="+mn-cs"/>
                        </a:rPr>
                        <a:t>　</a:t>
                      </a:r>
                      <a:r>
                        <a:rPr kumimoji="1" lang="ja-JP" altLang="ja-JP" sz="900" kern="1200" dirty="0">
                          <a:solidFill>
                            <a:schemeClr val="dk1"/>
                          </a:solidFill>
                          <a:effectLst/>
                          <a:latin typeface="+mn-ea"/>
                          <a:ea typeface="+mn-ea"/>
                          <a:cs typeface="+mn-cs"/>
                        </a:rPr>
                        <a:t>リハビリテーション専門職等を派遣する医療機関等を確保している</a:t>
                      </a:r>
                      <a:r>
                        <a:rPr kumimoji="1" lang="ja-JP" altLang="en-US" sz="900" kern="1200" dirty="0">
                          <a:solidFill>
                            <a:schemeClr val="dk1"/>
                          </a:solidFill>
                          <a:effectLst/>
                          <a:latin typeface="+mn-ea"/>
                          <a:ea typeface="+mn-ea"/>
                          <a:cs typeface="+mn-cs"/>
                        </a:rPr>
                        <a:t>。</a:t>
                      </a:r>
                      <a:endParaRPr kumimoji="1" lang="ja-JP" altLang="ja-JP" sz="900" kern="1200" dirty="0">
                        <a:solidFill>
                          <a:schemeClr val="dk1"/>
                        </a:solidFill>
                        <a:effectLst/>
                        <a:latin typeface="+mn-ea"/>
                        <a:ea typeface="+mn-ea"/>
                        <a:cs typeface="+mn-cs"/>
                      </a:endParaRPr>
                    </a:p>
                  </a:txBody>
                  <a:tcPr marL="89726" marR="89726" marT="44863" marB="44863" anchor="ctr"/>
                </a:tc>
                <a:tc>
                  <a:txBody>
                    <a:bodyPr/>
                    <a:lstStyle/>
                    <a:p>
                      <a:pPr algn="ctr"/>
                      <a:r>
                        <a:rPr kumimoji="1" lang="en-US" altLang="ja-JP" sz="900" dirty="0">
                          <a:latin typeface="+mn-ea"/>
                          <a:ea typeface="+mn-ea"/>
                        </a:rPr>
                        <a:t>15</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13.4</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キ</a:t>
                      </a:r>
                    </a:p>
                  </a:txBody>
                  <a:tcPr marL="89726" marR="89726" marT="44863" marB="44863" anchor="ctr"/>
                </a:tc>
                <a:tc>
                  <a:txBody>
                    <a:bodyPr/>
                    <a:lstStyle/>
                    <a:p>
                      <a:r>
                        <a:rPr kumimoji="1" lang="ja-JP" altLang="en-US" sz="900" kern="1200" dirty="0">
                          <a:solidFill>
                            <a:schemeClr val="dk1"/>
                          </a:solidFill>
                          <a:effectLst/>
                          <a:latin typeface="+mn-ea"/>
                          <a:ea typeface="+mn-ea"/>
                          <a:cs typeface="+mn-cs"/>
                        </a:rPr>
                        <a:t>　</a:t>
                      </a:r>
                      <a:r>
                        <a:rPr kumimoji="1" lang="ja-JP" altLang="ja-JP" sz="900" kern="1200" dirty="0">
                          <a:solidFill>
                            <a:schemeClr val="dk1"/>
                          </a:solidFill>
                          <a:effectLst/>
                          <a:latin typeface="+mn-ea"/>
                          <a:ea typeface="+mn-ea"/>
                          <a:cs typeface="+mn-cs"/>
                        </a:rPr>
                        <a:t>市町村に対して、リハビリテーション専門職等の派遣にかかる体制や活用方法について周知している</a:t>
                      </a:r>
                      <a:r>
                        <a:rPr kumimoji="1" lang="ja-JP" altLang="en-US" sz="900" kern="1200" dirty="0">
                          <a:solidFill>
                            <a:schemeClr val="dk1"/>
                          </a:solidFill>
                          <a:effectLst/>
                          <a:latin typeface="+mn-ea"/>
                          <a:ea typeface="+mn-ea"/>
                          <a:cs typeface="+mn-cs"/>
                        </a:rPr>
                        <a:t>。</a:t>
                      </a:r>
                      <a:endParaRPr kumimoji="1" lang="ja-JP" altLang="ja-JP" sz="900" kern="1200" dirty="0">
                        <a:solidFill>
                          <a:schemeClr val="dk1"/>
                        </a:solidFill>
                        <a:effectLst/>
                        <a:latin typeface="+mn-ea"/>
                        <a:ea typeface="+mn-ea"/>
                        <a:cs typeface="+mn-cs"/>
                      </a:endParaRPr>
                    </a:p>
                  </a:txBody>
                  <a:tcPr marL="89726" marR="89726" marT="44863" marB="44863" anchor="ctr"/>
                </a:tc>
                <a:tc>
                  <a:txBody>
                    <a:bodyPr/>
                    <a:lstStyle/>
                    <a:p>
                      <a:pPr algn="ctr"/>
                      <a:r>
                        <a:rPr kumimoji="1" lang="en-US" altLang="ja-JP" sz="900" dirty="0">
                          <a:solidFill>
                            <a:schemeClr val="tx1"/>
                          </a:solidFill>
                          <a:latin typeface="+mn-ea"/>
                          <a:ea typeface="+mn-ea"/>
                        </a:rPr>
                        <a:t>10</a:t>
                      </a:r>
                    </a:p>
                  </a:txBody>
                  <a:tcPr marL="89726" marR="89726" marT="44863" marB="44863" anchor="ctr"/>
                </a:tc>
                <a:tc>
                  <a:txBody>
                    <a:bodyPr/>
                    <a:lstStyle/>
                    <a:p>
                      <a:pPr algn="ctr"/>
                      <a:r>
                        <a:rPr kumimoji="1" lang="en-US" altLang="ja-JP" sz="900" dirty="0">
                          <a:solidFill>
                            <a:schemeClr val="tx1"/>
                          </a:solidFill>
                          <a:latin typeface="+mn-ea"/>
                          <a:ea typeface="+mn-ea"/>
                        </a:rPr>
                        <a:t>9.8</a:t>
                      </a:r>
                    </a:p>
                  </a:txBody>
                  <a:tcPr marL="89726" marR="89726" marT="44863" marB="44863" anchor="ctr"/>
                </a:tc>
                <a:extLst>
                  <a:ext uri="{0D108BD9-81ED-4DB2-BD59-A6C34878D82A}">
                    <a16:rowId xmlns:a16="http://schemas.microsoft.com/office/drawing/2014/main" val="1201803747"/>
                  </a:ext>
                </a:extLst>
              </a:tr>
              <a:tr h="358902">
                <a:tc>
                  <a:txBody>
                    <a:bodyPr/>
                    <a:lstStyle/>
                    <a:p>
                      <a:pPr algn="ctr"/>
                      <a:r>
                        <a:rPr kumimoji="1" lang="ja-JP" altLang="en-US" sz="900" dirty="0">
                          <a:latin typeface="+mn-ea"/>
                          <a:ea typeface="+mn-ea"/>
                        </a:rPr>
                        <a:t>エ</a:t>
                      </a:r>
                    </a:p>
                  </a:txBody>
                  <a:tcPr marL="89726" marR="89726" marT="44863" marB="44863" anchor="ctr"/>
                </a:tc>
                <a:tc>
                  <a:txBody>
                    <a:bodyPr/>
                    <a:lstStyle/>
                    <a:p>
                      <a:r>
                        <a:rPr kumimoji="1" lang="ja-JP" altLang="en-US" sz="900" kern="1200" dirty="0">
                          <a:solidFill>
                            <a:schemeClr val="dk1"/>
                          </a:solidFill>
                          <a:effectLst/>
                          <a:latin typeface="+mn-ea"/>
                          <a:ea typeface="+mn-ea"/>
                          <a:cs typeface="+mn-cs"/>
                        </a:rPr>
                        <a:t>　</a:t>
                      </a:r>
                      <a:r>
                        <a:rPr kumimoji="1" lang="ja-JP" altLang="ja-JP" sz="900" kern="1200" dirty="0">
                          <a:solidFill>
                            <a:schemeClr val="dk1"/>
                          </a:solidFill>
                          <a:effectLst/>
                          <a:latin typeface="+mn-ea"/>
                          <a:ea typeface="+mn-ea"/>
                          <a:cs typeface="+mn-cs"/>
                        </a:rPr>
                        <a:t>市町村に対して、派遣に際して必要となる知識に関する研修会を実施している</a:t>
                      </a:r>
                      <a:r>
                        <a:rPr kumimoji="1" lang="ja-JP" altLang="en-US" sz="900" kern="1200" dirty="0">
                          <a:solidFill>
                            <a:schemeClr val="dk1"/>
                          </a:solidFill>
                          <a:effectLst/>
                          <a:latin typeface="+mn-ea"/>
                          <a:ea typeface="+mn-ea"/>
                          <a:cs typeface="+mn-cs"/>
                        </a:rPr>
                        <a:t>。</a:t>
                      </a:r>
                      <a:endParaRPr kumimoji="1" lang="ja-JP" altLang="ja-JP" sz="900" kern="1200" dirty="0">
                        <a:solidFill>
                          <a:schemeClr val="dk1"/>
                        </a:solidFill>
                        <a:effectLst/>
                        <a:latin typeface="+mn-ea"/>
                        <a:ea typeface="+mn-ea"/>
                        <a:cs typeface="+mn-cs"/>
                      </a:endParaRPr>
                    </a:p>
                  </a:txBody>
                  <a:tcPr marL="89726" marR="89726" marT="44863" marB="44863" anchor="ctr"/>
                </a:tc>
                <a:tc>
                  <a:txBody>
                    <a:bodyPr/>
                    <a:lstStyle/>
                    <a:p>
                      <a:pPr algn="ctr"/>
                      <a:r>
                        <a:rPr kumimoji="1" lang="en-US" altLang="ja-JP" sz="900" dirty="0">
                          <a:latin typeface="+mn-ea"/>
                          <a:ea typeface="+mn-ea"/>
                        </a:rPr>
                        <a:t>15</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14.4</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ク</a:t>
                      </a:r>
                    </a:p>
                  </a:txBody>
                  <a:tcPr marL="89726" marR="89726" marT="44863" marB="44863" anchor="ctr"/>
                </a:tc>
                <a:tc>
                  <a:txBody>
                    <a:bodyPr/>
                    <a:lstStyle/>
                    <a:p>
                      <a:r>
                        <a:rPr kumimoji="1" lang="ja-JP" altLang="en-US" sz="900" kern="1200" dirty="0">
                          <a:solidFill>
                            <a:schemeClr val="dk1"/>
                          </a:solidFill>
                          <a:effectLst/>
                          <a:latin typeface="+mn-ea"/>
                          <a:ea typeface="+mn-ea"/>
                          <a:cs typeface="+mn-cs"/>
                        </a:rPr>
                        <a:t>　</a:t>
                      </a:r>
                      <a:r>
                        <a:rPr kumimoji="1" lang="ja-JP" altLang="ja-JP" sz="900" kern="1200" dirty="0">
                          <a:solidFill>
                            <a:schemeClr val="dk1"/>
                          </a:solidFill>
                          <a:effectLst/>
                          <a:latin typeface="+mn-ea"/>
                          <a:ea typeface="+mn-ea"/>
                          <a:cs typeface="+mn-cs"/>
                        </a:rPr>
                        <a:t>リハビリテーション専門職等を地域ケア会議や通いの場等に派遣している実績がある</a:t>
                      </a:r>
                      <a:r>
                        <a:rPr kumimoji="1" lang="ja-JP" altLang="en-US" sz="900" kern="1200" dirty="0">
                          <a:solidFill>
                            <a:schemeClr val="dk1"/>
                          </a:solidFill>
                          <a:effectLst/>
                          <a:latin typeface="+mn-ea"/>
                          <a:ea typeface="+mn-ea"/>
                          <a:cs typeface="+mn-cs"/>
                        </a:rPr>
                        <a:t>。</a:t>
                      </a:r>
                      <a:endParaRPr kumimoji="1" lang="ja-JP" altLang="ja-JP" sz="900" kern="1200" dirty="0">
                        <a:solidFill>
                          <a:schemeClr val="dk1"/>
                        </a:solidFill>
                        <a:effectLst/>
                        <a:latin typeface="+mn-ea"/>
                        <a:ea typeface="+mn-ea"/>
                        <a:cs typeface="+mn-cs"/>
                      </a:endParaRPr>
                    </a:p>
                  </a:txBody>
                  <a:tcPr marL="89726" marR="89726" marT="44863" marB="44863" anchor="ctr"/>
                </a:tc>
                <a:tc>
                  <a:txBody>
                    <a:bodyPr/>
                    <a:lstStyle/>
                    <a:p>
                      <a:pPr algn="ctr"/>
                      <a:r>
                        <a:rPr kumimoji="1" lang="en-US" altLang="ja-JP" sz="900" dirty="0">
                          <a:solidFill>
                            <a:schemeClr val="tx1"/>
                          </a:solidFill>
                          <a:latin typeface="+mn-ea"/>
                          <a:ea typeface="+mn-ea"/>
                        </a:rPr>
                        <a:t>10</a:t>
                      </a:r>
                      <a:endParaRPr kumimoji="1" lang="ja-JP" altLang="en-US" sz="900" dirty="0">
                        <a:solidFill>
                          <a:schemeClr val="tx1"/>
                        </a:solidFill>
                        <a:latin typeface="+mn-ea"/>
                        <a:ea typeface="+mn-ea"/>
                      </a:endParaRPr>
                    </a:p>
                  </a:txBody>
                  <a:tcPr marL="89726" marR="89726" marT="44863" marB="44863" anchor="ctr"/>
                </a:tc>
                <a:tc>
                  <a:txBody>
                    <a:bodyPr/>
                    <a:lstStyle/>
                    <a:p>
                      <a:pPr algn="ctr"/>
                      <a:r>
                        <a:rPr kumimoji="1" lang="en-US" altLang="ja-JP" sz="900" dirty="0">
                          <a:solidFill>
                            <a:schemeClr val="tx1"/>
                          </a:solidFill>
                          <a:latin typeface="+mn-ea"/>
                          <a:ea typeface="+mn-ea"/>
                        </a:rPr>
                        <a:t>10.0</a:t>
                      </a:r>
                      <a:endParaRPr kumimoji="1" lang="ja-JP" altLang="en-US" sz="900" dirty="0">
                        <a:solidFill>
                          <a:schemeClr val="tx1"/>
                        </a:solidFill>
                        <a:latin typeface="+mn-ea"/>
                        <a:ea typeface="+mn-ea"/>
                      </a:endParaRPr>
                    </a:p>
                  </a:txBody>
                  <a:tcPr marL="89726" marR="89726" marT="44863" marB="44863" anchor="ctr"/>
                </a:tc>
                <a:extLst>
                  <a:ext uri="{0D108BD9-81ED-4DB2-BD59-A6C34878D82A}">
                    <a16:rowId xmlns:a16="http://schemas.microsoft.com/office/drawing/2014/main" val="291411947"/>
                  </a:ext>
                </a:extLst>
              </a:tr>
              <a:tr h="138215">
                <a:tc gridSpan="8">
                  <a:txBody>
                    <a:bodyPr/>
                    <a:lstStyle/>
                    <a:p>
                      <a:r>
                        <a:rPr kumimoji="1" lang="ja-JP" altLang="en-US" sz="900" kern="1200" dirty="0">
                          <a:solidFill>
                            <a:schemeClr val="dk1"/>
                          </a:solidFill>
                          <a:effectLst/>
                          <a:latin typeface="+mn-ea"/>
                          <a:ea typeface="+mn-ea"/>
                          <a:cs typeface="+mn-cs"/>
                        </a:rPr>
                        <a:t>②都道府県介護保険事業支援計画において、要介護者等に対するリハビリテーション提供体制に関する取組や目標を設定しているか。</a:t>
                      </a:r>
                      <a:endParaRPr kumimoji="1" lang="ja-JP" altLang="ja-JP" sz="900" kern="1200" dirty="0">
                        <a:solidFill>
                          <a:schemeClr val="dk1"/>
                        </a:solidFill>
                        <a:effectLst/>
                        <a:latin typeface="+mn-ea"/>
                        <a:ea typeface="+mn-ea"/>
                        <a:cs typeface="+mn-cs"/>
                      </a:endParaRPr>
                    </a:p>
                  </a:txBody>
                  <a:tcPr marL="89726" marR="89726" marT="44863" marB="44863"/>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kumimoji="1" lang="en-US" altLang="ja-JP" sz="1000" b="0" dirty="0">
                        <a:solidFill>
                          <a:schemeClr val="tx1"/>
                        </a:solidFill>
                      </a:endParaRPr>
                    </a:p>
                  </a:txBody>
                  <a:tcPr/>
                </a:tc>
                <a:tc hMerge="1">
                  <a:txBody>
                    <a:bodyPr/>
                    <a:lstStyle/>
                    <a:p>
                      <a:endParaRPr kumimoji="1" lang="ja-JP" altLang="en-US"/>
                    </a:p>
                  </a:txBody>
                  <a:tcPr/>
                </a:tc>
                <a:tc hMerge="1">
                  <a:txBody>
                    <a:bodyPr/>
                    <a:lstStyle/>
                    <a:p>
                      <a:pPr algn="ctr"/>
                      <a:endParaRPr kumimoji="1" lang="ja-JP" altLang="en-US" sz="1000" dirty="0">
                        <a:latin typeface="+mn-ea"/>
                        <a:ea typeface="+mn-ea"/>
                      </a:endParaRPr>
                    </a:p>
                  </a:txBody>
                  <a:tcPr anchor="ct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extLst>
                  <a:ext uri="{0D108BD9-81ED-4DB2-BD59-A6C34878D82A}">
                    <a16:rowId xmlns:a16="http://schemas.microsoft.com/office/drawing/2014/main" val="10006"/>
                  </a:ext>
                </a:extLst>
              </a:tr>
              <a:tr h="358902">
                <a:tc>
                  <a:txBody>
                    <a:bodyPr/>
                    <a:lstStyle/>
                    <a:p>
                      <a:pPr algn="ctr"/>
                      <a:r>
                        <a:rPr kumimoji="1" lang="ja-JP" altLang="en-US" sz="900" dirty="0">
                          <a:latin typeface="+mn-ea"/>
                          <a:ea typeface="+mn-ea"/>
                        </a:rPr>
                        <a:t>ア</a:t>
                      </a:r>
                    </a:p>
                  </a:txBody>
                  <a:tcPr marL="89726" marR="89726" marT="44863" marB="44863" anchor="ctr"/>
                </a:tc>
                <a:tc>
                  <a:txBody>
                    <a:bodyPr/>
                    <a:lstStyle/>
                    <a:p>
                      <a:r>
                        <a:rPr kumimoji="1" lang="ja-JP" altLang="en-US" sz="900" kern="1200" dirty="0">
                          <a:solidFill>
                            <a:schemeClr val="dk1"/>
                          </a:solidFill>
                          <a:effectLst/>
                          <a:latin typeface="+mn-ea"/>
                          <a:ea typeface="+mn-ea"/>
                          <a:cs typeface="+mn-cs"/>
                        </a:rPr>
                        <a:t>　取組と目標を設定している。</a:t>
                      </a:r>
                      <a:endParaRPr kumimoji="1" lang="ja-JP" altLang="ja-JP" sz="900" kern="1200" dirty="0">
                        <a:solidFill>
                          <a:schemeClr val="dk1"/>
                        </a:solidFill>
                        <a:effectLst/>
                        <a:latin typeface="+mn-ea"/>
                        <a:ea typeface="+mn-ea"/>
                        <a:cs typeface="+mn-cs"/>
                      </a:endParaRPr>
                    </a:p>
                  </a:txBody>
                  <a:tcPr marL="89726" marR="89726" marT="44863" marB="44863" anchor="ctr"/>
                </a:tc>
                <a:tc>
                  <a:txBody>
                    <a:bodyPr/>
                    <a:lstStyle/>
                    <a:p>
                      <a:pPr algn="ctr"/>
                      <a:r>
                        <a:rPr kumimoji="1" lang="en-US" altLang="ja-JP" sz="900" dirty="0">
                          <a:latin typeface="+mn-ea"/>
                          <a:ea typeface="+mn-ea"/>
                        </a:rPr>
                        <a:t>10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5.7</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イ</a:t>
                      </a:r>
                      <a:endParaRPr kumimoji="1" lang="en-US" altLang="ja-JP" sz="900" dirty="0">
                        <a:latin typeface="+mn-ea"/>
                        <a:ea typeface="+mn-ea"/>
                      </a:endParaRPr>
                    </a:p>
                  </a:txBody>
                  <a:tcPr marL="89726" marR="89726" marT="44863" marB="44863" anchor="ctr"/>
                </a:tc>
                <a:tc>
                  <a:txBody>
                    <a:bodyPr/>
                    <a:lstStyle/>
                    <a:p>
                      <a:r>
                        <a:rPr kumimoji="1" lang="ja-JP" altLang="en-US" sz="900" kern="1200" dirty="0">
                          <a:solidFill>
                            <a:schemeClr val="dk1"/>
                          </a:solidFill>
                          <a:effectLst/>
                          <a:latin typeface="+mn-ea"/>
                          <a:ea typeface="+mn-ea"/>
                          <a:cs typeface="+mn-cs"/>
                        </a:rPr>
                        <a:t>　取組と目標を設定する際にリハビリテーション指標を活用</a:t>
                      </a:r>
                    </a:p>
                    <a:p>
                      <a:r>
                        <a:rPr kumimoji="1" lang="ja-JP" altLang="en-US" sz="900" kern="1200" dirty="0">
                          <a:solidFill>
                            <a:schemeClr val="dk1"/>
                          </a:solidFill>
                          <a:effectLst/>
                          <a:latin typeface="+mn-ea"/>
                          <a:ea typeface="+mn-ea"/>
                          <a:cs typeface="+mn-cs"/>
                        </a:rPr>
                        <a:t>した分析等を行っている。</a:t>
                      </a:r>
                    </a:p>
                  </a:txBody>
                  <a:tcPr marL="89726" marR="89726" marT="44863" marB="44863" anchor="ctr"/>
                </a:tc>
                <a:tc>
                  <a:txBody>
                    <a:bodyPr/>
                    <a:lstStyle/>
                    <a:p>
                      <a:pPr algn="ctr"/>
                      <a:r>
                        <a:rPr kumimoji="1" lang="en-US" altLang="ja-JP" sz="900" dirty="0">
                          <a:solidFill>
                            <a:schemeClr val="tx1"/>
                          </a:solidFill>
                          <a:latin typeface="+mn-ea"/>
                          <a:ea typeface="+mn-ea"/>
                        </a:rPr>
                        <a:t>10</a:t>
                      </a:r>
                      <a:endParaRPr kumimoji="1" lang="ja-JP" altLang="en-US" sz="900" dirty="0">
                        <a:solidFill>
                          <a:schemeClr val="tx1"/>
                        </a:solidFill>
                        <a:latin typeface="+mn-ea"/>
                        <a:ea typeface="+mn-ea"/>
                      </a:endParaRPr>
                    </a:p>
                  </a:txBody>
                  <a:tcPr marL="89726" marR="89726" marT="44863" marB="44863" anchor="ctr"/>
                </a:tc>
                <a:tc>
                  <a:txBody>
                    <a:bodyPr/>
                    <a:lstStyle/>
                    <a:p>
                      <a:pPr algn="ctr"/>
                      <a:r>
                        <a:rPr kumimoji="1" lang="en-US" altLang="ja-JP" sz="900" dirty="0">
                          <a:solidFill>
                            <a:schemeClr val="tx1"/>
                          </a:solidFill>
                          <a:latin typeface="+mn-ea"/>
                          <a:ea typeface="+mn-ea"/>
                        </a:rPr>
                        <a:t>4.0</a:t>
                      </a:r>
                      <a:endParaRPr kumimoji="1" lang="ja-JP" altLang="en-US" sz="900" dirty="0">
                        <a:solidFill>
                          <a:schemeClr val="tx1"/>
                        </a:solidFill>
                        <a:latin typeface="+mn-ea"/>
                        <a:ea typeface="+mn-ea"/>
                      </a:endParaRPr>
                    </a:p>
                  </a:txBody>
                  <a:tcPr marL="89726" marR="89726" marT="44863" marB="44863" anchor="ctr"/>
                </a:tc>
                <a:extLst>
                  <a:ext uri="{0D108BD9-81ED-4DB2-BD59-A6C34878D82A}">
                    <a16:rowId xmlns:a16="http://schemas.microsoft.com/office/drawing/2014/main" val="10007"/>
                  </a:ext>
                </a:extLst>
              </a:tr>
            </a:tbl>
          </a:graphicData>
        </a:graphic>
      </p:graphicFrame>
      <p:graphicFrame>
        <p:nvGraphicFramePr>
          <p:cNvPr id="2" name="グラフ 1">
            <a:extLst>
              <a:ext uri="{FF2B5EF4-FFF2-40B4-BE49-F238E27FC236}">
                <a16:creationId xmlns:a16="http://schemas.microsoft.com/office/drawing/2014/main" id="{A77D8F62-9562-46F5-9091-FC32CE024A4A}"/>
              </a:ext>
            </a:extLst>
          </p:cNvPr>
          <p:cNvGraphicFramePr>
            <a:graphicFrameLocks/>
          </p:cNvGraphicFramePr>
          <p:nvPr>
            <p:extLst/>
          </p:nvPr>
        </p:nvGraphicFramePr>
        <p:xfrm>
          <a:off x="281305" y="2862684"/>
          <a:ext cx="9157650" cy="4219748"/>
        </p:xfrm>
        <a:graphic>
          <a:graphicData uri="http://schemas.openxmlformats.org/drawingml/2006/chart">
            <c:chart xmlns:c="http://schemas.openxmlformats.org/drawingml/2006/chart" xmlns:r="http://schemas.openxmlformats.org/officeDocument/2006/relationships" r:id="rId3"/>
          </a:graphicData>
        </a:graphic>
      </p:graphicFrame>
      <p:sp>
        <p:nvSpPr>
          <p:cNvPr id="6" name="テキスト ボックス 1">
            <a:extLst>
              <a:ext uri="{FF2B5EF4-FFF2-40B4-BE49-F238E27FC236}">
                <a16:creationId xmlns:a16="http://schemas.microsoft.com/office/drawing/2014/main" id="{11CFACBC-5E63-4365-90BC-6252A293E447}"/>
              </a:ext>
            </a:extLst>
          </p:cNvPr>
          <p:cNvSpPr txBox="1"/>
          <p:nvPr/>
        </p:nvSpPr>
        <p:spPr>
          <a:xfrm>
            <a:off x="751308" y="2979744"/>
            <a:ext cx="8217644" cy="357037"/>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defTabSz="914400" rtl="0" eaLnBrk="1" fontAlgn="auto" latinLnBrk="0" hangingPunct="1">
              <a:lnSpc>
                <a:spcPct val="100000"/>
              </a:lnSpc>
              <a:spcBef>
                <a:spcPts val="0"/>
              </a:spcBef>
              <a:spcAft>
                <a:spcPts val="0"/>
              </a:spcAft>
              <a:buClrTx/>
              <a:buSzTx/>
              <a:buFontTx/>
              <a:buNone/>
              <a:tabLst/>
              <a:defRPr/>
            </a:pPr>
            <a:r>
              <a:rPr lang="en-US" altLang="ja-JP" sz="1200" b="0" i="0" baseline="0" dirty="0">
                <a:solidFill>
                  <a:schemeClr val="tx1">
                    <a:lumMod val="65000"/>
                    <a:lumOff val="35000"/>
                  </a:schemeClr>
                </a:solidFill>
                <a:effectLst/>
                <a:latin typeface="+mn-lt"/>
                <a:ea typeface="+mn-ea"/>
                <a:cs typeface="+mn-cs"/>
              </a:rPr>
              <a:t>(4</a:t>
            </a:r>
            <a:r>
              <a:rPr lang="ja-JP" altLang="ja-JP" sz="1200" b="0" i="0" baseline="0" dirty="0">
                <a:solidFill>
                  <a:schemeClr val="tx1">
                    <a:lumMod val="65000"/>
                    <a:lumOff val="35000"/>
                  </a:schemeClr>
                </a:solidFill>
                <a:effectLst/>
                <a:latin typeface="+mn-lt"/>
                <a:ea typeface="+mn-ea"/>
                <a:cs typeface="+mn-cs"/>
              </a:rPr>
              <a:t>）自立支援・重度化防止等に向けたリハビリテーション専門職等の活用</a:t>
            </a:r>
            <a:r>
              <a:rPr lang="en-US" altLang="ja-JP" sz="1200" b="0" i="0" baseline="0" dirty="0">
                <a:solidFill>
                  <a:schemeClr val="tx1">
                    <a:lumMod val="65000"/>
                    <a:lumOff val="35000"/>
                  </a:schemeClr>
                </a:solidFill>
                <a:effectLst/>
                <a:latin typeface="+mn-lt"/>
                <a:ea typeface="+mn-ea"/>
                <a:cs typeface="+mn-cs"/>
              </a:rPr>
              <a:t>(</a:t>
            </a:r>
            <a:r>
              <a:rPr lang="ja-JP" altLang="ja-JP" sz="1200" b="0" i="0" baseline="0" dirty="0" smtClean="0">
                <a:solidFill>
                  <a:schemeClr val="tx1">
                    <a:lumMod val="65000"/>
                    <a:lumOff val="35000"/>
                  </a:schemeClr>
                </a:solidFill>
                <a:effectLst/>
                <a:latin typeface="+mn-lt"/>
                <a:ea typeface="+mn-ea"/>
                <a:cs typeface="+mn-cs"/>
              </a:rPr>
              <a:t>満点</a:t>
            </a:r>
            <a:r>
              <a:rPr lang="en-US" altLang="ja-JP" sz="1200" b="0" i="0" baseline="0" dirty="0" smtClean="0">
                <a:solidFill>
                  <a:schemeClr val="tx1">
                    <a:lumMod val="65000"/>
                    <a:lumOff val="35000"/>
                  </a:schemeClr>
                </a:solidFill>
                <a:effectLst/>
                <a:latin typeface="+mn-lt"/>
                <a:ea typeface="+mn-ea"/>
                <a:cs typeface="+mn-cs"/>
              </a:rPr>
              <a:t>130</a:t>
            </a:r>
            <a:r>
              <a:rPr lang="ja-JP" altLang="ja-JP" sz="1200" b="0" i="0" baseline="0" dirty="0" smtClean="0">
                <a:solidFill>
                  <a:schemeClr val="tx1">
                    <a:lumMod val="65000"/>
                    <a:lumOff val="35000"/>
                  </a:schemeClr>
                </a:solidFill>
                <a:effectLst/>
                <a:latin typeface="+mn-lt"/>
                <a:ea typeface="+mn-ea"/>
                <a:cs typeface="+mn-cs"/>
              </a:rPr>
              <a:t>点</a:t>
            </a:r>
            <a:r>
              <a:rPr lang="ja-JP" altLang="ja-JP" sz="1200" b="0" i="0" baseline="0" dirty="0">
                <a:solidFill>
                  <a:schemeClr val="tx1">
                    <a:lumMod val="65000"/>
                    <a:lumOff val="35000"/>
                  </a:schemeClr>
                </a:solidFill>
                <a:effectLst/>
                <a:latin typeface="+mn-lt"/>
                <a:ea typeface="+mn-ea"/>
                <a:cs typeface="+mn-cs"/>
              </a:rPr>
              <a:t>、</a:t>
            </a:r>
            <a:r>
              <a:rPr lang="ja-JP" altLang="ja-JP" sz="1200" b="0" i="0" baseline="0" dirty="0" smtClean="0">
                <a:solidFill>
                  <a:schemeClr val="tx1">
                    <a:lumMod val="65000"/>
                    <a:lumOff val="35000"/>
                  </a:schemeClr>
                </a:solidFill>
                <a:effectLst/>
                <a:latin typeface="+mn-lt"/>
                <a:ea typeface="+mn-ea"/>
                <a:cs typeface="+mn-cs"/>
              </a:rPr>
              <a:t>平均点</a:t>
            </a:r>
            <a:r>
              <a:rPr lang="en-US" altLang="ja-JP" sz="1200" dirty="0" smtClean="0">
                <a:solidFill>
                  <a:schemeClr val="tx1">
                    <a:lumMod val="65000"/>
                    <a:lumOff val="35000"/>
                  </a:schemeClr>
                </a:solidFill>
              </a:rPr>
              <a:t>105</a:t>
            </a:r>
            <a:r>
              <a:rPr lang="en-US" altLang="ja-JP" sz="1200" b="0" i="0" baseline="0" dirty="0" smtClean="0">
                <a:solidFill>
                  <a:schemeClr val="tx1">
                    <a:lumMod val="65000"/>
                    <a:lumOff val="35000"/>
                  </a:schemeClr>
                </a:solidFill>
                <a:effectLst/>
                <a:latin typeface="+mn-lt"/>
                <a:ea typeface="+mn-ea"/>
                <a:cs typeface="+mn-cs"/>
              </a:rPr>
              <a:t>.4</a:t>
            </a:r>
            <a:r>
              <a:rPr lang="ja-JP" altLang="ja-JP" sz="1200" b="0" i="0" baseline="0" dirty="0" smtClean="0">
                <a:solidFill>
                  <a:schemeClr val="tx1">
                    <a:lumMod val="65000"/>
                    <a:lumOff val="35000"/>
                  </a:schemeClr>
                </a:solidFill>
                <a:effectLst/>
                <a:latin typeface="+mn-lt"/>
                <a:ea typeface="+mn-ea"/>
                <a:cs typeface="+mn-cs"/>
              </a:rPr>
              <a:t>点</a:t>
            </a:r>
            <a:r>
              <a:rPr lang="ja-JP" altLang="ja-JP" sz="1200" b="0" i="0" baseline="0" dirty="0">
                <a:solidFill>
                  <a:schemeClr val="tx1">
                    <a:lumMod val="65000"/>
                    <a:lumOff val="35000"/>
                  </a:schemeClr>
                </a:solidFill>
                <a:effectLst/>
                <a:latin typeface="+mn-lt"/>
                <a:ea typeface="+mn-ea"/>
                <a:cs typeface="+mn-cs"/>
              </a:rPr>
              <a:t>、得点率</a:t>
            </a:r>
            <a:r>
              <a:rPr lang="en-US" altLang="ja-JP" sz="1200" b="0" i="0" baseline="0" dirty="0">
                <a:solidFill>
                  <a:schemeClr val="tx1">
                    <a:lumMod val="65000"/>
                    <a:lumOff val="35000"/>
                  </a:schemeClr>
                </a:solidFill>
                <a:effectLst/>
                <a:latin typeface="+mn-lt"/>
                <a:ea typeface="+mn-ea"/>
                <a:cs typeface="+mn-cs"/>
              </a:rPr>
              <a:t>81.1%)</a:t>
            </a:r>
            <a:endParaRPr lang="ja-JP" altLang="ja-JP" sz="1200" dirty="0">
              <a:solidFill>
                <a:schemeClr val="tx1">
                  <a:lumMod val="65000"/>
                  <a:lumOff val="35000"/>
                </a:schemeClr>
              </a:solidFill>
              <a:effectLst/>
            </a:endParaRPr>
          </a:p>
        </p:txBody>
      </p:sp>
    </p:spTree>
    <p:extLst>
      <p:ext uri="{BB962C8B-B14F-4D97-AF65-F5344CB8AC3E}">
        <p14:creationId xmlns:p14="http://schemas.microsoft.com/office/powerpoint/2010/main" val="5014535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52431" y="70844"/>
            <a:ext cx="9720263" cy="35556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766" b="1" dirty="0">
                <a:latin typeface="Meiryo UI" panose="020B0604030504040204" pitchFamily="50" charset="-128"/>
                <a:ea typeface="Meiryo UI" panose="020B0604030504040204" pitchFamily="50" charset="-128"/>
              </a:rPr>
              <a:t>2021</a:t>
            </a:r>
            <a:r>
              <a:rPr lang="ja-JP" altLang="en-US" sz="1766" b="1" dirty="0">
                <a:latin typeface="Meiryo UI" panose="020B0604030504040204" pitchFamily="50" charset="-128"/>
                <a:ea typeface="Meiryo UI" panose="020B0604030504040204" pitchFamily="50" charset="-128"/>
              </a:rPr>
              <a:t>年度（都道府県分） 　　</a:t>
            </a:r>
            <a:r>
              <a:rPr lang="en-US" altLang="ja-JP" sz="1766" b="1" dirty="0">
                <a:latin typeface="Meiryo UI" panose="020B0604030504040204" pitchFamily="50" charset="-128"/>
                <a:ea typeface="Meiryo UI" panose="020B0604030504040204" pitchFamily="50" charset="-128"/>
              </a:rPr>
              <a:t>Ⅱ</a:t>
            </a:r>
            <a:r>
              <a:rPr lang="ja-JP" altLang="ja-JP" sz="1766" b="1" dirty="0">
                <a:latin typeface="Meiryo UI" panose="020B0604030504040204" pitchFamily="50" charset="-128"/>
                <a:ea typeface="Meiryo UI" panose="020B0604030504040204" pitchFamily="50" charset="-128"/>
              </a:rPr>
              <a:t>（５）在宅医療・介護連携</a:t>
            </a:r>
            <a:endParaRPr lang="ja-JP" altLang="ja-JP" sz="1766" dirty="0">
              <a:latin typeface="Meiryo UI" panose="020B0604030504040204" pitchFamily="50" charset="-128"/>
              <a:ea typeface="Meiryo UI" panose="020B0604030504040204" pitchFamily="50" charset="-128"/>
            </a:endParaRPr>
          </a:p>
        </p:txBody>
      </p:sp>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452202" y="6641243"/>
            <a:ext cx="2268061" cy="358279"/>
          </a:xfrm>
        </p:spPr>
        <p:txBody>
          <a:bodyPr/>
          <a:lstStyle/>
          <a:p>
            <a:pPr>
              <a:defRPr/>
            </a:pPr>
            <a:r>
              <a:rPr kumimoji="1" lang="en-US" altLang="ja-JP" dirty="0" smtClean="0">
                <a:solidFill>
                  <a:prstClr val="black">
                    <a:tint val="75000"/>
                  </a:prstClr>
                </a:solidFill>
                <a:latin typeface="+mn-ea"/>
              </a:rPr>
              <a:t>18</a:t>
            </a:r>
            <a:endParaRPr kumimoji="1" lang="ja-JP" altLang="en-US" dirty="0">
              <a:solidFill>
                <a:prstClr val="black">
                  <a:tint val="75000"/>
                </a:prstClr>
              </a:solidFill>
              <a:latin typeface="+mn-ea"/>
            </a:endParaRPr>
          </a:p>
        </p:txBody>
      </p:sp>
      <p:graphicFrame>
        <p:nvGraphicFramePr>
          <p:cNvPr id="3" name="表 2"/>
          <p:cNvGraphicFramePr>
            <a:graphicFrameLocks noGrp="1"/>
          </p:cNvGraphicFramePr>
          <p:nvPr>
            <p:extLst/>
          </p:nvPr>
        </p:nvGraphicFramePr>
        <p:xfrm>
          <a:off x="155476" y="524235"/>
          <a:ext cx="9107570" cy="2520208"/>
        </p:xfrm>
        <a:graphic>
          <a:graphicData uri="http://schemas.openxmlformats.org/drawingml/2006/table">
            <a:tbl>
              <a:tblPr firstRow="1" bandRow="1">
                <a:tableStyleId>{5C22544A-7EE6-4342-B048-85BDC9FD1C3A}</a:tableStyleId>
              </a:tblPr>
              <a:tblGrid>
                <a:gridCol w="213153">
                  <a:extLst>
                    <a:ext uri="{9D8B030D-6E8A-4147-A177-3AD203B41FA5}">
                      <a16:colId xmlns:a16="http://schemas.microsoft.com/office/drawing/2014/main" val="897722632"/>
                    </a:ext>
                  </a:extLst>
                </a:gridCol>
                <a:gridCol w="3460447">
                  <a:extLst>
                    <a:ext uri="{9D8B030D-6E8A-4147-A177-3AD203B41FA5}">
                      <a16:colId xmlns:a16="http://schemas.microsoft.com/office/drawing/2014/main" val="1624404869"/>
                    </a:ext>
                  </a:extLst>
                </a:gridCol>
                <a:gridCol w="441038">
                  <a:extLst>
                    <a:ext uri="{9D8B030D-6E8A-4147-A177-3AD203B41FA5}">
                      <a16:colId xmlns:a16="http://schemas.microsoft.com/office/drawing/2014/main" val="2178782984"/>
                    </a:ext>
                  </a:extLst>
                </a:gridCol>
                <a:gridCol w="441038">
                  <a:extLst>
                    <a:ext uri="{9D8B030D-6E8A-4147-A177-3AD203B41FA5}">
                      <a16:colId xmlns:a16="http://schemas.microsoft.com/office/drawing/2014/main" val="300635064"/>
                    </a:ext>
                  </a:extLst>
                </a:gridCol>
                <a:gridCol w="209371">
                  <a:extLst>
                    <a:ext uri="{9D8B030D-6E8A-4147-A177-3AD203B41FA5}">
                      <a16:colId xmlns:a16="http://schemas.microsoft.com/office/drawing/2014/main" val="1573169666"/>
                    </a:ext>
                  </a:extLst>
                </a:gridCol>
                <a:gridCol w="3460447">
                  <a:extLst>
                    <a:ext uri="{9D8B030D-6E8A-4147-A177-3AD203B41FA5}">
                      <a16:colId xmlns:a16="http://schemas.microsoft.com/office/drawing/2014/main" val="303702360"/>
                    </a:ext>
                  </a:extLst>
                </a:gridCol>
                <a:gridCol w="441038">
                  <a:extLst>
                    <a:ext uri="{9D8B030D-6E8A-4147-A177-3AD203B41FA5}">
                      <a16:colId xmlns:a16="http://schemas.microsoft.com/office/drawing/2014/main" val="3731451585"/>
                    </a:ext>
                  </a:extLst>
                </a:gridCol>
                <a:gridCol w="441038">
                  <a:extLst>
                    <a:ext uri="{9D8B030D-6E8A-4147-A177-3AD203B41FA5}">
                      <a16:colId xmlns:a16="http://schemas.microsoft.com/office/drawing/2014/main" val="3177399367"/>
                    </a:ext>
                  </a:extLst>
                </a:gridCol>
              </a:tblGrid>
              <a:tr h="236546">
                <a:tc>
                  <a:txBody>
                    <a:bodyPr/>
                    <a:lstStyle/>
                    <a:p>
                      <a:pPr algn="ct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評価指標</a:t>
                      </a:r>
                    </a:p>
                  </a:txBody>
                  <a:tcPr marL="89726" marR="89726" marT="44863" marB="44863" anchor="ctr"/>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tc>
                  <a:txBody>
                    <a:bodyPr/>
                    <a:lstStyle/>
                    <a:p>
                      <a:pPr algn="ctr"/>
                      <a:endParaRPr kumimoji="1" lang="ja-JP" altLang="en-US" sz="900" dirty="0">
                        <a:latin typeface="+mn-ea"/>
                        <a:ea typeface="+mn-ea"/>
                      </a:endParaRPr>
                    </a:p>
                  </a:txBody>
                  <a:tcPr marL="89726" marR="89726" marT="44863" marB="44863"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dirty="0">
                          <a:latin typeface="+mn-ea"/>
                          <a:ea typeface="+mn-ea"/>
                        </a:rPr>
                        <a:t>評価指標</a:t>
                      </a:r>
                    </a:p>
                  </a:txBody>
                  <a:tcPr marL="89726" marR="89726" marT="44863" marB="44863" anchor="ctr"/>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extLst>
                  <a:ext uri="{0D108BD9-81ED-4DB2-BD59-A6C34878D82A}">
                    <a16:rowId xmlns:a16="http://schemas.microsoft.com/office/drawing/2014/main" val="2535473127"/>
                  </a:ext>
                </a:extLst>
              </a:tr>
              <a:tr h="224314">
                <a:tc gridSpan="8">
                  <a:txBody>
                    <a:bodyPr/>
                    <a:lstStyle/>
                    <a:p>
                      <a:r>
                        <a:rPr kumimoji="1" lang="ja-JP" altLang="en-US" sz="900" kern="1200" dirty="0">
                          <a:solidFill>
                            <a:schemeClr val="dk1"/>
                          </a:solidFill>
                          <a:effectLst/>
                          <a:latin typeface="+mn-lt"/>
                          <a:ea typeface="+mn-ea"/>
                          <a:cs typeface="+mn-cs"/>
                        </a:rPr>
                        <a:t>①在宅医療・介護連携について、管内市町村の事業の進捗状況を把握した上で、市町村を支援するために必要な事業を行っているか。</a:t>
                      </a:r>
                      <a:endParaRPr kumimoji="1" lang="ja-JP" altLang="ja-JP" sz="900" kern="1200" dirty="0">
                        <a:solidFill>
                          <a:schemeClr val="dk1"/>
                        </a:solidFill>
                        <a:effectLst/>
                        <a:latin typeface="+mn-lt"/>
                        <a:ea typeface="+mn-ea"/>
                        <a:cs typeface="+mn-cs"/>
                      </a:endParaRPr>
                    </a:p>
                  </a:txBody>
                  <a:tcPr marL="89726" marR="89726" marT="44863" marB="44863" anchor="ct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kumimoji="1" lang="en-US" altLang="ja-JP" sz="1000" b="0" dirty="0">
                        <a:solidFill>
                          <a:schemeClr val="tx1"/>
                        </a:solidFill>
                      </a:endParaRPr>
                    </a:p>
                  </a:txBody>
                  <a:tcPr/>
                </a:tc>
                <a:tc hMerge="1">
                  <a:txBody>
                    <a:bodyPr/>
                    <a:lstStyle/>
                    <a:p>
                      <a:endParaRPr kumimoji="1" lang="ja-JP" altLang="en-US"/>
                    </a:p>
                  </a:txBody>
                  <a:tcPr/>
                </a:tc>
                <a:tc hMerge="1">
                  <a:txBody>
                    <a:bodyPr/>
                    <a:lstStyle/>
                    <a:p>
                      <a:pPr algn="ctr"/>
                      <a:endParaRPr kumimoji="1" lang="ja-JP" altLang="en-US" sz="1000" dirty="0">
                        <a:latin typeface="+mn-ea"/>
                        <a:ea typeface="+mn-ea"/>
                      </a:endParaRPr>
                    </a:p>
                  </a:txBody>
                  <a:tcPr anchor="ct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extLst>
                  <a:ext uri="{0D108BD9-81ED-4DB2-BD59-A6C34878D82A}">
                    <a16:rowId xmlns:a16="http://schemas.microsoft.com/office/drawing/2014/main" val="933404504"/>
                  </a:ext>
                </a:extLst>
              </a:tr>
              <a:tr h="358902">
                <a:tc>
                  <a:txBody>
                    <a:bodyPr/>
                    <a:lstStyle/>
                    <a:p>
                      <a:pPr algn="ctr"/>
                      <a:r>
                        <a:rPr kumimoji="1" lang="ja-JP" altLang="en-US" sz="900" dirty="0">
                          <a:latin typeface="+mn-ea"/>
                          <a:ea typeface="+mn-ea"/>
                        </a:rPr>
                        <a:t>ア</a:t>
                      </a:r>
                    </a:p>
                  </a:txBody>
                  <a:tcPr marL="89726" marR="89726" marT="44863" marB="44863" anchor="ctr"/>
                </a:tc>
                <a:tc>
                  <a:txBody>
                    <a:bodyPr/>
                    <a:lstStyle/>
                    <a:p>
                      <a:r>
                        <a:rPr kumimoji="1" lang="ja-JP" altLang="ja-JP" sz="900" kern="1200" dirty="0">
                          <a:solidFill>
                            <a:schemeClr val="dk1"/>
                          </a:solidFill>
                          <a:effectLst/>
                          <a:latin typeface="+mn-lt"/>
                          <a:ea typeface="+mn-ea"/>
                          <a:cs typeface="+mn-cs"/>
                        </a:rPr>
                        <a:t>在宅医療・介護資源や診療報酬・介護報酬のデータの提供をしている</a:t>
                      </a:r>
                      <a:r>
                        <a:rPr kumimoji="1" lang="ja-JP" altLang="en-US" sz="900" kern="1200" dirty="0">
                          <a:solidFill>
                            <a:schemeClr val="dk1"/>
                          </a:solidFill>
                          <a:effectLst/>
                          <a:latin typeface="+mn-lt"/>
                          <a:ea typeface="+mn-ea"/>
                          <a:cs typeface="+mn-cs"/>
                        </a:rPr>
                        <a:t>。</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10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9.1</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キ</a:t>
                      </a:r>
                      <a:endParaRPr kumimoji="1" lang="en-US" altLang="ja-JP" sz="900" dirty="0">
                        <a:latin typeface="+mn-ea"/>
                        <a:ea typeface="+mn-ea"/>
                      </a:endParaRP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900" kern="1200" dirty="0">
                          <a:solidFill>
                            <a:schemeClr val="dk1"/>
                          </a:solidFill>
                          <a:effectLst/>
                          <a:latin typeface="+mn-lt"/>
                          <a:ea typeface="+mn-ea"/>
                          <a:cs typeface="+mn-cs"/>
                        </a:rPr>
                        <a:t>退院支援ルールの作成等市区町村単独では対応が難しい広域的な医療介護連携に関して支援を行っている</a:t>
                      </a:r>
                      <a:r>
                        <a:rPr kumimoji="1" lang="ja-JP" altLang="en-US" sz="900" kern="1200" dirty="0">
                          <a:solidFill>
                            <a:schemeClr val="dk1"/>
                          </a:solidFill>
                          <a:effectLst/>
                          <a:latin typeface="+mn-lt"/>
                          <a:ea typeface="+mn-ea"/>
                          <a:cs typeface="+mn-cs"/>
                        </a:rPr>
                        <a:t>。</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10</a:t>
                      </a:r>
                    </a:p>
                  </a:txBody>
                  <a:tcPr marL="89726" marR="89726" marT="44863" marB="44863" anchor="ctr"/>
                </a:tc>
                <a:tc>
                  <a:txBody>
                    <a:bodyPr/>
                    <a:lstStyle/>
                    <a:p>
                      <a:pPr algn="ctr"/>
                      <a:r>
                        <a:rPr kumimoji="1" lang="en-US" altLang="ja-JP" sz="900" dirty="0">
                          <a:latin typeface="+mn-ea"/>
                          <a:ea typeface="+mn-ea"/>
                        </a:rPr>
                        <a:t>10.0</a:t>
                      </a:r>
                    </a:p>
                  </a:txBody>
                  <a:tcPr marL="89726" marR="89726" marT="44863" marB="44863" anchor="ctr"/>
                </a:tc>
                <a:extLst>
                  <a:ext uri="{0D108BD9-81ED-4DB2-BD59-A6C34878D82A}">
                    <a16:rowId xmlns:a16="http://schemas.microsoft.com/office/drawing/2014/main" val="399234344"/>
                  </a:ext>
                </a:extLst>
              </a:tr>
              <a:tr h="358902">
                <a:tc>
                  <a:txBody>
                    <a:bodyPr/>
                    <a:lstStyle/>
                    <a:p>
                      <a:pPr algn="ctr"/>
                      <a:r>
                        <a:rPr kumimoji="1" lang="ja-JP" altLang="en-US" sz="900" dirty="0">
                          <a:latin typeface="+mn-ea"/>
                          <a:ea typeface="+mn-ea"/>
                        </a:rPr>
                        <a:t>イ</a:t>
                      </a:r>
                    </a:p>
                  </a:txBody>
                  <a:tcPr marL="89726" marR="89726" marT="44863" marB="44863" anchor="ctr"/>
                </a:tc>
                <a:tc>
                  <a:txBody>
                    <a:bodyPr/>
                    <a:lstStyle/>
                    <a:p>
                      <a:r>
                        <a:rPr kumimoji="1" lang="ja-JP" altLang="en-US" sz="900" kern="1200" dirty="0">
                          <a:solidFill>
                            <a:schemeClr val="dk1"/>
                          </a:solidFill>
                          <a:effectLst/>
                          <a:latin typeface="+mn-lt"/>
                          <a:ea typeface="+mn-ea"/>
                          <a:cs typeface="+mn-cs"/>
                        </a:rPr>
                        <a:t>地域の課題分析に向けたデータの活用方法に対する指導・助言を医療部局と連携し実施している。</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10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8.7</a:t>
                      </a:r>
                    </a:p>
                  </a:txBody>
                  <a:tcPr marL="89726" marR="89726" marT="44863" marB="44863" anchor="ctr"/>
                </a:tc>
                <a:tc>
                  <a:txBody>
                    <a:bodyPr/>
                    <a:lstStyle/>
                    <a:p>
                      <a:pPr algn="ctr"/>
                      <a:r>
                        <a:rPr kumimoji="1" lang="ja-JP" altLang="en-US" sz="900" dirty="0">
                          <a:latin typeface="+mn-ea"/>
                          <a:ea typeface="+mn-ea"/>
                        </a:rPr>
                        <a:t>ク</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900" kern="1200" dirty="0">
                          <a:solidFill>
                            <a:schemeClr val="dk1"/>
                          </a:solidFill>
                          <a:effectLst/>
                          <a:latin typeface="+mn-lt"/>
                          <a:ea typeface="+mn-ea"/>
                          <a:cs typeface="+mn-cs"/>
                        </a:rPr>
                        <a:t>入退院に関わる医療介護専門職の人材育成に取り組んでいる</a:t>
                      </a:r>
                      <a:r>
                        <a:rPr kumimoji="1" lang="ja-JP" altLang="en-US" sz="900" kern="1200" dirty="0">
                          <a:solidFill>
                            <a:schemeClr val="dk1"/>
                          </a:solidFill>
                          <a:effectLst/>
                          <a:latin typeface="+mn-lt"/>
                          <a:ea typeface="+mn-ea"/>
                          <a:cs typeface="+mn-cs"/>
                        </a:rPr>
                        <a:t>。</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10</a:t>
                      </a:r>
                    </a:p>
                  </a:txBody>
                  <a:tcPr marL="89726" marR="89726" marT="44863" marB="44863" anchor="ctr"/>
                </a:tc>
                <a:tc>
                  <a:txBody>
                    <a:bodyPr/>
                    <a:lstStyle/>
                    <a:p>
                      <a:pPr algn="ctr"/>
                      <a:r>
                        <a:rPr kumimoji="1" lang="en-US" altLang="ja-JP" sz="900" dirty="0">
                          <a:latin typeface="+mn-ea"/>
                          <a:ea typeface="+mn-ea"/>
                        </a:rPr>
                        <a:t>8.7</a:t>
                      </a:r>
                    </a:p>
                  </a:txBody>
                  <a:tcPr marL="89726" marR="89726" marT="44863" marB="44863" anchor="ctr"/>
                </a:tc>
                <a:extLst>
                  <a:ext uri="{0D108BD9-81ED-4DB2-BD59-A6C34878D82A}">
                    <a16:rowId xmlns:a16="http://schemas.microsoft.com/office/drawing/2014/main" val="4219815525"/>
                  </a:ext>
                </a:extLst>
              </a:tr>
              <a:tr h="358902">
                <a:tc>
                  <a:txBody>
                    <a:bodyPr/>
                    <a:lstStyle/>
                    <a:p>
                      <a:pPr algn="ctr"/>
                      <a:r>
                        <a:rPr kumimoji="1" lang="ja-JP" altLang="en-US" sz="900" dirty="0">
                          <a:latin typeface="+mn-ea"/>
                          <a:ea typeface="+mn-ea"/>
                        </a:rPr>
                        <a:t>ウ</a:t>
                      </a:r>
                    </a:p>
                  </a:txBody>
                  <a:tcPr marL="89726" marR="89726" marT="44863" marB="44863" anchor="ctr"/>
                </a:tc>
                <a:tc>
                  <a:txBody>
                    <a:bodyPr/>
                    <a:lstStyle/>
                    <a:p>
                      <a:r>
                        <a:rPr kumimoji="1" lang="ja-JP" altLang="ja-JP" sz="900" kern="1200" dirty="0">
                          <a:solidFill>
                            <a:schemeClr val="dk1"/>
                          </a:solidFill>
                          <a:effectLst/>
                          <a:latin typeface="+mn-lt"/>
                          <a:ea typeface="+mn-ea"/>
                          <a:cs typeface="+mn-cs"/>
                        </a:rPr>
                        <a:t>医師のグループ制や後方病床確保等広域的な在宅医療の体制整備の取組を支援している</a:t>
                      </a:r>
                      <a:r>
                        <a:rPr kumimoji="1" lang="ja-JP" altLang="en-US" sz="900" kern="1200" dirty="0">
                          <a:solidFill>
                            <a:schemeClr val="dk1"/>
                          </a:solidFill>
                          <a:effectLst/>
                          <a:latin typeface="+mn-lt"/>
                          <a:ea typeface="+mn-ea"/>
                          <a:cs typeface="+mn-cs"/>
                        </a:rPr>
                        <a:t>。</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16.6</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ケ</a:t>
                      </a:r>
                    </a:p>
                  </a:txBody>
                  <a:tcPr marL="89726" marR="89726" marT="44863" marB="44863" anchor="ctr"/>
                </a:tc>
                <a:tc>
                  <a:txBody>
                    <a:bodyPr/>
                    <a:lstStyle/>
                    <a:p>
                      <a:r>
                        <a:rPr kumimoji="1" lang="ja-JP" altLang="ja-JP" sz="900" kern="1200" dirty="0">
                          <a:solidFill>
                            <a:schemeClr val="dk1"/>
                          </a:solidFill>
                          <a:effectLst/>
                          <a:latin typeface="+mn-lt"/>
                          <a:ea typeface="+mn-ea"/>
                          <a:cs typeface="+mn-cs"/>
                        </a:rPr>
                        <a:t>二次医療圏単位等地域の実情に応じた圏域において、地域の医師会等の医療関係団体と介護関係者と連絡会等を開催している</a:t>
                      </a:r>
                      <a:r>
                        <a:rPr kumimoji="1" lang="ja-JP" altLang="en-US" sz="900" kern="1200" dirty="0">
                          <a:solidFill>
                            <a:schemeClr val="dk1"/>
                          </a:solidFill>
                          <a:effectLst/>
                          <a:latin typeface="+mn-lt"/>
                          <a:ea typeface="+mn-ea"/>
                          <a:cs typeface="+mn-cs"/>
                        </a:rPr>
                        <a:t>。</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10</a:t>
                      </a:r>
                    </a:p>
                  </a:txBody>
                  <a:tcPr marL="89726" marR="89726" marT="44863" marB="44863" anchor="ctr"/>
                </a:tc>
                <a:tc>
                  <a:txBody>
                    <a:bodyPr/>
                    <a:lstStyle/>
                    <a:p>
                      <a:pPr algn="ctr"/>
                      <a:r>
                        <a:rPr kumimoji="1" lang="en-US" altLang="ja-JP" sz="900" dirty="0">
                          <a:latin typeface="+mn-ea"/>
                          <a:ea typeface="+mn-ea"/>
                        </a:rPr>
                        <a:t>9.6</a:t>
                      </a:r>
                    </a:p>
                  </a:txBody>
                  <a:tcPr marL="89726" marR="89726" marT="44863" marB="44863" anchor="ctr"/>
                </a:tc>
                <a:extLst>
                  <a:ext uri="{0D108BD9-81ED-4DB2-BD59-A6C34878D82A}">
                    <a16:rowId xmlns:a16="http://schemas.microsoft.com/office/drawing/2014/main" val="1201803747"/>
                  </a:ext>
                </a:extLst>
              </a:tr>
              <a:tr h="358902">
                <a:tc>
                  <a:txBody>
                    <a:bodyPr/>
                    <a:lstStyle/>
                    <a:p>
                      <a:pPr algn="ctr"/>
                      <a:r>
                        <a:rPr kumimoji="1" lang="ja-JP" altLang="en-US" sz="900" dirty="0">
                          <a:latin typeface="+mn-ea"/>
                          <a:ea typeface="+mn-ea"/>
                        </a:rPr>
                        <a:t>エ</a:t>
                      </a:r>
                    </a:p>
                  </a:txBody>
                  <a:tcPr marL="89726" marR="89726" marT="44863" marB="44863" anchor="ctr"/>
                </a:tc>
                <a:tc>
                  <a:txBody>
                    <a:bodyPr/>
                    <a:lstStyle/>
                    <a:p>
                      <a:r>
                        <a:rPr kumimoji="1" lang="ja-JP" altLang="ja-JP" sz="900" kern="1200" dirty="0">
                          <a:solidFill>
                            <a:schemeClr val="dk1"/>
                          </a:solidFill>
                          <a:effectLst/>
                          <a:latin typeface="+mn-lt"/>
                          <a:ea typeface="+mn-ea"/>
                          <a:cs typeface="+mn-cs"/>
                        </a:rPr>
                        <a:t>切れ目のない在宅医療・在宅介護の提供体制整備に関する事例等の情報を提供している</a:t>
                      </a:r>
                      <a:r>
                        <a:rPr kumimoji="1" lang="ja-JP" altLang="en-US" sz="900" kern="1200" dirty="0">
                          <a:solidFill>
                            <a:schemeClr val="dk1"/>
                          </a:solidFill>
                          <a:effectLst/>
                          <a:latin typeface="+mn-lt"/>
                          <a:ea typeface="+mn-ea"/>
                          <a:cs typeface="+mn-cs"/>
                        </a:rPr>
                        <a:t>。</a:t>
                      </a:r>
                      <a:endParaRPr kumimoji="1" lang="ja-JP" altLang="ja-JP" sz="900" kern="1200" dirty="0">
                        <a:solidFill>
                          <a:schemeClr val="dk1"/>
                        </a:solidFill>
                        <a:effectLst/>
                        <a:latin typeface="+mn-ea"/>
                        <a:ea typeface="+mn-ea"/>
                        <a:cs typeface="+mn-cs"/>
                      </a:endParaRPr>
                    </a:p>
                  </a:txBody>
                  <a:tcPr marL="89726" marR="89726" marT="44863" marB="44863" anchor="ctr"/>
                </a:tc>
                <a:tc>
                  <a:txBody>
                    <a:bodyPr/>
                    <a:lstStyle/>
                    <a:p>
                      <a:pPr algn="ctr"/>
                      <a:r>
                        <a:rPr kumimoji="1" lang="en-US" altLang="ja-JP" sz="900" dirty="0">
                          <a:latin typeface="+mn-ea"/>
                          <a:ea typeface="+mn-ea"/>
                        </a:rPr>
                        <a:t>10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9.4</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コ</a:t>
                      </a:r>
                    </a:p>
                  </a:txBody>
                  <a:tcPr marL="89726" marR="89726" marT="44863" marB="44863" anchor="ctr"/>
                </a:tc>
                <a:tc>
                  <a:txBody>
                    <a:bodyPr/>
                    <a:lstStyle/>
                    <a:p>
                      <a:r>
                        <a:rPr kumimoji="1" lang="ja-JP" altLang="en-US" sz="900" kern="1200" dirty="0">
                          <a:solidFill>
                            <a:schemeClr val="dk1"/>
                          </a:solidFill>
                          <a:effectLst/>
                          <a:latin typeface="+mn-lt"/>
                          <a:ea typeface="+mn-ea"/>
                          <a:cs typeface="+mn-cs"/>
                        </a:rPr>
                        <a:t>在宅医療をはじめとした広域的な医療資源に関する情報提供や取組事例の紹介等を市町村に対して行っている</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10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9.1</a:t>
                      </a:r>
                    </a:p>
                  </a:txBody>
                  <a:tcPr marL="89726" marR="89726" marT="44863" marB="44863" anchor="ctr"/>
                </a:tc>
                <a:extLst>
                  <a:ext uri="{0D108BD9-81ED-4DB2-BD59-A6C34878D82A}">
                    <a16:rowId xmlns:a16="http://schemas.microsoft.com/office/drawing/2014/main" val="291411947"/>
                  </a:ext>
                </a:extLst>
              </a:tr>
              <a:tr h="236546">
                <a:tc>
                  <a:txBody>
                    <a:bodyPr/>
                    <a:lstStyle/>
                    <a:p>
                      <a:pPr algn="ctr"/>
                      <a:r>
                        <a:rPr kumimoji="1" lang="ja-JP" altLang="en-US" sz="900" dirty="0">
                          <a:latin typeface="+mn-ea"/>
                          <a:ea typeface="+mn-ea"/>
                        </a:rPr>
                        <a:t>オ</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ja-JP" sz="900" kern="1200" dirty="0">
                          <a:solidFill>
                            <a:schemeClr val="dk1"/>
                          </a:solidFill>
                          <a:effectLst/>
                          <a:latin typeface="+mn-lt"/>
                          <a:ea typeface="+mn-ea"/>
                          <a:cs typeface="+mn-cs"/>
                        </a:rPr>
                        <a:t>広域的な相談窓口</a:t>
                      </a:r>
                      <a:r>
                        <a:rPr kumimoji="1" lang="ja-JP" altLang="en-US" sz="900" kern="1200" dirty="0">
                          <a:solidFill>
                            <a:schemeClr val="dk1"/>
                          </a:solidFill>
                          <a:effectLst/>
                          <a:latin typeface="+mn-lt"/>
                          <a:ea typeface="+mn-ea"/>
                          <a:cs typeface="+mn-cs"/>
                        </a:rPr>
                        <a:t>を</a:t>
                      </a:r>
                      <a:r>
                        <a:rPr kumimoji="1" lang="ja-JP" altLang="ja-JP" sz="900" kern="1200" dirty="0">
                          <a:solidFill>
                            <a:schemeClr val="dk1"/>
                          </a:solidFill>
                          <a:effectLst/>
                          <a:latin typeface="+mn-lt"/>
                          <a:ea typeface="+mn-ea"/>
                          <a:cs typeface="+mn-cs"/>
                        </a:rPr>
                        <a:t>設置</a:t>
                      </a:r>
                      <a:r>
                        <a:rPr kumimoji="1" lang="ja-JP" altLang="en-US" sz="900" kern="1200" dirty="0">
                          <a:solidFill>
                            <a:schemeClr val="dk1"/>
                          </a:solidFill>
                          <a:effectLst/>
                          <a:latin typeface="+mn-lt"/>
                          <a:ea typeface="+mn-ea"/>
                          <a:cs typeface="+mn-cs"/>
                        </a:rPr>
                        <a:t>して</a:t>
                      </a:r>
                      <a:r>
                        <a:rPr kumimoji="1" lang="ja-JP" altLang="ja-JP" sz="900" kern="1200" dirty="0">
                          <a:solidFill>
                            <a:schemeClr val="dk1"/>
                          </a:solidFill>
                          <a:effectLst/>
                          <a:latin typeface="+mn-lt"/>
                          <a:ea typeface="+mn-ea"/>
                          <a:cs typeface="+mn-cs"/>
                        </a:rPr>
                        <a:t>いる</a:t>
                      </a:r>
                      <a:r>
                        <a:rPr kumimoji="1" lang="ja-JP" altLang="en-US" sz="900" kern="1200" dirty="0">
                          <a:solidFill>
                            <a:schemeClr val="dk1"/>
                          </a:solidFill>
                          <a:effectLst/>
                          <a:latin typeface="+mn-lt"/>
                          <a:ea typeface="+mn-ea"/>
                          <a:cs typeface="+mn-cs"/>
                        </a:rPr>
                        <a:t>。</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10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7.7</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サ</a:t>
                      </a:r>
                    </a:p>
                  </a:txBody>
                  <a:tcPr marL="89726" marR="89726" marT="44863" marB="44863" anchor="ctr"/>
                </a:tc>
                <a:tc>
                  <a:txBody>
                    <a:bodyPr/>
                    <a:lstStyle/>
                    <a:p>
                      <a:r>
                        <a:rPr kumimoji="1" lang="ja-JP" altLang="ja-JP" sz="900" kern="1200" dirty="0">
                          <a:solidFill>
                            <a:schemeClr val="dk1"/>
                          </a:solidFill>
                          <a:effectLst/>
                          <a:latin typeface="+mn-lt"/>
                          <a:ea typeface="+mn-ea"/>
                          <a:cs typeface="+mn-cs"/>
                        </a:rPr>
                        <a:t>在宅医療・介護連携推進のための人材育成を行っている</a:t>
                      </a:r>
                      <a:r>
                        <a:rPr kumimoji="1" lang="ja-JP" altLang="en-US" sz="900" kern="1200" dirty="0">
                          <a:solidFill>
                            <a:schemeClr val="dk1"/>
                          </a:solidFill>
                          <a:effectLst/>
                          <a:latin typeface="+mn-lt"/>
                          <a:ea typeface="+mn-ea"/>
                          <a:cs typeface="+mn-cs"/>
                        </a:rPr>
                        <a:t>。</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10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10.0</a:t>
                      </a:r>
                    </a:p>
                  </a:txBody>
                  <a:tcPr marL="89726" marR="89726" marT="44863" marB="44863" anchor="ctr"/>
                </a:tc>
                <a:extLst>
                  <a:ext uri="{0D108BD9-81ED-4DB2-BD59-A6C34878D82A}">
                    <a16:rowId xmlns:a16="http://schemas.microsoft.com/office/drawing/2014/main" val="3740199256"/>
                  </a:ext>
                </a:extLst>
              </a:tr>
              <a:tr h="358902">
                <a:tc>
                  <a:txBody>
                    <a:bodyPr/>
                    <a:lstStyle/>
                    <a:p>
                      <a:pPr algn="ctr"/>
                      <a:r>
                        <a:rPr kumimoji="1" lang="ja-JP" altLang="en-US" sz="900" dirty="0">
                          <a:latin typeface="+mn-ea"/>
                          <a:ea typeface="+mn-ea"/>
                        </a:rPr>
                        <a:t>カ</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kern="1200" dirty="0">
                          <a:solidFill>
                            <a:schemeClr val="dk1"/>
                          </a:solidFill>
                          <a:effectLst/>
                          <a:latin typeface="+mn-lt"/>
                          <a:ea typeface="+mn-ea"/>
                          <a:cs typeface="+mn-cs"/>
                        </a:rPr>
                        <a:t>広域的な相談窓口に従事する人材の育成に取り組んでいる。</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15.7</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シ</a:t>
                      </a:r>
                    </a:p>
                  </a:txBody>
                  <a:tcPr marL="89726" marR="89726" marT="44863" marB="44863" anchor="ctr"/>
                </a:tc>
                <a:tc>
                  <a:txBody>
                    <a:bodyPr/>
                    <a:lstStyle/>
                    <a:p>
                      <a:pPr marL="0" marR="0" lvl="0" indent="0" algn="l" defTabSz="917509" rtl="0" eaLnBrk="1" fontAlgn="auto" latinLnBrk="0" hangingPunct="1">
                        <a:lnSpc>
                          <a:spcPct val="100000"/>
                        </a:lnSpc>
                        <a:spcBef>
                          <a:spcPts val="0"/>
                        </a:spcBef>
                        <a:spcAft>
                          <a:spcPts val="0"/>
                        </a:spcAft>
                        <a:buClrTx/>
                        <a:buSzTx/>
                        <a:buFontTx/>
                        <a:buNone/>
                        <a:tabLst/>
                        <a:defRPr/>
                      </a:pPr>
                      <a:r>
                        <a:rPr kumimoji="1" lang="ja-JP" altLang="ja-JP" sz="900" kern="1200" dirty="0">
                          <a:solidFill>
                            <a:schemeClr val="dk1"/>
                          </a:solidFill>
                          <a:effectLst/>
                          <a:latin typeface="+mn-lt"/>
                          <a:ea typeface="+mn-ea"/>
                          <a:cs typeface="+mn-cs"/>
                        </a:rPr>
                        <a:t>住民啓発用の媒体を作成し、市町村が実施する普及啓発の支援を実施している</a:t>
                      </a:r>
                      <a:r>
                        <a:rPr kumimoji="1" lang="ja-JP" altLang="en-US" sz="900" kern="1200" dirty="0">
                          <a:solidFill>
                            <a:schemeClr val="dk1"/>
                          </a:solidFill>
                          <a:effectLst/>
                          <a:latin typeface="+mn-ea"/>
                          <a:ea typeface="+mn-ea"/>
                          <a:cs typeface="+mn-cs"/>
                        </a:rPr>
                        <a:t>。</a:t>
                      </a:r>
                      <a:endParaRPr kumimoji="1" lang="ja-JP" altLang="ja-JP" sz="900" kern="1200" dirty="0">
                        <a:solidFill>
                          <a:schemeClr val="dk1"/>
                        </a:solidFill>
                        <a:effectLst/>
                        <a:latin typeface="+mn-ea"/>
                        <a:ea typeface="+mn-ea"/>
                        <a:cs typeface="+mn-cs"/>
                      </a:endParaRP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15.7</a:t>
                      </a:r>
                    </a:p>
                  </a:txBody>
                  <a:tcPr marL="89726" marR="89726" marT="44863" marB="44863" anchor="ctr"/>
                </a:tc>
                <a:extLst>
                  <a:ext uri="{0D108BD9-81ED-4DB2-BD59-A6C34878D82A}">
                    <a16:rowId xmlns:a16="http://schemas.microsoft.com/office/drawing/2014/main" val="2147253580"/>
                  </a:ext>
                </a:extLst>
              </a:tr>
            </a:tbl>
          </a:graphicData>
        </a:graphic>
      </p:graphicFrame>
      <p:graphicFrame>
        <p:nvGraphicFramePr>
          <p:cNvPr id="2" name="グラフ 1">
            <a:extLst>
              <a:ext uri="{FF2B5EF4-FFF2-40B4-BE49-F238E27FC236}">
                <a16:creationId xmlns:a16="http://schemas.microsoft.com/office/drawing/2014/main" id="{1AE43B05-C08A-4EC8-A2F2-34C7F6ECA913}"/>
              </a:ext>
            </a:extLst>
          </p:cNvPr>
          <p:cNvGraphicFramePr>
            <a:graphicFrameLocks/>
          </p:cNvGraphicFramePr>
          <p:nvPr>
            <p:extLst>
              <p:ext uri="{D42A27DB-BD31-4B8C-83A1-F6EECF244321}">
                <p14:modId xmlns:p14="http://schemas.microsoft.com/office/powerpoint/2010/main" val="472430933"/>
              </p:ext>
            </p:extLst>
          </p:nvPr>
        </p:nvGraphicFramePr>
        <p:xfrm>
          <a:off x="230398" y="3019535"/>
          <a:ext cx="9437434" cy="398198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8651098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55567"/>
          </a:xfrm>
          <a:prstGeom prst="rect">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963" b="1" dirty="0">
                <a:latin typeface="Meiryo UI" panose="020B0604030504040204" pitchFamily="50" charset="-128"/>
                <a:ea typeface="Meiryo UI" panose="020B0604030504040204" pitchFamily="50" charset="-128"/>
              </a:rPr>
              <a:t>2021</a:t>
            </a:r>
            <a:r>
              <a:rPr lang="ja-JP" altLang="en-US" sz="1963" b="1" dirty="0">
                <a:latin typeface="Meiryo UI" panose="020B0604030504040204" pitchFamily="50" charset="-128"/>
                <a:ea typeface="Meiryo UI" panose="020B0604030504040204" pitchFamily="50" charset="-128"/>
              </a:rPr>
              <a:t>年度（都道府県分） 　　</a:t>
            </a:r>
            <a:r>
              <a:rPr lang="ja-JP" altLang="ja-JP" sz="1963" b="1" dirty="0">
                <a:latin typeface="Meiryo UI" panose="020B0604030504040204" pitchFamily="50" charset="-128"/>
                <a:ea typeface="Meiryo UI" panose="020B0604030504040204" pitchFamily="50" charset="-128"/>
              </a:rPr>
              <a:t>（</a:t>
            </a:r>
            <a:r>
              <a:rPr lang="ja-JP" altLang="en-US" sz="1963" b="1" dirty="0">
                <a:latin typeface="Meiryo UI" panose="020B0604030504040204" pitchFamily="50" charset="-128"/>
                <a:ea typeface="Meiryo UI" panose="020B0604030504040204" pitchFamily="50" charset="-128"/>
              </a:rPr>
              <a:t>６</a:t>
            </a:r>
            <a:r>
              <a:rPr lang="ja-JP" altLang="ja-JP" sz="1963" b="1" dirty="0">
                <a:latin typeface="Meiryo UI" panose="020B0604030504040204" pitchFamily="50" charset="-128"/>
                <a:ea typeface="Meiryo UI" panose="020B0604030504040204" pitchFamily="50" charset="-128"/>
              </a:rPr>
              <a:t>）認知症総合支援</a:t>
            </a:r>
            <a:endParaRPr lang="ja-JP" altLang="ja-JP" sz="1963" dirty="0">
              <a:latin typeface="Meiryo UI" panose="020B0604030504040204" pitchFamily="50" charset="-128"/>
              <a:ea typeface="Meiryo UI" panose="020B0604030504040204" pitchFamily="50" charset="-128"/>
            </a:endParaRPr>
          </a:p>
        </p:txBody>
      </p:sp>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452201" y="6645502"/>
            <a:ext cx="2268061" cy="358279"/>
          </a:xfrm>
        </p:spPr>
        <p:txBody>
          <a:bodyPr/>
          <a:lstStyle/>
          <a:p>
            <a:pPr>
              <a:defRPr/>
            </a:pPr>
            <a:r>
              <a:rPr lang="en-US" altLang="ja-JP" dirty="0" smtClean="0">
                <a:solidFill>
                  <a:prstClr val="black">
                    <a:tint val="75000"/>
                  </a:prstClr>
                </a:solidFill>
                <a:latin typeface="+mn-ea"/>
              </a:rPr>
              <a:t>19</a:t>
            </a:r>
            <a:endParaRPr kumimoji="1" lang="ja-JP" altLang="en-US" dirty="0">
              <a:solidFill>
                <a:prstClr val="black">
                  <a:tint val="75000"/>
                </a:prstClr>
              </a:solidFill>
              <a:latin typeface="+mn-ea"/>
            </a:endParaRPr>
          </a:p>
        </p:txBody>
      </p:sp>
      <p:graphicFrame>
        <p:nvGraphicFramePr>
          <p:cNvPr id="3" name="表 2"/>
          <p:cNvGraphicFramePr>
            <a:graphicFrameLocks noGrp="1"/>
          </p:cNvGraphicFramePr>
          <p:nvPr>
            <p:extLst/>
          </p:nvPr>
        </p:nvGraphicFramePr>
        <p:xfrm>
          <a:off x="107715" y="578022"/>
          <a:ext cx="9299566" cy="2483934"/>
        </p:xfrm>
        <a:graphic>
          <a:graphicData uri="http://schemas.openxmlformats.org/drawingml/2006/table">
            <a:tbl>
              <a:tblPr firstRow="1" bandRow="1">
                <a:tableStyleId>{5C22544A-7EE6-4342-B048-85BDC9FD1C3A}</a:tableStyleId>
              </a:tblPr>
              <a:tblGrid>
                <a:gridCol w="204852">
                  <a:extLst>
                    <a:ext uri="{9D8B030D-6E8A-4147-A177-3AD203B41FA5}">
                      <a16:colId xmlns:a16="http://schemas.microsoft.com/office/drawing/2014/main" val="897722632"/>
                    </a:ext>
                  </a:extLst>
                </a:gridCol>
                <a:gridCol w="8195616">
                  <a:extLst>
                    <a:ext uri="{9D8B030D-6E8A-4147-A177-3AD203B41FA5}">
                      <a16:colId xmlns:a16="http://schemas.microsoft.com/office/drawing/2014/main" val="1624404869"/>
                    </a:ext>
                  </a:extLst>
                </a:gridCol>
                <a:gridCol w="449549">
                  <a:extLst>
                    <a:ext uri="{9D8B030D-6E8A-4147-A177-3AD203B41FA5}">
                      <a16:colId xmlns:a16="http://schemas.microsoft.com/office/drawing/2014/main" val="739993648"/>
                    </a:ext>
                  </a:extLst>
                </a:gridCol>
                <a:gridCol w="449549">
                  <a:extLst>
                    <a:ext uri="{9D8B030D-6E8A-4147-A177-3AD203B41FA5}">
                      <a16:colId xmlns:a16="http://schemas.microsoft.com/office/drawing/2014/main" val="300635064"/>
                    </a:ext>
                  </a:extLst>
                </a:gridCol>
              </a:tblGrid>
              <a:tr h="254222">
                <a:tc>
                  <a:txBody>
                    <a:bodyPr/>
                    <a:lstStyle/>
                    <a:p>
                      <a:pPr algn="ctr"/>
                      <a:endParaRPr kumimoji="1" lang="ja-JP" altLang="en-US" sz="1100" dirty="0">
                        <a:latin typeface="+mn-ea"/>
                        <a:ea typeface="+mn-ea"/>
                      </a:endParaRPr>
                    </a:p>
                  </a:txBody>
                  <a:tcPr marL="89726" marR="89726" marT="44863" marB="44863" anchor="ctr"/>
                </a:tc>
                <a:tc>
                  <a:txBody>
                    <a:bodyPr/>
                    <a:lstStyle/>
                    <a:p>
                      <a:pPr algn="ctr"/>
                      <a:r>
                        <a:rPr kumimoji="1" lang="ja-JP" altLang="en-US" sz="900" dirty="0">
                          <a:latin typeface="+mn-ea"/>
                          <a:ea typeface="+mn-ea"/>
                        </a:rPr>
                        <a:t>評価指標</a:t>
                      </a:r>
                    </a:p>
                  </a:txBody>
                  <a:tcPr marL="89726" marR="89726" marT="44863" marB="44863"/>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extLst>
                  <a:ext uri="{0D108BD9-81ED-4DB2-BD59-A6C34878D82A}">
                    <a16:rowId xmlns:a16="http://schemas.microsoft.com/office/drawing/2014/main" val="2535473127"/>
                  </a:ext>
                </a:extLst>
              </a:tr>
              <a:tr h="209360">
                <a:tc gridSpan="4">
                  <a:txBody>
                    <a:bodyPr/>
                    <a:lstStyle/>
                    <a:p>
                      <a:r>
                        <a:rPr kumimoji="1" lang="ja-JP" altLang="en-US" sz="900" kern="1200" dirty="0">
                          <a:solidFill>
                            <a:schemeClr val="dk1"/>
                          </a:solidFill>
                          <a:effectLst/>
                          <a:latin typeface="+mn-ea"/>
                          <a:ea typeface="+mn-ea"/>
                          <a:cs typeface="+mn-cs"/>
                        </a:rPr>
                        <a:t>①</a:t>
                      </a:r>
                      <a:r>
                        <a:rPr kumimoji="1" lang="ja-JP" altLang="ja-JP" sz="900" kern="1200" dirty="0">
                          <a:solidFill>
                            <a:schemeClr val="dk1"/>
                          </a:solidFill>
                          <a:effectLst/>
                          <a:latin typeface="+mn-ea"/>
                          <a:ea typeface="+mn-ea"/>
                          <a:cs typeface="+mn-cs"/>
                        </a:rPr>
                        <a:t>認知症施策の推進に関し、現状把握、計画の策定、市町村の取組の把握等を行っているか。</a:t>
                      </a:r>
                    </a:p>
                  </a:txBody>
                  <a:tcPr marL="89726" marR="89726" marT="44863" marB="44863"/>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kumimoji="1" lang="en-US" altLang="ja-JP" sz="1000" b="0" dirty="0">
                        <a:solidFill>
                          <a:schemeClr val="tx1"/>
                        </a:solidFill>
                      </a:endParaRPr>
                    </a:p>
                  </a:txBody>
                  <a:tcPr/>
                </a:tc>
                <a:tc hMerge="1">
                  <a:txBody>
                    <a:bodyPr/>
                    <a:lstStyle/>
                    <a:p>
                      <a:pPr algn="ctr"/>
                      <a:endParaRPr kumimoji="1" lang="ja-JP" altLang="en-US" sz="1000" dirty="0">
                        <a:latin typeface="+mn-ea"/>
                        <a:ea typeface="+mn-ea"/>
                      </a:endParaRPr>
                    </a:p>
                  </a:txBody>
                  <a:tcPr anchor="ctr"/>
                </a:tc>
                <a:tc hMerge="1">
                  <a:txBody>
                    <a:bodyPr/>
                    <a:lstStyle/>
                    <a:p>
                      <a:pPr algn="ctr"/>
                      <a:endParaRPr kumimoji="1" lang="ja-JP" altLang="en-US" sz="1000" dirty="0">
                        <a:latin typeface="+mn-ea"/>
                        <a:ea typeface="+mn-ea"/>
                      </a:endParaRPr>
                    </a:p>
                  </a:txBody>
                  <a:tcPr anchor="ctr"/>
                </a:tc>
                <a:extLst>
                  <a:ext uri="{0D108BD9-81ED-4DB2-BD59-A6C34878D82A}">
                    <a16:rowId xmlns:a16="http://schemas.microsoft.com/office/drawing/2014/main" val="933404504"/>
                  </a:ext>
                </a:extLst>
              </a:tr>
              <a:tr h="209360">
                <a:tc>
                  <a:txBody>
                    <a:bodyPr/>
                    <a:lstStyle/>
                    <a:p>
                      <a:pPr algn="ctr"/>
                      <a:r>
                        <a:rPr kumimoji="1" lang="ja-JP" altLang="en-US" sz="800" dirty="0">
                          <a:latin typeface="+mn-ea"/>
                          <a:ea typeface="+mn-ea"/>
                        </a:rPr>
                        <a:t>ア</a:t>
                      </a:r>
                    </a:p>
                  </a:txBody>
                  <a:tcPr marL="89726" marR="89726" marT="44863" marB="44863" anchor="ctr"/>
                </a:tc>
                <a:tc>
                  <a:txBody>
                    <a:bodyPr/>
                    <a:lstStyle/>
                    <a:p>
                      <a:r>
                        <a:rPr kumimoji="1" lang="ja-JP" altLang="en-US" sz="900" kern="1200" dirty="0">
                          <a:solidFill>
                            <a:schemeClr val="dk1"/>
                          </a:solidFill>
                          <a:effectLst/>
                          <a:latin typeface="+mn-ea"/>
                          <a:ea typeface="+mn-ea"/>
                          <a:cs typeface="+mn-cs"/>
                        </a:rPr>
                        <a:t>認知症施策に関する取組について、各年度における都道府県の具体的な計画（事業内容、実施（配置）予定数、受講予定人数等）を定め、進捗状況について点検・評価している。</a:t>
                      </a:r>
                      <a:endParaRPr kumimoji="1" lang="ja-JP" altLang="ja-JP" sz="900" kern="1200" dirty="0">
                        <a:solidFill>
                          <a:schemeClr val="dk1"/>
                        </a:solidFill>
                        <a:effectLst/>
                        <a:latin typeface="+mn-ea"/>
                        <a:ea typeface="+mn-ea"/>
                        <a:cs typeface="+mn-cs"/>
                      </a:endParaRPr>
                    </a:p>
                  </a:txBody>
                  <a:tcPr marL="89726" marR="89726" marT="44863" marB="44863"/>
                </a:tc>
                <a:tc>
                  <a:txBody>
                    <a:bodyPr/>
                    <a:lstStyle/>
                    <a:p>
                      <a:pPr algn="ctr"/>
                      <a:r>
                        <a:rPr kumimoji="1" lang="en-US" altLang="ja-JP" sz="900" dirty="0">
                          <a:solidFill>
                            <a:schemeClr val="tx1"/>
                          </a:solidFill>
                          <a:latin typeface="+mn-ea"/>
                          <a:ea typeface="+mn-ea"/>
                        </a:rPr>
                        <a:t>15</a:t>
                      </a:r>
                      <a:endParaRPr kumimoji="1" lang="ja-JP" altLang="en-US" sz="900" dirty="0">
                        <a:solidFill>
                          <a:schemeClr val="tx1"/>
                        </a:solidFill>
                        <a:latin typeface="+mn-ea"/>
                        <a:ea typeface="+mn-ea"/>
                      </a:endParaRPr>
                    </a:p>
                  </a:txBody>
                  <a:tcPr marL="89726" marR="89726" marT="44863" marB="44863" anchor="ctr"/>
                </a:tc>
                <a:tc>
                  <a:txBody>
                    <a:bodyPr/>
                    <a:lstStyle/>
                    <a:p>
                      <a:pPr algn="ctr"/>
                      <a:r>
                        <a:rPr kumimoji="1" lang="en-US" altLang="ja-JP" sz="900" dirty="0">
                          <a:solidFill>
                            <a:schemeClr val="tx1"/>
                          </a:solidFill>
                          <a:latin typeface="+mn-ea"/>
                          <a:ea typeface="+mn-ea"/>
                        </a:rPr>
                        <a:t>13.3</a:t>
                      </a:r>
                      <a:endParaRPr kumimoji="1" lang="ja-JP" altLang="en-US" sz="900" dirty="0">
                        <a:solidFill>
                          <a:schemeClr val="tx1"/>
                        </a:solidFill>
                        <a:latin typeface="+mn-ea"/>
                        <a:ea typeface="+mn-ea"/>
                      </a:endParaRPr>
                    </a:p>
                  </a:txBody>
                  <a:tcPr marL="89726" marR="89726" marT="44863" marB="44863" anchor="ctr"/>
                </a:tc>
                <a:extLst>
                  <a:ext uri="{0D108BD9-81ED-4DB2-BD59-A6C34878D82A}">
                    <a16:rowId xmlns:a16="http://schemas.microsoft.com/office/drawing/2014/main" val="399234344"/>
                  </a:ext>
                </a:extLst>
              </a:tr>
              <a:tr h="209360">
                <a:tc>
                  <a:txBody>
                    <a:bodyPr/>
                    <a:lstStyle/>
                    <a:p>
                      <a:pPr algn="ctr"/>
                      <a:r>
                        <a:rPr kumimoji="1" lang="ja-JP" altLang="en-US" sz="800" dirty="0">
                          <a:latin typeface="+mn-ea"/>
                          <a:ea typeface="+mn-ea"/>
                        </a:rPr>
                        <a:t>イ</a:t>
                      </a:r>
                    </a:p>
                  </a:txBody>
                  <a:tcPr marL="89726" marR="89726" marT="44863" marB="44863" anchor="ctr"/>
                </a:tc>
                <a:tc>
                  <a:txBody>
                    <a:bodyPr/>
                    <a:lstStyle/>
                    <a:p>
                      <a:r>
                        <a:rPr kumimoji="1" lang="ja-JP" altLang="en-US" sz="900" kern="1200" dirty="0">
                          <a:solidFill>
                            <a:schemeClr val="dk1"/>
                          </a:solidFill>
                          <a:effectLst/>
                          <a:latin typeface="+mn-ea"/>
                          <a:ea typeface="+mn-ea"/>
                          <a:cs typeface="+mn-cs"/>
                        </a:rPr>
                        <a:t>市町村の認知症施策に関する取組について、都道府県内の全市町村の取組状況を把握の上、市町村の状況の一覧を作成し、自治体ＨＰに掲載する等公表しており、かつ進捗が遅れている市町村に対し支援するための取組（助言・支援事業の実施等）を行っている。</a:t>
                      </a:r>
                      <a:endParaRPr kumimoji="1" lang="en-US" altLang="ja-JP" sz="900" b="0" dirty="0">
                        <a:solidFill>
                          <a:schemeClr val="tx1"/>
                        </a:solidFill>
                        <a:latin typeface="+mn-ea"/>
                        <a:ea typeface="+mn-ea"/>
                      </a:endParaRPr>
                    </a:p>
                  </a:txBody>
                  <a:tcPr marL="89726" marR="89726" marT="44863" marB="44863"/>
                </a:tc>
                <a:tc>
                  <a:txBody>
                    <a:bodyPr/>
                    <a:lstStyle/>
                    <a:p>
                      <a:pPr algn="ctr"/>
                      <a:r>
                        <a:rPr kumimoji="1" lang="en-US" altLang="ja-JP" sz="900" dirty="0">
                          <a:solidFill>
                            <a:schemeClr val="tx1"/>
                          </a:solidFill>
                          <a:latin typeface="+mn-ea"/>
                          <a:ea typeface="+mn-ea"/>
                        </a:rPr>
                        <a:t>15</a:t>
                      </a:r>
                      <a:endParaRPr kumimoji="1" lang="ja-JP" altLang="en-US" sz="900" dirty="0">
                        <a:solidFill>
                          <a:schemeClr val="tx1"/>
                        </a:solidFill>
                        <a:latin typeface="+mn-ea"/>
                        <a:ea typeface="+mn-ea"/>
                      </a:endParaRPr>
                    </a:p>
                  </a:txBody>
                  <a:tcPr marL="89726" marR="89726" marT="44863" marB="44863" anchor="ctr"/>
                </a:tc>
                <a:tc>
                  <a:txBody>
                    <a:bodyPr/>
                    <a:lstStyle/>
                    <a:p>
                      <a:pPr algn="ctr"/>
                      <a:r>
                        <a:rPr kumimoji="1" lang="en-US" altLang="ja-JP" sz="900" dirty="0">
                          <a:solidFill>
                            <a:schemeClr val="tx1"/>
                          </a:solidFill>
                          <a:latin typeface="+mn-ea"/>
                          <a:ea typeface="+mn-ea"/>
                        </a:rPr>
                        <a:t>11.5</a:t>
                      </a:r>
                    </a:p>
                  </a:txBody>
                  <a:tcPr marL="89726" marR="89726" marT="44863" marB="44863" anchor="ctr"/>
                </a:tc>
                <a:extLst>
                  <a:ext uri="{0D108BD9-81ED-4DB2-BD59-A6C34878D82A}">
                    <a16:rowId xmlns:a16="http://schemas.microsoft.com/office/drawing/2014/main" val="4219815525"/>
                  </a:ext>
                </a:extLst>
              </a:tr>
              <a:tr h="209360">
                <a:tc gridSpan="2">
                  <a:txBody>
                    <a:bodyPr/>
                    <a:lstStyle/>
                    <a:p>
                      <a:pPr algn="l"/>
                      <a:r>
                        <a:rPr kumimoji="1" lang="ja-JP" altLang="en-US" sz="900" dirty="0">
                          <a:latin typeface="+mn-ea"/>
                          <a:ea typeface="+mn-ea"/>
                        </a:rPr>
                        <a:t>②不安を抱えている認知症の人に対して行われる認知症当事者によるピアサポート活動の支援を実施しているか。</a:t>
                      </a:r>
                    </a:p>
                  </a:txBody>
                  <a:tcPr marL="89726" marR="89726" marT="44863" marB="44863" anchor="ctr"/>
                </a:tc>
                <a:tc hMerge="1">
                  <a:txBody>
                    <a:bodyPr/>
                    <a:lstStyle/>
                    <a:p>
                      <a:endParaRPr kumimoji="1" lang="en-US" altLang="ja-JP" sz="800" b="0" dirty="0">
                        <a:solidFill>
                          <a:schemeClr val="tx1"/>
                        </a:solidFill>
                        <a:latin typeface="+mn-ea"/>
                        <a:ea typeface="+mn-ea"/>
                      </a:endParaRPr>
                    </a:p>
                  </a:txBody>
                  <a:tcPr/>
                </a:tc>
                <a:tc>
                  <a:txBody>
                    <a:bodyPr/>
                    <a:lstStyle/>
                    <a:p>
                      <a:pPr algn="ctr"/>
                      <a:r>
                        <a:rPr kumimoji="1" lang="en-US" altLang="ja-JP" sz="900">
                          <a:solidFill>
                            <a:schemeClr val="tx1"/>
                          </a:solidFill>
                          <a:latin typeface="+mn-ea"/>
                          <a:ea typeface="+mn-ea"/>
                        </a:rPr>
                        <a:t>15</a:t>
                      </a:r>
                      <a:endParaRPr kumimoji="1" lang="ja-JP" altLang="en-US" sz="900" dirty="0">
                        <a:solidFill>
                          <a:schemeClr val="tx1"/>
                        </a:solidFill>
                        <a:latin typeface="+mn-ea"/>
                        <a:ea typeface="+mn-ea"/>
                      </a:endParaRPr>
                    </a:p>
                  </a:txBody>
                  <a:tcPr marL="89726" marR="89726" marT="44863" marB="44863" anchor="ctr"/>
                </a:tc>
                <a:tc>
                  <a:txBody>
                    <a:bodyPr/>
                    <a:lstStyle/>
                    <a:p>
                      <a:pPr algn="ctr"/>
                      <a:r>
                        <a:rPr kumimoji="1" lang="en-US" altLang="ja-JP" sz="900" dirty="0">
                          <a:solidFill>
                            <a:schemeClr val="tx1"/>
                          </a:solidFill>
                          <a:latin typeface="+mn-ea"/>
                          <a:ea typeface="+mn-ea"/>
                        </a:rPr>
                        <a:t>10.9</a:t>
                      </a:r>
                    </a:p>
                  </a:txBody>
                  <a:tcPr marL="89726" marR="89726" marT="44863" marB="44863" anchor="ctr"/>
                </a:tc>
                <a:extLst>
                  <a:ext uri="{0D108BD9-81ED-4DB2-BD59-A6C34878D82A}">
                    <a16:rowId xmlns:a16="http://schemas.microsoft.com/office/drawing/2014/main" val="1438234692"/>
                  </a:ext>
                </a:extLst>
              </a:tr>
              <a:tr h="209360">
                <a:tc gridSpan="4">
                  <a:txBody>
                    <a:bodyPr/>
                    <a:lstStyle/>
                    <a:p>
                      <a:r>
                        <a:rPr kumimoji="1" lang="ja-JP" altLang="en-US" sz="900" b="0" dirty="0">
                          <a:solidFill>
                            <a:schemeClr val="tx1"/>
                          </a:solidFill>
                          <a:latin typeface="+mn-ea"/>
                          <a:ea typeface="+mn-ea"/>
                        </a:rPr>
                        <a:t>③若年性認知症の人が、その状態に応じた適切な支援を受けられるようにするための取組として、ア～ウの整備をおこなっているか。</a:t>
                      </a:r>
                      <a:endParaRPr kumimoji="1" lang="en-US" altLang="ja-JP" sz="900" b="0" dirty="0">
                        <a:solidFill>
                          <a:schemeClr val="tx1"/>
                        </a:solidFill>
                        <a:latin typeface="+mn-ea"/>
                        <a:ea typeface="+mn-ea"/>
                      </a:endParaRPr>
                    </a:p>
                  </a:txBody>
                  <a:tcPr marL="89726" marR="89726" marT="44863" marB="44863" anchor="ctr"/>
                </a:tc>
                <a:tc hMerge="1">
                  <a:txBody>
                    <a:bodyPr/>
                    <a:lstStyle/>
                    <a:p>
                      <a:endParaRPr kumimoji="1" lang="en-US" altLang="ja-JP" sz="800" b="0" dirty="0">
                        <a:solidFill>
                          <a:schemeClr val="tx1"/>
                        </a:solidFill>
                        <a:latin typeface="+mn-ea"/>
                        <a:ea typeface="+mn-ea"/>
                      </a:endParaRPr>
                    </a:p>
                  </a:txBody>
                  <a:tcPr/>
                </a:tc>
                <a:tc hMerge="1">
                  <a:txBody>
                    <a:bodyPr/>
                    <a:lstStyle/>
                    <a:p>
                      <a:pPr algn="ctr"/>
                      <a:endParaRPr kumimoji="1" lang="ja-JP" altLang="en-US" sz="800" dirty="0">
                        <a:solidFill>
                          <a:schemeClr val="tx1"/>
                        </a:solidFill>
                        <a:latin typeface="+mn-ea"/>
                        <a:ea typeface="+mn-ea"/>
                      </a:endParaRPr>
                    </a:p>
                  </a:txBody>
                  <a:tcPr anchor="ctr"/>
                </a:tc>
                <a:tc hMerge="1">
                  <a:txBody>
                    <a:bodyPr/>
                    <a:lstStyle/>
                    <a:p>
                      <a:pPr algn="ctr"/>
                      <a:endParaRPr kumimoji="1" lang="en-US" altLang="ja-JP" sz="800" dirty="0">
                        <a:solidFill>
                          <a:schemeClr val="tx1"/>
                        </a:solidFill>
                        <a:latin typeface="+mn-ea"/>
                        <a:ea typeface="+mn-ea"/>
                      </a:endParaRPr>
                    </a:p>
                  </a:txBody>
                  <a:tcPr anchor="ctr"/>
                </a:tc>
                <a:extLst>
                  <a:ext uri="{0D108BD9-81ED-4DB2-BD59-A6C34878D82A}">
                    <a16:rowId xmlns:a16="http://schemas.microsoft.com/office/drawing/2014/main" val="603738520"/>
                  </a:ext>
                </a:extLst>
              </a:tr>
              <a:tr h="209360">
                <a:tc>
                  <a:txBody>
                    <a:bodyPr/>
                    <a:lstStyle/>
                    <a:p>
                      <a:pPr algn="ctr"/>
                      <a:r>
                        <a:rPr kumimoji="1" lang="ja-JP" altLang="en-US" sz="800" dirty="0">
                          <a:latin typeface="+mn-ea"/>
                          <a:ea typeface="+mn-ea"/>
                        </a:rPr>
                        <a:t>ア</a:t>
                      </a:r>
                      <a:endParaRPr kumimoji="1" lang="en-US" altLang="ja-JP" sz="800" dirty="0">
                        <a:latin typeface="+mn-ea"/>
                        <a:ea typeface="+mn-ea"/>
                      </a:endParaRPr>
                    </a:p>
                  </a:txBody>
                  <a:tcPr marL="89726" marR="89726" marT="44863" marB="44863" anchor="ctr"/>
                </a:tc>
                <a:tc>
                  <a:txBody>
                    <a:bodyPr/>
                    <a:lstStyle/>
                    <a:p>
                      <a:r>
                        <a:rPr kumimoji="1" lang="ja-JP" altLang="en-US" sz="900" b="0" dirty="0">
                          <a:solidFill>
                            <a:schemeClr val="tx1"/>
                          </a:solidFill>
                          <a:latin typeface="+mn-ea"/>
                          <a:ea typeface="+mn-ea"/>
                        </a:rPr>
                        <a:t>若年性認知症の実態調査及び本人や家族へのヒアリング等による支援ニーズの把握を行っている。</a:t>
                      </a:r>
                      <a:endParaRPr kumimoji="1" lang="en-US" altLang="ja-JP" sz="900" b="0" dirty="0">
                        <a:solidFill>
                          <a:schemeClr val="tx1"/>
                        </a:solidFill>
                        <a:latin typeface="+mn-ea"/>
                        <a:ea typeface="+mn-ea"/>
                      </a:endParaRPr>
                    </a:p>
                  </a:txBody>
                  <a:tcPr marL="89726" marR="89726" marT="44863" marB="44863"/>
                </a:tc>
                <a:tc>
                  <a:txBody>
                    <a:bodyPr/>
                    <a:lstStyle/>
                    <a:p>
                      <a:pPr algn="ctr"/>
                      <a:r>
                        <a:rPr kumimoji="1" lang="en-US" altLang="ja-JP" sz="900" dirty="0">
                          <a:solidFill>
                            <a:schemeClr val="tx1"/>
                          </a:solidFill>
                          <a:latin typeface="+mn-ea"/>
                          <a:ea typeface="+mn-ea"/>
                        </a:rPr>
                        <a:t>10</a:t>
                      </a:r>
                      <a:endParaRPr kumimoji="1" lang="ja-JP" altLang="en-US" sz="900" dirty="0">
                        <a:solidFill>
                          <a:schemeClr val="tx1"/>
                        </a:solidFill>
                        <a:latin typeface="+mn-ea"/>
                        <a:ea typeface="+mn-ea"/>
                      </a:endParaRPr>
                    </a:p>
                  </a:txBody>
                  <a:tcPr marL="89726" marR="89726" marT="44863" marB="44863" anchor="ctr"/>
                </a:tc>
                <a:tc>
                  <a:txBody>
                    <a:bodyPr/>
                    <a:lstStyle/>
                    <a:p>
                      <a:pPr algn="ctr"/>
                      <a:r>
                        <a:rPr kumimoji="1" lang="en-US" altLang="ja-JP" sz="900" dirty="0">
                          <a:solidFill>
                            <a:schemeClr val="tx1"/>
                          </a:solidFill>
                          <a:latin typeface="+mn-ea"/>
                          <a:ea typeface="+mn-ea"/>
                        </a:rPr>
                        <a:t>7.9</a:t>
                      </a:r>
                    </a:p>
                  </a:txBody>
                  <a:tcPr marL="89726" marR="89726" marT="44863" marB="44863" anchor="ctr"/>
                </a:tc>
                <a:extLst>
                  <a:ext uri="{0D108BD9-81ED-4DB2-BD59-A6C34878D82A}">
                    <a16:rowId xmlns:a16="http://schemas.microsoft.com/office/drawing/2014/main" val="1681912498"/>
                  </a:ext>
                </a:extLst>
              </a:tr>
              <a:tr h="209360">
                <a:tc>
                  <a:txBody>
                    <a:bodyPr/>
                    <a:lstStyle/>
                    <a:p>
                      <a:pPr algn="ctr"/>
                      <a:r>
                        <a:rPr kumimoji="1" lang="ja-JP" altLang="en-US" sz="800" dirty="0">
                          <a:latin typeface="+mn-ea"/>
                          <a:ea typeface="+mn-ea"/>
                        </a:rPr>
                        <a:t>イ</a:t>
                      </a:r>
                    </a:p>
                  </a:txBody>
                  <a:tcPr marL="89726" marR="89726" marT="44863" marB="44863" anchor="ctr"/>
                </a:tc>
                <a:tc>
                  <a:txBody>
                    <a:bodyPr/>
                    <a:lstStyle/>
                    <a:p>
                      <a:r>
                        <a:rPr kumimoji="1" lang="ja-JP" altLang="en-US" sz="900" b="0" dirty="0">
                          <a:solidFill>
                            <a:schemeClr val="tx1"/>
                          </a:solidFill>
                          <a:latin typeface="+mn-ea"/>
                          <a:ea typeface="+mn-ea"/>
                        </a:rPr>
                        <a:t>若年性認知症の人の社会参加活動の支援を行っている</a:t>
                      </a:r>
                      <a:endParaRPr kumimoji="1" lang="en-US" altLang="ja-JP" sz="900" b="0" dirty="0">
                        <a:solidFill>
                          <a:schemeClr val="tx1"/>
                        </a:solidFill>
                        <a:latin typeface="+mn-ea"/>
                        <a:ea typeface="+mn-ea"/>
                      </a:endParaRPr>
                    </a:p>
                  </a:txBody>
                  <a:tcPr marL="89726" marR="89726" marT="44863" marB="44863"/>
                </a:tc>
                <a:tc>
                  <a:txBody>
                    <a:bodyPr/>
                    <a:lstStyle/>
                    <a:p>
                      <a:pPr algn="ctr"/>
                      <a:r>
                        <a:rPr kumimoji="1" lang="en-US" altLang="ja-JP" sz="900" dirty="0">
                          <a:solidFill>
                            <a:schemeClr val="tx1"/>
                          </a:solidFill>
                          <a:latin typeface="+mn-ea"/>
                          <a:ea typeface="+mn-ea"/>
                        </a:rPr>
                        <a:t>10</a:t>
                      </a:r>
                      <a:endParaRPr kumimoji="1" lang="ja-JP" altLang="en-US" sz="900" dirty="0">
                        <a:solidFill>
                          <a:schemeClr val="tx1"/>
                        </a:solidFill>
                        <a:latin typeface="+mn-ea"/>
                        <a:ea typeface="+mn-ea"/>
                      </a:endParaRPr>
                    </a:p>
                  </a:txBody>
                  <a:tcPr marL="89726" marR="89726" marT="44863" marB="44863" anchor="ctr"/>
                </a:tc>
                <a:tc>
                  <a:txBody>
                    <a:bodyPr/>
                    <a:lstStyle/>
                    <a:p>
                      <a:pPr algn="ctr"/>
                      <a:r>
                        <a:rPr kumimoji="1" lang="en-US" altLang="ja-JP" sz="900" dirty="0">
                          <a:solidFill>
                            <a:schemeClr val="tx1"/>
                          </a:solidFill>
                          <a:latin typeface="+mn-ea"/>
                          <a:ea typeface="+mn-ea"/>
                        </a:rPr>
                        <a:t>7.5</a:t>
                      </a:r>
                    </a:p>
                  </a:txBody>
                  <a:tcPr marL="89726" marR="89726" marT="44863" marB="44863" anchor="ctr"/>
                </a:tc>
                <a:extLst>
                  <a:ext uri="{0D108BD9-81ED-4DB2-BD59-A6C34878D82A}">
                    <a16:rowId xmlns:a16="http://schemas.microsoft.com/office/drawing/2014/main" val="1577506701"/>
                  </a:ext>
                </a:extLst>
              </a:tr>
              <a:tr h="209360">
                <a:tc>
                  <a:txBody>
                    <a:bodyPr/>
                    <a:lstStyle/>
                    <a:p>
                      <a:pPr algn="ctr"/>
                      <a:r>
                        <a:rPr kumimoji="1" lang="ja-JP" altLang="en-US" sz="800" dirty="0">
                          <a:latin typeface="+mn-ea"/>
                          <a:ea typeface="+mn-ea"/>
                        </a:rPr>
                        <a:t>ウ</a:t>
                      </a:r>
                    </a:p>
                  </a:txBody>
                  <a:tcPr marL="89726" marR="89726" marT="44863" marB="44863" anchor="ctr"/>
                </a:tc>
                <a:tc>
                  <a:txBody>
                    <a:bodyPr/>
                    <a:lstStyle/>
                    <a:p>
                      <a:r>
                        <a:rPr kumimoji="1" lang="ja-JP" altLang="en-US" sz="900" b="0" dirty="0">
                          <a:solidFill>
                            <a:schemeClr val="tx1"/>
                          </a:solidFill>
                          <a:latin typeface="+mn-ea"/>
                          <a:ea typeface="+mn-ea"/>
                        </a:rPr>
                        <a:t>若年性認知症の人が適切な支援が受けられるよう、医療・介護・福祉・雇用の関係者が連携し、支援に携わるものの理解促進を図るためのネットワーク構築及び研修を行っている。</a:t>
                      </a:r>
                      <a:endParaRPr kumimoji="1" lang="en-US" altLang="ja-JP" sz="900" b="0" dirty="0">
                        <a:solidFill>
                          <a:schemeClr val="tx1"/>
                        </a:solidFill>
                        <a:latin typeface="+mn-ea"/>
                        <a:ea typeface="+mn-ea"/>
                      </a:endParaRPr>
                    </a:p>
                  </a:txBody>
                  <a:tcPr marL="89726" marR="89726" marT="44863" marB="44863"/>
                </a:tc>
                <a:tc>
                  <a:txBody>
                    <a:bodyPr/>
                    <a:lstStyle/>
                    <a:p>
                      <a:pPr algn="ctr"/>
                      <a:r>
                        <a:rPr kumimoji="1" lang="en-US" altLang="ja-JP" sz="900" dirty="0">
                          <a:solidFill>
                            <a:schemeClr val="tx1"/>
                          </a:solidFill>
                          <a:latin typeface="+mn-ea"/>
                          <a:ea typeface="+mn-ea"/>
                        </a:rPr>
                        <a:t>20</a:t>
                      </a:r>
                      <a:endParaRPr kumimoji="1" lang="ja-JP" altLang="en-US" sz="900" dirty="0">
                        <a:solidFill>
                          <a:schemeClr val="tx1"/>
                        </a:solidFill>
                        <a:latin typeface="+mn-ea"/>
                        <a:ea typeface="+mn-ea"/>
                      </a:endParaRPr>
                    </a:p>
                  </a:txBody>
                  <a:tcPr marL="89726" marR="89726" marT="44863" marB="44863" anchor="ctr"/>
                </a:tc>
                <a:tc>
                  <a:txBody>
                    <a:bodyPr/>
                    <a:lstStyle/>
                    <a:p>
                      <a:pPr algn="ctr"/>
                      <a:r>
                        <a:rPr kumimoji="1" lang="en-US" altLang="ja-JP" sz="900" dirty="0">
                          <a:solidFill>
                            <a:schemeClr val="tx1"/>
                          </a:solidFill>
                          <a:latin typeface="+mn-ea"/>
                          <a:ea typeface="+mn-ea"/>
                        </a:rPr>
                        <a:t>15.3</a:t>
                      </a:r>
                    </a:p>
                  </a:txBody>
                  <a:tcPr marL="89726" marR="89726" marT="44863" marB="44863" anchor="ctr"/>
                </a:tc>
                <a:extLst>
                  <a:ext uri="{0D108BD9-81ED-4DB2-BD59-A6C34878D82A}">
                    <a16:rowId xmlns:a16="http://schemas.microsoft.com/office/drawing/2014/main" val="1539433832"/>
                  </a:ext>
                </a:extLst>
              </a:tr>
            </a:tbl>
          </a:graphicData>
        </a:graphic>
      </p:graphicFrame>
      <p:graphicFrame>
        <p:nvGraphicFramePr>
          <p:cNvPr id="2" name="グラフ 1">
            <a:extLst>
              <a:ext uri="{FF2B5EF4-FFF2-40B4-BE49-F238E27FC236}">
                <a16:creationId xmlns:a16="http://schemas.microsoft.com/office/drawing/2014/main" id="{15AD3026-38A7-4E1C-B7F3-F31FD12952CF}"/>
              </a:ext>
            </a:extLst>
          </p:cNvPr>
          <p:cNvGraphicFramePr>
            <a:graphicFrameLocks/>
          </p:cNvGraphicFramePr>
          <p:nvPr>
            <p:extLst>
              <p:ext uri="{D42A27DB-BD31-4B8C-83A1-F6EECF244321}">
                <p14:modId xmlns:p14="http://schemas.microsoft.com/office/powerpoint/2010/main" val="1417356244"/>
              </p:ext>
            </p:extLst>
          </p:nvPr>
        </p:nvGraphicFramePr>
        <p:xfrm>
          <a:off x="-71673" y="3021843"/>
          <a:ext cx="9863605" cy="380279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2752488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0"/>
            <a:ext cx="9720263" cy="408869"/>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defRPr/>
            </a:pPr>
            <a:r>
              <a:rPr lang="en-US" altLang="ja-JP" sz="1963" b="1" dirty="0">
                <a:solidFill>
                  <a:prstClr val="white"/>
                </a:solidFill>
                <a:latin typeface="Meiryo UI" panose="020B0604030504040204" pitchFamily="50" charset="-128"/>
                <a:ea typeface="Meiryo UI" panose="020B0604030504040204" pitchFamily="50" charset="-128"/>
              </a:rPr>
              <a:t>2021</a:t>
            </a:r>
            <a:r>
              <a:rPr lang="ja-JP" altLang="en-US" sz="1963" b="1" dirty="0">
                <a:solidFill>
                  <a:prstClr val="white"/>
                </a:solidFill>
                <a:latin typeface="Meiryo UI" panose="020B0604030504040204" pitchFamily="50" charset="-128"/>
                <a:ea typeface="Meiryo UI" panose="020B0604030504040204" pitchFamily="50" charset="-128"/>
              </a:rPr>
              <a:t>年度（都道府県分） 　保険者機能強化推進交付金に係る評価結果＜推進分＞</a:t>
            </a:r>
            <a:endParaRPr lang="en-US" altLang="ja-JP" sz="1963" b="1" dirty="0">
              <a:solidFill>
                <a:prstClr val="white"/>
              </a:solidFill>
              <a:latin typeface="Meiryo UI" panose="020B0604030504040204" pitchFamily="50" charset="-128"/>
              <a:ea typeface="Meiryo UI" panose="020B0604030504040204" pitchFamily="50" charset="-128"/>
            </a:endParaRPr>
          </a:p>
        </p:txBody>
      </p:sp>
      <p:sp>
        <p:nvSpPr>
          <p:cNvPr id="7" name="スライド番号プレースホルダー 1">
            <a:extLst>
              <a:ext uri="{FF2B5EF4-FFF2-40B4-BE49-F238E27FC236}">
                <a16:creationId xmlns:a16="http://schemas.microsoft.com/office/drawing/2014/main" id="{AF710CF6-730D-42F0-BDCD-E308F6BC9925}"/>
              </a:ext>
            </a:extLst>
          </p:cNvPr>
          <p:cNvSpPr>
            <a:spLocks noGrp="1"/>
          </p:cNvSpPr>
          <p:nvPr>
            <p:ph type="sldNum" sz="quarter" idx="12"/>
          </p:nvPr>
        </p:nvSpPr>
        <p:spPr>
          <a:xfrm>
            <a:off x="7222007" y="6463084"/>
            <a:ext cx="2258612" cy="358279"/>
          </a:xfrm>
        </p:spPr>
        <p:txBody>
          <a:bodyPr/>
          <a:lstStyle/>
          <a:p>
            <a:r>
              <a:rPr lang="en-US" altLang="ja-JP" dirty="0" smtClean="0">
                <a:solidFill>
                  <a:prstClr val="black">
                    <a:tint val="75000"/>
                  </a:prstClr>
                </a:solidFill>
                <a:latin typeface="ＭＳ Ｐゴシック" panose="020B0600070205080204" pitchFamily="50" charset="-128"/>
                <a:ea typeface="ＭＳ Ｐゴシック" panose="020B0600070205080204" pitchFamily="50" charset="-128"/>
              </a:rPr>
              <a:t>2</a:t>
            </a:r>
            <a:endParaRPr lang="ja-JP" altLang="en-US" dirty="0">
              <a:solidFill>
                <a:prstClr val="black">
                  <a:tint val="75000"/>
                </a:prstClr>
              </a:solidFill>
              <a:latin typeface="ＭＳ Ｐゴシック" panose="020B0600070205080204" pitchFamily="50" charset="-128"/>
              <a:ea typeface="ＭＳ Ｐゴシック" panose="020B0600070205080204" pitchFamily="50" charset="-128"/>
            </a:endParaRPr>
          </a:p>
        </p:txBody>
      </p:sp>
      <p:graphicFrame>
        <p:nvGraphicFramePr>
          <p:cNvPr id="2" name="グラフ 1">
            <a:extLst>
              <a:ext uri="{FF2B5EF4-FFF2-40B4-BE49-F238E27FC236}">
                <a16:creationId xmlns:a16="http://schemas.microsoft.com/office/drawing/2014/main" id="{7F8AC1C7-2317-4C75-86DD-B13A7A47AE02}"/>
              </a:ext>
            </a:extLst>
          </p:cNvPr>
          <p:cNvGraphicFramePr>
            <a:graphicFrameLocks/>
          </p:cNvGraphicFramePr>
          <p:nvPr>
            <p:extLst/>
          </p:nvPr>
        </p:nvGraphicFramePr>
        <p:xfrm>
          <a:off x="285913" y="493973"/>
          <a:ext cx="8908792" cy="649760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12312916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5556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963" b="1" dirty="0">
                <a:latin typeface="Meiryo UI" panose="020B0604030504040204" pitchFamily="50" charset="-128"/>
                <a:ea typeface="Meiryo UI" panose="020B0604030504040204" pitchFamily="50" charset="-128"/>
              </a:rPr>
              <a:t>2021</a:t>
            </a:r>
            <a:r>
              <a:rPr lang="ja-JP" altLang="en-US" sz="1963" b="1" dirty="0">
                <a:latin typeface="Meiryo UI" panose="020B0604030504040204" pitchFamily="50" charset="-128"/>
                <a:ea typeface="Meiryo UI" panose="020B0604030504040204" pitchFamily="50" charset="-128"/>
              </a:rPr>
              <a:t>年度（都道府県分） 　　</a:t>
            </a:r>
            <a:r>
              <a:rPr lang="en-US" altLang="ja-JP" sz="1963" b="1" dirty="0">
                <a:latin typeface="Meiryo UI" panose="020B0604030504040204" pitchFamily="50" charset="-128"/>
                <a:ea typeface="Meiryo UI" panose="020B0604030504040204" pitchFamily="50" charset="-128"/>
              </a:rPr>
              <a:t>Ⅱ</a:t>
            </a:r>
            <a:r>
              <a:rPr lang="ja-JP" altLang="ja-JP" sz="1963" b="1" dirty="0">
                <a:latin typeface="Meiryo UI" panose="020B0604030504040204" pitchFamily="50" charset="-128"/>
                <a:ea typeface="Meiryo UI" panose="020B0604030504040204" pitchFamily="50" charset="-128"/>
              </a:rPr>
              <a:t>（７）介護給付の適正化</a:t>
            </a:r>
            <a:endParaRPr lang="ja-JP" altLang="ja-JP" sz="1963" dirty="0">
              <a:latin typeface="Meiryo UI" panose="020B0604030504040204" pitchFamily="50" charset="-128"/>
              <a:ea typeface="Meiryo UI" panose="020B0604030504040204" pitchFamily="50" charset="-128"/>
            </a:endParaRPr>
          </a:p>
        </p:txBody>
      </p:sp>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380411" y="6663234"/>
            <a:ext cx="2268061" cy="358279"/>
          </a:xfrm>
        </p:spPr>
        <p:txBody>
          <a:bodyPr/>
          <a:lstStyle/>
          <a:p>
            <a:pPr>
              <a:defRPr/>
            </a:pPr>
            <a:r>
              <a:rPr kumimoji="1" lang="en-US" altLang="ja-JP" dirty="0" smtClean="0">
                <a:solidFill>
                  <a:prstClr val="black">
                    <a:tint val="75000"/>
                  </a:prstClr>
                </a:solidFill>
                <a:latin typeface="+mn-ea"/>
              </a:rPr>
              <a:t>20</a:t>
            </a:r>
            <a:endParaRPr kumimoji="1" lang="ja-JP" altLang="en-US" dirty="0">
              <a:solidFill>
                <a:prstClr val="black">
                  <a:tint val="75000"/>
                </a:prstClr>
              </a:solidFill>
              <a:latin typeface="+mn-ea"/>
            </a:endParaRPr>
          </a:p>
        </p:txBody>
      </p:sp>
      <p:graphicFrame>
        <p:nvGraphicFramePr>
          <p:cNvPr id="2" name="表 1"/>
          <p:cNvGraphicFramePr>
            <a:graphicFrameLocks noGrp="1"/>
          </p:cNvGraphicFramePr>
          <p:nvPr>
            <p:extLst/>
          </p:nvPr>
        </p:nvGraphicFramePr>
        <p:xfrm>
          <a:off x="88451" y="530112"/>
          <a:ext cx="9270300" cy="1999682"/>
        </p:xfrm>
        <a:graphic>
          <a:graphicData uri="http://schemas.openxmlformats.org/drawingml/2006/table">
            <a:tbl>
              <a:tblPr firstRow="1" bandRow="1">
                <a:tableStyleId>{5C22544A-7EE6-4342-B048-85BDC9FD1C3A}</a:tableStyleId>
              </a:tblPr>
              <a:tblGrid>
                <a:gridCol w="229346">
                  <a:extLst>
                    <a:ext uri="{9D8B030D-6E8A-4147-A177-3AD203B41FA5}">
                      <a16:colId xmlns:a16="http://schemas.microsoft.com/office/drawing/2014/main" val="4495390"/>
                    </a:ext>
                  </a:extLst>
                </a:gridCol>
                <a:gridCol w="3520635">
                  <a:extLst>
                    <a:ext uri="{9D8B030D-6E8A-4147-A177-3AD203B41FA5}">
                      <a16:colId xmlns:a16="http://schemas.microsoft.com/office/drawing/2014/main" val="4279079179"/>
                    </a:ext>
                  </a:extLst>
                </a:gridCol>
                <a:gridCol w="448708">
                  <a:extLst>
                    <a:ext uri="{9D8B030D-6E8A-4147-A177-3AD203B41FA5}">
                      <a16:colId xmlns:a16="http://schemas.microsoft.com/office/drawing/2014/main" val="2116160261"/>
                    </a:ext>
                  </a:extLst>
                </a:gridCol>
                <a:gridCol w="448708">
                  <a:extLst>
                    <a:ext uri="{9D8B030D-6E8A-4147-A177-3AD203B41FA5}">
                      <a16:colId xmlns:a16="http://schemas.microsoft.com/office/drawing/2014/main" val="3705958446"/>
                    </a:ext>
                  </a:extLst>
                </a:gridCol>
                <a:gridCol w="204852">
                  <a:extLst>
                    <a:ext uri="{9D8B030D-6E8A-4147-A177-3AD203B41FA5}">
                      <a16:colId xmlns:a16="http://schemas.microsoft.com/office/drawing/2014/main" val="1853340077"/>
                    </a:ext>
                  </a:extLst>
                </a:gridCol>
                <a:gridCol w="3520635">
                  <a:extLst>
                    <a:ext uri="{9D8B030D-6E8A-4147-A177-3AD203B41FA5}">
                      <a16:colId xmlns:a16="http://schemas.microsoft.com/office/drawing/2014/main" val="177521788"/>
                    </a:ext>
                  </a:extLst>
                </a:gridCol>
                <a:gridCol w="448708">
                  <a:extLst>
                    <a:ext uri="{9D8B030D-6E8A-4147-A177-3AD203B41FA5}">
                      <a16:colId xmlns:a16="http://schemas.microsoft.com/office/drawing/2014/main" val="2587305134"/>
                    </a:ext>
                  </a:extLst>
                </a:gridCol>
                <a:gridCol w="448708">
                  <a:extLst>
                    <a:ext uri="{9D8B030D-6E8A-4147-A177-3AD203B41FA5}">
                      <a16:colId xmlns:a16="http://schemas.microsoft.com/office/drawing/2014/main" val="2434994340"/>
                    </a:ext>
                  </a:extLst>
                </a:gridCol>
              </a:tblGrid>
              <a:tr h="224314">
                <a:tc>
                  <a:txBody>
                    <a:bodyPr/>
                    <a:lstStyle/>
                    <a:p>
                      <a:pPr algn="ct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評価指標</a:t>
                      </a:r>
                    </a:p>
                  </a:txBody>
                  <a:tcPr marL="89726" marR="89726" marT="44863" marB="44863"/>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tc>
                  <a:txBody>
                    <a:bodyPr/>
                    <a:lstStyle/>
                    <a:p>
                      <a:pPr algn="ctr"/>
                      <a:endParaRPr kumimoji="1" lang="ja-JP" altLang="en-US" sz="900" dirty="0">
                        <a:latin typeface="+mn-ea"/>
                        <a:ea typeface="+mn-ea"/>
                      </a:endParaRPr>
                    </a:p>
                  </a:txBody>
                  <a:tcPr marL="89726" marR="89726" marT="44863" marB="44863"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dirty="0">
                          <a:latin typeface="+mn-ea"/>
                          <a:ea typeface="+mn-ea"/>
                        </a:rPr>
                        <a:t>評価指標</a:t>
                      </a:r>
                    </a:p>
                  </a:txBody>
                  <a:tcPr marL="89726" marR="89726" marT="44863" marB="44863" anchor="ctr"/>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extLst>
                  <a:ext uri="{0D108BD9-81ED-4DB2-BD59-A6C34878D82A}">
                    <a16:rowId xmlns:a16="http://schemas.microsoft.com/office/drawing/2014/main" val="3244172578"/>
                  </a:ext>
                </a:extLst>
              </a:tr>
              <a:tr h="224314">
                <a:tc gridSpan="8">
                  <a:txBody>
                    <a:bodyPr/>
                    <a:lstStyle/>
                    <a:p>
                      <a:r>
                        <a:rPr kumimoji="1" lang="ja-JP" altLang="en-US" sz="900" kern="1200" dirty="0">
                          <a:solidFill>
                            <a:schemeClr val="dk1"/>
                          </a:solidFill>
                          <a:effectLst/>
                          <a:latin typeface="+mn-lt"/>
                          <a:ea typeface="+mn-ea"/>
                          <a:cs typeface="+mn-cs"/>
                        </a:rPr>
                        <a:t>①</a:t>
                      </a:r>
                      <a:r>
                        <a:rPr kumimoji="1" lang="ja-JP" altLang="ja-JP" sz="900" kern="1200" dirty="0">
                          <a:solidFill>
                            <a:schemeClr val="dk1"/>
                          </a:solidFill>
                          <a:effectLst/>
                          <a:latin typeface="+mn-lt"/>
                          <a:ea typeface="+mn-ea"/>
                          <a:cs typeface="+mn-cs"/>
                        </a:rPr>
                        <a:t>介護給付費の適正化に関し、市町村に対する必要な支援を行っているか。</a:t>
                      </a:r>
                    </a:p>
                  </a:txBody>
                  <a:tcPr marL="89726" marR="89726" marT="44863" marB="44863"/>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kumimoji="1" lang="en-US" altLang="ja-JP" sz="1000" b="0" dirty="0">
                        <a:solidFill>
                          <a:schemeClr val="tx1"/>
                        </a:solidFill>
                      </a:endParaRPr>
                    </a:p>
                  </a:txBody>
                  <a:tcPr/>
                </a:tc>
                <a:tc hMerge="1">
                  <a:txBody>
                    <a:bodyPr/>
                    <a:lstStyle/>
                    <a:p>
                      <a:endParaRPr kumimoji="1" lang="ja-JP" altLang="en-US"/>
                    </a:p>
                  </a:txBody>
                  <a:tcPr/>
                </a:tc>
                <a:tc hMerge="1">
                  <a:txBody>
                    <a:bodyPr/>
                    <a:lstStyle/>
                    <a:p>
                      <a:pPr algn="ctr"/>
                      <a:endParaRPr kumimoji="1" lang="ja-JP" altLang="en-US" sz="1000" dirty="0">
                        <a:latin typeface="+mn-ea"/>
                        <a:ea typeface="+mn-ea"/>
                      </a:endParaRPr>
                    </a:p>
                  </a:txBody>
                  <a:tcPr anchor="ct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tc hMerge="1">
                  <a:txBody>
                    <a:bodyPr/>
                    <a:lstStyle/>
                    <a:p>
                      <a:pPr marL="0" marR="0" indent="0" algn="l" defTabSz="917509" rtl="0" eaLnBrk="1" fontAlgn="auto" latinLnBrk="0" hangingPunct="1">
                        <a:lnSpc>
                          <a:spcPct val="100000"/>
                        </a:lnSpc>
                        <a:spcBef>
                          <a:spcPts val="0"/>
                        </a:spcBef>
                        <a:spcAft>
                          <a:spcPts val="0"/>
                        </a:spcAft>
                        <a:buClrTx/>
                        <a:buSzTx/>
                        <a:buFontTx/>
                        <a:buNone/>
                        <a:tabLst/>
                        <a:defRPr/>
                      </a:pPr>
                      <a:endParaRPr lang="en-US" altLang="ja-JP" sz="1100" b="0" i="0" u="none" strike="noStrike" dirty="0">
                        <a:solidFill>
                          <a:schemeClr val="tx1"/>
                        </a:solidFill>
                        <a:effectLst/>
                        <a:latin typeface="ＭＳ Ｐゴシック"/>
                      </a:endParaRPr>
                    </a:p>
                  </a:txBody>
                  <a:tcPr/>
                </a:tc>
                <a:extLst>
                  <a:ext uri="{0D108BD9-81ED-4DB2-BD59-A6C34878D82A}">
                    <a16:rowId xmlns:a16="http://schemas.microsoft.com/office/drawing/2014/main" val="1187551953"/>
                  </a:ext>
                </a:extLst>
              </a:tr>
              <a:tr h="358902">
                <a:tc>
                  <a:txBody>
                    <a:bodyPr/>
                    <a:lstStyle/>
                    <a:p>
                      <a:pPr algn="ctr"/>
                      <a:r>
                        <a:rPr kumimoji="1" lang="ja-JP" altLang="en-US" sz="900" dirty="0">
                          <a:latin typeface="+mn-ea"/>
                          <a:ea typeface="+mn-ea"/>
                        </a:rPr>
                        <a:t>ア</a:t>
                      </a:r>
                    </a:p>
                  </a:txBody>
                  <a:tcPr marL="89726" marR="89726" marT="44863" marB="44863" anchor="ctr"/>
                </a:tc>
                <a:tc>
                  <a:txBody>
                    <a:bodyPr/>
                    <a:lstStyle/>
                    <a:p>
                      <a:r>
                        <a:rPr kumimoji="1" lang="ja-JP" altLang="ja-JP" sz="900" kern="1200" dirty="0">
                          <a:solidFill>
                            <a:schemeClr val="dk1"/>
                          </a:solidFill>
                          <a:effectLst/>
                          <a:latin typeface="+mn-lt"/>
                          <a:ea typeface="+mn-ea"/>
                          <a:cs typeface="+mn-cs"/>
                        </a:rPr>
                        <a:t>「医療情報との突合」「縦覧点検」の実施を支援している（国保連への委託に係る支援を含む）</a:t>
                      </a:r>
                      <a:r>
                        <a:rPr kumimoji="1" lang="ja-JP" altLang="en-US" sz="900" kern="1200" dirty="0">
                          <a:solidFill>
                            <a:schemeClr val="dk1"/>
                          </a:solidFill>
                          <a:effectLst/>
                          <a:latin typeface="+mn-lt"/>
                          <a:ea typeface="+mn-ea"/>
                          <a:cs typeface="+mn-cs"/>
                        </a:rPr>
                        <a:t>。</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10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9.8</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オ</a:t>
                      </a:r>
                      <a:endParaRPr kumimoji="1" lang="en-US" altLang="ja-JP" sz="900" dirty="0">
                        <a:latin typeface="+mn-ea"/>
                        <a:ea typeface="+mn-ea"/>
                      </a:endParaRPr>
                    </a:p>
                  </a:txBody>
                  <a:tcPr marL="89726" marR="89726" marT="44863" marB="44863" anchor="ctr"/>
                </a:tc>
                <a:tc>
                  <a:txBody>
                    <a:bodyPr/>
                    <a:lstStyle/>
                    <a:p>
                      <a:r>
                        <a:rPr kumimoji="1" lang="ja-JP" altLang="ja-JP" sz="900" kern="1200" dirty="0">
                          <a:solidFill>
                            <a:schemeClr val="dk1"/>
                          </a:solidFill>
                          <a:effectLst/>
                          <a:latin typeface="+mn-lt"/>
                          <a:ea typeface="+mn-ea"/>
                          <a:cs typeface="+mn-cs"/>
                        </a:rPr>
                        <a:t>保険者の効果的な取組事例を紹介する説明会等を実施している</a:t>
                      </a:r>
                      <a:r>
                        <a:rPr kumimoji="1" lang="ja-JP" altLang="en-US" sz="900" kern="1200" dirty="0">
                          <a:solidFill>
                            <a:schemeClr val="dk1"/>
                          </a:solidFill>
                          <a:effectLst/>
                          <a:latin typeface="+mn-lt"/>
                          <a:ea typeface="+mn-ea"/>
                          <a:cs typeface="+mn-cs"/>
                        </a:rPr>
                        <a:t>。</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5</a:t>
                      </a:r>
                    </a:p>
                  </a:txBody>
                  <a:tcPr marL="89726" marR="89726" marT="44863" marB="44863" anchor="ctr"/>
                </a:tc>
                <a:tc>
                  <a:txBody>
                    <a:bodyPr/>
                    <a:lstStyle/>
                    <a:p>
                      <a:pPr algn="ctr"/>
                      <a:r>
                        <a:rPr kumimoji="1" lang="en-US" altLang="ja-JP" sz="900" dirty="0">
                          <a:latin typeface="+mn-ea"/>
                          <a:ea typeface="+mn-ea"/>
                        </a:rPr>
                        <a:t>4.6</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3577518803"/>
                  </a:ext>
                </a:extLst>
              </a:tr>
              <a:tr h="358902">
                <a:tc>
                  <a:txBody>
                    <a:bodyPr/>
                    <a:lstStyle/>
                    <a:p>
                      <a:pPr algn="ctr"/>
                      <a:r>
                        <a:rPr kumimoji="1" lang="ja-JP" altLang="en-US" sz="900" dirty="0">
                          <a:latin typeface="+mn-ea"/>
                          <a:ea typeface="+mn-ea"/>
                        </a:rPr>
                        <a:t>イ</a:t>
                      </a:r>
                    </a:p>
                  </a:txBody>
                  <a:tcPr marL="89726" marR="89726" marT="44863" marB="44863" anchor="ctr"/>
                </a:tc>
                <a:tc>
                  <a:txBody>
                    <a:bodyPr/>
                    <a:lstStyle/>
                    <a:p>
                      <a:r>
                        <a:rPr kumimoji="1" lang="ja-JP" altLang="en-US" sz="900" kern="1200" dirty="0">
                          <a:solidFill>
                            <a:schemeClr val="dk1"/>
                          </a:solidFill>
                          <a:effectLst/>
                          <a:latin typeface="+mn-lt"/>
                          <a:ea typeface="+mn-ea"/>
                          <a:cs typeface="+mn-cs"/>
                        </a:rPr>
                        <a:t>管内市町村の「医療情報との突合」「縦覧点検」の達成状況はどのようになっているか。</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8.9</a:t>
                      </a:r>
                    </a:p>
                  </a:txBody>
                  <a:tcPr marL="89726" marR="89726" marT="44863" marB="44863" anchor="ctr"/>
                </a:tc>
                <a:tc>
                  <a:txBody>
                    <a:bodyPr/>
                    <a:lstStyle/>
                    <a:p>
                      <a:pPr algn="ctr"/>
                      <a:r>
                        <a:rPr kumimoji="1" lang="ja-JP" altLang="en-US" sz="900" dirty="0">
                          <a:latin typeface="+mn-ea"/>
                          <a:ea typeface="+mn-ea"/>
                        </a:rPr>
                        <a:t>カ</a:t>
                      </a:r>
                      <a:endParaRPr kumimoji="1" lang="en-US" altLang="ja-JP" sz="900" dirty="0">
                        <a:latin typeface="+mn-ea"/>
                        <a:ea typeface="+mn-ea"/>
                      </a:endParaRP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kern="1200" dirty="0">
                          <a:solidFill>
                            <a:schemeClr val="dk1"/>
                          </a:solidFill>
                          <a:effectLst/>
                          <a:latin typeface="+mn-lt"/>
                          <a:ea typeface="+mn-ea"/>
                          <a:cs typeface="+mn-cs"/>
                        </a:rPr>
                        <a:t>介護給付適正化ブロック研修会について開催又は参加している。</a:t>
                      </a:r>
                      <a:endParaRPr kumimoji="1" lang="ja-JP" altLang="ja-JP" sz="900" kern="1200" dirty="0">
                        <a:solidFill>
                          <a:schemeClr val="dk1"/>
                        </a:solidFill>
                        <a:effectLst/>
                        <a:latin typeface="+mn-ea"/>
                        <a:ea typeface="+mn-ea"/>
                        <a:cs typeface="+mn-cs"/>
                      </a:endParaRPr>
                    </a:p>
                  </a:txBody>
                  <a:tcPr marL="89726" marR="89726" marT="44863" marB="44863" anchor="ctr"/>
                </a:tc>
                <a:tc>
                  <a:txBody>
                    <a:bodyPr/>
                    <a:lstStyle/>
                    <a:p>
                      <a:pPr algn="ctr"/>
                      <a:r>
                        <a:rPr kumimoji="1" lang="en-US" altLang="ja-JP" sz="900" dirty="0">
                          <a:solidFill>
                            <a:schemeClr val="tx1"/>
                          </a:solidFill>
                          <a:latin typeface="+mn-ea"/>
                          <a:ea typeface="+mn-ea"/>
                        </a:rPr>
                        <a:t>5</a:t>
                      </a:r>
                    </a:p>
                  </a:txBody>
                  <a:tcPr marL="89726" marR="89726" marT="44863" marB="44863" anchor="ctr"/>
                </a:tc>
                <a:tc>
                  <a:txBody>
                    <a:bodyPr/>
                    <a:lstStyle/>
                    <a:p>
                      <a:pPr algn="ctr"/>
                      <a:r>
                        <a:rPr kumimoji="1" lang="en-US" altLang="ja-JP" sz="900" dirty="0">
                          <a:solidFill>
                            <a:schemeClr val="tx1"/>
                          </a:solidFill>
                          <a:latin typeface="+mn-ea"/>
                          <a:ea typeface="+mn-ea"/>
                        </a:rPr>
                        <a:t>1.4</a:t>
                      </a:r>
                    </a:p>
                  </a:txBody>
                  <a:tcPr marL="89726" marR="89726" marT="44863" marB="44863" anchor="ctr"/>
                </a:tc>
                <a:extLst>
                  <a:ext uri="{0D108BD9-81ED-4DB2-BD59-A6C34878D82A}">
                    <a16:rowId xmlns:a16="http://schemas.microsoft.com/office/drawing/2014/main" val="950432111"/>
                  </a:ext>
                </a:extLst>
              </a:tr>
              <a:tr h="358902">
                <a:tc>
                  <a:txBody>
                    <a:bodyPr/>
                    <a:lstStyle/>
                    <a:p>
                      <a:pPr algn="ctr"/>
                      <a:r>
                        <a:rPr kumimoji="1" lang="ja-JP" altLang="en-US" sz="900" dirty="0">
                          <a:latin typeface="+mn-ea"/>
                          <a:ea typeface="+mn-ea"/>
                        </a:rPr>
                        <a:t>ウ</a:t>
                      </a:r>
                    </a:p>
                  </a:txBody>
                  <a:tcPr marL="89726" marR="89726" marT="44863" marB="44863" anchor="ctr"/>
                </a:tc>
                <a:tc>
                  <a:txBody>
                    <a:bodyPr/>
                    <a:lstStyle/>
                    <a:p>
                      <a:r>
                        <a:rPr kumimoji="1" lang="ja-JP" altLang="en-US" sz="900" kern="1200" dirty="0">
                          <a:solidFill>
                            <a:schemeClr val="dk1"/>
                          </a:solidFill>
                          <a:effectLst/>
                          <a:latin typeface="+mn-lt"/>
                          <a:ea typeface="+mn-ea"/>
                          <a:cs typeface="+mn-cs"/>
                        </a:rPr>
                        <a:t> 国保連の適正化システムの操作研修や実地における支援を実施している。</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10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9.2</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キ</a:t>
                      </a:r>
                      <a:endParaRPr kumimoji="1" lang="en-US" altLang="ja-JP" sz="900" dirty="0">
                        <a:latin typeface="+mn-ea"/>
                        <a:ea typeface="+mn-ea"/>
                      </a:endParaRPr>
                    </a:p>
                  </a:txBody>
                  <a:tcPr marL="89726" marR="89726" marT="44863" marB="44863" anchor="ctr"/>
                </a:tc>
                <a:tc>
                  <a:txBody>
                    <a:bodyPr/>
                    <a:lstStyle/>
                    <a:p>
                      <a:r>
                        <a:rPr kumimoji="1" lang="ja-JP" altLang="en-US" sz="900" kern="1200" dirty="0">
                          <a:solidFill>
                            <a:schemeClr val="dk1"/>
                          </a:solidFill>
                          <a:effectLst/>
                          <a:latin typeface="+mn-ea"/>
                          <a:ea typeface="+mn-ea"/>
                          <a:cs typeface="+mn-cs"/>
                        </a:rPr>
                        <a:t>管内市町村の評価指標</a:t>
                      </a:r>
                      <a:r>
                        <a:rPr kumimoji="1" lang="en-US" altLang="ja-JP" sz="900" kern="1200" dirty="0">
                          <a:solidFill>
                            <a:schemeClr val="dk1"/>
                          </a:solidFill>
                          <a:effectLst/>
                          <a:latin typeface="+mn-ea"/>
                          <a:ea typeface="+mn-ea"/>
                          <a:cs typeface="+mn-cs"/>
                        </a:rPr>
                        <a:t>Ⅲ(1)②</a:t>
                      </a:r>
                      <a:r>
                        <a:rPr kumimoji="1" lang="ja-JP" altLang="en-US" sz="900" kern="1200" dirty="0">
                          <a:solidFill>
                            <a:schemeClr val="dk1"/>
                          </a:solidFill>
                          <a:effectLst/>
                          <a:latin typeface="+mn-ea"/>
                          <a:ea typeface="+mn-ea"/>
                          <a:cs typeface="+mn-cs"/>
                        </a:rPr>
                        <a:t>の得点の達成状況はどのようになっているか。</a:t>
                      </a:r>
                      <a:endParaRPr kumimoji="1" lang="ja-JP" altLang="ja-JP" sz="900" kern="1200" dirty="0">
                        <a:solidFill>
                          <a:schemeClr val="dk1"/>
                        </a:solidFill>
                        <a:effectLst/>
                        <a:latin typeface="+mn-ea"/>
                        <a:ea typeface="+mn-ea"/>
                        <a:cs typeface="+mn-cs"/>
                      </a:endParaRPr>
                    </a:p>
                  </a:txBody>
                  <a:tcPr marL="89726" marR="89726" marT="44863" marB="44863" anchor="ctr"/>
                </a:tc>
                <a:tc>
                  <a:txBody>
                    <a:bodyPr/>
                    <a:lstStyle/>
                    <a:p>
                      <a:pPr algn="ctr"/>
                      <a:r>
                        <a:rPr kumimoji="1" lang="en-US" altLang="ja-JP" sz="900" dirty="0">
                          <a:latin typeface="+mn-ea"/>
                          <a:ea typeface="+mn-ea"/>
                        </a:rPr>
                        <a:t>20</a:t>
                      </a:r>
                    </a:p>
                  </a:txBody>
                  <a:tcPr marL="89726" marR="89726" marT="44863" marB="44863" anchor="ctr"/>
                </a:tc>
                <a:tc>
                  <a:txBody>
                    <a:bodyPr/>
                    <a:lstStyle/>
                    <a:p>
                      <a:pPr algn="ctr"/>
                      <a:r>
                        <a:rPr kumimoji="1" lang="en-US" altLang="ja-JP" sz="900" dirty="0">
                          <a:latin typeface="+mn-ea"/>
                          <a:ea typeface="+mn-ea"/>
                        </a:rPr>
                        <a:t>8.3</a:t>
                      </a:r>
                    </a:p>
                  </a:txBody>
                  <a:tcPr marL="89726" marR="89726" marT="44863" marB="44863" anchor="ctr"/>
                </a:tc>
                <a:extLst>
                  <a:ext uri="{0D108BD9-81ED-4DB2-BD59-A6C34878D82A}">
                    <a16:rowId xmlns:a16="http://schemas.microsoft.com/office/drawing/2014/main" val="1692923358"/>
                  </a:ext>
                </a:extLst>
              </a:tr>
              <a:tr h="224314">
                <a:tc>
                  <a:txBody>
                    <a:bodyPr/>
                    <a:lstStyle/>
                    <a:p>
                      <a:pPr algn="ctr"/>
                      <a:r>
                        <a:rPr kumimoji="1" lang="ja-JP" altLang="en-US" sz="900" dirty="0">
                          <a:latin typeface="+mn-ea"/>
                          <a:ea typeface="+mn-ea"/>
                        </a:rPr>
                        <a:t>エ</a:t>
                      </a:r>
                    </a:p>
                  </a:txBody>
                  <a:tcPr marL="89726" marR="89726" marT="44863" marB="44863" anchor="ctr"/>
                </a:tc>
                <a:tc>
                  <a:txBody>
                    <a:bodyPr/>
                    <a:lstStyle/>
                    <a:p>
                      <a:pPr marL="0" marR="0" lvl="0" indent="0" algn="l" defTabSz="990570" rtl="0" eaLnBrk="1" fontAlgn="auto" latinLnBrk="0" hangingPunct="1">
                        <a:lnSpc>
                          <a:spcPct val="100000"/>
                        </a:lnSpc>
                        <a:spcBef>
                          <a:spcPts val="0"/>
                        </a:spcBef>
                        <a:spcAft>
                          <a:spcPts val="0"/>
                        </a:spcAft>
                        <a:buClrTx/>
                        <a:buSzTx/>
                        <a:buFontTx/>
                        <a:buNone/>
                        <a:tabLst/>
                        <a:defRPr/>
                      </a:pPr>
                      <a:r>
                        <a:rPr kumimoji="1" lang="ja-JP" altLang="en-US" sz="900" kern="1200" dirty="0">
                          <a:solidFill>
                            <a:schemeClr val="dk1"/>
                          </a:solidFill>
                          <a:effectLst/>
                          <a:latin typeface="+mn-lt"/>
                          <a:ea typeface="+mn-ea"/>
                          <a:cs typeface="+mn-cs"/>
                        </a:rPr>
                        <a:t>　</a:t>
                      </a:r>
                      <a:r>
                        <a:rPr kumimoji="1" lang="ja-JP" altLang="ja-JP" sz="900" kern="1200" dirty="0">
                          <a:solidFill>
                            <a:schemeClr val="dk1"/>
                          </a:solidFill>
                          <a:effectLst/>
                          <a:latin typeface="+mn-lt"/>
                          <a:ea typeface="+mn-ea"/>
                          <a:cs typeface="+mn-cs"/>
                        </a:rPr>
                        <a:t>ケアプラン点検に関する研修や実地における支援を実施している</a:t>
                      </a:r>
                      <a:r>
                        <a:rPr kumimoji="1" lang="ja-JP" altLang="en-US" sz="900" kern="1200" dirty="0">
                          <a:solidFill>
                            <a:schemeClr val="dk1"/>
                          </a:solidFill>
                          <a:effectLst/>
                          <a:latin typeface="+mn-lt"/>
                          <a:ea typeface="+mn-ea"/>
                          <a:cs typeface="+mn-cs"/>
                        </a:rPr>
                        <a:t>。</a:t>
                      </a:r>
                      <a:endParaRPr kumimoji="1" lang="ja-JP" altLang="ja-JP" sz="900" kern="1200" dirty="0">
                        <a:solidFill>
                          <a:schemeClr val="dk1"/>
                        </a:solidFill>
                        <a:effectLst/>
                        <a:latin typeface="+mn-lt"/>
                        <a:ea typeface="+mn-ea"/>
                        <a:cs typeface="+mn-cs"/>
                      </a:endParaRPr>
                    </a:p>
                  </a:txBody>
                  <a:tcPr marL="89726" marR="89726" marT="44863" marB="44863" anchor="ctr"/>
                </a:tc>
                <a:tc>
                  <a:txBody>
                    <a:bodyPr/>
                    <a:lstStyle/>
                    <a:p>
                      <a:pPr algn="ctr"/>
                      <a:r>
                        <a:rPr kumimoji="1" lang="en-US" altLang="ja-JP" sz="900" dirty="0">
                          <a:latin typeface="+mn-ea"/>
                          <a:ea typeface="+mn-ea"/>
                        </a:rPr>
                        <a:t>10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10.0</a:t>
                      </a:r>
                      <a:endParaRPr kumimoji="1" lang="ja-JP" altLang="en-US" sz="900" dirty="0">
                        <a:latin typeface="+mn-ea"/>
                        <a:ea typeface="+mn-ea"/>
                      </a:endParaRPr>
                    </a:p>
                  </a:txBody>
                  <a:tcPr marL="89726" marR="89726" marT="44863" marB="44863" anchor="ctr"/>
                </a:tc>
                <a:tc>
                  <a:txBody>
                    <a:bodyPr/>
                    <a:lstStyle/>
                    <a:p>
                      <a:pPr algn="ctr"/>
                      <a:endParaRPr kumimoji="1" lang="ja-JP" altLang="en-US" sz="900" dirty="0">
                        <a:latin typeface="+mn-ea"/>
                        <a:ea typeface="+mn-ea"/>
                      </a:endParaRPr>
                    </a:p>
                  </a:txBody>
                  <a:tcPr marL="89726" marR="89726" marT="44863" marB="44863" anchor="ctr"/>
                </a:tc>
                <a:tc>
                  <a:txBody>
                    <a:bodyPr/>
                    <a:lstStyle/>
                    <a:p>
                      <a:endParaRPr kumimoji="1" lang="ja-JP" altLang="ja-JP" sz="900" kern="1200" dirty="0">
                        <a:solidFill>
                          <a:schemeClr val="dk1"/>
                        </a:solidFill>
                        <a:effectLst/>
                        <a:latin typeface="+mn-ea"/>
                        <a:ea typeface="+mn-ea"/>
                        <a:cs typeface="+mn-cs"/>
                      </a:endParaRPr>
                    </a:p>
                  </a:txBody>
                  <a:tcPr marL="89726" marR="89726" marT="44863" marB="44863" anchor="ctr"/>
                </a:tc>
                <a:tc>
                  <a:txBody>
                    <a:bodyPr/>
                    <a:lstStyle/>
                    <a:p>
                      <a:pPr algn="ctr"/>
                      <a:endParaRPr kumimoji="1" lang="en-US" altLang="ja-JP" sz="900" dirty="0">
                        <a:latin typeface="+mn-ea"/>
                        <a:ea typeface="+mn-ea"/>
                      </a:endParaRPr>
                    </a:p>
                  </a:txBody>
                  <a:tcPr marL="89726" marR="89726" marT="44863" marB="44863" anchor="ctr"/>
                </a:tc>
                <a:tc>
                  <a:txBody>
                    <a:bodyPr/>
                    <a:lstStyle/>
                    <a:p>
                      <a:pPr algn="ctr"/>
                      <a:endParaRPr kumimoji="1" lang="en-US" altLang="ja-JP" sz="900" dirty="0">
                        <a:latin typeface="+mn-ea"/>
                        <a:ea typeface="+mn-ea"/>
                      </a:endParaRPr>
                    </a:p>
                  </a:txBody>
                  <a:tcPr marL="89726" marR="89726" marT="44863" marB="44863" anchor="ctr"/>
                </a:tc>
                <a:extLst>
                  <a:ext uri="{0D108BD9-81ED-4DB2-BD59-A6C34878D82A}">
                    <a16:rowId xmlns:a16="http://schemas.microsoft.com/office/drawing/2014/main" val="1546535933"/>
                  </a:ext>
                </a:extLst>
              </a:tr>
              <a:tr h="224314">
                <a:tc gridSpan="6">
                  <a:txBody>
                    <a:bodyPr/>
                    <a:lstStyle/>
                    <a:p>
                      <a:pPr algn="l"/>
                      <a:r>
                        <a:rPr kumimoji="1" lang="ja-JP" altLang="en-US" sz="900" dirty="0">
                          <a:latin typeface="+mn-ea"/>
                          <a:ea typeface="+mn-ea"/>
                        </a:rPr>
                        <a:t>②有料老人ホームに対する適切な指導の実施体制を確保しているか</a:t>
                      </a:r>
                    </a:p>
                  </a:txBody>
                  <a:tcPr marL="89726" marR="89726" marT="44863" marB="44863" anchor="ctr"/>
                </a:tc>
                <a:tc hMerge="1">
                  <a:txBody>
                    <a:bodyPr/>
                    <a:lstStyle/>
                    <a:p>
                      <a:pPr marL="0" marR="0" lvl="0" indent="0" algn="l" defTabSz="990570" rtl="0" eaLnBrk="1" fontAlgn="auto" latinLnBrk="0" hangingPunct="1">
                        <a:lnSpc>
                          <a:spcPct val="100000"/>
                        </a:lnSpc>
                        <a:spcBef>
                          <a:spcPts val="0"/>
                        </a:spcBef>
                        <a:spcAft>
                          <a:spcPts val="0"/>
                        </a:spcAft>
                        <a:buClrTx/>
                        <a:buSzTx/>
                        <a:buFontTx/>
                        <a:buNone/>
                        <a:tabLst/>
                        <a:defRPr/>
                      </a:pPr>
                      <a:endParaRPr kumimoji="1" lang="ja-JP" altLang="ja-JP" sz="900" kern="1200" dirty="0">
                        <a:solidFill>
                          <a:schemeClr val="dk1"/>
                        </a:solidFill>
                        <a:effectLst/>
                        <a:latin typeface="+mn-lt"/>
                        <a:ea typeface="+mn-ea"/>
                        <a:cs typeface="+mn-cs"/>
                      </a:endParaRPr>
                    </a:p>
                  </a:txBody>
                  <a:tcPr anchor="ctr"/>
                </a:tc>
                <a:tc hMerge="1">
                  <a:txBody>
                    <a:bodyPr/>
                    <a:lstStyle/>
                    <a:p>
                      <a:pPr algn="ctr"/>
                      <a:endParaRPr kumimoji="1" lang="ja-JP" altLang="en-US" sz="900" dirty="0">
                        <a:latin typeface="+mn-ea"/>
                        <a:ea typeface="+mn-ea"/>
                      </a:endParaRPr>
                    </a:p>
                  </a:txBody>
                  <a:tcPr anchor="ctr"/>
                </a:tc>
                <a:tc hMerge="1">
                  <a:txBody>
                    <a:bodyPr/>
                    <a:lstStyle/>
                    <a:p>
                      <a:pPr algn="ctr"/>
                      <a:endParaRPr kumimoji="1" lang="ja-JP" altLang="en-US" sz="900" dirty="0">
                        <a:latin typeface="+mn-ea"/>
                        <a:ea typeface="+mn-ea"/>
                      </a:endParaRPr>
                    </a:p>
                  </a:txBody>
                  <a:tcPr anchor="ctr"/>
                </a:tc>
                <a:tc hMerge="1">
                  <a:txBody>
                    <a:bodyPr/>
                    <a:lstStyle/>
                    <a:p>
                      <a:pPr algn="ctr"/>
                      <a:endParaRPr kumimoji="1" lang="ja-JP" altLang="en-US" sz="900" dirty="0">
                        <a:latin typeface="+mn-ea"/>
                        <a:ea typeface="+mn-ea"/>
                      </a:endParaRPr>
                    </a:p>
                  </a:txBody>
                  <a:tcPr anchor="ctr"/>
                </a:tc>
                <a:tc hMerge="1">
                  <a:txBody>
                    <a:bodyPr/>
                    <a:lstStyle/>
                    <a:p>
                      <a:endParaRPr kumimoji="1" lang="ja-JP" altLang="ja-JP" sz="900" kern="1200" dirty="0">
                        <a:solidFill>
                          <a:schemeClr val="dk1"/>
                        </a:solidFill>
                        <a:effectLst/>
                        <a:latin typeface="+mn-ea"/>
                        <a:ea typeface="+mn-ea"/>
                        <a:cs typeface="+mn-cs"/>
                      </a:endParaRPr>
                    </a:p>
                  </a:txBody>
                  <a:tcPr anchor="ctr"/>
                </a:tc>
                <a:tc>
                  <a:txBody>
                    <a:bodyPr/>
                    <a:lstStyle/>
                    <a:p>
                      <a:pPr algn="ctr"/>
                      <a:r>
                        <a:rPr kumimoji="1" lang="en-US" altLang="ja-JP" sz="900" dirty="0">
                          <a:latin typeface="+mn-ea"/>
                          <a:ea typeface="+mn-ea"/>
                        </a:rPr>
                        <a:t>10</a:t>
                      </a:r>
                    </a:p>
                  </a:txBody>
                  <a:tcPr marL="89726" marR="89726" marT="44863" marB="44863" anchor="ctr"/>
                </a:tc>
                <a:tc>
                  <a:txBody>
                    <a:bodyPr/>
                    <a:lstStyle/>
                    <a:p>
                      <a:pPr algn="ctr"/>
                      <a:r>
                        <a:rPr kumimoji="1" lang="en-US" altLang="ja-JP" sz="900" dirty="0">
                          <a:latin typeface="+mn-ea"/>
                          <a:ea typeface="+mn-ea"/>
                        </a:rPr>
                        <a:t>7.7</a:t>
                      </a:r>
                    </a:p>
                  </a:txBody>
                  <a:tcPr marL="89726" marR="89726" marT="44863" marB="44863" anchor="ctr"/>
                </a:tc>
                <a:extLst>
                  <a:ext uri="{0D108BD9-81ED-4DB2-BD59-A6C34878D82A}">
                    <a16:rowId xmlns:a16="http://schemas.microsoft.com/office/drawing/2014/main" val="4091546931"/>
                  </a:ext>
                </a:extLst>
              </a:tr>
            </a:tbl>
          </a:graphicData>
        </a:graphic>
      </p:graphicFrame>
      <p:graphicFrame>
        <p:nvGraphicFramePr>
          <p:cNvPr id="3" name="グラフ 2">
            <a:extLst>
              <a:ext uri="{FF2B5EF4-FFF2-40B4-BE49-F238E27FC236}">
                <a16:creationId xmlns:a16="http://schemas.microsoft.com/office/drawing/2014/main" id="{D3798B09-0041-4A61-9687-B5C971D168C5}"/>
              </a:ext>
            </a:extLst>
          </p:cNvPr>
          <p:cNvGraphicFramePr>
            <a:graphicFrameLocks/>
          </p:cNvGraphicFramePr>
          <p:nvPr>
            <p:extLst>
              <p:ext uri="{D42A27DB-BD31-4B8C-83A1-F6EECF244321}">
                <p14:modId xmlns:p14="http://schemas.microsoft.com/office/powerpoint/2010/main" val="2751653740"/>
              </p:ext>
            </p:extLst>
          </p:nvPr>
        </p:nvGraphicFramePr>
        <p:xfrm>
          <a:off x="-78739" y="2583739"/>
          <a:ext cx="9877738" cy="420102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2782960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5556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963" b="1" dirty="0">
                <a:latin typeface="Meiryo UI" panose="020B0604030504040204" pitchFamily="50" charset="-128"/>
                <a:ea typeface="Meiryo UI" panose="020B0604030504040204" pitchFamily="50" charset="-128"/>
              </a:rPr>
              <a:t>2021</a:t>
            </a:r>
            <a:r>
              <a:rPr lang="ja-JP" altLang="en-US" sz="1963" b="1" dirty="0">
                <a:latin typeface="Meiryo UI" panose="020B0604030504040204" pitchFamily="50" charset="-128"/>
                <a:ea typeface="Meiryo UI" panose="020B0604030504040204" pitchFamily="50" charset="-128"/>
              </a:rPr>
              <a:t>年度（都道府県分） 　　</a:t>
            </a:r>
            <a:r>
              <a:rPr lang="en-US" altLang="ja-JP" sz="1963" b="1" dirty="0">
                <a:latin typeface="Meiryo UI" panose="020B0604030504040204" pitchFamily="50" charset="-128"/>
                <a:ea typeface="Meiryo UI" panose="020B0604030504040204" pitchFamily="50" charset="-128"/>
              </a:rPr>
              <a:t>Ⅱ</a:t>
            </a:r>
            <a:r>
              <a:rPr lang="ja-JP" altLang="ja-JP" sz="1963" b="1" dirty="0">
                <a:latin typeface="Meiryo UI" panose="020B0604030504040204" pitchFamily="50" charset="-128"/>
                <a:ea typeface="Meiryo UI" panose="020B0604030504040204" pitchFamily="50" charset="-128"/>
              </a:rPr>
              <a:t>（</a:t>
            </a:r>
            <a:r>
              <a:rPr lang="ja-JP" altLang="en-US" sz="1963" b="1" dirty="0">
                <a:latin typeface="Meiryo UI" panose="020B0604030504040204" pitchFamily="50" charset="-128"/>
                <a:ea typeface="Meiryo UI" panose="020B0604030504040204" pitchFamily="50" charset="-128"/>
              </a:rPr>
              <a:t>８</a:t>
            </a:r>
            <a:r>
              <a:rPr lang="ja-JP" altLang="ja-JP" sz="1963" b="1" dirty="0">
                <a:latin typeface="Meiryo UI" panose="020B0604030504040204" pitchFamily="50" charset="-128"/>
                <a:ea typeface="Meiryo UI" panose="020B0604030504040204" pitchFamily="50" charset="-128"/>
              </a:rPr>
              <a:t>）介護人材の確保</a:t>
            </a:r>
            <a:r>
              <a:rPr lang="ja-JP" altLang="en-US" sz="1963" b="1" dirty="0">
                <a:latin typeface="Meiryo UI" panose="020B0604030504040204" pitchFamily="50" charset="-128"/>
                <a:ea typeface="Meiryo UI" panose="020B0604030504040204" pitchFamily="50" charset="-128"/>
              </a:rPr>
              <a:t>＜全体＞</a:t>
            </a:r>
            <a:endParaRPr lang="ja-JP" altLang="ja-JP" sz="1963" dirty="0">
              <a:latin typeface="Meiryo UI" panose="020B0604030504040204" pitchFamily="50" charset="-128"/>
              <a:ea typeface="Meiryo UI" panose="020B0604030504040204" pitchFamily="50" charset="-128"/>
            </a:endParaRPr>
          </a:p>
        </p:txBody>
      </p:sp>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379096" y="6659222"/>
            <a:ext cx="2268061" cy="358279"/>
          </a:xfrm>
        </p:spPr>
        <p:txBody>
          <a:bodyPr/>
          <a:lstStyle/>
          <a:p>
            <a:pPr>
              <a:defRPr/>
            </a:pPr>
            <a:r>
              <a:rPr lang="en-US" altLang="ja-JP" dirty="0" smtClean="0">
                <a:solidFill>
                  <a:prstClr val="black">
                    <a:tint val="75000"/>
                  </a:prstClr>
                </a:solidFill>
                <a:latin typeface="+mn-ea"/>
              </a:rPr>
              <a:t>21</a:t>
            </a:r>
            <a:endParaRPr kumimoji="1" lang="ja-JP" altLang="en-US" dirty="0">
              <a:solidFill>
                <a:prstClr val="black">
                  <a:tint val="75000"/>
                </a:prstClr>
              </a:solidFill>
              <a:latin typeface="+mn-ea"/>
            </a:endParaRPr>
          </a:p>
        </p:txBody>
      </p:sp>
      <p:graphicFrame>
        <p:nvGraphicFramePr>
          <p:cNvPr id="3" name="表 2"/>
          <p:cNvGraphicFramePr>
            <a:graphicFrameLocks noGrp="1"/>
          </p:cNvGraphicFramePr>
          <p:nvPr>
            <p:extLst/>
          </p:nvPr>
        </p:nvGraphicFramePr>
        <p:xfrm>
          <a:off x="107603" y="516700"/>
          <a:ext cx="9517807" cy="2942848"/>
        </p:xfrm>
        <a:graphic>
          <a:graphicData uri="http://schemas.openxmlformats.org/drawingml/2006/table">
            <a:tbl>
              <a:tblPr firstRow="1" bandRow="1">
                <a:tableStyleId>{5C22544A-7EE6-4342-B048-85BDC9FD1C3A}</a:tableStyleId>
              </a:tblPr>
              <a:tblGrid>
                <a:gridCol w="3866609">
                  <a:extLst>
                    <a:ext uri="{9D8B030D-6E8A-4147-A177-3AD203B41FA5}">
                      <a16:colId xmlns:a16="http://schemas.microsoft.com/office/drawing/2014/main" val="897722632"/>
                    </a:ext>
                  </a:extLst>
                </a:gridCol>
                <a:gridCol w="594863">
                  <a:extLst>
                    <a:ext uri="{9D8B030D-6E8A-4147-A177-3AD203B41FA5}">
                      <a16:colId xmlns:a16="http://schemas.microsoft.com/office/drawing/2014/main" val="1616715278"/>
                    </a:ext>
                  </a:extLst>
                </a:gridCol>
                <a:gridCol w="416083">
                  <a:extLst>
                    <a:ext uri="{9D8B030D-6E8A-4147-A177-3AD203B41FA5}">
                      <a16:colId xmlns:a16="http://schemas.microsoft.com/office/drawing/2014/main" val="3396786696"/>
                    </a:ext>
                  </a:extLst>
                </a:gridCol>
                <a:gridCol w="3678856">
                  <a:extLst>
                    <a:ext uri="{9D8B030D-6E8A-4147-A177-3AD203B41FA5}">
                      <a16:colId xmlns:a16="http://schemas.microsoft.com/office/drawing/2014/main" val="14469426"/>
                    </a:ext>
                  </a:extLst>
                </a:gridCol>
                <a:gridCol w="480698">
                  <a:extLst>
                    <a:ext uri="{9D8B030D-6E8A-4147-A177-3AD203B41FA5}">
                      <a16:colId xmlns:a16="http://schemas.microsoft.com/office/drawing/2014/main" val="1722632509"/>
                    </a:ext>
                  </a:extLst>
                </a:gridCol>
                <a:gridCol w="480698">
                  <a:extLst>
                    <a:ext uri="{9D8B030D-6E8A-4147-A177-3AD203B41FA5}">
                      <a16:colId xmlns:a16="http://schemas.microsoft.com/office/drawing/2014/main" val="1900729919"/>
                    </a:ext>
                  </a:extLst>
                </a:gridCol>
              </a:tblGrid>
              <a:tr h="254222">
                <a:tc>
                  <a:txBody>
                    <a:bodyPr/>
                    <a:lstStyle/>
                    <a:p>
                      <a:pPr algn="ctr"/>
                      <a:r>
                        <a:rPr kumimoji="1" lang="ja-JP" altLang="en-US" sz="1100" dirty="0">
                          <a:latin typeface="+mn-ea"/>
                          <a:ea typeface="+mn-ea"/>
                        </a:rPr>
                        <a:t>　</a:t>
                      </a:r>
                      <a:r>
                        <a:rPr kumimoji="1" lang="ja-JP" altLang="en-US" sz="900" dirty="0">
                          <a:latin typeface="+mn-ea"/>
                          <a:ea typeface="+mn-ea"/>
                        </a:rPr>
                        <a:t>評価指標</a:t>
                      </a:r>
                    </a:p>
                  </a:txBody>
                  <a:tcPr marL="89726" marR="89726" marT="44863" marB="44863" anchor="ctr"/>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tc>
                  <a:txBody>
                    <a:bodyPr/>
                    <a:lstStyle/>
                    <a:p>
                      <a:pPr algn="ct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extLst>
                  <a:ext uri="{0D108BD9-81ED-4DB2-BD59-A6C34878D82A}">
                    <a16:rowId xmlns:a16="http://schemas.microsoft.com/office/drawing/2014/main" val="2535473127"/>
                  </a:ext>
                </a:extLst>
              </a:tr>
              <a:tr h="328994">
                <a:tc>
                  <a:txBody>
                    <a:bodyPr/>
                    <a:lstStyle/>
                    <a:p>
                      <a:r>
                        <a:rPr kumimoji="1" lang="ja-JP" altLang="en-US" sz="900" kern="1200" dirty="0">
                          <a:solidFill>
                            <a:schemeClr val="dk1"/>
                          </a:solidFill>
                          <a:effectLst/>
                          <a:latin typeface="+mn-ea"/>
                          <a:ea typeface="+mn-ea"/>
                          <a:cs typeface="+mn-cs"/>
                        </a:rPr>
                        <a:t>①</a:t>
                      </a:r>
                      <a:r>
                        <a:rPr kumimoji="1" lang="en-US" altLang="ja-JP" sz="900" kern="1200" dirty="0">
                          <a:solidFill>
                            <a:schemeClr val="dk1"/>
                          </a:solidFill>
                          <a:effectLst/>
                          <a:latin typeface="+mn-ea"/>
                          <a:ea typeface="+mn-ea"/>
                          <a:cs typeface="+mn-cs"/>
                        </a:rPr>
                        <a:t>2025</a:t>
                      </a:r>
                      <a:r>
                        <a:rPr kumimoji="1" lang="ja-JP" altLang="ja-JP" sz="900" kern="1200" dirty="0">
                          <a:solidFill>
                            <a:schemeClr val="dk1"/>
                          </a:solidFill>
                          <a:effectLst/>
                          <a:latin typeface="+mn-ea"/>
                          <a:ea typeface="+mn-ea"/>
                          <a:cs typeface="+mn-cs"/>
                        </a:rPr>
                        <a:t>年及び第７期計画期間における介護人材の将来推計を行い、具体的な目標を掲げた上で、必要な施策を企画立案しているか。</a:t>
                      </a:r>
                    </a:p>
                  </a:txBody>
                  <a:tcPr marL="89726" marR="89726" marT="44863" marB="44863" anchor="ctr"/>
                </a:tc>
                <a:tc>
                  <a:txBody>
                    <a:bodyPr/>
                    <a:lstStyle/>
                    <a:p>
                      <a:pPr algn="ctr"/>
                      <a:r>
                        <a:rPr kumimoji="1" lang="en-US" altLang="ja-JP" sz="900" kern="1200" dirty="0">
                          <a:solidFill>
                            <a:schemeClr val="dk1"/>
                          </a:solidFill>
                          <a:effectLst/>
                          <a:latin typeface="+mn-ea"/>
                          <a:ea typeface="+mn-ea"/>
                          <a:cs typeface="+mn-cs"/>
                        </a:rPr>
                        <a:t>15</a:t>
                      </a:r>
                      <a:endParaRPr kumimoji="1" lang="ja-JP" altLang="ja-JP" sz="900" kern="1200" dirty="0">
                        <a:solidFill>
                          <a:schemeClr val="dk1"/>
                        </a:solidFill>
                        <a:effectLst/>
                        <a:latin typeface="+mn-ea"/>
                        <a:ea typeface="+mn-ea"/>
                        <a:cs typeface="+mn-cs"/>
                      </a:endParaRPr>
                    </a:p>
                  </a:txBody>
                  <a:tcPr marL="89726" marR="89726" marT="44863" marB="44863" anchor="ctr"/>
                </a:tc>
                <a:tc>
                  <a:txBody>
                    <a:bodyPr/>
                    <a:lstStyle/>
                    <a:p>
                      <a:pPr algn="ctr"/>
                      <a:r>
                        <a:rPr kumimoji="1" lang="en-US" altLang="ja-JP" sz="900" kern="1200" dirty="0">
                          <a:solidFill>
                            <a:schemeClr val="dk1"/>
                          </a:solidFill>
                          <a:effectLst/>
                          <a:latin typeface="+mn-ea"/>
                          <a:ea typeface="+mn-ea"/>
                          <a:cs typeface="+mn-cs"/>
                        </a:rPr>
                        <a:t>13.2</a:t>
                      </a:r>
                      <a:endParaRPr kumimoji="1" lang="ja-JP" altLang="ja-JP" sz="900" kern="1200" dirty="0">
                        <a:solidFill>
                          <a:schemeClr val="dk1"/>
                        </a:solidFill>
                        <a:effectLst/>
                        <a:latin typeface="+mn-ea"/>
                        <a:ea typeface="+mn-ea"/>
                        <a:cs typeface="+mn-cs"/>
                      </a:endParaRPr>
                    </a:p>
                  </a:txBody>
                  <a:tcPr marL="89726" marR="89726" marT="44863" marB="44863" anchor="ctr"/>
                </a:tc>
                <a:tc>
                  <a:txBody>
                    <a:bodyPr/>
                    <a:lstStyle/>
                    <a:p>
                      <a:r>
                        <a:rPr kumimoji="1" lang="ja-JP" altLang="en-US" sz="900" kern="1200" dirty="0">
                          <a:solidFill>
                            <a:schemeClr val="tx1"/>
                          </a:solidFill>
                          <a:effectLst/>
                          <a:latin typeface="+mn-ea"/>
                          <a:ea typeface="+mn-ea"/>
                          <a:cs typeface="+mn-cs"/>
                        </a:rPr>
                        <a:t>⑧地域医療介護総合確保基金を活用した事業者のＩＣＴ導入に係る支援を実施しているか。</a:t>
                      </a:r>
                      <a:endParaRPr kumimoji="1" lang="ja-JP" altLang="ja-JP" sz="900" kern="1200" dirty="0">
                        <a:solidFill>
                          <a:schemeClr val="tx1"/>
                        </a:solidFill>
                        <a:effectLst/>
                        <a:latin typeface="+mn-ea"/>
                        <a:ea typeface="+mn-ea"/>
                        <a:cs typeface="+mn-cs"/>
                      </a:endParaRPr>
                    </a:p>
                  </a:txBody>
                  <a:tcPr marL="89726" marR="89726" marT="44863" marB="44863" anchor="ctr"/>
                </a:tc>
                <a:tc>
                  <a:txBody>
                    <a:bodyPr/>
                    <a:lstStyle/>
                    <a:p>
                      <a:pPr algn="ctr"/>
                      <a:r>
                        <a:rPr kumimoji="1" lang="en-US" altLang="ja-JP" sz="900" dirty="0">
                          <a:solidFill>
                            <a:schemeClr val="tx1"/>
                          </a:solidFill>
                          <a:latin typeface="+mn-ea"/>
                          <a:ea typeface="+mn-ea"/>
                        </a:rPr>
                        <a:t>15</a:t>
                      </a:r>
                    </a:p>
                  </a:txBody>
                  <a:tcPr marL="89726" marR="89726" marT="44863" marB="44863" anchor="ctr"/>
                </a:tc>
                <a:tc>
                  <a:txBody>
                    <a:bodyPr/>
                    <a:lstStyle/>
                    <a:p>
                      <a:pPr algn="ctr"/>
                      <a:r>
                        <a:rPr kumimoji="1" lang="en-US" altLang="ja-JP" sz="900" i="0" kern="1200" dirty="0">
                          <a:solidFill>
                            <a:schemeClr val="dk1"/>
                          </a:solidFill>
                          <a:effectLst/>
                          <a:latin typeface="+mn-ea"/>
                          <a:ea typeface="+mn-ea"/>
                          <a:cs typeface="+mn-cs"/>
                        </a:rPr>
                        <a:t>13.7</a:t>
                      </a:r>
                      <a:endParaRPr kumimoji="1" lang="ja-JP" altLang="ja-JP" sz="900" i="0" kern="1200" dirty="0">
                        <a:solidFill>
                          <a:schemeClr val="dk1"/>
                        </a:solidFill>
                        <a:effectLst/>
                        <a:latin typeface="+mn-ea"/>
                        <a:ea typeface="+mn-ea"/>
                        <a:cs typeface="+mn-cs"/>
                      </a:endParaRPr>
                    </a:p>
                  </a:txBody>
                  <a:tcPr marL="89726" marR="89726" marT="44863" marB="44863" anchor="ctr"/>
                </a:tc>
                <a:extLst>
                  <a:ext uri="{0D108BD9-81ED-4DB2-BD59-A6C34878D82A}">
                    <a16:rowId xmlns:a16="http://schemas.microsoft.com/office/drawing/2014/main" val="933404504"/>
                  </a:ext>
                </a:extLst>
              </a:tr>
              <a:tr h="328994">
                <a:tc>
                  <a:txBody>
                    <a:bodyPr/>
                    <a:lstStyle/>
                    <a:p>
                      <a:r>
                        <a:rPr kumimoji="1" lang="ja-JP" altLang="en-US" sz="900" kern="1200" dirty="0">
                          <a:solidFill>
                            <a:schemeClr val="dk1"/>
                          </a:solidFill>
                          <a:effectLst/>
                          <a:latin typeface="+mn-ea"/>
                          <a:ea typeface="+mn-ea"/>
                          <a:cs typeface="+mn-cs"/>
                        </a:rPr>
                        <a:t>②</a:t>
                      </a:r>
                      <a:r>
                        <a:rPr kumimoji="1" lang="ja-JP" altLang="ja-JP" sz="900" kern="1200" dirty="0">
                          <a:solidFill>
                            <a:schemeClr val="dk1"/>
                          </a:solidFill>
                          <a:effectLst/>
                          <a:latin typeface="+mn-ea"/>
                          <a:ea typeface="+mn-ea"/>
                          <a:cs typeface="+mn-cs"/>
                        </a:rPr>
                        <a:t>介護人材の確保及び質の向上に関し、当該地域における課題を踏まえ、必要な事業を実施している。</a:t>
                      </a:r>
                    </a:p>
                  </a:txBody>
                  <a:tcPr marL="89726" marR="89726" marT="44863" marB="44863" anchor="ctr"/>
                </a:tc>
                <a:tc>
                  <a:txBody>
                    <a:bodyPr/>
                    <a:lstStyle/>
                    <a:p>
                      <a:pPr algn="ctr"/>
                      <a:r>
                        <a:rPr kumimoji="1" lang="en-US" altLang="ja-JP" sz="900" kern="1200" dirty="0">
                          <a:solidFill>
                            <a:schemeClr val="dk1"/>
                          </a:solidFill>
                          <a:effectLst/>
                          <a:latin typeface="+mn-ea"/>
                          <a:ea typeface="+mn-ea"/>
                          <a:cs typeface="+mn-cs"/>
                        </a:rPr>
                        <a:t>135</a:t>
                      </a:r>
                      <a:endParaRPr kumimoji="1" lang="ja-JP" altLang="ja-JP" sz="900" kern="1200" dirty="0">
                        <a:solidFill>
                          <a:schemeClr val="dk1"/>
                        </a:solidFill>
                        <a:effectLst/>
                        <a:latin typeface="+mn-ea"/>
                        <a:ea typeface="+mn-ea"/>
                        <a:cs typeface="+mn-cs"/>
                      </a:endParaRPr>
                    </a:p>
                  </a:txBody>
                  <a:tcPr marL="89726" marR="89726" marT="44863" marB="44863" anchor="ctr"/>
                </a:tc>
                <a:tc>
                  <a:txBody>
                    <a:bodyPr/>
                    <a:lstStyle/>
                    <a:p>
                      <a:pPr algn="ctr"/>
                      <a:r>
                        <a:rPr kumimoji="1" lang="en-US" altLang="ja-JP" sz="900" kern="1200" dirty="0">
                          <a:solidFill>
                            <a:schemeClr val="dk1"/>
                          </a:solidFill>
                          <a:effectLst/>
                          <a:latin typeface="+mn-ea"/>
                          <a:ea typeface="+mn-ea"/>
                          <a:cs typeface="+mn-cs"/>
                        </a:rPr>
                        <a:t>64.7</a:t>
                      </a:r>
                      <a:endParaRPr kumimoji="1" lang="ja-JP" altLang="ja-JP" sz="900" kern="1200" dirty="0">
                        <a:solidFill>
                          <a:schemeClr val="dk1"/>
                        </a:solidFill>
                        <a:effectLst/>
                        <a:latin typeface="+mn-ea"/>
                        <a:ea typeface="+mn-ea"/>
                        <a:cs typeface="+mn-cs"/>
                      </a:endParaRPr>
                    </a:p>
                  </a:txBody>
                  <a:tcPr marL="89726" marR="89726" marT="44863" marB="44863" anchor="ctr"/>
                </a:tc>
                <a:tc>
                  <a:txBody>
                    <a:bodyPr/>
                    <a:lstStyle/>
                    <a:p>
                      <a:r>
                        <a:rPr kumimoji="1" lang="ja-JP" altLang="en-US" sz="900" kern="1200" dirty="0">
                          <a:solidFill>
                            <a:schemeClr val="tx1"/>
                          </a:solidFill>
                          <a:effectLst/>
                          <a:latin typeface="+mn-ea"/>
                          <a:ea typeface="+mn-ea"/>
                          <a:cs typeface="+mn-cs"/>
                        </a:rPr>
                        <a:t>⑨外国人介護人材の受入に関する事業の実施状況</a:t>
                      </a:r>
                      <a:endParaRPr kumimoji="1" lang="ja-JP" altLang="ja-JP" sz="900" kern="1200" dirty="0">
                        <a:solidFill>
                          <a:schemeClr val="tx1"/>
                        </a:solidFill>
                        <a:effectLst/>
                        <a:latin typeface="+mn-ea"/>
                        <a:ea typeface="+mn-ea"/>
                        <a:cs typeface="+mn-cs"/>
                      </a:endParaRPr>
                    </a:p>
                  </a:txBody>
                  <a:tcPr marL="89726" marR="89726" marT="44863" marB="44863" anchor="ctr"/>
                </a:tc>
                <a:tc>
                  <a:txBody>
                    <a:bodyPr/>
                    <a:lstStyle/>
                    <a:p>
                      <a:pPr algn="ctr"/>
                      <a:r>
                        <a:rPr kumimoji="1" lang="en-US" altLang="ja-JP" sz="900" kern="1200" dirty="0">
                          <a:solidFill>
                            <a:schemeClr val="tx1"/>
                          </a:solidFill>
                          <a:effectLst/>
                          <a:latin typeface="+mn-ea"/>
                          <a:ea typeface="+mn-ea"/>
                          <a:cs typeface="+mn-cs"/>
                        </a:rPr>
                        <a:t>50</a:t>
                      </a:r>
                      <a:endParaRPr kumimoji="1" lang="ja-JP" altLang="ja-JP" sz="900" kern="1200" dirty="0">
                        <a:solidFill>
                          <a:schemeClr val="tx1"/>
                        </a:solidFill>
                        <a:effectLst/>
                        <a:latin typeface="+mn-ea"/>
                        <a:ea typeface="+mn-ea"/>
                        <a:cs typeface="+mn-cs"/>
                      </a:endParaRPr>
                    </a:p>
                  </a:txBody>
                  <a:tcPr marL="89726" marR="89726" marT="44863" marB="44863" anchor="ctr"/>
                </a:tc>
                <a:tc>
                  <a:txBody>
                    <a:bodyPr/>
                    <a:lstStyle/>
                    <a:p>
                      <a:pPr algn="ctr"/>
                      <a:r>
                        <a:rPr kumimoji="1" lang="en-US" altLang="ja-JP" sz="900" kern="1200" dirty="0">
                          <a:solidFill>
                            <a:schemeClr val="dk1"/>
                          </a:solidFill>
                          <a:effectLst/>
                          <a:latin typeface="+mn-ea"/>
                          <a:ea typeface="+mn-ea"/>
                          <a:cs typeface="+mn-cs"/>
                        </a:rPr>
                        <a:t>28.6</a:t>
                      </a:r>
                      <a:endParaRPr kumimoji="1" lang="ja-JP" altLang="ja-JP" sz="900" kern="1200" dirty="0">
                        <a:solidFill>
                          <a:schemeClr val="dk1"/>
                        </a:solidFill>
                        <a:effectLst/>
                        <a:latin typeface="+mn-ea"/>
                        <a:ea typeface="+mn-ea"/>
                        <a:cs typeface="+mn-cs"/>
                      </a:endParaRPr>
                    </a:p>
                  </a:txBody>
                  <a:tcPr marL="89726" marR="89726" marT="44863" marB="44863" anchor="ctr"/>
                </a:tc>
                <a:extLst>
                  <a:ext uri="{0D108BD9-81ED-4DB2-BD59-A6C34878D82A}">
                    <a16:rowId xmlns:a16="http://schemas.microsoft.com/office/drawing/2014/main" val="2516283473"/>
                  </a:ext>
                </a:extLst>
              </a:tr>
              <a:tr h="328994">
                <a:tc>
                  <a:txBody>
                    <a:bodyPr/>
                    <a:lstStyle/>
                    <a:p>
                      <a:pPr algn="l"/>
                      <a:r>
                        <a:rPr kumimoji="1" lang="ja-JP" altLang="en-US" sz="900" dirty="0">
                          <a:solidFill>
                            <a:schemeClr val="tx1"/>
                          </a:solidFill>
                          <a:latin typeface="+mn-ea"/>
                          <a:ea typeface="+mn-ea"/>
                        </a:rPr>
                        <a:t>③市町村と人材確保の課題について話し合う協議会を設置しているか。</a:t>
                      </a:r>
                    </a:p>
                  </a:txBody>
                  <a:tcPr marL="89726" marR="89726" marT="44863" marB="44863" anchor="ctr"/>
                </a:tc>
                <a:tc>
                  <a:txBody>
                    <a:bodyPr/>
                    <a:lstStyle/>
                    <a:p>
                      <a:pPr algn="ctr"/>
                      <a:r>
                        <a:rPr kumimoji="1" lang="en-US" altLang="ja-JP" sz="900" dirty="0">
                          <a:solidFill>
                            <a:schemeClr val="tx1"/>
                          </a:solidFill>
                          <a:latin typeface="+mn-ea"/>
                          <a:ea typeface="+mn-ea"/>
                        </a:rPr>
                        <a:t>15</a:t>
                      </a:r>
                    </a:p>
                  </a:txBody>
                  <a:tcPr marL="89726" marR="89726" marT="44863" marB="44863" anchor="ctr"/>
                </a:tc>
                <a:tc>
                  <a:txBody>
                    <a:bodyPr/>
                    <a:lstStyle/>
                    <a:p>
                      <a:pPr algn="ctr"/>
                      <a:r>
                        <a:rPr kumimoji="1" lang="en-US" altLang="ja-JP" sz="900" dirty="0">
                          <a:solidFill>
                            <a:schemeClr val="tx1"/>
                          </a:solidFill>
                          <a:latin typeface="+mn-ea"/>
                          <a:ea typeface="+mn-ea"/>
                        </a:rPr>
                        <a:t>10.2</a:t>
                      </a:r>
                    </a:p>
                  </a:txBody>
                  <a:tcPr marL="89726" marR="89726" marT="44863" marB="44863" anchor="ctr"/>
                </a:tc>
                <a:tc>
                  <a:txBody>
                    <a:bodyPr/>
                    <a:lstStyle/>
                    <a:p>
                      <a:r>
                        <a:rPr kumimoji="1" lang="ja-JP" altLang="en-US" sz="900" kern="1200" dirty="0">
                          <a:solidFill>
                            <a:schemeClr val="tx1"/>
                          </a:solidFill>
                          <a:effectLst/>
                          <a:latin typeface="+mn-ea"/>
                          <a:ea typeface="+mn-ea"/>
                          <a:cs typeface="+mn-cs"/>
                        </a:rPr>
                        <a:t>⑩介護施設や通いの場等において元気高齢者等の多様な者が活躍する仕組みを構築しているか。</a:t>
                      </a:r>
                      <a:endParaRPr kumimoji="1" lang="ja-JP" altLang="ja-JP" sz="900" kern="1200" dirty="0">
                        <a:solidFill>
                          <a:schemeClr val="tx1"/>
                        </a:solidFill>
                        <a:effectLst/>
                        <a:latin typeface="+mn-ea"/>
                        <a:ea typeface="+mn-ea"/>
                        <a:cs typeface="+mn-cs"/>
                      </a:endParaRPr>
                    </a:p>
                  </a:txBody>
                  <a:tcPr marL="89726" marR="89726" marT="44863" marB="44863" anchor="ctr"/>
                </a:tc>
                <a:tc>
                  <a:txBody>
                    <a:bodyPr/>
                    <a:lstStyle/>
                    <a:p>
                      <a:pPr algn="ctr"/>
                      <a:r>
                        <a:rPr kumimoji="1" lang="en-US" altLang="ja-JP" sz="900" kern="1200" dirty="0">
                          <a:solidFill>
                            <a:schemeClr val="tx1"/>
                          </a:solidFill>
                          <a:effectLst/>
                          <a:latin typeface="+mn-ea"/>
                          <a:ea typeface="+mn-ea"/>
                          <a:cs typeface="+mn-cs"/>
                        </a:rPr>
                        <a:t>60</a:t>
                      </a:r>
                      <a:endParaRPr kumimoji="1" lang="ja-JP" altLang="ja-JP" sz="900" kern="1200" dirty="0">
                        <a:solidFill>
                          <a:schemeClr val="tx1"/>
                        </a:solidFill>
                        <a:effectLst/>
                        <a:latin typeface="+mn-ea"/>
                        <a:ea typeface="+mn-ea"/>
                        <a:cs typeface="+mn-cs"/>
                      </a:endParaRPr>
                    </a:p>
                  </a:txBody>
                  <a:tcPr marL="89726" marR="89726" marT="44863" marB="44863" anchor="ctr"/>
                </a:tc>
                <a:tc>
                  <a:txBody>
                    <a:bodyPr/>
                    <a:lstStyle/>
                    <a:p>
                      <a:pPr algn="ctr"/>
                      <a:r>
                        <a:rPr kumimoji="1" lang="en-US" altLang="ja-JP" sz="900" dirty="0">
                          <a:solidFill>
                            <a:schemeClr val="tx1"/>
                          </a:solidFill>
                          <a:latin typeface="+mn-ea"/>
                          <a:ea typeface="+mn-ea"/>
                        </a:rPr>
                        <a:t>47.2</a:t>
                      </a:r>
                    </a:p>
                  </a:txBody>
                  <a:tcPr marL="89726" marR="89726" marT="44863" marB="44863" anchor="ctr"/>
                </a:tc>
                <a:extLst>
                  <a:ext uri="{0D108BD9-81ED-4DB2-BD59-A6C34878D82A}">
                    <a16:rowId xmlns:a16="http://schemas.microsoft.com/office/drawing/2014/main" val="3251242683"/>
                  </a:ext>
                </a:extLst>
              </a:tr>
              <a:tr h="328994">
                <a:tc>
                  <a:txBody>
                    <a:bodyPr/>
                    <a:lstStyle/>
                    <a:p>
                      <a:pPr algn="l"/>
                      <a:r>
                        <a:rPr kumimoji="1" lang="ja-JP" altLang="en-US" sz="900" dirty="0">
                          <a:solidFill>
                            <a:schemeClr val="tx1"/>
                          </a:solidFill>
                          <a:latin typeface="+mn-ea"/>
                          <a:ea typeface="+mn-ea"/>
                        </a:rPr>
                        <a:t>④介護人材の確保に向けた事業を実施しているか。</a:t>
                      </a:r>
                    </a:p>
                  </a:txBody>
                  <a:tcPr marL="89726" marR="89726" marT="44863" marB="44863" anchor="ctr"/>
                </a:tc>
                <a:tc>
                  <a:txBody>
                    <a:bodyPr/>
                    <a:lstStyle/>
                    <a:p>
                      <a:pPr algn="ctr"/>
                      <a:r>
                        <a:rPr kumimoji="1" lang="en-US" altLang="ja-JP" sz="900" dirty="0">
                          <a:solidFill>
                            <a:schemeClr val="tx1"/>
                          </a:solidFill>
                          <a:latin typeface="+mn-ea"/>
                          <a:ea typeface="+mn-ea"/>
                        </a:rPr>
                        <a:t>30</a:t>
                      </a:r>
                    </a:p>
                  </a:txBody>
                  <a:tcPr marL="89726" marR="89726" marT="44863" marB="44863" anchor="ctr"/>
                </a:tc>
                <a:tc>
                  <a:txBody>
                    <a:bodyPr/>
                    <a:lstStyle/>
                    <a:p>
                      <a:pPr algn="ctr"/>
                      <a:r>
                        <a:rPr kumimoji="1" lang="en-US" altLang="ja-JP" sz="900" dirty="0">
                          <a:solidFill>
                            <a:schemeClr val="tx1"/>
                          </a:solidFill>
                          <a:latin typeface="+mn-ea"/>
                          <a:ea typeface="+mn-ea"/>
                        </a:rPr>
                        <a:t>27.8</a:t>
                      </a:r>
                    </a:p>
                  </a:txBody>
                  <a:tcPr marL="89726" marR="89726" marT="44863" marB="44863" anchor="ctr"/>
                </a:tc>
                <a:tc>
                  <a:txBody>
                    <a:bodyPr/>
                    <a:lstStyle/>
                    <a:p>
                      <a:r>
                        <a:rPr kumimoji="1" lang="ja-JP" altLang="en-US" sz="900" kern="1200" dirty="0">
                          <a:solidFill>
                            <a:schemeClr val="tx1"/>
                          </a:solidFill>
                          <a:effectLst/>
                          <a:latin typeface="+mn-ea"/>
                          <a:ea typeface="+mn-ea"/>
                          <a:cs typeface="+mn-cs"/>
                        </a:rPr>
                        <a:t>⑪衛生部局及び関係機関と連携し、管内の介護事業所に対し感染症及び食中毒の予防及びまん延の防止のための支援を行っているか。 </a:t>
                      </a:r>
                      <a:endParaRPr kumimoji="1" lang="ja-JP" altLang="ja-JP" sz="900" kern="1200" dirty="0">
                        <a:solidFill>
                          <a:schemeClr val="tx1"/>
                        </a:solidFill>
                        <a:effectLst/>
                        <a:latin typeface="+mn-ea"/>
                        <a:ea typeface="+mn-ea"/>
                        <a:cs typeface="+mn-cs"/>
                      </a:endParaRPr>
                    </a:p>
                  </a:txBody>
                  <a:tcPr marL="89726" marR="89726" marT="44863" marB="44863" anchor="ctr"/>
                </a:tc>
                <a:tc>
                  <a:txBody>
                    <a:bodyPr/>
                    <a:lstStyle/>
                    <a:p>
                      <a:pPr algn="ctr"/>
                      <a:r>
                        <a:rPr kumimoji="1" lang="en-US" altLang="ja-JP" sz="900" kern="1200" dirty="0">
                          <a:solidFill>
                            <a:schemeClr val="tx1"/>
                          </a:solidFill>
                          <a:effectLst/>
                          <a:latin typeface="+mn-ea"/>
                          <a:ea typeface="+mn-ea"/>
                          <a:cs typeface="+mn-cs"/>
                        </a:rPr>
                        <a:t>20</a:t>
                      </a:r>
                      <a:endParaRPr kumimoji="1" lang="ja-JP" altLang="ja-JP" sz="900" kern="1200" dirty="0">
                        <a:solidFill>
                          <a:schemeClr val="tx1"/>
                        </a:solidFill>
                        <a:effectLst/>
                        <a:latin typeface="+mn-ea"/>
                        <a:ea typeface="+mn-ea"/>
                        <a:cs typeface="+mn-cs"/>
                      </a:endParaRPr>
                    </a:p>
                  </a:txBody>
                  <a:tcPr marL="89726" marR="89726" marT="44863" marB="44863" anchor="ctr"/>
                </a:tc>
                <a:tc>
                  <a:txBody>
                    <a:bodyPr/>
                    <a:lstStyle/>
                    <a:p>
                      <a:pPr algn="ctr"/>
                      <a:r>
                        <a:rPr kumimoji="1" lang="en-US" altLang="ja-JP" sz="900" dirty="0">
                          <a:solidFill>
                            <a:schemeClr val="tx1"/>
                          </a:solidFill>
                          <a:latin typeface="+mn-ea"/>
                          <a:ea typeface="+mn-ea"/>
                        </a:rPr>
                        <a:t>9.8</a:t>
                      </a:r>
                    </a:p>
                  </a:txBody>
                  <a:tcPr marL="89726" marR="89726" marT="44863" marB="44863" anchor="ctr"/>
                </a:tc>
                <a:extLst>
                  <a:ext uri="{0D108BD9-81ED-4DB2-BD59-A6C34878D82A}">
                    <a16:rowId xmlns:a16="http://schemas.microsoft.com/office/drawing/2014/main" val="1000458063"/>
                  </a:ext>
                </a:extLst>
              </a:tr>
              <a:tr h="209360">
                <a:tc>
                  <a:txBody>
                    <a:bodyPr/>
                    <a:lstStyle/>
                    <a:p>
                      <a:pPr algn="l"/>
                      <a:r>
                        <a:rPr kumimoji="1" lang="ja-JP" altLang="en-US" sz="900" dirty="0">
                          <a:solidFill>
                            <a:schemeClr val="tx1"/>
                          </a:solidFill>
                          <a:latin typeface="+mn-ea"/>
                          <a:ea typeface="+mn-ea"/>
                        </a:rPr>
                        <a:t>⑤介護人材の定着に向けた事業を実施しているか。</a:t>
                      </a:r>
                    </a:p>
                  </a:txBody>
                  <a:tcPr marL="89726" marR="89726" marT="44863" marB="44863" anchor="ctr"/>
                </a:tc>
                <a:tc>
                  <a:txBody>
                    <a:bodyPr/>
                    <a:lstStyle/>
                    <a:p>
                      <a:pPr algn="ctr"/>
                      <a:r>
                        <a:rPr kumimoji="1" lang="en-US" altLang="ja-JP" sz="900" dirty="0">
                          <a:solidFill>
                            <a:schemeClr val="tx1"/>
                          </a:solidFill>
                          <a:latin typeface="+mn-ea"/>
                          <a:ea typeface="+mn-ea"/>
                        </a:rPr>
                        <a:t>50</a:t>
                      </a:r>
                      <a:endParaRPr kumimoji="1" lang="ja-JP" altLang="en-US" sz="900" dirty="0">
                        <a:solidFill>
                          <a:schemeClr val="tx1"/>
                        </a:solidFill>
                        <a:latin typeface="+mn-ea"/>
                        <a:ea typeface="+mn-ea"/>
                      </a:endParaRPr>
                    </a:p>
                  </a:txBody>
                  <a:tcPr marL="89726" marR="89726" marT="44863" marB="44863" anchor="ctr"/>
                </a:tc>
                <a:tc>
                  <a:txBody>
                    <a:bodyPr/>
                    <a:lstStyle/>
                    <a:p>
                      <a:pPr algn="ctr"/>
                      <a:r>
                        <a:rPr kumimoji="1" lang="en-US" altLang="ja-JP" sz="900" dirty="0">
                          <a:solidFill>
                            <a:schemeClr val="tx1"/>
                          </a:solidFill>
                          <a:latin typeface="+mn-ea"/>
                          <a:ea typeface="+mn-ea"/>
                        </a:rPr>
                        <a:t>43.8</a:t>
                      </a:r>
                      <a:endParaRPr kumimoji="1" lang="ja-JP" altLang="en-US" sz="900" dirty="0">
                        <a:solidFill>
                          <a:schemeClr val="tx1"/>
                        </a:solidFill>
                        <a:latin typeface="+mn-ea"/>
                        <a:ea typeface="+mn-ea"/>
                      </a:endParaRPr>
                    </a:p>
                  </a:txBody>
                  <a:tcPr marL="89726" marR="89726" marT="44863" marB="44863" anchor="ctr"/>
                </a:tc>
                <a:tc>
                  <a:txBody>
                    <a:bodyPr/>
                    <a:lstStyle/>
                    <a:p>
                      <a:pPr algn="l"/>
                      <a:r>
                        <a:rPr kumimoji="1" lang="ja-JP" altLang="en-US" sz="900" dirty="0">
                          <a:solidFill>
                            <a:schemeClr val="tx1"/>
                          </a:solidFill>
                          <a:latin typeface="+mn-ea"/>
                          <a:ea typeface="+mn-ea"/>
                        </a:rPr>
                        <a:t>⑫「社会保障審議会介護保険部会「介護分野の文書に係る負担軽減に関する専門委員会」中間とりまとめを踏まえた対応について」（老発０３０６第８号）を踏まえ、文書負担軽減に係る取組を実施しているか。</a:t>
                      </a:r>
                    </a:p>
                  </a:txBody>
                  <a:tcPr marL="89726" marR="89726" marT="44863" marB="44863" anchor="ctr"/>
                </a:tc>
                <a:tc>
                  <a:txBody>
                    <a:bodyPr/>
                    <a:lstStyle/>
                    <a:p>
                      <a:pPr algn="ctr"/>
                      <a:r>
                        <a:rPr kumimoji="1" lang="en-US" altLang="ja-JP" sz="900" dirty="0">
                          <a:solidFill>
                            <a:schemeClr val="tx1"/>
                          </a:solidFill>
                          <a:latin typeface="+mn-ea"/>
                          <a:ea typeface="+mn-ea"/>
                        </a:rPr>
                        <a:t>15</a:t>
                      </a:r>
                      <a:endParaRPr kumimoji="1" lang="ja-JP" altLang="en-US" sz="900" dirty="0">
                        <a:solidFill>
                          <a:schemeClr val="tx1"/>
                        </a:solidFill>
                        <a:latin typeface="+mn-ea"/>
                        <a:ea typeface="+mn-ea"/>
                      </a:endParaRPr>
                    </a:p>
                  </a:txBody>
                  <a:tcPr marL="89726" marR="89726" marT="44863" marB="44863" anchor="ctr"/>
                </a:tc>
                <a:tc>
                  <a:txBody>
                    <a:bodyPr/>
                    <a:lstStyle/>
                    <a:p>
                      <a:pPr algn="ctr"/>
                      <a:r>
                        <a:rPr kumimoji="1" lang="en-US" altLang="ja-JP" sz="900" dirty="0">
                          <a:solidFill>
                            <a:schemeClr val="tx1"/>
                          </a:solidFill>
                          <a:latin typeface="+mn-ea"/>
                          <a:ea typeface="+mn-ea"/>
                        </a:rPr>
                        <a:t>11.1</a:t>
                      </a:r>
                      <a:endParaRPr kumimoji="1" lang="ja-JP" altLang="en-US" sz="900" dirty="0">
                        <a:solidFill>
                          <a:schemeClr val="tx1"/>
                        </a:solidFill>
                        <a:latin typeface="+mn-ea"/>
                        <a:ea typeface="+mn-ea"/>
                      </a:endParaRPr>
                    </a:p>
                  </a:txBody>
                  <a:tcPr marL="89726" marR="89726" marT="44863" marB="44863" anchor="ctr"/>
                </a:tc>
                <a:extLst>
                  <a:ext uri="{0D108BD9-81ED-4DB2-BD59-A6C34878D82A}">
                    <a16:rowId xmlns:a16="http://schemas.microsoft.com/office/drawing/2014/main" val="2877149507"/>
                  </a:ext>
                </a:extLst>
              </a:tr>
              <a:tr h="328994">
                <a:tc>
                  <a:txBody>
                    <a:bodyPr/>
                    <a:lstStyle/>
                    <a:p>
                      <a:pPr algn="l"/>
                      <a:r>
                        <a:rPr kumimoji="1" lang="ja-JP" altLang="en-US" sz="900" dirty="0">
                          <a:solidFill>
                            <a:schemeClr val="tx1"/>
                          </a:solidFill>
                          <a:latin typeface="+mn-ea"/>
                          <a:ea typeface="+mn-ea"/>
                        </a:rPr>
                        <a:t>⑥利用者等からのハラスメント対策として、事業所からの相談に応じる窓口の設置や事業所向けの研修を実施しているか</a:t>
                      </a:r>
                    </a:p>
                  </a:txBody>
                  <a:tcPr marL="89726" marR="89726" marT="44863" marB="44863" anchor="ctr"/>
                </a:tc>
                <a:tc>
                  <a:txBody>
                    <a:bodyPr/>
                    <a:lstStyle/>
                    <a:p>
                      <a:pPr algn="ctr"/>
                      <a:r>
                        <a:rPr kumimoji="1" lang="en-US" altLang="ja-JP" sz="900" dirty="0">
                          <a:solidFill>
                            <a:schemeClr val="tx1"/>
                          </a:solidFill>
                          <a:latin typeface="+mn-ea"/>
                          <a:ea typeface="+mn-ea"/>
                        </a:rPr>
                        <a:t>10</a:t>
                      </a:r>
                    </a:p>
                  </a:txBody>
                  <a:tcPr marL="89726" marR="89726" marT="44863" marB="44863" anchor="ctr"/>
                </a:tc>
                <a:tc>
                  <a:txBody>
                    <a:bodyPr/>
                    <a:lstStyle/>
                    <a:p>
                      <a:pPr algn="ctr"/>
                      <a:r>
                        <a:rPr kumimoji="1" lang="en-US" altLang="ja-JP" sz="900" dirty="0">
                          <a:solidFill>
                            <a:schemeClr val="tx1"/>
                          </a:solidFill>
                          <a:latin typeface="+mn-ea"/>
                          <a:ea typeface="+mn-ea"/>
                        </a:rPr>
                        <a:t>5.7</a:t>
                      </a:r>
                    </a:p>
                  </a:txBody>
                  <a:tcPr marL="89726" marR="89726" marT="44863" marB="44863" anchor="ctr"/>
                </a:tc>
                <a:tc>
                  <a:txBody>
                    <a:bodyPr/>
                    <a:lstStyle/>
                    <a:p>
                      <a:r>
                        <a:rPr kumimoji="1" lang="ja-JP" altLang="en-US" sz="900" kern="1200" dirty="0">
                          <a:solidFill>
                            <a:schemeClr val="tx1"/>
                          </a:solidFill>
                          <a:effectLst/>
                          <a:latin typeface="+mn-ea"/>
                          <a:ea typeface="+mn-ea"/>
                          <a:cs typeface="+mn-cs"/>
                        </a:rPr>
                        <a:t>⑬管内市町村に対して、文書量削減に係る取組を支援しているか。</a:t>
                      </a:r>
                      <a:endParaRPr kumimoji="1" lang="ja-JP" altLang="ja-JP" sz="900" kern="1200" dirty="0">
                        <a:solidFill>
                          <a:schemeClr val="tx1"/>
                        </a:solidFill>
                        <a:effectLst/>
                        <a:latin typeface="+mn-ea"/>
                        <a:ea typeface="+mn-ea"/>
                        <a:cs typeface="+mn-cs"/>
                      </a:endParaRPr>
                    </a:p>
                  </a:txBody>
                  <a:tcPr marL="89726" marR="89726" marT="44863" marB="44863" anchor="ctr"/>
                </a:tc>
                <a:tc>
                  <a:txBody>
                    <a:bodyPr/>
                    <a:lstStyle/>
                    <a:p>
                      <a:pPr algn="ctr"/>
                      <a:r>
                        <a:rPr kumimoji="1" lang="en-US" altLang="ja-JP" sz="900" dirty="0">
                          <a:solidFill>
                            <a:schemeClr val="tx1"/>
                          </a:solidFill>
                          <a:latin typeface="+mn-ea"/>
                          <a:ea typeface="+mn-ea"/>
                        </a:rPr>
                        <a:t>10</a:t>
                      </a:r>
                    </a:p>
                  </a:txBody>
                  <a:tcPr marL="89726" marR="89726" marT="44863" marB="44863" anchor="ctr"/>
                </a:tc>
                <a:tc>
                  <a:txBody>
                    <a:bodyPr/>
                    <a:lstStyle/>
                    <a:p>
                      <a:pPr algn="ctr"/>
                      <a:r>
                        <a:rPr kumimoji="1" lang="en-US" altLang="ja-JP" sz="900" dirty="0">
                          <a:solidFill>
                            <a:schemeClr val="tx1"/>
                          </a:solidFill>
                          <a:latin typeface="+mn-ea"/>
                          <a:ea typeface="+mn-ea"/>
                        </a:rPr>
                        <a:t>6.8</a:t>
                      </a:r>
                    </a:p>
                  </a:txBody>
                  <a:tcPr marL="89726" marR="89726" marT="44863" marB="44863" anchor="ctr"/>
                </a:tc>
                <a:extLst>
                  <a:ext uri="{0D108BD9-81ED-4DB2-BD59-A6C34878D82A}">
                    <a16:rowId xmlns:a16="http://schemas.microsoft.com/office/drawing/2014/main" val="1449322372"/>
                  </a:ext>
                </a:extLst>
              </a:tr>
              <a:tr h="328994">
                <a:tc>
                  <a:txBody>
                    <a:bodyPr/>
                    <a:lstStyle/>
                    <a:p>
                      <a:pPr algn="l"/>
                      <a:r>
                        <a:rPr kumimoji="1" lang="ja-JP" altLang="en-US" sz="900" dirty="0">
                          <a:solidFill>
                            <a:schemeClr val="tx1"/>
                          </a:solidFill>
                          <a:latin typeface="+mn-ea"/>
                          <a:ea typeface="+mn-ea"/>
                        </a:rPr>
                        <a:t>⑦介護サービスの質を向上しつつ介護ニーズの増加に対応するための生産性向上の取組支援の実施状況</a:t>
                      </a:r>
                    </a:p>
                  </a:txBody>
                  <a:tcPr marL="89726" marR="89726" marT="44863" marB="44863" anchor="ctr"/>
                </a:tc>
                <a:tc>
                  <a:txBody>
                    <a:bodyPr/>
                    <a:lstStyle/>
                    <a:p>
                      <a:pPr algn="ctr"/>
                      <a:r>
                        <a:rPr kumimoji="1" lang="en-US" altLang="ja-JP" sz="900" dirty="0">
                          <a:solidFill>
                            <a:schemeClr val="tx1"/>
                          </a:solidFill>
                          <a:latin typeface="+mn-ea"/>
                          <a:ea typeface="+mn-ea"/>
                        </a:rPr>
                        <a:t>45</a:t>
                      </a:r>
                      <a:endParaRPr kumimoji="1" lang="ja-JP" altLang="en-US" sz="900" dirty="0">
                        <a:solidFill>
                          <a:schemeClr val="tx1"/>
                        </a:solidFill>
                        <a:latin typeface="+mn-ea"/>
                        <a:ea typeface="+mn-ea"/>
                      </a:endParaRPr>
                    </a:p>
                  </a:txBody>
                  <a:tcPr marL="89726" marR="89726" marT="44863" marB="44863" anchor="ctr"/>
                </a:tc>
                <a:tc>
                  <a:txBody>
                    <a:bodyPr/>
                    <a:lstStyle/>
                    <a:p>
                      <a:pPr algn="ctr"/>
                      <a:r>
                        <a:rPr kumimoji="1" lang="en-US" altLang="ja-JP" sz="900" dirty="0">
                          <a:solidFill>
                            <a:schemeClr val="tx1"/>
                          </a:solidFill>
                          <a:latin typeface="+mn-ea"/>
                          <a:ea typeface="+mn-ea"/>
                        </a:rPr>
                        <a:t>16.8</a:t>
                      </a:r>
                      <a:endParaRPr kumimoji="1" lang="ja-JP" altLang="en-US" sz="900" dirty="0">
                        <a:solidFill>
                          <a:schemeClr val="tx1"/>
                        </a:solidFill>
                        <a:latin typeface="+mn-ea"/>
                        <a:ea typeface="+mn-ea"/>
                      </a:endParaRPr>
                    </a:p>
                  </a:txBody>
                  <a:tcPr marL="89726" marR="89726" marT="44863" marB="44863" anchor="ctr"/>
                </a:tc>
                <a:tc>
                  <a:txBody>
                    <a:bodyPr/>
                    <a:lstStyle/>
                    <a:p>
                      <a:endParaRPr kumimoji="1" lang="ja-JP" altLang="ja-JP" sz="900" kern="1200" dirty="0">
                        <a:solidFill>
                          <a:schemeClr val="tx1"/>
                        </a:solidFill>
                        <a:effectLst/>
                        <a:latin typeface="+mn-ea"/>
                        <a:ea typeface="+mn-ea"/>
                        <a:cs typeface="+mn-cs"/>
                      </a:endParaRPr>
                    </a:p>
                  </a:txBody>
                  <a:tcPr marL="89726" marR="89726" marT="44863" marB="44863" anchor="ctr">
                    <a:solidFill>
                      <a:schemeClr val="bg1"/>
                    </a:solidFill>
                  </a:tcPr>
                </a:tc>
                <a:tc>
                  <a:txBody>
                    <a:bodyPr/>
                    <a:lstStyle/>
                    <a:p>
                      <a:pPr algn="ctr"/>
                      <a:endParaRPr kumimoji="1" lang="en-US" altLang="ja-JP" sz="900" dirty="0">
                        <a:solidFill>
                          <a:schemeClr val="tx1"/>
                        </a:solidFill>
                        <a:latin typeface="+mn-ea"/>
                        <a:ea typeface="+mn-ea"/>
                      </a:endParaRPr>
                    </a:p>
                  </a:txBody>
                  <a:tcPr marL="89726" marR="89726" marT="44863" marB="44863" anchor="ctr">
                    <a:solidFill>
                      <a:schemeClr val="bg1"/>
                    </a:solidFill>
                  </a:tcPr>
                </a:tc>
                <a:tc>
                  <a:txBody>
                    <a:bodyPr/>
                    <a:lstStyle/>
                    <a:p>
                      <a:pPr algn="l"/>
                      <a:endParaRPr kumimoji="1" lang="ja-JP" altLang="en-US" sz="900" dirty="0">
                        <a:solidFill>
                          <a:schemeClr val="tx1"/>
                        </a:solidFill>
                        <a:latin typeface="+mn-ea"/>
                        <a:ea typeface="+mn-ea"/>
                      </a:endParaRPr>
                    </a:p>
                  </a:txBody>
                  <a:tcPr marL="89726" marR="89726" marT="44863" marB="44863" anchor="ctr">
                    <a:solidFill>
                      <a:schemeClr val="bg1"/>
                    </a:solidFill>
                  </a:tcPr>
                </a:tc>
                <a:extLst>
                  <a:ext uri="{0D108BD9-81ED-4DB2-BD59-A6C34878D82A}">
                    <a16:rowId xmlns:a16="http://schemas.microsoft.com/office/drawing/2014/main" val="1168433860"/>
                  </a:ext>
                </a:extLst>
              </a:tr>
            </a:tbl>
          </a:graphicData>
        </a:graphic>
      </p:graphicFrame>
      <p:graphicFrame>
        <p:nvGraphicFramePr>
          <p:cNvPr id="2" name="グラフ 1">
            <a:extLst>
              <a:ext uri="{FF2B5EF4-FFF2-40B4-BE49-F238E27FC236}">
                <a16:creationId xmlns:a16="http://schemas.microsoft.com/office/drawing/2014/main" id="{25426BA0-175B-4994-98AB-5DFADD3C4C8B}"/>
              </a:ext>
            </a:extLst>
          </p:cNvPr>
          <p:cNvGraphicFramePr>
            <a:graphicFrameLocks/>
          </p:cNvGraphicFramePr>
          <p:nvPr>
            <p:extLst/>
          </p:nvPr>
        </p:nvGraphicFramePr>
        <p:xfrm>
          <a:off x="467643" y="3349849"/>
          <a:ext cx="8784974" cy="367166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6266199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5556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963" b="1" dirty="0">
                <a:latin typeface="Meiryo UI" panose="020B0604030504040204" pitchFamily="50" charset="-128"/>
                <a:ea typeface="Meiryo UI" panose="020B0604030504040204" pitchFamily="50" charset="-128"/>
              </a:rPr>
              <a:t>2021</a:t>
            </a:r>
            <a:r>
              <a:rPr lang="ja-JP" altLang="en-US" sz="1963" b="1" dirty="0">
                <a:latin typeface="Meiryo UI" panose="020B0604030504040204" pitchFamily="50" charset="-128"/>
                <a:ea typeface="Meiryo UI" panose="020B0604030504040204" pitchFamily="50" charset="-128"/>
              </a:rPr>
              <a:t>年度（都道府県分） 　　</a:t>
            </a:r>
            <a:r>
              <a:rPr lang="en-US" altLang="ja-JP" sz="1963" b="1" dirty="0">
                <a:latin typeface="Meiryo UI" panose="020B0604030504040204" pitchFamily="50" charset="-128"/>
                <a:ea typeface="Meiryo UI" panose="020B0604030504040204" pitchFamily="50" charset="-128"/>
              </a:rPr>
              <a:t>Ⅱ</a:t>
            </a:r>
            <a:r>
              <a:rPr lang="ja-JP" altLang="ja-JP" sz="1963" b="1" dirty="0">
                <a:latin typeface="Meiryo UI" panose="020B0604030504040204" pitchFamily="50" charset="-128"/>
                <a:ea typeface="Meiryo UI" panose="020B0604030504040204" pitchFamily="50" charset="-128"/>
              </a:rPr>
              <a:t>（</a:t>
            </a:r>
            <a:r>
              <a:rPr lang="ja-JP" altLang="en-US" sz="1963" b="1" dirty="0">
                <a:latin typeface="Meiryo UI" panose="020B0604030504040204" pitchFamily="50" charset="-128"/>
                <a:ea typeface="Meiryo UI" panose="020B0604030504040204" pitchFamily="50" charset="-128"/>
              </a:rPr>
              <a:t>８</a:t>
            </a:r>
            <a:r>
              <a:rPr lang="ja-JP" altLang="ja-JP" sz="1963" b="1" dirty="0">
                <a:latin typeface="Meiryo UI" panose="020B0604030504040204" pitchFamily="50" charset="-128"/>
                <a:ea typeface="Meiryo UI" panose="020B0604030504040204" pitchFamily="50" charset="-128"/>
              </a:rPr>
              <a:t>）介護人材の確保</a:t>
            </a:r>
            <a:r>
              <a:rPr lang="ja-JP" altLang="en-US" sz="1963" b="1" dirty="0">
                <a:latin typeface="Meiryo UI" panose="020B0604030504040204" pitchFamily="50" charset="-128"/>
                <a:ea typeface="Meiryo UI" panose="020B0604030504040204" pitchFamily="50" charset="-128"/>
              </a:rPr>
              <a:t>＜推進分＞</a:t>
            </a:r>
            <a:endParaRPr lang="ja-JP" altLang="ja-JP" sz="1963" dirty="0">
              <a:latin typeface="Meiryo UI" panose="020B0604030504040204" pitchFamily="50" charset="-128"/>
              <a:ea typeface="Meiryo UI" panose="020B0604030504040204" pitchFamily="50" charset="-128"/>
            </a:endParaRPr>
          </a:p>
        </p:txBody>
      </p:sp>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387982" y="6680869"/>
            <a:ext cx="2268061" cy="358279"/>
          </a:xfrm>
        </p:spPr>
        <p:txBody>
          <a:bodyPr/>
          <a:lstStyle/>
          <a:p>
            <a:pPr>
              <a:defRPr/>
            </a:pPr>
            <a:r>
              <a:rPr kumimoji="1" lang="en-US" altLang="ja-JP" dirty="0" smtClean="0">
                <a:solidFill>
                  <a:prstClr val="black">
                    <a:tint val="75000"/>
                  </a:prstClr>
                </a:solidFill>
                <a:latin typeface="+mn-ea"/>
              </a:rPr>
              <a:t>22</a:t>
            </a:r>
            <a:endParaRPr kumimoji="1" lang="ja-JP" altLang="en-US" dirty="0">
              <a:solidFill>
                <a:prstClr val="black">
                  <a:tint val="75000"/>
                </a:prstClr>
              </a:solidFill>
              <a:latin typeface="+mn-ea"/>
            </a:endParaRPr>
          </a:p>
        </p:txBody>
      </p:sp>
      <p:graphicFrame>
        <p:nvGraphicFramePr>
          <p:cNvPr id="3" name="表 2"/>
          <p:cNvGraphicFramePr>
            <a:graphicFrameLocks noGrp="1"/>
          </p:cNvGraphicFramePr>
          <p:nvPr>
            <p:extLst/>
          </p:nvPr>
        </p:nvGraphicFramePr>
        <p:xfrm>
          <a:off x="285941" y="486420"/>
          <a:ext cx="9339469" cy="2942848"/>
        </p:xfrm>
        <a:graphic>
          <a:graphicData uri="http://schemas.openxmlformats.org/drawingml/2006/table">
            <a:tbl>
              <a:tblPr firstRow="1" bandRow="1">
                <a:tableStyleId>{5C22544A-7EE6-4342-B048-85BDC9FD1C3A}</a:tableStyleId>
              </a:tblPr>
              <a:tblGrid>
                <a:gridCol w="3794159">
                  <a:extLst>
                    <a:ext uri="{9D8B030D-6E8A-4147-A177-3AD203B41FA5}">
                      <a16:colId xmlns:a16="http://schemas.microsoft.com/office/drawing/2014/main" val="897722632"/>
                    </a:ext>
                  </a:extLst>
                </a:gridCol>
                <a:gridCol w="583717">
                  <a:extLst>
                    <a:ext uri="{9D8B030D-6E8A-4147-A177-3AD203B41FA5}">
                      <a16:colId xmlns:a16="http://schemas.microsoft.com/office/drawing/2014/main" val="1616715278"/>
                    </a:ext>
                  </a:extLst>
                </a:gridCol>
                <a:gridCol w="408287">
                  <a:extLst>
                    <a:ext uri="{9D8B030D-6E8A-4147-A177-3AD203B41FA5}">
                      <a16:colId xmlns:a16="http://schemas.microsoft.com/office/drawing/2014/main" val="3396786696"/>
                    </a:ext>
                  </a:extLst>
                </a:gridCol>
                <a:gridCol w="3609924">
                  <a:extLst>
                    <a:ext uri="{9D8B030D-6E8A-4147-A177-3AD203B41FA5}">
                      <a16:colId xmlns:a16="http://schemas.microsoft.com/office/drawing/2014/main" val="14469426"/>
                    </a:ext>
                  </a:extLst>
                </a:gridCol>
                <a:gridCol w="471691">
                  <a:extLst>
                    <a:ext uri="{9D8B030D-6E8A-4147-A177-3AD203B41FA5}">
                      <a16:colId xmlns:a16="http://schemas.microsoft.com/office/drawing/2014/main" val="1722632509"/>
                    </a:ext>
                  </a:extLst>
                </a:gridCol>
                <a:gridCol w="471691">
                  <a:extLst>
                    <a:ext uri="{9D8B030D-6E8A-4147-A177-3AD203B41FA5}">
                      <a16:colId xmlns:a16="http://schemas.microsoft.com/office/drawing/2014/main" val="1900729919"/>
                    </a:ext>
                  </a:extLst>
                </a:gridCol>
              </a:tblGrid>
              <a:tr h="237204">
                <a:tc>
                  <a:txBody>
                    <a:bodyPr/>
                    <a:lstStyle/>
                    <a:p>
                      <a:pPr algn="ctr"/>
                      <a:r>
                        <a:rPr kumimoji="1" lang="ja-JP" altLang="en-US" sz="1100" dirty="0">
                          <a:latin typeface="+mn-ea"/>
                          <a:ea typeface="+mn-ea"/>
                        </a:rPr>
                        <a:t>　</a:t>
                      </a:r>
                      <a:r>
                        <a:rPr kumimoji="1" lang="ja-JP" altLang="en-US" sz="900" dirty="0">
                          <a:latin typeface="+mn-ea"/>
                          <a:ea typeface="+mn-ea"/>
                        </a:rPr>
                        <a:t>評価指標</a:t>
                      </a:r>
                    </a:p>
                  </a:txBody>
                  <a:tcPr marL="89726" marR="89726" marT="44863" marB="44863" anchor="ctr"/>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tc>
                  <a:txBody>
                    <a:bodyPr/>
                    <a:lstStyle/>
                    <a:p>
                      <a:pPr algn="ct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extLst>
                  <a:ext uri="{0D108BD9-81ED-4DB2-BD59-A6C34878D82A}">
                    <a16:rowId xmlns:a16="http://schemas.microsoft.com/office/drawing/2014/main" val="2535473127"/>
                  </a:ext>
                </a:extLst>
              </a:tr>
              <a:tr h="307434">
                <a:tc>
                  <a:txBody>
                    <a:bodyPr/>
                    <a:lstStyle/>
                    <a:p>
                      <a:r>
                        <a:rPr kumimoji="1" lang="ja-JP" altLang="en-US" sz="900" kern="1200" dirty="0">
                          <a:solidFill>
                            <a:schemeClr val="dk1"/>
                          </a:solidFill>
                          <a:effectLst/>
                          <a:latin typeface="+mn-ea"/>
                          <a:ea typeface="+mn-ea"/>
                          <a:cs typeface="+mn-cs"/>
                        </a:rPr>
                        <a:t>①</a:t>
                      </a:r>
                      <a:r>
                        <a:rPr kumimoji="1" lang="en-US" altLang="ja-JP" sz="900" kern="1200" dirty="0">
                          <a:solidFill>
                            <a:schemeClr val="dk1"/>
                          </a:solidFill>
                          <a:effectLst/>
                          <a:latin typeface="+mn-ea"/>
                          <a:ea typeface="+mn-ea"/>
                          <a:cs typeface="+mn-cs"/>
                        </a:rPr>
                        <a:t>2025</a:t>
                      </a:r>
                      <a:r>
                        <a:rPr kumimoji="1" lang="ja-JP" altLang="ja-JP" sz="900" kern="1200" dirty="0">
                          <a:solidFill>
                            <a:schemeClr val="dk1"/>
                          </a:solidFill>
                          <a:effectLst/>
                          <a:latin typeface="+mn-ea"/>
                          <a:ea typeface="+mn-ea"/>
                          <a:cs typeface="+mn-cs"/>
                        </a:rPr>
                        <a:t>年及び第７期計画期間における介護人材の将来推計を行い、具体的な目標を掲げた上で、必要な施策を企画立案しているか。</a:t>
                      </a:r>
                    </a:p>
                  </a:txBody>
                  <a:tcPr marL="89726" marR="89726" marT="44863" marB="44863" anchor="ctr"/>
                </a:tc>
                <a:tc>
                  <a:txBody>
                    <a:bodyPr/>
                    <a:lstStyle/>
                    <a:p>
                      <a:pPr algn="ctr"/>
                      <a:r>
                        <a:rPr kumimoji="1" lang="en-US" altLang="ja-JP" sz="900" kern="1200" dirty="0">
                          <a:solidFill>
                            <a:schemeClr val="dk1"/>
                          </a:solidFill>
                          <a:effectLst/>
                          <a:latin typeface="+mn-ea"/>
                          <a:ea typeface="+mn-ea"/>
                          <a:cs typeface="+mn-cs"/>
                        </a:rPr>
                        <a:t>15</a:t>
                      </a:r>
                      <a:endParaRPr kumimoji="1" lang="ja-JP" altLang="ja-JP" sz="900" kern="1200" dirty="0">
                        <a:solidFill>
                          <a:schemeClr val="dk1"/>
                        </a:solidFill>
                        <a:effectLst/>
                        <a:latin typeface="+mn-ea"/>
                        <a:ea typeface="+mn-ea"/>
                        <a:cs typeface="+mn-cs"/>
                      </a:endParaRPr>
                    </a:p>
                  </a:txBody>
                  <a:tcPr marL="89726" marR="89726" marT="44863" marB="44863" anchor="ctr"/>
                </a:tc>
                <a:tc>
                  <a:txBody>
                    <a:bodyPr/>
                    <a:lstStyle/>
                    <a:p>
                      <a:pPr algn="ctr"/>
                      <a:r>
                        <a:rPr kumimoji="1" lang="en-US" altLang="ja-JP" sz="900" kern="1200" dirty="0">
                          <a:solidFill>
                            <a:schemeClr val="dk1"/>
                          </a:solidFill>
                          <a:effectLst/>
                          <a:latin typeface="+mn-ea"/>
                          <a:ea typeface="+mn-ea"/>
                          <a:cs typeface="+mn-cs"/>
                        </a:rPr>
                        <a:t>13.2</a:t>
                      </a:r>
                      <a:endParaRPr kumimoji="1" lang="ja-JP" altLang="ja-JP" sz="900" kern="1200" dirty="0">
                        <a:solidFill>
                          <a:schemeClr val="dk1"/>
                        </a:solidFill>
                        <a:effectLst/>
                        <a:latin typeface="+mn-ea"/>
                        <a:ea typeface="+mn-ea"/>
                        <a:cs typeface="+mn-cs"/>
                      </a:endParaRPr>
                    </a:p>
                  </a:txBody>
                  <a:tcPr marL="89726" marR="89726" marT="44863" marB="44863" anchor="ctr"/>
                </a:tc>
                <a:tc>
                  <a:txBody>
                    <a:bodyPr/>
                    <a:lstStyle/>
                    <a:p>
                      <a:r>
                        <a:rPr kumimoji="1" lang="ja-JP" altLang="en-US" sz="900" kern="1200" dirty="0">
                          <a:solidFill>
                            <a:schemeClr val="tx1"/>
                          </a:solidFill>
                          <a:effectLst/>
                          <a:latin typeface="+mn-ea"/>
                          <a:ea typeface="+mn-ea"/>
                          <a:cs typeface="+mn-cs"/>
                        </a:rPr>
                        <a:t>⑧地域医療介護総合確保基金を活用した事業者のＩＣＴ導入に係る支援を実施しているか。</a:t>
                      </a:r>
                      <a:endParaRPr kumimoji="1" lang="ja-JP" altLang="ja-JP" sz="900" kern="1200" dirty="0">
                        <a:solidFill>
                          <a:schemeClr val="tx1"/>
                        </a:solidFill>
                        <a:effectLst/>
                        <a:latin typeface="+mn-ea"/>
                        <a:ea typeface="+mn-ea"/>
                        <a:cs typeface="+mn-cs"/>
                      </a:endParaRPr>
                    </a:p>
                  </a:txBody>
                  <a:tcPr marL="89726" marR="89726" marT="44863" marB="44863" anchor="ctr"/>
                </a:tc>
                <a:tc>
                  <a:txBody>
                    <a:bodyPr/>
                    <a:lstStyle/>
                    <a:p>
                      <a:pPr algn="ctr"/>
                      <a:r>
                        <a:rPr kumimoji="1" lang="en-US" altLang="ja-JP" sz="900" dirty="0">
                          <a:solidFill>
                            <a:schemeClr val="tx1"/>
                          </a:solidFill>
                          <a:latin typeface="+mn-ea"/>
                          <a:ea typeface="+mn-ea"/>
                        </a:rPr>
                        <a:t>15</a:t>
                      </a:r>
                    </a:p>
                  </a:txBody>
                  <a:tcPr marL="89726" marR="89726" marT="44863" marB="44863" anchor="ctr"/>
                </a:tc>
                <a:tc>
                  <a:txBody>
                    <a:bodyPr/>
                    <a:lstStyle/>
                    <a:p>
                      <a:pPr algn="ctr"/>
                      <a:r>
                        <a:rPr kumimoji="1" lang="en-US" altLang="ja-JP" sz="900" i="0" kern="1200" dirty="0">
                          <a:solidFill>
                            <a:schemeClr val="dk1"/>
                          </a:solidFill>
                          <a:effectLst/>
                          <a:latin typeface="+mn-ea"/>
                          <a:ea typeface="+mn-ea"/>
                          <a:cs typeface="+mn-cs"/>
                        </a:rPr>
                        <a:t>13.7</a:t>
                      </a:r>
                      <a:endParaRPr kumimoji="1" lang="ja-JP" altLang="ja-JP" sz="900" i="0" kern="1200" dirty="0">
                        <a:solidFill>
                          <a:schemeClr val="dk1"/>
                        </a:solidFill>
                        <a:effectLst/>
                        <a:latin typeface="+mn-ea"/>
                        <a:ea typeface="+mn-ea"/>
                        <a:cs typeface="+mn-cs"/>
                      </a:endParaRPr>
                    </a:p>
                  </a:txBody>
                  <a:tcPr marL="89726" marR="89726" marT="44863" marB="44863" anchor="ctr"/>
                </a:tc>
                <a:extLst>
                  <a:ext uri="{0D108BD9-81ED-4DB2-BD59-A6C34878D82A}">
                    <a16:rowId xmlns:a16="http://schemas.microsoft.com/office/drawing/2014/main" val="933404504"/>
                  </a:ext>
                </a:extLst>
              </a:tr>
              <a:tr h="307434">
                <a:tc>
                  <a:txBody>
                    <a:bodyPr/>
                    <a:lstStyle/>
                    <a:p>
                      <a:r>
                        <a:rPr kumimoji="1" lang="ja-JP" altLang="en-US" sz="900" kern="1200" dirty="0">
                          <a:solidFill>
                            <a:schemeClr val="dk1"/>
                          </a:solidFill>
                          <a:effectLst/>
                          <a:latin typeface="+mn-ea"/>
                          <a:ea typeface="+mn-ea"/>
                          <a:cs typeface="+mn-cs"/>
                        </a:rPr>
                        <a:t>②</a:t>
                      </a:r>
                      <a:r>
                        <a:rPr kumimoji="1" lang="ja-JP" altLang="ja-JP" sz="900" kern="1200" dirty="0">
                          <a:solidFill>
                            <a:schemeClr val="dk1"/>
                          </a:solidFill>
                          <a:effectLst/>
                          <a:latin typeface="+mn-ea"/>
                          <a:ea typeface="+mn-ea"/>
                          <a:cs typeface="+mn-cs"/>
                        </a:rPr>
                        <a:t>介護人材の確保及び質の向上に関し、当該地域における課題を踏まえ、必要な事業を実施している。</a:t>
                      </a:r>
                    </a:p>
                  </a:txBody>
                  <a:tcPr marL="89726" marR="89726" marT="44863" marB="44863" anchor="ctr"/>
                </a:tc>
                <a:tc>
                  <a:txBody>
                    <a:bodyPr/>
                    <a:lstStyle/>
                    <a:p>
                      <a:pPr algn="ctr"/>
                      <a:r>
                        <a:rPr kumimoji="1" lang="en-US" altLang="ja-JP" sz="900" kern="1200" dirty="0">
                          <a:solidFill>
                            <a:schemeClr val="dk1"/>
                          </a:solidFill>
                          <a:effectLst/>
                          <a:latin typeface="+mn-ea"/>
                          <a:ea typeface="+mn-ea"/>
                          <a:cs typeface="+mn-cs"/>
                        </a:rPr>
                        <a:t>135</a:t>
                      </a:r>
                      <a:endParaRPr kumimoji="1" lang="ja-JP" altLang="ja-JP" sz="900" kern="1200" dirty="0">
                        <a:solidFill>
                          <a:schemeClr val="dk1"/>
                        </a:solidFill>
                        <a:effectLst/>
                        <a:latin typeface="+mn-ea"/>
                        <a:ea typeface="+mn-ea"/>
                        <a:cs typeface="+mn-cs"/>
                      </a:endParaRPr>
                    </a:p>
                  </a:txBody>
                  <a:tcPr marL="89726" marR="89726" marT="44863" marB="44863" anchor="ctr"/>
                </a:tc>
                <a:tc>
                  <a:txBody>
                    <a:bodyPr/>
                    <a:lstStyle/>
                    <a:p>
                      <a:pPr algn="ctr"/>
                      <a:r>
                        <a:rPr kumimoji="1" lang="en-US" altLang="ja-JP" sz="900" kern="1200" dirty="0">
                          <a:solidFill>
                            <a:schemeClr val="dk1"/>
                          </a:solidFill>
                          <a:effectLst/>
                          <a:latin typeface="+mn-ea"/>
                          <a:ea typeface="+mn-ea"/>
                          <a:cs typeface="+mn-cs"/>
                        </a:rPr>
                        <a:t>64.7</a:t>
                      </a:r>
                      <a:endParaRPr kumimoji="1" lang="ja-JP" altLang="ja-JP" sz="900" kern="1200" dirty="0">
                        <a:solidFill>
                          <a:schemeClr val="dk1"/>
                        </a:solidFill>
                        <a:effectLst/>
                        <a:latin typeface="+mn-ea"/>
                        <a:ea typeface="+mn-ea"/>
                        <a:cs typeface="+mn-cs"/>
                      </a:endParaRPr>
                    </a:p>
                  </a:txBody>
                  <a:tcPr marL="89726" marR="89726" marT="44863" marB="44863" anchor="ctr"/>
                </a:tc>
                <a:tc>
                  <a:txBody>
                    <a:bodyPr/>
                    <a:lstStyle/>
                    <a:p>
                      <a:r>
                        <a:rPr kumimoji="1" lang="ja-JP" altLang="en-US" sz="900" kern="1200" dirty="0">
                          <a:solidFill>
                            <a:schemeClr val="tx1"/>
                          </a:solidFill>
                          <a:effectLst/>
                          <a:latin typeface="+mn-ea"/>
                          <a:ea typeface="+mn-ea"/>
                          <a:cs typeface="+mn-cs"/>
                        </a:rPr>
                        <a:t>⑨外国人介護人材の受入に関する事業の実施状況</a:t>
                      </a:r>
                      <a:endParaRPr kumimoji="1" lang="ja-JP" altLang="ja-JP" sz="900" kern="1200" dirty="0">
                        <a:solidFill>
                          <a:schemeClr val="tx1"/>
                        </a:solidFill>
                        <a:effectLst/>
                        <a:latin typeface="+mn-ea"/>
                        <a:ea typeface="+mn-ea"/>
                        <a:cs typeface="+mn-cs"/>
                      </a:endParaRPr>
                    </a:p>
                  </a:txBody>
                  <a:tcPr marL="89726" marR="89726" marT="44863" marB="44863" anchor="ctr"/>
                </a:tc>
                <a:tc>
                  <a:txBody>
                    <a:bodyPr/>
                    <a:lstStyle/>
                    <a:p>
                      <a:pPr algn="ctr"/>
                      <a:r>
                        <a:rPr kumimoji="1" lang="en-US" altLang="ja-JP" sz="900" kern="1200" dirty="0">
                          <a:solidFill>
                            <a:schemeClr val="tx1"/>
                          </a:solidFill>
                          <a:effectLst/>
                          <a:latin typeface="+mn-ea"/>
                          <a:ea typeface="+mn-ea"/>
                          <a:cs typeface="+mn-cs"/>
                        </a:rPr>
                        <a:t>50</a:t>
                      </a:r>
                      <a:endParaRPr kumimoji="1" lang="ja-JP" altLang="ja-JP" sz="900" kern="1200" dirty="0">
                        <a:solidFill>
                          <a:schemeClr val="tx1"/>
                        </a:solidFill>
                        <a:effectLst/>
                        <a:latin typeface="+mn-ea"/>
                        <a:ea typeface="+mn-ea"/>
                        <a:cs typeface="+mn-cs"/>
                      </a:endParaRPr>
                    </a:p>
                  </a:txBody>
                  <a:tcPr marL="89726" marR="89726" marT="44863" marB="44863" anchor="ctr"/>
                </a:tc>
                <a:tc>
                  <a:txBody>
                    <a:bodyPr/>
                    <a:lstStyle/>
                    <a:p>
                      <a:pPr algn="ctr"/>
                      <a:r>
                        <a:rPr kumimoji="1" lang="en-US" altLang="ja-JP" sz="900" kern="1200" dirty="0">
                          <a:solidFill>
                            <a:schemeClr val="dk1"/>
                          </a:solidFill>
                          <a:effectLst/>
                          <a:latin typeface="+mn-ea"/>
                          <a:ea typeface="+mn-ea"/>
                          <a:cs typeface="+mn-cs"/>
                        </a:rPr>
                        <a:t>28.6</a:t>
                      </a:r>
                      <a:endParaRPr kumimoji="1" lang="ja-JP" altLang="ja-JP" sz="900" kern="1200" dirty="0">
                        <a:solidFill>
                          <a:schemeClr val="dk1"/>
                        </a:solidFill>
                        <a:effectLst/>
                        <a:latin typeface="+mn-ea"/>
                        <a:ea typeface="+mn-ea"/>
                        <a:cs typeface="+mn-cs"/>
                      </a:endParaRPr>
                    </a:p>
                  </a:txBody>
                  <a:tcPr marL="89726" marR="89726" marT="44863" marB="44863" anchor="ctr"/>
                </a:tc>
                <a:extLst>
                  <a:ext uri="{0D108BD9-81ED-4DB2-BD59-A6C34878D82A}">
                    <a16:rowId xmlns:a16="http://schemas.microsoft.com/office/drawing/2014/main" val="2516283473"/>
                  </a:ext>
                </a:extLst>
              </a:tr>
              <a:tr h="307434">
                <a:tc>
                  <a:txBody>
                    <a:bodyPr/>
                    <a:lstStyle/>
                    <a:p>
                      <a:pPr algn="l"/>
                      <a:r>
                        <a:rPr kumimoji="1" lang="ja-JP" altLang="en-US" sz="900" dirty="0">
                          <a:solidFill>
                            <a:schemeClr val="tx1"/>
                          </a:solidFill>
                          <a:latin typeface="+mn-ea"/>
                          <a:ea typeface="+mn-ea"/>
                        </a:rPr>
                        <a:t>③市町村と人材確保の課題について話し合う協議会を設置しているか。</a:t>
                      </a:r>
                    </a:p>
                  </a:txBody>
                  <a:tcPr marL="89726" marR="89726" marT="44863" marB="44863" anchor="ctr"/>
                </a:tc>
                <a:tc>
                  <a:txBody>
                    <a:bodyPr/>
                    <a:lstStyle/>
                    <a:p>
                      <a:pPr algn="ctr"/>
                      <a:r>
                        <a:rPr kumimoji="1" lang="en-US" altLang="ja-JP" sz="900" dirty="0">
                          <a:solidFill>
                            <a:schemeClr val="tx1"/>
                          </a:solidFill>
                          <a:latin typeface="+mn-ea"/>
                          <a:ea typeface="+mn-ea"/>
                        </a:rPr>
                        <a:t>15</a:t>
                      </a:r>
                    </a:p>
                  </a:txBody>
                  <a:tcPr marL="89726" marR="89726" marT="44863" marB="44863" anchor="ctr"/>
                </a:tc>
                <a:tc>
                  <a:txBody>
                    <a:bodyPr/>
                    <a:lstStyle/>
                    <a:p>
                      <a:pPr algn="ctr"/>
                      <a:r>
                        <a:rPr kumimoji="1" lang="en-US" altLang="ja-JP" sz="900" dirty="0">
                          <a:solidFill>
                            <a:schemeClr val="tx1"/>
                          </a:solidFill>
                          <a:latin typeface="+mn-ea"/>
                          <a:ea typeface="+mn-ea"/>
                        </a:rPr>
                        <a:t>10.2</a:t>
                      </a:r>
                    </a:p>
                  </a:txBody>
                  <a:tcPr marL="89726" marR="89726" marT="44863" marB="44863" anchor="ctr"/>
                </a:tc>
                <a:tc>
                  <a:txBody>
                    <a:bodyPr/>
                    <a:lstStyle/>
                    <a:p>
                      <a:r>
                        <a:rPr kumimoji="1" lang="ja-JP" altLang="en-US" sz="900" kern="1200" dirty="0">
                          <a:solidFill>
                            <a:schemeClr val="tx1"/>
                          </a:solidFill>
                          <a:effectLst/>
                          <a:latin typeface="+mn-ea"/>
                          <a:ea typeface="+mn-ea"/>
                          <a:cs typeface="+mn-cs"/>
                        </a:rPr>
                        <a:t>⑩介護施設や通いの場等において元気高齢者等の多様な者が活躍する仕組みを構築しているか。</a:t>
                      </a:r>
                      <a:endParaRPr kumimoji="1" lang="ja-JP" altLang="ja-JP" sz="900" kern="1200" dirty="0">
                        <a:solidFill>
                          <a:schemeClr val="tx1"/>
                        </a:solidFill>
                        <a:effectLst/>
                        <a:latin typeface="+mn-ea"/>
                        <a:ea typeface="+mn-ea"/>
                        <a:cs typeface="+mn-cs"/>
                      </a:endParaRPr>
                    </a:p>
                  </a:txBody>
                  <a:tcPr marL="89726" marR="89726" marT="44863" marB="44863" anchor="ctr"/>
                </a:tc>
                <a:tc>
                  <a:txBody>
                    <a:bodyPr/>
                    <a:lstStyle/>
                    <a:p>
                      <a:pPr algn="ctr"/>
                      <a:r>
                        <a:rPr kumimoji="1" lang="en-US" altLang="ja-JP" sz="900" kern="1200" dirty="0">
                          <a:solidFill>
                            <a:schemeClr val="tx1"/>
                          </a:solidFill>
                          <a:effectLst/>
                          <a:latin typeface="+mn-ea"/>
                          <a:ea typeface="+mn-ea"/>
                          <a:cs typeface="+mn-cs"/>
                        </a:rPr>
                        <a:t>30</a:t>
                      </a:r>
                      <a:endParaRPr kumimoji="1" lang="ja-JP" altLang="ja-JP" sz="900" kern="1200" dirty="0">
                        <a:solidFill>
                          <a:schemeClr val="tx1"/>
                        </a:solidFill>
                        <a:effectLst/>
                        <a:latin typeface="+mn-ea"/>
                        <a:ea typeface="+mn-ea"/>
                        <a:cs typeface="+mn-cs"/>
                      </a:endParaRPr>
                    </a:p>
                  </a:txBody>
                  <a:tcPr marL="89726" marR="89726" marT="44863" marB="44863" anchor="ctr"/>
                </a:tc>
                <a:tc>
                  <a:txBody>
                    <a:bodyPr/>
                    <a:lstStyle/>
                    <a:p>
                      <a:pPr algn="ctr"/>
                      <a:r>
                        <a:rPr kumimoji="1" lang="en-US" altLang="ja-JP" sz="900" dirty="0">
                          <a:solidFill>
                            <a:schemeClr val="tx1"/>
                          </a:solidFill>
                          <a:latin typeface="+mn-ea"/>
                          <a:ea typeface="+mn-ea"/>
                        </a:rPr>
                        <a:t>23.6</a:t>
                      </a:r>
                    </a:p>
                  </a:txBody>
                  <a:tcPr marL="89726" marR="89726" marT="44863" marB="44863" anchor="ctr"/>
                </a:tc>
                <a:extLst>
                  <a:ext uri="{0D108BD9-81ED-4DB2-BD59-A6C34878D82A}">
                    <a16:rowId xmlns:a16="http://schemas.microsoft.com/office/drawing/2014/main" val="3251242683"/>
                  </a:ext>
                </a:extLst>
              </a:tr>
              <a:tr h="307434">
                <a:tc>
                  <a:txBody>
                    <a:bodyPr/>
                    <a:lstStyle/>
                    <a:p>
                      <a:pPr algn="l"/>
                      <a:r>
                        <a:rPr kumimoji="1" lang="ja-JP" altLang="en-US" sz="900" dirty="0">
                          <a:solidFill>
                            <a:schemeClr val="tx1"/>
                          </a:solidFill>
                          <a:latin typeface="+mn-ea"/>
                          <a:ea typeface="+mn-ea"/>
                        </a:rPr>
                        <a:t>④介護人材の確保に向けた事業を実施しているか。</a:t>
                      </a:r>
                    </a:p>
                  </a:txBody>
                  <a:tcPr marL="89726" marR="89726" marT="44863" marB="44863" anchor="ctr"/>
                </a:tc>
                <a:tc>
                  <a:txBody>
                    <a:bodyPr/>
                    <a:lstStyle/>
                    <a:p>
                      <a:pPr algn="ctr"/>
                      <a:r>
                        <a:rPr kumimoji="1" lang="en-US" altLang="ja-JP" sz="900" dirty="0">
                          <a:solidFill>
                            <a:schemeClr val="tx1"/>
                          </a:solidFill>
                          <a:latin typeface="+mn-ea"/>
                          <a:ea typeface="+mn-ea"/>
                        </a:rPr>
                        <a:t>30</a:t>
                      </a:r>
                    </a:p>
                  </a:txBody>
                  <a:tcPr marL="89726" marR="89726" marT="44863" marB="44863" anchor="ctr"/>
                </a:tc>
                <a:tc>
                  <a:txBody>
                    <a:bodyPr/>
                    <a:lstStyle/>
                    <a:p>
                      <a:pPr algn="ctr"/>
                      <a:r>
                        <a:rPr kumimoji="1" lang="en-US" altLang="ja-JP" sz="900" dirty="0">
                          <a:solidFill>
                            <a:schemeClr val="tx1"/>
                          </a:solidFill>
                          <a:latin typeface="+mn-ea"/>
                          <a:ea typeface="+mn-ea"/>
                        </a:rPr>
                        <a:t>27.8</a:t>
                      </a:r>
                    </a:p>
                  </a:txBody>
                  <a:tcPr marL="89726" marR="89726" marT="44863" marB="44863" anchor="ctr"/>
                </a:tc>
                <a:tc>
                  <a:txBody>
                    <a:bodyPr/>
                    <a:lstStyle/>
                    <a:p>
                      <a:r>
                        <a:rPr kumimoji="1" lang="ja-JP" altLang="en-US" sz="900" kern="1200" dirty="0">
                          <a:solidFill>
                            <a:schemeClr val="tx1"/>
                          </a:solidFill>
                          <a:effectLst/>
                          <a:latin typeface="+mn-ea"/>
                          <a:ea typeface="+mn-ea"/>
                          <a:cs typeface="+mn-cs"/>
                        </a:rPr>
                        <a:t>⑪衛生部局及び関係機関と連携し、管内の介護事業所に対し感染症及び食中毒の予防及びまん延の防止のための支援を行っているか。 </a:t>
                      </a:r>
                      <a:endParaRPr kumimoji="1" lang="ja-JP" altLang="ja-JP" sz="900" kern="1200" dirty="0">
                        <a:solidFill>
                          <a:schemeClr val="tx1"/>
                        </a:solidFill>
                        <a:effectLst/>
                        <a:latin typeface="+mn-ea"/>
                        <a:ea typeface="+mn-ea"/>
                        <a:cs typeface="+mn-cs"/>
                      </a:endParaRPr>
                    </a:p>
                  </a:txBody>
                  <a:tcPr marL="89726" marR="89726" marT="44863" marB="44863" anchor="ctr"/>
                </a:tc>
                <a:tc>
                  <a:txBody>
                    <a:bodyPr/>
                    <a:lstStyle/>
                    <a:p>
                      <a:pPr algn="ctr"/>
                      <a:r>
                        <a:rPr kumimoji="1" lang="en-US" altLang="ja-JP" sz="900" kern="1200" dirty="0">
                          <a:solidFill>
                            <a:schemeClr val="tx1"/>
                          </a:solidFill>
                          <a:effectLst/>
                          <a:latin typeface="+mn-ea"/>
                          <a:ea typeface="+mn-ea"/>
                          <a:cs typeface="+mn-cs"/>
                        </a:rPr>
                        <a:t>20</a:t>
                      </a:r>
                      <a:endParaRPr kumimoji="1" lang="ja-JP" altLang="ja-JP" sz="900" kern="1200" dirty="0">
                        <a:solidFill>
                          <a:schemeClr val="tx1"/>
                        </a:solidFill>
                        <a:effectLst/>
                        <a:latin typeface="+mn-ea"/>
                        <a:ea typeface="+mn-ea"/>
                        <a:cs typeface="+mn-cs"/>
                      </a:endParaRPr>
                    </a:p>
                  </a:txBody>
                  <a:tcPr marL="89726" marR="89726" marT="44863" marB="44863" anchor="ctr"/>
                </a:tc>
                <a:tc>
                  <a:txBody>
                    <a:bodyPr/>
                    <a:lstStyle/>
                    <a:p>
                      <a:pPr algn="ctr"/>
                      <a:r>
                        <a:rPr kumimoji="1" lang="en-US" altLang="ja-JP" sz="900" dirty="0">
                          <a:solidFill>
                            <a:schemeClr val="tx1"/>
                          </a:solidFill>
                          <a:latin typeface="+mn-ea"/>
                          <a:ea typeface="+mn-ea"/>
                        </a:rPr>
                        <a:t>9.8</a:t>
                      </a:r>
                    </a:p>
                  </a:txBody>
                  <a:tcPr marL="89726" marR="89726" marT="44863" marB="44863" anchor="ctr"/>
                </a:tc>
                <a:extLst>
                  <a:ext uri="{0D108BD9-81ED-4DB2-BD59-A6C34878D82A}">
                    <a16:rowId xmlns:a16="http://schemas.microsoft.com/office/drawing/2014/main" val="1000458063"/>
                  </a:ext>
                </a:extLst>
              </a:tr>
              <a:tr h="419803">
                <a:tc>
                  <a:txBody>
                    <a:bodyPr/>
                    <a:lstStyle/>
                    <a:p>
                      <a:pPr algn="l"/>
                      <a:r>
                        <a:rPr kumimoji="1" lang="ja-JP" altLang="en-US" sz="900" dirty="0">
                          <a:solidFill>
                            <a:schemeClr val="tx1"/>
                          </a:solidFill>
                          <a:latin typeface="+mn-ea"/>
                          <a:ea typeface="+mn-ea"/>
                        </a:rPr>
                        <a:t>⑤介護人材の定着に向けた事業を実施しているか。</a:t>
                      </a:r>
                    </a:p>
                  </a:txBody>
                  <a:tcPr marL="89726" marR="89726" marT="44863" marB="44863" anchor="ctr"/>
                </a:tc>
                <a:tc>
                  <a:txBody>
                    <a:bodyPr/>
                    <a:lstStyle/>
                    <a:p>
                      <a:pPr algn="ctr"/>
                      <a:r>
                        <a:rPr kumimoji="1" lang="en-US" altLang="ja-JP" sz="900" dirty="0">
                          <a:solidFill>
                            <a:schemeClr val="tx1"/>
                          </a:solidFill>
                          <a:latin typeface="+mn-ea"/>
                          <a:ea typeface="+mn-ea"/>
                        </a:rPr>
                        <a:t>50</a:t>
                      </a:r>
                      <a:endParaRPr kumimoji="1" lang="ja-JP" altLang="en-US" sz="900" dirty="0">
                        <a:solidFill>
                          <a:schemeClr val="tx1"/>
                        </a:solidFill>
                        <a:latin typeface="+mn-ea"/>
                        <a:ea typeface="+mn-ea"/>
                      </a:endParaRPr>
                    </a:p>
                  </a:txBody>
                  <a:tcPr marL="89726" marR="89726" marT="44863" marB="44863" anchor="ctr"/>
                </a:tc>
                <a:tc>
                  <a:txBody>
                    <a:bodyPr/>
                    <a:lstStyle/>
                    <a:p>
                      <a:pPr algn="ctr"/>
                      <a:r>
                        <a:rPr kumimoji="1" lang="en-US" altLang="ja-JP" sz="900" dirty="0">
                          <a:solidFill>
                            <a:schemeClr val="tx1"/>
                          </a:solidFill>
                          <a:latin typeface="+mn-ea"/>
                          <a:ea typeface="+mn-ea"/>
                        </a:rPr>
                        <a:t>43.8</a:t>
                      </a:r>
                      <a:endParaRPr kumimoji="1" lang="ja-JP" altLang="en-US" sz="900" dirty="0">
                        <a:solidFill>
                          <a:schemeClr val="tx1"/>
                        </a:solidFill>
                        <a:latin typeface="+mn-ea"/>
                        <a:ea typeface="+mn-ea"/>
                      </a:endParaRPr>
                    </a:p>
                  </a:txBody>
                  <a:tcPr marL="89726" marR="89726" marT="44863" marB="44863" anchor="ctr"/>
                </a:tc>
                <a:tc>
                  <a:txBody>
                    <a:bodyPr/>
                    <a:lstStyle/>
                    <a:p>
                      <a:pPr algn="l"/>
                      <a:r>
                        <a:rPr kumimoji="1" lang="ja-JP" altLang="en-US" sz="900" dirty="0">
                          <a:solidFill>
                            <a:schemeClr val="tx1"/>
                          </a:solidFill>
                          <a:latin typeface="+mn-ea"/>
                          <a:ea typeface="+mn-ea"/>
                        </a:rPr>
                        <a:t>⑫「社会保障審議会介護保険部会「介護分野の文書に係る負担軽減に関する専門委員会」中間とりまとめを踏まえた対応について」（老発０３０６第８号）を踏まえ、文書負担軽減に係る取組を実施しているか。</a:t>
                      </a:r>
                    </a:p>
                  </a:txBody>
                  <a:tcPr marL="89726" marR="89726" marT="44863" marB="44863" anchor="ctr"/>
                </a:tc>
                <a:tc>
                  <a:txBody>
                    <a:bodyPr/>
                    <a:lstStyle/>
                    <a:p>
                      <a:pPr algn="ctr"/>
                      <a:r>
                        <a:rPr kumimoji="1" lang="en-US" altLang="ja-JP" sz="900" dirty="0">
                          <a:solidFill>
                            <a:schemeClr val="tx1"/>
                          </a:solidFill>
                          <a:latin typeface="+mn-ea"/>
                          <a:ea typeface="+mn-ea"/>
                        </a:rPr>
                        <a:t>15</a:t>
                      </a:r>
                      <a:endParaRPr kumimoji="1" lang="ja-JP" altLang="en-US" sz="900" dirty="0">
                        <a:solidFill>
                          <a:schemeClr val="tx1"/>
                        </a:solidFill>
                        <a:latin typeface="+mn-ea"/>
                        <a:ea typeface="+mn-ea"/>
                      </a:endParaRPr>
                    </a:p>
                  </a:txBody>
                  <a:tcPr marL="89726" marR="89726" marT="44863" marB="44863" anchor="ctr"/>
                </a:tc>
                <a:tc>
                  <a:txBody>
                    <a:bodyPr/>
                    <a:lstStyle/>
                    <a:p>
                      <a:pPr algn="ctr"/>
                      <a:r>
                        <a:rPr kumimoji="1" lang="en-US" altLang="ja-JP" sz="900" dirty="0">
                          <a:solidFill>
                            <a:schemeClr val="tx1"/>
                          </a:solidFill>
                          <a:latin typeface="+mn-ea"/>
                          <a:ea typeface="+mn-ea"/>
                        </a:rPr>
                        <a:t>11.1</a:t>
                      </a:r>
                      <a:endParaRPr kumimoji="1" lang="ja-JP" altLang="en-US" sz="900" dirty="0">
                        <a:solidFill>
                          <a:schemeClr val="tx1"/>
                        </a:solidFill>
                        <a:latin typeface="+mn-ea"/>
                        <a:ea typeface="+mn-ea"/>
                      </a:endParaRPr>
                    </a:p>
                  </a:txBody>
                  <a:tcPr marL="89726" marR="89726" marT="44863" marB="44863" anchor="ctr"/>
                </a:tc>
                <a:extLst>
                  <a:ext uri="{0D108BD9-81ED-4DB2-BD59-A6C34878D82A}">
                    <a16:rowId xmlns:a16="http://schemas.microsoft.com/office/drawing/2014/main" val="2877149507"/>
                  </a:ext>
                </a:extLst>
              </a:tr>
              <a:tr h="307434">
                <a:tc>
                  <a:txBody>
                    <a:bodyPr/>
                    <a:lstStyle/>
                    <a:p>
                      <a:pPr algn="l"/>
                      <a:r>
                        <a:rPr kumimoji="1" lang="ja-JP" altLang="en-US" sz="900" dirty="0">
                          <a:solidFill>
                            <a:schemeClr val="tx1"/>
                          </a:solidFill>
                          <a:latin typeface="+mn-ea"/>
                          <a:ea typeface="+mn-ea"/>
                        </a:rPr>
                        <a:t>⑥利用者等からのハラスメント対策として、事業所からの相談に応じる窓口の設置や事業所向けの研修を実施しているか</a:t>
                      </a:r>
                    </a:p>
                  </a:txBody>
                  <a:tcPr marL="89726" marR="89726" marT="44863" marB="44863" anchor="ctr"/>
                </a:tc>
                <a:tc>
                  <a:txBody>
                    <a:bodyPr/>
                    <a:lstStyle/>
                    <a:p>
                      <a:pPr algn="ctr"/>
                      <a:r>
                        <a:rPr kumimoji="1" lang="en-US" altLang="ja-JP" sz="900" dirty="0">
                          <a:solidFill>
                            <a:schemeClr val="tx1"/>
                          </a:solidFill>
                          <a:latin typeface="+mn-ea"/>
                          <a:ea typeface="+mn-ea"/>
                        </a:rPr>
                        <a:t>10</a:t>
                      </a:r>
                    </a:p>
                  </a:txBody>
                  <a:tcPr marL="89726" marR="89726" marT="44863" marB="44863" anchor="ctr"/>
                </a:tc>
                <a:tc>
                  <a:txBody>
                    <a:bodyPr/>
                    <a:lstStyle/>
                    <a:p>
                      <a:pPr algn="ctr"/>
                      <a:r>
                        <a:rPr kumimoji="1" lang="en-US" altLang="ja-JP" sz="900" dirty="0">
                          <a:solidFill>
                            <a:schemeClr val="tx1"/>
                          </a:solidFill>
                          <a:latin typeface="+mn-ea"/>
                          <a:ea typeface="+mn-ea"/>
                        </a:rPr>
                        <a:t>5.7</a:t>
                      </a:r>
                    </a:p>
                  </a:txBody>
                  <a:tcPr marL="89726" marR="89726" marT="44863" marB="44863" anchor="ctr"/>
                </a:tc>
                <a:tc>
                  <a:txBody>
                    <a:bodyPr/>
                    <a:lstStyle/>
                    <a:p>
                      <a:r>
                        <a:rPr kumimoji="1" lang="ja-JP" altLang="en-US" sz="900" kern="1200" dirty="0">
                          <a:solidFill>
                            <a:schemeClr val="tx1"/>
                          </a:solidFill>
                          <a:effectLst/>
                          <a:latin typeface="+mn-ea"/>
                          <a:ea typeface="+mn-ea"/>
                          <a:cs typeface="+mn-cs"/>
                        </a:rPr>
                        <a:t>⑬管内市町村に対して、文書量削減に係る取組を支援しているか。</a:t>
                      </a:r>
                      <a:endParaRPr kumimoji="1" lang="ja-JP" altLang="ja-JP" sz="900" kern="1200" dirty="0">
                        <a:solidFill>
                          <a:schemeClr val="tx1"/>
                        </a:solidFill>
                        <a:effectLst/>
                        <a:latin typeface="+mn-ea"/>
                        <a:ea typeface="+mn-ea"/>
                        <a:cs typeface="+mn-cs"/>
                      </a:endParaRPr>
                    </a:p>
                  </a:txBody>
                  <a:tcPr marL="89726" marR="89726" marT="44863" marB="44863" anchor="ctr"/>
                </a:tc>
                <a:tc>
                  <a:txBody>
                    <a:bodyPr/>
                    <a:lstStyle/>
                    <a:p>
                      <a:pPr algn="ctr"/>
                      <a:r>
                        <a:rPr kumimoji="1" lang="en-US" altLang="ja-JP" sz="900" dirty="0">
                          <a:solidFill>
                            <a:schemeClr val="tx1"/>
                          </a:solidFill>
                          <a:latin typeface="+mn-ea"/>
                          <a:ea typeface="+mn-ea"/>
                        </a:rPr>
                        <a:t>10</a:t>
                      </a:r>
                    </a:p>
                  </a:txBody>
                  <a:tcPr marL="89726" marR="89726" marT="44863" marB="44863" anchor="ctr"/>
                </a:tc>
                <a:tc>
                  <a:txBody>
                    <a:bodyPr/>
                    <a:lstStyle/>
                    <a:p>
                      <a:pPr algn="ctr"/>
                      <a:r>
                        <a:rPr kumimoji="1" lang="en-US" altLang="ja-JP" sz="900" dirty="0">
                          <a:solidFill>
                            <a:schemeClr val="tx1"/>
                          </a:solidFill>
                          <a:latin typeface="+mn-ea"/>
                          <a:ea typeface="+mn-ea"/>
                        </a:rPr>
                        <a:t>6.8</a:t>
                      </a:r>
                    </a:p>
                  </a:txBody>
                  <a:tcPr marL="89726" marR="89726" marT="44863" marB="44863" anchor="ctr"/>
                </a:tc>
                <a:extLst>
                  <a:ext uri="{0D108BD9-81ED-4DB2-BD59-A6C34878D82A}">
                    <a16:rowId xmlns:a16="http://schemas.microsoft.com/office/drawing/2014/main" val="1449322372"/>
                  </a:ext>
                </a:extLst>
              </a:tr>
              <a:tr h="307434">
                <a:tc>
                  <a:txBody>
                    <a:bodyPr/>
                    <a:lstStyle/>
                    <a:p>
                      <a:pPr algn="l"/>
                      <a:r>
                        <a:rPr kumimoji="1" lang="ja-JP" altLang="en-US" sz="900" dirty="0">
                          <a:solidFill>
                            <a:schemeClr val="tx1"/>
                          </a:solidFill>
                          <a:latin typeface="+mn-ea"/>
                          <a:ea typeface="+mn-ea"/>
                        </a:rPr>
                        <a:t>⑦介護サービスの質を向上しつつ介護ニーズの増加に対応するための生産性向上の取組支援の実施状況</a:t>
                      </a:r>
                    </a:p>
                  </a:txBody>
                  <a:tcPr marL="89726" marR="89726" marT="44863" marB="44863" anchor="ctr"/>
                </a:tc>
                <a:tc>
                  <a:txBody>
                    <a:bodyPr/>
                    <a:lstStyle/>
                    <a:p>
                      <a:pPr algn="ctr"/>
                      <a:r>
                        <a:rPr kumimoji="1" lang="en-US" altLang="ja-JP" sz="900" dirty="0">
                          <a:solidFill>
                            <a:schemeClr val="tx1"/>
                          </a:solidFill>
                          <a:latin typeface="+mn-ea"/>
                          <a:ea typeface="+mn-ea"/>
                        </a:rPr>
                        <a:t>45</a:t>
                      </a:r>
                      <a:endParaRPr kumimoji="1" lang="ja-JP" altLang="en-US" sz="900" dirty="0">
                        <a:solidFill>
                          <a:schemeClr val="tx1"/>
                        </a:solidFill>
                        <a:latin typeface="+mn-ea"/>
                        <a:ea typeface="+mn-ea"/>
                      </a:endParaRPr>
                    </a:p>
                  </a:txBody>
                  <a:tcPr marL="89726" marR="89726" marT="44863" marB="44863" anchor="ctr"/>
                </a:tc>
                <a:tc>
                  <a:txBody>
                    <a:bodyPr/>
                    <a:lstStyle/>
                    <a:p>
                      <a:pPr algn="ctr"/>
                      <a:r>
                        <a:rPr kumimoji="1" lang="en-US" altLang="ja-JP" sz="900" dirty="0">
                          <a:solidFill>
                            <a:schemeClr val="tx1"/>
                          </a:solidFill>
                          <a:latin typeface="+mn-ea"/>
                          <a:ea typeface="+mn-ea"/>
                        </a:rPr>
                        <a:t>16.8</a:t>
                      </a:r>
                      <a:endParaRPr kumimoji="1" lang="ja-JP" altLang="en-US" sz="900" dirty="0">
                        <a:solidFill>
                          <a:schemeClr val="tx1"/>
                        </a:solidFill>
                        <a:latin typeface="+mn-ea"/>
                        <a:ea typeface="+mn-ea"/>
                      </a:endParaRPr>
                    </a:p>
                  </a:txBody>
                  <a:tcPr marL="89726" marR="89726" marT="44863" marB="44863" anchor="ctr"/>
                </a:tc>
                <a:tc>
                  <a:txBody>
                    <a:bodyPr/>
                    <a:lstStyle/>
                    <a:p>
                      <a:endParaRPr kumimoji="1" lang="ja-JP" altLang="ja-JP" sz="900" kern="1200" dirty="0">
                        <a:solidFill>
                          <a:schemeClr val="tx1"/>
                        </a:solidFill>
                        <a:effectLst/>
                        <a:latin typeface="+mn-ea"/>
                        <a:ea typeface="+mn-ea"/>
                        <a:cs typeface="+mn-cs"/>
                      </a:endParaRPr>
                    </a:p>
                  </a:txBody>
                  <a:tcPr marL="89726" marR="89726" marT="44863" marB="44863" anchor="ctr">
                    <a:solidFill>
                      <a:schemeClr val="bg1"/>
                    </a:solidFill>
                  </a:tcPr>
                </a:tc>
                <a:tc>
                  <a:txBody>
                    <a:bodyPr/>
                    <a:lstStyle/>
                    <a:p>
                      <a:pPr algn="ctr"/>
                      <a:endParaRPr kumimoji="1" lang="en-US" altLang="ja-JP" sz="900" dirty="0">
                        <a:solidFill>
                          <a:schemeClr val="tx1"/>
                        </a:solidFill>
                        <a:latin typeface="+mn-ea"/>
                        <a:ea typeface="+mn-ea"/>
                      </a:endParaRPr>
                    </a:p>
                  </a:txBody>
                  <a:tcPr marL="89726" marR="89726" marT="44863" marB="44863" anchor="ctr">
                    <a:solidFill>
                      <a:schemeClr val="bg1"/>
                    </a:solidFill>
                  </a:tcPr>
                </a:tc>
                <a:tc>
                  <a:txBody>
                    <a:bodyPr/>
                    <a:lstStyle/>
                    <a:p>
                      <a:pPr algn="l"/>
                      <a:endParaRPr kumimoji="1" lang="ja-JP" altLang="en-US" sz="900" dirty="0">
                        <a:solidFill>
                          <a:schemeClr val="tx1"/>
                        </a:solidFill>
                        <a:latin typeface="+mn-ea"/>
                        <a:ea typeface="+mn-ea"/>
                      </a:endParaRPr>
                    </a:p>
                  </a:txBody>
                  <a:tcPr marL="89726" marR="89726" marT="44863" marB="44863" anchor="ctr">
                    <a:solidFill>
                      <a:schemeClr val="bg1"/>
                    </a:solidFill>
                  </a:tcPr>
                </a:tc>
                <a:extLst>
                  <a:ext uri="{0D108BD9-81ED-4DB2-BD59-A6C34878D82A}">
                    <a16:rowId xmlns:a16="http://schemas.microsoft.com/office/drawing/2014/main" val="1168433860"/>
                  </a:ext>
                </a:extLst>
              </a:tr>
            </a:tbl>
          </a:graphicData>
        </a:graphic>
      </p:graphicFrame>
      <p:graphicFrame>
        <p:nvGraphicFramePr>
          <p:cNvPr id="4" name="グラフ 3">
            <a:extLst>
              <a:ext uri="{FF2B5EF4-FFF2-40B4-BE49-F238E27FC236}">
                <a16:creationId xmlns:a16="http://schemas.microsoft.com/office/drawing/2014/main" id="{5996F570-4B65-495A-B105-CECCCF188C3E}"/>
              </a:ext>
            </a:extLst>
          </p:cNvPr>
          <p:cNvGraphicFramePr>
            <a:graphicFrameLocks/>
          </p:cNvGraphicFramePr>
          <p:nvPr>
            <p:extLst>
              <p:ext uri="{D42A27DB-BD31-4B8C-83A1-F6EECF244321}">
                <p14:modId xmlns:p14="http://schemas.microsoft.com/office/powerpoint/2010/main" val="323922379"/>
              </p:ext>
            </p:extLst>
          </p:nvPr>
        </p:nvGraphicFramePr>
        <p:xfrm>
          <a:off x="-1" y="2933225"/>
          <a:ext cx="9782910" cy="405450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1815745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5556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963" b="1" dirty="0">
                <a:latin typeface="Meiryo UI" panose="020B0604030504040204" pitchFamily="50" charset="-128"/>
                <a:ea typeface="Meiryo UI" panose="020B0604030504040204" pitchFamily="50" charset="-128"/>
              </a:rPr>
              <a:t>2021</a:t>
            </a:r>
            <a:r>
              <a:rPr lang="ja-JP" altLang="en-US" sz="1963" b="1" dirty="0">
                <a:latin typeface="Meiryo UI" panose="020B0604030504040204" pitchFamily="50" charset="-128"/>
                <a:ea typeface="Meiryo UI" panose="020B0604030504040204" pitchFamily="50" charset="-128"/>
              </a:rPr>
              <a:t>年度（都道府県分） 　　</a:t>
            </a:r>
            <a:r>
              <a:rPr lang="en-US" altLang="ja-JP" sz="1963" b="1" dirty="0">
                <a:latin typeface="Meiryo UI" panose="020B0604030504040204" pitchFamily="50" charset="-128"/>
                <a:ea typeface="Meiryo UI" panose="020B0604030504040204" pitchFamily="50" charset="-128"/>
              </a:rPr>
              <a:t>Ⅱ</a:t>
            </a:r>
            <a:r>
              <a:rPr lang="ja-JP" altLang="ja-JP" sz="1963" b="1" dirty="0">
                <a:latin typeface="Meiryo UI" panose="020B0604030504040204" pitchFamily="50" charset="-128"/>
                <a:ea typeface="Meiryo UI" panose="020B0604030504040204" pitchFamily="50" charset="-128"/>
              </a:rPr>
              <a:t>（</a:t>
            </a:r>
            <a:r>
              <a:rPr lang="ja-JP" altLang="en-US" sz="1963" b="1" dirty="0">
                <a:latin typeface="Meiryo UI" panose="020B0604030504040204" pitchFamily="50" charset="-128"/>
                <a:ea typeface="Meiryo UI" panose="020B0604030504040204" pitchFamily="50" charset="-128"/>
              </a:rPr>
              <a:t>８</a:t>
            </a:r>
            <a:r>
              <a:rPr lang="ja-JP" altLang="ja-JP" sz="1963" b="1" dirty="0">
                <a:latin typeface="Meiryo UI" panose="020B0604030504040204" pitchFamily="50" charset="-128"/>
                <a:ea typeface="Meiryo UI" panose="020B0604030504040204" pitchFamily="50" charset="-128"/>
              </a:rPr>
              <a:t>）介護人材の確保</a:t>
            </a:r>
            <a:r>
              <a:rPr lang="ja-JP" altLang="en-US" sz="1963" b="1" dirty="0">
                <a:latin typeface="Meiryo UI" panose="020B0604030504040204" pitchFamily="50" charset="-128"/>
                <a:ea typeface="Meiryo UI" panose="020B0604030504040204" pitchFamily="50" charset="-128"/>
              </a:rPr>
              <a:t>＜支援分＞</a:t>
            </a:r>
            <a:endParaRPr lang="ja-JP" altLang="ja-JP" sz="1963" dirty="0">
              <a:latin typeface="Meiryo UI" panose="020B0604030504040204" pitchFamily="50" charset="-128"/>
              <a:ea typeface="Meiryo UI" panose="020B0604030504040204" pitchFamily="50" charset="-128"/>
            </a:endParaRPr>
          </a:p>
        </p:txBody>
      </p:sp>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387982" y="6434068"/>
            <a:ext cx="2268061" cy="358279"/>
          </a:xfrm>
        </p:spPr>
        <p:txBody>
          <a:bodyPr/>
          <a:lstStyle/>
          <a:p>
            <a:pPr>
              <a:defRPr/>
            </a:pPr>
            <a:r>
              <a:rPr kumimoji="1" lang="en-US" altLang="ja-JP" dirty="0" smtClean="0">
                <a:solidFill>
                  <a:prstClr val="black">
                    <a:tint val="75000"/>
                  </a:prstClr>
                </a:solidFill>
                <a:latin typeface="+mn-ea"/>
              </a:rPr>
              <a:t>23</a:t>
            </a:r>
            <a:endParaRPr kumimoji="1" lang="ja-JP" altLang="en-US" dirty="0">
              <a:solidFill>
                <a:prstClr val="black">
                  <a:tint val="75000"/>
                </a:prstClr>
              </a:solidFill>
              <a:latin typeface="+mn-ea"/>
            </a:endParaRPr>
          </a:p>
        </p:txBody>
      </p:sp>
      <p:graphicFrame>
        <p:nvGraphicFramePr>
          <p:cNvPr id="3" name="表 2"/>
          <p:cNvGraphicFramePr>
            <a:graphicFrameLocks noGrp="1"/>
          </p:cNvGraphicFramePr>
          <p:nvPr>
            <p:extLst/>
          </p:nvPr>
        </p:nvGraphicFramePr>
        <p:xfrm>
          <a:off x="285941" y="516700"/>
          <a:ext cx="8954977" cy="503656"/>
        </p:xfrm>
        <a:graphic>
          <a:graphicData uri="http://schemas.openxmlformats.org/drawingml/2006/table">
            <a:tbl>
              <a:tblPr firstRow="1" bandRow="1">
                <a:tableStyleId>{5C22544A-7EE6-4342-B048-85BDC9FD1C3A}</a:tableStyleId>
              </a:tblPr>
              <a:tblGrid>
                <a:gridCol w="7098923">
                  <a:extLst>
                    <a:ext uri="{9D8B030D-6E8A-4147-A177-3AD203B41FA5}">
                      <a16:colId xmlns:a16="http://schemas.microsoft.com/office/drawing/2014/main" val="897722632"/>
                    </a:ext>
                  </a:extLst>
                </a:gridCol>
                <a:gridCol w="1092143">
                  <a:extLst>
                    <a:ext uri="{9D8B030D-6E8A-4147-A177-3AD203B41FA5}">
                      <a16:colId xmlns:a16="http://schemas.microsoft.com/office/drawing/2014/main" val="1616715278"/>
                    </a:ext>
                  </a:extLst>
                </a:gridCol>
                <a:gridCol w="763911">
                  <a:extLst>
                    <a:ext uri="{9D8B030D-6E8A-4147-A177-3AD203B41FA5}">
                      <a16:colId xmlns:a16="http://schemas.microsoft.com/office/drawing/2014/main" val="3396786696"/>
                    </a:ext>
                  </a:extLst>
                </a:gridCol>
              </a:tblGrid>
              <a:tr h="185744">
                <a:tc>
                  <a:txBody>
                    <a:bodyPr/>
                    <a:lstStyle/>
                    <a:p>
                      <a:pPr algn="ctr"/>
                      <a:r>
                        <a:rPr kumimoji="1" lang="ja-JP" altLang="en-US" sz="1100" dirty="0">
                          <a:latin typeface="+mn-ea"/>
                          <a:ea typeface="+mn-ea"/>
                        </a:rPr>
                        <a:t>　</a:t>
                      </a:r>
                      <a:r>
                        <a:rPr kumimoji="1" lang="ja-JP" altLang="en-US" sz="900" dirty="0">
                          <a:latin typeface="+mn-ea"/>
                          <a:ea typeface="+mn-ea"/>
                        </a:rPr>
                        <a:t>評価指標</a:t>
                      </a:r>
                    </a:p>
                  </a:txBody>
                  <a:tcPr marL="89726" marR="89726" marT="44863" marB="44863" anchor="ctr"/>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extLst>
                  <a:ext uri="{0D108BD9-81ED-4DB2-BD59-A6C34878D82A}">
                    <a16:rowId xmlns:a16="http://schemas.microsoft.com/office/drawing/2014/main" val="2535473127"/>
                  </a:ext>
                </a:extLst>
              </a:tr>
              <a:tr h="246290">
                <a:tc>
                  <a:txBody>
                    <a:bodyPr/>
                    <a:lstStyle/>
                    <a:p>
                      <a:r>
                        <a:rPr kumimoji="1" lang="ja-JP" altLang="en-US" sz="900" kern="1200" dirty="0">
                          <a:solidFill>
                            <a:schemeClr val="tx1"/>
                          </a:solidFill>
                          <a:effectLst/>
                          <a:latin typeface="+mn-ea"/>
                          <a:ea typeface="+mn-ea"/>
                          <a:cs typeface="+mn-cs"/>
                        </a:rPr>
                        <a:t>⑩介護施設や通いの場等において元気高齢者等の多様な者が活躍する仕組みを構築しているか。</a:t>
                      </a:r>
                      <a:endParaRPr kumimoji="1" lang="ja-JP" altLang="ja-JP" sz="900" kern="1200" dirty="0">
                        <a:solidFill>
                          <a:schemeClr val="tx1"/>
                        </a:solidFill>
                        <a:effectLst/>
                        <a:latin typeface="+mn-ea"/>
                        <a:ea typeface="+mn-ea"/>
                        <a:cs typeface="+mn-cs"/>
                      </a:endParaRPr>
                    </a:p>
                  </a:txBody>
                  <a:tcPr marL="89726" marR="89726" marT="44863" marB="44863" anchor="ctr"/>
                </a:tc>
                <a:tc>
                  <a:txBody>
                    <a:bodyPr/>
                    <a:lstStyle/>
                    <a:p>
                      <a:pPr algn="ctr"/>
                      <a:r>
                        <a:rPr kumimoji="1" lang="en-US" altLang="ja-JP" sz="900" kern="1200" dirty="0">
                          <a:solidFill>
                            <a:schemeClr val="tx1"/>
                          </a:solidFill>
                          <a:effectLst/>
                          <a:latin typeface="+mn-ea"/>
                          <a:ea typeface="+mn-ea"/>
                          <a:cs typeface="+mn-cs"/>
                        </a:rPr>
                        <a:t>30</a:t>
                      </a:r>
                      <a:endParaRPr kumimoji="1" lang="ja-JP" altLang="ja-JP" sz="900" kern="1200" dirty="0">
                        <a:solidFill>
                          <a:schemeClr val="tx1"/>
                        </a:solidFill>
                        <a:effectLst/>
                        <a:latin typeface="+mn-ea"/>
                        <a:ea typeface="+mn-ea"/>
                        <a:cs typeface="+mn-cs"/>
                      </a:endParaRPr>
                    </a:p>
                  </a:txBody>
                  <a:tcPr marL="89726" marR="89726" marT="44863" marB="44863" anchor="ctr"/>
                </a:tc>
                <a:tc>
                  <a:txBody>
                    <a:bodyPr/>
                    <a:lstStyle/>
                    <a:p>
                      <a:pPr algn="ctr"/>
                      <a:r>
                        <a:rPr kumimoji="1" lang="en-US" altLang="ja-JP" sz="900" dirty="0">
                          <a:solidFill>
                            <a:schemeClr val="tx1"/>
                          </a:solidFill>
                          <a:latin typeface="+mn-ea"/>
                          <a:ea typeface="+mn-ea"/>
                        </a:rPr>
                        <a:t>23.6</a:t>
                      </a:r>
                    </a:p>
                  </a:txBody>
                  <a:tcPr marL="89726" marR="89726" marT="44863" marB="44863" anchor="ctr"/>
                </a:tc>
                <a:extLst>
                  <a:ext uri="{0D108BD9-81ED-4DB2-BD59-A6C34878D82A}">
                    <a16:rowId xmlns:a16="http://schemas.microsoft.com/office/drawing/2014/main" val="1000458063"/>
                  </a:ext>
                </a:extLst>
              </a:tr>
            </a:tbl>
          </a:graphicData>
        </a:graphic>
      </p:graphicFrame>
      <p:graphicFrame>
        <p:nvGraphicFramePr>
          <p:cNvPr id="2" name="グラフ 1">
            <a:extLst>
              <a:ext uri="{FF2B5EF4-FFF2-40B4-BE49-F238E27FC236}">
                <a16:creationId xmlns:a16="http://schemas.microsoft.com/office/drawing/2014/main" id="{CEA0FE81-7A70-44C9-ACCB-718B690B6133}"/>
              </a:ext>
            </a:extLst>
          </p:cNvPr>
          <p:cNvGraphicFramePr>
            <a:graphicFrameLocks/>
          </p:cNvGraphicFramePr>
          <p:nvPr>
            <p:extLst/>
          </p:nvPr>
        </p:nvGraphicFramePr>
        <p:xfrm>
          <a:off x="0" y="1278508"/>
          <a:ext cx="9720264" cy="406296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863845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5556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400" b="1" dirty="0">
                <a:latin typeface="Meiryo UI" panose="020B0604030504040204" pitchFamily="50" charset="-128"/>
                <a:ea typeface="Meiryo UI" panose="020B0604030504040204" pitchFamily="50" charset="-128"/>
              </a:rPr>
              <a:t>2021</a:t>
            </a:r>
            <a:r>
              <a:rPr lang="ja-JP" altLang="en-US" sz="1400" b="1" dirty="0">
                <a:latin typeface="Meiryo UI" panose="020B0604030504040204" pitchFamily="50" charset="-128"/>
                <a:ea typeface="Meiryo UI" panose="020B0604030504040204" pitchFamily="50" charset="-128"/>
              </a:rPr>
              <a:t>年度（都道府県分） 　</a:t>
            </a:r>
            <a:r>
              <a:rPr lang="en-US" altLang="ja-JP" sz="1400" b="1" dirty="0">
                <a:latin typeface="Meiryo UI" panose="020B0604030504040204" pitchFamily="50" charset="-128"/>
                <a:ea typeface="Meiryo UI" panose="020B0604030504040204" pitchFamily="50" charset="-128"/>
              </a:rPr>
              <a:t>Ⅱ</a:t>
            </a:r>
            <a:r>
              <a:rPr lang="ja-JP" altLang="ja-JP" sz="1400" b="1" dirty="0">
                <a:latin typeface="Meiryo UI" panose="020B0604030504040204" pitchFamily="50" charset="-128"/>
                <a:ea typeface="Meiryo UI" panose="020B0604030504040204" pitchFamily="50" charset="-128"/>
              </a:rPr>
              <a:t>（</a:t>
            </a:r>
            <a:r>
              <a:rPr lang="ja-JP" altLang="en-US" sz="1400" b="1" dirty="0">
                <a:latin typeface="Meiryo UI" panose="020B0604030504040204" pitchFamily="50" charset="-128"/>
                <a:ea typeface="Meiryo UI" panose="020B0604030504040204" pitchFamily="50" charset="-128"/>
              </a:rPr>
              <a:t>９</a:t>
            </a:r>
            <a:r>
              <a:rPr lang="ja-JP" altLang="ja-JP" sz="1400" b="1" dirty="0">
                <a:latin typeface="Meiryo UI" panose="020B0604030504040204" pitchFamily="50" charset="-128"/>
                <a:ea typeface="Meiryo UI" panose="020B0604030504040204" pitchFamily="50" charset="-128"/>
              </a:rPr>
              <a:t>）</a:t>
            </a:r>
            <a:r>
              <a:rPr lang="ja-JP" altLang="en-US" sz="1400" b="1" dirty="0">
                <a:latin typeface="Meiryo UI" panose="020B0604030504040204" pitchFamily="50" charset="-128"/>
                <a:ea typeface="Meiryo UI" panose="020B0604030504040204" pitchFamily="50" charset="-128"/>
              </a:rPr>
              <a:t>その他の自立支援・重度化防止等に向けた各種取組への支援事業＜全体＞</a:t>
            </a:r>
            <a:endParaRPr lang="ja-JP" altLang="ja-JP" sz="1400" dirty="0">
              <a:latin typeface="Meiryo UI" panose="020B0604030504040204" pitchFamily="50" charset="-128"/>
              <a:ea typeface="Meiryo UI" panose="020B0604030504040204" pitchFamily="50" charset="-128"/>
            </a:endParaRPr>
          </a:p>
        </p:txBody>
      </p:sp>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387982" y="6434068"/>
            <a:ext cx="2268061" cy="358279"/>
          </a:xfrm>
        </p:spPr>
        <p:txBody>
          <a:bodyPr/>
          <a:lstStyle/>
          <a:p>
            <a:pPr>
              <a:defRPr/>
            </a:pPr>
            <a:r>
              <a:rPr lang="en-US" altLang="ja-JP" dirty="0" smtClean="0">
                <a:solidFill>
                  <a:prstClr val="black">
                    <a:tint val="75000"/>
                  </a:prstClr>
                </a:solidFill>
                <a:latin typeface="+mn-ea"/>
              </a:rPr>
              <a:t>24</a:t>
            </a:r>
            <a:endParaRPr kumimoji="1" lang="ja-JP" altLang="en-US" dirty="0">
              <a:solidFill>
                <a:prstClr val="black">
                  <a:tint val="75000"/>
                </a:prstClr>
              </a:solidFill>
              <a:latin typeface="+mn-ea"/>
            </a:endParaRPr>
          </a:p>
        </p:txBody>
      </p:sp>
      <p:graphicFrame>
        <p:nvGraphicFramePr>
          <p:cNvPr id="7" name="表 6"/>
          <p:cNvGraphicFramePr>
            <a:graphicFrameLocks noGrp="1"/>
          </p:cNvGraphicFramePr>
          <p:nvPr>
            <p:extLst/>
          </p:nvPr>
        </p:nvGraphicFramePr>
        <p:xfrm>
          <a:off x="103922" y="565333"/>
          <a:ext cx="9295537" cy="695159"/>
        </p:xfrm>
        <a:graphic>
          <a:graphicData uri="http://schemas.openxmlformats.org/drawingml/2006/table">
            <a:tbl>
              <a:tblPr firstRow="1" bandRow="1">
                <a:tableStyleId>{5C22544A-7EE6-4342-B048-85BDC9FD1C3A}</a:tableStyleId>
              </a:tblPr>
              <a:tblGrid>
                <a:gridCol w="8056876">
                  <a:extLst>
                    <a:ext uri="{9D8B030D-6E8A-4147-A177-3AD203B41FA5}">
                      <a16:colId xmlns:a16="http://schemas.microsoft.com/office/drawing/2014/main" val="897722632"/>
                    </a:ext>
                  </a:extLst>
                </a:gridCol>
                <a:gridCol w="653613">
                  <a:extLst>
                    <a:ext uri="{9D8B030D-6E8A-4147-A177-3AD203B41FA5}">
                      <a16:colId xmlns:a16="http://schemas.microsoft.com/office/drawing/2014/main" val="2178782984"/>
                    </a:ext>
                  </a:extLst>
                </a:gridCol>
                <a:gridCol w="585048">
                  <a:extLst>
                    <a:ext uri="{9D8B030D-6E8A-4147-A177-3AD203B41FA5}">
                      <a16:colId xmlns:a16="http://schemas.microsoft.com/office/drawing/2014/main" val="300635064"/>
                    </a:ext>
                  </a:extLst>
                </a:gridCol>
              </a:tblGrid>
              <a:tr h="468273">
                <a:tc>
                  <a:txBody>
                    <a:bodyPr/>
                    <a:lstStyle/>
                    <a:p>
                      <a:pPr algn="ctr"/>
                      <a:r>
                        <a:rPr kumimoji="1" lang="ja-JP" altLang="en-US" sz="900" dirty="0">
                          <a:latin typeface="+mn-ea"/>
                          <a:ea typeface="+mn-ea"/>
                        </a:rPr>
                        <a:t>評価指標</a:t>
                      </a:r>
                    </a:p>
                  </a:txBody>
                  <a:tcPr marL="89726" marR="89726" marT="44863" marB="44863" anchor="ctr"/>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extLst>
                  <a:ext uri="{0D108BD9-81ED-4DB2-BD59-A6C34878D82A}">
                    <a16:rowId xmlns:a16="http://schemas.microsoft.com/office/drawing/2014/main" val="2535473127"/>
                  </a:ext>
                </a:extLst>
              </a:tr>
              <a:tr h="224314">
                <a:tc>
                  <a:txBody>
                    <a:bodyPr/>
                    <a:lstStyle/>
                    <a:p>
                      <a:pPr marL="0" marR="0" lvl="0" indent="0" algn="l" defTabSz="917509" rtl="0" eaLnBrk="1" fontAlgn="auto" latinLnBrk="0" hangingPunct="1">
                        <a:lnSpc>
                          <a:spcPct val="100000"/>
                        </a:lnSpc>
                        <a:spcBef>
                          <a:spcPts val="0"/>
                        </a:spcBef>
                        <a:spcAft>
                          <a:spcPts val="0"/>
                        </a:spcAft>
                        <a:buClrTx/>
                        <a:buSzTx/>
                        <a:buFontTx/>
                        <a:buNone/>
                        <a:tabLst/>
                        <a:defRPr/>
                      </a:pPr>
                      <a:r>
                        <a:rPr lang="ja-JP" altLang="en-US" sz="900" dirty="0"/>
                        <a:t>（１）～（８）までの指標で評価されたもの以外の（１）～（８）各分野における取組を行っているか。</a:t>
                      </a:r>
                    </a:p>
                  </a:txBody>
                  <a:tcPr marL="89726" marR="89726" marT="44863" marB="44863" anchor="ctr"/>
                </a:tc>
                <a:tc>
                  <a:txBody>
                    <a:bodyPr/>
                    <a:lstStyle/>
                    <a:p>
                      <a:pPr algn="ctr"/>
                      <a:r>
                        <a:rPr kumimoji="1" lang="en-US" altLang="ja-JP" sz="900" dirty="0">
                          <a:latin typeface="+mj-ea"/>
                          <a:ea typeface="+mj-ea"/>
                        </a:rPr>
                        <a:t>60</a:t>
                      </a:r>
                      <a:endParaRPr kumimoji="1" lang="ja-JP" altLang="en-US" sz="900" dirty="0">
                        <a:latin typeface="+mj-ea"/>
                        <a:ea typeface="+mj-ea"/>
                      </a:endParaRPr>
                    </a:p>
                  </a:txBody>
                  <a:tcPr marL="89726" marR="89726" marT="44863" marB="44863" anchor="ctr"/>
                </a:tc>
                <a:tc>
                  <a:txBody>
                    <a:bodyPr/>
                    <a:lstStyle/>
                    <a:p>
                      <a:pPr algn="ctr"/>
                      <a:r>
                        <a:rPr kumimoji="1" lang="en-US" altLang="ja-JP" sz="900" dirty="0">
                          <a:latin typeface="+mn-ea"/>
                          <a:ea typeface="+mn-ea"/>
                        </a:rPr>
                        <a:t>45.5</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933404504"/>
                  </a:ext>
                </a:extLst>
              </a:tr>
            </a:tbl>
          </a:graphicData>
        </a:graphic>
      </p:graphicFrame>
      <p:graphicFrame>
        <p:nvGraphicFramePr>
          <p:cNvPr id="2" name="グラフ 1">
            <a:extLst>
              <a:ext uri="{FF2B5EF4-FFF2-40B4-BE49-F238E27FC236}">
                <a16:creationId xmlns:a16="http://schemas.microsoft.com/office/drawing/2014/main" id="{4BA6A4D7-CACC-4527-A010-4699205FF0CF}"/>
              </a:ext>
            </a:extLst>
          </p:cNvPr>
          <p:cNvGraphicFramePr>
            <a:graphicFrameLocks/>
          </p:cNvGraphicFramePr>
          <p:nvPr>
            <p:extLst/>
          </p:nvPr>
        </p:nvGraphicFramePr>
        <p:xfrm>
          <a:off x="-58172" y="1609358"/>
          <a:ext cx="9838194" cy="380279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6504360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5556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374" b="1" dirty="0">
                <a:latin typeface="Meiryo UI" panose="020B0604030504040204" pitchFamily="50" charset="-128"/>
                <a:ea typeface="Meiryo UI" panose="020B0604030504040204" pitchFamily="50" charset="-128"/>
              </a:rPr>
              <a:t>2021</a:t>
            </a:r>
            <a:r>
              <a:rPr lang="ja-JP" altLang="en-US" sz="1374" b="1" dirty="0">
                <a:latin typeface="Meiryo UI" panose="020B0604030504040204" pitchFamily="50" charset="-128"/>
                <a:ea typeface="Meiryo UI" panose="020B0604030504040204" pitchFamily="50" charset="-128"/>
              </a:rPr>
              <a:t>年度（都道府県分） 　</a:t>
            </a:r>
            <a:r>
              <a:rPr lang="en-US" altLang="ja-JP" sz="1374" b="1" dirty="0">
                <a:latin typeface="Meiryo UI" panose="020B0604030504040204" pitchFamily="50" charset="-128"/>
                <a:ea typeface="Meiryo UI" panose="020B0604030504040204" pitchFamily="50" charset="-128"/>
              </a:rPr>
              <a:t>Ⅱ</a:t>
            </a:r>
            <a:r>
              <a:rPr lang="ja-JP" altLang="ja-JP" sz="1374" b="1" dirty="0">
                <a:latin typeface="Meiryo UI" panose="020B0604030504040204" pitchFamily="50" charset="-128"/>
                <a:ea typeface="Meiryo UI" panose="020B0604030504040204" pitchFamily="50" charset="-128"/>
              </a:rPr>
              <a:t>（</a:t>
            </a:r>
            <a:r>
              <a:rPr lang="ja-JP" altLang="en-US" sz="1374" b="1" dirty="0">
                <a:latin typeface="Meiryo UI" panose="020B0604030504040204" pitchFamily="50" charset="-128"/>
                <a:ea typeface="Meiryo UI" panose="020B0604030504040204" pitchFamily="50" charset="-128"/>
              </a:rPr>
              <a:t>９</a:t>
            </a:r>
            <a:r>
              <a:rPr lang="ja-JP" altLang="ja-JP" sz="1374" b="1" dirty="0">
                <a:latin typeface="Meiryo UI" panose="020B0604030504040204" pitchFamily="50" charset="-128"/>
                <a:ea typeface="Meiryo UI" panose="020B0604030504040204" pitchFamily="50" charset="-128"/>
              </a:rPr>
              <a:t>）</a:t>
            </a:r>
            <a:r>
              <a:rPr lang="ja-JP" altLang="en-US" sz="1374" b="1" dirty="0">
                <a:latin typeface="Meiryo UI" panose="020B0604030504040204" pitchFamily="50" charset="-128"/>
                <a:ea typeface="Meiryo UI" panose="020B0604030504040204" pitchFamily="50" charset="-128"/>
              </a:rPr>
              <a:t>その他の自立支援・重度化防止等に向けた各種取組への支援事業＜推進・支援分＞</a:t>
            </a:r>
            <a:endParaRPr lang="ja-JP" altLang="ja-JP" sz="1570" dirty="0">
              <a:latin typeface="Meiryo UI" panose="020B0604030504040204" pitchFamily="50" charset="-128"/>
              <a:ea typeface="Meiryo UI" panose="020B0604030504040204" pitchFamily="50" charset="-128"/>
            </a:endParaRPr>
          </a:p>
        </p:txBody>
      </p:sp>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387982" y="6434068"/>
            <a:ext cx="2268061" cy="358279"/>
          </a:xfrm>
        </p:spPr>
        <p:txBody>
          <a:bodyPr/>
          <a:lstStyle/>
          <a:p>
            <a:pPr>
              <a:defRPr/>
            </a:pPr>
            <a:r>
              <a:rPr lang="en-US" altLang="ja-JP" dirty="0" smtClean="0">
                <a:solidFill>
                  <a:prstClr val="black">
                    <a:tint val="75000"/>
                  </a:prstClr>
                </a:solidFill>
                <a:latin typeface="+mn-ea"/>
              </a:rPr>
              <a:t>25</a:t>
            </a:r>
            <a:endParaRPr kumimoji="1" lang="ja-JP" altLang="en-US" dirty="0">
              <a:solidFill>
                <a:prstClr val="black">
                  <a:tint val="75000"/>
                </a:prstClr>
              </a:solidFill>
              <a:latin typeface="+mn-ea"/>
            </a:endParaRPr>
          </a:p>
        </p:txBody>
      </p:sp>
      <p:graphicFrame>
        <p:nvGraphicFramePr>
          <p:cNvPr id="7" name="表 6"/>
          <p:cNvGraphicFramePr>
            <a:graphicFrameLocks noGrp="1"/>
          </p:cNvGraphicFramePr>
          <p:nvPr>
            <p:extLst/>
          </p:nvPr>
        </p:nvGraphicFramePr>
        <p:xfrm>
          <a:off x="103922" y="565333"/>
          <a:ext cx="9295537" cy="785183"/>
        </p:xfrm>
        <a:graphic>
          <a:graphicData uri="http://schemas.openxmlformats.org/drawingml/2006/table">
            <a:tbl>
              <a:tblPr firstRow="1" bandRow="1">
                <a:tableStyleId>{5C22544A-7EE6-4342-B048-85BDC9FD1C3A}</a:tableStyleId>
              </a:tblPr>
              <a:tblGrid>
                <a:gridCol w="8056876">
                  <a:extLst>
                    <a:ext uri="{9D8B030D-6E8A-4147-A177-3AD203B41FA5}">
                      <a16:colId xmlns:a16="http://schemas.microsoft.com/office/drawing/2014/main" val="897722632"/>
                    </a:ext>
                  </a:extLst>
                </a:gridCol>
                <a:gridCol w="653613">
                  <a:extLst>
                    <a:ext uri="{9D8B030D-6E8A-4147-A177-3AD203B41FA5}">
                      <a16:colId xmlns:a16="http://schemas.microsoft.com/office/drawing/2014/main" val="2178782984"/>
                    </a:ext>
                  </a:extLst>
                </a:gridCol>
                <a:gridCol w="585048">
                  <a:extLst>
                    <a:ext uri="{9D8B030D-6E8A-4147-A177-3AD203B41FA5}">
                      <a16:colId xmlns:a16="http://schemas.microsoft.com/office/drawing/2014/main" val="300635064"/>
                    </a:ext>
                  </a:extLst>
                </a:gridCol>
              </a:tblGrid>
              <a:tr h="528915">
                <a:tc>
                  <a:txBody>
                    <a:bodyPr/>
                    <a:lstStyle/>
                    <a:p>
                      <a:pPr algn="ctr"/>
                      <a:r>
                        <a:rPr kumimoji="1" lang="ja-JP" altLang="en-US" sz="900" dirty="0">
                          <a:latin typeface="+mn-ea"/>
                          <a:ea typeface="+mn-ea"/>
                        </a:rPr>
                        <a:t>評価指標</a:t>
                      </a:r>
                    </a:p>
                  </a:txBody>
                  <a:tcPr marL="89726" marR="89726" marT="44863" marB="44863" anchor="ctr"/>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extLst>
                  <a:ext uri="{0D108BD9-81ED-4DB2-BD59-A6C34878D82A}">
                    <a16:rowId xmlns:a16="http://schemas.microsoft.com/office/drawing/2014/main" val="2535473127"/>
                  </a:ext>
                </a:extLst>
              </a:tr>
              <a:tr h="256268">
                <a:tc>
                  <a:txBody>
                    <a:bodyPr/>
                    <a:lstStyle/>
                    <a:p>
                      <a:pPr marL="0" marR="0" lvl="0" indent="0" algn="l" defTabSz="917509" rtl="0" eaLnBrk="1" fontAlgn="auto" latinLnBrk="0" hangingPunct="1">
                        <a:lnSpc>
                          <a:spcPct val="100000"/>
                        </a:lnSpc>
                        <a:spcBef>
                          <a:spcPts val="0"/>
                        </a:spcBef>
                        <a:spcAft>
                          <a:spcPts val="0"/>
                        </a:spcAft>
                        <a:buClrTx/>
                        <a:buSzTx/>
                        <a:buFontTx/>
                        <a:buNone/>
                        <a:tabLst/>
                        <a:defRPr/>
                      </a:pPr>
                      <a:r>
                        <a:rPr lang="ja-JP" altLang="en-US" sz="900" dirty="0"/>
                        <a:t>（１）～（８）までの指標で評価されたもの以外の（１）～（８）各分野における取組を行っているか。</a:t>
                      </a:r>
                    </a:p>
                  </a:txBody>
                  <a:tcPr marL="89726" marR="89726" marT="44863" marB="44863" anchor="ctr"/>
                </a:tc>
                <a:tc>
                  <a:txBody>
                    <a:bodyPr/>
                    <a:lstStyle/>
                    <a:p>
                      <a:pPr algn="ctr"/>
                      <a:r>
                        <a:rPr kumimoji="1" lang="en-US" altLang="ja-JP" sz="900" dirty="0">
                          <a:latin typeface="+mj-ea"/>
                          <a:ea typeface="+mj-ea"/>
                        </a:rPr>
                        <a:t>30</a:t>
                      </a:r>
                      <a:endParaRPr kumimoji="1" lang="ja-JP" altLang="en-US" sz="900" dirty="0">
                        <a:latin typeface="+mj-ea"/>
                        <a:ea typeface="+mj-ea"/>
                      </a:endParaRPr>
                    </a:p>
                  </a:txBody>
                  <a:tcPr marL="89726" marR="89726" marT="44863" marB="44863" anchor="ctr"/>
                </a:tc>
                <a:tc>
                  <a:txBody>
                    <a:bodyPr/>
                    <a:lstStyle/>
                    <a:p>
                      <a:pPr algn="ctr"/>
                      <a:r>
                        <a:rPr kumimoji="1" lang="en-US" altLang="ja-JP" sz="900" dirty="0">
                          <a:latin typeface="+mn-ea"/>
                          <a:ea typeface="+mn-ea"/>
                        </a:rPr>
                        <a:t>22.8</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933404504"/>
                  </a:ext>
                </a:extLst>
              </a:tr>
            </a:tbl>
          </a:graphicData>
        </a:graphic>
      </p:graphicFrame>
      <p:graphicFrame>
        <p:nvGraphicFramePr>
          <p:cNvPr id="2" name="グラフ 1">
            <a:extLst>
              <a:ext uri="{FF2B5EF4-FFF2-40B4-BE49-F238E27FC236}">
                <a16:creationId xmlns:a16="http://schemas.microsoft.com/office/drawing/2014/main" id="{417A688B-6E4B-40B9-8BB9-D3DB3C38C7B8}"/>
              </a:ext>
            </a:extLst>
          </p:cNvPr>
          <p:cNvGraphicFramePr>
            <a:graphicFrameLocks/>
          </p:cNvGraphicFramePr>
          <p:nvPr/>
        </p:nvGraphicFramePr>
        <p:xfrm>
          <a:off x="-76418" y="1609358"/>
          <a:ext cx="9873099" cy="380279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124883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5556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600" b="1" dirty="0">
                <a:latin typeface="Meiryo UI" panose="020B0604030504040204" pitchFamily="50" charset="-128"/>
                <a:ea typeface="Meiryo UI" panose="020B0604030504040204" pitchFamily="50" charset="-128"/>
              </a:rPr>
              <a:t>2021</a:t>
            </a:r>
            <a:r>
              <a:rPr lang="ja-JP" altLang="en-US" sz="1600" b="1" dirty="0">
                <a:latin typeface="Meiryo UI" panose="020B0604030504040204" pitchFamily="50" charset="-128"/>
                <a:ea typeface="Meiryo UI" panose="020B0604030504040204" pitchFamily="50" charset="-128"/>
              </a:rPr>
              <a:t>年度（都道府県分） 　　</a:t>
            </a:r>
            <a:r>
              <a:rPr lang="en-US" altLang="ja-JP" sz="1600" b="1" dirty="0">
                <a:latin typeface="Meiryo UI" panose="020B0604030504040204" pitchFamily="50" charset="-128"/>
                <a:ea typeface="Meiryo UI" panose="020B0604030504040204" pitchFamily="50" charset="-128"/>
              </a:rPr>
              <a:t>Ⅲ</a:t>
            </a:r>
            <a:r>
              <a:rPr lang="ja-JP" altLang="en-US" sz="1600" b="1" dirty="0">
                <a:latin typeface="Meiryo UI" panose="020B0604030504040204" pitchFamily="50" charset="-128"/>
                <a:ea typeface="Meiryo UI" panose="020B0604030504040204" pitchFamily="50" charset="-128"/>
              </a:rPr>
              <a:t>　管内の市町村における評価指標の達成状況による評価＜全体＞</a:t>
            </a:r>
          </a:p>
        </p:txBody>
      </p:sp>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387982" y="6680869"/>
            <a:ext cx="2268061" cy="358279"/>
          </a:xfrm>
        </p:spPr>
        <p:txBody>
          <a:bodyPr/>
          <a:lstStyle/>
          <a:p>
            <a:pPr>
              <a:defRPr/>
            </a:pPr>
            <a:r>
              <a:rPr lang="en-US" altLang="ja-JP" dirty="0" smtClean="0">
                <a:solidFill>
                  <a:prstClr val="black">
                    <a:tint val="75000"/>
                  </a:prstClr>
                </a:solidFill>
                <a:latin typeface="+mn-ea"/>
              </a:rPr>
              <a:t>26</a:t>
            </a:r>
            <a:endParaRPr kumimoji="1" lang="ja-JP" altLang="en-US" dirty="0">
              <a:solidFill>
                <a:prstClr val="black">
                  <a:tint val="75000"/>
                </a:prstClr>
              </a:solidFill>
              <a:latin typeface="+mn-ea"/>
            </a:endParaRPr>
          </a:p>
        </p:txBody>
      </p:sp>
      <p:graphicFrame>
        <p:nvGraphicFramePr>
          <p:cNvPr id="8" name="表 7"/>
          <p:cNvGraphicFramePr>
            <a:graphicFrameLocks noGrp="1"/>
          </p:cNvGraphicFramePr>
          <p:nvPr>
            <p:extLst/>
          </p:nvPr>
        </p:nvGraphicFramePr>
        <p:xfrm>
          <a:off x="22431" y="496882"/>
          <a:ext cx="9634092" cy="3397960"/>
        </p:xfrm>
        <a:graphic>
          <a:graphicData uri="http://schemas.openxmlformats.org/drawingml/2006/table">
            <a:tbl>
              <a:tblPr firstRow="1" bandRow="1">
                <a:tableStyleId>{5C22544A-7EE6-4342-B048-85BDC9FD1C3A}</a:tableStyleId>
              </a:tblPr>
              <a:tblGrid>
                <a:gridCol w="204852">
                  <a:extLst>
                    <a:ext uri="{9D8B030D-6E8A-4147-A177-3AD203B41FA5}">
                      <a16:colId xmlns:a16="http://schemas.microsoft.com/office/drawing/2014/main" val="897722632"/>
                    </a:ext>
                  </a:extLst>
                </a:gridCol>
                <a:gridCol w="3714773">
                  <a:extLst>
                    <a:ext uri="{9D8B030D-6E8A-4147-A177-3AD203B41FA5}">
                      <a16:colId xmlns:a16="http://schemas.microsoft.com/office/drawing/2014/main" val="1624404869"/>
                    </a:ext>
                  </a:extLst>
                </a:gridCol>
                <a:gridCol w="423947">
                  <a:extLst>
                    <a:ext uri="{9D8B030D-6E8A-4147-A177-3AD203B41FA5}">
                      <a16:colId xmlns:a16="http://schemas.microsoft.com/office/drawing/2014/main" val="739993648"/>
                    </a:ext>
                  </a:extLst>
                </a:gridCol>
                <a:gridCol w="494605">
                  <a:extLst>
                    <a:ext uri="{9D8B030D-6E8A-4147-A177-3AD203B41FA5}">
                      <a16:colId xmlns:a16="http://schemas.microsoft.com/office/drawing/2014/main" val="300635064"/>
                    </a:ext>
                  </a:extLst>
                </a:gridCol>
                <a:gridCol w="211974">
                  <a:extLst>
                    <a:ext uri="{9D8B030D-6E8A-4147-A177-3AD203B41FA5}">
                      <a16:colId xmlns:a16="http://schemas.microsoft.com/office/drawing/2014/main" val="2396092149"/>
                    </a:ext>
                  </a:extLst>
                </a:gridCol>
                <a:gridCol w="3744866">
                  <a:extLst>
                    <a:ext uri="{9D8B030D-6E8A-4147-A177-3AD203B41FA5}">
                      <a16:colId xmlns:a16="http://schemas.microsoft.com/office/drawing/2014/main" val="2346506230"/>
                    </a:ext>
                  </a:extLst>
                </a:gridCol>
                <a:gridCol w="404055">
                  <a:extLst>
                    <a:ext uri="{9D8B030D-6E8A-4147-A177-3AD203B41FA5}">
                      <a16:colId xmlns:a16="http://schemas.microsoft.com/office/drawing/2014/main" val="416138721"/>
                    </a:ext>
                  </a:extLst>
                </a:gridCol>
                <a:gridCol w="435020">
                  <a:extLst>
                    <a:ext uri="{9D8B030D-6E8A-4147-A177-3AD203B41FA5}">
                      <a16:colId xmlns:a16="http://schemas.microsoft.com/office/drawing/2014/main" val="1508527750"/>
                    </a:ext>
                  </a:extLst>
                </a:gridCol>
              </a:tblGrid>
              <a:tr h="224314">
                <a:tc>
                  <a:txBody>
                    <a:bodyPr/>
                    <a:lstStyle/>
                    <a:p>
                      <a:pPr algn="ct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評価指標</a:t>
                      </a:r>
                    </a:p>
                  </a:txBody>
                  <a:tcPr marL="89726" marR="89726" marT="44863" marB="44863" anchor="ctr"/>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tc>
                  <a:txBody>
                    <a:bodyPr/>
                    <a:lstStyle/>
                    <a:p>
                      <a:pPr algn="ct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評価指標</a:t>
                      </a:r>
                    </a:p>
                  </a:txBody>
                  <a:tcPr marL="89726" marR="89726" marT="44863" marB="44863" anchor="ctr"/>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extLst>
                  <a:ext uri="{0D108BD9-81ED-4DB2-BD59-A6C34878D82A}">
                    <a16:rowId xmlns:a16="http://schemas.microsoft.com/office/drawing/2014/main" val="2535473127"/>
                  </a:ext>
                </a:extLst>
              </a:tr>
              <a:tr h="358902">
                <a:tc>
                  <a:txBody>
                    <a:bodyPr/>
                    <a:lstStyle/>
                    <a:p>
                      <a:pPr algn="ctr"/>
                      <a:r>
                        <a:rPr kumimoji="1" lang="ja-JP" altLang="en-US" sz="900" dirty="0">
                          <a:latin typeface="+mn-ea"/>
                          <a:ea typeface="+mn-ea"/>
                        </a:rPr>
                        <a:t>①</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都道府県における管内市町村の評価指標の達成状況の平均について、分野毎にどのような状況か。</a:t>
                      </a:r>
                      <a:endParaRPr lang="en-US" altLang="ja-JP" sz="900" b="0" i="0" u="none" strike="noStrike" dirty="0">
                        <a:solidFill>
                          <a:schemeClr val="tx1"/>
                        </a:solidFill>
                        <a:effectLst/>
                        <a:latin typeface="+mn-ea"/>
                        <a:ea typeface="+mn-ea"/>
                      </a:endParaRPr>
                    </a:p>
                  </a:txBody>
                  <a:tcPr marL="89726" marR="89726" marT="44863" marB="44863" anchor="ctr"/>
                </a:tc>
                <a:tc>
                  <a:txBody>
                    <a:bodyPr/>
                    <a:lstStyle/>
                    <a:p>
                      <a:pPr algn="ctr"/>
                      <a:r>
                        <a:rPr kumimoji="1" lang="en-US" altLang="ja-JP" sz="900" dirty="0">
                          <a:latin typeface="+mn-ea"/>
                          <a:ea typeface="+mn-ea"/>
                        </a:rPr>
                        <a:t>80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39.1</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⑩</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latin typeface="+mn-ea"/>
                          <a:ea typeface="+mn-ea"/>
                        </a:rPr>
                        <a:t>月１回以上の通いの場への参加率が全国上位の保険者の割合</a:t>
                      </a:r>
                    </a:p>
                  </a:txBody>
                  <a:tcPr marL="89726" marR="89726" marT="44863" marB="44863" anchor="ctr"/>
                </a:tc>
                <a:tc>
                  <a:txBody>
                    <a:bodyPr/>
                    <a:lstStyle/>
                    <a:p>
                      <a:pPr algn="ctr"/>
                      <a:r>
                        <a:rPr kumimoji="1" lang="en-US" altLang="ja-JP" sz="900" dirty="0">
                          <a:latin typeface="+mn-ea"/>
                          <a:ea typeface="+mn-ea"/>
                        </a:rPr>
                        <a:t>30</a:t>
                      </a:r>
                    </a:p>
                  </a:txBody>
                  <a:tcPr marL="89726" marR="89726" marT="44863" marB="44863" anchor="ctr"/>
                </a:tc>
                <a:tc>
                  <a:txBody>
                    <a:bodyPr/>
                    <a:lstStyle/>
                    <a:p>
                      <a:pPr algn="ctr"/>
                      <a:r>
                        <a:rPr kumimoji="1" lang="en-US" altLang="ja-JP" sz="900" dirty="0">
                          <a:latin typeface="+mn-ea"/>
                          <a:ea typeface="+mn-ea"/>
                        </a:rPr>
                        <a:t>14.8</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399234344"/>
                  </a:ext>
                </a:extLst>
              </a:tr>
              <a:tr h="258706">
                <a:tc>
                  <a:txBody>
                    <a:bodyPr/>
                    <a:lstStyle/>
                    <a:p>
                      <a:pPr algn="ctr"/>
                      <a:r>
                        <a:rPr kumimoji="1" lang="ja-JP" altLang="en-US" sz="900" dirty="0">
                          <a:latin typeface="+mn-ea"/>
                          <a:ea typeface="+mn-ea"/>
                        </a:rPr>
                        <a:t>②</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solidFill>
                            <a:schemeClr val="tx1"/>
                          </a:solidFill>
                          <a:latin typeface="+mn-ea"/>
                          <a:ea typeface="+mn-ea"/>
                        </a:rPr>
                        <a:t>都道府県における管内市町村の得点が著しく低い市町村があるか。</a:t>
                      </a:r>
                      <a:endParaRPr lang="en-US" altLang="ja-JP" sz="900" dirty="0">
                        <a:solidFill>
                          <a:schemeClr val="tx1"/>
                        </a:solidFill>
                        <a:latin typeface="+mn-ea"/>
                        <a:ea typeface="+mn-ea"/>
                      </a:endParaRPr>
                    </a:p>
                  </a:txBody>
                  <a:tcPr marL="89726" marR="89726" marT="44863" marB="44863" anchor="ctr"/>
                </a:tc>
                <a:tc>
                  <a:txBody>
                    <a:bodyPr/>
                    <a:lstStyle/>
                    <a:p>
                      <a:pPr algn="ctr"/>
                      <a:r>
                        <a:rPr kumimoji="1" lang="ja-JP" altLang="en-US" sz="900" dirty="0">
                          <a:latin typeface="+mn-ea"/>
                          <a:ea typeface="+mn-ea"/>
                        </a:rPr>
                        <a:t>▲</a:t>
                      </a:r>
                      <a:r>
                        <a:rPr kumimoji="1" lang="en-US" altLang="ja-JP" sz="900" dirty="0">
                          <a:latin typeface="+mn-ea"/>
                          <a:ea typeface="+mn-ea"/>
                        </a:rPr>
                        <a:t>10</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a:t>
                      </a:r>
                      <a:r>
                        <a:rPr kumimoji="1" lang="en-US" altLang="ja-JP" sz="900" dirty="0">
                          <a:latin typeface="+mn-ea"/>
                          <a:ea typeface="+mn-ea"/>
                        </a:rPr>
                        <a:t>0.9</a:t>
                      </a:r>
                    </a:p>
                  </a:txBody>
                  <a:tcPr marL="89726" marR="89726" marT="44863" marB="44863" anchor="ctr"/>
                </a:tc>
                <a:tc>
                  <a:txBody>
                    <a:bodyPr/>
                    <a:lstStyle/>
                    <a:p>
                      <a:pPr algn="ctr"/>
                      <a:r>
                        <a:rPr kumimoji="1" lang="ja-JP" altLang="en-US" sz="900" dirty="0">
                          <a:latin typeface="+mn-ea"/>
                          <a:ea typeface="+mn-ea"/>
                        </a:rPr>
                        <a:t>⑪</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n-ea"/>
                          <a:ea typeface="+mn-ea"/>
                          <a:cs typeface="+mn-cs"/>
                        </a:rPr>
                        <a:t>月１回以上の通いの場への参加率の変化率が全国上位の保険者の割合</a:t>
                      </a:r>
                    </a:p>
                  </a:txBody>
                  <a:tcPr marL="89726" marR="89726" marT="44863" marB="44863" anchor="ctr"/>
                </a:tc>
                <a:tc>
                  <a:txBody>
                    <a:bodyPr/>
                    <a:lstStyle/>
                    <a:p>
                      <a:pPr algn="ctr"/>
                      <a:r>
                        <a:rPr kumimoji="1" lang="en-US" altLang="ja-JP" sz="900" dirty="0">
                          <a:latin typeface="+mn-ea"/>
                          <a:ea typeface="+mn-ea"/>
                        </a:rPr>
                        <a:t>30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14.7</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4219815525"/>
                  </a:ext>
                </a:extLst>
              </a:tr>
              <a:tr h="358902">
                <a:tc>
                  <a:txBody>
                    <a:bodyPr/>
                    <a:lstStyle/>
                    <a:p>
                      <a:pPr algn="ctr"/>
                      <a:r>
                        <a:rPr kumimoji="1" lang="ja-JP" altLang="en-US" sz="900" dirty="0">
                          <a:latin typeface="+mn-ea"/>
                          <a:ea typeface="+mn-ea"/>
                        </a:rPr>
                        <a:t>③</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latin typeface="+mn-ea"/>
                          <a:ea typeface="+mn-ea"/>
                        </a:rPr>
                        <a:t>軽度</a:t>
                      </a:r>
                      <a:r>
                        <a:rPr lang="en-US" altLang="ja-JP" sz="900" dirty="0">
                          <a:latin typeface="+mn-ea"/>
                          <a:ea typeface="+mn-ea"/>
                        </a:rPr>
                        <a:t>【</a:t>
                      </a:r>
                      <a:r>
                        <a:rPr lang="ja-JP" altLang="en-US" sz="900" dirty="0">
                          <a:latin typeface="+mn-ea"/>
                          <a:ea typeface="+mn-ea"/>
                        </a:rPr>
                        <a:t>要介護１・２</a:t>
                      </a:r>
                      <a:r>
                        <a:rPr lang="en-US" altLang="ja-JP" sz="900" dirty="0">
                          <a:latin typeface="+mn-ea"/>
                          <a:ea typeface="+mn-ea"/>
                        </a:rPr>
                        <a:t>】</a:t>
                      </a:r>
                      <a:r>
                        <a:rPr lang="ja-JP" altLang="en-US" sz="900" dirty="0">
                          <a:latin typeface="+mn-ea"/>
                          <a:ea typeface="+mn-ea"/>
                        </a:rPr>
                        <a:t>管内市町村における一定期間における、要介護認定者の要介護認定等基準時間の変化率の状況はどのようになっているか。</a:t>
                      </a:r>
                    </a:p>
                  </a:txBody>
                  <a:tcPr marL="89726" marR="89726" marT="44863" marB="44863" anchor="ctr"/>
                </a:tc>
                <a:tc>
                  <a:txBody>
                    <a:bodyPr/>
                    <a:lstStyle/>
                    <a:p>
                      <a:pPr algn="ctr"/>
                      <a:r>
                        <a:rPr kumimoji="1" lang="en-US" altLang="ja-JP" sz="900" dirty="0">
                          <a:latin typeface="+mn-ea"/>
                          <a:ea typeface="+mn-ea"/>
                        </a:rPr>
                        <a:t>40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22.6</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⑫</a:t>
                      </a:r>
                      <a:endParaRPr kumimoji="1" lang="en-US" altLang="ja-JP" sz="900" dirty="0">
                        <a:latin typeface="+mn-ea"/>
                        <a:ea typeface="+mn-ea"/>
                      </a:endParaRP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管内市町村の９割超において週１回以上の通いの場を実施</a:t>
                      </a:r>
                    </a:p>
                  </a:txBody>
                  <a:tcPr marL="89726" marR="89726" marT="44863" marB="44863" anchor="ctr"/>
                </a:tc>
                <a:tc>
                  <a:txBody>
                    <a:bodyPr/>
                    <a:lstStyle/>
                    <a:p>
                      <a:pPr algn="ctr"/>
                      <a:r>
                        <a:rPr kumimoji="1" lang="en-US" altLang="ja-JP" sz="900" dirty="0">
                          <a:latin typeface="+mn-ea"/>
                          <a:ea typeface="+mn-ea"/>
                        </a:rPr>
                        <a:t>40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13.6</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1201803747"/>
                  </a:ext>
                </a:extLst>
              </a:tr>
              <a:tr h="358902">
                <a:tc>
                  <a:txBody>
                    <a:bodyPr/>
                    <a:lstStyle/>
                    <a:p>
                      <a:pPr algn="ctr"/>
                      <a:r>
                        <a:rPr kumimoji="1" lang="ja-JP" altLang="en-US" sz="900">
                          <a:latin typeface="+mn-ea"/>
                          <a:ea typeface="+mn-ea"/>
                        </a:rPr>
                        <a:t>④</a:t>
                      </a:r>
                      <a:endParaRPr kumimoji="1" lang="ja-JP" altLang="en-US" sz="900" dirty="0">
                        <a:latin typeface="+mn-ea"/>
                        <a:ea typeface="+mn-ea"/>
                      </a:endParaRP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latin typeface="+mn-ea"/>
                          <a:ea typeface="+mn-ea"/>
                        </a:rPr>
                        <a:t>軽度</a:t>
                      </a:r>
                      <a:r>
                        <a:rPr lang="en-US" altLang="ja-JP" sz="900" dirty="0">
                          <a:latin typeface="+mn-ea"/>
                          <a:ea typeface="+mn-ea"/>
                        </a:rPr>
                        <a:t>【</a:t>
                      </a:r>
                      <a:r>
                        <a:rPr lang="ja-JP" altLang="en-US" sz="900" dirty="0">
                          <a:latin typeface="+mn-ea"/>
                          <a:ea typeface="+mn-ea"/>
                        </a:rPr>
                        <a:t>要介護１・２</a:t>
                      </a:r>
                      <a:r>
                        <a:rPr lang="en-US" altLang="ja-JP" sz="900" dirty="0">
                          <a:latin typeface="+mn-ea"/>
                          <a:ea typeface="+mn-ea"/>
                        </a:rPr>
                        <a:t>】</a:t>
                      </a:r>
                      <a:r>
                        <a:rPr lang="ja-JP" altLang="en-US" sz="900" dirty="0">
                          <a:latin typeface="+mn-ea"/>
                          <a:ea typeface="+mn-ea"/>
                        </a:rPr>
                        <a:t>管内市町村における一定期間における平均要介護度の変化率の状況はどのようになっているか。</a:t>
                      </a:r>
                    </a:p>
                  </a:txBody>
                  <a:tcPr marL="89726" marR="89726" marT="44863" marB="44863" anchor="ctr"/>
                </a:tc>
                <a:tc>
                  <a:txBody>
                    <a:bodyPr/>
                    <a:lstStyle/>
                    <a:p>
                      <a:pPr algn="ctr"/>
                      <a:r>
                        <a:rPr kumimoji="1" lang="en-US" altLang="ja-JP" sz="900" dirty="0">
                          <a:latin typeface="+mn-ea"/>
                          <a:ea typeface="+mn-ea"/>
                        </a:rPr>
                        <a:t>40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22.8</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⑬</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管内市町村の</a:t>
                      </a:r>
                      <a:r>
                        <a:rPr lang="en-US" altLang="ja-JP" sz="900" b="0" i="0" u="none" strike="noStrike" dirty="0">
                          <a:solidFill>
                            <a:schemeClr val="tx1"/>
                          </a:solidFill>
                          <a:effectLst/>
                          <a:latin typeface="+mn-ea"/>
                          <a:ea typeface="+mn-ea"/>
                        </a:rPr>
                        <a:t>0.1</a:t>
                      </a:r>
                      <a:r>
                        <a:rPr lang="ja-JP" altLang="en-US" sz="900" b="0" i="0" u="none" strike="noStrike" dirty="0">
                          <a:solidFill>
                            <a:schemeClr val="tx1"/>
                          </a:solidFill>
                          <a:effectLst/>
                          <a:latin typeface="+mn-ea"/>
                          <a:ea typeface="+mn-ea"/>
                        </a:rPr>
                        <a:t>割超において成果に応じて報酬を支払う成果連動型の委託を実施</a:t>
                      </a:r>
                    </a:p>
                  </a:txBody>
                  <a:tcPr marL="89726" marR="89726" marT="44863" marB="44863" anchor="ctr"/>
                </a:tc>
                <a:tc>
                  <a:txBody>
                    <a:bodyPr/>
                    <a:lstStyle/>
                    <a:p>
                      <a:pPr algn="ctr"/>
                      <a:r>
                        <a:rPr kumimoji="1" lang="en-US" altLang="ja-JP" sz="900" dirty="0">
                          <a:latin typeface="+mn-ea"/>
                          <a:ea typeface="+mn-ea"/>
                        </a:rPr>
                        <a:t>40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19.6</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792410603"/>
                  </a:ext>
                </a:extLst>
              </a:tr>
              <a:tr h="493490">
                <a:tc>
                  <a:txBody>
                    <a:bodyPr/>
                    <a:lstStyle/>
                    <a:p>
                      <a:pPr algn="ctr"/>
                      <a:r>
                        <a:rPr kumimoji="1" lang="ja-JP" altLang="en-US" sz="900" dirty="0">
                          <a:latin typeface="+mn-ea"/>
                          <a:ea typeface="+mn-ea"/>
                        </a:rPr>
                        <a:t>⑤</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n-ea"/>
                          <a:ea typeface="+mn-ea"/>
                          <a:cs typeface="+mn-cs"/>
                        </a:rPr>
                        <a:t>中重度</a:t>
                      </a:r>
                      <a:r>
                        <a:rPr kumimoji="1" lang="en-US" altLang="ja-JP" sz="900" b="0" i="0" u="none" strike="noStrike" kern="1200" cap="none" spc="0" normalizeH="0" baseline="0" noProof="0" dirty="0">
                          <a:ln>
                            <a:noFill/>
                          </a:ln>
                          <a:solidFill>
                            <a:prstClr val="black"/>
                          </a:solidFill>
                          <a:effectLst/>
                          <a:uLnTx/>
                          <a:uFillTx/>
                          <a:latin typeface="+mn-ea"/>
                          <a:ea typeface="+mn-ea"/>
                          <a:cs typeface="+mn-cs"/>
                        </a:rPr>
                        <a:t>【</a:t>
                      </a:r>
                      <a:r>
                        <a:rPr kumimoji="1" lang="ja-JP" altLang="en-US" sz="900" b="0" i="0" u="none" strike="noStrike" kern="1200" cap="none" spc="0" normalizeH="0" baseline="0" noProof="0" dirty="0">
                          <a:ln>
                            <a:noFill/>
                          </a:ln>
                          <a:solidFill>
                            <a:prstClr val="black"/>
                          </a:solidFill>
                          <a:effectLst/>
                          <a:uLnTx/>
                          <a:uFillTx/>
                          <a:latin typeface="+mn-ea"/>
                          <a:ea typeface="+mn-ea"/>
                          <a:cs typeface="+mn-cs"/>
                        </a:rPr>
                        <a:t>要介護３～５</a:t>
                      </a:r>
                      <a:r>
                        <a:rPr kumimoji="1" lang="en-US" altLang="ja-JP" sz="900" b="0" i="0" u="none" strike="noStrike" kern="1200" cap="none" spc="0" normalizeH="0" baseline="0" noProof="0" dirty="0">
                          <a:ln>
                            <a:noFill/>
                          </a:ln>
                          <a:solidFill>
                            <a:prstClr val="black"/>
                          </a:solidFill>
                          <a:effectLst/>
                          <a:uLnTx/>
                          <a:uFillTx/>
                          <a:latin typeface="+mn-ea"/>
                          <a:ea typeface="+mn-ea"/>
                          <a:cs typeface="+mn-cs"/>
                        </a:rPr>
                        <a:t>】</a:t>
                      </a:r>
                      <a:r>
                        <a:rPr kumimoji="1" lang="ja-JP" altLang="en-US" sz="900" b="0" i="0" u="none" strike="noStrike" kern="1200" cap="none" spc="0" normalizeH="0" baseline="0" noProof="0" dirty="0">
                          <a:ln>
                            <a:noFill/>
                          </a:ln>
                          <a:solidFill>
                            <a:prstClr val="black"/>
                          </a:solidFill>
                          <a:effectLst/>
                          <a:uLnTx/>
                          <a:uFillTx/>
                          <a:latin typeface="+mn-ea"/>
                          <a:ea typeface="+mn-ea"/>
                          <a:cs typeface="+mn-cs"/>
                        </a:rPr>
                        <a:t>管内市町村における一定期間における、要介護認定者の要介護認定等基準時間の変化率の状況はどのようになっているか。</a:t>
                      </a:r>
                    </a:p>
                  </a:txBody>
                  <a:tcPr marL="89726" marR="89726" marT="44863" marB="44863" anchor="ctr"/>
                </a:tc>
                <a:tc>
                  <a:txBody>
                    <a:bodyPr/>
                    <a:lstStyle/>
                    <a:p>
                      <a:pPr algn="ctr"/>
                      <a:r>
                        <a:rPr kumimoji="1" lang="en-US" altLang="ja-JP" sz="900" dirty="0">
                          <a:latin typeface="+mn-ea"/>
                          <a:ea typeface="+mn-ea"/>
                        </a:rPr>
                        <a:t>40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22.6</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⑭</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管内市町村の２割超において地域包括支援センターと社会保険労務士や都道府県労働局、公共職業安定所、民間企業等と連携するなど介護離職防止に向けた取組を実施しているか</a:t>
                      </a: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8.1</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3086716970"/>
                  </a:ext>
                </a:extLst>
              </a:tr>
              <a:tr h="358902">
                <a:tc>
                  <a:txBody>
                    <a:bodyPr/>
                    <a:lstStyle/>
                    <a:p>
                      <a:pPr algn="ctr"/>
                      <a:r>
                        <a:rPr kumimoji="1" lang="ja-JP" altLang="en-US" sz="900" dirty="0">
                          <a:latin typeface="+mn-ea"/>
                          <a:ea typeface="+mn-ea"/>
                        </a:rPr>
                        <a:t>⑥</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中重度</a:t>
                      </a:r>
                      <a:r>
                        <a:rPr lang="en-US" altLang="ja-JP" sz="900" b="0" i="0" u="none" strike="noStrike" dirty="0">
                          <a:solidFill>
                            <a:schemeClr val="tx1"/>
                          </a:solidFill>
                          <a:effectLst/>
                          <a:latin typeface="+mn-ea"/>
                          <a:ea typeface="+mn-ea"/>
                        </a:rPr>
                        <a:t>【</a:t>
                      </a:r>
                      <a:r>
                        <a:rPr lang="ja-JP" altLang="en-US" sz="900" b="0" i="0" u="none" strike="noStrike" dirty="0">
                          <a:solidFill>
                            <a:schemeClr val="tx1"/>
                          </a:solidFill>
                          <a:effectLst/>
                          <a:latin typeface="+mn-ea"/>
                          <a:ea typeface="+mn-ea"/>
                        </a:rPr>
                        <a:t>要介護３～５</a:t>
                      </a:r>
                      <a:r>
                        <a:rPr lang="en-US" altLang="ja-JP" sz="900" b="0" i="0" u="none" strike="noStrike" dirty="0">
                          <a:solidFill>
                            <a:schemeClr val="tx1"/>
                          </a:solidFill>
                          <a:effectLst/>
                          <a:latin typeface="+mn-ea"/>
                          <a:ea typeface="+mn-ea"/>
                        </a:rPr>
                        <a:t>】</a:t>
                      </a:r>
                      <a:r>
                        <a:rPr lang="ja-JP" altLang="en-US" sz="900" b="0" i="0" u="none" strike="noStrike" dirty="0">
                          <a:solidFill>
                            <a:schemeClr val="tx1"/>
                          </a:solidFill>
                          <a:effectLst/>
                          <a:latin typeface="+mn-ea"/>
                          <a:ea typeface="+mn-ea"/>
                        </a:rPr>
                        <a:t>管内市町村における一定期間における平均要介護度の変化率の状況はどのようになっているか。</a:t>
                      </a:r>
                    </a:p>
                  </a:txBody>
                  <a:tcPr marL="89726" marR="89726" marT="44863" marB="44863" anchor="ctr"/>
                </a:tc>
                <a:tc>
                  <a:txBody>
                    <a:bodyPr/>
                    <a:lstStyle/>
                    <a:p>
                      <a:pPr algn="ctr"/>
                      <a:r>
                        <a:rPr kumimoji="1" lang="en-US" altLang="ja-JP" sz="900" dirty="0">
                          <a:latin typeface="+mn-ea"/>
                          <a:ea typeface="+mn-ea"/>
                        </a:rPr>
                        <a:t>40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21.1</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⑮</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管内市町村の２割超において介護助手等の元気高齢者の就労的活動の支援を実施</a:t>
                      </a:r>
                    </a:p>
                  </a:txBody>
                  <a:tcPr marL="89726" marR="89726" marT="44863" marB="44863" anchor="ctr"/>
                </a:tc>
                <a:tc>
                  <a:txBody>
                    <a:bodyPr/>
                    <a:lstStyle/>
                    <a:p>
                      <a:pPr algn="ctr"/>
                      <a:r>
                        <a:rPr kumimoji="1" lang="en-US" altLang="ja-JP" sz="900" dirty="0">
                          <a:latin typeface="+mn-ea"/>
                          <a:ea typeface="+mn-ea"/>
                        </a:rPr>
                        <a:t>40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19.6</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3585212913"/>
                  </a:ext>
                </a:extLst>
              </a:tr>
              <a:tr h="358902">
                <a:tc>
                  <a:txBody>
                    <a:bodyPr/>
                    <a:lstStyle/>
                    <a:p>
                      <a:pPr algn="ctr"/>
                      <a:r>
                        <a:rPr kumimoji="1" lang="ja-JP" altLang="en-US" sz="900" dirty="0">
                          <a:latin typeface="+mn-ea"/>
                          <a:ea typeface="+mn-ea"/>
                        </a:rPr>
                        <a:t>⑦</a:t>
                      </a:r>
                      <a:endParaRPr kumimoji="1" lang="en-US" altLang="ja-JP" sz="900" dirty="0">
                        <a:latin typeface="+mn-ea"/>
                        <a:ea typeface="+mn-ea"/>
                      </a:endParaRP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latin typeface="+mn-ea"/>
                          <a:ea typeface="+mn-ea"/>
                        </a:rPr>
                        <a:t>健康寿命延伸の実現状況</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latin typeface="+mn-ea"/>
                          <a:ea typeface="+mn-ea"/>
                        </a:rPr>
                        <a:t>（要介護２以上の年齢調整後認定率・認定率の変化率（全国上位）</a:t>
                      </a:r>
                    </a:p>
                  </a:txBody>
                  <a:tcPr marL="89726" marR="89726" marT="44863" marB="44863" anchor="ctr"/>
                </a:tc>
                <a:tc>
                  <a:txBody>
                    <a:bodyPr/>
                    <a:lstStyle/>
                    <a:p>
                      <a:pPr algn="ctr"/>
                      <a:r>
                        <a:rPr kumimoji="1" lang="en-US" altLang="ja-JP" sz="900" dirty="0">
                          <a:latin typeface="+mn-ea"/>
                          <a:ea typeface="+mn-ea"/>
                        </a:rPr>
                        <a:t>80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33.2</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⑯</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４割超の市町村で参加ポイント付与の仕組みを実施</a:t>
                      </a:r>
                    </a:p>
                  </a:txBody>
                  <a:tcPr marL="89726" marR="89726" marT="44863" marB="44863" anchor="ctr"/>
                </a:tc>
                <a:tc>
                  <a:txBody>
                    <a:bodyPr/>
                    <a:lstStyle/>
                    <a:p>
                      <a:pPr algn="ctr"/>
                      <a:r>
                        <a:rPr kumimoji="1" lang="en-US" altLang="ja-JP" sz="900" dirty="0">
                          <a:latin typeface="+mn-ea"/>
                          <a:ea typeface="+mn-ea"/>
                        </a:rPr>
                        <a:t>40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15.3</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57805988"/>
                  </a:ext>
                </a:extLst>
              </a:tr>
              <a:tr h="224314">
                <a:tc>
                  <a:txBody>
                    <a:bodyPr/>
                    <a:lstStyle/>
                    <a:p>
                      <a:pPr algn="ctr"/>
                      <a:r>
                        <a:rPr kumimoji="1" lang="ja-JP" altLang="en-US" sz="900" dirty="0">
                          <a:latin typeface="+mn-ea"/>
                          <a:ea typeface="+mn-ea"/>
                        </a:rPr>
                        <a:t>⑧</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latin typeface="+mn-ea"/>
                          <a:ea typeface="+mn-ea"/>
                        </a:rPr>
                        <a:t>通いの場（週１以上）への参加率が全国上位の保険者の割合</a:t>
                      </a:r>
                    </a:p>
                  </a:txBody>
                  <a:tcPr marL="89726" marR="89726" marT="44863" marB="44863" anchor="ctr"/>
                </a:tc>
                <a:tc>
                  <a:txBody>
                    <a:bodyPr/>
                    <a:lstStyle/>
                    <a:p>
                      <a:pPr algn="ctr"/>
                      <a:r>
                        <a:rPr kumimoji="1" lang="en-US" altLang="ja-JP" sz="900" dirty="0">
                          <a:latin typeface="+mn-ea"/>
                          <a:ea typeface="+mn-ea"/>
                        </a:rPr>
                        <a:t>50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24.5</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⑰</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７割超の市町村で介護予防と保健事業を一体的に実施</a:t>
                      </a: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9.4</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4139337540"/>
                  </a:ext>
                </a:extLst>
              </a:tr>
              <a:tr h="224314">
                <a:tc>
                  <a:txBody>
                    <a:bodyPr/>
                    <a:lstStyle/>
                    <a:p>
                      <a:pPr algn="ctr"/>
                      <a:r>
                        <a:rPr kumimoji="1" lang="ja-JP" altLang="en-US" sz="900" dirty="0">
                          <a:latin typeface="+mn-ea"/>
                          <a:ea typeface="+mn-ea"/>
                        </a:rPr>
                        <a:t>⑨</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latin typeface="+mn-ea"/>
                          <a:ea typeface="+mn-ea"/>
                        </a:rPr>
                        <a:t>通いの場（週１以上）への参加率の変化率が全国上位の保険者の割合</a:t>
                      </a:r>
                    </a:p>
                  </a:txBody>
                  <a:tcPr marL="89726" marR="89726" marT="44863" marB="44863" anchor="ctr"/>
                </a:tc>
                <a:tc>
                  <a:txBody>
                    <a:bodyPr/>
                    <a:lstStyle/>
                    <a:p>
                      <a:pPr algn="ctr"/>
                      <a:r>
                        <a:rPr kumimoji="1" lang="en-US" altLang="ja-JP" sz="900" dirty="0">
                          <a:latin typeface="+mn-ea"/>
                          <a:ea typeface="+mn-ea"/>
                        </a:rPr>
                        <a:t>50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24.5</a:t>
                      </a:r>
                      <a:endParaRPr kumimoji="1" lang="ja-JP" altLang="en-US" sz="900" dirty="0">
                        <a:latin typeface="+mn-ea"/>
                        <a:ea typeface="+mn-ea"/>
                      </a:endParaRPr>
                    </a:p>
                  </a:txBody>
                  <a:tcPr marL="89726" marR="89726" marT="44863" marB="44863" anchor="ctr"/>
                </a:tc>
                <a:tc>
                  <a:txBody>
                    <a:bodyPr/>
                    <a:lstStyle/>
                    <a:p>
                      <a:pPr algn="ctr"/>
                      <a:endParaRPr kumimoji="1" lang="ja-JP" altLang="en-US" sz="900" dirty="0">
                        <a:latin typeface="+mn-ea"/>
                        <a:ea typeface="+mn-ea"/>
                      </a:endParaRPr>
                    </a:p>
                  </a:txBody>
                  <a:tcPr marL="89726" marR="89726" marT="44863" marB="44863"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sz="900" b="0" i="0" u="none" strike="noStrike" dirty="0">
                        <a:solidFill>
                          <a:schemeClr val="tx1"/>
                        </a:solidFill>
                        <a:effectLst/>
                        <a:latin typeface="+mn-ea"/>
                        <a:ea typeface="+mn-ea"/>
                      </a:endParaRPr>
                    </a:p>
                  </a:txBody>
                  <a:tcPr marL="89726" marR="89726" marT="44863" marB="44863" anchor="ctr">
                    <a:noFill/>
                  </a:tcPr>
                </a:tc>
                <a:tc>
                  <a:txBody>
                    <a:bodyPr/>
                    <a:lstStyle/>
                    <a:p>
                      <a:pPr algn="ctr"/>
                      <a:endParaRPr kumimoji="1" lang="ja-JP" altLang="en-US" sz="900" dirty="0">
                        <a:latin typeface="+mn-ea"/>
                        <a:ea typeface="+mn-ea"/>
                      </a:endParaRPr>
                    </a:p>
                  </a:txBody>
                  <a:tcPr marL="89726" marR="89726" marT="44863" marB="44863" anchor="ctr">
                    <a:noFill/>
                  </a:tcPr>
                </a:tc>
                <a:tc>
                  <a:txBody>
                    <a:bodyPr/>
                    <a:lstStyle/>
                    <a:p>
                      <a:pPr algn="ctr"/>
                      <a:endParaRPr kumimoji="1" lang="ja-JP" altLang="en-US" sz="900" dirty="0">
                        <a:latin typeface="+mn-ea"/>
                        <a:ea typeface="+mn-ea"/>
                      </a:endParaRPr>
                    </a:p>
                  </a:txBody>
                  <a:tcPr marL="89726" marR="89726" marT="44863" marB="44863" anchor="ctr">
                    <a:noFill/>
                  </a:tcPr>
                </a:tc>
                <a:extLst>
                  <a:ext uri="{0D108BD9-81ED-4DB2-BD59-A6C34878D82A}">
                    <a16:rowId xmlns:a16="http://schemas.microsoft.com/office/drawing/2014/main" val="385666623"/>
                  </a:ext>
                </a:extLst>
              </a:tr>
            </a:tbl>
          </a:graphicData>
        </a:graphic>
      </p:graphicFrame>
      <p:graphicFrame>
        <p:nvGraphicFramePr>
          <p:cNvPr id="2" name="グラフ 1">
            <a:extLst>
              <a:ext uri="{FF2B5EF4-FFF2-40B4-BE49-F238E27FC236}">
                <a16:creationId xmlns:a16="http://schemas.microsoft.com/office/drawing/2014/main" id="{34E0A398-0994-4770-A728-966AC80FEF76}"/>
              </a:ext>
            </a:extLst>
          </p:cNvPr>
          <p:cNvGraphicFramePr>
            <a:graphicFrameLocks/>
          </p:cNvGraphicFramePr>
          <p:nvPr>
            <p:extLst>
              <p:ext uri="{D42A27DB-BD31-4B8C-83A1-F6EECF244321}">
                <p14:modId xmlns:p14="http://schemas.microsoft.com/office/powerpoint/2010/main" val="2340158702"/>
              </p:ext>
            </p:extLst>
          </p:nvPr>
        </p:nvGraphicFramePr>
        <p:xfrm>
          <a:off x="0" y="3804009"/>
          <a:ext cx="9794580" cy="3235139"/>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6759877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5556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570" b="1" dirty="0">
                <a:latin typeface="Meiryo UI" panose="020B0604030504040204" pitchFamily="50" charset="-128"/>
                <a:ea typeface="Meiryo UI" panose="020B0604030504040204" pitchFamily="50" charset="-128"/>
              </a:rPr>
              <a:t>2021</a:t>
            </a:r>
            <a:r>
              <a:rPr lang="ja-JP" altLang="en-US" sz="1570" b="1" dirty="0">
                <a:latin typeface="Meiryo UI" panose="020B0604030504040204" pitchFamily="50" charset="-128"/>
                <a:ea typeface="Meiryo UI" panose="020B0604030504040204" pitchFamily="50" charset="-128"/>
              </a:rPr>
              <a:t>年度（都道府県分） 　　</a:t>
            </a:r>
            <a:r>
              <a:rPr lang="en-US" altLang="ja-JP" sz="1570" b="1" dirty="0">
                <a:latin typeface="Meiryo UI" panose="020B0604030504040204" pitchFamily="50" charset="-128"/>
                <a:ea typeface="Meiryo UI" panose="020B0604030504040204" pitchFamily="50" charset="-128"/>
              </a:rPr>
              <a:t>Ⅲ</a:t>
            </a:r>
            <a:r>
              <a:rPr lang="ja-JP" altLang="en-US" sz="1570" b="1" dirty="0">
                <a:latin typeface="Meiryo UI" panose="020B0604030504040204" pitchFamily="50" charset="-128"/>
                <a:ea typeface="Meiryo UI" panose="020B0604030504040204" pitchFamily="50" charset="-128"/>
              </a:rPr>
              <a:t>　管内の市町村における評価指標の達成状況による評価＜推進分＞</a:t>
            </a:r>
          </a:p>
        </p:txBody>
      </p:sp>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387982" y="6680869"/>
            <a:ext cx="2268061" cy="358279"/>
          </a:xfrm>
        </p:spPr>
        <p:txBody>
          <a:bodyPr/>
          <a:lstStyle/>
          <a:p>
            <a:pPr>
              <a:defRPr/>
            </a:pPr>
            <a:r>
              <a:rPr lang="en-US" altLang="ja-JP" dirty="0" smtClean="0">
                <a:solidFill>
                  <a:prstClr val="black">
                    <a:tint val="75000"/>
                  </a:prstClr>
                </a:solidFill>
                <a:latin typeface="+mn-ea"/>
              </a:rPr>
              <a:t>27</a:t>
            </a:r>
            <a:endParaRPr kumimoji="1" lang="ja-JP" altLang="en-US" dirty="0">
              <a:solidFill>
                <a:prstClr val="black">
                  <a:tint val="75000"/>
                </a:prstClr>
              </a:solidFill>
              <a:latin typeface="+mn-ea"/>
            </a:endParaRPr>
          </a:p>
        </p:txBody>
      </p:sp>
      <p:graphicFrame>
        <p:nvGraphicFramePr>
          <p:cNvPr id="10" name="表 9">
            <a:extLst>
              <a:ext uri="{FF2B5EF4-FFF2-40B4-BE49-F238E27FC236}">
                <a16:creationId xmlns:a16="http://schemas.microsoft.com/office/drawing/2014/main" id="{31D9BD45-2FC6-4653-BB64-BC5CE0E1251C}"/>
              </a:ext>
            </a:extLst>
          </p:cNvPr>
          <p:cNvGraphicFramePr>
            <a:graphicFrameLocks noGrp="1"/>
          </p:cNvGraphicFramePr>
          <p:nvPr>
            <p:extLst/>
          </p:nvPr>
        </p:nvGraphicFramePr>
        <p:xfrm>
          <a:off x="22431" y="496882"/>
          <a:ext cx="9634092" cy="3397960"/>
        </p:xfrm>
        <a:graphic>
          <a:graphicData uri="http://schemas.openxmlformats.org/drawingml/2006/table">
            <a:tbl>
              <a:tblPr firstRow="1" bandRow="1">
                <a:tableStyleId>{5C22544A-7EE6-4342-B048-85BDC9FD1C3A}</a:tableStyleId>
              </a:tblPr>
              <a:tblGrid>
                <a:gridCol w="204852">
                  <a:extLst>
                    <a:ext uri="{9D8B030D-6E8A-4147-A177-3AD203B41FA5}">
                      <a16:colId xmlns:a16="http://schemas.microsoft.com/office/drawing/2014/main" val="897722632"/>
                    </a:ext>
                  </a:extLst>
                </a:gridCol>
                <a:gridCol w="3714773">
                  <a:extLst>
                    <a:ext uri="{9D8B030D-6E8A-4147-A177-3AD203B41FA5}">
                      <a16:colId xmlns:a16="http://schemas.microsoft.com/office/drawing/2014/main" val="1624404869"/>
                    </a:ext>
                  </a:extLst>
                </a:gridCol>
                <a:gridCol w="423947">
                  <a:extLst>
                    <a:ext uri="{9D8B030D-6E8A-4147-A177-3AD203B41FA5}">
                      <a16:colId xmlns:a16="http://schemas.microsoft.com/office/drawing/2014/main" val="739993648"/>
                    </a:ext>
                  </a:extLst>
                </a:gridCol>
                <a:gridCol w="494605">
                  <a:extLst>
                    <a:ext uri="{9D8B030D-6E8A-4147-A177-3AD203B41FA5}">
                      <a16:colId xmlns:a16="http://schemas.microsoft.com/office/drawing/2014/main" val="300635064"/>
                    </a:ext>
                  </a:extLst>
                </a:gridCol>
                <a:gridCol w="211974">
                  <a:extLst>
                    <a:ext uri="{9D8B030D-6E8A-4147-A177-3AD203B41FA5}">
                      <a16:colId xmlns:a16="http://schemas.microsoft.com/office/drawing/2014/main" val="2396092149"/>
                    </a:ext>
                  </a:extLst>
                </a:gridCol>
                <a:gridCol w="3744866">
                  <a:extLst>
                    <a:ext uri="{9D8B030D-6E8A-4147-A177-3AD203B41FA5}">
                      <a16:colId xmlns:a16="http://schemas.microsoft.com/office/drawing/2014/main" val="2346506230"/>
                    </a:ext>
                  </a:extLst>
                </a:gridCol>
                <a:gridCol w="404055">
                  <a:extLst>
                    <a:ext uri="{9D8B030D-6E8A-4147-A177-3AD203B41FA5}">
                      <a16:colId xmlns:a16="http://schemas.microsoft.com/office/drawing/2014/main" val="416138721"/>
                    </a:ext>
                  </a:extLst>
                </a:gridCol>
                <a:gridCol w="435020">
                  <a:extLst>
                    <a:ext uri="{9D8B030D-6E8A-4147-A177-3AD203B41FA5}">
                      <a16:colId xmlns:a16="http://schemas.microsoft.com/office/drawing/2014/main" val="1508527750"/>
                    </a:ext>
                  </a:extLst>
                </a:gridCol>
              </a:tblGrid>
              <a:tr h="224314">
                <a:tc>
                  <a:txBody>
                    <a:bodyPr/>
                    <a:lstStyle/>
                    <a:p>
                      <a:pPr algn="ct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評価指標</a:t>
                      </a:r>
                    </a:p>
                  </a:txBody>
                  <a:tcPr marL="89726" marR="89726" marT="44863" marB="44863" anchor="ctr"/>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tc>
                  <a:txBody>
                    <a:bodyPr/>
                    <a:lstStyle/>
                    <a:p>
                      <a:pPr algn="ct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評価指標</a:t>
                      </a:r>
                    </a:p>
                  </a:txBody>
                  <a:tcPr marL="89726" marR="89726" marT="44863" marB="44863" anchor="ctr"/>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extLst>
                  <a:ext uri="{0D108BD9-81ED-4DB2-BD59-A6C34878D82A}">
                    <a16:rowId xmlns:a16="http://schemas.microsoft.com/office/drawing/2014/main" val="2535473127"/>
                  </a:ext>
                </a:extLst>
              </a:tr>
              <a:tr h="358902">
                <a:tc>
                  <a:txBody>
                    <a:bodyPr/>
                    <a:lstStyle/>
                    <a:p>
                      <a:pPr algn="ctr"/>
                      <a:r>
                        <a:rPr kumimoji="1" lang="ja-JP" altLang="en-US" sz="900" dirty="0">
                          <a:latin typeface="+mn-ea"/>
                          <a:ea typeface="+mn-ea"/>
                        </a:rPr>
                        <a:t>①</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都道府県における管内市町村の評価指標の達成状況の平均について、分野毎にどのような状況か。</a:t>
                      </a:r>
                      <a:endParaRPr lang="en-US" altLang="ja-JP" sz="900" b="0" i="0" u="none" strike="noStrike" dirty="0">
                        <a:solidFill>
                          <a:schemeClr val="tx1"/>
                        </a:solidFill>
                        <a:effectLst/>
                        <a:latin typeface="+mn-ea"/>
                        <a:ea typeface="+mn-ea"/>
                      </a:endParaRPr>
                    </a:p>
                  </a:txBody>
                  <a:tcPr marL="89726" marR="89726" marT="44863" marB="44863" anchor="ctr"/>
                </a:tc>
                <a:tc>
                  <a:txBody>
                    <a:bodyPr/>
                    <a:lstStyle/>
                    <a:p>
                      <a:pPr algn="ctr"/>
                      <a:r>
                        <a:rPr kumimoji="1" lang="en-US" altLang="ja-JP" sz="900" dirty="0">
                          <a:latin typeface="+mn-ea"/>
                          <a:ea typeface="+mn-ea"/>
                        </a:rPr>
                        <a:t>40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19.6</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⑩</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latin typeface="+mn-ea"/>
                          <a:ea typeface="+mn-ea"/>
                        </a:rPr>
                        <a:t>月１回以上の通いの場への参加率が全国上位の保険者の割合</a:t>
                      </a:r>
                    </a:p>
                  </a:txBody>
                  <a:tcPr marL="89726" marR="89726" marT="44863" marB="44863" anchor="ctr"/>
                </a:tc>
                <a:tc>
                  <a:txBody>
                    <a:bodyPr/>
                    <a:lstStyle/>
                    <a:p>
                      <a:pPr algn="ctr"/>
                      <a:r>
                        <a:rPr kumimoji="1" lang="en-US" altLang="ja-JP" sz="900" dirty="0">
                          <a:latin typeface="+mn-ea"/>
                          <a:ea typeface="+mn-ea"/>
                        </a:rPr>
                        <a:t>15</a:t>
                      </a:r>
                    </a:p>
                  </a:txBody>
                  <a:tcPr marL="89726" marR="89726" marT="44863" marB="44863" anchor="ctr"/>
                </a:tc>
                <a:tc>
                  <a:txBody>
                    <a:bodyPr/>
                    <a:lstStyle/>
                    <a:p>
                      <a:pPr algn="ctr"/>
                      <a:r>
                        <a:rPr kumimoji="1" lang="en-US" altLang="ja-JP" sz="900" dirty="0">
                          <a:latin typeface="+mn-ea"/>
                          <a:ea typeface="+mn-ea"/>
                        </a:rPr>
                        <a:t>7.4</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399234344"/>
                  </a:ext>
                </a:extLst>
              </a:tr>
              <a:tr h="258706">
                <a:tc>
                  <a:txBody>
                    <a:bodyPr/>
                    <a:lstStyle/>
                    <a:p>
                      <a:pPr algn="ctr"/>
                      <a:r>
                        <a:rPr kumimoji="1" lang="ja-JP" altLang="en-US" sz="900" dirty="0">
                          <a:latin typeface="+mn-ea"/>
                          <a:ea typeface="+mn-ea"/>
                        </a:rPr>
                        <a:t>②</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solidFill>
                            <a:schemeClr val="tx1"/>
                          </a:solidFill>
                          <a:latin typeface="+mn-ea"/>
                          <a:ea typeface="+mn-ea"/>
                        </a:rPr>
                        <a:t>都道府県における管内市町村の得点が著しく低い市町村があるか。</a:t>
                      </a:r>
                      <a:endParaRPr lang="en-US" altLang="ja-JP" sz="900" dirty="0">
                        <a:solidFill>
                          <a:schemeClr val="tx1"/>
                        </a:solidFill>
                        <a:latin typeface="+mn-ea"/>
                        <a:ea typeface="+mn-ea"/>
                      </a:endParaRPr>
                    </a:p>
                  </a:txBody>
                  <a:tcPr marL="89726" marR="89726" marT="44863" marB="44863" anchor="ctr"/>
                </a:tc>
                <a:tc>
                  <a:txBody>
                    <a:bodyPr/>
                    <a:lstStyle/>
                    <a:p>
                      <a:pPr algn="ctr"/>
                      <a:r>
                        <a:rPr kumimoji="1" lang="ja-JP" altLang="en-US" sz="900" dirty="0">
                          <a:latin typeface="+mn-ea"/>
                          <a:ea typeface="+mn-ea"/>
                        </a:rPr>
                        <a:t>▲</a:t>
                      </a:r>
                      <a:r>
                        <a:rPr kumimoji="1" lang="en-US" altLang="ja-JP" sz="900" dirty="0">
                          <a:latin typeface="+mn-ea"/>
                          <a:ea typeface="+mn-ea"/>
                        </a:rPr>
                        <a:t>10</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a:t>
                      </a:r>
                      <a:r>
                        <a:rPr kumimoji="1" lang="en-US" altLang="ja-JP" sz="900" dirty="0">
                          <a:latin typeface="+mn-ea"/>
                          <a:ea typeface="+mn-ea"/>
                        </a:rPr>
                        <a:t>0.9</a:t>
                      </a:r>
                    </a:p>
                  </a:txBody>
                  <a:tcPr marL="89726" marR="89726" marT="44863" marB="44863" anchor="ctr"/>
                </a:tc>
                <a:tc>
                  <a:txBody>
                    <a:bodyPr/>
                    <a:lstStyle/>
                    <a:p>
                      <a:pPr algn="ctr"/>
                      <a:r>
                        <a:rPr kumimoji="1" lang="ja-JP" altLang="en-US" sz="900" dirty="0">
                          <a:latin typeface="+mn-ea"/>
                          <a:ea typeface="+mn-ea"/>
                        </a:rPr>
                        <a:t>⑪</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n-ea"/>
                          <a:ea typeface="+mn-ea"/>
                          <a:cs typeface="+mn-cs"/>
                        </a:rPr>
                        <a:t>月１回以上の通いの場への参加率の変化率が全国上位の保険者の割合</a:t>
                      </a:r>
                    </a:p>
                  </a:txBody>
                  <a:tcPr marL="89726" marR="89726" marT="44863" marB="44863" anchor="ctr"/>
                </a:tc>
                <a:tc>
                  <a:txBody>
                    <a:bodyPr/>
                    <a:lstStyle/>
                    <a:p>
                      <a:pPr algn="ctr"/>
                      <a:r>
                        <a:rPr kumimoji="1" lang="en-US" altLang="ja-JP" sz="900" dirty="0">
                          <a:latin typeface="+mn-ea"/>
                          <a:ea typeface="+mn-ea"/>
                        </a:rPr>
                        <a:t>15</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7.3</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4219815525"/>
                  </a:ext>
                </a:extLst>
              </a:tr>
              <a:tr h="358902">
                <a:tc>
                  <a:txBody>
                    <a:bodyPr/>
                    <a:lstStyle/>
                    <a:p>
                      <a:pPr algn="ctr"/>
                      <a:r>
                        <a:rPr kumimoji="1" lang="ja-JP" altLang="en-US" sz="900" dirty="0">
                          <a:latin typeface="+mn-ea"/>
                          <a:ea typeface="+mn-ea"/>
                        </a:rPr>
                        <a:t>③</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latin typeface="+mn-ea"/>
                          <a:ea typeface="+mn-ea"/>
                        </a:rPr>
                        <a:t>軽度</a:t>
                      </a:r>
                      <a:r>
                        <a:rPr lang="en-US" altLang="ja-JP" sz="900" dirty="0">
                          <a:latin typeface="+mn-ea"/>
                          <a:ea typeface="+mn-ea"/>
                        </a:rPr>
                        <a:t>【</a:t>
                      </a:r>
                      <a:r>
                        <a:rPr lang="ja-JP" altLang="en-US" sz="900" dirty="0">
                          <a:latin typeface="+mn-ea"/>
                          <a:ea typeface="+mn-ea"/>
                        </a:rPr>
                        <a:t>要介護１・２</a:t>
                      </a:r>
                      <a:r>
                        <a:rPr lang="en-US" altLang="ja-JP" sz="900" dirty="0">
                          <a:latin typeface="+mn-ea"/>
                          <a:ea typeface="+mn-ea"/>
                        </a:rPr>
                        <a:t>】</a:t>
                      </a:r>
                      <a:r>
                        <a:rPr lang="ja-JP" altLang="en-US" sz="900" dirty="0">
                          <a:latin typeface="+mn-ea"/>
                          <a:ea typeface="+mn-ea"/>
                        </a:rPr>
                        <a:t>管内市町村における一定期間における、要介護認定者の要介護認定等基準時間の変化率の状況はどのようになっているか。</a:t>
                      </a: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11.3</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⑫</a:t>
                      </a:r>
                      <a:endParaRPr kumimoji="1" lang="en-US" altLang="ja-JP" sz="900" dirty="0">
                        <a:latin typeface="+mn-ea"/>
                        <a:ea typeface="+mn-ea"/>
                      </a:endParaRP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管内市町村の９割超において週１回以上の通いの場を実施</a:t>
                      </a: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6.8</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1201803747"/>
                  </a:ext>
                </a:extLst>
              </a:tr>
              <a:tr h="358902">
                <a:tc>
                  <a:txBody>
                    <a:bodyPr/>
                    <a:lstStyle/>
                    <a:p>
                      <a:pPr algn="ctr"/>
                      <a:r>
                        <a:rPr kumimoji="1" lang="ja-JP" altLang="en-US" sz="900">
                          <a:latin typeface="+mn-ea"/>
                          <a:ea typeface="+mn-ea"/>
                        </a:rPr>
                        <a:t>④</a:t>
                      </a:r>
                      <a:endParaRPr kumimoji="1" lang="ja-JP" altLang="en-US" sz="900" dirty="0">
                        <a:latin typeface="+mn-ea"/>
                        <a:ea typeface="+mn-ea"/>
                      </a:endParaRP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latin typeface="+mn-ea"/>
                          <a:ea typeface="+mn-ea"/>
                        </a:rPr>
                        <a:t>軽度</a:t>
                      </a:r>
                      <a:r>
                        <a:rPr lang="en-US" altLang="ja-JP" sz="900" dirty="0">
                          <a:latin typeface="+mn-ea"/>
                          <a:ea typeface="+mn-ea"/>
                        </a:rPr>
                        <a:t>【</a:t>
                      </a:r>
                      <a:r>
                        <a:rPr lang="ja-JP" altLang="en-US" sz="900" dirty="0">
                          <a:latin typeface="+mn-ea"/>
                          <a:ea typeface="+mn-ea"/>
                        </a:rPr>
                        <a:t>要介護１・２</a:t>
                      </a:r>
                      <a:r>
                        <a:rPr lang="en-US" altLang="ja-JP" sz="900" dirty="0">
                          <a:latin typeface="+mn-ea"/>
                          <a:ea typeface="+mn-ea"/>
                        </a:rPr>
                        <a:t>】</a:t>
                      </a:r>
                      <a:r>
                        <a:rPr lang="ja-JP" altLang="en-US" sz="900" dirty="0">
                          <a:latin typeface="+mn-ea"/>
                          <a:ea typeface="+mn-ea"/>
                        </a:rPr>
                        <a:t>管内市町村における一定期間における平均要介護度の変化率の状況はどのようになっているか。</a:t>
                      </a: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11.4</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⑬</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管内市町村の</a:t>
                      </a:r>
                      <a:r>
                        <a:rPr lang="en-US" altLang="ja-JP" sz="900" b="0" i="0" u="none" strike="noStrike" dirty="0">
                          <a:solidFill>
                            <a:schemeClr val="tx1"/>
                          </a:solidFill>
                          <a:effectLst/>
                          <a:latin typeface="+mn-ea"/>
                          <a:ea typeface="+mn-ea"/>
                        </a:rPr>
                        <a:t>0.1</a:t>
                      </a:r>
                      <a:r>
                        <a:rPr lang="ja-JP" altLang="en-US" sz="900" b="0" i="0" u="none" strike="noStrike" dirty="0">
                          <a:solidFill>
                            <a:schemeClr val="tx1"/>
                          </a:solidFill>
                          <a:effectLst/>
                          <a:latin typeface="+mn-ea"/>
                          <a:ea typeface="+mn-ea"/>
                        </a:rPr>
                        <a:t>割超において成果に応じて報酬を支払う成果連動型の委託を実施</a:t>
                      </a: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9.8</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792410603"/>
                  </a:ext>
                </a:extLst>
              </a:tr>
              <a:tr h="493490">
                <a:tc>
                  <a:txBody>
                    <a:bodyPr/>
                    <a:lstStyle/>
                    <a:p>
                      <a:pPr algn="ctr"/>
                      <a:r>
                        <a:rPr kumimoji="1" lang="ja-JP" altLang="en-US" sz="900" dirty="0">
                          <a:latin typeface="+mn-ea"/>
                          <a:ea typeface="+mn-ea"/>
                        </a:rPr>
                        <a:t>⑤</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n-ea"/>
                          <a:ea typeface="+mn-ea"/>
                          <a:cs typeface="+mn-cs"/>
                        </a:rPr>
                        <a:t>中重度</a:t>
                      </a:r>
                      <a:r>
                        <a:rPr kumimoji="1" lang="en-US" altLang="ja-JP" sz="900" b="0" i="0" u="none" strike="noStrike" kern="1200" cap="none" spc="0" normalizeH="0" baseline="0" noProof="0" dirty="0">
                          <a:ln>
                            <a:noFill/>
                          </a:ln>
                          <a:solidFill>
                            <a:prstClr val="black"/>
                          </a:solidFill>
                          <a:effectLst/>
                          <a:uLnTx/>
                          <a:uFillTx/>
                          <a:latin typeface="+mn-ea"/>
                          <a:ea typeface="+mn-ea"/>
                          <a:cs typeface="+mn-cs"/>
                        </a:rPr>
                        <a:t>【</a:t>
                      </a:r>
                      <a:r>
                        <a:rPr kumimoji="1" lang="ja-JP" altLang="en-US" sz="900" b="0" i="0" u="none" strike="noStrike" kern="1200" cap="none" spc="0" normalizeH="0" baseline="0" noProof="0" dirty="0">
                          <a:ln>
                            <a:noFill/>
                          </a:ln>
                          <a:solidFill>
                            <a:prstClr val="black"/>
                          </a:solidFill>
                          <a:effectLst/>
                          <a:uLnTx/>
                          <a:uFillTx/>
                          <a:latin typeface="+mn-ea"/>
                          <a:ea typeface="+mn-ea"/>
                          <a:cs typeface="+mn-cs"/>
                        </a:rPr>
                        <a:t>要介護３～５</a:t>
                      </a:r>
                      <a:r>
                        <a:rPr kumimoji="1" lang="en-US" altLang="ja-JP" sz="900" b="0" i="0" u="none" strike="noStrike" kern="1200" cap="none" spc="0" normalizeH="0" baseline="0" noProof="0" dirty="0">
                          <a:ln>
                            <a:noFill/>
                          </a:ln>
                          <a:solidFill>
                            <a:prstClr val="black"/>
                          </a:solidFill>
                          <a:effectLst/>
                          <a:uLnTx/>
                          <a:uFillTx/>
                          <a:latin typeface="+mn-ea"/>
                          <a:ea typeface="+mn-ea"/>
                          <a:cs typeface="+mn-cs"/>
                        </a:rPr>
                        <a:t>】</a:t>
                      </a:r>
                      <a:r>
                        <a:rPr kumimoji="1" lang="ja-JP" altLang="en-US" sz="900" b="0" i="0" u="none" strike="noStrike" kern="1200" cap="none" spc="0" normalizeH="0" baseline="0" noProof="0" dirty="0">
                          <a:ln>
                            <a:noFill/>
                          </a:ln>
                          <a:solidFill>
                            <a:prstClr val="black"/>
                          </a:solidFill>
                          <a:effectLst/>
                          <a:uLnTx/>
                          <a:uFillTx/>
                          <a:latin typeface="+mn-ea"/>
                          <a:ea typeface="+mn-ea"/>
                          <a:cs typeface="+mn-cs"/>
                        </a:rPr>
                        <a:t>管内市町村における一定期間における、要介護認定者の要介護認定等基準時間の変化率の状況はどのようになっているか。</a:t>
                      </a: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11.3</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⑭</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管内市町村の２割超において地域包括支援センターと社会保険労務士や都道府県労働局、公共職業安定所、民間企業等と連携するなど介護離職防止に向けた取組を実施しているか</a:t>
                      </a:r>
                    </a:p>
                  </a:txBody>
                  <a:tcPr marL="89726" marR="89726" marT="44863" marB="44863" anchor="ctr"/>
                </a:tc>
                <a:tc>
                  <a:txBody>
                    <a:bodyPr/>
                    <a:lstStyle/>
                    <a:p>
                      <a:pPr algn="ctr"/>
                      <a:r>
                        <a:rPr kumimoji="1" lang="en-US" altLang="ja-JP" sz="900" dirty="0">
                          <a:latin typeface="+mn-ea"/>
                          <a:ea typeface="+mn-ea"/>
                        </a:rPr>
                        <a:t>10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4.0</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3086716970"/>
                  </a:ext>
                </a:extLst>
              </a:tr>
              <a:tr h="358902">
                <a:tc>
                  <a:txBody>
                    <a:bodyPr/>
                    <a:lstStyle/>
                    <a:p>
                      <a:pPr algn="ctr"/>
                      <a:r>
                        <a:rPr kumimoji="1" lang="ja-JP" altLang="en-US" sz="900" dirty="0">
                          <a:latin typeface="+mn-ea"/>
                          <a:ea typeface="+mn-ea"/>
                        </a:rPr>
                        <a:t>⑥</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中重度</a:t>
                      </a:r>
                      <a:r>
                        <a:rPr lang="en-US" altLang="ja-JP" sz="900" b="0" i="0" u="none" strike="noStrike" dirty="0">
                          <a:solidFill>
                            <a:schemeClr val="tx1"/>
                          </a:solidFill>
                          <a:effectLst/>
                          <a:latin typeface="+mn-ea"/>
                          <a:ea typeface="+mn-ea"/>
                        </a:rPr>
                        <a:t>【</a:t>
                      </a:r>
                      <a:r>
                        <a:rPr lang="ja-JP" altLang="en-US" sz="900" b="0" i="0" u="none" strike="noStrike" dirty="0">
                          <a:solidFill>
                            <a:schemeClr val="tx1"/>
                          </a:solidFill>
                          <a:effectLst/>
                          <a:latin typeface="+mn-ea"/>
                          <a:ea typeface="+mn-ea"/>
                        </a:rPr>
                        <a:t>要介護３～５</a:t>
                      </a:r>
                      <a:r>
                        <a:rPr lang="en-US" altLang="ja-JP" sz="900" b="0" i="0" u="none" strike="noStrike" dirty="0">
                          <a:solidFill>
                            <a:schemeClr val="tx1"/>
                          </a:solidFill>
                          <a:effectLst/>
                          <a:latin typeface="+mn-ea"/>
                          <a:ea typeface="+mn-ea"/>
                        </a:rPr>
                        <a:t>】</a:t>
                      </a:r>
                      <a:r>
                        <a:rPr lang="ja-JP" altLang="en-US" sz="900" b="0" i="0" u="none" strike="noStrike" dirty="0">
                          <a:solidFill>
                            <a:schemeClr val="tx1"/>
                          </a:solidFill>
                          <a:effectLst/>
                          <a:latin typeface="+mn-ea"/>
                          <a:ea typeface="+mn-ea"/>
                        </a:rPr>
                        <a:t>管内市町村における一定期間における平均要介護度の変化率の状況はどのようになっているか。</a:t>
                      </a: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10.5</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⑮</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管内市町村の２割超において介護助手等の元気高齢者の就労的活動の支援を実施</a:t>
                      </a: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9.8</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3585212913"/>
                  </a:ext>
                </a:extLst>
              </a:tr>
              <a:tr h="358902">
                <a:tc>
                  <a:txBody>
                    <a:bodyPr/>
                    <a:lstStyle/>
                    <a:p>
                      <a:pPr algn="ctr"/>
                      <a:r>
                        <a:rPr kumimoji="1" lang="ja-JP" altLang="en-US" sz="900" dirty="0">
                          <a:latin typeface="+mn-ea"/>
                          <a:ea typeface="+mn-ea"/>
                        </a:rPr>
                        <a:t>⑦</a:t>
                      </a:r>
                      <a:endParaRPr kumimoji="1" lang="en-US" altLang="ja-JP" sz="900" dirty="0">
                        <a:latin typeface="+mn-ea"/>
                        <a:ea typeface="+mn-ea"/>
                      </a:endParaRP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latin typeface="+mn-ea"/>
                          <a:ea typeface="+mn-ea"/>
                        </a:rPr>
                        <a:t>健康寿命延伸の実現状況</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latin typeface="+mn-ea"/>
                          <a:ea typeface="+mn-ea"/>
                        </a:rPr>
                        <a:t>（要介護２以上の年齢調整後認定率・認定率の変化率（全国上位）</a:t>
                      </a:r>
                    </a:p>
                  </a:txBody>
                  <a:tcPr marL="89726" marR="89726" marT="44863" marB="44863" anchor="ctr"/>
                </a:tc>
                <a:tc>
                  <a:txBody>
                    <a:bodyPr/>
                    <a:lstStyle/>
                    <a:p>
                      <a:pPr algn="ctr"/>
                      <a:r>
                        <a:rPr kumimoji="1" lang="en-US" altLang="ja-JP" sz="900" dirty="0">
                          <a:latin typeface="+mn-ea"/>
                          <a:ea typeface="+mn-ea"/>
                        </a:rPr>
                        <a:t>40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16.6</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⑯</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４割超の市町村で参加ポイント付与の仕組みを実施</a:t>
                      </a: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7.7</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57805988"/>
                  </a:ext>
                </a:extLst>
              </a:tr>
              <a:tr h="224314">
                <a:tc>
                  <a:txBody>
                    <a:bodyPr/>
                    <a:lstStyle/>
                    <a:p>
                      <a:pPr algn="ctr"/>
                      <a:r>
                        <a:rPr kumimoji="1" lang="ja-JP" altLang="en-US" sz="900" dirty="0">
                          <a:latin typeface="+mn-ea"/>
                          <a:ea typeface="+mn-ea"/>
                        </a:rPr>
                        <a:t>⑧</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latin typeface="+mn-ea"/>
                          <a:ea typeface="+mn-ea"/>
                        </a:rPr>
                        <a:t>通いの場（週１以上）への参加率が全国上位の保険者の割合</a:t>
                      </a:r>
                    </a:p>
                  </a:txBody>
                  <a:tcPr marL="89726" marR="89726" marT="44863" marB="44863" anchor="ctr"/>
                </a:tc>
                <a:tc>
                  <a:txBody>
                    <a:bodyPr/>
                    <a:lstStyle/>
                    <a:p>
                      <a:pPr algn="ctr"/>
                      <a:r>
                        <a:rPr kumimoji="1" lang="en-US" altLang="ja-JP" sz="900" dirty="0">
                          <a:latin typeface="+mn-ea"/>
                          <a:ea typeface="+mn-ea"/>
                        </a:rPr>
                        <a:t>25</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12.2</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⑰</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７割超の市町村で介護予防と保健事業を一体的に実施</a:t>
                      </a:r>
                    </a:p>
                  </a:txBody>
                  <a:tcPr marL="89726" marR="89726" marT="44863" marB="44863" anchor="ctr"/>
                </a:tc>
                <a:tc>
                  <a:txBody>
                    <a:bodyPr/>
                    <a:lstStyle/>
                    <a:p>
                      <a:pPr algn="ctr"/>
                      <a:r>
                        <a:rPr kumimoji="1" lang="en-US" altLang="ja-JP" sz="900" dirty="0">
                          <a:latin typeface="+mn-ea"/>
                          <a:ea typeface="+mn-ea"/>
                        </a:rPr>
                        <a:t>10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4.7</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4139337540"/>
                  </a:ext>
                </a:extLst>
              </a:tr>
              <a:tr h="224314">
                <a:tc>
                  <a:txBody>
                    <a:bodyPr/>
                    <a:lstStyle/>
                    <a:p>
                      <a:pPr algn="ctr"/>
                      <a:r>
                        <a:rPr kumimoji="1" lang="ja-JP" altLang="en-US" sz="900" dirty="0">
                          <a:latin typeface="+mn-ea"/>
                          <a:ea typeface="+mn-ea"/>
                        </a:rPr>
                        <a:t>⑨</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latin typeface="+mn-ea"/>
                          <a:ea typeface="+mn-ea"/>
                        </a:rPr>
                        <a:t>通いの場（週１以上）への参加率の変化率が全国上位の保険者の割合</a:t>
                      </a:r>
                    </a:p>
                  </a:txBody>
                  <a:tcPr marL="89726" marR="89726" marT="44863" marB="44863" anchor="ctr"/>
                </a:tc>
                <a:tc>
                  <a:txBody>
                    <a:bodyPr/>
                    <a:lstStyle/>
                    <a:p>
                      <a:pPr algn="ctr"/>
                      <a:r>
                        <a:rPr kumimoji="1" lang="en-US" altLang="ja-JP" sz="900" dirty="0">
                          <a:latin typeface="+mn-ea"/>
                          <a:ea typeface="+mn-ea"/>
                        </a:rPr>
                        <a:t>25</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12.2</a:t>
                      </a:r>
                      <a:endParaRPr kumimoji="1" lang="ja-JP" altLang="en-US" sz="900" dirty="0">
                        <a:latin typeface="+mn-ea"/>
                        <a:ea typeface="+mn-ea"/>
                      </a:endParaRPr>
                    </a:p>
                  </a:txBody>
                  <a:tcPr marL="89726" marR="89726" marT="44863" marB="44863" anchor="ctr"/>
                </a:tc>
                <a:tc>
                  <a:txBody>
                    <a:bodyPr/>
                    <a:lstStyle/>
                    <a:p>
                      <a:pPr algn="ctr"/>
                      <a:endParaRPr kumimoji="1" lang="ja-JP" altLang="en-US" sz="900" dirty="0">
                        <a:latin typeface="+mn-ea"/>
                        <a:ea typeface="+mn-ea"/>
                      </a:endParaRPr>
                    </a:p>
                  </a:txBody>
                  <a:tcPr marL="89726" marR="89726" marT="44863" marB="44863" anchor="c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ja-JP" altLang="en-US" sz="900" b="0" i="0" u="none" strike="noStrike" dirty="0">
                        <a:solidFill>
                          <a:schemeClr val="tx1"/>
                        </a:solidFill>
                        <a:effectLst/>
                        <a:latin typeface="+mn-ea"/>
                        <a:ea typeface="+mn-ea"/>
                      </a:endParaRPr>
                    </a:p>
                  </a:txBody>
                  <a:tcPr marL="89726" marR="89726" marT="44863" marB="44863" anchor="ctr">
                    <a:noFill/>
                  </a:tcPr>
                </a:tc>
                <a:tc>
                  <a:txBody>
                    <a:bodyPr/>
                    <a:lstStyle/>
                    <a:p>
                      <a:pPr algn="ctr"/>
                      <a:endParaRPr kumimoji="1" lang="ja-JP" altLang="en-US" sz="900" dirty="0">
                        <a:latin typeface="+mn-ea"/>
                        <a:ea typeface="+mn-ea"/>
                      </a:endParaRPr>
                    </a:p>
                  </a:txBody>
                  <a:tcPr marL="89726" marR="89726" marT="44863" marB="44863" anchor="ctr">
                    <a:noFill/>
                  </a:tcPr>
                </a:tc>
                <a:tc>
                  <a:txBody>
                    <a:bodyPr/>
                    <a:lstStyle/>
                    <a:p>
                      <a:pPr algn="ctr"/>
                      <a:endParaRPr kumimoji="1" lang="ja-JP" altLang="en-US" sz="900" dirty="0">
                        <a:latin typeface="+mn-ea"/>
                        <a:ea typeface="+mn-ea"/>
                      </a:endParaRPr>
                    </a:p>
                  </a:txBody>
                  <a:tcPr marL="89726" marR="89726" marT="44863" marB="44863" anchor="ctr">
                    <a:noFill/>
                  </a:tcPr>
                </a:tc>
                <a:extLst>
                  <a:ext uri="{0D108BD9-81ED-4DB2-BD59-A6C34878D82A}">
                    <a16:rowId xmlns:a16="http://schemas.microsoft.com/office/drawing/2014/main" val="385666623"/>
                  </a:ext>
                </a:extLst>
              </a:tr>
            </a:tbl>
          </a:graphicData>
        </a:graphic>
      </p:graphicFrame>
      <p:graphicFrame>
        <p:nvGraphicFramePr>
          <p:cNvPr id="2" name="グラフ 1">
            <a:extLst>
              <a:ext uri="{FF2B5EF4-FFF2-40B4-BE49-F238E27FC236}">
                <a16:creationId xmlns:a16="http://schemas.microsoft.com/office/drawing/2014/main" id="{E50F018D-9E88-4260-AE03-CE9F7152D7B0}"/>
              </a:ext>
            </a:extLst>
          </p:cNvPr>
          <p:cNvGraphicFramePr>
            <a:graphicFrameLocks/>
          </p:cNvGraphicFramePr>
          <p:nvPr>
            <p:extLst>
              <p:ext uri="{D42A27DB-BD31-4B8C-83A1-F6EECF244321}">
                <p14:modId xmlns:p14="http://schemas.microsoft.com/office/powerpoint/2010/main" val="2791851933"/>
              </p:ext>
            </p:extLst>
          </p:nvPr>
        </p:nvGraphicFramePr>
        <p:xfrm>
          <a:off x="-1" y="3846418"/>
          <a:ext cx="9794579" cy="3211606"/>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523994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5556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r>
              <a:rPr lang="en-US" altLang="ja-JP" sz="1570" b="1" dirty="0">
                <a:latin typeface="Meiryo UI" panose="020B0604030504040204" pitchFamily="50" charset="-128"/>
                <a:ea typeface="Meiryo UI" panose="020B0604030504040204" pitchFamily="50" charset="-128"/>
              </a:rPr>
              <a:t>2021</a:t>
            </a:r>
            <a:r>
              <a:rPr lang="ja-JP" altLang="en-US" sz="1570" b="1" dirty="0">
                <a:latin typeface="Meiryo UI" panose="020B0604030504040204" pitchFamily="50" charset="-128"/>
                <a:ea typeface="Meiryo UI" panose="020B0604030504040204" pitchFamily="50" charset="-128"/>
              </a:rPr>
              <a:t>年度（都道府県分） 　　</a:t>
            </a:r>
            <a:r>
              <a:rPr lang="en-US" altLang="ja-JP" sz="1570" b="1" dirty="0">
                <a:latin typeface="Meiryo UI" panose="020B0604030504040204" pitchFamily="50" charset="-128"/>
                <a:ea typeface="Meiryo UI" panose="020B0604030504040204" pitchFamily="50" charset="-128"/>
              </a:rPr>
              <a:t>Ⅲ</a:t>
            </a:r>
            <a:r>
              <a:rPr lang="ja-JP" altLang="en-US" sz="1570" b="1" dirty="0">
                <a:latin typeface="Meiryo UI" panose="020B0604030504040204" pitchFamily="50" charset="-128"/>
                <a:ea typeface="Meiryo UI" panose="020B0604030504040204" pitchFamily="50" charset="-128"/>
              </a:rPr>
              <a:t>　管内の市町村における評価指標の達成状況による評価＜支援分＞</a:t>
            </a:r>
          </a:p>
        </p:txBody>
      </p:sp>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388462" y="6642903"/>
            <a:ext cx="2268061" cy="358279"/>
          </a:xfrm>
        </p:spPr>
        <p:txBody>
          <a:bodyPr/>
          <a:lstStyle/>
          <a:p>
            <a:pPr>
              <a:defRPr/>
            </a:pPr>
            <a:r>
              <a:rPr lang="en-US" altLang="ja-JP" dirty="0" smtClean="0">
                <a:solidFill>
                  <a:prstClr val="black">
                    <a:tint val="75000"/>
                  </a:prstClr>
                </a:solidFill>
                <a:latin typeface="+mn-ea"/>
              </a:rPr>
              <a:t>28</a:t>
            </a:r>
            <a:endParaRPr kumimoji="1" lang="ja-JP" altLang="en-US" dirty="0">
              <a:solidFill>
                <a:prstClr val="black">
                  <a:tint val="75000"/>
                </a:prstClr>
              </a:solidFill>
              <a:latin typeface="+mn-ea"/>
            </a:endParaRPr>
          </a:p>
        </p:txBody>
      </p:sp>
      <p:graphicFrame>
        <p:nvGraphicFramePr>
          <p:cNvPr id="8" name="表 7"/>
          <p:cNvGraphicFramePr>
            <a:graphicFrameLocks noGrp="1"/>
          </p:cNvGraphicFramePr>
          <p:nvPr>
            <p:extLst/>
          </p:nvPr>
        </p:nvGraphicFramePr>
        <p:xfrm>
          <a:off x="22431" y="496883"/>
          <a:ext cx="9634092" cy="3171074"/>
        </p:xfrm>
        <a:graphic>
          <a:graphicData uri="http://schemas.openxmlformats.org/drawingml/2006/table">
            <a:tbl>
              <a:tblPr firstRow="1" bandRow="1">
                <a:tableStyleId>{5C22544A-7EE6-4342-B048-85BDC9FD1C3A}</a:tableStyleId>
              </a:tblPr>
              <a:tblGrid>
                <a:gridCol w="204852">
                  <a:extLst>
                    <a:ext uri="{9D8B030D-6E8A-4147-A177-3AD203B41FA5}">
                      <a16:colId xmlns:a16="http://schemas.microsoft.com/office/drawing/2014/main" val="897722632"/>
                    </a:ext>
                  </a:extLst>
                </a:gridCol>
                <a:gridCol w="3785431">
                  <a:extLst>
                    <a:ext uri="{9D8B030D-6E8A-4147-A177-3AD203B41FA5}">
                      <a16:colId xmlns:a16="http://schemas.microsoft.com/office/drawing/2014/main" val="1624404869"/>
                    </a:ext>
                  </a:extLst>
                </a:gridCol>
                <a:gridCol w="423947">
                  <a:extLst>
                    <a:ext uri="{9D8B030D-6E8A-4147-A177-3AD203B41FA5}">
                      <a16:colId xmlns:a16="http://schemas.microsoft.com/office/drawing/2014/main" val="739993648"/>
                    </a:ext>
                  </a:extLst>
                </a:gridCol>
                <a:gridCol w="423947">
                  <a:extLst>
                    <a:ext uri="{9D8B030D-6E8A-4147-A177-3AD203B41FA5}">
                      <a16:colId xmlns:a16="http://schemas.microsoft.com/office/drawing/2014/main" val="300635064"/>
                    </a:ext>
                  </a:extLst>
                </a:gridCol>
                <a:gridCol w="211974">
                  <a:extLst>
                    <a:ext uri="{9D8B030D-6E8A-4147-A177-3AD203B41FA5}">
                      <a16:colId xmlns:a16="http://schemas.microsoft.com/office/drawing/2014/main" val="2396092149"/>
                    </a:ext>
                  </a:extLst>
                </a:gridCol>
                <a:gridCol w="3744866">
                  <a:extLst>
                    <a:ext uri="{9D8B030D-6E8A-4147-A177-3AD203B41FA5}">
                      <a16:colId xmlns:a16="http://schemas.microsoft.com/office/drawing/2014/main" val="2346506230"/>
                    </a:ext>
                  </a:extLst>
                </a:gridCol>
                <a:gridCol w="404055">
                  <a:extLst>
                    <a:ext uri="{9D8B030D-6E8A-4147-A177-3AD203B41FA5}">
                      <a16:colId xmlns:a16="http://schemas.microsoft.com/office/drawing/2014/main" val="416138721"/>
                    </a:ext>
                  </a:extLst>
                </a:gridCol>
                <a:gridCol w="435020">
                  <a:extLst>
                    <a:ext uri="{9D8B030D-6E8A-4147-A177-3AD203B41FA5}">
                      <a16:colId xmlns:a16="http://schemas.microsoft.com/office/drawing/2014/main" val="1508527750"/>
                    </a:ext>
                  </a:extLst>
                </a:gridCol>
              </a:tblGrid>
              <a:tr h="224314">
                <a:tc>
                  <a:txBody>
                    <a:bodyPr/>
                    <a:lstStyle/>
                    <a:p>
                      <a:pPr algn="ct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評価指標</a:t>
                      </a:r>
                    </a:p>
                  </a:txBody>
                  <a:tcPr marL="89726" marR="89726" marT="44863" marB="44863" anchor="ctr"/>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tc>
                  <a:txBody>
                    <a:bodyPr/>
                    <a:lstStyle/>
                    <a:p>
                      <a:pPr algn="ct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評価指標</a:t>
                      </a:r>
                    </a:p>
                  </a:txBody>
                  <a:tcPr marL="89726" marR="89726" marT="44863" marB="44863" anchor="ctr"/>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extLst>
                  <a:ext uri="{0D108BD9-81ED-4DB2-BD59-A6C34878D82A}">
                    <a16:rowId xmlns:a16="http://schemas.microsoft.com/office/drawing/2014/main" val="2535473127"/>
                  </a:ext>
                </a:extLst>
              </a:tr>
              <a:tr h="358902">
                <a:tc>
                  <a:txBody>
                    <a:bodyPr/>
                    <a:lstStyle/>
                    <a:p>
                      <a:pPr algn="ctr"/>
                      <a:r>
                        <a:rPr kumimoji="1" lang="ja-JP" altLang="en-US" sz="900" dirty="0">
                          <a:latin typeface="+mn-ea"/>
                          <a:ea typeface="+mn-ea"/>
                        </a:rPr>
                        <a:t>①</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都道府県における管内市町村の評価指標の達成状況の平均について、分野毎にどのような状況か。</a:t>
                      </a:r>
                      <a:endParaRPr lang="en-US" altLang="ja-JP" sz="900" b="0" i="0" u="none" strike="noStrike" dirty="0">
                        <a:solidFill>
                          <a:schemeClr val="tx1"/>
                        </a:solidFill>
                        <a:effectLst/>
                        <a:latin typeface="+mn-ea"/>
                        <a:ea typeface="+mn-ea"/>
                      </a:endParaRPr>
                    </a:p>
                  </a:txBody>
                  <a:tcPr marL="89726" marR="89726" marT="44863" marB="44863" anchor="ctr"/>
                </a:tc>
                <a:tc>
                  <a:txBody>
                    <a:bodyPr/>
                    <a:lstStyle/>
                    <a:p>
                      <a:pPr algn="ctr"/>
                      <a:r>
                        <a:rPr kumimoji="1" lang="en-US" altLang="ja-JP" sz="900" dirty="0">
                          <a:latin typeface="+mn-ea"/>
                          <a:ea typeface="+mn-ea"/>
                        </a:rPr>
                        <a:t>40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19.6</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⑩</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latin typeface="+mn-ea"/>
                          <a:ea typeface="+mn-ea"/>
                        </a:rPr>
                        <a:t>月１回以上の通いの場への参加率が全国上位の保険者の割合</a:t>
                      </a:r>
                    </a:p>
                  </a:txBody>
                  <a:tcPr marL="89726" marR="89726" marT="44863" marB="44863" anchor="ctr"/>
                </a:tc>
                <a:tc>
                  <a:txBody>
                    <a:bodyPr/>
                    <a:lstStyle/>
                    <a:p>
                      <a:pPr algn="ctr"/>
                      <a:r>
                        <a:rPr kumimoji="1" lang="en-US" altLang="ja-JP" sz="900" dirty="0">
                          <a:latin typeface="+mn-ea"/>
                          <a:ea typeface="+mn-ea"/>
                        </a:rPr>
                        <a:t>15</a:t>
                      </a:r>
                    </a:p>
                  </a:txBody>
                  <a:tcPr marL="89726" marR="89726" marT="44863" marB="44863" anchor="ctr"/>
                </a:tc>
                <a:tc>
                  <a:txBody>
                    <a:bodyPr/>
                    <a:lstStyle/>
                    <a:p>
                      <a:pPr algn="ctr"/>
                      <a:r>
                        <a:rPr kumimoji="1" lang="en-US" altLang="ja-JP" sz="900" dirty="0">
                          <a:latin typeface="+mn-ea"/>
                          <a:ea typeface="+mn-ea"/>
                        </a:rPr>
                        <a:t>7.4</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399234344"/>
                  </a:ext>
                </a:extLst>
              </a:tr>
              <a:tr h="358902">
                <a:tc>
                  <a:txBody>
                    <a:bodyPr/>
                    <a:lstStyle/>
                    <a:p>
                      <a:pPr algn="ctr"/>
                      <a:r>
                        <a:rPr kumimoji="1" lang="ja-JP" altLang="en-US" sz="900" dirty="0">
                          <a:latin typeface="+mn-ea"/>
                          <a:ea typeface="+mn-ea"/>
                        </a:rPr>
                        <a:t>③</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latin typeface="+mn-ea"/>
                          <a:ea typeface="+mn-ea"/>
                        </a:rPr>
                        <a:t>軽度</a:t>
                      </a:r>
                      <a:r>
                        <a:rPr lang="en-US" altLang="ja-JP" sz="900" dirty="0">
                          <a:latin typeface="+mn-ea"/>
                          <a:ea typeface="+mn-ea"/>
                        </a:rPr>
                        <a:t>【</a:t>
                      </a:r>
                      <a:r>
                        <a:rPr lang="ja-JP" altLang="en-US" sz="900" dirty="0">
                          <a:latin typeface="+mn-ea"/>
                          <a:ea typeface="+mn-ea"/>
                        </a:rPr>
                        <a:t>要介護１・２</a:t>
                      </a:r>
                      <a:r>
                        <a:rPr lang="en-US" altLang="ja-JP" sz="900" dirty="0">
                          <a:latin typeface="+mn-ea"/>
                          <a:ea typeface="+mn-ea"/>
                        </a:rPr>
                        <a:t>】</a:t>
                      </a:r>
                      <a:r>
                        <a:rPr lang="ja-JP" altLang="en-US" sz="900" dirty="0">
                          <a:latin typeface="+mn-ea"/>
                          <a:ea typeface="+mn-ea"/>
                        </a:rPr>
                        <a:t>管内市町村における一定期間における、要介護認定者の要介護認定等基準時間の変化率の状況はどのようになっているか。</a:t>
                      </a: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11.3</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⑪</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n-ea"/>
                          <a:ea typeface="+mn-ea"/>
                          <a:cs typeface="+mn-cs"/>
                        </a:rPr>
                        <a:t>月１回以上の通いの場への参加率の変化率が全国上位の保険者の割合</a:t>
                      </a:r>
                    </a:p>
                  </a:txBody>
                  <a:tcPr marL="89726" marR="89726" marT="44863" marB="44863" anchor="ctr"/>
                </a:tc>
                <a:tc>
                  <a:txBody>
                    <a:bodyPr/>
                    <a:lstStyle/>
                    <a:p>
                      <a:pPr algn="ctr"/>
                      <a:r>
                        <a:rPr kumimoji="1" lang="en-US" altLang="ja-JP" sz="900" dirty="0">
                          <a:latin typeface="+mn-ea"/>
                          <a:ea typeface="+mn-ea"/>
                        </a:rPr>
                        <a:t>15</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7.3</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4219815525"/>
                  </a:ext>
                </a:extLst>
              </a:tr>
              <a:tr h="358902">
                <a:tc>
                  <a:txBody>
                    <a:bodyPr/>
                    <a:lstStyle/>
                    <a:p>
                      <a:pPr algn="ctr"/>
                      <a:r>
                        <a:rPr kumimoji="1" lang="ja-JP" altLang="en-US" sz="900">
                          <a:latin typeface="+mn-ea"/>
                          <a:ea typeface="+mn-ea"/>
                        </a:rPr>
                        <a:t>④</a:t>
                      </a:r>
                      <a:endParaRPr kumimoji="1" lang="ja-JP" altLang="en-US" sz="900" dirty="0">
                        <a:latin typeface="+mn-ea"/>
                        <a:ea typeface="+mn-ea"/>
                      </a:endParaRP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latin typeface="+mn-ea"/>
                          <a:ea typeface="+mn-ea"/>
                        </a:rPr>
                        <a:t>軽度</a:t>
                      </a:r>
                      <a:r>
                        <a:rPr lang="en-US" altLang="ja-JP" sz="900" dirty="0">
                          <a:latin typeface="+mn-ea"/>
                          <a:ea typeface="+mn-ea"/>
                        </a:rPr>
                        <a:t>【</a:t>
                      </a:r>
                      <a:r>
                        <a:rPr lang="ja-JP" altLang="en-US" sz="900" dirty="0">
                          <a:latin typeface="+mn-ea"/>
                          <a:ea typeface="+mn-ea"/>
                        </a:rPr>
                        <a:t>要介護１・２</a:t>
                      </a:r>
                      <a:r>
                        <a:rPr lang="en-US" altLang="ja-JP" sz="900" dirty="0">
                          <a:latin typeface="+mn-ea"/>
                          <a:ea typeface="+mn-ea"/>
                        </a:rPr>
                        <a:t>】</a:t>
                      </a:r>
                      <a:r>
                        <a:rPr lang="ja-JP" altLang="en-US" sz="900" dirty="0">
                          <a:latin typeface="+mn-ea"/>
                          <a:ea typeface="+mn-ea"/>
                        </a:rPr>
                        <a:t>管内市町村における一定期間における平均要介護度の変化率の状況はどのようになっているか。</a:t>
                      </a: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11.4</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⑫</a:t>
                      </a:r>
                      <a:endParaRPr kumimoji="1" lang="en-US" altLang="ja-JP" sz="900" dirty="0">
                        <a:latin typeface="+mn-ea"/>
                        <a:ea typeface="+mn-ea"/>
                      </a:endParaRP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管内市町村の９割超において週１回以上の通いの場を実施</a:t>
                      </a: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6.8</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1201803747"/>
                  </a:ext>
                </a:extLst>
              </a:tr>
              <a:tr h="358902">
                <a:tc>
                  <a:txBody>
                    <a:bodyPr/>
                    <a:lstStyle/>
                    <a:p>
                      <a:pPr algn="ctr"/>
                      <a:r>
                        <a:rPr kumimoji="1" lang="ja-JP" altLang="en-US" sz="900" dirty="0">
                          <a:latin typeface="+mn-ea"/>
                          <a:ea typeface="+mn-ea"/>
                        </a:rPr>
                        <a:t>⑤</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n-ea"/>
                          <a:ea typeface="+mn-ea"/>
                          <a:cs typeface="+mn-cs"/>
                        </a:rPr>
                        <a:t>中重度</a:t>
                      </a:r>
                      <a:r>
                        <a:rPr kumimoji="1" lang="en-US" altLang="ja-JP" sz="900" b="0" i="0" u="none" strike="noStrike" kern="1200" cap="none" spc="0" normalizeH="0" baseline="0" noProof="0" dirty="0">
                          <a:ln>
                            <a:noFill/>
                          </a:ln>
                          <a:solidFill>
                            <a:prstClr val="black"/>
                          </a:solidFill>
                          <a:effectLst/>
                          <a:uLnTx/>
                          <a:uFillTx/>
                          <a:latin typeface="+mn-ea"/>
                          <a:ea typeface="+mn-ea"/>
                          <a:cs typeface="+mn-cs"/>
                        </a:rPr>
                        <a:t>【</a:t>
                      </a:r>
                      <a:r>
                        <a:rPr kumimoji="1" lang="ja-JP" altLang="en-US" sz="900" b="0" i="0" u="none" strike="noStrike" kern="1200" cap="none" spc="0" normalizeH="0" baseline="0" noProof="0" dirty="0">
                          <a:ln>
                            <a:noFill/>
                          </a:ln>
                          <a:solidFill>
                            <a:prstClr val="black"/>
                          </a:solidFill>
                          <a:effectLst/>
                          <a:uLnTx/>
                          <a:uFillTx/>
                          <a:latin typeface="+mn-ea"/>
                          <a:ea typeface="+mn-ea"/>
                          <a:cs typeface="+mn-cs"/>
                        </a:rPr>
                        <a:t>要介護３～５</a:t>
                      </a:r>
                      <a:r>
                        <a:rPr kumimoji="1" lang="en-US" altLang="ja-JP" sz="900" b="0" i="0" u="none" strike="noStrike" kern="1200" cap="none" spc="0" normalizeH="0" baseline="0" noProof="0" dirty="0">
                          <a:ln>
                            <a:noFill/>
                          </a:ln>
                          <a:solidFill>
                            <a:prstClr val="black"/>
                          </a:solidFill>
                          <a:effectLst/>
                          <a:uLnTx/>
                          <a:uFillTx/>
                          <a:latin typeface="+mn-ea"/>
                          <a:ea typeface="+mn-ea"/>
                          <a:cs typeface="+mn-cs"/>
                        </a:rPr>
                        <a:t>】</a:t>
                      </a:r>
                      <a:r>
                        <a:rPr kumimoji="1" lang="ja-JP" altLang="en-US" sz="900" b="0" i="0" u="none" strike="noStrike" kern="1200" cap="none" spc="0" normalizeH="0" baseline="0" noProof="0" dirty="0">
                          <a:ln>
                            <a:noFill/>
                          </a:ln>
                          <a:solidFill>
                            <a:prstClr val="black"/>
                          </a:solidFill>
                          <a:effectLst/>
                          <a:uLnTx/>
                          <a:uFillTx/>
                          <a:latin typeface="+mn-ea"/>
                          <a:ea typeface="+mn-ea"/>
                          <a:cs typeface="+mn-cs"/>
                        </a:rPr>
                        <a:t>管内市町村における一定期間における、要介護認定者の要介護認定等基準時間の変化率の状況はどのようになっているか。</a:t>
                      </a: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11.3</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⑬</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管内市町村の</a:t>
                      </a:r>
                      <a:r>
                        <a:rPr lang="en-US" altLang="ja-JP" sz="900" b="0" i="0" u="none" strike="noStrike" dirty="0">
                          <a:solidFill>
                            <a:schemeClr val="tx1"/>
                          </a:solidFill>
                          <a:effectLst/>
                          <a:latin typeface="+mn-ea"/>
                          <a:ea typeface="+mn-ea"/>
                        </a:rPr>
                        <a:t>0.1</a:t>
                      </a:r>
                      <a:r>
                        <a:rPr lang="ja-JP" altLang="en-US" sz="900" b="0" i="0" u="none" strike="noStrike" dirty="0">
                          <a:solidFill>
                            <a:schemeClr val="tx1"/>
                          </a:solidFill>
                          <a:effectLst/>
                          <a:latin typeface="+mn-ea"/>
                          <a:ea typeface="+mn-ea"/>
                        </a:rPr>
                        <a:t>割超において成果に応じて報酬を支払う成果連動型の委託を実施</a:t>
                      </a: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9.8</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792410603"/>
                  </a:ext>
                </a:extLst>
              </a:tr>
              <a:tr h="493490">
                <a:tc>
                  <a:txBody>
                    <a:bodyPr/>
                    <a:lstStyle/>
                    <a:p>
                      <a:pPr algn="ctr"/>
                      <a:r>
                        <a:rPr kumimoji="1" lang="ja-JP" altLang="en-US" sz="900" dirty="0">
                          <a:latin typeface="+mn-ea"/>
                          <a:ea typeface="+mn-ea"/>
                        </a:rPr>
                        <a:t>⑥</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中重度</a:t>
                      </a:r>
                      <a:r>
                        <a:rPr lang="en-US" altLang="ja-JP" sz="900" b="0" i="0" u="none" strike="noStrike" dirty="0">
                          <a:solidFill>
                            <a:schemeClr val="tx1"/>
                          </a:solidFill>
                          <a:effectLst/>
                          <a:latin typeface="+mn-ea"/>
                          <a:ea typeface="+mn-ea"/>
                        </a:rPr>
                        <a:t>【</a:t>
                      </a:r>
                      <a:r>
                        <a:rPr lang="ja-JP" altLang="en-US" sz="900" b="0" i="0" u="none" strike="noStrike" dirty="0">
                          <a:solidFill>
                            <a:schemeClr val="tx1"/>
                          </a:solidFill>
                          <a:effectLst/>
                          <a:latin typeface="+mn-ea"/>
                          <a:ea typeface="+mn-ea"/>
                        </a:rPr>
                        <a:t>要介護３～５</a:t>
                      </a:r>
                      <a:r>
                        <a:rPr lang="en-US" altLang="ja-JP" sz="900" b="0" i="0" u="none" strike="noStrike" dirty="0">
                          <a:solidFill>
                            <a:schemeClr val="tx1"/>
                          </a:solidFill>
                          <a:effectLst/>
                          <a:latin typeface="+mn-ea"/>
                          <a:ea typeface="+mn-ea"/>
                        </a:rPr>
                        <a:t>】</a:t>
                      </a:r>
                      <a:r>
                        <a:rPr lang="ja-JP" altLang="en-US" sz="900" b="0" i="0" u="none" strike="noStrike" dirty="0">
                          <a:solidFill>
                            <a:schemeClr val="tx1"/>
                          </a:solidFill>
                          <a:effectLst/>
                          <a:latin typeface="+mn-ea"/>
                          <a:ea typeface="+mn-ea"/>
                        </a:rPr>
                        <a:t>管内市町村における一定期間における平均要介護度の変化率の状況はどのようになっているか。</a:t>
                      </a: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10.5</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⑭</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管内市町村の２割超において地域包括支援センターと社会保険労務士や都道府県労働局、公共職業安定所、民間企業等と連携するなど介護離職防止に向けた取組を実施しているか</a:t>
                      </a:r>
                    </a:p>
                  </a:txBody>
                  <a:tcPr marL="89726" marR="89726" marT="44863" marB="44863" anchor="ctr"/>
                </a:tc>
                <a:tc>
                  <a:txBody>
                    <a:bodyPr/>
                    <a:lstStyle/>
                    <a:p>
                      <a:pPr algn="ctr"/>
                      <a:r>
                        <a:rPr kumimoji="1" lang="en-US" altLang="ja-JP" sz="900" dirty="0">
                          <a:latin typeface="+mn-ea"/>
                          <a:ea typeface="+mn-ea"/>
                        </a:rPr>
                        <a:t>10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4.0</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3086716970"/>
                  </a:ext>
                </a:extLst>
              </a:tr>
              <a:tr h="358902">
                <a:tc>
                  <a:txBody>
                    <a:bodyPr/>
                    <a:lstStyle/>
                    <a:p>
                      <a:pPr algn="ctr"/>
                      <a:r>
                        <a:rPr kumimoji="1" lang="ja-JP" altLang="en-US" sz="900" dirty="0">
                          <a:latin typeface="+mn-ea"/>
                          <a:ea typeface="+mn-ea"/>
                        </a:rPr>
                        <a:t>⑦</a:t>
                      </a:r>
                      <a:endParaRPr kumimoji="1" lang="en-US" altLang="ja-JP" sz="900" dirty="0">
                        <a:latin typeface="+mn-ea"/>
                        <a:ea typeface="+mn-ea"/>
                      </a:endParaRP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latin typeface="+mn-ea"/>
                          <a:ea typeface="+mn-ea"/>
                        </a:rPr>
                        <a:t>健康寿命延伸の実現状況</a:t>
                      </a:r>
                    </a:p>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latin typeface="+mn-ea"/>
                          <a:ea typeface="+mn-ea"/>
                        </a:rPr>
                        <a:t>（要介護２以上の年齢調整後認定率・認定率の変化率（全国上位）</a:t>
                      </a:r>
                    </a:p>
                  </a:txBody>
                  <a:tcPr marL="89726" marR="89726" marT="44863" marB="44863" anchor="ctr"/>
                </a:tc>
                <a:tc>
                  <a:txBody>
                    <a:bodyPr/>
                    <a:lstStyle/>
                    <a:p>
                      <a:pPr algn="ctr"/>
                      <a:r>
                        <a:rPr kumimoji="1" lang="en-US" altLang="ja-JP" sz="900" dirty="0">
                          <a:latin typeface="+mn-ea"/>
                          <a:ea typeface="+mn-ea"/>
                        </a:rPr>
                        <a:t>40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16.6</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⑮</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管内市町村の２割超において介護助手等の元気高齢者の就労的活動の支援を実施</a:t>
                      </a: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9.8</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3585212913"/>
                  </a:ext>
                </a:extLst>
              </a:tr>
              <a:tr h="258706">
                <a:tc>
                  <a:txBody>
                    <a:bodyPr/>
                    <a:lstStyle/>
                    <a:p>
                      <a:pPr algn="ctr"/>
                      <a:r>
                        <a:rPr kumimoji="1" lang="ja-JP" altLang="en-US" sz="900" dirty="0">
                          <a:latin typeface="+mn-ea"/>
                          <a:ea typeface="+mn-ea"/>
                        </a:rPr>
                        <a:t>⑧</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latin typeface="+mn-ea"/>
                          <a:ea typeface="+mn-ea"/>
                        </a:rPr>
                        <a:t>通いの場（週１以上）への参加率が全国上位の保険者の割合</a:t>
                      </a:r>
                    </a:p>
                  </a:txBody>
                  <a:tcPr marL="89726" marR="89726" marT="44863" marB="44863" anchor="ctr"/>
                </a:tc>
                <a:tc>
                  <a:txBody>
                    <a:bodyPr/>
                    <a:lstStyle/>
                    <a:p>
                      <a:pPr algn="ctr"/>
                      <a:r>
                        <a:rPr kumimoji="1" lang="en-US" altLang="ja-JP" sz="900" dirty="0">
                          <a:latin typeface="+mn-ea"/>
                          <a:ea typeface="+mn-ea"/>
                        </a:rPr>
                        <a:t>25</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12.2</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⑯</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４割超の市町村で参加ポイント付与の仕組みを実施</a:t>
                      </a: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7.7</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57805988"/>
                  </a:ext>
                </a:extLst>
              </a:tr>
              <a:tr h="224314">
                <a:tc>
                  <a:txBody>
                    <a:bodyPr/>
                    <a:lstStyle/>
                    <a:p>
                      <a:pPr algn="ctr"/>
                      <a:r>
                        <a:rPr kumimoji="1" lang="ja-JP" altLang="en-US" sz="900" dirty="0">
                          <a:latin typeface="+mn-ea"/>
                          <a:ea typeface="+mn-ea"/>
                        </a:rPr>
                        <a:t>⑨</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latin typeface="+mn-ea"/>
                          <a:ea typeface="+mn-ea"/>
                        </a:rPr>
                        <a:t>通いの場（週１以上）への参加率の変化率が全国上位の保険者の割合</a:t>
                      </a:r>
                    </a:p>
                  </a:txBody>
                  <a:tcPr marL="89726" marR="89726" marT="44863" marB="44863" anchor="ctr"/>
                </a:tc>
                <a:tc>
                  <a:txBody>
                    <a:bodyPr/>
                    <a:lstStyle/>
                    <a:p>
                      <a:pPr algn="ctr"/>
                      <a:r>
                        <a:rPr kumimoji="1" lang="en-US" altLang="ja-JP" sz="900" dirty="0">
                          <a:latin typeface="+mn-ea"/>
                          <a:ea typeface="+mn-ea"/>
                        </a:rPr>
                        <a:t>25</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12.2</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⑰</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７割超の市町村で介護予防と保健事業を一体的に実施</a:t>
                      </a:r>
                    </a:p>
                  </a:txBody>
                  <a:tcPr marL="89726" marR="89726" marT="44863" marB="44863" anchor="ctr"/>
                </a:tc>
                <a:tc>
                  <a:txBody>
                    <a:bodyPr/>
                    <a:lstStyle/>
                    <a:p>
                      <a:pPr algn="ctr"/>
                      <a:r>
                        <a:rPr kumimoji="1" lang="en-US" altLang="ja-JP" sz="900" dirty="0">
                          <a:latin typeface="+mn-ea"/>
                          <a:ea typeface="+mn-ea"/>
                        </a:rPr>
                        <a:t>10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4.7</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4139337540"/>
                  </a:ext>
                </a:extLst>
              </a:tr>
            </a:tbl>
          </a:graphicData>
        </a:graphic>
      </p:graphicFrame>
      <p:graphicFrame>
        <p:nvGraphicFramePr>
          <p:cNvPr id="2" name="グラフ 1">
            <a:extLst>
              <a:ext uri="{FF2B5EF4-FFF2-40B4-BE49-F238E27FC236}">
                <a16:creationId xmlns:a16="http://schemas.microsoft.com/office/drawing/2014/main" id="{6FCB6A93-3762-441F-981A-D48243FAD56D}"/>
              </a:ext>
            </a:extLst>
          </p:cNvPr>
          <p:cNvGraphicFramePr>
            <a:graphicFrameLocks/>
          </p:cNvGraphicFramePr>
          <p:nvPr>
            <p:extLst>
              <p:ext uri="{D42A27DB-BD31-4B8C-83A1-F6EECF244321}">
                <p14:modId xmlns:p14="http://schemas.microsoft.com/office/powerpoint/2010/main" val="3940648586"/>
              </p:ext>
            </p:extLst>
          </p:nvPr>
        </p:nvGraphicFramePr>
        <p:xfrm>
          <a:off x="-57813" y="3667957"/>
          <a:ext cx="9794579" cy="323513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4116215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0"/>
            <a:ext cx="9720263" cy="408869"/>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defRPr/>
            </a:pPr>
            <a:r>
              <a:rPr lang="en-US" altLang="ja-JP" sz="1963" b="1" dirty="0">
                <a:solidFill>
                  <a:prstClr val="white"/>
                </a:solidFill>
                <a:latin typeface="Meiryo UI" panose="020B0604030504040204" pitchFamily="50" charset="-128"/>
                <a:ea typeface="Meiryo UI" panose="020B0604030504040204" pitchFamily="50" charset="-128"/>
              </a:rPr>
              <a:t>2021</a:t>
            </a:r>
            <a:r>
              <a:rPr lang="ja-JP" altLang="en-US" sz="1963" b="1" dirty="0">
                <a:solidFill>
                  <a:prstClr val="white"/>
                </a:solidFill>
                <a:latin typeface="Meiryo UI" panose="020B0604030504040204" pitchFamily="50" charset="-128"/>
                <a:ea typeface="Meiryo UI" panose="020B0604030504040204" pitchFamily="50" charset="-128"/>
              </a:rPr>
              <a:t>年度（都道府県分） 　保険者機能強化推進交付金に係る評価結果＜支援分＞</a:t>
            </a:r>
            <a:endParaRPr lang="en-US" altLang="ja-JP" sz="1963" b="1" dirty="0">
              <a:solidFill>
                <a:prstClr val="white"/>
              </a:solidFill>
              <a:latin typeface="Meiryo UI" panose="020B0604030504040204" pitchFamily="50" charset="-128"/>
              <a:ea typeface="Meiryo UI" panose="020B0604030504040204" pitchFamily="50" charset="-128"/>
            </a:endParaRPr>
          </a:p>
        </p:txBody>
      </p:sp>
      <p:sp>
        <p:nvSpPr>
          <p:cNvPr id="14" name="スライド番号プレースホルダー 1">
            <a:extLst>
              <a:ext uri="{FF2B5EF4-FFF2-40B4-BE49-F238E27FC236}">
                <a16:creationId xmlns:a16="http://schemas.microsoft.com/office/drawing/2014/main" id="{F23948D9-09B5-41B3-B25E-2C41C6C82B8A}"/>
              </a:ext>
            </a:extLst>
          </p:cNvPr>
          <p:cNvSpPr>
            <a:spLocks noGrp="1"/>
          </p:cNvSpPr>
          <p:nvPr>
            <p:ph type="sldNum" sz="quarter" idx="12"/>
          </p:nvPr>
        </p:nvSpPr>
        <p:spPr>
          <a:xfrm>
            <a:off x="7236395" y="6391076"/>
            <a:ext cx="2258612" cy="358279"/>
          </a:xfrm>
        </p:spPr>
        <p:txBody>
          <a:bodyPr/>
          <a:lstStyle/>
          <a:p>
            <a:r>
              <a:rPr lang="en-US" altLang="ja-JP" dirty="0">
                <a:solidFill>
                  <a:prstClr val="black">
                    <a:tint val="75000"/>
                  </a:prstClr>
                </a:solidFill>
                <a:latin typeface="ＭＳ Ｐゴシック" panose="020B0600070205080204" pitchFamily="50" charset="-128"/>
                <a:ea typeface="ＭＳ Ｐゴシック" panose="020B0600070205080204" pitchFamily="50" charset="-128"/>
              </a:rPr>
              <a:t>3</a:t>
            </a:r>
            <a:endParaRPr lang="ja-JP" altLang="en-US" dirty="0">
              <a:solidFill>
                <a:prstClr val="black">
                  <a:tint val="75000"/>
                </a:prstClr>
              </a:solidFill>
              <a:latin typeface="ＭＳ Ｐゴシック" panose="020B0600070205080204" pitchFamily="50" charset="-128"/>
              <a:ea typeface="ＭＳ Ｐゴシック" panose="020B0600070205080204" pitchFamily="50" charset="-128"/>
            </a:endParaRPr>
          </a:p>
        </p:txBody>
      </p:sp>
      <p:graphicFrame>
        <p:nvGraphicFramePr>
          <p:cNvPr id="2" name="グラフ 1">
            <a:extLst>
              <a:ext uri="{FF2B5EF4-FFF2-40B4-BE49-F238E27FC236}">
                <a16:creationId xmlns:a16="http://schemas.microsoft.com/office/drawing/2014/main" id="{DA732286-A494-47DA-BB90-F6C693ACFC1A}"/>
              </a:ext>
            </a:extLst>
          </p:cNvPr>
          <p:cNvGraphicFramePr>
            <a:graphicFrameLocks/>
          </p:cNvGraphicFramePr>
          <p:nvPr>
            <p:extLst/>
          </p:nvPr>
        </p:nvGraphicFramePr>
        <p:xfrm>
          <a:off x="107603" y="630436"/>
          <a:ext cx="8997479" cy="649453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1244645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0"/>
            <a:ext cx="9720263" cy="408869"/>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defRPr/>
            </a:pPr>
            <a:r>
              <a:rPr lang="ja-JP" altLang="en-US" sz="1963" b="1" dirty="0">
                <a:solidFill>
                  <a:prstClr val="white"/>
                </a:solidFill>
                <a:latin typeface="Meiryo UI" panose="020B0604030504040204" pitchFamily="50" charset="-128"/>
                <a:ea typeface="Meiryo UI" panose="020B0604030504040204" pitchFamily="50" charset="-128"/>
              </a:rPr>
              <a:t>（参考）</a:t>
            </a:r>
            <a:r>
              <a:rPr lang="en-US" altLang="ja-JP" sz="1963" b="1" dirty="0">
                <a:solidFill>
                  <a:prstClr val="white"/>
                </a:solidFill>
                <a:latin typeface="Meiryo UI" panose="020B0604030504040204" pitchFamily="50" charset="-128"/>
                <a:ea typeface="Meiryo UI" panose="020B0604030504040204" pitchFamily="50" charset="-128"/>
              </a:rPr>
              <a:t>2021</a:t>
            </a:r>
            <a:r>
              <a:rPr lang="ja-JP" altLang="en-US" sz="1963" b="1" dirty="0">
                <a:solidFill>
                  <a:prstClr val="white"/>
                </a:solidFill>
                <a:latin typeface="Meiryo UI" panose="020B0604030504040204" pitchFamily="50" charset="-128"/>
                <a:ea typeface="Meiryo UI" panose="020B0604030504040204" pitchFamily="50" charset="-128"/>
              </a:rPr>
              <a:t>年度（都道府県分） 　　保険者機能強化推進交付金交付額＜全体＞</a:t>
            </a:r>
            <a:endParaRPr lang="en-US" altLang="ja-JP" sz="1963" b="1" dirty="0">
              <a:solidFill>
                <a:prstClr val="white"/>
              </a:solidFill>
              <a:latin typeface="Meiryo UI" panose="020B0604030504040204" pitchFamily="50" charset="-128"/>
              <a:ea typeface="Meiryo UI" panose="020B0604030504040204" pitchFamily="50" charset="-128"/>
            </a:endParaRPr>
          </a:p>
        </p:txBody>
      </p:sp>
      <p:sp>
        <p:nvSpPr>
          <p:cNvPr id="2" name="正方形/長方形 1"/>
          <p:cNvSpPr/>
          <p:nvPr/>
        </p:nvSpPr>
        <p:spPr>
          <a:xfrm>
            <a:off x="-1" y="6644698"/>
            <a:ext cx="9779499" cy="276999"/>
          </a:xfrm>
          <a:prstGeom prst="rect">
            <a:avLst/>
          </a:prstGeom>
        </p:spPr>
        <p:txBody>
          <a:bodyPr wrap="square">
            <a:spAutoFit/>
          </a:bodyPr>
          <a:lstStyle/>
          <a:p>
            <a:r>
              <a:rPr lang="en-US" altLang="ja-JP" sz="1200" dirty="0">
                <a:ea typeface="ＭＳ ゴシック" panose="020B0609070205080204" pitchFamily="49" charset="-128"/>
                <a:cs typeface="Times New Roman" panose="02020603050405020304" pitchFamily="18" charset="0"/>
              </a:rPr>
              <a:t>※</a:t>
            </a:r>
            <a:r>
              <a:rPr lang="ja-JP" altLang="en-US" sz="1200" dirty="0">
                <a:ea typeface="ＭＳ ゴシック" panose="020B0609070205080204" pitchFamily="49" charset="-128"/>
                <a:cs typeface="Times New Roman" panose="02020603050405020304" pitchFamily="18" charset="0"/>
              </a:rPr>
              <a:t>各都道府県の</a:t>
            </a:r>
            <a:r>
              <a:rPr lang="ja-JP" altLang="ja-JP" sz="1200" dirty="0">
                <a:ea typeface="ＭＳ ゴシック" panose="020B0609070205080204" pitchFamily="49" charset="-128"/>
                <a:cs typeface="Times New Roman" panose="02020603050405020304" pitchFamily="18" charset="0"/>
              </a:rPr>
              <a:t>評価指標</a:t>
            </a:r>
            <a:r>
              <a:rPr lang="ja-JP" altLang="en-US" sz="1200" dirty="0">
                <a:ea typeface="ＭＳ ゴシック" panose="020B0609070205080204" pitchFamily="49" charset="-128"/>
                <a:cs typeface="Times New Roman" panose="02020603050405020304" pitchFamily="18" charset="0"/>
              </a:rPr>
              <a:t>の得点</a:t>
            </a:r>
            <a:r>
              <a:rPr lang="ja-JP" altLang="ja-JP" sz="1200" dirty="0">
                <a:ea typeface="ＭＳ ゴシック" panose="020B0609070205080204" pitchFamily="49" charset="-128"/>
                <a:cs typeface="Times New Roman" panose="02020603050405020304" pitchFamily="18" charset="0"/>
              </a:rPr>
              <a:t>によ</a:t>
            </a:r>
            <a:r>
              <a:rPr lang="ja-JP" altLang="en-US" sz="1200" dirty="0">
                <a:ea typeface="ＭＳ ゴシック" panose="020B0609070205080204" pitchFamily="49" charset="-128"/>
                <a:cs typeface="Times New Roman" panose="02020603050405020304" pitchFamily="18" charset="0"/>
              </a:rPr>
              <a:t>り配分した</a:t>
            </a:r>
            <a:r>
              <a:rPr lang="ja-JP" altLang="ja-JP" sz="1200" dirty="0">
                <a:ea typeface="ＭＳ ゴシック" panose="020B0609070205080204" pitchFamily="49" charset="-128"/>
                <a:cs typeface="Times New Roman" panose="02020603050405020304" pitchFamily="18" charset="0"/>
              </a:rPr>
              <a:t>交付金配分額と各都道府県からの所要見込額の低い方の額を</a:t>
            </a:r>
            <a:r>
              <a:rPr lang="ja-JP" altLang="en-US" sz="1200" dirty="0">
                <a:ea typeface="ＭＳ ゴシック" panose="020B0609070205080204" pitchFamily="49" charset="-128"/>
                <a:cs typeface="Times New Roman" panose="02020603050405020304" pitchFamily="18" charset="0"/>
              </a:rPr>
              <a:t>交付している</a:t>
            </a:r>
            <a:r>
              <a:rPr lang="ja-JP" altLang="ja-JP" sz="1200" dirty="0">
                <a:ea typeface="ＭＳ ゴシック" panose="020B0609070205080204" pitchFamily="49" charset="-128"/>
                <a:cs typeface="Times New Roman" panose="02020603050405020304" pitchFamily="18" charset="0"/>
              </a:rPr>
              <a:t>。</a:t>
            </a:r>
            <a:endParaRPr lang="ja-JP" altLang="en-US" sz="1200" dirty="0"/>
          </a:p>
        </p:txBody>
      </p:sp>
      <p:sp>
        <p:nvSpPr>
          <p:cNvPr id="5" name="スライド番号プレースホルダー 1">
            <a:extLst>
              <a:ext uri="{FF2B5EF4-FFF2-40B4-BE49-F238E27FC236}">
                <a16:creationId xmlns:a16="http://schemas.microsoft.com/office/drawing/2014/main" id="{B9D9EC32-481F-4985-B8B4-4B42755DFC79}"/>
              </a:ext>
            </a:extLst>
          </p:cNvPr>
          <p:cNvSpPr>
            <a:spLocks noGrp="1"/>
          </p:cNvSpPr>
          <p:nvPr>
            <p:ph type="sldNum" sz="quarter" idx="12"/>
          </p:nvPr>
        </p:nvSpPr>
        <p:spPr>
          <a:xfrm>
            <a:off x="7175738" y="6407421"/>
            <a:ext cx="2258612" cy="358279"/>
          </a:xfrm>
        </p:spPr>
        <p:txBody>
          <a:bodyPr/>
          <a:lstStyle/>
          <a:p>
            <a:r>
              <a:rPr lang="en-US" altLang="ja-JP" dirty="0">
                <a:solidFill>
                  <a:prstClr val="black">
                    <a:tint val="75000"/>
                  </a:prstClr>
                </a:solidFill>
                <a:latin typeface="ＭＳ Ｐゴシック" panose="020B0600070205080204" pitchFamily="50" charset="-128"/>
                <a:ea typeface="ＭＳ Ｐゴシック" panose="020B0600070205080204" pitchFamily="50" charset="-128"/>
              </a:rPr>
              <a:t>4</a:t>
            </a:r>
            <a:endParaRPr lang="ja-JP" altLang="en-US" dirty="0">
              <a:solidFill>
                <a:prstClr val="black">
                  <a:tint val="75000"/>
                </a:prstClr>
              </a:solidFill>
              <a:latin typeface="ＭＳ Ｐゴシック" panose="020B0600070205080204" pitchFamily="50" charset="-128"/>
              <a:ea typeface="ＭＳ Ｐゴシック" panose="020B0600070205080204" pitchFamily="50" charset="-128"/>
            </a:endParaRPr>
          </a:p>
        </p:txBody>
      </p:sp>
      <p:graphicFrame>
        <p:nvGraphicFramePr>
          <p:cNvPr id="3" name="グラフ 2">
            <a:extLst>
              <a:ext uri="{FF2B5EF4-FFF2-40B4-BE49-F238E27FC236}">
                <a16:creationId xmlns:a16="http://schemas.microsoft.com/office/drawing/2014/main" id="{E4307D53-9B03-40FA-9BFD-16ABAAFCCEEF}"/>
              </a:ext>
            </a:extLst>
          </p:cNvPr>
          <p:cNvGraphicFramePr>
            <a:graphicFrameLocks/>
          </p:cNvGraphicFramePr>
          <p:nvPr>
            <p:extLst/>
          </p:nvPr>
        </p:nvGraphicFramePr>
        <p:xfrm>
          <a:off x="93054" y="546675"/>
          <a:ext cx="9534155" cy="5928162"/>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5420287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0"/>
            <a:ext cx="9720263" cy="408869"/>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defRPr/>
            </a:pPr>
            <a:r>
              <a:rPr lang="ja-JP" altLang="en-US" sz="1963" b="1" dirty="0">
                <a:solidFill>
                  <a:prstClr val="white"/>
                </a:solidFill>
                <a:latin typeface="Meiryo UI" panose="020B0604030504040204" pitchFamily="50" charset="-128"/>
                <a:ea typeface="Meiryo UI" panose="020B0604030504040204" pitchFamily="50" charset="-128"/>
              </a:rPr>
              <a:t>（参考）</a:t>
            </a:r>
            <a:r>
              <a:rPr lang="en-US" altLang="ja-JP" sz="1963" b="1" dirty="0">
                <a:solidFill>
                  <a:prstClr val="white"/>
                </a:solidFill>
                <a:latin typeface="Meiryo UI" panose="020B0604030504040204" pitchFamily="50" charset="-128"/>
                <a:ea typeface="Meiryo UI" panose="020B0604030504040204" pitchFamily="50" charset="-128"/>
              </a:rPr>
              <a:t>2021</a:t>
            </a:r>
            <a:r>
              <a:rPr lang="ja-JP" altLang="en-US" sz="1963" b="1" dirty="0">
                <a:solidFill>
                  <a:prstClr val="white"/>
                </a:solidFill>
                <a:latin typeface="Meiryo UI" panose="020B0604030504040204" pitchFamily="50" charset="-128"/>
                <a:ea typeface="Meiryo UI" panose="020B0604030504040204" pitchFamily="50" charset="-128"/>
              </a:rPr>
              <a:t>年度（都道府県分） 　　保険者機能強化推進交付金交付額＜推進分＞</a:t>
            </a:r>
            <a:endParaRPr lang="en-US" altLang="ja-JP" sz="1963" b="1" dirty="0">
              <a:solidFill>
                <a:prstClr val="white"/>
              </a:solidFill>
              <a:latin typeface="Meiryo UI" panose="020B0604030504040204" pitchFamily="50" charset="-128"/>
              <a:ea typeface="Meiryo UI" panose="020B0604030504040204" pitchFamily="50" charset="-128"/>
            </a:endParaRPr>
          </a:p>
        </p:txBody>
      </p:sp>
      <p:sp>
        <p:nvSpPr>
          <p:cNvPr id="2" name="正方形/長方形 1"/>
          <p:cNvSpPr/>
          <p:nvPr/>
        </p:nvSpPr>
        <p:spPr>
          <a:xfrm>
            <a:off x="6623" y="6586560"/>
            <a:ext cx="9779499" cy="276999"/>
          </a:xfrm>
          <a:prstGeom prst="rect">
            <a:avLst/>
          </a:prstGeom>
        </p:spPr>
        <p:txBody>
          <a:bodyPr wrap="square">
            <a:spAutoFit/>
          </a:bodyPr>
          <a:lstStyle/>
          <a:p>
            <a:r>
              <a:rPr lang="en-US" altLang="ja-JP" sz="1200" dirty="0">
                <a:ea typeface="ＭＳ ゴシック" panose="020B0609070205080204" pitchFamily="49" charset="-128"/>
                <a:cs typeface="Times New Roman" panose="02020603050405020304" pitchFamily="18" charset="0"/>
              </a:rPr>
              <a:t>※</a:t>
            </a:r>
            <a:r>
              <a:rPr lang="ja-JP" altLang="en-US" sz="1200" dirty="0">
                <a:ea typeface="ＭＳ ゴシック" panose="020B0609070205080204" pitchFamily="49" charset="-128"/>
                <a:cs typeface="Times New Roman" panose="02020603050405020304" pitchFamily="18" charset="0"/>
              </a:rPr>
              <a:t>各都道府県の</a:t>
            </a:r>
            <a:r>
              <a:rPr lang="ja-JP" altLang="ja-JP" sz="1200" dirty="0">
                <a:ea typeface="ＭＳ ゴシック" panose="020B0609070205080204" pitchFamily="49" charset="-128"/>
                <a:cs typeface="Times New Roman" panose="02020603050405020304" pitchFamily="18" charset="0"/>
              </a:rPr>
              <a:t>評価指標</a:t>
            </a:r>
            <a:r>
              <a:rPr lang="ja-JP" altLang="en-US" sz="1200" dirty="0">
                <a:ea typeface="ＭＳ ゴシック" panose="020B0609070205080204" pitchFamily="49" charset="-128"/>
                <a:cs typeface="Times New Roman" panose="02020603050405020304" pitchFamily="18" charset="0"/>
              </a:rPr>
              <a:t>の得点</a:t>
            </a:r>
            <a:r>
              <a:rPr lang="ja-JP" altLang="ja-JP" sz="1200" dirty="0">
                <a:ea typeface="ＭＳ ゴシック" panose="020B0609070205080204" pitchFamily="49" charset="-128"/>
                <a:cs typeface="Times New Roman" panose="02020603050405020304" pitchFamily="18" charset="0"/>
              </a:rPr>
              <a:t>によ</a:t>
            </a:r>
            <a:r>
              <a:rPr lang="ja-JP" altLang="en-US" sz="1200" dirty="0">
                <a:ea typeface="ＭＳ ゴシック" panose="020B0609070205080204" pitchFamily="49" charset="-128"/>
                <a:cs typeface="Times New Roman" panose="02020603050405020304" pitchFamily="18" charset="0"/>
              </a:rPr>
              <a:t>り配分した</a:t>
            </a:r>
            <a:r>
              <a:rPr lang="ja-JP" altLang="ja-JP" sz="1200" dirty="0">
                <a:ea typeface="ＭＳ ゴシック" panose="020B0609070205080204" pitchFamily="49" charset="-128"/>
                <a:cs typeface="Times New Roman" panose="02020603050405020304" pitchFamily="18" charset="0"/>
              </a:rPr>
              <a:t>交付金配分額と各都道府県からの所要見込額の低い方の額を</a:t>
            </a:r>
            <a:r>
              <a:rPr lang="ja-JP" altLang="en-US" sz="1200" dirty="0">
                <a:ea typeface="ＭＳ ゴシック" panose="020B0609070205080204" pitchFamily="49" charset="-128"/>
                <a:cs typeface="Times New Roman" panose="02020603050405020304" pitchFamily="18" charset="0"/>
              </a:rPr>
              <a:t>交付している</a:t>
            </a:r>
            <a:r>
              <a:rPr lang="ja-JP" altLang="ja-JP" sz="1200" dirty="0">
                <a:ea typeface="ＭＳ ゴシック" panose="020B0609070205080204" pitchFamily="49" charset="-128"/>
                <a:cs typeface="Times New Roman" panose="02020603050405020304" pitchFamily="18" charset="0"/>
              </a:rPr>
              <a:t>。</a:t>
            </a:r>
            <a:endParaRPr lang="ja-JP" altLang="en-US" sz="1200" dirty="0"/>
          </a:p>
        </p:txBody>
      </p:sp>
      <p:sp>
        <p:nvSpPr>
          <p:cNvPr id="5" name="スライド番号プレースホルダー 1">
            <a:extLst>
              <a:ext uri="{FF2B5EF4-FFF2-40B4-BE49-F238E27FC236}">
                <a16:creationId xmlns:a16="http://schemas.microsoft.com/office/drawing/2014/main" id="{B9D9EC32-481F-4985-B8B4-4B42755DFC79}"/>
              </a:ext>
            </a:extLst>
          </p:cNvPr>
          <p:cNvSpPr>
            <a:spLocks noGrp="1"/>
          </p:cNvSpPr>
          <p:nvPr>
            <p:ph type="sldNum" sz="quarter" idx="12"/>
          </p:nvPr>
        </p:nvSpPr>
        <p:spPr>
          <a:xfrm>
            <a:off x="7175738" y="6407421"/>
            <a:ext cx="2258612" cy="358279"/>
          </a:xfrm>
        </p:spPr>
        <p:txBody>
          <a:bodyPr/>
          <a:lstStyle/>
          <a:p>
            <a:r>
              <a:rPr lang="en-US" altLang="ja-JP" dirty="0">
                <a:solidFill>
                  <a:prstClr val="black">
                    <a:tint val="75000"/>
                  </a:prstClr>
                </a:solidFill>
                <a:latin typeface="ＭＳ Ｐゴシック" panose="020B0600070205080204" pitchFamily="50" charset="-128"/>
                <a:ea typeface="ＭＳ Ｐゴシック" panose="020B0600070205080204" pitchFamily="50" charset="-128"/>
              </a:rPr>
              <a:t>5</a:t>
            </a:r>
            <a:endParaRPr lang="ja-JP" altLang="en-US" dirty="0">
              <a:solidFill>
                <a:prstClr val="black">
                  <a:tint val="75000"/>
                </a:prstClr>
              </a:solidFill>
              <a:latin typeface="ＭＳ Ｐゴシック" panose="020B0600070205080204" pitchFamily="50" charset="-128"/>
              <a:ea typeface="ＭＳ Ｐゴシック" panose="020B0600070205080204" pitchFamily="50" charset="-128"/>
            </a:endParaRPr>
          </a:p>
        </p:txBody>
      </p:sp>
      <p:graphicFrame>
        <p:nvGraphicFramePr>
          <p:cNvPr id="3" name="グラフ 2">
            <a:extLst>
              <a:ext uri="{FF2B5EF4-FFF2-40B4-BE49-F238E27FC236}">
                <a16:creationId xmlns:a16="http://schemas.microsoft.com/office/drawing/2014/main" id="{1AF17282-E375-42B1-A1B2-FF1CB3A25BDE}"/>
              </a:ext>
            </a:extLst>
          </p:cNvPr>
          <p:cNvGraphicFramePr>
            <a:graphicFrameLocks/>
          </p:cNvGraphicFramePr>
          <p:nvPr>
            <p:extLst/>
          </p:nvPr>
        </p:nvGraphicFramePr>
        <p:xfrm>
          <a:off x="81623" y="552403"/>
          <a:ext cx="9557016" cy="591670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7931777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0"/>
            <a:ext cx="9720263" cy="408869"/>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defRPr/>
            </a:pPr>
            <a:r>
              <a:rPr lang="ja-JP" altLang="en-US" sz="1963" b="1" dirty="0">
                <a:solidFill>
                  <a:prstClr val="white"/>
                </a:solidFill>
                <a:latin typeface="Meiryo UI" panose="020B0604030504040204" pitchFamily="50" charset="-128"/>
                <a:ea typeface="Meiryo UI" panose="020B0604030504040204" pitchFamily="50" charset="-128"/>
              </a:rPr>
              <a:t>（参考）</a:t>
            </a:r>
            <a:r>
              <a:rPr lang="en-US" altLang="ja-JP" sz="1963" b="1" dirty="0">
                <a:solidFill>
                  <a:prstClr val="white"/>
                </a:solidFill>
                <a:latin typeface="Meiryo UI" panose="020B0604030504040204" pitchFamily="50" charset="-128"/>
                <a:ea typeface="Meiryo UI" panose="020B0604030504040204" pitchFamily="50" charset="-128"/>
              </a:rPr>
              <a:t>2021</a:t>
            </a:r>
            <a:r>
              <a:rPr lang="ja-JP" altLang="en-US" sz="1963" b="1" dirty="0">
                <a:solidFill>
                  <a:prstClr val="white"/>
                </a:solidFill>
                <a:latin typeface="Meiryo UI" panose="020B0604030504040204" pitchFamily="50" charset="-128"/>
                <a:ea typeface="Meiryo UI" panose="020B0604030504040204" pitchFamily="50" charset="-128"/>
              </a:rPr>
              <a:t>年度（都道府県分） 　　保険者機能強化推進交付金交付額＜支援分＞</a:t>
            </a:r>
            <a:endParaRPr lang="en-US" altLang="ja-JP" sz="1963" b="1" dirty="0">
              <a:solidFill>
                <a:prstClr val="white"/>
              </a:solidFill>
              <a:latin typeface="Meiryo UI" panose="020B0604030504040204" pitchFamily="50" charset="-128"/>
              <a:ea typeface="Meiryo UI" panose="020B0604030504040204" pitchFamily="50" charset="-128"/>
            </a:endParaRPr>
          </a:p>
        </p:txBody>
      </p:sp>
      <p:sp>
        <p:nvSpPr>
          <p:cNvPr id="2" name="正方形/長方形 1"/>
          <p:cNvSpPr/>
          <p:nvPr/>
        </p:nvSpPr>
        <p:spPr>
          <a:xfrm>
            <a:off x="55083" y="6631281"/>
            <a:ext cx="9779499" cy="515269"/>
          </a:xfrm>
          <a:prstGeom prst="rect">
            <a:avLst/>
          </a:prstGeom>
        </p:spPr>
        <p:txBody>
          <a:bodyPr wrap="square">
            <a:spAutoFit/>
          </a:bodyPr>
          <a:lstStyle/>
          <a:p>
            <a:r>
              <a:rPr lang="en-US" altLang="ja-JP" sz="1374" dirty="0">
                <a:ea typeface="ＭＳ ゴシック" panose="020B0609070205080204" pitchFamily="49" charset="-128"/>
                <a:cs typeface="Times New Roman" panose="02020603050405020304" pitchFamily="18" charset="0"/>
              </a:rPr>
              <a:t>※</a:t>
            </a:r>
            <a:r>
              <a:rPr lang="ja-JP" altLang="en-US" sz="1374" dirty="0">
                <a:ea typeface="ＭＳ ゴシック" panose="020B0609070205080204" pitchFamily="49" charset="-128"/>
                <a:cs typeface="Times New Roman" panose="02020603050405020304" pitchFamily="18" charset="0"/>
              </a:rPr>
              <a:t>各都道府県の</a:t>
            </a:r>
            <a:r>
              <a:rPr lang="ja-JP" altLang="ja-JP" sz="1374" dirty="0">
                <a:ea typeface="ＭＳ ゴシック" panose="020B0609070205080204" pitchFamily="49" charset="-128"/>
                <a:cs typeface="Times New Roman" panose="02020603050405020304" pitchFamily="18" charset="0"/>
              </a:rPr>
              <a:t>評価指標</a:t>
            </a:r>
            <a:r>
              <a:rPr lang="ja-JP" altLang="en-US" sz="1374" dirty="0">
                <a:ea typeface="ＭＳ ゴシック" panose="020B0609070205080204" pitchFamily="49" charset="-128"/>
                <a:cs typeface="Times New Roman" panose="02020603050405020304" pitchFamily="18" charset="0"/>
              </a:rPr>
              <a:t>の得点</a:t>
            </a:r>
            <a:r>
              <a:rPr lang="ja-JP" altLang="ja-JP" sz="1374" dirty="0">
                <a:ea typeface="ＭＳ ゴシック" panose="020B0609070205080204" pitchFamily="49" charset="-128"/>
                <a:cs typeface="Times New Roman" panose="02020603050405020304" pitchFamily="18" charset="0"/>
              </a:rPr>
              <a:t>によ</a:t>
            </a:r>
            <a:r>
              <a:rPr lang="ja-JP" altLang="en-US" sz="1374" dirty="0">
                <a:ea typeface="ＭＳ ゴシック" panose="020B0609070205080204" pitchFamily="49" charset="-128"/>
                <a:cs typeface="Times New Roman" panose="02020603050405020304" pitchFamily="18" charset="0"/>
              </a:rPr>
              <a:t>り配分した</a:t>
            </a:r>
            <a:r>
              <a:rPr lang="ja-JP" altLang="ja-JP" sz="1374" dirty="0">
                <a:ea typeface="ＭＳ ゴシック" panose="020B0609070205080204" pitchFamily="49" charset="-128"/>
                <a:cs typeface="Times New Roman" panose="02020603050405020304" pitchFamily="18" charset="0"/>
              </a:rPr>
              <a:t>交付金配分額と各都道府県からの所要見込額の低い方の額を</a:t>
            </a:r>
            <a:r>
              <a:rPr lang="ja-JP" altLang="en-US" sz="1374" dirty="0">
                <a:ea typeface="ＭＳ ゴシック" panose="020B0609070205080204" pitchFamily="49" charset="-128"/>
                <a:cs typeface="Times New Roman" panose="02020603050405020304" pitchFamily="18" charset="0"/>
              </a:rPr>
              <a:t>交付している</a:t>
            </a:r>
            <a:r>
              <a:rPr lang="ja-JP" altLang="ja-JP" sz="1374" dirty="0">
                <a:ea typeface="ＭＳ ゴシック" panose="020B0609070205080204" pitchFamily="49" charset="-128"/>
                <a:cs typeface="Times New Roman" panose="02020603050405020304" pitchFamily="18" charset="0"/>
              </a:rPr>
              <a:t>。</a:t>
            </a:r>
            <a:endParaRPr lang="ja-JP" altLang="en-US" sz="1374" dirty="0"/>
          </a:p>
        </p:txBody>
      </p:sp>
      <p:sp>
        <p:nvSpPr>
          <p:cNvPr id="5" name="スライド番号プレースホルダー 1">
            <a:extLst>
              <a:ext uri="{FF2B5EF4-FFF2-40B4-BE49-F238E27FC236}">
                <a16:creationId xmlns:a16="http://schemas.microsoft.com/office/drawing/2014/main" id="{B9D9EC32-481F-4985-B8B4-4B42755DFC79}"/>
              </a:ext>
            </a:extLst>
          </p:cNvPr>
          <p:cNvSpPr>
            <a:spLocks noGrp="1"/>
          </p:cNvSpPr>
          <p:nvPr>
            <p:ph type="sldNum" sz="quarter" idx="12"/>
          </p:nvPr>
        </p:nvSpPr>
        <p:spPr>
          <a:xfrm>
            <a:off x="7175738" y="6407421"/>
            <a:ext cx="2258612" cy="358279"/>
          </a:xfrm>
        </p:spPr>
        <p:txBody>
          <a:bodyPr/>
          <a:lstStyle/>
          <a:p>
            <a:r>
              <a:rPr lang="en-US" altLang="ja-JP" dirty="0">
                <a:solidFill>
                  <a:prstClr val="black">
                    <a:tint val="75000"/>
                  </a:prstClr>
                </a:solidFill>
                <a:latin typeface="ＭＳ Ｐゴシック" panose="020B0600070205080204" pitchFamily="50" charset="-128"/>
                <a:ea typeface="ＭＳ Ｐゴシック" panose="020B0600070205080204" pitchFamily="50" charset="-128"/>
              </a:rPr>
              <a:t>6</a:t>
            </a:r>
            <a:endParaRPr lang="ja-JP" altLang="en-US" dirty="0">
              <a:solidFill>
                <a:prstClr val="black">
                  <a:tint val="75000"/>
                </a:prstClr>
              </a:solidFill>
              <a:latin typeface="ＭＳ Ｐゴシック" panose="020B0600070205080204" pitchFamily="50" charset="-128"/>
              <a:ea typeface="ＭＳ Ｐゴシック" panose="020B0600070205080204" pitchFamily="50" charset="-128"/>
            </a:endParaRPr>
          </a:p>
        </p:txBody>
      </p:sp>
      <p:graphicFrame>
        <p:nvGraphicFramePr>
          <p:cNvPr id="3" name="グラフ 2">
            <a:extLst>
              <a:ext uri="{FF2B5EF4-FFF2-40B4-BE49-F238E27FC236}">
                <a16:creationId xmlns:a16="http://schemas.microsoft.com/office/drawing/2014/main" id="{85554EE1-14B5-4930-B81B-65DFECFBFBF4}"/>
              </a:ext>
            </a:extLst>
          </p:cNvPr>
          <p:cNvGraphicFramePr>
            <a:graphicFrameLocks/>
          </p:cNvGraphicFramePr>
          <p:nvPr>
            <p:extLst/>
          </p:nvPr>
        </p:nvGraphicFramePr>
        <p:xfrm>
          <a:off x="89243" y="552029"/>
          <a:ext cx="9541776" cy="5917454"/>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0936447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5556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defRPr/>
            </a:pPr>
            <a:r>
              <a:rPr lang="en-US" altLang="ja-JP" sz="1374" b="1" dirty="0">
                <a:solidFill>
                  <a:prstClr val="white"/>
                </a:solidFill>
                <a:latin typeface="Meiryo UI" panose="020B0604030504040204" pitchFamily="50" charset="-128"/>
                <a:ea typeface="Meiryo UI" panose="020B0604030504040204" pitchFamily="50" charset="-128"/>
              </a:rPr>
              <a:t>2021</a:t>
            </a:r>
            <a:r>
              <a:rPr lang="ja-JP" altLang="en-US" sz="1374" b="1" dirty="0">
                <a:solidFill>
                  <a:prstClr val="white"/>
                </a:solidFill>
                <a:latin typeface="Meiryo UI" panose="020B0604030504040204" pitchFamily="50" charset="-128"/>
                <a:ea typeface="Meiryo UI" panose="020B0604030504040204" pitchFamily="50" charset="-128"/>
              </a:rPr>
              <a:t>年度（都道府県分）　</a:t>
            </a:r>
            <a:r>
              <a:rPr lang="en-US" altLang="ja-JP" sz="1374" b="1" dirty="0">
                <a:solidFill>
                  <a:prstClr val="white"/>
                </a:solidFill>
                <a:latin typeface="Meiryo UI" panose="020B0604030504040204" pitchFamily="50" charset="-128"/>
                <a:ea typeface="Meiryo UI" panose="020B0604030504040204" pitchFamily="50" charset="-128"/>
              </a:rPr>
              <a:t>Ⅰ</a:t>
            </a:r>
            <a:r>
              <a:rPr lang="ja-JP" altLang="en-US" sz="1374" b="1" dirty="0">
                <a:solidFill>
                  <a:prstClr val="white"/>
                </a:solidFill>
                <a:latin typeface="Meiryo UI" panose="020B0604030504040204" pitchFamily="50" charset="-128"/>
                <a:ea typeface="Meiryo UI" panose="020B0604030504040204" pitchFamily="50" charset="-128"/>
              </a:rPr>
              <a:t>　管内の市町村の介護保険事業に係るデータ分析等を踏まえた地域課題の把握と支援計画</a:t>
            </a:r>
            <a:r>
              <a:rPr lang="ja-JP" altLang="en-US" sz="1000" b="1" dirty="0">
                <a:solidFill>
                  <a:prstClr val="white"/>
                </a:solidFill>
                <a:latin typeface="Meiryo UI" panose="020B0604030504040204" pitchFamily="50" charset="-128"/>
                <a:ea typeface="Meiryo UI" panose="020B0604030504040204" pitchFamily="50" charset="-128"/>
              </a:rPr>
              <a:t>＜全体＞</a:t>
            </a:r>
            <a:endParaRPr lang="en-US" altLang="ja-JP" sz="1400" b="1" dirty="0">
              <a:solidFill>
                <a:prstClr val="white"/>
              </a:solidFill>
              <a:latin typeface="Meiryo UI" panose="020B0604030504040204" pitchFamily="50" charset="-128"/>
              <a:ea typeface="Meiryo UI" panose="020B0604030504040204" pitchFamily="50" charset="-128"/>
            </a:endParaRPr>
          </a:p>
        </p:txBody>
      </p:sp>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370305" y="6560792"/>
            <a:ext cx="2268061" cy="358279"/>
          </a:xfrm>
        </p:spPr>
        <p:txBody>
          <a:bodyPr/>
          <a:lstStyle/>
          <a:p>
            <a:pPr>
              <a:defRPr/>
            </a:pPr>
            <a:r>
              <a:rPr lang="en-US" altLang="ja-JP" dirty="0">
                <a:solidFill>
                  <a:prstClr val="black">
                    <a:tint val="75000"/>
                  </a:prstClr>
                </a:solidFill>
                <a:latin typeface="+mn-ea"/>
              </a:rPr>
              <a:t>7</a:t>
            </a:r>
            <a:endParaRPr kumimoji="1" lang="ja-JP" altLang="en-US" dirty="0">
              <a:solidFill>
                <a:prstClr val="black">
                  <a:tint val="75000"/>
                </a:prstClr>
              </a:solidFill>
              <a:latin typeface="+mn-ea"/>
            </a:endParaRPr>
          </a:p>
        </p:txBody>
      </p:sp>
      <p:graphicFrame>
        <p:nvGraphicFramePr>
          <p:cNvPr id="3" name="表 2"/>
          <p:cNvGraphicFramePr>
            <a:graphicFrameLocks noGrp="1"/>
          </p:cNvGraphicFramePr>
          <p:nvPr>
            <p:extLst/>
          </p:nvPr>
        </p:nvGraphicFramePr>
        <p:xfrm>
          <a:off x="107714" y="611828"/>
          <a:ext cx="9530652" cy="1456184"/>
        </p:xfrm>
        <a:graphic>
          <a:graphicData uri="http://schemas.openxmlformats.org/drawingml/2006/table">
            <a:tbl>
              <a:tblPr firstRow="1" bandRow="1">
                <a:tableStyleId>{5C22544A-7EE6-4342-B048-85BDC9FD1C3A}</a:tableStyleId>
              </a:tblPr>
              <a:tblGrid>
                <a:gridCol w="204852">
                  <a:extLst>
                    <a:ext uri="{9D8B030D-6E8A-4147-A177-3AD203B41FA5}">
                      <a16:colId xmlns:a16="http://schemas.microsoft.com/office/drawing/2014/main" val="897722632"/>
                    </a:ext>
                  </a:extLst>
                </a:gridCol>
                <a:gridCol w="3885750">
                  <a:extLst>
                    <a:ext uri="{9D8B030D-6E8A-4147-A177-3AD203B41FA5}">
                      <a16:colId xmlns:a16="http://schemas.microsoft.com/office/drawing/2014/main" val="1624404869"/>
                    </a:ext>
                  </a:extLst>
                </a:gridCol>
                <a:gridCol w="459225">
                  <a:extLst>
                    <a:ext uri="{9D8B030D-6E8A-4147-A177-3AD203B41FA5}">
                      <a16:colId xmlns:a16="http://schemas.microsoft.com/office/drawing/2014/main" val="739993648"/>
                    </a:ext>
                  </a:extLst>
                </a:gridCol>
                <a:gridCol w="459225">
                  <a:extLst>
                    <a:ext uri="{9D8B030D-6E8A-4147-A177-3AD203B41FA5}">
                      <a16:colId xmlns:a16="http://schemas.microsoft.com/office/drawing/2014/main" val="300635064"/>
                    </a:ext>
                  </a:extLst>
                </a:gridCol>
                <a:gridCol w="211950">
                  <a:extLst>
                    <a:ext uri="{9D8B030D-6E8A-4147-A177-3AD203B41FA5}">
                      <a16:colId xmlns:a16="http://schemas.microsoft.com/office/drawing/2014/main" val="2396092149"/>
                    </a:ext>
                  </a:extLst>
                </a:gridCol>
                <a:gridCol w="3435714">
                  <a:extLst>
                    <a:ext uri="{9D8B030D-6E8A-4147-A177-3AD203B41FA5}">
                      <a16:colId xmlns:a16="http://schemas.microsoft.com/office/drawing/2014/main" val="2346506230"/>
                    </a:ext>
                  </a:extLst>
                </a:gridCol>
                <a:gridCol w="443587">
                  <a:extLst>
                    <a:ext uri="{9D8B030D-6E8A-4147-A177-3AD203B41FA5}">
                      <a16:colId xmlns:a16="http://schemas.microsoft.com/office/drawing/2014/main" val="416138721"/>
                    </a:ext>
                  </a:extLst>
                </a:gridCol>
                <a:gridCol w="430349">
                  <a:extLst>
                    <a:ext uri="{9D8B030D-6E8A-4147-A177-3AD203B41FA5}">
                      <a16:colId xmlns:a16="http://schemas.microsoft.com/office/drawing/2014/main" val="1508527750"/>
                    </a:ext>
                  </a:extLst>
                </a:gridCol>
              </a:tblGrid>
              <a:tr h="224314">
                <a:tc>
                  <a:txBody>
                    <a:bodyPr/>
                    <a:lstStyle/>
                    <a:p>
                      <a:pPr algn="ct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評価指標</a:t>
                      </a:r>
                    </a:p>
                  </a:txBody>
                  <a:tcPr marL="89726" marR="89726" marT="44863" marB="44863" anchor="ctr"/>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tc>
                  <a:txBody>
                    <a:bodyPr/>
                    <a:lstStyle/>
                    <a:p>
                      <a:pPr algn="ct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評価指標</a:t>
                      </a:r>
                    </a:p>
                  </a:txBody>
                  <a:tcPr marL="89726" marR="89726" marT="44863" marB="44863" anchor="ctr"/>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extLst>
                  <a:ext uri="{0D108BD9-81ED-4DB2-BD59-A6C34878D82A}">
                    <a16:rowId xmlns:a16="http://schemas.microsoft.com/office/drawing/2014/main" val="2535473127"/>
                  </a:ext>
                </a:extLst>
              </a:tr>
              <a:tr h="493490">
                <a:tc>
                  <a:txBody>
                    <a:bodyPr/>
                    <a:lstStyle/>
                    <a:p>
                      <a:pPr algn="ctr"/>
                      <a:r>
                        <a:rPr kumimoji="1" lang="ja-JP" altLang="en-US" sz="900" dirty="0">
                          <a:latin typeface="+mn-ea"/>
                          <a:ea typeface="+mn-ea"/>
                        </a:rPr>
                        <a:t>①</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地域包括ケア「見える化」システムその他の各種データを活用し、当該都道府県及び管内の市町村の地域分析を実施し、当該地域の実情、地域課題を把握しているか。また、その内容を保険者と共有しているか。</a:t>
                      </a:r>
                      <a:endParaRPr lang="en-US" altLang="ja-JP" sz="900" b="0" i="0" u="none" strike="noStrike" dirty="0">
                        <a:solidFill>
                          <a:schemeClr val="tx1"/>
                        </a:solidFill>
                        <a:effectLst/>
                        <a:latin typeface="+mn-ea"/>
                        <a:ea typeface="+mn-ea"/>
                      </a:endParaRPr>
                    </a:p>
                  </a:txBody>
                  <a:tcPr marL="89726" marR="89726" marT="44863" marB="44863" anchor="ctr"/>
                </a:tc>
                <a:tc>
                  <a:txBody>
                    <a:bodyPr/>
                    <a:lstStyle/>
                    <a:p>
                      <a:pPr algn="ctr"/>
                      <a:r>
                        <a:rPr kumimoji="1" lang="en-US" altLang="ja-JP" sz="900" dirty="0">
                          <a:latin typeface="+mn-ea"/>
                          <a:ea typeface="+mn-ea"/>
                        </a:rPr>
                        <a:t>80</a:t>
                      </a:r>
                    </a:p>
                  </a:txBody>
                  <a:tcPr marL="89726" marR="89726" marT="44863" marB="44863" anchor="ctr"/>
                </a:tc>
                <a:tc>
                  <a:txBody>
                    <a:bodyPr/>
                    <a:lstStyle/>
                    <a:p>
                      <a:pPr algn="ctr"/>
                      <a:r>
                        <a:rPr kumimoji="1" lang="en-US" altLang="ja-JP" sz="900" dirty="0">
                          <a:latin typeface="+mn-ea"/>
                          <a:ea typeface="+mn-ea"/>
                        </a:rPr>
                        <a:t>67.2</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④</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latin typeface="+mn-ea"/>
                          <a:ea typeface="+mn-ea"/>
                        </a:rPr>
                        <a:t>保険者機能強化推進交付金を活用した新規事業の創設等の活用方策について、市町村への助言等を実施しているか。</a:t>
                      </a:r>
                    </a:p>
                  </a:txBody>
                  <a:tcPr marL="89726" marR="89726" marT="44863" marB="44863" anchor="ctr"/>
                </a:tc>
                <a:tc>
                  <a:txBody>
                    <a:bodyPr/>
                    <a:lstStyle/>
                    <a:p>
                      <a:pPr algn="ctr"/>
                      <a:r>
                        <a:rPr kumimoji="1" lang="en-US" altLang="ja-JP" sz="900" dirty="0">
                          <a:solidFill>
                            <a:schemeClr val="tx1"/>
                          </a:solidFill>
                          <a:latin typeface="+mn-ea"/>
                          <a:ea typeface="+mn-ea"/>
                        </a:rPr>
                        <a:t>80</a:t>
                      </a:r>
                      <a:endParaRPr kumimoji="1" lang="ja-JP" altLang="en-US" sz="900" dirty="0">
                        <a:solidFill>
                          <a:schemeClr val="tx1"/>
                        </a:solidFill>
                        <a:latin typeface="+mn-ea"/>
                        <a:ea typeface="+mn-ea"/>
                      </a:endParaRPr>
                    </a:p>
                  </a:txBody>
                  <a:tcPr marL="89726" marR="89726" marT="44863" marB="44863" anchor="ctr"/>
                </a:tc>
                <a:tc>
                  <a:txBody>
                    <a:bodyPr/>
                    <a:lstStyle/>
                    <a:p>
                      <a:pPr algn="ctr"/>
                      <a:r>
                        <a:rPr kumimoji="1" lang="en-US" altLang="ja-JP" sz="900" dirty="0">
                          <a:latin typeface="+mn-ea"/>
                          <a:ea typeface="+mn-ea"/>
                        </a:rPr>
                        <a:t>51.1</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399234344"/>
                  </a:ext>
                </a:extLst>
              </a:tr>
              <a:tr h="358902">
                <a:tc>
                  <a:txBody>
                    <a:bodyPr/>
                    <a:lstStyle/>
                    <a:p>
                      <a:pPr algn="ctr"/>
                      <a:r>
                        <a:rPr kumimoji="1" lang="ja-JP" altLang="en-US" sz="900" dirty="0">
                          <a:latin typeface="+mn-ea"/>
                          <a:ea typeface="+mn-ea"/>
                        </a:rPr>
                        <a:t>②</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solidFill>
                            <a:schemeClr val="tx1"/>
                          </a:solidFill>
                          <a:latin typeface="+mn-ea"/>
                          <a:ea typeface="+mn-ea"/>
                        </a:rPr>
                        <a:t>管内の保険者が行っている自立支援・重度化防止等に係る取組の実施状況及び課題を把握しているか。また、その内容を保険者と共有しているか</a:t>
                      </a:r>
                      <a:endParaRPr lang="en-US" altLang="ja-JP" sz="900" dirty="0">
                        <a:solidFill>
                          <a:schemeClr val="tx1"/>
                        </a:solidFill>
                        <a:latin typeface="+mn-ea"/>
                        <a:ea typeface="+mn-ea"/>
                      </a:endParaRPr>
                    </a:p>
                  </a:txBody>
                  <a:tcPr marL="89726" marR="89726" marT="44863" marB="44863" anchor="ctr"/>
                </a:tc>
                <a:tc>
                  <a:txBody>
                    <a:bodyPr/>
                    <a:lstStyle/>
                    <a:p>
                      <a:pPr algn="ctr"/>
                      <a:r>
                        <a:rPr kumimoji="1" lang="en-US" altLang="ja-JP" sz="900" dirty="0">
                          <a:solidFill>
                            <a:schemeClr val="tx1"/>
                          </a:solidFill>
                          <a:latin typeface="+mn-ea"/>
                          <a:ea typeface="+mn-ea"/>
                        </a:rPr>
                        <a:t>160</a:t>
                      </a:r>
                      <a:endParaRPr kumimoji="1" lang="ja-JP" altLang="en-US" sz="900" dirty="0">
                        <a:solidFill>
                          <a:schemeClr val="tx1"/>
                        </a:solidFill>
                        <a:latin typeface="+mn-ea"/>
                        <a:ea typeface="+mn-ea"/>
                      </a:endParaRPr>
                    </a:p>
                  </a:txBody>
                  <a:tcPr marL="89726" marR="89726" marT="44863" marB="44863" anchor="ctr"/>
                </a:tc>
                <a:tc>
                  <a:txBody>
                    <a:bodyPr/>
                    <a:lstStyle/>
                    <a:p>
                      <a:pPr algn="ctr"/>
                      <a:r>
                        <a:rPr kumimoji="1" lang="en-US" altLang="ja-JP" sz="900" dirty="0">
                          <a:latin typeface="+mn-ea"/>
                          <a:ea typeface="+mn-ea"/>
                        </a:rPr>
                        <a:t>138.5</a:t>
                      </a:r>
                    </a:p>
                  </a:txBody>
                  <a:tcPr marL="89726" marR="89726" marT="44863" marB="44863" anchor="ctr"/>
                </a:tc>
                <a:tc>
                  <a:txBody>
                    <a:bodyPr/>
                    <a:lstStyle/>
                    <a:p>
                      <a:pPr algn="ctr"/>
                      <a:r>
                        <a:rPr kumimoji="1" lang="ja-JP" altLang="en-US" sz="900" dirty="0">
                          <a:latin typeface="+mn-ea"/>
                          <a:ea typeface="+mn-ea"/>
                        </a:rPr>
                        <a:t>⑤</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n-ea"/>
                          <a:ea typeface="+mn-ea"/>
                          <a:cs typeface="+mn-cs"/>
                        </a:rPr>
                        <a:t>管内市町村の関係指標（</a:t>
                      </a:r>
                      <a:r>
                        <a:rPr kumimoji="1" lang="en-US" altLang="ja-JP" sz="900" b="0" i="0" u="none" strike="noStrike" kern="1200" cap="none" spc="0" normalizeH="0" baseline="0" noProof="0" dirty="0">
                          <a:ln>
                            <a:noFill/>
                          </a:ln>
                          <a:solidFill>
                            <a:prstClr val="black"/>
                          </a:solidFill>
                          <a:effectLst/>
                          <a:uLnTx/>
                          <a:uFillTx/>
                          <a:latin typeface="+mn-ea"/>
                          <a:ea typeface="+mn-ea"/>
                          <a:cs typeface="+mn-cs"/>
                        </a:rPr>
                        <a:t>Ⅰ</a:t>
                      </a:r>
                      <a:r>
                        <a:rPr kumimoji="1" lang="ja-JP" altLang="en-US" sz="900" b="0" i="0" u="none" strike="noStrike" kern="1200" cap="none" spc="0" normalizeH="0" baseline="0" noProof="0" dirty="0">
                          <a:ln>
                            <a:noFill/>
                          </a:ln>
                          <a:solidFill>
                            <a:prstClr val="black"/>
                          </a:solidFill>
                          <a:effectLst/>
                          <a:uLnTx/>
                          <a:uFillTx/>
                          <a:latin typeface="+mn-ea"/>
                          <a:ea typeface="+mn-ea"/>
                          <a:cs typeface="+mn-cs"/>
                        </a:rPr>
                        <a:t>全体）の達成状況</a:t>
                      </a: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8.3</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4219815525"/>
                  </a:ext>
                </a:extLst>
              </a:tr>
              <a:tr h="358902">
                <a:tc>
                  <a:txBody>
                    <a:bodyPr/>
                    <a:lstStyle/>
                    <a:p>
                      <a:pPr algn="ctr"/>
                      <a:r>
                        <a:rPr kumimoji="1" lang="ja-JP" altLang="en-US" sz="900" dirty="0">
                          <a:latin typeface="+mn-ea"/>
                          <a:ea typeface="+mn-ea"/>
                        </a:rPr>
                        <a:t>③</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latin typeface="+mn-ea"/>
                          <a:ea typeface="+mn-ea"/>
                        </a:rPr>
                        <a:t>保険者機能強化推進交付金の評価結果（都道府県分・市町村分）を用いた他の都道府県・市町村との比較・課題分析、支援を実施しているか。</a:t>
                      </a:r>
                    </a:p>
                  </a:txBody>
                  <a:tcPr marL="89726" marR="89726" marT="44863" marB="44863" anchor="ctr"/>
                </a:tc>
                <a:tc>
                  <a:txBody>
                    <a:bodyPr/>
                    <a:lstStyle/>
                    <a:p>
                      <a:pPr algn="ctr"/>
                      <a:r>
                        <a:rPr kumimoji="1" lang="en-US" altLang="ja-JP" sz="900" dirty="0">
                          <a:latin typeface="+mn-ea"/>
                          <a:ea typeface="+mn-ea"/>
                        </a:rPr>
                        <a:t>40</a:t>
                      </a:r>
                    </a:p>
                  </a:txBody>
                  <a:tcPr marL="89726" marR="89726" marT="44863" marB="44863" anchor="ctr"/>
                </a:tc>
                <a:tc>
                  <a:txBody>
                    <a:bodyPr/>
                    <a:lstStyle/>
                    <a:p>
                      <a:pPr algn="ctr"/>
                      <a:r>
                        <a:rPr kumimoji="1" lang="en-US" altLang="ja-JP" sz="900" dirty="0">
                          <a:latin typeface="+mn-ea"/>
                          <a:ea typeface="+mn-ea"/>
                        </a:rPr>
                        <a:t>34.6</a:t>
                      </a:r>
                    </a:p>
                  </a:txBody>
                  <a:tcPr marL="89726" marR="89726" marT="44863" marB="44863" anchor="ctr"/>
                </a:tc>
                <a:tc>
                  <a:txBody>
                    <a:bodyPr/>
                    <a:lstStyle/>
                    <a:p>
                      <a:pPr algn="ctr"/>
                      <a:r>
                        <a:rPr kumimoji="1" lang="ja-JP" altLang="en-US" sz="900" dirty="0">
                          <a:latin typeface="+mn-ea"/>
                          <a:ea typeface="+mn-ea"/>
                        </a:rPr>
                        <a:t>⑥</a:t>
                      </a:r>
                    </a:p>
                  </a:txBody>
                  <a:tcPr marL="89726" marR="89726" marT="44863" marB="44863" anchor="ctr"/>
                </a:tc>
                <a:tc>
                  <a:txBody>
                    <a:bodyPr/>
                    <a:lstStyle/>
                    <a:p>
                      <a:r>
                        <a:rPr lang="ja-JP" altLang="en-US" sz="900" b="0" i="0" u="none" strike="noStrike" dirty="0">
                          <a:solidFill>
                            <a:schemeClr val="tx1"/>
                          </a:solidFill>
                          <a:effectLst/>
                          <a:latin typeface="+mn-ea"/>
                          <a:ea typeface="+mn-ea"/>
                        </a:rPr>
                        <a:t>介護医療院への移行に関して、保険者に対して情報提供等の意思決定支援を行っているか。</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13.7</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1201803747"/>
                  </a:ext>
                </a:extLst>
              </a:tr>
            </a:tbl>
          </a:graphicData>
        </a:graphic>
      </p:graphicFrame>
      <p:graphicFrame>
        <p:nvGraphicFramePr>
          <p:cNvPr id="2" name="グラフ 1">
            <a:extLst>
              <a:ext uri="{FF2B5EF4-FFF2-40B4-BE49-F238E27FC236}">
                <a16:creationId xmlns:a16="http://schemas.microsoft.com/office/drawing/2014/main" id="{4FB49B98-334D-4CE8-8206-7A6AB9CA58EF}"/>
              </a:ext>
            </a:extLst>
          </p:cNvPr>
          <p:cNvGraphicFramePr>
            <a:graphicFrameLocks/>
          </p:cNvGraphicFramePr>
          <p:nvPr>
            <p:extLst/>
          </p:nvPr>
        </p:nvGraphicFramePr>
        <p:xfrm>
          <a:off x="-115445" y="2069099"/>
          <a:ext cx="9944128" cy="467083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782699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5556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defRPr/>
            </a:pPr>
            <a:r>
              <a:rPr lang="en-US" altLang="ja-JP" sz="1374" b="1" dirty="0">
                <a:solidFill>
                  <a:prstClr val="white"/>
                </a:solidFill>
                <a:latin typeface="Meiryo UI" panose="020B0604030504040204" pitchFamily="50" charset="-128"/>
                <a:ea typeface="Meiryo UI" panose="020B0604030504040204" pitchFamily="50" charset="-128"/>
              </a:rPr>
              <a:t>2021</a:t>
            </a:r>
            <a:r>
              <a:rPr lang="ja-JP" altLang="en-US" sz="1374" b="1" dirty="0">
                <a:solidFill>
                  <a:prstClr val="white"/>
                </a:solidFill>
                <a:latin typeface="Meiryo UI" panose="020B0604030504040204" pitchFamily="50" charset="-128"/>
                <a:ea typeface="Meiryo UI" panose="020B0604030504040204" pitchFamily="50" charset="-128"/>
              </a:rPr>
              <a:t>年度（都道府県分）　</a:t>
            </a:r>
            <a:r>
              <a:rPr lang="en-US" altLang="ja-JP" sz="1374" b="1" dirty="0">
                <a:solidFill>
                  <a:prstClr val="white"/>
                </a:solidFill>
                <a:latin typeface="Meiryo UI" panose="020B0604030504040204" pitchFamily="50" charset="-128"/>
                <a:ea typeface="Meiryo UI" panose="020B0604030504040204" pitchFamily="50" charset="-128"/>
              </a:rPr>
              <a:t>Ⅰ</a:t>
            </a:r>
            <a:r>
              <a:rPr lang="ja-JP" altLang="en-US" sz="1374" b="1" dirty="0">
                <a:solidFill>
                  <a:prstClr val="white"/>
                </a:solidFill>
                <a:latin typeface="Meiryo UI" panose="020B0604030504040204" pitchFamily="50" charset="-128"/>
                <a:ea typeface="Meiryo UI" panose="020B0604030504040204" pitchFamily="50" charset="-128"/>
              </a:rPr>
              <a:t>　管内の市町村の介護保険事業に係るデータ分析等を踏まえた地域課題の把握と支援計画</a:t>
            </a:r>
            <a:r>
              <a:rPr lang="ja-JP" altLang="en-US" sz="981" b="1" dirty="0">
                <a:solidFill>
                  <a:prstClr val="white"/>
                </a:solidFill>
                <a:latin typeface="Meiryo UI" panose="020B0604030504040204" pitchFamily="50" charset="-128"/>
                <a:ea typeface="Meiryo UI" panose="020B0604030504040204" pitchFamily="50" charset="-128"/>
              </a:rPr>
              <a:t>＜推進分＞</a:t>
            </a:r>
            <a:endParaRPr lang="en-US" altLang="ja-JP" sz="1374" b="1" dirty="0">
              <a:solidFill>
                <a:prstClr val="white"/>
              </a:solidFill>
              <a:latin typeface="Meiryo UI" panose="020B0604030504040204" pitchFamily="50" charset="-128"/>
              <a:ea typeface="Meiryo UI" panose="020B0604030504040204" pitchFamily="50" charset="-128"/>
            </a:endParaRPr>
          </a:p>
        </p:txBody>
      </p:sp>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370305" y="6637185"/>
            <a:ext cx="2268061" cy="358279"/>
          </a:xfrm>
        </p:spPr>
        <p:txBody>
          <a:bodyPr/>
          <a:lstStyle/>
          <a:p>
            <a:pPr>
              <a:defRPr/>
            </a:pPr>
            <a:r>
              <a:rPr lang="en-US" altLang="ja-JP" dirty="0">
                <a:solidFill>
                  <a:prstClr val="black">
                    <a:tint val="75000"/>
                  </a:prstClr>
                </a:solidFill>
                <a:latin typeface="+mn-ea"/>
              </a:rPr>
              <a:t>8</a:t>
            </a:r>
            <a:endParaRPr kumimoji="1" lang="ja-JP" altLang="en-US" dirty="0">
              <a:solidFill>
                <a:prstClr val="black">
                  <a:tint val="75000"/>
                </a:prstClr>
              </a:solidFill>
              <a:latin typeface="+mn-ea"/>
            </a:endParaRPr>
          </a:p>
        </p:txBody>
      </p:sp>
      <p:graphicFrame>
        <p:nvGraphicFramePr>
          <p:cNvPr id="3" name="表 2"/>
          <p:cNvGraphicFramePr>
            <a:graphicFrameLocks noGrp="1"/>
          </p:cNvGraphicFramePr>
          <p:nvPr>
            <p:extLst/>
          </p:nvPr>
        </p:nvGraphicFramePr>
        <p:xfrm>
          <a:off x="107714" y="611828"/>
          <a:ext cx="9530652" cy="1456184"/>
        </p:xfrm>
        <a:graphic>
          <a:graphicData uri="http://schemas.openxmlformats.org/drawingml/2006/table">
            <a:tbl>
              <a:tblPr firstRow="1" bandRow="1">
                <a:tableStyleId>{5C22544A-7EE6-4342-B048-85BDC9FD1C3A}</a:tableStyleId>
              </a:tblPr>
              <a:tblGrid>
                <a:gridCol w="204852">
                  <a:extLst>
                    <a:ext uri="{9D8B030D-6E8A-4147-A177-3AD203B41FA5}">
                      <a16:colId xmlns:a16="http://schemas.microsoft.com/office/drawing/2014/main" val="897722632"/>
                    </a:ext>
                  </a:extLst>
                </a:gridCol>
                <a:gridCol w="3885750">
                  <a:extLst>
                    <a:ext uri="{9D8B030D-6E8A-4147-A177-3AD203B41FA5}">
                      <a16:colId xmlns:a16="http://schemas.microsoft.com/office/drawing/2014/main" val="1624404869"/>
                    </a:ext>
                  </a:extLst>
                </a:gridCol>
                <a:gridCol w="459225">
                  <a:extLst>
                    <a:ext uri="{9D8B030D-6E8A-4147-A177-3AD203B41FA5}">
                      <a16:colId xmlns:a16="http://schemas.microsoft.com/office/drawing/2014/main" val="739993648"/>
                    </a:ext>
                  </a:extLst>
                </a:gridCol>
                <a:gridCol w="459225">
                  <a:extLst>
                    <a:ext uri="{9D8B030D-6E8A-4147-A177-3AD203B41FA5}">
                      <a16:colId xmlns:a16="http://schemas.microsoft.com/office/drawing/2014/main" val="300635064"/>
                    </a:ext>
                  </a:extLst>
                </a:gridCol>
                <a:gridCol w="211950">
                  <a:extLst>
                    <a:ext uri="{9D8B030D-6E8A-4147-A177-3AD203B41FA5}">
                      <a16:colId xmlns:a16="http://schemas.microsoft.com/office/drawing/2014/main" val="2396092149"/>
                    </a:ext>
                  </a:extLst>
                </a:gridCol>
                <a:gridCol w="3435714">
                  <a:extLst>
                    <a:ext uri="{9D8B030D-6E8A-4147-A177-3AD203B41FA5}">
                      <a16:colId xmlns:a16="http://schemas.microsoft.com/office/drawing/2014/main" val="2346506230"/>
                    </a:ext>
                  </a:extLst>
                </a:gridCol>
                <a:gridCol w="443587">
                  <a:extLst>
                    <a:ext uri="{9D8B030D-6E8A-4147-A177-3AD203B41FA5}">
                      <a16:colId xmlns:a16="http://schemas.microsoft.com/office/drawing/2014/main" val="416138721"/>
                    </a:ext>
                  </a:extLst>
                </a:gridCol>
                <a:gridCol w="430349">
                  <a:extLst>
                    <a:ext uri="{9D8B030D-6E8A-4147-A177-3AD203B41FA5}">
                      <a16:colId xmlns:a16="http://schemas.microsoft.com/office/drawing/2014/main" val="1508527750"/>
                    </a:ext>
                  </a:extLst>
                </a:gridCol>
              </a:tblGrid>
              <a:tr h="224314">
                <a:tc>
                  <a:txBody>
                    <a:bodyPr/>
                    <a:lstStyle/>
                    <a:p>
                      <a:pPr algn="ct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評価指標</a:t>
                      </a:r>
                    </a:p>
                  </a:txBody>
                  <a:tcPr marL="89726" marR="89726" marT="44863" marB="44863" anchor="ctr"/>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tc>
                  <a:txBody>
                    <a:bodyPr/>
                    <a:lstStyle/>
                    <a:p>
                      <a:pPr algn="ct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評価指標</a:t>
                      </a:r>
                    </a:p>
                  </a:txBody>
                  <a:tcPr marL="89726" marR="89726" marT="44863" marB="44863" anchor="ctr"/>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extLst>
                  <a:ext uri="{0D108BD9-81ED-4DB2-BD59-A6C34878D82A}">
                    <a16:rowId xmlns:a16="http://schemas.microsoft.com/office/drawing/2014/main" val="2535473127"/>
                  </a:ext>
                </a:extLst>
              </a:tr>
              <a:tr h="493490">
                <a:tc>
                  <a:txBody>
                    <a:bodyPr/>
                    <a:lstStyle/>
                    <a:p>
                      <a:pPr algn="ctr"/>
                      <a:r>
                        <a:rPr kumimoji="1" lang="ja-JP" altLang="en-US" sz="900" dirty="0">
                          <a:latin typeface="+mn-ea"/>
                          <a:ea typeface="+mn-ea"/>
                        </a:rPr>
                        <a:t>①</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b="0" i="0" u="none" strike="noStrike" dirty="0">
                          <a:solidFill>
                            <a:schemeClr val="tx1"/>
                          </a:solidFill>
                          <a:effectLst/>
                          <a:latin typeface="+mn-ea"/>
                          <a:ea typeface="+mn-ea"/>
                        </a:rPr>
                        <a:t>地域包括ケア「見える化」システムその他の各種データを活用し、当該都道府県及び管内の市町村の地域分析を実施し、当該地域の実情、地域課題を把握しているか。また、その内容を保険者と共有しているか。</a:t>
                      </a:r>
                      <a:endParaRPr lang="en-US" altLang="ja-JP" sz="900" b="0" i="0" u="none" strike="noStrike" dirty="0">
                        <a:solidFill>
                          <a:schemeClr val="tx1"/>
                        </a:solidFill>
                        <a:effectLst/>
                        <a:latin typeface="+mn-ea"/>
                        <a:ea typeface="+mn-ea"/>
                      </a:endParaRPr>
                    </a:p>
                  </a:txBody>
                  <a:tcPr marL="89726" marR="89726" marT="44863" marB="44863" anchor="ctr"/>
                </a:tc>
                <a:tc>
                  <a:txBody>
                    <a:bodyPr/>
                    <a:lstStyle/>
                    <a:p>
                      <a:pPr algn="ctr"/>
                      <a:r>
                        <a:rPr kumimoji="1" lang="en-US" altLang="ja-JP" sz="900" dirty="0">
                          <a:latin typeface="+mn-ea"/>
                          <a:ea typeface="+mn-ea"/>
                        </a:rPr>
                        <a:t>80</a:t>
                      </a:r>
                    </a:p>
                  </a:txBody>
                  <a:tcPr marL="89726" marR="89726" marT="44863" marB="44863" anchor="ctr"/>
                </a:tc>
                <a:tc>
                  <a:txBody>
                    <a:bodyPr/>
                    <a:lstStyle/>
                    <a:p>
                      <a:pPr algn="ctr"/>
                      <a:r>
                        <a:rPr kumimoji="1" lang="en-US" altLang="ja-JP" sz="900" dirty="0">
                          <a:latin typeface="+mn-ea"/>
                          <a:ea typeface="+mn-ea"/>
                        </a:rPr>
                        <a:t>67.2</a:t>
                      </a: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④</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latin typeface="+mn-ea"/>
                          <a:ea typeface="+mn-ea"/>
                        </a:rPr>
                        <a:t>保険者機能強化推進交付金を活用した新規事業の創設等の活用方策について、市町村への助言等を実施しているか。</a:t>
                      </a:r>
                    </a:p>
                  </a:txBody>
                  <a:tcPr marL="89726" marR="89726" marT="44863" marB="44863" anchor="ctr"/>
                </a:tc>
                <a:tc>
                  <a:txBody>
                    <a:bodyPr/>
                    <a:lstStyle/>
                    <a:p>
                      <a:pPr algn="ctr"/>
                      <a:r>
                        <a:rPr kumimoji="1" lang="en-US" altLang="ja-JP" sz="900" dirty="0">
                          <a:latin typeface="+mn-ea"/>
                          <a:ea typeface="+mn-ea"/>
                        </a:rPr>
                        <a:t>40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25.5</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399234344"/>
                  </a:ext>
                </a:extLst>
              </a:tr>
              <a:tr h="358902">
                <a:tc>
                  <a:txBody>
                    <a:bodyPr/>
                    <a:lstStyle/>
                    <a:p>
                      <a:pPr algn="ctr"/>
                      <a:r>
                        <a:rPr kumimoji="1" lang="ja-JP" altLang="en-US" sz="900" dirty="0">
                          <a:latin typeface="+mn-ea"/>
                          <a:ea typeface="+mn-ea"/>
                        </a:rPr>
                        <a:t>②</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solidFill>
                            <a:schemeClr val="tx1"/>
                          </a:solidFill>
                          <a:latin typeface="+mn-ea"/>
                          <a:ea typeface="+mn-ea"/>
                        </a:rPr>
                        <a:t>管内の保険者が行っている自立支援・重度化防止等に係る取組の実施状況及び課題を把握しているか。また、その内容を保険者と共有しているか</a:t>
                      </a:r>
                      <a:endParaRPr lang="en-US" altLang="ja-JP" sz="900" dirty="0">
                        <a:solidFill>
                          <a:schemeClr val="tx1"/>
                        </a:solidFill>
                        <a:latin typeface="+mn-ea"/>
                        <a:ea typeface="+mn-ea"/>
                      </a:endParaRPr>
                    </a:p>
                  </a:txBody>
                  <a:tcPr marL="89726" marR="89726" marT="44863" marB="44863" anchor="ctr"/>
                </a:tc>
                <a:tc>
                  <a:txBody>
                    <a:bodyPr/>
                    <a:lstStyle/>
                    <a:p>
                      <a:pPr algn="ctr"/>
                      <a:r>
                        <a:rPr kumimoji="1" lang="en-US" altLang="ja-JP" sz="900" dirty="0">
                          <a:latin typeface="+mn-ea"/>
                          <a:ea typeface="+mn-ea"/>
                        </a:rPr>
                        <a:t>80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69.3</a:t>
                      </a:r>
                    </a:p>
                  </a:txBody>
                  <a:tcPr marL="89726" marR="89726" marT="44863" marB="44863" anchor="ctr"/>
                </a:tc>
                <a:tc>
                  <a:txBody>
                    <a:bodyPr/>
                    <a:lstStyle/>
                    <a:p>
                      <a:pPr algn="ctr"/>
                      <a:r>
                        <a:rPr kumimoji="1" lang="ja-JP" altLang="en-US" sz="900" dirty="0">
                          <a:latin typeface="+mn-ea"/>
                          <a:ea typeface="+mn-ea"/>
                        </a:rPr>
                        <a:t>⑤</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900" b="0" i="0" u="none" strike="noStrike" kern="1200" cap="none" spc="0" normalizeH="0" baseline="0" noProof="0" dirty="0">
                          <a:ln>
                            <a:noFill/>
                          </a:ln>
                          <a:solidFill>
                            <a:prstClr val="black"/>
                          </a:solidFill>
                          <a:effectLst/>
                          <a:uLnTx/>
                          <a:uFillTx/>
                          <a:latin typeface="+mn-ea"/>
                          <a:ea typeface="+mn-ea"/>
                          <a:cs typeface="+mn-cs"/>
                        </a:rPr>
                        <a:t>管内市町村の関係指標（</a:t>
                      </a:r>
                      <a:r>
                        <a:rPr kumimoji="1" lang="en-US" altLang="ja-JP" sz="900" b="0" i="0" u="none" strike="noStrike" kern="1200" cap="none" spc="0" normalizeH="0" baseline="0" noProof="0" dirty="0">
                          <a:ln>
                            <a:noFill/>
                          </a:ln>
                          <a:solidFill>
                            <a:prstClr val="black"/>
                          </a:solidFill>
                          <a:effectLst/>
                          <a:uLnTx/>
                          <a:uFillTx/>
                          <a:latin typeface="+mn-ea"/>
                          <a:ea typeface="+mn-ea"/>
                          <a:cs typeface="+mn-cs"/>
                        </a:rPr>
                        <a:t>Ⅰ</a:t>
                      </a:r>
                      <a:r>
                        <a:rPr kumimoji="1" lang="ja-JP" altLang="en-US" sz="900" b="0" i="0" u="none" strike="noStrike" kern="1200" cap="none" spc="0" normalizeH="0" baseline="0" noProof="0" dirty="0">
                          <a:ln>
                            <a:noFill/>
                          </a:ln>
                          <a:solidFill>
                            <a:prstClr val="black"/>
                          </a:solidFill>
                          <a:effectLst/>
                          <a:uLnTx/>
                          <a:uFillTx/>
                          <a:latin typeface="+mn-ea"/>
                          <a:ea typeface="+mn-ea"/>
                          <a:cs typeface="+mn-cs"/>
                        </a:rPr>
                        <a:t>全体）の達成状況</a:t>
                      </a: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8.3</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4219815525"/>
                  </a:ext>
                </a:extLst>
              </a:tr>
              <a:tr h="358902">
                <a:tc>
                  <a:txBody>
                    <a:bodyPr/>
                    <a:lstStyle/>
                    <a:p>
                      <a:pPr algn="ctr"/>
                      <a:r>
                        <a:rPr kumimoji="1" lang="ja-JP" altLang="en-US" sz="900" dirty="0">
                          <a:latin typeface="+mn-ea"/>
                          <a:ea typeface="+mn-ea"/>
                        </a:rPr>
                        <a:t>③</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latin typeface="+mn-ea"/>
                          <a:ea typeface="+mn-ea"/>
                        </a:rPr>
                        <a:t>保険者機能強化推進交付金の評価結果（都道府県分・市町村分）を用いた他の都道府県・市町村との比較・課題分析、支援を実施しているか。</a:t>
                      </a:r>
                    </a:p>
                  </a:txBody>
                  <a:tcPr marL="89726" marR="89726" marT="44863" marB="44863" anchor="ctr"/>
                </a:tc>
                <a:tc>
                  <a:txBody>
                    <a:bodyPr/>
                    <a:lstStyle/>
                    <a:p>
                      <a:pPr algn="ctr"/>
                      <a:r>
                        <a:rPr kumimoji="1" lang="en-US" altLang="ja-JP" sz="900" dirty="0">
                          <a:latin typeface="+mn-ea"/>
                          <a:ea typeface="+mn-ea"/>
                        </a:rPr>
                        <a:t>40</a:t>
                      </a:r>
                    </a:p>
                  </a:txBody>
                  <a:tcPr marL="89726" marR="89726" marT="44863" marB="44863" anchor="ctr"/>
                </a:tc>
                <a:tc>
                  <a:txBody>
                    <a:bodyPr/>
                    <a:lstStyle/>
                    <a:p>
                      <a:pPr algn="ctr"/>
                      <a:r>
                        <a:rPr kumimoji="1" lang="en-US" altLang="ja-JP" sz="900" dirty="0">
                          <a:latin typeface="+mn-ea"/>
                          <a:ea typeface="+mn-ea"/>
                        </a:rPr>
                        <a:t>34.6</a:t>
                      </a:r>
                    </a:p>
                  </a:txBody>
                  <a:tcPr marL="89726" marR="89726" marT="44863" marB="44863" anchor="ctr"/>
                </a:tc>
                <a:tc>
                  <a:txBody>
                    <a:bodyPr/>
                    <a:lstStyle/>
                    <a:p>
                      <a:pPr algn="ctr"/>
                      <a:r>
                        <a:rPr kumimoji="1" lang="ja-JP" altLang="en-US" sz="900" dirty="0">
                          <a:latin typeface="+mn-ea"/>
                          <a:ea typeface="+mn-ea"/>
                        </a:rPr>
                        <a:t>⑥</a:t>
                      </a:r>
                    </a:p>
                  </a:txBody>
                  <a:tcPr marL="89726" marR="89726" marT="44863" marB="44863" anchor="ctr"/>
                </a:tc>
                <a:tc>
                  <a:txBody>
                    <a:bodyPr/>
                    <a:lstStyle/>
                    <a:p>
                      <a:r>
                        <a:rPr lang="ja-JP" altLang="en-US" sz="900" b="0" i="0" u="none" strike="noStrike" dirty="0">
                          <a:solidFill>
                            <a:schemeClr val="tx1"/>
                          </a:solidFill>
                          <a:effectLst/>
                          <a:latin typeface="+mn-ea"/>
                          <a:ea typeface="+mn-ea"/>
                        </a:rPr>
                        <a:t>介護医療院への移行に関して、保険者に対して情報提供等の意思決定支援を行っているか。</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20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13.7</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1201803747"/>
                  </a:ext>
                </a:extLst>
              </a:tr>
            </a:tbl>
          </a:graphicData>
        </a:graphic>
      </p:graphicFrame>
      <p:graphicFrame>
        <p:nvGraphicFramePr>
          <p:cNvPr id="2" name="グラフ 1">
            <a:extLst>
              <a:ext uri="{FF2B5EF4-FFF2-40B4-BE49-F238E27FC236}">
                <a16:creationId xmlns:a16="http://schemas.microsoft.com/office/drawing/2014/main" id="{543645A7-CB73-4E22-AD10-A8E76EB5DED1}"/>
              </a:ext>
            </a:extLst>
          </p:cNvPr>
          <p:cNvGraphicFramePr>
            <a:graphicFrameLocks/>
          </p:cNvGraphicFramePr>
          <p:nvPr>
            <p:extLst/>
          </p:nvPr>
        </p:nvGraphicFramePr>
        <p:xfrm>
          <a:off x="-57042" y="2205092"/>
          <a:ext cx="9860164" cy="452635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186090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正方形/長方形 27"/>
          <p:cNvSpPr/>
          <p:nvPr/>
        </p:nvSpPr>
        <p:spPr>
          <a:xfrm>
            <a:off x="-1" y="119181"/>
            <a:ext cx="9720263" cy="355567"/>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lIns="89679" tIns="44840" rIns="89679" bIns="44840" anchor="ctr"/>
          <a:lstStyle/>
          <a:p>
            <a:pPr algn="ctr">
              <a:defRPr/>
            </a:pPr>
            <a:r>
              <a:rPr lang="en-US" altLang="ja-JP" sz="1374" b="1" dirty="0">
                <a:solidFill>
                  <a:prstClr val="white"/>
                </a:solidFill>
                <a:latin typeface="Meiryo UI" panose="020B0604030504040204" pitchFamily="50" charset="-128"/>
                <a:ea typeface="Meiryo UI" panose="020B0604030504040204" pitchFamily="50" charset="-128"/>
              </a:rPr>
              <a:t>2021</a:t>
            </a:r>
            <a:r>
              <a:rPr lang="ja-JP" altLang="en-US" sz="1374" b="1" dirty="0">
                <a:solidFill>
                  <a:prstClr val="white"/>
                </a:solidFill>
                <a:latin typeface="Meiryo UI" panose="020B0604030504040204" pitchFamily="50" charset="-128"/>
                <a:ea typeface="Meiryo UI" panose="020B0604030504040204" pitchFamily="50" charset="-128"/>
              </a:rPr>
              <a:t>年度（都道府県分）　</a:t>
            </a:r>
            <a:r>
              <a:rPr lang="en-US" altLang="ja-JP" sz="1374" b="1" dirty="0">
                <a:solidFill>
                  <a:prstClr val="white"/>
                </a:solidFill>
                <a:latin typeface="Meiryo UI" panose="020B0604030504040204" pitchFamily="50" charset="-128"/>
                <a:ea typeface="Meiryo UI" panose="020B0604030504040204" pitchFamily="50" charset="-128"/>
              </a:rPr>
              <a:t>Ⅰ</a:t>
            </a:r>
            <a:r>
              <a:rPr lang="ja-JP" altLang="en-US" sz="1374" b="1" dirty="0">
                <a:solidFill>
                  <a:prstClr val="white"/>
                </a:solidFill>
                <a:latin typeface="Meiryo UI" panose="020B0604030504040204" pitchFamily="50" charset="-128"/>
                <a:ea typeface="Meiryo UI" panose="020B0604030504040204" pitchFamily="50" charset="-128"/>
              </a:rPr>
              <a:t>　管内の市町村の介護保険事業に係るデータ分析等を踏まえた地域課題の把握と支援計画</a:t>
            </a:r>
            <a:r>
              <a:rPr lang="ja-JP" altLang="en-US" sz="981" b="1" dirty="0">
                <a:solidFill>
                  <a:prstClr val="white"/>
                </a:solidFill>
                <a:latin typeface="Meiryo UI" panose="020B0604030504040204" pitchFamily="50" charset="-128"/>
                <a:ea typeface="Meiryo UI" panose="020B0604030504040204" pitchFamily="50" charset="-128"/>
              </a:rPr>
              <a:t>＜支援分＞</a:t>
            </a:r>
            <a:endParaRPr lang="en-US" altLang="ja-JP" sz="1374" b="1" dirty="0">
              <a:solidFill>
                <a:prstClr val="white"/>
              </a:solidFill>
              <a:latin typeface="Meiryo UI" panose="020B0604030504040204" pitchFamily="50" charset="-128"/>
              <a:ea typeface="Meiryo UI" panose="020B0604030504040204" pitchFamily="50" charset="-128"/>
            </a:endParaRPr>
          </a:p>
        </p:txBody>
      </p:sp>
      <p:sp>
        <p:nvSpPr>
          <p:cNvPr id="27" name="スライド番号プレースホルダー 3">
            <a:extLst>
              <a:ext uri="{FF2B5EF4-FFF2-40B4-BE49-F238E27FC236}">
                <a16:creationId xmlns:a16="http://schemas.microsoft.com/office/drawing/2014/main" id="{8537117C-0A37-4387-89BE-51510082BF6F}"/>
              </a:ext>
            </a:extLst>
          </p:cNvPr>
          <p:cNvSpPr>
            <a:spLocks noGrp="1"/>
          </p:cNvSpPr>
          <p:nvPr>
            <p:ph type="sldNum" sz="quarter" idx="12"/>
          </p:nvPr>
        </p:nvSpPr>
        <p:spPr>
          <a:xfrm>
            <a:off x="7370305" y="6535092"/>
            <a:ext cx="2268061" cy="358279"/>
          </a:xfrm>
        </p:spPr>
        <p:txBody>
          <a:bodyPr/>
          <a:lstStyle/>
          <a:p>
            <a:pPr>
              <a:defRPr/>
            </a:pPr>
            <a:r>
              <a:rPr lang="en-US" altLang="ja-JP" dirty="0">
                <a:solidFill>
                  <a:prstClr val="black">
                    <a:tint val="75000"/>
                  </a:prstClr>
                </a:solidFill>
                <a:latin typeface="+mn-ea"/>
              </a:rPr>
              <a:t>9</a:t>
            </a:r>
            <a:endParaRPr kumimoji="1" lang="ja-JP" altLang="en-US" dirty="0">
              <a:solidFill>
                <a:prstClr val="black">
                  <a:tint val="75000"/>
                </a:prstClr>
              </a:solidFill>
              <a:latin typeface="+mn-ea"/>
            </a:endParaRPr>
          </a:p>
        </p:txBody>
      </p:sp>
      <p:graphicFrame>
        <p:nvGraphicFramePr>
          <p:cNvPr id="3" name="表 2"/>
          <p:cNvGraphicFramePr>
            <a:graphicFrameLocks noGrp="1"/>
          </p:cNvGraphicFramePr>
          <p:nvPr>
            <p:extLst/>
          </p:nvPr>
        </p:nvGraphicFramePr>
        <p:xfrm>
          <a:off x="107714" y="611827"/>
          <a:ext cx="9530652" cy="590932"/>
        </p:xfrm>
        <a:graphic>
          <a:graphicData uri="http://schemas.openxmlformats.org/drawingml/2006/table">
            <a:tbl>
              <a:tblPr firstRow="1" bandRow="1">
                <a:tableStyleId>{5C22544A-7EE6-4342-B048-85BDC9FD1C3A}</a:tableStyleId>
              </a:tblPr>
              <a:tblGrid>
                <a:gridCol w="204852">
                  <a:extLst>
                    <a:ext uri="{9D8B030D-6E8A-4147-A177-3AD203B41FA5}">
                      <a16:colId xmlns:a16="http://schemas.microsoft.com/office/drawing/2014/main" val="897722632"/>
                    </a:ext>
                  </a:extLst>
                </a:gridCol>
                <a:gridCol w="3885750">
                  <a:extLst>
                    <a:ext uri="{9D8B030D-6E8A-4147-A177-3AD203B41FA5}">
                      <a16:colId xmlns:a16="http://schemas.microsoft.com/office/drawing/2014/main" val="1624404869"/>
                    </a:ext>
                  </a:extLst>
                </a:gridCol>
                <a:gridCol w="459225">
                  <a:extLst>
                    <a:ext uri="{9D8B030D-6E8A-4147-A177-3AD203B41FA5}">
                      <a16:colId xmlns:a16="http://schemas.microsoft.com/office/drawing/2014/main" val="739993648"/>
                    </a:ext>
                  </a:extLst>
                </a:gridCol>
                <a:gridCol w="459225">
                  <a:extLst>
                    <a:ext uri="{9D8B030D-6E8A-4147-A177-3AD203B41FA5}">
                      <a16:colId xmlns:a16="http://schemas.microsoft.com/office/drawing/2014/main" val="300635064"/>
                    </a:ext>
                  </a:extLst>
                </a:gridCol>
                <a:gridCol w="211950">
                  <a:extLst>
                    <a:ext uri="{9D8B030D-6E8A-4147-A177-3AD203B41FA5}">
                      <a16:colId xmlns:a16="http://schemas.microsoft.com/office/drawing/2014/main" val="2396092149"/>
                    </a:ext>
                  </a:extLst>
                </a:gridCol>
                <a:gridCol w="3435714">
                  <a:extLst>
                    <a:ext uri="{9D8B030D-6E8A-4147-A177-3AD203B41FA5}">
                      <a16:colId xmlns:a16="http://schemas.microsoft.com/office/drawing/2014/main" val="2346506230"/>
                    </a:ext>
                  </a:extLst>
                </a:gridCol>
                <a:gridCol w="443587">
                  <a:extLst>
                    <a:ext uri="{9D8B030D-6E8A-4147-A177-3AD203B41FA5}">
                      <a16:colId xmlns:a16="http://schemas.microsoft.com/office/drawing/2014/main" val="416138721"/>
                    </a:ext>
                  </a:extLst>
                </a:gridCol>
                <a:gridCol w="430349">
                  <a:extLst>
                    <a:ext uri="{9D8B030D-6E8A-4147-A177-3AD203B41FA5}">
                      <a16:colId xmlns:a16="http://schemas.microsoft.com/office/drawing/2014/main" val="1508527750"/>
                    </a:ext>
                  </a:extLst>
                </a:gridCol>
              </a:tblGrid>
              <a:tr h="224314">
                <a:tc>
                  <a:txBody>
                    <a:bodyPr/>
                    <a:lstStyle/>
                    <a:p>
                      <a:pPr algn="ct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評価指標</a:t>
                      </a:r>
                    </a:p>
                  </a:txBody>
                  <a:tcPr marL="89726" marR="89726" marT="44863" marB="44863" anchor="ctr"/>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tc>
                  <a:txBody>
                    <a:bodyPr/>
                    <a:lstStyle/>
                    <a:p>
                      <a:pPr algn="ctr"/>
                      <a:endParaRPr kumimoji="1" lang="ja-JP" altLang="en-US" sz="900" dirty="0">
                        <a:latin typeface="+mn-ea"/>
                        <a:ea typeface="+mn-ea"/>
                      </a:endParaRPr>
                    </a:p>
                  </a:txBody>
                  <a:tcPr marL="89726" marR="89726" marT="44863" marB="44863" anchor="ctr"/>
                </a:tc>
                <a:tc>
                  <a:txBody>
                    <a:bodyPr/>
                    <a:lstStyle/>
                    <a:p>
                      <a:pPr algn="ctr"/>
                      <a:r>
                        <a:rPr kumimoji="1" lang="ja-JP" altLang="en-US" sz="900" dirty="0">
                          <a:latin typeface="+mn-ea"/>
                          <a:ea typeface="+mn-ea"/>
                        </a:rPr>
                        <a:t>評価指標</a:t>
                      </a:r>
                    </a:p>
                  </a:txBody>
                  <a:tcPr marL="89726" marR="89726" marT="44863" marB="44863" anchor="ctr"/>
                </a:tc>
                <a:tc>
                  <a:txBody>
                    <a:bodyPr/>
                    <a:lstStyle/>
                    <a:p>
                      <a:pPr algn="ctr"/>
                      <a:r>
                        <a:rPr kumimoji="1" lang="ja-JP" altLang="en-US" sz="900" dirty="0">
                          <a:latin typeface="+mn-ea"/>
                          <a:ea typeface="+mn-ea"/>
                        </a:rPr>
                        <a:t>得点</a:t>
                      </a:r>
                    </a:p>
                  </a:txBody>
                  <a:tcPr marL="89726" marR="89726" marT="44863" marB="44863" anchor="ctr"/>
                </a:tc>
                <a:tc>
                  <a:txBody>
                    <a:bodyPr/>
                    <a:lstStyle/>
                    <a:p>
                      <a:pPr algn="ctr"/>
                      <a:r>
                        <a:rPr kumimoji="1" lang="ja-JP" altLang="en-US" sz="900" dirty="0">
                          <a:latin typeface="+mn-ea"/>
                          <a:ea typeface="+mn-ea"/>
                        </a:rPr>
                        <a:t>平均</a:t>
                      </a:r>
                    </a:p>
                  </a:txBody>
                  <a:tcPr marL="89726" marR="89726" marT="44863" marB="44863" anchor="ctr"/>
                </a:tc>
                <a:extLst>
                  <a:ext uri="{0D108BD9-81ED-4DB2-BD59-A6C34878D82A}">
                    <a16:rowId xmlns:a16="http://schemas.microsoft.com/office/drawing/2014/main" val="2535473127"/>
                  </a:ext>
                </a:extLst>
              </a:tr>
              <a:tr h="358902">
                <a:tc>
                  <a:txBody>
                    <a:bodyPr/>
                    <a:lstStyle/>
                    <a:p>
                      <a:pPr algn="ctr"/>
                      <a:r>
                        <a:rPr kumimoji="1" lang="ja-JP" altLang="en-US" sz="900" dirty="0">
                          <a:latin typeface="+mn-ea"/>
                          <a:ea typeface="+mn-ea"/>
                        </a:rPr>
                        <a:t>②</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solidFill>
                            <a:schemeClr val="tx1"/>
                          </a:solidFill>
                          <a:latin typeface="+mn-ea"/>
                          <a:ea typeface="+mn-ea"/>
                        </a:rPr>
                        <a:t>管内の保険者が行っている自立支援・重度化防止等に係る取組の実施状況及び課題を把握しているか。また、その内容を保険者と共有しているか</a:t>
                      </a:r>
                      <a:endParaRPr lang="en-US" altLang="ja-JP" sz="900" dirty="0">
                        <a:solidFill>
                          <a:schemeClr val="tx1"/>
                        </a:solidFill>
                        <a:latin typeface="+mn-ea"/>
                        <a:ea typeface="+mn-ea"/>
                      </a:endParaRPr>
                    </a:p>
                  </a:txBody>
                  <a:tcPr marL="89726" marR="89726" marT="44863" marB="44863" anchor="ctr"/>
                </a:tc>
                <a:tc>
                  <a:txBody>
                    <a:bodyPr/>
                    <a:lstStyle/>
                    <a:p>
                      <a:pPr algn="ctr"/>
                      <a:r>
                        <a:rPr kumimoji="1" lang="en-US" altLang="ja-JP" sz="900" dirty="0">
                          <a:latin typeface="+mn-ea"/>
                          <a:ea typeface="+mn-ea"/>
                        </a:rPr>
                        <a:t>80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69.3</a:t>
                      </a:r>
                    </a:p>
                  </a:txBody>
                  <a:tcPr marL="89726" marR="89726" marT="44863" marB="44863" anchor="ctr"/>
                </a:tc>
                <a:tc>
                  <a:txBody>
                    <a:bodyPr/>
                    <a:lstStyle/>
                    <a:p>
                      <a:pPr algn="ctr"/>
                      <a:r>
                        <a:rPr kumimoji="1" lang="ja-JP" altLang="en-US" sz="900" dirty="0">
                          <a:latin typeface="+mn-ea"/>
                          <a:ea typeface="+mn-ea"/>
                        </a:rPr>
                        <a:t>④</a:t>
                      </a:r>
                    </a:p>
                  </a:txBody>
                  <a:tcPr marL="89726" marR="89726" marT="44863" marB="44863"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900" dirty="0">
                          <a:latin typeface="+mn-ea"/>
                          <a:ea typeface="+mn-ea"/>
                        </a:rPr>
                        <a:t>保険者機能強化推進交付金を活用した新規事業の創設等の活用方策について、市町村への助言等を実施しているか。</a:t>
                      </a:r>
                    </a:p>
                  </a:txBody>
                  <a:tcPr marL="89726" marR="89726" marT="44863" marB="44863" anchor="ctr"/>
                </a:tc>
                <a:tc>
                  <a:txBody>
                    <a:bodyPr/>
                    <a:lstStyle/>
                    <a:p>
                      <a:pPr algn="ctr"/>
                      <a:r>
                        <a:rPr kumimoji="1" lang="en-US" altLang="ja-JP" sz="900" dirty="0">
                          <a:latin typeface="+mn-ea"/>
                          <a:ea typeface="+mn-ea"/>
                        </a:rPr>
                        <a:t>40</a:t>
                      </a:r>
                      <a:endParaRPr kumimoji="1" lang="ja-JP" altLang="en-US" sz="900" dirty="0">
                        <a:latin typeface="+mn-ea"/>
                        <a:ea typeface="+mn-ea"/>
                      </a:endParaRPr>
                    </a:p>
                  </a:txBody>
                  <a:tcPr marL="89726" marR="89726" marT="44863" marB="44863" anchor="ctr"/>
                </a:tc>
                <a:tc>
                  <a:txBody>
                    <a:bodyPr/>
                    <a:lstStyle/>
                    <a:p>
                      <a:pPr algn="ctr"/>
                      <a:r>
                        <a:rPr kumimoji="1" lang="en-US" altLang="ja-JP" sz="900" dirty="0">
                          <a:latin typeface="+mn-ea"/>
                          <a:ea typeface="+mn-ea"/>
                        </a:rPr>
                        <a:t>25.5</a:t>
                      </a:r>
                      <a:endParaRPr kumimoji="1" lang="ja-JP" altLang="en-US" sz="900" dirty="0">
                        <a:latin typeface="+mn-ea"/>
                        <a:ea typeface="+mn-ea"/>
                      </a:endParaRPr>
                    </a:p>
                  </a:txBody>
                  <a:tcPr marL="89726" marR="89726" marT="44863" marB="44863" anchor="ctr"/>
                </a:tc>
                <a:extLst>
                  <a:ext uri="{0D108BD9-81ED-4DB2-BD59-A6C34878D82A}">
                    <a16:rowId xmlns:a16="http://schemas.microsoft.com/office/drawing/2014/main" val="399234344"/>
                  </a:ext>
                </a:extLst>
              </a:tr>
            </a:tbl>
          </a:graphicData>
        </a:graphic>
      </p:graphicFrame>
      <p:graphicFrame>
        <p:nvGraphicFramePr>
          <p:cNvPr id="2" name="グラフ 1">
            <a:extLst>
              <a:ext uri="{FF2B5EF4-FFF2-40B4-BE49-F238E27FC236}">
                <a16:creationId xmlns:a16="http://schemas.microsoft.com/office/drawing/2014/main" id="{26FE30EF-160D-4A89-88AF-097D24F4DAC1}"/>
              </a:ext>
            </a:extLst>
          </p:cNvPr>
          <p:cNvGraphicFramePr>
            <a:graphicFrameLocks/>
          </p:cNvGraphicFramePr>
          <p:nvPr>
            <p:extLst/>
          </p:nvPr>
        </p:nvGraphicFramePr>
        <p:xfrm>
          <a:off x="-41550" y="1566540"/>
          <a:ext cx="9783269" cy="4720078"/>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701864996"/>
      </p:ext>
    </p:extLst>
  </p:cSld>
  <p:clrMapOvr>
    <a:masterClrMapping/>
  </p:clrMapOvr>
</p:sld>
</file>

<file path=ppt/theme/theme1.xml><?xml version="1.0" encoding="utf-8"?>
<a:theme xmlns:a="http://schemas.openxmlformats.org/drawingml/2006/main" name="12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2DA299AC048A4B8EA9C1D19079C1A32200D4BA6E4072147443AA2C1B34B3717A1B" ma:contentTypeVersion="11" ma:contentTypeDescription="" ma:contentTypeScope="" ma:versionID="762a6e4a9a4153f9796459f9c794b8d7">
  <xsd:schema xmlns:xsd="http://www.w3.org/2001/XMLSchema" xmlns:p="http://schemas.microsoft.com/office/2006/metadata/properties" xmlns:ns2="8B97BE19-CDDD-400E-817A-CFDD13F7EC12" xmlns:ns3="0ef2a5cc-7d16-4df6-bf14-9981dc03bc23" targetNamespace="http://schemas.microsoft.com/office/2006/metadata/properties" ma:root="true" ma:fieldsID="07fb1622a88bacec97282dff94a6d9c4" ns2:_="" ns3:_="">
    <xsd:import namespace="8B97BE19-CDDD-400E-817A-CFDD13F7EC12"/>
    <xsd:import namespace="0ef2a5cc-7d16-4df6-bf14-9981dc03bc23"/>
    <xsd:element name="properties">
      <xsd:complexType>
        <xsd:sequence>
          <xsd:element name="documentManagement">
            <xsd:complexType>
              <xsd:all>
                <xsd:element ref="ns2:ClassLarge" minOccurs="0"/>
                <xsd:element ref="ns2:ClassMedium" minOccurs="0"/>
                <xsd:element ref="ns2:ClassSmall" minOccurs="0"/>
                <xsd:element ref="ns2:GyoseiFile" minOccurs="0"/>
                <xsd:element ref="ns2:CreatedBy" minOccurs="0"/>
                <xsd:element ref="ns2:PreservationPeriod" minOccurs="0"/>
                <xsd:element ref="ns2:PreservationPeriodExpire" minOccurs="0"/>
                <xsd:element ref="ns2:CreatedDate" minOccurs="0"/>
                <xsd:element ref="ns2:FixationStatus" minOccurs="0"/>
                <xsd:element ref="ns2:EditorWithSpace" minOccurs="0"/>
                <xsd:element ref="ns3:DaibunruiID" minOccurs="0"/>
                <xsd:element ref="ns3:ChuubunruiID" minOccurs="0"/>
                <xsd:element ref="ns3:SyoubunruiID" minOccurs="0"/>
                <xsd:element ref="ns3:GyouseibunsyoID" minOccurs="0"/>
                <xsd:element ref="ns3:Renkei" minOccurs="0"/>
                <xsd:element ref="ns3:Flag01" minOccurs="0"/>
                <xsd:element ref="ns3:Yobi01" minOccurs="0"/>
                <xsd:element ref="ns3:Yobi02" minOccurs="0"/>
                <xsd:element ref="ns3:Yobi03" minOccurs="0"/>
              </xsd:all>
            </xsd:complexType>
          </xsd:element>
        </xsd:sequence>
      </xsd:complexType>
    </xsd:element>
  </xsd:schema>
  <xsd:schema xmlns:xsd="http://www.w3.org/2001/XMLSchema" xmlns:dms="http://schemas.microsoft.com/office/2006/documentManagement/types" targetNamespace="8B97BE19-CDDD-400E-817A-CFDD13F7EC12" elementFormDefault="qualified">
    <xsd:import namespace="http://schemas.microsoft.com/office/2006/documentManagement/types"/>
    <xsd:element name="ClassLarge" ma:index="8" nillable="true" ma:displayName="大分類" ma:hidden="true" ma:internalName="ClassLarge" ma:readOnly="true">
      <xsd:simpleType>
        <xsd:restriction base="dms:Unknown"/>
      </xsd:simpleType>
    </xsd:element>
    <xsd:element name="ClassMedium" ma:index="9" nillable="true" ma:displayName="中分類" ma:hidden="true" ma:internalName="ClassMedium" ma:readOnly="true">
      <xsd:simpleType>
        <xsd:restriction base="dms:Unknown"/>
      </xsd:simpleType>
    </xsd:element>
    <xsd:element name="ClassSmall" ma:index="10" nillable="true" ma:displayName="小分類" ma:hidden="true" ma:internalName="ClassSmall" ma:readOnly="true">
      <xsd:simpleType>
        <xsd:restriction base="dms:Unknown"/>
      </xsd:simpleType>
    </xsd:element>
    <xsd:element name="GyoseiFile" ma:index="11" nillable="true" ma:displayName="行政文書ファイル名" ma:hidden="true" ma:internalName="GyoseiFile" ma:readOnly="true">
      <xsd:simpleType>
        <xsd:restriction base="dms:Unknown"/>
      </xsd:simpleType>
    </xsd:element>
    <xsd:element name="CreatedBy" ma:index="12" nillable="true" ma:displayName="作成課/係・作成者" ma:hidden="true" ma:internalName="CreatedBy" ma:readOnly="true">
      <xsd:simpleType>
        <xsd:restriction base="dms:Unknown"/>
      </xsd:simpleType>
    </xsd:element>
    <xsd:element name="PreservationPeriod" ma:index="13" nillable="true" ma:displayName="保存期間" ma:hidden="true" ma:internalName="PreservationPeriod" ma:readOnly="true">
      <xsd:simpleType>
        <xsd:restriction base="dms:Unknown"/>
      </xsd:simpleType>
    </xsd:element>
    <xsd:element name="PreservationPeriodExpire" ma:index="14" nillable="true" ma:displayName="保存期間満了時期" ma:format="DateOnly" ma:hidden="true" ma:internalName="PreservationPeriodExpire" ma:readOnly="true">
      <xsd:simpleType>
        <xsd:restriction base="dms:Unknown"/>
      </xsd:simpleType>
    </xsd:element>
    <xsd:element name="CreatedDate" ma:index="15" nillable="true" ma:displayName="作成年月日" ma:hidden="true" ma:internalName="CreatedDate" ma:readOnly="true">
      <xsd:simpleType>
        <xsd:restriction base="dms:Unknown"/>
      </xsd:simpleType>
    </xsd:element>
    <xsd:element name="FixationStatus" ma:index="16" nillable="true" ma:displayName="確定状況" ma:hidden="true" ma:internalName="FixationStatus" ma:readOnly="true">
      <xsd:simpleType>
        <xsd:restriction base="dms:Unknown"/>
      </xsd:simpleType>
    </xsd:element>
    <xsd:element name="EditorWithSpace" ma:index="18" nillable="true" ma:displayName="更新者　　　　　　" ma:hidden="true" ma:internalName="EditorWithSpace" ma:readOnly="tru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dms="http://schemas.microsoft.com/office/2006/documentManagement/types" targetNamespace="0ef2a5cc-7d16-4df6-bf14-9981dc03bc23" elementFormDefault="qualified">
    <xsd:import namespace="http://schemas.microsoft.com/office/2006/documentManagement/types"/>
    <xsd:element name="DaibunruiID" ma:index="19" nillable="true" ma:displayName="大分類ID" ma:description="" ma:hidden="true" ma:internalName="DaibunruiID" ma:readOnly="true">
      <xsd:simpleType>
        <xsd:restriction base="dms:Text"/>
      </xsd:simpleType>
    </xsd:element>
    <xsd:element name="ChuubunruiID" ma:index="20" nillable="true" ma:displayName="中分類ID" ma:description="" ma:hidden="true" ma:internalName="ChuubunruiID" ma:readOnly="true">
      <xsd:simpleType>
        <xsd:restriction base="dms:Text"/>
      </xsd:simpleType>
    </xsd:element>
    <xsd:element name="SyoubunruiID" ma:index="21" nillable="true" ma:displayName="小分類ID" ma:description="" ma:hidden="true" ma:internalName="SyoubunruiID" ma:readOnly="true">
      <xsd:simpleType>
        <xsd:restriction base="dms:Text"/>
      </xsd:simpleType>
    </xsd:element>
    <xsd:element name="GyouseibunsyoID" ma:index="22" nillable="true" ma:displayName="行政文書ファイル名ID" ma:description="" ma:hidden="true" ma:internalName="GyouseibunsyoID" ma:readOnly="true">
      <xsd:simpleType>
        <xsd:restriction base="dms:Text"/>
      </xsd:simpleType>
    </xsd:element>
    <xsd:element name="Renkei" ma:index="23" nillable="true" ma:displayName="行政文書連携フラグ" ma:description="" ma:hidden="true" ma:internalName="Renkei" ma:readOnly="true">
      <xsd:simpleType>
        <xsd:restriction base="dms:Text"/>
      </xsd:simpleType>
    </xsd:element>
    <xsd:element name="Flag01" ma:index="24" nillable="true" ma:displayName="予備フラグ" ma:description="" ma:hidden="true" ma:internalName="Flag01" ma:readOnly="true">
      <xsd:simpleType>
        <xsd:restriction base="dms:Text"/>
      </xsd:simpleType>
    </xsd:element>
    <xsd:element name="Yobi01" ma:index="25" nillable="true" ma:displayName="予備列01" ma:description="" ma:hidden="true" ma:internalName="Yobi01" ma:readOnly="true">
      <xsd:simpleType>
        <xsd:restriction base="dms:Text"/>
      </xsd:simpleType>
    </xsd:element>
    <xsd:element name="Yobi02" ma:index="26" nillable="true" ma:displayName="予備列02" ma:description="" ma:hidden="true" ma:internalName="Yobi02" ma:readOnly="true">
      <xsd:simpleType>
        <xsd:restriction base="dms:Text"/>
      </xsd:simpleType>
    </xsd:element>
    <xsd:element name="Yobi03" ma:index="27" nillable="true" ma:displayName="予備列03" ma:description="" ma:hidden="true" ma:internalName="Yobi03"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17" ma:displayName="タイトル" ma:readOnly="tru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5667B8BB-0558-4E9C-85AB-E9D88A9B512B}">
  <ds:schemaRefs>
    <ds:schemaRef ds:uri="http://schemas.microsoft.com/sharepoint/v3/contenttype/forms"/>
  </ds:schemaRefs>
</ds:datastoreItem>
</file>

<file path=customXml/itemProps2.xml><?xml version="1.0" encoding="utf-8"?>
<ds:datastoreItem xmlns:ds="http://schemas.openxmlformats.org/officeDocument/2006/customXml" ds:itemID="{E7C59075-9183-416C-86FD-365AA21CC7E6}">
  <ds:schemaRefs>
    <ds:schemaRef ds:uri="http://purl.org/dc/terms/"/>
    <ds:schemaRef ds:uri="http://schemas.microsoft.com/office/2006/metadata/properties"/>
    <ds:schemaRef ds:uri="0ef2a5cc-7d16-4df6-bf14-9981dc03bc23"/>
    <ds:schemaRef ds:uri="http://schemas.microsoft.com/office/2006/documentManagement/types"/>
    <ds:schemaRef ds:uri="8B97BE19-CDDD-400E-817A-CFDD13F7EC12"/>
    <ds:schemaRef ds:uri="http://purl.org/dc/dcmitype/"/>
    <ds:schemaRef ds:uri="http://purl.org/dc/elements/1.1/"/>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5222D843-2CD8-465F-A615-3B281B32130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97BE19-CDDD-400E-817A-CFDD13F7EC12"/>
    <ds:schemaRef ds:uri="0ef2a5cc-7d16-4df6-bf14-9981dc03bc23"/>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otalTime>9245</TotalTime>
  <Words>7196</Words>
  <Application>Microsoft Office PowerPoint</Application>
  <PresentationFormat>ユーザー設定</PresentationFormat>
  <Paragraphs>1104</Paragraphs>
  <Slides>28</Slides>
  <Notes>28</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28</vt:i4>
      </vt:variant>
    </vt:vector>
  </HeadingPairs>
  <TitlesOfParts>
    <vt:vector size="35" baseType="lpstr">
      <vt:lpstr>Meiryo UI</vt:lpstr>
      <vt:lpstr>ＭＳ Ｐゴシック</vt:lpstr>
      <vt:lpstr>ＭＳ ゴシック</vt:lpstr>
      <vt:lpstr>Arial</vt:lpstr>
      <vt:lpstr>Calibri</vt:lpstr>
      <vt:lpstr>Times New Roman</vt:lpstr>
      <vt:lpstr>12_Office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Manager>加藤 昭宏</Manager>
  <Company>加藤 昭宏</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加藤 昭宏</dc:title>
  <dc:subject>加藤 昭宏</dc:subject>
  <dc:creator>加藤 昭宏(katou-akihiro)</dc:creator>
  <cp:keywords>加藤 昭宏</cp:keywords>
  <dc:description>加藤 昭宏</dc:description>
  <cp:lastModifiedBy>村瀬 匡司(murase-masashi)</cp:lastModifiedBy>
  <cp:revision>893</cp:revision>
  <cp:lastPrinted>2020-11-11T02:49:36Z</cp:lastPrinted>
  <dcterms:created xsi:type="dcterms:W3CDTF">2012-06-14T05:51:29Z</dcterms:created>
  <dcterms:modified xsi:type="dcterms:W3CDTF">2021-03-29T07:39:29Z</dcterms:modified>
  <cp:category>加藤 昭宏</cp:category>
  <cp:contentStatus>加藤 昭宏</cp:contentStatus>
  <dc:language>加藤 昭宏</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0x0101002DA299AC048A4B8EA9C1D19079C1A32200D4BA6E4072147443AA2C1B34B3717A1B</vt:lpwstr>
  </property>
</Properties>
</file>