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7.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17"/>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Lst>
  <p:sldSz cx="989965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I" initials="　" lastIdx="0" clrIdx="0">
    <p:extLst>
      <p:ext uri="{19B8F6BF-5375-455C-9EA6-DF929625EA0E}">
        <p15:presenceInfo xmlns:p15="http://schemas.microsoft.com/office/powerpoint/2012/main" userId="M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4660"/>
  </p:normalViewPr>
  <p:slideViewPr>
    <p:cSldViewPr snapToGrid="0">
      <p:cViewPr varScale="1">
        <p:scale>
          <a:sx n="111" d="100"/>
          <a:sy n="111"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file:///\\file3.inside.mhlw.go.jp\&#35506;&#23460;&#38936;&#22495;3\12303500_&#32769;&#20581;&#23616;&#12288;&#20171;&#35703;&#20445;&#38522;&#35336;&#30011;&#35506;\04_&#20132;&#20184;&#37329;&#23529;&#26619;&#12539;&#20132;&#20184;&#20418;\&#24179;&#25104;30&#24180;&#24230;\09&#20840;&#22269;&#20027;&#31649;&#35506;&#38263;&#20250;&#35696;\&#20316;&#26989;&#29992;\&#12464;&#12521;&#12501;&#20316;&#25104;&#29992;&#854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ja-JP" sz="1400" b="0" i="0" baseline="0" dirty="0" smtClean="0">
                <a:effectLst/>
                <a:latin typeface="メイリオ" panose="020B0604030504040204" pitchFamily="50" charset="-128"/>
                <a:ea typeface="メイリオ" panose="020B0604030504040204" pitchFamily="50" charset="-128"/>
              </a:rPr>
              <a:t>全国集計結果　都道府県別市町村得点（満点</a:t>
            </a:r>
            <a:r>
              <a:rPr lang="en-US" altLang="ja-JP" sz="1400" b="0" i="0" baseline="0" dirty="0" smtClean="0">
                <a:effectLst/>
                <a:latin typeface="メイリオ" panose="020B0604030504040204" pitchFamily="50" charset="-128"/>
                <a:ea typeface="メイリオ" panose="020B0604030504040204" pitchFamily="50" charset="-128"/>
              </a:rPr>
              <a:t>612</a:t>
            </a:r>
            <a:r>
              <a:rPr lang="ja-JP" altLang="ja-JP" sz="1400" b="0" i="0" baseline="0" dirty="0" smtClean="0">
                <a:effectLst/>
                <a:latin typeface="メイリオ" panose="020B0604030504040204" pitchFamily="50" charset="-128"/>
                <a:ea typeface="メイリオ" panose="020B0604030504040204" pitchFamily="50" charset="-128"/>
              </a:rPr>
              <a:t>点　平均点</a:t>
            </a:r>
            <a:r>
              <a:rPr lang="en-US" altLang="ja-JP" sz="1400" b="0" i="0" baseline="0" dirty="0" smtClean="0">
                <a:effectLst/>
                <a:latin typeface="メイリオ" panose="020B0604030504040204" pitchFamily="50" charset="-128"/>
                <a:ea typeface="メイリオ" panose="020B0604030504040204" pitchFamily="50" charset="-128"/>
              </a:rPr>
              <a:t>411</a:t>
            </a:r>
            <a:r>
              <a:rPr lang="ja-JP" altLang="ja-JP" sz="1400" b="0" i="0" baseline="0" dirty="0" smtClean="0">
                <a:effectLst/>
                <a:latin typeface="メイリオ" panose="020B0604030504040204" pitchFamily="50" charset="-128"/>
                <a:ea typeface="メイリオ" panose="020B0604030504040204" pitchFamily="50" charset="-128"/>
              </a:rPr>
              <a:t>点　得点率</a:t>
            </a:r>
            <a:r>
              <a:rPr lang="en-US" altLang="ja-JP" sz="1400" b="0" i="0" baseline="0" dirty="0" smtClean="0">
                <a:effectLst/>
                <a:latin typeface="メイリオ" panose="020B0604030504040204" pitchFamily="50" charset="-128"/>
                <a:ea typeface="メイリオ" panose="020B0604030504040204" pitchFamily="50" charset="-128"/>
              </a:rPr>
              <a:t>67.2%</a:t>
            </a:r>
            <a:r>
              <a:rPr lang="ja-JP" altLang="ja-JP" sz="1400" b="0" i="0" baseline="0" dirty="0" smtClean="0">
                <a:effectLst/>
                <a:latin typeface="メイリオ" panose="020B0604030504040204" pitchFamily="50" charset="-128"/>
                <a:ea typeface="メイリオ" panose="020B0604030504040204" pitchFamily="50" charset="-128"/>
              </a:rPr>
              <a:t>）</a:t>
            </a:r>
            <a:endParaRPr lang="ja-JP" altLang="ja-JP" sz="1400" dirty="0">
              <a:effectLst/>
              <a:latin typeface="メイリオ" panose="020B0604030504040204" pitchFamily="50" charset="-128"/>
              <a:ea typeface="メイリオ" panose="020B0604030504040204" pitchFamily="50" charset="-128"/>
            </a:endParaRPr>
          </a:p>
        </c:rich>
      </c:tx>
      <c:layout>
        <c:manualLayout>
          <c:xMode val="edge"/>
          <c:yMode val="edge"/>
          <c:x val="0.1283075294704483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4.2534077159928574E-2"/>
          <c:y val="3.8471174559039902E-2"/>
          <c:w val="0.9398241199945242"/>
          <c:h val="0.73926767831834606"/>
        </c:manualLayout>
      </c:layout>
      <c:barChart>
        <c:barDir val="col"/>
        <c:grouping val="stacked"/>
        <c:varyColors val="0"/>
        <c:ser>
          <c:idx val="0"/>
          <c:order val="0"/>
          <c:tx>
            <c:strRef>
              <c:f>全体!$C$1</c:f>
              <c:strCache>
                <c:ptCount val="1"/>
                <c:pt idx="0">
                  <c:v>Ⅰ　ＰＤＣＡサイクルの活用による保険者機能の強化に向けた体制等の構築（82点）（平均57.9点）</c:v>
                </c:pt>
              </c:strCache>
            </c:strRef>
          </c:tx>
          <c:spPr>
            <a:solidFill>
              <a:schemeClr val="accent1"/>
            </a:solidFill>
            <a:ln>
              <a:noFill/>
            </a:ln>
            <a:effectLst/>
          </c:spPr>
          <c:invertIfNegative val="0"/>
          <c:dLbls>
            <c:dLbl>
              <c:idx val="0"/>
              <c:layout>
                <c:manualLayout>
                  <c:x val="-5.9399766711554943E-18"/>
                  <c:y val="-1.72499374067231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783F-45A4-8390-746807F73193}"/>
                </c:ext>
              </c:extLst>
            </c:dLbl>
            <c:dLbl>
              <c:idx val="2"/>
              <c:layout>
                <c:manualLayout>
                  <c:x val="0"/>
                  <c:y val="1.91665971185813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783F-45A4-8390-746807F73193}"/>
                </c:ext>
              </c:extLst>
            </c:dLbl>
            <c:dLbl>
              <c:idx val="5"/>
              <c:layout>
                <c:manualLayout>
                  <c:x val="0"/>
                  <c:y val="-1.53332776948651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783F-45A4-8390-746807F73193}"/>
                </c:ext>
              </c:extLst>
            </c:dLbl>
            <c:dLbl>
              <c:idx val="7"/>
              <c:layout>
                <c:manualLayout>
                  <c:x val="0"/>
                  <c:y val="9.583298559290520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783F-45A4-8390-746807F73193}"/>
                </c:ext>
              </c:extLst>
            </c:dLbl>
            <c:dLbl>
              <c:idx val="9"/>
              <c:layout>
                <c:manualLayout>
                  <c:x val="1.2960098815140348E-3"/>
                  <c:y val="-2.10832568304394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783F-45A4-8390-746807F73193}"/>
                </c:ext>
              </c:extLst>
            </c:dLbl>
            <c:dLbl>
              <c:idx val="11"/>
              <c:layout>
                <c:manualLayout>
                  <c:x val="-4.7519813369243955E-17"/>
                  <c:y val="1.53332776948650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783F-45A4-8390-746807F73193}"/>
                </c:ext>
              </c:extLst>
            </c:dLbl>
            <c:dLbl>
              <c:idx val="13"/>
              <c:layout>
                <c:manualLayout>
                  <c:x val="0"/>
                  <c:y val="-2.29999165422977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783F-45A4-8390-746807F73193}"/>
                </c:ext>
              </c:extLst>
            </c:dLbl>
            <c:dLbl>
              <c:idx val="15"/>
              <c:layout>
                <c:manualLayout>
                  <c:x val="1.29600988151413E-3"/>
                  <c:y val="-2.10832568304394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783F-45A4-8390-746807F73193}"/>
                </c:ext>
              </c:extLst>
            </c:dLbl>
            <c:dLbl>
              <c:idx val="16"/>
              <c:layout>
                <c:manualLayout>
                  <c:x val="0"/>
                  <c:y val="1.34166179830069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783F-45A4-8390-746807F73193}"/>
                </c:ext>
              </c:extLst>
            </c:dLbl>
            <c:dLbl>
              <c:idx val="18"/>
              <c:layout>
                <c:manualLayout>
                  <c:x val="1.2960098815140348E-3"/>
                  <c:y val="-2.49165762541557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783F-45A4-8390-746807F73193}"/>
                </c:ext>
              </c:extLst>
            </c:dLbl>
            <c:dLbl>
              <c:idx val="19"/>
              <c:layout>
                <c:manualLayout>
                  <c:x val="-2.5920197630282123E-3"/>
                  <c:y val="-9.583298559290801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783F-45A4-8390-746807F73193}"/>
                </c:ext>
              </c:extLst>
            </c:dLbl>
            <c:dLbl>
              <c:idx val="22"/>
              <c:layout>
                <c:manualLayout>
                  <c:x val="-1.2960098815140825E-3"/>
                  <c:y val="1.14999582711487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783F-45A4-8390-746807F73193}"/>
                </c:ext>
              </c:extLst>
            </c:dLbl>
            <c:dLbl>
              <c:idx val="24"/>
              <c:layout>
                <c:manualLayout>
                  <c:x val="0"/>
                  <c:y val="-1.14999582711489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783F-45A4-8390-746807F73193}"/>
                </c:ext>
              </c:extLst>
            </c:dLbl>
            <c:dLbl>
              <c:idx val="26"/>
              <c:layout>
                <c:manualLayout>
                  <c:x val="-1.2960098815140825E-3"/>
                  <c:y val="-1.91665971185813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783F-45A4-8390-746807F73193}"/>
                </c:ext>
              </c:extLst>
            </c:dLbl>
            <c:dLbl>
              <c:idx val="28"/>
              <c:layout>
                <c:manualLayout>
                  <c:x val="0"/>
                  <c:y val="1.14999582711487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783F-45A4-8390-746807F73193}"/>
                </c:ext>
              </c:extLst>
            </c:dLbl>
            <c:dLbl>
              <c:idx val="30"/>
              <c:layout>
                <c:manualLayout>
                  <c:x val="0"/>
                  <c:y val="5.749979135574396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C-783F-45A4-8390-746807F73193}"/>
                </c:ext>
              </c:extLst>
            </c:dLbl>
            <c:dLbl>
              <c:idx val="32"/>
              <c:layout>
                <c:manualLayout>
                  <c:x val="-1.2960098815140825E-3"/>
                  <c:y val="-2.10832568304394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783F-45A4-8390-746807F73193}"/>
                </c:ext>
              </c:extLst>
            </c:dLbl>
            <c:dLbl>
              <c:idx val="33"/>
              <c:layout>
                <c:manualLayout>
                  <c:x val="1.2960098815139873E-3"/>
                  <c:y val="-9.583298559290661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5-783F-45A4-8390-746807F73193}"/>
                </c:ext>
              </c:extLst>
            </c:dLbl>
            <c:dLbl>
              <c:idx val="34"/>
              <c:layout>
                <c:manualLayout>
                  <c:x val="-9.5039626738487909E-17"/>
                  <c:y val="7.666638847432528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7-783F-45A4-8390-746807F73193}"/>
                </c:ext>
              </c:extLst>
            </c:dLbl>
            <c:dLbl>
              <c:idx val="35"/>
              <c:layout>
                <c:manualLayout>
                  <c:x val="1.2960098815140825E-3"/>
                  <c:y val="-1.53332776948650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783F-45A4-8390-746807F73193}"/>
                </c:ext>
              </c:extLst>
            </c:dLbl>
            <c:dLbl>
              <c:idx val="36"/>
              <c:layout>
                <c:manualLayout>
                  <c:x val="0"/>
                  <c:y val="1.916659711858132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3-783F-45A4-8390-746807F73193}"/>
                </c:ext>
              </c:extLst>
            </c:dLbl>
            <c:dLbl>
              <c:idx val="37"/>
              <c:layout>
                <c:manualLayout>
                  <c:x val="0"/>
                  <c:y val="-1.916659711858132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4-783F-45A4-8390-746807F73193}"/>
                </c:ext>
              </c:extLst>
            </c:dLbl>
            <c:dLbl>
              <c:idx val="38"/>
              <c:layout>
                <c:manualLayout>
                  <c:x val="-9.5039626738487909E-17"/>
                  <c:y val="-9.583298559290661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E-783F-45A4-8390-746807F73193}"/>
                </c:ext>
              </c:extLst>
            </c:dLbl>
            <c:dLbl>
              <c:idx val="39"/>
              <c:layout>
                <c:manualLayout>
                  <c:x val="1.2960098815139873E-3"/>
                  <c:y val="-2.2999916542297588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2.844741689923411E-2"/>
                      <c:h val="2.488790181752162E-2"/>
                    </c:manualLayout>
                  </c15:layout>
                </c:ext>
                <c:ext xmlns:c16="http://schemas.microsoft.com/office/drawing/2014/chart" uri="{C3380CC4-5D6E-409C-BE32-E72D297353CC}">
                  <c16:uniqueId val="{0000002D-783F-45A4-8390-746807F73193}"/>
                </c:ext>
              </c:extLst>
            </c:dLbl>
            <c:dLbl>
              <c:idx val="41"/>
              <c:layout>
                <c:manualLayout>
                  <c:x val="1.2960098815139873E-3"/>
                  <c:y val="-2.10832568304394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F-783F-45A4-8390-746807F73193}"/>
                </c:ext>
              </c:extLst>
            </c:dLbl>
            <c:dLbl>
              <c:idx val="43"/>
              <c:layout>
                <c:manualLayout>
                  <c:x val="0"/>
                  <c:y val="-1.91665971185814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0-783F-45A4-8390-746807F73193}"/>
                </c:ext>
              </c:extLst>
            </c:dLbl>
            <c:dLbl>
              <c:idx val="45"/>
              <c:layout>
                <c:manualLayout>
                  <c:x val="-1.9007925347697582E-16"/>
                  <c:y val="9.583298559290520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1-783F-45A4-8390-746807F73193}"/>
                </c:ext>
              </c:extLst>
            </c:dLbl>
            <c:dLbl>
              <c:idx val="46"/>
              <c:layout>
                <c:manualLayout>
                  <c:x val="0"/>
                  <c:y val="-1.91665971185813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2-783F-45A4-8390-746807F731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全体!$B$2:$B$49</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全体!$C$2:$C$49</c:f>
              <c:numCache>
                <c:formatCode>0.0_);[Red]\(0.0\)</c:formatCode>
                <c:ptCount val="48"/>
                <c:pt idx="0">
                  <c:v>50.614525139664799</c:v>
                </c:pt>
                <c:pt idx="1">
                  <c:v>55.5</c:v>
                </c:pt>
                <c:pt idx="2">
                  <c:v>59.696969696969695</c:v>
                </c:pt>
                <c:pt idx="3">
                  <c:v>63.628571428571433</c:v>
                </c:pt>
                <c:pt idx="4">
                  <c:v>46.2</c:v>
                </c:pt>
                <c:pt idx="5">
                  <c:v>55.028571428571425</c:v>
                </c:pt>
                <c:pt idx="6">
                  <c:v>46.118644067796602</c:v>
                </c:pt>
                <c:pt idx="7">
                  <c:v>43.363636363636367</c:v>
                </c:pt>
                <c:pt idx="8">
                  <c:v>54.839999999999989</c:v>
                </c:pt>
                <c:pt idx="9">
                  <c:v>57.2</c:v>
                </c:pt>
                <c:pt idx="10">
                  <c:v>51.19047619047619</c:v>
                </c:pt>
                <c:pt idx="11">
                  <c:v>50.055555555555557</c:v>
                </c:pt>
                <c:pt idx="12">
                  <c:v>58.596774193548391</c:v>
                </c:pt>
                <c:pt idx="13">
                  <c:v>59.242424242424242</c:v>
                </c:pt>
                <c:pt idx="14">
                  <c:v>61.86666666666666</c:v>
                </c:pt>
                <c:pt idx="15">
                  <c:v>65.400000000000006</c:v>
                </c:pt>
                <c:pt idx="16">
                  <c:v>55.421052631578938</c:v>
                </c:pt>
                <c:pt idx="17">
                  <c:v>63.588235294117645</c:v>
                </c:pt>
                <c:pt idx="18">
                  <c:v>75.666666666666671</c:v>
                </c:pt>
                <c:pt idx="19">
                  <c:v>63.84415584415585</c:v>
                </c:pt>
                <c:pt idx="20">
                  <c:v>55.19047619047619</c:v>
                </c:pt>
                <c:pt idx="21">
                  <c:v>70.94285714285715</c:v>
                </c:pt>
                <c:pt idx="22">
                  <c:v>56.24074074074074</c:v>
                </c:pt>
                <c:pt idx="23">
                  <c:v>57</c:v>
                </c:pt>
                <c:pt idx="24">
                  <c:v>64.157894736842096</c:v>
                </c:pt>
                <c:pt idx="25">
                  <c:v>52.653846153846146</c:v>
                </c:pt>
                <c:pt idx="26">
                  <c:v>69.20930232558139</c:v>
                </c:pt>
                <c:pt idx="27">
                  <c:v>58.853658536585371</c:v>
                </c:pt>
                <c:pt idx="28">
                  <c:v>50.846153846153854</c:v>
                </c:pt>
                <c:pt idx="29">
                  <c:v>67.36666666666666</c:v>
                </c:pt>
                <c:pt idx="30">
                  <c:v>49.94736842105263</c:v>
                </c:pt>
                <c:pt idx="31">
                  <c:v>63.105263157894733</c:v>
                </c:pt>
                <c:pt idx="32">
                  <c:v>71.8888888888889</c:v>
                </c:pt>
                <c:pt idx="33">
                  <c:v>60.434782608695663</c:v>
                </c:pt>
                <c:pt idx="34">
                  <c:v>55.578947368421048</c:v>
                </c:pt>
                <c:pt idx="35">
                  <c:v>50.333333333333336</c:v>
                </c:pt>
                <c:pt idx="36">
                  <c:v>38.588235294117652</c:v>
                </c:pt>
                <c:pt idx="37">
                  <c:v>50.55</c:v>
                </c:pt>
                <c:pt idx="38">
                  <c:v>64.85294117647058</c:v>
                </c:pt>
                <c:pt idx="39">
                  <c:v>69.716666666666669</c:v>
                </c:pt>
                <c:pt idx="40">
                  <c:v>61.1</c:v>
                </c:pt>
                <c:pt idx="41">
                  <c:v>71.666666666666671</c:v>
                </c:pt>
                <c:pt idx="42">
                  <c:v>61.266666666666673</c:v>
                </c:pt>
                <c:pt idx="43">
                  <c:v>66.999999999999986</c:v>
                </c:pt>
                <c:pt idx="44">
                  <c:v>62.115384615384613</c:v>
                </c:pt>
                <c:pt idx="45">
                  <c:v>52.8139534883721</c:v>
                </c:pt>
                <c:pt idx="46">
                  <c:v>73.926829268292678</c:v>
                </c:pt>
                <c:pt idx="47">
                  <c:v>57.945433658816768</c:v>
                </c:pt>
              </c:numCache>
            </c:numRef>
          </c:val>
          <c:extLst>
            <c:ext xmlns:c16="http://schemas.microsoft.com/office/drawing/2014/chart" uri="{C3380CC4-5D6E-409C-BE32-E72D297353CC}">
              <c16:uniqueId val="{00000000-8CE2-4774-B3D0-61EC882FF639}"/>
            </c:ext>
          </c:extLst>
        </c:ser>
        <c:ser>
          <c:idx val="1"/>
          <c:order val="1"/>
          <c:tx>
            <c:strRef>
              <c:f>全体!$D$1</c:f>
              <c:strCache>
                <c:ptCount val="1"/>
                <c:pt idx="0">
                  <c:v>Ⅱ　自立支援、重度化防止等に資する施策の推進（460点）（平均313.2点）</c:v>
                </c:pt>
              </c:strCache>
            </c:strRef>
          </c:tx>
          <c:spPr>
            <a:solidFill>
              <a:schemeClr val="accent2"/>
            </a:solidFill>
            <a:ln>
              <a:noFill/>
            </a:ln>
            <a:effectLst/>
          </c:spPr>
          <c:invertIfNegative val="0"/>
          <c:dLbls>
            <c:dLbl>
              <c:idx val="2"/>
              <c:layout>
                <c:manualLayout>
                  <c:x val="0"/>
                  <c:y val="-9.583298559290661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783F-45A4-8390-746807F73193}"/>
                </c:ext>
              </c:extLst>
            </c:dLbl>
            <c:dLbl>
              <c:idx val="3"/>
              <c:layout>
                <c:manualLayout>
                  <c:x val="-1.1879953342310989E-17"/>
                  <c:y val="-1.34166179830069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783F-45A4-8390-746807F73193}"/>
                </c:ext>
              </c:extLst>
            </c:dLbl>
            <c:dLbl>
              <c:idx val="9"/>
              <c:layout>
                <c:manualLayout>
                  <c:x val="-2.3759906684621977E-17"/>
                  <c:y val="-2.29999165422975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783F-45A4-8390-746807F73193}"/>
                </c:ext>
              </c:extLst>
            </c:dLbl>
            <c:dLbl>
              <c:idx val="12"/>
              <c:layout>
                <c:manualLayout>
                  <c:x val="-1.29600988151413E-3"/>
                  <c:y val="-1.14999582711487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5-783F-45A4-8390-746807F73193}"/>
                </c:ext>
              </c:extLst>
            </c:dLbl>
            <c:dLbl>
              <c:idx val="18"/>
              <c:layout>
                <c:manualLayout>
                  <c:x val="4.7519813369243955E-17"/>
                  <c:y val="-3.2583215101588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783F-45A4-8390-746807F73193}"/>
                </c:ext>
              </c:extLst>
            </c:dLbl>
            <c:dLbl>
              <c:idx val="19"/>
              <c:layout>
                <c:manualLayout>
                  <c:x val="0"/>
                  <c:y val="1.53332776948649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8-783F-45A4-8390-746807F73193}"/>
                </c:ext>
              </c:extLst>
            </c:dLbl>
            <c:dLbl>
              <c:idx val="22"/>
              <c:layout>
                <c:manualLayout>
                  <c:x val="1.2960098815139873E-3"/>
                  <c:y val="2.29999165422975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783F-45A4-8390-746807F73193}"/>
                </c:ext>
              </c:extLst>
            </c:dLbl>
            <c:dLbl>
              <c:idx val="32"/>
              <c:layout>
                <c:manualLayout>
                  <c:x val="0"/>
                  <c:y val="-2.87498956778719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783F-45A4-8390-746807F73193}"/>
                </c:ext>
              </c:extLst>
            </c:dLbl>
            <c:dLbl>
              <c:idx val="33"/>
              <c:layout>
                <c:manualLayout>
                  <c:x val="-9.5039626738487909E-17"/>
                  <c:y val="-9.583298559290730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783F-45A4-8390-746807F73193}"/>
                </c:ext>
              </c:extLst>
            </c:dLbl>
            <c:dLbl>
              <c:idx val="39"/>
              <c:layout>
                <c:manualLayout>
                  <c:x val="-9.5039626738487909E-17"/>
                  <c:y val="2.29999165422975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783F-45A4-8390-746807F73193}"/>
                </c:ext>
              </c:extLst>
            </c:dLbl>
            <c:dLbl>
              <c:idx val="41"/>
              <c:layout>
                <c:manualLayout>
                  <c:x val="1.2960098815140825E-3"/>
                  <c:y val="-1.91665971185813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A-783F-45A4-8390-746807F73193}"/>
                </c:ext>
              </c:extLst>
            </c:dLbl>
            <c:dLbl>
              <c:idx val="43"/>
              <c:layout>
                <c:manualLayout>
                  <c:x val="1.2960098815140825E-3"/>
                  <c:y val="-4.02498539490207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B-783F-45A4-8390-746807F731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全体!$B$2:$B$49</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全体!$D$2:$D$49</c:f>
              <c:numCache>
                <c:formatCode>0.0_);[Red]\(0.0\)</c:formatCode>
                <c:ptCount val="48"/>
                <c:pt idx="0">
                  <c:v>264.16201117318428</c:v>
                </c:pt>
                <c:pt idx="1">
                  <c:v>295.5</c:v>
                </c:pt>
                <c:pt idx="2">
                  <c:v>303.03030303030312</c:v>
                </c:pt>
                <c:pt idx="3">
                  <c:v>328.57142857142861</c:v>
                </c:pt>
                <c:pt idx="4">
                  <c:v>244.39999999999998</c:v>
                </c:pt>
                <c:pt idx="5">
                  <c:v>298.57142857142861</c:v>
                </c:pt>
                <c:pt idx="6">
                  <c:v>285.25423728813564</c:v>
                </c:pt>
                <c:pt idx="7">
                  <c:v>239.54545454545453</c:v>
                </c:pt>
                <c:pt idx="8">
                  <c:v>329.40000000000003</c:v>
                </c:pt>
                <c:pt idx="9">
                  <c:v>327.28571428571422</c:v>
                </c:pt>
                <c:pt idx="10">
                  <c:v>317.22222222222217</c:v>
                </c:pt>
                <c:pt idx="11">
                  <c:v>260.7407407407407</c:v>
                </c:pt>
                <c:pt idx="12">
                  <c:v>326.29032258064518</c:v>
                </c:pt>
                <c:pt idx="13">
                  <c:v>301.21212121212108</c:v>
                </c:pt>
                <c:pt idx="14">
                  <c:v>327.49999999999989</c:v>
                </c:pt>
                <c:pt idx="15">
                  <c:v>379.66666666666663</c:v>
                </c:pt>
                <c:pt idx="16">
                  <c:v>321.05263157894734</c:v>
                </c:pt>
                <c:pt idx="17">
                  <c:v>368.52941176470597</c:v>
                </c:pt>
                <c:pt idx="18">
                  <c:v>345.37037037037032</c:v>
                </c:pt>
                <c:pt idx="19">
                  <c:v>317.20779220779218</c:v>
                </c:pt>
                <c:pt idx="20">
                  <c:v>339.52380952380958</c:v>
                </c:pt>
                <c:pt idx="21">
                  <c:v>382.42857142857139</c:v>
                </c:pt>
                <c:pt idx="22">
                  <c:v>316.48148148148147</c:v>
                </c:pt>
                <c:pt idx="23">
                  <c:v>318.10344827586215</c:v>
                </c:pt>
                <c:pt idx="24">
                  <c:v>371.31578947368416</c:v>
                </c:pt>
                <c:pt idx="25">
                  <c:v>315.3846153846153</c:v>
                </c:pt>
                <c:pt idx="26">
                  <c:v>380.58139534883725</c:v>
                </c:pt>
                <c:pt idx="27">
                  <c:v>343.90243902439016</c:v>
                </c:pt>
                <c:pt idx="28">
                  <c:v>238.97435897435898</c:v>
                </c:pt>
                <c:pt idx="29">
                  <c:v>346.33333333333331</c:v>
                </c:pt>
                <c:pt idx="30">
                  <c:v>276.05263157894734</c:v>
                </c:pt>
                <c:pt idx="31">
                  <c:v>365.78947368421052</c:v>
                </c:pt>
                <c:pt idx="32">
                  <c:v>345.00000000000006</c:v>
                </c:pt>
                <c:pt idx="33">
                  <c:v>326.30434782608688</c:v>
                </c:pt>
                <c:pt idx="34">
                  <c:v>314.21052631578942</c:v>
                </c:pt>
                <c:pt idx="35">
                  <c:v>289.16666666666674</c:v>
                </c:pt>
                <c:pt idx="36">
                  <c:v>259.11764705882348</c:v>
                </c:pt>
                <c:pt idx="37">
                  <c:v>269</c:v>
                </c:pt>
                <c:pt idx="38">
                  <c:v>349.85294117647061</c:v>
                </c:pt>
                <c:pt idx="39">
                  <c:v>325.25</c:v>
                </c:pt>
                <c:pt idx="40">
                  <c:v>363</c:v>
                </c:pt>
                <c:pt idx="41">
                  <c:v>361.19047619047609</c:v>
                </c:pt>
                <c:pt idx="42">
                  <c:v>316.66666666666674</c:v>
                </c:pt>
                <c:pt idx="43">
                  <c:v>386.1111111111112</c:v>
                </c:pt>
                <c:pt idx="44">
                  <c:v>363.07692307692304</c:v>
                </c:pt>
                <c:pt idx="45">
                  <c:v>313.25581395348837</c:v>
                </c:pt>
                <c:pt idx="46">
                  <c:v>333.53658536585363</c:v>
                </c:pt>
                <c:pt idx="47">
                  <c:v>313.17346352670882</c:v>
                </c:pt>
              </c:numCache>
            </c:numRef>
          </c:val>
          <c:extLst>
            <c:ext xmlns:c16="http://schemas.microsoft.com/office/drawing/2014/chart" uri="{C3380CC4-5D6E-409C-BE32-E72D297353CC}">
              <c16:uniqueId val="{00000001-8CE2-4774-B3D0-61EC882FF639}"/>
            </c:ext>
          </c:extLst>
        </c:ser>
        <c:ser>
          <c:idx val="2"/>
          <c:order val="2"/>
          <c:tx>
            <c:strRef>
              <c:f>全体!$E$1</c:f>
              <c:strCache>
                <c:ptCount val="1"/>
                <c:pt idx="0">
                  <c:v>Ⅲ　介護保険運営の安定化に資する施策の推進（70点）（平均39.9点）</c:v>
                </c:pt>
              </c:strCache>
            </c:strRef>
          </c:tx>
          <c:spPr>
            <a:solidFill>
              <a:schemeClr val="accent3"/>
            </a:solidFill>
            <a:ln>
              <a:noFill/>
            </a:ln>
            <a:effectLst/>
          </c:spPr>
          <c:invertIfNegative val="0"/>
          <c:dLbls>
            <c:dLbl>
              <c:idx val="3"/>
              <c:layout>
                <c:manualLayout>
                  <c:x val="0"/>
                  <c:y val="1.14999582711487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046-4E89-9B1C-FC88462A609B}"/>
                </c:ext>
              </c:extLst>
            </c:dLbl>
            <c:dLbl>
              <c:idx val="12"/>
              <c:layout>
                <c:manualLayout>
                  <c:x val="-4.7519813369243955E-17"/>
                  <c:y val="9.583298559290661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046-4E89-9B1C-FC88462A609B}"/>
                </c:ext>
              </c:extLst>
            </c:dLbl>
            <c:dLbl>
              <c:idx val="14"/>
              <c:layout>
                <c:manualLayout>
                  <c:x val="0"/>
                  <c:y val="9.583298559290626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046-4E89-9B1C-FC88462A609B}"/>
                </c:ext>
              </c:extLst>
            </c:dLbl>
            <c:dLbl>
              <c:idx val="20"/>
              <c:layout>
                <c:manualLayout>
                  <c:x val="0"/>
                  <c:y val="5.749979135574361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046-4E89-9B1C-FC88462A609B}"/>
                </c:ext>
              </c:extLst>
            </c:dLbl>
            <c:dLbl>
              <c:idx val="33"/>
              <c:layout>
                <c:manualLayout>
                  <c:x val="-9.5039626738487909E-17"/>
                  <c:y val="7.666638847432493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046-4E89-9B1C-FC88462A60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全体!$B$2:$B$49</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全体!$E$2:$E$49</c:f>
              <c:numCache>
                <c:formatCode>0.0_);[Red]\(0.0\)</c:formatCode>
                <c:ptCount val="48"/>
                <c:pt idx="0">
                  <c:v>35.670391061452513</c:v>
                </c:pt>
                <c:pt idx="1">
                  <c:v>35.125</c:v>
                </c:pt>
                <c:pt idx="2">
                  <c:v>27.727272727272727</c:v>
                </c:pt>
                <c:pt idx="3">
                  <c:v>36.142857142857139</c:v>
                </c:pt>
                <c:pt idx="4">
                  <c:v>32.4</c:v>
                </c:pt>
                <c:pt idx="5">
                  <c:v>35.857142857142854</c:v>
                </c:pt>
                <c:pt idx="6">
                  <c:v>31.610169491525426</c:v>
                </c:pt>
                <c:pt idx="7">
                  <c:v>31.59090909090909</c:v>
                </c:pt>
                <c:pt idx="8">
                  <c:v>29.200000000000003</c:v>
                </c:pt>
                <c:pt idx="9">
                  <c:v>29.571428571428573</c:v>
                </c:pt>
                <c:pt idx="10">
                  <c:v>34.206349206349202</c:v>
                </c:pt>
                <c:pt idx="11">
                  <c:v>32.962962962962962</c:v>
                </c:pt>
                <c:pt idx="12">
                  <c:v>42.58064516129032</c:v>
                </c:pt>
                <c:pt idx="13">
                  <c:v>36.818181818181813</c:v>
                </c:pt>
                <c:pt idx="14">
                  <c:v>44.333333333333336</c:v>
                </c:pt>
                <c:pt idx="15">
                  <c:v>49.333333333333336</c:v>
                </c:pt>
                <c:pt idx="16">
                  <c:v>43.421052631578945</c:v>
                </c:pt>
                <c:pt idx="17">
                  <c:v>54.117647058823536</c:v>
                </c:pt>
                <c:pt idx="18">
                  <c:v>40.370370370370367</c:v>
                </c:pt>
                <c:pt idx="19">
                  <c:v>37.662337662337663</c:v>
                </c:pt>
                <c:pt idx="20">
                  <c:v>36.547619047619051</c:v>
                </c:pt>
                <c:pt idx="21">
                  <c:v>53.714285714285715</c:v>
                </c:pt>
                <c:pt idx="22">
                  <c:v>40.370370370370374</c:v>
                </c:pt>
                <c:pt idx="23">
                  <c:v>35.862068965517246</c:v>
                </c:pt>
                <c:pt idx="24">
                  <c:v>57.631578947368418</c:v>
                </c:pt>
                <c:pt idx="25">
                  <c:v>39.615384615384613</c:v>
                </c:pt>
                <c:pt idx="26">
                  <c:v>55.581395348837205</c:v>
                </c:pt>
                <c:pt idx="27">
                  <c:v>48.170731707317067</c:v>
                </c:pt>
                <c:pt idx="28">
                  <c:v>35.512820512820518</c:v>
                </c:pt>
                <c:pt idx="29">
                  <c:v>38.5</c:v>
                </c:pt>
                <c:pt idx="30">
                  <c:v>29.210526315789473</c:v>
                </c:pt>
                <c:pt idx="31">
                  <c:v>44.210526315789473</c:v>
                </c:pt>
                <c:pt idx="32">
                  <c:v>47.037037037037038</c:v>
                </c:pt>
                <c:pt idx="33">
                  <c:v>45.869565217391312</c:v>
                </c:pt>
                <c:pt idx="34">
                  <c:v>37.10526315789474</c:v>
                </c:pt>
                <c:pt idx="35">
                  <c:v>36.875</c:v>
                </c:pt>
                <c:pt idx="36">
                  <c:v>38.235294117647058</c:v>
                </c:pt>
                <c:pt idx="37">
                  <c:v>34.25</c:v>
                </c:pt>
                <c:pt idx="38">
                  <c:v>53.823529411764703</c:v>
                </c:pt>
                <c:pt idx="39">
                  <c:v>45.166666666666657</c:v>
                </c:pt>
                <c:pt idx="40">
                  <c:v>43</c:v>
                </c:pt>
                <c:pt idx="41">
                  <c:v>59.523809523809526</c:v>
                </c:pt>
                <c:pt idx="42">
                  <c:v>42.666666666666671</c:v>
                </c:pt>
                <c:pt idx="43">
                  <c:v>56.666666666666671</c:v>
                </c:pt>
                <c:pt idx="44">
                  <c:v>47.11538461538462</c:v>
                </c:pt>
                <c:pt idx="45">
                  <c:v>40.116279069767444</c:v>
                </c:pt>
                <c:pt idx="46">
                  <c:v>46.829268292682933</c:v>
                </c:pt>
                <c:pt idx="47">
                  <c:v>39.873635841470424</c:v>
                </c:pt>
              </c:numCache>
            </c:numRef>
          </c:val>
          <c:extLst>
            <c:ext xmlns:c16="http://schemas.microsoft.com/office/drawing/2014/chart" uri="{C3380CC4-5D6E-409C-BE32-E72D297353CC}">
              <c16:uniqueId val="{00000002-8CE2-4774-B3D0-61EC882FF639}"/>
            </c:ext>
          </c:extLst>
        </c:ser>
        <c:ser>
          <c:idx val="3"/>
          <c:order val="3"/>
          <c:tx>
            <c:strRef>
              <c:f>全体!$F$1</c:f>
              <c:strCache>
                <c:ptCount val="1"/>
              </c:strCache>
            </c:strRef>
          </c:tx>
          <c:spPr>
            <a:noFill/>
            <a:ln>
              <a:noFill/>
            </a:ln>
            <a:effectLst/>
          </c:spPr>
          <c:invertIfNegative val="0"/>
          <c:dLbls>
            <c:dLbl>
              <c:idx val="0"/>
              <c:layout>
                <c:manualLayout>
                  <c:x val="-1.2960098815140825E-3"/>
                  <c:y val="0.224036240865871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83F-45A4-8390-746807F73193}"/>
                </c:ext>
              </c:extLst>
            </c:dLbl>
            <c:dLbl>
              <c:idx val="1"/>
              <c:layout>
                <c:manualLayout>
                  <c:x val="-9.6557838573906865E-4"/>
                  <c:y val="0.2357680093194937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83F-45A4-8390-746807F73193}"/>
                </c:ext>
              </c:extLst>
            </c:dLbl>
            <c:dLbl>
              <c:idx val="2"/>
              <c:layout>
                <c:manualLayout>
                  <c:x val="-2.2614862192310023E-3"/>
                  <c:y val="0.2011987121857753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83F-45A4-8390-746807F73193}"/>
                </c:ext>
              </c:extLst>
            </c:dLbl>
            <c:dLbl>
              <c:idx val="6"/>
              <c:layout>
                <c:manualLayout>
                  <c:x val="2.5920197630281651E-3"/>
                  <c:y val="0.2190447760383126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83F-45A4-8390-746807F73193}"/>
                </c:ext>
              </c:extLst>
            </c:dLbl>
            <c:dLbl>
              <c:idx val="8"/>
              <c:layout>
                <c:manualLayout>
                  <c:x val="1.6265434253112329E-3"/>
                  <c:y val="0.1933034324357077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83F-45A4-8390-746807F73193}"/>
                </c:ext>
              </c:extLst>
            </c:dLbl>
            <c:dLbl>
              <c:idx val="9"/>
              <c:layout>
                <c:manualLayout>
                  <c:x val="1.6265434253112567E-3"/>
                  <c:y val="0.1713905788780175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83F-45A4-8390-746807F73193}"/>
                </c:ext>
              </c:extLst>
            </c:dLbl>
            <c:dLbl>
              <c:idx val="13"/>
              <c:layout>
                <c:manualLayout>
                  <c:x val="3.3053354379717427E-4"/>
                  <c:y val="0.1977841904550044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83F-45A4-8390-746807F73193}"/>
                </c:ext>
              </c:extLst>
            </c:dLbl>
            <c:dLbl>
              <c:idx val="19"/>
              <c:layout>
                <c:manualLayout>
                  <c:x val="3.3053354379717427E-4"/>
                  <c:y val="0.1881307149850040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83F-45A4-8390-746807F73193}"/>
                </c:ext>
              </c:extLst>
            </c:dLbl>
            <c:dLbl>
              <c:idx val="22"/>
              <c:layout>
                <c:manualLayout>
                  <c:x val="-2.2615882672531572E-3"/>
                  <c:y val="0.1822704147274321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83F-45A4-8390-746807F73193}"/>
                </c:ext>
              </c:extLst>
            </c:dLbl>
            <c:dLbl>
              <c:idx val="23"/>
              <c:layout>
                <c:manualLayout>
                  <c:x val="3.3053354379717427E-4"/>
                  <c:y val="0.1985460249609461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83F-45A4-8390-746807F73193}"/>
                </c:ext>
              </c:extLst>
            </c:dLbl>
            <c:dLbl>
              <c:idx val="31"/>
              <c:layout>
                <c:manualLayout>
                  <c:x val="1.6265434253112567E-3"/>
                  <c:y val="0.1054392237015045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783F-45A4-8390-746807F73193}"/>
                </c:ext>
              </c:extLst>
            </c:dLbl>
            <c:dLbl>
              <c:idx val="33"/>
              <c:layout>
                <c:manualLayout>
                  <c:x val="6.8105829513675862E-3"/>
                  <c:y val="0.1656215840634121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83F-45A4-8390-746807F73193}"/>
                </c:ext>
              </c:extLst>
            </c:dLbl>
            <c:dLbl>
              <c:idx val="35"/>
              <c:layout>
                <c:manualLayout>
                  <c:x val="5.5144710218313379E-3"/>
                  <c:y val="0.2395448853784670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83F-45A4-8390-746807F73193}"/>
                </c:ext>
              </c:extLst>
            </c:dLbl>
            <c:dLbl>
              <c:idx val="36"/>
              <c:layout>
                <c:manualLayout>
                  <c:x val="0"/>
                  <c:y val="0.2104542166589119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83F-45A4-8390-746807F731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全体!$B$2:$B$49</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全体!$F$2:$F$49</c:f>
              <c:numCache>
                <c:formatCode>0.0_);[Red]\(0.0\)</c:formatCode>
                <c:ptCount val="48"/>
                <c:pt idx="0">
                  <c:v>350.44692737430159</c:v>
                </c:pt>
                <c:pt idx="1">
                  <c:v>386.125</c:v>
                </c:pt>
                <c:pt idx="2">
                  <c:v>390.45454545454555</c:v>
                </c:pt>
                <c:pt idx="3">
                  <c:v>428.34285714285716</c:v>
                </c:pt>
                <c:pt idx="4">
                  <c:v>322.99999999999994</c:v>
                </c:pt>
                <c:pt idx="5">
                  <c:v>389.45714285714286</c:v>
                </c:pt>
                <c:pt idx="6">
                  <c:v>362.98305084745766</c:v>
                </c:pt>
                <c:pt idx="7">
                  <c:v>314.49999999999994</c:v>
                </c:pt>
                <c:pt idx="8">
                  <c:v>413.44</c:v>
                </c:pt>
                <c:pt idx="9">
                  <c:v>414.05714285714276</c:v>
                </c:pt>
                <c:pt idx="10">
                  <c:v>402.61904761904759</c:v>
                </c:pt>
                <c:pt idx="11">
                  <c:v>343.75925925925924</c:v>
                </c:pt>
                <c:pt idx="12">
                  <c:v>427.4677419354839</c:v>
                </c:pt>
                <c:pt idx="13">
                  <c:v>397.27272727272714</c:v>
                </c:pt>
                <c:pt idx="14">
                  <c:v>433.69999999999987</c:v>
                </c:pt>
                <c:pt idx="15">
                  <c:v>494.39999999999992</c:v>
                </c:pt>
                <c:pt idx="16">
                  <c:v>419.89473684210526</c:v>
                </c:pt>
                <c:pt idx="17">
                  <c:v>486.23529411764713</c:v>
                </c:pt>
                <c:pt idx="18">
                  <c:v>461.40740740740739</c:v>
                </c:pt>
                <c:pt idx="19">
                  <c:v>418.71428571428572</c:v>
                </c:pt>
                <c:pt idx="20">
                  <c:v>431.26190476190482</c:v>
                </c:pt>
                <c:pt idx="21">
                  <c:v>507.08571428571423</c:v>
                </c:pt>
                <c:pt idx="22">
                  <c:v>413.09259259259261</c:v>
                </c:pt>
                <c:pt idx="23">
                  <c:v>410.96551724137942</c:v>
                </c:pt>
                <c:pt idx="24">
                  <c:v>493.10526315789468</c:v>
                </c:pt>
                <c:pt idx="25">
                  <c:v>407.65384615384608</c:v>
                </c:pt>
                <c:pt idx="26">
                  <c:v>505.37209302325584</c:v>
                </c:pt>
                <c:pt idx="27">
                  <c:v>450.92682926829264</c:v>
                </c:pt>
                <c:pt idx="28">
                  <c:v>325.33333333333331</c:v>
                </c:pt>
                <c:pt idx="29">
                  <c:v>452.2</c:v>
                </c:pt>
                <c:pt idx="30">
                  <c:v>355.21052631578948</c:v>
                </c:pt>
                <c:pt idx="31">
                  <c:v>473.10526315789474</c:v>
                </c:pt>
                <c:pt idx="32">
                  <c:v>463.92592592592598</c:v>
                </c:pt>
                <c:pt idx="33">
                  <c:v>432.60869565217388</c:v>
                </c:pt>
                <c:pt idx="34">
                  <c:v>406.8947368421052</c:v>
                </c:pt>
                <c:pt idx="35">
                  <c:v>376.37500000000006</c:v>
                </c:pt>
                <c:pt idx="36">
                  <c:v>335.94117647058818</c:v>
                </c:pt>
                <c:pt idx="37">
                  <c:v>353.8</c:v>
                </c:pt>
                <c:pt idx="38">
                  <c:v>468.52941176470591</c:v>
                </c:pt>
                <c:pt idx="39">
                  <c:v>440.13333333333333</c:v>
                </c:pt>
                <c:pt idx="40">
                  <c:v>467.1</c:v>
                </c:pt>
                <c:pt idx="41">
                  <c:v>492.38095238095229</c:v>
                </c:pt>
                <c:pt idx="42">
                  <c:v>420.60000000000008</c:v>
                </c:pt>
                <c:pt idx="43">
                  <c:v>509.77777777777789</c:v>
                </c:pt>
                <c:pt idx="44">
                  <c:v>472.30769230769226</c:v>
                </c:pt>
                <c:pt idx="45">
                  <c:v>406.18604651162786</c:v>
                </c:pt>
                <c:pt idx="46">
                  <c:v>454.29268292682923</c:v>
                </c:pt>
                <c:pt idx="47">
                  <c:v>410.99253302699606</c:v>
                </c:pt>
              </c:numCache>
            </c:numRef>
          </c:val>
          <c:extLst>
            <c:ext xmlns:c16="http://schemas.microsoft.com/office/drawing/2014/chart" uri="{C3380CC4-5D6E-409C-BE32-E72D297353CC}">
              <c16:uniqueId val="{00000003-8CE2-4774-B3D0-61EC882FF639}"/>
            </c:ext>
          </c:extLst>
        </c:ser>
        <c:dLbls>
          <c:showLegendKey val="0"/>
          <c:showVal val="0"/>
          <c:showCatName val="0"/>
          <c:showSerName val="0"/>
          <c:showPercent val="0"/>
          <c:showBubbleSize val="0"/>
        </c:dLbls>
        <c:gapWidth val="150"/>
        <c:overlap val="100"/>
        <c:axId val="1767548479"/>
        <c:axId val="1767551807"/>
      </c:barChart>
      <c:catAx>
        <c:axId val="176754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67551807"/>
        <c:crosses val="autoZero"/>
        <c:auto val="1"/>
        <c:lblAlgn val="ctr"/>
        <c:lblOffset val="100"/>
        <c:noMultiLvlLbl val="0"/>
      </c:catAx>
      <c:valAx>
        <c:axId val="1767551807"/>
        <c:scaling>
          <c:orientation val="minMax"/>
          <c:max val="550"/>
          <c:min val="0"/>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67548479"/>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Entry>
      <c:legendEntry>
        <c:idx val="2"/>
        <c:txPr>
          <a:bodyPr rot="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Entry>
      <c:legendEntry>
        <c:idx val="3"/>
        <c:txPr>
          <a:bodyPr rot="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Entry>
      <c:layout>
        <c:manualLayout>
          <c:xMode val="edge"/>
          <c:yMode val="edge"/>
          <c:x val="3.5811610370854757E-2"/>
          <c:y val="0.84935971438607016"/>
          <c:w val="0.91791900095617629"/>
          <c:h val="0.125891894001532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200" dirty="0" smtClean="0">
                <a:latin typeface="メイリオ" panose="020B0604030504040204" pitchFamily="50" charset="-128"/>
                <a:ea typeface="メイリオ" panose="020B0604030504040204" pitchFamily="50" charset="-128"/>
              </a:rPr>
              <a:t>（８）要介護状態の維持改善の状況等　都道府県別市町村得点（満点</a:t>
            </a:r>
            <a:r>
              <a:rPr lang="en-US" altLang="ja-JP" sz="1200" dirty="0" smtClean="0">
                <a:latin typeface="メイリオ" panose="020B0604030504040204" pitchFamily="50" charset="-128"/>
                <a:ea typeface="メイリオ" panose="020B0604030504040204" pitchFamily="50" charset="-128"/>
              </a:rPr>
              <a:t>20</a:t>
            </a:r>
            <a:r>
              <a:rPr lang="ja-JP" altLang="en-US" sz="1200" dirty="0" smtClean="0">
                <a:latin typeface="メイリオ" panose="020B0604030504040204" pitchFamily="50" charset="-128"/>
                <a:ea typeface="メイリオ" panose="020B0604030504040204" pitchFamily="50" charset="-128"/>
              </a:rPr>
              <a:t>点　平均点</a:t>
            </a:r>
            <a:r>
              <a:rPr lang="en-US" altLang="ja-JP" sz="1200" dirty="0" smtClean="0">
                <a:latin typeface="メイリオ" panose="020B0604030504040204" pitchFamily="50" charset="-128"/>
                <a:ea typeface="メイリオ" panose="020B0604030504040204" pitchFamily="50" charset="-128"/>
              </a:rPr>
              <a:t>12.6</a:t>
            </a:r>
            <a:r>
              <a:rPr lang="ja-JP" altLang="en-US" sz="1200" dirty="0" smtClean="0">
                <a:latin typeface="メイリオ" panose="020B0604030504040204" pitchFamily="50" charset="-128"/>
                <a:ea typeface="メイリオ" panose="020B0604030504040204" pitchFamily="50" charset="-128"/>
              </a:rPr>
              <a:t>点　得点率</a:t>
            </a:r>
            <a:r>
              <a:rPr lang="en-US" altLang="ja-JP" sz="1200" dirty="0" smtClean="0">
                <a:latin typeface="メイリオ" panose="020B0604030504040204" pitchFamily="50" charset="-128"/>
                <a:ea typeface="メイリオ" panose="020B0604030504040204" pitchFamily="50" charset="-128"/>
              </a:rPr>
              <a:t>62.9%</a:t>
            </a:r>
            <a:r>
              <a:rPr lang="ja-JP" altLang="en-US"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c:rich>
      </c:tx>
      <c:layout>
        <c:manualLayout>
          <c:xMode val="edge"/>
          <c:yMode val="edge"/>
          <c:x val="9.2561357672402422E-2"/>
          <c:y val="8.4320326994815134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stacked"/>
        <c:varyColors val="0"/>
        <c:ser>
          <c:idx val="0"/>
          <c:order val="0"/>
          <c:tx>
            <c:strRef>
              <c:f>'Ⅱ (8)'!$C$3</c:f>
              <c:strCache>
                <c:ptCount val="1"/>
                <c:pt idx="0">
                  <c:v>①一定期間における、要介護認定者の要介護認定等基準時間の変化率の状況はどのようになっているか（10点）（平均6.2点）</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(8)'!$B$4:$B$51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(8)'!$C$4:$C$51</c:f>
              <c:numCache>
                <c:formatCode>0.0_);[Red]\(0.0\)</c:formatCode>
                <c:ptCount val="48"/>
                <c:pt idx="0">
                  <c:v>6.8715083798882679</c:v>
                </c:pt>
                <c:pt idx="1">
                  <c:v>6.5</c:v>
                </c:pt>
                <c:pt idx="2">
                  <c:v>8.4848484848484844</c:v>
                </c:pt>
                <c:pt idx="3">
                  <c:v>7.1428571428571432</c:v>
                </c:pt>
                <c:pt idx="4">
                  <c:v>7.6</c:v>
                </c:pt>
                <c:pt idx="5">
                  <c:v>4.8571428571428568</c:v>
                </c:pt>
                <c:pt idx="6">
                  <c:v>7.1186440677966099</c:v>
                </c:pt>
                <c:pt idx="7">
                  <c:v>7.5</c:v>
                </c:pt>
                <c:pt idx="8">
                  <c:v>6.4</c:v>
                </c:pt>
                <c:pt idx="9">
                  <c:v>6.8571428571428568</c:v>
                </c:pt>
                <c:pt idx="10">
                  <c:v>6.5079365079365079</c:v>
                </c:pt>
                <c:pt idx="11">
                  <c:v>6.8518518518518521</c:v>
                </c:pt>
                <c:pt idx="12">
                  <c:v>8.387096774193548</c:v>
                </c:pt>
                <c:pt idx="13">
                  <c:v>5.4545454545454541</c:v>
                </c:pt>
                <c:pt idx="14">
                  <c:v>4.666666666666667</c:v>
                </c:pt>
                <c:pt idx="15">
                  <c:v>4.666666666666667</c:v>
                </c:pt>
                <c:pt idx="16">
                  <c:v>6.8421052631578947</c:v>
                </c:pt>
                <c:pt idx="17">
                  <c:v>6.4705882352941178</c:v>
                </c:pt>
                <c:pt idx="18">
                  <c:v>7.4074074074074074</c:v>
                </c:pt>
                <c:pt idx="19">
                  <c:v>5.4545454545454541</c:v>
                </c:pt>
                <c:pt idx="20">
                  <c:v>6.4285714285714288</c:v>
                </c:pt>
                <c:pt idx="21">
                  <c:v>4.5714285714285712</c:v>
                </c:pt>
                <c:pt idx="22">
                  <c:v>5.9259259259259256</c:v>
                </c:pt>
                <c:pt idx="23">
                  <c:v>6.2068965517241379</c:v>
                </c:pt>
                <c:pt idx="24">
                  <c:v>3.6842105263157894</c:v>
                </c:pt>
                <c:pt idx="25">
                  <c:v>6.9230769230769234</c:v>
                </c:pt>
                <c:pt idx="26">
                  <c:v>6.7441860465116283</c:v>
                </c:pt>
                <c:pt idx="27">
                  <c:v>6.0975609756097562</c:v>
                </c:pt>
                <c:pt idx="28">
                  <c:v>6.1538461538461542</c:v>
                </c:pt>
                <c:pt idx="29">
                  <c:v>6</c:v>
                </c:pt>
                <c:pt idx="30">
                  <c:v>5.2631578947368425</c:v>
                </c:pt>
                <c:pt idx="31">
                  <c:v>5.7894736842105265</c:v>
                </c:pt>
                <c:pt idx="32">
                  <c:v>5.5555555555555554</c:v>
                </c:pt>
                <c:pt idx="33">
                  <c:v>5.2173913043478262</c:v>
                </c:pt>
                <c:pt idx="34">
                  <c:v>4.2105263157894735</c:v>
                </c:pt>
                <c:pt idx="35">
                  <c:v>6.25</c:v>
                </c:pt>
                <c:pt idx="36">
                  <c:v>5.2941176470588234</c:v>
                </c:pt>
                <c:pt idx="37">
                  <c:v>5</c:v>
                </c:pt>
                <c:pt idx="38">
                  <c:v>4.117647058823529</c:v>
                </c:pt>
                <c:pt idx="39">
                  <c:v>2.8333333333333335</c:v>
                </c:pt>
                <c:pt idx="40">
                  <c:v>6.5</c:v>
                </c:pt>
                <c:pt idx="41">
                  <c:v>4.2857142857142856</c:v>
                </c:pt>
                <c:pt idx="42">
                  <c:v>4.4444444444444446</c:v>
                </c:pt>
                <c:pt idx="43">
                  <c:v>5.5555555555555554</c:v>
                </c:pt>
                <c:pt idx="44">
                  <c:v>7.3076923076923075</c:v>
                </c:pt>
                <c:pt idx="45">
                  <c:v>4.8837209302325579</c:v>
                </c:pt>
                <c:pt idx="46">
                  <c:v>9.2682926829268286</c:v>
                </c:pt>
                <c:pt idx="47">
                  <c:v>6.1631246410109135</c:v>
                </c:pt>
              </c:numCache>
            </c:numRef>
          </c:val>
          <c:extLst>
            <c:ext xmlns:c16="http://schemas.microsoft.com/office/drawing/2014/chart" uri="{C3380CC4-5D6E-409C-BE32-E72D297353CC}">
              <c16:uniqueId val="{00000000-219F-44E2-979A-8E4EFF2F7E9A}"/>
            </c:ext>
          </c:extLst>
        </c:ser>
        <c:ser>
          <c:idx val="1"/>
          <c:order val="1"/>
          <c:tx>
            <c:strRef>
              <c:f>'Ⅱ (8)'!$D$3</c:f>
              <c:strCache>
                <c:ptCount val="1"/>
                <c:pt idx="0">
                  <c:v>②一定期間における要介護認定者の要介護認定の変化率の状況はどのようになっているか（10点）（平均6.4点）
</c:v>
                </c:pt>
              </c:strCache>
            </c:strRef>
          </c:tx>
          <c:spPr>
            <a:solidFill>
              <a:schemeClr val="accent2"/>
            </a:solidFill>
            <a:ln>
              <a:noFill/>
            </a:ln>
            <a:effectLst/>
          </c:spPr>
          <c:invertIfNegative val="0"/>
          <c:dLbls>
            <c:dLbl>
              <c:idx val="12"/>
              <c:layout>
                <c:manualLayout>
                  <c:x val="-4.7688174244948471E-17"/>
                  <c:y val="2.41098803048855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832-475D-B687-A46075C46F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(8)'!$B$4:$B$51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(8)'!$D$4:$D$51</c:f>
              <c:numCache>
                <c:formatCode>0.0_);[Red]\(0.0\)</c:formatCode>
                <c:ptCount val="48"/>
                <c:pt idx="0">
                  <c:v>6.6480446927374306</c:v>
                </c:pt>
                <c:pt idx="1">
                  <c:v>8.25</c:v>
                </c:pt>
                <c:pt idx="2">
                  <c:v>8.7878787878787872</c:v>
                </c:pt>
                <c:pt idx="3">
                  <c:v>6.8571428571428568</c:v>
                </c:pt>
                <c:pt idx="4">
                  <c:v>8</c:v>
                </c:pt>
                <c:pt idx="5">
                  <c:v>5.1428571428571432</c:v>
                </c:pt>
                <c:pt idx="6">
                  <c:v>7.6271186440677967</c:v>
                </c:pt>
                <c:pt idx="7">
                  <c:v>7.2727272727272725</c:v>
                </c:pt>
                <c:pt idx="8">
                  <c:v>6.4</c:v>
                </c:pt>
                <c:pt idx="9">
                  <c:v>5.1428571428571432</c:v>
                </c:pt>
                <c:pt idx="10">
                  <c:v>6.1904761904761907</c:v>
                </c:pt>
                <c:pt idx="11">
                  <c:v>7.4074074074074074</c:v>
                </c:pt>
                <c:pt idx="12">
                  <c:v>8.2258064516129039</c:v>
                </c:pt>
                <c:pt idx="13">
                  <c:v>5.1515151515151514</c:v>
                </c:pt>
                <c:pt idx="14">
                  <c:v>5.333333333333333</c:v>
                </c:pt>
                <c:pt idx="15">
                  <c:v>6</c:v>
                </c:pt>
                <c:pt idx="16">
                  <c:v>6.3157894736842106</c:v>
                </c:pt>
                <c:pt idx="17">
                  <c:v>8.235294117647058</c:v>
                </c:pt>
                <c:pt idx="18">
                  <c:v>7.0370370370370372</c:v>
                </c:pt>
                <c:pt idx="19">
                  <c:v>6.3636363636363633</c:v>
                </c:pt>
                <c:pt idx="20">
                  <c:v>7.6190476190476186</c:v>
                </c:pt>
                <c:pt idx="21">
                  <c:v>4.8571428571428568</c:v>
                </c:pt>
                <c:pt idx="22">
                  <c:v>6.1111111111111107</c:v>
                </c:pt>
                <c:pt idx="23">
                  <c:v>7.2413793103448274</c:v>
                </c:pt>
                <c:pt idx="24">
                  <c:v>3.6842105263157894</c:v>
                </c:pt>
                <c:pt idx="25">
                  <c:v>6.5384615384615383</c:v>
                </c:pt>
                <c:pt idx="26">
                  <c:v>6.9767441860465116</c:v>
                </c:pt>
                <c:pt idx="27">
                  <c:v>4.6341463414634143</c:v>
                </c:pt>
                <c:pt idx="28">
                  <c:v>5.6410256410256414</c:v>
                </c:pt>
                <c:pt idx="29">
                  <c:v>5</c:v>
                </c:pt>
                <c:pt idx="30">
                  <c:v>6.3157894736842106</c:v>
                </c:pt>
                <c:pt idx="31">
                  <c:v>5.2631578947368425</c:v>
                </c:pt>
                <c:pt idx="32">
                  <c:v>4.8148148148148149</c:v>
                </c:pt>
                <c:pt idx="33">
                  <c:v>6.5217391304347823</c:v>
                </c:pt>
                <c:pt idx="34">
                  <c:v>3.6842105263157894</c:v>
                </c:pt>
                <c:pt idx="35">
                  <c:v>7.083333333333333</c:v>
                </c:pt>
                <c:pt idx="36">
                  <c:v>4.7058823529411766</c:v>
                </c:pt>
                <c:pt idx="37">
                  <c:v>5</c:v>
                </c:pt>
                <c:pt idx="38">
                  <c:v>4.117647058823529</c:v>
                </c:pt>
                <c:pt idx="39">
                  <c:v>8.5</c:v>
                </c:pt>
                <c:pt idx="40">
                  <c:v>6.5</c:v>
                </c:pt>
                <c:pt idx="41">
                  <c:v>5.2380952380952381</c:v>
                </c:pt>
                <c:pt idx="42">
                  <c:v>4.8888888888888893</c:v>
                </c:pt>
                <c:pt idx="43">
                  <c:v>3.8888888888888888</c:v>
                </c:pt>
                <c:pt idx="44">
                  <c:v>6.5384615384615383</c:v>
                </c:pt>
                <c:pt idx="45">
                  <c:v>4.4186046511627906</c:v>
                </c:pt>
                <c:pt idx="46">
                  <c:v>9.5121951219512191</c:v>
                </c:pt>
                <c:pt idx="47">
                  <c:v>6.4215967834577832</c:v>
                </c:pt>
              </c:numCache>
            </c:numRef>
          </c:val>
          <c:extLst>
            <c:ext xmlns:c16="http://schemas.microsoft.com/office/drawing/2014/chart" uri="{C3380CC4-5D6E-409C-BE32-E72D297353CC}">
              <c16:uniqueId val="{00000001-219F-44E2-979A-8E4EFF2F7E9A}"/>
            </c:ext>
          </c:extLst>
        </c:ser>
        <c:ser>
          <c:idx val="2"/>
          <c:order val="2"/>
          <c:tx>
            <c:strRef>
              <c:f>'Ⅱ (8)'!$E$3</c:f>
              <c:strCache>
                <c:ptCount val="1"/>
              </c:strCache>
            </c:strRef>
          </c:tx>
          <c:spPr>
            <a:solidFill>
              <a:schemeClr val="bg1"/>
            </a:solidFill>
            <a:ln>
              <a:noFill/>
            </a:ln>
            <a:effectLst/>
          </c:spPr>
          <c:invertIfNegative val="0"/>
          <c:dLbls>
            <c:dLbl>
              <c:idx val="9"/>
              <c:layout>
                <c:manualLayout>
                  <c:x val="1.300601594803844E-3"/>
                  <c:y val="0.1899275900414949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832-475D-B687-A46075C46FAF}"/>
                </c:ext>
              </c:extLst>
            </c:dLbl>
            <c:dLbl>
              <c:idx val="19"/>
              <c:layout>
                <c:manualLayout>
                  <c:x val="0"/>
                  <c:y val="0.1849988646013363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832-475D-B687-A46075C46FAF}"/>
                </c:ext>
              </c:extLst>
            </c:dLbl>
            <c:dLbl>
              <c:idx val="22"/>
              <c:layout>
                <c:manualLayout>
                  <c:x val="0"/>
                  <c:y val="0.1924083813596015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832-475D-B687-A46075C46F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(8)'!$B$4:$B$51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(8)'!$E$4:$E$51</c:f>
              <c:numCache>
                <c:formatCode>0.0_);[Red]\(0.0\)</c:formatCode>
                <c:ptCount val="48"/>
                <c:pt idx="0">
                  <c:v>13.519553072625698</c:v>
                </c:pt>
                <c:pt idx="1">
                  <c:v>14.75</c:v>
                </c:pt>
                <c:pt idx="2">
                  <c:v>17.272727272727273</c:v>
                </c:pt>
                <c:pt idx="3">
                  <c:v>14</c:v>
                </c:pt>
                <c:pt idx="4">
                  <c:v>15.6</c:v>
                </c:pt>
                <c:pt idx="5">
                  <c:v>10</c:v>
                </c:pt>
                <c:pt idx="6">
                  <c:v>14.745762711864407</c:v>
                </c:pt>
                <c:pt idx="7">
                  <c:v>14.772727272727273</c:v>
                </c:pt>
                <c:pt idx="8">
                  <c:v>12.8</c:v>
                </c:pt>
                <c:pt idx="9">
                  <c:v>12</c:v>
                </c:pt>
                <c:pt idx="10">
                  <c:v>12.698412698412699</c:v>
                </c:pt>
                <c:pt idx="11">
                  <c:v>14.25925925925926</c:v>
                </c:pt>
                <c:pt idx="12">
                  <c:v>16.612903225806452</c:v>
                </c:pt>
                <c:pt idx="13">
                  <c:v>10.606060606060606</c:v>
                </c:pt>
                <c:pt idx="14">
                  <c:v>10</c:v>
                </c:pt>
                <c:pt idx="15">
                  <c:v>10.666666666666668</c:v>
                </c:pt>
                <c:pt idx="16">
                  <c:v>13.157894736842106</c:v>
                </c:pt>
                <c:pt idx="17">
                  <c:v>14.705882352941176</c:v>
                </c:pt>
                <c:pt idx="18">
                  <c:v>14.444444444444445</c:v>
                </c:pt>
                <c:pt idx="19">
                  <c:v>11.818181818181817</c:v>
                </c:pt>
                <c:pt idx="20">
                  <c:v>14.047619047619047</c:v>
                </c:pt>
                <c:pt idx="21">
                  <c:v>9.428571428571427</c:v>
                </c:pt>
                <c:pt idx="22">
                  <c:v>12.037037037037036</c:v>
                </c:pt>
                <c:pt idx="23">
                  <c:v>13.448275862068964</c:v>
                </c:pt>
                <c:pt idx="24">
                  <c:v>7.3684210526315788</c:v>
                </c:pt>
                <c:pt idx="25">
                  <c:v>13.461538461538462</c:v>
                </c:pt>
                <c:pt idx="26">
                  <c:v>13.720930232558139</c:v>
                </c:pt>
                <c:pt idx="27">
                  <c:v>10.73170731707317</c:v>
                </c:pt>
                <c:pt idx="28">
                  <c:v>11.794871794871796</c:v>
                </c:pt>
                <c:pt idx="29">
                  <c:v>11</c:v>
                </c:pt>
                <c:pt idx="30">
                  <c:v>11.578947368421053</c:v>
                </c:pt>
                <c:pt idx="31">
                  <c:v>11.05263157894737</c:v>
                </c:pt>
                <c:pt idx="32">
                  <c:v>10.37037037037037</c:v>
                </c:pt>
                <c:pt idx="33">
                  <c:v>11.739130434782609</c:v>
                </c:pt>
                <c:pt idx="34">
                  <c:v>7.8947368421052628</c:v>
                </c:pt>
                <c:pt idx="35">
                  <c:v>13.333333333333332</c:v>
                </c:pt>
                <c:pt idx="36">
                  <c:v>10</c:v>
                </c:pt>
                <c:pt idx="37">
                  <c:v>10</c:v>
                </c:pt>
                <c:pt idx="38">
                  <c:v>8.235294117647058</c:v>
                </c:pt>
                <c:pt idx="39">
                  <c:v>11.333333333333334</c:v>
                </c:pt>
                <c:pt idx="40">
                  <c:v>13</c:v>
                </c:pt>
                <c:pt idx="41">
                  <c:v>9.5238095238095237</c:v>
                </c:pt>
                <c:pt idx="42">
                  <c:v>9.3333333333333339</c:v>
                </c:pt>
                <c:pt idx="43">
                  <c:v>9.4444444444444446</c:v>
                </c:pt>
                <c:pt idx="44">
                  <c:v>13.846153846153847</c:v>
                </c:pt>
                <c:pt idx="45">
                  <c:v>9.3023255813953476</c:v>
                </c:pt>
                <c:pt idx="46">
                  <c:v>18.780487804878049</c:v>
                </c:pt>
                <c:pt idx="47">
                  <c:v>12.584721424468697</c:v>
                </c:pt>
              </c:numCache>
            </c:numRef>
          </c:val>
          <c:extLst>
            <c:ext xmlns:c16="http://schemas.microsoft.com/office/drawing/2014/chart" uri="{C3380CC4-5D6E-409C-BE32-E72D297353CC}">
              <c16:uniqueId val="{00000002-219F-44E2-979A-8E4EFF2F7E9A}"/>
            </c:ext>
          </c:extLst>
        </c:ser>
        <c:dLbls>
          <c:showLegendKey val="0"/>
          <c:showVal val="0"/>
          <c:showCatName val="0"/>
          <c:showSerName val="0"/>
          <c:showPercent val="0"/>
          <c:showBubbleSize val="0"/>
        </c:dLbls>
        <c:gapWidth val="150"/>
        <c:overlap val="100"/>
        <c:axId val="88291471"/>
        <c:axId val="88293967"/>
      </c:barChart>
      <c:catAx>
        <c:axId val="88291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8293967"/>
        <c:crosses val="autoZero"/>
        <c:auto val="1"/>
        <c:lblAlgn val="ctr"/>
        <c:lblOffset val="100"/>
        <c:noMultiLvlLbl val="0"/>
      </c:catAx>
      <c:valAx>
        <c:axId val="88293967"/>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8291471"/>
        <c:crosses val="autoZero"/>
        <c:crossBetween val="between"/>
      </c:valAx>
      <c:spPr>
        <a:noFill/>
        <a:ln>
          <a:noFill/>
        </a:ln>
        <a:effectLst/>
      </c:spPr>
    </c:plotArea>
    <c:legend>
      <c:legendPos val="b"/>
      <c:layout>
        <c:manualLayout>
          <c:xMode val="edge"/>
          <c:yMode val="edge"/>
          <c:x val="4.872268634241337E-2"/>
          <c:y val="0.78755280577454023"/>
          <c:w val="0.88564670417314917"/>
          <c:h val="0.1531361409473467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300" dirty="0" smtClean="0">
                <a:latin typeface="メイリオ" panose="020B0604030504040204" pitchFamily="50" charset="-128"/>
                <a:ea typeface="メイリオ" panose="020B0604030504040204" pitchFamily="50" charset="-128"/>
              </a:rPr>
              <a:t>（１）介護給付の適正化　都道府県別市町村得点（満点</a:t>
            </a:r>
            <a:r>
              <a:rPr lang="en-US" altLang="ja-JP" sz="1300" dirty="0" smtClean="0">
                <a:latin typeface="メイリオ" panose="020B0604030504040204" pitchFamily="50" charset="-128"/>
                <a:ea typeface="メイリオ" panose="020B0604030504040204" pitchFamily="50" charset="-128"/>
              </a:rPr>
              <a:t>60</a:t>
            </a:r>
            <a:r>
              <a:rPr lang="ja-JP" altLang="en-US" sz="1300" dirty="0" smtClean="0">
                <a:latin typeface="メイリオ" panose="020B0604030504040204" pitchFamily="50" charset="-128"/>
                <a:ea typeface="メイリオ" panose="020B0604030504040204" pitchFamily="50" charset="-128"/>
              </a:rPr>
              <a:t>点　平均点</a:t>
            </a:r>
            <a:r>
              <a:rPr lang="en-US" altLang="ja-JP" sz="1300" dirty="0" smtClean="0">
                <a:latin typeface="メイリオ" panose="020B0604030504040204" pitchFamily="50" charset="-128"/>
                <a:ea typeface="メイリオ" panose="020B0604030504040204" pitchFamily="50" charset="-128"/>
              </a:rPr>
              <a:t>34.2</a:t>
            </a:r>
            <a:r>
              <a:rPr lang="ja-JP" altLang="en-US" sz="1300" dirty="0" smtClean="0">
                <a:latin typeface="メイリオ" panose="020B0604030504040204" pitchFamily="50" charset="-128"/>
                <a:ea typeface="メイリオ" panose="020B0604030504040204" pitchFamily="50" charset="-128"/>
              </a:rPr>
              <a:t>　得点率</a:t>
            </a:r>
            <a:r>
              <a:rPr lang="en-US" altLang="ja-JP" sz="1300" dirty="0" smtClean="0">
                <a:latin typeface="メイリオ" panose="020B0604030504040204" pitchFamily="50" charset="-128"/>
                <a:ea typeface="メイリオ" panose="020B0604030504040204" pitchFamily="50" charset="-128"/>
              </a:rPr>
              <a:t>57%</a:t>
            </a:r>
            <a:r>
              <a:rPr lang="ja-JP" altLang="en-US" sz="1300" dirty="0" smtClean="0">
                <a:latin typeface="メイリオ" panose="020B0604030504040204" pitchFamily="50" charset="-128"/>
                <a:ea typeface="メイリオ" panose="020B0604030504040204" pitchFamily="50" charset="-128"/>
              </a:rPr>
              <a:t>）</a:t>
            </a:r>
            <a:endParaRPr lang="ja-JP" altLang="en-US" sz="1300" dirty="0">
              <a:latin typeface="メイリオ" panose="020B0604030504040204" pitchFamily="50" charset="-128"/>
              <a:ea typeface="メイリオ" panose="020B0604030504040204" pitchFamily="50" charset="-128"/>
            </a:endParaRPr>
          </a:p>
        </c:rich>
      </c:tx>
      <c:layout>
        <c:manualLayout>
          <c:xMode val="edge"/>
          <c:yMode val="edge"/>
          <c:x val="0.12842325138486427"/>
          <c:y val="1.8523896336775521E-3"/>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stacked"/>
        <c:varyColors val="0"/>
        <c:ser>
          <c:idx val="0"/>
          <c:order val="0"/>
          <c:tx>
            <c:strRef>
              <c:f>'Ⅲ (1)'!$C$3</c:f>
              <c:strCache>
                <c:ptCount val="1"/>
                <c:pt idx="0">
                  <c:v>①介護給付の適正化事業の主要５事業のうち、３事業以上を実施しているか（10点）（平均9.5点）</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'Ⅲ (1)'!$B$4:$B$51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'Ⅲ (1)'!$C$4:$C$51</c:f>
              <c:numCache>
                <c:formatCode>0.0_);[Red]\(0.0\)</c:formatCode>
                <c:ptCount val="48"/>
                <c:pt idx="0">
                  <c:v>9.1620111731843572</c:v>
                </c:pt>
                <c:pt idx="1">
                  <c:v>10</c:v>
                </c:pt>
                <c:pt idx="2">
                  <c:v>7.8787878787878789</c:v>
                </c:pt>
                <c:pt idx="3">
                  <c:v>8.8571428571428577</c:v>
                </c:pt>
                <c:pt idx="4">
                  <c:v>10</c:v>
                </c:pt>
                <c:pt idx="5">
                  <c:v>10</c:v>
                </c:pt>
                <c:pt idx="6">
                  <c:v>8.4745762711864412</c:v>
                </c:pt>
                <c:pt idx="7">
                  <c:v>9.545454545454545</c:v>
                </c:pt>
                <c:pt idx="8">
                  <c:v>8</c:v>
                </c:pt>
                <c:pt idx="9">
                  <c:v>10</c:v>
                </c:pt>
                <c:pt idx="10">
                  <c:v>9.3650793650793656</c:v>
                </c:pt>
                <c:pt idx="11">
                  <c:v>8.8888888888888893</c:v>
                </c:pt>
                <c:pt idx="12">
                  <c:v>9.67741935483871</c:v>
                </c:pt>
                <c:pt idx="13">
                  <c:v>10</c:v>
                </c:pt>
                <c:pt idx="14">
                  <c:v>10</c:v>
                </c:pt>
                <c:pt idx="15">
                  <c:v>10</c:v>
                </c:pt>
                <c:pt idx="16">
                  <c:v>8.9473684210526319</c:v>
                </c:pt>
                <c:pt idx="17">
                  <c:v>10</c:v>
                </c:pt>
                <c:pt idx="18">
                  <c:v>9.6296296296296298</c:v>
                </c:pt>
                <c:pt idx="19">
                  <c:v>9.0909090909090917</c:v>
                </c:pt>
                <c:pt idx="20">
                  <c:v>8.8095238095238102</c:v>
                </c:pt>
                <c:pt idx="21">
                  <c:v>10</c:v>
                </c:pt>
                <c:pt idx="22">
                  <c:v>10</c:v>
                </c:pt>
                <c:pt idx="23">
                  <c:v>10</c:v>
                </c:pt>
                <c:pt idx="24">
                  <c:v>9.473684210526315</c:v>
                </c:pt>
                <c:pt idx="25">
                  <c:v>10</c:v>
                </c:pt>
                <c:pt idx="26">
                  <c:v>10</c:v>
                </c:pt>
                <c:pt idx="27">
                  <c:v>9.5121951219512191</c:v>
                </c:pt>
                <c:pt idx="28">
                  <c:v>10</c:v>
                </c:pt>
                <c:pt idx="29">
                  <c:v>9.6666666666666661</c:v>
                </c:pt>
                <c:pt idx="30">
                  <c:v>7.8947368421052628</c:v>
                </c:pt>
                <c:pt idx="31">
                  <c:v>9.473684210526315</c:v>
                </c:pt>
                <c:pt idx="32">
                  <c:v>10</c:v>
                </c:pt>
                <c:pt idx="33">
                  <c:v>10</c:v>
                </c:pt>
                <c:pt idx="34">
                  <c:v>10</c:v>
                </c:pt>
                <c:pt idx="35">
                  <c:v>9.1666666666666661</c:v>
                </c:pt>
                <c:pt idx="36">
                  <c:v>10</c:v>
                </c:pt>
                <c:pt idx="37">
                  <c:v>10</c:v>
                </c:pt>
                <c:pt idx="38">
                  <c:v>10</c:v>
                </c:pt>
                <c:pt idx="39">
                  <c:v>10</c:v>
                </c:pt>
                <c:pt idx="40">
                  <c:v>10</c:v>
                </c:pt>
                <c:pt idx="41">
                  <c:v>10</c:v>
                </c:pt>
                <c:pt idx="42">
                  <c:v>9.7777777777777786</c:v>
                </c:pt>
                <c:pt idx="43">
                  <c:v>10</c:v>
                </c:pt>
                <c:pt idx="44">
                  <c:v>10</c:v>
                </c:pt>
                <c:pt idx="45">
                  <c:v>9.7674418604651159</c:v>
                </c:pt>
                <c:pt idx="46">
                  <c:v>10</c:v>
                </c:pt>
                <c:pt idx="47">
                  <c:v>9.5</c:v>
                </c:pt>
              </c:numCache>
            </c:numRef>
          </c:val>
          <c:extLst>
            <c:ext xmlns:c16="http://schemas.microsoft.com/office/drawing/2014/chart" uri="{C3380CC4-5D6E-409C-BE32-E72D297353CC}">
              <c16:uniqueId val="{00000000-98F9-450B-B4EA-E52FD5216C0B}"/>
            </c:ext>
          </c:extLst>
        </c:ser>
        <c:ser>
          <c:idx val="1"/>
          <c:order val="1"/>
          <c:tx>
            <c:strRef>
              <c:f>'Ⅲ (1)'!$D$3</c:f>
              <c:strCache>
                <c:ptCount val="1"/>
                <c:pt idx="0">
                  <c:v>②ケアプラン点検をどの程度実施しているか（10点、５点）（平均4.0点）</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'Ⅲ (1)'!$B$4:$B$51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'Ⅲ (1)'!$D$4:$D$51</c:f>
              <c:numCache>
                <c:formatCode>0.0_);[Red]\(0.0\)</c:formatCode>
                <c:ptCount val="48"/>
                <c:pt idx="0">
                  <c:v>3.1564245810055866</c:v>
                </c:pt>
                <c:pt idx="1">
                  <c:v>4.875</c:v>
                </c:pt>
                <c:pt idx="2">
                  <c:v>1.3636363636363635</c:v>
                </c:pt>
                <c:pt idx="3">
                  <c:v>3.2857142857142856</c:v>
                </c:pt>
                <c:pt idx="4">
                  <c:v>3.2</c:v>
                </c:pt>
                <c:pt idx="5">
                  <c:v>3.5714285714285716</c:v>
                </c:pt>
                <c:pt idx="6">
                  <c:v>1.7796610169491525</c:v>
                </c:pt>
                <c:pt idx="7">
                  <c:v>2.7272727272727271</c:v>
                </c:pt>
                <c:pt idx="8">
                  <c:v>2</c:v>
                </c:pt>
                <c:pt idx="9">
                  <c:v>1.8571428571428572</c:v>
                </c:pt>
                <c:pt idx="10">
                  <c:v>4.3650793650793647</c:v>
                </c:pt>
                <c:pt idx="11">
                  <c:v>2.5925925925925926</c:v>
                </c:pt>
                <c:pt idx="12">
                  <c:v>1.6129032258064515</c:v>
                </c:pt>
                <c:pt idx="13">
                  <c:v>1.6666666666666667</c:v>
                </c:pt>
                <c:pt idx="14">
                  <c:v>5</c:v>
                </c:pt>
                <c:pt idx="15">
                  <c:v>3.3333333333333335</c:v>
                </c:pt>
                <c:pt idx="16">
                  <c:v>5.5263157894736841</c:v>
                </c:pt>
                <c:pt idx="17">
                  <c:v>7.6470588235294121</c:v>
                </c:pt>
                <c:pt idx="18">
                  <c:v>5.5555555555555554</c:v>
                </c:pt>
                <c:pt idx="19">
                  <c:v>2.9870129870129869</c:v>
                </c:pt>
                <c:pt idx="20">
                  <c:v>2.9761904761904763</c:v>
                </c:pt>
                <c:pt idx="21">
                  <c:v>3.1428571428571428</c:v>
                </c:pt>
                <c:pt idx="22">
                  <c:v>5</c:v>
                </c:pt>
                <c:pt idx="23">
                  <c:v>2.0689655172413794</c:v>
                </c:pt>
                <c:pt idx="24">
                  <c:v>5</c:v>
                </c:pt>
                <c:pt idx="25">
                  <c:v>2.3076923076923075</c:v>
                </c:pt>
                <c:pt idx="26">
                  <c:v>6.5116279069767442</c:v>
                </c:pt>
                <c:pt idx="27">
                  <c:v>4.5121951219512191</c:v>
                </c:pt>
                <c:pt idx="28">
                  <c:v>4.4871794871794872</c:v>
                </c:pt>
                <c:pt idx="29">
                  <c:v>1.5</c:v>
                </c:pt>
                <c:pt idx="30">
                  <c:v>2.8947368421052633</c:v>
                </c:pt>
                <c:pt idx="31">
                  <c:v>4.2105263157894735</c:v>
                </c:pt>
                <c:pt idx="32">
                  <c:v>7.0370370370370372</c:v>
                </c:pt>
                <c:pt idx="33">
                  <c:v>4.1304347826086953</c:v>
                </c:pt>
                <c:pt idx="34">
                  <c:v>2.8947368421052633</c:v>
                </c:pt>
                <c:pt idx="35">
                  <c:v>6.041666666666667</c:v>
                </c:pt>
                <c:pt idx="36">
                  <c:v>6.4705882352941178</c:v>
                </c:pt>
                <c:pt idx="37">
                  <c:v>7.25</c:v>
                </c:pt>
                <c:pt idx="38">
                  <c:v>4.7058823529411766</c:v>
                </c:pt>
                <c:pt idx="39">
                  <c:v>8.6666666666666661</c:v>
                </c:pt>
                <c:pt idx="40">
                  <c:v>1</c:v>
                </c:pt>
                <c:pt idx="41">
                  <c:v>5.7142857142857144</c:v>
                </c:pt>
                <c:pt idx="42">
                  <c:v>8</c:v>
                </c:pt>
                <c:pt idx="43">
                  <c:v>7.2222222222222223</c:v>
                </c:pt>
                <c:pt idx="44">
                  <c:v>7.5</c:v>
                </c:pt>
                <c:pt idx="45">
                  <c:v>6.1627906976744189</c:v>
                </c:pt>
                <c:pt idx="46">
                  <c:v>1.2195121951219512</c:v>
                </c:pt>
                <c:pt idx="47">
                  <c:v>4</c:v>
                </c:pt>
              </c:numCache>
            </c:numRef>
          </c:val>
          <c:extLst>
            <c:ext xmlns:c16="http://schemas.microsoft.com/office/drawing/2014/chart" uri="{C3380CC4-5D6E-409C-BE32-E72D297353CC}">
              <c16:uniqueId val="{00000001-98F9-450B-B4EA-E52FD5216C0B}"/>
            </c:ext>
          </c:extLst>
        </c:ser>
        <c:ser>
          <c:idx val="2"/>
          <c:order val="2"/>
          <c:tx>
            <c:strRef>
              <c:f>'Ⅲ (1)'!$E$3</c:f>
              <c:strCache>
                <c:ptCount val="1"/>
                <c:pt idx="0">
                  <c:v>③医療情報との突合・縦覧点検を実施しているか（10点）（平均9.6点）</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'Ⅲ (1)'!$B$4:$B$51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'Ⅲ (1)'!$E$4:$E$51</c:f>
              <c:numCache>
                <c:formatCode>0.0_);[Red]\(0.0\)</c:formatCode>
                <c:ptCount val="48"/>
                <c:pt idx="0">
                  <c:v>9.2178770949720672</c:v>
                </c:pt>
                <c:pt idx="1">
                  <c:v>10</c:v>
                </c:pt>
                <c:pt idx="2">
                  <c:v>9.3939393939393945</c:v>
                </c:pt>
                <c:pt idx="3">
                  <c:v>10</c:v>
                </c:pt>
                <c:pt idx="4">
                  <c:v>10</c:v>
                </c:pt>
                <c:pt idx="5">
                  <c:v>10</c:v>
                </c:pt>
                <c:pt idx="6">
                  <c:v>9.3220338983050848</c:v>
                </c:pt>
                <c:pt idx="7">
                  <c:v>9.3181818181818183</c:v>
                </c:pt>
                <c:pt idx="8">
                  <c:v>8</c:v>
                </c:pt>
                <c:pt idx="9">
                  <c:v>10</c:v>
                </c:pt>
                <c:pt idx="10">
                  <c:v>9.2063492063492056</c:v>
                </c:pt>
                <c:pt idx="11">
                  <c:v>7.0370370370370372</c:v>
                </c:pt>
                <c:pt idx="12">
                  <c:v>10</c:v>
                </c:pt>
                <c:pt idx="13">
                  <c:v>10</c:v>
                </c:pt>
                <c:pt idx="14">
                  <c:v>10</c:v>
                </c:pt>
                <c:pt idx="15">
                  <c:v>10</c:v>
                </c:pt>
                <c:pt idx="16">
                  <c:v>8.4210526315789469</c:v>
                </c:pt>
                <c:pt idx="17">
                  <c:v>10</c:v>
                </c:pt>
                <c:pt idx="18">
                  <c:v>10</c:v>
                </c:pt>
                <c:pt idx="19">
                  <c:v>9.7402597402597397</c:v>
                </c:pt>
                <c:pt idx="20">
                  <c:v>9.7619047619047628</c:v>
                </c:pt>
                <c:pt idx="21">
                  <c:v>10</c:v>
                </c:pt>
                <c:pt idx="22">
                  <c:v>10</c:v>
                </c:pt>
                <c:pt idx="23">
                  <c:v>10</c:v>
                </c:pt>
                <c:pt idx="24">
                  <c:v>10</c:v>
                </c:pt>
                <c:pt idx="25">
                  <c:v>10</c:v>
                </c:pt>
                <c:pt idx="26">
                  <c:v>10</c:v>
                </c:pt>
                <c:pt idx="27">
                  <c:v>9.2682926829268286</c:v>
                </c:pt>
                <c:pt idx="28">
                  <c:v>10</c:v>
                </c:pt>
                <c:pt idx="29">
                  <c:v>9.6666666666666661</c:v>
                </c:pt>
                <c:pt idx="30">
                  <c:v>8.9473684210526319</c:v>
                </c:pt>
                <c:pt idx="31">
                  <c:v>10</c:v>
                </c:pt>
                <c:pt idx="32">
                  <c:v>10</c:v>
                </c:pt>
                <c:pt idx="33">
                  <c:v>10</c:v>
                </c:pt>
                <c:pt idx="34">
                  <c:v>8.9473684210526319</c:v>
                </c:pt>
                <c:pt idx="35">
                  <c:v>10</c:v>
                </c:pt>
                <c:pt idx="36">
                  <c:v>10</c:v>
                </c:pt>
                <c:pt idx="37">
                  <c:v>10</c:v>
                </c:pt>
                <c:pt idx="38">
                  <c:v>10</c:v>
                </c:pt>
                <c:pt idx="39">
                  <c:v>10</c:v>
                </c:pt>
                <c:pt idx="40">
                  <c:v>10</c:v>
                </c:pt>
                <c:pt idx="41">
                  <c:v>10</c:v>
                </c:pt>
                <c:pt idx="42">
                  <c:v>9.7777777777777786</c:v>
                </c:pt>
                <c:pt idx="43">
                  <c:v>10</c:v>
                </c:pt>
                <c:pt idx="44">
                  <c:v>10</c:v>
                </c:pt>
                <c:pt idx="45">
                  <c:v>9.7674418604651159</c:v>
                </c:pt>
                <c:pt idx="46">
                  <c:v>10</c:v>
                </c:pt>
                <c:pt idx="47">
                  <c:v>9.6</c:v>
                </c:pt>
              </c:numCache>
            </c:numRef>
          </c:val>
          <c:extLst>
            <c:ext xmlns:c16="http://schemas.microsoft.com/office/drawing/2014/chart" uri="{C3380CC4-5D6E-409C-BE32-E72D297353CC}">
              <c16:uniqueId val="{00000002-98F9-450B-B4EA-E52FD5216C0B}"/>
            </c:ext>
          </c:extLst>
        </c:ser>
        <c:ser>
          <c:idx val="3"/>
          <c:order val="3"/>
          <c:tx>
            <c:strRef>
              <c:f>'Ⅲ (1)'!$F$3</c:f>
              <c:strCache>
                <c:ptCount val="1"/>
                <c:pt idx="0">
                  <c:v>④福祉用具の利用に関しリハビリテーション専門職が関与する仕組みを設けているか（10点）（平均2.5点）</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'Ⅲ (1)'!$B$4:$B$51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'Ⅲ (1)'!$F$4:$F$51</c:f>
              <c:numCache>
                <c:formatCode>0.0_);[Red]\(0.0\)</c:formatCode>
                <c:ptCount val="48"/>
                <c:pt idx="0">
                  <c:v>1.9553072625698324</c:v>
                </c:pt>
                <c:pt idx="1">
                  <c:v>1</c:v>
                </c:pt>
                <c:pt idx="2">
                  <c:v>0.30303030303030304</c:v>
                </c:pt>
                <c:pt idx="3">
                  <c:v>2.5714285714285716</c:v>
                </c:pt>
                <c:pt idx="4">
                  <c:v>0.4</c:v>
                </c:pt>
                <c:pt idx="5">
                  <c:v>4</c:v>
                </c:pt>
                <c:pt idx="6">
                  <c:v>2.0338983050847457</c:v>
                </c:pt>
                <c:pt idx="7">
                  <c:v>0.68181818181818177</c:v>
                </c:pt>
                <c:pt idx="8">
                  <c:v>1.6</c:v>
                </c:pt>
                <c:pt idx="9">
                  <c:v>0.8571428571428571</c:v>
                </c:pt>
                <c:pt idx="10">
                  <c:v>1.9047619047619047</c:v>
                </c:pt>
                <c:pt idx="11">
                  <c:v>0.92592592592592593</c:v>
                </c:pt>
                <c:pt idx="12">
                  <c:v>1.7741935483870968</c:v>
                </c:pt>
                <c:pt idx="13">
                  <c:v>1.2121212121212122</c:v>
                </c:pt>
                <c:pt idx="14">
                  <c:v>2.6666666666666665</c:v>
                </c:pt>
                <c:pt idx="15">
                  <c:v>2.6666666666666665</c:v>
                </c:pt>
                <c:pt idx="16">
                  <c:v>2.6315789473684212</c:v>
                </c:pt>
                <c:pt idx="17">
                  <c:v>5.882352941176471</c:v>
                </c:pt>
                <c:pt idx="18">
                  <c:v>1.8518518518518519</c:v>
                </c:pt>
                <c:pt idx="19">
                  <c:v>2.4675324675324677</c:v>
                </c:pt>
                <c:pt idx="20">
                  <c:v>1.9047619047619047</c:v>
                </c:pt>
                <c:pt idx="21">
                  <c:v>6.5714285714285712</c:v>
                </c:pt>
                <c:pt idx="22">
                  <c:v>1.2962962962962963</c:v>
                </c:pt>
                <c:pt idx="23">
                  <c:v>2.0689655172413794</c:v>
                </c:pt>
                <c:pt idx="24">
                  <c:v>7.3684210526315788</c:v>
                </c:pt>
                <c:pt idx="25">
                  <c:v>1.9230769230769231</c:v>
                </c:pt>
                <c:pt idx="26">
                  <c:v>4.1860465116279073</c:v>
                </c:pt>
                <c:pt idx="27">
                  <c:v>4.1463414634146343</c:v>
                </c:pt>
                <c:pt idx="28">
                  <c:v>0.76923076923076927</c:v>
                </c:pt>
                <c:pt idx="29">
                  <c:v>4.666666666666667</c:v>
                </c:pt>
                <c:pt idx="30">
                  <c:v>1.5789473684210527</c:v>
                </c:pt>
                <c:pt idx="31">
                  <c:v>2.6315789473684212</c:v>
                </c:pt>
                <c:pt idx="32">
                  <c:v>2.9629629629629628</c:v>
                </c:pt>
                <c:pt idx="33">
                  <c:v>1.7391304347826086</c:v>
                </c:pt>
                <c:pt idx="34">
                  <c:v>1.5789473684210527</c:v>
                </c:pt>
                <c:pt idx="35">
                  <c:v>2.0833333333333335</c:v>
                </c:pt>
                <c:pt idx="36">
                  <c:v>1.7647058823529411</c:v>
                </c:pt>
                <c:pt idx="37">
                  <c:v>0</c:v>
                </c:pt>
                <c:pt idx="38">
                  <c:v>6.7647058823529411</c:v>
                </c:pt>
                <c:pt idx="39">
                  <c:v>2.6666666666666665</c:v>
                </c:pt>
                <c:pt idx="40">
                  <c:v>2.5</c:v>
                </c:pt>
                <c:pt idx="41">
                  <c:v>5.7142857142857144</c:v>
                </c:pt>
                <c:pt idx="42">
                  <c:v>2.6666666666666665</c:v>
                </c:pt>
                <c:pt idx="43">
                  <c:v>8.8888888888888893</c:v>
                </c:pt>
                <c:pt idx="44">
                  <c:v>5.384615384615385</c:v>
                </c:pt>
                <c:pt idx="45">
                  <c:v>2.558139534883721</c:v>
                </c:pt>
                <c:pt idx="46">
                  <c:v>3.1707317073170733</c:v>
                </c:pt>
                <c:pt idx="47">
                  <c:v>2.5</c:v>
                </c:pt>
              </c:numCache>
            </c:numRef>
          </c:val>
          <c:extLst>
            <c:ext xmlns:c16="http://schemas.microsoft.com/office/drawing/2014/chart" uri="{C3380CC4-5D6E-409C-BE32-E72D297353CC}">
              <c16:uniqueId val="{00000003-98F9-450B-B4EA-E52FD5216C0B}"/>
            </c:ext>
          </c:extLst>
        </c:ser>
        <c:ser>
          <c:idx val="4"/>
          <c:order val="4"/>
          <c:tx>
            <c:strRef>
              <c:f>'Ⅲ (1)'!$G$3</c:f>
              <c:strCache>
                <c:ptCount val="1"/>
                <c:pt idx="0">
                  <c:v>⑤住宅改修の利用に際して、建築専門職、リハビリテーション専門職等が適切に関与する仕組みを設けているか（10点）（平均3.3点）</c:v>
                </c:pt>
              </c:strCache>
            </c:strRef>
          </c:tx>
          <c:spPr>
            <a:solidFill>
              <a:schemeClr val="accent5"/>
            </a:solidFill>
            <a:ln>
              <a:noFill/>
            </a:ln>
            <a:effectLst/>
          </c:spPr>
          <c:invertIfNegative val="0"/>
          <c:dLbls>
            <c:dLbl>
              <c:idx val="26"/>
              <c:layout>
                <c:manualLayout>
                  <c:x val="0"/>
                  <c:y val="-1.99592129126534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9C2-41A5-ADE0-CDE524E258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'Ⅲ (1)'!$B$4:$B$51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'Ⅲ (1)'!$G$4:$G$51</c:f>
              <c:numCache>
                <c:formatCode>0.0_);[Red]\(0.0\)</c:formatCode>
                <c:ptCount val="48"/>
                <c:pt idx="0">
                  <c:v>3.1284916201117317</c:v>
                </c:pt>
                <c:pt idx="1">
                  <c:v>2</c:v>
                </c:pt>
                <c:pt idx="2">
                  <c:v>1.5151515151515151</c:v>
                </c:pt>
                <c:pt idx="3">
                  <c:v>2.2857142857142856</c:v>
                </c:pt>
                <c:pt idx="4">
                  <c:v>0.8</c:v>
                </c:pt>
                <c:pt idx="5">
                  <c:v>1.4285714285714286</c:v>
                </c:pt>
                <c:pt idx="6">
                  <c:v>1.0169491525423728</c:v>
                </c:pt>
                <c:pt idx="7">
                  <c:v>1.5909090909090908</c:v>
                </c:pt>
                <c:pt idx="8">
                  <c:v>1.6</c:v>
                </c:pt>
                <c:pt idx="9">
                  <c:v>1.4285714285714286</c:v>
                </c:pt>
                <c:pt idx="10">
                  <c:v>1.1111111111111112</c:v>
                </c:pt>
                <c:pt idx="11">
                  <c:v>1.1111111111111112</c:v>
                </c:pt>
                <c:pt idx="12">
                  <c:v>5</c:v>
                </c:pt>
                <c:pt idx="13">
                  <c:v>3.0303030303030303</c:v>
                </c:pt>
                <c:pt idx="14">
                  <c:v>4.666666666666667</c:v>
                </c:pt>
                <c:pt idx="15">
                  <c:v>6</c:v>
                </c:pt>
                <c:pt idx="16">
                  <c:v>6.8421052631578947</c:v>
                </c:pt>
                <c:pt idx="17">
                  <c:v>3.5294117647058822</c:v>
                </c:pt>
                <c:pt idx="18">
                  <c:v>3.7037037037037037</c:v>
                </c:pt>
                <c:pt idx="19">
                  <c:v>2.5974025974025974</c:v>
                </c:pt>
                <c:pt idx="20">
                  <c:v>3.3333333333333335</c:v>
                </c:pt>
                <c:pt idx="21">
                  <c:v>7.1428571428571432</c:v>
                </c:pt>
                <c:pt idx="22">
                  <c:v>2.9629629629629628</c:v>
                </c:pt>
                <c:pt idx="23">
                  <c:v>1.0344827586206897</c:v>
                </c:pt>
                <c:pt idx="24">
                  <c:v>7.8947368421052628</c:v>
                </c:pt>
                <c:pt idx="25">
                  <c:v>4.615384615384615</c:v>
                </c:pt>
                <c:pt idx="26">
                  <c:v>6.2790697674418601</c:v>
                </c:pt>
                <c:pt idx="27">
                  <c:v>7.0731707317073171</c:v>
                </c:pt>
                <c:pt idx="28">
                  <c:v>1.5384615384615385</c:v>
                </c:pt>
                <c:pt idx="29">
                  <c:v>3</c:v>
                </c:pt>
                <c:pt idx="30">
                  <c:v>2.1052631578947367</c:v>
                </c:pt>
                <c:pt idx="31">
                  <c:v>2.1052631578947367</c:v>
                </c:pt>
                <c:pt idx="32">
                  <c:v>4.0740740740740744</c:v>
                </c:pt>
                <c:pt idx="33">
                  <c:v>3.4782608695652173</c:v>
                </c:pt>
                <c:pt idx="34">
                  <c:v>2.6315789473684212</c:v>
                </c:pt>
                <c:pt idx="35">
                  <c:v>2.0833333333333335</c:v>
                </c:pt>
                <c:pt idx="36">
                  <c:v>2.9411764705882355</c:v>
                </c:pt>
                <c:pt idx="37">
                  <c:v>0.5</c:v>
                </c:pt>
                <c:pt idx="38">
                  <c:v>6.7647058823529411</c:v>
                </c:pt>
                <c:pt idx="39">
                  <c:v>2</c:v>
                </c:pt>
                <c:pt idx="40">
                  <c:v>5</c:v>
                </c:pt>
                <c:pt idx="41">
                  <c:v>8.5714285714285712</c:v>
                </c:pt>
                <c:pt idx="42">
                  <c:v>4.666666666666667</c:v>
                </c:pt>
                <c:pt idx="43">
                  <c:v>4.4444444444444446</c:v>
                </c:pt>
                <c:pt idx="44">
                  <c:v>4.2307692307692308</c:v>
                </c:pt>
                <c:pt idx="45">
                  <c:v>3.0232558139534884</c:v>
                </c:pt>
                <c:pt idx="46">
                  <c:v>8.2926829268292686</c:v>
                </c:pt>
                <c:pt idx="47">
                  <c:v>3.3</c:v>
                </c:pt>
              </c:numCache>
            </c:numRef>
          </c:val>
          <c:extLst>
            <c:ext xmlns:c16="http://schemas.microsoft.com/office/drawing/2014/chart" uri="{C3380CC4-5D6E-409C-BE32-E72D297353CC}">
              <c16:uniqueId val="{00000004-98F9-450B-B4EA-E52FD5216C0B}"/>
            </c:ext>
          </c:extLst>
        </c:ser>
        <c:ser>
          <c:idx val="5"/>
          <c:order val="5"/>
          <c:tx>
            <c:strRef>
              <c:f>'Ⅲ (1)'!$H$3</c:f>
              <c:strCache>
                <c:ptCount val="1"/>
                <c:pt idx="0">
                  <c:v>⑥給付実績を活用した適正化事業を実施しているか（10点）（平均5.2点）</c:v>
                </c:pt>
              </c:strCache>
            </c:strRef>
          </c:tx>
          <c:spPr>
            <a:solidFill>
              <a:schemeClr val="accent6"/>
            </a:solidFill>
            <a:ln>
              <a:noFill/>
            </a:ln>
            <a:effectLst/>
          </c:spPr>
          <c:invertIfNegative val="0"/>
          <c:dLbls>
            <c:dLbl>
              <c:idx val="15"/>
              <c:layout>
                <c:manualLayout>
                  <c:x val="0"/>
                  <c:y val="-9.072369505751597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9C2-41A5-ADE0-CDE524E258D8}"/>
                </c:ext>
              </c:extLst>
            </c:dLbl>
            <c:dLbl>
              <c:idx val="16"/>
              <c:layout>
                <c:manualLayout>
                  <c:x val="0"/>
                  <c:y val="-9.072369505751597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9C2-41A5-ADE0-CDE524E258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'Ⅲ (1)'!$B$4:$B$51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'Ⅲ (1)'!$H$4:$H$51</c:f>
              <c:numCache>
                <c:formatCode>0.0_);[Red]\(0.0\)</c:formatCode>
                <c:ptCount val="48"/>
                <c:pt idx="0">
                  <c:v>2.7374301675977653</c:v>
                </c:pt>
                <c:pt idx="1">
                  <c:v>3.75</c:v>
                </c:pt>
                <c:pt idx="2">
                  <c:v>1.2121212121212122</c:v>
                </c:pt>
                <c:pt idx="3">
                  <c:v>4.2857142857142856</c:v>
                </c:pt>
                <c:pt idx="4">
                  <c:v>5.2</c:v>
                </c:pt>
                <c:pt idx="5">
                  <c:v>1.1428571428571428</c:v>
                </c:pt>
                <c:pt idx="6">
                  <c:v>4.9152542372881358</c:v>
                </c:pt>
                <c:pt idx="7">
                  <c:v>5.4545454545454541</c:v>
                </c:pt>
                <c:pt idx="8">
                  <c:v>3.6</c:v>
                </c:pt>
                <c:pt idx="9">
                  <c:v>2.8571428571428572</c:v>
                </c:pt>
                <c:pt idx="10">
                  <c:v>3.4920634920634921</c:v>
                </c:pt>
                <c:pt idx="11">
                  <c:v>5.7407407407407405</c:v>
                </c:pt>
                <c:pt idx="12">
                  <c:v>5.967741935483871</c:v>
                </c:pt>
                <c:pt idx="13">
                  <c:v>3.9393939393939394</c:v>
                </c:pt>
                <c:pt idx="14">
                  <c:v>5</c:v>
                </c:pt>
                <c:pt idx="15">
                  <c:v>7.333333333333333</c:v>
                </c:pt>
                <c:pt idx="16">
                  <c:v>4.2105263157894735</c:v>
                </c:pt>
                <c:pt idx="17">
                  <c:v>8.235294117647058</c:v>
                </c:pt>
                <c:pt idx="18">
                  <c:v>5.5555555555555554</c:v>
                </c:pt>
                <c:pt idx="19">
                  <c:v>5.1948051948051948</c:v>
                </c:pt>
                <c:pt idx="20">
                  <c:v>5</c:v>
                </c:pt>
                <c:pt idx="21">
                  <c:v>9.1428571428571423</c:v>
                </c:pt>
                <c:pt idx="22">
                  <c:v>6.2962962962962967</c:v>
                </c:pt>
                <c:pt idx="23">
                  <c:v>6.8965517241379306</c:v>
                </c:pt>
                <c:pt idx="24">
                  <c:v>7.8947368421052628</c:v>
                </c:pt>
                <c:pt idx="25">
                  <c:v>3.8461538461538463</c:v>
                </c:pt>
                <c:pt idx="26">
                  <c:v>8.8372093023255811</c:v>
                </c:pt>
                <c:pt idx="27">
                  <c:v>6.5853658536585362</c:v>
                </c:pt>
                <c:pt idx="28">
                  <c:v>5.1282051282051286</c:v>
                </c:pt>
                <c:pt idx="29">
                  <c:v>3.6666666666666665</c:v>
                </c:pt>
                <c:pt idx="30">
                  <c:v>2.6315789473684212</c:v>
                </c:pt>
                <c:pt idx="31">
                  <c:v>5.7894736842105265</c:v>
                </c:pt>
                <c:pt idx="32">
                  <c:v>7.7777777777777777</c:v>
                </c:pt>
                <c:pt idx="33">
                  <c:v>6.9565217391304346</c:v>
                </c:pt>
                <c:pt idx="34">
                  <c:v>6.3157894736842106</c:v>
                </c:pt>
                <c:pt idx="35">
                  <c:v>4.166666666666667</c:v>
                </c:pt>
                <c:pt idx="36">
                  <c:v>4.117647058823529</c:v>
                </c:pt>
                <c:pt idx="37">
                  <c:v>3.5</c:v>
                </c:pt>
                <c:pt idx="38">
                  <c:v>7.9411764705882355</c:v>
                </c:pt>
                <c:pt idx="39">
                  <c:v>9.1666666666666661</c:v>
                </c:pt>
                <c:pt idx="40">
                  <c:v>5</c:v>
                </c:pt>
                <c:pt idx="41">
                  <c:v>9.5238095238095237</c:v>
                </c:pt>
                <c:pt idx="42">
                  <c:v>2.2222222222222223</c:v>
                </c:pt>
                <c:pt idx="43">
                  <c:v>8.3333333333333339</c:v>
                </c:pt>
                <c:pt idx="44">
                  <c:v>6.1538461538461542</c:v>
                </c:pt>
                <c:pt idx="45">
                  <c:v>3.2558139534883721</c:v>
                </c:pt>
                <c:pt idx="46">
                  <c:v>9.0243902439024382</c:v>
                </c:pt>
                <c:pt idx="47">
                  <c:v>5.2</c:v>
                </c:pt>
              </c:numCache>
            </c:numRef>
          </c:val>
          <c:extLst>
            <c:ext xmlns:c16="http://schemas.microsoft.com/office/drawing/2014/chart" uri="{C3380CC4-5D6E-409C-BE32-E72D297353CC}">
              <c16:uniqueId val="{00000005-98F9-450B-B4EA-E52FD5216C0B}"/>
            </c:ext>
          </c:extLst>
        </c:ser>
        <c:ser>
          <c:idx val="6"/>
          <c:order val="6"/>
          <c:tx>
            <c:strRef>
              <c:f>'Ⅲ (1)'!$I$3</c:f>
              <c:strCache>
                <c:ptCount val="1"/>
              </c:strCache>
            </c:strRef>
          </c:tx>
          <c:spPr>
            <a:noFill/>
            <a:ln>
              <a:noFill/>
            </a:ln>
            <a:effectLst/>
          </c:spPr>
          <c:invertIfNegative val="0"/>
          <c:dLbls>
            <c:dLbl>
              <c:idx val="19"/>
              <c:layout>
                <c:manualLayout>
                  <c:x val="1.2991230919129112E-3"/>
                  <c:y val="0.1737097304663312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9C2-41A5-ADE0-CDE524E258D8}"/>
                </c:ext>
              </c:extLst>
            </c:dLbl>
            <c:dLbl>
              <c:idx val="20"/>
              <c:layout>
                <c:manualLayout>
                  <c:x val="-4.7633963098535342E-17"/>
                  <c:y val="0.1810510632959932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9C2-41A5-ADE0-CDE524E258D8}"/>
                </c:ext>
              </c:extLst>
            </c:dLbl>
            <c:dLbl>
              <c:idx val="25"/>
              <c:layout>
                <c:manualLayout>
                  <c:x val="0"/>
                  <c:y val="0.1682770241599342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9C2-41A5-ADE0-CDE524E258D8}"/>
                </c:ext>
              </c:extLst>
            </c:dLbl>
            <c:dLbl>
              <c:idx val="28"/>
              <c:layout>
                <c:manualLayout>
                  <c:x val="-9.5267926197070684E-17"/>
                  <c:y val="0.1800503880831069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9C2-41A5-ADE0-CDE524E258D8}"/>
                </c:ext>
              </c:extLst>
            </c:dLbl>
            <c:dLbl>
              <c:idx val="29"/>
              <c:layout>
                <c:manualLayout>
                  <c:x val="3.8973692757388761E-3"/>
                  <c:y val="0.177864447084083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9C2-41A5-ADE0-CDE524E258D8}"/>
                </c:ext>
              </c:extLst>
            </c:dLbl>
            <c:dLbl>
              <c:idx val="34"/>
              <c:layout>
                <c:manualLayout>
                  <c:x val="0"/>
                  <c:y val="0.1808740449366605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9C2-41A5-ADE0-CDE524E258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'Ⅲ (1)'!$B$4:$B$51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'Ⅲ (1)'!$I$4:$I$51</c:f>
              <c:numCache>
                <c:formatCode>0.0_);[Red]\(0.0\)</c:formatCode>
                <c:ptCount val="48"/>
                <c:pt idx="0">
                  <c:v>29.357541899441337</c:v>
                </c:pt>
                <c:pt idx="1">
                  <c:v>31.625</c:v>
                </c:pt>
                <c:pt idx="2">
                  <c:v>21.666666666666668</c:v>
                </c:pt>
                <c:pt idx="3">
                  <c:v>31.285714285714285</c:v>
                </c:pt>
                <c:pt idx="4">
                  <c:v>29.599999999999998</c:v>
                </c:pt>
                <c:pt idx="5">
                  <c:v>30.142857142857139</c:v>
                </c:pt>
                <c:pt idx="6">
                  <c:v>27.542372881355934</c:v>
                </c:pt>
                <c:pt idx="7">
                  <c:v>29.318181818181817</c:v>
                </c:pt>
                <c:pt idx="8">
                  <c:v>24.800000000000004</c:v>
                </c:pt>
                <c:pt idx="9">
                  <c:v>27</c:v>
                </c:pt>
                <c:pt idx="10">
                  <c:v>29.444444444444443</c:v>
                </c:pt>
                <c:pt idx="11">
                  <c:v>26.296296296296298</c:v>
                </c:pt>
                <c:pt idx="12">
                  <c:v>34.032258064516128</c:v>
                </c:pt>
                <c:pt idx="13">
                  <c:v>29.848484848484844</c:v>
                </c:pt>
                <c:pt idx="14">
                  <c:v>37.333333333333336</c:v>
                </c:pt>
                <c:pt idx="15">
                  <c:v>39.333333333333336</c:v>
                </c:pt>
                <c:pt idx="16">
                  <c:v>36.578947368421048</c:v>
                </c:pt>
                <c:pt idx="17">
                  <c:v>45.294117647058826</c:v>
                </c:pt>
                <c:pt idx="18">
                  <c:v>36.296296296296291</c:v>
                </c:pt>
                <c:pt idx="19">
                  <c:v>32.077922077922082</c:v>
                </c:pt>
                <c:pt idx="20">
                  <c:v>31.785714285714288</c:v>
                </c:pt>
                <c:pt idx="21">
                  <c:v>46</c:v>
                </c:pt>
                <c:pt idx="22">
                  <c:v>35.555555555555557</c:v>
                </c:pt>
                <c:pt idx="23">
                  <c:v>32.068965517241381</c:v>
                </c:pt>
                <c:pt idx="24">
                  <c:v>47.631578947368418</c:v>
                </c:pt>
                <c:pt idx="25">
                  <c:v>32.692307692307693</c:v>
                </c:pt>
                <c:pt idx="26">
                  <c:v>45.813953488372093</c:v>
                </c:pt>
                <c:pt idx="27">
                  <c:v>41.097560975609753</c:v>
                </c:pt>
                <c:pt idx="28">
                  <c:v>31.923076923076927</c:v>
                </c:pt>
                <c:pt idx="29">
                  <c:v>32.166666666666664</c:v>
                </c:pt>
                <c:pt idx="30">
                  <c:v>26.052631578947366</c:v>
                </c:pt>
                <c:pt idx="31">
                  <c:v>34.210526315789473</c:v>
                </c:pt>
                <c:pt idx="32">
                  <c:v>41.851851851851855</c:v>
                </c:pt>
                <c:pt idx="33">
                  <c:v>36.304347826086961</c:v>
                </c:pt>
                <c:pt idx="34">
                  <c:v>32.368421052631582</c:v>
                </c:pt>
                <c:pt idx="35">
                  <c:v>33.541666666666664</c:v>
                </c:pt>
                <c:pt idx="36">
                  <c:v>35.294117647058826</c:v>
                </c:pt>
                <c:pt idx="37">
                  <c:v>31.25</c:v>
                </c:pt>
                <c:pt idx="38">
                  <c:v>46.17647058823529</c:v>
                </c:pt>
                <c:pt idx="39">
                  <c:v>42.499999999999993</c:v>
                </c:pt>
                <c:pt idx="40">
                  <c:v>33.5</c:v>
                </c:pt>
                <c:pt idx="41">
                  <c:v>49.523809523809526</c:v>
                </c:pt>
                <c:pt idx="42">
                  <c:v>37.111111111111114</c:v>
                </c:pt>
                <c:pt idx="43">
                  <c:v>48.888888888888893</c:v>
                </c:pt>
                <c:pt idx="44">
                  <c:v>43.269230769230774</c:v>
                </c:pt>
                <c:pt idx="45">
                  <c:v>34.534883720930232</c:v>
                </c:pt>
                <c:pt idx="46">
                  <c:v>41.707317073170735</c:v>
                </c:pt>
                <c:pt idx="47">
                  <c:v>34.200000000000003</c:v>
                </c:pt>
              </c:numCache>
            </c:numRef>
          </c:val>
          <c:extLst>
            <c:ext xmlns:c16="http://schemas.microsoft.com/office/drawing/2014/chart" uri="{C3380CC4-5D6E-409C-BE32-E72D297353CC}">
              <c16:uniqueId val="{00000006-98F9-450B-B4EA-E52FD5216C0B}"/>
            </c:ext>
          </c:extLst>
        </c:ser>
        <c:dLbls>
          <c:showLegendKey val="0"/>
          <c:showVal val="0"/>
          <c:showCatName val="0"/>
          <c:showSerName val="0"/>
          <c:showPercent val="0"/>
          <c:showBubbleSize val="0"/>
        </c:dLbls>
        <c:gapWidth val="150"/>
        <c:overlap val="100"/>
        <c:axId val="961774160"/>
        <c:axId val="961770416"/>
      </c:barChart>
      <c:catAx>
        <c:axId val="96177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61770416"/>
        <c:crosses val="autoZero"/>
        <c:auto val="1"/>
        <c:lblAlgn val="ctr"/>
        <c:lblOffset val="100"/>
        <c:noMultiLvlLbl val="0"/>
      </c:catAx>
      <c:valAx>
        <c:axId val="961770416"/>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61774160"/>
        <c:crosses val="autoZero"/>
        <c:crossBetween val="between"/>
      </c:valAx>
      <c:spPr>
        <a:noFill/>
        <a:ln>
          <a:noFill/>
        </a:ln>
        <a:effectLst/>
      </c:spPr>
    </c:plotArea>
    <c:legend>
      <c:legendPos val="b"/>
      <c:layout>
        <c:manualLayout>
          <c:xMode val="edge"/>
          <c:yMode val="edge"/>
          <c:x val="0.10741650960404873"/>
          <c:y val="0.74216309874917652"/>
          <c:w val="0.77024203370285149"/>
          <c:h val="0.185085565329084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dirty="0" smtClean="0">
                <a:latin typeface="メイリオ" panose="020B0604030504040204" pitchFamily="50" charset="-128"/>
                <a:ea typeface="メイリオ" panose="020B0604030504040204" pitchFamily="50" charset="-128"/>
              </a:rPr>
              <a:t>（２）介護人材の確保　都道府県別市町村得点（満点</a:t>
            </a:r>
            <a:r>
              <a:rPr lang="en-US" altLang="ja-JP" dirty="0" smtClean="0">
                <a:latin typeface="メイリオ" panose="020B0604030504040204" pitchFamily="50" charset="-128"/>
                <a:ea typeface="メイリオ" panose="020B0604030504040204" pitchFamily="50" charset="-128"/>
              </a:rPr>
              <a:t>10</a:t>
            </a:r>
            <a:r>
              <a:rPr lang="ja-JP" altLang="en-US" dirty="0" smtClean="0">
                <a:latin typeface="メイリオ" panose="020B0604030504040204" pitchFamily="50" charset="-128"/>
                <a:ea typeface="メイリオ" panose="020B0604030504040204" pitchFamily="50" charset="-128"/>
              </a:rPr>
              <a:t>点　平均点</a:t>
            </a:r>
            <a:r>
              <a:rPr lang="en-US" altLang="ja-JP" dirty="0" smtClean="0">
                <a:latin typeface="メイリオ" panose="020B0604030504040204" pitchFamily="50" charset="-128"/>
                <a:ea typeface="メイリオ" panose="020B0604030504040204" pitchFamily="50" charset="-128"/>
              </a:rPr>
              <a:t>5.7</a:t>
            </a:r>
            <a:r>
              <a:rPr lang="ja-JP" altLang="en-US" dirty="0" smtClean="0">
                <a:latin typeface="メイリオ" panose="020B0604030504040204" pitchFamily="50" charset="-128"/>
                <a:ea typeface="メイリオ" panose="020B0604030504040204" pitchFamily="50" charset="-128"/>
              </a:rPr>
              <a:t>点　得点率</a:t>
            </a:r>
            <a:r>
              <a:rPr lang="en-US" altLang="ja-JP" dirty="0" smtClean="0">
                <a:latin typeface="メイリオ" panose="020B0604030504040204" pitchFamily="50" charset="-128"/>
                <a:ea typeface="メイリオ" panose="020B0604030504040204" pitchFamily="50" charset="-128"/>
              </a:rPr>
              <a:t>57%</a:t>
            </a:r>
            <a:r>
              <a:rPr lang="ja-JP" altLang="en-US" dirty="0" smtClean="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c:rich>
      </c:tx>
      <c:layout>
        <c:manualLayout>
          <c:xMode val="edge"/>
          <c:yMode val="edge"/>
          <c:x val="0.10798310035387293"/>
          <c:y val="2.112443539956370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stacked"/>
        <c:varyColors val="0"/>
        <c:ser>
          <c:idx val="0"/>
          <c:order val="0"/>
          <c:spPr>
            <a:solidFill>
              <a:schemeClr val="accent1">
                <a:lumMod val="60000"/>
                <a:lumOff val="40000"/>
              </a:schemeClr>
            </a:solidFill>
            <a:ln>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'Ⅲ (2)'!$B$4:$B$51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'Ⅲ (2)'!$C$4:$C$51</c:f>
              <c:numCache>
                <c:formatCode>0.0_);[Red]\(0.0\)</c:formatCode>
                <c:ptCount val="48"/>
                <c:pt idx="0">
                  <c:v>6.3128491620111733</c:v>
                </c:pt>
                <c:pt idx="1">
                  <c:v>3.5</c:v>
                </c:pt>
                <c:pt idx="2">
                  <c:v>6.0606060606060606</c:v>
                </c:pt>
                <c:pt idx="3">
                  <c:v>4.8571428571428568</c:v>
                </c:pt>
                <c:pt idx="4">
                  <c:v>2.8</c:v>
                </c:pt>
                <c:pt idx="5">
                  <c:v>5.7142857142857144</c:v>
                </c:pt>
                <c:pt idx="6">
                  <c:v>4.0677966101694913</c:v>
                </c:pt>
                <c:pt idx="7">
                  <c:v>2.2727272727272729</c:v>
                </c:pt>
                <c:pt idx="8">
                  <c:v>4.4000000000000004</c:v>
                </c:pt>
                <c:pt idx="9">
                  <c:v>2.5714285714285716</c:v>
                </c:pt>
                <c:pt idx="10">
                  <c:v>4.7619047619047619</c:v>
                </c:pt>
                <c:pt idx="11">
                  <c:v>6.666666666666667</c:v>
                </c:pt>
                <c:pt idx="12">
                  <c:v>8.5483870967741939</c:v>
                </c:pt>
                <c:pt idx="13">
                  <c:v>6.9696969696969697</c:v>
                </c:pt>
                <c:pt idx="14">
                  <c:v>7</c:v>
                </c:pt>
                <c:pt idx="15">
                  <c:v>10</c:v>
                </c:pt>
                <c:pt idx="16">
                  <c:v>6.8421052631578947</c:v>
                </c:pt>
                <c:pt idx="17">
                  <c:v>8.8235294117647065</c:v>
                </c:pt>
                <c:pt idx="18">
                  <c:v>4.0740740740740744</c:v>
                </c:pt>
                <c:pt idx="19">
                  <c:v>5.5844155844155843</c:v>
                </c:pt>
                <c:pt idx="20">
                  <c:v>4.7619047619047619</c:v>
                </c:pt>
                <c:pt idx="21">
                  <c:v>7.7142857142857144</c:v>
                </c:pt>
                <c:pt idx="22">
                  <c:v>4.8148148148148149</c:v>
                </c:pt>
                <c:pt idx="23">
                  <c:v>3.7931034482758621</c:v>
                </c:pt>
                <c:pt idx="24">
                  <c:v>10</c:v>
                </c:pt>
                <c:pt idx="25">
                  <c:v>6.9230769230769234</c:v>
                </c:pt>
                <c:pt idx="26">
                  <c:v>9.7674418604651159</c:v>
                </c:pt>
                <c:pt idx="27">
                  <c:v>7.0731707317073171</c:v>
                </c:pt>
                <c:pt idx="28">
                  <c:v>3.5897435897435899</c:v>
                </c:pt>
                <c:pt idx="29">
                  <c:v>6.333333333333333</c:v>
                </c:pt>
                <c:pt idx="30">
                  <c:v>3.1578947368421053</c:v>
                </c:pt>
                <c:pt idx="31">
                  <c:v>10</c:v>
                </c:pt>
                <c:pt idx="32">
                  <c:v>5.1851851851851851</c:v>
                </c:pt>
                <c:pt idx="33">
                  <c:v>9.5652173913043477</c:v>
                </c:pt>
                <c:pt idx="34">
                  <c:v>4.7368421052631575</c:v>
                </c:pt>
                <c:pt idx="35">
                  <c:v>3.3333333333333335</c:v>
                </c:pt>
                <c:pt idx="36">
                  <c:v>2.9411764705882355</c:v>
                </c:pt>
                <c:pt idx="37">
                  <c:v>3</c:v>
                </c:pt>
                <c:pt idx="38">
                  <c:v>7.6470588235294121</c:v>
                </c:pt>
                <c:pt idx="39">
                  <c:v>2.6666666666666665</c:v>
                </c:pt>
                <c:pt idx="40">
                  <c:v>9.5</c:v>
                </c:pt>
                <c:pt idx="41">
                  <c:v>10</c:v>
                </c:pt>
                <c:pt idx="42">
                  <c:v>5.5555555555555554</c:v>
                </c:pt>
                <c:pt idx="43">
                  <c:v>7.7777777777777777</c:v>
                </c:pt>
                <c:pt idx="44">
                  <c:v>3.8461538461538463</c:v>
                </c:pt>
                <c:pt idx="45">
                  <c:v>5.5813953488372094</c:v>
                </c:pt>
                <c:pt idx="46">
                  <c:v>5.1219512195121952</c:v>
                </c:pt>
                <c:pt idx="47">
                  <c:v>5.715106260769673</c:v>
                </c:pt>
              </c:numCache>
            </c:numRef>
          </c:val>
          <c:extLst>
            <c:ext xmlns:c16="http://schemas.microsoft.com/office/drawing/2014/chart" uri="{C3380CC4-5D6E-409C-BE32-E72D297353CC}">
              <c16:uniqueId val="{00000000-6F32-470F-859A-C501562FD3E0}"/>
            </c:ext>
          </c:extLst>
        </c:ser>
        <c:dLbls>
          <c:showLegendKey val="0"/>
          <c:showVal val="0"/>
          <c:showCatName val="0"/>
          <c:showSerName val="0"/>
          <c:showPercent val="0"/>
          <c:showBubbleSize val="0"/>
        </c:dLbls>
        <c:gapWidth val="150"/>
        <c:overlap val="100"/>
        <c:axId val="924735679"/>
        <c:axId val="924734431"/>
      </c:barChart>
      <c:catAx>
        <c:axId val="92473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4734431"/>
        <c:crosses val="autoZero"/>
        <c:auto val="1"/>
        <c:lblAlgn val="ctr"/>
        <c:lblOffset val="100"/>
        <c:noMultiLvlLbl val="0"/>
      </c:catAx>
      <c:valAx>
        <c:axId val="924734431"/>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47356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latin typeface="メイリオ" panose="020B0604030504040204" pitchFamily="50" charset="-128"/>
                <a:ea typeface="メイリオ" panose="020B0604030504040204" pitchFamily="50" charset="-128"/>
              </a:rPr>
              <a:t>都道府県別市町村得点（満点</a:t>
            </a:r>
            <a:r>
              <a:rPr lang="en-US" altLang="ja-JP" dirty="0" smtClean="0">
                <a:latin typeface="メイリオ" panose="020B0604030504040204" pitchFamily="50" charset="-128"/>
                <a:ea typeface="メイリオ" panose="020B0604030504040204" pitchFamily="50" charset="-128"/>
              </a:rPr>
              <a:t>82</a:t>
            </a:r>
            <a:r>
              <a:rPr lang="ja-JP" altLang="en-US" dirty="0" smtClean="0">
                <a:latin typeface="メイリオ" panose="020B0604030504040204" pitchFamily="50" charset="-128"/>
                <a:ea typeface="メイリオ" panose="020B0604030504040204" pitchFamily="50" charset="-128"/>
              </a:rPr>
              <a:t>点　平均点</a:t>
            </a:r>
            <a:r>
              <a:rPr lang="en-US" altLang="ja-JP" dirty="0" smtClean="0">
                <a:latin typeface="メイリオ" panose="020B0604030504040204" pitchFamily="50" charset="-128"/>
                <a:ea typeface="メイリオ" panose="020B0604030504040204" pitchFamily="50" charset="-128"/>
              </a:rPr>
              <a:t>58</a:t>
            </a:r>
            <a:r>
              <a:rPr lang="ja-JP" altLang="en-US" dirty="0" smtClean="0">
                <a:latin typeface="メイリオ" panose="020B0604030504040204" pitchFamily="50" charset="-128"/>
                <a:ea typeface="メイリオ" panose="020B0604030504040204" pitchFamily="50" charset="-128"/>
              </a:rPr>
              <a:t>点　得点率</a:t>
            </a:r>
            <a:r>
              <a:rPr lang="en-US" altLang="ja-JP" dirty="0" smtClean="0">
                <a:latin typeface="メイリオ" panose="020B0604030504040204" pitchFamily="50" charset="-128"/>
                <a:ea typeface="メイリオ" panose="020B0604030504040204" pitchFamily="50" charset="-128"/>
              </a:rPr>
              <a:t>70.7%</a:t>
            </a:r>
            <a:r>
              <a:rPr lang="ja-JP" altLang="en-US" dirty="0" smtClean="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c:rich>
      </c:tx>
      <c:layout>
        <c:manualLayout>
          <c:xMode val="edge"/>
          <c:yMode val="edge"/>
          <c:x val="0.22691835937512006"/>
          <c:y val="3.683710510650963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Ⅰ!$C$2</c:f>
              <c:strCache>
                <c:ptCount val="1"/>
                <c:pt idx="0">
                  <c:v>①地域包括ケア「見える化」システムを活用して他の保険者と比較する等、当該地域の介護保険事業の特徴を把握しているか（10点、５点）（平均6.8点）</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Ⅰ!$B$3:$B$50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Ⅰ!$C$3:$C$50</c:f>
              <c:numCache>
                <c:formatCode>0.0_);[Red]\(0.0\)</c:formatCode>
                <c:ptCount val="48"/>
                <c:pt idx="0">
                  <c:v>5.6703910614525137</c:v>
                </c:pt>
                <c:pt idx="1">
                  <c:v>6.375</c:v>
                </c:pt>
                <c:pt idx="2">
                  <c:v>6.9696969696969697</c:v>
                </c:pt>
                <c:pt idx="3">
                  <c:v>6.4285714285714288</c:v>
                </c:pt>
                <c:pt idx="4">
                  <c:v>5.4</c:v>
                </c:pt>
                <c:pt idx="5">
                  <c:v>6</c:v>
                </c:pt>
                <c:pt idx="6">
                  <c:v>5.593220338983051</c:v>
                </c:pt>
                <c:pt idx="7">
                  <c:v>5.9090909090909092</c:v>
                </c:pt>
                <c:pt idx="8">
                  <c:v>5.6</c:v>
                </c:pt>
                <c:pt idx="9">
                  <c:v>6</c:v>
                </c:pt>
                <c:pt idx="10">
                  <c:v>6.666666666666667</c:v>
                </c:pt>
                <c:pt idx="11">
                  <c:v>5.5555555555555554</c:v>
                </c:pt>
                <c:pt idx="12">
                  <c:v>7.17741935483871</c:v>
                </c:pt>
                <c:pt idx="13">
                  <c:v>6.5151515151515156</c:v>
                </c:pt>
                <c:pt idx="14">
                  <c:v>6</c:v>
                </c:pt>
                <c:pt idx="15">
                  <c:v>7</c:v>
                </c:pt>
                <c:pt idx="16">
                  <c:v>6.5789473684210522</c:v>
                </c:pt>
                <c:pt idx="17">
                  <c:v>7.6470588235294121</c:v>
                </c:pt>
                <c:pt idx="18">
                  <c:v>10</c:v>
                </c:pt>
                <c:pt idx="19">
                  <c:v>7.5324675324675328</c:v>
                </c:pt>
                <c:pt idx="20">
                  <c:v>7.1428571428571432</c:v>
                </c:pt>
                <c:pt idx="21">
                  <c:v>7.4285714285714288</c:v>
                </c:pt>
                <c:pt idx="22">
                  <c:v>6.666666666666667</c:v>
                </c:pt>
                <c:pt idx="23">
                  <c:v>7.068965517241379</c:v>
                </c:pt>
                <c:pt idx="24">
                  <c:v>8.6842105263157894</c:v>
                </c:pt>
                <c:pt idx="25">
                  <c:v>5.9615384615384617</c:v>
                </c:pt>
                <c:pt idx="26">
                  <c:v>8.4883720930232567</c:v>
                </c:pt>
                <c:pt idx="27">
                  <c:v>6.8292682926829267</c:v>
                </c:pt>
                <c:pt idx="28">
                  <c:v>5</c:v>
                </c:pt>
                <c:pt idx="29">
                  <c:v>9</c:v>
                </c:pt>
                <c:pt idx="30">
                  <c:v>6.8421052631578947</c:v>
                </c:pt>
                <c:pt idx="31">
                  <c:v>6.5789473684210522</c:v>
                </c:pt>
                <c:pt idx="32">
                  <c:v>8.3333333333333339</c:v>
                </c:pt>
                <c:pt idx="33">
                  <c:v>6.0869565217391308</c:v>
                </c:pt>
                <c:pt idx="34">
                  <c:v>6.5789473684210522</c:v>
                </c:pt>
                <c:pt idx="35">
                  <c:v>5.208333333333333</c:v>
                </c:pt>
                <c:pt idx="36">
                  <c:v>3.8235294117647061</c:v>
                </c:pt>
                <c:pt idx="37">
                  <c:v>5.5</c:v>
                </c:pt>
                <c:pt idx="38">
                  <c:v>7.3529411764705879</c:v>
                </c:pt>
                <c:pt idx="39">
                  <c:v>9.3333333333333339</c:v>
                </c:pt>
                <c:pt idx="40">
                  <c:v>8.5</c:v>
                </c:pt>
                <c:pt idx="41">
                  <c:v>8.8095238095238102</c:v>
                </c:pt>
                <c:pt idx="42">
                  <c:v>6.333333333333333</c:v>
                </c:pt>
                <c:pt idx="43">
                  <c:v>9.4444444444444446</c:v>
                </c:pt>
                <c:pt idx="44">
                  <c:v>6.9230769230769234</c:v>
                </c:pt>
                <c:pt idx="45">
                  <c:v>6.0465116279069768</c:v>
                </c:pt>
                <c:pt idx="46">
                  <c:v>9.8780487804878057</c:v>
                </c:pt>
                <c:pt idx="47">
                  <c:v>6.8035611717403794</c:v>
                </c:pt>
              </c:numCache>
            </c:numRef>
          </c:val>
          <c:extLst>
            <c:ext xmlns:c16="http://schemas.microsoft.com/office/drawing/2014/chart" uri="{C3380CC4-5D6E-409C-BE32-E72D297353CC}">
              <c16:uniqueId val="{00000000-EAFD-4E05-955E-0595FC87A788}"/>
            </c:ext>
          </c:extLst>
        </c:ser>
        <c:ser>
          <c:idx val="1"/>
          <c:order val="1"/>
          <c:tx>
            <c:strRef>
              <c:f>Ⅰ!$D$2</c:f>
              <c:strCache>
                <c:ptCount val="1"/>
                <c:pt idx="0">
                  <c:v>②日常生活圏域ごとの65歳以上人口を把握しているか（10点）（平均9.95点）</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Ⅰ!$B$3:$B$50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Ⅰ!$D$3:$D$50</c:f>
              <c:numCache>
                <c:formatCode>0.0_);[Red]\(0.0\)</c:formatCode>
                <c:ptCount val="48"/>
                <c:pt idx="0">
                  <c:v>9.94413407821229</c:v>
                </c:pt>
                <c:pt idx="1">
                  <c:v>10</c:v>
                </c:pt>
                <c:pt idx="2">
                  <c:v>10</c:v>
                </c:pt>
                <c:pt idx="3">
                  <c:v>10</c:v>
                </c:pt>
                <c:pt idx="4">
                  <c:v>10</c:v>
                </c:pt>
                <c:pt idx="5">
                  <c:v>10</c:v>
                </c:pt>
                <c:pt idx="6">
                  <c:v>9.6610169491525415</c:v>
                </c:pt>
                <c:pt idx="7">
                  <c:v>9.7727272727272734</c:v>
                </c:pt>
                <c:pt idx="8">
                  <c:v>10</c:v>
                </c:pt>
                <c:pt idx="9">
                  <c:v>10</c:v>
                </c:pt>
                <c:pt idx="10">
                  <c:v>9.8412698412698418</c:v>
                </c:pt>
                <c:pt idx="11">
                  <c:v>10</c:v>
                </c:pt>
                <c:pt idx="12">
                  <c:v>10</c:v>
                </c:pt>
                <c:pt idx="13">
                  <c:v>10</c:v>
                </c:pt>
                <c:pt idx="14">
                  <c:v>10</c:v>
                </c:pt>
                <c:pt idx="15">
                  <c:v>10</c:v>
                </c:pt>
                <c:pt idx="16">
                  <c:v>10</c:v>
                </c:pt>
                <c:pt idx="17">
                  <c:v>10</c:v>
                </c:pt>
                <c:pt idx="18">
                  <c:v>10</c:v>
                </c:pt>
                <c:pt idx="19">
                  <c:v>9.8701298701298708</c:v>
                </c:pt>
                <c:pt idx="20">
                  <c:v>10</c:v>
                </c:pt>
                <c:pt idx="21">
                  <c:v>10</c:v>
                </c:pt>
                <c:pt idx="22">
                  <c:v>9.8148148148148149</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9.4117647058823533</c:v>
                </c:pt>
                <c:pt idx="37">
                  <c:v>10</c:v>
                </c:pt>
                <c:pt idx="38">
                  <c:v>10</c:v>
                </c:pt>
                <c:pt idx="39">
                  <c:v>10</c:v>
                </c:pt>
                <c:pt idx="40">
                  <c:v>10</c:v>
                </c:pt>
                <c:pt idx="41">
                  <c:v>10</c:v>
                </c:pt>
                <c:pt idx="42">
                  <c:v>10</c:v>
                </c:pt>
                <c:pt idx="43">
                  <c:v>10</c:v>
                </c:pt>
                <c:pt idx="44">
                  <c:v>10</c:v>
                </c:pt>
                <c:pt idx="45">
                  <c:v>10</c:v>
                </c:pt>
                <c:pt idx="46">
                  <c:v>10</c:v>
                </c:pt>
                <c:pt idx="47">
                  <c:v>9.9540493968983341</c:v>
                </c:pt>
              </c:numCache>
            </c:numRef>
          </c:val>
          <c:extLst>
            <c:ext xmlns:c16="http://schemas.microsoft.com/office/drawing/2014/chart" uri="{C3380CC4-5D6E-409C-BE32-E72D297353CC}">
              <c16:uniqueId val="{00000001-EAFD-4E05-955E-0595FC87A788}"/>
            </c:ext>
          </c:extLst>
        </c:ser>
        <c:ser>
          <c:idx val="2"/>
          <c:order val="2"/>
          <c:tx>
            <c:strRef>
              <c:f>Ⅰ!$E$2</c:f>
              <c:strCache>
                <c:ptCount val="1"/>
                <c:pt idx="0">
                  <c:v>③2025年度における要介護者数・要支援者数等の推計をしているか（各２点、12点）（平均6.7点）</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Ⅰ!$B$3:$B$50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Ⅰ!$E$3:$E$50</c:f>
              <c:numCache>
                <c:formatCode>0.0_);[Red]\(0.0\)</c:formatCode>
                <c:ptCount val="48"/>
                <c:pt idx="0">
                  <c:v>6.3687150837988824</c:v>
                </c:pt>
                <c:pt idx="1">
                  <c:v>6.5</c:v>
                </c:pt>
                <c:pt idx="2">
                  <c:v>4.5454545454545459</c:v>
                </c:pt>
                <c:pt idx="3">
                  <c:v>6.628571428571429</c:v>
                </c:pt>
                <c:pt idx="4">
                  <c:v>6.4</c:v>
                </c:pt>
                <c:pt idx="5">
                  <c:v>6.1714285714285717</c:v>
                </c:pt>
                <c:pt idx="6">
                  <c:v>5.3559322033898304</c:v>
                </c:pt>
                <c:pt idx="7">
                  <c:v>5.1818181818181817</c:v>
                </c:pt>
                <c:pt idx="8">
                  <c:v>7.84</c:v>
                </c:pt>
                <c:pt idx="9">
                  <c:v>5.4857142857142858</c:v>
                </c:pt>
                <c:pt idx="10">
                  <c:v>5.5555555555555554</c:v>
                </c:pt>
                <c:pt idx="11">
                  <c:v>6.4444444444444446</c:v>
                </c:pt>
                <c:pt idx="12">
                  <c:v>6.580645161290323</c:v>
                </c:pt>
                <c:pt idx="13">
                  <c:v>6.0606060606060606</c:v>
                </c:pt>
                <c:pt idx="14">
                  <c:v>6.5333333333333332</c:v>
                </c:pt>
                <c:pt idx="15">
                  <c:v>7.0666666666666664</c:v>
                </c:pt>
                <c:pt idx="16">
                  <c:v>5.6842105263157894</c:v>
                </c:pt>
                <c:pt idx="17">
                  <c:v>6.2352941176470589</c:v>
                </c:pt>
                <c:pt idx="18">
                  <c:v>7.333333333333333</c:v>
                </c:pt>
                <c:pt idx="19">
                  <c:v>8</c:v>
                </c:pt>
                <c:pt idx="20">
                  <c:v>8.5238095238095237</c:v>
                </c:pt>
                <c:pt idx="21">
                  <c:v>10.8</c:v>
                </c:pt>
                <c:pt idx="22">
                  <c:v>6.8888888888888893</c:v>
                </c:pt>
                <c:pt idx="23">
                  <c:v>5.7931034482758621</c:v>
                </c:pt>
                <c:pt idx="24">
                  <c:v>7.0526315789473681</c:v>
                </c:pt>
                <c:pt idx="25">
                  <c:v>5.1538461538461542</c:v>
                </c:pt>
                <c:pt idx="26">
                  <c:v>8.5116279069767433</c:v>
                </c:pt>
                <c:pt idx="27">
                  <c:v>6.7804878048780486</c:v>
                </c:pt>
                <c:pt idx="28">
                  <c:v>5.8461538461538458</c:v>
                </c:pt>
                <c:pt idx="29">
                  <c:v>6.5333333333333332</c:v>
                </c:pt>
                <c:pt idx="30">
                  <c:v>6</c:v>
                </c:pt>
                <c:pt idx="31">
                  <c:v>8.1052631578947363</c:v>
                </c:pt>
                <c:pt idx="32">
                  <c:v>6.8888888888888893</c:v>
                </c:pt>
                <c:pt idx="33">
                  <c:v>7.8260869565217392</c:v>
                </c:pt>
                <c:pt idx="34">
                  <c:v>6.1052631578947372</c:v>
                </c:pt>
                <c:pt idx="35">
                  <c:v>6.583333333333333</c:v>
                </c:pt>
                <c:pt idx="36">
                  <c:v>4.4705882352941178</c:v>
                </c:pt>
                <c:pt idx="37">
                  <c:v>4.3</c:v>
                </c:pt>
                <c:pt idx="38">
                  <c:v>9.4117647058823533</c:v>
                </c:pt>
                <c:pt idx="39">
                  <c:v>4.9666666666666668</c:v>
                </c:pt>
                <c:pt idx="40">
                  <c:v>6.1</c:v>
                </c:pt>
                <c:pt idx="41">
                  <c:v>10</c:v>
                </c:pt>
                <c:pt idx="42">
                  <c:v>6.7111111111111112</c:v>
                </c:pt>
                <c:pt idx="43">
                  <c:v>7.5555555555555554</c:v>
                </c:pt>
                <c:pt idx="44">
                  <c:v>7.3076923076923075</c:v>
                </c:pt>
                <c:pt idx="45">
                  <c:v>7.1162790697674421</c:v>
                </c:pt>
                <c:pt idx="46">
                  <c:v>10.878048780487806</c:v>
                </c:pt>
                <c:pt idx="47">
                  <c:v>6.7421022400919011</c:v>
                </c:pt>
              </c:numCache>
            </c:numRef>
          </c:val>
          <c:extLst>
            <c:ext xmlns:c16="http://schemas.microsoft.com/office/drawing/2014/chart" uri="{C3380CC4-5D6E-409C-BE32-E72D297353CC}">
              <c16:uniqueId val="{00000002-EAFD-4E05-955E-0595FC87A788}"/>
            </c:ext>
          </c:extLst>
        </c:ser>
        <c:ser>
          <c:idx val="3"/>
          <c:order val="3"/>
          <c:tx>
            <c:strRef>
              <c:f>Ⅰ!$F$2</c:f>
              <c:strCache>
                <c:ptCount val="1"/>
                <c:pt idx="0">
                  <c:v>④2025年度に向けて、自立支援、重度化防止等に資する施策について目標及び目標を実現するための重点施策を決定しているか（10点）（平均8.9点）</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Ⅰ!$B$3:$B$50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Ⅰ!$F$3:$F$50</c:f>
              <c:numCache>
                <c:formatCode>0.0_);[Red]\(0.0\)</c:formatCode>
                <c:ptCount val="48"/>
                <c:pt idx="0">
                  <c:v>8.5474860335195526</c:v>
                </c:pt>
                <c:pt idx="1">
                  <c:v>9</c:v>
                </c:pt>
                <c:pt idx="2">
                  <c:v>9.6969696969696972</c:v>
                </c:pt>
                <c:pt idx="3">
                  <c:v>9.4285714285714288</c:v>
                </c:pt>
                <c:pt idx="4">
                  <c:v>6.8</c:v>
                </c:pt>
                <c:pt idx="5">
                  <c:v>9.4285714285714288</c:v>
                </c:pt>
                <c:pt idx="6">
                  <c:v>7.7966101694915251</c:v>
                </c:pt>
                <c:pt idx="7">
                  <c:v>7.0454545454545459</c:v>
                </c:pt>
                <c:pt idx="8">
                  <c:v>8.8000000000000007</c:v>
                </c:pt>
                <c:pt idx="9">
                  <c:v>8.8571428571428577</c:v>
                </c:pt>
                <c:pt idx="10">
                  <c:v>8.412698412698413</c:v>
                </c:pt>
                <c:pt idx="11">
                  <c:v>7.7777777777777777</c:v>
                </c:pt>
                <c:pt idx="12">
                  <c:v>8.870967741935484</c:v>
                </c:pt>
                <c:pt idx="13">
                  <c:v>9.6969696969696972</c:v>
                </c:pt>
                <c:pt idx="14">
                  <c:v>10</c:v>
                </c:pt>
                <c:pt idx="15">
                  <c:v>10</c:v>
                </c:pt>
                <c:pt idx="16">
                  <c:v>8.9473684210526319</c:v>
                </c:pt>
                <c:pt idx="17">
                  <c:v>10</c:v>
                </c:pt>
                <c:pt idx="18">
                  <c:v>10</c:v>
                </c:pt>
                <c:pt idx="19">
                  <c:v>9.220779220779221</c:v>
                </c:pt>
                <c:pt idx="20">
                  <c:v>8.3333333333333339</c:v>
                </c:pt>
                <c:pt idx="21">
                  <c:v>9.1428571428571423</c:v>
                </c:pt>
                <c:pt idx="22">
                  <c:v>8.7037037037037042</c:v>
                </c:pt>
                <c:pt idx="23">
                  <c:v>10</c:v>
                </c:pt>
                <c:pt idx="24">
                  <c:v>9.473684210526315</c:v>
                </c:pt>
                <c:pt idx="25">
                  <c:v>8.8461538461538467</c:v>
                </c:pt>
                <c:pt idx="26">
                  <c:v>9.0697674418604652</c:v>
                </c:pt>
                <c:pt idx="27">
                  <c:v>8.2926829268292686</c:v>
                </c:pt>
                <c:pt idx="28">
                  <c:v>7.9487179487179489</c:v>
                </c:pt>
                <c:pt idx="29">
                  <c:v>9</c:v>
                </c:pt>
                <c:pt idx="30">
                  <c:v>8.9473684210526319</c:v>
                </c:pt>
                <c:pt idx="31">
                  <c:v>8.4210526315789469</c:v>
                </c:pt>
                <c:pt idx="32">
                  <c:v>10</c:v>
                </c:pt>
                <c:pt idx="33">
                  <c:v>10</c:v>
                </c:pt>
                <c:pt idx="34">
                  <c:v>9.473684210526315</c:v>
                </c:pt>
                <c:pt idx="35">
                  <c:v>9.5833333333333339</c:v>
                </c:pt>
                <c:pt idx="36">
                  <c:v>8.235294117647058</c:v>
                </c:pt>
                <c:pt idx="37">
                  <c:v>10</c:v>
                </c:pt>
                <c:pt idx="38">
                  <c:v>9.4117647058823533</c:v>
                </c:pt>
                <c:pt idx="39">
                  <c:v>10</c:v>
                </c:pt>
                <c:pt idx="40">
                  <c:v>10</c:v>
                </c:pt>
                <c:pt idx="41">
                  <c:v>8.5714285714285712</c:v>
                </c:pt>
                <c:pt idx="42">
                  <c:v>8.6666666666666661</c:v>
                </c:pt>
                <c:pt idx="43">
                  <c:v>7.2222222222222223</c:v>
                </c:pt>
                <c:pt idx="44">
                  <c:v>10</c:v>
                </c:pt>
                <c:pt idx="45">
                  <c:v>9.3023255813953494</c:v>
                </c:pt>
                <c:pt idx="46">
                  <c:v>10</c:v>
                </c:pt>
                <c:pt idx="47">
                  <c:v>8.9316484778862719</c:v>
                </c:pt>
              </c:numCache>
            </c:numRef>
          </c:val>
          <c:extLst>
            <c:ext xmlns:c16="http://schemas.microsoft.com/office/drawing/2014/chart" uri="{C3380CC4-5D6E-409C-BE32-E72D297353CC}">
              <c16:uniqueId val="{00000003-EAFD-4E05-955E-0595FC87A788}"/>
            </c:ext>
          </c:extLst>
        </c:ser>
        <c:ser>
          <c:idx val="4"/>
          <c:order val="4"/>
          <c:tx>
            <c:strRef>
              <c:f>Ⅰ!$G$2</c:f>
              <c:strCache>
                <c:ptCount val="1"/>
                <c:pt idx="0">
                  <c:v>⑤自立支援・介護予防に資する施策など、保険者としての取組を勘案した要介護者数及び要支援者数の推計を行っているか（10点）（平均4.6点）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Ⅰ!$B$3:$B$50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Ⅰ!$G$3:$G$50</c:f>
              <c:numCache>
                <c:formatCode>0.0_);[Red]\(0.0\)</c:formatCode>
                <c:ptCount val="48"/>
                <c:pt idx="0">
                  <c:v>3.6871508379888267</c:v>
                </c:pt>
                <c:pt idx="1">
                  <c:v>5</c:v>
                </c:pt>
                <c:pt idx="2">
                  <c:v>3.0303030303030303</c:v>
                </c:pt>
                <c:pt idx="3">
                  <c:v>6.2857142857142856</c:v>
                </c:pt>
                <c:pt idx="4">
                  <c:v>3.6</c:v>
                </c:pt>
                <c:pt idx="5">
                  <c:v>3.7142857142857144</c:v>
                </c:pt>
                <c:pt idx="6">
                  <c:v>3.2203389830508473</c:v>
                </c:pt>
                <c:pt idx="7">
                  <c:v>2.7272727272727271</c:v>
                </c:pt>
                <c:pt idx="8">
                  <c:v>4.4000000000000004</c:v>
                </c:pt>
                <c:pt idx="9">
                  <c:v>4.2857142857142856</c:v>
                </c:pt>
                <c:pt idx="10">
                  <c:v>3.0158730158730158</c:v>
                </c:pt>
                <c:pt idx="11">
                  <c:v>2.2222222222222223</c:v>
                </c:pt>
                <c:pt idx="12">
                  <c:v>3.5483870967741935</c:v>
                </c:pt>
                <c:pt idx="13">
                  <c:v>4.2424242424242422</c:v>
                </c:pt>
                <c:pt idx="14">
                  <c:v>4.666666666666667</c:v>
                </c:pt>
                <c:pt idx="15">
                  <c:v>3.3333333333333335</c:v>
                </c:pt>
                <c:pt idx="16">
                  <c:v>4.7368421052631575</c:v>
                </c:pt>
                <c:pt idx="17">
                  <c:v>2.3529411764705883</c:v>
                </c:pt>
                <c:pt idx="18">
                  <c:v>9.2592592592592595</c:v>
                </c:pt>
                <c:pt idx="19">
                  <c:v>7.0129870129870131</c:v>
                </c:pt>
                <c:pt idx="20">
                  <c:v>3.0952380952380953</c:v>
                </c:pt>
                <c:pt idx="21">
                  <c:v>7.7142857142857144</c:v>
                </c:pt>
                <c:pt idx="22">
                  <c:v>2.9629629629629628</c:v>
                </c:pt>
                <c:pt idx="23">
                  <c:v>4.1379310344827589</c:v>
                </c:pt>
                <c:pt idx="24">
                  <c:v>5.2631578947368425</c:v>
                </c:pt>
                <c:pt idx="25">
                  <c:v>2.6923076923076925</c:v>
                </c:pt>
                <c:pt idx="26">
                  <c:v>6.9767441860465116</c:v>
                </c:pt>
                <c:pt idx="27">
                  <c:v>4.3902439024390247</c:v>
                </c:pt>
                <c:pt idx="28">
                  <c:v>3.3333333333333335</c:v>
                </c:pt>
                <c:pt idx="29">
                  <c:v>7.333333333333333</c:v>
                </c:pt>
                <c:pt idx="30">
                  <c:v>2.1052631578947367</c:v>
                </c:pt>
                <c:pt idx="31">
                  <c:v>4.2105263157894735</c:v>
                </c:pt>
                <c:pt idx="32">
                  <c:v>9.2592592592592595</c:v>
                </c:pt>
                <c:pt idx="33">
                  <c:v>5.2173913043478262</c:v>
                </c:pt>
                <c:pt idx="34">
                  <c:v>2.6315789473684212</c:v>
                </c:pt>
                <c:pt idx="35">
                  <c:v>4.583333333333333</c:v>
                </c:pt>
                <c:pt idx="36">
                  <c:v>1.1764705882352942</c:v>
                </c:pt>
                <c:pt idx="37">
                  <c:v>1</c:v>
                </c:pt>
                <c:pt idx="38">
                  <c:v>6.7647058823529411</c:v>
                </c:pt>
                <c:pt idx="39">
                  <c:v>6.833333333333333</c:v>
                </c:pt>
                <c:pt idx="40">
                  <c:v>0.5</c:v>
                </c:pt>
                <c:pt idx="41">
                  <c:v>8.5714285714285712</c:v>
                </c:pt>
                <c:pt idx="42">
                  <c:v>5.5555555555555554</c:v>
                </c:pt>
                <c:pt idx="43">
                  <c:v>6.1111111111111107</c:v>
                </c:pt>
                <c:pt idx="44">
                  <c:v>8.4615384615384617</c:v>
                </c:pt>
                <c:pt idx="45">
                  <c:v>3.9534883720930232</c:v>
                </c:pt>
                <c:pt idx="46">
                  <c:v>8.7804878048780495</c:v>
                </c:pt>
                <c:pt idx="47">
                  <c:v>4.6295232624928202</c:v>
                </c:pt>
              </c:numCache>
            </c:numRef>
          </c:val>
          <c:extLst>
            <c:ext xmlns:c16="http://schemas.microsoft.com/office/drawing/2014/chart" uri="{C3380CC4-5D6E-409C-BE32-E72D297353CC}">
              <c16:uniqueId val="{00000004-EAFD-4E05-955E-0595FC87A788}"/>
            </c:ext>
          </c:extLst>
        </c:ser>
        <c:ser>
          <c:idx val="5"/>
          <c:order val="5"/>
          <c:tx>
            <c:strRef>
              <c:f>Ⅰ!$H$2</c:f>
              <c:strCache>
                <c:ptCount val="1"/>
                <c:pt idx="0">
                  <c:v>⑥地域医療構想を含む医療計画も踏まえつつ、地域の在宅医療の利用者や、在宅医療の整備目標等を参照しつつ、介護サービスの量の見込みを定めているか（10点）（平均7.7点）</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Ⅰ!$B$3:$B$50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Ⅰ!$H$3:$H$50</c:f>
              <c:numCache>
                <c:formatCode>0.0_);[Red]\(0.0\)</c:formatCode>
                <c:ptCount val="48"/>
                <c:pt idx="0">
                  <c:v>6.3128491620111733</c:v>
                </c:pt>
                <c:pt idx="1">
                  <c:v>7.75</c:v>
                </c:pt>
                <c:pt idx="2">
                  <c:v>9.3939393939393945</c:v>
                </c:pt>
                <c:pt idx="3">
                  <c:v>8.8571428571428577</c:v>
                </c:pt>
                <c:pt idx="4">
                  <c:v>4</c:v>
                </c:pt>
                <c:pt idx="5">
                  <c:v>6.5714285714285712</c:v>
                </c:pt>
                <c:pt idx="6">
                  <c:v>4.5762711864406782</c:v>
                </c:pt>
                <c:pt idx="7">
                  <c:v>4.3181818181818183</c:v>
                </c:pt>
                <c:pt idx="8">
                  <c:v>6.8</c:v>
                </c:pt>
                <c:pt idx="9">
                  <c:v>10</c:v>
                </c:pt>
                <c:pt idx="10">
                  <c:v>7.4603174603174605</c:v>
                </c:pt>
                <c:pt idx="11">
                  <c:v>6.2962962962962967</c:v>
                </c:pt>
                <c:pt idx="12">
                  <c:v>8.7096774193548381</c:v>
                </c:pt>
                <c:pt idx="13">
                  <c:v>10</c:v>
                </c:pt>
                <c:pt idx="14">
                  <c:v>10</c:v>
                </c:pt>
                <c:pt idx="15">
                  <c:v>10</c:v>
                </c:pt>
                <c:pt idx="16">
                  <c:v>7.3684210526315788</c:v>
                </c:pt>
                <c:pt idx="17">
                  <c:v>10</c:v>
                </c:pt>
                <c:pt idx="18">
                  <c:v>10</c:v>
                </c:pt>
                <c:pt idx="19">
                  <c:v>8.8311688311688314</c:v>
                </c:pt>
                <c:pt idx="20">
                  <c:v>5.2380952380952381</c:v>
                </c:pt>
                <c:pt idx="21">
                  <c:v>10</c:v>
                </c:pt>
                <c:pt idx="22">
                  <c:v>7.2222222222222223</c:v>
                </c:pt>
                <c:pt idx="23">
                  <c:v>6.8965517241379306</c:v>
                </c:pt>
                <c:pt idx="24">
                  <c:v>8.9473684210526319</c:v>
                </c:pt>
                <c:pt idx="25">
                  <c:v>5.7692307692307692</c:v>
                </c:pt>
                <c:pt idx="26">
                  <c:v>9.5348837209302317</c:v>
                </c:pt>
                <c:pt idx="27">
                  <c:v>8.2926829268292686</c:v>
                </c:pt>
                <c:pt idx="28">
                  <c:v>8.7179487179487172</c:v>
                </c:pt>
                <c:pt idx="29">
                  <c:v>9</c:v>
                </c:pt>
                <c:pt idx="30">
                  <c:v>4.7368421052631575</c:v>
                </c:pt>
                <c:pt idx="31">
                  <c:v>10</c:v>
                </c:pt>
                <c:pt idx="32">
                  <c:v>9.2592592592592595</c:v>
                </c:pt>
                <c:pt idx="33">
                  <c:v>6.0869565217391308</c:v>
                </c:pt>
                <c:pt idx="34">
                  <c:v>7.3684210526315788</c:v>
                </c:pt>
                <c:pt idx="35">
                  <c:v>6.666666666666667</c:v>
                </c:pt>
                <c:pt idx="36">
                  <c:v>3.5294117647058822</c:v>
                </c:pt>
                <c:pt idx="37">
                  <c:v>9</c:v>
                </c:pt>
                <c:pt idx="38">
                  <c:v>7.3529411764705879</c:v>
                </c:pt>
                <c:pt idx="39">
                  <c:v>10</c:v>
                </c:pt>
                <c:pt idx="40">
                  <c:v>10</c:v>
                </c:pt>
                <c:pt idx="41">
                  <c:v>9.0476190476190474</c:v>
                </c:pt>
                <c:pt idx="42">
                  <c:v>9.3333333333333339</c:v>
                </c:pt>
                <c:pt idx="43">
                  <c:v>10</c:v>
                </c:pt>
                <c:pt idx="44">
                  <c:v>3.0769230769230771</c:v>
                </c:pt>
                <c:pt idx="45">
                  <c:v>6.0465116279069768</c:v>
                </c:pt>
                <c:pt idx="46">
                  <c:v>9.5121951219512191</c:v>
                </c:pt>
                <c:pt idx="47">
                  <c:v>7.6852383687535895</c:v>
                </c:pt>
              </c:numCache>
            </c:numRef>
          </c:val>
          <c:extLst>
            <c:ext xmlns:c16="http://schemas.microsoft.com/office/drawing/2014/chart" uri="{C3380CC4-5D6E-409C-BE32-E72D297353CC}">
              <c16:uniqueId val="{00000005-EAFD-4E05-955E-0595FC87A788}"/>
            </c:ext>
          </c:extLst>
        </c:ser>
        <c:ser>
          <c:idx val="6"/>
          <c:order val="6"/>
          <c:tx>
            <c:strRef>
              <c:f>Ⅰ!$I$2</c:f>
              <c:strCache>
                <c:ptCount val="1"/>
                <c:pt idx="0">
                  <c:v>⑦認定者数、受給者数、サービスの種類別の給付実績を定期的にモニタリング（点検）しているか（10点、５点）（平均7.5点）</c:v>
                </c:pt>
              </c:strCache>
            </c:strRef>
          </c:tx>
          <c:spPr>
            <a:solidFill>
              <a:schemeClr val="accent1"/>
            </a:solidFill>
            <a:ln>
              <a:noFill/>
            </a:ln>
            <a:effectLst/>
          </c:spPr>
          <c:invertIfNegative val="0"/>
          <c:dLbls>
            <c:dLbl>
              <c:idx val="21"/>
              <c:layout>
                <c:manualLayout>
                  <c:x val="1.3010392845226419E-3"/>
                  <c:y val="-1.18122581742421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F26-4AC8-A8C0-4D126806622B}"/>
                </c:ext>
              </c:extLst>
            </c:dLbl>
            <c:dLbl>
              <c:idx val="26"/>
              <c:layout>
                <c:manualLayout>
                  <c:x val="-1.3010392845227373E-3"/>
                  <c:y val="8.437327267315787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F26-4AC8-A8C0-4D126806622B}"/>
                </c:ext>
              </c:extLst>
            </c:dLbl>
            <c:dLbl>
              <c:idx val="32"/>
              <c:layout>
                <c:manualLayout>
                  <c:x val="1.3010392845226419E-3"/>
                  <c:y val="-1.68746545346315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F26-4AC8-A8C0-4D126806622B}"/>
                </c:ext>
              </c:extLst>
            </c:dLbl>
            <c:dLbl>
              <c:idx val="41"/>
              <c:layout>
                <c:manualLayout>
                  <c:x val="1.3010392845226419E-3"/>
                  <c:y val="-1.18122581742421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F26-4AC8-A8C0-4D12680662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Ⅰ!$B$3:$B$50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Ⅰ!$I$3:$I$50</c:f>
              <c:numCache>
                <c:formatCode>0.0_);[Red]\(0.0\)</c:formatCode>
                <c:ptCount val="48"/>
                <c:pt idx="0">
                  <c:v>5.9497206703910619</c:v>
                </c:pt>
                <c:pt idx="1">
                  <c:v>6.375</c:v>
                </c:pt>
                <c:pt idx="2">
                  <c:v>9.3939393939393945</c:v>
                </c:pt>
                <c:pt idx="3">
                  <c:v>8.5714285714285712</c:v>
                </c:pt>
                <c:pt idx="4">
                  <c:v>7.6</c:v>
                </c:pt>
                <c:pt idx="5">
                  <c:v>8.2857142857142865</c:v>
                </c:pt>
                <c:pt idx="6">
                  <c:v>6.5254237288135597</c:v>
                </c:pt>
                <c:pt idx="7">
                  <c:v>5.4545454545454541</c:v>
                </c:pt>
                <c:pt idx="8">
                  <c:v>6.6</c:v>
                </c:pt>
                <c:pt idx="9">
                  <c:v>8.2857142857142865</c:v>
                </c:pt>
                <c:pt idx="10">
                  <c:v>6.1111111111111107</c:v>
                </c:pt>
                <c:pt idx="11">
                  <c:v>7.5</c:v>
                </c:pt>
                <c:pt idx="12">
                  <c:v>7.419354838709677</c:v>
                </c:pt>
                <c:pt idx="13">
                  <c:v>7.5757575757575761</c:v>
                </c:pt>
                <c:pt idx="14">
                  <c:v>9</c:v>
                </c:pt>
                <c:pt idx="15">
                  <c:v>10</c:v>
                </c:pt>
                <c:pt idx="16">
                  <c:v>7.8947368421052628</c:v>
                </c:pt>
                <c:pt idx="17">
                  <c:v>9.7058823529411757</c:v>
                </c:pt>
                <c:pt idx="18">
                  <c:v>9.4444444444444446</c:v>
                </c:pt>
                <c:pt idx="19">
                  <c:v>8.1818181818181817</c:v>
                </c:pt>
                <c:pt idx="20">
                  <c:v>8.0952380952380949</c:v>
                </c:pt>
                <c:pt idx="21">
                  <c:v>8.4285714285714288</c:v>
                </c:pt>
                <c:pt idx="22">
                  <c:v>7.5</c:v>
                </c:pt>
                <c:pt idx="23">
                  <c:v>7.5862068965517242</c:v>
                </c:pt>
                <c:pt idx="24">
                  <c:v>8.9473684210526319</c:v>
                </c:pt>
                <c:pt idx="25">
                  <c:v>6.1538461538461542</c:v>
                </c:pt>
                <c:pt idx="26">
                  <c:v>9.4186046511627914</c:v>
                </c:pt>
                <c:pt idx="27">
                  <c:v>8.1707317073170724</c:v>
                </c:pt>
                <c:pt idx="28">
                  <c:v>6.9230769230769234</c:v>
                </c:pt>
                <c:pt idx="29">
                  <c:v>9.1666666666666661</c:v>
                </c:pt>
                <c:pt idx="30">
                  <c:v>8.1578947368421044</c:v>
                </c:pt>
                <c:pt idx="31">
                  <c:v>10</c:v>
                </c:pt>
                <c:pt idx="32">
                  <c:v>8.1481481481481488</c:v>
                </c:pt>
                <c:pt idx="33">
                  <c:v>7.8260869565217392</c:v>
                </c:pt>
                <c:pt idx="34">
                  <c:v>7.1052631578947372</c:v>
                </c:pt>
                <c:pt idx="35">
                  <c:v>5.208333333333333</c:v>
                </c:pt>
                <c:pt idx="36">
                  <c:v>5</c:v>
                </c:pt>
                <c:pt idx="37">
                  <c:v>7.25</c:v>
                </c:pt>
                <c:pt idx="38">
                  <c:v>8.6764705882352935</c:v>
                </c:pt>
                <c:pt idx="39">
                  <c:v>9.25</c:v>
                </c:pt>
                <c:pt idx="40">
                  <c:v>10</c:v>
                </c:pt>
                <c:pt idx="41">
                  <c:v>8.0952380952380949</c:v>
                </c:pt>
                <c:pt idx="42">
                  <c:v>6.8888888888888893</c:v>
                </c:pt>
                <c:pt idx="43">
                  <c:v>8.8888888888888893</c:v>
                </c:pt>
                <c:pt idx="44">
                  <c:v>7.884615384615385</c:v>
                </c:pt>
                <c:pt idx="45">
                  <c:v>6.1627906976744189</c:v>
                </c:pt>
                <c:pt idx="46">
                  <c:v>4.8780487804878048</c:v>
                </c:pt>
                <c:pt idx="47">
                  <c:v>7.5129236071223433</c:v>
                </c:pt>
              </c:numCache>
            </c:numRef>
          </c:val>
          <c:extLst>
            <c:ext xmlns:c16="http://schemas.microsoft.com/office/drawing/2014/chart" uri="{C3380CC4-5D6E-409C-BE32-E72D297353CC}">
              <c16:uniqueId val="{00000006-EAFD-4E05-955E-0595FC87A788}"/>
            </c:ext>
          </c:extLst>
        </c:ser>
        <c:ser>
          <c:idx val="7"/>
          <c:order val="7"/>
          <c:tx>
            <c:strRef>
              <c:f>Ⅰ!$J$2</c:f>
              <c:strCache>
                <c:ptCount val="1"/>
                <c:pt idx="0">
                  <c:v>⑧介護保険事業計画の目標が未達成であった場合に、具体的な改善策や、理由の提示と目標の見直しといった取組を講じているか（10点）（平均5.7点）</c:v>
                </c:pt>
              </c:strCache>
            </c:strRef>
          </c:tx>
          <c:spPr>
            <a:solidFill>
              <a:schemeClr val="accent2"/>
            </a:solidFill>
            <a:ln>
              <a:noFill/>
            </a:ln>
            <a:effectLst/>
          </c:spPr>
          <c:invertIfNegative val="0"/>
          <c:dLbls>
            <c:dLbl>
              <c:idx val="40"/>
              <c:layout>
                <c:manualLayout>
                  <c:x val="-9.5408445365158033E-17"/>
                  <c:y val="-6.749861813852660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F26-4AC8-A8C0-4D126806622B}"/>
                </c:ext>
              </c:extLst>
            </c:dLbl>
            <c:dLbl>
              <c:idx val="42"/>
              <c:layout>
                <c:manualLayout>
                  <c:x val="-1.9081689073031607E-16"/>
                  <c:y val="8.437327267315787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F26-4AC8-A8C0-4D126806622B}"/>
                </c:ext>
              </c:extLst>
            </c:dLbl>
            <c:dLbl>
              <c:idx val="44"/>
              <c:layout>
                <c:manualLayout>
                  <c:x val="0"/>
                  <c:y val="-1.18122581742421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F26-4AC8-A8C0-4D12680662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Ⅰ!$B$3:$B$50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Ⅰ!$J$3:$J$50</c:f>
              <c:numCache>
                <c:formatCode>0.0_);[Red]\(0.0\)</c:formatCode>
                <c:ptCount val="48"/>
                <c:pt idx="0">
                  <c:v>4.1340782122905031</c:v>
                </c:pt>
                <c:pt idx="1">
                  <c:v>4.5</c:v>
                </c:pt>
                <c:pt idx="2">
                  <c:v>6.666666666666667</c:v>
                </c:pt>
                <c:pt idx="3">
                  <c:v>7.4285714285714288</c:v>
                </c:pt>
                <c:pt idx="4">
                  <c:v>2.4</c:v>
                </c:pt>
                <c:pt idx="5">
                  <c:v>4.8571428571428568</c:v>
                </c:pt>
                <c:pt idx="6">
                  <c:v>3.3898305084745761</c:v>
                </c:pt>
                <c:pt idx="7">
                  <c:v>2.9545454545454546</c:v>
                </c:pt>
                <c:pt idx="8">
                  <c:v>4.8</c:v>
                </c:pt>
                <c:pt idx="9">
                  <c:v>4.2857142857142856</c:v>
                </c:pt>
                <c:pt idx="10">
                  <c:v>4.1269841269841274</c:v>
                </c:pt>
                <c:pt idx="11">
                  <c:v>4.2592592592592595</c:v>
                </c:pt>
                <c:pt idx="12">
                  <c:v>6.290322580645161</c:v>
                </c:pt>
                <c:pt idx="13">
                  <c:v>5.1515151515151514</c:v>
                </c:pt>
                <c:pt idx="14">
                  <c:v>5.666666666666667</c:v>
                </c:pt>
                <c:pt idx="15">
                  <c:v>8</c:v>
                </c:pt>
                <c:pt idx="16">
                  <c:v>4.2105263157894735</c:v>
                </c:pt>
                <c:pt idx="17">
                  <c:v>7.6470588235294121</c:v>
                </c:pt>
                <c:pt idx="18">
                  <c:v>9.6296296296296298</c:v>
                </c:pt>
                <c:pt idx="19">
                  <c:v>5.1948051948051948</c:v>
                </c:pt>
                <c:pt idx="20">
                  <c:v>4.7619047619047619</c:v>
                </c:pt>
                <c:pt idx="21">
                  <c:v>7.4285714285714288</c:v>
                </c:pt>
                <c:pt idx="22">
                  <c:v>6.4814814814814818</c:v>
                </c:pt>
                <c:pt idx="23">
                  <c:v>5.5172413793103452</c:v>
                </c:pt>
                <c:pt idx="24">
                  <c:v>5.7894736842105265</c:v>
                </c:pt>
                <c:pt idx="25">
                  <c:v>8.0769230769230766</c:v>
                </c:pt>
                <c:pt idx="26">
                  <c:v>7.2093023255813957</c:v>
                </c:pt>
                <c:pt idx="27">
                  <c:v>6.0975609756097562</c:v>
                </c:pt>
                <c:pt idx="28">
                  <c:v>3.0769230769230771</c:v>
                </c:pt>
                <c:pt idx="29">
                  <c:v>7.333333333333333</c:v>
                </c:pt>
                <c:pt idx="30">
                  <c:v>3.1578947368421053</c:v>
                </c:pt>
                <c:pt idx="31">
                  <c:v>5.7894736842105265</c:v>
                </c:pt>
                <c:pt idx="32">
                  <c:v>10</c:v>
                </c:pt>
                <c:pt idx="33">
                  <c:v>7.3913043478260869</c:v>
                </c:pt>
                <c:pt idx="34">
                  <c:v>6.3157894736842106</c:v>
                </c:pt>
                <c:pt idx="35">
                  <c:v>2.5</c:v>
                </c:pt>
                <c:pt idx="36">
                  <c:v>2.9411764705882355</c:v>
                </c:pt>
                <c:pt idx="37">
                  <c:v>3.5</c:v>
                </c:pt>
                <c:pt idx="38">
                  <c:v>5.882352941176471</c:v>
                </c:pt>
                <c:pt idx="39">
                  <c:v>9.3333333333333339</c:v>
                </c:pt>
                <c:pt idx="40">
                  <c:v>6</c:v>
                </c:pt>
                <c:pt idx="41">
                  <c:v>8.5714285714285712</c:v>
                </c:pt>
                <c:pt idx="42">
                  <c:v>7.7777777777777777</c:v>
                </c:pt>
                <c:pt idx="43">
                  <c:v>7.7777777777777777</c:v>
                </c:pt>
                <c:pt idx="44">
                  <c:v>8.4615384615384617</c:v>
                </c:pt>
                <c:pt idx="45">
                  <c:v>4.1860465116279073</c:v>
                </c:pt>
                <c:pt idx="46">
                  <c:v>10</c:v>
                </c:pt>
                <c:pt idx="47">
                  <c:v>5.6863871338311318</c:v>
                </c:pt>
              </c:numCache>
            </c:numRef>
          </c:val>
          <c:extLst>
            <c:ext xmlns:c16="http://schemas.microsoft.com/office/drawing/2014/chart" uri="{C3380CC4-5D6E-409C-BE32-E72D297353CC}">
              <c16:uniqueId val="{00000007-EAFD-4E05-955E-0595FC87A788}"/>
            </c:ext>
          </c:extLst>
        </c:ser>
        <c:ser>
          <c:idx val="8"/>
          <c:order val="8"/>
          <c:tx>
            <c:strRef>
              <c:f>Ⅰ!$K$2</c:f>
              <c:strCache>
                <c:ptCount val="1"/>
              </c:strCache>
            </c:strRef>
          </c:tx>
          <c:spPr>
            <a:noFill/>
            <a:ln>
              <a:solidFill>
                <a:schemeClr val="bg1"/>
              </a:solidFill>
            </a:ln>
            <a:effectLst/>
          </c:spPr>
          <c:invertIfNegative val="0"/>
          <c:dLbls>
            <c:dLbl>
              <c:idx val="1"/>
              <c:layout>
                <c:manualLayout>
                  <c:x val="-1.3335140446166325E-3"/>
                  <c:y val="0.1984559026744334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CB8-4654-9A9A-87F1A1DBEE39}"/>
                </c:ext>
              </c:extLst>
            </c:dLbl>
            <c:dLbl>
              <c:idx val="5"/>
              <c:layout>
                <c:manualLayout>
                  <c:x val="-3.2577204132141742E-5"/>
                  <c:y val="0.1933953665121816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CB8-4654-9A9A-87F1A1DBEE39}"/>
                </c:ext>
              </c:extLst>
            </c:dLbl>
            <c:dLbl>
              <c:idx val="8"/>
              <c:layout>
                <c:manualLayout>
                  <c:x val="-1.3336164886548077E-3"/>
                  <c:y val="0.1927210446872741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CB8-4654-9A9A-87F1A1DBEE39}"/>
                </c:ext>
              </c:extLst>
            </c:dLbl>
            <c:dLbl>
              <c:idx val="12"/>
              <c:layout>
                <c:manualLayout>
                  <c:x val="-3.2577204132141742E-5"/>
                  <c:y val="0.2005357370636506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CB8-4654-9A9A-87F1A1DBEE39}"/>
                </c:ext>
              </c:extLst>
            </c:dLbl>
            <c:dLbl>
              <c:idx val="13"/>
              <c:layout>
                <c:manualLayout>
                  <c:x val="-2.6346557731774258E-3"/>
                  <c:y val="0.1915875196649517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CB8-4654-9A9A-87F1A1DBEE39}"/>
                </c:ext>
              </c:extLst>
            </c:dLbl>
            <c:dLbl>
              <c:idx val="16"/>
              <c:layout>
                <c:manualLayout>
                  <c:x val="-3.2474760094038059E-5"/>
                  <c:y val="0.1981735511713933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CB8-4654-9A9A-87F1A1DBEE39}"/>
                </c:ext>
              </c:extLst>
            </c:dLbl>
            <c:dLbl>
              <c:idx val="20"/>
              <c:layout>
                <c:manualLayout>
                  <c:x val="1.2684620803904525E-3"/>
                  <c:y val="0.1939742867468854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CB8-4654-9A9A-87F1A1DBEE39}"/>
                </c:ext>
              </c:extLst>
            </c:dLbl>
            <c:dLbl>
              <c:idx val="22"/>
              <c:layout>
                <c:manualLayout>
                  <c:x val="-3.2474760093990354E-5"/>
                  <c:y val="0.1859172371274288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CB8-4654-9A9A-87F1A1DBEE39}"/>
                </c:ext>
              </c:extLst>
            </c:dLbl>
            <c:dLbl>
              <c:idx val="23"/>
              <c:layout>
                <c:manualLayout>
                  <c:x val="-5.2366318981845583E-3"/>
                  <c:y val="0.1785072707172924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CB8-4654-9A9A-87F1A1DBEE39}"/>
                </c:ext>
              </c:extLst>
            </c:dLbl>
            <c:dLbl>
              <c:idx val="30"/>
              <c:layout>
                <c:manualLayout>
                  <c:x val="-9.5408445365158033E-17"/>
                  <c:y val="0.1737575205153280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CB8-4654-9A9A-87F1A1DBEE39}"/>
                </c:ext>
              </c:extLst>
            </c:dLbl>
            <c:dLbl>
              <c:idx val="34"/>
              <c:layout>
                <c:manualLayout>
                  <c:x val="1.2685645244285562E-3"/>
                  <c:y val="0.1953631903992516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CB8-4654-9A9A-87F1A1DBEE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Ⅰ!$B$3:$B$50</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Ⅰ!$K$3:$K$50</c:f>
              <c:numCache>
                <c:formatCode>0.0_);[Red]\(0.0\)</c:formatCode>
                <c:ptCount val="48"/>
                <c:pt idx="0">
                  <c:v>50.614525139664799</c:v>
                </c:pt>
                <c:pt idx="1">
                  <c:v>55.5</c:v>
                </c:pt>
                <c:pt idx="2">
                  <c:v>59.696969696969695</c:v>
                </c:pt>
                <c:pt idx="3">
                  <c:v>63.628571428571433</c:v>
                </c:pt>
                <c:pt idx="4">
                  <c:v>46.2</c:v>
                </c:pt>
                <c:pt idx="5">
                  <c:v>55.028571428571425</c:v>
                </c:pt>
                <c:pt idx="6">
                  <c:v>46.118644067796602</c:v>
                </c:pt>
                <c:pt idx="7">
                  <c:v>43.363636363636367</c:v>
                </c:pt>
                <c:pt idx="8">
                  <c:v>54.839999999999989</c:v>
                </c:pt>
                <c:pt idx="9">
                  <c:v>57.2</c:v>
                </c:pt>
                <c:pt idx="10">
                  <c:v>51.19047619047619</c:v>
                </c:pt>
                <c:pt idx="11">
                  <c:v>50.055555555555557</c:v>
                </c:pt>
                <c:pt idx="12">
                  <c:v>58.596774193548391</c:v>
                </c:pt>
                <c:pt idx="13">
                  <c:v>59.242424242424242</c:v>
                </c:pt>
                <c:pt idx="14">
                  <c:v>61.86666666666666</c:v>
                </c:pt>
                <c:pt idx="15">
                  <c:v>65.400000000000006</c:v>
                </c:pt>
                <c:pt idx="16">
                  <c:v>55.421052631578938</c:v>
                </c:pt>
                <c:pt idx="17">
                  <c:v>63.588235294117645</c:v>
                </c:pt>
                <c:pt idx="18">
                  <c:v>75.666666666666671</c:v>
                </c:pt>
                <c:pt idx="19">
                  <c:v>63.84415584415585</c:v>
                </c:pt>
                <c:pt idx="20">
                  <c:v>55.19047619047619</c:v>
                </c:pt>
                <c:pt idx="21">
                  <c:v>70.94285714285715</c:v>
                </c:pt>
                <c:pt idx="22">
                  <c:v>56.24074074074074</c:v>
                </c:pt>
                <c:pt idx="23">
                  <c:v>57</c:v>
                </c:pt>
                <c:pt idx="24">
                  <c:v>64.157894736842096</c:v>
                </c:pt>
                <c:pt idx="25">
                  <c:v>52.653846153846146</c:v>
                </c:pt>
                <c:pt idx="26">
                  <c:v>69.20930232558139</c:v>
                </c:pt>
                <c:pt idx="27">
                  <c:v>58.853658536585371</c:v>
                </c:pt>
                <c:pt idx="28">
                  <c:v>50.846153846153854</c:v>
                </c:pt>
                <c:pt idx="29">
                  <c:v>67.36666666666666</c:v>
                </c:pt>
                <c:pt idx="30">
                  <c:v>49.94736842105263</c:v>
                </c:pt>
                <c:pt idx="31">
                  <c:v>63.105263157894733</c:v>
                </c:pt>
                <c:pt idx="32">
                  <c:v>71.8888888888889</c:v>
                </c:pt>
                <c:pt idx="33">
                  <c:v>60.434782608695663</c:v>
                </c:pt>
                <c:pt idx="34">
                  <c:v>55.578947368421048</c:v>
                </c:pt>
                <c:pt idx="35">
                  <c:v>50.333333333333336</c:v>
                </c:pt>
                <c:pt idx="36">
                  <c:v>38.588235294117652</c:v>
                </c:pt>
                <c:pt idx="37">
                  <c:v>50.55</c:v>
                </c:pt>
                <c:pt idx="38">
                  <c:v>64.85294117647058</c:v>
                </c:pt>
                <c:pt idx="39">
                  <c:v>69.716666666666669</c:v>
                </c:pt>
                <c:pt idx="40">
                  <c:v>61.1</c:v>
                </c:pt>
                <c:pt idx="41">
                  <c:v>71.666666666666671</c:v>
                </c:pt>
                <c:pt idx="42">
                  <c:v>61.266666666666673</c:v>
                </c:pt>
                <c:pt idx="43">
                  <c:v>66.999999999999986</c:v>
                </c:pt>
                <c:pt idx="44">
                  <c:v>62.115384615384613</c:v>
                </c:pt>
                <c:pt idx="45">
                  <c:v>52.8139534883721</c:v>
                </c:pt>
                <c:pt idx="46">
                  <c:v>73.926829268292678</c:v>
                </c:pt>
                <c:pt idx="47">
                  <c:v>57.945433658816768</c:v>
                </c:pt>
              </c:numCache>
            </c:numRef>
          </c:val>
          <c:extLst>
            <c:ext xmlns:c16="http://schemas.microsoft.com/office/drawing/2014/chart" uri="{C3380CC4-5D6E-409C-BE32-E72D297353CC}">
              <c16:uniqueId val="{00000008-EAFD-4E05-955E-0595FC87A788}"/>
            </c:ext>
          </c:extLst>
        </c:ser>
        <c:dLbls>
          <c:showLegendKey val="0"/>
          <c:showVal val="0"/>
          <c:showCatName val="0"/>
          <c:showSerName val="0"/>
          <c:showPercent val="0"/>
          <c:showBubbleSize val="0"/>
        </c:dLbls>
        <c:gapWidth val="150"/>
        <c:overlap val="100"/>
        <c:axId val="727891727"/>
        <c:axId val="727890479"/>
      </c:barChart>
      <c:catAx>
        <c:axId val="72789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7890479"/>
        <c:crosses val="autoZero"/>
        <c:auto val="1"/>
        <c:lblAlgn val="ctr"/>
        <c:lblOffset val="100"/>
        <c:noMultiLvlLbl val="0"/>
      </c:catAx>
      <c:valAx>
        <c:axId val="727890479"/>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7891727"/>
        <c:crosses val="autoZero"/>
        <c:crossBetween val="between"/>
      </c:valAx>
      <c:spPr>
        <a:noFill/>
        <a:ln>
          <a:noFill/>
        </a:ln>
        <a:effectLst/>
      </c:spPr>
    </c:plotArea>
    <c:legend>
      <c:legendPos val="b"/>
      <c:layout>
        <c:manualLayout>
          <c:xMode val="edge"/>
          <c:yMode val="edge"/>
          <c:x val="2.2943366784385112E-3"/>
          <c:y val="0.73483101428632169"/>
          <c:w val="0.98004625758098707"/>
          <c:h val="0.156767135082273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chart>
  <c:spPr>
    <a:noFill/>
    <a:ln w="9525" cap="flat" cmpd="sng" algn="ctr">
      <a:solidFill>
        <a:schemeClr val="bg1"/>
      </a:solid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300" dirty="0" smtClean="0">
                <a:latin typeface="メイリオ" panose="020B0604030504040204" pitchFamily="50" charset="-128"/>
                <a:ea typeface="メイリオ" panose="020B0604030504040204" pitchFamily="50" charset="-128"/>
              </a:rPr>
              <a:t>（１）地域密着型サービス　都道府県別市町村得点（満点</a:t>
            </a:r>
            <a:r>
              <a:rPr lang="en-US" altLang="ja-JP" sz="1300" dirty="0" smtClean="0">
                <a:latin typeface="メイリオ" panose="020B0604030504040204" pitchFamily="50" charset="-128"/>
                <a:ea typeface="メイリオ" panose="020B0604030504040204" pitchFamily="50" charset="-128"/>
              </a:rPr>
              <a:t>40</a:t>
            </a:r>
            <a:r>
              <a:rPr lang="ja-JP" altLang="en-US" sz="1300" dirty="0" smtClean="0">
                <a:latin typeface="メイリオ" panose="020B0604030504040204" pitchFamily="50" charset="-128"/>
                <a:ea typeface="メイリオ" panose="020B0604030504040204" pitchFamily="50" charset="-128"/>
              </a:rPr>
              <a:t>点　平均点</a:t>
            </a:r>
            <a:r>
              <a:rPr lang="en-US" altLang="ja-JP" sz="1300" dirty="0" smtClean="0">
                <a:latin typeface="メイリオ" panose="020B0604030504040204" pitchFamily="50" charset="-128"/>
                <a:ea typeface="メイリオ" panose="020B0604030504040204" pitchFamily="50" charset="-128"/>
              </a:rPr>
              <a:t>19.2</a:t>
            </a:r>
            <a:r>
              <a:rPr lang="ja-JP" altLang="en-US" sz="1300" dirty="0" smtClean="0">
                <a:latin typeface="メイリオ" panose="020B0604030504040204" pitchFamily="50" charset="-128"/>
                <a:ea typeface="メイリオ" panose="020B0604030504040204" pitchFamily="50" charset="-128"/>
              </a:rPr>
              <a:t>点　得点率</a:t>
            </a:r>
            <a:r>
              <a:rPr lang="en-US" altLang="ja-JP" sz="1300" dirty="0" smtClean="0">
                <a:latin typeface="メイリオ" panose="020B0604030504040204" pitchFamily="50" charset="-128"/>
                <a:ea typeface="メイリオ" panose="020B0604030504040204" pitchFamily="50" charset="-128"/>
              </a:rPr>
              <a:t>48.1%</a:t>
            </a:r>
            <a:r>
              <a:rPr lang="ja-JP" altLang="en-US" sz="1300" dirty="0" smtClean="0">
                <a:latin typeface="メイリオ" panose="020B0604030504040204" pitchFamily="50" charset="-128"/>
                <a:ea typeface="メイリオ" panose="020B0604030504040204" pitchFamily="50" charset="-128"/>
              </a:rPr>
              <a:t>）</a:t>
            </a:r>
            <a:endParaRPr lang="ja-JP" altLang="en-US" sz="1300" dirty="0">
              <a:latin typeface="メイリオ" panose="020B0604030504040204" pitchFamily="50" charset="-128"/>
              <a:ea typeface="メイリオ" panose="020B0604030504040204" pitchFamily="50" charset="-128"/>
            </a:endParaRPr>
          </a:p>
        </c:rich>
      </c:tx>
      <c:layout>
        <c:manualLayout>
          <c:xMode val="edge"/>
          <c:yMode val="edge"/>
          <c:x val="0.1055601956868090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4.2655632644815145E-2"/>
          <c:y val="7.0105923213480331E-2"/>
          <c:w val="0.93136139405114149"/>
          <c:h val="0.62758495497891875"/>
        </c:manualLayout>
      </c:layout>
      <c:barChart>
        <c:barDir val="col"/>
        <c:grouping val="stacked"/>
        <c:varyColors val="0"/>
        <c:ser>
          <c:idx val="0"/>
          <c:order val="0"/>
          <c:tx>
            <c:strRef>
              <c:f>'Ⅱ(1)'!$C$3</c:f>
              <c:strCache>
                <c:ptCount val="1"/>
                <c:pt idx="0">
                  <c:v>①保険者の方針に沿った地域密着型サービスの整備を図るため、保険者独自の取組を行っているか（10点）（平均6.9点）</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'Ⅱ(1)'!$B$4:$B$51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'Ⅱ(1)'!$C$4:$C$51</c:f>
              <c:numCache>
                <c:formatCode>0.0_);[Red]\(0.0\)</c:formatCode>
                <c:ptCount val="48"/>
                <c:pt idx="0">
                  <c:v>5.7541899441340778</c:v>
                </c:pt>
                <c:pt idx="1">
                  <c:v>4.75</c:v>
                </c:pt>
                <c:pt idx="2">
                  <c:v>7.2727272727272725</c:v>
                </c:pt>
                <c:pt idx="3">
                  <c:v>6.8571428571428568</c:v>
                </c:pt>
                <c:pt idx="4">
                  <c:v>4.4000000000000004</c:v>
                </c:pt>
                <c:pt idx="5">
                  <c:v>4.8571428571428568</c:v>
                </c:pt>
                <c:pt idx="6">
                  <c:v>5.0847457627118642</c:v>
                </c:pt>
                <c:pt idx="7">
                  <c:v>6.1363636363636367</c:v>
                </c:pt>
                <c:pt idx="8">
                  <c:v>8</c:v>
                </c:pt>
                <c:pt idx="9">
                  <c:v>6</c:v>
                </c:pt>
                <c:pt idx="10">
                  <c:v>7.3015873015873014</c:v>
                </c:pt>
                <c:pt idx="11">
                  <c:v>7.7777777777777777</c:v>
                </c:pt>
                <c:pt idx="12">
                  <c:v>7.580645161290323</c:v>
                </c:pt>
                <c:pt idx="13">
                  <c:v>6.9696969696969697</c:v>
                </c:pt>
                <c:pt idx="14">
                  <c:v>6.666666666666667</c:v>
                </c:pt>
                <c:pt idx="15">
                  <c:v>8</c:v>
                </c:pt>
                <c:pt idx="16">
                  <c:v>5.2631578947368425</c:v>
                </c:pt>
                <c:pt idx="17">
                  <c:v>9.4117647058823533</c:v>
                </c:pt>
                <c:pt idx="18">
                  <c:v>9.6296296296296298</c:v>
                </c:pt>
                <c:pt idx="19">
                  <c:v>5.7142857142857144</c:v>
                </c:pt>
                <c:pt idx="20">
                  <c:v>7.2619047619047619</c:v>
                </c:pt>
                <c:pt idx="21">
                  <c:v>9.7142857142857135</c:v>
                </c:pt>
                <c:pt idx="22">
                  <c:v>7.5925925925925926</c:v>
                </c:pt>
                <c:pt idx="23">
                  <c:v>7.931034482758621</c:v>
                </c:pt>
                <c:pt idx="24">
                  <c:v>9.473684210526315</c:v>
                </c:pt>
                <c:pt idx="25">
                  <c:v>6.1538461538461542</c:v>
                </c:pt>
                <c:pt idx="26">
                  <c:v>8.604651162790697</c:v>
                </c:pt>
                <c:pt idx="27">
                  <c:v>9.7560975609756095</c:v>
                </c:pt>
                <c:pt idx="28">
                  <c:v>4.8717948717948714</c:v>
                </c:pt>
                <c:pt idx="29">
                  <c:v>9.3333333333333339</c:v>
                </c:pt>
                <c:pt idx="30">
                  <c:v>2.6315789473684212</c:v>
                </c:pt>
                <c:pt idx="31">
                  <c:v>8.9473684210526319</c:v>
                </c:pt>
                <c:pt idx="32">
                  <c:v>8.1481481481481488</c:v>
                </c:pt>
                <c:pt idx="33">
                  <c:v>8.695652173913043</c:v>
                </c:pt>
                <c:pt idx="34">
                  <c:v>4.7368421052631575</c:v>
                </c:pt>
                <c:pt idx="35">
                  <c:v>2.0833333333333335</c:v>
                </c:pt>
                <c:pt idx="36">
                  <c:v>6.4705882352941178</c:v>
                </c:pt>
                <c:pt idx="37">
                  <c:v>5</c:v>
                </c:pt>
                <c:pt idx="38">
                  <c:v>7.3529411764705879</c:v>
                </c:pt>
                <c:pt idx="39">
                  <c:v>9.3333333333333339</c:v>
                </c:pt>
                <c:pt idx="40">
                  <c:v>9.5</c:v>
                </c:pt>
                <c:pt idx="41">
                  <c:v>7.6190476190476186</c:v>
                </c:pt>
                <c:pt idx="42">
                  <c:v>6.666666666666667</c:v>
                </c:pt>
                <c:pt idx="43">
                  <c:v>8.8888888888888893</c:v>
                </c:pt>
                <c:pt idx="44">
                  <c:v>6.1538461538461542</c:v>
                </c:pt>
                <c:pt idx="45">
                  <c:v>5.8139534883720927</c:v>
                </c:pt>
                <c:pt idx="46">
                  <c:v>9.5121951219512191</c:v>
                </c:pt>
                <c:pt idx="47">
                  <c:v>6.9471568064330844</c:v>
                </c:pt>
              </c:numCache>
            </c:numRef>
          </c:val>
          <c:extLst>
            <c:ext xmlns:c16="http://schemas.microsoft.com/office/drawing/2014/chart" uri="{C3380CC4-5D6E-409C-BE32-E72D297353CC}">
              <c16:uniqueId val="{00000000-76BB-4EAB-973F-F5697D1F16F3}"/>
            </c:ext>
          </c:extLst>
        </c:ser>
        <c:ser>
          <c:idx val="1"/>
          <c:order val="1"/>
          <c:tx>
            <c:strRef>
              <c:f>'Ⅱ(1)'!$D$3</c:f>
              <c:strCache>
                <c:ptCount val="1"/>
                <c:pt idx="0">
                  <c:v>②地域密着型サービス事業所の運営状況を把握し、それを踏まえ、運営協議会等で必要な事項を検討しているか（10点）（平均4.1点）</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'Ⅱ(1)'!$B$4:$B$51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'Ⅱ(1)'!$D$4:$D$51</c:f>
              <c:numCache>
                <c:formatCode>0.0_);[Red]\(0.0\)</c:formatCode>
                <c:ptCount val="48"/>
                <c:pt idx="0">
                  <c:v>3.7430167597765363</c:v>
                </c:pt>
                <c:pt idx="1">
                  <c:v>4</c:v>
                </c:pt>
                <c:pt idx="2">
                  <c:v>2.4242424242424243</c:v>
                </c:pt>
                <c:pt idx="3">
                  <c:v>4.8571428571428568</c:v>
                </c:pt>
                <c:pt idx="4">
                  <c:v>4</c:v>
                </c:pt>
                <c:pt idx="5">
                  <c:v>3.7142857142857144</c:v>
                </c:pt>
                <c:pt idx="6">
                  <c:v>4.2372881355932206</c:v>
                </c:pt>
                <c:pt idx="7">
                  <c:v>4.3181818181818183</c:v>
                </c:pt>
                <c:pt idx="8">
                  <c:v>2.8</c:v>
                </c:pt>
                <c:pt idx="9">
                  <c:v>5.1428571428571432</c:v>
                </c:pt>
                <c:pt idx="10">
                  <c:v>3.1746031746031744</c:v>
                </c:pt>
                <c:pt idx="11">
                  <c:v>3.7037037037037037</c:v>
                </c:pt>
                <c:pt idx="12">
                  <c:v>4.193548387096774</c:v>
                </c:pt>
                <c:pt idx="13">
                  <c:v>3.9393939393939394</c:v>
                </c:pt>
                <c:pt idx="14">
                  <c:v>4.666666666666667</c:v>
                </c:pt>
                <c:pt idx="15">
                  <c:v>5.333333333333333</c:v>
                </c:pt>
                <c:pt idx="16">
                  <c:v>5.2631578947368425</c:v>
                </c:pt>
                <c:pt idx="17">
                  <c:v>4.7058823529411766</c:v>
                </c:pt>
                <c:pt idx="18">
                  <c:v>2.9629629629629628</c:v>
                </c:pt>
                <c:pt idx="19">
                  <c:v>5.5844155844155843</c:v>
                </c:pt>
                <c:pt idx="20">
                  <c:v>7.1428571428571432</c:v>
                </c:pt>
                <c:pt idx="21">
                  <c:v>4.8571428571428568</c:v>
                </c:pt>
                <c:pt idx="22">
                  <c:v>4.8148148148148149</c:v>
                </c:pt>
                <c:pt idx="23">
                  <c:v>4.8275862068965516</c:v>
                </c:pt>
                <c:pt idx="24">
                  <c:v>4.7368421052631575</c:v>
                </c:pt>
                <c:pt idx="25">
                  <c:v>1.9230769230769231</c:v>
                </c:pt>
                <c:pt idx="26">
                  <c:v>7.6744186046511631</c:v>
                </c:pt>
                <c:pt idx="27">
                  <c:v>4.1463414634146343</c:v>
                </c:pt>
                <c:pt idx="28">
                  <c:v>1.7948717948717949</c:v>
                </c:pt>
                <c:pt idx="29">
                  <c:v>5</c:v>
                </c:pt>
                <c:pt idx="30">
                  <c:v>1.5789473684210527</c:v>
                </c:pt>
                <c:pt idx="31">
                  <c:v>6.3157894736842106</c:v>
                </c:pt>
                <c:pt idx="32">
                  <c:v>4.8148148148148149</c:v>
                </c:pt>
                <c:pt idx="33">
                  <c:v>1.3043478260869565</c:v>
                </c:pt>
                <c:pt idx="34">
                  <c:v>3.1578947368421053</c:v>
                </c:pt>
                <c:pt idx="35">
                  <c:v>4.583333333333333</c:v>
                </c:pt>
                <c:pt idx="36">
                  <c:v>2.9411764705882355</c:v>
                </c:pt>
                <c:pt idx="37">
                  <c:v>2</c:v>
                </c:pt>
                <c:pt idx="38">
                  <c:v>5</c:v>
                </c:pt>
                <c:pt idx="39">
                  <c:v>1.8333333333333333</c:v>
                </c:pt>
                <c:pt idx="40">
                  <c:v>9</c:v>
                </c:pt>
                <c:pt idx="41">
                  <c:v>4.2857142857142856</c:v>
                </c:pt>
                <c:pt idx="42">
                  <c:v>2.6666666666666665</c:v>
                </c:pt>
                <c:pt idx="43">
                  <c:v>3.8888888888888888</c:v>
                </c:pt>
                <c:pt idx="44">
                  <c:v>5</c:v>
                </c:pt>
                <c:pt idx="45">
                  <c:v>3.0232558139534884</c:v>
                </c:pt>
                <c:pt idx="46">
                  <c:v>2.9268292682926829</c:v>
                </c:pt>
                <c:pt idx="47">
                  <c:v>4.0896036760482479</c:v>
                </c:pt>
              </c:numCache>
            </c:numRef>
          </c:val>
          <c:extLst>
            <c:ext xmlns:c16="http://schemas.microsoft.com/office/drawing/2014/chart" uri="{C3380CC4-5D6E-409C-BE32-E72D297353CC}">
              <c16:uniqueId val="{00000001-76BB-4EAB-973F-F5697D1F16F3}"/>
            </c:ext>
          </c:extLst>
        </c:ser>
        <c:ser>
          <c:idx val="2"/>
          <c:order val="2"/>
          <c:tx>
            <c:strRef>
              <c:f>'Ⅱ(1)'!$E$3</c:f>
              <c:strCache>
                <c:ptCount val="1"/>
                <c:pt idx="0">
                  <c:v>③所管する介護サービス事業所について、指定の有効期間中に一回以上の割合（16.6％）で実地指導を実施しているか（10点）（平均5.7点）</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'Ⅱ(1)'!$B$4:$B$51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'Ⅱ(1)'!$E$4:$E$51</c:f>
              <c:numCache>
                <c:formatCode>0.0_);[Red]\(0.0\)</c:formatCode>
                <c:ptCount val="48"/>
                <c:pt idx="0">
                  <c:v>7.2067039106145252</c:v>
                </c:pt>
                <c:pt idx="1">
                  <c:v>6.25</c:v>
                </c:pt>
                <c:pt idx="2">
                  <c:v>6.0606060606060606</c:v>
                </c:pt>
                <c:pt idx="3">
                  <c:v>5.1428571428571432</c:v>
                </c:pt>
                <c:pt idx="4">
                  <c:v>4.4000000000000004</c:v>
                </c:pt>
                <c:pt idx="5">
                  <c:v>4.5714285714285712</c:v>
                </c:pt>
                <c:pt idx="6">
                  <c:v>3.0508474576271185</c:v>
                </c:pt>
                <c:pt idx="7">
                  <c:v>6.1363636363636367</c:v>
                </c:pt>
                <c:pt idx="8">
                  <c:v>6.8</c:v>
                </c:pt>
                <c:pt idx="9">
                  <c:v>5.4285714285714288</c:v>
                </c:pt>
                <c:pt idx="10">
                  <c:v>5.8730158730158726</c:v>
                </c:pt>
                <c:pt idx="11">
                  <c:v>5</c:v>
                </c:pt>
                <c:pt idx="12">
                  <c:v>5.161290322580645</c:v>
                </c:pt>
                <c:pt idx="13">
                  <c:v>7.2727272727272725</c:v>
                </c:pt>
                <c:pt idx="14">
                  <c:v>5.666666666666667</c:v>
                </c:pt>
                <c:pt idx="15">
                  <c:v>8.6666666666666661</c:v>
                </c:pt>
                <c:pt idx="16">
                  <c:v>7.3684210526315788</c:v>
                </c:pt>
                <c:pt idx="17">
                  <c:v>8.235294117647058</c:v>
                </c:pt>
                <c:pt idx="18">
                  <c:v>5.1851851851851851</c:v>
                </c:pt>
                <c:pt idx="19">
                  <c:v>4.9350649350649354</c:v>
                </c:pt>
                <c:pt idx="20">
                  <c:v>5.2380952380952381</c:v>
                </c:pt>
                <c:pt idx="21">
                  <c:v>7.4285714285714288</c:v>
                </c:pt>
                <c:pt idx="22">
                  <c:v>6.666666666666667</c:v>
                </c:pt>
                <c:pt idx="23">
                  <c:v>5.5172413793103452</c:v>
                </c:pt>
                <c:pt idx="24">
                  <c:v>8.4210526315789469</c:v>
                </c:pt>
                <c:pt idx="25">
                  <c:v>6.1538461538461542</c:v>
                </c:pt>
                <c:pt idx="26">
                  <c:v>3.0232558139534884</c:v>
                </c:pt>
                <c:pt idx="27">
                  <c:v>5.1219512195121952</c:v>
                </c:pt>
                <c:pt idx="28">
                  <c:v>2.3076923076923075</c:v>
                </c:pt>
                <c:pt idx="29">
                  <c:v>3</c:v>
                </c:pt>
                <c:pt idx="30">
                  <c:v>4.2105263157894735</c:v>
                </c:pt>
                <c:pt idx="31">
                  <c:v>9.473684210526315</c:v>
                </c:pt>
                <c:pt idx="32">
                  <c:v>8.518518518518519</c:v>
                </c:pt>
                <c:pt idx="33">
                  <c:v>8.695652173913043</c:v>
                </c:pt>
                <c:pt idx="34">
                  <c:v>8.4210526315789469</c:v>
                </c:pt>
                <c:pt idx="35">
                  <c:v>5.833333333333333</c:v>
                </c:pt>
                <c:pt idx="36">
                  <c:v>5.2941176470588234</c:v>
                </c:pt>
                <c:pt idx="37">
                  <c:v>6</c:v>
                </c:pt>
                <c:pt idx="38">
                  <c:v>7.3529411764705879</c:v>
                </c:pt>
                <c:pt idx="39">
                  <c:v>3.1666666666666665</c:v>
                </c:pt>
                <c:pt idx="40">
                  <c:v>10</c:v>
                </c:pt>
                <c:pt idx="41">
                  <c:v>7.1428571428571432</c:v>
                </c:pt>
                <c:pt idx="42">
                  <c:v>4.4444444444444446</c:v>
                </c:pt>
                <c:pt idx="43">
                  <c:v>3.8888888888888888</c:v>
                </c:pt>
                <c:pt idx="44">
                  <c:v>6.9230769230769234</c:v>
                </c:pt>
                <c:pt idx="45">
                  <c:v>7.2093023255813957</c:v>
                </c:pt>
                <c:pt idx="46">
                  <c:v>1.4634146341463414</c:v>
                </c:pt>
                <c:pt idx="47">
                  <c:v>5.715106260769673</c:v>
                </c:pt>
              </c:numCache>
            </c:numRef>
          </c:val>
          <c:extLst>
            <c:ext xmlns:c16="http://schemas.microsoft.com/office/drawing/2014/chart" uri="{C3380CC4-5D6E-409C-BE32-E72D297353CC}">
              <c16:uniqueId val="{00000002-76BB-4EAB-973F-F5697D1F16F3}"/>
            </c:ext>
          </c:extLst>
        </c:ser>
        <c:ser>
          <c:idx val="3"/>
          <c:order val="3"/>
          <c:tx>
            <c:strRef>
              <c:f>'Ⅱ(1)'!$F$3</c:f>
              <c:strCache>
                <c:ptCount val="1"/>
                <c:pt idx="0">
                  <c:v>④地域密着型通所介護事業所における機能訓練・口腔機能向上・栄養改善を推進するための取組を行っているか（10点）（平均2.5点）</c:v>
                </c:pt>
              </c:strCache>
            </c:strRef>
          </c:tx>
          <c:spPr>
            <a:solidFill>
              <a:schemeClr val="accent4"/>
            </a:solidFill>
            <a:ln>
              <a:noFill/>
            </a:ln>
            <a:effectLst/>
          </c:spPr>
          <c:invertIfNegative val="0"/>
          <c:dLbls>
            <c:dLbl>
              <c:idx val="8"/>
              <c:layout>
                <c:manualLayout>
                  <c:x val="-2.3816981549267671E-17"/>
                  <c:y val="8.7686314430971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C4A-4F89-A612-7B94AD6E4B55}"/>
                </c:ext>
              </c:extLst>
            </c:dLbl>
            <c:dLbl>
              <c:idx val="13"/>
              <c:layout>
                <c:manualLayout>
                  <c:x val="0"/>
                  <c:y val="3.507452577238869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C4A-4F89-A612-7B94AD6E4B55}"/>
                </c:ext>
              </c:extLst>
            </c:dLbl>
            <c:dLbl>
              <c:idx val="44"/>
              <c:layout>
                <c:manualLayout>
                  <c:x val="0"/>
                  <c:y val="1.05223577317166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2C4A-4F89-A612-7B94AD6E4B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'Ⅱ(1)'!$B$4:$B$51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'Ⅱ(1)'!$F$4:$F$51</c:f>
              <c:numCache>
                <c:formatCode>0.0_);[Red]\(0.0\)</c:formatCode>
                <c:ptCount val="48"/>
                <c:pt idx="0">
                  <c:v>1.6201117318435754</c:v>
                </c:pt>
                <c:pt idx="1">
                  <c:v>1.25</c:v>
                </c:pt>
                <c:pt idx="2">
                  <c:v>1.2121212121212122</c:v>
                </c:pt>
                <c:pt idx="3">
                  <c:v>2</c:v>
                </c:pt>
                <c:pt idx="4">
                  <c:v>2.8</c:v>
                </c:pt>
                <c:pt idx="5">
                  <c:v>1.7142857142857142</c:v>
                </c:pt>
                <c:pt idx="6">
                  <c:v>0.67796610169491522</c:v>
                </c:pt>
                <c:pt idx="7">
                  <c:v>1.1363636363636365</c:v>
                </c:pt>
                <c:pt idx="8">
                  <c:v>2.8</c:v>
                </c:pt>
                <c:pt idx="9">
                  <c:v>1.7142857142857142</c:v>
                </c:pt>
                <c:pt idx="10">
                  <c:v>0.95238095238095233</c:v>
                </c:pt>
                <c:pt idx="11">
                  <c:v>1.6666666666666667</c:v>
                </c:pt>
                <c:pt idx="12">
                  <c:v>2.7419354838709675</c:v>
                </c:pt>
                <c:pt idx="13">
                  <c:v>1.5151515151515151</c:v>
                </c:pt>
                <c:pt idx="14">
                  <c:v>2.6666666666666665</c:v>
                </c:pt>
                <c:pt idx="15">
                  <c:v>4.666666666666667</c:v>
                </c:pt>
                <c:pt idx="16">
                  <c:v>3.1578947368421053</c:v>
                </c:pt>
                <c:pt idx="17">
                  <c:v>3.5294117647058822</c:v>
                </c:pt>
                <c:pt idx="18">
                  <c:v>3.3333333333333335</c:v>
                </c:pt>
                <c:pt idx="19">
                  <c:v>1.948051948051948</c:v>
                </c:pt>
                <c:pt idx="20">
                  <c:v>2.8571428571428572</c:v>
                </c:pt>
                <c:pt idx="21">
                  <c:v>6.8571428571428568</c:v>
                </c:pt>
                <c:pt idx="22">
                  <c:v>2.9629629629629628</c:v>
                </c:pt>
                <c:pt idx="23">
                  <c:v>0.68965517241379315</c:v>
                </c:pt>
                <c:pt idx="24">
                  <c:v>4.2105263157894735</c:v>
                </c:pt>
                <c:pt idx="25">
                  <c:v>1.9230769230769231</c:v>
                </c:pt>
                <c:pt idx="26">
                  <c:v>5.1162790697674421</c:v>
                </c:pt>
                <c:pt idx="27">
                  <c:v>3.4146341463414633</c:v>
                </c:pt>
                <c:pt idx="28">
                  <c:v>0.76923076923076927</c:v>
                </c:pt>
                <c:pt idx="29">
                  <c:v>5</c:v>
                </c:pt>
                <c:pt idx="30">
                  <c:v>0</c:v>
                </c:pt>
                <c:pt idx="31">
                  <c:v>1.5789473684210527</c:v>
                </c:pt>
                <c:pt idx="32">
                  <c:v>3.3333333333333335</c:v>
                </c:pt>
                <c:pt idx="33">
                  <c:v>0.43478260869565216</c:v>
                </c:pt>
                <c:pt idx="34">
                  <c:v>3.6842105263157894</c:v>
                </c:pt>
                <c:pt idx="35">
                  <c:v>0.83333333333333337</c:v>
                </c:pt>
                <c:pt idx="36">
                  <c:v>1.1764705882352942</c:v>
                </c:pt>
                <c:pt idx="37">
                  <c:v>0.5</c:v>
                </c:pt>
                <c:pt idx="38">
                  <c:v>6.7647058823529411</c:v>
                </c:pt>
                <c:pt idx="39">
                  <c:v>7</c:v>
                </c:pt>
                <c:pt idx="40">
                  <c:v>0</c:v>
                </c:pt>
                <c:pt idx="41">
                  <c:v>4.7619047619047619</c:v>
                </c:pt>
                <c:pt idx="42">
                  <c:v>1.5555555555555556</c:v>
                </c:pt>
                <c:pt idx="43">
                  <c:v>6.1111111111111107</c:v>
                </c:pt>
                <c:pt idx="44">
                  <c:v>2.3076923076923075</c:v>
                </c:pt>
                <c:pt idx="45">
                  <c:v>3.2558139534883721</c:v>
                </c:pt>
                <c:pt idx="46">
                  <c:v>0.73170731707317072</c:v>
                </c:pt>
                <c:pt idx="47">
                  <c:v>2.469844916714532</c:v>
                </c:pt>
              </c:numCache>
            </c:numRef>
          </c:val>
          <c:extLst>
            <c:ext xmlns:c16="http://schemas.microsoft.com/office/drawing/2014/chart" uri="{C3380CC4-5D6E-409C-BE32-E72D297353CC}">
              <c16:uniqueId val="{00000003-76BB-4EAB-973F-F5697D1F16F3}"/>
            </c:ext>
          </c:extLst>
        </c:ser>
        <c:ser>
          <c:idx val="4"/>
          <c:order val="4"/>
          <c:tx>
            <c:strRef>
              <c:f>'Ⅱ(1)'!$G$3</c:f>
              <c:strCache>
                <c:ptCount val="1"/>
              </c:strCache>
            </c:strRef>
          </c:tx>
          <c:spPr>
            <a:noFill/>
            <a:ln>
              <a:noFill/>
            </a:ln>
            <a:effectLst/>
          </c:spPr>
          <c:invertIfNegative val="0"/>
          <c:dLbls>
            <c:dLbl>
              <c:idx val="0"/>
              <c:layout>
                <c:manualLayout>
                  <c:x val="1.008610526477305E-3"/>
                  <c:y val="0.1834459837803793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6BB-4EAB-973F-F5697D1F16F3}"/>
                </c:ext>
              </c:extLst>
            </c:dLbl>
            <c:dLbl>
              <c:idx val="3"/>
              <c:layout>
                <c:manualLayout>
                  <c:x val="-1.1908490774633835E-17"/>
                  <c:y val="0.1832243514423293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C4A-4F89-A612-7B94AD6E4B55}"/>
                </c:ext>
              </c:extLst>
            </c:dLbl>
            <c:dLbl>
              <c:idx val="7"/>
              <c:layout>
                <c:manualLayout>
                  <c:x val="2.3816981549267671E-17"/>
                  <c:y val="0.1749136220758512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C4A-4F89-A612-7B94AD6E4B55}"/>
                </c:ext>
              </c:extLst>
            </c:dLbl>
            <c:dLbl>
              <c:idx val="9"/>
              <c:layout>
                <c:manualLayout>
                  <c:x val="0"/>
                  <c:y val="0.1807547734151112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C4A-4F89-A612-7B94AD6E4B55}"/>
                </c:ext>
              </c:extLst>
            </c:dLbl>
            <c:dLbl>
              <c:idx val="10"/>
              <c:layout>
                <c:manualLayout>
                  <c:x val="0"/>
                  <c:y val="0.1669536379670970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C4A-4F89-A612-7B94AD6E4B55}"/>
                </c:ext>
              </c:extLst>
            </c:dLbl>
            <c:dLbl>
              <c:idx val="11"/>
              <c:layout>
                <c:manualLayout>
                  <c:x val="0"/>
                  <c:y val="0.1775621630377190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C4A-4F89-A612-7B94AD6E4B55}"/>
                </c:ext>
              </c:extLst>
            </c:dLbl>
            <c:dLbl>
              <c:idx val="12"/>
              <c:layout>
                <c:manualLayout>
                  <c:x val="0"/>
                  <c:y val="0.1935579419428221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C4A-4F89-A612-7B94AD6E4B55}"/>
                </c:ext>
              </c:extLst>
            </c:dLbl>
            <c:dLbl>
              <c:idx val="13"/>
              <c:layout>
                <c:manualLayout>
                  <c:x val="-4.7633963098535342E-17"/>
                  <c:y val="0.1744714621092245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C4A-4F89-A612-7B94AD6E4B55}"/>
                </c:ext>
              </c:extLst>
            </c:dLbl>
            <c:dLbl>
              <c:idx val="14"/>
              <c:layout>
                <c:manualLayout>
                  <c:x val="0"/>
                  <c:y val="0.1916918114653101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C4A-4F89-A612-7B94AD6E4B55}"/>
                </c:ext>
              </c:extLst>
            </c:dLbl>
            <c:dLbl>
              <c:idx val="19"/>
              <c:layout>
                <c:manualLayout>
                  <c:x val="1.2991230919129112E-3"/>
                  <c:y val="0.1779142891822843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C4A-4F89-A612-7B94AD6E4B55}"/>
                </c:ext>
              </c:extLst>
            </c:dLbl>
            <c:dLbl>
              <c:idx val="23"/>
              <c:layout>
                <c:manualLayout>
                  <c:x val="-9.5267926197070684E-17"/>
                  <c:y val="0.186111647739080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C4A-4F89-A612-7B94AD6E4B55}"/>
                </c:ext>
              </c:extLst>
            </c:dLbl>
            <c:dLbl>
              <c:idx val="33"/>
              <c:layout>
                <c:manualLayout>
                  <c:x val="0"/>
                  <c:y val="0.1843291990041596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C4A-4F89-A612-7B94AD6E4B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'Ⅱ(1)'!$B$4:$B$51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'Ⅱ(1)'!$G$4:$G$51</c:f>
              <c:numCache>
                <c:formatCode>0.0_);[Red]\(0.0\)</c:formatCode>
                <c:ptCount val="48"/>
                <c:pt idx="0">
                  <c:v>18.324022346368714</c:v>
                </c:pt>
                <c:pt idx="1">
                  <c:v>16.25</c:v>
                </c:pt>
                <c:pt idx="2">
                  <c:v>16.969696969696969</c:v>
                </c:pt>
                <c:pt idx="3">
                  <c:v>18.857142857142858</c:v>
                </c:pt>
                <c:pt idx="4">
                  <c:v>15.600000000000001</c:v>
                </c:pt>
                <c:pt idx="5">
                  <c:v>14.857142857142856</c:v>
                </c:pt>
                <c:pt idx="6">
                  <c:v>13.050847457627119</c:v>
                </c:pt>
                <c:pt idx="7">
                  <c:v>17.72727272727273</c:v>
                </c:pt>
                <c:pt idx="8">
                  <c:v>20.400000000000002</c:v>
                </c:pt>
                <c:pt idx="9">
                  <c:v>18.285714285714285</c:v>
                </c:pt>
                <c:pt idx="10">
                  <c:v>17.301587301587301</c:v>
                </c:pt>
                <c:pt idx="11">
                  <c:v>18.148148148148149</c:v>
                </c:pt>
                <c:pt idx="12">
                  <c:v>19.677419354838708</c:v>
                </c:pt>
                <c:pt idx="13">
                  <c:v>19.696969696969699</c:v>
                </c:pt>
                <c:pt idx="14">
                  <c:v>19.666666666666668</c:v>
                </c:pt>
                <c:pt idx="15">
                  <c:v>26.666666666666668</c:v>
                </c:pt>
                <c:pt idx="16">
                  <c:v>21.05263157894737</c:v>
                </c:pt>
                <c:pt idx="17">
                  <c:v>25.882352941176471</c:v>
                </c:pt>
                <c:pt idx="18">
                  <c:v>21.111111111111111</c:v>
                </c:pt>
                <c:pt idx="19">
                  <c:v>18.181818181818183</c:v>
                </c:pt>
                <c:pt idx="20">
                  <c:v>22.5</c:v>
                </c:pt>
                <c:pt idx="21">
                  <c:v>28.857142857142858</c:v>
                </c:pt>
                <c:pt idx="22">
                  <c:v>22.037037037037038</c:v>
                </c:pt>
                <c:pt idx="23">
                  <c:v>18.96551724137931</c:v>
                </c:pt>
                <c:pt idx="24">
                  <c:v>26.84210526315789</c:v>
                </c:pt>
                <c:pt idx="25">
                  <c:v>16.153846153846153</c:v>
                </c:pt>
                <c:pt idx="26">
                  <c:v>24.418604651162795</c:v>
                </c:pt>
                <c:pt idx="27">
                  <c:v>22.439024390243901</c:v>
                </c:pt>
                <c:pt idx="28">
                  <c:v>9.7435897435897445</c:v>
                </c:pt>
                <c:pt idx="29">
                  <c:v>22.333333333333336</c:v>
                </c:pt>
                <c:pt idx="30">
                  <c:v>8.4210526315789487</c:v>
                </c:pt>
                <c:pt idx="31">
                  <c:v>26.315789473684209</c:v>
                </c:pt>
                <c:pt idx="32">
                  <c:v>24.814814814814813</c:v>
                </c:pt>
                <c:pt idx="33">
                  <c:v>19.130434782608695</c:v>
                </c:pt>
                <c:pt idx="34">
                  <c:v>20</c:v>
                </c:pt>
                <c:pt idx="35">
                  <c:v>13.333333333333334</c:v>
                </c:pt>
                <c:pt idx="36">
                  <c:v>15.882352941176471</c:v>
                </c:pt>
                <c:pt idx="37">
                  <c:v>13.5</c:v>
                </c:pt>
                <c:pt idx="38">
                  <c:v>26.470588235294116</c:v>
                </c:pt>
                <c:pt idx="39">
                  <c:v>21.333333333333336</c:v>
                </c:pt>
                <c:pt idx="40">
                  <c:v>28.5</c:v>
                </c:pt>
                <c:pt idx="41">
                  <c:v>23.80952380952381</c:v>
                </c:pt>
                <c:pt idx="42">
                  <c:v>15.333333333333334</c:v>
                </c:pt>
                <c:pt idx="43">
                  <c:v>22.777777777777779</c:v>
                </c:pt>
                <c:pt idx="44">
                  <c:v>20.384615384615383</c:v>
                </c:pt>
                <c:pt idx="45">
                  <c:v>19.302325581395348</c:v>
                </c:pt>
                <c:pt idx="46">
                  <c:v>14.634146341463413</c:v>
                </c:pt>
                <c:pt idx="47">
                  <c:v>19.221711659965539</c:v>
                </c:pt>
              </c:numCache>
            </c:numRef>
          </c:val>
          <c:extLst>
            <c:ext xmlns:c16="http://schemas.microsoft.com/office/drawing/2014/chart" uri="{C3380CC4-5D6E-409C-BE32-E72D297353CC}">
              <c16:uniqueId val="{00000005-76BB-4EAB-973F-F5697D1F16F3}"/>
            </c:ext>
          </c:extLst>
        </c:ser>
        <c:dLbls>
          <c:showLegendKey val="0"/>
          <c:showVal val="0"/>
          <c:showCatName val="0"/>
          <c:showSerName val="0"/>
          <c:showPercent val="0"/>
          <c:showBubbleSize val="0"/>
        </c:dLbls>
        <c:gapWidth val="150"/>
        <c:overlap val="100"/>
        <c:axId val="781298415"/>
        <c:axId val="781301743"/>
      </c:barChart>
      <c:catAx>
        <c:axId val="781298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81301743"/>
        <c:crosses val="autoZero"/>
        <c:auto val="1"/>
        <c:lblAlgn val="ctr"/>
        <c:lblOffset val="100"/>
        <c:noMultiLvlLbl val="0"/>
      </c:catAx>
      <c:valAx>
        <c:axId val="781301743"/>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81298415"/>
        <c:crosses val="autoZero"/>
        <c:crossBetween val="between"/>
      </c:valAx>
      <c:spPr>
        <a:noFill/>
        <a:ln>
          <a:noFill/>
        </a:ln>
        <a:effectLst/>
      </c:spPr>
    </c:plotArea>
    <c:legend>
      <c:legendPos val="b"/>
      <c:layout>
        <c:manualLayout>
          <c:xMode val="edge"/>
          <c:yMode val="edge"/>
          <c:x val="3.4207649993734546E-2"/>
          <c:y val="0.77341483511589715"/>
          <c:w val="0.91859332732191168"/>
          <c:h val="0.111595169078902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chart>
  <c:spPr>
    <a:noFill/>
    <a:ln>
      <a:noFill/>
    </a:ln>
    <a:effectLst/>
  </c:spPr>
  <c:txPr>
    <a:bodyPr rot="0" vert="eaVert"/>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latin typeface="メイリオ" panose="020B0604030504040204" pitchFamily="50" charset="-128"/>
                <a:ea typeface="メイリオ" panose="020B0604030504040204" pitchFamily="50" charset="-128"/>
              </a:rPr>
              <a:t>（２）介護支援専門員・介護サービス事業所　都道府県別市町村得点</a:t>
            </a:r>
            <a:endParaRPr lang="en-US" altLang="ja-JP" dirty="0" smtClean="0">
              <a:latin typeface="メイリオ" panose="020B0604030504040204" pitchFamily="50" charset="-128"/>
              <a:ea typeface="メイリオ" panose="020B0604030504040204" pitchFamily="50" charset="-128"/>
            </a:endParaRPr>
          </a:p>
          <a:p>
            <a:pPr>
              <a:defRPr/>
            </a:pPr>
            <a:r>
              <a:rPr lang="ja-JP" altLang="en-US" dirty="0" smtClean="0">
                <a:latin typeface="メイリオ" panose="020B0604030504040204" pitchFamily="50" charset="-128"/>
                <a:ea typeface="メイリオ" panose="020B0604030504040204" pitchFamily="50" charset="-128"/>
              </a:rPr>
              <a:t>（満点</a:t>
            </a:r>
            <a:r>
              <a:rPr lang="en-US" altLang="ja-JP" dirty="0" smtClean="0">
                <a:latin typeface="メイリオ" panose="020B0604030504040204" pitchFamily="50" charset="-128"/>
                <a:ea typeface="メイリオ" panose="020B0604030504040204" pitchFamily="50" charset="-128"/>
              </a:rPr>
              <a:t>20</a:t>
            </a:r>
            <a:r>
              <a:rPr lang="ja-JP" altLang="en-US" dirty="0" smtClean="0">
                <a:latin typeface="メイリオ" panose="020B0604030504040204" pitchFamily="50" charset="-128"/>
                <a:ea typeface="メイリオ" panose="020B0604030504040204" pitchFamily="50" charset="-128"/>
              </a:rPr>
              <a:t>点　平均点</a:t>
            </a:r>
            <a:r>
              <a:rPr lang="en-US" altLang="ja-JP" dirty="0" smtClean="0">
                <a:latin typeface="メイリオ" panose="020B0604030504040204" pitchFamily="50" charset="-128"/>
                <a:ea typeface="メイリオ" panose="020B0604030504040204" pitchFamily="50" charset="-128"/>
              </a:rPr>
              <a:t>12.6</a:t>
            </a:r>
            <a:r>
              <a:rPr lang="ja-JP" altLang="en-US" dirty="0" smtClean="0">
                <a:latin typeface="メイリオ" panose="020B0604030504040204" pitchFamily="50" charset="-128"/>
                <a:ea typeface="メイリオ" panose="020B0604030504040204" pitchFamily="50" charset="-128"/>
              </a:rPr>
              <a:t>点　得点率</a:t>
            </a:r>
            <a:r>
              <a:rPr lang="en-US" altLang="ja-JP" dirty="0" smtClean="0">
                <a:latin typeface="メイリオ" panose="020B0604030504040204" pitchFamily="50" charset="-128"/>
                <a:ea typeface="メイリオ" panose="020B0604030504040204" pitchFamily="50" charset="-128"/>
              </a:rPr>
              <a:t>63.2%</a:t>
            </a:r>
            <a:r>
              <a:rPr lang="ja-JP" altLang="en-US" dirty="0" smtClean="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c:rich>
      </c:tx>
      <c:layout>
        <c:manualLayout>
          <c:xMode val="edge"/>
          <c:yMode val="edge"/>
          <c:x val="0.1911599149152002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'Ⅱ (2)'!$C$3</c:f>
              <c:strCache>
                <c:ptCount val="1"/>
                <c:pt idx="0">
                  <c:v>①保険者として、ケアマネジメントに関する保険者の基本方針を、介護支援専門員に対して伝えているか（10点）（平均4.8点）</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(2)'!$B$4:$B$51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(2)'!$C$4:$C$51</c:f>
              <c:numCache>
                <c:formatCode>0.0_);[Red]\(0.0\)</c:formatCode>
                <c:ptCount val="48"/>
                <c:pt idx="0">
                  <c:v>3.9106145251396649</c:v>
                </c:pt>
                <c:pt idx="1">
                  <c:v>3.75</c:v>
                </c:pt>
                <c:pt idx="2">
                  <c:v>2.5757575757575757</c:v>
                </c:pt>
                <c:pt idx="3">
                  <c:v>5</c:v>
                </c:pt>
                <c:pt idx="4">
                  <c:v>3.8</c:v>
                </c:pt>
                <c:pt idx="5">
                  <c:v>4.5714285714285712</c:v>
                </c:pt>
                <c:pt idx="6">
                  <c:v>2.6271186440677967</c:v>
                </c:pt>
                <c:pt idx="7">
                  <c:v>2.9545454545454546</c:v>
                </c:pt>
                <c:pt idx="8">
                  <c:v>4.5999999999999996</c:v>
                </c:pt>
                <c:pt idx="9">
                  <c:v>3.8571428571428572</c:v>
                </c:pt>
                <c:pt idx="10">
                  <c:v>3.8095238095238093</c:v>
                </c:pt>
                <c:pt idx="11">
                  <c:v>2.5925925925925926</c:v>
                </c:pt>
                <c:pt idx="12">
                  <c:v>6.129032258064516</c:v>
                </c:pt>
                <c:pt idx="13">
                  <c:v>3.7878787878787881</c:v>
                </c:pt>
                <c:pt idx="14">
                  <c:v>4.666666666666667</c:v>
                </c:pt>
                <c:pt idx="15">
                  <c:v>1.6666666666666667</c:v>
                </c:pt>
                <c:pt idx="16">
                  <c:v>4.4736842105263159</c:v>
                </c:pt>
                <c:pt idx="17">
                  <c:v>6.4705882352941178</c:v>
                </c:pt>
                <c:pt idx="18">
                  <c:v>6.8518518518518521</c:v>
                </c:pt>
                <c:pt idx="19">
                  <c:v>5.8441558441558445</c:v>
                </c:pt>
                <c:pt idx="20">
                  <c:v>5.833333333333333</c:v>
                </c:pt>
                <c:pt idx="21">
                  <c:v>6.2857142857142856</c:v>
                </c:pt>
                <c:pt idx="22">
                  <c:v>5.5555555555555554</c:v>
                </c:pt>
                <c:pt idx="23">
                  <c:v>4.8275862068965516</c:v>
                </c:pt>
                <c:pt idx="24">
                  <c:v>7.8947368421052628</c:v>
                </c:pt>
                <c:pt idx="25">
                  <c:v>3.4615384615384617</c:v>
                </c:pt>
                <c:pt idx="26">
                  <c:v>7.7906976744186043</c:v>
                </c:pt>
                <c:pt idx="27">
                  <c:v>4.024390243902439</c:v>
                </c:pt>
                <c:pt idx="28">
                  <c:v>3.4615384615384617</c:v>
                </c:pt>
                <c:pt idx="29">
                  <c:v>6.5</c:v>
                </c:pt>
                <c:pt idx="30">
                  <c:v>4.2105263157894735</c:v>
                </c:pt>
                <c:pt idx="31">
                  <c:v>5.2631578947368425</c:v>
                </c:pt>
                <c:pt idx="32">
                  <c:v>4.4444444444444446</c:v>
                </c:pt>
                <c:pt idx="33">
                  <c:v>5.2173913043478262</c:v>
                </c:pt>
                <c:pt idx="34">
                  <c:v>5</c:v>
                </c:pt>
                <c:pt idx="35">
                  <c:v>3.9583333333333335</c:v>
                </c:pt>
                <c:pt idx="36">
                  <c:v>2.9411764705882355</c:v>
                </c:pt>
                <c:pt idx="37">
                  <c:v>3</c:v>
                </c:pt>
                <c:pt idx="38">
                  <c:v>6.3235294117647056</c:v>
                </c:pt>
                <c:pt idx="39">
                  <c:v>7.75</c:v>
                </c:pt>
                <c:pt idx="40">
                  <c:v>7.5</c:v>
                </c:pt>
                <c:pt idx="41">
                  <c:v>6.1904761904761907</c:v>
                </c:pt>
                <c:pt idx="42">
                  <c:v>5</c:v>
                </c:pt>
                <c:pt idx="43">
                  <c:v>6.1111111111111107</c:v>
                </c:pt>
                <c:pt idx="44">
                  <c:v>6.3461538461538458</c:v>
                </c:pt>
                <c:pt idx="45">
                  <c:v>5</c:v>
                </c:pt>
                <c:pt idx="46">
                  <c:v>4.8780487804878048</c:v>
                </c:pt>
                <c:pt idx="47">
                  <c:v>4.7960941987363581</c:v>
                </c:pt>
              </c:numCache>
            </c:numRef>
          </c:val>
          <c:extLst>
            <c:ext xmlns:c16="http://schemas.microsoft.com/office/drawing/2014/chart" uri="{C3380CC4-5D6E-409C-BE32-E72D297353CC}">
              <c16:uniqueId val="{00000000-FCC1-40BC-8F7F-E940EE8C111F}"/>
            </c:ext>
          </c:extLst>
        </c:ser>
        <c:ser>
          <c:idx val="1"/>
          <c:order val="1"/>
          <c:tx>
            <c:strRef>
              <c:f>'Ⅱ (2)'!$D$3</c:f>
              <c:strCache>
                <c:ptCount val="1"/>
                <c:pt idx="0">
                  <c:v>②介護サービス事業所（居宅介護支援事業所を含む。）の質の向上に向けて、具体的なテーマを設定した研修等の具体的な取組を行っているか（10点）（平均7.8点）</c:v>
                </c:pt>
              </c:strCache>
            </c:strRef>
          </c:tx>
          <c:spPr>
            <a:solidFill>
              <a:schemeClr val="accent2"/>
            </a:solidFill>
            <a:ln>
              <a:noFill/>
            </a:ln>
            <a:effectLst/>
          </c:spPr>
          <c:invertIfNegative val="0"/>
          <c:dLbls>
            <c:dLbl>
              <c:idx val="24"/>
              <c:layout>
                <c:manualLayout>
                  <c:x val="-1.297647416322688E-3"/>
                  <c:y val="-3.53876242746490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ED3-48BD-8EF7-B35A088EB0E9}"/>
                </c:ext>
              </c:extLst>
            </c:dLbl>
            <c:dLbl>
              <c:idx val="26"/>
              <c:layout>
                <c:manualLayout>
                  <c:x val="0"/>
                  <c:y val="-1.11750392446260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ED3-48BD-8EF7-B35A088EB0E9}"/>
                </c:ext>
              </c:extLst>
            </c:dLbl>
            <c:dLbl>
              <c:idx val="39"/>
              <c:layout>
                <c:manualLayout>
                  <c:x val="-9.5159711237225943E-17"/>
                  <c:y val="2.42125850300230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1DD-45D3-975E-1C278E0E60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(2)'!$B$4:$B$51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(2)'!$D$4:$D$51</c:f>
              <c:numCache>
                <c:formatCode>0.0_);[Red]\(0.0\)</c:formatCode>
                <c:ptCount val="48"/>
                <c:pt idx="0">
                  <c:v>5.977653631284916</c:v>
                </c:pt>
                <c:pt idx="1">
                  <c:v>7.25</c:v>
                </c:pt>
                <c:pt idx="2">
                  <c:v>8.4848484848484844</c:v>
                </c:pt>
                <c:pt idx="3">
                  <c:v>10</c:v>
                </c:pt>
                <c:pt idx="4">
                  <c:v>5.2</c:v>
                </c:pt>
                <c:pt idx="5">
                  <c:v>7.7142857142857144</c:v>
                </c:pt>
                <c:pt idx="6">
                  <c:v>4.9152542372881358</c:v>
                </c:pt>
                <c:pt idx="7">
                  <c:v>5.2272727272727275</c:v>
                </c:pt>
                <c:pt idx="8">
                  <c:v>7.6</c:v>
                </c:pt>
                <c:pt idx="9">
                  <c:v>8.8571428571428577</c:v>
                </c:pt>
                <c:pt idx="10">
                  <c:v>7.4603174603174605</c:v>
                </c:pt>
                <c:pt idx="11">
                  <c:v>6.2962962962962967</c:v>
                </c:pt>
                <c:pt idx="12">
                  <c:v>8.5483870967741939</c:v>
                </c:pt>
                <c:pt idx="13">
                  <c:v>5.7575757575757578</c:v>
                </c:pt>
                <c:pt idx="14">
                  <c:v>7.666666666666667</c:v>
                </c:pt>
                <c:pt idx="15">
                  <c:v>10</c:v>
                </c:pt>
                <c:pt idx="16">
                  <c:v>8.4210526315789469</c:v>
                </c:pt>
                <c:pt idx="17">
                  <c:v>10</c:v>
                </c:pt>
                <c:pt idx="18">
                  <c:v>9.2592592592592595</c:v>
                </c:pt>
                <c:pt idx="19">
                  <c:v>8.5714285714285712</c:v>
                </c:pt>
                <c:pt idx="20">
                  <c:v>9.5238095238095237</c:v>
                </c:pt>
                <c:pt idx="21">
                  <c:v>10</c:v>
                </c:pt>
                <c:pt idx="22">
                  <c:v>9.4444444444444446</c:v>
                </c:pt>
                <c:pt idx="23">
                  <c:v>7.2413793103448274</c:v>
                </c:pt>
                <c:pt idx="24">
                  <c:v>10</c:v>
                </c:pt>
                <c:pt idx="25">
                  <c:v>7.3076923076923075</c:v>
                </c:pt>
                <c:pt idx="26">
                  <c:v>9.7674418604651159</c:v>
                </c:pt>
                <c:pt idx="27">
                  <c:v>9.7560975609756095</c:v>
                </c:pt>
                <c:pt idx="28">
                  <c:v>6.666666666666667</c:v>
                </c:pt>
                <c:pt idx="29">
                  <c:v>9.3333333333333339</c:v>
                </c:pt>
                <c:pt idx="30">
                  <c:v>6.3157894736842106</c:v>
                </c:pt>
                <c:pt idx="31">
                  <c:v>10</c:v>
                </c:pt>
                <c:pt idx="32">
                  <c:v>5.5555555555555554</c:v>
                </c:pt>
                <c:pt idx="33">
                  <c:v>9.5652173913043477</c:v>
                </c:pt>
                <c:pt idx="34">
                  <c:v>8.9473684210526319</c:v>
                </c:pt>
                <c:pt idx="35">
                  <c:v>5.416666666666667</c:v>
                </c:pt>
                <c:pt idx="36">
                  <c:v>6.4705882352941178</c:v>
                </c:pt>
                <c:pt idx="37">
                  <c:v>9</c:v>
                </c:pt>
                <c:pt idx="38">
                  <c:v>9.117647058823529</c:v>
                </c:pt>
                <c:pt idx="39">
                  <c:v>9.3333333333333339</c:v>
                </c:pt>
                <c:pt idx="40">
                  <c:v>9.5</c:v>
                </c:pt>
                <c:pt idx="41">
                  <c:v>8.0952380952380949</c:v>
                </c:pt>
                <c:pt idx="42">
                  <c:v>7.333333333333333</c:v>
                </c:pt>
                <c:pt idx="43">
                  <c:v>9.4444444444444446</c:v>
                </c:pt>
                <c:pt idx="44">
                  <c:v>9.615384615384615</c:v>
                </c:pt>
                <c:pt idx="45">
                  <c:v>7.2093023255813957</c:v>
                </c:pt>
                <c:pt idx="46">
                  <c:v>7.8048780487804876</c:v>
                </c:pt>
                <c:pt idx="47">
                  <c:v>7.8403216542217118</c:v>
                </c:pt>
              </c:numCache>
            </c:numRef>
          </c:val>
          <c:extLst>
            <c:ext xmlns:c16="http://schemas.microsoft.com/office/drawing/2014/chart" uri="{C3380CC4-5D6E-409C-BE32-E72D297353CC}">
              <c16:uniqueId val="{00000001-FCC1-40BC-8F7F-E940EE8C111F}"/>
            </c:ext>
          </c:extLst>
        </c:ser>
        <c:ser>
          <c:idx val="2"/>
          <c:order val="2"/>
          <c:tx>
            <c:strRef>
              <c:f>'Ⅱ (2)'!$E$3</c:f>
              <c:strCache>
                <c:ptCount val="1"/>
              </c:strCache>
            </c:strRef>
          </c:tx>
          <c:spPr>
            <a:solidFill>
              <a:schemeClr val="bg1"/>
            </a:solidFill>
            <a:ln>
              <a:noFill/>
            </a:ln>
            <a:effectLst/>
          </c:spPr>
          <c:invertIfNegative val="0"/>
          <c:dLbls>
            <c:dLbl>
              <c:idx val="1"/>
              <c:layout>
                <c:manualLayout>
                  <c:x val="-1.297647416322688E-3"/>
                  <c:y val="0.1820789327338897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ED3-48BD-8EF7-B35A088EB0E9}"/>
                </c:ext>
              </c:extLst>
            </c:dLbl>
            <c:dLbl>
              <c:idx val="5"/>
              <c:layout>
                <c:manualLayout>
                  <c:x val="1.2652573193956021E-3"/>
                  <c:y val="0.1914102371572108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1DD-45D3-975E-1C278E0E6018}"/>
                </c:ext>
              </c:extLst>
            </c:dLbl>
            <c:dLbl>
              <c:idx val="8"/>
              <c:layout>
                <c:manualLayout>
                  <c:x val="-2.6277871065344006E-3"/>
                  <c:y val="0.1880565521513563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ED3-48BD-8EF7-B35A088EB0E9}"/>
                </c:ext>
              </c:extLst>
            </c:dLbl>
            <c:dLbl>
              <c:idx val="23"/>
              <c:layout>
                <c:manualLayout>
                  <c:x val="-3.9253323458951737E-3"/>
                  <c:y val="0.2025393736815800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ED3-48BD-8EF7-B35A088EB0E9}"/>
                </c:ext>
              </c:extLst>
            </c:dLbl>
            <c:dLbl>
              <c:idx val="37"/>
              <c:layout>
                <c:manualLayout>
                  <c:x val="-1.297647416322688E-3"/>
                  <c:y val="0.2013394501763368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ED3-48BD-8EF7-B35A088EB0E9}"/>
                </c:ext>
              </c:extLst>
            </c:dLbl>
            <c:dLbl>
              <c:idx val="39"/>
              <c:layout>
                <c:manualLayout>
                  <c:x val="-3.2390096927204774E-5"/>
                  <c:y val="0.1373419655867452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0CB-4091-B6B1-A88AF0AB6EC5}"/>
                </c:ext>
              </c:extLst>
            </c:dLbl>
            <c:dLbl>
              <c:idx val="40"/>
              <c:layout>
                <c:manualLayout>
                  <c:x val="1.2651551424336632E-3"/>
                  <c:y val="0.1495541423318698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0CB-4091-B6B1-A88AF0AB6EC5}"/>
                </c:ext>
              </c:extLst>
            </c:dLbl>
            <c:dLbl>
              <c:idx val="42"/>
              <c:layout>
                <c:manualLayout>
                  <c:x val="-3.2390096927204774E-5"/>
                  <c:y val="0.1847886597696240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ED3-48BD-8EF7-B35A088EB0E9}"/>
                </c:ext>
              </c:extLst>
            </c:dLbl>
            <c:dLbl>
              <c:idx val="45"/>
              <c:layout>
                <c:manualLayout>
                  <c:x val="-3.2390096927299933E-5"/>
                  <c:y val="0.1844932984961505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ED3-48BD-8EF7-B35A088EB0E9}"/>
                </c:ext>
              </c:extLst>
            </c:dLbl>
            <c:dLbl>
              <c:idx val="46"/>
              <c:layout>
                <c:manualLayout>
                  <c:x val="2.5628025587561606E-3"/>
                  <c:y val="0.1890083369899078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ED3-48BD-8EF7-B35A088EB0E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(2)'!$B$4:$B$51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(2)'!$E$4:$E$51</c:f>
              <c:numCache>
                <c:formatCode>0.0_);[Red]\(0.0\)</c:formatCode>
                <c:ptCount val="48"/>
                <c:pt idx="0">
                  <c:v>9.88826815642458</c:v>
                </c:pt>
                <c:pt idx="1">
                  <c:v>11</c:v>
                </c:pt>
                <c:pt idx="2">
                  <c:v>11.060606060606061</c:v>
                </c:pt>
                <c:pt idx="3">
                  <c:v>15</c:v>
                </c:pt>
                <c:pt idx="4">
                  <c:v>9</c:v>
                </c:pt>
                <c:pt idx="5">
                  <c:v>12.285714285714285</c:v>
                </c:pt>
                <c:pt idx="6">
                  <c:v>7.5423728813559325</c:v>
                </c:pt>
                <c:pt idx="7">
                  <c:v>8.1818181818181817</c:v>
                </c:pt>
                <c:pt idx="8">
                  <c:v>12.2</c:v>
                </c:pt>
                <c:pt idx="9">
                  <c:v>12.714285714285715</c:v>
                </c:pt>
                <c:pt idx="10">
                  <c:v>11.269841269841269</c:v>
                </c:pt>
                <c:pt idx="11">
                  <c:v>8.8888888888888893</c:v>
                </c:pt>
                <c:pt idx="12">
                  <c:v>14.67741935483871</c:v>
                </c:pt>
                <c:pt idx="13">
                  <c:v>9.5454545454545467</c:v>
                </c:pt>
                <c:pt idx="14">
                  <c:v>12.333333333333334</c:v>
                </c:pt>
                <c:pt idx="15">
                  <c:v>11.666666666666666</c:v>
                </c:pt>
                <c:pt idx="16">
                  <c:v>12.894736842105264</c:v>
                </c:pt>
                <c:pt idx="17">
                  <c:v>16.470588235294116</c:v>
                </c:pt>
                <c:pt idx="18">
                  <c:v>16.111111111111111</c:v>
                </c:pt>
                <c:pt idx="19">
                  <c:v>14.415584415584416</c:v>
                </c:pt>
                <c:pt idx="20">
                  <c:v>15.357142857142858</c:v>
                </c:pt>
                <c:pt idx="21">
                  <c:v>16.285714285714285</c:v>
                </c:pt>
                <c:pt idx="22">
                  <c:v>15</c:v>
                </c:pt>
                <c:pt idx="23">
                  <c:v>12.068965517241379</c:v>
                </c:pt>
                <c:pt idx="24">
                  <c:v>17.894736842105264</c:v>
                </c:pt>
                <c:pt idx="25">
                  <c:v>10.76923076923077</c:v>
                </c:pt>
                <c:pt idx="26">
                  <c:v>17.558139534883722</c:v>
                </c:pt>
                <c:pt idx="27">
                  <c:v>13.780487804878049</c:v>
                </c:pt>
                <c:pt idx="28">
                  <c:v>10.128205128205128</c:v>
                </c:pt>
                <c:pt idx="29">
                  <c:v>15.833333333333334</c:v>
                </c:pt>
                <c:pt idx="30">
                  <c:v>10.526315789473685</c:v>
                </c:pt>
                <c:pt idx="31">
                  <c:v>15.263157894736842</c:v>
                </c:pt>
                <c:pt idx="32">
                  <c:v>10</c:v>
                </c:pt>
                <c:pt idx="33">
                  <c:v>14.782608695652174</c:v>
                </c:pt>
                <c:pt idx="34">
                  <c:v>13.947368421052632</c:v>
                </c:pt>
                <c:pt idx="35">
                  <c:v>9.375</c:v>
                </c:pt>
                <c:pt idx="36">
                  <c:v>9.4117647058823533</c:v>
                </c:pt>
                <c:pt idx="37">
                  <c:v>12</c:v>
                </c:pt>
                <c:pt idx="38">
                  <c:v>15.441176470588236</c:v>
                </c:pt>
                <c:pt idx="39">
                  <c:v>17.083333333333336</c:v>
                </c:pt>
                <c:pt idx="40">
                  <c:v>17</c:v>
                </c:pt>
                <c:pt idx="41">
                  <c:v>14.285714285714285</c:v>
                </c:pt>
                <c:pt idx="42">
                  <c:v>12.333333333333332</c:v>
                </c:pt>
                <c:pt idx="43">
                  <c:v>15.555555555555555</c:v>
                </c:pt>
                <c:pt idx="44">
                  <c:v>15.96153846153846</c:v>
                </c:pt>
                <c:pt idx="45">
                  <c:v>12.209302325581396</c:v>
                </c:pt>
                <c:pt idx="46">
                  <c:v>12.682926829268293</c:v>
                </c:pt>
                <c:pt idx="47">
                  <c:v>12.63641585295807</c:v>
                </c:pt>
              </c:numCache>
            </c:numRef>
          </c:val>
          <c:extLst>
            <c:ext xmlns:c16="http://schemas.microsoft.com/office/drawing/2014/chart" uri="{C3380CC4-5D6E-409C-BE32-E72D297353CC}">
              <c16:uniqueId val="{00000002-FCC1-40BC-8F7F-E940EE8C111F}"/>
            </c:ext>
          </c:extLst>
        </c:ser>
        <c:dLbls>
          <c:showLegendKey val="0"/>
          <c:showVal val="0"/>
          <c:showCatName val="0"/>
          <c:showSerName val="0"/>
          <c:showPercent val="0"/>
          <c:showBubbleSize val="0"/>
        </c:dLbls>
        <c:gapWidth val="150"/>
        <c:overlap val="100"/>
        <c:axId val="711623663"/>
        <c:axId val="711624079"/>
      </c:barChart>
      <c:catAx>
        <c:axId val="711623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11624079"/>
        <c:crosses val="autoZero"/>
        <c:auto val="1"/>
        <c:lblAlgn val="ctr"/>
        <c:lblOffset val="100"/>
        <c:noMultiLvlLbl val="0"/>
      </c:catAx>
      <c:valAx>
        <c:axId val="711624079"/>
        <c:scaling>
          <c:orientation val="minMax"/>
          <c:max val="18"/>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11623663"/>
        <c:crosses val="autoZero"/>
        <c:crossBetween val="between"/>
      </c:valAx>
      <c:spPr>
        <a:noFill/>
        <a:ln>
          <a:noFill/>
        </a:ln>
        <a:effectLst/>
      </c:spPr>
    </c:plotArea>
    <c:legend>
      <c:legendPos val="b"/>
      <c:layout>
        <c:manualLayout>
          <c:xMode val="edge"/>
          <c:yMode val="edge"/>
          <c:x val="8.5972717525045102E-3"/>
          <c:y val="0.83307835081058634"/>
          <c:w val="0.97113163641922062"/>
          <c:h val="0.1028443957422565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sz="1200" dirty="0" smtClean="0">
                <a:latin typeface="ＭＳ ゴシック" panose="020B0609070205080204" pitchFamily="49" charset="-128"/>
                <a:ea typeface="ＭＳ ゴシック" panose="020B0609070205080204" pitchFamily="49" charset="-128"/>
              </a:rPr>
              <a:t>（４）地域包括支援センター　都道府県別市町村得点（満点</a:t>
            </a:r>
            <a:r>
              <a:rPr lang="en-US" altLang="ja-JP" sz="1200" dirty="0" smtClean="0">
                <a:latin typeface="ＭＳ ゴシック" panose="020B0609070205080204" pitchFamily="49" charset="-128"/>
                <a:ea typeface="ＭＳ ゴシック" panose="020B0609070205080204" pitchFamily="49" charset="-128"/>
              </a:rPr>
              <a:t>150</a:t>
            </a:r>
            <a:r>
              <a:rPr lang="ja-JP" altLang="en-US" sz="1200" dirty="0" smtClean="0">
                <a:latin typeface="ＭＳ ゴシック" panose="020B0609070205080204" pitchFamily="49" charset="-128"/>
                <a:ea typeface="ＭＳ ゴシック" panose="020B0609070205080204" pitchFamily="49" charset="-128"/>
              </a:rPr>
              <a:t>点　平均点</a:t>
            </a:r>
            <a:r>
              <a:rPr lang="en-US" altLang="ja-JP" sz="1200" dirty="0" smtClean="0">
                <a:latin typeface="ＭＳ ゴシック" panose="020B0609070205080204" pitchFamily="49" charset="-128"/>
                <a:ea typeface="ＭＳ ゴシック" panose="020B0609070205080204" pitchFamily="49" charset="-128"/>
              </a:rPr>
              <a:t>104.4</a:t>
            </a:r>
            <a:r>
              <a:rPr lang="ja-JP" altLang="en-US" sz="1200" dirty="0" smtClean="0">
                <a:latin typeface="ＭＳ ゴシック" panose="020B0609070205080204" pitchFamily="49" charset="-128"/>
                <a:ea typeface="ＭＳ ゴシック" panose="020B0609070205080204" pitchFamily="49" charset="-128"/>
              </a:rPr>
              <a:t>点　得点率</a:t>
            </a:r>
            <a:r>
              <a:rPr lang="en-US" altLang="ja-JP" sz="1200" dirty="0" smtClean="0">
                <a:latin typeface="ＭＳ ゴシック" panose="020B0609070205080204" pitchFamily="49" charset="-128"/>
                <a:ea typeface="ＭＳ ゴシック" panose="020B0609070205080204" pitchFamily="49" charset="-128"/>
              </a:rPr>
              <a:t>69.9%</a:t>
            </a:r>
            <a:r>
              <a:rPr lang="ja-JP" altLang="en-US" sz="1200" dirty="0" smtClean="0">
                <a:latin typeface="ＭＳ ゴシック" panose="020B0609070205080204" pitchFamily="49" charset="-128"/>
                <a:ea typeface="ＭＳ ゴシック" panose="020B0609070205080204" pitchFamily="49" charset="-128"/>
              </a:rPr>
              <a:t>）</a:t>
            </a:r>
            <a:endParaRPr lang="ja-JP" altLang="en-US" sz="1200" dirty="0">
              <a:latin typeface="ＭＳ ゴシック" panose="020B0609070205080204" pitchFamily="49" charset="-128"/>
              <a:ea typeface="ＭＳ ゴシック" panose="020B0609070205080204" pitchFamily="49" charset="-128"/>
            </a:endParaRPr>
          </a:p>
        </c:rich>
      </c:tx>
      <c:layout>
        <c:manualLayout>
          <c:xMode val="edge"/>
          <c:yMode val="edge"/>
          <c:x val="0.14422509982460724"/>
          <c:y val="1.6189457183905002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4.8554402685641054E-2"/>
          <c:y val="1.3137646994972727E-2"/>
          <c:w val="0.92548153775136355"/>
          <c:h val="0.5510622921483298"/>
        </c:manualLayout>
      </c:layout>
      <c:barChart>
        <c:barDir val="col"/>
        <c:grouping val="stacked"/>
        <c:varyColors val="0"/>
        <c:ser>
          <c:idx val="0"/>
          <c:order val="0"/>
          <c:tx>
            <c:strRef>
              <c:f>'Ⅱ (3)'!$C$3</c:f>
              <c:strCache>
                <c:ptCount val="1"/>
                <c:pt idx="0">
                  <c:v>①地域包括支援センターに対して、介護保険法施行規則に定める原則基準に基づく３職種の配置を義務付けているか（10点）（平均8.2点）</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(3)'!$C$4:$C$51</c:f>
              <c:numCache>
                <c:formatCode>0.0_);[Red]\(0.0\)</c:formatCode>
                <c:ptCount val="48"/>
                <c:pt idx="0">
                  <c:v>6.7039106145251397</c:v>
                </c:pt>
                <c:pt idx="1">
                  <c:v>8.75</c:v>
                </c:pt>
                <c:pt idx="2">
                  <c:v>7.2727272727272725</c:v>
                </c:pt>
                <c:pt idx="3">
                  <c:v>7.1428571428571432</c:v>
                </c:pt>
                <c:pt idx="4">
                  <c:v>8.4</c:v>
                </c:pt>
                <c:pt idx="5">
                  <c:v>8</c:v>
                </c:pt>
                <c:pt idx="6">
                  <c:v>8.9830508474576263</c:v>
                </c:pt>
                <c:pt idx="7">
                  <c:v>6.8181818181818183</c:v>
                </c:pt>
                <c:pt idx="8">
                  <c:v>8.4</c:v>
                </c:pt>
                <c:pt idx="9">
                  <c:v>9.4285714285714288</c:v>
                </c:pt>
                <c:pt idx="10">
                  <c:v>9.2063492063492056</c:v>
                </c:pt>
                <c:pt idx="11">
                  <c:v>9.0740740740740744</c:v>
                </c:pt>
                <c:pt idx="12">
                  <c:v>8.870967741935484</c:v>
                </c:pt>
                <c:pt idx="13">
                  <c:v>9.3939393939393945</c:v>
                </c:pt>
                <c:pt idx="14">
                  <c:v>8.6666666666666661</c:v>
                </c:pt>
                <c:pt idx="15">
                  <c:v>10</c:v>
                </c:pt>
                <c:pt idx="16">
                  <c:v>8.9473684210526319</c:v>
                </c:pt>
                <c:pt idx="17">
                  <c:v>7.6470588235294121</c:v>
                </c:pt>
                <c:pt idx="18">
                  <c:v>4.4444444444444446</c:v>
                </c:pt>
                <c:pt idx="19">
                  <c:v>8.1818181818181817</c:v>
                </c:pt>
                <c:pt idx="20">
                  <c:v>9.0476190476190474</c:v>
                </c:pt>
                <c:pt idx="21">
                  <c:v>9.4285714285714288</c:v>
                </c:pt>
                <c:pt idx="22">
                  <c:v>9.6296296296296298</c:v>
                </c:pt>
                <c:pt idx="23">
                  <c:v>9.3103448275862064</c:v>
                </c:pt>
                <c:pt idx="24">
                  <c:v>10</c:v>
                </c:pt>
                <c:pt idx="25">
                  <c:v>5.7692307692307692</c:v>
                </c:pt>
                <c:pt idx="26">
                  <c:v>9.3023255813953494</c:v>
                </c:pt>
                <c:pt idx="27">
                  <c:v>8.536585365853659</c:v>
                </c:pt>
                <c:pt idx="28">
                  <c:v>6.4102564102564106</c:v>
                </c:pt>
                <c:pt idx="29">
                  <c:v>6.666666666666667</c:v>
                </c:pt>
                <c:pt idx="30">
                  <c:v>6.3157894736842106</c:v>
                </c:pt>
                <c:pt idx="31">
                  <c:v>6.3157894736842106</c:v>
                </c:pt>
                <c:pt idx="32">
                  <c:v>8.518518518518519</c:v>
                </c:pt>
                <c:pt idx="33">
                  <c:v>9.1304347826086953</c:v>
                </c:pt>
                <c:pt idx="34">
                  <c:v>8.9473684210526319</c:v>
                </c:pt>
                <c:pt idx="35">
                  <c:v>7.083333333333333</c:v>
                </c:pt>
                <c:pt idx="36">
                  <c:v>9.4117647058823533</c:v>
                </c:pt>
                <c:pt idx="37">
                  <c:v>6</c:v>
                </c:pt>
                <c:pt idx="38">
                  <c:v>7.9411764705882355</c:v>
                </c:pt>
                <c:pt idx="39">
                  <c:v>8.8333333333333339</c:v>
                </c:pt>
                <c:pt idx="40">
                  <c:v>10</c:v>
                </c:pt>
                <c:pt idx="41">
                  <c:v>8.5714285714285712</c:v>
                </c:pt>
                <c:pt idx="42">
                  <c:v>9.1111111111111107</c:v>
                </c:pt>
                <c:pt idx="43">
                  <c:v>9.4444444444444446</c:v>
                </c:pt>
                <c:pt idx="44">
                  <c:v>9.615384615384615</c:v>
                </c:pt>
                <c:pt idx="45">
                  <c:v>8.604651162790697</c:v>
                </c:pt>
                <c:pt idx="46">
                  <c:v>8.536585365853659</c:v>
                </c:pt>
                <c:pt idx="47">
                  <c:v>8.2481332567489947</c:v>
                </c:pt>
              </c:numCache>
            </c:numRef>
          </c:val>
          <c:extLst>
            <c:ext xmlns:c16="http://schemas.microsoft.com/office/drawing/2014/chart" uri="{C3380CC4-5D6E-409C-BE32-E72D297353CC}">
              <c16:uniqueId val="{00000000-80E7-4255-96AE-F59B89B4089C}"/>
            </c:ext>
          </c:extLst>
        </c:ser>
        <c:ser>
          <c:idx val="1"/>
          <c:order val="1"/>
          <c:tx>
            <c:strRef>
              <c:f>'Ⅱ (3)'!$D$3</c:f>
              <c:strCache>
                <c:ptCount val="1"/>
                <c:pt idx="0">
                  <c:v>②地域包括支援センターの３職種（準ずる者を含む）一人当たり高齢者数（圏域内の65歳以上高齢者数/センター人員）の状況が1,500人以下（10点）（平均6.2点）</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(3)'!$D$4:$D$51</c:f>
              <c:numCache>
                <c:formatCode>0.0_);[Red]\(0.0\)</c:formatCode>
                <c:ptCount val="48"/>
                <c:pt idx="0">
                  <c:v>7.8212290502793298</c:v>
                </c:pt>
                <c:pt idx="1">
                  <c:v>6.5</c:v>
                </c:pt>
                <c:pt idx="2">
                  <c:v>5.4545454545454541</c:v>
                </c:pt>
                <c:pt idx="3">
                  <c:v>8</c:v>
                </c:pt>
                <c:pt idx="4">
                  <c:v>5.6</c:v>
                </c:pt>
                <c:pt idx="5">
                  <c:v>7.1428571428571432</c:v>
                </c:pt>
                <c:pt idx="6">
                  <c:v>8.8135593220338979</c:v>
                </c:pt>
                <c:pt idx="7">
                  <c:v>2.0454545454545454</c:v>
                </c:pt>
                <c:pt idx="8">
                  <c:v>5.6</c:v>
                </c:pt>
                <c:pt idx="9">
                  <c:v>6.5714285714285712</c:v>
                </c:pt>
                <c:pt idx="10">
                  <c:v>4.2857142857142856</c:v>
                </c:pt>
                <c:pt idx="11">
                  <c:v>4.0740740740740744</c:v>
                </c:pt>
                <c:pt idx="12">
                  <c:v>7.419354838709677</c:v>
                </c:pt>
                <c:pt idx="13">
                  <c:v>4.8484848484848486</c:v>
                </c:pt>
                <c:pt idx="14">
                  <c:v>7</c:v>
                </c:pt>
                <c:pt idx="15">
                  <c:v>7.333333333333333</c:v>
                </c:pt>
                <c:pt idx="16">
                  <c:v>5.2631578947368425</c:v>
                </c:pt>
                <c:pt idx="17">
                  <c:v>5.882352941176471</c:v>
                </c:pt>
                <c:pt idx="18">
                  <c:v>7.0370370370370372</c:v>
                </c:pt>
                <c:pt idx="19">
                  <c:v>8.4415584415584419</c:v>
                </c:pt>
                <c:pt idx="20">
                  <c:v>6.1904761904761907</c:v>
                </c:pt>
                <c:pt idx="21">
                  <c:v>4.8571428571428568</c:v>
                </c:pt>
                <c:pt idx="22">
                  <c:v>5.3703703703703702</c:v>
                </c:pt>
                <c:pt idx="23">
                  <c:v>5.8620689655172411</c:v>
                </c:pt>
                <c:pt idx="24">
                  <c:v>7.3684210526315788</c:v>
                </c:pt>
                <c:pt idx="25">
                  <c:v>5.384615384615385</c:v>
                </c:pt>
                <c:pt idx="26">
                  <c:v>3.0232558139534884</c:v>
                </c:pt>
                <c:pt idx="27">
                  <c:v>4.3902439024390247</c:v>
                </c:pt>
                <c:pt idx="28">
                  <c:v>6.4102564102564106</c:v>
                </c:pt>
                <c:pt idx="29">
                  <c:v>5.666666666666667</c:v>
                </c:pt>
                <c:pt idx="30">
                  <c:v>8.4210526315789469</c:v>
                </c:pt>
                <c:pt idx="31">
                  <c:v>7.8947368421052628</c:v>
                </c:pt>
                <c:pt idx="32">
                  <c:v>6.2962962962962967</c:v>
                </c:pt>
                <c:pt idx="33">
                  <c:v>4.7826086956521738</c:v>
                </c:pt>
                <c:pt idx="34">
                  <c:v>5.2631578947368425</c:v>
                </c:pt>
                <c:pt idx="35">
                  <c:v>7.083333333333333</c:v>
                </c:pt>
                <c:pt idx="36">
                  <c:v>5.882352941176471</c:v>
                </c:pt>
                <c:pt idx="37">
                  <c:v>3.5</c:v>
                </c:pt>
                <c:pt idx="38">
                  <c:v>7.0588235294117645</c:v>
                </c:pt>
                <c:pt idx="39">
                  <c:v>5.166666666666667</c:v>
                </c:pt>
                <c:pt idx="40">
                  <c:v>5.5</c:v>
                </c:pt>
                <c:pt idx="41">
                  <c:v>3.8095238095238093</c:v>
                </c:pt>
                <c:pt idx="42">
                  <c:v>6.2222222222222223</c:v>
                </c:pt>
                <c:pt idx="43">
                  <c:v>6.666666666666667</c:v>
                </c:pt>
                <c:pt idx="44">
                  <c:v>8.4615384615384617</c:v>
                </c:pt>
                <c:pt idx="45">
                  <c:v>6.2790697674418601</c:v>
                </c:pt>
                <c:pt idx="46">
                  <c:v>8.0487804878048781</c:v>
                </c:pt>
                <c:pt idx="47">
                  <c:v>6.2320505456634114</c:v>
                </c:pt>
              </c:numCache>
            </c:numRef>
          </c:val>
          <c:extLst>
            <c:ext xmlns:c16="http://schemas.microsoft.com/office/drawing/2014/chart" uri="{C3380CC4-5D6E-409C-BE32-E72D297353CC}">
              <c16:uniqueId val="{00000001-80E7-4255-96AE-F59B89B4089C}"/>
            </c:ext>
          </c:extLst>
        </c:ser>
        <c:ser>
          <c:idx val="2"/>
          <c:order val="2"/>
          <c:tx>
            <c:strRef>
              <c:f>'Ⅱ (3)'!$E$3</c:f>
              <c:strCache>
                <c:ptCount val="1"/>
                <c:pt idx="0">
                  <c:v>③地域包括支援センターが受けた介護サービスに関する相談について、地域包括支援センターから保険者に対して報告や協議を受ける仕組みを設けているか（10点）（平均9.6点）</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(3)'!$E$4:$E$51</c:f>
              <c:numCache>
                <c:formatCode>0.0_);[Red]\(0.0\)</c:formatCode>
                <c:ptCount val="48"/>
                <c:pt idx="0">
                  <c:v>9.3854748603351954</c:v>
                </c:pt>
                <c:pt idx="1">
                  <c:v>10</c:v>
                </c:pt>
                <c:pt idx="2">
                  <c:v>9.0909090909090917</c:v>
                </c:pt>
                <c:pt idx="3">
                  <c:v>10</c:v>
                </c:pt>
                <c:pt idx="4">
                  <c:v>8.4</c:v>
                </c:pt>
                <c:pt idx="5">
                  <c:v>9.4285714285714288</c:v>
                </c:pt>
                <c:pt idx="6">
                  <c:v>9.8305084745762716</c:v>
                </c:pt>
                <c:pt idx="7">
                  <c:v>8.8636363636363633</c:v>
                </c:pt>
                <c:pt idx="8">
                  <c:v>9.1999999999999993</c:v>
                </c:pt>
                <c:pt idx="9">
                  <c:v>9.7142857142857135</c:v>
                </c:pt>
                <c:pt idx="10">
                  <c:v>9.6825396825396819</c:v>
                </c:pt>
                <c:pt idx="11">
                  <c:v>9.6296296296296298</c:v>
                </c:pt>
                <c:pt idx="12">
                  <c:v>9.3548387096774199</c:v>
                </c:pt>
                <c:pt idx="13">
                  <c:v>10</c:v>
                </c:pt>
                <c:pt idx="14">
                  <c:v>9.3333333333333339</c:v>
                </c:pt>
                <c:pt idx="15">
                  <c:v>10</c:v>
                </c:pt>
                <c:pt idx="16">
                  <c:v>10</c:v>
                </c:pt>
                <c:pt idx="17">
                  <c:v>10</c:v>
                </c:pt>
                <c:pt idx="18">
                  <c:v>10</c:v>
                </c:pt>
                <c:pt idx="19">
                  <c:v>9.7402597402597397</c:v>
                </c:pt>
                <c:pt idx="20">
                  <c:v>9.7619047619047628</c:v>
                </c:pt>
                <c:pt idx="21">
                  <c:v>10</c:v>
                </c:pt>
                <c:pt idx="22">
                  <c:v>9.6296296296296298</c:v>
                </c:pt>
                <c:pt idx="23">
                  <c:v>8.6206896551724146</c:v>
                </c:pt>
                <c:pt idx="24">
                  <c:v>9.473684210526315</c:v>
                </c:pt>
                <c:pt idx="25">
                  <c:v>10</c:v>
                </c:pt>
                <c:pt idx="26">
                  <c:v>10</c:v>
                </c:pt>
                <c:pt idx="27">
                  <c:v>10</c:v>
                </c:pt>
                <c:pt idx="28">
                  <c:v>9.4871794871794872</c:v>
                </c:pt>
                <c:pt idx="29">
                  <c:v>10</c:v>
                </c:pt>
                <c:pt idx="30">
                  <c:v>9.473684210526315</c:v>
                </c:pt>
                <c:pt idx="31">
                  <c:v>10</c:v>
                </c:pt>
                <c:pt idx="32">
                  <c:v>9.6296296296296298</c:v>
                </c:pt>
                <c:pt idx="33">
                  <c:v>8.2608695652173907</c:v>
                </c:pt>
                <c:pt idx="34">
                  <c:v>10</c:v>
                </c:pt>
                <c:pt idx="35">
                  <c:v>9.1666666666666661</c:v>
                </c:pt>
                <c:pt idx="36">
                  <c:v>9.4117647058823533</c:v>
                </c:pt>
                <c:pt idx="37">
                  <c:v>8.5</c:v>
                </c:pt>
                <c:pt idx="38">
                  <c:v>10</c:v>
                </c:pt>
                <c:pt idx="39">
                  <c:v>9.3333333333333339</c:v>
                </c:pt>
                <c:pt idx="40">
                  <c:v>6.5</c:v>
                </c:pt>
                <c:pt idx="41">
                  <c:v>10</c:v>
                </c:pt>
                <c:pt idx="42">
                  <c:v>9.7777777777777786</c:v>
                </c:pt>
                <c:pt idx="43">
                  <c:v>10</c:v>
                </c:pt>
                <c:pt idx="44">
                  <c:v>10</c:v>
                </c:pt>
                <c:pt idx="45">
                  <c:v>9.5348837209302317</c:v>
                </c:pt>
                <c:pt idx="46">
                  <c:v>10</c:v>
                </c:pt>
                <c:pt idx="47">
                  <c:v>9.5577254451464668</c:v>
                </c:pt>
              </c:numCache>
            </c:numRef>
          </c:val>
          <c:extLst>
            <c:ext xmlns:c16="http://schemas.microsoft.com/office/drawing/2014/chart" uri="{C3380CC4-5D6E-409C-BE32-E72D297353CC}">
              <c16:uniqueId val="{00000002-80E7-4255-96AE-F59B89B4089C}"/>
            </c:ext>
          </c:extLst>
        </c:ser>
        <c:ser>
          <c:idx val="3"/>
          <c:order val="3"/>
          <c:tx>
            <c:strRef>
              <c:f>'Ⅱ (3)'!$F$3</c:f>
              <c:strCache>
                <c:ptCount val="1"/>
                <c:pt idx="0">
                  <c:v>④介護サービス情報公表システム等において、管内の全地域包括支援センター事業内容・運営状況に関する情報を公表しているか（10点）（平均8.6点）</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(3)'!$F$4:$F$51</c:f>
              <c:numCache>
                <c:formatCode>0.0_);[Red]\(0.0\)</c:formatCode>
                <c:ptCount val="48"/>
                <c:pt idx="0">
                  <c:v>8.4916201117318444</c:v>
                </c:pt>
                <c:pt idx="1">
                  <c:v>9</c:v>
                </c:pt>
                <c:pt idx="2">
                  <c:v>7.8787878787878789</c:v>
                </c:pt>
                <c:pt idx="3">
                  <c:v>9.4285714285714288</c:v>
                </c:pt>
                <c:pt idx="4">
                  <c:v>7.2</c:v>
                </c:pt>
                <c:pt idx="5">
                  <c:v>5.1428571428571432</c:v>
                </c:pt>
                <c:pt idx="6">
                  <c:v>6.7796610169491522</c:v>
                </c:pt>
                <c:pt idx="7">
                  <c:v>7.0454545454545459</c:v>
                </c:pt>
                <c:pt idx="8">
                  <c:v>7.2</c:v>
                </c:pt>
                <c:pt idx="9">
                  <c:v>9.4285714285714288</c:v>
                </c:pt>
                <c:pt idx="10">
                  <c:v>8.8888888888888893</c:v>
                </c:pt>
                <c:pt idx="11">
                  <c:v>7.7777777777777777</c:v>
                </c:pt>
                <c:pt idx="12">
                  <c:v>9.3548387096774199</c:v>
                </c:pt>
                <c:pt idx="13">
                  <c:v>10</c:v>
                </c:pt>
                <c:pt idx="14">
                  <c:v>9.6666666666666661</c:v>
                </c:pt>
                <c:pt idx="15">
                  <c:v>10</c:v>
                </c:pt>
                <c:pt idx="16">
                  <c:v>8.9473684210526319</c:v>
                </c:pt>
                <c:pt idx="17">
                  <c:v>9.4117647058823533</c:v>
                </c:pt>
                <c:pt idx="18">
                  <c:v>9.6296296296296298</c:v>
                </c:pt>
                <c:pt idx="19">
                  <c:v>9.220779220779221</c:v>
                </c:pt>
                <c:pt idx="20">
                  <c:v>9.5238095238095237</c:v>
                </c:pt>
                <c:pt idx="21">
                  <c:v>9.4285714285714288</c:v>
                </c:pt>
                <c:pt idx="22">
                  <c:v>9.4444444444444446</c:v>
                </c:pt>
                <c:pt idx="23">
                  <c:v>7.5862068965517242</c:v>
                </c:pt>
                <c:pt idx="24">
                  <c:v>10</c:v>
                </c:pt>
                <c:pt idx="25">
                  <c:v>9.2307692307692299</c:v>
                </c:pt>
                <c:pt idx="26">
                  <c:v>9.7674418604651159</c:v>
                </c:pt>
                <c:pt idx="27">
                  <c:v>8.7804878048780495</c:v>
                </c:pt>
                <c:pt idx="28">
                  <c:v>5.384615384615385</c:v>
                </c:pt>
                <c:pt idx="29">
                  <c:v>9.3333333333333339</c:v>
                </c:pt>
                <c:pt idx="30">
                  <c:v>5.7894736842105265</c:v>
                </c:pt>
                <c:pt idx="31">
                  <c:v>8.9473684210526319</c:v>
                </c:pt>
                <c:pt idx="32">
                  <c:v>7.4074074074074074</c:v>
                </c:pt>
                <c:pt idx="33">
                  <c:v>9.1304347826086953</c:v>
                </c:pt>
                <c:pt idx="34">
                  <c:v>8.9473684210526319</c:v>
                </c:pt>
                <c:pt idx="35">
                  <c:v>9.1666666666666661</c:v>
                </c:pt>
                <c:pt idx="36">
                  <c:v>7.0588235294117645</c:v>
                </c:pt>
                <c:pt idx="37">
                  <c:v>9.5</c:v>
                </c:pt>
                <c:pt idx="38">
                  <c:v>9.4117647058823533</c:v>
                </c:pt>
                <c:pt idx="39">
                  <c:v>7.833333333333333</c:v>
                </c:pt>
                <c:pt idx="40">
                  <c:v>10</c:v>
                </c:pt>
                <c:pt idx="41">
                  <c:v>8.0952380952380949</c:v>
                </c:pt>
                <c:pt idx="42">
                  <c:v>8.2222222222222214</c:v>
                </c:pt>
                <c:pt idx="43">
                  <c:v>9.4444444444444446</c:v>
                </c:pt>
                <c:pt idx="44">
                  <c:v>10</c:v>
                </c:pt>
                <c:pt idx="45">
                  <c:v>6.7441860465116283</c:v>
                </c:pt>
                <c:pt idx="46">
                  <c:v>10</c:v>
                </c:pt>
                <c:pt idx="47">
                  <c:v>8.5525560022975302</c:v>
                </c:pt>
              </c:numCache>
            </c:numRef>
          </c:val>
          <c:extLst>
            <c:ext xmlns:c16="http://schemas.microsoft.com/office/drawing/2014/chart" uri="{C3380CC4-5D6E-409C-BE32-E72D297353CC}">
              <c16:uniqueId val="{00000003-80E7-4255-96AE-F59B89B4089C}"/>
            </c:ext>
          </c:extLst>
        </c:ser>
        <c:ser>
          <c:idx val="4"/>
          <c:order val="4"/>
          <c:tx>
            <c:strRef>
              <c:f>'Ⅱ (3)'!$G$3</c:f>
              <c:strCache>
                <c:ptCount val="1"/>
                <c:pt idx="0">
                  <c:v>⑤毎年度、地域包括支援センター運営協議会での議論を踏まえ、地域包括支援センターの運営方針、支援、指導の内容を検討し改善しているか（10点、５点）（平均6.7点）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(3)'!$G$4:$G$51</c:f>
              <c:numCache>
                <c:formatCode>0.0_);[Red]\(0.0\)</c:formatCode>
                <c:ptCount val="48"/>
                <c:pt idx="0">
                  <c:v>6.1173184357541901</c:v>
                </c:pt>
                <c:pt idx="1">
                  <c:v>7.25</c:v>
                </c:pt>
                <c:pt idx="2">
                  <c:v>5.3030303030303028</c:v>
                </c:pt>
                <c:pt idx="3">
                  <c:v>7.5714285714285712</c:v>
                </c:pt>
                <c:pt idx="4">
                  <c:v>4.2</c:v>
                </c:pt>
                <c:pt idx="5">
                  <c:v>6.8571428571428568</c:v>
                </c:pt>
                <c:pt idx="6">
                  <c:v>6.101694915254237</c:v>
                </c:pt>
                <c:pt idx="7">
                  <c:v>5.3409090909090908</c:v>
                </c:pt>
                <c:pt idx="8">
                  <c:v>6.6</c:v>
                </c:pt>
                <c:pt idx="9">
                  <c:v>5.1428571428571432</c:v>
                </c:pt>
                <c:pt idx="10">
                  <c:v>6.4285714285714288</c:v>
                </c:pt>
                <c:pt idx="11">
                  <c:v>6.666666666666667</c:v>
                </c:pt>
                <c:pt idx="12">
                  <c:v>7.17741935483871</c:v>
                </c:pt>
                <c:pt idx="13">
                  <c:v>6.8181818181818183</c:v>
                </c:pt>
                <c:pt idx="14">
                  <c:v>8</c:v>
                </c:pt>
                <c:pt idx="15">
                  <c:v>7</c:v>
                </c:pt>
                <c:pt idx="16">
                  <c:v>6.8421052631578947</c:v>
                </c:pt>
                <c:pt idx="17">
                  <c:v>9.117647058823529</c:v>
                </c:pt>
                <c:pt idx="18">
                  <c:v>8.1481481481481488</c:v>
                </c:pt>
                <c:pt idx="19">
                  <c:v>6.9480519480519485</c:v>
                </c:pt>
                <c:pt idx="20">
                  <c:v>7.6190476190476186</c:v>
                </c:pt>
                <c:pt idx="21">
                  <c:v>9</c:v>
                </c:pt>
                <c:pt idx="22">
                  <c:v>6.2962962962962967</c:v>
                </c:pt>
                <c:pt idx="23">
                  <c:v>6.3793103448275863</c:v>
                </c:pt>
                <c:pt idx="24">
                  <c:v>7.8947368421052628</c:v>
                </c:pt>
                <c:pt idx="25">
                  <c:v>5.9615384615384617</c:v>
                </c:pt>
                <c:pt idx="26">
                  <c:v>8.720930232558139</c:v>
                </c:pt>
                <c:pt idx="27">
                  <c:v>6.7073170731707314</c:v>
                </c:pt>
                <c:pt idx="28">
                  <c:v>5.2564102564102564</c:v>
                </c:pt>
                <c:pt idx="29">
                  <c:v>7.5</c:v>
                </c:pt>
                <c:pt idx="30">
                  <c:v>5</c:v>
                </c:pt>
                <c:pt idx="31">
                  <c:v>5.7894736842105265</c:v>
                </c:pt>
                <c:pt idx="32">
                  <c:v>6.666666666666667</c:v>
                </c:pt>
                <c:pt idx="33">
                  <c:v>6.9565217391304346</c:v>
                </c:pt>
                <c:pt idx="34">
                  <c:v>8.1578947368421044</c:v>
                </c:pt>
                <c:pt idx="35">
                  <c:v>7.5</c:v>
                </c:pt>
                <c:pt idx="36">
                  <c:v>4.7058823529411766</c:v>
                </c:pt>
                <c:pt idx="37">
                  <c:v>7.25</c:v>
                </c:pt>
                <c:pt idx="38">
                  <c:v>8.235294117647058</c:v>
                </c:pt>
                <c:pt idx="39">
                  <c:v>7</c:v>
                </c:pt>
                <c:pt idx="40">
                  <c:v>8.25</c:v>
                </c:pt>
                <c:pt idx="41">
                  <c:v>7.1428571428571432</c:v>
                </c:pt>
                <c:pt idx="42">
                  <c:v>6.4444444444444446</c:v>
                </c:pt>
                <c:pt idx="43">
                  <c:v>9.1666666666666661</c:v>
                </c:pt>
                <c:pt idx="44">
                  <c:v>6.7307692307692308</c:v>
                </c:pt>
                <c:pt idx="45">
                  <c:v>6.1627906976744189</c:v>
                </c:pt>
                <c:pt idx="46">
                  <c:v>5.1219512195121952</c:v>
                </c:pt>
                <c:pt idx="47">
                  <c:v>6.7202757036186096</c:v>
                </c:pt>
              </c:numCache>
            </c:numRef>
          </c:val>
          <c:extLst>
            <c:ext xmlns:c16="http://schemas.microsoft.com/office/drawing/2014/chart" uri="{C3380CC4-5D6E-409C-BE32-E72D297353CC}">
              <c16:uniqueId val="{00000004-80E7-4255-96AE-F59B89B4089C}"/>
            </c:ext>
          </c:extLst>
        </c:ser>
        <c:ser>
          <c:idx val="5"/>
          <c:order val="5"/>
          <c:tx>
            <c:strRef>
              <c:f>'Ⅱ (3)'!$H$3</c:f>
              <c:strCache>
                <c:ptCount val="1"/>
                <c:pt idx="0">
                  <c:v>⑥地域包括支援センターと協議の上、地域包括支援センターが開催する介護支援専門員を対象にした研修会・事例検討会等の開催計画を作成しているか（10点）（平均7.7点）</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(3)'!$H$4:$H$51</c:f>
              <c:numCache>
                <c:formatCode>0.0_);[Red]\(0.0\)</c:formatCode>
                <c:ptCount val="48"/>
                <c:pt idx="0">
                  <c:v>4.7486033519553077</c:v>
                </c:pt>
                <c:pt idx="1">
                  <c:v>7.5</c:v>
                </c:pt>
                <c:pt idx="2">
                  <c:v>8.1818181818181817</c:v>
                </c:pt>
                <c:pt idx="3">
                  <c:v>9.4285714285714288</c:v>
                </c:pt>
                <c:pt idx="4">
                  <c:v>5.6</c:v>
                </c:pt>
                <c:pt idx="5">
                  <c:v>9.1428571428571423</c:v>
                </c:pt>
                <c:pt idx="6">
                  <c:v>6.4406779661016946</c:v>
                </c:pt>
                <c:pt idx="7">
                  <c:v>6.3636363636363633</c:v>
                </c:pt>
                <c:pt idx="8">
                  <c:v>8.8000000000000007</c:v>
                </c:pt>
                <c:pt idx="9">
                  <c:v>9.1428571428571423</c:v>
                </c:pt>
                <c:pt idx="10">
                  <c:v>7.3015873015873014</c:v>
                </c:pt>
                <c:pt idx="11">
                  <c:v>7.2222222222222223</c:v>
                </c:pt>
                <c:pt idx="12">
                  <c:v>6.4516129032258061</c:v>
                </c:pt>
                <c:pt idx="13">
                  <c:v>5.4545454545454541</c:v>
                </c:pt>
                <c:pt idx="14">
                  <c:v>9.6666666666666661</c:v>
                </c:pt>
                <c:pt idx="15">
                  <c:v>10</c:v>
                </c:pt>
                <c:pt idx="16">
                  <c:v>8.4210526315789469</c:v>
                </c:pt>
                <c:pt idx="17">
                  <c:v>10</c:v>
                </c:pt>
                <c:pt idx="18">
                  <c:v>9.2592592592592595</c:v>
                </c:pt>
                <c:pt idx="19">
                  <c:v>8.4415584415584419</c:v>
                </c:pt>
                <c:pt idx="20">
                  <c:v>9.0476190476190474</c:v>
                </c:pt>
                <c:pt idx="21">
                  <c:v>10</c:v>
                </c:pt>
                <c:pt idx="22">
                  <c:v>7.0370370370370372</c:v>
                </c:pt>
                <c:pt idx="23">
                  <c:v>7.2413793103448274</c:v>
                </c:pt>
                <c:pt idx="24">
                  <c:v>10</c:v>
                </c:pt>
                <c:pt idx="25">
                  <c:v>8.0769230769230766</c:v>
                </c:pt>
                <c:pt idx="26">
                  <c:v>10</c:v>
                </c:pt>
                <c:pt idx="27">
                  <c:v>9.5121951219512191</c:v>
                </c:pt>
                <c:pt idx="28">
                  <c:v>6.1538461538461542</c:v>
                </c:pt>
                <c:pt idx="29">
                  <c:v>9</c:v>
                </c:pt>
                <c:pt idx="30">
                  <c:v>7.8947368421052628</c:v>
                </c:pt>
                <c:pt idx="31">
                  <c:v>9.473684210526315</c:v>
                </c:pt>
                <c:pt idx="32">
                  <c:v>8.1481481481481488</c:v>
                </c:pt>
                <c:pt idx="33">
                  <c:v>8.695652173913043</c:v>
                </c:pt>
                <c:pt idx="34">
                  <c:v>8.4210526315789469</c:v>
                </c:pt>
                <c:pt idx="35">
                  <c:v>5.416666666666667</c:v>
                </c:pt>
                <c:pt idx="36">
                  <c:v>8.235294117647058</c:v>
                </c:pt>
                <c:pt idx="37">
                  <c:v>8</c:v>
                </c:pt>
                <c:pt idx="38">
                  <c:v>9.7058823529411757</c:v>
                </c:pt>
                <c:pt idx="39">
                  <c:v>8</c:v>
                </c:pt>
                <c:pt idx="40">
                  <c:v>9.5</c:v>
                </c:pt>
                <c:pt idx="41">
                  <c:v>7.6190476190476186</c:v>
                </c:pt>
                <c:pt idx="42">
                  <c:v>6.2222222222222223</c:v>
                </c:pt>
                <c:pt idx="43">
                  <c:v>9.4444444444444446</c:v>
                </c:pt>
                <c:pt idx="44">
                  <c:v>8.4615384615384617</c:v>
                </c:pt>
                <c:pt idx="45">
                  <c:v>8.1395348837209305</c:v>
                </c:pt>
                <c:pt idx="46">
                  <c:v>6.5853658536585362</c:v>
                </c:pt>
                <c:pt idx="47">
                  <c:v>7.6680068925904656</c:v>
                </c:pt>
              </c:numCache>
            </c:numRef>
          </c:val>
          <c:extLst>
            <c:ext xmlns:c16="http://schemas.microsoft.com/office/drawing/2014/chart" uri="{C3380CC4-5D6E-409C-BE32-E72D297353CC}">
              <c16:uniqueId val="{00000005-80E7-4255-96AE-F59B89B4089C}"/>
            </c:ext>
          </c:extLst>
        </c:ser>
        <c:ser>
          <c:idx val="6"/>
          <c:order val="6"/>
          <c:tx>
            <c:strRef>
              <c:f>'Ⅱ (3)'!$I$3</c:f>
              <c:strCache>
                <c:ptCount val="1"/>
                <c:pt idx="0">
                  <c:v>⑦介護支援専門員のニーズに基づいて、多様な関係機関・関係者（例：医療機関や地域における様々な社会資源など）との意見交換の場を設けているか（10点）（平均7.4点）</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(3)'!$I$4:$I$51</c:f>
              <c:numCache>
                <c:formatCode>0.0_);[Red]\(0.0\)</c:formatCode>
                <c:ptCount val="48"/>
                <c:pt idx="0">
                  <c:v>6.033519553072626</c:v>
                </c:pt>
                <c:pt idx="1">
                  <c:v>6</c:v>
                </c:pt>
                <c:pt idx="2">
                  <c:v>7.5757575757575761</c:v>
                </c:pt>
                <c:pt idx="3">
                  <c:v>8</c:v>
                </c:pt>
                <c:pt idx="4">
                  <c:v>5.6</c:v>
                </c:pt>
                <c:pt idx="5">
                  <c:v>6.5714285714285712</c:v>
                </c:pt>
                <c:pt idx="6">
                  <c:v>6.9491525423728815</c:v>
                </c:pt>
                <c:pt idx="7">
                  <c:v>5.9090909090909092</c:v>
                </c:pt>
                <c:pt idx="8">
                  <c:v>8.8000000000000007</c:v>
                </c:pt>
                <c:pt idx="9">
                  <c:v>9.1428571428571423</c:v>
                </c:pt>
                <c:pt idx="10">
                  <c:v>7.3015873015873014</c:v>
                </c:pt>
                <c:pt idx="11">
                  <c:v>5.7407407407407405</c:v>
                </c:pt>
                <c:pt idx="12">
                  <c:v>7.741935483870968</c:v>
                </c:pt>
                <c:pt idx="13">
                  <c:v>6.0606060606060606</c:v>
                </c:pt>
                <c:pt idx="14">
                  <c:v>9</c:v>
                </c:pt>
                <c:pt idx="15">
                  <c:v>8.6666666666666661</c:v>
                </c:pt>
                <c:pt idx="16">
                  <c:v>8.4210526315789469</c:v>
                </c:pt>
                <c:pt idx="17">
                  <c:v>9.4117647058823533</c:v>
                </c:pt>
                <c:pt idx="18">
                  <c:v>7.4074074074074074</c:v>
                </c:pt>
                <c:pt idx="19">
                  <c:v>8.1818181818181817</c:v>
                </c:pt>
                <c:pt idx="20">
                  <c:v>9.0476190476190474</c:v>
                </c:pt>
                <c:pt idx="21">
                  <c:v>10</c:v>
                </c:pt>
                <c:pt idx="22">
                  <c:v>6.666666666666667</c:v>
                </c:pt>
                <c:pt idx="23">
                  <c:v>6.2068965517241379</c:v>
                </c:pt>
                <c:pt idx="24">
                  <c:v>7.8947368421052628</c:v>
                </c:pt>
                <c:pt idx="25">
                  <c:v>6.5384615384615383</c:v>
                </c:pt>
                <c:pt idx="26">
                  <c:v>9.3023255813953494</c:v>
                </c:pt>
                <c:pt idx="27">
                  <c:v>8.7804878048780495</c:v>
                </c:pt>
                <c:pt idx="28">
                  <c:v>5.8974358974358978</c:v>
                </c:pt>
                <c:pt idx="29">
                  <c:v>9.3333333333333339</c:v>
                </c:pt>
                <c:pt idx="30">
                  <c:v>5.7894736842105265</c:v>
                </c:pt>
                <c:pt idx="31">
                  <c:v>9.473684210526315</c:v>
                </c:pt>
                <c:pt idx="32">
                  <c:v>7.4074074074074074</c:v>
                </c:pt>
                <c:pt idx="33">
                  <c:v>7.8260869565217392</c:v>
                </c:pt>
                <c:pt idx="34">
                  <c:v>8.9473684210526319</c:v>
                </c:pt>
                <c:pt idx="35">
                  <c:v>7.083333333333333</c:v>
                </c:pt>
                <c:pt idx="36">
                  <c:v>7.0588235294117645</c:v>
                </c:pt>
                <c:pt idx="37">
                  <c:v>7</c:v>
                </c:pt>
                <c:pt idx="38">
                  <c:v>7.0588235294117645</c:v>
                </c:pt>
                <c:pt idx="39">
                  <c:v>7.166666666666667</c:v>
                </c:pt>
                <c:pt idx="40">
                  <c:v>9</c:v>
                </c:pt>
                <c:pt idx="41">
                  <c:v>8.0952380952380949</c:v>
                </c:pt>
                <c:pt idx="42">
                  <c:v>6.2222222222222223</c:v>
                </c:pt>
                <c:pt idx="43">
                  <c:v>8.8888888888888893</c:v>
                </c:pt>
                <c:pt idx="44">
                  <c:v>9.615384615384615</c:v>
                </c:pt>
                <c:pt idx="45">
                  <c:v>6.7441860465116283</c:v>
                </c:pt>
                <c:pt idx="46">
                  <c:v>7.0731707317073171</c:v>
                </c:pt>
                <c:pt idx="47">
                  <c:v>7.3808156232050548</c:v>
                </c:pt>
              </c:numCache>
            </c:numRef>
          </c:val>
          <c:extLst>
            <c:ext xmlns:c16="http://schemas.microsoft.com/office/drawing/2014/chart" uri="{C3380CC4-5D6E-409C-BE32-E72D297353CC}">
              <c16:uniqueId val="{00000006-80E7-4255-96AE-F59B89B4089C}"/>
            </c:ext>
          </c:extLst>
        </c:ser>
        <c:ser>
          <c:idx val="7"/>
          <c:order val="7"/>
          <c:tx>
            <c:strRef>
              <c:f>'Ⅱ (3)'!$J$3</c:f>
              <c:strCache>
                <c:ptCount val="1"/>
                <c:pt idx="0">
                  <c:v>⑧管内の各地域包括支援センターが介護支援専門員から受けた相談事例の内容を整理・分類した上で、経年的に件数を把握しているか（10点）（平均7.4点）</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(3)'!$J$4:$J$51</c:f>
              <c:numCache>
                <c:formatCode>0.0_);[Red]\(0.0\)</c:formatCode>
                <c:ptCount val="48"/>
                <c:pt idx="0">
                  <c:v>6.8715083798882679</c:v>
                </c:pt>
                <c:pt idx="1">
                  <c:v>8.25</c:v>
                </c:pt>
                <c:pt idx="2">
                  <c:v>7.8787878787878789</c:v>
                </c:pt>
                <c:pt idx="3">
                  <c:v>7.4285714285714288</c:v>
                </c:pt>
                <c:pt idx="4">
                  <c:v>3.6</c:v>
                </c:pt>
                <c:pt idx="5">
                  <c:v>7.1428571428571432</c:v>
                </c:pt>
                <c:pt idx="6">
                  <c:v>6.9491525423728815</c:v>
                </c:pt>
                <c:pt idx="7">
                  <c:v>7.5</c:v>
                </c:pt>
                <c:pt idx="8">
                  <c:v>8</c:v>
                </c:pt>
                <c:pt idx="9">
                  <c:v>8.2857142857142865</c:v>
                </c:pt>
                <c:pt idx="10">
                  <c:v>6.0317460317460316</c:v>
                </c:pt>
                <c:pt idx="11">
                  <c:v>7.7777777777777777</c:v>
                </c:pt>
                <c:pt idx="12">
                  <c:v>6.612903225806452</c:v>
                </c:pt>
                <c:pt idx="13">
                  <c:v>7.2727272727272725</c:v>
                </c:pt>
                <c:pt idx="14">
                  <c:v>7.666666666666667</c:v>
                </c:pt>
                <c:pt idx="15">
                  <c:v>7.333333333333333</c:v>
                </c:pt>
                <c:pt idx="16">
                  <c:v>7.8947368421052628</c:v>
                </c:pt>
                <c:pt idx="17">
                  <c:v>7.6470588235294121</c:v>
                </c:pt>
                <c:pt idx="18">
                  <c:v>6.666666666666667</c:v>
                </c:pt>
                <c:pt idx="19">
                  <c:v>7.4025974025974026</c:v>
                </c:pt>
                <c:pt idx="20">
                  <c:v>9.0476190476190474</c:v>
                </c:pt>
                <c:pt idx="21">
                  <c:v>8.8571428571428577</c:v>
                </c:pt>
                <c:pt idx="22">
                  <c:v>6.4814814814814818</c:v>
                </c:pt>
                <c:pt idx="23">
                  <c:v>7.2413793103448274</c:v>
                </c:pt>
                <c:pt idx="24">
                  <c:v>8.4210526315789469</c:v>
                </c:pt>
                <c:pt idx="25">
                  <c:v>8.8461538461538467</c:v>
                </c:pt>
                <c:pt idx="26">
                  <c:v>9.3023255813953494</c:v>
                </c:pt>
                <c:pt idx="27">
                  <c:v>6.5853658536585362</c:v>
                </c:pt>
                <c:pt idx="28">
                  <c:v>5.1282051282051286</c:v>
                </c:pt>
                <c:pt idx="29">
                  <c:v>8.6666666666666661</c:v>
                </c:pt>
                <c:pt idx="30">
                  <c:v>6.3157894736842106</c:v>
                </c:pt>
                <c:pt idx="31">
                  <c:v>8.4210526315789469</c:v>
                </c:pt>
                <c:pt idx="32">
                  <c:v>6.2962962962962967</c:v>
                </c:pt>
                <c:pt idx="33">
                  <c:v>6.5217391304347823</c:v>
                </c:pt>
                <c:pt idx="34">
                  <c:v>6.3157894736842106</c:v>
                </c:pt>
                <c:pt idx="35">
                  <c:v>7.916666666666667</c:v>
                </c:pt>
                <c:pt idx="36">
                  <c:v>6.4705882352941178</c:v>
                </c:pt>
                <c:pt idx="37">
                  <c:v>7.5</c:v>
                </c:pt>
                <c:pt idx="38">
                  <c:v>8.235294117647058</c:v>
                </c:pt>
                <c:pt idx="39">
                  <c:v>7.5</c:v>
                </c:pt>
                <c:pt idx="40">
                  <c:v>7.5</c:v>
                </c:pt>
                <c:pt idx="41">
                  <c:v>8.5714285714285712</c:v>
                </c:pt>
                <c:pt idx="42">
                  <c:v>8.4444444444444446</c:v>
                </c:pt>
                <c:pt idx="43">
                  <c:v>8.8888888888888893</c:v>
                </c:pt>
                <c:pt idx="44">
                  <c:v>9.2307692307692299</c:v>
                </c:pt>
                <c:pt idx="45">
                  <c:v>8.3720930232558146</c:v>
                </c:pt>
                <c:pt idx="46">
                  <c:v>7.5609756097560972</c:v>
                </c:pt>
                <c:pt idx="47">
                  <c:v>7.4210224009190124</c:v>
                </c:pt>
              </c:numCache>
            </c:numRef>
          </c:val>
          <c:extLst>
            <c:ext xmlns:c16="http://schemas.microsoft.com/office/drawing/2014/chart" uri="{C3380CC4-5D6E-409C-BE32-E72D297353CC}">
              <c16:uniqueId val="{00000007-80E7-4255-96AE-F59B89B4089C}"/>
            </c:ext>
          </c:extLst>
        </c:ser>
        <c:ser>
          <c:idx val="8"/>
          <c:order val="8"/>
          <c:tx>
            <c:strRef>
              <c:f>'Ⅱ (3)'!$K$3</c:f>
              <c:strCache>
                <c:ptCount val="1"/>
                <c:pt idx="0">
                  <c:v>⑨地域ケア会議について、地域ケア会議が発揮すべき機能、構成員、スケジュールを盛り込んだ開催計画を策定しているか（10点）（平均7.6点）</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(3)'!$K$4:$K$51</c:f>
              <c:numCache>
                <c:formatCode>0.0_);[Red]\(0.0\)</c:formatCode>
                <c:ptCount val="48"/>
                <c:pt idx="0">
                  <c:v>6.2569832402234633</c:v>
                </c:pt>
                <c:pt idx="1">
                  <c:v>8.5</c:v>
                </c:pt>
                <c:pt idx="2">
                  <c:v>7.8787878787878789</c:v>
                </c:pt>
                <c:pt idx="3">
                  <c:v>8.2857142857142865</c:v>
                </c:pt>
                <c:pt idx="4">
                  <c:v>5.2</c:v>
                </c:pt>
                <c:pt idx="5">
                  <c:v>8.2857142857142865</c:v>
                </c:pt>
                <c:pt idx="6">
                  <c:v>7.1186440677966099</c:v>
                </c:pt>
                <c:pt idx="7">
                  <c:v>5.9090909090909092</c:v>
                </c:pt>
                <c:pt idx="8">
                  <c:v>7.6</c:v>
                </c:pt>
                <c:pt idx="9">
                  <c:v>8</c:v>
                </c:pt>
                <c:pt idx="10">
                  <c:v>7.7777777777777777</c:v>
                </c:pt>
                <c:pt idx="11">
                  <c:v>4.4444444444444446</c:v>
                </c:pt>
                <c:pt idx="12">
                  <c:v>7.096774193548387</c:v>
                </c:pt>
                <c:pt idx="13">
                  <c:v>6.9696969696969697</c:v>
                </c:pt>
                <c:pt idx="14">
                  <c:v>8.6666666666666661</c:v>
                </c:pt>
                <c:pt idx="15">
                  <c:v>10</c:v>
                </c:pt>
                <c:pt idx="16">
                  <c:v>7.3684210526315788</c:v>
                </c:pt>
                <c:pt idx="17">
                  <c:v>8.235294117647058</c:v>
                </c:pt>
                <c:pt idx="18">
                  <c:v>9.6296296296296298</c:v>
                </c:pt>
                <c:pt idx="19">
                  <c:v>7.0129870129870131</c:v>
                </c:pt>
                <c:pt idx="20">
                  <c:v>8.3333333333333339</c:v>
                </c:pt>
                <c:pt idx="21">
                  <c:v>8.2857142857142865</c:v>
                </c:pt>
                <c:pt idx="22">
                  <c:v>6.1111111111111107</c:v>
                </c:pt>
                <c:pt idx="23">
                  <c:v>8.2758620689655178</c:v>
                </c:pt>
                <c:pt idx="24">
                  <c:v>10</c:v>
                </c:pt>
                <c:pt idx="25">
                  <c:v>9.2307692307692299</c:v>
                </c:pt>
                <c:pt idx="26">
                  <c:v>9.3023255813953494</c:v>
                </c:pt>
                <c:pt idx="27">
                  <c:v>8.7804878048780495</c:v>
                </c:pt>
                <c:pt idx="28">
                  <c:v>6.4102564102564106</c:v>
                </c:pt>
                <c:pt idx="29">
                  <c:v>8</c:v>
                </c:pt>
                <c:pt idx="30">
                  <c:v>5.7894736842105265</c:v>
                </c:pt>
                <c:pt idx="31">
                  <c:v>10</c:v>
                </c:pt>
                <c:pt idx="32">
                  <c:v>8.1481481481481488</c:v>
                </c:pt>
                <c:pt idx="33">
                  <c:v>7.8260869565217392</c:v>
                </c:pt>
                <c:pt idx="34">
                  <c:v>6.8421052631578947</c:v>
                </c:pt>
                <c:pt idx="35">
                  <c:v>4.166666666666667</c:v>
                </c:pt>
                <c:pt idx="36">
                  <c:v>5.882352941176471</c:v>
                </c:pt>
                <c:pt idx="37">
                  <c:v>4</c:v>
                </c:pt>
                <c:pt idx="38">
                  <c:v>9.4117647058823533</c:v>
                </c:pt>
                <c:pt idx="39">
                  <c:v>8.5</c:v>
                </c:pt>
                <c:pt idx="40">
                  <c:v>10</c:v>
                </c:pt>
                <c:pt idx="41">
                  <c:v>10</c:v>
                </c:pt>
                <c:pt idx="42">
                  <c:v>8.8888888888888893</c:v>
                </c:pt>
                <c:pt idx="43">
                  <c:v>10</c:v>
                </c:pt>
                <c:pt idx="44">
                  <c:v>9.2307692307692299</c:v>
                </c:pt>
                <c:pt idx="45">
                  <c:v>6.9767441860465116</c:v>
                </c:pt>
                <c:pt idx="46">
                  <c:v>7.8048780487804876</c:v>
                </c:pt>
                <c:pt idx="47">
                  <c:v>7.5531303848363009</c:v>
                </c:pt>
              </c:numCache>
            </c:numRef>
          </c:val>
          <c:extLst>
            <c:ext xmlns:c16="http://schemas.microsoft.com/office/drawing/2014/chart" uri="{C3380CC4-5D6E-409C-BE32-E72D297353CC}">
              <c16:uniqueId val="{00000008-80E7-4255-96AE-F59B89B4089C}"/>
            </c:ext>
          </c:extLst>
        </c:ser>
        <c:ser>
          <c:idx val="9"/>
          <c:order val="9"/>
          <c:tx>
            <c:strRef>
              <c:f>'Ⅱ (3)'!$L$3</c:f>
              <c:strCache>
                <c:ptCount val="1"/>
                <c:pt idx="0">
                  <c:v>⑩地域ケア会議において多職種と連携して、自立支援・重度化防止等に資する観点から個別事例の検討を行い、対応策を講じているか（10点）（平均8.0点）</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(3)'!$L$4:$L$51</c:f>
              <c:numCache>
                <c:formatCode>0.0_);[Red]\(0.0\)</c:formatCode>
                <c:ptCount val="48"/>
                <c:pt idx="0">
                  <c:v>7.4301675977653634</c:v>
                </c:pt>
                <c:pt idx="1">
                  <c:v>7.5</c:v>
                </c:pt>
                <c:pt idx="2">
                  <c:v>7.5757575757575761</c:v>
                </c:pt>
                <c:pt idx="3">
                  <c:v>6.2857142857142856</c:v>
                </c:pt>
                <c:pt idx="4">
                  <c:v>6.8</c:v>
                </c:pt>
                <c:pt idx="5">
                  <c:v>9.4285714285714288</c:v>
                </c:pt>
                <c:pt idx="6">
                  <c:v>7.7966101694915251</c:v>
                </c:pt>
                <c:pt idx="7">
                  <c:v>7.0454545454545459</c:v>
                </c:pt>
                <c:pt idx="8">
                  <c:v>6.4</c:v>
                </c:pt>
                <c:pt idx="9">
                  <c:v>8.2857142857142865</c:v>
                </c:pt>
                <c:pt idx="10">
                  <c:v>8.412698412698413</c:v>
                </c:pt>
                <c:pt idx="11">
                  <c:v>6.8518518518518521</c:v>
                </c:pt>
                <c:pt idx="12">
                  <c:v>8.387096774193548</c:v>
                </c:pt>
                <c:pt idx="13">
                  <c:v>4.2424242424242422</c:v>
                </c:pt>
                <c:pt idx="14">
                  <c:v>6.333333333333333</c:v>
                </c:pt>
                <c:pt idx="15">
                  <c:v>10</c:v>
                </c:pt>
                <c:pt idx="16">
                  <c:v>9.473684210526315</c:v>
                </c:pt>
                <c:pt idx="17">
                  <c:v>8.235294117647058</c:v>
                </c:pt>
                <c:pt idx="18">
                  <c:v>7.7777777777777777</c:v>
                </c:pt>
                <c:pt idx="19">
                  <c:v>7.9220779220779223</c:v>
                </c:pt>
                <c:pt idx="20">
                  <c:v>9.5238095238095237</c:v>
                </c:pt>
                <c:pt idx="21">
                  <c:v>8.5714285714285712</c:v>
                </c:pt>
                <c:pt idx="22">
                  <c:v>6.8518518518518521</c:v>
                </c:pt>
                <c:pt idx="23">
                  <c:v>7.931034482758621</c:v>
                </c:pt>
                <c:pt idx="24">
                  <c:v>8.9473684210526319</c:v>
                </c:pt>
                <c:pt idx="25">
                  <c:v>6.9230769230769234</c:v>
                </c:pt>
                <c:pt idx="26">
                  <c:v>10</c:v>
                </c:pt>
                <c:pt idx="27">
                  <c:v>9.0243902439024382</c:v>
                </c:pt>
                <c:pt idx="28">
                  <c:v>6.9230769230769234</c:v>
                </c:pt>
                <c:pt idx="29">
                  <c:v>6.666666666666667</c:v>
                </c:pt>
                <c:pt idx="30">
                  <c:v>7.8947368421052628</c:v>
                </c:pt>
                <c:pt idx="31">
                  <c:v>10</c:v>
                </c:pt>
                <c:pt idx="32">
                  <c:v>8.518518518518519</c:v>
                </c:pt>
                <c:pt idx="33">
                  <c:v>6.9565217391304346</c:v>
                </c:pt>
                <c:pt idx="34">
                  <c:v>9.473684210526315</c:v>
                </c:pt>
                <c:pt idx="35">
                  <c:v>6.25</c:v>
                </c:pt>
                <c:pt idx="36">
                  <c:v>8.235294117647058</c:v>
                </c:pt>
                <c:pt idx="37">
                  <c:v>6</c:v>
                </c:pt>
                <c:pt idx="38">
                  <c:v>9.7058823529411757</c:v>
                </c:pt>
                <c:pt idx="39">
                  <c:v>9.8333333333333339</c:v>
                </c:pt>
                <c:pt idx="40">
                  <c:v>9.5</c:v>
                </c:pt>
                <c:pt idx="41">
                  <c:v>9.5238095238095237</c:v>
                </c:pt>
                <c:pt idx="42">
                  <c:v>8.8888888888888893</c:v>
                </c:pt>
                <c:pt idx="43">
                  <c:v>9.4444444444444446</c:v>
                </c:pt>
                <c:pt idx="44">
                  <c:v>8.0769230769230766</c:v>
                </c:pt>
                <c:pt idx="45">
                  <c:v>6.9767441860465116</c:v>
                </c:pt>
                <c:pt idx="46">
                  <c:v>8.7804878048780495</c:v>
                </c:pt>
                <c:pt idx="47">
                  <c:v>7.9551981619758756</c:v>
                </c:pt>
              </c:numCache>
            </c:numRef>
          </c:val>
          <c:extLst>
            <c:ext xmlns:c16="http://schemas.microsoft.com/office/drawing/2014/chart" uri="{C3380CC4-5D6E-409C-BE32-E72D297353CC}">
              <c16:uniqueId val="{00000009-80E7-4255-96AE-F59B89B4089C}"/>
            </c:ext>
          </c:extLst>
        </c:ser>
        <c:ser>
          <c:idx val="10"/>
          <c:order val="10"/>
          <c:tx>
            <c:strRef>
              <c:f>'Ⅱ (3)'!$M$3</c:f>
              <c:strCache>
                <c:ptCount val="1"/>
                <c:pt idx="0">
                  <c:v>⑪個別事例の検討等を行う地域ケア会議における個別事例の検討件数割合はどの程度か（10点、５点）（平均4.4点）</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(3)'!$M$4:$M$51</c:f>
              <c:numCache>
                <c:formatCode>0.0_);[Red]\(0.0\)</c:formatCode>
                <c:ptCount val="48"/>
                <c:pt idx="0">
                  <c:v>3.9664804469273744</c:v>
                </c:pt>
                <c:pt idx="1">
                  <c:v>2.875</c:v>
                </c:pt>
                <c:pt idx="2">
                  <c:v>2.1212121212121211</c:v>
                </c:pt>
                <c:pt idx="3">
                  <c:v>3.4285714285714284</c:v>
                </c:pt>
                <c:pt idx="4">
                  <c:v>4</c:v>
                </c:pt>
                <c:pt idx="5">
                  <c:v>6.8571428571428568</c:v>
                </c:pt>
                <c:pt idx="6">
                  <c:v>2.7966101694915255</c:v>
                </c:pt>
                <c:pt idx="7">
                  <c:v>1.9318181818181819</c:v>
                </c:pt>
                <c:pt idx="8">
                  <c:v>4</c:v>
                </c:pt>
                <c:pt idx="9">
                  <c:v>1.8571428571428572</c:v>
                </c:pt>
                <c:pt idx="10">
                  <c:v>5.6349206349206353</c:v>
                </c:pt>
                <c:pt idx="11">
                  <c:v>2.4074074074074074</c:v>
                </c:pt>
                <c:pt idx="12">
                  <c:v>3.064516129032258</c:v>
                </c:pt>
                <c:pt idx="13">
                  <c:v>2.5757575757575757</c:v>
                </c:pt>
                <c:pt idx="14">
                  <c:v>2.8333333333333335</c:v>
                </c:pt>
                <c:pt idx="15">
                  <c:v>3</c:v>
                </c:pt>
                <c:pt idx="16">
                  <c:v>4.4736842105263159</c:v>
                </c:pt>
                <c:pt idx="17">
                  <c:v>2.6470588235294117</c:v>
                </c:pt>
                <c:pt idx="18">
                  <c:v>4.6296296296296298</c:v>
                </c:pt>
                <c:pt idx="19">
                  <c:v>2.6623376623376624</c:v>
                </c:pt>
                <c:pt idx="20">
                  <c:v>3.8095238095238093</c:v>
                </c:pt>
                <c:pt idx="21">
                  <c:v>3</c:v>
                </c:pt>
                <c:pt idx="22">
                  <c:v>2.9629629629629628</c:v>
                </c:pt>
                <c:pt idx="23">
                  <c:v>5.1724137931034484</c:v>
                </c:pt>
                <c:pt idx="24">
                  <c:v>4.4736842105263159</c:v>
                </c:pt>
                <c:pt idx="25">
                  <c:v>4.0384615384615383</c:v>
                </c:pt>
                <c:pt idx="26">
                  <c:v>6.1627906976744189</c:v>
                </c:pt>
                <c:pt idx="27">
                  <c:v>5.1219512195121952</c:v>
                </c:pt>
                <c:pt idx="28">
                  <c:v>5.2564102564102564</c:v>
                </c:pt>
                <c:pt idx="29">
                  <c:v>3.6666666666666665</c:v>
                </c:pt>
                <c:pt idx="30">
                  <c:v>5.2631578947368425</c:v>
                </c:pt>
                <c:pt idx="31">
                  <c:v>8.1578947368421044</c:v>
                </c:pt>
                <c:pt idx="32">
                  <c:v>5.7407407407407405</c:v>
                </c:pt>
                <c:pt idx="33">
                  <c:v>3.2608695652173911</c:v>
                </c:pt>
                <c:pt idx="34">
                  <c:v>3.4210526315789473</c:v>
                </c:pt>
                <c:pt idx="35">
                  <c:v>4.791666666666667</c:v>
                </c:pt>
                <c:pt idx="36">
                  <c:v>1.1764705882352942</c:v>
                </c:pt>
                <c:pt idx="37">
                  <c:v>1</c:v>
                </c:pt>
                <c:pt idx="38">
                  <c:v>6.617647058823529</c:v>
                </c:pt>
                <c:pt idx="39">
                  <c:v>8.6666666666666661</c:v>
                </c:pt>
                <c:pt idx="40">
                  <c:v>8.75</c:v>
                </c:pt>
                <c:pt idx="41">
                  <c:v>4.5238095238095237</c:v>
                </c:pt>
                <c:pt idx="42">
                  <c:v>6.666666666666667</c:v>
                </c:pt>
                <c:pt idx="43">
                  <c:v>9.4444444444444446</c:v>
                </c:pt>
                <c:pt idx="44">
                  <c:v>6.1538461538461542</c:v>
                </c:pt>
                <c:pt idx="45">
                  <c:v>4.6511627906976747</c:v>
                </c:pt>
                <c:pt idx="46">
                  <c:v>8.6585365853658534</c:v>
                </c:pt>
                <c:pt idx="47">
                  <c:v>4.3538196438828258</c:v>
                </c:pt>
              </c:numCache>
            </c:numRef>
          </c:val>
          <c:extLst>
            <c:ext xmlns:c16="http://schemas.microsoft.com/office/drawing/2014/chart" uri="{C3380CC4-5D6E-409C-BE32-E72D297353CC}">
              <c16:uniqueId val="{0000000A-80E7-4255-96AE-F59B89B4089C}"/>
            </c:ext>
          </c:extLst>
        </c:ser>
        <c:ser>
          <c:idx val="11"/>
          <c:order val="11"/>
          <c:tx>
            <c:strRef>
              <c:f>'Ⅱ (3)'!$N$3</c:f>
              <c:strCache>
                <c:ptCount val="1"/>
                <c:pt idx="0">
                  <c:v>⑫生活援助の訪問回数の多いケアプラン（生活援助ケアプラン）の地域ケア会議等での検証について、実施体制を確保しているか（10点）（平均4.2点）</c:v>
                </c:pt>
              </c:strCache>
            </c:strRef>
          </c:tx>
          <c:spPr>
            <a:solidFill>
              <a:schemeClr val="accent6">
                <a:lumMod val="60000"/>
              </a:schemeClr>
            </a:solidFill>
            <a:ln>
              <a:noFill/>
            </a:ln>
            <a:effectLst/>
          </c:spPr>
          <c:invertIfNegative val="0"/>
          <c:dLbls>
            <c:dLbl>
              <c:idx val="43"/>
              <c:layout>
                <c:manualLayout>
                  <c:x val="0"/>
                  <c:y val="6.909968282157400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055-4E24-BBBE-265254F120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(3)'!$N$4:$N$51</c:f>
              <c:numCache>
                <c:formatCode>0.0_);[Red]\(0.0\)</c:formatCode>
                <c:ptCount val="48"/>
                <c:pt idx="0">
                  <c:v>3.0726256983240225</c:v>
                </c:pt>
                <c:pt idx="1">
                  <c:v>4.25</c:v>
                </c:pt>
                <c:pt idx="2">
                  <c:v>3.3333333333333335</c:v>
                </c:pt>
                <c:pt idx="3">
                  <c:v>4.5714285714285712</c:v>
                </c:pt>
                <c:pt idx="4">
                  <c:v>3.2</c:v>
                </c:pt>
                <c:pt idx="5">
                  <c:v>2.2857142857142856</c:v>
                </c:pt>
                <c:pt idx="6">
                  <c:v>1.5254237288135593</c:v>
                </c:pt>
                <c:pt idx="7">
                  <c:v>2.7272727272727271</c:v>
                </c:pt>
                <c:pt idx="8">
                  <c:v>6</c:v>
                </c:pt>
                <c:pt idx="9">
                  <c:v>1.7142857142857142</c:v>
                </c:pt>
                <c:pt idx="10">
                  <c:v>3.6507936507936507</c:v>
                </c:pt>
                <c:pt idx="11">
                  <c:v>4.8148148148148149</c:v>
                </c:pt>
                <c:pt idx="12">
                  <c:v>4.67741935483871</c:v>
                </c:pt>
                <c:pt idx="13">
                  <c:v>3.9393939393939394</c:v>
                </c:pt>
                <c:pt idx="14">
                  <c:v>5</c:v>
                </c:pt>
                <c:pt idx="15">
                  <c:v>4.666666666666667</c:v>
                </c:pt>
                <c:pt idx="16">
                  <c:v>4.7368421052631575</c:v>
                </c:pt>
                <c:pt idx="17">
                  <c:v>7.0588235294117645</c:v>
                </c:pt>
                <c:pt idx="18">
                  <c:v>7.7777777777777777</c:v>
                </c:pt>
                <c:pt idx="19">
                  <c:v>4.0259740259740262</c:v>
                </c:pt>
                <c:pt idx="20">
                  <c:v>5.9523809523809526</c:v>
                </c:pt>
                <c:pt idx="21">
                  <c:v>6.2857142857142856</c:v>
                </c:pt>
                <c:pt idx="22">
                  <c:v>2.7777777777777777</c:v>
                </c:pt>
                <c:pt idx="23">
                  <c:v>3.7931034482758621</c:v>
                </c:pt>
                <c:pt idx="24">
                  <c:v>5.7894736842105265</c:v>
                </c:pt>
                <c:pt idx="25">
                  <c:v>3.4615384615384617</c:v>
                </c:pt>
                <c:pt idx="26">
                  <c:v>6.7441860465116283</c:v>
                </c:pt>
                <c:pt idx="27">
                  <c:v>5.6097560975609753</c:v>
                </c:pt>
                <c:pt idx="28">
                  <c:v>3.5897435897435899</c:v>
                </c:pt>
                <c:pt idx="29">
                  <c:v>5.333333333333333</c:v>
                </c:pt>
                <c:pt idx="30">
                  <c:v>5.7894736842105265</c:v>
                </c:pt>
                <c:pt idx="31">
                  <c:v>6.8421052631578947</c:v>
                </c:pt>
                <c:pt idx="32">
                  <c:v>2.9629629629629628</c:v>
                </c:pt>
                <c:pt idx="33">
                  <c:v>2.6086956521739131</c:v>
                </c:pt>
                <c:pt idx="34">
                  <c:v>4.2105263157894735</c:v>
                </c:pt>
                <c:pt idx="35">
                  <c:v>4.583333333333333</c:v>
                </c:pt>
                <c:pt idx="36">
                  <c:v>1.7647058823529411</c:v>
                </c:pt>
                <c:pt idx="37">
                  <c:v>1</c:v>
                </c:pt>
                <c:pt idx="38">
                  <c:v>5.5882352941176467</c:v>
                </c:pt>
                <c:pt idx="39">
                  <c:v>8.1666666666666661</c:v>
                </c:pt>
                <c:pt idx="40">
                  <c:v>7</c:v>
                </c:pt>
                <c:pt idx="41">
                  <c:v>5.2380952380952381</c:v>
                </c:pt>
                <c:pt idx="42">
                  <c:v>2</c:v>
                </c:pt>
                <c:pt idx="43">
                  <c:v>7.7777777777777777</c:v>
                </c:pt>
                <c:pt idx="44">
                  <c:v>5.384615384615385</c:v>
                </c:pt>
                <c:pt idx="45">
                  <c:v>4.1860465116279073</c:v>
                </c:pt>
                <c:pt idx="46">
                  <c:v>2.1951219512195124</c:v>
                </c:pt>
                <c:pt idx="47">
                  <c:v>4.2331993107409538</c:v>
                </c:pt>
              </c:numCache>
            </c:numRef>
          </c:val>
          <c:extLst>
            <c:ext xmlns:c16="http://schemas.microsoft.com/office/drawing/2014/chart" uri="{C3380CC4-5D6E-409C-BE32-E72D297353CC}">
              <c16:uniqueId val="{0000000B-80E7-4255-96AE-F59B89B4089C}"/>
            </c:ext>
          </c:extLst>
        </c:ser>
        <c:ser>
          <c:idx val="12"/>
          <c:order val="12"/>
          <c:tx>
            <c:strRef>
              <c:f>'Ⅱ (3)'!$O$3</c:f>
              <c:strCache>
                <c:ptCount val="1"/>
                <c:pt idx="0">
                  <c:v>⑬地域ケア会議で検討した個別事例について、その後の変化等をモニタリングするルールや仕組みを構築し、かつ実行しているか（10点）（平均5.5点）</c:v>
                </c:pt>
              </c:strCache>
            </c:strRef>
          </c:tx>
          <c:spPr>
            <a:solidFill>
              <a:schemeClr val="accent1">
                <a:lumMod val="80000"/>
                <a:lumOff val="20000"/>
              </a:schemeClr>
            </a:solidFill>
            <a:ln>
              <a:noFill/>
            </a:ln>
            <a:effectLst/>
          </c:spPr>
          <c:invertIfNegative val="0"/>
          <c:dLbls>
            <c:dLbl>
              <c:idx val="24"/>
              <c:layout>
                <c:manualLayout>
                  <c:x val="0"/>
                  <c:y val="-1.03649524232360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055-4E24-BBBE-265254F120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(3)'!$O$4:$O$51</c:f>
              <c:numCache>
                <c:formatCode>0.0_);[Red]\(0.0\)</c:formatCode>
                <c:ptCount val="48"/>
                <c:pt idx="0">
                  <c:v>4.3016759776536313</c:v>
                </c:pt>
                <c:pt idx="1">
                  <c:v>6</c:v>
                </c:pt>
                <c:pt idx="2">
                  <c:v>4.2424242424242422</c:v>
                </c:pt>
                <c:pt idx="3">
                  <c:v>3.7142857142857144</c:v>
                </c:pt>
                <c:pt idx="4">
                  <c:v>4</c:v>
                </c:pt>
                <c:pt idx="5">
                  <c:v>6.2857142857142856</c:v>
                </c:pt>
                <c:pt idx="6">
                  <c:v>5.0847457627118642</c:v>
                </c:pt>
                <c:pt idx="7">
                  <c:v>3.4090909090909092</c:v>
                </c:pt>
                <c:pt idx="8">
                  <c:v>6</c:v>
                </c:pt>
                <c:pt idx="9">
                  <c:v>6.5714285714285712</c:v>
                </c:pt>
                <c:pt idx="10">
                  <c:v>5.7142857142857144</c:v>
                </c:pt>
                <c:pt idx="11">
                  <c:v>3.7037037037037037</c:v>
                </c:pt>
                <c:pt idx="12">
                  <c:v>5.806451612903226</c:v>
                </c:pt>
                <c:pt idx="13">
                  <c:v>4.2424242424242422</c:v>
                </c:pt>
                <c:pt idx="14">
                  <c:v>7</c:v>
                </c:pt>
                <c:pt idx="15">
                  <c:v>8</c:v>
                </c:pt>
                <c:pt idx="16">
                  <c:v>5.2631578947368425</c:v>
                </c:pt>
                <c:pt idx="17">
                  <c:v>7.6470588235294121</c:v>
                </c:pt>
                <c:pt idx="18">
                  <c:v>6.2962962962962967</c:v>
                </c:pt>
                <c:pt idx="19">
                  <c:v>5.7142857142857144</c:v>
                </c:pt>
                <c:pt idx="20">
                  <c:v>6.666666666666667</c:v>
                </c:pt>
                <c:pt idx="21">
                  <c:v>7.4285714285714288</c:v>
                </c:pt>
                <c:pt idx="22">
                  <c:v>4.4444444444444446</c:v>
                </c:pt>
                <c:pt idx="23">
                  <c:v>3.4482758620689653</c:v>
                </c:pt>
                <c:pt idx="24">
                  <c:v>7.3684210526315788</c:v>
                </c:pt>
                <c:pt idx="25">
                  <c:v>2.3076923076923075</c:v>
                </c:pt>
                <c:pt idx="26">
                  <c:v>8.604651162790697</c:v>
                </c:pt>
                <c:pt idx="27">
                  <c:v>6.3414634146341466</c:v>
                </c:pt>
                <c:pt idx="28">
                  <c:v>4.8717948717948714</c:v>
                </c:pt>
                <c:pt idx="29">
                  <c:v>7.333333333333333</c:v>
                </c:pt>
                <c:pt idx="30">
                  <c:v>3.6842105263157894</c:v>
                </c:pt>
                <c:pt idx="31">
                  <c:v>9.473684210526315</c:v>
                </c:pt>
                <c:pt idx="32">
                  <c:v>5.1851851851851851</c:v>
                </c:pt>
                <c:pt idx="33">
                  <c:v>5.2173913043478262</c:v>
                </c:pt>
                <c:pt idx="34">
                  <c:v>6.8421052631578947</c:v>
                </c:pt>
                <c:pt idx="35">
                  <c:v>5.416666666666667</c:v>
                </c:pt>
                <c:pt idx="36">
                  <c:v>4.7058823529411766</c:v>
                </c:pt>
                <c:pt idx="37">
                  <c:v>3</c:v>
                </c:pt>
                <c:pt idx="38">
                  <c:v>8.235294117647058</c:v>
                </c:pt>
                <c:pt idx="39">
                  <c:v>5.833333333333333</c:v>
                </c:pt>
                <c:pt idx="40">
                  <c:v>4.5</c:v>
                </c:pt>
                <c:pt idx="41">
                  <c:v>8.5714285714285712</c:v>
                </c:pt>
                <c:pt idx="42">
                  <c:v>6.666666666666667</c:v>
                </c:pt>
                <c:pt idx="43">
                  <c:v>7.7777777777777777</c:v>
                </c:pt>
                <c:pt idx="44">
                  <c:v>4.2307692307692308</c:v>
                </c:pt>
                <c:pt idx="45">
                  <c:v>4.4186046511627906</c:v>
                </c:pt>
                <c:pt idx="46">
                  <c:v>6.3414634146341466</c:v>
                </c:pt>
                <c:pt idx="47">
                  <c:v>5.5083285468121765</c:v>
                </c:pt>
              </c:numCache>
            </c:numRef>
          </c:val>
          <c:extLst>
            <c:ext xmlns:c16="http://schemas.microsoft.com/office/drawing/2014/chart" uri="{C3380CC4-5D6E-409C-BE32-E72D297353CC}">
              <c16:uniqueId val="{0000000C-80E7-4255-96AE-F59B89B4089C}"/>
            </c:ext>
          </c:extLst>
        </c:ser>
        <c:ser>
          <c:idx val="13"/>
          <c:order val="13"/>
          <c:tx>
            <c:strRef>
              <c:f>'Ⅱ (3)'!$P$3</c:f>
              <c:strCache>
                <c:ptCount val="1"/>
                <c:pt idx="0">
                  <c:v>⑭複数の個別事例から地域課題を明らかにし、これを解決するための政策を市町村へ提言しているか（10点、５点）（平均5.7点）</c:v>
                </c:pt>
              </c:strCache>
            </c:strRef>
          </c:tx>
          <c:spPr>
            <a:solidFill>
              <a:schemeClr val="accent2">
                <a:lumMod val="80000"/>
                <a:lumOff val="20000"/>
              </a:schemeClr>
            </a:solidFill>
            <a:ln>
              <a:noFill/>
            </a:ln>
            <a:effectLst/>
          </c:spPr>
          <c:invertIfNegative val="0"/>
          <c:dLbls>
            <c:dLbl>
              <c:idx val="39"/>
              <c:layout>
                <c:manualLayout>
                  <c:x val="-9.5218446004278597E-17"/>
                  <c:y val="-6.909968282157417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055-4E24-BBBE-265254F120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(3)'!$P$4:$P$51</c:f>
              <c:numCache>
                <c:formatCode>0.0_);[Red]\(0.0\)</c:formatCode>
                <c:ptCount val="48"/>
                <c:pt idx="0">
                  <c:v>5.1117318435754191</c:v>
                </c:pt>
                <c:pt idx="1">
                  <c:v>6.25</c:v>
                </c:pt>
                <c:pt idx="2">
                  <c:v>4.5454545454545459</c:v>
                </c:pt>
                <c:pt idx="3">
                  <c:v>5.1428571428571432</c:v>
                </c:pt>
                <c:pt idx="4">
                  <c:v>3.6</c:v>
                </c:pt>
                <c:pt idx="5">
                  <c:v>6.5714285714285712</c:v>
                </c:pt>
                <c:pt idx="6">
                  <c:v>5.1694915254237293</c:v>
                </c:pt>
                <c:pt idx="7">
                  <c:v>3.0681818181818183</c:v>
                </c:pt>
                <c:pt idx="8">
                  <c:v>6.4</c:v>
                </c:pt>
                <c:pt idx="9">
                  <c:v>4.5714285714285712</c:v>
                </c:pt>
                <c:pt idx="10">
                  <c:v>6.1904761904761907</c:v>
                </c:pt>
                <c:pt idx="11">
                  <c:v>3.425925925925926</c:v>
                </c:pt>
                <c:pt idx="12">
                  <c:v>5.887096774193548</c:v>
                </c:pt>
                <c:pt idx="13">
                  <c:v>5.7575757575757578</c:v>
                </c:pt>
                <c:pt idx="14">
                  <c:v>6.166666666666667</c:v>
                </c:pt>
                <c:pt idx="15">
                  <c:v>6.666666666666667</c:v>
                </c:pt>
                <c:pt idx="16">
                  <c:v>5.2631578947368425</c:v>
                </c:pt>
                <c:pt idx="17">
                  <c:v>6.7647058823529411</c:v>
                </c:pt>
                <c:pt idx="18">
                  <c:v>7.5925925925925926</c:v>
                </c:pt>
                <c:pt idx="19">
                  <c:v>6.5584415584415581</c:v>
                </c:pt>
                <c:pt idx="20">
                  <c:v>5.4761904761904763</c:v>
                </c:pt>
                <c:pt idx="21">
                  <c:v>7.1428571428571432</c:v>
                </c:pt>
                <c:pt idx="22">
                  <c:v>5.3703703703703702</c:v>
                </c:pt>
                <c:pt idx="23">
                  <c:v>6.2068965517241379</c:v>
                </c:pt>
                <c:pt idx="24">
                  <c:v>6.0526315789473681</c:v>
                </c:pt>
                <c:pt idx="25">
                  <c:v>4.4230769230769234</c:v>
                </c:pt>
                <c:pt idx="26">
                  <c:v>8.0232558139534884</c:v>
                </c:pt>
                <c:pt idx="27">
                  <c:v>6.3414634146341466</c:v>
                </c:pt>
                <c:pt idx="28">
                  <c:v>4.4871794871794872</c:v>
                </c:pt>
                <c:pt idx="29">
                  <c:v>8.6666666666666661</c:v>
                </c:pt>
                <c:pt idx="30">
                  <c:v>3.6842105263157894</c:v>
                </c:pt>
                <c:pt idx="31">
                  <c:v>7.1052631578947372</c:v>
                </c:pt>
                <c:pt idx="32">
                  <c:v>6.4814814814814818</c:v>
                </c:pt>
                <c:pt idx="33">
                  <c:v>4.1304347826086953</c:v>
                </c:pt>
                <c:pt idx="34">
                  <c:v>7.1052631578947372</c:v>
                </c:pt>
                <c:pt idx="35">
                  <c:v>5</c:v>
                </c:pt>
                <c:pt idx="36">
                  <c:v>5.2941176470588234</c:v>
                </c:pt>
                <c:pt idx="37">
                  <c:v>3.5</c:v>
                </c:pt>
                <c:pt idx="38">
                  <c:v>7.2058823529411766</c:v>
                </c:pt>
                <c:pt idx="39">
                  <c:v>5.666666666666667</c:v>
                </c:pt>
                <c:pt idx="40">
                  <c:v>7.75</c:v>
                </c:pt>
                <c:pt idx="41">
                  <c:v>6.9047619047619051</c:v>
                </c:pt>
                <c:pt idx="42">
                  <c:v>5.8888888888888893</c:v>
                </c:pt>
                <c:pt idx="43">
                  <c:v>7.2222222222222223</c:v>
                </c:pt>
                <c:pt idx="44">
                  <c:v>6.1538461538461542</c:v>
                </c:pt>
                <c:pt idx="45">
                  <c:v>4.7674418604651159</c:v>
                </c:pt>
                <c:pt idx="46">
                  <c:v>5.1219512195121952</c:v>
                </c:pt>
                <c:pt idx="47">
                  <c:v>5.6748994830557153</c:v>
                </c:pt>
              </c:numCache>
            </c:numRef>
          </c:val>
          <c:extLst>
            <c:ext xmlns:c16="http://schemas.microsoft.com/office/drawing/2014/chart" uri="{C3380CC4-5D6E-409C-BE32-E72D297353CC}">
              <c16:uniqueId val="{0000000D-80E7-4255-96AE-F59B89B4089C}"/>
            </c:ext>
          </c:extLst>
        </c:ser>
        <c:ser>
          <c:idx val="14"/>
          <c:order val="14"/>
          <c:tx>
            <c:strRef>
              <c:f>'Ⅱ (3)'!$Q$3</c:f>
              <c:strCache>
                <c:ptCount val="1"/>
                <c:pt idx="0">
                  <c:v>⑮地域ケア会議の議事録や決定事項を構成員全員が共有するための仕組みを講じているか（10点）（平均5.7点）</c:v>
                </c:pt>
              </c:strCache>
            </c:strRef>
          </c:tx>
          <c:spPr>
            <a:solidFill>
              <a:schemeClr val="accent3">
                <a:lumMod val="80000"/>
                <a:lumOff val="20000"/>
              </a:schemeClr>
            </a:solidFill>
            <a:ln>
              <a:noFill/>
            </a:ln>
            <a:effectLst/>
          </c:spPr>
          <c:invertIfNegative val="0"/>
          <c:dLbls>
            <c:dLbl>
              <c:idx val="16"/>
              <c:layout>
                <c:manualLayout>
                  <c:x val="-4.7609223002139299E-17"/>
                  <c:y val="3.454984141078700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055-4E24-BBBE-265254F12048}"/>
                </c:ext>
              </c:extLst>
            </c:dLbl>
            <c:dLbl>
              <c:idx val="19"/>
              <c:layout>
                <c:manualLayout>
                  <c:x val="0"/>
                  <c:y val="6.909968282157400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055-4E24-BBBE-265254F12048}"/>
                </c:ext>
              </c:extLst>
            </c:dLbl>
            <c:dLbl>
              <c:idx val="42"/>
              <c:layout>
                <c:manualLayout>
                  <c:x val="-9.5218446004278597E-17"/>
                  <c:y val="-8.637460352696751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055-4E24-BBBE-265254F120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(3)'!$Q$4:$Q$51</c:f>
              <c:numCache>
                <c:formatCode>0.0_);[Red]\(0.0\)</c:formatCode>
                <c:ptCount val="48"/>
                <c:pt idx="0">
                  <c:v>6.9273743016759779</c:v>
                </c:pt>
                <c:pt idx="1">
                  <c:v>7.5</c:v>
                </c:pt>
                <c:pt idx="2">
                  <c:v>6.3636363636363633</c:v>
                </c:pt>
                <c:pt idx="3">
                  <c:v>5.7142857142857144</c:v>
                </c:pt>
                <c:pt idx="4">
                  <c:v>6.4</c:v>
                </c:pt>
                <c:pt idx="5">
                  <c:v>5.1428571428571432</c:v>
                </c:pt>
                <c:pt idx="6">
                  <c:v>7.7966101694915251</c:v>
                </c:pt>
                <c:pt idx="7">
                  <c:v>4.0909090909090908</c:v>
                </c:pt>
                <c:pt idx="8">
                  <c:v>7.2</c:v>
                </c:pt>
                <c:pt idx="9">
                  <c:v>8.2857142857142865</c:v>
                </c:pt>
                <c:pt idx="10">
                  <c:v>7.3015873015873014</c:v>
                </c:pt>
                <c:pt idx="11">
                  <c:v>5.1851851851851851</c:v>
                </c:pt>
                <c:pt idx="12">
                  <c:v>7.580645161290323</c:v>
                </c:pt>
                <c:pt idx="13">
                  <c:v>8.7878787878787872</c:v>
                </c:pt>
                <c:pt idx="14">
                  <c:v>9</c:v>
                </c:pt>
                <c:pt idx="15">
                  <c:v>8.6666666666666661</c:v>
                </c:pt>
                <c:pt idx="16">
                  <c:v>5.7894736842105265</c:v>
                </c:pt>
                <c:pt idx="17">
                  <c:v>8.8235294117647065</c:v>
                </c:pt>
                <c:pt idx="18">
                  <c:v>8.1481481481481488</c:v>
                </c:pt>
                <c:pt idx="19">
                  <c:v>7.1428571428571432</c:v>
                </c:pt>
                <c:pt idx="20">
                  <c:v>8.5714285714285712</c:v>
                </c:pt>
                <c:pt idx="21">
                  <c:v>9.4285714285714288</c:v>
                </c:pt>
                <c:pt idx="22">
                  <c:v>7.7777777777777777</c:v>
                </c:pt>
                <c:pt idx="23">
                  <c:v>6.8965517241379306</c:v>
                </c:pt>
                <c:pt idx="24">
                  <c:v>6.8421052631578947</c:v>
                </c:pt>
                <c:pt idx="25">
                  <c:v>7.6923076923076925</c:v>
                </c:pt>
                <c:pt idx="26">
                  <c:v>8.604651162790697</c:v>
                </c:pt>
                <c:pt idx="27">
                  <c:v>8.2926829268292686</c:v>
                </c:pt>
                <c:pt idx="28">
                  <c:v>6.1538461538461542</c:v>
                </c:pt>
                <c:pt idx="29">
                  <c:v>7.333333333333333</c:v>
                </c:pt>
                <c:pt idx="30">
                  <c:v>6.3157894736842106</c:v>
                </c:pt>
                <c:pt idx="31">
                  <c:v>6.8421052631578947</c:v>
                </c:pt>
                <c:pt idx="32">
                  <c:v>7.0370370370370372</c:v>
                </c:pt>
                <c:pt idx="33">
                  <c:v>5.2173913043478262</c:v>
                </c:pt>
                <c:pt idx="34">
                  <c:v>8.9473684210526319</c:v>
                </c:pt>
                <c:pt idx="35">
                  <c:v>6.25</c:v>
                </c:pt>
                <c:pt idx="36">
                  <c:v>7.0588235294117645</c:v>
                </c:pt>
                <c:pt idx="37">
                  <c:v>5.5</c:v>
                </c:pt>
                <c:pt idx="38">
                  <c:v>8.5294117647058822</c:v>
                </c:pt>
                <c:pt idx="39">
                  <c:v>7.333333333333333</c:v>
                </c:pt>
                <c:pt idx="40">
                  <c:v>7.5</c:v>
                </c:pt>
                <c:pt idx="41">
                  <c:v>9.0476190476190474</c:v>
                </c:pt>
                <c:pt idx="42">
                  <c:v>9.7777777777777786</c:v>
                </c:pt>
                <c:pt idx="43">
                  <c:v>7.2222222222222223</c:v>
                </c:pt>
                <c:pt idx="44">
                  <c:v>8.0769230769230766</c:v>
                </c:pt>
                <c:pt idx="45">
                  <c:v>6.0465116279069768</c:v>
                </c:pt>
                <c:pt idx="46">
                  <c:v>8.2926829268292686</c:v>
                </c:pt>
                <c:pt idx="47">
                  <c:v>7.2946582423894313</c:v>
                </c:pt>
              </c:numCache>
            </c:numRef>
          </c:val>
          <c:extLst>
            <c:ext xmlns:c16="http://schemas.microsoft.com/office/drawing/2014/chart" uri="{C3380CC4-5D6E-409C-BE32-E72D297353CC}">
              <c16:uniqueId val="{0000000E-80E7-4255-96AE-F59B89B4089C}"/>
            </c:ext>
          </c:extLst>
        </c:ser>
        <c:ser>
          <c:idx val="15"/>
          <c:order val="15"/>
          <c:tx>
            <c:strRef>
              <c:f>'Ⅱ (3)'!$R$3</c:f>
              <c:strCache>
                <c:ptCount val="1"/>
              </c:strCache>
            </c:strRef>
          </c:tx>
          <c:spPr>
            <a:solidFill>
              <a:schemeClr val="bg1"/>
            </a:solidFill>
            <a:ln>
              <a:noFill/>
            </a:ln>
            <a:effectLst/>
          </c:spPr>
          <c:invertIfNegative val="0"/>
          <c:dLbls>
            <c:dLbl>
              <c:idx val="6"/>
              <c:layout>
                <c:manualLayout>
                  <c:x val="-3.2410088841472234E-5"/>
                  <c:y val="0.153763546022095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80E7-4255-96AE-F59B89B4089C}"/>
                </c:ext>
              </c:extLst>
            </c:dLbl>
            <c:dLbl>
              <c:idx val="9"/>
              <c:layout>
                <c:manualLayout>
                  <c:x val="-2.2657412580942391E-3"/>
                  <c:y val="9.460577605415455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80E7-4255-96AE-F59B89B4089C}"/>
                </c:ext>
              </c:extLst>
            </c:dLbl>
            <c:dLbl>
              <c:idx val="13"/>
              <c:layout>
                <c:manualLayout>
                  <c:x val="2.5644866195919497E-3"/>
                  <c:y val="0.1616020083526293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2.8500941375056807E-2"/>
                      <c:h val="2.5886540209695802E-2"/>
                    </c:manualLayout>
                  </c15:layout>
                </c:ext>
                <c:ext xmlns:c16="http://schemas.microsoft.com/office/drawing/2014/chart" uri="{C3380CC4-5D6E-409C-BE32-E72D297353CC}">
                  <c16:uniqueId val="{00000016-80E7-4255-96AE-F59B89B4089C}"/>
                </c:ext>
              </c:extLst>
            </c:dLbl>
            <c:dLbl>
              <c:idx val="19"/>
              <c:layout>
                <c:manualLayout>
                  <c:x val="2.9280521587726764E-3"/>
                  <c:y val="0.1182479364968387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80E7-4255-96AE-F59B89B4089C}"/>
                </c:ext>
              </c:extLst>
            </c:dLbl>
            <c:dLbl>
              <c:idx val="22"/>
              <c:layout>
                <c:manualLayout>
                  <c:x val="-3.2410088841567454E-5"/>
                  <c:y val="0.16140776748552069"/>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2.8500941375056807E-2"/>
                      <c:h val="2.5886540209695802E-2"/>
                    </c:manualLayout>
                  </c15:layout>
                </c:ext>
                <c:ext xmlns:c16="http://schemas.microsoft.com/office/drawing/2014/chart" uri="{C3380CC4-5D6E-409C-BE32-E72D297353CC}">
                  <c16:uniqueId val="{00000011-80E7-4255-96AE-F59B89B4089C}"/>
                </c:ext>
              </c:extLst>
            </c:dLbl>
            <c:dLbl>
              <c:idx val="23"/>
              <c:layout>
                <c:manualLayout>
                  <c:x val="3.3115545033920687E-4"/>
                  <c:y val="0.1509288263648515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80E7-4255-96AE-F59B89B4089C}"/>
                </c:ext>
              </c:extLst>
            </c:dLbl>
            <c:dLbl>
              <c:idx val="33"/>
              <c:layout>
                <c:manualLayout>
                  <c:x val="-3.2410088841472234E-5"/>
                  <c:y val="0.1566609722897991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80E7-4255-96AE-F59B89B4089C}"/>
                </c:ext>
              </c:extLst>
            </c:dLbl>
            <c:dLbl>
              <c:idx val="38"/>
              <c:layout>
                <c:manualLayout>
                  <c:x val="-3.5641896123111165E-3"/>
                  <c:y val="4.230492633197477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80E7-4255-96AE-F59B89B4089C}"/>
                </c:ext>
              </c:extLst>
            </c:dLbl>
            <c:dLbl>
              <c:idx val="39"/>
              <c:layout>
                <c:manualLayout>
                  <c:x val="1.6296038045559178E-3"/>
                  <c:y val="7.249115408320008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80E7-4255-96AE-F59B89B4089C}"/>
                </c:ext>
              </c:extLst>
            </c:dLbl>
            <c:dLbl>
              <c:idx val="40"/>
              <c:layout>
                <c:manualLayout>
                  <c:x val="-9.6729290387759942E-4"/>
                  <c:y val="5.24166053089511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80E7-4255-96AE-F59B89B4089C}"/>
                </c:ext>
              </c:extLst>
            </c:dLbl>
            <c:dLbl>
              <c:idx val="41"/>
              <c:layout>
                <c:manualLayout>
                  <c:x val="3.3115545033930206E-4"/>
                  <c:y val="7.93886091877834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B75-49B6-9053-E4F820966C09}"/>
                </c:ext>
              </c:extLst>
            </c:dLbl>
            <c:dLbl>
              <c:idx val="42"/>
              <c:layout>
                <c:manualLayout>
                  <c:x val="-2.2657412580943106E-3"/>
                  <c:y val="9.888519616627290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80E7-4255-96AE-F59B89B4089C}"/>
                </c:ext>
              </c:extLst>
            </c:dLbl>
            <c:dLbl>
              <c:idx val="45"/>
              <c:layout>
                <c:manualLayout>
                  <c:x val="-3.2410088841472234E-5"/>
                  <c:y val="0.1570997825400040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80E7-4255-96AE-F59B89B408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(3)'!$B$4:$B$51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(3)'!$R$4:$R$51</c:f>
              <c:numCache>
                <c:formatCode>0.0_);[Red]\(0.0\)</c:formatCode>
                <c:ptCount val="48"/>
                <c:pt idx="0">
                  <c:v>93.240223463687158</c:v>
                </c:pt>
                <c:pt idx="1">
                  <c:v>106.125</c:v>
                </c:pt>
                <c:pt idx="2">
                  <c:v>94.696969696969688</c:v>
                </c:pt>
                <c:pt idx="3">
                  <c:v>104.14285714285714</c:v>
                </c:pt>
                <c:pt idx="4">
                  <c:v>81.8</c:v>
                </c:pt>
                <c:pt idx="5">
                  <c:v>104.28571428571429</c:v>
                </c:pt>
                <c:pt idx="6">
                  <c:v>98.135593220338976</c:v>
                </c:pt>
                <c:pt idx="7">
                  <c:v>78.068181818181813</c:v>
                </c:pt>
                <c:pt idx="8">
                  <c:v>106.2</c:v>
                </c:pt>
                <c:pt idx="9">
                  <c:v>106.14285714285715</c:v>
                </c:pt>
                <c:pt idx="10">
                  <c:v>103.80952380952381</c:v>
                </c:pt>
                <c:pt idx="11">
                  <c:v>88.796296296296291</c:v>
                </c:pt>
                <c:pt idx="12">
                  <c:v>105.48387096774194</c:v>
                </c:pt>
                <c:pt idx="13">
                  <c:v>96.363636363636346</c:v>
                </c:pt>
                <c:pt idx="14">
                  <c:v>114</c:v>
                </c:pt>
                <c:pt idx="15">
                  <c:v>121.33333333333334</c:v>
                </c:pt>
                <c:pt idx="16">
                  <c:v>107.10526315789474</c:v>
                </c:pt>
                <c:pt idx="17">
                  <c:v>118.52941176470588</c:v>
                </c:pt>
                <c:pt idx="18">
                  <c:v>114.44444444444443</c:v>
                </c:pt>
                <c:pt idx="19">
                  <c:v>107.59740259740258</c:v>
                </c:pt>
                <c:pt idx="20">
                  <c:v>117.61904761904762</c:v>
                </c:pt>
                <c:pt idx="21">
                  <c:v>121.71428571428572</c:v>
                </c:pt>
                <c:pt idx="22">
                  <c:v>96.851851851851833</c:v>
                </c:pt>
                <c:pt idx="23">
                  <c:v>100.17241379310344</c:v>
                </c:pt>
                <c:pt idx="24">
                  <c:v>120.52631578947366</c:v>
                </c:pt>
                <c:pt idx="25">
                  <c:v>97.884615384615373</c:v>
                </c:pt>
                <c:pt idx="26">
                  <c:v>126.86046511627909</c:v>
                </c:pt>
                <c:pt idx="27">
                  <c:v>112.80487804878052</c:v>
                </c:pt>
                <c:pt idx="28">
                  <c:v>87.820512820512846</c:v>
                </c:pt>
                <c:pt idx="29">
                  <c:v>113.16666666666667</c:v>
                </c:pt>
                <c:pt idx="30">
                  <c:v>93.421052631578945</c:v>
                </c:pt>
                <c:pt idx="31">
                  <c:v>124.73684210526315</c:v>
                </c:pt>
                <c:pt idx="32">
                  <c:v>104.44444444444444</c:v>
                </c:pt>
                <c:pt idx="33">
                  <c:v>96.521739130434796</c:v>
                </c:pt>
                <c:pt idx="34">
                  <c:v>111.84210526315788</c:v>
                </c:pt>
                <c:pt idx="35">
                  <c:v>96.875</c:v>
                </c:pt>
                <c:pt idx="36">
                  <c:v>92.352941176470594</c:v>
                </c:pt>
                <c:pt idx="37">
                  <c:v>81.25</c:v>
                </c:pt>
                <c:pt idx="38">
                  <c:v>122.94117647058823</c:v>
                </c:pt>
                <c:pt idx="39">
                  <c:v>114.83333333333334</c:v>
                </c:pt>
                <c:pt idx="40">
                  <c:v>121.25</c:v>
                </c:pt>
                <c:pt idx="41">
                  <c:v>115.71428571428571</c:v>
                </c:pt>
                <c:pt idx="42">
                  <c:v>109.44444444444443</c:v>
                </c:pt>
                <c:pt idx="43">
                  <c:v>130.83333333333331</c:v>
                </c:pt>
                <c:pt idx="44">
                  <c:v>119.42307692307693</c:v>
                </c:pt>
                <c:pt idx="45">
                  <c:v>98.604651162790702</c:v>
                </c:pt>
                <c:pt idx="46">
                  <c:v>110.12195121951221</c:v>
                </c:pt>
                <c:pt idx="47">
                  <c:v>104.35381964388283</c:v>
                </c:pt>
              </c:numCache>
            </c:numRef>
          </c:val>
          <c:extLst>
            <c:ext xmlns:c16="http://schemas.microsoft.com/office/drawing/2014/chart" uri="{C3380CC4-5D6E-409C-BE32-E72D297353CC}">
              <c16:uniqueId val="{0000000F-80E7-4255-96AE-F59B89B4089C}"/>
            </c:ext>
          </c:extLst>
        </c:ser>
        <c:dLbls>
          <c:showLegendKey val="0"/>
          <c:showVal val="0"/>
          <c:showCatName val="0"/>
          <c:showSerName val="0"/>
          <c:showPercent val="0"/>
          <c:showBubbleSize val="0"/>
        </c:dLbls>
        <c:gapWidth val="250"/>
        <c:overlap val="100"/>
        <c:axId val="711631567"/>
        <c:axId val="711632399"/>
      </c:barChart>
      <c:catAx>
        <c:axId val="71163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11632399"/>
        <c:crosses val="autoZero"/>
        <c:auto val="1"/>
        <c:lblAlgn val="ctr"/>
        <c:lblOffset val="100"/>
        <c:noMultiLvlLbl val="0"/>
      </c:catAx>
      <c:valAx>
        <c:axId val="711632399"/>
        <c:scaling>
          <c:orientation val="minMax"/>
          <c:max val="140"/>
          <c:min val="0"/>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11631567"/>
        <c:crosses val="autoZero"/>
        <c:crossBetween val="between"/>
      </c:valAx>
      <c:spPr>
        <a:noFill/>
        <a:ln>
          <a:noFill/>
        </a:ln>
        <a:effectLst/>
      </c:spPr>
    </c:plotArea>
    <c:legend>
      <c:legendPos val="b"/>
      <c:legendEntry>
        <c:idx val="3"/>
        <c:txPr>
          <a:bodyPr rot="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Entry>
      <c:legendEntry>
        <c:idx val="5"/>
        <c:txPr>
          <a:bodyPr rot="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Entry>
      <c:legendEntry>
        <c:idx val="10"/>
        <c:txPr>
          <a:bodyPr rot="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Entry>
      <c:layout>
        <c:manualLayout>
          <c:xMode val="edge"/>
          <c:yMode val="edge"/>
          <c:x val="1.3511019685806169E-3"/>
          <c:y val="0.62678140842855734"/>
          <c:w val="0.98263195448604213"/>
          <c:h val="0.2598703401405144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300" dirty="0" smtClean="0">
                <a:latin typeface="メイリオ" panose="020B0604030504040204" pitchFamily="50" charset="-128"/>
                <a:ea typeface="メイリオ" panose="020B0604030504040204" pitchFamily="50" charset="-128"/>
              </a:rPr>
              <a:t>（４）在宅医療・介護連携　都道府県別市町村得点（満点</a:t>
            </a:r>
            <a:r>
              <a:rPr lang="en-US" altLang="ja-JP" sz="1300" dirty="0" smtClean="0">
                <a:latin typeface="メイリオ" panose="020B0604030504040204" pitchFamily="50" charset="-128"/>
                <a:ea typeface="メイリオ" panose="020B0604030504040204" pitchFamily="50" charset="-128"/>
              </a:rPr>
              <a:t>70</a:t>
            </a:r>
            <a:r>
              <a:rPr lang="ja-JP" altLang="en-US" sz="1300" dirty="0" smtClean="0">
                <a:latin typeface="メイリオ" panose="020B0604030504040204" pitchFamily="50" charset="-128"/>
                <a:ea typeface="メイリオ" panose="020B0604030504040204" pitchFamily="50" charset="-128"/>
              </a:rPr>
              <a:t>点　平均点</a:t>
            </a:r>
            <a:r>
              <a:rPr lang="en-US" altLang="ja-JP" sz="1300" dirty="0" smtClean="0">
                <a:latin typeface="メイリオ" panose="020B0604030504040204" pitchFamily="50" charset="-128"/>
                <a:ea typeface="メイリオ" panose="020B0604030504040204" pitchFamily="50" charset="-128"/>
              </a:rPr>
              <a:t>49.8</a:t>
            </a:r>
            <a:r>
              <a:rPr lang="ja-JP" altLang="en-US" sz="1300" dirty="0" smtClean="0">
                <a:latin typeface="メイリオ" panose="020B0604030504040204" pitchFamily="50" charset="-128"/>
                <a:ea typeface="メイリオ" panose="020B0604030504040204" pitchFamily="50" charset="-128"/>
              </a:rPr>
              <a:t>点　得点率</a:t>
            </a:r>
            <a:r>
              <a:rPr lang="en-US" altLang="ja-JP" sz="1300" dirty="0" smtClean="0">
                <a:latin typeface="メイリオ" panose="020B0604030504040204" pitchFamily="50" charset="-128"/>
                <a:ea typeface="メイリオ" panose="020B0604030504040204" pitchFamily="50" charset="-128"/>
              </a:rPr>
              <a:t>71.1%</a:t>
            </a:r>
            <a:r>
              <a:rPr lang="ja-JP" altLang="en-US" sz="1300" dirty="0" smtClean="0">
                <a:latin typeface="メイリオ" panose="020B0604030504040204" pitchFamily="50" charset="-128"/>
                <a:ea typeface="メイリオ" panose="020B0604030504040204" pitchFamily="50" charset="-128"/>
              </a:rPr>
              <a:t>）</a:t>
            </a:r>
            <a:endParaRPr lang="ja-JP" altLang="en-US" sz="1300" dirty="0">
              <a:latin typeface="メイリオ" panose="020B0604030504040204" pitchFamily="50" charset="-128"/>
              <a:ea typeface="メイリオ" panose="020B0604030504040204" pitchFamily="50" charset="-128"/>
            </a:endParaRPr>
          </a:p>
        </c:rich>
      </c:tx>
      <c:layout>
        <c:manualLayout>
          <c:xMode val="edge"/>
          <c:yMode val="edge"/>
          <c:x val="0.1361591612662883"/>
          <c:y val="0"/>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6088687591926905E-2"/>
          <c:y val="8.2349461235450755E-2"/>
          <c:w val="0.93151731158297058"/>
          <c:h val="0.46226758353983066"/>
        </c:manualLayout>
      </c:layout>
      <c:barChart>
        <c:barDir val="col"/>
        <c:grouping val="stacked"/>
        <c:varyColors val="0"/>
        <c:ser>
          <c:idx val="0"/>
          <c:order val="0"/>
          <c:tx>
            <c:strRef>
              <c:f>'Ⅱ (4)'!$C$3</c:f>
              <c:strCache>
                <c:ptCount val="1"/>
                <c:pt idx="0">
                  <c:v>①地域の医療・介護関係者等が参画する会議において、市町村が所持するデータのほか、都道府県等や郡市区医師会等関係団体から提供されるデータ等も活用し、在宅医療・介護連携に関する課題を検討し、対応策が具体化されているか（10点、５点）（平均6.1点）</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(4)'!$B$4:$B$51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(4)'!$C$4:$C$51</c:f>
              <c:numCache>
                <c:formatCode>0.0_);[Red]\(0.0\)</c:formatCode>
                <c:ptCount val="48"/>
                <c:pt idx="0">
                  <c:v>3.7150837988826817</c:v>
                </c:pt>
                <c:pt idx="1">
                  <c:v>4</c:v>
                </c:pt>
                <c:pt idx="2">
                  <c:v>5.1515151515151514</c:v>
                </c:pt>
                <c:pt idx="3">
                  <c:v>9.1428571428571423</c:v>
                </c:pt>
                <c:pt idx="4">
                  <c:v>2.8</c:v>
                </c:pt>
                <c:pt idx="5">
                  <c:v>4.4285714285714288</c:v>
                </c:pt>
                <c:pt idx="6">
                  <c:v>5.3389830508474576</c:v>
                </c:pt>
                <c:pt idx="7">
                  <c:v>3.8636363636363638</c:v>
                </c:pt>
                <c:pt idx="8">
                  <c:v>8.4</c:v>
                </c:pt>
                <c:pt idx="9">
                  <c:v>9.7142857142857135</c:v>
                </c:pt>
                <c:pt idx="10">
                  <c:v>5.5555555555555554</c:v>
                </c:pt>
                <c:pt idx="11">
                  <c:v>3.425925925925926</c:v>
                </c:pt>
                <c:pt idx="12">
                  <c:v>5.564516129032258</c:v>
                </c:pt>
                <c:pt idx="13">
                  <c:v>6.5151515151515156</c:v>
                </c:pt>
                <c:pt idx="14">
                  <c:v>7</c:v>
                </c:pt>
                <c:pt idx="15">
                  <c:v>8.6666666666666661</c:v>
                </c:pt>
                <c:pt idx="16">
                  <c:v>5.7894736842105265</c:v>
                </c:pt>
                <c:pt idx="17">
                  <c:v>8.235294117647058</c:v>
                </c:pt>
                <c:pt idx="18">
                  <c:v>5.9259259259259256</c:v>
                </c:pt>
                <c:pt idx="19">
                  <c:v>6.2337662337662341</c:v>
                </c:pt>
                <c:pt idx="20">
                  <c:v>6.666666666666667</c:v>
                </c:pt>
                <c:pt idx="21">
                  <c:v>10</c:v>
                </c:pt>
                <c:pt idx="22">
                  <c:v>5.6481481481481479</c:v>
                </c:pt>
                <c:pt idx="23">
                  <c:v>6.2068965517241379</c:v>
                </c:pt>
                <c:pt idx="24">
                  <c:v>9.473684210526315</c:v>
                </c:pt>
                <c:pt idx="25">
                  <c:v>8.6538461538461533</c:v>
                </c:pt>
                <c:pt idx="26">
                  <c:v>7.7906976744186043</c:v>
                </c:pt>
                <c:pt idx="27">
                  <c:v>6.5853658536585362</c:v>
                </c:pt>
                <c:pt idx="28">
                  <c:v>3.8461538461538463</c:v>
                </c:pt>
                <c:pt idx="29">
                  <c:v>8.3333333333333339</c:v>
                </c:pt>
                <c:pt idx="30">
                  <c:v>9.473684210526315</c:v>
                </c:pt>
                <c:pt idx="31">
                  <c:v>5.7894736842105265</c:v>
                </c:pt>
                <c:pt idx="32">
                  <c:v>7.9629629629629628</c:v>
                </c:pt>
                <c:pt idx="33">
                  <c:v>7.6086956521739131</c:v>
                </c:pt>
                <c:pt idx="34">
                  <c:v>5.5263157894736841</c:v>
                </c:pt>
                <c:pt idx="35">
                  <c:v>4.583333333333333</c:v>
                </c:pt>
                <c:pt idx="36">
                  <c:v>4.117647058823529</c:v>
                </c:pt>
                <c:pt idx="37">
                  <c:v>3.25</c:v>
                </c:pt>
                <c:pt idx="38">
                  <c:v>6.617647058823529</c:v>
                </c:pt>
                <c:pt idx="39">
                  <c:v>6.333333333333333</c:v>
                </c:pt>
                <c:pt idx="40">
                  <c:v>7</c:v>
                </c:pt>
                <c:pt idx="41">
                  <c:v>8.0952380952380949</c:v>
                </c:pt>
                <c:pt idx="42">
                  <c:v>6.4444444444444446</c:v>
                </c:pt>
                <c:pt idx="43">
                  <c:v>9.7222222222222214</c:v>
                </c:pt>
                <c:pt idx="44">
                  <c:v>9.8076923076923084</c:v>
                </c:pt>
                <c:pt idx="45">
                  <c:v>6.6279069767441863</c:v>
                </c:pt>
                <c:pt idx="46">
                  <c:v>7.1951219512195124</c:v>
                </c:pt>
                <c:pt idx="47">
                  <c:v>6.1286616886846641</c:v>
                </c:pt>
              </c:numCache>
            </c:numRef>
          </c:val>
          <c:extLst>
            <c:ext xmlns:c16="http://schemas.microsoft.com/office/drawing/2014/chart" uri="{C3380CC4-5D6E-409C-BE32-E72D297353CC}">
              <c16:uniqueId val="{00000000-D90C-4B84-9435-06340AD3432A}"/>
            </c:ext>
          </c:extLst>
        </c:ser>
        <c:ser>
          <c:idx val="1"/>
          <c:order val="1"/>
          <c:tx>
            <c:strRef>
              <c:f>'Ⅱ (4)'!$D$3</c:f>
              <c:strCache>
                <c:ptCount val="1"/>
                <c:pt idx="0">
                  <c:v>②医療・介護関係者の協力を得ながら、切れ目なく在宅医療と在宅介護が一体的に提供される体制の構築に向けて必要に応じて、都道府県等からの支援を受けつつ、（４）①での検討内容を考慮して、必要となる具体的取組を企画・立案した上で、具体的に実行するとともに、実施状況の検証や取組の改善を行っているか（10点）（平均5.8点）</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(4)'!$B$4:$B$51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(4)'!$D$4:$D$51</c:f>
              <c:numCache>
                <c:formatCode>0.0_);[Red]\(0.0\)</c:formatCode>
                <c:ptCount val="48"/>
                <c:pt idx="0">
                  <c:v>3.3519553072625698</c:v>
                </c:pt>
                <c:pt idx="1">
                  <c:v>5.25</c:v>
                </c:pt>
                <c:pt idx="2">
                  <c:v>5.1515151515151514</c:v>
                </c:pt>
                <c:pt idx="3">
                  <c:v>7.4285714285714288</c:v>
                </c:pt>
                <c:pt idx="4">
                  <c:v>1.2</c:v>
                </c:pt>
                <c:pt idx="5">
                  <c:v>5.4285714285714288</c:v>
                </c:pt>
                <c:pt idx="6">
                  <c:v>5.7627118644067794</c:v>
                </c:pt>
                <c:pt idx="7">
                  <c:v>3.8636363636363638</c:v>
                </c:pt>
                <c:pt idx="8">
                  <c:v>6.8</c:v>
                </c:pt>
                <c:pt idx="9">
                  <c:v>9.7142857142857135</c:v>
                </c:pt>
                <c:pt idx="10">
                  <c:v>5.2380952380952381</c:v>
                </c:pt>
                <c:pt idx="11">
                  <c:v>2.2222222222222223</c:v>
                </c:pt>
                <c:pt idx="12">
                  <c:v>5.645161290322581</c:v>
                </c:pt>
                <c:pt idx="13">
                  <c:v>4.8484848484848486</c:v>
                </c:pt>
                <c:pt idx="14">
                  <c:v>7.666666666666667</c:v>
                </c:pt>
                <c:pt idx="15">
                  <c:v>9.3333333333333339</c:v>
                </c:pt>
                <c:pt idx="16">
                  <c:v>4.7368421052631575</c:v>
                </c:pt>
                <c:pt idx="17">
                  <c:v>8.235294117647058</c:v>
                </c:pt>
                <c:pt idx="18">
                  <c:v>6.666666666666667</c:v>
                </c:pt>
                <c:pt idx="19">
                  <c:v>6.1038961038961039</c:v>
                </c:pt>
                <c:pt idx="20">
                  <c:v>8.3333333333333339</c:v>
                </c:pt>
                <c:pt idx="21">
                  <c:v>10</c:v>
                </c:pt>
                <c:pt idx="22">
                  <c:v>6.1111111111111107</c:v>
                </c:pt>
                <c:pt idx="23">
                  <c:v>6.8965517241379306</c:v>
                </c:pt>
                <c:pt idx="24">
                  <c:v>8.9473684210526319</c:v>
                </c:pt>
                <c:pt idx="25">
                  <c:v>9.615384615384615</c:v>
                </c:pt>
                <c:pt idx="26">
                  <c:v>7.6744186046511631</c:v>
                </c:pt>
                <c:pt idx="27">
                  <c:v>5.3658536585365857</c:v>
                </c:pt>
                <c:pt idx="28">
                  <c:v>2.0512820512820511</c:v>
                </c:pt>
                <c:pt idx="29">
                  <c:v>9.6666666666666661</c:v>
                </c:pt>
                <c:pt idx="30">
                  <c:v>3.6842105263157894</c:v>
                </c:pt>
                <c:pt idx="31">
                  <c:v>7.3684210526315788</c:v>
                </c:pt>
                <c:pt idx="32">
                  <c:v>7.7777777777777777</c:v>
                </c:pt>
                <c:pt idx="33">
                  <c:v>5.2173913043478262</c:v>
                </c:pt>
                <c:pt idx="34">
                  <c:v>3.1578947368421053</c:v>
                </c:pt>
                <c:pt idx="35">
                  <c:v>5</c:v>
                </c:pt>
                <c:pt idx="36">
                  <c:v>3.5294117647058822</c:v>
                </c:pt>
                <c:pt idx="37">
                  <c:v>4</c:v>
                </c:pt>
                <c:pt idx="38">
                  <c:v>5.5882352941176467</c:v>
                </c:pt>
                <c:pt idx="39">
                  <c:v>5</c:v>
                </c:pt>
                <c:pt idx="40">
                  <c:v>5</c:v>
                </c:pt>
                <c:pt idx="41">
                  <c:v>9.0476190476190474</c:v>
                </c:pt>
                <c:pt idx="42">
                  <c:v>6</c:v>
                </c:pt>
                <c:pt idx="43">
                  <c:v>9.4444444444444446</c:v>
                </c:pt>
                <c:pt idx="44">
                  <c:v>10</c:v>
                </c:pt>
                <c:pt idx="45">
                  <c:v>6.0465116279069768</c:v>
                </c:pt>
                <c:pt idx="46">
                  <c:v>7.3170731707317076</c:v>
                </c:pt>
                <c:pt idx="47">
                  <c:v>5.835726593911545</c:v>
                </c:pt>
              </c:numCache>
            </c:numRef>
          </c:val>
          <c:extLst>
            <c:ext xmlns:c16="http://schemas.microsoft.com/office/drawing/2014/chart" uri="{C3380CC4-5D6E-409C-BE32-E72D297353CC}">
              <c16:uniqueId val="{00000001-D90C-4B84-9435-06340AD3432A}"/>
            </c:ext>
          </c:extLst>
        </c:ser>
        <c:ser>
          <c:idx val="2"/>
          <c:order val="2"/>
          <c:tx>
            <c:strRef>
              <c:f>'Ⅱ (4)'!$E$3</c:f>
              <c:strCache>
                <c:ptCount val="1"/>
                <c:pt idx="0">
                  <c:v>③医療・介護関係者間の情報共有ツールの整備又は普及について具体的な取組を行っているか（10点）（平均8.8点）</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(4)'!$B$4:$B$51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(4)'!$E$4:$E$51</c:f>
              <c:numCache>
                <c:formatCode>0.0_);[Red]\(0.0\)</c:formatCode>
                <c:ptCount val="48"/>
                <c:pt idx="0">
                  <c:v>7.3743016759776534</c:v>
                </c:pt>
                <c:pt idx="1">
                  <c:v>8.75</c:v>
                </c:pt>
                <c:pt idx="2">
                  <c:v>9.3939393939393945</c:v>
                </c:pt>
                <c:pt idx="3">
                  <c:v>9.1428571428571423</c:v>
                </c:pt>
                <c:pt idx="4">
                  <c:v>5.2</c:v>
                </c:pt>
                <c:pt idx="5">
                  <c:v>9.4285714285714288</c:v>
                </c:pt>
                <c:pt idx="6">
                  <c:v>8.6440677966101696</c:v>
                </c:pt>
                <c:pt idx="7">
                  <c:v>7.9545454545454541</c:v>
                </c:pt>
                <c:pt idx="8">
                  <c:v>8.8000000000000007</c:v>
                </c:pt>
                <c:pt idx="9">
                  <c:v>10</c:v>
                </c:pt>
                <c:pt idx="10">
                  <c:v>9.0476190476190474</c:v>
                </c:pt>
                <c:pt idx="11">
                  <c:v>7.0370370370370372</c:v>
                </c:pt>
                <c:pt idx="12">
                  <c:v>8.5483870967741939</c:v>
                </c:pt>
                <c:pt idx="13">
                  <c:v>7.5757575757575761</c:v>
                </c:pt>
                <c:pt idx="14">
                  <c:v>9.6666666666666661</c:v>
                </c:pt>
                <c:pt idx="15">
                  <c:v>10</c:v>
                </c:pt>
                <c:pt idx="16">
                  <c:v>7.3684210526315788</c:v>
                </c:pt>
                <c:pt idx="17">
                  <c:v>10</c:v>
                </c:pt>
                <c:pt idx="18">
                  <c:v>10</c:v>
                </c:pt>
                <c:pt idx="19">
                  <c:v>9.6103896103896105</c:v>
                </c:pt>
                <c:pt idx="20">
                  <c:v>9.5238095238095237</c:v>
                </c:pt>
                <c:pt idx="21">
                  <c:v>10</c:v>
                </c:pt>
                <c:pt idx="22">
                  <c:v>10</c:v>
                </c:pt>
                <c:pt idx="23">
                  <c:v>9.6551724137931032</c:v>
                </c:pt>
                <c:pt idx="24">
                  <c:v>9.473684210526315</c:v>
                </c:pt>
                <c:pt idx="25">
                  <c:v>9.2307692307692299</c:v>
                </c:pt>
                <c:pt idx="26">
                  <c:v>9.5348837209302317</c:v>
                </c:pt>
                <c:pt idx="27">
                  <c:v>9.0243902439024382</c:v>
                </c:pt>
                <c:pt idx="28">
                  <c:v>5.1282051282051286</c:v>
                </c:pt>
                <c:pt idx="29">
                  <c:v>10</c:v>
                </c:pt>
                <c:pt idx="30">
                  <c:v>10</c:v>
                </c:pt>
                <c:pt idx="31">
                  <c:v>8.4210526315789469</c:v>
                </c:pt>
                <c:pt idx="32">
                  <c:v>9.2592592592592595</c:v>
                </c:pt>
                <c:pt idx="33">
                  <c:v>8.695652173913043</c:v>
                </c:pt>
                <c:pt idx="34">
                  <c:v>9.473684210526315</c:v>
                </c:pt>
                <c:pt idx="35">
                  <c:v>9.1666666666666661</c:v>
                </c:pt>
                <c:pt idx="36">
                  <c:v>7.6470588235294121</c:v>
                </c:pt>
                <c:pt idx="37">
                  <c:v>9</c:v>
                </c:pt>
                <c:pt idx="38">
                  <c:v>10</c:v>
                </c:pt>
                <c:pt idx="39">
                  <c:v>8.1666666666666661</c:v>
                </c:pt>
                <c:pt idx="40">
                  <c:v>9</c:v>
                </c:pt>
                <c:pt idx="41">
                  <c:v>9.0476190476190474</c:v>
                </c:pt>
                <c:pt idx="42">
                  <c:v>9.7777777777777786</c:v>
                </c:pt>
                <c:pt idx="43">
                  <c:v>10</c:v>
                </c:pt>
                <c:pt idx="44">
                  <c:v>10</c:v>
                </c:pt>
                <c:pt idx="45">
                  <c:v>8.8372093023255811</c:v>
                </c:pt>
                <c:pt idx="46">
                  <c:v>8.536585365853659</c:v>
                </c:pt>
                <c:pt idx="47">
                  <c:v>8.7708213670304431</c:v>
                </c:pt>
              </c:numCache>
            </c:numRef>
          </c:val>
          <c:extLst>
            <c:ext xmlns:c16="http://schemas.microsoft.com/office/drawing/2014/chart" uri="{C3380CC4-5D6E-409C-BE32-E72D297353CC}">
              <c16:uniqueId val="{00000002-D90C-4B84-9435-06340AD3432A}"/>
            </c:ext>
          </c:extLst>
        </c:ser>
        <c:ser>
          <c:idx val="3"/>
          <c:order val="3"/>
          <c:tx>
            <c:strRef>
              <c:f>'Ⅱ (4)'!$F$3</c:f>
              <c:strCache>
                <c:ptCount val="1"/>
                <c:pt idx="0">
                  <c:v>④地域の医療・介護関係者、地域包括支援センター等からの在宅医療・介護連携に関する相談に対応するための相談窓口を設置し、在宅医療・介護連携に関する相談内容を、郡市区医師会等の医療関係団体との会議等に報告しているか（10点）（平均6.5点）</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(4)'!$B$4:$B$51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(4)'!$F$4:$F$51</c:f>
              <c:numCache>
                <c:formatCode>0.0_);[Red]\(0.0\)</c:formatCode>
                <c:ptCount val="48"/>
                <c:pt idx="0">
                  <c:v>3.9106145251396649</c:v>
                </c:pt>
                <c:pt idx="1">
                  <c:v>4.5</c:v>
                </c:pt>
                <c:pt idx="2">
                  <c:v>5.1515151515151514</c:v>
                </c:pt>
                <c:pt idx="3">
                  <c:v>6.8571428571428568</c:v>
                </c:pt>
                <c:pt idx="4">
                  <c:v>4</c:v>
                </c:pt>
                <c:pt idx="5">
                  <c:v>6.2857142857142856</c:v>
                </c:pt>
                <c:pt idx="6">
                  <c:v>4.0677966101694913</c:v>
                </c:pt>
                <c:pt idx="7">
                  <c:v>3.4090909090909092</c:v>
                </c:pt>
                <c:pt idx="8">
                  <c:v>9.1999999999999993</c:v>
                </c:pt>
                <c:pt idx="9">
                  <c:v>8.8571428571428577</c:v>
                </c:pt>
                <c:pt idx="10">
                  <c:v>8.5714285714285712</c:v>
                </c:pt>
                <c:pt idx="11">
                  <c:v>3.5185185185185186</c:v>
                </c:pt>
                <c:pt idx="12">
                  <c:v>7.096774193548387</c:v>
                </c:pt>
                <c:pt idx="13">
                  <c:v>9.6969696969696972</c:v>
                </c:pt>
                <c:pt idx="14">
                  <c:v>7.666666666666667</c:v>
                </c:pt>
                <c:pt idx="15">
                  <c:v>6</c:v>
                </c:pt>
                <c:pt idx="16">
                  <c:v>7.8947368421052628</c:v>
                </c:pt>
                <c:pt idx="17">
                  <c:v>7.6470588235294121</c:v>
                </c:pt>
                <c:pt idx="18">
                  <c:v>6.2962962962962967</c:v>
                </c:pt>
                <c:pt idx="19">
                  <c:v>4.4155844155844157</c:v>
                </c:pt>
                <c:pt idx="20">
                  <c:v>8.3333333333333339</c:v>
                </c:pt>
                <c:pt idx="21">
                  <c:v>9.4285714285714288</c:v>
                </c:pt>
                <c:pt idx="22">
                  <c:v>9.0740740740740744</c:v>
                </c:pt>
                <c:pt idx="23">
                  <c:v>7.931034482758621</c:v>
                </c:pt>
                <c:pt idx="24">
                  <c:v>8.9473684210526319</c:v>
                </c:pt>
                <c:pt idx="25">
                  <c:v>8.0769230769230766</c:v>
                </c:pt>
                <c:pt idx="26">
                  <c:v>7.9069767441860463</c:v>
                </c:pt>
                <c:pt idx="27">
                  <c:v>8.0487804878048781</c:v>
                </c:pt>
                <c:pt idx="28">
                  <c:v>2.3076923076923075</c:v>
                </c:pt>
                <c:pt idx="29">
                  <c:v>9</c:v>
                </c:pt>
                <c:pt idx="30">
                  <c:v>8.4210526315789469</c:v>
                </c:pt>
                <c:pt idx="31">
                  <c:v>6.8421052631578947</c:v>
                </c:pt>
                <c:pt idx="32">
                  <c:v>9.2592592592592595</c:v>
                </c:pt>
                <c:pt idx="33">
                  <c:v>5.6521739130434785</c:v>
                </c:pt>
                <c:pt idx="34">
                  <c:v>5.7894736842105265</c:v>
                </c:pt>
                <c:pt idx="35">
                  <c:v>7.083333333333333</c:v>
                </c:pt>
                <c:pt idx="36">
                  <c:v>4.117647058823529</c:v>
                </c:pt>
                <c:pt idx="37">
                  <c:v>5.5</c:v>
                </c:pt>
                <c:pt idx="38">
                  <c:v>7.3529411764705879</c:v>
                </c:pt>
                <c:pt idx="39">
                  <c:v>7.166666666666667</c:v>
                </c:pt>
                <c:pt idx="40">
                  <c:v>8.5</c:v>
                </c:pt>
                <c:pt idx="41">
                  <c:v>9.5238095238095237</c:v>
                </c:pt>
                <c:pt idx="42">
                  <c:v>5.333333333333333</c:v>
                </c:pt>
                <c:pt idx="43">
                  <c:v>8.8888888888888893</c:v>
                </c:pt>
                <c:pt idx="44">
                  <c:v>8.8461538461538467</c:v>
                </c:pt>
                <c:pt idx="45">
                  <c:v>6.0465116279069768</c:v>
                </c:pt>
                <c:pt idx="46">
                  <c:v>7.5609756097560972</c:v>
                </c:pt>
                <c:pt idx="47">
                  <c:v>6.5077541642734058</c:v>
                </c:pt>
              </c:numCache>
            </c:numRef>
          </c:val>
          <c:extLst>
            <c:ext xmlns:c16="http://schemas.microsoft.com/office/drawing/2014/chart" uri="{C3380CC4-5D6E-409C-BE32-E72D297353CC}">
              <c16:uniqueId val="{00000003-D90C-4B84-9435-06340AD3432A}"/>
            </c:ext>
          </c:extLst>
        </c:ser>
        <c:ser>
          <c:idx val="4"/>
          <c:order val="4"/>
          <c:tx>
            <c:strRef>
              <c:f>'Ⅱ (4)'!$G$3</c:f>
              <c:strCache>
                <c:ptCount val="1"/>
                <c:pt idx="0">
                  <c:v>⑤医療・介護関係の多職種が合同で参加するグループワークや事例検討など参加型の研修会を、保険者として開催または開催支援しているか（10点）（平均8.7点）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(4)'!$B$4:$B$51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(4)'!$G$4:$G$51</c:f>
              <c:numCache>
                <c:formatCode>0.0_);[Red]\(0.0\)</c:formatCode>
                <c:ptCount val="48"/>
                <c:pt idx="0">
                  <c:v>6.983240223463687</c:v>
                </c:pt>
                <c:pt idx="1">
                  <c:v>8.5</c:v>
                </c:pt>
                <c:pt idx="2">
                  <c:v>8.4848484848484844</c:v>
                </c:pt>
                <c:pt idx="3">
                  <c:v>9.7142857142857135</c:v>
                </c:pt>
                <c:pt idx="4">
                  <c:v>7.6</c:v>
                </c:pt>
                <c:pt idx="5">
                  <c:v>7.4285714285714288</c:v>
                </c:pt>
                <c:pt idx="6">
                  <c:v>6.101694915254237</c:v>
                </c:pt>
                <c:pt idx="7">
                  <c:v>7.7272727272727275</c:v>
                </c:pt>
                <c:pt idx="8">
                  <c:v>9.6</c:v>
                </c:pt>
                <c:pt idx="9">
                  <c:v>10</c:v>
                </c:pt>
                <c:pt idx="10">
                  <c:v>9.2063492063492056</c:v>
                </c:pt>
                <c:pt idx="11">
                  <c:v>8.1481481481481488</c:v>
                </c:pt>
                <c:pt idx="12">
                  <c:v>9.193548387096774</c:v>
                </c:pt>
                <c:pt idx="13">
                  <c:v>9.6969696969696972</c:v>
                </c:pt>
                <c:pt idx="14">
                  <c:v>9.6666666666666661</c:v>
                </c:pt>
                <c:pt idx="15">
                  <c:v>10</c:v>
                </c:pt>
                <c:pt idx="16">
                  <c:v>8.9473684210526319</c:v>
                </c:pt>
                <c:pt idx="17">
                  <c:v>9.4117647058823533</c:v>
                </c:pt>
                <c:pt idx="18">
                  <c:v>8.1481481481481488</c:v>
                </c:pt>
                <c:pt idx="19">
                  <c:v>8.1818181818181817</c:v>
                </c:pt>
                <c:pt idx="20">
                  <c:v>9.5238095238095237</c:v>
                </c:pt>
                <c:pt idx="21">
                  <c:v>10</c:v>
                </c:pt>
                <c:pt idx="22">
                  <c:v>9.0740740740740744</c:v>
                </c:pt>
                <c:pt idx="23">
                  <c:v>9.3103448275862064</c:v>
                </c:pt>
                <c:pt idx="24">
                  <c:v>10</c:v>
                </c:pt>
                <c:pt idx="25">
                  <c:v>9.615384615384615</c:v>
                </c:pt>
                <c:pt idx="26">
                  <c:v>9.5348837209302317</c:v>
                </c:pt>
                <c:pt idx="27">
                  <c:v>8.536585365853659</c:v>
                </c:pt>
                <c:pt idx="28">
                  <c:v>6.1538461538461542</c:v>
                </c:pt>
                <c:pt idx="29">
                  <c:v>9.3333333333333339</c:v>
                </c:pt>
                <c:pt idx="30">
                  <c:v>10</c:v>
                </c:pt>
                <c:pt idx="31">
                  <c:v>9.473684210526315</c:v>
                </c:pt>
                <c:pt idx="32">
                  <c:v>10</c:v>
                </c:pt>
                <c:pt idx="33">
                  <c:v>9.1304347826086953</c:v>
                </c:pt>
                <c:pt idx="34">
                  <c:v>8.9473684210526319</c:v>
                </c:pt>
                <c:pt idx="35">
                  <c:v>8.75</c:v>
                </c:pt>
                <c:pt idx="36">
                  <c:v>8.8235294117647065</c:v>
                </c:pt>
                <c:pt idx="37">
                  <c:v>7.5</c:v>
                </c:pt>
                <c:pt idx="38">
                  <c:v>8.8235294117647065</c:v>
                </c:pt>
                <c:pt idx="39">
                  <c:v>9.8333333333333339</c:v>
                </c:pt>
                <c:pt idx="40">
                  <c:v>10</c:v>
                </c:pt>
                <c:pt idx="41">
                  <c:v>10</c:v>
                </c:pt>
                <c:pt idx="42">
                  <c:v>10</c:v>
                </c:pt>
                <c:pt idx="43">
                  <c:v>10</c:v>
                </c:pt>
                <c:pt idx="44">
                  <c:v>9.615384615384615</c:v>
                </c:pt>
                <c:pt idx="45">
                  <c:v>8.8372093023255811</c:v>
                </c:pt>
                <c:pt idx="46">
                  <c:v>8.2926829268292686</c:v>
                </c:pt>
                <c:pt idx="47">
                  <c:v>8.6961516369902352</c:v>
                </c:pt>
              </c:numCache>
            </c:numRef>
          </c:val>
          <c:extLst>
            <c:ext xmlns:c16="http://schemas.microsoft.com/office/drawing/2014/chart" uri="{C3380CC4-5D6E-409C-BE32-E72D297353CC}">
              <c16:uniqueId val="{00000004-D90C-4B84-9435-06340AD3432A}"/>
            </c:ext>
          </c:extLst>
        </c:ser>
        <c:ser>
          <c:idx val="5"/>
          <c:order val="5"/>
          <c:tx>
            <c:strRef>
              <c:f>'Ⅱ (4)'!$H$3</c:f>
              <c:strCache>
                <c:ptCount val="1"/>
                <c:pt idx="0">
                  <c:v>⑥関係市区町村や郡市区医師会等関係団体、都道府県等と連携し、退院支援ルール等、広域的な医療介護連携に関する取組を企画・立案し、実行しているか（10点）（平均7.3点）</c:v>
                </c:pt>
              </c:strCache>
            </c:strRef>
          </c:tx>
          <c:spPr>
            <a:solidFill>
              <a:schemeClr val="accent6"/>
            </a:solidFill>
            <a:ln>
              <a:noFill/>
            </a:ln>
            <a:effectLst/>
          </c:spPr>
          <c:invertIfNegative val="0"/>
          <c:dLbls>
            <c:dLbl>
              <c:idx val="15"/>
              <c:layout>
                <c:manualLayout>
                  <c:x val="-4.7539999890531428E-17"/>
                  <c:y val="8.695824840068717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5F3-43DB-8BE2-85D0D2182979}"/>
                </c:ext>
              </c:extLst>
            </c:dLbl>
            <c:dLbl>
              <c:idx val="41"/>
              <c:layout>
                <c:manualLayout>
                  <c:x val="-1.9015999956212571E-16"/>
                  <c:y val="1.04349898080824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5F3-43DB-8BE2-85D0D21829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(4)'!$B$4:$B$51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(4)'!$H$4:$H$51</c:f>
              <c:numCache>
                <c:formatCode>0.0_);[Red]\(0.0\)</c:formatCode>
                <c:ptCount val="48"/>
                <c:pt idx="0">
                  <c:v>5.5307262569832405</c:v>
                </c:pt>
                <c:pt idx="1">
                  <c:v>9.75</c:v>
                </c:pt>
                <c:pt idx="2">
                  <c:v>9.0909090909090917</c:v>
                </c:pt>
                <c:pt idx="3">
                  <c:v>7.1428571428571432</c:v>
                </c:pt>
                <c:pt idx="4">
                  <c:v>1.2</c:v>
                </c:pt>
                <c:pt idx="5">
                  <c:v>9.7142857142857135</c:v>
                </c:pt>
                <c:pt idx="6">
                  <c:v>8.6440677966101696</c:v>
                </c:pt>
                <c:pt idx="7">
                  <c:v>2.7272727272727271</c:v>
                </c:pt>
                <c:pt idx="8">
                  <c:v>8</c:v>
                </c:pt>
                <c:pt idx="9">
                  <c:v>10</c:v>
                </c:pt>
                <c:pt idx="10">
                  <c:v>6.3492063492063489</c:v>
                </c:pt>
                <c:pt idx="11">
                  <c:v>3.7037037037037037</c:v>
                </c:pt>
                <c:pt idx="12">
                  <c:v>4.193548387096774</c:v>
                </c:pt>
                <c:pt idx="13">
                  <c:v>4.5454545454545459</c:v>
                </c:pt>
                <c:pt idx="14">
                  <c:v>6.333333333333333</c:v>
                </c:pt>
                <c:pt idx="15">
                  <c:v>10</c:v>
                </c:pt>
                <c:pt idx="16">
                  <c:v>4.2105263157894735</c:v>
                </c:pt>
                <c:pt idx="17">
                  <c:v>10</c:v>
                </c:pt>
                <c:pt idx="18">
                  <c:v>10</c:v>
                </c:pt>
                <c:pt idx="19">
                  <c:v>9.8701298701298708</c:v>
                </c:pt>
                <c:pt idx="20">
                  <c:v>5.7142857142857144</c:v>
                </c:pt>
                <c:pt idx="21">
                  <c:v>10</c:v>
                </c:pt>
                <c:pt idx="22">
                  <c:v>7.0370370370370372</c:v>
                </c:pt>
                <c:pt idx="23">
                  <c:v>4.1379310344827589</c:v>
                </c:pt>
                <c:pt idx="24">
                  <c:v>10</c:v>
                </c:pt>
                <c:pt idx="25">
                  <c:v>8.8461538461538467</c:v>
                </c:pt>
                <c:pt idx="26">
                  <c:v>7.6744186046511631</c:v>
                </c:pt>
                <c:pt idx="27">
                  <c:v>9.0243902439024382</c:v>
                </c:pt>
                <c:pt idx="28">
                  <c:v>7.9487179487179489</c:v>
                </c:pt>
                <c:pt idx="29">
                  <c:v>10</c:v>
                </c:pt>
                <c:pt idx="30">
                  <c:v>10</c:v>
                </c:pt>
                <c:pt idx="31">
                  <c:v>6.8421052631578947</c:v>
                </c:pt>
                <c:pt idx="32">
                  <c:v>8.1481481481481488</c:v>
                </c:pt>
                <c:pt idx="33">
                  <c:v>5.6521739130434785</c:v>
                </c:pt>
                <c:pt idx="34">
                  <c:v>4.7368421052631575</c:v>
                </c:pt>
                <c:pt idx="35">
                  <c:v>9.5833333333333339</c:v>
                </c:pt>
                <c:pt idx="36">
                  <c:v>1.1764705882352942</c:v>
                </c:pt>
                <c:pt idx="37">
                  <c:v>10</c:v>
                </c:pt>
                <c:pt idx="38">
                  <c:v>9.7058823529411757</c:v>
                </c:pt>
                <c:pt idx="39">
                  <c:v>6</c:v>
                </c:pt>
                <c:pt idx="40">
                  <c:v>6</c:v>
                </c:pt>
                <c:pt idx="41">
                  <c:v>7.6190476190476186</c:v>
                </c:pt>
                <c:pt idx="42">
                  <c:v>7.333333333333333</c:v>
                </c:pt>
                <c:pt idx="43">
                  <c:v>10</c:v>
                </c:pt>
                <c:pt idx="44">
                  <c:v>10</c:v>
                </c:pt>
                <c:pt idx="45">
                  <c:v>9.3023255813953494</c:v>
                </c:pt>
                <c:pt idx="46">
                  <c:v>9.7560975609756095</c:v>
                </c:pt>
                <c:pt idx="47">
                  <c:v>7.2831705916140148</c:v>
                </c:pt>
              </c:numCache>
            </c:numRef>
          </c:val>
          <c:extLst>
            <c:ext xmlns:c16="http://schemas.microsoft.com/office/drawing/2014/chart" uri="{C3380CC4-5D6E-409C-BE32-E72D297353CC}">
              <c16:uniqueId val="{00000005-D90C-4B84-9435-06340AD3432A}"/>
            </c:ext>
          </c:extLst>
        </c:ser>
        <c:ser>
          <c:idx val="6"/>
          <c:order val="6"/>
          <c:tx>
            <c:strRef>
              <c:f>'Ⅱ (4)'!$I$3</c:f>
              <c:strCache>
                <c:ptCount val="1"/>
                <c:pt idx="0">
                  <c:v>⑦居宅介護支援の受給者における「入院時情報連携加算」又は「退院・退所加算」の取得率の状況はどうか（各５点）（平均6.6点）</c:v>
                </c:pt>
              </c:strCache>
            </c:strRef>
          </c:tx>
          <c:spPr>
            <a:solidFill>
              <a:schemeClr val="accent1"/>
            </a:solidFill>
            <a:ln>
              <a:noFill/>
            </a:ln>
            <a:effectLst/>
          </c:spPr>
          <c:invertIfNegative val="0"/>
          <c:dLbls>
            <c:dLbl>
              <c:idx val="18"/>
              <c:layout>
                <c:manualLayout>
                  <c:x val="-4.7539999890531428E-17"/>
                  <c:y val="-6.956659872054973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5F3-43DB-8BE2-85D0D2182979}"/>
                </c:ext>
              </c:extLst>
            </c:dLbl>
            <c:dLbl>
              <c:idx val="22"/>
              <c:layout>
                <c:manualLayout>
                  <c:x val="0"/>
                  <c:y val="-8.695824840068717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5F3-43DB-8BE2-85D0D2182979}"/>
                </c:ext>
              </c:extLst>
            </c:dLbl>
            <c:dLbl>
              <c:idx val="39"/>
              <c:layout>
                <c:manualLayout>
                  <c:x val="-9.5079999781062856E-17"/>
                  <c:y val="-5.217494904041230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5F3-43DB-8BE2-85D0D2182979}"/>
                </c:ext>
              </c:extLst>
            </c:dLbl>
            <c:dLbl>
              <c:idx val="40"/>
              <c:layout>
                <c:manualLayout>
                  <c:x val="0"/>
                  <c:y val="-8.6958248400687173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2.2547185866633752E-2"/>
                      <c:h val="2.606145551674768E-2"/>
                    </c:manualLayout>
                  </c15:layout>
                </c:ext>
                <c:ext xmlns:c16="http://schemas.microsoft.com/office/drawing/2014/chart" uri="{C3380CC4-5D6E-409C-BE32-E72D297353CC}">
                  <c16:uniqueId val="{00000007-05F3-43DB-8BE2-85D0D2182979}"/>
                </c:ext>
              </c:extLst>
            </c:dLbl>
            <c:dLbl>
              <c:idx val="45"/>
              <c:layout>
                <c:manualLayout>
                  <c:x val="-1.2965604293636429E-3"/>
                  <c:y val="1.04349898080824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5F3-43DB-8BE2-85D0D21829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(4)'!$B$4:$B$51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(4)'!$I$4:$I$51</c:f>
              <c:numCache>
                <c:formatCode>0.0_);[Red]\(0.0\)</c:formatCode>
                <c:ptCount val="48"/>
                <c:pt idx="0">
                  <c:v>4.5810055865921786</c:v>
                </c:pt>
                <c:pt idx="1">
                  <c:v>7.125</c:v>
                </c:pt>
                <c:pt idx="2">
                  <c:v>8.0303030303030312</c:v>
                </c:pt>
                <c:pt idx="3">
                  <c:v>5.4285714285714288</c:v>
                </c:pt>
                <c:pt idx="4">
                  <c:v>5.8</c:v>
                </c:pt>
                <c:pt idx="5">
                  <c:v>7.5714285714285712</c:v>
                </c:pt>
                <c:pt idx="6">
                  <c:v>6.5254237288135597</c:v>
                </c:pt>
                <c:pt idx="7">
                  <c:v>5.7954545454545459</c:v>
                </c:pt>
                <c:pt idx="8">
                  <c:v>7</c:v>
                </c:pt>
                <c:pt idx="9">
                  <c:v>7.2857142857142856</c:v>
                </c:pt>
                <c:pt idx="10">
                  <c:v>5</c:v>
                </c:pt>
                <c:pt idx="11">
                  <c:v>4.4444444444444446</c:v>
                </c:pt>
                <c:pt idx="12">
                  <c:v>4.5161290322580649</c:v>
                </c:pt>
                <c:pt idx="13">
                  <c:v>5.3030303030303028</c:v>
                </c:pt>
                <c:pt idx="14">
                  <c:v>7.166666666666667</c:v>
                </c:pt>
                <c:pt idx="15">
                  <c:v>8.6666666666666661</c:v>
                </c:pt>
                <c:pt idx="16">
                  <c:v>7.8947368421052628</c:v>
                </c:pt>
                <c:pt idx="17">
                  <c:v>7.9411764705882355</c:v>
                </c:pt>
                <c:pt idx="18">
                  <c:v>6.666666666666667</c:v>
                </c:pt>
                <c:pt idx="19">
                  <c:v>8.0519480519480524</c:v>
                </c:pt>
                <c:pt idx="20">
                  <c:v>7.7380952380952381</c:v>
                </c:pt>
                <c:pt idx="21">
                  <c:v>6.1428571428571432</c:v>
                </c:pt>
                <c:pt idx="22">
                  <c:v>6.8518518518518521</c:v>
                </c:pt>
                <c:pt idx="23">
                  <c:v>6.7241379310344831</c:v>
                </c:pt>
                <c:pt idx="24">
                  <c:v>9.7368421052631575</c:v>
                </c:pt>
                <c:pt idx="25">
                  <c:v>7.6923076923076925</c:v>
                </c:pt>
                <c:pt idx="26">
                  <c:v>6.5116279069767442</c:v>
                </c:pt>
                <c:pt idx="27">
                  <c:v>8.536585365853659</c:v>
                </c:pt>
                <c:pt idx="28">
                  <c:v>5.7692307692307692</c:v>
                </c:pt>
                <c:pt idx="29">
                  <c:v>7.166666666666667</c:v>
                </c:pt>
                <c:pt idx="30">
                  <c:v>6.3157894736842106</c:v>
                </c:pt>
                <c:pt idx="31">
                  <c:v>6.5789473684210522</c:v>
                </c:pt>
                <c:pt idx="32">
                  <c:v>8.518518518518519</c:v>
                </c:pt>
                <c:pt idx="33">
                  <c:v>8.0434782608695645</c:v>
                </c:pt>
                <c:pt idx="34">
                  <c:v>5.7894736842105265</c:v>
                </c:pt>
                <c:pt idx="35">
                  <c:v>7.083333333333333</c:v>
                </c:pt>
                <c:pt idx="36">
                  <c:v>6.4705882352941178</c:v>
                </c:pt>
                <c:pt idx="37">
                  <c:v>7.25</c:v>
                </c:pt>
                <c:pt idx="38">
                  <c:v>5.4411764705882355</c:v>
                </c:pt>
                <c:pt idx="39">
                  <c:v>9.25</c:v>
                </c:pt>
                <c:pt idx="40">
                  <c:v>9.5</c:v>
                </c:pt>
                <c:pt idx="41">
                  <c:v>8.3333333333333339</c:v>
                </c:pt>
                <c:pt idx="42">
                  <c:v>6.7777777777777777</c:v>
                </c:pt>
                <c:pt idx="43">
                  <c:v>7.2222222222222223</c:v>
                </c:pt>
                <c:pt idx="44">
                  <c:v>5.1923076923076925</c:v>
                </c:pt>
                <c:pt idx="45">
                  <c:v>7.441860465116279</c:v>
                </c:pt>
                <c:pt idx="46">
                  <c:v>5.3658536585365857</c:v>
                </c:pt>
                <c:pt idx="47">
                  <c:v>6.5766800689259046</c:v>
                </c:pt>
              </c:numCache>
            </c:numRef>
          </c:val>
          <c:extLst>
            <c:ext xmlns:c16="http://schemas.microsoft.com/office/drawing/2014/chart" uri="{C3380CC4-5D6E-409C-BE32-E72D297353CC}">
              <c16:uniqueId val="{00000006-D90C-4B84-9435-06340AD3432A}"/>
            </c:ext>
          </c:extLst>
        </c:ser>
        <c:ser>
          <c:idx val="7"/>
          <c:order val="7"/>
          <c:tx>
            <c:strRef>
              <c:f>'Ⅱ (4)'!$J$3</c:f>
              <c:strCache>
                <c:ptCount val="1"/>
              </c:strCache>
            </c:strRef>
          </c:tx>
          <c:spPr>
            <a:solidFill>
              <a:schemeClr val="bg1"/>
            </a:solidFill>
            <a:ln>
              <a:noFill/>
            </a:ln>
            <a:effectLst/>
          </c:spPr>
          <c:invertIfNegative val="0"/>
          <c:dLbls>
            <c:dLbl>
              <c:idx val="1"/>
              <c:layout>
                <c:manualLayout>
                  <c:x val="-3.9220442531388245E-3"/>
                  <c:y val="0.1250478783899166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5F3-43DB-8BE2-85D0D2182979}"/>
                </c:ext>
              </c:extLst>
            </c:dLbl>
            <c:dLbl>
              <c:idx val="13"/>
              <c:layout>
                <c:manualLayout>
                  <c:x val="-3.9220442531388245E-3"/>
                  <c:y val="0.1347568010593842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5F3-43DB-8BE2-85D0D2182979}"/>
                </c:ext>
              </c:extLst>
            </c:dLbl>
            <c:dLbl>
              <c:idx val="16"/>
              <c:layout>
                <c:manualLayout>
                  <c:x val="-3.2465056420334037E-5"/>
                  <c:y val="0.1216374717471281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5F3-43DB-8BE2-85D0D2182979}"/>
                </c:ext>
              </c:extLst>
            </c:dLbl>
            <c:dLbl>
              <c:idx val="37"/>
              <c:layout>
                <c:manualLayout>
                  <c:x val="1.2965604293636429E-3"/>
                  <c:y val="0.1465953106908661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5F3-43DB-8BE2-85D0D21829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(4)'!$B$4:$B$51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(4)'!$J$4:$J$51</c:f>
              <c:numCache>
                <c:formatCode>0.0_);[Red]\(0.0\)</c:formatCode>
                <c:ptCount val="48"/>
                <c:pt idx="0">
                  <c:v>35.44692737430168</c:v>
                </c:pt>
                <c:pt idx="1">
                  <c:v>47.875</c:v>
                </c:pt>
                <c:pt idx="2">
                  <c:v>50.454545454545453</c:v>
                </c:pt>
                <c:pt idx="3">
                  <c:v>54.857142857142861</c:v>
                </c:pt>
                <c:pt idx="4">
                  <c:v>27.799999999999997</c:v>
                </c:pt>
                <c:pt idx="5">
                  <c:v>50.285714285714285</c:v>
                </c:pt>
                <c:pt idx="6">
                  <c:v>45.084745762711869</c:v>
                </c:pt>
                <c:pt idx="7">
                  <c:v>35.340909090909086</c:v>
                </c:pt>
                <c:pt idx="8">
                  <c:v>57.800000000000004</c:v>
                </c:pt>
                <c:pt idx="9">
                  <c:v>65.571428571428569</c:v>
                </c:pt>
                <c:pt idx="10">
                  <c:v>48.968253968253968</c:v>
                </c:pt>
                <c:pt idx="11">
                  <c:v>32.5</c:v>
                </c:pt>
                <c:pt idx="12">
                  <c:v>44.758064516129032</c:v>
                </c:pt>
                <c:pt idx="13">
                  <c:v>48.18181818181818</c:v>
                </c:pt>
                <c:pt idx="14">
                  <c:v>55.166666666666664</c:v>
                </c:pt>
                <c:pt idx="15">
                  <c:v>62.666666666666664</c:v>
                </c:pt>
                <c:pt idx="16">
                  <c:v>46.84210526315789</c:v>
                </c:pt>
                <c:pt idx="17">
                  <c:v>61.470588235294116</c:v>
                </c:pt>
                <c:pt idx="18">
                  <c:v>53.703703703703702</c:v>
                </c:pt>
                <c:pt idx="19">
                  <c:v>52.467532467532472</c:v>
                </c:pt>
                <c:pt idx="20">
                  <c:v>55.833333333333343</c:v>
                </c:pt>
                <c:pt idx="21">
                  <c:v>65.571428571428569</c:v>
                </c:pt>
                <c:pt idx="22">
                  <c:v>53.796296296296305</c:v>
                </c:pt>
                <c:pt idx="23">
                  <c:v>50.862068965517246</c:v>
                </c:pt>
                <c:pt idx="24">
                  <c:v>66.578947368421041</c:v>
                </c:pt>
                <c:pt idx="25">
                  <c:v>61.730769230769226</c:v>
                </c:pt>
                <c:pt idx="26">
                  <c:v>56.627906976744185</c:v>
                </c:pt>
                <c:pt idx="27">
                  <c:v>55.121951219512198</c:v>
                </c:pt>
                <c:pt idx="28">
                  <c:v>33.205128205128204</c:v>
                </c:pt>
                <c:pt idx="29">
                  <c:v>63.5</c:v>
                </c:pt>
                <c:pt idx="30">
                  <c:v>57.89473684210526</c:v>
                </c:pt>
                <c:pt idx="31">
                  <c:v>51.315789473684212</c:v>
                </c:pt>
                <c:pt idx="32">
                  <c:v>60.925925925925924</c:v>
                </c:pt>
                <c:pt idx="33">
                  <c:v>49.999999999999993</c:v>
                </c:pt>
                <c:pt idx="34">
                  <c:v>43.421052631578945</c:v>
                </c:pt>
                <c:pt idx="35">
                  <c:v>51.25</c:v>
                </c:pt>
                <c:pt idx="36">
                  <c:v>35.882352941176471</c:v>
                </c:pt>
                <c:pt idx="37">
                  <c:v>46.5</c:v>
                </c:pt>
                <c:pt idx="38">
                  <c:v>53.52941176470587</c:v>
                </c:pt>
                <c:pt idx="39">
                  <c:v>51.75</c:v>
                </c:pt>
                <c:pt idx="40">
                  <c:v>55</c:v>
                </c:pt>
                <c:pt idx="41">
                  <c:v>61.666666666666671</c:v>
                </c:pt>
                <c:pt idx="42">
                  <c:v>51.666666666666671</c:v>
                </c:pt>
                <c:pt idx="43">
                  <c:v>65.277777777777786</c:v>
                </c:pt>
                <c:pt idx="44">
                  <c:v>63.46153846153846</c:v>
                </c:pt>
                <c:pt idx="45">
                  <c:v>53.139534883720927</c:v>
                </c:pt>
                <c:pt idx="46">
                  <c:v>54.024390243902445</c:v>
                </c:pt>
                <c:pt idx="47">
                  <c:v>49.798966111430218</c:v>
                </c:pt>
              </c:numCache>
            </c:numRef>
          </c:val>
          <c:extLst>
            <c:ext xmlns:c16="http://schemas.microsoft.com/office/drawing/2014/chart" uri="{C3380CC4-5D6E-409C-BE32-E72D297353CC}">
              <c16:uniqueId val="{00000007-D90C-4B84-9435-06340AD3432A}"/>
            </c:ext>
          </c:extLst>
        </c:ser>
        <c:dLbls>
          <c:showLegendKey val="0"/>
          <c:showVal val="0"/>
          <c:showCatName val="0"/>
          <c:showSerName val="0"/>
          <c:showPercent val="0"/>
          <c:showBubbleSize val="0"/>
        </c:dLbls>
        <c:gapWidth val="150"/>
        <c:overlap val="100"/>
        <c:axId val="727696879"/>
        <c:axId val="727698127"/>
      </c:barChart>
      <c:catAx>
        <c:axId val="727696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7698127"/>
        <c:crosses val="autoZero"/>
        <c:auto val="1"/>
        <c:lblAlgn val="ctr"/>
        <c:lblOffset val="100"/>
        <c:noMultiLvlLbl val="0"/>
      </c:catAx>
      <c:valAx>
        <c:axId val="727698127"/>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7696879"/>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Entry>
      <c:legendEntry>
        <c:idx val="6"/>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1.343328487055886E-2"/>
          <c:y val="0.59275055786797548"/>
          <c:w val="0.96276084473260093"/>
          <c:h val="0.285931691087095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rot="0" vert="eaVert"/>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300" dirty="0" smtClean="0">
                <a:latin typeface="メイリオ" panose="020B0604030504040204" pitchFamily="50" charset="-128"/>
                <a:ea typeface="メイリオ" panose="020B0604030504040204" pitchFamily="50" charset="-128"/>
              </a:rPr>
              <a:t>（５）認知症総合支援　都道府県別市町村得点（満点</a:t>
            </a:r>
            <a:r>
              <a:rPr lang="en-US" altLang="ja-JP" sz="1300" dirty="0" smtClean="0">
                <a:latin typeface="メイリオ" panose="020B0604030504040204" pitchFamily="50" charset="-128"/>
                <a:ea typeface="メイリオ" panose="020B0604030504040204" pitchFamily="50" charset="-128"/>
              </a:rPr>
              <a:t>40</a:t>
            </a:r>
            <a:r>
              <a:rPr lang="ja-JP" altLang="en-US" sz="1300" dirty="0" smtClean="0">
                <a:latin typeface="メイリオ" panose="020B0604030504040204" pitchFamily="50" charset="-128"/>
                <a:ea typeface="メイリオ" panose="020B0604030504040204" pitchFamily="50" charset="-128"/>
              </a:rPr>
              <a:t>点　平均点</a:t>
            </a:r>
            <a:r>
              <a:rPr lang="en-US" altLang="ja-JP" sz="1300" dirty="0" smtClean="0">
                <a:latin typeface="メイリオ" panose="020B0604030504040204" pitchFamily="50" charset="-128"/>
                <a:ea typeface="メイリオ" panose="020B0604030504040204" pitchFamily="50" charset="-128"/>
              </a:rPr>
              <a:t>30.7</a:t>
            </a:r>
            <a:r>
              <a:rPr lang="ja-JP" altLang="en-US" sz="1300" dirty="0" smtClean="0">
                <a:latin typeface="メイリオ" panose="020B0604030504040204" pitchFamily="50" charset="-128"/>
                <a:ea typeface="メイリオ" panose="020B0604030504040204" pitchFamily="50" charset="-128"/>
              </a:rPr>
              <a:t>点　得点率</a:t>
            </a:r>
            <a:r>
              <a:rPr lang="en-US" altLang="ja-JP" sz="1300" dirty="0" smtClean="0">
                <a:latin typeface="メイリオ" panose="020B0604030504040204" pitchFamily="50" charset="-128"/>
                <a:ea typeface="メイリオ" panose="020B0604030504040204" pitchFamily="50" charset="-128"/>
              </a:rPr>
              <a:t>76.6%</a:t>
            </a:r>
            <a:r>
              <a:rPr lang="ja-JP" altLang="en-US" sz="1300" dirty="0" smtClean="0">
                <a:latin typeface="メイリオ" panose="020B0604030504040204" pitchFamily="50" charset="-128"/>
                <a:ea typeface="メイリオ" panose="020B0604030504040204" pitchFamily="50" charset="-128"/>
              </a:rPr>
              <a:t>）</a:t>
            </a:r>
            <a:endParaRPr lang="ja-JP" altLang="en-US" sz="1300" dirty="0">
              <a:latin typeface="メイリオ" panose="020B0604030504040204" pitchFamily="50" charset="-128"/>
              <a:ea typeface="メイリオ" panose="020B0604030504040204" pitchFamily="50" charset="-128"/>
            </a:endParaRPr>
          </a:p>
        </c:rich>
      </c:tx>
      <c:layout>
        <c:manualLayout>
          <c:xMode val="edge"/>
          <c:yMode val="edge"/>
          <c:x val="0.1211899432645494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stacked"/>
        <c:varyColors val="0"/>
        <c:ser>
          <c:idx val="0"/>
          <c:order val="0"/>
          <c:tx>
            <c:strRef>
              <c:f>'Ⅱ (5)'!$C$3</c:f>
              <c:strCache>
                <c:ptCount val="1"/>
                <c:pt idx="0">
                  <c:v>①市町村介護保険事業計画又は市町村が定めるその他の計画等において、認知症施策の取組について、各年度における具体的な計画（事業内容、実施（配置）予定数、受講予定人数等）を定め、毎年度その進捗状況について評価しているか（10点、５点）（平均6.4点）</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(5)'!$B$4:$B$51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(5)'!$C$4:$C$51</c:f>
              <c:numCache>
                <c:formatCode>0.0_);[Red]\(0.0\)</c:formatCode>
                <c:ptCount val="48"/>
                <c:pt idx="0">
                  <c:v>4.6368715083798886</c:v>
                </c:pt>
                <c:pt idx="1">
                  <c:v>6.75</c:v>
                </c:pt>
                <c:pt idx="2">
                  <c:v>6.3636363636363633</c:v>
                </c:pt>
                <c:pt idx="3">
                  <c:v>7</c:v>
                </c:pt>
                <c:pt idx="4">
                  <c:v>4.4000000000000004</c:v>
                </c:pt>
                <c:pt idx="5">
                  <c:v>4.5714285714285712</c:v>
                </c:pt>
                <c:pt idx="6">
                  <c:v>5.0847457627118642</c:v>
                </c:pt>
                <c:pt idx="7">
                  <c:v>4.7727272727272725</c:v>
                </c:pt>
                <c:pt idx="8">
                  <c:v>6.2</c:v>
                </c:pt>
                <c:pt idx="9">
                  <c:v>5.4285714285714288</c:v>
                </c:pt>
                <c:pt idx="10">
                  <c:v>5.7936507936507935</c:v>
                </c:pt>
                <c:pt idx="11">
                  <c:v>5.0925925925925926</c:v>
                </c:pt>
                <c:pt idx="12">
                  <c:v>6.935483870967742</c:v>
                </c:pt>
                <c:pt idx="13">
                  <c:v>6.666666666666667</c:v>
                </c:pt>
                <c:pt idx="14">
                  <c:v>7.833333333333333</c:v>
                </c:pt>
                <c:pt idx="15">
                  <c:v>8.3333333333333339</c:v>
                </c:pt>
                <c:pt idx="16">
                  <c:v>6.3157894736842106</c:v>
                </c:pt>
                <c:pt idx="17">
                  <c:v>7.0588235294117645</c:v>
                </c:pt>
                <c:pt idx="18">
                  <c:v>9.4444444444444446</c:v>
                </c:pt>
                <c:pt idx="19">
                  <c:v>5.779220779220779</c:v>
                </c:pt>
                <c:pt idx="20">
                  <c:v>7.6190476190476186</c:v>
                </c:pt>
                <c:pt idx="21">
                  <c:v>7.7142857142857144</c:v>
                </c:pt>
                <c:pt idx="22">
                  <c:v>5.5555555555555554</c:v>
                </c:pt>
                <c:pt idx="23">
                  <c:v>6.8965517241379306</c:v>
                </c:pt>
                <c:pt idx="24">
                  <c:v>8.1578947368421044</c:v>
                </c:pt>
                <c:pt idx="25">
                  <c:v>6.7307692307692308</c:v>
                </c:pt>
                <c:pt idx="26">
                  <c:v>9.0697674418604652</c:v>
                </c:pt>
                <c:pt idx="27">
                  <c:v>5.975609756097561</c:v>
                </c:pt>
                <c:pt idx="28">
                  <c:v>4.615384615384615</c:v>
                </c:pt>
                <c:pt idx="29">
                  <c:v>7.833333333333333</c:v>
                </c:pt>
                <c:pt idx="30">
                  <c:v>5.2631578947368425</c:v>
                </c:pt>
                <c:pt idx="31">
                  <c:v>9.2105263157894743</c:v>
                </c:pt>
                <c:pt idx="32">
                  <c:v>7.4074074074074074</c:v>
                </c:pt>
                <c:pt idx="33">
                  <c:v>9.1304347826086953</c:v>
                </c:pt>
                <c:pt idx="34">
                  <c:v>7.8947368421052628</c:v>
                </c:pt>
                <c:pt idx="35">
                  <c:v>5.416666666666667</c:v>
                </c:pt>
                <c:pt idx="36">
                  <c:v>5.2941176470588234</c:v>
                </c:pt>
                <c:pt idx="37">
                  <c:v>4.75</c:v>
                </c:pt>
                <c:pt idx="38">
                  <c:v>6.0294117647058822</c:v>
                </c:pt>
                <c:pt idx="39">
                  <c:v>6.083333333333333</c:v>
                </c:pt>
                <c:pt idx="40">
                  <c:v>9</c:v>
                </c:pt>
                <c:pt idx="41">
                  <c:v>8.5714285714285712</c:v>
                </c:pt>
                <c:pt idx="42">
                  <c:v>5.5555555555555554</c:v>
                </c:pt>
                <c:pt idx="43">
                  <c:v>8.3333333333333339</c:v>
                </c:pt>
                <c:pt idx="44">
                  <c:v>6.7307692307692308</c:v>
                </c:pt>
                <c:pt idx="45">
                  <c:v>6.7441860465116283</c:v>
                </c:pt>
                <c:pt idx="46">
                  <c:v>9.2682926829268286</c:v>
                </c:pt>
                <c:pt idx="47">
                  <c:v>6.355542791499138</c:v>
                </c:pt>
              </c:numCache>
            </c:numRef>
          </c:val>
          <c:extLst>
            <c:ext xmlns:c16="http://schemas.microsoft.com/office/drawing/2014/chart" uri="{C3380CC4-5D6E-409C-BE32-E72D297353CC}">
              <c16:uniqueId val="{00000000-7378-4269-85F8-869164DC7235}"/>
            </c:ext>
          </c:extLst>
        </c:ser>
        <c:ser>
          <c:idx val="1"/>
          <c:order val="1"/>
          <c:tx>
            <c:strRef>
              <c:f>'Ⅱ (5)'!$D$3</c:f>
              <c:strCache>
                <c:ptCount val="1"/>
                <c:pt idx="0">
                  <c:v>②認知症初期集中支援チームは、認知症地域支援推進員に支援事例について情報提供し、具体的な支援方法の検討を行う等、定期的に情報連携する体制を構築しているか（10点）（平均8.7点）</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(5)'!$B$4:$B$51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(5)'!$D$4:$D$51</c:f>
              <c:numCache>
                <c:formatCode>0.0_);[Red]\(0.0\)</c:formatCode>
                <c:ptCount val="48"/>
                <c:pt idx="0">
                  <c:v>7.8212290502793298</c:v>
                </c:pt>
                <c:pt idx="1">
                  <c:v>8.5</c:v>
                </c:pt>
                <c:pt idx="2">
                  <c:v>8.7878787878787872</c:v>
                </c:pt>
                <c:pt idx="3">
                  <c:v>9.1428571428571423</c:v>
                </c:pt>
                <c:pt idx="4">
                  <c:v>7.6</c:v>
                </c:pt>
                <c:pt idx="5">
                  <c:v>8</c:v>
                </c:pt>
                <c:pt idx="6">
                  <c:v>9.3220338983050848</c:v>
                </c:pt>
                <c:pt idx="7">
                  <c:v>6.3636363636363633</c:v>
                </c:pt>
                <c:pt idx="8">
                  <c:v>8.8000000000000007</c:v>
                </c:pt>
                <c:pt idx="9">
                  <c:v>9.7142857142857135</c:v>
                </c:pt>
                <c:pt idx="10">
                  <c:v>7.9365079365079367</c:v>
                </c:pt>
                <c:pt idx="11">
                  <c:v>7.7777777777777777</c:v>
                </c:pt>
                <c:pt idx="12">
                  <c:v>9.67741935483871</c:v>
                </c:pt>
                <c:pt idx="13">
                  <c:v>9.0909090909090917</c:v>
                </c:pt>
                <c:pt idx="14">
                  <c:v>9.6666666666666661</c:v>
                </c:pt>
                <c:pt idx="15">
                  <c:v>8.6666666666666661</c:v>
                </c:pt>
                <c:pt idx="16">
                  <c:v>7.8947368421052628</c:v>
                </c:pt>
                <c:pt idx="17">
                  <c:v>8.8235294117647065</c:v>
                </c:pt>
                <c:pt idx="18">
                  <c:v>10</c:v>
                </c:pt>
                <c:pt idx="19">
                  <c:v>9.3506493506493502</c:v>
                </c:pt>
                <c:pt idx="20">
                  <c:v>7.8571428571428568</c:v>
                </c:pt>
                <c:pt idx="21">
                  <c:v>10</c:v>
                </c:pt>
                <c:pt idx="22">
                  <c:v>9.2592592592592595</c:v>
                </c:pt>
                <c:pt idx="23">
                  <c:v>9.3103448275862064</c:v>
                </c:pt>
                <c:pt idx="24">
                  <c:v>8.9473684210526319</c:v>
                </c:pt>
                <c:pt idx="25">
                  <c:v>10</c:v>
                </c:pt>
                <c:pt idx="26">
                  <c:v>10</c:v>
                </c:pt>
                <c:pt idx="27">
                  <c:v>8.7804878048780495</c:v>
                </c:pt>
                <c:pt idx="28">
                  <c:v>7.4358974358974361</c:v>
                </c:pt>
                <c:pt idx="29">
                  <c:v>10</c:v>
                </c:pt>
                <c:pt idx="30">
                  <c:v>8.4210526315789469</c:v>
                </c:pt>
                <c:pt idx="31">
                  <c:v>9.473684210526315</c:v>
                </c:pt>
                <c:pt idx="32">
                  <c:v>8.518518518518519</c:v>
                </c:pt>
                <c:pt idx="33">
                  <c:v>8.2608695652173907</c:v>
                </c:pt>
                <c:pt idx="34">
                  <c:v>9.473684210526315</c:v>
                </c:pt>
                <c:pt idx="35">
                  <c:v>8.3333333333333339</c:v>
                </c:pt>
                <c:pt idx="36">
                  <c:v>7.6470588235294121</c:v>
                </c:pt>
                <c:pt idx="37">
                  <c:v>6.5</c:v>
                </c:pt>
                <c:pt idx="38">
                  <c:v>9.4117647058823533</c:v>
                </c:pt>
                <c:pt idx="39">
                  <c:v>8.8333333333333339</c:v>
                </c:pt>
                <c:pt idx="40">
                  <c:v>10</c:v>
                </c:pt>
                <c:pt idx="41">
                  <c:v>10</c:v>
                </c:pt>
                <c:pt idx="42">
                  <c:v>8.4444444444444446</c:v>
                </c:pt>
                <c:pt idx="43">
                  <c:v>10</c:v>
                </c:pt>
                <c:pt idx="44">
                  <c:v>9.615384615384615</c:v>
                </c:pt>
                <c:pt idx="45">
                  <c:v>8.8372093023255811</c:v>
                </c:pt>
                <c:pt idx="46">
                  <c:v>8.0487804878048781</c:v>
                </c:pt>
                <c:pt idx="47">
                  <c:v>8.7191269385410681</c:v>
                </c:pt>
              </c:numCache>
            </c:numRef>
          </c:val>
          <c:extLst>
            <c:ext xmlns:c16="http://schemas.microsoft.com/office/drawing/2014/chart" uri="{C3380CC4-5D6E-409C-BE32-E72D297353CC}">
              <c16:uniqueId val="{00000001-7378-4269-85F8-869164DC7235}"/>
            </c:ext>
          </c:extLst>
        </c:ser>
        <c:ser>
          <c:idx val="2"/>
          <c:order val="2"/>
          <c:tx>
            <c:strRef>
              <c:f>'Ⅱ (5)'!$E$3</c:f>
              <c:strCache>
                <c:ptCount val="1"/>
                <c:pt idx="0">
                  <c:v>③地区医師会等の医療関係団体と調整し、認知症のおそれがある人に対して、かかりつけ医と認知症疾患医療センター等専門医療機関との連携により、早期診断・早期対応に繋げる体制を構築しているか（10点）（平均7.2点）</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(5)'!$B$4:$B$51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(5)'!$E$4:$E$51</c:f>
              <c:numCache>
                <c:formatCode>0.0_);[Red]\(0.0\)</c:formatCode>
                <c:ptCount val="48"/>
                <c:pt idx="0">
                  <c:v>5.3072625698324023</c:v>
                </c:pt>
                <c:pt idx="1">
                  <c:v>6.75</c:v>
                </c:pt>
                <c:pt idx="2">
                  <c:v>7.8787878787878789</c:v>
                </c:pt>
                <c:pt idx="3">
                  <c:v>8</c:v>
                </c:pt>
                <c:pt idx="4">
                  <c:v>5.6</c:v>
                </c:pt>
                <c:pt idx="5">
                  <c:v>4.8571428571428568</c:v>
                </c:pt>
                <c:pt idx="6">
                  <c:v>6.2711864406779663</c:v>
                </c:pt>
                <c:pt idx="7">
                  <c:v>5.9090909090909092</c:v>
                </c:pt>
                <c:pt idx="8">
                  <c:v>8</c:v>
                </c:pt>
                <c:pt idx="9">
                  <c:v>8.8571428571428577</c:v>
                </c:pt>
                <c:pt idx="10">
                  <c:v>6.1904761904761907</c:v>
                </c:pt>
                <c:pt idx="11">
                  <c:v>4.4444444444444446</c:v>
                </c:pt>
                <c:pt idx="12">
                  <c:v>9.5161290322580641</c:v>
                </c:pt>
                <c:pt idx="13">
                  <c:v>6.9696969696969697</c:v>
                </c:pt>
                <c:pt idx="14">
                  <c:v>6.666666666666667</c:v>
                </c:pt>
                <c:pt idx="15">
                  <c:v>10</c:v>
                </c:pt>
                <c:pt idx="16">
                  <c:v>5.7894736842105265</c:v>
                </c:pt>
                <c:pt idx="17">
                  <c:v>10</c:v>
                </c:pt>
                <c:pt idx="18">
                  <c:v>8.8888888888888893</c:v>
                </c:pt>
                <c:pt idx="19">
                  <c:v>7.2727272727272725</c:v>
                </c:pt>
                <c:pt idx="20">
                  <c:v>7.1428571428571432</c:v>
                </c:pt>
                <c:pt idx="21">
                  <c:v>10</c:v>
                </c:pt>
                <c:pt idx="22">
                  <c:v>6.8518518518518521</c:v>
                </c:pt>
                <c:pt idx="23">
                  <c:v>8.9655172413793096</c:v>
                </c:pt>
                <c:pt idx="24">
                  <c:v>7.3684210526315788</c:v>
                </c:pt>
                <c:pt idx="25">
                  <c:v>9.615384615384615</c:v>
                </c:pt>
                <c:pt idx="26">
                  <c:v>9.5348837209302317</c:v>
                </c:pt>
                <c:pt idx="27">
                  <c:v>8.2926829268292686</c:v>
                </c:pt>
                <c:pt idx="28">
                  <c:v>4.615384615384615</c:v>
                </c:pt>
                <c:pt idx="29">
                  <c:v>9.6666666666666661</c:v>
                </c:pt>
                <c:pt idx="30">
                  <c:v>6.8421052631578947</c:v>
                </c:pt>
                <c:pt idx="31">
                  <c:v>8.4210526315789469</c:v>
                </c:pt>
                <c:pt idx="32">
                  <c:v>8.8888888888888893</c:v>
                </c:pt>
                <c:pt idx="33">
                  <c:v>7.8260869565217392</c:v>
                </c:pt>
                <c:pt idx="34">
                  <c:v>6.8421052631578947</c:v>
                </c:pt>
                <c:pt idx="35">
                  <c:v>7.083333333333333</c:v>
                </c:pt>
                <c:pt idx="36">
                  <c:v>7.0588235294117645</c:v>
                </c:pt>
                <c:pt idx="37">
                  <c:v>6.5</c:v>
                </c:pt>
                <c:pt idx="38">
                  <c:v>5</c:v>
                </c:pt>
                <c:pt idx="39">
                  <c:v>6.5</c:v>
                </c:pt>
                <c:pt idx="40">
                  <c:v>6</c:v>
                </c:pt>
                <c:pt idx="41">
                  <c:v>8.5714285714285712</c:v>
                </c:pt>
                <c:pt idx="42">
                  <c:v>7.5555555555555554</c:v>
                </c:pt>
                <c:pt idx="43">
                  <c:v>7.7777777777777777</c:v>
                </c:pt>
                <c:pt idx="44">
                  <c:v>8.0769230769230766</c:v>
                </c:pt>
                <c:pt idx="45">
                  <c:v>7.2093023255813957</c:v>
                </c:pt>
                <c:pt idx="46">
                  <c:v>8.536585365853659</c:v>
                </c:pt>
                <c:pt idx="47">
                  <c:v>7.1510626076967263</c:v>
                </c:pt>
              </c:numCache>
            </c:numRef>
          </c:val>
          <c:extLst>
            <c:ext xmlns:c16="http://schemas.microsoft.com/office/drawing/2014/chart" uri="{C3380CC4-5D6E-409C-BE32-E72D297353CC}">
              <c16:uniqueId val="{00000002-7378-4269-85F8-869164DC7235}"/>
            </c:ext>
          </c:extLst>
        </c:ser>
        <c:ser>
          <c:idx val="3"/>
          <c:order val="3"/>
          <c:tx>
            <c:strRef>
              <c:f>'Ⅱ (5)'!$F$3</c:f>
              <c:strCache>
                <c:ptCount val="1"/>
                <c:pt idx="0">
                  <c:v>④認知症支援に携わるボランティアの定期的な養成など認知症支援に関する介護保険外サービスの整備を行っているか（10点）（平均8.4点）</c:v>
                </c:pt>
              </c:strCache>
            </c:strRef>
          </c:tx>
          <c:spPr>
            <a:solidFill>
              <a:schemeClr val="accent4"/>
            </a:solidFill>
            <a:ln>
              <a:noFill/>
            </a:ln>
            <a:effectLst/>
          </c:spPr>
          <c:invertIfNegative val="0"/>
          <c:dLbls>
            <c:dLbl>
              <c:idx val="12"/>
              <c:layout>
                <c:manualLayout>
                  <c:x val="-4.7651647557631029E-17"/>
                  <c:y val="-1.55972543305792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495E-4EDB-A9D6-883BE5329393}"/>
                </c:ext>
              </c:extLst>
            </c:dLbl>
            <c:dLbl>
              <c:idx val="17"/>
              <c:layout>
                <c:manualLayout>
                  <c:x val="0"/>
                  <c:y val="-1.55972543305792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495E-4EDB-A9D6-883BE5329393}"/>
                </c:ext>
              </c:extLst>
            </c:dLbl>
            <c:dLbl>
              <c:idx val="25"/>
              <c:layout>
                <c:manualLayout>
                  <c:x val="0"/>
                  <c:y val="-1.55972543305792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95E-4EDB-A9D6-883BE5329393}"/>
                </c:ext>
              </c:extLst>
            </c:dLbl>
            <c:dLbl>
              <c:idx val="33"/>
              <c:layout>
                <c:manualLayout>
                  <c:x val="0"/>
                  <c:y val="-1.94965679132239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95E-4EDB-A9D6-883BE5329393}"/>
                </c:ext>
              </c:extLst>
            </c:dLbl>
            <c:dLbl>
              <c:idx val="43"/>
              <c:layout>
                <c:manualLayout>
                  <c:x val="-1.2996054009144515E-3"/>
                  <c:y val="-3.509382224380323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95E-4EDB-A9D6-883BE53293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(5)'!$B$4:$B$51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(5)'!$F$4:$F$51</c:f>
              <c:numCache>
                <c:formatCode>0.0_);[Red]\(0.0\)</c:formatCode>
                <c:ptCount val="48"/>
                <c:pt idx="0">
                  <c:v>6.8715083798882679</c:v>
                </c:pt>
                <c:pt idx="1">
                  <c:v>7.25</c:v>
                </c:pt>
                <c:pt idx="2">
                  <c:v>9.6969696969696972</c:v>
                </c:pt>
                <c:pt idx="3">
                  <c:v>9.4285714285714288</c:v>
                </c:pt>
                <c:pt idx="4">
                  <c:v>8.4</c:v>
                </c:pt>
                <c:pt idx="5">
                  <c:v>8.8571428571428577</c:v>
                </c:pt>
                <c:pt idx="6">
                  <c:v>8.4745762711864412</c:v>
                </c:pt>
                <c:pt idx="7">
                  <c:v>7.9545454545454541</c:v>
                </c:pt>
                <c:pt idx="8">
                  <c:v>9.6</c:v>
                </c:pt>
                <c:pt idx="9">
                  <c:v>9.4285714285714288</c:v>
                </c:pt>
                <c:pt idx="10">
                  <c:v>8.7301587301587293</c:v>
                </c:pt>
                <c:pt idx="11">
                  <c:v>7.5925925925925926</c:v>
                </c:pt>
                <c:pt idx="12">
                  <c:v>9.0322580645161299</c:v>
                </c:pt>
                <c:pt idx="13">
                  <c:v>9.6969696969696972</c:v>
                </c:pt>
                <c:pt idx="14">
                  <c:v>8</c:v>
                </c:pt>
                <c:pt idx="15">
                  <c:v>10</c:v>
                </c:pt>
                <c:pt idx="16">
                  <c:v>8.4210526315789469</c:v>
                </c:pt>
                <c:pt idx="17">
                  <c:v>9.4117647058823533</c:v>
                </c:pt>
                <c:pt idx="18">
                  <c:v>9.6296296296296298</c:v>
                </c:pt>
                <c:pt idx="19">
                  <c:v>7.9220779220779223</c:v>
                </c:pt>
                <c:pt idx="20">
                  <c:v>9.5238095238095237</c:v>
                </c:pt>
                <c:pt idx="21">
                  <c:v>10</c:v>
                </c:pt>
                <c:pt idx="22">
                  <c:v>8.518518518518519</c:v>
                </c:pt>
                <c:pt idx="23">
                  <c:v>9.3103448275862064</c:v>
                </c:pt>
                <c:pt idx="24">
                  <c:v>10</c:v>
                </c:pt>
                <c:pt idx="25">
                  <c:v>8.8461538461538467</c:v>
                </c:pt>
                <c:pt idx="26">
                  <c:v>9.5348837209302317</c:v>
                </c:pt>
                <c:pt idx="27">
                  <c:v>9.2682926829268286</c:v>
                </c:pt>
                <c:pt idx="28">
                  <c:v>5.8974358974358978</c:v>
                </c:pt>
                <c:pt idx="29">
                  <c:v>8.3333333333333339</c:v>
                </c:pt>
                <c:pt idx="30">
                  <c:v>6.3157894736842106</c:v>
                </c:pt>
                <c:pt idx="31">
                  <c:v>10</c:v>
                </c:pt>
                <c:pt idx="32">
                  <c:v>8.8888888888888893</c:v>
                </c:pt>
                <c:pt idx="33">
                  <c:v>10</c:v>
                </c:pt>
                <c:pt idx="34">
                  <c:v>9.473684210526315</c:v>
                </c:pt>
                <c:pt idx="35">
                  <c:v>5.833333333333333</c:v>
                </c:pt>
                <c:pt idx="36">
                  <c:v>7.0588235294117645</c:v>
                </c:pt>
                <c:pt idx="37">
                  <c:v>9</c:v>
                </c:pt>
                <c:pt idx="38">
                  <c:v>8.8235294117647065</c:v>
                </c:pt>
                <c:pt idx="39">
                  <c:v>8.1666666666666661</c:v>
                </c:pt>
                <c:pt idx="40">
                  <c:v>8</c:v>
                </c:pt>
                <c:pt idx="41">
                  <c:v>9.5238095238095237</c:v>
                </c:pt>
                <c:pt idx="42">
                  <c:v>9.1111111111111107</c:v>
                </c:pt>
                <c:pt idx="43">
                  <c:v>9.4444444444444446</c:v>
                </c:pt>
                <c:pt idx="44">
                  <c:v>8.8461538461538467</c:v>
                </c:pt>
                <c:pt idx="45">
                  <c:v>7.9069767441860463</c:v>
                </c:pt>
                <c:pt idx="46">
                  <c:v>6.5853658536585362</c:v>
                </c:pt>
                <c:pt idx="47">
                  <c:v>8.4261918437679491</c:v>
                </c:pt>
              </c:numCache>
            </c:numRef>
          </c:val>
          <c:extLst>
            <c:ext xmlns:c16="http://schemas.microsoft.com/office/drawing/2014/chart" uri="{C3380CC4-5D6E-409C-BE32-E72D297353CC}">
              <c16:uniqueId val="{00000003-7378-4269-85F8-869164DC7235}"/>
            </c:ext>
          </c:extLst>
        </c:ser>
        <c:ser>
          <c:idx val="4"/>
          <c:order val="4"/>
          <c:tx>
            <c:strRef>
              <c:f>'Ⅱ (5)'!$G$3</c:f>
              <c:strCache>
                <c:ptCount val="1"/>
              </c:strCache>
            </c:strRef>
          </c:tx>
          <c:spPr>
            <a:solidFill>
              <a:schemeClr val="bg1"/>
            </a:solidFill>
            <a:ln>
              <a:noFill/>
            </a:ln>
            <a:effectLst/>
          </c:spPr>
          <c:invertIfNegative val="0"/>
          <c:dLbls>
            <c:dLbl>
              <c:idx val="1"/>
              <c:layout>
                <c:manualLayout>
                  <c:x val="-1.3320443703703476E-3"/>
                  <c:y val="0.1718430566197218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95E-4EDB-A9D6-883BE5329393}"/>
                </c:ext>
              </c:extLst>
            </c:dLbl>
            <c:dLbl>
              <c:idx val="6"/>
              <c:layout>
                <c:manualLayout>
                  <c:x val="-1.3321467015042778E-3"/>
                  <c:y val="0.1633420924607078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95E-4EDB-A9D6-883BE5329393}"/>
                </c:ext>
              </c:extLst>
            </c:dLbl>
            <c:dLbl>
              <c:idx val="13"/>
              <c:layout>
                <c:manualLayout>
                  <c:x val="-3.2438969455943803E-5"/>
                  <c:y val="0.1547593041229714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95E-4EDB-A9D6-883BE5329393}"/>
                </c:ext>
              </c:extLst>
            </c:dLbl>
            <c:dLbl>
              <c:idx val="23"/>
              <c:layout>
                <c:manualLayout>
                  <c:x val="-1.0429282176771604E-2"/>
                  <c:y val="0.1445820956722685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95E-4EDB-A9D6-883BE5329393}"/>
                </c:ext>
              </c:extLst>
            </c:dLbl>
            <c:dLbl>
              <c:idx val="24"/>
              <c:layout>
                <c:manualLayout>
                  <c:x val="-3.2438969455896152E-5"/>
                  <c:y val="0.1408135779625533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95E-4EDB-A9D6-883BE5329393}"/>
                </c:ext>
              </c:extLst>
            </c:dLbl>
            <c:dLbl>
              <c:idx val="35"/>
              <c:layout>
                <c:manualLayout>
                  <c:x val="-9.5303295115262058E-17"/>
                  <c:y val="0.1785690655172185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95E-4EDB-A9D6-883BE5329393}"/>
                </c:ext>
              </c:extLst>
            </c:dLbl>
            <c:dLbl>
              <c:idx val="36"/>
              <c:layout>
                <c:manualLayout>
                  <c:x val="-3.2438969455991453E-5"/>
                  <c:y val="0.1677480097765309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95E-4EDB-A9D6-883BE5329393}"/>
                </c:ext>
              </c:extLst>
            </c:dLbl>
            <c:dLbl>
              <c:idx val="37"/>
              <c:layout>
                <c:manualLayout>
                  <c:x val="1.2671664314585554E-3"/>
                  <c:y val="0.181119431523064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95E-4EDB-A9D6-883BE5329393}"/>
                </c:ext>
              </c:extLst>
            </c:dLbl>
            <c:dLbl>
              <c:idx val="38"/>
              <c:layout>
                <c:manualLayout>
                  <c:x val="-1.3321467015043732E-3"/>
                  <c:y val="0.1797477635364133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95E-4EDB-A9D6-883BE5329393}"/>
                </c:ext>
              </c:extLst>
            </c:dLbl>
            <c:dLbl>
              <c:idx val="39"/>
              <c:layout>
                <c:manualLayout>
                  <c:x val="-1.3321467015042778E-3"/>
                  <c:y val="0.168396616071281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95E-4EDB-A9D6-883BE53293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(5)'!$B$4:$B$51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(5)'!$G$4:$G$51</c:f>
              <c:numCache>
                <c:formatCode>0.0_);[Red]\(0.0\)</c:formatCode>
                <c:ptCount val="48"/>
                <c:pt idx="0">
                  <c:v>24.63687150837989</c:v>
                </c:pt>
                <c:pt idx="1">
                  <c:v>29.25</c:v>
                </c:pt>
                <c:pt idx="2">
                  <c:v>32.727272727272727</c:v>
                </c:pt>
                <c:pt idx="3">
                  <c:v>33.571428571428569</c:v>
                </c:pt>
                <c:pt idx="4">
                  <c:v>26</c:v>
                </c:pt>
                <c:pt idx="5">
                  <c:v>26.285714285714285</c:v>
                </c:pt>
                <c:pt idx="6">
                  <c:v>29.152542372881356</c:v>
                </c:pt>
                <c:pt idx="7">
                  <c:v>25</c:v>
                </c:pt>
                <c:pt idx="8">
                  <c:v>32.6</c:v>
                </c:pt>
                <c:pt idx="9">
                  <c:v>33.428571428571431</c:v>
                </c:pt>
                <c:pt idx="10">
                  <c:v>28.650793650793652</c:v>
                </c:pt>
                <c:pt idx="11">
                  <c:v>24.907407407407408</c:v>
                </c:pt>
                <c:pt idx="12">
                  <c:v>35.161290322580648</c:v>
                </c:pt>
                <c:pt idx="13">
                  <c:v>32.424242424242422</c:v>
                </c:pt>
                <c:pt idx="14">
                  <c:v>32.166666666666671</c:v>
                </c:pt>
                <c:pt idx="15">
                  <c:v>37</c:v>
                </c:pt>
                <c:pt idx="16">
                  <c:v>28.421052631578945</c:v>
                </c:pt>
                <c:pt idx="17">
                  <c:v>35.294117647058826</c:v>
                </c:pt>
                <c:pt idx="18">
                  <c:v>37.962962962962962</c:v>
                </c:pt>
                <c:pt idx="19">
                  <c:v>30.324675324675322</c:v>
                </c:pt>
                <c:pt idx="20">
                  <c:v>32.142857142857139</c:v>
                </c:pt>
                <c:pt idx="21">
                  <c:v>37.714285714285715</c:v>
                </c:pt>
                <c:pt idx="22">
                  <c:v>30.185185185185187</c:v>
                </c:pt>
                <c:pt idx="23">
                  <c:v>34.482758620689651</c:v>
                </c:pt>
                <c:pt idx="24">
                  <c:v>34.473684210526315</c:v>
                </c:pt>
                <c:pt idx="25">
                  <c:v>35.192307692307693</c:v>
                </c:pt>
                <c:pt idx="26">
                  <c:v>38.139534883720927</c:v>
                </c:pt>
                <c:pt idx="27">
                  <c:v>32.31707317073171</c:v>
                </c:pt>
                <c:pt idx="28">
                  <c:v>22.564102564102562</c:v>
                </c:pt>
                <c:pt idx="29">
                  <c:v>35.833333333333336</c:v>
                </c:pt>
                <c:pt idx="30">
                  <c:v>26.842105263157897</c:v>
                </c:pt>
                <c:pt idx="31">
                  <c:v>37.105263157894733</c:v>
                </c:pt>
                <c:pt idx="32">
                  <c:v>33.703703703703709</c:v>
                </c:pt>
                <c:pt idx="33">
                  <c:v>35.217391304347828</c:v>
                </c:pt>
                <c:pt idx="34">
                  <c:v>33.684210526315788</c:v>
                </c:pt>
                <c:pt idx="35">
                  <c:v>26.666666666666664</c:v>
                </c:pt>
                <c:pt idx="36">
                  <c:v>27.058823529411764</c:v>
                </c:pt>
                <c:pt idx="37">
                  <c:v>26.75</c:v>
                </c:pt>
                <c:pt idx="38">
                  <c:v>29.264705882352942</c:v>
                </c:pt>
                <c:pt idx="39">
                  <c:v>29.583333333333336</c:v>
                </c:pt>
                <c:pt idx="40">
                  <c:v>33</c:v>
                </c:pt>
                <c:pt idx="41">
                  <c:v>36.666666666666664</c:v>
                </c:pt>
                <c:pt idx="42">
                  <c:v>30.666666666666668</c:v>
                </c:pt>
                <c:pt idx="43">
                  <c:v>35.555555555555557</c:v>
                </c:pt>
                <c:pt idx="44">
                  <c:v>33.269230769230774</c:v>
                </c:pt>
                <c:pt idx="45">
                  <c:v>30.697674418604649</c:v>
                </c:pt>
                <c:pt idx="46">
                  <c:v>32.439024390243901</c:v>
                </c:pt>
                <c:pt idx="47">
                  <c:v>30.651924181504882</c:v>
                </c:pt>
              </c:numCache>
            </c:numRef>
          </c:val>
          <c:extLst>
            <c:ext xmlns:c16="http://schemas.microsoft.com/office/drawing/2014/chart" uri="{C3380CC4-5D6E-409C-BE32-E72D297353CC}">
              <c16:uniqueId val="{00000004-7378-4269-85F8-869164DC7235}"/>
            </c:ext>
          </c:extLst>
        </c:ser>
        <c:dLbls>
          <c:showLegendKey val="0"/>
          <c:showVal val="0"/>
          <c:showCatName val="0"/>
          <c:showSerName val="0"/>
          <c:showPercent val="0"/>
          <c:showBubbleSize val="0"/>
        </c:dLbls>
        <c:gapWidth val="150"/>
        <c:overlap val="100"/>
        <c:axId val="78687583"/>
        <c:axId val="78691327"/>
      </c:barChart>
      <c:catAx>
        <c:axId val="7868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8691327"/>
        <c:crosses val="autoZero"/>
        <c:auto val="1"/>
        <c:lblAlgn val="ctr"/>
        <c:lblOffset val="100"/>
        <c:noMultiLvlLbl val="0"/>
      </c:catAx>
      <c:valAx>
        <c:axId val="78691327"/>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8687583"/>
        <c:crosses val="autoZero"/>
        <c:crossBetween val="between"/>
      </c:valAx>
      <c:spPr>
        <a:noFill/>
        <a:ln>
          <a:noFill/>
        </a:ln>
        <a:effectLst/>
      </c:spPr>
    </c:plotArea>
    <c:legend>
      <c:legendPos val="b"/>
      <c:layout>
        <c:manualLayout>
          <c:xMode val="edge"/>
          <c:yMode val="edge"/>
          <c:x val="3.2963518848422725E-2"/>
          <c:y val="0.71501958791010145"/>
          <c:w val="0.91847759516104721"/>
          <c:h val="0.268157790790159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300" dirty="0" smtClean="0">
                <a:latin typeface="メイリオ" panose="020B0604030504040204" pitchFamily="50" charset="-128"/>
                <a:ea typeface="メイリオ" panose="020B0604030504040204" pitchFamily="50" charset="-128"/>
              </a:rPr>
              <a:t>（６）介護予防</a:t>
            </a:r>
            <a:r>
              <a:rPr lang="en-US" altLang="ja-JP" sz="1300" dirty="0" smtClean="0">
                <a:latin typeface="メイリオ" panose="020B0604030504040204" pitchFamily="50" charset="-128"/>
                <a:ea typeface="メイリオ" panose="020B0604030504040204" pitchFamily="50" charset="-128"/>
              </a:rPr>
              <a:t>/</a:t>
            </a:r>
            <a:r>
              <a:rPr lang="ja-JP" altLang="en-US" sz="1300" dirty="0" smtClean="0">
                <a:latin typeface="メイリオ" panose="020B0604030504040204" pitchFamily="50" charset="-128"/>
                <a:ea typeface="メイリオ" panose="020B0604030504040204" pitchFamily="50" charset="-128"/>
              </a:rPr>
              <a:t>日常生活支援　都道府県別市町村得点（満点</a:t>
            </a:r>
            <a:r>
              <a:rPr lang="en-US" altLang="ja-JP" sz="1300" dirty="0" smtClean="0">
                <a:latin typeface="メイリオ" panose="020B0604030504040204" pitchFamily="50" charset="-128"/>
                <a:ea typeface="メイリオ" panose="020B0604030504040204" pitchFamily="50" charset="-128"/>
              </a:rPr>
              <a:t>80</a:t>
            </a:r>
            <a:r>
              <a:rPr lang="ja-JP" altLang="en-US" sz="1300" dirty="0" smtClean="0">
                <a:latin typeface="メイリオ" panose="020B0604030504040204" pitchFamily="50" charset="-128"/>
                <a:ea typeface="メイリオ" panose="020B0604030504040204" pitchFamily="50" charset="-128"/>
              </a:rPr>
              <a:t>点　平均点</a:t>
            </a:r>
            <a:r>
              <a:rPr lang="en-US" altLang="ja-JP" sz="1300" dirty="0" smtClean="0">
                <a:latin typeface="メイリオ" panose="020B0604030504040204" pitchFamily="50" charset="-128"/>
                <a:ea typeface="メイリオ" panose="020B0604030504040204" pitchFamily="50" charset="-128"/>
              </a:rPr>
              <a:t>53</a:t>
            </a:r>
            <a:r>
              <a:rPr lang="ja-JP" altLang="en-US" sz="1300" dirty="0" smtClean="0">
                <a:latin typeface="メイリオ" panose="020B0604030504040204" pitchFamily="50" charset="-128"/>
                <a:ea typeface="メイリオ" panose="020B0604030504040204" pitchFamily="50" charset="-128"/>
              </a:rPr>
              <a:t>点　得点率</a:t>
            </a:r>
            <a:r>
              <a:rPr lang="en-US" altLang="ja-JP" sz="1300" dirty="0" smtClean="0">
                <a:latin typeface="メイリオ" panose="020B0604030504040204" pitchFamily="50" charset="-128"/>
                <a:ea typeface="メイリオ" panose="020B0604030504040204" pitchFamily="50" charset="-128"/>
              </a:rPr>
              <a:t>66.2%</a:t>
            </a:r>
            <a:r>
              <a:rPr lang="ja-JP" altLang="en-US" sz="1300" dirty="0" smtClean="0">
                <a:latin typeface="メイリオ" panose="020B0604030504040204" pitchFamily="50" charset="-128"/>
                <a:ea typeface="メイリオ" panose="020B0604030504040204" pitchFamily="50" charset="-128"/>
              </a:rPr>
              <a:t>）</a:t>
            </a:r>
            <a:endParaRPr lang="ja-JP" altLang="en-US" sz="1300" dirty="0">
              <a:latin typeface="メイリオ" panose="020B0604030504040204" pitchFamily="50" charset="-128"/>
              <a:ea typeface="メイリオ" panose="020B0604030504040204" pitchFamily="50" charset="-128"/>
            </a:endParaRPr>
          </a:p>
        </c:rich>
      </c:tx>
      <c:layout>
        <c:manualLayout>
          <c:xMode val="edge"/>
          <c:yMode val="edge"/>
          <c:x val="9.9380163131990065E-2"/>
          <c:y val="0"/>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stacked"/>
        <c:varyColors val="0"/>
        <c:ser>
          <c:idx val="0"/>
          <c:order val="0"/>
          <c:tx>
            <c:strRef>
              <c:f>'Ⅱ (6)'!$C$3</c:f>
              <c:strCache>
                <c:ptCount val="1"/>
                <c:pt idx="0">
                  <c:v>①介護予防・日常生活支援総合事業の創設やその趣旨について、地域の住民やサービス事業者等地域の関係者に対して周知を行っているか（10点）（平均9.1点）</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(6)'!$B$4:$B$51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(6)'!$C$4:$C$51</c:f>
              <c:numCache>
                <c:formatCode>0.0_);[Red]\(0.0\)</c:formatCode>
                <c:ptCount val="48"/>
                <c:pt idx="0">
                  <c:v>8.1005586592178762</c:v>
                </c:pt>
                <c:pt idx="1">
                  <c:v>9.25</c:v>
                </c:pt>
                <c:pt idx="2">
                  <c:v>9.0909090909090917</c:v>
                </c:pt>
                <c:pt idx="3">
                  <c:v>9.4285714285714288</c:v>
                </c:pt>
                <c:pt idx="4">
                  <c:v>8.8000000000000007</c:v>
                </c:pt>
                <c:pt idx="5">
                  <c:v>9.1428571428571423</c:v>
                </c:pt>
                <c:pt idx="6">
                  <c:v>9.1525423728813564</c:v>
                </c:pt>
                <c:pt idx="7">
                  <c:v>7.7272727272727275</c:v>
                </c:pt>
                <c:pt idx="8">
                  <c:v>9.6</c:v>
                </c:pt>
                <c:pt idx="9">
                  <c:v>9.1428571428571423</c:v>
                </c:pt>
                <c:pt idx="10">
                  <c:v>9.6825396825396819</c:v>
                </c:pt>
                <c:pt idx="11">
                  <c:v>7.5925925925925926</c:v>
                </c:pt>
                <c:pt idx="12">
                  <c:v>9.5161290322580641</c:v>
                </c:pt>
                <c:pt idx="13">
                  <c:v>8.7878787878787872</c:v>
                </c:pt>
                <c:pt idx="14">
                  <c:v>8.6666666666666661</c:v>
                </c:pt>
                <c:pt idx="15">
                  <c:v>9.3333333333333339</c:v>
                </c:pt>
                <c:pt idx="16">
                  <c:v>9.473684210526315</c:v>
                </c:pt>
                <c:pt idx="17">
                  <c:v>10</c:v>
                </c:pt>
                <c:pt idx="18">
                  <c:v>9.6296296296296298</c:v>
                </c:pt>
                <c:pt idx="19">
                  <c:v>9.8701298701298708</c:v>
                </c:pt>
                <c:pt idx="20">
                  <c:v>9.5238095238095237</c:v>
                </c:pt>
                <c:pt idx="21">
                  <c:v>10</c:v>
                </c:pt>
                <c:pt idx="22">
                  <c:v>9.6296296296296298</c:v>
                </c:pt>
                <c:pt idx="23">
                  <c:v>9.3103448275862064</c:v>
                </c:pt>
                <c:pt idx="24">
                  <c:v>9.473684210526315</c:v>
                </c:pt>
                <c:pt idx="25">
                  <c:v>9.2307692307692299</c:v>
                </c:pt>
                <c:pt idx="26">
                  <c:v>10</c:v>
                </c:pt>
                <c:pt idx="27">
                  <c:v>9.5121951219512191</c:v>
                </c:pt>
                <c:pt idx="28">
                  <c:v>7.9487179487179489</c:v>
                </c:pt>
                <c:pt idx="29">
                  <c:v>9.3333333333333339</c:v>
                </c:pt>
                <c:pt idx="30">
                  <c:v>7.3684210526315788</c:v>
                </c:pt>
                <c:pt idx="31">
                  <c:v>10</c:v>
                </c:pt>
                <c:pt idx="32">
                  <c:v>10</c:v>
                </c:pt>
                <c:pt idx="33">
                  <c:v>9.5652173913043477</c:v>
                </c:pt>
                <c:pt idx="34">
                  <c:v>8.9473684210526319</c:v>
                </c:pt>
                <c:pt idx="35">
                  <c:v>8.75</c:v>
                </c:pt>
                <c:pt idx="36">
                  <c:v>8.235294117647058</c:v>
                </c:pt>
                <c:pt idx="37">
                  <c:v>9</c:v>
                </c:pt>
                <c:pt idx="38">
                  <c:v>8.235294117647058</c:v>
                </c:pt>
                <c:pt idx="39">
                  <c:v>9.5</c:v>
                </c:pt>
                <c:pt idx="40">
                  <c:v>10</c:v>
                </c:pt>
                <c:pt idx="41">
                  <c:v>9.0476190476190474</c:v>
                </c:pt>
                <c:pt idx="42">
                  <c:v>7.7777777777777777</c:v>
                </c:pt>
                <c:pt idx="43">
                  <c:v>10</c:v>
                </c:pt>
                <c:pt idx="44">
                  <c:v>10</c:v>
                </c:pt>
                <c:pt idx="45">
                  <c:v>9.3023255813953494</c:v>
                </c:pt>
                <c:pt idx="46">
                  <c:v>8.2926829268292686</c:v>
                </c:pt>
                <c:pt idx="47">
                  <c:v>9.052268811028144</c:v>
                </c:pt>
              </c:numCache>
            </c:numRef>
          </c:val>
          <c:extLst>
            <c:ext xmlns:c16="http://schemas.microsoft.com/office/drawing/2014/chart" uri="{C3380CC4-5D6E-409C-BE32-E72D297353CC}">
              <c16:uniqueId val="{00000000-4064-4583-8391-8977E9412EA0}"/>
            </c:ext>
          </c:extLst>
        </c:ser>
        <c:ser>
          <c:idx val="1"/>
          <c:order val="1"/>
          <c:tx>
            <c:strRef>
              <c:f>'Ⅱ (6)'!$D$3</c:f>
              <c:strCache>
                <c:ptCount val="1"/>
                <c:pt idx="0">
                  <c:v>②介護保険事業計画において、介護予防・生活支援サービス事業における多様なサービス及びその他の生活支援サービスの量の見込みを立てるとともに、その見込み量の確保に向けた具体策を記載しているか（10点）（平均4.3点）</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(6)'!$B$4:$B$51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(6)'!$D$4:$D$51</c:f>
              <c:numCache>
                <c:formatCode>0.0_);[Red]\(0.0\)</c:formatCode>
                <c:ptCount val="48"/>
                <c:pt idx="0">
                  <c:v>2.8491620111731844</c:v>
                </c:pt>
                <c:pt idx="1">
                  <c:v>3.5</c:v>
                </c:pt>
                <c:pt idx="2">
                  <c:v>3.3333333333333335</c:v>
                </c:pt>
                <c:pt idx="3">
                  <c:v>3.1428571428571428</c:v>
                </c:pt>
                <c:pt idx="4">
                  <c:v>4</c:v>
                </c:pt>
                <c:pt idx="5">
                  <c:v>5.1428571428571432</c:v>
                </c:pt>
                <c:pt idx="6">
                  <c:v>4.0677966101694913</c:v>
                </c:pt>
                <c:pt idx="7">
                  <c:v>3.4090909090909092</c:v>
                </c:pt>
                <c:pt idx="8">
                  <c:v>4.4000000000000004</c:v>
                </c:pt>
                <c:pt idx="9">
                  <c:v>2.5714285714285716</c:v>
                </c:pt>
                <c:pt idx="10">
                  <c:v>4.2857142857142856</c:v>
                </c:pt>
                <c:pt idx="11">
                  <c:v>2.7777777777777777</c:v>
                </c:pt>
                <c:pt idx="12">
                  <c:v>5.4838709677419351</c:v>
                </c:pt>
                <c:pt idx="13">
                  <c:v>4.8484848484848486</c:v>
                </c:pt>
                <c:pt idx="14">
                  <c:v>6.666666666666667</c:v>
                </c:pt>
                <c:pt idx="15">
                  <c:v>10</c:v>
                </c:pt>
                <c:pt idx="16">
                  <c:v>6.8421052631578947</c:v>
                </c:pt>
                <c:pt idx="17">
                  <c:v>3.5294117647058822</c:v>
                </c:pt>
                <c:pt idx="18">
                  <c:v>4.0740740740740744</c:v>
                </c:pt>
                <c:pt idx="19">
                  <c:v>4.9350649350649354</c:v>
                </c:pt>
                <c:pt idx="20">
                  <c:v>2.8571428571428572</c:v>
                </c:pt>
                <c:pt idx="21">
                  <c:v>6.5714285714285712</c:v>
                </c:pt>
                <c:pt idx="22">
                  <c:v>2.9629629629629628</c:v>
                </c:pt>
                <c:pt idx="23">
                  <c:v>5.1724137931034484</c:v>
                </c:pt>
                <c:pt idx="24">
                  <c:v>6.8421052631578947</c:v>
                </c:pt>
                <c:pt idx="25">
                  <c:v>4.2307692307692308</c:v>
                </c:pt>
                <c:pt idx="26">
                  <c:v>7.2093023255813957</c:v>
                </c:pt>
                <c:pt idx="27">
                  <c:v>4.3902439024390247</c:v>
                </c:pt>
                <c:pt idx="28">
                  <c:v>0.51282051282051277</c:v>
                </c:pt>
                <c:pt idx="29">
                  <c:v>2.3333333333333335</c:v>
                </c:pt>
                <c:pt idx="30">
                  <c:v>1.5789473684210527</c:v>
                </c:pt>
                <c:pt idx="31">
                  <c:v>5.7894736842105265</c:v>
                </c:pt>
                <c:pt idx="32">
                  <c:v>7.4074074074074074</c:v>
                </c:pt>
                <c:pt idx="33">
                  <c:v>6.9565217391304346</c:v>
                </c:pt>
                <c:pt idx="34">
                  <c:v>4.2105263157894735</c:v>
                </c:pt>
                <c:pt idx="35">
                  <c:v>2.5</c:v>
                </c:pt>
                <c:pt idx="36">
                  <c:v>2.3529411764705883</c:v>
                </c:pt>
                <c:pt idx="37">
                  <c:v>0.5</c:v>
                </c:pt>
                <c:pt idx="38">
                  <c:v>4.117647058823529</c:v>
                </c:pt>
                <c:pt idx="39">
                  <c:v>2.8333333333333335</c:v>
                </c:pt>
                <c:pt idx="40">
                  <c:v>0.5</c:v>
                </c:pt>
                <c:pt idx="41">
                  <c:v>5.7142857142857144</c:v>
                </c:pt>
                <c:pt idx="42">
                  <c:v>3.7777777777777777</c:v>
                </c:pt>
                <c:pt idx="43">
                  <c:v>8.8888888888888893</c:v>
                </c:pt>
                <c:pt idx="44">
                  <c:v>6.9230769230769234</c:v>
                </c:pt>
                <c:pt idx="45">
                  <c:v>6.2790697674418601</c:v>
                </c:pt>
                <c:pt idx="46">
                  <c:v>9.7560975609756095</c:v>
                </c:pt>
                <c:pt idx="47">
                  <c:v>4.2963813900057435</c:v>
                </c:pt>
              </c:numCache>
            </c:numRef>
          </c:val>
          <c:extLst>
            <c:ext xmlns:c16="http://schemas.microsoft.com/office/drawing/2014/chart" uri="{C3380CC4-5D6E-409C-BE32-E72D297353CC}">
              <c16:uniqueId val="{00000001-4064-4583-8391-8977E9412EA0}"/>
            </c:ext>
          </c:extLst>
        </c:ser>
        <c:ser>
          <c:idx val="2"/>
          <c:order val="2"/>
          <c:tx>
            <c:strRef>
              <c:f>'Ⅱ (6)'!$E$3</c:f>
              <c:strCache>
                <c:ptCount val="1"/>
                <c:pt idx="0">
                  <c:v>③介護予防・生活支援サービス事業における多様なサービスやその他の生活支援サービスの開始にあたり、生活支援コーディネーターや協議体、その他地域の関係者との協議を行うとともに、開始後の実施状況の検証の機会を設けているか（10点）（平均4.1点）</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(6)'!$B$4:$B$51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(6)'!$E$4:$E$51</c:f>
              <c:numCache>
                <c:formatCode>0.0_);[Red]\(0.0\)</c:formatCode>
                <c:ptCount val="48"/>
                <c:pt idx="0">
                  <c:v>3.4078212290502794</c:v>
                </c:pt>
                <c:pt idx="1">
                  <c:v>4.25</c:v>
                </c:pt>
                <c:pt idx="2">
                  <c:v>4.2424242424242422</c:v>
                </c:pt>
                <c:pt idx="3">
                  <c:v>2.5714285714285716</c:v>
                </c:pt>
                <c:pt idx="4">
                  <c:v>2.8</c:v>
                </c:pt>
                <c:pt idx="5">
                  <c:v>4</c:v>
                </c:pt>
                <c:pt idx="6">
                  <c:v>3.0508474576271185</c:v>
                </c:pt>
                <c:pt idx="7">
                  <c:v>1.5909090909090908</c:v>
                </c:pt>
                <c:pt idx="8">
                  <c:v>4</c:v>
                </c:pt>
                <c:pt idx="9">
                  <c:v>1.4285714285714286</c:v>
                </c:pt>
                <c:pt idx="10">
                  <c:v>2.3809523809523809</c:v>
                </c:pt>
                <c:pt idx="11">
                  <c:v>2.7777777777777777</c:v>
                </c:pt>
                <c:pt idx="12">
                  <c:v>4.5161290322580649</c:v>
                </c:pt>
                <c:pt idx="13">
                  <c:v>5.4545454545454541</c:v>
                </c:pt>
                <c:pt idx="14">
                  <c:v>4.333333333333333</c:v>
                </c:pt>
                <c:pt idx="15">
                  <c:v>6</c:v>
                </c:pt>
                <c:pt idx="16">
                  <c:v>5.7894736842105265</c:v>
                </c:pt>
                <c:pt idx="17">
                  <c:v>6.4705882352941178</c:v>
                </c:pt>
                <c:pt idx="18">
                  <c:v>3.3333333333333335</c:v>
                </c:pt>
                <c:pt idx="19">
                  <c:v>4.8051948051948052</c:v>
                </c:pt>
                <c:pt idx="20">
                  <c:v>4.2857142857142856</c:v>
                </c:pt>
                <c:pt idx="21">
                  <c:v>7.1428571428571432</c:v>
                </c:pt>
                <c:pt idx="22">
                  <c:v>4.4444444444444446</c:v>
                </c:pt>
                <c:pt idx="23">
                  <c:v>4.4827586206896548</c:v>
                </c:pt>
                <c:pt idx="24">
                  <c:v>4.2105263157894735</c:v>
                </c:pt>
                <c:pt idx="25">
                  <c:v>4.2307692307692308</c:v>
                </c:pt>
                <c:pt idx="26">
                  <c:v>7.6744186046511631</c:v>
                </c:pt>
                <c:pt idx="27">
                  <c:v>4.3902439024390247</c:v>
                </c:pt>
                <c:pt idx="28">
                  <c:v>1.7948717948717949</c:v>
                </c:pt>
                <c:pt idx="29">
                  <c:v>5</c:v>
                </c:pt>
                <c:pt idx="30">
                  <c:v>1.5789473684210527</c:v>
                </c:pt>
                <c:pt idx="31">
                  <c:v>7.3684210526315788</c:v>
                </c:pt>
                <c:pt idx="32">
                  <c:v>5.9259259259259256</c:v>
                </c:pt>
                <c:pt idx="33">
                  <c:v>3.9130434782608696</c:v>
                </c:pt>
                <c:pt idx="34">
                  <c:v>3.6842105263157894</c:v>
                </c:pt>
                <c:pt idx="35">
                  <c:v>4.583333333333333</c:v>
                </c:pt>
                <c:pt idx="36">
                  <c:v>2.9411764705882355</c:v>
                </c:pt>
                <c:pt idx="37">
                  <c:v>1.5</c:v>
                </c:pt>
                <c:pt idx="38">
                  <c:v>5.5882352941176467</c:v>
                </c:pt>
                <c:pt idx="39">
                  <c:v>3.5</c:v>
                </c:pt>
                <c:pt idx="40">
                  <c:v>4</c:v>
                </c:pt>
                <c:pt idx="41">
                  <c:v>7.1428571428571432</c:v>
                </c:pt>
                <c:pt idx="42">
                  <c:v>4.2222222222222223</c:v>
                </c:pt>
                <c:pt idx="43">
                  <c:v>5.5555555555555554</c:v>
                </c:pt>
                <c:pt idx="44">
                  <c:v>6.5384615384615383</c:v>
                </c:pt>
                <c:pt idx="45">
                  <c:v>3.4883720930232558</c:v>
                </c:pt>
                <c:pt idx="46">
                  <c:v>3.9024390243902438</c:v>
                </c:pt>
                <c:pt idx="47">
                  <c:v>4.066628374497415</c:v>
                </c:pt>
              </c:numCache>
            </c:numRef>
          </c:val>
          <c:extLst>
            <c:ext xmlns:c16="http://schemas.microsoft.com/office/drawing/2014/chart" uri="{C3380CC4-5D6E-409C-BE32-E72D297353CC}">
              <c16:uniqueId val="{00000002-4064-4583-8391-8977E9412EA0}"/>
            </c:ext>
          </c:extLst>
        </c:ser>
        <c:ser>
          <c:idx val="3"/>
          <c:order val="3"/>
          <c:tx>
            <c:strRef>
              <c:f>'Ⅱ (6)'!$F$3</c:f>
              <c:strCache>
                <c:ptCount val="1"/>
                <c:pt idx="0">
                  <c:v>④高齢者のニーズを踏まえ、介護予防・生活支援サービス事業における多様なサービス、その他生活支援サービスを創設しているか（10点）（平均6.5点）</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(6)'!$B$4:$B$51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(6)'!$F$4:$F$51</c:f>
              <c:numCache>
                <c:formatCode>0.0_);[Red]\(0.0\)</c:formatCode>
                <c:ptCount val="48"/>
                <c:pt idx="0">
                  <c:v>4.6927374301675977</c:v>
                </c:pt>
                <c:pt idx="1">
                  <c:v>5.75</c:v>
                </c:pt>
                <c:pt idx="2">
                  <c:v>5.4545454545454541</c:v>
                </c:pt>
                <c:pt idx="3">
                  <c:v>4.8571428571428568</c:v>
                </c:pt>
                <c:pt idx="4">
                  <c:v>5.6</c:v>
                </c:pt>
                <c:pt idx="5">
                  <c:v>7.7142857142857144</c:v>
                </c:pt>
                <c:pt idx="6">
                  <c:v>4.0677966101694913</c:v>
                </c:pt>
                <c:pt idx="7">
                  <c:v>5.2272727272727275</c:v>
                </c:pt>
                <c:pt idx="8">
                  <c:v>8</c:v>
                </c:pt>
                <c:pt idx="9">
                  <c:v>4.2857142857142856</c:v>
                </c:pt>
                <c:pt idx="10">
                  <c:v>8.0952380952380949</c:v>
                </c:pt>
                <c:pt idx="11">
                  <c:v>4.8148148148148149</c:v>
                </c:pt>
                <c:pt idx="12">
                  <c:v>8.2258064516129039</c:v>
                </c:pt>
                <c:pt idx="13">
                  <c:v>7.5757575757575761</c:v>
                </c:pt>
                <c:pt idx="14">
                  <c:v>9.6666666666666661</c:v>
                </c:pt>
                <c:pt idx="15">
                  <c:v>10</c:v>
                </c:pt>
                <c:pt idx="16">
                  <c:v>7.8947368421052628</c:v>
                </c:pt>
                <c:pt idx="17">
                  <c:v>9.4117647058823533</c:v>
                </c:pt>
                <c:pt idx="18">
                  <c:v>6.666666666666667</c:v>
                </c:pt>
                <c:pt idx="19">
                  <c:v>6.1038961038961039</c:v>
                </c:pt>
                <c:pt idx="20">
                  <c:v>5.7142857142857144</c:v>
                </c:pt>
                <c:pt idx="21">
                  <c:v>8.5714285714285712</c:v>
                </c:pt>
                <c:pt idx="22">
                  <c:v>7.2222222222222223</c:v>
                </c:pt>
                <c:pt idx="23">
                  <c:v>7.5862068965517242</c:v>
                </c:pt>
                <c:pt idx="24">
                  <c:v>9.473684210526315</c:v>
                </c:pt>
                <c:pt idx="25">
                  <c:v>6.9230769230769234</c:v>
                </c:pt>
                <c:pt idx="26">
                  <c:v>7.6744186046511631</c:v>
                </c:pt>
                <c:pt idx="27">
                  <c:v>8.0487804878048781</c:v>
                </c:pt>
                <c:pt idx="28">
                  <c:v>4.615384615384615</c:v>
                </c:pt>
                <c:pt idx="29">
                  <c:v>5</c:v>
                </c:pt>
                <c:pt idx="30">
                  <c:v>2.6315789473684212</c:v>
                </c:pt>
                <c:pt idx="31">
                  <c:v>7.3684210526315788</c:v>
                </c:pt>
                <c:pt idx="32">
                  <c:v>10</c:v>
                </c:pt>
                <c:pt idx="33">
                  <c:v>7.8260869565217392</c:v>
                </c:pt>
                <c:pt idx="34">
                  <c:v>5.7894736842105265</c:v>
                </c:pt>
                <c:pt idx="35">
                  <c:v>5.833333333333333</c:v>
                </c:pt>
                <c:pt idx="36">
                  <c:v>4.117647058823529</c:v>
                </c:pt>
                <c:pt idx="37">
                  <c:v>7.5</c:v>
                </c:pt>
                <c:pt idx="38">
                  <c:v>5</c:v>
                </c:pt>
                <c:pt idx="39">
                  <c:v>6.666666666666667</c:v>
                </c:pt>
                <c:pt idx="40">
                  <c:v>10</c:v>
                </c:pt>
                <c:pt idx="41">
                  <c:v>8.0952380952380949</c:v>
                </c:pt>
                <c:pt idx="42">
                  <c:v>8</c:v>
                </c:pt>
                <c:pt idx="43">
                  <c:v>10</c:v>
                </c:pt>
                <c:pt idx="44">
                  <c:v>5.7692307692307692</c:v>
                </c:pt>
                <c:pt idx="45">
                  <c:v>6.2790697674418601</c:v>
                </c:pt>
                <c:pt idx="46">
                  <c:v>6.8292682926829267</c:v>
                </c:pt>
                <c:pt idx="47">
                  <c:v>6.5307294658242387</c:v>
                </c:pt>
              </c:numCache>
            </c:numRef>
          </c:val>
          <c:extLst>
            <c:ext xmlns:c16="http://schemas.microsoft.com/office/drawing/2014/chart" uri="{C3380CC4-5D6E-409C-BE32-E72D297353CC}">
              <c16:uniqueId val="{00000003-4064-4583-8391-8977E9412EA0}"/>
            </c:ext>
          </c:extLst>
        </c:ser>
        <c:ser>
          <c:idx val="4"/>
          <c:order val="4"/>
          <c:tx>
            <c:strRef>
              <c:f>'Ⅱ (6)'!$G$3</c:f>
              <c:strCache>
                <c:ptCount val="1"/>
                <c:pt idx="0">
                  <c:v>⑤介護予防に資する住民主体の通いの場への65歳以上の方の参加者数はどの程度か（10点、５点）（平均4.1点）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(6)'!$B$4:$B$51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(6)'!$G$4:$G$51</c:f>
              <c:numCache>
                <c:formatCode>0.0_);[Red]\(0.0\)</c:formatCode>
                <c:ptCount val="48"/>
                <c:pt idx="0">
                  <c:v>2.9608938547486034</c:v>
                </c:pt>
                <c:pt idx="1">
                  <c:v>2</c:v>
                </c:pt>
                <c:pt idx="2">
                  <c:v>3.7878787878787881</c:v>
                </c:pt>
                <c:pt idx="3">
                  <c:v>4.1428571428571432</c:v>
                </c:pt>
                <c:pt idx="4">
                  <c:v>1.4</c:v>
                </c:pt>
                <c:pt idx="5">
                  <c:v>4.5714285714285712</c:v>
                </c:pt>
                <c:pt idx="6">
                  <c:v>3.9830508474576272</c:v>
                </c:pt>
                <c:pt idx="7">
                  <c:v>1.8181818181818181</c:v>
                </c:pt>
                <c:pt idx="8">
                  <c:v>3.8</c:v>
                </c:pt>
                <c:pt idx="9">
                  <c:v>3.7142857142857144</c:v>
                </c:pt>
                <c:pt idx="10">
                  <c:v>5.1587301587301591</c:v>
                </c:pt>
                <c:pt idx="11">
                  <c:v>3.2407407407407409</c:v>
                </c:pt>
                <c:pt idx="12">
                  <c:v>2.9838709677419355</c:v>
                </c:pt>
                <c:pt idx="13">
                  <c:v>1.6666666666666667</c:v>
                </c:pt>
                <c:pt idx="14">
                  <c:v>2.8333333333333335</c:v>
                </c:pt>
                <c:pt idx="15">
                  <c:v>5</c:v>
                </c:pt>
                <c:pt idx="16">
                  <c:v>5.7894736842105265</c:v>
                </c:pt>
                <c:pt idx="17">
                  <c:v>2.0588235294117645</c:v>
                </c:pt>
                <c:pt idx="18">
                  <c:v>4.2592592592592595</c:v>
                </c:pt>
                <c:pt idx="19">
                  <c:v>1.6233766233766234</c:v>
                </c:pt>
                <c:pt idx="20">
                  <c:v>2.2619047619047619</c:v>
                </c:pt>
                <c:pt idx="21">
                  <c:v>3.4285714285714284</c:v>
                </c:pt>
                <c:pt idx="22">
                  <c:v>3.0555555555555554</c:v>
                </c:pt>
                <c:pt idx="23">
                  <c:v>3.2758620689655173</c:v>
                </c:pt>
                <c:pt idx="24">
                  <c:v>6.0526315789473681</c:v>
                </c:pt>
                <c:pt idx="25">
                  <c:v>2.1153846153846154</c:v>
                </c:pt>
                <c:pt idx="26">
                  <c:v>4.8837209302325579</c:v>
                </c:pt>
                <c:pt idx="27">
                  <c:v>9.1463414634146343</c:v>
                </c:pt>
                <c:pt idx="28">
                  <c:v>5.2564102564102564</c:v>
                </c:pt>
                <c:pt idx="29">
                  <c:v>5</c:v>
                </c:pt>
                <c:pt idx="30">
                  <c:v>4.2105263157894735</c:v>
                </c:pt>
                <c:pt idx="31">
                  <c:v>4.7368421052631575</c:v>
                </c:pt>
                <c:pt idx="32">
                  <c:v>6.2962962962962967</c:v>
                </c:pt>
                <c:pt idx="33">
                  <c:v>6.7391304347826084</c:v>
                </c:pt>
                <c:pt idx="34">
                  <c:v>4.4736842105263159</c:v>
                </c:pt>
                <c:pt idx="35">
                  <c:v>3.75</c:v>
                </c:pt>
                <c:pt idx="36">
                  <c:v>3.2352941176470589</c:v>
                </c:pt>
                <c:pt idx="37">
                  <c:v>5</c:v>
                </c:pt>
                <c:pt idx="38">
                  <c:v>7.7941176470588234</c:v>
                </c:pt>
                <c:pt idx="39">
                  <c:v>3.8333333333333335</c:v>
                </c:pt>
                <c:pt idx="40">
                  <c:v>6.25</c:v>
                </c:pt>
                <c:pt idx="41">
                  <c:v>6.666666666666667</c:v>
                </c:pt>
                <c:pt idx="42">
                  <c:v>4.333333333333333</c:v>
                </c:pt>
                <c:pt idx="43">
                  <c:v>6.1111111111111107</c:v>
                </c:pt>
                <c:pt idx="44">
                  <c:v>7.5</c:v>
                </c:pt>
                <c:pt idx="45">
                  <c:v>6.0465116279069768</c:v>
                </c:pt>
                <c:pt idx="46">
                  <c:v>8.4146341463414629</c:v>
                </c:pt>
                <c:pt idx="47">
                  <c:v>4.1211947156806437</c:v>
                </c:pt>
              </c:numCache>
            </c:numRef>
          </c:val>
          <c:extLst>
            <c:ext xmlns:c16="http://schemas.microsoft.com/office/drawing/2014/chart" uri="{C3380CC4-5D6E-409C-BE32-E72D297353CC}">
              <c16:uniqueId val="{00000004-4064-4583-8391-8977E9412EA0}"/>
            </c:ext>
          </c:extLst>
        </c:ser>
        <c:ser>
          <c:idx val="5"/>
          <c:order val="5"/>
          <c:tx>
            <c:strRef>
              <c:f>'Ⅱ (6)'!$H$3</c:f>
              <c:strCache>
                <c:ptCount val="1"/>
                <c:pt idx="0">
                  <c:v>⑥地域包括支援センター、介護支援専門員、生活支援コーディネーター、協議体に対して、総合事業を含む多様な地域の社会資源に関する情報を提供しているか（10点）（平均8.1点）</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(6)'!$B$4:$B$51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(6)'!$H$4:$H$51</c:f>
              <c:numCache>
                <c:formatCode>0.0_);[Red]\(0.0\)</c:formatCode>
                <c:ptCount val="48"/>
                <c:pt idx="0">
                  <c:v>7.2067039106145252</c:v>
                </c:pt>
                <c:pt idx="1">
                  <c:v>6.75</c:v>
                </c:pt>
                <c:pt idx="2">
                  <c:v>8.1818181818181817</c:v>
                </c:pt>
                <c:pt idx="3">
                  <c:v>9.1428571428571423</c:v>
                </c:pt>
                <c:pt idx="4">
                  <c:v>7.2</c:v>
                </c:pt>
                <c:pt idx="5">
                  <c:v>7.4285714285714288</c:v>
                </c:pt>
                <c:pt idx="6">
                  <c:v>8.1355932203389827</c:v>
                </c:pt>
                <c:pt idx="7">
                  <c:v>4.7727272727272725</c:v>
                </c:pt>
                <c:pt idx="8">
                  <c:v>8.8000000000000007</c:v>
                </c:pt>
                <c:pt idx="9">
                  <c:v>8.2857142857142865</c:v>
                </c:pt>
                <c:pt idx="10">
                  <c:v>9.5238095238095237</c:v>
                </c:pt>
                <c:pt idx="11">
                  <c:v>7.9629629629629628</c:v>
                </c:pt>
                <c:pt idx="12">
                  <c:v>8.7096774193548381</c:v>
                </c:pt>
                <c:pt idx="13">
                  <c:v>8.1818181818181817</c:v>
                </c:pt>
                <c:pt idx="14">
                  <c:v>7.333333333333333</c:v>
                </c:pt>
                <c:pt idx="15">
                  <c:v>9.3333333333333339</c:v>
                </c:pt>
                <c:pt idx="16">
                  <c:v>7.8947368421052628</c:v>
                </c:pt>
                <c:pt idx="17">
                  <c:v>9.4117647058823533</c:v>
                </c:pt>
                <c:pt idx="18">
                  <c:v>8.518518518518519</c:v>
                </c:pt>
                <c:pt idx="19">
                  <c:v>9.8701298701298708</c:v>
                </c:pt>
                <c:pt idx="20">
                  <c:v>8.8095238095238102</c:v>
                </c:pt>
                <c:pt idx="21">
                  <c:v>10</c:v>
                </c:pt>
                <c:pt idx="22">
                  <c:v>9.2592592592592595</c:v>
                </c:pt>
                <c:pt idx="23">
                  <c:v>7.2413793103448274</c:v>
                </c:pt>
                <c:pt idx="24">
                  <c:v>9.473684210526315</c:v>
                </c:pt>
                <c:pt idx="25">
                  <c:v>6.5384615384615383</c:v>
                </c:pt>
                <c:pt idx="26">
                  <c:v>9.7674418604651159</c:v>
                </c:pt>
                <c:pt idx="27">
                  <c:v>6.8292682926829267</c:v>
                </c:pt>
                <c:pt idx="28">
                  <c:v>5.8974358974358978</c:v>
                </c:pt>
                <c:pt idx="29">
                  <c:v>8.3333333333333339</c:v>
                </c:pt>
                <c:pt idx="30">
                  <c:v>6.8421052631578947</c:v>
                </c:pt>
                <c:pt idx="31">
                  <c:v>9.473684210526315</c:v>
                </c:pt>
                <c:pt idx="32">
                  <c:v>8.1481481481481488</c:v>
                </c:pt>
                <c:pt idx="33">
                  <c:v>9.5652173913043477</c:v>
                </c:pt>
                <c:pt idx="34">
                  <c:v>7.3684210526315788</c:v>
                </c:pt>
                <c:pt idx="35">
                  <c:v>8.3333333333333339</c:v>
                </c:pt>
                <c:pt idx="36">
                  <c:v>7.0588235294117645</c:v>
                </c:pt>
                <c:pt idx="37">
                  <c:v>7</c:v>
                </c:pt>
                <c:pt idx="38">
                  <c:v>8.8235294117647065</c:v>
                </c:pt>
                <c:pt idx="39">
                  <c:v>7.5</c:v>
                </c:pt>
                <c:pt idx="40">
                  <c:v>9.5</c:v>
                </c:pt>
                <c:pt idx="41">
                  <c:v>9.5238095238095237</c:v>
                </c:pt>
                <c:pt idx="42">
                  <c:v>7.7777777777777777</c:v>
                </c:pt>
                <c:pt idx="43">
                  <c:v>9.4444444444444446</c:v>
                </c:pt>
                <c:pt idx="44">
                  <c:v>9.2307692307692299</c:v>
                </c:pt>
                <c:pt idx="45">
                  <c:v>7.6744186046511631</c:v>
                </c:pt>
                <c:pt idx="46">
                  <c:v>8.2926829268292686</c:v>
                </c:pt>
                <c:pt idx="47">
                  <c:v>8.1390005743825391</c:v>
                </c:pt>
              </c:numCache>
            </c:numRef>
          </c:val>
          <c:extLst>
            <c:ext xmlns:c16="http://schemas.microsoft.com/office/drawing/2014/chart" uri="{C3380CC4-5D6E-409C-BE32-E72D297353CC}">
              <c16:uniqueId val="{00000005-4064-4583-8391-8977E9412EA0}"/>
            </c:ext>
          </c:extLst>
        </c:ser>
        <c:ser>
          <c:idx val="6"/>
          <c:order val="6"/>
          <c:tx>
            <c:strRef>
              <c:f>'Ⅱ (6)'!$I$3</c:f>
              <c:strCache>
                <c:ptCount val="1"/>
                <c:pt idx="0">
                  <c:v>⑦地域リハビリテーション活動支援事業（リハビリテーション専門職等が技術的助言等を行う事業）等により、介護予防の場にリハビリテーション専門職等が関与する仕組みを設け実行しているか（10点）（平均7.9点）</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(6)'!$B$4:$B$51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(6)'!$I$4:$I$51</c:f>
              <c:numCache>
                <c:formatCode>0.0_);[Red]\(0.0\)</c:formatCode>
                <c:ptCount val="48"/>
                <c:pt idx="0">
                  <c:v>6.4804469273743015</c:v>
                </c:pt>
                <c:pt idx="1">
                  <c:v>5</c:v>
                </c:pt>
                <c:pt idx="2">
                  <c:v>7.5757575757575761</c:v>
                </c:pt>
                <c:pt idx="3">
                  <c:v>9.1428571428571423</c:v>
                </c:pt>
                <c:pt idx="4">
                  <c:v>5.2</c:v>
                </c:pt>
                <c:pt idx="5">
                  <c:v>5.4285714285714288</c:v>
                </c:pt>
                <c:pt idx="6">
                  <c:v>7.4576271186440675</c:v>
                </c:pt>
                <c:pt idx="7">
                  <c:v>6.8181818181818183</c:v>
                </c:pt>
                <c:pt idx="8">
                  <c:v>8.4</c:v>
                </c:pt>
                <c:pt idx="9">
                  <c:v>8.8571428571428577</c:v>
                </c:pt>
                <c:pt idx="10">
                  <c:v>9.3650793650793656</c:v>
                </c:pt>
                <c:pt idx="11">
                  <c:v>8.3333333333333339</c:v>
                </c:pt>
                <c:pt idx="12">
                  <c:v>7.903225806451613</c:v>
                </c:pt>
                <c:pt idx="13">
                  <c:v>6.666666666666667</c:v>
                </c:pt>
                <c:pt idx="14">
                  <c:v>8.3333333333333339</c:v>
                </c:pt>
                <c:pt idx="15">
                  <c:v>10</c:v>
                </c:pt>
                <c:pt idx="16">
                  <c:v>9.473684210526315</c:v>
                </c:pt>
                <c:pt idx="17">
                  <c:v>8.8235294117647065</c:v>
                </c:pt>
                <c:pt idx="18">
                  <c:v>8.518518518518519</c:v>
                </c:pt>
                <c:pt idx="19">
                  <c:v>7.0129870129870131</c:v>
                </c:pt>
                <c:pt idx="20">
                  <c:v>6.9047619047619051</c:v>
                </c:pt>
                <c:pt idx="21">
                  <c:v>10</c:v>
                </c:pt>
                <c:pt idx="22">
                  <c:v>7.0370370370370372</c:v>
                </c:pt>
                <c:pt idx="23">
                  <c:v>7.5862068965517242</c:v>
                </c:pt>
                <c:pt idx="24">
                  <c:v>8.4210526315789469</c:v>
                </c:pt>
                <c:pt idx="25">
                  <c:v>6.9230769230769234</c:v>
                </c:pt>
                <c:pt idx="26">
                  <c:v>9.3023255813953494</c:v>
                </c:pt>
                <c:pt idx="27">
                  <c:v>9.5121951219512191</c:v>
                </c:pt>
                <c:pt idx="28">
                  <c:v>8.2051282051282044</c:v>
                </c:pt>
                <c:pt idx="29">
                  <c:v>9</c:v>
                </c:pt>
                <c:pt idx="30">
                  <c:v>5.7894736842105265</c:v>
                </c:pt>
                <c:pt idx="31">
                  <c:v>8.9473684210526319</c:v>
                </c:pt>
                <c:pt idx="32">
                  <c:v>8.518518518518519</c:v>
                </c:pt>
                <c:pt idx="33">
                  <c:v>10</c:v>
                </c:pt>
                <c:pt idx="34">
                  <c:v>7.3684210526315788</c:v>
                </c:pt>
                <c:pt idx="35">
                  <c:v>7.5</c:v>
                </c:pt>
                <c:pt idx="36">
                  <c:v>5.2941176470588234</c:v>
                </c:pt>
                <c:pt idx="37">
                  <c:v>8</c:v>
                </c:pt>
                <c:pt idx="38">
                  <c:v>10</c:v>
                </c:pt>
                <c:pt idx="39">
                  <c:v>8</c:v>
                </c:pt>
                <c:pt idx="40">
                  <c:v>9.5</c:v>
                </c:pt>
                <c:pt idx="41">
                  <c:v>9.5238095238095237</c:v>
                </c:pt>
                <c:pt idx="42">
                  <c:v>10</c:v>
                </c:pt>
                <c:pt idx="43">
                  <c:v>10</c:v>
                </c:pt>
                <c:pt idx="44">
                  <c:v>7.6923076923076925</c:v>
                </c:pt>
                <c:pt idx="45">
                  <c:v>8.1395348837209305</c:v>
                </c:pt>
                <c:pt idx="46">
                  <c:v>6.8292682926829267</c:v>
                </c:pt>
                <c:pt idx="47">
                  <c:v>7.869040781160253</c:v>
                </c:pt>
              </c:numCache>
            </c:numRef>
          </c:val>
          <c:extLst>
            <c:ext xmlns:c16="http://schemas.microsoft.com/office/drawing/2014/chart" uri="{C3380CC4-5D6E-409C-BE32-E72D297353CC}">
              <c16:uniqueId val="{00000006-4064-4583-8391-8977E9412EA0}"/>
            </c:ext>
          </c:extLst>
        </c:ser>
        <c:ser>
          <c:idx val="7"/>
          <c:order val="7"/>
          <c:tx>
            <c:strRef>
              <c:f>'Ⅱ (6)'!$J$3</c:f>
              <c:strCache>
                <c:ptCount val="1"/>
                <c:pt idx="0">
                  <c:v>⑧住民の介護予防活動への積極的な参加を促進する取組を推進しているか（10点）（平均8.9点）</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(6)'!$B$4:$B$51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(6)'!$J$4:$J$51</c:f>
              <c:numCache>
                <c:formatCode>0.0_);[Red]\(0.0\)</c:formatCode>
                <c:ptCount val="48"/>
                <c:pt idx="0">
                  <c:v>7.8212290502793298</c:v>
                </c:pt>
                <c:pt idx="1">
                  <c:v>7.75</c:v>
                </c:pt>
                <c:pt idx="2">
                  <c:v>9.0909090909090917</c:v>
                </c:pt>
                <c:pt idx="3">
                  <c:v>9.4285714285714288</c:v>
                </c:pt>
                <c:pt idx="4">
                  <c:v>8</c:v>
                </c:pt>
                <c:pt idx="5">
                  <c:v>8</c:v>
                </c:pt>
                <c:pt idx="6">
                  <c:v>8.8135593220338979</c:v>
                </c:pt>
                <c:pt idx="7">
                  <c:v>7.5</c:v>
                </c:pt>
                <c:pt idx="8">
                  <c:v>9.6</c:v>
                </c:pt>
                <c:pt idx="9">
                  <c:v>9.7142857142857135</c:v>
                </c:pt>
                <c:pt idx="10">
                  <c:v>9.6825396825396819</c:v>
                </c:pt>
                <c:pt idx="11">
                  <c:v>7.9629629629629628</c:v>
                </c:pt>
                <c:pt idx="12">
                  <c:v>8.5483870967741939</c:v>
                </c:pt>
                <c:pt idx="13">
                  <c:v>9.3939393939393945</c:v>
                </c:pt>
                <c:pt idx="14">
                  <c:v>7.666666666666667</c:v>
                </c:pt>
                <c:pt idx="15">
                  <c:v>10</c:v>
                </c:pt>
                <c:pt idx="16">
                  <c:v>8.4210526315789469</c:v>
                </c:pt>
                <c:pt idx="17">
                  <c:v>10</c:v>
                </c:pt>
                <c:pt idx="18">
                  <c:v>9.2592592592592595</c:v>
                </c:pt>
                <c:pt idx="19">
                  <c:v>8.7012987012987004</c:v>
                </c:pt>
                <c:pt idx="20">
                  <c:v>9.2857142857142865</c:v>
                </c:pt>
                <c:pt idx="21">
                  <c:v>10</c:v>
                </c:pt>
                <c:pt idx="22">
                  <c:v>8.518518518518519</c:v>
                </c:pt>
                <c:pt idx="23">
                  <c:v>8.6206896551724146</c:v>
                </c:pt>
                <c:pt idx="24">
                  <c:v>9.473684210526315</c:v>
                </c:pt>
                <c:pt idx="25">
                  <c:v>8.4615384615384617</c:v>
                </c:pt>
                <c:pt idx="26">
                  <c:v>10</c:v>
                </c:pt>
                <c:pt idx="27">
                  <c:v>10</c:v>
                </c:pt>
                <c:pt idx="28">
                  <c:v>9.2307692307692299</c:v>
                </c:pt>
                <c:pt idx="29">
                  <c:v>10</c:v>
                </c:pt>
                <c:pt idx="30">
                  <c:v>8.4210526315789469</c:v>
                </c:pt>
                <c:pt idx="31">
                  <c:v>10</c:v>
                </c:pt>
                <c:pt idx="32">
                  <c:v>9.6296296296296298</c:v>
                </c:pt>
                <c:pt idx="33">
                  <c:v>10</c:v>
                </c:pt>
                <c:pt idx="34">
                  <c:v>9.473684210526315</c:v>
                </c:pt>
                <c:pt idx="35">
                  <c:v>7.5</c:v>
                </c:pt>
                <c:pt idx="36">
                  <c:v>9.4117647058823533</c:v>
                </c:pt>
                <c:pt idx="37">
                  <c:v>8.5</c:v>
                </c:pt>
                <c:pt idx="38">
                  <c:v>9.4117647058823533</c:v>
                </c:pt>
                <c:pt idx="39">
                  <c:v>8.3333333333333339</c:v>
                </c:pt>
                <c:pt idx="40">
                  <c:v>10</c:v>
                </c:pt>
                <c:pt idx="41">
                  <c:v>9.5238095238095237</c:v>
                </c:pt>
                <c:pt idx="42">
                  <c:v>9.7777777777777786</c:v>
                </c:pt>
                <c:pt idx="43">
                  <c:v>10</c:v>
                </c:pt>
                <c:pt idx="44">
                  <c:v>9.615384615384615</c:v>
                </c:pt>
                <c:pt idx="45">
                  <c:v>9.5348837209302317</c:v>
                </c:pt>
                <c:pt idx="46">
                  <c:v>8.536585365853659</c:v>
                </c:pt>
                <c:pt idx="47">
                  <c:v>8.8971855255600225</c:v>
                </c:pt>
              </c:numCache>
            </c:numRef>
          </c:val>
          <c:extLst>
            <c:ext xmlns:c16="http://schemas.microsoft.com/office/drawing/2014/chart" uri="{C3380CC4-5D6E-409C-BE32-E72D297353CC}">
              <c16:uniqueId val="{00000007-4064-4583-8391-8977E9412EA0}"/>
            </c:ext>
          </c:extLst>
        </c:ser>
        <c:ser>
          <c:idx val="8"/>
          <c:order val="8"/>
          <c:tx>
            <c:strRef>
              <c:f>'Ⅱ (6)'!$K$3</c:f>
              <c:strCache>
                <c:ptCount val="1"/>
              </c:strCache>
            </c:strRef>
          </c:tx>
          <c:spPr>
            <a:solidFill>
              <a:schemeClr val="bg1"/>
            </a:solidFill>
            <a:ln>
              <a:noFill/>
            </a:ln>
            <a:effectLst/>
          </c:spPr>
          <c:invertIfNegative val="0"/>
          <c:dLbls>
            <c:dLbl>
              <c:idx val="0"/>
              <c:layout>
                <c:manualLayout>
                  <c:x val="0"/>
                  <c:y val="0.1217700843312920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D17-4244-A110-5E657C4262AD}"/>
                </c:ext>
              </c:extLst>
            </c:dLbl>
            <c:dLbl>
              <c:idx val="2"/>
              <c:layout>
                <c:manualLayout>
                  <c:x val="-1.4332857475395195E-2"/>
                  <c:y val="0.1541444951735402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D17-4244-A110-5E657C4262AD}"/>
                </c:ext>
              </c:extLst>
            </c:dLbl>
            <c:dLbl>
              <c:idx val="3"/>
              <c:layout>
                <c:manualLayout>
                  <c:x val="1.2675782693497757E-3"/>
                  <c:y val="0.1422893173478716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D17-4244-A110-5E657C4262AD}"/>
                </c:ext>
              </c:extLst>
            </c:dLbl>
            <c:dLbl>
              <c:idx val="20"/>
              <c:layout>
                <c:manualLayout>
                  <c:x val="-2.6325050757383425E-3"/>
                  <c:y val="0.1439531037691837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D17-4244-A110-5E657C4262AD}"/>
                </c:ext>
              </c:extLst>
            </c:dLbl>
            <c:dLbl>
              <c:idx val="39"/>
              <c:layout>
                <c:manualLayout>
                  <c:x val="-3.2449512346367047E-5"/>
                  <c:y val="0.1489456623025252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D17-4244-A110-5E657C4262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(6)'!$B$4:$B$51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(6)'!$K$4:$K$51</c:f>
              <c:numCache>
                <c:formatCode>0.0_);[Red]\(0.0\)</c:formatCode>
                <c:ptCount val="48"/>
                <c:pt idx="0">
                  <c:v>43.519553072625698</c:v>
                </c:pt>
                <c:pt idx="1">
                  <c:v>44.25</c:v>
                </c:pt>
                <c:pt idx="2">
                  <c:v>50.757575757575765</c:v>
                </c:pt>
                <c:pt idx="3">
                  <c:v>51.857142857142861</c:v>
                </c:pt>
                <c:pt idx="4">
                  <c:v>43</c:v>
                </c:pt>
                <c:pt idx="5">
                  <c:v>51.428571428571431</c:v>
                </c:pt>
                <c:pt idx="6">
                  <c:v>48.728813559322035</c:v>
                </c:pt>
                <c:pt idx="7">
                  <c:v>38.86363636363636</c:v>
                </c:pt>
                <c:pt idx="8">
                  <c:v>56.6</c:v>
                </c:pt>
                <c:pt idx="9">
                  <c:v>48.000000000000007</c:v>
                </c:pt>
                <c:pt idx="10">
                  <c:v>58.174603174603178</c:v>
                </c:pt>
                <c:pt idx="11">
                  <c:v>45.462962962962962</c:v>
                </c:pt>
                <c:pt idx="12">
                  <c:v>55.887096774193552</c:v>
                </c:pt>
                <c:pt idx="13">
                  <c:v>52.575757575757578</c:v>
                </c:pt>
                <c:pt idx="14">
                  <c:v>55.5</c:v>
                </c:pt>
                <c:pt idx="15">
                  <c:v>69.666666666666671</c:v>
                </c:pt>
                <c:pt idx="16">
                  <c:v>61.578947368421048</c:v>
                </c:pt>
                <c:pt idx="17">
                  <c:v>59.705882352941174</c:v>
                </c:pt>
                <c:pt idx="18">
                  <c:v>54.25925925925926</c:v>
                </c:pt>
                <c:pt idx="19">
                  <c:v>52.922077922077918</c:v>
                </c:pt>
                <c:pt idx="20">
                  <c:v>49.642857142857146</c:v>
                </c:pt>
                <c:pt idx="21">
                  <c:v>65.714285714285722</c:v>
                </c:pt>
                <c:pt idx="22">
                  <c:v>52.129629629629633</c:v>
                </c:pt>
                <c:pt idx="23">
                  <c:v>53.275862068965509</c:v>
                </c:pt>
                <c:pt idx="24">
                  <c:v>63.421052631578938</c:v>
                </c:pt>
                <c:pt idx="25">
                  <c:v>48.653846153846153</c:v>
                </c:pt>
                <c:pt idx="26">
                  <c:v>66.511627906976742</c:v>
                </c:pt>
                <c:pt idx="27">
                  <c:v>61.829268292682926</c:v>
                </c:pt>
                <c:pt idx="28">
                  <c:v>43.461538461538453</c:v>
                </c:pt>
                <c:pt idx="29">
                  <c:v>54</c:v>
                </c:pt>
                <c:pt idx="30">
                  <c:v>38.421052631578945</c:v>
                </c:pt>
                <c:pt idx="31">
                  <c:v>63.684210526315788</c:v>
                </c:pt>
                <c:pt idx="32">
                  <c:v>65.925925925925938</c:v>
                </c:pt>
                <c:pt idx="33">
                  <c:v>64.565217391304344</c:v>
                </c:pt>
                <c:pt idx="34">
                  <c:v>51.315789473684205</c:v>
                </c:pt>
                <c:pt idx="35">
                  <c:v>48.75</c:v>
                </c:pt>
                <c:pt idx="36">
                  <c:v>42.647058823529413</c:v>
                </c:pt>
                <c:pt idx="37">
                  <c:v>47</c:v>
                </c:pt>
                <c:pt idx="38">
                  <c:v>58.970588235294116</c:v>
                </c:pt>
                <c:pt idx="39">
                  <c:v>50.166666666666664</c:v>
                </c:pt>
                <c:pt idx="40">
                  <c:v>59.75</c:v>
                </c:pt>
                <c:pt idx="41">
                  <c:v>65.238095238095241</c:v>
                </c:pt>
                <c:pt idx="42">
                  <c:v>55.666666666666664</c:v>
                </c:pt>
                <c:pt idx="43">
                  <c:v>70</c:v>
                </c:pt>
                <c:pt idx="44">
                  <c:v>63.269230769230759</c:v>
                </c:pt>
                <c:pt idx="45">
                  <c:v>56.744186046511622</c:v>
                </c:pt>
                <c:pt idx="46">
                  <c:v>60.853658536585364</c:v>
                </c:pt>
                <c:pt idx="47">
                  <c:v>52.972429638138991</c:v>
                </c:pt>
              </c:numCache>
            </c:numRef>
          </c:val>
          <c:extLst>
            <c:ext xmlns:c16="http://schemas.microsoft.com/office/drawing/2014/chart" uri="{C3380CC4-5D6E-409C-BE32-E72D297353CC}">
              <c16:uniqueId val="{00000008-4064-4583-8391-8977E9412EA0}"/>
            </c:ext>
          </c:extLst>
        </c:ser>
        <c:dLbls>
          <c:showLegendKey val="0"/>
          <c:showVal val="0"/>
          <c:showCatName val="0"/>
          <c:showSerName val="0"/>
          <c:showPercent val="0"/>
          <c:showBubbleSize val="0"/>
        </c:dLbls>
        <c:gapWidth val="200"/>
        <c:overlap val="100"/>
        <c:axId val="90335727"/>
        <c:axId val="90340303"/>
      </c:barChart>
      <c:catAx>
        <c:axId val="90335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0340303"/>
        <c:crosses val="autoZero"/>
        <c:auto val="1"/>
        <c:lblAlgn val="ctr"/>
        <c:lblOffset val="100"/>
        <c:noMultiLvlLbl val="0"/>
      </c:catAx>
      <c:valAx>
        <c:axId val="90340303"/>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0335727"/>
        <c:crosses val="autoZero"/>
        <c:crossBetween val="between"/>
      </c:valAx>
      <c:spPr>
        <a:noFill/>
        <a:ln>
          <a:noFill/>
        </a:ln>
        <a:effectLst/>
      </c:spPr>
    </c:plotArea>
    <c:legend>
      <c:legendPos val="b"/>
      <c:layout>
        <c:manualLayout>
          <c:xMode val="edge"/>
          <c:yMode val="edge"/>
          <c:x val="2.9145189764134015E-2"/>
          <c:y val="0.55918827583569419"/>
          <c:w val="0.92740931487307532"/>
          <c:h val="0.3167009211707990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300" dirty="0" smtClean="0">
                <a:latin typeface="メイリオ" panose="020B0604030504040204" pitchFamily="50" charset="-128"/>
                <a:ea typeface="メイリオ" panose="020B0604030504040204" pitchFamily="50" charset="-128"/>
              </a:rPr>
              <a:t>（７）生活支援体制の整備　都道府県別市町村得点（満点</a:t>
            </a:r>
            <a:r>
              <a:rPr lang="en-US" altLang="ja-JP" sz="1300" dirty="0" smtClean="0">
                <a:latin typeface="メイリオ" panose="020B0604030504040204" pitchFamily="50" charset="-128"/>
                <a:ea typeface="メイリオ" panose="020B0604030504040204" pitchFamily="50" charset="-128"/>
              </a:rPr>
              <a:t>40</a:t>
            </a:r>
            <a:r>
              <a:rPr lang="ja-JP" altLang="en-US" sz="1300" dirty="0" smtClean="0">
                <a:latin typeface="メイリオ" panose="020B0604030504040204" pitchFamily="50" charset="-128"/>
                <a:ea typeface="メイリオ" panose="020B0604030504040204" pitchFamily="50" charset="-128"/>
              </a:rPr>
              <a:t>点　平均点</a:t>
            </a:r>
            <a:r>
              <a:rPr lang="en-US" altLang="ja-JP" sz="1300" dirty="0" smtClean="0">
                <a:latin typeface="メイリオ" panose="020B0604030504040204" pitchFamily="50" charset="-128"/>
                <a:ea typeface="メイリオ" panose="020B0604030504040204" pitchFamily="50" charset="-128"/>
              </a:rPr>
              <a:t>31</a:t>
            </a:r>
            <a:r>
              <a:rPr lang="ja-JP" altLang="en-US" sz="1300" dirty="0" smtClean="0">
                <a:latin typeface="メイリオ" panose="020B0604030504040204" pitchFamily="50" charset="-128"/>
                <a:ea typeface="メイリオ" panose="020B0604030504040204" pitchFamily="50" charset="-128"/>
              </a:rPr>
              <a:t>点　得点率</a:t>
            </a:r>
            <a:r>
              <a:rPr lang="en-US" altLang="ja-JP" sz="1300" dirty="0" smtClean="0">
                <a:latin typeface="メイリオ" panose="020B0604030504040204" pitchFamily="50" charset="-128"/>
                <a:ea typeface="メイリオ" panose="020B0604030504040204" pitchFamily="50" charset="-128"/>
              </a:rPr>
              <a:t>77.4%</a:t>
            </a:r>
            <a:r>
              <a:rPr lang="ja-JP" altLang="en-US" sz="1300" dirty="0" smtClean="0">
                <a:latin typeface="メイリオ" panose="020B0604030504040204" pitchFamily="50" charset="-128"/>
                <a:ea typeface="メイリオ" panose="020B0604030504040204" pitchFamily="50" charset="-128"/>
              </a:rPr>
              <a:t>）</a:t>
            </a:r>
            <a:endParaRPr lang="ja-JP" altLang="en-US" sz="1300" dirty="0">
              <a:latin typeface="メイリオ" panose="020B0604030504040204" pitchFamily="50" charset="-128"/>
              <a:ea typeface="メイリオ" panose="020B0604030504040204" pitchFamily="50" charset="-128"/>
            </a:endParaRPr>
          </a:p>
        </c:rich>
      </c:tx>
      <c:layout>
        <c:manualLayout>
          <c:xMode val="edge"/>
          <c:yMode val="edge"/>
          <c:x val="0.11369772258843902"/>
          <c:y val="0"/>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stacked"/>
        <c:varyColors val="0"/>
        <c:ser>
          <c:idx val="0"/>
          <c:order val="0"/>
          <c:tx>
            <c:strRef>
              <c:f>'Ⅱ (7)'!$C$3</c:f>
              <c:strCache>
                <c:ptCount val="1"/>
                <c:pt idx="0">
                  <c:v>①生活支援コーディネーターに対して市町村としての活動方針を提示し、支援を行っているか（10点）（平均7.8点）</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(7)'!$B$4:$B$51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(7)'!$C$4:$C$51</c:f>
              <c:numCache>
                <c:formatCode>0.0_);[Red]\(0.0\)</c:formatCode>
                <c:ptCount val="48"/>
                <c:pt idx="0">
                  <c:v>5.6424581005586596</c:v>
                </c:pt>
                <c:pt idx="1">
                  <c:v>6.25</c:v>
                </c:pt>
                <c:pt idx="2">
                  <c:v>7.8787878787878789</c:v>
                </c:pt>
                <c:pt idx="3">
                  <c:v>10</c:v>
                </c:pt>
                <c:pt idx="4">
                  <c:v>6.4</c:v>
                </c:pt>
                <c:pt idx="5">
                  <c:v>7.1428571428571432</c:v>
                </c:pt>
                <c:pt idx="6">
                  <c:v>7.4576271186440675</c:v>
                </c:pt>
                <c:pt idx="7">
                  <c:v>4.7727272727272725</c:v>
                </c:pt>
                <c:pt idx="8">
                  <c:v>7.6</c:v>
                </c:pt>
                <c:pt idx="9">
                  <c:v>8.2857142857142865</c:v>
                </c:pt>
                <c:pt idx="10">
                  <c:v>8.0952380952380949</c:v>
                </c:pt>
                <c:pt idx="11">
                  <c:v>7.4074074074074074</c:v>
                </c:pt>
                <c:pt idx="12">
                  <c:v>8.387096774193548</c:v>
                </c:pt>
                <c:pt idx="13">
                  <c:v>7.2727272727272725</c:v>
                </c:pt>
                <c:pt idx="14">
                  <c:v>7.333333333333333</c:v>
                </c:pt>
                <c:pt idx="15">
                  <c:v>10</c:v>
                </c:pt>
                <c:pt idx="16">
                  <c:v>5.7894736842105265</c:v>
                </c:pt>
                <c:pt idx="17">
                  <c:v>8.235294117647058</c:v>
                </c:pt>
                <c:pt idx="18">
                  <c:v>8.8888888888888893</c:v>
                </c:pt>
                <c:pt idx="19">
                  <c:v>8.3116883116883109</c:v>
                </c:pt>
                <c:pt idx="20">
                  <c:v>9.2857142857142865</c:v>
                </c:pt>
                <c:pt idx="21">
                  <c:v>9.4285714285714288</c:v>
                </c:pt>
                <c:pt idx="22">
                  <c:v>8.518518518518519</c:v>
                </c:pt>
                <c:pt idx="23">
                  <c:v>8.2758620689655178</c:v>
                </c:pt>
                <c:pt idx="24">
                  <c:v>8.9473684210526319</c:v>
                </c:pt>
                <c:pt idx="25">
                  <c:v>8.4615384615384617</c:v>
                </c:pt>
                <c:pt idx="26">
                  <c:v>9.5348837209302317</c:v>
                </c:pt>
                <c:pt idx="27">
                  <c:v>9.5121951219512191</c:v>
                </c:pt>
                <c:pt idx="28">
                  <c:v>4.615384615384615</c:v>
                </c:pt>
                <c:pt idx="29">
                  <c:v>8</c:v>
                </c:pt>
                <c:pt idx="30">
                  <c:v>8.9473684210526319</c:v>
                </c:pt>
                <c:pt idx="31">
                  <c:v>8.9473684210526319</c:v>
                </c:pt>
                <c:pt idx="32">
                  <c:v>9.2592592592592595</c:v>
                </c:pt>
                <c:pt idx="33">
                  <c:v>9.5652173913043477</c:v>
                </c:pt>
                <c:pt idx="34">
                  <c:v>6.3157894736842106</c:v>
                </c:pt>
                <c:pt idx="35">
                  <c:v>7.5</c:v>
                </c:pt>
                <c:pt idx="36">
                  <c:v>5.2941176470588234</c:v>
                </c:pt>
                <c:pt idx="37">
                  <c:v>7.5</c:v>
                </c:pt>
                <c:pt idx="38">
                  <c:v>9.117647058823529</c:v>
                </c:pt>
                <c:pt idx="39">
                  <c:v>8</c:v>
                </c:pt>
                <c:pt idx="40">
                  <c:v>10</c:v>
                </c:pt>
                <c:pt idx="41">
                  <c:v>9.5238095238095237</c:v>
                </c:pt>
                <c:pt idx="42">
                  <c:v>8.4444444444444446</c:v>
                </c:pt>
                <c:pt idx="43">
                  <c:v>9.4444444444444446</c:v>
                </c:pt>
                <c:pt idx="44">
                  <c:v>8.0769230769230766</c:v>
                </c:pt>
                <c:pt idx="45">
                  <c:v>9.5348837209302317</c:v>
                </c:pt>
                <c:pt idx="46">
                  <c:v>7.8048780487804876</c:v>
                </c:pt>
                <c:pt idx="47">
                  <c:v>7.8345778288340036</c:v>
                </c:pt>
              </c:numCache>
            </c:numRef>
          </c:val>
          <c:extLst>
            <c:ext xmlns:c16="http://schemas.microsoft.com/office/drawing/2014/chart" uri="{C3380CC4-5D6E-409C-BE32-E72D297353CC}">
              <c16:uniqueId val="{00000000-1047-4235-9181-EEECABE287BB}"/>
            </c:ext>
          </c:extLst>
        </c:ser>
        <c:ser>
          <c:idx val="1"/>
          <c:order val="1"/>
          <c:tx>
            <c:strRef>
              <c:f>'Ⅱ (7)'!$D$3</c:f>
              <c:strCache>
                <c:ptCount val="1"/>
                <c:pt idx="0">
                  <c:v>②生活支援コーディネーターが地域資源の開発に向けた具体的取組（地域ニーズ、地域資源の把握、問題提起等）を行っているか（10点）（平均9.0点）</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(7)'!$B$4:$B$51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(7)'!$D$4:$D$51</c:f>
              <c:numCache>
                <c:formatCode>0.0_);[Red]\(0.0\)</c:formatCode>
                <c:ptCount val="48"/>
                <c:pt idx="0">
                  <c:v>8.3798882681564244</c:v>
                </c:pt>
                <c:pt idx="1">
                  <c:v>8</c:v>
                </c:pt>
                <c:pt idx="2">
                  <c:v>8.4848484848484844</c:v>
                </c:pt>
                <c:pt idx="3">
                  <c:v>10</c:v>
                </c:pt>
                <c:pt idx="4">
                  <c:v>7.6</c:v>
                </c:pt>
                <c:pt idx="5">
                  <c:v>9.1428571428571423</c:v>
                </c:pt>
                <c:pt idx="6">
                  <c:v>8.3050847457627111</c:v>
                </c:pt>
                <c:pt idx="7">
                  <c:v>6.3636363636363633</c:v>
                </c:pt>
                <c:pt idx="8">
                  <c:v>8.8000000000000007</c:v>
                </c:pt>
                <c:pt idx="9">
                  <c:v>8.5714285714285712</c:v>
                </c:pt>
                <c:pt idx="10">
                  <c:v>9.8412698412698418</c:v>
                </c:pt>
                <c:pt idx="11">
                  <c:v>8.3333333333333339</c:v>
                </c:pt>
                <c:pt idx="12">
                  <c:v>9.0322580645161299</c:v>
                </c:pt>
                <c:pt idx="13">
                  <c:v>9.3939393939393945</c:v>
                </c:pt>
                <c:pt idx="14">
                  <c:v>8.3333333333333339</c:v>
                </c:pt>
                <c:pt idx="15">
                  <c:v>10</c:v>
                </c:pt>
                <c:pt idx="16">
                  <c:v>9.473684210526315</c:v>
                </c:pt>
                <c:pt idx="17">
                  <c:v>10</c:v>
                </c:pt>
                <c:pt idx="18">
                  <c:v>9.2592592592592595</c:v>
                </c:pt>
                <c:pt idx="19">
                  <c:v>8.8311688311688314</c:v>
                </c:pt>
                <c:pt idx="20">
                  <c:v>9.2857142857142865</c:v>
                </c:pt>
                <c:pt idx="21">
                  <c:v>10</c:v>
                </c:pt>
                <c:pt idx="22">
                  <c:v>10</c:v>
                </c:pt>
                <c:pt idx="23">
                  <c:v>10</c:v>
                </c:pt>
                <c:pt idx="24">
                  <c:v>9.473684210526315</c:v>
                </c:pt>
                <c:pt idx="25">
                  <c:v>9.615384615384615</c:v>
                </c:pt>
                <c:pt idx="26">
                  <c:v>10</c:v>
                </c:pt>
                <c:pt idx="27">
                  <c:v>10</c:v>
                </c:pt>
                <c:pt idx="28">
                  <c:v>6.666666666666667</c:v>
                </c:pt>
                <c:pt idx="29">
                  <c:v>8.3333333333333339</c:v>
                </c:pt>
                <c:pt idx="30">
                  <c:v>8.9473684210526319</c:v>
                </c:pt>
                <c:pt idx="31">
                  <c:v>9.473684210526315</c:v>
                </c:pt>
                <c:pt idx="32">
                  <c:v>10</c:v>
                </c:pt>
                <c:pt idx="33">
                  <c:v>9.1304347826086953</c:v>
                </c:pt>
                <c:pt idx="34">
                  <c:v>10</c:v>
                </c:pt>
                <c:pt idx="35">
                  <c:v>8.75</c:v>
                </c:pt>
                <c:pt idx="36">
                  <c:v>9.4117647058823533</c:v>
                </c:pt>
                <c:pt idx="37">
                  <c:v>9</c:v>
                </c:pt>
                <c:pt idx="38">
                  <c:v>10</c:v>
                </c:pt>
                <c:pt idx="39">
                  <c:v>8.8333333333333339</c:v>
                </c:pt>
                <c:pt idx="40">
                  <c:v>10</c:v>
                </c:pt>
                <c:pt idx="41">
                  <c:v>9.0476190476190474</c:v>
                </c:pt>
                <c:pt idx="42">
                  <c:v>9.5555555555555554</c:v>
                </c:pt>
                <c:pt idx="43">
                  <c:v>10</c:v>
                </c:pt>
                <c:pt idx="44">
                  <c:v>10</c:v>
                </c:pt>
                <c:pt idx="45">
                  <c:v>10</c:v>
                </c:pt>
                <c:pt idx="46">
                  <c:v>9.0243902439024382</c:v>
                </c:pt>
                <c:pt idx="47">
                  <c:v>9.029293509477311</c:v>
                </c:pt>
              </c:numCache>
            </c:numRef>
          </c:val>
          <c:extLst>
            <c:ext xmlns:c16="http://schemas.microsoft.com/office/drawing/2014/chart" uri="{C3380CC4-5D6E-409C-BE32-E72D297353CC}">
              <c16:uniqueId val="{00000001-1047-4235-9181-EEECABE287BB}"/>
            </c:ext>
          </c:extLst>
        </c:ser>
        <c:ser>
          <c:idx val="2"/>
          <c:order val="2"/>
          <c:tx>
            <c:strRef>
              <c:f>'Ⅱ (7)'!$E$3</c:f>
              <c:strCache>
                <c:ptCount val="1"/>
                <c:pt idx="0">
                  <c:v>③協議体が地域資源の開発に向けた具体的取組（地域ニーズ、地域資源の把握等）を行っているか（10点）（平均7.8点）</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(7)'!$B$4:$B$51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(7)'!$E$4:$E$51</c:f>
              <c:numCache>
                <c:formatCode>0.0_);[Red]\(0.0\)</c:formatCode>
                <c:ptCount val="48"/>
                <c:pt idx="0">
                  <c:v>7.039106145251397</c:v>
                </c:pt>
                <c:pt idx="1">
                  <c:v>7.25</c:v>
                </c:pt>
                <c:pt idx="2">
                  <c:v>7.8787878787878789</c:v>
                </c:pt>
                <c:pt idx="3">
                  <c:v>8.5714285714285712</c:v>
                </c:pt>
                <c:pt idx="4">
                  <c:v>7.2</c:v>
                </c:pt>
                <c:pt idx="5">
                  <c:v>6.8571428571428568</c:v>
                </c:pt>
                <c:pt idx="6">
                  <c:v>7.1186440677966099</c:v>
                </c:pt>
                <c:pt idx="7">
                  <c:v>6.8181818181818183</c:v>
                </c:pt>
                <c:pt idx="8">
                  <c:v>7.6</c:v>
                </c:pt>
                <c:pt idx="9">
                  <c:v>8.8571428571428577</c:v>
                </c:pt>
                <c:pt idx="10">
                  <c:v>9.2063492063492056</c:v>
                </c:pt>
                <c:pt idx="11">
                  <c:v>7.0370370370370372</c:v>
                </c:pt>
                <c:pt idx="12">
                  <c:v>8.2258064516129039</c:v>
                </c:pt>
                <c:pt idx="13">
                  <c:v>8.7878787878787872</c:v>
                </c:pt>
                <c:pt idx="14">
                  <c:v>6.666666666666667</c:v>
                </c:pt>
                <c:pt idx="15">
                  <c:v>10</c:v>
                </c:pt>
                <c:pt idx="16">
                  <c:v>7.3684210526315788</c:v>
                </c:pt>
                <c:pt idx="17">
                  <c:v>9.4117647058823533</c:v>
                </c:pt>
                <c:pt idx="18">
                  <c:v>8.8888888888888893</c:v>
                </c:pt>
                <c:pt idx="19">
                  <c:v>7.2727272727272725</c:v>
                </c:pt>
                <c:pt idx="20">
                  <c:v>6.9047619047619051</c:v>
                </c:pt>
                <c:pt idx="21">
                  <c:v>9.7142857142857135</c:v>
                </c:pt>
                <c:pt idx="22">
                  <c:v>8.3333333333333339</c:v>
                </c:pt>
                <c:pt idx="23">
                  <c:v>8.6206896551724146</c:v>
                </c:pt>
                <c:pt idx="24">
                  <c:v>8.4210526315789469</c:v>
                </c:pt>
                <c:pt idx="25">
                  <c:v>7.6923076923076925</c:v>
                </c:pt>
                <c:pt idx="26">
                  <c:v>9.0697674418604652</c:v>
                </c:pt>
                <c:pt idx="27">
                  <c:v>8.7804878048780495</c:v>
                </c:pt>
                <c:pt idx="28">
                  <c:v>4.8717948717948714</c:v>
                </c:pt>
                <c:pt idx="29">
                  <c:v>7.666666666666667</c:v>
                </c:pt>
                <c:pt idx="30">
                  <c:v>6.3157894736842106</c:v>
                </c:pt>
                <c:pt idx="31">
                  <c:v>10</c:v>
                </c:pt>
                <c:pt idx="32">
                  <c:v>7.0370370370370372</c:v>
                </c:pt>
                <c:pt idx="33">
                  <c:v>8.2608695652173907</c:v>
                </c:pt>
                <c:pt idx="34">
                  <c:v>8.9473684210526319</c:v>
                </c:pt>
                <c:pt idx="35">
                  <c:v>7.5</c:v>
                </c:pt>
                <c:pt idx="36">
                  <c:v>8.235294117647058</c:v>
                </c:pt>
                <c:pt idx="37">
                  <c:v>9</c:v>
                </c:pt>
                <c:pt idx="38">
                  <c:v>9.7058823529411757</c:v>
                </c:pt>
                <c:pt idx="39">
                  <c:v>6.666666666666667</c:v>
                </c:pt>
                <c:pt idx="40">
                  <c:v>9</c:v>
                </c:pt>
                <c:pt idx="41">
                  <c:v>7.6190476190476186</c:v>
                </c:pt>
                <c:pt idx="42">
                  <c:v>8.2222222222222214</c:v>
                </c:pt>
                <c:pt idx="43">
                  <c:v>8.8888888888888893</c:v>
                </c:pt>
                <c:pt idx="44">
                  <c:v>6.9230769230769234</c:v>
                </c:pt>
                <c:pt idx="45">
                  <c:v>7.2093023255813957</c:v>
                </c:pt>
                <c:pt idx="46">
                  <c:v>7.5609756097560972</c:v>
                </c:pt>
                <c:pt idx="47">
                  <c:v>7.8001148765077541</c:v>
                </c:pt>
              </c:numCache>
            </c:numRef>
          </c:val>
          <c:extLst>
            <c:ext xmlns:c16="http://schemas.microsoft.com/office/drawing/2014/chart" uri="{C3380CC4-5D6E-409C-BE32-E72D297353CC}">
              <c16:uniqueId val="{00000002-1047-4235-9181-EEECABE287BB}"/>
            </c:ext>
          </c:extLst>
        </c:ser>
        <c:ser>
          <c:idx val="3"/>
          <c:order val="3"/>
          <c:tx>
            <c:strRef>
              <c:f>'Ⅱ (7)'!$F$3</c:f>
              <c:strCache>
                <c:ptCount val="1"/>
                <c:pt idx="0">
                  <c:v>④生活支援コーディネーター、協議体の活動を通じて高齢者のニーズに対応した具体的な資源の開発が行われているか（10点）（平均6.3点）</c:v>
                </c:pt>
              </c:strCache>
            </c:strRef>
          </c:tx>
          <c:spPr>
            <a:solidFill>
              <a:schemeClr val="accent4"/>
            </a:solidFill>
            <a:ln>
              <a:noFill/>
            </a:ln>
            <a:effectLst/>
          </c:spPr>
          <c:invertIfNegative val="0"/>
          <c:dLbls>
            <c:dLbl>
              <c:idx val="22"/>
              <c:layout>
                <c:manualLayout>
                  <c:x val="-1.2974375608173856E-3"/>
                  <c:y val="1.729526035722051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43B-4538-95E8-94E85844D184}"/>
                </c:ext>
              </c:extLst>
            </c:dLbl>
            <c:dLbl>
              <c:idx val="23"/>
              <c:layout>
                <c:manualLayout>
                  <c:x val="-3.8923126824521571E-3"/>
                  <c:y val="-3.84339119049344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43B-4538-95E8-94E85844D184}"/>
                </c:ext>
              </c:extLst>
            </c:dLbl>
            <c:dLbl>
              <c:idx val="32"/>
              <c:layout>
                <c:manualLayout>
                  <c:x val="1.2974375608172904E-3"/>
                  <c:y val="-4.323815089305128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2.2562439182614337E-2"/>
                      <c:h val="2.4953292961585608E-2"/>
                    </c:manualLayout>
                  </c15:layout>
                </c:ext>
                <c:ext xmlns:c16="http://schemas.microsoft.com/office/drawing/2014/chart" uri="{C3380CC4-5D6E-409C-BE32-E72D297353CC}">
                  <c16:uniqueId val="{00000005-343B-4538-95E8-94E85844D184}"/>
                </c:ext>
              </c:extLst>
            </c:dLbl>
            <c:dLbl>
              <c:idx val="33"/>
              <c:layout>
                <c:manualLayout>
                  <c:x val="0"/>
                  <c:y val="1.729526035722047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43B-4538-95E8-94E85844D1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(7)'!$B$4:$B$51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(7)'!$F$4:$F$51</c:f>
              <c:numCache>
                <c:formatCode>0.0_);[Red]\(0.0\)</c:formatCode>
                <c:ptCount val="48"/>
                <c:pt idx="0">
                  <c:v>4.5251396648044695</c:v>
                </c:pt>
                <c:pt idx="1">
                  <c:v>4.5</c:v>
                </c:pt>
                <c:pt idx="2">
                  <c:v>4.8484848484848486</c:v>
                </c:pt>
                <c:pt idx="3">
                  <c:v>7.7142857142857144</c:v>
                </c:pt>
                <c:pt idx="4">
                  <c:v>4.4000000000000004</c:v>
                </c:pt>
                <c:pt idx="5">
                  <c:v>6</c:v>
                </c:pt>
                <c:pt idx="6">
                  <c:v>5.9322033898305087</c:v>
                </c:pt>
                <c:pt idx="7">
                  <c:v>3.6363636363636362</c:v>
                </c:pt>
                <c:pt idx="8">
                  <c:v>6.8</c:v>
                </c:pt>
                <c:pt idx="9">
                  <c:v>5.4285714285714288</c:v>
                </c:pt>
                <c:pt idx="10">
                  <c:v>9.2063492063492056</c:v>
                </c:pt>
                <c:pt idx="11">
                  <c:v>5</c:v>
                </c:pt>
                <c:pt idx="12">
                  <c:v>8.387096774193548</c:v>
                </c:pt>
                <c:pt idx="13">
                  <c:v>6.3636363636363633</c:v>
                </c:pt>
                <c:pt idx="14">
                  <c:v>6.333333333333333</c:v>
                </c:pt>
                <c:pt idx="15">
                  <c:v>10</c:v>
                </c:pt>
                <c:pt idx="16">
                  <c:v>7.3684210526315788</c:v>
                </c:pt>
                <c:pt idx="17">
                  <c:v>8.8235294117647065</c:v>
                </c:pt>
                <c:pt idx="18">
                  <c:v>6.2962962962962967</c:v>
                </c:pt>
                <c:pt idx="19">
                  <c:v>5.0649350649350646</c:v>
                </c:pt>
                <c:pt idx="20">
                  <c:v>6.9047619047619051</c:v>
                </c:pt>
                <c:pt idx="21">
                  <c:v>8</c:v>
                </c:pt>
                <c:pt idx="22">
                  <c:v>7.5925925925925926</c:v>
                </c:pt>
                <c:pt idx="23">
                  <c:v>7.931034482758621</c:v>
                </c:pt>
                <c:pt idx="24">
                  <c:v>7.3684210526315788</c:v>
                </c:pt>
                <c:pt idx="25">
                  <c:v>5.7692307692307692</c:v>
                </c:pt>
                <c:pt idx="26">
                  <c:v>8.1395348837209305</c:v>
                </c:pt>
                <c:pt idx="27">
                  <c:v>6.5853658536585362</c:v>
                </c:pt>
                <c:pt idx="28">
                  <c:v>4.1025641025641022</c:v>
                </c:pt>
                <c:pt idx="29">
                  <c:v>6.666666666666667</c:v>
                </c:pt>
                <c:pt idx="30">
                  <c:v>4.7368421052631575</c:v>
                </c:pt>
                <c:pt idx="31">
                  <c:v>7.8947368421052628</c:v>
                </c:pt>
                <c:pt idx="32">
                  <c:v>8.518518518518519</c:v>
                </c:pt>
                <c:pt idx="33">
                  <c:v>7.3913043478260869</c:v>
                </c:pt>
                <c:pt idx="34">
                  <c:v>6.8421052631578947</c:v>
                </c:pt>
                <c:pt idx="35">
                  <c:v>5.833333333333333</c:v>
                </c:pt>
                <c:pt idx="36">
                  <c:v>2.9411764705882355</c:v>
                </c:pt>
                <c:pt idx="37">
                  <c:v>6.5</c:v>
                </c:pt>
                <c:pt idx="38">
                  <c:v>6.1764705882352944</c:v>
                </c:pt>
                <c:pt idx="39">
                  <c:v>5.666666666666667</c:v>
                </c:pt>
                <c:pt idx="40">
                  <c:v>6.5</c:v>
                </c:pt>
                <c:pt idx="41">
                  <c:v>8.0952380952380949</c:v>
                </c:pt>
                <c:pt idx="42">
                  <c:v>6</c:v>
                </c:pt>
                <c:pt idx="43">
                  <c:v>8.3333333333333339</c:v>
                </c:pt>
                <c:pt idx="44">
                  <c:v>8.4615384615384617</c:v>
                </c:pt>
                <c:pt idx="45">
                  <c:v>6.5116279069767442</c:v>
                </c:pt>
                <c:pt idx="46">
                  <c:v>5.6097560975609753</c:v>
                </c:pt>
                <c:pt idx="47">
                  <c:v>6.2894887995404938</c:v>
                </c:pt>
              </c:numCache>
            </c:numRef>
          </c:val>
          <c:extLst>
            <c:ext xmlns:c16="http://schemas.microsoft.com/office/drawing/2014/chart" uri="{C3380CC4-5D6E-409C-BE32-E72D297353CC}">
              <c16:uniqueId val="{00000003-1047-4235-9181-EEECABE287BB}"/>
            </c:ext>
          </c:extLst>
        </c:ser>
        <c:ser>
          <c:idx val="4"/>
          <c:order val="4"/>
          <c:tx>
            <c:strRef>
              <c:f>'Ⅱ (7)'!$G$3</c:f>
              <c:strCache>
                <c:ptCount val="1"/>
              </c:strCache>
            </c:strRef>
          </c:tx>
          <c:spPr>
            <a:solidFill>
              <a:schemeClr val="bg1"/>
            </a:solidFill>
            <a:ln>
              <a:noFill/>
            </a:ln>
            <a:effectLst/>
          </c:spPr>
          <c:invertIfNegative val="0"/>
          <c:dLbls>
            <c:dLbl>
              <c:idx val="16"/>
              <c:layout>
                <c:manualLayout>
                  <c:x val="-3.2384858801504825E-5"/>
                  <c:y val="0.2072522975989245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43B-4538-95E8-94E85844D184}"/>
                </c:ext>
              </c:extLst>
            </c:dLbl>
            <c:dLbl>
              <c:idx val="19"/>
              <c:layout>
                <c:manualLayout>
                  <c:x val="1.2649505415779736E-3"/>
                  <c:y val="0.2258736792314791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43B-4538-95E8-94E85844D184}"/>
                </c:ext>
              </c:extLst>
            </c:dLbl>
            <c:dLbl>
              <c:idx val="35"/>
              <c:layout>
                <c:manualLayout>
                  <c:x val="1.2650527020158808E-3"/>
                  <c:y val="0.2324732661123205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43B-4538-95E8-94E85844D184}"/>
                </c:ext>
              </c:extLst>
            </c:dLbl>
            <c:dLbl>
              <c:idx val="46"/>
              <c:layout>
                <c:manualLayout>
                  <c:x val="-3.2384858801504825E-5"/>
                  <c:y val="0.2072522975989245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43B-4538-95E8-94E85844D1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'Ⅱ (7)'!$B$4:$B$51</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'Ⅱ (7)'!$G$4:$G$51</c:f>
              <c:numCache>
                <c:formatCode>0.0_);[Red]\(0.0\)</c:formatCode>
                <c:ptCount val="48"/>
                <c:pt idx="0">
                  <c:v>25.58659217877095</c:v>
                </c:pt>
                <c:pt idx="1">
                  <c:v>26</c:v>
                </c:pt>
                <c:pt idx="2">
                  <c:v>29.09090909090909</c:v>
                </c:pt>
                <c:pt idx="3">
                  <c:v>36.285714285714285</c:v>
                </c:pt>
                <c:pt idx="4">
                  <c:v>25.6</c:v>
                </c:pt>
                <c:pt idx="5">
                  <c:v>29.142857142857142</c:v>
                </c:pt>
                <c:pt idx="6">
                  <c:v>28.813559322033896</c:v>
                </c:pt>
                <c:pt idx="7">
                  <c:v>21.59090909090909</c:v>
                </c:pt>
                <c:pt idx="8">
                  <c:v>30.8</c:v>
                </c:pt>
                <c:pt idx="9">
                  <c:v>31.142857142857146</c:v>
                </c:pt>
                <c:pt idx="10">
                  <c:v>36.349206349206348</c:v>
                </c:pt>
                <c:pt idx="11">
                  <c:v>27.777777777777779</c:v>
                </c:pt>
                <c:pt idx="12">
                  <c:v>34.032258064516128</c:v>
                </c:pt>
                <c:pt idx="13">
                  <c:v>31.818181818181817</c:v>
                </c:pt>
                <c:pt idx="14">
                  <c:v>28.666666666666668</c:v>
                </c:pt>
                <c:pt idx="15">
                  <c:v>40</c:v>
                </c:pt>
                <c:pt idx="16">
                  <c:v>30</c:v>
                </c:pt>
                <c:pt idx="17">
                  <c:v>36.470588235294116</c:v>
                </c:pt>
                <c:pt idx="18">
                  <c:v>33.333333333333336</c:v>
                </c:pt>
                <c:pt idx="19">
                  <c:v>29.480519480519479</c:v>
                </c:pt>
                <c:pt idx="20">
                  <c:v>32.38095238095238</c:v>
                </c:pt>
                <c:pt idx="21">
                  <c:v>37.142857142857146</c:v>
                </c:pt>
                <c:pt idx="22">
                  <c:v>34.44444444444445</c:v>
                </c:pt>
                <c:pt idx="23">
                  <c:v>34.827586206896548</c:v>
                </c:pt>
                <c:pt idx="24">
                  <c:v>34.210526315789465</c:v>
                </c:pt>
                <c:pt idx="25">
                  <c:v>31.53846153846154</c:v>
                </c:pt>
                <c:pt idx="26">
                  <c:v>36.744186046511629</c:v>
                </c:pt>
                <c:pt idx="27">
                  <c:v>34.878048780487802</c:v>
                </c:pt>
                <c:pt idx="28">
                  <c:v>20.256410256410255</c:v>
                </c:pt>
                <c:pt idx="29">
                  <c:v>30.666666666666671</c:v>
                </c:pt>
                <c:pt idx="30">
                  <c:v>28.94736842105263</c:v>
                </c:pt>
                <c:pt idx="31">
                  <c:v>36.315789473684205</c:v>
                </c:pt>
                <c:pt idx="32">
                  <c:v>34.814814814814817</c:v>
                </c:pt>
                <c:pt idx="33">
                  <c:v>34.347826086956523</c:v>
                </c:pt>
                <c:pt idx="34">
                  <c:v>32.10526315789474</c:v>
                </c:pt>
                <c:pt idx="35">
                  <c:v>29.583333333333332</c:v>
                </c:pt>
                <c:pt idx="36">
                  <c:v>25.882352941176471</c:v>
                </c:pt>
                <c:pt idx="37">
                  <c:v>32</c:v>
                </c:pt>
                <c:pt idx="38">
                  <c:v>35</c:v>
                </c:pt>
                <c:pt idx="39">
                  <c:v>29.166666666666671</c:v>
                </c:pt>
                <c:pt idx="40">
                  <c:v>35.5</c:v>
                </c:pt>
                <c:pt idx="41">
                  <c:v>34.285714285714285</c:v>
                </c:pt>
                <c:pt idx="42">
                  <c:v>32.222222222222221</c:v>
                </c:pt>
                <c:pt idx="43">
                  <c:v>36.666666666666664</c:v>
                </c:pt>
                <c:pt idx="44">
                  <c:v>33.46153846153846</c:v>
                </c:pt>
                <c:pt idx="45">
                  <c:v>33.255813953488371</c:v>
                </c:pt>
                <c:pt idx="46">
                  <c:v>30</c:v>
                </c:pt>
                <c:pt idx="47">
                  <c:v>30.953475014359562</c:v>
                </c:pt>
              </c:numCache>
            </c:numRef>
          </c:val>
          <c:extLst>
            <c:ext xmlns:c16="http://schemas.microsoft.com/office/drawing/2014/chart" uri="{C3380CC4-5D6E-409C-BE32-E72D297353CC}">
              <c16:uniqueId val="{00000004-1047-4235-9181-EEECABE287BB}"/>
            </c:ext>
          </c:extLst>
        </c:ser>
        <c:dLbls>
          <c:showLegendKey val="0"/>
          <c:showVal val="0"/>
          <c:showCatName val="0"/>
          <c:showSerName val="0"/>
          <c:showPercent val="0"/>
          <c:showBubbleSize val="0"/>
        </c:dLbls>
        <c:gapWidth val="150"/>
        <c:overlap val="100"/>
        <c:axId val="78684671"/>
        <c:axId val="78685087"/>
      </c:barChart>
      <c:catAx>
        <c:axId val="7868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8685087"/>
        <c:crosses val="autoZero"/>
        <c:auto val="1"/>
        <c:lblAlgn val="ctr"/>
        <c:lblOffset val="100"/>
        <c:noMultiLvlLbl val="0"/>
      </c:catAx>
      <c:valAx>
        <c:axId val="78685087"/>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8684671"/>
        <c:crosses val="autoZero"/>
        <c:crossBetween val="between"/>
      </c:valAx>
      <c:spPr>
        <a:noFill/>
        <a:ln>
          <a:noFill/>
        </a:ln>
        <a:effectLst/>
      </c:spPr>
    </c:plotArea>
    <c:legend>
      <c:legendPos val="b"/>
      <c:layout>
        <c:manualLayout>
          <c:xMode val="edge"/>
          <c:yMode val="edge"/>
          <c:x val="0.11376157286210128"/>
          <c:y val="0.80198424905659105"/>
          <c:w val="0.75950247866762355"/>
          <c:h val="0.176576283903204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0.03091</cdr:x>
      <cdr:y>0.22312</cdr:y>
    </cdr:from>
    <cdr:to>
      <cdr:x>1</cdr:x>
      <cdr:y>0.22575</cdr:y>
    </cdr:to>
    <cdr:cxnSp macro="">
      <cdr:nvCxnSpPr>
        <cdr:cNvPr id="3" name="直線コネクタ 2"/>
        <cdr:cNvCxnSpPr/>
      </cdr:nvCxnSpPr>
      <cdr:spPr>
        <a:xfrm xmlns:a="http://schemas.openxmlformats.org/drawingml/2006/main">
          <a:off x="302883" y="1478419"/>
          <a:ext cx="9496425" cy="17426"/>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0.02241</cdr:x>
      <cdr:y>0.29676</cdr:y>
    </cdr:from>
    <cdr:to>
      <cdr:x>1</cdr:x>
      <cdr:y>0.29676</cdr:y>
    </cdr:to>
    <cdr:cxnSp macro="">
      <cdr:nvCxnSpPr>
        <cdr:cNvPr id="3" name="直線コネクタ 2"/>
        <cdr:cNvCxnSpPr/>
      </cdr:nvCxnSpPr>
      <cdr:spPr>
        <a:xfrm xmlns:a="http://schemas.openxmlformats.org/drawingml/2006/main">
          <a:off x="219075" y="2149024"/>
          <a:ext cx="9556750" cy="0"/>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0.03753</cdr:x>
      <cdr:y>0.1531</cdr:y>
    </cdr:from>
    <cdr:to>
      <cdr:x>0.99968</cdr:x>
      <cdr:y>0.1531</cdr:y>
    </cdr:to>
    <cdr:cxnSp macro="">
      <cdr:nvCxnSpPr>
        <cdr:cNvPr id="3" name="直線コネクタ 2"/>
        <cdr:cNvCxnSpPr/>
      </cdr:nvCxnSpPr>
      <cdr:spPr>
        <a:xfrm xmlns:a="http://schemas.openxmlformats.org/drawingml/2006/main">
          <a:off x="367030" y="1125522"/>
          <a:ext cx="9410745" cy="24"/>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0.03789</cdr:x>
      <cdr:y>0.22305</cdr:y>
    </cdr:from>
    <cdr:to>
      <cdr:x>1</cdr:x>
      <cdr:y>0.22385</cdr:y>
    </cdr:to>
    <cdr:cxnSp macro="">
      <cdr:nvCxnSpPr>
        <cdr:cNvPr id="2" name="直線コネクタ 1"/>
        <cdr:cNvCxnSpPr/>
      </cdr:nvCxnSpPr>
      <cdr:spPr>
        <a:xfrm xmlns:a="http://schemas.openxmlformats.org/drawingml/2006/main">
          <a:off x="370304" y="1452964"/>
          <a:ext cx="9401893" cy="5189"/>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0.02813</cdr:x>
      <cdr:y>0.23326</cdr:y>
    </cdr:from>
    <cdr:to>
      <cdr:x>0.99968</cdr:x>
      <cdr:y>0.23518</cdr:y>
    </cdr:to>
    <cdr:cxnSp macro="">
      <cdr:nvCxnSpPr>
        <cdr:cNvPr id="3" name="直線コネクタ 2"/>
        <cdr:cNvCxnSpPr/>
      </cdr:nvCxnSpPr>
      <cdr:spPr>
        <a:xfrm xmlns:a="http://schemas.openxmlformats.org/drawingml/2006/main">
          <a:off x="275314" y="1541530"/>
          <a:ext cx="9510079" cy="12715"/>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0.02462</cdr:x>
      <cdr:y>0.33045</cdr:y>
    </cdr:from>
    <cdr:to>
      <cdr:x>1</cdr:x>
      <cdr:y>0.33234</cdr:y>
    </cdr:to>
    <cdr:cxnSp macro="">
      <cdr:nvCxnSpPr>
        <cdr:cNvPr id="3" name="直線コネクタ 2"/>
        <cdr:cNvCxnSpPr/>
      </cdr:nvCxnSpPr>
      <cdr:spPr>
        <a:xfrm xmlns:a="http://schemas.openxmlformats.org/drawingml/2006/main">
          <a:off x="240361" y="2262894"/>
          <a:ext cx="9524351" cy="12909"/>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0.03207</cdr:x>
      <cdr:y>0.27149</cdr:y>
    </cdr:from>
    <cdr:to>
      <cdr:x>1</cdr:x>
      <cdr:y>0.2725</cdr:y>
    </cdr:to>
    <cdr:cxnSp macro="">
      <cdr:nvCxnSpPr>
        <cdr:cNvPr id="3" name="直線コネクタ 2"/>
        <cdr:cNvCxnSpPr/>
      </cdr:nvCxnSpPr>
      <cdr:spPr>
        <a:xfrm xmlns:a="http://schemas.openxmlformats.org/drawingml/2006/main" flipV="1">
          <a:off x="313497" y="1900225"/>
          <a:ext cx="9462328" cy="7067"/>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0.0302</cdr:x>
      <cdr:y>0.44335</cdr:y>
    </cdr:from>
    <cdr:to>
      <cdr:x>1</cdr:x>
      <cdr:y>0.44391</cdr:y>
    </cdr:to>
    <cdr:cxnSp macro="">
      <cdr:nvCxnSpPr>
        <cdr:cNvPr id="3" name="直線コネクタ 2"/>
        <cdr:cNvCxnSpPr/>
      </cdr:nvCxnSpPr>
      <cdr:spPr>
        <a:xfrm xmlns:a="http://schemas.openxmlformats.org/drawingml/2006/main">
          <a:off x="295275" y="2665398"/>
          <a:ext cx="9480550" cy="3407"/>
        </a:xfrm>
        <a:prstGeom xmlns:a="http://schemas.openxmlformats.org/drawingml/2006/main" prst="line">
          <a:avLst/>
        </a:prstGeom>
        <a:ln xmlns:a="http://schemas.openxmlformats.org/drawingml/2006/main" w="158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F1CD4FF-A566-4667-BA90-911B946EDBD0}" type="datetimeFigureOut">
              <a:rPr kumimoji="1" lang="ja-JP" altLang="en-US" smtClean="0"/>
              <a:t>2021/3/25</a:t>
            </a:fld>
            <a:endParaRPr kumimoji="1" lang="ja-JP" altLang="en-US" dirty="0"/>
          </a:p>
        </p:txBody>
      </p:sp>
      <p:sp>
        <p:nvSpPr>
          <p:cNvPr id="4" name="スライド イメージ プレースホルダー 3"/>
          <p:cNvSpPr>
            <a:spLocks noGrp="1" noRot="1" noChangeAspect="1"/>
          </p:cNvSpPr>
          <p:nvPr>
            <p:ph type="sldImg" idx="2"/>
          </p:nvPr>
        </p:nvSpPr>
        <p:spPr>
          <a:xfrm>
            <a:off x="982663" y="1243013"/>
            <a:ext cx="484187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069E917-5D32-42D9-8B61-BEFB8E4F61F3}" type="slidenum">
              <a:rPr kumimoji="1" lang="ja-JP" altLang="en-US" smtClean="0"/>
              <a:t>‹#›</a:t>
            </a:fld>
            <a:endParaRPr kumimoji="1" lang="ja-JP" altLang="en-US" dirty="0"/>
          </a:p>
        </p:txBody>
      </p:sp>
    </p:spTree>
    <p:extLst>
      <p:ext uri="{BB962C8B-B14F-4D97-AF65-F5344CB8AC3E}">
        <p14:creationId xmlns:p14="http://schemas.microsoft.com/office/powerpoint/2010/main" val="25047046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69900" y="815975"/>
            <a:ext cx="5889625" cy="4081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24623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262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69900" y="815975"/>
            <a:ext cx="5889625" cy="4081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9181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69900" y="815975"/>
            <a:ext cx="5889625" cy="4081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8824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69900" y="815975"/>
            <a:ext cx="5889625" cy="4081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43142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0374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5404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69900" y="815975"/>
            <a:ext cx="5889625" cy="4081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6376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69900" y="815975"/>
            <a:ext cx="5889625" cy="4081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84486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1838" y="750888"/>
            <a:ext cx="5416550" cy="37544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0057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475" y="2130486"/>
            <a:ext cx="8414702"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4948" y="3886200"/>
            <a:ext cx="692975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2550480C-2A29-48F5-A3EC-720065F9C89F}" type="datetime1">
              <a:rPr lang="ja-JP" altLang="en-US" smtClean="0">
                <a:solidFill>
                  <a:prstClr val="black">
                    <a:tint val="75000"/>
                  </a:prstClr>
                </a:solidFill>
              </a:rPr>
              <a:t>2021/3/25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276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A1EF66B-640B-4375-B80B-83A5D8390492}" type="datetime1">
              <a:rPr lang="ja-JP" altLang="en-US" smtClean="0">
                <a:solidFill>
                  <a:prstClr val="black">
                    <a:tint val="75000"/>
                  </a:prstClr>
                </a:solidFill>
              </a:rPr>
              <a:t>2021/3/25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5152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7247" y="274675"/>
            <a:ext cx="2227421"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4983" y="274675"/>
            <a:ext cx="6517269"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2FC9B94-B526-46F4-8061-A38EEB02EFCB}" type="datetime1">
              <a:rPr lang="ja-JP" altLang="en-US" smtClean="0">
                <a:solidFill>
                  <a:prstClr val="black">
                    <a:tint val="75000"/>
                  </a:prstClr>
                </a:solidFill>
              </a:rPr>
              <a:t>2021/3/25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1632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68D057B-61F9-4563-A1F0-1DE3E62AD431}" type="datetime1">
              <a:rPr lang="ja-JP" altLang="en-US" smtClean="0">
                <a:solidFill>
                  <a:prstClr val="black">
                    <a:tint val="75000"/>
                  </a:prstClr>
                </a:solidFill>
              </a:rPr>
              <a:t>2021/3/25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5805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005" y="4406961"/>
            <a:ext cx="8414702"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005" y="2906713"/>
            <a:ext cx="841470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15E596BB-6E36-4611-8363-D3BC9CBBEB33}" type="datetime1">
              <a:rPr lang="ja-JP" altLang="en-US" smtClean="0">
                <a:solidFill>
                  <a:prstClr val="black">
                    <a:tint val="75000"/>
                  </a:prstClr>
                </a:solidFill>
              </a:rPr>
              <a:t>2021/3/25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4716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4982" y="1600206"/>
            <a:ext cx="43723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2323" y="1600206"/>
            <a:ext cx="43723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E2D27B5-B865-4356-8BFC-F09337977058}" type="datetime1">
              <a:rPr lang="ja-JP" altLang="en-US" smtClean="0">
                <a:solidFill>
                  <a:prstClr val="black">
                    <a:tint val="75000"/>
                  </a:prstClr>
                </a:solidFill>
              </a:rPr>
              <a:t>2021/3/25</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3725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4983" y="1535113"/>
            <a:ext cx="43740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4983" y="2174875"/>
            <a:ext cx="43740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28890" y="1535113"/>
            <a:ext cx="43757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28890" y="2174875"/>
            <a:ext cx="43757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DAD8AC18-1C48-4EB7-B7E8-C091A0D0135C}" type="datetime1">
              <a:rPr lang="ja-JP" altLang="en-US" smtClean="0">
                <a:solidFill>
                  <a:prstClr val="black">
                    <a:tint val="75000"/>
                  </a:prstClr>
                </a:solidFill>
              </a:rPr>
              <a:t>2021/3/25</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9875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9C4913A8-6A74-47D4-B79C-F6077903A36A}" type="datetime1">
              <a:rPr lang="ja-JP" altLang="en-US" smtClean="0">
                <a:solidFill>
                  <a:prstClr val="black">
                    <a:tint val="75000"/>
                  </a:prstClr>
                </a:solidFill>
              </a:rPr>
              <a:t>2021/3/25</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9422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7660A45-0C2B-41FA-AD2B-E64DB14B2288}" type="datetime1">
              <a:rPr lang="ja-JP" altLang="en-US" smtClean="0">
                <a:solidFill>
                  <a:prstClr val="black">
                    <a:tint val="75000"/>
                  </a:prstClr>
                </a:solidFill>
              </a:rPr>
              <a:t>2021/3/25</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7305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4983" y="273050"/>
            <a:ext cx="3256917"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0490" y="273089"/>
            <a:ext cx="55341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4983" y="1435103"/>
            <a:ext cx="325691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1E190D1-5F1C-4BA7-99CC-CE003AA98DE5}" type="datetime1">
              <a:rPr lang="ja-JP" altLang="en-US" smtClean="0">
                <a:solidFill>
                  <a:prstClr val="black">
                    <a:tint val="75000"/>
                  </a:prstClr>
                </a:solidFill>
              </a:rPr>
              <a:t>2021/3/25</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0059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401" y="4800600"/>
            <a:ext cx="593979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0401" y="612775"/>
            <a:ext cx="593979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0401" y="5367338"/>
            <a:ext cx="59397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BE8A526-842D-4626-8B3F-979055C7A12B}" type="datetime1">
              <a:rPr lang="ja-JP" altLang="en-US" smtClean="0">
                <a:solidFill>
                  <a:prstClr val="black">
                    <a:tint val="75000"/>
                  </a:prstClr>
                </a:solidFill>
              </a:rPr>
              <a:t>2021/3/25</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5660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4983" y="274638"/>
            <a:ext cx="8909686"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4983" y="1600206"/>
            <a:ext cx="8909686"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4983" y="6356411"/>
            <a:ext cx="23099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75735-8E51-4D5D-A427-521FA0C3D2E1}" type="datetime1">
              <a:rPr lang="ja-JP" altLang="en-US" smtClean="0">
                <a:solidFill>
                  <a:prstClr val="black">
                    <a:tint val="75000"/>
                  </a:prstClr>
                </a:solidFill>
              </a:rPr>
              <a:t>2021/3/25</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2381" y="6356411"/>
            <a:ext cx="313489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4750" y="6356411"/>
            <a:ext cx="23099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971766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nvPr>
        </p:nvGraphicFramePr>
        <p:xfrm>
          <a:off x="103517" y="344031"/>
          <a:ext cx="9799308" cy="6626111"/>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2"/>
            <a:ext cx="9906000" cy="3714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546">
              <a:defRPr/>
            </a:pPr>
            <a:r>
              <a:rPr kumimoji="1" lang="ja-JP" altLang="en-US" sz="2001" b="1" dirty="0">
                <a:solidFill>
                  <a:prstClr val="white"/>
                </a:solidFill>
                <a:latin typeface="Meiryo UI" panose="020B0604030504040204" pitchFamily="50" charset="-128"/>
                <a:ea typeface="Meiryo UI" panose="020B0604030504040204" pitchFamily="50" charset="-128"/>
              </a:rPr>
              <a:t>平成</a:t>
            </a:r>
            <a:r>
              <a:rPr kumimoji="1" lang="en-US" altLang="ja-JP" sz="2001" b="1" dirty="0">
                <a:solidFill>
                  <a:prstClr val="white"/>
                </a:solidFill>
                <a:latin typeface="Meiryo UI" panose="020B0604030504040204" pitchFamily="50" charset="-128"/>
                <a:ea typeface="Meiryo UI" panose="020B0604030504040204" pitchFamily="50" charset="-128"/>
              </a:rPr>
              <a:t>30</a:t>
            </a:r>
            <a:r>
              <a:rPr kumimoji="1" lang="ja-JP" altLang="en-US" sz="2001" b="1" dirty="0">
                <a:solidFill>
                  <a:prstClr val="white"/>
                </a:solidFill>
                <a:latin typeface="Meiryo UI" panose="020B0604030504040204" pitchFamily="50" charset="-128"/>
                <a:ea typeface="Meiryo UI" panose="020B0604030504040204" pitchFamily="50" charset="-128"/>
              </a:rPr>
              <a:t>年度保険者機能強化推進交付金（市町村分）に係る評価結果</a:t>
            </a:r>
            <a:endParaRPr kumimoji="1" lang="en-US" altLang="ja-JP" sz="2001" b="1" dirty="0">
              <a:solidFill>
                <a:prstClr val="white"/>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331630" y="6410730"/>
            <a:ext cx="2301770" cy="365125"/>
          </a:xfrm>
        </p:spPr>
        <p:txBody>
          <a:bodyPr/>
          <a:lstStyle/>
          <a:p>
            <a:r>
              <a:rPr lang="en-US" altLang="ja-JP" dirty="0" smtClean="0">
                <a:solidFill>
                  <a:prstClr val="black">
                    <a:tint val="75000"/>
                  </a:prstClr>
                </a:solidFill>
                <a:latin typeface="ＭＳ Ｐゴシック" panose="020B0600070205080204" pitchFamily="50" charset="-128"/>
                <a:ea typeface="ＭＳ Ｐゴシック" panose="020B0600070205080204" pitchFamily="50" charset="-128"/>
              </a:rPr>
              <a:t>1</a:t>
            </a:r>
            <a:endParaRPr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19511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194945" y="709992"/>
          <a:ext cx="9509760" cy="3024000"/>
        </p:xfrm>
        <a:graphic>
          <a:graphicData uri="http://schemas.openxmlformats.org/drawingml/2006/table">
            <a:tbl>
              <a:tblPr firstRow="1" bandRow="1">
                <a:tableStyleId>{5C22544A-7EE6-4342-B048-85BDC9FD1C3A}</a:tableStyleId>
              </a:tblPr>
              <a:tblGrid>
                <a:gridCol w="2359564">
                  <a:extLst>
                    <a:ext uri="{9D8B030D-6E8A-4147-A177-3AD203B41FA5}">
                      <a16:colId xmlns:a16="http://schemas.microsoft.com/office/drawing/2014/main" val="3213912223"/>
                    </a:ext>
                  </a:extLst>
                </a:gridCol>
                <a:gridCol w="2359564">
                  <a:extLst>
                    <a:ext uri="{9D8B030D-6E8A-4147-A177-3AD203B41FA5}">
                      <a16:colId xmlns:a16="http://schemas.microsoft.com/office/drawing/2014/main" val="3754300463"/>
                    </a:ext>
                  </a:extLst>
                </a:gridCol>
                <a:gridCol w="2395316">
                  <a:extLst>
                    <a:ext uri="{9D8B030D-6E8A-4147-A177-3AD203B41FA5}">
                      <a16:colId xmlns:a16="http://schemas.microsoft.com/office/drawing/2014/main" val="158932267"/>
                    </a:ext>
                  </a:extLst>
                </a:gridCol>
                <a:gridCol w="2395316">
                  <a:extLst>
                    <a:ext uri="{9D8B030D-6E8A-4147-A177-3AD203B41FA5}">
                      <a16:colId xmlns:a16="http://schemas.microsoft.com/office/drawing/2014/main" val="2777642334"/>
                    </a:ext>
                  </a:extLst>
                </a:gridCol>
              </a:tblGrid>
              <a:tr h="432000">
                <a:tc gridSpan="4">
                  <a:txBody>
                    <a:bodyPr/>
                    <a:lstStyle/>
                    <a:p>
                      <a:pPr marL="0" marR="0" lvl="0" indent="0" algn="l" defTabSz="914546"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bg1"/>
                          </a:solidFill>
                          <a:latin typeface="メイリオ" panose="020B0604030504040204" pitchFamily="50" charset="-128"/>
                          <a:ea typeface="メイリオ" panose="020B0604030504040204" pitchFamily="50" charset="-128"/>
                        </a:rPr>
                        <a:t>介護予防に資する住民主体の通いの場への</a:t>
                      </a:r>
                      <a:r>
                        <a:rPr lang="en-US" altLang="ja-JP" sz="1400" b="0" dirty="0" smtClean="0">
                          <a:solidFill>
                            <a:schemeClr val="bg1"/>
                          </a:solidFill>
                          <a:latin typeface="メイリオ" panose="020B0604030504040204" pitchFamily="50" charset="-128"/>
                          <a:ea typeface="メイリオ" panose="020B0604030504040204" pitchFamily="50" charset="-128"/>
                        </a:rPr>
                        <a:t>65</a:t>
                      </a:r>
                      <a:r>
                        <a:rPr lang="ja-JP" altLang="en-US" sz="1400" b="0" dirty="0" smtClean="0">
                          <a:solidFill>
                            <a:schemeClr val="bg1"/>
                          </a:solidFill>
                          <a:latin typeface="メイリオ" panose="020B0604030504040204" pitchFamily="50" charset="-128"/>
                          <a:ea typeface="メイリオ" panose="020B0604030504040204" pitchFamily="50" charset="-128"/>
                        </a:rPr>
                        <a:t>歳以上の方の参加者数</a:t>
                      </a:r>
                      <a:endParaRPr kumimoji="1" lang="ja-JP" altLang="en-US" sz="1400" b="0" dirty="0">
                        <a:solidFill>
                          <a:schemeClr val="bg1"/>
                        </a:solidFill>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lnT w="12700" cap="flat" cmpd="sng" algn="ctr">
                      <a:solidFill>
                        <a:schemeClr val="tx1"/>
                      </a:solidFill>
                      <a:prstDash val="solid"/>
                      <a:round/>
                      <a:headEnd type="none" w="med" len="med"/>
                      <a:tailEnd type="none" w="med" len="med"/>
                    </a:lnT>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lnT w="12700" cap="flat" cmpd="sng" algn="ctr">
                      <a:solidFill>
                        <a:schemeClr val="tx1"/>
                      </a:solidFill>
                      <a:prstDash val="solid"/>
                      <a:round/>
                      <a:headEnd type="none" w="med" len="med"/>
                      <a:tailEnd type="none" w="med" len="med"/>
                    </a:lnT>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11319291"/>
                  </a:ext>
                </a:extLst>
              </a:tr>
              <a:tr h="432000">
                <a:tc gridSpan="4">
                  <a:txBody>
                    <a:bodyPr/>
                    <a:lstStyle/>
                    <a:p>
                      <a:pPr algn="l"/>
                      <a:r>
                        <a:rPr lang="ja-JP" altLang="en-US" sz="1400" dirty="0" smtClean="0">
                          <a:solidFill>
                            <a:schemeClr val="tx1"/>
                          </a:solidFill>
                          <a:latin typeface="メイリオ" panose="020B0604030504040204" pitchFamily="50" charset="-128"/>
                          <a:ea typeface="メイリオ" panose="020B0604030504040204" pitchFamily="50" charset="-128"/>
                        </a:rPr>
                        <a:t>介護予防に資する通いの場への参加状況を評価</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045561"/>
                  </a:ext>
                </a:extLst>
              </a:tr>
              <a:tr h="432000">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dirty="0" smtClean="0">
                          <a:latin typeface="メイリオ" panose="020B0604030504040204" pitchFamily="50" charset="-128"/>
                          <a:ea typeface="メイリオ" panose="020B0604030504040204" pitchFamily="50" charset="-128"/>
                        </a:rPr>
                        <a:t>上位３割</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rPr>
                        <a:t>上位５割</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tc>
                <a:tc rowSpan="5">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（上位３割）</a:t>
                      </a:r>
                      <a:endParaRPr kumimoji="1" lang="en-US" altLang="ja-JP" sz="1400" dirty="0" smtClean="0">
                        <a:latin typeface="メイリオ" panose="020B0604030504040204" pitchFamily="50" charset="-128"/>
                        <a:ea typeface="メイリオ" panose="020B0604030504040204" pitchFamily="50" charset="-128"/>
                      </a:endParaRPr>
                    </a:p>
                    <a:p>
                      <a:pPr marL="0" marR="0" lvl="0" indent="0" algn="ctr" defTabSz="989929"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rPr>
                        <a:t>10</a:t>
                      </a:r>
                      <a:r>
                        <a:rPr kumimoji="1" lang="ja-JP" altLang="en-US" sz="1400" dirty="0" smtClean="0">
                          <a:latin typeface="メイリオ" panose="020B0604030504040204" pitchFamily="50" charset="-128"/>
                          <a:ea typeface="メイリオ" panose="020B0604030504040204" pitchFamily="50" charset="-128"/>
                        </a:rPr>
                        <a:t>点</a:t>
                      </a:r>
                      <a:endParaRPr kumimoji="1" lang="en-US" altLang="ja-JP" sz="1400" dirty="0" smtClean="0">
                        <a:latin typeface="メイリオ" panose="020B0604030504040204" pitchFamily="50" charset="-128"/>
                        <a:ea typeface="メイリオ" panose="020B0604030504040204" pitchFamily="50" charset="-128"/>
                      </a:endParaRPr>
                    </a:p>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en-US" altLang="ja-JP" sz="1400" dirty="0" smtClean="0">
                        <a:latin typeface="メイリオ" panose="020B0604030504040204" pitchFamily="50" charset="-128"/>
                        <a:ea typeface="メイリオ" panose="020B0604030504040204" pitchFamily="50" charset="-128"/>
                      </a:endParaRPr>
                    </a:p>
                    <a:p>
                      <a:pPr marL="0" marR="0" lvl="0" indent="0" algn="ctr" defTabSz="989929"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（上位５割）</a:t>
                      </a:r>
                      <a:endParaRPr kumimoji="1" lang="en-US" altLang="ja-JP" sz="1400" dirty="0" smtClean="0">
                        <a:latin typeface="メイリオ" panose="020B0604030504040204" pitchFamily="50" charset="-128"/>
                        <a:ea typeface="メイリオ" panose="020B0604030504040204" pitchFamily="50" charset="-128"/>
                      </a:endParaRPr>
                    </a:p>
                    <a:p>
                      <a:pPr marL="0" marR="0" lvl="0" indent="0" algn="ctr" defTabSz="989929"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５点</a:t>
                      </a:r>
                    </a:p>
                  </a:txBody>
                  <a:tcPr marT="45721" marB="4572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192528"/>
                  </a:ext>
                </a:extLst>
              </a:tr>
              <a:tr h="432000">
                <a:tc>
                  <a:txBody>
                    <a:bodyPr/>
                    <a:lstStyle/>
                    <a:p>
                      <a:pPr algn="ctr"/>
                      <a:r>
                        <a:rPr kumimoji="1" lang="en-US" altLang="ja-JP" sz="1400" dirty="0" smtClean="0">
                          <a:latin typeface="メイリオ" panose="020B0604030504040204" pitchFamily="50" charset="-128"/>
                          <a:ea typeface="メイリオ" panose="020B0604030504040204" pitchFamily="50" charset="-128"/>
                        </a:rPr>
                        <a:t>10</a:t>
                      </a:r>
                      <a:r>
                        <a:rPr kumimoji="1" lang="ja-JP" altLang="en-US" sz="1400" dirty="0" smtClean="0">
                          <a:latin typeface="メイリオ" panose="020B0604030504040204" pitchFamily="50" charset="-128"/>
                          <a:ea typeface="メイリオ" panose="020B0604030504040204" pitchFamily="50" charset="-128"/>
                        </a:rPr>
                        <a:t>万人以上</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tcPr>
                </a:tc>
                <a:tc>
                  <a:txBody>
                    <a:bodyPr/>
                    <a:lstStyle/>
                    <a:p>
                      <a:pPr algn="ctr"/>
                      <a:r>
                        <a:rPr kumimoji="1" lang="en-US" altLang="ja-JP" sz="1400" dirty="0" smtClean="0">
                          <a:latin typeface="メイリオ" panose="020B0604030504040204" pitchFamily="50" charset="-128"/>
                          <a:ea typeface="メイリオ" panose="020B0604030504040204" pitchFamily="50" charset="-128"/>
                        </a:rPr>
                        <a:t>1.28337%</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tc>
                <a:tc>
                  <a:txBody>
                    <a:bodyPr/>
                    <a:lstStyle/>
                    <a:p>
                      <a:pPr algn="ctr"/>
                      <a:r>
                        <a:rPr kumimoji="1" lang="en-US" altLang="ja-JP" sz="1400" dirty="0" smtClean="0">
                          <a:latin typeface="メイリオ" panose="020B0604030504040204" pitchFamily="50" charset="-128"/>
                          <a:ea typeface="メイリオ" panose="020B0604030504040204" pitchFamily="50" charset="-128"/>
                        </a:rPr>
                        <a:t>0.80346%</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tc>
                <a:tc vMerge="1">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7957722"/>
                  </a:ext>
                </a:extLst>
              </a:tr>
              <a:tr h="432000">
                <a:tc>
                  <a:txBody>
                    <a:bodyPr/>
                    <a:lstStyle/>
                    <a:p>
                      <a:pPr algn="ctr"/>
                      <a:r>
                        <a:rPr kumimoji="1" lang="ja-JP" altLang="en-US" sz="1400" dirty="0" smtClean="0">
                          <a:latin typeface="メイリオ" panose="020B0604030504040204" pitchFamily="50" charset="-128"/>
                          <a:ea typeface="メイリオ" panose="020B0604030504040204" pitchFamily="50" charset="-128"/>
                        </a:rPr>
                        <a:t>５万人～</a:t>
                      </a:r>
                      <a:r>
                        <a:rPr kumimoji="1" lang="en-US" altLang="ja-JP" sz="1400" dirty="0" smtClean="0">
                          <a:latin typeface="メイリオ" panose="020B0604030504040204" pitchFamily="50" charset="-128"/>
                          <a:ea typeface="メイリオ" panose="020B0604030504040204" pitchFamily="50" charset="-128"/>
                        </a:rPr>
                        <a:t>10</a:t>
                      </a:r>
                      <a:r>
                        <a:rPr kumimoji="1" lang="ja-JP" altLang="en-US" sz="1400" dirty="0" smtClean="0">
                          <a:latin typeface="メイリオ" panose="020B0604030504040204" pitchFamily="50" charset="-128"/>
                          <a:ea typeface="メイリオ" panose="020B0604030504040204" pitchFamily="50" charset="-128"/>
                        </a:rPr>
                        <a:t>万人</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tcPr>
                </a:tc>
                <a:tc>
                  <a:txBody>
                    <a:bodyPr/>
                    <a:lstStyle/>
                    <a:p>
                      <a:pPr algn="ctr"/>
                      <a:r>
                        <a:rPr kumimoji="1" lang="en-US" altLang="ja-JP" sz="1400" dirty="0" smtClean="0">
                          <a:latin typeface="メイリオ" panose="020B0604030504040204" pitchFamily="50" charset="-128"/>
                          <a:ea typeface="メイリオ" panose="020B0604030504040204" pitchFamily="50" charset="-128"/>
                        </a:rPr>
                        <a:t>1.68377%</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tc>
                <a:tc>
                  <a:txBody>
                    <a:bodyPr/>
                    <a:lstStyle/>
                    <a:p>
                      <a:pPr algn="ctr"/>
                      <a:r>
                        <a:rPr kumimoji="1" lang="en-US" altLang="ja-JP" sz="1400" dirty="0" smtClean="0">
                          <a:latin typeface="メイリオ" panose="020B0604030504040204" pitchFamily="50" charset="-128"/>
                          <a:ea typeface="メイリオ" panose="020B0604030504040204" pitchFamily="50" charset="-128"/>
                        </a:rPr>
                        <a:t>0.94016%</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tc>
                <a:tc vMerge="1">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8865279"/>
                  </a:ext>
                </a:extLst>
              </a:tr>
              <a:tr h="432000">
                <a:tc>
                  <a:txBody>
                    <a:bodyPr/>
                    <a:lstStyle/>
                    <a:p>
                      <a:pPr algn="ctr"/>
                      <a:r>
                        <a:rPr kumimoji="1" lang="ja-JP" altLang="en-US" sz="1400" dirty="0" smtClean="0">
                          <a:latin typeface="メイリオ" panose="020B0604030504040204" pitchFamily="50" charset="-128"/>
                          <a:ea typeface="メイリオ" panose="020B0604030504040204" pitchFamily="50" charset="-128"/>
                        </a:rPr>
                        <a:t>１万人～５万人</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tcPr>
                </a:tc>
                <a:tc>
                  <a:txBody>
                    <a:bodyPr/>
                    <a:lstStyle/>
                    <a:p>
                      <a:pPr algn="ctr"/>
                      <a:r>
                        <a:rPr kumimoji="1" lang="en-US" altLang="ja-JP" sz="1400" dirty="0" smtClean="0">
                          <a:latin typeface="メイリオ" panose="020B0604030504040204" pitchFamily="50" charset="-128"/>
                          <a:ea typeface="メイリオ" panose="020B0604030504040204" pitchFamily="50" charset="-128"/>
                        </a:rPr>
                        <a:t>2.29215%</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tc>
                <a:tc>
                  <a:txBody>
                    <a:bodyPr/>
                    <a:lstStyle/>
                    <a:p>
                      <a:pPr algn="ctr"/>
                      <a:r>
                        <a:rPr kumimoji="1" lang="en-US" altLang="ja-JP" sz="1400" dirty="0" smtClean="0">
                          <a:latin typeface="メイリオ" panose="020B0604030504040204" pitchFamily="50" charset="-128"/>
                          <a:ea typeface="メイリオ" panose="020B0604030504040204" pitchFamily="50" charset="-128"/>
                        </a:rPr>
                        <a:t>0.95957%</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tc>
                <a:tc vMerge="1">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75852788"/>
                  </a:ext>
                </a:extLst>
              </a:tr>
              <a:tr h="432000">
                <a:tc>
                  <a:txBody>
                    <a:bodyPr/>
                    <a:lstStyle/>
                    <a:p>
                      <a:pPr algn="ctr"/>
                      <a:r>
                        <a:rPr kumimoji="1" lang="ja-JP" altLang="en-US" sz="1400" dirty="0" smtClean="0">
                          <a:latin typeface="メイリオ" panose="020B0604030504040204" pitchFamily="50" charset="-128"/>
                          <a:ea typeface="メイリオ" panose="020B0604030504040204" pitchFamily="50" charset="-128"/>
                        </a:rPr>
                        <a:t>１万人未満</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メイリオ" panose="020B0604030504040204" pitchFamily="50" charset="-128"/>
                          <a:ea typeface="メイリオ" panose="020B0604030504040204" pitchFamily="50" charset="-128"/>
                        </a:rPr>
                        <a:t>2.44165%</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メイリオ" panose="020B0604030504040204" pitchFamily="50" charset="-128"/>
                          <a:ea typeface="メイリオ" panose="020B0604030504040204" pitchFamily="50" charset="-128"/>
                        </a:rPr>
                        <a:t>0.74385%</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lnB w="12700" cap="flat" cmpd="sng" algn="ctr">
                      <a:solidFill>
                        <a:schemeClr val="tx1"/>
                      </a:solidFill>
                      <a:prstDash val="solid"/>
                      <a:round/>
                      <a:headEnd type="none" w="med" len="med"/>
                      <a:tailEnd type="none" w="med" len="med"/>
                    </a:lnB>
                  </a:tcPr>
                </a:tc>
                <a:tc vMerge="1">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00571017"/>
                  </a:ext>
                </a:extLst>
              </a:tr>
            </a:tbl>
          </a:graphicData>
        </a:graphic>
      </p:graphicFrame>
      <p:sp>
        <p:nvSpPr>
          <p:cNvPr id="6" name="正方形/長方形 5"/>
          <p:cNvSpPr/>
          <p:nvPr/>
        </p:nvSpPr>
        <p:spPr>
          <a:xfrm>
            <a:off x="-3175" y="-27382"/>
            <a:ext cx="9906000" cy="3714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ja-JP" sz="2000" b="1" dirty="0">
                <a:latin typeface="Meiryo UI" panose="020B0604030504040204" pitchFamily="50" charset="-128"/>
                <a:ea typeface="Meiryo UI" panose="020B0604030504040204" pitchFamily="50" charset="-128"/>
              </a:rPr>
              <a:t>Ⅱ　自立支援、重度化防止</a:t>
            </a:r>
            <a:r>
              <a:rPr lang="ja-JP" altLang="en-US" sz="2000" b="1" dirty="0">
                <a:latin typeface="Meiryo UI" panose="020B0604030504040204" pitchFamily="50" charset="-128"/>
                <a:ea typeface="Meiryo UI" panose="020B0604030504040204" pitchFamily="50" charset="-128"/>
              </a:rPr>
              <a:t>等</a:t>
            </a:r>
            <a:r>
              <a:rPr lang="ja-JP" altLang="ja-JP" sz="2000" b="1" dirty="0">
                <a:latin typeface="Meiryo UI" panose="020B0604030504040204" pitchFamily="50" charset="-128"/>
                <a:ea typeface="Meiryo UI" panose="020B0604030504040204" pitchFamily="50" charset="-128"/>
              </a:rPr>
              <a:t>に資する施策の推進</a:t>
            </a:r>
            <a:endParaRPr lang="ja-JP" altLang="ja-JP" sz="2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431178" y="6396672"/>
            <a:ext cx="2309918" cy="365125"/>
          </a:xfrm>
        </p:spPr>
        <p:txBody>
          <a:bodyPr/>
          <a:lstStyle/>
          <a:p>
            <a:r>
              <a:rPr lang="en-US" altLang="ja-JP" dirty="0" smtClean="0">
                <a:solidFill>
                  <a:prstClr val="black">
                    <a:tint val="75000"/>
                  </a:prstClr>
                </a:solidFill>
                <a:latin typeface="ＭＳ Ｐゴシック" panose="020B0600070205080204" pitchFamily="50" charset="-128"/>
                <a:ea typeface="ＭＳ Ｐゴシック" panose="020B0600070205080204" pitchFamily="50" charset="-128"/>
              </a:rPr>
              <a:t>10</a:t>
            </a:r>
            <a:endParaRPr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43652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nvPr>
        </p:nvGraphicFramePr>
        <p:xfrm>
          <a:off x="114300" y="334978"/>
          <a:ext cx="9788525" cy="6608747"/>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ja-JP" b="1" dirty="0">
                <a:latin typeface="Meiryo UI" panose="020B0604030504040204" pitchFamily="50" charset="-128"/>
                <a:ea typeface="Meiryo UI" panose="020B0604030504040204" pitchFamily="50" charset="-128"/>
              </a:rPr>
              <a:t>Ⅱ　自立支援、重度化防止</a:t>
            </a:r>
            <a:r>
              <a:rPr lang="ja-JP" altLang="en-US" b="1" dirty="0">
                <a:latin typeface="Meiryo UI" panose="020B0604030504040204" pitchFamily="50" charset="-128"/>
                <a:ea typeface="Meiryo UI" panose="020B0604030504040204" pitchFamily="50" charset="-128"/>
              </a:rPr>
              <a:t>等</a:t>
            </a:r>
            <a:r>
              <a:rPr lang="ja-JP" altLang="ja-JP" b="1" dirty="0">
                <a:latin typeface="Meiryo UI" panose="020B0604030504040204" pitchFamily="50" charset="-128"/>
                <a:ea typeface="Meiryo UI" panose="020B0604030504040204" pitchFamily="50" charset="-128"/>
              </a:rPr>
              <a:t>に資する施策の推進</a:t>
            </a:r>
            <a:endParaRPr lang="ja-JP" altLang="ja-JP" dirty="0">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436635" y="6434028"/>
            <a:ext cx="2311399" cy="365125"/>
          </a:xfrm>
        </p:spPr>
        <p:txBody>
          <a:bodyPr/>
          <a:lstStyle/>
          <a:p>
            <a:pPr defTabSz="914546">
              <a:defRPr/>
            </a:pPr>
            <a:r>
              <a:rPr kumimoji="1" lang="en-US" altLang="ja-JP" dirty="0" smtClean="0">
                <a:solidFill>
                  <a:prstClr val="black">
                    <a:tint val="75000"/>
                  </a:prstClr>
                </a:solidFill>
                <a:latin typeface="ＭＳ Ｐゴシック" panose="020B0600070205080204" pitchFamily="50" charset="-128"/>
                <a:ea typeface="ＭＳ Ｐゴシック" panose="020B0600070205080204" pitchFamily="50" charset="-128"/>
              </a:rPr>
              <a:t>11</a:t>
            </a:r>
            <a:endParaRPr kumimoji="1"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07319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nvPr>
        </p:nvGraphicFramePr>
        <p:xfrm>
          <a:off x="133350" y="353085"/>
          <a:ext cx="9764712" cy="6847815"/>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a:xfrm>
            <a:off x="7224145" y="6318284"/>
            <a:ext cx="2309918" cy="365125"/>
          </a:xfrm>
        </p:spPr>
        <p:txBody>
          <a:bodyPr/>
          <a:lstStyle/>
          <a:p>
            <a:r>
              <a:rPr lang="en-US" altLang="ja-JP" dirty="0" smtClean="0">
                <a:solidFill>
                  <a:prstClr val="black">
                    <a:tint val="75000"/>
                  </a:prstClr>
                </a:solidFill>
                <a:latin typeface="ＭＳ Ｐゴシック" panose="020B0600070205080204" pitchFamily="50" charset="-128"/>
                <a:ea typeface="ＭＳ Ｐゴシック" panose="020B0600070205080204" pitchFamily="50" charset="-128"/>
              </a:rPr>
              <a:t>12</a:t>
            </a:r>
            <a:endParaRPr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3175" y="-27382"/>
            <a:ext cx="9906000" cy="3804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ja-JP" sz="2001" b="1" dirty="0">
                <a:latin typeface="Meiryo UI" panose="020B0604030504040204" pitchFamily="50" charset="-128"/>
                <a:ea typeface="Meiryo UI" panose="020B0604030504040204" pitchFamily="50" charset="-128"/>
              </a:rPr>
              <a:t>Ⅱ　自立支援、重度化防止</a:t>
            </a:r>
            <a:r>
              <a:rPr lang="ja-JP" altLang="en-US" sz="2001" b="1" dirty="0">
                <a:latin typeface="Meiryo UI" panose="020B0604030504040204" pitchFamily="50" charset="-128"/>
                <a:ea typeface="Meiryo UI" panose="020B0604030504040204" pitchFamily="50" charset="-128"/>
              </a:rPr>
              <a:t>等</a:t>
            </a:r>
            <a:r>
              <a:rPr lang="ja-JP" altLang="ja-JP" sz="2001" b="1" dirty="0">
                <a:latin typeface="Meiryo UI" panose="020B0604030504040204" pitchFamily="50" charset="-128"/>
                <a:ea typeface="Meiryo UI" panose="020B0604030504040204" pitchFamily="50" charset="-128"/>
              </a:rPr>
              <a:t>に資する施策の推進</a:t>
            </a:r>
            <a:endParaRPr lang="ja-JP" altLang="ja-JP" sz="200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8656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nvPr>
        </p:nvGraphicFramePr>
        <p:xfrm>
          <a:off x="123825" y="334976"/>
          <a:ext cx="9775825" cy="6999274"/>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1" b="1" dirty="0"/>
              <a:t>Ⅲ</a:t>
            </a:r>
            <a:r>
              <a:rPr lang="ja-JP" altLang="ja-JP" sz="2001" b="1" dirty="0"/>
              <a:t>　介護保険運営の安定化に資する施策の推進</a:t>
            </a:r>
            <a:endParaRPr lang="ja-JP" altLang="ja-JP" sz="2001" dirty="0"/>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314919" y="6347174"/>
            <a:ext cx="2311399" cy="365125"/>
          </a:xfrm>
        </p:spPr>
        <p:txBody>
          <a:bodyPr/>
          <a:lstStyle/>
          <a:p>
            <a:pPr defTabSz="914546">
              <a:defRPr/>
            </a:pPr>
            <a:r>
              <a:rPr kumimoji="1" lang="en-US" altLang="ja-JP" dirty="0" smtClean="0">
                <a:solidFill>
                  <a:prstClr val="black">
                    <a:tint val="75000"/>
                  </a:prstClr>
                </a:solidFill>
                <a:latin typeface="ＭＳ Ｐゴシック" panose="020B0600070205080204" pitchFamily="50" charset="-128"/>
                <a:ea typeface="ＭＳ Ｐゴシック" panose="020B0600070205080204" pitchFamily="50" charset="-128"/>
              </a:rPr>
              <a:t>13</a:t>
            </a:r>
            <a:endParaRPr kumimoji="1"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9761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194945" y="709992"/>
          <a:ext cx="9509760" cy="3024000"/>
        </p:xfrm>
        <a:graphic>
          <a:graphicData uri="http://schemas.openxmlformats.org/drawingml/2006/table">
            <a:tbl>
              <a:tblPr firstRow="1" bandRow="1">
                <a:tableStyleId>{5C22544A-7EE6-4342-B048-85BDC9FD1C3A}</a:tableStyleId>
              </a:tblPr>
              <a:tblGrid>
                <a:gridCol w="2359564">
                  <a:extLst>
                    <a:ext uri="{9D8B030D-6E8A-4147-A177-3AD203B41FA5}">
                      <a16:colId xmlns:a16="http://schemas.microsoft.com/office/drawing/2014/main" val="3213912223"/>
                    </a:ext>
                  </a:extLst>
                </a:gridCol>
                <a:gridCol w="2359564">
                  <a:extLst>
                    <a:ext uri="{9D8B030D-6E8A-4147-A177-3AD203B41FA5}">
                      <a16:colId xmlns:a16="http://schemas.microsoft.com/office/drawing/2014/main" val="3754300463"/>
                    </a:ext>
                  </a:extLst>
                </a:gridCol>
                <a:gridCol w="2395316">
                  <a:extLst>
                    <a:ext uri="{9D8B030D-6E8A-4147-A177-3AD203B41FA5}">
                      <a16:colId xmlns:a16="http://schemas.microsoft.com/office/drawing/2014/main" val="158932267"/>
                    </a:ext>
                  </a:extLst>
                </a:gridCol>
                <a:gridCol w="2395316">
                  <a:extLst>
                    <a:ext uri="{9D8B030D-6E8A-4147-A177-3AD203B41FA5}">
                      <a16:colId xmlns:a16="http://schemas.microsoft.com/office/drawing/2014/main" val="2777642334"/>
                    </a:ext>
                  </a:extLst>
                </a:gridCol>
              </a:tblGrid>
              <a:tr h="432000">
                <a:tc gridSpan="4">
                  <a:txBody>
                    <a:bodyPr/>
                    <a:lstStyle/>
                    <a:p>
                      <a:pPr marL="0" marR="0" lvl="0" indent="0" algn="l" defTabSz="914546"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bg1"/>
                          </a:solidFill>
                          <a:latin typeface="メイリオ" panose="020B0604030504040204" pitchFamily="50" charset="-128"/>
                          <a:ea typeface="メイリオ" panose="020B0604030504040204" pitchFamily="50" charset="-128"/>
                          <a:cs typeface="+mn-cs"/>
                        </a:rPr>
                        <a:t>ケアプラン点検の実施</a:t>
                      </a:r>
                      <a:endParaRPr kumimoji="1" lang="ja-JP" altLang="en-US" sz="1400" b="0" dirty="0">
                        <a:solidFill>
                          <a:schemeClr val="bg1"/>
                        </a:solidFill>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lnT w="12700" cap="flat" cmpd="sng" algn="ctr">
                      <a:solidFill>
                        <a:schemeClr val="tx1"/>
                      </a:solidFill>
                      <a:prstDash val="solid"/>
                      <a:round/>
                      <a:headEnd type="none" w="med" len="med"/>
                      <a:tailEnd type="none" w="med" len="med"/>
                    </a:lnT>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lnT w="12700" cap="flat" cmpd="sng" algn="ctr">
                      <a:solidFill>
                        <a:schemeClr val="tx1"/>
                      </a:solidFill>
                      <a:prstDash val="solid"/>
                      <a:round/>
                      <a:headEnd type="none" w="med" len="med"/>
                      <a:tailEnd type="none" w="med" len="med"/>
                    </a:lnT>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11319291"/>
                  </a:ext>
                </a:extLst>
              </a:tr>
              <a:tr h="432000">
                <a:tc gridSpan="4">
                  <a:txBody>
                    <a:bodyPr/>
                    <a:lstStyle/>
                    <a:p>
                      <a:pPr algn="l"/>
                      <a:r>
                        <a:rPr kumimoji="1" lang="ja-JP" altLang="en-US" sz="1400" kern="1200" dirty="0" smtClean="0">
                          <a:solidFill>
                            <a:schemeClr val="tx1"/>
                          </a:solidFill>
                          <a:latin typeface="メイリオ" panose="020B0604030504040204" pitchFamily="50" charset="-128"/>
                          <a:ea typeface="メイリオ" panose="020B0604030504040204" pitchFamily="50" charset="-128"/>
                          <a:cs typeface="+mn-cs"/>
                        </a:rPr>
                        <a:t>ケアプラン点検の実施状況を評価</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045561"/>
                  </a:ext>
                </a:extLst>
              </a:tr>
              <a:tr h="432000">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dirty="0" smtClean="0">
                          <a:latin typeface="メイリオ" panose="020B0604030504040204" pitchFamily="50" charset="-128"/>
                          <a:ea typeface="メイリオ" panose="020B0604030504040204" pitchFamily="50" charset="-128"/>
                        </a:rPr>
                        <a:t>上位３割</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rPr>
                        <a:t>上位５割</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tc>
                <a:tc rowSpan="5">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（上位３割）</a:t>
                      </a:r>
                      <a:endParaRPr kumimoji="1" lang="en-US" altLang="ja-JP" sz="1400" dirty="0" smtClean="0">
                        <a:latin typeface="メイリオ" panose="020B0604030504040204" pitchFamily="50" charset="-128"/>
                        <a:ea typeface="メイリオ" panose="020B0604030504040204" pitchFamily="50" charset="-128"/>
                      </a:endParaRPr>
                    </a:p>
                    <a:p>
                      <a:pPr marL="0" marR="0" lvl="0" indent="0" algn="ctr" defTabSz="989929"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rPr>
                        <a:t>10</a:t>
                      </a:r>
                      <a:r>
                        <a:rPr kumimoji="1" lang="ja-JP" altLang="en-US" sz="1400" dirty="0" smtClean="0">
                          <a:latin typeface="メイリオ" panose="020B0604030504040204" pitchFamily="50" charset="-128"/>
                          <a:ea typeface="メイリオ" panose="020B0604030504040204" pitchFamily="50" charset="-128"/>
                        </a:rPr>
                        <a:t>点</a:t>
                      </a:r>
                      <a:endParaRPr kumimoji="1" lang="en-US" altLang="ja-JP" sz="1400" dirty="0" smtClean="0">
                        <a:latin typeface="メイリオ" panose="020B0604030504040204" pitchFamily="50" charset="-128"/>
                        <a:ea typeface="メイリオ" panose="020B0604030504040204" pitchFamily="50" charset="-128"/>
                      </a:endParaRPr>
                    </a:p>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en-US" altLang="ja-JP" sz="1400" dirty="0" smtClean="0">
                        <a:latin typeface="メイリオ" panose="020B0604030504040204" pitchFamily="50" charset="-128"/>
                        <a:ea typeface="メイリオ" panose="020B0604030504040204" pitchFamily="50" charset="-128"/>
                      </a:endParaRPr>
                    </a:p>
                    <a:p>
                      <a:pPr marL="0" marR="0" lvl="0" indent="0" algn="ctr" defTabSz="989929"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（上位５割）</a:t>
                      </a:r>
                      <a:endParaRPr kumimoji="1" lang="en-US" altLang="ja-JP" sz="1400" dirty="0" smtClean="0">
                        <a:latin typeface="メイリオ" panose="020B0604030504040204" pitchFamily="50" charset="-128"/>
                        <a:ea typeface="メイリオ" panose="020B0604030504040204" pitchFamily="50" charset="-128"/>
                      </a:endParaRPr>
                    </a:p>
                    <a:p>
                      <a:pPr marL="0" marR="0" lvl="0" indent="0" algn="ctr" defTabSz="989929"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５点</a:t>
                      </a:r>
                    </a:p>
                  </a:txBody>
                  <a:tcPr marT="45721" marB="4572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192528"/>
                  </a:ext>
                </a:extLst>
              </a:tr>
              <a:tr h="432000">
                <a:tc>
                  <a:txBody>
                    <a:bodyPr/>
                    <a:lstStyle/>
                    <a:p>
                      <a:pPr algn="ctr"/>
                      <a:r>
                        <a:rPr kumimoji="1" lang="en-US" altLang="ja-JP" sz="1400" dirty="0" smtClean="0">
                          <a:latin typeface="メイリオ" panose="020B0604030504040204" pitchFamily="50" charset="-128"/>
                          <a:ea typeface="メイリオ" panose="020B0604030504040204" pitchFamily="50" charset="-128"/>
                        </a:rPr>
                        <a:t>10</a:t>
                      </a:r>
                      <a:r>
                        <a:rPr kumimoji="1" lang="ja-JP" altLang="en-US" sz="1400" dirty="0" smtClean="0">
                          <a:latin typeface="メイリオ" panose="020B0604030504040204" pitchFamily="50" charset="-128"/>
                          <a:ea typeface="メイリオ" panose="020B0604030504040204" pitchFamily="50" charset="-128"/>
                        </a:rPr>
                        <a:t>万人以上</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tcPr>
                </a:tc>
                <a:tc>
                  <a:txBody>
                    <a:bodyPr/>
                    <a:lstStyle/>
                    <a:p>
                      <a:pPr algn="ctr"/>
                      <a:r>
                        <a:rPr kumimoji="1" lang="en-US" altLang="ja-JP" sz="1400" dirty="0" smtClean="0">
                          <a:latin typeface="メイリオ" panose="020B0604030504040204" pitchFamily="50" charset="-128"/>
                          <a:ea typeface="メイリオ" panose="020B0604030504040204" pitchFamily="50" charset="-128"/>
                        </a:rPr>
                        <a:t>0.14852%</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400" dirty="0" smtClean="0">
                          <a:latin typeface="メイリオ" panose="020B0604030504040204" pitchFamily="50" charset="-128"/>
                          <a:ea typeface="メイリオ" panose="020B0604030504040204" pitchFamily="50" charset="-128"/>
                        </a:rPr>
                        <a:t>0.06272%</a:t>
                      </a:r>
                      <a:endParaRPr kumimoji="1" lang="ja-JP" altLang="en-US" sz="1400" dirty="0">
                        <a:latin typeface="メイリオ" panose="020B0604030504040204" pitchFamily="50" charset="-128"/>
                        <a:ea typeface="メイリオ" panose="020B0604030504040204" pitchFamily="50" charset="-128"/>
                      </a:endParaRPr>
                    </a:p>
                  </a:txBody>
                  <a:tcPr anchor="ctr"/>
                </a:tc>
                <a:tc vMerge="1">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7957722"/>
                  </a:ext>
                </a:extLst>
              </a:tr>
              <a:tr h="432000">
                <a:tc>
                  <a:txBody>
                    <a:bodyPr/>
                    <a:lstStyle/>
                    <a:p>
                      <a:pPr algn="ctr"/>
                      <a:r>
                        <a:rPr kumimoji="1" lang="ja-JP" altLang="en-US" sz="1400" dirty="0" smtClean="0">
                          <a:latin typeface="メイリオ" panose="020B0604030504040204" pitchFamily="50" charset="-128"/>
                          <a:ea typeface="メイリオ" panose="020B0604030504040204" pitchFamily="50" charset="-128"/>
                        </a:rPr>
                        <a:t>５万人～</a:t>
                      </a:r>
                      <a:r>
                        <a:rPr kumimoji="1" lang="en-US" altLang="ja-JP" sz="1400" dirty="0" smtClean="0">
                          <a:latin typeface="メイリオ" panose="020B0604030504040204" pitchFamily="50" charset="-128"/>
                          <a:ea typeface="メイリオ" panose="020B0604030504040204" pitchFamily="50" charset="-128"/>
                        </a:rPr>
                        <a:t>10</a:t>
                      </a:r>
                      <a:r>
                        <a:rPr kumimoji="1" lang="ja-JP" altLang="en-US" sz="1400" dirty="0" smtClean="0">
                          <a:latin typeface="メイリオ" panose="020B0604030504040204" pitchFamily="50" charset="-128"/>
                          <a:ea typeface="メイリオ" panose="020B0604030504040204" pitchFamily="50" charset="-128"/>
                        </a:rPr>
                        <a:t>万人</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tcPr>
                </a:tc>
                <a:tc>
                  <a:txBody>
                    <a:bodyPr/>
                    <a:lstStyle/>
                    <a:p>
                      <a:pPr algn="ctr"/>
                      <a:r>
                        <a:rPr kumimoji="1" lang="en-US" altLang="ja-JP" sz="1400" dirty="0" smtClean="0">
                          <a:latin typeface="メイリオ" panose="020B0604030504040204" pitchFamily="50" charset="-128"/>
                          <a:ea typeface="メイリオ" panose="020B0604030504040204" pitchFamily="50" charset="-128"/>
                        </a:rPr>
                        <a:t>0.18024%</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0.06357</a:t>
                      </a:r>
                      <a:r>
                        <a:rPr lang="en-US" altLang="ja-JP" sz="1400" b="0" i="0" u="none" strike="noStrike" dirty="0" smtClean="0">
                          <a:solidFill>
                            <a:srgbClr val="000000"/>
                          </a:solidFill>
                          <a:effectLst/>
                          <a:latin typeface="メイリオ" panose="020B0604030504040204" pitchFamily="50" charset="-128"/>
                          <a:ea typeface="メイリオ" panose="020B0604030504040204" pitchFamily="50" charset="-128"/>
                        </a:rPr>
                        <a:t>%</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vMerge="1">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8865279"/>
                  </a:ext>
                </a:extLst>
              </a:tr>
              <a:tr h="432000">
                <a:tc>
                  <a:txBody>
                    <a:bodyPr/>
                    <a:lstStyle/>
                    <a:p>
                      <a:pPr algn="ctr"/>
                      <a:r>
                        <a:rPr kumimoji="1" lang="ja-JP" altLang="en-US" sz="1400" dirty="0" smtClean="0">
                          <a:latin typeface="メイリオ" panose="020B0604030504040204" pitchFamily="50" charset="-128"/>
                          <a:ea typeface="メイリオ" panose="020B0604030504040204" pitchFamily="50" charset="-128"/>
                        </a:rPr>
                        <a:t>１万人～５万人</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tcPr>
                </a:tc>
                <a:tc>
                  <a:txBody>
                    <a:bodyPr/>
                    <a:lstStyle/>
                    <a:p>
                      <a:pPr algn="ctr"/>
                      <a:r>
                        <a:rPr kumimoji="1" lang="en-US" altLang="ja-JP" sz="1400" dirty="0" smtClean="0">
                          <a:latin typeface="メイリオ" panose="020B0604030504040204" pitchFamily="50" charset="-128"/>
                          <a:ea typeface="メイリオ" panose="020B0604030504040204" pitchFamily="50" charset="-128"/>
                        </a:rPr>
                        <a:t>0.34339%</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400" dirty="0" smtClean="0">
                          <a:latin typeface="メイリオ" panose="020B0604030504040204" pitchFamily="50" charset="-128"/>
                          <a:ea typeface="メイリオ" panose="020B0604030504040204" pitchFamily="50" charset="-128"/>
                        </a:rPr>
                        <a:t>0.10589%</a:t>
                      </a:r>
                      <a:endParaRPr kumimoji="1" lang="ja-JP" altLang="en-US" sz="1400" dirty="0">
                        <a:latin typeface="メイリオ" panose="020B0604030504040204" pitchFamily="50" charset="-128"/>
                        <a:ea typeface="メイリオ" panose="020B0604030504040204" pitchFamily="50" charset="-128"/>
                      </a:endParaRPr>
                    </a:p>
                  </a:txBody>
                  <a:tcPr anchor="ctr"/>
                </a:tc>
                <a:tc vMerge="1">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75852788"/>
                  </a:ext>
                </a:extLst>
              </a:tr>
              <a:tr h="432000">
                <a:tc>
                  <a:txBody>
                    <a:bodyPr/>
                    <a:lstStyle/>
                    <a:p>
                      <a:pPr algn="ctr"/>
                      <a:r>
                        <a:rPr kumimoji="1" lang="ja-JP" altLang="en-US" sz="1400" dirty="0" smtClean="0">
                          <a:latin typeface="メイリオ" panose="020B0604030504040204" pitchFamily="50" charset="-128"/>
                          <a:ea typeface="メイリオ" panose="020B0604030504040204" pitchFamily="50" charset="-128"/>
                        </a:rPr>
                        <a:t>１万人未満</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メイリオ" panose="020B0604030504040204" pitchFamily="50" charset="-128"/>
                          <a:ea typeface="メイリオ" panose="020B0604030504040204" pitchFamily="50" charset="-128"/>
                        </a:rPr>
                        <a:t>0.51099%</a:t>
                      </a:r>
                      <a:endParaRPr kumimoji="1" lang="ja-JP" altLang="en-US" sz="1400" dirty="0">
                        <a:latin typeface="メイリオ" panose="020B0604030504040204" pitchFamily="50" charset="-128"/>
                        <a:ea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メイリオ" panose="020B0604030504040204" pitchFamily="50" charset="-128"/>
                          <a:ea typeface="メイリオ" panose="020B0604030504040204" pitchFamily="50" charset="-128"/>
                        </a:rPr>
                        <a:t>0.07905%</a:t>
                      </a:r>
                      <a:endParaRPr kumimoji="1" lang="ja-JP" altLang="en-US" sz="1400" dirty="0">
                        <a:latin typeface="メイリオ" panose="020B0604030504040204" pitchFamily="50" charset="-128"/>
                        <a:ea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vMerge="1">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00571017"/>
                  </a:ext>
                </a:extLst>
              </a:tr>
            </a:tbl>
          </a:graphicData>
        </a:graphic>
      </p:graphicFrame>
      <p:sp>
        <p:nvSpPr>
          <p:cNvPr id="5" name="正方形/長方形 4"/>
          <p:cNvSpPr/>
          <p:nvPr/>
        </p:nvSpPr>
        <p:spPr>
          <a:xfrm>
            <a:off x="-69012" y="0"/>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1" b="1" dirty="0"/>
              <a:t>Ⅲ</a:t>
            </a:r>
            <a:r>
              <a:rPr lang="ja-JP" altLang="ja-JP" sz="2001" b="1" dirty="0"/>
              <a:t>　介護保険運営の安定化に資する施策の推進</a:t>
            </a:r>
            <a:endParaRPr lang="ja-JP" altLang="ja-JP" sz="2001" dirty="0"/>
          </a:p>
        </p:txBody>
      </p:sp>
      <p:sp>
        <p:nvSpPr>
          <p:cNvPr id="6"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314919" y="6347174"/>
            <a:ext cx="2311399" cy="365125"/>
          </a:xfrm>
        </p:spPr>
        <p:txBody>
          <a:bodyPr/>
          <a:lstStyle/>
          <a:p>
            <a:pPr defTabSz="914546">
              <a:defRPr/>
            </a:pPr>
            <a:r>
              <a:rPr kumimoji="1" lang="en-US" altLang="ja-JP" dirty="0" smtClean="0">
                <a:solidFill>
                  <a:prstClr val="black">
                    <a:tint val="75000"/>
                  </a:prstClr>
                </a:solidFill>
                <a:latin typeface="ＭＳ Ｐゴシック" panose="020B0600070205080204" pitchFamily="50" charset="-128"/>
                <a:ea typeface="ＭＳ Ｐゴシック" panose="020B0600070205080204" pitchFamily="50" charset="-128"/>
              </a:rPr>
              <a:t>14</a:t>
            </a:r>
            <a:endParaRPr kumimoji="1"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28748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nvPr>
        </p:nvGraphicFramePr>
        <p:xfrm>
          <a:off x="123825" y="334977"/>
          <a:ext cx="9775826" cy="6011995"/>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en-US" altLang="ja-JP" sz="2001" b="1" dirty="0"/>
              <a:t>Ⅲ</a:t>
            </a:r>
            <a:r>
              <a:rPr lang="ja-JP" altLang="ja-JP" sz="2001" b="1" dirty="0"/>
              <a:t>　介護保険運営の安定化に資する施策の推進</a:t>
            </a:r>
            <a:endParaRPr lang="ja-JP" altLang="ja-JP" sz="2001" dirty="0"/>
          </a:p>
        </p:txBody>
      </p:sp>
      <p:sp>
        <p:nvSpPr>
          <p:cNvPr id="7" name="正方形/長方形 6"/>
          <p:cNvSpPr/>
          <p:nvPr/>
        </p:nvSpPr>
        <p:spPr>
          <a:xfrm>
            <a:off x="434978" y="6446827"/>
            <a:ext cx="9029699" cy="246221"/>
          </a:xfrm>
          <a:prstGeom prst="rect">
            <a:avLst/>
          </a:prstGeom>
        </p:spPr>
        <p:txBody>
          <a:bodyPr wrap="square">
            <a:spAutoFit/>
          </a:bodyPr>
          <a:lstStyle/>
          <a:p>
            <a:pPr algn="ctr"/>
            <a:r>
              <a:rPr lang="ja-JP" altLang="en-US" sz="1000" dirty="0">
                <a:latin typeface="+mn-ea"/>
              </a:rPr>
              <a:t>必要な介護人材を確保するための具体的な取組を行っているか（</a:t>
            </a:r>
            <a:r>
              <a:rPr lang="en-US" altLang="ja-JP" sz="1000" dirty="0">
                <a:latin typeface="+mn-ea"/>
              </a:rPr>
              <a:t>10</a:t>
            </a:r>
            <a:r>
              <a:rPr lang="ja-JP" altLang="en-US" sz="1000" dirty="0">
                <a:latin typeface="+mn-ea"/>
              </a:rPr>
              <a:t>点）</a:t>
            </a:r>
          </a:p>
        </p:txBody>
      </p:sp>
      <p:sp>
        <p:nvSpPr>
          <p:cNvPr id="8"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314919" y="6347174"/>
            <a:ext cx="2311399" cy="365125"/>
          </a:xfrm>
        </p:spPr>
        <p:txBody>
          <a:bodyPr/>
          <a:lstStyle/>
          <a:p>
            <a:pPr defTabSz="914546">
              <a:defRPr/>
            </a:pPr>
            <a:r>
              <a:rPr kumimoji="1" lang="en-US" altLang="ja-JP" dirty="0" smtClean="0">
                <a:solidFill>
                  <a:prstClr val="black">
                    <a:tint val="75000"/>
                  </a:prstClr>
                </a:solidFill>
                <a:latin typeface="ＭＳ Ｐゴシック" panose="020B0600070205080204" pitchFamily="50" charset="-128"/>
                <a:ea typeface="ＭＳ Ｐゴシック" panose="020B0600070205080204" pitchFamily="50" charset="-128"/>
              </a:rPr>
              <a:t>15</a:t>
            </a:r>
            <a:endParaRPr kumimoji="1"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49065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nvPr>
        </p:nvGraphicFramePr>
        <p:xfrm>
          <a:off x="138223" y="76200"/>
          <a:ext cx="9761427" cy="7526080"/>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2"/>
            <a:ext cx="9906000" cy="3896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546">
              <a:defRPr/>
            </a:pPr>
            <a:r>
              <a:rPr lang="ja-JP" altLang="ja-JP" sz="2001" b="1" dirty="0">
                <a:latin typeface="Meiryo UI" panose="020B0604030504040204" pitchFamily="50" charset="-128"/>
                <a:ea typeface="Meiryo UI" panose="020B0604030504040204" pitchFamily="50" charset="-128"/>
              </a:rPr>
              <a:t>Ⅰ　ＰＤＣＡサイクルの活用による保険者機能の強化に向けた体制等の構築</a:t>
            </a:r>
            <a:endParaRPr lang="en-US" altLang="ja-JP" sz="2001" b="1" dirty="0">
              <a:latin typeface="Meiryo UI" panose="020B0604030504040204" pitchFamily="50" charset="-128"/>
              <a:ea typeface="Meiryo UI" panose="020B0604030504040204" pitchFamily="50" charset="-128"/>
            </a:endParaRPr>
          </a:p>
        </p:txBody>
      </p:sp>
      <p:sp>
        <p:nvSpPr>
          <p:cNvPr id="4" name="スライド番号プレースホルダー 1"/>
          <p:cNvSpPr>
            <a:spLocks noGrp="1"/>
          </p:cNvSpPr>
          <p:nvPr>
            <p:ph type="sldNum" sz="quarter" idx="12"/>
          </p:nvPr>
        </p:nvSpPr>
        <p:spPr>
          <a:xfrm>
            <a:off x="7331630" y="6410730"/>
            <a:ext cx="2301770" cy="365125"/>
          </a:xfrm>
        </p:spPr>
        <p:txBody>
          <a:bodyPr/>
          <a:lstStyle/>
          <a:p>
            <a:r>
              <a:rPr lang="en-US" altLang="ja-JP" dirty="0" smtClean="0">
                <a:solidFill>
                  <a:prstClr val="black">
                    <a:tint val="75000"/>
                  </a:prstClr>
                </a:solidFill>
                <a:latin typeface="ＭＳ Ｐゴシック" panose="020B0600070205080204" pitchFamily="50" charset="-128"/>
                <a:ea typeface="ＭＳ Ｐゴシック" panose="020B0600070205080204" pitchFamily="50" charset="-128"/>
              </a:rPr>
              <a:t>2</a:t>
            </a:r>
            <a:endParaRPr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cxnSp>
        <p:nvCxnSpPr>
          <p:cNvPr id="8" name="直線コネクタ 7"/>
          <p:cNvCxnSpPr/>
          <p:nvPr/>
        </p:nvCxnSpPr>
        <p:spPr>
          <a:xfrm>
            <a:off x="482600" y="1892300"/>
            <a:ext cx="9417050" cy="19051"/>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776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nvPr>
        </p:nvGraphicFramePr>
        <p:xfrm>
          <a:off x="123825" y="263976"/>
          <a:ext cx="9775825" cy="7241723"/>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2"/>
            <a:ext cx="9906000" cy="291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ja-JP" sz="2001" b="1" dirty="0">
                <a:latin typeface="Meiryo UI" panose="020B0604030504040204" pitchFamily="50" charset="-128"/>
                <a:ea typeface="Meiryo UI" panose="020B0604030504040204" pitchFamily="50" charset="-128"/>
              </a:rPr>
              <a:t>Ⅱ　自立支援、重度化防止</a:t>
            </a:r>
            <a:r>
              <a:rPr lang="ja-JP" altLang="en-US" sz="2001" b="1" dirty="0">
                <a:latin typeface="Meiryo UI" panose="020B0604030504040204" pitchFamily="50" charset="-128"/>
                <a:ea typeface="Meiryo UI" panose="020B0604030504040204" pitchFamily="50" charset="-128"/>
              </a:rPr>
              <a:t>等</a:t>
            </a:r>
            <a:r>
              <a:rPr lang="ja-JP" altLang="ja-JP" sz="2001" b="1" dirty="0">
                <a:latin typeface="Meiryo UI" panose="020B0604030504040204" pitchFamily="50" charset="-128"/>
                <a:ea typeface="Meiryo UI" panose="020B0604030504040204" pitchFamily="50" charset="-128"/>
              </a:rPr>
              <a:t>に資する施策の推進</a:t>
            </a:r>
            <a:endParaRPr lang="ja-JP" altLang="ja-JP" sz="200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309679" y="6381014"/>
            <a:ext cx="2301770" cy="365125"/>
          </a:xfrm>
        </p:spPr>
        <p:txBody>
          <a:bodyPr/>
          <a:lstStyle/>
          <a:p>
            <a:r>
              <a:rPr lang="en-US" altLang="ja-JP" dirty="0">
                <a:solidFill>
                  <a:prstClr val="black">
                    <a:tint val="75000"/>
                  </a:prstClr>
                </a:solidFill>
                <a:latin typeface="ＭＳ Ｐゴシック" panose="020B0600070205080204" pitchFamily="50" charset="-128"/>
                <a:ea typeface="ＭＳ Ｐゴシック" panose="020B0600070205080204" pitchFamily="50" charset="-128"/>
              </a:rPr>
              <a:t>3</a:t>
            </a:r>
            <a:endParaRPr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17497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nvPr>
        </p:nvGraphicFramePr>
        <p:xfrm>
          <a:off x="114300" y="344032"/>
          <a:ext cx="9786942" cy="6818768"/>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2"/>
            <a:ext cx="9906000" cy="3714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ja-JP" sz="2001" b="1" dirty="0">
                <a:latin typeface="Meiryo UI" panose="020B0604030504040204" pitchFamily="50" charset="-128"/>
                <a:ea typeface="Meiryo UI" panose="020B0604030504040204" pitchFamily="50" charset="-128"/>
              </a:rPr>
              <a:t>Ⅱ　自立支援、重度化防止</a:t>
            </a:r>
            <a:r>
              <a:rPr lang="ja-JP" altLang="en-US" sz="2001" b="1" dirty="0">
                <a:latin typeface="Meiryo UI" panose="020B0604030504040204" pitchFamily="50" charset="-128"/>
                <a:ea typeface="Meiryo UI" panose="020B0604030504040204" pitchFamily="50" charset="-128"/>
              </a:rPr>
              <a:t>等</a:t>
            </a:r>
            <a:r>
              <a:rPr lang="ja-JP" altLang="ja-JP" sz="2001" b="1" dirty="0">
                <a:latin typeface="Meiryo UI" panose="020B0604030504040204" pitchFamily="50" charset="-128"/>
                <a:ea typeface="Meiryo UI" panose="020B0604030504040204" pitchFamily="50" charset="-128"/>
              </a:rPr>
              <a:t>に資する施策の推進</a:t>
            </a:r>
            <a:endParaRPr lang="ja-JP" altLang="ja-JP" sz="2001"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501650" y="2571750"/>
            <a:ext cx="9398000" cy="0"/>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239806" y="6356416"/>
            <a:ext cx="2301770" cy="365125"/>
          </a:xfrm>
        </p:spPr>
        <p:txBody>
          <a:bodyPr/>
          <a:lstStyle/>
          <a:p>
            <a:r>
              <a:rPr lang="en-US" altLang="ja-JP" dirty="0">
                <a:solidFill>
                  <a:prstClr val="black">
                    <a:tint val="75000"/>
                  </a:prstClr>
                </a:solidFill>
                <a:latin typeface="ＭＳ Ｐゴシック" panose="020B0600070205080204" pitchFamily="50" charset="-128"/>
                <a:ea typeface="ＭＳ Ｐゴシック" panose="020B0600070205080204" pitchFamily="50" charset="-128"/>
              </a:rPr>
              <a:t>4</a:t>
            </a:r>
            <a:endParaRPr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99623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nvPr>
        </p:nvGraphicFramePr>
        <p:xfrm>
          <a:off x="121920" y="334978"/>
          <a:ext cx="9780905" cy="7351698"/>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3"/>
            <a:ext cx="9906000" cy="362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ja-JP" b="1" dirty="0">
                <a:latin typeface="Meiryo UI" panose="020B0604030504040204" pitchFamily="50" charset="-128"/>
                <a:ea typeface="Meiryo UI" panose="020B0604030504040204" pitchFamily="50" charset="-128"/>
              </a:rPr>
              <a:t>Ⅱ　自立支援、重度化防止</a:t>
            </a:r>
            <a:r>
              <a:rPr lang="ja-JP" altLang="en-US" b="1" dirty="0">
                <a:latin typeface="Meiryo UI" panose="020B0604030504040204" pitchFamily="50" charset="-128"/>
                <a:ea typeface="Meiryo UI" panose="020B0604030504040204" pitchFamily="50" charset="-128"/>
              </a:rPr>
              <a:t>等</a:t>
            </a:r>
            <a:r>
              <a:rPr lang="ja-JP" altLang="ja-JP" b="1" dirty="0">
                <a:latin typeface="Meiryo UI" panose="020B0604030504040204" pitchFamily="50" charset="-128"/>
                <a:ea typeface="Meiryo UI" panose="020B0604030504040204" pitchFamily="50" charset="-128"/>
              </a:rPr>
              <a:t>に資する施策の推進</a:t>
            </a:r>
            <a:endParaRPr lang="ja-JP" altLang="ja-JP" dirty="0">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336494" y="6389359"/>
            <a:ext cx="2311399" cy="365125"/>
          </a:xfrm>
        </p:spPr>
        <p:txBody>
          <a:bodyPr/>
          <a:lstStyle/>
          <a:p>
            <a:pPr defTabSz="914546">
              <a:defRPr/>
            </a:pPr>
            <a:r>
              <a:rPr kumimoji="1" lang="en-US" altLang="ja-JP" dirty="0">
                <a:solidFill>
                  <a:prstClr val="black">
                    <a:tint val="75000"/>
                  </a:prstClr>
                </a:solidFill>
                <a:latin typeface="ＭＳ Ｐゴシック" panose="020B0600070205080204" pitchFamily="50" charset="-128"/>
                <a:ea typeface="ＭＳ Ｐゴシック" panose="020B0600070205080204" pitchFamily="50" charset="-128"/>
              </a:rPr>
              <a:t>5</a:t>
            </a:r>
            <a:endParaRPr kumimoji="1"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3762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194945" y="709992"/>
          <a:ext cx="9509760" cy="3024000"/>
        </p:xfrm>
        <a:graphic>
          <a:graphicData uri="http://schemas.openxmlformats.org/drawingml/2006/table">
            <a:tbl>
              <a:tblPr firstRow="1" bandRow="1">
                <a:tableStyleId>{5C22544A-7EE6-4342-B048-85BDC9FD1C3A}</a:tableStyleId>
              </a:tblPr>
              <a:tblGrid>
                <a:gridCol w="2359564">
                  <a:extLst>
                    <a:ext uri="{9D8B030D-6E8A-4147-A177-3AD203B41FA5}">
                      <a16:colId xmlns:a16="http://schemas.microsoft.com/office/drawing/2014/main" val="3213912223"/>
                    </a:ext>
                  </a:extLst>
                </a:gridCol>
                <a:gridCol w="2359564">
                  <a:extLst>
                    <a:ext uri="{9D8B030D-6E8A-4147-A177-3AD203B41FA5}">
                      <a16:colId xmlns:a16="http://schemas.microsoft.com/office/drawing/2014/main" val="3754300463"/>
                    </a:ext>
                  </a:extLst>
                </a:gridCol>
                <a:gridCol w="2395316">
                  <a:extLst>
                    <a:ext uri="{9D8B030D-6E8A-4147-A177-3AD203B41FA5}">
                      <a16:colId xmlns:a16="http://schemas.microsoft.com/office/drawing/2014/main" val="158932267"/>
                    </a:ext>
                  </a:extLst>
                </a:gridCol>
                <a:gridCol w="2395316">
                  <a:extLst>
                    <a:ext uri="{9D8B030D-6E8A-4147-A177-3AD203B41FA5}">
                      <a16:colId xmlns:a16="http://schemas.microsoft.com/office/drawing/2014/main" val="2777642334"/>
                    </a:ext>
                  </a:extLst>
                </a:gridCol>
              </a:tblGrid>
              <a:tr h="432000">
                <a:tc gridSpan="4">
                  <a:txBody>
                    <a:bodyPr/>
                    <a:lstStyle/>
                    <a:p>
                      <a:pPr marL="0" marR="0" lvl="0" indent="0" algn="l" defTabSz="914546"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bg1"/>
                          </a:solidFill>
                          <a:latin typeface="メイリオ" panose="020B0604030504040204" pitchFamily="50" charset="-128"/>
                          <a:ea typeface="メイリオ" panose="020B0604030504040204" pitchFamily="50" charset="-128"/>
                          <a:cs typeface="+mn-cs"/>
                        </a:rPr>
                        <a:t>個別事例の検討等を行う地域ケア会議における個別事例の検討件数割合</a:t>
                      </a:r>
                      <a:endParaRPr kumimoji="1" lang="ja-JP" altLang="en-US" sz="1400" b="0" dirty="0">
                        <a:solidFill>
                          <a:schemeClr val="bg1"/>
                        </a:solidFill>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lnT w="12700" cap="flat" cmpd="sng" algn="ctr">
                      <a:solidFill>
                        <a:schemeClr val="tx1"/>
                      </a:solidFill>
                      <a:prstDash val="solid"/>
                      <a:round/>
                      <a:headEnd type="none" w="med" len="med"/>
                      <a:tailEnd type="none" w="med" len="med"/>
                    </a:lnT>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lnT w="12700" cap="flat" cmpd="sng" algn="ctr">
                      <a:solidFill>
                        <a:schemeClr val="tx1"/>
                      </a:solidFill>
                      <a:prstDash val="solid"/>
                      <a:round/>
                      <a:headEnd type="none" w="med" len="med"/>
                      <a:tailEnd type="none" w="med" len="med"/>
                    </a:lnT>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11319291"/>
                  </a:ext>
                </a:extLst>
              </a:tr>
              <a:tr h="432000">
                <a:tc gridSpan="4">
                  <a:txBody>
                    <a:bodyPr/>
                    <a:lstStyle/>
                    <a:p>
                      <a:pPr algn="l"/>
                      <a:r>
                        <a:rPr kumimoji="1" lang="ja-JP" altLang="en-US" sz="1400" kern="1200" dirty="0" smtClean="0">
                          <a:solidFill>
                            <a:schemeClr val="tx1"/>
                          </a:solidFill>
                          <a:latin typeface="メイリオ" panose="020B0604030504040204" pitchFamily="50" charset="-128"/>
                          <a:ea typeface="メイリオ" panose="020B0604030504040204" pitchFamily="50" charset="-128"/>
                          <a:cs typeface="+mn-cs"/>
                        </a:rPr>
                        <a:t>当該保険者において開催される地域ケア会議での個別ケースの検討頻度</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045561"/>
                  </a:ext>
                </a:extLst>
              </a:tr>
              <a:tr h="432000">
                <a:tc>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dirty="0" smtClean="0">
                          <a:latin typeface="メイリオ" panose="020B0604030504040204" pitchFamily="50" charset="-128"/>
                          <a:ea typeface="メイリオ" panose="020B0604030504040204" pitchFamily="50" charset="-128"/>
                        </a:rPr>
                        <a:t>上位３割</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rPr>
                        <a:t>上位５割</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tc>
                <a:tc rowSpan="5">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（上位３割）</a:t>
                      </a:r>
                      <a:endParaRPr kumimoji="1" lang="en-US" altLang="ja-JP" sz="1400" dirty="0" smtClean="0">
                        <a:latin typeface="メイリオ" panose="020B0604030504040204" pitchFamily="50" charset="-128"/>
                        <a:ea typeface="メイリオ" panose="020B0604030504040204" pitchFamily="50" charset="-128"/>
                      </a:endParaRPr>
                    </a:p>
                    <a:p>
                      <a:pPr marL="0" marR="0" lvl="0" indent="0" algn="ctr" defTabSz="989929"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rPr>
                        <a:t>10</a:t>
                      </a:r>
                      <a:r>
                        <a:rPr kumimoji="1" lang="ja-JP" altLang="en-US" sz="1400" dirty="0" smtClean="0">
                          <a:latin typeface="メイリオ" panose="020B0604030504040204" pitchFamily="50" charset="-128"/>
                          <a:ea typeface="メイリオ" panose="020B0604030504040204" pitchFamily="50" charset="-128"/>
                        </a:rPr>
                        <a:t>点</a:t>
                      </a:r>
                      <a:endParaRPr kumimoji="1" lang="en-US" altLang="ja-JP" sz="1400" dirty="0" smtClean="0">
                        <a:latin typeface="メイリオ" panose="020B0604030504040204" pitchFamily="50" charset="-128"/>
                        <a:ea typeface="メイリオ" panose="020B0604030504040204" pitchFamily="50" charset="-128"/>
                      </a:endParaRPr>
                    </a:p>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en-US" altLang="ja-JP" sz="1400" dirty="0" smtClean="0">
                        <a:latin typeface="メイリオ" panose="020B0604030504040204" pitchFamily="50" charset="-128"/>
                        <a:ea typeface="メイリオ" panose="020B0604030504040204" pitchFamily="50" charset="-128"/>
                      </a:endParaRPr>
                    </a:p>
                    <a:p>
                      <a:pPr marL="0" marR="0" lvl="0" indent="0" algn="ctr" defTabSz="989929"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（上位５割）</a:t>
                      </a:r>
                      <a:endParaRPr kumimoji="1" lang="en-US" altLang="ja-JP" sz="1400" dirty="0" smtClean="0">
                        <a:latin typeface="メイリオ" panose="020B0604030504040204" pitchFamily="50" charset="-128"/>
                        <a:ea typeface="メイリオ" panose="020B0604030504040204" pitchFamily="50" charset="-128"/>
                      </a:endParaRPr>
                    </a:p>
                    <a:p>
                      <a:pPr marL="0" marR="0" lvl="0" indent="0" algn="ctr" defTabSz="989929"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５点</a:t>
                      </a:r>
                    </a:p>
                  </a:txBody>
                  <a:tcPr marT="45721" marB="4572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192528"/>
                  </a:ext>
                </a:extLst>
              </a:tr>
              <a:tr h="432000">
                <a:tc>
                  <a:txBody>
                    <a:bodyPr/>
                    <a:lstStyle/>
                    <a:p>
                      <a:pPr algn="ctr"/>
                      <a:r>
                        <a:rPr kumimoji="1" lang="en-US" altLang="ja-JP" sz="1400" dirty="0" smtClean="0">
                          <a:latin typeface="メイリオ" panose="020B0604030504040204" pitchFamily="50" charset="-128"/>
                          <a:ea typeface="メイリオ" panose="020B0604030504040204" pitchFamily="50" charset="-128"/>
                        </a:rPr>
                        <a:t>10</a:t>
                      </a:r>
                      <a:r>
                        <a:rPr kumimoji="1" lang="ja-JP" altLang="en-US" sz="1400" dirty="0" smtClean="0">
                          <a:latin typeface="メイリオ" panose="020B0604030504040204" pitchFamily="50" charset="-128"/>
                          <a:ea typeface="メイリオ" panose="020B0604030504040204" pitchFamily="50" charset="-128"/>
                        </a:rPr>
                        <a:t>万人以上</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tcPr>
                </a:tc>
                <a:tc>
                  <a:txBody>
                    <a:bodyPr/>
                    <a:lstStyle/>
                    <a:p>
                      <a:pPr algn="ctr"/>
                      <a:r>
                        <a:rPr kumimoji="1" lang="en-US" altLang="ja-JP" sz="1400" dirty="0" smtClean="0">
                          <a:latin typeface="メイリオ" panose="020B0604030504040204" pitchFamily="50" charset="-128"/>
                          <a:ea typeface="メイリオ" panose="020B0604030504040204" pitchFamily="50" charset="-128"/>
                        </a:rPr>
                        <a:t>0.36548%</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tc>
                <a:tc>
                  <a:txBody>
                    <a:bodyPr/>
                    <a:lstStyle/>
                    <a:p>
                      <a:pPr marL="0" marR="0" lvl="0" indent="0" algn="ctr" defTabSz="914546"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rPr>
                        <a:t>0.22867%</a:t>
                      </a:r>
                      <a:endParaRPr kumimoji="1" lang="ja-JP" altLang="en-US" sz="1400" dirty="0" smtClean="0">
                        <a:latin typeface="メイリオ" panose="020B0604030504040204" pitchFamily="50" charset="-128"/>
                        <a:ea typeface="メイリオ" panose="020B0604030504040204" pitchFamily="50" charset="-128"/>
                      </a:endParaRPr>
                    </a:p>
                  </a:txBody>
                  <a:tcPr marT="45721" marB="45721" anchor="ctr"/>
                </a:tc>
                <a:tc vMerge="1">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7957722"/>
                  </a:ext>
                </a:extLst>
              </a:tr>
              <a:tr h="432000">
                <a:tc>
                  <a:txBody>
                    <a:bodyPr/>
                    <a:lstStyle/>
                    <a:p>
                      <a:pPr algn="ctr"/>
                      <a:r>
                        <a:rPr kumimoji="1" lang="ja-JP" altLang="en-US" sz="1400" dirty="0" smtClean="0">
                          <a:latin typeface="メイリオ" panose="020B0604030504040204" pitchFamily="50" charset="-128"/>
                          <a:ea typeface="メイリオ" panose="020B0604030504040204" pitchFamily="50" charset="-128"/>
                        </a:rPr>
                        <a:t>５万人～</a:t>
                      </a:r>
                      <a:r>
                        <a:rPr kumimoji="1" lang="en-US" altLang="ja-JP" sz="1400" dirty="0" smtClean="0">
                          <a:latin typeface="メイリオ" panose="020B0604030504040204" pitchFamily="50" charset="-128"/>
                          <a:ea typeface="メイリオ" panose="020B0604030504040204" pitchFamily="50" charset="-128"/>
                        </a:rPr>
                        <a:t>10</a:t>
                      </a:r>
                      <a:r>
                        <a:rPr kumimoji="1" lang="ja-JP" altLang="en-US" sz="1400" dirty="0" smtClean="0">
                          <a:latin typeface="メイリオ" panose="020B0604030504040204" pitchFamily="50" charset="-128"/>
                          <a:ea typeface="メイリオ" panose="020B0604030504040204" pitchFamily="50" charset="-128"/>
                        </a:rPr>
                        <a:t>万人</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tcPr>
                </a:tc>
                <a:tc>
                  <a:txBody>
                    <a:bodyPr/>
                    <a:lstStyle/>
                    <a:p>
                      <a:pPr algn="ctr"/>
                      <a:r>
                        <a:rPr kumimoji="1" lang="en-US" altLang="ja-JP" sz="1400" dirty="0" smtClean="0">
                          <a:latin typeface="メイリオ" panose="020B0604030504040204" pitchFamily="50" charset="-128"/>
                          <a:ea typeface="メイリオ" panose="020B0604030504040204" pitchFamily="50" charset="-128"/>
                        </a:rPr>
                        <a:t>0.53715%</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tc>
                <a:tc>
                  <a:txBody>
                    <a:bodyPr/>
                    <a:lstStyle/>
                    <a:p>
                      <a:pPr marL="0" marR="0" lvl="0" indent="0" algn="ctr" defTabSz="914546"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rPr>
                        <a:t>0.32805%</a:t>
                      </a:r>
                      <a:endParaRPr kumimoji="1" lang="ja-JP" altLang="en-US" sz="1400" dirty="0" smtClean="0">
                        <a:latin typeface="メイリオ" panose="020B0604030504040204" pitchFamily="50" charset="-128"/>
                        <a:ea typeface="メイリオ" panose="020B0604030504040204" pitchFamily="50" charset="-128"/>
                      </a:endParaRPr>
                    </a:p>
                  </a:txBody>
                  <a:tcPr marT="45721" marB="45721" anchor="ctr"/>
                </a:tc>
                <a:tc vMerge="1">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8865279"/>
                  </a:ext>
                </a:extLst>
              </a:tr>
              <a:tr h="432000">
                <a:tc>
                  <a:txBody>
                    <a:bodyPr/>
                    <a:lstStyle/>
                    <a:p>
                      <a:pPr algn="ctr"/>
                      <a:r>
                        <a:rPr kumimoji="1" lang="ja-JP" altLang="en-US" sz="1400" dirty="0" smtClean="0">
                          <a:latin typeface="メイリオ" panose="020B0604030504040204" pitchFamily="50" charset="-128"/>
                          <a:ea typeface="メイリオ" panose="020B0604030504040204" pitchFamily="50" charset="-128"/>
                        </a:rPr>
                        <a:t>１万人～５万人</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tcPr>
                </a:tc>
                <a:tc>
                  <a:txBody>
                    <a:bodyPr/>
                    <a:lstStyle/>
                    <a:p>
                      <a:pPr algn="ctr"/>
                      <a:r>
                        <a:rPr kumimoji="1" lang="en-US" altLang="ja-JP" sz="1400" dirty="0" smtClean="0">
                          <a:latin typeface="メイリオ" panose="020B0604030504040204" pitchFamily="50" charset="-128"/>
                          <a:ea typeface="メイリオ" panose="020B0604030504040204" pitchFamily="50" charset="-128"/>
                        </a:rPr>
                        <a:t>0.81610%</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tc>
                <a:tc>
                  <a:txBody>
                    <a:bodyPr/>
                    <a:lstStyle/>
                    <a:p>
                      <a:pPr marL="0" marR="0" lvl="0" indent="0" algn="ctr" defTabSz="914546"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rPr>
                        <a:t>0.44723%</a:t>
                      </a:r>
                      <a:endParaRPr kumimoji="1" lang="ja-JP" altLang="en-US" sz="1400" dirty="0" smtClean="0">
                        <a:latin typeface="メイリオ" panose="020B0604030504040204" pitchFamily="50" charset="-128"/>
                        <a:ea typeface="メイリオ" panose="020B0604030504040204" pitchFamily="50" charset="-128"/>
                      </a:endParaRPr>
                    </a:p>
                  </a:txBody>
                  <a:tcPr marT="45721" marB="45721" anchor="ctr"/>
                </a:tc>
                <a:tc vMerge="1">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75852788"/>
                  </a:ext>
                </a:extLst>
              </a:tr>
              <a:tr h="432000">
                <a:tc>
                  <a:txBody>
                    <a:bodyPr/>
                    <a:lstStyle/>
                    <a:p>
                      <a:pPr algn="ctr"/>
                      <a:r>
                        <a:rPr kumimoji="1" lang="ja-JP" altLang="en-US" sz="1400" dirty="0" smtClean="0">
                          <a:latin typeface="メイリオ" panose="020B0604030504040204" pitchFamily="50" charset="-128"/>
                          <a:ea typeface="メイリオ" panose="020B0604030504040204" pitchFamily="50" charset="-128"/>
                        </a:rPr>
                        <a:t>１万人未満</a:t>
                      </a:r>
                      <a:endParaRPr kumimoji="1" lang="en-US" altLang="ja-JP" sz="1400" dirty="0" smtClean="0">
                        <a:latin typeface="メイリオ" panose="020B0604030504040204" pitchFamily="50" charset="-128"/>
                        <a:ea typeface="メイリオ" panose="020B0604030504040204" pitchFamily="50" charset="-128"/>
                      </a:endParaRPr>
                    </a:p>
                  </a:txBody>
                  <a:tcPr marT="45721" marB="4572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メイリオ" panose="020B0604030504040204" pitchFamily="50" charset="-128"/>
                          <a:ea typeface="メイリオ" panose="020B0604030504040204" pitchFamily="50" charset="-128"/>
                        </a:rPr>
                        <a:t>1.79487%</a:t>
                      </a:r>
                      <a:endParaRPr kumimoji="1" lang="ja-JP" altLang="en-US" sz="1400" dirty="0">
                        <a:latin typeface="メイリオ" panose="020B0604030504040204" pitchFamily="50" charset="-128"/>
                        <a:ea typeface="メイリオ" panose="020B0604030504040204" pitchFamily="50" charset="-128"/>
                      </a:endParaRPr>
                    </a:p>
                  </a:txBody>
                  <a:tcPr marT="45721" marB="45721" anchor="ctr">
                    <a:lnB w="12700" cap="flat" cmpd="sng" algn="ctr">
                      <a:solidFill>
                        <a:schemeClr val="tx1"/>
                      </a:solidFill>
                      <a:prstDash val="solid"/>
                      <a:round/>
                      <a:headEnd type="none" w="med" len="med"/>
                      <a:tailEnd type="none" w="med" len="med"/>
                    </a:lnB>
                  </a:tcPr>
                </a:tc>
                <a:tc>
                  <a:txBody>
                    <a:bodyPr/>
                    <a:lstStyle/>
                    <a:p>
                      <a:pPr marL="0" marR="0" lvl="0" indent="0" algn="ctr" defTabSz="914546"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rPr>
                        <a:t>0.74349%</a:t>
                      </a:r>
                      <a:endParaRPr kumimoji="1" lang="ja-JP" altLang="en-US" sz="1400" dirty="0" smtClean="0">
                        <a:latin typeface="メイリオ" panose="020B0604030504040204" pitchFamily="50" charset="-128"/>
                        <a:ea typeface="メイリオ" panose="020B0604030504040204" pitchFamily="50" charset="-128"/>
                      </a:endParaRPr>
                    </a:p>
                  </a:txBody>
                  <a:tcPr marT="45721" marB="45721" anchor="ctr">
                    <a:lnB w="12700" cap="flat" cmpd="sng" algn="ctr">
                      <a:solidFill>
                        <a:schemeClr val="tx1"/>
                      </a:solidFill>
                      <a:prstDash val="solid"/>
                      <a:round/>
                      <a:headEnd type="none" w="med" len="med"/>
                      <a:tailEnd type="none" w="med" len="med"/>
                    </a:lnB>
                  </a:tcPr>
                </a:tc>
                <a:tc vMerge="1">
                  <a:txBody>
                    <a:bodyPr/>
                    <a:lstStyle/>
                    <a:p>
                      <a:pPr marL="0" marR="0" lvl="0" indent="0" algn="ctr" defTabSz="989929"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メイリオ" panose="020B0604030504040204" pitchFamily="50" charset="-128"/>
                        <a:ea typeface="メイリオ" panose="020B0604030504040204" pitchFamily="50" charset="-128"/>
                      </a:endParaRPr>
                    </a:p>
                  </a:txBody>
                  <a:tcPr marT="45721" marB="4572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00571017"/>
                  </a:ext>
                </a:extLst>
              </a:tr>
            </a:tbl>
          </a:graphicData>
        </a:graphic>
      </p:graphicFrame>
      <p:sp>
        <p:nvSpPr>
          <p:cNvPr id="6" name="正方形/長方形 5"/>
          <p:cNvSpPr/>
          <p:nvPr/>
        </p:nvSpPr>
        <p:spPr>
          <a:xfrm>
            <a:off x="-3175" y="-27382"/>
            <a:ext cx="9906000" cy="3714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ja-JP" sz="2000" b="1" dirty="0">
                <a:latin typeface="Meiryo UI" panose="020B0604030504040204" pitchFamily="50" charset="-128"/>
                <a:ea typeface="Meiryo UI" panose="020B0604030504040204" pitchFamily="50" charset="-128"/>
              </a:rPr>
              <a:t>Ⅱ　自立支援、重度化防止</a:t>
            </a:r>
            <a:r>
              <a:rPr lang="ja-JP" altLang="en-US" sz="2000" b="1" dirty="0">
                <a:latin typeface="Meiryo UI" panose="020B0604030504040204" pitchFamily="50" charset="-128"/>
                <a:ea typeface="Meiryo UI" panose="020B0604030504040204" pitchFamily="50" charset="-128"/>
              </a:rPr>
              <a:t>等</a:t>
            </a:r>
            <a:r>
              <a:rPr lang="ja-JP" altLang="ja-JP" sz="2000" b="1" dirty="0">
                <a:latin typeface="Meiryo UI" panose="020B0604030504040204" pitchFamily="50" charset="-128"/>
                <a:ea typeface="Meiryo UI" panose="020B0604030504040204" pitchFamily="50" charset="-128"/>
              </a:rPr>
              <a:t>に資する施策の推進</a:t>
            </a:r>
            <a:endParaRPr lang="ja-JP" altLang="ja-JP" sz="2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275906" y="6396672"/>
            <a:ext cx="2309918" cy="365125"/>
          </a:xfrm>
        </p:spPr>
        <p:txBody>
          <a:bodyPr/>
          <a:lstStyle/>
          <a:p>
            <a:r>
              <a:rPr lang="en-US" altLang="ja-JP" dirty="0">
                <a:solidFill>
                  <a:prstClr val="black">
                    <a:tint val="75000"/>
                  </a:prstClr>
                </a:solidFill>
                <a:latin typeface="ＭＳ Ｐゴシック" panose="020B0600070205080204" pitchFamily="50" charset="-128"/>
                <a:ea typeface="ＭＳ Ｐゴシック" panose="020B0600070205080204" pitchFamily="50" charset="-128"/>
              </a:rPr>
              <a:t>6</a:t>
            </a:r>
            <a:endParaRPr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04326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nvPr>
        </p:nvGraphicFramePr>
        <p:xfrm>
          <a:off x="104503" y="353086"/>
          <a:ext cx="9795147" cy="7302355"/>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2"/>
            <a:ext cx="9906000" cy="3804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ja-JP" sz="2001" b="1" dirty="0">
                <a:latin typeface="Meiryo UI" panose="020B0604030504040204" pitchFamily="50" charset="-128"/>
                <a:ea typeface="Meiryo UI" panose="020B0604030504040204" pitchFamily="50" charset="-128"/>
              </a:rPr>
              <a:t>Ⅱ　自立支援、重度化防止</a:t>
            </a:r>
            <a:r>
              <a:rPr lang="ja-JP" altLang="en-US" sz="2001" b="1" dirty="0">
                <a:latin typeface="Meiryo UI" panose="020B0604030504040204" pitchFamily="50" charset="-128"/>
                <a:ea typeface="Meiryo UI" panose="020B0604030504040204" pitchFamily="50" charset="-128"/>
              </a:rPr>
              <a:t>等</a:t>
            </a:r>
            <a:r>
              <a:rPr lang="ja-JP" altLang="ja-JP" sz="2001" b="1" dirty="0">
                <a:latin typeface="Meiryo UI" panose="020B0604030504040204" pitchFamily="50" charset="-128"/>
                <a:ea typeface="Meiryo UI" panose="020B0604030504040204" pitchFamily="50" charset="-128"/>
              </a:rPr>
              <a:t>に資する施策の推進</a:t>
            </a:r>
            <a:endParaRPr lang="ja-JP" altLang="ja-JP" sz="2001" dirty="0">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8537117C-0A37-4387-89BE-51510082BF6F}"/>
              </a:ext>
            </a:extLst>
          </p:cNvPr>
          <p:cNvSpPr>
            <a:spLocks noGrp="1"/>
          </p:cNvSpPr>
          <p:nvPr>
            <p:ph type="sldNum" sz="quarter" idx="12"/>
          </p:nvPr>
        </p:nvSpPr>
        <p:spPr>
          <a:xfrm>
            <a:off x="7479072" y="6506479"/>
            <a:ext cx="2311399" cy="365125"/>
          </a:xfrm>
        </p:spPr>
        <p:txBody>
          <a:bodyPr/>
          <a:lstStyle/>
          <a:p>
            <a:pPr defTabSz="914546">
              <a:defRPr/>
            </a:pPr>
            <a:r>
              <a:rPr kumimoji="1" lang="en-US" altLang="ja-JP" dirty="0">
                <a:solidFill>
                  <a:prstClr val="black">
                    <a:tint val="75000"/>
                  </a:prstClr>
                </a:solidFill>
                <a:latin typeface="ＭＳ Ｐゴシック" panose="020B0600070205080204" pitchFamily="50" charset="-128"/>
                <a:ea typeface="ＭＳ Ｐゴシック" panose="020B0600070205080204" pitchFamily="50" charset="-128"/>
              </a:rPr>
              <a:t>7</a:t>
            </a:r>
            <a:endParaRPr kumimoji="1"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cxnSp>
        <p:nvCxnSpPr>
          <p:cNvPr id="7" name="直線コネクタ 6"/>
          <p:cNvCxnSpPr/>
          <p:nvPr/>
        </p:nvCxnSpPr>
        <p:spPr>
          <a:xfrm>
            <a:off x="409433" y="1937982"/>
            <a:ext cx="9490217" cy="2136"/>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084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nvPr>
        </p:nvGraphicFramePr>
        <p:xfrm>
          <a:off x="130628" y="344031"/>
          <a:ext cx="9772197" cy="6513967"/>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2"/>
            <a:ext cx="9906000" cy="3714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ja-JP" sz="2001" b="1" dirty="0">
                <a:latin typeface="Meiryo UI" panose="020B0604030504040204" pitchFamily="50" charset="-128"/>
                <a:ea typeface="Meiryo UI" panose="020B0604030504040204" pitchFamily="50" charset="-128"/>
              </a:rPr>
              <a:t>Ⅱ　自立支援、重度化防止</a:t>
            </a:r>
            <a:r>
              <a:rPr lang="ja-JP" altLang="en-US" sz="2001" b="1" dirty="0">
                <a:latin typeface="Meiryo UI" panose="020B0604030504040204" pitchFamily="50" charset="-128"/>
                <a:ea typeface="Meiryo UI" panose="020B0604030504040204" pitchFamily="50" charset="-128"/>
              </a:rPr>
              <a:t>等</a:t>
            </a:r>
            <a:r>
              <a:rPr lang="ja-JP" altLang="ja-JP" sz="2001" b="1" dirty="0">
                <a:latin typeface="Meiryo UI" panose="020B0604030504040204" pitchFamily="50" charset="-128"/>
                <a:ea typeface="Meiryo UI" panose="020B0604030504040204" pitchFamily="50" charset="-128"/>
              </a:rPr>
              <a:t>に資する施策の推進</a:t>
            </a:r>
            <a:endParaRPr lang="ja-JP" altLang="ja-JP" sz="200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418251" y="6492874"/>
            <a:ext cx="2301770" cy="365125"/>
          </a:xfrm>
        </p:spPr>
        <p:txBody>
          <a:bodyPr/>
          <a:lstStyle/>
          <a:p>
            <a:r>
              <a:rPr lang="en-US" altLang="ja-JP" dirty="0">
                <a:solidFill>
                  <a:prstClr val="black">
                    <a:tint val="75000"/>
                  </a:prstClr>
                </a:solidFill>
                <a:latin typeface="ＭＳ Ｐゴシック" panose="020B0600070205080204" pitchFamily="50" charset="-128"/>
                <a:ea typeface="ＭＳ Ｐゴシック" panose="020B0600070205080204" pitchFamily="50" charset="-128"/>
              </a:rPr>
              <a:t>8</a:t>
            </a:r>
            <a:endParaRPr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76750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nvPr>
        </p:nvGraphicFramePr>
        <p:xfrm>
          <a:off x="130629" y="344031"/>
          <a:ext cx="9769022" cy="7504569"/>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3175" y="-27382"/>
            <a:ext cx="9906000" cy="3714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ja-JP" sz="2001" b="1" dirty="0">
                <a:latin typeface="Meiryo UI" panose="020B0604030504040204" pitchFamily="50" charset="-128"/>
                <a:ea typeface="Meiryo UI" panose="020B0604030504040204" pitchFamily="50" charset="-128"/>
              </a:rPr>
              <a:t>Ⅱ　自立支援、重度化防止</a:t>
            </a:r>
            <a:r>
              <a:rPr lang="ja-JP" altLang="en-US" sz="2001" b="1" dirty="0">
                <a:latin typeface="Meiryo UI" panose="020B0604030504040204" pitchFamily="50" charset="-128"/>
                <a:ea typeface="Meiryo UI" panose="020B0604030504040204" pitchFamily="50" charset="-128"/>
              </a:rPr>
              <a:t>等</a:t>
            </a:r>
            <a:r>
              <a:rPr lang="ja-JP" altLang="ja-JP" sz="2001" b="1" dirty="0">
                <a:latin typeface="Meiryo UI" panose="020B0604030504040204" pitchFamily="50" charset="-128"/>
                <a:ea typeface="Meiryo UI" panose="020B0604030504040204" pitchFamily="50" charset="-128"/>
              </a:rPr>
              <a:t>に資する施策の推進</a:t>
            </a:r>
            <a:endParaRPr lang="ja-JP" altLang="ja-JP" sz="200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403707" y="6416801"/>
            <a:ext cx="2301770" cy="365125"/>
          </a:xfrm>
        </p:spPr>
        <p:txBody>
          <a:bodyPr/>
          <a:lstStyle/>
          <a:p>
            <a:r>
              <a:rPr lang="en-US" altLang="ja-JP" dirty="0">
                <a:solidFill>
                  <a:prstClr val="black">
                    <a:tint val="75000"/>
                  </a:prstClr>
                </a:solidFill>
                <a:latin typeface="ＭＳ Ｐゴシック" panose="020B0600070205080204" pitchFamily="50" charset="-128"/>
                <a:ea typeface="ＭＳ Ｐゴシック" panose="020B0600070205080204" pitchFamily="50" charset="-128"/>
              </a:rPr>
              <a:t>9</a:t>
            </a:r>
            <a:endParaRPr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498143" y="1712794"/>
            <a:ext cx="9287302" cy="0"/>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586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2675</TotalTime>
  <Words>923</Words>
  <Application>Microsoft Office PowerPoint</Application>
  <PresentationFormat>ユーザー設定</PresentationFormat>
  <Paragraphs>293</Paragraphs>
  <Slides>15</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Meiryo UI</vt:lpstr>
      <vt:lpstr>ＭＳ Ｐゴシック</vt:lpstr>
      <vt:lpstr>ＭＳ ゴシック</vt:lpstr>
      <vt:lpstr>メイリオ</vt:lpstr>
      <vt:lpstr>游ゴシック</vt:lpstr>
      <vt:lpstr>Arial</vt:lpstr>
      <vt:lpstr>Calibri</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MRI</dc:creator>
  <cp:lastModifiedBy>村瀬 匡司(murase-masashi)</cp:lastModifiedBy>
  <cp:revision>196</cp:revision>
  <cp:lastPrinted>2019-03-05T05:55:46Z</cp:lastPrinted>
  <dcterms:created xsi:type="dcterms:W3CDTF">2018-07-22T14:56:42Z</dcterms:created>
  <dcterms:modified xsi:type="dcterms:W3CDTF">2021-03-25T11:54:37Z</dcterms:modified>
</cp:coreProperties>
</file>