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sldIdLst>
    <p:sldId id="296" r:id="rId5"/>
    <p:sldId id="261" r:id="rId6"/>
    <p:sldId id="260" r:id="rId7"/>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91CB"/>
    <a:srgbClr val="F12D65"/>
    <a:srgbClr val="E43A68"/>
    <a:srgbClr val="11B3ED"/>
    <a:srgbClr val="FCEBB6"/>
    <a:srgbClr val="48B8EA"/>
    <a:srgbClr val="10AEE6"/>
    <a:srgbClr val="FA8972"/>
    <a:srgbClr val="E96130"/>
    <a:srgbClr val="F5C3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5154B0-0354-4B44-AF1F-6F4C46A8122B}" v="2" dt="2026-05-20T11:24:34.67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11" autoAdjust="0"/>
    <p:restoredTop sz="97043" autoAdjust="0"/>
  </p:normalViewPr>
  <p:slideViewPr>
    <p:cSldViewPr snapToGrid="0" showGuides="1">
      <p:cViewPr varScale="1">
        <p:scale>
          <a:sx n="67" d="100"/>
          <a:sy n="67" d="100"/>
        </p:scale>
        <p:origin x="3372" y="6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presProps.xml" Type="http://schemas.openxmlformats.org/officeDocument/2006/relationships/presProps"/><Relationship Id="rId9" Target="viewProps.xml" Type="http://schemas.openxmlformats.org/officeDocument/2006/relationships/viewProp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tags/tag2.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 Id="rId5" Target="../media/image2.png" Type="http://schemas.openxmlformats.org/officeDocument/2006/relationships/image"/><Relationship Id="rId6" Target="../media/image3.svg" Type="http://schemas.openxmlformats.org/officeDocument/2006/relationships/image"/></Relationships>
</file>

<file path=ppt/slideLayouts/_rels/slideLayout3.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3.bin" Type="http://schemas.openxmlformats.org/officeDocument/2006/relationships/oleObject"/><Relationship Id="rId4" Target="../media/image1.emf" Type="http://schemas.openxmlformats.org/officeDocument/2006/relationships/image"/><Relationship Id="rId5" Target="../media/image2.png" Type="http://schemas.openxmlformats.org/officeDocument/2006/relationships/image"/><Relationship Id="rId6" Target="../media/image3.svg" Type="http://schemas.openxmlformats.org/officeDocument/2006/relationships/image"/></Relationships>
</file>

<file path=ppt/slideLayouts/_rels/slideLayout4.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シンプル案">
    <p:spTree>
      <p:nvGrpSpPr>
        <p:cNvPr id="1" name=""/>
        <p:cNvGrpSpPr/>
        <p:nvPr/>
      </p:nvGrpSpPr>
      <p:grpSpPr>
        <a:xfrm>
          <a:off x="0" y="0"/>
          <a:ext cx="0" cy="0"/>
          <a:chOff x="0" y="0"/>
          <a:chExt cx="0" cy="0"/>
        </a:xfrm>
      </p:grpSpPr>
      <p:sp>
        <p:nvSpPr>
          <p:cNvPr id="159" name="正方形/長方形 158">
            <a:extLst>
              <a:ext uri="{FF2B5EF4-FFF2-40B4-BE49-F238E27FC236}">
                <a16:creationId xmlns:a16="http://schemas.microsoft.com/office/drawing/2014/main" id="{19A1FA6D-8C94-438E-8A4B-34B45C77F925}"/>
              </a:ext>
            </a:extLst>
          </p:cNvPr>
          <p:cNvSpPr/>
          <p:nvPr userDrawn="1"/>
        </p:nvSpPr>
        <p:spPr>
          <a:xfrm>
            <a:off x="0" y="9036000"/>
            <a:ext cx="7559675" cy="1656000"/>
          </a:xfrm>
          <a:prstGeom prst="rect">
            <a:avLst/>
          </a:prstGeom>
          <a:solidFill>
            <a:srgbClr val="0F91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5" name="正方形/長方形 154">
            <a:extLst>
              <a:ext uri="{FF2B5EF4-FFF2-40B4-BE49-F238E27FC236}">
                <a16:creationId xmlns:a16="http://schemas.microsoft.com/office/drawing/2014/main" id="{F002089A-4F5F-549D-283F-398353F39BA9}"/>
              </a:ext>
            </a:extLst>
          </p:cNvPr>
          <p:cNvSpPr/>
          <p:nvPr userDrawn="1"/>
        </p:nvSpPr>
        <p:spPr>
          <a:xfrm>
            <a:off x="0" y="-2"/>
            <a:ext cx="7559675" cy="1152000"/>
          </a:xfrm>
          <a:prstGeom prst="rect">
            <a:avLst/>
          </a:prstGeom>
          <a:solidFill>
            <a:srgbClr val="0F91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9404443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94AA948E-35F1-55D3-90A8-9FFFB75A2601}"/>
              </a:ext>
            </a:extLst>
          </p:cNvPr>
          <p:cNvGraphicFramePr>
            <a:graphicFrameLocks/>
          </p:cNvGraphicFramePr>
          <p:nvPr userDrawn="1">
            <p:custDataLst>
              <p:tags r:id="rId1"/>
            </p:custDataLst>
            <p:extLst>
              <p:ext uri="{D42A27DB-BD31-4B8C-83A1-F6EECF244321}">
                <p14:modId xmlns:p14="http://schemas.microsoft.com/office/powerpoint/2010/main" val="1551469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5" imgH="424" progId="TCLayout.ActiveDocument.1">
                  <p:embed/>
                </p:oleObj>
              </mc:Choice>
              <mc:Fallback>
                <p:oleObj name="think-cellスライド" r:id="rId3" imgW="425" imgH="424" progId="TCLayout.ActiveDocument.1">
                  <p:embed/>
                  <p:pic>
                    <p:nvPicPr>
                      <p:cNvPr id="7" name="think-cell data - do not delete" hidden="1">
                        <a:extLst>
                          <a:ext uri="{FF2B5EF4-FFF2-40B4-BE49-F238E27FC236}">
                            <a16:creationId xmlns:a16="http://schemas.microsoft.com/office/drawing/2014/main" id="{94AA948E-35F1-55D3-90A8-9FFFB75A260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3" name="正方形/長方形 42">
            <a:extLst>
              <a:ext uri="{FF2B5EF4-FFF2-40B4-BE49-F238E27FC236}">
                <a16:creationId xmlns:a16="http://schemas.microsoft.com/office/drawing/2014/main" id="{CCACCCDD-4A5B-611C-7D9C-767DCE1A1BE7}"/>
              </a:ext>
            </a:extLst>
          </p:cNvPr>
          <p:cNvSpPr/>
          <p:nvPr userDrawn="1"/>
        </p:nvSpPr>
        <p:spPr>
          <a:xfrm>
            <a:off x="0" y="0"/>
            <a:ext cx="7559675" cy="10691813"/>
          </a:xfrm>
          <a:prstGeom prst="rect">
            <a:avLst/>
          </a:prstGeom>
          <a:solidFill>
            <a:srgbClr val="FEF2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7" name="グラフィックス 126">
            <a:extLst>
              <a:ext uri="{FF2B5EF4-FFF2-40B4-BE49-F238E27FC236}">
                <a16:creationId xmlns:a16="http://schemas.microsoft.com/office/drawing/2014/main" id="{A6F6A032-493A-B7B8-86D5-7D9B57F5E16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flipV="1">
            <a:off x="-1035" y="504000"/>
            <a:ext cx="7560000" cy="673412"/>
          </a:xfrm>
          <a:prstGeom prst="rect">
            <a:avLst/>
          </a:prstGeom>
        </p:spPr>
      </p:pic>
      <p:sp>
        <p:nvSpPr>
          <p:cNvPr id="100" name="正方形/長方形 99">
            <a:extLst>
              <a:ext uri="{FF2B5EF4-FFF2-40B4-BE49-F238E27FC236}">
                <a16:creationId xmlns:a16="http://schemas.microsoft.com/office/drawing/2014/main" id="{95AC9398-71C6-45F6-F72F-FB9552F263EA}"/>
              </a:ext>
            </a:extLst>
          </p:cNvPr>
          <p:cNvSpPr/>
          <p:nvPr userDrawn="1"/>
        </p:nvSpPr>
        <p:spPr>
          <a:xfrm>
            <a:off x="-1035" y="0"/>
            <a:ext cx="7560710" cy="1125248"/>
          </a:xfrm>
          <a:prstGeom prst="rect">
            <a:avLst/>
          </a:prstGeom>
          <a:solidFill>
            <a:srgbClr val="FA89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96329224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94AA948E-35F1-55D3-90A8-9FFFB75A2601}"/>
              </a:ext>
            </a:extLst>
          </p:cNvPr>
          <p:cNvGraphicFramePr>
            <a:graphicFrameLocks/>
          </p:cNvGraphicFramePr>
          <p:nvPr userDrawn="1">
            <p:custDataLst>
              <p:tags r:id="rId1"/>
            </p:custDataLst>
            <p:extLst>
              <p:ext uri="{D42A27DB-BD31-4B8C-83A1-F6EECF244321}">
                <p14:modId xmlns:p14="http://schemas.microsoft.com/office/powerpoint/2010/main" val="3849583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5" imgH="424" progId="TCLayout.ActiveDocument.1">
                  <p:embed/>
                </p:oleObj>
              </mc:Choice>
              <mc:Fallback>
                <p:oleObj name="think-cellスライド" r:id="rId3" imgW="425" imgH="424" progId="TCLayout.ActiveDocument.1">
                  <p:embed/>
                  <p:pic>
                    <p:nvPicPr>
                      <p:cNvPr id="7" name="think-cell data - do not delete" hidden="1">
                        <a:extLst>
                          <a:ext uri="{FF2B5EF4-FFF2-40B4-BE49-F238E27FC236}">
                            <a16:creationId xmlns:a16="http://schemas.microsoft.com/office/drawing/2014/main" id="{94AA948E-35F1-55D3-90A8-9FFFB75A260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正方形/長方形 1">
            <a:extLst>
              <a:ext uri="{FF2B5EF4-FFF2-40B4-BE49-F238E27FC236}">
                <a16:creationId xmlns:a16="http://schemas.microsoft.com/office/drawing/2014/main" id="{ADADD869-CCDB-6DC7-645C-DDE6D1BE7C82}"/>
              </a:ext>
            </a:extLst>
          </p:cNvPr>
          <p:cNvSpPr/>
          <p:nvPr userDrawn="1"/>
        </p:nvSpPr>
        <p:spPr>
          <a:xfrm>
            <a:off x="0" y="0"/>
            <a:ext cx="7559675" cy="10691813"/>
          </a:xfrm>
          <a:prstGeom prst="rect">
            <a:avLst/>
          </a:prstGeom>
          <a:solidFill>
            <a:srgbClr val="FDF3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7" name="グラフィックス 126">
            <a:extLst>
              <a:ext uri="{FF2B5EF4-FFF2-40B4-BE49-F238E27FC236}">
                <a16:creationId xmlns:a16="http://schemas.microsoft.com/office/drawing/2014/main" id="{A7143249-9C50-6645-CF75-FFF5BEC8503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flipV="1">
            <a:off x="-1035" y="504000"/>
            <a:ext cx="7560000" cy="673412"/>
          </a:xfrm>
          <a:prstGeom prst="rect">
            <a:avLst/>
          </a:prstGeom>
        </p:spPr>
      </p:pic>
      <p:sp>
        <p:nvSpPr>
          <p:cNvPr id="100" name="正方形/長方形 99">
            <a:extLst>
              <a:ext uri="{FF2B5EF4-FFF2-40B4-BE49-F238E27FC236}">
                <a16:creationId xmlns:a16="http://schemas.microsoft.com/office/drawing/2014/main" id="{E6865D4B-1C7C-D10A-E715-14660E7C7CB2}"/>
              </a:ext>
            </a:extLst>
          </p:cNvPr>
          <p:cNvSpPr/>
          <p:nvPr userDrawn="1"/>
        </p:nvSpPr>
        <p:spPr>
          <a:xfrm>
            <a:off x="-1035" y="0"/>
            <a:ext cx="7560710" cy="1125248"/>
          </a:xfrm>
          <a:prstGeom prst="rect">
            <a:avLst/>
          </a:prstGeom>
          <a:solidFill>
            <a:srgbClr val="FA89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04236731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94AA948E-35F1-55D3-90A8-9FFFB75A2601}"/>
              </a:ext>
            </a:extLst>
          </p:cNvPr>
          <p:cNvGraphicFramePr>
            <a:graphicFrameLocks/>
          </p:cNvGraphicFramePr>
          <p:nvPr userDrawn="1">
            <p:custDataLst>
              <p:tags r:id="rId1"/>
            </p:custDataLst>
            <p:extLst>
              <p:ext uri="{D42A27DB-BD31-4B8C-83A1-F6EECF244321}">
                <p14:modId xmlns:p14="http://schemas.microsoft.com/office/powerpoint/2010/main" val="1551469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5" imgH="424" progId="TCLayout.ActiveDocument.1">
                  <p:embed/>
                </p:oleObj>
              </mc:Choice>
              <mc:Fallback>
                <p:oleObj name="think-cellスライド" r:id="rId3" imgW="425" imgH="424" progId="TCLayout.ActiveDocument.1">
                  <p:embed/>
                  <p:pic>
                    <p:nvPicPr>
                      <p:cNvPr id="7" name="think-cell data - do not delete" hidden="1">
                        <a:extLst>
                          <a:ext uri="{FF2B5EF4-FFF2-40B4-BE49-F238E27FC236}">
                            <a16:creationId xmlns:a16="http://schemas.microsoft.com/office/drawing/2014/main" id="{94AA948E-35F1-55D3-90A8-9FFFB75A260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10" name="正方形/長方形 109">
            <a:extLst>
              <a:ext uri="{FF2B5EF4-FFF2-40B4-BE49-F238E27FC236}">
                <a16:creationId xmlns:a16="http://schemas.microsoft.com/office/drawing/2014/main" id="{D33D0DFC-66EC-010D-1190-1CF5F0D8B964}"/>
              </a:ext>
            </a:extLst>
          </p:cNvPr>
          <p:cNvSpPr/>
          <p:nvPr userDrawn="1"/>
        </p:nvSpPr>
        <p:spPr>
          <a:xfrm>
            <a:off x="0" y="1"/>
            <a:ext cx="7559675" cy="9036000"/>
          </a:xfrm>
          <a:prstGeom prst="rect">
            <a:avLst/>
          </a:prstGeom>
          <a:solidFill>
            <a:srgbClr val="FFD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7791266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theme/theme1.xml" Type="http://schemas.openxmlformats.org/officeDocument/2006/relationships/theme"/><Relationship Id="rId6" Target="../tags/tag1.xml" Type="http://schemas.openxmlformats.org/officeDocument/2006/relationships/tags"/><Relationship Id="rId7" Target="../embeddings/oleObject1.bin" Type="http://schemas.openxmlformats.org/officeDocument/2006/relationships/oleObject"/><Relationship Id="rId8"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CB1089B9-9F3B-CD0E-3492-750E569DAB88}"/>
              </a:ext>
            </a:extLst>
          </p:cNvPr>
          <p:cNvGraphicFramePr>
            <a:graphicFrameLocks/>
          </p:cNvGraphicFramePr>
          <p:nvPr userDrawn="1">
            <p:custDataLst>
              <p:tags r:id="rId6"/>
            </p:custDataLst>
            <p:extLst>
              <p:ext uri="{D42A27DB-BD31-4B8C-83A1-F6EECF244321}">
                <p14:modId xmlns:p14="http://schemas.microsoft.com/office/powerpoint/2010/main" val="10492238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7" imgW="425" imgH="424" progId="TCLayout.ActiveDocument.1">
                  <p:embed/>
                </p:oleObj>
              </mc:Choice>
              <mc:Fallback>
                <p:oleObj name="think-cellスライド" r:id="rId7" imgW="425" imgH="424" progId="TCLayout.ActiveDocument.1">
                  <p:embed/>
                  <p:pic>
                    <p:nvPicPr>
                      <p:cNvPr id="8" name="think-cell data - do not delete" hidden="1">
                        <a:extLst>
                          <a:ext uri="{FF2B5EF4-FFF2-40B4-BE49-F238E27FC236}">
                            <a16:creationId xmlns:a16="http://schemas.microsoft.com/office/drawing/2014/main" id="{CB1089B9-9F3B-CD0E-3492-750E569DAB88}"/>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303355951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1" r:id="rId4"/>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6" userDrawn="1">
          <p15:clr>
            <a:srgbClr val="F26B43"/>
          </p15:clr>
        </p15:guide>
        <p15:guide id="2" pos="317" userDrawn="1">
          <p15:clr>
            <a:srgbClr val="F26B43"/>
          </p15:clr>
        </p15:guide>
        <p15:guide id="3" pos="4445" userDrawn="1">
          <p15:clr>
            <a:srgbClr val="F26B43"/>
          </p15:clr>
        </p15:guide>
        <p15:guide id="4" orient="horz" pos="6429" userDrawn="1">
          <p15:clr>
            <a:srgbClr val="F26B43"/>
          </p15:clr>
        </p15:guide>
        <p15:guide id="5" orient="horz" userDrawn="1">
          <p15:clr>
            <a:srgbClr val="F26B43"/>
          </p15:clr>
        </p15:guide>
        <p15:guide id="6" orient="horz" pos="6735" userDrawn="1">
          <p15:clr>
            <a:srgbClr val="F26B43"/>
          </p15:clr>
        </p15:guide>
        <p15:guide id="7" userDrawn="1">
          <p15:clr>
            <a:srgbClr val="F26B43"/>
          </p15:clr>
        </p15:guide>
        <p15:guide id="8" pos="4762" userDrawn="1">
          <p15:clr>
            <a:srgbClr val="F26B43"/>
          </p15:clr>
        </p15:guide>
      </p15:sldGuideLst>
    </p:ext>
  </p:extLst>
</p:sldMaster>
</file>

<file path=ppt/slides/_rels/slide1.xml.rels><?xml version="1.0" encoding="UTF-8" standalone="yes"?><Relationships xmlns="http://schemas.openxmlformats.org/package/2006/relationships"><Relationship Id="rId1" Target="../tags/tag5.xml" Type="http://schemas.openxmlformats.org/officeDocument/2006/relationships/tags"/><Relationship Id="rId10" Target="../media/image9.png" Type="http://schemas.openxmlformats.org/officeDocument/2006/relationships/image"/><Relationship Id="rId11" Target="../media/image10.svg" Type="http://schemas.openxmlformats.org/officeDocument/2006/relationships/image"/><Relationship Id="rId2" Target="../slideLayouts/slideLayout1.xml" Type="http://schemas.openxmlformats.org/officeDocument/2006/relationships/slideLayout"/><Relationship Id="rId3" Target="../embeddings/oleObject4.bin" Type="http://schemas.openxmlformats.org/officeDocument/2006/relationships/oleObject"/><Relationship Id="rId4" Target="../media/image4.emf" Type="http://schemas.openxmlformats.org/officeDocument/2006/relationships/image"/><Relationship Id="rId5" Target="mailto:xxxxxxxx@xxxx.xx.xx" TargetMode="External" Type="http://schemas.openxmlformats.org/officeDocument/2006/relationships/hyperlink"/><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10" Target="mailto:xxxxxxxx@xxxx.xx.xx" TargetMode="External" Type="http://schemas.openxmlformats.org/officeDocument/2006/relationships/hyperlink"/><Relationship Id="rId2" Target="../media/image11.png" Type="http://schemas.openxmlformats.org/officeDocument/2006/relationships/image"/><Relationship Id="rId3" Target="../media/image12.svg" Type="http://schemas.openxmlformats.org/officeDocument/2006/relationships/image"/><Relationship Id="rId4" Target="../media/image13.png" Type="http://schemas.openxmlformats.org/officeDocument/2006/relationships/image"/><Relationship Id="rId5" Target="../media/image1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5.png" Type="http://schemas.openxmlformats.org/officeDocument/2006/relationships/image"/><Relationship Id="rId9" Target="../media/image16.svg" Type="http://schemas.openxmlformats.org/officeDocument/2006/relationships/image"/></Relationships>
</file>

<file path=ppt/slides/_rels/slide3.xml.rels><?xml version="1.0" encoding="UTF-8" standalone="yes"?><Relationships xmlns="http://schemas.openxmlformats.org/package/2006/relationships"><Relationship Id="rId1" Target="../tags/tag6.xml" Type="http://schemas.openxmlformats.org/officeDocument/2006/relationships/tags"/><Relationship Id="rId10" Target="../media/image20.svg" Type="http://schemas.openxmlformats.org/officeDocument/2006/relationships/image"/><Relationship Id="rId11" Target="mailto:xxxxxxxx@xxxx.xx.xx" TargetMode="External" Type="http://schemas.openxmlformats.org/officeDocument/2006/relationships/hyperlink"/><Relationship Id="rId2" Target="../slideLayouts/slideLayout4.xml" Type="http://schemas.openxmlformats.org/officeDocument/2006/relationships/slideLayout"/><Relationship Id="rId3" Target="../embeddings/oleObject5.bin" Type="http://schemas.openxmlformats.org/officeDocument/2006/relationships/oleObject"/><Relationship Id="rId4" Target="../media/image1.emf" Type="http://schemas.openxmlformats.org/officeDocument/2006/relationships/image"/><Relationship Id="rId5" Target="../media/image17.png" Type="http://schemas.openxmlformats.org/officeDocument/2006/relationships/image"/><Relationship Id="rId6" Target="../media/image18.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1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3EA13-F581-46C8-C072-913ACBE77B29}"/>
            </a:ext>
          </a:extLst>
        </p:cNvPr>
        <p:cNvGrpSpPr/>
        <p:nvPr/>
      </p:nvGrpSpPr>
      <p:grpSpPr>
        <a:xfrm>
          <a:off x="0" y="0"/>
          <a:ext cx="0" cy="0"/>
          <a:chOff x="0" y="0"/>
          <a:chExt cx="0" cy="0"/>
        </a:xfrm>
      </p:grpSpPr>
      <p:graphicFrame>
        <p:nvGraphicFramePr>
          <p:cNvPr id="71" name="think-cell data - do not delete" hidden="1">
            <a:extLst>
              <a:ext uri="{FF2B5EF4-FFF2-40B4-BE49-F238E27FC236}">
                <a16:creationId xmlns:a16="http://schemas.microsoft.com/office/drawing/2014/main" id="{5CD60FE8-169A-D783-0782-CF34C57E6595}"/>
              </a:ext>
            </a:extLst>
          </p:cNvPr>
          <p:cNvGraphicFramePr>
            <a:graphicFrameLocks/>
          </p:cNvGraphicFramePr>
          <p:nvPr>
            <p:custDataLst>
              <p:tags r:id="rId1"/>
            </p:custDataLst>
            <p:extLst>
              <p:ext uri="{D42A27DB-BD31-4B8C-83A1-F6EECF244321}">
                <p14:modId xmlns:p14="http://schemas.microsoft.com/office/powerpoint/2010/main" val="10215836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92" imgH="591" progId="TCLayout.ActiveDocument.1">
                  <p:embed/>
                </p:oleObj>
              </mc:Choice>
              <mc:Fallback>
                <p:oleObj name="think-cellスライド" r:id="rId3" imgW="592" imgH="591" progId="TCLayout.ActiveDocument.1">
                  <p:embed/>
                  <p:pic>
                    <p:nvPicPr>
                      <p:cNvPr id="71" name="think-cell data - do not delete" hidden="1">
                        <a:extLst>
                          <a:ext uri="{FF2B5EF4-FFF2-40B4-BE49-F238E27FC236}">
                            <a16:creationId xmlns:a16="http://schemas.microsoft.com/office/drawing/2014/main" id="{5CD60FE8-169A-D783-0782-CF34C57E659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22" name="グループ化 21">
            <a:extLst>
              <a:ext uri="{FF2B5EF4-FFF2-40B4-BE49-F238E27FC236}">
                <a16:creationId xmlns:a16="http://schemas.microsoft.com/office/drawing/2014/main" id="{0C2A7C7E-2029-A86D-5B63-001234740729}"/>
              </a:ext>
            </a:extLst>
          </p:cNvPr>
          <p:cNvGrpSpPr/>
          <p:nvPr/>
        </p:nvGrpSpPr>
        <p:grpSpPr>
          <a:xfrm>
            <a:off x="674881" y="7380000"/>
            <a:ext cx="6201119" cy="403362"/>
            <a:chOff x="674881" y="7350954"/>
            <a:chExt cx="6201119" cy="403362"/>
          </a:xfrm>
          <a:solidFill>
            <a:srgbClr val="48B8EA">
              <a:alpha val="30000"/>
            </a:srgbClr>
          </a:solidFill>
        </p:grpSpPr>
        <p:grpSp>
          <p:nvGrpSpPr>
            <p:cNvPr id="14" name="グループ化 13">
              <a:extLst>
                <a:ext uri="{FF2B5EF4-FFF2-40B4-BE49-F238E27FC236}">
                  <a16:creationId xmlns:a16="http://schemas.microsoft.com/office/drawing/2014/main" id="{C1BFD345-8C44-600A-F7A0-311E36176EC7}"/>
                </a:ext>
              </a:extLst>
            </p:cNvPr>
            <p:cNvGrpSpPr/>
            <p:nvPr/>
          </p:nvGrpSpPr>
          <p:grpSpPr>
            <a:xfrm>
              <a:off x="674881" y="7524556"/>
              <a:ext cx="1728000" cy="229760"/>
              <a:chOff x="674881" y="7524556"/>
              <a:chExt cx="1728000" cy="229760"/>
            </a:xfrm>
            <a:grpFill/>
          </p:grpSpPr>
          <p:sp>
            <p:nvSpPr>
              <p:cNvPr id="9" name="正方形/長方形 8">
                <a:extLst>
                  <a:ext uri="{FF2B5EF4-FFF2-40B4-BE49-F238E27FC236}">
                    <a16:creationId xmlns:a16="http://schemas.microsoft.com/office/drawing/2014/main" id="{12F87C65-3134-F916-D30E-B7D3467E501A}"/>
                  </a:ext>
                </a:extLst>
              </p:cNvPr>
              <p:cNvSpPr/>
              <p:nvPr/>
            </p:nvSpPr>
            <p:spPr>
              <a:xfrm>
                <a:off x="674881" y="7524556"/>
                <a:ext cx="1728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B2DCA04E-1209-F159-AF99-B67F4D4F8CF3}"/>
                  </a:ext>
                </a:extLst>
              </p:cNvPr>
              <p:cNvSpPr/>
              <p:nvPr/>
            </p:nvSpPr>
            <p:spPr>
              <a:xfrm>
                <a:off x="674881" y="7700316"/>
                <a:ext cx="468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5" name="グループ化 14">
              <a:extLst>
                <a:ext uri="{FF2B5EF4-FFF2-40B4-BE49-F238E27FC236}">
                  <a16:creationId xmlns:a16="http://schemas.microsoft.com/office/drawing/2014/main" id="{FE3567D8-73E5-AE09-2317-E9E2EA3661AB}"/>
                </a:ext>
              </a:extLst>
            </p:cNvPr>
            <p:cNvGrpSpPr/>
            <p:nvPr/>
          </p:nvGrpSpPr>
          <p:grpSpPr>
            <a:xfrm>
              <a:off x="2915836" y="7350954"/>
              <a:ext cx="1717335" cy="227602"/>
              <a:chOff x="674881" y="7350954"/>
              <a:chExt cx="1717335" cy="227602"/>
            </a:xfrm>
            <a:grpFill/>
          </p:grpSpPr>
          <p:sp>
            <p:nvSpPr>
              <p:cNvPr id="16" name="正方形/長方形 15">
                <a:extLst>
                  <a:ext uri="{FF2B5EF4-FFF2-40B4-BE49-F238E27FC236}">
                    <a16:creationId xmlns:a16="http://schemas.microsoft.com/office/drawing/2014/main" id="{1D65448B-1613-4C40-2246-ED6E65198433}"/>
                  </a:ext>
                </a:extLst>
              </p:cNvPr>
              <p:cNvSpPr/>
              <p:nvPr/>
            </p:nvSpPr>
            <p:spPr>
              <a:xfrm>
                <a:off x="674881" y="7524556"/>
                <a:ext cx="1584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9F6C51F-420B-8F7C-1BC7-CC251FDD5327}"/>
                  </a:ext>
                </a:extLst>
              </p:cNvPr>
              <p:cNvSpPr/>
              <p:nvPr/>
            </p:nvSpPr>
            <p:spPr>
              <a:xfrm>
                <a:off x="1828939" y="7350954"/>
                <a:ext cx="563277"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18">
              <a:extLst>
                <a:ext uri="{FF2B5EF4-FFF2-40B4-BE49-F238E27FC236}">
                  <a16:creationId xmlns:a16="http://schemas.microsoft.com/office/drawing/2014/main" id="{337BAF54-6E1A-4F7B-A3EB-A4B3F3E48C69}"/>
                </a:ext>
              </a:extLst>
            </p:cNvPr>
            <p:cNvGrpSpPr/>
            <p:nvPr/>
          </p:nvGrpSpPr>
          <p:grpSpPr>
            <a:xfrm>
              <a:off x="5147999" y="7524555"/>
              <a:ext cx="1728001" cy="228154"/>
              <a:chOff x="674880" y="7524555"/>
              <a:chExt cx="1728001" cy="228154"/>
            </a:xfrm>
            <a:grpFill/>
          </p:grpSpPr>
          <p:sp>
            <p:nvSpPr>
              <p:cNvPr id="20" name="正方形/長方形 19">
                <a:extLst>
                  <a:ext uri="{FF2B5EF4-FFF2-40B4-BE49-F238E27FC236}">
                    <a16:creationId xmlns:a16="http://schemas.microsoft.com/office/drawing/2014/main" id="{6B1DC692-5156-8A01-B5D5-3A0AAE753040}"/>
                  </a:ext>
                </a:extLst>
              </p:cNvPr>
              <p:cNvSpPr/>
              <p:nvPr/>
            </p:nvSpPr>
            <p:spPr>
              <a:xfrm>
                <a:off x="1084719" y="7524555"/>
                <a:ext cx="1318162"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12BE66B3-8256-48C0-559F-67A4F7B6246C}"/>
                  </a:ext>
                </a:extLst>
              </p:cNvPr>
              <p:cNvSpPr/>
              <p:nvPr/>
            </p:nvSpPr>
            <p:spPr>
              <a:xfrm>
                <a:off x="674880" y="7700316"/>
                <a:ext cx="728925" cy="5239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158" name="グループ化 157">
            <a:extLst>
              <a:ext uri="{FF2B5EF4-FFF2-40B4-BE49-F238E27FC236}">
                <a16:creationId xmlns:a16="http://schemas.microsoft.com/office/drawing/2014/main" id="{F5DFED62-0D6A-4250-CC99-E122E96F9319}"/>
              </a:ext>
            </a:extLst>
          </p:cNvPr>
          <p:cNvGrpSpPr/>
          <p:nvPr/>
        </p:nvGrpSpPr>
        <p:grpSpPr>
          <a:xfrm>
            <a:off x="431799" y="5652000"/>
            <a:ext cx="6696074" cy="3204001"/>
            <a:chOff x="431799" y="5760000"/>
            <a:chExt cx="6696074" cy="3204001"/>
          </a:xfrm>
        </p:grpSpPr>
        <p:sp>
          <p:nvSpPr>
            <p:cNvPr id="36" name="正方形/長方形 35">
              <a:extLst>
                <a:ext uri="{FF2B5EF4-FFF2-40B4-BE49-F238E27FC236}">
                  <a16:creationId xmlns:a16="http://schemas.microsoft.com/office/drawing/2014/main" id="{EBB3B9D1-B44F-67B0-B202-C9EBD78C3E63}"/>
                </a:ext>
              </a:extLst>
            </p:cNvPr>
            <p:cNvSpPr/>
            <p:nvPr/>
          </p:nvSpPr>
          <p:spPr>
            <a:xfrm>
              <a:off x="431799" y="6228000"/>
              <a:ext cx="6696074" cy="215444"/>
            </a:xfrm>
            <a:prstGeom prst="rect">
              <a:avLst/>
            </a:prstGeom>
            <a:no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marL="0" marR="0" lvl="0" indent="0" algn="ctr" defTabSz="914400" eaLnBrk="1" fontAlgn="ctr" latinLnBrk="0" hangingPunct="1">
                <a:lnSpc>
                  <a:spcPct val="100000"/>
                </a:lnSpc>
                <a:spcAft>
                  <a:spcPts val="0"/>
                </a:spcAft>
                <a:buClrTx/>
                <a:buSzTx/>
                <a:buFontTx/>
                <a:buNone/>
                <a:tabLst/>
                <a:defRPr/>
              </a:pPr>
              <a:r>
                <a:rPr kumimoji="1" lang="ja-JP" altLang="en-US" sz="1400" b="1" i="0" u="none" strike="noStrike" kern="0" cap="none" spc="50" normalizeH="0" noProof="0" dirty="0">
                  <a:ln>
                    <a:noFill/>
                  </a:ln>
                  <a:effectLst/>
                  <a:uLnTx/>
                  <a:uFillTx/>
                  <a:latin typeface="BIZ UDPゴシック" panose="020B0400000000000000" pitchFamily="50" charset="-128"/>
                  <a:ea typeface="BIZ UDPゴシック" panose="020B0400000000000000" pitchFamily="50" charset="-128"/>
                </a:rPr>
                <a:t>サポートセンターの支援内容</a:t>
              </a:r>
            </a:p>
          </p:txBody>
        </p:sp>
        <p:sp>
          <p:nvSpPr>
            <p:cNvPr id="43" name="四角形: 角を丸くする 42">
              <a:extLst>
                <a:ext uri="{FF2B5EF4-FFF2-40B4-BE49-F238E27FC236}">
                  <a16:creationId xmlns:a16="http://schemas.microsoft.com/office/drawing/2014/main" id="{63248DF0-86C9-8128-5376-47B1AD6B42BA}"/>
                </a:ext>
              </a:extLst>
            </p:cNvPr>
            <p:cNvSpPr/>
            <p:nvPr/>
          </p:nvSpPr>
          <p:spPr>
            <a:xfrm>
              <a:off x="503238" y="5760000"/>
              <a:ext cx="6547224" cy="360000"/>
            </a:xfrm>
            <a:prstGeom prst="roundRect">
              <a:avLst>
                <a:gd name="adj" fmla="val 50000"/>
              </a:avLst>
            </a:prstGeom>
            <a:noFill/>
            <a:ln w="19050" cap="flat" cmpd="sng" algn="ctr">
              <a:solidFill>
                <a:srgbClr val="0F91CB"/>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r>
                <a:rPr kumimoji="1" lang="ja-JP" altLang="en-US" sz="1600" b="1" i="0" u="none" strike="noStrike" kern="0" cap="none" normalizeH="0" baseline="0" noProof="0" dirty="0">
                  <a:ln>
                    <a:noFill/>
                  </a:ln>
                  <a:solidFill>
                    <a:srgbClr val="0F91CB"/>
                  </a:solidFill>
                  <a:effectLst/>
                  <a:uLnTx/>
                  <a:uFillTx/>
                  <a:latin typeface="BIZ UDPゴシック" panose="020B0400000000000000" pitchFamily="50" charset="-128"/>
                  <a:ea typeface="BIZ UDPゴシック" panose="020B0400000000000000" pitchFamily="50" charset="-128"/>
                </a:rPr>
                <a:t>サポートセンターでは事業所のみなさまに以下の支援を行っています</a:t>
              </a:r>
              <a:endParaRPr kumimoji="1" lang="ja-JP" altLang="en-US" sz="1600" b="1" i="0" u="sng" strike="noStrike" kern="0" cap="none" normalizeH="0" baseline="0" noProof="0" dirty="0">
                <a:ln>
                  <a:noFill/>
                </a:ln>
                <a:solidFill>
                  <a:srgbClr val="0F91CB"/>
                </a:solidFill>
                <a:effectLst/>
                <a:uLnTx/>
                <a:uFillTx/>
                <a:latin typeface="BIZ UDPゴシック" panose="020B0400000000000000" pitchFamily="50" charset="-128"/>
                <a:ea typeface="BIZ UDPゴシック" panose="020B0400000000000000" pitchFamily="50" charset="-128"/>
              </a:endParaRPr>
            </a:p>
          </p:txBody>
        </p:sp>
        <p:sp>
          <p:nvSpPr>
            <p:cNvPr id="54" name="コンテンツ プレースホルダー 2">
              <a:extLst>
                <a:ext uri="{FF2B5EF4-FFF2-40B4-BE49-F238E27FC236}">
                  <a16:creationId xmlns:a16="http://schemas.microsoft.com/office/drawing/2014/main" id="{4DD8E5F2-C41D-D88B-DA23-E6012C044319}"/>
                </a:ext>
              </a:extLst>
            </p:cNvPr>
            <p:cNvSpPr txBox="1">
              <a:spLocks/>
            </p:cNvSpPr>
            <p:nvPr/>
          </p:nvSpPr>
          <p:spPr>
            <a:xfrm>
              <a:off x="2736062" y="7164000"/>
              <a:ext cx="2088000" cy="533223"/>
            </a:xfrm>
            <a:prstGeom prst="rect">
              <a:avLst/>
            </a:prstGeom>
          </p:spPr>
          <p:txBody>
            <a:bodyPr lIns="180000" tIns="0" rIns="180000" bIns="0" anchor="t" anchorCtr="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just" fontAlgn="ctr">
                <a:lnSpc>
                  <a:spcPct val="110000"/>
                </a:lnSpc>
                <a:spcBef>
                  <a:spcPts val="0"/>
                </a:spcBef>
                <a:tabLst>
                  <a:tab pos="6454775" algn="dec"/>
                </a:tabLst>
              </a:pPr>
              <a:r>
                <a:rPr sz="1050" spc="50" dirty="0">
                  <a:latin typeface="BIZ UDPゴシック" panose="020B0400000000000000" pitchFamily="50" charset="-128"/>
                  <a:ea typeface="BIZ UDPゴシック" panose="020B0400000000000000" pitchFamily="50" charset="-128"/>
                </a:rPr>
                <a:t>業務改善や生産性向上</a:t>
              </a:r>
              <a:r>
                <a:rPr lang="ja-JP" altLang="en-US" sz="1050" spc="50" dirty="0">
                  <a:latin typeface="BIZ UDPゴシック" panose="020B0400000000000000" pitchFamily="50" charset="-128"/>
                  <a:ea typeface="BIZ UDPゴシック" panose="020B0400000000000000" pitchFamily="50" charset="-128"/>
                </a:rPr>
                <a:t>、人材確保につながる</a:t>
              </a:r>
              <a:r>
                <a:rPr lang="ja-JP" altLang="en-US" sz="1050" b="1" spc="50" dirty="0">
                  <a:latin typeface="BIZ UDPゴシック" panose="020B0400000000000000" pitchFamily="50" charset="-128"/>
                  <a:ea typeface="BIZ UDPゴシック" panose="020B0400000000000000" pitchFamily="50" charset="-128"/>
                </a:rPr>
                <a:t>研修会や説明会</a:t>
              </a:r>
              <a:r>
                <a:rPr sz="1050" b="1" spc="50" dirty="0">
                  <a:latin typeface="BIZ UDPゴシック" panose="020B0400000000000000" pitchFamily="50" charset="-128"/>
                  <a:ea typeface="BIZ UDPゴシック" panose="020B0400000000000000" pitchFamily="50" charset="-128"/>
                </a:rPr>
                <a:t>を実施しています。</a:t>
              </a:r>
              <a:endParaRPr lang="ja-JP" altLang="en-US" sz="1050" b="1" strike="sngStrike" spc="50" dirty="0">
                <a:latin typeface="BIZ UDPゴシック" panose="020B0400000000000000" pitchFamily="50" charset="-128"/>
                <a:ea typeface="BIZ UDPゴシック" panose="020B0400000000000000" pitchFamily="50" charset="-128"/>
              </a:endParaRPr>
            </a:p>
          </p:txBody>
        </p:sp>
        <p:sp>
          <p:nvSpPr>
            <p:cNvPr id="95" name="正方形/長方形 94">
              <a:extLst>
                <a:ext uri="{FF2B5EF4-FFF2-40B4-BE49-F238E27FC236}">
                  <a16:creationId xmlns:a16="http://schemas.microsoft.com/office/drawing/2014/main" id="{581F852E-4E97-848D-B317-B410778EA0C9}"/>
                </a:ext>
              </a:extLst>
            </p:cNvPr>
            <p:cNvSpPr/>
            <p:nvPr/>
          </p:nvSpPr>
          <p:spPr>
            <a:xfrm>
              <a:off x="2736100" y="6804000"/>
              <a:ext cx="2088000" cy="288000"/>
            </a:xfrm>
            <a:prstGeom prst="rect">
              <a:avLst/>
            </a:prstGeom>
            <a:solidFill>
              <a:srgbClr val="DDF2FB"/>
            </a:solidFill>
            <a:ln w="9525" cap="flat" cmpd="sng" algn="ctr">
              <a:no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9" name="四角形: 角を丸くする 38">
              <a:extLst>
                <a:ext uri="{FF2B5EF4-FFF2-40B4-BE49-F238E27FC236}">
                  <a16:creationId xmlns:a16="http://schemas.microsoft.com/office/drawing/2014/main" id="{4716991B-80C2-47F4-9049-9CD77DACAD66}"/>
                </a:ext>
              </a:extLst>
            </p:cNvPr>
            <p:cNvSpPr/>
            <p:nvPr/>
          </p:nvSpPr>
          <p:spPr>
            <a:xfrm>
              <a:off x="2735899" y="6516000"/>
              <a:ext cx="2088000" cy="576000"/>
            </a:xfrm>
            <a:prstGeom prst="roundRect">
              <a:avLst>
                <a:gd name="adj" fmla="val 13911"/>
              </a:avLst>
            </a:prstGeom>
            <a:solidFill>
              <a:srgbClr val="FCEDC4"/>
            </a:solidFill>
            <a:ln w="9525" cap="flat" cmpd="sng" algn="ctr">
              <a:noFill/>
              <a:prstDash val="solid"/>
            </a:ln>
            <a:effectLst/>
          </p:spPr>
          <p:txBody>
            <a:bodyPr rot="0" spcFirstLastPara="0" vertOverflow="overflow" horzOverflow="overflow" vert="horz" wrap="square" lIns="144000" tIns="0" rIns="0" bIns="0" numCol="1" spcCol="0" rtlCol="0" fromWordArt="0" anchor="ctr" anchorCtr="0" forceAA="0" compatLnSpc="1">
              <a:prstTxWarp prst="textNoShape">
                <a:avLst/>
              </a:prstTxWarp>
              <a:noAutofit/>
            </a:bodyPr>
            <a:lstStyle/>
            <a:p>
              <a:pPr marL="0" marR="0" lvl="0" indent="0" defTabSz="914400" eaLnBrk="1" fontAlgn="ctr" latinLnBrk="0" hangingPunct="1">
                <a:lnSpc>
                  <a:spcPct val="100000"/>
                </a:lnSpc>
                <a:spcAft>
                  <a:spcPts val="0"/>
                </a:spcAft>
                <a:buClrTx/>
                <a:buSzTx/>
                <a:buFontTx/>
                <a:buNone/>
                <a:tabLst/>
                <a:defRPr/>
              </a:pPr>
              <a:r>
                <a:rPr kumimoji="1" lang="ja-JP" altLang="en-US" sz="1400" b="1" i="0" strike="noStrike" kern="0" cap="none" spc="50" normalizeH="0" noProof="0" dirty="0">
                  <a:ln>
                    <a:noFill/>
                  </a:ln>
                  <a:effectLst/>
                  <a:uLnTx/>
                  <a:uFillTx/>
                  <a:latin typeface="BIZ UDPゴシック" panose="020B0400000000000000" pitchFamily="50" charset="-128"/>
                  <a:ea typeface="BIZ UDPゴシック" panose="020B0400000000000000" pitchFamily="50" charset="-128"/>
                </a:rPr>
                <a:t>研修会・説明会</a:t>
              </a:r>
              <a:endParaRPr kumimoji="1" lang="en-US" altLang="ja-JP" sz="1400" b="1" i="0" strike="noStrike" kern="0" cap="none" spc="50" normalizeH="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defTabSz="914400" eaLnBrk="1" fontAlgn="ctr" latinLnBrk="0" hangingPunct="1">
                <a:lnSpc>
                  <a:spcPct val="100000"/>
                </a:lnSpc>
                <a:spcAft>
                  <a:spcPts val="0"/>
                </a:spcAft>
                <a:buClrTx/>
                <a:buSzTx/>
                <a:buFontTx/>
                <a:buNone/>
                <a:tabLst/>
                <a:defRPr/>
              </a:pPr>
              <a:r>
                <a:rPr kumimoji="1" lang="ja-JP" altLang="en-US" sz="1400" b="1" i="0" strike="noStrike" kern="0" cap="none" spc="50" normalizeH="0" noProof="0" dirty="0">
                  <a:ln>
                    <a:noFill/>
                  </a:ln>
                  <a:effectLst/>
                  <a:uLnTx/>
                  <a:uFillTx/>
                  <a:latin typeface="BIZ UDPゴシック" panose="020B0400000000000000" pitchFamily="50" charset="-128"/>
                  <a:ea typeface="BIZ UDPゴシック" panose="020B0400000000000000" pitchFamily="50" charset="-128"/>
                </a:rPr>
                <a:t>の開催</a:t>
              </a:r>
            </a:p>
          </p:txBody>
        </p:sp>
        <p:grpSp>
          <p:nvGrpSpPr>
            <p:cNvPr id="88" name="グループ化 87">
              <a:extLst>
                <a:ext uri="{FF2B5EF4-FFF2-40B4-BE49-F238E27FC236}">
                  <a16:creationId xmlns:a16="http://schemas.microsoft.com/office/drawing/2014/main" id="{E4E3217F-AFF1-0BC3-5F56-4BD8541BF7A5}"/>
                </a:ext>
              </a:extLst>
            </p:cNvPr>
            <p:cNvGrpSpPr/>
            <p:nvPr/>
          </p:nvGrpSpPr>
          <p:grpSpPr>
            <a:xfrm>
              <a:off x="4136466" y="6593135"/>
              <a:ext cx="572126" cy="496103"/>
              <a:chOff x="7988079" y="3988994"/>
              <a:chExt cx="1564100" cy="1356264"/>
            </a:xfrm>
          </p:grpSpPr>
          <p:sp>
            <p:nvSpPr>
              <p:cNvPr id="89" name="フリーフォーム: 図形 88">
                <a:extLst>
                  <a:ext uri="{FF2B5EF4-FFF2-40B4-BE49-F238E27FC236}">
                    <a16:creationId xmlns:a16="http://schemas.microsoft.com/office/drawing/2014/main" id="{F6CC1A26-A224-B3BD-1679-26BACE542510}"/>
                  </a:ext>
                </a:extLst>
              </p:cNvPr>
              <p:cNvSpPr/>
              <p:nvPr/>
            </p:nvSpPr>
            <p:spPr>
              <a:xfrm>
                <a:off x="7988079" y="3988994"/>
                <a:ext cx="1564100" cy="1356264"/>
              </a:xfrm>
              <a:custGeom>
                <a:avLst/>
                <a:gdLst>
                  <a:gd name="connsiteX0" fmla="*/ 832199 w 1564100"/>
                  <a:gd name="connsiteY0" fmla="*/ 172784 h 1356264"/>
                  <a:gd name="connsiteX1" fmla="*/ 605409 w 1564100"/>
                  <a:gd name="connsiteY1" fmla="*/ 172784 h 1356264"/>
                  <a:gd name="connsiteX2" fmla="*/ 605409 w 1564100"/>
                  <a:gd name="connsiteY2" fmla="*/ 134969 h 1356264"/>
                  <a:gd name="connsiteX3" fmla="*/ 832199 w 1564100"/>
                  <a:gd name="connsiteY3" fmla="*/ 134969 h 1356264"/>
                  <a:gd name="connsiteX4" fmla="*/ 832199 w 1564100"/>
                  <a:gd name="connsiteY4" fmla="*/ 172784 h 1356264"/>
                  <a:gd name="connsiteX5" fmla="*/ 832199 w 1564100"/>
                  <a:gd name="connsiteY5" fmla="*/ 221361 h 1356264"/>
                  <a:gd name="connsiteX6" fmla="*/ 605409 w 1564100"/>
                  <a:gd name="connsiteY6" fmla="*/ 221361 h 1356264"/>
                  <a:gd name="connsiteX7" fmla="*/ 605409 w 1564100"/>
                  <a:gd name="connsiteY7" fmla="*/ 259175 h 1356264"/>
                  <a:gd name="connsiteX8" fmla="*/ 832199 w 1564100"/>
                  <a:gd name="connsiteY8" fmla="*/ 259175 h 1356264"/>
                  <a:gd name="connsiteX9" fmla="*/ 832199 w 1564100"/>
                  <a:gd name="connsiteY9" fmla="*/ 221361 h 1356264"/>
                  <a:gd name="connsiteX10" fmla="*/ 448818 w 1564100"/>
                  <a:gd name="connsiteY10" fmla="*/ 134969 h 1356264"/>
                  <a:gd name="connsiteX11" fmla="*/ 351663 w 1564100"/>
                  <a:gd name="connsiteY11" fmla="*/ 232124 h 1356264"/>
                  <a:gd name="connsiteX12" fmla="*/ 448818 w 1564100"/>
                  <a:gd name="connsiteY12" fmla="*/ 329279 h 1356264"/>
                  <a:gd name="connsiteX13" fmla="*/ 545973 w 1564100"/>
                  <a:gd name="connsiteY13" fmla="*/ 232124 h 1356264"/>
                  <a:gd name="connsiteX14" fmla="*/ 448818 w 1564100"/>
                  <a:gd name="connsiteY14" fmla="*/ 134969 h 1356264"/>
                  <a:gd name="connsiteX15" fmla="*/ 1564100 w 1564100"/>
                  <a:gd name="connsiteY15" fmla="*/ 553688 h 1356264"/>
                  <a:gd name="connsiteX16" fmla="*/ 1564100 w 1564100"/>
                  <a:gd name="connsiteY16" fmla="*/ 789242 h 1356264"/>
                  <a:gd name="connsiteX17" fmla="*/ 1539907 w 1564100"/>
                  <a:gd name="connsiteY17" fmla="*/ 813435 h 1356264"/>
                  <a:gd name="connsiteX18" fmla="*/ 1007174 w 1564100"/>
                  <a:gd name="connsiteY18" fmla="*/ 813435 h 1356264"/>
                  <a:gd name="connsiteX19" fmla="*/ 978503 w 1564100"/>
                  <a:gd name="connsiteY19" fmla="*/ 789242 h 1356264"/>
                  <a:gd name="connsiteX20" fmla="*/ 973455 w 1564100"/>
                  <a:gd name="connsiteY20" fmla="*/ 757714 h 1356264"/>
                  <a:gd name="connsiteX21" fmla="*/ 922020 w 1564100"/>
                  <a:gd name="connsiteY21" fmla="*/ 798957 h 1356264"/>
                  <a:gd name="connsiteX22" fmla="*/ 821150 w 1564100"/>
                  <a:gd name="connsiteY22" fmla="*/ 740759 h 1356264"/>
                  <a:gd name="connsiteX23" fmla="*/ 797814 w 1564100"/>
                  <a:gd name="connsiteY23" fmla="*/ 653510 h 1356264"/>
                  <a:gd name="connsiteX24" fmla="*/ 259747 w 1564100"/>
                  <a:gd name="connsiteY24" fmla="*/ 653510 h 1356264"/>
                  <a:gd name="connsiteX25" fmla="*/ 216503 w 1564100"/>
                  <a:gd name="connsiteY25" fmla="*/ 610267 h 1356264"/>
                  <a:gd name="connsiteX26" fmla="*/ 216503 w 1564100"/>
                  <a:gd name="connsiteY26" fmla="*/ 43244 h 1356264"/>
                  <a:gd name="connsiteX27" fmla="*/ 259747 w 1564100"/>
                  <a:gd name="connsiteY27" fmla="*/ 0 h 1356264"/>
                  <a:gd name="connsiteX28" fmla="*/ 1220914 w 1564100"/>
                  <a:gd name="connsiteY28" fmla="*/ 0 h 1356264"/>
                  <a:gd name="connsiteX29" fmla="*/ 1264158 w 1564100"/>
                  <a:gd name="connsiteY29" fmla="*/ 43244 h 1356264"/>
                  <a:gd name="connsiteX30" fmla="*/ 1264158 w 1564100"/>
                  <a:gd name="connsiteY30" fmla="*/ 120301 h 1356264"/>
                  <a:gd name="connsiteX31" fmla="*/ 1271207 w 1564100"/>
                  <a:gd name="connsiteY31" fmla="*/ 120301 h 1356264"/>
                  <a:gd name="connsiteX32" fmla="*/ 1363599 w 1564100"/>
                  <a:gd name="connsiteY32" fmla="*/ 211265 h 1356264"/>
                  <a:gd name="connsiteX33" fmla="*/ 1363599 w 1564100"/>
                  <a:gd name="connsiteY33" fmla="*/ 292989 h 1356264"/>
                  <a:gd name="connsiteX34" fmla="*/ 1334453 w 1564100"/>
                  <a:gd name="connsiteY34" fmla="*/ 383000 h 1356264"/>
                  <a:gd name="connsiteX35" fmla="*/ 1334453 w 1564100"/>
                  <a:gd name="connsiteY35" fmla="*/ 403765 h 1356264"/>
                  <a:gd name="connsiteX36" fmla="*/ 1296638 w 1564100"/>
                  <a:gd name="connsiteY36" fmla="*/ 427958 h 1356264"/>
                  <a:gd name="connsiteX37" fmla="*/ 1296638 w 1564100"/>
                  <a:gd name="connsiteY37" fmla="*/ 367760 h 1356264"/>
                  <a:gd name="connsiteX38" fmla="*/ 1302068 w 1564100"/>
                  <a:gd name="connsiteY38" fmla="*/ 362236 h 1356264"/>
                  <a:gd name="connsiteX39" fmla="*/ 1325689 w 1564100"/>
                  <a:gd name="connsiteY39" fmla="*/ 292989 h 1356264"/>
                  <a:gd name="connsiteX40" fmla="*/ 1325689 w 1564100"/>
                  <a:gd name="connsiteY40" fmla="*/ 211265 h 1356264"/>
                  <a:gd name="connsiteX41" fmla="*/ 1321784 w 1564100"/>
                  <a:gd name="connsiteY41" fmla="*/ 183356 h 1356264"/>
                  <a:gd name="connsiteX42" fmla="*/ 1179005 w 1564100"/>
                  <a:gd name="connsiteY42" fmla="*/ 226219 h 1356264"/>
                  <a:gd name="connsiteX43" fmla="*/ 1179005 w 1564100"/>
                  <a:gd name="connsiteY43" fmla="*/ 292989 h 1356264"/>
                  <a:gd name="connsiteX44" fmla="*/ 1202627 w 1564100"/>
                  <a:gd name="connsiteY44" fmla="*/ 362331 h 1356264"/>
                  <a:gd name="connsiteX45" fmla="*/ 1208056 w 1564100"/>
                  <a:gd name="connsiteY45" fmla="*/ 367856 h 1356264"/>
                  <a:gd name="connsiteX46" fmla="*/ 1208056 w 1564100"/>
                  <a:gd name="connsiteY46" fmla="*/ 428054 h 1356264"/>
                  <a:gd name="connsiteX47" fmla="*/ 1170242 w 1564100"/>
                  <a:gd name="connsiteY47" fmla="*/ 403860 h 1356264"/>
                  <a:gd name="connsiteX48" fmla="*/ 1170242 w 1564100"/>
                  <a:gd name="connsiteY48" fmla="*/ 383096 h 1356264"/>
                  <a:gd name="connsiteX49" fmla="*/ 1141095 w 1564100"/>
                  <a:gd name="connsiteY49" fmla="*/ 293084 h 1356264"/>
                  <a:gd name="connsiteX50" fmla="*/ 1141095 w 1564100"/>
                  <a:gd name="connsiteY50" fmla="*/ 211360 h 1356264"/>
                  <a:gd name="connsiteX51" fmla="*/ 1204532 w 1564100"/>
                  <a:gd name="connsiteY51" fmla="*/ 123158 h 1356264"/>
                  <a:gd name="connsiteX52" fmla="*/ 1204532 w 1564100"/>
                  <a:gd name="connsiteY52" fmla="*/ 78391 h 1356264"/>
                  <a:gd name="connsiteX53" fmla="*/ 1185672 w 1564100"/>
                  <a:gd name="connsiteY53" fmla="*/ 59531 h 1356264"/>
                  <a:gd name="connsiteX54" fmla="*/ 294894 w 1564100"/>
                  <a:gd name="connsiteY54" fmla="*/ 59531 h 1356264"/>
                  <a:gd name="connsiteX55" fmla="*/ 276035 w 1564100"/>
                  <a:gd name="connsiteY55" fmla="*/ 78391 h 1356264"/>
                  <a:gd name="connsiteX56" fmla="*/ 276035 w 1564100"/>
                  <a:gd name="connsiteY56" fmla="*/ 575215 h 1356264"/>
                  <a:gd name="connsiteX57" fmla="*/ 294894 w 1564100"/>
                  <a:gd name="connsiteY57" fmla="*/ 594074 h 1356264"/>
                  <a:gd name="connsiteX58" fmla="*/ 781812 w 1564100"/>
                  <a:gd name="connsiteY58" fmla="*/ 594074 h 1356264"/>
                  <a:gd name="connsiteX59" fmla="*/ 768287 w 1564100"/>
                  <a:gd name="connsiteY59" fmla="*/ 543401 h 1356264"/>
                  <a:gd name="connsiteX60" fmla="*/ 758381 w 1564100"/>
                  <a:gd name="connsiteY60" fmla="*/ 541306 h 1356264"/>
                  <a:gd name="connsiteX61" fmla="*/ 714947 w 1564100"/>
                  <a:gd name="connsiteY61" fmla="*/ 512921 h 1356264"/>
                  <a:gd name="connsiteX62" fmla="*/ 708946 w 1564100"/>
                  <a:gd name="connsiteY62" fmla="*/ 503682 h 1356264"/>
                  <a:gd name="connsiteX63" fmla="*/ 672941 w 1564100"/>
                  <a:gd name="connsiteY63" fmla="*/ 448342 h 1356264"/>
                  <a:gd name="connsiteX64" fmla="*/ 686276 w 1564100"/>
                  <a:gd name="connsiteY64" fmla="*/ 385858 h 1356264"/>
                  <a:gd name="connsiteX65" fmla="*/ 725710 w 1564100"/>
                  <a:gd name="connsiteY65" fmla="*/ 360236 h 1356264"/>
                  <a:gd name="connsiteX66" fmla="*/ 751046 w 1564100"/>
                  <a:gd name="connsiteY66" fmla="*/ 352616 h 1356264"/>
                  <a:gd name="connsiteX67" fmla="*/ 751046 w 1564100"/>
                  <a:gd name="connsiteY67" fmla="*/ 352616 h 1356264"/>
                  <a:gd name="connsiteX68" fmla="*/ 780479 w 1564100"/>
                  <a:gd name="connsiteY68" fmla="*/ 363188 h 1356264"/>
                  <a:gd name="connsiteX69" fmla="*/ 811149 w 1564100"/>
                  <a:gd name="connsiteY69" fmla="*/ 388049 h 1356264"/>
                  <a:gd name="connsiteX70" fmla="*/ 813245 w 1564100"/>
                  <a:gd name="connsiteY70" fmla="*/ 386715 h 1356264"/>
                  <a:gd name="connsiteX71" fmla="*/ 840677 w 1564100"/>
                  <a:gd name="connsiteY71" fmla="*/ 378619 h 1356264"/>
                  <a:gd name="connsiteX72" fmla="*/ 886492 w 1564100"/>
                  <a:gd name="connsiteY72" fmla="*/ 416338 h 1356264"/>
                  <a:gd name="connsiteX73" fmla="*/ 888397 w 1564100"/>
                  <a:gd name="connsiteY73" fmla="*/ 425482 h 1356264"/>
                  <a:gd name="connsiteX74" fmla="*/ 893159 w 1564100"/>
                  <a:gd name="connsiteY74" fmla="*/ 448056 h 1356264"/>
                  <a:gd name="connsiteX75" fmla="*/ 890397 w 1564100"/>
                  <a:gd name="connsiteY75" fmla="*/ 492252 h 1356264"/>
                  <a:gd name="connsiteX76" fmla="*/ 917638 w 1564100"/>
                  <a:gd name="connsiteY76" fmla="*/ 594074 h 1356264"/>
                  <a:gd name="connsiteX77" fmla="*/ 922496 w 1564100"/>
                  <a:gd name="connsiteY77" fmla="*/ 594074 h 1356264"/>
                  <a:gd name="connsiteX78" fmla="*/ 948881 w 1564100"/>
                  <a:gd name="connsiteY78" fmla="*/ 495681 h 1356264"/>
                  <a:gd name="connsiteX79" fmla="*/ 949547 w 1564100"/>
                  <a:gd name="connsiteY79" fmla="*/ 495967 h 1356264"/>
                  <a:gd name="connsiteX80" fmla="*/ 1026033 w 1564100"/>
                  <a:gd name="connsiteY80" fmla="*/ 440722 h 1356264"/>
                  <a:gd name="connsiteX81" fmla="*/ 1136809 w 1564100"/>
                  <a:gd name="connsiteY81" fmla="*/ 423196 h 1356264"/>
                  <a:gd name="connsiteX82" fmla="*/ 1214628 w 1564100"/>
                  <a:gd name="connsiteY82" fmla="*/ 656749 h 1356264"/>
                  <a:gd name="connsiteX83" fmla="*/ 1229487 w 1564100"/>
                  <a:gd name="connsiteY83" fmla="*/ 479012 h 1356264"/>
                  <a:gd name="connsiteX84" fmla="*/ 1252442 w 1564100"/>
                  <a:gd name="connsiteY84" fmla="*/ 461582 h 1356264"/>
                  <a:gd name="connsiteX85" fmla="*/ 1275302 w 1564100"/>
                  <a:gd name="connsiteY85" fmla="*/ 479012 h 1356264"/>
                  <a:gd name="connsiteX86" fmla="*/ 1290161 w 1564100"/>
                  <a:gd name="connsiteY86" fmla="*/ 656844 h 1356264"/>
                  <a:gd name="connsiteX87" fmla="*/ 1368076 w 1564100"/>
                  <a:gd name="connsiteY87" fmla="*/ 423196 h 1356264"/>
                  <a:gd name="connsiteX88" fmla="*/ 1478756 w 1564100"/>
                  <a:gd name="connsiteY88" fmla="*/ 440722 h 1356264"/>
                  <a:gd name="connsiteX89" fmla="*/ 1564005 w 1564100"/>
                  <a:gd name="connsiteY89" fmla="*/ 553784 h 1356264"/>
                  <a:gd name="connsiteX90" fmla="*/ 240887 w 1564100"/>
                  <a:gd name="connsiteY90" fmla="*/ 1094232 h 1356264"/>
                  <a:gd name="connsiteX91" fmla="*/ 343472 w 1564100"/>
                  <a:gd name="connsiteY91" fmla="*/ 991648 h 1356264"/>
                  <a:gd name="connsiteX92" fmla="*/ 240887 w 1564100"/>
                  <a:gd name="connsiteY92" fmla="*/ 889063 h 1356264"/>
                  <a:gd name="connsiteX93" fmla="*/ 138303 w 1564100"/>
                  <a:gd name="connsiteY93" fmla="*/ 991648 h 1356264"/>
                  <a:gd name="connsiteX94" fmla="*/ 240887 w 1564100"/>
                  <a:gd name="connsiteY94" fmla="*/ 1094232 h 1356264"/>
                  <a:gd name="connsiteX95" fmla="*/ 0 w 1564100"/>
                  <a:gd name="connsiteY95" fmla="*/ 1356265 h 1356264"/>
                  <a:gd name="connsiteX96" fmla="*/ 0 w 1564100"/>
                  <a:gd name="connsiteY96" fmla="*/ 1221391 h 1356264"/>
                  <a:gd name="connsiteX97" fmla="*/ 63913 w 1564100"/>
                  <a:gd name="connsiteY97" fmla="*/ 1147572 h 1356264"/>
                  <a:gd name="connsiteX98" fmla="*/ 179451 w 1564100"/>
                  <a:gd name="connsiteY98" fmla="*/ 1135285 h 1356264"/>
                  <a:gd name="connsiteX99" fmla="*/ 240792 w 1564100"/>
                  <a:gd name="connsiteY99" fmla="*/ 1132142 h 1356264"/>
                  <a:gd name="connsiteX100" fmla="*/ 302133 w 1564100"/>
                  <a:gd name="connsiteY100" fmla="*/ 1135285 h 1356264"/>
                  <a:gd name="connsiteX101" fmla="*/ 417671 w 1564100"/>
                  <a:gd name="connsiteY101" fmla="*/ 1147572 h 1356264"/>
                  <a:gd name="connsiteX102" fmla="*/ 481584 w 1564100"/>
                  <a:gd name="connsiteY102" fmla="*/ 1221391 h 1356264"/>
                  <a:gd name="connsiteX103" fmla="*/ 481584 w 1564100"/>
                  <a:gd name="connsiteY103" fmla="*/ 1356265 h 1356264"/>
                  <a:gd name="connsiteX104" fmla="*/ 0 w 1564100"/>
                  <a:gd name="connsiteY104" fmla="*/ 1356265 h 1356264"/>
                  <a:gd name="connsiteX105" fmla="*/ 782003 w 1564100"/>
                  <a:gd name="connsiteY105" fmla="*/ 1094232 h 1356264"/>
                  <a:gd name="connsiteX106" fmla="*/ 884587 w 1564100"/>
                  <a:gd name="connsiteY106" fmla="*/ 991648 h 1356264"/>
                  <a:gd name="connsiteX107" fmla="*/ 782003 w 1564100"/>
                  <a:gd name="connsiteY107" fmla="*/ 889063 h 1356264"/>
                  <a:gd name="connsiteX108" fmla="*/ 679418 w 1564100"/>
                  <a:gd name="connsiteY108" fmla="*/ 991648 h 1356264"/>
                  <a:gd name="connsiteX109" fmla="*/ 782003 w 1564100"/>
                  <a:gd name="connsiteY109" fmla="*/ 1094232 h 1356264"/>
                  <a:gd name="connsiteX110" fmla="*/ 541115 w 1564100"/>
                  <a:gd name="connsiteY110" fmla="*/ 1356265 h 1356264"/>
                  <a:gd name="connsiteX111" fmla="*/ 541115 w 1564100"/>
                  <a:gd name="connsiteY111" fmla="*/ 1221391 h 1356264"/>
                  <a:gd name="connsiteX112" fmla="*/ 605028 w 1564100"/>
                  <a:gd name="connsiteY112" fmla="*/ 1147572 h 1356264"/>
                  <a:gd name="connsiteX113" fmla="*/ 720566 w 1564100"/>
                  <a:gd name="connsiteY113" fmla="*/ 1135285 h 1356264"/>
                  <a:gd name="connsiteX114" fmla="*/ 781907 w 1564100"/>
                  <a:gd name="connsiteY114" fmla="*/ 1132142 h 1356264"/>
                  <a:gd name="connsiteX115" fmla="*/ 843248 w 1564100"/>
                  <a:gd name="connsiteY115" fmla="*/ 1135285 h 1356264"/>
                  <a:gd name="connsiteX116" fmla="*/ 958787 w 1564100"/>
                  <a:gd name="connsiteY116" fmla="*/ 1147572 h 1356264"/>
                  <a:gd name="connsiteX117" fmla="*/ 1022699 w 1564100"/>
                  <a:gd name="connsiteY117" fmla="*/ 1221391 h 1356264"/>
                  <a:gd name="connsiteX118" fmla="*/ 1022699 w 1564100"/>
                  <a:gd name="connsiteY118" fmla="*/ 1356265 h 1356264"/>
                  <a:gd name="connsiteX119" fmla="*/ 540925 w 1564100"/>
                  <a:gd name="connsiteY119" fmla="*/ 1356265 h 1356264"/>
                  <a:gd name="connsiteX120" fmla="*/ 1323118 w 1564100"/>
                  <a:gd name="connsiteY120" fmla="*/ 1094232 h 1356264"/>
                  <a:gd name="connsiteX121" fmla="*/ 1425702 w 1564100"/>
                  <a:gd name="connsiteY121" fmla="*/ 991648 h 1356264"/>
                  <a:gd name="connsiteX122" fmla="*/ 1323118 w 1564100"/>
                  <a:gd name="connsiteY122" fmla="*/ 889063 h 1356264"/>
                  <a:gd name="connsiteX123" fmla="*/ 1220534 w 1564100"/>
                  <a:gd name="connsiteY123" fmla="*/ 991648 h 1356264"/>
                  <a:gd name="connsiteX124" fmla="*/ 1323118 w 1564100"/>
                  <a:gd name="connsiteY124" fmla="*/ 1094232 h 1356264"/>
                  <a:gd name="connsiteX125" fmla="*/ 1082231 w 1564100"/>
                  <a:gd name="connsiteY125" fmla="*/ 1356265 h 1356264"/>
                  <a:gd name="connsiteX126" fmla="*/ 1082231 w 1564100"/>
                  <a:gd name="connsiteY126" fmla="*/ 1221391 h 1356264"/>
                  <a:gd name="connsiteX127" fmla="*/ 1146143 w 1564100"/>
                  <a:gd name="connsiteY127" fmla="*/ 1147572 h 1356264"/>
                  <a:gd name="connsiteX128" fmla="*/ 1261682 w 1564100"/>
                  <a:gd name="connsiteY128" fmla="*/ 1135285 h 1356264"/>
                  <a:gd name="connsiteX129" fmla="*/ 1323023 w 1564100"/>
                  <a:gd name="connsiteY129" fmla="*/ 1132142 h 1356264"/>
                  <a:gd name="connsiteX130" fmla="*/ 1384364 w 1564100"/>
                  <a:gd name="connsiteY130" fmla="*/ 1135285 h 1356264"/>
                  <a:gd name="connsiteX131" fmla="*/ 1499902 w 1564100"/>
                  <a:gd name="connsiteY131" fmla="*/ 1147572 h 1356264"/>
                  <a:gd name="connsiteX132" fmla="*/ 1563814 w 1564100"/>
                  <a:gd name="connsiteY132" fmla="*/ 1221391 h 1356264"/>
                  <a:gd name="connsiteX133" fmla="*/ 1563814 w 1564100"/>
                  <a:gd name="connsiteY133" fmla="*/ 1356265 h 1356264"/>
                  <a:gd name="connsiteX134" fmla="*/ 1082040 w 1564100"/>
                  <a:gd name="connsiteY134" fmla="*/ 1356265 h 1356264"/>
                  <a:gd name="connsiteX135" fmla="*/ 856202 w 1564100"/>
                  <a:gd name="connsiteY135" fmla="*/ 455867 h 1356264"/>
                  <a:gd name="connsiteX136" fmla="*/ 849440 w 1564100"/>
                  <a:gd name="connsiteY136" fmla="*/ 424244 h 1356264"/>
                  <a:gd name="connsiteX137" fmla="*/ 833152 w 1564100"/>
                  <a:gd name="connsiteY137" fmla="*/ 418910 h 1356264"/>
                  <a:gd name="connsiteX138" fmla="*/ 818483 w 1564100"/>
                  <a:gd name="connsiteY138" fmla="*/ 428054 h 1356264"/>
                  <a:gd name="connsiteX139" fmla="*/ 816388 w 1564100"/>
                  <a:gd name="connsiteY139" fmla="*/ 429387 h 1356264"/>
                  <a:gd name="connsiteX140" fmla="*/ 801434 w 1564100"/>
                  <a:gd name="connsiteY140" fmla="*/ 428911 h 1356264"/>
                  <a:gd name="connsiteX141" fmla="*/ 756571 w 1564100"/>
                  <a:gd name="connsiteY141" fmla="*/ 392621 h 1356264"/>
                  <a:gd name="connsiteX142" fmla="*/ 746093 w 1564100"/>
                  <a:gd name="connsiteY142" fmla="*/ 391954 h 1356264"/>
                  <a:gd name="connsiteX143" fmla="*/ 706755 w 1564100"/>
                  <a:gd name="connsiteY143" fmla="*/ 417481 h 1356264"/>
                  <a:gd name="connsiteX144" fmla="*/ 704564 w 1564100"/>
                  <a:gd name="connsiteY144" fmla="*/ 427673 h 1356264"/>
                  <a:gd name="connsiteX145" fmla="*/ 746474 w 1564100"/>
                  <a:gd name="connsiteY145" fmla="*/ 492252 h 1356264"/>
                  <a:gd name="connsiteX146" fmla="*/ 766096 w 1564100"/>
                  <a:gd name="connsiteY146" fmla="*/ 504254 h 1356264"/>
                  <a:gd name="connsiteX147" fmla="*/ 815912 w 1564100"/>
                  <a:gd name="connsiteY147" fmla="*/ 514826 h 1356264"/>
                  <a:gd name="connsiteX148" fmla="*/ 847820 w 1564100"/>
                  <a:gd name="connsiteY148" fmla="*/ 489014 h 1356264"/>
                  <a:gd name="connsiteX149" fmla="*/ 856202 w 1564100"/>
                  <a:gd name="connsiteY149" fmla="*/ 455771 h 13562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1564100" h="1356264">
                    <a:moveTo>
                      <a:pt x="832199" y="172784"/>
                    </a:moveTo>
                    <a:lnTo>
                      <a:pt x="605409" y="172784"/>
                    </a:lnTo>
                    <a:lnTo>
                      <a:pt x="605409" y="134969"/>
                    </a:lnTo>
                    <a:lnTo>
                      <a:pt x="832199" y="134969"/>
                    </a:lnTo>
                    <a:lnTo>
                      <a:pt x="832199" y="172784"/>
                    </a:lnTo>
                    <a:close/>
                    <a:moveTo>
                      <a:pt x="832199" y="221361"/>
                    </a:moveTo>
                    <a:lnTo>
                      <a:pt x="605409" y="221361"/>
                    </a:lnTo>
                    <a:lnTo>
                      <a:pt x="605409" y="259175"/>
                    </a:lnTo>
                    <a:lnTo>
                      <a:pt x="832199" y="259175"/>
                    </a:lnTo>
                    <a:lnTo>
                      <a:pt x="832199" y="221361"/>
                    </a:lnTo>
                    <a:close/>
                    <a:moveTo>
                      <a:pt x="448818" y="134969"/>
                    </a:moveTo>
                    <a:cubicBezTo>
                      <a:pt x="395097" y="134969"/>
                      <a:pt x="351663" y="178499"/>
                      <a:pt x="351663" y="232124"/>
                    </a:cubicBezTo>
                    <a:cubicBezTo>
                      <a:pt x="351663" y="285750"/>
                      <a:pt x="395192" y="329279"/>
                      <a:pt x="448818" y="329279"/>
                    </a:cubicBezTo>
                    <a:cubicBezTo>
                      <a:pt x="502444" y="329279"/>
                      <a:pt x="545973" y="285750"/>
                      <a:pt x="545973" y="232124"/>
                    </a:cubicBezTo>
                    <a:cubicBezTo>
                      <a:pt x="545973" y="178499"/>
                      <a:pt x="502444" y="134969"/>
                      <a:pt x="448818" y="134969"/>
                    </a:cubicBezTo>
                    <a:close/>
                    <a:moveTo>
                      <a:pt x="1564100" y="553688"/>
                    </a:moveTo>
                    <a:lnTo>
                      <a:pt x="1564100" y="789242"/>
                    </a:lnTo>
                    <a:cubicBezTo>
                      <a:pt x="1564100" y="802577"/>
                      <a:pt x="1553242" y="813435"/>
                      <a:pt x="1539907" y="813435"/>
                    </a:cubicBezTo>
                    <a:lnTo>
                      <a:pt x="1007174" y="813435"/>
                    </a:lnTo>
                    <a:cubicBezTo>
                      <a:pt x="989743" y="813435"/>
                      <a:pt x="981265" y="806577"/>
                      <a:pt x="978503" y="789242"/>
                    </a:cubicBezTo>
                    <a:lnTo>
                      <a:pt x="973455" y="757714"/>
                    </a:lnTo>
                    <a:cubicBezTo>
                      <a:pt x="963168" y="777335"/>
                      <a:pt x="945071" y="792766"/>
                      <a:pt x="922020" y="798957"/>
                    </a:cubicBezTo>
                    <a:cubicBezTo>
                      <a:pt x="878110" y="810768"/>
                      <a:pt x="832961" y="784670"/>
                      <a:pt x="821150" y="740759"/>
                    </a:cubicBezTo>
                    <a:lnTo>
                      <a:pt x="797814" y="653510"/>
                    </a:lnTo>
                    <a:lnTo>
                      <a:pt x="259747" y="653510"/>
                    </a:lnTo>
                    <a:cubicBezTo>
                      <a:pt x="236030" y="653510"/>
                      <a:pt x="216503" y="634079"/>
                      <a:pt x="216503" y="610267"/>
                    </a:cubicBezTo>
                    <a:lnTo>
                      <a:pt x="216503" y="43244"/>
                    </a:lnTo>
                    <a:cubicBezTo>
                      <a:pt x="216503" y="19526"/>
                      <a:pt x="235934" y="0"/>
                      <a:pt x="259747" y="0"/>
                    </a:cubicBezTo>
                    <a:lnTo>
                      <a:pt x="1220914" y="0"/>
                    </a:lnTo>
                    <a:cubicBezTo>
                      <a:pt x="1244632" y="0"/>
                      <a:pt x="1264158" y="19431"/>
                      <a:pt x="1264158" y="43244"/>
                    </a:cubicBezTo>
                    <a:lnTo>
                      <a:pt x="1264158" y="120301"/>
                    </a:lnTo>
                    <a:lnTo>
                      <a:pt x="1271207" y="120301"/>
                    </a:lnTo>
                    <a:cubicBezTo>
                      <a:pt x="1332548" y="120301"/>
                      <a:pt x="1363599" y="150876"/>
                      <a:pt x="1363599" y="211265"/>
                    </a:cubicBezTo>
                    <a:lnTo>
                      <a:pt x="1363599" y="292989"/>
                    </a:lnTo>
                    <a:cubicBezTo>
                      <a:pt x="1363599" y="332899"/>
                      <a:pt x="1355027" y="359664"/>
                      <a:pt x="1334453" y="383000"/>
                    </a:cubicBezTo>
                    <a:lnTo>
                      <a:pt x="1334453" y="403765"/>
                    </a:lnTo>
                    <a:lnTo>
                      <a:pt x="1296638" y="427958"/>
                    </a:lnTo>
                    <a:lnTo>
                      <a:pt x="1296638" y="367760"/>
                    </a:lnTo>
                    <a:lnTo>
                      <a:pt x="1302068" y="362236"/>
                    </a:lnTo>
                    <a:cubicBezTo>
                      <a:pt x="1317022" y="347091"/>
                      <a:pt x="1325689" y="330899"/>
                      <a:pt x="1325689" y="292989"/>
                    </a:cubicBezTo>
                    <a:lnTo>
                      <a:pt x="1325689" y="211265"/>
                    </a:lnTo>
                    <a:cubicBezTo>
                      <a:pt x="1325689" y="199930"/>
                      <a:pt x="1324451" y="190786"/>
                      <a:pt x="1321784" y="183356"/>
                    </a:cubicBezTo>
                    <a:lnTo>
                      <a:pt x="1179005" y="226219"/>
                    </a:lnTo>
                    <a:lnTo>
                      <a:pt x="1179005" y="292989"/>
                    </a:lnTo>
                    <a:cubicBezTo>
                      <a:pt x="1179005" y="330994"/>
                      <a:pt x="1187672" y="347186"/>
                      <a:pt x="1202627" y="362331"/>
                    </a:cubicBezTo>
                    <a:lnTo>
                      <a:pt x="1208056" y="367856"/>
                    </a:lnTo>
                    <a:lnTo>
                      <a:pt x="1208056" y="428054"/>
                    </a:lnTo>
                    <a:lnTo>
                      <a:pt x="1170242" y="403860"/>
                    </a:lnTo>
                    <a:lnTo>
                      <a:pt x="1170242" y="383096"/>
                    </a:lnTo>
                    <a:cubicBezTo>
                      <a:pt x="1149668" y="359664"/>
                      <a:pt x="1141095" y="332994"/>
                      <a:pt x="1141095" y="293084"/>
                    </a:cubicBezTo>
                    <a:lnTo>
                      <a:pt x="1141095" y="211360"/>
                    </a:lnTo>
                    <a:cubicBezTo>
                      <a:pt x="1141095" y="161449"/>
                      <a:pt x="1162431" y="131921"/>
                      <a:pt x="1204532" y="123158"/>
                    </a:cubicBezTo>
                    <a:lnTo>
                      <a:pt x="1204532" y="78391"/>
                    </a:lnTo>
                    <a:cubicBezTo>
                      <a:pt x="1204532" y="68009"/>
                      <a:pt x="1196054" y="59531"/>
                      <a:pt x="1185672" y="59531"/>
                    </a:cubicBezTo>
                    <a:lnTo>
                      <a:pt x="294894" y="59531"/>
                    </a:lnTo>
                    <a:cubicBezTo>
                      <a:pt x="284512" y="59531"/>
                      <a:pt x="276035" y="68009"/>
                      <a:pt x="276035" y="78391"/>
                    </a:cubicBezTo>
                    <a:lnTo>
                      <a:pt x="276035" y="575215"/>
                    </a:lnTo>
                    <a:cubicBezTo>
                      <a:pt x="276035" y="585597"/>
                      <a:pt x="284512" y="594074"/>
                      <a:pt x="294894" y="594074"/>
                    </a:cubicBezTo>
                    <a:lnTo>
                      <a:pt x="781812" y="594074"/>
                    </a:lnTo>
                    <a:lnTo>
                      <a:pt x="768287" y="543401"/>
                    </a:lnTo>
                    <a:lnTo>
                      <a:pt x="758381" y="541306"/>
                    </a:lnTo>
                    <a:cubicBezTo>
                      <a:pt x="737807" y="536924"/>
                      <a:pt x="725234" y="528733"/>
                      <a:pt x="714947" y="512921"/>
                    </a:cubicBezTo>
                    <a:lnTo>
                      <a:pt x="708946" y="503682"/>
                    </a:lnTo>
                    <a:lnTo>
                      <a:pt x="672941" y="448342"/>
                    </a:lnTo>
                    <a:cubicBezTo>
                      <a:pt x="659416" y="427387"/>
                      <a:pt x="665417" y="399383"/>
                      <a:pt x="686276" y="385858"/>
                    </a:cubicBezTo>
                    <a:lnTo>
                      <a:pt x="725710" y="360236"/>
                    </a:lnTo>
                    <a:cubicBezTo>
                      <a:pt x="733425" y="355283"/>
                      <a:pt x="742188" y="352616"/>
                      <a:pt x="751046" y="352616"/>
                    </a:cubicBezTo>
                    <a:lnTo>
                      <a:pt x="751046" y="352616"/>
                    </a:lnTo>
                    <a:cubicBezTo>
                      <a:pt x="761810" y="352616"/>
                      <a:pt x="772001" y="356330"/>
                      <a:pt x="780479" y="363188"/>
                    </a:cubicBezTo>
                    <a:lnTo>
                      <a:pt x="811149" y="388049"/>
                    </a:lnTo>
                    <a:lnTo>
                      <a:pt x="813245" y="386715"/>
                    </a:lnTo>
                    <a:cubicBezTo>
                      <a:pt x="821817" y="381381"/>
                      <a:pt x="831247" y="378619"/>
                      <a:pt x="840677" y="378619"/>
                    </a:cubicBezTo>
                    <a:cubicBezTo>
                      <a:pt x="862965" y="378619"/>
                      <a:pt x="881729" y="394145"/>
                      <a:pt x="886492" y="416338"/>
                    </a:cubicBezTo>
                    <a:lnTo>
                      <a:pt x="888397" y="425482"/>
                    </a:lnTo>
                    <a:lnTo>
                      <a:pt x="893159" y="448056"/>
                    </a:lnTo>
                    <a:cubicBezTo>
                      <a:pt x="896588" y="464153"/>
                      <a:pt x="895445" y="479298"/>
                      <a:pt x="890397" y="492252"/>
                    </a:cubicBezTo>
                    <a:lnTo>
                      <a:pt x="917638" y="594074"/>
                    </a:lnTo>
                    <a:lnTo>
                      <a:pt x="922496" y="594074"/>
                    </a:lnTo>
                    <a:lnTo>
                      <a:pt x="948881" y="495681"/>
                    </a:lnTo>
                    <a:lnTo>
                      <a:pt x="949547" y="495967"/>
                    </a:lnTo>
                    <a:cubicBezTo>
                      <a:pt x="960977" y="465868"/>
                      <a:pt x="984504" y="447294"/>
                      <a:pt x="1026033" y="440722"/>
                    </a:cubicBezTo>
                    <a:cubicBezTo>
                      <a:pt x="1061276" y="435102"/>
                      <a:pt x="1105757" y="428054"/>
                      <a:pt x="1136809" y="423196"/>
                    </a:cubicBezTo>
                    <a:lnTo>
                      <a:pt x="1214628" y="656749"/>
                    </a:lnTo>
                    <a:lnTo>
                      <a:pt x="1229487" y="479012"/>
                    </a:lnTo>
                    <a:lnTo>
                      <a:pt x="1252442" y="461582"/>
                    </a:lnTo>
                    <a:lnTo>
                      <a:pt x="1275302" y="479012"/>
                    </a:lnTo>
                    <a:lnTo>
                      <a:pt x="1290161" y="656844"/>
                    </a:lnTo>
                    <a:lnTo>
                      <a:pt x="1368076" y="423196"/>
                    </a:lnTo>
                    <a:cubicBezTo>
                      <a:pt x="1399127" y="428149"/>
                      <a:pt x="1443514" y="435102"/>
                      <a:pt x="1478756" y="440722"/>
                    </a:cubicBezTo>
                    <a:cubicBezTo>
                      <a:pt x="1542479" y="450818"/>
                      <a:pt x="1564005" y="488823"/>
                      <a:pt x="1564005" y="553784"/>
                    </a:cubicBezTo>
                    <a:close/>
                    <a:moveTo>
                      <a:pt x="240887" y="1094232"/>
                    </a:moveTo>
                    <a:cubicBezTo>
                      <a:pt x="297561" y="1094232"/>
                      <a:pt x="343472" y="1048322"/>
                      <a:pt x="343472" y="991648"/>
                    </a:cubicBezTo>
                    <a:cubicBezTo>
                      <a:pt x="343472" y="934974"/>
                      <a:pt x="297561" y="889063"/>
                      <a:pt x="240887" y="889063"/>
                    </a:cubicBezTo>
                    <a:cubicBezTo>
                      <a:pt x="184214" y="889063"/>
                      <a:pt x="138303" y="934974"/>
                      <a:pt x="138303" y="991648"/>
                    </a:cubicBezTo>
                    <a:cubicBezTo>
                      <a:pt x="138303" y="1048322"/>
                      <a:pt x="184214" y="1094232"/>
                      <a:pt x="240887" y="1094232"/>
                    </a:cubicBezTo>
                    <a:close/>
                    <a:moveTo>
                      <a:pt x="0" y="1356265"/>
                    </a:moveTo>
                    <a:lnTo>
                      <a:pt x="0" y="1221391"/>
                    </a:lnTo>
                    <a:cubicBezTo>
                      <a:pt x="0" y="1179100"/>
                      <a:pt x="18860" y="1152335"/>
                      <a:pt x="63913" y="1147572"/>
                    </a:cubicBezTo>
                    <a:cubicBezTo>
                      <a:pt x="63913" y="1147572"/>
                      <a:pt x="150590" y="1138333"/>
                      <a:pt x="179451" y="1135285"/>
                    </a:cubicBezTo>
                    <a:cubicBezTo>
                      <a:pt x="199835" y="1133094"/>
                      <a:pt x="221171" y="1132142"/>
                      <a:pt x="240792" y="1132142"/>
                    </a:cubicBezTo>
                    <a:cubicBezTo>
                      <a:pt x="260414" y="1132142"/>
                      <a:pt x="281750" y="1133189"/>
                      <a:pt x="302133" y="1135285"/>
                    </a:cubicBezTo>
                    <a:cubicBezTo>
                      <a:pt x="331089" y="1138333"/>
                      <a:pt x="417671" y="1147572"/>
                      <a:pt x="417671" y="1147572"/>
                    </a:cubicBezTo>
                    <a:cubicBezTo>
                      <a:pt x="462725" y="1152335"/>
                      <a:pt x="481584" y="1179100"/>
                      <a:pt x="481584" y="1221391"/>
                    </a:cubicBezTo>
                    <a:lnTo>
                      <a:pt x="481584" y="1356265"/>
                    </a:lnTo>
                    <a:lnTo>
                      <a:pt x="0" y="1356265"/>
                    </a:lnTo>
                    <a:close/>
                    <a:moveTo>
                      <a:pt x="782003" y="1094232"/>
                    </a:moveTo>
                    <a:cubicBezTo>
                      <a:pt x="838676" y="1094232"/>
                      <a:pt x="884587" y="1048322"/>
                      <a:pt x="884587" y="991648"/>
                    </a:cubicBezTo>
                    <a:cubicBezTo>
                      <a:pt x="884587" y="934974"/>
                      <a:pt x="838676" y="889063"/>
                      <a:pt x="782003" y="889063"/>
                    </a:cubicBezTo>
                    <a:cubicBezTo>
                      <a:pt x="725329" y="889063"/>
                      <a:pt x="679418" y="934974"/>
                      <a:pt x="679418" y="991648"/>
                    </a:cubicBezTo>
                    <a:cubicBezTo>
                      <a:pt x="679418" y="1048322"/>
                      <a:pt x="725329" y="1094232"/>
                      <a:pt x="782003" y="1094232"/>
                    </a:cubicBezTo>
                    <a:close/>
                    <a:moveTo>
                      <a:pt x="541115" y="1356265"/>
                    </a:moveTo>
                    <a:lnTo>
                      <a:pt x="541115" y="1221391"/>
                    </a:lnTo>
                    <a:cubicBezTo>
                      <a:pt x="541115" y="1179100"/>
                      <a:pt x="559975" y="1152335"/>
                      <a:pt x="605028" y="1147572"/>
                    </a:cubicBezTo>
                    <a:cubicBezTo>
                      <a:pt x="605028" y="1147572"/>
                      <a:pt x="691706" y="1138333"/>
                      <a:pt x="720566" y="1135285"/>
                    </a:cubicBezTo>
                    <a:cubicBezTo>
                      <a:pt x="740950" y="1133094"/>
                      <a:pt x="762286" y="1132142"/>
                      <a:pt x="781907" y="1132142"/>
                    </a:cubicBezTo>
                    <a:cubicBezTo>
                      <a:pt x="801529" y="1132142"/>
                      <a:pt x="822865" y="1133189"/>
                      <a:pt x="843248" y="1135285"/>
                    </a:cubicBezTo>
                    <a:cubicBezTo>
                      <a:pt x="872204" y="1138333"/>
                      <a:pt x="958787" y="1147572"/>
                      <a:pt x="958787" y="1147572"/>
                    </a:cubicBezTo>
                    <a:cubicBezTo>
                      <a:pt x="1003840" y="1152335"/>
                      <a:pt x="1022699" y="1179100"/>
                      <a:pt x="1022699" y="1221391"/>
                    </a:cubicBezTo>
                    <a:lnTo>
                      <a:pt x="1022699" y="1356265"/>
                    </a:lnTo>
                    <a:lnTo>
                      <a:pt x="540925" y="1356265"/>
                    </a:lnTo>
                    <a:close/>
                    <a:moveTo>
                      <a:pt x="1323118" y="1094232"/>
                    </a:moveTo>
                    <a:cubicBezTo>
                      <a:pt x="1379792" y="1094232"/>
                      <a:pt x="1425702" y="1048322"/>
                      <a:pt x="1425702" y="991648"/>
                    </a:cubicBezTo>
                    <a:cubicBezTo>
                      <a:pt x="1425702" y="934974"/>
                      <a:pt x="1379792" y="889063"/>
                      <a:pt x="1323118" y="889063"/>
                    </a:cubicBezTo>
                    <a:cubicBezTo>
                      <a:pt x="1266444" y="889063"/>
                      <a:pt x="1220534" y="934974"/>
                      <a:pt x="1220534" y="991648"/>
                    </a:cubicBezTo>
                    <a:cubicBezTo>
                      <a:pt x="1220534" y="1048322"/>
                      <a:pt x="1266444" y="1094232"/>
                      <a:pt x="1323118" y="1094232"/>
                    </a:cubicBezTo>
                    <a:close/>
                    <a:moveTo>
                      <a:pt x="1082231" y="1356265"/>
                    </a:moveTo>
                    <a:lnTo>
                      <a:pt x="1082231" y="1221391"/>
                    </a:lnTo>
                    <a:cubicBezTo>
                      <a:pt x="1082231" y="1179100"/>
                      <a:pt x="1101090" y="1152335"/>
                      <a:pt x="1146143" y="1147572"/>
                    </a:cubicBezTo>
                    <a:cubicBezTo>
                      <a:pt x="1146143" y="1147572"/>
                      <a:pt x="1232821" y="1138333"/>
                      <a:pt x="1261682" y="1135285"/>
                    </a:cubicBezTo>
                    <a:cubicBezTo>
                      <a:pt x="1282065" y="1133094"/>
                      <a:pt x="1303401" y="1132142"/>
                      <a:pt x="1323023" y="1132142"/>
                    </a:cubicBezTo>
                    <a:cubicBezTo>
                      <a:pt x="1342644" y="1132142"/>
                      <a:pt x="1363980" y="1133189"/>
                      <a:pt x="1384364" y="1135285"/>
                    </a:cubicBezTo>
                    <a:cubicBezTo>
                      <a:pt x="1413320" y="1138333"/>
                      <a:pt x="1499902" y="1147572"/>
                      <a:pt x="1499902" y="1147572"/>
                    </a:cubicBezTo>
                    <a:cubicBezTo>
                      <a:pt x="1544955" y="1152335"/>
                      <a:pt x="1563814" y="1179100"/>
                      <a:pt x="1563814" y="1221391"/>
                    </a:cubicBezTo>
                    <a:lnTo>
                      <a:pt x="1563814" y="1356265"/>
                    </a:lnTo>
                    <a:lnTo>
                      <a:pt x="1082040" y="1356265"/>
                    </a:lnTo>
                    <a:close/>
                    <a:moveTo>
                      <a:pt x="856202" y="455867"/>
                    </a:moveTo>
                    <a:cubicBezTo>
                      <a:pt x="854107" y="445865"/>
                      <a:pt x="851440" y="433578"/>
                      <a:pt x="849440" y="424244"/>
                    </a:cubicBezTo>
                    <a:cubicBezTo>
                      <a:pt x="847915" y="416909"/>
                      <a:pt x="840962" y="413957"/>
                      <a:pt x="833152" y="418910"/>
                    </a:cubicBezTo>
                    <a:cubicBezTo>
                      <a:pt x="827818" y="422243"/>
                      <a:pt x="818483" y="428054"/>
                      <a:pt x="818483" y="428054"/>
                    </a:cubicBezTo>
                    <a:lnTo>
                      <a:pt x="816388" y="429387"/>
                    </a:lnTo>
                    <a:cubicBezTo>
                      <a:pt x="812959" y="431673"/>
                      <a:pt x="806101" y="432721"/>
                      <a:pt x="801434" y="428911"/>
                    </a:cubicBezTo>
                    <a:lnTo>
                      <a:pt x="756571" y="392621"/>
                    </a:lnTo>
                    <a:cubicBezTo>
                      <a:pt x="753428" y="390049"/>
                      <a:pt x="749713" y="389573"/>
                      <a:pt x="746093" y="391954"/>
                    </a:cubicBezTo>
                    <a:lnTo>
                      <a:pt x="706755" y="417481"/>
                    </a:lnTo>
                    <a:cubicBezTo>
                      <a:pt x="703326" y="419672"/>
                      <a:pt x="702374" y="424244"/>
                      <a:pt x="704564" y="427673"/>
                    </a:cubicBezTo>
                    <a:cubicBezTo>
                      <a:pt x="715232" y="444056"/>
                      <a:pt x="743522" y="487680"/>
                      <a:pt x="746474" y="492252"/>
                    </a:cubicBezTo>
                    <a:cubicBezTo>
                      <a:pt x="750951" y="499205"/>
                      <a:pt x="755047" y="501872"/>
                      <a:pt x="766096" y="504254"/>
                    </a:cubicBezTo>
                    <a:cubicBezTo>
                      <a:pt x="773525" y="505873"/>
                      <a:pt x="815816" y="514826"/>
                      <a:pt x="815912" y="514826"/>
                    </a:cubicBezTo>
                    <a:cubicBezTo>
                      <a:pt x="815912" y="514826"/>
                      <a:pt x="841438" y="494157"/>
                      <a:pt x="847820" y="489014"/>
                    </a:cubicBezTo>
                    <a:cubicBezTo>
                      <a:pt x="856774" y="481775"/>
                      <a:pt x="859155" y="469773"/>
                      <a:pt x="856202" y="455771"/>
                    </a:cubicBezTo>
                    <a:close/>
                  </a:path>
                </a:pathLst>
              </a:custGeom>
              <a:solidFill>
                <a:srgbClr val="48B8EA"/>
              </a:solidFill>
              <a:ln w="9525" cap="flat">
                <a:noFill/>
                <a:prstDash val="solid"/>
                <a:miter/>
              </a:ln>
            </p:spPr>
            <p:txBody>
              <a:bodyPr rtlCol="0" anchor="ctr"/>
              <a:lstStyle/>
              <a:p>
                <a:endParaRPr lang="ja-JP" altLang="en-US"/>
              </a:p>
            </p:txBody>
          </p:sp>
          <p:sp>
            <p:nvSpPr>
              <p:cNvPr id="90" name="フリーフォーム: 図形 89">
                <a:extLst>
                  <a:ext uri="{FF2B5EF4-FFF2-40B4-BE49-F238E27FC236}">
                    <a16:creationId xmlns:a16="http://schemas.microsoft.com/office/drawing/2014/main" id="{00855D0C-7243-B3A1-5187-A0579DF181A9}"/>
                  </a:ext>
                </a:extLst>
              </p:cNvPr>
              <p:cNvSpPr/>
              <p:nvPr/>
            </p:nvSpPr>
            <p:spPr>
              <a:xfrm>
                <a:off x="8264113" y="4048429"/>
                <a:ext cx="1092231" cy="592645"/>
              </a:xfrm>
              <a:custGeom>
                <a:avLst/>
                <a:gdLst>
                  <a:gd name="connsiteX0" fmla="*/ 580263 w 1092231"/>
                  <a:gd name="connsiteY0" fmla="*/ 396335 h 592645"/>
                  <a:gd name="connsiteX1" fmla="*/ 571881 w 1092231"/>
                  <a:gd name="connsiteY1" fmla="*/ 429578 h 592645"/>
                  <a:gd name="connsiteX2" fmla="*/ 539972 w 1092231"/>
                  <a:gd name="connsiteY2" fmla="*/ 455390 h 592645"/>
                  <a:gd name="connsiteX3" fmla="*/ 490157 w 1092231"/>
                  <a:gd name="connsiteY3" fmla="*/ 444818 h 592645"/>
                  <a:gd name="connsiteX4" fmla="*/ 470535 w 1092231"/>
                  <a:gd name="connsiteY4" fmla="*/ 432816 h 592645"/>
                  <a:gd name="connsiteX5" fmla="*/ 428625 w 1092231"/>
                  <a:gd name="connsiteY5" fmla="*/ 368237 h 592645"/>
                  <a:gd name="connsiteX6" fmla="*/ 430816 w 1092231"/>
                  <a:gd name="connsiteY6" fmla="*/ 358045 h 592645"/>
                  <a:gd name="connsiteX7" fmla="*/ 470154 w 1092231"/>
                  <a:gd name="connsiteY7" fmla="*/ 332518 h 592645"/>
                  <a:gd name="connsiteX8" fmla="*/ 480632 w 1092231"/>
                  <a:gd name="connsiteY8" fmla="*/ 333185 h 592645"/>
                  <a:gd name="connsiteX9" fmla="*/ 525494 w 1092231"/>
                  <a:gd name="connsiteY9" fmla="*/ 369475 h 592645"/>
                  <a:gd name="connsiteX10" fmla="*/ 540449 w 1092231"/>
                  <a:gd name="connsiteY10" fmla="*/ 369951 h 592645"/>
                  <a:gd name="connsiteX11" fmla="*/ 542544 w 1092231"/>
                  <a:gd name="connsiteY11" fmla="*/ 368618 h 592645"/>
                  <a:gd name="connsiteX12" fmla="*/ 557213 w 1092231"/>
                  <a:gd name="connsiteY12" fmla="*/ 359474 h 592645"/>
                  <a:gd name="connsiteX13" fmla="*/ 573500 w 1092231"/>
                  <a:gd name="connsiteY13" fmla="*/ 364808 h 592645"/>
                  <a:gd name="connsiteX14" fmla="*/ 580263 w 1092231"/>
                  <a:gd name="connsiteY14" fmla="*/ 396431 h 592645"/>
                  <a:gd name="connsiteX15" fmla="*/ 860870 w 1092231"/>
                  <a:gd name="connsiteY15" fmla="*/ 363665 h 592645"/>
                  <a:gd name="connsiteX16" fmla="*/ 750094 w 1092231"/>
                  <a:gd name="connsiteY16" fmla="*/ 381191 h 592645"/>
                  <a:gd name="connsiteX17" fmla="*/ 673608 w 1092231"/>
                  <a:gd name="connsiteY17" fmla="*/ 436436 h 592645"/>
                  <a:gd name="connsiteX18" fmla="*/ 672941 w 1092231"/>
                  <a:gd name="connsiteY18" fmla="*/ 436150 h 592645"/>
                  <a:gd name="connsiteX19" fmla="*/ 646557 w 1092231"/>
                  <a:gd name="connsiteY19" fmla="*/ 534543 h 592645"/>
                  <a:gd name="connsiteX20" fmla="*/ 641699 w 1092231"/>
                  <a:gd name="connsiteY20" fmla="*/ 534543 h 592645"/>
                  <a:gd name="connsiteX21" fmla="*/ 614458 w 1092231"/>
                  <a:gd name="connsiteY21" fmla="*/ 432721 h 592645"/>
                  <a:gd name="connsiteX22" fmla="*/ 617220 w 1092231"/>
                  <a:gd name="connsiteY22" fmla="*/ 388525 h 592645"/>
                  <a:gd name="connsiteX23" fmla="*/ 612458 w 1092231"/>
                  <a:gd name="connsiteY23" fmla="*/ 365951 h 592645"/>
                  <a:gd name="connsiteX24" fmla="*/ 610553 w 1092231"/>
                  <a:gd name="connsiteY24" fmla="*/ 356807 h 592645"/>
                  <a:gd name="connsiteX25" fmla="*/ 564737 w 1092231"/>
                  <a:gd name="connsiteY25" fmla="*/ 319088 h 592645"/>
                  <a:gd name="connsiteX26" fmla="*/ 537305 w 1092231"/>
                  <a:gd name="connsiteY26" fmla="*/ 327184 h 592645"/>
                  <a:gd name="connsiteX27" fmla="*/ 535210 w 1092231"/>
                  <a:gd name="connsiteY27" fmla="*/ 328517 h 592645"/>
                  <a:gd name="connsiteX28" fmla="*/ 504539 w 1092231"/>
                  <a:gd name="connsiteY28" fmla="*/ 303657 h 592645"/>
                  <a:gd name="connsiteX29" fmla="*/ 475107 w 1092231"/>
                  <a:gd name="connsiteY29" fmla="*/ 293084 h 592645"/>
                  <a:gd name="connsiteX30" fmla="*/ 475107 w 1092231"/>
                  <a:gd name="connsiteY30" fmla="*/ 293084 h 592645"/>
                  <a:gd name="connsiteX31" fmla="*/ 449770 w 1092231"/>
                  <a:gd name="connsiteY31" fmla="*/ 300704 h 592645"/>
                  <a:gd name="connsiteX32" fmla="*/ 410337 w 1092231"/>
                  <a:gd name="connsiteY32" fmla="*/ 326327 h 592645"/>
                  <a:gd name="connsiteX33" fmla="*/ 397002 w 1092231"/>
                  <a:gd name="connsiteY33" fmla="*/ 388811 h 592645"/>
                  <a:gd name="connsiteX34" fmla="*/ 433007 w 1092231"/>
                  <a:gd name="connsiteY34" fmla="*/ 444151 h 592645"/>
                  <a:gd name="connsiteX35" fmla="*/ 439007 w 1092231"/>
                  <a:gd name="connsiteY35" fmla="*/ 453390 h 592645"/>
                  <a:gd name="connsiteX36" fmla="*/ 482441 w 1092231"/>
                  <a:gd name="connsiteY36" fmla="*/ 481775 h 592645"/>
                  <a:gd name="connsiteX37" fmla="*/ 492347 w 1092231"/>
                  <a:gd name="connsiteY37" fmla="*/ 483870 h 592645"/>
                  <a:gd name="connsiteX38" fmla="*/ 505873 w 1092231"/>
                  <a:gd name="connsiteY38" fmla="*/ 534543 h 592645"/>
                  <a:gd name="connsiteX39" fmla="*/ 18859 w 1092231"/>
                  <a:gd name="connsiteY39" fmla="*/ 534543 h 592645"/>
                  <a:gd name="connsiteX40" fmla="*/ 0 w 1092231"/>
                  <a:gd name="connsiteY40" fmla="*/ 515684 h 592645"/>
                  <a:gd name="connsiteX41" fmla="*/ 0 w 1092231"/>
                  <a:gd name="connsiteY41" fmla="*/ 18860 h 592645"/>
                  <a:gd name="connsiteX42" fmla="*/ 18859 w 1092231"/>
                  <a:gd name="connsiteY42" fmla="*/ 0 h 592645"/>
                  <a:gd name="connsiteX43" fmla="*/ 909828 w 1092231"/>
                  <a:gd name="connsiteY43" fmla="*/ 0 h 592645"/>
                  <a:gd name="connsiteX44" fmla="*/ 928688 w 1092231"/>
                  <a:gd name="connsiteY44" fmla="*/ 18860 h 592645"/>
                  <a:gd name="connsiteX45" fmla="*/ 928688 w 1092231"/>
                  <a:gd name="connsiteY45" fmla="*/ 63627 h 592645"/>
                  <a:gd name="connsiteX46" fmla="*/ 865251 w 1092231"/>
                  <a:gd name="connsiteY46" fmla="*/ 151829 h 592645"/>
                  <a:gd name="connsiteX47" fmla="*/ 865251 w 1092231"/>
                  <a:gd name="connsiteY47" fmla="*/ 233553 h 592645"/>
                  <a:gd name="connsiteX48" fmla="*/ 894398 w 1092231"/>
                  <a:gd name="connsiteY48" fmla="*/ 323564 h 592645"/>
                  <a:gd name="connsiteX49" fmla="*/ 894398 w 1092231"/>
                  <a:gd name="connsiteY49" fmla="*/ 344329 h 592645"/>
                  <a:gd name="connsiteX50" fmla="*/ 932212 w 1092231"/>
                  <a:gd name="connsiteY50" fmla="*/ 368522 h 592645"/>
                  <a:gd name="connsiteX51" fmla="*/ 932212 w 1092231"/>
                  <a:gd name="connsiteY51" fmla="*/ 308324 h 592645"/>
                  <a:gd name="connsiteX52" fmla="*/ 926783 w 1092231"/>
                  <a:gd name="connsiteY52" fmla="*/ 302800 h 592645"/>
                  <a:gd name="connsiteX53" fmla="*/ 903161 w 1092231"/>
                  <a:gd name="connsiteY53" fmla="*/ 233458 h 592645"/>
                  <a:gd name="connsiteX54" fmla="*/ 903161 w 1092231"/>
                  <a:gd name="connsiteY54" fmla="*/ 166688 h 592645"/>
                  <a:gd name="connsiteX55" fmla="*/ 1045940 w 1092231"/>
                  <a:gd name="connsiteY55" fmla="*/ 123825 h 592645"/>
                  <a:gd name="connsiteX56" fmla="*/ 1049846 w 1092231"/>
                  <a:gd name="connsiteY56" fmla="*/ 151733 h 592645"/>
                  <a:gd name="connsiteX57" fmla="*/ 1049846 w 1092231"/>
                  <a:gd name="connsiteY57" fmla="*/ 233458 h 592645"/>
                  <a:gd name="connsiteX58" fmla="*/ 1026224 w 1092231"/>
                  <a:gd name="connsiteY58" fmla="*/ 302705 h 592645"/>
                  <a:gd name="connsiteX59" fmla="*/ 1020794 w 1092231"/>
                  <a:gd name="connsiteY59" fmla="*/ 308229 h 592645"/>
                  <a:gd name="connsiteX60" fmla="*/ 1020794 w 1092231"/>
                  <a:gd name="connsiteY60" fmla="*/ 368427 h 592645"/>
                  <a:gd name="connsiteX61" fmla="*/ 1058609 w 1092231"/>
                  <a:gd name="connsiteY61" fmla="*/ 344234 h 592645"/>
                  <a:gd name="connsiteX62" fmla="*/ 1092232 w 1092231"/>
                  <a:gd name="connsiteY62" fmla="*/ 363569 h 592645"/>
                  <a:gd name="connsiteX63" fmla="*/ 1015841 w 1092231"/>
                  <a:gd name="connsiteY63" fmla="*/ 592646 h 592645"/>
                  <a:gd name="connsiteX64" fmla="*/ 1013936 w 1092231"/>
                  <a:gd name="connsiteY64" fmla="*/ 592646 h 592645"/>
                  <a:gd name="connsiteX65" fmla="*/ 999458 w 1092231"/>
                  <a:gd name="connsiteY65" fmla="*/ 419386 h 592645"/>
                  <a:gd name="connsiteX66" fmla="*/ 976598 w 1092231"/>
                  <a:gd name="connsiteY66" fmla="*/ 401955 h 592645"/>
                  <a:gd name="connsiteX67" fmla="*/ 953643 w 1092231"/>
                  <a:gd name="connsiteY67" fmla="*/ 419386 h 592645"/>
                  <a:gd name="connsiteX68" fmla="*/ 939165 w 1092231"/>
                  <a:gd name="connsiteY68" fmla="*/ 592646 h 592645"/>
                  <a:gd name="connsiteX69" fmla="*/ 937260 w 1092231"/>
                  <a:gd name="connsiteY69" fmla="*/ 592646 h 592645"/>
                  <a:gd name="connsiteX70" fmla="*/ 860870 w 1092231"/>
                  <a:gd name="connsiteY70" fmla="*/ 363569 h 592645"/>
                  <a:gd name="connsiteX71" fmla="*/ 269939 w 1092231"/>
                  <a:gd name="connsiteY71" fmla="*/ 172688 h 592645"/>
                  <a:gd name="connsiteX72" fmla="*/ 172784 w 1092231"/>
                  <a:gd name="connsiteY72" fmla="*/ 75533 h 592645"/>
                  <a:gd name="connsiteX73" fmla="*/ 75628 w 1092231"/>
                  <a:gd name="connsiteY73" fmla="*/ 172688 h 592645"/>
                  <a:gd name="connsiteX74" fmla="*/ 172784 w 1092231"/>
                  <a:gd name="connsiteY74" fmla="*/ 269843 h 592645"/>
                  <a:gd name="connsiteX75" fmla="*/ 269939 w 1092231"/>
                  <a:gd name="connsiteY75" fmla="*/ 172688 h 592645"/>
                  <a:gd name="connsiteX76" fmla="*/ 556165 w 1092231"/>
                  <a:gd name="connsiteY76" fmla="*/ 161925 h 592645"/>
                  <a:gd name="connsiteX77" fmla="*/ 329375 w 1092231"/>
                  <a:gd name="connsiteY77" fmla="*/ 161925 h 592645"/>
                  <a:gd name="connsiteX78" fmla="*/ 329375 w 1092231"/>
                  <a:gd name="connsiteY78" fmla="*/ 199739 h 592645"/>
                  <a:gd name="connsiteX79" fmla="*/ 556165 w 1092231"/>
                  <a:gd name="connsiteY79" fmla="*/ 199739 h 592645"/>
                  <a:gd name="connsiteX80" fmla="*/ 556165 w 1092231"/>
                  <a:gd name="connsiteY80" fmla="*/ 161925 h 592645"/>
                  <a:gd name="connsiteX81" fmla="*/ 556165 w 1092231"/>
                  <a:gd name="connsiteY81" fmla="*/ 75533 h 592645"/>
                  <a:gd name="connsiteX82" fmla="*/ 329375 w 1092231"/>
                  <a:gd name="connsiteY82" fmla="*/ 75533 h 592645"/>
                  <a:gd name="connsiteX83" fmla="*/ 329375 w 1092231"/>
                  <a:gd name="connsiteY83" fmla="*/ 113348 h 592645"/>
                  <a:gd name="connsiteX84" fmla="*/ 556165 w 1092231"/>
                  <a:gd name="connsiteY84" fmla="*/ 113348 h 592645"/>
                  <a:gd name="connsiteX85" fmla="*/ 556165 w 1092231"/>
                  <a:gd name="connsiteY85" fmla="*/ 75533 h 592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1092231" h="592645">
                    <a:moveTo>
                      <a:pt x="580263" y="396335"/>
                    </a:moveTo>
                    <a:cubicBezTo>
                      <a:pt x="583216" y="410432"/>
                      <a:pt x="580835" y="422339"/>
                      <a:pt x="571881" y="429578"/>
                    </a:cubicBezTo>
                    <a:cubicBezTo>
                      <a:pt x="565499" y="434721"/>
                      <a:pt x="539972" y="455390"/>
                      <a:pt x="539972" y="455390"/>
                    </a:cubicBezTo>
                    <a:cubicBezTo>
                      <a:pt x="539972" y="455390"/>
                      <a:pt x="497586" y="446342"/>
                      <a:pt x="490157" y="444818"/>
                    </a:cubicBezTo>
                    <a:cubicBezTo>
                      <a:pt x="479108" y="442436"/>
                      <a:pt x="475012" y="439674"/>
                      <a:pt x="470535" y="432816"/>
                    </a:cubicBezTo>
                    <a:cubicBezTo>
                      <a:pt x="467582" y="428244"/>
                      <a:pt x="439198" y="384620"/>
                      <a:pt x="428625" y="368237"/>
                    </a:cubicBezTo>
                    <a:cubicBezTo>
                      <a:pt x="426434" y="364808"/>
                      <a:pt x="427387" y="360236"/>
                      <a:pt x="430816" y="358045"/>
                    </a:cubicBezTo>
                    <a:lnTo>
                      <a:pt x="470154" y="332518"/>
                    </a:lnTo>
                    <a:cubicBezTo>
                      <a:pt x="473774" y="330137"/>
                      <a:pt x="477488" y="330613"/>
                      <a:pt x="480632" y="333185"/>
                    </a:cubicBezTo>
                    <a:lnTo>
                      <a:pt x="525494" y="369475"/>
                    </a:lnTo>
                    <a:cubicBezTo>
                      <a:pt x="530162" y="373285"/>
                      <a:pt x="537020" y="372142"/>
                      <a:pt x="540449" y="369951"/>
                    </a:cubicBezTo>
                    <a:lnTo>
                      <a:pt x="542544" y="368618"/>
                    </a:lnTo>
                    <a:cubicBezTo>
                      <a:pt x="542544" y="368618"/>
                      <a:pt x="551879" y="362807"/>
                      <a:pt x="557213" y="359474"/>
                    </a:cubicBezTo>
                    <a:cubicBezTo>
                      <a:pt x="565023" y="354616"/>
                      <a:pt x="571976" y="357473"/>
                      <a:pt x="573500" y="364808"/>
                    </a:cubicBezTo>
                    <a:cubicBezTo>
                      <a:pt x="575501" y="374142"/>
                      <a:pt x="578072" y="386429"/>
                      <a:pt x="580263" y="396431"/>
                    </a:cubicBezTo>
                    <a:close/>
                    <a:moveTo>
                      <a:pt x="860870" y="363665"/>
                    </a:moveTo>
                    <a:cubicBezTo>
                      <a:pt x="829818" y="368618"/>
                      <a:pt x="785432" y="375571"/>
                      <a:pt x="750094" y="381191"/>
                    </a:cubicBezTo>
                    <a:cubicBezTo>
                      <a:pt x="708565" y="387763"/>
                      <a:pt x="685038" y="406337"/>
                      <a:pt x="673608" y="436436"/>
                    </a:cubicBezTo>
                    <a:lnTo>
                      <a:pt x="672941" y="436150"/>
                    </a:lnTo>
                    <a:lnTo>
                      <a:pt x="646557" y="534543"/>
                    </a:lnTo>
                    <a:lnTo>
                      <a:pt x="641699" y="534543"/>
                    </a:lnTo>
                    <a:lnTo>
                      <a:pt x="614458" y="432721"/>
                    </a:lnTo>
                    <a:cubicBezTo>
                      <a:pt x="619506" y="419672"/>
                      <a:pt x="620554" y="404622"/>
                      <a:pt x="617220" y="388525"/>
                    </a:cubicBezTo>
                    <a:lnTo>
                      <a:pt x="612458" y="365951"/>
                    </a:lnTo>
                    <a:lnTo>
                      <a:pt x="610553" y="356807"/>
                    </a:lnTo>
                    <a:cubicBezTo>
                      <a:pt x="605790" y="334613"/>
                      <a:pt x="587026" y="319088"/>
                      <a:pt x="564737" y="319088"/>
                    </a:cubicBezTo>
                    <a:cubicBezTo>
                      <a:pt x="555308" y="319088"/>
                      <a:pt x="545783" y="321945"/>
                      <a:pt x="537305" y="327184"/>
                    </a:cubicBezTo>
                    <a:lnTo>
                      <a:pt x="535210" y="328517"/>
                    </a:lnTo>
                    <a:lnTo>
                      <a:pt x="504539" y="303657"/>
                    </a:lnTo>
                    <a:cubicBezTo>
                      <a:pt x="495967" y="296704"/>
                      <a:pt x="485775" y="293084"/>
                      <a:pt x="475107" y="293084"/>
                    </a:cubicBezTo>
                    <a:lnTo>
                      <a:pt x="475107" y="293084"/>
                    </a:lnTo>
                    <a:cubicBezTo>
                      <a:pt x="466154" y="293084"/>
                      <a:pt x="457391" y="295751"/>
                      <a:pt x="449770" y="300704"/>
                    </a:cubicBezTo>
                    <a:lnTo>
                      <a:pt x="410337" y="326327"/>
                    </a:lnTo>
                    <a:cubicBezTo>
                      <a:pt x="389477" y="339852"/>
                      <a:pt x="383476" y="367856"/>
                      <a:pt x="397002" y="388811"/>
                    </a:cubicBezTo>
                    <a:lnTo>
                      <a:pt x="433007" y="444151"/>
                    </a:lnTo>
                    <a:lnTo>
                      <a:pt x="439007" y="453390"/>
                    </a:lnTo>
                    <a:cubicBezTo>
                      <a:pt x="449294" y="469202"/>
                      <a:pt x="461867" y="477393"/>
                      <a:pt x="482441" y="481775"/>
                    </a:cubicBezTo>
                    <a:lnTo>
                      <a:pt x="492347" y="483870"/>
                    </a:lnTo>
                    <a:lnTo>
                      <a:pt x="505873" y="534543"/>
                    </a:lnTo>
                    <a:lnTo>
                      <a:pt x="18859" y="534543"/>
                    </a:lnTo>
                    <a:cubicBezTo>
                      <a:pt x="8477" y="534543"/>
                      <a:pt x="0" y="526066"/>
                      <a:pt x="0" y="515684"/>
                    </a:cubicBezTo>
                    <a:lnTo>
                      <a:pt x="0" y="18860"/>
                    </a:lnTo>
                    <a:cubicBezTo>
                      <a:pt x="0" y="8477"/>
                      <a:pt x="8477" y="0"/>
                      <a:pt x="18859" y="0"/>
                    </a:cubicBezTo>
                    <a:lnTo>
                      <a:pt x="909828" y="0"/>
                    </a:lnTo>
                    <a:cubicBezTo>
                      <a:pt x="920210" y="0"/>
                      <a:pt x="928688" y="8477"/>
                      <a:pt x="928688" y="18860"/>
                    </a:cubicBezTo>
                    <a:lnTo>
                      <a:pt x="928688" y="63627"/>
                    </a:lnTo>
                    <a:cubicBezTo>
                      <a:pt x="886587" y="72390"/>
                      <a:pt x="865251" y="101822"/>
                      <a:pt x="865251" y="151829"/>
                    </a:cubicBezTo>
                    <a:lnTo>
                      <a:pt x="865251" y="233553"/>
                    </a:lnTo>
                    <a:cubicBezTo>
                      <a:pt x="865251" y="273463"/>
                      <a:pt x="873728" y="300228"/>
                      <a:pt x="894398" y="323564"/>
                    </a:cubicBezTo>
                    <a:lnTo>
                      <a:pt x="894398" y="344329"/>
                    </a:lnTo>
                    <a:lnTo>
                      <a:pt x="932212" y="368522"/>
                    </a:lnTo>
                    <a:lnTo>
                      <a:pt x="932212" y="308324"/>
                    </a:lnTo>
                    <a:lnTo>
                      <a:pt x="926783" y="302800"/>
                    </a:lnTo>
                    <a:cubicBezTo>
                      <a:pt x="911828" y="287655"/>
                      <a:pt x="903161" y="271463"/>
                      <a:pt x="903161" y="233458"/>
                    </a:cubicBezTo>
                    <a:lnTo>
                      <a:pt x="903161" y="166688"/>
                    </a:lnTo>
                    <a:lnTo>
                      <a:pt x="1045940" y="123825"/>
                    </a:lnTo>
                    <a:cubicBezTo>
                      <a:pt x="1048607" y="131255"/>
                      <a:pt x="1049846" y="140399"/>
                      <a:pt x="1049846" y="151733"/>
                    </a:cubicBezTo>
                    <a:lnTo>
                      <a:pt x="1049846" y="233458"/>
                    </a:lnTo>
                    <a:cubicBezTo>
                      <a:pt x="1049846" y="271463"/>
                      <a:pt x="1041178" y="287655"/>
                      <a:pt x="1026224" y="302705"/>
                    </a:cubicBezTo>
                    <a:lnTo>
                      <a:pt x="1020794" y="308229"/>
                    </a:lnTo>
                    <a:lnTo>
                      <a:pt x="1020794" y="368427"/>
                    </a:lnTo>
                    <a:lnTo>
                      <a:pt x="1058609" y="344234"/>
                    </a:lnTo>
                    <a:lnTo>
                      <a:pt x="1092232" y="363569"/>
                    </a:lnTo>
                    <a:lnTo>
                      <a:pt x="1015841" y="592646"/>
                    </a:lnTo>
                    <a:lnTo>
                      <a:pt x="1013936" y="592646"/>
                    </a:lnTo>
                    <a:lnTo>
                      <a:pt x="999458" y="419386"/>
                    </a:lnTo>
                    <a:lnTo>
                      <a:pt x="976598" y="401955"/>
                    </a:lnTo>
                    <a:lnTo>
                      <a:pt x="953643" y="419386"/>
                    </a:lnTo>
                    <a:lnTo>
                      <a:pt x="939165" y="592646"/>
                    </a:lnTo>
                    <a:lnTo>
                      <a:pt x="937260" y="592646"/>
                    </a:lnTo>
                    <a:lnTo>
                      <a:pt x="860870" y="363569"/>
                    </a:lnTo>
                    <a:close/>
                    <a:moveTo>
                      <a:pt x="269939" y="172688"/>
                    </a:moveTo>
                    <a:cubicBezTo>
                      <a:pt x="269939" y="118967"/>
                      <a:pt x="226409" y="75533"/>
                      <a:pt x="172784" y="75533"/>
                    </a:cubicBezTo>
                    <a:cubicBezTo>
                      <a:pt x="119158" y="75533"/>
                      <a:pt x="75628" y="119063"/>
                      <a:pt x="75628" y="172688"/>
                    </a:cubicBezTo>
                    <a:cubicBezTo>
                      <a:pt x="75628" y="226314"/>
                      <a:pt x="119158" y="269843"/>
                      <a:pt x="172784" y="269843"/>
                    </a:cubicBezTo>
                    <a:cubicBezTo>
                      <a:pt x="226409" y="269843"/>
                      <a:pt x="269939" y="226314"/>
                      <a:pt x="269939" y="172688"/>
                    </a:cubicBezTo>
                    <a:close/>
                    <a:moveTo>
                      <a:pt x="556165" y="161925"/>
                    </a:moveTo>
                    <a:lnTo>
                      <a:pt x="329375" y="161925"/>
                    </a:lnTo>
                    <a:lnTo>
                      <a:pt x="329375" y="199739"/>
                    </a:lnTo>
                    <a:lnTo>
                      <a:pt x="556165" y="199739"/>
                    </a:lnTo>
                    <a:lnTo>
                      <a:pt x="556165" y="161925"/>
                    </a:lnTo>
                    <a:close/>
                    <a:moveTo>
                      <a:pt x="556165" y="75533"/>
                    </a:moveTo>
                    <a:lnTo>
                      <a:pt x="329375" y="75533"/>
                    </a:lnTo>
                    <a:lnTo>
                      <a:pt x="329375" y="113348"/>
                    </a:lnTo>
                    <a:lnTo>
                      <a:pt x="556165" y="113348"/>
                    </a:lnTo>
                    <a:lnTo>
                      <a:pt x="556165" y="75533"/>
                    </a:lnTo>
                    <a:close/>
                  </a:path>
                </a:pathLst>
              </a:custGeom>
              <a:solidFill>
                <a:srgbClr val="FFFFFF"/>
              </a:solidFill>
              <a:ln w="9525" cap="flat">
                <a:noFill/>
                <a:prstDash val="solid"/>
                <a:miter/>
              </a:ln>
            </p:spPr>
            <p:txBody>
              <a:bodyPr rtlCol="0" anchor="ctr"/>
              <a:lstStyle/>
              <a:p>
                <a:endParaRPr lang="ja-JP" altLang="en-US"/>
              </a:p>
            </p:txBody>
          </p:sp>
        </p:grpSp>
        <p:sp>
          <p:nvSpPr>
            <p:cNvPr id="69" name="四角形: 角を丸くする 68">
              <a:extLst>
                <a:ext uri="{FF2B5EF4-FFF2-40B4-BE49-F238E27FC236}">
                  <a16:creationId xmlns:a16="http://schemas.microsoft.com/office/drawing/2014/main" id="{1B20BB4A-5098-1F69-B0B0-FD62CDA26EDC}"/>
                </a:ext>
              </a:extLst>
            </p:cNvPr>
            <p:cNvSpPr/>
            <p:nvPr/>
          </p:nvSpPr>
          <p:spPr>
            <a:xfrm>
              <a:off x="2735899" y="6523387"/>
              <a:ext cx="2088000" cy="1800000"/>
            </a:xfrm>
            <a:prstGeom prst="roundRect">
              <a:avLst>
                <a:gd name="adj" fmla="val 4659"/>
              </a:avLst>
            </a:prstGeom>
            <a:noFill/>
            <a:ln w="19050" cap="flat" cmpd="sng" algn="ctr">
              <a:solidFill>
                <a:srgbClr val="0F91CB"/>
              </a:solid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nvGrpSpPr>
            <p:cNvPr id="4" name="グループ化 3">
              <a:extLst>
                <a:ext uri="{FF2B5EF4-FFF2-40B4-BE49-F238E27FC236}">
                  <a16:creationId xmlns:a16="http://schemas.microsoft.com/office/drawing/2014/main" id="{2FAC83A1-2016-0297-3BB1-7E4266207D6C}"/>
                </a:ext>
              </a:extLst>
            </p:cNvPr>
            <p:cNvGrpSpPr/>
            <p:nvPr/>
          </p:nvGrpSpPr>
          <p:grpSpPr>
            <a:xfrm>
              <a:off x="4968000" y="6516000"/>
              <a:ext cx="2088201" cy="1807387"/>
              <a:chOff x="4968000" y="6516000"/>
              <a:chExt cx="2088201" cy="1807387"/>
            </a:xfrm>
          </p:grpSpPr>
          <p:sp>
            <p:nvSpPr>
              <p:cNvPr id="55" name="コンテンツ プレースホルダー 2">
                <a:extLst>
                  <a:ext uri="{FF2B5EF4-FFF2-40B4-BE49-F238E27FC236}">
                    <a16:creationId xmlns:a16="http://schemas.microsoft.com/office/drawing/2014/main" id="{9B32EA4B-04D4-90C6-EE4D-D63100D885D4}"/>
                  </a:ext>
                </a:extLst>
              </p:cNvPr>
              <p:cNvSpPr txBox="1">
                <a:spLocks/>
              </p:cNvSpPr>
              <p:nvPr/>
            </p:nvSpPr>
            <p:spPr>
              <a:xfrm>
                <a:off x="4968125" y="7164000"/>
                <a:ext cx="2088000" cy="1054135"/>
              </a:xfrm>
              <a:prstGeom prst="rect">
                <a:avLst/>
              </a:prstGeom>
            </p:spPr>
            <p:txBody>
              <a:bodyPr lIns="180000" tIns="0" rIns="180000" bIns="0" anchor="t" anchorCtr="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just" fontAlgn="ctr">
                  <a:lnSpc>
                    <a:spcPct val="110000"/>
                  </a:lnSpc>
                  <a:spcBef>
                    <a:spcPts val="0"/>
                  </a:spcBef>
                  <a:tabLst>
                    <a:tab pos="6454775" algn="dec"/>
                  </a:tabLst>
                </a:pPr>
                <a:r>
                  <a:rPr sz="1050" spc="50" dirty="0">
                    <a:latin typeface="BIZ UDPゴシック" panose="020B0400000000000000" pitchFamily="50" charset="-128"/>
                    <a:ea typeface="BIZ UDPゴシック" panose="020B0400000000000000" pitchFamily="50" charset="-128"/>
                  </a:rPr>
                  <a:t>業務改善や生産性向上</a:t>
                </a:r>
                <a:r>
                  <a:rPr lang="ja-JP" altLang="en-US" sz="1050" spc="50" dirty="0">
                    <a:latin typeface="BIZ UDPゴシック" panose="020B0400000000000000" pitchFamily="50" charset="-128"/>
                    <a:ea typeface="BIZ UDPゴシック" panose="020B0400000000000000" pitchFamily="50" charset="-128"/>
                  </a:rPr>
                  <a:t>、</a:t>
                </a:r>
                <a:br>
                  <a:rPr lang="en-US" altLang="ja-JP" sz="1050" spc="50" dirty="0">
                    <a:latin typeface="BIZ UDPゴシック" panose="020B0400000000000000" pitchFamily="50" charset="-128"/>
                    <a:ea typeface="BIZ UDPゴシック" panose="020B0400000000000000" pitchFamily="50" charset="-128"/>
                  </a:rPr>
                </a:br>
                <a:r>
                  <a:rPr lang="ja-JP" altLang="en-US" sz="1050" spc="50" dirty="0">
                    <a:latin typeface="BIZ UDPゴシック" panose="020B0400000000000000" pitchFamily="50" charset="-128"/>
                    <a:ea typeface="BIZ UDPゴシック" panose="020B0400000000000000" pitchFamily="50" charset="-128"/>
                  </a:rPr>
                  <a:t>処遇改善加算の取得に</a:t>
                </a:r>
                <a:br>
                  <a:rPr lang="en-US" altLang="ja-JP" sz="1050" spc="50" dirty="0">
                    <a:latin typeface="BIZ UDPゴシック" panose="020B0400000000000000" pitchFamily="50" charset="-128"/>
                    <a:ea typeface="BIZ UDPゴシック" panose="020B0400000000000000" pitchFamily="50" charset="-128"/>
                  </a:rPr>
                </a:br>
                <a:r>
                  <a:rPr lang="ja-JP" altLang="en-US" sz="1050" spc="50" dirty="0">
                    <a:latin typeface="BIZ UDPゴシック" panose="020B0400000000000000" pitchFamily="50" charset="-128"/>
                    <a:ea typeface="BIZ UDPゴシック" panose="020B0400000000000000" pitchFamily="50" charset="-128"/>
                  </a:rPr>
                  <a:t>向けた</a:t>
                </a:r>
                <a:r>
                  <a:rPr lang="ja-JP" altLang="en-US" sz="1050" b="1" spc="50" dirty="0">
                    <a:latin typeface="BIZ UDPゴシック" panose="020B0400000000000000" pitchFamily="50" charset="-128"/>
                    <a:ea typeface="BIZ UDPゴシック" panose="020B0400000000000000" pitchFamily="50" charset="-128"/>
                  </a:rPr>
                  <a:t>助言</a:t>
                </a:r>
                <a:r>
                  <a:rPr sz="1050" b="1" spc="50" dirty="0">
                    <a:latin typeface="BIZ UDPゴシック" panose="020B0400000000000000" pitchFamily="50" charset="-128"/>
                    <a:ea typeface="BIZ UDPゴシック" panose="020B0400000000000000" pitchFamily="50" charset="-128"/>
                  </a:rPr>
                  <a:t>に係る専門家を派遣します。</a:t>
                </a:r>
                <a:endParaRPr lang="en-US" sz="1050" b="1" spc="50" dirty="0">
                  <a:latin typeface="BIZ UDPゴシック" panose="020B0400000000000000" pitchFamily="50" charset="-128"/>
                  <a:ea typeface="BIZ UDPゴシック" panose="020B0400000000000000" pitchFamily="50" charset="-128"/>
                </a:endParaRPr>
              </a:p>
              <a:p>
                <a:pPr marL="198000" indent="-198000" algn="just" fontAlgn="ctr">
                  <a:lnSpc>
                    <a:spcPct val="110000"/>
                  </a:lnSpc>
                  <a:spcBef>
                    <a:spcPts val="300"/>
                  </a:spcBef>
                  <a:tabLst>
                    <a:tab pos="6454775" algn="dec"/>
                  </a:tabLst>
                </a:pPr>
                <a:r>
                  <a:rPr lang="ja-JP" altLang="en-US" sz="900" spc="50" dirty="0">
                    <a:latin typeface="BIZ UDPゴシック" panose="020B0400000000000000" pitchFamily="50" charset="-128"/>
                    <a:ea typeface="BIZ UDPゴシック" panose="020B0400000000000000" pitchFamily="50" charset="-128"/>
                  </a:rPr>
                  <a:t>例）行政書士、中小企業診断士、理学療法士</a:t>
                </a:r>
                <a:endParaRPr sz="900" spc="50" dirty="0">
                  <a:latin typeface="BIZ UDPゴシック" panose="020B0400000000000000" pitchFamily="50" charset="-128"/>
                  <a:ea typeface="BIZ UDPゴシック" panose="020B0400000000000000" pitchFamily="50" charset="-128"/>
                </a:endParaRPr>
              </a:p>
            </p:txBody>
          </p:sp>
          <p:sp>
            <p:nvSpPr>
              <p:cNvPr id="96" name="正方形/長方形 95">
                <a:extLst>
                  <a:ext uri="{FF2B5EF4-FFF2-40B4-BE49-F238E27FC236}">
                    <a16:creationId xmlns:a16="http://schemas.microsoft.com/office/drawing/2014/main" id="{E94EC243-C632-D014-FD9C-D72A8271AE93}"/>
                  </a:ext>
                </a:extLst>
              </p:cNvPr>
              <p:cNvSpPr/>
              <p:nvPr/>
            </p:nvSpPr>
            <p:spPr>
              <a:xfrm>
                <a:off x="4968201" y="6804000"/>
                <a:ext cx="2088000" cy="288000"/>
              </a:xfrm>
              <a:prstGeom prst="rect">
                <a:avLst/>
              </a:prstGeom>
              <a:solidFill>
                <a:srgbClr val="DDF2FB"/>
              </a:solidFill>
              <a:ln w="9525" cap="flat" cmpd="sng" algn="ctr">
                <a:no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40" name="四角形: 角を丸くする 39">
                <a:extLst>
                  <a:ext uri="{FF2B5EF4-FFF2-40B4-BE49-F238E27FC236}">
                    <a16:creationId xmlns:a16="http://schemas.microsoft.com/office/drawing/2014/main" id="{49CA7447-A6A8-56FB-E34F-08919A745963}"/>
                  </a:ext>
                </a:extLst>
              </p:cNvPr>
              <p:cNvSpPr/>
              <p:nvPr/>
            </p:nvSpPr>
            <p:spPr>
              <a:xfrm>
                <a:off x="4968000" y="6516000"/>
                <a:ext cx="2088000" cy="576000"/>
              </a:xfrm>
              <a:prstGeom prst="roundRect">
                <a:avLst>
                  <a:gd name="adj" fmla="val 15013"/>
                </a:avLst>
              </a:prstGeom>
              <a:solidFill>
                <a:srgbClr val="FCEDC4"/>
              </a:solidFill>
              <a:ln w="9525" cap="flat" cmpd="sng" algn="ctr">
                <a:noFill/>
                <a:prstDash val="solid"/>
              </a:ln>
              <a:effectLst/>
            </p:spPr>
            <p:txBody>
              <a:bodyPr rot="0" spcFirstLastPara="0" vertOverflow="overflow" horzOverflow="overflow" vert="horz" wrap="square" lIns="144000" tIns="0" rIns="0" bIns="0" numCol="1" spcCol="0" rtlCol="0" fromWordArt="0" anchor="ctr" anchorCtr="0" forceAA="0" compatLnSpc="1">
                <a:prstTxWarp prst="textNoShape">
                  <a:avLst/>
                </a:prstTxWarp>
                <a:noAutofit/>
              </a:bodyPr>
              <a:lstStyle/>
              <a:p>
                <a:pPr marL="0" marR="0" lvl="0" indent="0" defTabSz="914400" eaLnBrk="1" fontAlgn="ctr" latinLnBrk="0" hangingPunct="1">
                  <a:lnSpc>
                    <a:spcPct val="100000"/>
                  </a:lnSpc>
                  <a:spcAft>
                    <a:spcPts val="0"/>
                  </a:spcAft>
                  <a:buClrTx/>
                  <a:buSzTx/>
                  <a:buFontTx/>
                  <a:buNone/>
                  <a:tabLst/>
                  <a:defRPr/>
                </a:pPr>
                <a:r>
                  <a:rPr kumimoji="1" lang="ja-JP" altLang="en-US" sz="1400" b="1" i="0" u="none" strike="noStrike" kern="0" cap="none" spc="50" normalizeH="0" noProof="0">
                    <a:ln>
                      <a:noFill/>
                    </a:ln>
                    <a:solidFill>
                      <a:srgbClr val="000000"/>
                    </a:solidFill>
                    <a:effectLst/>
                    <a:uLnTx/>
                    <a:uFillTx/>
                    <a:latin typeface="BIZ UDPゴシック" panose="020B0400000000000000" pitchFamily="50" charset="-128"/>
                    <a:ea typeface="BIZ UDPゴシック" panose="020B0400000000000000" pitchFamily="50" charset="-128"/>
                  </a:rPr>
                  <a:t>専門家派遣</a:t>
                </a:r>
                <a:endParaRPr kumimoji="1" lang="ja-JP" altLang="en-US" sz="1400" b="1" i="0" u="none" strike="noStrike" kern="0" cap="none" spc="50" normalizeH="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nvGrpSpPr>
              <p:cNvPr id="91" name="ビジネスマン｜男性">
                <a:extLst>
                  <a:ext uri="{FF2B5EF4-FFF2-40B4-BE49-F238E27FC236}">
                    <a16:creationId xmlns:a16="http://schemas.microsoft.com/office/drawing/2014/main" id="{B0AC383F-5038-C8A4-7777-B8698D63594C}"/>
                  </a:ext>
                </a:extLst>
              </p:cNvPr>
              <p:cNvGrpSpPr>
                <a:grpSpLocks noChangeAspect="1"/>
              </p:cNvGrpSpPr>
              <p:nvPr/>
            </p:nvGrpSpPr>
            <p:grpSpPr bwMode="auto">
              <a:xfrm>
                <a:off x="6319877" y="6614876"/>
                <a:ext cx="459420" cy="475951"/>
                <a:chOff x="907" y="976"/>
                <a:chExt cx="667" cy="691"/>
              </a:xfrm>
            </p:grpSpPr>
            <p:sp>
              <p:nvSpPr>
                <p:cNvPr id="92" name="Freeform 30">
                  <a:extLst>
                    <a:ext uri="{FF2B5EF4-FFF2-40B4-BE49-F238E27FC236}">
                      <a16:creationId xmlns:a16="http://schemas.microsoft.com/office/drawing/2014/main" id="{E4C73217-D90F-ABC2-2CBC-4BF2E69EFED8}"/>
                    </a:ext>
                  </a:extLst>
                </p:cNvPr>
                <p:cNvSpPr>
                  <a:spLocks noEditPoints="1"/>
                </p:cNvSpPr>
                <p:nvPr/>
              </p:nvSpPr>
              <p:spPr bwMode="auto">
                <a:xfrm>
                  <a:off x="1125" y="1034"/>
                  <a:ext cx="231" cy="464"/>
                </a:xfrm>
                <a:custGeom>
                  <a:avLst/>
                  <a:gdLst>
                    <a:gd name="T0" fmla="*/ 152 w 152"/>
                    <a:gd name="T1" fmla="*/ 159 h 305"/>
                    <a:gd name="T2" fmla="*/ 104 w 152"/>
                    <a:gd name="T3" fmla="*/ 305 h 305"/>
                    <a:gd name="T4" fmla="*/ 102 w 152"/>
                    <a:gd name="T5" fmla="*/ 305 h 305"/>
                    <a:gd name="T6" fmla="*/ 91 w 152"/>
                    <a:gd name="T7" fmla="*/ 203 h 305"/>
                    <a:gd name="T8" fmla="*/ 76 w 152"/>
                    <a:gd name="T9" fmla="*/ 191 h 305"/>
                    <a:gd name="T10" fmla="*/ 61 w 152"/>
                    <a:gd name="T11" fmla="*/ 203 h 305"/>
                    <a:gd name="T12" fmla="*/ 50 w 152"/>
                    <a:gd name="T13" fmla="*/ 305 h 305"/>
                    <a:gd name="T14" fmla="*/ 48 w 152"/>
                    <a:gd name="T15" fmla="*/ 305 h 305"/>
                    <a:gd name="T16" fmla="*/ 0 w 152"/>
                    <a:gd name="T17" fmla="*/ 159 h 305"/>
                    <a:gd name="T18" fmla="*/ 24 w 152"/>
                    <a:gd name="T19" fmla="*/ 146 h 305"/>
                    <a:gd name="T20" fmla="*/ 76 w 152"/>
                    <a:gd name="T21" fmla="*/ 187 h 305"/>
                    <a:gd name="T22" fmla="*/ 128 w 152"/>
                    <a:gd name="T23" fmla="*/ 146 h 305"/>
                    <a:gd name="T24" fmla="*/ 152 w 152"/>
                    <a:gd name="T25" fmla="*/ 159 h 305"/>
                    <a:gd name="T26" fmla="*/ 26 w 152"/>
                    <a:gd name="T27" fmla="*/ 32 h 305"/>
                    <a:gd name="T28" fmla="*/ 26 w 152"/>
                    <a:gd name="T29" fmla="*/ 73 h 305"/>
                    <a:gd name="T30" fmla="*/ 42 w 152"/>
                    <a:gd name="T31" fmla="*/ 120 h 305"/>
                    <a:gd name="T32" fmla="*/ 45 w 152"/>
                    <a:gd name="T33" fmla="*/ 123 h 305"/>
                    <a:gd name="T34" fmla="*/ 45 w 152"/>
                    <a:gd name="T35" fmla="*/ 142 h 305"/>
                    <a:gd name="T36" fmla="*/ 76 w 152"/>
                    <a:gd name="T37" fmla="*/ 167 h 305"/>
                    <a:gd name="T38" fmla="*/ 107 w 152"/>
                    <a:gd name="T39" fmla="*/ 142 h 305"/>
                    <a:gd name="T40" fmla="*/ 107 w 152"/>
                    <a:gd name="T41" fmla="*/ 123 h 305"/>
                    <a:gd name="T42" fmla="*/ 110 w 152"/>
                    <a:gd name="T43" fmla="*/ 120 h 305"/>
                    <a:gd name="T44" fmla="*/ 126 w 152"/>
                    <a:gd name="T45" fmla="*/ 73 h 305"/>
                    <a:gd name="T46" fmla="*/ 126 w 152"/>
                    <a:gd name="T47" fmla="*/ 0 h 305"/>
                    <a:gd name="T48" fmla="*/ 26 w 152"/>
                    <a:gd name="T49" fmla="*/ 3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52" h="305">
                      <a:moveTo>
                        <a:pt x="152" y="159"/>
                      </a:moveTo>
                      <a:cubicBezTo>
                        <a:pt x="104" y="305"/>
                        <a:pt x="104" y="305"/>
                        <a:pt x="104" y="305"/>
                      </a:cubicBezTo>
                      <a:cubicBezTo>
                        <a:pt x="102" y="305"/>
                        <a:pt x="102" y="305"/>
                        <a:pt x="102" y="305"/>
                      </a:cubicBezTo>
                      <a:cubicBezTo>
                        <a:pt x="91" y="203"/>
                        <a:pt x="91" y="203"/>
                        <a:pt x="91" y="203"/>
                      </a:cubicBezTo>
                      <a:cubicBezTo>
                        <a:pt x="76" y="191"/>
                        <a:pt x="76" y="191"/>
                        <a:pt x="76" y="191"/>
                      </a:cubicBezTo>
                      <a:cubicBezTo>
                        <a:pt x="61" y="203"/>
                        <a:pt x="61" y="203"/>
                        <a:pt x="61" y="203"/>
                      </a:cubicBezTo>
                      <a:cubicBezTo>
                        <a:pt x="50" y="305"/>
                        <a:pt x="50" y="305"/>
                        <a:pt x="50" y="305"/>
                      </a:cubicBezTo>
                      <a:cubicBezTo>
                        <a:pt x="48" y="305"/>
                        <a:pt x="48" y="305"/>
                        <a:pt x="48" y="305"/>
                      </a:cubicBezTo>
                      <a:cubicBezTo>
                        <a:pt x="0" y="159"/>
                        <a:pt x="0" y="159"/>
                        <a:pt x="0" y="159"/>
                      </a:cubicBezTo>
                      <a:cubicBezTo>
                        <a:pt x="24" y="146"/>
                        <a:pt x="24" y="146"/>
                        <a:pt x="24" y="146"/>
                      </a:cubicBezTo>
                      <a:cubicBezTo>
                        <a:pt x="76" y="187"/>
                        <a:pt x="76" y="187"/>
                        <a:pt x="76" y="187"/>
                      </a:cubicBezTo>
                      <a:cubicBezTo>
                        <a:pt x="128" y="146"/>
                        <a:pt x="128" y="146"/>
                        <a:pt x="128" y="146"/>
                      </a:cubicBezTo>
                      <a:lnTo>
                        <a:pt x="152" y="159"/>
                      </a:lnTo>
                      <a:close/>
                      <a:moveTo>
                        <a:pt x="26" y="32"/>
                      </a:moveTo>
                      <a:cubicBezTo>
                        <a:pt x="26" y="73"/>
                        <a:pt x="26" y="73"/>
                        <a:pt x="26" y="73"/>
                      </a:cubicBezTo>
                      <a:cubicBezTo>
                        <a:pt x="26" y="99"/>
                        <a:pt x="32" y="110"/>
                        <a:pt x="42" y="120"/>
                      </a:cubicBezTo>
                      <a:cubicBezTo>
                        <a:pt x="45" y="123"/>
                        <a:pt x="45" y="123"/>
                        <a:pt x="45" y="123"/>
                      </a:cubicBezTo>
                      <a:cubicBezTo>
                        <a:pt x="45" y="142"/>
                        <a:pt x="45" y="142"/>
                        <a:pt x="45" y="142"/>
                      </a:cubicBezTo>
                      <a:cubicBezTo>
                        <a:pt x="76" y="167"/>
                        <a:pt x="76" y="167"/>
                        <a:pt x="76" y="167"/>
                      </a:cubicBezTo>
                      <a:cubicBezTo>
                        <a:pt x="107" y="142"/>
                        <a:pt x="107" y="142"/>
                        <a:pt x="107" y="142"/>
                      </a:cubicBezTo>
                      <a:cubicBezTo>
                        <a:pt x="107" y="123"/>
                        <a:pt x="107" y="123"/>
                        <a:pt x="107" y="123"/>
                      </a:cubicBezTo>
                      <a:cubicBezTo>
                        <a:pt x="110" y="120"/>
                        <a:pt x="110" y="120"/>
                        <a:pt x="110" y="120"/>
                      </a:cubicBezTo>
                      <a:cubicBezTo>
                        <a:pt x="120" y="110"/>
                        <a:pt x="126" y="99"/>
                        <a:pt x="126" y="73"/>
                      </a:cubicBezTo>
                      <a:cubicBezTo>
                        <a:pt x="126" y="0"/>
                        <a:pt x="126" y="0"/>
                        <a:pt x="126" y="0"/>
                      </a:cubicBezTo>
                      <a:lnTo>
                        <a:pt x="26" y="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93" name="Freeform 31">
                  <a:extLst>
                    <a:ext uri="{FF2B5EF4-FFF2-40B4-BE49-F238E27FC236}">
                      <a16:creationId xmlns:a16="http://schemas.microsoft.com/office/drawing/2014/main" id="{BAB6F2C4-9241-4DC3-4BAC-BAE5E2D7DFC7}"/>
                    </a:ext>
                  </a:extLst>
                </p:cNvPr>
                <p:cNvSpPr>
                  <a:spLocks noEditPoints="1"/>
                </p:cNvSpPr>
                <p:nvPr/>
              </p:nvSpPr>
              <p:spPr bwMode="auto">
                <a:xfrm>
                  <a:off x="907" y="976"/>
                  <a:ext cx="667" cy="691"/>
                </a:xfrm>
                <a:custGeom>
                  <a:avLst/>
                  <a:gdLst>
                    <a:gd name="T0" fmla="*/ 231 w 438"/>
                    <a:gd name="T1" fmla="*/ 0 h 454"/>
                    <a:gd name="T2" fmla="*/ 207 w 438"/>
                    <a:gd name="T3" fmla="*/ 0 h 454"/>
                    <a:gd name="T4" fmla="*/ 148 w 438"/>
                    <a:gd name="T5" fmla="*/ 58 h 454"/>
                    <a:gd name="T6" fmla="*/ 148 w 438"/>
                    <a:gd name="T7" fmla="*/ 111 h 454"/>
                    <a:gd name="T8" fmla="*/ 167 w 438"/>
                    <a:gd name="T9" fmla="*/ 169 h 454"/>
                    <a:gd name="T10" fmla="*/ 167 w 438"/>
                    <a:gd name="T11" fmla="*/ 184 h 454"/>
                    <a:gd name="T12" fmla="*/ 219 w 438"/>
                    <a:gd name="T13" fmla="*/ 225 h 454"/>
                    <a:gd name="T14" fmla="*/ 271 w 438"/>
                    <a:gd name="T15" fmla="*/ 184 h 454"/>
                    <a:gd name="T16" fmla="*/ 271 w 438"/>
                    <a:gd name="T17" fmla="*/ 169 h 454"/>
                    <a:gd name="T18" fmla="*/ 290 w 438"/>
                    <a:gd name="T19" fmla="*/ 111 h 454"/>
                    <a:gd name="T20" fmla="*/ 290 w 438"/>
                    <a:gd name="T21" fmla="*/ 58 h 454"/>
                    <a:gd name="T22" fmla="*/ 231 w 438"/>
                    <a:gd name="T23" fmla="*/ 0 h 454"/>
                    <a:gd name="T24" fmla="*/ 269 w 438"/>
                    <a:gd name="T25" fmla="*/ 38 h 454"/>
                    <a:gd name="T26" fmla="*/ 269 w 438"/>
                    <a:gd name="T27" fmla="*/ 111 h 454"/>
                    <a:gd name="T28" fmla="*/ 253 w 438"/>
                    <a:gd name="T29" fmla="*/ 158 h 454"/>
                    <a:gd name="T30" fmla="*/ 250 w 438"/>
                    <a:gd name="T31" fmla="*/ 161 h 454"/>
                    <a:gd name="T32" fmla="*/ 250 w 438"/>
                    <a:gd name="T33" fmla="*/ 180 h 454"/>
                    <a:gd name="T34" fmla="*/ 219 w 438"/>
                    <a:gd name="T35" fmla="*/ 205 h 454"/>
                    <a:gd name="T36" fmla="*/ 188 w 438"/>
                    <a:gd name="T37" fmla="*/ 180 h 454"/>
                    <a:gd name="T38" fmla="*/ 188 w 438"/>
                    <a:gd name="T39" fmla="*/ 161 h 454"/>
                    <a:gd name="T40" fmla="*/ 185 w 438"/>
                    <a:gd name="T41" fmla="*/ 158 h 454"/>
                    <a:gd name="T42" fmla="*/ 169 w 438"/>
                    <a:gd name="T43" fmla="*/ 111 h 454"/>
                    <a:gd name="T44" fmla="*/ 169 w 438"/>
                    <a:gd name="T45" fmla="*/ 70 h 454"/>
                    <a:gd name="T46" fmla="*/ 269 w 438"/>
                    <a:gd name="T47" fmla="*/ 38 h 454"/>
                    <a:gd name="T48" fmla="*/ 438 w 438"/>
                    <a:gd name="T49" fmla="*/ 283 h 454"/>
                    <a:gd name="T50" fmla="*/ 438 w 438"/>
                    <a:gd name="T51" fmla="*/ 438 h 454"/>
                    <a:gd name="T52" fmla="*/ 422 w 438"/>
                    <a:gd name="T53" fmla="*/ 454 h 454"/>
                    <a:gd name="T54" fmla="*/ 16 w 438"/>
                    <a:gd name="T55" fmla="*/ 454 h 454"/>
                    <a:gd name="T56" fmla="*/ 0 w 438"/>
                    <a:gd name="T57" fmla="*/ 438 h 454"/>
                    <a:gd name="T58" fmla="*/ 0 w 438"/>
                    <a:gd name="T59" fmla="*/ 283 h 454"/>
                    <a:gd name="T60" fmla="*/ 64 w 438"/>
                    <a:gd name="T61" fmla="*/ 209 h 454"/>
                    <a:gd name="T62" fmla="*/ 143 w 438"/>
                    <a:gd name="T63" fmla="*/ 197 h 454"/>
                    <a:gd name="T64" fmla="*/ 191 w 438"/>
                    <a:gd name="T65" fmla="*/ 343 h 454"/>
                    <a:gd name="T66" fmla="*/ 193 w 438"/>
                    <a:gd name="T67" fmla="*/ 343 h 454"/>
                    <a:gd name="T68" fmla="*/ 204 w 438"/>
                    <a:gd name="T69" fmla="*/ 241 h 454"/>
                    <a:gd name="T70" fmla="*/ 219 w 438"/>
                    <a:gd name="T71" fmla="*/ 229 h 454"/>
                    <a:gd name="T72" fmla="*/ 234 w 438"/>
                    <a:gd name="T73" fmla="*/ 241 h 454"/>
                    <a:gd name="T74" fmla="*/ 245 w 438"/>
                    <a:gd name="T75" fmla="*/ 343 h 454"/>
                    <a:gd name="T76" fmla="*/ 247 w 438"/>
                    <a:gd name="T77" fmla="*/ 343 h 454"/>
                    <a:gd name="T78" fmla="*/ 295 w 438"/>
                    <a:gd name="T79" fmla="*/ 197 h 454"/>
                    <a:gd name="T80" fmla="*/ 374 w 438"/>
                    <a:gd name="T81" fmla="*/ 209 h 454"/>
                    <a:gd name="T82" fmla="*/ 438 w 438"/>
                    <a:gd name="T83" fmla="*/ 283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38" h="454">
                      <a:moveTo>
                        <a:pt x="231" y="0"/>
                      </a:moveTo>
                      <a:cubicBezTo>
                        <a:pt x="207" y="0"/>
                        <a:pt x="207" y="0"/>
                        <a:pt x="207" y="0"/>
                      </a:cubicBezTo>
                      <a:cubicBezTo>
                        <a:pt x="168" y="0"/>
                        <a:pt x="148" y="19"/>
                        <a:pt x="148" y="58"/>
                      </a:cubicBezTo>
                      <a:cubicBezTo>
                        <a:pt x="148" y="111"/>
                        <a:pt x="148" y="111"/>
                        <a:pt x="148" y="111"/>
                      </a:cubicBezTo>
                      <a:cubicBezTo>
                        <a:pt x="148" y="137"/>
                        <a:pt x="154" y="154"/>
                        <a:pt x="167" y="169"/>
                      </a:cubicBezTo>
                      <a:cubicBezTo>
                        <a:pt x="167" y="184"/>
                        <a:pt x="167" y="184"/>
                        <a:pt x="167" y="184"/>
                      </a:cubicBezTo>
                      <a:cubicBezTo>
                        <a:pt x="219" y="225"/>
                        <a:pt x="219" y="225"/>
                        <a:pt x="219" y="225"/>
                      </a:cubicBezTo>
                      <a:cubicBezTo>
                        <a:pt x="271" y="184"/>
                        <a:pt x="271" y="184"/>
                        <a:pt x="271" y="184"/>
                      </a:cubicBezTo>
                      <a:cubicBezTo>
                        <a:pt x="271" y="169"/>
                        <a:pt x="271" y="169"/>
                        <a:pt x="271" y="169"/>
                      </a:cubicBezTo>
                      <a:cubicBezTo>
                        <a:pt x="284" y="154"/>
                        <a:pt x="290" y="137"/>
                        <a:pt x="290" y="111"/>
                      </a:cubicBezTo>
                      <a:cubicBezTo>
                        <a:pt x="290" y="58"/>
                        <a:pt x="290" y="58"/>
                        <a:pt x="290" y="58"/>
                      </a:cubicBezTo>
                      <a:cubicBezTo>
                        <a:pt x="290" y="19"/>
                        <a:pt x="270" y="0"/>
                        <a:pt x="231" y="0"/>
                      </a:cubicBezTo>
                      <a:close/>
                      <a:moveTo>
                        <a:pt x="269" y="38"/>
                      </a:moveTo>
                      <a:cubicBezTo>
                        <a:pt x="269" y="111"/>
                        <a:pt x="269" y="111"/>
                        <a:pt x="269" y="111"/>
                      </a:cubicBezTo>
                      <a:cubicBezTo>
                        <a:pt x="269" y="137"/>
                        <a:pt x="263" y="148"/>
                        <a:pt x="253" y="158"/>
                      </a:cubicBezTo>
                      <a:cubicBezTo>
                        <a:pt x="250" y="161"/>
                        <a:pt x="250" y="161"/>
                        <a:pt x="250" y="161"/>
                      </a:cubicBezTo>
                      <a:cubicBezTo>
                        <a:pt x="250" y="180"/>
                        <a:pt x="250" y="180"/>
                        <a:pt x="250" y="180"/>
                      </a:cubicBezTo>
                      <a:cubicBezTo>
                        <a:pt x="219" y="205"/>
                        <a:pt x="219" y="205"/>
                        <a:pt x="219" y="205"/>
                      </a:cubicBezTo>
                      <a:cubicBezTo>
                        <a:pt x="188" y="180"/>
                        <a:pt x="188" y="180"/>
                        <a:pt x="188" y="180"/>
                      </a:cubicBezTo>
                      <a:cubicBezTo>
                        <a:pt x="188" y="161"/>
                        <a:pt x="188" y="161"/>
                        <a:pt x="188" y="161"/>
                      </a:cubicBezTo>
                      <a:cubicBezTo>
                        <a:pt x="185" y="158"/>
                        <a:pt x="185" y="158"/>
                        <a:pt x="185" y="158"/>
                      </a:cubicBezTo>
                      <a:cubicBezTo>
                        <a:pt x="175" y="148"/>
                        <a:pt x="169" y="137"/>
                        <a:pt x="169" y="111"/>
                      </a:cubicBezTo>
                      <a:cubicBezTo>
                        <a:pt x="169" y="70"/>
                        <a:pt x="169" y="70"/>
                        <a:pt x="169" y="70"/>
                      </a:cubicBezTo>
                      <a:lnTo>
                        <a:pt x="269" y="38"/>
                      </a:lnTo>
                      <a:close/>
                      <a:moveTo>
                        <a:pt x="438" y="283"/>
                      </a:moveTo>
                      <a:cubicBezTo>
                        <a:pt x="438" y="438"/>
                        <a:pt x="438" y="438"/>
                        <a:pt x="438" y="438"/>
                      </a:cubicBezTo>
                      <a:cubicBezTo>
                        <a:pt x="438" y="448"/>
                        <a:pt x="432" y="454"/>
                        <a:pt x="422" y="454"/>
                      </a:cubicBezTo>
                      <a:cubicBezTo>
                        <a:pt x="16" y="454"/>
                        <a:pt x="16" y="454"/>
                        <a:pt x="16" y="454"/>
                      </a:cubicBezTo>
                      <a:cubicBezTo>
                        <a:pt x="6" y="454"/>
                        <a:pt x="0" y="448"/>
                        <a:pt x="0" y="438"/>
                      </a:cubicBezTo>
                      <a:cubicBezTo>
                        <a:pt x="0" y="283"/>
                        <a:pt x="0" y="283"/>
                        <a:pt x="0" y="283"/>
                      </a:cubicBezTo>
                      <a:cubicBezTo>
                        <a:pt x="0" y="241"/>
                        <a:pt x="22" y="216"/>
                        <a:pt x="64" y="209"/>
                      </a:cubicBezTo>
                      <a:cubicBezTo>
                        <a:pt x="88" y="205"/>
                        <a:pt x="121" y="200"/>
                        <a:pt x="143" y="197"/>
                      </a:cubicBezTo>
                      <a:cubicBezTo>
                        <a:pt x="191" y="343"/>
                        <a:pt x="191" y="343"/>
                        <a:pt x="191" y="343"/>
                      </a:cubicBezTo>
                      <a:cubicBezTo>
                        <a:pt x="193" y="343"/>
                        <a:pt x="193" y="343"/>
                        <a:pt x="193" y="343"/>
                      </a:cubicBezTo>
                      <a:cubicBezTo>
                        <a:pt x="204" y="241"/>
                        <a:pt x="204" y="241"/>
                        <a:pt x="204" y="241"/>
                      </a:cubicBezTo>
                      <a:cubicBezTo>
                        <a:pt x="219" y="229"/>
                        <a:pt x="219" y="229"/>
                        <a:pt x="219" y="229"/>
                      </a:cubicBezTo>
                      <a:cubicBezTo>
                        <a:pt x="234" y="241"/>
                        <a:pt x="234" y="241"/>
                        <a:pt x="234" y="241"/>
                      </a:cubicBezTo>
                      <a:cubicBezTo>
                        <a:pt x="245" y="343"/>
                        <a:pt x="245" y="343"/>
                        <a:pt x="245" y="343"/>
                      </a:cubicBezTo>
                      <a:cubicBezTo>
                        <a:pt x="247" y="343"/>
                        <a:pt x="247" y="343"/>
                        <a:pt x="247" y="343"/>
                      </a:cubicBezTo>
                      <a:cubicBezTo>
                        <a:pt x="295" y="197"/>
                        <a:pt x="295" y="197"/>
                        <a:pt x="295" y="197"/>
                      </a:cubicBezTo>
                      <a:cubicBezTo>
                        <a:pt x="317" y="200"/>
                        <a:pt x="350" y="205"/>
                        <a:pt x="374" y="209"/>
                      </a:cubicBezTo>
                      <a:cubicBezTo>
                        <a:pt x="416" y="216"/>
                        <a:pt x="438" y="241"/>
                        <a:pt x="438" y="283"/>
                      </a:cubicBez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98" name="四角形: 角を丸くする 97">
                <a:extLst>
                  <a:ext uri="{FF2B5EF4-FFF2-40B4-BE49-F238E27FC236}">
                    <a16:creationId xmlns:a16="http://schemas.microsoft.com/office/drawing/2014/main" id="{4871534D-B259-34A1-957C-CED3CFD5A4F7}"/>
                  </a:ext>
                </a:extLst>
              </p:cNvPr>
              <p:cNvSpPr/>
              <p:nvPr/>
            </p:nvSpPr>
            <p:spPr>
              <a:xfrm>
                <a:off x="6629140" y="6948000"/>
                <a:ext cx="72000" cy="45719"/>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 角を丸くする 69">
                <a:extLst>
                  <a:ext uri="{FF2B5EF4-FFF2-40B4-BE49-F238E27FC236}">
                    <a16:creationId xmlns:a16="http://schemas.microsoft.com/office/drawing/2014/main" id="{3CB41A01-E510-8D1B-9E30-EDAF9199CA94}"/>
                  </a:ext>
                </a:extLst>
              </p:cNvPr>
              <p:cNvSpPr/>
              <p:nvPr/>
            </p:nvSpPr>
            <p:spPr>
              <a:xfrm>
                <a:off x="4968125" y="6523387"/>
                <a:ext cx="2088000" cy="1800000"/>
              </a:xfrm>
              <a:prstGeom prst="roundRect">
                <a:avLst>
                  <a:gd name="adj" fmla="val 5067"/>
                </a:avLst>
              </a:prstGeom>
              <a:noFill/>
              <a:ln w="19050" cap="flat" cmpd="sng" algn="ctr">
                <a:solidFill>
                  <a:srgbClr val="0F91CB"/>
                </a:solid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grpSp>
          <p:nvGrpSpPr>
            <p:cNvPr id="3" name="グループ化 2">
              <a:extLst>
                <a:ext uri="{FF2B5EF4-FFF2-40B4-BE49-F238E27FC236}">
                  <a16:creationId xmlns:a16="http://schemas.microsoft.com/office/drawing/2014/main" id="{28A82F86-13A9-C11F-2891-98CFA3F5318C}"/>
                </a:ext>
              </a:extLst>
            </p:cNvPr>
            <p:cNvGrpSpPr/>
            <p:nvPr/>
          </p:nvGrpSpPr>
          <p:grpSpPr>
            <a:xfrm>
              <a:off x="504000" y="6516000"/>
              <a:ext cx="2088201" cy="1807387"/>
              <a:chOff x="504000" y="6516000"/>
              <a:chExt cx="2088201" cy="1807387"/>
            </a:xfrm>
          </p:grpSpPr>
          <p:sp>
            <p:nvSpPr>
              <p:cNvPr id="37" name="コンテンツ プレースホルダー 2">
                <a:extLst>
                  <a:ext uri="{FF2B5EF4-FFF2-40B4-BE49-F238E27FC236}">
                    <a16:creationId xmlns:a16="http://schemas.microsoft.com/office/drawing/2014/main" id="{633B1D50-F5D7-005A-A54C-58DEDED1A10A}"/>
                  </a:ext>
                </a:extLst>
              </p:cNvPr>
              <p:cNvSpPr txBox="1">
                <a:spLocks/>
              </p:cNvSpPr>
              <p:nvPr/>
            </p:nvSpPr>
            <p:spPr>
              <a:xfrm>
                <a:off x="504201" y="7164000"/>
                <a:ext cx="2088000" cy="710964"/>
              </a:xfrm>
              <a:prstGeom prst="rect">
                <a:avLst/>
              </a:prstGeom>
            </p:spPr>
            <p:txBody>
              <a:bodyPr lIns="180000" tIns="0" rIns="180000" bIns="0" anchor="t" anchorCtr="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just" fontAlgn="ctr">
                  <a:lnSpc>
                    <a:spcPct val="110000"/>
                  </a:lnSpc>
                  <a:spcBef>
                    <a:spcPts val="0"/>
                  </a:spcBef>
                  <a:tabLst>
                    <a:tab pos="6454775" algn="dec"/>
                  </a:tabLst>
                </a:pPr>
                <a:r>
                  <a:rPr sz="1050" spc="50" dirty="0">
                    <a:latin typeface="BIZ UDPゴシック" panose="020B0400000000000000" pitchFamily="50" charset="-128"/>
                    <a:ea typeface="BIZ UDPゴシック" panose="020B0400000000000000" pitchFamily="50" charset="-128"/>
                  </a:rPr>
                  <a:t>人材確保や処遇改善、生産性向上に関するお悩みなど、</a:t>
                </a:r>
                <a:r>
                  <a:rPr sz="1050" b="1" spc="50" dirty="0">
                    <a:latin typeface="BIZ UDPゴシック" panose="020B0400000000000000" pitchFamily="50" charset="-128"/>
                    <a:ea typeface="BIZ UDPゴシック" panose="020B0400000000000000" pitchFamily="50" charset="-128"/>
                  </a:rPr>
                  <a:t>様々なご相談を受け付けています。</a:t>
                </a:r>
              </a:p>
            </p:txBody>
          </p:sp>
          <p:sp>
            <p:nvSpPr>
              <p:cNvPr id="94" name="正方形/長方形 93">
                <a:extLst>
                  <a:ext uri="{FF2B5EF4-FFF2-40B4-BE49-F238E27FC236}">
                    <a16:creationId xmlns:a16="http://schemas.microsoft.com/office/drawing/2014/main" id="{1D087733-7D8A-A509-14CC-F236F8D0E811}"/>
                  </a:ext>
                </a:extLst>
              </p:cNvPr>
              <p:cNvSpPr/>
              <p:nvPr/>
            </p:nvSpPr>
            <p:spPr>
              <a:xfrm>
                <a:off x="504201" y="6804000"/>
                <a:ext cx="2088000" cy="288000"/>
              </a:xfrm>
              <a:prstGeom prst="rect">
                <a:avLst/>
              </a:prstGeom>
              <a:solidFill>
                <a:srgbClr val="DDF2FB"/>
              </a:solidFill>
              <a:ln w="9525" cap="flat" cmpd="sng" algn="ctr">
                <a:no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8" name="四角形: 角を丸くする 37">
                <a:extLst>
                  <a:ext uri="{FF2B5EF4-FFF2-40B4-BE49-F238E27FC236}">
                    <a16:creationId xmlns:a16="http://schemas.microsoft.com/office/drawing/2014/main" id="{C74A298B-BA35-9C89-8488-CB35609BC579}"/>
                  </a:ext>
                </a:extLst>
              </p:cNvPr>
              <p:cNvSpPr/>
              <p:nvPr/>
            </p:nvSpPr>
            <p:spPr>
              <a:xfrm>
                <a:off x="504000" y="6516000"/>
                <a:ext cx="2088000" cy="576000"/>
              </a:xfrm>
              <a:prstGeom prst="roundRect">
                <a:avLst>
                  <a:gd name="adj" fmla="val 16667"/>
                </a:avLst>
              </a:prstGeom>
              <a:solidFill>
                <a:srgbClr val="FCEDC4"/>
              </a:solidFill>
              <a:ln w="9525" cap="flat" cmpd="sng" algn="ctr">
                <a:noFill/>
                <a:prstDash val="solid"/>
              </a:ln>
              <a:effectLst/>
            </p:spPr>
            <p:txBody>
              <a:bodyPr rot="0" spcFirstLastPara="0" vertOverflow="overflow" horzOverflow="overflow" vert="horz" wrap="square" lIns="144000" tIns="0" rIns="0" bIns="0" numCol="1" spcCol="0" rtlCol="0" fromWordArt="0" anchor="ctr" anchorCtr="0" forceAA="0" compatLnSpc="1">
                <a:prstTxWarp prst="textNoShape">
                  <a:avLst/>
                </a:prstTxWarp>
                <a:noAutofit/>
              </a:bodyPr>
              <a:lstStyle/>
              <a:p>
                <a:pPr marL="0" marR="0" lvl="0" indent="0" defTabSz="914400" eaLnBrk="1" fontAlgn="ctr" latinLnBrk="0" hangingPunct="1">
                  <a:lnSpc>
                    <a:spcPct val="100000"/>
                  </a:lnSpc>
                  <a:spcAft>
                    <a:spcPts val="0"/>
                  </a:spcAft>
                  <a:buClrTx/>
                  <a:buSzTx/>
                  <a:buFontTx/>
                  <a:buNone/>
                  <a:tabLst/>
                  <a:defRPr/>
                </a:pPr>
                <a:r>
                  <a:rPr kumimoji="1" lang="ja-JP" altLang="en-US" sz="1400" b="1" i="0" u="none" strike="noStrike" kern="0" cap="none" spc="50" normalizeH="0" noProof="0" dirty="0">
                    <a:ln>
                      <a:noFill/>
                    </a:ln>
                    <a:solidFill>
                      <a:srgbClr val="000000"/>
                    </a:solidFill>
                    <a:effectLst/>
                    <a:uLnTx/>
                    <a:uFillTx/>
                    <a:latin typeface="BIZ UDPゴシック" panose="020B0400000000000000" pitchFamily="50" charset="-128"/>
                    <a:ea typeface="BIZ UDPゴシック" panose="020B0400000000000000" pitchFamily="50" charset="-128"/>
                  </a:rPr>
                  <a:t>個別相談</a:t>
                </a:r>
              </a:p>
            </p:txBody>
          </p:sp>
          <p:sp>
            <p:nvSpPr>
              <p:cNvPr id="66" name="四角形: 角を丸くする 65">
                <a:extLst>
                  <a:ext uri="{FF2B5EF4-FFF2-40B4-BE49-F238E27FC236}">
                    <a16:creationId xmlns:a16="http://schemas.microsoft.com/office/drawing/2014/main" id="{4FE62052-4127-2B0F-507E-E1AE3EEE6A6A}"/>
                  </a:ext>
                </a:extLst>
              </p:cNvPr>
              <p:cNvSpPr/>
              <p:nvPr/>
            </p:nvSpPr>
            <p:spPr>
              <a:xfrm>
                <a:off x="504201" y="6523387"/>
                <a:ext cx="2088000" cy="1800000"/>
              </a:xfrm>
              <a:prstGeom prst="roundRect">
                <a:avLst>
                  <a:gd name="adj" fmla="val 4495"/>
                </a:avLst>
              </a:prstGeom>
              <a:noFill/>
              <a:ln w="19050" cap="flat" cmpd="sng" algn="ctr">
                <a:solidFill>
                  <a:srgbClr val="0F91CB"/>
                </a:solid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nvGrpSpPr>
              <p:cNvPr id="108" name="グループ化 107">
                <a:extLst>
                  <a:ext uri="{FF2B5EF4-FFF2-40B4-BE49-F238E27FC236}">
                    <a16:creationId xmlns:a16="http://schemas.microsoft.com/office/drawing/2014/main" id="{4E52F7A6-DCCE-D94A-7910-92D91C16803B}"/>
                  </a:ext>
                </a:extLst>
              </p:cNvPr>
              <p:cNvGrpSpPr/>
              <p:nvPr/>
            </p:nvGrpSpPr>
            <p:grpSpPr>
              <a:xfrm>
                <a:off x="1812968" y="6575264"/>
                <a:ext cx="443191" cy="513974"/>
                <a:chOff x="1740767" y="6362573"/>
                <a:chExt cx="471380" cy="546665"/>
              </a:xfrm>
            </p:grpSpPr>
            <p:sp>
              <p:nvSpPr>
                <p:cNvPr id="107" name="四角形: 角を丸くする 106">
                  <a:extLst>
                    <a:ext uri="{FF2B5EF4-FFF2-40B4-BE49-F238E27FC236}">
                      <a16:creationId xmlns:a16="http://schemas.microsoft.com/office/drawing/2014/main" id="{F0517098-5732-C074-8F98-24A001119F5D}"/>
                    </a:ext>
                  </a:extLst>
                </p:cNvPr>
                <p:cNvSpPr/>
                <p:nvPr/>
              </p:nvSpPr>
              <p:spPr>
                <a:xfrm>
                  <a:off x="1961543" y="6371844"/>
                  <a:ext cx="245620" cy="131402"/>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グラフィックス 47">
                  <a:extLst>
                    <a:ext uri="{FF2B5EF4-FFF2-40B4-BE49-F238E27FC236}">
                      <a16:creationId xmlns:a16="http://schemas.microsoft.com/office/drawing/2014/main" id="{27C6AEB2-9E7D-1799-CAC5-6EB695BECF1D}"/>
                    </a:ext>
                  </a:extLst>
                </p:cNvPr>
                <p:cNvSpPr/>
                <p:nvPr/>
              </p:nvSpPr>
              <p:spPr>
                <a:xfrm>
                  <a:off x="1740767" y="6362573"/>
                  <a:ext cx="471380" cy="546665"/>
                </a:xfrm>
                <a:custGeom>
                  <a:avLst/>
                  <a:gdLst>
                    <a:gd name="connsiteX0" fmla="*/ 654606 w 912614"/>
                    <a:gd name="connsiteY0" fmla="*/ 465820 h 1058370"/>
                    <a:gd name="connsiteX1" fmla="*/ 757214 w 912614"/>
                    <a:gd name="connsiteY1" fmla="*/ 363212 h 1058370"/>
                    <a:gd name="connsiteX2" fmla="*/ 859822 w 912614"/>
                    <a:gd name="connsiteY2" fmla="*/ 465820 h 1058370"/>
                    <a:gd name="connsiteX3" fmla="*/ 757214 w 912614"/>
                    <a:gd name="connsiteY3" fmla="*/ 568428 h 1058370"/>
                    <a:gd name="connsiteX4" fmla="*/ 654606 w 912614"/>
                    <a:gd name="connsiteY4" fmla="*/ 465820 h 1058370"/>
                    <a:gd name="connsiteX5" fmla="*/ 341471 w 912614"/>
                    <a:gd name="connsiteY5" fmla="*/ 992934 h 1058370"/>
                    <a:gd name="connsiteX6" fmla="*/ 607028 w 912614"/>
                    <a:gd name="connsiteY6" fmla="*/ 992934 h 1058370"/>
                    <a:gd name="connsiteX7" fmla="*/ 631341 w 912614"/>
                    <a:gd name="connsiteY7" fmla="*/ 992100 h 1058370"/>
                    <a:gd name="connsiteX8" fmla="*/ 631341 w 912614"/>
                    <a:gd name="connsiteY8" fmla="*/ 1058370 h 1058370"/>
                    <a:gd name="connsiteX9" fmla="*/ 874776 w 912614"/>
                    <a:gd name="connsiteY9" fmla="*/ 1058370 h 1058370"/>
                    <a:gd name="connsiteX10" fmla="*/ 874776 w 912614"/>
                    <a:gd name="connsiteY10" fmla="*/ 681252 h 1058370"/>
                    <a:gd name="connsiteX11" fmla="*/ 816436 w 912614"/>
                    <a:gd name="connsiteY11" fmla="*/ 608195 h 1058370"/>
                    <a:gd name="connsiteX12" fmla="*/ 639890 w 912614"/>
                    <a:gd name="connsiteY12" fmla="*/ 723614 h 1058370"/>
                    <a:gd name="connsiteX13" fmla="*/ 597194 w 912614"/>
                    <a:gd name="connsiteY13" fmla="*/ 855035 h 1058370"/>
                    <a:gd name="connsiteX14" fmla="*/ 569476 w 912614"/>
                    <a:gd name="connsiteY14" fmla="*/ 880801 h 1058370"/>
                    <a:gd name="connsiteX15" fmla="*/ 334732 w 912614"/>
                    <a:gd name="connsiteY15" fmla="*/ 905470 h 1058370"/>
                    <a:gd name="connsiteX16" fmla="*/ 293418 w 912614"/>
                    <a:gd name="connsiteY16" fmla="*/ 951500 h 1058370"/>
                    <a:gd name="connsiteX17" fmla="*/ 341471 w 912614"/>
                    <a:gd name="connsiteY17" fmla="*/ 992886 h 1058370"/>
                    <a:gd name="connsiteX18" fmla="*/ 138279 w 912614"/>
                    <a:gd name="connsiteY18" fmla="*/ 383691 h 1058370"/>
                    <a:gd name="connsiteX19" fmla="*/ 240887 w 912614"/>
                    <a:gd name="connsiteY19" fmla="*/ 281083 h 1058370"/>
                    <a:gd name="connsiteX20" fmla="*/ 343495 w 912614"/>
                    <a:gd name="connsiteY20" fmla="*/ 383691 h 1058370"/>
                    <a:gd name="connsiteX21" fmla="*/ 240887 w 912614"/>
                    <a:gd name="connsiteY21" fmla="*/ 486275 h 1058370"/>
                    <a:gd name="connsiteX22" fmla="*/ 138279 w 912614"/>
                    <a:gd name="connsiteY22" fmla="*/ 383691 h 1058370"/>
                    <a:gd name="connsiteX23" fmla="*/ 481751 w 912614"/>
                    <a:gd name="connsiteY23" fmla="*/ 780669 h 1058370"/>
                    <a:gd name="connsiteX24" fmla="*/ 481751 w 912614"/>
                    <a:gd name="connsiteY24" fmla="*/ 613386 h 1058370"/>
                    <a:gd name="connsiteX25" fmla="*/ 417790 w 912614"/>
                    <a:gd name="connsiteY25" fmla="*/ 539591 h 1058370"/>
                    <a:gd name="connsiteX26" fmla="*/ 302228 w 912614"/>
                    <a:gd name="connsiteY26" fmla="*/ 527256 h 1058370"/>
                    <a:gd name="connsiteX27" fmla="*/ 240864 w 912614"/>
                    <a:gd name="connsiteY27" fmla="*/ 524066 h 1058370"/>
                    <a:gd name="connsiteX28" fmla="*/ 179499 w 912614"/>
                    <a:gd name="connsiteY28" fmla="*/ 527256 h 1058370"/>
                    <a:gd name="connsiteX29" fmla="*/ 63937 w 912614"/>
                    <a:gd name="connsiteY29" fmla="*/ 539591 h 1058370"/>
                    <a:gd name="connsiteX30" fmla="*/ 0 w 912614"/>
                    <a:gd name="connsiteY30" fmla="*/ 613386 h 1058370"/>
                    <a:gd name="connsiteX31" fmla="*/ 0 w 912614"/>
                    <a:gd name="connsiteY31" fmla="*/ 780669 h 1058370"/>
                    <a:gd name="connsiteX32" fmla="*/ 481751 w 912614"/>
                    <a:gd name="connsiteY32" fmla="*/ 780669 h 1058370"/>
                    <a:gd name="connsiteX33" fmla="*/ 912614 w 912614"/>
                    <a:gd name="connsiteY33" fmla="*/ 148495 h 1058370"/>
                    <a:gd name="connsiteX34" fmla="*/ 912614 w 912614"/>
                    <a:gd name="connsiteY34" fmla="*/ 148495 h 1058370"/>
                    <a:gd name="connsiteX35" fmla="*/ 764120 w 912614"/>
                    <a:gd name="connsiteY35" fmla="*/ 296990 h 1058370"/>
                    <a:gd name="connsiteX36" fmla="*/ 542711 w 912614"/>
                    <a:gd name="connsiteY36" fmla="*/ 296990 h 1058370"/>
                    <a:gd name="connsiteX37" fmla="*/ 432888 w 912614"/>
                    <a:gd name="connsiteY37" fmla="*/ 248198 h 1058370"/>
                    <a:gd name="connsiteX38" fmla="*/ 377619 w 912614"/>
                    <a:gd name="connsiteY38" fmla="*/ 288346 h 1058370"/>
                    <a:gd name="connsiteX39" fmla="*/ 366522 w 912614"/>
                    <a:gd name="connsiteY39" fmla="*/ 291965 h 1058370"/>
                    <a:gd name="connsiteX40" fmla="*/ 351211 w 912614"/>
                    <a:gd name="connsiteY40" fmla="*/ 284178 h 1058370"/>
                    <a:gd name="connsiteX41" fmla="*/ 355402 w 912614"/>
                    <a:gd name="connsiteY41" fmla="*/ 257770 h 1058370"/>
                    <a:gd name="connsiteX42" fmla="*/ 411147 w 912614"/>
                    <a:gd name="connsiteY42" fmla="*/ 217265 h 1058370"/>
                    <a:gd name="connsiteX43" fmla="*/ 394192 w 912614"/>
                    <a:gd name="connsiteY43" fmla="*/ 148495 h 1058370"/>
                    <a:gd name="connsiteX44" fmla="*/ 394192 w 912614"/>
                    <a:gd name="connsiteY44" fmla="*/ 148495 h 1058370"/>
                    <a:gd name="connsiteX45" fmla="*/ 542687 w 912614"/>
                    <a:gd name="connsiteY45" fmla="*/ 0 h 1058370"/>
                    <a:gd name="connsiteX46" fmla="*/ 764096 w 912614"/>
                    <a:gd name="connsiteY46" fmla="*/ 0 h 1058370"/>
                    <a:gd name="connsiteX47" fmla="*/ 912591 w 912614"/>
                    <a:gd name="connsiteY47" fmla="*/ 148495 h 1058370"/>
                    <a:gd name="connsiteX48" fmla="*/ 874824 w 912614"/>
                    <a:gd name="connsiteY48" fmla="*/ 148495 h 1058370"/>
                    <a:gd name="connsiteX49" fmla="*/ 764120 w 912614"/>
                    <a:gd name="connsiteY49" fmla="*/ 37790 h 1058370"/>
                    <a:gd name="connsiteX50" fmla="*/ 542711 w 912614"/>
                    <a:gd name="connsiteY50" fmla="*/ 37790 h 1058370"/>
                    <a:gd name="connsiteX51" fmla="*/ 432007 w 912614"/>
                    <a:gd name="connsiteY51" fmla="*/ 148495 h 1058370"/>
                    <a:gd name="connsiteX52" fmla="*/ 542711 w 912614"/>
                    <a:gd name="connsiteY52" fmla="*/ 259199 h 1058370"/>
                    <a:gd name="connsiteX53" fmla="*/ 764120 w 912614"/>
                    <a:gd name="connsiteY53" fmla="*/ 259199 h 1058370"/>
                    <a:gd name="connsiteX54" fmla="*/ 874824 w 912614"/>
                    <a:gd name="connsiteY54" fmla="*/ 148495 h 1058370"/>
                    <a:gd name="connsiteX55" fmla="*/ 628364 w 912614"/>
                    <a:gd name="connsiteY55" fmla="*/ 116800 h 1058370"/>
                    <a:gd name="connsiteX56" fmla="*/ 595979 w 912614"/>
                    <a:gd name="connsiteY56" fmla="*/ 149185 h 1058370"/>
                    <a:gd name="connsiteX57" fmla="*/ 628364 w 912614"/>
                    <a:gd name="connsiteY57" fmla="*/ 181570 h 1058370"/>
                    <a:gd name="connsiteX58" fmla="*/ 660749 w 912614"/>
                    <a:gd name="connsiteY58" fmla="*/ 149185 h 1058370"/>
                    <a:gd name="connsiteX59" fmla="*/ 628364 w 912614"/>
                    <a:gd name="connsiteY59" fmla="*/ 116800 h 1058370"/>
                    <a:gd name="connsiteX60" fmla="*/ 732282 w 912614"/>
                    <a:gd name="connsiteY60" fmla="*/ 116800 h 1058370"/>
                    <a:gd name="connsiteX61" fmla="*/ 699897 w 912614"/>
                    <a:gd name="connsiteY61" fmla="*/ 149185 h 1058370"/>
                    <a:gd name="connsiteX62" fmla="*/ 732282 w 912614"/>
                    <a:gd name="connsiteY62" fmla="*/ 181570 h 1058370"/>
                    <a:gd name="connsiteX63" fmla="*/ 764667 w 912614"/>
                    <a:gd name="connsiteY63" fmla="*/ 149185 h 1058370"/>
                    <a:gd name="connsiteX64" fmla="*/ 732282 w 912614"/>
                    <a:gd name="connsiteY64" fmla="*/ 116800 h 1058370"/>
                    <a:gd name="connsiteX65" fmla="*/ 524470 w 912614"/>
                    <a:gd name="connsiteY65" fmla="*/ 116800 h 1058370"/>
                    <a:gd name="connsiteX66" fmla="*/ 492085 w 912614"/>
                    <a:gd name="connsiteY66" fmla="*/ 149185 h 1058370"/>
                    <a:gd name="connsiteX67" fmla="*/ 524470 w 912614"/>
                    <a:gd name="connsiteY67" fmla="*/ 181570 h 1058370"/>
                    <a:gd name="connsiteX68" fmla="*/ 556856 w 912614"/>
                    <a:gd name="connsiteY68" fmla="*/ 149185 h 1058370"/>
                    <a:gd name="connsiteX69" fmla="*/ 524470 w 912614"/>
                    <a:gd name="connsiteY69" fmla="*/ 116800 h 1058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912614" h="1058370">
                      <a:moveTo>
                        <a:pt x="654606" y="465820"/>
                      </a:moveTo>
                      <a:cubicBezTo>
                        <a:pt x="654606" y="409170"/>
                        <a:pt x="700540" y="363212"/>
                        <a:pt x="757214" y="363212"/>
                      </a:cubicBezTo>
                      <a:cubicBezTo>
                        <a:pt x="813888" y="363212"/>
                        <a:pt x="859822" y="409146"/>
                        <a:pt x="859822" y="465820"/>
                      </a:cubicBezTo>
                      <a:cubicBezTo>
                        <a:pt x="859822" y="522494"/>
                        <a:pt x="813911" y="568428"/>
                        <a:pt x="757214" y="568428"/>
                      </a:cubicBezTo>
                      <a:cubicBezTo>
                        <a:pt x="700516" y="568428"/>
                        <a:pt x="654606" y="522494"/>
                        <a:pt x="654606" y="465820"/>
                      </a:cubicBezTo>
                      <a:close/>
                      <a:moveTo>
                        <a:pt x="341471" y="992934"/>
                      </a:moveTo>
                      <a:cubicBezTo>
                        <a:pt x="363379" y="992934"/>
                        <a:pt x="607028" y="992934"/>
                        <a:pt x="607028" y="992934"/>
                      </a:cubicBezTo>
                      <a:cubicBezTo>
                        <a:pt x="616077" y="992934"/>
                        <a:pt x="624126" y="992672"/>
                        <a:pt x="631341" y="992100"/>
                      </a:cubicBezTo>
                      <a:lnTo>
                        <a:pt x="631341" y="1058370"/>
                      </a:lnTo>
                      <a:lnTo>
                        <a:pt x="874776" y="1058370"/>
                      </a:lnTo>
                      <a:lnTo>
                        <a:pt x="874776" y="681252"/>
                      </a:lnTo>
                      <a:cubicBezTo>
                        <a:pt x="874776" y="649843"/>
                        <a:pt x="860251" y="617506"/>
                        <a:pt x="816436" y="608195"/>
                      </a:cubicBezTo>
                      <a:cubicBezTo>
                        <a:pt x="741021" y="591503"/>
                        <a:pt x="670013" y="630960"/>
                        <a:pt x="639890" y="723614"/>
                      </a:cubicBezTo>
                      <a:lnTo>
                        <a:pt x="597194" y="855035"/>
                      </a:lnTo>
                      <a:cubicBezTo>
                        <a:pt x="591741" y="871823"/>
                        <a:pt x="586978" y="878943"/>
                        <a:pt x="569476" y="880801"/>
                      </a:cubicBezTo>
                      <a:cubicBezTo>
                        <a:pt x="557641" y="882039"/>
                        <a:pt x="353544" y="903518"/>
                        <a:pt x="334732" y="905470"/>
                      </a:cubicBezTo>
                      <a:cubicBezTo>
                        <a:pt x="309991" y="908066"/>
                        <a:pt x="292013" y="930426"/>
                        <a:pt x="293418" y="951500"/>
                      </a:cubicBezTo>
                      <a:cubicBezTo>
                        <a:pt x="295085" y="976670"/>
                        <a:pt x="317921" y="992910"/>
                        <a:pt x="341471" y="992886"/>
                      </a:cubicBezTo>
                      <a:close/>
                      <a:moveTo>
                        <a:pt x="138279" y="383691"/>
                      </a:moveTo>
                      <a:cubicBezTo>
                        <a:pt x="138279" y="327017"/>
                        <a:pt x="184214" y="281083"/>
                        <a:pt x="240887" y="281083"/>
                      </a:cubicBezTo>
                      <a:cubicBezTo>
                        <a:pt x="297561" y="281083"/>
                        <a:pt x="343495" y="327017"/>
                        <a:pt x="343495" y="383691"/>
                      </a:cubicBezTo>
                      <a:cubicBezTo>
                        <a:pt x="343495" y="440365"/>
                        <a:pt x="297561" y="486275"/>
                        <a:pt x="240887" y="486275"/>
                      </a:cubicBezTo>
                      <a:cubicBezTo>
                        <a:pt x="184214" y="486275"/>
                        <a:pt x="138279" y="440365"/>
                        <a:pt x="138279" y="383691"/>
                      </a:cubicBezTo>
                      <a:close/>
                      <a:moveTo>
                        <a:pt x="481751" y="780669"/>
                      </a:moveTo>
                      <a:lnTo>
                        <a:pt x="481751" y="613386"/>
                      </a:lnTo>
                      <a:cubicBezTo>
                        <a:pt x="481751" y="571119"/>
                        <a:pt x="462844" y="544330"/>
                        <a:pt x="417790" y="539591"/>
                      </a:cubicBezTo>
                      <a:cubicBezTo>
                        <a:pt x="417790" y="539591"/>
                        <a:pt x="331137" y="530352"/>
                        <a:pt x="302228" y="527256"/>
                      </a:cubicBezTo>
                      <a:cubicBezTo>
                        <a:pt x="281797" y="525089"/>
                        <a:pt x="260509" y="524066"/>
                        <a:pt x="240864" y="524066"/>
                      </a:cubicBezTo>
                      <a:cubicBezTo>
                        <a:pt x="221242" y="524066"/>
                        <a:pt x="199930" y="525066"/>
                        <a:pt x="179499" y="527256"/>
                      </a:cubicBezTo>
                      <a:cubicBezTo>
                        <a:pt x="150590" y="530328"/>
                        <a:pt x="63937" y="539591"/>
                        <a:pt x="63937" y="539591"/>
                      </a:cubicBezTo>
                      <a:cubicBezTo>
                        <a:pt x="18907" y="544306"/>
                        <a:pt x="0" y="571095"/>
                        <a:pt x="0" y="613386"/>
                      </a:cubicBezTo>
                      <a:lnTo>
                        <a:pt x="0" y="780669"/>
                      </a:lnTo>
                      <a:cubicBezTo>
                        <a:pt x="0" y="780669"/>
                        <a:pt x="481751" y="780669"/>
                        <a:pt x="481751" y="780669"/>
                      </a:cubicBezTo>
                      <a:close/>
                      <a:moveTo>
                        <a:pt x="912614" y="148495"/>
                      </a:moveTo>
                      <a:lnTo>
                        <a:pt x="912614" y="148495"/>
                      </a:lnTo>
                      <a:cubicBezTo>
                        <a:pt x="912614" y="230505"/>
                        <a:pt x="846130" y="296990"/>
                        <a:pt x="764120" y="296990"/>
                      </a:cubicBezTo>
                      <a:lnTo>
                        <a:pt x="542711" y="296990"/>
                      </a:lnTo>
                      <a:cubicBezTo>
                        <a:pt x="499134" y="296990"/>
                        <a:pt x="460058" y="278106"/>
                        <a:pt x="432888" y="248198"/>
                      </a:cubicBezTo>
                      <a:lnTo>
                        <a:pt x="377619" y="288346"/>
                      </a:lnTo>
                      <a:cubicBezTo>
                        <a:pt x="374261" y="290774"/>
                        <a:pt x="370380" y="291965"/>
                        <a:pt x="366522" y="291965"/>
                      </a:cubicBezTo>
                      <a:cubicBezTo>
                        <a:pt x="360664" y="291965"/>
                        <a:pt x="354902" y="289274"/>
                        <a:pt x="351211" y="284178"/>
                      </a:cubicBezTo>
                      <a:cubicBezTo>
                        <a:pt x="345091" y="275725"/>
                        <a:pt x="346948" y="263914"/>
                        <a:pt x="355402" y="257770"/>
                      </a:cubicBezTo>
                      <a:lnTo>
                        <a:pt x="411147" y="217265"/>
                      </a:lnTo>
                      <a:cubicBezTo>
                        <a:pt x="400360" y="196691"/>
                        <a:pt x="394192" y="173331"/>
                        <a:pt x="394192" y="148495"/>
                      </a:cubicBezTo>
                      <a:lnTo>
                        <a:pt x="394192" y="148495"/>
                      </a:lnTo>
                      <a:cubicBezTo>
                        <a:pt x="394192" y="66485"/>
                        <a:pt x="460677" y="0"/>
                        <a:pt x="542687" y="0"/>
                      </a:cubicBezTo>
                      <a:lnTo>
                        <a:pt x="764096" y="0"/>
                      </a:lnTo>
                      <a:cubicBezTo>
                        <a:pt x="846106" y="0"/>
                        <a:pt x="912591" y="66485"/>
                        <a:pt x="912591" y="148495"/>
                      </a:cubicBezTo>
                      <a:close/>
                      <a:moveTo>
                        <a:pt x="874824" y="148495"/>
                      </a:moveTo>
                      <a:cubicBezTo>
                        <a:pt x="874824" y="87463"/>
                        <a:pt x="825175" y="37790"/>
                        <a:pt x="764120" y="37790"/>
                      </a:cubicBezTo>
                      <a:lnTo>
                        <a:pt x="542711" y="37790"/>
                      </a:lnTo>
                      <a:cubicBezTo>
                        <a:pt x="481679" y="37790"/>
                        <a:pt x="432007" y="87440"/>
                        <a:pt x="432007" y="148495"/>
                      </a:cubicBezTo>
                      <a:cubicBezTo>
                        <a:pt x="432007" y="209550"/>
                        <a:pt x="481656" y="259199"/>
                        <a:pt x="542711" y="259199"/>
                      </a:cubicBezTo>
                      <a:lnTo>
                        <a:pt x="764120" y="259199"/>
                      </a:lnTo>
                      <a:cubicBezTo>
                        <a:pt x="825151" y="259199"/>
                        <a:pt x="874824" y="209550"/>
                        <a:pt x="874824" y="148495"/>
                      </a:cubicBezTo>
                      <a:close/>
                      <a:moveTo>
                        <a:pt x="628364" y="116800"/>
                      </a:moveTo>
                      <a:cubicBezTo>
                        <a:pt x="610457" y="116800"/>
                        <a:pt x="595979" y="131278"/>
                        <a:pt x="595979" y="149185"/>
                      </a:cubicBezTo>
                      <a:cubicBezTo>
                        <a:pt x="595979" y="167092"/>
                        <a:pt x="610457" y="181570"/>
                        <a:pt x="628364" y="181570"/>
                      </a:cubicBezTo>
                      <a:cubicBezTo>
                        <a:pt x="646271" y="181570"/>
                        <a:pt x="660749" y="167092"/>
                        <a:pt x="660749" y="149185"/>
                      </a:cubicBezTo>
                      <a:cubicBezTo>
                        <a:pt x="660749" y="131278"/>
                        <a:pt x="646271" y="116800"/>
                        <a:pt x="628364" y="116800"/>
                      </a:cubicBezTo>
                      <a:close/>
                      <a:moveTo>
                        <a:pt x="732282" y="116800"/>
                      </a:moveTo>
                      <a:cubicBezTo>
                        <a:pt x="714375" y="116800"/>
                        <a:pt x="699897" y="131278"/>
                        <a:pt x="699897" y="149185"/>
                      </a:cubicBezTo>
                      <a:cubicBezTo>
                        <a:pt x="699897" y="167092"/>
                        <a:pt x="714375" y="181570"/>
                        <a:pt x="732282" y="181570"/>
                      </a:cubicBezTo>
                      <a:cubicBezTo>
                        <a:pt x="750189" y="181570"/>
                        <a:pt x="764667" y="167092"/>
                        <a:pt x="764667" y="149185"/>
                      </a:cubicBezTo>
                      <a:cubicBezTo>
                        <a:pt x="764667" y="131278"/>
                        <a:pt x="750189" y="116800"/>
                        <a:pt x="732282" y="116800"/>
                      </a:cubicBezTo>
                      <a:close/>
                      <a:moveTo>
                        <a:pt x="524470" y="116800"/>
                      </a:moveTo>
                      <a:cubicBezTo>
                        <a:pt x="506563" y="116800"/>
                        <a:pt x="492085" y="131278"/>
                        <a:pt x="492085" y="149185"/>
                      </a:cubicBezTo>
                      <a:cubicBezTo>
                        <a:pt x="492085" y="167092"/>
                        <a:pt x="506563" y="181570"/>
                        <a:pt x="524470" y="181570"/>
                      </a:cubicBezTo>
                      <a:cubicBezTo>
                        <a:pt x="542378" y="181570"/>
                        <a:pt x="556856" y="167092"/>
                        <a:pt x="556856" y="149185"/>
                      </a:cubicBezTo>
                      <a:cubicBezTo>
                        <a:pt x="556856" y="131278"/>
                        <a:pt x="542378" y="116800"/>
                        <a:pt x="524470" y="116800"/>
                      </a:cubicBezTo>
                      <a:close/>
                    </a:path>
                  </a:pathLst>
                </a:custGeom>
                <a:solidFill>
                  <a:srgbClr val="48B8EA"/>
                </a:solidFill>
                <a:ln w="0" cap="flat">
                  <a:noFill/>
                  <a:prstDash val="solid"/>
                  <a:miter/>
                </a:ln>
              </p:spPr>
              <p:txBody>
                <a:bodyPr rtlCol="0" anchor="ctr"/>
                <a:lstStyle/>
                <a:p>
                  <a:endParaRPr lang="ja-JP" altLang="en-US"/>
                </a:p>
              </p:txBody>
            </p:sp>
          </p:grpSp>
        </p:grpSp>
        <p:grpSp>
          <p:nvGrpSpPr>
            <p:cNvPr id="10" name="グループ化 9">
              <a:extLst>
                <a:ext uri="{FF2B5EF4-FFF2-40B4-BE49-F238E27FC236}">
                  <a16:creationId xmlns:a16="http://schemas.microsoft.com/office/drawing/2014/main" id="{34983203-C39C-1CD8-D6BB-6714A9A62354}"/>
                </a:ext>
              </a:extLst>
            </p:cNvPr>
            <p:cNvGrpSpPr/>
            <p:nvPr/>
          </p:nvGrpSpPr>
          <p:grpSpPr>
            <a:xfrm>
              <a:off x="504000" y="8460000"/>
              <a:ext cx="3996201" cy="504000"/>
              <a:chOff x="504000" y="8424000"/>
              <a:chExt cx="3996201" cy="504000"/>
            </a:xfrm>
          </p:grpSpPr>
          <p:sp>
            <p:nvSpPr>
              <p:cNvPr id="56" name="コンテンツ プレースホルダー 2">
                <a:extLst>
                  <a:ext uri="{FF2B5EF4-FFF2-40B4-BE49-F238E27FC236}">
                    <a16:creationId xmlns:a16="http://schemas.microsoft.com/office/drawing/2014/main" id="{95CB9BF3-51FA-F491-4168-BA110DE18389}"/>
                  </a:ext>
                </a:extLst>
              </p:cNvPr>
              <p:cNvSpPr txBox="1">
                <a:spLocks/>
              </p:cNvSpPr>
              <p:nvPr/>
            </p:nvSpPr>
            <p:spPr>
              <a:xfrm>
                <a:off x="1368201" y="8424000"/>
                <a:ext cx="3096000" cy="504000"/>
              </a:xfrm>
              <a:prstGeom prst="rect">
                <a:avLst/>
              </a:prstGeom>
            </p:spPr>
            <p:txBody>
              <a:bodyPr anchor="ctr">
                <a:no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fontAlgn="ctr">
                  <a:lnSpc>
                    <a:spcPct val="110000"/>
                  </a:lnSpc>
                  <a:spcBef>
                    <a:spcPts val="0"/>
                  </a:spcBef>
                  <a:tabLst>
                    <a:tab pos="6454775" algn="dec"/>
                  </a:tabLst>
                </a:pPr>
                <a:r>
                  <a:rPr sz="1100">
                    <a:latin typeface="BIZ UDPゴシック" panose="020B0400000000000000" pitchFamily="50" charset="-128"/>
                    <a:ea typeface="BIZ UDPゴシック" panose="020B0400000000000000" pitchFamily="50" charset="-128"/>
                  </a:rPr>
                  <a:t>○○</a:t>
                </a:r>
                <a:r>
                  <a:rPr lang="ja-JP" altLang="en-US" sz="1100">
                    <a:latin typeface="BIZ UDPゴシック" panose="020B0400000000000000" pitchFamily="50" charset="-128"/>
                    <a:ea typeface="BIZ UDPゴシック" panose="020B0400000000000000" pitchFamily="50" charset="-128"/>
                  </a:rPr>
                  <a:t>○県内にある障害福祉サービス等事業所</a:t>
                </a:r>
              </a:p>
              <a:p>
                <a:pPr fontAlgn="ctr">
                  <a:lnSpc>
                    <a:spcPct val="110000"/>
                  </a:lnSpc>
                  <a:spcBef>
                    <a:spcPts val="0"/>
                  </a:spcBef>
                  <a:tabLst>
                    <a:tab pos="6454775" algn="dec"/>
                  </a:tabLst>
                </a:pPr>
                <a:r>
                  <a:rPr lang="en-US" altLang="ja-JP" sz="900">
                    <a:latin typeface="BIZ UDPゴシック" panose="020B0400000000000000" pitchFamily="50" charset="-128"/>
                    <a:ea typeface="BIZ UDPゴシック" panose="020B0400000000000000" pitchFamily="50" charset="-128"/>
                  </a:rPr>
                  <a:t>※○○○</a:t>
                </a:r>
                <a:r>
                  <a:rPr lang="ja-JP" altLang="en-US" sz="900">
                    <a:latin typeface="BIZ UDPゴシック" panose="020B0400000000000000" pitchFamily="50" charset="-128"/>
                    <a:ea typeface="BIZ UDPゴシック" panose="020B0400000000000000" pitchFamily="50" charset="-128"/>
                  </a:rPr>
                  <a:t>市内にある事業所は○○○市にご相談ください</a:t>
                </a:r>
                <a:endParaRPr lang="ja-JP" altLang="en-US" sz="900" dirty="0">
                  <a:latin typeface="BIZ UDPゴシック" panose="020B0400000000000000" pitchFamily="50" charset="-128"/>
                  <a:ea typeface="BIZ UDPゴシック" panose="020B0400000000000000" pitchFamily="50" charset="-128"/>
                </a:endParaRPr>
              </a:p>
            </p:txBody>
          </p:sp>
          <p:sp>
            <p:nvSpPr>
              <p:cNvPr id="110" name="正方形/長方形 109">
                <a:extLst>
                  <a:ext uri="{FF2B5EF4-FFF2-40B4-BE49-F238E27FC236}">
                    <a16:creationId xmlns:a16="http://schemas.microsoft.com/office/drawing/2014/main" id="{5E677362-E9D1-F5B8-0F56-76B941B62A0A}"/>
                  </a:ext>
                </a:extLst>
              </p:cNvPr>
              <p:cNvSpPr/>
              <p:nvPr/>
            </p:nvSpPr>
            <p:spPr>
              <a:xfrm>
                <a:off x="1152201" y="8424000"/>
                <a:ext cx="216000" cy="504000"/>
              </a:xfrm>
              <a:prstGeom prst="rect">
                <a:avLst/>
              </a:prstGeom>
              <a:solidFill>
                <a:srgbClr val="DDF2FB"/>
              </a:solidFill>
              <a:ln w="9525" cap="flat" cmpd="sng" algn="ctr">
                <a:no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11" name="四角形: 角を丸くする 110">
                <a:extLst>
                  <a:ext uri="{FF2B5EF4-FFF2-40B4-BE49-F238E27FC236}">
                    <a16:creationId xmlns:a16="http://schemas.microsoft.com/office/drawing/2014/main" id="{2D504E0F-A8ED-A382-B061-8D44F2A0A8F7}"/>
                  </a:ext>
                </a:extLst>
              </p:cNvPr>
              <p:cNvSpPr/>
              <p:nvPr/>
            </p:nvSpPr>
            <p:spPr>
              <a:xfrm>
                <a:off x="504000" y="8424000"/>
                <a:ext cx="864000" cy="504000"/>
              </a:xfrm>
              <a:prstGeom prst="roundRect">
                <a:avLst>
                  <a:gd name="adj" fmla="val 17140"/>
                </a:avLst>
              </a:prstGeom>
              <a:solidFill>
                <a:srgbClr val="FCEDC4"/>
              </a:solid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r>
                  <a:rPr kumimoji="1" lang="ja-JP" altLang="en-US" sz="1400" b="1" i="0" u="none" strike="noStrike" kern="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対象</a:t>
                </a: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12" name="四角形: 角を丸くする 111">
                <a:extLst>
                  <a:ext uri="{FF2B5EF4-FFF2-40B4-BE49-F238E27FC236}">
                    <a16:creationId xmlns:a16="http://schemas.microsoft.com/office/drawing/2014/main" id="{FC9846FC-5844-D459-C73D-C8BF5374F682}"/>
                  </a:ext>
                </a:extLst>
              </p:cNvPr>
              <p:cNvSpPr/>
              <p:nvPr/>
            </p:nvSpPr>
            <p:spPr>
              <a:xfrm>
                <a:off x="504201" y="8424000"/>
                <a:ext cx="3996000" cy="504000"/>
              </a:xfrm>
              <a:prstGeom prst="roundRect">
                <a:avLst>
                  <a:gd name="adj" fmla="val 19031"/>
                </a:avLst>
              </a:prstGeom>
              <a:noFill/>
              <a:ln w="19050" cap="flat" cmpd="sng" algn="ctr">
                <a:solidFill>
                  <a:srgbClr val="0F91CB"/>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grpSp>
          <p:nvGrpSpPr>
            <p:cNvPr id="2" name="グループ化 1">
              <a:extLst>
                <a:ext uri="{FF2B5EF4-FFF2-40B4-BE49-F238E27FC236}">
                  <a16:creationId xmlns:a16="http://schemas.microsoft.com/office/drawing/2014/main" id="{849D2126-3E99-1DF4-0F57-4ADE5E02AB51}"/>
                </a:ext>
              </a:extLst>
            </p:cNvPr>
            <p:cNvGrpSpPr/>
            <p:nvPr/>
          </p:nvGrpSpPr>
          <p:grpSpPr>
            <a:xfrm>
              <a:off x="4644000" y="8460000"/>
              <a:ext cx="2412000" cy="504001"/>
              <a:chOff x="4500000" y="8424000"/>
              <a:chExt cx="2412000" cy="504001"/>
            </a:xfrm>
          </p:grpSpPr>
          <p:sp>
            <p:nvSpPr>
              <p:cNvPr id="119" name="コンテンツ プレースホルダー 2">
                <a:extLst>
                  <a:ext uri="{FF2B5EF4-FFF2-40B4-BE49-F238E27FC236}">
                    <a16:creationId xmlns:a16="http://schemas.microsoft.com/office/drawing/2014/main" id="{9AFE1227-CEC9-0BE7-38E2-71CC2FBB688E}"/>
                  </a:ext>
                </a:extLst>
              </p:cNvPr>
              <p:cNvSpPr txBox="1">
                <a:spLocks/>
              </p:cNvSpPr>
              <p:nvPr/>
            </p:nvSpPr>
            <p:spPr>
              <a:xfrm>
                <a:off x="5364000" y="8424001"/>
                <a:ext cx="1548000" cy="504000"/>
              </a:xfrm>
              <a:prstGeom prst="rect">
                <a:avLst/>
              </a:prstGeom>
            </p:spPr>
            <p:txBody>
              <a:bodyPr anchor="ctr">
                <a:no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fontAlgn="ctr">
                  <a:spcBef>
                    <a:spcPts val="0"/>
                  </a:spcBef>
                  <a:tabLst>
                    <a:tab pos="6454775" algn="dec"/>
                  </a:tabLst>
                </a:pPr>
                <a:r>
                  <a:rPr lang="ja-JP" altLang="en-US" b="1">
                    <a:solidFill>
                      <a:srgbClr val="DC003C"/>
                    </a:solidFill>
                    <a:latin typeface="BIZ UDPゴシック" panose="020B0400000000000000" pitchFamily="50" charset="-128"/>
                    <a:ea typeface="BIZ UDPゴシック" panose="020B0400000000000000" pitchFamily="50" charset="-128"/>
                  </a:rPr>
                  <a:t>無 料</a:t>
                </a:r>
                <a:endParaRPr lang="ja-JP" altLang="en-US" b="1" dirty="0">
                  <a:solidFill>
                    <a:srgbClr val="DC003C"/>
                  </a:solidFill>
                  <a:latin typeface="BIZ UDPゴシック" panose="020B0400000000000000" pitchFamily="50" charset="-128"/>
                  <a:ea typeface="BIZ UDPゴシック" panose="020B0400000000000000" pitchFamily="50" charset="-128"/>
                </a:endParaRPr>
              </a:p>
            </p:txBody>
          </p:sp>
          <p:sp>
            <p:nvSpPr>
              <p:cNvPr id="120" name="正方形/長方形 119">
                <a:extLst>
                  <a:ext uri="{FF2B5EF4-FFF2-40B4-BE49-F238E27FC236}">
                    <a16:creationId xmlns:a16="http://schemas.microsoft.com/office/drawing/2014/main" id="{3CCB950C-1AE8-E9A9-96AC-BEC78CF69958}"/>
                  </a:ext>
                </a:extLst>
              </p:cNvPr>
              <p:cNvSpPr/>
              <p:nvPr/>
            </p:nvSpPr>
            <p:spPr>
              <a:xfrm>
                <a:off x="5148000" y="8424000"/>
                <a:ext cx="216000" cy="504000"/>
              </a:xfrm>
              <a:prstGeom prst="rect">
                <a:avLst/>
              </a:prstGeom>
              <a:solidFill>
                <a:srgbClr val="DDF2FB"/>
              </a:solidFill>
              <a:ln w="9525" cap="flat" cmpd="sng" algn="ctr">
                <a:no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21" name="四角形: 角を丸くする 120">
                <a:extLst>
                  <a:ext uri="{FF2B5EF4-FFF2-40B4-BE49-F238E27FC236}">
                    <a16:creationId xmlns:a16="http://schemas.microsoft.com/office/drawing/2014/main" id="{B9D3A9E5-6FA0-2FE1-B60D-6BA115E2B91A}"/>
                  </a:ext>
                </a:extLst>
              </p:cNvPr>
              <p:cNvSpPr/>
              <p:nvPr/>
            </p:nvSpPr>
            <p:spPr>
              <a:xfrm>
                <a:off x="4500000" y="8424000"/>
                <a:ext cx="864000" cy="504000"/>
              </a:xfrm>
              <a:prstGeom prst="roundRect">
                <a:avLst>
                  <a:gd name="adj" fmla="val 18558"/>
                </a:avLst>
              </a:prstGeom>
              <a:solidFill>
                <a:srgbClr val="FCEDC4"/>
              </a:solidFill>
              <a:ln w="9525"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r>
                  <a:rPr kumimoji="1" lang="ja-JP" altLang="en-US" sz="1400" b="1" i="0" u="none" strike="noStrike" kern="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rPr>
                  <a:t>利用料</a:t>
                </a: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122" name="四角形: 角を丸くする 121">
                <a:extLst>
                  <a:ext uri="{FF2B5EF4-FFF2-40B4-BE49-F238E27FC236}">
                    <a16:creationId xmlns:a16="http://schemas.microsoft.com/office/drawing/2014/main" id="{050F721F-4746-53BB-20AF-3FDE0EA31776}"/>
                  </a:ext>
                </a:extLst>
              </p:cNvPr>
              <p:cNvSpPr/>
              <p:nvPr/>
            </p:nvSpPr>
            <p:spPr>
              <a:xfrm>
                <a:off x="4500000" y="8424000"/>
                <a:ext cx="2412000" cy="504000"/>
              </a:xfrm>
              <a:prstGeom prst="roundRect">
                <a:avLst>
                  <a:gd name="adj" fmla="val 18087"/>
                </a:avLst>
              </a:prstGeom>
              <a:noFill/>
              <a:ln w="19050" cap="flat" cmpd="sng" algn="ctr">
                <a:solidFill>
                  <a:srgbClr val="0F91CB"/>
                </a:solidFill>
                <a:prstDash val="solid"/>
              </a:ln>
              <a:effectLst/>
            </p:spPr>
            <p:txBody>
              <a:bodyPr rot="0" spcFirstLastPara="0" vertOverflow="overflow" horzOverflow="overflow" vert="horz" wrap="square" lIns="108000" tIns="108000" rIns="108000" bIns="10800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endParaRPr kumimoji="1" lang="ja-JP" altLang="en-US" sz="1400" b="1"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pSp>
      </p:grpSp>
      <p:sp>
        <p:nvSpPr>
          <p:cNvPr id="33" name="タイトル 1">
            <a:extLst>
              <a:ext uri="{FF2B5EF4-FFF2-40B4-BE49-F238E27FC236}">
                <a16:creationId xmlns:a16="http://schemas.microsoft.com/office/drawing/2014/main" id="{BCC609E6-4C0C-5566-0518-C5ABC3D2D28C}"/>
              </a:ext>
            </a:extLst>
          </p:cNvPr>
          <p:cNvSpPr txBox="1">
            <a:spLocks/>
          </p:cNvSpPr>
          <p:nvPr/>
        </p:nvSpPr>
        <p:spPr>
          <a:xfrm>
            <a:off x="431800" y="504000"/>
            <a:ext cx="6696074" cy="492443"/>
          </a:xfrm>
          <a:prstGeom prst="rect">
            <a:avLst/>
          </a:prstGeom>
        </p:spPr>
        <p:txBody>
          <a:bodyPr vert="horz" wrap="square" lIns="0" tIns="0" rIns="0" bIns="0" rtlCol="0" anchor="ctr">
            <a:spAutoFit/>
          </a:bodyPr>
          <a:lstStyle>
            <a:lvl1pPr algn="l" defTabSz="914400" rtl="0" eaLnBrk="1" latinLnBrk="0" hangingPunct="1">
              <a:spcBef>
                <a:spcPct val="0"/>
              </a:spcBef>
              <a:buNone/>
              <a:defRPr kumimoji="1" sz="2400" b="1" kern="1200">
                <a:solidFill>
                  <a:schemeClr val="tx1"/>
                </a:solidFill>
                <a:latin typeface="+mj-lt"/>
                <a:ea typeface="+mj-ea"/>
                <a:cs typeface="+mj-cs"/>
              </a:defRPr>
            </a:lvl1pPr>
          </a:lstStyle>
          <a:p>
            <a:pPr algn="ctr" fontAlgn="ctr">
              <a:spcBef>
                <a:spcPts val="0"/>
              </a:spcBef>
            </a:pPr>
            <a:r>
              <a:rPr lang="ja-JP" altLang="en-US" sz="3200" dirty="0">
                <a:solidFill>
                  <a:schemeClr val="bg1"/>
                </a:solidFill>
                <a:latin typeface="BIZ UDPゴシック" panose="020B0400000000000000" pitchFamily="50" charset="-128"/>
                <a:ea typeface="BIZ UDPゴシック" panose="020B0400000000000000" pitchFamily="50" charset="-128"/>
              </a:rPr>
              <a:t>○○○県  障害福祉サポートセンター</a:t>
            </a:r>
          </a:p>
        </p:txBody>
      </p:sp>
      <p:sp>
        <p:nvSpPr>
          <p:cNvPr id="34" name="コンテンツ プレースホルダー 2">
            <a:extLst>
              <a:ext uri="{FF2B5EF4-FFF2-40B4-BE49-F238E27FC236}">
                <a16:creationId xmlns:a16="http://schemas.microsoft.com/office/drawing/2014/main" id="{6DE65C58-8661-60E2-E3E7-1167B6445BC5}"/>
              </a:ext>
            </a:extLst>
          </p:cNvPr>
          <p:cNvSpPr txBox="1">
            <a:spLocks/>
          </p:cNvSpPr>
          <p:nvPr/>
        </p:nvSpPr>
        <p:spPr>
          <a:xfrm>
            <a:off x="431800" y="1368000"/>
            <a:ext cx="6696075" cy="886397"/>
          </a:xfrm>
          <a:prstGeom prst="rect">
            <a:avLst/>
          </a:prstGeom>
        </p:spPr>
        <p:txBody>
          <a:bodyPr lIns="0" tIns="0" rIns="0" bIns="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fontAlgn="ctr">
              <a:lnSpc>
                <a:spcPct val="120000"/>
              </a:lnSpc>
              <a:spcBef>
                <a:spcPts val="0"/>
              </a:spcBef>
              <a:tabLst>
                <a:tab pos="6454775" algn="dec"/>
              </a:tabLst>
            </a:pPr>
            <a:r>
              <a:rPr sz="1600" b="1" dirty="0">
                <a:latin typeface="BIZ UDPゴシック" panose="020B0400000000000000" pitchFamily="50" charset="-128"/>
                <a:ea typeface="BIZ UDPゴシック" panose="020B0400000000000000" pitchFamily="50" charset="-128"/>
              </a:rPr>
              <a:t>障害福祉サービス</a:t>
            </a:r>
            <a:r>
              <a:rPr lang="ja-JP" altLang="en-US" sz="1600" b="1" dirty="0">
                <a:latin typeface="BIZ UDPゴシック" panose="020B0400000000000000" pitchFamily="50" charset="-128"/>
                <a:ea typeface="BIZ UDPゴシック" panose="020B0400000000000000" pitchFamily="50" charset="-128"/>
              </a:rPr>
              <a:t>等</a:t>
            </a:r>
            <a:r>
              <a:rPr sz="1600" b="1" dirty="0">
                <a:latin typeface="BIZ UDPゴシック" panose="020B0400000000000000" pitchFamily="50" charset="-128"/>
                <a:ea typeface="BIZ UDPゴシック" panose="020B0400000000000000" pitchFamily="50" charset="-128"/>
              </a:rPr>
              <a:t>事業所のみなさまが、</a:t>
            </a:r>
            <a:endParaRPr lang="en-US" sz="1600" b="1" dirty="0">
              <a:latin typeface="BIZ UDPゴシック" panose="020B0400000000000000" pitchFamily="50" charset="-128"/>
              <a:ea typeface="BIZ UDPゴシック" panose="020B0400000000000000" pitchFamily="50" charset="-128"/>
            </a:endParaRPr>
          </a:p>
          <a:p>
            <a:pPr algn="ctr" fontAlgn="ctr">
              <a:lnSpc>
                <a:spcPct val="120000"/>
              </a:lnSpc>
              <a:spcBef>
                <a:spcPts val="0"/>
              </a:spcBef>
              <a:tabLst>
                <a:tab pos="6454775" algn="dec"/>
              </a:tabLst>
            </a:pPr>
            <a:r>
              <a:rPr sz="1600" b="1" dirty="0">
                <a:latin typeface="BIZ UDPゴシック" panose="020B0400000000000000" pitchFamily="50" charset="-128"/>
                <a:ea typeface="BIZ UDPゴシック" panose="020B0400000000000000" pitchFamily="50" charset="-128"/>
              </a:rPr>
              <a:t>人材確保や処遇改善、</a:t>
            </a:r>
            <a:r>
              <a:rPr lang="ja-JP" altLang="en-US" sz="1600" b="1">
                <a:latin typeface="BIZ UDPゴシック" panose="020B0400000000000000" pitchFamily="50" charset="-128"/>
                <a:ea typeface="BIZ UDPゴシック" panose="020B0400000000000000" pitchFamily="50" charset="-128"/>
              </a:rPr>
              <a:t>介護</a:t>
            </a:r>
            <a:r>
              <a:rPr sz="1600" b="1">
                <a:latin typeface="BIZ UDPゴシック" panose="020B0400000000000000" pitchFamily="50" charset="-128"/>
                <a:ea typeface="BIZ UDPゴシック" panose="020B0400000000000000" pitchFamily="50" charset="-128"/>
              </a:rPr>
              <a:t>テクノロジーの導入などで感じている</a:t>
            </a:r>
            <a:br>
              <a:rPr lang="en-US" sz="1600" b="1">
                <a:latin typeface="BIZ UDPゴシック" panose="020B0400000000000000" pitchFamily="50" charset="-128"/>
                <a:ea typeface="BIZ UDPゴシック" panose="020B0400000000000000" pitchFamily="50" charset="-128"/>
              </a:rPr>
            </a:br>
            <a:r>
              <a:rPr sz="1600" b="1">
                <a:latin typeface="BIZ UDPゴシック" panose="020B0400000000000000" pitchFamily="50" charset="-128"/>
                <a:ea typeface="BIZ UDPゴシック" panose="020B0400000000000000" pitchFamily="50" charset="-128"/>
              </a:rPr>
              <a:t>課題や</a:t>
            </a:r>
            <a:r>
              <a:rPr lang="ja-JP" altLang="en-US" sz="1600" b="1">
                <a:latin typeface="BIZ UDPゴシック" panose="020B0400000000000000" pitchFamily="50" charset="-128"/>
                <a:ea typeface="BIZ UDPゴシック" panose="020B0400000000000000" pitchFamily="50" charset="-128"/>
              </a:rPr>
              <a:t>お悩み</a:t>
            </a:r>
            <a:r>
              <a:rPr lang="ja-JP" altLang="en-US" sz="1600" b="1" dirty="0">
                <a:latin typeface="BIZ UDPゴシック" panose="020B0400000000000000" pitchFamily="50" charset="-128"/>
                <a:ea typeface="BIZ UDPゴシック" panose="020B0400000000000000" pitchFamily="50" charset="-128"/>
              </a:rPr>
              <a:t>の</a:t>
            </a:r>
            <a:r>
              <a:rPr sz="1600" b="1" dirty="0">
                <a:latin typeface="BIZ UDPゴシック" panose="020B0400000000000000" pitchFamily="50" charset="-128"/>
                <a:ea typeface="BIZ UDPゴシック" panose="020B0400000000000000" pitchFamily="50" charset="-128"/>
              </a:rPr>
              <a:t>解決に向けて</a:t>
            </a:r>
            <a:r>
              <a:rPr lang="ja-JP" altLang="en-US" sz="1600" b="1" dirty="0">
                <a:latin typeface="BIZ UDPゴシック" panose="020B0400000000000000" pitchFamily="50" charset="-128"/>
                <a:ea typeface="BIZ UDPゴシック" panose="020B0400000000000000" pitchFamily="50" charset="-128"/>
              </a:rPr>
              <a:t>幅広くワンストップで</a:t>
            </a:r>
            <a:r>
              <a:rPr sz="1600" b="1" dirty="0">
                <a:latin typeface="BIZ UDPゴシック" panose="020B0400000000000000" pitchFamily="50" charset="-128"/>
                <a:ea typeface="BIZ UDPゴシック" panose="020B0400000000000000" pitchFamily="50" charset="-128"/>
              </a:rPr>
              <a:t>サポートします</a:t>
            </a:r>
            <a:r>
              <a:rPr lang="ja-JP" altLang="en-US" sz="1600" b="1" dirty="0">
                <a:latin typeface="BIZ UDPゴシック" panose="020B0400000000000000" pitchFamily="50" charset="-128"/>
                <a:ea typeface="BIZ UDPゴシック" panose="020B0400000000000000" pitchFamily="50" charset="-128"/>
              </a:rPr>
              <a:t>！</a:t>
            </a:r>
            <a:endParaRPr sz="1600" b="1" strike="sngStrike" dirty="0">
              <a:latin typeface="BIZ UDPゴシック" panose="020B0400000000000000" pitchFamily="50" charset="-128"/>
              <a:ea typeface="BIZ UDPゴシック" panose="020B0400000000000000" pitchFamily="50" charset="-128"/>
            </a:endParaRPr>
          </a:p>
        </p:txBody>
      </p:sp>
      <p:sp>
        <p:nvSpPr>
          <p:cNvPr id="128" name="四角形: 角を丸くする 127">
            <a:extLst>
              <a:ext uri="{FF2B5EF4-FFF2-40B4-BE49-F238E27FC236}">
                <a16:creationId xmlns:a16="http://schemas.microsoft.com/office/drawing/2014/main" id="{7707C5DB-426C-D070-DBBC-6AA9F7DBB57E}"/>
              </a:ext>
            </a:extLst>
          </p:cNvPr>
          <p:cNvSpPr/>
          <p:nvPr/>
        </p:nvSpPr>
        <p:spPr>
          <a:xfrm>
            <a:off x="521821" y="9180000"/>
            <a:ext cx="5580000" cy="288000"/>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ctr"/>
            <a:r>
              <a:rPr lang="ja-JP" altLang="en-US" sz="1600" b="1" spc="300" dirty="0">
                <a:solidFill>
                  <a:srgbClr val="0F91CB"/>
                </a:solidFill>
                <a:latin typeface="+mn-ea"/>
              </a:rPr>
              <a:t>ぜひお気軽にご相談ください！</a:t>
            </a:r>
            <a:endParaRPr kumimoji="1" lang="ja-JP" altLang="en-US" sz="1600" b="1" u="sng" spc="300" dirty="0">
              <a:solidFill>
                <a:srgbClr val="0F91CB"/>
              </a:solidFill>
              <a:latin typeface="+mn-ea"/>
            </a:endParaRPr>
          </a:p>
        </p:txBody>
      </p:sp>
      <p:sp>
        <p:nvSpPr>
          <p:cNvPr id="129" name="テキスト ボックス 128">
            <a:extLst>
              <a:ext uri="{FF2B5EF4-FFF2-40B4-BE49-F238E27FC236}">
                <a16:creationId xmlns:a16="http://schemas.microsoft.com/office/drawing/2014/main" id="{93E229E7-EE2A-42C8-C16C-3F2644E2BDFB}"/>
              </a:ext>
            </a:extLst>
          </p:cNvPr>
          <p:cNvSpPr txBox="1"/>
          <p:nvPr/>
        </p:nvSpPr>
        <p:spPr>
          <a:xfrm>
            <a:off x="521821" y="9601555"/>
            <a:ext cx="2691435" cy="623248"/>
          </a:xfrm>
          <a:prstGeom prst="rect">
            <a:avLst/>
          </a:prstGeom>
          <a:noFill/>
          <a:ln>
            <a:noFill/>
          </a:ln>
        </p:spPr>
        <p:txBody>
          <a:bodyPr wrap="square" lIns="0" tIns="0" rIns="0" bIns="0">
            <a:spAutoFit/>
          </a:bodyPr>
          <a:lstStyle/>
          <a:p>
            <a:pPr fontAlgn="ctr">
              <a:spcAft>
                <a:spcPts val="300"/>
              </a:spcAft>
            </a:pPr>
            <a:r>
              <a:rPr lang="ja-JP" altLang="en-US" sz="1400" b="1" dirty="0">
                <a:solidFill>
                  <a:schemeClr val="bg1"/>
                </a:solidFill>
                <a:latin typeface="BIZ UDPゴシック" panose="020B0400000000000000" pitchFamily="50" charset="-128"/>
                <a:ea typeface="BIZ UDPゴシック" panose="020B0400000000000000" pitchFamily="50" charset="-128"/>
              </a:rPr>
              <a:t>○○○県 </a:t>
            </a:r>
            <a:br>
              <a:rPr lang="en-US" altLang="ja-JP" sz="1400" b="1" dirty="0">
                <a:solidFill>
                  <a:schemeClr val="bg1"/>
                </a:solidFill>
                <a:latin typeface="BIZ UDPゴシック" panose="020B0400000000000000" pitchFamily="50" charset="-128"/>
                <a:ea typeface="BIZ UDPゴシック" panose="020B0400000000000000" pitchFamily="50" charset="-128"/>
              </a:rPr>
            </a:br>
            <a:r>
              <a:rPr lang="ja-JP" altLang="en-US" sz="1400" b="1" dirty="0">
                <a:solidFill>
                  <a:schemeClr val="bg1"/>
                </a:solidFill>
                <a:latin typeface="BIZ UDPゴシック" panose="020B0400000000000000" pitchFamily="50" charset="-128"/>
                <a:ea typeface="BIZ UDPゴシック" panose="020B0400000000000000" pitchFamily="50" charset="-128"/>
              </a:rPr>
              <a:t>障害福祉サポートセンター</a:t>
            </a:r>
            <a:endParaRPr lang="en-US" altLang="ja-JP" sz="1400" b="1" strike="sngStrike" dirty="0">
              <a:solidFill>
                <a:schemeClr val="bg1"/>
              </a:solidFill>
              <a:latin typeface="BIZ UDPゴシック" panose="020B0400000000000000" pitchFamily="50" charset="-128"/>
              <a:ea typeface="BIZ UDPゴシック" panose="020B0400000000000000" pitchFamily="50" charset="-128"/>
            </a:endParaRPr>
          </a:p>
          <a:p>
            <a:pPr fontAlgn="ctr">
              <a:spcAft>
                <a:spcPts val="600"/>
              </a:spcAft>
            </a:pPr>
            <a:r>
              <a:rPr kumimoji="1" lang="ja-JP" altLang="en-US" sz="1000">
                <a:solidFill>
                  <a:schemeClr val="bg1"/>
                </a:solidFill>
                <a:latin typeface="BIZ UDPゴシック" panose="020B0400000000000000" pitchFamily="50" charset="-128"/>
                <a:ea typeface="BIZ UDPゴシック" panose="020B0400000000000000" pitchFamily="50" charset="-128"/>
              </a:rPr>
              <a:t>住所：〇〇〇〇〇〇〇〇〇〇〇〇〇〇〇〇〇〇</a:t>
            </a:r>
            <a:endParaRPr kumimoji="1" lang="ja-JP" altLang="en-US" sz="1000" dirty="0">
              <a:solidFill>
                <a:schemeClr val="bg1"/>
              </a:solidFill>
              <a:latin typeface="BIZ UDPゴシック" panose="020B0400000000000000" pitchFamily="50" charset="-128"/>
              <a:ea typeface="BIZ UDPゴシック" panose="020B0400000000000000" pitchFamily="50" charset="-128"/>
            </a:endParaRPr>
          </a:p>
        </p:txBody>
      </p:sp>
      <p:sp>
        <p:nvSpPr>
          <p:cNvPr id="130" name="テキスト ボックス 129">
            <a:extLst>
              <a:ext uri="{FF2B5EF4-FFF2-40B4-BE49-F238E27FC236}">
                <a16:creationId xmlns:a16="http://schemas.microsoft.com/office/drawing/2014/main" id="{6CDB3D3D-516E-7EAA-09F7-F3B703A7E485}"/>
              </a:ext>
            </a:extLst>
          </p:cNvPr>
          <p:cNvSpPr txBox="1"/>
          <p:nvPr/>
        </p:nvSpPr>
        <p:spPr>
          <a:xfrm>
            <a:off x="3394669" y="9633872"/>
            <a:ext cx="3511030" cy="590931"/>
          </a:xfrm>
          <a:prstGeom prst="rect">
            <a:avLst/>
          </a:prstGeom>
          <a:noFill/>
          <a:ln>
            <a:noFill/>
          </a:ln>
        </p:spPr>
        <p:txBody>
          <a:bodyPr wrap="square" lIns="0" tIns="0" rIns="0" bIns="0">
            <a:spAutoFit/>
          </a:bodyPr>
          <a:lstStyle/>
          <a:p>
            <a:pPr fontAlgn="ctr">
              <a:lnSpc>
                <a:spcPct val="120000"/>
              </a:lnSpc>
            </a:pPr>
            <a:r>
              <a:rPr lang="en-US" altLang="ja-JP" sz="1200" b="1">
                <a:solidFill>
                  <a:schemeClr val="bg1"/>
                </a:solidFill>
                <a:latin typeface="BIZ UDPゴシック" panose="020B0400000000000000" pitchFamily="50" charset="-128"/>
                <a:ea typeface="BIZ UDPゴシック" panose="020B0400000000000000" pitchFamily="50" charset="-128"/>
              </a:rPr>
              <a:t>Tel</a:t>
            </a:r>
            <a:r>
              <a:rPr lang="ja-JP" altLang="en-US" sz="1200" b="1">
                <a:solidFill>
                  <a:schemeClr val="bg1"/>
                </a:solidFill>
                <a:latin typeface="BIZ UDPゴシック" panose="020B0400000000000000" pitchFamily="50" charset="-128"/>
                <a:ea typeface="BIZ UDPゴシック" panose="020B0400000000000000" pitchFamily="50" charset="-128"/>
              </a:rPr>
              <a:t>：</a:t>
            </a:r>
            <a:r>
              <a:rPr lang="en-US" altLang="ja-JP" sz="1200" b="1" spc="100">
                <a:solidFill>
                  <a:schemeClr val="bg1"/>
                </a:solidFill>
                <a:latin typeface="BIZ UDPゴシック" panose="020B0400000000000000" pitchFamily="50" charset="-128"/>
                <a:ea typeface="BIZ UDPゴシック" panose="020B0400000000000000" pitchFamily="50" charset="-128"/>
              </a:rPr>
              <a:t>000-0000-0000</a:t>
            </a:r>
          </a:p>
          <a:p>
            <a:pPr fontAlgn="ctr">
              <a:lnSpc>
                <a:spcPct val="120000"/>
              </a:lnSpc>
            </a:pPr>
            <a:r>
              <a:rPr kumimoji="1" lang="en-US" altLang="ja-JP" sz="1000">
                <a:solidFill>
                  <a:schemeClr val="bg1"/>
                </a:solidFill>
                <a:latin typeface="BIZ UDPゴシック" panose="020B0400000000000000" pitchFamily="50" charset="-128"/>
                <a:ea typeface="BIZ UDPゴシック" panose="020B0400000000000000" pitchFamily="50" charset="-128"/>
              </a:rPr>
              <a:t>Mail</a:t>
            </a:r>
            <a:r>
              <a:rPr kumimoji="1" lang="ja-JP" altLang="en-US" sz="1000">
                <a:solidFill>
                  <a:schemeClr val="bg1"/>
                </a:solidFill>
                <a:latin typeface="BIZ UDPゴシック" panose="020B0400000000000000" pitchFamily="50" charset="-128"/>
                <a:ea typeface="BIZ UDPゴシック" panose="020B0400000000000000" pitchFamily="50" charset="-128"/>
              </a:rPr>
              <a:t>：</a:t>
            </a:r>
            <a:r>
              <a:rPr kumimoji="1" lang="en-US" altLang="ja-JP" sz="1000" spc="100">
                <a:solidFill>
                  <a:schemeClr val="bg1"/>
                </a:solidFill>
                <a:latin typeface="BIZ UDPゴシック" panose="020B0400000000000000" pitchFamily="50" charset="-128"/>
                <a:ea typeface="BIZ UDPゴシック" panose="020B0400000000000000" pitchFamily="50" charset="-128"/>
                <a:hlinkClick r:id="rId5">
                  <a:extLst>
                    <a:ext uri="{A12FA001-AC4F-418D-AE19-62706E023703}">
                      <ahyp:hlinkClr xmlns:ahyp="http://schemas.microsoft.com/office/drawing/2018/hyperlinkcolor" val="tx"/>
                    </a:ext>
                  </a:extLst>
                </a:hlinkClick>
              </a:rPr>
              <a:t>xxxxxxxx@xxxx.xx.xx</a:t>
            </a:r>
            <a:endParaRPr kumimoji="1" lang="en-US" altLang="ja-JP" sz="1000" spc="100">
              <a:solidFill>
                <a:schemeClr val="bg1"/>
              </a:solidFill>
              <a:latin typeface="BIZ UDPゴシック" panose="020B0400000000000000" pitchFamily="50" charset="-128"/>
              <a:ea typeface="BIZ UDPゴシック" panose="020B0400000000000000" pitchFamily="50" charset="-128"/>
            </a:endParaRPr>
          </a:p>
          <a:p>
            <a:pPr fontAlgn="ctr">
              <a:lnSpc>
                <a:spcPct val="120000"/>
              </a:lnSpc>
            </a:pPr>
            <a:r>
              <a:rPr kumimoji="1" lang="en-US" altLang="ja-JP" sz="1000">
                <a:solidFill>
                  <a:schemeClr val="bg1"/>
                </a:solidFill>
                <a:latin typeface="BIZ UDPゴシック" panose="020B0400000000000000" pitchFamily="50" charset="-128"/>
                <a:ea typeface="BIZ UDPゴシック" panose="020B0400000000000000" pitchFamily="50" charset="-128"/>
              </a:rPr>
              <a:t>URL</a:t>
            </a:r>
            <a:r>
              <a:rPr kumimoji="1" lang="ja-JP" altLang="en-US" sz="1000">
                <a:solidFill>
                  <a:schemeClr val="bg1"/>
                </a:solidFill>
                <a:latin typeface="BIZ UDPゴシック" panose="020B0400000000000000" pitchFamily="50" charset="-128"/>
                <a:ea typeface="BIZ UDPゴシック" panose="020B0400000000000000" pitchFamily="50" charset="-128"/>
              </a:rPr>
              <a:t>：</a:t>
            </a:r>
            <a:r>
              <a:rPr kumimoji="1" lang="en-US" altLang="ja-JP" sz="1000" spc="100">
                <a:solidFill>
                  <a:schemeClr val="bg1"/>
                </a:solidFill>
                <a:latin typeface="BIZ UDPゴシック" panose="020B0400000000000000" pitchFamily="50" charset="-128"/>
                <a:ea typeface="BIZ UDPゴシック" panose="020B0400000000000000" pitchFamily="50" charset="-128"/>
              </a:rPr>
              <a:t>http://www.xxxxxxxxxxxxxxxxxxx</a:t>
            </a:r>
            <a:endParaRPr kumimoji="1" lang="ja-JP" altLang="en-US" sz="1000" spc="100" dirty="0">
              <a:solidFill>
                <a:schemeClr val="bg1"/>
              </a:solidFill>
              <a:latin typeface="BIZ UDPゴシック" panose="020B0400000000000000" pitchFamily="50" charset="-128"/>
              <a:ea typeface="BIZ UDPゴシック" panose="020B0400000000000000" pitchFamily="50" charset="-128"/>
            </a:endParaRPr>
          </a:p>
        </p:txBody>
      </p:sp>
      <p:sp>
        <p:nvSpPr>
          <p:cNvPr id="131" name="正方形/長方形 130">
            <a:extLst>
              <a:ext uri="{FF2B5EF4-FFF2-40B4-BE49-F238E27FC236}">
                <a16:creationId xmlns:a16="http://schemas.microsoft.com/office/drawing/2014/main" id="{95839899-0048-7B39-6054-4E3DC215442D}"/>
              </a:ext>
            </a:extLst>
          </p:cNvPr>
          <p:cNvSpPr>
            <a:spLocks noChangeAspect="1"/>
          </p:cNvSpPr>
          <p:nvPr/>
        </p:nvSpPr>
        <p:spPr>
          <a:xfrm>
            <a:off x="6335676" y="9182958"/>
            <a:ext cx="714084" cy="714084"/>
          </a:xfrm>
          <a:prstGeom prst="rect">
            <a:avLst/>
          </a:prstGeom>
          <a:solidFill>
            <a:schemeClr val="bg1"/>
          </a:solid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latin typeface="+mn-ea"/>
              </a:rPr>
              <a:t>二次元</a:t>
            </a:r>
            <a:endParaRPr kumimoji="1" lang="en-US" altLang="ja-JP" sz="1050">
              <a:solidFill>
                <a:schemeClr val="tx1"/>
              </a:solidFill>
              <a:latin typeface="+mn-ea"/>
            </a:endParaRPr>
          </a:p>
          <a:p>
            <a:pPr algn="ctr"/>
            <a:r>
              <a:rPr kumimoji="1" lang="ja-JP" altLang="en-US" sz="1050">
                <a:solidFill>
                  <a:schemeClr val="tx1"/>
                </a:solidFill>
                <a:latin typeface="+mn-ea"/>
              </a:rPr>
              <a:t>コード</a:t>
            </a:r>
          </a:p>
        </p:txBody>
      </p:sp>
      <p:sp>
        <p:nvSpPr>
          <p:cNvPr id="42" name="四角形: 角を丸くする 41">
            <a:extLst>
              <a:ext uri="{FF2B5EF4-FFF2-40B4-BE49-F238E27FC236}">
                <a16:creationId xmlns:a16="http://schemas.microsoft.com/office/drawing/2014/main" id="{B518B091-FA43-27DD-8DEF-64C9A709CACB}"/>
              </a:ext>
            </a:extLst>
          </p:cNvPr>
          <p:cNvSpPr/>
          <p:nvPr/>
        </p:nvSpPr>
        <p:spPr>
          <a:xfrm>
            <a:off x="503238" y="2448000"/>
            <a:ext cx="6553200" cy="360000"/>
          </a:xfrm>
          <a:prstGeom prst="roundRect">
            <a:avLst>
              <a:gd name="adj" fmla="val 50000"/>
            </a:avLst>
          </a:prstGeom>
          <a:solidFill>
            <a:srgbClr val="0F91CB"/>
          </a:solidFill>
          <a:ln w="6350" cap="flat" cmpd="sng" algn="ctr">
            <a:no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14400" eaLnBrk="1" fontAlgn="ctr" latinLnBrk="0" hangingPunct="1">
              <a:lnSpc>
                <a:spcPct val="100000"/>
              </a:lnSpc>
              <a:spcAft>
                <a:spcPts val="0"/>
              </a:spcAft>
              <a:buClrTx/>
              <a:buSzTx/>
              <a:buFontTx/>
              <a:buNone/>
              <a:tabLst/>
              <a:defRPr/>
            </a:pPr>
            <a:r>
              <a:rPr kumimoji="1" lang="ja-JP" altLang="en-US" sz="1600" b="1" i="0" u="none" strike="noStrike" kern="0" cap="none" spc="0" normalizeH="0" baseline="0" noProof="0" dirty="0">
                <a:ln>
                  <a:noFill/>
                </a:ln>
                <a:solidFill>
                  <a:schemeClr val="bg1"/>
                </a:solidFill>
                <a:effectLst/>
                <a:uLnTx/>
                <a:uFillTx/>
                <a:latin typeface="+mn-ea"/>
              </a:rPr>
              <a:t>こんなお悩みありませんか？</a:t>
            </a:r>
            <a:endParaRPr kumimoji="1" lang="ja-JP" altLang="en-US" sz="1600" b="1" i="0" u="sng" strike="noStrike" kern="0" cap="none" spc="0" normalizeH="0" baseline="0" noProof="0" dirty="0">
              <a:ln>
                <a:noFill/>
              </a:ln>
              <a:solidFill>
                <a:schemeClr val="bg1"/>
              </a:solidFill>
              <a:effectLst/>
              <a:uLnTx/>
              <a:uFillTx/>
              <a:latin typeface="+mn-ea"/>
            </a:endParaRPr>
          </a:p>
        </p:txBody>
      </p:sp>
      <p:grpSp>
        <p:nvGrpSpPr>
          <p:cNvPr id="30" name="グループ化 29">
            <a:extLst>
              <a:ext uri="{FF2B5EF4-FFF2-40B4-BE49-F238E27FC236}">
                <a16:creationId xmlns:a16="http://schemas.microsoft.com/office/drawing/2014/main" id="{7FF04B0C-B3F0-F9B6-67F2-94BF57780461}"/>
              </a:ext>
            </a:extLst>
          </p:cNvPr>
          <p:cNvGrpSpPr/>
          <p:nvPr/>
        </p:nvGrpSpPr>
        <p:grpSpPr>
          <a:xfrm>
            <a:off x="5580000" y="2916000"/>
            <a:ext cx="1512000" cy="2578446"/>
            <a:chOff x="5580000" y="2916000"/>
            <a:chExt cx="1512000" cy="2578446"/>
          </a:xfrm>
        </p:grpSpPr>
        <p:sp>
          <p:nvSpPr>
            <p:cNvPr id="8" name="楕円 7">
              <a:extLst>
                <a:ext uri="{FF2B5EF4-FFF2-40B4-BE49-F238E27FC236}">
                  <a16:creationId xmlns:a16="http://schemas.microsoft.com/office/drawing/2014/main" id="{CD09E5CA-2F57-40E3-625A-5C96B5A2C9F3}"/>
                </a:ext>
              </a:extLst>
            </p:cNvPr>
            <p:cNvSpPr/>
            <p:nvPr/>
          </p:nvSpPr>
          <p:spPr>
            <a:xfrm>
              <a:off x="5615676" y="2916000"/>
              <a:ext cx="1440000" cy="1440000"/>
            </a:xfrm>
            <a:prstGeom prst="ellipse">
              <a:avLst/>
            </a:prstGeom>
            <a:solidFill>
              <a:srgbClr val="DDF2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A7731C1E-4854-F704-9995-A1B5B47854BE}"/>
                </a:ext>
              </a:extLst>
            </p:cNvPr>
            <p:cNvSpPr txBox="1"/>
            <p:nvPr/>
          </p:nvSpPr>
          <p:spPr>
            <a:xfrm>
              <a:off x="5616001" y="3852000"/>
              <a:ext cx="1440000" cy="430887"/>
            </a:xfrm>
            <a:prstGeom prst="rect">
              <a:avLst/>
            </a:prstGeom>
            <a:noFill/>
            <a:ln>
              <a:noFill/>
            </a:ln>
          </p:spPr>
          <p:txBody>
            <a:bodyPr wrap="square" lIns="0" tIns="0" rIns="0" bIns="0" rtlCol="0">
              <a:noAutofit/>
            </a:bodyPr>
            <a:lstStyle/>
            <a:p>
              <a:pPr algn="ctr" defTabSz="914400" fontAlgn="ctr"/>
              <a:r>
                <a:rPr kumimoji="1" lang="ja-JP" altLang="en-US" sz="1200" b="1" spc="50" dirty="0">
                  <a:latin typeface="BIZ UDPゴシック" panose="020B0400000000000000" pitchFamily="50" charset="-128"/>
                  <a:ea typeface="BIZ UDPゴシック" panose="020B0400000000000000" pitchFamily="50" charset="-128"/>
                </a:rPr>
                <a:t>テクノロジーの</a:t>
              </a:r>
              <a:br>
                <a:rPr kumimoji="1" lang="en-US" altLang="ja-JP" sz="1200" b="1" spc="50" dirty="0">
                  <a:latin typeface="BIZ UDPゴシック" panose="020B0400000000000000" pitchFamily="50" charset="-128"/>
                  <a:ea typeface="BIZ UDPゴシック" panose="020B0400000000000000" pitchFamily="50" charset="-128"/>
                </a:rPr>
              </a:br>
              <a:r>
                <a:rPr kumimoji="1" lang="ja-JP" altLang="en-US" sz="1200" b="1" spc="50" dirty="0">
                  <a:latin typeface="BIZ UDPゴシック" panose="020B0400000000000000" pitchFamily="50" charset="-128"/>
                  <a:ea typeface="BIZ UDPゴシック" panose="020B0400000000000000" pitchFamily="50" charset="-128"/>
                </a:rPr>
                <a:t>導入・活用</a:t>
              </a:r>
            </a:p>
          </p:txBody>
        </p:sp>
        <p:sp>
          <p:nvSpPr>
            <p:cNvPr id="52" name="テキスト ボックス 51">
              <a:extLst>
                <a:ext uri="{FF2B5EF4-FFF2-40B4-BE49-F238E27FC236}">
                  <a16:creationId xmlns:a16="http://schemas.microsoft.com/office/drawing/2014/main" id="{60684D48-7896-6B09-3E8E-F48DD669DD94}"/>
                </a:ext>
              </a:extLst>
            </p:cNvPr>
            <p:cNvSpPr txBox="1"/>
            <p:nvPr/>
          </p:nvSpPr>
          <p:spPr>
            <a:xfrm>
              <a:off x="5580000" y="4428000"/>
              <a:ext cx="1512000" cy="1066446"/>
            </a:xfrm>
            <a:prstGeom prst="rect">
              <a:avLst/>
            </a:prstGeom>
            <a:noFill/>
            <a:ln>
              <a:noFill/>
            </a:ln>
          </p:spPr>
          <p:txBody>
            <a:bodyPr wrap="square" lIns="0" tIns="0" rIns="0" bIns="0" rtlCol="0">
              <a:spAutoFit/>
            </a:bodyPr>
            <a:lstStyle/>
            <a:p>
              <a:pPr algn="ctr" defTabSz="914400" fontAlgn="ctr">
                <a:lnSpc>
                  <a:spcPct val="110000"/>
                </a:lnSpc>
              </a:pPr>
              <a:r>
                <a:rPr kumimoji="1" lang="ja-JP" altLang="en-US" sz="1050" spc="50" dirty="0">
                  <a:latin typeface="BIZ UDPゴシック" panose="020B0400000000000000" pitchFamily="50" charset="-128"/>
                  <a:ea typeface="BIZ UDPゴシック" panose="020B0400000000000000" pitchFamily="50" charset="-128"/>
                </a:rPr>
                <a:t>介護</a:t>
              </a:r>
              <a:r>
                <a:rPr kumimoji="1" lang="ja-JP" altLang="en-US" sz="1050" spc="50">
                  <a:latin typeface="BIZ UDPゴシック" panose="020B0400000000000000" pitchFamily="50" charset="-128"/>
                  <a:ea typeface="BIZ UDPゴシック" panose="020B0400000000000000" pitchFamily="50" charset="-128"/>
                </a:rPr>
                <a:t>テクノロジーを</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導入</a:t>
              </a:r>
              <a:r>
                <a:rPr kumimoji="1" lang="ja-JP" altLang="en-US" sz="1050" spc="50" dirty="0">
                  <a:latin typeface="BIZ UDPゴシック" panose="020B0400000000000000" pitchFamily="50" charset="-128"/>
                  <a:ea typeface="BIZ UDPゴシック" panose="020B0400000000000000" pitchFamily="50" charset="-128"/>
                </a:rPr>
                <a:t>・</a:t>
              </a:r>
              <a:r>
                <a:rPr kumimoji="1" lang="ja-JP" altLang="en-US" sz="1050" spc="50">
                  <a:latin typeface="BIZ UDPゴシック" panose="020B0400000000000000" pitchFamily="50" charset="-128"/>
                  <a:ea typeface="BIZ UDPゴシック" panose="020B0400000000000000" pitchFamily="50" charset="-128"/>
                </a:rPr>
                <a:t>活用して</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生産性</a:t>
              </a:r>
              <a:r>
                <a:rPr kumimoji="1" lang="ja-JP" altLang="en-US" sz="1050" spc="50" dirty="0">
                  <a:latin typeface="BIZ UDPゴシック" panose="020B0400000000000000" pitchFamily="50" charset="-128"/>
                  <a:ea typeface="BIZ UDPゴシック" panose="020B0400000000000000" pitchFamily="50" charset="-128"/>
                </a:rPr>
                <a:t>の</a:t>
              </a:r>
              <a:r>
                <a:rPr kumimoji="1" lang="ja-JP" altLang="en-US" sz="1050" spc="50">
                  <a:latin typeface="BIZ UDPゴシック" panose="020B0400000000000000" pitchFamily="50" charset="-128"/>
                  <a:ea typeface="BIZ UDPゴシック" panose="020B0400000000000000" pitchFamily="50" charset="-128"/>
                </a:rPr>
                <a:t>向上や</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職員</a:t>
              </a:r>
              <a:r>
                <a:rPr kumimoji="1" lang="ja-JP" altLang="en-US" sz="1050" spc="50" dirty="0">
                  <a:latin typeface="BIZ UDPゴシック" panose="020B0400000000000000" pitchFamily="50" charset="-128"/>
                  <a:ea typeface="BIZ UDPゴシック" panose="020B0400000000000000" pitchFamily="50" charset="-128"/>
                </a:rPr>
                <a:t>の業務</a:t>
              </a:r>
              <a:r>
                <a:rPr kumimoji="1" lang="ja-JP" altLang="en-US" sz="1050" spc="50">
                  <a:latin typeface="BIZ UDPゴシック" panose="020B0400000000000000" pitchFamily="50" charset="-128"/>
                  <a:ea typeface="BIZ UDPゴシック" panose="020B0400000000000000" pitchFamily="50" charset="-128"/>
                </a:rPr>
                <a:t>負担を</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軽減</a:t>
              </a:r>
              <a:r>
                <a:rPr kumimoji="1" lang="ja-JP" altLang="en-US" sz="1050" spc="50" dirty="0">
                  <a:latin typeface="BIZ UDPゴシック" panose="020B0400000000000000" pitchFamily="50" charset="-128"/>
                  <a:ea typeface="BIZ UDPゴシック" panose="020B0400000000000000" pitchFamily="50" charset="-128"/>
                </a:rPr>
                <a:t>させたいが、</a:t>
              </a:r>
              <a:r>
                <a:rPr kumimoji="1" lang="ja-JP" altLang="en-US" sz="1050" spc="50">
                  <a:latin typeface="BIZ UDPゴシック" panose="020B0400000000000000" pitchFamily="50" charset="-128"/>
                  <a:ea typeface="BIZ UDPゴシック" panose="020B0400000000000000" pitchFamily="50" charset="-128"/>
                </a:rPr>
                <a:t>何を</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すれば</a:t>
              </a:r>
              <a:r>
                <a:rPr kumimoji="1" lang="ja-JP" altLang="en-US" sz="1050" dirty="0">
                  <a:latin typeface="BIZ UDPゴシック" panose="020B0400000000000000" pitchFamily="50" charset="-128"/>
                  <a:ea typeface="BIZ UDPゴシック" panose="020B0400000000000000" pitchFamily="50" charset="-128"/>
                </a:rPr>
                <a:t>よいかわからない</a:t>
              </a:r>
            </a:p>
          </p:txBody>
        </p:sp>
        <p:grpSp>
          <p:nvGrpSpPr>
            <p:cNvPr id="58" name="ロボット">
              <a:extLst>
                <a:ext uri="{FF2B5EF4-FFF2-40B4-BE49-F238E27FC236}">
                  <a16:creationId xmlns:a16="http://schemas.microsoft.com/office/drawing/2014/main" id="{C99998BA-35B8-3B36-E7D3-889DE1EF36C3}"/>
                </a:ext>
              </a:extLst>
            </p:cNvPr>
            <p:cNvGrpSpPr>
              <a:grpSpLocks noChangeAspect="1"/>
            </p:cNvGrpSpPr>
            <p:nvPr/>
          </p:nvGrpSpPr>
          <p:grpSpPr bwMode="auto">
            <a:xfrm>
              <a:off x="6063139" y="3110622"/>
              <a:ext cx="578792" cy="681337"/>
              <a:chOff x="2042" y="2095"/>
              <a:chExt cx="587" cy="691"/>
            </a:xfrm>
          </p:grpSpPr>
          <p:sp>
            <p:nvSpPr>
              <p:cNvPr id="59" name="Freeform 37">
                <a:extLst>
                  <a:ext uri="{FF2B5EF4-FFF2-40B4-BE49-F238E27FC236}">
                    <a16:creationId xmlns:a16="http://schemas.microsoft.com/office/drawing/2014/main" id="{E9C684F4-7C09-4188-F5B8-5A99AA8CC47A}"/>
                  </a:ext>
                </a:extLst>
              </p:cNvPr>
              <p:cNvSpPr>
                <a:spLocks noEditPoints="1"/>
              </p:cNvSpPr>
              <p:nvPr/>
            </p:nvSpPr>
            <p:spPr bwMode="auto">
              <a:xfrm>
                <a:off x="2172" y="2183"/>
                <a:ext cx="326" cy="339"/>
              </a:xfrm>
              <a:custGeom>
                <a:avLst/>
                <a:gdLst>
                  <a:gd name="T0" fmla="*/ 178 w 214"/>
                  <a:gd name="T1" fmla="*/ 16 h 223"/>
                  <a:gd name="T2" fmla="*/ 162 w 214"/>
                  <a:gd name="T3" fmla="*/ 0 h 223"/>
                  <a:gd name="T4" fmla="*/ 54 w 214"/>
                  <a:gd name="T5" fmla="*/ 0 h 223"/>
                  <a:gd name="T6" fmla="*/ 38 w 214"/>
                  <a:gd name="T7" fmla="*/ 16 h 223"/>
                  <a:gd name="T8" fmla="*/ 38 w 214"/>
                  <a:gd name="T9" fmla="*/ 66 h 223"/>
                  <a:gd name="T10" fmla="*/ 178 w 214"/>
                  <a:gd name="T11" fmla="*/ 66 h 223"/>
                  <a:gd name="T12" fmla="*/ 178 w 214"/>
                  <a:gd name="T13" fmla="*/ 16 h 223"/>
                  <a:gd name="T14" fmla="*/ 214 w 214"/>
                  <a:gd name="T15" fmla="*/ 213 h 223"/>
                  <a:gd name="T16" fmla="*/ 203 w 214"/>
                  <a:gd name="T17" fmla="*/ 223 h 223"/>
                  <a:gd name="T18" fmla="*/ 11 w 214"/>
                  <a:gd name="T19" fmla="*/ 223 h 223"/>
                  <a:gd name="T20" fmla="*/ 0 w 214"/>
                  <a:gd name="T21" fmla="*/ 213 h 223"/>
                  <a:gd name="T22" fmla="*/ 0 w 214"/>
                  <a:gd name="T23" fmla="*/ 135 h 223"/>
                  <a:gd name="T24" fmla="*/ 11 w 214"/>
                  <a:gd name="T25" fmla="*/ 125 h 223"/>
                  <a:gd name="T26" fmla="*/ 203 w 214"/>
                  <a:gd name="T27" fmla="*/ 125 h 223"/>
                  <a:gd name="T28" fmla="*/ 214 w 214"/>
                  <a:gd name="T29" fmla="*/ 135 h 223"/>
                  <a:gd name="T30" fmla="*/ 214 w 214"/>
                  <a:gd name="T31" fmla="*/ 213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4" h="223">
                    <a:moveTo>
                      <a:pt x="178" y="16"/>
                    </a:moveTo>
                    <a:cubicBezTo>
                      <a:pt x="178" y="7"/>
                      <a:pt x="170" y="0"/>
                      <a:pt x="162" y="0"/>
                    </a:cubicBezTo>
                    <a:cubicBezTo>
                      <a:pt x="54" y="0"/>
                      <a:pt x="54" y="0"/>
                      <a:pt x="54" y="0"/>
                    </a:cubicBezTo>
                    <a:cubicBezTo>
                      <a:pt x="45" y="0"/>
                      <a:pt x="38" y="7"/>
                      <a:pt x="38" y="16"/>
                    </a:cubicBezTo>
                    <a:cubicBezTo>
                      <a:pt x="38" y="66"/>
                      <a:pt x="38" y="66"/>
                      <a:pt x="38" y="66"/>
                    </a:cubicBezTo>
                    <a:cubicBezTo>
                      <a:pt x="178" y="66"/>
                      <a:pt x="178" y="66"/>
                      <a:pt x="178" y="66"/>
                    </a:cubicBezTo>
                    <a:cubicBezTo>
                      <a:pt x="178" y="16"/>
                      <a:pt x="178" y="16"/>
                      <a:pt x="178" y="16"/>
                    </a:cubicBezTo>
                    <a:close/>
                    <a:moveTo>
                      <a:pt x="214" y="213"/>
                    </a:moveTo>
                    <a:cubicBezTo>
                      <a:pt x="214" y="219"/>
                      <a:pt x="209" y="223"/>
                      <a:pt x="203" y="223"/>
                    </a:cubicBezTo>
                    <a:cubicBezTo>
                      <a:pt x="11" y="223"/>
                      <a:pt x="11" y="223"/>
                      <a:pt x="11" y="223"/>
                    </a:cubicBezTo>
                    <a:cubicBezTo>
                      <a:pt x="5" y="223"/>
                      <a:pt x="0" y="219"/>
                      <a:pt x="0" y="213"/>
                    </a:cubicBezTo>
                    <a:cubicBezTo>
                      <a:pt x="0" y="135"/>
                      <a:pt x="0" y="135"/>
                      <a:pt x="0" y="135"/>
                    </a:cubicBezTo>
                    <a:cubicBezTo>
                      <a:pt x="0" y="130"/>
                      <a:pt x="5" y="125"/>
                      <a:pt x="11" y="125"/>
                    </a:cubicBezTo>
                    <a:cubicBezTo>
                      <a:pt x="203" y="125"/>
                      <a:pt x="203" y="125"/>
                      <a:pt x="203" y="125"/>
                    </a:cubicBezTo>
                    <a:cubicBezTo>
                      <a:pt x="209" y="125"/>
                      <a:pt x="214" y="130"/>
                      <a:pt x="214" y="135"/>
                    </a:cubicBezTo>
                    <a:lnTo>
                      <a:pt x="214" y="2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0" name="Freeform 38">
                <a:extLst>
                  <a:ext uri="{FF2B5EF4-FFF2-40B4-BE49-F238E27FC236}">
                    <a16:creationId xmlns:a16="http://schemas.microsoft.com/office/drawing/2014/main" id="{52A39670-9C2F-3FDE-F7F1-D0839C2CCC4E}"/>
                  </a:ext>
                </a:extLst>
              </p:cNvPr>
              <p:cNvSpPr>
                <a:spLocks noEditPoints="1"/>
              </p:cNvSpPr>
              <p:nvPr/>
            </p:nvSpPr>
            <p:spPr bwMode="auto">
              <a:xfrm>
                <a:off x="2042" y="2095"/>
                <a:ext cx="587" cy="691"/>
              </a:xfrm>
              <a:custGeom>
                <a:avLst/>
                <a:gdLst>
                  <a:gd name="T0" fmla="*/ 83 w 385"/>
                  <a:gd name="T1" fmla="*/ 161 h 454"/>
                  <a:gd name="T2" fmla="*/ 63 w 385"/>
                  <a:gd name="T3" fmla="*/ 284 h 454"/>
                  <a:gd name="T4" fmla="*/ 301 w 385"/>
                  <a:gd name="T5" fmla="*/ 304 h 454"/>
                  <a:gd name="T6" fmla="*/ 321 w 385"/>
                  <a:gd name="T7" fmla="*/ 181 h 454"/>
                  <a:gd name="T8" fmla="*/ 306 w 385"/>
                  <a:gd name="T9" fmla="*/ 145 h 454"/>
                  <a:gd name="T10" fmla="*/ 79 w 385"/>
                  <a:gd name="T11" fmla="*/ 96 h 454"/>
                  <a:gd name="T12" fmla="*/ 306 w 385"/>
                  <a:gd name="T13" fmla="*/ 96 h 454"/>
                  <a:gd name="T14" fmla="*/ 306 w 385"/>
                  <a:gd name="T15" fmla="*/ 454 h 454"/>
                  <a:gd name="T16" fmla="*/ 204 w 385"/>
                  <a:gd name="T17" fmla="*/ 320 h 454"/>
                  <a:gd name="T18" fmla="*/ 306 w 385"/>
                  <a:gd name="T19" fmla="*/ 352 h 454"/>
                  <a:gd name="T20" fmla="*/ 79 w 385"/>
                  <a:gd name="T21" fmla="*/ 352 h 454"/>
                  <a:gd name="T22" fmla="*/ 181 w 385"/>
                  <a:gd name="T23" fmla="*/ 320 h 454"/>
                  <a:gd name="T24" fmla="*/ 79 w 385"/>
                  <a:gd name="T25" fmla="*/ 454 h 454"/>
                  <a:gd name="T26" fmla="*/ 48 w 385"/>
                  <a:gd name="T27" fmla="*/ 145 h 454"/>
                  <a:gd name="T28" fmla="*/ 16 w 385"/>
                  <a:gd name="T29" fmla="*/ 332 h 454"/>
                  <a:gd name="T30" fmla="*/ 0 w 385"/>
                  <a:gd name="T31" fmla="*/ 160 h 454"/>
                  <a:gd name="T32" fmla="*/ 48 w 385"/>
                  <a:gd name="T33" fmla="*/ 145 h 454"/>
                  <a:gd name="T34" fmla="*/ 338 w 385"/>
                  <a:gd name="T35" fmla="*/ 332 h 454"/>
                  <a:gd name="T36" fmla="*/ 370 w 385"/>
                  <a:gd name="T37" fmla="*/ 145 h 454"/>
                  <a:gd name="T38" fmla="*/ 385 w 385"/>
                  <a:gd name="T39" fmla="*/ 317 h 454"/>
                  <a:gd name="T40" fmla="*/ 263 w 385"/>
                  <a:gd name="T41" fmla="*/ 74 h 454"/>
                  <a:gd name="T42" fmla="*/ 139 w 385"/>
                  <a:gd name="T43" fmla="*/ 58 h 454"/>
                  <a:gd name="T44" fmla="*/ 123 w 385"/>
                  <a:gd name="T45" fmla="*/ 124 h 454"/>
                  <a:gd name="T46" fmla="*/ 263 w 385"/>
                  <a:gd name="T47" fmla="*/ 74 h 454"/>
                  <a:gd name="T48" fmla="*/ 155 w 385"/>
                  <a:gd name="T49" fmla="*/ 84 h 454"/>
                  <a:gd name="T50" fmla="*/ 180 w 385"/>
                  <a:gd name="T51" fmla="*/ 84 h 454"/>
                  <a:gd name="T52" fmla="*/ 218 w 385"/>
                  <a:gd name="T53" fmla="*/ 72 h 454"/>
                  <a:gd name="T54" fmla="*/ 218 w 385"/>
                  <a:gd name="T55" fmla="*/ 97 h 454"/>
                  <a:gd name="T56" fmla="*/ 218 w 385"/>
                  <a:gd name="T57" fmla="*/ 72 h 454"/>
                  <a:gd name="T58" fmla="*/ 288 w 385"/>
                  <a:gd name="T59" fmla="*/ 281 h 454"/>
                  <a:gd name="T60" fmla="*/ 85 w 385"/>
                  <a:gd name="T61" fmla="*/ 271 h 454"/>
                  <a:gd name="T62" fmla="*/ 96 w 385"/>
                  <a:gd name="T63" fmla="*/ 183 h 454"/>
                  <a:gd name="T64" fmla="*/ 299 w 385"/>
                  <a:gd name="T65" fmla="*/ 193 h 454"/>
                  <a:gd name="T66" fmla="*/ 278 w 385"/>
                  <a:gd name="T67" fmla="*/ 231 h 454"/>
                  <a:gd name="T68" fmla="*/ 106 w 385"/>
                  <a:gd name="T69" fmla="*/ 204 h 454"/>
                  <a:gd name="T70" fmla="*/ 278 w 385"/>
                  <a:gd name="T71" fmla="*/ 231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5" h="454">
                    <a:moveTo>
                      <a:pt x="301" y="161"/>
                    </a:moveTo>
                    <a:cubicBezTo>
                      <a:pt x="83" y="161"/>
                      <a:pt x="83" y="161"/>
                      <a:pt x="83" y="161"/>
                    </a:cubicBezTo>
                    <a:cubicBezTo>
                      <a:pt x="72" y="161"/>
                      <a:pt x="63" y="170"/>
                      <a:pt x="63" y="181"/>
                    </a:cubicBezTo>
                    <a:cubicBezTo>
                      <a:pt x="63" y="284"/>
                      <a:pt x="63" y="284"/>
                      <a:pt x="63" y="284"/>
                    </a:cubicBezTo>
                    <a:cubicBezTo>
                      <a:pt x="63" y="295"/>
                      <a:pt x="72" y="304"/>
                      <a:pt x="83" y="304"/>
                    </a:cubicBezTo>
                    <a:cubicBezTo>
                      <a:pt x="301" y="304"/>
                      <a:pt x="301" y="304"/>
                      <a:pt x="301" y="304"/>
                    </a:cubicBezTo>
                    <a:cubicBezTo>
                      <a:pt x="312" y="304"/>
                      <a:pt x="321" y="295"/>
                      <a:pt x="321" y="284"/>
                    </a:cubicBezTo>
                    <a:cubicBezTo>
                      <a:pt x="321" y="181"/>
                      <a:pt x="321" y="181"/>
                      <a:pt x="321" y="181"/>
                    </a:cubicBezTo>
                    <a:cubicBezTo>
                      <a:pt x="321" y="170"/>
                      <a:pt x="312" y="161"/>
                      <a:pt x="301" y="161"/>
                    </a:cubicBezTo>
                    <a:close/>
                    <a:moveTo>
                      <a:pt x="306" y="145"/>
                    </a:moveTo>
                    <a:cubicBezTo>
                      <a:pt x="79" y="145"/>
                      <a:pt x="79" y="145"/>
                      <a:pt x="79" y="145"/>
                    </a:cubicBezTo>
                    <a:cubicBezTo>
                      <a:pt x="79" y="96"/>
                      <a:pt x="79" y="96"/>
                      <a:pt x="79" y="96"/>
                    </a:cubicBezTo>
                    <a:cubicBezTo>
                      <a:pt x="79" y="40"/>
                      <a:pt x="126" y="0"/>
                      <a:pt x="193" y="0"/>
                    </a:cubicBezTo>
                    <a:cubicBezTo>
                      <a:pt x="259" y="0"/>
                      <a:pt x="306" y="40"/>
                      <a:pt x="306" y="96"/>
                    </a:cubicBezTo>
                    <a:lnTo>
                      <a:pt x="306" y="145"/>
                    </a:lnTo>
                    <a:close/>
                    <a:moveTo>
                      <a:pt x="306" y="454"/>
                    </a:moveTo>
                    <a:cubicBezTo>
                      <a:pt x="204" y="454"/>
                      <a:pt x="204" y="454"/>
                      <a:pt x="204" y="454"/>
                    </a:cubicBezTo>
                    <a:cubicBezTo>
                      <a:pt x="204" y="320"/>
                      <a:pt x="204" y="320"/>
                      <a:pt x="204" y="320"/>
                    </a:cubicBezTo>
                    <a:cubicBezTo>
                      <a:pt x="274" y="320"/>
                      <a:pt x="274" y="320"/>
                      <a:pt x="274" y="320"/>
                    </a:cubicBezTo>
                    <a:cubicBezTo>
                      <a:pt x="295" y="320"/>
                      <a:pt x="306" y="331"/>
                      <a:pt x="306" y="352"/>
                    </a:cubicBezTo>
                    <a:lnTo>
                      <a:pt x="306" y="454"/>
                    </a:lnTo>
                    <a:close/>
                    <a:moveTo>
                      <a:pt x="79" y="352"/>
                    </a:moveTo>
                    <a:cubicBezTo>
                      <a:pt x="79" y="331"/>
                      <a:pt x="91" y="320"/>
                      <a:pt x="111" y="320"/>
                    </a:cubicBezTo>
                    <a:cubicBezTo>
                      <a:pt x="181" y="320"/>
                      <a:pt x="181" y="320"/>
                      <a:pt x="181" y="320"/>
                    </a:cubicBezTo>
                    <a:cubicBezTo>
                      <a:pt x="181" y="454"/>
                      <a:pt x="181" y="454"/>
                      <a:pt x="181" y="454"/>
                    </a:cubicBezTo>
                    <a:cubicBezTo>
                      <a:pt x="79" y="454"/>
                      <a:pt x="79" y="454"/>
                      <a:pt x="79" y="454"/>
                    </a:cubicBezTo>
                    <a:lnTo>
                      <a:pt x="79" y="352"/>
                    </a:lnTo>
                    <a:close/>
                    <a:moveTo>
                      <a:pt x="48" y="145"/>
                    </a:moveTo>
                    <a:cubicBezTo>
                      <a:pt x="48" y="332"/>
                      <a:pt x="48" y="332"/>
                      <a:pt x="48" y="332"/>
                    </a:cubicBezTo>
                    <a:cubicBezTo>
                      <a:pt x="16" y="332"/>
                      <a:pt x="16" y="332"/>
                      <a:pt x="16" y="332"/>
                    </a:cubicBezTo>
                    <a:cubicBezTo>
                      <a:pt x="6" y="332"/>
                      <a:pt x="0" y="327"/>
                      <a:pt x="0" y="317"/>
                    </a:cubicBezTo>
                    <a:cubicBezTo>
                      <a:pt x="0" y="160"/>
                      <a:pt x="0" y="160"/>
                      <a:pt x="0" y="160"/>
                    </a:cubicBezTo>
                    <a:cubicBezTo>
                      <a:pt x="0" y="150"/>
                      <a:pt x="6" y="145"/>
                      <a:pt x="16" y="145"/>
                    </a:cubicBezTo>
                    <a:lnTo>
                      <a:pt x="48" y="145"/>
                    </a:lnTo>
                    <a:close/>
                    <a:moveTo>
                      <a:pt x="370" y="332"/>
                    </a:moveTo>
                    <a:cubicBezTo>
                      <a:pt x="338" y="332"/>
                      <a:pt x="338" y="332"/>
                      <a:pt x="338" y="332"/>
                    </a:cubicBezTo>
                    <a:cubicBezTo>
                      <a:pt x="338" y="145"/>
                      <a:pt x="338" y="145"/>
                      <a:pt x="338" y="145"/>
                    </a:cubicBezTo>
                    <a:cubicBezTo>
                      <a:pt x="370" y="145"/>
                      <a:pt x="370" y="145"/>
                      <a:pt x="370" y="145"/>
                    </a:cubicBezTo>
                    <a:cubicBezTo>
                      <a:pt x="380" y="145"/>
                      <a:pt x="385" y="150"/>
                      <a:pt x="385" y="160"/>
                    </a:cubicBezTo>
                    <a:cubicBezTo>
                      <a:pt x="385" y="317"/>
                      <a:pt x="385" y="317"/>
                      <a:pt x="385" y="317"/>
                    </a:cubicBezTo>
                    <a:cubicBezTo>
                      <a:pt x="385" y="327"/>
                      <a:pt x="380" y="332"/>
                      <a:pt x="370" y="332"/>
                    </a:cubicBezTo>
                    <a:close/>
                    <a:moveTo>
                      <a:pt x="263" y="74"/>
                    </a:moveTo>
                    <a:cubicBezTo>
                      <a:pt x="263" y="65"/>
                      <a:pt x="255" y="58"/>
                      <a:pt x="247" y="58"/>
                    </a:cubicBezTo>
                    <a:cubicBezTo>
                      <a:pt x="139" y="58"/>
                      <a:pt x="139" y="58"/>
                      <a:pt x="139" y="58"/>
                    </a:cubicBezTo>
                    <a:cubicBezTo>
                      <a:pt x="130" y="58"/>
                      <a:pt x="123" y="65"/>
                      <a:pt x="123" y="74"/>
                    </a:cubicBezTo>
                    <a:cubicBezTo>
                      <a:pt x="123" y="124"/>
                      <a:pt x="123" y="124"/>
                      <a:pt x="123" y="124"/>
                    </a:cubicBezTo>
                    <a:cubicBezTo>
                      <a:pt x="263" y="124"/>
                      <a:pt x="263" y="124"/>
                      <a:pt x="263" y="124"/>
                    </a:cubicBezTo>
                    <a:cubicBezTo>
                      <a:pt x="263" y="74"/>
                      <a:pt x="263" y="74"/>
                      <a:pt x="263" y="74"/>
                    </a:cubicBezTo>
                    <a:close/>
                    <a:moveTo>
                      <a:pt x="167" y="72"/>
                    </a:moveTo>
                    <a:cubicBezTo>
                      <a:pt x="161" y="72"/>
                      <a:pt x="155" y="77"/>
                      <a:pt x="155" y="84"/>
                    </a:cubicBezTo>
                    <a:cubicBezTo>
                      <a:pt x="155" y="91"/>
                      <a:pt x="161" y="97"/>
                      <a:pt x="167" y="97"/>
                    </a:cubicBezTo>
                    <a:cubicBezTo>
                      <a:pt x="174" y="97"/>
                      <a:pt x="180" y="91"/>
                      <a:pt x="180" y="84"/>
                    </a:cubicBezTo>
                    <a:cubicBezTo>
                      <a:pt x="180" y="77"/>
                      <a:pt x="174" y="72"/>
                      <a:pt x="167" y="72"/>
                    </a:cubicBezTo>
                    <a:close/>
                    <a:moveTo>
                      <a:pt x="218" y="72"/>
                    </a:moveTo>
                    <a:cubicBezTo>
                      <a:pt x="211" y="72"/>
                      <a:pt x="205" y="77"/>
                      <a:pt x="205" y="84"/>
                    </a:cubicBezTo>
                    <a:cubicBezTo>
                      <a:pt x="205" y="91"/>
                      <a:pt x="211" y="97"/>
                      <a:pt x="218" y="97"/>
                    </a:cubicBezTo>
                    <a:cubicBezTo>
                      <a:pt x="225" y="97"/>
                      <a:pt x="230" y="91"/>
                      <a:pt x="230" y="84"/>
                    </a:cubicBezTo>
                    <a:cubicBezTo>
                      <a:pt x="230" y="77"/>
                      <a:pt x="225" y="72"/>
                      <a:pt x="218" y="72"/>
                    </a:cubicBezTo>
                    <a:close/>
                    <a:moveTo>
                      <a:pt x="299" y="271"/>
                    </a:moveTo>
                    <a:cubicBezTo>
                      <a:pt x="299" y="277"/>
                      <a:pt x="294" y="281"/>
                      <a:pt x="288" y="281"/>
                    </a:cubicBezTo>
                    <a:cubicBezTo>
                      <a:pt x="96" y="281"/>
                      <a:pt x="96" y="281"/>
                      <a:pt x="96" y="281"/>
                    </a:cubicBezTo>
                    <a:cubicBezTo>
                      <a:pt x="90" y="281"/>
                      <a:pt x="85" y="277"/>
                      <a:pt x="85" y="271"/>
                    </a:cubicBezTo>
                    <a:cubicBezTo>
                      <a:pt x="85" y="193"/>
                      <a:pt x="85" y="193"/>
                      <a:pt x="85" y="193"/>
                    </a:cubicBezTo>
                    <a:cubicBezTo>
                      <a:pt x="85" y="188"/>
                      <a:pt x="90" y="183"/>
                      <a:pt x="96" y="183"/>
                    </a:cubicBezTo>
                    <a:cubicBezTo>
                      <a:pt x="288" y="183"/>
                      <a:pt x="288" y="183"/>
                      <a:pt x="288" y="183"/>
                    </a:cubicBezTo>
                    <a:cubicBezTo>
                      <a:pt x="294" y="183"/>
                      <a:pt x="299" y="188"/>
                      <a:pt x="299" y="193"/>
                    </a:cubicBezTo>
                    <a:lnTo>
                      <a:pt x="299" y="271"/>
                    </a:lnTo>
                    <a:close/>
                    <a:moveTo>
                      <a:pt x="278" y="231"/>
                    </a:moveTo>
                    <a:cubicBezTo>
                      <a:pt x="106" y="231"/>
                      <a:pt x="106" y="231"/>
                      <a:pt x="106" y="231"/>
                    </a:cubicBezTo>
                    <a:cubicBezTo>
                      <a:pt x="106" y="204"/>
                      <a:pt x="106" y="204"/>
                      <a:pt x="106" y="204"/>
                    </a:cubicBezTo>
                    <a:cubicBezTo>
                      <a:pt x="278" y="204"/>
                      <a:pt x="278" y="204"/>
                      <a:pt x="278" y="204"/>
                    </a:cubicBezTo>
                    <a:lnTo>
                      <a:pt x="278" y="231"/>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12" name="グループ化 11">
            <a:extLst>
              <a:ext uri="{FF2B5EF4-FFF2-40B4-BE49-F238E27FC236}">
                <a16:creationId xmlns:a16="http://schemas.microsoft.com/office/drawing/2014/main" id="{46A7C7DD-461A-3910-180D-5B640BCF8A44}"/>
              </a:ext>
            </a:extLst>
          </p:cNvPr>
          <p:cNvGrpSpPr/>
          <p:nvPr/>
        </p:nvGrpSpPr>
        <p:grpSpPr>
          <a:xfrm>
            <a:off x="2207675" y="2916000"/>
            <a:ext cx="1440325" cy="2222964"/>
            <a:chOff x="2207675" y="2916000"/>
            <a:chExt cx="1440325" cy="2222964"/>
          </a:xfrm>
        </p:grpSpPr>
        <p:sp>
          <p:nvSpPr>
            <p:cNvPr id="6" name="楕円 5">
              <a:extLst>
                <a:ext uri="{FF2B5EF4-FFF2-40B4-BE49-F238E27FC236}">
                  <a16:creationId xmlns:a16="http://schemas.microsoft.com/office/drawing/2014/main" id="{A4013538-8EB5-F2FF-FA72-B63AF8F3C81A}"/>
                </a:ext>
              </a:extLst>
            </p:cNvPr>
            <p:cNvSpPr/>
            <p:nvPr/>
          </p:nvSpPr>
          <p:spPr>
            <a:xfrm>
              <a:off x="2207675" y="2916000"/>
              <a:ext cx="1440000" cy="1440000"/>
            </a:xfrm>
            <a:prstGeom prst="ellipse">
              <a:avLst/>
            </a:prstGeom>
            <a:solidFill>
              <a:srgbClr val="DDF2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a:extLst>
                <a:ext uri="{FF2B5EF4-FFF2-40B4-BE49-F238E27FC236}">
                  <a16:creationId xmlns:a16="http://schemas.microsoft.com/office/drawing/2014/main" id="{B7380651-5FEB-CD59-D744-7A95E5E51445}"/>
                </a:ext>
              </a:extLst>
            </p:cNvPr>
            <p:cNvSpPr txBox="1"/>
            <p:nvPr/>
          </p:nvSpPr>
          <p:spPr>
            <a:xfrm>
              <a:off x="2208000" y="3852000"/>
              <a:ext cx="1440000" cy="430887"/>
            </a:xfrm>
            <a:prstGeom prst="rect">
              <a:avLst/>
            </a:prstGeom>
            <a:noFill/>
            <a:ln>
              <a:noFill/>
            </a:ln>
          </p:spPr>
          <p:txBody>
            <a:bodyPr wrap="square" lIns="0" tIns="0" rIns="0" bIns="0" rtlCol="0">
              <a:noAutofit/>
            </a:bodyPr>
            <a:lstStyle/>
            <a:p>
              <a:pPr algn="ctr" defTabSz="914400" fontAlgn="ctr"/>
              <a:r>
                <a:rPr kumimoji="1" lang="ja-JP" altLang="en-US" sz="1200" b="1" spc="50" dirty="0">
                  <a:latin typeface="BIZ UDPゴシック" panose="020B0400000000000000" pitchFamily="50" charset="-128"/>
                  <a:ea typeface="BIZ UDPゴシック" panose="020B0400000000000000" pitchFamily="50" charset="-128"/>
                </a:rPr>
                <a:t>処遇改善加算の</a:t>
              </a:r>
              <a:br>
                <a:rPr kumimoji="1" lang="en-US" altLang="ja-JP" sz="1200" b="1" spc="50" dirty="0">
                  <a:latin typeface="BIZ UDPゴシック" panose="020B0400000000000000" pitchFamily="50" charset="-128"/>
                  <a:ea typeface="BIZ UDPゴシック" panose="020B0400000000000000" pitchFamily="50" charset="-128"/>
                </a:rPr>
              </a:br>
              <a:r>
                <a:rPr kumimoji="1" lang="ja-JP" altLang="en-US" sz="1200" b="1" spc="50" dirty="0">
                  <a:latin typeface="BIZ UDPゴシック" panose="020B0400000000000000" pitchFamily="50" charset="-128"/>
                  <a:ea typeface="BIZ UDPゴシック" panose="020B0400000000000000" pitchFamily="50" charset="-128"/>
                </a:rPr>
                <a:t>取得</a:t>
              </a:r>
            </a:p>
          </p:txBody>
        </p:sp>
        <p:sp>
          <p:nvSpPr>
            <p:cNvPr id="49" name="テキスト ボックス 48">
              <a:extLst>
                <a:ext uri="{FF2B5EF4-FFF2-40B4-BE49-F238E27FC236}">
                  <a16:creationId xmlns:a16="http://schemas.microsoft.com/office/drawing/2014/main" id="{C9A9423C-8439-2F0C-0EC8-661EC1A0F0E5}"/>
                </a:ext>
              </a:extLst>
            </p:cNvPr>
            <p:cNvSpPr txBox="1"/>
            <p:nvPr/>
          </p:nvSpPr>
          <p:spPr>
            <a:xfrm>
              <a:off x="2208000" y="4428000"/>
              <a:ext cx="1440000" cy="710964"/>
            </a:xfrm>
            <a:prstGeom prst="rect">
              <a:avLst/>
            </a:prstGeom>
            <a:noFill/>
            <a:ln>
              <a:noFill/>
            </a:ln>
          </p:spPr>
          <p:txBody>
            <a:bodyPr wrap="square" lIns="0" tIns="0" rIns="0" bIns="0" rtlCol="0">
              <a:spAutoFit/>
            </a:bodyPr>
            <a:lstStyle/>
            <a:p>
              <a:pPr algn="ctr" defTabSz="914400" fontAlgn="ctr">
                <a:lnSpc>
                  <a:spcPct val="110000"/>
                </a:lnSpc>
              </a:pPr>
              <a:r>
                <a:rPr kumimoji="1" lang="ja-JP" altLang="en-US" sz="1050" spc="50" dirty="0">
                  <a:latin typeface="BIZ UDPゴシック" panose="020B0400000000000000" pitchFamily="50" charset="-128"/>
                  <a:ea typeface="BIZ UDPゴシック" panose="020B0400000000000000" pitchFamily="50" charset="-128"/>
                </a:rPr>
                <a:t>加算を取得するための</a:t>
              </a:r>
              <a:br>
                <a:rPr kumimoji="1" lang="en-US" altLang="ja-JP" sz="1050" spc="50" dirty="0">
                  <a:latin typeface="BIZ UDPゴシック" panose="020B0400000000000000" pitchFamily="50" charset="-128"/>
                  <a:ea typeface="BIZ UDPゴシック" panose="020B0400000000000000" pitchFamily="50" charset="-128"/>
                </a:rPr>
              </a:br>
              <a:r>
                <a:rPr kumimoji="1" lang="ja-JP" altLang="en-US" sz="1050" spc="50" dirty="0">
                  <a:latin typeface="BIZ UDPゴシック" panose="020B0400000000000000" pitchFamily="50" charset="-128"/>
                  <a:ea typeface="BIZ UDPゴシック" panose="020B0400000000000000" pitchFamily="50" charset="-128"/>
                </a:rPr>
                <a:t>要件や書類</a:t>
              </a:r>
              <a:r>
                <a:rPr kumimoji="1" lang="ja-JP" altLang="en-US" sz="1050" spc="50">
                  <a:latin typeface="BIZ UDPゴシック" panose="020B0400000000000000" pitchFamily="50" charset="-128"/>
                  <a:ea typeface="BIZ UDPゴシック" panose="020B0400000000000000" pitchFamily="50" charset="-128"/>
                </a:rPr>
                <a:t>の書き方を</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どの</a:t>
              </a:r>
              <a:r>
                <a:rPr kumimoji="1" lang="ja-JP" altLang="en-US" sz="1050" spc="50" dirty="0">
                  <a:latin typeface="BIZ UDPゴシック" panose="020B0400000000000000" pitchFamily="50" charset="-128"/>
                  <a:ea typeface="BIZ UDPゴシック" panose="020B0400000000000000" pitchFamily="50" charset="-128"/>
                </a:rPr>
                <a:t>よう</a:t>
              </a:r>
              <a:r>
                <a:rPr kumimoji="1" lang="ja-JP" altLang="en-US" sz="1050" spc="50">
                  <a:latin typeface="BIZ UDPゴシック" panose="020B0400000000000000" pitchFamily="50" charset="-128"/>
                  <a:ea typeface="BIZ UDPゴシック" panose="020B0400000000000000" pitchFamily="50" charset="-128"/>
                </a:rPr>
                <a:t>にすれば</a:t>
              </a:r>
              <a:br>
                <a:rPr kumimoji="1" lang="en-US" altLang="ja-JP" sz="1050" spc="50">
                  <a:latin typeface="BIZ UDPゴシック" panose="020B0400000000000000" pitchFamily="50" charset="-128"/>
                  <a:ea typeface="BIZ UDPゴシック" panose="020B0400000000000000" pitchFamily="50" charset="-128"/>
                </a:rPr>
              </a:br>
              <a:r>
                <a:rPr kumimoji="1" lang="ja-JP" altLang="en-US" sz="1050" spc="50">
                  <a:latin typeface="BIZ UDPゴシック" panose="020B0400000000000000" pitchFamily="50" charset="-128"/>
                  <a:ea typeface="BIZ UDPゴシック" panose="020B0400000000000000" pitchFamily="50" charset="-128"/>
                </a:rPr>
                <a:t>よい</a:t>
              </a:r>
              <a:r>
                <a:rPr kumimoji="1" lang="ja-JP" altLang="en-US" sz="1050" spc="50" dirty="0">
                  <a:latin typeface="BIZ UDPゴシック" panose="020B0400000000000000" pitchFamily="50" charset="-128"/>
                  <a:ea typeface="BIZ UDPゴシック" panose="020B0400000000000000" pitchFamily="50" charset="-128"/>
                </a:rPr>
                <a:t>かわからない</a:t>
              </a:r>
            </a:p>
          </p:txBody>
        </p:sp>
        <p:grpSp>
          <p:nvGrpSpPr>
            <p:cNvPr id="64" name="グループ化 63">
              <a:extLst>
                <a:ext uri="{FF2B5EF4-FFF2-40B4-BE49-F238E27FC236}">
                  <a16:creationId xmlns:a16="http://schemas.microsoft.com/office/drawing/2014/main" id="{F4400C47-0CB6-E547-5F1F-3AC40D910D8F}"/>
                </a:ext>
              </a:extLst>
            </p:cNvPr>
            <p:cNvGrpSpPr/>
            <p:nvPr/>
          </p:nvGrpSpPr>
          <p:grpSpPr>
            <a:xfrm>
              <a:off x="2466820" y="3081521"/>
              <a:ext cx="829951" cy="712057"/>
              <a:chOff x="2466820" y="3369521"/>
              <a:chExt cx="829951" cy="712057"/>
            </a:xfrm>
          </p:grpSpPr>
          <p:pic>
            <p:nvPicPr>
              <p:cNvPr id="67" name="グラフィックス 66">
                <a:extLst>
                  <a:ext uri="{FF2B5EF4-FFF2-40B4-BE49-F238E27FC236}">
                    <a16:creationId xmlns:a16="http://schemas.microsoft.com/office/drawing/2014/main" id="{5D51C557-5B52-F924-A7A8-E9F703AF287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939771" y="3556517"/>
                <a:ext cx="357000" cy="504000"/>
              </a:xfrm>
              <a:prstGeom prst="rect">
                <a:avLst/>
              </a:prstGeom>
            </p:spPr>
          </p:pic>
          <p:grpSp>
            <p:nvGrpSpPr>
              <p:cNvPr id="68" name="グループ化 67">
                <a:extLst>
                  <a:ext uri="{FF2B5EF4-FFF2-40B4-BE49-F238E27FC236}">
                    <a16:creationId xmlns:a16="http://schemas.microsoft.com/office/drawing/2014/main" id="{A117008E-AB1A-39D6-865F-8033957BC858}"/>
                  </a:ext>
                </a:extLst>
              </p:cNvPr>
              <p:cNvGrpSpPr/>
              <p:nvPr/>
            </p:nvGrpSpPr>
            <p:grpSpPr>
              <a:xfrm>
                <a:off x="2466820" y="3369521"/>
                <a:ext cx="498440" cy="712057"/>
                <a:chOff x="7657200" y="4851237"/>
                <a:chExt cx="400050" cy="571500"/>
              </a:xfrm>
            </p:grpSpPr>
            <p:pic>
              <p:nvPicPr>
                <p:cNvPr id="72" name="グラフィックス 71">
                  <a:extLst>
                    <a:ext uri="{FF2B5EF4-FFF2-40B4-BE49-F238E27FC236}">
                      <a16:creationId xmlns:a16="http://schemas.microsoft.com/office/drawing/2014/main" id="{90F1AAFD-0526-9F78-B7A3-8B6F70BAB50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658119" y="4851237"/>
                  <a:ext cx="390525" cy="571500"/>
                </a:xfrm>
                <a:prstGeom prst="rect">
                  <a:avLst/>
                </a:prstGeom>
              </p:spPr>
            </p:pic>
            <p:pic>
              <p:nvPicPr>
                <p:cNvPr id="73" name="グラフィックス 72">
                  <a:extLst>
                    <a:ext uri="{FF2B5EF4-FFF2-40B4-BE49-F238E27FC236}">
                      <a16:creationId xmlns:a16="http://schemas.microsoft.com/office/drawing/2014/main" id="{304A7289-9AA8-CB87-05D1-4950300F0D8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7657200" y="4851237"/>
                  <a:ext cx="400050" cy="571500"/>
                </a:xfrm>
                <a:prstGeom prst="rect">
                  <a:avLst/>
                </a:prstGeom>
              </p:spPr>
            </p:pic>
          </p:grpSp>
        </p:grpSp>
      </p:grpSp>
      <p:grpSp>
        <p:nvGrpSpPr>
          <p:cNvPr id="18" name="グループ化 17">
            <a:extLst>
              <a:ext uri="{FF2B5EF4-FFF2-40B4-BE49-F238E27FC236}">
                <a16:creationId xmlns:a16="http://schemas.microsoft.com/office/drawing/2014/main" id="{D865A23D-11DD-3F2F-49CA-D86AC6113A45}"/>
              </a:ext>
            </a:extLst>
          </p:cNvPr>
          <p:cNvGrpSpPr/>
          <p:nvPr/>
        </p:nvGrpSpPr>
        <p:grpSpPr>
          <a:xfrm>
            <a:off x="3911675" y="2916000"/>
            <a:ext cx="1440325" cy="2222964"/>
            <a:chOff x="3911675" y="2916000"/>
            <a:chExt cx="1440325" cy="2222964"/>
          </a:xfrm>
        </p:grpSpPr>
        <p:sp>
          <p:nvSpPr>
            <p:cNvPr id="7" name="楕円 6">
              <a:extLst>
                <a:ext uri="{FF2B5EF4-FFF2-40B4-BE49-F238E27FC236}">
                  <a16:creationId xmlns:a16="http://schemas.microsoft.com/office/drawing/2014/main" id="{4381B4FA-16DA-7BC7-917A-D046F914B601}"/>
                </a:ext>
              </a:extLst>
            </p:cNvPr>
            <p:cNvSpPr/>
            <p:nvPr/>
          </p:nvSpPr>
          <p:spPr>
            <a:xfrm>
              <a:off x="3911675" y="2916000"/>
              <a:ext cx="1440000" cy="1440000"/>
            </a:xfrm>
            <a:prstGeom prst="ellipse">
              <a:avLst/>
            </a:prstGeom>
            <a:solidFill>
              <a:srgbClr val="DDF2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1F79F1C6-9F67-FF34-6105-0CA18CFDF645}"/>
                </a:ext>
              </a:extLst>
            </p:cNvPr>
            <p:cNvSpPr txBox="1"/>
            <p:nvPr/>
          </p:nvSpPr>
          <p:spPr>
            <a:xfrm>
              <a:off x="3912000" y="3852000"/>
              <a:ext cx="1440000" cy="430887"/>
            </a:xfrm>
            <a:prstGeom prst="rect">
              <a:avLst/>
            </a:prstGeom>
            <a:noFill/>
            <a:ln>
              <a:noFill/>
            </a:ln>
          </p:spPr>
          <p:txBody>
            <a:bodyPr wrap="square" lIns="0" tIns="0" rIns="0" bIns="0" rtlCol="0">
              <a:noAutofit/>
            </a:bodyPr>
            <a:lstStyle/>
            <a:p>
              <a:pPr algn="ctr" defTabSz="914400" fontAlgn="ctr"/>
              <a:r>
                <a:rPr kumimoji="1" lang="ja-JP" altLang="en-US" sz="1200" b="1" spc="50" dirty="0">
                  <a:latin typeface="BIZ UDPゴシック" panose="020B0400000000000000" pitchFamily="50" charset="-128"/>
                  <a:ea typeface="BIZ UDPゴシック" panose="020B0400000000000000" pitchFamily="50" charset="-128"/>
                </a:rPr>
                <a:t>業務負担の</a:t>
              </a:r>
              <a:br>
                <a:rPr kumimoji="1" lang="en-US" altLang="ja-JP" sz="1200" b="1" spc="50" dirty="0">
                  <a:latin typeface="BIZ UDPゴシック" panose="020B0400000000000000" pitchFamily="50" charset="-128"/>
                  <a:ea typeface="BIZ UDPゴシック" panose="020B0400000000000000" pitchFamily="50" charset="-128"/>
                </a:rPr>
              </a:br>
              <a:r>
                <a:rPr kumimoji="1" lang="ja-JP" altLang="en-US" sz="1200" b="1" spc="50" dirty="0">
                  <a:latin typeface="BIZ UDPゴシック" panose="020B0400000000000000" pitchFamily="50" charset="-128"/>
                  <a:ea typeface="BIZ UDPゴシック" panose="020B0400000000000000" pitchFamily="50" charset="-128"/>
                </a:rPr>
                <a:t>軽減</a:t>
              </a:r>
            </a:p>
          </p:txBody>
        </p:sp>
        <p:sp>
          <p:nvSpPr>
            <p:cNvPr id="62" name="テキスト ボックス 61">
              <a:extLst>
                <a:ext uri="{FF2B5EF4-FFF2-40B4-BE49-F238E27FC236}">
                  <a16:creationId xmlns:a16="http://schemas.microsoft.com/office/drawing/2014/main" id="{0C546006-AFB2-4D4B-3636-DD7192AD898B}"/>
                </a:ext>
              </a:extLst>
            </p:cNvPr>
            <p:cNvSpPr txBox="1"/>
            <p:nvPr/>
          </p:nvSpPr>
          <p:spPr>
            <a:xfrm>
              <a:off x="3912000" y="4428000"/>
              <a:ext cx="1440000" cy="710964"/>
            </a:xfrm>
            <a:prstGeom prst="rect">
              <a:avLst/>
            </a:prstGeom>
            <a:noFill/>
            <a:ln>
              <a:noFill/>
            </a:ln>
          </p:spPr>
          <p:txBody>
            <a:bodyPr wrap="square" lIns="0" tIns="0" rIns="0" bIns="0" rtlCol="0">
              <a:spAutoFit/>
            </a:bodyPr>
            <a:lstStyle/>
            <a:p>
              <a:pPr algn="ctr" defTabSz="914400" fontAlgn="ctr">
                <a:lnSpc>
                  <a:spcPct val="110000"/>
                </a:lnSpc>
              </a:pPr>
              <a:r>
                <a:rPr kumimoji="1" lang="ja-JP" altLang="en-US" sz="1050" spc="50" dirty="0">
                  <a:solidFill>
                    <a:srgbClr val="000000"/>
                  </a:solidFill>
                  <a:latin typeface="BIZ UDPゴシック" panose="020B0400000000000000" pitchFamily="50" charset="-128"/>
                  <a:ea typeface="BIZ UDPゴシック" panose="020B0400000000000000" pitchFamily="50" charset="-128"/>
                </a:rPr>
                <a:t>事業所の</a:t>
              </a:r>
              <a:r>
                <a:rPr kumimoji="1" lang="ja-JP" altLang="en-US" sz="1050" spc="50">
                  <a:solidFill>
                    <a:srgbClr val="000000"/>
                  </a:solidFill>
                  <a:latin typeface="BIZ UDPゴシック" panose="020B0400000000000000" pitchFamily="50" charset="-128"/>
                  <a:ea typeface="BIZ UDPゴシック" panose="020B0400000000000000" pitchFamily="50" charset="-128"/>
                </a:rPr>
                <a:t>運営や</a:t>
              </a:r>
              <a:br>
                <a:rPr kumimoji="1" lang="en-US" altLang="ja-JP" sz="1050" spc="50">
                  <a:solidFill>
                    <a:srgbClr val="000000"/>
                  </a:solidFill>
                  <a:latin typeface="BIZ UDPゴシック" panose="020B0400000000000000" pitchFamily="50" charset="-128"/>
                  <a:ea typeface="BIZ UDPゴシック" panose="020B0400000000000000" pitchFamily="50" charset="-128"/>
                </a:rPr>
              </a:br>
              <a:r>
                <a:rPr kumimoji="1" lang="ja-JP" altLang="en-US" sz="1050" spc="50">
                  <a:solidFill>
                    <a:srgbClr val="000000"/>
                  </a:solidFill>
                  <a:latin typeface="BIZ UDPゴシック" panose="020B0400000000000000" pitchFamily="50" charset="-128"/>
                  <a:ea typeface="BIZ UDPゴシック" panose="020B0400000000000000" pitchFamily="50" charset="-128"/>
                </a:rPr>
                <a:t>収支</a:t>
              </a:r>
              <a:r>
                <a:rPr kumimoji="1" lang="ja-JP" altLang="en-US" sz="1050" spc="50" dirty="0">
                  <a:solidFill>
                    <a:srgbClr val="000000"/>
                  </a:solidFill>
                  <a:latin typeface="BIZ UDPゴシック" panose="020B0400000000000000" pitchFamily="50" charset="-128"/>
                  <a:ea typeface="BIZ UDPゴシック" panose="020B0400000000000000" pitchFamily="50" charset="-128"/>
                </a:rPr>
                <a:t>の改善をしたいが、</a:t>
              </a:r>
              <a:br>
                <a:rPr kumimoji="1" lang="en-US" altLang="ja-JP" sz="1050" spc="50" dirty="0">
                  <a:solidFill>
                    <a:srgbClr val="000000"/>
                  </a:solidFill>
                  <a:latin typeface="BIZ UDPゴシック" panose="020B0400000000000000" pitchFamily="50" charset="-128"/>
                  <a:ea typeface="BIZ UDPゴシック" panose="020B0400000000000000" pitchFamily="50" charset="-128"/>
                </a:rPr>
              </a:br>
              <a:r>
                <a:rPr kumimoji="1" lang="ja-JP" altLang="en-US" sz="1050" spc="50" dirty="0">
                  <a:solidFill>
                    <a:srgbClr val="000000"/>
                  </a:solidFill>
                  <a:latin typeface="BIZ UDPゴシック" panose="020B0400000000000000" pitchFamily="50" charset="-128"/>
                  <a:ea typeface="BIZ UDPゴシック" panose="020B0400000000000000" pitchFamily="50" charset="-128"/>
                </a:rPr>
                <a:t>どこに相談したら</a:t>
              </a:r>
              <a:br>
                <a:rPr kumimoji="1" lang="en-US" altLang="ja-JP" sz="1050" spc="50" dirty="0">
                  <a:solidFill>
                    <a:srgbClr val="000000"/>
                  </a:solidFill>
                  <a:latin typeface="BIZ UDPゴシック" panose="020B0400000000000000" pitchFamily="50" charset="-128"/>
                  <a:ea typeface="BIZ UDPゴシック" panose="020B0400000000000000" pitchFamily="50" charset="-128"/>
                </a:rPr>
              </a:br>
              <a:r>
                <a:rPr kumimoji="1" lang="ja-JP" altLang="en-US" sz="1050" spc="50" dirty="0">
                  <a:solidFill>
                    <a:srgbClr val="000000"/>
                  </a:solidFill>
                  <a:latin typeface="BIZ UDPゴシック" panose="020B0400000000000000" pitchFamily="50" charset="-128"/>
                  <a:ea typeface="BIZ UDPゴシック" panose="020B0400000000000000" pitchFamily="50" charset="-128"/>
                </a:rPr>
                <a:t>よいかわからない</a:t>
              </a:r>
            </a:p>
          </p:txBody>
        </p:sp>
        <p:grpSp>
          <p:nvGrpSpPr>
            <p:cNvPr id="74" name="グループ化 73">
              <a:extLst>
                <a:ext uri="{FF2B5EF4-FFF2-40B4-BE49-F238E27FC236}">
                  <a16:creationId xmlns:a16="http://schemas.microsoft.com/office/drawing/2014/main" id="{1845ECD1-EC91-8711-A84B-CE97AD3EF2B0}"/>
                </a:ext>
              </a:extLst>
            </p:cNvPr>
            <p:cNvGrpSpPr>
              <a:grpSpLocks noChangeAspect="1"/>
            </p:cNvGrpSpPr>
            <p:nvPr/>
          </p:nvGrpSpPr>
          <p:grpSpPr>
            <a:xfrm>
              <a:off x="4097261" y="3180422"/>
              <a:ext cx="1116000" cy="596687"/>
              <a:chOff x="4014390" y="3413360"/>
              <a:chExt cx="1169682" cy="625388"/>
            </a:xfrm>
          </p:grpSpPr>
          <p:grpSp>
            <p:nvGrpSpPr>
              <p:cNvPr id="75" name="グループ化 74">
                <a:extLst>
                  <a:ext uri="{FF2B5EF4-FFF2-40B4-BE49-F238E27FC236}">
                    <a16:creationId xmlns:a16="http://schemas.microsoft.com/office/drawing/2014/main" id="{C3ADD3F0-A001-B24E-6B45-0957F8EA6F1B}"/>
                  </a:ext>
                </a:extLst>
              </p:cNvPr>
              <p:cNvGrpSpPr/>
              <p:nvPr/>
            </p:nvGrpSpPr>
            <p:grpSpPr>
              <a:xfrm>
                <a:off x="4666488" y="3413360"/>
                <a:ext cx="517584" cy="625388"/>
                <a:chOff x="4961718" y="3267267"/>
                <a:chExt cx="665332" cy="803909"/>
              </a:xfrm>
            </p:grpSpPr>
            <p:grpSp>
              <p:nvGrpSpPr>
                <p:cNvPr id="135" name="書類">
                  <a:extLst>
                    <a:ext uri="{FF2B5EF4-FFF2-40B4-BE49-F238E27FC236}">
                      <a16:creationId xmlns:a16="http://schemas.microsoft.com/office/drawing/2014/main" id="{E12CCE52-D322-000C-67C8-D22345ED6009}"/>
                    </a:ext>
                  </a:extLst>
                </p:cNvPr>
                <p:cNvGrpSpPr>
                  <a:grpSpLocks noChangeAspect="1"/>
                </p:cNvGrpSpPr>
                <p:nvPr/>
              </p:nvGrpSpPr>
              <p:grpSpPr bwMode="auto">
                <a:xfrm>
                  <a:off x="5056639" y="3352931"/>
                  <a:ext cx="470722" cy="616039"/>
                  <a:chOff x="2008" y="732"/>
                  <a:chExt cx="528" cy="691"/>
                </a:xfrm>
              </p:grpSpPr>
              <p:sp>
                <p:nvSpPr>
                  <p:cNvPr id="140" name="Freeform 10">
                    <a:extLst>
                      <a:ext uri="{FF2B5EF4-FFF2-40B4-BE49-F238E27FC236}">
                        <a16:creationId xmlns:a16="http://schemas.microsoft.com/office/drawing/2014/main" id="{EBBB9C6D-0DE3-D13E-F578-F1DD8AB50495}"/>
                      </a:ext>
                    </a:extLst>
                  </p:cNvPr>
                  <p:cNvSpPr>
                    <a:spLocks/>
                  </p:cNvSpPr>
                  <p:nvPr/>
                </p:nvSpPr>
                <p:spPr bwMode="auto">
                  <a:xfrm>
                    <a:off x="2142" y="770"/>
                    <a:ext cx="356" cy="517"/>
                  </a:xfrm>
                  <a:custGeom>
                    <a:avLst/>
                    <a:gdLst>
                      <a:gd name="T0" fmla="*/ 0 w 234"/>
                      <a:gd name="T1" fmla="*/ 8 h 340"/>
                      <a:gd name="T2" fmla="*/ 8 w 234"/>
                      <a:gd name="T3" fmla="*/ 0 h 340"/>
                      <a:gd name="T4" fmla="*/ 145 w 234"/>
                      <a:gd name="T5" fmla="*/ 0 h 340"/>
                      <a:gd name="T6" fmla="*/ 145 w 234"/>
                      <a:gd name="T7" fmla="*/ 88 h 340"/>
                      <a:gd name="T8" fmla="*/ 234 w 234"/>
                      <a:gd name="T9" fmla="*/ 88 h 340"/>
                      <a:gd name="T10" fmla="*/ 234 w 234"/>
                      <a:gd name="T11" fmla="*/ 332 h 340"/>
                      <a:gd name="T12" fmla="*/ 226 w 234"/>
                      <a:gd name="T13" fmla="*/ 340 h 340"/>
                      <a:gd name="T14" fmla="*/ 8 w 234"/>
                      <a:gd name="T15" fmla="*/ 340 h 340"/>
                      <a:gd name="T16" fmla="*/ 0 w 234"/>
                      <a:gd name="T17" fmla="*/ 332 h 340"/>
                      <a:gd name="T18" fmla="*/ 0 w 234"/>
                      <a:gd name="T19" fmla="*/ 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4" h="340">
                        <a:moveTo>
                          <a:pt x="0" y="8"/>
                        </a:moveTo>
                        <a:cubicBezTo>
                          <a:pt x="0" y="4"/>
                          <a:pt x="4" y="0"/>
                          <a:pt x="8" y="0"/>
                        </a:cubicBezTo>
                        <a:cubicBezTo>
                          <a:pt x="145" y="0"/>
                          <a:pt x="145" y="0"/>
                          <a:pt x="145" y="0"/>
                        </a:cubicBezTo>
                        <a:cubicBezTo>
                          <a:pt x="145" y="88"/>
                          <a:pt x="145" y="88"/>
                          <a:pt x="145" y="88"/>
                        </a:cubicBezTo>
                        <a:cubicBezTo>
                          <a:pt x="234" y="88"/>
                          <a:pt x="234" y="88"/>
                          <a:pt x="234" y="88"/>
                        </a:cubicBezTo>
                        <a:cubicBezTo>
                          <a:pt x="234" y="332"/>
                          <a:pt x="234" y="332"/>
                          <a:pt x="234" y="332"/>
                        </a:cubicBezTo>
                        <a:cubicBezTo>
                          <a:pt x="234" y="337"/>
                          <a:pt x="230" y="340"/>
                          <a:pt x="226" y="340"/>
                        </a:cubicBezTo>
                        <a:cubicBezTo>
                          <a:pt x="8" y="340"/>
                          <a:pt x="8" y="340"/>
                          <a:pt x="8" y="340"/>
                        </a:cubicBezTo>
                        <a:cubicBezTo>
                          <a:pt x="4" y="340"/>
                          <a:pt x="0" y="337"/>
                          <a:pt x="0" y="332"/>
                        </a:cubicBezTo>
                        <a:lnTo>
                          <a:pt x="0"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41" name="Freeform 11">
                    <a:extLst>
                      <a:ext uri="{FF2B5EF4-FFF2-40B4-BE49-F238E27FC236}">
                        <a16:creationId xmlns:a16="http://schemas.microsoft.com/office/drawing/2014/main" id="{89905384-A480-6B7E-C047-FF8121BBC24F}"/>
                      </a:ext>
                    </a:extLst>
                  </p:cNvPr>
                  <p:cNvSpPr>
                    <a:spLocks noEditPoints="1"/>
                  </p:cNvSpPr>
                  <p:nvPr/>
                </p:nvSpPr>
                <p:spPr bwMode="auto">
                  <a:xfrm>
                    <a:off x="2008" y="732"/>
                    <a:ext cx="528" cy="691"/>
                  </a:xfrm>
                  <a:custGeom>
                    <a:avLst/>
                    <a:gdLst>
                      <a:gd name="T0" fmla="*/ 24 w 347"/>
                      <a:gd name="T1" fmla="*/ 438 h 454"/>
                      <a:gd name="T2" fmla="*/ 292 w 347"/>
                      <a:gd name="T3" fmla="*/ 438 h 454"/>
                      <a:gd name="T4" fmla="*/ 292 w 347"/>
                      <a:gd name="T5" fmla="*/ 454 h 454"/>
                      <a:gd name="T6" fmla="*/ 18 w 347"/>
                      <a:gd name="T7" fmla="*/ 454 h 454"/>
                      <a:gd name="T8" fmla="*/ 0 w 347"/>
                      <a:gd name="T9" fmla="*/ 435 h 454"/>
                      <a:gd name="T10" fmla="*/ 0 w 347"/>
                      <a:gd name="T11" fmla="*/ 54 h 454"/>
                      <a:gd name="T12" fmla="*/ 16 w 347"/>
                      <a:gd name="T13" fmla="*/ 54 h 454"/>
                      <a:gd name="T14" fmla="*/ 16 w 347"/>
                      <a:gd name="T15" fmla="*/ 430 h 454"/>
                      <a:gd name="T16" fmla="*/ 24 w 347"/>
                      <a:gd name="T17" fmla="*/ 438 h 454"/>
                      <a:gd name="T18" fmla="*/ 47 w 347"/>
                      <a:gd name="T19" fmla="*/ 398 h 454"/>
                      <a:gd name="T20" fmla="*/ 47 w 347"/>
                      <a:gd name="T21" fmla="*/ 23 h 454"/>
                      <a:gd name="T22" fmla="*/ 32 w 347"/>
                      <a:gd name="T23" fmla="*/ 23 h 454"/>
                      <a:gd name="T24" fmla="*/ 32 w 347"/>
                      <a:gd name="T25" fmla="*/ 404 h 454"/>
                      <a:gd name="T26" fmla="*/ 50 w 347"/>
                      <a:gd name="T27" fmla="*/ 422 h 454"/>
                      <a:gd name="T28" fmla="*/ 324 w 347"/>
                      <a:gd name="T29" fmla="*/ 422 h 454"/>
                      <a:gd name="T30" fmla="*/ 324 w 347"/>
                      <a:gd name="T31" fmla="*/ 406 h 454"/>
                      <a:gd name="T32" fmla="*/ 55 w 347"/>
                      <a:gd name="T33" fmla="*/ 406 h 454"/>
                      <a:gd name="T34" fmla="*/ 47 w 347"/>
                      <a:gd name="T35" fmla="*/ 398 h 454"/>
                      <a:gd name="T36" fmla="*/ 347 w 347"/>
                      <a:gd name="T37" fmla="*/ 372 h 454"/>
                      <a:gd name="T38" fmla="*/ 347 w 347"/>
                      <a:gd name="T39" fmla="*/ 102 h 454"/>
                      <a:gd name="T40" fmla="*/ 245 w 347"/>
                      <a:gd name="T41" fmla="*/ 0 h 454"/>
                      <a:gd name="T42" fmla="*/ 81 w 347"/>
                      <a:gd name="T43" fmla="*/ 0 h 454"/>
                      <a:gd name="T44" fmla="*/ 63 w 347"/>
                      <a:gd name="T45" fmla="*/ 18 h 454"/>
                      <a:gd name="T46" fmla="*/ 63 w 347"/>
                      <a:gd name="T47" fmla="*/ 372 h 454"/>
                      <a:gd name="T48" fmla="*/ 81 w 347"/>
                      <a:gd name="T49" fmla="*/ 390 h 454"/>
                      <a:gd name="T50" fmla="*/ 329 w 347"/>
                      <a:gd name="T51" fmla="*/ 390 h 454"/>
                      <a:gd name="T52" fmla="*/ 347 w 347"/>
                      <a:gd name="T53" fmla="*/ 372 h 454"/>
                      <a:gd name="T54" fmla="*/ 88 w 347"/>
                      <a:gd name="T55" fmla="*/ 33 h 454"/>
                      <a:gd name="T56" fmla="*/ 96 w 347"/>
                      <a:gd name="T57" fmla="*/ 25 h 454"/>
                      <a:gd name="T58" fmla="*/ 233 w 347"/>
                      <a:gd name="T59" fmla="*/ 25 h 454"/>
                      <a:gd name="T60" fmla="*/ 233 w 347"/>
                      <a:gd name="T61" fmla="*/ 113 h 454"/>
                      <a:gd name="T62" fmla="*/ 322 w 347"/>
                      <a:gd name="T63" fmla="*/ 113 h 454"/>
                      <a:gd name="T64" fmla="*/ 322 w 347"/>
                      <a:gd name="T65" fmla="*/ 357 h 454"/>
                      <a:gd name="T66" fmla="*/ 314 w 347"/>
                      <a:gd name="T67" fmla="*/ 365 h 454"/>
                      <a:gd name="T68" fmla="*/ 96 w 347"/>
                      <a:gd name="T69" fmla="*/ 365 h 454"/>
                      <a:gd name="T70" fmla="*/ 88 w 347"/>
                      <a:gd name="T71" fmla="*/ 357 h 454"/>
                      <a:gd name="T72" fmla="*/ 88 w 347"/>
                      <a:gd name="T73" fmla="*/ 33 h 454"/>
                      <a:gd name="T74" fmla="*/ 299 w 347"/>
                      <a:gd name="T75" fmla="*/ 226 h 454"/>
                      <a:gd name="T76" fmla="*/ 111 w 347"/>
                      <a:gd name="T77" fmla="*/ 226 h 454"/>
                      <a:gd name="T78" fmla="*/ 111 w 347"/>
                      <a:gd name="T79" fmla="*/ 246 h 454"/>
                      <a:gd name="T80" fmla="*/ 299 w 347"/>
                      <a:gd name="T81" fmla="*/ 246 h 454"/>
                      <a:gd name="T82" fmla="*/ 299 w 347"/>
                      <a:gd name="T83" fmla="*/ 226 h 454"/>
                      <a:gd name="T84" fmla="*/ 299 w 347"/>
                      <a:gd name="T85" fmla="*/ 185 h 454"/>
                      <a:gd name="T86" fmla="*/ 111 w 347"/>
                      <a:gd name="T87" fmla="*/ 185 h 454"/>
                      <a:gd name="T88" fmla="*/ 111 w 347"/>
                      <a:gd name="T89" fmla="*/ 205 h 454"/>
                      <a:gd name="T90" fmla="*/ 299 w 347"/>
                      <a:gd name="T91" fmla="*/ 205 h 454"/>
                      <a:gd name="T92" fmla="*/ 299 w 347"/>
                      <a:gd name="T93" fmla="*/ 185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7" h="454">
                        <a:moveTo>
                          <a:pt x="24" y="438"/>
                        </a:moveTo>
                        <a:cubicBezTo>
                          <a:pt x="292" y="438"/>
                          <a:pt x="292" y="438"/>
                          <a:pt x="292" y="438"/>
                        </a:cubicBezTo>
                        <a:cubicBezTo>
                          <a:pt x="292" y="454"/>
                          <a:pt x="292" y="454"/>
                          <a:pt x="292" y="454"/>
                        </a:cubicBezTo>
                        <a:cubicBezTo>
                          <a:pt x="18" y="454"/>
                          <a:pt x="18" y="454"/>
                          <a:pt x="18" y="454"/>
                        </a:cubicBezTo>
                        <a:cubicBezTo>
                          <a:pt x="8" y="454"/>
                          <a:pt x="0" y="445"/>
                          <a:pt x="0" y="435"/>
                        </a:cubicBezTo>
                        <a:cubicBezTo>
                          <a:pt x="0" y="54"/>
                          <a:pt x="0" y="54"/>
                          <a:pt x="0" y="54"/>
                        </a:cubicBezTo>
                        <a:cubicBezTo>
                          <a:pt x="16" y="54"/>
                          <a:pt x="16" y="54"/>
                          <a:pt x="16" y="54"/>
                        </a:cubicBezTo>
                        <a:cubicBezTo>
                          <a:pt x="16" y="430"/>
                          <a:pt x="16" y="430"/>
                          <a:pt x="16" y="430"/>
                        </a:cubicBezTo>
                        <a:cubicBezTo>
                          <a:pt x="16" y="434"/>
                          <a:pt x="19" y="438"/>
                          <a:pt x="24" y="438"/>
                        </a:cubicBezTo>
                        <a:close/>
                        <a:moveTo>
                          <a:pt x="47" y="398"/>
                        </a:moveTo>
                        <a:cubicBezTo>
                          <a:pt x="47" y="23"/>
                          <a:pt x="47" y="23"/>
                          <a:pt x="47" y="23"/>
                        </a:cubicBezTo>
                        <a:cubicBezTo>
                          <a:pt x="32" y="23"/>
                          <a:pt x="32" y="23"/>
                          <a:pt x="32" y="23"/>
                        </a:cubicBezTo>
                        <a:cubicBezTo>
                          <a:pt x="32" y="404"/>
                          <a:pt x="32" y="404"/>
                          <a:pt x="32" y="404"/>
                        </a:cubicBezTo>
                        <a:cubicBezTo>
                          <a:pt x="32" y="414"/>
                          <a:pt x="40" y="422"/>
                          <a:pt x="50" y="422"/>
                        </a:cubicBezTo>
                        <a:cubicBezTo>
                          <a:pt x="324" y="422"/>
                          <a:pt x="324" y="422"/>
                          <a:pt x="324" y="422"/>
                        </a:cubicBezTo>
                        <a:cubicBezTo>
                          <a:pt x="324" y="406"/>
                          <a:pt x="324" y="406"/>
                          <a:pt x="324" y="406"/>
                        </a:cubicBezTo>
                        <a:cubicBezTo>
                          <a:pt x="55" y="406"/>
                          <a:pt x="55" y="406"/>
                          <a:pt x="55" y="406"/>
                        </a:cubicBezTo>
                        <a:cubicBezTo>
                          <a:pt x="51" y="406"/>
                          <a:pt x="47" y="402"/>
                          <a:pt x="47" y="398"/>
                        </a:cubicBezTo>
                        <a:close/>
                        <a:moveTo>
                          <a:pt x="347" y="372"/>
                        </a:moveTo>
                        <a:cubicBezTo>
                          <a:pt x="347" y="102"/>
                          <a:pt x="347" y="102"/>
                          <a:pt x="347" y="102"/>
                        </a:cubicBezTo>
                        <a:cubicBezTo>
                          <a:pt x="245" y="0"/>
                          <a:pt x="245" y="0"/>
                          <a:pt x="245" y="0"/>
                        </a:cubicBezTo>
                        <a:cubicBezTo>
                          <a:pt x="81" y="0"/>
                          <a:pt x="81" y="0"/>
                          <a:pt x="81" y="0"/>
                        </a:cubicBezTo>
                        <a:cubicBezTo>
                          <a:pt x="71" y="0"/>
                          <a:pt x="63" y="8"/>
                          <a:pt x="63" y="18"/>
                        </a:cubicBezTo>
                        <a:cubicBezTo>
                          <a:pt x="63" y="372"/>
                          <a:pt x="63" y="372"/>
                          <a:pt x="63" y="372"/>
                        </a:cubicBezTo>
                        <a:cubicBezTo>
                          <a:pt x="63" y="382"/>
                          <a:pt x="71" y="390"/>
                          <a:pt x="81" y="390"/>
                        </a:cubicBezTo>
                        <a:cubicBezTo>
                          <a:pt x="329" y="390"/>
                          <a:pt x="329" y="390"/>
                          <a:pt x="329" y="390"/>
                        </a:cubicBezTo>
                        <a:cubicBezTo>
                          <a:pt x="339" y="390"/>
                          <a:pt x="347" y="382"/>
                          <a:pt x="347" y="372"/>
                        </a:cubicBezTo>
                        <a:close/>
                        <a:moveTo>
                          <a:pt x="88" y="33"/>
                        </a:moveTo>
                        <a:cubicBezTo>
                          <a:pt x="88" y="29"/>
                          <a:pt x="92" y="25"/>
                          <a:pt x="96" y="25"/>
                        </a:cubicBezTo>
                        <a:cubicBezTo>
                          <a:pt x="233" y="25"/>
                          <a:pt x="233" y="25"/>
                          <a:pt x="233" y="25"/>
                        </a:cubicBezTo>
                        <a:cubicBezTo>
                          <a:pt x="233" y="113"/>
                          <a:pt x="233" y="113"/>
                          <a:pt x="233" y="113"/>
                        </a:cubicBezTo>
                        <a:cubicBezTo>
                          <a:pt x="322" y="113"/>
                          <a:pt x="322" y="113"/>
                          <a:pt x="322" y="113"/>
                        </a:cubicBezTo>
                        <a:cubicBezTo>
                          <a:pt x="322" y="357"/>
                          <a:pt x="322" y="357"/>
                          <a:pt x="322" y="357"/>
                        </a:cubicBezTo>
                        <a:cubicBezTo>
                          <a:pt x="322" y="362"/>
                          <a:pt x="318" y="365"/>
                          <a:pt x="314" y="365"/>
                        </a:cubicBezTo>
                        <a:cubicBezTo>
                          <a:pt x="96" y="365"/>
                          <a:pt x="96" y="365"/>
                          <a:pt x="96" y="365"/>
                        </a:cubicBezTo>
                        <a:cubicBezTo>
                          <a:pt x="92" y="365"/>
                          <a:pt x="88" y="362"/>
                          <a:pt x="88" y="357"/>
                        </a:cubicBezTo>
                        <a:lnTo>
                          <a:pt x="88" y="33"/>
                        </a:lnTo>
                        <a:close/>
                        <a:moveTo>
                          <a:pt x="299" y="226"/>
                        </a:moveTo>
                        <a:cubicBezTo>
                          <a:pt x="111" y="226"/>
                          <a:pt x="111" y="226"/>
                          <a:pt x="111" y="226"/>
                        </a:cubicBezTo>
                        <a:cubicBezTo>
                          <a:pt x="111" y="246"/>
                          <a:pt x="111" y="246"/>
                          <a:pt x="111" y="246"/>
                        </a:cubicBezTo>
                        <a:cubicBezTo>
                          <a:pt x="299" y="246"/>
                          <a:pt x="299" y="246"/>
                          <a:pt x="299" y="246"/>
                        </a:cubicBezTo>
                        <a:lnTo>
                          <a:pt x="299" y="226"/>
                        </a:lnTo>
                        <a:close/>
                        <a:moveTo>
                          <a:pt x="299" y="185"/>
                        </a:moveTo>
                        <a:cubicBezTo>
                          <a:pt x="111" y="185"/>
                          <a:pt x="111" y="185"/>
                          <a:pt x="111" y="185"/>
                        </a:cubicBezTo>
                        <a:cubicBezTo>
                          <a:pt x="111" y="205"/>
                          <a:pt x="111" y="205"/>
                          <a:pt x="111" y="205"/>
                        </a:cubicBezTo>
                        <a:cubicBezTo>
                          <a:pt x="299" y="205"/>
                          <a:pt x="299" y="205"/>
                          <a:pt x="299" y="205"/>
                        </a:cubicBezTo>
                        <a:lnTo>
                          <a:pt x="299" y="185"/>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136" name="グループ化 135">
                  <a:extLst>
                    <a:ext uri="{FF2B5EF4-FFF2-40B4-BE49-F238E27FC236}">
                      <a16:creationId xmlns:a16="http://schemas.microsoft.com/office/drawing/2014/main" id="{16C7C426-EFCA-9242-3504-2FC2323BEB44}"/>
                    </a:ext>
                  </a:extLst>
                </p:cNvPr>
                <p:cNvGrpSpPr/>
                <p:nvPr/>
              </p:nvGrpSpPr>
              <p:grpSpPr>
                <a:xfrm>
                  <a:off x="5472500" y="3267267"/>
                  <a:ext cx="154550" cy="213650"/>
                  <a:chOff x="2878571" y="1963660"/>
                  <a:chExt cx="154550" cy="213650"/>
                </a:xfrm>
              </p:grpSpPr>
              <p:sp>
                <p:nvSpPr>
                  <p:cNvPr id="138" name="フリーフォーム: 図形 137">
                    <a:extLst>
                      <a:ext uri="{FF2B5EF4-FFF2-40B4-BE49-F238E27FC236}">
                        <a16:creationId xmlns:a16="http://schemas.microsoft.com/office/drawing/2014/main" id="{E43820C6-1453-3DB2-CFE5-5B4C31D444B6}"/>
                      </a:ext>
                    </a:extLst>
                  </p:cNvPr>
                  <p:cNvSpPr/>
                  <p:nvPr/>
                </p:nvSpPr>
                <p:spPr>
                  <a:xfrm>
                    <a:off x="2878571" y="1963660"/>
                    <a:ext cx="117186" cy="138768"/>
                  </a:xfrm>
                  <a:custGeom>
                    <a:avLst/>
                    <a:gdLst>
                      <a:gd name="csX0" fmla="*/ 100546 w 201091"/>
                      <a:gd name="csY0" fmla="*/ 0 h 238125"/>
                      <a:gd name="csX1" fmla="*/ 100546 w 201091"/>
                      <a:gd name="csY1" fmla="*/ 0 h 238125"/>
                      <a:gd name="csX2" fmla="*/ 201092 w 201091"/>
                      <a:gd name="csY2" fmla="*/ 119063 h 238125"/>
                      <a:gd name="csX3" fmla="*/ 201092 w 201091"/>
                      <a:gd name="csY3" fmla="*/ 119063 h 238125"/>
                      <a:gd name="csX4" fmla="*/ 100546 w 201091"/>
                      <a:gd name="csY4" fmla="*/ 238125 h 238125"/>
                      <a:gd name="csX5" fmla="*/ 100546 w 201091"/>
                      <a:gd name="csY5" fmla="*/ 238125 h 238125"/>
                      <a:gd name="csX6" fmla="*/ 0 w 201091"/>
                      <a:gd name="csY6" fmla="*/ 119063 h 238125"/>
                      <a:gd name="csX7" fmla="*/ 0 w 201091"/>
                      <a:gd name="csY7" fmla="*/ 119063 h 238125"/>
                      <a:gd name="csX8" fmla="*/ 100546 w 201091"/>
                      <a:gd name="csY8" fmla="*/ 0 h 2381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01091" h="238125">
                        <a:moveTo>
                          <a:pt x="100546" y="0"/>
                        </a:moveTo>
                        <a:lnTo>
                          <a:pt x="100546" y="0"/>
                        </a:lnTo>
                        <a:cubicBezTo>
                          <a:pt x="115388" y="52296"/>
                          <a:pt x="152019" y="95674"/>
                          <a:pt x="201092" y="119063"/>
                        </a:cubicBezTo>
                        <a:lnTo>
                          <a:pt x="201092" y="119063"/>
                        </a:lnTo>
                        <a:cubicBezTo>
                          <a:pt x="152019" y="142451"/>
                          <a:pt x="115388" y="185829"/>
                          <a:pt x="100546" y="238125"/>
                        </a:cubicBezTo>
                        <a:lnTo>
                          <a:pt x="100546" y="238125"/>
                        </a:lnTo>
                        <a:cubicBezTo>
                          <a:pt x="85697" y="185833"/>
                          <a:pt x="49068" y="142457"/>
                          <a:pt x="0" y="119063"/>
                        </a:cubicBezTo>
                        <a:lnTo>
                          <a:pt x="0" y="119063"/>
                        </a:lnTo>
                        <a:cubicBezTo>
                          <a:pt x="49068" y="95668"/>
                          <a:pt x="85697" y="52292"/>
                          <a:pt x="100546" y="0"/>
                        </a:cubicBezTo>
                        <a:close/>
                      </a:path>
                    </a:pathLst>
                  </a:custGeom>
                  <a:solidFill>
                    <a:srgbClr val="48B8EA"/>
                  </a:solidFill>
                  <a:ln w="9525" cap="flat">
                    <a:noFill/>
                    <a:prstDash val="solid"/>
                    <a:miter/>
                  </a:ln>
                </p:spPr>
                <p:txBody>
                  <a:bodyPr/>
                  <a:lstStyle/>
                  <a:p>
                    <a:endParaRPr lang="ja-JP" altLang="en-US"/>
                  </a:p>
                </p:txBody>
              </p:sp>
              <p:sp>
                <p:nvSpPr>
                  <p:cNvPr id="139" name="フリーフォーム: 図形 138">
                    <a:extLst>
                      <a:ext uri="{FF2B5EF4-FFF2-40B4-BE49-F238E27FC236}">
                        <a16:creationId xmlns:a16="http://schemas.microsoft.com/office/drawing/2014/main" id="{BADF0DD4-244F-E989-B294-51144FF7F5A2}"/>
                      </a:ext>
                    </a:extLst>
                  </p:cNvPr>
                  <p:cNvSpPr/>
                  <p:nvPr/>
                </p:nvSpPr>
                <p:spPr>
                  <a:xfrm>
                    <a:off x="2972186" y="2105151"/>
                    <a:ext cx="60935" cy="72159"/>
                  </a:xfrm>
                  <a:custGeom>
                    <a:avLst/>
                    <a:gdLst>
                      <a:gd name="csX0" fmla="*/ 52283 w 104565"/>
                      <a:gd name="csY0" fmla="*/ 0 h 123825"/>
                      <a:gd name="csX1" fmla="*/ 52283 w 104565"/>
                      <a:gd name="csY1" fmla="*/ 0 h 123825"/>
                      <a:gd name="csX2" fmla="*/ 104565 w 104565"/>
                      <a:gd name="csY2" fmla="*/ 61913 h 123825"/>
                      <a:gd name="csX3" fmla="*/ 104565 w 104565"/>
                      <a:gd name="csY3" fmla="*/ 61913 h 123825"/>
                      <a:gd name="csX4" fmla="*/ 52283 w 104565"/>
                      <a:gd name="csY4" fmla="*/ 123825 h 123825"/>
                      <a:gd name="csX5" fmla="*/ 52283 w 104565"/>
                      <a:gd name="csY5" fmla="*/ 123825 h 123825"/>
                      <a:gd name="csX6" fmla="*/ 0 w 104565"/>
                      <a:gd name="csY6" fmla="*/ 61913 h 123825"/>
                      <a:gd name="csX7" fmla="*/ 0 w 104565"/>
                      <a:gd name="csY7" fmla="*/ 61913 h 123825"/>
                      <a:gd name="csX8" fmla="*/ 52283 w 104565"/>
                      <a:gd name="csY8" fmla="*/ 0 h 1238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04565" h="123825">
                        <a:moveTo>
                          <a:pt x="52283" y="0"/>
                        </a:moveTo>
                        <a:lnTo>
                          <a:pt x="52283" y="0"/>
                        </a:lnTo>
                        <a:cubicBezTo>
                          <a:pt x="60000" y="27194"/>
                          <a:pt x="79048" y="49751"/>
                          <a:pt x="104565" y="61913"/>
                        </a:cubicBezTo>
                        <a:lnTo>
                          <a:pt x="104565" y="61913"/>
                        </a:lnTo>
                        <a:cubicBezTo>
                          <a:pt x="79048" y="74074"/>
                          <a:pt x="60000" y="96631"/>
                          <a:pt x="52283" y="123825"/>
                        </a:cubicBezTo>
                        <a:lnTo>
                          <a:pt x="52283" y="123825"/>
                        </a:lnTo>
                        <a:cubicBezTo>
                          <a:pt x="44566" y="96631"/>
                          <a:pt x="25517" y="74074"/>
                          <a:pt x="0" y="61913"/>
                        </a:cubicBezTo>
                        <a:lnTo>
                          <a:pt x="0" y="61913"/>
                        </a:lnTo>
                        <a:cubicBezTo>
                          <a:pt x="25517" y="49751"/>
                          <a:pt x="44566" y="27194"/>
                          <a:pt x="52283" y="0"/>
                        </a:cubicBezTo>
                        <a:close/>
                      </a:path>
                    </a:pathLst>
                  </a:custGeom>
                  <a:solidFill>
                    <a:srgbClr val="48B8EA"/>
                  </a:solidFill>
                  <a:ln w="9525" cap="flat">
                    <a:noFill/>
                    <a:prstDash val="solid"/>
                    <a:miter/>
                  </a:ln>
                </p:spPr>
                <p:txBody>
                  <a:bodyPr/>
                  <a:lstStyle/>
                  <a:p>
                    <a:endParaRPr lang="ja-JP" altLang="en-US" dirty="0"/>
                  </a:p>
                </p:txBody>
              </p:sp>
            </p:grpSp>
            <p:sp>
              <p:nvSpPr>
                <p:cNvPr id="137" name="フリーフォーム: 図形 136">
                  <a:extLst>
                    <a:ext uri="{FF2B5EF4-FFF2-40B4-BE49-F238E27FC236}">
                      <a16:creationId xmlns:a16="http://schemas.microsoft.com/office/drawing/2014/main" id="{FE46C017-0A98-7AD2-C1B4-05EE0B3CCFA8}"/>
                    </a:ext>
                  </a:extLst>
                </p:cNvPr>
                <p:cNvSpPr/>
                <p:nvPr/>
              </p:nvSpPr>
              <p:spPr>
                <a:xfrm>
                  <a:off x="4961718" y="3938913"/>
                  <a:ext cx="111692" cy="132263"/>
                </a:xfrm>
                <a:custGeom>
                  <a:avLst/>
                  <a:gdLst>
                    <a:gd name="csX0" fmla="*/ 76410 w 152828"/>
                    <a:gd name="csY0" fmla="*/ 0 h 180975"/>
                    <a:gd name="csX1" fmla="*/ 76410 w 152828"/>
                    <a:gd name="csY1" fmla="*/ 0 h 180975"/>
                    <a:gd name="csX2" fmla="*/ 152829 w 152828"/>
                    <a:gd name="csY2" fmla="*/ 90488 h 180975"/>
                    <a:gd name="csX3" fmla="*/ 152829 w 152828"/>
                    <a:gd name="csY3" fmla="*/ 90488 h 180975"/>
                    <a:gd name="csX4" fmla="*/ 76410 w 152828"/>
                    <a:gd name="csY4" fmla="*/ 180975 h 180975"/>
                    <a:gd name="csX5" fmla="*/ 76410 w 152828"/>
                    <a:gd name="csY5" fmla="*/ 180975 h 180975"/>
                    <a:gd name="csX6" fmla="*/ 0 w 152828"/>
                    <a:gd name="csY6" fmla="*/ 90488 h 180975"/>
                    <a:gd name="csX7" fmla="*/ 0 w 152828"/>
                    <a:gd name="csY7" fmla="*/ 90488 h 180975"/>
                    <a:gd name="csX8" fmla="*/ 76410 w 152828"/>
                    <a:gd name="csY8" fmla="*/ 0 h 1809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52828" h="180975">
                      <a:moveTo>
                        <a:pt x="76410" y="0"/>
                      </a:moveTo>
                      <a:lnTo>
                        <a:pt x="76410" y="0"/>
                      </a:lnTo>
                      <a:cubicBezTo>
                        <a:pt x="87693" y="39744"/>
                        <a:pt x="115533" y="72711"/>
                        <a:pt x="152829" y="90488"/>
                      </a:cubicBezTo>
                      <a:lnTo>
                        <a:pt x="152829" y="90488"/>
                      </a:lnTo>
                      <a:cubicBezTo>
                        <a:pt x="115533" y="108264"/>
                        <a:pt x="87693" y="141231"/>
                        <a:pt x="76410" y="180975"/>
                      </a:cubicBezTo>
                      <a:lnTo>
                        <a:pt x="76410" y="180975"/>
                      </a:lnTo>
                      <a:cubicBezTo>
                        <a:pt x="65130" y="141232"/>
                        <a:pt x="37292" y="108265"/>
                        <a:pt x="0" y="90488"/>
                      </a:cubicBezTo>
                      <a:lnTo>
                        <a:pt x="0" y="90488"/>
                      </a:lnTo>
                      <a:cubicBezTo>
                        <a:pt x="37292" y="72710"/>
                        <a:pt x="65130" y="39743"/>
                        <a:pt x="76410" y="0"/>
                      </a:cubicBezTo>
                      <a:close/>
                    </a:path>
                  </a:pathLst>
                </a:custGeom>
                <a:solidFill>
                  <a:srgbClr val="48B8EA"/>
                </a:solidFill>
                <a:ln w="9525" cap="flat">
                  <a:noFill/>
                  <a:prstDash val="solid"/>
                  <a:miter/>
                </a:ln>
              </p:spPr>
              <p:txBody>
                <a:bodyPr/>
                <a:lstStyle/>
                <a:p>
                  <a:endParaRPr lang="ja-JP" altLang="en-US"/>
                </a:p>
              </p:txBody>
            </p:sp>
          </p:grpSp>
          <p:sp>
            <p:nvSpPr>
              <p:cNvPr id="76" name="矢印: 右 75">
                <a:extLst>
                  <a:ext uri="{FF2B5EF4-FFF2-40B4-BE49-F238E27FC236}">
                    <a16:creationId xmlns:a16="http://schemas.microsoft.com/office/drawing/2014/main" id="{6C1D0176-4BB1-E4F2-A428-27F97616A5F8}"/>
                  </a:ext>
                </a:extLst>
              </p:cNvPr>
              <p:cNvSpPr/>
              <p:nvPr/>
            </p:nvSpPr>
            <p:spPr>
              <a:xfrm>
                <a:off x="4576079" y="3668268"/>
                <a:ext cx="133129" cy="130858"/>
              </a:xfrm>
              <a:prstGeom prst="rightArrow">
                <a:avLst/>
              </a:prstGeom>
              <a:solidFill>
                <a:srgbClr val="48B8E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7" name="グループ化 76">
                <a:extLst>
                  <a:ext uri="{FF2B5EF4-FFF2-40B4-BE49-F238E27FC236}">
                    <a16:creationId xmlns:a16="http://schemas.microsoft.com/office/drawing/2014/main" id="{642522C3-E1A8-FC98-3CB2-CCDC863AE5FE}"/>
                  </a:ext>
                </a:extLst>
              </p:cNvPr>
              <p:cNvGrpSpPr/>
              <p:nvPr/>
            </p:nvGrpSpPr>
            <p:grpSpPr>
              <a:xfrm>
                <a:off x="4014390" y="3414508"/>
                <a:ext cx="506664" cy="603323"/>
                <a:chOff x="7049334" y="4373204"/>
                <a:chExt cx="649648" cy="773585"/>
              </a:xfrm>
            </p:grpSpPr>
            <p:grpSp>
              <p:nvGrpSpPr>
                <p:cNvPr id="78" name="グループ化 77">
                  <a:extLst>
                    <a:ext uri="{FF2B5EF4-FFF2-40B4-BE49-F238E27FC236}">
                      <a16:creationId xmlns:a16="http://schemas.microsoft.com/office/drawing/2014/main" id="{2EC80E93-527B-F744-114F-A47D293B0A05}"/>
                    </a:ext>
                  </a:extLst>
                </p:cNvPr>
                <p:cNvGrpSpPr/>
                <p:nvPr/>
              </p:nvGrpSpPr>
              <p:grpSpPr>
                <a:xfrm>
                  <a:off x="7049334" y="4373204"/>
                  <a:ext cx="649648" cy="773585"/>
                  <a:chOff x="757229" y="3833123"/>
                  <a:chExt cx="752613" cy="896193"/>
                </a:xfrm>
              </p:grpSpPr>
              <p:grpSp>
                <p:nvGrpSpPr>
                  <p:cNvPr id="101" name="グループ化 100">
                    <a:extLst>
                      <a:ext uri="{FF2B5EF4-FFF2-40B4-BE49-F238E27FC236}">
                        <a16:creationId xmlns:a16="http://schemas.microsoft.com/office/drawing/2014/main" id="{B548B26C-1433-7DAB-F4F4-D7B40DF60266}"/>
                      </a:ext>
                    </a:extLst>
                  </p:cNvPr>
                  <p:cNvGrpSpPr/>
                  <p:nvPr/>
                </p:nvGrpSpPr>
                <p:grpSpPr>
                  <a:xfrm rot="20570899" flipV="1">
                    <a:off x="889052" y="3874801"/>
                    <a:ext cx="620790" cy="854515"/>
                    <a:chOff x="1405132" y="2026469"/>
                    <a:chExt cx="531666" cy="731837"/>
                  </a:xfrm>
                </p:grpSpPr>
                <p:sp>
                  <p:nvSpPr>
                    <p:cNvPr id="123" name="Freeform 54">
                      <a:extLst>
                        <a:ext uri="{FF2B5EF4-FFF2-40B4-BE49-F238E27FC236}">
                          <a16:creationId xmlns:a16="http://schemas.microsoft.com/office/drawing/2014/main" id="{12F5CBC0-D3DB-46B0-FC5C-427E4615B424}"/>
                        </a:ext>
                      </a:extLst>
                    </p:cNvPr>
                    <p:cNvSpPr>
                      <a:spLocks/>
                    </p:cNvSpPr>
                    <p:nvPr/>
                  </p:nvSpPr>
                  <p:spPr bwMode="auto">
                    <a:xfrm rot="20655958">
                      <a:off x="1528469" y="2229159"/>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124" name="データファイル">
                      <a:extLst>
                        <a:ext uri="{FF2B5EF4-FFF2-40B4-BE49-F238E27FC236}">
                          <a16:creationId xmlns:a16="http://schemas.microsoft.com/office/drawing/2014/main" id="{78FB3776-31D8-D4AD-C7AB-C148D87C15FF}"/>
                        </a:ext>
                      </a:extLst>
                    </p:cNvPr>
                    <p:cNvGrpSpPr>
                      <a:grpSpLocks noChangeAspect="1"/>
                    </p:cNvGrpSpPr>
                    <p:nvPr/>
                  </p:nvGrpSpPr>
                  <p:grpSpPr bwMode="auto">
                    <a:xfrm rot="343666">
                      <a:off x="1556604" y="2026469"/>
                      <a:ext cx="380194" cy="508203"/>
                      <a:chOff x="5441" y="2127"/>
                      <a:chExt cx="496" cy="663"/>
                    </a:xfrm>
                  </p:grpSpPr>
                  <p:sp>
                    <p:nvSpPr>
                      <p:cNvPr id="133" name="Freeform 54">
                        <a:extLst>
                          <a:ext uri="{FF2B5EF4-FFF2-40B4-BE49-F238E27FC236}">
                            <a16:creationId xmlns:a16="http://schemas.microsoft.com/office/drawing/2014/main" id="{DA25D2C5-86C8-39E5-929A-A2B7821CA01B}"/>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34" name="Freeform 55">
                        <a:extLst>
                          <a:ext uri="{FF2B5EF4-FFF2-40B4-BE49-F238E27FC236}">
                            <a16:creationId xmlns:a16="http://schemas.microsoft.com/office/drawing/2014/main" id="{0B73F9F9-571D-9BA5-DF28-F1470D50BBE4}"/>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125" name="Freeform 54">
                      <a:extLst>
                        <a:ext uri="{FF2B5EF4-FFF2-40B4-BE49-F238E27FC236}">
                          <a16:creationId xmlns:a16="http://schemas.microsoft.com/office/drawing/2014/main" id="{15D5D49E-CADD-1FDB-37B0-5B10523D2A33}"/>
                        </a:ext>
                      </a:extLst>
                    </p:cNvPr>
                    <p:cNvSpPr>
                      <a:spLocks/>
                    </p:cNvSpPr>
                    <p:nvPr/>
                  </p:nvSpPr>
                  <p:spPr bwMode="auto">
                    <a:xfrm rot="343666">
                      <a:off x="1405132" y="2315257"/>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126" name="データファイル">
                      <a:extLst>
                        <a:ext uri="{FF2B5EF4-FFF2-40B4-BE49-F238E27FC236}">
                          <a16:creationId xmlns:a16="http://schemas.microsoft.com/office/drawing/2014/main" id="{A101611F-002F-CD27-004E-D7FC303924F0}"/>
                        </a:ext>
                      </a:extLst>
                    </p:cNvPr>
                    <p:cNvGrpSpPr>
                      <a:grpSpLocks noChangeAspect="1"/>
                    </p:cNvGrpSpPr>
                    <p:nvPr/>
                  </p:nvGrpSpPr>
                  <p:grpSpPr bwMode="auto">
                    <a:xfrm rot="20879136">
                      <a:off x="1433953" y="2107676"/>
                      <a:ext cx="380194" cy="508203"/>
                      <a:chOff x="5441" y="2127"/>
                      <a:chExt cx="496" cy="663"/>
                    </a:xfrm>
                  </p:grpSpPr>
                  <p:sp>
                    <p:nvSpPr>
                      <p:cNvPr id="127" name="Freeform 54">
                        <a:extLst>
                          <a:ext uri="{FF2B5EF4-FFF2-40B4-BE49-F238E27FC236}">
                            <a16:creationId xmlns:a16="http://schemas.microsoft.com/office/drawing/2014/main" id="{7408CF0E-CE01-29FD-2B8C-BF5422044003}"/>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32" name="Freeform 55">
                        <a:extLst>
                          <a:ext uri="{FF2B5EF4-FFF2-40B4-BE49-F238E27FC236}">
                            <a16:creationId xmlns:a16="http://schemas.microsoft.com/office/drawing/2014/main" id="{90BC568E-E246-994E-3578-D85DAF1580D8}"/>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102" name="データファイル">
                    <a:extLst>
                      <a:ext uri="{FF2B5EF4-FFF2-40B4-BE49-F238E27FC236}">
                        <a16:creationId xmlns:a16="http://schemas.microsoft.com/office/drawing/2014/main" id="{EBD6DDCA-6E0B-A4F3-9E3B-7406CFE243EC}"/>
                      </a:ext>
                    </a:extLst>
                  </p:cNvPr>
                  <p:cNvGrpSpPr>
                    <a:grpSpLocks noChangeAspect="1"/>
                  </p:cNvGrpSpPr>
                  <p:nvPr/>
                </p:nvGrpSpPr>
                <p:grpSpPr bwMode="auto">
                  <a:xfrm rot="20655958">
                    <a:off x="863895" y="3993373"/>
                    <a:ext cx="443926" cy="593393"/>
                    <a:chOff x="5441" y="2127"/>
                    <a:chExt cx="496" cy="663"/>
                  </a:xfrm>
                </p:grpSpPr>
                <p:sp>
                  <p:nvSpPr>
                    <p:cNvPr id="117" name="Freeform 54">
                      <a:extLst>
                        <a:ext uri="{FF2B5EF4-FFF2-40B4-BE49-F238E27FC236}">
                          <a16:creationId xmlns:a16="http://schemas.microsoft.com/office/drawing/2014/main" id="{AB3589B4-F3A3-859E-2B5E-2B92A8F39153}"/>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18" name="Freeform 55">
                      <a:extLst>
                        <a:ext uri="{FF2B5EF4-FFF2-40B4-BE49-F238E27FC236}">
                          <a16:creationId xmlns:a16="http://schemas.microsoft.com/office/drawing/2014/main" id="{AABD040E-214A-6F79-EDC4-1C94557C7CF4}"/>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103" name="データファイル">
                    <a:extLst>
                      <a:ext uri="{FF2B5EF4-FFF2-40B4-BE49-F238E27FC236}">
                        <a16:creationId xmlns:a16="http://schemas.microsoft.com/office/drawing/2014/main" id="{F864F77D-5726-3D6B-8244-1B7BD0BE16CA}"/>
                      </a:ext>
                    </a:extLst>
                  </p:cNvPr>
                  <p:cNvGrpSpPr>
                    <a:grpSpLocks noChangeAspect="1"/>
                  </p:cNvGrpSpPr>
                  <p:nvPr/>
                </p:nvGrpSpPr>
                <p:grpSpPr bwMode="auto">
                  <a:xfrm rot="343666">
                    <a:off x="941692" y="3833123"/>
                    <a:ext cx="443926" cy="593393"/>
                    <a:chOff x="5441" y="2127"/>
                    <a:chExt cx="496" cy="663"/>
                  </a:xfrm>
                </p:grpSpPr>
                <p:sp>
                  <p:nvSpPr>
                    <p:cNvPr id="115" name="Freeform 54">
                      <a:extLst>
                        <a:ext uri="{FF2B5EF4-FFF2-40B4-BE49-F238E27FC236}">
                          <a16:creationId xmlns:a16="http://schemas.microsoft.com/office/drawing/2014/main" id="{32977F69-95BA-1F03-F7EC-9BF7D7C44AE1}"/>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16" name="Freeform 55">
                      <a:extLst>
                        <a:ext uri="{FF2B5EF4-FFF2-40B4-BE49-F238E27FC236}">
                          <a16:creationId xmlns:a16="http://schemas.microsoft.com/office/drawing/2014/main" id="{9D05AC45-CA13-6467-EFE8-6F7C621789E1}"/>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104" name="データファイル">
                    <a:extLst>
                      <a:ext uri="{FF2B5EF4-FFF2-40B4-BE49-F238E27FC236}">
                        <a16:creationId xmlns:a16="http://schemas.microsoft.com/office/drawing/2014/main" id="{10BCF7F9-6BF6-ECC3-3AA0-B4C9F2C95AF3}"/>
                      </a:ext>
                    </a:extLst>
                  </p:cNvPr>
                  <p:cNvGrpSpPr>
                    <a:grpSpLocks noChangeAspect="1"/>
                  </p:cNvGrpSpPr>
                  <p:nvPr/>
                </p:nvGrpSpPr>
                <p:grpSpPr bwMode="auto">
                  <a:xfrm rot="343666">
                    <a:off x="757229" y="4089638"/>
                    <a:ext cx="443926" cy="593393"/>
                    <a:chOff x="5441" y="2127"/>
                    <a:chExt cx="496" cy="663"/>
                  </a:xfrm>
                </p:grpSpPr>
                <p:sp>
                  <p:nvSpPr>
                    <p:cNvPr id="113" name="Freeform 54">
                      <a:extLst>
                        <a:ext uri="{FF2B5EF4-FFF2-40B4-BE49-F238E27FC236}">
                          <a16:creationId xmlns:a16="http://schemas.microsoft.com/office/drawing/2014/main" id="{128FE750-171F-7306-B370-2FF8954AE46C}"/>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14" name="Freeform 55">
                      <a:extLst>
                        <a:ext uri="{FF2B5EF4-FFF2-40B4-BE49-F238E27FC236}">
                          <a16:creationId xmlns:a16="http://schemas.microsoft.com/office/drawing/2014/main" id="{2042F449-D090-68EF-C081-07EA3F0E667E}"/>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105" name="データファイル">
                    <a:extLst>
                      <a:ext uri="{FF2B5EF4-FFF2-40B4-BE49-F238E27FC236}">
                        <a16:creationId xmlns:a16="http://schemas.microsoft.com/office/drawing/2014/main" id="{26092F13-7611-D9E7-6F42-3824D1E1283D}"/>
                      </a:ext>
                    </a:extLst>
                  </p:cNvPr>
                  <p:cNvGrpSpPr>
                    <a:grpSpLocks noChangeAspect="1"/>
                  </p:cNvGrpSpPr>
                  <p:nvPr/>
                </p:nvGrpSpPr>
                <p:grpSpPr bwMode="auto">
                  <a:xfrm rot="20879136">
                    <a:off x="805384" y="3905237"/>
                    <a:ext cx="443926" cy="593393"/>
                    <a:chOff x="5441" y="2127"/>
                    <a:chExt cx="496" cy="663"/>
                  </a:xfrm>
                </p:grpSpPr>
                <p:sp>
                  <p:nvSpPr>
                    <p:cNvPr id="106" name="Freeform 54">
                      <a:extLst>
                        <a:ext uri="{FF2B5EF4-FFF2-40B4-BE49-F238E27FC236}">
                          <a16:creationId xmlns:a16="http://schemas.microsoft.com/office/drawing/2014/main" id="{71292B77-37EC-2261-AC1A-BAD6F4AC6151}"/>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109" name="Freeform 55">
                      <a:extLst>
                        <a:ext uri="{FF2B5EF4-FFF2-40B4-BE49-F238E27FC236}">
                          <a16:creationId xmlns:a16="http://schemas.microsoft.com/office/drawing/2014/main" id="{B1F91A5A-FC0E-8108-D132-EAEB5CE3B71A}"/>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48B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97" name="グループ化 96">
                  <a:extLst>
                    <a:ext uri="{FF2B5EF4-FFF2-40B4-BE49-F238E27FC236}">
                      <a16:creationId xmlns:a16="http://schemas.microsoft.com/office/drawing/2014/main" id="{76388B06-16A0-B120-EF06-9EDB4EB42870}"/>
                    </a:ext>
                  </a:extLst>
                </p:cNvPr>
                <p:cNvGrpSpPr/>
                <p:nvPr/>
              </p:nvGrpSpPr>
              <p:grpSpPr>
                <a:xfrm>
                  <a:off x="7170069" y="4646560"/>
                  <a:ext cx="234764" cy="97704"/>
                  <a:chOff x="7170069" y="4646560"/>
                  <a:chExt cx="234764" cy="97704"/>
                </a:xfrm>
              </p:grpSpPr>
              <p:cxnSp>
                <p:nvCxnSpPr>
                  <p:cNvPr id="99" name="直線コネクタ 98">
                    <a:extLst>
                      <a:ext uri="{FF2B5EF4-FFF2-40B4-BE49-F238E27FC236}">
                        <a16:creationId xmlns:a16="http://schemas.microsoft.com/office/drawing/2014/main" id="{872E7BFE-B5CF-7262-E67B-F7A5B5A8FDFB}"/>
                      </a:ext>
                    </a:extLst>
                  </p:cNvPr>
                  <p:cNvCxnSpPr>
                    <a:cxnSpLocks/>
                  </p:cNvCxnSpPr>
                  <p:nvPr/>
                </p:nvCxnSpPr>
                <p:spPr>
                  <a:xfrm flipV="1">
                    <a:off x="7170069" y="4646560"/>
                    <a:ext cx="221454" cy="44997"/>
                  </a:xfrm>
                  <a:prstGeom prst="line">
                    <a:avLst/>
                  </a:prstGeom>
                  <a:ln w="19050">
                    <a:solidFill>
                      <a:srgbClr val="48B8EA"/>
                    </a:solidFill>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D2B67F8F-380F-2D33-5ADC-D21193E8F96F}"/>
                      </a:ext>
                    </a:extLst>
                  </p:cNvPr>
                  <p:cNvCxnSpPr>
                    <a:cxnSpLocks/>
                  </p:cNvCxnSpPr>
                  <p:nvPr/>
                </p:nvCxnSpPr>
                <p:spPr>
                  <a:xfrm flipV="1">
                    <a:off x="7183379" y="4699267"/>
                    <a:ext cx="221454" cy="44997"/>
                  </a:xfrm>
                  <a:prstGeom prst="line">
                    <a:avLst/>
                  </a:prstGeom>
                  <a:ln w="19050">
                    <a:solidFill>
                      <a:srgbClr val="48B8EA"/>
                    </a:solidFill>
                  </a:ln>
                </p:spPr>
                <p:style>
                  <a:lnRef idx="2">
                    <a:schemeClr val="accent1"/>
                  </a:lnRef>
                  <a:fillRef idx="0">
                    <a:schemeClr val="accent1"/>
                  </a:fillRef>
                  <a:effectRef idx="1">
                    <a:schemeClr val="accent1"/>
                  </a:effectRef>
                  <a:fontRef idx="minor">
                    <a:schemeClr val="tx1"/>
                  </a:fontRef>
                </p:style>
              </p:cxnSp>
            </p:grpSp>
          </p:grpSp>
        </p:grpSp>
      </p:grpSp>
      <p:grpSp>
        <p:nvGrpSpPr>
          <p:cNvPr id="11" name="グループ化 10">
            <a:extLst>
              <a:ext uri="{FF2B5EF4-FFF2-40B4-BE49-F238E27FC236}">
                <a16:creationId xmlns:a16="http://schemas.microsoft.com/office/drawing/2014/main" id="{18DC4D4E-13A9-9C84-36BA-80ABA924F2CE}"/>
              </a:ext>
            </a:extLst>
          </p:cNvPr>
          <p:cNvGrpSpPr/>
          <p:nvPr/>
        </p:nvGrpSpPr>
        <p:grpSpPr>
          <a:xfrm>
            <a:off x="503675" y="2916000"/>
            <a:ext cx="1440325" cy="2045223"/>
            <a:chOff x="503675" y="2916000"/>
            <a:chExt cx="1440325" cy="2045223"/>
          </a:xfrm>
        </p:grpSpPr>
        <p:sp>
          <p:nvSpPr>
            <p:cNvPr id="5" name="楕円 4">
              <a:extLst>
                <a:ext uri="{FF2B5EF4-FFF2-40B4-BE49-F238E27FC236}">
                  <a16:creationId xmlns:a16="http://schemas.microsoft.com/office/drawing/2014/main" id="{8241AEE7-A75F-3F81-AC09-79318F97A1D8}"/>
                </a:ext>
              </a:extLst>
            </p:cNvPr>
            <p:cNvSpPr/>
            <p:nvPr/>
          </p:nvSpPr>
          <p:spPr>
            <a:xfrm>
              <a:off x="503675" y="2916000"/>
              <a:ext cx="1440000" cy="1440000"/>
            </a:xfrm>
            <a:prstGeom prst="ellipse">
              <a:avLst/>
            </a:prstGeom>
            <a:solidFill>
              <a:srgbClr val="DDF2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FA28A045-3721-BDF3-6803-7FFC66123DD8}"/>
                </a:ext>
              </a:extLst>
            </p:cNvPr>
            <p:cNvSpPr txBox="1"/>
            <p:nvPr/>
          </p:nvSpPr>
          <p:spPr>
            <a:xfrm>
              <a:off x="504000" y="3852000"/>
              <a:ext cx="1440000" cy="215444"/>
            </a:xfrm>
            <a:prstGeom prst="rect">
              <a:avLst/>
            </a:prstGeom>
            <a:noFill/>
            <a:ln>
              <a:noFill/>
            </a:ln>
          </p:spPr>
          <p:txBody>
            <a:bodyPr wrap="square" lIns="0" tIns="0" rIns="0" bIns="0" rtlCol="0">
              <a:noAutofit/>
            </a:bodyPr>
            <a:lstStyle/>
            <a:p>
              <a:pPr algn="ctr" defTabSz="914400" fontAlgn="ctr"/>
              <a:r>
                <a:rPr kumimoji="1" lang="ja-JP" altLang="en-US" sz="1200" b="1" spc="50" dirty="0">
                  <a:latin typeface="BIZ UDPゴシック" panose="020B0400000000000000" pitchFamily="50" charset="-128"/>
                  <a:ea typeface="BIZ UDPゴシック" panose="020B0400000000000000" pitchFamily="50" charset="-128"/>
                </a:rPr>
                <a:t>人材確保</a:t>
              </a:r>
            </a:p>
          </p:txBody>
        </p:sp>
        <p:sp>
          <p:nvSpPr>
            <p:cNvPr id="46" name="テキスト ボックス 45">
              <a:extLst>
                <a:ext uri="{FF2B5EF4-FFF2-40B4-BE49-F238E27FC236}">
                  <a16:creationId xmlns:a16="http://schemas.microsoft.com/office/drawing/2014/main" id="{2602DD76-5B80-A853-8DB2-382BA291FF4A}"/>
                </a:ext>
              </a:extLst>
            </p:cNvPr>
            <p:cNvSpPr txBox="1"/>
            <p:nvPr/>
          </p:nvSpPr>
          <p:spPr>
            <a:xfrm>
              <a:off x="504000" y="4428000"/>
              <a:ext cx="1440000" cy="533223"/>
            </a:xfrm>
            <a:prstGeom prst="rect">
              <a:avLst/>
            </a:prstGeom>
            <a:noFill/>
            <a:ln>
              <a:noFill/>
            </a:ln>
          </p:spPr>
          <p:txBody>
            <a:bodyPr wrap="square" lIns="0" tIns="0" rIns="0" bIns="0" rtlCol="0">
              <a:spAutoFit/>
            </a:bodyPr>
            <a:lstStyle/>
            <a:p>
              <a:pPr algn="ctr" defTabSz="914400" fontAlgn="ctr">
                <a:lnSpc>
                  <a:spcPct val="110000"/>
                </a:lnSpc>
              </a:pPr>
              <a:r>
                <a:rPr kumimoji="1" lang="ja-JP" altLang="en-US" sz="1050" spc="50" dirty="0">
                  <a:solidFill>
                    <a:srgbClr val="000000"/>
                  </a:solidFill>
                  <a:latin typeface="BIZ UDPゴシック" panose="020B0400000000000000" pitchFamily="50" charset="-128"/>
                  <a:ea typeface="BIZ UDPゴシック" panose="020B0400000000000000" pitchFamily="50" charset="-128"/>
                </a:rPr>
                <a:t>募集を</a:t>
              </a:r>
              <a:r>
                <a:rPr kumimoji="1" lang="ja-JP" altLang="en-US" sz="1050" spc="50">
                  <a:solidFill>
                    <a:srgbClr val="000000"/>
                  </a:solidFill>
                  <a:latin typeface="BIZ UDPゴシック" panose="020B0400000000000000" pitchFamily="50" charset="-128"/>
                  <a:ea typeface="BIZ UDPゴシック" panose="020B0400000000000000" pitchFamily="50" charset="-128"/>
                </a:rPr>
                <a:t>かけても</a:t>
              </a:r>
              <a:br>
                <a:rPr kumimoji="1" lang="en-US" altLang="ja-JP" sz="1050" spc="50">
                  <a:solidFill>
                    <a:srgbClr val="000000"/>
                  </a:solidFill>
                  <a:latin typeface="BIZ UDPゴシック" panose="020B0400000000000000" pitchFamily="50" charset="-128"/>
                  <a:ea typeface="BIZ UDPゴシック" panose="020B0400000000000000" pitchFamily="50" charset="-128"/>
                </a:rPr>
              </a:br>
              <a:r>
                <a:rPr kumimoji="1" lang="ja-JP" altLang="en-US" sz="1050" spc="50">
                  <a:solidFill>
                    <a:srgbClr val="000000"/>
                  </a:solidFill>
                  <a:latin typeface="BIZ UDPゴシック" panose="020B0400000000000000" pitchFamily="50" charset="-128"/>
                  <a:ea typeface="BIZ UDPゴシック" panose="020B0400000000000000" pitchFamily="50" charset="-128"/>
                </a:rPr>
                <a:t>人材がなかなか</a:t>
              </a:r>
              <a:br>
                <a:rPr kumimoji="1" lang="en-US" altLang="ja-JP" sz="1050" spc="50">
                  <a:solidFill>
                    <a:srgbClr val="000000"/>
                  </a:solidFill>
                  <a:latin typeface="BIZ UDPゴシック" panose="020B0400000000000000" pitchFamily="50" charset="-128"/>
                  <a:ea typeface="BIZ UDPゴシック" panose="020B0400000000000000" pitchFamily="50" charset="-128"/>
                </a:rPr>
              </a:br>
              <a:r>
                <a:rPr kumimoji="1" lang="ja-JP" altLang="en-US" sz="1050" spc="50">
                  <a:solidFill>
                    <a:srgbClr val="000000"/>
                  </a:solidFill>
                  <a:latin typeface="BIZ UDPゴシック" panose="020B0400000000000000" pitchFamily="50" charset="-128"/>
                  <a:ea typeface="BIZ UDPゴシック" panose="020B0400000000000000" pitchFamily="50" charset="-128"/>
                </a:rPr>
                <a:t>集まらない</a:t>
              </a:r>
              <a:endParaRPr kumimoji="1" lang="ja-JP" altLang="en-US" sz="1050" spc="50" dirty="0">
                <a:solidFill>
                  <a:srgbClr val="000000"/>
                </a:solidFill>
                <a:latin typeface="BIZ UDPゴシック" panose="020B0400000000000000" pitchFamily="50" charset="-128"/>
                <a:ea typeface="BIZ UDPゴシック" panose="020B0400000000000000" pitchFamily="50" charset="-128"/>
              </a:endParaRPr>
            </a:p>
          </p:txBody>
        </p:sp>
        <p:grpSp>
          <p:nvGrpSpPr>
            <p:cNvPr id="23" name="グループ化 22">
              <a:extLst>
                <a:ext uri="{FF2B5EF4-FFF2-40B4-BE49-F238E27FC236}">
                  <a16:creationId xmlns:a16="http://schemas.microsoft.com/office/drawing/2014/main" id="{AE2125C4-6BEC-E4C6-67EC-3BE91EDAF776}"/>
                </a:ext>
              </a:extLst>
            </p:cNvPr>
            <p:cNvGrpSpPr/>
            <p:nvPr/>
          </p:nvGrpSpPr>
          <p:grpSpPr>
            <a:xfrm>
              <a:off x="737316" y="3061344"/>
              <a:ext cx="974356" cy="744420"/>
              <a:chOff x="731373" y="3649720"/>
              <a:chExt cx="1079398" cy="824673"/>
            </a:xfrm>
          </p:grpSpPr>
          <p:grpSp>
            <p:nvGrpSpPr>
              <p:cNvPr id="24" name="グループ化 23">
                <a:extLst>
                  <a:ext uri="{FF2B5EF4-FFF2-40B4-BE49-F238E27FC236}">
                    <a16:creationId xmlns:a16="http://schemas.microsoft.com/office/drawing/2014/main" id="{E80DA552-07CA-64E2-828E-AB6B902146A7}"/>
                  </a:ext>
                </a:extLst>
              </p:cNvPr>
              <p:cNvGrpSpPr/>
              <p:nvPr/>
            </p:nvGrpSpPr>
            <p:grpSpPr>
              <a:xfrm>
                <a:off x="982878" y="3649720"/>
                <a:ext cx="568331" cy="578882"/>
                <a:chOff x="8892549" y="3964038"/>
                <a:chExt cx="1041463" cy="1060799"/>
              </a:xfrm>
            </p:grpSpPr>
            <p:sp>
              <p:nvSpPr>
                <p:cNvPr id="41" name="フリーフォーム: 図形 40">
                  <a:extLst>
                    <a:ext uri="{FF2B5EF4-FFF2-40B4-BE49-F238E27FC236}">
                      <a16:creationId xmlns:a16="http://schemas.microsoft.com/office/drawing/2014/main" id="{5191F01A-83FB-54D2-98A2-F70B4612A799}"/>
                    </a:ext>
                  </a:extLst>
                </p:cNvPr>
                <p:cNvSpPr/>
                <p:nvPr/>
              </p:nvSpPr>
              <p:spPr>
                <a:xfrm>
                  <a:off x="8941412" y="4076242"/>
                  <a:ext cx="943927" cy="900112"/>
                </a:xfrm>
                <a:custGeom>
                  <a:avLst/>
                  <a:gdLst>
                    <a:gd name="connsiteX0" fmla="*/ 546259 w 943927"/>
                    <a:gd name="connsiteY0" fmla="*/ 306038 h 900112"/>
                    <a:gd name="connsiteX1" fmla="*/ 546259 w 943927"/>
                    <a:gd name="connsiteY1" fmla="*/ 268796 h 900112"/>
                    <a:gd name="connsiteX2" fmla="*/ 553307 w 943927"/>
                    <a:gd name="connsiteY2" fmla="*/ 261652 h 900112"/>
                    <a:gd name="connsiteX3" fmla="*/ 591788 w 943927"/>
                    <a:gd name="connsiteY3" fmla="*/ 149733 h 900112"/>
                    <a:gd name="connsiteX4" fmla="*/ 591788 w 943927"/>
                    <a:gd name="connsiteY4" fmla="*/ 30099 h 900112"/>
                    <a:gd name="connsiteX5" fmla="*/ 589407 w 943927"/>
                    <a:gd name="connsiteY5" fmla="*/ 0 h 900112"/>
                    <a:gd name="connsiteX6" fmla="*/ 352139 w 943927"/>
                    <a:gd name="connsiteY6" fmla="*/ 71247 h 900112"/>
                    <a:gd name="connsiteX7" fmla="*/ 352139 w 943927"/>
                    <a:gd name="connsiteY7" fmla="*/ 149733 h 900112"/>
                    <a:gd name="connsiteX8" fmla="*/ 390620 w 943927"/>
                    <a:gd name="connsiteY8" fmla="*/ 261652 h 900112"/>
                    <a:gd name="connsiteX9" fmla="*/ 397669 w 943927"/>
                    <a:gd name="connsiteY9" fmla="*/ 268796 h 900112"/>
                    <a:gd name="connsiteX10" fmla="*/ 397669 w 943927"/>
                    <a:gd name="connsiteY10" fmla="*/ 306134 h 900112"/>
                    <a:gd name="connsiteX11" fmla="*/ 472059 w 943927"/>
                    <a:gd name="connsiteY11" fmla="*/ 364808 h 900112"/>
                    <a:gd name="connsiteX12" fmla="*/ 546259 w 943927"/>
                    <a:gd name="connsiteY12" fmla="*/ 306038 h 900112"/>
                    <a:gd name="connsiteX13" fmla="*/ 833914 w 943927"/>
                    <a:gd name="connsiteY13" fmla="*/ 422148 h 900112"/>
                    <a:gd name="connsiteX14" fmla="*/ 669036 w 943927"/>
                    <a:gd name="connsiteY14" fmla="*/ 396050 h 900112"/>
                    <a:gd name="connsiteX15" fmla="*/ 597313 w 943927"/>
                    <a:gd name="connsiteY15" fmla="*/ 517589 h 900112"/>
                    <a:gd name="connsiteX16" fmla="*/ 562737 w 943927"/>
                    <a:gd name="connsiteY16" fmla="*/ 491204 h 900112"/>
                    <a:gd name="connsiteX17" fmla="*/ 649796 w 943927"/>
                    <a:gd name="connsiteY17" fmla="*/ 343757 h 900112"/>
                    <a:gd name="connsiteX18" fmla="*/ 594932 w 943927"/>
                    <a:gd name="connsiteY18" fmla="*/ 315849 h 900112"/>
                    <a:gd name="connsiteX19" fmla="*/ 471964 w 943927"/>
                    <a:gd name="connsiteY19" fmla="*/ 412909 h 900112"/>
                    <a:gd name="connsiteX20" fmla="*/ 348996 w 943927"/>
                    <a:gd name="connsiteY20" fmla="*/ 315849 h 900112"/>
                    <a:gd name="connsiteX21" fmla="*/ 294132 w 943927"/>
                    <a:gd name="connsiteY21" fmla="*/ 343757 h 900112"/>
                    <a:gd name="connsiteX22" fmla="*/ 381191 w 943927"/>
                    <a:gd name="connsiteY22" fmla="*/ 491204 h 900112"/>
                    <a:gd name="connsiteX23" fmla="*/ 346615 w 943927"/>
                    <a:gd name="connsiteY23" fmla="*/ 517589 h 900112"/>
                    <a:gd name="connsiteX24" fmla="*/ 274892 w 943927"/>
                    <a:gd name="connsiteY24" fmla="*/ 396050 h 900112"/>
                    <a:gd name="connsiteX25" fmla="*/ 110014 w 943927"/>
                    <a:gd name="connsiteY25" fmla="*/ 422148 h 900112"/>
                    <a:gd name="connsiteX26" fmla="*/ 0 w 943927"/>
                    <a:gd name="connsiteY26" fmla="*/ 548259 h 900112"/>
                    <a:gd name="connsiteX27" fmla="*/ 0 w 943927"/>
                    <a:gd name="connsiteY27" fmla="*/ 760286 h 900112"/>
                    <a:gd name="connsiteX28" fmla="*/ 104203 w 943927"/>
                    <a:gd name="connsiteY28" fmla="*/ 771239 h 900112"/>
                    <a:gd name="connsiteX29" fmla="*/ 104203 w 943927"/>
                    <a:gd name="connsiteY29" fmla="*/ 687991 h 900112"/>
                    <a:gd name="connsiteX30" fmla="*/ 142018 w 943927"/>
                    <a:gd name="connsiteY30" fmla="*/ 687991 h 900112"/>
                    <a:gd name="connsiteX31" fmla="*/ 142018 w 943927"/>
                    <a:gd name="connsiteY31" fmla="*/ 900113 h 900112"/>
                    <a:gd name="connsiteX32" fmla="*/ 801910 w 943927"/>
                    <a:gd name="connsiteY32" fmla="*/ 900113 h 900112"/>
                    <a:gd name="connsiteX33" fmla="*/ 801910 w 943927"/>
                    <a:gd name="connsiteY33" fmla="*/ 687991 h 900112"/>
                    <a:gd name="connsiteX34" fmla="*/ 839724 w 943927"/>
                    <a:gd name="connsiteY34" fmla="*/ 687991 h 900112"/>
                    <a:gd name="connsiteX35" fmla="*/ 839724 w 943927"/>
                    <a:gd name="connsiteY35" fmla="*/ 771239 h 900112"/>
                    <a:gd name="connsiteX36" fmla="*/ 943928 w 943927"/>
                    <a:gd name="connsiteY36" fmla="*/ 760286 h 900112"/>
                    <a:gd name="connsiteX37" fmla="*/ 943928 w 943927"/>
                    <a:gd name="connsiteY37" fmla="*/ 548259 h 900112"/>
                    <a:gd name="connsiteX38" fmla="*/ 833914 w 943927"/>
                    <a:gd name="connsiteY38" fmla="*/ 422243 h 900112"/>
                    <a:gd name="connsiteX39" fmla="*/ 745141 w 943927"/>
                    <a:gd name="connsiteY39" fmla="*/ 775811 h 900112"/>
                    <a:gd name="connsiteX40" fmla="*/ 720852 w 943927"/>
                    <a:gd name="connsiteY40" fmla="*/ 800100 h 900112"/>
                    <a:gd name="connsiteX41" fmla="*/ 602075 w 943927"/>
                    <a:gd name="connsiteY41" fmla="*/ 800100 h 900112"/>
                    <a:gd name="connsiteX42" fmla="*/ 577786 w 943927"/>
                    <a:gd name="connsiteY42" fmla="*/ 775811 h 900112"/>
                    <a:gd name="connsiteX43" fmla="*/ 577786 w 943927"/>
                    <a:gd name="connsiteY43" fmla="*/ 716375 h 900112"/>
                    <a:gd name="connsiteX44" fmla="*/ 602075 w 943927"/>
                    <a:gd name="connsiteY44" fmla="*/ 692087 h 900112"/>
                    <a:gd name="connsiteX45" fmla="*/ 720852 w 943927"/>
                    <a:gd name="connsiteY45" fmla="*/ 692087 h 900112"/>
                    <a:gd name="connsiteX46" fmla="*/ 745141 w 943927"/>
                    <a:gd name="connsiteY46" fmla="*/ 716375 h 900112"/>
                    <a:gd name="connsiteX47" fmla="*/ 745141 w 943927"/>
                    <a:gd name="connsiteY47" fmla="*/ 775811 h 900112"/>
                    <a:gd name="connsiteX48" fmla="*/ 496253 w 943927"/>
                    <a:gd name="connsiteY48" fmla="*/ 483394 h 900112"/>
                    <a:gd name="connsiteX49" fmla="*/ 471964 w 943927"/>
                    <a:gd name="connsiteY49" fmla="*/ 507683 h 900112"/>
                    <a:gd name="connsiteX50" fmla="*/ 447675 w 943927"/>
                    <a:gd name="connsiteY50" fmla="*/ 483394 h 900112"/>
                    <a:gd name="connsiteX51" fmla="*/ 471964 w 943927"/>
                    <a:gd name="connsiteY51" fmla="*/ 459105 h 900112"/>
                    <a:gd name="connsiteX52" fmla="*/ 496253 w 943927"/>
                    <a:gd name="connsiteY52" fmla="*/ 483394 h 900112"/>
                    <a:gd name="connsiteX53" fmla="*/ 496253 w 943927"/>
                    <a:gd name="connsiteY53" fmla="*/ 569786 h 900112"/>
                    <a:gd name="connsiteX54" fmla="*/ 471964 w 943927"/>
                    <a:gd name="connsiteY54" fmla="*/ 594074 h 900112"/>
                    <a:gd name="connsiteX55" fmla="*/ 447675 w 943927"/>
                    <a:gd name="connsiteY55" fmla="*/ 569786 h 900112"/>
                    <a:gd name="connsiteX56" fmla="*/ 471964 w 943927"/>
                    <a:gd name="connsiteY56" fmla="*/ 545497 h 900112"/>
                    <a:gd name="connsiteX57" fmla="*/ 496253 w 943927"/>
                    <a:gd name="connsiteY57" fmla="*/ 569786 h 90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943927" h="900112">
                      <a:moveTo>
                        <a:pt x="546259" y="306038"/>
                      </a:moveTo>
                      <a:lnTo>
                        <a:pt x="546259" y="268796"/>
                      </a:lnTo>
                      <a:lnTo>
                        <a:pt x="553307" y="261652"/>
                      </a:lnTo>
                      <a:cubicBezTo>
                        <a:pt x="577025" y="237649"/>
                        <a:pt x="591788" y="210598"/>
                        <a:pt x="591788" y="149733"/>
                      </a:cubicBezTo>
                      <a:lnTo>
                        <a:pt x="591788" y="30099"/>
                      </a:lnTo>
                      <a:cubicBezTo>
                        <a:pt x="591788" y="18955"/>
                        <a:pt x="591026" y="8954"/>
                        <a:pt x="589407" y="0"/>
                      </a:cubicBezTo>
                      <a:lnTo>
                        <a:pt x="352139" y="71247"/>
                      </a:lnTo>
                      <a:lnTo>
                        <a:pt x="352139" y="149733"/>
                      </a:lnTo>
                      <a:cubicBezTo>
                        <a:pt x="352139" y="210598"/>
                        <a:pt x="366808" y="237649"/>
                        <a:pt x="390620" y="261652"/>
                      </a:cubicBezTo>
                      <a:lnTo>
                        <a:pt x="397669" y="268796"/>
                      </a:lnTo>
                      <a:lnTo>
                        <a:pt x="397669" y="306134"/>
                      </a:lnTo>
                      <a:lnTo>
                        <a:pt x="472059" y="364808"/>
                      </a:lnTo>
                      <a:lnTo>
                        <a:pt x="546259" y="306038"/>
                      </a:lnTo>
                      <a:close/>
                      <a:moveTo>
                        <a:pt x="833914" y="422148"/>
                      </a:moveTo>
                      <a:cubicBezTo>
                        <a:pt x="812197" y="418719"/>
                        <a:pt x="748475" y="408623"/>
                        <a:pt x="669036" y="396050"/>
                      </a:cubicBezTo>
                      <a:lnTo>
                        <a:pt x="597313" y="517589"/>
                      </a:lnTo>
                      <a:lnTo>
                        <a:pt x="562737" y="491204"/>
                      </a:lnTo>
                      <a:lnTo>
                        <a:pt x="649796" y="343757"/>
                      </a:lnTo>
                      <a:lnTo>
                        <a:pt x="594932" y="315849"/>
                      </a:lnTo>
                      <a:lnTo>
                        <a:pt x="471964" y="412909"/>
                      </a:lnTo>
                      <a:lnTo>
                        <a:pt x="348996" y="315849"/>
                      </a:lnTo>
                      <a:lnTo>
                        <a:pt x="294132" y="343757"/>
                      </a:lnTo>
                      <a:lnTo>
                        <a:pt x="381191" y="491204"/>
                      </a:lnTo>
                      <a:lnTo>
                        <a:pt x="346615" y="517589"/>
                      </a:lnTo>
                      <a:lnTo>
                        <a:pt x="274892" y="396050"/>
                      </a:lnTo>
                      <a:cubicBezTo>
                        <a:pt x="195453" y="408623"/>
                        <a:pt x="131636" y="418719"/>
                        <a:pt x="110014" y="422148"/>
                      </a:cubicBezTo>
                      <a:cubicBezTo>
                        <a:pt x="32861" y="434340"/>
                        <a:pt x="0" y="472059"/>
                        <a:pt x="0" y="548259"/>
                      </a:cubicBezTo>
                      <a:lnTo>
                        <a:pt x="0" y="760286"/>
                      </a:lnTo>
                      <a:lnTo>
                        <a:pt x="104203" y="771239"/>
                      </a:lnTo>
                      <a:lnTo>
                        <a:pt x="104203" y="687991"/>
                      </a:lnTo>
                      <a:lnTo>
                        <a:pt x="142018" y="687991"/>
                      </a:lnTo>
                      <a:lnTo>
                        <a:pt x="142018" y="900113"/>
                      </a:lnTo>
                      <a:lnTo>
                        <a:pt x="801910" y="900113"/>
                      </a:lnTo>
                      <a:lnTo>
                        <a:pt x="801910" y="687991"/>
                      </a:lnTo>
                      <a:lnTo>
                        <a:pt x="839724" y="687991"/>
                      </a:lnTo>
                      <a:lnTo>
                        <a:pt x="839724" y="771239"/>
                      </a:lnTo>
                      <a:lnTo>
                        <a:pt x="943928" y="760286"/>
                      </a:lnTo>
                      <a:lnTo>
                        <a:pt x="943928" y="548259"/>
                      </a:lnTo>
                      <a:cubicBezTo>
                        <a:pt x="943928" y="472059"/>
                        <a:pt x="911066" y="434435"/>
                        <a:pt x="833914" y="422243"/>
                      </a:cubicBezTo>
                      <a:close/>
                      <a:moveTo>
                        <a:pt x="745141" y="775811"/>
                      </a:moveTo>
                      <a:cubicBezTo>
                        <a:pt x="745141" y="789146"/>
                        <a:pt x="734187" y="800100"/>
                        <a:pt x="720852" y="800100"/>
                      </a:cubicBezTo>
                      <a:lnTo>
                        <a:pt x="602075" y="800100"/>
                      </a:lnTo>
                      <a:cubicBezTo>
                        <a:pt x="588740" y="800100"/>
                        <a:pt x="577786" y="789146"/>
                        <a:pt x="577786" y="775811"/>
                      </a:cubicBezTo>
                      <a:lnTo>
                        <a:pt x="577786" y="716375"/>
                      </a:lnTo>
                      <a:cubicBezTo>
                        <a:pt x="577786" y="703040"/>
                        <a:pt x="588740" y="692087"/>
                        <a:pt x="602075" y="692087"/>
                      </a:cubicBezTo>
                      <a:lnTo>
                        <a:pt x="720852" y="692087"/>
                      </a:lnTo>
                      <a:cubicBezTo>
                        <a:pt x="734187" y="692087"/>
                        <a:pt x="745141" y="703040"/>
                        <a:pt x="745141" y="716375"/>
                      </a:cubicBezTo>
                      <a:lnTo>
                        <a:pt x="745141" y="775811"/>
                      </a:lnTo>
                      <a:close/>
                      <a:moveTo>
                        <a:pt x="496253" y="483394"/>
                      </a:moveTo>
                      <a:cubicBezTo>
                        <a:pt x="496253" y="496824"/>
                        <a:pt x="485394" y="507683"/>
                        <a:pt x="471964" y="507683"/>
                      </a:cubicBezTo>
                      <a:cubicBezTo>
                        <a:pt x="458534" y="507683"/>
                        <a:pt x="447675" y="496824"/>
                        <a:pt x="447675" y="483394"/>
                      </a:cubicBezTo>
                      <a:cubicBezTo>
                        <a:pt x="447675" y="469964"/>
                        <a:pt x="458534" y="459105"/>
                        <a:pt x="471964" y="459105"/>
                      </a:cubicBezTo>
                      <a:cubicBezTo>
                        <a:pt x="485394" y="459105"/>
                        <a:pt x="496253" y="469964"/>
                        <a:pt x="496253" y="483394"/>
                      </a:cubicBezTo>
                      <a:close/>
                      <a:moveTo>
                        <a:pt x="496253" y="569786"/>
                      </a:moveTo>
                      <a:cubicBezTo>
                        <a:pt x="496253" y="583216"/>
                        <a:pt x="485394" y="594074"/>
                        <a:pt x="471964" y="594074"/>
                      </a:cubicBezTo>
                      <a:cubicBezTo>
                        <a:pt x="458534" y="594074"/>
                        <a:pt x="447675" y="583216"/>
                        <a:pt x="447675" y="569786"/>
                      </a:cubicBezTo>
                      <a:cubicBezTo>
                        <a:pt x="447675" y="556355"/>
                        <a:pt x="458534" y="545497"/>
                        <a:pt x="471964" y="545497"/>
                      </a:cubicBezTo>
                      <a:cubicBezTo>
                        <a:pt x="485394" y="545497"/>
                        <a:pt x="496253" y="556355"/>
                        <a:pt x="496253" y="569786"/>
                      </a:cubicBezTo>
                      <a:close/>
                    </a:path>
                  </a:pathLst>
                </a:custGeom>
                <a:solidFill>
                  <a:srgbClr val="FFFFFF"/>
                </a:solidFill>
                <a:ln w="9525" cap="flat">
                  <a:noFill/>
                  <a:prstDash val="solid"/>
                  <a:miter/>
                </a:ln>
              </p:spPr>
              <p:txBody>
                <a:bodyPr rtlCol="0" anchor="ctr"/>
                <a:lstStyle/>
                <a:p>
                  <a:endParaRPr lang="ja-JP" altLang="en-US"/>
                </a:p>
              </p:txBody>
            </p:sp>
            <p:sp>
              <p:nvSpPr>
                <p:cNvPr id="44" name="フリーフォーム: 図形 43">
                  <a:extLst>
                    <a:ext uri="{FF2B5EF4-FFF2-40B4-BE49-F238E27FC236}">
                      <a16:creationId xmlns:a16="http://schemas.microsoft.com/office/drawing/2014/main" id="{D10B75A8-4EEC-A46C-1883-28BB43B703C3}"/>
                    </a:ext>
                  </a:extLst>
                </p:cNvPr>
                <p:cNvSpPr/>
                <p:nvPr/>
              </p:nvSpPr>
              <p:spPr>
                <a:xfrm>
                  <a:off x="8892549" y="3964038"/>
                  <a:ext cx="1041463" cy="1060799"/>
                </a:xfrm>
                <a:custGeom>
                  <a:avLst/>
                  <a:gdLst>
                    <a:gd name="connsiteX0" fmla="*/ 794004 w 1041463"/>
                    <a:gd name="connsiteY0" fmla="*/ 888016 h 1060799"/>
                    <a:gd name="connsiteX1" fmla="*/ 769715 w 1041463"/>
                    <a:gd name="connsiteY1" fmla="*/ 912305 h 1060799"/>
                    <a:gd name="connsiteX2" fmla="*/ 650939 w 1041463"/>
                    <a:gd name="connsiteY2" fmla="*/ 912305 h 1060799"/>
                    <a:gd name="connsiteX3" fmla="*/ 626650 w 1041463"/>
                    <a:gd name="connsiteY3" fmla="*/ 888016 h 1060799"/>
                    <a:gd name="connsiteX4" fmla="*/ 626650 w 1041463"/>
                    <a:gd name="connsiteY4" fmla="*/ 828580 h 1060799"/>
                    <a:gd name="connsiteX5" fmla="*/ 650939 w 1041463"/>
                    <a:gd name="connsiteY5" fmla="*/ 804291 h 1060799"/>
                    <a:gd name="connsiteX6" fmla="*/ 769715 w 1041463"/>
                    <a:gd name="connsiteY6" fmla="*/ 804291 h 1060799"/>
                    <a:gd name="connsiteX7" fmla="*/ 794004 w 1041463"/>
                    <a:gd name="connsiteY7" fmla="*/ 828580 h 1060799"/>
                    <a:gd name="connsiteX8" fmla="*/ 794004 w 1041463"/>
                    <a:gd name="connsiteY8" fmla="*/ 888016 h 1060799"/>
                    <a:gd name="connsiteX9" fmla="*/ 689229 w 1041463"/>
                    <a:gd name="connsiteY9" fmla="*/ 261938 h 1060799"/>
                    <a:gd name="connsiteX10" fmla="*/ 643795 w 1041463"/>
                    <a:gd name="connsiteY10" fmla="*/ 400622 h 1060799"/>
                    <a:gd name="connsiteX11" fmla="*/ 643795 w 1041463"/>
                    <a:gd name="connsiteY11" fmla="*/ 427958 h 1060799"/>
                    <a:gd name="connsiteX12" fmla="*/ 521018 w 1041463"/>
                    <a:gd name="connsiteY12" fmla="*/ 525113 h 1060799"/>
                    <a:gd name="connsiteX13" fmla="*/ 397954 w 1041463"/>
                    <a:gd name="connsiteY13" fmla="*/ 428054 h 1060799"/>
                    <a:gd name="connsiteX14" fmla="*/ 397954 w 1041463"/>
                    <a:gd name="connsiteY14" fmla="*/ 400622 h 1060799"/>
                    <a:gd name="connsiteX15" fmla="*/ 397954 w 1041463"/>
                    <a:gd name="connsiteY15" fmla="*/ 400622 h 1060799"/>
                    <a:gd name="connsiteX16" fmla="*/ 352520 w 1041463"/>
                    <a:gd name="connsiteY16" fmla="*/ 261938 h 1060799"/>
                    <a:gd name="connsiteX17" fmla="*/ 352520 w 1041463"/>
                    <a:gd name="connsiteY17" fmla="*/ 142304 h 1060799"/>
                    <a:gd name="connsiteX18" fmla="*/ 491681 w 1041463"/>
                    <a:gd name="connsiteY18" fmla="*/ 0 h 1060799"/>
                    <a:gd name="connsiteX19" fmla="*/ 550164 w 1041463"/>
                    <a:gd name="connsiteY19" fmla="*/ 0 h 1060799"/>
                    <a:gd name="connsiteX20" fmla="*/ 689324 w 1041463"/>
                    <a:gd name="connsiteY20" fmla="*/ 142304 h 1060799"/>
                    <a:gd name="connsiteX21" fmla="*/ 689324 w 1041463"/>
                    <a:gd name="connsiteY21" fmla="*/ 261938 h 1060799"/>
                    <a:gd name="connsiteX22" fmla="*/ 595122 w 1041463"/>
                    <a:gd name="connsiteY22" fmla="*/ 418243 h 1060799"/>
                    <a:gd name="connsiteX23" fmla="*/ 595122 w 1041463"/>
                    <a:gd name="connsiteY23" fmla="*/ 381000 h 1060799"/>
                    <a:gd name="connsiteX24" fmla="*/ 602171 w 1041463"/>
                    <a:gd name="connsiteY24" fmla="*/ 373856 h 1060799"/>
                    <a:gd name="connsiteX25" fmla="*/ 640652 w 1041463"/>
                    <a:gd name="connsiteY25" fmla="*/ 261938 h 1060799"/>
                    <a:gd name="connsiteX26" fmla="*/ 640652 w 1041463"/>
                    <a:gd name="connsiteY26" fmla="*/ 142304 h 1060799"/>
                    <a:gd name="connsiteX27" fmla="*/ 638270 w 1041463"/>
                    <a:gd name="connsiteY27" fmla="*/ 112205 h 1060799"/>
                    <a:gd name="connsiteX28" fmla="*/ 401003 w 1041463"/>
                    <a:gd name="connsiteY28" fmla="*/ 183452 h 1060799"/>
                    <a:gd name="connsiteX29" fmla="*/ 401003 w 1041463"/>
                    <a:gd name="connsiteY29" fmla="*/ 261938 h 1060799"/>
                    <a:gd name="connsiteX30" fmla="*/ 439484 w 1041463"/>
                    <a:gd name="connsiteY30" fmla="*/ 373856 h 1060799"/>
                    <a:gd name="connsiteX31" fmla="*/ 446532 w 1041463"/>
                    <a:gd name="connsiteY31" fmla="*/ 381000 h 1060799"/>
                    <a:gd name="connsiteX32" fmla="*/ 446532 w 1041463"/>
                    <a:gd name="connsiteY32" fmla="*/ 418338 h 1060799"/>
                    <a:gd name="connsiteX33" fmla="*/ 520922 w 1041463"/>
                    <a:gd name="connsiteY33" fmla="*/ 477012 h 1060799"/>
                    <a:gd name="connsiteX34" fmla="*/ 595122 w 1041463"/>
                    <a:gd name="connsiteY34" fmla="*/ 418243 h 1060799"/>
                    <a:gd name="connsiteX35" fmla="*/ 890397 w 1041463"/>
                    <a:gd name="connsiteY35" fmla="*/ 486442 h 1060799"/>
                    <a:gd name="connsiteX36" fmla="*/ 698564 w 1041463"/>
                    <a:gd name="connsiteY36" fmla="*/ 456057 h 1060799"/>
                    <a:gd name="connsiteX37" fmla="*/ 698564 w 1041463"/>
                    <a:gd name="connsiteY37" fmla="*/ 456057 h 1060799"/>
                    <a:gd name="connsiteX38" fmla="*/ 611505 w 1041463"/>
                    <a:gd name="connsiteY38" fmla="*/ 603504 h 1060799"/>
                    <a:gd name="connsiteX39" fmla="*/ 646081 w 1041463"/>
                    <a:gd name="connsiteY39" fmla="*/ 629888 h 1060799"/>
                    <a:gd name="connsiteX40" fmla="*/ 717804 w 1041463"/>
                    <a:gd name="connsiteY40" fmla="*/ 508349 h 1060799"/>
                    <a:gd name="connsiteX41" fmla="*/ 882682 w 1041463"/>
                    <a:gd name="connsiteY41" fmla="*/ 534448 h 1060799"/>
                    <a:gd name="connsiteX42" fmla="*/ 992696 w 1041463"/>
                    <a:gd name="connsiteY42" fmla="*/ 660463 h 1060799"/>
                    <a:gd name="connsiteX43" fmla="*/ 992696 w 1041463"/>
                    <a:gd name="connsiteY43" fmla="*/ 872490 h 1060799"/>
                    <a:gd name="connsiteX44" fmla="*/ 888492 w 1041463"/>
                    <a:gd name="connsiteY44" fmla="*/ 883444 h 1060799"/>
                    <a:gd name="connsiteX45" fmla="*/ 888492 w 1041463"/>
                    <a:gd name="connsiteY45" fmla="*/ 800195 h 1060799"/>
                    <a:gd name="connsiteX46" fmla="*/ 850678 w 1041463"/>
                    <a:gd name="connsiteY46" fmla="*/ 800195 h 1060799"/>
                    <a:gd name="connsiteX47" fmla="*/ 850678 w 1041463"/>
                    <a:gd name="connsiteY47" fmla="*/ 1012317 h 1060799"/>
                    <a:gd name="connsiteX48" fmla="*/ 190786 w 1041463"/>
                    <a:gd name="connsiteY48" fmla="*/ 1012317 h 1060799"/>
                    <a:gd name="connsiteX49" fmla="*/ 190786 w 1041463"/>
                    <a:gd name="connsiteY49" fmla="*/ 800195 h 1060799"/>
                    <a:gd name="connsiteX50" fmla="*/ 152972 w 1041463"/>
                    <a:gd name="connsiteY50" fmla="*/ 800195 h 1060799"/>
                    <a:gd name="connsiteX51" fmla="*/ 152972 w 1041463"/>
                    <a:gd name="connsiteY51" fmla="*/ 883444 h 1060799"/>
                    <a:gd name="connsiteX52" fmla="*/ 48768 w 1041463"/>
                    <a:gd name="connsiteY52" fmla="*/ 872490 h 1060799"/>
                    <a:gd name="connsiteX53" fmla="*/ 48768 w 1041463"/>
                    <a:gd name="connsiteY53" fmla="*/ 660463 h 1060799"/>
                    <a:gd name="connsiteX54" fmla="*/ 158782 w 1041463"/>
                    <a:gd name="connsiteY54" fmla="*/ 534353 h 1060799"/>
                    <a:gd name="connsiteX55" fmla="*/ 323660 w 1041463"/>
                    <a:gd name="connsiteY55" fmla="*/ 508254 h 1060799"/>
                    <a:gd name="connsiteX56" fmla="*/ 395383 w 1041463"/>
                    <a:gd name="connsiteY56" fmla="*/ 629793 h 1060799"/>
                    <a:gd name="connsiteX57" fmla="*/ 429959 w 1041463"/>
                    <a:gd name="connsiteY57" fmla="*/ 603409 h 1060799"/>
                    <a:gd name="connsiteX58" fmla="*/ 342900 w 1041463"/>
                    <a:gd name="connsiteY58" fmla="*/ 455962 h 1060799"/>
                    <a:gd name="connsiteX59" fmla="*/ 342900 w 1041463"/>
                    <a:gd name="connsiteY59" fmla="*/ 455962 h 1060799"/>
                    <a:gd name="connsiteX60" fmla="*/ 151067 w 1041463"/>
                    <a:gd name="connsiteY60" fmla="*/ 486347 h 1060799"/>
                    <a:gd name="connsiteX61" fmla="*/ 0 w 1041463"/>
                    <a:gd name="connsiteY61" fmla="*/ 660368 h 1060799"/>
                    <a:gd name="connsiteX62" fmla="*/ 0 w 1041463"/>
                    <a:gd name="connsiteY62" fmla="*/ 1022985 h 1060799"/>
                    <a:gd name="connsiteX63" fmla="*/ 37814 w 1041463"/>
                    <a:gd name="connsiteY63" fmla="*/ 1060799 h 1060799"/>
                    <a:gd name="connsiteX64" fmla="*/ 1003649 w 1041463"/>
                    <a:gd name="connsiteY64" fmla="*/ 1060799 h 1060799"/>
                    <a:gd name="connsiteX65" fmla="*/ 1041464 w 1041463"/>
                    <a:gd name="connsiteY65" fmla="*/ 1022985 h 1060799"/>
                    <a:gd name="connsiteX66" fmla="*/ 1041464 w 1041463"/>
                    <a:gd name="connsiteY66" fmla="*/ 660368 h 1060799"/>
                    <a:gd name="connsiteX67" fmla="*/ 890492 w 1041463"/>
                    <a:gd name="connsiteY67" fmla="*/ 486347 h 1060799"/>
                    <a:gd name="connsiteX68" fmla="*/ 520827 w 1041463"/>
                    <a:gd name="connsiteY68" fmla="*/ 571405 h 1060799"/>
                    <a:gd name="connsiteX69" fmla="*/ 496538 w 1041463"/>
                    <a:gd name="connsiteY69" fmla="*/ 595694 h 1060799"/>
                    <a:gd name="connsiteX70" fmla="*/ 520827 w 1041463"/>
                    <a:gd name="connsiteY70" fmla="*/ 619982 h 1060799"/>
                    <a:gd name="connsiteX71" fmla="*/ 545116 w 1041463"/>
                    <a:gd name="connsiteY71" fmla="*/ 595694 h 1060799"/>
                    <a:gd name="connsiteX72" fmla="*/ 520827 w 1041463"/>
                    <a:gd name="connsiteY72" fmla="*/ 571405 h 1060799"/>
                    <a:gd name="connsiteX73" fmla="*/ 520827 w 1041463"/>
                    <a:gd name="connsiteY73" fmla="*/ 657797 h 1060799"/>
                    <a:gd name="connsiteX74" fmla="*/ 496538 w 1041463"/>
                    <a:gd name="connsiteY74" fmla="*/ 682085 h 1060799"/>
                    <a:gd name="connsiteX75" fmla="*/ 520827 w 1041463"/>
                    <a:gd name="connsiteY75" fmla="*/ 706374 h 1060799"/>
                    <a:gd name="connsiteX76" fmla="*/ 545116 w 1041463"/>
                    <a:gd name="connsiteY76" fmla="*/ 682085 h 1060799"/>
                    <a:gd name="connsiteX77" fmla="*/ 520827 w 1041463"/>
                    <a:gd name="connsiteY77" fmla="*/ 657797 h 106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041463" h="1060799">
                      <a:moveTo>
                        <a:pt x="794004" y="888016"/>
                      </a:moveTo>
                      <a:cubicBezTo>
                        <a:pt x="794004" y="901351"/>
                        <a:pt x="783050" y="912305"/>
                        <a:pt x="769715" y="912305"/>
                      </a:cubicBezTo>
                      <a:lnTo>
                        <a:pt x="650939" y="912305"/>
                      </a:lnTo>
                      <a:cubicBezTo>
                        <a:pt x="637604" y="912305"/>
                        <a:pt x="626650" y="901351"/>
                        <a:pt x="626650" y="888016"/>
                      </a:cubicBezTo>
                      <a:lnTo>
                        <a:pt x="626650" y="828580"/>
                      </a:lnTo>
                      <a:cubicBezTo>
                        <a:pt x="626650" y="815245"/>
                        <a:pt x="637604" y="804291"/>
                        <a:pt x="650939" y="804291"/>
                      </a:cubicBezTo>
                      <a:lnTo>
                        <a:pt x="769715" y="804291"/>
                      </a:lnTo>
                      <a:cubicBezTo>
                        <a:pt x="783050" y="804291"/>
                        <a:pt x="794004" y="815245"/>
                        <a:pt x="794004" y="828580"/>
                      </a:cubicBezTo>
                      <a:lnTo>
                        <a:pt x="794004" y="888016"/>
                      </a:lnTo>
                      <a:close/>
                      <a:moveTo>
                        <a:pt x="689229" y="261938"/>
                      </a:moveTo>
                      <a:cubicBezTo>
                        <a:pt x="689229" y="323755"/>
                        <a:pt x="675894" y="364808"/>
                        <a:pt x="643795" y="400622"/>
                      </a:cubicBezTo>
                      <a:lnTo>
                        <a:pt x="643795" y="427958"/>
                      </a:lnTo>
                      <a:lnTo>
                        <a:pt x="521018" y="525113"/>
                      </a:lnTo>
                      <a:lnTo>
                        <a:pt x="397954" y="428054"/>
                      </a:lnTo>
                      <a:lnTo>
                        <a:pt x="397954" y="400622"/>
                      </a:lnTo>
                      <a:lnTo>
                        <a:pt x="397954" y="400622"/>
                      </a:lnTo>
                      <a:cubicBezTo>
                        <a:pt x="365760" y="364712"/>
                        <a:pt x="352520" y="323755"/>
                        <a:pt x="352520" y="261938"/>
                      </a:cubicBezTo>
                      <a:lnTo>
                        <a:pt x="352520" y="142304"/>
                      </a:lnTo>
                      <a:cubicBezTo>
                        <a:pt x="352520" y="24670"/>
                        <a:pt x="428244" y="0"/>
                        <a:pt x="491681" y="0"/>
                      </a:cubicBezTo>
                      <a:lnTo>
                        <a:pt x="550164" y="0"/>
                      </a:lnTo>
                      <a:cubicBezTo>
                        <a:pt x="613696" y="0"/>
                        <a:pt x="689324" y="24670"/>
                        <a:pt x="689324" y="142304"/>
                      </a:cubicBezTo>
                      <a:lnTo>
                        <a:pt x="689324" y="261938"/>
                      </a:lnTo>
                      <a:close/>
                      <a:moveTo>
                        <a:pt x="595122" y="418243"/>
                      </a:moveTo>
                      <a:lnTo>
                        <a:pt x="595122" y="381000"/>
                      </a:lnTo>
                      <a:lnTo>
                        <a:pt x="602171" y="373856"/>
                      </a:lnTo>
                      <a:cubicBezTo>
                        <a:pt x="625888" y="349853"/>
                        <a:pt x="640652" y="322802"/>
                        <a:pt x="640652" y="261938"/>
                      </a:cubicBezTo>
                      <a:lnTo>
                        <a:pt x="640652" y="142304"/>
                      </a:lnTo>
                      <a:cubicBezTo>
                        <a:pt x="640652" y="131159"/>
                        <a:pt x="639890" y="121158"/>
                        <a:pt x="638270" y="112205"/>
                      </a:cubicBezTo>
                      <a:lnTo>
                        <a:pt x="401003" y="183452"/>
                      </a:lnTo>
                      <a:lnTo>
                        <a:pt x="401003" y="261938"/>
                      </a:lnTo>
                      <a:cubicBezTo>
                        <a:pt x="401003" y="322802"/>
                        <a:pt x="415671" y="349853"/>
                        <a:pt x="439484" y="373856"/>
                      </a:cubicBezTo>
                      <a:lnTo>
                        <a:pt x="446532" y="381000"/>
                      </a:lnTo>
                      <a:lnTo>
                        <a:pt x="446532" y="418338"/>
                      </a:lnTo>
                      <a:lnTo>
                        <a:pt x="520922" y="477012"/>
                      </a:lnTo>
                      <a:lnTo>
                        <a:pt x="595122" y="418243"/>
                      </a:lnTo>
                      <a:close/>
                      <a:moveTo>
                        <a:pt x="890397" y="486442"/>
                      </a:moveTo>
                      <a:cubicBezTo>
                        <a:pt x="866299" y="482632"/>
                        <a:pt x="790385" y="470630"/>
                        <a:pt x="698564" y="456057"/>
                      </a:cubicBezTo>
                      <a:lnTo>
                        <a:pt x="698564" y="456057"/>
                      </a:lnTo>
                      <a:lnTo>
                        <a:pt x="611505" y="603504"/>
                      </a:lnTo>
                      <a:lnTo>
                        <a:pt x="646081" y="629888"/>
                      </a:lnTo>
                      <a:lnTo>
                        <a:pt x="717804" y="508349"/>
                      </a:lnTo>
                      <a:cubicBezTo>
                        <a:pt x="797243" y="520922"/>
                        <a:pt x="861060" y="531019"/>
                        <a:pt x="882682" y="534448"/>
                      </a:cubicBezTo>
                      <a:cubicBezTo>
                        <a:pt x="959739" y="546640"/>
                        <a:pt x="992696" y="584359"/>
                        <a:pt x="992696" y="660463"/>
                      </a:cubicBezTo>
                      <a:lnTo>
                        <a:pt x="992696" y="872490"/>
                      </a:lnTo>
                      <a:lnTo>
                        <a:pt x="888492" y="883444"/>
                      </a:lnTo>
                      <a:lnTo>
                        <a:pt x="888492" y="800195"/>
                      </a:lnTo>
                      <a:lnTo>
                        <a:pt x="850678" y="800195"/>
                      </a:lnTo>
                      <a:lnTo>
                        <a:pt x="850678" y="1012317"/>
                      </a:lnTo>
                      <a:lnTo>
                        <a:pt x="190786" y="1012317"/>
                      </a:lnTo>
                      <a:lnTo>
                        <a:pt x="190786" y="800195"/>
                      </a:lnTo>
                      <a:lnTo>
                        <a:pt x="152972" y="800195"/>
                      </a:lnTo>
                      <a:lnTo>
                        <a:pt x="152972" y="883444"/>
                      </a:lnTo>
                      <a:lnTo>
                        <a:pt x="48768" y="872490"/>
                      </a:lnTo>
                      <a:lnTo>
                        <a:pt x="48768" y="660463"/>
                      </a:lnTo>
                      <a:cubicBezTo>
                        <a:pt x="48768" y="584264"/>
                        <a:pt x="81629" y="546640"/>
                        <a:pt x="158782" y="534353"/>
                      </a:cubicBezTo>
                      <a:cubicBezTo>
                        <a:pt x="180499" y="530924"/>
                        <a:pt x="244221" y="520827"/>
                        <a:pt x="323660" y="508254"/>
                      </a:cubicBezTo>
                      <a:lnTo>
                        <a:pt x="395383" y="629793"/>
                      </a:lnTo>
                      <a:lnTo>
                        <a:pt x="429959" y="603409"/>
                      </a:lnTo>
                      <a:lnTo>
                        <a:pt x="342900" y="455962"/>
                      </a:lnTo>
                      <a:lnTo>
                        <a:pt x="342900" y="455962"/>
                      </a:lnTo>
                      <a:cubicBezTo>
                        <a:pt x="251079" y="470535"/>
                        <a:pt x="175165" y="482537"/>
                        <a:pt x="151067" y="486347"/>
                      </a:cubicBezTo>
                      <a:cubicBezTo>
                        <a:pt x="51530" y="502063"/>
                        <a:pt x="0" y="559022"/>
                        <a:pt x="0" y="660368"/>
                      </a:cubicBezTo>
                      <a:lnTo>
                        <a:pt x="0" y="1022985"/>
                      </a:lnTo>
                      <a:cubicBezTo>
                        <a:pt x="0" y="1047464"/>
                        <a:pt x="13335" y="1060799"/>
                        <a:pt x="37814" y="1060799"/>
                      </a:cubicBezTo>
                      <a:lnTo>
                        <a:pt x="1003649" y="1060799"/>
                      </a:lnTo>
                      <a:cubicBezTo>
                        <a:pt x="1028129" y="1060799"/>
                        <a:pt x="1041464" y="1047464"/>
                        <a:pt x="1041464" y="1022985"/>
                      </a:cubicBezTo>
                      <a:lnTo>
                        <a:pt x="1041464" y="660368"/>
                      </a:lnTo>
                      <a:cubicBezTo>
                        <a:pt x="1041464" y="558927"/>
                        <a:pt x="989933" y="502063"/>
                        <a:pt x="890492" y="486347"/>
                      </a:cubicBezTo>
                      <a:close/>
                      <a:moveTo>
                        <a:pt x="520827" y="571405"/>
                      </a:moveTo>
                      <a:cubicBezTo>
                        <a:pt x="507397" y="571405"/>
                        <a:pt x="496538" y="582263"/>
                        <a:pt x="496538" y="595694"/>
                      </a:cubicBezTo>
                      <a:cubicBezTo>
                        <a:pt x="496538" y="609124"/>
                        <a:pt x="507397" y="619982"/>
                        <a:pt x="520827" y="619982"/>
                      </a:cubicBezTo>
                      <a:cubicBezTo>
                        <a:pt x="534257" y="619982"/>
                        <a:pt x="545116" y="609124"/>
                        <a:pt x="545116" y="595694"/>
                      </a:cubicBezTo>
                      <a:cubicBezTo>
                        <a:pt x="545116" y="582263"/>
                        <a:pt x="534257" y="571405"/>
                        <a:pt x="520827" y="571405"/>
                      </a:cubicBezTo>
                      <a:close/>
                      <a:moveTo>
                        <a:pt x="520827" y="657797"/>
                      </a:moveTo>
                      <a:cubicBezTo>
                        <a:pt x="507397" y="657797"/>
                        <a:pt x="496538" y="668655"/>
                        <a:pt x="496538" y="682085"/>
                      </a:cubicBezTo>
                      <a:cubicBezTo>
                        <a:pt x="496538" y="695515"/>
                        <a:pt x="507397" y="706374"/>
                        <a:pt x="520827" y="706374"/>
                      </a:cubicBezTo>
                      <a:cubicBezTo>
                        <a:pt x="534257" y="706374"/>
                        <a:pt x="545116" y="695515"/>
                        <a:pt x="545116" y="682085"/>
                      </a:cubicBezTo>
                      <a:cubicBezTo>
                        <a:pt x="545116" y="668655"/>
                        <a:pt x="534257" y="657797"/>
                        <a:pt x="520827" y="657797"/>
                      </a:cubicBezTo>
                      <a:close/>
                    </a:path>
                  </a:pathLst>
                </a:custGeom>
                <a:solidFill>
                  <a:srgbClr val="48B8EA"/>
                </a:solidFill>
                <a:ln w="9525" cap="flat">
                  <a:noFill/>
                  <a:prstDash val="solid"/>
                  <a:miter/>
                </a:ln>
              </p:spPr>
              <p:txBody>
                <a:bodyPr rtlCol="0" anchor="ctr"/>
                <a:lstStyle/>
                <a:p>
                  <a:endParaRPr lang="ja-JP" altLang="en-US"/>
                </a:p>
              </p:txBody>
            </p:sp>
          </p:grpSp>
          <p:grpSp>
            <p:nvGrpSpPr>
              <p:cNvPr id="25" name="グループ化 24">
                <a:extLst>
                  <a:ext uri="{FF2B5EF4-FFF2-40B4-BE49-F238E27FC236}">
                    <a16:creationId xmlns:a16="http://schemas.microsoft.com/office/drawing/2014/main" id="{C9132F18-D8C5-081E-122E-078621532B62}"/>
                  </a:ext>
                </a:extLst>
              </p:cNvPr>
              <p:cNvGrpSpPr/>
              <p:nvPr/>
            </p:nvGrpSpPr>
            <p:grpSpPr>
              <a:xfrm>
                <a:off x="1322093" y="3915185"/>
                <a:ext cx="488678" cy="559208"/>
                <a:chOff x="6269900" y="3251200"/>
                <a:chExt cx="925342" cy="1058894"/>
              </a:xfrm>
            </p:grpSpPr>
            <p:sp>
              <p:nvSpPr>
                <p:cNvPr id="29" name="フリーフォーム: 図形 28">
                  <a:extLst>
                    <a:ext uri="{FF2B5EF4-FFF2-40B4-BE49-F238E27FC236}">
                      <a16:creationId xmlns:a16="http://schemas.microsoft.com/office/drawing/2014/main" id="{33535834-222A-E56A-7A56-372510303867}"/>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48B8EA"/>
                </a:solidFill>
                <a:ln w="9525" cap="flat">
                  <a:noFill/>
                  <a:prstDash val="solid"/>
                  <a:miter/>
                </a:ln>
              </p:spPr>
              <p:txBody>
                <a:bodyPr rtlCol="0" anchor="ctr"/>
                <a:lstStyle/>
                <a:p>
                  <a:endParaRPr lang="ja-JP" altLang="en-US"/>
                </a:p>
              </p:txBody>
            </p:sp>
            <p:sp>
              <p:nvSpPr>
                <p:cNvPr id="35" name="フリーフォーム: 図形 34">
                  <a:extLst>
                    <a:ext uri="{FF2B5EF4-FFF2-40B4-BE49-F238E27FC236}">
                      <a16:creationId xmlns:a16="http://schemas.microsoft.com/office/drawing/2014/main" id="{B9641443-B5C2-9E47-D396-D58EE650C07D}"/>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nvGrpSpPr>
              <p:cNvPr id="26" name="グループ化 25">
                <a:extLst>
                  <a:ext uri="{FF2B5EF4-FFF2-40B4-BE49-F238E27FC236}">
                    <a16:creationId xmlns:a16="http://schemas.microsoft.com/office/drawing/2014/main" id="{D489E206-65D6-B2FC-28A9-E2837F819958}"/>
                  </a:ext>
                </a:extLst>
              </p:cNvPr>
              <p:cNvGrpSpPr/>
              <p:nvPr/>
            </p:nvGrpSpPr>
            <p:grpSpPr>
              <a:xfrm>
                <a:off x="731373" y="3915185"/>
                <a:ext cx="488678" cy="559208"/>
                <a:chOff x="6269900" y="3251200"/>
                <a:chExt cx="925342" cy="1058894"/>
              </a:xfrm>
            </p:grpSpPr>
            <p:sp>
              <p:nvSpPr>
                <p:cNvPr id="27" name="フリーフォーム: 図形 26">
                  <a:extLst>
                    <a:ext uri="{FF2B5EF4-FFF2-40B4-BE49-F238E27FC236}">
                      <a16:creationId xmlns:a16="http://schemas.microsoft.com/office/drawing/2014/main" id="{3D3DF29B-E012-ADBF-04DD-76A8694CAF0F}"/>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48B8EA"/>
                </a:solidFill>
                <a:ln w="9525" cap="flat">
                  <a:noFill/>
                  <a:prstDash val="solid"/>
                  <a:miter/>
                </a:ln>
              </p:spPr>
              <p:txBody>
                <a:bodyPr rtlCol="0" anchor="ctr"/>
                <a:lstStyle/>
                <a:p>
                  <a:endParaRPr lang="ja-JP" altLang="en-US"/>
                </a:p>
              </p:txBody>
            </p:sp>
            <p:sp>
              <p:nvSpPr>
                <p:cNvPr id="28" name="フリーフォーム: 図形 27">
                  <a:extLst>
                    <a:ext uri="{FF2B5EF4-FFF2-40B4-BE49-F238E27FC236}">
                      <a16:creationId xmlns:a16="http://schemas.microsoft.com/office/drawing/2014/main" id="{C283680F-4828-5881-21EF-C779D8C8861C}"/>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grpSp>
    </p:spTree>
    <p:extLst>
      <p:ext uri="{BB962C8B-B14F-4D97-AF65-F5344CB8AC3E}">
        <p14:creationId xmlns:p14="http://schemas.microsoft.com/office/powerpoint/2010/main" val="2186473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4B28"/>
        </a:solidFill>
        <a:effectLst/>
      </p:bgPr>
    </p:bg>
    <p:spTree>
      <p:nvGrpSpPr>
        <p:cNvPr id="1" name=""/>
        <p:cNvGrpSpPr/>
        <p:nvPr/>
      </p:nvGrpSpPr>
      <p:grpSpPr>
        <a:xfrm>
          <a:off x="0" y="0"/>
          <a:ext cx="0" cy="0"/>
          <a:chOff x="0" y="0"/>
          <a:chExt cx="0" cy="0"/>
        </a:xfrm>
      </p:grpSpPr>
      <p:pic>
        <p:nvPicPr>
          <p:cNvPr id="99" name="グラフィックス 98">
            <a:extLst>
              <a:ext uri="{FF2B5EF4-FFF2-40B4-BE49-F238E27FC236}">
                <a16:creationId xmlns:a16="http://schemas.microsoft.com/office/drawing/2014/main" id="{EF0848BF-8CFF-9069-7841-8A88E99F109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35" y="9144000"/>
            <a:ext cx="7560000" cy="673412"/>
          </a:xfrm>
          <a:prstGeom prst="rect">
            <a:avLst/>
          </a:prstGeom>
        </p:spPr>
      </p:pic>
      <p:sp>
        <p:nvSpPr>
          <p:cNvPr id="7" name="コンテンツ プレースホルダー 2">
            <a:extLst>
              <a:ext uri="{FF2B5EF4-FFF2-40B4-BE49-F238E27FC236}">
                <a16:creationId xmlns:a16="http://schemas.microsoft.com/office/drawing/2014/main" id="{3385AD96-D417-0864-DC2E-F48DB1A92752}"/>
              </a:ext>
            </a:extLst>
          </p:cNvPr>
          <p:cNvSpPr txBox="1">
            <a:spLocks/>
          </p:cNvSpPr>
          <p:nvPr/>
        </p:nvSpPr>
        <p:spPr>
          <a:xfrm>
            <a:off x="503837" y="1368000"/>
            <a:ext cx="6552000" cy="710964"/>
          </a:xfrm>
          <a:prstGeom prst="rect">
            <a:avLst/>
          </a:prstGeom>
        </p:spPr>
        <p:txBody>
          <a:bodyPr wrap="square" lIns="0" tIns="0" rIns="0" bIns="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fontAlgn="ctr">
              <a:lnSpc>
                <a:spcPct val="110000"/>
              </a:lnSpc>
              <a:spcBef>
                <a:spcPts val="0"/>
              </a:spcBef>
              <a:tabLst>
                <a:tab pos="6454775" algn="dec"/>
              </a:tabLst>
            </a:pPr>
            <a:r>
              <a:rPr lang="ja-JP" altLang="en-US" sz="1400" b="1" spc="100" dirty="0">
                <a:latin typeface="+mn-ea"/>
              </a:rPr>
              <a:t>障害福祉サービス等事業所のみなさまが、人材確保や処遇改善、</a:t>
            </a:r>
            <a:br>
              <a:rPr lang="en-US" altLang="ja-JP" sz="1400" b="1" spc="100" dirty="0">
                <a:latin typeface="+mn-ea"/>
              </a:rPr>
            </a:br>
            <a:r>
              <a:rPr lang="ja-JP" altLang="en-US" sz="1400" b="1" spc="100" dirty="0">
                <a:latin typeface="+mn-ea"/>
              </a:rPr>
              <a:t>介護テクノロジーの導入などで感じている課題やお悩みの解決に向けて</a:t>
            </a:r>
            <a:br>
              <a:rPr lang="en-US" altLang="ja-JP" sz="1400" b="1" spc="100" dirty="0">
                <a:latin typeface="+mn-ea"/>
              </a:rPr>
            </a:br>
            <a:r>
              <a:rPr lang="ja-JP" altLang="en-US" sz="1400" b="1" spc="100" dirty="0">
                <a:latin typeface="+mn-ea"/>
              </a:rPr>
              <a:t>幅広くワンストップでサポートします！</a:t>
            </a:r>
          </a:p>
        </p:txBody>
      </p:sp>
      <p:sp>
        <p:nvSpPr>
          <p:cNvPr id="44" name="正方形/長方形 43">
            <a:extLst>
              <a:ext uri="{FF2B5EF4-FFF2-40B4-BE49-F238E27FC236}">
                <a16:creationId xmlns:a16="http://schemas.microsoft.com/office/drawing/2014/main" id="{0A4C25FB-D7E9-491B-0FA2-05DC454E88DA}"/>
              </a:ext>
            </a:extLst>
          </p:cNvPr>
          <p:cNvSpPr/>
          <p:nvPr/>
        </p:nvSpPr>
        <p:spPr>
          <a:xfrm>
            <a:off x="0" y="9345527"/>
            <a:ext cx="7559675" cy="1346286"/>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EF45521D-B30E-B796-8724-37D4DCB6B990}"/>
              </a:ext>
            </a:extLst>
          </p:cNvPr>
          <p:cNvSpPr/>
          <p:nvPr/>
        </p:nvSpPr>
        <p:spPr>
          <a:xfrm>
            <a:off x="503837" y="9288000"/>
            <a:ext cx="6552000" cy="288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ctr"/>
            <a:r>
              <a:rPr lang="ja-JP" altLang="en-US" sz="1600" b="1" spc="300" dirty="0">
                <a:solidFill>
                  <a:srgbClr val="E96130"/>
                </a:solidFill>
                <a:latin typeface="+mn-ea"/>
              </a:rPr>
              <a:t>ぜひお気軽にご相談ください！</a:t>
            </a:r>
            <a:endParaRPr kumimoji="1" lang="ja-JP" altLang="en-US" sz="1600" b="1" u="sng" spc="300" dirty="0">
              <a:solidFill>
                <a:srgbClr val="E96130"/>
              </a:solidFill>
              <a:latin typeface="+mn-ea"/>
            </a:endParaRPr>
          </a:p>
        </p:txBody>
      </p:sp>
      <p:sp>
        <p:nvSpPr>
          <p:cNvPr id="17" name="正方形/長方形 16">
            <a:extLst>
              <a:ext uri="{FF2B5EF4-FFF2-40B4-BE49-F238E27FC236}">
                <a16:creationId xmlns:a16="http://schemas.microsoft.com/office/drawing/2014/main" id="{34335669-C216-8328-B935-B3B4D446B155}"/>
              </a:ext>
            </a:extLst>
          </p:cNvPr>
          <p:cNvSpPr>
            <a:spLocks noChangeAspect="1"/>
          </p:cNvSpPr>
          <p:nvPr/>
        </p:nvSpPr>
        <p:spPr>
          <a:xfrm>
            <a:off x="6336000" y="9492641"/>
            <a:ext cx="718991" cy="718991"/>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n-ea"/>
              </a:rPr>
              <a:t>二次元</a:t>
            </a:r>
            <a:endParaRPr kumimoji="1" lang="en-US" altLang="ja-JP" sz="1050" dirty="0">
              <a:solidFill>
                <a:schemeClr val="tx1"/>
              </a:solidFill>
              <a:latin typeface="+mn-ea"/>
            </a:endParaRPr>
          </a:p>
          <a:p>
            <a:pPr algn="ctr"/>
            <a:r>
              <a:rPr kumimoji="1" lang="ja-JP" altLang="en-US" sz="1050" dirty="0">
                <a:solidFill>
                  <a:schemeClr val="tx1"/>
                </a:solidFill>
                <a:latin typeface="+mn-ea"/>
              </a:rPr>
              <a:t>コード</a:t>
            </a:r>
          </a:p>
        </p:txBody>
      </p:sp>
      <p:sp>
        <p:nvSpPr>
          <p:cNvPr id="128" name="四角形: 角を丸くする 127">
            <a:extLst>
              <a:ext uri="{FF2B5EF4-FFF2-40B4-BE49-F238E27FC236}">
                <a16:creationId xmlns:a16="http://schemas.microsoft.com/office/drawing/2014/main" id="{3FA752A9-5D5E-50F1-96FC-3496F0556EDA}"/>
              </a:ext>
            </a:extLst>
          </p:cNvPr>
          <p:cNvSpPr/>
          <p:nvPr/>
        </p:nvSpPr>
        <p:spPr>
          <a:xfrm>
            <a:off x="500262" y="5724000"/>
            <a:ext cx="6552000" cy="360000"/>
          </a:xfrm>
          <a:prstGeom prst="roundRect">
            <a:avLst>
              <a:gd name="adj" fmla="val 50000"/>
            </a:avLst>
          </a:prstGeom>
          <a:solidFill>
            <a:srgbClr val="FA897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fontAlgn="ctr"/>
            <a:r>
              <a:rPr kumimoji="1" lang="ja-JP" altLang="en-US" sz="1600" b="1" dirty="0">
                <a:solidFill>
                  <a:srgbClr val="FFFFFF"/>
                </a:solidFill>
                <a:latin typeface="BIZ UDPゴシック" panose="020B0400000000000000" pitchFamily="50" charset="-128"/>
                <a:ea typeface="BIZ UDPゴシック" panose="020B0400000000000000" pitchFamily="50" charset="-128"/>
              </a:rPr>
              <a:t>サポートセンターでは事業所のみなさまに以下の支援を行っています</a:t>
            </a:r>
          </a:p>
        </p:txBody>
      </p:sp>
      <p:sp>
        <p:nvSpPr>
          <p:cNvPr id="140" name="タイトル 1">
            <a:extLst>
              <a:ext uri="{FF2B5EF4-FFF2-40B4-BE49-F238E27FC236}">
                <a16:creationId xmlns:a16="http://schemas.microsoft.com/office/drawing/2014/main" id="{B4F059E1-F8EA-12D8-5BFC-59800058BA62}"/>
              </a:ext>
            </a:extLst>
          </p:cNvPr>
          <p:cNvSpPr txBox="1">
            <a:spLocks/>
          </p:cNvSpPr>
          <p:nvPr/>
        </p:nvSpPr>
        <p:spPr>
          <a:xfrm>
            <a:off x="431800" y="504000"/>
            <a:ext cx="6696074" cy="492443"/>
          </a:xfrm>
          <a:prstGeom prst="rect">
            <a:avLst/>
          </a:prstGeom>
        </p:spPr>
        <p:txBody>
          <a:bodyPr vert="horz" wrap="square" lIns="0" tIns="0" rIns="0" bIns="0" rtlCol="0" anchor="ctr">
            <a:spAutoFit/>
          </a:bodyPr>
          <a:lstStyle>
            <a:lvl1pPr algn="l" defTabSz="914400" rtl="0" eaLnBrk="1" latinLnBrk="0" hangingPunct="1">
              <a:spcBef>
                <a:spcPct val="0"/>
              </a:spcBef>
              <a:buNone/>
              <a:defRPr kumimoji="1" sz="2400" b="1" kern="1200">
                <a:solidFill>
                  <a:schemeClr val="tx1"/>
                </a:solidFill>
                <a:latin typeface="+mj-lt"/>
                <a:ea typeface="+mj-ea"/>
                <a:cs typeface="+mj-cs"/>
              </a:defRPr>
            </a:lvl1pPr>
          </a:lstStyle>
          <a:p>
            <a:pPr algn="ctr" fontAlgn="ctr">
              <a:spcBef>
                <a:spcPts val="0"/>
              </a:spcBef>
            </a:pPr>
            <a:r>
              <a:rPr lang="ja-JP" altLang="en-US" sz="3200" dirty="0">
                <a:solidFill>
                  <a:schemeClr val="bg1"/>
                </a:solidFill>
                <a:latin typeface="+mn-ea"/>
                <a:ea typeface="+mn-ea"/>
              </a:rPr>
              <a:t>○○○県  障害福祉サポートセンター</a:t>
            </a:r>
          </a:p>
        </p:txBody>
      </p:sp>
      <p:sp>
        <p:nvSpPr>
          <p:cNvPr id="45" name="四角形: 角を丸くする 44">
            <a:extLst>
              <a:ext uri="{FF2B5EF4-FFF2-40B4-BE49-F238E27FC236}">
                <a16:creationId xmlns:a16="http://schemas.microsoft.com/office/drawing/2014/main" id="{9EBE7BD3-0DDD-095C-0BFF-DCD9AC1A3B5F}"/>
              </a:ext>
            </a:extLst>
          </p:cNvPr>
          <p:cNvSpPr/>
          <p:nvPr/>
        </p:nvSpPr>
        <p:spPr>
          <a:xfrm>
            <a:off x="504000" y="2268000"/>
            <a:ext cx="6552000" cy="360000"/>
          </a:xfrm>
          <a:prstGeom prst="roundRect">
            <a:avLst>
              <a:gd name="adj" fmla="val 50000"/>
            </a:avLst>
          </a:prstGeom>
          <a:solidFill>
            <a:srgbClr val="FA8972"/>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fontAlgn="ctr"/>
            <a:r>
              <a:rPr lang="ja-JP" altLang="en-US" sz="1600" b="1" spc="100" dirty="0">
                <a:solidFill>
                  <a:srgbClr val="FFFFFF"/>
                </a:solidFill>
                <a:latin typeface="+mn-ea"/>
              </a:rPr>
              <a:t>こんなお悩みありませんか？</a:t>
            </a:r>
            <a:endParaRPr kumimoji="1" lang="ja-JP" altLang="en-US" sz="1600" b="1" u="sng" spc="100" dirty="0">
              <a:solidFill>
                <a:srgbClr val="FFFFFF"/>
              </a:solidFill>
              <a:latin typeface="+mn-ea"/>
            </a:endParaRPr>
          </a:p>
        </p:txBody>
      </p:sp>
      <p:grpSp>
        <p:nvGrpSpPr>
          <p:cNvPr id="2" name="グループ化 1">
            <a:extLst>
              <a:ext uri="{FF2B5EF4-FFF2-40B4-BE49-F238E27FC236}">
                <a16:creationId xmlns:a16="http://schemas.microsoft.com/office/drawing/2014/main" id="{4143007D-C5DC-EAD7-D2BF-1EF72604B89C}"/>
              </a:ext>
            </a:extLst>
          </p:cNvPr>
          <p:cNvGrpSpPr/>
          <p:nvPr/>
        </p:nvGrpSpPr>
        <p:grpSpPr>
          <a:xfrm>
            <a:off x="5508000" y="2736000"/>
            <a:ext cx="1548000" cy="2828567"/>
            <a:chOff x="5508000" y="2736000"/>
            <a:chExt cx="1548000" cy="2828567"/>
          </a:xfrm>
        </p:grpSpPr>
        <p:sp>
          <p:nvSpPr>
            <p:cNvPr id="10" name="テキスト ボックス 9">
              <a:extLst>
                <a:ext uri="{FF2B5EF4-FFF2-40B4-BE49-F238E27FC236}">
                  <a16:creationId xmlns:a16="http://schemas.microsoft.com/office/drawing/2014/main" id="{243EAEEB-9996-3F64-76B4-B7EDE1327E66}"/>
                </a:ext>
              </a:extLst>
            </p:cNvPr>
            <p:cNvSpPr txBox="1"/>
            <p:nvPr/>
          </p:nvSpPr>
          <p:spPr>
            <a:xfrm>
              <a:off x="5598000" y="4548904"/>
              <a:ext cx="1368000" cy="1015663"/>
            </a:xfrm>
            <a:prstGeom prst="rect">
              <a:avLst/>
            </a:prstGeom>
            <a:noFill/>
            <a:ln>
              <a:noFill/>
            </a:ln>
          </p:spPr>
          <p:txBody>
            <a:bodyPr wrap="square" lIns="0" tIns="0" rIns="0" bIns="0" rtlCol="0">
              <a:spAutoFit/>
            </a:bodyPr>
            <a:lstStyle/>
            <a:p>
              <a:pPr algn="just" fontAlgn="ctr"/>
              <a:r>
                <a:rPr kumimoji="1" lang="ja-JP" altLang="en-US" sz="1100" dirty="0">
                  <a:latin typeface="+mn-ea"/>
                </a:rPr>
                <a:t>介護テクノロジーを導入・活用して生産性の向上や職員の業務負担を軽減させたいが、何をすればよいかわからない</a:t>
              </a:r>
            </a:p>
          </p:txBody>
        </p:sp>
        <p:sp>
          <p:nvSpPr>
            <p:cNvPr id="102" name="フリーフォーム: 図形 101">
              <a:extLst>
                <a:ext uri="{FF2B5EF4-FFF2-40B4-BE49-F238E27FC236}">
                  <a16:creationId xmlns:a16="http://schemas.microsoft.com/office/drawing/2014/main" id="{1628ECA3-C816-27B7-32B1-F41EA6653F84}"/>
                </a:ext>
              </a:extLst>
            </p:cNvPr>
            <p:cNvSpPr/>
            <p:nvPr/>
          </p:nvSpPr>
          <p:spPr>
            <a:xfrm>
              <a:off x="5508000" y="2736000"/>
              <a:ext cx="1548000" cy="722424"/>
            </a:xfrm>
            <a:custGeom>
              <a:avLst/>
              <a:gdLst>
                <a:gd name="csX0" fmla="*/ 309309 w 1548000"/>
                <a:gd name="csY0" fmla="*/ 0 h 722424"/>
                <a:gd name="csX1" fmla="*/ 1238691 w 1548000"/>
                <a:gd name="csY1" fmla="*/ 0 h 722424"/>
                <a:gd name="csX2" fmla="*/ 1548000 w 1548000"/>
                <a:gd name="csY2" fmla="*/ 309309 h 722424"/>
                <a:gd name="csX3" fmla="*/ 1238691 w 1548000"/>
                <a:gd name="csY3" fmla="*/ 618618 h 722424"/>
                <a:gd name="csX4" fmla="*/ 834209 w 1548000"/>
                <a:gd name="csY4" fmla="*/ 618618 h 722424"/>
                <a:gd name="csX5" fmla="*/ 774001 w 1548000"/>
                <a:gd name="csY5" fmla="*/ 722424 h 722424"/>
                <a:gd name="csX6" fmla="*/ 713794 w 1548000"/>
                <a:gd name="csY6" fmla="*/ 618618 h 722424"/>
                <a:gd name="csX7" fmla="*/ 309309 w 1548000"/>
                <a:gd name="csY7" fmla="*/ 618618 h 722424"/>
                <a:gd name="csX8" fmla="*/ 0 w 1548000"/>
                <a:gd name="csY8" fmla="*/ 309309 h 722424"/>
                <a:gd name="csX9" fmla="*/ 309309 w 1548000"/>
                <a:gd name="csY9" fmla="*/ 0 h 7224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548000" h="722424">
                  <a:moveTo>
                    <a:pt x="309309" y="0"/>
                  </a:moveTo>
                  <a:lnTo>
                    <a:pt x="1238691" y="0"/>
                  </a:lnTo>
                  <a:cubicBezTo>
                    <a:pt x="1409518" y="0"/>
                    <a:pt x="1548000" y="138482"/>
                    <a:pt x="1548000" y="309309"/>
                  </a:cubicBezTo>
                  <a:cubicBezTo>
                    <a:pt x="1548000" y="480136"/>
                    <a:pt x="1409518" y="618618"/>
                    <a:pt x="1238691" y="618618"/>
                  </a:cubicBezTo>
                  <a:lnTo>
                    <a:pt x="834209" y="618618"/>
                  </a:lnTo>
                  <a:lnTo>
                    <a:pt x="774001" y="722424"/>
                  </a:lnTo>
                  <a:lnTo>
                    <a:pt x="713794" y="618618"/>
                  </a:lnTo>
                  <a:lnTo>
                    <a:pt x="309309" y="618618"/>
                  </a:lnTo>
                  <a:cubicBezTo>
                    <a:pt x="138482" y="618618"/>
                    <a:pt x="0" y="480136"/>
                    <a:pt x="0" y="309309"/>
                  </a:cubicBezTo>
                  <a:cubicBezTo>
                    <a:pt x="0" y="138482"/>
                    <a:pt x="138482" y="0"/>
                    <a:pt x="309309" y="0"/>
                  </a:cubicBezTo>
                  <a:close/>
                </a:path>
              </a:pathLst>
            </a:custGeom>
            <a:solidFill>
              <a:srgbClr val="FFFFFF"/>
            </a:solidFill>
            <a:ln w="6350" cap="rnd">
              <a:solidFill>
                <a:srgbClr val="FA8972"/>
              </a:solidFill>
              <a:round/>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72000" rtlCol="0" anchor="ctr">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テクノロジーの</a:t>
              </a:r>
              <a:b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b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導入</a:t>
              </a:r>
            </a:p>
          </p:txBody>
        </p:sp>
        <p:grpSp>
          <p:nvGrpSpPr>
            <p:cNvPr id="31" name="ロボット">
              <a:extLst>
                <a:ext uri="{FF2B5EF4-FFF2-40B4-BE49-F238E27FC236}">
                  <a16:creationId xmlns:a16="http://schemas.microsoft.com/office/drawing/2014/main" id="{383343F8-AAB0-990F-328D-FF3A0560BFA4}"/>
                </a:ext>
              </a:extLst>
            </p:cNvPr>
            <p:cNvGrpSpPr>
              <a:grpSpLocks noChangeAspect="1"/>
            </p:cNvGrpSpPr>
            <p:nvPr/>
          </p:nvGrpSpPr>
          <p:grpSpPr bwMode="auto">
            <a:xfrm>
              <a:off x="5968895" y="3674407"/>
              <a:ext cx="629351" cy="739423"/>
              <a:chOff x="2109" y="2207"/>
              <a:chExt cx="486" cy="571"/>
            </a:xfrm>
          </p:grpSpPr>
          <p:sp>
            <p:nvSpPr>
              <p:cNvPr id="32" name="Freeform 37">
                <a:extLst>
                  <a:ext uri="{FF2B5EF4-FFF2-40B4-BE49-F238E27FC236}">
                    <a16:creationId xmlns:a16="http://schemas.microsoft.com/office/drawing/2014/main" id="{09079E9D-17B0-2E4C-119F-5E84997B3577}"/>
                  </a:ext>
                </a:extLst>
              </p:cNvPr>
              <p:cNvSpPr>
                <a:spLocks noEditPoints="1"/>
              </p:cNvSpPr>
              <p:nvPr/>
            </p:nvSpPr>
            <p:spPr bwMode="auto">
              <a:xfrm>
                <a:off x="2203" y="2269"/>
                <a:ext cx="290" cy="301"/>
              </a:xfrm>
              <a:custGeom>
                <a:avLst/>
                <a:gdLst>
                  <a:gd name="T0" fmla="*/ 178 w 214"/>
                  <a:gd name="T1" fmla="*/ 16 h 223"/>
                  <a:gd name="T2" fmla="*/ 162 w 214"/>
                  <a:gd name="T3" fmla="*/ 0 h 223"/>
                  <a:gd name="T4" fmla="*/ 54 w 214"/>
                  <a:gd name="T5" fmla="*/ 0 h 223"/>
                  <a:gd name="T6" fmla="*/ 38 w 214"/>
                  <a:gd name="T7" fmla="*/ 16 h 223"/>
                  <a:gd name="T8" fmla="*/ 38 w 214"/>
                  <a:gd name="T9" fmla="*/ 66 h 223"/>
                  <a:gd name="T10" fmla="*/ 178 w 214"/>
                  <a:gd name="T11" fmla="*/ 66 h 223"/>
                  <a:gd name="T12" fmla="*/ 178 w 214"/>
                  <a:gd name="T13" fmla="*/ 16 h 223"/>
                  <a:gd name="T14" fmla="*/ 214 w 214"/>
                  <a:gd name="T15" fmla="*/ 213 h 223"/>
                  <a:gd name="T16" fmla="*/ 203 w 214"/>
                  <a:gd name="T17" fmla="*/ 223 h 223"/>
                  <a:gd name="T18" fmla="*/ 11 w 214"/>
                  <a:gd name="T19" fmla="*/ 223 h 223"/>
                  <a:gd name="T20" fmla="*/ 0 w 214"/>
                  <a:gd name="T21" fmla="*/ 213 h 223"/>
                  <a:gd name="T22" fmla="*/ 0 w 214"/>
                  <a:gd name="T23" fmla="*/ 135 h 223"/>
                  <a:gd name="T24" fmla="*/ 11 w 214"/>
                  <a:gd name="T25" fmla="*/ 125 h 223"/>
                  <a:gd name="T26" fmla="*/ 203 w 214"/>
                  <a:gd name="T27" fmla="*/ 125 h 223"/>
                  <a:gd name="T28" fmla="*/ 214 w 214"/>
                  <a:gd name="T29" fmla="*/ 135 h 223"/>
                  <a:gd name="T30" fmla="*/ 214 w 214"/>
                  <a:gd name="T31" fmla="*/ 213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4" h="223">
                    <a:moveTo>
                      <a:pt x="178" y="16"/>
                    </a:moveTo>
                    <a:cubicBezTo>
                      <a:pt x="178" y="7"/>
                      <a:pt x="170" y="0"/>
                      <a:pt x="162" y="0"/>
                    </a:cubicBezTo>
                    <a:cubicBezTo>
                      <a:pt x="54" y="0"/>
                      <a:pt x="54" y="0"/>
                      <a:pt x="54" y="0"/>
                    </a:cubicBezTo>
                    <a:cubicBezTo>
                      <a:pt x="45" y="0"/>
                      <a:pt x="38" y="7"/>
                      <a:pt x="38" y="16"/>
                    </a:cubicBezTo>
                    <a:cubicBezTo>
                      <a:pt x="38" y="66"/>
                      <a:pt x="38" y="66"/>
                      <a:pt x="38" y="66"/>
                    </a:cubicBezTo>
                    <a:cubicBezTo>
                      <a:pt x="178" y="66"/>
                      <a:pt x="178" y="66"/>
                      <a:pt x="178" y="66"/>
                    </a:cubicBezTo>
                    <a:cubicBezTo>
                      <a:pt x="178" y="16"/>
                      <a:pt x="178" y="16"/>
                      <a:pt x="178" y="16"/>
                    </a:cubicBezTo>
                    <a:close/>
                    <a:moveTo>
                      <a:pt x="214" y="213"/>
                    </a:moveTo>
                    <a:cubicBezTo>
                      <a:pt x="214" y="219"/>
                      <a:pt x="209" y="223"/>
                      <a:pt x="203" y="223"/>
                    </a:cubicBezTo>
                    <a:cubicBezTo>
                      <a:pt x="11" y="223"/>
                      <a:pt x="11" y="223"/>
                      <a:pt x="11" y="223"/>
                    </a:cubicBezTo>
                    <a:cubicBezTo>
                      <a:pt x="5" y="223"/>
                      <a:pt x="0" y="219"/>
                      <a:pt x="0" y="213"/>
                    </a:cubicBezTo>
                    <a:cubicBezTo>
                      <a:pt x="0" y="135"/>
                      <a:pt x="0" y="135"/>
                      <a:pt x="0" y="135"/>
                    </a:cubicBezTo>
                    <a:cubicBezTo>
                      <a:pt x="0" y="130"/>
                      <a:pt x="5" y="125"/>
                      <a:pt x="11" y="125"/>
                    </a:cubicBezTo>
                    <a:cubicBezTo>
                      <a:pt x="203" y="125"/>
                      <a:pt x="203" y="125"/>
                      <a:pt x="203" y="125"/>
                    </a:cubicBezTo>
                    <a:cubicBezTo>
                      <a:pt x="209" y="125"/>
                      <a:pt x="214" y="130"/>
                      <a:pt x="214" y="135"/>
                    </a:cubicBezTo>
                    <a:lnTo>
                      <a:pt x="214" y="2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33" name="Freeform 38">
                <a:extLst>
                  <a:ext uri="{FF2B5EF4-FFF2-40B4-BE49-F238E27FC236}">
                    <a16:creationId xmlns:a16="http://schemas.microsoft.com/office/drawing/2014/main" id="{4E66CC3A-B374-1D65-BD9E-7FFAB8B5BE11}"/>
                  </a:ext>
                </a:extLst>
              </p:cNvPr>
              <p:cNvSpPr>
                <a:spLocks noEditPoints="1"/>
              </p:cNvSpPr>
              <p:nvPr/>
            </p:nvSpPr>
            <p:spPr bwMode="auto">
              <a:xfrm>
                <a:off x="2109" y="2207"/>
                <a:ext cx="486" cy="571"/>
              </a:xfrm>
              <a:custGeom>
                <a:avLst/>
                <a:gdLst>
                  <a:gd name="T0" fmla="*/ 83 w 385"/>
                  <a:gd name="T1" fmla="*/ 161 h 454"/>
                  <a:gd name="T2" fmla="*/ 63 w 385"/>
                  <a:gd name="T3" fmla="*/ 284 h 454"/>
                  <a:gd name="T4" fmla="*/ 301 w 385"/>
                  <a:gd name="T5" fmla="*/ 304 h 454"/>
                  <a:gd name="T6" fmla="*/ 321 w 385"/>
                  <a:gd name="T7" fmla="*/ 181 h 454"/>
                  <a:gd name="T8" fmla="*/ 306 w 385"/>
                  <a:gd name="T9" fmla="*/ 145 h 454"/>
                  <a:gd name="T10" fmla="*/ 79 w 385"/>
                  <a:gd name="T11" fmla="*/ 96 h 454"/>
                  <a:gd name="T12" fmla="*/ 306 w 385"/>
                  <a:gd name="T13" fmla="*/ 96 h 454"/>
                  <a:gd name="T14" fmla="*/ 306 w 385"/>
                  <a:gd name="T15" fmla="*/ 454 h 454"/>
                  <a:gd name="T16" fmla="*/ 204 w 385"/>
                  <a:gd name="T17" fmla="*/ 320 h 454"/>
                  <a:gd name="T18" fmla="*/ 306 w 385"/>
                  <a:gd name="T19" fmla="*/ 352 h 454"/>
                  <a:gd name="T20" fmla="*/ 79 w 385"/>
                  <a:gd name="T21" fmla="*/ 352 h 454"/>
                  <a:gd name="T22" fmla="*/ 181 w 385"/>
                  <a:gd name="T23" fmla="*/ 320 h 454"/>
                  <a:gd name="T24" fmla="*/ 79 w 385"/>
                  <a:gd name="T25" fmla="*/ 454 h 454"/>
                  <a:gd name="T26" fmla="*/ 48 w 385"/>
                  <a:gd name="T27" fmla="*/ 145 h 454"/>
                  <a:gd name="T28" fmla="*/ 16 w 385"/>
                  <a:gd name="T29" fmla="*/ 332 h 454"/>
                  <a:gd name="T30" fmla="*/ 0 w 385"/>
                  <a:gd name="T31" fmla="*/ 160 h 454"/>
                  <a:gd name="T32" fmla="*/ 48 w 385"/>
                  <a:gd name="T33" fmla="*/ 145 h 454"/>
                  <a:gd name="T34" fmla="*/ 338 w 385"/>
                  <a:gd name="T35" fmla="*/ 332 h 454"/>
                  <a:gd name="T36" fmla="*/ 370 w 385"/>
                  <a:gd name="T37" fmla="*/ 145 h 454"/>
                  <a:gd name="T38" fmla="*/ 385 w 385"/>
                  <a:gd name="T39" fmla="*/ 317 h 454"/>
                  <a:gd name="T40" fmla="*/ 263 w 385"/>
                  <a:gd name="T41" fmla="*/ 74 h 454"/>
                  <a:gd name="T42" fmla="*/ 139 w 385"/>
                  <a:gd name="T43" fmla="*/ 58 h 454"/>
                  <a:gd name="T44" fmla="*/ 123 w 385"/>
                  <a:gd name="T45" fmla="*/ 124 h 454"/>
                  <a:gd name="T46" fmla="*/ 263 w 385"/>
                  <a:gd name="T47" fmla="*/ 74 h 454"/>
                  <a:gd name="T48" fmla="*/ 155 w 385"/>
                  <a:gd name="T49" fmla="*/ 84 h 454"/>
                  <a:gd name="T50" fmla="*/ 180 w 385"/>
                  <a:gd name="T51" fmla="*/ 84 h 454"/>
                  <a:gd name="T52" fmla="*/ 218 w 385"/>
                  <a:gd name="T53" fmla="*/ 72 h 454"/>
                  <a:gd name="T54" fmla="*/ 218 w 385"/>
                  <a:gd name="T55" fmla="*/ 97 h 454"/>
                  <a:gd name="T56" fmla="*/ 218 w 385"/>
                  <a:gd name="T57" fmla="*/ 72 h 454"/>
                  <a:gd name="T58" fmla="*/ 288 w 385"/>
                  <a:gd name="T59" fmla="*/ 281 h 454"/>
                  <a:gd name="T60" fmla="*/ 85 w 385"/>
                  <a:gd name="T61" fmla="*/ 271 h 454"/>
                  <a:gd name="T62" fmla="*/ 96 w 385"/>
                  <a:gd name="T63" fmla="*/ 183 h 454"/>
                  <a:gd name="T64" fmla="*/ 299 w 385"/>
                  <a:gd name="T65" fmla="*/ 193 h 454"/>
                  <a:gd name="T66" fmla="*/ 278 w 385"/>
                  <a:gd name="T67" fmla="*/ 231 h 454"/>
                  <a:gd name="T68" fmla="*/ 106 w 385"/>
                  <a:gd name="T69" fmla="*/ 204 h 454"/>
                  <a:gd name="T70" fmla="*/ 278 w 385"/>
                  <a:gd name="T71" fmla="*/ 231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5" h="454">
                    <a:moveTo>
                      <a:pt x="301" y="161"/>
                    </a:moveTo>
                    <a:cubicBezTo>
                      <a:pt x="83" y="161"/>
                      <a:pt x="83" y="161"/>
                      <a:pt x="83" y="161"/>
                    </a:cubicBezTo>
                    <a:cubicBezTo>
                      <a:pt x="72" y="161"/>
                      <a:pt x="63" y="170"/>
                      <a:pt x="63" y="181"/>
                    </a:cubicBezTo>
                    <a:cubicBezTo>
                      <a:pt x="63" y="284"/>
                      <a:pt x="63" y="284"/>
                      <a:pt x="63" y="284"/>
                    </a:cubicBezTo>
                    <a:cubicBezTo>
                      <a:pt x="63" y="295"/>
                      <a:pt x="72" y="304"/>
                      <a:pt x="83" y="304"/>
                    </a:cubicBezTo>
                    <a:cubicBezTo>
                      <a:pt x="301" y="304"/>
                      <a:pt x="301" y="304"/>
                      <a:pt x="301" y="304"/>
                    </a:cubicBezTo>
                    <a:cubicBezTo>
                      <a:pt x="312" y="304"/>
                      <a:pt x="321" y="295"/>
                      <a:pt x="321" y="284"/>
                    </a:cubicBezTo>
                    <a:cubicBezTo>
                      <a:pt x="321" y="181"/>
                      <a:pt x="321" y="181"/>
                      <a:pt x="321" y="181"/>
                    </a:cubicBezTo>
                    <a:cubicBezTo>
                      <a:pt x="321" y="170"/>
                      <a:pt x="312" y="161"/>
                      <a:pt x="301" y="161"/>
                    </a:cubicBezTo>
                    <a:close/>
                    <a:moveTo>
                      <a:pt x="306" y="145"/>
                    </a:moveTo>
                    <a:cubicBezTo>
                      <a:pt x="79" y="145"/>
                      <a:pt x="79" y="145"/>
                      <a:pt x="79" y="145"/>
                    </a:cubicBezTo>
                    <a:cubicBezTo>
                      <a:pt x="79" y="96"/>
                      <a:pt x="79" y="96"/>
                      <a:pt x="79" y="96"/>
                    </a:cubicBezTo>
                    <a:cubicBezTo>
                      <a:pt x="79" y="40"/>
                      <a:pt x="126" y="0"/>
                      <a:pt x="193" y="0"/>
                    </a:cubicBezTo>
                    <a:cubicBezTo>
                      <a:pt x="259" y="0"/>
                      <a:pt x="306" y="40"/>
                      <a:pt x="306" y="96"/>
                    </a:cubicBezTo>
                    <a:lnTo>
                      <a:pt x="306" y="145"/>
                    </a:lnTo>
                    <a:close/>
                    <a:moveTo>
                      <a:pt x="306" y="454"/>
                    </a:moveTo>
                    <a:cubicBezTo>
                      <a:pt x="204" y="454"/>
                      <a:pt x="204" y="454"/>
                      <a:pt x="204" y="454"/>
                    </a:cubicBezTo>
                    <a:cubicBezTo>
                      <a:pt x="204" y="320"/>
                      <a:pt x="204" y="320"/>
                      <a:pt x="204" y="320"/>
                    </a:cubicBezTo>
                    <a:cubicBezTo>
                      <a:pt x="274" y="320"/>
                      <a:pt x="274" y="320"/>
                      <a:pt x="274" y="320"/>
                    </a:cubicBezTo>
                    <a:cubicBezTo>
                      <a:pt x="295" y="320"/>
                      <a:pt x="306" y="331"/>
                      <a:pt x="306" y="352"/>
                    </a:cubicBezTo>
                    <a:lnTo>
                      <a:pt x="306" y="454"/>
                    </a:lnTo>
                    <a:close/>
                    <a:moveTo>
                      <a:pt x="79" y="352"/>
                    </a:moveTo>
                    <a:cubicBezTo>
                      <a:pt x="79" y="331"/>
                      <a:pt x="91" y="320"/>
                      <a:pt x="111" y="320"/>
                    </a:cubicBezTo>
                    <a:cubicBezTo>
                      <a:pt x="181" y="320"/>
                      <a:pt x="181" y="320"/>
                      <a:pt x="181" y="320"/>
                    </a:cubicBezTo>
                    <a:cubicBezTo>
                      <a:pt x="181" y="454"/>
                      <a:pt x="181" y="454"/>
                      <a:pt x="181" y="454"/>
                    </a:cubicBezTo>
                    <a:cubicBezTo>
                      <a:pt x="79" y="454"/>
                      <a:pt x="79" y="454"/>
                      <a:pt x="79" y="454"/>
                    </a:cubicBezTo>
                    <a:lnTo>
                      <a:pt x="79" y="352"/>
                    </a:lnTo>
                    <a:close/>
                    <a:moveTo>
                      <a:pt x="48" y="145"/>
                    </a:moveTo>
                    <a:cubicBezTo>
                      <a:pt x="48" y="332"/>
                      <a:pt x="48" y="332"/>
                      <a:pt x="48" y="332"/>
                    </a:cubicBezTo>
                    <a:cubicBezTo>
                      <a:pt x="16" y="332"/>
                      <a:pt x="16" y="332"/>
                      <a:pt x="16" y="332"/>
                    </a:cubicBezTo>
                    <a:cubicBezTo>
                      <a:pt x="6" y="332"/>
                      <a:pt x="0" y="327"/>
                      <a:pt x="0" y="317"/>
                    </a:cubicBezTo>
                    <a:cubicBezTo>
                      <a:pt x="0" y="160"/>
                      <a:pt x="0" y="160"/>
                      <a:pt x="0" y="160"/>
                    </a:cubicBezTo>
                    <a:cubicBezTo>
                      <a:pt x="0" y="150"/>
                      <a:pt x="6" y="145"/>
                      <a:pt x="16" y="145"/>
                    </a:cubicBezTo>
                    <a:lnTo>
                      <a:pt x="48" y="145"/>
                    </a:lnTo>
                    <a:close/>
                    <a:moveTo>
                      <a:pt x="370" y="332"/>
                    </a:moveTo>
                    <a:cubicBezTo>
                      <a:pt x="338" y="332"/>
                      <a:pt x="338" y="332"/>
                      <a:pt x="338" y="332"/>
                    </a:cubicBezTo>
                    <a:cubicBezTo>
                      <a:pt x="338" y="145"/>
                      <a:pt x="338" y="145"/>
                      <a:pt x="338" y="145"/>
                    </a:cubicBezTo>
                    <a:cubicBezTo>
                      <a:pt x="370" y="145"/>
                      <a:pt x="370" y="145"/>
                      <a:pt x="370" y="145"/>
                    </a:cubicBezTo>
                    <a:cubicBezTo>
                      <a:pt x="380" y="145"/>
                      <a:pt x="385" y="150"/>
                      <a:pt x="385" y="160"/>
                    </a:cubicBezTo>
                    <a:cubicBezTo>
                      <a:pt x="385" y="317"/>
                      <a:pt x="385" y="317"/>
                      <a:pt x="385" y="317"/>
                    </a:cubicBezTo>
                    <a:cubicBezTo>
                      <a:pt x="385" y="327"/>
                      <a:pt x="380" y="332"/>
                      <a:pt x="370" y="332"/>
                    </a:cubicBezTo>
                    <a:close/>
                    <a:moveTo>
                      <a:pt x="263" y="74"/>
                    </a:moveTo>
                    <a:cubicBezTo>
                      <a:pt x="263" y="65"/>
                      <a:pt x="255" y="58"/>
                      <a:pt x="247" y="58"/>
                    </a:cubicBezTo>
                    <a:cubicBezTo>
                      <a:pt x="139" y="58"/>
                      <a:pt x="139" y="58"/>
                      <a:pt x="139" y="58"/>
                    </a:cubicBezTo>
                    <a:cubicBezTo>
                      <a:pt x="130" y="58"/>
                      <a:pt x="123" y="65"/>
                      <a:pt x="123" y="74"/>
                    </a:cubicBezTo>
                    <a:cubicBezTo>
                      <a:pt x="123" y="124"/>
                      <a:pt x="123" y="124"/>
                      <a:pt x="123" y="124"/>
                    </a:cubicBezTo>
                    <a:cubicBezTo>
                      <a:pt x="263" y="124"/>
                      <a:pt x="263" y="124"/>
                      <a:pt x="263" y="124"/>
                    </a:cubicBezTo>
                    <a:cubicBezTo>
                      <a:pt x="263" y="74"/>
                      <a:pt x="263" y="74"/>
                      <a:pt x="263" y="74"/>
                    </a:cubicBezTo>
                    <a:close/>
                    <a:moveTo>
                      <a:pt x="167" y="72"/>
                    </a:moveTo>
                    <a:cubicBezTo>
                      <a:pt x="161" y="72"/>
                      <a:pt x="155" y="77"/>
                      <a:pt x="155" y="84"/>
                    </a:cubicBezTo>
                    <a:cubicBezTo>
                      <a:pt x="155" y="91"/>
                      <a:pt x="161" y="97"/>
                      <a:pt x="167" y="97"/>
                    </a:cubicBezTo>
                    <a:cubicBezTo>
                      <a:pt x="174" y="97"/>
                      <a:pt x="180" y="91"/>
                      <a:pt x="180" y="84"/>
                    </a:cubicBezTo>
                    <a:cubicBezTo>
                      <a:pt x="180" y="77"/>
                      <a:pt x="174" y="72"/>
                      <a:pt x="167" y="72"/>
                    </a:cubicBezTo>
                    <a:close/>
                    <a:moveTo>
                      <a:pt x="218" y="72"/>
                    </a:moveTo>
                    <a:cubicBezTo>
                      <a:pt x="211" y="72"/>
                      <a:pt x="205" y="77"/>
                      <a:pt x="205" y="84"/>
                    </a:cubicBezTo>
                    <a:cubicBezTo>
                      <a:pt x="205" y="91"/>
                      <a:pt x="211" y="97"/>
                      <a:pt x="218" y="97"/>
                    </a:cubicBezTo>
                    <a:cubicBezTo>
                      <a:pt x="225" y="97"/>
                      <a:pt x="230" y="91"/>
                      <a:pt x="230" y="84"/>
                    </a:cubicBezTo>
                    <a:cubicBezTo>
                      <a:pt x="230" y="77"/>
                      <a:pt x="225" y="72"/>
                      <a:pt x="218" y="72"/>
                    </a:cubicBezTo>
                    <a:close/>
                    <a:moveTo>
                      <a:pt x="299" y="271"/>
                    </a:moveTo>
                    <a:cubicBezTo>
                      <a:pt x="299" y="277"/>
                      <a:pt x="294" y="281"/>
                      <a:pt x="288" y="281"/>
                    </a:cubicBezTo>
                    <a:cubicBezTo>
                      <a:pt x="96" y="281"/>
                      <a:pt x="96" y="281"/>
                      <a:pt x="96" y="281"/>
                    </a:cubicBezTo>
                    <a:cubicBezTo>
                      <a:pt x="90" y="281"/>
                      <a:pt x="85" y="277"/>
                      <a:pt x="85" y="271"/>
                    </a:cubicBezTo>
                    <a:cubicBezTo>
                      <a:pt x="85" y="193"/>
                      <a:pt x="85" y="193"/>
                      <a:pt x="85" y="193"/>
                    </a:cubicBezTo>
                    <a:cubicBezTo>
                      <a:pt x="85" y="188"/>
                      <a:pt x="90" y="183"/>
                      <a:pt x="96" y="183"/>
                    </a:cubicBezTo>
                    <a:cubicBezTo>
                      <a:pt x="288" y="183"/>
                      <a:pt x="288" y="183"/>
                      <a:pt x="288" y="183"/>
                    </a:cubicBezTo>
                    <a:cubicBezTo>
                      <a:pt x="294" y="183"/>
                      <a:pt x="299" y="188"/>
                      <a:pt x="299" y="193"/>
                    </a:cubicBezTo>
                    <a:lnTo>
                      <a:pt x="299" y="271"/>
                    </a:lnTo>
                    <a:close/>
                    <a:moveTo>
                      <a:pt x="278" y="231"/>
                    </a:moveTo>
                    <a:cubicBezTo>
                      <a:pt x="106" y="231"/>
                      <a:pt x="106" y="231"/>
                      <a:pt x="106" y="231"/>
                    </a:cubicBezTo>
                    <a:cubicBezTo>
                      <a:pt x="106" y="204"/>
                      <a:pt x="106" y="204"/>
                      <a:pt x="106" y="204"/>
                    </a:cubicBezTo>
                    <a:cubicBezTo>
                      <a:pt x="278" y="204"/>
                      <a:pt x="278" y="204"/>
                      <a:pt x="278" y="204"/>
                    </a:cubicBezTo>
                    <a:lnTo>
                      <a:pt x="278" y="231"/>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6" name="グループ化 5">
            <a:extLst>
              <a:ext uri="{FF2B5EF4-FFF2-40B4-BE49-F238E27FC236}">
                <a16:creationId xmlns:a16="http://schemas.microsoft.com/office/drawing/2014/main" id="{A5F62DBE-9302-E4D6-EE7E-68EAF8A8304D}"/>
              </a:ext>
            </a:extLst>
          </p:cNvPr>
          <p:cNvGrpSpPr/>
          <p:nvPr/>
        </p:nvGrpSpPr>
        <p:grpSpPr>
          <a:xfrm>
            <a:off x="2148000" y="2736000"/>
            <a:ext cx="1620000" cy="2490012"/>
            <a:chOff x="2148000" y="2736000"/>
            <a:chExt cx="1620000" cy="2490012"/>
          </a:xfrm>
        </p:grpSpPr>
        <p:sp>
          <p:nvSpPr>
            <p:cNvPr id="9" name="テキスト ボックス 8">
              <a:extLst>
                <a:ext uri="{FF2B5EF4-FFF2-40B4-BE49-F238E27FC236}">
                  <a16:creationId xmlns:a16="http://schemas.microsoft.com/office/drawing/2014/main" id="{D7CA46CC-D0A0-F8DF-2D3D-77373C870ECC}"/>
                </a:ext>
              </a:extLst>
            </p:cNvPr>
            <p:cNvSpPr txBox="1"/>
            <p:nvPr/>
          </p:nvSpPr>
          <p:spPr>
            <a:xfrm>
              <a:off x="2274000" y="4548904"/>
              <a:ext cx="1368000" cy="677108"/>
            </a:xfrm>
            <a:prstGeom prst="rect">
              <a:avLst/>
            </a:prstGeom>
            <a:noFill/>
            <a:ln>
              <a:noFill/>
            </a:ln>
          </p:spPr>
          <p:txBody>
            <a:bodyPr wrap="square" lIns="0" tIns="0" rIns="0" bIns="0" rtlCol="0">
              <a:spAutoFit/>
            </a:bodyPr>
            <a:lstStyle/>
            <a:p>
              <a:pPr algn="just" fontAlgn="ctr"/>
              <a:r>
                <a:rPr lang="ja-JP" altLang="en-US" sz="1100" dirty="0">
                  <a:latin typeface="+mn-ea"/>
                </a:rPr>
                <a:t>加算を取得するための要件や書類の書き方をどのようにすればよいかわからない</a:t>
              </a:r>
            </a:p>
          </p:txBody>
        </p:sp>
        <p:sp>
          <p:nvSpPr>
            <p:cNvPr id="86" name="フリーフォーム: 図形 85">
              <a:extLst>
                <a:ext uri="{FF2B5EF4-FFF2-40B4-BE49-F238E27FC236}">
                  <a16:creationId xmlns:a16="http://schemas.microsoft.com/office/drawing/2014/main" id="{6E31F8A6-BF48-1BFD-E237-7E24D8F9FB96}"/>
                </a:ext>
              </a:extLst>
            </p:cNvPr>
            <p:cNvSpPr/>
            <p:nvPr/>
          </p:nvSpPr>
          <p:spPr>
            <a:xfrm>
              <a:off x="2148000" y="2736000"/>
              <a:ext cx="1620000" cy="722423"/>
            </a:xfrm>
            <a:custGeom>
              <a:avLst/>
              <a:gdLst>
                <a:gd name="csX0" fmla="*/ 309309 w 1620000"/>
                <a:gd name="csY0" fmla="*/ 0 h 722423"/>
                <a:gd name="csX1" fmla="*/ 1310691 w 1620000"/>
                <a:gd name="csY1" fmla="*/ 0 h 722423"/>
                <a:gd name="csX2" fmla="*/ 1620000 w 1620000"/>
                <a:gd name="csY2" fmla="*/ 309309 h 722423"/>
                <a:gd name="csX3" fmla="*/ 1310691 w 1620000"/>
                <a:gd name="csY3" fmla="*/ 618618 h 722423"/>
                <a:gd name="csX4" fmla="*/ 870208 w 1620000"/>
                <a:gd name="csY4" fmla="*/ 618618 h 722423"/>
                <a:gd name="csX5" fmla="*/ 810001 w 1620000"/>
                <a:gd name="csY5" fmla="*/ 722423 h 722423"/>
                <a:gd name="csX6" fmla="*/ 749794 w 1620000"/>
                <a:gd name="csY6" fmla="*/ 618618 h 722423"/>
                <a:gd name="csX7" fmla="*/ 309309 w 1620000"/>
                <a:gd name="csY7" fmla="*/ 618618 h 722423"/>
                <a:gd name="csX8" fmla="*/ 0 w 1620000"/>
                <a:gd name="csY8" fmla="*/ 309309 h 722423"/>
                <a:gd name="csX9" fmla="*/ 309309 w 1620000"/>
                <a:gd name="csY9" fmla="*/ 0 h 72242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620000" h="722423">
                  <a:moveTo>
                    <a:pt x="309309" y="0"/>
                  </a:moveTo>
                  <a:lnTo>
                    <a:pt x="1310691" y="0"/>
                  </a:lnTo>
                  <a:cubicBezTo>
                    <a:pt x="1481518" y="0"/>
                    <a:pt x="1620000" y="138482"/>
                    <a:pt x="1620000" y="309309"/>
                  </a:cubicBezTo>
                  <a:cubicBezTo>
                    <a:pt x="1620000" y="480136"/>
                    <a:pt x="1481518" y="618618"/>
                    <a:pt x="1310691" y="618618"/>
                  </a:cubicBezTo>
                  <a:lnTo>
                    <a:pt x="870208" y="618618"/>
                  </a:lnTo>
                  <a:lnTo>
                    <a:pt x="810001" y="722423"/>
                  </a:lnTo>
                  <a:lnTo>
                    <a:pt x="749794" y="618618"/>
                  </a:lnTo>
                  <a:lnTo>
                    <a:pt x="309309" y="618618"/>
                  </a:lnTo>
                  <a:cubicBezTo>
                    <a:pt x="138482" y="618618"/>
                    <a:pt x="0" y="480136"/>
                    <a:pt x="0" y="309309"/>
                  </a:cubicBezTo>
                  <a:cubicBezTo>
                    <a:pt x="0" y="138482"/>
                    <a:pt x="138482" y="0"/>
                    <a:pt x="309309" y="0"/>
                  </a:cubicBezTo>
                  <a:close/>
                </a:path>
              </a:pathLst>
            </a:custGeom>
            <a:solidFill>
              <a:srgbClr val="FFFFFF"/>
            </a:solidFill>
            <a:ln w="6350" cap="rnd">
              <a:solidFill>
                <a:srgbClr val="FA8972"/>
              </a:solidFill>
              <a:round/>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72000" rtlCol="0" anchor="ctr">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処遇改善加算の</a:t>
              </a:r>
              <a:b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b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取得</a:t>
              </a:r>
            </a:p>
          </p:txBody>
        </p:sp>
        <p:grpSp>
          <p:nvGrpSpPr>
            <p:cNvPr id="34" name="グループ化 33">
              <a:extLst>
                <a:ext uri="{FF2B5EF4-FFF2-40B4-BE49-F238E27FC236}">
                  <a16:creationId xmlns:a16="http://schemas.microsoft.com/office/drawing/2014/main" id="{502883F3-9A53-B2B4-CF5C-2A6F046F9994}"/>
                </a:ext>
              </a:extLst>
            </p:cNvPr>
            <p:cNvGrpSpPr/>
            <p:nvPr/>
          </p:nvGrpSpPr>
          <p:grpSpPr>
            <a:xfrm>
              <a:off x="2481249" y="3590435"/>
              <a:ext cx="997797" cy="856061"/>
              <a:chOff x="2466820" y="3369521"/>
              <a:chExt cx="829951" cy="712057"/>
            </a:xfrm>
          </p:grpSpPr>
          <p:pic>
            <p:nvPicPr>
              <p:cNvPr id="35" name="グラフィックス 34">
                <a:extLst>
                  <a:ext uri="{FF2B5EF4-FFF2-40B4-BE49-F238E27FC236}">
                    <a16:creationId xmlns:a16="http://schemas.microsoft.com/office/drawing/2014/main" id="{F2E7FD3B-9E01-F43C-207D-FC468674648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939771" y="3556517"/>
                <a:ext cx="357000" cy="504000"/>
              </a:xfrm>
              <a:prstGeom prst="rect">
                <a:avLst/>
              </a:prstGeom>
            </p:spPr>
          </p:pic>
          <p:grpSp>
            <p:nvGrpSpPr>
              <p:cNvPr id="36" name="グループ化 35">
                <a:extLst>
                  <a:ext uri="{FF2B5EF4-FFF2-40B4-BE49-F238E27FC236}">
                    <a16:creationId xmlns:a16="http://schemas.microsoft.com/office/drawing/2014/main" id="{A981E079-0D86-6D03-797B-E09113641281}"/>
                  </a:ext>
                </a:extLst>
              </p:cNvPr>
              <p:cNvGrpSpPr/>
              <p:nvPr/>
            </p:nvGrpSpPr>
            <p:grpSpPr>
              <a:xfrm>
                <a:off x="2466820" y="3369521"/>
                <a:ext cx="498440" cy="712057"/>
                <a:chOff x="7657200" y="4851237"/>
                <a:chExt cx="400050" cy="571500"/>
              </a:xfrm>
            </p:grpSpPr>
            <p:pic>
              <p:nvPicPr>
                <p:cNvPr id="37" name="グラフィックス 36">
                  <a:extLst>
                    <a:ext uri="{FF2B5EF4-FFF2-40B4-BE49-F238E27FC236}">
                      <a16:creationId xmlns:a16="http://schemas.microsoft.com/office/drawing/2014/main" id="{D006C8ED-04EB-BA98-F9DA-FD6B020765F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658119" y="4851237"/>
                  <a:ext cx="390525" cy="571500"/>
                </a:xfrm>
                <a:prstGeom prst="rect">
                  <a:avLst/>
                </a:prstGeom>
              </p:spPr>
            </p:pic>
            <p:pic>
              <p:nvPicPr>
                <p:cNvPr id="38" name="グラフィックス 37">
                  <a:extLst>
                    <a:ext uri="{FF2B5EF4-FFF2-40B4-BE49-F238E27FC236}">
                      <a16:creationId xmlns:a16="http://schemas.microsoft.com/office/drawing/2014/main" id="{4F82765F-9D0F-A1E3-215B-8D49D568B0D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657200" y="4851237"/>
                  <a:ext cx="400050" cy="571500"/>
                </a:xfrm>
                <a:prstGeom prst="rect">
                  <a:avLst/>
                </a:prstGeom>
              </p:spPr>
            </p:pic>
          </p:grpSp>
        </p:grpSp>
      </p:grpSp>
      <p:grpSp>
        <p:nvGrpSpPr>
          <p:cNvPr id="5" name="グループ化 4">
            <a:extLst>
              <a:ext uri="{FF2B5EF4-FFF2-40B4-BE49-F238E27FC236}">
                <a16:creationId xmlns:a16="http://schemas.microsoft.com/office/drawing/2014/main" id="{6A38011F-FF33-84FB-1EFB-278EFE80183E}"/>
              </a:ext>
            </a:extLst>
          </p:cNvPr>
          <p:cNvGrpSpPr/>
          <p:nvPr/>
        </p:nvGrpSpPr>
        <p:grpSpPr>
          <a:xfrm>
            <a:off x="3864000" y="2736000"/>
            <a:ext cx="1548000" cy="2490012"/>
            <a:chOff x="3864000" y="2736000"/>
            <a:chExt cx="1548000" cy="2490012"/>
          </a:xfrm>
        </p:grpSpPr>
        <p:sp>
          <p:nvSpPr>
            <p:cNvPr id="14" name="テキスト ボックス 13">
              <a:extLst>
                <a:ext uri="{FF2B5EF4-FFF2-40B4-BE49-F238E27FC236}">
                  <a16:creationId xmlns:a16="http://schemas.microsoft.com/office/drawing/2014/main" id="{9ED4272D-54EE-7265-32E5-4BB1D2A307D4}"/>
                </a:ext>
              </a:extLst>
            </p:cNvPr>
            <p:cNvSpPr txBox="1"/>
            <p:nvPr/>
          </p:nvSpPr>
          <p:spPr>
            <a:xfrm>
              <a:off x="3954000" y="4548904"/>
              <a:ext cx="1368000" cy="677108"/>
            </a:xfrm>
            <a:prstGeom prst="rect">
              <a:avLst/>
            </a:prstGeom>
            <a:noFill/>
            <a:ln>
              <a:noFill/>
            </a:ln>
          </p:spPr>
          <p:txBody>
            <a:bodyPr wrap="square" lIns="0" tIns="0" rIns="0" bIns="0" rtlCol="0">
              <a:spAutoFit/>
            </a:bodyPr>
            <a:lstStyle/>
            <a:p>
              <a:pPr algn="just" fontAlgn="ctr"/>
              <a:r>
                <a:rPr lang="ja-JP" altLang="en-US" sz="1100" dirty="0">
                  <a:latin typeface="+mn-ea"/>
                </a:rPr>
                <a:t>事業所の運営や収支の改善をしたい</a:t>
              </a:r>
              <a:r>
                <a:rPr lang="ja-JP" altLang="en-US" sz="1100">
                  <a:latin typeface="+mn-ea"/>
                </a:rPr>
                <a:t>が、どこ</a:t>
              </a:r>
              <a:r>
                <a:rPr lang="ja-JP" altLang="en-US" sz="1100" dirty="0">
                  <a:latin typeface="+mn-ea"/>
                </a:rPr>
                <a:t>に相談したらよいかわからない</a:t>
              </a:r>
            </a:p>
          </p:txBody>
        </p:sp>
        <p:sp>
          <p:nvSpPr>
            <p:cNvPr id="96" name="フリーフォーム: 図形 95">
              <a:extLst>
                <a:ext uri="{FF2B5EF4-FFF2-40B4-BE49-F238E27FC236}">
                  <a16:creationId xmlns:a16="http://schemas.microsoft.com/office/drawing/2014/main" id="{E700F22A-F109-9052-529C-5BA37860B8E4}"/>
                </a:ext>
              </a:extLst>
            </p:cNvPr>
            <p:cNvSpPr/>
            <p:nvPr/>
          </p:nvSpPr>
          <p:spPr>
            <a:xfrm>
              <a:off x="3864000" y="2736000"/>
              <a:ext cx="1548000" cy="722423"/>
            </a:xfrm>
            <a:custGeom>
              <a:avLst/>
              <a:gdLst>
                <a:gd name="csX0" fmla="*/ 309309 w 1548000"/>
                <a:gd name="csY0" fmla="*/ 0 h 722423"/>
                <a:gd name="csX1" fmla="*/ 1238691 w 1548000"/>
                <a:gd name="csY1" fmla="*/ 0 h 722423"/>
                <a:gd name="csX2" fmla="*/ 1548000 w 1548000"/>
                <a:gd name="csY2" fmla="*/ 309309 h 722423"/>
                <a:gd name="csX3" fmla="*/ 1238691 w 1548000"/>
                <a:gd name="csY3" fmla="*/ 618618 h 722423"/>
                <a:gd name="csX4" fmla="*/ 834208 w 1548000"/>
                <a:gd name="csY4" fmla="*/ 618618 h 722423"/>
                <a:gd name="csX5" fmla="*/ 774001 w 1548000"/>
                <a:gd name="csY5" fmla="*/ 722423 h 722423"/>
                <a:gd name="csX6" fmla="*/ 713794 w 1548000"/>
                <a:gd name="csY6" fmla="*/ 618618 h 722423"/>
                <a:gd name="csX7" fmla="*/ 309309 w 1548000"/>
                <a:gd name="csY7" fmla="*/ 618618 h 722423"/>
                <a:gd name="csX8" fmla="*/ 0 w 1548000"/>
                <a:gd name="csY8" fmla="*/ 309309 h 722423"/>
                <a:gd name="csX9" fmla="*/ 309309 w 1548000"/>
                <a:gd name="csY9" fmla="*/ 0 h 72242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548000" h="722423">
                  <a:moveTo>
                    <a:pt x="309309" y="0"/>
                  </a:moveTo>
                  <a:lnTo>
                    <a:pt x="1238691" y="0"/>
                  </a:lnTo>
                  <a:cubicBezTo>
                    <a:pt x="1409518" y="0"/>
                    <a:pt x="1548000" y="138482"/>
                    <a:pt x="1548000" y="309309"/>
                  </a:cubicBezTo>
                  <a:cubicBezTo>
                    <a:pt x="1548000" y="480136"/>
                    <a:pt x="1409518" y="618618"/>
                    <a:pt x="1238691" y="618618"/>
                  </a:cubicBezTo>
                  <a:lnTo>
                    <a:pt x="834208" y="618618"/>
                  </a:lnTo>
                  <a:lnTo>
                    <a:pt x="774001" y="722423"/>
                  </a:lnTo>
                  <a:lnTo>
                    <a:pt x="713794" y="618618"/>
                  </a:lnTo>
                  <a:lnTo>
                    <a:pt x="309309" y="618618"/>
                  </a:lnTo>
                  <a:cubicBezTo>
                    <a:pt x="138482" y="618618"/>
                    <a:pt x="0" y="480136"/>
                    <a:pt x="0" y="309309"/>
                  </a:cubicBezTo>
                  <a:cubicBezTo>
                    <a:pt x="0" y="138482"/>
                    <a:pt x="138482" y="0"/>
                    <a:pt x="309309" y="0"/>
                  </a:cubicBezTo>
                  <a:close/>
                </a:path>
              </a:pathLst>
            </a:custGeom>
            <a:solidFill>
              <a:srgbClr val="FFFFFF"/>
            </a:solidFill>
            <a:ln w="6350" cap="rnd">
              <a:solidFill>
                <a:srgbClr val="FA8972"/>
              </a:solidFill>
              <a:round/>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72000" rtlCol="0" anchor="ctr">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業務負担の</a:t>
              </a:r>
              <a:b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b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軽減</a:t>
              </a:r>
            </a:p>
          </p:txBody>
        </p:sp>
      </p:grpSp>
      <p:grpSp>
        <p:nvGrpSpPr>
          <p:cNvPr id="39" name="グループ化 38">
            <a:extLst>
              <a:ext uri="{FF2B5EF4-FFF2-40B4-BE49-F238E27FC236}">
                <a16:creationId xmlns:a16="http://schemas.microsoft.com/office/drawing/2014/main" id="{764C9204-E7D2-5DBF-8C07-8DA3A0C4CF80}"/>
              </a:ext>
            </a:extLst>
          </p:cNvPr>
          <p:cNvGrpSpPr>
            <a:grpSpLocks noChangeAspect="1"/>
          </p:cNvGrpSpPr>
          <p:nvPr/>
        </p:nvGrpSpPr>
        <p:grpSpPr>
          <a:xfrm>
            <a:off x="3983509" y="3654377"/>
            <a:ext cx="1308981" cy="699867"/>
            <a:chOff x="4014390" y="3413360"/>
            <a:chExt cx="1169682" cy="625388"/>
          </a:xfrm>
        </p:grpSpPr>
        <p:grpSp>
          <p:nvGrpSpPr>
            <p:cNvPr id="40" name="グループ化 39">
              <a:extLst>
                <a:ext uri="{FF2B5EF4-FFF2-40B4-BE49-F238E27FC236}">
                  <a16:creationId xmlns:a16="http://schemas.microsoft.com/office/drawing/2014/main" id="{3FD6677F-CE6D-E943-B7B8-CF86A4990A83}"/>
                </a:ext>
              </a:extLst>
            </p:cNvPr>
            <p:cNvGrpSpPr/>
            <p:nvPr/>
          </p:nvGrpSpPr>
          <p:grpSpPr>
            <a:xfrm>
              <a:off x="4666488" y="3413360"/>
              <a:ext cx="517584" cy="625388"/>
              <a:chOff x="4961718" y="3267267"/>
              <a:chExt cx="665332" cy="803909"/>
            </a:xfrm>
          </p:grpSpPr>
          <p:grpSp>
            <p:nvGrpSpPr>
              <p:cNvPr id="74" name="書類">
                <a:extLst>
                  <a:ext uri="{FF2B5EF4-FFF2-40B4-BE49-F238E27FC236}">
                    <a16:creationId xmlns:a16="http://schemas.microsoft.com/office/drawing/2014/main" id="{6F3C109D-EF7A-16F6-F0E0-CE790A3C2458}"/>
                  </a:ext>
                </a:extLst>
              </p:cNvPr>
              <p:cNvGrpSpPr>
                <a:grpSpLocks noChangeAspect="1"/>
              </p:cNvGrpSpPr>
              <p:nvPr/>
            </p:nvGrpSpPr>
            <p:grpSpPr bwMode="auto">
              <a:xfrm>
                <a:off x="5056639" y="3352931"/>
                <a:ext cx="470722" cy="616039"/>
                <a:chOff x="2008" y="732"/>
                <a:chExt cx="528" cy="691"/>
              </a:xfrm>
            </p:grpSpPr>
            <p:sp>
              <p:nvSpPr>
                <p:cNvPr id="79" name="Freeform 10">
                  <a:extLst>
                    <a:ext uri="{FF2B5EF4-FFF2-40B4-BE49-F238E27FC236}">
                      <a16:creationId xmlns:a16="http://schemas.microsoft.com/office/drawing/2014/main" id="{1557BE3F-2F78-6A82-21C9-F51AF0BF408A}"/>
                    </a:ext>
                  </a:extLst>
                </p:cNvPr>
                <p:cNvSpPr>
                  <a:spLocks/>
                </p:cNvSpPr>
                <p:nvPr/>
              </p:nvSpPr>
              <p:spPr bwMode="auto">
                <a:xfrm>
                  <a:off x="2142" y="770"/>
                  <a:ext cx="356" cy="517"/>
                </a:xfrm>
                <a:custGeom>
                  <a:avLst/>
                  <a:gdLst>
                    <a:gd name="T0" fmla="*/ 0 w 234"/>
                    <a:gd name="T1" fmla="*/ 8 h 340"/>
                    <a:gd name="T2" fmla="*/ 8 w 234"/>
                    <a:gd name="T3" fmla="*/ 0 h 340"/>
                    <a:gd name="T4" fmla="*/ 145 w 234"/>
                    <a:gd name="T5" fmla="*/ 0 h 340"/>
                    <a:gd name="T6" fmla="*/ 145 w 234"/>
                    <a:gd name="T7" fmla="*/ 88 h 340"/>
                    <a:gd name="T8" fmla="*/ 234 w 234"/>
                    <a:gd name="T9" fmla="*/ 88 h 340"/>
                    <a:gd name="T10" fmla="*/ 234 w 234"/>
                    <a:gd name="T11" fmla="*/ 332 h 340"/>
                    <a:gd name="T12" fmla="*/ 226 w 234"/>
                    <a:gd name="T13" fmla="*/ 340 h 340"/>
                    <a:gd name="T14" fmla="*/ 8 w 234"/>
                    <a:gd name="T15" fmla="*/ 340 h 340"/>
                    <a:gd name="T16" fmla="*/ 0 w 234"/>
                    <a:gd name="T17" fmla="*/ 332 h 340"/>
                    <a:gd name="T18" fmla="*/ 0 w 234"/>
                    <a:gd name="T19" fmla="*/ 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4" h="340">
                      <a:moveTo>
                        <a:pt x="0" y="8"/>
                      </a:moveTo>
                      <a:cubicBezTo>
                        <a:pt x="0" y="4"/>
                        <a:pt x="4" y="0"/>
                        <a:pt x="8" y="0"/>
                      </a:cubicBezTo>
                      <a:cubicBezTo>
                        <a:pt x="145" y="0"/>
                        <a:pt x="145" y="0"/>
                        <a:pt x="145" y="0"/>
                      </a:cubicBezTo>
                      <a:cubicBezTo>
                        <a:pt x="145" y="88"/>
                        <a:pt x="145" y="88"/>
                        <a:pt x="145" y="88"/>
                      </a:cubicBezTo>
                      <a:cubicBezTo>
                        <a:pt x="234" y="88"/>
                        <a:pt x="234" y="88"/>
                        <a:pt x="234" y="88"/>
                      </a:cubicBezTo>
                      <a:cubicBezTo>
                        <a:pt x="234" y="332"/>
                        <a:pt x="234" y="332"/>
                        <a:pt x="234" y="332"/>
                      </a:cubicBezTo>
                      <a:cubicBezTo>
                        <a:pt x="234" y="337"/>
                        <a:pt x="230" y="340"/>
                        <a:pt x="226" y="340"/>
                      </a:cubicBezTo>
                      <a:cubicBezTo>
                        <a:pt x="8" y="340"/>
                        <a:pt x="8" y="340"/>
                        <a:pt x="8" y="340"/>
                      </a:cubicBezTo>
                      <a:cubicBezTo>
                        <a:pt x="4" y="340"/>
                        <a:pt x="0" y="337"/>
                        <a:pt x="0" y="332"/>
                      </a:cubicBezTo>
                      <a:lnTo>
                        <a:pt x="0"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80" name="Freeform 11">
                  <a:extLst>
                    <a:ext uri="{FF2B5EF4-FFF2-40B4-BE49-F238E27FC236}">
                      <a16:creationId xmlns:a16="http://schemas.microsoft.com/office/drawing/2014/main" id="{735D560F-4745-DC5C-142D-FCD3B4C9CCAE}"/>
                    </a:ext>
                  </a:extLst>
                </p:cNvPr>
                <p:cNvSpPr>
                  <a:spLocks noEditPoints="1"/>
                </p:cNvSpPr>
                <p:nvPr/>
              </p:nvSpPr>
              <p:spPr bwMode="auto">
                <a:xfrm>
                  <a:off x="2008" y="732"/>
                  <a:ext cx="528" cy="691"/>
                </a:xfrm>
                <a:custGeom>
                  <a:avLst/>
                  <a:gdLst>
                    <a:gd name="T0" fmla="*/ 24 w 347"/>
                    <a:gd name="T1" fmla="*/ 438 h 454"/>
                    <a:gd name="T2" fmla="*/ 292 w 347"/>
                    <a:gd name="T3" fmla="*/ 438 h 454"/>
                    <a:gd name="T4" fmla="*/ 292 w 347"/>
                    <a:gd name="T5" fmla="*/ 454 h 454"/>
                    <a:gd name="T6" fmla="*/ 18 w 347"/>
                    <a:gd name="T7" fmla="*/ 454 h 454"/>
                    <a:gd name="T8" fmla="*/ 0 w 347"/>
                    <a:gd name="T9" fmla="*/ 435 h 454"/>
                    <a:gd name="T10" fmla="*/ 0 w 347"/>
                    <a:gd name="T11" fmla="*/ 54 h 454"/>
                    <a:gd name="T12" fmla="*/ 16 w 347"/>
                    <a:gd name="T13" fmla="*/ 54 h 454"/>
                    <a:gd name="T14" fmla="*/ 16 w 347"/>
                    <a:gd name="T15" fmla="*/ 430 h 454"/>
                    <a:gd name="T16" fmla="*/ 24 w 347"/>
                    <a:gd name="T17" fmla="*/ 438 h 454"/>
                    <a:gd name="T18" fmla="*/ 47 w 347"/>
                    <a:gd name="T19" fmla="*/ 398 h 454"/>
                    <a:gd name="T20" fmla="*/ 47 w 347"/>
                    <a:gd name="T21" fmla="*/ 23 h 454"/>
                    <a:gd name="T22" fmla="*/ 32 w 347"/>
                    <a:gd name="T23" fmla="*/ 23 h 454"/>
                    <a:gd name="T24" fmla="*/ 32 w 347"/>
                    <a:gd name="T25" fmla="*/ 404 h 454"/>
                    <a:gd name="T26" fmla="*/ 50 w 347"/>
                    <a:gd name="T27" fmla="*/ 422 h 454"/>
                    <a:gd name="T28" fmla="*/ 324 w 347"/>
                    <a:gd name="T29" fmla="*/ 422 h 454"/>
                    <a:gd name="T30" fmla="*/ 324 w 347"/>
                    <a:gd name="T31" fmla="*/ 406 h 454"/>
                    <a:gd name="T32" fmla="*/ 55 w 347"/>
                    <a:gd name="T33" fmla="*/ 406 h 454"/>
                    <a:gd name="T34" fmla="*/ 47 w 347"/>
                    <a:gd name="T35" fmla="*/ 398 h 454"/>
                    <a:gd name="T36" fmla="*/ 347 w 347"/>
                    <a:gd name="T37" fmla="*/ 372 h 454"/>
                    <a:gd name="T38" fmla="*/ 347 w 347"/>
                    <a:gd name="T39" fmla="*/ 102 h 454"/>
                    <a:gd name="T40" fmla="*/ 245 w 347"/>
                    <a:gd name="T41" fmla="*/ 0 h 454"/>
                    <a:gd name="T42" fmla="*/ 81 w 347"/>
                    <a:gd name="T43" fmla="*/ 0 h 454"/>
                    <a:gd name="T44" fmla="*/ 63 w 347"/>
                    <a:gd name="T45" fmla="*/ 18 h 454"/>
                    <a:gd name="T46" fmla="*/ 63 w 347"/>
                    <a:gd name="T47" fmla="*/ 372 h 454"/>
                    <a:gd name="T48" fmla="*/ 81 w 347"/>
                    <a:gd name="T49" fmla="*/ 390 h 454"/>
                    <a:gd name="T50" fmla="*/ 329 w 347"/>
                    <a:gd name="T51" fmla="*/ 390 h 454"/>
                    <a:gd name="T52" fmla="*/ 347 w 347"/>
                    <a:gd name="T53" fmla="*/ 372 h 454"/>
                    <a:gd name="T54" fmla="*/ 88 w 347"/>
                    <a:gd name="T55" fmla="*/ 33 h 454"/>
                    <a:gd name="T56" fmla="*/ 96 w 347"/>
                    <a:gd name="T57" fmla="*/ 25 h 454"/>
                    <a:gd name="T58" fmla="*/ 233 w 347"/>
                    <a:gd name="T59" fmla="*/ 25 h 454"/>
                    <a:gd name="T60" fmla="*/ 233 w 347"/>
                    <a:gd name="T61" fmla="*/ 113 h 454"/>
                    <a:gd name="T62" fmla="*/ 322 w 347"/>
                    <a:gd name="T63" fmla="*/ 113 h 454"/>
                    <a:gd name="T64" fmla="*/ 322 w 347"/>
                    <a:gd name="T65" fmla="*/ 357 h 454"/>
                    <a:gd name="T66" fmla="*/ 314 w 347"/>
                    <a:gd name="T67" fmla="*/ 365 h 454"/>
                    <a:gd name="T68" fmla="*/ 96 w 347"/>
                    <a:gd name="T69" fmla="*/ 365 h 454"/>
                    <a:gd name="T70" fmla="*/ 88 w 347"/>
                    <a:gd name="T71" fmla="*/ 357 h 454"/>
                    <a:gd name="T72" fmla="*/ 88 w 347"/>
                    <a:gd name="T73" fmla="*/ 33 h 454"/>
                    <a:gd name="T74" fmla="*/ 299 w 347"/>
                    <a:gd name="T75" fmla="*/ 226 h 454"/>
                    <a:gd name="T76" fmla="*/ 111 w 347"/>
                    <a:gd name="T77" fmla="*/ 226 h 454"/>
                    <a:gd name="T78" fmla="*/ 111 w 347"/>
                    <a:gd name="T79" fmla="*/ 246 h 454"/>
                    <a:gd name="T80" fmla="*/ 299 w 347"/>
                    <a:gd name="T81" fmla="*/ 246 h 454"/>
                    <a:gd name="T82" fmla="*/ 299 w 347"/>
                    <a:gd name="T83" fmla="*/ 226 h 454"/>
                    <a:gd name="T84" fmla="*/ 299 w 347"/>
                    <a:gd name="T85" fmla="*/ 185 h 454"/>
                    <a:gd name="T86" fmla="*/ 111 w 347"/>
                    <a:gd name="T87" fmla="*/ 185 h 454"/>
                    <a:gd name="T88" fmla="*/ 111 w 347"/>
                    <a:gd name="T89" fmla="*/ 205 h 454"/>
                    <a:gd name="T90" fmla="*/ 299 w 347"/>
                    <a:gd name="T91" fmla="*/ 205 h 454"/>
                    <a:gd name="T92" fmla="*/ 299 w 347"/>
                    <a:gd name="T93" fmla="*/ 185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7" h="454">
                      <a:moveTo>
                        <a:pt x="24" y="438"/>
                      </a:moveTo>
                      <a:cubicBezTo>
                        <a:pt x="292" y="438"/>
                        <a:pt x="292" y="438"/>
                        <a:pt x="292" y="438"/>
                      </a:cubicBezTo>
                      <a:cubicBezTo>
                        <a:pt x="292" y="454"/>
                        <a:pt x="292" y="454"/>
                        <a:pt x="292" y="454"/>
                      </a:cubicBezTo>
                      <a:cubicBezTo>
                        <a:pt x="18" y="454"/>
                        <a:pt x="18" y="454"/>
                        <a:pt x="18" y="454"/>
                      </a:cubicBezTo>
                      <a:cubicBezTo>
                        <a:pt x="8" y="454"/>
                        <a:pt x="0" y="445"/>
                        <a:pt x="0" y="435"/>
                      </a:cubicBezTo>
                      <a:cubicBezTo>
                        <a:pt x="0" y="54"/>
                        <a:pt x="0" y="54"/>
                        <a:pt x="0" y="54"/>
                      </a:cubicBezTo>
                      <a:cubicBezTo>
                        <a:pt x="16" y="54"/>
                        <a:pt x="16" y="54"/>
                        <a:pt x="16" y="54"/>
                      </a:cubicBezTo>
                      <a:cubicBezTo>
                        <a:pt x="16" y="430"/>
                        <a:pt x="16" y="430"/>
                        <a:pt x="16" y="430"/>
                      </a:cubicBezTo>
                      <a:cubicBezTo>
                        <a:pt x="16" y="434"/>
                        <a:pt x="19" y="438"/>
                        <a:pt x="24" y="438"/>
                      </a:cubicBezTo>
                      <a:close/>
                      <a:moveTo>
                        <a:pt x="47" y="398"/>
                      </a:moveTo>
                      <a:cubicBezTo>
                        <a:pt x="47" y="23"/>
                        <a:pt x="47" y="23"/>
                        <a:pt x="47" y="23"/>
                      </a:cubicBezTo>
                      <a:cubicBezTo>
                        <a:pt x="32" y="23"/>
                        <a:pt x="32" y="23"/>
                        <a:pt x="32" y="23"/>
                      </a:cubicBezTo>
                      <a:cubicBezTo>
                        <a:pt x="32" y="404"/>
                        <a:pt x="32" y="404"/>
                        <a:pt x="32" y="404"/>
                      </a:cubicBezTo>
                      <a:cubicBezTo>
                        <a:pt x="32" y="414"/>
                        <a:pt x="40" y="422"/>
                        <a:pt x="50" y="422"/>
                      </a:cubicBezTo>
                      <a:cubicBezTo>
                        <a:pt x="324" y="422"/>
                        <a:pt x="324" y="422"/>
                        <a:pt x="324" y="422"/>
                      </a:cubicBezTo>
                      <a:cubicBezTo>
                        <a:pt x="324" y="406"/>
                        <a:pt x="324" y="406"/>
                        <a:pt x="324" y="406"/>
                      </a:cubicBezTo>
                      <a:cubicBezTo>
                        <a:pt x="55" y="406"/>
                        <a:pt x="55" y="406"/>
                        <a:pt x="55" y="406"/>
                      </a:cubicBezTo>
                      <a:cubicBezTo>
                        <a:pt x="51" y="406"/>
                        <a:pt x="47" y="402"/>
                        <a:pt x="47" y="398"/>
                      </a:cubicBezTo>
                      <a:close/>
                      <a:moveTo>
                        <a:pt x="347" y="372"/>
                      </a:moveTo>
                      <a:cubicBezTo>
                        <a:pt x="347" y="102"/>
                        <a:pt x="347" y="102"/>
                        <a:pt x="347" y="102"/>
                      </a:cubicBezTo>
                      <a:cubicBezTo>
                        <a:pt x="245" y="0"/>
                        <a:pt x="245" y="0"/>
                        <a:pt x="245" y="0"/>
                      </a:cubicBezTo>
                      <a:cubicBezTo>
                        <a:pt x="81" y="0"/>
                        <a:pt x="81" y="0"/>
                        <a:pt x="81" y="0"/>
                      </a:cubicBezTo>
                      <a:cubicBezTo>
                        <a:pt x="71" y="0"/>
                        <a:pt x="63" y="8"/>
                        <a:pt x="63" y="18"/>
                      </a:cubicBezTo>
                      <a:cubicBezTo>
                        <a:pt x="63" y="372"/>
                        <a:pt x="63" y="372"/>
                        <a:pt x="63" y="372"/>
                      </a:cubicBezTo>
                      <a:cubicBezTo>
                        <a:pt x="63" y="382"/>
                        <a:pt x="71" y="390"/>
                        <a:pt x="81" y="390"/>
                      </a:cubicBezTo>
                      <a:cubicBezTo>
                        <a:pt x="329" y="390"/>
                        <a:pt x="329" y="390"/>
                        <a:pt x="329" y="390"/>
                      </a:cubicBezTo>
                      <a:cubicBezTo>
                        <a:pt x="339" y="390"/>
                        <a:pt x="347" y="382"/>
                        <a:pt x="347" y="372"/>
                      </a:cubicBezTo>
                      <a:close/>
                      <a:moveTo>
                        <a:pt x="88" y="33"/>
                      </a:moveTo>
                      <a:cubicBezTo>
                        <a:pt x="88" y="29"/>
                        <a:pt x="92" y="25"/>
                        <a:pt x="96" y="25"/>
                      </a:cubicBezTo>
                      <a:cubicBezTo>
                        <a:pt x="233" y="25"/>
                        <a:pt x="233" y="25"/>
                        <a:pt x="233" y="25"/>
                      </a:cubicBezTo>
                      <a:cubicBezTo>
                        <a:pt x="233" y="113"/>
                        <a:pt x="233" y="113"/>
                        <a:pt x="233" y="113"/>
                      </a:cubicBezTo>
                      <a:cubicBezTo>
                        <a:pt x="322" y="113"/>
                        <a:pt x="322" y="113"/>
                        <a:pt x="322" y="113"/>
                      </a:cubicBezTo>
                      <a:cubicBezTo>
                        <a:pt x="322" y="357"/>
                        <a:pt x="322" y="357"/>
                        <a:pt x="322" y="357"/>
                      </a:cubicBezTo>
                      <a:cubicBezTo>
                        <a:pt x="322" y="362"/>
                        <a:pt x="318" y="365"/>
                        <a:pt x="314" y="365"/>
                      </a:cubicBezTo>
                      <a:cubicBezTo>
                        <a:pt x="96" y="365"/>
                        <a:pt x="96" y="365"/>
                        <a:pt x="96" y="365"/>
                      </a:cubicBezTo>
                      <a:cubicBezTo>
                        <a:pt x="92" y="365"/>
                        <a:pt x="88" y="362"/>
                        <a:pt x="88" y="357"/>
                      </a:cubicBezTo>
                      <a:lnTo>
                        <a:pt x="88" y="33"/>
                      </a:lnTo>
                      <a:close/>
                      <a:moveTo>
                        <a:pt x="299" y="226"/>
                      </a:moveTo>
                      <a:cubicBezTo>
                        <a:pt x="111" y="226"/>
                        <a:pt x="111" y="226"/>
                        <a:pt x="111" y="226"/>
                      </a:cubicBezTo>
                      <a:cubicBezTo>
                        <a:pt x="111" y="246"/>
                        <a:pt x="111" y="246"/>
                        <a:pt x="111" y="246"/>
                      </a:cubicBezTo>
                      <a:cubicBezTo>
                        <a:pt x="299" y="246"/>
                        <a:pt x="299" y="246"/>
                        <a:pt x="299" y="246"/>
                      </a:cubicBezTo>
                      <a:lnTo>
                        <a:pt x="299" y="226"/>
                      </a:lnTo>
                      <a:close/>
                      <a:moveTo>
                        <a:pt x="299" y="185"/>
                      </a:moveTo>
                      <a:cubicBezTo>
                        <a:pt x="111" y="185"/>
                        <a:pt x="111" y="185"/>
                        <a:pt x="111" y="185"/>
                      </a:cubicBezTo>
                      <a:cubicBezTo>
                        <a:pt x="111" y="205"/>
                        <a:pt x="111" y="205"/>
                        <a:pt x="111" y="205"/>
                      </a:cubicBezTo>
                      <a:cubicBezTo>
                        <a:pt x="299" y="205"/>
                        <a:pt x="299" y="205"/>
                        <a:pt x="299" y="205"/>
                      </a:cubicBezTo>
                      <a:lnTo>
                        <a:pt x="299" y="185"/>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75" name="グループ化 74">
                <a:extLst>
                  <a:ext uri="{FF2B5EF4-FFF2-40B4-BE49-F238E27FC236}">
                    <a16:creationId xmlns:a16="http://schemas.microsoft.com/office/drawing/2014/main" id="{E6E07451-3E2A-5A9A-E9BE-0704DFAF221A}"/>
                  </a:ext>
                </a:extLst>
              </p:cNvPr>
              <p:cNvGrpSpPr/>
              <p:nvPr/>
            </p:nvGrpSpPr>
            <p:grpSpPr>
              <a:xfrm>
                <a:off x="5472500" y="3267267"/>
                <a:ext cx="154550" cy="213650"/>
                <a:chOff x="2878571" y="1963660"/>
                <a:chExt cx="154550" cy="213650"/>
              </a:xfrm>
            </p:grpSpPr>
            <p:sp>
              <p:nvSpPr>
                <p:cNvPr id="77" name="フリーフォーム: 図形 76">
                  <a:extLst>
                    <a:ext uri="{FF2B5EF4-FFF2-40B4-BE49-F238E27FC236}">
                      <a16:creationId xmlns:a16="http://schemas.microsoft.com/office/drawing/2014/main" id="{EE61A0BA-6299-B811-FB92-CB05E2ECA0DC}"/>
                    </a:ext>
                  </a:extLst>
                </p:cNvPr>
                <p:cNvSpPr/>
                <p:nvPr/>
              </p:nvSpPr>
              <p:spPr>
                <a:xfrm>
                  <a:off x="2878571" y="1963660"/>
                  <a:ext cx="117186" cy="138768"/>
                </a:xfrm>
                <a:custGeom>
                  <a:avLst/>
                  <a:gdLst>
                    <a:gd name="csX0" fmla="*/ 100546 w 201091"/>
                    <a:gd name="csY0" fmla="*/ 0 h 238125"/>
                    <a:gd name="csX1" fmla="*/ 100546 w 201091"/>
                    <a:gd name="csY1" fmla="*/ 0 h 238125"/>
                    <a:gd name="csX2" fmla="*/ 201092 w 201091"/>
                    <a:gd name="csY2" fmla="*/ 119063 h 238125"/>
                    <a:gd name="csX3" fmla="*/ 201092 w 201091"/>
                    <a:gd name="csY3" fmla="*/ 119063 h 238125"/>
                    <a:gd name="csX4" fmla="*/ 100546 w 201091"/>
                    <a:gd name="csY4" fmla="*/ 238125 h 238125"/>
                    <a:gd name="csX5" fmla="*/ 100546 w 201091"/>
                    <a:gd name="csY5" fmla="*/ 238125 h 238125"/>
                    <a:gd name="csX6" fmla="*/ 0 w 201091"/>
                    <a:gd name="csY6" fmla="*/ 119063 h 238125"/>
                    <a:gd name="csX7" fmla="*/ 0 w 201091"/>
                    <a:gd name="csY7" fmla="*/ 119063 h 238125"/>
                    <a:gd name="csX8" fmla="*/ 100546 w 201091"/>
                    <a:gd name="csY8" fmla="*/ 0 h 2381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01091" h="238125">
                      <a:moveTo>
                        <a:pt x="100546" y="0"/>
                      </a:moveTo>
                      <a:lnTo>
                        <a:pt x="100546" y="0"/>
                      </a:lnTo>
                      <a:cubicBezTo>
                        <a:pt x="115388" y="52296"/>
                        <a:pt x="152019" y="95674"/>
                        <a:pt x="201092" y="119063"/>
                      </a:cubicBezTo>
                      <a:lnTo>
                        <a:pt x="201092" y="119063"/>
                      </a:lnTo>
                      <a:cubicBezTo>
                        <a:pt x="152019" y="142451"/>
                        <a:pt x="115388" y="185829"/>
                        <a:pt x="100546" y="238125"/>
                      </a:cubicBezTo>
                      <a:lnTo>
                        <a:pt x="100546" y="238125"/>
                      </a:lnTo>
                      <a:cubicBezTo>
                        <a:pt x="85697" y="185833"/>
                        <a:pt x="49068" y="142457"/>
                        <a:pt x="0" y="119063"/>
                      </a:cubicBezTo>
                      <a:lnTo>
                        <a:pt x="0" y="119063"/>
                      </a:lnTo>
                      <a:cubicBezTo>
                        <a:pt x="49068" y="95668"/>
                        <a:pt x="85697" y="52292"/>
                        <a:pt x="100546" y="0"/>
                      </a:cubicBezTo>
                      <a:close/>
                    </a:path>
                  </a:pathLst>
                </a:custGeom>
                <a:solidFill>
                  <a:srgbClr val="FA8972"/>
                </a:solidFill>
                <a:ln w="9525" cap="flat">
                  <a:noFill/>
                  <a:prstDash val="solid"/>
                  <a:miter/>
                </a:ln>
              </p:spPr>
              <p:txBody>
                <a:bodyPr/>
                <a:lstStyle/>
                <a:p>
                  <a:endParaRPr lang="ja-JP" altLang="en-US"/>
                </a:p>
              </p:txBody>
            </p:sp>
            <p:sp>
              <p:nvSpPr>
                <p:cNvPr id="78" name="フリーフォーム: 図形 77">
                  <a:extLst>
                    <a:ext uri="{FF2B5EF4-FFF2-40B4-BE49-F238E27FC236}">
                      <a16:creationId xmlns:a16="http://schemas.microsoft.com/office/drawing/2014/main" id="{AC4326FD-EBE0-052A-9ED2-2A62BD53FC23}"/>
                    </a:ext>
                  </a:extLst>
                </p:cNvPr>
                <p:cNvSpPr/>
                <p:nvPr/>
              </p:nvSpPr>
              <p:spPr>
                <a:xfrm>
                  <a:off x="2972186" y="2105151"/>
                  <a:ext cx="60935" cy="72159"/>
                </a:xfrm>
                <a:custGeom>
                  <a:avLst/>
                  <a:gdLst>
                    <a:gd name="csX0" fmla="*/ 52283 w 104565"/>
                    <a:gd name="csY0" fmla="*/ 0 h 123825"/>
                    <a:gd name="csX1" fmla="*/ 52283 w 104565"/>
                    <a:gd name="csY1" fmla="*/ 0 h 123825"/>
                    <a:gd name="csX2" fmla="*/ 104565 w 104565"/>
                    <a:gd name="csY2" fmla="*/ 61913 h 123825"/>
                    <a:gd name="csX3" fmla="*/ 104565 w 104565"/>
                    <a:gd name="csY3" fmla="*/ 61913 h 123825"/>
                    <a:gd name="csX4" fmla="*/ 52283 w 104565"/>
                    <a:gd name="csY4" fmla="*/ 123825 h 123825"/>
                    <a:gd name="csX5" fmla="*/ 52283 w 104565"/>
                    <a:gd name="csY5" fmla="*/ 123825 h 123825"/>
                    <a:gd name="csX6" fmla="*/ 0 w 104565"/>
                    <a:gd name="csY6" fmla="*/ 61913 h 123825"/>
                    <a:gd name="csX7" fmla="*/ 0 w 104565"/>
                    <a:gd name="csY7" fmla="*/ 61913 h 123825"/>
                    <a:gd name="csX8" fmla="*/ 52283 w 104565"/>
                    <a:gd name="csY8" fmla="*/ 0 h 1238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04565" h="123825">
                      <a:moveTo>
                        <a:pt x="52283" y="0"/>
                      </a:moveTo>
                      <a:lnTo>
                        <a:pt x="52283" y="0"/>
                      </a:lnTo>
                      <a:cubicBezTo>
                        <a:pt x="60000" y="27194"/>
                        <a:pt x="79048" y="49751"/>
                        <a:pt x="104565" y="61913"/>
                      </a:cubicBezTo>
                      <a:lnTo>
                        <a:pt x="104565" y="61913"/>
                      </a:lnTo>
                      <a:cubicBezTo>
                        <a:pt x="79048" y="74074"/>
                        <a:pt x="60000" y="96631"/>
                        <a:pt x="52283" y="123825"/>
                      </a:cubicBezTo>
                      <a:lnTo>
                        <a:pt x="52283" y="123825"/>
                      </a:lnTo>
                      <a:cubicBezTo>
                        <a:pt x="44566" y="96631"/>
                        <a:pt x="25517" y="74074"/>
                        <a:pt x="0" y="61913"/>
                      </a:cubicBezTo>
                      <a:lnTo>
                        <a:pt x="0" y="61913"/>
                      </a:lnTo>
                      <a:cubicBezTo>
                        <a:pt x="25517" y="49751"/>
                        <a:pt x="44566" y="27194"/>
                        <a:pt x="52283" y="0"/>
                      </a:cubicBezTo>
                      <a:close/>
                    </a:path>
                  </a:pathLst>
                </a:custGeom>
                <a:solidFill>
                  <a:srgbClr val="FA8972"/>
                </a:solidFill>
                <a:ln w="9525" cap="flat">
                  <a:noFill/>
                  <a:prstDash val="solid"/>
                  <a:miter/>
                </a:ln>
              </p:spPr>
              <p:txBody>
                <a:bodyPr/>
                <a:lstStyle/>
                <a:p>
                  <a:endParaRPr lang="ja-JP" altLang="en-US" dirty="0"/>
                </a:p>
              </p:txBody>
            </p:sp>
          </p:grpSp>
          <p:sp>
            <p:nvSpPr>
              <p:cNvPr id="76" name="フリーフォーム: 図形 75">
                <a:extLst>
                  <a:ext uri="{FF2B5EF4-FFF2-40B4-BE49-F238E27FC236}">
                    <a16:creationId xmlns:a16="http://schemas.microsoft.com/office/drawing/2014/main" id="{8CCBF52D-0E41-28EE-6DB0-570F67B3227D}"/>
                  </a:ext>
                </a:extLst>
              </p:cNvPr>
              <p:cNvSpPr/>
              <p:nvPr/>
            </p:nvSpPr>
            <p:spPr>
              <a:xfrm>
                <a:off x="4961718" y="3938913"/>
                <a:ext cx="111692" cy="132263"/>
              </a:xfrm>
              <a:custGeom>
                <a:avLst/>
                <a:gdLst>
                  <a:gd name="csX0" fmla="*/ 76410 w 152828"/>
                  <a:gd name="csY0" fmla="*/ 0 h 180975"/>
                  <a:gd name="csX1" fmla="*/ 76410 w 152828"/>
                  <a:gd name="csY1" fmla="*/ 0 h 180975"/>
                  <a:gd name="csX2" fmla="*/ 152829 w 152828"/>
                  <a:gd name="csY2" fmla="*/ 90488 h 180975"/>
                  <a:gd name="csX3" fmla="*/ 152829 w 152828"/>
                  <a:gd name="csY3" fmla="*/ 90488 h 180975"/>
                  <a:gd name="csX4" fmla="*/ 76410 w 152828"/>
                  <a:gd name="csY4" fmla="*/ 180975 h 180975"/>
                  <a:gd name="csX5" fmla="*/ 76410 w 152828"/>
                  <a:gd name="csY5" fmla="*/ 180975 h 180975"/>
                  <a:gd name="csX6" fmla="*/ 0 w 152828"/>
                  <a:gd name="csY6" fmla="*/ 90488 h 180975"/>
                  <a:gd name="csX7" fmla="*/ 0 w 152828"/>
                  <a:gd name="csY7" fmla="*/ 90488 h 180975"/>
                  <a:gd name="csX8" fmla="*/ 76410 w 152828"/>
                  <a:gd name="csY8" fmla="*/ 0 h 1809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52828" h="180975">
                    <a:moveTo>
                      <a:pt x="76410" y="0"/>
                    </a:moveTo>
                    <a:lnTo>
                      <a:pt x="76410" y="0"/>
                    </a:lnTo>
                    <a:cubicBezTo>
                      <a:pt x="87693" y="39744"/>
                      <a:pt x="115533" y="72711"/>
                      <a:pt x="152829" y="90488"/>
                    </a:cubicBezTo>
                    <a:lnTo>
                      <a:pt x="152829" y="90488"/>
                    </a:lnTo>
                    <a:cubicBezTo>
                      <a:pt x="115533" y="108264"/>
                      <a:pt x="87693" y="141231"/>
                      <a:pt x="76410" y="180975"/>
                    </a:cubicBezTo>
                    <a:lnTo>
                      <a:pt x="76410" y="180975"/>
                    </a:lnTo>
                    <a:cubicBezTo>
                      <a:pt x="65130" y="141232"/>
                      <a:pt x="37292" y="108265"/>
                      <a:pt x="0" y="90488"/>
                    </a:cubicBezTo>
                    <a:lnTo>
                      <a:pt x="0" y="90488"/>
                    </a:lnTo>
                    <a:cubicBezTo>
                      <a:pt x="37292" y="72710"/>
                      <a:pt x="65130" y="39743"/>
                      <a:pt x="76410" y="0"/>
                    </a:cubicBezTo>
                    <a:close/>
                  </a:path>
                </a:pathLst>
              </a:custGeom>
              <a:solidFill>
                <a:srgbClr val="FA8972"/>
              </a:solidFill>
              <a:ln w="9525" cap="flat">
                <a:noFill/>
                <a:prstDash val="solid"/>
                <a:miter/>
              </a:ln>
            </p:spPr>
            <p:txBody>
              <a:bodyPr/>
              <a:lstStyle/>
              <a:p>
                <a:endParaRPr lang="ja-JP" altLang="en-US"/>
              </a:p>
            </p:txBody>
          </p:sp>
        </p:grpSp>
        <p:sp>
          <p:nvSpPr>
            <p:cNvPr id="41" name="矢印: 右 40">
              <a:extLst>
                <a:ext uri="{FF2B5EF4-FFF2-40B4-BE49-F238E27FC236}">
                  <a16:creationId xmlns:a16="http://schemas.microsoft.com/office/drawing/2014/main" id="{E100821B-C072-8729-A2A3-9259FD4B81EB}"/>
                </a:ext>
              </a:extLst>
            </p:cNvPr>
            <p:cNvSpPr/>
            <p:nvPr/>
          </p:nvSpPr>
          <p:spPr>
            <a:xfrm>
              <a:off x="4576079" y="3668268"/>
              <a:ext cx="133129" cy="130858"/>
            </a:xfrm>
            <a:prstGeom prst="rightArrow">
              <a:avLst/>
            </a:prstGeom>
            <a:solidFill>
              <a:srgbClr val="FA89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2" name="グループ化 41">
              <a:extLst>
                <a:ext uri="{FF2B5EF4-FFF2-40B4-BE49-F238E27FC236}">
                  <a16:creationId xmlns:a16="http://schemas.microsoft.com/office/drawing/2014/main" id="{58DA8F0C-8E74-FF89-85C7-2D2E700C613A}"/>
                </a:ext>
              </a:extLst>
            </p:cNvPr>
            <p:cNvGrpSpPr/>
            <p:nvPr/>
          </p:nvGrpSpPr>
          <p:grpSpPr>
            <a:xfrm>
              <a:off x="4014390" y="3414508"/>
              <a:ext cx="506664" cy="603323"/>
              <a:chOff x="7049334" y="4373204"/>
              <a:chExt cx="649648" cy="773585"/>
            </a:xfrm>
          </p:grpSpPr>
          <p:grpSp>
            <p:nvGrpSpPr>
              <p:cNvPr id="43" name="グループ化 42">
                <a:extLst>
                  <a:ext uri="{FF2B5EF4-FFF2-40B4-BE49-F238E27FC236}">
                    <a16:creationId xmlns:a16="http://schemas.microsoft.com/office/drawing/2014/main" id="{384C04B8-04EA-D457-F79A-3467A5E0C6DC}"/>
                  </a:ext>
                </a:extLst>
              </p:cNvPr>
              <p:cNvGrpSpPr/>
              <p:nvPr/>
            </p:nvGrpSpPr>
            <p:grpSpPr>
              <a:xfrm>
                <a:off x="7049334" y="4373204"/>
                <a:ext cx="649648" cy="773585"/>
                <a:chOff x="757229" y="3833123"/>
                <a:chExt cx="752613" cy="896193"/>
              </a:xfrm>
            </p:grpSpPr>
            <p:grpSp>
              <p:nvGrpSpPr>
                <p:cNvPr id="53" name="グループ化 52">
                  <a:extLst>
                    <a:ext uri="{FF2B5EF4-FFF2-40B4-BE49-F238E27FC236}">
                      <a16:creationId xmlns:a16="http://schemas.microsoft.com/office/drawing/2014/main" id="{5B329B86-E840-E1C0-3DD2-0EEED2FB50A3}"/>
                    </a:ext>
                  </a:extLst>
                </p:cNvPr>
                <p:cNvGrpSpPr/>
                <p:nvPr/>
              </p:nvGrpSpPr>
              <p:grpSpPr>
                <a:xfrm rot="20570899" flipV="1">
                  <a:off x="889052" y="3874801"/>
                  <a:ext cx="620790" cy="854515"/>
                  <a:chOff x="1405132" y="2026469"/>
                  <a:chExt cx="531666" cy="731837"/>
                </a:xfrm>
              </p:grpSpPr>
              <p:sp>
                <p:nvSpPr>
                  <p:cNvPr id="66" name="Freeform 54">
                    <a:extLst>
                      <a:ext uri="{FF2B5EF4-FFF2-40B4-BE49-F238E27FC236}">
                        <a16:creationId xmlns:a16="http://schemas.microsoft.com/office/drawing/2014/main" id="{694B9D5A-20EB-1C96-5AD7-EE0EC95BD3A0}"/>
                      </a:ext>
                    </a:extLst>
                  </p:cNvPr>
                  <p:cNvSpPr>
                    <a:spLocks/>
                  </p:cNvSpPr>
                  <p:nvPr/>
                </p:nvSpPr>
                <p:spPr bwMode="auto">
                  <a:xfrm rot="20655958">
                    <a:off x="1528469" y="2229159"/>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67" name="データファイル">
                    <a:extLst>
                      <a:ext uri="{FF2B5EF4-FFF2-40B4-BE49-F238E27FC236}">
                        <a16:creationId xmlns:a16="http://schemas.microsoft.com/office/drawing/2014/main" id="{D13C05C5-0D71-F785-4C48-01C048E144FC}"/>
                      </a:ext>
                    </a:extLst>
                  </p:cNvPr>
                  <p:cNvGrpSpPr>
                    <a:grpSpLocks noChangeAspect="1"/>
                  </p:cNvGrpSpPr>
                  <p:nvPr/>
                </p:nvGrpSpPr>
                <p:grpSpPr bwMode="auto">
                  <a:xfrm rot="343666">
                    <a:off x="1556604" y="2026469"/>
                    <a:ext cx="380194" cy="508203"/>
                    <a:chOff x="5441" y="2127"/>
                    <a:chExt cx="496" cy="663"/>
                  </a:xfrm>
                </p:grpSpPr>
                <p:sp>
                  <p:nvSpPr>
                    <p:cNvPr id="72" name="Freeform 54">
                      <a:extLst>
                        <a:ext uri="{FF2B5EF4-FFF2-40B4-BE49-F238E27FC236}">
                          <a16:creationId xmlns:a16="http://schemas.microsoft.com/office/drawing/2014/main" id="{9E4B7C23-FA64-6365-1297-1B7DFD5296D6}"/>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73" name="Freeform 55">
                      <a:extLst>
                        <a:ext uri="{FF2B5EF4-FFF2-40B4-BE49-F238E27FC236}">
                          <a16:creationId xmlns:a16="http://schemas.microsoft.com/office/drawing/2014/main" id="{B65F5F8E-F439-B6B3-8E36-1A6456064E36}"/>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68" name="Freeform 54">
                    <a:extLst>
                      <a:ext uri="{FF2B5EF4-FFF2-40B4-BE49-F238E27FC236}">
                        <a16:creationId xmlns:a16="http://schemas.microsoft.com/office/drawing/2014/main" id="{E98E9AA5-4BF6-E158-DFC0-27AD74BE5956}"/>
                      </a:ext>
                    </a:extLst>
                  </p:cNvPr>
                  <p:cNvSpPr>
                    <a:spLocks/>
                  </p:cNvSpPr>
                  <p:nvPr/>
                </p:nvSpPr>
                <p:spPr bwMode="auto">
                  <a:xfrm rot="343666">
                    <a:off x="1405132" y="2315257"/>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69" name="データファイル">
                    <a:extLst>
                      <a:ext uri="{FF2B5EF4-FFF2-40B4-BE49-F238E27FC236}">
                        <a16:creationId xmlns:a16="http://schemas.microsoft.com/office/drawing/2014/main" id="{AF811CE1-48F7-B2AC-0F1E-D94305039417}"/>
                      </a:ext>
                    </a:extLst>
                  </p:cNvPr>
                  <p:cNvGrpSpPr>
                    <a:grpSpLocks noChangeAspect="1"/>
                  </p:cNvGrpSpPr>
                  <p:nvPr/>
                </p:nvGrpSpPr>
                <p:grpSpPr bwMode="auto">
                  <a:xfrm rot="20879136">
                    <a:off x="1433953" y="2107676"/>
                    <a:ext cx="380194" cy="508203"/>
                    <a:chOff x="5441" y="2127"/>
                    <a:chExt cx="496" cy="663"/>
                  </a:xfrm>
                </p:grpSpPr>
                <p:sp>
                  <p:nvSpPr>
                    <p:cNvPr id="70" name="Freeform 54">
                      <a:extLst>
                        <a:ext uri="{FF2B5EF4-FFF2-40B4-BE49-F238E27FC236}">
                          <a16:creationId xmlns:a16="http://schemas.microsoft.com/office/drawing/2014/main" id="{32BAF3F2-78DA-03C3-6D76-7F5ED2921651}"/>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71" name="Freeform 55">
                      <a:extLst>
                        <a:ext uri="{FF2B5EF4-FFF2-40B4-BE49-F238E27FC236}">
                          <a16:creationId xmlns:a16="http://schemas.microsoft.com/office/drawing/2014/main" id="{4D115383-F115-6CD4-1F5C-FA4F4D5ABBB8}"/>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54" name="データファイル">
                  <a:extLst>
                    <a:ext uri="{FF2B5EF4-FFF2-40B4-BE49-F238E27FC236}">
                      <a16:creationId xmlns:a16="http://schemas.microsoft.com/office/drawing/2014/main" id="{F5673E89-51A2-8040-CFA5-11C43D14891B}"/>
                    </a:ext>
                  </a:extLst>
                </p:cNvPr>
                <p:cNvGrpSpPr>
                  <a:grpSpLocks noChangeAspect="1"/>
                </p:cNvGrpSpPr>
                <p:nvPr/>
              </p:nvGrpSpPr>
              <p:grpSpPr bwMode="auto">
                <a:xfrm rot="20655958">
                  <a:off x="863895" y="3993373"/>
                  <a:ext cx="443926" cy="593393"/>
                  <a:chOff x="5441" y="2127"/>
                  <a:chExt cx="496" cy="663"/>
                </a:xfrm>
              </p:grpSpPr>
              <p:sp>
                <p:nvSpPr>
                  <p:cNvPr id="64" name="Freeform 54">
                    <a:extLst>
                      <a:ext uri="{FF2B5EF4-FFF2-40B4-BE49-F238E27FC236}">
                        <a16:creationId xmlns:a16="http://schemas.microsoft.com/office/drawing/2014/main" id="{E57889F4-DD69-BF1C-D8B6-0370B38ED8C6}"/>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5" name="Freeform 55">
                    <a:extLst>
                      <a:ext uri="{FF2B5EF4-FFF2-40B4-BE49-F238E27FC236}">
                        <a16:creationId xmlns:a16="http://schemas.microsoft.com/office/drawing/2014/main" id="{FE06E56F-51E4-D094-4BE5-FBE44C84DB61}"/>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5" name="データファイル">
                  <a:extLst>
                    <a:ext uri="{FF2B5EF4-FFF2-40B4-BE49-F238E27FC236}">
                      <a16:creationId xmlns:a16="http://schemas.microsoft.com/office/drawing/2014/main" id="{E4541C85-5AAF-0A64-F913-1246E3B19F27}"/>
                    </a:ext>
                  </a:extLst>
                </p:cNvPr>
                <p:cNvGrpSpPr>
                  <a:grpSpLocks noChangeAspect="1"/>
                </p:cNvGrpSpPr>
                <p:nvPr/>
              </p:nvGrpSpPr>
              <p:grpSpPr bwMode="auto">
                <a:xfrm rot="343666">
                  <a:off x="941692" y="3833123"/>
                  <a:ext cx="443926" cy="593393"/>
                  <a:chOff x="5441" y="2127"/>
                  <a:chExt cx="496" cy="663"/>
                </a:xfrm>
              </p:grpSpPr>
              <p:sp>
                <p:nvSpPr>
                  <p:cNvPr id="62" name="Freeform 54">
                    <a:extLst>
                      <a:ext uri="{FF2B5EF4-FFF2-40B4-BE49-F238E27FC236}">
                        <a16:creationId xmlns:a16="http://schemas.microsoft.com/office/drawing/2014/main" id="{DC2BA48D-2822-358D-ECCC-1BE5DBBB36D1}"/>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3" name="Freeform 55">
                    <a:extLst>
                      <a:ext uri="{FF2B5EF4-FFF2-40B4-BE49-F238E27FC236}">
                        <a16:creationId xmlns:a16="http://schemas.microsoft.com/office/drawing/2014/main" id="{8BD1EBBE-0E22-D1FB-A0D4-84B493E81739}"/>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6" name="データファイル">
                  <a:extLst>
                    <a:ext uri="{FF2B5EF4-FFF2-40B4-BE49-F238E27FC236}">
                      <a16:creationId xmlns:a16="http://schemas.microsoft.com/office/drawing/2014/main" id="{3FF2DDED-EF06-B968-DA61-6D9C790A3BAD}"/>
                    </a:ext>
                  </a:extLst>
                </p:cNvPr>
                <p:cNvGrpSpPr>
                  <a:grpSpLocks noChangeAspect="1"/>
                </p:cNvGrpSpPr>
                <p:nvPr/>
              </p:nvGrpSpPr>
              <p:grpSpPr bwMode="auto">
                <a:xfrm rot="343666">
                  <a:off x="757229" y="4089638"/>
                  <a:ext cx="443926" cy="593393"/>
                  <a:chOff x="5441" y="2127"/>
                  <a:chExt cx="496" cy="663"/>
                </a:xfrm>
              </p:grpSpPr>
              <p:sp>
                <p:nvSpPr>
                  <p:cNvPr id="60" name="Freeform 54">
                    <a:extLst>
                      <a:ext uri="{FF2B5EF4-FFF2-40B4-BE49-F238E27FC236}">
                        <a16:creationId xmlns:a16="http://schemas.microsoft.com/office/drawing/2014/main" id="{6B884141-3E6F-67FB-442B-8C255F5C98A0}"/>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1" name="Freeform 55">
                    <a:extLst>
                      <a:ext uri="{FF2B5EF4-FFF2-40B4-BE49-F238E27FC236}">
                        <a16:creationId xmlns:a16="http://schemas.microsoft.com/office/drawing/2014/main" id="{E8B95C75-8612-6A9D-2261-F93D1CD890F8}"/>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7" name="データファイル">
                  <a:extLst>
                    <a:ext uri="{FF2B5EF4-FFF2-40B4-BE49-F238E27FC236}">
                      <a16:creationId xmlns:a16="http://schemas.microsoft.com/office/drawing/2014/main" id="{044EA9B4-498F-3093-F228-CDB901768ED1}"/>
                    </a:ext>
                  </a:extLst>
                </p:cNvPr>
                <p:cNvGrpSpPr>
                  <a:grpSpLocks noChangeAspect="1"/>
                </p:cNvGrpSpPr>
                <p:nvPr/>
              </p:nvGrpSpPr>
              <p:grpSpPr bwMode="auto">
                <a:xfrm rot="20879136">
                  <a:off x="805384" y="3905237"/>
                  <a:ext cx="443926" cy="593393"/>
                  <a:chOff x="5441" y="2127"/>
                  <a:chExt cx="496" cy="663"/>
                </a:xfrm>
              </p:grpSpPr>
              <p:sp>
                <p:nvSpPr>
                  <p:cNvPr id="58" name="Freeform 54">
                    <a:extLst>
                      <a:ext uri="{FF2B5EF4-FFF2-40B4-BE49-F238E27FC236}">
                        <a16:creationId xmlns:a16="http://schemas.microsoft.com/office/drawing/2014/main" id="{3E7B6331-470A-4A48-22D5-CFE8C5822900}"/>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59" name="Freeform 55">
                    <a:extLst>
                      <a:ext uri="{FF2B5EF4-FFF2-40B4-BE49-F238E27FC236}">
                        <a16:creationId xmlns:a16="http://schemas.microsoft.com/office/drawing/2014/main" id="{B514123F-EE40-A433-4C55-B4490E221A7A}"/>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FA897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46" name="グループ化 45">
                <a:extLst>
                  <a:ext uri="{FF2B5EF4-FFF2-40B4-BE49-F238E27FC236}">
                    <a16:creationId xmlns:a16="http://schemas.microsoft.com/office/drawing/2014/main" id="{04E010A5-CEB2-5B48-A4DE-7229554A8A78}"/>
                  </a:ext>
                </a:extLst>
              </p:cNvPr>
              <p:cNvGrpSpPr/>
              <p:nvPr/>
            </p:nvGrpSpPr>
            <p:grpSpPr>
              <a:xfrm>
                <a:off x="7170069" y="4646560"/>
                <a:ext cx="234764" cy="97704"/>
                <a:chOff x="7170069" y="4646560"/>
                <a:chExt cx="234764" cy="97704"/>
              </a:xfrm>
            </p:grpSpPr>
            <p:cxnSp>
              <p:nvCxnSpPr>
                <p:cNvPr id="47" name="直線コネクタ 46">
                  <a:extLst>
                    <a:ext uri="{FF2B5EF4-FFF2-40B4-BE49-F238E27FC236}">
                      <a16:creationId xmlns:a16="http://schemas.microsoft.com/office/drawing/2014/main" id="{EEF3892A-A74B-86A9-9135-059BBB2F3D60}"/>
                    </a:ext>
                  </a:extLst>
                </p:cNvPr>
                <p:cNvCxnSpPr>
                  <a:cxnSpLocks/>
                </p:cNvCxnSpPr>
                <p:nvPr/>
              </p:nvCxnSpPr>
              <p:spPr>
                <a:xfrm flipV="1">
                  <a:off x="7170069" y="4646560"/>
                  <a:ext cx="221454" cy="44997"/>
                </a:xfrm>
                <a:prstGeom prst="line">
                  <a:avLst/>
                </a:prstGeom>
                <a:ln w="19050">
                  <a:solidFill>
                    <a:srgbClr val="FA8972"/>
                  </a:solidFill>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8CA5261A-7A9C-6FA7-0CD4-7B204B22662E}"/>
                    </a:ext>
                  </a:extLst>
                </p:cNvPr>
                <p:cNvCxnSpPr>
                  <a:cxnSpLocks/>
                </p:cNvCxnSpPr>
                <p:nvPr/>
              </p:nvCxnSpPr>
              <p:spPr>
                <a:xfrm flipV="1">
                  <a:off x="7183379" y="4699267"/>
                  <a:ext cx="221454" cy="44997"/>
                </a:xfrm>
                <a:prstGeom prst="line">
                  <a:avLst/>
                </a:prstGeom>
                <a:ln w="19050">
                  <a:solidFill>
                    <a:srgbClr val="FA8972"/>
                  </a:solidFill>
                </a:ln>
              </p:spPr>
              <p:style>
                <a:lnRef idx="2">
                  <a:schemeClr val="accent1"/>
                </a:lnRef>
                <a:fillRef idx="0">
                  <a:schemeClr val="accent1"/>
                </a:fillRef>
                <a:effectRef idx="1">
                  <a:schemeClr val="accent1"/>
                </a:effectRef>
                <a:fontRef idx="minor">
                  <a:schemeClr val="tx1"/>
                </a:fontRef>
              </p:style>
            </p:cxnSp>
          </p:grpSp>
        </p:grpSp>
      </p:grpSp>
      <p:grpSp>
        <p:nvGrpSpPr>
          <p:cNvPr id="4" name="グループ化 3">
            <a:extLst>
              <a:ext uri="{FF2B5EF4-FFF2-40B4-BE49-F238E27FC236}">
                <a16:creationId xmlns:a16="http://schemas.microsoft.com/office/drawing/2014/main" id="{BD56340F-C6A3-D514-55F4-38987245AAE4}"/>
              </a:ext>
            </a:extLst>
          </p:cNvPr>
          <p:cNvGrpSpPr/>
          <p:nvPr/>
        </p:nvGrpSpPr>
        <p:grpSpPr>
          <a:xfrm>
            <a:off x="504000" y="2736000"/>
            <a:ext cx="1548000" cy="2320735"/>
            <a:chOff x="504000" y="2736000"/>
            <a:chExt cx="1548000" cy="2320735"/>
          </a:xfrm>
        </p:grpSpPr>
        <p:sp>
          <p:nvSpPr>
            <p:cNvPr id="8" name="テキスト ボックス 7">
              <a:extLst>
                <a:ext uri="{FF2B5EF4-FFF2-40B4-BE49-F238E27FC236}">
                  <a16:creationId xmlns:a16="http://schemas.microsoft.com/office/drawing/2014/main" id="{84C21C70-F8BD-3B75-85DB-D0EDBDB2E090}"/>
                </a:ext>
              </a:extLst>
            </p:cNvPr>
            <p:cNvSpPr txBox="1"/>
            <p:nvPr/>
          </p:nvSpPr>
          <p:spPr>
            <a:xfrm>
              <a:off x="594000" y="4548904"/>
              <a:ext cx="1368000" cy="507831"/>
            </a:xfrm>
            <a:prstGeom prst="rect">
              <a:avLst/>
            </a:prstGeom>
            <a:noFill/>
            <a:ln>
              <a:noFill/>
            </a:ln>
          </p:spPr>
          <p:txBody>
            <a:bodyPr wrap="square" lIns="0" tIns="0" rIns="0" bIns="0" rtlCol="0">
              <a:spAutoFit/>
            </a:bodyPr>
            <a:lstStyle/>
            <a:p>
              <a:pPr algn="just" fontAlgn="ctr"/>
              <a:r>
                <a:rPr lang="ja-JP" altLang="en-US" sz="1100" dirty="0">
                  <a:latin typeface="+mn-ea"/>
                </a:rPr>
                <a:t>募集をかけても、人材がなかなか集まらない</a:t>
              </a:r>
            </a:p>
          </p:txBody>
        </p:sp>
        <p:sp>
          <p:nvSpPr>
            <p:cNvPr id="82" name="フリーフォーム: 図形 81">
              <a:extLst>
                <a:ext uri="{FF2B5EF4-FFF2-40B4-BE49-F238E27FC236}">
                  <a16:creationId xmlns:a16="http://schemas.microsoft.com/office/drawing/2014/main" id="{1169FE38-EC91-BD9F-7006-2B9D8315C2E0}"/>
                </a:ext>
              </a:extLst>
            </p:cNvPr>
            <p:cNvSpPr/>
            <p:nvPr/>
          </p:nvSpPr>
          <p:spPr>
            <a:xfrm>
              <a:off x="504000" y="2736000"/>
              <a:ext cx="1548000" cy="722424"/>
            </a:xfrm>
            <a:custGeom>
              <a:avLst/>
              <a:gdLst>
                <a:gd name="csX0" fmla="*/ 309309 w 1548000"/>
                <a:gd name="csY0" fmla="*/ 0 h 722424"/>
                <a:gd name="csX1" fmla="*/ 1238691 w 1548000"/>
                <a:gd name="csY1" fmla="*/ 0 h 722424"/>
                <a:gd name="csX2" fmla="*/ 1548000 w 1548000"/>
                <a:gd name="csY2" fmla="*/ 309309 h 722424"/>
                <a:gd name="csX3" fmla="*/ 1238691 w 1548000"/>
                <a:gd name="csY3" fmla="*/ 618618 h 722424"/>
                <a:gd name="csX4" fmla="*/ 834207 w 1548000"/>
                <a:gd name="csY4" fmla="*/ 618618 h 722424"/>
                <a:gd name="csX5" fmla="*/ 774000 w 1548000"/>
                <a:gd name="csY5" fmla="*/ 722424 h 722424"/>
                <a:gd name="csX6" fmla="*/ 713793 w 1548000"/>
                <a:gd name="csY6" fmla="*/ 618618 h 722424"/>
                <a:gd name="csX7" fmla="*/ 309309 w 1548000"/>
                <a:gd name="csY7" fmla="*/ 618618 h 722424"/>
                <a:gd name="csX8" fmla="*/ 0 w 1548000"/>
                <a:gd name="csY8" fmla="*/ 309309 h 722424"/>
                <a:gd name="csX9" fmla="*/ 309309 w 1548000"/>
                <a:gd name="csY9" fmla="*/ 0 h 722424"/>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1548000" h="722424">
                  <a:moveTo>
                    <a:pt x="309309" y="0"/>
                  </a:moveTo>
                  <a:lnTo>
                    <a:pt x="1238691" y="0"/>
                  </a:lnTo>
                  <a:cubicBezTo>
                    <a:pt x="1409518" y="0"/>
                    <a:pt x="1548000" y="138482"/>
                    <a:pt x="1548000" y="309309"/>
                  </a:cubicBezTo>
                  <a:cubicBezTo>
                    <a:pt x="1548000" y="480136"/>
                    <a:pt x="1409518" y="618618"/>
                    <a:pt x="1238691" y="618618"/>
                  </a:cubicBezTo>
                  <a:lnTo>
                    <a:pt x="834207" y="618618"/>
                  </a:lnTo>
                  <a:lnTo>
                    <a:pt x="774000" y="722424"/>
                  </a:lnTo>
                  <a:lnTo>
                    <a:pt x="713793" y="618618"/>
                  </a:lnTo>
                  <a:lnTo>
                    <a:pt x="309309" y="618618"/>
                  </a:lnTo>
                  <a:cubicBezTo>
                    <a:pt x="138482" y="618618"/>
                    <a:pt x="0" y="480136"/>
                    <a:pt x="0" y="309309"/>
                  </a:cubicBezTo>
                  <a:cubicBezTo>
                    <a:pt x="0" y="138482"/>
                    <a:pt x="138482" y="0"/>
                    <a:pt x="309309" y="0"/>
                  </a:cubicBezTo>
                  <a:close/>
                </a:path>
              </a:pathLst>
            </a:custGeom>
            <a:solidFill>
              <a:srgbClr val="FFFFFF"/>
            </a:solidFill>
            <a:ln w="6350" cap="rnd">
              <a:solidFill>
                <a:srgbClr val="FA8972"/>
              </a:solidFill>
              <a:round/>
            </a:ln>
          </p:spPr>
          <p:style>
            <a:lnRef idx="2">
              <a:schemeClr val="accent1">
                <a:shade val="15000"/>
              </a:schemeClr>
            </a:lnRef>
            <a:fillRef idx="1">
              <a:schemeClr val="accent1"/>
            </a:fillRef>
            <a:effectRef idx="0">
              <a:schemeClr val="accent1"/>
            </a:effectRef>
            <a:fontRef idx="minor">
              <a:schemeClr val="lt1"/>
            </a:fontRef>
          </p:style>
          <p:txBody>
            <a:bodyPr wrap="square" lIns="0" tIns="0" rIns="0" bIns="72000" rtlCol="0" anchor="ctr">
              <a:no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srgbClr val="000000"/>
                  </a:solidFill>
                  <a:effectLst/>
                  <a:uLnTx/>
                  <a:uFillTx/>
                  <a:latin typeface="BIZ UDPゴシック"/>
                  <a:ea typeface="BIZ UDPゴシック"/>
                  <a:cs typeface="+mn-cs"/>
                </a:rPr>
                <a:t>人材確保</a:t>
              </a:r>
            </a:p>
          </p:txBody>
        </p:sp>
        <p:grpSp>
          <p:nvGrpSpPr>
            <p:cNvPr id="81" name="グループ化 80">
              <a:extLst>
                <a:ext uri="{FF2B5EF4-FFF2-40B4-BE49-F238E27FC236}">
                  <a16:creationId xmlns:a16="http://schemas.microsoft.com/office/drawing/2014/main" id="{D3627603-5F17-46C1-A9CF-1F498A2CBF11}"/>
                </a:ext>
              </a:extLst>
            </p:cNvPr>
            <p:cNvGrpSpPr/>
            <p:nvPr/>
          </p:nvGrpSpPr>
          <p:grpSpPr>
            <a:xfrm>
              <a:off x="731373" y="3616231"/>
              <a:ext cx="1079398" cy="824673"/>
              <a:chOff x="731373" y="3649720"/>
              <a:chExt cx="1079398" cy="824673"/>
            </a:xfrm>
          </p:grpSpPr>
          <p:grpSp>
            <p:nvGrpSpPr>
              <p:cNvPr id="87" name="グループ化 86">
                <a:extLst>
                  <a:ext uri="{FF2B5EF4-FFF2-40B4-BE49-F238E27FC236}">
                    <a16:creationId xmlns:a16="http://schemas.microsoft.com/office/drawing/2014/main" id="{56EA881B-86EA-CDD5-A4B2-12025DCB737B}"/>
                  </a:ext>
                </a:extLst>
              </p:cNvPr>
              <p:cNvGrpSpPr/>
              <p:nvPr/>
            </p:nvGrpSpPr>
            <p:grpSpPr>
              <a:xfrm>
                <a:off x="982878" y="3649720"/>
                <a:ext cx="568331" cy="578882"/>
                <a:chOff x="8892549" y="3964038"/>
                <a:chExt cx="1041463" cy="1060799"/>
              </a:xfrm>
            </p:grpSpPr>
            <p:sp>
              <p:nvSpPr>
                <p:cNvPr id="94" name="フリーフォーム: 図形 93">
                  <a:extLst>
                    <a:ext uri="{FF2B5EF4-FFF2-40B4-BE49-F238E27FC236}">
                      <a16:creationId xmlns:a16="http://schemas.microsoft.com/office/drawing/2014/main" id="{1FA2D21A-FAC4-54DC-D7B7-C8980134634A}"/>
                    </a:ext>
                  </a:extLst>
                </p:cNvPr>
                <p:cNvSpPr/>
                <p:nvPr/>
              </p:nvSpPr>
              <p:spPr>
                <a:xfrm>
                  <a:off x="8941412" y="4076242"/>
                  <a:ext cx="943927" cy="900112"/>
                </a:xfrm>
                <a:custGeom>
                  <a:avLst/>
                  <a:gdLst>
                    <a:gd name="connsiteX0" fmla="*/ 546259 w 943927"/>
                    <a:gd name="connsiteY0" fmla="*/ 306038 h 900112"/>
                    <a:gd name="connsiteX1" fmla="*/ 546259 w 943927"/>
                    <a:gd name="connsiteY1" fmla="*/ 268796 h 900112"/>
                    <a:gd name="connsiteX2" fmla="*/ 553307 w 943927"/>
                    <a:gd name="connsiteY2" fmla="*/ 261652 h 900112"/>
                    <a:gd name="connsiteX3" fmla="*/ 591788 w 943927"/>
                    <a:gd name="connsiteY3" fmla="*/ 149733 h 900112"/>
                    <a:gd name="connsiteX4" fmla="*/ 591788 w 943927"/>
                    <a:gd name="connsiteY4" fmla="*/ 30099 h 900112"/>
                    <a:gd name="connsiteX5" fmla="*/ 589407 w 943927"/>
                    <a:gd name="connsiteY5" fmla="*/ 0 h 900112"/>
                    <a:gd name="connsiteX6" fmla="*/ 352139 w 943927"/>
                    <a:gd name="connsiteY6" fmla="*/ 71247 h 900112"/>
                    <a:gd name="connsiteX7" fmla="*/ 352139 w 943927"/>
                    <a:gd name="connsiteY7" fmla="*/ 149733 h 900112"/>
                    <a:gd name="connsiteX8" fmla="*/ 390620 w 943927"/>
                    <a:gd name="connsiteY8" fmla="*/ 261652 h 900112"/>
                    <a:gd name="connsiteX9" fmla="*/ 397669 w 943927"/>
                    <a:gd name="connsiteY9" fmla="*/ 268796 h 900112"/>
                    <a:gd name="connsiteX10" fmla="*/ 397669 w 943927"/>
                    <a:gd name="connsiteY10" fmla="*/ 306134 h 900112"/>
                    <a:gd name="connsiteX11" fmla="*/ 472059 w 943927"/>
                    <a:gd name="connsiteY11" fmla="*/ 364808 h 900112"/>
                    <a:gd name="connsiteX12" fmla="*/ 546259 w 943927"/>
                    <a:gd name="connsiteY12" fmla="*/ 306038 h 900112"/>
                    <a:gd name="connsiteX13" fmla="*/ 833914 w 943927"/>
                    <a:gd name="connsiteY13" fmla="*/ 422148 h 900112"/>
                    <a:gd name="connsiteX14" fmla="*/ 669036 w 943927"/>
                    <a:gd name="connsiteY14" fmla="*/ 396050 h 900112"/>
                    <a:gd name="connsiteX15" fmla="*/ 597313 w 943927"/>
                    <a:gd name="connsiteY15" fmla="*/ 517589 h 900112"/>
                    <a:gd name="connsiteX16" fmla="*/ 562737 w 943927"/>
                    <a:gd name="connsiteY16" fmla="*/ 491204 h 900112"/>
                    <a:gd name="connsiteX17" fmla="*/ 649796 w 943927"/>
                    <a:gd name="connsiteY17" fmla="*/ 343757 h 900112"/>
                    <a:gd name="connsiteX18" fmla="*/ 594932 w 943927"/>
                    <a:gd name="connsiteY18" fmla="*/ 315849 h 900112"/>
                    <a:gd name="connsiteX19" fmla="*/ 471964 w 943927"/>
                    <a:gd name="connsiteY19" fmla="*/ 412909 h 900112"/>
                    <a:gd name="connsiteX20" fmla="*/ 348996 w 943927"/>
                    <a:gd name="connsiteY20" fmla="*/ 315849 h 900112"/>
                    <a:gd name="connsiteX21" fmla="*/ 294132 w 943927"/>
                    <a:gd name="connsiteY21" fmla="*/ 343757 h 900112"/>
                    <a:gd name="connsiteX22" fmla="*/ 381191 w 943927"/>
                    <a:gd name="connsiteY22" fmla="*/ 491204 h 900112"/>
                    <a:gd name="connsiteX23" fmla="*/ 346615 w 943927"/>
                    <a:gd name="connsiteY23" fmla="*/ 517589 h 900112"/>
                    <a:gd name="connsiteX24" fmla="*/ 274892 w 943927"/>
                    <a:gd name="connsiteY24" fmla="*/ 396050 h 900112"/>
                    <a:gd name="connsiteX25" fmla="*/ 110014 w 943927"/>
                    <a:gd name="connsiteY25" fmla="*/ 422148 h 900112"/>
                    <a:gd name="connsiteX26" fmla="*/ 0 w 943927"/>
                    <a:gd name="connsiteY26" fmla="*/ 548259 h 900112"/>
                    <a:gd name="connsiteX27" fmla="*/ 0 w 943927"/>
                    <a:gd name="connsiteY27" fmla="*/ 760286 h 900112"/>
                    <a:gd name="connsiteX28" fmla="*/ 104203 w 943927"/>
                    <a:gd name="connsiteY28" fmla="*/ 771239 h 900112"/>
                    <a:gd name="connsiteX29" fmla="*/ 104203 w 943927"/>
                    <a:gd name="connsiteY29" fmla="*/ 687991 h 900112"/>
                    <a:gd name="connsiteX30" fmla="*/ 142018 w 943927"/>
                    <a:gd name="connsiteY30" fmla="*/ 687991 h 900112"/>
                    <a:gd name="connsiteX31" fmla="*/ 142018 w 943927"/>
                    <a:gd name="connsiteY31" fmla="*/ 900113 h 900112"/>
                    <a:gd name="connsiteX32" fmla="*/ 801910 w 943927"/>
                    <a:gd name="connsiteY32" fmla="*/ 900113 h 900112"/>
                    <a:gd name="connsiteX33" fmla="*/ 801910 w 943927"/>
                    <a:gd name="connsiteY33" fmla="*/ 687991 h 900112"/>
                    <a:gd name="connsiteX34" fmla="*/ 839724 w 943927"/>
                    <a:gd name="connsiteY34" fmla="*/ 687991 h 900112"/>
                    <a:gd name="connsiteX35" fmla="*/ 839724 w 943927"/>
                    <a:gd name="connsiteY35" fmla="*/ 771239 h 900112"/>
                    <a:gd name="connsiteX36" fmla="*/ 943928 w 943927"/>
                    <a:gd name="connsiteY36" fmla="*/ 760286 h 900112"/>
                    <a:gd name="connsiteX37" fmla="*/ 943928 w 943927"/>
                    <a:gd name="connsiteY37" fmla="*/ 548259 h 900112"/>
                    <a:gd name="connsiteX38" fmla="*/ 833914 w 943927"/>
                    <a:gd name="connsiteY38" fmla="*/ 422243 h 900112"/>
                    <a:gd name="connsiteX39" fmla="*/ 745141 w 943927"/>
                    <a:gd name="connsiteY39" fmla="*/ 775811 h 900112"/>
                    <a:gd name="connsiteX40" fmla="*/ 720852 w 943927"/>
                    <a:gd name="connsiteY40" fmla="*/ 800100 h 900112"/>
                    <a:gd name="connsiteX41" fmla="*/ 602075 w 943927"/>
                    <a:gd name="connsiteY41" fmla="*/ 800100 h 900112"/>
                    <a:gd name="connsiteX42" fmla="*/ 577786 w 943927"/>
                    <a:gd name="connsiteY42" fmla="*/ 775811 h 900112"/>
                    <a:gd name="connsiteX43" fmla="*/ 577786 w 943927"/>
                    <a:gd name="connsiteY43" fmla="*/ 716375 h 900112"/>
                    <a:gd name="connsiteX44" fmla="*/ 602075 w 943927"/>
                    <a:gd name="connsiteY44" fmla="*/ 692087 h 900112"/>
                    <a:gd name="connsiteX45" fmla="*/ 720852 w 943927"/>
                    <a:gd name="connsiteY45" fmla="*/ 692087 h 900112"/>
                    <a:gd name="connsiteX46" fmla="*/ 745141 w 943927"/>
                    <a:gd name="connsiteY46" fmla="*/ 716375 h 900112"/>
                    <a:gd name="connsiteX47" fmla="*/ 745141 w 943927"/>
                    <a:gd name="connsiteY47" fmla="*/ 775811 h 900112"/>
                    <a:gd name="connsiteX48" fmla="*/ 496253 w 943927"/>
                    <a:gd name="connsiteY48" fmla="*/ 483394 h 900112"/>
                    <a:gd name="connsiteX49" fmla="*/ 471964 w 943927"/>
                    <a:gd name="connsiteY49" fmla="*/ 507683 h 900112"/>
                    <a:gd name="connsiteX50" fmla="*/ 447675 w 943927"/>
                    <a:gd name="connsiteY50" fmla="*/ 483394 h 900112"/>
                    <a:gd name="connsiteX51" fmla="*/ 471964 w 943927"/>
                    <a:gd name="connsiteY51" fmla="*/ 459105 h 900112"/>
                    <a:gd name="connsiteX52" fmla="*/ 496253 w 943927"/>
                    <a:gd name="connsiteY52" fmla="*/ 483394 h 900112"/>
                    <a:gd name="connsiteX53" fmla="*/ 496253 w 943927"/>
                    <a:gd name="connsiteY53" fmla="*/ 569786 h 900112"/>
                    <a:gd name="connsiteX54" fmla="*/ 471964 w 943927"/>
                    <a:gd name="connsiteY54" fmla="*/ 594074 h 900112"/>
                    <a:gd name="connsiteX55" fmla="*/ 447675 w 943927"/>
                    <a:gd name="connsiteY55" fmla="*/ 569786 h 900112"/>
                    <a:gd name="connsiteX56" fmla="*/ 471964 w 943927"/>
                    <a:gd name="connsiteY56" fmla="*/ 545497 h 900112"/>
                    <a:gd name="connsiteX57" fmla="*/ 496253 w 943927"/>
                    <a:gd name="connsiteY57" fmla="*/ 569786 h 90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943927" h="900112">
                      <a:moveTo>
                        <a:pt x="546259" y="306038"/>
                      </a:moveTo>
                      <a:lnTo>
                        <a:pt x="546259" y="268796"/>
                      </a:lnTo>
                      <a:lnTo>
                        <a:pt x="553307" y="261652"/>
                      </a:lnTo>
                      <a:cubicBezTo>
                        <a:pt x="577025" y="237649"/>
                        <a:pt x="591788" y="210598"/>
                        <a:pt x="591788" y="149733"/>
                      </a:cubicBezTo>
                      <a:lnTo>
                        <a:pt x="591788" y="30099"/>
                      </a:lnTo>
                      <a:cubicBezTo>
                        <a:pt x="591788" y="18955"/>
                        <a:pt x="591026" y="8954"/>
                        <a:pt x="589407" y="0"/>
                      </a:cubicBezTo>
                      <a:lnTo>
                        <a:pt x="352139" y="71247"/>
                      </a:lnTo>
                      <a:lnTo>
                        <a:pt x="352139" y="149733"/>
                      </a:lnTo>
                      <a:cubicBezTo>
                        <a:pt x="352139" y="210598"/>
                        <a:pt x="366808" y="237649"/>
                        <a:pt x="390620" y="261652"/>
                      </a:cubicBezTo>
                      <a:lnTo>
                        <a:pt x="397669" y="268796"/>
                      </a:lnTo>
                      <a:lnTo>
                        <a:pt x="397669" y="306134"/>
                      </a:lnTo>
                      <a:lnTo>
                        <a:pt x="472059" y="364808"/>
                      </a:lnTo>
                      <a:lnTo>
                        <a:pt x="546259" y="306038"/>
                      </a:lnTo>
                      <a:close/>
                      <a:moveTo>
                        <a:pt x="833914" y="422148"/>
                      </a:moveTo>
                      <a:cubicBezTo>
                        <a:pt x="812197" y="418719"/>
                        <a:pt x="748475" y="408623"/>
                        <a:pt x="669036" y="396050"/>
                      </a:cubicBezTo>
                      <a:lnTo>
                        <a:pt x="597313" y="517589"/>
                      </a:lnTo>
                      <a:lnTo>
                        <a:pt x="562737" y="491204"/>
                      </a:lnTo>
                      <a:lnTo>
                        <a:pt x="649796" y="343757"/>
                      </a:lnTo>
                      <a:lnTo>
                        <a:pt x="594932" y="315849"/>
                      </a:lnTo>
                      <a:lnTo>
                        <a:pt x="471964" y="412909"/>
                      </a:lnTo>
                      <a:lnTo>
                        <a:pt x="348996" y="315849"/>
                      </a:lnTo>
                      <a:lnTo>
                        <a:pt x="294132" y="343757"/>
                      </a:lnTo>
                      <a:lnTo>
                        <a:pt x="381191" y="491204"/>
                      </a:lnTo>
                      <a:lnTo>
                        <a:pt x="346615" y="517589"/>
                      </a:lnTo>
                      <a:lnTo>
                        <a:pt x="274892" y="396050"/>
                      </a:lnTo>
                      <a:cubicBezTo>
                        <a:pt x="195453" y="408623"/>
                        <a:pt x="131636" y="418719"/>
                        <a:pt x="110014" y="422148"/>
                      </a:cubicBezTo>
                      <a:cubicBezTo>
                        <a:pt x="32861" y="434340"/>
                        <a:pt x="0" y="472059"/>
                        <a:pt x="0" y="548259"/>
                      </a:cubicBezTo>
                      <a:lnTo>
                        <a:pt x="0" y="760286"/>
                      </a:lnTo>
                      <a:lnTo>
                        <a:pt x="104203" y="771239"/>
                      </a:lnTo>
                      <a:lnTo>
                        <a:pt x="104203" y="687991"/>
                      </a:lnTo>
                      <a:lnTo>
                        <a:pt x="142018" y="687991"/>
                      </a:lnTo>
                      <a:lnTo>
                        <a:pt x="142018" y="900113"/>
                      </a:lnTo>
                      <a:lnTo>
                        <a:pt x="801910" y="900113"/>
                      </a:lnTo>
                      <a:lnTo>
                        <a:pt x="801910" y="687991"/>
                      </a:lnTo>
                      <a:lnTo>
                        <a:pt x="839724" y="687991"/>
                      </a:lnTo>
                      <a:lnTo>
                        <a:pt x="839724" y="771239"/>
                      </a:lnTo>
                      <a:lnTo>
                        <a:pt x="943928" y="760286"/>
                      </a:lnTo>
                      <a:lnTo>
                        <a:pt x="943928" y="548259"/>
                      </a:lnTo>
                      <a:cubicBezTo>
                        <a:pt x="943928" y="472059"/>
                        <a:pt x="911066" y="434435"/>
                        <a:pt x="833914" y="422243"/>
                      </a:cubicBezTo>
                      <a:close/>
                      <a:moveTo>
                        <a:pt x="745141" y="775811"/>
                      </a:moveTo>
                      <a:cubicBezTo>
                        <a:pt x="745141" y="789146"/>
                        <a:pt x="734187" y="800100"/>
                        <a:pt x="720852" y="800100"/>
                      </a:cubicBezTo>
                      <a:lnTo>
                        <a:pt x="602075" y="800100"/>
                      </a:lnTo>
                      <a:cubicBezTo>
                        <a:pt x="588740" y="800100"/>
                        <a:pt x="577786" y="789146"/>
                        <a:pt x="577786" y="775811"/>
                      </a:cubicBezTo>
                      <a:lnTo>
                        <a:pt x="577786" y="716375"/>
                      </a:lnTo>
                      <a:cubicBezTo>
                        <a:pt x="577786" y="703040"/>
                        <a:pt x="588740" y="692087"/>
                        <a:pt x="602075" y="692087"/>
                      </a:cubicBezTo>
                      <a:lnTo>
                        <a:pt x="720852" y="692087"/>
                      </a:lnTo>
                      <a:cubicBezTo>
                        <a:pt x="734187" y="692087"/>
                        <a:pt x="745141" y="703040"/>
                        <a:pt x="745141" y="716375"/>
                      </a:cubicBezTo>
                      <a:lnTo>
                        <a:pt x="745141" y="775811"/>
                      </a:lnTo>
                      <a:close/>
                      <a:moveTo>
                        <a:pt x="496253" y="483394"/>
                      </a:moveTo>
                      <a:cubicBezTo>
                        <a:pt x="496253" y="496824"/>
                        <a:pt x="485394" y="507683"/>
                        <a:pt x="471964" y="507683"/>
                      </a:cubicBezTo>
                      <a:cubicBezTo>
                        <a:pt x="458534" y="507683"/>
                        <a:pt x="447675" y="496824"/>
                        <a:pt x="447675" y="483394"/>
                      </a:cubicBezTo>
                      <a:cubicBezTo>
                        <a:pt x="447675" y="469964"/>
                        <a:pt x="458534" y="459105"/>
                        <a:pt x="471964" y="459105"/>
                      </a:cubicBezTo>
                      <a:cubicBezTo>
                        <a:pt x="485394" y="459105"/>
                        <a:pt x="496253" y="469964"/>
                        <a:pt x="496253" y="483394"/>
                      </a:cubicBezTo>
                      <a:close/>
                      <a:moveTo>
                        <a:pt x="496253" y="569786"/>
                      </a:moveTo>
                      <a:cubicBezTo>
                        <a:pt x="496253" y="583216"/>
                        <a:pt x="485394" y="594074"/>
                        <a:pt x="471964" y="594074"/>
                      </a:cubicBezTo>
                      <a:cubicBezTo>
                        <a:pt x="458534" y="594074"/>
                        <a:pt x="447675" y="583216"/>
                        <a:pt x="447675" y="569786"/>
                      </a:cubicBezTo>
                      <a:cubicBezTo>
                        <a:pt x="447675" y="556355"/>
                        <a:pt x="458534" y="545497"/>
                        <a:pt x="471964" y="545497"/>
                      </a:cubicBezTo>
                      <a:cubicBezTo>
                        <a:pt x="485394" y="545497"/>
                        <a:pt x="496253" y="556355"/>
                        <a:pt x="496253" y="569786"/>
                      </a:cubicBezTo>
                      <a:close/>
                    </a:path>
                  </a:pathLst>
                </a:custGeom>
                <a:solidFill>
                  <a:srgbClr val="FFFFFF"/>
                </a:solidFill>
                <a:ln w="9525" cap="flat">
                  <a:noFill/>
                  <a:prstDash val="solid"/>
                  <a:miter/>
                </a:ln>
              </p:spPr>
              <p:txBody>
                <a:bodyPr rtlCol="0" anchor="ctr"/>
                <a:lstStyle/>
                <a:p>
                  <a:endParaRPr lang="ja-JP" altLang="en-US"/>
                </a:p>
              </p:txBody>
            </p:sp>
            <p:sp>
              <p:nvSpPr>
                <p:cNvPr id="95" name="フリーフォーム: 図形 94">
                  <a:extLst>
                    <a:ext uri="{FF2B5EF4-FFF2-40B4-BE49-F238E27FC236}">
                      <a16:creationId xmlns:a16="http://schemas.microsoft.com/office/drawing/2014/main" id="{3A6477BB-2BE0-1250-883A-27155F7956E4}"/>
                    </a:ext>
                  </a:extLst>
                </p:cNvPr>
                <p:cNvSpPr/>
                <p:nvPr/>
              </p:nvSpPr>
              <p:spPr>
                <a:xfrm>
                  <a:off x="8892549" y="3964038"/>
                  <a:ext cx="1041463" cy="1060799"/>
                </a:xfrm>
                <a:custGeom>
                  <a:avLst/>
                  <a:gdLst>
                    <a:gd name="connsiteX0" fmla="*/ 794004 w 1041463"/>
                    <a:gd name="connsiteY0" fmla="*/ 888016 h 1060799"/>
                    <a:gd name="connsiteX1" fmla="*/ 769715 w 1041463"/>
                    <a:gd name="connsiteY1" fmla="*/ 912305 h 1060799"/>
                    <a:gd name="connsiteX2" fmla="*/ 650939 w 1041463"/>
                    <a:gd name="connsiteY2" fmla="*/ 912305 h 1060799"/>
                    <a:gd name="connsiteX3" fmla="*/ 626650 w 1041463"/>
                    <a:gd name="connsiteY3" fmla="*/ 888016 h 1060799"/>
                    <a:gd name="connsiteX4" fmla="*/ 626650 w 1041463"/>
                    <a:gd name="connsiteY4" fmla="*/ 828580 h 1060799"/>
                    <a:gd name="connsiteX5" fmla="*/ 650939 w 1041463"/>
                    <a:gd name="connsiteY5" fmla="*/ 804291 h 1060799"/>
                    <a:gd name="connsiteX6" fmla="*/ 769715 w 1041463"/>
                    <a:gd name="connsiteY6" fmla="*/ 804291 h 1060799"/>
                    <a:gd name="connsiteX7" fmla="*/ 794004 w 1041463"/>
                    <a:gd name="connsiteY7" fmla="*/ 828580 h 1060799"/>
                    <a:gd name="connsiteX8" fmla="*/ 794004 w 1041463"/>
                    <a:gd name="connsiteY8" fmla="*/ 888016 h 1060799"/>
                    <a:gd name="connsiteX9" fmla="*/ 689229 w 1041463"/>
                    <a:gd name="connsiteY9" fmla="*/ 261938 h 1060799"/>
                    <a:gd name="connsiteX10" fmla="*/ 643795 w 1041463"/>
                    <a:gd name="connsiteY10" fmla="*/ 400622 h 1060799"/>
                    <a:gd name="connsiteX11" fmla="*/ 643795 w 1041463"/>
                    <a:gd name="connsiteY11" fmla="*/ 427958 h 1060799"/>
                    <a:gd name="connsiteX12" fmla="*/ 521018 w 1041463"/>
                    <a:gd name="connsiteY12" fmla="*/ 525113 h 1060799"/>
                    <a:gd name="connsiteX13" fmla="*/ 397954 w 1041463"/>
                    <a:gd name="connsiteY13" fmla="*/ 428054 h 1060799"/>
                    <a:gd name="connsiteX14" fmla="*/ 397954 w 1041463"/>
                    <a:gd name="connsiteY14" fmla="*/ 400622 h 1060799"/>
                    <a:gd name="connsiteX15" fmla="*/ 397954 w 1041463"/>
                    <a:gd name="connsiteY15" fmla="*/ 400622 h 1060799"/>
                    <a:gd name="connsiteX16" fmla="*/ 352520 w 1041463"/>
                    <a:gd name="connsiteY16" fmla="*/ 261938 h 1060799"/>
                    <a:gd name="connsiteX17" fmla="*/ 352520 w 1041463"/>
                    <a:gd name="connsiteY17" fmla="*/ 142304 h 1060799"/>
                    <a:gd name="connsiteX18" fmla="*/ 491681 w 1041463"/>
                    <a:gd name="connsiteY18" fmla="*/ 0 h 1060799"/>
                    <a:gd name="connsiteX19" fmla="*/ 550164 w 1041463"/>
                    <a:gd name="connsiteY19" fmla="*/ 0 h 1060799"/>
                    <a:gd name="connsiteX20" fmla="*/ 689324 w 1041463"/>
                    <a:gd name="connsiteY20" fmla="*/ 142304 h 1060799"/>
                    <a:gd name="connsiteX21" fmla="*/ 689324 w 1041463"/>
                    <a:gd name="connsiteY21" fmla="*/ 261938 h 1060799"/>
                    <a:gd name="connsiteX22" fmla="*/ 595122 w 1041463"/>
                    <a:gd name="connsiteY22" fmla="*/ 418243 h 1060799"/>
                    <a:gd name="connsiteX23" fmla="*/ 595122 w 1041463"/>
                    <a:gd name="connsiteY23" fmla="*/ 381000 h 1060799"/>
                    <a:gd name="connsiteX24" fmla="*/ 602171 w 1041463"/>
                    <a:gd name="connsiteY24" fmla="*/ 373856 h 1060799"/>
                    <a:gd name="connsiteX25" fmla="*/ 640652 w 1041463"/>
                    <a:gd name="connsiteY25" fmla="*/ 261938 h 1060799"/>
                    <a:gd name="connsiteX26" fmla="*/ 640652 w 1041463"/>
                    <a:gd name="connsiteY26" fmla="*/ 142304 h 1060799"/>
                    <a:gd name="connsiteX27" fmla="*/ 638270 w 1041463"/>
                    <a:gd name="connsiteY27" fmla="*/ 112205 h 1060799"/>
                    <a:gd name="connsiteX28" fmla="*/ 401003 w 1041463"/>
                    <a:gd name="connsiteY28" fmla="*/ 183452 h 1060799"/>
                    <a:gd name="connsiteX29" fmla="*/ 401003 w 1041463"/>
                    <a:gd name="connsiteY29" fmla="*/ 261938 h 1060799"/>
                    <a:gd name="connsiteX30" fmla="*/ 439484 w 1041463"/>
                    <a:gd name="connsiteY30" fmla="*/ 373856 h 1060799"/>
                    <a:gd name="connsiteX31" fmla="*/ 446532 w 1041463"/>
                    <a:gd name="connsiteY31" fmla="*/ 381000 h 1060799"/>
                    <a:gd name="connsiteX32" fmla="*/ 446532 w 1041463"/>
                    <a:gd name="connsiteY32" fmla="*/ 418338 h 1060799"/>
                    <a:gd name="connsiteX33" fmla="*/ 520922 w 1041463"/>
                    <a:gd name="connsiteY33" fmla="*/ 477012 h 1060799"/>
                    <a:gd name="connsiteX34" fmla="*/ 595122 w 1041463"/>
                    <a:gd name="connsiteY34" fmla="*/ 418243 h 1060799"/>
                    <a:gd name="connsiteX35" fmla="*/ 890397 w 1041463"/>
                    <a:gd name="connsiteY35" fmla="*/ 486442 h 1060799"/>
                    <a:gd name="connsiteX36" fmla="*/ 698564 w 1041463"/>
                    <a:gd name="connsiteY36" fmla="*/ 456057 h 1060799"/>
                    <a:gd name="connsiteX37" fmla="*/ 698564 w 1041463"/>
                    <a:gd name="connsiteY37" fmla="*/ 456057 h 1060799"/>
                    <a:gd name="connsiteX38" fmla="*/ 611505 w 1041463"/>
                    <a:gd name="connsiteY38" fmla="*/ 603504 h 1060799"/>
                    <a:gd name="connsiteX39" fmla="*/ 646081 w 1041463"/>
                    <a:gd name="connsiteY39" fmla="*/ 629888 h 1060799"/>
                    <a:gd name="connsiteX40" fmla="*/ 717804 w 1041463"/>
                    <a:gd name="connsiteY40" fmla="*/ 508349 h 1060799"/>
                    <a:gd name="connsiteX41" fmla="*/ 882682 w 1041463"/>
                    <a:gd name="connsiteY41" fmla="*/ 534448 h 1060799"/>
                    <a:gd name="connsiteX42" fmla="*/ 992696 w 1041463"/>
                    <a:gd name="connsiteY42" fmla="*/ 660463 h 1060799"/>
                    <a:gd name="connsiteX43" fmla="*/ 992696 w 1041463"/>
                    <a:gd name="connsiteY43" fmla="*/ 872490 h 1060799"/>
                    <a:gd name="connsiteX44" fmla="*/ 888492 w 1041463"/>
                    <a:gd name="connsiteY44" fmla="*/ 883444 h 1060799"/>
                    <a:gd name="connsiteX45" fmla="*/ 888492 w 1041463"/>
                    <a:gd name="connsiteY45" fmla="*/ 800195 h 1060799"/>
                    <a:gd name="connsiteX46" fmla="*/ 850678 w 1041463"/>
                    <a:gd name="connsiteY46" fmla="*/ 800195 h 1060799"/>
                    <a:gd name="connsiteX47" fmla="*/ 850678 w 1041463"/>
                    <a:gd name="connsiteY47" fmla="*/ 1012317 h 1060799"/>
                    <a:gd name="connsiteX48" fmla="*/ 190786 w 1041463"/>
                    <a:gd name="connsiteY48" fmla="*/ 1012317 h 1060799"/>
                    <a:gd name="connsiteX49" fmla="*/ 190786 w 1041463"/>
                    <a:gd name="connsiteY49" fmla="*/ 800195 h 1060799"/>
                    <a:gd name="connsiteX50" fmla="*/ 152972 w 1041463"/>
                    <a:gd name="connsiteY50" fmla="*/ 800195 h 1060799"/>
                    <a:gd name="connsiteX51" fmla="*/ 152972 w 1041463"/>
                    <a:gd name="connsiteY51" fmla="*/ 883444 h 1060799"/>
                    <a:gd name="connsiteX52" fmla="*/ 48768 w 1041463"/>
                    <a:gd name="connsiteY52" fmla="*/ 872490 h 1060799"/>
                    <a:gd name="connsiteX53" fmla="*/ 48768 w 1041463"/>
                    <a:gd name="connsiteY53" fmla="*/ 660463 h 1060799"/>
                    <a:gd name="connsiteX54" fmla="*/ 158782 w 1041463"/>
                    <a:gd name="connsiteY54" fmla="*/ 534353 h 1060799"/>
                    <a:gd name="connsiteX55" fmla="*/ 323660 w 1041463"/>
                    <a:gd name="connsiteY55" fmla="*/ 508254 h 1060799"/>
                    <a:gd name="connsiteX56" fmla="*/ 395383 w 1041463"/>
                    <a:gd name="connsiteY56" fmla="*/ 629793 h 1060799"/>
                    <a:gd name="connsiteX57" fmla="*/ 429959 w 1041463"/>
                    <a:gd name="connsiteY57" fmla="*/ 603409 h 1060799"/>
                    <a:gd name="connsiteX58" fmla="*/ 342900 w 1041463"/>
                    <a:gd name="connsiteY58" fmla="*/ 455962 h 1060799"/>
                    <a:gd name="connsiteX59" fmla="*/ 342900 w 1041463"/>
                    <a:gd name="connsiteY59" fmla="*/ 455962 h 1060799"/>
                    <a:gd name="connsiteX60" fmla="*/ 151067 w 1041463"/>
                    <a:gd name="connsiteY60" fmla="*/ 486347 h 1060799"/>
                    <a:gd name="connsiteX61" fmla="*/ 0 w 1041463"/>
                    <a:gd name="connsiteY61" fmla="*/ 660368 h 1060799"/>
                    <a:gd name="connsiteX62" fmla="*/ 0 w 1041463"/>
                    <a:gd name="connsiteY62" fmla="*/ 1022985 h 1060799"/>
                    <a:gd name="connsiteX63" fmla="*/ 37814 w 1041463"/>
                    <a:gd name="connsiteY63" fmla="*/ 1060799 h 1060799"/>
                    <a:gd name="connsiteX64" fmla="*/ 1003649 w 1041463"/>
                    <a:gd name="connsiteY64" fmla="*/ 1060799 h 1060799"/>
                    <a:gd name="connsiteX65" fmla="*/ 1041464 w 1041463"/>
                    <a:gd name="connsiteY65" fmla="*/ 1022985 h 1060799"/>
                    <a:gd name="connsiteX66" fmla="*/ 1041464 w 1041463"/>
                    <a:gd name="connsiteY66" fmla="*/ 660368 h 1060799"/>
                    <a:gd name="connsiteX67" fmla="*/ 890492 w 1041463"/>
                    <a:gd name="connsiteY67" fmla="*/ 486347 h 1060799"/>
                    <a:gd name="connsiteX68" fmla="*/ 520827 w 1041463"/>
                    <a:gd name="connsiteY68" fmla="*/ 571405 h 1060799"/>
                    <a:gd name="connsiteX69" fmla="*/ 496538 w 1041463"/>
                    <a:gd name="connsiteY69" fmla="*/ 595694 h 1060799"/>
                    <a:gd name="connsiteX70" fmla="*/ 520827 w 1041463"/>
                    <a:gd name="connsiteY70" fmla="*/ 619982 h 1060799"/>
                    <a:gd name="connsiteX71" fmla="*/ 545116 w 1041463"/>
                    <a:gd name="connsiteY71" fmla="*/ 595694 h 1060799"/>
                    <a:gd name="connsiteX72" fmla="*/ 520827 w 1041463"/>
                    <a:gd name="connsiteY72" fmla="*/ 571405 h 1060799"/>
                    <a:gd name="connsiteX73" fmla="*/ 520827 w 1041463"/>
                    <a:gd name="connsiteY73" fmla="*/ 657797 h 1060799"/>
                    <a:gd name="connsiteX74" fmla="*/ 496538 w 1041463"/>
                    <a:gd name="connsiteY74" fmla="*/ 682085 h 1060799"/>
                    <a:gd name="connsiteX75" fmla="*/ 520827 w 1041463"/>
                    <a:gd name="connsiteY75" fmla="*/ 706374 h 1060799"/>
                    <a:gd name="connsiteX76" fmla="*/ 545116 w 1041463"/>
                    <a:gd name="connsiteY76" fmla="*/ 682085 h 1060799"/>
                    <a:gd name="connsiteX77" fmla="*/ 520827 w 1041463"/>
                    <a:gd name="connsiteY77" fmla="*/ 657797 h 106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041463" h="1060799">
                      <a:moveTo>
                        <a:pt x="794004" y="888016"/>
                      </a:moveTo>
                      <a:cubicBezTo>
                        <a:pt x="794004" y="901351"/>
                        <a:pt x="783050" y="912305"/>
                        <a:pt x="769715" y="912305"/>
                      </a:cubicBezTo>
                      <a:lnTo>
                        <a:pt x="650939" y="912305"/>
                      </a:lnTo>
                      <a:cubicBezTo>
                        <a:pt x="637604" y="912305"/>
                        <a:pt x="626650" y="901351"/>
                        <a:pt x="626650" y="888016"/>
                      </a:cubicBezTo>
                      <a:lnTo>
                        <a:pt x="626650" y="828580"/>
                      </a:lnTo>
                      <a:cubicBezTo>
                        <a:pt x="626650" y="815245"/>
                        <a:pt x="637604" y="804291"/>
                        <a:pt x="650939" y="804291"/>
                      </a:cubicBezTo>
                      <a:lnTo>
                        <a:pt x="769715" y="804291"/>
                      </a:lnTo>
                      <a:cubicBezTo>
                        <a:pt x="783050" y="804291"/>
                        <a:pt x="794004" y="815245"/>
                        <a:pt x="794004" y="828580"/>
                      </a:cubicBezTo>
                      <a:lnTo>
                        <a:pt x="794004" y="888016"/>
                      </a:lnTo>
                      <a:close/>
                      <a:moveTo>
                        <a:pt x="689229" y="261938"/>
                      </a:moveTo>
                      <a:cubicBezTo>
                        <a:pt x="689229" y="323755"/>
                        <a:pt x="675894" y="364808"/>
                        <a:pt x="643795" y="400622"/>
                      </a:cubicBezTo>
                      <a:lnTo>
                        <a:pt x="643795" y="427958"/>
                      </a:lnTo>
                      <a:lnTo>
                        <a:pt x="521018" y="525113"/>
                      </a:lnTo>
                      <a:lnTo>
                        <a:pt x="397954" y="428054"/>
                      </a:lnTo>
                      <a:lnTo>
                        <a:pt x="397954" y="400622"/>
                      </a:lnTo>
                      <a:lnTo>
                        <a:pt x="397954" y="400622"/>
                      </a:lnTo>
                      <a:cubicBezTo>
                        <a:pt x="365760" y="364712"/>
                        <a:pt x="352520" y="323755"/>
                        <a:pt x="352520" y="261938"/>
                      </a:cubicBezTo>
                      <a:lnTo>
                        <a:pt x="352520" y="142304"/>
                      </a:lnTo>
                      <a:cubicBezTo>
                        <a:pt x="352520" y="24670"/>
                        <a:pt x="428244" y="0"/>
                        <a:pt x="491681" y="0"/>
                      </a:cubicBezTo>
                      <a:lnTo>
                        <a:pt x="550164" y="0"/>
                      </a:lnTo>
                      <a:cubicBezTo>
                        <a:pt x="613696" y="0"/>
                        <a:pt x="689324" y="24670"/>
                        <a:pt x="689324" y="142304"/>
                      </a:cubicBezTo>
                      <a:lnTo>
                        <a:pt x="689324" y="261938"/>
                      </a:lnTo>
                      <a:close/>
                      <a:moveTo>
                        <a:pt x="595122" y="418243"/>
                      </a:moveTo>
                      <a:lnTo>
                        <a:pt x="595122" y="381000"/>
                      </a:lnTo>
                      <a:lnTo>
                        <a:pt x="602171" y="373856"/>
                      </a:lnTo>
                      <a:cubicBezTo>
                        <a:pt x="625888" y="349853"/>
                        <a:pt x="640652" y="322802"/>
                        <a:pt x="640652" y="261938"/>
                      </a:cubicBezTo>
                      <a:lnTo>
                        <a:pt x="640652" y="142304"/>
                      </a:lnTo>
                      <a:cubicBezTo>
                        <a:pt x="640652" y="131159"/>
                        <a:pt x="639890" y="121158"/>
                        <a:pt x="638270" y="112205"/>
                      </a:cubicBezTo>
                      <a:lnTo>
                        <a:pt x="401003" y="183452"/>
                      </a:lnTo>
                      <a:lnTo>
                        <a:pt x="401003" y="261938"/>
                      </a:lnTo>
                      <a:cubicBezTo>
                        <a:pt x="401003" y="322802"/>
                        <a:pt x="415671" y="349853"/>
                        <a:pt x="439484" y="373856"/>
                      </a:cubicBezTo>
                      <a:lnTo>
                        <a:pt x="446532" y="381000"/>
                      </a:lnTo>
                      <a:lnTo>
                        <a:pt x="446532" y="418338"/>
                      </a:lnTo>
                      <a:lnTo>
                        <a:pt x="520922" y="477012"/>
                      </a:lnTo>
                      <a:lnTo>
                        <a:pt x="595122" y="418243"/>
                      </a:lnTo>
                      <a:close/>
                      <a:moveTo>
                        <a:pt x="890397" y="486442"/>
                      </a:moveTo>
                      <a:cubicBezTo>
                        <a:pt x="866299" y="482632"/>
                        <a:pt x="790385" y="470630"/>
                        <a:pt x="698564" y="456057"/>
                      </a:cubicBezTo>
                      <a:lnTo>
                        <a:pt x="698564" y="456057"/>
                      </a:lnTo>
                      <a:lnTo>
                        <a:pt x="611505" y="603504"/>
                      </a:lnTo>
                      <a:lnTo>
                        <a:pt x="646081" y="629888"/>
                      </a:lnTo>
                      <a:lnTo>
                        <a:pt x="717804" y="508349"/>
                      </a:lnTo>
                      <a:cubicBezTo>
                        <a:pt x="797243" y="520922"/>
                        <a:pt x="861060" y="531019"/>
                        <a:pt x="882682" y="534448"/>
                      </a:cubicBezTo>
                      <a:cubicBezTo>
                        <a:pt x="959739" y="546640"/>
                        <a:pt x="992696" y="584359"/>
                        <a:pt x="992696" y="660463"/>
                      </a:cubicBezTo>
                      <a:lnTo>
                        <a:pt x="992696" y="872490"/>
                      </a:lnTo>
                      <a:lnTo>
                        <a:pt x="888492" y="883444"/>
                      </a:lnTo>
                      <a:lnTo>
                        <a:pt x="888492" y="800195"/>
                      </a:lnTo>
                      <a:lnTo>
                        <a:pt x="850678" y="800195"/>
                      </a:lnTo>
                      <a:lnTo>
                        <a:pt x="850678" y="1012317"/>
                      </a:lnTo>
                      <a:lnTo>
                        <a:pt x="190786" y="1012317"/>
                      </a:lnTo>
                      <a:lnTo>
                        <a:pt x="190786" y="800195"/>
                      </a:lnTo>
                      <a:lnTo>
                        <a:pt x="152972" y="800195"/>
                      </a:lnTo>
                      <a:lnTo>
                        <a:pt x="152972" y="883444"/>
                      </a:lnTo>
                      <a:lnTo>
                        <a:pt x="48768" y="872490"/>
                      </a:lnTo>
                      <a:lnTo>
                        <a:pt x="48768" y="660463"/>
                      </a:lnTo>
                      <a:cubicBezTo>
                        <a:pt x="48768" y="584264"/>
                        <a:pt x="81629" y="546640"/>
                        <a:pt x="158782" y="534353"/>
                      </a:cubicBezTo>
                      <a:cubicBezTo>
                        <a:pt x="180499" y="530924"/>
                        <a:pt x="244221" y="520827"/>
                        <a:pt x="323660" y="508254"/>
                      </a:cubicBezTo>
                      <a:lnTo>
                        <a:pt x="395383" y="629793"/>
                      </a:lnTo>
                      <a:lnTo>
                        <a:pt x="429959" y="603409"/>
                      </a:lnTo>
                      <a:lnTo>
                        <a:pt x="342900" y="455962"/>
                      </a:lnTo>
                      <a:lnTo>
                        <a:pt x="342900" y="455962"/>
                      </a:lnTo>
                      <a:cubicBezTo>
                        <a:pt x="251079" y="470535"/>
                        <a:pt x="175165" y="482537"/>
                        <a:pt x="151067" y="486347"/>
                      </a:cubicBezTo>
                      <a:cubicBezTo>
                        <a:pt x="51530" y="502063"/>
                        <a:pt x="0" y="559022"/>
                        <a:pt x="0" y="660368"/>
                      </a:cubicBezTo>
                      <a:lnTo>
                        <a:pt x="0" y="1022985"/>
                      </a:lnTo>
                      <a:cubicBezTo>
                        <a:pt x="0" y="1047464"/>
                        <a:pt x="13335" y="1060799"/>
                        <a:pt x="37814" y="1060799"/>
                      </a:cubicBezTo>
                      <a:lnTo>
                        <a:pt x="1003649" y="1060799"/>
                      </a:lnTo>
                      <a:cubicBezTo>
                        <a:pt x="1028129" y="1060799"/>
                        <a:pt x="1041464" y="1047464"/>
                        <a:pt x="1041464" y="1022985"/>
                      </a:cubicBezTo>
                      <a:lnTo>
                        <a:pt x="1041464" y="660368"/>
                      </a:lnTo>
                      <a:cubicBezTo>
                        <a:pt x="1041464" y="558927"/>
                        <a:pt x="989933" y="502063"/>
                        <a:pt x="890492" y="486347"/>
                      </a:cubicBezTo>
                      <a:close/>
                      <a:moveTo>
                        <a:pt x="520827" y="571405"/>
                      </a:moveTo>
                      <a:cubicBezTo>
                        <a:pt x="507397" y="571405"/>
                        <a:pt x="496538" y="582263"/>
                        <a:pt x="496538" y="595694"/>
                      </a:cubicBezTo>
                      <a:cubicBezTo>
                        <a:pt x="496538" y="609124"/>
                        <a:pt x="507397" y="619982"/>
                        <a:pt x="520827" y="619982"/>
                      </a:cubicBezTo>
                      <a:cubicBezTo>
                        <a:pt x="534257" y="619982"/>
                        <a:pt x="545116" y="609124"/>
                        <a:pt x="545116" y="595694"/>
                      </a:cubicBezTo>
                      <a:cubicBezTo>
                        <a:pt x="545116" y="582263"/>
                        <a:pt x="534257" y="571405"/>
                        <a:pt x="520827" y="571405"/>
                      </a:cubicBezTo>
                      <a:close/>
                      <a:moveTo>
                        <a:pt x="520827" y="657797"/>
                      </a:moveTo>
                      <a:cubicBezTo>
                        <a:pt x="507397" y="657797"/>
                        <a:pt x="496538" y="668655"/>
                        <a:pt x="496538" y="682085"/>
                      </a:cubicBezTo>
                      <a:cubicBezTo>
                        <a:pt x="496538" y="695515"/>
                        <a:pt x="507397" y="706374"/>
                        <a:pt x="520827" y="706374"/>
                      </a:cubicBezTo>
                      <a:cubicBezTo>
                        <a:pt x="534257" y="706374"/>
                        <a:pt x="545116" y="695515"/>
                        <a:pt x="545116" y="682085"/>
                      </a:cubicBezTo>
                      <a:cubicBezTo>
                        <a:pt x="545116" y="668655"/>
                        <a:pt x="534257" y="657797"/>
                        <a:pt x="520827" y="657797"/>
                      </a:cubicBezTo>
                      <a:close/>
                    </a:path>
                  </a:pathLst>
                </a:custGeom>
                <a:solidFill>
                  <a:srgbClr val="FA8972"/>
                </a:solidFill>
                <a:ln w="9525" cap="flat">
                  <a:noFill/>
                  <a:prstDash val="solid"/>
                  <a:miter/>
                </a:ln>
              </p:spPr>
              <p:txBody>
                <a:bodyPr rtlCol="0" anchor="ctr"/>
                <a:lstStyle/>
                <a:p>
                  <a:endParaRPr lang="ja-JP" altLang="en-US"/>
                </a:p>
              </p:txBody>
            </p:sp>
          </p:grpSp>
          <p:grpSp>
            <p:nvGrpSpPr>
              <p:cNvPr id="88" name="グループ化 87">
                <a:extLst>
                  <a:ext uri="{FF2B5EF4-FFF2-40B4-BE49-F238E27FC236}">
                    <a16:creationId xmlns:a16="http://schemas.microsoft.com/office/drawing/2014/main" id="{F973E7B1-633F-5C09-CCB2-8F6C7143A389}"/>
                  </a:ext>
                </a:extLst>
              </p:cNvPr>
              <p:cNvGrpSpPr/>
              <p:nvPr/>
            </p:nvGrpSpPr>
            <p:grpSpPr>
              <a:xfrm>
                <a:off x="1322093" y="3915185"/>
                <a:ext cx="488678" cy="559208"/>
                <a:chOff x="6269900" y="3251200"/>
                <a:chExt cx="925342" cy="1058894"/>
              </a:xfrm>
            </p:grpSpPr>
            <p:sp>
              <p:nvSpPr>
                <p:cNvPr id="92" name="フリーフォーム: 図形 91">
                  <a:extLst>
                    <a:ext uri="{FF2B5EF4-FFF2-40B4-BE49-F238E27FC236}">
                      <a16:creationId xmlns:a16="http://schemas.microsoft.com/office/drawing/2014/main" id="{6AB8CACC-9057-54AF-0A32-C69208801CC4}"/>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FA8972"/>
                </a:solidFill>
                <a:ln w="9525" cap="flat">
                  <a:noFill/>
                  <a:prstDash val="solid"/>
                  <a:miter/>
                </a:ln>
              </p:spPr>
              <p:txBody>
                <a:bodyPr rtlCol="0" anchor="ctr"/>
                <a:lstStyle/>
                <a:p>
                  <a:endParaRPr lang="ja-JP" altLang="en-US"/>
                </a:p>
              </p:txBody>
            </p:sp>
            <p:sp>
              <p:nvSpPr>
                <p:cNvPr id="93" name="フリーフォーム: 図形 92">
                  <a:extLst>
                    <a:ext uri="{FF2B5EF4-FFF2-40B4-BE49-F238E27FC236}">
                      <a16:creationId xmlns:a16="http://schemas.microsoft.com/office/drawing/2014/main" id="{0CA84698-6C8B-DA1D-8863-37476F05B382}"/>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nvGrpSpPr>
              <p:cNvPr id="89" name="グループ化 88">
                <a:extLst>
                  <a:ext uri="{FF2B5EF4-FFF2-40B4-BE49-F238E27FC236}">
                    <a16:creationId xmlns:a16="http://schemas.microsoft.com/office/drawing/2014/main" id="{5DCDF96A-1A21-36B6-630F-9A7FDE31ACCB}"/>
                  </a:ext>
                </a:extLst>
              </p:cNvPr>
              <p:cNvGrpSpPr/>
              <p:nvPr/>
            </p:nvGrpSpPr>
            <p:grpSpPr>
              <a:xfrm>
                <a:off x="731373" y="3915185"/>
                <a:ext cx="488678" cy="559208"/>
                <a:chOff x="6269900" y="3251200"/>
                <a:chExt cx="925342" cy="1058894"/>
              </a:xfrm>
            </p:grpSpPr>
            <p:sp>
              <p:nvSpPr>
                <p:cNvPr id="90" name="フリーフォーム: 図形 89">
                  <a:extLst>
                    <a:ext uri="{FF2B5EF4-FFF2-40B4-BE49-F238E27FC236}">
                      <a16:creationId xmlns:a16="http://schemas.microsoft.com/office/drawing/2014/main" id="{0785C8C8-AEA9-E613-54A0-E99E76B7E1FC}"/>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FA8972"/>
                </a:solidFill>
                <a:ln w="9525" cap="flat">
                  <a:noFill/>
                  <a:prstDash val="solid"/>
                  <a:miter/>
                </a:ln>
              </p:spPr>
              <p:txBody>
                <a:bodyPr rtlCol="0" anchor="ctr"/>
                <a:lstStyle/>
                <a:p>
                  <a:endParaRPr lang="ja-JP" altLang="en-US"/>
                </a:p>
              </p:txBody>
            </p:sp>
            <p:sp>
              <p:nvSpPr>
                <p:cNvPr id="91" name="フリーフォーム: 図形 90">
                  <a:extLst>
                    <a:ext uri="{FF2B5EF4-FFF2-40B4-BE49-F238E27FC236}">
                      <a16:creationId xmlns:a16="http://schemas.microsoft.com/office/drawing/2014/main" id="{9D97EE1F-6411-F2DE-3C63-86608BB393F0}"/>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grpSp>
      <p:sp>
        <p:nvSpPr>
          <p:cNvPr id="98" name="テキスト ボックス 97">
            <a:extLst>
              <a:ext uri="{FF2B5EF4-FFF2-40B4-BE49-F238E27FC236}">
                <a16:creationId xmlns:a16="http://schemas.microsoft.com/office/drawing/2014/main" id="{07DCD849-DBFF-07D9-7EC0-1D767634147A}"/>
              </a:ext>
            </a:extLst>
          </p:cNvPr>
          <p:cNvSpPr txBox="1"/>
          <p:nvPr/>
        </p:nvSpPr>
        <p:spPr>
          <a:xfrm>
            <a:off x="521821" y="9601555"/>
            <a:ext cx="2691435" cy="623248"/>
          </a:xfrm>
          <a:prstGeom prst="rect">
            <a:avLst/>
          </a:prstGeom>
          <a:noFill/>
          <a:ln>
            <a:noFill/>
          </a:ln>
        </p:spPr>
        <p:txBody>
          <a:bodyPr wrap="square" lIns="0" tIns="0" rIns="0" bIns="0">
            <a:spAutoFit/>
          </a:bodyPr>
          <a:lstStyle/>
          <a:p>
            <a:pPr fontAlgn="ctr">
              <a:spcAft>
                <a:spcPts val="300"/>
              </a:spcAft>
            </a:pPr>
            <a:r>
              <a:rPr lang="ja-JP" altLang="en-US" sz="1400" b="1" dirty="0">
                <a:solidFill>
                  <a:srgbClr val="E96130"/>
                </a:solidFill>
                <a:latin typeface="BIZ UDPゴシック" panose="020B0400000000000000" pitchFamily="50" charset="-128"/>
                <a:ea typeface="BIZ UDPゴシック" panose="020B0400000000000000" pitchFamily="50" charset="-128"/>
              </a:rPr>
              <a:t>○○○県 </a:t>
            </a:r>
            <a:br>
              <a:rPr lang="en-US" altLang="ja-JP" sz="1400" b="1" dirty="0">
                <a:solidFill>
                  <a:srgbClr val="E96130"/>
                </a:solidFill>
                <a:latin typeface="BIZ UDPゴシック" panose="020B0400000000000000" pitchFamily="50" charset="-128"/>
                <a:ea typeface="BIZ UDPゴシック" panose="020B0400000000000000" pitchFamily="50" charset="-128"/>
              </a:rPr>
            </a:br>
            <a:r>
              <a:rPr lang="ja-JP" altLang="en-US" sz="1400" b="1" dirty="0">
                <a:solidFill>
                  <a:srgbClr val="E96130"/>
                </a:solidFill>
                <a:latin typeface="BIZ UDPゴシック" panose="020B0400000000000000" pitchFamily="50" charset="-128"/>
                <a:ea typeface="BIZ UDPゴシック" panose="020B0400000000000000" pitchFamily="50" charset="-128"/>
              </a:rPr>
              <a:t>障害福祉サポートセンター</a:t>
            </a:r>
            <a:endParaRPr lang="en-US" altLang="ja-JP" sz="1400" b="1" strike="sngStrike" dirty="0">
              <a:solidFill>
                <a:srgbClr val="E96130"/>
              </a:solidFill>
              <a:latin typeface="BIZ UDPゴシック" panose="020B0400000000000000" pitchFamily="50" charset="-128"/>
              <a:ea typeface="BIZ UDPゴシック" panose="020B0400000000000000" pitchFamily="50" charset="-128"/>
            </a:endParaRPr>
          </a:p>
          <a:p>
            <a:pPr fontAlgn="ctr">
              <a:spcAft>
                <a:spcPts val="600"/>
              </a:spcAft>
            </a:pPr>
            <a:r>
              <a:rPr kumimoji="1" lang="ja-JP" altLang="en-US" sz="1000">
                <a:latin typeface="BIZ UDPゴシック" panose="020B0400000000000000" pitchFamily="50" charset="-128"/>
                <a:ea typeface="BIZ UDPゴシック" panose="020B0400000000000000" pitchFamily="50" charset="-128"/>
              </a:rPr>
              <a:t>住所：〇〇〇〇〇〇〇〇〇〇〇〇〇〇〇〇〇〇</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01" name="テキスト ボックス 100">
            <a:extLst>
              <a:ext uri="{FF2B5EF4-FFF2-40B4-BE49-F238E27FC236}">
                <a16:creationId xmlns:a16="http://schemas.microsoft.com/office/drawing/2014/main" id="{B18AFD8C-E841-5E0A-6423-1610FCB09665}"/>
              </a:ext>
            </a:extLst>
          </p:cNvPr>
          <p:cNvSpPr txBox="1"/>
          <p:nvPr/>
        </p:nvSpPr>
        <p:spPr>
          <a:xfrm>
            <a:off x="3394669" y="9633872"/>
            <a:ext cx="3511030" cy="590931"/>
          </a:xfrm>
          <a:prstGeom prst="rect">
            <a:avLst/>
          </a:prstGeom>
          <a:noFill/>
          <a:ln>
            <a:noFill/>
          </a:ln>
        </p:spPr>
        <p:txBody>
          <a:bodyPr wrap="square" lIns="0" tIns="0" rIns="0" bIns="0">
            <a:spAutoFit/>
          </a:bodyPr>
          <a:lstStyle/>
          <a:p>
            <a:pPr fontAlgn="ctr">
              <a:lnSpc>
                <a:spcPct val="120000"/>
              </a:lnSpc>
            </a:pPr>
            <a:r>
              <a:rPr lang="en-US" altLang="ja-JP" sz="1200" b="1">
                <a:latin typeface="BIZ UDPゴシック" panose="020B0400000000000000" pitchFamily="50" charset="-128"/>
                <a:ea typeface="BIZ UDPゴシック" panose="020B0400000000000000" pitchFamily="50" charset="-128"/>
              </a:rPr>
              <a:t>Tel</a:t>
            </a:r>
            <a:r>
              <a:rPr lang="ja-JP" altLang="en-US" sz="1200" b="1">
                <a:latin typeface="BIZ UDPゴシック" panose="020B0400000000000000" pitchFamily="50" charset="-128"/>
                <a:ea typeface="BIZ UDPゴシック" panose="020B0400000000000000" pitchFamily="50" charset="-128"/>
              </a:rPr>
              <a:t>：</a:t>
            </a:r>
            <a:r>
              <a:rPr lang="en-US" altLang="ja-JP" sz="1200" b="1" spc="100">
                <a:solidFill>
                  <a:srgbClr val="E96130"/>
                </a:solidFill>
                <a:latin typeface="BIZ UDPゴシック" panose="020B0400000000000000" pitchFamily="50" charset="-128"/>
                <a:ea typeface="BIZ UDPゴシック" panose="020B0400000000000000" pitchFamily="50" charset="-128"/>
              </a:rPr>
              <a:t>000-0000-0000</a:t>
            </a:r>
          </a:p>
          <a:p>
            <a:pPr fontAlgn="ctr">
              <a:lnSpc>
                <a:spcPct val="120000"/>
              </a:lnSpc>
            </a:pPr>
            <a:r>
              <a:rPr kumimoji="1" lang="en-US" altLang="ja-JP" sz="1000">
                <a:latin typeface="BIZ UDPゴシック" panose="020B0400000000000000" pitchFamily="50" charset="-128"/>
                <a:ea typeface="BIZ UDPゴシック" panose="020B0400000000000000" pitchFamily="50" charset="-128"/>
              </a:rPr>
              <a:t>Mail</a:t>
            </a:r>
            <a:r>
              <a:rPr kumimoji="1" lang="ja-JP" altLang="en-US" sz="1000">
                <a:latin typeface="BIZ UDPゴシック" panose="020B0400000000000000" pitchFamily="50" charset="-128"/>
                <a:ea typeface="BIZ UDPゴシック" panose="020B0400000000000000" pitchFamily="50" charset="-128"/>
              </a:rPr>
              <a:t>：</a:t>
            </a:r>
            <a:r>
              <a:rPr kumimoji="1" lang="en-US" altLang="ja-JP" sz="1000" spc="100">
                <a:latin typeface="BIZ UDPゴシック" panose="020B0400000000000000" pitchFamily="50" charset="-128"/>
                <a:ea typeface="BIZ UDPゴシック" panose="020B0400000000000000" pitchFamily="50" charset="-128"/>
                <a:hlinkClick r:id="rId10">
                  <a:extLst>
                    <a:ext uri="{A12FA001-AC4F-418D-AE19-62706E023703}">
                      <ahyp:hlinkClr xmlns:ahyp="http://schemas.microsoft.com/office/drawing/2018/hyperlinkcolor" val="tx"/>
                    </a:ext>
                  </a:extLst>
                </a:hlinkClick>
              </a:rPr>
              <a:t>xxxxxxxx@xxxx.xx.xx</a:t>
            </a:r>
            <a:endParaRPr kumimoji="1" lang="en-US" altLang="ja-JP" sz="1000" spc="100">
              <a:latin typeface="BIZ UDPゴシック" panose="020B0400000000000000" pitchFamily="50" charset="-128"/>
              <a:ea typeface="BIZ UDPゴシック" panose="020B0400000000000000" pitchFamily="50" charset="-128"/>
            </a:endParaRPr>
          </a:p>
          <a:p>
            <a:pPr fontAlgn="ctr">
              <a:lnSpc>
                <a:spcPct val="120000"/>
              </a:lnSpc>
            </a:pPr>
            <a:r>
              <a:rPr kumimoji="1" lang="en-US" altLang="ja-JP" sz="1000">
                <a:latin typeface="BIZ UDPゴシック" panose="020B0400000000000000" pitchFamily="50" charset="-128"/>
                <a:ea typeface="BIZ UDPゴシック" panose="020B0400000000000000" pitchFamily="50" charset="-128"/>
              </a:rPr>
              <a:t>URL</a:t>
            </a:r>
            <a:r>
              <a:rPr kumimoji="1" lang="ja-JP" altLang="en-US" sz="1000">
                <a:latin typeface="BIZ UDPゴシック" panose="020B0400000000000000" pitchFamily="50" charset="-128"/>
                <a:ea typeface="BIZ UDPゴシック" panose="020B0400000000000000" pitchFamily="50" charset="-128"/>
              </a:rPr>
              <a:t>：</a:t>
            </a:r>
            <a:r>
              <a:rPr kumimoji="1" lang="en-US" altLang="ja-JP" sz="1000" spc="100">
                <a:latin typeface="BIZ UDPゴシック" panose="020B0400000000000000" pitchFamily="50" charset="-128"/>
                <a:ea typeface="BIZ UDPゴシック" panose="020B0400000000000000" pitchFamily="50" charset="-128"/>
              </a:rPr>
              <a:t>http://www.xxxxxxxxxxxxxxxxx</a:t>
            </a:r>
            <a:endParaRPr kumimoji="1" lang="ja-JP" altLang="en-US" sz="1000" spc="100" dirty="0">
              <a:latin typeface="BIZ UDPゴシック" panose="020B0400000000000000" pitchFamily="50" charset="-128"/>
              <a:ea typeface="BIZ UDPゴシック" panose="020B0400000000000000" pitchFamily="50" charset="-128"/>
            </a:endParaRPr>
          </a:p>
        </p:txBody>
      </p:sp>
      <p:graphicFrame>
        <p:nvGraphicFramePr>
          <p:cNvPr id="109" name="表 108">
            <a:extLst>
              <a:ext uri="{FF2B5EF4-FFF2-40B4-BE49-F238E27FC236}">
                <a16:creationId xmlns:a16="http://schemas.microsoft.com/office/drawing/2014/main" id="{B5489DA2-DDEC-6CB1-69F6-F54C0D174ADE}"/>
              </a:ext>
            </a:extLst>
          </p:cNvPr>
          <p:cNvGraphicFramePr>
            <a:graphicFrameLocks noGrp="1"/>
          </p:cNvGraphicFramePr>
          <p:nvPr>
            <p:extLst>
              <p:ext uri="{D42A27DB-BD31-4B8C-83A1-F6EECF244321}">
                <p14:modId xmlns:p14="http://schemas.microsoft.com/office/powerpoint/2010/main" val="3293255452"/>
              </p:ext>
            </p:extLst>
          </p:nvPr>
        </p:nvGraphicFramePr>
        <p:xfrm>
          <a:off x="503238" y="6228000"/>
          <a:ext cx="6552000" cy="2768688"/>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826550939"/>
                    </a:ext>
                  </a:extLst>
                </a:gridCol>
                <a:gridCol w="1296000">
                  <a:extLst>
                    <a:ext uri="{9D8B030D-6E8A-4147-A177-3AD203B41FA5}">
                      <a16:colId xmlns:a16="http://schemas.microsoft.com/office/drawing/2014/main" val="2245198301"/>
                    </a:ext>
                  </a:extLst>
                </a:gridCol>
                <a:gridCol w="4464000">
                  <a:extLst>
                    <a:ext uri="{9D8B030D-6E8A-4147-A177-3AD203B41FA5}">
                      <a16:colId xmlns:a16="http://schemas.microsoft.com/office/drawing/2014/main" val="3218479605"/>
                    </a:ext>
                  </a:extLst>
                </a:gridCol>
              </a:tblGrid>
              <a:tr h="576000">
                <a:tc rowSpan="3">
                  <a:txBody>
                    <a:bodyPr/>
                    <a:lstStyle/>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サポート</a:t>
                      </a:r>
                      <a:endParaRPr kumimoji="1" lang="en-US" altLang="ja-JP"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センターの</a:t>
                      </a:r>
                      <a:endParaRPr kumimoji="1" lang="en-US" altLang="ja-JP"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支援内容</a:t>
                      </a:r>
                    </a:p>
                  </a:txBody>
                  <a:tcPr marL="108000" marR="72000" marT="54000" marB="72000" anchor="ctr">
                    <a:lnL w="6350" cap="flat" cmpd="sng" algn="ctr">
                      <a:solidFill>
                        <a:srgbClr val="E96130"/>
                      </a:solidFill>
                      <a:prstDash val="solid"/>
                      <a:round/>
                      <a:headEnd type="none" w="med" len="med"/>
                      <a:tailEnd type="none" w="med" len="med"/>
                    </a:lnL>
                    <a:lnR w="6350" cap="flat" cmpd="sng" algn="ctr">
                      <a:noFill/>
                      <a:prstDash val="dash"/>
                      <a:round/>
                      <a:headEnd type="none" w="med" len="med"/>
                      <a:tailEnd type="none" w="med" len="med"/>
                    </a:lnR>
                    <a:lnT w="6350" cap="flat" cmpd="sng" algn="ctr">
                      <a:solidFill>
                        <a:srgbClr val="E96130"/>
                      </a:solidFill>
                      <a:prstDash val="solid"/>
                      <a:round/>
                      <a:headEnd type="none" w="med" len="med"/>
                      <a:tailEnd type="none" w="med" len="med"/>
                    </a:lnT>
                    <a:lnB w="6350" cap="flat" cmpd="sng" algn="ctr">
                      <a:solidFill>
                        <a:srgbClr val="E96130"/>
                      </a:solidFill>
                      <a:prstDash val="solid"/>
                      <a:round/>
                      <a:headEnd type="none" w="med" len="med"/>
                      <a:tailEnd type="none" w="med" len="med"/>
                    </a:lnB>
                    <a:lnTlToBr w="12700" cmpd="sng">
                      <a:noFill/>
                      <a:prstDash val="solid"/>
                    </a:lnTlToBr>
                    <a:lnBlToTr w="12700" cmpd="sng">
                      <a:noFill/>
                      <a:prstDash val="solid"/>
                    </a:lnBlToTr>
                    <a:solidFill>
                      <a:srgbClr val="FCEBB6"/>
                    </a:solidFill>
                  </a:tcPr>
                </a:tc>
                <a:tc>
                  <a:txBody>
                    <a:bodyPr/>
                    <a:lstStyle/>
                    <a:p>
                      <a:pPr marL="0" marR="0" lvl="0" indent="0" algn="l" defTabSz="755934" rtl="0" eaLnBrk="1" fontAlgn="ctr"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個別相談</a:t>
                      </a:r>
                    </a:p>
                  </a:txBody>
                  <a:tcPr marL="72000" marR="72000" marT="54000" marB="72000" anchor="ctr">
                    <a:lnL w="6350" cap="flat" cmpd="sng" algn="ctr">
                      <a:noFill/>
                      <a:prstDash val="dash"/>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E96130"/>
                      </a:solidFill>
                      <a:prstDash val="solid"/>
                      <a:round/>
                      <a:headEnd type="none" w="med" len="med"/>
                      <a:tailEnd type="none" w="med" len="med"/>
                    </a:lnT>
                    <a:lnB w="6350" cap="flat" cmpd="sng" algn="ctr">
                      <a:solidFill>
                        <a:srgbClr val="E96130"/>
                      </a:solidFill>
                      <a:prstDash val="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人材確保や処遇改善、生産性向上に関するお悩みなど、</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様々なご相談を受け付けています。</a:t>
                      </a:r>
                    </a:p>
                  </a:txBody>
                  <a:tcPr marL="144000" marR="0" marT="54000" marB="72000" anchor="ctr">
                    <a:lnL w="6350" cap="flat" cmpd="sng" algn="ctr">
                      <a:solidFill>
                        <a:srgbClr val="E96130"/>
                      </a:solidFill>
                      <a:prstDash val="solid"/>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E96130"/>
                      </a:solidFill>
                      <a:prstDash val="solid"/>
                      <a:round/>
                      <a:headEnd type="none" w="med" len="med"/>
                      <a:tailEnd type="none" w="med" len="med"/>
                    </a:lnT>
                    <a:lnB w="6350" cap="flat" cmpd="sng" algn="ctr">
                      <a:solidFill>
                        <a:srgbClr val="F96D51"/>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88947268"/>
                  </a:ext>
                </a:extLst>
              </a:tr>
              <a:tr h="576000">
                <a:tc vMerge="1">
                  <a:txBody>
                    <a:bodyPr/>
                    <a:lstStyle/>
                    <a:p>
                      <a:endParaRPr kumimoji="1" lang="ja-JP" altLang="en-US"/>
                    </a:p>
                  </a:txBody>
                  <a:tcPr/>
                </a:tc>
                <a:tc>
                  <a:txBody>
                    <a:bodyPr/>
                    <a:lstStyle/>
                    <a:p>
                      <a:pPr algn="l" fontAlgn="ctr">
                        <a:lnSpc>
                          <a:spcPct val="100000"/>
                        </a:lnSpc>
                      </a:pPr>
                      <a:r>
                        <a:rPr kumimoji="1" lang="ja-JP" altLang="en-US" sz="1200" b="1">
                          <a:solidFill>
                            <a:schemeClr val="tx1"/>
                          </a:solidFill>
                          <a:latin typeface="+mn-ea"/>
                          <a:ea typeface="+mn-ea"/>
                        </a:rPr>
                        <a:t>研修会・説明会の開催</a:t>
                      </a:r>
                      <a:endParaRPr kumimoji="1" lang="ja-JP" altLang="en-US" sz="1200" b="1" dirty="0">
                        <a:solidFill>
                          <a:schemeClr val="tx1"/>
                        </a:solidFill>
                        <a:latin typeface="+mn-ea"/>
                        <a:ea typeface="+mn-ea"/>
                      </a:endParaRPr>
                    </a:p>
                  </a:txBody>
                  <a:tcPr marL="72000" marR="72000" marT="54000" marB="72000" anchor="ctr">
                    <a:lnL w="6350" cap="flat" cmpd="sng" algn="ctr">
                      <a:noFill/>
                      <a:prstDash val="dash"/>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E96130"/>
                      </a:solidFill>
                      <a:prstDash val="dash"/>
                      <a:round/>
                      <a:headEnd type="none" w="med" len="med"/>
                      <a:tailEnd type="none" w="med" len="med"/>
                    </a:lnT>
                    <a:lnB w="6350" cap="flat" cmpd="sng" algn="ctr">
                      <a:solidFill>
                        <a:srgbClr val="E96130"/>
                      </a:solidFill>
                      <a:prstDash val="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業務改善や生産性向上、人材確保につながる</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研修会や説明会を実施しています。</a:t>
                      </a:r>
                    </a:p>
                  </a:txBody>
                  <a:tcPr marL="144000" marR="0" marT="54000" marB="72000" anchor="ctr">
                    <a:lnL w="6350" cap="flat" cmpd="sng" algn="ctr">
                      <a:solidFill>
                        <a:srgbClr val="E96130"/>
                      </a:solidFill>
                      <a:prstDash val="solid"/>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F96D51"/>
                      </a:solidFill>
                      <a:prstDash val="dash"/>
                      <a:round/>
                      <a:headEnd type="none" w="med" len="med"/>
                      <a:tailEnd type="none" w="med" len="med"/>
                    </a:lnT>
                    <a:lnB w="6350" cap="flat" cmpd="sng" algn="ctr">
                      <a:solidFill>
                        <a:srgbClr val="F96D51"/>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204138"/>
                  </a:ext>
                </a:extLst>
              </a:tr>
              <a:tr h="576000">
                <a:tc vMerge="1">
                  <a:txBody>
                    <a:bodyPr/>
                    <a:lstStyle/>
                    <a:p>
                      <a:endParaRPr kumimoji="1" lang="ja-JP" altLang="en-US"/>
                    </a:p>
                  </a:txBody>
                  <a:tcPr/>
                </a:tc>
                <a:tc>
                  <a:txBody>
                    <a:bodyPr/>
                    <a:lstStyle/>
                    <a:p>
                      <a:pPr marL="0" marR="0" lvl="0" indent="0" algn="l" defTabSz="755934" rtl="0" eaLnBrk="1" fontAlgn="ctr"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専門家派遣</a:t>
                      </a:r>
                    </a:p>
                  </a:txBody>
                  <a:tcPr marL="72000" marR="72000" marT="54000" marB="72000" anchor="ctr">
                    <a:lnL w="6350" cap="flat" cmpd="sng" algn="ctr">
                      <a:noFill/>
                      <a:prstDash val="dash"/>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E96130"/>
                      </a:solidFill>
                      <a:prstDash val="dash"/>
                      <a:round/>
                      <a:headEnd type="none" w="med" len="med"/>
                      <a:tailEnd type="none" w="med" len="med"/>
                    </a:lnT>
                    <a:lnB w="6350" cap="flat" cmpd="sng" algn="ctr">
                      <a:solidFill>
                        <a:srgbClr val="E9613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業務改善や生産性向上、処遇改善加算の取得に向けた</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助言に係る専門家を派遣します。</a:t>
                      </a:r>
                    </a:p>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900" b="0" kern="1200" dirty="0">
                          <a:solidFill>
                            <a:schemeClr val="tx1"/>
                          </a:solidFill>
                          <a:latin typeface="+mj-ea"/>
                          <a:ea typeface="+mn-ea"/>
                          <a:cs typeface="+mn-cs"/>
                        </a:rPr>
                        <a:t>例）行政書士、中小企業診断士、理学療法士</a:t>
                      </a:r>
                    </a:p>
                  </a:txBody>
                  <a:tcPr marL="144000" marR="0" marT="54000" marB="72000" anchor="ctr">
                    <a:lnL w="6350" cap="flat" cmpd="sng" algn="ctr">
                      <a:solidFill>
                        <a:srgbClr val="E96130"/>
                      </a:solidFill>
                      <a:prstDash val="solid"/>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F96D51"/>
                      </a:solidFill>
                      <a:prstDash val="dash"/>
                      <a:round/>
                      <a:headEnd type="none" w="med" len="med"/>
                      <a:tailEnd type="none" w="med" len="med"/>
                    </a:lnT>
                    <a:lnB w="6350" cap="flat" cmpd="sng" algn="ctr">
                      <a:solidFill>
                        <a:srgbClr val="F96D5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97481733"/>
                  </a:ext>
                </a:extLst>
              </a:tr>
              <a:tr h="432000">
                <a:tc gridSpan="2">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000" b="1" dirty="0">
                          <a:solidFill>
                            <a:schemeClr val="tx1"/>
                          </a:solidFill>
                          <a:latin typeface="+mn-ea"/>
                          <a:ea typeface="+mn-ea"/>
                        </a:rPr>
                        <a:t>対象</a:t>
                      </a:r>
                      <a:endParaRPr kumimoji="1" lang="ja-JP" altLang="en-US" sz="1000" b="1" u="sng" dirty="0">
                        <a:solidFill>
                          <a:schemeClr val="tx1"/>
                        </a:solidFill>
                        <a:latin typeface="+mn-ea"/>
                        <a:ea typeface="+mn-ea"/>
                      </a:endParaRPr>
                    </a:p>
                  </a:txBody>
                  <a:tcPr marL="108000" marR="72000" marT="54000" marB="72000" anchor="ctr">
                    <a:lnL w="6350" cap="flat" cmpd="sng" algn="ctr">
                      <a:solidFill>
                        <a:srgbClr val="E96130"/>
                      </a:solidFill>
                      <a:prstDash val="solid"/>
                      <a:round/>
                      <a:headEnd type="none" w="med" len="med"/>
                      <a:tailEnd type="none" w="med" len="med"/>
                    </a:lnL>
                    <a:lnR w="6350" cap="flat" cmpd="sng" algn="ctr">
                      <a:noFill/>
                      <a:prstDash val="dash"/>
                      <a:round/>
                      <a:headEnd type="none" w="med" len="med"/>
                      <a:tailEnd type="none" w="med" len="med"/>
                    </a:lnR>
                    <a:lnT w="6350" cap="flat" cmpd="sng" algn="ctr">
                      <a:solidFill>
                        <a:srgbClr val="E96130"/>
                      </a:solidFill>
                      <a:prstDash val="solid"/>
                      <a:round/>
                      <a:headEnd type="none" w="med" len="med"/>
                      <a:tailEnd type="none" w="med" len="med"/>
                    </a:lnT>
                    <a:lnB w="6350" cap="flat" cmpd="sng" algn="ctr">
                      <a:solidFill>
                        <a:srgbClr val="E96130"/>
                      </a:solidFill>
                      <a:prstDash val="solid"/>
                      <a:round/>
                      <a:headEnd type="none" w="med" len="med"/>
                      <a:tailEnd type="none" w="med" len="med"/>
                    </a:lnB>
                    <a:lnTlToBr w="12700" cmpd="sng">
                      <a:noFill/>
                      <a:prstDash val="solid"/>
                    </a:lnTlToBr>
                    <a:lnBlToTr w="12700" cmpd="sng">
                      <a:noFill/>
                      <a:prstDash val="solid"/>
                    </a:lnBlToTr>
                    <a:solidFill>
                      <a:srgbClr val="FCEBB6"/>
                    </a:solidFill>
                  </a:tcPr>
                </a:tc>
                <a:tc hMerge="1">
                  <a:txBody>
                    <a:bodyPr/>
                    <a:lstStyle/>
                    <a:p>
                      <a:endParaRPr kumimoji="1" lang="ja-JP" altLang="en-US" sz="1400" b="1">
                        <a:solidFill>
                          <a:schemeClr val="tx1"/>
                        </a:solidFill>
                      </a:endParaRPr>
                    </a:p>
                  </a:txBody>
                  <a:tcPr marL="72000" marR="72000" marT="72000" marB="7200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100" b="0" dirty="0">
                          <a:solidFill>
                            <a:schemeClr val="tx1"/>
                          </a:solidFill>
                          <a:latin typeface="+mj-ea"/>
                        </a:rPr>
                        <a:t>○○県内にある障害福祉</a:t>
                      </a:r>
                      <a:r>
                        <a:rPr lang="ja-JP" altLang="en-US" sz="1100" b="0">
                          <a:solidFill>
                            <a:schemeClr val="tx1"/>
                          </a:solidFill>
                          <a:latin typeface="+mj-ea"/>
                        </a:rPr>
                        <a:t>サービス事業所</a:t>
                      </a:r>
                      <a:endParaRPr lang="en-US" altLang="ja-JP" sz="1100" b="0">
                        <a:solidFill>
                          <a:schemeClr val="tx1"/>
                        </a:solidFill>
                        <a:latin typeface="+mj-ea"/>
                      </a:endParaRPr>
                    </a:p>
                    <a:p>
                      <a:pPr marL="0" marR="0" lvl="0" indent="0" algn="l" defTabSz="755934" rtl="0" eaLnBrk="1" fontAlgn="ctr" latinLnBrk="0" hangingPunct="1">
                        <a:lnSpc>
                          <a:spcPct val="120000"/>
                        </a:lnSpc>
                        <a:spcBef>
                          <a:spcPts val="0"/>
                        </a:spcBef>
                        <a:spcAft>
                          <a:spcPts val="0"/>
                        </a:spcAft>
                        <a:buClrTx/>
                        <a:buSzTx/>
                        <a:buFontTx/>
                        <a:buNone/>
                        <a:tabLst/>
                        <a:defRPr/>
                      </a:pPr>
                      <a:r>
                        <a:rPr lang="en-US" altLang="ja-JP" sz="900">
                          <a:latin typeface="BIZ UDPゴシック" panose="020B0400000000000000" pitchFamily="50" charset="-128"/>
                          <a:ea typeface="BIZ UDPゴシック" panose="020B0400000000000000" pitchFamily="50" charset="-128"/>
                        </a:rPr>
                        <a:t>※○○○</a:t>
                      </a:r>
                      <a:r>
                        <a:rPr lang="ja-JP" altLang="en-US" sz="900">
                          <a:latin typeface="BIZ UDPゴシック" panose="020B0400000000000000" pitchFamily="50" charset="-128"/>
                          <a:ea typeface="BIZ UDPゴシック" panose="020B0400000000000000" pitchFamily="50" charset="-128"/>
                        </a:rPr>
                        <a:t>市内にある事業所は○○○市にご相談ください</a:t>
                      </a:r>
                    </a:p>
                  </a:txBody>
                  <a:tcPr marL="144000" marR="0" marT="54000" marB="72000" anchor="ctr">
                    <a:lnL w="6350" cap="flat" cmpd="sng" algn="ctr">
                      <a:noFill/>
                      <a:prstDash val="dash"/>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F96D51"/>
                      </a:solidFill>
                      <a:prstDash val="solid"/>
                      <a:round/>
                      <a:headEnd type="none" w="med" len="med"/>
                      <a:tailEnd type="none" w="med" len="med"/>
                    </a:lnT>
                    <a:lnB w="6350" cap="flat" cmpd="sng" algn="ctr">
                      <a:solidFill>
                        <a:srgbClr val="F96D5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4892765"/>
                  </a:ext>
                </a:extLst>
              </a:tr>
              <a:tr h="432000">
                <a:tc gridSpan="2">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000" b="1" dirty="0">
                          <a:solidFill>
                            <a:schemeClr val="tx1"/>
                          </a:solidFill>
                          <a:latin typeface="+mn-ea"/>
                          <a:ea typeface="+mn-ea"/>
                        </a:rPr>
                        <a:t>利用料</a:t>
                      </a:r>
                      <a:endParaRPr kumimoji="1" lang="ja-JP" altLang="en-US" sz="1000" b="1" u="sng" dirty="0">
                        <a:solidFill>
                          <a:schemeClr val="tx1"/>
                        </a:solidFill>
                        <a:latin typeface="+mn-ea"/>
                        <a:ea typeface="+mn-ea"/>
                      </a:endParaRPr>
                    </a:p>
                  </a:txBody>
                  <a:tcPr marL="108000" marR="72000" marT="54000" marB="72000" anchor="ctr">
                    <a:lnL w="6350" cap="flat" cmpd="sng" algn="ctr">
                      <a:solidFill>
                        <a:srgbClr val="E96130"/>
                      </a:solidFill>
                      <a:prstDash val="solid"/>
                      <a:round/>
                      <a:headEnd type="none" w="med" len="med"/>
                      <a:tailEnd type="none" w="med" len="med"/>
                    </a:lnL>
                    <a:lnR w="6350" cap="flat" cmpd="sng" algn="ctr">
                      <a:noFill/>
                      <a:prstDash val="dash"/>
                      <a:round/>
                      <a:headEnd type="none" w="med" len="med"/>
                      <a:tailEnd type="none" w="med" len="med"/>
                    </a:lnR>
                    <a:lnT w="6350" cap="flat" cmpd="sng" algn="ctr">
                      <a:solidFill>
                        <a:srgbClr val="E96130"/>
                      </a:solidFill>
                      <a:prstDash val="solid"/>
                      <a:round/>
                      <a:headEnd type="none" w="med" len="med"/>
                      <a:tailEnd type="none" w="med" len="med"/>
                    </a:lnT>
                    <a:lnB w="6350" cap="flat" cmpd="sng" algn="ctr">
                      <a:solidFill>
                        <a:srgbClr val="E96130"/>
                      </a:solidFill>
                      <a:prstDash val="solid"/>
                      <a:round/>
                      <a:headEnd type="none" w="med" len="med"/>
                      <a:tailEnd type="none" w="med" len="med"/>
                    </a:lnB>
                    <a:lnTlToBr w="12700" cmpd="sng">
                      <a:noFill/>
                      <a:prstDash val="solid"/>
                    </a:lnTlToBr>
                    <a:lnBlToTr w="12700" cmpd="sng">
                      <a:noFill/>
                      <a:prstDash val="solid"/>
                    </a:lnBlToTr>
                    <a:solidFill>
                      <a:srgbClr val="FCEBB6"/>
                    </a:solidFill>
                  </a:tcPr>
                </a:tc>
                <a:tc hMerge="1">
                  <a:txBody>
                    <a:bodyPr/>
                    <a:lstStyle/>
                    <a:p>
                      <a:endParaRPr kumimoji="1" lang="ja-JP" altLang="en-US" sz="1400" b="1">
                        <a:solidFill>
                          <a:schemeClr val="tx1"/>
                        </a:solidFill>
                      </a:endParaRPr>
                    </a:p>
                  </a:txBody>
                  <a:tcPr marL="72000" marR="72000" marT="72000" marB="7200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600" b="1" dirty="0">
                          <a:solidFill>
                            <a:srgbClr val="E96130"/>
                          </a:solidFill>
                          <a:latin typeface="+mj-ea"/>
                        </a:rPr>
                        <a:t>無料</a:t>
                      </a:r>
                    </a:p>
                  </a:txBody>
                  <a:tcPr marL="144000" marR="0" marT="54000" marB="72000" anchor="ctr">
                    <a:lnL w="6350" cap="flat" cmpd="sng" algn="ctr">
                      <a:noFill/>
                      <a:prstDash val="dash"/>
                      <a:round/>
                      <a:headEnd type="none" w="med" len="med"/>
                      <a:tailEnd type="none" w="med" len="med"/>
                    </a:lnL>
                    <a:lnR w="6350" cap="flat" cmpd="sng" algn="ctr">
                      <a:solidFill>
                        <a:srgbClr val="E96130"/>
                      </a:solidFill>
                      <a:prstDash val="solid"/>
                      <a:round/>
                      <a:headEnd type="none" w="med" len="med"/>
                      <a:tailEnd type="none" w="med" len="med"/>
                    </a:lnR>
                    <a:lnT w="6350" cap="flat" cmpd="sng" algn="ctr">
                      <a:solidFill>
                        <a:srgbClr val="F96D51"/>
                      </a:solidFill>
                      <a:prstDash val="solid"/>
                      <a:round/>
                      <a:headEnd type="none" w="med" len="med"/>
                      <a:tailEnd type="none" w="med" len="med"/>
                    </a:lnT>
                    <a:lnB w="6350" cap="flat" cmpd="sng" algn="ctr">
                      <a:solidFill>
                        <a:srgbClr val="E9613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6846559"/>
                  </a:ext>
                </a:extLst>
              </a:tr>
            </a:tbl>
          </a:graphicData>
        </a:graphic>
      </p:graphicFrame>
      <p:grpSp>
        <p:nvGrpSpPr>
          <p:cNvPr id="110" name="グループ化 109">
            <a:extLst>
              <a:ext uri="{FF2B5EF4-FFF2-40B4-BE49-F238E27FC236}">
                <a16:creationId xmlns:a16="http://schemas.microsoft.com/office/drawing/2014/main" id="{17BB91B7-C18F-F9C5-AC67-694D5CBE9371}"/>
              </a:ext>
            </a:extLst>
          </p:cNvPr>
          <p:cNvGrpSpPr/>
          <p:nvPr/>
        </p:nvGrpSpPr>
        <p:grpSpPr>
          <a:xfrm>
            <a:off x="2734267" y="6660000"/>
            <a:ext cx="2124000" cy="1170000"/>
            <a:chOff x="2734267" y="6822000"/>
            <a:chExt cx="2124000" cy="1170000"/>
          </a:xfrm>
          <a:solidFill>
            <a:srgbClr val="E96130">
              <a:alpha val="30000"/>
            </a:srgbClr>
          </a:solidFill>
        </p:grpSpPr>
        <p:sp>
          <p:nvSpPr>
            <p:cNvPr id="111" name="正方形/長方形 110">
              <a:extLst>
                <a:ext uri="{FF2B5EF4-FFF2-40B4-BE49-F238E27FC236}">
                  <a16:creationId xmlns:a16="http://schemas.microsoft.com/office/drawing/2014/main" id="{2B84E6D1-24FE-966B-459E-62128368E4FC}"/>
                </a:ext>
              </a:extLst>
            </p:cNvPr>
            <p:cNvSpPr/>
            <p:nvPr/>
          </p:nvSpPr>
          <p:spPr>
            <a:xfrm>
              <a:off x="2734267" y="6822000"/>
              <a:ext cx="2124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正方形/長方形 111">
              <a:extLst>
                <a:ext uri="{FF2B5EF4-FFF2-40B4-BE49-F238E27FC236}">
                  <a16:creationId xmlns:a16="http://schemas.microsoft.com/office/drawing/2014/main" id="{7A88B0DB-7A91-E0D1-C14D-C7C387D3993A}"/>
                </a:ext>
              </a:extLst>
            </p:cNvPr>
            <p:cNvSpPr/>
            <p:nvPr/>
          </p:nvSpPr>
          <p:spPr>
            <a:xfrm>
              <a:off x="2734267" y="7398000"/>
              <a:ext cx="2124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正方形/長方形 112">
              <a:extLst>
                <a:ext uri="{FF2B5EF4-FFF2-40B4-BE49-F238E27FC236}">
                  <a16:creationId xmlns:a16="http://schemas.microsoft.com/office/drawing/2014/main" id="{C2CF8E8D-5796-F5B5-E6F1-9B9E882FA0E3}"/>
                </a:ext>
              </a:extLst>
            </p:cNvPr>
            <p:cNvSpPr/>
            <p:nvPr/>
          </p:nvSpPr>
          <p:spPr>
            <a:xfrm>
              <a:off x="2734267" y="7938000"/>
              <a:ext cx="1980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328167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C2219-CEFE-18BA-26D1-50F7BCE6DAD7}"/>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3C88C6A-8CB9-D6F6-E97C-FBCB39D05312}"/>
              </a:ext>
            </a:extLst>
          </p:cNvPr>
          <p:cNvGraphicFramePr>
            <a:graphicFrameLocks/>
          </p:cNvGraphicFramePr>
          <p:nvPr>
            <p:custDataLst>
              <p:tags r:id="rId1"/>
            </p:custDataLst>
            <p:extLst>
              <p:ext uri="{D42A27DB-BD31-4B8C-83A1-F6EECF244321}">
                <p14:modId xmlns:p14="http://schemas.microsoft.com/office/powerpoint/2010/main" val="5887447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5" imgH="424" progId="TCLayout.ActiveDocument.1">
                  <p:embed/>
                </p:oleObj>
              </mc:Choice>
              <mc:Fallback>
                <p:oleObj name="think-cellスライド" r:id="rId3" imgW="425" imgH="424" progId="TCLayout.ActiveDocument.1">
                  <p:embed/>
                  <p:pic>
                    <p:nvPicPr>
                      <p:cNvPr id="4" name="think-cell data - do not delete" hidden="1">
                        <a:extLst>
                          <a:ext uri="{FF2B5EF4-FFF2-40B4-BE49-F238E27FC236}">
                            <a16:creationId xmlns:a16="http://schemas.microsoft.com/office/drawing/2014/main" id="{13C88C6A-8CB9-D6F6-E97C-FBCB39D0531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9" name="四角形: 角を丸くする 58">
            <a:extLst>
              <a:ext uri="{FF2B5EF4-FFF2-40B4-BE49-F238E27FC236}">
                <a16:creationId xmlns:a16="http://schemas.microsoft.com/office/drawing/2014/main" id="{2CF084FF-B252-FEEB-249D-C70E4820097D}"/>
              </a:ext>
            </a:extLst>
          </p:cNvPr>
          <p:cNvSpPr/>
          <p:nvPr/>
        </p:nvSpPr>
        <p:spPr>
          <a:xfrm>
            <a:off x="503238" y="9216000"/>
            <a:ext cx="6547224" cy="288000"/>
          </a:xfrm>
          <a:prstGeom prst="roundRect">
            <a:avLst>
              <a:gd name="adj" fmla="val 50000"/>
            </a:avLst>
          </a:prstGeom>
          <a:solidFill>
            <a:srgbClr val="10AE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ctr"/>
            <a:r>
              <a:rPr lang="ja-JP" altLang="en-US" sz="1600" b="1" spc="300">
                <a:solidFill>
                  <a:schemeClr val="bg1"/>
                </a:solidFill>
                <a:latin typeface="+mn-ea"/>
              </a:rPr>
              <a:t>ぜひお気軽にご相談ください！</a:t>
            </a:r>
            <a:endParaRPr kumimoji="1" lang="ja-JP" altLang="en-US" sz="1600" b="1" u="sng" spc="300">
              <a:solidFill>
                <a:schemeClr val="bg1"/>
              </a:solidFill>
              <a:latin typeface="+mn-ea"/>
            </a:endParaRPr>
          </a:p>
        </p:txBody>
      </p:sp>
      <p:sp>
        <p:nvSpPr>
          <p:cNvPr id="158" name="テキスト ボックス 157">
            <a:extLst>
              <a:ext uri="{FF2B5EF4-FFF2-40B4-BE49-F238E27FC236}">
                <a16:creationId xmlns:a16="http://schemas.microsoft.com/office/drawing/2014/main" id="{8D3EFC64-B5CF-B214-987C-34BCBA9479C2}"/>
              </a:ext>
            </a:extLst>
          </p:cNvPr>
          <p:cNvSpPr txBox="1"/>
          <p:nvPr/>
        </p:nvSpPr>
        <p:spPr>
          <a:xfrm>
            <a:off x="503250" y="5796000"/>
            <a:ext cx="6553188" cy="246221"/>
          </a:xfrm>
          <a:prstGeom prst="rect">
            <a:avLst/>
          </a:prstGeom>
          <a:noFill/>
        </p:spPr>
        <p:txBody>
          <a:bodyPr wrap="square" lIns="0" tIns="0" rIns="0" bIns="0" rtlCol="0">
            <a:spAutoFit/>
          </a:bodyPr>
          <a:lstStyle/>
          <a:p>
            <a:pPr algn="ctr" fontAlgn="ctr"/>
            <a:r>
              <a:rPr kumimoji="1" lang="ja-JP" altLang="en-US" sz="1600" b="1" spc="30">
                <a:latin typeface="BIZ UDPゴシック" panose="020B0400000000000000" pitchFamily="50" charset="-128"/>
                <a:ea typeface="BIZ UDPゴシック" panose="020B0400000000000000" pitchFamily="50" charset="-128"/>
              </a:rPr>
              <a:t>サポートセンターでは事業所のみなさまに以下の支援を行っています</a:t>
            </a:r>
          </a:p>
        </p:txBody>
      </p:sp>
      <p:sp>
        <p:nvSpPr>
          <p:cNvPr id="2" name="タイトル 1">
            <a:extLst>
              <a:ext uri="{FF2B5EF4-FFF2-40B4-BE49-F238E27FC236}">
                <a16:creationId xmlns:a16="http://schemas.microsoft.com/office/drawing/2014/main" id="{F4D655E4-2506-18B6-67FA-E58BE7C1AE3A}"/>
              </a:ext>
            </a:extLst>
          </p:cNvPr>
          <p:cNvSpPr txBox="1">
            <a:spLocks/>
          </p:cNvSpPr>
          <p:nvPr/>
        </p:nvSpPr>
        <p:spPr>
          <a:xfrm>
            <a:off x="472041" y="504000"/>
            <a:ext cx="6615594" cy="455509"/>
          </a:xfrm>
          <a:prstGeom prst="rect">
            <a:avLst/>
          </a:prstGeom>
        </p:spPr>
        <p:txBody>
          <a:bodyPr vert="horz" wrap="none" lIns="0" tIns="0" rIns="0" bIns="0">
            <a:spAutoFit/>
          </a:bodyPr>
          <a:lst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a:lstStyle>
          <a:p>
            <a:pPr algn="ctr" fontAlgn="ctr"/>
            <a:r>
              <a:rPr lang="ja-JP" altLang="en-US" sz="3200" b="1">
                <a:latin typeface="+mn-ea"/>
                <a:ea typeface="+mn-ea"/>
              </a:rPr>
              <a:t>○○○県　障害福祉サポートセンター</a:t>
            </a:r>
            <a:endParaRPr lang="ja-JP" altLang="en-US" sz="1400" b="1" dirty="0">
              <a:latin typeface="+mn-ea"/>
              <a:ea typeface="+mn-ea"/>
            </a:endParaRPr>
          </a:p>
        </p:txBody>
      </p:sp>
      <p:sp>
        <p:nvSpPr>
          <p:cNvPr id="3" name="コンテンツ プレースホルダー 2">
            <a:extLst>
              <a:ext uri="{FF2B5EF4-FFF2-40B4-BE49-F238E27FC236}">
                <a16:creationId xmlns:a16="http://schemas.microsoft.com/office/drawing/2014/main" id="{353E9D6F-CCB0-DBB1-9986-9743AB2CF5E8}"/>
              </a:ext>
            </a:extLst>
          </p:cNvPr>
          <p:cNvSpPr txBox="1">
            <a:spLocks/>
          </p:cNvSpPr>
          <p:nvPr/>
        </p:nvSpPr>
        <p:spPr>
          <a:xfrm>
            <a:off x="503238" y="1095197"/>
            <a:ext cx="6547224" cy="812530"/>
          </a:xfrm>
          <a:prstGeom prst="rect">
            <a:avLst/>
          </a:prstGeom>
        </p:spPr>
        <p:txBody>
          <a:bodyPr wrap="square" lIns="0" tIns="0" rIns="0" bIns="0">
            <a:spAutoFit/>
          </a:bodyPr>
          <a:lstStyle>
            <a:lvl1pPr marL="0" indent="0" algn="l" defTabSz="914400" rtl="0" eaLnBrk="1" latinLnBrk="0" hangingPunct="1">
              <a:spcBef>
                <a:spcPts val="480"/>
              </a:spcBef>
              <a:buFont typeface="Arial" pitchFamily="34" charset="0"/>
              <a:buNone/>
              <a:defRPr kumimoji="1" lang="ja-JP" altLang="en-US" sz="1800" kern="1200" baseline="0" dirty="0" smtClean="0">
                <a:solidFill>
                  <a:schemeClr val="tx1"/>
                </a:solidFill>
                <a:latin typeface="+mn-lt"/>
                <a:ea typeface="+mn-ea"/>
                <a:cs typeface="+mn-cs"/>
              </a:defRPr>
            </a:lvl1pPr>
            <a:lvl2pPr marL="254000" indent="-254000" algn="l" defTabSz="914400" rtl="0" eaLnBrk="1" latinLnBrk="0" hangingPunct="1">
              <a:spcBef>
                <a:spcPts val="480"/>
              </a:spcBef>
              <a:buClr>
                <a:srgbClr val="3E5E84"/>
              </a:buClr>
              <a:buFont typeface="Wingdings" pitchFamily="2" charset="2"/>
              <a:buChar char="n"/>
              <a:defRPr kumimoji="1" lang="ja-JP" altLang="en-US" sz="1400" kern="1200" baseline="0" dirty="0" smtClean="0">
                <a:solidFill>
                  <a:schemeClr val="tx1"/>
                </a:solidFill>
                <a:latin typeface="+mn-lt"/>
                <a:ea typeface="+mn-ea"/>
                <a:cs typeface="+mn-cs"/>
              </a:defRPr>
            </a:lvl2pPr>
            <a:lvl3pPr marL="571500" indent="-254000" algn="l" defTabSz="914400" rtl="0" eaLnBrk="1" latinLnBrk="0" hangingPunct="1">
              <a:spcBef>
                <a:spcPts val="432"/>
              </a:spcBef>
              <a:buClr>
                <a:srgbClr val="808080"/>
              </a:buClr>
              <a:buFont typeface="Wingdings" pitchFamily="2" charset="2"/>
              <a:buChar char="n"/>
              <a:defRPr kumimoji="1" lang="ja-JP" altLang="en-US" sz="1200" kern="1200" baseline="0" dirty="0" smtClean="0">
                <a:solidFill>
                  <a:schemeClr val="tx1"/>
                </a:solidFill>
                <a:latin typeface="+mn-lt"/>
                <a:ea typeface="+mn-ea"/>
                <a:cs typeface="+mn-cs"/>
              </a:defRPr>
            </a:lvl3pPr>
            <a:lvl4pPr marL="825500" indent="-190500" algn="l" defTabSz="914400" rtl="0" eaLnBrk="1" latinLnBrk="0" hangingPunct="1">
              <a:spcBef>
                <a:spcPts val="336"/>
              </a:spcBef>
              <a:buClr>
                <a:srgbClr val="558C99"/>
              </a:buClr>
              <a:buFont typeface="Wingdings" pitchFamily="2" charset="2"/>
              <a:buChar char="l"/>
              <a:defRPr kumimoji="1" lang="ja-JP" altLang="en-US" sz="1200" kern="1200" baseline="0" dirty="0" smtClean="0">
                <a:solidFill>
                  <a:schemeClr val="tx1"/>
                </a:solidFill>
                <a:latin typeface="+mn-lt"/>
                <a:ea typeface="+mn-ea"/>
                <a:cs typeface="+mn-cs"/>
              </a:defRPr>
            </a:lvl4pPr>
            <a:lvl5pPr marL="1079500" indent="-190500" algn="l" defTabSz="914400" rtl="0" eaLnBrk="1" latinLnBrk="0" hangingPunct="1">
              <a:spcBef>
                <a:spcPts val="336"/>
              </a:spcBef>
              <a:buClr>
                <a:srgbClr val="C0C0C0"/>
              </a:buClr>
              <a:buFont typeface="Wingdings" pitchFamily="2" charset="2"/>
              <a:buChar char="l"/>
              <a:defRPr kumimoji="1" lang="ja-JP" altLang="en-US" sz="1200" kern="1200" baseline="0" dirty="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fontAlgn="ctr">
              <a:lnSpc>
                <a:spcPct val="110000"/>
              </a:lnSpc>
              <a:spcBef>
                <a:spcPts val="0"/>
              </a:spcBef>
              <a:tabLst>
                <a:tab pos="6454775" algn="dec"/>
              </a:tabLst>
            </a:pPr>
            <a:r>
              <a:rPr lang="ja-JP" altLang="en-US" sz="1600" b="1" spc="100" dirty="0">
                <a:latin typeface="+mn-ea"/>
              </a:rPr>
              <a:t>障害福祉サービス等事業所のみなさまが、人材確保や処遇改善、</a:t>
            </a:r>
            <a:br>
              <a:rPr lang="ja-JP" altLang="en-US" sz="1600" b="1" spc="100" dirty="0">
                <a:latin typeface="+mn-ea"/>
              </a:rPr>
            </a:br>
            <a:r>
              <a:rPr lang="ja-JP" altLang="en-US" sz="1600" b="1" spc="100" dirty="0">
                <a:latin typeface="+mn-ea"/>
              </a:rPr>
              <a:t>介護テクノロジーの導入などで感じている課題やお悩みの</a:t>
            </a:r>
            <a:br>
              <a:rPr lang="en-US" altLang="ja-JP" sz="1600" b="1" spc="100" dirty="0">
                <a:latin typeface="+mn-ea"/>
              </a:rPr>
            </a:br>
            <a:r>
              <a:rPr lang="ja-JP" altLang="en-US" sz="1600" b="1" spc="100" dirty="0">
                <a:latin typeface="+mn-ea"/>
              </a:rPr>
              <a:t>解決に向けて幅広くワンストップでサポートします！</a:t>
            </a:r>
          </a:p>
        </p:txBody>
      </p:sp>
      <p:sp>
        <p:nvSpPr>
          <p:cNvPr id="58" name="正方形/長方形 57">
            <a:extLst>
              <a:ext uri="{FF2B5EF4-FFF2-40B4-BE49-F238E27FC236}">
                <a16:creationId xmlns:a16="http://schemas.microsoft.com/office/drawing/2014/main" id="{0C490435-835C-576D-871C-AE2B717987E2}"/>
              </a:ext>
            </a:extLst>
          </p:cNvPr>
          <p:cNvSpPr>
            <a:spLocks noChangeAspect="1"/>
          </p:cNvSpPr>
          <p:nvPr/>
        </p:nvSpPr>
        <p:spPr>
          <a:xfrm>
            <a:off x="6437303" y="9588384"/>
            <a:ext cx="623248" cy="623248"/>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latin typeface="+mn-ea"/>
              </a:rPr>
              <a:t>二次元</a:t>
            </a:r>
            <a:endParaRPr kumimoji="1" lang="en-US" altLang="ja-JP" sz="1050">
              <a:solidFill>
                <a:schemeClr val="tx1"/>
              </a:solidFill>
              <a:latin typeface="+mn-ea"/>
            </a:endParaRPr>
          </a:p>
          <a:p>
            <a:pPr algn="ctr"/>
            <a:r>
              <a:rPr kumimoji="1" lang="ja-JP" altLang="en-US" sz="1050">
                <a:solidFill>
                  <a:schemeClr val="tx1"/>
                </a:solidFill>
                <a:latin typeface="+mn-ea"/>
              </a:rPr>
              <a:t>コード</a:t>
            </a:r>
          </a:p>
        </p:txBody>
      </p:sp>
      <p:cxnSp>
        <p:nvCxnSpPr>
          <p:cNvPr id="86" name="直線コネクタ 85">
            <a:extLst>
              <a:ext uri="{FF2B5EF4-FFF2-40B4-BE49-F238E27FC236}">
                <a16:creationId xmlns:a16="http://schemas.microsoft.com/office/drawing/2014/main" id="{AB659B57-AD1E-CC9E-10DD-ACF480D3D8AB}"/>
              </a:ext>
            </a:extLst>
          </p:cNvPr>
          <p:cNvCxnSpPr>
            <a:cxnSpLocks/>
          </p:cNvCxnSpPr>
          <p:nvPr/>
        </p:nvCxnSpPr>
        <p:spPr>
          <a:xfrm>
            <a:off x="503238" y="1261540"/>
            <a:ext cx="422787" cy="668594"/>
          </a:xfrm>
          <a:prstGeom prst="line">
            <a:avLst/>
          </a:prstGeom>
          <a:ln w="31750" cap="rnd">
            <a:solidFill>
              <a:schemeClr val="tx1"/>
            </a:solidFill>
            <a:prstDash val="sysDot"/>
            <a:round/>
          </a:ln>
        </p:spPr>
        <p:style>
          <a:lnRef idx="2">
            <a:schemeClr val="accent1"/>
          </a:lnRef>
          <a:fillRef idx="0">
            <a:schemeClr val="accent1"/>
          </a:fillRef>
          <a:effectRef idx="1">
            <a:schemeClr val="accent1"/>
          </a:effectRef>
          <a:fontRef idx="minor">
            <a:schemeClr val="tx1"/>
          </a:fontRef>
        </p:style>
      </p:cxnSp>
      <p:cxnSp>
        <p:nvCxnSpPr>
          <p:cNvPr id="87" name="直線コネクタ 86">
            <a:extLst>
              <a:ext uri="{FF2B5EF4-FFF2-40B4-BE49-F238E27FC236}">
                <a16:creationId xmlns:a16="http://schemas.microsoft.com/office/drawing/2014/main" id="{474A09DE-4312-4E3C-960C-5907D8426F8B}"/>
              </a:ext>
            </a:extLst>
          </p:cNvPr>
          <p:cNvCxnSpPr>
            <a:cxnSpLocks/>
          </p:cNvCxnSpPr>
          <p:nvPr/>
        </p:nvCxnSpPr>
        <p:spPr>
          <a:xfrm flipH="1">
            <a:off x="6632451" y="1261540"/>
            <a:ext cx="422787" cy="668594"/>
          </a:xfrm>
          <a:prstGeom prst="line">
            <a:avLst/>
          </a:prstGeom>
          <a:ln w="31750" cap="rnd">
            <a:solidFill>
              <a:schemeClr val="tx1"/>
            </a:solidFill>
            <a:prstDash val="sysDot"/>
            <a:round/>
          </a:ln>
        </p:spPr>
        <p:style>
          <a:lnRef idx="2">
            <a:schemeClr val="accent1"/>
          </a:lnRef>
          <a:fillRef idx="0">
            <a:schemeClr val="accent1"/>
          </a:fillRef>
          <a:effectRef idx="1">
            <a:schemeClr val="accent1"/>
          </a:effectRef>
          <a:fontRef idx="minor">
            <a:schemeClr val="tx1"/>
          </a:fontRef>
        </p:style>
      </p:cxnSp>
      <p:sp>
        <p:nvSpPr>
          <p:cNvPr id="70" name="四角形: 角を丸くする 69">
            <a:extLst>
              <a:ext uri="{FF2B5EF4-FFF2-40B4-BE49-F238E27FC236}">
                <a16:creationId xmlns:a16="http://schemas.microsoft.com/office/drawing/2014/main" id="{6E3B970A-BF7A-B6F9-9F16-FFE8E36971EA}"/>
              </a:ext>
            </a:extLst>
          </p:cNvPr>
          <p:cNvSpPr/>
          <p:nvPr/>
        </p:nvSpPr>
        <p:spPr>
          <a:xfrm>
            <a:off x="508551" y="2514087"/>
            <a:ext cx="6552000" cy="3091636"/>
          </a:xfrm>
          <a:prstGeom prst="roundRect">
            <a:avLst>
              <a:gd name="adj" fmla="val 1717"/>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grpSp>
        <p:nvGrpSpPr>
          <p:cNvPr id="88" name="グループ化 87">
            <a:extLst>
              <a:ext uri="{FF2B5EF4-FFF2-40B4-BE49-F238E27FC236}">
                <a16:creationId xmlns:a16="http://schemas.microsoft.com/office/drawing/2014/main" id="{52A386E2-E8BB-EC6F-E8CA-5B7B453978AE}"/>
              </a:ext>
            </a:extLst>
          </p:cNvPr>
          <p:cNvGrpSpPr/>
          <p:nvPr/>
        </p:nvGrpSpPr>
        <p:grpSpPr>
          <a:xfrm>
            <a:off x="2213238" y="2124000"/>
            <a:ext cx="3132000" cy="635953"/>
            <a:chOff x="2339238" y="2469662"/>
            <a:chExt cx="3132000" cy="635953"/>
          </a:xfrm>
          <a:solidFill>
            <a:srgbClr val="10AEE6"/>
          </a:solidFill>
        </p:grpSpPr>
        <p:sp>
          <p:nvSpPr>
            <p:cNvPr id="49" name="楕円 48">
              <a:extLst>
                <a:ext uri="{FF2B5EF4-FFF2-40B4-BE49-F238E27FC236}">
                  <a16:creationId xmlns:a16="http://schemas.microsoft.com/office/drawing/2014/main" id="{EBEBC5E5-4DB3-93DB-C374-296A5AE8C81A}"/>
                </a:ext>
              </a:extLst>
            </p:cNvPr>
            <p:cNvSpPr/>
            <p:nvPr/>
          </p:nvSpPr>
          <p:spPr>
            <a:xfrm>
              <a:off x="3792120" y="2722346"/>
              <a:ext cx="226236" cy="226236"/>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ctr"/>
              <a:endParaRPr kumimoji="1" lang="ja-JP" altLang="en-US"/>
            </a:p>
          </p:txBody>
        </p:sp>
        <p:sp>
          <p:nvSpPr>
            <p:cNvPr id="50" name="楕円 49">
              <a:extLst>
                <a:ext uri="{FF2B5EF4-FFF2-40B4-BE49-F238E27FC236}">
                  <a16:creationId xmlns:a16="http://schemas.microsoft.com/office/drawing/2014/main" id="{7EC3CD02-9B09-D86A-19B4-C2ED22890D61}"/>
                </a:ext>
              </a:extLst>
            </p:cNvPr>
            <p:cNvSpPr/>
            <p:nvPr/>
          </p:nvSpPr>
          <p:spPr>
            <a:xfrm>
              <a:off x="3843392" y="2981922"/>
              <a:ext cx="123693" cy="123693"/>
            </a:xfrm>
            <a:prstGeom prst="ellips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fontAlgn="ctr"/>
              <a:endParaRPr kumimoji="1" lang="ja-JP" altLang="en-US"/>
            </a:p>
          </p:txBody>
        </p:sp>
        <p:sp>
          <p:nvSpPr>
            <p:cNvPr id="12" name="四角形: 角を丸くする 11">
              <a:extLst>
                <a:ext uri="{FF2B5EF4-FFF2-40B4-BE49-F238E27FC236}">
                  <a16:creationId xmlns:a16="http://schemas.microsoft.com/office/drawing/2014/main" id="{FD386BF4-45DF-6854-9BE7-C4B69EFCB767}"/>
                </a:ext>
              </a:extLst>
            </p:cNvPr>
            <p:cNvSpPr/>
            <p:nvPr/>
          </p:nvSpPr>
          <p:spPr>
            <a:xfrm>
              <a:off x="2339238" y="2469662"/>
              <a:ext cx="3132000" cy="396000"/>
            </a:xfrm>
            <a:prstGeom prst="roundRect">
              <a:avLst>
                <a:gd name="adj" fmla="val 50000"/>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1" forceAA="0" compatLnSpc="1">
              <a:prstTxWarp prst="textNoShape">
                <a:avLst/>
              </a:prstTxWarp>
              <a:noAutofit/>
            </a:bodyPr>
            <a:lstStyle/>
            <a:p>
              <a:pPr algn="ctr" fontAlgn="ctr"/>
              <a:r>
                <a:rPr lang="ja-JP" altLang="en-US" sz="1400" b="1" spc="100" dirty="0">
                  <a:solidFill>
                    <a:schemeClr val="bg1"/>
                  </a:solidFill>
                  <a:latin typeface="+mn-ea"/>
                </a:rPr>
                <a:t>こんなお悩みありませんか？</a:t>
              </a:r>
              <a:endParaRPr kumimoji="1" lang="ja-JP" altLang="en-US" sz="1400" b="1" u="sng" spc="100" dirty="0">
                <a:solidFill>
                  <a:schemeClr val="bg1"/>
                </a:solidFill>
                <a:latin typeface="+mn-ea"/>
              </a:endParaRPr>
            </a:p>
          </p:txBody>
        </p:sp>
      </p:grpSp>
      <p:grpSp>
        <p:nvGrpSpPr>
          <p:cNvPr id="14" name="グループ化 13">
            <a:extLst>
              <a:ext uri="{FF2B5EF4-FFF2-40B4-BE49-F238E27FC236}">
                <a16:creationId xmlns:a16="http://schemas.microsoft.com/office/drawing/2014/main" id="{7F867FDB-9B27-3203-4278-2D982E183E90}"/>
              </a:ext>
            </a:extLst>
          </p:cNvPr>
          <p:cNvGrpSpPr/>
          <p:nvPr/>
        </p:nvGrpSpPr>
        <p:grpSpPr>
          <a:xfrm>
            <a:off x="2230832" y="2770188"/>
            <a:ext cx="1440000" cy="2366882"/>
            <a:chOff x="2230832" y="2770188"/>
            <a:chExt cx="1440000" cy="2366882"/>
          </a:xfrm>
        </p:grpSpPr>
        <p:sp>
          <p:nvSpPr>
            <p:cNvPr id="20" name="テキスト ボックス 19">
              <a:extLst>
                <a:ext uri="{FF2B5EF4-FFF2-40B4-BE49-F238E27FC236}">
                  <a16:creationId xmlns:a16="http://schemas.microsoft.com/office/drawing/2014/main" id="{E5A8B55E-C736-2932-5200-11ACA70BF4E0}"/>
                </a:ext>
              </a:extLst>
            </p:cNvPr>
            <p:cNvSpPr txBox="1"/>
            <p:nvPr/>
          </p:nvSpPr>
          <p:spPr>
            <a:xfrm>
              <a:off x="2230832" y="4426106"/>
              <a:ext cx="1440000" cy="710964"/>
            </a:xfrm>
            <a:prstGeom prst="rect">
              <a:avLst/>
            </a:prstGeom>
            <a:noFill/>
            <a:ln>
              <a:noFill/>
            </a:ln>
          </p:spPr>
          <p:txBody>
            <a:bodyPr wrap="square" lIns="0" tIns="0" rIns="0" bIns="0" rtlCol="0">
              <a:spAutoFit/>
            </a:bodyPr>
            <a:lstStyle/>
            <a:p>
              <a:pPr algn="ctr" fontAlgn="ctr">
                <a:lnSpc>
                  <a:spcPct val="110000"/>
                </a:lnSpc>
              </a:pPr>
              <a:r>
                <a:rPr lang="ja-JP" altLang="en-US" sz="1050" dirty="0">
                  <a:latin typeface="BIZ UDPゴシック" panose="020B0400000000000000" pitchFamily="50" charset="-128"/>
                  <a:ea typeface="BIZ UDPゴシック" panose="020B0400000000000000" pitchFamily="50" charset="-128"/>
                </a:rPr>
                <a:t>加算を取得するための要件や書類の書き方をどのようにすればよいかわからない</a:t>
              </a:r>
            </a:p>
          </p:txBody>
        </p:sp>
        <p:sp>
          <p:nvSpPr>
            <p:cNvPr id="18" name="テキスト ボックス 17">
              <a:extLst>
                <a:ext uri="{FF2B5EF4-FFF2-40B4-BE49-F238E27FC236}">
                  <a16:creationId xmlns:a16="http://schemas.microsoft.com/office/drawing/2014/main" id="{BECE6EE5-4A1D-B5C2-3AE1-B61A24B4D0D7}"/>
                </a:ext>
              </a:extLst>
            </p:cNvPr>
            <p:cNvSpPr txBox="1"/>
            <p:nvPr/>
          </p:nvSpPr>
          <p:spPr>
            <a:xfrm>
              <a:off x="2322455" y="2770188"/>
              <a:ext cx="1256754" cy="430887"/>
            </a:xfrm>
            <a:prstGeom prst="rect">
              <a:avLst/>
            </a:prstGeom>
            <a:noFill/>
            <a:ln>
              <a:noFill/>
            </a:ln>
          </p:spPr>
          <p:txBody>
            <a:bodyPr wrap="none" lIns="0" tIns="0" rIns="0" bIns="0" rtlCol="0">
              <a:spAutoFit/>
            </a:bodyPr>
            <a:lstStyle/>
            <a:p>
              <a:pPr algn="ctr" fontAlgn="ctr"/>
              <a:r>
                <a:rPr lang="ja-JP" altLang="en-US" sz="1400" b="1" dirty="0">
                  <a:latin typeface="+mn-ea"/>
                </a:rPr>
                <a:t>処遇改善</a:t>
              </a:r>
              <a:r>
                <a:rPr lang="ja-JP" altLang="en-US" sz="1400" b="1">
                  <a:latin typeface="+mn-ea"/>
                </a:rPr>
                <a:t>加算の</a:t>
              </a:r>
              <a:endParaRPr lang="en-US" altLang="ja-JP" sz="1400" b="1">
                <a:latin typeface="+mn-ea"/>
              </a:endParaRPr>
            </a:p>
            <a:p>
              <a:pPr algn="ctr" fontAlgn="ctr"/>
              <a:r>
                <a:rPr lang="ja-JP" altLang="en-US" sz="1400" b="1">
                  <a:latin typeface="+mn-ea"/>
                </a:rPr>
                <a:t>取得</a:t>
              </a:r>
              <a:endParaRPr lang="ja-JP" altLang="en-US" sz="1400" b="1" dirty="0">
                <a:latin typeface="+mn-ea"/>
              </a:endParaRPr>
            </a:p>
          </p:txBody>
        </p:sp>
        <p:grpSp>
          <p:nvGrpSpPr>
            <p:cNvPr id="24" name="グループ化 23">
              <a:extLst>
                <a:ext uri="{FF2B5EF4-FFF2-40B4-BE49-F238E27FC236}">
                  <a16:creationId xmlns:a16="http://schemas.microsoft.com/office/drawing/2014/main" id="{14A854E6-5377-6188-2ED6-FD7CF20AFC59}"/>
                </a:ext>
              </a:extLst>
            </p:cNvPr>
            <p:cNvGrpSpPr/>
            <p:nvPr/>
          </p:nvGrpSpPr>
          <p:grpSpPr>
            <a:xfrm>
              <a:off x="2411622" y="3402958"/>
              <a:ext cx="1030285" cy="883934"/>
              <a:chOff x="2466820" y="3369521"/>
              <a:chExt cx="829951" cy="712057"/>
            </a:xfrm>
          </p:grpSpPr>
          <p:pic>
            <p:nvPicPr>
              <p:cNvPr id="25" name="グラフィックス 24">
                <a:extLst>
                  <a:ext uri="{FF2B5EF4-FFF2-40B4-BE49-F238E27FC236}">
                    <a16:creationId xmlns:a16="http://schemas.microsoft.com/office/drawing/2014/main" id="{4296FCFE-2E9F-7DBA-A161-6175CB9E84E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39771" y="3556517"/>
                <a:ext cx="357000" cy="504000"/>
              </a:xfrm>
              <a:prstGeom prst="rect">
                <a:avLst/>
              </a:prstGeom>
            </p:spPr>
          </p:pic>
          <p:grpSp>
            <p:nvGrpSpPr>
              <p:cNvPr id="26" name="グループ化 25">
                <a:extLst>
                  <a:ext uri="{FF2B5EF4-FFF2-40B4-BE49-F238E27FC236}">
                    <a16:creationId xmlns:a16="http://schemas.microsoft.com/office/drawing/2014/main" id="{F20F34F0-B6A7-159D-6F71-F5D0BE8D8795}"/>
                  </a:ext>
                </a:extLst>
              </p:cNvPr>
              <p:cNvGrpSpPr/>
              <p:nvPr/>
            </p:nvGrpSpPr>
            <p:grpSpPr>
              <a:xfrm>
                <a:off x="2466820" y="3369521"/>
                <a:ext cx="498440" cy="712057"/>
                <a:chOff x="7657200" y="4851237"/>
                <a:chExt cx="400050" cy="571500"/>
              </a:xfrm>
            </p:grpSpPr>
            <p:pic>
              <p:nvPicPr>
                <p:cNvPr id="27" name="グラフィックス 26">
                  <a:extLst>
                    <a:ext uri="{FF2B5EF4-FFF2-40B4-BE49-F238E27FC236}">
                      <a16:creationId xmlns:a16="http://schemas.microsoft.com/office/drawing/2014/main" id="{E3751A2D-AA4B-2EE2-CC28-6BB0DA971E2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658119" y="4851237"/>
                  <a:ext cx="390525" cy="571500"/>
                </a:xfrm>
                <a:prstGeom prst="rect">
                  <a:avLst/>
                </a:prstGeom>
              </p:spPr>
            </p:pic>
            <p:pic>
              <p:nvPicPr>
                <p:cNvPr id="28" name="グラフィックス 27">
                  <a:extLst>
                    <a:ext uri="{FF2B5EF4-FFF2-40B4-BE49-F238E27FC236}">
                      <a16:creationId xmlns:a16="http://schemas.microsoft.com/office/drawing/2014/main" id="{F5C06F12-CD98-2245-1DB3-EAB733A8872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657200" y="4851237"/>
                  <a:ext cx="400050" cy="571500"/>
                </a:xfrm>
                <a:prstGeom prst="rect">
                  <a:avLst/>
                </a:prstGeom>
              </p:spPr>
            </p:pic>
          </p:grpSp>
        </p:grpSp>
      </p:grpSp>
      <p:grpSp>
        <p:nvGrpSpPr>
          <p:cNvPr id="7" name="グループ化 6">
            <a:extLst>
              <a:ext uri="{FF2B5EF4-FFF2-40B4-BE49-F238E27FC236}">
                <a16:creationId xmlns:a16="http://schemas.microsoft.com/office/drawing/2014/main" id="{B5D9FC96-A9FF-C0D8-E59F-7AF7520A119E}"/>
              </a:ext>
            </a:extLst>
          </p:cNvPr>
          <p:cNvGrpSpPr/>
          <p:nvPr/>
        </p:nvGrpSpPr>
        <p:grpSpPr>
          <a:xfrm>
            <a:off x="3888844" y="2770188"/>
            <a:ext cx="1489722" cy="2366882"/>
            <a:chOff x="3888844" y="2770188"/>
            <a:chExt cx="1489722" cy="2366882"/>
          </a:xfrm>
        </p:grpSpPr>
        <p:sp>
          <p:nvSpPr>
            <p:cNvPr id="35" name="テキスト ボックス 34">
              <a:extLst>
                <a:ext uri="{FF2B5EF4-FFF2-40B4-BE49-F238E27FC236}">
                  <a16:creationId xmlns:a16="http://schemas.microsoft.com/office/drawing/2014/main" id="{7DE2134B-7946-F275-C7E5-961CB66C4E8B}"/>
                </a:ext>
              </a:extLst>
            </p:cNvPr>
            <p:cNvSpPr txBox="1"/>
            <p:nvPr/>
          </p:nvSpPr>
          <p:spPr>
            <a:xfrm>
              <a:off x="3888844" y="4426106"/>
              <a:ext cx="1440000" cy="710964"/>
            </a:xfrm>
            <a:prstGeom prst="rect">
              <a:avLst/>
            </a:prstGeom>
            <a:noFill/>
            <a:ln>
              <a:noFill/>
            </a:ln>
          </p:spPr>
          <p:txBody>
            <a:bodyPr wrap="square" lIns="0" tIns="0" rIns="0" bIns="0" rtlCol="0">
              <a:spAutoFit/>
            </a:bodyPr>
            <a:lstStyle/>
            <a:p>
              <a:pPr algn="ctr" fontAlgn="ctr">
                <a:lnSpc>
                  <a:spcPct val="110000"/>
                </a:lnSpc>
              </a:pPr>
              <a:r>
                <a:rPr lang="ja-JP" altLang="en-US" sz="1050" dirty="0">
                  <a:latin typeface="BIZ UDPゴシック" panose="020B0400000000000000" pitchFamily="50" charset="-128"/>
                  <a:ea typeface="BIZ UDPゴシック" panose="020B0400000000000000" pitchFamily="50" charset="-128"/>
                </a:rPr>
                <a:t>事業所の運営や収支の改善をしたいが、</a:t>
              </a:r>
            </a:p>
            <a:p>
              <a:pPr algn="ctr" fontAlgn="ctr">
                <a:lnSpc>
                  <a:spcPct val="110000"/>
                </a:lnSpc>
              </a:pPr>
              <a:r>
                <a:rPr lang="ja-JP" altLang="en-US" sz="1050" dirty="0">
                  <a:latin typeface="BIZ UDPゴシック" panose="020B0400000000000000" pitchFamily="50" charset="-128"/>
                  <a:ea typeface="BIZ UDPゴシック" panose="020B0400000000000000" pitchFamily="50" charset="-128"/>
                </a:rPr>
                <a:t>どこに相談したらよいかわからない</a:t>
              </a:r>
            </a:p>
          </p:txBody>
        </p:sp>
        <p:sp>
          <p:nvSpPr>
            <p:cNvPr id="33" name="テキスト ボックス 32">
              <a:extLst>
                <a:ext uri="{FF2B5EF4-FFF2-40B4-BE49-F238E27FC236}">
                  <a16:creationId xmlns:a16="http://schemas.microsoft.com/office/drawing/2014/main" id="{135141D5-2BF0-C07A-D5FF-168ECE7A51CD}"/>
                </a:ext>
              </a:extLst>
            </p:cNvPr>
            <p:cNvSpPr txBox="1"/>
            <p:nvPr/>
          </p:nvSpPr>
          <p:spPr>
            <a:xfrm>
              <a:off x="3980467" y="2770188"/>
              <a:ext cx="1256755" cy="215444"/>
            </a:xfrm>
            <a:prstGeom prst="rect">
              <a:avLst/>
            </a:prstGeom>
            <a:noFill/>
            <a:ln>
              <a:noFill/>
            </a:ln>
          </p:spPr>
          <p:txBody>
            <a:bodyPr wrap="none" lIns="0" tIns="0" rIns="0" bIns="0" rtlCol="0">
              <a:spAutoFit/>
            </a:bodyPr>
            <a:lstStyle/>
            <a:p>
              <a:pPr algn="ctr" fontAlgn="ctr"/>
              <a:r>
                <a:rPr lang="ja-JP" altLang="en-US" sz="1400" b="1" dirty="0">
                  <a:latin typeface="+mn-ea"/>
                </a:rPr>
                <a:t>業務負担の軽減</a:t>
              </a:r>
            </a:p>
          </p:txBody>
        </p:sp>
        <p:grpSp>
          <p:nvGrpSpPr>
            <p:cNvPr id="29" name="グループ化 28">
              <a:extLst>
                <a:ext uri="{FF2B5EF4-FFF2-40B4-BE49-F238E27FC236}">
                  <a16:creationId xmlns:a16="http://schemas.microsoft.com/office/drawing/2014/main" id="{D2B19BA6-7E1E-0A02-E6F0-69510D01B046}"/>
                </a:ext>
              </a:extLst>
            </p:cNvPr>
            <p:cNvGrpSpPr>
              <a:grpSpLocks noChangeAspect="1"/>
            </p:cNvGrpSpPr>
            <p:nvPr/>
          </p:nvGrpSpPr>
          <p:grpSpPr>
            <a:xfrm>
              <a:off x="3976071" y="3480009"/>
              <a:ext cx="1402495" cy="749866"/>
              <a:chOff x="4014390" y="3413360"/>
              <a:chExt cx="1169682" cy="625388"/>
            </a:xfrm>
          </p:grpSpPr>
          <p:grpSp>
            <p:nvGrpSpPr>
              <p:cNvPr id="31" name="グループ化 30">
                <a:extLst>
                  <a:ext uri="{FF2B5EF4-FFF2-40B4-BE49-F238E27FC236}">
                    <a16:creationId xmlns:a16="http://schemas.microsoft.com/office/drawing/2014/main" id="{19214782-3FE8-6476-8FC5-69984CAA4913}"/>
                  </a:ext>
                </a:extLst>
              </p:cNvPr>
              <p:cNvGrpSpPr/>
              <p:nvPr/>
            </p:nvGrpSpPr>
            <p:grpSpPr>
              <a:xfrm>
                <a:off x="4666488" y="3413360"/>
                <a:ext cx="517584" cy="625388"/>
                <a:chOff x="4961718" y="3267267"/>
                <a:chExt cx="665332" cy="803909"/>
              </a:xfrm>
            </p:grpSpPr>
            <p:grpSp>
              <p:nvGrpSpPr>
                <p:cNvPr id="80" name="書類">
                  <a:extLst>
                    <a:ext uri="{FF2B5EF4-FFF2-40B4-BE49-F238E27FC236}">
                      <a16:creationId xmlns:a16="http://schemas.microsoft.com/office/drawing/2014/main" id="{85688423-A265-E8E5-FFB4-AB5B6AAA8F9F}"/>
                    </a:ext>
                  </a:extLst>
                </p:cNvPr>
                <p:cNvGrpSpPr>
                  <a:grpSpLocks noChangeAspect="1"/>
                </p:cNvGrpSpPr>
                <p:nvPr/>
              </p:nvGrpSpPr>
              <p:grpSpPr bwMode="auto">
                <a:xfrm>
                  <a:off x="5056639" y="3352931"/>
                  <a:ext cx="470722" cy="616039"/>
                  <a:chOff x="2008" y="732"/>
                  <a:chExt cx="528" cy="691"/>
                </a:xfrm>
              </p:grpSpPr>
              <p:sp>
                <p:nvSpPr>
                  <p:cNvPr id="85" name="Freeform 10">
                    <a:extLst>
                      <a:ext uri="{FF2B5EF4-FFF2-40B4-BE49-F238E27FC236}">
                        <a16:creationId xmlns:a16="http://schemas.microsoft.com/office/drawing/2014/main" id="{53E68A1B-BE7A-8E12-D182-A3B82F8849B7}"/>
                      </a:ext>
                    </a:extLst>
                  </p:cNvPr>
                  <p:cNvSpPr>
                    <a:spLocks/>
                  </p:cNvSpPr>
                  <p:nvPr/>
                </p:nvSpPr>
                <p:spPr bwMode="auto">
                  <a:xfrm>
                    <a:off x="2142" y="770"/>
                    <a:ext cx="356" cy="517"/>
                  </a:xfrm>
                  <a:custGeom>
                    <a:avLst/>
                    <a:gdLst>
                      <a:gd name="T0" fmla="*/ 0 w 234"/>
                      <a:gd name="T1" fmla="*/ 8 h 340"/>
                      <a:gd name="T2" fmla="*/ 8 w 234"/>
                      <a:gd name="T3" fmla="*/ 0 h 340"/>
                      <a:gd name="T4" fmla="*/ 145 w 234"/>
                      <a:gd name="T5" fmla="*/ 0 h 340"/>
                      <a:gd name="T6" fmla="*/ 145 w 234"/>
                      <a:gd name="T7" fmla="*/ 88 h 340"/>
                      <a:gd name="T8" fmla="*/ 234 w 234"/>
                      <a:gd name="T9" fmla="*/ 88 h 340"/>
                      <a:gd name="T10" fmla="*/ 234 w 234"/>
                      <a:gd name="T11" fmla="*/ 332 h 340"/>
                      <a:gd name="T12" fmla="*/ 226 w 234"/>
                      <a:gd name="T13" fmla="*/ 340 h 340"/>
                      <a:gd name="T14" fmla="*/ 8 w 234"/>
                      <a:gd name="T15" fmla="*/ 340 h 340"/>
                      <a:gd name="T16" fmla="*/ 0 w 234"/>
                      <a:gd name="T17" fmla="*/ 332 h 340"/>
                      <a:gd name="T18" fmla="*/ 0 w 234"/>
                      <a:gd name="T19" fmla="*/ 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4" h="340">
                        <a:moveTo>
                          <a:pt x="0" y="8"/>
                        </a:moveTo>
                        <a:cubicBezTo>
                          <a:pt x="0" y="4"/>
                          <a:pt x="4" y="0"/>
                          <a:pt x="8" y="0"/>
                        </a:cubicBezTo>
                        <a:cubicBezTo>
                          <a:pt x="145" y="0"/>
                          <a:pt x="145" y="0"/>
                          <a:pt x="145" y="0"/>
                        </a:cubicBezTo>
                        <a:cubicBezTo>
                          <a:pt x="145" y="88"/>
                          <a:pt x="145" y="88"/>
                          <a:pt x="145" y="88"/>
                        </a:cubicBezTo>
                        <a:cubicBezTo>
                          <a:pt x="234" y="88"/>
                          <a:pt x="234" y="88"/>
                          <a:pt x="234" y="88"/>
                        </a:cubicBezTo>
                        <a:cubicBezTo>
                          <a:pt x="234" y="332"/>
                          <a:pt x="234" y="332"/>
                          <a:pt x="234" y="332"/>
                        </a:cubicBezTo>
                        <a:cubicBezTo>
                          <a:pt x="234" y="337"/>
                          <a:pt x="230" y="340"/>
                          <a:pt x="226" y="340"/>
                        </a:cubicBezTo>
                        <a:cubicBezTo>
                          <a:pt x="8" y="340"/>
                          <a:pt x="8" y="340"/>
                          <a:pt x="8" y="340"/>
                        </a:cubicBezTo>
                        <a:cubicBezTo>
                          <a:pt x="4" y="340"/>
                          <a:pt x="0" y="337"/>
                          <a:pt x="0" y="332"/>
                        </a:cubicBezTo>
                        <a:lnTo>
                          <a:pt x="0" y="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92" name="Freeform 11">
                    <a:extLst>
                      <a:ext uri="{FF2B5EF4-FFF2-40B4-BE49-F238E27FC236}">
                        <a16:creationId xmlns:a16="http://schemas.microsoft.com/office/drawing/2014/main" id="{B30550FC-BF5B-4824-52FF-DC6C0E5DC217}"/>
                      </a:ext>
                    </a:extLst>
                  </p:cNvPr>
                  <p:cNvSpPr>
                    <a:spLocks noEditPoints="1"/>
                  </p:cNvSpPr>
                  <p:nvPr/>
                </p:nvSpPr>
                <p:spPr bwMode="auto">
                  <a:xfrm>
                    <a:off x="2008" y="732"/>
                    <a:ext cx="528" cy="691"/>
                  </a:xfrm>
                  <a:custGeom>
                    <a:avLst/>
                    <a:gdLst>
                      <a:gd name="T0" fmla="*/ 24 w 347"/>
                      <a:gd name="T1" fmla="*/ 438 h 454"/>
                      <a:gd name="T2" fmla="*/ 292 w 347"/>
                      <a:gd name="T3" fmla="*/ 438 h 454"/>
                      <a:gd name="T4" fmla="*/ 292 w 347"/>
                      <a:gd name="T5" fmla="*/ 454 h 454"/>
                      <a:gd name="T6" fmla="*/ 18 w 347"/>
                      <a:gd name="T7" fmla="*/ 454 h 454"/>
                      <a:gd name="T8" fmla="*/ 0 w 347"/>
                      <a:gd name="T9" fmla="*/ 435 h 454"/>
                      <a:gd name="T10" fmla="*/ 0 w 347"/>
                      <a:gd name="T11" fmla="*/ 54 h 454"/>
                      <a:gd name="T12" fmla="*/ 16 w 347"/>
                      <a:gd name="T13" fmla="*/ 54 h 454"/>
                      <a:gd name="T14" fmla="*/ 16 w 347"/>
                      <a:gd name="T15" fmla="*/ 430 h 454"/>
                      <a:gd name="T16" fmla="*/ 24 w 347"/>
                      <a:gd name="T17" fmla="*/ 438 h 454"/>
                      <a:gd name="T18" fmla="*/ 47 w 347"/>
                      <a:gd name="T19" fmla="*/ 398 h 454"/>
                      <a:gd name="T20" fmla="*/ 47 w 347"/>
                      <a:gd name="T21" fmla="*/ 23 h 454"/>
                      <a:gd name="T22" fmla="*/ 32 w 347"/>
                      <a:gd name="T23" fmla="*/ 23 h 454"/>
                      <a:gd name="T24" fmla="*/ 32 w 347"/>
                      <a:gd name="T25" fmla="*/ 404 h 454"/>
                      <a:gd name="T26" fmla="*/ 50 w 347"/>
                      <a:gd name="T27" fmla="*/ 422 h 454"/>
                      <a:gd name="T28" fmla="*/ 324 w 347"/>
                      <a:gd name="T29" fmla="*/ 422 h 454"/>
                      <a:gd name="T30" fmla="*/ 324 w 347"/>
                      <a:gd name="T31" fmla="*/ 406 h 454"/>
                      <a:gd name="T32" fmla="*/ 55 w 347"/>
                      <a:gd name="T33" fmla="*/ 406 h 454"/>
                      <a:gd name="T34" fmla="*/ 47 w 347"/>
                      <a:gd name="T35" fmla="*/ 398 h 454"/>
                      <a:gd name="T36" fmla="*/ 347 w 347"/>
                      <a:gd name="T37" fmla="*/ 372 h 454"/>
                      <a:gd name="T38" fmla="*/ 347 w 347"/>
                      <a:gd name="T39" fmla="*/ 102 h 454"/>
                      <a:gd name="T40" fmla="*/ 245 w 347"/>
                      <a:gd name="T41" fmla="*/ 0 h 454"/>
                      <a:gd name="T42" fmla="*/ 81 w 347"/>
                      <a:gd name="T43" fmla="*/ 0 h 454"/>
                      <a:gd name="T44" fmla="*/ 63 w 347"/>
                      <a:gd name="T45" fmla="*/ 18 h 454"/>
                      <a:gd name="T46" fmla="*/ 63 w 347"/>
                      <a:gd name="T47" fmla="*/ 372 h 454"/>
                      <a:gd name="T48" fmla="*/ 81 w 347"/>
                      <a:gd name="T49" fmla="*/ 390 h 454"/>
                      <a:gd name="T50" fmla="*/ 329 w 347"/>
                      <a:gd name="T51" fmla="*/ 390 h 454"/>
                      <a:gd name="T52" fmla="*/ 347 w 347"/>
                      <a:gd name="T53" fmla="*/ 372 h 454"/>
                      <a:gd name="T54" fmla="*/ 88 w 347"/>
                      <a:gd name="T55" fmla="*/ 33 h 454"/>
                      <a:gd name="T56" fmla="*/ 96 w 347"/>
                      <a:gd name="T57" fmla="*/ 25 h 454"/>
                      <a:gd name="T58" fmla="*/ 233 w 347"/>
                      <a:gd name="T59" fmla="*/ 25 h 454"/>
                      <a:gd name="T60" fmla="*/ 233 w 347"/>
                      <a:gd name="T61" fmla="*/ 113 h 454"/>
                      <a:gd name="T62" fmla="*/ 322 w 347"/>
                      <a:gd name="T63" fmla="*/ 113 h 454"/>
                      <a:gd name="T64" fmla="*/ 322 w 347"/>
                      <a:gd name="T65" fmla="*/ 357 h 454"/>
                      <a:gd name="T66" fmla="*/ 314 w 347"/>
                      <a:gd name="T67" fmla="*/ 365 h 454"/>
                      <a:gd name="T68" fmla="*/ 96 w 347"/>
                      <a:gd name="T69" fmla="*/ 365 h 454"/>
                      <a:gd name="T70" fmla="*/ 88 w 347"/>
                      <a:gd name="T71" fmla="*/ 357 h 454"/>
                      <a:gd name="T72" fmla="*/ 88 w 347"/>
                      <a:gd name="T73" fmla="*/ 33 h 454"/>
                      <a:gd name="T74" fmla="*/ 299 w 347"/>
                      <a:gd name="T75" fmla="*/ 226 h 454"/>
                      <a:gd name="T76" fmla="*/ 111 w 347"/>
                      <a:gd name="T77" fmla="*/ 226 h 454"/>
                      <a:gd name="T78" fmla="*/ 111 w 347"/>
                      <a:gd name="T79" fmla="*/ 246 h 454"/>
                      <a:gd name="T80" fmla="*/ 299 w 347"/>
                      <a:gd name="T81" fmla="*/ 246 h 454"/>
                      <a:gd name="T82" fmla="*/ 299 w 347"/>
                      <a:gd name="T83" fmla="*/ 226 h 454"/>
                      <a:gd name="T84" fmla="*/ 299 w 347"/>
                      <a:gd name="T85" fmla="*/ 185 h 454"/>
                      <a:gd name="T86" fmla="*/ 111 w 347"/>
                      <a:gd name="T87" fmla="*/ 185 h 454"/>
                      <a:gd name="T88" fmla="*/ 111 w 347"/>
                      <a:gd name="T89" fmla="*/ 205 h 454"/>
                      <a:gd name="T90" fmla="*/ 299 w 347"/>
                      <a:gd name="T91" fmla="*/ 205 h 454"/>
                      <a:gd name="T92" fmla="*/ 299 w 347"/>
                      <a:gd name="T93" fmla="*/ 185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47" h="454">
                        <a:moveTo>
                          <a:pt x="24" y="438"/>
                        </a:moveTo>
                        <a:cubicBezTo>
                          <a:pt x="292" y="438"/>
                          <a:pt x="292" y="438"/>
                          <a:pt x="292" y="438"/>
                        </a:cubicBezTo>
                        <a:cubicBezTo>
                          <a:pt x="292" y="454"/>
                          <a:pt x="292" y="454"/>
                          <a:pt x="292" y="454"/>
                        </a:cubicBezTo>
                        <a:cubicBezTo>
                          <a:pt x="18" y="454"/>
                          <a:pt x="18" y="454"/>
                          <a:pt x="18" y="454"/>
                        </a:cubicBezTo>
                        <a:cubicBezTo>
                          <a:pt x="8" y="454"/>
                          <a:pt x="0" y="445"/>
                          <a:pt x="0" y="435"/>
                        </a:cubicBezTo>
                        <a:cubicBezTo>
                          <a:pt x="0" y="54"/>
                          <a:pt x="0" y="54"/>
                          <a:pt x="0" y="54"/>
                        </a:cubicBezTo>
                        <a:cubicBezTo>
                          <a:pt x="16" y="54"/>
                          <a:pt x="16" y="54"/>
                          <a:pt x="16" y="54"/>
                        </a:cubicBezTo>
                        <a:cubicBezTo>
                          <a:pt x="16" y="430"/>
                          <a:pt x="16" y="430"/>
                          <a:pt x="16" y="430"/>
                        </a:cubicBezTo>
                        <a:cubicBezTo>
                          <a:pt x="16" y="434"/>
                          <a:pt x="19" y="438"/>
                          <a:pt x="24" y="438"/>
                        </a:cubicBezTo>
                        <a:close/>
                        <a:moveTo>
                          <a:pt x="47" y="398"/>
                        </a:moveTo>
                        <a:cubicBezTo>
                          <a:pt x="47" y="23"/>
                          <a:pt x="47" y="23"/>
                          <a:pt x="47" y="23"/>
                        </a:cubicBezTo>
                        <a:cubicBezTo>
                          <a:pt x="32" y="23"/>
                          <a:pt x="32" y="23"/>
                          <a:pt x="32" y="23"/>
                        </a:cubicBezTo>
                        <a:cubicBezTo>
                          <a:pt x="32" y="404"/>
                          <a:pt x="32" y="404"/>
                          <a:pt x="32" y="404"/>
                        </a:cubicBezTo>
                        <a:cubicBezTo>
                          <a:pt x="32" y="414"/>
                          <a:pt x="40" y="422"/>
                          <a:pt x="50" y="422"/>
                        </a:cubicBezTo>
                        <a:cubicBezTo>
                          <a:pt x="324" y="422"/>
                          <a:pt x="324" y="422"/>
                          <a:pt x="324" y="422"/>
                        </a:cubicBezTo>
                        <a:cubicBezTo>
                          <a:pt x="324" y="406"/>
                          <a:pt x="324" y="406"/>
                          <a:pt x="324" y="406"/>
                        </a:cubicBezTo>
                        <a:cubicBezTo>
                          <a:pt x="55" y="406"/>
                          <a:pt x="55" y="406"/>
                          <a:pt x="55" y="406"/>
                        </a:cubicBezTo>
                        <a:cubicBezTo>
                          <a:pt x="51" y="406"/>
                          <a:pt x="47" y="402"/>
                          <a:pt x="47" y="398"/>
                        </a:cubicBezTo>
                        <a:close/>
                        <a:moveTo>
                          <a:pt x="347" y="372"/>
                        </a:moveTo>
                        <a:cubicBezTo>
                          <a:pt x="347" y="102"/>
                          <a:pt x="347" y="102"/>
                          <a:pt x="347" y="102"/>
                        </a:cubicBezTo>
                        <a:cubicBezTo>
                          <a:pt x="245" y="0"/>
                          <a:pt x="245" y="0"/>
                          <a:pt x="245" y="0"/>
                        </a:cubicBezTo>
                        <a:cubicBezTo>
                          <a:pt x="81" y="0"/>
                          <a:pt x="81" y="0"/>
                          <a:pt x="81" y="0"/>
                        </a:cubicBezTo>
                        <a:cubicBezTo>
                          <a:pt x="71" y="0"/>
                          <a:pt x="63" y="8"/>
                          <a:pt x="63" y="18"/>
                        </a:cubicBezTo>
                        <a:cubicBezTo>
                          <a:pt x="63" y="372"/>
                          <a:pt x="63" y="372"/>
                          <a:pt x="63" y="372"/>
                        </a:cubicBezTo>
                        <a:cubicBezTo>
                          <a:pt x="63" y="382"/>
                          <a:pt x="71" y="390"/>
                          <a:pt x="81" y="390"/>
                        </a:cubicBezTo>
                        <a:cubicBezTo>
                          <a:pt x="329" y="390"/>
                          <a:pt x="329" y="390"/>
                          <a:pt x="329" y="390"/>
                        </a:cubicBezTo>
                        <a:cubicBezTo>
                          <a:pt x="339" y="390"/>
                          <a:pt x="347" y="382"/>
                          <a:pt x="347" y="372"/>
                        </a:cubicBezTo>
                        <a:close/>
                        <a:moveTo>
                          <a:pt x="88" y="33"/>
                        </a:moveTo>
                        <a:cubicBezTo>
                          <a:pt x="88" y="29"/>
                          <a:pt x="92" y="25"/>
                          <a:pt x="96" y="25"/>
                        </a:cubicBezTo>
                        <a:cubicBezTo>
                          <a:pt x="233" y="25"/>
                          <a:pt x="233" y="25"/>
                          <a:pt x="233" y="25"/>
                        </a:cubicBezTo>
                        <a:cubicBezTo>
                          <a:pt x="233" y="113"/>
                          <a:pt x="233" y="113"/>
                          <a:pt x="233" y="113"/>
                        </a:cubicBezTo>
                        <a:cubicBezTo>
                          <a:pt x="322" y="113"/>
                          <a:pt x="322" y="113"/>
                          <a:pt x="322" y="113"/>
                        </a:cubicBezTo>
                        <a:cubicBezTo>
                          <a:pt x="322" y="357"/>
                          <a:pt x="322" y="357"/>
                          <a:pt x="322" y="357"/>
                        </a:cubicBezTo>
                        <a:cubicBezTo>
                          <a:pt x="322" y="362"/>
                          <a:pt x="318" y="365"/>
                          <a:pt x="314" y="365"/>
                        </a:cubicBezTo>
                        <a:cubicBezTo>
                          <a:pt x="96" y="365"/>
                          <a:pt x="96" y="365"/>
                          <a:pt x="96" y="365"/>
                        </a:cubicBezTo>
                        <a:cubicBezTo>
                          <a:pt x="92" y="365"/>
                          <a:pt x="88" y="362"/>
                          <a:pt x="88" y="357"/>
                        </a:cubicBezTo>
                        <a:lnTo>
                          <a:pt x="88" y="33"/>
                        </a:lnTo>
                        <a:close/>
                        <a:moveTo>
                          <a:pt x="299" y="226"/>
                        </a:moveTo>
                        <a:cubicBezTo>
                          <a:pt x="111" y="226"/>
                          <a:pt x="111" y="226"/>
                          <a:pt x="111" y="226"/>
                        </a:cubicBezTo>
                        <a:cubicBezTo>
                          <a:pt x="111" y="246"/>
                          <a:pt x="111" y="246"/>
                          <a:pt x="111" y="246"/>
                        </a:cubicBezTo>
                        <a:cubicBezTo>
                          <a:pt x="299" y="246"/>
                          <a:pt x="299" y="246"/>
                          <a:pt x="299" y="246"/>
                        </a:cubicBezTo>
                        <a:lnTo>
                          <a:pt x="299" y="226"/>
                        </a:lnTo>
                        <a:close/>
                        <a:moveTo>
                          <a:pt x="299" y="185"/>
                        </a:moveTo>
                        <a:cubicBezTo>
                          <a:pt x="111" y="185"/>
                          <a:pt x="111" y="185"/>
                          <a:pt x="111" y="185"/>
                        </a:cubicBezTo>
                        <a:cubicBezTo>
                          <a:pt x="111" y="205"/>
                          <a:pt x="111" y="205"/>
                          <a:pt x="111" y="205"/>
                        </a:cubicBezTo>
                        <a:cubicBezTo>
                          <a:pt x="299" y="205"/>
                          <a:pt x="299" y="205"/>
                          <a:pt x="299" y="205"/>
                        </a:cubicBezTo>
                        <a:lnTo>
                          <a:pt x="299" y="185"/>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81" name="グループ化 80">
                  <a:extLst>
                    <a:ext uri="{FF2B5EF4-FFF2-40B4-BE49-F238E27FC236}">
                      <a16:creationId xmlns:a16="http://schemas.microsoft.com/office/drawing/2014/main" id="{72697E12-00D4-18A2-A02F-9792AC57A962}"/>
                    </a:ext>
                  </a:extLst>
                </p:cNvPr>
                <p:cNvGrpSpPr/>
                <p:nvPr/>
              </p:nvGrpSpPr>
              <p:grpSpPr>
                <a:xfrm>
                  <a:off x="5472500" y="3267267"/>
                  <a:ext cx="154550" cy="213650"/>
                  <a:chOff x="2878571" y="1963660"/>
                  <a:chExt cx="154550" cy="213650"/>
                </a:xfrm>
              </p:grpSpPr>
              <p:sp>
                <p:nvSpPr>
                  <p:cNvPr id="83" name="フリーフォーム: 図形 82">
                    <a:extLst>
                      <a:ext uri="{FF2B5EF4-FFF2-40B4-BE49-F238E27FC236}">
                        <a16:creationId xmlns:a16="http://schemas.microsoft.com/office/drawing/2014/main" id="{F91B7A5F-9195-814A-8CC0-D8ABAF7635BA}"/>
                      </a:ext>
                    </a:extLst>
                  </p:cNvPr>
                  <p:cNvSpPr/>
                  <p:nvPr/>
                </p:nvSpPr>
                <p:spPr>
                  <a:xfrm>
                    <a:off x="2878571" y="1963660"/>
                    <a:ext cx="117186" cy="138768"/>
                  </a:xfrm>
                  <a:custGeom>
                    <a:avLst/>
                    <a:gdLst>
                      <a:gd name="csX0" fmla="*/ 100546 w 201091"/>
                      <a:gd name="csY0" fmla="*/ 0 h 238125"/>
                      <a:gd name="csX1" fmla="*/ 100546 w 201091"/>
                      <a:gd name="csY1" fmla="*/ 0 h 238125"/>
                      <a:gd name="csX2" fmla="*/ 201092 w 201091"/>
                      <a:gd name="csY2" fmla="*/ 119063 h 238125"/>
                      <a:gd name="csX3" fmla="*/ 201092 w 201091"/>
                      <a:gd name="csY3" fmla="*/ 119063 h 238125"/>
                      <a:gd name="csX4" fmla="*/ 100546 w 201091"/>
                      <a:gd name="csY4" fmla="*/ 238125 h 238125"/>
                      <a:gd name="csX5" fmla="*/ 100546 w 201091"/>
                      <a:gd name="csY5" fmla="*/ 238125 h 238125"/>
                      <a:gd name="csX6" fmla="*/ 0 w 201091"/>
                      <a:gd name="csY6" fmla="*/ 119063 h 238125"/>
                      <a:gd name="csX7" fmla="*/ 0 w 201091"/>
                      <a:gd name="csY7" fmla="*/ 119063 h 238125"/>
                      <a:gd name="csX8" fmla="*/ 100546 w 201091"/>
                      <a:gd name="csY8" fmla="*/ 0 h 2381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201091" h="238125">
                        <a:moveTo>
                          <a:pt x="100546" y="0"/>
                        </a:moveTo>
                        <a:lnTo>
                          <a:pt x="100546" y="0"/>
                        </a:lnTo>
                        <a:cubicBezTo>
                          <a:pt x="115388" y="52296"/>
                          <a:pt x="152019" y="95674"/>
                          <a:pt x="201092" y="119063"/>
                        </a:cubicBezTo>
                        <a:lnTo>
                          <a:pt x="201092" y="119063"/>
                        </a:lnTo>
                        <a:cubicBezTo>
                          <a:pt x="152019" y="142451"/>
                          <a:pt x="115388" y="185829"/>
                          <a:pt x="100546" y="238125"/>
                        </a:cubicBezTo>
                        <a:lnTo>
                          <a:pt x="100546" y="238125"/>
                        </a:lnTo>
                        <a:cubicBezTo>
                          <a:pt x="85697" y="185833"/>
                          <a:pt x="49068" y="142457"/>
                          <a:pt x="0" y="119063"/>
                        </a:cubicBezTo>
                        <a:lnTo>
                          <a:pt x="0" y="119063"/>
                        </a:lnTo>
                        <a:cubicBezTo>
                          <a:pt x="49068" y="95668"/>
                          <a:pt x="85697" y="52292"/>
                          <a:pt x="100546" y="0"/>
                        </a:cubicBezTo>
                        <a:close/>
                      </a:path>
                    </a:pathLst>
                  </a:custGeom>
                  <a:solidFill>
                    <a:srgbClr val="11B3ED"/>
                  </a:solidFill>
                  <a:ln w="9525" cap="flat">
                    <a:noFill/>
                    <a:prstDash val="solid"/>
                    <a:miter/>
                  </a:ln>
                </p:spPr>
                <p:txBody>
                  <a:bodyPr/>
                  <a:lstStyle/>
                  <a:p>
                    <a:endParaRPr lang="ja-JP" altLang="en-US"/>
                  </a:p>
                </p:txBody>
              </p:sp>
              <p:sp>
                <p:nvSpPr>
                  <p:cNvPr id="84" name="フリーフォーム: 図形 83">
                    <a:extLst>
                      <a:ext uri="{FF2B5EF4-FFF2-40B4-BE49-F238E27FC236}">
                        <a16:creationId xmlns:a16="http://schemas.microsoft.com/office/drawing/2014/main" id="{9BA975C2-E622-52B2-6D1E-046165A80531}"/>
                      </a:ext>
                    </a:extLst>
                  </p:cNvPr>
                  <p:cNvSpPr/>
                  <p:nvPr/>
                </p:nvSpPr>
                <p:spPr>
                  <a:xfrm>
                    <a:off x="2972186" y="2105151"/>
                    <a:ext cx="60935" cy="72159"/>
                  </a:xfrm>
                  <a:custGeom>
                    <a:avLst/>
                    <a:gdLst>
                      <a:gd name="csX0" fmla="*/ 52283 w 104565"/>
                      <a:gd name="csY0" fmla="*/ 0 h 123825"/>
                      <a:gd name="csX1" fmla="*/ 52283 w 104565"/>
                      <a:gd name="csY1" fmla="*/ 0 h 123825"/>
                      <a:gd name="csX2" fmla="*/ 104565 w 104565"/>
                      <a:gd name="csY2" fmla="*/ 61913 h 123825"/>
                      <a:gd name="csX3" fmla="*/ 104565 w 104565"/>
                      <a:gd name="csY3" fmla="*/ 61913 h 123825"/>
                      <a:gd name="csX4" fmla="*/ 52283 w 104565"/>
                      <a:gd name="csY4" fmla="*/ 123825 h 123825"/>
                      <a:gd name="csX5" fmla="*/ 52283 w 104565"/>
                      <a:gd name="csY5" fmla="*/ 123825 h 123825"/>
                      <a:gd name="csX6" fmla="*/ 0 w 104565"/>
                      <a:gd name="csY6" fmla="*/ 61913 h 123825"/>
                      <a:gd name="csX7" fmla="*/ 0 w 104565"/>
                      <a:gd name="csY7" fmla="*/ 61913 h 123825"/>
                      <a:gd name="csX8" fmla="*/ 52283 w 104565"/>
                      <a:gd name="csY8" fmla="*/ 0 h 12382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04565" h="123825">
                        <a:moveTo>
                          <a:pt x="52283" y="0"/>
                        </a:moveTo>
                        <a:lnTo>
                          <a:pt x="52283" y="0"/>
                        </a:lnTo>
                        <a:cubicBezTo>
                          <a:pt x="60000" y="27194"/>
                          <a:pt x="79048" y="49751"/>
                          <a:pt x="104565" y="61913"/>
                        </a:cubicBezTo>
                        <a:lnTo>
                          <a:pt x="104565" y="61913"/>
                        </a:lnTo>
                        <a:cubicBezTo>
                          <a:pt x="79048" y="74074"/>
                          <a:pt x="60000" y="96631"/>
                          <a:pt x="52283" y="123825"/>
                        </a:cubicBezTo>
                        <a:lnTo>
                          <a:pt x="52283" y="123825"/>
                        </a:lnTo>
                        <a:cubicBezTo>
                          <a:pt x="44566" y="96631"/>
                          <a:pt x="25517" y="74074"/>
                          <a:pt x="0" y="61913"/>
                        </a:cubicBezTo>
                        <a:lnTo>
                          <a:pt x="0" y="61913"/>
                        </a:lnTo>
                        <a:cubicBezTo>
                          <a:pt x="25517" y="49751"/>
                          <a:pt x="44566" y="27194"/>
                          <a:pt x="52283" y="0"/>
                        </a:cubicBezTo>
                        <a:close/>
                      </a:path>
                    </a:pathLst>
                  </a:custGeom>
                  <a:solidFill>
                    <a:srgbClr val="11B3ED"/>
                  </a:solidFill>
                  <a:ln w="9525" cap="flat">
                    <a:noFill/>
                    <a:prstDash val="solid"/>
                    <a:miter/>
                  </a:ln>
                </p:spPr>
                <p:txBody>
                  <a:bodyPr/>
                  <a:lstStyle/>
                  <a:p>
                    <a:endParaRPr lang="ja-JP" altLang="en-US" dirty="0"/>
                  </a:p>
                </p:txBody>
              </p:sp>
            </p:grpSp>
            <p:sp>
              <p:nvSpPr>
                <p:cNvPr id="82" name="フリーフォーム: 図形 81">
                  <a:extLst>
                    <a:ext uri="{FF2B5EF4-FFF2-40B4-BE49-F238E27FC236}">
                      <a16:creationId xmlns:a16="http://schemas.microsoft.com/office/drawing/2014/main" id="{63CEF9A2-0438-5943-E0CA-F76210621FF6}"/>
                    </a:ext>
                  </a:extLst>
                </p:cNvPr>
                <p:cNvSpPr/>
                <p:nvPr/>
              </p:nvSpPr>
              <p:spPr>
                <a:xfrm>
                  <a:off x="4961718" y="3938913"/>
                  <a:ext cx="111692" cy="132263"/>
                </a:xfrm>
                <a:custGeom>
                  <a:avLst/>
                  <a:gdLst>
                    <a:gd name="csX0" fmla="*/ 76410 w 152828"/>
                    <a:gd name="csY0" fmla="*/ 0 h 180975"/>
                    <a:gd name="csX1" fmla="*/ 76410 w 152828"/>
                    <a:gd name="csY1" fmla="*/ 0 h 180975"/>
                    <a:gd name="csX2" fmla="*/ 152829 w 152828"/>
                    <a:gd name="csY2" fmla="*/ 90488 h 180975"/>
                    <a:gd name="csX3" fmla="*/ 152829 w 152828"/>
                    <a:gd name="csY3" fmla="*/ 90488 h 180975"/>
                    <a:gd name="csX4" fmla="*/ 76410 w 152828"/>
                    <a:gd name="csY4" fmla="*/ 180975 h 180975"/>
                    <a:gd name="csX5" fmla="*/ 76410 w 152828"/>
                    <a:gd name="csY5" fmla="*/ 180975 h 180975"/>
                    <a:gd name="csX6" fmla="*/ 0 w 152828"/>
                    <a:gd name="csY6" fmla="*/ 90488 h 180975"/>
                    <a:gd name="csX7" fmla="*/ 0 w 152828"/>
                    <a:gd name="csY7" fmla="*/ 90488 h 180975"/>
                    <a:gd name="csX8" fmla="*/ 76410 w 152828"/>
                    <a:gd name="csY8" fmla="*/ 0 h 18097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Lst>
                  <a:rect l="l" t="t" r="r" b="b"/>
                  <a:pathLst>
                    <a:path w="152828" h="180975">
                      <a:moveTo>
                        <a:pt x="76410" y="0"/>
                      </a:moveTo>
                      <a:lnTo>
                        <a:pt x="76410" y="0"/>
                      </a:lnTo>
                      <a:cubicBezTo>
                        <a:pt x="87693" y="39744"/>
                        <a:pt x="115533" y="72711"/>
                        <a:pt x="152829" y="90488"/>
                      </a:cubicBezTo>
                      <a:lnTo>
                        <a:pt x="152829" y="90488"/>
                      </a:lnTo>
                      <a:cubicBezTo>
                        <a:pt x="115533" y="108264"/>
                        <a:pt x="87693" y="141231"/>
                        <a:pt x="76410" y="180975"/>
                      </a:cubicBezTo>
                      <a:lnTo>
                        <a:pt x="76410" y="180975"/>
                      </a:lnTo>
                      <a:cubicBezTo>
                        <a:pt x="65130" y="141232"/>
                        <a:pt x="37292" y="108265"/>
                        <a:pt x="0" y="90488"/>
                      </a:cubicBezTo>
                      <a:lnTo>
                        <a:pt x="0" y="90488"/>
                      </a:lnTo>
                      <a:cubicBezTo>
                        <a:pt x="37292" y="72710"/>
                        <a:pt x="65130" y="39743"/>
                        <a:pt x="76410" y="0"/>
                      </a:cubicBezTo>
                      <a:close/>
                    </a:path>
                  </a:pathLst>
                </a:custGeom>
                <a:solidFill>
                  <a:srgbClr val="11B3ED"/>
                </a:solidFill>
                <a:ln w="9525" cap="flat">
                  <a:noFill/>
                  <a:prstDash val="solid"/>
                  <a:miter/>
                </a:ln>
              </p:spPr>
              <p:txBody>
                <a:bodyPr/>
                <a:lstStyle/>
                <a:p>
                  <a:endParaRPr lang="ja-JP" altLang="en-US"/>
                </a:p>
              </p:txBody>
            </p:sp>
          </p:grpSp>
          <p:sp>
            <p:nvSpPr>
              <p:cNvPr id="34" name="矢印: 右 33">
                <a:extLst>
                  <a:ext uri="{FF2B5EF4-FFF2-40B4-BE49-F238E27FC236}">
                    <a16:creationId xmlns:a16="http://schemas.microsoft.com/office/drawing/2014/main" id="{6817D43C-BC82-2B79-FBE9-57A96B0BA435}"/>
                  </a:ext>
                </a:extLst>
              </p:cNvPr>
              <p:cNvSpPr/>
              <p:nvPr/>
            </p:nvSpPr>
            <p:spPr>
              <a:xfrm>
                <a:off x="4576079" y="3668268"/>
                <a:ext cx="133129" cy="130858"/>
              </a:xfrm>
              <a:prstGeom prst="rightArrow">
                <a:avLst/>
              </a:prstGeom>
              <a:solidFill>
                <a:srgbClr val="11B3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グループ化 35">
                <a:extLst>
                  <a:ext uri="{FF2B5EF4-FFF2-40B4-BE49-F238E27FC236}">
                    <a16:creationId xmlns:a16="http://schemas.microsoft.com/office/drawing/2014/main" id="{2CA15F00-A8D6-0A1A-9BF7-58B66D51AD95}"/>
                  </a:ext>
                </a:extLst>
              </p:cNvPr>
              <p:cNvGrpSpPr/>
              <p:nvPr/>
            </p:nvGrpSpPr>
            <p:grpSpPr>
              <a:xfrm>
                <a:off x="4014390" y="3414508"/>
                <a:ext cx="506664" cy="603323"/>
                <a:chOff x="7049334" y="4373204"/>
                <a:chExt cx="649648" cy="773585"/>
              </a:xfrm>
            </p:grpSpPr>
            <p:grpSp>
              <p:nvGrpSpPr>
                <p:cNvPr id="38" name="グループ化 37">
                  <a:extLst>
                    <a:ext uri="{FF2B5EF4-FFF2-40B4-BE49-F238E27FC236}">
                      <a16:creationId xmlns:a16="http://schemas.microsoft.com/office/drawing/2014/main" id="{1348F238-0E73-9FF3-C515-87C7BFE96903}"/>
                    </a:ext>
                  </a:extLst>
                </p:cNvPr>
                <p:cNvGrpSpPr/>
                <p:nvPr/>
              </p:nvGrpSpPr>
              <p:grpSpPr>
                <a:xfrm>
                  <a:off x="7049334" y="4373204"/>
                  <a:ext cx="649648" cy="773585"/>
                  <a:chOff x="757229" y="3833123"/>
                  <a:chExt cx="752613" cy="896193"/>
                </a:xfrm>
              </p:grpSpPr>
              <p:grpSp>
                <p:nvGrpSpPr>
                  <p:cNvPr id="51" name="グループ化 50">
                    <a:extLst>
                      <a:ext uri="{FF2B5EF4-FFF2-40B4-BE49-F238E27FC236}">
                        <a16:creationId xmlns:a16="http://schemas.microsoft.com/office/drawing/2014/main" id="{5FB27C64-6D4E-9FD9-DBBC-782B024C81E5}"/>
                      </a:ext>
                    </a:extLst>
                  </p:cNvPr>
                  <p:cNvGrpSpPr/>
                  <p:nvPr/>
                </p:nvGrpSpPr>
                <p:grpSpPr>
                  <a:xfrm rot="20570899" flipV="1">
                    <a:off x="889052" y="3874801"/>
                    <a:ext cx="620790" cy="854515"/>
                    <a:chOff x="1405132" y="2026469"/>
                    <a:chExt cx="531666" cy="731837"/>
                  </a:xfrm>
                </p:grpSpPr>
                <p:sp>
                  <p:nvSpPr>
                    <p:cNvPr id="72" name="Freeform 54">
                      <a:extLst>
                        <a:ext uri="{FF2B5EF4-FFF2-40B4-BE49-F238E27FC236}">
                          <a16:creationId xmlns:a16="http://schemas.microsoft.com/office/drawing/2014/main" id="{747D9814-B019-A2A0-60CB-C94DDDAA8C3F}"/>
                        </a:ext>
                      </a:extLst>
                    </p:cNvPr>
                    <p:cNvSpPr>
                      <a:spLocks/>
                    </p:cNvSpPr>
                    <p:nvPr/>
                  </p:nvSpPr>
                  <p:spPr bwMode="auto">
                    <a:xfrm rot="20655958">
                      <a:off x="1528469" y="2229159"/>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73" name="データファイル">
                      <a:extLst>
                        <a:ext uri="{FF2B5EF4-FFF2-40B4-BE49-F238E27FC236}">
                          <a16:creationId xmlns:a16="http://schemas.microsoft.com/office/drawing/2014/main" id="{443A639A-6496-DC7B-69A3-B4379B051097}"/>
                        </a:ext>
                      </a:extLst>
                    </p:cNvPr>
                    <p:cNvGrpSpPr>
                      <a:grpSpLocks noChangeAspect="1"/>
                    </p:cNvGrpSpPr>
                    <p:nvPr/>
                  </p:nvGrpSpPr>
                  <p:grpSpPr bwMode="auto">
                    <a:xfrm rot="343666">
                      <a:off x="1556604" y="2026469"/>
                      <a:ext cx="380194" cy="508203"/>
                      <a:chOff x="5441" y="2127"/>
                      <a:chExt cx="496" cy="663"/>
                    </a:xfrm>
                  </p:grpSpPr>
                  <p:sp>
                    <p:nvSpPr>
                      <p:cNvPr id="78" name="Freeform 54">
                        <a:extLst>
                          <a:ext uri="{FF2B5EF4-FFF2-40B4-BE49-F238E27FC236}">
                            <a16:creationId xmlns:a16="http://schemas.microsoft.com/office/drawing/2014/main" id="{EE138017-19AF-0E31-BE51-ECE3B719CA3C}"/>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79" name="Freeform 55">
                        <a:extLst>
                          <a:ext uri="{FF2B5EF4-FFF2-40B4-BE49-F238E27FC236}">
                            <a16:creationId xmlns:a16="http://schemas.microsoft.com/office/drawing/2014/main" id="{ADDEEA16-2F77-0B1A-6777-D8E250F3C4DE}"/>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sp>
                  <p:nvSpPr>
                    <p:cNvPr id="74" name="Freeform 54">
                      <a:extLst>
                        <a:ext uri="{FF2B5EF4-FFF2-40B4-BE49-F238E27FC236}">
                          <a16:creationId xmlns:a16="http://schemas.microsoft.com/office/drawing/2014/main" id="{CC5D24D4-0D02-050D-5365-2D7DF2D32054}"/>
                        </a:ext>
                      </a:extLst>
                    </p:cNvPr>
                    <p:cNvSpPr>
                      <a:spLocks/>
                    </p:cNvSpPr>
                    <p:nvPr/>
                  </p:nvSpPr>
                  <p:spPr bwMode="auto">
                    <a:xfrm rot="343666">
                      <a:off x="1405132" y="2315257"/>
                      <a:ext cx="315806" cy="443049"/>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grpSp>
                  <p:nvGrpSpPr>
                    <p:cNvPr id="75" name="データファイル">
                      <a:extLst>
                        <a:ext uri="{FF2B5EF4-FFF2-40B4-BE49-F238E27FC236}">
                          <a16:creationId xmlns:a16="http://schemas.microsoft.com/office/drawing/2014/main" id="{2A3FF109-255D-9649-2225-A1D94D6A70F1}"/>
                        </a:ext>
                      </a:extLst>
                    </p:cNvPr>
                    <p:cNvGrpSpPr>
                      <a:grpSpLocks noChangeAspect="1"/>
                    </p:cNvGrpSpPr>
                    <p:nvPr/>
                  </p:nvGrpSpPr>
                  <p:grpSpPr bwMode="auto">
                    <a:xfrm rot="20879136">
                      <a:off x="1433953" y="2107676"/>
                      <a:ext cx="380194" cy="508203"/>
                      <a:chOff x="5441" y="2127"/>
                      <a:chExt cx="496" cy="663"/>
                    </a:xfrm>
                  </p:grpSpPr>
                  <p:sp>
                    <p:nvSpPr>
                      <p:cNvPr id="76" name="Freeform 54">
                        <a:extLst>
                          <a:ext uri="{FF2B5EF4-FFF2-40B4-BE49-F238E27FC236}">
                            <a16:creationId xmlns:a16="http://schemas.microsoft.com/office/drawing/2014/main" id="{D5D81764-10AB-B658-01F7-35E4ECCD61B7}"/>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77" name="Freeform 55">
                        <a:extLst>
                          <a:ext uri="{FF2B5EF4-FFF2-40B4-BE49-F238E27FC236}">
                            <a16:creationId xmlns:a16="http://schemas.microsoft.com/office/drawing/2014/main" id="{1C68E9C8-9A93-691B-65D7-DE16E072F4DE}"/>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52" name="データファイル">
                    <a:extLst>
                      <a:ext uri="{FF2B5EF4-FFF2-40B4-BE49-F238E27FC236}">
                        <a16:creationId xmlns:a16="http://schemas.microsoft.com/office/drawing/2014/main" id="{06C5D632-6CA2-491A-9FE5-BDE7A9F0A8F7}"/>
                      </a:ext>
                    </a:extLst>
                  </p:cNvPr>
                  <p:cNvGrpSpPr>
                    <a:grpSpLocks noChangeAspect="1"/>
                  </p:cNvGrpSpPr>
                  <p:nvPr/>
                </p:nvGrpSpPr>
                <p:grpSpPr bwMode="auto">
                  <a:xfrm rot="20655958">
                    <a:off x="863895" y="3993373"/>
                    <a:ext cx="443926" cy="593393"/>
                    <a:chOff x="5441" y="2127"/>
                    <a:chExt cx="496" cy="663"/>
                  </a:xfrm>
                </p:grpSpPr>
                <p:sp>
                  <p:nvSpPr>
                    <p:cNvPr id="69" name="Freeform 54">
                      <a:extLst>
                        <a:ext uri="{FF2B5EF4-FFF2-40B4-BE49-F238E27FC236}">
                          <a16:creationId xmlns:a16="http://schemas.microsoft.com/office/drawing/2014/main" id="{C74A0F2F-D3CF-47CD-D4E5-4619F42AB5C9}"/>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71" name="Freeform 55">
                      <a:extLst>
                        <a:ext uri="{FF2B5EF4-FFF2-40B4-BE49-F238E27FC236}">
                          <a16:creationId xmlns:a16="http://schemas.microsoft.com/office/drawing/2014/main" id="{11095A94-8D81-7F8C-6BCF-06CC3297E2C2}"/>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4" name="データファイル">
                    <a:extLst>
                      <a:ext uri="{FF2B5EF4-FFF2-40B4-BE49-F238E27FC236}">
                        <a16:creationId xmlns:a16="http://schemas.microsoft.com/office/drawing/2014/main" id="{D9874ABA-B919-C1B6-A4B8-E31C9BADBEAE}"/>
                      </a:ext>
                    </a:extLst>
                  </p:cNvPr>
                  <p:cNvGrpSpPr>
                    <a:grpSpLocks noChangeAspect="1"/>
                  </p:cNvGrpSpPr>
                  <p:nvPr/>
                </p:nvGrpSpPr>
                <p:grpSpPr bwMode="auto">
                  <a:xfrm rot="343666">
                    <a:off x="941692" y="3833123"/>
                    <a:ext cx="443926" cy="593393"/>
                    <a:chOff x="5441" y="2127"/>
                    <a:chExt cx="496" cy="663"/>
                  </a:xfrm>
                </p:grpSpPr>
                <p:sp>
                  <p:nvSpPr>
                    <p:cNvPr id="67" name="Freeform 54">
                      <a:extLst>
                        <a:ext uri="{FF2B5EF4-FFF2-40B4-BE49-F238E27FC236}">
                          <a16:creationId xmlns:a16="http://schemas.microsoft.com/office/drawing/2014/main" id="{DD3D176B-14B5-C7EE-86D2-AC1F51218CD4}"/>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8" name="Freeform 55">
                      <a:extLst>
                        <a:ext uri="{FF2B5EF4-FFF2-40B4-BE49-F238E27FC236}">
                          <a16:creationId xmlns:a16="http://schemas.microsoft.com/office/drawing/2014/main" id="{2A2030E4-7F89-3285-238A-56BB34849F82}"/>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5" name="データファイル">
                    <a:extLst>
                      <a:ext uri="{FF2B5EF4-FFF2-40B4-BE49-F238E27FC236}">
                        <a16:creationId xmlns:a16="http://schemas.microsoft.com/office/drawing/2014/main" id="{DF4D3D9E-80FF-6A3C-DB3B-0B85D51E194E}"/>
                      </a:ext>
                    </a:extLst>
                  </p:cNvPr>
                  <p:cNvGrpSpPr>
                    <a:grpSpLocks noChangeAspect="1"/>
                  </p:cNvGrpSpPr>
                  <p:nvPr/>
                </p:nvGrpSpPr>
                <p:grpSpPr bwMode="auto">
                  <a:xfrm rot="343666">
                    <a:off x="757229" y="4089638"/>
                    <a:ext cx="443926" cy="593393"/>
                    <a:chOff x="5441" y="2127"/>
                    <a:chExt cx="496" cy="663"/>
                  </a:xfrm>
                </p:grpSpPr>
                <p:sp>
                  <p:nvSpPr>
                    <p:cNvPr id="65" name="Freeform 54">
                      <a:extLst>
                        <a:ext uri="{FF2B5EF4-FFF2-40B4-BE49-F238E27FC236}">
                          <a16:creationId xmlns:a16="http://schemas.microsoft.com/office/drawing/2014/main" id="{51A105FD-23A8-2CD3-C9F5-D80AD1C2D234}"/>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6" name="Freeform 55">
                      <a:extLst>
                        <a:ext uri="{FF2B5EF4-FFF2-40B4-BE49-F238E27FC236}">
                          <a16:creationId xmlns:a16="http://schemas.microsoft.com/office/drawing/2014/main" id="{78322A23-2794-C87B-BAD1-6594AC1F4B82}"/>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nvGrpSpPr>
                  <p:cNvPr id="56" name="データファイル">
                    <a:extLst>
                      <a:ext uri="{FF2B5EF4-FFF2-40B4-BE49-F238E27FC236}">
                        <a16:creationId xmlns:a16="http://schemas.microsoft.com/office/drawing/2014/main" id="{CB889BF4-C78F-C1B7-55BD-6750096497C9}"/>
                      </a:ext>
                    </a:extLst>
                  </p:cNvPr>
                  <p:cNvGrpSpPr>
                    <a:grpSpLocks noChangeAspect="1"/>
                  </p:cNvGrpSpPr>
                  <p:nvPr/>
                </p:nvGrpSpPr>
                <p:grpSpPr bwMode="auto">
                  <a:xfrm rot="20879136">
                    <a:off x="805384" y="3905237"/>
                    <a:ext cx="443926" cy="593393"/>
                    <a:chOff x="5441" y="2127"/>
                    <a:chExt cx="496" cy="663"/>
                  </a:xfrm>
                </p:grpSpPr>
                <p:sp>
                  <p:nvSpPr>
                    <p:cNvPr id="57" name="Freeform 54">
                      <a:extLst>
                        <a:ext uri="{FF2B5EF4-FFF2-40B4-BE49-F238E27FC236}">
                          <a16:creationId xmlns:a16="http://schemas.microsoft.com/office/drawing/2014/main" id="{B31FE8E8-BC78-EA04-F55E-C183C76F26DC}"/>
                        </a:ext>
                      </a:extLst>
                    </p:cNvPr>
                    <p:cNvSpPr>
                      <a:spLocks/>
                    </p:cNvSpPr>
                    <p:nvPr/>
                  </p:nvSpPr>
                  <p:spPr bwMode="auto">
                    <a:xfrm>
                      <a:off x="5484" y="2169"/>
                      <a:ext cx="412" cy="578"/>
                    </a:xfrm>
                    <a:custGeom>
                      <a:avLst/>
                      <a:gdLst>
                        <a:gd name="T0" fmla="*/ 177 w 270"/>
                        <a:gd name="T1" fmla="*/ 92 h 380"/>
                        <a:gd name="T2" fmla="*/ 177 w 270"/>
                        <a:gd name="T3" fmla="*/ 0 h 380"/>
                        <a:gd name="T4" fmla="*/ 10 w 270"/>
                        <a:gd name="T5" fmla="*/ 0 h 380"/>
                        <a:gd name="T6" fmla="*/ 0 w 270"/>
                        <a:gd name="T7" fmla="*/ 10 h 380"/>
                        <a:gd name="T8" fmla="*/ 0 w 270"/>
                        <a:gd name="T9" fmla="*/ 370 h 380"/>
                        <a:gd name="T10" fmla="*/ 10 w 270"/>
                        <a:gd name="T11" fmla="*/ 380 h 380"/>
                        <a:gd name="T12" fmla="*/ 259 w 270"/>
                        <a:gd name="T13" fmla="*/ 380 h 380"/>
                        <a:gd name="T14" fmla="*/ 270 w 270"/>
                        <a:gd name="T15" fmla="*/ 370 h 380"/>
                        <a:gd name="T16" fmla="*/ 270 w 270"/>
                        <a:gd name="T17" fmla="*/ 92 h 380"/>
                        <a:gd name="T18" fmla="*/ 177 w 270"/>
                        <a:gd name="T19" fmla="*/ 92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0" h="380">
                          <a:moveTo>
                            <a:pt x="177" y="92"/>
                          </a:moveTo>
                          <a:cubicBezTo>
                            <a:pt x="177" y="0"/>
                            <a:pt x="177" y="0"/>
                            <a:pt x="177" y="0"/>
                          </a:cubicBezTo>
                          <a:cubicBezTo>
                            <a:pt x="10" y="0"/>
                            <a:pt x="10" y="0"/>
                            <a:pt x="10" y="0"/>
                          </a:cubicBezTo>
                          <a:cubicBezTo>
                            <a:pt x="4" y="0"/>
                            <a:pt x="0" y="4"/>
                            <a:pt x="0" y="10"/>
                          </a:cubicBezTo>
                          <a:cubicBezTo>
                            <a:pt x="0" y="370"/>
                            <a:pt x="0" y="370"/>
                            <a:pt x="0" y="370"/>
                          </a:cubicBezTo>
                          <a:cubicBezTo>
                            <a:pt x="0" y="376"/>
                            <a:pt x="4" y="380"/>
                            <a:pt x="10" y="380"/>
                          </a:cubicBezTo>
                          <a:cubicBezTo>
                            <a:pt x="259" y="380"/>
                            <a:pt x="259" y="380"/>
                            <a:pt x="259" y="380"/>
                          </a:cubicBezTo>
                          <a:cubicBezTo>
                            <a:pt x="265" y="380"/>
                            <a:pt x="270" y="376"/>
                            <a:pt x="270" y="370"/>
                          </a:cubicBezTo>
                          <a:cubicBezTo>
                            <a:pt x="270" y="92"/>
                            <a:pt x="270" y="92"/>
                            <a:pt x="270" y="92"/>
                          </a:cubicBezTo>
                          <a:lnTo>
                            <a:pt x="177" y="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64" name="Freeform 55">
                      <a:extLst>
                        <a:ext uri="{FF2B5EF4-FFF2-40B4-BE49-F238E27FC236}">
                          <a16:creationId xmlns:a16="http://schemas.microsoft.com/office/drawing/2014/main" id="{4923ADA4-E9F1-DCCC-D1D0-8BFA8B5AE044}"/>
                        </a:ext>
                      </a:extLst>
                    </p:cNvPr>
                    <p:cNvSpPr>
                      <a:spLocks noEditPoints="1"/>
                    </p:cNvSpPr>
                    <p:nvPr/>
                  </p:nvSpPr>
                  <p:spPr bwMode="auto">
                    <a:xfrm>
                      <a:off x="5441" y="2127"/>
                      <a:ext cx="496" cy="663"/>
                    </a:xfrm>
                    <a:custGeom>
                      <a:avLst/>
                      <a:gdLst>
                        <a:gd name="T0" fmla="*/ 302 w 325"/>
                        <a:gd name="T1" fmla="*/ 436 h 436"/>
                        <a:gd name="T2" fmla="*/ 23 w 325"/>
                        <a:gd name="T3" fmla="*/ 436 h 436"/>
                        <a:gd name="T4" fmla="*/ 0 w 325"/>
                        <a:gd name="T5" fmla="*/ 413 h 436"/>
                        <a:gd name="T6" fmla="*/ 0 w 325"/>
                        <a:gd name="T7" fmla="*/ 23 h 436"/>
                        <a:gd name="T8" fmla="*/ 23 w 325"/>
                        <a:gd name="T9" fmla="*/ 0 h 436"/>
                        <a:gd name="T10" fmla="*/ 216 w 325"/>
                        <a:gd name="T11" fmla="*/ 0 h 436"/>
                        <a:gd name="T12" fmla="*/ 325 w 325"/>
                        <a:gd name="T13" fmla="*/ 109 h 436"/>
                        <a:gd name="T14" fmla="*/ 325 w 325"/>
                        <a:gd name="T15" fmla="*/ 413 h 436"/>
                        <a:gd name="T16" fmla="*/ 302 w 325"/>
                        <a:gd name="T17" fmla="*/ 436 h 436"/>
                        <a:gd name="T18" fmla="*/ 205 w 325"/>
                        <a:gd name="T19" fmla="*/ 120 h 436"/>
                        <a:gd name="T20" fmla="*/ 205 w 325"/>
                        <a:gd name="T21" fmla="*/ 28 h 436"/>
                        <a:gd name="T22" fmla="*/ 38 w 325"/>
                        <a:gd name="T23" fmla="*/ 28 h 436"/>
                        <a:gd name="T24" fmla="*/ 28 w 325"/>
                        <a:gd name="T25" fmla="*/ 38 h 436"/>
                        <a:gd name="T26" fmla="*/ 28 w 325"/>
                        <a:gd name="T27" fmla="*/ 398 h 436"/>
                        <a:gd name="T28" fmla="*/ 38 w 325"/>
                        <a:gd name="T29" fmla="*/ 408 h 436"/>
                        <a:gd name="T30" fmla="*/ 287 w 325"/>
                        <a:gd name="T31" fmla="*/ 408 h 436"/>
                        <a:gd name="T32" fmla="*/ 298 w 325"/>
                        <a:gd name="T33" fmla="*/ 398 h 436"/>
                        <a:gd name="T34" fmla="*/ 298 w 325"/>
                        <a:gd name="T35" fmla="*/ 120 h 436"/>
                        <a:gd name="T36" fmla="*/ 205 w 325"/>
                        <a:gd name="T37" fmla="*/ 120 h 4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5" h="436">
                          <a:moveTo>
                            <a:pt x="302" y="436"/>
                          </a:moveTo>
                          <a:cubicBezTo>
                            <a:pt x="23" y="436"/>
                            <a:pt x="23" y="436"/>
                            <a:pt x="23" y="436"/>
                          </a:cubicBezTo>
                          <a:cubicBezTo>
                            <a:pt x="11" y="436"/>
                            <a:pt x="0" y="426"/>
                            <a:pt x="0" y="413"/>
                          </a:cubicBezTo>
                          <a:cubicBezTo>
                            <a:pt x="0" y="23"/>
                            <a:pt x="0" y="23"/>
                            <a:pt x="0" y="23"/>
                          </a:cubicBezTo>
                          <a:cubicBezTo>
                            <a:pt x="0" y="10"/>
                            <a:pt x="11" y="0"/>
                            <a:pt x="23" y="0"/>
                          </a:cubicBezTo>
                          <a:cubicBezTo>
                            <a:pt x="216" y="0"/>
                            <a:pt x="216" y="0"/>
                            <a:pt x="216" y="0"/>
                          </a:cubicBezTo>
                          <a:cubicBezTo>
                            <a:pt x="325" y="109"/>
                            <a:pt x="325" y="109"/>
                            <a:pt x="325" y="109"/>
                          </a:cubicBezTo>
                          <a:cubicBezTo>
                            <a:pt x="325" y="413"/>
                            <a:pt x="325" y="413"/>
                            <a:pt x="325" y="413"/>
                          </a:cubicBezTo>
                          <a:cubicBezTo>
                            <a:pt x="325" y="426"/>
                            <a:pt x="315" y="436"/>
                            <a:pt x="302" y="436"/>
                          </a:cubicBezTo>
                          <a:close/>
                          <a:moveTo>
                            <a:pt x="205" y="120"/>
                          </a:moveTo>
                          <a:cubicBezTo>
                            <a:pt x="205" y="28"/>
                            <a:pt x="205" y="28"/>
                            <a:pt x="205" y="28"/>
                          </a:cubicBezTo>
                          <a:cubicBezTo>
                            <a:pt x="38" y="28"/>
                            <a:pt x="38" y="28"/>
                            <a:pt x="38" y="28"/>
                          </a:cubicBezTo>
                          <a:cubicBezTo>
                            <a:pt x="32" y="28"/>
                            <a:pt x="28" y="32"/>
                            <a:pt x="28" y="38"/>
                          </a:cubicBezTo>
                          <a:cubicBezTo>
                            <a:pt x="28" y="398"/>
                            <a:pt x="28" y="398"/>
                            <a:pt x="28" y="398"/>
                          </a:cubicBezTo>
                          <a:cubicBezTo>
                            <a:pt x="28" y="404"/>
                            <a:pt x="32" y="408"/>
                            <a:pt x="38" y="408"/>
                          </a:cubicBezTo>
                          <a:cubicBezTo>
                            <a:pt x="287" y="408"/>
                            <a:pt x="287" y="408"/>
                            <a:pt x="287" y="408"/>
                          </a:cubicBezTo>
                          <a:cubicBezTo>
                            <a:pt x="293" y="408"/>
                            <a:pt x="298" y="404"/>
                            <a:pt x="298" y="398"/>
                          </a:cubicBezTo>
                          <a:cubicBezTo>
                            <a:pt x="298" y="120"/>
                            <a:pt x="298" y="120"/>
                            <a:pt x="298" y="120"/>
                          </a:cubicBezTo>
                          <a:lnTo>
                            <a:pt x="205" y="120"/>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grpSp>
              <p:nvGrpSpPr>
                <p:cNvPr id="45" name="グループ化 44">
                  <a:extLst>
                    <a:ext uri="{FF2B5EF4-FFF2-40B4-BE49-F238E27FC236}">
                      <a16:creationId xmlns:a16="http://schemas.microsoft.com/office/drawing/2014/main" id="{73250947-806E-C4D7-F7F6-5DD02EC66BB5}"/>
                    </a:ext>
                  </a:extLst>
                </p:cNvPr>
                <p:cNvGrpSpPr/>
                <p:nvPr/>
              </p:nvGrpSpPr>
              <p:grpSpPr>
                <a:xfrm>
                  <a:off x="7170069" y="4646560"/>
                  <a:ext cx="234764" cy="97704"/>
                  <a:chOff x="7170069" y="4646560"/>
                  <a:chExt cx="234764" cy="97704"/>
                </a:xfrm>
              </p:grpSpPr>
              <p:cxnSp>
                <p:nvCxnSpPr>
                  <p:cNvPr id="46" name="直線コネクタ 45">
                    <a:extLst>
                      <a:ext uri="{FF2B5EF4-FFF2-40B4-BE49-F238E27FC236}">
                        <a16:creationId xmlns:a16="http://schemas.microsoft.com/office/drawing/2014/main" id="{69DF7BBA-4CE2-5344-AE09-9086376FDA50}"/>
                      </a:ext>
                    </a:extLst>
                  </p:cNvPr>
                  <p:cNvCxnSpPr>
                    <a:cxnSpLocks/>
                  </p:cNvCxnSpPr>
                  <p:nvPr/>
                </p:nvCxnSpPr>
                <p:spPr>
                  <a:xfrm flipV="1">
                    <a:off x="7170069" y="4646560"/>
                    <a:ext cx="221454" cy="44997"/>
                  </a:xfrm>
                  <a:prstGeom prst="line">
                    <a:avLst/>
                  </a:prstGeom>
                  <a:ln w="19050">
                    <a:solidFill>
                      <a:srgbClr val="48B8EA"/>
                    </a:solidFill>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DD53EA54-0563-FE0E-FFC2-109DDFCC308B}"/>
                      </a:ext>
                    </a:extLst>
                  </p:cNvPr>
                  <p:cNvCxnSpPr>
                    <a:cxnSpLocks/>
                  </p:cNvCxnSpPr>
                  <p:nvPr/>
                </p:nvCxnSpPr>
                <p:spPr>
                  <a:xfrm flipV="1">
                    <a:off x="7183379" y="4699267"/>
                    <a:ext cx="221454" cy="44997"/>
                  </a:xfrm>
                  <a:prstGeom prst="line">
                    <a:avLst/>
                  </a:prstGeom>
                  <a:ln w="19050">
                    <a:solidFill>
                      <a:srgbClr val="48B8EA"/>
                    </a:solidFill>
                  </a:ln>
                </p:spPr>
                <p:style>
                  <a:lnRef idx="2">
                    <a:schemeClr val="accent1"/>
                  </a:lnRef>
                  <a:fillRef idx="0">
                    <a:schemeClr val="accent1"/>
                  </a:fillRef>
                  <a:effectRef idx="1">
                    <a:schemeClr val="accent1"/>
                  </a:effectRef>
                  <a:fontRef idx="minor">
                    <a:schemeClr val="tx1"/>
                  </a:fontRef>
                </p:style>
              </p:cxnSp>
            </p:grpSp>
          </p:grpSp>
        </p:grpSp>
      </p:grpSp>
      <p:sp>
        <p:nvSpPr>
          <p:cNvPr id="107" name="テキスト ボックス 106">
            <a:extLst>
              <a:ext uri="{FF2B5EF4-FFF2-40B4-BE49-F238E27FC236}">
                <a16:creationId xmlns:a16="http://schemas.microsoft.com/office/drawing/2014/main" id="{C4AF43F4-83C0-0174-CAB0-A61B3B86D3F6}"/>
              </a:ext>
            </a:extLst>
          </p:cNvPr>
          <p:cNvSpPr txBox="1"/>
          <p:nvPr/>
        </p:nvSpPr>
        <p:spPr>
          <a:xfrm>
            <a:off x="521821" y="9601555"/>
            <a:ext cx="2691435" cy="623248"/>
          </a:xfrm>
          <a:prstGeom prst="rect">
            <a:avLst/>
          </a:prstGeom>
          <a:noFill/>
          <a:ln>
            <a:noFill/>
          </a:ln>
        </p:spPr>
        <p:txBody>
          <a:bodyPr wrap="square" lIns="0" tIns="0" rIns="0" bIns="0">
            <a:spAutoFit/>
          </a:bodyPr>
          <a:lstStyle/>
          <a:p>
            <a:pPr fontAlgn="ctr">
              <a:spcAft>
                <a:spcPts val="300"/>
              </a:spcAft>
            </a:pPr>
            <a:r>
              <a:rPr lang="ja-JP" altLang="en-US" sz="1400" b="1" dirty="0">
                <a:solidFill>
                  <a:srgbClr val="10AEE6"/>
                </a:solidFill>
                <a:latin typeface="BIZ UDPゴシック" panose="020B0400000000000000" pitchFamily="50" charset="-128"/>
                <a:ea typeface="BIZ UDPゴシック" panose="020B0400000000000000" pitchFamily="50" charset="-128"/>
              </a:rPr>
              <a:t>○○○県 </a:t>
            </a:r>
            <a:br>
              <a:rPr lang="en-US" altLang="ja-JP" sz="1400" b="1" dirty="0">
                <a:solidFill>
                  <a:srgbClr val="10AEE6"/>
                </a:solidFill>
                <a:latin typeface="BIZ UDPゴシック" panose="020B0400000000000000" pitchFamily="50" charset="-128"/>
                <a:ea typeface="BIZ UDPゴシック" panose="020B0400000000000000" pitchFamily="50" charset="-128"/>
              </a:rPr>
            </a:br>
            <a:r>
              <a:rPr lang="ja-JP" altLang="en-US" sz="1400" b="1" dirty="0">
                <a:solidFill>
                  <a:srgbClr val="10AEE6"/>
                </a:solidFill>
                <a:latin typeface="BIZ UDPゴシック" panose="020B0400000000000000" pitchFamily="50" charset="-128"/>
                <a:ea typeface="BIZ UDPゴシック" panose="020B0400000000000000" pitchFamily="50" charset="-128"/>
              </a:rPr>
              <a:t>障害福祉サポートセンター</a:t>
            </a:r>
            <a:endParaRPr lang="en-US" altLang="ja-JP" sz="1400" b="1" strike="sngStrike" dirty="0">
              <a:solidFill>
                <a:srgbClr val="10AEE6"/>
              </a:solidFill>
              <a:latin typeface="BIZ UDPゴシック" panose="020B0400000000000000" pitchFamily="50" charset="-128"/>
              <a:ea typeface="BIZ UDPゴシック" panose="020B0400000000000000" pitchFamily="50" charset="-128"/>
            </a:endParaRPr>
          </a:p>
          <a:p>
            <a:pPr fontAlgn="ctr">
              <a:spcAft>
                <a:spcPts val="600"/>
              </a:spcAft>
            </a:pPr>
            <a:r>
              <a:rPr kumimoji="1" lang="ja-JP" altLang="en-US" sz="1000">
                <a:latin typeface="BIZ UDPゴシック" panose="020B0400000000000000" pitchFamily="50" charset="-128"/>
                <a:ea typeface="BIZ UDPゴシック" panose="020B0400000000000000" pitchFamily="50" charset="-128"/>
              </a:rPr>
              <a:t>住所：〇〇〇〇〇〇〇〇〇〇〇〇〇〇〇〇〇〇</a:t>
            </a:r>
            <a:endParaRPr kumimoji="1" lang="ja-JP" altLang="en-US" sz="1000" dirty="0">
              <a:latin typeface="BIZ UDPゴシック" panose="020B0400000000000000" pitchFamily="50" charset="-128"/>
              <a:ea typeface="BIZ UDPゴシック" panose="020B0400000000000000" pitchFamily="50" charset="-128"/>
            </a:endParaRPr>
          </a:p>
        </p:txBody>
      </p:sp>
      <p:sp>
        <p:nvSpPr>
          <p:cNvPr id="108" name="テキスト ボックス 107">
            <a:extLst>
              <a:ext uri="{FF2B5EF4-FFF2-40B4-BE49-F238E27FC236}">
                <a16:creationId xmlns:a16="http://schemas.microsoft.com/office/drawing/2014/main" id="{88C0CB78-5598-6B9A-421C-7E4120A38093}"/>
              </a:ext>
            </a:extLst>
          </p:cNvPr>
          <p:cNvSpPr txBox="1"/>
          <p:nvPr/>
        </p:nvSpPr>
        <p:spPr>
          <a:xfrm>
            <a:off x="3394669" y="9633872"/>
            <a:ext cx="3511030" cy="590931"/>
          </a:xfrm>
          <a:prstGeom prst="rect">
            <a:avLst/>
          </a:prstGeom>
          <a:noFill/>
          <a:ln>
            <a:noFill/>
          </a:ln>
        </p:spPr>
        <p:txBody>
          <a:bodyPr wrap="square" lIns="0" tIns="0" rIns="0" bIns="0">
            <a:spAutoFit/>
          </a:bodyPr>
          <a:lstStyle/>
          <a:p>
            <a:pPr fontAlgn="ctr">
              <a:lnSpc>
                <a:spcPct val="120000"/>
              </a:lnSpc>
            </a:pPr>
            <a:r>
              <a:rPr lang="en-US" altLang="ja-JP" sz="1200" b="1">
                <a:latin typeface="BIZ UDPゴシック" panose="020B0400000000000000" pitchFamily="50" charset="-128"/>
                <a:ea typeface="BIZ UDPゴシック" panose="020B0400000000000000" pitchFamily="50" charset="-128"/>
              </a:rPr>
              <a:t>Tel</a:t>
            </a:r>
            <a:r>
              <a:rPr lang="ja-JP" altLang="en-US" sz="1200" b="1">
                <a:latin typeface="BIZ UDPゴシック" panose="020B0400000000000000" pitchFamily="50" charset="-128"/>
                <a:ea typeface="BIZ UDPゴシック" panose="020B0400000000000000" pitchFamily="50" charset="-128"/>
              </a:rPr>
              <a:t>：</a:t>
            </a:r>
            <a:r>
              <a:rPr lang="en-US" altLang="ja-JP" sz="1200" b="1" spc="100">
                <a:solidFill>
                  <a:srgbClr val="10AEE6"/>
                </a:solidFill>
                <a:latin typeface="BIZ UDPゴシック" panose="020B0400000000000000" pitchFamily="50" charset="-128"/>
                <a:ea typeface="BIZ UDPゴシック" panose="020B0400000000000000" pitchFamily="50" charset="-128"/>
              </a:rPr>
              <a:t>000-0000-0000</a:t>
            </a:r>
          </a:p>
          <a:p>
            <a:pPr fontAlgn="ctr">
              <a:lnSpc>
                <a:spcPct val="120000"/>
              </a:lnSpc>
            </a:pPr>
            <a:r>
              <a:rPr kumimoji="1" lang="en-US" altLang="ja-JP" sz="1000">
                <a:latin typeface="BIZ UDPゴシック" panose="020B0400000000000000" pitchFamily="50" charset="-128"/>
                <a:ea typeface="BIZ UDPゴシック" panose="020B0400000000000000" pitchFamily="50" charset="-128"/>
              </a:rPr>
              <a:t>Mail</a:t>
            </a:r>
            <a:r>
              <a:rPr kumimoji="1" lang="ja-JP" altLang="en-US" sz="1000">
                <a:latin typeface="BIZ UDPゴシック" panose="020B0400000000000000" pitchFamily="50" charset="-128"/>
                <a:ea typeface="BIZ UDPゴシック" panose="020B0400000000000000" pitchFamily="50" charset="-128"/>
              </a:rPr>
              <a:t>：</a:t>
            </a:r>
            <a:r>
              <a:rPr kumimoji="1" lang="en-US" altLang="ja-JP" sz="1000" spc="100">
                <a:latin typeface="BIZ UDPゴシック" panose="020B0400000000000000" pitchFamily="50" charset="-128"/>
                <a:ea typeface="BIZ UDPゴシック" panose="020B0400000000000000" pitchFamily="50" charset="-128"/>
                <a:hlinkClick r:id="rId11">
                  <a:extLst>
                    <a:ext uri="{A12FA001-AC4F-418D-AE19-62706E023703}">
                      <ahyp:hlinkClr xmlns:ahyp="http://schemas.microsoft.com/office/drawing/2018/hyperlinkcolor" val="tx"/>
                    </a:ext>
                  </a:extLst>
                </a:hlinkClick>
              </a:rPr>
              <a:t>xxxxxxxx@xxxx.xx.xx</a:t>
            </a:r>
            <a:endParaRPr kumimoji="1" lang="en-US" altLang="ja-JP" sz="1000" spc="100">
              <a:latin typeface="BIZ UDPゴシック" panose="020B0400000000000000" pitchFamily="50" charset="-128"/>
              <a:ea typeface="BIZ UDPゴシック" panose="020B0400000000000000" pitchFamily="50" charset="-128"/>
            </a:endParaRPr>
          </a:p>
          <a:p>
            <a:pPr fontAlgn="ctr">
              <a:lnSpc>
                <a:spcPct val="120000"/>
              </a:lnSpc>
            </a:pPr>
            <a:r>
              <a:rPr kumimoji="1" lang="en-US" altLang="ja-JP" sz="1000">
                <a:latin typeface="BIZ UDPゴシック" panose="020B0400000000000000" pitchFamily="50" charset="-128"/>
                <a:ea typeface="BIZ UDPゴシック" panose="020B0400000000000000" pitchFamily="50" charset="-128"/>
              </a:rPr>
              <a:t>URL</a:t>
            </a:r>
            <a:r>
              <a:rPr kumimoji="1" lang="ja-JP" altLang="en-US" sz="1000">
                <a:latin typeface="BIZ UDPゴシック" panose="020B0400000000000000" pitchFamily="50" charset="-128"/>
                <a:ea typeface="BIZ UDPゴシック" panose="020B0400000000000000" pitchFamily="50" charset="-128"/>
              </a:rPr>
              <a:t>：</a:t>
            </a:r>
            <a:r>
              <a:rPr kumimoji="1" lang="en-US" altLang="ja-JP" sz="1000" spc="100">
                <a:latin typeface="BIZ UDPゴシック" panose="020B0400000000000000" pitchFamily="50" charset="-128"/>
                <a:ea typeface="BIZ UDPゴシック" panose="020B0400000000000000" pitchFamily="50" charset="-128"/>
              </a:rPr>
              <a:t>http://www.xxxxxxxxxxxxxxxxx</a:t>
            </a:r>
            <a:endParaRPr kumimoji="1" lang="ja-JP" altLang="en-US" sz="1000" spc="100" dirty="0">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F16EB2AC-4648-759D-0508-B167D28BCFB2}"/>
              </a:ext>
            </a:extLst>
          </p:cNvPr>
          <p:cNvGraphicFramePr>
            <a:graphicFrameLocks noGrp="1"/>
          </p:cNvGraphicFramePr>
          <p:nvPr>
            <p:extLst>
              <p:ext uri="{D42A27DB-BD31-4B8C-83A1-F6EECF244321}">
                <p14:modId xmlns:p14="http://schemas.microsoft.com/office/powerpoint/2010/main" val="1750331357"/>
              </p:ext>
            </p:extLst>
          </p:nvPr>
        </p:nvGraphicFramePr>
        <p:xfrm>
          <a:off x="503238" y="6156000"/>
          <a:ext cx="6552000" cy="2768688"/>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826550939"/>
                    </a:ext>
                  </a:extLst>
                </a:gridCol>
                <a:gridCol w="1296000">
                  <a:extLst>
                    <a:ext uri="{9D8B030D-6E8A-4147-A177-3AD203B41FA5}">
                      <a16:colId xmlns:a16="http://schemas.microsoft.com/office/drawing/2014/main" val="2245198301"/>
                    </a:ext>
                  </a:extLst>
                </a:gridCol>
                <a:gridCol w="4464000">
                  <a:extLst>
                    <a:ext uri="{9D8B030D-6E8A-4147-A177-3AD203B41FA5}">
                      <a16:colId xmlns:a16="http://schemas.microsoft.com/office/drawing/2014/main" val="3218479605"/>
                    </a:ext>
                  </a:extLst>
                </a:gridCol>
              </a:tblGrid>
              <a:tr h="576000">
                <a:tc rowSpan="3">
                  <a:txBody>
                    <a:bodyPr/>
                    <a:lstStyle/>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サポート</a:t>
                      </a:r>
                      <a:endParaRPr kumimoji="1" lang="en-US" altLang="ja-JP"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センターの</a:t>
                      </a:r>
                      <a:endParaRPr kumimoji="1" lang="en-US" altLang="ja-JP"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ctr" latinLnBrk="0" hangingPunct="1">
                        <a:lnSpc>
                          <a:spcPct val="120000"/>
                        </a:lnSpc>
                        <a:spcBef>
                          <a:spcPts val="0"/>
                        </a:spcBef>
                        <a:spcAft>
                          <a:spcPts val="0"/>
                        </a:spcAft>
                        <a:buClrTx/>
                        <a:buSzTx/>
                        <a:buFontTx/>
                        <a:buNone/>
                        <a:tabLst/>
                        <a:defRPr/>
                      </a:pPr>
                      <a:r>
                        <a:rPr kumimoji="1" lang="ja-JP" altLang="en-US" sz="1000" b="1" i="0" u="none" strike="noStrike" kern="1200" cap="none" spc="0" normalizeH="0" baseline="0" noProof="0">
                          <a:ln>
                            <a:noFill/>
                          </a:ln>
                          <a:solidFill>
                            <a:schemeClr val="tx1"/>
                          </a:solidFill>
                          <a:effectLst/>
                          <a:uLnTx/>
                          <a:uFillTx/>
                          <a:latin typeface="BIZ UDPゴシック" panose="020B0400000000000000" pitchFamily="50" charset="-128"/>
                          <a:ea typeface="BIZ UDPゴシック" panose="020B0400000000000000" pitchFamily="50" charset="-128"/>
                          <a:cs typeface="+mn-cs"/>
                        </a:rPr>
                        <a:t>支援内容</a:t>
                      </a:r>
                    </a:p>
                  </a:txBody>
                  <a:tcPr marL="108000" marR="72000" marT="54000" marB="72000" anchor="ctr">
                    <a:lnL w="12700" cap="flat" cmpd="sng" algn="ctr">
                      <a:noFill/>
                      <a:prstDash val="solid"/>
                      <a:round/>
                      <a:headEnd type="none" w="med" len="med"/>
                      <a:tailEnd type="none" w="med" len="med"/>
                    </a:lnL>
                    <a:lnR w="6350" cap="flat" cmpd="sng" algn="ctr">
                      <a:noFill/>
                      <a:prstDash val="dash"/>
                      <a:round/>
                      <a:headEnd type="none" w="med" len="med"/>
                      <a:tailEnd type="none" w="med" len="med"/>
                    </a:lnR>
                    <a:lnT w="12700" cap="flat" cmpd="sng" algn="ctr">
                      <a:noFill/>
                      <a:prstDash val="solid"/>
                      <a:round/>
                      <a:headEnd type="none" w="med" len="med"/>
                      <a:tailEnd type="none" w="med" len="med"/>
                    </a:lnT>
                    <a:lnB w="6350" cap="flat" cmpd="sng" algn="ctr">
                      <a:solidFill>
                        <a:srgbClr val="11B3ED"/>
                      </a:solidFill>
                      <a:prstDash val="solid"/>
                      <a:round/>
                      <a:headEnd type="none" w="med" len="med"/>
                      <a:tailEnd type="none" w="med" len="med"/>
                    </a:lnB>
                    <a:lnTlToBr w="12700" cmpd="sng">
                      <a:noFill/>
                      <a:prstDash val="solid"/>
                    </a:lnTlToBr>
                    <a:lnBlToTr w="12700" cmpd="sng">
                      <a:noFill/>
                      <a:prstDash val="solid"/>
                    </a:lnBlToTr>
                    <a:solidFill>
                      <a:srgbClr val="D8F0F8"/>
                    </a:solidFill>
                  </a:tcPr>
                </a:tc>
                <a:tc>
                  <a:txBody>
                    <a:bodyPr/>
                    <a:lstStyle/>
                    <a:p>
                      <a:pPr marL="0" marR="0" lvl="0" indent="0" algn="l" defTabSz="755934" rtl="0" eaLnBrk="1" fontAlgn="ctr"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n-ea"/>
                          <a:ea typeface="+mn-ea"/>
                        </a:rPr>
                        <a:t>個別相談</a:t>
                      </a:r>
                    </a:p>
                  </a:txBody>
                  <a:tcPr marL="72000" marR="72000" marT="54000" marB="72000" anchor="ctr">
                    <a:lnL w="6350" cap="flat" cmpd="sng" algn="ctr">
                      <a:noFill/>
                      <a:prstDash val="dash"/>
                      <a:round/>
                      <a:headEnd type="none" w="med" len="med"/>
                      <a:tailEnd type="none" w="med" len="med"/>
                    </a:lnL>
                    <a:lnR w="6350" cap="flat" cmpd="sng" algn="ctr">
                      <a:noFill/>
                      <a:prstDash val="dash"/>
                      <a:round/>
                      <a:headEnd type="none" w="med" len="med"/>
                      <a:tailEnd type="none" w="med" len="med"/>
                    </a:lnR>
                    <a:lnT w="12700" cap="flat" cmpd="sng" algn="ctr">
                      <a:noFill/>
                      <a:prstDash val="solid"/>
                      <a:round/>
                      <a:headEnd type="none" w="med" len="med"/>
                      <a:tailEnd type="none" w="med" len="med"/>
                    </a:lnT>
                    <a:lnB w="6350" cap="flat" cmpd="sng" algn="ctr">
                      <a:solidFill>
                        <a:schemeClr val="bg1"/>
                      </a:solidFill>
                      <a:prstDash val="dash"/>
                      <a:round/>
                      <a:headEnd type="none" w="med" len="med"/>
                      <a:tailEnd type="none" w="med" len="med"/>
                    </a:lnB>
                    <a:lnTlToBr w="12700" cmpd="sng">
                      <a:noFill/>
                      <a:prstDash val="solid"/>
                    </a:lnTlToBr>
                    <a:lnBlToTr w="12700" cmpd="sng">
                      <a:noFill/>
                      <a:prstDash val="solid"/>
                    </a:lnBlToTr>
                    <a:solidFill>
                      <a:srgbClr val="10AEE6"/>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人材確保や処遇改善、生産性向上に関するお悩みなど、</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様々なご相談を受け付けています。</a:t>
                      </a:r>
                    </a:p>
                  </a:txBody>
                  <a:tcPr marL="144000" marR="0" marT="54000" marB="72000" anchor="ctr">
                    <a:lnL w="6350" cap="flat" cmpd="sng" algn="ctr">
                      <a:noFill/>
                      <a:prstDash val="dash"/>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rgbClr val="11B3ED"/>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88947268"/>
                  </a:ext>
                </a:extLst>
              </a:tr>
              <a:tr h="576000">
                <a:tc vMerge="1">
                  <a:txBody>
                    <a:bodyPr/>
                    <a:lstStyle/>
                    <a:p>
                      <a:endParaRPr kumimoji="1" lang="ja-JP" altLang="en-US"/>
                    </a:p>
                  </a:txBody>
                  <a:tcPr/>
                </a:tc>
                <a:tc>
                  <a:txBody>
                    <a:bodyPr/>
                    <a:lstStyle/>
                    <a:p>
                      <a:pPr algn="l" fontAlgn="ctr">
                        <a:lnSpc>
                          <a:spcPct val="100000"/>
                        </a:lnSpc>
                      </a:pPr>
                      <a:r>
                        <a:rPr kumimoji="1" lang="ja-JP" altLang="en-US" sz="1200" b="1">
                          <a:solidFill>
                            <a:schemeClr val="bg1"/>
                          </a:solidFill>
                          <a:latin typeface="+mn-ea"/>
                          <a:ea typeface="+mn-ea"/>
                        </a:rPr>
                        <a:t>研修会・説明会の開催</a:t>
                      </a:r>
                      <a:endParaRPr kumimoji="1" lang="ja-JP" altLang="en-US" sz="1200" b="1" dirty="0">
                        <a:solidFill>
                          <a:schemeClr val="bg1"/>
                        </a:solidFill>
                        <a:latin typeface="+mn-ea"/>
                        <a:ea typeface="+mn-ea"/>
                      </a:endParaRPr>
                    </a:p>
                  </a:txBody>
                  <a:tcPr marL="72000" marR="72000" marT="54000" marB="72000" anchor="ctr">
                    <a:lnL w="6350" cap="flat" cmpd="sng" algn="ctr">
                      <a:noFill/>
                      <a:prstDash val="dash"/>
                      <a:round/>
                      <a:headEnd type="none" w="med" len="med"/>
                      <a:tailEnd type="none" w="med" len="med"/>
                    </a:lnL>
                    <a:lnR w="6350" cap="flat" cmpd="sng" algn="ctr">
                      <a:noFill/>
                      <a:prstDash val="dash"/>
                      <a:round/>
                      <a:headEnd type="none" w="med" len="med"/>
                      <a:tailEnd type="none" w="med" len="med"/>
                    </a:lnR>
                    <a:lnT w="6350" cap="flat" cmpd="sng" algn="ctr">
                      <a:solidFill>
                        <a:schemeClr val="bg1"/>
                      </a:solidFill>
                      <a:prstDash val="dash"/>
                      <a:round/>
                      <a:headEnd type="none" w="med" len="med"/>
                      <a:tailEnd type="none" w="med" len="med"/>
                    </a:lnT>
                    <a:lnB w="6350" cap="flat" cmpd="sng" algn="ctr">
                      <a:solidFill>
                        <a:schemeClr val="bg1"/>
                      </a:solidFill>
                      <a:prstDash val="dash"/>
                      <a:round/>
                      <a:headEnd type="none" w="med" len="med"/>
                      <a:tailEnd type="none" w="med" len="med"/>
                    </a:lnB>
                    <a:lnTlToBr w="12700" cmpd="sng">
                      <a:noFill/>
                      <a:prstDash val="solid"/>
                    </a:lnTlToBr>
                    <a:lnBlToTr w="12700" cmpd="sng">
                      <a:noFill/>
                      <a:prstDash val="solid"/>
                    </a:lnBlToTr>
                    <a:solidFill>
                      <a:srgbClr val="10AEE6"/>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業務改善や生産性向上、人材確保につながる</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研修会や説明会を実施しています。</a:t>
                      </a:r>
                    </a:p>
                  </a:txBody>
                  <a:tcPr marL="144000" marR="0" marT="54000" marB="72000" anchor="ctr">
                    <a:lnL w="6350" cap="flat" cmpd="sng" algn="ctr">
                      <a:noFill/>
                      <a:prstDash val="dash"/>
                      <a:round/>
                      <a:headEnd type="none" w="med" len="med"/>
                      <a:tailEnd type="none" w="med" len="med"/>
                    </a:lnL>
                    <a:lnR w="12700" cap="flat" cmpd="sng" algn="ctr">
                      <a:noFill/>
                      <a:prstDash val="solid"/>
                      <a:round/>
                      <a:headEnd type="none" w="med" len="med"/>
                      <a:tailEnd type="none" w="med" len="med"/>
                    </a:lnR>
                    <a:lnT w="6350" cap="flat" cmpd="sng" algn="ctr">
                      <a:solidFill>
                        <a:srgbClr val="11B3ED"/>
                      </a:solidFill>
                      <a:prstDash val="dash"/>
                      <a:round/>
                      <a:headEnd type="none" w="med" len="med"/>
                      <a:tailEnd type="none" w="med" len="med"/>
                    </a:lnT>
                    <a:lnB w="6350" cap="flat" cmpd="sng" algn="ctr">
                      <a:solidFill>
                        <a:srgbClr val="11B3ED"/>
                      </a:solidFill>
                      <a:prstDash val="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62204138"/>
                  </a:ext>
                </a:extLst>
              </a:tr>
              <a:tr h="576000">
                <a:tc vMerge="1">
                  <a:txBody>
                    <a:bodyPr/>
                    <a:lstStyle/>
                    <a:p>
                      <a:endParaRPr kumimoji="1" lang="ja-JP" altLang="en-US"/>
                    </a:p>
                  </a:txBody>
                  <a:tcPr/>
                </a:tc>
                <a:tc>
                  <a:txBody>
                    <a:bodyPr/>
                    <a:lstStyle/>
                    <a:p>
                      <a:pPr marL="0" marR="0" lvl="0" indent="0" algn="l" defTabSz="755934" rtl="0" eaLnBrk="1" fontAlgn="ctr"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mn-ea"/>
                          <a:ea typeface="+mn-ea"/>
                        </a:rPr>
                        <a:t>専門家派遣</a:t>
                      </a:r>
                    </a:p>
                  </a:txBody>
                  <a:tcPr marL="72000" marR="72000" marT="54000" marB="72000" anchor="ctr">
                    <a:lnL w="6350" cap="flat" cmpd="sng" algn="ctr">
                      <a:noFill/>
                      <a:prstDash val="dash"/>
                      <a:round/>
                      <a:headEnd type="none" w="med" len="med"/>
                      <a:tailEnd type="none" w="med" len="med"/>
                    </a:lnL>
                    <a:lnR w="6350" cap="flat" cmpd="sng" algn="ctr">
                      <a:noFill/>
                      <a:prstDash val="dash"/>
                      <a:round/>
                      <a:headEnd type="none" w="med" len="med"/>
                      <a:tailEnd type="none" w="med" len="med"/>
                    </a:lnR>
                    <a:lnT w="6350" cap="flat" cmpd="sng" algn="ctr">
                      <a:solidFill>
                        <a:schemeClr val="bg1"/>
                      </a:solidFill>
                      <a:prstDash val="dash"/>
                      <a:round/>
                      <a:headEnd type="none" w="med" len="med"/>
                      <a:tailEnd type="none" w="med" len="med"/>
                    </a:lnT>
                    <a:lnB w="6350" cap="flat" cmpd="sng" algn="ctr">
                      <a:solidFill>
                        <a:srgbClr val="11B3ED"/>
                      </a:solidFill>
                      <a:prstDash val="solid"/>
                      <a:round/>
                      <a:headEnd type="none" w="med" len="med"/>
                      <a:tailEnd type="none" w="med" len="med"/>
                    </a:lnB>
                    <a:lnTlToBr w="12700" cmpd="sng">
                      <a:noFill/>
                      <a:prstDash val="solid"/>
                    </a:lnTlToBr>
                    <a:lnBlToTr w="12700" cmpd="sng">
                      <a:noFill/>
                      <a:prstDash val="solid"/>
                    </a:lnBlToTr>
                    <a:solidFill>
                      <a:srgbClr val="10AEE6"/>
                    </a:solidFill>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1100" b="0" kern="1200" dirty="0">
                          <a:solidFill>
                            <a:schemeClr val="tx1"/>
                          </a:solidFill>
                          <a:latin typeface="+mj-ea"/>
                          <a:ea typeface="+mn-ea"/>
                          <a:cs typeface="+mn-cs"/>
                        </a:rPr>
                        <a:t>業務改善や生産性向上、処遇改善加算の取得に向けた</a:t>
                      </a:r>
                      <a:br>
                        <a:rPr kumimoji="1" lang="en-US" altLang="ja-JP" sz="1100" b="0" kern="1200" dirty="0">
                          <a:solidFill>
                            <a:schemeClr val="tx1"/>
                          </a:solidFill>
                          <a:latin typeface="+mj-ea"/>
                          <a:ea typeface="+mn-ea"/>
                          <a:cs typeface="+mn-cs"/>
                        </a:rPr>
                      </a:br>
                      <a:r>
                        <a:rPr kumimoji="1" lang="ja-JP" altLang="en-US" sz="1100" b="1" kern="1200" dirty="0">
                          <a:solidFill>
                            <a:schemeClr val="tx1"/>
                          </a:solidFill>
                          <a:latin typeface="+mj-ea"/>
                          <a:ea typeface="+mn-ea"/>
                          <a:cs typeface="+mn-cs"/>
                        </a:rPr>
                        <a:t>助言に係る専門家を派遣します。</a:t>
                      </a:r>
                    </a:p>
                    <a:p>
                      <a:pPr marL="0" marR="0" lvl="0" indent="0" algn="l" defTabSz="755934" rtl="0" eaLnBrk="1" fontAlgn="ctr" latinLnBrk="0" hangingPunct="1">
                        <a:lnSpc>
                          <a:spcPct val="120000"/>
                        </a:lnSpc>
                        <a:spcBef>
                          <a:spcPts val="0"/>
                        </a:spcBef>
                        <a:spcAft>
                          <a:spcPts val="0"/>
                        </a:spcAft>
                        <a:buClrTx/>
                        <a:buSzTx/>
                        <a:buFontTx/>
                        <a:buNone/>
                        <a:tabLst/>
                        <a:defRPr/>
                      </a:pPr>
                      <a:r>
                        <a:rPr kumimoji="1" lang="ja-JP" altLang="en-US" sz="900" b="0" kern="1200" dirty="0">
                          <a:solidFill>
                            <a:schemeClr val="tx1"/>
                          </a:solidFill>
                          <a:latin typeface="+mj-ea"/>
                          <a:ea typeface="+mn-ea"/>
                          <a:cs typeface="+mn-cs"/>
                        </a:rPr>
                        <a:t>例）行政書士、中小企業診断士、理学療法士</a:t>
                      </a:r>
                    </a:p>
                  </a:txBody>
                  <a:tcPr marL="144000" marR="0" marT="54000" marB="72000" anchor="ctr">
                    <a:lnL w="6350" cap="flat" cmpd="sng" algn="ctr">
                      <a:noFill/>
                      <a:prstDash val="dash"/>
                      <a:round/>
                      <a:headEnd type="none" w="med" len="med"/>
                      <a:tailEnd type="none" w="med" len="med"/>
                    </a:lnL>
                    <a:lnR w="12700" cap="flat" cmpd="sng" algn="ctr">
                      <a:noFill/>
                      <a:prstDash val="solid"/>
                      <a:round/>
                      <a:headEnd type="none" w="med" len="med"/>
                      <a:tailEnd type="none" w="med" len="med"/>
                    </a:lnR>
                    <a:lnT w="6350" cap="flat" cmpd="sng" algn="ctr">
                      <a:solidFill>
                        <a:srgbClr val="11B3ED"/>
                      </a:solidFill>
                      <a:prstDash val="dash"/>
                      <a:round/>
                      <a:headEnd type="none" w="med" len="med"/>
                      <a:tailEnd type="none" w="med" len="med"/>
                    </a:lnT>
                    <a:lnB w="6350" cap="flat" cmpd="sng" algn="ctr">
                      <a:solidFill>
                        <a:srgbClr val="11B3E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97481733"/>
                  </a:ext>
                </a:extLst>
              </a:tr>
              <a:tr h="432000">
                <a:tc gridSpan="2">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000" b="1" dirty="0">
                          <a:solidFill>
                            <a:schemeClr val="tx1"/>
                          </a:solidFill>
                          <a:latin typeface="+mn-ea"/>
                          <a:ea typeface="+mn-ea"/>
                        </a:rPr>
                        <a:t>対象</a:t>
                      </a:r>
                      <a:endParaRPr kumimoji="1" lang="ja-JP" altLang="en-US" sz="1000" b="1" u="sng" dirty="0">
                        <a:solidFill>
                          <a:schemeClr val="tx1"/>
                        </a:solidFill>
                        <a:latin typeface="+mn-ea"/>
                        <a:ea typeface="+mn-ea"/>
                      </a:endParaRPr>
                    </a:p>
                  </a:txBody>
                  <a:tcPr marL="108000" marR="72000" marT="54000" marB="72000" anchor="ctr">
                    <a:lnL w="12700" cap="flat" cmpd="sng" algn="ctr">
                      <a:noFill/>
                      <a:prstDash val="solid"/>
                      <a:round/>
                      <a:headEnd type="none" w="med" len="med"/>
                      <a:tailEnd type="none" w="med" len="med"/>
                    </a:lnL>
                    <a:lnR w="6350" cap="flat" cmpd="sng" algn="ctr">
                      <a:noFill/>
                      <a:prstDash val="dash"/>
                      <a:round/>
                      <a:headEnd type="none" w="med" len="med"/>
                      <a:tailEnd type="none" w="med" len="med"/>
                    </a:lnR>
                    <a:lnT w="6350" cap="flat" cmpd="sng" algn="ctr">
                      <a:solidFill>
                        <a:srgbClr val="11B3ED"/>
                      </a:solidFill>
                      <a:prstDash val="solid"/>
                      <a:round/>
                      <a:headEnd type="none" w="med" len="med"/>
                      <a:tailEnd type="none" w="med" len="med"/>
                    </a:lnT>
                    <a:lnB w="6350" cap="flat" cmpd="sng" algn="ctr">
                      <a:solidFill>
                        <a:srgbClr val="11B3ED"/>
                      </a:solidFill>
                      <a:prstDash val="solid"/>
                      <a:round/>
                      <a:headEnd type="none" w="med" len="med"/>
                      <a:tailEnd type="none" w="med" len="med"/>
                    </a:lnB>
                    <a:lnTlToBr w="12700" cmpd="sng">
                      <a:noFill/>
                      <a:prstDash val="solid"/>
                    </a:lnTlToBr>
                    <a:lnBlToTr w="12700" cmpd="sng">
                      <a:noFill/>
                      <a:prstDash val="solid"/>
                    </a:lnBlToTr>
                    <a:solidFill>
                      <a:srgbClr val="D8F0F8"/>
                    </a:solidFill>
                  </a:tcPr>
                </a:tc>
                <a:tc hMerge="1">
                  <a:txBody>
                    <a:bodyPr/>
                    <a:lstStyle/>
                    <a:p>
                      <a:endParaRPr kumimoji="1" lang="ja-JP" altLang="en-US" sz="1400" b="1">
                        <a:solidFill>
                          <a:schemeClr val="tx1"/>
                        </a:solidFill>
                      </a:endParaRPr>
                    </a:p>
                  </a:txBody>
                  <a:tcPr marL="72000" marR="72000" marT="72000" marB="7200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100" b="0" dirty="0">
                          <a:solidFill>
                            <a:schemeClr val="tx1"/>
                          </a:solidFill>
                          <a:latin typeface="+mj-ea"/>
                        </a:rPr>
                        <a:t>○○県内にある障害福祉</a:t>
                      </a:r>
                      <a:r>
                        <a:rPr lang="ja-JP" altLang="en-US" sz="1100" b="0">
                          <a:solidFill>
                            <a:schemeClr val="tx1"/>
                          </a:solidFill>
                          <a:latin typeface="+mj-ea"/>
                        </a:rPr>
                        <a:t>サービス事業所</a:t>
                      </a:r>
                      <a:endParaRPr lang="en-US" altLang="ja-JP" sz="1100" b="0">
                        <a:solidFill>
                          <a:schemeClr val="tx1"/>
                        </a:solidFill>
                        <a:latin typeface="+mj-ea"/>
                      </a:endParaRPr>
                    </a:p>
                    <a:p>
                      <a:pPr marL="0" marR="0" lvl="0" indent="0" algn="l" defTabSz="755934" rtl="0" eaLnBrk="1" fontAlgn="ctr" latinLnBrk="0" hangingPunct="1">
                        <a:lnSpc>
                          <a:spcPct val="120000"/>
                        </a:lnSpc>
                        <a:spcBef>
                          <a:spcPts val="0"/>
                        </a:spcBef>
                        <a:spcAft>
                          <a:spcPts val="0"/>
                        </a:spcAft>
                        <a:buClrTx/>
                        <a:buSzTx/>
                        <a:buFontTx/>
                        <a:buNone/>
                        <a:tabLst/>
                        <a:defRPr/>
                      </a:pPr>
                      <a:r>
                        <a:rPr lang="en-US" altLang="ja-JP" sz="900">
                          <a:latin typeface="BIZ UDPゴシック" panose="020B0400000000000000" pitchFamily="50" charset="-128"/>
                          <a:ea typeface="BIZ UDPゴシック" panose="020B0400000000000000" pitchFamily="50" charset="-128"/>
                        </a:rPr>
                        <a:t>※○○○</a:t>
                      </a:r>
                      <a:r>
                        <a:rPr lang="ja-JP" altLang="en-US" sz="900">
                          <a:latin typeface="BIZ UDPゴシック" panose="020B0400000000000000" pitchFamily="50" charset="-128"/>
                          <a:ea typeface="BIZ UDPゴシック" panose="020B0400000000000000" pitchFamily="50" charset="-128"/>
                        </a:rPr>
                        <a:t>市内にある事業所は○○○市にご相談ください</a:t>
                      </a:r>
                    </a:p>
                  </a:txBody>
                  <a:tcPr marL="144000" marR="0" marT="54000" marB="72000" anchor="ctr">
                    <a:lnL w="6350" cap="flat" cmpd="sng" algn="ctr">
                      <a:noFill/>
                      <a:prstDash val="dash"/>
                      <a:round/>
                      <a:headEnd type="none" w="med" len="med"/>
                      <a:tailEnd type="none" w="med" len="med"/>
                    </a:lnL>
                    <a:lnR w="12700" cap="flat" cmpd="sng" algn="ctr">
                      <a:noFill/>
                      <a:prstDash val="solid"/>
                      <a:round/>
                      <a:headEnd type="none" w="med" len="med"/>
                      <a:tailEnd type="none" w="med" len="med"/>
                    </a:lnR>
                    <a:lnT w="6350" cap="flat" cmpd="sng" algn="ctr">
                      <a:solidFill>
                        <a:srgbClr val="11B3ED"/>
                      </a:solidFill>
                      <a:prstDash val="solid"/>
                      <a:round/>
                      <a:headEnd type="none" w="med" len="med"/>
                      <a:tailEnd type="none" w="med" len="med"/>
                    </a:lnT>
                    <a:lnB w="6350" cap="flat" cmpd="sng" algn="ctr">
                      <a:solidFill>
                        <a:srgbClr val="11B3E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4892765"/>
                  </a:ext>
                </a:extLst>
              </a:tr>
              <a:tr h="432000">
                <a:tc gridSpan="2">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000" b="1" dirty="0">
                          <a:solidFill>
                            <a:schemeClr val="tx1"/>
                          </a:solidFill>
                          <a:latin typeface="+mn-ea"/>
                          <a:ea typeface="+mn-ea"/>
                        </a:rPr>
                        <a:t>利用料</a:t>
                      </a:r>
                      <a:endParaRPr kumimoji="1" lang="ja-JP" altLang="en-US" sz="1000" b="1" u="sng" dirty="0">
                        <a:solidFill>
                          <a:schemeClr val="tx1"/>
                        </a:solidFill>
                        <a:latin typeface="+mn-ea"/>
                        <a:ea typeface="+mn-ea"/>
                      </a:endParaRPr>
                    </a:p>
                  </a:txBody>
                  <a:tcPr marL="108000" marR="72000" marT="54000" marB="72000" anchor="ctr">
                    <a:lnL w="12700" cap="flat" cmpd="sng" algn="ctr">
                      <a:noFill/>
                      <a:prstDash val="solid"/>
                      <a:round/>
                      <a:headEnd type="none" w="med" len="med"/>
                      <a:tailEnd type="none" w="med" len="med"/>
                    </a:lnL>
                    <a:lnR w="6350" cap="flat" cmpd="sng" algn="ctr">
                      <a:noFill/>
                      <a:prstDash val="dash"/>
                      <a:round/>
                      <a:headEnd type="none" w="med" len="med"/>
                      <a:tailEnd type="none" w="med" len="med"/>
                    </a:lnR>
                    <a:lnT w="6350" cap="flat" cmpd="sng" algn="ctr">
                      <a:solidFill>
                        <a:srgbClr val="11B3E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8F0F8"/>
                    </a:solidFill>
                  </a:tcPr>
                </a:tc>
                <a:tc hMerge="1">
                  <a:txBody>
                    <a:bodyPr/>
                    <a:lstStyle/>
                    <a:p>
                      <a:endParaRPr kumimoji="1" lang="ja-JP" altLang="en-US" sz="1400" b="1">
                        <a:solidFill>
                          <a:schemeClr val="tx1"/>
                        </a:solidFill>
                      </a:endParaRPr>
                    </a:p>
                  </a:txBody>
                  <a:tcPr marL="72000" marR="72000" marT="72000" marB="72000"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755934" rtl="0" eaLnBrk="1" fontAlgn="ctr" latinLnBrk="0" hangingPunct="1">
                        <a:lnSpc>
                          <a:spcPct val="120000"/>
                        </a:lnSpc>
                        <a:spcBef>
                          <a:spcPts val="0"/>
                        </a:spcBef>
                        <a:spcAft>
                          <a:spcPts val="0"/>
                        </a:spcAft>
                        <a:buClrTx/>
                        <a:buSzTx/>
                        <a:buFontTx/>
                        <a:buNone/>
                        <a:tabLst/>
                        <a:defRPr/>
                      </a:pPr>
                      <a:r>
                        <a:rPr lang="ja-JP" altLang="en-US" sz="1600" b="1" dirty="0">
                          <a:solidFill>
                            <a:srgbClr val="F12D65"/>
                          </a:solidFill>
                          <a:latin typeface="+mj-ea"/>
                        </a:rPr>
                        <a:t>無料</a:t>
                      </a:r>
                    </a:p>
                  </a:txBody>
                  <a:tcPr marL="144000" marR="0" marT="54000" marB="72000" anchor="ctr">
                    <a:lnL w="6350" cap="flat" cmpd="sng" algn="ctr">
                      <a:noFill/>
                      <a:prstDash val="dash"/>
                      <a:round/>
                      <a:headEnd type="none" w="med" len="med"/>
                      <a:tailEnd type="none" w="med" len="med"/>
                    </a:lnL>
                    <a:lnR w="12700" cap="flat" cmpd="sng" algn="ctr">
                      <a:noFill/>
                      <a:prstDash val="solid"/>
                      <a:round/>
                      <a:headEnd type="none" w="med" len="med"/>
                      <a:tailEnd type="none" w="med" len="med"/>
                    </a:lnR>
                    <a:lnT w="6350" cap="flat" cmpd="sng" algn="ctr">
                      <a:solidFill>
                        <a:srgbClr val="11B3E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6846559"/>
                  </a:ext>
                </a:extLst>
              </a:tr>
            </a:tbl>
          </a:graphicData>
        </a:graphic>
      </p:graphicFrame>
      <p:grpSp>
        <p:nvGrpSpPr>
          <p:cNvPr id="9" name="グループ化 8">
            <a:extLst>
              <a:ext uri="{FF2B5EF4-FFF2-40B4-BE49-F238E27FC236}">
                <a16:creationId xmlns:a16="http://schemas.microsoft.com/office/drawing/2014/main" id="{A24DF9A9-27CC-A4EB-7353-5DBA29D34F82}"/>
              </a:ext>
            </a:extLst>
          </p:cNvPr>
          <p:cNvGrpSpPr/>
          <p:nvPr/>
        </p:nvGrpSpPr>
        <p:grpSpPr>
          <a:xfrm>
            <a:off x="2734267" y="6588000"/>
            <a:ext cx="2124000" cy="1170000"/>
            <a:chOff x="2734267" y="6822000"/>
            <a:chExt cx="2124000" cy="1170000"/>
          </a:xfrm>
          <a:solidFill>
            <a:srgbClr val="10AEE6">
              <a:alpha val="30000"/>
            </a:srgbClr>
          </a:solidFill>
        </p:grpSpPr>
        <p:sp>
          <p:nvSpPr>
            <p:cNvPr id="10" name="正方形/長方形 9">
              <a:extLst>
                <a:ext uri="{FF2B5EF4-FFF2-40B4-BE49-F238E27FC236}">
                  <a16:creationId xmlns:a16="http://schemas.microsoft.com/office/drawing/2014/main" id="{10BB3A49-40C9-5C28-CCDF-C52C09A7A43A}"/>
                </a:ext>
              </a:extLst>
            </p:cNvPr>
            <p:cNvSpPr/>
            <p:nvPr/>
          </p:nvSpPr>
          <p:spPr>
            <a:xfrm>
              <a:off x="2734267" y="6822000"/>
              <a:ext cx="2124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23BE7BA6-5B13-00F8-B6C7-80AAC1E48B9E}"/>
                </a:ext>
              </a:extLst>
            </p:cNvPr>
            <p:cNvSpPr/>
            <p:nvPr/>
          </p:nvSpPr>
          <p:spPr>
            <a:xfrm>
              <a:off x="2734267" y="7398000"/>
              <a:ext cx="2124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4C54A58E-9633-09A4-3DDF-20FA226DA5E1}"/>
                </a:ext>
              </a:extLst>
            </p:cNvPr>
            <p:cNvSpPr/>
            <p:nvPr/>
          </p:nvSpPr>
          <p:spPr>
            <a:xfrm>
              <a:off x="2734267" y="7938000"/>
              <a:ext cx="1980000" cy="54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 name="グループ化 4">
            <a:extLst>
              <a:ext uri="{FF2B5EF4-FFF2-40B4-BE49-F238E27FC236}">
                <a16:creationId xmlns:a16="http://schemas.microsoft.com/office/drawing/2014/main" id="{81BA8B58-DE32-2116-F188-8009E7EFEA88}"/>
              </a:ext>
            </a:extLst>
          </p:cNvPr>
          <p:cNvGrpSpPr/>
          <p:nvPr/>
        </p:nvGrpSpPr>
        <p:grpSpPr>
          <a:xfrm>
            <a:off x="572820" y="2770188"/>
            <a:ext cx="1440000" cy="2189141"/>
            <a:chOff x="572820" y="2770188"/>
            <a:chExt cx="1440000" cy="2189141"/>
          </a:xfrm>
        </p:grpSpPr>
        <p:sp>
          <p:nvSpPr>
            <p:cNvPr id="16" name="テキスト ボックス 15">
              <a:extLst>
                <a:ext uri="{FF2B5EF4-FFF2-40B4-BE49-F238E27FC236}">
                  <a16:creationId xmlns:a16="http://schemas.microsoft.com/office/drawing/2014/main" id="{BD9BB97C-02B8-DEDE-42D5-3241F148BA64}"/>
                </a:ext>
              </a:extLst>
            </p:cNvPr>
            <p:cNvSpPr txBox="1"/>
            <p:nvPr/>
          </p:nvSpPr>
          <p:spPr>
            <a:xfrm>
              <a:off x="572820" y="4426106"/>
              <a:ext cx="1440000" cy="533223"/>
            </a:xfrm>
            <a:prstGeom prst="rect">
              <a:avLst/>
            </a:prstGeom>
            <a:noFill/>
            <a:ln>
              <a:noFill/>
            </a:ln>
          </p:spPr>
          <p:txBody>
            <a:bodyPr wrap="square" lIns="0" tIns="0" rIns="0" bIns="0" rtlCol="0">
              <a:spAutoFit/>
            </a:bodyPr>
            <a:lstStyle/>
            <a:p>
              <a:pPr algn="ctr" fontAlgn="ctr">
                <a:lnSpc>
                  <a:spcPct val="110000"/>
                </a:lnSpc>
              </a:pPr>
              <a:r>
                <a:rPr lang="ja-JP" altLang="en-US" sz="1050" dirty="0">
                  <a:latin typeface="BIZ UDPゴシック" panose="020B0400000000000000" pitchFamily="50" charset="-128"/>
                  <a:ea typeface="BIZ UDPゴシック" panose="020B0400000000000000" pitchFamily="50" charset="-128"/>
                </a:rPr>
                <a:t>募集を</a:t>
              </a:r>
              <a:r>
                <a:rPr lang="ja-JP" altLang="en-US" sz="1050">
                  <a:latin typeface="BIZ UDPゴシック" panose="020B0400000000000000" pitchFamily="50" charset="-128"/>
                  <a:ea typeface="BIZ UDPゴシック" panose="020B0400000000000000" pitchFamily="50" charset="-128"/>
                </a:rPr>
                <a:t>かけても</a:t>
              </a:r>
              <a:endParaRPr lang="en-US" altLang="ja-JP" sz="1050">
                <a:latin typeface="BIZ UDPゴシック" panose="020B0400000000000000" pitchFamily="50" charset="-128"/>
                <a:ea typeface="BIZ UDPゴシック" panose="020B0400000000000000" pitchFamily="50" charset="-128"/>
              </a:endParaRPr>
            </a:p>
            <a:p>
              <a:pPr algn="ctr" fontAlgn="ctr">
                <a:lnSpc>
                  <a:spcPct val="110000"/>
                </a:lnSpc>
              </a:pPr>
              <a:r>
                <a:rPr lang="ja-JP" altLang="en-US" sz="1050">
                  <a:latin typeface="BIZ UDPゴシック" panose="020B0400000000000000" pitchFamily="50" charset="-128"/>
                  <a:ea typeface="BIZ UDPゴシック" panose="020B0400000000000000" pitchFamily="50" charset="-128"/>
                </a:rPr>
                <a:t>人材がなかなか</a:t>
              </a:r>
              <a:endParaRPr lang="en-US" altLang="ja-JP" sz="1050">
                <a:latin typeface="BIZ UDPゴシック" panose="020B0400000000000000" pitchFamily="50" charset="-128"/>
                <a:ea typeface="BIZ UDPゴシック" panose="020B0400000000000000" pitchFamily="50" charset="-128"/>
              </a:endParaRPr>
            </a:p>
            <a:p>
              <a:pPr algn="ctr" fontAlgn="ctr">
                <a:lnSpc>
                  <a:spcPct val="110000"/>
                </a:lnSpc>
              </a:pPr>
              <a:r>
                <a:rPr lang="ja-JP" altLang="en-US" sz="1050">
                  <a:latin typeface="BIZ UDPゴシック" panose="020B0400000000000000" pitchFamily="50" charset="-128"/>
                  <a:ea typeface="BIZ UDPゴシック" panose="020B0400000000000000" pitchFamily="50" charset="-128"/>
                </a:rPr>
                <a:t>集まらない</a:t>
              </a:r>
              <a:endParaRPr lang="ja-JP" altLang="en-US" sz="105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BB57BE49-31A2-5B07-B715-0D51EEBBD82E}"/>
                </a:ext>
              </a:extLst>
            </p:cNvPr>
            <p:cNvSpPr txBox="1"/>
            <p:nvPr/>
          </p:nvSpPr>
          <p:spPr>
            <a:xfrm>
              <a:off x="933748" y="2770188"/>
              <a:ext cx="718145" cy="215444"/>
            </a:xfrm>
            <a:prstGeom prst="rect">
              <a:avLst/>
            </a:prstGeom>
            <a:noFill/>
            <a:ln>
              <a:noFill/>
            </a:ln>
          </p:spPr>
          <p:txBody>
            <a:bodyPr wrap="none" lIns="0" tIns="0" rIns="0" bIns="0" rtlCol="0">
              <a:spAutoFit/>
            </a:bodyPr>
            <a:lstStyle/>
            <a:p>
              <a:pPr algn="ctr" fontAlgn="ctr"/>
              <a:r>
                <a:rPr lang="ja-JP" altLang="en-US" sz="1400" b="1" dirty="0">
                  <a:latin typeface="+mn-ea"/>
                </a:rPr>
                <a:t>人材確保</a:t>
              </a:r>
            </a:p>
          </p:txBody>
        </p:sp>
        <p:grpSp>
          <p:nvGrpSpPr>
            <p:cNvPr id="30" name="グループ化 29">
              <a:extLst>
                <a:ext uri="{FF2B5EF4-FFF2-40B4-BE49-F238E27FC236}">
                  <a16:creationId xmlns:a16="http://schemas.microsoft.com/office/drawing/2014/main" id="{67262A28-5586-7E61-911D-5D29B7215B6E}"/>
                </a:ext>
              </a:extLst>
            </p:cNvPr>
            <p:cNvGrpSpPr/>
            <p:nvPr/>
          </p:nvGrpSpPr>
          <p:grpSpPr>
            <a:xfrm>
              <a:off x="731373" y="3430394"/>
              <a:ext cx="1079398" cy="824673"/>
              <a:chOff x="731373" y="3649720"/>
              <a:chExt cx="1079398" cy="824673"/>
            </a:xfrm>
          </p:grpSpPr>
          <p:grpSp>
            <p:nvGrpSpPr>
              <p:cNvPr id="32" name="グループ化 31">
                <a:extLst>
                  <a:ext uri="{FF2B5EF4-FFF2-40B4-BE49-F238E27FC236}">
                    <a16:creationId xmlns:a16="http://schemas.microsoft.com/office/drawing/2014/main" id="{7ADC6715-2EFE-CF4E-8FE6-16CEFD03C559}"/>
                  </a:ext>
                </a:extLst>
              </p:cNvPr>
              <p:cNvGrpSpPr/>
              <p:nvPr/>
            </p:nvGrpSpPr>
            <p:grpSpPr>
              <a:xfrm>
                <a:off x="982878" y="3649720"/>
                <a:ext cx="568331" cy="578882"/>
                <a:chOff x="8892549" y="3964038"/>
                <a:chExt cx="1041463" cy="1060799"/>
              </a:xfrm>
            </p:grpSpPr>
            <p:sp>
              <p:nvSpPr>
                <p:cNvPr id="44" name="フリーフォーム: 図形 43">
                  <a:extLst>
                    <a:ext uri="{FF2B5EF4-FFF2-40B4-BE49-F238E27FC236}">
                      <a16:creationId xmlns:a16="http://schemas.microsoft.com/office/drawing/2014/main" id="{D814F8FE-2B2C-698F-5E3D-7EC57773A9C9}"/>
                    </a:ext>
                  </a:extLst>
                </p:cNvPr>
                <p:cNvSpPr/>
                <p:nvPr/>
              </p:nvSpPr>
              <p:spPr>
                <a:xfrm>
                  <a:off x="8941412" y="4076242"/>
                  <a:ext cx="943927" cy="900112"/>
                </a:xfrm>
                <a:custGeom>
                  <a:avLst/>
                  <a:gdLst>
                    <a:gd name="connsiteX0" fmla="*/ 546259 w 943927"/>
                    <a:gd name="connsiteY0" fmla="*/ 306038 h 900112"/>
                    <a:gd name="connsiteX1" fmla="*/ 546259 w 943927"/>
                    <a:gd name="connsiteY1" fmla="*/ 268796 h 900112"/>
                    <a:gd name="connsiteX2" fmla="*/ 553307 w 943927"/>
                    <a:gd name="connsiteY2" fmla="*/ 261652 h 900112"/>
                    <a:gd name="connsiteX3" fmla="*/ 591788 w 943927"/>
                    <a:gd name="connsiteY3" fmla="*/ 149733 h 900112"/>
                    <a:gd name="connsiteX4" fmla="*/ 591788 w 943927"/>
                    <a:gd name="connsiteY4" fmla="*/ 30099 h 900112"/>
                    <a:gd name="connsiteX5" fmla="*/ 589407 w 943927"/>
                    <a:gd name="connsiteY5" fmla="*/ 0 h 900112"/>
                    <a:gd name="connsiteX6" fmla="*/ 352139 w 943927"/>
                    <a:gd name="connsiteY6" fmla="*/ 71247 h 900112"/>
                    <a:gd name="connsiteX7" fmla="*/ 352139 w 943927"/>
                    <a:gd name="connsiteY7" fmla="*/ 149733 h 900112"/>
                    <a:gd name="connsiteX8" fmla="*/ 390620 w 943927"/>
                    <a:gd name="connsiteY8" fmla="*/ 261652 h 900112"/>
                    <a:gd name="connsiteX9" fmla="*/ 397669 w 943927"/>
                    <a:gd name="connsiteY9" fmla="*/ 268796 h 900112"/>
                    <a:gd name="connsiteX10" fmla="*/ 397669 w 943927"/>
                    <a:gd name="connsiteY10" fmla="*/ 306134 h 900112"/>
                    <a:gd name="connsiteX11" fmla="*/ 472059 w 943927"/>
                    <a:gd name="connsiteY11" fmla="*/ 364808 h 900112"/>
                    <a:gd name="connsiteX12" fmla="*/ 546259 w 943927"/>
                    <a:gd name="connsiteY12" fmla="*/ 306038 h 900112"/>
                    <a:gd name="connsiteX13" fmla="*/ 833914 w 943927"/>
                    <a:gd name="connsiteY13" fmla="*/ 422148 h 900112"/>
                    <a:gd name="connsiteX14" fmla="*/ 669036 w 943927"/>
                    <a:gd name="connsiteY14" fmla="*/ 396050 h 900112"/>
                    <a:gd name="connsiteX15" fmla="*/ 597313 w 943927"/>
                    <a:gd name="connsiteY15" fmla="*/ 517589 h 900112"/>
                    <a:gd name="connsiteX16" fmla="*/ 562737 w 943927"/>
                    <a:gd name="connsiteY16" fmla="*/ 491204 h 900112"/>
                    <a:gd name="connsiteX17" fmla="*/ 649796 w 943927"/>
                    <a:gd name="connsiteY17" fmla="*/ 343757 h 900112"/>
                    <a:gd name="connsiteX18" fmla="*/ 594932 w 943927"/>
                    <a:gd name="connsiteY18" fmla="*/ 315849 h 900112"/>
                    <a:gd name="connsiteX19" fmla="*/ 471964 w 943927"/>
                    <a:gd name="connsiteY19" fmla="*/ 412909 h 900112"/>
                    <a:gd name="connsiteX20" fmla="*/ 348996 w 943927"/>
                    <a:gd name="connsiteY20" fmla="*/ 315849 h 900112"/>
                    <a:gd name="connsiteX21" fmla="*/ 294132 w 943927"/>
                    <a:gd name="connsiteY21" fmla="*/ 343757 h 900112"/>
                    <a:gd name="connsiteX22" fmla="*/ 381191 w 943927"/>
                    <a:gd name="connsiteY22" fmla="*/ 491204 h 900112"/>
                    <a:gd name="connsiteX23" fmla="*/ 346615 w 943927"/>
                    <a:gd name="connsiteY23" fmla="*/ 517589 h 900112"/>
                    <a:gd name="connsiteX24" fmla="*/ 274892 w 943927"/>
                    <a:gd name="connsiteY24" fmla="*/ 396050 h 900112"/>
                    <a:gd name="connsiteX25" fmla="*/ 110014 w 943927"/>
                    <a:gd name="connsiteY25" fmla="*/ 422148 h 900112"/>
                    <a:gd name="connsiteX26" fmla="*/ 0 w 943927"/>
                    <a:gd name="connsiteY26" fmla="*/ 548259 h 900112"/>
                    <a:gd name="connsiteX27" fmla="*/ 0 w 943927"/>
                    <a:gd name="connsiteY27" fmla="*/ 760286 h 900112"/>
                    <a:gd name="connsiteX28" fmla="*/ 104203 w 943927"/>
                    <a:gd name="connsiteY28" fmla="*/ 771239 h 900112"/>
                    <a:gd name="connsiteX29" fmla="*/ 104203 w 943927"/>
                    <a:gd name="connsiteY29" fmla="*/ 687991 h 900112"/>
                    <a:gd name="connsiteX30" fmla="*/ 142018 w 943927"/>
                    <a:gd name="connsiteY30" fmla="*/ 687991 h 900112"/>
                    <a:gd name="connsiteX31" fmla="*/ 142018 w 943927"/>
                    <a:gd name="connsiteY31" fmla="*/ 900113 h 900112"/>
                    <a:gd name="connsiteX32" fmla="*/ 801910 w 943927"/>
                    <a:gd name="connsiteY32" fmla="*/ 900113 h 900112"/>
                    <a:gd name="connsiteX33" fmla="*/ 801910 w 943927"/>
                    <a:gd name="connsiteY33" fmla="*/ 687991 h 900112"/>
                    <a:gd name="connsiteX34" fmla="*/ 839724 w 943927"/>
                    <a:gd name="connsiteY34" fmla="*/ 687991 h 900112"/>
                    <a:gd name="connsiteX35" fmla="*/ 839724 w 943927"/>
                    <a:gd name="connsiteY35" fmla="*/ 771239 h 900112"/>
                    <a:gd name="connsiteX36" fmla="*/ 943928 w 943927"/>
                    <a:gd name="connsiteY36" fmla="*/ 760286 h 900112"/>
                    <a:gd name="connsiteX37" fmla="*/ 943928 w 943927"/>
                    <a:gd name="connsiteY37" fmla="*/ 548259 h 900112"/>
                    <a:gd name="connsiteX38" fmla="*/ 833914 w 943927"/>
                    <a:gd name="connsiteY38" fmla="*/ 422243 h 900112"/>
                    <a:gd name="connsiteX39" fmla="*/ 745141 w 943927"/>
                    <a:gd name="connsiteY39" fmla="*/ 775811 h 900112"/>
                    <a:gd name="connsiteX40" fmla="*/ 720852 w 943927"/>
                    <a:gd name="connsiteY40" fmla="*/ 800100 h 900112"/>
                    <a:gd name="connsiteX41" fmla="*/ 602075 w 943927"/>
                    <a:gd name="connsiteY41" fmla="*/ 800100 h 900112"/>
                    <a:gd name="connsiteX42" fmla="*/ 577786 w 943927"/>
                    <a:gd name="connsiteY42" fmla="*/ 775811 h 900112"/>
                    <a:gd name="connsiteX43" fmla="*/ 577786 w 943927"/>
                    <a:gd name="connsiteY43" fmla="*/ 716375 h 900112"/>
                    <a:gd name="connsiteX44" fmla="*/ 602075 w 943927"/>
                    <a:gd name="connsiteY44" fmla="*/ 692087 h 900112"/>
                    <a:gd name="connsiteX45" fmla="*/ 720852 w 943927"/>
                    <a:gd name="connsiteY45" fmla="*/ 692087 h 900112"/>
                    <a:gd name="connsiteX46" fmla="*/ 745141 w 943927"/>
                    <a:gd name="connsiteY46" fmla="*/ 716375 h 900112"/>
                    <a:gd name="connsiteX47" fmla="*/ 745141 w 943927"/>
                    <a:gd name="connsiteY47" fmla="*/ 775811 h 900112"/>
                    <a:gd name="connsiteX48" fmla="*/ 496253 w 943927"/>
                    <a:gd name="connsiteY48" fmla="*/ 483394 h 900112"/>
                    <a:gd name="connsiteX49" fmla="*/ 471964 w 943927"/>
                    <a:gd name="connsiteY49" fmla="*/ 507683 h 900112"/>
                    <a:gd name="connsiteX50" fmla="*/ 447675 w 943927"/>
                    <a:gd name="connsiteY50" fmla="*/ 483394 h 900112"/>
                    <a:gd name="connsiteX51" fmla="*/ 471964 w 943927"/>
                    <a:gd name="connsiteY51" fmla="*/ 459105 h 900112"/>
                    <a:gd name="connsiteX52" fmla="*/ 496253 w 943927"/>
                    <a:gd name="connsiteY52" fmla="*/ 483394 h 900112"/>
                    <a:gd name="connsiteX53" fmla="*/ 496253 w 943927"/>
                    <a:gd name="connsiteY53" fmla="*/ 569786 h 900112"/>
                    <a:gd name="connsiteX54" fmla="*/ 471964 w 943927"/>
                    <a:gd name="connsiteY54" fmla="*/ 594074 h 900112"/>
                    <a:gd name="connsiteX55" fmla="*/ 447675 w 943927"/>
                    <a:gd name="connsiteY55" fmla="*/ 569786 h 900112"/>
                    <a:gd name="connsiteX56" fmla="*/ 471964 w 943927"/>
                    <a:gd name="connsiteY56" fmla="*/ 545497 h 900112"/>
                    <a:gd name="connsiteX57" fmla="*/ 496253 w 943927"/>
                    <a:gd name="connsiteY57" fmla="*/ 569786 h 90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943927" h="900112">
                      <a:moveTo>
                        <a:pt x="546259" y="306038"/>
                      </a:moveTo>
                      <a:lnTo>
                        <a:pt x="546259" y="268796"/>
                      </a:lnTo>
                      <a:lnTo>
                        <a:pt x="553307" y="261652"/>
                      </a:lnTo>
                      <a:cubicBezTo>
                        <a:pt x="577025" y="237649"/>
                        <a:pt x="591788" y="210598"/>
                        <a:pt x="591788" y="149733"/>
                      </a:cubicBezTo>
                      <a:lnTo>
                        <a:pt x="591788" y="30099"/>
                      </a:lnTo>
                      <a:cubicBezTo>
                        <a:pt x="591788" y="18955"/>
                        <a:pt x="591026" y="8954"/>
                        <a:pt x="589407" y="0"/>
                      </a:cubicBezTo>
                      <a:lnTo>
                        <a:pt x="352139" y="71247"/>
                      </a:lnTo>
                      <a:lnTo>
                        <a:pt x="352139" y="149733"/>
                      </a:lnTo>
                      <a:cubicBezTo>
                        <a:pt x="352139" y="210598"/>
                        <a:pt x="366808" y="237649"/>
                        <a:pt x="390620" y="261652"/>
                      </a:cubicBezTo>
                      <a:lnTo>
                        <a:pt x="397669" y="268796"/>
                      </a:lnTo>
                      <a:lnTo>
                        <a:pt x="397669" y="306134"/>
                      </a:lnTo>
                      <a:lnTo>
                        <a:pt x="472059" y="364808"/>
                      </a:lnTo>
                      <a:lnTo>
                        <a:pt x="546259" y="306038"/>
                      </a:lnTo>
                      <a:close/>
                      <a:moveTo>
                        <a:pt x="833914" y="422148"/>
                      </a:moveTo>
                      <a:cubicBezTo>
                        <a:pt x="812197" y="418719"/>
                        <a:pt x="748475" y="408623"/>
                        <a:pt x="669036" y="396050"/>
                      </a:cubicBezTo>
                      <a:lnTo>
                        <a:pt x="597313" y="517589"/>
                      </a:lnTo>
                      <a:lnTo>
                        <a:pt x="562737" y="491204"/>
                      </a:lnTo>
                      <a:lnTo>
                        <a:pt x="649796" y="343757"/>
                      </a:lnTo>
                      <a:lnTo>
                        <a:pt x="594932" y="315849"/>
                      </a:lnTo>
                      <a:lnTo>
                        <a:pt x="471964" y="412909"/>
                      </a:lnTo>
                      <a:lnTo>
                        <a:pt x="348996" y="315849"/>
                      </a:lnTo>
                      <a:lnTo>
                        <a:pt x="294132" y="343757"/>
                      </a:lnTo>
                      <a:lnTo>
                        <a:pt x="381191" y="491204"/>
                      </a:lnTo>
                      <a:lnTo>
                        <a:pt x="346615" y="517589"/>
                      </a:lnTo>
                      <a:lnTo>
                        <a:pt x="274892" y="396050"/>
                      </a:lnTo>
                      <a:cubicBezTo>
                        <a:pt x="195453" y="408623"/>
                        <a:pt x="131636" y="418719"/>
                        <a:pt x="110014" y="422148"/>
                      </a:cubicBezTo>
                      <a:cubicBezTo>
                        <a:pt x="32861" y="434340"/>
                        <a:pt x="0" y="472059"/>
                        <a:pt x="0" y="548259"/>
                      </a:cubicBezTo>
                      <a:lnTo>
                        <a:pt x="0" y="760286"/>
                      </a:lnTo>
                      <a:lnTo>
                        <a:pt x="104203" y="771239"/>
                      </a:lnTo>
                      <a:lnTo>
                        <a:pt x="104203" y="687991"/>
                      </a:lnTo>
                      <a:lnTo>
                        <a:pt x="142018" y="687991"/>
                      </a:lnTo>
                      <a:lnTo>
                        <a:pt x="142018" y="900113"/>
                      </a:lnTo>
                      <a:lnTo>
                        <a:pt x="801910" y="900113"/>
                      </a:lnTo>
                      <a:lnTo>
                        <a:pt x="801910" y="687991"/>
                      </a:lnTo>
                      <a:lnTo>
                        <a:pt x="839724" y="687991"/>
                      </a:lnTo>
                      <a:lnTo>
                        <a:pt x="839724" y="771239"/>
                      </a:lnTo>
                      <a:lnTo>
                        <a:pt x="943928" y="760286"/>
                      </a:lnTo>
                      <a:lnTo>
                        <a:pt x="943928" y="548259"/>
                      </a:lnTo>
                      <a:cubicBezTo>
                        <a:pt x="943928" y="472059"/>
                        <a:pt x="911066" y="434435"/>
                        <a:pt x="833914" y="422243"/>
                      </a:cubicBezTo>
                      <a:close/>
                      <a:moveTo>
                        <a:pt x="745141" y="775811"/>
                      </a:moveTo>
                      <a:cubicBezTo>
                        <a:pt x="745141" y="789146"/>
                        <a:pt x="734187" y="800100"/>
                        <a:pt x="720852" y="800100"/>
                      </a:cubicBezTo>
                      <a:lnTo>
                        <a:pt x="602075" y="800100"/>
                      </a:lnTo>
                      <a:cubicBezTo>
                        <a:pt x="588740" y="800100"/>
                        <a:pt x="577786" y="789146"/>
                        <a:pt x="577786" y="775811"/>
                      </a:cubicBezTo>
                      <a:lnTo>
                        <a:pt x="577786" y="716375"/>
                      </a:lnTo>
                      <a:cubicBezTo>
                        <a:pt x="577786" y="703040"/>
                        <a:pt x="588740" y="692087"/>
                        <a:pt x="602075" y="692087"/>
                      </a:cubicBezTo>
                      <a:lnTo>
                        <a:pt x="720852" y="692087"/>
                      </a:lnTo>
                      <a:cubicBezTo>
                        <a:pt x="734187" y="692087"/>
                        <a:pt x="745141" y="703040"/>
                        <a:pt x="745141" y="716375"/>
                      </a:cubicBezTo>
                      <a:lnTo>
                        <a:pt x="745141" y="775811"/>
                      </a:lnTo>
                      <a:close/>
                      <a:moveTo>
                        <a:pt x="496253" y="483394"/>
                      </a:moveTo>
                      <a:cubicBezTo>
                        <a:pt x="496253" y="496824"/>
                        <a:pt x="485394" y="507683"/>
                        <a:pt x="471964" y="507683"/>
                      </a:cubicBezTo>
                      <a:cubicBezTo>
                        <a:pt x="458534" y="507683"/>
                        <a:pt x="447675" y="496824"/>
                        <a:pt x="447675" y="483394"/>
                      </a:cubicBezTo>
                      <a:cubicBezTo>
                        <a:pt x="447675" y="469964"/>
                        <a:pt x="458534" y="459105"/>
                        <a:pt x="471964" y="459105"/>
                      </a:cubicBezTo>
                      <a:cubicBezTo>
                        <a:pt x="485394" y="459105"/>
                        <a:pt x="496253" y="469964"/>
                        <a:pt x="496253" y="483394"/>
                      </a:cubicBezTo>
                      <a:close/>
                      <a:moveTo>
                        <a:pt x="496253" y="569786"/>
                      </a:moveTo>
                      <a:cubicBezTo>
                        <a:pt x="496253" y="583216"/>
                        <a:pt x="485394" y="594074"/>
                        <a:pt x="471964" y="594074"/>
                      </a:cubicBezTo>
                      <a:cubicBezTo>
                        <a:pt x="458534" y="594074"/>
                        <a:pt x="447675" y="583216"/>
                        <a:pt x="447675" y="569786"/>
                      </a:cubicBezTo>
                      <a:cubicBezTo>
                        <a:pt x="447675" y="556355"/>
                        <a:pt x="458534" y="545497"/>
                        <a:pt x="471964" y="545497"/>
                      </a:cubicBezTo>
                      <a:cubicBezTo>
                        <a:pt x="485394" y="545497"/>
                        <a:pt x="496253" y="556355"/>
                        <a:pt x="496253" y="569786"/>
                      </a:cubicBezTo>
                      <a:close/>
                    </a:path>
                  </a:pathLst>
                </a:custGeom>
                <a:solidFill>
                  <a:srgbClr val="FFFFFF"/>
                </a:solidFill>
                <a:ln w="9525" cap="flat">
                  <a:noFill/>
                  <a:prstDash val="solid"/>
                  <a:miter/>
                </a:ln>
              </p:spPr>
              <p:txBody>
                <a:bodyPr rtlCol="0" anchor="ctr"/>
                <a:lstStyle/>
                <a:p>
                  <a:endParaRPr lang="ja-JP" altLang="en-US"/>
                </a:p>
              </p:txBody>
            </p:sp>
            <p:sp>
              <p:nvSpPr>
                <p:cNvPr id="47" name="フリーフォーム: 図形 46">
                  <a:extLst>
                    <a:ext uri="{FF2B5EF4-FFF2-40B4-BE49-F238E27FC236}">
                      <a16:creationId xmlns:a16="http://schemas.microsoft.com/office/drawing/2014/main" id="{37C0A402-DABC-F5A6-BAFD-7EC528BE7805}"/>
                    </a:ext>
                  </a:extLst>
                </p:cNvPr>
                <p:cNvSpPr/>
                <p:nvPr/>
              </p:nvSpPr>
              <p:spPr>
                <a:xfrm>
                  <a:off x="8892549" y="3964038"/>
                  <a:ext cx="1041463" cy="1060799"/>
                </a:xfrm>
                <a:custGeom>
                  <a:avLst/>
                  <a:gdLst>
                    <a:gd name="connsiteX0" fmla="*/ 794004 w 1041463"/>
                    <a:gd name="connsiteY0" fmla="*/ 888016 h 1060799"/>
                    <a:gd name="connsiteX1" fmla="*/ 769715 w 1041463"/>
                    <a:gd name="connsiteY1" fmla="*/ 912305 h 1060799"/>
                    <a:gd name="connsiteX2" fmla="*/ 650939 w 1041463"/>
                    <a:gd name="connsiteY2" fmla="*/ 912305 h 1060799"/>
                    <a:gd name="connsiteX3" fmla="*/ 626650 w 1041463"/>
                    <a:gd name="connsiteY3" fmla="*/ 888016 h 1060799"/>
                    <a:gd name="connsiteX4" fmla="*/ 626650 w 1041463"/>
                    <a:gd name="connsiteY4" fmla="*/ 828580 h 1060799"/>
                    <a:gd name="connsiteX5" fmla="*/ 650939 w 1041463"/>
                    <a:gd name="connsiteY5" fmla="*/ 804291 h 1060799"/>
                    <a:gd name="connsiteX6" fmla="*/ 769715 w 1041463"/>
                    <a:gd name="connsiteY6" fmla="*/ 804291 h 1060799"/>
                    <a:gd name="connsiteX7" fmla="*/ 794004 w 1041463"/>
                    <a:gd name="connsiteY7" fmla="*/ 828580 h 1060799"/>
                    <a:gd name="connsiteX8" fmla="*/ 794004 w 1041463"/>
                    <a:gd name="connsiteY8" fmla="*/ 888016 h 1060799"/>
                    <a:gd name="connsiteX9" fmla="*/ 689229 w 1041463"/>
                    <a:gd name="connsiteY9" fmla="*/ 261938 h 1060799"/>
                    <a:gd name="connsiteX10" fmla="*/ 643795 w 1041463"/>
                    <a:gd name="connsiteY10" fmla="*/ 400622 h 1060799"/>
                    <a:gd name="connsiteX11" fmla="*/ 643795 w 1041463"/>
                    <a:gd name="connsiteY11" fmla="*/ 427958 h 1060799"/>
                    <a:gd name="connsiteX12" fmla="*/ 521018 w 1041463"/>
                    <a:gd name="connsiteY12" fmla="*/ 525113 h 1060799"/>
                    <a:gd name="connsiteX13" fmla="*/ 397954 w 1041463"/>
                    <a:gd name="connsiteY13" fmla="*/ 428054 h 1060799"/>
                    <a:gd name="connsiteX14" fmla="*/ 397954 w 1041463"/>
                    <a:gd name="connsiteY14" fmla="*/ 400622 h 1060799"/>
                    <a:gd name="connsiteX15" fmla="*/ 397954 w 1041463"/>
                    <a:gd name="connsiteY15" fmla="*/ 400622 h 1060799"/>
                    <a:gd name="connsiteX16" fmla="*/ 352520 w 1041463"/>
                    <a:gd name="connsiteY16" fmla="*/ 261938 h 1060799"/>
                    <a:gd name="connsiteX17" fmla="*/ 352520 w 1041463"/>
                    <a:gd name="connsiteY17" fmla="*/ 142304 h 1060799"/>
                    <a:gd name="connsiteX18" fmla="*/ 491681 w 1041463"/>
                    <a:gd name="connsiteY18" fmla="*/ 0 h 1060799"/>
                    <a:gd name="connsiteX19" fmla="*/ 550164 w 1041463"/>
                    <a:gd name="connsiteY19" fmla="*/ 0 h 1060799"/>
                    <a:gd name="connsiteX20" fmla="*/ 689324 w 1041463"/>
                    <a:gd name="connsiteY20" fmla="*/ 142304 h 1060799"/>
                    <a:gd name="connsiteX21" fmla="*/ 689324 w 1041463"/>
                    <a:gd name="connsiteY21" fmla="*/ 261938 h 1060799"/>
                    <a:gd name="connsiteX22" fmla="*/ 595122 w 1041463"/>
                    <a:gd name="connsiteY22" fmla="*/ 418243 h 1060799"/>
                    <a:gd name="connsiteX23" fmla="*/ 595122 w 1041463"/>
                    <a:gd name="connsiteY23" fmla="*/ 381000 h 1060799"/>
                    <a:gd name="connsiteX24" fmla="*/ 602171 w 1041463"/>
                    <a:gd name="connsiteY24" fmla="*/ 373856 h 1060799"/>
                    <a:gd name="connsiteX25" fmla="*/ 640652 w 1041463"/>
                    <a:gd name="connsiteY25" fmla="*/ 261938 h 1060799"/>
                    <a:gd name="connsiteX26" fmla="*/ 640652 w 1041463"/>
                    <a:gd name="connsiteY26" fmla="*/ 142304 h 1060799"/>
                    <a:gd name="connsiteX27" fmla="*/ 638270 w 1041463"/>
                    <a:gd name="connsiteY27" fmla="*/ 112205 h 1060799"/>
                    <a:gd name="connsiteX28" fmla="*/ 401003 w 1041463"/>
                    <a:gd name="connsiteY28" fmla="*/ 183452 h 1060799"/>
                    <a:gd name="connsiteX29" fmla="*/ 401003 w 1041463"/>
                    <a:gd name="connsiteY29" fmla="*/ 261938 h 1060799"/>
                    <a:gd name="connsiteX30" fmla="*/ 439484 w 1041463"/>
                    <a:gd name="connsiteY30" fmla="*/ 373856 h 1060799"/>
                    <a:gd name="connsiteX31" fmla="*/ 446532 w 1041463"/>
                    <a:gd name="connsiteY31" fmla="*/ 381000 h 1060799"/>
                    <a:gd name="connsiteX32" fmla="*/ 446532 w 1041463"/>
                    <a:gd name="connsiteY32" fmla="*/ 418338 h 1060799"/>
                    <a:gd name="connsiteX33" fmla="*/ 520922 w 1041463"/>
                    <a:gd name="connsiteY33" fmla="*/ 477012 h 1060799"/>
                    <a:gd name="connsiteX34" fmla="*/ 595122 w 1041463"/>
                    <a:gd name="connsiteY34" fmla="*/ 418243 h 1060799"/>
                    <a:gd name="connsiteX35" fmla="*/ 890397 w 1041463"/>
                    <a:gd name="connsiteY35" fmla="*/ 486442 h 1060799"/>
                    <a:gd name="connsiteX36" fmla="*/ 698564 w 1041463"/>
                    <a:gd name="connsiteY36" fmla="*/ 456057 h 1060799"/>
                    <a:gd name="connsiteX37" fmla="*/ 698564 w 1041463"/>
                    <a:gd name="connsiteY37" fmla="*/ 456057 h 1060799"/>
                    <a:gd name="connsiteX38" fmla="*/ 611505 w 1041463"/>
                    <a:gd name="connsiteY38" fmla="*/ 603504 h 1060799"/>
                    <a:gd name="connsiteX39" fmla="*/ 646081 w 1041463"/>
                    <a:gd name="connsiteY39" fmla="*/ 629888 h 1060799"/>
                    <a:gd name="connsiteX40" fmla="*/ 717804 w 1041463"/>
                    <a:gd name="connsiteY40" fmla="*/ 508349 h 1060799"/>
                    <a:gd name="connsiteX41" fmla="*/ 882682 w 1041463"/>
                    <a:gd name="connsiteY41" fmla="*/ 534448 h 1060799"/>
                    <a:gd name="connsiteX42" fmla="*/ 992696 w 1041463"/>
                    <a:gd name="connsiteY42" fmla="*/ 660463 h 1060799"/>
                    <a:gd name="connsiteX43" fmla="*/ 992696 w 1041463"/>
                    <a:gd name="connsiteY43" fmla="*/ 872490 h 1060799"/>
                    <a:gd name="connsiteX44" fmla="*/ 888492 w 1041463"/>
                    <a:gd name="connsiteY44" fmla="*/ 883444 h 1060799"/>
                    <a:gd name="connsiteX45" fmla="*/ 888492 w 1041463"/>
                    <a:gd name="connsiteY45" fmla="*/ 800195 h 1060799"/>
                    <a:gd name="connsiteX46" fmla="*/ 850678 w 1041463"/>
                    <a:gd name="connsiteY46" fmla="*/ 800195 h 1060799"/>
                    <a:gd name="connsiteX47" fmla="*/ 850678 w 1041463"/>
                    <a:gd name="connsiteY47" fmla="*/ 1012317 h 1060799"/>
                    <a:gd name="connsiteX48" fmla="*/ 190786 w 1041463"/>
                    <a:gd name="connsiteY48" fmla="*/ 1012317 h 1060799"/>
                    <a:gd name="connsiteX49" fmla="*/ 190786 w 1041463"/>
                    <a:gd name="connsiteY49" fmla="*/ 800195 h 1060799"/>
                    <a:gd name="connsiteX50" fmla="*/ 152972 w 1041463"/>
                    <a:gd name="connsiteY50" fmla="*/ 800195 h 1060799"/>
                    <a:gd name="connsiteX51" fmla="*/ 152972 w 1041463"/>
                    <a:gd name="connsiteY51" fmla="*/ 883444 h 1060799"/>
                    <a:gd name="connsiteX52" fmla="*/ 48768 w 1041463"/>
                    <a:gd name="connsiteY52" fmla="*/ 872490 h 1060799"/>
                    <a:gd name="connsiteX53" fmla="*/ 48768 w 1041463"/>
                    <a:gd name="connsiteY53" fmla="*/ 660463 h 1060799"/>
                    <a:gd name="connsiteX54" fmla="*/ 158782 w 1041463"/>
                    <a:gd name="connsiteY54" fmla="*/ 534353 h 1060799"/>
                    <a:gd name="connsiteX55" fmla="*/ 323660 w 1041463"/>
                    <a:gd name="connsiteY55" fmla="*/ 508254 h 1060799"/>
                    <a:gd name="connsiteX56" fmla="*/ 395383 w 1041463"/>
                    <a:gd name="connsiteY56" fmla="*/ 629793 h 1060799"/>
                    <a:gd name="connsiteX57" fmla="*/ 429959 w 1041463"/>
                    <a:gd name="connsiteY57" fmla="*/ 603409 h 1060799"/>
                    <a:gd name="connsiteX58" fmla="*/ 342900 w 1041463"/>
                    <a:gd name="connsiteY58" fmla="*/ 455962 h 1060799"/>
                    <a:gd name="connsiteX59" fmla="*/ 342900 w 1041463"/>
                    <a:gd name="connsiteY59" fmla="*/ 455962 h 1060799"/>
                    <a:gd name="connsiteX60" fmla="*/ 151067 w 1041463"/>
                    <a:gd name="connsiteY60" fmla="*/ 486347 h 1060799"/>
                    <a:gd name="connsiteX61" fmla="*/ 0 w 1041463"/>
                    <a:gd name="connsiteY61" fmla="*/ 660368 h 1060799"/>
                    <a:gd name="connsiteX62" fmla="*/ 0 w 1041463"/>
                    <a:gd name="connsiteY62" fmla="*/ 1022985 h 1060799"/>
                    <a:gd name="connsiteX63" fmla="*/ 37814 w 1041463"/>
                    <a:gd name="connsiteY63" fmla="*/ 1060799 h 1060799"/>
                    <a:gd name="connsiteX64" fmla="*/ 1003649 w 1041463"/>
                    <a:gd name="connsiteY64" fmla="*/ 1060799 h 1060799"/>
                    <a:gd name="connsiteX65" fmla="*/ 1041464 w 1041463"/>
                    <a:gd name="connsiteY65" fmla="*/ 1022985 h 1060799"/>
                    <a:gd name="connsiteX66" fmla="*/ 1041464 w 1041463"/>
                    <a:gd name="connsiteY66" fmla="*/ 660368 h 1060799"/>
                    <a:gd name="connsiteX67" fmla="*/ 890492 w 1041463"/>
                    <a:gd name="connsiteY67" fmla="*/ 486347 h 1060799"/>
                    <a:gd name="connsiteX68" fmla="*/ 520827 w 1041463"/>
                    <a:gd name="connsiteY68" fmla="*/ 571405 h 1060799"/>
                    <a:gd name="connsiteX69" fmla="*/ 496538 w 1041463"/>
                    <a:gd name="connsiteY69" fmla="*/ 595694 h 1060799"/>
                    <a:gd name="connsiteX70" fmla="*/ 520827 w 1041463"/>
                    <a:gd name="connsiteY70" fmla="*/ 619982 h 1060799"/>
                    <a:gd name="connsiteX71" fmla="*/ 545116 w 1041463"/>
                    <a:gd name="connsiteY71" fmla="*/ 595694 h 1060799"/>
                    <a:gd name="connsiteX72" fmla="*/ 520827 w 1041463"/>
                    <a:gd name="connsiteY72" fmla="*/ 571405 h 1060799"/>
                    <a:gd name="connsiteX73" fmla="*/ 520827 w 1041463"/>
                    <a:gd name="connsiteY73" fmla="*/ 657797 h 1060799"/>
                    <a:gd name="connsiteX74" fmla="*/ 496538 w 1041463"/>
                    <a:gd name="connsiteY74" fmla="*/ 682085 h 1060799"/>
                    <a:gd name="connsiteX75" fmla="*/ 520827 w 1041463"/>
                    <a:gd name="connsiteY75" fmla="*/ 706374 h 1060799"/>
                    <a:gd name="connsiteX76" fmla="*/ 545116 w 1041463"/>
                    <a:gd name="connsiteY76" fmla="*/ 682085 h 1060799"/>
                    <a:gd name="connsiteX77" fmla="*/ 520827 w 1041463"/>
                    <a:gd name="connsiteY77" fmla="*/ 657797 h 1060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l="l" t="t" r="r" b="b"/>
                  <a:pathLst>
                    <a:path w="1041463" h="1060799">
                      <a:moveTo>
                        <a:pt x="794004" y="888016"/>
                      </a:moveTo>
                      <a:cubicBezTo>
                        <a:pt x="794004" y="901351"/>
                        <a:pt x="783050" y="912305"/>
                        <a:pt x="769715" y="912305"/>
                      </a:cubicBezTo>
                      <a:lnTo>
                        <a:pt x="650939" y="912305"/>
                      </a:lnTo>
                      <a:cubicBezTo>
                        <a:pt x="637604" y="912305"/>
                        <a:pt x="626650" y="901351"/>
                        <a:pt x="626650" y="888016"/>
                      </a:cubicBezTo>
                      <a:lnTo>
                        <a:pt x="626650" y="828580"/>
                      </a:lnTo>
                      <a:cubicBezTo>
                        <a:pt x="626650" y="815245"/>
                        <a:pt x="637604" y="804291"/>
                        <a:pt x="650939" y="804291"/>
                      </a:cubicBezTo>
                      <a:lnTo>
                        <a:pt x="769715" y="804291"/>
                      </a:lnTo>
                      <a:cubicBezTo>
                        <a:pt x="783050" y="804291"/>
                        <a:pt x="794004" y="815245"/>
                        <a:pt x="794004" y="828580"/>
                      </a:cubicBezTo>
                      <a:lnTo>
                        <a:pt x="794004" y="888016"/>
                      </a:lnTo>
                      <a:close/>
                      <a:moveTo>
                        <a:pt x="689229" y="261938"/>
                      </a:moveTo>
                      <a:cubicBezTo>
                        <a:pt x="689229" y="323755"/>
                        <a:pt x="675894" y="364808"/>
                        <a:pt x="643795" y="400622"/>
                      </a:cubicBezTo>
                      <a:lnTo>
                        <a:pt x="643795" y="427958"/>
                      </a:lnTo>
                      <a:lnTo>
                        <a:pt x="521018" y="525113"/>
                      </a:lnTo>
                      <a:lnTo>
                        <a:pt x="397954" y="428054"/>
                      </a:lnTo>
                      <a:lnTo>
                        <a:pt x="397954" y="400622"/>
                      </a:lnTo>
                      <a:lnTo>
                        <a:pt x="397954" y="400622"/>
                      </a:lnTo>
                      <a:cubicBezTo>
                        <a:pt x="365760" y="364712"/>
                        <a:pt x="352520" y="323755"/>
                        <a:pt x="352520" y="261938"/>
                      </a:cubicBezTo>
                      <a:lnTo>
                        <a:pt x="352520" y="142304"/>
                      </a:lnTo>
                      <a:cubicBezTo>
                        <a:pt x="352520" y="24670"/>
                        <a:pt x="428244" y="0"/>
                        <a:pt x="491681" y="0"/>
                      </a:cubicBezTo>
                      <a:lnTo>
                        <a:pt x="550164" y="0"/>
                      </a:lnTo>
                      <a:cubicBezTo>
                        <a:pt x="613696" y="0"/>
                        <a:pt x="689324" y="24670"/>
                        <a:pt x="689324" y="142304"/>
                      </a:cubicBezTo>
                      <a:lnTo>
                        <a:pt x="689324" y="261938"/>
                      </a:lnTo>
                      <a:close/>
                      <a:moveTo>
                        <a:pt x="595122" y="418243"/>
                      </a:moveTo>
                      <a:lnTo>
                        <a:pt x="595122" y="381000"/>
                      </a:lnTo>
                      <a:lnTo>
                        <a:pt x="602171" y="373856"/>
                      </a:lnTo>
                      <a:cubicBezTo>
                        <a:pt x="625888" y="349853"/>
                        <a:pt x="640652" y="322802"/>
                        <a:pt x="640652" y="261938"/>
                      </a:cubicBezTo>
                      <a:lnTo>
                        <a:pt x="640652" y="142304"/>
                      </a:lnTo>
                      <a:cubicBezTo>
                        <a:pt x="640652" y="131159"/>
                        <a:pt x="639890" y="121158"/>
                        <a:pt x="638270" y="112205"/>
                      </a:cubicBezTo>
                      <a:lnTo>
                        <a:pt x="401003" y="183452"/>
                      </a:lnTo>
                      <a:lnTo>
                        <a:pt x="401003" y="261938"/>
                      </a:lnTo>
                      <a:cubicBezTo>
                        <a:pt x="401003" y="322802"/>
                        <a:pt x="415671" y="349853"/>
                        <a:pt x="439484" y="373856"/>
                      </a:cubicBezTo>
                      <a:lnTo>
                        <a:pt x="446532" y="381000"/>
                      </a:lnTo>
                      <a:lnTo>
                        <a:pt x="446532" y="418338"/>
                      </a:lnTo>
                      <a:lnTo>
                        <a:pt x="520922" y="477012"/>
                      </a:lnTo>
                      <a:lnTo>
                        <a:pt x="595122" y="418243"/>
                      </a:lnTo>
                      <a:close/>
                      <a:moveTo>
                        <a:pt x="890397" y="486442"/>
                      </a:moveTo>
                      <a:cubicBezTo>
                        <a:pt x="866299" y="482632"/>
                        <a:pt x="790385" y="470630"/>
                        <a:pt x="698564" y="456057"/>
                      </a:cubicBezTo>
                      <a:lnTo>
                        <a:pt x="698564" y="456057"/>
                      </a:lnTo>
                      <a:lnTo>
                        <a:pt x="611505" y="603504"/>
                      </a:lnTo>
                      <a:lnTo>
                        <a:pt x="646081" y="629888"/>
                      </a:lnTo>
                      <a:lnTo>
                        <a:pt x="717804" y="508349"/>
                      </a:lnTo>
                      <a:cubicBezTo>
                        <a:pt x="797243" y="520922"/>
                        <a:pt x="861060" y="531019"/>
                        <a:pt x="882682" y="534448"/>
                      </a:cubicBezTo>
                      <a:cubicBezTo>
                        <a:pt x="959739" y="546640"/>
                        <a:pt x="992696" y="584359"/>
                        <a:pt x="992696" y="660463"/>
                      </a:cubicBezTo>
                      <a:lnTo>
                        <a:pt x="992696" y="872490"/>
                      </a:lnTo>
                      <a:lnTo>
                        <a:pt x="888492" y="883444"/>
                      </a:lnTo>
                      <a:lnTo>
                        <a:pt x="888492" y="800195"/>
                      </a:lnTo>
                      <a:lnTo>
                        <a:pt x="850678" y="800195"/>
                      </a:lnTo>
                      <a:lnTo>
                        <a:pt x="850678" y="1012317"/>
                      </a:lnTo>
                      <a:lnTo>
                        <a:pt x="190786" y="1012317"/>
                      </a:lnTo>
                      <a:lnTo>
                        <a:pt x="190786" y="800195"/>
                      </a:lnTo>
                      <a:lnTo>
                        <a:pt x="152972" y="800195"/>
                      </a:lnTo>
                      <a:lnTo>
                        <a:pt x="152972" y="883444"/>
                      </a:lnTo>
                      <a:lnTo>
                        <a:pt x="48768" y="872490"/>
                      </a:lnTo>
                      <a:lnTo>
                        <a:pt x="48768" y="660463"/>
                      </a:lnTo>
                      <a:cubicBezTo>
                        <a:pt x="48768" y="584264"/>
                        <a:pt x="81629" y="546640"/>
                        <a:pt x="158782" y="534353"/>
                      </a:cubicBezTo>
                      <a:cubicBezTo>
                        <a:pt x="180499" y="530924"/>
                        <a:pt x="244221" y="520827"/>
                        <a:pt x="323660" y="508254"/>
                      </a:cubicBezTo>
                      <a:lnTo>
                        <a:pt x="395383" y="629793"/>
                      </a:lnTo>
                      <a:lnTo>
                        <a:pt x="429959" y="603409"/>
                      </a:lnTo>
                      <a:lnTo>
                        <a:pt x="342900" y="455962"/>
                      </a:lnTo>
                      <a:lnTo>
                        <a:pt x="342900" y="455962"/>
                      </a:lnTo>
                      <a:cubicBezTo>
                        <a:pt x="251079" y="470535"/>
                        <a:pt x="175165" y="482537"/>
                        <a:pt x="151067" y="486347"/>
                      </a:cubicBezTo>
                      <a:cubicBezTo>
                        <a:pt x="51530" y="502063"/>
                        <a:pt x="0" y="559022"/>
                        <a:pt x="0" y="660368"/>
                      </a:cubicBezTo>
                      <a:lnTo>
                        <a:pt x="0" y="1022985"/>
                      </a:lnTo>
                      <a:cubicBezTo>
                        <a:pt x="0" y="1047464"/>
                        <a:pt x="13335" y="1060799"/>
                        <a:pt x="37814" y="1060799"/>
                      </a:cubicBezTo>
                      <a:lnTo>
                        <a:pt x="1003649" y="1060799"/>
                      </a:lnTo>
                      <a:cubicBezTo>
                        <a:pt x="1028129" y="1060799"/>
                        <a:pt x="1041464" y="1047464"/>
                        <a:pt x="1041464" y="1022985"/>
                      </a:cubicBezTo>
                      <a:lnTo>
                        <a:pt x="1041464" y="660368"/>
                      </a:lnTo>
                      <a:cubicBezTo>
                        <a:pt x="1041464" y="558927"/>
                        <a:pt x="989933" y="502063"/>
                        <a:pt x="890492" y="486347"/>
                      </a:cubicBezTo>
                      <a:close/>
                      <a:moveTo>
                        <a:pt x="520827" y="571405"/>
                      </a:moveTo>
                      <a:cubicBezTo>
                        <a:pt x="507397" y="571405"/>
                        <a:pt x="496538" y="582263"/>
                        <a:pt x="496538" y="595694"/>
                      </a:cubicBezTo>
                      <a:cubicBezTo>
                        <a:pt x="496538" y="609124"/>
                        <a:pt x="507397" y="619982"/>
                        <a:pt x="520827" y="619982"/>
                      </a:cubicBezTo>
                      <a:cubicBezTo>
                        <a:pt x="534257" y="619982"/>
                        <a:pt x="545116" y="609124"/>
                        <a:pt x="545116" y="595694"/>
                      </a:cubicBezTo>
                      <a:cubicBezTo>
                        <a:pt x="545116" y="582263"/>
                        <a:pt x="534257" y="571405"/>
                        <a:pt x="520827" y="571405"/>
                      </a:cubicBezTo>
                      <a:close/>
                      <a:moveTo>
                        <a:pt x="520827" y="657797"/>
                      </a:moveTo>
                      <a:cubicBezTo>
                        <a:pt x="507397" y="657797"/>
                        <a:pt x="496538" y="668655"/>
                        <a:pt x="496538" y="682085"/>
                      </a:cubicBezTo>
                      <a:cubicBezTo>
                        <a:pt x="496538" y="695515"/>
                        <a:pt x="507397" y="706374"/>
                        <a:pt x="520827" y="706374"/>
                      </a:cubicBezTo>
                      <a:cubicBezTo>
                        <a:pt x="534257" y="706374"/>
                        <a:pt x="545116" y="695515"/>
                        <a:pt x="545116" y="682085"/>
                      </a:cubicBezTo>
                      <a:cubicBezTo>
                        <a:pt x="545116" y="668655"/>
                        <a:pt x="534257" y="657797"/>
                        <a:pt x="520827" y="657797"/>
                      </a:cubicBezTo>
                      <a:close/>
                    </a:path>
                  </a:pathLst>
                </a:custGeom>
                <a:solidFill>
                  <a:srgbClr val="10AEE6"/>
                </a:solidFill>
                <a:ln w="9525" cap="flat">
                  <a:noFill/>
                  <a:prstDash val="solid"/>
                  <a:miter/>
                </a:ln>
              </p:spPr>
              <p:txBody>
                <a:bodyPr rtlCol="0" anchor="ctr"/>
                <a:lstStyle/>
                <a:p>
                  <a:endParaRPr lang="ja-JP" altLang="en-US"/>
                </a:p>
              </p:txBody>
            </p:sp>
          </p:grpSp>
          <p:grpSp>
            <p:nvGrpSpPr>
              <p:cNvPr id="37" name="グループ化 36">
                <a:extLst>
                  <a:ext uri="{FF2B5EF4-FFF2-40B4-BE49-F238E27FC236}">
                    <a16:creationId xmlns:a16="http://schemas.microsoft.com/office/drawing/2014/main" id="{60BE6F76-54AC-A46D-70CB-5CF9FCF4F29E}"/>
                  </a:ext>
                </a:extLst>
              </p:cNvPr>
              <p:cNvGrpSpPr/>
              <p:nvPr/>
            </p:nvGrpSpPr>
            <p:grpSpPr>
              <a:xfrm>
                <a:off x="1322093" y="3915185"/>
                <a:ext cx="488678" cy="559208"/>
                <a:chOff x="6269900" y="3251200"/>
                <a:chExt cx="925342" cy="1058894"/>
              </a:xfrm>
            </p:grpSpPr>
            <p:sp>
              <p:nvSpPr>
                <p:cNvPr id="42" name="フリーフォーム: 図形 41">
                  <a:extLst>
                    <a:ext uri="{FF2B5EF4-FFF2-40B4-BE49-F238E27FC236}">
                      <a16:creationId xmlns:a16="http://schemas.microsoft.com/office/drawing/2014/main" id="{952D9DE8-D3DA-2462-01D6-30E7F30F36D0}"/>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10AEE6"/>
                </a:solidFill>
                <a:ln w="9525" cap="flat">
                  <a:noFill/>
                  <a:prstDash val="solid"/>
                  <a:miter/>
                </a:ln>
              </p:spPr>
              <p:txBody>
                <a:bodyPr rtlCol="0" anchor="ctr"/>
                <a:lstStyle/>
                <a:p>
                  <a:endParaRPr lang="ja-JP" altLang="en-US"/>
                </a:p>
              </p:txBody>
            </p:sp>
            <p:sp>
              <p:nvSpPr>
                <p:cNvPr id="43" name="フリーフォーム: 図形 42">
                  <a:extLst>
                    <a:ext uri="{FF2B5EF4-FFF2-40B4-BE49-F238E27FC236}">
                      <a16:creationId xmlns:a16="http://schemas.microsoft.com/office/drawing/2014/main" id="{B9F7D79E-566F-A8FA-0863-C6A44E2C9643}"/>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nvGrpSpPr>
              <p:cNvPr id="39" name="グループ化 38">
                <a:extLst>
                  <a:ext uri="{FF2B5EF4-FFF2-40B4-BE49-F238E27FC236}">
                    <a16:creationId xmlns:a16="http://schemas.microsoft.com/office/drawing/2014/main" id="{3ECD4323-A1FC-5C10-215A-2DBD73E526DF}"/>
                  </a:ext>
                </a:extLst>
              </p:cNvPr>
              <p:cNvGrpSpPr/>
              <p:nvPr/>
            </p:nvGrpSpPr>
            <p:grpSpPr>
              <a:xfrm>
                <a:off x="731373" y="3915185"/>
                <a:ext cx="488678" cy="559208"/>
                <a:chOff x="6269900" y="3251200"/>
                <a:chExt cx="925342" cy="1058894"/>
              </a:xfrm>
            </p:grpSpPr>
            <p:sp>
              <p:nvSpPr>
                <p:cNvPr id="40" name="フリーフォーム: 図形 39">
                  <a:extLst>
                    <a:ext uri="{FF2B5EF4-FFF2-40B4-BE49-F238E27FC236}">
                      <a16:creationId xmlns:a16="http://schemas.microsoft.com/office/drawing/2014/main" id="{42D1F796-798B-504C-3669-BBF38D023CAC}"/>
                    </a:ext>
                  </a:extLst>
                </p:cNvPr>
                <p:cNvSpPr/>
                <p:nvPr/>
              </p:nvSpPr>
              <p:spPr>
                <a:xfrm>
                  <a:off x="6269900" y="3251200"/>
                  <a:ext cx="925342" cy="1058894"/>
                </a:xfrm>
                <a:custGeom>
                  <a:avLst/>
                  <a:gdLst>
                    <a:gd name="connsiteX0" fmla="*/ 658489 w 925342"/>
                    <a:gd name="connsiteY0" fmla="*/ 342995 h 1058894"/>
                    <a:gd name="connsiteX1" fmla="*/ 642773 w 925342"/>
                    <a:gd name="connsiteY1" fmla="*/ 193358 h 1058894"/>
                    <a:gd name="connsiteX2" fmla="*/ 462655 w 925342"/>
                    <a:gd name="connsiteY2" fmla="*/ 0 h 1058894"/>
                    <a:gd name="connsiteX3" fmla="*/ 462655 w 925342"/>
                    <a:gd name="connsiteY3" fmla="*/ 0 h 1058894"/>
                    <a:gd name="connsiteX4" fmla="*/ 462655 w 925342"/>
                    <a:gd name="connsiteY4" fmla="*/ 0 h 1058894"/>
                    <a:gd name="connsiteX5" fmla="*/ 462655 w 925342"/>
                    <a:gd name="connsiteY5" fmla="*/ 0 h 1058894"/>
                    <a:gd name="connsiteX6" fmla="*/ 462655 w 925342"/>
                    <a:gd name="connsiteY6" fmla="*/ 0 h 1058894"/>
                    <a:gd name="connsiteX7" fmla="*/ 282537 w 925342"/>
                    <a:gd name="connsiteY7" fmla="*/ 193453 h 1058894"/>
                    <a:gd name="connsiteX8" fmla="*/ 266821 w 925342"/>
                    <a:gd name="connsiteY8" fmla="*/ 343091 h 1058894"/>
                    <a:gd name="connsiteX9" fmla="*/ 312731 w 925342"/>
                    <a:gd name="connsiteY9" fmla="*/ 419291 h 1058894"/>
                    <a:gd name="connsiteX10" fmla="*/ 338449 w 925342"/>
                    <a:gd name="connsiteY10" fmla="*/ 424720 h 1058894"/>
                    <a:gd name="connsiteX11" fmla="*/ 364262 w 925342"/>
                    <a:gd name="connsiteY11" fmla="*/ 468059 h 1058894"/>
                    <a:gd name="connsiteX12" fmla="*/ 462750 w 925342"/>
                    <a:gd name="connsiteY12" fmla="*/ 539591 h 1058894"/>
                    <a:gd name="connsiteX13" fmla="*/ 561239 w 925342"/>
                    <a:gd name="connsiteY13" fmla="*/ 468059 h 1058894"/>
                    <a:gd name="connsiteX14" fmla="*/ 587051 w 925342"/>
                    <a:gd name="connsiteY14" fmla="*/ 424720 h 1058894"/>
                    <a:gd name="connsiteX15" fmla="*/ 612769 w 925342"/>
                    <a:gd name="connsiteY15" fmla="*/ 419291 h 1058894"/>
                    <a:gd name="connsiteX16" fmla="*/ 658680 w 925342"/>
                    <a:gd name="connsiteY16" fmla="*/ 343091 h 1058894"/>
                    <a:gd name="connsiteX17" fmla="*/ 578765 w 925342"/>
                    <a:gd name="connsiteY17" fmla="*/ 306038 h 1058894"/>
                    <a:gd name="connsiteX18" fmla="*/ 528473 w 925342"/>
                    <a:gd name="connsiteY18" fmla="*/ 401669 h 1058894"/>
                    <a:gd name="connsiteX19" fmla="*/ 528473 w 925342"/>
                    <a:gd name="connsiteY19" fmla="*/ 444913 h 1058894"/>
                    <a:gd name="connsiteX20" fmla="*/ 462655 w 925342"/>
                    <a:gd name="connsiteY20" fmla="*/ 492728 h 1058894"/>
                    <a:gd name="connsiteX21" fmla="*/ 396742 w 925342"/>
                    <a:gd name="connsiteY21" fmla="*/ 444818 h 1058894"/>
                    <a:gd name="connsiteX22" fmla="*/ 396742 w 925342"/>
                    <a:gd name="connsiteY22" fmla="*/ 401479 h 1058894"/>
                    <a:gd name="connsiteX23" fmla="*/ 346545 w 925342"/>
                    <a:gd name="connsiteY23" fmla="*/ 305943 h 1058894"/>
                    <a:gd name="connsiteX24" fmla="*/ 346545 w 925342"/>
                    <a:gd name="connsiteY24" fmla="*/ 209645 h 1058894"/>
                    <a:gd name="connsiteX25" fmla="*/ 577717 w 925342"/>
                    <a:gd name="connsiteY25" fmla="*/ 120872 h 1058894"/>
                    <a:gd name="connsiteX26" fmla="*/ 578765 w 925342"/>
                    <a:gd name="connsiteY26" fmla="*/ 135636 h 1058894"/>
                    <a:gd name="connsiteX27" fmla="*/ 578765 w 925342"/>
                    <a:gd name="connsiteY27" fmla="*/ 305848 h 1058894"/>
                    <a:gd name="connsiteX28" fmla="*/ 698018 w 925342"/>
                    <a:gd name="connsiteY28" fmla="*/ 721328 h 1058894"/>
                    <a:gd name="connsiteX29" fmla="*/ 698018 w 925342"/>
                    <a:gd name="connsiteY29" fmla="*/ 759143 h 1058894"/>
                    <a:gd name="connsiteX30" fmla="*/ 568383 w 925342"/>
                    <a:gd name="connsiteY30" fmla="*/ 759143 h 1058894"/>
                    <a:gd name="connsiteX31" fmla="*/ 568383 w 925342"/>
                    <a:gd name="connsiteY31" fmla="*/ 721328 h 1058894"/>
                    <a:gd name="connsiteX32" fmla="*/ 698018 w 925342"/>
                    <a:gd name="connsiteY32" fmla="*/ 721328 h 1058894"/>
                    <a:gd name="connsiteX33" fmla="*/ 462655 w 925342"/>
                    <a:gd name="connsiteY33" fmla="*/ 617982 h 1058894"/>
                    <a:gd name="connsiteX34" fmla="*/ 486944 w 925342"/>
                    <a:gd name="connsiteY34" fmla="*/ 593693 h 1058894"/>
                    <a:gd name="connsiteX35" fmla="*/ 462655 w 925342"/>
                    <a:gd name="connsiteY35" fmla="*/ 569405 h 1058894"/>
                    <a:gd name="connsiteX36" fmla="*/ 438366 w 925342"/>
                    <a:gd name="connsiteY36" fmla="*/ 593693 h 1058894"/>
                    <a:gd name="connsiteX37" fmla="*/ 462655 w 925342"/>
                    <a:gd name="connsiteY37" fmla="*/ 617982 h 1058894"/>
                    <a:gd name="connsiteX38" fmla="*/ 462655 w 925342"/>
                    <a:gd name="connsiteY38" fmla="*/ 704374 h 1058894"/>
                    <a:gd name="connsiteX39" fmla="*/ 486944 w 925342"/>
                    <a:gd name="connsiteY39" fmla="*/ 680085 h 1058894"/>
                    <a:gd name="connsiteX40" fmla="*/ 462655 w 925342"/>
                    <a:gd name="connsiteY40" fmla="*/ 655796 h 1058894"/>
                    <a:gd name="connsiteX41" fmla="*/ 438366 w 925342"/>
                    <a:gd name="connsiteY41" fmla="*/ 680085 h 1058894"/>
                    <a:gd name="connsiteX42" fmla="*/ 462655 w 925342"/>
                    <a:gd name="connsiteY42" fmla="*/ 704374 h 1058894"/>
                    <a:gd name="connsiteX43" fmla="*/ 922617 w 925342"/>
                    <a:gd name="connsiteY43" fmla="*/ 737711 h 1058894"/>
                    <a:gd name="connsiteX44" fmla="*/ 892709 w 925342"/>
                    <a:gd name="connsiteY44" fmla="*/ 1022033 h 1058894"/>
                    <a:gd name="connsiteX45" fmla="*/ 850037 w 925342"/>
                    <a:gd name="connsiteY45" fmla="*/ 1058894 h 1058894"/>
                    <a:gd name="connsiteX46" fmla="*/ 75273 w 925342"/>
                    <a:gd name="connsiteY46" fmla="*/ 1058894 h 1058894"/>
                    <a:gd name="connsiteX47" fmla="*/ 32696 w 925342"/>
                    <a:gd name="connsiteY47" fmla="*/ 1022413 h 1058894"/>
                    <a:gd name="connsiteX48" fmla="*/ 2788 w 925342"/>
                    <a:gd name="connsiteY48" fmla="*/ 737616 h 1058894"/>
                    <a:gd name="connsiteX49" fmla="*/ 159379 w 925342"/>
                    <a:gd name="connsiteY49" fmla="*/ 479393 h 1058894"/>
                    <a:gd name="connsiteX50" fmla="*/ 286157 w 925342"/>
                    <a:gd name="connsiteY50" fmla="*/ 456152 h 1058894"/>
                    <a:gd name="connsiteX51" fmla="*/ 286157 w 925342"/>
                    <a:gd name="connsiteY51" fmla="*/ 456152 h 1058894"/>
                    <a:gd name="connsiteX52" fmla="*/ 286157 w 925342"/>
                    <a:gd name="connsiteY52" fmla="*/ 456152 h 1058894"/>
                    <a:gd name="connsiteX53" fmla="*/ 373596 w 925342"/>
                    <a:gd name="connsiteY53" fmla="*/ 604171 h 1058894"/>
                    <a:gd name="connsiteX54" fmla="*/ 338449 w 925342"/>
                    <a:gd name="connsiteY54" fmla="*/ 629698 h 1058894"/>
                    <a:gd name="connsiteX55" fmla="*/ 261296 w 925342"/>
                    <a:gd name="connsiteY55" fmla="*/ 499110 h 1058894"/>
                    <a:gd name="connsiteX56" fmla="*/ 166142 w 925342"/>
                    <a:gd name="connsiteY56" fmla="*/ 516636 h 1058894"/>
                    <a:gd name="connsiteX57" fmla="*/ 40316 w 925342"/>
                    <a:gd name="connsiteY57" fmla="*/ 733711 h 1058894"/>
                    <a:gd name="connsiteX58" fmla="*/ 54794 w 925342"/>
                    <a:gd name="connsiteY58" fmla="*/ 871823 h 1058894"/>
                    <a:gd name="connsiteX59" fmla="*/ 150044 w 925342"/>
                    <a:gd name="connsiteY59" fmla="*/ 881825 h 1058894"/>
                    <a:gd name="connsiteX60" fmla="*/ 135090 w 925342"/>
                    <a:gd name="connsiteY60" fmla="*/ 739616 h 1058894"/>
                    <a:gd name="connsiteX61" fmla="*/ 172714 w 925342"/>
                    <a:gd name="connsiteY61" fmla="*/ 735711 h 1058894"/>
                    <a:gd name="connsiteX62" fmla="*/ 202718 w 925342"/>
                    <a:gd name="connsiteY62" fmla="*/ 1021080 h 1058894"/>
                    <a:gd name="connsiteX63" fmla="*/ 722592 w 925342"/>
                    <a:gd name="connsiteY63" fmla="*/ 1021080 h 1058894"/>
                    <a:gd name="connsiteX64" fmla="*/ 752596 w 925342"/>
                    <a:gd name="connsiteY64" fmla="*/ 735711 h 1058894"/>
                    <a:gd name="connsiteX65" fmla="*/ 790220 w 925342"/>
                    <a:gd name="connsiteY65" fmla="*/ 739616 h 1058894"/>
                    <a:gd name="connsiteX66" fmla="*/ 775266 w 925342"/>
                    <a:gd name="connsiteY66" fmla="*/ 881825 h 1058894"/>
                    <a:gd name="connsiteX67" fmla="*/ 870516 w 925342"/>
                    <a:gd name="connsiteY67" fmla="*/ 871823 h 1058894"/>
                    <a:gd name="connsiteX68" fmla="*/ 884993 w 925342"/>
                    <a:gd name="connsiteY68" fmla="*/ 733711 h 1058894"/>
                    <a:gd name="connsiteX69" fmla="*/ 759168 w 925342"/>
                    <a:gd name="connsiteY69" fmla="*/ 516636 h 1058894"/>
                    <a:gd name="connsiteX70" fmla="*/ 664014 w 925342"/>
                    <a:gd name="connsiteY70" fmla="*/ 499110 h 1058894"/>
                    <a:gd name="connsiteX71" fmla="*/ 586861 w 925342"/>
                    <a:gd name="connsiteY71" fmla="*/ 629698 h 1058894"/>
                    <a:gd name="connsiteX72" fmla="*/ 551714 w 925342"/>
                    <a:gd name="connsiteY72" fmla="*/ 604171 h 1058894"/>
                    <a:gd name="connsiteX73" fmla="*/ 639153 w 925342"/>
                    <a:gd name="connsiteY73" fmla="*/ 456152 h 1058894"/>
                    <a:gd name="connsiteX74" fmla="*/ 639153 w 925342"/>
                    <a:gd name="connsiteY74" fmla="*/ 456152 h 1058894"/>
                    <a:gd name="connsiteX75" fmla="*/ 765931 w 925342"/>
                    <a:gd name="connsiteY75" fmla="*/ 479393 h 1058894"/>
                    <a:gd name="connsiteX76" fmla="*/ 765931 w 925342"/>
                    <a:gd name="connsiteY76" fmla="*/ 479393 h 1058894"/>
                    <a:gd name="connsiteX77" fmla="*/ 765931 w 925342"/>
                    <a:gd name="connsiteY77" fmla="*/ 479393 h 1058894"/>
                    <a:gd name="connsiteX78" fmla="*/ 922522 w 925342"/>
                    <a:gd name="connsiteY78" fmla="*/ 737616 h 1058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925342" h="1058894">
                      <a:moveTo>
                        <a:pt x="658489" y="342995"/>
                      </a:moveTo>
                      <a:cubicBezTo>
                        <a:pt x="652679" y="288036"/>
                        <a:pt x="645059" y="214884"/>
                        <a:pt x="642773" y="193358"/>
                      </a:cubicBezTo>
                      <a:cubicBezTo>
                        <a:pt x="632391" y="94393"/>
                        <a:pt x="584003" y="0"/>
                        <a:pt x="462655" y="0"/>
                      </a:cubicBezTo>
                      <a:lnTo>
                        <a:pt x="462655" y="0"/>
                      </a:lnTo>
                      <a:cubicBezTo>
                        <a:pt x="462655" y="0"/>
                        <a:pt x="462655" y="0"/>
                        <a:pt x="462655" y="0"/>
                      </a:cubicBezTo>
                      <a:cubicBezTo>
                        <a:pt x="462655" y="0"/>
                        <a:pt x="462655" y="0"/>
                        <a:pt x="462655" y="0"/>
                      </a:cubicBezTo>
                      <a:lnTo>
                        <a:pt x="462655" y="0"/>
                      </a:lnTo>
                      <a:cubicBezTo>
                        <a:pt x="341306" y="0"/>
                        <a:pt x="292919" y="94393"/>
                        <a:pt x="282537" y="193453"/>
                      </a:cubicBezTo>
                      <a:cubicBezTo>
                        <a:pt x="280251" y="214884"/>
                        <a:pt x="272631" y="288036"/>
                        <a:pt x="266821" y="343091"/>
                      </a:cubicBezTo>
                      <a:cubicBezTo>
                        <a:pt x="263106" y="378714"/>
                        <a:pt x="278632" y="409385"/>
                        <a:pt x="312731" y="419291"/>
                      </a:cubicBezTo>
                      <a:lnTo>
                        <a:pt x="338449" y="424720"/>
                      </a:lnTo>
                      <a:cubicBezTo>
                        <a:pt x="339878" y="440436"/>
                        <a:pt x="347593" y="455962"/>
                        <a:pt x="364262" y="468059"/>
                      </a:cubicBezTo>
                      <a:lnTo>
                        <a:pt x="462750" y="539591"/>
                      </a:lnTo>
                      <a:lnTo>
                        <a:pt x="561239" y="468059"/>
                      </a:lnTo>
                      <a:cubicBezTo>
                        <a:pt x="577908" y="455962"/>
                        <a:pt x="585623" y="440531"/>
                        <a:pt x="587051" y="424720"/>
                      </a:cubicBezTo>
                      <a:lnTo>
                        <a:pt x="612769" y="419291"/>
                      </a:lnTo>
                      <a:cubicBezTo>
                        <a:pt x="646868" y="409385"/>
                        <a:pt x="662394" y="378809"/>
                        <a:pt x="658680" y="343091"/>
                      </a:cubicBezTo>
                      <a:close/>
                      <a:moveTo>
                        <a:pt x="578765" y="306038"/>
                      </a:moveTo>
                      <a:cubicBezTo>
                        <a:pt x="578765" y="345758"/>
                        <a:pt x="558858" y="380714"/>
                        <a:pt x="528473" y="401669"/>
                      </a:cubicBezTo>
                      <a:lnTo>
                        <a:pt x="528473" y="444913"/>
                      </a:lnTo>
                      <a:lnTo>
                        <a:pt x="462655" y="492728"/>
                      </a:lnTo>
                      <a:lnTo>
                        <a:pt x="396742" y="444818"/>
                      </a:lnTo>
                      <a:lnTo>
                        <a:pt x="396742" y="401479"/>
                      </a:lnTo>
                      <a:cubicBezTo>
                        <a:pt x="366452" y="380524"/>
                        <a:pt x="346545" y="345567"/>
                        <a:pt x="346545" y="305943"/>
                      </a:cubicBezTo>
                      <a:lnTo>
                        <a:pt x="346545" y="209645"/>
                      </a:lnTo>
                      <a:lnTo>
                        <a:pt x="577717" y="120872"/>
                      </a:lnTo>
                      <a:cubicBezTo>
                        <a:pt x="578289" y="125730"/>
                        <a:pt x="578765" y="130683"/>
                        <a:pt x="578765" y="135636"/>
                      </a:cubicBezTo>
                      <a:lnTo>
                        <a:pt x="578765" y="305848"/>
                      </a:lnTo>
                      <a:close/>
                      <a:moveTo>
                        <a:pt x="698018" y="721328"/>
                      </a:moveTo>
                      <a:lnTo>
                        <a:pt x="698018" y="759143"/>
                      </a:lnTo>
                      <a:lnTo>
                        <a:pt x="568383" y="759143"/>
                      </a:lnTo>
                      <a:lnTo>
                        <a:pt x="568383" y="721328"/>
                      </a:lnTo>
                      <a:lnTo>
                        <a:pt x="698018" y="721328"/>
                      </a:lnTo>
                      <a:close/>
                      <a:moveTo>
                        <a:pt x="462655" y="617982"/>
                      </a:moveTo>
                      <a:cubicBezTo>
                        <a:pt x="476085" y="617982"/>
                        <a:pt x="486944" y="607124"/>
                        <a:pt x="486944" y="593693"/>
                      </a:cubicBezTo>
                      <a:cubicBezTo>
                        <a:pt x="486944" y="580263"/>
                        <a:pt x="476085" y="569405"/>
                        <a:pt x="462655" y="569405"/>
                      </a:cubicBezTo>
                      <a:cubicBezTo>
                        <a:pt x="449225" y="569405"/>
                        <a:pt x="438366" y="580263"/>
                        <a:pt x="438366" y="593693"/>
                      </a:cubicBezTo>
                      <a:cubicBezTo>
                        <a:pt x="438366" y="607124"/>
                        <a:pt x="449225" y="617982"/>
                        <a:pt x="462655" y="617982"/>
                      </a:cubicBezTo>
                      <a:close/>
                      <a:moveTo>
                        <a:pt x="462655" y="704374"/>
                      </a:moveTo>
                      <a:cubicBezTo>
                        <a:pt x="476085" y="704374"/>
                        <a:pt x="486944" y="693515"/>
                        <a:pt x="486944" y="680085"/>
                      </a:cubicBezTo>
                      <a:cubicBezTo>
                        <a:pt x="486944" y="666655"/>
                        <a:pt x="476085" y="655796"/>
                        <a:pt x="462655" y="655796"/>
                      </a:cubicBezTo>
                      <a:cubicBezTo>
                        <a:pt x="449225" y="655796"/>
                        <a:pt x="438366" y="666655"/>
                        <a:pt x="438366" y="680085"/>
                      </a:cubicBezTo>
                      <a:cubicBezTo>
                        <a:pt x="438366" y="693515"/>
                        <a:pt x="449225" y="704374"/>
                        <a:pt x="462655" y="704374"/>
                      </a:cubicBezTo>
                      <a:close/>
                      <a:moveTo>
                        <a:pt x="922617" y="737711"/>
                      </a:moveTo>
                      <a:cubicBezTo>
                        <a:pt x="917950" y="781812"/>
                        <a:pt x="905377" y="901541"/>
                        <a:pt x="892709" y="1022033"/>
                      </a:cubicBezTo>
                      <a:cubicBezTo>
                        <a:pt x="890518" y="1042702"/>
                        <a:pt x="875659" y="1058894"/>
                        <a:pt x="850037" y="1058894"/>
                      </a:cubicBezTo>
                      <a:lnTo>
                        <a:pt x="75273" y="1058894"/>
                      </a:lnTo>
                      <a:cubicBezTo>
                        <a:pt x="49937" y="1058894"/>
                        <a:pt x="35078" y="1042892"/>
                        <a:pt x="32696" y="1022413"/>
                      </a:cubicBezTo>
                      <a:cubicBezTo>
                        <a:pt x="20028" y="901732"/>
                        <a:pt x="7455" y="781812"/>
                        <a:pt x="2788" y="737616"/>
                      </a:cubicBezTo>
                      <a:cubicBezTo>
                        <a:pt x="-11309" y="603218"/>
                        <a:pt x="26124" y="503873"/>
                        <a:pt x="159379" y="479393"/>
                      </a:cubicBezTo>
                      <a:cubicBezTo>
                        <a:pt x="187097" y="474345"/>
                        <a:pt x="286157" y="456152"/>
                        <a:pt x="286157" y="456152"/>
                      </a:cubicBezTo>
                      <a:lnTo>
                        <a:pt x="286157" y="456152"/>
                      </a:lnTo>
                      <a:cubicBezTo>
                        <a:pt x="286157" y="456152"/>
                        <a:pt x="286157" y="456152"/>
                        <a:pt x="286157" y="456152"/>
                      </a:cubicBezTo>
                      <a:lnTo>
                        <a:pt x="373596" y="604171"/>
                      </a:lnTo>
                      <a:lnTo>
                        <a:pt x="338449" y="629698"/>
                      </a:lnTo>
                      <a:lnTo>
                        <a:pt x="261296" y="499110"/>
                      </a:lnTo>
                      <a:lnTo>
                        <a:pt x="166142" y="516636"/>
                      </a:lnTo>
                      <a:cubicBezTo>
                        <a:pt x="98228" y="529114"/>
                        <a:pt x="22600" y="565118"/>
                        <a:pt x="40316" y="733711"/>
                      </a:cubicBezTo>
                      <a:cubicBezTo>
                        <a:pt x="42983" y="759238"/>
                        <a:pt x="48317" y="810197"/>
                        <a:pt x="54794" y="871823"/>
                      </a:cubicBezTo>
                      <a:lnTo>
                        <a:pt x="150044" y="881825"/>
                      </a:lnTo>
                      <a:lnTo>
                        <a:pt x="135090" y="739616"/>
                      </a:lnTo>
                      <a:lnTo>
                        <a:pt x="172714" y="735711"/>
                      </a:lnTo>
                      <a:lnTo>
                        <a:pt x="202718" y="1021080"/>
                      </a:lnTo>
                      <a:lnTo>
                        <a:pt x="722592" y="1021080"/>
                      </a:lnTo>
                      <a:lnTo>
                        <a:pt x="752596" y="735711"/>
                      </a:lnTo>
                      <a:lnTo>
                        <a:pt x="790220" y="739616"/>
                      </a:lnTo>
                      <a:lnTo>
                        <a:pt x="775266" y="881825"/>
                      </a:lnTo>
                      <a:lnTo>
                        <a:pt x="870516" y="871823"/>
                      </a:lnTo>
                      <a:cubicBezTo>
                        <a:pt x="876993" y="810197"/>
                        <a:pt x="882326" y="759238"/>
                        <a:pt x="884993" y="733711"/>
                      </a:cubicBezTo>
                      <a:cubicBezTo>
                        <a:pt x="902710" y="565023"/>
                        <a:pt x="827081" y="529114"/>
                        <a:pt x="759168" y="516636"/>
                      </a:cubicBezTo>
                      <a:lnTo>
                        <a:pt x="664014" y="499110"/>
                      </a:lnTo>
                      <a:lnTo>
                        <a:pt x="586861" y="629698"/>
                      </a:lnTo>
                      <a:lnTo>
                        <a:pt x="551714" y="604171"/>
                      </a:lnTo>
                      <a:lnTo>
                        <a:pt x="639153" y="456152"/>
                      </a:lnTo>
                      <a:lnTo>
                        <a:pt x="639153" y="456152"/>
                      </a:lnTo>
                      <a:cubicBezTo>
                        <a:pt x="639153" y="456152"/>
                        <a:pt x="765931" y="479393"/>
                        <a:pt x="765931" y="479393"/>
                      </a:cubicBezTo>
                      <a:lnTo>
                        <a:pt x="765931" y="479393"/>
                      </a:lnTo>
                      <a:cubicBezTo>
                        <a:pt x="765931" y="479393"/>
                        <a:pt x="765931" y="479393"/>
                        <a:pt x="765931" y="479393"/>
                      </a:cubicBezTo>
                      <a:cubicBezTo>
                        <a:pt x="899281" y="503873"/>
                        <a:pt x="936714" y="603218"/>
                        <a:pt x="922522" y="737616"/>
                      </a:cubicBezTo>
                      <a:close/>
                    </a:path>
                  </a:pathLst>
                </a:custGeom>
                <a:solidFill>
                  <a:srgbClr val="10AEE6"/>
                </a:solidFill>
                <a:ln w="9525" cap="flat">
                  <a:noFill/>
                  <a:prstDash val="solid"/>
                  <a:miter/>
                </a:ln>
              </p:spPr>
              <p:txBody>
                <a:bodyPr rtlCol="0" anchor="ctr"/>
                <a:lstStyle/>
                <a:p>
                  <a:endParaRPr lang="ja-JP" altLang="en-US"/>
                </a:p>
              </p:txBody>
            </p:sp>
            <p:sp>
              <p:nvSpPr>
                <p:cNvPr id="41" name="フリーフォーム: 図形 40">
                  <a:extLst>
                    <a:ext uri="{FF2B5EF4-FFF2-40B4-BE49-F238E27FC236}">
                      <a16:creationId xmlns:a16="http://schemas.microsoft.com/office/drawing/2014/main" id="{161A595D-31F7-67A5-7522-B5B02D50C3E0}"/>
                    </a:ext>
                  </a:extLst>
                </p:cNvPr>
                <p:cNvSpPr/>
                <p:nvPr/>
              </p:nvSpPr>
              <p:spPr>
                <a:xfrm>
                  <a:off x="6307601" y="3372167"/>
                  <a:ext cx="850098" cy="900207"/>
                </a:xfrm>
                <a:custGeom>
                  <a:avLst/>
                  <a:gdLst>
                    <a:gd name="connsiteX0" fmla="*/ 308844 w 850098"/>
                    <a:gd name="connsiteY0" fmla="*/ 185071 h 900207"/>
                    <a:gd name="connsiteX1" fmla="*/ 308844 w 850098"/>
                    <a:gd name="connsiteY1" fmla="*/ 88773 h 900207"/>
                    <a:gd name="connsiteX2" fmla="*/ 540016 w 850098"/>
                    <a:gd name="connsiteY2" fmla="*/ 0 h 900207"/>
                    <a:gd name="connsiteX3" fmla="*/ 541064 w 850098"/>
                    <a:gd name="connsiteY3" fmla="*/ 14764 h 900207"/>
                    <a:gd name="connsiteX4" fmla="*/ 541064 w 850098"/>
                    <a:gd name="connsiteY4" fmla="*/ 184975 h 900207"/>
                    <a:gd name="connsiteX5" fmla="*/ 490772 w 850098"/>
                    <a:gd name="connsiteY5" fmla="*/ 280607 h 900207"/>
                    <a:gd name="connsiteX6" fmla="*/ 490772 w 850098"/>
                    <a:gd name="connsiteY6" fmla="*/ 323850 h 900207"/>
                    <a:gd name="connsiteX7" fmla="*/ 424954 w 850098"/>
                    <a:gd name="connsiteY7" fmla="*/ 371666 h 900207"/>
                    <a:gd name="connsiteX8" fmla="*/ 359041 w 850098"/>
                    <a:gd name="connsiteY8" fmla="*/ 323755 h 900207"/>
                    <a:gd name="connsiteX9" fmla="*/ 359041 w 850098"/>
                    <a:gd name="connsiteY9" fmla="*/ 280416 h 900207"/>
                    <a:gd name="connsiteX10" fmla="*/ 308844 w 850098"/>
                    <a:gd name="connsiteY10" fmla="*/ 184880 h 900207"/>
                    <a:gd name="connsiteX11" fmla="*/ 847293 w 850098"/>
                    <a:gd name="connsiteY11" fmla="*/ 612839 h 900207"/>
                    <a:gd name="connsiteX12" fmla="*/ 832815 w 850098"/>
                    <a:gd name="connsiteY12" fmla="*/ 750951 h 900207"/>
                    <a:gd name="connsiteX13" fmla="*/ 737565 w 850098"/>
                    <a:gd name="connsiteY13" fmla="*/ 760952 h 900207"/>
                    <a:gd name="connsiteX14" fmla="*/ 752519 w 850098"/>
                    <a:gd name="connsiteY14" fmla="*/ 618744 h 900207"/>
                    <a:gd name="connsiteX15" fmla="*/ 714895 w 850098"/>
                    <a:gd name="connsiteY15" fmla="*/ 614839 h 900207"/>
                    <a:gd name="connsiteX16" fmla="*/ 684891 w 850098"/>
                    <a:gd name="connsiteY16" fmla="*/ 900208 h 900207"/>
                    <a:gd name="connsiteX17" fmla="*/ 165017 w 850098"/>
                    <a:gd name="connsiteY17" fmla="*/ 900208 h 900207"/>
                    <a:gd name="connsiteX18" fmla="*/ 135013 w 850098"/>
                    <a:gd name="connsiteY18" fmla="*/ 614839 h 900207"/>
                    <a:gd name="connsiteX19" fmla="*/ 97389 w 850098"/>
                    <a:gd name="connsiteY19" fmla="*/ 618744 h 900207"/>
                    <a:gd name="connsiteX20" fmla="*/ 112344 w 850098"/>
                    <a:gd name="connsiteY20" fmla="*/ 760952 h 900207"/>
                    <a:gd name="connsiteX21" fmla="*/ 17094 w 850098"/>
                    <a:gd name="connsiteY21" fmla="*/ 750951 h 900207"/>
                    <a:gd name="connsiteX22" fmla="*/ 2616 w 850098"/>
                    <a:gd name="connsiteY22" fmla="*/ 612839 h 900207"/>
                    <a:gd name="connsiteX23" fmla="*/ 128441 w 850098"/>
                    <a:gd name="connsiteY23" fmla="*/ 395764 h 900207"/>
                    <a:gd name="connsiteX24" fmla="*/ 223596 w 850098"/>
                    <a:gd name="connsiteY24" fmla="*/ 378238 h 900207"/>
                    <a:gd name="connsiteX25" fmla="*/ 300748 w 850098"/>
                    <a:gd name="connsiteY25" fmla="*/ 508826 h 900207"/>
                    <a:gd name="connsiteX26" fmla="*/ 335895 w 850098"/>
                    <a:gd name="connsiteY26" fmla="*/ 483299 h 900207"/>
                    <a:gd name="connsiteX27" fmla="*/ 248456 w 850098"/>
                    <a:gd name="connsiteY27" fmla="*/ 335280 h 900207"/>
                    <a:gd name="connsiteX28" fmla="*/ 293890 w 850098"/>
                    <a:gd name="connsiteY28" fmla="*/ 302324 h 900207"/>
                    <a:gd name="connsiteX29" fmla="*/ 300748 w 850098"/>
                    <a:gd name="connsiteY29" fmla="*/ 303752 h 900207"/>
                    <a:gd name="connsiteX30" fmla="*/ 326561 w 850098"/>
                    <a:gd name="connsiteY30" fmla="*/ 347091 h 900207"/>
                    <a:gd name="connsiteX31" fmla="*/ 425049 w 850098"/>
                    <a:gd name="connsiteY31" fmla="*/ 418624 h 900207"/>
                    <a:gd name="connsiteX32" fmla="*/ 523538 w 850098"/>
                    <a:gd name="connsiteY32" fmla="*/ 347091 h 900207"/>
                    <a:gd name="connsiteX33" fmla="*/ 549351 w 850098"/>
                    <a:gd name="connsiteY33" fmla="*/ 303752 h 900207"/>
                    <a:gd name="connsiteX34" fmla="*/ 556209 w 850098"/>
                    <a:gd name="connsiteY34" fmla="*/ 302324 h 900207"/>
                    <a:gd name="connsiteX35" fmla="*/ 601643 w 850098"/>
                    <a:gd name="connsiteY35" fmla="*/ 335280 h 900207"/>
                    <a:gd name="connsiteX36" fmla="*/ 514203 w 850098"/>
                    <a:gd name="connsiteY36" fmla="*/ 483299 h 900207"/>
                    <a:gd name="connsiteX37" fmla="*/ 549351 w 850098"/>
                    <a:gd name="connsiteY37" fmla="*/ 508826 h 900207"/>
                    <a:gd name="connsiteX38" fmla="*/ 626503 w 850098"/>
                    <a:gd name="connsiteY38" fmla="*/ 378238 h 900207"/>
                    <a:gd name="connsiteX39" fmla="*/ 721658 w 850098"/>
                    <a:gd name="connsiteY39" fmla="*/ 395764 h 900207"/>
                    <a:gd name="connsiteX40" fmla="*/ 847483 w 850098"/>
                    <a:gd name="connsiteY40" fmla="*/ 612839 h 900207"/>
                    <a:gd name="connsiteX41" fmla="*/ 449243 w 850098"/>
                    <a:gd name="connsiteY41" fmla="*/ 559118 h 900207"/>
                    <a:gd name="connsiteX42" fmla="*/ 424954 w 850098"/>
                    <a:gd name="connsiteY42" fmla="*/ 534829 h 900207"/>
                    <a:gd name="connsiteX43" fmla="*/ 400665 w 850098"/>
                    <a:gd name="connsiteY43" fmla="*/ 559118 h 900207"/>
                    <a:gd name="connsiteX44" fmla="*/ 424954 w 850098"/>
                    <a:gd name="connsiteY44" fmla="*/ 583406 h 900207"/>
                    <a:gd name="connsiteX45" fmla="*/ 449243 w 850098"/>
                    <a:gd name="connsiteY45" fmla="*/ 559118 h 900207"/>
                    <a:gd name="connsiteX46" fmla="*/ 449243 w 850098"/>
                    <a:gd name="connsiteY46" fmla="*/ 472726 h 900207"/>
                    <a:gd name="connsiteX47" fmla="*/ 424954 w 850098"/>
                    <a:gd name="connsiteY47" fmla="*/ 448437 h 900207"/>
                    <a:gd name="connsiteX48" fmla="*/ 400665 w 850098"/>
                    <a:gd name="connsiteY48" fmla="*/ 472726 h 900207"/>
                    <a:gd name="connsiteX49" fmla="*/ 424954 w 850098"/>
                    <a:gd name="connsiteY49" fmla="*/ 497014 h 900207"/>
                    <a:gd name="connsiteX50" fmla="*/ 449243 w 850098"/>
                    <a:gd name="connsiteY50" fmla="*/ 472726 h 900207"/>
                    <a:gd name="connsiteX51" fmla="*/ 660317 w 850098"/>
                    <a:gd name="connsiteY51" fmla="*/ 600456 h 900207"/>
                    <a:gd name="connsiteX52" fmla="*/ 530682 w 850098"/>
                    <a:gd name="connsiteY52" fmla="*/ 600456 h 900207"/>
                    <a:gd name="connsiteX53" fmla="*/ 530682 w 850098"/>
                    <a:gd name="connsiteY53" fmla="*/ 638270 h 900207"/>
                    <a:gd name="connsiteX54" fmla="*/ 660317 w 850098"/>
                    <a:gd name="connsiteY54" fmla="*/ 638270 h 900207"/>
                    <a:gd name="connsiteX55" fmla="*/ 660317 w 850098"/>
                    <a:gd name="connsiteY55" fmla="*/ 600456 h 900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850098" h="900207">
                      <a:moveTo>
                        <a:pt x="308844" y="185071"/>
                      </a:moveTo>
                      <a:lnTo>
                        <a:pt x="308844" y="88773"/>
                      </a:lnTo>
                      <a:lnTo>
                        <a:pt x="540016" y="0"/>
                      </a:lnTo>
                      <a:cubicBezTo>
                        <a:pt x="540588" y="4858"/>
                        <a:pt x="541064" y="9811"/>
                        <a:pt x="541064" y="14764"/>
                      </a:cubicBezTo>
                      <a:lnTo>
                        <a:pt x="541064" y="184975"/>
                      </a:lnTo>
                      <a:cubicBezTo>
                        <a:pt x="541064" y="224695"/>
                        <a:pt x="521157" y="259652"/>
                        <a:pt x="490772" y="280607"/>
                      </a:cubicBezTo>
                      <a:lnTo>
                        <a:pt x="490772" y="323850"/>
                      </a:lnTo>
                      <a:lnTo>
                        <a:pt x="424954" y="371666"/>
                      </a:lnTo>
                      <a:lnTo>
                        <a:pt x="359041" y="323755"/>
                      </a:lnTo>
                      <a:lnTo>
                        <a:pt x="359041" y="280416"/>
                      </a:lnTo>
                      <a:cubicBezTo>
                        <a:pt x="328752" y="259461"/>
                        <a:pt x="308844" y="224504"/>
                        <a:pt x="308844" y="184880"/>
                      </a:cubicBezTo>
                      <a:close/>
                      <a:moveTo>
                        <a:pt x="847293" y="612839"/>
                      </a:moveTo>
                      <a:cubicBezTo>
                        <a:pt x="844626" y="638366"/>
                        <a:pt x="839292" y="689324"/>
                        <a:pt x="832815" y="750951"/>
                      </a:cubicBezTo>
                      <a:lnTo>
                        <a:pt x="737565" y="760952"/>
                      </a:lnTo>
                      <a:lnTo>
                        <a:pt x="752519" y="618744"/>
                      </a:lnTo>
                      <a:lnTo>
                        <a:pt x="714895" y="614839"/>
                      </a:lnTo>
                      <a:lnTo>
                        <a:pt x="684891" y="900208"/>
                      </a:lnTo>
                      <a:lnTo>
                        <a:pt x="165017" y="900208"/>
                      </a:lnTo>
                      <a:lnTo>
                        <a:pt x="135013" y="614839"/>
                      </a:lnTo>
                      <a:lnTo>
                        <a:pt x="97389" y="618744"/>
                      </a:lnTo>
                      <a:lnTo>
                        <a:pt x="112344" y="760952"/>
                      </a:lnTo>
                      <a:lnTo>
                        <a:pt x="17094" y="750951"/>
                      </a:lnTo>
                      <a:cubicBezTo>
                        <a:pt x="10617" y="689229"/>
                        <a:pt x="5283" y="638366"/>
                        <a:pt x="2616" y="612839"/>
                      </a:cubicBezTo>
                      <a:cubicBezTo>
                        <a:pt x="-15101" y="444151"/>
                        <a:pt x="60528" y="408242"/>
                        <a:pt x="128441" y="395764"/>
                      </a:cubicBezTo>
                      <a:lnTo>
                        <a:pt x="223596" y="378238"/>
                      </a:lnTo>
                      <a:lnTo>
                        <a:pt x="300748" y="508826"/>
                      </a:lnTo>
                      <a:lnTo>
                        <a:pt x="335895" y="483299"/>
                      </a:lnTo>
                      <a:lnTo>
                        <a:pt x="248456" y="335280"/>
                      </a:lnTo>
                      <a:lnTo>
                        <a:pt x="293890" y="302324"/>
                      </a:lnTo>
                      <a:lnTo>
                        <a:pt x="300748" y="303752"/>
                      </a:lnTo>
                      <a:cubicBezTo>
                        <a:pt x="302177" y="319469"/>
                        <a:pt x="309892" y="334994"/>
                        <a:pt x="326561" y="347091"/>
                      </a:cubicBezTo>
                      <a:lnTo>
                        <a:pt x="425049" y="418624"/>
                      </a:lnTo>
                      <a:lnTo>
                        <a:pt x="523538" y="347091"/>
                      </a:lnTo>
                      <a:cubicBezTo>
                        <a:pt x="540207" y="334994"/>
                        <a:pt x="547922" y="319564"/>
                        <a:pt x="549351" y="303752"/>
                      </a:cubicBezTo>
                      <a:lnTo>
                        <a:pt x="556209" y="302324"/>
                      </a:lnTo>
                      <a:lnTo>
                        <a:pt x="601643" y="335280"/>
                      </a:lnTo>
                      <a:lnTo>
                        <a:pt x="514203" y="483299"/>
                      </a:lnTo>
                      <a:lnTo>
                        <a:pt x="549351" y="508826"/>
                      </a:lnTo>
                      <a:lnTo>
                        <a:pt x="626503" y="378238"/>
                      </a:lnTo>
                      <a:lnTo>
                        <a:pt x="721658" y="395764"/>
                      </a:lnTo>
                      <a:cubicBezTo>
                        <a:pt x="789571" y="408242"/>
                        <a:pt x="865200" y="444246"/>
                        <a:pt x="847483" y="612839"/>
                      </a:cubicBezTo>
                      <a:close/>
                      <a:moveTo>
                        <a:pt x="449243" y="559118"/>
                      </a:moveTo>
                      <a:cubicBezTo>
                        <a:pt x="449243" y="545687"/>
                        <a:pt x="438384" y="534829"/>
                        <a:pt x="424954" y="534829"/>
                      </a:cubicBezTo>
                      <a:cubicBezTo>
                        <a:pt x="411524" y="534829"/>
                        <a:pt x="400665" y="545687"/>
                        <a:pt x="400665" y="559118"/>
                      </a:cubicBezTo>
                      <a:cubicBezTo>
                        <a:pt x="400665" y="572548"/>
                        <a:pt x="411524" y="583406"/>
                        <a:pt x="424954" y="583406"/>
                      </a:cubicBezTo>
                      <a:cubicBezTo>
                        <a:pt x="438384" y="583406"/>
                        <a:pt x="449243" y="572548"/>
                        <a:pt x="449243" y="559118"/>
                      </a:cubicBezTo>
                      <a:close/>
                      <a:moveTo>
                        <a:pt x="449243" y="472726"/>
                      </a:moveTo>
                      <a:cubicBezTo>
                        <a:pt x="449243" y="459296"/>
                        <a:pt x="438384" y="448437"/>
                        <a:pt x="424954" y="448437"/>
                      </a:cubicBezTo>
                      <a:cubicBezTo>
                        <a:pt x="411524" y="448437"/>
                        <a:pt x="400665" y="459296"/>
                        <a:pt x="400665" y="472726"/>
                      </a:cubicBezTo>
                      <a:cubicBezTo>
                        <a:pt x="400665" y="486156"/>
                        <a:pt x="411524" y="497014"/>
                        <a:pt x="424954" y="497014"/>
                      </a:cubicBezTo>
                      <a:cubicBezTo>
                        <a:pt x="438384" y="497014"/>
                        <a:pt x="449243" y="486156"/>
                        <a:pt x="449243" y="472726"/>
                      </a:cubicBezTo>
                      <a:close/>
                      <a:moveTo>
                        <a:pt x="660317" y="600456"/>
                      </a:moveTo>
                      <a:lnTo>
                        <a:pt x="530682" y="600456"/>
                      </a:lnTo>
                      <a:lnTo>
                        <a:pt x="530682" y="638270"/>
                      </a:lnTo>
                      <a:lnTo>
                        <a:pt x="660317" y="638270"/>
                      </a:lnTo>
                      <a:lnTo>
                        <a:pt x="660317" y="600456"/>
                      </a:lnTo>
                      <a:close/>
                    </a:path>
                  </a:pathLst>
                </a:custGeom>
                <a:solidFill>
                  <a:srgbClr val="FFFFFF"/>
                </a:solidFill>
                <a:ln w="9525" cap="flat">
                  <a:noFill/>
                  <a:prstDash val="solid"/>
                  <a:miter/>
                </a:ln>
              </p:spPr>
              <p:txBody>
                <a:bodyPr rtlCol="0" anchor="ctr"/>
                <a:lstStyle/>
                <a:p>
                  <a:endParaRPr lang="ja-JP" altLang="en-US"/>
                </a:p>
              </p:txBody>
            </p:sp>
          </p:grpSp>
        </p:grpSp>
      </p:grpSp>
      <p:grpSp>
        <p:nvGrpSpPr>
          <p:cNvPr id="91" name="グループ化 90">
            <a:extLst>
              <a:ext uri="{FF2B5EF4-FFF2-40B4-BE49-F238E27FC236}">
                <a16:creationId xmlns:a16="http://schemas.microsoft.com/office/drawing/2014/main" id="{2AFA9493-48F4-9A51-E5D5-EFD29A51E4C4}"/>
              </a:ext>
            </a:extLst>
          </p:cNvPr>
          <p:cNvGrpSpPr/>
          <p:nvPr/>
        </p:nvGrpSpPr>
        <p:grpSpPr>
          <a:xfrm>
            <a:off x="5546855" y="2770188"/>
            <a:ext cx="1440000" cy="2722364"/>
            <a:chOff x="5546855" y="2770188"/>
            <a:chExt cx="1440000" cy="2722364"/>
          </a:xfrm>
        </p:grpSpPr>
        <p:sp>
          <p:nvSpPr>
            <p:cNvPr id="23" name="テキスト ボックス 22">
              <a:extLst>
                <a:ext uri="{FF2B5EF4-FFF2-40B4-BE49-F238E27FC236}">
                  <a16:creationId xmlns:a16="http://schemas.microsoft.com/office/drawing/2014/main" id="{FB4626A6-D435-4C57-C902-22A6E2053BB4}"/>
                </a:ext>
              </a:extLst>
            </p:cNvPr>
            <p:cNvSpPr txBox="1"/>
            <p:nvPr/>
          </p:nvSpPr>
          <p:spPr>
            <a:xfrm>
              <a:off x="5546855" y="4426106"/>
              <a:ext cx="1440000" cy="1066446"/>
            </a:xfrm>
            <a:prstGeom prst="rect">
              <a:avLst/>
            </a:prstGeom>
            <a:noFill/>
            <a:ln>
              <a:noFill/>
            </a:ln>
          </p:spPr>
          <p:txBody>
            <a:bodyPr wrap="square" lIns="0" tIns="0" rIns="0" bIns="0" rtlCol="0">
              <a:spAutoFit/>
            </a:bodyPr>
            <a:lstStyle/>
            <a:p>
              <a:pPr algn="ctr" fontAlgn="ctr">
                <a:lnSpc>
                  <a:spcPct val="110000"/>
                </a:lnSpc>
              </a:pPr>
              <a:r>
                <a:rPr kumimoji="1" lang="ja-JP" altLang="en-US" sz="1050" dirty="0">
                  <a:latin typeface="BIZ UDPゴシック" panose="020B0400000000000000" pitchFamily="50" charset="-128"/>
                  <a:ea typeface="BIZ UDPゴシック" panose="020B0400000000000000" pitchFamily="50" charset="-128"/>
                </a:rPr>
                <a:t>介護</a:t>
              </a:r>
              <a:r>
                <a:rPr kumimoji="1" lang="ja-JP" altLang="en-US" sz="1050">
                  <a:latin typeface="BIZ UDPゴシック" panose="020B0400000000000000" pitchFamily="50" charset="-128"/>
                  <a:ea typeface="BIZ UDPゴシック" panose="020B0400000000000000" pitchFamily="50" charset="-128"/>
                </a:rPr>
                <a:t>テクノロジーを</a:t>
              </a:r>
              <a:br>
                <a:rPr kumimoji="1" lang="en-US" altLang="ja-JP" sz="10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導入</a:t>
              </a:r>
              <a:r>
                <a:rPr kumimoji="1" lang="ja-JP" altLang="en-US" sz="1050" dirty="0">
                  <a:latin typeface="BIZ UDPゴシック" panose="020B0400000000000000" pitchFamily="50" charset="-128"/>
                  <a:ea typeface="BIZ UDPゴシック" panose="020B0400000000000000" pitchFamily="50" charset="-128"/>
                </a:rPr>
                <a:t>・</a:t>
              </a:r>
              <a:r>
                <a:rPr kumimoji="1" lang="ja-JP" altLang="en-US" sz="1050">
                  <a:latin typeface="BIZ UDPゴシック" panose="020B0400000000000000" pitchFamily="50" charset="-128"/>
                  <a:ea typeface="BIZ UDPゴシック" panose="020B0400000000000000" pitchFamily="50" charset="-128"/>
                </a:rPr>
                <a:t>活用して</a:t>
              </a:r>
              <a:br>
                <a:rPr kumimoji="1" lang="en-US" altLang="ja-JP" sz="10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生産性</a:t>
              </a:r>
              <a:r>
                <a:rPr kumimoji="1" lang="ja-JP" altLang="en-US" sz="1050" dirty="0">
                  <a:latin typeface="BIZ UDPゴシック" panose="020B0400000000000000" pitchFamily="50" charset="-128"/>
                  <a:ea typeface="BIZ UDPゴシック" panose="020B0400000000000000" pitchFamily="50" charset="-128"/>
                </a:rPr>
                <a:t>の</a:t>
              </a:r>
              <a:r>
                <a:rPr kumimoji="1" lang="ja-JP" altLang="en-US" sz="1050">
                  <a:latin typeface="BIZ UDPゴシック" panose="020B0400000000000000" pitchFamily="50" charset="-128"/>
                  <a:ea typeface="BIZ UDPゴシック" panose="020B0400000000000000" pitchFamily="50" charset="-128"/>
                </a:rPr>
                <a:t>向上や</a:t>
              </a:r>
              <a:br>
                <a:rPr kumimoji="1" lang="en-US" altLang="ja-JP" sz="10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職員</a:t>
              </a:r>
              <a:r>
                <a:rPr kumimoji="1" lang="ja-JP" altLang="en-US" sz="1050" dirty="0">
                  <a:latin typeface="BIZ UDPゴシック" panose="020B0400000000000000" pitchFamily="50" charset="-128"/>
                  <a:ea typeface="BIZ UDPゴシック" panose="020B0400000000000000" pitchFamily="50" charset="-128"/>
                </a:rPr>
                <a:t>の業務</a:t>
              </a:r>
              <a:r>
                <a:rPr kumimoji="1" lang="ja-JP" altLang="en-US" sz="1050">
                  <a:latin typeface="BIZ UDPゴシック" panose="020B0400000000000000" pitchFamily="50" charset="-128"/>
                  <a:ea typeface="BIZ UDPゴシック" panose="020B0400000000000000" pitchFamily="50" charset="-128"/>
                </a:rPr>
                <a:t>負担を</a:t>
              </a:r>
              <a:br>
                <a:rPr kumimoji="1" lang="en-US" altLang="ja-JP" sz="10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軽減</a:t>
              </a:r>
              <a:r>
                <a:rPr kumimoji="1" lang="ja-JP" altLang="en-US" sz="1050" dirty="0">
                  <a:latin typeface="BIZ UDPゴシック" panose="020B0400000000000000" pitchFamily="50" charset="-128"/>
                  <a:ea typeface="BIZ UDPゴシック" panose="020B0400000000000000" pitchFamily="50" charset="-128"/>
                </a:rPr>
                <a:t>させたいが、</a:t>
              </a:r>
              <a:r>
                <a:rPr kumimoji="1" lang="ja-JP" altLang="en-US" sz="1050">
                  <a:latin typeface="BIZ UDPゴシック" panose="020B0400000000000000" pitchFamily="50" charset="-128"/>
                  <a:ea typeface="BIZ UDPゴシック" panose="020B0400000000000000" pitchFamily="50" charset="-128"/>
                </a:rPr>
                <a:t>何を</a:t>
              </a:r>
              <a:br>
                <a:rPr kumimoji="1" lang="en-US" altLang="ja-JP" sz="1050">
                  <a:latin typeface="BIZ UDPゴシック" panose="020B0400000000000000" pitchFamily="50" charset="-128"/>
                  <a:ea typeface="BIZ UDPゴシック" panose="020B0400000000000000" pitchFamily="50" charset="-128"/>
                </a:rPr>
              </a:br>
              <a:r>
                <a:rPr kumimoji="1" lang="ja-JP" altLang="en-US" sz="1050">
                  <a:latin typeface="BIZ UDPゴシック" panose="020B0400000000000000" pitchFamily="50" charset="-128"/>
                  <a:ea typeface="BIZ UDPゴシック" panose="020B0400000000000000" pitchFamily="50" charset="-128"/>
                </a:rPr>
                <a:t>すれば</a:t>
              </a:r>
              <a:r>
                <a:rPr kumimoji="1" lang="ja-JP" altLang="en-US" sz="1050" dirty="0">
                  <a:latin typeface="BIZ UDPゴシック" panose="020B0400000000000000" pitchFamily="50" charset="-128"/>
                  <a:ea typeface="BIZ UDPゴシック" panose="020B0400000000000000" pitchFamily="50" charset="-128"/>
                </a:rPr>
                <a:t>よいかわからない</a:t>
              </a:r>
            </a:p>
          </p:txBody>
        </p:sp>
        <p:sp>
          <p:nvSpPr>
            <p:cNvPr id="22" name="テキスト ボックス 21">
              <a:extLst>
                <a:ext uri="{FF2B5EF4-FFF2-40B4-BE49-F238E27FC236}">
                  <a16:creationId xmlns:a16="http://schemas.microsoft.com/office/drawing/2014/main" id="{B3A6F998-7877-9EBD-805C-8948A0101E12}"/>
                </a:ext>
              </a:extLst>
            </p:cNvPr>
            <p:cNvSpPr txBox="1"/>
            <p:nvPr/>
          </p:nvSpPr>
          <p:spPr>
            <a:xfrm>
              <a:off x="5676148" y="2770188"/>
              <a:ext cx="1181414" cy="430887"/>
            </a:xfrm>
            <a:prstGeom prst="rect">
              <a:avLst/>
            </a:prstGeom>
            <a:noFill/>
            <a:ln>
              <a:noFill/>
            </a:ln>
          </p:spPr>
          <p:txBody>
            <a:bodyPr wrap="none" lIns="0" tIns="0" rIns="0" bIns="0" rtlCol="0">
              <a:spAutoFit/>
            </a:bodyPr>
            <a:lstStyle/>
            <a:p>
              <a:pPr algn="ctr" fontAlgn="ctr"/>
              <a:r>
                <a:rPr kumimoji="1" lang="ja-JP" altLang="en-US" sz="1400" b="1">
                  <a:latin typeface="+mn-ea"/>
                </a:rPr>
                <a:t>テクノロジーの</a:t>
              </a:r>
              <a:endParaRPr kumimoji="1" lang="en-US" altLang="ja-JP" sz="1400" b="1">
                <a:latin typeface="+mn-ea"/>
              </a:endParaRPr>
            </a:p>
            <a:p>
              <a:pPr algn="ctr" fontAlgn="ctr"/>
              <a:r>
                <a:rPr kumimoji="1" lang="ja-JP" altLang="en-US" sz="1400" b="1">
                  <a:latin typeface="+mn-ea"/>
                </a:rPr>
                <a:t>導入</a:t>
              </a:r>
              <a:endParaRPr kumimoji="1" lang="ja-JP" altLang="en-US" sz="1400" b="1" dirty="0">
                <a:latin typeface="+mn-ea"/>
              </a:endParaRPr>
            </a:p>
          </p:txBody>
        </p:sp>
        <p:grpSp>
          <p:nvGrpSpPr>
            <p:cNvPr id="90" name="グループ化 89">
              <a:extLst>
                <a:ext uri="{FF2B5EF4-FFF2-40B4-BE49-F238E27FC236}">
                  <a16:creationId xmlns:a16="http://schemas.microsoft.com/office/drawing/2014/main" id="{B27039B2-9288-F6E1-B632-3B7219833EBB}"/>
                </a:ext>
              </a:extLst>
            </p:cNvPr>
            <p:cNvGrpSpPr/>
            <p:nvPr/>
          </p:nvGrpSpPr>
          <p:grpSpPr>
            <a:xfrm>
              <a:off x="5943571" y="3480009"/>
              <a:ext cx="633226" cy="743976"/>
              <a:chOff x="5953270" y="3484562"/>
              <a:chExt cx="629351" cy="739423"/>
            </a:xfrm>
          </p:grpSpPr>
          <p:sp>
            <p:nvSpPr>
              <p:cNvPr id="63" name="Freeform 37">
                <a:extLst>
                  <a:ext uri="{FF2B5EF4-FFF2-40B4-BE49-F238E27FC236}">
                    <a16:creationId xmlns:a16="http://schemas.microsoft.com/office/drawing/2014/main" id="{19BF69C2-20EE-7270-0FFC-EE850CC45208}"/>
                  </a:ext>
                </a:extLst>
              </p:cNvPr>
              <p:cNvSpPr>
                <a:spLocks noEditPoints="1"/>
              </p:cNvSpPr>
              <p:nvPr/>
            </p:nvSpPr>
            <p:spPr bwMode="auto">
              <a:xfrm>
                <a:off x="6074996" y="3564850"/>
                <a:ext cx="375539" cy="389783"/>
              </a:xfrm>
              <a:custGeom>
                <a:avLst/>
                <a:gdLst>
                  <a:gd name="T0" fmla="*/ 178 w 214"/>
                  <a:gd name="T1" fmla="*/ 16 h 223"/>
                  <a:gd name="T2" fmla="*/ 162 w 214"/>
                  <a:gd name="T3" fmla="*/ 0 h 223"/>
                  <a:gd name="T4" fmla="*/ 54 w 214"/>
                  <a:gd name="T5" fmla="*/ 0 h 223"/>
                  <a:gd name="T6" fmla="*/ 38 w 214"/>
                  <a:gd name="T7" fmla="*/ 16 h 223"/>
                  <a:gd name="T8" fmla="*/ 38 w 214"/>
                  <a:gd name="T9" fmla="*/ 66 h 223"/>
                  <a:gd name="T10" fmla="*/ 178 w 214"/>
                  <a:gd name="T11" fmla="*/ 66 h 223"/>
                  <a:gd name="T12" fmla="*/ 178 w 214"/>
                  <a:gd name="T13" fmla="*/ 16 h 223"/>
                  <a:gd name="T14" fmla="*/ 214 w 214"/>
                  <a:gd name="T15" fmla="*/ 213 h 223"/>
                  <a:gd name="T16" fmla="*/ 203 w 214"/>
                  <a:gd name="T17" fmla="*/ 223 h 223"/>
                  <a:gd name="T18" fmla="*/ 11 w 214"/>
                  <a:gd name="T19" fmla="*/ 223 h 223"/>
                  <a:gd name="T20" fmla="*/ 0 w 214"/>
                  <a:gd name="T21" fmla="*/ 213 h 223"/>
                  <a:gd name="T22" fmla="*/ 0 w 214"/>
                  <a:gd name="T23" fmla="*/ 135 h 223"/>
                  <a:gd name="T24" fmla="*/ 11 w 214"/>
                  <a:gd name="T25" fmla="*/ 125 h 223"/>
                  <a:gd name="T26" fmla="*/ 203 w 214"/>
                  <a:gd name="T27" fmla="*/ 125 h 223"/>
                  <a:gd name="T28" fmla="*/ 214 w 214"/>
                  <a:gd name="T29" fmla="*/ 135 h 223"/>
                  <a:gd name="T30" fmla="*/ 214 w 214"/>
                  <a:gd name="T31" fmla="*/ 213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14" h="223">
                    <a:moveTo>
                      <a:pt x="178" y="16"/>
                    </a:moveTo>
                    <a:cubicBezTo>
                      <a:pt x="178" y="7"/>
                      <a:pt x="170" y="0"/>
                      <a:pt x="162" y="0"/>
                    </a:cubicBezTo>
                    <a:cubicBezTo>
                      <a:pt x="54" y="0"/>
                      <a:pt x="54" y="0"/>
                      <a:pt x="54" y="0"/>
                    </a:cubicBezTo>
                    <a:cubicBezTo>
                      <a:pt x="45" y="0"/>
                      <a:pt x="38" y="7"/>
                      <a:pt x="38" y="16"/>
                    </a:cubicBezTo>
                    <a:cubicBezTo>
                      <a:pt x="38" y="66"/>
                      <a:pt x="38" y="66"/>
                      <a:pt x="38" y="66"/>
                    </a:cubicBezTo>
                    <a:cubicBezTo>
                      <a:pt x="178" y="66"/>
                      <a:pt x="178" y="66"/>
                      <a:pt x="178" y="66"/>
                    </a:cubicBezTo>
                    <a:cubicBezTo>
                      <a:pt x="178" y="16"/>
                      <a:pt x="178" y="16"/>
                      <a:pt x="178" y="16"/>
                    </a:cubicBezTo>
                    <a:close/>
                    <a:moveTo>
                      <a:pt x="214" y="213"/>
                    </a:moveTo>
                    <a:cubicBezTo>
                      <a:pt x="214" y="219"/>
                      <a:pt x="209" y="223"/>
                      <a:pt x="203" y="223"/>
                    </a:cubicBezTo>
                    <a:cubicBezTo>
                      <a:pt x="11" y="223"/>
                      <a:pt x="11" y="223"/>
                      <a:pt x="11" y="223"/>
                    </a:cubicBezTo>
                    <a:cubicBezTo>
                      <a:pt x="5" y="223"/>
                      <a:pt x="0" y="219"/>
                      <a:pt x="0" y="213"/>
                    </a:cubicBezTo>
                    <a:cubicBezTo>
                      <a:pt x="0" y="135"/>
                      <a:pt x="0" y="135"/>
                      <a:pt x="0" y="135"/>
                    </a:cubicBezTo>
                    <a:cubicBezTo>
                      <a:pt x="0" y="130"/>
                      <a:pt x="5" y="125"/>
                      <a:pt x="11" y="125"/>
                    </a:cubicBezTo>
                    <a:cubicBezTo>
                      <a:pt x="203" y="125"/>
                      <a:pt x="203" y="125"/>
                      <a:pt x="203" y="125"/>
                    </a:cubicBezTo>
                    <a:cubicBezTo>
                      <a:pt x="209" y="125"/>
                      <a:pt x="214" y="130"/>
                      <a:pt x="214" y="135"/>
                    </a:cubicBezTo>
                    <a:lnTo>
                      <a:pt x="214" y="2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latin typeface="+mj-ea"/>
                  <a:ea typeface="+mj-ea"/>
                </a:endParaRPr>
              </a:p>
            </p:txBody>
          </p:sp>
          <p:sp>
            <p:nvSpPr>
              <p:cNvPr id="89" name="Freeform 38">
                <a:extLst>
                  <a:ext uri="{FF2B5EF4-FFF2-40B4-BE49-F238E27FC236}">
                    <a16:creationId xmlns:a16="http://schemas.microsoft.com/office/drawing/2014/main" id="{28FC18D9-91DA-43C5-0147-704ADADF7467}"/>
                  </a:ext>
                </a:extLst>
              </p:cNvPr>
              <p:cNvSpPr>
                <a:spLocks noEditPoints="1"/>
              </p:cNvSpPr>
              <p:nvPr/>
            </p:nvSpPr>
            <p:spPr bwMode="auto">
              <a:xfrm>
                <a:off x="5953270" y="3484562"/>
                <a:ext cx="629351" cy="739423"/>
              </a:xfrm>
              <a:custGeom>
                <a:avLst/>
                <a:gdLst>
                  <a:gd name="T0" fmla="*/ 83 w 385"/>
                  <a:gd name="T1" fmla="*/ 161 h 454"/>
                  <a:gd name="T2" fmla="*/ 63 w 385"/>
                  <a:gd name="T3" fmla="*/ 284 h 454"/>
                  <a:gd name="T4" fmla="*/ 301 w 385"/>
                  <a:gd name="T5" fmla="*/ 304 h 454"/>
                  <a:gd name="T6" fmla="*/ 321 w 385"/>
                  <a:gd name="T7" fmla="*/ 181 h 454"/>
                  <a:gd name="T8" fmla="*/ 306 w 385"/>
                  <a:gd name="T9" fmla="*/ 145 h 454"/>
                  <a:gd name="T10" fmla="*/ 79 w 385"/>
                  <a:gd name="T11" fmla="*/ 96 h 454"/>
                  <a:gd name="T12" fmla="*/ 306 w 385"/>
                  <a:gd name="T13" fmla="*/ 96 h 454"/>
                  <a:gd name="T14" fmla="*/ 306 w 385"/>
                  <a:gd name="T15" fmla="*/ 454 h 454"/>
                  <a:gd name="T16" fmla="*/ 204 w 385"/>
                  <a:gd name="T17" fmla="*/ 320 h 454"/>
                  <a:gd name="T18" fmla="*/ 306 w 385"/>
                  <a:gd name="T19" fmla="*/ 352 h 454"/>
                  <a:gd name="T20" fmla="*/ 79 w 385"/>
                  <a:gd name="T21" fmla="*/ 352 h 454"/>
                  <a:gd name="T22" fmla="*/ 181 w 385"/>
                  <a:gd name="T23" fmla="*/ 320 h 454"/>
                  <a:gd name="T24" fmla="*/ 79 w 385"/>
                  <a:gd name="T25" fmla="*/ 454 h 454"/>
                  <a:gd name="T26" fmla="*/ 48 w 385"/>
                  <a:gd name="T27" fmla="*/ 145 h 454"/>
                  <a:gd name="T28" fmla="*/ 16 w 385"/>
                  <a:gd name="T29" fmla="*/ 332 h 454"/>
                  <a:gd name="T30" fmla="*/ 0 w 385"/>
                  <a:gd name="T31" fmla="*/ 160 h 454"/>
                  <a:gd name="T32" fmla="*/ 48 w 385"/>
                  <a:gd name="T33" fmla="*/ 145 h 454"/>
                  <a:gd name="T34" fmla="*/ 338 w 385"/>
                  <a:gd name="T35" fmla="*/ 332 h 454"/>
                  <a:gd name="T36" fmla="*/ 370 w 385"/>
                  <a:gd name="T37" fmla="*/ 145 h 454"/>
                  <a:gd name="T38" fmla="*/ 385 w 385"/>
                  <a:gd name="T39" fmla="*/ 317 h 454"/>
                  <a:gd name="T40" fmla="*/ 263 w 385"/>
                  <a:gd name="T41" fmla="*/ 74 h 454"/>
                  <a:gd name="T42" fmla="*/ 139 w 385"/>
                  <a:gd name="T43" fmla="*/ 58 h 454"/>
                  <a:gd name="T44" fmla="*/ 123 w 385"/>
                  <a:gd name="T45" fmla="*/ 124 h 454"/>
                  <a:gd name="T46" fmla="*/ 263 w 385"/>
                  <a:gd name="T47" fmla="*/ 74 h 454"/>
                  <a:gd name="T48" fmla="*/ 155 w 385"/>
                  <a:gd name="T49" fmla="*/ 84 h 454"/>
                  <a:gd name="T50" fmla="*/ 180 w 385"/>
                  <a:gd name="T51" fmla="*/ 84 h 454"/>
                  <a:gd name="T52" fmla="*/ 218 w 385"/>
                  <a:gd name="T53" fmla="*/ 72 h 454"/>
                  <a:gd name="T54" fmla="*/ 218 w 385"/>
                  <a:gd name="T55" fmla="*/ 97 h 454"/>
                  <a:gd name="T56" fmla="*/ 218 w 385"/>
                  <a:gd name="T57" fmla="*/ 72 h 454"/>
                  <a:gd name="T58" fmla="*/ 288 w 385"/>
                  <a:gd name="T59" fmla="*/ 281 h 454"/>
                  <a:gd name="T60" fmla="*/ 85 w 385"/>
                  <a:gd name="T61" fmla="*/ 271 h 454"/>
                  <a:gd name="T62" fmla="*/ 96 w 385"/>
                  <a:gd name="T63" fmla="*/ 183 h 454"/>
                  <a:gd name="T64" fmla="*/ 299 w 385"/>
                  <a:gd name="T65" fmla="*/ 193 h 454"/>
                  <a:gd name="T66" fmla="*/ 278 w 385"/>
                  <a:gd name="T67" fmla="*/ 231 h 454"/>
                  <a:gd name="T68" fmla="*/ 106 w 385"/>
                  <a:gd name="T69" fmla="*/ 204 h 454"/>
                  <a:gd name="T70" fmla="*/ 278 w 385"/>
                  <a:gd name="T71" fmla="*/ 231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85" h="454">
                    <a:moveTo>
                      <a:pt x="301" y="161"/>
                    </a:moveTo>
                    <a:cubicBezTo>
                      <a:pt x="83" y="161"/>
                      <a:pt x="83" y="161"/>
                      <a:pt x="83" y="161"/>
                    </a:cubicBezTo>
                    <a:cubicBezTo>
                      <a:pt x="72" y="161"/>
                      <a:pt x="63" y="170"/>
                      <a:pt x="63" y="181"/>
                    </a:cubicBezTo>
                    <a:cubicBezTo>
                      <a:pt x="63" y="284"/>
                      <a:pt x="63" y="284"/>
                      <a:pt x="63" y="284"/>
                    </a:cubicBezTo>
                    <a:cubicBezTo>
                      <a:pt x="63" y="295"/>
                      <a:pt x="72" y="304"/>
                      <a:pt x="83" y="304"/>
                    </a:cubicBezTo>
                    <a:cubicBezTo>
                      <a:pt x="301" y="304"/>
                      <a:pt x="301" y="304"/>
                      <a:pt x="301" y="304"/>
                    </a:cubicBezTo>
                    <a:cubicBezTo>
                      <a:pt x="312" y="304"/>
                      <a:pt x="321" y="295"/>
                      <a:pt x="321" y="284"/>
                    </a:cubicBezTo>
                    <a:cubicBezTo>
                      <a:pt x="321" y="181"/>
                      <a:pt x="321" y="181"/>
                      <a:pt x="321" y="181"/>
                    </a:cubicBezTo>
                    <a:cubicBezTo>
                      <a:pt x="321" y="170"/>
                      <a:pt x="312" y="161"/>
                      <a:pt x="301" y="161"/>
                    </a:cubicBezTo>
                    <a:close/>
                    <a:moveTo>
                      <a:pt x="306" y="145"/>
                    </a:moveTo>
                    <a:cubicBezTo>
                      <a:pt x="79" y="145"/>
                      <a:pt x="79" y="145"/>
                      <a:pt x="79" y="145"/>
                    </a:cubicBezTo>
                    <a:cubicBezTo>
                      <a:pt x="79" y="96"/>
                      <a:pt x="79" y="96"/>
                      <a:pt x="79" y="96"/>
                    </a:cubicBezTo>
                    <a:cubicBezTo>
                      <a:pt x="79" y="40"/>
                      <a:pt x="126" y="0"/>
                      <a:pt x="193" y="0"/>
                    </a:cubicBezTo>
                    <a:cubicBezTo>
                      <a:pt x="259" y="0"/>
                      <a:pt x="306" y="40"/>
                      <a:pt x="306" y="96"/>
                    </a:cubicBezTo>
                    <a:lnTo>
                      <a:pt x="306" y="145"/>
                    </a:lnTo>
                    <a:close/>
                    <a:moveTo>
                      <a:pt x="306" y="454"/>
                    </a:moveTo>
                    <a:cubicBezTo>
                      <a:pt x="204" y="454"/>
                      <a:pt x="204" y="454"/>
                      <a:pt x="204" y="454"/>
                    </a:cubicBezTo>
                    <a:cubicBezTo>
                      <a:pt x="204" y="320"/>
                      <a:pt x="204" y="320"/>
                      <a:pt x="204" y="320"/>
                    </a:cubicBezTo>
                    <a:cubicBezTo>
                      <a:pt x="274" y="320"/>
                      <a:pt x="274" y="320"/>
                      <a:pt x="274" y="320"/>
                    </a:cubicBezTo>
                    <a:cubicBezTo>
                      <a:pt x="295" y="320"/>
                      <a:pt x="306" y="331"/>
                      <a:pt x="306" y="352"/>
                    </a:cubicBezTo>
                    <a:lnTo>
                      <a:pt x="306" y="454"/>
                    </a:lnTo>
                    <a:close/>
                    <a:moveTo>
                      <a:pt x="79" y="352"/>
                    </a:moveTo>
                    <a:cubicBezTo>
                      <a:pt x="79" y="331"/>
                      <a:pt x="91" y="320"/>
                      <a:pt x="111" y="320"/>
                    </a:cubicBezTo>
                    <a:cubicBezTo>
                      <a:pt x="181" y="320"/>
                      <a:pt x="181" y="320"/>
                      <a:pt x="181" y="320"/>
                    </a:cubicBezTo>
                    <a:cubicBezTo>
                      <a:pt x="181" y="454"/>
                      <a:pt x="181" y="454"/>
                      <a:pt x="181" y="454"/>
                    </a:cubicBezTo>
                    <a:cubicBezTo>
                      <a:pt x="79" y="454"/>
                      <a:pt x="79" y="454"/>
                      <a:pt x="79" y="454"/>
                    </a:cubicBezTo>
                    <a:lnTo>
                      <a:pt x="79" y="352"/>
                    </a:lnTo>
                    <a:close/>
                    <a:moveTo>
                      <a:pt x="48" y="145"/>
                    </a:moveTo>
                    <a:cubicBezTo>
                      <a:pt x="48" y="332"/>
                      <a:pt x="48" y="332"/>
                      <a:pt x="48" y="332"/>
                    </a:cubicBezTo>
                    <a:cubicBezTo>
                      <a:pt x="16" y="332"/>
                      <a:pt x="16" y="332"/>
                      <a:pt x="16" y="332"/>
                    </a:cubicBezTo>
                    <a:cubicBezTo>
                      <a:pt x="6" y="332"/>
                      <a:pt x="0" y="327"/>
                      <a:pt x="0" y="317"/>
                    </a:cubicBezTo>
                    <a:cubicBezTo>
                      <a:pt x="0" y="160"/>
                      <a:pt x="0" y="160"/>
                      <a:pt x="0" y="160"/>
                    </a:cubicBezTo>
                    <a:cubicBezTo>
                      <a:pt x="0" y="150"/>
                      <a:pt x="6" y="145"/>
                      <a:pt x="16" y="145"/>
                    </a:cubicBezTo>
                    <a:lnTo>
                      <a:pt x="48" y="145"/>
                    </a:lnTo>
                    <a:close/>
                    <a:moveTo>
                      <a:pt x="370" y="332"/>
                    </a:moveTo>
                    <a:cubicBezTo>
                      <a:pt x="338" y="332"/>
                      <a:pt x="338" y="332"/>
                      <a:pt x="338" y="332"/>
                    </a:cubicBezTo>
                    <a:cubicBezTo>
                      <a:pt x="338" y="145"/>
                      <a:pt x="338" y="145"/>
                      <a:pt x="338" y="145"/>
                    </a:cubicBezTo>
                    <a:cubicBezTo>
                      <a:pt x="370" y="145"/>
                      <a:pt x="370" y="145"/>
                      <a:pt x="370" y="145"/>
                    </a:cubicBezTo>
                    <a:cubicBezTo>
                      <a:pt x="380" y="145"/>
                      <a:pt x="385" y="150"/>
                      <a:pt x="385" y="160"/>
                    </a:cubicBezTo>
                    <a:cubicBezTo>
                      <a:pt x="385" y="317"/>
                      <a:pt x="385" y="317"/>
                      <a:pt x="385" y="317"/>
                    </a:cubicBezTo>
                    <a:cubicBezTo>
                      <a:pt x="385" y="327"/>
                      <a:pt x="380" y="332"/>
                      <a:pt x="370" y="332"/>
                    </a:cubicBezTo>
                    <a:close/>
                    <a:moveTo>
                      <a:pt x="263" y="74"/>
                    </a:moveTo>
                    <a:cubicBezTo>
                      <a:pt x="263" y="65"/>
                      <a:pt x="255" y="58"/>
                      <a:pt x="247" y="58"/>
                    </a:cubicBezTo>
                    <a:cubicBezTo>
                      <a:pt x="139" y="58"/>
                      <a:pt x="139" y="58"/>
                      <a:pt x="139" y="58"/>
                    </a:cubicBezTo>
                    <a:cubicBezTo>
                      <a:pt x="130" y="58"/>
                      <a:pt x="123" y="65"/>
                      <a:pt x="123" y="74"/>
                    </a:cubicBezTo>
                    <a:cubicBezTo>
                      <a:pt x="123" y="124"/>
                      <a:pt x="123" y="124"/>
                      <a:pt x="123" y="124"/>
                    </a:cubicBezTo>
                    <a:cubicBezTo>
                      <a:pt x="263" y="124"/>
                      <a:pt x="263" y="124"/>
                      <a:pt x="263" y="124"/>
                    </a:cubicBezTo>
                    <a:cubicBezTo>
                      <a:pt x="263" y="74"/>
                      <a:pt x="263" y="74"/>
                      <a:pt x="263" y="74"/>
                    </a:cubicBezTo>
                    <a:close/>
                    <a:moveTo>
                      <a:pt x="167" y="72"/>
                    </a:moveTo>
                    <a:cubicBezTo>
                      <a:pt x="161" y="72"/>
                      <a:pt x="155" y="77"/>
                      <a:pt x="155" y="84"/>
                    </a:cubicBezTo>
                    <a:cubicBezTo>
                      <a:pt x="155" y="91"/>
                      <a:pt x="161" y="97"/>
                      <a:pt x="167" y="97"/>
                    </a:cubicBezTo>
                    <a:cubicBezTo>
                      <a:pt x="174" y="97"/>
                      <a:pt x="180" y="91"/>
                      <a:pt x="180" y="84"/>
                    </a:cubicBezTo>
                    <a:cubicBezTo>
                      <a:pt x="180" y="77"/>
                      <a:pt x="174" y="72"/>
                      <a:pt x="167" y="72"/>
                    </a:cubicBezTo>
                    <a:close/>
                    <a:moveTo>
                      <a:pt x="218" y="72"/>
                    </a:moveTo>
                    <a:cubicBezTo>
                      <a:pt x="211" y="72"/>
                      <a:pt x="205" y="77"/>
                      <a:pt x="205" y="84"/>
                    </a:cubicBezTo>
                    <a:cubicBezTo>
                      <a:pt x="205" y="91"/>
                      <a:pt x="211" y="97"/>
                      <a:pt x="218" y="97"/>
                    </a:cubicBezTo>
                    <a:cubicBezTo>
                      <a:pt x="225" y="97"/>
                      <a:pt x="230" y="91"/>
                      <a:pt x="230" y="84"/>
                    </a:cubicBezTo>
                    <a:cubicBezTo>
                      <a:pt x="230" y="77"/>
                      <a:pt x="225" y="72"/>
                      <a:pt x="218" y="72"/>
                    </a:cubicBezTo>
                    <a:close/>
                    <a:moveTo>
                      <a:pt x="299" y="271"/>
                    </a:moveTo>
                    <a:cubicBezTo>
                      <a:pt x="299" y="277"/>
                      <a:pt x="294" y="281"/>
                      <a:pt x="288" y="281"/>
                    </a:cubicBezTo>
                    <a:cubicBezTo>
                      <a:pt x="96" y="281"/>
                      <a:pt x="96" y="281"/>
                      <a:pt x="96" y="281"/>
                    </a:cubicBezTo>
                    <a:cubicBezTo>
                      <a:pt x="90" y="281"/>
                      <a:pt x="85" y="277"/>
                      <a:pt x="85" y="271"/>
                    </a:cubicBezTo>
                    <a:cubicBezTo>
                      <a:pt x="85" y="193"/>
                      <a:pt x="85" y="193"/>
                      <a:pt x="85" y="193"/>
                    </a:cubicBezTo>
                    <a:cubicBezTo>
                      <a:pt x="85" y="188"/>
                      <a:pt x="90" y="183"/>
                      <a:pt x="96" y="183"/>
                    </a:cubicBezTo>
                    <a:cubicBezTo>
                      <a:pt x="288" y="183"/>
                      <a:pt x="288" y="183"/>
                      <a:pt x="288" y="183"/>
                    </a:cubicBezTo>
                    <a:cubicBezTo>
                      <a:pt x="294" y="183"/>
                      <a:pt x="299" y="188"/>
                      <a:pt x="299" y="193"/>
                    </a:cubicBezTo>
                    <a:lnTo>
                      <a:pt x="299" y="271"/>
                    </a:lnTo>
                    <a:close/>
                    <a:moveTo>
                      <a:pt x="278" y="231"/>
                    </a:moveTo>
                    <a:cubicBezTo>
                      <a:pt x="106" y="231"/>
                      <a:pt x="106" y="231"/>
                      <a:pt x="106" y="231"/>
                    </a:cubicBezTo>
                    <a:cubicBezTo>
                      <a:pt x="106" y="204"/>
                      <a:pt x="106" y="204"/>
                      <a:pt x="106" y="204"/>
                    </a:cubicBezTo>
                    <a:cubicBezTo>
                      <a:pt x="278" y="204"/>
                      <a:pt x="278" y="204"/>
                      <a:pt x="278" y="204"/>
                    </a:cubicBezTo>
                    <a:lnTo>
                      <a:pt x="278" y="231"/>
                    </a:lnTo>
                    <a:close/>
                  </a:path>
                </a:pathLst>
              </a:custGeom>
              <a:solidFill>
                <a:srgbClr val="11B3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schemeClr val="bg1"/>
                  </a:solidFill>
                  <a:latin typeface="+mj-ea"/>
                  <a:ea typeface="+mj-ea"/>
                </a:endParaRPr>
              </a:p>
            </p:txBody>
          </p:sp>
        </p:grpSp>
      </p:grpSp>
    </p:spTree>
    <p:extLst>
      <p:ext uri="{BB962C8B-B14F-4D97-AF65-F5344CB8AC3E}">
        <p14:creationId xmlns:p14="http://schemas.microsoft.com/office/powerpoint/2010/main" val="3704496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カムバック支援サイト">
      <a:dk1>
        <a:srgbClr val="000000"/>
      </a:dk1>
      <a:lt1>
        <a:srgbClr val="FFFFFF"/>
      </a:lt1>
      <a:dk2>
        <a:srgbClr val="F37882"/>
      </a:dk2>
      <a:lt2>
        <a:srgbClr val="FEE5E0"/>
      </a:lt2>
      <a:accent1>
        <a:srgbClr val="47B2E7"/>
      </a:accent1>
      <a:accent2>
        <a:srgbClr val="003894"/>
      </a:accent2>
      <a:accent3>
        <a:srgbClr val="CCEAEC"/>
      </a:accent3>
      <a:accent4>
        <a:srgbClr val="FEF7E6"/>
      </a:accent4>
      <a:accent5>
        <a:srgbClr val="E6DEF2"/>
      </a:accent5>
      <a:accent6>
        <a:srgbClr val="FFC1C4"/>
      </a:accent6>
      <a:hlink>
        <a:srgbClr val="154050"/>
      </a:hlink>
      <a:folHlink>
        <a:srgbClr val="EAEAEA"/>
      </a:folHlink>
    </a:clrScheme>
    <a:fontScheme name="MRI_2022_font">
      <a:majorFont>
        <a:latin typeface="Arial"/>
        <a:ea typeface="BIZ UDPゴシック"/>
        <a:cs typeface=""/>
      </a:majorFont>
      <a:minorFont>
        <a:latin typeface="Arial"/>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01E761D7F10AC4AA5F2ABE28D747455" ma:contentTypeVersion="15" ma:contentTypeDescription="新しいドキュメントを作成します。" ma:contentTypeScope="" ma:versionID="89a38758ab03a3df469da803a981a7bc">
  <xsd:schema xmlns:xsd="http://www.w3.org/2001/XMLSchema" xmlns:xs="http://www.w3.org/2001/XMLSchema" xmlns:p="http://schemas.microsoft.com/office/2006/metadata/properties" xmlns:ns2="3b7b391f-316a-4bc7-a585-b2bcaf106fac" xmlns:ns3="263dbbe5-076b-4606-a03b-9598f5f2f35a" targetNamespace="http://schemas.microsoft.com/office/2006/metadata/properties" ma:root="true" ma:fieldsID="17c9f949478b69d29fbc48a772adbe8c" ns2:_="" ns3:_="">
    <xsd:import namespace="3b7b391f-316a-4bc7-a585-b2bcaf106fac"/>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7b391f-316a-4bc7-a585-b2bcaf106fa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34faeb6-5c06-48a1-9936-61b343ad2bb4}"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3b7b391f-316a-4bc7-a585-b2bcaf106fac">
      <Terms xmlns="http://schemas.microsoft.com/office/infopath/2007/PartnerControls"/>
    </lcf76f155ced4ddcb4097134ff3c332f>
    <Owner xmlns="3b7b391f-316a-4bc7-a585-b2bcaf106fac">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15AE3F-C1C2-4108-BBB9-0C7B319DCFEB}"/>
</file>

<file path=customXml/itemProps2.xml><?xml version="1.0" encoding="utf-8"?>
<ds:datastoreItem xmlns:ds="http://schemas.openxmlformats.org/officeDocument/2006/customXml" ds:itemID="{F81624DD-2512-4EFF-8403-2A30552BB261}">
  <ds:schemaRefs>
    <ds:schemaRef ds:uri="http://purl.org/dc/terms/"/>
    <ds:schemaRef ds:uri="http://schemas.openxmlformats.org/package/2006/metadata/core-properties"/>
    <ds:schemaRef ds:uri="5cd20d93-a6a7-4550-8ace-ca847825bf00"/>
    <ds:schemaRef ds:uri="http://www.w3.org/XML/1998/namespace"/>
    <ds:schemaRef ds:uri="http://schemas.microsoft.com/office/2006/metadata/properties"/>
    <ds:schemaRef ds:uri="5d998aa0-5ccc-45a4-b385-af5b7a75c4be"/>
    <ds:schemaRef ds:uri="http://schemas.microsoft.com/office/2006/documentManagement/types"/>
    <ds:schemaRef ds:uri="http://schemas.microsoft.com/office/infopath/2007/PartnerControls"/>
    <ds:schemaRef ds:uri="http://purl.org/dc/dcmitype/"/>
    <ds:schemaRef ds:uri="http://purl.org/dc/elements/1.1/"/>
  </ds:schemaRefs>
</ds:datastoreItem>
</file>

<file path=customXml/itemProps3.xml><?xml version="1.0" encoding="utf-8"?>
<ds:datastoreItem xmlns:ds="http://schemas.openxmlformats.org/officeDocument/2006/customXml" ds:itemID="{28307FE7-3235-4782-9345-FDBC6CDED01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853</Words>
  <PresentationFormat>ユーザー設定</PresentationFormat>
  <Paragraphs>110</Paragraphs>
  <Slides>3</Slides>
  <Notes>0</Notes>
  <HiddenSlides>0</HiddenSlides>
  <MMClips>0</MMClips>
  <ScaleCrop>false</ScaleCrop>
  <HeadingPairs>
    <vt:vector size="8" baseType="variant">
      <vt:variant>
        <vt:lpstr>使用されているフォント</vt:lpstr>
      </vt:variant>
      <vt:variant>
        <vt:i4>2</vt:i4>
      </vt:variant>
      <vt:variant>
        <vt:lpstr>テーマ</vt:lpstr>
      </vt:variant>
      <vt:variant>
        <vt:i4>1</vt:i4>
      </vt:variant>
      <vt:variant>
        <vt:lpstr>埋め込まれた OLE サーバー</vt:lpstr>
      </vt:variant>
      <vt:variant>
        <vt:i4>1</vt:i4>
      </vt:variant>
      <vt:variant>
        <vt:lpstr>スライド タイトル</vt:lpstr>
      </vt:variant>
      <vt:variant>
        <vt:i4>3</vt:i4>
      </vt:variant>
    </vt:vector>
  </HeadingPairs>
  <TitlesOfParts>
    <vt:vector size="7" baseType="lpstr">
      <vt:lpstr>BIZ UDPゴシック</vt:lpstr>
      <vt:lpstr>Arial</vt:lpstr>
      <vt:lpstr>Office テーマ</vt:lpstr>
      <vt:lpstr>think-cellスライド</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0x010100C01E761D7F10AC4AA5F2ABE28D747455</vt:lpwstr>
  </property>
  <property fmtid="{D5CDD505-2E9C-101B-9397-08002B2CF9AE}" pid="3" name="Order">
    <vt:r8>29787600</vt:r8>
  </property>
  <property fmtid="{D5CDD505-2E9C-101B-9397-08002B2CF9AE}" pid="4" name="ComplianceAssetId">
    <vt:lpwstr/>
  </property>
  <property fmtid="{D5CDD505-2E9C-101B-9397-08002B2CF9AE}" pid="5" name="TriggerFlowInfo">
    <vt:lpwstr/>
  </property>
  <property fmtid="{D5CDD505-2E9C-101B-9397-08002B2CF9AE}" pid="6" name="MediaServiceImageTags">
    <vt:lpwstr/>
  </property>
</Properties>
</file>