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9" r:id="rId2"/>
    <p:sldId id="257" r:id="rId3"/>
    <p:sldId id="262"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5D94"/>
    <a:srgbClr val="003579"/>
    <a:srgbClr val="E7F0F9"/>
    <a:srgbClr val="CDE1F3"/>
    <a:srgbClr val="000099"/>
    <a:srgbClr val="006600"/>
    <a:srgbClr val="FFFFCC"/>
    <a:srgbClr val="DFF4D8"/>
    <a:srgbClr val="009A00"/>
    <a:srgbClr val="DAF2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1872" y="10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notesMasters/notesMaster1.xml" Type="http://schemas.openxmlformats.org/officeDocument/2006/relationships/notes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4" y="0"/>
            <a:ext cx="2971800" cy="458788"/>
          </a:xfrm>
          <a:prstGeom prst="rect">
            <a:avLst/>
          </a:prstGeom>
        </p:spPr>
        <p:txBody>
          <a:bodyPr vert="horz" lIns="91440" tIns="45720" rIns="91440" bIns="45720" rtlCol="0"/>
          <a:lstStyle>
            <a:lvl1pPr algn="r">
              <a:defRPr sz="1200"/>
            </a:lvl1pPr>
          </a:lstStyle>
          <a:p>
            <a:fld id="{EC3580B9-47CF-495B-A6D2-0B3AA6D9059C}" type="datetimeFigureOut">
              <a:rPr kumimoji="1" lang="ja-JP" altLang="en-US" smtClean="0"/>
              <a:t>2025/9/16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1"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4"/>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4" y="8685214"/>
            <a:ext cx="2971800" cy="458787"/>
          </a:xfrm>
          <a:prstGeom prst="rect">
            <a:avLst/>
          </a:prstGeom>
        </p:spPr>
        <p:txBody>
          <a:bodyPr vert="horz" lIns="91440" tIns="45720" rIns="91440" bIns="45720" rtlCol="0" anchor="b"/>
          <a:lstStyle>
            <a:lvl1pPr algn="r">
              <a:defRPr sz="1200"/>
            </a:lvl1pPr>
          </a:lstStyle>
          <a:p>
            <a:fld id="{1B2783B4-9A7C-413C-97A9-066B79641940}" type="slidenum">
              <a:rPr kumimoji="1" lang="ja-JP" altLang="en-US" smtClean="0"/>
              <a:t>‹#›</a:t>
            </a:fld>
            <a:endParaRPr kumimoji="1" lang="ja-JP" altLang="en-US"/>
          </a:p>
        </p:txBody>
      </p:sp>
    </p:spTree>
    <p:extLst>
      <p:ext uri="{BB962C8B-B14F-4D97-AF65-F5344CB8AC3E}">
        <p14:creationId xmlns:p14="http://schemas.microsoft.com/office/powerpoint/2010/main" val="27817243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B2783B4-9A7C-413C-97A9-066B79641940}" type="slidenum">
              <a:rPr kumimoji="1" lang="ja-JP" altLang="en-US" smtClean="0"/>
              <a:t>1</a:t>
            </a:fld>
            <a:endParaRPr kumimoji="1" lang="ja-JP" altLang="en-US"/>
          </a:p>
        </p:txBody>
      </p:sp>
    </p:spTree>
    <p:extLst>
      <p:ext uri="{BB962C8B-B14F-4D97-AF65-F5344CB8AC3E}">
        <p14:creationId xmlns:p14="http://schemas.microsoft.com/office/powerpoint/2010/main" val="80402242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ABC78F9-78AD-487D-B6AB-F09D3EF34760}" type="datetime1">
              <a:rPr kumimoji="1" lang="ja-JP" altLang="en-US" smtClean="0"/>
              <a:t>2025/9/16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296604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FD88EF-23E0-4E8F-970E-3FAB290725AD}" type="datetime1">
              <a:rPr kumimoji="1" lang="ja-JP" altLang="en-US" smtClean="0"/>
              <a:t>2025/9/16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334294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C15A07-95E2-4A0C-819B-CEFC1BC9B76C}" type="datetime1">
              <a:rPr kumimoji="1" lang="ja-JP" altLang="en-US" smtClean="0"/>
              <a:t>2025/9/16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3460957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580EDD8-BADD-45EA-B944-A089C596CF7D}" type="datetime1">
              <a:rPr kumimoji="1" lang="ja-JP" altLang="en-US" smtClean="0"/>
              <a:t>2025/9/16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2727746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D31A7F-77F4-4EB3-B1AF-097F513BE3EE}" type="datetime1">
              <a:rPr kumimoji="1" lang="ja-JP" altLang="en-US" smtClean="0"/>
              <a:t>2025/9/16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2706769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102787F-0E81-4F3F-9FBC-33967731121C}" type="datetime1">
              <a:rPr kumimoji="1" lang="ja-JP" altLang="en-US" smtClean="0"/>
              <a:t>2025/9/16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49429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86C6586-3123-4F69-8577-54CB2F57EF46}" type="datetime1">
              <a:rPr kumimoji="1" lang="ja-JP" altLang="en-US" smtClean="0"/>
              <a:t>2025/9/16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1157170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D3CB999-2159-4120-A008-B95826F6C2A2}" type="datetime1">
              <a:rPr kumimoji="1" lang="ja-JP" altLang="en-US" smtClean="0"/>
              <a:t>2025/9/16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2182967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D9C84-7910-4959-82BA-BDCCF97F8156}" type="datetime1">
              <a:rPr kumimoji="1" lang="ja-JP" altLang="en-US" smtClean="0"/>
              <a:t>2025/9/16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3044456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128E5B-B9C3-480F-BD94-F575291D8D63}" type="datetime1">
              <a:rPr kumimoji="1" lang="ja-JP" altLang="en-US" smtClean="0"/>
              <a:t>2025/9/16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52206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D16BB6-EAEC-4BC8-88F9-6DF1B3ADF26F}" type="datetime1">
              <a:rPr kumimoji="1" lang="ja-JP" altLang="en-US" smtClean="0"/>
              <a:t>2025/9/16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369379173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B9694B0-DE5E-4BB5-A9F9-C48D90006FE5}" type="datetime1">
              <a:rPr kumimoji="1" lang="ja-JP" altLang="en-US" smtClean="0"/>
              <a:t>2025/9/16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2864728-D39C-4648-9AD0-A5E3D57625C8}" type="slidenum">
              <a:rPr kumimoji="1" lang="ja-JP" altLang="en-US" smtClean="0"/>
              <a:t>‹#›</a:t>
            </a:fld>
            <a:endParaRPr kumimoji="1" lang="ja-JP" altLang="en-US"/>
          </a:p>
        </p:txBody>
      </p:sp>
    </p:spTree>
    <p:extLst>
      <p:ext uri="{BB962C8B-B14F-4D97-AF65-F5344CB8AC3E}">
        <p14:creationId xmlns:p14="http://schemas.microsoft.com/office/powerpoint/2010/main" val="35398927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F6A74E-3E19-B5EF-1DB9-D86C33C586A9}"/>
              </a:ext>
            </a:extLst>
          </p:cNvPr>
          <p:cNvSpPr>
            <a:spLocks noGrp="1"/>
          </p:cNvSpPr>
          <p:nvPr>
            <p:ph type="title"/>
          </p:nvPr>
        </p:nvSpPr>
        <p:spPr>
          <a:xfrm>
            <a:off x="0" y="74086"/>
            <a:ext cx="9144000" cy="820820"/>
          </a:xfrm>
          <a:solidFill>
            <a:srgbClr val="003579"/>
          </a:solidFill>
        </p:spPr>
        <p:txBody>
          <a:bodyPr>
            <a:noAutofit/>
          </a:bodyPr>
          <a:lstStyle/>
          <a:p>
            <a:r>
              <a:rPr kumimoji="1" lang="ja-JP" altLang="en-US" sz="3200" b="1" dirty="0">
                <a:solidFill>
                  <a:schemeClr val="bg1"/>
                </a:solidFill>
                <a:latin typeface="ＭＳ Ｐゴシック" panose="020B0600070205080204" pitchFamily="50" charset="-128"/>
                <a:ea typeface="ＭＳ Ｐゴシック" panose="020B0600070205080204" pitchFamily="50" charset="-128"/>
              </a:rPr>
              <a:t>　都道府県の取組状況等</a:t>
            </a:r>
          </a:p>
        </p:txBody>
      </p:sp>
      <p:sp>
        <p:nvSpPr>
          <p:cNvPr id="16" name="スライド番号プレースホルダー 15">
            <a:extLst>
              <a:ext uri="{FF2B5EF4-FFF2-40B4-BE49-F238E27FC236}">
                <a16:creationId xmlns:a16="http://schemas.microsoft.com/office/drawing/2014/main" id="{F2B8956D-9D1F-2959-DE52-46FA4A69351B}"/>
              </a:ext>
            </a:extLst>
          </p:cNvPr>
          <p:cNvSpPr>
            <a:spLocks noGrp="1"/>
          </p:cNvSpPr>
          <p:nvPr>
            <p:ph type="sldNum" sz="quarter" idx="12"/>
          </p:nvPr>
        </p:nvSpPr>
        <p:spPr>
          <a:xfrm>
            <a:off x="7048500" y="6454465"/>
            <a:ext cx="2057400" cy="365125"/>
          </a:xfrm>
        </p:spPr>
        <p:txBody>
          <a:bodyPr/>
          <a:lstStyle/>
          <a:p>
            <a:fld id="{32864728-D39C-4648-9AD0-A5E3D57625C8}" type="slidenum">
              <a:rPr kumimoji="1" lang="ja-JP" altLang="en-US" smtClean="0"/>
              <a:t>1</a:t>
            </a:fld>
            <a:endParaRPr kumimoji="1" lang="ja-JP" altLang="en-US" dirty="0"/>
          </a:p>
        </p:txBody>
      </p:sp>
      <p:graphicFrame>
        <p:nvGraphicFramePr>
          <p:cNvPr id="3" name="表 2">
            <a:extLst>
              <a:ext uri="{FF2B5EF4-FFF2-40B4-BE49-F238E27FC236}">
                <a16:creationId xmlns:a16="http://schemas.microsoft.com/office/drawing/2014/main" id="{168A12A8-E331-F340-CD0E-FD2ED0CA8CB7}"/>
              </a:ext>
            </a:extLst>
          </p:cNvPr>
          <p:cNvGraphicFramePr>
            <a:graphicFrameLocks noGrp="1"/>
          </p:cNvGraphicFramePr>
          <p:nvPr>
            <p:extLst>
              <p:ext uri="{D42A27DB-BD31-4B8C-83A1-F6EECF244321}">
                <p14:modId xmlns:p14="http://schemas.microsoft.com/office/powerpoint/2010/main" val="2365287355"/>
              </p:ext>
            </p:extLst>
          </p:nvPr>
        </p:nvGraphicFramePr>
        <p:xfrm>
          <a:off x="5581648" y="220972"/>
          <a:ext cx="3352800" cy="518160"/>
        </p:xfrm>
        <a:graphic>
          <a:graphicData uri="http://schemas.openxmlformats.org/drawingml/2006/table">
            <a:tbl>
              <a:tblPr firstRow="1" bandRow="1">
                <a:tableStyleId>{5C22544A-7EE6-4342-B048-85BDC9FD1C3A}</a:tableStyleId>
              </a:tblPr>
              <a:tblGrid>
                <a:gridCol w="1367943">
                  <a:extLst>
                    <a:ext uri="{9D8B030D-6E8A-4147-A177-3AD203B41FA5}">
                      <a16:colId xmlns:a16="http://schemas.microsoft.com/office/drawing/2014/main" val="784433684"/>
                    </a:ext>
                  </a:extLst>
                </a:gridCol>
                <a:gridCol w="1984857">
                  <a:extLst>
                    <a:ext uri="{9D8B030D-6E8A-4147-A177-3AD203B41FA5}">
                      <a16:colId xmlns:a16="http://schemas.microsoft.com/office/drawing/2014/main" val="3367941529"/>
                    </a:ext>
                  </a:extLst>
                </a:gridCol>
              </a:tblGrid>
              <a:tr h="517208">
                <a:tc>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都道府県名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05D94"/>
                    </a:solidFill>
                  </a:tcPr>
                </a:tc>
                <a:tc>
                  <a:txBody>
                    <a:bodyPr/>
                    <a:lstStyle/>
                    <a:p>
                      <a:pPr algn="ctr">
                        <a:lnSpc>
                          <a:spcPct val="100000"/>
                        </a:lnSpc>
                      </a:pPr>
                      <a:endParaRPr kumimoji="1" lang="ja-JP" altLang="en-US" sz="28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F0F9"/>
                    </a:solidFill>
                  </a:tcPr>
                </a:tc>
                <a:extLst>
                  <a:ext uri="{0D108BD9-81ED-4DB2-BD59-A6C34878D82A}">
                    <a16:rowId xmlns:a16="http://schemas.microsoft.com/office/drawing/2014/main" val="761524107"/>
                  </a:ext>
                </a:extLst>
              </a:tr>
            </a:tbl>
          </a:graphicData>
        </a:graphic>
      </p:graphicFrame>
      <p:graphicFrame>
        <p:nvGraphicFramePr>
          <p:cNvPr id="5" name="表 4">
            <a:extLst>
              <a:ext uri="{FF2B5EF4-FFF2-40B4-BE49-F238E27FC236}">
                <a16:creationId xmlns:a16="http://schemas.microsoft.com/office/drawing/2014/main" id="{B04B4F23-A6F4-C3F0-E197-87523F3FCDCD}"/>
              </a:ext>
            </a:extLst>
          </p:cNvPr>
          <p:cNvGraphicFramePr>
            <a:graphicFrameLocks noGrp="1"/>
          </p:cNvGraphicFramePr>
          <p:nvPr>
            <p:extLst>
              <p:ext uri="{D42A27DB-BD31-4B8C-83A1-F6EECF244321}">
                <p14:modId xmlns:p14="http://schemas.microsoft.com/office/powerpoint/2010/main" val="3751249400"/>
              </p:ext>
            </p:extLst>
          </p:nvPr>
        </p:nvGraphicFramePr>
        <p:xfrm>
          <a:off x="295275" y="2411066"/>
          <a:ext cx="8553450" cy="4225962"/>
        </p:xfrm>
        <a:graphic>
          <a:graphicData uri="http://schemas.openxmlformats.org/drawingml/2006/table">
            <a:tbl>
              <a:tblPr firstRow="1" bandRow="1">
                <a:tableStyleId>{5C22544A-7EE6-4342-B048-85BDC9FD1C3A}</a:tableStyleId>
              </a:tblPr>
              <a:tblGrid>
                <a:gridCol w="365308">
                  <a:extLst>
                    <a:ext uri="{9D8B030D-6E8A-4147-A177-3AD203B41FA5}">
                      <a16:colId xmlns:a16="http://schemas.microsoft.com/office/drawing/2014/main" val="1770091071"/>
                    </a:ext>
                  </a:extLst>
                </a:gridCol>
                <a:gridCol w="3317755">
                  <a:extLst>
                    <a:ext uri="{9D8B030D-6E8A-4147-A177-3AD203B41FA5}">
                      <a16:colId xmlns:a16="http://schemas.microsoft.com/office/drawing/2014/main" val="1583969377"/>
                    </a:ext>
                  </a:extLst>
                </a:gridCol>
                <a:gridCol w="4870387">
                  <a:extLst>
                    <a:ext uri="{9D8B030D-6E8A-4147-A177-3AD203B41FA5}">
                      <a16:colId xmlns:a16="http://schemas.microsoft.com/office/drawing/2014/main" val="2783311422"/>
                    </a:ext>
                  </a:extLst>
                </a:gridCol>
              </a:tblGrid>
              <a:tr h="352425">
                <a:tc>
                  <a:txBody>
                    <a:bodyPr/>
                    <a:lstStyle/>
                    <a:p>
                      <a:pPr algn="ctr">
                        <a:lnSpc>
                          <a:spcPts val="1500"/>
                        </a:lnSpc>
                      </a:pPr>
                      <a:endParaRPr kumimoji="1" lang="ja-JP" altLang="en-US" sz="1400" b="1" dirty="0">
                        <a:solidFill>
                          <a:schemeClr val="bg1"/>
                        </a:solidFill>
                        <a:latin typeface="ＭＳ ゴシック" panose="020B0609070205080204" pitchFamily="49" charset="-128"/>
                        <a:ea typeface="ＭＳ ゴシック" panose="020B0609070205080204" pitchFamily="49" charset="-128"/>
                      </a:endParaRPr>
                    </a:p>
                  </a:txBody>
                  <a:tcPr vert="eaVert">
                    <a:lnL w="19050" cap="flat" cmpd="sng" algn="ctr">
                      <a:solidFill>
                        <a:srgbClr val="205D94"/>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205D94"/>
                    </a:solidFill>
                  </a:tcPr>
                </a:tc>
                <a:tc>
                  <a:txBody>
                    <a:bodyPr/>
                    <a:lstStyle/>
                    <a:p>
                      <a:pPr algn="ctr"/>
                      <a:r>
                        <a:rPr kumimoji="1" lang="en-US" altLang="ja-JP" sz="1600" b="0" dirty="0">
                          <a:solidFill>
                            <a:schemeClr val="bg1"/>
                          </a:solidFill>
                          <a:latin typeface="ＭＳ ゴシック" panose="020B0609070205080204" pitchFamily="49" charset="-128"/>
                          <a:ea typeface="ＭＳ ゴシック" panose="020B0609070205080204" pitchFamily="49" charset="-128"/>
                        </a:rPr>
                        <a:t>1</a:t>
                      </a:r>
                      <a:r>
                        <a:rPr kumimoji="1" lang="ja-JP" altLang="en-US" sz="1600" b="0" dirty="0">
                          <a:solidFill>
                            <a:schemeClr val="bg1"/>
                          </a:solidFill>
                          <a:latin typeface="ＭＳ ゴシック" panose="020B0609070205080204" pitchFamily="49" charset="-128"/>
                          <a:ea typeface="ＭＳ ゴシック" panose="020B0609070205080204" pitchFamily="49" charset="-128"/>
                        </a:rPr>
                        <a:t>年後の目標</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rgbClr val="205D94"/>
                    </a:solidFill>
                  </a:tcPr>
                </a:tc>
                <a:tc>
                  <a:txBody>
                    <a:bodyPr/>
                    <a:lstStyle/>
                    <a:p>
                      <a:pPr algn="ctr"/>
                      <a:r>
                        <a:rPr kumimoji="1" lang="ja-JP" altLang="en-US" sz="1600" b="0" dirty="0">
                          <a:solidFill>
                            <a:schemeClr val="bg1"/>
                          </a:solidFill>
                          <a:latin typeface="ＭＳ ゴシック" panose="020B0609070205080204" pitchFamily="49" charset="-128"/>
                          <a:ea typeface="ＭＳ ゴシック" panose="020B0609070205080204" pitchFamily="49" charset="-128"/>
                        </a:rPr>
                        <a:t>具体的な取組</a:t>
                      </a:r>
                    </a:p>
                  </a:txBody>
                  <a:tcPr>
                    <a:lnL w="19050" cap="flat" cmpd="sng" algn="ctr">
                      <a:solidFill>
                        <a:schemeClr val="bg1"/>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rgbClr val="205D94"/>
                    </a:solidFill>
                  </a:tcPr>
                </a:tc>
                <a:extLst>
                  <a:ext uri="{0D108BD9-81ED-4DB2-BD59-A6C34878D82A}">
                    <a16:rowId xmlns:a16="http://schemas.microsoft.com/office/drawing/2014/main" val="529585417"/>
                  </a:ext>
                </a:extLst>
              </a:tr>
              <a:tr h="1882833">
                <a:tc>
                  <a:txBody>
                    <a:bodyPr/>
                    <a:lstStyle/>
                    <a:p>
                      <a:pPr algn="ctr">
                        <a:lnSpc>
                          <a:spcPts val="1500"/>
                        </a:lnSpc>
                      </a:pPr>
                      <a:r>
                        <a:rPr kumimoji="1" lang="ja-JP" altLang="en-US" sz="1200" b="1" dirty="0">
                          <a:solidFill>
                            <a:schemeClr val="bg1"/>
                          </a:solidFill>
                          <a:latin typeface="ＭＳ ゴシック" panose="020B0609070205080204" pitchFamily="49" charset="-128"/>
                          <a:ea typeface="ＭＳ ゴシック" panose="020B0609070205080204" pitchFamily="49" charset="-128"/>
                        </a:rPr>
                        <a:t>未設置・未整備市町村</a:t>
                      </a:r>
                    </a:p>
                  </a:txBody>
                  <a:tcPr vert="eaVert">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205D94"/>
                    </a:solidFill>
                  </a:tcPr>
                </a:tc>
                <a:tc>
                  <a:txBody>
                    <a:bodyPr/>
                    <a:lstStyle/>
                    <a:p>
                      <a:endParaRPr kumimoji="1" lang="ja-JP" altLang="en-US" sz="1600" b="0" dirty="0">
                        <a:solidFill>
                          <a:schemeClr val="tx1"/>
                        </a:solidFill>
                        <a:latin typeface="ＭＳ ゴシック" panose="020B0609070205080204" pitchFamily="49" charset="-128"/>
                        <a:ea typeface="ＭＳ ゴシック" panose="020B0609070205080204" pitchFamily="49" charset="-128"/>
                      </a:endParaRPr>
                    </a:p>
                  </a:txBody>
                  <a:tcPr>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chemeClr val="bg1"/>
                    </a:solidFill>
                  </a:tcPr>
                </a:tc>
                <a:tc>
                  <a:txBody>
                    <a:bodyPr/>
                    <a:lstStyle/>
                    <a:p>
                      <a:endParaRPr kumimoji="1" lang="ja-JP" altLang="en-US" sz="1600" b="0" dirty="0">
                        <a:solidFill>
                          <a:schemeClr val="tx1"/>
                        </a:solidFill>
                        <a:latin typeface="ＭＳ ゴシック" panose="020B0609070205080204" pitchFamily="49" charset="-128"/>
                        <a:ea typeface="ＭＳ ゴシック" panose="020B0609070205080204" pitchFamily="49" charset="-128"/>
                      </a:endParaRPr>
                    </a:p>
                  </a:txBody>
                  <a:tcPr>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chemeClr val="bg1"/>
                    </a:solidFill>
                  </a:tcPr>
                </a:tc>
                <a:extLst>
                  <a:ext uri="{0D108BD9-81ED-4DB2-BD59-A6C34878D82A}">
                    <a16:rowId xmlns:a16="http://schemas.microsoft.com/office/drawing/2014/main" val="1958520880"/>
                  </a:ext>
                </a:extLst>
              </a:tr>
              <a:tr h="1990704">
                <a:tc>
                  <a:txBody>
                    <a:bodyPr/>
                    <a:lstStyle/>
                    <a:p>
                      <a:pPr algn="ctr">
                        <a:lnSpc>
                          <a:spcPts val="1500"/>
                        </a:lnSpc>
                      </a:pPr>
                      <a:r>
                        <a:rPr kumimoji="1" lang="ja-JP" altLang="en-US" sz="1200" b="1" dirty="0">
                          <a:solidFill>
                            <a:schemeClr val="bg1"/>
                          </a:solidFill>
                          <a:latin typeface="ＭＳ ゴシック" panose="020B0609070205080204" pitchFamily="49" charset="-128"/>
                          <a:ea typeface="ＭＳ ゴシック" panose="020B0609070205080204" pitchFamily="49" charset="-128"/>
                        </a:rPr>
                        <a:t>設置・整備済み市町村</a:t>
                      </a:r>
                    </a:p>
                  </a:txBody>
                  <a:tcPr vert="eaVert">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rgbClr val="205D94"/>
                    </a:solidFill>
                  </a:tcPr>
                </a:tc>
                <a:tc>
                  <a:txBody>
                    <a:bodyPr/>
                    <a:lstStyle/>
                    <a:p>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a:txBody>
                  <a:tcPr>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chemeClr val="bg1"/>
                    </a:solidFill>
                  </a:tcPr>
                </a:tc>
                <a:tc>
                  <a:txBody>
                    <a:bodyPr/>
                    <a:lstStyle/>
                    <a:p>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a:txBody>
                  <a:tcPr>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chemeClr val="bg1"/>
                    </a:solidFill>
                  </a:tcPr>
                </a:tc>
                <a:extLst>
                  <a:ext uri="{0D108BD9-81ED-4DB2-BD59-A6C34878D82A}">
                    <a16:rowId xmlns:a16="http://schemas.microsoft.com/office/drawing/2014/main" val="1675796092"/>
                  </a:ext>
                </a:extLst>
              </a:tr>
            </a:tbl>
          </a:graphicData>
        </a:graphic>
      </p:graphicFrame>
      <p:sp>
        <p:nvSpPr>
          <p:cNvPr id="6" name="コンテンツ プレースホルダー 2">
            <a:extLst>
              <a:ext uri="{FF2B5EF4-FFF2-40B4-BE49-F238E27FC236}">
                <a16:creationId xmlns:a16="http://schemas.microsoft.com/office/drawing/2014/main" id="{D0186EF5-2ED5-36F0-E6EC-FCB48F6D5C89}"/>
              </a:ext>
            </a:extLst>
          </p:cNvPr>
          <p:cNvSpPr txBox="1">
            <a:spLocks/>
          </p:cNvSpPr>
          <p:nvPr/>
        </p:nvSpPr>
        <p:spPr>
          <a:xfrm>
            <a:off x="0" y="1105404"/>
            <a:ext cx="9144000" cy="496887"/>
          </a:xfrm>
          <a:prstGeom prst="rect">
            <a:avLst/>
          </a:prstGeom>
          <a:solidFill>
            <a:srgbClr val="003579"/>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spcBef>
                <a:spcPts val="0"/>
              </a:spcBef>
              <a:buNone/>
            </a:pPr>
            <a:r>
              <a:rPr lang="ja-JP" altLang="en-US" sz="2000" b="1" spc="-150" dirty="0">
                <a:solidFill>
                  <a:schemeClr val="bg1"/>
                </a:solidFill>
              </a:rPr>
              <a:t>１．令和６年度「ブロック会議」で検討した１年後の「目標」と「具体的な取組」</a:t>
            </a:r>
          </a:p>
        </p:txBody>
      </p:sp>
      <p:sp>
        <p:nvSpPr>
          <p:cNvPr id="9" name="テキスト ボックス 8">
            <a:extLst>
              <a:ext uri="{FF2B5EF4-FFF2-40B4-BE49-F238E27FC236}">
                <a16:creationId xmlns:a16="http://schemas.microsoft.com/office/drawing/2014/main" id="{449CC6C7-0FD9-B069-302F-3E91D9061CA3}"/>
              </a:ext>
            </a:extLst>
          </p:cNvPr>
          <p:cNvSpPr txBox="1"/>
          <p:nvPr/>
        </p:nvSpPr>
        <p:spPr>
          <a:xfrm>
            <a:off x="0" y="1660877"/>
            <a:ext cx="9020175" cy="738664"/>
          </a:xfrm>
          <a:prstGeom prst="rect">
            <a:avLst/>
          </a:prstGeom>
          <a:noFill/>
        </p:spPr>
        <p:txBody>
          <a:bodyPr wrap="square" rtlCol="0">
            <a:spAutoFit/>
          </a:bodyPr>
          <a:lstStyle/>
          <a:p>
            <a:pPr marL="180975" indent="-180975"/>
            <a:r>
              <a:rPr kumimoji="1" lang="ja-JP" altLang="en-US" sz="1400" dirty="0"/>
              <a:t>・令和６年度「ブロック会議」で各都道府県が検討した１年後の「目標」と「取組」の</a:t>
            </a:r>
            <a:r>
              <a:rPr kumimoji="1" lang="ja-JP" altLang="en-US" sz="1400" b="1" u="sng" dirty="0"/>
              <a:t>概要を記載してください</a:t>
            </a:r>
            <a:r>
              <a:rPr kumimoji="1" lang="ja-JP" altLang="en-US" sz="1400" dirty="0"/>
              <a:t>（詳細は不要）。方針や方向性に変更があった場合は</a:t>
            </a:r>
            <a:r>
              <a:rPr kumimoji="1" lang="ja-JP" altLang="en-US" sz="1400" b="1" dirty="0"/>
              <a:t>変更を反映したものを記載</a:t>
            </a:r>
            <a:r>
              <a:rPr kumimoji="1" lang="ja-JP" altLang="en-US" sz="1400" dirty="0"/>
              <a:t>してください（変更した理由も記載してください）。</a:t>
            </a:r>
          </a:p>
        </p:txBody>
      </p:sp>
    </p:spTree>
    <p:extLst>
      <p:ext uri="{BB962C8B-B14F-4D97-AF65-F5344CB8AC3E}">
        <p14:creationId xmlns:p14="http://schemas.microsoft.com/office/powerpoint/2010/main" val="661681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4F685D20-BA78-7699-074E-946593A9B309}"/>
              </a:ext>
            </a:extLst>
          </p:cNvPr>
          <p:cNvSpPr txBox="1">
            <a:spLocks/>
          </p:cNvSpPr>
          <p:nvPr/>
        </p:nvSpPr>
        <p:spPr>
          <a:xfrm>
            <a:off x="0" y="152400"/>
            <a:ext cx="9144000" cy="396000"/>
          </a:xfrm>
          <a:prstGeom prst="rect">
            <a:avLst/>
          </a:prstGeom>
          <a:solidFill>
            <a:srgbClr val="003579"/>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361950" indent="-361950">
              <a:lnSpc>
                <a:spcPct val="100000"/>
              </a:lnSpc>
              <a:spcBef>
                <a:spcPts val="0"/>
              </a:spcBef>
              <a:buNone/>
            </a:pPr>
            <a:r>
              <a:rPr lang="ja-JP" altLang="en-US" sz="2000" b="1" dirty="0">
                <a:solidFill>
                  <a:schemeClr val="bg1"/>
                </a:solidFill>
              </a:rPr>
              <a:t>　２</a:t>
            </a:r>
            <a:r>
              <a:rPr lang="ja-JP" altLang="en-US" sz="2000" b="1" spc="-300" dirty="0">
                <a:solidFill>
                  <a:schemeClr val="bg1"/>
                </a:solidFill>
              </a:rPr>
              <a:t>．</a:t>
            </a:r>
            <a:r>
              <a:rPr lang="ja-JP" altLang="en-US" sz="2000" b="1" spc="-150" dirty="0">
                <a:solidFill>
                  <a:schemeClr val="bg1"/>
                </a:solidFill>
              </a:rPr>
              <a:t>現在までの進捗状況とこれから取り組む予定等</a:t>
            </a:r>
          </a:p>
        </p:txBody>
      </p:sp>
      <p:sp>
        <p:nvSpPr>
          <p:cNvPr id="13" name="スライド番号プレースホルダー 12">
            <a:extLst>
              <a:ext uri="{FF2B5EF4-FFF2-40B4-BE49-F238E27FC236}">
                <a16:creationId xmlns:a16="http://schemas.microsoft.com/office/drawing/2014/main" id="{E38C3B52-FAFD-CD06-BEC4-D6EC5BA725B6}"/>
              </a:ext>
            </a:extLst>
          </p:cNvPr>
          <p:cNvSpPr>
            <a:spLocks noGrp="1"/>
          </p:cNvSpPr>
          <p:nvPr>
            <p:ph type="sldNum" sz="quarter" idx="12"/>
          </p:nvPr>
        </p:nvSpPr>
        <p:spPr>
          <a:xfrm>
            <a:off x="7086600" y="6487265"/>
            <a:ext cx="2057400" cy="365125"/>
          </a:xfrm>
        </p:spPr>
        <p:txBody>
          <a:bodyPr/>
          <a:lstStyle/>
          <a:p>
            <a:fld id="{32864728-D39C-4648-9AD0-A5E3D57625C8}" type="slidenum">
              <a:rPr kumimoji="1" lang="ja-JP" altLang="en-US" smtClean="0"/>
              <a:t>2</a:t>
            </a:fld>
            <a:endParaRPr kumimoji="1" lang="ja-JP" altLang="en-US" dirty="0"/>
          </a:p>
        </p:txBody>
      </p:sp>
      <p:graphicFrame>
        <p:nvGraphicFramePr>
          <p:cNvPr id="6" name="表 5">
            <a:extLst>
              <a:ext uri="{FF2B5EF4-FFF2-40B4-BE49-F238E27FC236}">
                <a16:creationId xmlns:a16="http://schemas.microsoft.com/office/drawing/2014/main" id="{1258C458-24B5-D8E7-1687-A2C6D9C2BD75}"/>
              </a:ext>
            </a:extLst>
          </p:cNvPr>
          <p:cNvGraphicFramePr>
            <a:graphicFrameLocks noGrp="1"/>
          </p:cNvGraphicFramePr>
          <p:nvPr>
            <p:extLst>
              <p:ext uri="{D42A27DB-BD31-4B8C-83A1-F6EECF244321}">
                <p14:modId xmlns:p14="http://schemas.microsoft.com/office/powerpoint/2010/main" val="30874682"/>
              </p:ext>
            </p:extLst>
          </p:nvPr>
        </p:nvGraphicFramePr>
        <p:xfrm>
          <a:off x="250025" y="1109321"/>
          <a:ext cx="8643941" cy="5573640"/>
        </p:xfrm>
        <a:graphic>
          <a:graphicData uri="http://schemas.openxmlformats.org/drawingml/2006/table">
            <a:tbl>
              <a:tblPr firstRow="1" bandRow="1">
                <a:tableStyleId>{5C22544A-7EE6-4342-B048-85BDC9FD1C3A}</a:tableStyleId>
              </a:tblPr>
              <a:tblGrid>
                <a:gridCol w="1500192">
                  <a:extLst>
                    <a:ext uri="{9D8B030D-6E8A-4147-A177-3AD203B41FA5}">
                      <a16:colId xmlns:a16="http://schemas.microsoft.com/office/drawing/2014/main" val="1770091071"/>
                    </a:ext>
                  </a:extLst>
                </a:gridCol>
                <a:gridCol w="7143749">
                  <a:extLst>
                    <a:ext uri="{9D8B030D-6E8A-4147-A177-3AD203B41FA5}">
                      <a16:colId xmlns:a16="http://schemas.microsoft.com/office/drawing/2014/main" val="1583969377"/>
                    </a:ext>
                  </a:extLst>
                </a:gridCol>
              </a:tblGrid>
              <a:tr h="349730">
                <a:tc>
                  <a:txBody>
                    <a:bodyPr/>
                    <a:lstStyle/>
                    <a:p>
                      <a:pPr algn="ctr">
                        <a:lnSpc>
                          <a:spcPts val="1500"/>
                        </a:lnSpc>
                      </a:pPr>
                      <a:r>
                        <a:rPr kumimoji="1" lang="ja-JP" altLang="en-US" sz="1600" b="1" dirty="0">
                          <a:solidFill>
                            <a:schemeClr val="bg1"/>
                          </a:solidFill>
                          <a:latin typeface="ＭＳ Ｐゴシック" panose="020B0600070205080204" pitchFamily="50" charset="-128"/>
                          <a:ea typeface="ＭＳ Ｐゴシック" panose="020B0600070205080204" pitchFamily="50" charset="-128"/>
                        </a:rPr>
                        <a:t>時　期</a:t>
                      </a:r>
                    </a:p>
                  </a:txBody>
                  <a:tcPr anchor="ctr">
                    <a:lnL w="19050" cap="flat" cmpd="sng" algn="ctr">
                      <a:solidFill>
                        <a:srgbClr val="205D94"/>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205D94"/>
                      </a:solidFill>
                      <a:prstDash val="solid"/>
                      <a:round/>
                      <a:headEnd type="none" w="med" len="med"/>
                      <a:tailEnd type="none" w="med" len="med"/>
                    </a:lnT>
                    <a:lnB w="12700" cap="flat" cmpd="sng" algn="ctr">
                      <a:solidFill>
                        <a:srgbClr val="205D94"/>
                      </a:solidFill>
                      <a:prstDash val="solid"/>
                      <a:round/>
                      <a:headEnd type="none" w="med" len="med"/>
                      <a:tailEnd type="none" w="med" len="med"/>
                    </a:lnB>
                    <a:solidFill>
                      <a:srgbClr val="205D94"/>
                    </a:solidFill>
                  </a:tcPr>
                </a:tc>
                <a:tc>
                  <a:txBody>
                    <a:bodyPr/>
                    <a:lstStyle/>
                    <a:p>
                      <a:pPr algn="ctr"/>
                      <a:r>
                        <a:rPr kumimoji="1" lang="ja-JP" altLang="en-US" sz="1600" b="0" dirty="0">
                          <a:solidFill>
                            <a:schemeClr val="bg1"/>
                          </a:solidFill>
                          <a:latin typeface="ＭＳ Ｐゴシック" panose="020B0600070205080204" pitchFamily="50" charset="-128"/>
                          <a:ea typeface="ＭＳ Ｐゴシック" panose="020B0600070205080204" pitchFamily="50" charset="-128"/>
                        </a:rPr>
                        <a:t>取組内容（概要）</a:t>
                      </a:r>
                    </a:p>
                  </a:txBody>
                  <a:tcPr anchor="ctr">
                    <a:lnL w="12700" cap="flat" cmpd="sng" algn="ctr">
                      <a:solidFill>
                        <a:schemeClr val="bg1"/>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rgbClr val="205D94"/>
                    </a:solidFill>
                  </a:tcPr>
                </a:tc>
                <a:extLst>
                  <a:ext uri="{0D108BD9-81ED-4DB2-BD59-A6C34878D82A}">
                    <a16:rowId xmlns:a16="http://schemas.microsoft.com/office/drawing/2014/main" val="1958520880"/>
                  </a:ext>
                </a:extLst>
              </a:tr>
              <a:tr h="3474899">
                <a:tc>
                  <a:txBody>
                    <a:bodyPr/>
                    <a:lstStyle/>
                    <a:p>
                      <a:pPr algn="l">
                        <a:lnSpc>
                          <a:spcPts val="1500"/>
                        </a:lnSpc>
                      </a:pPr>
                      <a:r>
                        <a:rPr kumimoji="1" lang="ja-JP" altLang="en-US" sz="1100" b="0" dirty="0">
                          <a:solidFill>
                            <a:schemeClr val="tx1"/>
                          </a:solidFill>
                          <a:latin typeface="ＭＳ ゴシック" panose="020B0609070205080204" pitchFamily="49" charset="-128"/>
                          <a:ea typeface="ＭＳ ゴシック" panose="020B0609070205080204" pitchFamily="49" charset="-128"/>
                        </a:rPr>
                        <a:t>＜これまでの取組＞</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l">
                        <a:lnSpc>
                          <a:spcPts val="1500"/>
                        </a:lnSpc>
                      </a:pPr>
                      <a:endParaRPr kumimoji="1" lang="ja-JP" altLang="en-US" sz="1400" b="0" dirty="0">
                        <a:solidFill>
                          <a:schemeClr val="tx1"/>
                        </a:solidFill>
                        <a:latin typeface="ＭＳ ゴシック" panose="020B0609070205080204" pitchFamily="49" charset="-128"/>
                        <a:ea typeface="ＭＳ ゴシック" panose="020B0609070205080204" pitchFamily="49" charset="-128"/>
                      </a:endParaRPr>
                    </a:p>
                  </a:txBody>
                  <a:tcPr>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2700" cap="flat" cmpd="sng" algn="ctr">
                      <a:solidFill>
                        <a:srgbClr val="205D94"/>
                      </a:solidFill>
                      <a:prstDash val="solid"/>
                      <a:round/>
                      <a:headEnd type="none" w="med" len="med"/>
                      <a:tailEnd type="none" w="med" len="med"/>
                    </a:lnT>
                    <a:lnB w="12700" cap="flat" cmpd="sng" algn="ctr">
                      <a:solidFill>
                        <a:srgbClr val="205D94"/>
                      </a:solidFill>
                      <a:prstDash val="solid"/>
                      <a:round/>
                      <a:headEnd type="none" w="med" len="med"/>
                      <a:tailEnd type="none" w="med" len="med"/>
                    </a:lnB>
                    <a:noFill/>
                  </a:tcPr>
                </a:tc>
                <a:tc>
                  <a:txBody>
                    <a:bodyPr/>
                    <a:lstStyle/>
                    <a:p>
                      <a:pPr algn="l"/>
                      <a:endParaRPr kumimoji="1" lang="ja-JP" altLang="en-US" sz="1600" b="0" dirty="0">
                        <a:solidFill>
                          <a:schemeClr val="tx1"/>
                        </a:solidFill>
                        <a:latin typeface="ＭＳ ゴシック" panose="020B0609070205080204" pitchFamily="49" charset="-128"/>
                        <a:ea typeface="ＭＳ ゴシック" panose="020B0609070205080204" pitchFamily="49" charset="-128"/>
                      </a:endParaRPr>
                    </a:p>
                  </a:txBody>
                  <a:tcPr>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chemeClr val="bg1"/>
                    </a:solidFill>
                  </a:tcPr>
                </a:tc>
                <a:extLst>
                  <a:ext uri="{0D108BD9-81ED-4DB2-BD59-A6C34878D82A}">
                    <a16:rowId xmlns:a16="http://schemas.microsoft.com/office/drawing/2014/main" val="1675796092"/>
                  </a:ext>
                </a:extLst>
              </a:tr>
              <a:tr h="1749011">
                <a:tc>
                  <a:txBody>
                    <a:bodyPr/>
                    <a:lstStyle/>
                    <a:p>
                      <a:pPr algn="l">
                        <a:lnSpc>
                          <a:spcPts val="1500"/>
                        </a:lnSpc>
                      </a:pPr>
                      <a:r>
                        <a:rPr kumimoji="1" lang="ja-JP" altLang="en-US" sz="1100" b="0" dirty="0">
                          <a:solidFill>
                            <a:schemeClr val="tx1"/>
                          </a:solidFill>
                          <a:latin typeface="ＭＳ ゴシック" panose="020B0609070205080204" pitchFamily="49" charset="-128"/>
                          <a:ea typeface="ＭＳ ゴシック" panose="020B0609070205080204" pitchFamily="49" charset="-128"/>
                        </a:rPr>
                        <a:t>＜これからの予定＞</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l">
                        <a:lnSpc>
                          <a:spcPts val="1500"/>
                        </a:lnSpc>
                      </a:pP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270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noFill/>
                  </a:tcPr>
                </a:tc>
                <a:tc>
                  <a:txBody>
                    <a:bodyPr/>
                    <a:lstStyle/>
                    <a:p>
                      <a:pPr algn="l"/>
                      <a:endParaRPr kumimoji="1" lang="ja-JP" altLang="en-US" sz="1600" b="0" dirty="0">
                        <a:solidFill>
                          <a:schemeClr val="tx1"/>
                        </a:solidFill>
                        <a:latin typeface="ＭＳ ゴシック" panose="020B0609070205080204" pitchFamily="49" charset="-128"/>
                        <a:ea typeface="ＭＳ ゴシック" panose="020B0609070205080204" pitchFamily="49" charset="-128"/>
                      </a:endParaRPr>
                    </a:p>
                  </a:txBody>
                  <a:tcPr>
                    <a:lnL w="19050" cap="flat" cmpd="sng" algn="ctr">
                      <a:solidFill>
                        <a:srgbClr val="205D94"/>
                      </a:solidFill>
                      <a:prstDash val="solid"/>
                      <a:round/>
                      <a:headEnd type="none" w="med" len="med"/>
                      <a:tailEnd type="none" w="med" len="med"/>
                    </a:lnL>
                    <a:lnR w="19050" cap="flat" cmpd="sng" algn="ctr">
                      <a:solidFill>
                        <a:srgbClr val="205D94"/>
                      </a:solidFill>
                      <a:prstDash val="solid"/>
                      <a:round/>
                      <a:headEnd type="none" w="med" len="med"/>
                      <a:tailEnd type="none" w="med" len="med"/>
                    </a:lnR>
                    <a:lnT w="19050" cap="flat" cmpd="sng" algn="ctr">
                      <a:solidFill>
                        <a:srgbClr val="205D94"/>
                      </a:solidFill>
                      <a:prstDash val="solid"/>
                      <a:round/>
                      <a:headEnd type="none" w="med" len="med"/>
                      <a:tailEnd type="none" w="med" len="med"/>
                    </a:lnT>
                    <a:lnB w="19050" cap="flat" cmpd="sng" algn="ctr">
                      <a:solidFill>
                        <a:srgbClr val="205D94"/>
                      </a:solidFill>
                      <a:prstDash val="solid"/>
                      <a:round/>
                      <a:headEnd type="none" w="med" len="med"/>
                      <a:tailEnd type="none" w="med" len="med"/>
                    </a:lnB>
                    <a:solidFill>
                      <a:schemeClr val="bg1"/>
                    </a:solidFill>
                  </a:tcPr>
                </a:tc>
                <a:extLst>
                  <a:ext uri="{0D108BD9-81ED-4DB2-BD59-A6C34878D82A}">
                    <a16:rowId xmlns:a16="http://schemas.microsoft.com/office/drawing/2014/main" val="894819914"/>
                  </a:ext>
                </a:extLst>
              </a:tr>
            </a:tbl>
          </a:graphicData>
        </a:graphic>
      </p:graphicFrame>
      <p:sp>
        <p:nvSpPr>
          <p:cNvPr id="3" name="テキスト ボックス 2">
            <a:extLst>
              <a:ext uri="{FF2B5EF4-FFF2-40B4-BE49-F238E27FC236}">
                <a16:creationId xmlns:a16="http://schemas.microsoft.com/office/drawing/2014/main" id="{51525858-CE8B-EFCE-5613-6F1AE9F83C6F}"/>
              </a:ext>
            </a:extLst>
          </p:cNvPr>
          <p:cNvSpPr txBox="1"/>
          <p:nvPr/>
        </p:nvSpPr>
        <p:spPr>
          <a:xfrm>
            <a:off x="61907" y="586100"/>
            <a:ext cx="9020175" cy="523220"/>
          </a:xfrm>
          <a:prstGeom prst="rect">
            <a:avLst/>
          </a:prstGeom>
          <a:noFill/>
        </p:spPr>
        <p:txBody>
          <a:bodyPr wrap="square" rtlCol="0">
            <a:spAutoFit/>
          </a:bodyPr>
          <a:lstStyle/>
          <a:p>
            <a:pPr marL="180975" indent="-180975"/>
            <a:r>
              <a:rPr kumimoji="1" lang="ja-JP" altLang="en-US" sz="1400" dirty="0"/>
              <a:t>・令和６年度「ブロック会議」終了後から現在までの、各市町村への相談支援体制整備の強化に向けた支援の主な進捗状況と、これからの取組予定を記載してください。</a:t>
            </a:r>
            <a:r>
              <a:rPr kumimoji="1" lang="ja-JP" altLang="en-US" sz="1200" dirty="0"/>
              <a:t>（誰と取り組んだかも記載してください）</a:t>
            </a:r>
            <a:endParaRPr kumimoji="1" lang="ja-JP" altLang="en-US" sz="1400" dirty="0"/>
          </a:p>
        </p:txBody>
      </p:sp>
    </p:spTree>
    <p:extLst>
      <p:ext uri="{BB962C8B-B14F-4D97-AF65-F5344CB8AC3E}">
        <p14:creationId xmlns:p14="http://schemas.microsoft.com/office/powerpoint/2010/main" val="3241571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91D273C-9377-B75A-9AEB-A07D399CF320}"/>
              </a:ext>
            </a:extLst>
          </p:cNvPr>
          <p:cNvSpPr>
            <a:spLocks noGrp="1"/>
          </p:cNvSpPr>
          <p:nvPr>
            <p:ph type="sldNum" sz="quarter" idx="12"/>
          </p:nvPr>
        </p:nvSpPr>
        <p:spPr>
          <a:xfrm>
            <a:off x="7024682" y="6469914"/>
            <a:ext cx="2057400" cy="365125"/>
          </a:xfrm>
        </p:spPr>
        <p:txBody>
          <a:bodyPr/>
          <a:lstStyle/>
          <a:p>
            <a:fld id="{32864728-D39C-4648-9AD0-A5E3D57625C8}" type="slidenum">
              <a:rPr kumimoji="1" lang="ja-JP" altLang="en-US" smtClean="0"/>
              <a:t>3</a:t>
            </a:fld>
            <a:endParaRPr kumimoji="1" lang="ja-JP" altLang="en-US"/>
          </a:p>
        </p:txBody>
      </p:sp>
      <p:sp>
        <p:nvSpPr>
          <p:cNvPr id="7" name="コンテンツ プレースホルダー 2">
            <a:extLst>
              <a:ext uri="{FF2B5EF4-FFF2-40B4-BE49-F238E27FC236}">
                <a16:creationId xmlns:a16="http://schemas.microsoft.com/office/drawing/2014/main" id="{71CFF0DE-B6AA-9763-0ADE-1508A540F2E3}"/>
              </a:ext>
            </a:extLst>
          </p:cNvPr>
          <p:cNvSpPr txBox="1">
            <a:spLocks/>
          </p:cNvSpPr>
          <p:nvPr/>
        </p:nvSpPr>
        <p:spPr>
          <a:xfrm>
            <a:off x="0" y="136524"/>
            <a:ext cx="9143999" cy="396000"/>
          </a:xfrm>
          <a:prstGeom prst="rect">
            <a:avLst/>
          </a:prstGeom>
          <a:solidFill>
            <a:srgbClr val="003579"/>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361950" indent="-361950">
              <a:lnSpc>
                <a:spcPct val="100000"/>
              </a:lnSpc>
              <a:spcBef>
                <a:spcPts val="0"/>
              </a:spcBef>
              <a:buNone/>
            </a:pPr>
            <a:r>
              <a:rPr lang="ja-JP" altLang="en-US" sz="2000" b="1" spc="-300" dirty="0">
                <a:solidFill>
                  <a:schemeClr val="bg1"/>
                </a:solidFill>
              </a:rPr>
              <a:t>　３．取組を進めたことによる成果等</a:t>
            </a:r>
            <a:endParaRPr lang="ja-JP" altLang="en-US" sz="2000" b="1" spc="-150" dirty="0">
              <a:solidFill>
                <a:schemeClr val="bg1"/>
              </a:solidFill>
            </a:endParaRPr>
          </a:p>
        </p:txBody>
      </p:sp>
      <p:sp>
        <p:nvSpPr>
          <p:cNvPr id="6" name="テキスト ボックス 5">
            <a:extLst>
              <a:ext uri="{FF2B5EF4-FFF2-40B4-BE49-F238E27FC236}">
                <a16:creationId xmlns:a16="http://schemas.microsoft.com/office/drawing/2014/main" id="{65344550-8C98-0A83-CAAC-F2DD98077CCD}"/>
              </a:ext>
            </a:extLst>
          </p:cNvPr>
          <p:cNvSpPr txBox="1"/>
          <p:nvPr/>
        </p:nvSpPr>
        <p:spPr>
          <a:xfrm>
            <a:off x="250028" y="1095376"/>
            <a:ext cx="8643941" cy="2193756"/>
          </a:xfrm>
          <a:prstGeom prst="rect">
            <a:avLst/>
          </a:prstGeom>
          <a:noFill/>
          <a:ln w="19050">
            <a:solidFill>
              <a:schemeClr val="accent1"/>
            </a:solidFill>
          </a:ln>
        </p:spPr>
        <p:txBody>
          <a:bodyPr wrap="square" rtlCol="0">
            <a:noAutofit/>
          </a:bodyPr>
          <a:lstStyle/>
          <a:p>
            <a:endParaRPr kumimoji="1" lang="ja-JP" altLang="en-US" sz="16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D4FD242-CACF-2126-4129-797E7606BC29}"/>
              </a:ext>
            </a:extLst>
          </p:cNvPr>
          <p:cNvSpPr txBox="1"/>
          <p:nvPr/>
        </p:nvSpPr>
        <p:spPr>
          <a:xfrm>
            <a:off x="61907" y="586100"/>
            <a:ext cx="9020175" cy="523220"/>
          </a:xfrm>
          <a:prstGeom prst="rect">
            <a:avLst/>
          </a:prstGeom>
          <a:noFill/>
        </p:spPr>
        <p:txBody>
          <a:bodyPr wrap="square" rtlCol="0">
            <a:spAutoFit/>
          </a:bodyPr>
          <a:lstStyle/>
          <a:p>
            <a:pPr marL="180975" indent="-180975"/>
            <a:r>
              <a:rPr kumimoji="1" lang="ja-JP" altLang="en-US" sz="1400" dirty="0"/>
              <a:t>・「２」の取組を進めたことによる市町村の基幹相談支援センター・地域生活支援拠点等の設置・整備に向けた動き、協議会の活動状況など、市町村における相談支援体制整備の成果等を記載してください。</a:t>
            </a:r>
            <a:endParaRPr kumimoji="1" lang="en-US" altLang="ja-JP" sz="1400" dirty="0"/>
          </a:p>
        </p:txBody>
      </p:sp>
      <p:sp>
        <p:nvSpPr>
          <p:cNvPr id="9" name="コンテンツ プレースホルダー 2">
            <a:extLst>
              <a:ext uri="{FF2B5EF4-FFF2-40B4-BE49-F238E27FC236}">
                <a16:creationId xmlns:a16="http://schemas.microsoft.com/office/drawing/2014/main" id="{DC52135B-507B-6F7F-8638-6A22563127A1}"/>
              </a:ext>
            </a:extLst>
          </p:cNvPr>
          <p:cNvSpPr txBox="1">
            <a:spLocks/>
          </p:cNvSpPr>
          <p:nvPr/>
        </p:nvSpPr>
        <p:spPr>
          <a:xfrm>
            <a:off x="0" y="3429000"/>
            <a:ext cx="9143999" cy="396000"/>
          </a:xfrm>
          <a:prstGeom prst="rect">
            <a:avLst/>
          </a:prstGeom>
          <a:solidFill>
            <a:srgbClr val="003579"/>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361950" indent="-361950">
              <a:lnSpc>
                <a:spcPct val="100000"/>
              </a:lnSpc>
              <a:spcBef>
                <a:spcPts val="0"/>
              </a:spcBef>
              <a:buNone/>
            </a:pPr>
            <a:r>
              <a:rPr lang="ja-JP" altLang="en-US" sz="2000" b="1" spc="-300" dirty="0">
                <a:solidFill>
                  <a:schemeClr val="bg1"/>
                </a:solidFill>
              </a:rPr>
              <a:t>　４．取組を進める上での課題</a:t>
            </a:r>
            <a:endParaRPr lang="ja-JP" altLang="en-US" sz="2000" b="1" spc="-150" dirty="0">
              <a:solidFill>
                <a:schemeClr val="bg1"/>
              </a:solidFill>
            </a:endParaRPr>
          </a:p>
        </p:txBody>
      </p:sp>
      <p:sp>
        <p:nvSpPr>
          <p:cNvPr id="11" name="テキスト ボックス 10">
            <a:extLst>
              <a:ext uri="{FF2B5EF4-FFF2-40B4-BE49-F238E27FC236}">
                <a16:creationId xmlns:a16="http://schemas.microsoft.com/office/drawing/2014/main" id="{D74A6DE9-86E7-C3CE-E3C4-DDCBEE620EBE}"/>
              </a:ext>
            </a:extLst>
          </p:cNvPr>
          <p:cNvSpPr txBox="1"/>
          <p:nvPr/>
        </p:nvSpPr>
        <p:spPr>
          <a:xfrm>
            <a:off x="61911" y="3878862"/>
            <a:ext cx="9020175" cy="307777"/>
          </a:xfrm>
          <a:prstGeom prst="rect">
            <a:avLst/>
          </a:prstGeom>
          <a:noFill/>
        </p:spPr>
        <p:txBody>
          <a:bodyPr wrap="square" rtlCol="0">
            <a:spAutoFit/>
          </a:bodyPr>
          <a:lstStyle/>
          <a:p>
            <a:pPr marL="180975" indent="-180975"/>
            <a:r>
              <a:rPr kumimoji="1" lang="ja-JP" altLang="en-US" sz="1400" dirty="0"/>
              <a:t>・「２」の取組を進める上での課題を記載してください。</a:t>
            </a:r>
            <a:endParaRPr kumimoji="1" lang="en-US" altLang="ja-JP" sz="1400" dirty="0"/>
          </a:p>
        </p:txBody>
      </p:sp>
      <p:sp>
        <p:nvSpPr>
          <p:cNvPr id="12" name="テキスト ボックス 11">
            <a:extLst>
              <a:ext uri="{FF2B5EF4-FFF2-40B4-BE49-F238E27FC236}">
                <a16:creationId xmlns:a16="http://schemas.microsoft.com/office/drawing/2014/main" id="{0BC6C478-1B9E-0656-6BC8-199E14E944BD}"/>
              </a:ext>
            </a:extLst>
          </p:cNvPr>
          <p:cNvSpPr txBox="1"/>
          <p:nvPr/>
        </p:nvSpPr>
        <p:spPr>
          <a:xfrm>
            <a:off x="250027" y="4252746"/>
            <a:ext cx="8643941" cy="2333624"/>
          </a:xfrm>
          <a:prstGeom prst="rect">
            <a:avLst/>
          </a:prstGeom>
          <a:noFill/>
          <a:ln w="19050">
            <a:solidFill>
              <a:schemeClr val="accent1"/>
            </a:solidFill>
          </a:ln>
        </p:spPr>
        <p:txBody>
          <a:bodyPr wrap="square" rtlCol="0">
            <a:noAutofit/>
          </a:bodyPr>
          <a:lstStyle/>
          <a:p>
            <a:endParaRPr kumimoji="1" lang="ja-JP" altLang="en-US" sz="16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1995988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282</Words>
  <PresentationFormat>画面に合わせる (4:3)</PresentationFormat>
  <Paragraphs>22</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ＭＳ Ｐゴシック</vt:lpstr>
      <vt:lpstr>ＭＳ ゴシック</vt:lpstr>
      <vt:lpstr>游ゴシック</vt:lpstr>
      <vt:lpstr>Aptos</vt:lpstr>
      <vt:lpstr>Aptos Display</vt:lpstr>
      <vt:lpstr>Arial</vt:lpstr>
      <vt:lpstr>Office テーマ</vt:lpstr>
      <vt:lpstr>　都道府県の取組状況等</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