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sldIdLst>
    <p:sldId id="292" r:id="rId2"/>
    <p:sldId id="267" r:id="rId3"/>
    <p:sldId id="295" r:id="rId4"/>
    <p:sldId id="311" r:id="rId5"/>
    <p:sldId id="277" r:id="rId6"/>
    <p:sldId id="296" r:id="rId7"/>
    <p:sldId id="310" r:id="rId8"/>
    <p:sldId id="297" r:id="rId9"/>
    <p:sldId id="298" r:id="rId10"/>
    <p:sldId id="299" r:id="rId11"/>
    <p:sldId id="300" r:id="rId12"/>
    <p:sldId id="301" r:id="rId13"/>
    <p:sldId id="302" r:id="rId14"/>
    <p:sldId id="288" r:id="rId15"/>
    <p:sldId id="303" r:id="rId16"/>
    <p:sldId id="305" r:id="rId17"/>
    <p:sldId id="304" r:id="rId18"/>
    <p:sldId id="306" r:id="rId19"/>
    <p:sldId id="307" r:id="rId20"/>
    <p:sldId id="293" r:id="rId21"/>
    <p:sldId id="294" r:id="rId22"/>
    <p:sldId id="308" r:id="rId23"/>
    <p:sldId id="280" r:id="rId24"/>
    <p:sldId id="281" r:id="rId25"/>
    <p:sldId id="269" r:id="rId26"/>
    <p:sldId id="271" r:id="rId27"/>
    <p:sldId id="268" r:id="rId28"/>
  </p:sldIdLst>
  <p:sldSz cx="6840538" cy="9721850"/>
  <p:notesSz cx="6807200" cy="9939338"/>
  <p:defaultTextStyle>
    <a:defPPr>
      <a:defRPr lang="ja-JP"/>
    </a:defPPr>
    <a:lvl1pPr algn="ctr"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1668" algn="ctr"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03336" algn="ctr"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55004" algn="ctr"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06672" algn="ctr"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58339" algn="l" defTabSz="903336" rtl="0" eaLnBrk="1" latinLnBrk="0" hangingPunct="1">
      <a:defRPr kumimoji="1" kern="1200">
        <a:solidFill>
          <a:schemeClr val="tx1"/>
        </a:solidFill>
        <a:latin typeface="Arial" charset="0"/>
        <a:ea typeface="ＭＳ Ｐゴシック" pitchFamily="50" charset="-128"/>
        <a:cs typeface="+mn-cs"/>
      </a:defRPr>
    </a:lvl6pPr>
    <a:lvl7pPr marL="2710007" algn="l" defTabSz="903336" rtl="0" eaLnBrk="1" latinLnBrk="0" hangingPunct="1">
      <a:defRPr kumimoji="1" kern="1200">
        <a:solidFill>
          <a:schemeClr val="tx1"/>
        </a:solidFill>
        <a:latin typeface="Arial" charset="0"/>
        <a:ea typeface="ＭＳ Ｐゴシック" pitchFamily="50" charset="-128"/>
        <a:cs typeface="+mn-cs"/>
      </a:defRPr>
    </a:lvl7pPr>
    <a:lvl8pPr marL="3161675" algn="l" defTabSz="903336" rtl="0" eaLnBrk="1" latinLnBrk="0" hangingPunct="1">
      <a:defRPr kumimoji="1" kern="1200">
        <a:solidFill>
          <a:schemeClr val="tx1"/>
        </a:solidFill>
        <a:latin typeface="Arial" charset="0"/>
        <a:ea typeface="ＭＳ Ｐゴシック" pitchFamily="50" charset="-128"/>
        <a:cs typeface="+mn-cs"/>
      </a:defRPr>
    </a:lvl8pPr>
    <a:lvl9pPr marL="3613343" algn="l" defTabSz="903336"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xmlns="">
        <p15:guide id="1" orient="horz" pos="3062">
          <p15:clr>
            <a:srgbClr val="A4A3A4"/>
          </p15:clr>
        </p15:guide>
        <p15:guide id="2" pos="2155">
          <p15:clr>
            <a:srgbClr val="A4A3A4"/>
          </p15:clr>
        </p15:guide>
      </p15:sldGuideLst>
    </p:ext>
    <p:ext uri="{2D200454-40CA-4A62-9FC3-DE9A4176ACB9}">
      <p15:notesGuideLst xmlns:p15="http://schemas.microsoft.com/office/powerpoint/2012/main" xmlns="">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CC99"/>
    <a:srgbClr val="00CC66"/>
    <a:srgbClr val="FF9933"/>
    <a:srgbClr val="FFFFCC"/>
    <a:srgbClr val="FFCC66"/>
    <a:srgbClr val="FF5050"/>
    <a:srgbClr val="FFFF99"/>
    <a:srgbClr val="996633"/>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64" autoAdjust="0"/>
    <p:restoredTop sz="94118" autoAdjust="0"/>
  </p:normalViewPr>
  <p:slideViewPr>
    <p:cSldViewPr>
      <p:cViewPr>
        <p:scale>
          <a:sx n="100" d="100"/>
          <a:sy n="100" d="100"/>
        </p:scale>
        <p:origin x="-1494" y="-72"/>
      </p:cViewPr>
      <p:guideLst>
        <p:guide orient="horz" pos="3062"/>
        <p:guide pos="215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0"/>
    </p:cViewPr>
  </p:sorterViewPr>
  <p:notesViewPr>
    <p:cSldViewPr>
      <p:cViewPr varScale="1">
        <p:scale>
          <a:sx n="52" d="100"/>
          <a:sy n="52" d="100"/>
        </p:scale>
        <p:origin x="-2592" y="-108"/>
      </p:cViewPr>
      <p:guideLst>
        <p:guide orient="horz" pos="3130"/>
        <p:guide pos="2143"/>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notesMasters/notesMaster1.xml" Type="http://schemas.openxmlformats.org/officeDocument/2006/relationships/notesMaster"/><Relationship Id="rId3" Target="slides/slide2.xml" Type="http://schemas.openxmlformats.org/officeDocument/2006/relationships/slide"/><Relationship Id="rId30" Target="presProps.xml" Type="http://schemas.openxmlformats.org/officeDocument/2006/relationships/presProps"/><Relationship Id="rId31" Target="viewProps.xml" Type="http://schemas.openxmlformats.org/officeDocument/2006/relationships/viewProps"/><Relationship Id="rId32" Target="theme/theme1.xml" Type="http://schemas.openxmlformats.org/officeDocument/2006/relationships/theme"/><Relationship Id="rId33" Target="tableStyles.xml" Type="http://schemas.openxmlformats.org/officeDocument/2006/relationships/tableStyles"/><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349" y="0"/>
            <a:ext cx="2950263" cy="496888"/>
          </a:xfrm>
          <a:prstGeom prst="rect">
            <a:avLst/>
          </a:prstGeom>
        </p:spPr>
        <p:txBody>
          <a:bodyPr vert="horz" lIns="91440" tIns="45720" rIns="91440" bIns="45720" rtlCol="0"/>
          <a:lstStyle>
            <a:lvl1pPr algn="r">
              <a:defRPr sz="1200"/>
            </a:lvl1pPr>
          </a:lstStyle>
          <a:p>
            <a:fld id="{19C51E60-BFEA-4D6F-AC74-5EC9CD01F8F6}" type="datetimeFigureOut">
              <a:rPr kumimoji="1" lang="ja-JP" altLang="en-US" smtClean="0"/>
              <a:pPr/>
              <a:t>2017/9/12</a:t>
            </a:fld>
            <a:endParaRPr kumimoji="1" lang="ja-JP" altLang="en-US"/>
          </a:p>
        </p:txBody>
      </p:sp>
      <p:sp>
        <p:nvSpPr>
          <p:cNvPr id="4" name="スライド イメージ プレースホルダ 3"/>
          <p:cNvSpPr>
            <a:spLocks noGrp="1" noRot="1" noChangeAspect="1"/>
          </p:cNvSpPr>
          <p:nvPr>
            <p:ph type="sldImg" idx="2"/>
          </p:nvPr>
        </p:nvSpPr>
        <p:spPr>
          <a:xfrm>
            <a:off x="2093913" y="746125"/>
            <a:ext cx="2620962"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198" y="4721225"/>
            <a:ext cx="5444806"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864"/>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349" y="9440864"/>
            <a:ext cx="2950263" cy="496887"/>
          </a:xfrm>
          <a:prstGeom prst="rect">
            <a:avLst/>
          </a:prstGeom>
        </p:spPr>
        <p:txBody>
          <a:bodyPr vert="horz" lIns="91440" tIns="45720" rIns="91440" bIns="45720" rtlCol="0" anchor="b"/>
          <a:lstStyle>
            <a:lvl1pPr algn="r">
              <a:defRPr sz="1200"/>
            </a:lvl1pPr>
          </a:lstStyle>
          <a:p>
            <a:fld id="{CA5920D6-2843-4035-B9F9-82E4F66AC8DF}" type="slidenum">
              <a:rPr kumimoji="1" lang="ja-JP" altLang="en-US" smtClean="0"/>
              <a:pPr/>
              <a:t>‹#›</a:t>
            </a:fld>
            <a:endParaRPr kumimoji="1" lang="ja-JP" altLang="en-US"/>
          </a:p>
        </p:txBody>
      </p:sp>
    </p:spTree>
    <p:extLst>
      <p:ext uri="{BB962C8B-B14F-4D97-AF65-F5344CB8AC3E}">
        <p14:creationId xmlns:p14="http://schemas.microsoft.com/office/powerpoint/2010/main" val="1057965088"/>
      </p:ext>
    </p:extLst>
  </p:cSld>
  <p:clrMap bg1="lt1" tx1="dk1" bg2="lt2" tx2="dk2" accent1="accent1" accent2="accent2" accent3="accent3" accent4="accent4" accent5="accent5" accent6="accent6" hlink="hlink" folHlink="folHlink"/>
  <p:notesStyle>
    <a:lvl1pPr marL="0" algn="l" defTabSz="903336" rtl="0" eaLnBrk="1" latinLnBrk="0" hangingPunct="1">
      <a:defRPr kumimoji="1" sz="1200" kern="1200">
        <a:solidFill>
          <a:schemeClr val="tx1"/>
        </a:solidFill>
        <a:latin typeface="+mn-lt"/>
        <a:ea typeface="+mn-ea"/>
        <a:cs typeface="+mn-cs"/>
      </a:defRPr>
    </a:lvl1pPr>
    <a:lvl2pPr marL="451668" algn="l" defTabSz="903336" rtl="0" eaLnBrk="1" latinLnBrk="0" hangingPunct="1">
      <a:defRPr kumimoji="1" sz="1200" kern="1200">
        <a:solidFill>
          <a:schemeClr val="tx1"/>
        </a:solidFill>
        <a:latin typeface="+mn-lt"/>
        <a:ea typeface="+mn-ea"/>
        <a:cs typeface="+mn-cs"/>
      </a:defRPr>
    </a:lvl2pPr>
    <a:lvl3pPr marL="903336" algn="l" defTabSz="903336" rtl="0" eaLnBrk="1" latinLnBrk="0" hangingPunct="1">
      <a:defRPr kumimoji="1" sz="1200" kern="1200">
        <a:solidFill>
          <a:schemeClr val="tx1"/>
        </a:solidFill>
        <a:latin typeface="+mn-lt"/>
        <a:ea typeface="+mn-ea"/>
        <a:cs typeface="+mn-cs"/>
      </a:defRPr>
    </a:lvl3pPr>
    <a:lvl4pPr marL="1355004" algn="l" defTabSz="903336" rtl="0" eaLnBrk="1" latinLnBrk="0" hangingPunct="1">
      <a:defRPr kumimoji="1" sz="1200" kern="1200">
        <a:solidFill>
          <a:schemeClr val="tx1"/>
        </a:solidFill>
        <a:latin typeface="+mn-lt"/>
        <a:ea typeface="+mn-ea"/>
        <a:cs typeface="+mn-cs"/>
      </a:defRPr>
    </a:lvl4pPr>
    <a:lvl5pPr marL="1806672" algn="l" defTabSz="903336" rtl="0" eaLnBrk="1" latinLnBrk="0" hangingPunct="1">
      <a:defRPr kumimoji="1" sz="1200" kern="1200">
        <a:solidFill>
          <a:schemeClr val="tx1"/>
        </a:solidFill>
        <a:latin typeface="+mn-lt"/>
        <a:ea typeface="+mn-ea"/>
        <a:cs typeface="+mn-cs"/>
      </a:defRPr>
    </a:lvl5pPr>
    <a:lvl6pPr marL="2258339" algn="l" defTabSz="903336" rtl="0" eaLnBrk="1" latinLnBrk="0" hangingPunct="1">
      <a:defRPr kumimoji="1" sz="1200" kern="1200">
        <a:solidFill>
          <a:schemeClr val="tx1"/>
        </a:solidFill>
        <a:latin typeface="+mn-lt"/>
        <a:ea typeface="+mn-ea"/>
        <a:cs typeface="+mn-cs"/>
      </a:defRPr>
    </a:lvl6pPr>
    <a:lvl7pPr marL="2710007" algn="l" defTabSz="903336" rtl="0" eaLnBrk="1" latinLnBrk="0" hangingPunct="1">
      <a:defRPr kumimoji="1" sz="1200" kern="1200">
        <a:solidFill>
          <a:schemeClr val="tx1"/>
        </a:solidFill>
        <a:latin typeface="+mn-lt"/>
        <a:ea typeface="+mn-ea"/>
        <a:cs typeface="+mn-cs"/>
      </a:defRPr>
    </a:lvl7pPr>
    <a:lvl8pPr marL="3161675" algn="l" defTabSz="903336" rtl="0" eaLnBrk="1" latinLnBrk="0" hangingPunct="1">
      <a:defRPr kumimoji="1" sz="1200" kern="1200">
        <a:solidFill>
          <a:schemeClr val="tx1"/>
        </a:solidFill>
        <a:latin typeface="+mn-lt"/>
        <a:ea typeface="+mn-ea"/>
        <a:cs typeface="+mn-cs"/>
      </a:defRPr>
    </a:lvl8pPr>
    <a:lvl9pPr marL="3613343" algn="l" defTabSz="90333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txBox="1">
            <a:spLocks noGrp="1" noRot="1" noChangeAspect="1" noChangeArrowheads="1"/>
          </p:cNvSpPr>
          <p:nvPr>
            <p:ph type="sldImg"/>
          </p:nvPr>
        </p:nvSpPr>
        <p:spPr bwMode="auto">
          <a:xfrm>
            <a:off x="2219325" y="884238"/>
            <a:ext cx="3063875" cy="43561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Rectangle 2"/>
          <p:cNvSpPr txBox="1">
            <a:spLocks noGrp="1" noChangeArrowheads="1"/>
          </p:cNvSpPr>
          <p:nvPr>
            <p:ph type="body" idx="1"/>
          </p:nvPr>
        </p:nvSpPr>
        <p:spPr bwMode="auto">
          <a:xfrm>
            <a:off x="750053" y="5520129"/>
            <a:ext cx="6003573" cy="523023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a:p>
        </p:txBody>
      </p:sp>
    </p:spTree>
    <p:extLst>
      <p:ext uri="{BB962C8B-B14F-4D97-AF65-F5344CB8AC3E}">
        <p14:creationId xmlns:p14="http://schemas.microsoft.com/office/powerpoint/2010/main" val="84705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6</a:t>
            </a:fld>
            <a:endParaRPr kumimoji="1" lang="ja-JP" altLang="en-US"/>
          </a:p>
        </p:txBody>
      </p:sp>
    </p:spTree>
    <p:extLst>
      <p:ext uri="{BB962C8B-B14F-4D97-AF65-F5344CB8AC3E}">
        <p14:creationId xmlns:p14="http://schemas.microsoft.com/office/powerpoint/2010/main" val="1395441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7</a:t>
            </a:fld>
            <a:endParaRPr kumimoji="1" lang="ja-JP" altLang="en-US"/>
          </a:p>
        </p:txBody>
      </p:sp>
    </p:spTree>
    <p:extLst>
      <p:ext uri="{BB962C8B-B14F-4D97-AF65-F5344CB8AC3E}">
        <p14:creationId xmlns:p14="http://schemas.microsoft.com/office/powerpoint/2010/main" val="2116867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8</a:t>
            </a:fld>
            <a:endParaRPr kumimoji="1" lang="ja-JP" altLang="en-US"/>
          </a:p>
        </p:txBody>
      </p:sp>
    </p:spTree>
    <p:extLst>
      <p:ext uri="{BB962C8B-B14F-4D97-AF65-F5344CB8AC3E}">
        <p14:creationId xmlns:p14="http://schemas.microsoft.com/office/powerpoint/2010/main" val="3613865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9</a:t>
            </a:fld>
            <a:endParaRPr kumimoji="1" lang="ja-JP" altLang="en-US"/>
          </a:p>
        </p:txBody>
      </p:sp>
    </p:spTree>
    <p:extLst>
      <p:ext uri="{BB962C8B-B14F-4D97-AF65-F5344CB8AC3E}">
        <p14:creationId xmlns:p14="http://schemas.microsoft.com/office/powerpoint/2010/main" val="405019575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1" y="3019383"/>
            <a:ext cx="5814457" cy="208458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6081" y="5509049"/>
            <a:ext cx="4788377" cy="2484993"/>
          </a:xfrm>
        </p:spPr>
        <p:txBody>
          <a:bodyPr/>
          <a:lstStyle>
            <a:lvl1pPr marL="0" indent="0" algn="ctr">
              <a:buNone/>
              <a:defRPr/>
            </a:lvl1pPr>
            <a:lvl2pPr marL="451668" indent="0" algn="ctr">
              <a:buNone/>
              <a:defRPr/>
            </a:lvl2pPr>
            <a:lvl3pPr marL="903336" indent="0" algn="ctr">
              <a:buNone/>
              <a:defRPr/>
            </a:lvl3pPr>
            <a:lvl4pPr marL="1355004" indent="0" algn="ctr">
              <a:buNone/>
              <a:defRPr/>
            </a:lvl4pPr>
            <a:lvl5pPr marL="1806672" indent="0" algn="ctr">
              <a:buNone/>
              <a:defRPr/>
            </a:lvl5pPr>
            <a:lvl6pPr marL="2258339" indent="0" algn="ctr">
              <a:buNone/>
              <a:defRPr/>
            </a:lvl6pPr>
            <a:lvl7pPr marL="2710007" indent="0" algn="ctr">
              <a:buNone/>
              <a:defRPr/>
            </a:lvl7pPr>
            <a:lvl8pPr marL="3161675" indent="0" algn="ctr">
              <a:buNone/>
              <a:defRPr/>
            </a:lvl8pPr>
            <a:lvl9pPr marL="3613343"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CE2F40E-CB30-4084-87B4-EFC6993BB3DA}"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B9804CE-8A78-4F21-990D-AB7D0A34DEE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0" y="389497"/>
            <a:ext cx="1539121" cy="829473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027" y="389497"/>
            <a:ext cx="4465351" cy="829473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FBBB306-3589-4B34-8A29-BB48AD0D5601}"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42027" y="389497"/>
            <a:ext cx="6156484" cy="829473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ECBBB9C2-74B8-4DC9-ADAC-A43425B0A23B}"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C4849EB-3CBC-4442-B943-96D924E149FF}"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39960" y="6247535"/>
            <a:ext cx="5814457" cy="1930349"/>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9960" y="4120881"/>
            <a:ext cx="5814457" cy="2126654"/>
          </a:xfrm>
        </p:spPr>
        <p:txBody>
          <a:bodyPr anchor="b"/>
          <a:lstStyle>
            <a:lvl1pPr marL="0" indent="0">
              <a:buNone/>
              <a:defRPr sz="2000"/>
            </a:lvl1pPr>
            <a:lvl2pPr marL="451668" indent="0">
              <a:buNone/>
              <a:defRPr sz="1800"/>
            </a:lvl2pPr>
            <a:lvl3pPr marL="903336" indent="0">
              <a:buNone/>
              <a:defRPr sz="1600"/>
            </a:lvl3pPr>
            <a:lvl4pPr marL="1355004" indent="0">
              <a:buNone/>
              <a:defRPr sz="1400"/>
            </a:lvl4pPr>
            <a:lvl5pPr marL="1806672" indent="0">
              <a:buNone/>
              <a:defRPr sz="1400"/>
            </a:lvl5pPr>
            <a:lvl6pPr marL="2258339" indent="0">
              <a:buNone/>
              <a:defRPr sz="1400"/>
            </a:lvl6pPr>
            <a:lvl7pPr marL="2710007" indent="0">
              <a:buNone/>
              <a:defRPr sz="1400"/>
            </a:lvl7pPr>
            <a:lvl8pPr marL="3161675" indent="0">
              <a:buNone/>
              <a:defRPr sz="1400"/>
            </a:lvl8pPr>
            <a:lvl9pPr marL="3613343"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70CA694-56DD-49CC-8B77-F94D410A3D50}"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027"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96275"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1AB6AD4-D28F-4676-8AD1-1D27A77EDFF3}"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027" y="2176512"/>
            <a:ext cx="3022822"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027" y="3083260"/>
            <a:ext cx="3022822"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75691" y="2176512"/>
            <a:ext cx="3022821"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75691" y="3083260"/>
            <a:ext cx="3022821"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D032502-FD5E-4934-88D0-39FEF04F6249}"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B9F9BD2C-5704-4396-935B-E3E015305F7D}"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89D67452-8EB2-4D9E-88F3-636C4C7A96AC}"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27" y="386382"/>
            <a:ext cx="2250094" cy="1648352"/>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74461" y="386382"/>
            <a:ext cx="3824050" cy="82978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027" y="2034733"/>
            <a:ext cx="2250094" cy="6649496"/>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BB80A37-98AD-413D-820B-AA45A7133BBA}"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1189" y="6805295"/>
            <a:ext cx="4104323" cy="803922"/>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1189" y="869358"/>
            <a:ext cx="4104323" cy="5833110"/>
          </a:xfrm>
        </p:spPr>
        <p:txBody>
          <a:bodyPr/>
          <a:lstStyle>
            <a:lvl1pPr marL="0" indent="0">
              <a:buNone/>
              <a:defRPr sz="3200"/>
            </a:lvl1pPr>
            <a:lvl2pPr marL="451668" indent="0">
              <a:buNone/>
              <a:defRPr sz="2800"/>
            </a:lvl2pPr>
            <a:lvl3pPr marL="903336" indent="0">
              <a:buNone/>
              <a:defRPr sz="2400"/>
            </a:lvl3pPr>
            <a:lvl4pPr marL="1355004" indent="0">
              <a:buNone/>
              <a:defRPr sz="2000"/>
            </a:lvl4pPr>
            <a:lvl5pPr marL="1806672" indent="0">
              <a:buNone/>
              <a:defRPr sz="2000"/>
            </a:lvl5pPr>
            <a:lvl6pPr marL="2258339" indent="0">
              <a:buNone/>
              <a:defRPr sz="2000"/>
            </a:lvl6pPr>
            <a:lvl7pPr marL="2710007" indent="0">
              <a:buNone/>
              <a:defRPr sz="2000"/>
            </a:lvl7pPr>
            <a:lvl8pPr marL="3161675" indent="0">
              <a:buNone/>
              <a:defRPr sz="2000"/>
            </a:lvl8pPr>
            <a:lvl9pPr marL="3613343"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341189" y="7609217"/>
            <a:ext cx="4104323" cy="1140448"/>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0F5B2B7-1716-452C-95B6-0964DDA4BF2F}" type="slidenum">
              <a:rPr lang="en-US" altLang="ja-JP"/>
              <a:pPr>
                <a:defRPr/>
              </a:pPr>
              <a:t>‹#›</a:t>
            </a:fld>
            <a:endParaRPr lang="en-US" alt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027" y="389497"/>
            <a:ext cx="6156484" cy="1620308"/>
          </a:xfrm>
          <a:prstGeom prst="rect">
            <a:avLst/>
          </a:prstGeom>
          <a:noFill/>
          <a:ln w="9525">
            <a:noFill/>
            <a:miter lim="800000"/>
            <a:headEnd/>
            <a:tailEnd/>
          </a:ln>
        </p:spPr>
        <p:txBody>
          <a:bodyPr vert="horz" wrap="square" lIns="90334" tIns="45167" rIns="90334" bIns="45167"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42027" y="2268432"/>
            <a:ext cx="6156484" cy="6415798"/>
          </a:xfrm>
          <a:prstGeom prst="rect">
            <a:avLst/>
          </a:prstGeom>
          <a:noFill/>
          <a:ln w="9525">
            <a:noFill/>
            <a:miter lim="800000"/>
            <a:headEnd/>
            <a:tailEnd/>
          </a:ln>
        </p:spPr>
        <p:txBody>
          <a:bodyPr vert="horz" wrap="square" lIns="90334" tIns="45167" rIns="90334" bIns="4516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2027" y="8852492"/>
            <a:ext cx="1596126"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l">
              <a:defRPr sz="1400">
                <a:latin typeface="Arial" charset="0"/>
              </a:defRPr>
            </a:lvl1pPr>
          </a:lstStyle>
          <a:p>
            <a:pPr>
              <a:defRPr/>
            </a:pPr>
            <a:endParaRPr lang="en-US" altLang="ja-JP"/>
          </a:p>
        </p:txBody>
      </p:sp>
      <p:sp>
        <p:nvSpPr>
          <p:cNvPr id="1029" name="Rectangle 5"/>
          <p:cNvSpPr>
            <a:spLocks noGrp="1" noChangeArrowheads="1"/>
          </p:cNvSpPr>
          <p:nvPr>
            <p:ph type="ftr" sz="quarter" idx="3"/>
          </p:nvPr>
        </p:nvSpPr>
        <p:spPr bwMode="auto">
          <a:xfrm>
            <a:off x="2337184" y="8852492"/>
            <a:ext cx="2166170"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defRPr sz="1400">
                <a:latin typeface="Arial" charset="0"/>
              </a:defRPr>
            </a:lvl1pPr>
          </a:lstStyle>
          <a:p>
            <a:pPr>
              <a:defRPr/>
            </a:pPr>
            <a:endParaRPr lang="en-US" altLang="ja-JP"/>
          </a:p>
        </p:txBody>
      </p:sp>
      <p:sp>
        <p:nvSpPr>
          <p:cNvPr id="1030" name="Rectangle 6"/>
          <p:cNvSpPr>
            <a:spLocks noGrp="1" noChangeArrowheads="1"/>
          </p:cNvSpPr>
          <p:nvPr>
            <p:ph type="sldNum" sz="quarter" idx="4"/>
          </p:nvPr>
        </p:nvSpPr>
        <p:spPr bwMode="auto">
          <a:xfrm>
            <a:off x="4902385" y="8852492"/>
            <a:ext cx="1596126"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r">
              <a:defRPr sz="1400">
                <a:latin typeface="Arial" charset="0"/>
              </a:defRPr>
            </a:lvl1pPr>
          </a:lstStyle>
          <a:p>
            <a:pPr>
              <a:defRPr/>
            </a:pPr>
            <a:fld id="{D69EADCA-36F5-4A51-97C3-3097C23B617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300">
          <a:solidFill>
            <a:schemeClr val="tx2"/>
          </a:solidFill>
          <a:latin typeface="+mj-lt"/>
          <a:ea typeface="+mj-ea"/>
          <a:cs typeface="+mj-cs"/>
        </a:defRPr>
      </a:lvl1pPr>
      <a:lvl2pPr algn="ctr"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451668" algn="ctr" rtl="0" fontAlgn="base">
        <a:spcBef>
          <a:spcPct val="0"/>
        </a:spcBef>
        <a:spcAft>
          <a:spcPct val="0"/>
        </a:spcAft>
        <a:defRPr kumimoji="1" sz="4300">
          <a:solidFill>
            <a:schemeClr val="tx2"/>
          </a:solidFill>
          <a:latin typeface="Arial" charset="0"/>
          <a:ea typeface="ＭＳ Ｐゴシック" pitchFamily="50" charset="-128"/>
        </a:defRPr>
      </a:lvl6pPr>
      <a:lvl7pPr marL="903336" algn="ctr" rtl="0" fontAlgn="base">
        <a:spcBef>
          <a:spcPct val="0"/>
        </a:spcBef>
        <a:spcAft>
          <a:spcPct val="0"/>
        </a:spcAft>
        <a:defRPr kumimoji="1" sz="4300">
          <a:solidFill>
            <a:schemeClr val="tx2"/>
          </a:solidFill>
          <a:latin typeface="Arial" charset="0"/>
          <a:ea typeface="ＭＳ Ｐゴシック" pitchFamily="50" charset="-128"/>
        </a:defRPr>
      </a:lvl7pPr>
      <a:lvl8pPr marL="1355004" algn="ctr" rtl="0" fontAlgn="base">
        <a:spcBef>
          <a:spcPct val="0"/>
        </a:spcBef>
        <a:spcAft>
          <a:spcPct val="0"/>
        </a:spcAft>
        <a:defRPr kumimoji="1" sz="4300">
          <a:solidFill>
            <a:schemeClr val="tx2"/>
          </a:solidFill>
          <a:latin typeface="Arial" charset="0"/>
          <a:ea typeface="ＭＳ Ｐゴシック" pitchFamily="50" charset="-128"/>
        </a:defRPr>
      </a:lvl8pPr>
      <a:lvl9pPr marL="1806672" algn="ctr" rtl="0" fontAlgn="base">
        <a:spcBef>
          <a:spcPct val="0"/>
        </a:spcBef>
        <a:spcAft>
          <a:spcPct val="0"/>
        </a:spcAft>
        <a:defRPr kumimoji="1" sz="4300">
          <a:solidFill>
            <a:schemeClr val="tx2"/>
          </a:solidFill>
          <a:latin typeface="Arial" charset="0"/>
          <a:ea typeface="ＭＳ Ｐゴシック" pitchFamily="50" charset="-128"/>
        </a:defRPr>
      </a:lvl9pPr>
    </p:titleStyle>
    <p:bodyStyle>
      <a:lvl1pPr marL="338751" indent="-338751" algn="l" rtl="0" eaLnBrk="0" fontAlgn="base" hangingPunct="0">
        <a:spcBef>
          <a:spcPct val="20000"/>
        </a:spcBef>
        <a:spcAft>
          <a:spcPct val="0"/>
        </a:spcAft>
        <a:buChar char="•"/>
        <a:defRPr kumimoji="1" sz="3200">
          <a:solidFill>
            <a:schemeClr val="tx1"/>
          </a:solidFill>
          <a:latin typeface="+mn-lt"/>
          <a:ea typeface="+mn-ea"/>
          <a:cs typeface="+mn-cs"/>
        </a:defRPr>
      </a:lvl1pPr>
      <a:lvl2pPr marL="733960" indent="-282292" algn="l" rtl="0" eaLnBrk="0" fontAlgn="base" hangingPunct="0">
        <a:spcBef>
          <a:spcPct val="20000"/>
        </a:spcBef>
        <a:spcAft>
          <a:spcPct val="0"/>
        </a:spcAft>
        <a:buChar char="–"/>
        <a:defRPr kumimoji="1" sz="2800">
          <a:solidFill>
            <a:schemeClr val="tx1"/>
          </a:solidFill>
          <a:latin typeface="+mn-lt"/>
          <a:ea typeface="+mn-ea"/>
        </a:defRPr>
      </a:lvl2pPr>
      <a:lvl3pPr marL="1129170" indent="-225834" algn="l" rtl="0" eaLnBrk="0" fontAlgn="base" hangingPunct="0">
        <a:spcBef>
          <a:spcPct val="20000"/>
        </a:spcBef>
        <a:spcAft>
          <a:spcPct val="0"/>
        </a:spcAft>
        <a:buChar char="•"/>
        <a:defRPr kumimoji="1" sz="2400">
          <a:solidFill>
            <a:schemeClr val="tx1"/>
          </a:solidFill>
          <a:latin typeface="+mn-lt"/>
          <a:ea typeface="+mn-ea"/>
        </a:defRPr>
      </a:lvl3pPr>
      <a:lvl4pPr marL="1580838" indent="-225834" algn="l" rtl="0" eaLnBrk="0" fontAlgn="base" hangingPunct="0">
        <a:spcBef>
          <a:spcPct val="20000"/>
        </a:spcBef>
        <a:spcAft>
          <a:spcPct val="0"/>
        </a:spcAft>
        <a:buChar char="–"/>
        <a:defRPr kumimoji="1" sz="2000">
          <a:solidFill>
            <a:schemeClr val="tx1"/>
          </a:solidFill>
          <a:latin typeface="+mn-lt"/>
          <a:ea typeface="+mn-ea"/>
        </a:defRPr>
      </a:lvl4pPr>
      <a:lvl5pPr marL="2032505" indent="-225834" algn="l" rtl="0" eaLnBrk="0" fontAlgn="base" hangingPunct="0">
        <a:spcBef>
          <a:spcPct val="20000"/>
        </a:spcBef>
        <a:spcAft>
          <a:spcPct val="0"/>
        </a:spcAft>
        <a:buChar char="»"/>
        <a:defRPr kumimoji="1" sz="2000">
          <a:solidFill>
            <a:schemeClr val="tx1"/>
          </a:solidFill>
          <a:latin typeface="+mn-lt"/>
          <a:ea typeface="+mn-ea"/>
        </a:defRPr>
      </a:lvl5pPr>
      <a:lvl6pPr marL="2484173" indent="-225834" algn="l" rtl="0" fontAlgn="base">
        <a:spcBef>
          <a:spcPct val="20000"/>
        </a:spcBef>
        <a:spcAft>
          <a:spcPct val="0"/>
        </a:spcAft>
        <a:buChar char="»"/>
        <a:defRPr kumimoji="1" sz="2000">
          <a:solidFill>
            <a:schemeClr val="tx1"/>
          </a:solidFill>
          <a:latin typeface="+mn-lt"/>
          <a:ea typeface="+mn-ea"/>
        </a:defRPr>
      </a:lvl6pPr>
      <a:lvl7pPr marL="2935841" indent="-225834" algn="l" rtl="0" fontAlgn="base">
        <a:spcBef>
          <a:spcPct val="20000"/>
        </a:spcBef>
        <a:spcAft>
          <a:spcPct val="0"/>
        </a:spcAft>
        <a:buChar char="»"/>
        <a:defRPr kumimoji="1" sz="2000">
          <a:solidFill>
            <a:schemeClr val="tx1"/>
          </a:solidFill>
          <a:latin typeface="+mn-lt"/>
          <a:ea typeface="+mn-ea"/>
        </a:defRPr>
      </a:lvl7pPr>
      <a:lvl8pPr marL="3387509" indent="-225834" algn="l" rtl="0" fontAlgn="base">
        <a:spcBef>
          <a:spcPct val="20000"/>
        </a:spcBef>
        <a:spcAft>
          <a:spcPct val="0"/>
        </a:spcAft>
        <a:buChar char="»"/>
        <a:defRPr kumimoji="1" sz="2000">
          <a:solidFill>
            <a:schemeClr val="tx1"/>
          </a:solidFill>
          <a:latin typeface="+mn-lt"/>
          <a:ea typeface="+mn-ea"/>
        </a:defRPr>
      </a:lvl8pPr>
      <a:lvl9pPr marL="3839177" indent="-225834"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03336" rtl="0" eaLnBrk="1" latinLnBrk="0" hangingPunct="1">
        <a:defRPr kumimoji="1" sz="1800" kern="1200">
          <a:solidFill>
            <a:schemeClr val="tx1"/>
          </a:solidFill>
          <a:latin typeface="+mn-lt"/>
          <a:ea typeface="+mn-ea"/>
          <a:cs typeface="+mn-cs"/>
        </a:defRPr>
      </a:lvl1pPr>
      <a:lvl2pPr marL="451668" algn="l" defTabSz="903336" rtl="0" eaLnBrk="1" latinLnBrk="0" hangingPunct="1">
        <a:defRPr kumimoji="1" sz="1800" kern="1200">
          <a:solidFill>
            <a:schemeClr val="tx1"/>
          </a:solidFill>
          <a:latin typeface="+mn-lt"/>
          <a:ea typeface="+mn-ea"/>
          <a:cs typeface="+mn-cs"/>
        </a:defRPr>
      </a:lvl2pPr>
      <a:lvl3pPr marL="903336" algn="l" defTabSz="903336" rtl="0" eaLnBrk="1" latinLnBrk="0" hangingPunct="1">
        <a:defRPr kumimoji="1" sz="1800" kern="1200">
          <a:solidFill>
            <a:schemeClr val="tx1"/>
          </a:solidFill>
          <a:latin typeface="+mn-lt"/>
          <a:ea typeface="+mn-ea"/>
          <a:cs typeface="+mn-cs"/>
        </a:defRPr>
      </a:lvl3pPr>
      <a:lvl4pPr marL="1355004" algn="l" defTabSz="903336" rtl="0" eaLnBrk="1" latinLnBrk="0" hangingPunct="1">
        <a:defRPr kumimoji="1" sz="1800" kern="1200">
          <a:solidFill>
            <a:schemeClr val="tx1"/>
          </a:solidFill>
          <a:latin typeface="+mn-lt"/>
          <a:ea typeface="+mn-ea"/>
          <a:cs typeface="+mn-cs"/>
        </a:defRPr>
      </a:lvl4pPr>
      <a:lvl5pPr marL="1806672" algn="l" defTabSz="903336" rtl="0" eaLnBrk="1" latinLnBrk="0" hangingPunct="1">
        <a:defRPr kumimoji="1" sz="1800" kern="1200">
          <a:solidFill>
            <a:schemeClr val="tx1"/>
          </a:solidFill>
          <a:latin typeface="+mn-lt"/>
          <a:ea typeface="+mn-ea"/>
          <a:cs typeface="+mn-cs"/>
        </a:defRPr>
      </a:lvl5pPr>
      <a:lvl6pPr marL="2258339" algn="l" defTabSz="903336" rtl="0" eaLnBrk="1" latinLnBrk="0" hangingPunct="1">
        <a:defRPr kumimoji="1" sz="1800" kern="1200">
          <a:solidFill>
            <a:schemeClr val="tx1"/>
          </a:solidFill>
          <a:latin typeface="+mn-lt"/>
          <a:ea typeface="+mn-ea"/>
          <a:cs typeface="+mn-cs"/>
        </a:defRPr>
      </a:lvl6pPr>
      <a:lvl7pPr marL="2710007" algn="l" defTabSz="903336" rtl="0" eaLnBrk="1" latinLnBrk="0" hangingPunct="1">
        <a:defRPr kumimoji="1" sz="1800" kern="1200">
          <a:solidFill>
            <a:schemeClr val="tx1"/>
          </a:solidFill>
          <a:latin typeface="+mn-lt"/>
          <a:ea typeface="+mn-ea"/>
          <a:cs typeface="+mn-cs"/>
        </a:defRPr>
      </a:lvl7pPr>
      <a:lvl8pPr marL="3161675" algn="l" defTabSz="903336" rtl="0" eaLnBrk="1" latinLnBrk="0" hangingPunct="1">
        <a:defRPr kumimoji="1" sz="1800" kern="1200">
          <a:solidFill>
            <a:schemeClr val="tx1"/>
          </a:solidFill>
          <a:latin typeface="+mn-lt"/>
          <a:ea typeface="+mn-ea"/>
          <a:cs typeface="+mn-cs"/>
        </a:defRPr>
      </a:lvl8pPr>
      <a:lvl9pPr marL="3613343" algn="l" defTabSz="903336"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wmf"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wmf"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wmf"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wmf"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w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5.wmf"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wmf"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6.jpe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2.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Documents and Settings\okoshi\デスクトップ\1pixe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08" y="0"/>
            <a:ext cx="7128559" cy="9836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角丸四角形 1"/>
          <p:cNvSpPr/>
          <p:nvPr/>
        </p:nvSpPr>
        <p:spPr bwMode="auto">
          <a:xfrm>
            <a:off x="1188021" y="7741245"/>
            <a:ext cx="4608512" cy="1634987"/>
          </a:xfrm>
          <a:prstGeom prst="roundRect">
            <a:avLst/>
          </a:prstGeom>
          <a:solidFill>
            <a:srgbClr val="FFFFCC"/>
          </a:solidFill>
          <a:ln w="9525"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ru-RU" altLang="ja-JP" sz="1200" b="1" spc="200" dirty="0" smtClean="0">
                <a:latin typeface="Arial" pitchFamily="34" charset="0"/>
                <a:ea typeface="Tahoma" pitchFamily="34" charset="0"/>
                <a:cs typeface="Arial" pitchFamily="34" charset="0"/>
              </a:rPr>
              <a:t>Департамент социального благосостояния</a:t>
            </a:r>
          </a:p>
          <a:p>
            <a:pPr marL="0" marR="0" indent="0" algn="ctr" defTabSz="914400" rtl="0" eaLnBrk="1" fontAlgn="base" latinLnBrk="0" hangingPunct="1">
              <a:lnSpc>
                <a:spcPct val="100000"/>
              </a:lnSpc>
              <a:spcBef>
                <a:spcPct val="0"/>
              </a:spcBef>
              <a:spcAft>
                <a:spcPct val="0"/>
              </a:spcAft>
              <a:buClrTx/>
              <a:buSzTx/>
              <a:buFontTx/>
              <a:buNone/>
              <a:tabLst/>
            </a:pPr>
            <a:r>
              <a:rPr lang="ru-RU" altLang="ja-JP" sz="1200" b="1" spc="200" dirty="0" smtClean="0">
                <a:latin typeface="Arial" pitchFamily="34" charset="0"/>
                <a:ea typeface="Tahoma" pitchFamily="34" charset="0"/>
                <a:cs typeface="Arial" pitchFamily="34" charset="0"/>
              </a:rPr>
              <a:t>и помощи жертвам войны</a:t>
            </a:r>
          </a:p>
          <a:p>
            <a:pPr marL="0" marR="0" indent="0" algn="ctr" defTabSz="914400" rtl="0" eaLnBrk="1" fontAlgn="base" latinLnBrk="0" hangingPunct="1">
              <a:lnSpc>
                <a:spcPct val="100000"/>
              </a:lnSpc>
              <a:spcBef>
                <a:spcPct val="0"/>
              </a:spcBef>
              <a:spcAft>
                <a:spcPct val="0"/>
              </a:spcAft>
              <a:buClrTx/>
              <a:buSzTx/>
              <a:buFontTx/>
              <a:buNone/>
              <a:tabLst/>
            </a:pPr>
            <a:r>
              <a:rPr lang="ru-RU" altLang="ja-JP" sz="1200" b="1" spc="200" dirty="0" smtClean="0">
                <a:latin typeface="Arial" pitchFamily="34" charset="0"/>
                <a:ea typeface="Tahoma" pitchFamily="34" charset="0"/>
                <a:cs typeface="Arial" pitchFamily="34" charset="0"/>
              </a:rPr>
              <a:t>Министерства здравоохранения,</a:t>
            </a:r>
          </a:p>
          <a:p>
            <a:pPr marL="0" marR="0" indent="0" algn="ctr" defTabSz="914400" rtl="0" eaLnBrk="1" fontAlgn="base" latinLnBrk="0" hangingPunct="1">
              <a:lnSpc>
                <a:spcPct val="100000"/>
              </a:lnSpc>
              <a:spcBef>
                <a:spcPct val="0"/>
              </a:spcBef>
              <a:spcAft>
                <a:spcPct val="0"/>
              </a:spcAft>
              <a:buClrTx/>
              <a:buSzTx/>
              <a:buFontTx/>
              <a:buNone/>
              <a:tabLst/>
            </a:pPr>
            <a:r>
              <a:rPr lang="ru-RU" altLang="ja-JP" sz="1200" b="1" spc="200" dirty="0" smtClean="0">
                <a:latin typeface="Arial" pitchFamily="34" charset="0"/>
                <a:ea typeface="Tahoma" pitchFamily="34" charset="0"/>
                <a:cs typeface="Arial" pitchFamily="34" charset="0"/>
              </a:rPr>
              <a:t>труда и благосостояния </a:t>
            </a:r>
            <a:endParaRPr kumimoji="1" lang="en-US" altLang="ja-JP" sz="1200" b="1" i="0" u="none" strike="noStrike" cap="none" spc="200" normalizeH="0" dirty="0" smtClean="0">
              <a:ln>
                <a:noFill/>
              </a:ln>
              <a:solidFill>
                <a:schemeClr val="tx1"/>
              </a:solidFill>
              <a:effectLst/>
              <a:latin typeface="Arial" pitchFamily="34" charset="0"/>
              <a:ea typeface="Tahoma" pitchFamily="34" charset="0"/>
              <a:cs typeface="Arial" pitchFamily="34" charset="0"/>
            </a:endParaRPr>
          </a:p>
          <a:p>
            <a:pPr marL="1441" lvl="0" indent="2880">
              <a:lnSpc>
                <a:spcPts val="2529"/>
              </a:lnSpc>
              <a:spcBef>
                <a:spcPct val="1000"/>
              </a:spcBef>
              <a:spcAft>
                <a:spcPct val="1000"/>
              </a:spcAft>
            </a:pPr>
            <a:r>
              <a:rPr lang="ru-RU" altLang="ja-JP" sz="1200" dirty="0" smtClean="0">
                <a:solidFill>
                  <a:srgbClr val="291F1A"/>
                </a:solidFill>
                <a:latin typeface="Arial" pitchFamily="34" charset="0"/>
                <a:ea typeface="Tahoma" pitchFamily="34" charset="0"/>
                <a:cs typeface="Arial" pitchFamily="34" charset="0"/>
              </a:rPr>
              <a:t>Октябрь 2014 года</a:t>
            </a:r>
          </a:p>
          <a:p>
            <a:pPr marL="1441" lvl="0" indent="2880">
              <a:spcBef>
                <a:spcPct val="1000"/>
              </a:spcBef>
              <a:spcAft>
                <a:spcPct val="1000"/>
              </a:spcAft>
            </a:pPr>
            <a:r>
              <a:rPr kumimoji="1" lang="ru-RU" altLang="ja-JP" sz="1200" b="0" i="0" u="none" strike="noStrike" cap="none" normalizeH="0" baseline="0" dirty="0" smtClean="0">
                <a:ln>
                  <a:noFill/>
                </a:ln>
                <a:solidFill>
                  <a:srgbClr val="291F1A"/>
                </a:solidFill>
                <a:effectLst/>
                <a:latin typeface="Arial" pitchFamily="34" charset="0"/>
                <a:ea typeface="Tahoma" pitchFamily="34" charset="0"/>
                <a:cs typeface="Arial" pitchFamily="34" charset="0"/>
              </a:rPr>
              <a:t>Исправленная</a:t>
            </a:r>
            <a:r>
              <a:rPr kumimoji="1" lang="ru-RU" altLang="ja-JP" sz="1200" b="0" i="0" u="none" strike="noStrike" cap="none" normalizeH="0" dirty="0" smtClean="0">
                <a:ln>
                  <a:noFill/>
                </a:ln>
                <a:solidFill>
                  <a:srgbClr val="291F1A"/>
                </a:solidFill>
                <a:effectLst/>
                <a:latin typeface="Arial" pitchFamily="34" charset="0"/>
                <a:ea typeface="Tahoma" pitchFamily="34" charset="0"/>
                <a:cs typeface="Arial" pitchFamily="34" charset="0"/>
              </a:rPr>
              <a:t> версия</a:t>
            </a:r>
            <a:endParaRPr kumimoji="1" lang="ja-JP" altLang="en-US" sz="1200" b="0" i="0" u="none" strike="noStrike" cap="none" normalizeH="0" baseline="0" dirty="0" smtClean="0">
              <a:ln>
                <a:noFill/>
              </a:ln>
              <a:solidFill>
                <a:schemeClr val="tx1"/>
              </a:solidFill>
              <a:effectLst/>
              <a:latin typeface="Arial" pitchFamily="34" charset="0"/>
              <a:ea typeface="HG丸ｺﾞｼｯｸM-PRO" panose="020F0600000000000000" pitchFamily="50" charset="-128"/>
              <a:cs typeface="Arial" pitchFamily="34" charset="0"/>
            </a:endParaRPr>
          </a:p>
        </p:txBody>
      </p:sp>
      <p:sp>
        <p:nvSpPr>
          <p:cNvPr id="7" name="Text Box 5"/>
          <p:cNvSpPr txBox="1">
            <a:spLocks noChangeArrowheads="1"/>
          </p:cNvSpPr>
          <p:nvPr/>
        </p:nvSpPr>
        <p:spPr bwMode="auto">
          <a:xfrm>
            <a:off x="1053530" y="1289100"/>
            <a:ext cx="4857750" cy="1008112"/>
          </a:xfrm>
          <a:prstGeom prst="rect">
            <a:avLst/>
          </a:prstGeom>
          <a:solidFill>
            <a:srgbClr val="88E097"/>
          </a:solidFill>
          <a:ln w="9525">
            <a:noFill/>
            <a:miter lim="800000"/>
            <a:headEnd/>
            <a:tailEnd/>
          </a:ln>
          <a:effectLst/>
        </p:spPr>
        <p:txBody>
          <a:bodyPr wrap="square">
            <a:noAutofit/>
          </a:bodyPr>
          <a:lstStyle/>
          <a:p>
            <a:pPr algn="ctr"/>
            <a:endParaRPr lang="zh-CN" altLang="en-US" sz="3200" b="1" dirty="0">
              <a:solidFill>
                <a:schemeClr val="accent2"/>
              </a:solidFill>
              <a:latin typeface="SimHei" panose="02010609060101010101" pitchFamily="49" charset="-122"/>
              <a:ea typeface="SimHei" panose="02010609060101010101" pitchFamily="49" charset="-122"/>
            </a:endParaRPr>
          </a:p>
        </p:txBody>
      </p:sp>
      <p:sp>
        <p:nvSpPr>
          <p:cNvPr id="5" name="テキスト ボックス 4"/>
          <p:cNvSpPr txBox="1"/>
          <p:nvPr/>
        </p:nvSpPr>
        <p:spPr>
          <a:xfrm>
            <a:off x="755973" y="1138982"/>
            <a:ext cx="5472608" cy="1008112"/>
          </a:xfrm>
          <a:prstGeom prst="rect">
            <a:avLst/>
          </a:prstGeom>
          <a:noFill/>
        </p:spPr>
        <p:txBody>
          <a:bodyPr wrap="square" rtlCol="0">
            <a:noAutofit/>
          </a:bodyPr>
          <a:lstStyle/>
          <a:p>
            <a:r>
              <a:rPr kumimoji="1" lang="ru-RU" altLang="ja-JP" sz="2000" b="1" dirty="0" smtClean="0">
                <a:solidFill>
                  <a:schemeClr val="accent2"/>
                </a:solidFill>
              </a:rPr>
              <a:t>Справочник</a:t>
            </a:r>
          </a:p>
          <a:p>
            <a:r>
              <a:rPr lang="ru-RU" altLang="ja-JP" sz="2000" b="1" dirty="0" smtClean="0">
                <a:solidFill>
                  <a:schemeClr val="accent2"/>
                </a:solidFill>
              </a:rPr>
              <a:t>по социальным пособиям для соотечественников,</a:t>
            </a:r>
          </a:p>
          <a:p>
            <a:r>
              <a:rPr lang="ru-RU" altLang="ja-JP" sz="2000" b="1" dirty="0" smtClean="0">
                <a:solidFill>
                  <a:schemeClr val="accent2"/>
                </a:solidFill>
              </a:rPr>
              <a:t>остававшихся в</a:t>
            </a:r>
            <a:r>
              <a:rPr kumimoji="1" lang="ru-RU" altLang="ja-JP" sz="2000" b="1" dirty="0" smtClean="0">
                <a:solidFill>
                  <a:schemeClr val="accent2"/>
                </a:solidFill>
              </a:rPr>
              <a:t> Китае и др.</a:t>
            </a:r>
            <a:endParaRPr kumimoji="1" lang="ja-JP" altLang="en-US" sz="2000" b="1" dirty="0">
              <a:solidFill>
                <a:schemeClr val="accent2"/>
              </a:solidFill>
            </a:endParaRPr>
          </a:p>
        </p:txBody>
      </p:sp>
    </p:spTree>
    <p:extLst>
      <p:ext uri="{BB962C8B-B14F-4D97-AF65-F5344CB8AC3E}">
        <p14:creationId xmlns:p14="http://schemas.microsoft.com/office/powerpoint/2010/main" val="4081731349"/>
      </p:ext>
    </p:extLst>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67941" y="612453"/>
            <a:ext cx="5976664" cy="7478970"/>
          </a:xfrm>
          <a:prstGeom prst="rect">
            <a:avLst/>
          </a:prstGeom>
        </p:spPr>
        <p:txBody>
          <a:bodyPr wrap="square">
            <a:spAutoFit/>
          </a:bodyPr>
          <a:lstStyle/>
          <a:p>
            <a:pPr algn="just">
              <a:defRPr/>
            </a:pPr>
            <a:r>
              <a:rPr lang="ru-RU" altLang="ja-JP" sz="1600" dirty="0" smtClean="0">
                <a:latin typeface="+mn-lt"/>
                <a:ea typeface="HGPｺﾞｼｯｸE" pitchFamily="50" charset="-128"/>
              </a:rPr>
              <a:t>Случаи, в которых</a:t>
            </a:r>
            <a:r>
              <a:rPr lang="ru-RU" altLang="ja-JP" sz="1600" dirty="0" smtClean="0">
                <a:latin typeface="+mn-lt"/>
                <a:ea typeface="HG丸ｺﾞｼｯｸM-PRO" pitchFamily="50" charset="-128"/>
              </a:rPr>
              <a:t> социальные пособия не выплачиваются</a:t>
            </a:r>
            <a:r>
              <a:rPr lang="ja-JP" altLang="en-US" sz="1400" b="1" dirty="0" smtClean="0">
                <a:latin typeface="HG丸ｺﾞｼｯｸM-PRO" pitchFamily="50" charset="-128"/>
                <a:ea typeface="HG丸ｺﾞｼｯｸM-PRO" pitchFamily="50" charset="-128"/>
              </a:rPr>
              <a:t>　　　   </a:t>
            </a:r>
            <a:endParaRPr lang="ru-RU" altLang="ja-JP" sz="1200" dirty="0" smtClean="0">
              <a:latin typeface="HG丸ｺﾞｼｯｸM-PRO" pitchFamily="50" charset="-128"/>
              <a:ea typeface="HG丸ｺﾞｼｯｸM-PRO" pitchFamily="50" charset="-128"/>
            </a:endParaRPr>
          </a:p>
          <a:p>
            <a:pPr algn="just" hangingPunct="0">
              <a:spcBef>
                <a:spcPct val="50000"/>
              </a:spcBef>
              <a:defRPr/>
            </a:pPr>
            <a:r>
              <a:rPr lang="ru-RU" altLang="ja-JP" sz="1200" dirty="0" smtClean="0">
                <a:latin typeface="+mn-lt"/>
                <a:ea typeface="HG丸ｺﾞｼｯｸM-PRO" pitchFamily="50" charset="-128"/>
              </a:rPr>
              <a:t>   </a:t>
            </a:r>
            <a:r>
              <a:rPr lang="en-US" altLang="ja-JP" sz="1200" dirty="0" smtClean="0">
                <a:latin typeface="+mn-lt"/>
                <a:ea typeface="HG丸ｺﾞｼｯｸM-PRO" pitchFamily="50" charset="-128"/>
              </a:rPr>
              <a:t> </a:t>
            </a:r>
            <a:r>
              <a:rPr lang="ru-RU" altLang="ja-JP" sz="1200" dirty="0" smtClean="0">
                <a:latin typeface="+mn-lt"/>
                <a:ea typeface="HG丸ｺﾞｼｯｸM-PRO" pitchFamily="50" charset="-128"/>
              </a:rPr>
              <a:t> В указанных далее случаях социальные пособия могут не выплачиваться.</a:t>
            </a:r>
          </a:p>
          <a:p>
            <a:pPr algn="just" hangingPunct="0">
              <a:spcBef>
                <a:spcPct val="50000"/>
              </a:spcBef>
              <a:defRPr/>
            </a:pPr>
            <a:endParaRPr lang="en-US" altLang="ja-JP" sz="1200" dirty="0" smtClean="0">
              <a:latin typeface="+mn-lt"/>
              <a:ea typeface="HG丸ｺﾞｼｯｸM-PRO" pitchFamily="50" charset="-128"/>
            </a:endParaRPr>
          </a:p>
          <a:p>
            <a:pPr algn="just" hangingPunct="0">
              <a:spcBef>
                <a:spcPct val="50000"/>
              </a:spcBef>
              <a:defRPr/>
            </a:pPr>
            <a:r>
              <a:rPr lang="ru-RU" altLang="ja-JP" sz="1400" b="1" dirty="0" smtClean="0">
                <a:latin typeface="+mn-lt"/>
                <a:ea typeface="HG丸ｺﾞｼｯｸM-PRO" pitchFamily="50" charset="-128"/>
              </a:rPr>
              <a:t>1. При достаточном уровне доходов</a:t>
            </a:r>
            <a:endParaRPr lang="en-US" altLang="ja-JP" sz="1400" b="1" dirty="0" smtClean="0">
              <a:latin typeface="+mn-lt"/>
              <a:ea typeface="HGPｺﾞｼｯｸE" pitchFamily="50" charset="-128"/>
            </a:endParaRPr>
          </a:p>
          <a:p>
            <a:pPr algn="just" hangingPunct="0">
              <a:spcBef>
                <a:spcPts val="1200"/>
              </a:spcBef>
              <a:spcAft>
                <a:spcPts val="600"/>
              </a:spcAft>
              <a:defRPr/>
            </a:pPr>
            <a:r>
              <a:rPr lang="en-US" altLang="ja-JP" sz="1400" b="1" dirty="0" smtClean="0">
                <a:latin typeface="+mn-lt"/>
                <a:ea typeface="HGPｺﾞｼｯｸE" pitchFamily="50" charset="-128"/>
              </a:rPr>
              <a:t> </a:t>
            </a:r>
            <a:r>
              <a:rPr lang="ru-RU" altLang="ja-JP" sz="1400" b="1" dirty="0" smtClean="0">
                <a:latin typeface="+mn-lt"/>
                <a:ea typeface="HGPｺﾞｼｯｸE" pitchFamily="50" charset="-128"/>
              </a:rPr>
              <a:t>    </a:t>
            </a:r>
            <a:r>
              <a:rPr lang="ru-RU" altLang="ja-JP" sz="1200" dirty="0" smtClean="0">
                <a:latin typeface="+mn-lt"/>
                <a:ea typeface="HG丸ｺﾞｼｯｸM-PRO" pitchFamily="50" charset="-128"/>
              </a:rPr>
              <a:t>Общий доход в виде пенсий, выплачиваемых самому лицу и супруге (супругу), а также дохода от работы по найму, имущественного дохода и других, превышает прожиточный минимум.</a:t>
            </a:r>
            <a:endParaRPr lang="en-US" altLang="ja-JP" sz="1400" dirty="0" smtClean="0">
              <a:latin typeface="+mn-lt"/>
              <a:ea typeface="HG丸ｺﾞｼｯｸM-PRO" pitchFamily="50" charset="-128"/>
            </a:endParaRPr>
          </a:p>
          <a:p>
            <a:pPr algn="just" hangingPunct="0">
              <a:spcBef>
                <a:spcPts val="0"/>
              </a:spcBef>
              <a:defRPr/>
            </a:pPr>
            <a:endParaRPr lang="ru-RU" altLang="ja-JP" sz="1400" b="1" dirty="0" smtClean="0">
              <a:latin typeface="HG丸ｺﾞｼｯｸM-PRO" pitchFamily="50" charset="-128"/>
              <a:ea typeface="HG丸ｺﾞｼｯｸM-PRO" pitchFamily="50" charset="-128"/>
            </a:endParaRPr>
          </a:p>
          <a:p>
            <a:pPr algn="just" hangingPunct="0">
              <a:spcBef>
                <a:spcPts val="0"/>
              </a:spcBef>
              <a:defRPr/>
            </a:pPr>
            <a:r>
              <a:rPr lang="ru-RU" altLang="ja-JP" sz="1400" b="1" dirty="0" smtClean="0">
                <a:latin typeface="+mn-lt"/>
                <a:ea typeface="HG丸ｺﾞｼｯｸM-PRO" pitchFamily="50" charset="-128"/>
              </a:rPr>
              <a:t>2. </a:t>
            </a:r>
            <a:r>
              <a:rPr lang="ru-RU" altLang="ja-JP" sz="1400" b="1" dirty="0" smtClean="0">
                <a:latin typeface="+mn-lt"/>
                <a:ea typeface="HGPｺﾞｼｯｸE" pitchFamily="50" charset="-128"/>
              </a:rPr>
              <a:t>При владении достаточным имуществом</a:t>
            </a:r>
            <a:endParaRPr lang="en-US" altLang="ja-JP" sz="1400" b="1" dirty="0" smtClean="0">
              <a:latin typeface="+mn-lt"/>
              <a:ea typeface="HGPｺﾞｼｯｸE" pitchFamily="50" charset="-128"/>
            </a:endParaRPr>
          </a:p>
          <a:p>
            <a:pPr algn="just" hangingPunct="0">
              <a:spcBef>
                <a:spcPts val="1200"/>
              </a:spcBef>
              <a:spcAft>
                <a:spcPts val="600"/>
              </a:spcAft>
              <a:defRPr/>
            </a:pPr>
            <a:r>
              <a:rPr lang="ru-RU" altLang="ja-JP" sz="1200" dirty="0" smtClean="0">
                <a:latin typeface="+mn-lt"/>
                <a:ea typeface="HG丸ｺﾞｼｯｸM-PRO" pitchFamily="50" charset="-128"/>
              </a:rPr>
              <a:t> </a:t>
            </a:r>
            <a:r>
              <a:rPr lang="en-US" altLang="ja-JP" sz="1200" dirty="0" smtClean="0">
                <a:latin typeface="+mn-lt"/>
                <a:ea typeface="HG丸ｺﾞｼｯｸM-PRO" pitchFamily="50" charset="-128"/>
              </a:rPr>
              <a:t>  </a:t>
            </a:r>
            <a:r>
              <a:rPr lang="ru-RU" altLang="ja-JP" sz="1200" dirty="0" smtClean="0">
                <a:latin typeface="+mn-lt"/>
                <a:ea typeface="HG丸ｺﾞｼｯｸM-PRO" pitchFamily="50" charset="-128"/>
              </a:rPr>
              <a:t>  Лицам, имеющим денежные сбережения, полисы накопительного страхования жизни, недвижимое имущество и другие активы, в зависимости от их суммы или стоимости, социальные пособия могут не выплачиваться. (Предельный размер – примерно 5 миллионов иен в наличном виде и в виде сбережений.) В данном случае действует принцип, согласно которому средства существования прежде всего следует обеспечить за счет имеющейся собственности.</a:t>
            </a:r>
            <a:endParaRPr lang="en-US" altLang="ja-JP" sz="1200" dirty="0" smtClean="0">
              <a:latin typeface="+mn-lt"/>
              <a:ea typeface="HG丸ｺﾞｼｯｸM-PRO" pitchFamily="50" charset="-128"/>
            </a:endParaRPr>
          </a:p>
          <a:p>
            <a:pPr algn="just" hangingPunct="0">
              <a:spcBef>
                <a:spcPts val="600"/>
              </a:spcBef>
              <a:spcAft>
                <a:spcPts val="600"/>
              </a:spcAft>
              <a:defRPr/>
            </a:pPr>
            <a:r>
              <a:rPr lang="ru-RU" altLang="ja-JP" sz="1200" dirty="0" smtClean="0">
                <a:latin typeface="+mn-lt"/>
                <a:ea typeface="HG丸ｺﾞｼｯｸM-PRO" pitchFamily="50" charset="-128"/>
              </a:rPr>
              <a:t>   </a:t>
            </a:r>
            <a:r>
              <a:rPr lang="en-US" altLang="ja-JP" sz="1200" dirty="0" smtClean="0">
                <a:latin typeface="+mn-lt"/>
                <a:ea typeface="HG丸ｺﾞｼｯｸM-PRO" pitchFamily="50" charset="-128"/>
              </a:rPr>
              <a:t> </a:t>
            </a:r>
            <a:r>
              <a:rPr lang="ru-RU" altLang="ja-JP" sz="1200" dirty="0" smtClean="0">
                <a:latin typeface="+mn-lt"/>
                <a:ea typeface="HG丸ｺﾞｼｯｸM-PRO" pitchFamily="50" charset="-128"/>
              </a:rPr>
              <a:t> Что касается недвижимого имущества, то если оно используется в качестве жилищного фонда или принадлежит вашим детям, то возможность получения социальных пособий сохраняется и без продажи недвижимого имущества. За разъяснениями просьба обращаться в орган, осуществляющий выплаты социальных пособий.</a:t>
            </a:r>
            <a:endParaRPr lang="ja-JP" altLang="en-US" sz="1200" dirty="0" smtClean="0">
              <a:latin typeface="HG丸ｺﾞｼｯｸM-PRO" pitchFamily="50" charset="-128"/>
              <a:ea typeface="HG丸ｺﾞｼｯｸM-PRO" pitchFamily="50" charset="-128"/>
            </a:endParaRPr>
          </a:p>
          <a:p>
            <a:pPr marL="176213" indent="-176213" algn="just">
              <a:defRPr/>
            </a:pPr>
            <a:endParaRPr lang="ru-RU" altLang="ja-JP" sz="1400" b="1" dirty="0" smtClean="0">
              <a:latin typeface="+mn-lt"/>
              <a:ea typeface="HG丸ｺﾞｼｯｸM-PRO" pitchFamily="50" charset="-128"/>
            </a:endParaRPr>
          </a:p>
          <a:p>
            <a:pPr marL="176213" indent="-176213" algn="just">
              <a:defRPr/>
            </a:pPr>
            <a:r>
              <a:rPr lang="en-US" altLang="ja-JP" sz="1400" b="1" dirty="0" smtClean="0">
                <a:latin typeface="+mn-lt"/>
                <a:ea typeface="HG丸ｺﾞｼｯｸM-PRO" pitchFamily="50" charset="-128"/>
              </a:rPr>
              <a:t> </a:t>
            </a:r>
            <a:r>
              <a:rPr lang="ru-RU" altLang="ja-JP" sz="1400" b="1" dirty="0" smtClean="0">
                <a:latin typeface="+mn-lt"/>
                <a:ea typeface="HG丸ｺﾞｼｯｸM-PRO" pitchFamily="50" charset="-128"/>
              </a:rPr>
              <a:t>3. При наличии возможности воспользоваться другими системами социальной помощи или получении финансовой помощи со стороны родственников</a:t>
            </a:r>
            <a:endParaRPr lang="en-US" altLang="ja-JP" sz="1400" b="1" dirty="0" smtClean="0">
              <a:latin typeface="+mn-lt"/>
              <a:ea typeface="HGPｺﾞｼｯｸE" pitchFamily="50" charset="-128"/>
            </a:endParaRPr>
          </a:p>
          <a:p>
            <a:pPr algn="just">
              <a:spcBef>
                <a:spcPts val="1200"/>
              </a:spcBef>
              <a:spcAft>
                <a:spcPts val="600"/>
              </a:spcAft>
              <a:defRPr/>
            </a:pPr>
            <a:r>
              <a:rPr lang="ru-RU" altLang="ja-JP" sz="1200" dirty="0" smtClean="0">
                <a:latin typeface="+mn-lt"/>
                <a:ea typeface="HG丸ｺﾞｼｯｸM-PRO" pitchFamily="50" charset="-128"/>
              </a:rPr>
              <a:t>    </a:t>
            </a:r>
            <a:r>
              <a:rPr lang="en-US" altLang="ja-JP" sz="1200" dirty="0" smtClean="0">
                <a:latin typeface="+mn-lt"/>
                <a:ea typeface="HG丸ｺﾞｼｯｸM-PRO" pitchFamily="50" charset="-128"/>
              </a:rPr>
              <a:t> </a:t>
            </a:r>
            <a:r>
              <a:rPr lang="ru-RU" altLang="ja-JP" sz="1200" dirty="0" smtClean="0">
                <a:latin typeface="+mn-lt"/>
                <a:ea typeface="HG丸ｺﾞｼｯｸM-PRO" pitchFamily="50" charset="-128"/>
              </a:rPr>
              <a:t>В случае возможности воспользоваться выплатами по системе страхования занятости, материальной помощью, предлагаемую родственниками, и других подобных случаях, в результате чего появляется возможность получения дохода, не прибегая к получению социальных пособий, то в первую очередь предлагается воспользоваться другими системами выплат или помощи. </a:t>
            </a:r>
            <a:endParaRPr lang="en-US" altLang="ja-JP" sz="1200" dirty="0" smtClean="0">
              <a:latin typeface="+mn-lt"/>
              <a:ea typeface="HG丸ｺﾞｼｯｸM-PRO" pitchFamily="50" charset="-128"/>
            </a:endParaRPr>
          </a:p>
          <a:p>
            <a:pPr algn="just">
              <a:defRPr/>
            </a:pPr>
            <a:r>
              <a:rPr lang="en-US" altLang="ja-JP" sz="14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　</a:t>
            </a:r>
            <a:r>
              <a:rPr lang="ru-RU" altLang="ja-JP" sz="1200" dirty="0" smtClean="0">
                <a:latin typeface="+mn-lt"/>
                <a:ea typeface="HG丸ｺﾞｼｯｸM-PRO" pitchFamily="50" charset="-128"/>
              </a:rPr>
              <a:t>В каждом случае за подробным разъяснением просьба обращаться в орган, осуществляющий выплаты социальных пособий.</a:t>
            </a:r>
            <a:endParaRPr lang="ja-JP" altLang="en-US" sz="1200" dirty="0">
              <a:latin typeface="+mn-lt"/>
              <a:ea typeface="HG丸ｺﾞｼｯｸM-PRO" pitchFamily="50" charset="-128"/>
            </a:endParaRPr>
          </a:p>
        </p:txBody>
      </p:sp>
      <p:sp>
        <p:nvSpPr>
          <p:cNvPr id="5" name="Text Box 9" descr="右下がり対角線 (反転)"/>
          <p:cNvSpPr txBox="1">
            <a:spLocks noChangeArrowheads="1"/>
          </p:cNvSpPr>
          <p:nvPr/>
        </p:nvSpPr>
        <p:spPr bwMode="auto">
          <a:xfrm>
            <a:off x="3060229" y="9037389"/>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8</a:t>
            </a:r>
            <a:r>
              <a:rPr lang="ja-JP" altLang="en-US" dirty="0" smtClean="0">
                <a:ea typeface="HG丸ｺﾞｼｯｸM-PRO" pitchFamily="50" charset="-128"/>
              </a:rPr>
              <a:t>－</a:t>
            </a:r>
            <a:endParaRPr lang="ja-JP" altLang="en-US" dirty="0">
              <a:ea typeface="HG丸ｺﾞｼｯｸM-PRO" pitchFamily="50" charset="-128"/>
            </a:endParaRPr>
          </a:p>
        </p:txBody>
      </p:sp>
      <p:pic>
        <p:nvPicPr>
          <p:cNvPr id="6" name="図 5" descr="C:\Users\TTFBT\AppData\Local\Microsoft\Windows\Temporary Internet Files\Content.IE5\S4IKFO66\MC900355103[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9652" y="8346256"/>
            <a:ext cx="5229225" cy="619125"/>
          </a:xfrm>
          <a:prstGeom prst="rect">
            <a:avLst/>
          </a:prstGeom>
          <a:noFill/>
          <a:ln>
            <a:noFill/>
          </a:ln>
        </p:spPr>
      </p:pic>
    </p:spTree>
    <p:extLst>
      <p:ext uri="{BB962C8B-B14F-4D97-AF65-F5344CB8AC3E}">
        <p14:creationId xmlns:p14="http://schemas.microsoft.com/office/powerpoint/2010/main" val="23511550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9</a:t>
            </a:r>
            <a:r>
              <a:rPr lang="ja-JP" altLang="en-US" dirty="0" smtClean="0">
                <a:ea typeface="HG丸ｺﾞｼｯｸM-PRO" pitchFamily="50" charset="-128"/>
              </a:rPr>
              <a:t>－</a:t>
            </a:r>
            <a:endParaRPr lang="ja-JP" altLang="en-US" dirty="0">
              <a:ea typeface="HG丸ｺﾞｼｯｸM-PRO" pitchFamily="50" charset="-128"/>
            </a:endParaRPr>
          </a:p>
        </p:txBody>
      </p:sp>
      <p:sp>
        <p:nvSpPr>
          <p:cNvPr id="7" name="Text Box 4"/>
          <p:cNvSpPr txBox="1">
            <a:spLocks noChangeArrowheads="1"/>
          </p:cNvSpPr>
          <p:nvPr/>
        </p:nvSpPr>
        <p:spPr bwMode="auto">
          <a:xfrm>
            <a:off x="611957" y="8366167"/>
            <a:ext cx="5760640" cy="860658"/>
          </a:xfrm>
          <a:prstGeom prst="rect">
            <a:avLst/>
          </a:prstGeom>
          <a:noFill/>
          <a:ln w="9525">
            <a:noFill/>
            <a:miter lim="800000"/>
            <a:headEnd/>
            <a:tailEnd/>
          </a:ln>
        </p:spPr>
        <p:txBody>
          <a:bodyPr wrap="square" lIns="90334" tIns="45167" rIns="90334" bIns="45167">
            <a:spAutoFit/>
          </a:bodyPr>
          <a:lstStyle/>
          <a:p>
            <a:pPr algn="just" fontAlgn="auto">
              <a:lnSpc>
                <a:spcPts val="2000"/>
              </a:lnSpc>
              <a:spcBef>
                <a:spcPts val="300"/>
              </a:spcBef>
              <a:tabLst>
                <a:tab pos="178785" algn="l"/>
              </a:tabLst>
            </a:pPr>
            <a:r>
              <a:rPr lang="en-US" altLang="ja-JP" sz="1200" dirty="0" smtClean="0">
                <a:latin typeface="+mn-lt"/>
                <a:ea typeface="HG丸ｺﾞｼｯｸM-PRO" pitchFamily="50" charset="-128"/>
              </a:rPr>
              <a:t>※</a:t>
            </a:r>
            <a:r>
              <a:rPr lang="ru-RU" altLang="ja-JP" sz="1200" dirty="0" smtClean="0">
                <a:latin typeface="+mn-lt"/>
              </a:rPr>
              <a:t> Информацию о социальных пособиях, которые вы сможете получать, смотрите в «Извещении относительно решения (изменения решения) о выплате пособий». (На стр.13 имеется место для наклеивания извещения.)</a:t>
            </a:r>
            <a:endParaRPr lang="en-US" altLang="ja-JP" sz="1200" dirty="0" smtClean="0">
              <a:latin typeface="+mn-lt"/>
              <a:ea typeface="HG丸ｺﾞｼｯｸM-PRO" pitchFamily="50" charset="-128"/>
            </a:endParaRPr>
          </a:p>
        </p:txBody>
      </p:sp>
      <p:sp>
        <p:nvSpPr>
          <p:cNvPr id="6146" name="Text Box 4"/>
          <p:cNvSpPr txBox="1">
            <a:spLocks noChangeArrowheads="1"/>
          </p:cNvSpPr>
          <p:nvPr/>
        </p:nvSpPr>
        <p:spPr bwMode="auto">
          <a:xfrm>
            <a:off x="570045" y="514138"/>
            <a:ext cx="5802552" cy="1076101"/>
          </a:xfrm>
          <a:prstGeom prst="rect">
            <a:avLst/>
          </a:prstGeom>
          <a:noFill/>
          <a:ln w="9525">
            <a:noFill/>
            <a:miter lim="800000"/>
            <a:headEnd/>
            <a:tailEnd/>
          </a:ln>
        </p:spPr>
        <p:txBody>
          <a:bodyPr wrap="square" lIns="90334" tIns="45167" rIns="90334" bIns="45167">
            <a:spAutoFit/>
          </a:bodyPr>
          <a:lstStyle/>
          <a:p>
            <a:pPr marL="178785" indent="-178785" algn="l">
              <a:spcBef>
                <a:spcPct val="50000"/>
              </a:spcBef>
              <a:spcAft>
                <a:spcPts val="600"/>
              </a:spcAft>
              <a:tabLst>
                <a:tab pos="178785" algn="l"/>
              </a:tabLst>
            </a:pPr>
            <a:r>
              <a:rPr lang="ja-JP" altLang="en-US" dirty="0" smtClean="0">
                <a:solidFill>
                  <a:srgbClr val="0033CC"/>
                </a:solidFill>
                <a:latin typeface="HG丸ｺﾞｼｯｸM-PRO" pitchFamily="50" charset="-128"/>
                <a:ea typeface="HG丸ｺﾞｼｯｸM-PRO" pitchFamily="50" charset="-128"/>
              </a:rPr>
              <a:t>◆ </a:t>
            </a:r>
            <a:r>
              <a:rPr lang="ja-JP" altLang="en-US" b="1" dirty="0" smtClean="0">
                <a:solidFill>
                  <a:srgbClr val="0033CC"/>
                </a:solidFill>
                <a:latin typeface="HG丸ｺﾞｼｯｸM-PRO" pitchFamily="50" charset="-128"/>
                <a:ea typeface="HG丸ｺﾞｼｯｸM-PRO" pitchFamily="50" charset="-128"/>
              </a:rPr>
              <a:t> </a:t>
            </a:r>
            <a:r>
              <a:rPr lang="ru-RU" altLang="ja-JP" sz="1600" dirty="0" smtClean="0">
                <a:latin typeface="+mn-lt"/>
                <a:ea typeface="ＤＨＰ特太ゴシック体" pitchFamily="2" charset="-128"/>
              </a:rPr>
              <a:t>Виды социальных пособий</a:t>
            </a:r>
            <a:endParaRPr lang="en-US" altLang="ja-JP" sz="1600" dirty="0" smtClean="0">
              <a:latin typeface="+mn-lt"/>
              <a:ea typeface="ＤＨＰ特太ゴシック体" pitchFamily="2" charset="-128"/>
            </a:endParaRPr>
          </a:p>
          <a:p>
            <a:pPr marL="178785" indent="-457200" algn="just">
              <a:spcBef>
                <a:spcPts val="600"/>
              </a:spcBef>
              <a:spcAft>
                <a:spcPts val="600"/>
              </a:spcAft>
              <a:tabLst>
                <a:tab pos="178785" algn="l"/>
              </a:tabLst>
            </a:pPr>
            <a:r>
              <a:rPr lang="ru-RU" altLang="ja-JP" sz="1200" b="1" dirty="0">
                <a:latin typeface="+mn-lt"/>
                <a:ea typeface="HG丸ｺﾞｼｯｸM-PRO" pitchFamily="50" charset="-128"/>
              </a:rPr>
              <a:t> </a:t>
            </a:r>
            <a:r>
              <a:rPr lang="ru-RU" altLang="ja-JP" sz="1200" b="1" dirty="0" smtClean="0">
                <a:latin typeface="+mn-lt"/>
                <a:ea typeface="HG丸ｺﾞｼｯｸM-PRO" pitchFamily="50" charset="-128"/>
              </a:rPr>
              <a:t>        </a:t>
            </a:r>
            <a:r>
              <a:rPr lang="ru-RU" altLang="ja-JP" sz="1200" dirty="0" smtClean="0">
                <a:latin typeface="+mn-lt"/>
                <a:ea typeface="HG丸ｺﾞｼｯｸM-PRO" pitchFamily="50" charset="-128"/>
              </a:rPr>
              <a:t>Предусмотрены следующие виды социальных пособий. Размер социального пособия представляет собой совокупность разных видов пособий и выплачивается в зависимости от потребности каждой семьи.</a:t>
            </a:r>
            <a:endParaRPr lang="ja-JP" altLang="en-US" sz="1200" dirty="0">
              <a:latin typeface="+mn-lt"/>
              <a:ea typeface="HG丸ｺﾞｼｯｸM-PRO" pitchFamily="50" charset="-128"/>
            </a:endParaRPr>
          </a:p>
        </p:txBody>
      </p:sp>
      <p:sp>
        <p:nvSpPr>
          <p:cNvPr id="6" name="メモ 5"/>
          <p:cNvSpPr>
            <a:spLocks noChangeArrowheads="1"/>
          </p:cNvSpPr>
          <p:nvPr/>
        </p:nvSpPr>
        <p:spPr bwMode="auto">
          <a:xfrm>
            <a:off x="684213" y="1692275"/>
            <a:ext cx="5903912" cy="6624638"/>
          </a:xfrm>
          <a:prstGeom prst="foldedCorner">
            <a:avLst>
              <a:gd name="adj" fmla="val 6218"/>
            </a:avLst>
          </a:prstGeom>
          <a:gradFill rotWithShape="1">
            <a:gsLst>
              <a:gs pos="0">
                <a:srgbClr val="E4FEFF"/>
              </a:gs>
              <a:gs pos="35001">
                <a:srgbClr val="EBFEFF"/>
              </a:gs>
              <a:gs pos="100000">
                <a:srgbClr val="F6FFFF"/>
              </a:gs>
            </a:gsLst>
            <a:lin ang="16200000" scaled="1"/>
          </a:gradFill>
          <a:ln w="9525" algn="ctr">
            <a:solidFill>
              <a:srgbClr val="D5E8EA"/>
            </a:solidFill>
            <a:round/>
            <a:headEnd/>
            <a:tailEnd/>
          </a:ln>
          <a:effectLst>
            <a:outerShdw dist="20000" dir="5400000" rotWithShape="0">
              <a:srgbClr val="000000">
                <a:alpha val="37999"/>
              </a:srgbClr>
            </a:outerShdw>
          </a:effectLst>
        </p:spPr>
        <p:txBody>
          <a:bodyPr anchor="ctr"/>
          <a:lstStyle/>
          <a:p>
            <a:pPr algn="just">
              <a:spcBef>
                <a:spcPct val="50000"/>
              </a:spcBef>
              <a:tabLst>
                <a:tab pos="0" algn="l"/>
              </a:tabLst>
            </a:pPr>
            <a:r>
              <a:rPr lang="ja-JP" altLang="en-US" sz="1200" dirty="0" smtClean="0">
                <a:solidFill>
                  <a:srgbClr val="00CCFF"/>
                </a:solidFill>
                <a:latin typeface="+mn-lt"/>
              </a:rPr>
              <a:t> </a:t>
            </a:r>
            <a:r>
              <a:rPr lang="ja-JP" altLang="en-US" sz="1200" b="1" dirty="0" smtClean="0">
                <a:solidFill>
                  <a:srgbClr val="00CCFF"/>
                </a:solidFill>
                <a:latin typeface="+mn-lt"/>
              </a:rPr>
              <a:t>● </a:t>
            </a:r>
            <a:r>
              <a:rPr lang="ru-RU" altLang="ja-JP" sz="1400" b="1" dirty="0" smtClean="0">
                <a:latin typeface="+mn-lt"/>
              </a:rPr>
              <a:t>Пособие на жизнь: </a:t>
            </a:r>
            <a:r>
              <a:rPr lang="ru-RU" altLang="ja-JP" sz="1200" dirty="0" smtClean="0">
                <a:latin typeface="+mn-lt"/>
              </a:rPr>
              <a:t>расходы на необходимые в повседневной жизни потребности: еду, коммунальные услуги, одежду и т. п.</a:t>
            </a:r>
            <a:endParaRPr lang="ja-JP" altLang="ru-RU" sz="1200" dirty="0" smtClean="0">
              <a:latin typeface="+mn-lt"/>
            </a:endParaRPr>
          </a:p>
          <a:p>
            <a:pPr marL="0" lvl="1" algn="just">
              <a:spcBef>
                <a:spcPct val="50000"/>
              </a:spcBef>
              <a:tabLst>
                <a:tab pos="0" algn="l"/>
              </a:tabLst>
            </a:pPr>
            <a:r>
              <a:rPr lang="en-US" altLang="ja-JP" sz="1200" dirty="0" smtClean="0">
                <a:solidFill>
                  <a:srgbClr val="000000"/>
                </a:solidFill>
                <a:latin typeface="+mn-lt"/>
              </a:rPr>
              <a:t>※</a:t>
            </a:r>
            <a:r>
              <a:rPr lang="ru-RU" altLang="ja-JP" sz="1200" dirty="0" smtClean="0">
                <a:solidFill>
                  <a:srgbClr val="000000"/>
                </a:solidFill>
                <a:latin typeface="+mn-lt"/>
              </a:rPr>
              <a:t> На размер выплаты могут влиять следующие обстоятельства.</a:t>
            </a:r>
          </a:p>
          <a:p>
            <a:pPr marL="0" lvl="1" algn="just">
              <a:spcBef>
                <a:spcPct val="50000"/>
              </a:spcBef>
              <a:tabLst>
                <a:tab pos="0" algn="l"/>
              </a:tabLst>
            </a:pPr>
            <a:r>
              <a:rPr lang="ru-RU" altLang="ja-JP" sz="1200" dirty="0" smtClean="0">
                <a:solidFill>
                  <a:srgbClr val="000000"/>
                </a:solidFill>
                <a:latin typeface="+mn-lt"/>
              </a:rPr>
              <a:t>Примеры.</a:t>
            </a:r>
          </a:p>
          <a:p>
            <a:pPr marL="0" lvl="2" algn="just">
              <a:buFont typeface="Wingdings" pitchFamily="2" charset="2"/>
              <a:buChar char="¥"/>
              <a:tabLst>
                <a:tab pos="0" algn="l"/>
              </a:tabLst>
            </a:pPr>
            <a:r>
              <a:rPr lang="ru-RU" altLang="ja-JP" sz="1200" dirty="0" smtClean="0">
                <a:solidFill>
                  <a:srgbClr val="000000"/>
                </a:solidFill>
                <a:latin typeface="+mn-lt"/>
              </a:rPr>
              <a:t> По достижении 65 лет …. прибавка в размере пенсии по уходу за больными и престарелыми;</a:t>
            </a:r>
          </a:p>
          <a:p>
            <a:pPr marL="0" lvl="2" algn="just">
              <a:buFont typeface="Wingdings" pitchFamily="2" charset="2"/>
              <a:buChar char="¥"/>
              <a:tabLst>
                <a:tab pos="0" algn="l"/>
              </a:tabLst>
            </a:pPr>
            <a:r>
              <a:rPr lang="ru-RU" altLang="ja-JP" sz="1200" dirty="0" smtClean="0">
                <a:solidFill>
                  <a:srgbClr val="000000"/>
                </a:solidFill>
                <a:latin typeface="+mn-lt"/>
              </a:rPr>
              <a:t> По достижении 70 лет …. сокращение выплаты в зависимости от возраста;</a:t>
            </a:r>
          </a:p>
          <a:p>
            <a:pPr marL="0" lvl="2" algn="just">
              <a:buFont typeface="Wingdings" pitchFamily="2" charset="2"/>
              <a:buChar char="¥"/>
              <a:tabLst>
                <a:tab pos="0" algn="l"/>
              </a:tabLst>
            </a:pPr>
            <a:r>
              <a:rPr lang="ru-RU" altLang="ja-JP" sz="1200" dirty="0" smtClean="0">
                <a:solidFill>
                  <a:srgbClr val="000000"/>
                </a:solidFill>
                <a:latin typeface="+mn-lt"/>
              </a:rPr>
              <a:t> С ноября по март …. зимняя надбавка;</a:t>
            </a:r>
          </a:p>
          <a:p>
            <a:pPr marL="0" lvl="2" algn="just">
              <a:buFont typeface="Wingdings" pitchFamily="2" charset="2"/>
              <a:buChar char="¥"/>
              <a:tabLst>
                <a:tab pos="0" algn="l"/>
              </a:tabLst>
            </a:pPr>
            <a:r>
              <a:rPr lang="ru-RU" altLang="ja-JP" sz="1200" dirty="0" smtClean="0">
                <a:solidFill>
                  <a:srgbClr val="000000"/>
                </a:solidFill>
                <a:latin typeface="+mn-lt"/>
              </a:rPr>
              <a:t> Декабрь …. выплата единовременного пособия в конце года.</a:t>
            </a:r>
            <a:endParaRPr lang="en-US" altLang="ja-JP" sz="1200" dirty="0" smtClean="0">
              <a:solidFill>
                <a:srgbClr val="000000"/>
              </a:solidFill>
              <a:latin typeface="+mn-lt"/>
            </a:endParaRPr>
          </a:p>
          <a:p>
            <a:pPr algn="just">
              <a:tabLst>
                <a:tab pos="0" algn="l"/>
              </a:tabLst>
            </a:pPr>
            <a:r>
              <a:rPr lang="ja-JP" altLang="en-US" sz="1200" dirty="0" smtClean="0">
                <a:solidFill>
                  <a:srgbClr val="000000"/>
                </a:solidFill>
                <a:latin typeface="+mn-lt"/>
              </a:rPr>
              <a:t>　　　　　</a:t>
            </a:r>
          </a:p>
          <a:p>
            <a:pPr algn="just">
              <a:tabLst>
                <a:tab pos="0" algn="l"/>
              </a:tabLst>
            </a:pPr>
            <a:r>
              <a:rPr lang="ja-JP" altLang="en-US" sz="1200" b="1" dirty="0" smtClean="0">
                <a:solidFill>
                  <a:srgbClr val="00CCFF"/>
                </a:solidFill>
                <a:latin typeface="+mn-lt"/>
              </a:rPr>
              <a:t>● </a:t>
            </a:r>
            <a:r>
              <a:rPr lang="ru-RU" altLang="ja-JP" sz="1400" b="1" dirty="0" smtClean="0">
                <a:latin typeface="+mn-lt"/>
              </a:rPr>
              <a:t>Пособие на жилье: </a:t>
            </a:r>
            <a:r>
              <a:rPr lang="ru-RU" altLang="ja-JP" sz="1200" dirty="0" smtClean="0">
                <a:latin typeface="+mn-lt"/>
              </a:rPr>
              <a:t>ежемесячная квартплата, расходы на содержание жилья (имеются определенные ограничения).</a:t>
            </a:r>
          </a:p>
          <a:p>
            <a:pPr algn="just">
              <a:tabLst>
                <a:tab pos="0" algn="l"/>
              </a:tabLst>
            </a:pPr>
            <a:endParaRPr lang="en-US" altLang="ja-JP" sz="1200" dirty="0" smtClean="0">
              <a:solidFill>
                <a:srgbClr val="000000"/>
              </a:solidFill>
              <a:latin typeface="+mn-lt"/>
            </a:endParaRPr>
          </a:p>
          <a:p>
            <a:pPr algn="just">
              <a:tabLst>
                <a:tab pos="0" algn="l"/>
              </a:tabLst>
            </a:pPr>
            <a:r>
              <a:rPr lang="ja-JP" altLang="en-US" sz="1200" b="1" dirty="0" smtClean="0">
                <a:solidFill>
                  <a:srgbClr val="00CCFF"/>
                </a:solidFill>
                <a:latin typeface="+mn-lt"/>
              </a:rPr>
              <a:t>●</a:t>
            </a:r>
            <a:r>
              <a:rPr lang="ru-RU" altLang="ja-JP" sz="1200" b="1" dirty="0" smtClean="0">
                <a:solidFill>
                  <a:srgbClr val="00CCFF"/>
                </a:solidFill>
                <a:latin typeface="+mn-lt"/>
              </a:rPr>
              <a:t> </a:t>
            </a:r>
            <a:r>
              <a:rPr lang="ru-RU" altLang="ja-JP" sz="1400" b="1" dirty="0" smtClean="0">
                <a:latin typeface="+mn-lt"/>
              </a:rPr>
              <a:t>Медицинское пособие: </a:t>
            </a:r>
            <a:r>
              <a:rPr lang="ru-RU" altLang="ja-JP" sz="1200" dirty="0" smtClean="0">
                <a:latin typeface="+mn-lt"/>
              </a:rPr>
              <a:t>расходы на лечение в стационаре и амбулаторное лечение (оплата медицинского обслуживания медицинскому учреждению производится органом, осуществляющим выплату социальных пособий).</a:t>
            </a:r>
          </a:p>
          <a:p>
            <a:pPr algn="just">
              <a:tabLst>
                <a:tab pos="0" algn="l"/>
              </a:tabLst>
            </a:pPr>
            <a:endParaRPr lang="en-US" altLang="ja-JP" sz="1200" dirty="0" smtClean="0">
              <a:solidFill>
                <a:srgbClr val="000000"/>
              </a:solidFill>
              <a:latin typeface="+mn-lt"/>
            </a:endParaRPr>
          </a:p>
          <a:p>
            <a:pPr algn="just">
              <a:tabLst>
                <a:tab pos="0" algn="l"/>
              </a:tabLst>
            </a:pPr>
            <a:r>
              <a:rPr lang="ja-JP" altLang="en-US" sz="1200" b="1" dirty="0" smtClean="0">
                <a:solidFill>
                  <a:srgbClr val="00CCFF"/>
                </a:solidFill>
                <a:latin typeface="+mn-lt"/>
              </a:rPr>
              <a:t>● </a:t>
            </a:r>
            <a:r>
              <a:rPr lang="ru-RU" altLang="ja-JP" sz="1400" b="1" dirty="0" smtClean="0">
                <a:latin typeface="+mn-lt"/>
              </a:rPr>
              <a:t>Пособие по уходу за больными и престарелыми: </a:t>
            </a:r>
            <a:r>
              <a:rPr lang="ru-RU" altLang="ja-JP" sz="1200" dirty="0" smtClean="0">
                <a:latin typeface="+mn-lt"/>
              </a:rPr>
              <a:t>расходы на получение услуг, которые могут оплачиваться в рамках страхования ухода за больными и престарелыми.</a:t>
            </a:r>
          </a:p>
          <a:p>
            <a:pPr algn="just">
              <a:tabLst>
                <a:tab pos="0" algn="l"/>
              </a:tabLst>
            </a:pPr>
            <a:endParaRPr lang="ru-RU" altLang="ja-JP" sz="1200" dirty="0" smtClean="0">
              <a:latin typeface="+mn-lt"/>
            </a:endParaRPr>
          </a:p>
          <a:p>
            <a:pPr algn="just">
              <a:tabLst>
                <a:tab pos="0" algn="l"/>
              </a:tabLst>
            </a:pPr>
            <a:r>
              <a:rPr lang="ja-JP" altLang="en-US" sz="1200" b="1" dirty="0" smtClean="0">
                <a:solidFill>
                  <a:srgbClr val="00CCFF"/>
                </a:solidFill>
                <a:latin typeface="+mn-lt"/>
              </a:rPr>
              <a:t>● </a:t>
            </a:r>
            <a:r>
              <a:rPr lang="ru-RU" altLang="ja-JP" sz="1400" b="1" dirty="0" smtClean="0">
                <a:latin typeface="+mn-lt"/>
              </a:rPr>
              <a:t>Пособие при рождении ребенка</a:t>
            </a:r>
            <a:r>
              <a:rPr lang="ru-RU" altLang="ja-JP" sz="1400" dirty="0" smtClean="0">
                <a:latin typeface="+mn-lt"/>
              </a:rPr>
              <a:t>: </a:t>
            </a:r>
            <a:r>
              <a:rPr lang="ru-RU" altLang="ja-JP" sz="1200" dirty="0" smtClean="0">
                <a:latin typeface="+mn-lt"/>
              </a:rPr>
              <a:t>расходы в связи с рождением ребенка.</a:t>
            </a:r>
          </a:p>
          <a:p>
            <a:pPr algn="just">
              <a:tabLst>
                <a:tab pos="0" algn="l"/>
              </a:tabLst>
            </a:pPr>
            <a:endParaRPr lang="en-US" altLang="ja-JP" sz="1200" dirty="0" smtClean="0">
              <a:solidFill>
                <a:srgbClr val="000000"/>
              </a:solidFill>
              <a:latin typeface="+mn-lt"/>
            </a:endParaRPr>
          </a:p>
          <a:p>
            <a:pPr algn="just">
              <a:tabLst>
                <a:tab pos="0" algn="l"/>
              </a:tabLst>
            </a:pPr>
            <a:r>
              <a:rPr lang="ja-JP" altLang="en-US" sz="1200" b="1" dirty="0" smtClean="0">
                <a:solidFill>
                  <a:srgbClr val="00CCFF"/>
                </a:solidFill>
                <a:latin typeface="+mn-lt"/>
              </a:rPr>
              <a:t>● </a:t>
            </a:r>
            <a:r>
              <a:rPr lang="ru-RU" altLang="ja-JP" sz="1400" b="1" dirty="0" smtClean="0">
                <a:latin typeface="+mn-lt"/>
              </a:rPr>
              <a:t>Пособие на обеспечение занятости</a:t>
            </a:r>
            <a:r>
              <a:rPr lang="ru-RU" altLang="ja-JP" sz="1400" dirty="0" smtClean="0">
                <a:latin typeface="+mn-lt"/>
              </a:rPr>
              <a:t>: </a:t>
            </a:r>
            <a:r>
              <a:rPr lang="ru-RU" altLang="ja-JP" sz="1200" dirty="0" smtClean="0">
                <a:latin typeface="+mn-lt"/>
              </a:rPr>
              <a:t>расходы на открытие  малого предприятия, расходы на прохождение подготовки для трудоустройства.</a:t>
            </a:r>
          </a:p>
          <a:p>
            <a:pPr algn="just">
              <a:tabLst>
                <a:tab pos="0" algn="l"/>
              </a:tabLst>
            </a:pPr>
            <a:endParaRPr lang="ru-RU" altLang="ja-JP" sz="1200" dirty="0" smtClean="0">
              <a:latin typeface="+mn-lt"/>
            </a:endParaRPr>
          </a:p>
          <a:p>
            <a:pPr algn="just">
              <a:tabLst>
                <a:tab pos="0" algn="l"/>
              </a:tabLst>
            </a:pPr>
            <a:r>
              <a:rPr lang="ja-JP" altLang="en-US" sz="1200" b="1" dirty="0" smtClean="0">
                <a:solidFill>
                  <a:srgbClr val="00CCFF"/>
                </a:solidFill>
                <a:latin typeface="+mn-lt"/>
              </a:rPr>
              <a:t>● </a:t>
            </a:r>
            <a:r>
              <a:rPr lang="ru-RU" altLang="ja-JP" sz="1400" b="1" dirty="0" smtClean="0">
                <a:latin typeface="+mn-lt"/>
              </a:rPr>
              <a:t>Пособие на похороны</a:t>
            </a:r>
            <a:r>
              <a:rPr lang="ru-RU" altLang="ja-JP" sz="1400" dirty="0" smtClean="0">
                <a:latin typeface="+mn-lt"/>
              </a:rPr>
              <a:t>: </a:t>
            </a:r>
            <a:r>
              <a:rPr lang="ru-RU" altLang="ja-JP" sz="1200" dirty="0" smtClean="0">
                <a:latin typeface="+mn-lt"/>
              </a:rPr>
              <a:t>расходы на проведение похорон (если похороны проводятся за счет родственников, то вы не можете получить данное пособие). </a:t>
            </a:r>
            <a:endParaRPr lang="en-US" altLang="ja-JP" sz="1200" dirty="0" smtClean="0">
              <a:latin typeface="+mn-lt"/>
            </a:endParaRPr>
          </a:p>
        </p:txBody>
      </p:sp>
    </p:spTree>
    <p:extLst>
      <p:ext uri="{BB962C8B-B14F-4D97-AF65-F5344CB8AC3E}">
        <p14:creationId xmlns:p14="http://schemas.microsoft.com/office/powerpoint/2010/main" val="1021793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bwMode="auto">
          <a:xfrm>
            <a:off x="467941" y="3348757"/>
            <a:ext cx="5904656" cy="4104456"/>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algn="l">
              <a:lnSpc>
                <a:spcPct val="120000"/>
              </a:lnSpc>
              <a:defRPr/>
            </a:pPr>
            <a:endParaRPr lang="ja-JP" altLang="en-US" sz="1400" dirty="0" smtClean="0">
              <a:latin typeface="HG丸ｺﾞｼｯｸM-PRO" pitchFamily="50" charset="-128"/>
              <a:ea typeface="HG丸ｺﾞｼｯｸM-PRO" pitchFamily="50" charset="-128"/>
            </a:endParaRPr>
          </a:p>
        </p:txBody>
      </p:sp>
      <p:sp>
        <p:nvSpPr>
          <p:cNvPr id="7172" name="Text Box 4"/>
          <p:cNvSpPr txBox="1">
            <a:spLocks noChangeArrowheads="1"/>
          </p:cNvSpPr>
          <p:nvPr/>
        </p:nvSpPr>
        <p:spPr bwMode="auto">
          <a:xfrm>
            <a:off x="395933" y="1332533"/>
            <a:ext cx="5904656" cy="7841030"/>
          </a:xfrm>
          <a:prstGeom prst="rect">
            <a:avLst/>
          </a:prstGeom>
          <a:noFill/>
          <a:ln w="9525">
            <a:noFill/>
            <a:miter lim="800000"/>
            <a:headEnd/>
            <a:tailEnd/>
          </a:ln>
        </p:spPr>
        <p:txBody>
          <a:bodyPr wrap="square" lIns="90334" tIns="45167" rIns="90334" bIns="45167">
            <a:spAutoFit/>
          </a:bodyPr>
          <a:lstStyle/>
          <a:p>
            <a:pPr marL="273050" lvl="0" indent="-273050" algn="just">
              <a:lnSpc>
                <a:spcPct val="90000"/>
              </a:lnSpc>
              <a:tabLst>
                <a:tab pos="623888" algn="l"/>
              </a:tabLst>
            </a:pPr>
            <a:r>
              <a:rPr lang="ja-JP" altLang="en-US" dirty="0" smtClean="0">
                <a:solidFill>
                  <a:srgbClr val="0033CC"/>
                </a:solidFill>
                <a:latin typeface="HG丸ｺﾞｼｯｸM-PRO" pitchFamily="50" charset="-128"/>
                <a:ea typeface="HG丸ｺﾞｼｯｸM-PRO" pitchFamily="50" charset="-128"/>
              </a:rPr>
              <a:t>◆  </a:t>
            </a:r>
            <a:r>
              <a:rPr lang="ru-RU" altLang="ja-JP" sz="1600" dirty="0" smtClean="0">
                <a:solidFill>
                  <a:srgbClr val="000000"/>
                </a:solidFill>
                <a:latin typeface="+mn-lt"/>
                <a:ea typeface="Arial Unicode MS" pitchFamily="50" charset="-128"/>
                <a:cs typeface="Arial Unicode MS" pitchFamily="50" charset="-128"/>
              </a:rPr>
              <a:t>Куда подавать заявление на получение социальных пособий</a:t>
            </a:r>
          </a:p>
          <a:p>
            <a:pPr marL="268288" lvl="0" indent="-268288" algn="just">
              <a:lnSpc>
                <a:spcPct val="90000"/>
              </a:lnSpc>
              <a:tabLst>
                <a:tab pos="623888" algn="l"/>
              </a:tabLst>
            </a:pPr>
            <a:r>
              <a:rPr lang="ru-RU" altLang="ja-JP" sz="1200" dirty="0" smtClean="0">
                <a:solidFill>
                  <a:srgbClr val="000000"/>
                </a:solidFill>
                <a:ea typeface="Arial Unicode MS" pitchFamily="50" charset="-128"/>
                <a:cs typeface="Arial Unicode MS" pitchFamily="50" charset="-128"/>
              </a:rPr>
              <a:t>	</a:t>
            </a:r>
            <a:r>
              <a:rPr lang="en-US" altLang="ja-JP" sz="1200" dirty="0" smtClean="0">
                <a:solidFill>
                  <a:srgbClr val="000000"/>
                </a:solidFill>
                <a:latin typeface="+mn-lt"/>
                <a:ea typeface="Arial Unicode MS" pitchFamily="50" charset="-128"/>
                <a:cs typeface="Arial Unicode MS" pitchFamily="50" charset="-128"/>
              </a:rPr>
              <a:t>     </a:t>
            </a:r>
            <a:r>
              <a:rPr lang="ru-RU" altLang="ja-JP" sz="1200" dirty="0" smtClean="0">
                <a:solidFill>
                  <a:srgbClr val="000000"/>
                </a:solidFill>
                <a:latin typeface="+mn-lt"/>
                <a:ea typeface="Arial Unicode MS" pitchFamily="50" charset="-128"/>
                <a:cs typeface="Arial Unicode MS" pitchFamily="50" charset="-128"/>
              </a:rPr>
              <a:t>Заявление на получение социальных пособий необходимо подавать в мэрию, районную, поселковую или деревенскую администрацию, или в отдел благосостояния по месту вашего жительства. Указанные органы осуществляют выплаты социальных пособий.</a:t>
            </a:r>
          </a:p>
          <a:p>
            <a:pPr marL="468313" lvl="1" indent="-198438" algn="just">
              <a:lnSpc>
                <a:spcPct val="90000"/>
              </a:lnSpc>
              <a:tabLst>
                <a:tab pos="623888" algn="l"/>
              </a:tabLst>
            </a:pPr>
            <a:r>
              <a:rPr lang="en-US" altLang="ja-JP" sz="1200" dirty="0" smtClean="0">
                <a:solidFill>
                  <a:srgbClr val="000000"/>
                </a:solidFill>
                <a:latin typeface="+mn-lt"/>
                <a:ea typeface="Arial Unicode MS" pitchFamily="50" charset="-128"/>
                <a:cs typeface="Arial Unicode MS" pitchFamily="50" charset="-128"/>
              </a:rPr>
              <a:t>☆</a:t>
            </a:r>
            <a:r>
              <a:rPr lang="ru-RU" altLang="ja-JP" sz="1200" dirty="0" smtClean="0">
                <a:solidFill>
                  <a:srgbClr val="000000"/>
                </a:solidFill>
                <a:latin typeface="+mn-lt"/>
                <a:ea typeface="Arial Unicode MS" pitchFamily="50" charset="-128"/>
                <a:cs typeface="Arial Unicode MS" pitchFamily="50" charset="-128"/>
              </a:rPr>
              <a:t>	Контактный адрес и номер телефона органа</a:t>
            </a:r>
            <a:r>
              <a:rPr lang="en-US" altLang="ja-JP" sz="1200" dirty="0" smtClean="0">
                <a:solidFill>
                  <a:srgbClr val="000000"/>
                </a:solidFill>
                <a:latin typeface="+mn-lt"/>
                <a:ea typeface="Arial Unicode MS" pitchFamily="50" charset="-128"/>
                <a:cs typeface="Arial Unicode MS" pitchFamily="50" charset="-128"/>
              </a:rPr>
              <a:t> </a:t>
            </a:r>
            <a:r>
              <a:rPr lang="ru-RU" altLang="ja-JP" sz="1200" dirty="0" smtClean="0">
                <a:solidFill>
                  <a:srgbClr val="000000"/>
                </a:solidFill>
                <a:latin typeface="+mn-lt"/>
                <a:ea typeface="Arial Unicode MS" pitchFamily="50" charset="-128"/>
                <a:cs typeface="Arial Unicode MS" pitchFamily="50" charset="-128"/>
              </a:rPr>
              <a:t>вашего региона</a:t>
            </a:r>
            <a:r>
              <a:rPr lang="en-US" altLang="ja-JP" sz="1200" dirty="0" smtClean="0">
                <a:solidFill>
                  <a:srgbClr val="000000"/>
                </a:solidFill>
                <a:latin typeface="+mn-lt"/>
                <a:ea typeface="Arial Unicode MS" pitchFamily="50" charset="-128"/>
                <a:cs typeface="Arial Unicode MS" pitchFamily="50" charset="-128"/>
              </a:rPr>
              <a:t>     </a:t>
            </a:r>
          </a:p>
          <a:p>
            <a:pPr marL="468313" lvl="1" indent="-198438" algn="just">
              <a:lnSpc>
                <a:spcPct val="90000"/>
              </a:lnSpc>
              <a:tabLst>
                <a:tab pos="623888" algn="l"/>
              </a:tabLst>
            </a:pPr>
            <a:r>
              <a:rPr lang="ru-RU" altLang="ja-JP" sz="1200" dirty="0" smtClean="0">
                <a:solidFill>
                  <a:srgbClr val="000000"/>
                </a:solidFill>
                <a:latin typeface="+mn-lt"/>
                <a:ea typeface="Arial Unicode MS" pitchFamily="50" charset="-128"/>
                <a:cs typeface="Arial Unicode MS" pitchFamily="50" charset="-128"/>
              </a:rPr>
              <a:t> </a:t>
            </a:r>
            <a:r>
              <a:rPr lang="en-US" altLang="ja-JP" sz="1200" dirty="0" smtClean="0">
                <a:solidFill>
                  <a:srgbClr val="000000"/>
                </a:solidFill>
                <a:latin typeface="+mn-lt"/>
                <a:ea typeface="Arial Unicode MS" pitchFamily="50" charset="-128"/>
                <a:cs typeface="Arial Unicode MS" pitchFamily="50" charset="-128"/>
              </a:rPr>
              <a:t>           </a:t>
            </a:r>
            <a:r>
              <a:rPr lang="ru-RU" altLang="ja-JP" sz="1200" dirty="0" smtClean="0">
                <a:solidFill>
                  <a:srgbClr val="000000"/>
                </a:solidFill>
                <a:latin typeface="+mn-lt"/>
                <a:ea typeface="Arial Unicode MS" pitchFamily="50" charset="-128"/>
                <a:cs typeface="Arial Unicode MS" pitchFamily="50" charset="-128"/>
              </a:rPr>
              <a:t>смотрите на стр.</a:t>
            </a:r>
            <a:r>
              <a:rPr lang="en-US" altLang="ja-JP" sz="1200" dirty="0" smtClean="0">
                <a:solidFill>
                  <a:srgbClr val="000000"/>
                </a:solidFill>
                <a:latin typeface="+mn-lt"/>
                <a:ea typeface="Arial Unicode MS" pitchFamily="50" charset="-128"/>
                <a:cs typeface="Arial Unicode MS" pitchFamily="50" charset="-128"/>
              </a:rPr>
              <a:t>2</a:t>
            </a:r>
            <a:r>
              <a:rPr lang="ru-RU" altLang="ja-JP" sz="1200" dirty="0" smtClean="0">
                <a:solidFill>
                  <a:srgbClr val="000000"/>
                </a:solidFill>
                <a:latin typeface="+mn-lt"/>
                <a:ea typeface="Arial Unicode MS" pitchFamily="50" charset="-128"/>
                <a:cs typeface="Arial Unicode MS" pitchFamily="50" charset="-128"/>
              </a:rPr>
              <a:t>5.</a:t>
            </a:r>
            <a:endParaRPr lang="en-US" altLang="ja-JP" sz="1200" dirty="0" smtClean="0">
              <a:solidFill>
                <a:srgbClr val="000000"/>
              </a:solidFill>
              <a:ea typeface="Arial Unicode MS" pitchFamily="50" charset="-128"/>
              <a:cs typeface="Arial Unicode MS" pitchFamily="50" charset="-128"/>
            </a:endParaRPr>
          </a:p>
          <a:p>
            <a:pPr algn="just">
              <a:lnSpc>
                <a:spcPts val="600"/>
              </a:lnSpc>
            </a:pPr>
            <a:endParaRPr lang="ja-JP" altLang="en-US" dirty="0" smtClean="0">
              <a:solidFill>
                <a:srgbClr val="0033CC"/>
              </a:solidFill>
              <a:latin typeface="HG丸ｺﾞｼｯｸM-PRO" pitchFamily="50" charset="-128"/>
              <a:ea typeface="ＤＨＰ特太ゴシック体" pitchFamily="2" charset="-128"/>
            </a:endParaRPr>
          </a:p>
          <a:p>
            <a:pPr marL="268288" lvl="0" indent="-268288" algn="just">
              <a:lnSpc>
                <a:spcPct val="90000"/>
              </a:lnSpc>
              <a:tabLst>
                <a:tab pos="623888" algn="l"/>
              </a:tabLst>
            </a:pPr>
            <a:r>
              <a:rPr lang="ja-JP" altLang="en-US" dirty="0" smtClean="0">
                <a:solidFill>
                  <a:srgbClr val="0033CC"/>
                </a:solidFill>
                <a:latin typeface="HG丸ｺﾞｼｯｸM-PRO" pitchFamily="50" charset="-128"/>
                <a:ea typeface="ＤＨＰ特太ゴシック体" pitchFamily="2" charset="-128"/>
              </a:rPr>
              <a:t>◆  </a:t>
            </a:r>
            <a:r>
              <a:rPr lang="ru-RU" altLang="ja-JP" sz="1600" dirty="0" smtClean="0">
                <a:solidFill>
                  <a:srgbClr val="000000"/>
                </a:solidFill>
                <a:ea typeface="Arial Unicode MS" pitchFamily="50" charset="-128"/>
                <a:cs typeface="Arial Unicode MS" pitchFamily="50" charset="-128"/>
              </a:rPr>
              <a:t>Требующиеся документы</a:t>
            </a:r>
          </a:p>
          <a:p>
            <a:pPr marL="268288" lvl="0" indent="-268288" algn="just">
              <a:lnSpc>
                <a:spcPct val="90000"/>
              </a:lnSpc>
              <a:tabLst>
                <a:tab pos="623888" algn="l"/>
              </a:tabLst>
            </a:pPr>
            <a:endParaRPr lang="en-US" altLang="ja-JP" sz="1600" dirty="0" smtClean="0">
              <a:solidFill>
                <a:srgbClr val="000000"/>
              </a:solidFill>
              <a:latin typeface="Arial Unicode MS" pitchFamily="50" charset="-128"/>
              <a:ea typeface="Arial Unicode MS" pitchFamily="50" charset="-128"/>
              <a:cs typeface="Arial Unicode MS" pitchFamily="50" charset="-128"/>
            </a:endParaRPr>
          </a:p>
          <a:p>
            <a:pPr marL="268288" lvl="0" indent="-268288" algn="just">
              <a:lnSpc>
                <a:spcPct val="90000"/>
              </a:lnSpc>
              <a:tabLst>
                <a:tab pos="623888" algn="l"/>
              </a:tabLst>
            </a:pPr>
            <a:endParaRPr lang="en-US" altLang="ja-JP" sz="1600" dirty="0" smtClean="0">
              <a:solidFill>
                <a:srgbClr val="000000"/>
              </a:solidFill>
              <a:latin typeface="Arial Unicode MS" pitchFamily="50" charset="-128"/>
              <a:ea typeface="Arial Unicode MS" pitchFamily="50" charset="-128"/>
              <a:cs typeface="Arial Unicode MS" pitchFamily="50" charset="-128"/>
            </a:endParaRPr>
          </a:p>
          <a:p>
            <a:pPr marL="612775" lvl="1" indent="-342900" algn="just">
              <a:lnSpc>
                <a:spcPct val="90000"/>
              </a:lnSpc>
              <a:buAutoNum type="arabicPeriod"/>
              <a:tabLst>
                <a:tab pos="623888" algn="l"/>
              </a:tabLst>
            </a:pPr>
            <a:r>
              <a:rPr lang="ru-RU" altLang="ja-JP" sz="1400" b="1" dirty="0" smtClean="0">
                <a:solidFill>
                  <a:srgbClr val="000000"/>
                </a:solidFill>
                <a:latin typeface="+mn-lt"/>
                <a:ea typeface="Arial Unicode MS" pitchFamily="50" charset="-128"/>
                <a:cs typeface="Arial Unicode MS" pitchFamily="50" charset="-128"/>
              </a:rPr>
              <a:t>Декларация о доходах</a:t>
            </a:r>
            <a:r>
              <a:rPr lang="ja-JP" altLang="en-US" sz="1400" dirty="0">
                <a:latin typeface="HG丸ｺﾞｼｯｸM-PRO" pitchFamily="50" charset="-128"/>
                <a:ea typeface="HG丸ｺﾞｼｯｸM-PRO" pitchFamily="50" charset="-128"/>
              </a:rPr>
              <a:t>　</a:t>
            </a:r>
            <a:endParaRPr lang="ru-RU" altLang="ja-JP" sz="1400" dirty="0" smtClean="0">
              <a:latin typeface="HG丸ｺﾞｼｯｸM-PRO" pitchFamily="50" charset="-128"/>
              <a:ea typeface="HG丸ｺﾞｼｯｸM-PRO" pitchFamily="50" charset="-128"/>
            </a:endParaRPr>
          </a:p>
          <a:p>
            <a:pPr marL="612775" lvl="1" indent="-342900" algn="just">
              <a:lnSpc>
                <a:spcPct val="90000"/>
              </a:lnSpc>
              <a:tabLst>
                <a:tab pos="623888" algn="l"/>
              </a:tabLst>
            </a:pPr>
            <a:endParaRPr lang="en-US" altLang="ja-JP" sz="1400" dirty="0" smtClean="0">
              <a:latin typeface="+mn-lt"/>
              <a:ea typeface="HG丸ｺﾞｼｯｸM-PRO" pitchFamily="50" charset="-128"/>
            </a:endParaRPr>
          </a:p>
          <a:p>
            <a:pPr marL="493713" lvl="0" indent="-228600" algn="just">
              <a:buAutoNum type="arabicParenBoth"/>
            </a:pPr>
            <a:r>
              <a:rPr lang="ru-RU" altLang="ja-JP" sz="1050" b="1" dirty="0" smtClean="0">
                <a:solidFill>
                  <a:srgbClr val="000000"/>
                </a:solidFill>
                <a:latin typeface="+mn-lt"/>
                <a:ea typeface="Arial Unicode MS" pitchFamily="50" charset="-128"/>
                <a:cs typeface="Arial Unicode MS" pitchFamily="50" charset="-128"/>
              </a:rPr>
              <a:t>Декларация о доходах лиц, ранее не получавших социальных пособий</a:t>
            </a:r>
          </a:p>
          <a:p>
            <a:pPr marL="493713" lvl="0" indent="-228600" algn="just"/>
            <a:endParaRPr lang="en-US" altLang="ja-JP" sz="1050" b="1" dirty="0" smtClean="0">
              <a:solidFill>
                <a:srgbClr val="000000"/>
              </a:solidFill>
              <a:latin typeface="+mn-lt"/>
              <a:ea typeface="Arial Unicode MS" pitchFamily="50" charset="-128"/>
              <a:cs typeface="Arial Unicode MS" pitchFamily="50" charset="-128"/>
            </a:endParaRPr>
          </a:p>
          <a:p>
            <a:pPr marL="265113" lvl="0" algn="just"/>
            <a:r>
              <a:rPr lang="ja-JP" altLang="en-US" sz="1200" b="1" dirty="0" smtClean="0">
                <a:solidFill>
                  <a:srgbClr val="000000"/>
                </a:solidFill>
                <a:latin typeface="+mn-ea"/>
                <a:ea typeface="+mn-ea"/>
                <a:cs typeface="Arial Unicode MS" pitchFamily="50" charset="-128"/>
              </a:rPr>
              <a:t>○　</a:t>
            </a:r>
            <a:r>
              <a:rPr lang="ru-RU" altLang="ja-JP" sz="1050" b="1" dirty="0" smtClean="0">
                <a:solidFill>
                  <a:srgbClr val="000000"/>
                </a:solidFill>
                <a:latin typeface="+mn-lt"/>
                <a:ea typeface="Arial Unicode MS" pitchFamily="50" charset="-128"/>
                <a:cs typeface="Arial Unicode MS" pitchFamily="50" charset="-128"/>
              </a:rPr>
              <a:t>Лица, получавшие доходы от ведения сельского хозяйства, в виде пенсий,</a:t>
            </a:r>
          </a:p>
          <a:p>
            <a:pPr marL="265113" lvl="0" algn="just"/>
            <a:r>
              <a:rPr lang="ru-RU" altLang="ja-JP" sz="1050" b="1" dirty="0" smtClean="0">
                <a:solidFill>
                  <a:srgbClr val="000000"/>
                </a:solidFill>
                <a:latin typeface="+mn-lt"/>
                <a:ea typeface="Arial Unicode MS" pitchFamily="50" charset="-128"/>
                <a:cs typeface="Arial Unicode MS" pitchFamily="50" charset="-128"/>
              </a:rPr>
              <a:t>а также других общественных выплат</a:t>
            </a:r>
            <a:endParaRPr lang="en-US" altLang="ja-JP" sz="1050" b="1" dirty="0" smtClean="0">
              <a:solidFill>
                <a:srgbClr val="000000"/>
              </a:solidFill>
              <a:latin typeface="+mn-lt"/>
              <a:ea typeface="Arial Unicode MS" pitchFamily="50" charset="-128"/>
              <a:cs typeface="Arial Unicode MS" pitchFamily="50" charset="-128"/>
            </a:endParaRPr>
          </a:p>
          <a:p>
            <a:pPr marL="265113" lvl="0" algn="just"/>
            <a:r>
              <a:rPr lang="en-US" altLang="ja-JP" sz="1050" b="1"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Укажите </a:t>
            </a:r>
            <a:r>
              <a:rPr lang="ru-RU" altLang="ja-JP" sz="1050" u="sng" dirty="0" smtClean="0">
                <a:solidFill>
                  <a:srgbClr val="000000"/>
                </a:solidFill>
                <a:latin typeface="+mn-lt"/>
                <a:ea typeface="Arial Unicode MS" pitchFamily="50" charset="-128"/>
                <a:cs typeface="Arial Unicode MS" pitchFamily="50" charset="-128"/>
              </a:rPr>
              <a:t>сумму доходов за последний месяц, когда вы получали доходы.</a:t>
            </a:r>
            <a:endParaRPr lang="en-US" altLang="ja-JP" sz="1050" u="sng" dirty="0" smtClean="0">
              <a:solidFill>
                <a:srgbClr val="000000"/>
              </a:solidFill>
              <a:latin typeface="+mn-lt"/>
              <a:ea typeface="Arial Unicode MS" pitchFamily="50" charset="-128"/>
              <a:cs typeface="Arial Unicode MS" pitchFamily="50" charset="-128"/>
            </a:endParaRPr>
          </a:p>
          <a:p>
            <a:pPr marL="265113" lvl="0" algn="just"/>
            <a:r>
              <a:rPr lang="ja-JP" altLang="en-US" sz="1050" b="1" dirty="0" smtClean="0">
                <a:solidFill>
                  <a:srgbClr val="000000"/>
                </a:solidFill>
                <a:latin typeface="+mn-ea"/>
                <a:ea typeface="+mn-ea"/>
                <a:cs typeface="Arial Unicode MS" pitchFamily="50" charset="-128"/>
              </a:rPr>
              <a:t>○　</a:t>
            </a:r>
            <a:r>
              <a:rPr lang="ru-RU" altLang="ja-JP" sz="1050" b="1" dirty="0" smtClean="0">
                <a:solidFill>
                  <a:srgbClr val="000000"/>
                </a:solidFill>
                <a:latin typeface="+mn-lt"/>
                <a:ea typeface="Arial Unicode MS" pitchFamily="50" charset="-128"/>
                <a:cs typeface="Arial Unicode MS" pitchFamily="50" charset="-128"/>
              </a:rPr>
              <a:t>Лица, получавшие доходы в виде заработной платы, от индивидуального предпринимательства, в виде денежных переводов и т. п.</a:t>
            </a:r>
            <a:endParaRPr lang="en-US" altLang="ja-JP" sz="1050" b="1" dirty="0" smtClean="0">
              <a:solidFill>
                <a:srgbClr val="000000"/>
              </a:solidFill>
              <a:latin typeface="+mn-lt"/>
              <a:ea typeface="Arial Unicode MS" pitchFamily="50" charset="-128"/>
              <a:cs typeface="Arial Unicode MS" pitchFamily="50" charset="-128"/>
            </a:endParaRPr>
          </a:p>
          <a:p>
            <a:pPr marL="265113" lvl="1" algn="just"/>
            <a:r>
              <a:rPr lang="ru-RU" altLang="ja-JP" sz="1050" dirty="0" smtClean="0">
                <a:solidFill>
                  <a:srgbClr val="000000"/>
                </a:solidFill>
                <a:latin typeface="+mn-lt"/>
                <a:ea typeface="Arial Unicode MS" pitchFamily="50" charset="-128"/>
                <a:cs typeface="Arial Unicode MS" pitchFamily="50" charset="-128"/>
              </a:rPr>
              <a:t>Укажите </a:t>
            </a:r>
            <a:r>
              <a:rPr lang="ru-RU" altLang="ja-JP" sz="1050" u="sng" dirty="0" smtClean="0">
                <a:solidFill>
                  <a:srgbClr val="000000"/>
                </a:solidFill>
                <a:latin typeface="+mn-lt"/>
                <a:ea typeface="Arial Unicode MS" pitchFamily="50" charset="-128"/>
                <a:cs typeface="Arial Unicode MS" pitchFamily="50" charset="-128"/>
              </a:rPr>
              <a:t>сумму доходов за последний месяц.</a:t>
            </a:r>
            <a:endParaRPr lang="ja-JP" altLang="en-US" sz="1050" u="sng" dirty="0" smtClean="0">
              <a:solidFill>
                <a:srgbClr val="000000"/>
              </a:solidFill>
              <a:latin typeface="+mn-lt"/>
              <a:ea typeface="Arial Unicode MS" pitchFamily="50" charset="-128"/>
              <a:cs typeface="Arial Unicode MS" pitchFamily="50" charset="-128"/>
            </a:endParaRPr>
          </a:p>
          <a:p>
            <a:pPr marL="265113" lvl="0" algn="just"/>
            <a:r>
              <a:rPr lang="ja-JP" altLang="en-US" sz="1050" b="1" dirty="0" smtClean="0">
                <a:solidFill>
                  <a:srgbClr val="000000"/>
                </a:solidFill>
                <a:latin typeface="+mn-lt"/>
                <a:ea typeface="Arial Unicode MS" pitchFamily="50" charset="-128"/>
                <a:cs typeface="Arial Unicode MS" pitchFamily="50" charset="-128"/>
              </a:rPr>
              <a:t>☆</a:t>
            </a:r>
            <a:r>
              <a:rPr lang="ru-RU" altLang="ja-JP" sz="1050" b="1"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Лица, ранее не получавшие социальных пособий, при каждом изменении доходов обязаны подавать декларацию до июня следующего года.</a:t>
            </a:r>
            <a:endParaRPr lang="en-US" altLang="ja-JP" sz="1050" dirty="0" smtClean="0">
              <a:solidFill>
                <a:srgbClr val="000000"/>
              </a:solidFill>
              <a:latin typeface="+mn-lt"/>
              <a:ea typeface="Arial Unicode MS" pitchFamily="50" charset="-128"/>
              <a:cs typeface="Arial Unicode MS" pitchFamily="50" charset="-128"/>
            </a:endParaRPr>
          </a:p>
          <a:p>
            <a:pPr marL="265113" lvl="0" algn="just"/>
            <a:endParaRPr lang="en-US" altLang="ja-JP" sz="1050" dirty="0" smtClean="0">
              <a:solidFill>
                <a:srgbClr val="000000"/>
              </a:solidFill>
              <a:latin typeface="+mn-lt"/>
              <a:ea typeface="Arial Unicode MS" pitchFamily="50" charset="-128"/>
              <a:cs typeface="Arial Unicode MS" pitchFamily="50" charset="-128"/>
            </a:endParaRPr>
          </a:p>
          <a:p>
            <a:pPr marL="265113" lvl="0" algn="just"/>
            <a:r>
              <a:rPr lang="ru-RU" altLang="ja-JP" sz="1050" b="1" dirty="0" smtClean="0">
                <a:solidFill>
                  <a:srgbClr val="000000"/>
                </a:solidFill>
                <a:latin typeface="+mn-lt"/>
                <a:ea typeface="Arial Unicode MS" pitchFamily="50" charset="-128"/>
                <a:cs typeface="Arial Unicode MS" pitchFamily="50" charset="-128"/>
              </a:rPr>
              <a:t>(2) Декларация о доходах лиц, уже получающих социальные пособия</a:t>
            </a:r>
          </a:p>
          <a:p>
            <a:pPr marL="265113" lvl="0" algn="just"/>
            <a:endParaRPr lang="en-US" altLang="ja-JP" sz="1050" dirty="0" smtClean="0">
              <a:solidFill>
                <a:srgbClr val="000000"/>
              </a:solidFill>
              <a:latin typeface="+mn-lt"/>
              <a:ea typeface="Arial Unicode MS" pitchFamily="50" charset="-128"/>
              <a:cs typeface="Arial Unicode MS" pitchFamily="50" charset="-128"/>
            </a:endParaRPr>
          </a:p>
          <a:p>
            <a:pPr marL="265113" lvl="0" algn="just"/>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Как правило, один раз в год, в июне, нужно заполнять декларацию о доходах за предшествующий год (с января по декабрь) и подавать ее, приложив документы, подтверждающие суммы доходов: подробную справку о заработной плате («кюё мэйсайсё») с постатейным указанием всех удержаний при выплате доходов; справку о доходах и удержании налога при выплате дохода («гэнсэн тёсюхё»); справку о налогообложении («кадзэй сёмэйсё»); извещение о перерасчете пенсии («нэнкин-гаку кайтэй цутисё»); извещение о переводе пенсии («нэнкин фурикоми цутисё») и т. п.</a:t>
            </a:r>
            <a:endParaRPr lang="en-US" altLang="ja-JP" sz="1050" dirty="0" smtClean="0">
              <a:latin typeface="+mn-lt"/>
              <a:ea typeface="HG丸ｺﾞｼｯｸM-PRO" pitchFamily="50" charset="-128"/>
            </a:endParaRPr>
          </a:p>
          <a:p>
            <a:pPr marL="338751" indent="-338751" algn="just">
              <a:lnSpc>
                <a:spcPct val="120000"/>
              </a:lnSpc>
              <a:defRPr/>
            </a:pPr>
            <a:endParaRPr lang="ru-RU" altLang="ja-JP" sz="1400" dirty="0" smtClean="0">
              <a:latin typeface="HG丸ｺﾞｼｯｸM-PRO" pitchFamily="50" charset="-128"/>
              <a:ea typeface="HG丸ｺﾞｼｯｸM-PRO" pitchFamily="50" charset="-128"/>
            </a:endParaRPr>
          </a:p>
          <a:p>
            <a:pPr marL="338751" indent="-338751" algn="just">
              <a:lnSpc>
                <a:spcPct val="120000"/>
              </a:lnSpc>
              <a:defRPr/>
            </a:pPr>
            <a:endParaRPr lang="en-US" altLang="ja-JP" sz="1000" dirty="0" smtClean="0">
              <a:latin typeface="HG丸ｺﾞｼｯｸM-PRO" pitchFamily="50" charset="-128"/>
              <a:ea typeface="HG丸ｺﾞｼｯｸM-PRO" pitchFamily="50" charset="-128"/>
            </a:endParaRPr>
          </a:p>
          <a:p>
            <a:pPr marL="268288" lvl="3" indent="17463" algn="just"/>
            <a:r>
              <a:rPr lang="ja-JP" altLang="en-US" sz="1050" b="1" dirty="0" smtClean="0">
                <a:solidFill>
                  <a:srgbClr val="000000"/>
                </a:solidFill>
                <a:latin typeface="+mn-ea"/>
                <a:ea typeface="+mn-ea"/>
                <a:cs typeface="Arial Unicode MS" pitchFamily="50" charset="-128"/>
              </a:rPr>
              <a:t>○</a:t>
            </a:r>
            <a:r>
              <a:rPr lang="ru-RU" altLang="ja-JP" sz="1050" b="1" dirty="0" smtClean="0">
                <a:solidFill>
                  <a:srgbClr val="000000"/>
                </a:solidFill>
                <a:latin typeface="+mn-ea"/>
                <a:ea typeface="+mn-ea"/>
                <a:cs typeface="Arial Unicode MS" pitchFamily="50" charset="-128"/>
              </a:rPr>
              <a:t>  </a:t>
            </a:r>
            <a:r>
              <a:rPr lang="ru-RU" altLang="ja-JP" sz="1050" b="1" dirty="0" smtClean="0">
                <a:solidFill>
                  <a:srgbClr val="000000"/>
                </a:solidFill>
                <a:latin typeface="+mn-lt"/>
                <a:ea typeface="Arial Unicode MS" pitchFamily="50" charset="-128"/>
                <a:cs typeface="Arial Unicode MS" pitchFamily="50" charset="-128"/>
              </a:rPr>
              <a:t>Доходы, которые необходимо указывать в декларации</a:t>
            </a:r>
          </a:p>
          <a:p>
            <a:pPr marL="352425" lvl="4" indent="-66675" algn="just">
              <a:buFontTx/>
              <a:buChar char="•"/>
            </a:pPr>
            <a:r>
              <a:rPr lang="en-US" altLang="ja-JP" sz="1050" dirty="0" smtClean="0">
                <a:solidFill>
                  <a:srgbClr val="000000"/>
                </a:solidFill>
                <a:latin typeface="+mn-lt"/>
                <a:ea typeface="ＭＳ Ｐゴシック" charset="-128"/>
                <a:cs typeface="Arial Unicode MS" pitchFamily="50" charset="-128"/>
              </a:rPr>
              <a:t>   </a:t>
            </a:r>
            <a:r>
              <a:rPr lang="ru-RU" altLang="ja-JP" sz="1050" dirty="0" smtClean="0">
                <a:solidFill>
                  <a:srgbClr val="000000"/>
                </a:solidFill>
                <a:latin typeface="+mn-lt"/>
                <a:ea typeface="ＭＳ Ｐゴシック" charset="-128"/>
                <a:cs typeface="Arial Unicode MS" pitchFamily="50" charset="-128"/>
              </a:rPr>
              <a:t>з</a:t>
            </a:r>
            <a:r>
              <a:rPr lang="ru-RU" altLang="ja-JP" sz="1050" dirty="0" smtClean="0">
                <a:solidFill>
                  <a:srgbClr val="000000"/>
                </a:solidFill>
                <a:latin typeface="+mn-lt"/>
                <a:ea typeface="Arial Unicode MS" pitchFamily="50" charset="-128"/>
                <a:cs typeface="Arial Unicode MS" pitchFamily="50" charset="-128"/>
              </a:rPr>
              <a:t>аработная плата, премии (бонусы), выходные пособия и подобные доходы;</a:t>
            </a:r>
          </a:p>
          <a:p>
            <a:pPr marL="449263" lvl="4" indent="-163513" algn="just">
              <a:buFontTx/>
              <a:buChar char="•"/>
            </a:pPr>
            <a:r>
              <a:rPr lang="ru-RU" altLang="ja-JP" sz="1050" dirty="0" smtClean="0">
                <a:solidFill>
                  <a:srgbClr val="000000"/>
                </a:solidFill>
                <a:latin typeface="+mn-lt"/>
                <a:ea typeface="Arial Unicode MS" pitchFamily="50" charset="-128"/>
                <a:cs typeface="Arial Unicode MS" pitchFamily="50" charset="-128"/>
              </a:rPr>
              <a:t>доходы от ведения сельского хозяйства и (индивидуальной) предпринимательской деятельности;</a:t>
            </a:r>
          </a:p>
          <a:p>
            <a:pPr marL="352425" lvl="4" indent="-66675" algn="just">
              <a:buFontTx/>
              <a:buChar char="•"/>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пенсии, пособия («тэатэ»), общественные выплаты;</a:t>
            </a:r>
          </a:p>
          <a:p>
            <a:pPr marL="352425" lvl="4" indent="-66675" algn="just">
              <a:buFontTx/>
              <a:buChar char="•"/>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средства на содержание, полученные от родственников, доход от собственности;</a:t>
            </a:r>
          </a:p>
          <a:p>
            <a:pPr marL="449263" lvl="4" indent="-163513" algn="just">
              <a:buFontTx/>
              <a:buChar char="•"/>
            </a:pPr>
            <a:r>
              <a:rPr lang="ru-RU" altLang="ja-JP" sz="1050" dirty="0" smtClean="0">
                <a:solidFill>
                  <a:srgbClr val="000000"/>
                </a:solidFill>
                <a:latin typeface="+mn-lt"/>
                <a:ea typeface="Arial Unicode MS" pitchFamily="50" charset="-128"/>
                <a:cs typeface="Arial Unicode MS" pitchFamily="50" charset="-128"/>
              </a:rPr>
              <a:t>компенсационные выплаты, страховые выплаты и другие единовременные доходы и прочие доходы.</a:t>
            </a:r>
            <a:endParaRPr lang="en-US" altLang="ja-JP" sz="1050" dirty="0">
              <a:solidFill>
                <a:srgbClr val="000000"/>
              </a:solidFill>
              <a:latin typeface="+mn-lt"/>
              <a:ea typeface="Arial Unicode MS" pitchFamily="50" charset="-128"/>
              <a:cs typeface="Arial Unicode MS" pitchFamily="50" charset="-128"/>
            </a:endParaRPr>
          </a:p>
        </p:txBody>
      </p:sp>
      <p:sp>
        <p:nvSpPr>
          <p:cNvPr id="8" name="AutoShape 5"/>
          <p:cNvSpPr>
            <a:spLocks noChangeArrowheads="1"/>
          </p:cNvSpPr>
          <p:nvPr/>
        </p:nvSpPr>
        <p:spPr bwMode="auto">
          <a:xfrm>
            <a:off x="395933" y="396429"/>
            <a:ext cx="6192688" cy="720080"/>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endParaRPr lang="en-US" altLang="ja-JP" sz="2400" b="1" dirty="0" smtClean="0">
              <a:latin typeface="HG丸ｺﾞｼｯｸM-PRO" pitchFamily="50" charset="-128"/>
              <a:ea typeface="HG丸ｺﾞｼｯｸM-PRO" pitchFamily="50" charset="-128"/>
            </a:endParaRPr>
          </a:p>
        </p:txBody>
      </p:sp>
      <p:sp>
        <p:nvSpPr>
          <p:cNvPr id="7173" name="Text Box 5"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10</a:t>
            </a:r>
            <a:r>
              <a:rPr lang="ja-JP" altLang="en-US" dirty="0" smtClean="0">
                <a:ea typeface="HG丸ｺﾞｼｯｸM-PRO" pitchFamily="50" charset="-128"/>
              </a:rPr>
              <a:t>－</a:t>
            </a:r>
            <a:endParaRPr lang="ja-JP" altLang="en-US" dirty="0">
              <a:ea typeface="HG丸ｺﾞｼｯｸM-PRO" pitchFamily="50" charset="-128"/>
            </a:endParaRPr>
          </a:p>
        </p:txBody>
      </p:sp>
      <p:sp>
        <p:nvSpPr>
          <p:cNvPr id="6" name="AutoShape 5"/>
          <p:cNvSpPr>
            <a:spLocks noChangeArrowheads="1"/>
          </p:cNvSpPr>
          <p:nvPr/>
        </p:nvSpPr>
        <p:spPr bwMode="auto">
          <a:xfrm>
            <a:off x="395933" y="396429"/>
            <a:ext cx="6120680" cy="720080"/>
          </a:xfrm>
          <a:prstGeom prst="roundRect">
            <a:avLst>
              <a:gd name="adj" fmla="val 15014"/>
            </a:avLst>
          </a:prstGeom>
          <a:noFill/>
          <a:ln>
            <a:noFill/>
            <a:headEnd/>
            <a:tailEnd/>
          </a:ln>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just"/>
            <a:r>
              <a:rPr lang="en-US" altLang="ja-JP" sz="1700" dirty="0" smtClean="0"/>
              <a:t>4</a:t>
            </a:r>
            <a:r>
              <a:rPr lang="ja-JP" altLang="en-US" sz="1700" dirty="0" smtClean="0"/>
              <a:t>　</a:t>
            </a:r>
            <a:r>
              <a:rPr lang="ru-RU" altLang="ja-JP" sz="1700" dirty="0" smtClean="0"/>
              <a:t>Документы, требующиеся от лица, получающего (или</a:t>
            </a:r>
            <a:endParaRPr lang="en-US" altLang="ja-JP" sz="1700" dirty="0" smtClean="0"/>
          </a:p>
          <a:p>
            <a:pPr algn="just"/>
            <a:r>
              <a:rPr lang="en-US" altLang="ja-JP" sz="1700" dirty="0" smtClean="0"/>
              <a:t>      </a:t>
            </a:r>
            <a:r>
              <a:rPr lang="ru-RU" altLang="ja-JP" sz="1700" dirty="0" smtClean="0"/>
              <a:t>предполагающего получать) социальные пособия</a:t>
            </a:r>
            <a:endParaRPr lang="ru-RU" altLang="ja-JP" sz="1700" dirty="0"/>
          </a:p>
        </p:txBody>
      </p:sp>
      <p:sp>
        <p:nvSpPr>
          <p:cNvPr id="7" name="右矢印 6"/>
          <p:cNvSpPr/>
          <p:nvPr/>
        </p:nvSpPr>
        <p:spPr bwMode="auto">
          <a:xfrm flipV="1">
            <a:off x="971997" y="2679419"/>
            <a:ext cx="216024" cy="144015"/>
          </a:xfrm>
          <a:prstGeom prst="rightArrow">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854108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8"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11</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712557" y="303808"/>
            <a:ext cx="5629193" cy="3630647"/>
          </a:xfrm>
          <a:prstGeom prst="rect">
            <a:avLst/>
          </a:prstGeom>
          <a:noFill/>
          <a:ln w="9525">
            <a:noFill/>
            <a:miter lim="800000"/>
            <a:headEnd/>
            <a:tailEnd/>
          </a:ln>
        </p:spPr>
        <p:txBody>
          <a:bodyPr lIns="90334" tIns="45167" rIns="90334" bIns="45167">
            <a:spAutoFit/>
          </a:bodyPr>
          <a:lstStyle/>
          <a:p>
            <a:pPr algn="just">
              <a:defRPr/>
            </a:pPr>
            <a:endParaRPr lang="en-US" altLang="ja-JP" sz="1400" dirty="0" smtClean="0">
              <a:latin typeface="HG丸ｺﾞｼｯｸM-PRO" pitchFamily="50" charset="-128"/>
              <a:ea typeface="HG丸ｺﾞｼｯｸM-PRO" pitchFamily="50" charset="-128"/>
            </a:endParaRPr>
          </a:p>
          <a:p>
            <a:pPr marL="0" lvl="1" algn="just">
              <a:tabLst>
                <a:tab pos="534988" algn="l"/>
              </a:tabLst>
            </a:pPr>
            <a:r>
              <a:rPr lang="en-US" altLang="ja-JP" sz="1200" dirty="0" smtClean="0">
                <a:latin typeface="+mn-lt"/>
              </a:rPr>
              <a:t> </a:t>
            </a:r>
            <a:r>
              <a:rPr lang="ru-RU" altLang="ja-JP" sz="1200" dirty="0" smtClean="0">
                <a:latin typeface="+mn-lt"/>
              </a:rPr>
              <a:t>    Если после декларирования вышеупомянутых доходов, например, в случае увольнения с работы и т. п., вы не сможете существовать на те социальные пособия, которые вы получаете, то просьба обратиться в орган, осуществляющий выплату социальных пособий. В случае, если органом, осуществляющим выплату социальных пособий, будет сделано заключение о неизбежности вашего положения, то сумма выплачиваемых вам социальных пособий может быть изменена с учетом сократившихся доходов.</a:t>
            </a:r>
          </a:p>
          <a:p>
            <a:pPr marL="0" lvl="1" algn="just">
              <a:tabLst>
                <a:tab pos="534988" algn="l"/>
              </a:tabLst>
            </a:pPr>
            <a:r>
              <a:rPr lang="ru-RU" altLang="ja-JP" sz="1200" dirty="0" smtClean="0">
                <a:latin typeface="+mn-lt"/>
              </a:rPr>
              <a:t> </a:t>
            </a:r>
            <a:r>
              <a:rPr lang="en-US" altLang="ja-JP" sz="1200" dirty="0" smtClean="0">
                <a:latin typeface="+mn-lt"/>
              </a:rPr>
              <a:t> </a:t>
            </a:r>
            <a:r>
              <a:rPr lang="ru-RU" altLang="ja-JP" sz="1200" dirty="0" smtClean="0">
                <a:latin typeface="+mn-lt"/>
              </a:rPr>
              <a:t>   Однако, в данном случае в период до июня следующего года просьба декларировать ваши доходы каждый раз, когда они будут увеличиваться.</a:t>
            </a:r>
            <a:endParaRPr lang="en-US" altLang="ja-JP" sz="1200" dirty="0" smtClean="0">
              <a:latin typeface="+mn-lt"/>
            </a:endParaRPr>
          </a:p>
          <a:p>
            <a:pPr marL="0" lvl="1" algn="just">
              <a:tabLst>
                <a:tab pos="534988" algn="l"/>
              </a:tabLst>
            </a:pPr>
            <a:endParaRPr lang="ru-RU" altLang="ja-JP" sz="1200" dirty="0" smtClean="0">
              <a:latin typeface="+mn-lt"/>
            </a:endParaRPr>
          </a:p>
          <a:p>
            <a:pPr marL="0" lvl="2" algn="just">
              <a:tabLst>
                <a:tab pos="534988" algn="l"/>
              </a:tabLst>
            </a:pPr>
            <a:r>
              <a:rPr lang="en-US" altLang="ja-JP" sz="1200" dirty="0" smtClean="0">
                <a:latin typeface="+mn-lt"/>
              </a:rPr>
              <a:t>※</a:t>
            </a:r>
            <a:r>
              <a:rPr lang="ja-JP" altLang="en-US" sz="1200" dirty="0" smtClean="0">
                <a:latin typeface="+mn-lt"/>
              </a:rPr>
              <a:t>　</a:t>
            </a:r>
            <a:r>
              <a:rPr lang="ru-RU" altLang="ja-JP" sz="1200" dirty="0" smtClean="0">
                <a:latin typeface="+mn-lt"/>
              </a:rPr>
              <a:t>Если сумма получаемой вами пенсии изменилась не в июне, а в какой-либо другой месяц, то просьба заявить об этом изменении.</a:t>
            </a:r>
          </a:p>
          <a:p>
            <a:pPr marL="0" lvl="2" algn="just">
              <a:tabLst>
                <a:tab pos="534988" algn="l"/>
              </a:tabLst>
            </a:pPr>
            <a:r>
              <a:rPr lang="en-US" altLang="ja-JP" sz="1200" dirty="0" smtClean="0">
                <a:latin typeface="+mn-lt"/>
              </a:rPr>
              <a:t>※</a:t>
            </a:r>
            <a:r>
              <a:rPr lang="ja-JP" altLang="en-US" sz="1200" dirty="0" smtClean="0">
                <a:latin typeface="+mn-lt"/>
              </a:rPr>
              <a:t>　</a:t>
            </a:r>
            <a:r>
              <a:rPr lang="ru-RU" altLang="ja-JP" sz="1200" dirty="0" smtClean="0">
                <a:latin typeface="+mn-lt"/>
              </a:rPr>
              <a:t>Если вы получили единовременный доход, то вам необходимо его задекларировать в июне следующего года, причем, возможно, что сумма социальных пособий в следующем году будет сокращена. В связи с этим рекомендуется сразу не тратить полученный единовременный доход, а постараться осуществлять расходы планомерно.</a:t>
            </a:r>
            <a:endParaRPr lang="ru-RU" altLang="ja-JP" sz="1200" dirty="0">
              <a:latin typeface="+mn-lt"/>
            </a:endParaRPr>
          </a:p>
        </p:txBody>
      </p:sp>
      <p:sp>
        <p:nvSpPr>
          <p:cNvPr id="4" name="正方形/長方形 3"/>
          <p:cNvSpPr/>
          <p:nvPr/>
        </p:nvSpPr>
        <p:spPr>
          <a:xfrm>
            <a:off x="755973" y="4284861"/>
            <a:ext cx="5544616" cy="2154436"/>
          </a:xfrm>
          <a:prstGeom prst="rect">
            <a:avLst/>
          </a:prstGeom>
        </p:spPr>
        <p:txBody>
          <a:bodyPr wrap="square">
            <a:spAutoFit/>
          </a:bodyPr>
          <a:lstStyle/>
          <a:p>
            <a:pPr algn="just">
              <a:tabLst>
                <a:tab pos="534988" algn="l"/>
              </a:tabLst>
            </a:pPr>
            <a:r>
              <a:rPr lang="ru-RU" altLang="ja-JP" sz="1400" b="1" dirty="0" smtClean="0">
                <a:latin typeface="+mn-lt"/>
              </a:rPr>
              <a:t>2.    Лица, проживающие совместно с семьей сына (дочери)</a:t>
            </a:r>
          </a:p>
          <a:p>
            <a:pPr marL="0" lvl="1" algn="just">
              <a:tabLst>
                <a:tab pos="534988" algn="l"/>
              </a:tabLst>
            </a:pPr>
            <a:r>
              <a:rPr lang="en-US" altLang="ja-JP" sz="1200" dirty="0" smtClean="0">
                <a:latin typeface="+mn-lt"/>
              </a:rPr>
              <a:t> </a:t>
            </a:r>
            <a:r>
              <a:rPr lang="ru-RU" altLang="ja-JP" sz="1200" dirty="0" smtClean="0">
                <a:latin typeface="+mn-lt"/>
              </a:rPr>
              <a:t>    При наличии доходов у семьи сына (дочери), с которой вы совместно проживаете, просьба декларировать данные доходы за предыдущий год (с января по декабрь) в июне каждого года.</a:t>
            </a:r>
          </a:p>
          <a:p>
            <a:pPr marL="0" lvl="1" algn="just">
              <a:tabLst>
                <a:tab pos="534988" algn="l"/>
              </a:tabLst>
            </a:pPr>
            <a:r>
              <a:rPr lang="ru-RU" altLang="ja-JP" sz="1200" dirty="0" smtClean="0">
                <a:latin typeface="+mn-lt"/>
              </a:rPr>
              <a:t> </a:t>
            </a:r>
            <a:r>
              <a:rPr lang="en-US" altLang="ja-JP" sz="1200" dirty="0" smtClean="0">
                <a:latin typeface="+mn-lt"/>
              </a:rPr>
              <a:t> </a:t>
            </a:r>
            <a:r>
              <a:rPr lang="ru-RU" altLang="ja-JP" sz="1200" dirty="0" smtClean="0">
                <a:latin typeface="+mn-lt"/>
              </a:rPr>
              <a:t>   При декларировании доходов приложите следующие документы:</a:t>
            </a:r>
          </a:p>
          <a:p>
            <a:pPr marL="0" lvl="2" algn="just">
              <a:tabLst>
                <a:tab pos="534988" algn="l"/>
              </a:tabLst>
            </a:pPr>
            <a:r>
              <a:rPr lang="en-US" altLang="ja-JP" sz="1200" dirty="0" smtClean="0">
                <a:latin typeface="+mn-lt"/>
              </a:rPr>
              <a:t>・</a:t>
            </a:r>
            <a:r>
              <a:rPr lang="ru-RU" altLang="ja-JP" sz="1200" dirty="0" smtClean="0">
                <a:latin typeface="+mn-lt"/>
              </a:rPr>
              <a:t>Подробную справку о заработной плате («кюё мэйсайсё») с постатейным указанием всех вычетов и т. п.;</a:t>
            </a:r>
          </a:p>
          <a:p>
            <a:pPr marL="0" lvl="2" algn="just">
              <a:tabLst>
                <a:tab pos="534988" algn="l"/>
              </a:tabLst>
            </a:pPr>
            <a:r>
              <a:rPr lang="ru-RU" altLang="ja-JP" sz="1200" dirty="0" smtClean="0">
                <a:latin typeface="+mn-lt"/>
              </a:rPr>
              <a:t>・Справку о доходах и удержании налога при выплате дохода («гэнсэн тёсюхё»);</a:t>
            </a:r>
          </a:p>
          <a:p>
            <a:pPr marL="0" lvl="1" algn="just">
              <a:tabLst>
                <a:tab pos="534988" algn="l"/>
              </a:tabLst>
            </a:pPr>
            <a:r>
              <a:rPr lang="ru-RU" altLang="ja-JP" sz="1200" dirty="0" smtClean="0">
                <a:latin typeface="+mn-lt"/>
              </a:rPr>
              <a:t>・Справку о налогообложении («кадзэй сёмэйсё») и д</a:t>
            </a:r>
            <a:r>
              <a:rPr lang="ru-RU" altLang="ja-JP" sz="1200" dirty="0" smtClean="0"/>
              <a:t>ругие необходимые документы</a:t>
            </a:r>
            <a:r>
              <a:rPr lang="ru-RU" altLang="ja-JP" sz="1200" dirty="0" smtClean="0">
                <a:latin typeface="+mn-lt"/>
              </a:rPr>
              <a:t>.</a:t>
            </a:r>
            <a:endParaRPr lang="en-US" altLang="ja-JP" sz="1200" dirty="0">
              <a:latin typeface="+mn-lt"/>
            </a:endParaRPr>
          </a:p>
        </p:txBody>
      </p:sp>
      <p:pic>
        <p:nvPicPr>
          <p:cNvPr id="6" name="図 5" descr="C:\Users\TTFBT\AppData\Local\Microsoft\Windows\Temporary Internet Files\Content.IE5\S4IKFO66\MC900355103[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7348" y="8499461"/>
            <a:ext cx="5229225" cy="619125"/>
          </a:xfrm>
          <a:prstGeom prst="rect">
            <a:avLst/>
          </a:prstGeom>
          <a:noFill/>
          <a:ln>
            <a:noFill/>
          </a:ln>
        </p:spPr>
      </p:pic>
    </p:spTree>
    <p:extLst>
      <p:ext uri="{BB962C8B-B14F-4D97-AF65-F5344CB8AC3E}">
        <p14:creationId xmlns:p14="http://schemas.microsoft.com/office/powerpoint/2010/main" val="3653112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bwMode="auto">
          <a:xfrm>
            <a:off x="899989" y="1620565"/>
            <a:ext cx="5328592" cy="3240360"/>
          </a:xfrm>
          <a:prstGeom prst="round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just"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819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12</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712557" y="303808"/>
            <a:ext cx="5629193" cy="4407782"/>
          </a:xfrm>
          <a:prstGeom prst="rect">
            <a:avLst/>
          </a:prstGeom>
          <a:noFill/>
          <a:ln w="9525">
            <a:noFill/>
            <a:miter lim="800000"/>
            <a:headEnd/>
            <a:tailEnd/>
          </a:ln>
        </p:spPr>
        <p:txBody>
          <a:bodyPr lIns="90334" tIns="45167" rIns="90334" bIns="45167">
            <a:spAutoFit/>
          </a:bodyPr>
          <a:lstStyle/>
          <a:p>
            <a:pPr algn="l">
              <a:spcBef>
                <a:spcPts val="600"/>
              </a:spcBef>
              <a:tabLst>
                <a:tab pos="446088" algn="l"/>
              </a:tabLst>
            </a:pPr>
            <a:endParaRPr lang="en-US" altLang="ja-JP" sz="1600" b="1" dirty="0" smtClean="0">
              <a:latin typeface="HG丸ｺﾞｼｯｸM-PRO" pitchFamily="50" charset="-128"/>
              <a:ea typeface="HG丸ｺﾞｼｯｸM-PRO" pitchFamily="50" charset="-128"/>
            </a:endParaRPr>
          </a:p>
          <a:p>
            <a:pPr algn="just">
              <a:spcBef>
                <a:spcPts val="600"/>
              </a:spcBef>
              <a:tabLst>
                <a:tab pos="446088" algn="l"/>
              </a:tabLst>
            </a:pPr>
            <a:r>
              <a:rPr lang="ru-RU" altLang="ja-JP" sz="1400" b="1" dirty="0" smtClean="0">
                <a:latin typeface="+mn-lt"/>
              </a:rPr>
              <a:t>3.  Другие сведения или заявления</a:t>
            </a:r>
          </a:p>
          <a:p>
            <a:pPr algn="just">
              <a:spcBef>
                <a:spcPts val="600"/>
              </a:spcBef>
              <a:tabLst>
                <a:tab pos="446088" algn="l"/>
              </a:tabLst>
            </a:pPr>
            <a:r>
              <a:rPr lang="en-US" altLang="ja-JP" sz="1200" dirty="0" smtClean="0">
                <a:latin typeface="+mn-lt"/>
              </a:rPr>
              <a:t>  </a:t>
            </a:r>
            <a:r>
              <a:rPr lang="ru-RU" altLang="ja-JP" sz="1200" dirty="0" smtClean="0">
                <a:latin typeface="+mn-lt"/>
              </a:rPr>
              <a:t>   Информируйте орган, осуществляющий выплаты социальных пособий, сообщением или заявлением в следующих случаях (прежде всего – просьба позвонить).</a:t>
            </a:r>
          </a:p>
          <a:p>
            <a:pPr algn="l"/>
            <a:endParaRPr lang="en-US" altLang="ja-JP" sz="1200" dirty="0" smtClean="0">
              <a:latin typeface="+mn-lt"/>
              <a:ea typeface="HG丸ｺﾞｼｯｸM-PRO" pitchFamily="50" charset="-128"/>
            </a:endParaRPr>
          </a:p>
          <a:p>
            <a:pPr algn="l"/>
            <a:endParaRPr lang="ja-JP" altLang="en-US" sz="1050" dirty="0" smtClean="0">
              <a:latin typeface="+mn-lt"/>
              <a:ea typeface="HG丸ｺﾞｼｯｸM-PRO"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Если вы отправляетесь в Китай, на Сахалин, в другую страну или регион</a:t>
            </a:r>
          </a:p>
          <a:p>
            <a:pPr marL="541338" lvl="1" indent="-285750" algn="l"/>
            <a:r>
              <a:rPr lang="ru-RU" altLang="ja-JP" sz="1050" dirty="0" smtClean="0">
                <a:solidFill>
                  <a:srgbClr val="000000"/>
                </a:solidFill>
                <a:latin typeface="+mn-lt"/>
                <a:ea typeface="Arial Unicode MS" pitchFamily="50" charset="-128"/>
                <a:cs typeface="Arial Unicode MS" pitchFamily="50" charset="-128"/>
              </a:rPr>
              <a:t>        для посещения родственников и т. п.;</a:t>
            </a: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первый раз обращаетесь в больницу в связи с болезнью или тра- вмой;</a:t>
            </a:r>
            <a:endParaRPr lang="ja-JP" altLang="ru-RU"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ложитесь в больницу или выписываетесь из нее, а также когда пе- реводитесь из одной больницы в другую</a:t>
            </a:r>
            <a:r>
              <a:rPr lang="ja-JP" altLang="en-US"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a:t>
            </a:r>
            <a:endParaRPr lang="ja-JP" altLang="ru-RU"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намерены получать услуги по уходу за больными и престарелыми;</a:t>
            </a:r>
            <a:endParaRPr lang="en-US" altLang="ja-JP"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поступаете в учреждение по уходу за больными или престарелыми или учреждение социального благосостояния или регулярно его посещаете,</a:t>
            </a:r>
          </a:p>
          <a:p>
            <a:pPr marL="541338" lvl="1" indent="-285750" algn="l"/>
            <a:r>
              <a:rPr lang="ru-RU" altLang="ja-JP" sz="1050" dirty="0" smtClean="0">
                <a:solidFill>
                  <a:srgbClr val="000000"/>
                </a:solidFill>
                <a:latin typeface="+mn-lt"/>
                <a:ea typeface="Arial Unicode MS" pitchFamily="50" charset="-128"/>
                <a:cs typeface="Arial Unicode MS" pitchFamily="50" charset="-128"/>
              </a:rPr>
              <a:t>        а также когда переводитесь из одного учреждения в другое;</a:t>
            </a:r>
            <a:endParaRPr lang="en-US" altLang="ja-JP"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изменяется состав проживающих совместно с вами членов семьи (по</a:t>
            </a:r>
            <a:endParaRPr lang="en-US" altLang="ja-JP" sz="1050" dirty="0" smtClean="0">
              <a:solidFill>
                <a:srgbClr val="000000"/>
              </a:solidFill>
              <a:latin typeface="+mn-lt"/>
              <a:ea typeface="Arial Unicode MS" pitchFamily="50" charset="-128"/>
              <a:cs typeface="Arial Unicode MS" pitchFamily="50" charset="-128"/>
            </a:endParaRPr>
          </a:p>
          <a:p>
            <a:pPr marL="541338" lvl="1" indent="-285750" algn="l"/>
            <a:r>
              <a:rPr lang="ja-JP" altLang="en-US"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 причине переезда, смерти и т. п.);</a:t>
            </a: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изменяется размер квартплаты;</a:t>
            </a:r>
            <a:endParaRPr lang="ja-JP" altLang="en-US"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попали в дорожно-транспортное происшествие;</a:t>
            </a:r>
            <a:r>
              <a:rPr lang="en-US" altLang="ja-JP" sz="1050" dirty="0" smtClean="0">
                <a:solidFill>
                  <a:srgbClr val="000000"/>
                </a:solidFill>
                <a:latin typeface="+mn-lt"/>
                <a:ea typeface="Arial Unicode MS" pitchFamily="50" charset="-128"/>
                <a:cs typeface="Arial Unicode MS" pitchFamily="50" charset="-128"/>
              </a:rPr>
              <a:t>　</a:t>
            </a:r>
            <a:endParaRPr lang="ru-RU" altLang="ja-JP"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поступаете на работу, меняете место работы, увольняетесь с ра-боты;</a:t>
            </a: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В иных случаях, когда изменяются ваши жизненные обстоятельства</a:t>
            </a:r>
            <a:r>
              <a:rPr lang="ru-RU"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p:txBody>
      </p:sp>
      <p:pic>
        <p:nvPicPr>
          <p:cNvPr id="7" name="Picture 10" descr="j0398339[1]"/>
          <p:cNvPicPr>
            <a:picLocks noChangeAspect="1" noChangeArrowheads="1"/>
          </p:cNvPicPr>
          <p:nvPr/>
        </p:nvPicPr>
        <p:blipFill>
          <a:blip r:embed="rId2" cstate="print"/>
          <a:srcRect/>
          <a:stretch>
            <a:fillRect/>
          </a:stretch>
        </p:blipFill>
        <p:spPr bwMode="auto">
          <a:xfrm>
            <a:off x="1188021" y="8461325"/>
            <a:ext cx="4568276" cy="6543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 name="正方形/長方形 5"/>
          <p:cNvSpPr/>
          <p:nvPr/>
        </p:nvSpPr>
        <p:spPr bwMode="auto">
          <a:xfrm>
            <a:off x="539949" y="2484661"/>
            <a:ext cx="5832648" cy="6624736"/>
          </a:xfrm>
          <a:prstGeom prst="rect">
            <a:avLst/>
          </a:prstGeom>
          <a:ln w="9525" cap="flat" cmpd="sng" algn="ctr">
            <a:solidFill>
              <a:schemeClr val="tx1"/>
            </a:solidFill>
            <a:prstDash val="solid"/>
            <a:miter lim="800000"/>
            <a:headEnd type="none" w="med" len="med"/>
            <a:tailEnd type="none" w="med" len="med"/>
          </a:ln>
          <a:effectLst/>
        </p:spPr>
        <p:txBody>
          <a:bodyPr vert="horz" wrap="none" lIns="90334" tIns="45167" rIns="90334" bIns="45167" numCol="1" rtlCol="0" anchor="ctr" anchorCtr="0" compatLnSpc="1">
            <a:prstTxWarp prst="textNoShape">
              <a:avLst/>
            </a:prstTxWarp>
          </a:bodyPr>
          <a:lstStyle/>
          <a:p>
            <a:pPr defTabSz="903336"/>
            <a:r>
              <a:rPr lang="ru-RU" altLang="ja-JP" sz="1600" dirty="0" smtClean="0"/>
              <a:t>(Место для наклеивания извещения)</a:t>
            </a:r>
            <a:endParaRPr lang="ja-JP" altLang="en-US" sz="1600" dirty="0" smtClean="0"/>
          </a:p>
        </p:txBody>
      </p:sp>
      <p:sp>
        <p:nvSpPr>
          <p:cNvPr id="8196" name="Text Box 8" descr="右下がり対角線 (反転)"/>
          <p:cNvSpPr txBox="1">
            <a:spLocks noChangeArrowheads="1"/>
          </p:cNvSpPr>
          <p:nvPr/>
        </p:nvSpPr>
        <p:spPr bwMode="auto">
          <a:xfrm>
            <a:off x="2772197" y="9181405"/>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13</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467941" y="396429"/>
            <a:ext cx="5873809" cy="1437739"/>
          </a:xfrm>
          <a:prstGeom prst="rect">
            <a:avLst/>
          </a:prstGeom>
          <a:noFill/>
          <a:ln w="9525">
            <a:noFill/>
            <a:miter lim="800000"/>
            <a:headEnd/>
            <a:tailEnd/>
          </a:ln>
        </p:spPr>
        <p:txBody>
          <a:bodyPr wrap="square" lIns="90334" tIns="45167" rIns="90334" bIns="45167">
            <a:spAutoFit/>
          </a:bodyPr>
          <a:lstStyle/>
          <a:p>
            <a:pPr marL="268288" lvl="0" indent="-268288" algn="just">
              <a:spcBef>
                <a:spcPct val="50000"/>
              </a:spcBef>
            </a:pPr>
            <a:r>
              <a:rPr lang="ja-JP" altLang="en-US" sz="1600" dirty="0" smtClean="0">
                <a:solidFill>
                  <a:srgbClr val="0033CC"/>
                </a:solidFill>
                <a:latin typeface="+mn-lt"/>
                <a:ea typeface="ＤＨＰ特太ゴシック体" pitchFamily="2" charset="-128"/>
                <a:cs typeface="Arial Unicode MS" pitchFamily="50" charset="-128"/>
              </a:rPr>
              <a:t>◆</a:t>
            </a:r>
            <a:r>
              <a:rPr lang="en-US" altLang="ja-JP" sz="1600" dirty="0" smtClean="0">
                <a:solidFill>
                  <a:srgbClr val="000000"/>
                </a:solidFill>
                <a:latin typeface="+mn-lt"/>
                <a:ea typeface="Arial Unicode MS" pitchFamily="50" charset="-128"/>
                <a:cs typeface="Arial Unicode MS" pitchFamily="50" charset="-128"/>
              </a:rPr>
              <a:t> </a:t>
            </a:r>
            <a:r>
              <a:rPr lang="ru-RU" altLang="ja-JP" sz="1600" dirty="0" smtClean="0">
                <a:solidFill>
                  <a:srgbClr val="000000"/>
                </a:solidFill>
                <a:latin typeface="+mn-lt"/>
                <a:ea typeface="Arial Unicode MS" pitchFamily="50" charset="-128"/>
                <a:cs typeface="Arial Unicode MS" pitchFamily="50" charset="-128"/>
              </a:rPr>
              <a:t>Об извещении относительно решения (изменения решения) о выплате социальных пособий</a:t>
            </a:r>
            <a:endParaRPr lang="ru-RU" altLang="ja-JP" sz="1600" dirty="0">
              <a:solidFill>
                <a:srgbClr val="000000"/>
              </a:solidFill>
              <a:latin typeface="+mn-lt"/>
              <a:ea typeface="Arial Unicode MS" pitchFamily="50" charset="-128"/>
              <a:cs typeface="Arial Unicode MS" pitchFamily="50" charset="-128"/>
            </a:endParaRPr>
          </a:p>
          <a:p>
            <a:pPr marL="268288" lvl="0" indent="-268288" algn="just">
              <a:spcBef>
                <a:spcPct val="50000"/>
              </a:spcBef>
            </a:pPr>
            <a:r>
              <a:rPr lang="ru-RU" altLang="ja-JP" sz="160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Извещение относительно решения (изменения решения) о выплате социальных пособий высылается перед первой выплатой, а также при любом изменении. Лицам, которые получают социальные пособия, просьба получить разъяснения по соответствующим пунктам.</a:t>
            </a:r>
            <a:endParaRPr lang="ja-JP" altLang="en-US" sz="1050" dirty="0">
              <a:latin typeface="+mn-lt"/>
            </a:endParaRPr>
          </a:p>
        </p:txBody>
      </p:sp>
      <p:sp>
        <p:nvSpPr>
          <p:cNvPr id="8" name="Text Box 10322" descr="右下がり対角線 (反転)"/>
          <p:cNvSpPr txBox="1">
            <a:spLocks noChangeArrowheads="1"/>
          </p:cNvSpPr>
          <p:nvPr/>
        </p:nvSpPr>
        <p:spPr bwMode="auto">
          <a:xfrm>
            <a:off x="477275" y="1980605"/>
            <a:ext cx="5895322" cy="460548"/>
          </a:xfrm>
          <a:prstGeom prst="rect">
            <a:avLst/>
          </a:prstGeom>
          <a:noFill/>
          <a:ln w="9525" algn="ctr">
            <a:noFill/>
            <a:miter lim="800000"/>
            <a:headEnd/>
            <a:tailEnd/>
          </a:ln>
        </p:spPr>
        <p:txBody>
          <a:bodyPr wrap="square" lIns="90334" tIns="45167" rIns="90334" bIns="45167">
            <a:spAutoFit/>
          </a:bodyPr>
          <a:lstStyle/>
          <a:p>
            <a:pPr algn="l">
              <a:spcBef>
                <a:spcPct val="50000"/>
              </a:spcBef>
            </a:pPr>
            <a:r>
              <a:rPr lang="en-US" altLang="ja-JP" sz="1200" dirty="0" smtClean="0">
                <a:latin typeface="+mn-lt"/>
                <a:ea typeface="HG丸ｺﾞｼｯｸM-PRO" pitchFamily="50" charset="-128"/>
              </a:rPr>
              <a:t>●</a:t>
            </a:r>
            <a:r>
              <a:rPr lang="ru-RU" altLang="ja-JP" sz="1200" b="1" dirty="0" smtClean="0">
                <a:latin typeface="+mn-lt"/>
              </a:rPr>
              <a:t> Место для наклеивания извещения </a:t>
            </a:r>
            <a:r>
              <a:rPr lang="ru-RU" altLang="en-US" sz="1200" b="1" dirty="0" smtClean="0">
                <a:latin typeface="+mn-lt"/>
              </a:rPr>
              <a:t>относительно решения (изменения решения) о выплате социальных пособий</a:t>
            </a:r>
            <a:endParaRPr lang="ja-JP" altLang="en-US" sz="1200" b="1" dirty="0" smtClean="0">
              <a:latin typeface="+mn-lt"/>
            </a:endParaRPr>
          </a:p>
        </p:txBody>
      </p:sp>
    </p:spTree>
    <p:extLst>
      <p:ext uri="{BB962C8B-B14F-4D97-AF65-F5344CB8AC3E}">
        <p14:creationId xmlns:p14="http://schemas.microsoft.com/office/powerpoint/2010/main" val="434431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641301" y="1692573"/>
            <a:ext cx="5602274" cy="5746611"/>
          </a:xfrm>
          <a:prstGeom prst="rect">
            <a:avLst/>
          </a:prstGeom>
          <a:noFill/>
          <a:ln w="9525">
            <a:noFill/>
            <a:miter lim="800000"/>
            <a:headEnd/>
            <a:tailEnd/>
          </a:ln>
        </p:spPr>
        <p:txBody>
          <a:bodyPr wrap="square" lIns="90334" tIns="45167" rIns="90334" bIns="45167">
            <a:spAutoFit/>
          </a:bodyPr>
          <a:lstStyle/>
          <a:p>
            <a:pPr marL="96838" indent="-96838" algn="just" defTabSz="825500">
              <a:buFontTx/>
              <a:buAutoNum type="arabicPeriod"/>
              <a:tabLst>
                <a:tab pos="557213" algn="l"/>
              </a:tabLst>
            </a:pPr>
            <a:r>
              <a:rPr lang="ru-RU" altLang="ja-JP" sz="1050" b="1" dirty="0" smtClean="0">
                <a:latin typeface="+mn-lt"/>
              </a:rPr>
              <a:t>   В случае обращения в больницу (поликлинику) или в стоматологическую клинику вы сможете получить медицинское обслуживание, показав в регистратуре медицинского учреждения удостоверение личности.</a:t>
            </a:r>
          </a:p>
          <a:p>
            <a:pPr marL="96838" indent="-96838" algn="just" defTabSz="825500">
              <a:tabLst>
                <a:tab pos="557213" algn="l"/>
              </a:tabLst>
            </a:pPr>
            <a:r>
              <a:rPr lang="ru-RU" altLang="ja-JP" sz="1050" b="1" dirty="0" smtClean="0">
                <a:latin typeface="+mn-lt"/>
              </a:rPr>
              <a:t>      Однако, перед посещением медицинского учреждения обратите внимание на следующие моменты.</a:t>
            </a:r>
            <a:endParaRPr lang="ja-JP" altLang="en-US" sz="1050" dirty="0" smtClean="0">
              <a:latin typeface="+mn-lt"/>
            </a:endParaRPr>
          </a:p>
          <a:p>
            <a:pPr algn="just" defTabSz="825500">
              <a:tabLst>
                <a:tab pos="557213" algn="l"/>
              </a:tabLst>
            </a:pPr>
            <a:endParaRPr lang="en-US" altLang="ja-JP" sz="1050" dirty="0" smtClean="0">
              <a:latin typeface="+mn-lt"/>
            </a:endParaRPr>
          </a:p>
          <a:p>
            <a:pPr marL="0" lvl="1" algn="just" defTabSz="825500">
              <a:tabLst>
                <a:tab pos="557213" algn="l"/>
              </a:tabLst>
            </a:pPr>
            <a:r>
              <a:rPr lang="ja-JP" altLang="en-US" sz="1050" dirty="0">
                <a:latin typeface="+mn-lt"/>
              </a:rPr>
              <a:t>①</a:t>
            </a:r>
            <a:r>
              <a:rPr lang="ru-RU" altLang="ja-JP" sz="1050" dirty="0" smtClean="0">
                <a:latin typeface="+mn-lt"/>
              </a:rPr>
              <a:t>Относительно посещения медицинского учреждения проинформируйте по телефону или иным способом орган, осуществляющий выплату социальных пособий.</a:t>
            </a:r>
          </a:p>
          <a:p>
            <a:pPr marL="0" lvl="1" algn="just" defTabSz="825500">
              <a:tabLst>
                <a:tab pos="557213" algn="l"/>
              </a:tabLst>
            </a:pPr>
            <a:endParaRPr lang="ru-RU" altLang="ja-JP" sz="1050" dirty="0" smtClean="0">
              <a:latin typeface="+mn-lt"/>
            </a:endParaRPr>
          </a:p>
          <a:p>
            <a:pPr marL="0" lvl="1" algn="just" defTabSz="825500">
              <a:buFontTx/>
              <a:buAutoNum type="circleNumDbPlain" startAt="2"/>
              <a:tabLst>
                <a:tab pos="557213" algn="l"/>
              </a:tabLst>
            </a:pPr>
            <a:r>
              <a:rPr lang="en-US" altLang="ja-JP" sz="1050" dirty="0" smtClean="0">
                <a:latin typeface="+mn-lt"/>
              </a:rPr>
              <a:t>  </a:t>
            </a:r>
            <a:r>
              <a:rPr lang="ru-RU" altLang="ja-JP" sz="1050" dirty="0" smtClean="0">
                <a:latin typeface="+mn-lt"/>
              </a:rPr>
              <a:t>Удостоверение личности выдается органом, осуществляющим выплату социальных пособий. Этот документ нужно предъявлять при обращении в медицинское учреждение, поэтому просим вас не терять его.</a:t>
            </a:r>
          </a:p>
          <a:p>
            <a:pPr marL="0" lvl="1" algn="just" defTabSz="825500">
              <a:buFontTx/>
              <a:buAutoNum type="circleNumDbPlain" startAt="2"/>
              <a:tabLst>
                <a:tab pos="557213" algn="l"/>
              </a:tabLst>
            </a:pPr>
            <a:endParaRPr lang="ru-RU" altLang="ja-JP" sz="1050" dirty="0" smtClean="0">
              <a:latin typeface="+mn-lt"/>
            </a:endParaRPr>
          </a:p>
          <a:p>
            <a:pPr marL="0" lvl="1" algn="just" defTabSz="825500">
              <a:buFontTx/>
              <a:buAutoNum type="circleNumDbPlain" startAt="2"/>
              <a:tabLst>
                <a:tab pos="557213" algn="l"/>
              </a:tabLst>
            </a:pPr>
            <a:r>
              <a:rPr lang="en-US" altLang="ja-JP" sz="1050" dirty="0" smtClean="0">
                <a:latin typeface="+mn-lt"/>
              </a:rPr>
              <a:t>  </a:t>
            </a:r>
            <a:r>
              <a:rPr lang="ru-RU" altLang="ja-JP" sz="1050" dirty="0" smtClean="0">
                <a:latin typeface="+mn-lt"/>
              </a:rPr>
              <a:t>Обратиться к врачу вы можете в любом медицинском учреждении из числа тех, которые уполномочены обслуживать получателей социальных пособий.</a:t>
            </a:r>
          </a:p>
          <a:p>
            <a:pPr marL="0" lvl="1" algn="just" defTabSz="825500">
              <a:tabLst>
                <a:tab pos="557213" algn="l"/>
              </a:tabLst>
            </a:pPr>
            <a:r>
              <a:rPr lang="ru-RU" altLang="ja-JP" sz="1050" dirty="0" smtClean="0">
                <a:latin typeface="+mn-lt"/>
              </a:rPr>
              <a:t>    О том, какие именно учреждения к ним относятся, просба узнать в органе, осуществляющем выплату социальных пособий.</a:t>
            </a:r>
          </a:p>
          <a:p>
            <a:pPr marL="0" lvl="1" algn="just" defTabSz="825500">
              <a:tabLst>
                <a:tab pos="557213" algn="l"/>
              </a:tabLst>
            </a:pPr>
            <a:endParaRPr lang="ru-RU" altLang="ja-JP" sz="1050" dirty="0" smtClean="0">
              <a:latin typeface="+mn-lt"/>
            </a:endParaRPr>
          </a:p>
          <a:p>
            <a:pPr marL="96838" indent="-96838" algn="just" defTabSz="825500">
              <a:buFontTx/>
              <a:buAutoNum type="arabicPeriod" startAt="2"/>
              <a:tabLst>
                <a:tab pos="557213" algn="l"/>
              </a:tabLst>
            </a:pPr>
            <a:r>
              <a:rPr lang="ru-RU" altLang="ja-JP" sz="1050" b="1" dirty="0" smtClean="0">
                <a:latin typeface="+mn-lt"/>
              </a:rPr>
              <a:t>   В случае, если вы неожиданно почувствовали недомогание в выходной день или в ночное время и из-за этого не смогли проинформировать орган, осуществляющий выплату социальных пособий, то покажите администрации медицинского учреждения свое удостоверение и проходите осмотр у врача.</a:t>
            </a:r>
          </a:p>
          <a:p>
            <a:pPr marL="96838" indent="-96838" algn="just" defTabSz="825500">
              <a:tabLst>
                <a:tab pos="557213" algn="l"/>
              </a:tabLst>
            </a:pPr>
            <a:r>
              <a:rPr lang="ja-JP" altLang="en-US" sz="1050" b="1" dirty="0" smtClean="0">
                <a:latin typeface="+mn-lt"/>
              </a:rPr>
              <a:t> </a:t>
            </a:r>
            <a:r>
              <a:rPr lang="ru-RU" altLang="ja-JP" sz="1050" b="1" dirty="0" smtClean="0">
                <a:latin typeface="+mn-lt"/>
              </a:rPr>
              <a:t>     После посещения медицинского учреждения обязательно сообщите об этом в орган, осуществляющий выплату социальных пособий.</a:t>
            </a:r>
          </a:p>
          <a:p>
            <a:pPr algn="just" defTabSz="825500">
              <a:tabLst>
                <a:tab pos="557213" algn="l"/>
              </a:tabLst>
            </a:pPr>
            <a:endParaRPr lang="en-US" altLang="ja-JP" sz="1050" b="1" dirty="0" smtClean="0">
              <a:latin typeface="+mn-lt"/>
            </a:endParaRPr>
          </a:p>
          <a:p>
            <a:pPr marL="96838" indent="-96838" algn="just" defTabSz="825500">
              <a:buFontTx/>
              <a:buAutoNum type="arabicPeriod" startAt="3"/>
              <a:tabLst>
                <a:tab pos="557213" algn="l"/>
              </a:tabLst>
            </a:pPr>
            <a:r>
              <a:rPr lang="ru-RU" altLang="ja-JP" sz="1050" b="1" dirty="0" smtClean="0">
                <a:latin typeface="+mn-lt"/>
              </a:rPr>
              <a:t>   Если вы заранее подадите заявление о том, что собираетесь посетить медицинское учреждение (ближайшее или рекомендованное органом, осуществляющим выплату социальных пособий, или медицинским учреждением, которое вы уже посещаете) вам будут оплачены расходы на посещение соответствующего медицинского учреждения (расходы на транспорт).</a:t>
            </a:r>
          </a:p>
          <a:p>
            <a:pPr marL="96838" indent="-96838" algn="just" defTabSz="825500">
              <a:tabLst>
                <a:tab pos="557213" algn="l"/>
              </a:tabLst>
            </a:pPr>
            <a:r>
              <a:rPr lang="ru-RU" altLang="ja-JP" sz="1050" b="1" dirty="0" smtClean="0">
                <a:latin typeface="+mn-lt"/>
              </a:rPr>
              <a:t>      Просьба иметь в виду, что если вы по собственному желанию обращаетесь в медицинское учреждение, которое расположено в отдаленном месте, то транспортные расходы не оплачиваются. За подробным разъяснением обращайтесь в орган, осуществляющий выплаты социальных пособий.</a:t>
            </a:r>
            <a:endParaRPr lang="en-US" altLang="ja-JP" sz="1050" b="1" dirty="0" smtClean="0">
              <a:latin typeface="+mn-lt"/>
              <a:ea typeface="HG丸ｺﾞｼｯｸM-PRO" pitchFamily="50" charset="-128"/>
            </a:endParaRPr>
          </a:p>
        </p:txBody>
      </p:sp>
      <p:sp>
        <p:nvSpPr>
          <p:cNvPr id="10245" name="Text Box 9" descr="右下がり対角線 (反転)"/>
          <p:cNvSpPr txBox="1">
            <a:spLocks noChangeArrowheads="1"/>
          </p:cNvSpPr>
          <p:nvPr/>
        </p:nvSpPr>
        <p:spPr bwMode="auto">
          <a:xfrm>
            <a:off x="2772197" y="9109397"/>
            <a:ext cx="1292844"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14</a:t>
            </a:r>
            <a:r>
              <a:rPr lang="ja-JP" altLang="en-US" dirty="0" smtClean="0">
                <a:ea typeface="HG丸ｺﾞｼｯｸM-PRO" pitchFamily="50" charset="-128"/>
              </a:rPr>
              <a:t>－</a:t>
            </a:r>
            <a:endParaRPr lang="ja-JP" altLang="en-US" dirty="0">
              <a:ea typeface="HG丸ｺﾞｼｯｸM-PRO" pitchFamily="50" charset="-128"/>
            </a:endParaRPr>
          </a:p>
        </p:txBody>
      </p:sp>
      <p:sp>
        <p:nvSpPr>
          <p:cNvPr id="10246" name="正方形/長方形 6"/>
          <p:cNvSpPr>
            <a:spLocks noChangeArrowheads="1"/>
          </p:cNvSpPr>
          <p:nvPr/>
        </p:nvSpPr>
        <p:spPr bwMode="auto">
          <a:xfrm>
            <a:off x="683965" y="1332533"/>
            <a:ext cx="4824536" cy="420657"/>
          </a:xfrm>
          <a:prstGeom prst="rect">
            <a:avLst/>
          </a:prstGeom>
          <a:noFill/>
          <a:ln w="9525" algn="ctr">
            <a:noFill/>
            <a:round/>
            <a:headEnd/>
            <a:tailEnd/>
          </a:ln>
        </p:spPr>
        <p:txBody>
          <a:bodyPr wrap="none" lIns="90334" tIns="45167" rIns="90334" bIns="45167" anchor="ctr"/>
          <a:lstStyle/>
          <a:p>
            <a:pPr algn="l"/>
            <a:r>
              <a:rPr lang="ja-JP" altLang="en-US" b="1" dirty="0" smtClean="0">
                <a:solidFill>
                  <a:srgbClr val="0033CC"/>
                </a:solidFill>
                <a:latin typeface="+mn-ea"/>
                <a:ea typeface="+mn-ea"/>
              </a:rPr>
              <a:t>◆  </a:t>
            </a:r>
            <a:r>
              <a:rPr lang="ru-RU" altLang="ja-JP" sz="1600" dirty="0" smtClean="0">
                <a:latin typeface="+mn-lt"/>
                <a:ea typeface="ＤＨＰ特太ゴシック体" pitchFamily="2" charset="-128"/>
              </a:rPr>
              <a:t>Если вы заболели или получили травму</a:t>
            </a:r>
            <a:endParaRPr lang="ja-JP" altLang="en-US" sz="1600" dirty="0">
              <a:latin typeface="+mn-lt"/>
              <a:ea typeface="ＤＨＰ特太ゴシック体" pitchFamily="2" charset="-128"/>
            </a:endParaRPr>
          </a:p>
        </p:txBody>
      </p:sp>
      <p:sp>
        <p:nvSpPr>
          <p:cNvPr id="9" name="AutoShape 5"/>
          <p:cNvSpPr>
            <a:spLocks noChangeArrowheads="1"/>
          </p:cNvSpPr>
          <p:nvPr/>
        </p:nvSpPr>
        <p:spPr bwMode="auto">
          <a:xfrm>
            <a:off x="683965" y="468437"/>
            <a:ext cx="5602323" cy="576063"/>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nSpc>
                <a:spcPct val="150000"/>
              </a:lnSpc>
              <a:spcBef>
                <a:spcPts val="0"/>
              </a:spcBef>
            </a:pPr>
            <a:r>
              <a:rPr lang="ru-RU" altLang="ja-JP" sz="2000" dirty="0" smtClean="0">
                <a:ea typeface="HG丸ｺﾞｼｯｸM-PRO" pitchFamily="50" charset="-128"/>
              </a:rPr>
              <a:t>5   Что делать в следующих случаях</a:t>
            </a:r>
            <a:endParaRPr lang="en-US" altLang="ja-JP" sz="2000" dirty="0" smtClean="0">
              <a:ea typeface="HG丸ｺﾞｼｯｸM-PRO" pitchFamily="50" charset="-128"/>
            </a:endParaRPr>
          </a:p>
        </p:txBody>
      </p:sp>
    </p:spTree>
    <p:extLst>
      <p:ext uri="{BB962C8B-B14F-4D97-AF65-F5344CB8AC3E}">
        <p14:creationId xmlns:p14="http://schemas.microsoft.com/office/powerpoint/2010/main" val="2273714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14" descr="右下がり対角線 (反転)"/>
          <p:cNvSpPr txBox="1">
            <a:spLocks noChangeArrowheads="1"/>
          </p:cNvSpPr>
          <p:nvPr/>
        </p:nvSpPr>
        <p:spPr bwMode="auto">
          <a:xfrm>
            <a:off x="2772197" y="9181405"/>
            <a:ext cx="1293165"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15</a:t>
            </a:r>
            <a:r>
              <a:rPr lang="ja-JP" altLang="en-US" dirty="0" smtClean="0">
                <a:ea typeface="HG丸ｺﾞｼｯｸM-PRO" pitchFamily="50" charset="-128"/>
              </a:rPr>
              <a:t>－</a:t>
            </a:r>
            <a:endParaRPr lang="ja-JP" altLang="en-US" dirty="0">
              <a:ea typeface="HG丸ｺﾞｼｯｸM-PRO" pitchFamily="50" charset="-128"/>
            </a:endParaRPr>
          </a:p>
        </p:txBody>
      </p:sp>
      <p:grpSp>
        <p:nvGrpSpPr>
          <p:cNvPr id="8" name="グループ化 7"/>
          <p:cNvGrpSpPr/>
          <p:nvPr/>
        </p:nvGrpSpPr>
        <p:grpSpPr>
          <a:xfrm>
            <a:off x="467941" y="2772693"/>
            <a:ext cx="6048672" cy="2056874"/>
            <a:chOff x="611957" y="4356869"/>
            <a:chExt cx="6048672" cy="2056874"/>
          </a:xfrm>
        </p:grpSpPr>
        <p:sp>
          <p:nvSpPr>
            <p:cNvPr id="11268" name="Text Box 16"/>
            <p:cNvSpPr txBox="1">
              <a:spLocks noChangeArrowheads="1"/>
            </p:cNvSpPr>
            <p:nvPr/>
          </p:nvSpPr>
          <p:spPr bwMode="auto">
            <a:xfrm>
              <a:off x="755973" y="4845199"/>
              <a:ext cx="5818298" cy="1568544"/>
            </a:xfrm>
            <a:prstGeom prst="rect">
              <a:avLst/>
            </a:prstGeom>
            <a:noFill/>
            <a:ln w="9525">
              <a:noFill/>
              <a:miter lim="800000"/>
              <a:headEnd/>
              <a:tailEnd/>
            </a:ln>
          </p:spPr>
          <p:txBody>
            <a:bodyPr wrap="square" lIns="90334" tIns="45167" rIns="90334" bIns="45167">
              <a:spAutoFit/>
            </a:bodyPr>
            <a:lstStyle/>
            <a:p>
              <a:pPr lvl="0" indent="446088" algn="just"/>
              <a:r>
                <a:rPr lang="ru-RU" altLang="ja-JP" sz="1200" dirty="0" smtClean="0">
                  <a:solidFill>
                    <a:srgbClr val="000000"/>
                  </a:solidFill>
                  <a:latin typeface="+mn-lt"/>
                  <a:ea typeface="Arial Unicode MS" pitchFamily="50" charset="-128"/>
                  <a:cs typeface="Arial Unicode MS" pitchFamily="50" charset="-128"/>
                </a:rPr>
                <a:t>В случае, если вы нуждаетесь в услугах по уходу за больными и</a:t>
              </a:r>
              <a:r>
                <a:rPr lang="en-US" altLang="ja-JP" sz="1200" dirty="0" smtClean="0">
                  <a:solidFill>
                    <a:srgbClr val="000000"/>
                  </a:solidFill>
                  <a:latin typeface="+mn-lt"/>
                  <a:ea typeface="Arial Unicode MS" pitchFamily="50" charset="-128"/>
                  <a:cs typeface="Arial Unicode MS" pitchFamily="50" charset="-128"/>
                </a:rPr>
                <a:t>  </a:t>
              </a:r>
              <a:r>
                <a:rPr lang="ru-RU" altLang="ja-JP" sz="1200" dirty="0" smtClean="0">
                  <a:solidFill>
                    <a:srgbClr val="000000"/>
                  </a:solidFill>
                  <a:latin typeface="+mn-lt"/>
                  <a:ea typeface="Arial Unicode MS" pitchFamily="50" charset="-128"/>
                  <a:cs typeface="Arial Unicode MS" pitchFamily="50" charset="-128"/>
                </a:rPr>
                <a:t>престарелыми, пользоваться услугами по уходу на дому или в соответствующем учреждении и т. п. вы сможете только после того, как будете признаны лицом, нуждающимся в услугах по уходу за больными и престарелыми.</a:t>
              </a:r>
              <a:endParaRPr lang="en-US" altLang="ja-JP" sz="1200" dirty="0" smtClean="0">
                <a:solidFill>
                  <a:srgbClr val="000000"/>
                </a:solidFill>
                <a:latin typeface="+mn-lt"/>
                <a:ea typeface="Arial Unicode MS" pitchFamily="50" charset="-128"/>
                <a:cs typeface="Arial Unicode MS" pitchFamily="50" charset="-128"/>
              </a:endParaRPr>
            </a:p>
            <a:p>
              <a:pPr lvl="0" indent="446088" algn="just"/>
              <a:r>
                <a:rPr lang="ru-RU" altLang="ja-JP" sz="1200" dirty="0" smtClean="0">
                  <a:solidFill>
                    <a:srgbClr val="000000"/>
                  </a:solidFill>
                  <a:latin typeface="+mn-lt"/>
                  <a:ea typeface="Arial Unicode MS" pitchFamily="50" charset="-128"/>
                  <a:cs typeface="Arial Unicode MS" pitchFamily="50" charset="-128"/>
                </a:rPr>
                <a:t>Вопрос признания вас таким лицом требует специального рассмотрения, поэтому прежде всего за советом по этому поводу обращайтесь в орган, осуществляющий выплату социальных пособий.</a:t>
              </a:r>
              <a:endParaRPr lang="en-US" altLang="ja-JP" sz="1200" spc="300" dirty="0" smtClean="0">
                <a:latin typeface="+mn-lt"/>
                <a:ea typeface="HG丸ｺﾞｼｯｸM-PRO" pitchFamily="50" charset="-128"/>
              </a:endParaRPr>
            </a:p>
          </p:txBody>
        </p:sp>
        <p:sp>
          <p:nvSpPr>
            <p:cNvPr id="11269" name="正方形/長方形 15"/>
            <p:cNvSpPr>
              <a:spLocks noChangeArrowheads="1"/>
            </p:cNvSpPr>
            <p:nvPr/>
          </p:nvSpPr>
          <p:spPr bwMode="auto">
            <a:xfrm>
              <a:off x="611957" y="4356869"/>
              <a:ext cx="6048672" cy="420657"/>
            </a:xfrm>
            <a:prstGeom prst="rect">
              <a:avLst/>
            </a:prstGeom>
            <a:noFill/>
            <a:ln w="9525" algn="ctr">
              <a:noFill/>
              <a:round/>
              <a:headEnd/>
              <a:tailEnd/>
            </a:ln>
          </p:spPr>
          <p:txBody>
            <a:bodyPr wrap="none" lIns="90334" tIns="45167" rIns="90334" bIns="45167" anchor="ctr"/>
            <a:lstStyle/>
            <a:p>
              <a:pPr algn="just">
                <a:tabLst>
                  <a:tab pos="93663" algn="l"/>
                </a:tabLst>
              </a:pPr>
              <a:r>
                <a:rPr lang="ja-JP" altLang="en-US" b="1" dirty="0" smtClean="0">
                  <a:solidFill>
                    <a:srgbClr val="0033CC"/>
                  </a:solidFill>
                  <a:latin typeface="HG丸ｺﾞｼｯｸM-PRO" pitchFamily="50" charset="-128"/>
                  <a:ea typeface="HG丸ｺﾞｼｯｸM-PRO" pitchFamily="50" charset="-128"/>
                </a:rPr>
                <a:t>◆ </a:t>
              </a:r>
              <a:r>
                <a:rPr lang="ru-RU" altLang="ja-JP" sz="1600" dirty="0" smtClean="0">
                  <a:latin typeface="+mn-lt"/>
                </a:rPr>
                <a:t>Если</a:t>
              </a:r>
              <a:r>
                <a:rPr lang="ja-JP" altLang="en-US" sz="1600" dirty="0">
                  <a:latin typeface="+mn-lt"/>
                </a:rPr>
                <a:t> </a:t>
              </a:r>
              <a:r>
                <a:rPr lang="ru-RU" altLang="ja-JP" sz="1600" dirty="0" smtClean="0">
                  <a:latin typeface="+mn-lt"/>
                </a:rPr>
                <a:t> вы </a:t>
              </a:r>
              <a:r>
                <a:rPr lang="en-US" altLang="ja-JP" sz="1600" dirty="0" smtClean="0">
                  <a:latin typeface="+mn-lt"/>
                </a:rPr>
                <a:t> </a:t>
              </a:r>
              <a:r>
                <a:rPr lang="ru-RU" altLang="ja-JP" sz="1600" dirty="0" smtClean="0">
                  <a:latin typeface="+mn-lt"/>
                </a:rPr>
                <a:t>пользуетесь </a:t>
              </a:r>
              <a:r>
                <a:rPr lang="en-US" altLang="ja-JP" sz="1600" dirty="0" smtClean="0">
                  <a:latin typeface="+mn-lt"/>
                </a:rPr>
                <a:t> </a:t>
              </a:r>
              <a:r>
                <a:rPr lang="ru-RU" altLang="ja-JP" sz="1600" dirty="0" smtClean="0">
                  <a:latin typeface="+mn-lt"/>
                </a:rPr>
                <a:t>услугами </a:t>
              </a:r>
              <a:r>
                <a:rPr lang="en-US" altLang="ja-JP" sz="1600" dirty="0" smtClean="0">
                  <a:latin typeface="+mn-lt"/>
                </a:rPr>
                <a:t> </a:t>
              </a:r>
              <a:r>
                <a:rPr lang="ru-RU" altLang="ja-JP" sz="1600" dirty="0" smtClean="0">
                  <a:latin typeface="+mn-lt"/>
                </a:rPr>
                <a:t>по</a:t>
              </a:r>
              <a:r>
                <a:rPr lang="en-US" altLang="ja-JP" sz="1600" dirty="0" smtClean="0">
                  <a:latin typeface="+mn-lt"/>
                </a:rPr>
                <a:t> </a:t>
              </a:r>
              <a:r>
                <a:rPr lang="ru-RU" altLang="ja-JP" sz="1600" dirty="0" smtClean="0">
                  <a:latin typeface="+mn-lt"/>
                </a:rPr>
                <a:t> уходу</a:t>
              </a:r>
              <a:r>
                <a:rPr lang="en-US" altLang="ja-JP" sz="1600" dirty="0" smtClean="0">
                  <a:latin typeface="+mn-lt"/>
                </a:rPr>
                <a:t>  </a:t>
              </a:r>
              <a:r>
                <a:rPr lang="ru-RU" altLang="ja-JP" sz="1600" dirty="0" smtClean="0">
                  <a:latin typeface="+mn-lt"/>
                </a:rPr>
                <a:t>за</a:t>
              </a:r>
              <a:r>
                <a:rPr lang="en-US" altLang="ja-JP" sz="1600" dirty="0" smtClean="0">
                  <a:latin typeface="+mn-lt"/>
                </a:rPr>
                <a:t> </a:t>
              </a:r>
              <a:r>
                <a:rPr lang="ru-RU" altLang="ja-JP" sz="1600" dirty="0" smtClean="0">
                  <a:latin typeface="+mn-lt"/>
                </a:rPr>
                <a:t> больными</a:t>
              </a:r>
              <a:endParaRPr lang="en-US" altLang="ja-JP" sz="1600" dirty="0">
                <a:latin typeface="+mn-lt"/>
              </a:endParaRPr>
            </a:p>
            <a:p>
              <a:pPr algn="just">
                <a:tabLst>
                  <a:tab pos="93663" algn="l"/>
                </a:tabLst>
              </a:pPr>
              <a:r>
                <a:rPr lang="en-US" altLang="ja-JP" sz="1600" dirty="0" smtClean="0">
                  <a:latin typeface="+mn-lt"/>
                </a:rPr>
                <a:t>    </a:t>
              </a:r>
              <a:r>
                <a:rPr lang="ru-RU" altLang="ja-JP" sz="1600" dirty="0" smtClean="0">
                  <a:latin typeface="+mn-lt"/>
                </a:rPr>
                <a:t>и</a:t>
              </a:r>
              <a:r>
                <a:rPr lang="en-US" altLang="ja-JP" sz="1600" dirty="0" smtClean="0">
                  <a:latin typeface="+mn-lt"/>
                </a:rPr>
                <a:t>  </a:t>
              </a:r>
              <a:r>
                <a:rPr lang="ru-RU" altLang="ja-JP" sz="1600" dirty="0" smtClean="0">
                  <a:latin typeface="+mn-lt"/>
                </a:rPr>
                <a:t>престарелыми</a:t>
              </a:r>
              <a:endParaRPr lang="ja-JP" altLang="en-US" sz="1600" dirty="0">
                <a:latin typeface="+mn-lt"/>
                <a:ea typeface="ＤＨＰ特太ゴシック体" pitchFamily="2" charset="-128"/>
              </a:endParaRPr>
            </a:p>
          </p:txBody>
        </p:sp>
      </p:grpSp>
      <p:grpSp>
        <p:nvGrpSpPr>
          <p:cNvPr id="9" name="グループ化 8"/>
          <p:cNvGrpSpPr/>
          <p:nvPr/>
        </p:nvGrpSpPr>
        <p:grpSpPr>
          <a:xfrm>
            <a:off x="467941" y="4867265"/>
            <a:ext cx="5962314" cy="2297916"/>
            <a:chOff x="539949" y="6517109"/>
            <a:chExt cx="5962314" cy="2297916"/>
          </a:xfrm>
        </p:grpSpPr>
        <p:sp>
          <p:nvSpPr>
            <p:cNvPr id="11266" name="Text Box 4"/>
            <p:cNvSpPr txBox="1">
              <a:spLocks noChangeArrowheads="1"/>
            </p:cNvSpPr>
            <p:nvPr/>
          </p:nvSpPr>
          <p:spPr bwMode="auto">
            <a:xfrm>
              <a:off x="683965" y="6877149"/>
              <a:ext cx="5818298" cy="1937876"/>
            </a:xfrm>
            <a:prstGeom prst="rect">
              <a:avLst/>
            </a:prstGeom>
            <a:noFill/>
            <a:ln w="9525">
              <a:noFill/>
              <a:miter lim="800000"/>
              <a:headEnd/>
              <a:tailEnd/>
            </a:ln>
          </p:spPr>
          <p:txBody>
            <a:bodyPr wrap="square" lIns="90334" tIns="45167" rIns="90334" bIns="45167">
              <a:spAutoFit/>
            </a:bodyPr>
            <a:lstStyle/>
            <a:p>
              <a:pPr indent="446088" algn="just"/>
              <a:r>
                <a:rPr lang="ru-RU" altLang="ja-JP" sz="1200" dirty="0" smtClean="0">
                  <a:latin typeface="+mn-lt"/>
                </a:rPr>
                <a:t>В случае, если скончался ваш родственник, и вы не в состоянии провести даже самые скромные похороны, то осуществляется выплата пособия на похороны. При необходимости получения пособия на похороны незамедлительно сообщите об этом в орган, осуществляющий выплату социальных пособий.</a:t>
              </a:r>
            </a:p>
            <a:p>
              <a:pPr indent="446088" algn="just"/>
              <a:r>
                <a:rPr lang="ru-RU" altLang="ja-JP" sz="1200" dirty="0" smtClean="0">
                  <a:latin typeface="+mn-lt"/>
                </a:rPr>
                <a:t>Однако, обратите внимание на следующие моменты: если похороны могут провести другие родственники, если вы подали заявление после похорон, а также если расходы на проведенные вами похороны превысили минимально необходимый размер, то выплата пособия, как правило, не осуществляется.</a:t>
              </a:r>
              <a:endParaRPr lang="en-US" altLang="ja-JP" sz="1200" dirty="0">
                <a:latin typeface="+mn-lt"/>
              </a:endParaRPr>
            </a:p>
          </p:txBody>
        </p:sp>
        <p:sp>
          <p:nvSpPr>
            <p:cNvPr id="11270" name="正方形/長方形 16"/>
            <p:cNvSpPr>
              <a:spLocks noChangeArrowheads="1"/>
            </p:cNvSpPr>
            <p:nvPr/>
          </p:nvSpPr>
          <p:spPr bwMode="auto">
            <a:xfrm>
              <a:off x="539949" y="6517109"/>
              <a:ext cx="4608512" cy="420657"/>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latin typeface="+mn-ea"/>
                  <a:ea typeface="+mn-ea"/>
                </a:rPr>
                <a:t>◆</a:t>
              </a:r>
              <a:r>
                <a:rPr lang="ru-RU" altLang="ja-JP" dirty="0" smtClean="0"/>
                <a:t> </a:t>
              </a:r>
              <a:r>
                <a:rPr lang="ru-RU" altLang="ja-JP" sz="1600" dirty="0" smtClean="0">
                  <a:latin typeface="+mn-lt"/>
                </a:rPr>
                <a:t>Если скончался кто-то из ваших родственников</a:t>
              </a:r>
              <a:endParaRPr lang="ja-JP" altLang="en-US" sz="1600" dirty="0">
                <a:latin typeface="+mn-lt"/>
                <a:ea typeface="ＤＨＰ特太ゴシック体" pitchFamily="2" charset="-128"/>
              </a:endParaRPr>
            </a:p>
          </p:txBody>
        </p:sp>
      </p:grpSp>
      <p:sp>
        <p:nvSpPr>
          <p:cNvPr id="11271" name="正方形/長方形 19"/>
          <p:cNvSpPr>
            <a:spLocks noChangeArrowheads="1"/>
          </p:cNvSpPr>
          <p:nvPr/>
        </p:nvSpPr>
        <p:spPr bwMode="auto">
          <a:xfrm>
            <a:off x="611957" y="540446"/>
            <a:ext cx="5818298" cy="2051753"/>
          </a:xfrm>
          <a:prstGeom prst="rect">
            <a:avLst/>
          </a:prstGeom>
          <a:noFill/>
          <a:ln w="9525">
            <a:noFill/>
            <a:miter lim="800000"/>
            <a:headEnd/>
            <a:tailEnd/>
          </a:ln>
        </p:spPr>
        <p:txBody>
          <a:bodyPr wrap="square" lIns="90334" tIns="45167" rIns="90334" bIns="45167">
            <a:spAutoFit/>
          </a:bodyPr>
          <a:lstStyle/>
          <a:p>
            <a:pPr algn="just">
              <a:lnSpc>
                <a:spcPct val="130000"/>
              </a:lnSpc>
            </a:pPr>
            <a:endParaRPr lang="en-US" altLang="ja-JP" sz="1400" b="1" dirty="0" smtClean="0">
              <a:solidFill>
                <a:srgbClr val="0033CC"/>
              </a:solidFill>
              <a:latin typeface="HG丸ｺﾞｼｯｸM-PRO" pitchFamily="50" charset="-128"/>
              <a:ea typeface="HG丸ｺﾞｼｯｸM-PRO" pitchFamily="50" charset="-128"/>
            </a:endParaRPr>
          </a:p>
          <a:p>
            <a:pPr marL="268288" indent="-268288" algn="just">
              <a:lnSpc>
                <a:spcPct val="130000"/>
              </a:lnSpc>
              <a:buFontTx/>
              <a:buAutoNum type="arabicPeriod" startAt="4"/>
            </a:pPr>
            <a:r>
              <a:rPr lang="ru-RU" altLang="ja-JP" sz="1050" b="1" dirty="0" smtClean="0">
                <a:latin typeface="+mn-lt"/>
              </a:rPr>
              <a:t>Выплата пособий для прохождения процедуры дзюдо-терапии, </a:t>
            </a:r>
            <a:r>
              <a:rPr lang="ru-RU" altLang="ja-JP" sz="1050" b="1" dirty="0"/>
              <a:t>массажа, </a:t>
            </a:r>
            <a:r>
              <a:rPr lang="ru-RU" altLang="ja-JP" sz="1050" b="1" dirty="0" smtClean="0">
                <a:latin typeface="+mn-lt"/>
              </a:rPr>
              <a:t>акупрессуры (точечного массажа) «амма», иглоукалывания «хари», прижигания моксой «кю» и т. п. производятся при выполнении определенных условий, поэтому в данных случаях заранее обращайтесь за советом в орган, осуществляющий выплату социальных пособий.</a:t>
            </a:r>
          </a:p>
          <a:p>
            <a:pPr marL="268288" indent="-268288" algn="just">
              <a:lnSpc>
                <a:spcPct val="130000"/>
              </a:lnSpc>
              <a:buFontTx/>
              <a:buAutoNum type="arabicPeriod" startAt="4"/>
            </a:pPr>
            <a:r>
              <a:rPr lang="ru-RU" altLang="ja-JP" sz="1050" b="1" dirty="0" smtClean="0">
                <a:latin typeface="+mn-lt"/>
              </a:rPr>
              <a:t>При госпитализации и выписке из больницы, при выздоровлении и прекращении амбулаторного лечения сообщайте об этом в орган, осуществляющий выплату социальных пособий.</a:t>
            </a:r>
            <a:endParaRPr lang="en-US" altLang="ja-JP" sz="1050" b="1" dirty="0">
              <a:latin typeface="+mn-lt"/>
            </a:endParaRPr>
          </a:p>
        </p:txBody>
      </p:sp>
      <p:pic>
        <p:nvPicPr>
          <p:cNvPr id="10" name="Picture 10" descr="j0398339[1]"/>
          <p:cNvPicPr>
            <a:picLocks noChangeAspect="1" noChangeArrowheads="1"/>
          </p:cNvPicPr>
          <p:nvPr/>
        </p:nvPicPr>
        <p:blipFill>
          <a:blip r:embed="rId2" cstate="print"/>
          <a:srcRect/>
          <a:stretch>
            <a:fillRect/>
          </a:stretch>
        </p:blipFill>
        <p:spPr bwMode="auto">
          <a:xfrm>
            <a:off x="1188021" y="8461325"/>
            <a:ext cx="4568276" cy="654355"/>
          </a:xfrm>
          <a:prstGeom prst="rect">
            <a:avLst/>
          </a:prstGeom>
          <a:noFill/>
          <a:ln w="9525">
            <a:noFill/>
            <a:miter lim="800000"/>
            <a:headEnd/>
            <a:tailEnd/>
          </a:ln>
        </p:spPr>
      </p:pic>
    </p:spTree>
    <p:extLst>
      <p:ext uri="{BB962C8B-B14F-4D97-AF65-F5344CB8AC3E}">
        <p14:creationId xmlns:p14="http://schemas.microsoft.com/office/powerpoint/2010/main" val="36339512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539949" y="1005543"/>
            <a:ext cx="5760640" cy="4723253"/>
          </a:xfrm>
          <a:prstGeom prst="rect">
            <a:avLst/>
          </a:prstGeom>
          <a:noFill/>
          <a:ln w="9525">
            <a:noFill/>
            <a:miter lim="800000"/>
            <a:headEnd/>
            <a:tailEnd/>
          </a:ln>
        </p:spPr>
        <p:txBody>
          <a:bodyPr wrap="square" lIns="90334" tIns="45167" rIns="90334" bIns="45167">
            <a:spAutoFit/>
          </a:bodyPr>
          <a:lstStyle/>
          <a:p>
            <a:pPr lvl="0" algn="just">
              <a:tabLst>
                <a:tab pos="363538" algn="l"/>
              </a:tabLst>
            </a:pPr>
            <a:r>
              <a:rPr lang="en-US" altLang="ja-JP" sz="1050" dirty="0">
                <a:solidFill>
                  <a:srgbClr val="000000"/>
                </a:solidFill>
                <a:latin typeface="+mn-lt"/>
                <a:ea typeface="Arial Unicode MS" pitchFamily="50" charset="-128"/>
                <a:cs typeface="Arial Unicode MS" pitchFamily="50" charset="-128"/>
              </a:rPr>
              <a:t> </a:t>
            </a: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Если перед отъездом в Китай, на Сахалин, в другую страну или регион в целях посещения родственников, могил и в иных подобных целях вы об этом проинформируете в письменном виде или по телефону орган, осуществляющий выплату социальных пособий, о цели поездки, программе, спутников и др., то примерно в течение 2 месяцев выплата социальных пособий прекращаться не будет.</a:t>
            </a:r>
            <a:endParaRPr lang="en-US" altLang="ja-JP" sz="1050" dirty="0" smtClean="0">
              <a:solidFill>
                <a:srgbClr val="000000"/>
              </a:solidFill>
              <a:latin typeface="+mn-lt"/>
              <a:ea typeface="Arial Unicode MS" pitchFamily="50" charset="-128"/>
              <a:cs typeface="Arial Unicode MS" pitchFamily="50" charset="-128"/>
            </a:endParaRPr>
          </a:p>
          <a:p>
            <a:pPr lvl="0" algn="just">
              <a:tabLst>
                <a:tab pos="363538" algn="l"/>
              </a:tabLst>
            </a:pPr>
            <a:r>
              <a:rPr lang="en-US" altLang="zh-CN" sz="1050" dirty="0" smtClean="0">
                <a:solidFill>
                  <a:srgbClr val="000000"/>
                </a:solidFill>
                <a:latin typeface="+mn-lt"/>
                <a:ea typeface="Arial Unicode MS" pitchFamily="50" charset="-128"/>
                <a:cs typeface="Arial Unicode MS" pitchFamily="50" charset="-128"/>
              </a:rPr>
              <a:t>     </a:t>
            </a:r>
            <a:r>
              <a:rPr lang="ru-RU" altLang="zh-CN" sz="1050" dirty="0" smtClean="0">
                <a:solidFill>
                  <a:srgbClr val="000000"/>
                </a:solidFill>
                <a:latin typeface="+mn-lt"/>
                <a:ea typeface="Arial Unicode MS" pitchFamily="50" charset="-128"/>
                <a:cs typeface="Arial Unicode MS" pitchFamily="50" charset="-128"/>
              </a:rPr>
              <a:t>По возвращении в Японию сообщите об этом в </a:t>
            </a:r>
            <a:r>
              <a:rPr lang="ru-RU" altLang="ja-JP" sz="1050" dirty="0" smtClean="0">
                <a:solidFill>
                  <a:srgbClr val="000000"/>
                </a:solidFill>
                <a:latin typeface="+mn-lt"/>
                <a:ea typeface="Arial Unicode MS" pitchFamily="50" charset="-128"/>
                <a:cs typeface="Arial Unicode MS" pitchFamily="50" charset="-128"/>
              </a:rPr>
              <a:t>орган,</a:t>
            </a:r>
            <a:r>
              <a:rPr lang="ja-JP" altLang="en-US" sz="1050" dirty="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осуществляющий</a:t>
            </a:r>
            <a:r>
              <a:rPr lang="ru-RU" altLang="zh-CN" sz="1050" dirty="0" smtClean="0">
                <a:solidFill>
                  <a:srgbClr val="000000"/>
                </a:solidFill>
                <a:latin typeface="+mn-lt"/>
                <a:ea typeface="Arial Unicode MS" pitchFamily="50" charset="-128"/>
                <a:cs typeface="Arial Unicode MS" pitchFamily="50" charset="-128"/>
              </a:rPr>
              <a:t> выплату социальных пособий.</a:t>
            </a:r>
          </a:p>
          <a:p>
            <a:pPr lvl="0" algn="just">
              <a:tabLst>
                <a:tab pos="363538" algn="l"/>
              </a:tabLst>
            </a:pPr>
            <a:r>
              <a:rPr lang="ru-RU" altLang="zh-CN" sz="1050" dirty="0" smtClean="0">
                <a:solidFill>
                  <a:srgbClr val="000000"/>
                </a:solidFill>
                <a:latin typeface="+mn-lt"/>
                <a:ea typeface="Arial Unicode MS" pitchFamily="50" charset="-128"/>
                <a:cs typeface="Arial Unicode MS" pitchFamily="50" charset="-128"/>
              </a:rPr>
              <a:t> </a:t>
            </a:r>
            <a:r>
              <a:rPr lang="en-US" altLang="zh-CN" sz="1050" dirty="0" smtClean="0">
                <a:solidFill>
                  <a:srgbClr val="000000"/>
                </a:solidFill>
                <a:latin typeface="+mn-lt"/>
                <a:ea typeface="Arial Unicode MS" pitchFamily="50" charset="-128"/>
                <a:cs typeface="Arial Unicode MS" pitchFamily="50" charset="-128"/>
              </a:rPr>
              <a:t> </a:t>
            </a:r>
            <a:r>
              <a:rPr lang="ru-RU" altLang="zh-CN" sz="1050" dirty="0" smtClean="0">
                <a:solidFill>
                  <a:srgbClr val="000000"/>
                </a:solidFill>
                <a:latin typeface="+mn-lt"/>
                <a:ea typeface="Arial Unicode MS" pitchFamily="50" charset="-128"/>
                <a:cs typeface="Arial Unicode MS" pitchFamily="50" charset="-128"/>
              </a:rPr>
              <a:t>  </a:t>
            </a:r>
            <a:r>
              <a:rPr lang="en-US" altLang="zh-CN" sz="1050" dirty="0" smtClean="0">
                <a:solidFill>
                  <a:srgbClr val="000000"/>
                </a:solidFill>
                <a:latin typeface="+mn-lt"/>
                <a:ea typeface="Arial Unicode MS" pitchFamily="50" charset="-128"/>
                <a:cs typeface="Arial Unicode MS" pitchFamily="50" charset="-128"/>
              </a:rPr>
              <a:t> </a:t>
            </a:r>
            <a:r>
              <a:rPr lang="ru-RU" altLang="zh-CN" sz="1050" dirty="0" smtClean="0">
                <a:solidFill>
                  <a:srgbClr val="000000"/>
                </a:solidFill>
                <a:latin typeface="+mn-lt"/>
                <a:ea typeface="Arial Unicode MS" pitchFamily="50" charset="-128"/>
                <a:cs typeface="Arial Unicode MS" pitchFamily="50" charset="-128"/>
              </a:rPr>
              <a:t>Если в связи с чрезвычайными  обстоятельствами, возникшими после отъезда, срок поездки превысит 2 месяца, то также обязательно сообщите об этом в орган, осуществляющий выплату социальных пособий.</a:t>
            </a:r>
          </a:p>
          <a:p>
            <a:pPr lvl="0" algn="l">
              <a:tabLst>
                <a:tab pos="363538" algn="l"/>
              </a:tabLst>
            </a:pPr>
            <a:endParaRPr lang="ru-RU" altLang="ja-JP" sz="1050" dirty="0" smtClean="0">
              <a:solidFill>
                <a:srgbClr val="000000"/>
              </a:solidFill>
              <a:latin typeface="+mn-lt"/>
              <a:ea typeface="Arial Unicode MS" pitchFamily="50" charset="-128"/>
              <a:cs typeface="Arial Unicode MS" pitchFamily="50" charset="-128"/>
            </a:endParaRPr>
          </a:p>
          <a:p>
            <a:pPr lvl="0" algn="just">
              <a:tabLst>
                <a:tab pos="363538" algn="l"/>
              </a:tabLst>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Имейте в виду, что если цели поездки не соответствуют условиям, признанным органом, осуществляющим выплату социальных пособий (таким, как посещение родственников и могил, участие в международном мероприятии, способствующем укреплению дружбы между Японией и Китаем или Россией, или равнозначном ему), а также если срок поездки превысит 2 месяца без уважительных причин, то расходы на поездку (на транспорт и проживание) могут быть признаны в качестве дохода, а выплата социальных пособий может быть приостановлена или отменена.</a:t>
            </a:r>
          </a:p>
          <a:p>
            <a:pPr lvl="0" algn="l">
              <a:tabLst>
                <a:tab pos="363538" algn="l"/>
              </a:tabLst>
            </a:pPr>
            <a:endParaRPr lang="en-US" altLang="ja-JP" sz="1050" dirty="0" smtClean="0">
              <a:solidFill>
                <a:srgbClr val="000000"/>
              </a:solidFill>
              <a:latin typeface="+mn-lt"/>
              <a:ea typeface="Arial Unicode MS" pitchFamily="50" charset="-128"/>
              <a:cs typeface="Arial Unicode MS" pitchFamily="50" charset="-128"/>
            </a:endParaRPr>
          </a:p>
          <a:p>
            <a:pPr lvl="0" algn="l">
              <a:tabLst>
                <a:tab pos="363538" algn="l"/>
              </a:tabLst>
            </a:pPr>
            <a:endParaRPr lang="en-US" altLang="ja-JP" sz="1050" dirty="0" smtClean="0">
              <a:solidFill>
                <a:srgbClr val="000000"/>
              </a:solidFill>
              <a:latin typeface="+mn-lt"/>
              <a:ea typeface="Arial Unicode MS" pitchFamily="50" charset="-128"/>
              <a:cs typeface="Arial Unicode MS" pitchFamily="50" charset="-128"/>
            </a:endParaRPr>
          </a:p>
          <a:p>
            <a:pPr lvl="0">
              <a:tabLst>
                <a:tab pos="363538" algn="l"/>
              </a:tabLst>
            </a:pPr>
            <a:r>
              <a:rPr lang="en-US" altLang="ja-JP" sz="1400" b="1" dirty="0" smtClean="0">
                <a:latin typeface="HG丸ｺﾞｼｯｸM-PRO" pitchFamily="50" charset="-128"/>
                <a:ea typeface="HG丸ｺﾞｼｯｸM-PRO" pitchFamily="50" charset="-128"/>
              </a:rPr>
              <a:t>※</a:t>
            </a:r>
            <a:r>
              <a:rPr lang="ru-RU" altLang="ja-JP" sz="1400" b="1" dirty="0" smtClean="0">
                <a:latin typeface="HG丸ｺﾞｼｯｸM-PRO" pitchFamily="50" charset="-128"/>
                <a:ea typeface="HG丸ｺﾞｼｯｸM-PRO" pitchFamily="50" charset="-128"/>
              </a:rPr>
              <a:t> </a:t>
            </a:r>
            <a:r>
              <a:rPr lang="ru-RU" altLang="ja-JP" sz="1400" b="1" dirty="0" smtClean="0">
                <a:latin typeface="+mn-lt"/>
                <a:ea typeface="HG丸ｺﾞｼｯｸM-PRO" pitchFamily="50" charset="-128"/>
              </a:rPr>
              <a:t>Оформление туристической страховки</a:t>
            </a:r>
            <a:endParaRPr lang="en-US" altLang="ja-JP" sz="1400" b="1" dirty="0" smtClean="0">
              <a:latin typeface="+mn-lt"/>
              <a:ea typeface="HG丸ｺﾞｼｯｸM-PRO" pitchFamily="50" charset="-128"/>
            </a:endParaRPr>
          </a:p>
          <a:p>
            <a:pPr lvl="0">
              <a:tabLst>
                <a:tab pos="363538" algn="l"/>
              </a:tabLst>
            </a:pPr>
            <a:r>
              <a:rPr lang="ru-RU" altLang="ja-JP" sz="1400" b="1" dirty="0" smtClean="0">
                <a:latin typeface="+mn-lt"/>
                <a:ea typeface="HG丸ｺﾞｼｯｸM-PRO" pitchFamily="50" charset="-128"/>
              </a:rPr>
              <a:t>при выезде за границу </a:t>
            </a:r>
          </a:p>
          <a:p>
            <a:pPr lvl="0" algn="just">
              <a:tabLst>
                <a:tab pos="363538" algn="l"/>
              </a:tabLst>
            </a:pPr>
            <a:endParaRPr lang="en-US" altLang="ja-JP" sz="1050" dirty="0" smtClean="0">
              <a:latin typeface="+mn-lt"/>
              <a:ea typeface="HG丸ｺﾞｼｯｸM-PRO" pitchFamily="50" charset="-128"/>
            </a:endParaRPr>
          </a:p>
          <a:p>
            <a:pPr lvl="0" algn="just">
              <a:tabLst>
                <a:tab pos="363538" algn="l"/>
              </a:tabLst>
            </a:pPr>
            <a:r>
              <a:rPr lang="en-US" altLang="ja-JP" sz="1050" dirty="0" smtClean="0">
                <a:latin typeface="+mn-lt"/>
                <a:ea typeface="HG丸ｺﾞｼｯｸM-PRO" pitchFamily="50" charset="-128"/>
              </a:rPr>
              <a:t>     </a:t>
            </a:r>
            <a:r>
              <a:rPr lang="ru-RU" altLang="ja-JP" sz="1050" dirty="0" smtClean="0">
                <a:latin typeface="+mn-lt"/>
                <a:ea typeface="HG丸ｺﾞｼｯｸM-PRO" pitchFamily="50" charset="-128"/>
              </a:rPr>
              <a:t>Во время пребывания за границей при необходимости срочного амбулаторного или стационарного лечения и возникающих при этом медицинских расходах, в некоторых случаях медицинское пособие не выплачивается. При поездке в Китай, на Сахалин или в другую страну с целью посещения родственников или могил, обязательно оформите туристическую страховку.</a:t>
            </a:r>
            <a:endParaRPr lang="en-US" altLang="ja-JP" sz="1200" dirty="0">
              <a:latin typeface="HG丸ｺﾞｼｯｸM-PRO" pitchFamily="50" charset="-128"/>
              <a:ea typeface="HG丸ｺﾞｼｯｸM-PRO" pitchFamily="50" charset="-128"/>
            </a:endParaRPr>
          </a:p>
        </p:txBody>
      </p:sp>
      <p:sp>
        <p:nvSpPr>
          <p:cNvPr id="11267" name="Text Box 14" descr="右下がり対角線 (反転)"/>
          <p:cNvSpPr txBox="1">
            <a:spLocks noChangeArrowheads="1"/>
          </p:cNvSpPr>
          <p:nvPr/>
        </p:nvSpPr>
        <p:spPr bwMode="auto">
          <a:xfrm>
            <a:off x="2628181" y="9181405"/>
            <a:ext cx="1364990"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16</a:t>
            </a:r>
            <a:r>
              <a:rPr lang="ja-JP" altLang="en-US" dirty="0" smtClean="0">
                <a:ea typeface="HG丸ｺﾞｼｯｸM-PRO" pitchFamily="50" charset="-128"/>
              </a:rPr>
              <a:t>－</a:t>
            </a:r>
            <a:endParaRPr lang="ja-JP" altLang="en-US" dirty="0">
              <a:ea typeface="HG丸ｺﾞｼｯｸM-PRO" pitchFamily="50" charset="-128"/>
            </a:endParaRPr>
          </a:p>
        </p:txBody>
      </p:sp>
      <p:sp>
        <p:nvSpPr>
          <p:cNvPr id="11270" name="正方形/長方形 16"/>
          <p:cNvSpPr>
            <a:spLocks noChangeArrowheads="1"/>
          </p:cNvSpPr>
          <p:nvPr/>
        </p:nvSpPr>
        <p:spPr bwMode="auto">
          <a:xfrm>
            <a:off x="539948" y="396429"/>
            <a:ext cx="5832649" cy="564673"/>
          </a:xfrm>
          <a:prstGeom prst="rect">
            <a:avLst/>
          </a:prstGeom>
          <a:noFill/>
          <a:ln w="9525" algn="ctr">
            <a:noFill/>
            <a:round/>
            <a:headEnd/>
            <a:tailEnd/>
          </a:ln>
        </p:spPr>
        <p:txBody>
          <a:bodyPr wrap="none" lIns="90334" tIns="45167" rIns="90334" bIns="45167" anchor="ctr"/>
          <a:lstStyle/>
          <a:p>
            <a:pPr algn="just"/>
            <a:r>
              <a:rPr lang="ja-JP" altLang="en-US" sz="1600" dirty="0" smtClean="0">
                <a:solidFill>
                  <a:srgbClr val="0033CC"/>
                </a:solidFill>
                <a:latin typeface="+mn-lt"/>
                <a:ea typeface="HG丸ｺﾞｼｯｸM-PRO" pitchFamily="50" charset="-128"/>
              </a:rPr>
              <a:t>◆  </a:t>
            </a:r>
            <a:r>
              <a:rPr lang="ru-RU" altLang="ja-JP" sz="1600" dirty="0" smtClean="0">
                <a:latin typeface="+mn-lt"/>
              </a:rPr>
              <a:t>Если вы отправляетесь в Китай, </a:t>
            </a:r>
            <a:r>
              <a:rPr lang="en-US" altLang="ja-JP" sz="1600" dirty="0" smtClean="0">
                <a:latin typeface="+mn-lt"/>
              </a:rPr>
              <a:t> </a:t>
            </a:r>
            <a:r>
              <a:rPr lang="ru-RU" altLang="ja-JP" sz="1600" dirty="0" smtClean="0">
                <a:latin typeface="+mn-lt"/>
              </a:rPr>
              <a:t>на Сахалин, </a:t>
            </a:r>
            <a:r>
              <a:rPr lang="en-US" altLang="ja-JP" sz="1600" dirty="0" smtClean="0">
                <a:latin typeface="+mn-lt"/>
              </a:rPr>
              <a:t> </a:t>
            </a:r>
            <a:r>
              <a:rPr lang="ru-RU" altLang="ja-JP" sz="1600" dirty="0" smtClean="0">
                <a:latin typeface="+mn-lt"/>
              </a:rPr>
              <a:t>в другую</a:t>
            </a:r>
          </a:p>
          <a:p>
            <a:pPr algn="just"/>
            <a:r>
              <a:rPr lang="ru-RU" altLang="ja-JP" sz="1600" dirty="0" smtClean="0">
                <a:latin typeface="+mn-lt"/>
              </a:rPr>
              <a:t>   страну или регион в целях посещения родственников и пр.</a:t>
            </a:r>
            <a:endParaRPr lang="ja-JP" altLang="en-US" sz="1600" dirty="0">
              <a:latin typeface="+mn-lt"/>
              <a:ea typeface="ＤＨＰ特太ゴシック体" pitchFamily="2" charset="-128"/>
            </a:endParaRPr>
          </a:p>
        </p:txBody>
      </p:sp>
      <p:sp>
        <p:nvSpPr>
          <p:cNvPr id="11272" name="正方形/長方形 20"/>
          <p:cNvSpPr>
            <a:spLocks noChangeArrowheads="1"/>
          </p:cNvSpPr>
          <p:nvPr/>
        </p:nvSpPr>
        <p:spPr bwMode="auto">
          <a:xfrm>
            <a:off x="611957" y="5797029"/>
            <a:ext cx="4464496" cy="432048"/>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latin typeface="HGPｺﾞｼｯｸE" pitchFamily="50" charset="-128"/>
                <a:ea typeface="HGPｺﾞｼｯｸE" pitchFamily="50" charset="-128"/>
              </a:rPr>
              <a:t>◆ </a:t>
            </a:r>
            <a:r>
              <a:rPr lang="ru-RU" altLang="ja-JP" sz="1600" dirty="0" smtClean="0">
                <a:latin typeface="+mn-lt"/>
                <a:ea typeface="ＤＨＰ特太ゴシック体" pitchFamily="2" charset="-128"/>
              </a:rPr>
              <a:t>При необходимости услуг переводчика </a:t>
            </a:r>
            <a:endParaRPr lang="ja-JP" altLang="en-US" sz="1600" dirty="0">
              <a:latin typeface="+mn-lt"/>
              <a:ea typeface="ＤＨＰ特太ゴシック体" pitchFamily="2" charset="-128"/>
            </a:endParaRPr>
          </a:p>
        </p:txBody>
      </p:sp>
      <p:sp>
        <p:nvSpPr>
          <p:cNvPr id="11273" name="Text Box 4"/>
          <p:cNvSpPr txBox="1">
            <a:spLocks noChangeArrowheads="1"/>
          </p:cNvSpPr>
          <p:nvPr/>
        </p:nvSpPr>
        <p:spPr bwMode="auto">
          <a:xfrm>
            <a:off x="467941" y="6074271"/>
            <a:ext cx="5832648" cy="1306934"/>
          </a:xfrm>
          <a:prstGeom prst="rect">
            <a:avLst/>
          </a:prstGeom>
          <a:noFill/>
          <a:ln w="9525">
            <a:noFill/>
            <a:miter lim="800000"/>
            <a:headEnd/>
            <a:tailEnd/>
          </a:ln>
        </p:spPr>
        <p:txBody>
          <a:bodyPr wrap="square" lIns="90334" tIns="45167" rIns="90334" bIns="45167">
            <a:spAutoFit/>
          </a:bodyPr>
          <a:lstStyle/>
          <a:p>
            <a:pPr marL="82550" indent="3175" algn="just"/>
            <a:r>
              <a:rPr lang="en-US" altLang="ja-JP" sz="1600" dirty="0"/>
              <a:t> </a:t>
            </a:r>
            <a:r>
              <a:rPr lang="en-US" altLang="ja-JP" sz="1600" dirty="0" smtClean="0"/>
              <a:t>   </a:t>
            </a:r>
            <a:r>
              <a:rPr lang="ru-RU" altLang="ja-JP" sz="1050" dirty="0" smtClean="0">
                <a:latin typeface="+mn-lt"/>
              </a:rPr>
              <a:t>В случае посещения медицинского учреждения, учреждения по уходу за больными и престарелыми, в случае необходимости оформить документы в административном органе, а также в других подобных случаях, когда вам не к кому обратиться за помощью в переводе, вы можете обратиться за услугами переводчика по поддержке самостоятельной жизни или консультанта по вопросам оказания помощи, владеющего, в частности, китайским языком. За подробным разъяснением обращайтесь в орган, осуществляющий выплату социальных пособий.</a:t>
            </a:r>
            <a:endParaRPr lang="ja-JP" altLang="en-US" sz="1050" dirty="0">
              <a:latin typeface="+mn-lt"/>
              <a:ea typeface="HG丸ｺﾞｼｯｸM-PRO" pitchFamily="50" charset="-128"/>
            </a:endParaRPr>
          </a:p>
        </p:txBody>
      </p:sp>
      <p:sp>
        <p:nvSpPr>
          <p:cNvPr id="11" name="正方形/長方形 20"/>
          <p:cNvSpPr>
            <a:spLocks noChangeArrowheads="1"/>
          </p:cNvSpPr>
          <p:nvPr/>
        </p:nvSpPr>
        <p:spPr bwMode="auto">
          <a:xfrm>
            <a:off x="539949" y="7464604"/>
            <a:ext cx="5976664" cy="420657"/>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ea typeface="HG丸ｺﾞｼｯｸM-PRO" pitchFamily="50" charset="-128"/>
              </a:rPr>
              <a:t> </a:t>
            </a:r>
            <a:r>
              <a:rPr lang="ja-JP" altLang="en-US" dirty="0" smtClean="0">
                <a:solidFill>
                  <a:srgbClr val="0033CC"/>
                </a:solidFill>
                <a:latin typeface="+mn-ea"/>
                <a:ea typeface="+mn-ea"/>
              </a:rPr>
              <a:t>◆  </a:t>
            </a:r>
            <a:r>
              <a:rPr lang="ru-RU" altLang="ja-JP" sz="1600" dirty="0" smtClean="0">
                <a:latin typeface="+mn-lt"/>
              </a:rPr>
              <a:t>При</a:t>
            </a:r>
            <a:r>
              <a:rPr lang="en-US" altLang="ja-JP" sz="1600" dirty="0" smtClean="0">
                <a:latin typeface="+mn-lt"/>
              </a:rPr>
              <a:t> </a:t>
            </a:r>
            <a:r>
              <a:rPr lang="ru-RU" altLang="ja-JP" sz="1600" dirty="0" smtClean="0">
                <a:latin typeface="+mn-lt"/>
              </a:rPr>
              <a:t> </a:t>
            </a:r>
            <a:r>
              <a:rPr lang="en-US" altLang="ja-JP" sz="1600" dirty="0" smtClean="0">
                <a:latin typeface="+mn-lt"/>
              </a:rPr>
              <a:t> </a:t>
            </a:r>
            <a:r>
              <a:rPr lang="ru-RU" altLang="ja-JP" sz="1600" dirty="0" smtClean="0">
                <a:latin typeface="+mn-lt"/>
              </a:rPr>
              <a:t>необходимости</a:t>
            </a:r>
            <a:r>
              <a:rPr lang="en-US" altLang="ja-JP" sz="1600" dirty="0" smtClean="0">
                <a:latin typeface="+mn-lt"/>
              </a:rPr>
              <a:t> </a:t>
            </a:r>
            <a:r>
              <a:rPr lang="ru-RU" altLang="ja-JP" sz="1600" dirty="0" smtClean="0">
                <a:latin typeface="+mn-lt"/>
              </a:rPr>
              <a:t> </a:t>
            </a:r>
            <a:r>
              <a:rPr lang="en-US" altLang="ja-JP" sz="1600" dirty="0" smtClean="0">
                <a:latin typeface="+mn-lt"/>
              </a:rPr>
              <a:t> </a:t>
            </a:r>
            <a:r>
              <a:rPr lang="ru-RU" altLang="ja-JP" sz="1600" dirty="0" smtClean="0">
                <a:latin typeface="+mn-lt"/>
              </a:rPr>
              <a:t>посоветоваться</a:t>
            </a:r>
            <a:r>
              <a:rPr lang="en-US" altLang="ja-JP" sz="1600" dirty="0" smtClean="0">
                <a:latin typeface="+mn-lt"/>
              </a:rPr>
              <a:t>  </a:t>
            </a:r>
            <a:r>
              <a:rPr lang="ru-RU" altLang="ja-JP" sz="1600" dirty="0" smtClean="0">
                <a:latin typeface="+mn-lt"/>
              </a:rPr>
              <a:t> или</a:t>
            </a:r>
            <a:r>
              <a:rPr lang="en-US" altLang="ja-JP" sz="1600" dirty="0" smtClean="0">
                <a:latin typeface="+mn-lt"/>
              </a:rPr>
              <a:t> </a:t>
            </a:r>
            <a:r>
              <a:rPr lang="ru-RU" altLang="ja-JP" sz="1600" dirty="0" smtClean="0">
                <a:latin typeface="+mn-lt"/>
              </a:rPr>
              <a:t> </a:t>
            </a:r>
            <a:r>
              <a:rPr lang="en-US" altLang="ja-JP" sz="1600" dirty="0" smtClean="0">
                <a:latin typeface="+mn-lt"/>
              </a:rPr>
              <a:t> </a:t>
            </a:r>
            <a:r>
              <a:rPr lang="ru-RU" altLang="ja-JP" sz="1600" dirty="0" smtClean="0">
                <a:latin typeface="+mn-lt"/>
              </a:rPr>
              <a:t>решить</a:t>
            </a:r>
            <a:endParaRPr lang="en-US" altLang="ja-JP" sz="1600" dirty="0" smtClean="0">
              <a:latin typeface="+mn-lt"/>
            </a:endParaRPr>
          </a:p>
          <a:p>
            <a:pPr algn="l"/>
            <a:r>
              <a:rPr lang="en-US" altLang="ja-JP" sz="1600" dirty="0">
                <a:latin typeface="+mn-lt"/>
              </a:rPr>
              <a:t> </a:t>
            </a:r>
            <a:r>
              <a:rPr lang="en-US" altLang="ja-JP" sz="1600" dirty="0" smtClean="0">
                <a:latin typeface="+mn-lt"/>
              </a:rPr>
              <a:t>  </a:t>
            </a:r>
            <a:r>
              <a:rPr lang="ru-RU" altLang="ja-JP" sz="1600" dirty="0" smtClean="0">
                <a:latin typeface="+mn-lt"/>
              </a:rPr>
              <a:t> проблему</a:t>
            </a:r>
            <a:endParaRPr lang="ja-JP" altLang="en-US" sz="1600" dirty="0">
              <a:latin typeface="+mn-lt"/>
              <a:ea typeface="ＤＨＰ特太ゴシック体" pitchFamily="2" charset="-128"/>
            </a:endParaRPr>
          </a:p>
        </p:txBody>
      </p:sp>
      <p:sp>
        <p:nvSpPr>
          <p:cNvPr id="12" name="正方形/長方形 11"/>
          <p:cNvSpPr/>
          <p:nvPr/>
        </p:nvSpPr>
        <p:spPr>
          <a:xfrm>
            <a:off x="539949" y="7959110"/>
            <a:ext cx="5707070" cy="1222295"/>
          </a:xfrm>
          <a:prstGeom prst="rect">
            <a:avLst/>
          </a:prstGeom>
        </p:spPr>
        <p:txBody>
          <a:bodyPr wrap="square" lIns="90334" tIns="45167" rIns="90334" bIns="45167">
            <a:spAutoFit/>
          </a:bodyPr>
          <a:lstStyle/>
          <a:p>
            <a:pPr algn="just"/>
            <a:r>
              <a:rPr lang="ru-RU" altLang="ja-JP" sz="1050" dirty="0" smtClean="0"/>
              <a:t>  </a:t>
            </a:r>
            <a:r>
              <a:rPr lang="en-US" altLang="ja-JP" sz="1050" dirty="0" smtClean="0"/>
              <a:t> </a:t>
            </a:r>
            <a:r>
              <a:rPr lang="ru-RU" altLang="ja-JP" sz="1050" dirty="0" smtClean="0"/>
              <a:t> </a:t>
            </a:r>
            <a:r>
              <a:rPr lang="en-US" altLang="ja-JP" sz="1050" dirty="0" smtClean="0"/>
              <a:t> </a:t>
            </a:r>
            <a:r>
              <a:rPr lang="ru-RU" altLang="ja-JP" sz="1050" dirty="0" smtClean="0"/>
              <a:t>Консультанты по вопросам оказания помощи, работающие в органах, осуществляющих выплату социальных пособий, вместе с вами подумают о том, что надо сделать для решения беспокоящей вас проблемы, и окажут вам содействие.</a:t>
            </a:r>
          </a:p>
          <a:p>
            <a:pPr algn="just"/>
            <a:r>
              <a:rPr lang="en-US" altLang="ja-JP" sz="1050" dirty="0" smtClean="0"/>
              <a:t>     </a:t>
            </a:r>
            <a:r>
              <a:rPr lang="ru-RU" altLang="ja-JP" sz="1050" dirty="0" smtClean="0"/>
              <a:t>Вас также могут расспросить об условиях жизни вашей семьи и дать советы по самым разным интересующим вас вопросам.</a:t>
            </a:r>
            <a:endParaRPr lang="en-US" altLang="ja-JP" sz="1050" dirty="0" smtClean="0"/>
          </a:p>
          <a:p>
            <a:pPr algn="just"/>
            <a:r>
              <a:rPr lang="en-US" altLang="ja-JP" sz="1050" dirty="0" smtClean="0"/>
              <a:t>     </a:t>
            </a:r>
            <a:r>
              <a:rPr lang="ru-RU" altLang="ja-JP" sz="1050" dirty="0" smtClean="0"/>
              <a:t>В случае, если у вас что-то случится, прежде всего связывайтесь с органом, осуществляющим выплату социальных пособий.</a:t>
            </a:r>
            <a:endParaRPr lang="ja-JP" altLang="en-US" sz="1050" dirty="0">
              <a:latin typeface="HG丸ｺﾞｼｯｸM-PRO" pitchFamily="50" charset="-128"/>
              <a:ea typeface="HG丸ｺﾞｼｯｸM-PRO" pitchFamily="50" charset="-128"/>
            </a:endParaRPr>
          </a:p>
        </p:txBody>
      </p:sp>
      <p:sp>
        <p:nvSpPr>
          <p:cNvPr id="9" name="大かっこ 8"/>
          <p:cNvSpPr/>
          <p:nvPr/>
        </p:nvSpPr>
        <p:spPr bwMode="auto">
          <a:xfrm>
            <a:off x="539949" y="2772693"/>
            <a:ext cx="5760640" cy="1224136"/>
          </a:xfrm>
          <a:prstGeom prst="bracketPair">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33706835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10"/>
          <p:cNvSpPr txBox="1">
            <a:spLocks noChangeArrowheads="1"/>
          </p:cNvSpPr>
          <p:nvPr/>
        </p:nvSpPr>
        <p:spPr bwMode="auto">
          <a:xfrm>
            <a:off x="712557" y="1260525"/>
            <a:ext cx="5660040" cy="6362164"/>
          </a:xfrm>
          <a:prstGeom prst="rect">
            <a:avLst/>
          </a:prstGeom>
          <a:noFill/>
          <a:ln w="9525">
            <a:noFill/>
            <a:miter lim="800000"/>
            <a:headEnd/>
            <a:tailEnd/>
          </a:ln>
        </p:spPr>
        <p:txBody>
          <a:bodyPr wrap="square" lIns="90334" tIns="45167" rIns="90334" bIns="45167">
            <a:spAutoFit/>
          </a:bodyPr>
          <a:lstStyle/>
          <a:p>
            <a:pPr marL="176213" lvl="0" indent="-176213" algn="l" defTabSz="738188">
              <a:spcBef>
                <a:spcPts val="600"/>
              </a:spcBef>
              <a:tabLst>
                <a:tab pos="623888" algn="l"/>
              </a:tabLst>
            </a:pPr>
            <a:r>
              <a:rPr lang="en-US" altLang="ja-JP" dirty="0" smtClean="0">
                <a:solidFill>
                  <a:srgbClr val="0033CC"/>
                </a:solidFill>
                <a:latin typeface="+mn-ea"/>
                <a:ea typeface="+mn-ea"/>
              </a:rPr>
              <a:t>◆</a:t>
            </a:r>
            <a:r>
              <a:rPr lang="ja-JP" altLang="en-US" dirty="0" smtClean="0">
                <a:latin typeface="+mn-ea"/>
                <a:ea typeface="+mn-ea"/>
              </a:rPr>
              <a:t>　</a:t>
            </a:r>
            <a:r>
              <a:rPr lang="ru-RU" altLang="ja-JP" sz="1600" dirty="0" smtClean="0">
                <a:solidFill>
                  <a:srgbClr val="000000"/>
                </a:solidFill>
                <a:latin typeface="Arial Unicode MS" pitchFamily="50" charset="-128"/>
                <a:ea typeface="Arial Unicode MS" pitchFamily="50" charset="-128"/>
                <a:cs typeface="Arial Unicode MS" pitchFamily="50" charset="-128"/>
              </a:rPr>
              <a:t>Об освобождени</a:t>
            </a:r>
            <a:r>
              <a:rPr lang="ru-RU" altLang="ja-JP" sz="1600" dirty="0" smtClean="0">
                <a:solidFill>
                  <a:srgbClr val="000000"/>
                </a:solidFill>
                <a:ea typeface="Arial Unicode MS" pitchFamily="50" charset="-128"/>
                <a:cs typeface="Arial Unicode MS" pitchFamily="50" charset="-128"/>
              </a:rPr>
              <a:t>и</a:t>
            </a:r>
            <a:r>
              <a:rPr lang="ru-RU" altLang="ja-JP" sz="1600" dirty="0" smtClean="0">
                <a:solidFill>
                  <a:srgbClr val="000000"/>
                </a:solidFill>
                <a:latin typeface="Arial Unicode MS" pitchFamily="50" charset="-128"/>
                <a:ea typeface="Arial Unicode MS" pitchFamily="50" charset="-128"/>
                <a:cs typeface="Arial Unicode MS" pitchFamily="50" charset="-128"/>
              </a:rPr>
              <a:t> от уплаты налог</a:t>
            </a:r>
            <a:r>
              <a:rPr lang="ru-RU" altLang="ja-JP" sz="1600" dirty="0" smtClean="0">
                <a:solidFill>
                  <a:srgbClr val="000000"/>
                </a:solidFill>
                <a:ea typeface="Arial Unicode MS" pitchFamily="50" charset="-128"/>
                <a:cs typeface="Arial Unicode MS" pitchFamily="50" charset="-128"/>
              </a:rPr>
              <a:t>ов</a:t>
            </a:r>
            <a:endParaRPr lang="en-US" altLang="ja-JP" sz="1600" dirty="0" smtClean="0">
              <a:solidFill>
                <a:srgbClr val="000000"/>
              </a:solidFill>
              <a:ea typeface="Arial Unicode MS" pitchFamily="50" charset="-128"/>
              <a:cs typeface="Arial Unicode MS" pitchFamily="50" charset="-128"/>
            </a:endParaRPr>
          </a:p>
          <a:p>
            <a:pPr marL="363538" lvl="2" indent="-174625" algn="just" defTabSz="738188">
              <a:spcBef>
                <a:spcPts val="600"/>
              </a:spcBef>
              <a:buFontTx/>
              <a:buAutoNum type="arabicPeriod"/>
              <a:tabLst>
                <a:tab pos="623888" algn="l"/>
              </a:tabLst>
            </a:pPr>
            <a:r>
              <a:rPr lang="ru-RU" altLang="ja-JP" sz="1050" dirty="0" smtClean="0">
                <a:solidFill>
                  <a:srgbClr val="000000"/>
                </a:solidFill>
                <a:ea typeface="Arial Unicode MS" pitchFamily="50" charset="-128"/>
                <a:cs typeface="Arial Unicode MS" pitchFamily="50" charset="-128"/>
              </a:rPr>
              <a:t>С </a:t>
            </a:r>
            <a:r>
              <a:rPr lang="ru-RU" altLang="ja-JP" sz="1050" dirty="0" smtClean="0">
                <a:solidFill>
                  <a:srgbClr val="000000"/>
                </a:solidFill>
                <a:latin typeface="Arial Unicode MS" pitchFamily="50" charset="-128"/>
                <a:ea typeface="Arial Unicode MS" pitchFamily="50" charset="-128"/>
                <a:cs typeface="Arial Unicode MS" pitchFamily="50" charset="-128"/>
              </a:rPr>
              <a:t>социальны</a:t>
            </a:r>
            <a:r>
              <a:rPr lang="ru-RU" altLang="ja-JP" sz="1050" dirty="0" smtClean="0">
                <a:solidFill>
                  <a:srgbClr val="000000"/>
                </a:solidFill>
                <a:ea typeface="Arial Unicode MS" pitchFamily="50" charset="-128"/>
                <a:cs typeface="Arial Unicode MS" pitchFamily="50" charset="-128"/>
              </a:rPr>
              <a:t>х</a:t>
            </a:r>
            <a:r>
              <a:rPr lang="ru-RU" altLang="ja-JP" sz="1050" dirty="0" smtClean="0">
                <a:solidFill>
                  <a:srgbClr val="000000"/>
                </a:solidFill>
                <a:latin typeface="Arial Unicode MS" pitchFamily="50" charset="-128"/>
                <a:ea typeface="Arial Unicode MS" pitchFamily="50" charset="-128"/>
                <a:cs typeface="Arial Unicode MS" pitchFamily="50" charset="-128"/>
              </a:rPr>
              <a:t> пособи</a:t>
            </a:r>
            <a:r>
              <a:rPr lang="ru-RU" altLang="ja-JP" sz="1050" dirty="0" smtClean="0">
                <a:solidFill>
                  <a:srgbClr val="000000"/>
                </a:solidFill>
                <a:ea typeface="Arial Unicode MS" pitchFamily="50" charset="-128"/>
                <a:cs typeface="Arial Unicode MS" pitchFamily="50" charset="-128"/>
              </a:rPr>
              <a:t>й налог не взимается </a:t>
            </a:r>
            <a:r>
              <a:rPr lang="ru-RU" altLang="ja-JP" sz="1050" dirty="0" smtClean="0">
                <a:solidFill>
                  <a:srgbClr val="000000"/>
                </a:solidFill>
                <a:latin typeface="Arial Unicode MS" pitchFamily="50" charset="-128"/>
                <a:ea typeface="Arial Unicode MS" pitchFamily="50" charset="-128"/>
                <a:cs typeface="Arial Unicode MS" pitchFamily="50" charset="-128"/>
              </a:rPr>
              <a:t>(пособия </a:t>
            </a:r>
            <a:r>
              <a:rPr lang="ru-RU" altLang="ja-JP" sz="1050" dirty="0" smtClean="0">
                <a:solidFill>
                  <a:srgbClr val="000000"/>
                </a:solidFill>
                <a:ea typeface="Arial Unicode MS" pitchFamily="50" charset="-128"/>
                <a:cs typeface="Arial Unicode MS" pitchFamily="50" charset="-128"/>
              </a:rPr>
              <a:t>не облагаются </a:t>
            </a:r>
            <a:r>
              <a:rPr lang="ru-RU" altLang="ja-JP" sz="1050" dirty="0" smtClean="0">
                <a:solidFill>
                  <a:srgbClr val="000000"/>
                </a:solidFill>
                <a:latin typeface="Arial Unicode MS" pitchFamily="50" charset="-128"/>
                <a:ea typeface="Arial Unicode MS" pitchFamily="50" charset="-128"/>
                <a:cs typeface="Arial Unicode MS" pitchFamily="50" charset="-128"/>
              </a:rPr>
              <a:t>налог</a:t>
            </a:r>
            <a:r>
              <a:rPr lang="ru-RU" altLang="ja-JP" sz="1050" dirty="0" smtClean="0">
                <a:solidFill>
                  <a:srgbClr val="000000"/>
                </a:solidFill>
                <a:ea typeface="Arial Unicode MS" pitchFamily="50" charset="-128"/>
                <a:cs typeface="Arial Unicode MS" pitchFamily="50" charset="-128"/>
              </a:rPr>
              <a:t>ом</a:t>
            </a:r>
            <a:r>
              <a:rPr lang="ru-RU" altLang="ja-JP" sz="1050" dirty="0" smtClean="0">
                <a:solidFill>
                  <a:srgbClr val="000000"/>
                </a:solidFill>
                <a:latin typeface="Arial Unicode MS" pitchFamily="50" charset="-128"/>
                <a:ea typeface="Arial Unicode MS" pitchFamily="50" charset="-128"/>
                <a:cs typeface="Arial Unicode MS" pitchFamily="50" charset="-128"/>
              </a:rPr>
              <a:t>)</a:t>
            </a:r>
            <a:r>
              <a:rPr lang="ru-RU" altLang="ja-JP" sz="1050" dirty="0" smtClean="0">
                <a:solidFill>
                  <a:srgbClr val="000000"/>
                </a:solidFill>
                <a:ea typeface="Arial Unicode MS" pitchFamily="50" charset="-128"/>
                <a:cs typeface="Arial Unicode MS" pitchFamily="50" charset="-128"/>
              </a:rPr>
              <a:t>.</a:t>
            </a:r>
          </a:p>
          <a:p>
            <a:pPr marL="363538" lvl="2" indent="-174625" algn="just" defTabSz="738188">
              <a:spcBef>
                <a:spcPts val="600"/>
              </a:spcBef>
              <a:buFontTx/>
              <a:buAutoNum type="arabicPeriod"/>
              <a:tabLst>
                <a:tab pos="623888" algn="l"/>
              </a:tabLst>
            </a:pPr>
            <a:r>
              <a:rPr lang="ru-RU" altLang="ja-JP" sz="1050" dirty="0" smtClean="0">
                <a:solidFill>
                  <a:srgbClr val="000000"/>
                </a:solidFill>
                <a:latin typeface="Arial Unicode MS" pitchFamily="50" charset="-128"/>
                <a:ea typeface="Arial Unicode MS" pitchFamily="50" charset="-128"/>
                <a:cs typeface="Arial Unicode MS" pitchFamily="50" charset="-128"/>
              </a:rPr>
              <a:t>Прекращен</a:t>
            </a:r>
            <a:r>
              <a:rPr lang="ru-RU" altLang="ja-JP" sz="1050" dirty="0" smtClean="0">
                <a:solidFill>
                  <a:srgbClr val="000000"/>
                </a:solidFill>
                <a:ea typeface="Arial Unicode MS" pitchFamily="50" charset="-128"/>
                <a:cs typeface="Arial Unicode MS" pitchFamily="50" charset="-128"/>
              </a:rPr>
              <a:t>ие</a:t>
            </a:r>
            <a:r>
              <a:rPr lang="ru-RU" altLang="ja-JP" sz="1050" dirty="0" smtClean="0">
                <a:solidFill>
                  <a:srgbClr val="000000"/>
                </a:solidFill>
                <a:latin typeface="Arial Unicode MS" pitchFamily="50" charset="-128"/>
                <a:ea typeface="Arial Unicode MS" pitchFamily="50" charset="-128"/>
                <a:cs typeface="Arial Unicode MS" pitchFamily="50" charset="-128"/>
              </a:rPr>
              <a:t> выплат</a:t>
            </a:r>
            <a:r>
              <a:rPr lang="ru-RU" altLang="ja-JP" sz="1050" dirty="0" smtClean="0">
                <a:solidFill>
                  <a:srgbClr val="000000"/>
                </a:solidFill>
                <a:ea typeface="Arial Unicode MS" pitchFamily="50" charset="-128"/>
                <a:cs typeface="Arial Unicode MS" pitchFamily="50" charset="-128"/>
              </a:rPr>
              <a:t>ы</a:t>
            </a:r>
            <a:r>
              <a:rPr lang="ru-RU" altLang="ja-JP" sz="1050" dirty="0" smtClean="0">
                <a:solidFill>
                  <a:srgbClr val="000000"/>
                </a:solidFill>
                <a:latin typeface="Arial Unicode MS" pitchFamily="50" charset="-128"/>
                <a:ea typeface="Arial Unicode MS" pitchFamily="50" charset="-128"/>
                <a:cs typeface="Arial Unicode MS" pitchFamily="50" charset="-128"/>
              </a:rPr>
              <a:t> социальных пособий и сокращен</a:t>
            </a:r>
            <a:r>
              <a:rPr lang="ru-RU" altLang="ja-JP" sz="1050" dirty="0" smtClean="0">
                <a:solidFill>
                  <a:srgbClr val="000000"/>
                </a:solidFill>
                <a:ea typeface="Arial Unicode MS" pitchFamily="50" charset="-128"/>
                <a:cs typeface="Arial Unicode MS" pitchFamily="50" charset="-128"/>
              </a:rPr>
              <a:t>ие</a:t>
            </a:r>
            <a:r>
              <a:rPr lang="ru-RU" altLang="ja-JP" sz="1050" dirty="0" smtClean="0">
                <a:solidFill>
                  <a:srgbClr val="000000"/>
                </a:solidFill>
                <a:latin typeface="Arial Unicode MS" pitchFamily="50" charset="-128"/>
                <a:ea typeface="Arial Unicode MS" pitchFamily="50" charset="-128"/>
                <a:cs typeface="Arial Unicode MS" pitchFamily="50" charset="-128"/>
              </a:rPr>
              <a:t> </a:t>
            </a:r>
            <a:r>
              <a:rPr lang="ru-RU" altLang="ja-JP" sz="1050" dirty="0" smtClean="0">
                <a:solidFill>
                  <a:srgbClr val="000000"/>
                </a:solidFill>
                <a:ea typeface="Arial Unicode MS" pitchFamily="50" charset="-128"/>
                <a:cs typeface="Arial Unicode MS" pitchFamily="50" charset="-128"/>
              </a:rPr>
              <a:t>их </a:t>
            </a:r>
            <a:r>
              <a:rPr lang="ru-RU" altLang="ja-JP" sz="1050" dirty="0" smtClean="0">
                <a:solidFill>
                  <a:srgbClr val="000000"/>
                </a:solidFill>
                <a:latin typeface="Arial Unicode MS" pitchFamily="50" charset="-128"/>
                <a:ea typeface="Arial Unicode MS" pitchFamily="50" charset="-128"/>
                <a:cs typeface="Arial Unicode MS" pitchFamily="50" charset="-128"/>
              </a:rPr>
              <a:t>размер</a:t>
            </a:r>
            <a:r>
              <a:rPr lang="ru-RU" altLang="ja-JP" sz="1050" dirty="0" smtClean="0">
                <a:solidFill>
                  <a:srgbClr val="000000"/>
                </a:solidFill>
                <a:ea typeface="Arial Unicode MS" pitchFamily="50" charset="-128"/>
                <a:cs typeface="Arial Unicode MS" pitchFamily="50" charset="-128"/>
              </a:rPr>
              <a:t>а невозможно без существенных причин.</a:t>
            </a:r>
          </a:p>
          <a:p>
            <a:pPr marL="363538" lvl="2" indent="-174625" algn="just" defTabSz="738188">
              <a:spcBef>
                <a:spcPts val="600"/>
              </a:spcBef>
              <a:buFontTx/>
              <a:buAutoNum type="arabicPeriod"/>
              <a:tabLst>
                <a:tab pos="623888" algn="l"/>
              </a:tabLst>
            </a:pPr>
            <a:r>
              <a:rPr lang="ru-RU" altLang="ja-JP" sz="1050" dirty="0" smtClean="0">
                <a:solidFill>
                  <a:srgbClr val="000000"/>
                </a:solidFill>
                <a:latin typeface="Arial Unicode MS" pitchFamily="50" charset="-128"/>
                <a:ea typeface="Arial Unicode MS" pitchFamily="50" charset="-128"/>
                <a:cs typeface="Arial Unicode MS" pitchFamily="50" charset="-128"/>
              </a:rPr>
              <a:t>Никто не имеет права секвестировать социальные пособи</a:t>
            </a:r>
            <a:r>
              <a:rPr lang="ru-RU" altLang="ja-JP" sz="1050" dirty="0" smtClean="0">
                <a:solidFill>
                  <a:srgbClr val="000000"/>
                </a:solidFill>
                <a:ea typeface="Arial Unicode MS" pitchFamily="50" charset="-128"/>
                <a:cs typeface="Arial Unicode MS" pitchFamily="50" charset="-128"/>
              </a:rPr>
              <a:t>я</a:t>
            </a:r>
            <a:r>
              <a:rPr lang="ru-RU" altLang="ja-JP" sz="1050" dirty="0" smtClean="0">
                <a:solidFill>
                  <a:srgbClr val="000000"/>
                </a:solidFill>
                <a:latin typeface="Arial Unicode MS" pitchFamily="50" charset="-128"/>
                <a:ea typeface="Arial Unicode MS" pitchFamily="50" charset="-128"/>
                <a:cs typeface="Arial Unicode MS" pitchFamily="50" charset="-128"/>
              </a:rPr>
              <a:t> и </a:t>
            </a:r>
            <a:r>
              <a:rPr lang="ru-RU" altLang="ja-JP" sz="1050" dirty="0" smtClean="0">
                <a:solidFill>
                  <a:srgbClr val="000000"/>
                </a:solidFill>
                <a:ea typeface="Arial Unicode MS" pitchFamily="50" charset="-128"/>
                <a:cs typeface="Arial Unicode MS" pitchFamily="50" charset="-128"/>
              </a:rPr>
              <a:t>налагать запрет </a:t>
            </a:r>
            <a:r>
              <a:rPr lang="ru-RU" altLang="ja-JP" sz="1050" dirty="0" smtClean="0">
                <a:solidFill>
                  <a:srgbClr val="000000"/>
                </a:solidFill>
                <a:latin typeface="Arial Unicode MS" pitchFamily="50" charset="-128"/>
                <a:ea typeface="Arial Unicode MS" pitchFamily="50" charset="-128"/>
                <a:cs typeface="Arial Unicode MS" pitchFamily="50" charset="-128"/>
              </a:rPr>
              <a:t>на  право </a:t>
            </a:r>
            <a:r>
              <a:rPr lang="ru-RU" altLang="ja-JP" sz="1050" dirty="0" smtClean="0">
                <a:solidFill>
                  <a:srgbClr val="000000"/>
                </a:solidFill>
                <a:ea typeface="Arial Unicode MS" pitchFamily="50" charset="-128"/>
                <a:cs typeface="Arial Unicode MS" pitchFamily="50" charset="-128"/>
              </a:rPr>
              <a:t>их </a:t>
            </a:r>
            <a:r>
              <a:rPr lang="ru-RU" altLang="ja-JP" sz="1050" dirty="0" smtClean="0">
                <a:solidFill>
                  <a:srgbClr val="000000"/>
                </a:solidFill>
                <a:latin typeface="Arial Unicode MS" pitchFamily="50" charset="-128"/>
                <a:ea typeface="Arial Unicode MS" pitchFamily="50" charset="-128"/>
                <a:cs typeface="Arial Unicode MS" pitchFamily="50" charset="-128"/>
              </a:rPr>
              <a:t>получени</a:t>
            </a:r>
            <a:r>
              <a:rPr lang="ru-RU" altLang="ja-JP" sz="1050" dirty="0" smtClean="0">
                <a:solidFill>
                  <a:srgbClr val="000000"/>
                </a:solidFill>
                <a:ea typeface="Arial Unicode MS" pitchFamily="50" charset="-128"/>
                <a:cs typeface="Arial Unicode MS" pitchFamily="50" charset="-128"/>
              </a:rPr>
              <a:t>я.</a:t>
            </a:r>
            <a:endParaRPr lang="en-US" altLang="ja-JP" sz="1050" dirty="0" smtClean="0">
              <a:solidFill>
                <a:srgbClr val="000000"/>
              </a:solidFill>
              <a:ea typeface="Arial Unicode MS" pitchFamily="50" charset="-128"/>
              <a:cs typeface="Arial Unicode MS" pitchFamily="50" charset="-128"/>
            </a:endParaRPr>
          </a:p>
          <a:p>
            <a:pPr algn="l">
              <a:spcBef>
                <a:spcPts val="600"/>
              </a:spcBef>
            </a:pPr>
            <a:endParaRPr lang="en-US" altLang="ja-JP" sz="1400" dirty="0" smtClean="0">
              <a:ea typeface="HG丸ｺﾞｼｯｸM-PRO" pitchFamily="50" charset="-128"/>
            </a:endParaRPr>
          </a:p>
          <a:p>
            <a:pPr marL="176213" lvl="0" indent="-176213" algn="l" defTabSz="738188">
              <a:spcBef>
                <a:spcPts val="600"/>
              </a:spcBef>
              <a:tabLst>
                <a:tab pos="623888" algn="l"/>
              </a:tabLst>
            </a:pPr>
            <a:r>
              <a:rPr lang="en-US" altLang="ja-JP" dirty="0" smtClean="0">
                <a:solidFill>
                  <a:srgbClr val="0033CC"/>
                </a:solidFill>
                <a:latin typeface="HG丸ｺﾞｼｯｸM-PRO" pitchFamily="50" charset="-128"/>
                <a:ea typeface="HG丸ｺﾞｼｯｸM-PRO" pitchFamily="50" charset="-128"/>
              </a:rPr>
              <a:t>◆</a:t>
            </a:r>
            <a:r>
              <a:rPr lang="ja-JP" altLang="en-US" sz="1600" dirty="0" smtClean="0">
                <a:latin typeface="+mn-lt"/>
                <a:ea typeface="+mn-ea"/>
              </a:rPr>
              <a:t>　</a:t>
            </a:r>
            <a:r>
              <a:rPr lang="ru-RU" altLang="ja-JP" sz="1600" dirty="0" smtClean="0">
                <a:solidFill>
                  <a:srgbClr val="000000"/>
                </a:solidFill>
                <a:latin typeface="+mn-lt"/>
                <a:ea typeface="Arial Unicode MS" pitchFamily="50" charset="-128"/>
                <a:cs typeface="Arial Unicode MS" pitchFamily="50" charset="-128"/>
              </a:rPr>
              <a:t>О необходимости бережного хранения документов</a:t>
            </a:r>
            <a:endParaRPr lang="en-US" altLang="ja-JP" sz="1600" dirty="0" smtClean="0">
              <a:solidFill>
                <a:srgbClr val="000000"/>
              </a:solidFill>
              <a:latin typeface="+mn-lt"/>
              <a:ea typeface="Arial Unicode MS" pitchFamily="50" charset="-128"/>
              <a:cs typeface="Arial Unicode MS" pitchFamily="50" charset="-128"/>
            </a:endParaRPr>
          </a:p>
          <a:p>
            <a:pPr marL="177800" lvl="1" indent="9525" algn="just" defTabSz="738188">
              <a:spcBef>
                <a:spcPts val="600"/>
              </a:spcBef>
              <a:tabLst>
                <a:tab pos="623888" algn="l"/>
              </a:tabLst>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Просим вас не выбрасывать документы, полученные из административных органов, а бережно хранить их. О том, какие документы требуется подавать в административные органы, можно уточнить у консультантов по вопросам оказания помощи.</a:t>
            </a:r>
            <a:endParaRPr lang="en-US" altLang="ja-JP" sz="1050" dirty="0" smtClean="0">
              <a:solidFill>
                <a:srgbClr val="000000"/>
              </a:solidFill>
              <a:latin typeface="+mn-lt"/>
              <a:ea typeface="Arial Unicode MS" pitchFamily="50" charset="-128"/>
              <a:cs typeface="Arial Unicode MS" pitchFamily="50" charset="-128"/>
            </a:endParaRPr>
          </a:p>
          <a:p>
            <a:pPr algn="l">
              <a:spcBef>
                <a:spcPts val="600"/>
              </a:spcBef>
            </a:pPr>
            <a:endParaRPr lang="en-US" altLang="ja-JP" sz="1400" dirty="0" smtClean="0">
              <a:ea typeface="HG丸ｺﾞｼｯｸM-PRO" pitchFamily="50" charset="-128"/>
            </a:endParaRPr>
          </a:p>
          <a:p>
            <a:pPr marL="176213" lvl="0" indent="-176213" algn="just" defTabSz="738188">
              <a:spcBef>
                <a:spcPts val="600"/>
              </a:spcBef>
              <a:tabLst>
                <a:tab pos="623888" algn="l"/>
              </a:tabLst>
            </a:pPr>
            <a:r>
              <a:rPr lang="en-US" altLang="ja-JP" b="1" dirty="0" smtClean="0">
                <a:solidFill>
                  <a:srgbClr val="0033CC"/>
                </a:solidFill>
                <a:latin typeface="+mn-ea"/>
                <a:ea typeface="+mn-ea"/>
              </a:rPr>
              <a:t>◆ </a:t>
            </a:r>
            <a:r>
              <a:rPr lang="ru-RU" altLang="ja-JP" sz="1600" dirty="0" smtClean="0">
                <a:solidFill>
                  <a:srgbClr val="000000"/>
                </a:solidFill>
                <a:latin typeface="+mn-lt"/>
                <a:ea typeface="Arial Unicode MS" pitchFamily="50" charset="-128"/>
                <a:cs typeface="Arial Unicode MS" pitchFamily="50" charset="-128"/>
              </a:rPr>
              <a:t>В каких случаях вы должны возвратить деньги, </a:t>
            </a:r>
            <a:r>
              <a:rPr lang="en-US" altLang="ja-JP" sz="1600" dirty="0" smtClean="0">
                <a:solidFill>
                  <a:srgbClr val="000000"/>
                </a:solidFill>
                <a:latin typeface="+mn-lt"/>
                <a:ea typeface="Arial Unicode MS" pitchFamily="50" charset="-128"/>
                <a:cs typeface="Arial Unicode MS" pitchFamily="50" charset="-128"/>
              </a:rPr>
              <a:t>   </a:t>
            </a:r>
            <a:r>
              <a:rPr lang="ru-RU" altLang="ja-JP" sz="1600" dirty="0" smtClean="0">
                <a:solidFill>
                  <a:srgbClr val="000000"/>
                </a:solidFill>
                <a:latin typeface="+mn-lt"/>
                <a:ea typeface="Arial Unicode MS" pitchFamily="50" charset="-128"/>
                <a:cs typeface="Arial Unicode MS" pitchFamily="50" charset="-128"/>
              </a:rPr>
              <a:t>полученные в виде пособий</a:t>
            </a:r>
          </a:p>
          <a:p>
            <a:pPr marL="177800" lvl="1" indent="9525" algn="just" defTabSz="738188">
              <a:spcBef>
                <a:spcPts val="600"/>
              </a:spcBef>
              <a:tabLst>
                <a:tab pos="623888" algn="l"/>
              </a:tabLst>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В случае, если вы, невзирая на наличие у вас достаточных денежных средств, в связи с чрезвычайными обстоятельствами получили социальное пособие, или по ряду причин вам выплатили пособие в размере больше обычного, переплаченную сумму вы обязаны возвратить.</a:t>
            </a:r>
          </a:p>
          <a:p>
            <a:pPr marL="176213" lvl="0" indent="-176213" algn="just" defTabSz="738188">
              <a:spcBef>
                <a:spcPts val="600"/>
              </a:spcBef>
              <a:tabLst>
                <a:tab pos="623888" algn="l"/>
              </a:tabLst>
            </a:pPr>
            <a:r>
              <a:rPr lang="ru-RU" altLang="ja-JP" sz="1050" dirty="0" smtClean="0">
                <a:solidFill>
                  <a:srgbClr val="000000"/>
                </a:solidFill>
                <a:latin typeface="+mn-lt"/>
                <a:ea typeface="Arial Unicode MS" pitchFamily="50" charset="-128"/>
                <a:cs typeface="Arial Unicode MS" pitchFamily="50" charset="-128"/>
              </a:rPr>
              <a:t>	</a:t>
            </a: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  В случае, если меняется размер пенсии или квартплаты, просим незамедлительно сообщить об этом в орган, осуществляющий выплаты социальных пособий.</a:t>
            </a:r>
          </a:p>
          <a:p>
            <a:pPr algn="l">
              <a:spcBef>
                <a:spcPts val="600"/>
              </a:spcBef>
            </a:pPr>
            <a:endParaRPr lang="ja-JP" altLang="en-US" sz="1400" b="1" dirty="0" smtClean="0">
              <a:latin typeface="HG丸ｺﾞｼｯｸM-PRO" pitchFamily="50" charset="-128"/>
              <a:ea typeface="HG丸ｺﾞｼｯｸM-PRO" pitchFamily="50" charset="-128"/>
            </a:endParaRPr>
          </a:p>
          <a:p>
            <a:pPr algn="l">
              <a:spcBef>
                <a:spcPts val="600"/>
              </a:spcBef>
            </a:pPr>
            <a:endParaRPr lang="en-US" altLang="ja-JP" sz="1400" dirty="0">
              <a:ea typeface="HG丸ｺﾞｼｯｸM-PRO" pitchFamily="50" charset="-128"/>
            </a:endParaRPr>
          </a:p>
          <a:p>
            <a:pPr algn="l">
              <a:spcBef>
                <a:spcPts val="600"/>
              </a:spcBef>
            </a:pPr>
            <a:endParaRPr lang="en-US" altLang="ja-JP" sz="1400" dirty="0">
              <a:ea typeface="HG丸ｺﾞｼｯｸM-PRO" pitchFamily="50" charset="-128"/>
            </a:endParaRPr>
          </a:p>
          <a:p>
            <a:pPr algn="l">
              <a:spcBef>
                <a:spcPts val="600"/>
              </a:spcBef>
            </a:pPr>
            <a:r>
              <a:rPr lang="ja-JP" altLang="en-US" sz="1400" dirty="0">
                <a:ea typeface="HG丸ｺﾞｼｯｸM-PRO" pitchFamily="50" charset="-128"/>
              </a:rPr>
              <a:t>　</a:t>
            </a:r>
          </a:p>
        </p:txBody>
      </p:sp>
      <p:pic>
        <p:nvPicPr>
          <p:cNvPr id="12293" name="Picture 10" descr="j0398339[1]"/>
          <p:cNvPicPr>
            <a:picLocks noChangeAspect="1" noChangeArrowheads="1"/>
          </p:cNvPicPr>
          <p:nvPr/>
        </p:nvPicPr>
        <p:blipFill>
          <a:blip r:embed="rId2" cstate="print"/>
          <a:srcRect/>
          <a:stretch>
            <a:fillRect/>
          </a:stretch>
        </p:blipFill>
        <p:spPr bwMode="auto">
          <a:xfrm>
            <a:off x="1188021" y="8461325"/>
            <a:ext cx="4568276" cy="654355"/>
          </a:xfrm>
          <a:prstGeom prst="rect">
            <a:avLst/>
          </a:prstGeom>
          <a:noFill/>
          <a:ln w="9525">
            <a:noFill/>
            <a:miter lim="800000"/>
            <a:headEnd/>
            <a:tailEnd/>
          </a:ln>
        </p:spPr>
      </p:pic>
      <p:sp>
        <p:nvSpPr>
          <p:cNvPr id="12294" name="Text Box 9" descr="右下がり対角線 (反転)"/>
          <p:cNvSpPr txBox="1">
            <a:spLocks noChangeArrowheads="1"/>
          </p:cNvSpPr>
          <p:nvPr/>
        </p:nvSpPr>
        <p:spPr bwMode="auto">
          <a:xfrm>
            <a:off x="2916213" y="9109397"/>
            <a:ext cx="1282607"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17</a:t>
            </a:r>
            <a:r>
              <a:rPr lang="ja-JP" altLang="en-US" dirty="0" smtClean="0">
                <a:ea typeface="HG丸ｺﾞｼｯｸM-PRO" pitchFamily="50" charset="-128"/>
              </a:rPr>
              <a:t>－</a:t>
            </a:r>
            <a:endParaRPr lang="ja-JP" altLang="en-US" dirty="0">
              <a:ea typeface="HG丸ｺﾞｼｯｸM-PRO" pitchFamily="50" charset="-128"/>
            </a:endParaRPr>
          </a:p>
        </p:txBody>
      </p:sp>
      <p:sp>
        <p:nvSpPr>
          <p:cNvPr id="9" name="AutoShape 5"/>
          <p:cNvSpPr>
            <a:spLocks noChangeArrowheads="1"/>
          </p:cNvSpPr>
          <p:nvPr/>
        </p:nvSpPr>
        <p:spPr bwMode="auto">
          <a:xfrm>
            <a:off x="683965" y="468437"/>
            <a:ext cx="5602323" cy="576064"/>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nSpc>
                <a:spcPct val="150000"/>
              </a:lnSpc>
              <a:spcBef>
                <a:spcPts val="0"/>
              </a:spcBef>
            </a:pPr>
            <a:r>
              <a:rPr lang="ru-RU" altLang="ja-JP" dirty="0" smtClean="0">
                <a:ea typeface="HG丸ｺﾞｼｯｸM-PRO" pitchFamily="50" charset="-128"/>
              </a:rPr>
              <a:t>6  </a:t>
            </a:r>
            <a:r>
              <a:rPr lang="ru-RU" altLang="ja-JP" dirty="0" smtClean="0">
                <a:solidFill>
                  <a:srgbClr val="000000"/>
                </a:solidFill>
                <a:ea typeface="Arial Unicode MS" pitchFamily="50" charset="-128"/>
                <a:cs typeface="Arial Unicode MS" pitchFamily="50" charset="-128"/>
              </a:rPr>
              <a:t>Прочие моменты, требующие внимания</a:t>
            </a:r>
            <a:endParaRPr lang="en-US" altLang="ja-JP" dirty="0" smtClean="0">
              <a:ea typeface="HG丸ｺﾞｼｯｸM-PRO" pitchFamily="50" charset="-128"/>
            </a:endParaRPr>
          </a:p>
        </p:txBody>
      </p:sp>
      <p:grpSp>
        <p:nvGrpSpPr>
          <p:cNvPr id="11" name="グループ化 10"/>
          <p:cNvGrpSpPr/>
          <p:nvPr/>
        </p:nvGrpSpPr>
        <p:grpSpPr>
          <a:xfrm>
            <a:off x="971997" y="6661124"/>
            <a:ext cx="5184576" cy="1422697"/>
            <a:chOff x="827981" y="5869036"/>
            <a:chExt cx="5184576" cy="1552227"/>
          </a:xfrm>
        </p:grpSpPr>
        <p:sp>
          <p:nvSpPr>
            <p:cNvPr id="8" name="テキスト ボックス 7"/>
            <p:cNvSpPr txBox="1"/>
            <p:nvPr/>
          </p:nvSpPr>
          <p:spPr>
            <a:xfrm>
              <a:off x="899989" y="5869036"/>
              <a:ext cx="5112568" cy="1552227"/>
            </a:xfrm>
            <a:prstGeom prst="rect">
              <a:avLst/>
            </a:prstGeom>
            <a:noFill/>
          </p:spPr>
          <p:txBody>
            <a:bodyPr wrap="square" rtlCol="0">
              <a:spAutoFit/>
            </a:bodyPr>
            <a:lstStyle/>
            <a:p>
              <a:pPr algn="just">
                <a:lnSpc>
                  <a:spcPct val="130000"/>
                </a:lnSpc>
              </a:pPr>
              <a:r>
                <a:rPr lang="en-US" altLang="ja-JP" sz="1400" dirty="0" smtClean="0">
                  <a:latin typeface="Times New Roman" pitchFamily="18" charset="0"/>
                </a:rPr>
                <a:t>    </a:t>
              </a:r>
              <a:r>
                <a:rPr lang="ru-RU" altLang="ja-JP" sz="1050" dirty="0" smtClean="0">
                  <a:latin typeface="+mn-lt"/>
                </a:rPr>
                <a:t>В случае, если вы подадите заявление, содержащее сведения, не соответствующие действительности, а также если вы не задекларируете доходы и таким нечестным путем добьетесь получения социальных пособий, то вам будет дано распоряжение вернуть выплаченные социальные пособия. Возможно также, что вы понесете наказание на основе законодательства, поэтому просим вас сообщать только реальные факты.</a:t>
              </a:r>
              <a:endParaRPr lang="ja-JP" altLang="en-US" sz="1050" dirty="0">
                <a:latin typeface="+mn-lt"/>
                <a:ea typeface="ＭＳ Ｐ明朝" pitchFamily="18" charset="-128"/>
              </a:endParaRPr>
            </a:p>
          </p:txBody>
        </p:sp>
        <p:sp>
          <p:nvSpPr>
            <p:cNvPr id="10" name="大かっこ 9"/>
            <p:cNvSpPr/>
            <p:nvPr/>
          </p:nvSpPr>
          <p:spPr bwMode="auto">
            <a:xfrm>
              <a:off x="827981" y="5941044"/>
              <a:ext cx="5184576" cy="1420708"/>
            </a:xfrm>
            <a:prstGeom prst="bracketPair">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grpSp>
    </p:spTree>
    <p:extLst>
      <p:ext uri="{BB962C8B-B14F-4D97-AF65-F5344CB8AC3E}">
        <p14:creationId xmlns:p14="http://schemas.microsoft.com/office/powerpoint/2010/main" val="3840975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descr="右下がり対角線 (反転)"/>
          <p:cNvSpPr txBox="1">
            <a:spLocks noChangeArrowheads="1"/>
          </p:cNvSpPr>
          <p:nvPr/>
        </p:nvSpPr>
        <p:spPr bwMode="auto">
          <a:xfrm>
            <a:off x="547877" y="1620565"/>
            <a:ext cx="5968736" cy="6305225"/>
          </a:xfrm>
          <a:prstGeom prst="rect">
            <a:avLst/>
          </a:prstGeom>
          <a:noFill/>
          <a:ln w="9525" algn="ctr">
            <a:noFill/>
            <a:miter lim="800000"/>
            <a:headEnd/>
            <a:tailEnd/>
          </a:ln>
        </p:spPr>
        <p:txBody>
          <a:bodyPr wrap="square" lIns="90334" tIns="45167" rIns="90334" bIns="45167">
            <a:spAutoFit/>
          </a:bodyPr>
          <a:lstStyle/>
          <a:p>
            <a:pPr algn="just">
              <a:lnSpc>
                <a:spcPct val="130000"/>
              </a:lnSpc>
              <a:spcBef>
                <a:spcPts val="593"/>
              </a:spcBef>
              <a:tabLst>
                <a:tab pos="5118100" algn="l"/>
              </a:tabLst>
            </a:pPr>
            <a:r>
              <a:rPr lang="ru-RU" altLang="ja-JP" sz="1600" dirty="0" smtClean="0">
                <a:latin typeface="+mn-lt"/>
                <a:ea typeface="HG丸ｺﾞｼｯｸM-PRO" pitchFamily="50" charset="-128"/>
              </a:rPr>
              <a:t>1. О системе помощи..........</a:t>
            </a:r>
            <a:r>
              <a:rPr lang="en-US" altLang="ja-JP" sz="1600" dirty="0" smtClean="0">
                <a:latin typeface="+mn-lt"/>
                <a:ea typeface="HG丸ｺﾞｼｯｸM-PRO" pitchFamily="50" charset="-128"/>
              </a:rPr>
              <a:t>.</a:t>
            </a:r>
            <a:r>
              <a:rPr lang="ru-RU" altLang="ja-JP"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dirty="0" smtClean="0">
                <a:latin typeface="+mn-lt"/>
                <a:ea typeface="HG丸ｺﾞｼｯｸM-PRO" pitchFamily="50" charset="-128"/>
              </a:rPr>
              <a:t>1</a:t>
            </a:r>
            <a:endParaRPr lang="ja-JP" altLang="en-US" dirty="0">
              <a:latin typeface="+mn-lt"/>
              <a:ea typeface="HG丸ｺﾞｼｯｸM-PRO" pitchFamily="50" charset="-128"/>
            </a:endParaRPr>
          </a:p>
          <a:p>
            <a:pPr algn="just">
              <a:lnSpc>
                <a:spcPct val="130000"/>
              </a:lnSpc>
              <a:spcBef>
                <a:spcPts val="593"/>
              </a:spcBef>
              <a:tabLst>
                <a:tab pos="5118100" algn="l"/>
              </a:tabLst>
            </a:pPr>
            <a:r>
              <a:rPr lang="ru-RU" altLang="ja-JP" sz="1600" dirty="0" smtClean="0">
                <a:latin typeface="+mn-lt"/>
                <a:ea typeface="HG丸ｺﾞｼｯｸM-PRO" pitchFamily="50" charset="-128"/>
              </a:rPr>
              <a:t>2. Цель социальных пособий..........</a:t>
            </a:r>
            <a:r>
              <a:rPr lang="en-US" altLang="ja-JP" sz="1600" dirty="0" smtClean="0">
                <a:latin typeface="+mn-lt"/>
                <a:ea typeface="HG丸ｺﾞｼｯｸM-PRO" pitchFamily="50" charset="-128"/>
              </a:rPr>
              <a:t>..</a:t>
            </a:r>
            <a:r>
              <a:rPr lang="ru-RU" altLang="ja-JP"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dirty="0" smtClean="0">
                <a:latin typeface="+mn-lt"/>
                <a:ea typeface="HG丸ｺﾞｼｯｸM-PRO" pitchFamily="50" charset="-128"/>
              </a:rPr>
              <a:t>3</a:t>
            </a:r>
          </a:p>
          <a:p>
            <a:pPr algn="just">
              <a:lnSpc>
                <a:spcPct val="130000"/>
              </a:lnSpc>
              <a:spcBef>
                <a:spcPts val="593"/>
              </a:spcBef>
              <a:tabLst>
                <a:tab pos="5118100" algn="l"/>
              </a:tabLst>
            </a:pPr>
            <a:r>
              <a:rPr lang="ru-RU" altLang="ja-JP" sz="1600" dirty="0" smtClean="0">
                <a:latin typeface="+mn-lt"/>
                <a:ea typeface="HG丸ｺﾞｼｯｸM-PRO" pitchFamily="50" charset="-128"/>
              </a:rPr>
              <a:t>3. Что имеется в виду под социальными </a:t>
            </a:r>
            <a:endParaRPr lang="en-US" altLang="ja-JP" sz="1600" dirty="0" smtClean="0">
              <a:latin typeface="+mn-lt"/>
              <a:ea typeface="HG丸ｺﾞｼｯｸM-PRO" pitchFamily="50" charset="-128"/>
            </a:endParaRPr>
          </a:p>
          <a:p>
            <a:pPr algn="just">
              <a:lnSpc>
                <a:spcPct val="130000"/>
              </a:lnSpc>
              <a:spcBef>
                <a:spcPts val="0"/>
              </a:spcBef>
              <a:tabLst>
                <a:tab pos="5118100" algn="l"/>
              </a:tabLst>
            </a:pPr>
            <a:r>
              <a:rPr lang="ja-JP" altLang="en-US" sz="1600" dirty="0" smtClean="0">
                <a:latin typeface="+mn-lt"/>
                <a:ea typeface="HG丸ｺﾞｼｯｸM-PRO" pitchFamily="50" charset="-128"/>
              </a:rPr>
              <a:t>    </a:t>
            </a:r>
            <a:r>
              <a:rPr lang="ru-RU" altLang="ja-JP" sz="1600" dirty="0" smtClean="0">
                <a:latin typeface="+mn-lt"/>
                <a:ea typeface="HG丸ｺﾞｼｯｸM-PRO" pitchFamily="50" charset="-128"/>
              </a:rPr>
              <a:t>пособиями.............................................</a:t>
            </a:r>
            <a:r>
              <a:rPr lang="en-US" altLang="ja-JP" sz="1600" dirty="0" smtClean="0">
                <a:latin typeface="+mn-lt"/>
                <a:ea typeface="HG丸ｺﾞｼｯｸM-PRO" pitchFamily="50" charset="-128"/>
              </a:rPr>
              <a:t>.</a:t>
            </a:r>
            <a:r>
              <a:rPr lang="ru-RU" altLang="ja-JP"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dirty="0" smtClean="0">
                <a:latin typeface="+mn-lt"/>
                <a:ea typeface="HG丸ｺﾞｼｯｸM-PRO" pitchFamily="50" charset="-128"/>
              </a:rPr>
              <a:t>4</a:t>
            </a:r>
          </a:p>
          <a:p>
            <a:pPr algn="just">
              <a:lnSpc>
                <a:spcPct val="130000"/>
              </a:lnSpc>
              <a:spcBef>
                <a:spcPts val="593"/>
              </a:spcBef>
              <a:tabLst>
                <a:tab pos="5118100" algn="l"/>
              </a:tabLst>
            </a:pPr>
            <a:r>
              <a:rPr lang="ru-RU" altLang="ja-JP" sz="1600" dirty="0" smtClean="0">
                <a:latin typeface="+mn-lt"/>
                <a:ea typeface="HG丸ｺﾞｼｯｸM-PRO" pitchFamily="50" charset="-128"/>
              </a:rPr>
              <a:t>4. Документы, требующиеся от лица, получающего </a:t>
            </a:r>
            <a:endParaRPr lang="en-US" altLang="ja-JP" sz="1600" dirty="0" smtClean="0">
              <a:latin typeface="+mn-lt"/>
              <a:ea typeface="HG丸ｺﾞｼｯｸM-PRO" pitchFamily="50" charset="-128"/>
            </a:endParaRPr>
          </a:p>
          <a:p>
            <a:pPr algn="just">
              <a:lnSpc>
                <a:spcPct val="130000"/>
              </a:lnSpc>
              <a:spcBef>
                <a:spcPts val="0"/>
              </a:spcBef>
              <a:tabLst>
                <a:tab pos="5118100" algn="l"/>
              </a:tabLst>
            </a:pP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(или предполагающего получать) социальные </a:t>
            </a:r>
            <a:endParaRPr lang="en-US" altLang="ja-JP" sz="1600" dirty="0" smtClean="0">
              <a:latin typeface="+mn-lt"/>
              <a:ea typeface="HG丸ｺﾞｼｯｸM-PRO" pitchFamily="50" charset="-128"/>
            </a:endParaRPr>
          </a:p>
          <a:p>
            <a:pPr algn="just">
              <a:lnSpc>
                <a:spcPct val="130000"/>
              </a:lnSpc>
              <a:spcBef>
                <a:spcPts val="0"/>
              </a:spcBef>
              <a:tabLst>
                <a:tab pos="5118100" algn="l"/>
              </a:tabLst>
            </a:pP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пособия...............................................................</a:t>
            </a:r>
            <a:r>
              <a:rPr lang="en-US" altLang="ja-JP" sz="1600" dirty="0" smtClean="0">
                <a:latin typeface="+mn-lt"/>
                <a:ea typeface="HG丸ｺﾞｼｯｸM-PRO" pitchFamily="50" charset="-128"/>
              </a:rPr>
              <a:t>.....</a:t>
            </a:r>
            <a:r>
              <a:rPr lang="ru-RU" altLang="ja-JP"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dirty="0" smtClean="0">
                <a:latin typeface="+mn-lt"/>
                <a:ea typeface="HG丸ｺﾞｼｯｸM-PRO" pitchFamily="50" charset="-128"/>
              </a:rPr>
              <a:t>10</a:t>
            </a:r>
            <a:endParaRPr lang="ja-JP" altLang="en-US" dirty="0">
              <a:latin typeface="+mn-lt"/>
              <a:ea typeface="HG丸ｺﾞｼｯｸM-PRO" pitchFamily="50" charset="-128"/>
            </a:endParaRPr>
          </a:p>
          <a:p>
            <a:pPr algn="just">
              <a:lnSpc>
                <a:spcPct val="130000"/>
              </a:lnSpc>
              <a:spcBef>
                <a:spcPts val="593"/>
              </a:spcBef>
              <a:tabLst>
                <a:tab pos="5118100" algn="l"/>
              </a:tabLst>
            </a:pPr>
            <a:r>
              <a:rPr lang="ru-RU" altLang="ja-JP" sz="1600" dirty="0" smtClean="0">
                <a:latin typeface="+mn-lt"/>
                <a:ea typeface="HG丸ｺﾞｼｯｸM-PRO" pitchFamily="50" charset="-128"/>
              </a:rPr>
              <a:t>5. Что делать в следующих</a:t>
            </a: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случаях......................</a:t>
            </a:r>
            <a:r>
              <a:rPr lang="en-US" altLang="ja-JP" sz="1600" dirty="0" smtClean="0">
                <a:latin typeface="+mn-lt"/>
                <a:ea typeface="HG丸ｺﾞｼｯｸM-PRO" pitchFamily="50" charset="-128"/>
              </a:rPr>
              <a:t>.....</a:t>
            </a:r>
            <a:r>
              <a:rPr lang="ru-RU" altLang="ja-JP"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dirty="0" smtClean="0">
                <a:latin typeface="+mn-lt"/>
                <a:ea typeface="HG丸ｺﾞｼｯｸM-PRO" pitchFamily="50" charset="-128"/>
              </a:rPr>
              <a:t>14</a:t>
            </a:r>
            <a:endParaRPr lang="ja-JP" altLang="en-US" dirty="0">
              <a:latin typeface="+mn-lt"/>
              <a:ea typeface="HG丸ｺﾞｼｯｸM-PRO" pitchFamily="50" charset="-128"/>
            </a:endParaRPr>
          </a:p>
          <a:p>
            <a:pPr algn="just">
              <a:lnSpc>
                <a:spcPct val="130000"/>
              </a:lnSpc>
              <a:spcBef>
                <a:spcPts val="593"/>
              </a:spcBef>
              <a:tabLst>
                <a:tab pos="5118100" algn="l"/>
              </a:tabLst>
            </a:pPr>
            <a:r>
              <a:rPr lang="ru-RU" altLang="ja-JP" sz="1600" dirty="0" smtClean="0">
                <a:latin typeface="+mn-lt"/>
                <a:ea typeface="HG丸ｺﾞｼｯｸM-PRO" pitchFamily="50" charset="-128"/>
              </a:rPr>
              <a:t>6. Прочие </a:t>
            </a:r>
            <a:r>
              <a:rPr lang="ru-RU" altLang="ja-JP" sz="1600" dirty="0" smtClean="0">
                <a:latin typeface="+mj-lt"/>
                <a:ea typeface="HG丸ｺﾞｼｯｸM-PRO" pitchFamily="50" charset="-128"/>
              </a:rPr>
              <a:t>моменты</a:t>
            </a:r>
            <a:r>
              <a:rPr lang="ru-RU" altLang="ja-JP" sz="1600" dirty="0" smtClean="0">
                <a:latin typeface="+mn-lt"/>
                <a:ea typeface="HG丸ｺﾞｼｯｸM-PRO" pitchFamily="50" charset="-128"/>
              </a:rPr>
              <a:t>, требующие</a:t>
            </a: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внимания...........</a:t>
            </a:r>
            <a:r>
              <a:rPr lang="en-US" altLang="ja-JP" sz="1600" dirty="0" smtClean="0">
                <a:latin typeface="+mn-lt"/>
                <a:ea typeface="HG丸ｺﾞｼｯｸM-PRO" pitchFamily="50" charset="-128"/>
              </a:rPr>
              <a:t>.....</a:t>
            </a:r>
            <a:r>
              <a:rPr lang="ru-RU" altLang="ja-JP"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dirty="0" smtClean="0">
                <a:latin typeface="+mn-lt"/>
                <a:ea typeface="HG丸ｺﾞｼｯｸM-PRO" pitchFamily="50" charset="-128"/>
              </a:rPr>
              <a:t>17</a:t>
            </a:r>
            <a:endParaRPr lang="en-US" altLang="ja-JP" dirty="0">
              <a:latin typeface="+mn-lt"/>
              <a:ea typeface="HG丸ｺﾞｼｯｸM-PRO" pitchFamily="50" charset="-128"/>
            </a:endParaRPr>
          </a:p>
          <a:p>
            <a:pPr algn="just">
              <a:lnSpc>
                <a:spcPct val="130000"/>
              </a:lnSpc>
              <a:spcBef>
                <a:spcPts val="593"/>
              </a:spcBef>
              <a:tabLst>
                <a:tab pos="5118100" algn="l"/>
              </a:tabLst>
            </a:pPr>
            <a:r>
              <a:rPr lang="ru-RU" altLang="ja-JP" sz="1600" dirty="0" smtClean="0">
                <a:latin typeface="+mn-lt"/>
                <a:ea typeface="HG丸ｺﾞｼｯｸM-PRO" pitchFamily="50" charset="-128"/>
              </a:rPr>
              <a:t>7. </a:t>
            </a:r>
            <a:r>
              <a:rPr lang="ru-RU" altLang="ja-JP" sz="1600" dirty="0" smtClean="0">
                <a:solidFill>
                  <a:srgbClr val="000000"/>
                </a:solidFill>
                <a:latin typeface="+mn-lt"/>
                <a:ea typeface="HG丸ｺﾞｼｯｸM-PRO" pitchFamily="50" charset="-128"/>
              </a:rPr>
              <a:t>О субсидии супругам</a:t>
            </a:r>
            <a:r>
              <a:rPr lang="ru-RU" altLang="ja-JP"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dirty="0" smtClean="0">
                <a:latin typeface="+mn-lt"/>
                <a:ea typeface="HG丸ｺﾞｼｯｸM-PRO" pitchFamily="50" charset="-128"/>
              </a:rPr>
              <a:t>18</a:t>
            </a:r>
          </a:p>
          <a:p>
            <a:pPr algn="just">
              <a:lnSpc>
                <a:spcPct val="130000"/>
              </a:lnSpc>
              <a:spcBef>
                <a:spcPts val="593"/>
              </a:spcBef>
              <a:tabLst>
                <a:tab pos="5118100" algn="l"/>
              </a:tabLst>
            </a:pPr>
            <a:r>
              <a:rPr lang="ru-RU" altLang="ja-JP" sz="1600" dirty="0" smtClean="0">
                <a:latin typeface="+mn-lt"/>
                <a:ea typeface="HG丸ｺﾞｼｯｸM-PRO" pitchFamily="50" charset="-128"/>
              </a:rPr>
              <a:t>8. </a:t>
            </a:r>
            <a:r>
              <a:rPr lang="ru-RU" altLang="ja-JP" sz="1600" dirty="0" smtClean="0">
                <a:solidFill>
                  <a:srgbClr val="000000"/>
                </a:solidFill>
                <a:latin typeface="+mn-lt"/>
                <a:ea typeface="HG丸ｺﾞｼｯｸM-PRO" pitchFamily="50" charset="-128"/>
              </a:rPr>
              <a:t>В случае возникших вопросов и необходимости в </a:t>
            </a:r>
            <a:endParaRPr lang="en-US" altLang="ja-JP" sz="1600" dirty="0" smtClean="0">
              <a:solidFill>
                <a:srgbClr val="000000"/>
              </a:solidFill>
              <a:latin typeface="+mn-lt"/>
              <a:ea typeface="HG丸ｺﾞｼｯｸM-PRO" pitchFamily="50" charset="-128"/>
            </a:endParaRPr>
          </a:p>
          <a:p>
            <a:pPr algn="just">
              <a:lnSpc>
                <a:spcPct val="130000"/>
              </a:lnSpc>
              <a:spcBef>
                <a:spcPts val="0"/>
              </a:spcBef>
              <a:tabLst>
                <a:tab pos="5118100" algn="l"/>
              </a:tabLst>
            </a:pPr>
            <a:r>
              <a:rPr lang="en-US" altLang="ja-JP" sz="1600" dirty="0" smtClean="0">
                <a:solidFill>
                  <a:srgbClr val="000000"/>
                </a:solidFill>
                <a:latin typeface="+mn-lt"/>
                <a:ea typeface="HG丸ｺﾞｼｯｸM-PRO" pitchFamily="50" charset="-128"/>
              </a:rPr>
              <a:t>    </a:t>
            </a:r>
            <a:r>
              <a:rPr lang="ru-RU" altLang="ja-JP" sz="1600" dirty="0" smtClean="0">
                <a:solidFill>
                  <a:srgbClr val="000000"/>
                </a:solidFill>
                <a:latin typeface="+mn-lt"/>
                <a:ea typeface="HG丸ｺﾞｼｯｸM-PRO" pitchFamily="50" charset="-128"/>
              </a:rPr>
              <a:t>консультации.....................................................</a:t>
            </a:r>
            <a:r>
              <a:rPr lang="en-US" altLang="ja-JP" sz="1600" dirty="0" smtClean="0">
                <a:solidFill>
                  <a:srgbClr val="000000"/>
                </a:solidFill>
                <a:latin typeface="+mn-lt"/>
                <a:ea typeface="HG丸ｺﾞｼｯｸM-PRO" pitchFamily="50" charset="-128"/>
              </a:rPr>
              <a:t>.....</a:t>
            </a:r>
            <a:r>
              <a:rPr lang="ru-RU" altLang="ja-JP" sz="1600" dirty="0" smtClean="0">
                <a:solidFill>
                  <a:srgbClr val="000000"/>
                </a:solidFill>
                <a:latin typeface="+mn-lt"/>
                <a:ea typeface="HG丸ｺﾞｼｯｸM-PRO" pitchFamily="50" charset="-128"/>
              </a:rPr>
              <a:t>.</a:t>
            </a:r>
            <a:r>
              <a:rPr lang="en-US" altLang="ja-JP" sz="1600" dirty="0" smtClean="0">
                <a:solidFill>
                  <a:srgbClr val="000000"/>
                </a:solidFill>
                <a:latin typeface="+mn-lt"/>
                <a:ea typeface="HG丸ｺﾞｼｯｸM-PRO" pitchFamily="50" charset="-128"/>
              </a:rPr>
              <a:t>.  </a:t>
            </a:r>
            <a:r>
              <a:rPr lang="en-US" altLang="ja-JP" dirty="0" smtClean="0">
                <a:solidFill>
                  <a:srgbClr val="000000"/>
                </a:solidFill>
                <a:latin typeface="+mn-lt"/>
                <a:ea typeface="HG丸ｺﾞｼｯｸM-PRO" pitchFamily="50" charset="-128"/>
              </a:rPr>
              <a:t>20</a:t>
            </a:r>
            <a:endParaRPr lang="en-US" altLang="ja-JP" dirty="0" smtClean="0">
              <a:latin typeface="+mn-lt"/>
              <a:ea typeface="HG丸ｺﾞｼｯｸM-PRO" pitchFamily="50" charset="-128"/>
            </a:endParaRPr>
          </a:p>
          <a:p>
            <a:pPr algn="just">
              <a:lnSpc>
                <a:spcPct val="130000"/>
              </a:lnSpc>
              <a:spcBef>
                <a:spcPts val="593"/>
              </a:spcBef>
              <a:tabLst>
                <a:tab pos="5118100" algn="l"/>
              </a:tabLst>
            </a:pPr>
            <a:r>
              <a:rPr lang="ru-RU" altLang="ja-JP" sz="1600" dirty="0" smtClean="0">
                <a:latin typeface="+mn-lt"/>
                <a:ea typeface="HG丸ｺﾞｼｯｸM-PRO" pitchFamily="50" charset="-128"/>
              </a:rPr>
              <a:t>9. Информация о системе помощи в сфере </a:t>
            </a:r>
            <a:endParaRPr lang="en-US" altLang="ja-JP" sz="1600" dirty="0" smtClean="0">
              <a:latin typeface="+mn-lt"/>
              <a:ea typeface="HG丸ｺﾞｼｯｸM-PRO" pitchFamily="50" charset="-128"/>
            </a:endParaRPr>
          </a:p>
          <a:p>
            <a:pPr algn="just">
              <a:lnSpc>
                <a:spcPct val="130000"/>
              </a:lnSpc>
              <a:spcBef>
                <a:spcPts val="0"/>
              </a:spcBef>
              <a:tabLst>
                <a:tab pos="5118100" algn="l"/>
              </a:tabLst>
            </a:pP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повседневной жизни в местном сообществе...</a:t>
            </a:r>
            <a:r>
              <a:rPr lang="en-US" altLang="ja-JP" sz="1600" dirty="0" smtClean="0">
                <a:latin typeface="+mn-lt"/>
                <a:ea typeface="HG丸ｺﾞｼｯｸM-PRO" pitchFamily="50" charset="-128"/>
              </a:rPr>
              <a:t>.....</a:t>
            </a:r>
            <a:r>
              <a:rPr lang="ru-RU" altLang="ja-JP"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dirty="0" smtClean="0">
                <a:latin typeface="+mn-lt"/>
                <a:ea typeface="HG丸ｺﾞｼｯｸM-PRO" pitchFamily="50" charset="-128"/>
              </a:rPr>
              <a:t>21</a:t>
            </a:r>
          </a:p>
          <a:p>
            <a:pPr algn="just">
              <a:lnSpc>
                <a:spcPct val="130000"/>
              </a:lnSpc>
              <a:spcBef>
                <a:spcPts val="593"/>
              </a:spcBef>
              <a:tabLst>
                <a:tab pos="5118100" algn="l"/>
              </a:tabLst>
            </a:pPr>
            <a:r>
              <a:rPr lang="ru-RU" altLang="ja-JP" sz="1600" dirty="0" smtClean="0">
                <a:latin typeface="+mn-lt"/>
                <a:ea typeface="HG丸ｺﾞｼｯｸM-PRO" pitchFamily="50" charset="-128"/>
              </a:rPr>
              <a:t>10. О Центрах поддержки и общения для лиц,</a:t>
            </a:r>
            <a:endParaRPr lang="en-US" altLang="ja-JP" sz="1600" dirty="0" smtClean="0">
              <a:latin typeface="+mn-lt"/>
              <a:ea typeface="HG丸ｺﾞｼｯｸM-PRO" pitchFamily="50" charset="-128"/>
            </a:endParaRPr>
          </a:p>
          <a:p>
            <a:pPr algn="just">
              <a:lnSpc>
                <a:spcPct val="130000"/>
              </a:lnSpc>
              <a:spcBef>
                <a:spcPts val="0"/>
              </a:spcBef>
              <a:tabLst>
                <a:tab pos="5118100" algn="l"/>
              </a:tabLst>
            </a:pP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возвратившихся из Китая..................................</a:t>
            </a:r>
            <a:r>
              <a:rPr lang="en-US" altLang="ja-JP" sz="1600" dirty="0" smtClean="0">
                <a:latin typeface="+mn-lt"/>
                <a:ea typeface="HG丸ｺﾞｼｯｸM-PRO" pitchFamily="50" charset="-128"/>
              </a:rPr>
              <a:t>...</a:t>
            </a:r>
            <a:r>
              <a:rPr lang="ru-RU" altLang="ja-JP"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dirty="0" smtClean="0">
                <a:latin typeface="+mn-lt"/>
                <a:ea typeface="HG丸ｺﾞｼｯｸM-PRO" pitchFamily="50" charset="-128"/>
              </a:rPr>
              <a:t>22</a:t>
            </a:r>
            <a:endParaRPr lang="ja-JP" altLang="en-US" dirty="0" smtClean="0">
              <a:latin typeface="+mn-lt"/>
              <a:ea typeface="HG丸ｺﾞｼｯｸM-PRO" pitchFamily="50" charset="-128"/>
            </a:endParaRPr>
          </a:p>
        </p:txBody>
      </p:sp>
      <p:sp>
        <p:nvSpPr>
          <p:cNvPr id="6" name="上リボン 5"/>
          <p:cNvSpPr/>
          <p:nvPr/>
        </p:nvSpPr>
        <p:spPr bwMode="auto">
          <a:xfrm>
            <a:off x="539949" y="612453"/>
            <a:ext cx="5832648" cy="612648"/>
          </a:xfrm>
          <a:prstGeom prst="ribbon2">
            <a:avLst>
              <a:gd name="adj1" fmla="val 16667"/>
              <a:gd name="adj2" fmla="val 68948"/>
            </a:avLst>
          </a:prstGeom>
          <a:solidFill>
            <a:schemeClr val="accent5"/>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spcBef>
                <a:spcPct val="50000"/>
              </a:spcBef>
            </a:pPr>
            <a:r>
              <a:rPr lang="ru-RU" altLang="ja-JP" sz="2000" dirty="0" smtClean="0">
                <a:latin typeface="Arial" pitchFamily="34" charset="0"/>
                <a:ea typeface="HG丸ｺﾞｼｯｸM-PRO" pitchFamily="50" charset="-128"/>
                <a:cs typeface="Arial" pitchFamily="34" charset="0"/>
              </a:rPr>
              <a:t>Содержание</a:t>
            </a:r>
            <a:endParaRPr lang="ja-JP" altLang="en-US" sz="2000" dirty="0">
              <a:latin typeface="Arial" pitchFamily="34" charset="0"/>
              <a:ea typeface="HG丸ｺﾞｼｯｸM-PRO" pitchFamily="50" charset="-128"/>
              <a:cs typeface="Arial" pitchFamily="34" charset="0"/>
            </a:endParaRPr>
          </a:p>
        </p:txBody>
      </p:sp>
      <p:sp>
        <p:nvSpPr>
          <p:cNvPr id="4" name="正方形/長方形 3"/>
          <p:cNvSpPr/>
          <p:nvPr/>
        </p:nvSpPr>
        <p:spPr>
          <a:xfrm>
            <a:off x="539949" y="8245301"/>
            <a:ext cx="5976664" cy="861774"/>
          </a:xfrm>
          <a:prstGeom prst="rect">
            <a:avLst/>
          </a:prstGeom>
        </p:spPr>
        <p:txBody>
          <a:bodyPr wrap="square">
            <a:spAutoFit/>
          </a:bodyPr>
          <a:lstStyle/>
          <a:p>
            <a:pPr algn="l"/>
            <a:r>
              <a:rPr lang="ja-JP" altLang="en-US" sz="1600" dirty="0" smtClean="0">
                <a:latin typeface="+mn-lt"/>
                <a:ea typeface="HG丸ｺﾞｼｯｸM-PRO" pitchFamily="50" charset="-128"/>
              </a:rPr>
              <a:t>○</a:t>
            </a:r>
            <a:r>
              <a:rPr lang="ru-RU" altLang="ja-JP" sz="1600" dirty="0" smtClean="0">
                <a:solidFill>
                  <a:srgbClr val="000000"/>
                </a:solidFill>
                <a:ea typeface="ＭＳ ゴシック" pitchFamily="49" charset="-128"/>
                <a:cs typeface="ＭＳ ゴシック" pitchFamily="49" charset="-128"/>
              </a:rPr>
              <a:t> Адреса и телефоны Центров поддержки и </a:t>
            </a:r>
            <a:endParaRPr lang="en-US" altLang="ja-JP" sz="1600" dirty="0" smtClean="0">
              <a:solidFill>
                <a:srgbClr val="000000"/>
              </a:solidFill>
              <a:ea typeface="ＭＳ ゴシック" pitchFamily="49" charset="-128"/>
              <a:cs typeface="ＭＳ ゴシック" pitchFamily="49" charset="-128"/>
            </a:endParaRPr>
          </a:p>
          <a:p>
            <a:pPr algn="l"/>
            <a:r>
              <a:rPr lang="en-US" altLang="ja-JP" sz="1600" dirty="0" smtClean="0">
                <a:solidFill>
                  <a:srgbClr val="000000"/>
                </a:solidFill>
                <a:ea typeface="ＭＳ ゴシック" pitchFamily="49" charset="-128"/>
                <a:cs typeface="ＭＳ ゴシック" pitchFamily="49" charset="-128"/>
              </a:rPr>
              <a:t>    </a:t>
            </a:r>
            <a:r>
              <a:rPr lang="ru-RU" altLang="ja-JP" sz="1600" dirty="0" smtClean="0">
                <a:solidFill>
                  <a:srgbClr val="000000"/>
                </a:solidFill>
                <a:ea typeface="ＭＳ ゴシック" pitchFamily="49" charset="-128"/>
                <a:cs typeface="ＭＳ ゴシック" pitchFamily="49" charset="-128"/>
              </a:rPr>
              <a:t>общения в регионах для лиц, возвратившихся </a:t>
            </a:r>
            <a:endParaRPr lang="en-US" altLang="ja-JP" sz="1600" dirty="0" smtClean="0">
              <a:solidFill>
                <a:srgbClr val="000000"/>
              </a:solidFill>
              <a:ea typeface="ＭＳ ゴシック" pitchFamily="49" charset="-128"/>
              <a:cs typeface="ＭＳ ゴシック" pitchFamily="49" charset="-128"/>
            </a:endParaRPr>
          </a:p>
          <a:p>
            <a:pPr algn="l"/>
            <a:r>
              <a:rPr lang="en-US" altLang="ja-JP" sz="1600" dirty="0" smtClean="0">
                <a:solidFill>
                  <a:srgbClr val="000000"/>
                </a:solidFill>
                <a:ea typeface="ＭＳ ゴシック" pitchFamily="49" charset="-128"/>
                <a:cs typeface="ＭＳ ゴシック" pitchFamily="49" charset="-128"/>
              </a:rPr>
              <a:t>    </a:t>
            </a:r>
            <a:r>
              <a:rPr lang="ru-RU" altLang="ja-JP" sz="1600" dirty="0" smtClean="0">
                <a:solidFill>
                  <a:srgbClr val="000000"/>
                </a:solidFill>
                <a:ea typeface="ＭＳ ゴシック" pitchFamily="49" charset="-128"/>
                <a:cs typeface="ＭＳ ゴシック" pitchFamily="49" charset="-128"/>
              </a:rPr>
              <a:t>из Китая...................................................................</a:t>
            </a:r>
            <a:r>
              <a:rPr lang="en-US" altLang="ja-JP" sz="1600" dirty="0" smtClean="0">
                <a:solidFill>
                  <a:srgbClr val="000000"/>
                </a:solidFill>
                <a:ea typeface="ＭＳ ゴシック" pitchFamily="49" charset="-128"/>
                <a:cs typeface="ＭＳ ゴシック" pitchFamily="49" charset="-128"/>
              </a:rPr>
              <a:t>.</a:t>
            </a:r>
            <a:r>
              <a:rPr lang="ja-JP" altLang="en-US" sz="1600" dirty="0" smtClean="0">
                <a:latin typeface="+mn-lt"/>
                <a:ea typeface="HG丸ｺﾞｼｯｸM-PRO" pitchFamily="50" charset="-128"/>
              </a:rPr>
              <a:t>  </a:t>
            </a:r>
            <a:r>
              <a:rPr lang="ru-RU" altLang="ja-JP" dirty="0" smtClean="0">
                <a:latin typeface="+mn-lt"/>
                <a:ea typeface="HG丸ｺﾞｼｯｸM-PRO" pitchFamily="50" charset="-128"/>
              </a:rPr>
              <a:t>23</a:t>
            </a:r>
            <a:endParaRPr lang="ja-JP" altLang="en-US" dirty="0">
              <a:latin typeface="+mn-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611957" y="1188517"/>
            <a:ext cx="5904656" cy="8025264"/>
          </a:xfrm>
          <a:prstGeom prst="rect">
            <a:avLst/>
          </a:prstGeom>
          <a:noFill/>
        </p:spPr>
        <p:txBody>
          <a:bodyPr wrap="square" lIns="91429" tIns="45715" rIns="91429" bIns="45715" rtlCol="0">
            <a:spAutoFit/>
          </a:bodyPr>
          <a:lstStyle/>
          <a:p>
            <a:pPr lvl="0" algn="just">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Особые обстоятельства, имеющиеся у супругов </a:t>
            </a:r>
            <a:r>
              <a:rPr lang="en-US" altLang="ja-JP" sz="1600" dirty="0" smtClean="0">
                <a:solidFill>
                  <a:schemeClr val="bg1"/>
                </a:solidFill>
                <a:latin typeface="+mn-lt"/>
                <a:ea typeface="HG丸ｺﾞｼｯｸM-PRO" panose="020F0600000000000000" pitchFamily="50" charset="-128"/>
              </a:rPr>
              <a:t>___</a:t>
            </a:r>
            <a:r>
              <a:rPr lang="ru-RU" altLang="ja-JP" sz="1600" dirty="0" smtClean="0">
                <a:solidFill>
                  <a:prstClr val="black"/>
                </a:solidFill>
                <a:latin typeface="+mn-lt"/>
                <a:ea typeface="HG丸ｺﾞｼｯｸM-PRO" panose="020F0600000000000000" pitchFamily="50" charset="-128"/>
              </a:rPr>
              <a:t>соотечественников, остававшихся в Китае и др.</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algn="just">
              <a:spcBef>
                <a:spcPts val="593"/>
              </a:spcBef>
            </a:pPr>
            <a:r>
              <a:rPr lang="ja-JP" altLang="en-US" sz="1050" dirty="0">
                <a:solidFill>
                  <a:srgbClr val="000000"/>
                </a:solidFill>
                <a:latin typeface="+mn-lt"/>
                <a:ea typeface="HG丸ｺﾞｼｯｸM-PRO" pitchFamily="50" charset="-128"/>
                <a:cs typeface="Arial" pitchFamily="34" charset="0"/>
              </a:rPr>
              <a:t> </a:t>
            </a:r>
            <a:r>
              <a:rPr lang="ja-JP" altLang="en-US" sz="1050" dirty="0" smtClean="0">
                <a:solidFill>
                  <a:srgbClr val="000000"/>
                </a:solidFill>
                <a:latin typeface="+mn-lt"/>
                <a:ea typeface="HG丸ｺﾞｼｯｸM-PRO" pitchFamily="50" charset="-128"/>
                <a:cs typeface="Arial" pitchFamily="34" charset="0"/>
              </a:rPr>
              <a:t>    </a:t>
            </a:r>
            <a:r>
              <a:rPr lang="ru-RU" altLang="ja-JP" sz="1050" dirty="0" smtClean="0">
                <a:solidFill>
                  <a:srgbClr val="000000"/>
                </a:solidFill>
                <a:latin typeface="+mn-lt"/>
                <a:ea typeface="HG丸ｺﾞｼｯｸM-PRO" pitchFamily="50" charset="-128"/>
                <a:cs typeface="Arial" pitchFamily="34" charset="0"/>
              </a:rPr>
              <a:t>Супруги соотечественников, остававшихся (оставшихся) в Китае и др., на протяжении многих лет, проживая на территории Китая и др., поддерживали соотечественников, вынужденно остававшихся в Китае и др. на протяжении долгого времени, а впоследствии приняли решение вернуться в Японию и здесь завершить свой жизненный путь. Эти лица находятся в уже достаточно пожилом возрасте и, в связи с недостаточным владением японским языком, они не могут ни устроиться на желаемую работу, ни найти постоянного места работы; среди них немало людей, неспособных обеспечить свое существование в старости.</a:t>
            </a:r>
          </a:p>
          <a:p>
            <a:pPr lvl="0" algn="just">
              <a:spcBef>
                <a:spcPts val="593"/>
              </a:spcBef>
            </a:pPr>
            <a:r>
              <a:rPr lang="en-US" altLang="ja-JP" sz="1050" dirty="0">
                <a:solidFill>
                  <a:srgbClr val="000000"/>
                </a:solidFill>
                <a:latin typeface="+mn-lt"/>
                <a:ea typeface="HG丸ｺﾞｼｯｸM-PRO" pitchFamily="50" charset="-128"/>
                <a:cs typeface="Arial" pitchFamily="34" charset="0"/>
              </a:rPr>
              <a:t> </a:t>
            </a:r>
            <a:r>
              <a:rPr lang="en-US" altLang="ja-JP" sz="1050" dirty="0" smtClean="0">
                <a:solidFill>
                  <a:srgbClr val="000000"/>
                </a:solidFill>
                <a:latin typeface="+mn-lt"/>
                <a:ea typeface="HG丸ｺﾞｼｯｸM-PRO" pitchFamily="50" charset="-128"/>
                <a:cs typeface="Arial" pitchFamily="34" charset="0"/>
              </a:rPr>
              <a:t>    </a:t>
            </a:r>
            <a:r>
              <a:rPr lang="ru-RU" altLang="ja-JP" sz="1050" dirty="0" smtClean="0">
                <a:solidFill>
                  <a:srgbClr val="000000"/>
                </a:solidFill>
                <a:latin typeface="+mn-lt"/>
                <a:ea typeface="HG丸ｺﾞｼｯｸM-PRO" pitchFamily="50" charset="-128"/>
                <a:cs typeface="Arial" pitchFamily="34" charset="0"/>
              </a:rPr>
              <a:t>Также, после смерти соотечественника, остававшегося в Китае и др., их супруги оказались в особых условиях неприспособленности к жизни в Японии и значительного затруднения в пожилом возрасте стабильно проживать в Японии только на социальные пособия.</a:t>
            </a:r>
          </a:p>
          <a:p>
            <a:pPr lvl="0" algn="just">
              <a:spcBef>
                <a:spcPts val="593"/>
              </a:spcBef>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cs typeface="メイリオ" panose="020B0604030504040204" pitchFamily="50" charset="-128"/>
              </a:rPr>
              <a:t>Цель субсидии супругам</a:t>
            </a:r>
          </a:p>
          <a:p>
            <a:pPr lvl="0" algn="just">
              <a:spcBef>
                <a:spcPts val="593"/>
              </a:spcBef>
            </a:pPr>
            <a:r>
              <a:rPr lang="en-US" altLang="ja-JP" sz="1200" dirty="0" smtClean="0">
                <a:solidFill>
                  <a:prstClr val="black"/>
                </a:solidFill>
                <a:latin typeface="+mn-lt"/>
                <a:ea typeface="HG丸ｺﾞｼｯｸM-PRO" panose="020F0600000000000000" pitchFamily="50" charset="-128"/>
                <a:cs typeface="メイリオ" panose="020B0604030504040204" pitchFamily="50" charset="-128"/>
              </a:rPr>
              <a:t>     </a:t>
            </a:r>
            <a:r>
              <a:rPr lang="ru-RU" altLang="ja-JP" sz="1200" dirty="0" smtClean="0">
                <a:solidFill>
                  <a:prstClr val="black"/>
                </a:solidFill>
                <a:latin typeface="+mn-lt"/>
                <a:ea typeface="HG丸ｺﾞｼｯｸM-PRO" panose="020F0600000000000000" pitchFamily="50" charset="-128"/>
                <a:cs typeface="メイリオ" panose="020B0604030504040204" pitchFamily="50" charset="-128"/>
              </a:rPr>
              <a:t>Субсидия супругам («хайгуся сиэнкин») – это система мер, вводимая в действие с октября 2014 года в дополнение к системе социальных пособий и выплачиваемая лицам, которые на протяжении долгих лет до возвращения на постоянное место жительства в Японию соотечественников, остававшихся в Китае и др., разделяли с ними все тяжести жизни. Субсидия выплачивается с целью гарантировать супругам стабильное проживание и после смерти соотечественников, остававшихся в Китае и др.</a:t>
            </a:r>
            <a:endParaRPr lang="en-US" altLang="ja-JP" sz="1200" dirty="0" smtClean="0">
              <a:solidFill>
                <a:prstClr val="black"/>
              </a:solidFill>
              <a:latin typeface="+mn-lt"/>
              <a:ea typeface="HG丸ｺﾞｼｯｸM-PRO" panose="020F0600000000000000" pitchFamily="50" charset="-128"/>
              <a:cs typeface="メイリオ" panose="020B0604030504040204" pitchFamily="50" charset="-128"/>
            </a:endParaRPr>
          </a:p>
          <a:p>
            <a:pPr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kumimoji="1" lang="ru-RU" altLang="ja-JP" sz="1600" dirty="0" smtClean="0">
                <a:latin typeface="+mn-lt"/>
                <a:ea typeface="HG丸ｺﾞｼｯｸM-PRO" panose="020F0600000000000000" pitchFamily="50" charset="-128"/>
                <a:cs typeface="メイリオ" panose="020B0604030504040204" pitchFamily="50" charset="-128"/>
              </a:rPr>
              <a:t>Лица, имеющие право на получение субсидии супругам</a:t>
            </a:r>
            <a:endParaRPr kumimoji="1" lang="en-US" altLang="ja-JP" sz="1600" dirty="0" smtClean="0">
              <a:latin typeface="+mn-lt"/>
              <a:ea typeface="HG丸ｺﾞｼｯｸM-PRO" panose="020F0600000000000000" pitchFamily="50" charset="-128"/>
              <a:cs typeface="メイリオ" panose="020B0604030504040204" pitchFamily="50" charset="-128"/>
            </a:endParaRPr>
          </a:p>
          <a:p>
            <a:pPr indent="180953" algn="just">
              <a:spcAft>
                <a:spcPts val="600"/>
              </a:spcAft>
            </a:pPr>
            <a:r>
              <a:rPr lang="en-US" altLang="ja-JP" sz="1200" dirty="0" smtClean="0">
                <a:latin typeface="+mn-lt"/>
                <a:ea typeface="HG丸ｺﾞｼｯｸM-PRO" panose="020F0600000000000000" pitchFamily="50" charset="-128"/>
                <a:cs typeface="メイリオ" panose="020B0604030504040204" pitchFamily="50" charset="-128"/>
              </a:rPr>
              <a:t> </a:t>
            </a:r>
            <a:r>
              <a:rPr lang="ru-RU" altLang="ja-JP" sz="1200" dirty="0" smtClean="0">
                <a:latin typeface="+mn-lt"/>
                <a:ea typeface="HG丸ｺﾞｼｯｸM-PRO" panose="020F0600000000000000" pitchFamily="50" charset="-128"/>
                <a:cs typeface="メイリオ" panose="020B0604030504040204" pitchFamily="50" charset="-128"/>
              </a:rPr>
              <a:t>Право на получение субсидии имеют </a:t>
            </a:r>
            <a:r>
              <a:rPr lang="ru-RU" altLang="ja-JP" sz="1200" u="sng" dirty="0" smtClean="0">
                <a:latin typeface="+mn-lt"/>
                <a:ea typeface="HG丸ｺﾞｼｯｸM-PRO" panose="020F0600000000000000" pitchFamily="50" charset="-128"/>
                <a:cs typeface="メイリオ" panose="020B0604030504040204" pitchFamily="50" charset="-128"/>
              </a:rPr>
              <a:t>супруги особого статуса,</a:t>
            </a:r>
            <a:r>
              <a:rPr lang="ru-RU" altLang="ja-JP" sz="1200" dirty="0" smtClean="0">
                <a:latin typeface="+mn-lt"/>
                <a:ea typeface="HG丸ｺﾞｼｯｸM-PRO" panose="020F0600000000000000" pitchFamily="50" charset="-128"/>
                <a:cs typeface="メイリオ" panose="020B0604030504040204" pitchFamily="50" charset="-128"/>
              </a:rPr>
              <a:t> которые имеют право на получение социальных пособий</a:t>
            </a:r>
            <a:r>
              <a:rPr lang="en-US" altLang="ja-JP" sz="1200" b="1" baseline="30000" dirty="0" smtClean="0">
                <a:solidFill>
                  <a:srgbClr val="000000"/>
                </a:solidFill>
                <a:latin typeface="+mn-lt"/>
                <a:ea typeface="HG丸ｺﾞｼｯｸM-PRO" panose="020F0600000000000000" pitchFamily="50" charset="-128"/>
                <a:cs typeface="メイリオ" panose="020B0604030504040204" pitchFamily="50" charset="-128"/>
              </a:rPr>
              <a:t>※1</a:t>
            </a:r>
            <a:r>
              <a:rPr lang="ru-RU" altLang="ja-JP" sz="1200" dirty="0" smtClean="0">
                <a:solidFill>
                  <a:prstClr val="black"/>
                </a:solidFill>
                <a:latin typeface="+mn-lt"/>
                <a:ea typeface="HG丸ｺﾞｼｯｸM-PRO" panose="020F0600000000000000" pitchFamily="50" charset="-128"/>
                <a:cs typeface="メイリオ" panose="020B0604030504040204" pitchFamily="50" charset="-128"/>
              </a:rPr>
              <a:t> </a:t>
            </a:r>
            <a:r>
              <a:rPr lang="ru-RU" altLang="ja-JP" sz="1200" dirty="0" smtClean="0">
                <a:latin typeface="+mn-lt"/>
                <a:ea typeface="HG丸ｺﾞｼｯｸM-PRO" panose="020F0600000000000000" pitchFamily="50" charset="-128"/>
                <a:cs typeface="メイリオ" panose="020B0604030504040204" pitchFamily="50" charset="-128"/>
              </a:rPr>
              <a:t>после смерти соотечественника, остававшегося в Китае и др.</a:t>
            </a:r>
            <a:endParaRPr lang="en-US" altLang="ja-JP" sz="1200" dirty="0" smtClean="0">
              <a:latin typeface="+mn-lt"/>
              <a:ea typeface="HG丸ｺﾞｼｯｸM-PRO" panose="020F0600000000000000" pitchFamily="50" charset="-128"/>
              <a:cs typeface="メイリオ" panose="020B0604030504040204" pitchFamily="50" charset="-128"/>
            </a:endParaRPr>
          </a:p>
          <a:p>
            <a:pPr marL="87313" indent="-1588" algn="just" defTabSz="946150">
              <a:spcBef>
                <a:spcPts val="0"/>
              </a:spcBef>
              <a:spcAft>
                <a:spcPts val="0"/>
              </a:spcAft>
              <a:defRPr/>
            </a:pPr>
            <a:r>
              <a:rPr lang="en-US" altLang="ja-JP" sz="1200" u="sng" dirty="0" smtClean="0">
                <a:solidFill>
                  <a:schemeClr val="bg1"/>
                </a:solidFill>
                <a:latin typeface="+mn-lt"/>
                <a:ea typeface="Tahoma" pitchFamily="34" charset="0"/>
                <a:cs typeface="Times New Roman" pitchFamily="18" charset="0"/>
              </a:rPr>
              <a:t>     </a:t>
            </a:r>
            <a:r>
              <a:rPr lang="ru-RU" altLang="ja-JP" sz="1200" u="sng" dirty="0" smtClean="0">
                <a:solidFill>
                  <a:srgbClr val="000000"/>
                </a:solidFill>
                <a:latin typeface="+mn-lt"/>
                <a:ea typeface="Tahoma" pitchFamily="34" charset="0"/>
                <a:cs typeface="Times New Roman" pitchFamily="18" charset="0"/>
              </a:rPr>
              <a:t>К супругам особого статуса относятся лица, непрерывно являющиеся супругами</a:t>
            </a:r>
            <a:r>
              <a:rPr lang="en-US" altLang="ja-JP" sz="1200" b="1" u="sng" baseline="30000" dirty="0" smtClean="0">
                <a:solidFill>
                  <a:srgbClr val="000000"/>
                </a:solidFill>
                <a:latin typeface="+mn-lt"/>
                <a:ea typeface="HG丸ｺﾞｼｯｸM-PRO" panose="020F0600000000000000" pitchFamily="50" charset="-128"/>
                <a:cs typeface="メイリオ" panose="020B0604030504040204" pitchFamily="50" charset="-128"/>
              </a:rPr>
              <a:t> ※</a:t>
            </a:r>
            <a:r>
              <a:rPr lang="ja-JP" altLang="en-US" sz="1200" b="1" u="sng" baseline="30000" dirty="0" smtClean="0">
                <a:solidFill>
                  <a:srgbClr val="000000"/>
                </a:solidFill>
                <a:latin typeface="+mn-lt"/>
                <a:ea typeface="HG丸ｺﾞｼｯｸM-PRO" panose="020F0600000000000000" pitchFamily="50" charset="-128"/>
                <a:cs typeface="メイリオ" panose="020B0604030504040204" pitchFamily="50" charset="-128"/>
              </a:rPr>
              <a:t>２</a:t>
            </a:r>
            <a:r>
              <a:rPr lang="ru-RU" altLang="ja-JP" sz="1200" u="sng" dirty="0" smtClean="0">
                <a:solidFill>
                  <a:srgbClr val="000000"/>
                </a:solidFill>
                <a:latin typeface="+mn-lt"/>
                <a:ea typeface="Tahoma" pitchFamily="34" charset="0"/>
                <a:cs typeface="Times New Roman" pitchFamily="18" charset="0"/>
              </a:rPr>
              <a:t> соотечественников, остававшихся в Китае и др., до момента возвращения соотечественников, остававшихся в Китае и др., на постоянное место жительства в Японию.</a:t>
            </a:r>
            <a:endParaRPr lang="ru-RU" altLang="ja-JP" sz="1200" dirty="0">
              <a:latin typeface="+mn-lt"/>
              <a:ea typeface="HG丸ｺﾞｼｯｸM-PRO" panose="020F0600000000000000" pitchFamily="50" charset="-128"/>
              <a:cs typeface="Times New Roman" pitchFamily="18" charset="0"/>
            </a:endParaRPr>
          </a:p>
          <a:p>
            <a:pPr marL="87313" indent="-1588" algn="just" defTabSz="946150">
              <a:spcBef>
                <a:spcPts val="0"/>
              </a:spcBef>
              <a:spcAft>
                <a:spcPts val="0"/>
              </a:spcAft>
              <a:defRPr/>
            </a:pPr>
            <a:endParaRPr lang="ru-RU" altLang="ja-JP" sz="1200" dirty="0" smtClean="0">
              <a:latin typeface="+mn-lt"/>
              <a:ea typeface="HG丸ｺﾞｼｯｸM-PRO" panose="020F0600000000000000" pitchFamily="50" charset="-128"/>
              <a:cs typeface="Times New Roman" pitchFamily="18" charset="0"/>
            </a:endParaRPr>
          </a:p>
          <a:p>
            <a:pPr marL="87313" indent="-1588" algn="just" defTabSz="946150">
              <a:spcBef>
                <a:spcPts val="0"/>
              </a:spcBef>
              <a:spcAft>
                <a:spcPts val="0"/>
              </a:spcAft>
              <a:defRPr/>
            </a:pPr>
            <a:r>
              <a:rPr lang="en-US" altLang="ja-JP" sz="1050" dirty="0" smtClean="0">
                <a:latin typeface="+mn-lt"/>
                <a:ea typeface="HG丸ｺﾞｼｯｸM-PRO" panose="020F0600000000000000" pitchFamily="50" charset="-128"/>
                <a:cs typeface="メイリオ" panose="020B0604030504040204" pitchFamily="50" charset="-128"/>
              </a:rPr>
              <a:t>※1</a:t>
            </a:r>
            <a:r>
              <a:rPr lang="ru-RU" altLang="ja-JP" sz="1050" dirty="0" smtClean="0">
                <a:latin typeface="+mn-lt"/>
                <a:ea typeface="HG丸ｺﾞｼｯｸM-PRO" panose="020F0600000000000000" pitchFamily="50" charset="-128"/>
                <a:cs typeface="メイリオ" panose="020B0604030504040204" pitchFamily="50" charset="-128"/>
              </a:rPr>
              <a:t>  Включая лиц, которые являются супругами соотечественников, остававшихся в Китае и др., скончавшихся в возрасте 60 и старше лет не позднее 1 апреля 2008 г., а также 1 апреля 2008 г. были переведены с системы государственной социальной помощи на систему социальных пособий.</a:t>
            </a:r>
            <a:endParaRPr lang="ru-RU" altLang="ja-JP" sz="1050" dirty="0">
              <a:latin typeface="+mn-lt"/>
              <a:ea typeface="HG丸ｺﾞｼｯｸM-PRO" panose="020F0600000000000000" pitchFamily="50" charset="-128"/>
              <a:cs typeface="メイリオ" panose="020B0604030504040204" pitchFamily="50" charset="-128"/>
            </a:endParaRPr>
          </a:p>
          <a:p>
            <a:pPr marL="87313" indent="-1588" algn="just" defTabSz="946150">
              <a:spcBef>
                <a:spcPts val="0"/>
              </a:spcBef>
              <a:spcAft>
                <a:spcPts val="0"/>
              </a:spcAft>
              <a:defRPr/>
            </a:pPr>
            <a:r>
              <a:rPr lang="en-US" altLang="ja-JP" sz="1050" dirty="0" smtClean="0">
                <a:latin typeface="+mn-lt"/>
                <a:ea typeface="HG丸ｺﾞｼｯｸM-PRO" panose="020F0600000000000000" pitchFamily="50" charset="-128"/>
                <a:cs typeface="メイリオ" panose="020B0604030504040204" pitchFamily="50" charset="-128"/>
              </a:rPr>
              <a:t>※2</a:t>
            </a:r>
            <a:r>
              <a:rPr lang="ru-RU" altLang="ja-JP" sz="1050" dirty="0" smtClean="0">
                <a:latin typeface="+mn-lt"/>
                <a:ea typeface="HG丸ｺﾞｼｯｸM-PRO" panose="020F0600000000000000" pitchFamily="50" charset="-128"/>
                <a:cs typeface="メイリオ" panose="020B0604030504040204" pitchFamily="50" charset="-128"/>
              </a:rPr>
              <a:t>  </a:t>
            </a:r>
            <a:r>
              <a:rPr lang="ru-RU" altLang="ja-JP" sz="1050" dirty="0" smtClean="0">
                <a:solidFill>
                  <a:srgbClr val="000000"/>
                </a:solidFill>
                <a:latin typeface="+mn-lt"/>
                <a:ea typeface="HG丸ｺﾞｼｯｸM-PRO" pitchFamily="50" charset="-128"/>
                <a:cs typeface="メイリオ" panose="020B0604030504040204" pitchFamily="50" charset="-128"/>
              </a:rPr>
              <a:t>Включая лиц, не подававших заявления о вступлении в брак, но фактически состоящих в супружеских отношениях.</a:t>
            </a:r>
            <a:endParaRPr lang="ru-RU" altLang="ja-JP" sz="1050" dirty="0">
              <a:latin typeface="+mn-lt"/>
              <a:ea typeface="HG丸ｺﾞｼｯｸM-PRO" panose="020F0600000000000000" pitchFamily="50" charset="-128"/>
              <a:cs typeface="メイリオ" panose="020B0604030504040204" pitchFamily="50" charset="-128"/>
            </a:endParaRPr>
          </a:p>
          <a:p>
            <a:pPr marL="87313" indent="-1588" algn="just" defTabSz="946150">
              <a:spcBef>
                <a:spcPts val="0"/>
              </a:spcBef>
              <a:spcAft>
                <a:spcPts val="0"/>
              </a:spcAft>
              <a:defRPr/>
            </a:pPr>
            <a:endParaRPr lang="ru-RU" altLang="ja-JP" sz="1050" dirty="0" smtClean="0">
              <a:latin typeface="+mn-lt"/>
              <a:ea typeface="HG丸ｺﾞｼｯｸM-PRO" panose="020F0600000000000000" pitchFamily="50" charset="-128"/>
              <a:cs typeface="メイリオ" panose="020B0604030504040204" pitchFamily="50" charset="-128"/>
            </a:endParaRPr>
          </a:p>
          <a:p>
            <a:pPr marL="87313" indent="-1588" algn="just" defTabSz="946150">
              <a:spcBef>
                <a:spcPts val="0"/>
              </a:spcBef>
              <a:spcAft>
                <a:spcPts val="0"/>
              </a:spcAft>
              <a:defRPr/>
            </a:pPr>
            <a:r>
              <a:rPr lang="en-US" altLang="ja-JP" sz="1050" dirty="0" smtClean="0">
                <a:latin typeface="+mn-lt"/>
                <a:ea typeface="HG丸ｺﾞｼｯｸM-PRO" panose="020F0600000000000000" pitchFamily="50" charset="-128"/>
                <a:cs typeface="メイリオ" panose="020B0604030504040204" pitchFamily="50" charset="-128"/>
              </a:rPr>
              <a:t>     </a:t>
            </a:r>
            <a:r>
              <a:rPr lang="ru-RU" altLang="ja-JP" sz="1050" dirty="0" smtClean="0">
                <a:latin typeface="+mn-lt"/>
                <a:ea typeface="HG丸ｺﾞｼｯｸM-PRO" panose="020F0600000000000000" pitchFamily="50" charset="-128"/>
                <a:cs typeface="メイリオ" panose="020B0604030504040204" pitchFamily="50" charset="-128"/>
              </a:rPr>
              <a:t>Для получения субсидии супругам необходимо подать заявление в орган, осуществляющий выплаты социальных пособий.</a:t>
            </a:r>
            <a:endParaRPr lang="en-US" altLang="ja-JP" sz="1050" dirty="0" smtClean="0">
              <a:latin typeface="+mn-lt"/>
              <a:ea typeface="HG丸ｺﾞｼｯｸM-PRO" panose="020F0600000000000000" pitchFamily="50" charset="-128"/>
              <a:cs typeface="メイリオ" panose="020B0604030504040204" pitchFamily="50" charset="-128"/>
            </a:endParaRPr>
          </a:p>
        </p:txBody>
      </p:sp>
      <p:sp>
        <p:nvSpPr>
          <p:cNvPr id="5" name="AutoShape 5"/>
          <p:cNvSpPr>
            <a:spLocks noChangeArrowheads="1"/>
          </p:cNvSpPr>
          <p:nvPr/>
        </p:nvSpPr>
        <p:spPr bwMode="auto">
          <a:xfrm>
            <a:off x="538574" y="495473"/>
            <a:ext cx="5889621" cy="576079"/>
          </a:xfrm>
          <a:prstGeom prst="roundRect">
            <a:avLst>
              <a:gd name="adj" fmla="val 15014"/>
            </a:avLst>
          </a:prstGeom>
          <a:gradFill rotWithShape="1">
            <a:gsLst>
              <a:gs pos="0">
                <a:srgbClr val="DAEDEF">
                  <a:tint val="50000"/>
                  <a:satMod val="300000"/>
                </a:srgbClr>
              </a:gs>
              <a:gs pos="35000">
                <a:srgbClr val="DAEDEF">
                  <a:tint val="37000"/>
                  <a:satMod val="300000"/>
                </a:srgbClr>
              </a:gs>
              <a:gs pos="100000">
                <a:srgbClr val="DAEDEF">
                  <a:tint val="15000"/>
                  <a:satMod val="350000"/>
                </a:srgbClr>
              </a:gs>
            </a:gsLst>
            <a:lin ang="16200000" scaled="1"/>
          </a:gradFill>
          <a:ln w="9525" cap="flat" cmpd="sng" algn="ctr">
            <a:solidFill>
              <a:srgbClr val="DAEDEF">
                <a:shade val="95000"/>
                <a:satMod val="105000"/>
              </a:srgbClr>
            </a:solidFill>
            <a:prstDash val="solid"/>
            <a:headEnd/>
            <a:tailEnd/>
          </a:ln>
          <a:effectLst>
            <a:outerShdw blurRad="50800" dist="38100" dir="2700000" algn="tl" rotWithShape="0">
              <a:prstClr val="black">
                <a:alpha val="40000"/>
              </a:prstClr>
            </a:outerShdw>
          </a:effectLst>
        </p:spPr>
        <p:txBody>
          <a:bodyPr wrap="none" lIns="90334" tIns="45167" rIns="90334" bIns="45167" anchor="t" anchorCtr="1"/>
          <a:lstStyle/>
          <a:p>
            <a:pPr marL="0" marR="0" lvl="0" indent="0" defTabSz="914400" eaLnBrk="1" fontAlgn="auto" latinLnBrk="0" hangingPunct="1">
              <a:lnSpc>
                <a:spcPct val="150000"/>
              </a:lnSpc>
              <a:spcBef>
                <a:spcPts val="0"/>
              </a:spcBef>
              <a:spcAft>
                <a:spcPts val="0"/>
              </a:spcAft>
              <a:buClrTx/>
              <a:buSzTx/>
              <a:buFontTx/>
              <a:buNone/>
              <a:tabLst/>
              <a:defRPr/>
            </a:pPr>
            <a:r>
              <a:rPr kumimoji="0" lang="ru-RU" altLang="ja-JP" sz="2000" i="0" u="none" strike="noStrike" kern="0" cap="none" spc="0" normalizeH="0" baseline="0" noProof="0" dirty="0" smtClean="0">
                <a:ln>
                  <a:noFill/>
                </a:ln>
                <a:solidFill>
                  <a:srgbClr val="000000"/>
                </a:solidFill>
                <a:effectLst/>
                <a:uLnTx/>
                <a:uFillTx/>
                <a:latin typeface="+mn-lt"/>
                <a:ea typeface="HG丸ｺﾞｼｯｸM-PRO" pitchFamily="50" charset="-128"/>
              </a:rPr>
              <a:t>7  О субсидии супругам</a:t>
            </a:r>
            <a:endParaRPr kumimoji="0" lang="en-US" altLang="ja-JP" sz="2000" i="0" u="none" strike="noStrike" kern="0" cap="none" spc="0" normalizeH="0" baseline="0" noProof="0" dirty="0" smtClean="0">
              <a:ln>
                <a:noFill/>
              </a:ln>
              <a:solidFill>
                <a:srgbClr val="000000"/>
              </a:solidFill>
              <a:effectLst/>
              <a:uLnTx/>
              <a:uFillTx/>
              <a:latin typeface="+mn-lt"/>
              <a:ea typeface="HG丸ｺﾞｼｯｸM-PRO" pitchFamily="50" charset="-128"/>
            </a:endParaRPr>
          </a:p>
        </p:txBody>
      </p:sp>
      <p:sp>
        <p:nvSpPr>
          <p:cNvPr id="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18</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1591779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539949" y="324421"/>
            <a:ext cx="5760640" cy="7007036"/>
          </a:xfrm>
          <a:prstGeom prst="rect">
            <a:avLst/>
          </a:prstGeom>
          <a:solidFill>
            <a:schemeClr val="bg1"/>
          </a:solidFill>
        </p:spPr>
        <p:txBody>
          <a:bodyPr wrap="square" lIns="91429" tIns="45715" rIns="91429" bIns="45715" rtlCol="0">
            <a:spAutoFit/>
          </a:bodyPr>
          <a:lstStyle/>
          <a:p>
            <a:pPr lvl="0" algn="just">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Документы, необходимые для подачи заявления на</a:t>
            </a:r>
            <a:r>
              <a:rPr lang="en-US" altLang="ja-JP" sz="1600" dirty="0" smtClean="0">
                <a:solidFill>
                  <a:prstClr val="black"/>
                </a:solidFill>
                <a:latin typeface="+mn-lt"/>
                <a:ea typeface="HG丸ｺﾞｼｯｸM-PRO" panose="020F0600000000000000" pitchFamily="50" charset="-128"/>
              </a:rPr>
              <a:t> </a:t>
            </a:r>
            <a:r>
              <a:rPr lang="en-US" altLang="ja-JP" sz="1600" dirty="0" smtClean="0">
                <a:solidFill>
                  <a:schemeClr val="bg1"/>
                </a:solidFill>
                <a:latin typeface="+mn-lt"/>
                <a:ea typeface="HG丸ｺﾞｼｯｸM-PRO" panose="020F0600000000000000" pitchFamily="50" charset="-128"/>
              </a:rPr>
              <a:t>__</a:t>
            </a:r>
            <a:r>
              <a:rPr lang="ru-RU" altLang="ja-JP" sz="1600" dirty="0" smtClean="0">
                <a:solidFill>
                  <a:prstClr val="black"/>
                </a:solidFill>
                <a:latin typeface="+mn-lt"/>
                <a:ea typeface="HG丸ｺﾞｼｯｸM-PRO" panose="020F0600000000000000" pitchFamily="50" charset="-128"/>
              </a:rPr>
              <a:t>выплату субсидии</a:t>
            </a:r>
            <a:endParaRPr lang="en-US" altLang="ja-JP" sz="1600" dirty="0" smtClean="0">
              <a:solidFill>
                <a:prstClr val="black"/>
              </a:solidFill>
              <a:latin typeface="+mn-lt"/>
              <a:ea typeface="HG丸ｺﾞｼｯｸM-PRO" panose="020F0600000000000000" pitchFamily="50" charset="-128"/>
              <a:cs typeface="メイリオ" panose="020B0604030504040204" pitchFamily="50" charset="-128"/>
            </a:endParaRPr>
          </a:p>
          <a:p>
            <a:pPr marL="352425" lvl="0" indent="-352425" algn="just">
              <a:spcBef>
                <a:spcPts val="0"/>
              </a:spcBef>
              <a:spcAft>
                <a:spcPts val="0"/>
              </a:spcAft>
            </a:pPr>
            <a:r>
              <a:rPr lang="ru-RU" altLang="ja-JP" sz="1050" dirty="0" smtClean="0">
                <a:solidFill>
                  <a:srgbClr val="000000"/>
                </a:solidFill>
                <a:latin typeface="+mn-lt"/>
                <a:ea typeface="メイリオ" panose="020B0604030504040204" pitchFamily="50" charset="-128"/>
                <a:cs typeface="Times New Roman" pitchFamily="18" charset="0"/>
              </a:rPr>
              <a:t>    1. Заявление о выплате субсидии супругам (бланк заявления можно получить в приемном отделе органа, осуществляющего выплаты социальных пособий).</a:t>
            </a:r>
            <a:endParaRPr lang="ja-JP" altLang="en-US" sz="1050" dirty="0" smtClean="0">
              <a:latin typeface="+mn-lt"/>
              <a:ea typeface="メイリオ" panose="020B0604030504040204" pitchFamily="50" charset="-128"/>
              <a:cs typeface="Times New Roman" pitchFamily="18" charset="0"/>
            </a:endParaRPr>
          </a:p>
          <a:p>
            <a:pPr marL="352425" lvl="0" indent="-352425" algn="just">
              <a:spcBef>
                <a:spcPts val="0"/>
              </a:spcBef>
              <a:spcAft>
                <a:spcPts val="0"/>
              </a:spcAft>
            </a:pPr>
            <a:r>
              <a:rPr lang="ru-RU" altLang="ja-JP" sz="1050" dirty="0" smtClean="0">
                <a:solidFill>
                  <a:srgbClr val="000000"/>
                </a:solidFill>
                <a:latin typeface="+mn-lt"/>
                <a:ea typeface="メイリオ" panose="020B0604030504040204" pitchFamily="50" charset="-128"/>
                <a:cs typeface="Times New Roman" pitchFamily="18" charset="0"/>
              </a:rPr>
              <a:t>    2. Книгу посемейной записи («косэки») или другие документы, подтверждающие факт непрерывного брака и то, что брак был зарегистрирован в день не позднее, чем за день до дня возвращения на постоянное место жительства в Японию.</a:t>
            </a:r>
            <a:endParaRPr lang="ja-JP" altLang="en-US" sz="1050" dirty="0" smtClean="0">
              <a:latin typeface="+mn-lt"/>
              <a:ea typeface="メイリオ" panose="020B0604030504040204" pitchFamily="50" charset="-128"/>
              <a:cs typeface="Times New Roman" pitchFamily="18" charset="0"/>
            </a:endParaRPr>
          </a:p>
          <a:p>
            <a:pPr lvl="0"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cs typeface="メイリオ" panose="020B0604030504040204" pitchFamily="50" charset="-128"/>
              </a:rPr>
              <a:t>Размер субсидии супругам </a:t>
            </a:r>
            <a:endParaRPr lang="en-US" altLang="ja-JP" sz="1600" dirty="0">
              <a:solidFill>
                <a:prstClr val="black"/>
              </a:solidFill>
              <a:latin typeface="+mn-lt"/>
              <a:ea typeface="HG丸ｺﾞｼｯｸM-PRO" panose="020F0600000000000000" pitchFamily="50" charset="-128"/>
              <a:cs typeface="メイリオ" panose="020B0604030504040204" pitchFamily="50" charset="-128"/>
            </a:endParaRPr>
          </a:p>
          <a:p>
            <a:pPr marL="180975" lvl="0" indent="-180975" algn="l">
              <a:spcBef>
                <a:spcPts val="0"/>
              </a:spcBef>
              <a:spcAft>
                <a:spcPts val="0"/>
              </a:spcAft>
              <a:defRPr/>
            </a:pPr>
            <a:r>
              <a:rPr lang="ru-RU" altLang="ja-JP" sz="1050" dirty="0" smtClean="0">
                <a:solidFill>
                  <a:srgbClr val="000000"/>
                </a:solidFill>
                <a:latin typeface="+mn-lt"/>
                <a:ea typeface="メイリオ" panose="020B0604030504040204" pitchFamily="50" charset="-128"/>
                <a:cs typeface="Times New Roman" pitchFamily="18" charset="0"/>
              </a:rPr>
              <a:t>     Размер соответствует 2/3 суммы базовой пенсии по старости в полном объеме.</a:t>
            </a:r>
            <a:endParaRPr lang="en-US" altLang="ja-JP" sz="1050" baseline="30000" dirty="0" smtClean="0">
              <a:solidFill>
                <a:srgbClr val="000000"/>
              </a:solidFill>
              <a:latin typeface="+mn-lt"/>
              <a:ea typeface="メイリオ" panose="020B0604030504040204" pitchFamily="50" charset="-128"/>
              <a:cs typeface="Times New Roman" pitchFamily="18" charset="0"/>
            </a:endParaRPr>
          </a:p>
          <a:p>
            <a:pPr lvl="0"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cs typeface="メイリオ" panose="020B0604030504040204" pitchFamily="50" charset="-128"/>
              </a:rPr>
              <a:t>Освобождение от уплаты налогов</a:t>
            </a:r>
            <a:endParaRPr lang="en-US" altLang="ja-JP" sz="1600" dirty="0">
              <a:solidFill>
                <a:prstClr val="black"/>
              </a:solidFill>
              <a:latin typeface="+mn-lt"/>
              <a:ea typeface="HG丸ｺﾞｼｯｸM-PRO" panose="020F0600000000000000" pitchFamily="50" charset="-128"/>
              <a:cs typeface="メイリオ" panose="020B0604030504040204" pitchFamily="50" charset="-128"/>
            </a:endParaRPr>
          </a:p>
          <a:p>
            <a:pPr marL="352425" indent="-255588" algn="l">
              <a:buAutoNum type="arabicPeriod"/>
            </a:pPr>
            <a:r>
              <a:rPr lang="ru-RU" altLang="ja-JP" sz="1050" dirty="0" smtClean="0">
                <a:solidFill>
                  <a:srgbClr val="000000"/>
                </a:solidFill>
                <a:latin typeface="+mn-lt"/>
                <a:ea typeface="Arial Unicode MS" pitchFamily="50" charset="-128"/>
                <a:cs typeface="Arial Unicode MS" pitchFamily="50" charset="-128"/>
              </a:rPr>
              <a:t>С субсидии супругам налог не взимается (субсидия не облагается налогом).</a:t>
            </a:r>
          </a:p>
          <a:p>
            <a:pPr marL="352425" indent="-255588" algn="l">
              <a:buAutoNum type="arabicPeriod"/>
            </a:pPr>
            <a:r>
              <a:rPr lang="ru-RU" altLang="ja-JP" sz="1050" dirty="0" smtClean="0">
                <a:solidFill>
                  <a:srgbClr val="000000"/>
                </a:solidFill>
                <a:latin typeface="+mn-lt"/>
                <a:ea typeface="Arial Unicode MS" pitchFamily="50" charset="-128"/>
                <a:cs typeface="Arial Unicode MS" pitchFamily="50" charset="-128"/>
              </a:rPr>
              <a:t>Субсидия супругам не подпадает под определение дохода при начислении социальных пособий.</a:t>
            </a:r>
            <a:endParaRPr lang="en-US" altLang="ja-JP" sz="1050" dirty="0" smtClean="0">
              <a:solidFill>
                <a:srgbClr val="000000"/>
              </a:solidFill>
              <a:latin typeface="+mn-lt"/>
              <a:ea typeface="Arial Unicode MS" pitchFamily="50" charset="-128"/>
              <a:cs typeface="Arial Unicode MS" pitchFamily="50" charset="-128"/>
            </a:endParaRPr>
          </a:p>
          <a:p>
            <a:pPr indent="180953" algn="l">
              <a:buAutoNum type="arabicPeriod"/>
            </a:pPr>
            <a:endParaRPr lang="ru-RU" altLang="ja-JP" sz="1050" dirty="0" smtClean="0">
              <a:solidFill>
                <a:srgbClr val="000000"/>
              </a:solidFill>
              <a:latin typeface="HG丸ｺﾞｼｯｸM-PRO" panose="020F0600000000000000" pitchFamily="50" charset="-128"/>
              <a:ea typeface="HG丸ｺﾞｼｯｸM-PRO" panose="020F0600000000000000" pitchFamily="50" charset="-128"/>
              <a:cs typeface="Arial Unicode MS" pitchFamily="50" charset="-128"/>
            </a:endParaRPr>
          </a:p>
          <a:p>
            <a:pPr marL="273050" indent="-273050" algn="just"/>
            <a:r>
              <a:rPr lang="en-US" altLang="ja-JP" dirty="0" smtClean="0">
                <a:solidFill>
                  <a:srgbClr val="1F3C7B"/>
                </a:solidFill>
                <a:latin typeface="HG丸ｺﾞｼｯｸM-PRO" panose="020F0600000000000000" pitchFamily="50" charset="-128"/>
                <a:ea typeface="HG丸ｺﾞｼｯｸM-PRO" panose="020F0600000000000000" pitchFamily="50" charset="-128"/>
              </a:rPr>
              <a:t>◆</a:t>
            </a: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Случаи,</a:t>
            </a:r>
            <a:r>
              <a:rPr lang="en-US" altLang="ja-JP" sz="1600" dirty="0" smtClean="0">
                <a:solidFill>
                  <a:prstClr val="black"/>
                </a:solidFill>
                <a:latin typeface="+mn-lt"/>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 </a:t>
            </a:r>
            <a:r>
              <a:rPr lang="en-US" altLang="ja-JP" sz="1600" dirty="0" smtClean="0">
                <a:solidFill>
                  <a:prstClr val="black"/>
                </a:solidFill>
                <a:latin typeface="+mn-lt"/>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в</a:t>
            </a:r>
            <a:r>
              <a:rPr lang="en-US" altLang="ja-JP" sz="1600" dirty="0" smtClean="0">
                <a:solidFill>
                  <a:prstClr val="black"/>
                </a:solidFill>
                <a:latin typeface="+mn-lt"/>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 которых </a:t>
            </a:r>
            <a:r>
              <a:rPr lang="en-US" altLang="ja-JP" sz="1600" dirty="0" smtClean="0">
                <a:solidFill>
                  <a:prstClr val="black"/>
                </a:solidFill>
                <a:latin typeface="+mn-lt"/>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субсидия</a:t>
            </a:r>
            <a:r>
              <a:rPr lang="en-US" altLang="ja-JP" sz="1600" dirty="0" smtClean="0">
                <a:solidFill>
                  <a:prstClr val="black"/>
                </a:solidFill>
                <a:latin typeface="+mn-lt"/>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 </a:t>
            </a:r>
            <a:r>
              <a:rPr lang="en-US" altLang="ja-JP" sz="1600" dirty="0" smtClean="0">
                <a:solidFill>
                  <a:prstClr val="black"/>
                </a:solidFill>
                <a:latin typeface="+mn-lt"/>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супругам </a:t>
            </a:r>
            <a:r>
              <a:rPr lang="en-US" altLang="ja-JP" sz="1600" dirty="0" smtClean="0">
                <a:solidFill>
                  <a:prstClr val="black"/>
                </a:solidFill>
                <a:latin typeface="+mn-lt"/>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не</a:t>
            </a:r>
            <a:endParaRPr lang="en-US" altLang="ja-JP" sz="1600" dirty="0" smtClean="0">
              <a:solidFill>
                <a:prstClr val="black"/>
              </a:solidFill>
              <a:latin typeface="+mn-lt"/>
              <a:ea typeface="HG丸ｺﾞｼｯｸM-PRO" panose="020F0600000000000000" pitchFamily="50" charset="-128"/>
            </a:endParaRPr>
          </a:p>
          <a:p>
            <a:pPr marL="273050" indent="-273050" algn="just"/>
            <a:r>
              <a:rPr lang="en-US" altLang="ja-JP" sz="1600" dirty="0">
                <a:solidFill>
                  <a:prstClr val="black"/>
                </a:solidFill>
                <a:latin typeface="+mn-lt"/>
                <a:ea typeface="HG丸ｺﾞｼｯｸM-PRO" panose="020F0600000000000000" pitchFamily="50" charset="-128"/>
              </a:rPr>
              <a:t> </a:t>
            </a:r>
            <a:r>
              <a:rPr lang="en-US" altLang="ja-JP" sz="1600" dirty="0" smtClean="0">
                <a:solidFill>
                  <a:prstClr val="black"/>
                </a:solidFill>
                <a:latin typeface="+mn-lt"/>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 выплачивается</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176213" indent="-176213" algn="just" defTabSz="946381">
              <a:spcBef>
                <a:spcPts val="600"/>
              </a:spcBef>
              <a:spcAft>
                <a:spcPts val="400"/>
              </a:spcAft>
              <a:buFont typeface="Arial" panose="020B0604020202020204" pitchFamily="34" charset="0"/>
              <a:buChar char="•"/>
              <a:defRPr/>
            </a:pPr>
            <a:r>
              <a:rPr lang="ru-RU" altLang="ja-JP" sz="1050" dirty="0" smtClean="0">
                <a:latin typeface="+mn-lt"/>
                <a:ea typeface="HG丸ｺﾞｼｯｸM-PRO" panose="020F0600000000000000" pitchFamily="50" charset="-128"/>
                <a:cs typeface="メイリオ" panose="020B0604030504040204" pitchFamily="50" charset="-128"/>
              </a:rPr>
              <a:t>Субсидия супругам не выплачивается в том случае, если не получено заключение о выплате социального пособия.</a:t>
            </a:r>
            <a:endParaRPr lang="en-US" altLang="ja-JP" sz="1050" dirty="0">
              <a:latin typeface="+mn-lt"/>
              <a:ea typeface="HG丸ｺﾞｼｯｸM-PRO" panose="020F0600000000000000" pitchFamily="50" charset="-128"/>
              <a:cs typeface="メイリオ" panose="020B0604030504040204" pitchFamily="50" charset="-128"/>
            </a:endParaRPr>
          </a:p>
          <a:p>
            <a:pPr marL="176213" indent="-176213" algn="just">
              <a:spcAft>
                <a:spcPts val="400"/>
              </a:spcAft>
              <a:buFont typeface="Arial" panose="020B0604020202020204" pitchFamily="34" charset="0"/>
              <a:buChar char="•"/>
              <a:defRPr/>
            </a:pPr>
            <a:r>
              <a:rPr lang="ru-RU" altLang="ja-JP" sz="1050" dirty="0" smtClean="0">
                <a:solidFill>
                  <a:srgbClr val="000000"/>
                </a:solidFill>
                <a:latin typeface="+mn-lt"/>
                <a:ea typeface="HG丸ｺﾞｼｯｸM-PRO" panose="020F0600000000000000" pitchFamily="50" charset="-128"/>
                <a:cs typeface="メイリオ" panose="020B0604030504040204" pitchFamily="50" charset="-128"/>
              </a:rPr>
              <a:t>Супруги особого статуса, которые после смерти соотечественника, остававшегося в Китае и др., повторно вступили в брак, теряют право на получение социального пособия, а также не могут получать субсидию супругам.</a:t>
            </a:r>
            <a:endParaRPr lang="ja-JP" altLang="en-US" sz="1050" dirty="0">
              <a:solidFill>
                <a:srgbClr val="000000"/>
              </a:solidFill>
              <a:latin typeface="+mn-lt"/>
              <a:ea typeface="HG丸ｺﾞｼｯｸM-PRO" panose="020F0600000000000000" pitchFamily="50" charset="-128"/>
              <a:cs typeface="メイリオ" panose="020B0604030504040204" pitchFamily="50" charset="-128"/>
            </a:endParaRPr>
          </a:p>
          <a:p>
            <a:pPr marL="176213" lvl="0" indent="-176213" algn="just">
              <a:spcAft>
                <a:spcPts val="400"/>
              </a:spcAft>
              <a:buFont typeface="Arial" panose="020B0604020202020204" pitchFamily="34" charset="0"/>
              <a:buChar char="•"/>
              <a:defRPr/>
            </a:pPr>
            <a:r>
              <a:rPr lang="ru-RU" altLang="ja-JP" sz="1050" dirty="0" smtClean="0">
                <a:solidFill>
                  <a:srgbClr val="000000"/>
                </a:solidFill>
                <a:latin typeface="+mn-lt"/>
                <a:ea typeface="HG丸ｺﾞｼｯｸM-PRO" panose="020F0600000000000000" pitchFamily="50" charset="-128"/>
                <a:cs typeface="メイリオ" panose="020B0604030504040204" pitchFamily="50" charset="-128"/>
              </a:rPr>
              <a:t>Субсидия не выплачивается лицам, которые до возвращения на постоянное место жительства в Японию вступили в брак с соотечественником, остававшимся в Китае и др., затем вместе вернулись в Японию, а после возвращения в Японию расторгли брак.</a:t>
            </a:r>
            <a:endParaRPr lang="ja-JP" altLang="en-US" sz="1050" dirty="0">
              <a:solidFill>
                <a:srgbClr val="000000"/>
              </a:solidFill>
              <a:latin typeface="+mn-lt"/>
              <a:ea typeface="HG丸ｺﾞｼｯｸM-PRO" panose="020F0600000000000000" pitchFamily="50" charset="-128"/>
              <a:cs typeface="メイリオ" panose="020B0604030504040204" pitchFamily="50" charset="-128"/>
            </a:endParaRPr>
          </a:p>
          <a:p>
            <a:pPr marL="176213" lvl="0" indent="-176213" algn="just">
              <a:spcAft>
                <a:spcPts val="400"/>
              </a:spcAft>
              <a:buFont typeface="Arial" panose="020B0604020202020204" pitchFamily="34" charset="0"/>
              <a:buChar char="•"/>
              <a:defRPr/>
            </a:pPr>
            <a:r>
              <a:rPr lang="ru-RU" altLang="ja-JP" sz="1050" dirty="0" smtClean="0">
                <a:solidFill>
                  <a:srgbClr val="000000"/>
                </a:solidFill>
                <a:latin typeface="+mn-lt"/>
                <a:ea typeface="HG丸ｺﾞｼｯｸM-PRO" panose="020F0600000000000000" pitchFamily="50" charset="-128"/>
                <a:cs typeface="メイリオ" panose="020B0604030504040204" pitchFamily="50" charset="-128"/>
              </a:rPr>
              <a:t>Субсидия не выплачивается лицам, которые до возвращения на постоянное место жительства в Японию вступили в брак с соотечественником, остававшимся в Китае и др., затем вместе вернулись в Японию, а после возвращения в Японию расторгли брак</a:t>
            </a:r>
            <a:r>
              <a:rPr lang="ru-RU" altLang="ja-JP" sz="1050" dirty="0" smtClean="0">
                <a:solidFill>
                  <a:srgbClr val="000000"/>
                </a:solidFill>
                <a:ea typeface="HG丸ｺﾞｼｯｸM-PRO" panose="020F0600000000000000" pitchFamily="50" charset="-128"/>
                <a:cs typeface="メイリオ" panose="020B0604030504040204" pitchFamily="50" charset="-128"/>
              </a:rPr>
              <a:t>.</a:t>
            </a:r>
            <a:r>
              <a:rPr lang="ru-RU" altLang="ja-JP" sz="1050" dirty="0" smtClean="0">
                <a:solidFill>
                  <a:srgbClr val="000000"/>
                </a:solidFill>
                <a:latin typeface="+mn-lt"/>
                <a:ea typeface="HG丸ｺﾞｼｯｸM-PRO" panose="020F0600000000000000" pitchFamily="50" charset="-128"/>
                <a:cs typeface="メイリオ" panose="020B0604030504040204" pitchFamily="50" charset="-128"/>
              </a:rPr>
              <a:t> Даже при последующем повторном вступлении в брак с тем же соотечественником, субсидия им не выплачивается в связи с тем, что они не являются супругами особого статуса, так как не подпадают под обязательное условие «непрерывности супружества с соотечественником, остававшимся в Китае и др.». </a:t>
            </a:r>
            <a:endParaRPr lang="en-US" altLang="ja-JP" sz="1050" dirty="0">
              <a:solidFill>
                <a:prstClr val="black"/>
              </a:solidFill>
              <a:latin typeface="+mn-lt"/>
              <a:ea typeface="HG丸ｺﾞｼｯｸM-PRO" panose="020F0600000000000000" pitchFamily="50" charset="-128"/>
              <a:cs typeface="メイリオ" panose="020B0604030504040204" pitchFamily="50" charset="-128"/>
            </a:endParaRPr>
          </a:p>
          <a:p>
            <a:pPr indent="180953" algn="l"/>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19</a:t>
            </a:r>
            <a:r>
              <a:rPr lang="ja-JP" altLang="en-US" dirty="0" smtClean="0">
                <a:ea typeface="HG丸ｺﾞｼｯｸM-PRO" pitchFamily="50" charset="-128"/>
              </a:rPr>
              <a:t>－</a:t>
            </a:r>
            <a:endParaRPr lang="ja-JP" altLang="en-US" dirty="0">
              <a:ea typeface="HG丸ｺﾞｼｯｸM-PRO" pitchFamily="50" charset="-128"/>
            </a:endParaRPr>
          </a:p>
        </p:txBody>
      </p:sp>
      <p:pic>
        <p:nvPicPr>
          <p:cNvPr id="4" name="Picture 8" descr="j0398227[1]"/>
          <p:cNvPicPr>
            <a:picLocks noChangeAspect="1" noChangeArrowheads="1"/>
          </p:cNvPicPr>
          <p:nvPr/>
        </p:nvPicPr>
        <p:blipFill>
          <a:blip r:embed="rId2" cstate="print"/>
          <a:srcRect/>
          <a:stretch>
            <a:fillRect/>
          </a:stretch>
        </p:blipFill>
        <p:spPr bwMode="auto">
          <a:xfrm>
            <a:off x="1303432" y="8029277"/>
            <a:ext cx="4565109" cy="1059432"/>
          </a:xfrm>
          <a:prstGeom prst="rect">
            <a:avLst/>
          </a:prstGeom>
          <a:noFill/>
          <a:ln w="9525">
            <a:noFill/>
            <a:miter lim="800000"/>
            <a:headEnd/>
            <a:tailEnd/>
          </a:ln>
        </p:spPr>
      </p:pic>
    </p:spTree>
    <p:extLst>
      <p:ext uri="{BB962C8B-B14F-4D97-AF65-F5344CB8AC3E}">
        <p14:creationId xmlns:p14="http://schemas.microsoft.com/office/powerpoint/2010/main" val="1611812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611957" y="1332533"/>
            <a:ext cx="5602274" cy="6523746"/>
          </a:xfrm>
          <a:prstGeom prst="rect">
            <a:avLst/>
          </a:prstGeom>
          <a:noFill/>
          <a:ln w="9525">
            <a:noFill/>
            <a:miter lim="800000"/>
            <a:headEnd/>
            <a:tailEnd/>
          </a:ln>
        </p:spPr>
        <p:txBody>
          <a:bodyPr wrap="square" lIns="90334" tIns="45167" rIns="90334" bIns="45167">
            <a:spAutoFit/>
          </a:bodyPr>
          <a:lstStyle/>
          <a:p>
            <a:pPr algn="just">
              <a:spcBef>
                <a:spcPct val="50000"/>
              </a:spcBef>
            </a:pPr>
            <a:r>
              <a:rPr lang="ja-JP" altLang="en-US" b="1" dirty="0" smtClean="0">
                <a:solidFill>
                  <a:srgbClr val="0033CC"/>
                </a:solidFill>
                <a:latin typeface="HG丸ｺﾞｼｯｸM-PRO" pitchFamily="50" charset="-128"/>
                <a:ea typeface="HG丸ｺﾞｼｯｸM-PRO" pitchFamily="50" charset="-128"/>
              </a:rPr>
              <a:t> </a:t>
            </a:r>
            <a:endParaRPr lang="ru-RU" altLang="ja-JP" b="1" dirty="0" smtClean="0">
              <a:latin typeface="HG丸ｺﾞｼｯｸM-PRO" pitchFamily="50" charset="-128"/>
              <a:ea typeface="HG丸ｺﾞｼｯｸM-PRO" pitchFamily="50" charset="-128"/>
            </a:endParaRPr>
          </a:p>
          <a:p>
            <a:pPr algn="just">
              <a:spcBef>
                <a:spcPct val="50000"/>
              </a:spcBef>
            </a:pPr>
            <a:r>
              <a:rPr lang="ru-RU" altLang="ja-JP" sz="1200" b="1" dirty="0" smtClean="0">
                <a:latin typeface="HG丸ｺﾞｼｯｸM-PRO" pitchFamily="50" charset="-128"/>
                <a:ea typeface="HG丸ｺﾞｼｯｸM-PRO" pitchFamily="50" charset="-128"/>
              </a:rPr>
              <a:t>    </a:t>
            </a:r>
            <a:r>
              <a:rPr lang="ru-RU" altLang="ja-JP" sz="1200" dirty="0" smtClean="0">
                <a:latin typeface="+mn-lt"/>
              </a:rPr>
              <a:t>В органах, осуществляющих выплату социальных пособий, работают консультанты по вопросам оказания помощи, владеющие, в частности, китайским языком, которые глубоко понимают проблемы соотечественников, остававшихся в Китае и др.</a:t>
            </a:r>
          </a:p>
          <a:p>
            <a:pPr algn="just">
              <a:spcBef>
                <a:spcPct val="50000"/>
              </a:spcBef>
            </a:pPr>
            <a:r>
              <a:rPr lang="ru-RU" altLang="ja-JP" sz="1200" dirty="0" smtClean="0">
                <a:latin typeface="+mn-lt"/>
              </a:rPr>
              <a:t>     Консультант по вопросам оказания помощи вместе с вами подумает, что надо сделать, чтобы решить проблему, которая вас беспокоит, и окажет вам содействие.</a:t>
            </a:r>
          </a:p>
          <a:p>
            <a:pPr algn="just">
              <a:spcBef>
                <a:spcPct val="50000"/>
              </a:spcBef>
            </a:pPr>
            <a:r>
              <a:rPr lang="ru-RU" altLang="ja-JP" sz="1200" dirty="0" smtClean="0">
                <a:latin typeface="+mn-lt"/>
              </a:rPr>
              <a:t>     Далее, для того, чтобы расспросить об условиях жизни вашей семьи и дать советы по самым разным интересующим вас вопросам, консультант может нанести вам визит.</a:t>
            </a:r>
          </a:p>
          <a:p>
            <a:pPr algn="just">
              <a:spcBef>
                <a:spcPct val="50000"/>
              </a:spcBef>
            </a:pPr>
            <a:r>
              <a:rPr lang="ru-RU" altLang="ja-JP" sz="1200" dirty="0" smtClean="0">
                <a:latin typeface="+mn-lt"/>
              </a:rPr>
              <a:t>     Вы, конечно же, можете обратиться за советом, когда консультант посетит вас на дому, но если вы чего-то не понимаете или попали в затруднительное положение, в любое время приходите в орган, осуществляющий выплату социальных пособий, и без колебаний обращайтесь за советом.</a:t>
            </a:r>
          </a:p>
          <a:p>
            <a:pPr algn="just">
              <a:spcBef>
                <a:spcPct val="50000"/>
              </a:spcBef>
            </a:pPr>
            <a:r>
              <a:rPr lang="ru-RU" altLang="ja-JP" sz="1200" dirty="0" smtClean="0">
                <a:latin typeface="+mn-lt"/>
              </a:rPr>
              <a:t>     Тайна вашей частной жизни будет надежно сохранена, поэтому вы можете отвечать на вопросы, ни о чем </a:t>
            </a:r>
            <a:r>
              <a:rPr lang="ru-RU" altLang="en-US" sz="1200" dirty="0" smtClean="0">
                <a:latin typeface="+mn-lt"/>
              </a:rPr>
              <a:t>не беспокоясь</a:t>
            </a:r>
            <a:r>
              <a:rPr lang="ru-RU" altLang="ja-JP" sz="1200" dirty="0" smtClean="0">
                <a:latin typeface="+mn-lt"/>
              </a:rPr>
              <a:t>.</a:t>
            </a:r>
          </a:p>
          <a:p>
            <a:pPr indent="363538" algn="just">
              <a:spcBef>
                <a:spcPct val="50000"/>
              </a:spcBef>
            </a:pPr>
            <a:endParaRPr lang="ja-JP" altLang="en-US" sz="1200" dirty="0" smtClean="0">
              <a:latin typeface="+mn-lt"/>
            </a:endParaRPr>
          </a:p>
          <a:p>
            <a:pPr lvl="0" indent="446088" algn="just"/>
            <a:endParaRPr lang="ru-RU" altLang="ja-JP" sz="1400" dirty="0" smtClean="0">
              <a:latin typeface="HG丸ｺﾞｼｯｸM-PRO" pitchFamily="50" charset="-128"/>
              <a:ea typeface="HG丸ｺﾞｼｯｸM-PRO" pitchFamily="50" charset="-128"/>
            </a:endParaRPr>
          </a:p>
          <a:p>
            <a:pPr lvl="0" indent="446088" algn="just"/>
            <a:endParaRPr lang="ru-RU" altLang="ja-JP" sz="1400" dirty="0" smtClean="0">
              <a:solidFill>
                <a:srgbClr val="000000"/>
              </a:solidFill>
              <a:latin typeface="HG丸ｺﾞｼｯｸM-PRO" pitchFamily="50" charset="-128"/>
              <a:ea typeface="HG丸ｺﾞｼｯｸM-PRO" pitchFamily="50" charset="-128"/>
              <a:cs typeface="Arial Unicode MS" pitchFamily="50" charset="-128"/>
            </a:endParaRPr>
          </a:p>
          <a:p>
            <a:pPr lvl="0" algn="just"/>
            <a:r>
              <a:rPr lang="ru-RU" altLang="ja-JP" sz="1200" dirty="0" smtClean="0">
                <a:solidFill>
                  <a:srgbClr val="000000"/>
                </a:solidFill>
                <a:latin typeface="+mn-lt"/>
                <a:ea typeface="Arial Unicode MS" pitchFamily="50" charset="-128"/>
                <a:cs typeface="Arial Unicode MS" pitchFamily="50" charset="-128"/>
              </a:rPr>
              <a:t>     В районе вашего проживания работают инспекторы по социальному обеспечению.</a:t>
            </a:r>
          </a:p>
          <a:p>
            <a:pPr lvl="0" algn="just"/>
            <a:r>
              <a:rPr lang="ru-RU" altLang="ja-JP" sz="1200" dirty="0" smtClean="0">
                <a:solidFill>
                  <a:srgbClr val="000000"/>
                </a:solidFill>
                <a:latin typeface="+mn-lt"/>
                <a:ea typeface="Arial Unicode MS" pitchFamily="50" charset="-128"/>
                <a:cs typeface="Arial Unicode MS" pitchFamily="50" charset="-128"/>
              </a:rPr>
              <a:t>     Инспекторы по социальному обеспечению находятся недалеко от вас, они отвечают на вопросы и дают наставления тем, кто нуждается в социальной помощи.</a:t>
            </a:r>
          </a:p>
          <a:p>
            <a:pPr lvl="0" algn="just"/>
            <a:r>
              <a:rPr lang="ru-RU" altLang="ja-JP" sz="1200" dirty="0" smtClean="0">
                <a:solidFill>
                  <a:srgbClr val="000000"/>
                </a:solidFill>
                <a:latin typeface="+mn-lt"/>
                <a:ea typeface="Arial Unicode MS" pitchFamily="50" charset="-128"/>
                <a:cs typeface="Arial Unicode MS" pitchFamily="50" charset="-128"/>
              </a:rPr>
              <a:t>     Инспекторы по социальному обеспечению и консультанты по вопросам оказания помощи посодействуют вам в решении проблем, которые вас беспокоят, и в достижении вами самостоятельности в жизни.</a:t>
            </a:r>
            <a:endParaRPr lang="en-US" altLang="ja-JP" sz="1200" dirty="0" smtClean="0">
              <a:solidFill>
                <a:srgbClr val="000000"/>
              </a:solidFill>
              <a:latin typeface="+mn-lt"/>
              <a:ea typeface="Arial Unicode MS" pitchFamily="50" charset="-128"/>
              <a:cs typeface="Arial Unicode MS" pitchFamily="50" charset="-128"/>
            </a:endParaRPr>
          </a:p>
          <a:p>
            <a:pPr lvl="0" algn="just"/>
            <a:r>
              <a:rPr lang="ru-RU" altLang="ja-JP" sz="1200" dirty="0" smtClean="0">
                <a:solidFill>
                  <a:srgbClr val="000000"/>
                </a:solidFill>
                <a:latin typeface="+mn-lt"/>
                <a:ea typeface="Arial Unicode MS" pitchFamily="50" charset="-128"/>
                <a:cs typeface="Arial Unicode MS" pitchFamily="50" charset="-128"/>
              </a:rPr>
              <a:t>     Содержание бесед и консультаций, а также тайны вашей частной жизни будут надежно сохранены.</a:t>
            </a:r>
            <a:endParaRPr lang="en-US" altLang="ja-JP" sz="1200" dirty="0">
              <a:solidFill>
                <a:srgbClr val="000000"/>
              </a:solidFill>
              <a:latin typeface="+mn-lt"/>
              <a:ea typeface="Arial Unicode MS" pitchFamily="50" charset="-128"/>
              <a:cs typeface="Arial Unicode MS" pitchFamily="50" charset="-128"/>
            </a:endParaRPr>
          </a:p>
        </p:txBody>
      </p:sp>
      <p:pic>
        <p:nvPicPr>
          <p:cNvPr id="13317" name="Picture 8" descr="j0398227[1]"/>
          <p:cNvPicPr>
            <a:picLocks noChangeAspect="1" noChangeArrowheads="1"/>
          </p:cNvPicPr>
          <p:nvPr/>
        </p:nvPicPr>
        <p:blipFill>
          <a:blip r:embed="rId2" cstate="print"/>
          <a:srcRect/>
          <a:stretch>
            <a:fillRect/>
          </a:stretch>
        </p:blipFill>
        <p:spPr bwMode="auto">
          <a:xfrm>
            <a:off x="1049833" y="7970671"/>
            <a:ext cx="4565109" cy="1059432"/>
          </a:xfrm>
          <a:prstGeom prst="rect">
            <a:avLst/>
          </a:prstGeom>
          <a:noFill/>
          <a:ln w="9525">
            <a:noFill/>
            <a:miter lim="800000"/>
            <a:headEnd/>
            <a:tailEnd/>
          </a:ln>
        </p:spPr>
      </p:pic>
      <p:sp>
        <p:nvSpPr>
          <p:cNvPr id="13318" name="Text Box 9" descr="右下がり対角線 (反転)"/>
          <p:cNvSpPr txBox="1">
            <a:spLocks noChangeArrowheads="1"/>
          </p:cNvSpPr>
          <p:nvPr/>
        </p:nvSpPr>
        <p:spPr bwMode="auto">
          <a:xfrm>
            <a:off x="2844205" y="9109397"/>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20</a:t>
            </a:r>
            <a:r>
              <a:rPr lang="ja-JP" altLang="en-US" dirty="0" smtClean="0">
                <a:ea typeface="HG丸ｺﾞｼｯｸM-PRO" pitchFamily="50" charset="-128"/>
              </a:rPr>
              <a:t>－</a:t>
            </a:r>
            <a:endParaRPr lang="ja-JP" altLang="en-US" dirty="0">
              <a:ea typeface="HG丸ｺﾞｼｯｸM-PRO" pitchFamily="50" charset="-128"/>
            </a:endParaRPr>
          </a:p>
        </p:txBody>
      </p:sp>
      <p:sp>
        <p:nvSpPr>
          <p:cNvPr id="7" name="正方形/長方形 20"/>
          <p:cNvSpPr>
            <a:spLocks noChangeArrowheads="1"/>
          </p:cNvSpPr>
          <p:nvPr/>
        </p:nvSpPr>
        <p:spPr bwMode="auto">
          <a:xfrm>
            <a:off x="755973" y="5376372"/>
            <a:ext cx="4680520" cy="492665"/>
          </a:xfrm>
          <a:prstGeom prst="rect">
            <a:avLst/>
          </a:prstGeom>
          <a:noFill/>
          <a:ln w="9525" algn="ctr">
            <a:noFill/>
            <a:round/>
            <a:headEnd/>
            <a:tailEnd/>
          </a:ln>
        </p:spPr>
        <p:txBody>
          <a:bodyPr wrap="none" lIns="90334" tIns="45167" rIns="90334" bIns="45167" anchor="ctr"/>
          <a:lstStyle/>
          <a:p>
            <a:pPr algn="l"/>
            <a:r>
              <a:rPr lang="ja-JP" altLang="en-US" dirty="0" smtClean="0">
                <a:solidFill>
                  <a:schemeClr val="accent2"/>
                </a:solidFill>
                <a:latin typeface="+mn-ea"/>
                <a:ea typeface="+mn-ea"/>
              </a:rPr>
              <a:t>◆ </a:t>
            </a:r>
            <a:r>
              <a:rPr lang="ru-RU" altLang="ja-JP" sz="1600" dirty="0" smtClean="0">
                <a:latin typeface="Arial Unicode MS" pitchFamily="50" charset="-128"/>
              </a:rPr>
              <a:t>Инспекторы по социальному обеспечению</a:t>
            </a:r>
            <a:endParaRPr lang="ja-JP" altLang="en-US" sz="1600" dirty="0">
              <a:latin typeface="+mn-ea"/>
              <a:ea typeface="ＤＨＰ特太ゴシック体" pitchFamily="2" charset="-128"/>
            </a:endParaRPr>
          </a:p>
        </p:txBody>
      </p:sp>
      <p:sp>
        <p:nvSpPr>
          <p:cNvPr id="8" name="AutoShape 5"/>
          <p:cNvSpPr>
            <a:spLocks noChangeArrowheads="1"/>
          </p:cNvSpPr>
          <p:nvPr/>
        </p:nvSpPr>
        <p:spPr bwMode="auto">
          <a:xfrm>
            <a:off x="683965" y="468437"/>
            <a:ext cx="5602323" cy="576064"/>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marL="342900" indent="-342900">
              <a:lnSpc>
                <a:spcPts val="2000"/>
              </a:lnSpc>
              <a:spcBef>
                <a:spcPts val="0"/>
              </a:spcBef>
              <a:buAutoNum type="arabicPlain" startAt="8"/>
            </a:pPr>
            <a:r>
              <a:rPr lang="ru-RU" altLang="ja-JP" sz="1700" dirty="0" smtClean="0">
                <a:solidFill>
                  <a:srgbClr val="000000"/>
                </a:solidFill>
                <a:ea typeface="Arial Unicode MS" pitchFamily="50" charset="-128"/>
                <a:cs typeface="Arial Unicode MS" pitchFamily="50" charset="-128"/>
              </a:rPr>
              <a:t>В случае возникших вопросов</a:t>
            </a:r>
            <a:r>
              <a:rPr lang="en-US" altLang="ja-JP" sz="1700" dirty="0" smtClean="0">
                <a:solidFill>
                  <a:srgbClr val="000000"/>
                </a:solidFill>
                <a:ea typeface="Arial Unicode MS" pitchFamily="50" charset="-128"/>
                <a:cs typeface="Arial Unicode MS" pitchFamily="50" charset="-128"/>
              </a:rPr>
              <a:t> </a:t>
            </a:r>
            <a:r>
              <a:rPr lang="ru-RU" altLang="ja-JP" sz="1700" dirty="0" smtClean="0">
                <a:solidFill>
                  <a:srgbClr val="000000"/>
                </a:solidFill>
                <a:ea typeface="Arial Unicode MS" pitchFamily="50" charset="-128"/>
                <a:cs typeface="Arial Unicode MS" pitchFamily="50" charset="-128"/>
              </a:rPr>
              <a:t>и</a:t>
            </a:r>
            <a:r>
              <a:rPr lang="en-US" altLang="ja-JP" sz="1700" dirty="0" smtClean="0">
                <a:solidFill>
                  <a:srgbClr val="000000"/>
                </a:solidFill>
                <a:ea typeface="Arial Unicode MS" pitchFamily="50" charset="-128"/>
                <a:cs typeface="Arial Unicode MS" pitchFamily="50" charset="-128"/>
              </a:rPr>
              <a:t> </a:t>
            </a:r>
            <a:r>
              <a:rPr lang="ru-RU" altLang="ja-JP" sz="1700" dirty="0" smtClean="0">
                <a:solidFill>
                  <a:srgbClr val="000000"/>
                </a:solidFill>
                <a:ea typeface="Arial Unicode MS" pitchFamily="50" charset="-128"/>
                <a:cs typeface="Arial Unicode MS" pitchFamily="50" charset="-128"/>
              </a:rPr>
              <a:t>необходимости</a:t>
            </a:r>
            <a:endParaRPr lang="en-US" altLang="ja-JP" sz="1700" dirty="0" smtClean="0">
              <a:solidFill>
                <a:srgbClr val="000000"/>
              </a:solidFill>
              <a:ea typeface="Arial Unicode MS" pitchFamily="50" charset="-128"/>
              <a:cs typeface="Arial Unicode MS" pitchFamily="50" charset="-128"/>
            </a:endParaRPr>
          </a:p>
          <a:p>
            <a:pPr>
              <a:lnSpc>
                <a:spcPts val="2000"/>
              </a:lnSpc>
              <a:spcBef>
                <a:spcPts val="0"/>
              </a:spcBef>
            </a:pPr>
            <a:r>
              <a:rPr lang="ru-RU" altLang="ja-JP" sz="1700" dirty="0" smtClean="0">
                <a:solidFill>
                  <a:srgbClr val="000000"/>
                </a:solidFill>
                <a:ea typeface="Arial Unicode MS" pitchFamily="50" charset="-128"/>
                <a:cs typeface="Arial Unicode MS" pitchFamily="50" charset="-128"/>
              </a:rPr>
              <a:t>в консультации</a:t>
            </a:r>
            <a:r>
              <a:rPr lang="ja-JP" altLang="en-US" sz="1700" dirty="0" smtClean="0">
                <a:ea typeface="HG丸ｺﾞｼｯｸM-PRO" pitchFamily="50" charset="-128"/>
              </a:rPr>
              <a:t> </a:t>
            </a:r>
            <a:endParaRPr lang="en-US" altLang="ja-JP" sz="1700" dirty="0" smtClean="0">
              <a:ea typeface="HG丸ｺﾞｼｯｸM-PRO" pitchFamily="50" charset="-128"/>
            </a:endParaRPr>
          </a:p>
        </p:txBody>
      </p:sp>
      <p:sp>
        <p:nvSpPr>
          <p:cNvPr id="10" name="正方形/長方形 20"/>
          <p:cNvSpPr>
            <a:spLocks noChangeArrowheads="1"/>
          </p:cNvSpPr>
          <p:nvPr/>
        </p:nvSpPr>
        <p:spPr bwMode="auto">
          <a:xfrm>
            <a:off x="683965" y="1260525"/>
            <a:ext cx="5400600" cy="420657"/>
          </a:xfrm>
          <a:prstGeom prst="rect">
            <a:avLst/>
          </a:prstGeom>
          <a:noFill/>
          <a:ln w="9525" algn="ctr">
            <a:noFill/>
            <a:round/>
            <a:headEnd/>
            <a:tailEnd/>
          </a:ln>
        </p:spPr>
        <p:txBody>
          <a:bodyPr wrap="none" lIns="90334" tIns="45167" rIns="90334" bIns="45167" anchor="ctr"/>
          <a:lstStyle/>
          <a:p>
            <a:pPr algn="l"/>
            <a:r>
              <a:rPr lang="ja-JP" altLang="en-US" dirty="0" smtClean="0">
                <a:solidFill>
                  <a:schemeClr val="accent2"/>
                </a:solidFill>
                <a:latin typeface="+mn-ea"/>
                <a:ea typeface="+mn-ea"/>
              </a:rPr>
              <a:t>◆ </a:t>
            </a:r>
            <a:r>
              <a:rPr lang="ru-RU" altLang="ja-JP" sz="1600" dirty="0" smtClean="0">
                <a:latin typeface="+mn-lt"/>
              </a:rPr>
              <a:t>Консультант по вопросам оказания помощи</a:t>
            </a:r>
            <a:endParaRPr lang="ja-JP" altLang="en-US" sz="1600" dirty="0">
              <a:latin typeface="+mn-lt"/>
              <a:ea typeface="ＤＨＰ特太ゴシック体" pitchFamily="2" charset="-128"/>
            </a:endParaRPr>
          </a:p>
        </p:txBody>
      </p:sp>
    </p:spTree>
    <p:extLst>
      <p:ext uri="{BB962C8B-B14F-4D97-AF65-F5344CB8AC3E}">
        <p14:creationId xmlns:p14="http://schemas.microsoft.com/office/powerpoint/2010/main" val="27091853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 Box 9" descr="右下がり対角線 (反転)"/>
          <p:cNvSpPr txBox="1">
            <a:spLocks noChangeArrowheads="1"/>
          </p:cNvSpPr>
          <p:nvPr/>
        </p:nvSpPr>
        <p:spPr bwMode="auto">
          <a:xfrm>
            <a:off x="2921481" y="9171881"/>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21</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AutoShape 5"/>
          <p:cNvSpPr>
            <a:spLocks noChangeArrowheads="1"/>
          </p:cNvSpPr>
          <p:nvPr/>
        </p:nvSpPr>
        <p:spPr bwMode="auto">
          <a:xfrm>
            <a:off x="323925" y="468437"/>
            <a:ext cx="6192688" cy="64807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marL="342900" indent="-342900">
              <a:lnSpc>
                <a:spcPts val="2000"/>
              </a:lnSpc>
              <a:spcBef>
                <a:spcPts val="0"/>
              </a:spcBef>
              <a:buAutoNum type="arabicPlain" startAt="9"/>
            </a:pPr>
            <a:r>
              <a:rPr lang="ru-RU" altLang="ja-JP" sz="1700" dirty="0" smtClean="0">
                <a:solidFill>
                  <a:srgbClr val="000000"/>
                </a:solidFill>
                <a:ea typeface="Arial Unicode MS" pitchFamily="50" charset="-128"/>
                <a:cs typeface="Arial Unicode MS" pitchFamily="50" charset="-128"/>
              </a:rPr>
              <a:t>Информация о системе помощи в сфере повседневной</a:t>
            </a:r>
            <a:endParaRPr lang="en-US" altLang="ja-JP" sz="1700" dirty="0" smtClean="0">
              <a:solidFill>
                <a:srgbClr val="000000"/>
              </a:solidFill>
              <a:ea typeface="Arial Unicode MS" pitchFamily="50" charset="-128"/>
              <a:cs typeface="Arial Unicode MS" pitchFamily="50" charset="-128"/>
            </a:endParaRPr>
          </a:p>
          <a:p>
            <a:pPr>
              <a:lnSpc>
                <a:spcPts val="2000"/>
              </a:lnSpc>
              <a:spcBef>
                <a:spcPts val="0"/>
              </a:spcBef>
            </a:pPr>
            <a:r>
              <a:rPr lang="ru-RU" altLang="ja-JP" sz="1700" dirty="0" smtClean="0">
                <a:solidFill>
                  <a:srgbClr val="000000"/>
                </a:solidFill>
                <a:ea typeface="Arial Unicode MS" pitchFamily="50" charset="-128"/>
                <a:cs typeface="Arial Unicode MS" pitchFamily="50" charset="-128"/>
              </a:rPr>
              <a:t>жизни</a:t>
            </a:r>
            <a:r>
              <a:rPr lang="en-US" altLang="ja-JP" sz="1700" dirty="0" smtClean="0">
                <a:solidFill>
                  <a:srgbClr val="000000"/>
                </a:solidFill>
                <a:ea typeface="Arial Unicode MS" pitchFamily="50" charset="-128"/>
                <a:cs typeface="Arial Unicode MS" pitchFamily="50" charset="-128"/>
              </a:rPr>
              <a:t> </a:t>
            </a:r>
            <a:r>
              <a:rPr lang="ru-RU" altLang="ja-JP" sz="1700" dirty="0" smtClean="0">
                <a:solidFill>
                  <a:srgbClr val="000000"/>
                </a:solidFill>
                <a:ea typeface="Arial Unicode MS" pitchFamily="50" charset="-128"/>
                <a:cs typeface="Arial Unicode MS" pitchFamily="50" charset="-128"/>
              </a:rPr>
              <a:t>в местном сообществе</a:t>
            </a:r>
            <a:endParaRPr lang="en-US" altLang="ja-JP" sz="1700" b="1" dirty="0" smtClean="0">
              <a:latin typeface="HG丸ｺﾞｼｯｸM-PRO" pitchFamily="50" charset="-128"/>
              <a:ea typeface="HG丸ｺﾞｼｯｸM-PRO" pitchFamily="50" charset="-128"/>
            </a:endParaRPr>
          </a:p>
        </p:txBody>
      </p:sp>
      <p:sp>
        <p:nvSpPr>
          <p:cNvPr id="5122" name="Rectangle 2"/>
          <p:cNvSpPr>
            <a:spLocks noChangeArrowheads="1"/>
          </p:cNvSpPr>
          <p:nvPr/>
        </p:nvSpPr>
        <p:spPr bwMode="auto">
          <a:xfrm>
            <a:off x="683965" y="1188517"/>
            <a:ext cx="554461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ru-RU" altLang="ja-JP" sz="1200" dirty="0" smtClean="0">
                <a:solidFill>
                  <a:srgbClr val="000000"/>
                </a:solidFill>
                <a:latin typeface="+mn-lt"/>
                <a:ea typeface="Arial Unicode MS" pitchFamily="50" charset="-128"/>
                <a:cs typeface="Arial Unicode MS" pitchFamily="50" charset="-128"/>
              </a:rPr>
              <a:t>     В целях оказания содействия соотечественникам, остававшимся в Китае и др., и членам их семей в том, чтобы они могли вести жизнь активных членов местного сообщества, по инициативе органов местного самоуправления на уровне префектур, городов, поселков и деревень им предоставлена возможность изучать японский язык и общаться с жителями своего района.</a:t>
            </a:r>
          </a:p>
          <a:p>
            <a:pPr lvl="0" algn="just"/>
            <a:r>
              <a:rPr lang="ru-RU" altLang="ja-JP" sz="1200" dirty="0" smtClean="0">
                <a:solidFill>
                  <a:srgbClr val="000000"/>
                </a:solidFill>
                <a:latin typeface="+mn-lt"/>
                <a:ea typeface="Arial Unicode MS" pitchFamily="50" charset="-128"/>
                <a:cs typeface="Arial Unicode MS" pitchFamily="50" charset="-128"/>
              </a:rPr>
              <a:t>     Помимо этого, органы самоуправления предоставляют им возможность пользоваться консультационными услугами по вопросам повседневной жизни, услугами переводчиков во время посещения официальных учреждений, а также направляют переводчиков по поддержке самостоятельной жизни и консультантов по трудоустройству для того, чтобы они с уверенностью могли жить в местном сообществе.</a:t>
            </a:r>
            <a:endParaRPr lang="en-US" altLang="ja-JP" sz="1200" dirty="0" smtClean="0">
              <a:solidFill>
                <a:srgbClr val="000000"/>
              </a:solidFill>
              <a:latin typeface="+mn-lt"/>
              <a:ea typeface="Arial Unicode MS" pitchFamily="50" charset="-128"/>
              <a:cs typeface="Arial Unicode MS" pitchFamily="50" charset="-128"/>
            </a:endParaRPr>
          </a:p>
        </p:txBody>
      </p:sp>
      <p:grpSp>
        <p:nvGrpSpPr>
          <p:cNvPr id="8" name="グループ化 7"/>
          <p:cNvGrpSpPr/>
          <p:nvPr/>
        </p:nvGrpSpPr>
        <p:grpSpPr>
          <a:xfrm>
            <a:off x="683965" y="3852813"/>
            <a:ext cx="5616624" cy="4104861"/>
            <a:chOff x="611957" y="3276749"/>
            <a:chExt cx="5616624" cy="4104861"/>
          </a:xfrm>
        </p:grpSpPr>
        <p:sp>
          <p:nvSpPr>
            <p:cNvPr id="13" name="テキスト ボックス 12"/>
            <p:cNvSpPr txBox="1"/>
            <p:nvPr/>
          </p:nvSpPr>
          <p:spPr>
            <a:xfrm>
              <a:off x="611957" y="4572893"/>
              <a:ext cx="5544616" cy="947777"/>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l">
                <a:tabLst>
                  <a:tab pos="363538" algn="l"/>
                </a:tabLst>
              </a:pPr>
              <a:r>
                <a:rPr lang="ru-RU" altLang="ja-JP" sz="1200" b="1" dirty="0" smtClean="0">
                  <a:solidFill>
                    <a:srgbClr val="000000"/>
                  </a:solidFill>
                  <a:ea typeface="Arial Unicode MS" pitchFamily="50" charset="-128"/>
                  <a:cs typeface="Arial Unicode MS" pitchFamily="50" charset="-128"/>
                </a:rPr>
                <a:t>Мероприятия, проводимые в районах</a:t>
              </a:r>
              <a:endParaRPr lang="en-US" altLang="ja-JP" sz="1200" b="1" dirty="0" smtClean="0">
                <a:solidFill>
                  <a:srgbClr val="000000"/>
                </a:solidFill>
                <a:ea typeface="Arial Unicode MS" pitchFamily="50" charset="-128"/>
                <a:cs typeface="Arial Unicode MS" pitchFamily="50" charset="-128"/>
              </a:endParaRPr>
            </a:p>
            <a:p>
              <a:pPr lvl="0" algn="l">
                <a:lnSpc>
                  <a:spcPts val="200"/>
                </a:lnSpc>
                <a:tabLst>
                  <a:tab pos="363538" algn="l"/>
                </a:tabLst>
              </a:pPr>
              <a:endParaRPr lang="ja-JP" altLang="en-US" sz="1200" b="1" dirty="0" smtClean="0">
                <a:solidFill>
                  <a:srgbClr val="000000"/>
                </a:solidFill>
                <a:ea typeface="Arial Unicode MS" pitchFamily="50" charset="-128"/>
                <a:cs typeface="Arial Unicode MS" pitchFamily="50" charset="-128"/>
              </a:endParaRPr>
            </a:p>
            <a:p>
              <a:pPr lvl="0" algn="just" eaLnBrk="0" hangingPunct="0">
                <a:tabLst>
                  <a:tab pos="363538" algn="l"/>
                </a:tabLst>
              </a:pPr>
              <a:r>
                <a:rPr lang="ru-RU" altLang="ja-JP" sz="1200" dirty="0" smtClean="0">
                  <a:solidFill>
                    <a:srgbClr val="000000"/>
                  </a:solidFill>
                  <a:ea typeface="Arial Unicode MS" pitchFamily="50" charset="-128"/>
                  <a:cs typeface="Arial Unicode MS" pitchFamily="50" charset="-128"/>
                </a:rPr>
                <a:t>     При поддержке органов местного самоуправления и волонтерских организаций</a:t>
              </a:r>
              <a:r>
                <a:rPr lang="ja-JP" altLang="en-US" sz="1200" dirty="0" smtClean="0">
                  <a:solidFill>
                    <a:srgbClr val="000000"/>
                  </a:solidFill>
                  <a:ea typeface="Arial Unicode MS" pitchFamily="50" charset="-128"/>
                  <a:cs typeface="Arial Unicode MS" pitchFamily="50" charset="-128"/>
                </a:rPr>
                <a:t> </a:t>
              </a:r>
              <a:r>
                <a:rPr lang="ru-RU" altLang="ja-JP" sz="1200" dirty="0" smtClean="0">
                  <a:solidFill>
                    <a:srgbClr val="000000"/>
                  </a:solidFill>
                  <a:ea typeface="Arial Unicode MS" pitchFamily="50" charset="-128"/>
                  <a:cs typeface="Arial Unicode MS" pitchFamily="50" charset="-128"/>
                </a:rPr>
                <a:t>проводятся различные мероприятия, в которых могут  участвовать все желающие.</a:t>
              </a:r>
              <a:endParaRPr lang="ru-RU" altLang="ja-JP" sz="1200" dirty="0">
                <a:solidFill>
                  <a:srgbClr val="000000"/>
                </a:solidFill>
                <a:ea typeface="Arial Unicode MS" pitchFamily="50" charset="-128"/>
                <a:cs typeface="Arial Unicode MS" pitchFamily="50" charset="-128"/>
              </a:endParaRPr>
            </a:p>
          </p:txBody>
        </p:sp>
        <p:sp>
          <p:nvSpPr>
            <p:cNvPr id="14" name="テキスト ボックス 13"/>
            <p:cNvSpPr txBox="1"/>
            <p:nvPr/>
          </p:nvSpPr>
          <p:spPr>
            <a:xfrm>
              <a:off x="611957" y="3276749"/>
              <a:ext cx="5544616" cy="1123712"/>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just" hangingPunct="0">
                <a:tabLst>
                  <a:tab pos="363538" algn="l"/>
                </a:tabLst>
              </a:pPr>
              <a:r>
                <a:rPr lang="ru-RU" altLang="ja-JP" sz="1200" b="1" dirty="0" smtClean="0">
                  <a:solidFill>
                    <a:srgbClr val="000000"/>
                  </a:solidFill>
                  <a:ea typeface="Arial Unicode MS" pitchFamily="50" charset="-128"/>
                  <a:cs typeface="Arial Unicode MS" pitchFamily="50" charset="-128"/>
                </a:rPr>
                <a:t>Помощь в изучении японского языка вблизи от дома</a:t>
              </a:r>
            </a:p>
            <a:p>
              <a:pPr lvl="0" algn="just" hangingPunct="0"/>
              <a:r>
                <a:rPr lang="ru-RU" altLang="ja-JP" sz="1200" dirty="0" smtClean="0">
                  <a:solidFill>
                    <a:srgbClr val="000000"/>
                  </a:solidFill>
                  <a:ea typeface="Arial Unicode MS" pitchFamily="50" charset="-128"/>
                  <a:cs typeface="Arial Unicode MS" pitchFamily="50" charset="-128"/>
                </a:rPr>
                <a:t>     Предоставляется возможность изучать японский язык вблизи от дома, проводятся различные мероприятия по помощи репатриантам в обучении с учетом их многообразных потребностей, а также консультационная деятельность.</a:t>
              </a:r>
              <a:endParaRPr lang="ja-JP" altLang="en-US" sz="1200" dirty="0">
                <a:solidFill>
                  <a:srgbClr val="000000"/>
                </a:solidFill>
                <a:ea typeface="Arial Unicode MS" pitchFamily="50" charset="-128"/>
                <a:cs typeface="Arial Unicode MS" pitchFamily="50" charset="-128"/>
              </a:endParaRPr>
            </a:p>
          </p:txBody>
        </p:sp>
        <p:sp>
          <p:nvSpPr>
            <p:cNvPr id="15" name="テキスト ボックス 14"/>
            <p:cNvSpPr txBox="1"/>
            <p:nvPr/>
          </p:nvSpPr>
          <p:spPr>
            <a:xfrm>
              <a:off x="611957" y="5642127"/>
              <a:ext cx="5616624" cy="1739483"/>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just" hangingPunct="0">
                <a:tabLst>
                  <a:tab pos="363538" algn="l"/>
                </a:tabLst>
              </a:pPr>
              <a:r>
                <a:rPr lang="ru-RU" altLang="ja-JP" sz="1050" b="1" dirty="0" smtClean="0">
                  <a:solidFill>
                    <a:srgbClr val="000000"/>
                  </a:solidFill>
                  <a:ea typeface="Arial Unicode MS" pitchFamily="50" charset="-128"/>
                  <a:cs typeface="Arial Unicode MS" pitchFamily="50" charset="-128"/>
                </a:rPr>
                <a:t>Мероприятия по направлению переводчиков по поддержке самостоятельной жизни, а также по проведению выездных консультаций по вопросам здоровья</a:t>
              </a:r>
              <a:endParaRPr lang="en-US" altLang="ja-JP" sz="1050" b="1" dirty="0" smtClean="0">
                <a:solidFill>
                  <a:srgbClr val="000000"/>
                </a:solidFill>
                <a:ea typeface="Arial Unicode MS" pitchFamily="50" charset="-128"/>
                <a:cs typeface="Arial Unicode MS" pitchFamily="50" charset="-128"/>
              </a:endParaRPr>
            </a:p>
            <a:p>
              <a:pPr lvl="0" algn="l" hangingPunct="0">
                <a:lnSpc>
                  <a:spcPts val="200"/>
                </a:lnSpc>
                <a:tabLst>
                  <a:tab pos="363538" algn="l"/>
                </a:tabLst>
              </a:pPr>
              <a:endParaRPr lang="ja-JP" altLang="en-US" sz="1050" b="1" dirty="0" smtClean="0">
                <a:solidFill>
                  <a:srgbClr val="000000"/>
                </a:solidFill>
                <a:ea typeface="Arial Unicode MS" pitchFamily="50" charset="-128"/>
                <a:cs typeface="Arial Unicode MS" pitchFamily="50" charset="-128"/>
              </a:endParaRPr>
            </a:p>
            <a:p>
              <a:pPr lvl="0" algn="just" hangingPunct="0">
                <a:tabLst>
                  <a:tab pos="0" algn="l"/>
                </a:tabLst>
              </a:pPr>
              <a:r>
                <a:rPr lang="ru-RU" altLang="ja-JP" sz="1050" dirty="0" smtClean="0">
                  <a:solidFill>
                    <a:srgbClr val="000000"/>
                  </a:solidFill>
                  <a:ea typeface="Arial Unicode MS" pitchFamily="50" charset="-128"/>
                  <a:cs typeface="Arial Unicode MS" pitchFamily="50" charset="-128"/>
                </a:rPr>
                <a:t>     Всем тем, кто из-за языкового барьера и различий в обычаях сталкивается с различными проблемами бытового характера, предоставляются:</a:t>
              </a:r>
              <a:endParaRPr lang="en-US" altLang="ja-JP" sz="1050" dirty="0" smtClean="0">
                <a:solidFill>
                  <a:srgbClr val="000000"/>
                </a:solidFill>
                <a:ea typeface="Arial Unicode MS" pitchFamily="50" charset="-128"/>
                <a:cs typeface="Arial Unicode MS" pitchFamily="50" charset="-128"/>
              </a:endParaRPr>
            </a:p>
            <a:p>
              <a:pPr marL="228600" lvl="1" indent="-227013" algn="just" hangingPunct="0">
                <a:buFontTx/>
                <a:buAutoNum type="circleNumDbPlain"/>
                <a:tabLst>
                  <a:tab pos="363538" algn="l"/>
                </a:tabLst>
              </a:pPr>
              <a:r>
                <a:rPr lang="ru-RU" altLang="ja-JP" sz="1050" dirty="0" smtClean="0">
                  <a:solidFill>
                    <a:srgbClr val="000000"/>
                  </a:solidFill>
                  <a:ea typeface="Arial Unicode MS" pitchFamily="50" charset="-128"/>
                  <a:cs typeface="Arial Unicode MS" pitchFamily="50" charset="-128"/>
                </a:rPr>
                <a:t>консультации и советы по повседневным проблемам;</a:t>
              </a:r>
            </a:p>
            <a:p>
              <a:pPr marL="228600" lvl="1" indent="-227013" algn="just" hangingPunct="0">
                <a:buFontTx/>
                <a:buAutoNum type="circleNumDbPlain"/>
                <a:tabLst>
                  <a:tab pos="363538" algn="l"/>
                </a:tabLst>
              </a:pPr>
              <a:r>
                <a:rPr lang="ru-RU" altLang="ja-JP" sz="1050" dirty="0" smtClean="0">
                  <a:solidFill>
                    <a:srgbClr val="000000"/>
                  </a:solidFill>
                  <a:ea typeface="Arial Unicode MS" pitchFamily="50" charset="-128"/>
                  <a:cs typeface="Arial Unicode MS" pitchFamily="50" charset="-128"/>
                </a:rPr>
                <a:t>переводчики во время использования различных официальных услуг;</a:t>
              </a:r>
            </a:p>
            <a:p>
              <a:pPr marL="228600" lvl="1" indent="-227013" algn="just" hangingPunct="0">
                <a:buFontTx/>
                <a:buAutoNum type="circleNumDbPlain"/>
                <a:tabLst>
                  <a:tab pos="363538" algn="l"/>
                </a:tabLst>
              </a:pPr>
              <a:r>
                <a:rPr lang="ru-RU" altLang="ja-JP" sz="1050" dirty="0" smtClean="0">
                  <a:solidFill>
                    <a:srgbClr val="000000"/>
                  </a:solidFill>
                  <a:ea typeface="Arial Unicode MS" pitchFamily="50" charset="-128"/>
                  <a:cs typeface="Arial Unicode MS" pitchFamily="50" charset="-128"/>
                </a:rPr>
                <a:t>консультации по трудоустройству второго и третьего поколений;</a:t>
              </a:r>
            </a:p>
            <a:p>
              <a:pPr marL="228600" lvl="1" indent="-227013" algn="just" hangingPunct="0">
                <a:buFontTx/>
                <a:buAutoNum type="circleNumDbPlain"/>
                <a:tabLst>
                  <a:tab pos="363538" algn="l"/>
                </a:tabLst>
              </a:pPr>
              <a:r>
                <a:rPr lang="ru-RU" altLang="ja-JP" sz="1050" dirty="0" smtClean="0">
                  <a:solidFill>
                    <a:srgbClr val="000000"/>
                  </a:solidFill>
                  <a:ea typeface="Arial Unicode MS" pitchFamily="50" charset="-128"/>
                  <a:cs typeface="Arial Unicode MS" pitchFamily="50" charset="-128"/>
                </a:rPr>
                <a:t>консультации по вопросам медицинского обслуживания и здоровья.</a:t>
              </a:r>
              <a:r>
                <a:rPr lang="en-US" sz="1050" dirty="0" smtClean="0">
                  <a:ea typeface="HG丸ｺﾞｼｯｸM-PRO" pitchFamily="50" charset="-128"/>
                </a:rPr>
                <a:t> </a:t>
              </a:r>
              <a:endParaRPr lang="ja-JP" altLang="en-US" sz="1050" dirty="0">
                <a:ea typeface="HG丸ｺﾞｼｯｸM-PRO" pitchFamily="50" charset="-128"/>
              </a:endParaRPr>
            </a:p>
          </p:txBody>
        </p:sp>
      </p:grpSp>
      <p:sp>
        <p:nvSpPr>
          <p:cNvPr id="9" name="正方形/長方形 8"/>
          <p:cNvSpPr/>
          <p:nvPr/>
        </p:nvSpPr>
        <p:spPr>
          <a:xfrm>
            <a:off x="611957" y="8389317"/>
            <a:ext cx="5688632" cy="461665"/>
          </a:xfrm>
          <a:prstGeom prst="rect">
            <a:avLst/>
          </a:prstGeom>
        </p:spPr>
        <p:txBody>
          <a:bodyPr wrap="square">
            <a:spAutoFit/>
          </a:bodyPr>
          <a:lstStyle/>
          <a:p>
            <a:pPr algn="l" eaLnBrk="0" hangingPunct="0">
              <a:spcBef>
                <a:spcPts val="0"/>
              </a:spcBef>
            </a:pPr>
            <a:r>
              <a:rPr lang="en-US" altLang="ja-JP" sz="1200" dirty="0" smtClean="0">
                <a:solidFill>
                  <a:srgbClr val="000000"/>
                </a:solidFill>
                <a:latin typeface="+mn-lt"/>
                <a:ea typeface="HG丸ｺﾞｼｯｸM-PRO" pitchFamily="50" charset="-128"/>
                <a:cs typeface="ＭＳ ゴシック" pitchFamily="49" charset="-128"/>
              </a:rPr>
              <a:t>※</a:t>
            </a:r>
            <a:r>
              <a:rPr lang="ru-RU" altLang="ja-JP" sz="1200" dirty="0" smtClean="0">
                <a:solidFill>
                  <a:srgbClr val="000000"/>
                </a:solidFill>
                <a:latin typeface="+mn-lt"/>
                <a:ea typeface="Arial Unicode MS" pitchFamily="50" charset="-128"/>
                <a:cs typeface="Arial Unicode MS" pitchFamily="50" charset="-128"/>
              </a:rPr>
              <a:t> За подробным разъяснением о мероприятиях обращайтесь в местную администрацию или к консультантам по оказанию помощи.</a:t>
            </a:r>
            <a:endParaRPr lang="en-US" altLang="ja-JP" sz="1200" dirty="0" smtClean="0">
              <a:solidFill>
                <a:srgbClr val="000000"/>
              </a:solidFill>
              <a:latin typeface="+mn-lt"/>
              <a:ea typeface="HG丸ｺﾞｼｯｸM-PRO" pitchFamily="50" charset="-128"/>
              <a:cs typeface="ＭＳ ゴシック" pitchFamily="49" charset="-128"/>
            </a:endParaRPr>
          </a:p>
        </p:txBody>
      </p:sp>
      <p:sp>
        <p:nvSpPr>
          <p:cNvPr id="10" name="テキスト ボックス 9"/>
          <p:cNvSpPr txBox="1"/>
          <p:nvPr/>
        </p:nvSpPr>
        <p:spPr>
          <a:xfrm>
            <a:off x="683965" y="3492773"/>
            <a:ext cx="4968552" cy="369332"/>
          </a:xfrm>
          <a:prstGeom prst="rect">
            <a:avLst/>
          </a:prstGeom>
          <a:noFill/>
        </p:spPr>
        <p:txBody>
          <a:bodyPr wrap="square" rtlCol="0">
            <a:spAutoFit/>
          </a:bodyPr>
          <a:lstStyle/>
          <a:p>
            <a:pPr algn="l"/>
            <a:r>
              <a:rPr lang="en-US" altLang="ja-JP" dirty="0">
                <a:solidFill>
                  <a:srgbClr val="1F3C7B"/>
                </a:solidFill>
              </a:rPr>
              <a:t>◆ </a:t>
            </a:r>
            <a:r>
              <a:rPr lang="ru-RU" altLang="ja-JP" sz="1600" dirty="0" smtClean="0">
                <a:latin typeface="+mn-lt"/>
              </a:rPr>
              <a:t>Основные мероприятия</a:t>
            </a:r>
            <a:endParaRPr kumimoji="1" lang="ja-JP" altLang="en-US" sz="1600" b="1" dirty="0">
              <a:latin typeface="+mn-lt"/>
              <a:ea typeface="ＤＨＰ特太ゴシック体" panose="020B0500000000000000" pitchFamily="50"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611957" y="612453"/>
            <a:ext cx="5544616" cy="398993"/>
          </a:xfrm>
          <a:prstGeom prst="rect">
            <a:avLst/>
          </a:prstGeom>
          <a:noFill/>
          <a:ln w="9525">
            <a:noFill/>
            <a:miter lim="800000"/>
            <a:headEnd/>
            <a:tailEnd/>
          </a:ln>
        </p:spPr>
        <p:txBody>
          <a:bodyPr wrap="square" lIns="90334" tIns="45167" rIns="90334" bIns="45167">
            <a:spAutoFit/>
          </a:bodyPr>
          <a:lstStyle/>
          <a:p>
            <a:pPr>
              <a:spcBef>
                <a:spcPct val="50000"/>
              </a:spcBef>
            </a:pPr>
            <a:r>
              <a:rPr lang="ja-JP" altLang="en-US" sz="2000" b="1" dirty="0" smtClean="0"/>
              <a:t> </a:t>
            </a:r>
            <a:endParaRPr lang="ja-JP" altLang="en-US" sz="2000" b="1" dirty="0"/>
          </a:p>
        </p:txBody>
      </p:sp>
      <p:sp>
        <p:nvSpPr>
          <p:cNvPr id="13318" name="Text Box 9" descr="右下がり対角線 (反転)"/>
          <p:cNvSpPr txBox="1">
            <a:spLocks noChangeArrowheads="1"/>
          </p:cNvSpPr>
          <p:nvPr/>
        </p:nvSpPr>
        <p:spPr bwMode="auto">
          <a:xfrm>
            <a:off x="2921481" y="9171881"/>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22</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AutoShape 5"/>
          <p:cNvSpPr>
            <a:spLocks noChangeArrowheads="1"/>
          </p:cNvSpPr>
          <p:nvPr/>
        </p:nvSpPr>
        <p:spPr bwMode="auto">
          <a:xfrm>
            <a:off x="611957" y="540445"/>
            <a:ext cx="5832648" cy="64807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ts val="2000"/>
              </a:lnSpc>
              <a:spcBef>
                <a:spcPts val="0"/>
              </a:spcBef>
            </a:pPr>
            <a:r>
              <a:rPr lang="ru-RU" altLang="ja-JP" sz="1700" dirty="0" smtClean="0">
                <a:solidFill>
                  <a:srgbClr val="000000"/>
                </a:solidFill>
                <a:ea typeface="Arial Unicode MS" pitchFamily="50" charset="-128"/>
                <a:cs typeface="Arial Unicode MS" pitchFamily="50" charset="-128"/>
              </a:rPr>
              <a:t>10  О Центрах поддержки и общения для лиц,</a:t>
            </a:r>
          </a:p>
          <a:p>
            <a:pPr>
              <a:lnSpc>
                <a:spcPts val="2000"/>
              </a:lnSpc>
              <a:spcBef>
                <a:spcPts val="0"/>
              </a:spcBef>
            </a:pPr>
            <a:r>
              <a:rPr lang="ru-RU" altLang="ja-JP" sz="1700" dirty="0" smtClean="0">
                <a:solidFill>
                  <a:srgbClr val="000000"/>
                </a:solidFill>
                <a:ea typeface="Arial Unicode MS" pitchFamily="50" charset="-128"/>
                <a:cs typeface="Arial Unicode MS" pitchFamily="50" charset="-128"/>
              </a:rPr>
              <a:t>возвратившихся из Китая</a:t>
            </a:r>
            <a:endParaRPr lang="en-US" altLang="ja-JP" sz="1700" b="1" dirty="0" smtClean="0">
              <a:latin typeface="HG丸ｺﾞｼｯｸM-PRO" pitchFamily="50" charset="-128"/>
              <a:ea typeface="HG丸ｺﾞｼｯｸM-PRO" pitchFamily="50" charset="-128"/>
            </a:endParaRPr>
          </a:p>
        </p:txBody>
      </p:sp>
      <p:sp>
        <p:nvSpPr>
          <p:cNvPr id="4097" name="Rectangle 1"/>
          <p:cNvSpPr>
            <a:spLocks noChangeArrowheads="1"/>
          </p:cNvSpPr>
          <p:nvPr/>
        </p:nvSpPr>
        <p:spPr bwMode="auto">
          <a:xfrm>
            <a:off x="755973" y="1332533"/>
            <a:ext cx="561662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hangingPunct="0">
              <a:tabLst>
                <a:tab pos="363538" algn="l"/>
              </a:tabLst>
            </a:pPr>
            <a:r>
              <a:rPr lang="ru-RU" altLang="ja-JP" sz="1200" dirty="0">
                <a:solidFill>
                  <a:srgbClr val="000000"/>
                </a:solidFill>
                <a:latin typeface="+mn-lt"/>
                <a:ea typeface="Arial Unicode MS" pitchFamily="50" charset="-128"/>
                <a:cs typeface="Arial Unicode MS" pitchFamily="50" charset="-128"/>
              </a:rPr>
              <a:t> </a:t>
            </a:r>
            <a:r>
              <a:rPr lang="ru-RU" altLang="ja-JP" sz="1200" dirty="0" smtClean="0">
                <a:solidFill>
                  <a:srgbClr val="000000"/>
                </a:solidFill>
                <a:latin typeface="+mn-lt"/>
                <a:ea typeface="Arial Unicode MS" pitchFamily="50" charset="-128"/>
                <a:cs typeface="Arial Unicode MS" pitchFamily="50" charset="-128"/>
              </a:rPr>
              <a:t>    В целях оказания поддержки лицам, возвратившимся из Китая, и членам их семей в разных регионах страны учреждены 7 «Центров поддержки и общения для лиц, возвратившихся из Китая».</a:t>
            </a:r>
          </a:p>
          <a:p>
            <a:pPr lvl="0" algn="just" eaLnBrk="0" hangingPunct="0">
              <a:tabLst>
                <a:tab pos="363538" algn="l"/>
              </a:tabLst>
            </a:pPr>
            <a:r>
              <a:rPr lang="ru-RU" altLang="ja-JP" sz="1200" dirty="0">
                <a:solidFill>
                  <a:srgbClr val="000000"/>
                </a:solidFill>
                <a:latin typeface="+mn-lt"/>
                <a:ea typeface="Arial Unicode MS" pitchFamily="50" charset="-128"/>
                <a:cs typeface="Arial Unicode MS" pitchFamily="50" charset="-128"/>
              </a:rPr>
              <a:t> </a:t>
            </a:r>
            <a:r>
              <a:rPr lang="ru-RU" altLang="ja-JP" sz="1200" dirty="0" smtClean="0">
                <a:solidFill>
                  <a:srgbClr val="000000"/>
                </a:solidFill>
                <a:latin typeface="+mn-lt"/>
                <a:ea typeface="Arial Unicode MS" pitchFamily="50" charset="-128"/>
                <a:cs typeface="Arial Unicode MS" pitchFamily="50" charset="-128"/>
              </a:rPr>
              <a:t>    Эти Центры являются главными учреждениями поддержки на региональном уровне, в которых проводится обучение японскому языку с учетом уровня и потребностей учащихся, а также различные мероприятия, позволяющие возвратившимся из Китая общаться с другими возвратившимися из Китая и местными жителями. Центры поддержки осуществляют также консультационную деятельность и предоставляют необходимую информацию для того, чтобы наладить жизнь в Японии.</a:t>
            </a:r>
            <a:endParaRPr lang="ru-RU" altLang="ja-JP" sz="1200" dirty="0">
              <a:solidFill>
                <a:srgbClr val="000000"/>
              </a:solidFill>
              <a:latin typeface="+mn-lt"/>
              <a:ea typeface="Arial Unicode MS" pitchFamily="50" charset="-128"/>
              <a:cs typeface="Arial Unicode MS" pitchFamily="50" charset="-128"/>
            </a:endParaRPr>
          </a:p>
        </p:txBody>
      </p:sp>
      <p:sp>
        <p:nvSpPr>
          <p:cNvPr id="6" name="角丸四角形 5"/>
          <p:cNvSpPr/>
          <p:nvPr/>
        </p:nvSpPr>
        <p:spPr bwMode="auto">
          <a:xfrm>
            <a:off x="755973" y="4284861"/>
            <a:ext cx="5688632" cy="1152128"/>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t" anchorCtr="0" compatLnSpc="1">
            <a:prstTxWarp prst="textNoShape">
              <a:avLst/>
            </a:prstTxWarp>
          </a:bodyPr>
          <a:lstStyle/>
          <a:p>
            <a:pPr lvl="0" algn="just" eaLnBrk="0" hangingPunct="0">
              <a:tabLst>
                <a:tab pos="363538" algn="l"/>
              </a:tabLst>
            </a:pPr>
            <a:r>
              <a:rPr lang="ru-RU" altLang="ja-JP" sz="1200" b="1" dirty="0" smtClean="0">
                <a:solidFill>
                  <a:srgbClr val="000000"/>
                </a:solidFill>
                <a:ea typeface="Arial Unicode MS" pitchFamily="50" charset="-128"/>
                <a:cs typeface="Arial Unicode MS" pitchFamily="50" charset="-128"/>
              </a:rPr>
              <a:t>Проведение курсов японского языка</a:t>
            </a:r>
            <a:endParaRPr lang="en-US" altLang="ja-JP" sz="1200" b="1" dirty="0" smtClean="0">
              <a:solidFill>
                <a:srgbClr val="000000"/>
              </a:solidFill>
              <a:ea typeface="Arial Unicode MS" pitchFamily="50" charset="-128"/>
              <a:cs typeface="Arial Unicode MS" pitchFamily="50" charset="-128"/>
            </a:endParaRPr>
          </a:p>
          <a:p>
            <a:pPr lvl="0" algn="just" eaLnBrk="0" hangingPunct="0">
              <a:lnSpc>
                <a:spcPts val="200"/>
              </a:lnSpc>
              <a:tabLst>
                <a:tab pos="363538" algn="l"/>
              </a:tabLst>
            </a:pPr>
            <a:r>
              <a:rPr lang="ja-JP" altLang="en-US" sz="1200" dirty="0" smtClean="0">
                <a:solidFill>
                  <a:srgbClr val="000000"/>
                </a:solidFill>
                <a:ea typeface="Arial Unicode MS" pitchFamily="50" charset="-128"/>
                <a:cs typeface="Arial Unicode MS" pitchFamily="50" charset="-128"/>
              </a:rPr>
              <a:t>　</a:t>
            </a:r>
          </a:p>
          <a:p>
            <a:pPr lvl="0" algn="just" eaLnBrk="0" hangingPunct="0">
              <a:tabLst>
                <a:tab pos="363538" algn="l"/>
              </a:tabLst>
            </a:pPr>
            <a:r>
              <a:rPr lang="ru-RU" altLang="ja-JP" sz="1200" dirty="0">
                <a:solidFill>
                  <a:srgbClr val="000000"/>
                </a:solidFill>
                <a:ea typeface="Arial Unicode MS" pitchFamily="50" charset="-128"/>
                <a:cs typeface="Arial Unicode MS" pitchFamily="50" charset="-128"/>
              </a:rPr>
              <a:t> </a:t>
            </a:r>
            <a:r>
              <a:rPr lang="ru-RU" altLang="ja-JP" sz="1200" dirty="0" smtClean="0">
                <a:solidFill>
                  <a:srgbClr val="000000"/>
                </a:solidFill>
                <a:ea typeface="Arial Unicode MS" pitchFamily="50" charset="-128"/>
                <a:cs typeface="Arial Unicode MS" pitchFamily="50" charset="-128"/>
              </a:rPr>
              <a:t>    В Центрах поддержки и общения осуществляется обучение японскому</a:t>
            </a:r>
          </a:p>
          <a:p>
            <a:pPr lvl="0" algn="just" eaLnBrk="0" hangingPunct="0">
              <a:tabLst>
                <a:tab pos="363538" algn="l"/>
              </a:tabLst>
            </a:pPr>
            <a:r>
              <a:rPr lang="ru-RU" altLang="ja-JP" sz="1200" dirty="0" smtClean="0">
                <a:solidFill>
                  <a:srgbClr val="000000"/>
                </a:solidFill>
                <a:ea typeface="Arial Unicode MS" pitchFamily="50" charset="-128"/>
                <a:cs typeface="Arial Unicode MS" pitchFamily="50" charset="-128"/>
              </a:rPr>
              <a:t>языку на разных уровнях и по разным направлениям в соответствии с по-</a:t>
            </a:r>
          </a:p>
          <a:p>
            <a:pPr lvl="0" algn="just" eaLnBrk="0" hangingPunct="0">
              <a:tabLst>
                <a:tab pos="363538" algn="l"/>
              </a:tabLst>
            </a:pPr>
            <a:r>
              <a:rPr lang="ru-RU" altLang="ja-JP" sz="1200" dirty="0" smtClean="0">
                <a:solidFill>
                  <a:srgbClr val="000000"/>
                </a:solidFill>
                <a:ea typeface="Arial Unicode MS" pitchFamily="50" charset="-128"/>
                <a:cs typeface="Arial Unicode MS" pitchFamily="50" charset="-128"/>
              </a:rPr>
              <a:t>требностями учащихся.</a:t>
            </a:r>
            <a:endParaRPr lang="ja-JP" altLang="en-US" sz="1200" dirty="0" smtClean="0">
              <a:solidFill>
                <a:srgbClr val="000000"/>
              </a:solidFill>
              <a:ea typeface="Arial Unicode MS" pitchFamily="50" charset="-128"/>
              <a:cs typeface="Arial Unicode MS" pitchFamily="50" charset="-128"/>
            </a:endParaRPr>
          </a:p>
        </p:txBody>
      </p:sp>
      <p:sp>
        <p:nvSpPr>
          <p:cNvPr id="7" name="角丸四角形 6"/>
          <p:cNvSpPr/>
          <p:nvPr/>
        </p:nvSpPr>
        <p:spPr bwMode="auto">
          <a:xfrm>
            <a:off x="755973" y="5581005"/>
            <a:ext cx="5688632" cy="1872208"/>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lvl="0" algn="l" eaLnBrk="0" hangingPunct="0"/>
            <a:endParaRPr lang="en-US" altLang="ja-JP" sz="1400" b="1" dirty="0" smtClean="0">
              <a:solidFill>
                <a:srgbClr val="000000"/>
              </a:solidFill>
              <a:latin typeface="Times New Roman" pitchFamily="18" charset="0"/>
              <a:ea typeface="ＭＳ ゴシック" pitchFamily="49" charset="-128"/>
              <a:cs typeface="ＭＳ ゴシック" pitchFamily="49" charset="-128"/>
            </a:endParaRPr>
          </a:p>
          <a:p>
            <a:pPr lvl="0" algn="l" eaLnBrk="0" hangingPunct="0"/>
            <a:endParaRPr lang="en-US" altLang="ja-JP" sz="1600" b="1" dirty="0" smtClean="0">
              <a:solidFill>
                <a:srgbClr val="000000"/>
              </a:solidFill>
              <a:latin typeface="Times New Roman" pitchFamily="18" charset="0"/>
              <a:ea typeface="ＭＳ ゴシック" pitchFamily="49" charset="-128"/>
              <a:cs typeface="ＭＳ ゴシック" pitchFamily="49" charset="-128"/>
            </a:endParaRPr>
          </a:p>
          <a:p>
            <a:pPr lvl="0" algn="l" eaLnBrk="0" hangingPunct="0">
              <a:tabLst>
                <a:tab pos="363538" algn="l"/>
              </a:tabLst>
            </a:pPr>
            <a:endParaRPr lang="en-US" altLang="ja-JP" sz="1200" b="1" dirty="0" smtClean="0">
              <a:solidFill>
                <a:srgbClr val="000000"/>
              </a:solidFill>
              <a:ea typeface="Arial Unicode MS" pitchFamily="50" charset="-128"/>
              <a:cs typeface="Arial Unicode MS" pitchFamily="50" charset="-128"/>
            </a:endParaRPr>
          </a:p>
          <a:p>
            <a:pPr lvl="0" algn="l" eaLnBrk="0" hangingPunct="0">
              <a:tabLst>
                <a:tab pos="363538" algn="l"/>
              </a:tabLst>
            </a:pPr>
            <a:r>
              <a:rPr lang="ru-RU" altLang="ja-JP" sz="1200" b="1" dirty="0" smtClean="0">
                <a:solidFill>
                  <a:srgbClr val="000000"/>
                </a:solidFill>
                <a:ea typeface="Arial Unicode MS" pitchFamily="50" charset="-128"/>
                <a:cs typeface="Arial Unicode MS" pitchFamily="50" charset="-128"/>
              </a:rPr>
              <a:t>Мероприятия для общения</a:t>
            </a:r>
          </a:p>
          <a:p>
            <a:pPr lvl="0" algn="l" eaLnBrk="0" hangingPunct="0">
              <a:tabLst>
                <a:tab pos="363538" algn="l"/>
              </a:tabLst>
            </a:pPr>
            <a:r>
              <a:rPr lang="ru-RU" altLang="ja-JP" sz="1200" dirty="0">
                <a:solidFill>
                  <a:srgbClr val="000000"/>
                </a:solidFill>
                <a:ea typeface="Arial Unicode MS" pitchFamily="50" charset="-128"/>
                <a:cs typeface="Arial Unicode MS" pitchFamily="50" charset="-128"/>
              </a:rPr>
              <a:t> </a:t>
            </a:r>
            <a:r>
              <a:rPr lang="ru-RU" altLang="ja-JP" sz="1200" dirty="0" smtClean="0">
                <a:solidFill>
                  <a:srgbClr val="000000"/>
                </a:solidFill>
                <a:ea typeface="Arial Unicode MS" pitchFamily="50" charset="-128"/>
                <a:cs typeface="Arial Unicode MS" pitchFamily="50" charset="-128"/>
              </a:rPr>
              <a:t>    Проводятся различные мероприятия, предоставляющие участникам</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возможность общаться с местными жителями и членами волонтерских</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организаций.</a:t>
            </a:r>
          </a:p>
          <a:p>
            <a:pPr lvl="0" algn="l" eaLnBrk="0" hangingPunct="0">
              <a:tabLst>
                <a:tab pos="363538" algn="l"/>
              </a:tabLst>
            </a:pPr>
            <a:endParaRPr lang="ru-RU" altLang="ja-JP" sz="1200" dirty="0" smtClean="0">
              <a:solidFill>
                <a:srgbClr val="000000"/>
              </a:solidFill>
              <a:ea typeface="Arial Unicode MS" pitchFamily="50" charset="-128"/>
              <a:cs typeface="Arial Unicode MS" pitchFamily="50" charset="-128"/>
            </a:endParaRP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a:t>
            </a:r>
            <a:r>
              <a:rPr lang="ru-RU" altLang="ja-JP" sz="1200" u="sng" dirty="0" smtClean="0">
                <a:solidFill>
                  <a:srgbClr val="000000"/>
                </a:solidFill>
                <a:ea typeface="Arial Unicode MS" pitchFamily="50" charset="-128"/>
                <a:cs typeface="Arial Unicode MS" pitchFamily="50" charset="-128"/>
              </a:rPr>
              <a:t>Примеры мероприятий для общения</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・Курсы каллиграфии</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・Курсы составления писем с рисунками</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・Курсы китайского единоборства «тайцзицюань» и другие.</a:t>
            </a:r>
            <a:endParaRPr lang="ja-JP" altLang="en-US" sz="1200" dirty="0" smtClean="0">
              <a:solidFill>
                <a:srgbClr val="000000"/>
              </a:solidFill>
              <a:ea typeface="Arial Unicode MS" pitchFamily="50" charset="-128"/>
              <a:cs typeface="Arial Unicode MS" pitchFamily="50" charset="-128"/>
            </a:endParaRPr>
          </a:p>
          <a:p>
            <a:pPr lvl="0" algn="l" eaLnBrk="0" hangingPunct="0"/>
            <a:r>
              <a:rPr lang="en-US" altLang="ja-JP" sz="1400" dirty="0" smtClean="0">
                <a:solidFill>
                  <a:srgbClr val="000000"/>
                </a:solidFill>
                <a:latin typeface="Times New Roman" pitchFamily="18" charset="0"/>
                <a:ea typeface="ＭＳ ゴシック" pitchFamily="49" charset="-128"/>
                <a:cs typeface="ＭＳ ゴシック" pitchFamily="49" charset="-128"/>
              </a:rPr>
              <a:t/>
            </a:r>
            <a:br>
              <a:rPr lang="en-US" altLang="ja-JP" sz="1400" dirty="0" smtClean="0">
                <a:solidFill>
                  <a:srgbClr val="000000"/>
                </a:solidFill>
                <a:latin typeface="Times New Roman" pitchFamily="18" charset="0"/>
                <a:ea typeface="ＭＳ ゴシック" pitchFamily="49" charset="-128"/>
                <a:cs typeface="ＭＳ ゴシック" pitchFamily="49" charset="-128"/>
              </a:rPr>
            </a:br>
            <a:endParaRPr lang="ja-JP" altLang="en-US" sz="1400" dirty="0" smtClean="0">
              <a:latin typeface="Arial" pitchFamily="34" charset="0"/>
              <a:cs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9" name="角丸四角形 8"/>
          <p:cNvSpPr/>
          <p:nvPr/>
        </p:nvSpPr>
        <p:spPr bwMode="auto">
          <a:xfrm>
            <a:off x="755973" y="7669237"/>
            <a:ext cx="5688632" cy="1080120"/>
          </a:xfrm>
          <a:prstGeom prst="roundRect">
            <a:avLst>
              <a:gd name="adj" fmla="val 25944"/>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t" anchorCtr="0" compatLnSpc="1">
            <a:prstTxWarp prst="textNoShape">
              <a:avLst/>
            </a:prstTxWarp>
          </a:bodyPr>
          <a:lstStyle/>
          <a:p>
            <a:pPr lvl="0" algn="l" eaLnBrk="0" hangingPunct="0">
              <a:tabLst>
                <a:tab pos="363538" algn="l"/>
              </a:tabLst>
            </a:pPr>
            <a:r>
              <a:rPr lang="ru-RU" altLang="ja-JP" sz="1200" b="1" dirty="0" smtClean="0">
                <a:solidFill>
                  <a:srgbClr val="000000"/>
                </a:solidFill>
                <a:ea typeface="Arial Unicode MS" pitchFamily="50" charset="-128"/>
                <a:cs typeface="Arial Unicode MS" pitchFamily="50" charset="-128"/>
              </a:rPr>
              <a:t>Консультационная деятельность</a:t>
            </a:r>
          </a:p>
          <a:p>
            <a:pPr lvl="0" algn="l" eaLnBrk="0" hangingPunct="0">
              <a:tabLst>
                <a:tab pos="363538" algn="l"/>
              </a:tabLst>
            </a:pPr>
            <a:r>
              <a:rPr lang="ru-RU" altLang="ja-JP" sz="1200" dirty="0">
                <a:solidFill>
                  <a:srgbClr val="000000"/>
                </a:solidFill>
                <a:ea typeface="Arial Unicode MS" pitchFamily="50" charset="-128"/>
                <a:cs typeface="Arial Unicode MS" pitchFamily="50" charset="-128"/>
              </a:rPr>
              <a:t> </a:t>
            </a:r>
            <a:r>
              <a:rPr lang="ru-RU" altLang="ja-JP" sz="1200" dirty="0" smtClean="0">
                <a:solidFill>
                  <a:srgbClr val="000000"/>
                </a:solidFill>
                <a:ea typeface="Arial Unicode MS" pitchFamily="50" charset="-128"/>
                <a:cs typeface="Arial Unicode MS" pitchFamily="50" charset="-128"/>
              </a:rPr>
              <a:t>    Наши консультанты понимают ваши проблемы, связанные с языковым</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барьером, трудоустройством, различные проблемы бытового характера и</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посоветуют вам, как их можно решить. </a:t>
            </a:r>
            <a:endParaRPr lang="ja-JP" altLang="en-US" sz="1200" dirty="0" smtClean="0">
              <a:solidFill>
                <a:srgbClr val="000000"/>
              </a:solidFill>
              <a:ea typeface="Arial Unicode MS" pitchFamily="50" charset="-128"/>
              <a:cs typeface="Arial Unicode MS"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0" name="テキスト ボックス 9"/>
          <p:cNvSpPr txBox="1"/>
          <p:nvPr/>
        </p:nvSpPr>
        <p:spPr>
          <a:xfrm>
            <a:off x="783009" y="3843521"/>
            <a:ext cx="4221435" cy="369332"/>
          </a:xfrm>
          <a:prstGeom prst="rect">
            <a:avLst/>
          </a:prstGeom>
          <a:noFill/>
        </p:spPr>
        <p:txBody>
          <a:bodyPr wrap="square" rtlCol="0">
            <a:spAutoFit/>
          </a:bodyPr>
          <a:lstStyle/>
          <a:p>
            <a:pPr algn="l"/>
            <a:r>
              <a:rPr lang="en-US" altLang="ja-JP" dirty="0">
                <a:solidFill>
                  <a:srgbClr val="1F3C7B"/>
                </a:solidFill>
              </a:rPr>
              <a:t>◆ </a:t>
            </a:r>
            <a:r>
              <a:rPr lang="ru-RU" altLang="ja-JP" sz="1600" dirty="0" smtClean="0"/>
              <a:t>Основ</a:t>
            </a:r>
            <a:r>
              <a:rPr lang="ru-RU" altLang="ja-JP" sz="1600" dirty="0" smtClean="0">
                <a:solidFill>
                  <a:srgbClr val="000000"/>
                </a:solidFill>
                <a:latin typeface="Arial Unicode MS" pitchFamily="50" charset="-128"/>
              </a:rPr>
              <a:t>ные мероприятия</a:t>
            </a:r>
            <a:endParaRPr kumimoji="1" lang="ja-JP" altLang="en-US" sz="1600" b="1" dirty="0">
              <a:latin typeface="ＤＨＰ特太ゴシック体" panose="020B0500000000000000" pitchFamily="50" charset="-128"/>
              <a:ea typeface="ＤＨＰ特太ゴシック体" panose="020B0500000000000000" pitchFamily="50"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611957" y="36389"/>
            <a:ext cx="583264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i="0" u="none" strike="noStrike" cap="none" normalizeH="0" baseline="0" dirty="0" smtClean="0">
                <a:ln>
                  <a:noFill/>
                </a:ln>
                <a:solidFill>
                  <a:srgbClr val="000000"/>
                </a:solidFill>
                <a:effectLst/>
                <a:latin typeface="+mn-lt"/>
                <a:ea typeface="ＭＳ ゴシック" pitchFamily="49" charset="-128"/>
                <a:cs typeface="ＭＳ ゴシック" pitchFamily="49" charset="-128"/>
              </a:rPr>
              <a:t>○</a:t>
            </a:r>
            <a:r>
              <a:rPr kumimoji="1" lang="ja-JP" altLang="en-US" sz="1200" i="0" u="none" strike="noStrike" cap="none" normalizeH="0" baseline="0" dirty="0" smtClean="0">
                <a:ln>
                  <a:noFill/>
                </a:ln>
                <a:solidFill>
                  <a:srgbClr val="000000"/>
                </a:solidFill>
                <a:effectLst/>
                <a:latin typeface="+mn-lt"/>
                <a:ea typeface="ＭＳ ゴシック" pitchFamily="49" charset="-128"/>
                <a:cs typeface="ＭＳ ゴシック" pitchFamily="49" charset="-128"/>
              </a:rPr>
              <a:t>　</a:t>
            </a:r>
            <a:r>
              <a:rPr kumimoji="1" lang="ru-RU" altLang="ja-JP" sz="1200" i="0" u="none" strike="noStrike" cap="none" normalizeH="0" baseline="0" dirty="0" smtClean="0">
                <a:ln>
                  <a:noFill/>
                </a:ln>
                <a:solidFill>
                  <a:srgbClr val="000000"/>
                </a:solidFill>
                <a:effectLst/>
                <a:latin typeface="+mn-lt"/>
                <a:ea typeface="ＭＳ ゴシック" pitchFamily="49" charset="-128"/>
                <a:cs typeface="ＭＳ ゴシック" pitchFamily="49" charset="-128"/>
              </a:rPr>
              <a:t>Адреса и телефоны Центров поддержки и общения в регионах для лиц,</a:t>
            </a:r>
            <a:r>
              <a:rPr kumimoji="1" lang="ru-RU" altLang="ja-JP" sz="1200" i="0" u="none" strike="noStrike" cap="none" normalizeH="0" dirty="0" smtClean="0">
                <a:ln>
                  <a:noFill/>
                </a:ln>
                <a:solidFill>
                  <a:srgbClr val="000000"/>
                </a:solidFill>
                <a:effectLst/>
                <a:latin typeface="+mn-lt"/>
                <a:ea typeface="ＭＳ ゴシック" pitchFamily="49" charset="-128"/>
                <a:cs typeface="ＭＳ ゴシック" pitchFamily="49" charset="-128"/>
              </a:rPr>
              <a:t> возвратившихся из Китая</a:t>
            </a:r>
            <a:endParaRPr kumimoji="1" lang="ja-JP" sz="1200" i="0" u="none" strike="noStrike" cap="none" normalizeH="0" baseline="0" dirty="0" smtClean="0">
              <a:ln>
                <a:noFill/>
              </a:ln>
              <a:solidFill>
                <a:schemeClr val="tx1"/>
              </a:solidFill>
              <a:effectLst/>
              <a:latin typeface="+mn-lt"/>
              <a:cs typeface="ＭＳ Ｐゴシック" pitchFamily="50" charset="-128"/>
            </a:endParaRPr>
          </a:p>
        </p:txBody>
      </p:sp>
      <p:sp>
        <p:nvSpPr>
          <p:cNvPr id="7" name="角丸四角形 6"/>
          <p:cNvSpPr/>
          <p:nvPr/>
        </p:nvSpPr>
        <p:spPr bwMode="auto">
          <a:xfrm>
            <a:off x="467941" y="540445"/>
            <a:ext cx="6048672" cy="1008112"/>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«Хоккайдо»</a:t>
            </a:r>
            <a:endParaRPr lang="ja-JP" altLang="en-US" sz="1600" b="1" dirty="0" smtClean="0">
              <a:solidFill>
                <a:schemeClr val="tx1"/>
              </a:solidFill>
              <a:ea typeface="ＭＳ Ｐゴシック" pitchFamily="50" charset="-128"/>
              <a:cs typeface="ＭＳ Ｐゴシック" pitchFamily="50" charset="-128"/>
            </a:endParaRPr>
          </a:p>
          <a:p>
            <a:pPr lvl="0" algn="l" eaLnBrk="0" hangingPunct="0">
              <a:tabLst>
                <a:tab pos="717550" algn="l"/>
              </a:tabLst>
            </a:pPr>
            <a:r>
              <a:rPr lang="ja-JP" altLang="en-US" sz="1300" dirty="0" smtClean="0">
                <a:solidFill>
                  <a:srgbClr val="000000"/>
                </a:solidFill>
                <a:ea typeface="ＭＳ ゴシック" pitchFamily="49" charset="-128"/>
                <a:cs typeface="Times New Roman" pitchFamily="18" charset="0"/>
              </a:rPr>
              <a:t> 　</a:t>
            </a:r>
            <a:r>
              <a:rPr lang="ru-RU" altLang="ja-JP" sz="1050" dirty="0" smtClean="0">
                <a:solidFill>
                  <a:srgbClr val="000000"/>
                </a:solidFill>
                <a:ea typeface="ＭＳ ゴシック" pitchFamily="49" charset="-128"/>
                <a:cs typeface="Times New Roman" pitchFamily="18" charset="0"/>
              </a:rPr>
              <a:t>Адрес: 060-0002 Хоккайдо, Саппоро-си, Тюо-ку, Кита 2 Дзё-Ниси 7-1</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в здании «Хоккайдо Сякай Фукуси Сого Сента (Кадеру 2.</a:t>
            </a:r>
            <a:r>
              <a:rPr lang="ru-RU" altLang="ja-JP" sz="1050" dirty="0" smtClean="0">
                <a:solidFill>
                  <a:srgbClr val="000000"/>
                </a:solidFill>
                <a:ea typeface="HG丸ｺﾞｼｯｸM-PRO" pitchFamily="50" charset="-128"/>
                <a:cs typeface="ＭＳ ゴシック" pitchFamily="49" charset="-128"/>
              </a:rPr>
              <a:t>7)», 3 этаж</a:t>
            </a:r>
            <a:r>
              <a:rPr lang="ja-JP" altLang="en-US" sz="1050" dirty="0" smtClean="0">
                <a:solidFill>
                  <a:srgbClr val="000000"/>
                </a:solidFill>
                <a:ea typeface="HG丸ｺﾞｼｯｸM-PRO" pitchFamily="50" charset="-128"/>
                <a:cs typeface="ＭＳ ゴシック" pitchFamily="49" charset="-128"/>
              </a:rPr>
              <a:t> </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300" dirty="0" smtClean="0">
                <a:solidFill>
                  <a:srgbClr val="000000"/>
                </a:solidFill>
                <a:ea typeface="HG丸ｺﾞｼｯｸM-PRO" pitchFamily="50" charset="-128"/>
                <a:cs typeface="Times New Roman" pitchFamily="18" charset="0"/>
              </a:rPr>
              <a:t> </a:t>
            </a:r>
            <a:r>
              <a:rPr lang="ja-JP" altLang="en-US" sz="1300" dirty="0" smtClean="0">
                <a:solidFill>
                  <a:srgbClr val="000000"/>
                </a:solidFill>
                <a:ea typeface="HG丸ｺﾞｼｯｸM-PRO" pitchFamily="50" charset="-128"/>
                <a:cs typeface="ＭＳ ゴシック" pitchFamily="49" charset="-128"/>
              </a:rPr>
              <a:t>　</a:t>
            </a:r>
            <a:r>
              <a:rPr lang="ru-RU" altLang="ja-JP" sz="1050" dirty="0" smtClean="0">
                <a:solidFill>
                  <a:srgbClr val="000000"/>
                </a:solidFill>
                <a:ea typeface="HG丸ｺﾞｼｯｸM-PRO" pitchFamily="50" charset="-128"/>
                <a:cs typeface="ＭＳ ゴシック" pitchFamily="49" charset="-128"/>
              </a:rPr>
              <a:t>Телефон: 011-252-3411</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Обслуживает всю территорию Хоккайдо</a:t>
            </a:r>
            <a:r>
              <a:rPr lang="ja-JP" altLang="en-US" sz="1050" dirty="0" smtClean="0">
                <a:solidFill>
                  <a:srgbClr val="000000"/>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8" name="角丸四角形 7"/>
          <p:cNvSpPr/>
          <p:nvPr/>
        </p:nvSpPr>
        <p:spPr bwMode="auto">
          <a:xfrm>
            <a:off x="467941" y="1620565"/>
            <a:ext cx="6048672" cy="1008112"/>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«Тохоку»</a:t>
            </a: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980-0014 Мияги-кен, Сендай-си, Аоба-ку, Хонтё 3-7-4</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в здании «Мияги-кен Сякай Фукуси Кайкан»</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Телефон: 022-263-0948</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ru-RU" altLang="zh-CN" sz="1050" dirty="0" smtClean="0">
                <a:solidFill>
                  <a:srgbClr val="000000"/>
                </a:solidFill>
                <a:ea typeface="HG丸ｺﾞｼｯｸM-PRO" pitchFamily="50" charset="-128"/>
                <a:cs typeface="Times New Roman" pitchFamily="18" charset="0"/>
              </a:rPr>
              <a:t>  Обслуживает  префектуры: Аомори, Ивате, Мияги, Акита, Ямагата, Фукусима</a:t>
            </a:r>
            <a:endParaRPr kumimoji="1" lang="ja-JP" altLang="en-US" sz="1050" b="0" i="0" u="none" strike="noStrike" cap="none" normalizeH="0" baseline="0" dirty="0" smtClean="0">
              <a:ln>
                <a:noFill/>
              </a:ln>
              <a:solidFill>
                <a:schemeClr val="tx1"/>
              </a:solidFill>
              <a:effectLst/>
              <a:ea typeface="HG丸ｺﾞｼｯｸM-PRO" pitchFamily="50" charset="-128"/>
            </a:endParaRPr>
          </a:p>
        </p:txBody>
      </p:sp>
      <p:sp>
        <p:nvSpPr>
          <p:cNvPr id="9" name="角丸四角形 8"/>
          <p:cNvSpPr/>
          <p:nvPr/>
        </p:nvSpPr>
        <p:spPr bwMode="auto">
          <a:xfrm>
            <a:off x="467941" y="2700685"/>
            <a:ext cx="6048672" cy="1152128"/>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«Сютокен»</a:t>
            </a:r>
            <a:r>
              <a:rPr lang="ja-JP" altLang="en-US" sz="1600" b="1" dirty="0" smtClean="0">
                <a:solidFill>
                  <a:srgbClr val="000000"/>
                </a:solidFill>
                <a:latin typeface="Times New Roman" pitchFamily="18" charset="0"/>
                <a:ea typeface="ＭＳ ゴシック" pitchFamily="49" charset="-128"/>
                <a:cs typeface="Times New Roman" pitchFamily="18" charset="0"/>
              </a:rPr>
              <a:t>                     </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Times New Roman" pitchFamily="18" charset="0"/>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110-0015 Токио-то, Тайто-ку, Хигаси Уэно 1-2-13</a:t>
            </a:r>
            <a:r>
              <a:rPr lang="zh-CN" altLang="en-US" sz="1050" dirty="0" smtClean="0">
                <a:solidFill>
                  <a:srgbClr val="000000"/>
                </a:solidFill>
                <a:ea typeface="HG丸ｺﾞｼｯｸM-PRO" pitchFamily="50" charset="-128"/>
                <a:cs typeface="Times New Roman" pitchFamily="18" charset="0"/>
              </a:rPr>
              <a:t>    </a:t>
            </a:r>
            <a:endParaRPr lang="en-US" altLang="zh-CN" sz="1050" dirty="0" smtClean="0">
              <a:solidFill>
                <a:srgbClr val="000000"/>
              </a:solidFill>
              <a:ea typeface="HG丸ｺﾞｼｯｸM-PRO" pitchFamily="50" charset="-128"/>
              <a:cs typeface="Times New Roman" pitchFamily="18" charset="0"/>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в здании «Кани Прейс Синокатимати», 6 этаж</a:t>
            </a:r>
            <a:r>
              <a:rPr lang="ja-JP" altLang="en-US" sz="1050" dirty="0" smtClean="0">
                <a:solidFill>
                  <a:srgbClr val="000000"/>
                </a:solidFill>
                <a:ea typeface="HG丸ｺﾞｼｯｸM-PRO" pitchFamily="50" charset="-128"/>
                <a:cs typeface="Times New Roman" pitchFamily="18" charset="0"/>
              </a:rPr>
              <a:t>                      </a:t>
            </a:r>
            <a:r>
              <a:rPr lang="ja-JP" altLang="en-US" sz="1050" dirty="0" smtClean="0">
                <a:solidFill>
                  <a:srgbClr val="000000"/>
                </a:solidFill>
                <a:ea typeface="HG丸ｺﾞｼｯｸM-PRO" pitchFamily="50" charset="-128"/>
                <a:cs typeface="ＭＳ ゴシック" pitchFamily="49" charset="-128"/>
              </a:rPr>
              <a:t>　　</a:t>
            </a:r>
            <a:endParaRPr lang="en-US" altLang="ja-JP" sz="1050" dirty="0" smtClean="0">
              <a:solidFill>
                <a:srgbClr val="000000"/>
              </a:solidFill>
              <a:ea typeface="HG丸ｺﾞｼｯｸM-PRO" pitchFamily="50" charset="-128"/>
              <a:cs typeface="ＭＳ ゴシック" pitchFamily="49" charset="-128"/>
            </a:endParaRPr>
          </a:p>
          <a:p>
            <a:pPr lvl="0" algn="l" eaLnBrk="0" hangingPunct="0"/>
            <a:r>
              <a:rPr lang="ja-JP" altLang="en-US" sz="1050" dirty="0" smtClean="0">
                <a:solidFill>
                  <a:srgbClr val="000000"/>
                </a:solidFill>
                <a:ea typeface="HG丸ｺﾞｼｯｸM-PRO" pitchFamily="50" charset="-128"/>
                <a:cs typeface="ＭＳ ゴシック" pitchFamily="49" charset="-128"/>
              </a:rPr>
              <a:t>　 </a:t>
            </a:r>
            <a:r>
              <a:rPr lang="ru-RU" altLang="ja-JP" sz="1050" dirty="0" smtClean="0">
                <a:solidFill>
                  <a:srgbClr val="000000"/>
                </a:solidFill>
                <a:ea typeface="HG丸ｺﾞｼｯｸM-PRO" pitchFamily="50" charset="-128"/>
                <a:cs typeface="ＭＳ ゴシック" pitchFamily="49" charset="-128"/>
              </a:rPr>
              <a:t>Телефон: 03-5807-3171</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Обслуживает префектуры: Ибараки, Тотиги, Гунма, Сайтама, Тиба, Канагава, Ниигата,</a:t>
            </a:r>
          </a:p>
          <a:p>
            <a:pPr lvl="0" algn="l" eaLnBrk="0" hangingPunct="0"/>
            <a:r>
              <a:rPr lang="en-US" altLang="ja-JP" sz="1050" dirty="0" smtClean="0">
                <a:solidFill>
                  <a:srgbClr val="000000"/>
                </a:solidFill>
                <a:ea typeface="HG丸ｺﾞｼｯｸM-PRO" pitchFamily="50" charset="-128"/>
                <a:cs typeface="ＭＳ ゴシック" pitchFamily="49" charset="-128"/>
              </a:rPr>
              <a:t>                            </a:t>
            </a:r>
            <a:r>
              <a:rPr lang="ru-RU" altLang="ja-JP" sz="1050" dirty="0" smtClean="0">
                <a:solidFill>
                  <a:srgbClr val="000000"/>
                </a:solidFill>
                <a:ea typeface="HG丸ｺﾞｼｯｸM-PRO" pitchFamily="50" charset="-128"/>
                <a:cs typeface="ＭＳ ゴシック" pitchFamily="49" charset="-128"/>
              </a:rPr>
              <a:t>                        Яманаси, Нагано, а также столичный округ Токио</a:t>
            </a:r>
            <a:r>
              <a:rPr lang="ja-JP" altLang="en-US" sz="1050" dirty="0" smtClean="0">
                <a:solidFill>
                  <a:srgbClr val="000000"/>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10" name="角丸四角形 9"/>
          <p:cNvSpPr/>
          <p:nvPr/>
        </p:nvSpPr>
        <p:spPr bwMode="auto">
          <a:xfrm>
            <a:off x="467941" y="3924821"/>
            <a:ext cx="6048672" cy="1008112"/>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«Токай-Хокурику»</a:t>
            </a:r>
            <a:endParaRPr lang="ja-JP" altLang="en-US" sz="1600" b="1" dirty="0" smtClean="0">
              <a:solidFill>
                <a:schemeClr val="tx1"/>
              </a:solidFill>
              <a:ea typeface="ＭＳ Ｐゴシック" pitchFamily="50" charset="-128"/>
              <a:cs typeface="ＭＳ Ｐゴシック" pitchFamily="50" charset="-128"/>
            </a:endParaRPr>
          </a:p>
          <a:p>
            <a:pPr lvl="0" algn="l" eaLnBrk="0" hangingPunct="0"/>
            <a:r>
              <a:rPr lang="ja-JP" altLang="en-US" sz="1300" dirty="0" smtClean="0">
                <a:solidFill>
                  <a:srgbClr val="000000"/>
                </a:solidFill>
                <a:ea typeface="ＭＳ ゴシック" pitchFamily="49" charset="-128"/>
                <a:cs typeface="Times New Roman" pitchFamily="18" charset="0"/>
              </a:rPr>
              <a:t> </a:t>
            </a:r>
            <a:r>
              <a:rPr lang="ja-JP" altLang="en-US" sz="1300" dirty="0" smtClean="0">
                <a:solidFill>
                  <a:srgbClr val="000000"/>
                </a:solidFill>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461-0014 Айти-кен, Нагоя-си, Хигаси-ку, Сюмокутё 1-19</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tabLst>
                <a:tab pos="1527175" algn="l"/>
              </a:tabLst>
            </a:pP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в здании </a:t>
            </a:r>
            <a:r>
              <a:rPr lang="ru-RU" altLang="ja-JP" sz="1050" dirty="0" smtClean="0">
                <a:solidFill>
                  <a:srgbClr val="000000"/>
                </a:solidFill>
                <a:ea typeface="HG丸ｺﾞｼｯｸM-PRO" pitchFamily="50" charset="-128"/>
                <a:cs typeface="ＭＳ ゴシック" pitchFamily="49" charset="-128"/>
              </a:rPr>
              <a:t>«Нихон Киин Тюбу Кайкан», 6 этаж</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Телефон: 052-954-4070</a:t>
            </a:r>
            <a:endParaRPr lang="zh-CN" altLang="en-US" sz="1050" dirty="0" smtClean="0">
              <a:solidFill>
                <a:schemeClr val="tx1"/>
              </a:solidFill>
              <a:ea typeface="HG丸ｺﾞｼｯｸM-PRO" pitchFamily="50" charset="-128"/>
              <a:cs typeface="Times New Roman" pitchFamily="18" charset="0"/>
            </a:endParaRPr>
          </a:p>
          <a:p>
            <a:pPr lvl="0" algn="l" eaLnBrk="0" hangingPunct="0"/>
            <a:r>
              <a:rPr lang="zh-CN" altLang="en-US" sz="1050" dirty="0" smtClean="0">
                <a:solidFill>
                  <a:schemeClr val="tx1"/>
                </a:solidFill>
                <a:ea typeface="HG丸ｺﾞｼｯｸM-PRO" pitchFamily="50" charset="-128"/>
                <a:cs typeface="Times New Roman" pitchFamily="18" charset="0"/>
              </a:rPr>
              <a:t>  </a:t>
            </a:r>
            <a:r>
              <a:rPr lang="ja-JP" altLang="en-US" sz="1050" dirty="0" smtClean="0">
                <a:solidFill>
                  <a:schemeClr val="tx1"/>
                </a:solidFill>
                <a:ea typeface="HG丸ｺﾞｼｯｸM-PRO" pitchFamily="50" charset="-128"/>
                <a:cs typeface="Times New Roman" pitchFamily="18" charset="0"/>
              </a:rPr>
              <a:t>  </a:t>
            </a:r>
            <a:r>
              <a:rPr lang="ru-RU" altLang="ja-JP" sz="1050" dirty="0" smtClean="0">
                <a:solidFill>
                  <a:schemeClr val="tx1"/>
                </a:solidFill>
                <a:ea typeface="HG丸ｺﾞｼｯｸM-PRO" pitchFamily="50" charset="-128"/>
                <a:cs typeface="Times New Roman" pitchFamily="18" charset="0"/>
              </a:rPr>
              <a:t> Обслуживает префектуры: Тояма, Исикава, Фукуи, Гифу, Сидзуока, Айти</a:t>
            </a:r>
            <a:r>
              <a:rPr lang="ja-JP" altLang="en-US" sz="1050" dirty="0" smtClean="0">
                <a:solidFill>
                  <a:schemeClr val="tx1"/>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11" name="角丸四角形 10"/>
          <p:cNvSpPr/>
          <p:nvPr/>
        </p:nvSpPr>
        <p:spPr bwMode="auto">
          <a:xfrm>
            <a:off x="467941" y="5004941"/>
            <a:ext cx="6048672" cy="792088"/>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«Кинки»</a:t>
            </a:r>
            <a:endParaRPr lang="ja-JP" altLang="en-US" sz="1050" b="1" dirty="0" smtClean="0">
              <a:solidFill>
                <a:schemeClr val="tx1"/>
              </a:solidFill>
              <a:ea typeface="ＭＳ Ｐゴシック" pitchFamily="50" charset="-128"/>
              <a:cs typeface="ＭＳ Ｐゴシック" pitchFamily="50" charset="-128"/>
            </a:endParaRPr>
          </a:p>
          <a:p>
            <a:pPr lvl="0" algn="l" eaLnBrk="0" hangingPunct="0"/>
            <a:r>
              <a:rPr lang="ja-JP" altLang="en-US" sz="1050" dirty="0" smtClean="0">
                <a:solidFill>
                  <a:srgbClr val="000000"/>
                </a:solidFill>
                <a:ea typeface="ＭＳ ゴシック" pitchFamily="49" charset="-128"/>
                <a:cs typeface="Times New Roman" pitchFamily="18" charset="0"/>
              </a:rPr>
              <a:t> </a:t>
            </a:r>
            <a:r>
              <a:rPr lang="ja-JP" altLang="en-US" sz="1050" dirty="0" smtClean="0">
                <a:solidFill>
                  <a:srgbClr val="000000"/>
                </a:solidFill>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530-0026 Осака-фу, Осака-си, Кита-ку, Камияматё 11-12</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Телефон: 06-6361-6114</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Обслуживает префектуры: Мие, Сига, Киото, Осака, Хёго, Нара, Вакаяма</a:t>
            </a:r>
            <a:r>
              <a:rPr lang="ja-JP" altLang="en-US" sz="1050" dirty="0" smtClean="0">
                <a:solidFill>
                  <a:srgbClr val="000000"/>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12" name="角丸四角形 11"/>
          <p:cNvSpPr/>
          <p:nvPr/>
        </p:nvSpPr>
        <p:spPr bwMode="auto">
          <a:xfrm>
            <a:off x="467941" y="5869037"/>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«Тюгоку-Сикоку»</a:t>
            </a:r>
            <a:endParaRPr lang="ja-JP" altLang="en-US" sz="1050" b="1" dirty="0" smtClean="0">
              <a:solidFill>
                <a:schemeClr val="tx1"/>
              </a:solidFill>
              <a:ea typeface="ＭＳ Ｐゴシック" pitchFamily="50" charset="-128"/>
              <a:cs typeface="ＭＳ Ｐゴシック" pitchFamily="50" charset="-128"/>
            </a:endParaRPr>
          </a:p>
          <a:p>
            <a:pPr lvl="0" algn="l" eaLnBrk="0" hangingPunct="0"/>
            <a:r>
              <a:rPr lang="ja-JP" altLang="en-US" sz="1050" dirty="0" smtClean="0">
                <a:solidFill>
                  <a:srgbClr val="000000"/>
                </a:solidFill>
                <a:ea typeface="ＭＳ ゴシック" pitchFamily="49" charset="-128"/>
                <a:cs typeface="Times New Roman" pitchFamily="18" charset="0"/>
              </a:rPr>
              <a:t> </a:t>
            </a:r>
            <a:r>
              <a:rPr lang="ja-JP" altLang="en-US" sz="1050" dirty="0" smtClean="0">
                <a:solidFill>
                  <a:srgbClr val="000000"/>
                </a:solidFill>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732-0816 Хиросима-кен, Хиросима-си, Минами-ку, Хидзиямахонмати 12-2</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в здании «Хиросима-кен Сякай Фукуси Кайкан»</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Телефон: 082-250-0210</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ru-RU" altLang="zh-CN" sz="1050" dirty="0" smtClean="0">
                <a:solidFill>
                  <a:srgbClr val="000000"/>
                </a:solidFill>
                <a:ea typeface="HG丸ｺﾞｼｯｸM-PRO" pitchFamily="50" charset="-128"/>
                <a:cs typeface="Times New Roman" pitchFamily="18" charset="0"/>
              </a:rPr>
              <a:t> Обслуживает префектуры: Тоттори, Симанэ, Окаяма, Хиросима, Ямагути, Токусима,</a:t>
            </a:r>
          </a:p>
          <a:p>
            <a:pPr lvl="0" algn="l" eaLnBrk="0" hangingPunct="0"/>
            <a:r>
              <a:rPr lang="ru-RU" altLang="zh-CN" sz="1050" dirty="0" smtClean="0">
                <a:solidFill>
                  <a:srgbClr val="000000"/>
                </a:solidFill>
                <a:ea typeface="HG丸ｺﾞｼｯｸM-PRO" pitchFamily="50" charset="-128"/>
                <a:cs typeface="Times New Roman" pitchFamily="18" charset="0"/>
              </a:rPr>
              <a:t>                                                    Кагава, Эхиме, Коти</a:t>
            </a:r>
            <a:r>
              <a:rPr lang="ja-JP" altLang="en-US" sz="1050" dirty="0" smtClean="0">
                <a:solidFill>
                  <a:srgbClr val="000000"/>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13" name="角丸四角形 12"/>
          <p:cNvSpPr/>
          <p:nvPr/>
        </p:nvSpPr>
        <p:spPr bwMode="auto">
          <a:xfrm>
            <a:off x="467941" y="7021165"/>
            <a:ext cx="6048672" cy="1152128"/>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«Кюсю»</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81</a:t>
            </a:r>
            <a:r>
              <a:rPr lang="en-US" altLang="ja-JP" sz="1050" dirty="0" smtClean="0">
                <a:solidFill>
                  <a:srgbClr val="000000"/>
                </a:solidFill>
                <a:ea typeface="ＭＳ ゴシック" pitchFamily="49" charset="-128"/>
                <a:cs typeface="ＭＳ ゴシック" pitchFamily="49" charset="-128"/>
              </a:rPr>
              <a:t>6</a:t>
            </a:r>
            <a:r>
              <a:rPr lang="ru-RU" altLang="ja-JP" sz="1050" dirty="0" smtClean="0">
                <a:solidFill>
                  <a:srgbClr val="000000"/>
                </a:solidFill>
                <a:ea typeface="ＭＳ ゴシック" pitchFamily="49" charset="-128"/>
                <a:cs typeface="ＭＳ ゴシック" pitchFamily="49" charset="-128"/>
              </a:rPr>
              <a:t>-0</a:t>
            </a:r>
            <a:r>
              <a:rPr lang="en-US" altLang="ja-JP" sz="1050" dirty="0" smtClean="0">
                <a:solidFill>
                  <a:srgbClr val="000000"/>
                </a:solidFill>
                <a:ea typeface="ＭＳ ゴシック" pitchFamily="49" charset="-128"/>
                <a:cs typeface="ＭＳ ゴシック" pitchFamily="49" charset="-128"/>
              </a:rPr>
              <a:t>80</a:t>
            </a:r>
            <a:r>
              <a:rPr lang="ru-RU" altLang="ja-JP" sz="1050" dirty="0" smtClean="0">
                <a:solidFill>
                  <a:srgbClr val="000000"/>
                </a:solidFill>
                <a:ea typeface="ＭＳ ゴシック" pitchFamily="49" charset="-128"/>
                <a:cs typeface="ＭＳ ゴシック" pitchFamily="49" charset="-128"/>
              </a:rPr>
              <a:t>4 Фукуока-кен, Касуга-си, Харамати 3-1-7</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в восточном корпусе комплекса «Кловер Плаза», 4 этаж</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Телефон: 092-589-6655</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Обслуживает префектуры: Фукуока, Сага, Нагасаки, Кумамото, Ойта, Миядзаки, Кагосима,</a:t>
            </a:r>
          </a:p>
          <a:p>
            <a:pPr lvl="0" algn="l" eaLnBrk="0" hangingPunct="0"/>
            <a:r>
              <a:rPr lang="ru-RU" altLang="ja-JP" sz="1050" dirty="0" smtClean="0">
                <a:solidFill>
                  <a:srgbClr val="000000"/>
                </a:solidFill>
                <a:ea typeface="HG丸ｺﾞｼｯｸM-PRO" pitchFamily="50" charset="-128"/>
                <a:cs typeface="Times New Roman" pitchFamily="18" charset="0"/>
              </a:rPr>
              <a:t>                                                    Окинава</a:t>
            </a:r>
            <a:endParaRPr lang="ja-JP" altLang="en-US" sz="1050" dirty="0" smtClean="0">
              <a:solidFill>
                <a:schemeClr val="tx1"/>
              </a:solidFill>
              <a:ea typeface="HG丸ｺﾞｼｯｸM-PRO" pitchFamily="50" charset="-128"/>
              <a:cs typeface="ＭＳ Ｐゴシック" pitchFamily="50" charset="-128"/>
            </a:endParaRPr>
          </a:p>
        </p:txBody>
      </p:sp>
      <p:sp>
        <p:nvSpPr>
          <p:cNvPr id="3075" name="Rectangle 3"/>
          <p:cNvSpPr>
            <a:spLocks noChangeArrowheads="1"/>
          </p:cNvSpPr>
          <p:nvPr/>
        </p:nvSpPr>
        <p:spPr bwMode="auto">
          <a:xfrm>
            <a:off x="0" y="0"/>
            <a:ext cx="219932"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000000"/>
                </a:solidFill>
                <a:effectLst/>
                <a:latin typeface="Times New Roman" pitchFamily="18" charset="0"/>
                <a:ea typeface="ＭＳ ゴシック" pitchFamily="49" charset="-128"/>
                <a:cs typeface="Times New Roman" pitchFamily="18" charset="0"/>
              </a:rPr>
              <a:t> </a:t>
            </a:r>
            <a:endParaRPr kumimoji="1" lang="ja-JP" altLang="en-US"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5" name="Text Box 12"/>
          <p:cNvSpPr txBox="1">
            <a:spLocks noChangeArrowheads="1"/>
          </p:cNvSpPr>
          <p:nvPr/>
        </p:nvSpPr>
        <p:spPr bwMode="auto">
          <a:xfrm>
            <a:off x="569665" y="8317309"/>
            <a:ext cx="6090964" cy="489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588" indent="3175"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9pPr>
          </a:lstStyle>
          <a:p>
            <a:pPr algn="l" eaLnBrk="1" hangingPunct="1">
              <a:lnSpc>
                <a:spcPts val="1488"/>
              </a:lnSpc>
              <a:spcBef>
                <a:spcPct val="1000"/>
              </a:spcBef>
              <a:spcAft>
                <a:spcPct val="1000"/>
              </a:spcAft>
            </a:pPr>
            <a:r>
              <a:rPr lang="en-US" altLang="ja-JP" sz="1000" dirty="0" smtClean="0">
                <a:solidFill>
                  <a:srgbClr val="1F1F1F"/>
                </a:solidFill>
                <a:latin typeface="+mn-lt"/>
                <a:ea typeface="HG丸ｺﾞｼｯｸM-PRO" panose="020F0600000000000000" pitchFamily="50" charset="-128"/>
                <a:cs typeface="メイリオ" panose="020B0604030504040204" pitchFamily="50" charset="-128"/>
              </a:rPr>
              <a:t>※</a:t>
            </a:r>
            <a:r>
              <a:rPr lang="ru-RU" altLang="ja-JP" sz="1000" dirty="0" smtClean="0">
                <a:solidFill>
                  <a:srgbClr val="1F1F1F"/>
                </a:solidFill>
                <a:latin typeface="+mn-lt"/>
                <a:ea typeface="HG丸ｺﾞｼｯｸM-PRO" panose="020F0600000000000000" pitchFamily="50" charset="-128"/>
                <a:cs typeface="メイリオ" panose="020B0604030504040204" pitchFamily="50" charset="-128"/>
              </a:rPr>
              <a:t> На сайте Центра поддержки и общения для лиц, возвратившихся из Китая, «Сютокен» предоставлена информация обо всех Центрах</a:t>
            </a:r>
            <a:r>
              <a:rPr lang="en-US" altLang="ja-JP" sz="1000" dirty="0" smtClean="0">
                <a:solidFill>
                  <a:srgbClr val="0000FF"/>
                </a:solidFill>
                <a:latin typeface="+mn-lt"/>
                <a:ea typeface="HG丸ｺﾞｼｯｸM-PRO" panose="020F0600000000000000" pitchFamily="50" charset="-128"/>
                <a:cs typeface="メイリオ" panose="020B0604030504040204" pitchFamily="50" charset="-128"/>
              </a:rPr>
              <a:t>:</a:t>
            </a:r>
            <a:r>
              <a:rPr lang="ru-RU" altLang="ja-JP" sz="1000" dirty="0" smtClean="0">
                <a:solidFill>
                  <a:srgbClr val="0000FF"/>
                </a:solidFill>
                <a:latin typeface="+mn-lt"/>
                <a:ea typeface="HG丸ｺﾞｼｯｸM-PRO" panose="020F0600000000000000" pitchFamily="50" charset="-128"/>
                <a:cs typeface="メイリオ" panose="020B0604030504040204" pitchFamily="50" charset="-128"/>
              </a:rPr>
              <a:t> </a:t>
            </a:r>
            <a:r>
              <a:rPr lang="en-US" altLang="ja-JP" sz="1000" dirty="0" smtClean="0">
                <a:solidFill>
                  <a:srgbClr val="0000FF"/>
                </a:solidFill>
                <a:latin typeface="+mn-lt"/>
                <a:ea typeface="HG丸ｺﾞｼｯｸM-PRO" panose="020F0600000000000000" pitchFamily="50" charset="-128"/>
                <a:cs typeface="メイリオ" panose="020B0604030504040204" pitchFamily="50" charset="-128"/>
              </a:rPr>
              <a:t>http://www.sien-center.or.jp</a:t>
            </a:r>
            <a:endParaRPr lang="en-US" altLang="ja-JP" sz="1000" spc="-600" dirty="0" smtClean="0">
              <a:solidFill>
                <a:srgbClr val="0000FF"/>
              </a:solidFill>
              <a:latin typeface="+mn-lt"/>
              <a:ea typeface="HG丸ｺﾞｼｯｸM-PRO" panose="020F0600000000000000" pitchFamily="50" charset="-128"/>
              <a:cs typeface="メイリオ" panose="020B0604030504040204" pitchFamily="50" charset="-128"/>
            </a:endParaRPr>
          </a:p>
          <a:p>
            <a:pPr eaLnBrk="1" hangingPunct="1">
              <a:lnSpc>
                <a:spcPts val="1588"/>
              </a:lnSpc>
              <a:spcBef>
                <a:spcPct val="127000"/>
              </a:spcBef>
              <a:spcAft>
                <a:spcPct val="1000"/>
              </a:spcAft>
            </a:pPr>
            <a:endParaRPr lang="en-US" altLang="ja-JP" sz="12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grpSp>
        <p:nvGrpSpPr>
          <p:cNvPr id="4" name="グループ化 3"/>
          <p:cNvGrpSpPr/>
          <p:nvPr/>
        </p:nvGrpSpPr>
        <p:grpSpPr>
          <a:xfrm>
            <a:off x="3996334" y="8736905"/>
            <a:ext cx="2664295" cy="444500"/>
            <a:chOff x="4090318" y="9063276"/>
            <a:chExt cx="2664295" cy="444500"/>
          </a:xfrm>
        </p:grpSpPr>
        <p:pic>
          <p:nvPicPr>
            <p:cNvPr id="14" name="Picture 3" descr="C:\Documents and Settings\okoshi\デスクトップ\1pixe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6875" y="9063276"/>
              <a:ext cx="947738"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 Box 14"/>
            <p:cNvSpPr txBox="1">
              <a:spLocks noChangeArrowheads="1"/>
            </p:cNvSpPr>
            <p:nvPr/>
          </p:nvSpPr>
          <p:spPr bwMode="auto">
            <a:xfrm>
              <a:off x="4090318" y="9142403"/>
              <a:ext cx="1640358" cy="14934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marL="1588" indent="3175"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9pPr>
            </a:lstStyle>
            <a:p>
              <a:pPr eaLnBrk="1" hangingPunct="1">
                <a:lnSpc>
                  <a:spcPts val="1150"/>
                </a:lnSpc>
                <a:spcBef>
                  <a:spcPct val="1000"/>
                </a:spcBef>
                <a:spcAft>
                  <a:spcPct val="1000"/>
                </a:spcAft>
              </a:pPr>
              <a:r>
                <a:rPr lang="en-US" altLang="ja-JP" sz="1200" dirty="0" err="1">
                  <a:solidFill>
                    <a:srgbClr val="202020"/>
                  </a:solidFill>
                  <a:latin typeface="HG丸ｺﾞｼｯｸM-PRO" panose="020F0600000000000000" pitchFamily="50" charset="-128"/>
                  <a:ea typeface="HG丸ｺﾞｼｯｸM-PRO" panose="020F0600000000000000" pitchFamily="50" charset="-128"/>
                </a:rPr>
                <a:t>支援</a:t>
              </a:r>
              <a:r>
                <a:rPr lang="en-US" altLang="ja-JP" sz="1200" dirty="0">
                  <a:solidFill>
                    <a:srgbClr val="202020"/>
                  </a:solidFill>
                  <a:latin typeface="HG丸ｺﾞｼｯｸM-PRO" panose="020F0600000000000000" pitchFamily="50" charset="-128"/>
                  <a:ea typeface="HG丸ｺﾞｼｯｸM-PRO" panose="020F0600000000000000" pitchFamily="50" charset="-128"/>
                </a:rPr>
                <a:t>・ </a:t>
              </a:r>
              <a:r>
                <a:rPr lang="en-US" altLang="ja-JP" sz="1200" dirty="0" err="1">
                  <a:solidFill>
                    <a:srgbClr val="202020"/>
                  </a:solidFill>
                  <a:latin typeface="HG丸ｺﾞｼｯｸM-PRO" panose="020F0600000000000000" pitchFamily="50" charset="-128"/>
                  <a:ea typeface="HG丸ｺﾞｼｯｸM-PRO" panose="020F0600000000000000" pitchFamily="50" charset="-128"/>
                </a:rPr>
                <a:t>交流センタ</a:t>
              </a:r>
              <a:r>
                <a:rPr lang="en-US" altLang="ja-JP" sz="1200" dirty="0">
                  <a:solidFill>
                    <a:srgbClr val="202020"/>
                  </a:solidFill>
                  <a:latin typeface="HG丸ｺﾞｼｯｸM-PRO" panose="020F0600000000000000" pitchFamily="50" charset="-128"/>
                  <a:ea typeface="HG丸ｺﾞｼｯｸM-PRO" panose="020F0600000000000000" pitchFamily="50" charset="-128"/>
                </a:rPr>
                <a:t>ー</a:t>
              </a:r>
              <a:endParaRPr lang="en-US" altLang="ja-JP" sz="1200" dirty="0">
                <a:solidFill>
                  <a:srgbClr val="000000"/>
                </a:solidFill>
                <a:latin typeface="HG丸ｺﾞｼｯｸM-PRO" panose="020F0600000000000000" pitchFamily="50" charset="-128"/>
                <a:ea typeface="HG丸ｺﾞｼｯｸM-PRO" panose="020F0600000000000000" pitchFamily="50" charset="-128"/>
              </a:endParaRPr>
            </a:p>
            <a:p>
              <a:pPr eaLnBrk="1" hangingPunct="1">
                <a:lnSpc>
                  <a:spcPts val="1150"/>
                </a:lnSpc>
                <a:spcBef>
                  <a:spcPct val="1000"/>
                </a:spcBef>
                <a:spcAft>
                  <a:spcPct val="1000"/>
                </a:spcAft>
              </a:pPr>
              <a:endParaRPr lang="en-US" altLang="ja-JP" sz="500" dirty="0">
                <a:solidFill>
                  <a:srgbClr val="000000"/>
                </a:solidFill>
                <a:ea typeface="ＭＳ Ｐ明朝" charset="-128"/>
              </a:endParaRPr>
            </a:p>
          </p:txBody>
        </p:sp>
      </p:grpSp>
      <p:sp>
        <p:nvSpPr>
          <p:cNvPr id="15327" name="Text Box 10324" descr="右下がり対角線 (反転)"/>
          <p:cNvSpPr txBox="1">
            <a:spLocks noChangeArrowheads="1"/>
          </p:cNvSpPr>
          <p:nvPr/>
        </p:nvSpPr>
        <p:spPr bwMode="auto">
          <a:xfrm>
            <a:off x="2774219" y="9171880"/>
            <a:ext cx="1364941"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23</a:t>
            </a:r>
            <a:r>
              <a:rPr lang="ja-JP" altLang="en-US" dirty="0" smtClean="0">
                <a:ea typeface="HG丸ｺﾞｼｯｸM-PRO" pitchFamily="50" charset="-128"/>
              </a:rPr>
              <a:t>－</a:t>
            </a:r>
            <a:endParaRPr lang="ja-JP" altLang="en-US" dirty="0">
              <a:ea typeface="HG丸ｺﾞｼｯｸM-PRO" pitchFamily="50" charset="-128"/>
            </a:endParaRPr>
          </a:p>
        </p:txBody>
      </p:sp>
      <p:sp>
        <p:nvSpPr>
          <p:cNvPr id="16" name="テキスト ボックス 15"/>
          <p:cNvSpPr txBox="1"/>
          <p:nvPr/>
        </p:nvSpPr>
        <p:spPr bwMode="auto">
          <a:xfrm>
            <a:off x="3969751" y="8998436"/>
            <a:ext cx="2546862" cy="398993"/>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wrap="none" lIns="90334" tIns="45167" rIns="90334" bIns="45167" rtlCol="0">
            <a:spAutoFit/>
          </a:bodyPr>
          <a:lstStyle/>
          <a:p>
            <a:pPr algn="l">
              <a:spcBef>
                <a:spcPct val="50000"/>
              </a:spcBef>
            </a:pPr>
            <a:r>
              <a:rPr kumimoji="1" lang="ru-RU" altLang="ja-JP" sz="800" dirty="0" smtClean="0">
                <a:ea typeface="HG丸ｺﾞｼｯｸM-PRO" pitchFamily="50" charset="-128"/>
              </a:rPr>
              <a:t>В поисковой строке набрать: </a:t>
            </a:r>
            <a:r>
              <a:rPr kumimoji="1" lang="ja-JP" altLang="en-US" sz="800" dirty="0" smtClean="0">
                <a:ea typeface="HG丸ｺﾞｼｯｸM-PRO" pitchFamily="50" charset="-128"/>
              </a:rPr>
              <a:t>支援・交流センター</a:t>
            </a:r>
            <a:r>
              <a:rPr lang="ru-RU" altLang="ja-JP" sz="800" dirty="0" smtClean="0">
                <a:ea typeface="HG丸ｺﾞｼｯｸM-PRO" pitchFamily="50" charset="-128"/>
              </a:rPr>
              <a:t>,</a:t>
            </a:r>
          </a:p>
          <a:p>
            <a:pPr algn="l">
              <a:spcBef>
                <a:spcPct val="50000"/>
              </a:spcBef>
            </a:pPr>
            <a:r>
              <a:rPr lang="ru-RU" altLang="ja-JP" sz="800" dirty="0" smtClean="0">
                <a:ea typeface="HG丸ｺﾞｼｯｸM-PRO" pitchFamily="50" charset="-128"/>
              </a:rPr>
              <a:t>затем нажать кнопку поиска.</a:t>
            </a:r>
            <a:endParaRPr kumimoji="1" lang="ja-JP" altLang="en-US" sz="800" dirty="0" smtClean="0">
              <a:ea typeface="HG丸ｺﾞｼｯｸM-PRO" pitchFamily="50"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Group 2"/>
          <p:cNvGraphicFramePr>
            <a:graphicFrameLocks noGrp="1"/>
          </p:cNvGraphicFramePr>
          <p:nvPr>
            <p:ph/>
          </p:nvPr>
        </p:nvGraphicFramePr>
        <p:xfrm>
          <a:off x="395935" y="549972"/>
          <a:ext cx="6192689" cy="8493540"/>
        </p:xfrm>
        <a:graphic>
          <a:graphicData uri="http://schemas.openxmlformats.org/drawingml/2006/table">
            <a:tbl>
              <a:tblPr/>
              <a:tblGrid>
                <a:gridCol w="221018"/>
                <a:gridCol w="221019"/>
                <a:gridCol w="221018"/>
                <a:gridCol w="219429"/>
                <a:gridCol w="234223"/>
                <a:gridCol w="207814"/>
                <a:gridCol w="221019"/>
                <a:gridCol w="221018"/>
                <a:gridCol w="221019"/>
                <a:gridCol w="221018"/>
                <a:gridCol w="219429"/>
                <a:gridCol w="221019"/>
                <a:gridCol w="221018"/>
                <a:gridCol w="221019"/>
                <a:gridCol w="221018"/>
                <a:gridCol w="221019"/>
                <a:gridCol w="221018"/>
                <a:gridCol w="219429"/>
                <a:gridCol w="221019"/>
                <a:gridCol w="221018"/>
                <a:gridCol w="210876"/>
                <a:gridCol w="241690"/>
                <a:gridCol w="221019"/>
                <a:gridCol w="221018"/>
                <a:gridCol w="219429"/>
                <a:gridCol w="221019"/>
                <a:gridCol w="221018"/>
                <a:gridCol w="221019"/>
              </a:tblGrid>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6350" name="Text Box 992" descr="右下がり対角線 (反転)"/>
          <p:cNvSpPr txBox="1">
            <a:spLocks noChangeArrowheads="1"/>
          </p:cNvSpPr>
          <p:nvPr/>
        </p:nvSpPr>
        <p:spPr bwMode="auto">
          <a:xfrm>
            <a:off x="332526" y="196307"/>
            <a:ext cx="1578708" cy="306660"/>
          </a:xfrm>
          <a:prstGeom prst="rect">
            <a:avLst/>
          </a:prstGeom>
          <a:noFill/>
          <a:ln w="9525" algn="ctr">
            <a:noFill/>
            <a:miter lim="800000"/>
            <a:headEnd/>
            <a:tailEnd/>
          </a:ln>
        </p:spPr>
        <p:txBody>
          <a:bodyPr lIns="90334" tIns="45167" rIns="90334" bIns="45167">
            <a:spAutoFit/>
          </a:bodyPr>
          <a:lstStyle/>
          <a:p>
            <a:pPr algn="l">
              <a:spcBef>
                <a:spcPct val="50000"/>
              </a:spcBef>
            </a:pPr>
            <a:r>
              <a:rPr lang="en-US" altLang="ja-JP" sz="1400" dirty="0" smtClean="0">
                <a:ea typeface="HG丸ｺﾞｼｯｸM-PRO" pitchFamily="50" charset="-128"/>
              </a:rPr>
              <a:t>●</a:t>
            </a:r>
            <a:r>
              <a:rPr lang="ru-RU" altLang="ja-JP" sz="1400" dirty="0" smtClean="0">
                <a:ea typeface="HG丸ｺﾞｼｯｸM-PRO" pitchFamily="50" charset="-128"/>
              </a:rPr>
              <a:t> Для заметок</a:t>
            </a:r>
            <a:endParaRPr lang="ja-JP" altLang="en-US" sz="1400" dirty="0">
              <a:ea typeface="HG丸ｺﾞｼｯｸM-PRO" pitchFamily="50" charset="-128"/>
            </a:endParaRPr>
          </a:p>
        </p:txBody>
      </p:sp>
      <p:sp>
        <p:nvSpPr>
          <p:cNvPr id="16351" name="Text Box 993" descr="右下がり対角線 (反転)"/>
          <p:cNvSpPr txBox="1">
            <a:spLocks noChangeArrowheads="1"/>
          </p:cNvSpPr>
          <p:nvPr/>
        </p:nvSpPr>
        <p:spPr bwMode="auto">
          <a:xfrm>
            <a:off x="2845475" y="9171880"/>
            <a:ext cx="1364941"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24</a:t>
            </a:r>
            <a:r>
              <a:rPr lang="ja-JP" altLang="en-US" dirty="0" smtClean="0">
                <a:ea typeface="HG丸ｺﾞｼｯｸM-PRO" pitchFamily="50" charset="-128"/>
              </a:rPr>
              <a:t>－</a:t>
            </a:r>
            <a:endParaRPr lang="ja-JP" altLang="en-US" dirty="0">
              <a:ea typeface="HG丸ｺﾞｼｯｸM-PRO" pitchFamily="50"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4" descr="右下がり対角線 (反転)"/>
          <p:cNvSpPr>
            <a:spLocks noChangeArrowheads="1"/>
          </p:cNvSpPr>
          <p:nvPr/>
        </p:nvSpPr>
        <p:spPr bwMode="auto">
          <a:xfrm>
            <a:off x="475038" y="6697795"/>
            <a:ext cx="5890463" cy="2190532"/>
          </a:xfrm>
          <a:prstGeom prst="flowChartAlternateProcess">
            <a:avLst/>
          </a:prstGeom>
          <a:pattFill prst="dkDnDiag">
            <a:fgClr>
              <a:schemeClr val="bg1">
                <a:alpha val="0"/>
              </a:schemeClr>
            </a:fgClr>
            <a:bgClr>
              <a:schemeClr val="accent1">
                <a:alpha val="0"/>
              </a:schemeClr>
            </a:bgClr>
          </a:pattFill>
          <a:ln w="57150" algn="ctr">
            <a:solidFill>
              <a:schemeClr val="tx1"/>
            </a:solidFill>
            <a:miter lim="800000"/>
            <a:headEnd/>
            <a:tailEnd/>
          </a:ln>
        </p:spPr>
        <p:txBody>
          <a:bodyPr wrap="none" lIns="90334" tIns="45167" rIns="90334" bIns="45167" anchor="ctr"/>
          <a:lstStyle/>
          <a:p>
            <a:endParaRPr lang="ja-JP" altLang="en-US" dirty="0"/>
          </a:p>
        </p:txBody>
      </p:sp>
      <p:sp>
        <p:nvSpPr>
          <p:cNvPr id="16387" name="Text Box 5" descr="右下がり対角線 (反転)"/>
          <p:cNvSpPr txBox="1">
            <a:spLocks noChangeArrowheads="1"/>
          </p:cNvSpPr>
          <p:nvPr/>
        </p:nvSpPr>
        <p:spPr bwMode="auto">
          <a:xfrm>
            <a:off x="834483" y="6981348"/>
            <a:ext cx="5029062" cy="1599321"/>
          </a:xfrm>
          <a:prstGeom prst="rect">
            <a:avLst/>
          </a:prstGeom>
          <a:noFill/>
          <a:ln w="9525" algn="ctr">
            <a:noFill/>
            <a:miter lim="800000"/>
            <a:headEnd/>
            <a:tailEnd/>
          </a:ln>
        </p:spPr>
        <p:txBody>
          <a:bodyPr lIns="90334" tIns="45167" rIns="90334" bIns="45167">
            <a:spAutoFit/>
          </a:bodyPr>
          <a:lstStyle/>
          <a:p>
            <a:pPr lvl="0" algn="l">
              <a:spcBef>
                <a:spcPct val="50000"/>
              </a:spcBef>
            </a:pPr>
            <a:r>
              <a:rPr lang="ru-RU" altLang="ja-JP" sz="1400" dirty="0" smtClean="0">
                <a:solidFill>
                  <a:srgbClr val="000000"/>
                </a:solidFill>
                <a:latin typeface="+mn-lt"/>
                <a:ea typeface="Arial Unicode MS" pitchFamily="50" charset="-128"/>
                <a:cs typeface="Arial Unicode MS" pitchFamily="50" charset="-128"/>
              </a:rPr>
              <a:t>Орган, осуществляющий выплату социальных пособий</a:t>
            </a:r>
            <a:endParaRPr lang="en-US" altLang="ja-JP" sz="1400" dirty="0" smtClean="0">
              <a:solidFill>
                <a:srgbClr val="000000"/>
              </a:solidFill>
              <a:latin typeface="+mn-lt"/>
              <a:ea typeface="Arial Unicode MS" pitchFamily="50" charset="-128"/>
              <a:cs typeface="Arial Unicode MS" pitchFamily="50" charset="-128"/>
            </a:endParaRPr>
          </a:p>
          <a:p>
            <a:pPr lvl="0" algn="l">
              <a:spcBef>
                <a:spcPct val="50000"/>
              </a:spcBef>
            </a:pPr>
            <a:endParaRPr lang="ru-RU" altLang="ja-JP" sz="1400" dirty="0" smtClean="0">
              <a:solidFill>
                <a:srgbClr val="000000"/>
              </a:solidFill>
              <a:latin typeface="+mn-lt"/>
              <a:ea typeface="Arial Unicode MS" pitchFamily="50" charset="-128"/>
              <a:cs typeface="Arial Unicode MS" pitchFamily="50" charset="-128"/>
            </a:endParaRPr>
          </a:p>
          <a:p>
            <a:pPr lvl="0" algn="l">
              <a:spcBef>
                <a:spcPct val="50000"/>
              </a:spcBef>
            </a:pPr>
            <a:r>
              <a:rPr lang="ru-RU" altLang="ja-JP" sz="1400" dirty="0" smtClean="0">
                <a:solidFill>
                  <a:srgbClr val="000000"/>
                </a:solidFill>
                <a:latin typeface="+mn-lt"/>
                <a:ea typeface="Arial Unicode MS" pitchFamily="50" charset="-128"/>
                <a:cs typeface="Arial Unicode MS" pitchFamily="50" charset="-128"/>
              </a:rPr>
              <a:t>Адрес:</a:t>
            </a:r>
            <a:endParaRPr lang="en-US" altLang="ja-JP" sz="1400" dirty="0" smtClean="0">
              <a:solidFill>
                <a:srgbClr val="000000"/>
              </a:solidFill>
              <a:latin typeface="+mn-lt"/>
              <a:ea typeface="Arial Unicode MS" pitchFamily="50" charset="-128"/>
              <a:cs typeface="Arial Unicode MS" pitchFamily="50" charset="-128"/>
            </a:endParaRPr>
          </a:p>
          <a:p>
            <a:pPr lvl="0" algn="l">
              <a:spcBef>
                <a:spcPct val="50000"/>
              </a:spcBef>
            </a:pPr>
            <a:r>
              <a:rPr lang="ru-RU" altLang="ja-JP" sz="1400" dirty="0" smtClean="0">
                <a:solidFill>
                  <a:srgbClr val="000000"/>
                </a:solidFill>
                <a:latin typeface="+mn-lt"/>
                <a:ea typeface="Arial Unicode MS" pitchFamily="50" charset="-128"/>
                <a:cs typeface="Arial Unicode MS" pitchFamily="50" charset="-128"/>
              </a:rPr>
              <a:t>Номер телефона:</a:t>
            </a:r>
            <a:endParaRPr lang="en-US" altLang="ja-JP" sz="1400" dirty="0" smtClean="0">
              <a:solidFill>
                <a:srgbClr val="000000"/>
              </a:solidFill>
              <a:latin typeface="+mn-lt"/>
              <a:ea typeface="Arial Unicode MS" pitchFamily="50" charset="-128"/>
              <a:cs typeface="Arial Unicode MS" pitchFamily="50" charset="-128"/>
            </a:endParaRPr>
          </a:p>
          <a:p>
            <a:pPr lvl="0" algn="l">
              <a:spcBef>
                <a:spcPct val="50000"/>
              </a:spcBef>
            </a:pPr>
            <a:r>
              <a:rPr lang="ru-RU" altLang="ja-JP" sz="1400" dirty="0" smtClean="0">
                <a:solidFill>
                  <a:srgbClr val="000000"/>
                </a:solidFill>
                <a:latin typeface="+mn-lt"/>
                <a:ea typeface="Arial Unicode MS" pitchFamily="50" charset="-128"/>
                <a:cs typeface="Arial Unicode MS" pitchFamily="50" charset="-128"/>
              </a:rPr>
              <a:t>Ответственный сотрудник:</a:t>
            </a:r>
            <a:endParaRPr lang="en-US" altLang="ja-JP" sz="1400" dirty="0">
              <a:solidFill>
                <a:srgbClr val="000000"/>
              </a:solidFill>
              <a:latin typeface="+mn-lt"/>
              <a:ea typeface="Arial Unicode MS" pitchFamily="50" charset="-128"/>
              <a:cs typeface="Arial Unicode MS" pitchFamily="50" charset="-128"/>
            </a:endParaRPr>
          </a:p>
        </p:txBody>
      </p:sp>
      <p:sp>
        <p:nvSpPr>
          <p:cNvPr id="4" name="Text Box 993" descr="右下がり対角線 (反転)"/>
          <p:cNvSpPr txBox="1">
            <a:spLocks noChangeArrowheads="1"/>
          </p:cNvSpPr>
          <p:nvPr/>
        </p:nvSpPr>
        <p:spPr bwMode="auto">
          <a:xfrm>
            <a:off x="2845475" y="9171880"/>
            <a:ext cx="1364941"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25</a:t>
            </a:r>
            <a:r>
              <a:rPr lang="ja-JP" altLang="en-US" dirty="0" smtClean="0">
                <a:ea typeface="HG丸ｺﾞｼｯｸM-PRO" pitchFamily="50" charset="-128"/>
              </a:rPr>
              <a:t>－</a:t>
            </a:r>
            <a:endParaRPr lang="ja-JP" altLang="en-US" dirty="0">
              <a:ea typeface="HG丸ｺﾞｼｯｸM-PRO"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949" y="396429"/>
            <a:ext cx="5817797" cy="636025"/>
          </a:xfrm>
          <a:prstGeom prst="roundRect">
            <a:avLst>
              <a:gd name="adj" fmla="val 16667"/>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lstStyle/>
          <a:p>
            <a:pPr>
              <a:lnSpc>
                <a:spcPct val="150000"/>
              </a:lnSpc>
              <a:spcBef>
                <a:spcPct val="50000"/>
              </a:spcBef>
            </a:pPr>
            <a:r>
              <a:rPr lang="ru-RU" altLang="ja-JP" sz="2000" dirty="0" smtClean="0">
                <a:latin typeface="Arial" pitchFamily="34" charset="0"/>
                <a:ea typeface="HG丸ｺﾞｼｯｸM-PRO" pitchFamily="50" charset="-128"/>
                <a:cs typeface="Arial" pitchFamily="34" charset="0"/>
              </a:rPr>
              <a:t>1   О системе помощи</a:t>
            </a:r>
            <a:endParaRPr lang="en-US" altLang="ja-JP" sz="2000" dirty="0" smtClean="0">
              <a:latin typeface="Arial" pitchFamily="34" charset="0"/>
              <a:ea typeface="HG丸ｺﾞｼｯｸM-PRO" pitchFamily="50" charset="-128"/>
              <a:cs typeface="Arial" pitchFamily="34" charset="0"/>
            </a:endParaRPr>
          </a:p>
        </p:txBody>
      </p:sp>
      <p:sp>
        <p:nvSpPr>
          <p:cNvPr id="2" name="Text Box 7"/>
          <p:cNvSpPr txBox="1">
            <a:spLocks noChangeArrowheads="1"/>
          </p:cNvSpPr>
          <p:nvPr/>
        </p:nvSpPr>
        <p:spPr bwMode="auto">
          <a:xfrm>
            <a:off x="467941" y="1116510"/>
            <a:ext cx="5976664" cy="7916435"/>
          </a:xfrm>
          <a:prstGeom prst="rect">
            <a:avLst/>
          </a:prstGeom>
          <a:noFill/>
          <a:ln w="9525">
            <a:noFill/>
            <a:miter lim="800000"/>
            <a:headEnd/>
            <a:tailEnd/>
          </a:ln>
        </p:spPr>
        <p:txBody>
          <a:bodyPr wrap="square" lIns="90334" tIns="45167" rIns="90334" bIns="45167">
            <a:spAutoFit/>
          </a:bodyPr>
          <a:lstStyle/>
          <a:p>
            <a:pPr marL="352425" indent="-352425" algn="just">
              <a:spcBef>
                <a:spcPts val="593"/>
              </a:spcBef>
            </a:pPr>
            <a:r>
              <a:rPr lang="ja-JP" altLang="en-US" b="1" dirty="0" smtClean="0">
                <a:solidFill>
                  <a:schemeClr val="accent2"/>
                </a:solidFill>
                <a:latin typeface="+mn-lt"/>
                <a:ea typeface="HG丸ｺﾞｼｯｸM-PRO" pitchFamily="50" charset="-128"/>
                <a:cs typeface="Arial" pitchFamily="34" charset="0"/>
              </a:rPr>
              <a:t>◆ </a:t>
            </a:r>
            <a:r>
              <a:rPr lang="ru-RU" altLang="ja-JP" sz="1400" dirty="0" smtClean="0">
                <a:latin typeface="+mn-lt"/>
                <a:ea typeface="ＤＨＰ特太ゴシック体" pitchFamily="2" charset="-128"/>
                <a:cs typeface="Arial" pitchFamily="34" charset="0"/>
              </a:rPr>
              <a:t>Особые обстоятельства, имеющиеся у соотечественников, остававшихся в Китае и др.</a:t>
            </a:r>
            <a:endParaRPr lang="ja-JP" altLang="en-US" sz="1400" dirty="0" smtClean="0">
              <a:latin typeface="+mn-lt"/>
              <a:ea typeface="ＤＨＰ特太ゴシック体" pitchFamily="2" charset="-128"/>
              <a:cs typeface="Arial" pitchFamily="34" charset="0"/>
            </a:endParaRPr>
          </a:p>
          <a:p>
            <a:pPr algn="just">
              <a:spcBef>
                <a:spcPts val="593"/>
              </a:spcBef>
            </a:pPr>
            <a:r>
              <a:rPr lang="ru-RU" altLang="ja-JP" sz="1200" dirty="0">
                <a:latin typeface="+mn-lt"/>
                <a:ea typeface="HG丸ｺﾞｼｯｸM-PRO" pitchFamily="50" charset="-128"/>
                <a:cs typeface="Arial" pitchFamily="34" charset="0"/>
              </a:rPr>
              <a:t> </a:t>
            </a:r>
            <a:r>
              <a:rPr lang="en-US" altLang="ja-JP"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   Соотечественники, остававшиеся (оставшиеся) в Китае и др., </a:t>
            </a:r>
            <a:r>
              <a:rPr lang="en-US" altLang="ja-JP" sz="1200" dirty="0" smtClean="0">
                <a:latin typeface="+mn-lt"/>
                <a:ea typeface="HG丸ｺﾞｼｯｸM-PRO" pitchFamily="50" charset="-128"/>
                <a:cs typeface="Arial" pitchFamily="34" charset="0"/>
              </a:rPr>
              <a:t>―</a:t>
            </a:r>
            <a:r>
              <a:rPr lang="ru-RU" altLang="ja-JP" sz="1200" dirty="0" smtClean="0">
                <a:latin typeface="+mn-lt"/>
                <a:ea typeface="HG丸ｺﾞｼｯｸM-PRO" pitchFamily="50" charset="-128"/>
                <a:cs typeface="Arial" pitchFamily="34" charset="0"/>
              </a:rPr>
              <a:t> это японцы, которые в период послевоенного смятения в результате разлуки с родными или вследствие других причин, потеряли возможность вернуться в Японию и были вынуждены на долгие годы остаться в Китае, на Сахалине, в России и других регионах бывшего СССР. </a:t>
            </a:r>
            <a:endParaRPr lang="ja-JP" altLang="en-US" sz="1200" dirty="0" smtClean="0">
              <a:latin typeface="+mn-lt"/>
              <a:ea typeface="HG丸ｺﾞｼｯｸM-PRO" pitchFamily="50" charset="-128"/>
              <a:cs typeface="Arial" pitchFamily="34" charset="0"/>
            </a:endParaRPr>
          </a:p>
          <a:p>
            <a:pPr algn="just">
              <a:spcBef>
                <a:spcPts val="593"/>
              </a:spcBef>
            </a:pPr>
            <a:r>
              <a:rPr lang="ru-RU" altLang="ja-JP" sz="1200" dirty="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 </a:t>
            </a:r>
            <a:r>
              <a:rPr lang="en-US" altLang="ja-JP"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  Японцы, которые наконец-то смогли вернуться в Японию, уже достигли среднего или пожилого возраста. Они не имели возможности получить образование в Японии, а также столкнулись с серьезными трудностями в изучении японского языка. В связи с недостаточным владением языком они не могли устроиться на желаемую работу, а в большинстве случаев не могли найти постоянного места работы.</a:t>
            </a:r>
            <a:endParaRPr lang="ja-JP" altLang="en-US" sz="1200" dirty="0" smtClean="0">
              <a:latin typeface="+mn-lt"/>
              <a:ea typeface="HG丸ｺﾞｼｯｸM-PRO" pitchFamily="50" charset="-128"/>
              <a:cs typeface="Arial" pitchFamily="34" charset="0"/>
            </a:endParaRPr>
          </a:p>
          <a:p>
            <a:pPr algn="just">
              <a:spcBef>
                <a:spcPts val="593"/>
              </a:spcBef>
            </a:pPr>
            <a:r>
              <a:rPr lang="ru-RU" altLang="ja-JP" sz="1200" dirty="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  </a:t>
            </a:r>
            <a:r>
              <a:rPr lang="en-US" altLang="ja-JP"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 Также, находясь за пределами Японии, они, в отличие от других граждан Японии, не могли пользоваться благами прогрессивного экономического роста, происходившего в стране в послевоенные годы.</a:t>
            </a:r>
            <a:endParaRPr lang="ja-JP" altLang="en-US" sz="1200" dirty="0" smtClean="0">
              <a:latin typeface="+mn-lt"/>
              <a:ea typeface="HG丸ｺﾞｼｯｸM-PRO" pitchFamily="50" charset="-128"/>
              <a:cs typeface="Arial" pitchFamily="34" charset="0"/>
            </a:endParaRPr>
          </a:p>
          <a:p>
            <a:pPr algn="just">
              <a:spcBef>
                <a:spcPts val="593"/>
              </a:spcBef>
            </a:pPr>
            <a:r>
              <a:rPr lang="ru-RU" altLang="ja-JP" sz="1200" dirty="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   </a:t>
            </a:r>
            <a:r>
              <a:rPr lang="en-US" altLang="ja-JP"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В результате, по возвращении на родину многие из соотечественников, несмотря на приложенные усилия, не смогли создать необходимую финансовую поддержку для обеспечения своей старости и проживали за счет социальной помощи. Кроме этого, в связи с недостаточным владением японским языком, они испытывали значительные трудности при общении в местных сообществах.</a:t>
            </a:r>
            <a:endParaRPr lang="ja-JP" altLang="en-US" sz="1200" dirty="0" smtClean="0">
              <a:latin typeface="+mn-lt"/>
              <a:ea typeface="HG丸ｺﾞｼｯｸM-PRO" pitchFamily="50" charset="-128"/>
              <a:cs typeface="Arial" pitchFamily="34" charset="0"/>
            </a:endParaRPr>
          </a:p>
          <a:p>
            <a:pPr marL="352425" indent="-352425" algn="just">
              <a:spcBef>
                <a:spcPts val="593"/>
              </a:spcBef>
            </a:pPr>
            <a:r>
              <a:rPr lang="ja-JP" altLang="en-US" b="1" dirty="0" smtClean="0">
                <a:solidFill>
                  <a:schemeClr val="accent2"/>
                </a:solidFill>
                <a:latin typeface="+mn-lt"/>
                <a:ea typeface="HG丸ｺﾞｼｯｸM-PRO" pitchFamily="50" charset="-128"/>
                <a:cs typeface="Arial" pitchFamily="34" charset="0"/>
              </a:rPr>
              <a:t>◆  </a:t>
            </a:r>
            <a:r>
              <a:rPr lang="ru-RU" altLang="ja-JP" sz="1400" dirty="0" smtClean="0">
                <a:latin typeface="+mn-lt"/>
                <a:ea typeface="ＤＨＰ特太ゴシック体" pitchFamily="2" charset="-128"/>
                <a:cs typeface="Arial" pitchFamily="34" charset="0"/>
              </a:rPr>
              <a:t>Меры, принимаемые для оказания помощи в настоящее время</a:t>
            </a:r>
            <a:endParaRPr lang="en-US" altLang="ja-JP" sz="1400" dirty="0" smtClean="0">
              <a:latin typeface="+mn-lt"/>
              <a:ea typeface="ＤＨＰ特太ゴシック体" pitchFamily="2" charset="-128"/>
              <a:cs typeface="Arial" pitchFamily="34" charset="0"/>
            </a:endParaRPr>
          </a:p>
          <a:p>
            <a:pPr algn="just">
              <a:spcBef>
                <a:spcPts val="600"/>
              </a:spcBef>
              <a:spcAft>
                <a:spcPts val="0"/>
              </a:spcAft>
            </a:pPr>
            <a:r>
              <a:rPr lang="ru-RU" altLang="ja-JP" sz="1200" dirty="0" smtClean="0">
                <a:latin typeface="+mn-lt"/>
                <a:ea typeface="HG丸ｺﾞｼｯｸM-PRO" pitchFamily="50" charset="-128"/>
                <a:cs typeface="Arial" pitchFamily="34" charset="0"/>
              </a:rPr>
              <a:t>  </a:t>
            </a:r>
            <a:r>
              <a:rPr lang="en-US" altLang="ja-JP"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 </a:t>
            </a:r>
            <a:r>
              <a:rPr lang="en-US" altLang="ja-JP"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Принимая во внимание вышеизложенные обстоятельства, </a:t>
            </a:r>
            <a:r>
              <a:rPr lang="ru-RU" altLang="ja-JP" sz="1200" dirty="0" smtClean="0">
                <a:solidFill>
                  <a:srgbClr val="000000"/>
                </a:solidFill>
                <a:latin typeface="+mn-lt"/>
                <a:ea typeface="Arial Unicode MS" pitchFamily="50" charset="-128"/>
                <a:cs typeface="Arial Unicode MS" pitchFamily="50" charset="-128"/>
              </a:rPr>
              <a:t>в 2007 г. на внеочередной сессии парламента верхней и нижней палат был единогласно принят закон об усовершенствовании действовавшей ранее системы помощи и осуществлении мер, принимаемых для оказания помощи в настоящее время (Закон «Об ускорении возвращения на родину соотечественников, оставшихся в Китае и других странах и оказании им помощи в налаживании самостоятельной жизни после возвращения на родину»), а в апреле 2008 г. началось выполнение данной программы помощи.</a:t>
            </a:r>
            <a:endParaRPr lang="ru-RU" altLang="ja-JP" sz="1200" dirty="0" smtClean="0">
              <a:latin typeface="+mn-lt"/>
              <a:ea typeface="HG丸ｺﾞｼｯｸM-PRO" pitchFamily="50" charset="-128"/>
              <a:cs typeface="Arial" pitchFamily="34" charset="0"/>
            </a:endParaRPr>
          </a:p>
          <a:p>
            <a:pPr algn="just">
              <a:spcBef>
                <a:spcPts val="600"/>
              </a:spcBef>
              <a:spcAft>
                <a:spcPts val="0"/>
              </a:spcAft>
            </a:pPr>
            <a:r>
              <a:rPr lang="ja-JP" altLang="en-US" b="1" dirty="0" smtClean="0">
                <a:solidFill>
                  <a:srgbClr val="333399"/>
                </a:solidFill>
                <a:latin typeface="Arial" pitchFamily="34" charset="0"/>
                <a:ea typeface="HG丸ｺﾞｼｯｸM-PRO" pitchFamily="50" charset="-128"/>
                <a:cs typeface="Arial" pitchFamily="34" charset="0"/>
              </a:rPr>
              <a:t>◆  </a:t>
            </a:r>
            <a:r>
              <a:rPr lang="ru-RU" altLang="ja-JP" sz="1400" dirty="0" smtClean="0">
                <a:solidFill>
                  <a:srgbClr val="000000"/>
                </a:solidFill>
                <a:latin typeface="Arial" pitchFamily="34" charset="0"/>
                <a:ea typeface="ＤＨＰ特太ゴシック体" pitchFamily="2" charset="-128"/>
                <a:cs typeface="Arial" pitchFamily="34" charset="0"/>
              </a:rPr>
              <a:t>Выплата субсидий супругам</a:t>
            </a:r>
          </a:p>
          <a:p>
            <a:pPr algn="just">
              <a:spcBef>
                <a:spcPts val="600"/>
              </a:spcBef>
              <a:spcAft>
                <a:spcPts val="0"/>
              </a:spcAft>
            </a:pPr>
            <a:r>
              <a:rPr lang="ru-RU" altLang="ja-JP" sz="1400" dirty="0">
                <a:solidFill>
                  <a:srgbClr val="000000"/>
                </a:solidFill>
                <a:latin typeface="Arial" pitchFamily="34" charset="0"/>
                <a:ea typeface="ＤＨＰ特太ゴシック体" pitchFamily="2" charset="-128"/>
                <a:cs typeface="Arial" pitchFamily="34" charset="0"/>
              </a:rPr>
              <a:t> </a:t>
            </a:r>
            <a:r>
              <a:rPr lang="ru-RU" altLang="ja-JP" sz="1400" dirty="0" smtClean="0">
                <a:solidFill>
                  <a:srgbClr val="000000"/>
                </a:solidFill>
                <a:latin typeface="Arial" pitchFamily="34" charset="0"/>
                <a:ea typeface="ＤＨＰ特太ゴシック体" pitchFamily="2" charset="-128"/>
                <a:cs typeface="Arial" pitchFamily="34" charset="0"/>
              </a:rPr>
              <a:t>   </a:t>
            </a:r>
            <a:r>
              <a:rPr lang="en-US" altLang="ja-JP" sz="1400" dirty="0" smtClean="0">
                <a:solidFill>
                  <a:srgbClr val="000000"/>
                </a:solidFill>
                <a:latin typeface="Arial" pitchFamily="34" charset="0"/>
                <a:ea typeface="ＤＨＰ特太ゴシック体" pitchFamily="2" charset="-128"/>
                <a:cs typeface="Arial" pitchFamily="34" charset="0"/>
              </a:rPr>
              <a:t> </a:t>
            </a:r>
            <a:r>
              <a:rPr lang="ru-RU" altLang="ja-JP" sz="1200" dirty="0" smtClean="0">
                <a:latin typeface="+mn-lt"/>
                <a:ea typeface="HG丸ｺﾞｼｯｸM-PRO" pitchFamily="50" charset="-128"/>
                <a:cs typeface="Arial" pitchFamily="34" charset="0"/>
              </a:rPr>
              <a:t>В дальнейшем, в 2013 г. на внеочередной сессии парламента вышеназванный закон (2008 г.) был пересмотрен, и с октября 2014 г. началось выполнение программы помощи супругам особого статуса («Выплата субсидий лицам, которые являются супругами особого статуса скончавшихся соотечественников, остававшихся в Китае и др.») (см. Стр. 18).</a:t>
            </a:r>
            <a:endParaRPr lang="en-US" altLang="ja-JP" sz="1200" dirty="0" smtClean="0">
              <a:latin typeface="+mn-lt"/>
              <a:ea typeface="HG丸ｺﾞｼｯｸM-PRO" pitchFamily="50" charset="-128"/>
              <a:cs typeface="Arial" pitchFamily="34" charset="0"/>
            </a:endParaRPr>
          </a:p>
          <a:p>
            <a:pPr algn="just">
              <a:spcBef>
                <a:spcPts val="593"/>
              </a:spcBef>
            </a:pPr>
            <a:endParaRPr lang="en-US" altLang="ja-JP" sz="1400" dirty="0" smtClean="0">
              <a:latin typeface="Arial" pitchFamily="34" charset="0"/>
              <a:ea typeface="HG丸ｺﾞｼｯｸM-PRO" pitchFamily="50" charset="-128"/>
              <a:cs typeface="Arial" pitchFamily="34" charset="0"/>
            </a:endParaRPr>
          </a:p>
        </p:txBody>
      </p:sp>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2328841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角丸四角形 4"/>
          <p:cNvSpPr/>
          <p:nvPr/>
        </p:nvSpPr>
        <p:spPr bwMode="auto">
          <a:xfrm>
            <a:off x="467941" y="4644901"/>
            <a:ext cx="5976664" cy="2232248"/>
          </a:xfrm>
          <a:prstGeom prst="roundRect">
            <a:avLst/>
          </a:prstGeom>
          <a:ln>
            <a:headEnd type="none" w="med" len="med"/>
            <a:tailEnd type="none" w="med" len="med"/>
          </a:ln>
          <a:effectLst>
            <a:glow rad="1397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algn="just">
              <a:spcBef>
                <a:spcPts val="593"/>
              </a:spcBef>
            </a:pPr>
            <a:endParaRPr lang="en-US" altLang="ja-JP" sz="1400" dirty="0" smtClean="0">
              <a:latin typeface="HG丸ｺﾞｼｯｸM-PRO" pitchFamily="50" charset="-128"/>
              <a:ea typeface="HG丸ｺﾞｼｯｸM-PRO" pitchFamily="50" charset="-128"/>
            </a:endParaRPr>
          </a:p>
          <a:p>
            <a:pPr algn="just">
              <a:lnSpc>
                <a:spcPts val="1000"/>
              </a:lnSpc>
              <a:spcBef>
                <a:spcPts val="593"/>
              </a:spcBef>
            </a:pPr>
            <a:endParaRPr lang="ja-JP" altLang="en-US" sz="1400" b="1" u="sng" dirty="0" smtClean="0">
              <a:latin typeface="HG丸ｺﾞｼｯｸM-PRO" pitchFamily="50" charset="-128"/>
              <a:ea typeface="HG丸ｺﾞｼｯｸM-PRO" pitchFamily="50" charset="-128"/>
            </a:endParaRPr>
          </a:p>
          <a:p>
            <a:pPr algn="just">
              <a:spcBef>
                <a:spcPts val="593"/>
              </a:spcBef>
            </a:pPr>
            <a:r>
              <a:rPr lang="ja-JP" altLang="en-US" sz="1400" b="1" u="sng" dirty="0" smtClean="0">
                <a:latin typeface="HG丸ｺﾞｼｯｸM-PRO" pitchFamily="50" charset="-128"/>
                <a:ea typeface="HG丸ｺﾞｼｯｸM-PRO" pitchFamily="50" charset="-128"/>
              </a:rPr>
              <a:t>☆ </a:t>
            </a:r>
            <a:r>
              <a:rPr lang="ru-RU" altLang="ja-JP" sz="1600" b="1" u="sng" dirty="0" smtClean="0">
                <a:ea typeface="HG丸ｺﾞｼｯｸM-PRO" pitchFamily="50" charset="-128"/>
              </a:rPr>
              <a:t>Кого следует считать супругом особого статуса</a:t>
            </a:r>
            <a:r>
              <a:rPr lang="ja-JP" altLang="en-US" sz="1600" b="1" u="sng" dirty="0" smtClean="0">
                <a:ea typeface="HG丸ｺﾞｼｯｸM-PRO" pitchFamily="50" charset="-128"/>
              </a:rPr>
              <a:t> </a:t>
            </a:r>
            <a:r>
              <a:rPr lang="ja-JP" altLang="en-US" sz="1400" b="1" u="sng" dirty="0" smtClean="0">
                <a:latin typeface="HG丸ｺﾞｼｯｸM-PRO" pitchFamily="50" charset="-128"/>
                <a:ea typeface="HG丸ｺﾞｼｯｸM-PRO" pitchFamily="50" charset="-128"/>
              </a:rPr>
              <a:t>☆</a:t>
            </a:r>
            <a:endParaRPr lang="ru-RU" altLang="ja-JP" sz="1400" b="1" u="sng" dirty="0" smtClean="0">
              <a:latin typeface="HG丸ｺﾞｼｯｸM-PRO" pitchFamily="50" charset="-128"/>
              <a:ea typeface="HG丸ｺﾞｼｯｸM-PRO" pitchFamily="50" charset="-128"/>
            </a:endParaRPr>
          </a:p>
          <a:p>
            <a:pPr algn="just">
              <a:spcBef>
                <a:spcPts val="593"/>
              </a:spcBef>
            </a:pPr>
            <a:r>
              <a:rPr lang="ru-RU" altLang="ja-JP" sz="1400" dirty="0" smtClean="0">
                <a:ea typeface="HG丸ｺﾞｼｯｸM-PRO" pitchFamily="50" charset="-128"/>
              </a:rPr>
              <a:t>Супругом особого статуса считается лицо</a:t>
            </a:r>
            <a:r>
              <a:rPr lang="ru-RU" altLang="ja-JP" sz="1400" dirty="0" smtClean="0">
                <a:solidFill>
                  <a:srgbClr val="000000"/>
                </a:solidFill>
                <a:ea typeface="Tahoma" pitchFamily="34" charset="0"/>
                <a:cs typeface="Times New Roman" pitchFamily="18" charset="0"/>
              </a:rPr>
              <a:t>, непрерывно являющееся</a:t>
            </a:r>
          </a:p>
          <a:p>
            <a:pPr algn="just">
              <a:spcBef>
                <a:spcPts val="593"/>
              </a:spcBef>
            </a:pPr>
            <a:r>
              <a:rPr lang="ru-RU" altLang="ja-JP" sz="1400" dirty="0" smtClean="0">
                <a:solidFill>
                  <a:srgbClr val="000000"/>
                </a:solidFill>
                <a:ea typeface="Tahoma" pitchFamily="34" charset="0"/>
                <a:cs typeface="Times New Roman" pitchFamily="18" charset="0"/>
              </a:rPr>
              <a:t>супругой (супругом)  соотечественника, остававшегося в Китае и др.,</a:t>
            </a:r>
          </a:p>
          <a:p>
            <a:pPr algn="just">
              <a:spcBef>
                <a:spcPts val="593"/>
              </a:spcBef>
            </a:pPr>
            <a:r>
              <a:rPr lang="ru-RU" altLang="ja-JP" sz="1400" dirty="0" smtClean="0">
                <a:solidFill>
                  <a:srgbClr val="000000"/>
                </a:solidFill>
                <a:ea typeface="Tahoma" pitchFamily="34" charset="0"/>
                <a:cs typeface="Times New Roman" pitchFamily="18" charset="0"/>
              </a:rPr>
              <a:t>до момента возвращения соотечественника, остававшегося в Китае</a:t>
            </a:r>
          </a:p>
          <a:p>
            <a:pPr algn="just">
              <a:spcBef>
                <a:spcPts val="593"/>
              </a:spcBef>
            </a:pPr>
            <a:r>
              <a:rPr lang="ru-RU" altLang="ja-JP" sz="1400" dirty="0" smtClean="0">
                <a:solidFill>
                  <a:srgbClr val="000000"/>
                </a:solidFill>
                <a:ea typeface="Tahoma" pitchFamily="34" charset="0"/>
                <a:cs typeface="Times New Roman" pitchFamily="18" charset="0"/>
              </a:rPr>
              <a:t>и др., на постоянное место жительства в Японию </a:t>
            </a:r>
            <a:r>
              <a:rPr lang="en-US" altLang="ja-JP" sz="1400" dirty="0" smtClean="0">
                <a:solidFill>
                  <a:srgbClr val="000000"/>
                </a:solidFill>
                <a:ea typeface="Tahoma" pitchFamily="34" charset="0"/>
                <a:cs typeface="Times New Roman" pitchFamily="18" charset="0"/>
              </a:rPr>
              <a:t>*</a:t>
            </a:r>
            <a:r>
              <a:rPr lang="ru-RU" altLang="ja-JP" sz="1400" dirty="0" smtClean="0">
                <a:solidFill>
                  <a:srgbClr val="000000"/>
                </a:solidFill>
                <a:ea typeface="Tahoma" pitchFamily="34" charset="0"/>
                <a:cs typeface="Times New Roman" pitchFamily="18" charset="0"/>
              </a:rPr>
              <a:t>.</a:t>
            </a: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just">
              <a:spcBef>
                <a:spcPts val="593"/>
              </a:spcBef>
            </a:pPr>
            <a:r>
              <a:rPr lang="en-US" altLang="ja-JP" sz="1400" dirty="0" smtClean="0">
                <a:ea typeface="HG丸ｺﾞｼｯｸM-PRO" pitchFamily="50" charset="-128"/>
                <a:cs typeface="メイリオ" panose="020B0604030504040204" pitchFamily="50" charset="-128"/>
              </a:rPr>
              <a:t>* </a:t>
            </a:r>
            <a:r>
              <a:rPr lang="ru-RU" altLang="ja-JP" sz="1200" dirty="0" smtClean="0">
                <a:ea typeface="HG丸ｺﾞｼｯｸM-PRO" pitchFamily="50" charset="-128"/>
                <a:cs typeface="メイリオ" panose="020B0604030504040204" pitchFamily="50" charset="-128"/>
              </a:rPr>
              <a:t>Включая лиц, не подававших заявления о вступлении в брак, но фактически</a:t>
            </a:r>
          </a:p>
          <a:p>
            <a:pPr algn="just">
              <a:spcBef>
                <a:spcPts val="593"/>
              </a:spcBef>
            </a:pPr>
            <a:r>
              <a:rPr lang="ru-RU" altLang="ja-JP" sz="1200" dirty="0" smtClean="0">
                <a:ea typeface="HG丸ｺﾞｼｯｸM-PRO" pitchFamily="50" charset="-128"/>
                <a:cs typeface="メイリオ" panose="020B0604030504040204" pitchFamily="50" charset="-128"/>
              </a:rPr>
              <a:t>состоящих в отношениях, приравниваемых к супружеским.</a:t>
            </a:r>
            <a:endParaRPr lang="en-US" altLang="ja-JP" sz="1200" dirty="0" smtClean="0">
              <a:ea typeface="HG丸ｺﾞｼｯｸM-PRO" panose="020F0600000000000000" pitchFamily="50" charset="-128"/>
              <a:cs typeface="メイリオ" panose="020B0604030504040204" pitchFamily="50" charset="-128"/>
            </a:endParaRPr>
          </a:p>
          <a:p>
            <a:pPr indent="88900" algn="just">
              <a:spcBef>
                <a:spcPts val="593"/>
              </a:spcBef>
            </a:pPr>
            <a:endParaRPr lang="en-US" altLang="ja-JP" sz="1200" dirty="0" smtClean="0">
              <a:ea typeface="HG丸ｺﾞｼｯｸM-PRO" pitchFamily="50" charset="-128"/>
            </a:endParaRPr>
          </a:p>
          <a:p>
            <a:pPr marL="0" marR="0" indent="0" algn="just"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6" name="Text Box 7"/>
          <p:cNvSpPr txBox="1">
            <a:spLocks noChangeArrowheads="1"/>
          </p:cNvSpPr>
          <p:nvPr/>
        </p:nvSpPr>
        <p:spPr bwMode="auto">
          <a:xfrm>
            <a:off x="627733" y="612453"/>
            <a:ext cx="5888880" cy="4107700"/>
          </a:xfrm>
          <a:prstGeom prst="rect">
            <a:avLst/>
          </a:prstGeom>
          <a:noFill/>
          <a:ln w="9525">
            <a:noFill/>
            <a:miter lim="800000"/>
            <a:headEnd/>
            <a:tailEnd/>
          </a:ln>
        </p:spPr>
        <p:txBody>
          <a:bodyPr wrap="square" lIns="90334" tIns="45167" rIns="90334" bIns="45167">
            <a:spAutoFit/>
          </a:bodyPr>
          <a:lstStyle/>
          <a:p>
            <a:pPr algn="l">
              <a:spcBef>
                <a:spcPts val="593"/>
              </a:spcBef>
            </a:pPr>
            <a:r>
              <a:rPr lang="ja-JP" altLang="en-US" b="1" dirty="0" smtClean="0">
                <a:solidFill>
                  <a:schemeClr val="accent2"/>
                </a:solidFill>
                <a:latin typeface="HG丸ｺﾞｼｯｸM-PRO" pitchFamily="50" charset="-128"/>
                <a:ea typeface="HG丸ｺﾞｼｯｸM-PRO" pitchFamily="50" charset="-128"/>
              </a:rPr>
              <a:t>◆  </a:t>
            </a:r>
            <a:r>
              <a:rPr lang="ru-RU" altLang="ja-JP" sz="1600" dirty="0" smtClean="0">
                <a:latin typeface="Arial" pitchFamily="34" charset="0"/>
                <a:ea typeface="ＤＨＰ特太ゴシック体" pitchFamily="2" charset="-128"/>
                <a:cs typeface="Arial" pitchFamily="34" charset="0"/>
              </a:rPr>
              <a:t>Меры по оказанию социальной помощи</a:t>
            </a:r>
            <a:endParaRPr lang="en-US" altLang="ja-JP" sz="1600" dirty="0" smtClean="0">
              <a:latin typeface="Arial" pitchFamily="34" charset="0"/>
              <a:ea typeface="ＤＨＰ特太ゴシック体" pitchFamily="2" charset="-128"/>
              <a:cs typeface="Arial" pitchFamily="34" charset="0"/>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342900" lvl="0" indent="-342900" algn="l">
              <a:spcBef>
                <a:spcPts val="588"/>
              </a:spcBef>
            </a:pPr>
            <a:r>
              <a:rPr lang="ja-JP" altLang="en-US" sz="1600" b="1" u="sng" dirty="0" smtClean="0">
                <a:solidFill>
                  <a:srgbClr val="000000"/>
                </a:solidFill>
                <a:latin typeface="+mn-lt"/>
                <a:ea typeface="HG丸ｺﾞｼｯｸM-PRO" pitchFamily="50" charset="-128"/>
              </a:rPr>
              <a:t>☆</a:t>
            </a:r>
            <a:r>
              <a:rPr lang="ru-RU" altLang="ja-JP" sz="1600" b="1" u="sng" dirty="0" smtClean="0">
                <a:solidFill>
                  <a:srgbClr val="000000"/>
                </a:solidFill>
                <a:latin typeface="+mn-lt"/>
                <a:ea typeface="HG丸ｺﾞｼｯｸM-PRO" pitchFamily="50" charset="-128"/>
              </a:rPr>
              <a:t> </a:t>
            </a:r>
            <a:r>
              <a:rPr lang="ru-RU" altLang="ja-JP" sz="1600" b="1" u="sng" dirty="0" smtClean="0">
                <a:solidFill>
                  <a:srgbClr val="000000"/>
                </a:solidFill>
                <a:latin typeface="+mn-lt"/>
                <a:ea typeface="Arial Unicode MS" pitchFamily="50" charset="-128"/>
                <a:cs typeface="Arial Unicode MS" pitchFamily="50" charset="-128"/>
              </a:rPr>
              <a:t>Программа помощи, начатая в апреле 2008 г.</a:t>
            </a:r>
            <a:endParaRPr lang="ja-JP" altLang="en-US" sz="1400" dirty="0" smtClean="0">
              <a:solidFill>
                <a:srgbClr val="000000"/>
              </a:solidFill>
              <a:latin typeface="Arial Unicode MS" pitchFamily="50" charset="-128"/>
              <a:ea typeface="Arial Unicode MS" pitchFamily="50" charset="-128"/>
              <a:cs typeface="Arial Unicode MS" pitchFamily="50" charset="-128"/>
            </a:endParaRPr>
          </a:p>
          <a:p>
            <a:pPr marL="342900" lvl="0" indent="-342900" algn="just">
              <a:spcBef>
                <a:spcPts val="588"/>
              </a:spcBef>
              <a:buFontTx/>
              <a:buAutoNum type="circleNumDbPlain"/>
            </a:pPr>
            <a:r>
              <a:rPr lang="ru-RU" altLang="ja-JP" sz="1200" dirty="0" smtClean="0">
                <a:solidFill>
                  <a:srgbClr val="000000"/>
                </a:solidFill>
                <a:latin typeface="+mn-lt"/>
                <a:ea typeface="Arial Unicode MS" pitchFamily="50" charset="-128"/>
                <a:cs typeface="Arial Unicode MS" pitchFamily="50" charset="-128"/>
              </a:rPr>
              <a:t>Базовая пенсия по старости в полном объеме выплачивается государством посредством внесения взноса в пенсионный фонд.</a:t>
            </a:r>
          </a:p>
          <a:p>
            <a:pPr marL="342900" lvl="0" indent="-342900" algn="just">
              <a:spcBef>
                <a:spcPts val="588"/>
              </a:spcBef>
              <a:buFontTx/>
              <a:buAutoNum type="circleNumDbPlain"/>
            </a:pPr>
            <a:r>
              <a:rPr lang="ru-RU" altLang="ja-JP" sz="1200" dirty="0" smtClean="0">
                <a:solidFill>
                  <a:srgbClr val="000000"/>
                </a:solidFill>
                <a:latin typeface="+mn-lt"/>
                <a:ea typeface="Arial Unicode MS" pitchFamily="50" charset="-128"/>
                <a:cs typeface="Arial Unicode MS" pitchFamily="50" charset="-128"/>
              </a:rPr>
              <a:t>В том случае, если получаемая в полном объеме базовая пенсия по старости не обеспечивает достаточных средств к существованию, то взамен прежней социальной помощи выплачиваются социальные пособия.</a:t>
            </a:r>
            <a:endParaRPr lang="en-US" altLang="ja-JP" sz="1200" dirty="0" smtClean="0">
              <a:solidFill>
                <a:srgbClr val="000000"/>
              </a:solidFill>
              <a:latin typeface="+mn-lt"/>
              <a:ea typeface="Arial Unicode MS" pitchFamily="50" charset="-128"/>
              <a:cs typeface="Arial Unicode MS" pitchFamily="50" charset="-128"/>
            </a:endParaRPr>
          </a:p>
          <a:p>
            <a:pPr algn="l">
              <a:spcBef>
                <a:spcPts val="593"/>
              </a:spcBef>
            </a:pPr>
            <a:endParaRPr lang="en-US" altLang="ja-JP" sz="1400" dirty="0">
              <a:latin typeface="HG丸ｺﾞｼｯｸM-PRO" pitchFamily="50" charset="-128"/>
              <a:ea typeface="HG丸ｺﾞｼｯｸM-PRO" pitchFamily="50" charset="-128"/>
            </a:endParaRPr>
          </a:p>
          <a:p>
            <a:pPr lvl="0" algn="l">
              <a:spcBef>
                <a:spcPts val="593"/>
              </a:spcBef>
              <a:spcAft>
                <a:spcPts val="600"/>
              </a:spcAft>
            </a:pPr>
            <a:r>
              <a:rPr lang="ja-JP" altLang="en-US" sz="1400" b="1" u="sng" dirty="0" smtClean="0">
                <a:solidFill>
                  <a:srgbClr val="000000"/>
                </a:solidFill>
                <a:latin typeface="HG丸ｺﾞｼｯｸM-PRO" pitchFamily="50" charset="-128"/>
                <a:ea typeface="HG丸ｺﾞｼｯｸM-PRO" pitchFamily="50" charset="-128"/>
              </a:rPr>
              <a:t>☆</a:t>
            </a:r>
            <a:r>
              <a:rPr lang="ru-RU" altLang="ja-JP" sz="1400" b="1" u="sng" dirty="0" smtClean="0">
                <a:solidFill>
                  <a:srgbClr val="000000"/>
                </a:solidFill>
                <a:latin typeface="HG丸ｺﾞｼｯｸM-PRO" pitchFamily="50" charset="-128"/>
                <a:ea typeface="HG丸ｺﾞｼｯｸM-PRO" pitchFamily="50" charset="-128"/>
              </a:rPr>
              <a:t> </a:t>
            </a:r>
            <a:r>
              <a:rPr lang="ru-RU" altLang="ja-JP" sz="1600" b="1" u="sng" dirty="0" smtClean="0">
                <a:solidFill>
                  <a:srgbClr val="000000"/>
                </a:solidFill>
                <a:latin typeface="+mn-lt"/>
                <a:ea typeface="HG丸ｺﾞｼｯｸM-PRO" pitchFamily="50" charset="-128"/>
              </a:rPr>
              <a:t>Программа помощи, начатая в октябре 2014 г. </a:t>
            </a:r>
            <a:endParaRPr lang="ru-RU" altLang="ja-JP" sz="1600" b="1" u="sng" dirty="0">
              <a:solidFill>
                <a:srgbClr val="000000"/>
              </a:solidFill>
              <a:latin typeface="+mn-lt"/>
              <a:ea typeface="HG丸ｺﾞｼｯｸM-PRO" pitchFamily="50" charset="-128"/>
            </a:endParaRPr>
          </a:p>
          <a:p>
            <a:pPr lvl="0" algn="just">
              <a:spcBef>
                <a:spcPts val="593"/>
              </a:spcBef>
              <a:spcAft>
                <a:spcPts val="600"/>
              </a:spcAft>
            </a:pPr>
            <a:r>
              <a:rPr lang="ru-RU" altLang="ja-JP" sz="1600" b="1" dirty="0">
                <a:solidFill>
                  <a:srgbClr val="000000"/>
                </a:solidFill>
                <a:latin typeface="+mn-lt"/>
                <a:ea typeface="HG丸ｺﾞｼｯｸM-PRO" pitchFamily="50" charset="-128"/>
              </a:rPr>
              <a:t> </a:t>
            </a:r>
            <a:r>
              <a:rPr lang="ru-RU" altLang="ja-JP" sz="1600" b="1" dirty="0" smtClean="0">
                <a:solidFill>
                  <a:srgbClr val="000000"/>
                </a:solidFill>
                <a:latin typeface="+mn-lt"/>
                <a:ea typeface="HG丸ｺﾞｼｯｸM-PRO" pitchFamily="50" charset="-128"/>
              </a:rPr>
              <a:t>   </a:t>
            </a:r>
            <a:r>
              <a:rPr lang="ru-RU" altLang="ja-JP" sz="1200" dirty="0" smtClean="0">
                <a:latin typeface="+mn-lt"/>
                <a:ea typeface="HG丸ｺﾞｼｯｸM-PRO" pitchFamily="50" charset="-128"/>
              </a:rPr>
              <a:t>Супругам особого статуса, которые получают социальные пособия после смерти соотечественника, остававшегося в Китае и др., выплачиваются субсидии супругам.</a:t>
            </a:r>
            <a:endParaRPr lang="ja-JP" altLang="en-US" sz="1200" dirty="0" smtClean="0">
              <a:latin typeface="+mn-lt"/>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ea typeface="HG丸ｺﾞｼｯｸM-PRO" pitchFamily="50" charset="-128"/>
            </a:endParaRPr>
          </a:p>
        </p:txBody>
      </p:sp>
      <p:pic>
        <p:nvPicPr>
          <p:cNvPr id="7" name="図 6"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91529" y="8389689"/>
            <a:ext cx="1704340" cy="647700"/>
          </a:xfrm>
          <a:prstGeom prst="rect">
            <a:avLst/>
          </a:prstGeom>
          <a:noFill/>
          <a:ln>
            <a:noFill/>
          </a:ln>
        </p:spPr>
      </p:pic>
      <p:pic>
        <p:nvPicPr>
          <p:cNvPr id="8" name="図 7"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468" y="8332539"/>
            <a:ext cx="1703705" cy="647700"/>
          </a:xfrm>
          <a:prstGeom prst="rect">
            <a:avLst/>
          </a:prstGeom>
          <a:noFill/>
          <a:ln>
            <a:noFill/>
          </a:ln>
        </p:spPr>
      </p:pic>
      <p:pic>
        <p:nvPicPr>
          <p:cNvPr id="9" name="図 8"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01464" y="8332539"/>
            <a:ext cx="1704340" cy="647700"/>
          </a:xfrm>
          <a:prstGeom prst="rect">
            <a:avLst/>
          </a:prstGeom>
          <a:noFill/>
          <a:ln>
            <a:noFill/>
          </a:ln>
        </p:spPr>
      </p:pic>
    </p:spTree>
    <p:extLst>
      <p:ext uri="{BB962C8B-B14F-4D97-AF65-F5344CB8AC3E}">
        <p14:creationId xmlns:p14="http://schemas.microsoft.com/office/powerpoint/2010/main" val="761124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949" y="396429"/>
            <a:ext cx="5904656" cy="565355"/>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nSpc>
                <a:spcPct val="150000"/>
              </a:lnSpc>
              <a:spcBef>
                <a:spcPts val="0"/>
              </a:spcBef>
            </a:pPr>
            <a:r>
              <a:rPr lang="ru-RU" altLang="ja-JP" sz="2000" dirty="0" smtClean="0">
                <a:ea typeface="HG丸ｺﾞｼｯｸM-PRO" pitchFamily="50" charset="-128"/>
              </a:rPr>
              <a:t>2  Цель социальных пособий</a:t>
            </a:r>
            <a:endParaRPr lang="en-US" altLang="ja-JP" sz="2000" dirty="0" smtClean="0">
              <a:ea typeface="HG丸ｺﾞｼｯｸM-PRO" pitchFamily="50" charset="-128"/>
            </a:endParaRPr>
          </a:p>
        </p:txBody>
      </p:sp>
      <p:sp>
        <p:nvSpPr>
          <p:cNvPr id="2" name="Text Box 7"/>
          <p:cNvSpPr txBox="1">
            <a:spLocks noChangeArrowheads="1"/>
          </p:cNvSpPr>
          <p:nvPr/>
        </p:nvSpPr>
        <p:spPr bwMode="auto">
          <a:xfrm>
            <a:off x="539949" y="1116509"/>
            <a:ext cx="6041339" cy="1963524"/>
          </a:xfrm>
          <a:prstGeom prst="rect">
            <a:avLst/>
          </a:prstGeom>
          <a:noFill/>
          <a:ln w="9525">
            <a:noFill/>
            <a:miter lim="800000"/>
            <a:headEnd/>
            <a:tailEnd/>
          </a:ln>
        </p:spPr>
        <p:txBody>
          <a:bodyPr wrap="square" lIns="90334" tIns="45167" rIns="90334" bIns="45167">
            <a:spAutoFit/>
          </a:bodyPr>
          <a:lstStyle/>
          <a:p>
            <a:pPr algn="just">
              <a:lnSpc>
                <a:spcPts val="1400"/>
              </a:lnSpc>
              <a:spcBef>
                <a:spcPts val="593"/>
              </a:spcBef>
            </a:pPr>
            <a:r>
              <a:rPr lang="ru-RU" altLang="ja-JP" sz="1200" dirty="0" smtClean="0">
                <a:latin typeface="+mn-lt"/>
                <a:ea typeface="HG丸ｺﾞｼｯｸM-PRO" pitchFamily="50" charset="-128"/>
              </a:rPr>
              <a:t>  </a:t>
            </a:r>
            <a:r>
              <a:rPr lang="en-US" altLang="ja-JP" sz="1200" dirty="0" smtClean="0">
                <a:latin typeface="+mn-lt"/>
                <a:ea typeface="HG丸ｺﾞｼｯｸM-PRO" pitchFamily="50" charset="-128"/>
              </a:rPr>
              <a:t> </a:t>
            </a:r>
            <a:r>
              <a:rPr lang="ru-RU" altLang="ja-JP" sz="1200" dirty="0" smtClean="0">
                <a:latin typeface="+mn-lt"/>
                <a:ea typeface="HG丸ｺﾞｼｯｸM-PRO" pitchFamily="50" charset="-128"/>
              </a:rPr>
              <a:t>  Система социальных пособий («сиэн кюфу») принята с целью стабильного обеспечения соотечественников, остававшихся в Китае и др., и их супругов особого статуса средствами к гарантированному существованию и предусматривает, в зависимости от потребностей данной семьи, выплату различных пособий: на жизнь, на жилье, на медицинское обслуживание, по уходу за больными и престарелыми и других.</a:t>
            </a:r>
            <a:endParaRPr lang="ru-RU" altLang="ja-JP" sz="1200" dirty="0">
              <a:latin typeface="+mn-lt"/>
              <a:ea typeface="HG丸ｺﾞｼｯｸM-PRO" pitchFamily="50" charset="-128"/>
            </a:endParaRPr>
          </a:p>
          <a:p>
            <a:pPr algn="just">
              <a:lnSpc>
                <a:spcPts val="1400"/>
              </a:lnSpc>
              <a:spcBef>
                <a:spcPts val="593"/>
              </a:spcBef>
            </a:pPr>
            <a:r>
              <a:rPr lang="ru-RU" altLang="ja-JP" sz="1200" dirty="0">
                <a:latin typeface="+mn-lt"/>
                <a:ea typeface="HG丸ｺﾞｼｯｸM-PRO" pitchFamily="50" charset="-128"/>
              </a:rPr>
              <a:t> </a:t>
            </a:r>
            <a:r>
              <a:rPr lang="ru-RU" altLang="ja-JP" sz="1200" dirty="0" smtClean="0">
                <a:latin typeface="+mn-lt"/>
                <a:ea typeface="HG丸ｺﾞｼｯｸM-PRO" pitchFamily="50" charset="-128"/>
              </a:rPr>
              <a:t>  </a:t>
            </a:r>
            <a:r>
              <a:rPr lang="en-US" altLang="ja-JP" sz="1200" dirty="0" smtClean="0">
                <a:latin typeface="+mn-lt"/>
                <a:ea typeface="HG丸ｺﾞｼｯｸM-PRO" pitchFamily="50" charset="-128"/>
              </a:rPr>
              <a:t> </a:t>
            </a:r>
            <a:r>
              <a:rPr lang="ru-RU" altLang="ja-JP" sz="1200" dirty="0" smtClean="0">
                <a:latin typeface="+mn-lt"/>
                <a:ea typeface="HG丸ｺﾞｼｯｸM-PRO" pitchFamily="50" charset="-128"/>
              </a:rPr>
              <a:t> Согласно закону, условия выплаты социальных пособий должны соответствовать условиям выплаты социальной помощи, однако, как показано на нижеследующих примерах, социальные пособия составляют независимую систему, значительно отличающуюся от системы социальной помощи.</a:t>
            </a:r>
            <a:endParaRPr lang="ja-JP" altLang="en-US" sz="1200" dirty="0" smtClean="0">
              <a:latin typeface="+mn-lt"/>
              <a:ea typeface="HG丸ｺﾞｼｯｸM-PRO" pitchFamily="50" charset="-128"/>
            </a:endParaRPr>
          </a:p>
        </p:txBody>
      </p:sp>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3</a:t>
            </a:r>
            <a:r>
              <a:rPr lang="ja-JP" altLang="en-US" dirty="0" smtClean="0">
                <a:ea typeface="HG丸ｺﾞｼｯｸM-PRO" pitchFamily="50" charset="-128"/>
              </a:rPr>
              <a:t>－</a:t>
            </a:r>
            <a:endParaRPr lang="ja-JP" altLang="en-US" dirty="0">
              <a:ea typeface="HG丸ｺﾞｼｯｸM-PRO" pitchFamily="50" charset="-128"/>
            </a:endParaRPr>
          </a:p>
        </p:txBody>
      </p:sp>
      <p:sp>
        <p:nvSpPr>
          <p:cNvPr id="6" name="メモ 5"/>
          <p:cNvSpPr/>
          <p:nvPr/>
        </p:nvSpPr>
        <p:spPr bwMode="auto">
          <a:xfrm>
            <a:off x="539949" y="6661125"/>
            <a:ext cx="5904656" cy="2376264"/>
          </a:xfrm>
          <a:prstGeom prst="foldedCorner">
            <a:avLst>
              <a:gd name="adj" fmla="val 12258"/>
            </a:avLst>
          </a:prstGeom>
          <a:solidFill>
            <a:srgbClr val="FFFFCC"/>
          </a:solid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108000" tIns="180000" rIns="108000" bIns="180000" numCol="1" rtlCol="0" anchor="ctr" anchorCtr="0" compatLnSpc="1">
            <a:prstTxWarp prst="textNoShape">
              <a:avLst/>
            </a:prstTxWarp>
          </a:bodyPr>
          <a:lstStyle/>
          <a:p>
            <a:pPr algn="l" hangingPunct="0">
              <a:lnSpc>
                <a:spcPts val="1400"/>
              </a:lnSpc>
              <a:spcBef>
                <a:spcPts val="0"/>
              </a:spcBef>
            </a:pPr>
            <a:endParaRPr lang="en-US" altLang="ja-JP" sz="1200" dirty="0" smtClean="0">
              <a:latin typeface="HG丸ｺﾞｼｯｸM-PRO" pitchFamily="50" charset="-128"/>
              <a:ea typeface="HG丸ｺﾞｼｯｸM-PRO" pitchFamily="50" charset="-128"/>
            </a:endParaRPr>
          </a:p>
          <a:p>
            <a:pPr algn="just" hangingPunct="0">
              <a:lnSpc>
                <a:spcPts val="1400"/>
              </a:lnSpc>
              <a:spcBef>
                <a:spcPts val="0"/>
              </a:spcBef>
              <a:spcAft>
                <a:spcPts val="400"/>
              </a:spcAft>
            </a:pPr>
            <a:r>
              <a:rPr lang="ru-RU" altLang="ja-JP" sz="1200" dirty="0" smtClean="0">
                <a:ea typeface="HG丸ｺﾞｼｯｸM-PRO" pitchFamily="50" charset="-128"/>
              </a:rPr>
              <a:t>Для справки</a:t>
            </a:r>
            <a:endParaRPr lang="ja-JP" altLang="en-US" sz="1200" dirty="0" smtClean="0">
              <a:ea typeface="HG丸ｺﾞｼｯｸM-PRO" pitchFamily="50" charset="-128"/>
            </a:endParaRPr>
          </a:p>
          <a:p>
            <a:pPr algn="just" hangingPunct="0">
              <a:lnSpc>
                <a:spcPts val="1400"/>
              </a:lnSpc>
              <a:spcBef>
                <a:spcPts val="0"/>
              </a:spcBef>
            </a:pPr>
            <a:r>
              <a:rPr lang="en-US" altLang="ja-JP" sz="1200" dirty="0" smtClean="0">
                <a:ea typeface="HG丸ｺﾞｼｯｸM-PRO" pitchFamily="50" charset="-128"/>
              </a:rPr>
              <a:t> </a:t>
            </a:r>
            <a:r>
              <a:rPr lang="ru-RU" altLang="ja-JP" sz="1200" dirty="0" smtClean="0">
                <a:ea typeface="HG丸ｺﾞｼｯｸM-PRO" pitchFamily="50" charset="-128"/>
              </a:rPr>
              <a:t>    П. 5 статьи 14 Закона «Об ускорении возвращения на родину соотечествен-</a:t>
            </a:r>
          </a:p>
          <a:p>
            <a:pPr algn="just" hangingPunct="0">
              <a:lnSpc>
                <a:spcPts val="1400"/>
              </a:lnSpc>
              <a:spcBef>
                <a:spcPts val="0"/>
              </a:spcBef>
            </a:pPr>
            <a:r>
              <a:rPr lang="ru-RU" altLang="ja-JP" sz="1200" dirty="0" smtClean="0">
                <a:ea typeface="HG丸ｺﾞｼｯｸM-PRO" pitchFamily="50" charset="-128"/>
              </a:rPr>
              <a:t>ников, оставшихся в Китае и др., и оказании им и их супругам особого статуса</a:t>
            </a:r>
          </a:p>
          <a:p>
            <a:pPr algn="just" hangingPunct="0">
              <a:lnSpc>
                <a:spcPts val="1400"/>
              </a:lnSpc>
              <a:spcBef>
                <a:spcPts val="0"/>
              </a:spcBef>
            </a:pPr>
            <a:r>
              <a:rPr lang="ru-RU" altLang="ja-JP" sz="1200" dirty="0" smtClean="0">
                <a:ea typeface="HG丸ｺﾞｼｯｸM-PRO" pitchFamily="50" charset="-128"/>
              </a:rPr>
              <a:t>помощи в налаживании самостоятельной жизни после возвращения в Японию</a:t>
            </a:r>
          </a:p>
          <a:p>
            <a:pPr algn="just" hangingPunct="0">
              <a:lnSpc>
                <a:spcPts val="1400"/>
              </a:lnSpc>
              <a:spcBef>
                <a:spcPts val="0"/>
              </a:spcBef>
            </a:pPr>
            <a:r>
              <a:rPr lang="ru-RU" altLang="ja-JP" sz="1200" dirty="0" smtClean="0">
                <a:ea typeface="HG丸ｺﾞｼｯｸM-PRO" pitchFamily="50" charset="-128"/>
              </a:rPr>
              <a:t>на постоянное место жительства»:</a:t>
            </a:r>
          </a:p>
          <a:p>
            <a:pPr algn="just" hangingPunct="0">
              <a:lnSpc>
                <a:spcPts val="1400"/>
              </a:lnSpc>
              <a:spcBef>
                <a:spcPts val="0"/>
              </a:spcBef>
            </a:pPr>
            <a:endParaRPr lang="ja-JP" altLang="en-US" sz="1200" dirty="0" smtClean="0">
              <a:ea typeface="HG丸ｺﾞｼｯｸM-PRO" pitchFamily="50" charset="-128"/>
            </a:endParaRPr>
          </a:p>
          <a:p>
            <a:pPr algn="just" hangingPunct="0">
              <a:lnSpc>
                <a:spcPts val="1400"/>
              </a:lnSpc>
              <a:spcBef>
                <a:spcPts val="0"/>
              </a:spcBef>
            </a:pPr>
            <a:r>
              <a:rPr lang="ru-RU" altLang="ja-JP" sz="1200" dirty="0" smtClean="0">
                <a:ea typeface="HG丸ｺﾞｼｯｸM-PRO" pitchFamily="50" charset="-128"/>
              </a:rPr>
              <a:t>«При осуществлении выплаты социальных пособий, учитывая особые условия,</a:t>
            </a:r>
          </a:p>
          <a:p>
            <a:pPr algn="just" hangingPunct="0">
              <a:lnSpc>
                <a:spcPts val="1400"/>
              </a:lnSpc>
              <a:spcBef>
                <a:spcPts val="0"/>
              </a:spcBef>
            </a:pPr>
            <a:r>
              <a:rPr lang="ru-RU" altLang="ja-JP" sz="1200" dirty="0" smtClean="0">
                <a:ea typeface="HG丸ｺﾞｼｯｸM-PRO" pitchFamily="50" charset="-128"/>
              </a:rPr>
              <a:t>в которых оказались соотечественники, остававшиеся в Китае и др. и их супруги</a:t>
            </a:r>
          </a:p>
          <a:p>
            <a:pPr algn="just" hangingPunct="0">
              <a:lnSpc>
                <a:spcPts val="1400"/>
              </a:lnSpc>
              <a:spcBef>
                <a:spcPts val="0"/>
              </a:spcBef>
            </a:pPr>
            <a:r>
              <a:rPr lang="ru-RU" altLang="ja-JP" sz="1200" dirty="0" smtClean="0">
                <a:ea typeface="HG丸ｺﾞｼｯｸM-PRO" pitchFamily="50" charset="-128"/>
              </a:rPr>
              <a:t>особого статуса, следует принимать необходимые меры, включая проведение</a:t>
            </a:r>
          </a:p>
          <a:p>
            <a:pPr algn="just" hangingPunct="0">
              <a:lnSpc>
                <a:spcPts val="1400"/>
              </a:lnSpc>
              <a:spcBef>
                <a:spcPts val="0"/>
              </a:spcBef>
            </a:pPr>
            <a:r>
              <a:rPr lang="ru-RU" altLang="ja-JP" sz="1200" dirty="0" smtClean="0">
                <a:ea typeface="HG丸ｺﾞｼｯｸM-PRO" pitchFamily="50" charset="-128"/>
              </a:rPr>
              <a:t>подробных разъяснений, для того, чтобы указанные лица и их супруги особого</a:t>
            </a:r>
          </a:p>
          <a:p>
            <a:pPr algn="just" hangingPunct="0">
              <a:lnSpc>
                <a:spcPts val="1400"/>
              </a:lnSpc>
              <a:spcBef>
                <a:spcPts val="0"/>
              </a:spcBef>
            </a:pPr>
            <a:r>
              <a:rPr lang="ru-RU" altLang="ja-JP" sz="1200" dirty="0" smtClean="0">
                <a:ea typeface="HG丸ｺﾞｼｯｸM-PRO" pitchFamily="50" charset="-128"/>
              </a:rPr>
              <a:t>статуса могли вести полноценную личную и общественную жизнь.»</a:t>
            </a:r>
            <a:endParaRPr lang="ja-JP" altLang="en-US" sz="1200" dirty="0" smtClean="0">
              <a:ea typeface="HG丸ｺﾞｼｯｸM-PRO" pitchFamily="50" charset="-128"/>
            </a:endParaRPr>
          </a:p>
        </p:txBody>
      </p:sp>
      <p:sp>
        <p:nvSpPr>
          <p:cNvPr id="7" name="角丸四角形 6"/>
          <p:cNvSpPr/>
          <p:nvPr/>
        </p:nvSpPr>
        <p:spPr bwMode="auto">
          <a:xfrm>
            <a:off x="611957" y="3276749"/>
            <a:ext cx="5760640" cy="2041192"/>
          </a:xfrm>
          <a:prstGeom prst="roundRect">
            <a:avLst/>
          </a:prstGeom>
          <a:ln>
            <a:headEnd type="none" w="med" len="med"/>
            <a:tailEnd type="none" w="med" len="med"/>
          </a:ln>
          <a:effectLst>
            <a:glow rad="635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algn="just">
              <a:spcBef>
                <a:spcPts val="593"/>
              </a:spcBef>
            </a:pPr>
            <a:endParaRPr lang="ja-JP" altLang="en-US" sz="1050" dirty="0" smtClean="0">
              <a:ea typeface="HG丸ｺﾞｼｯｸM-PRO" pitchFamily="50" charset="-128"/>
            </a:endParaRPr>
          </a:p>
          <a:p>
            <a:pPr algn="just">
              <a:spcBef>
                <a:spcPts val="593"/>
              </a:spcBef>
            </a:pPr>
            <a:r>
              <a:rPr lang="ru-RU" altLang="ja-JP" sz="1050" dirty="0" smtClean="0">
                <a:ea typeface="HG丸ｺﾞｼｯｸM-PRO" pitchFamily="50" charset="-128"/>
              </a:rPr>
              <a:t>    Примеры</a:t>
            </a:r>
          </a:p>
          <a:p>
            <a:pPr algn="just">
              <a:spcBef>
                <a:spcPts val="593"/>
              </a:spcBef>
            </a:pPr>
            <a:r>
              <a:rPr lang="ja-JP" altLang="en-US" sz="1050" dirty="0" smtClean="0">
                <a:ea typeface="HG丸ｺﾞｼｯｸM-PRO" pitchFamily="50" charset="-128"/>
              </a:rPr>
              <a:t>・</a:t>
            </a:r>
            <a:r>
              <a:rPr lang="ru-RU" altLang="ja-JP" sz="1050" dirty="0" smtClean="0">
                <a:ea typeface="HG丸ｺﾞｼｯｸM-PRO" pitchFamily="50" charset="-128"/>
              </a:rPr>
              <a:t>Базовая пенсия по старости не признается в качестве дохода, если она не выпла-</a:t>
            </a:r>
          </a:p>
          <a:p>
            <a:pPr algn="just">
              <a:spcBef>
                <a:spcPts val="593"/>
              </a:spcBef>
            </a:pPr>
            <a:r>
              <a:rPr lang="ru-RU" altLang="ja-JP" sz="1050" dirty="0" smtClean="0">
                <a:ea typeface="HG丸ｺﾞｼｯｸM-PRO" pitchFamily="50" charset="-128"/>
              </a:rPr>
              <a:t>    чивается в полном объеме.</a:t>
            </a:r>
            <a:endParaRPr lang="en-US" altLang="ja-JP" sz="1050" dirty="0" smtClean="0">
              <a:ea typeface="HG丸ｺﾞｼｯｸM-PRO" pitchFamily="50" charset="-128"/>
            </a:endParaRPr>
          </a:p>
          <a:p>
            <a:pPr algn="just" hangingPunct="0">
              <a:spcBef>
                <a:spcPts val="593"/>
              </a:spcBef>
            </a:pPr>
            <a:r>
              <a:rPr lang="ja-JP" altLang="en-US" sz="1050" dirty="0" smtClean="0">
                <a:ea typeface="HG丸ｺﾞｼｯｸM-PRO" pitchFamily="50" charset="-128"/>
              </a:rPr>
              <a:t>・</a:t>
            </a:r>
            <a:r>
              <a:rPr lang="ru-RU" altLang="ja-JP" sz="1050" dirty="0" smtClean="0">
                <a:ea typeface="HG丸ｺﾞｼｯｸM-PRO" pitchFamily="50" charset="-128"/>
              </a:rPr>
              <a:t>Имеется возможность владеть накопленными денежными средствами в пределах</a:t>
            </a:r>
          </a:p>
          <a:p>
            <a:pPr algn="just" hangingPunct="0">
              <a:spcBef>
                <a:spcPts val="593"/>
              </a:spcBef>
            </a:pPr>
            <a:r>
              <a:rPr lang="ru-RU" altLang="ja-JP" sz="1050" dirty="0" smtClean="0">
                <a:ea typeface="HG丸ｺﾞｼｯｸM-PRO" pitchFamily="50" charset="-128"/>
              </a:rPr>
              <a:t>    определенной суммы. </a:t>
            </a:r>
            <a:endParaRPr lang="en-US" altLang="ja-JP" sz="1050" dirty="0" smtClean="0">
              <a:ea typeface="HG丸ｺﾞｼｯｸM-PRO" pitchFamily="50" charset="-128"/>
            </a:endParaRPr>
          </a:p>
          <a:p>
            <a:pPr algn="just" hangingPunct="0">
              <a:spcBef>
                <a:spcPts val="593"/>
              </a:spcBef>
            </a:pPr>
            <a:r>
              <a:rPr lang="ja-JP" altLang="en-US" sz="1050" dirty="0" smtClean="0">
                <a:ea typeface="HG丸ｺﾞｼｯｸM-PRO" pitchFamily="50" charset="-128"/>
              </a:rPr>
              <a:t>・</a:t>
            </a:r>
            <a:r>
              <a:rPr lang="ru-RU" altLang="ja-JP" sz="1050" dirty="0" smtClean="0">
                <a:ea typeface="HG丸ｺﾞｼｯｸM-PRO" pitchFamily="50" charset="-128"/>
              </a:rPr>
              <a:t>В период поездки в Китай или другие страны для посещения родственников или</a:t>
            </a:r>
          </a:p>
          <a:p>
            <a:pPr algn="just" hangingPunct="0">
              <a:spcBef>
                <a:spcPts val="593"/>
              </a:spcBef>
            </a:pPr>
            <a:r>
              <a:rPr lang="ru-RU" altLang="ja-JP" sz="1050" dirty="0" smtClean="0">
                <a:ea typeface="HG丸ｺﾞｼｯｸM-PRO" pitchFamily="50" charset="-128"/>
              </a:rPr>
              <a:t>    могил на срок, как правило, около 2-х месяцев выплата социальных пособий про-</a:t>
            </a:r>
          </a:p>
          <a:p>
            <a:pPr algn="just" hangingPunct="0">
              <a:spcBef>
                <a:spcPts val="593"/>
              </a:spcBef>
            </a:pPr>
            <a:r>
              <a:rPr lang="ru-RU" altLang="ja-JP" sz="1050" dirty="0" smtClean="0">
                <a:ea typeface="HG丸ｺﾞｼｯｸM-PRO" pitchFamily="50" charset="-128"/>
              </a:rPr>
              <a:t>    должается. И другие.</a:t>
            </a:r>
          </a:p>
          <a:p>
            <a:pPr algn="just" hangingPunct="0">
              <a:spcBef>
                <a:spcPts val="593"/>
              </a:spcBef>
            </a:pPr>
            <a:endParaRPr kumimoji="1" lang="ja-JP" altLang="en-US" sz="1050" b="0" i="0" u="none" strike="noStrike" cap="none" normalizeH="0" baseline="0" dirty="0" smtClean="0">
              <a:ln>
                <a:noFill/>
              </a:ln>
              <a:solidFill>
                <a:schemeClr val="tx1"/>
              </a:solidFill>
              <a:effectLst/>
              <a:ea typeface="ＭＳ Ｐゴシック" pitchFamily="50" charset="-128"/>
            </a:endParaRPr>
          </a:p>
        </p:txBody>
      </p:sp>
      <p:sp>
        <p:nvSpPr>
          <p:cNvPr id="8" name="テキスト ボックス 7"/>
          <p:cNvSpPr txBox="1"/>
          <p:nvPr/>
        </p:nvSpPr>
        <p:spPr>
          <a:xfrm>
            <a:off x="539949" y="5508997"/>
            <a:ext cx="5904656" cy="990015"/>
          </a:xfrm>
          <a:prstGeom prst="rect">
            <a:avLst/>
          </a:prstGeom>
          <a:noFill/>
        </p:spPr>
        <p:txBody>
          <a:bodyPr wrap="square" rtlCol="0">
            <a:spAutoFit/>
          </a:bodyPr>
          <a:lstStyle/>
          <a:p>
            <a:pPr algn="just">
              <a:lnSpc>
                <a:spcPts val="1400"/>
              </a:lnSpc>
              <a:spcBef>
                <a:spcPts val="593"/>
              </a:spcBef>
            </a:pPr>
            <a:r>
              <a:rPr lang="ru-RU" altLang="ja-JP" sz="1200" dirty="0">
                <a:latin typeface="+mn-lt"/>
                <a:ea typeface="HG丸ｺﾞｼｯｸM-PRO" pitchFamily="50" charset="-128"/>
              </a:rPr>
              <a:t> </a:t>
            </a:r>
            <a:r>
              <a:rPr lang="ru-RU" altLang="ja-JP" sz="1200" dirty="0" smtClean="0">
                <a:latin typeface="+mn-lt"/>
                <a:ea typeface="HG丸ｺﾞｼｯｸM-PRO" pitchFamily="50" charset="-128"/>
              </a:rPr>
              <a:t>   </a:t>
            </a:r>
            <a:r>
              <a:rPr lang="en-US" altLang="ja-JP" sz="1200" dirty="0" smtClean="0">
                <a:latin typeface="+mn-lt"/>
                <a:ea typeface="HG丸ｺﾞｼｯｸM-PRO" pitchFamily="50" charset="-128"/>
              </a:rPr>
              <a:t> </a:t>
            </a:r>
            <a:r>
              <a:rPr lang="ru-RU" altLang="ja-JP" sz="1200" dirty="0" smtClean="0">
                <a:latin typeface="+mn-lt"/>
                <a:ea typeface="HG丸ｺﾞｼｯｸM-PRO" pitchFamily="50" charset="-128"/>
              </a:rPr>
              <a:t>Также в рамках данной системы, учитывая особые условия, в которых оказались соотечественники, остававшиеся в Китае и др., предусмотрены помощники-консультанты, владеющие китайским и другими языками, для подробного и доброжелательного разъяснения особенностей данной системы (см. Стр. 20).</a:t>
            </a:r>
            <a:endParaRPr lang="ja-JP" altLang="en-US" sz="1200" dirty="0" smtClean="0">
              <a:latin typeface="+mn-lt"/>
              <a:ea typeface="HG丸ｺﾞｼｯｸM-PRO" pitchFamily="50"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bwMode="auto">
          <a:xfrm>
            <a:off x="755973" y="5797029"/>
            <a:ext cx="5688632" cy="3257297"/>
          </a:xfrm>
          <a:prstGeom prst="roundRect">
            <a:avLst/>
          </a:prstGeom>
          <a:solidFill>
            <a:srgbClr val="FFFFCC"/>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4098" name="AutoShape 5"/>
          <p:cNvSpPr>
            <a:spLocks noChangeArrowheads="1"/>
          </p:cNvSpPr>
          <p:nvPr/>
        </p:nvSpPr>
        <p:spPr bwMode="auto">
          <a:xfrm>
            <a:off x="467941" y="1116509"/>
            <a:ext cx="5112568" cy="288032"/>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wrap="none" lIns="90334" tIns="45167" rIns="90334" bIns="45167" anchor="ctr"/>
          <a:lstStyle/>
          <a:p>
            <a:pPr marL="178785" indent="-178785" algn="l">
              <a:spcBef>
                <a:spcPct val="50000"/>
              </a:spcBef>
              <a:spcAft>
                <a:spcPts val="600"/>
              </a:spcAft>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ru-RU" altLang="ja-JP" sz="1600" dirty="0" smtClean="0">
                <a:ea typeface="ＤＨＰ特太ゴシック体" pitchFamily="2" charset="-128"/>
              </a:rPr>
              <a:t>Лица, имеющие право на получение пособий</a:t>
            </a:r>
            <a:endParaRPr lang="en-US" altLang="ja-JP" sz="1600" dirty="0" smtClean="0">
              <a:ea typeface="ＤＨＰ特太ゴシック体" pitchFamily="2" charset="-128"/>
            </a:endParaRPr>
          </a:p>
        </p:txBody>
      </p:sp>
      <p:sp>
        <p:nvSpPr>
          <p:cNvPr id="4100" name="Text Box 7"/>
          <p:cNvSpPr txBox="1">
            <a:spLocks noChangeArrowheads="1"/>
          </p:cNvSpPr>
          <p:nvPr/>
        </p:nvSpPr>
        <p:spPr bwMode="auto">
          <a:xfrm>
            <a:off x="611957" y="1415165"/>
            <a:ext cx="5889028" cy="1141504"/>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lIns="90334" tIns="45167" rIns="90334" bIns="45167" anchor="ctr" anchorCtr="0">
            <a:spAutoFit/>
          </a:bodyPr>
          <a:lstStyle/>
          <a:p>
            <a:pPr algn="just">
              <a:spcBef>
                <a:spcPct val="50000"/>
              </a:spcBef>
            </a:pPr>
            <a:r>
              <a:rPr lang="ru-RU" altLang="ja-JP" sz="1050" dirty="0" smtClean="0">
                <a:ea typeface="HG丸ｺﾞｼｯｸM-PRO" pitchFamily="50" charset="-128"/>
              </a:rPr>
              <a:t>   </a:t>
            </a:r>
            <a:r>
              <a:rPr lang="en-US" altLang="ja-JP" sz="1050" dirty="0" smtClean="0">
                <a:ea typeface="HG丸ｺﾞｼｯｸM-PRO" pitchFamily="50" charset="-128"/>
              </a:rPr>
              <a:t> </a:t>
            </a:r>
            <a:r>
              <a:rPr lang="ru-RU" altLang="ja-JP" sz="1050" dirty="0" smtClean="0">
                <a:ea typeface="HG丸ｺﾞｼｯｸM-PRO" pitchFamily="50" charset="-128"/>
              </a:rPr>
              <a:t> Лица, которые имеют право на получение социальных пособий, определены законом, как указано ниже.</a:t>
            </a:r>
          </a:p>
          <a:p>
            <a:pPr algn="just">
              <a:spcBef>
                <a:spcPct val="50000"/>
              </a:spcBef>
            </a:pPr>
            <a:r>
              <a:rPr lang="ru-RU" altLang="ja-JP" sz="1050" dirty="0" smtClean="0">
                <a:ea typeface="HG丸ｺﾞｼｯｸM-PRO" pitchFamily="50" charset="-128"/>
              </a:rPr>
              <a:t>    </a:t>
            </a:r>
            <a:r>
              <a:rPr lang="en-US" altLang="ja-JP" sz="1050" dirty="0" smtClean="0">
                <a:ea typeface="HG丸ｺﾞｼｯｸM-PRO" pitchFamily="50" charset="-128"/>
              </a:rPr>
              <a:t> </a:t>
            </a:r>
            <a:r>
              <a:rPr lang="ru-RU" altLang="ja-JP" sz="1050" dirty="0" smtClean="0">
                <a:ea typeface="HG丸ｺﾞｼｯｸM-PRO" pitchFamily="50" charset="-128"/>
              </a:rPr>
              <a:t>Для получения социальных пособий </a:t>
            </a:r>
            <a:r>
              <a:rPr lang="ru-RU" altLang="ja-JP" sz="1050" u="sng" dirty="0" smtClean="0">
                <a:ea typeface="HG丸ｺﾞｼｯｸM-PRO" pitchFamily="50" charset="-128"/>
              </a:rPr>
              <a:t>вам необходимо подать заявление в мэрию, районную, поселковую или деревенскую администрацию, или в отдел благосостояния (далее – орган, осуществляющий выплату социальных пособий) по месту вашего жительства</a:t>
            </a:r>
            <a:r>
              <a:rPr lang="ru-RU" altLang="ja-JP" sz="1050" dirty="0" smtClean="0">
                <a:ea typeface="HG丸ｺﾞｼｯｸM-PRO" pitchFamily="50" charset="-128"/>
              </a:rPr>
              <a:t> (см. Стр. 10).</a:t>
            </a:r>
            <a:endParaRPr lang="ja-JP" altLang="en-US" sz="1050" dirty="0">
              <a:ea typeface="HG丸ｺﾞｼｯｸM-PRO" pitchFamily="50" charset="-128"/>
            </a:endParaRPr>
          </a:p>
        </p:txBody>
      </p:sp>
      <p:sp>
        <p:nvSpPr>
          <p:cNvPr id="4110"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4</a:t>
            </a:r>
            <a:r>
              <a:rPr lang="ja-JP" altLang="en-US" dirty="0" smtClean="0">
                <a:ea typeface="HG丸ｺﾞｼｯｸM-PRO" pitchFamily="50" charset="-128"/>
              </a:rPr>
              <a:t>－</a:t>
            </a:r>
            <a:endParaRPr lang="ja-JP" altLang="en-US" dirty="0">
              <a:ea typeface="HG丸ｺﾞｼｯｸM-PRO" pitchFamily="50" charset="-128"/>
            </a:endParaRPr>
          </a:p>
        </p:txBody>
      </p:sp>
      <p:sp>
        <p:nvSpPr>
          <p:cNvPr id="9" name="AutoShape 5"/>
          <p:cNvSpPr>
            <a:spLocks noChangeArrowheads="1"/>
          </p:cNvSpPr>
          <p:nvPr/>
        </p:nvSpPr>
        <p:spPr bwMode="auto">
          <a:xfrm>
            <a:off x="539950" y="338084"/>
            <a:ext cx="5753306" cy="636025"/>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ru-RU" altLang="ja-JP" dirty="0" smtClean="0">
                <a:ea typeface="HG丸ｺﾞｼｯｸM-PRO" pitchFamily="50" charset="-128"/>
              </a:rPr>
              <a:t>     3  Что имеется в виду под социальными пособиями</a:t>
            </a:r>
            <a:r>
              <a:rPr lang="ja-JP" altLang="en-US" sz="2400" b="1" dirty="0" smtClean="0">
                <a:latin typeface="HG丸ｺﾞｼｯｸM-PRO" pitchFamily="50" charset="-128"/>
                <a:ea typeface="HG丸ｺﾞｼｯｸM-PRO" pitchFamily="50" charset="-128"/>
              </a:rPr>
              <a:t>　</a:t>
            </a:r>
            <a:endParaRPr lang="en-US" altLang="ja-JP" sz="2400" b="1" dirty="0" smtClean="0">
              <a:latin typeface="HG丸ｺﾞｼｯｸM-PRO" pitchFamily="50" charset="-128"/>
              <a:ea typeface="HG丸ｺﾞｼｯｸM-PRO" pitchFamily="50" charset="-128"/>
            </a:endParaRPr>
          </a:p>
        </p:txBody>
      </p:sp>
      <p:sp>
        <p:nvSpPr>
          <p:cNvPr id="10" name="メモ 9"/>
          <p:cNvSpPr/>
          <p:nvPr/>
        </p:nvSpPr>
        <p:spPr bwMode="auto">
          <a:xfrm>
            <a:off x="755973" y="2700685"/>
            <a:ext cx="5688632" cy="2952328"/>
          </a:xfrm>
          <a:prstGeom prst="foldedCorner">
            <a:avLst>
              <a:gd name="adj" fmla="val 1013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216000" rIns="91440" bIns="45720" numCol="1" rtlCol="0" anchor="ctr" anchorCtr="0" compatLnSpc="1">
            <a:prstTxWarp prst="textNoShape">
              <a:avLst/>
            </a:prstTxWarp>
          </a:bodyPr>
          <a:lstStyle/>
          <a:p>
            <a:pPr>
              <a:spcBef>
                <a:spcPct val="20000"/>
              </a:spcBef>
            </a:pPr>
            <a:r>
              <a:rPr lang="ru-RU" altLang="ja-JP" sz="1400" b="1" dirty="0" smtClean="0">
                <a:ln w="1905"/>
                <a:solidFill>
                  <a:srgbClr val="000099"/>
                </a:solidFill>
                <a:effectLst>
                  <a:innerShdw blurRad="69850" dist="43180" dir="5400000">
                    <a:srgbClr val="000000">
                      <a:alpha val="65000"/>
                    </a:srgbClr>
                  </a:innerShdw>
                </a:effectLst>
                <a:ea typeface="HG丸ｺﾞｼｯｸM-PRO" pitchFamily="50" charset="-128"/>
              </a:rPr>
              <a:t>Требования к лицам, имеющим право на получение пособий</a:t>
            </a:r>
            <a:endParaRPr lang="en-US" altLang="ja-JP" b="1"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endParaRPr>
          </a:p>
          <a:p>
            <a:pPr>
              <a:lnSpc>
                <a:spcPts val="600"/>
              </a:lnSpc>
              <a:spcBef>
                <a:spcPct val="20000"/>
              </a:spcBef>
            </a:pPr>
            <a:endParaRPr lang="en-US" altLang="ja-JP"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HG丸ｺﾞｼｯｸM-PRO" pitchFamily="50" charset="-128"/>
              <a:ea typeface="HG丸ｺﾞｼｯｸM-PRO" pitchFamily="50" charset="-128"/>
            </a:endParaRPr>
          </a:p>
          <a:p>
            <a:pPr marL="228600" indent="-228600" algn="just">
              <a:spcBef>
                <a:spcPct val="20000"/>
              </a:spcBef>
            </a:pPr>
            <a:r>
              <a:rPr lang="ru-RU" altLang="ja-JP" sz="1050" b="1" dirty="0" smtClean="0">
                <a:ea typeface="HG丸ｺﾞｼｯｸM-PRO" pitchFamily="50" charset="-128"/>
              </a:rPr>
              <a:t>	(1)  </a:t>
            </a:r>
            <a:r>
              <a:rPr lang="ru-RU" altLang="ja-JP" sz="1050" b="1" u="sng" dirty="0" smtClean="0">
                <a:ea typeface="HG丸ｺﾞｼｯｸM-PRO" pitchFamily="50" charset="-128"/>
              </a:rPr>
              <a:t>Лица, имеющие право на получение базовой пенсии по старости в полном</a:t>
            </a:r>
          </a:p>
          <a:p>
            <a:pPr marL="228600" indent="-228600" algn="just">
              <a:spcBef>
                <a:spcPct val="20000"/>
              </a:spcBef>
            </a:pPr>
            <a:r>
              <a:rPr lang="ru-RU" altLang="ja-JP" sz="1050" b="1" dirty="0" smtClean="0">
                <a:ea typeface="HG丸ｺﾞｼｯｸM-PRO" pitchFamily="50" charset="-128"/>
              </a:rPr>
              <a:t>	</a:t>
            </a:r>
            <a:r>
              <a:rPr lang="ru-RU" altLang="ja-JP" sz="1050" b="1" u="sng" dirty="0" smtClean="0">
                <a:ea typeface="HG丸ｺﾞｼｯｸM-PRO" pitchFamily="50" charset="-128"/>
              </a:rPr>
              <a:t>объеме, чей доход в расчете на семью не достигает определенного уровня. </a:t>
            </a:r>
            <a:endParaRPr lang="ja-JP" altLang="en-US" sz="1050" b="1" u="sng" dirty="0" smtClean="0">
              <a:ea typeface="HG丸ｺﾞｼｯｸM-PRO" pitchFamily="50" charset="-128"/>
            </a:endParaRPr>
          </a:p>
          <a:p>
            <a:pPr algn="just">
              <a:lnSpc>
                <a:spcPts val="600"/>
              </a:lnSpc>
              <a:spcBef>
                <a:spcPct val="20000"/>
              </a:spcBef>
            </a:pPr>
            <a:endParaRPr lang="en-US" altLang="ja-JP" sz="1050" b="1" dirty="0" smtClean="0">
              <a:ea typeface="HG丸ｺﾞｼｯｸM-PRO" pitchFamily="50" charset="-128"/>
            </a:endParaRPr>
          </a:p>
          <a:p>
            <a:pPr marL="977900" lvl="0" indent="-704850" algn="l">
              <a:spcBef>
                <a:spcPct val="20000"/>
              </a:spcBef>
              <a:tabLst>
                <a:tab pos="5822950" algn="l"/>
              </a:tabLst>
            </a:pPr>
            <a:r>
              <a:rPr lang="ru-RU" altLang="ja-JP" sz="1050" b="1" dirty="0" smtClean="0">
                <a:ea typeface="HG丸ｺﾞｼｯｸM-PRO" pitchFamily="50" charset="-128"/>
              </a:rPr>
              <a:t>Примечание 1.</a:t>
            </a:r>
            <a:r>
              <a:rPr lang="ru-RU" altLang="ja-JP" sz="1050" dirty="0" smtClean="0">
                <a:ea typeface="HG丸ｺﾞｼｯｸM-PRO" pitchFamily="50" charset="-128"/>
              </a:rPr>
              <a:t> К лицам, имеющим право на получение базовой пенсии по старос-</a:t>
            </a:r>
            <a:endParaRPr lang="en-US" altLang="ja-JP" sz="1050" dirty="0" smtClean="0">
              <a:ea typeface="HG丸ｺﾞｼｯｸM-PRO" pitchFamily="50" charset="-128"/>
            </a:endParaRPr>
          </a:p>
          <a:p>
            <a:pPr marL="449263" lvl="0" indent="176213" algn="l">
              <a:spcBef>
                <a:spcPct val="20000"/>
              </a:spcBef>
              <a:tabLst>
                <a:tab pos="5822950" algn="l"/>
              </a:tabLst>
            </a:pPr>
            <a:r>
              <a:rPr lang="ru-RU" altLang="ja-JP" sz="1050" dirty="0" smtClean="0">
                <a:ea typeface="HG丸ｺﾞｼｯｸM-PRO" pitchFamily="50" charset="-128"/>
              </a:rPr>
              <a:t>ти в</a:t>
            </a:r>
            <a:r>
              <a:rPr lang="en-US" altLang="ja-JP" sz="1050" dirty="0" smtClean="0">
                <a:ea typeface="HG丸ｺﾞｼｯｸM-PRO" pitchFamily="50" charset="-128"/>
              </a:rPr>
              <a:t> </a:t>
            </a:r>
            <a:r>
              <a:rPr lang="ru-RU" altLang="ja-JP" sz="1050" dirty="0" smtClean="0">
                <a:ea typeface="HG丸ｺﾞｼｯｸM-PRO" pitchFamily="50" charset="-128"/>
              </a:rPr>
              <a:t>полном объеме, также относятся лица в возрасте 60 лет и старше, но не </a:t>
            </a:r>
            <a:endParaRPr lang="en-US" altLang="ja-JP" sz="1050" dirty="0" smtClean="0">
              <a:ea typeface="HG丸ｺﾞｼｯｸM-PRO" pitchFamily="50" charset="-128"/>
            </a:endParaRPr>
          </a:p>
          <a:p>
            <a:pPr marL="449263" lvl="0" indent="176213" algn="l">
              <a:spcBef>
                <a:spcPct val="20000"/>
              </a:spcBef>
              <a:tabLst>
                <a:tab pos="5822950" algn="l"/>
              </a:tabLst>
            </a:pPr>
            <a:r>
              <a:rPr lang="ru-RU" altLang="ja-JP" sz="1050" dirty="0" smtClean="0">
                <a:ea typeface="HG丸ｺﾞｼｯｸM-PRO" pitchFamily="50" charset="-128"/>
              </a:rPr>
              <a:t>достигшие</a:t>
            </a:r>
            <a:r>
              <a:rPr lang="en-US" altLang="ja-JP" sz="1050" dirty="0" smtClean="0">
                <a:ea typeface="HG丸ｺﾞｼｯｸM-PRO" pitchFamily="50" charset="-128"/>
              </a:rPr>
              <a:t> </a:t>
            </a:r>
            <a:r>
              <a:rPr lang="ru-RU" altLang="ja-JP" sz="1050" dirty="0" smtClean="0">
                <a:ea typeface="HG丸ｺﾞｼｯｸM-PRO" pitchFamily="50" charset="-128"/>
              </a:rPr>
              <a:t>65 лет, которые еще не получают базовую пенсию по старости.</a:t>
            </a:r>
            <a:endParaRPr lang="en-US" altLang="ja-JP" sz="1050" dirty="0" smtClean="0">
              <a:ea typeface="HG丸ｺﾞｼｯｸM-PRO" pitchFamily="50" charset="-128"/>
            </a:endParaRPr>
          </a:p>
          <a:p>
            <a:pPr marL="977900" lvl="0" indent="-704850" algn="l">
              <a:spcBef>
                <a:spcPct val="20000"/>
              </a:spcBef>
              <a:tabLst>
                <a:tab pos="5822950" algn="l"/>
              </a:tabLst>
            </a:pPr>
            <a:r>
              <a:rPr lang="ru-RU" altLang="ja-JP" sz="1050" b="1" dirty="0" smtClean="0">
                <a:ea typeface="HG丸ｺﾞｼｯｸM-PRO" pitchFamily="50" charset="-128"/>
              </a:rPr>
              <a:t>Примечание 2.</a:t>
            </a:r>
            <a:r>
              <a:rPr lang="ru-RU" altLang="ja-JP" sz="1050" dirty="0" smtClean="0">
                <a:ea typeface="HG丸ｺﾞｼｯｸM-PRO" pitchFamily="50" charset="-128"/>
              </a:rPr>
              <a:t>  В случае, если соотечественник, остававшийся в Китае и др.,</a:t>
            </a:r>
          </a:p>
          <a:p>
            <a:pPr marL="977900" lvl="0" indent="-431800" algn="l">
              <a:spcBef>
                <a:spcPct val="20000"/>
              </a:spcBef>
              <a:tabLst>
                <a:tab pos="5822950" algn="l"/>
              </a:tabLst>
            </a:pPr>
            <a:r>
              <a:rPr lang="ru-RU" altLang="ja-JP" sz="1050" dirty="0" smtClean="0">
                <a:ea typeface="HG丸ｺﾞｼｯｸM-PRO" pitchFamily="50" charset="-128"/>
              </a:rPr>
              <a:t>  который получал социальные пособия, скончался после 1 апреля 2008 года, </a:t>
            </a:r>
            <a:endParaRPr lang="en-US" altLang="ja-JP" sz="1050" dirty="0" smtClean="0">
              <a:ea typeface="HG丸ｺﾞｼｯｸM-PRO" pitchFamily="50" charset="-128"/>
            </a:endParaRPr>
          </a:p>
          <a:p>
            <a:pPr marL="977900" lvl="0" indent="-431800" algn="l">
              <a:spcBef>
                <a:spcPct val="20000"/>
              </a:spcBef>
              <a:tabLst>
                <a:tab pos="5822950" algn="l"/>
              </a:tabLst>
            </a:pPr>
            <a:r>
              <a:rPr lang="ru-RU" altLang="ja-JP" sz="1050" dirty="0" smtClean="0">
                <a:ea typeface="HG丸ｺﾞｼｯｸM-PRO" pitchFamily="50" charset="-128"/>
              </a:rPr>
              <a:t>  то его</a:t>
            </a:r>
            <a:r>
              <a:rPr lang="en-US" altLang="ja-JP" sz="1050" dirty="0" smtClean="0">
                <a:ea typeface="HG丸ｺﾞｼｯｸM-PRO" pitchFamily="50" charset="-128"/>
              </a:rPr>
              <a:t> </a:t>
            </a:r>
            <a:r>
              <a:rPr lang="ru-RU" altLang="ja-JP" sz="1050" dirty="0" smtClean="0">
                <a:ea typeface="HG丸ｺﾞｼｯｸM-PRO" pitchFamily="50" charset="-128"/>
              </a:rPr>
              <a:t>супруга(г) имеет право продолжать получение пособий.</a:t>
            </a:r>
            <a:endParaRPr lang="ja-JP" altLang="en-US" sz="1050" dirty="0" smtClean="0">
              <a:ea typeface="HG丸ｺﾞｼｯｸM-PRO" pitchFamily="50" charset="-128"/>
            </a:endParaRPr>
          </a:p>
          <a:p>
            <a:pPr lvl="0" algn="just"/>
            <a:endParaRPr lang="ru-RU" altLang="ja-JP" sz="1050" dirty="0" smtClean="0">
              <a:ea typeface="HG丸ｺﾞｼｯｸM-PRO" pitchFamily="50" charset="-128"/>
            </a:endParaRPr>
          </a:p>
          <a:p>
            <a:pPr marL="228600" lvl="0" indent="-228600" algn="just"/>
            <a:r>
              <a:rPr lang="ru-RU" altLang="ja-JP" sz="1050" b="1" dirty="0" smtClean="0">
                <a:ea typeface="HG丸ｺﾞｼｯｸM-PRO" pitchFamily="50" charset="-128"/>
              </a:rPr>
              <a:t>	(2)  Вдовы (вдовцы) скончавшихся до 1 апреля 2008 года соотечественников,</a:t>
            </a:r>
          </a:p>
          <a:p>
            <a:pPr marL="228600" lvl="0" indent="-228600" algn="just"/>
            <a:r>
              <a:rPr lang="ru-RU" altLang="ja-JP" sz="1050" b="1" dirty="0" smtClean="0">
                <a:ea typeface="HG丸ｺﾞｼｯｸM-PRO" pitchFamily="50" charset="-128"/>
              </a:rPr>
              <a:t>       остававшихся в Китае и др., </a:t>
            </a:r>
            <a:r>
              <a:rPr kumimoji="1" lang="ru-RU" altLang="ja-JP" sz="1050" b="1" i="0" u="none" strike="noStrike" cap="none" normalizeH="0" dirty="0" smtClean="0">
                <a:ln>
                  <a:noFill/>
                </a:ln>
                <a:solidFill>
                  <a:schemeClr val="tx1"/>
                </a:solidFill>
                <a:effectLst/>
                <a:ea typeface="HG丸ｺﾞｼｯｸM-PRO" pitchFamily="50" charset="-128"/>
              </a:rPr>
              <a:t>получавшие выплаты в рамках системы соци-</a:t>
            </a:r>
          </a:p>
          <a:p>
            <a:pPr marL="228600" lvl="0" indent="-228600" algn="just"/>
            <a:r>
              <a:rPr lang="ru-RU" altLang="ja-JP" sz="1050" b="1" dirty="0" smtClean="0">
                <a:solidFill>
                  <a:schemeClr val="tx1"/>
                </a:solidFill>
                <a:ea typeface="HG丸ｺﾞｼｯｸM-PRO" pitchFamily="50" charset="-128"/>
              </a:rPr>
              <a:t>	альной помощи.</a:t>
            </a:r>
            <a:endParaRPr kumimoji="1" lang="ja-JP" altLang="en-US" sz="1050" b="0" i="0" u="none" strike="noStrike" cap="none" normalizeH="0" dirty="0" smtClean="0">
              <a:ln>
                <a:noFill/>
              </a:ln>
              <a:solidFill>
                <a:schemeClr val="tx1"/>
              </a:solidFill>
              <a:effectLst/>
              <a:ea typeface="ＭＳ Ｐゴシック" pitchFamily="50" charset="-128"/>
            </a:endParaRPr>
          </a:p>
        </p:txBody>
      </p:sp>
      <p:sp>
        <p:nvSpPr>
          <p:cNvPr id="20" name="テキスト ボックス 19"/>
          <p:cNvSpPr txBox="1"/>
          <p:nvPr/>
        </p:nvSpPr>
        <p:spPr>
          <a:xfrm>
            <a:off x="755973" y="5884227"/>
            <a:ext cx="5688632" cy="3170099"/>
          </a:xfrm>
          <a:prstGeom prst="rect">
            <a:avLst/>
          </a:prstGeom>
          <a:noFill/>
        </p:spPr>
        <p:txBody>
          <a:bodyPr wrap="square" rtlCol="0">
            <a:spAutoFit/>
          </a:bodyPr>
          <a:lstStyle/>
          <a:p>
            <a:r>
              <a:rPr lang="ru-RU" altLang="ja-JP" sz="1200" b="1" dirty="0" smtClean="0">
                <a:ln w="1905"/>
                <a:solidFill>
                  <a:srgbClr val="000099"/>
                </a:solidFill>
                <a:effectLst>
                  <a:innerShdw blurRad="69850" dist="43180" dir="5400000">
                    <a:srgbClr val="000000">
                      <a:alpha val="65000"/>
                    </a:srgbClr>
                  </a:innerShdw>
                </a:effectLst>
                <a:latin typeface="+mn-lt"/>
                <a:ea typeface="HG丸ｺﾞｼｯｸM-PRO" pitchFamily="50" charset="-128"/>
              </a:rPr>
              <a:t>        Лица, имеющие право на получение базовой пенсии по старости</a:t>
            </a:r>
          </a:p>
          <a:p>
            <a:r>
              <a:rPr lang="ru-RU" altLang="ja-JP" sz="1200" b="1" dirty="0" smtClean="0">
                <a:ln w="1905"/>
                <a:solidFill>
                  <a:srgbClr val="000099"/>
                </a:solidFill>
                <a:effectLst>
                  <a:innerShdw blurRad="69850" dist="43180" dir="5400000">
                    <a:srgbClr val="000000">
                      <a:alpha val="65000"/>
                    </a:srgbClr>
                  </a:innerShdw>
                </a:effectLst>
                <a:latin typeface="+mn-lt"/>
                <a:ea typeface="HG丸ｺﾞｼｯｸM-PRO" pitchFamily="50" charset="-128"/>
              </a:rPr>
              <a:t>в полном объеме</a:t>
            </a:r>
            <a:endParaRPr lang="ja-JP" altLang="en-US" sz="1200" b="1" dirty="0" smtClean="0">
              <a:solidFill>
                <a:srgbClr val="000099"/>
              </a:solidFill>
              <a:latin typeface="+mn-lt"/>
              <a:ea typeface="HG丸ｺﾞｼｯｸM-PRO" pitchFamily="50" charset="-128"/>
            </a:endParaRPr>
          </a:p>
          <a:p>
            <a:pPr>
              <a:spcBef>
                <a:spcPts val="0"/>
              </a:spcBef>
            </a:pPr>
            <a:r>
              <a:rPr lang="ja-JP" altLang="en-US" sz="900" dirty="0" smtClean="0">
                <a:latin typeface="+mn-lt"/>
                <a:ea typeface="HG丸ｺﾞｼｯｸM-PRO" pitchFamily="50" charset="-128"/>
              </a:rPr>
              <a:t>　</a:t>
            </a:r>
            <a:r>
              <a:rPr lang="ru-RU" altLang="ja-JP" sz="900" dirty="0" smtClean="0">
                <a:latin typeface="+mn-lt"/>
                <a:ea typeface="HG丸ｺﾞｼｯｸM-PRO" pitchFamily="50" charset="-128"/>
              </a:rPr>
              <a:t>Право на получение базовой пенсии по старости в полном объеме имеют соотечественники, остававшиеся в Китае и др., отвечающие всем нижеприведенным требованиям.</a:t>
            </a:r>
            <a:endParaRPr lang="ja-JP" altLang="en-US" sz="900" dirty="0" smtClean="0">
              <a:latin typeface="+mn-lt"/>
              <a:ea typeface="HG丸ｺﾞｼｯｸM-PRO" pitchFamily="50" charset="-128"/>
            </a:endParaRPr>
          </a:p>
          <a:p>
            <a:pPr indent="177800" algn="l"/>
            <a:endParaRPr lang="en-US" altLang="ja-JP" sz="1000" b="1" dirty="0" smtClean="0">
              <a:latin typeface="+mn-lt"/>
              <a:ea typeface="HG丸ｺﾞｼｯｸM-PRO" pitchFamily="50" charset="-128"/>
            </a:endParaRPr>
          </a:p>
          <a:p>
            <a:pPr indent="177800" algn="l"/>
            <a:r>
              <a:rPr lang="ja-JP" altLang="en-US" sz="1000" b="1" dirty="0" smtClean="0">
                <a:latin typeface="+mn-lt"/>
                <a:ea typeface="HG丸ｺﾞｼｯｸM-PRO" pitchFamily="50" charset="-128"/>
              </a:rPr>
              <a:t>①　</a:t>
            </a:r>
            <a:r>
              <a:rPr lang="ru-RU" altLang="ja-JP" sz="1000" b="1" dirty="0" smtClean="0">
                <a:latin typeface="+mn-lt"/>
                <a:ea typeface="HG丸ｺﾞｼｯｸM-PRO" pitchFamily="50" charset="-128"/>
              </a:rPr>
              <a:t>Лица, родившиеся не ранее 2 апреля 1911 года.</a:t>
            </a:r>
            <a:endParaRPr lang="ja-JP" altLang="en-US" sz="1000" b="1" dirty="0" smtClean="0">
              <a:latin typeface="+mn-lt"/>
              <a:ea typeface="HG丸ｺﾞｼｯｸM-PRO" pitchFamily="50" charset="-128"/>
            </a:endParaRPr>
          </a:p>
          <a:p>
            <a:pPr indent="177800" algn="l"/>
            <a:r>
              <a:rPr lang="ja-JP" altLang="en-US" sz="1000" b="1" dirty="0" smtClean="0">
                <a:latin typeface="+mn-lt"/>
                <a:ea typeface="HG丸ｺﾞｼｯｸM-PRO" pitchFamily="50" charset="-128"/>
              </a:rPr>
              <a:t>②　</a:t>
            </a:r>
            <a:r>
              <a:rPr lang="ru-RU" altLang="ja-JP" sz="1000" b="1" dirty="0" smtClean="0">
                <a:latin typeface="+mn-lt"/>
                <a:ea typeface="HG丸ｺﾞｼｯｸM-PRO" pitchFamily="50" charset="-128"/>
              </a:rPr>
              <a:t>Лица, родившиеся не позднее 31 декабря 1946 года.</a:t>
            </a:r>
            <a:endParaRPr lang="en-US" altLang="ja-JP" sz="1000" b="1" dirty="0" smtClean="0">
              <a:latin typeface="+mn-lt"/>
              <a:ea typeface="HG丸ｺﾞｼｯｸM-PRO" pitchFamily="50" charset="-128"/>
            </a:endParaRPr>
          </a:p>
          <a:p>
            <a:pPr algn="just"/>
            <a:r>
              <a:rPr lang="ru-RU" altLang="ja-JP" sz="1000" dirty="0">
                <a:latin typeface="+mn-lt"/>
                <a:ea typeface="HG丸ｺﾞｼｯｸM-PRO" pitchFamily="50" charset="-128"/>
              </a:rPr>
              <a:t> </a:t>
            </a:r>
            <a:r>
              <a:rPr lang="ru-RU" altLang="ja-JP" sz="1000" dirty="0" smtClean="0">
                <a:latin typeface="+mn-lt"/>
                <a:ea typeface="HG丸ｺﾞｼｯｸM-PRO" pitchFamily="50" charset="-128"/>
              </a:rPr>
              <a:t>   Включая лиц старше 60 лет, родившихся не ранее 1 января 1947 года, в отношении которых по решению Министерства здравоохранения, труда и благосостояния установлено, что имеют место обстоятельства, позволяющие приравнивать их к соотечественникам, остававшимся в Китае и др., родившимся не позднее 31 декабря 1946 года.</a:t>
            </a:r>
            <a:endParaRPr lang="ja-JP" altLang="en-US" sz="1000" dirty="0" smtClean="0">
              <a:latin typeface="+mn-lt"/>
              <a:ea typeface="HG丸ｺﾞｼｯｸM-PRO" pitchFamily="50" charset="-128"/>
            </a:endParaRPr>
          </a:p>
          <a:p>
            <a:pPr marL="352425" indent="-174625" algn="l"/>
            <a:r>
              <a:rPr lang="ja-JP" altLang="en-US" sz="1000" b="1" dirty="0" smtClean="0">
                <a:latin typeface="+mn-lt"/>
                <a:ea typeface="HG丸ｺﾞｼｯｸM-PRO" pitchFamily="50" charset="-128"/>
              </a:rPr>
              <a:t>③　</a:t>
            </a:r>
            <a:r>
              <a:rPr lang="ru-RU" altLang="ja-JP" sz="1000" b="1" dirty="0" smtClean="0">
                <a:latin typeface="+mn-lt"/>
                <a:ea typeface="HG丸ｺﾞｼｯｸM-PRO" pitchFamily="50" charset="-128"/>
              </a:rPr>
              <a:t>Лица, которые имеют место жительства на территории Японии непрерывно в течение, как минимум, 1 года после возвращения на постоянное место житель- ства.</a:t>
            </a:r>
            <a:endParaRPr lang="ja-JP" altLang="en-US" sz="1000" b="1" dirty="0" smtClean="0">
              <a:latin typeface="+mn-lt"/>
              <a:ea typeface="HG丸ｺﾞｼｯｸM-PRO" pitchFamily="50" charset="-128"/>
            </a:endParaRPr>
          </a:p>
          <a:p>
            <a:pPr marL="352425" indent="-174625" algn="l"/>
            <a:r>
              <a:rPr lang="ja-JP" altLang="en-US" sz="1000" b="1" dirty="0" smtClean="0">
                <a:latin typeface="+mn-lt"/>
                <a:ea typeface="HG丸ｺﾞｼｯｸM-PRO" pitchFamily="50" charset="-128"/>
              </a:rPr>
              <a:t>④　</a:t>
            </a:r>
            <a:r>
              <a:rPr lang="ru-RU" altLang="ja-JP" sz="1000" b="1" dirty="0" smtClean="0">
                <a:latin typeface="+mn-lt"/>
                <a:ea typeface="HG丸ｺﾞｼｯｸM-PRO" pitchFamily="50" charset="-128"/>
              </a:rPr>
              <a:t>Лица, которые впервые вернулись на постоянное место жительства в Японию не ранее 1 апреля 1961 года.</a:t>
            </a:r>
            <a:endParaRPr lang="en-US" altLang="ja-JP" sz="1000" b="1" dirty="0" smtClean="0">
              <a:latin typeface="+mn-lt"/>
              <a:ea typeface="HG丸ｺﾞｼｯｸM-PRO" pitchFamily="50" charset="-128"/>
            </a:endParaRPr>
          </a:p>
          <a:p>
            <a:pPr algn="l"/>
            <a:r>
              <a:rPr lang="ja-JP" altLang="en-US" sz="1000" dirty="0" smtClean="0">
                <a:latin typeface="+mn-lt"/>
                <a:ea typeface="HG丸ｺﾞｼｯｸM-PRO" pitchFamily="50" charset="-128"/>
              </a:rPr>
              <a:t>　　　</a:t>
            </a:r>
            <a:endParaRPr lang="en-US" altLang="ja-JP" sz="1000" dirty="0" smtClean="0">
              <a:latin typeface="+mn-lt"/>
              <a:ea typeface="HG丸ｺﾞｼｯｸM-PRO" pitchFamily="50" charset="-128"/>
            </a:endParaRPr>
          </a:p>
          <a:p>
            <a:pPr marL="273050" indent="-273050" algn="l"/>
            <a:r>
              <a:rPr lang="ja-JP" altLang="en-US" sz="1000" dirty="0" smtClean="0">
                <a:latin typeface="+mn-lt"/>
                <a:ea typeface="HG丸ｺﾞｼｯｸM-PRO" pitchFamily="50" charset="-128"/>
              </a:rPr>
              <a:t>　</a:t>
            </a:r>
            <a:r>
              <a:rPr lang="en-US" altLang="ja-JP" sz="900" dirty="0" smtClean="0">
                <a:latin typeface="+mn-lt"/>
                <a:ea typeface="HG丸ｺﾞｼｯｸM-PRO" pitchFamily="50" charset="-128"/>
              </a:rPr>
              <a:t>※</a:t>
            </a:r>
            <a:r>
              <a:rPr lang="ru-RU" altLang="ja-JP" sz="900" b="1" dirty="0" smtClean="0">
                <a:latin typeface="+mn-lt"/>
                <a:ea typeface="HG丸ｺﾞｼｯｸM-PRO" pitchFamily="50" charset="-128"/>
              </a:rPr>
              <a:t> Для получения одноразового пособия для начисления базовой пенсии по старости в пол-ном объеме необходимо </a:t>
            </a:r>
            <a:r>
              <a:rPr lang="ru-RU" altLang="ja-JP" sz="900" b="1" u="sng" dirty="0" smtClean="0">
                <a:latin typeface="+mn-lt"/>
                <a:ea typeface="HG丸ｺﾞｼｯｸM-PRO" pitchFamily="50" charset="-128"/>
              </a:rPr>
              <a:t>подать заявление в Министерство здравоохранения, труда и благосостояния.</a:t>
            </a:r>
            <a:endParaRPr lang="ja-JP" altLang="en-US" sz="900" b="1" u="sng" dirty="0" smtClean="0">
              <a:latin typeface="+mn-lt"/>
              <a:ea typeface="HG丸ｺﾞｼｯｸM-PRO" pitchFamily="50" charset="-128"/>
            </a:endParaRPr>
          </a:p>
        </p:txBody>
      </p:sp>
      <p:sp>
        <p:nvSpPr>
          <p:cNvPr id="23" name="右カーブ矢印 22"/>
          <p:cNvSpPr/>
          <p:nvPr/>
        </p:nvSpPr>
        <p:spPr bwMode="auto">
          <a:xfrm rot="21168574">
            <a:off x="292869" y="3314677"/>
            <a:ext cx="794872" cy="3005479"/>
          </a:xfrm>
          <a:prstGeom prst="curvedRightArrow">
            <a:avLst>
              <a:gd name="adj1" fmla="val 21617"/>
              <a:gd name="adj2" fmla="val 51874"/>
              <a:gd name="adj3" fmla="val 31319"/>
            </a:avLst>
          </a:prstGeom>
          <a:solidFill>
            <a:schemeClr val="accent6">
              <a:lumMod val="40000"/>
              <a:lumOff val="60000"/>
            </a:schemeClr>
          </a:solidFill>
          <a:ln w="9525" cap="flat" cmpd="sng" algn="ctr">
            <a:solidFill>
              <a:schemeClr val="accent6">
                <a:lumMod val="40000"/>
                <a:lumOff val="6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2291066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683965" y="612454"/>
            <a:ext cx="5544616" cy="7924130"/>
          </a:xfrm>
          <a:prstGeom prst="rect">
            <a:avLst/>
          </a:prstGeom>
          <a:noFill/>
          <a:ln w="9525">
            <a:noFill/>
            <a:miter lim="800000"/>
            <a:headEnd/>
            <a:tailEnd/>
          </a:ln>
        </p:spPr>
        <p:txBody>
          <a:bodyPr wrap="square" lIns="90334" tIns="45167" rIns="90334" bIns="45167">
            <a:spAutoFit/>
          </a:bodyPr>
          <a:lstStyle/>
          <a:p>
            <a:pPr marL="352425" indent="-352425" algn="just" fontAlgn="auto">
              <a:spcBef>
                <a:spcPts val="0"/>
              </a:spcBef>
            </a:pPr>
            <a:r>
              <a:rPr lang="ja-JP" altLang="en-US" b="1" dirty="0" smtClean="0">
                <a:solidFill>
                  <a:srgbClr val="0033CC"/>
                </a:solidFill>
                <a:latin typeface="HG丸ｺﾞｼｯｸM-PRO" pitchFamily="50" charset="-128"/>
                <a:ea typeface="HG丸ｺﾞｼｯｸM-PRO" pitchFamily="50" charset="-128"/>
              </a:rPr>
              <a:t>◆  </a:t>
            </a:r>
            <a:r>
              <a:rPr lang="ru-RU" altLang="ja-JP" sz="1900" dirty="0" smtClean="0">
                <a:latin typeface="+mn-lt"/>
                <a:ea typeface="ＤＨＰ特太ゴシック体" pitchFamily="2" charset="-128"/>
              </a:rPr>
              <a:t>Супруги, не имеющие права на</a:t>
            </a:r>
            <a:r>
              <a:rPr lang="en-US" altLang="ja-JP" sz="1900" dirty="0" smtClean="0">
                <a:latin typeface="+mn-lt"/>
                <a:ea typeface="ＤＨＰ特太ゴシック体" pitchFamily="2" charset="-128"/>
              </a:rPr>
              <a:t> </a:t>
            </a:r>
            <a:r>
              <a:rPr lang="ru-RU" altLang="ja-JP" sz="1900" dirty="0" smtClean="0">
                <a:latin typeface="+mn-lt"/>
                <a:ea typeface="ＤＨＰ特太ゴシック体" pitchFamily="2" charset="-128"/>
              </a:rPr>
              <a:t>получение</a:t>
            </a:r>
            <a:r>
              <a:rPr lang="en-US" altLang="ja-JP" sz="1900" dirty="0" smtClean="0">
                <a:latin typeface="+mn-lt"/>
                <a:ea typeface="ＤＨＰ特太ゴシック体" pitchFamily="2" charset="-128"/>
              </a:rPr>
              <a:t> </a:t>
            </a:r>
            <a:r>
              <a:rPr lang="ru-RU" altLang="ja-JP" sz="1900" dirty="0" smtClean="0">
                <a:latin typeface="+mn-lt"/>
                <a:ea typeface="ＤＨＰ特太ゴシック体" pitchFamily="2" charset="-128"/>
              </a:rPr>
              <a:t>социальных пособий</a:t>
            </a:r>
            <a:endParaRPr lang="en-US" altLang="ja-JP" sz="1900" dirty="0" smtClean="0">
              <a:latin typeface="+mn-lt"/>
              <a:ea typeface="ＤＨＰ特太ゴシック体" pitchFamily="2" charset="-128"/>
            </a:endParaRPr>
          </a:p>
          <a:p>
            <a:pPr marL="178785" indent="-178785"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just" fontAlgn="auto">
              <a:spcBef>
                <a:spcPts val="0"/>
              </a:spcBef>
              <a:tabLst>
                <a:tab pos="178785" algn="l"/>
              </a:tabLst>
            </a:pPr>
            <a:r>
              <a:rPr lang="ru-RU" altLang="ja-JP" sz="1400" dirty="0">
                <a:latin typeface="HG丸ｺﾞｼｯｸM-PRO" pitchFamily="50" charset="-128"/>
                <a:ea typeface="HG丸ｺﾞｼｯｸM-PRO" pitchFamily="50" charset="-128"/>
              </a:rPr>
              <a:t> </a:t>
            </a:r>
            <a:r>
              <a:rPr lang="ru-RU" altLang="ja-JP" sz="1400" dirty="0" smtClean="0">
                <a:latin typeface="HG丸ｺﾞｼｯｸM-PRO" pitchFamily="50" charset="-128"/>
                <a:ea typeface="HG丸ｺﾞｼｯｸM-PRO" pitchFamily="50" charset="-128"/>
              </a:rPr>
              <a:t>      </a:t>
            </a:r>
            <a:r>
              <a:rPr lang="ru-RU" altLang="ja-JP" sz="1400" dirty="0" smtClean="0">
                <a:latin typeface="+mn-lt"/>
                <a:ea typeface="HG丸ｺﾞｼｯｸM-PRO" pitchFamily="50" charset="-128"/>
              </a:rPr>
              <a:t>Указанные далее лица не имеют права на получение социальных пособий.</a:t>
            </a:r>
            <a:endParaRPr lang="ja-JP" altLang="en-US" sz="1100" b="1" dirty="0" smtClean="0">
              <a:latin typeface="HG丸ｺﾞｼｯｸM-PRO" pitchFamily="50" charset="-128"/>
              <a:ea typeface="HG丸ｺﾞｼｯｸM-PRO" pitchFamily="50" charset="-128"/>
            </a:endParaRPr>
          </a:p>
          <a:p>
            <a:pPr algn="just">
              <a:spcBef>
                <a:spcPts val="600"/>
              </a:spcBef>
              <a:defRPr/>
            </a:pPr>
            <a:r>
              <a:rPr lang="ja-JP" altLang="en-US" sz="1100" b="1" dirty="0" smtClean="0">
                <a:latin typeface="HG丸ｺﾞｼｯｸM-PRO" pitchFamily="50" charset="-128"/>
                <a:ea typeface="HG丸ｺﾞｼｯｸM-PRO" pitchFamily="50" charset="-128"/>
              </a:rPr>
              <a:t>　　</a:t>
            </a:r>
            <a:endParaRPr lang="en-US" altLang="ja-JP" sz="1400" b="1" dirty="0" smtClean="0">
              <a:latin typeface="HG丸ｺﾞｼｯｸM-PRO" pitchFamily="50" charset="-128"/>
              <a:ea typeface="HG丸ｺﾞｼｯｸM-PRO" pitchFamily="50" charset="-128"/>
            </a:endParaRPr>
          </a:p>
          <a:p>
            <a:pPr marL="539750" indent="-176213" algn="just">
              <a:defRPr/>
            </a:pPr>
            <a:r>
              <a:rPr lang="ru-RU" altLang="ja-JP" sz="1400" dirty="0" smtClean="0">
                <a:latin typeface="+mn-lt"/>
                <a:ea typeface="HG丸ｺﾞｼｯｸM-PRO" pitchFamily="50" charset="-128"/>
              </a:rPr>
              <a:t>1. Супруги (за исключением супругов особого статуса), которые на момент 1 октября 2014 года не получают социальных пособий.</a:t>
            </a:r>
            <a:endParaRPr lang="en-US" altLang="ja-JP" sz="1400" dirty="0" smtClean="0">
              <a:latin typeface="+mn-lt"/>
              <a:ea typeface="HG丸ｺﾞｼｯｸM-PRO" pitchFamily="50" charset="-128"/>
            </a:endParaRPr>
          </a:p>
          <a:p>
            <a:pPr marL="539750" indent="-176213" algn="just">
              <a:defRPr/>
            </a:pPr>
            <a:endParaRPr lang="en-US" altLang="ja-JP" sz="1400" dirty="0">
              <a:latin typeface="+mn-lt"/>
              <a:ea typeface="HG丸ｺﾞｼｯｸM-PRO" pitchFamily="50" charset="-128"/>
            </a:endParaRPr>
          </a:p>
          <a:p>
            <a:pPr marL="539750" indent="-176213" algn="just">
              <a:defRPr/>
            </a:pPr>
            <a:r>
              <a:rPr lang="ru-RU" altLang="ja-JP" sz="1400" dirty="0" smtClean="0">
                <a:latin typeface="+mn-lt"/>
                <a:ea typeface="HG丸ｺﾞｼｯｸM-PRO" pitchFamily="50" charset="-128"/>
              </a:rPr>
              <a:t>2.  Супруги, которые вступили в брак с соотечественником, остававшимся в Китае и др., не ранее 1 октября 2014 года.</a:t>
            </a:r>
            <a:endParaRPr lang="en-US" altLang="ja-JP" sz="1400" dirty="0" smtClean="0">
              <a:latin typeface="+mn-lt"/>
              <a:ea typeface="HG丸ｺﾞｼｯｸM-PRO" pitchFamily="50" charset="-128"/>
            </a:endParaRPr>
          </a:p>
          <a:p>
            <a:pPr marL="539750" indent="-176213" algn="just">
              <a:defRPr/>
            </a:pPr>
            <a:endParaRPr lang="en-US" altLang="ja-JP" sz="1400" dirty="0">
              <a:latin typeface="+mn-lt"/>
              <a:ea typeface="HG丸ｺﾞｼｯｸM-PRO" pitchFamily="50" charset="-128"/>
            </a:endParaRPr>
          </a:p>
          <a:p>
            <a:pPr marL="539750" indent="-176213" algn="just">
              <a:defRPr/>
            </a:pPr>
            <a:r>
              <a:rPr lang="ru-RU" altLang="ja-JP" sz="1400" dirty="0" smtClean="0">
                <a:latin typeface="+mn-lt"/>
                <a:ea typeface="HG丸ｺﾞｼｯｸM-PRO" pitchFamily="50" charset="-128"/>
              </a:rPr>
              <a:t>3. Супруги, которые после смерти соотечественника, остававшегося в Китае и др., повторно вступили в брак с другим соотечественником, остававшимся в Китае и др., и повторное вступление в брак состоялось не ранее 1 октября 2014 года.</a:t>
            </a:r>
            <a:endParaRPr lang="en-US" altLang="ja-JP" sz="1400" dirty="0" smtClean="0">
              <a:latin typeface="+mn-lt"/>
              <a:ea typeface="HG丸ｺﾞｼｯｸM-PRO" pitchFamily="50" charset="-128"/>
            </a:endParaRPr>
          </a:p>
          <a:p>
            <a:pPr marL="539750" indent="-176213" algn="just">
              <a:defRPr/>
            </a:pPr>
            <a:endParaRPr lang="en-US" altLang="ja-JP" sz="1400" dirty="0">
              <a:latin typeface="+mn-lt"/>
              <a:ea typeface="HG丸ｺﾞｼｯｸM-PRO" pitchFamily="50" charset="-128"/>
            </a:endParaRPr>
          </a:p>
          <a:p>
            <a:pPr marL="539750" indent="-176213" algn="just">
              <a:defRPr/>
            </a:pPr>
            <a:r>
              <a:rPr lang="ru-RU" altLang="ja-JP" sz="1400" dirty="0" smtClean="0">
                <a:latin typeface="+mn-lt"/>
                <a:ea typeface="HG丸ｺﾞｼｯｸM-PRO" pitchFamily="50" charset="-128"/>
              </a:rPr>
              <a:t>4.  Супруги, которые расторгли брак с соотечественником, остававшимся в Китае и др., не позднее 1 октября 2014 года, а впоследствии, не ранее 1 октября 2014 года, с ним же (с ней же) восстановили супружеские отношения.</a:t>
            </a:r>
            <a:endParaRPr lang="en-US" altLang="ja-JP" sz="1400" dirty="0" smtClean="0">
              <a:latin typeface="+mn-lt"/>
              <a:ea typeface="HG丸ｺﾞｼｯｸM-PRO" pitchFamily="50" charset="-128"/>
            </a:endParaRPr>
          </a:p>
          <a:p>
            <a:pPr marL="539750" indent="-176213" algn="just">
              <a:defRPr/>
            </a:pPr>
            <a:endParaRPr lang="en-US" altLang="ja-JP" sz="1400" dirty="0">
              <a:latin typeface="+mn-lt"/>
              <a:ea typeface="HG丸ｺﾞｼｯｸM-PRO" pitchFamily="50" charset="-128"/>
            </a:endParaRPr>
          </a:p>
          <a:p>
            <a:pPr marL="539750" lvl="0" indent="-176213" algn="just">
              <a:defRPr/>
            </a:pPr>
            <a:r>
              <a:rPr lang="ru-RU" altLang="ja-JP" sz="1400" dirty="0" smtClean="0">
                <a:latin typeface="+mn-lt"/>
                <a:ea typeface="HG丸ｺﾞｼｯｸM-PRO" pitchFamily="50" charset="-128"/>
              </a:rPr>
              <a:t>5. Супруги, которые после смерти соотечественника, остававшегося в Китае и др., повторно вступили в брак с другим лицом, не являющимся соотечественником, остававшимся в Китае и пр.</a:t>
            </a:r>
            <a:endParaRPr lang="en-US" altLang="ja-JP" sz="1400" dirty="0">
              <a:latin typeface="+mn-lt"/>
              <a:ea typeface="HG丸ｺﾞｼｯｸM-PRO" pitchFamily="50" charset="-128"/>
            </a:endParaRPr>
          </a:p>
          <a:p>
            <a:pPr marL="539750" indent="-176213" algn="just">
              <a:defRPr/>
            </a:pPr>
            <a:endParaRPr lang="en-US" altLang="ja-JP" sz="1400" dirty="0">
              <a:latin typeface="HG丸ｺﾞｼｯｸM-PRO" pitchFamily="50" charset="-128"/>
              <a:ea typeface="HG丸ｺﾞｼｯｸM-PRO" pitchFamily="50" charset="-128"/>
            </a:endParaRPr>
          </a:p>
          <a:p>
            <a:pPr marL="539750" indent="-176213" algn="just">
              <a:defRPr/>
            </a:pPr>
            <a:endParaRPr lang="en-US" altLang="ja-JP" sz="1400" dirty="0" smtClean="0">
              <a:latin typeface="HG丸ｺﾞｼｯｸM-PRO" pitchFamily="50" charset="-128"/>
              <a:ea typeface="HG丸ｺﾞｼｯｸM-PRO" pitchFamily="50" charset="-128"/>
            </a:endParaRPr>
          </a:p>
          <a:p>
            <a:pPr algn="l">
              <a:defRPr/>
            </a:pPr>
            <a:endParaRPr lang="en-US" altLang="ja-JP" sz="1400" dirty="0">
              <a:latin typeface="HG丸ｺﾞｼｯｸM-PRO" pitchFamily="50" charset="-128"/>
              <a:ea typeface="HG丸ｺﾞｼｯｸM-PRO" pitchFamily="50" charset="-128"/>
            </a:endParaRPr>
          </a:p>
          <a:p>
            <a:pPr algn="l">
              <a:defRPr/>
            </a:pPr>
            <a:endParaRPr lang="en-US" altLang="ja-JP" sz="1400" dirty="0" smtClean="0">
              <a:latin typeface="HG丸ｺﾞｼｯｸM-PRO" pitchFamily="50" charset="-128"/>
              <a:ea typeface="HG丸ｺﾞｼｯｸM-PRO" pitchFamily="50" charset="-128"/>
            </a:endParaRPr>
          </a:p>
          <a:p>
            <a:pPr algn="l">
              <a:spcBef>
                <a:spcPts val="600"/>
              </a:spcBef>
              <a:defRPr/>
            </a:pPr>
            <a:r>
              <a:rPr lang="ja-JP" altLang="en-US" sz="1400" b="1"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5</a:t>
            </a:r>
            <a:r>
              <a:rPr lang="ja-JP" altLang="en-US" dirty="0" smtClean="0">
                <a:ea typeface="HG丸ｺﾞｼｯｸM-PRO" pitchFamily="50" charset="-128"/>
              </a:rPr>
              <a:t>－</a:t>
            </a:r>
            <a:endParaRPr lang="ja-JP" altLang="en-US" dirty="0">
              <a:ea typeface="HG丸ｺﾞｼｯｸM-PRO" pitchFamily="50" charset="-128"/>
            </a:endParaRPr>
          </a:p>
        </p:txBody>
      </p:sp>
      <p:pic>
        <p:nvPicPr>
          <p:cNvPr id="6" name="図 5"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91529" y="8389689"/>
            <a:ext cx="1704340" cy="647700"/>
          </a:xfrm>
          <a:prstGeom prst="rect">
            <a:avLst/>
          </a:prstGeom>
          <a:noFill/>
          <a:ln>
            <a:noFill/>
          </a:ln>
        </p:spPr>
      </p:pic>
      <p:pic>
        <p:nvPicPr>
          <p:cNvPr id="7" name="図 6"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468" y="8332539"/>
            <a:ext cx="1703705" cy="647700"/>
          </a:xfrm>
          <a:prstGeom prst="rect">
            <a:avLst/>
          </a:prstGeom>
          <a:noFill/>
          <a:ln>
            <a:noFill/>
          </a:ln>
        </p:spPr>
      </p:pic>
      <p:pic>
        <p:nvPicPr>
          <p:cNvPr id="8" name="図 7"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01464" y="8332539"/>
            <a:ext cx="1704340" cy="647700"/>
          </a:xfrm>
          <a:prstGeom prst="rect">
            <a:avLst/>
          </a:prstGeom>
          <a:noFill/>
          <a:ln>
            <a:noFill/>
          </a:ln>
        </p:spPr>
      </p:pic>
    </p:spTree>
    <p:extLst>
      <p:ext uri="{BB962C8B-B14F-4D97-AF65-F5344CB8AC3E}">
        <p14:creationId xmlns:p14="http://schemas.microsoft.com/office/powerpoint/2010/main" val="2014378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bwMode="auto">
          <a:xfrm>
            <a:off x="683965" y="3176294"/>
            <a:ext cx="5688632" cy="5573063"/>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75600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34" name="Text Box 4"/>
          <p:cNvSpPr txBox="1">
            <a:spLocks noChangeArrowheads="1"/>
          </p:cNvSpPr>
          <p:nvPr/>
        </p:nvSpPr>
        <p:spPr bwMode="auto">
          <a:xfrm>
            <a:off x="755973" y="612454"/>
            <a:ext cx="5544616" cy="8165350"/>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ru-RU" altLang="ja-JP" sz="1600" dirty="0" smtClean="0">
                <a:latin typeface="+mn-lt"/>
                <a:ea typeface="ＤＨＰ特太ゴシック体" pitchFamily="2" charset="-128"/>
              </a:rPr>
              <a:t>Размер суммы социальных пособий</a:t>
            </a:r>
            <a:endParaRPr lang="en-US" altLang="ja-JP" sz="1600" dirty="0" smtClean="0">
              <a:latin typeface="+mn-lt"/>
              <a:ea typeface="ＤＨＰ特太ゴシック体" pitchFamily="2" charset="-128"/>
            </a:endParaRPr>
          </a:p>
          <a:p>
            <a:pPr marL="178785" indent="-178785"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just"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r>
              <a:rPr lang="ru-RU" altLang="ja-JP" sz="1200" dirty="0">
                <a:latin typeface="+mn-lt"/>
                <a:ea typeface="HG丸ｺﾞｼｯｸM-PRO" pitchFamily="50" charset="-128"/>
              </a:rPr>
              <a:t> </a:t>
            </a:r>
            <a:r>
              <a:rPr lang="ru-RU" altLang="ja-JP" sz="1200" dirty="0" smtClean="0">
                <a:latin typeface="+mn-lt"/>
                <a:ea typeface="HG丸ｺﾞｼｯｸM-PRO" pitchFamily="50" charset="-128"/>
              </a:rPr>
              <a:t> </a:t>
            </a:r>
            <a:r>
              <a:rPr lang="en-US" altLang="ja-JP" sz="1200" dirty="0" smtClean="0">
                <a:latin typeface="+mn-lt"/>
                <a:ea typeface="HG丸ｺﾞｼｯｸM-PRO" pitchFamily="50" charset="-128"/>
              </a:rPr>
              <a:t> </a:t>
            </a:r>
            <a:r>
              <a:rPr lang="ru-RU" altLang="ja-JP" sz="1200" dirty="0" smtClean="0">
                <a:latin typeface="+mn-lt"/>
                <a:ea typeface="HG丸ｺﾞｼｯｸM-PRO" pitchFamily="50" charset="-128"/>
              </a:rPr>
              <a:t>  Социальные пособия выплачиваются в том случае, если совокупный доход всех совместно проживающих членов семьи </a:t>
            </a:r>
            <a:r>
              <a:rPr lang="en-US" altLang="ja-JP" sz="1200" dirty="0" smtClean="0">
                <a:latin typeface="+mn-lt"/>
                <a:ea typeface="HG丸ｺﾞｼｯｸM-PRO" pitchFamily="50" charset="-128"/>
              </a:rPr>
              <a:t>[</a:t>
            </a:r>
            <a:r>
              <a:rPr lang="ru-RU" altLang="ja-JP" sz="1200" dirty="0" smtClean="0">
                <a:latin typeface="+mn-lt"/>
                <a:ea typeface="HG丸ｺﾞｼｯｸM-PRO" pitchFamily="50" charset="-128"/>
              </a:rPr>
              <a:t>в случае проживания вместе с семьей сына (дочери) – доход семьи сына (дочери) включительно</a:t>
            </a:r>
            <a:r>
              <a:rPr lang="en-US" altLang="ja-JP" sz="1200" dirty="0" smtClean="0">
                <a:latin typeface="+mn-lt"/>
                <a:ea typeface="HG丸ｺﾞｼｯｸM-PRO" pitchFamily="50" charset="-128"/>
              </a:rPr>
              <a:t>]</a:t>
            </a:r>
            <a:r>
              <a:rPr lang="ru-RU" altLang="ja-JP" sz="1200" dirty="0" smtClean="0">
                <a:latin typeface="+mn-lt"/>
                <a:ea typeface="HG丸ｺﾞｼｯｸM-PRO" pitchFamily="50" charset="-128"/>
              </a:rPr>
              <a:t>, за вычетом определенной суммы, оказывается меньше установленного государством базового уровня с учетом регионального уровня расходов на жизнь (прожиточного минимума).</a:t>
            </a:r>
          </a:p>
          <a:p>
            <a:pPr marL="178785" indent="-178785" algn="just" fontAlgn="auto">
              <a:spcBef>
                <a:spcPts val="0"/>
              </a:spcBef>
              <a:tabLst>
                <a:tab pos="178785" algn="l"/>
              </a:tabLst>
            </a:pPr>
            <a:r>
              <a:rPr lang="ru-RU" altLang="ja-JP" sz="1200" dirty="0" smtClean="0">
                <a:latin typeface="+mn-lt"/>
                <a:ea typeface="HG丸ｺﾞｼｯｸM-PRO" pitchFamily="50" charset="-128"/>
              </a:rPr>
              <a:t>	</a:t>
            </a:r>
            <a:r>
              <a:rPr lang="ru-RU" altLang="ja-JP" sz="1200" dirty="0">
                <a:latin typeface="+mn-lt"/>
                <a:ea typeface="HG丸ｺﾞｼｯｸM-PRO" pitchFamily="50" charset="-128"/>
              </a:rPr>
              <a:t> </a:t>
            </a:r>
            <a:r>
              <a:rPr lang="ru-RU" altLang="ja-JP" sz="1200" dirty="0" smtClean="0">
                <a:latin typeface="+mn-lt"/>
                <a:ea typeface="HG丸ｺﾞｼｯｸM-PRO" pitchFamily="50" charset="-128"/>
              </a:rPr>
              <a:t>  </a:t>
            </a:r>
            <a:r>
              <a:rPr lang="en-US" altLang="ja-JP" sz="1200" dirty="0" smtClean="0">
                <a:latin typeface="+mn-lt"/>
                <a:ea typeface="HG丸ｺﾞｼｯｸM-PRO" pitchFamily="50" charset="-128"/>
              </a:rPr>
              <a:t> </a:t>
            </a:r>
            <a:r>
              <a:rPr lang="ru-RU" altLang="ja-JP" sz="1200" dirty="0" smtClean="0">
                <a:latin typeface="+mn-lt"/>
                <a:ea typeface="HG丸ｺﾞｼｯｸM-PRO" pitchFamily="50" charset="-128"/>
              </a:rPr>
              <a:t> Социальные пособия являются дополнением к прожиточному минимуму, в связи с чем в некоторых случаях их сумма меньше прожиточного минимума либо социальные пособия не выплачиваются.</a:t>
            </a:r>
            <a:endParaRPr lang="en-US" altLang="ja-JP" sz="1200" dirty="0" smtClean="0">
              <a:latin typeface="+mn-lt"/>
              <a:ea typeface="HG丸ｺﾞｼｯｸM-PRO" pitchFamily="50" charset="-128"/>
            </a:endParaRPr>
          </a:p>
          <a:p>
            <a:pPr algn="just">
              <a:spcBef>
                <a:spcPts val="600"/>
              </a:spcBef>
              <a:defRPr/>
            </a:pPr>
            <a:r>
              <a:rPr lang="ja-JP" altLang="en-US" sz="1400" b="1" dirty="0" smtClean="0">
                <a:latin typeface="HG丸ｺﾞｼｯｸM-PRO" pitchFamily="50" charset="-128"/>
                <a:ea typeface="HG丸ｺﾞｼｯｸM-PRO" pitchFamily="50" charset="-128"/>
              </a:rPr>
              <a:t>　</a:t>
            </a:r>
            <a:r>
              <a:rPr lang="ja-JP" altLang="en-US" sz="1050" b="1" dirty="0" smtClean="0">
                <a:latin typeface="+mn-lt"/>
                <a:ea typeface="HG丸ｺﾞｼｯｸM-PRO" pitchFamily="50" charset="-128"/>
              </a:rPr>
              <a:t>　</a:t>
            </a:r>
            <a:endParaRPr lang="en-US" altLang="ja-JP" sz="1050" b="1" dirty="0" smtClean="0">
              <a:latin typeface="+mn-lt"/>
              <a:ea typeface="HG丸ｺﾞｼｯｸM-PRO" pitchFamily="50" charset="-128"/>
            </a:endParaRPr>
          </a:p>
          <a:p>
            <a:pPr algn="just">
              <a:spcBef>
                <a:spcPts val="600"/>
              </a:spcBef>
              <a:defRPr/>
            </a:pPr>
            <a:endParaRPr lang="en-US" altLang="ja-JP" sz="1050" b="1" dirty="0" smtClean="0">
              <a:latin typeface="+mn-lt"/>
              <a:ea typeface="HG丸ｺﾞｼｯｸM-PRO" pitchFamily="50" charset="-128"/>
            </a:endParaRPr>
          </a:p>
          <a:p>
            <a:pPr algn="just">
              <a:spcBef>
                <a:spcPts val="600"/>
              </a:spcBef>
              <a:defRPr/>
            </a:pPr>
            <a:r>
              <a:rPr lang="ru-RU" altLang="ja-JP" sz="1050" b="1" dirty="0" smtClean="0">
                <a:latin typeface="+mn-lt"/>
                <a:ea typeface="HG丸ｺﾞｼｯｸM-PRO" pitchFamily="50" charset="-128"/>
              </a:rPr>
              <a:t>        </a:t>
            </a:r>
            <a:r>
              <a:rPr lang="ru-RU" altLang="ja-JP" sz="1200" b="1" dirty="0" smtClean="0">
                <a:latin typeface="+mn-lt"/>
                <a:ea typeface="HG丸ｺﾞｼｯｸM-PRO" pitchFamily="50" charset="-128"/>
              </a:rPr>
              <a:t>Определение понятия</a:t>
            </a:r>
          </a:p>
          <a:p>
            <a:pPr algn="just">
              <a:spcBef>
                <a:spcPts val="600"/>
              </a:spcBef>
              <a:defRPr/>
            </a:pPr>
            <a:r>
              <a:rPr lang="ru-RU" altLang="ja-JP" sz="1200" b="1" dirty="0" smtClean="0">
                <a:latin typeface="+mn-lt"/>
                <a:ea typeface="HG丸ｺﾞｼｯｸM-PRO" pitchFamily="50" charset="-128"/>
              </a:rPr>
              <a:t>       «Установленная величина прожиточного минимума»</a:t>
            </a:r>
            <a:endParaRPr lang="ja-JP" altLang="en-US" sz="1200" b="1" dirty="0" smtClean="0">
              <a:latin typeface="+mn-lt"/>
              <a:ea typeface="HG丸ｺﾞｼｯｸM-PRO" pitchFamily="50" charset="-128"/>
            </a:endParaRPr>
          </a:p>
          <a:p>
            <a:pPr algn="just">
              <a:lnSpc>
                <a:spcPts val="0"/>
              </a:lnSpc>
              <a:spcBef>
                <a:spcPts val="600"/>
              </a:spcBef>
              <a:defRPr/>
            </a:pPr>
            <a:endParaRPr lang="en-US" altLang="ja-JP" sz="1050" b="1" dirty="0" smtClean="0">
              <a:latin typeface="+mn-lt"/>
              <a:ea typeface="HG丸ｺﾞｼｯｸM-PRO" pitchFamily="50" charset="-128"/>
            </a:endParaRPr>
          </a:p>
          <a:p>
            <a:pPr algn="just">
              <a:defRPr/>
            </a:pPr>
            <a:r>
              <a:rPr lang="ru-RU" altLang="ja-JP" sz="1050" b="1" dirty="0" smtClean="0">
                <a:latin typeface="+mn-lt"/>
                <a:ea typeface="HG丸ｺﾞｼｯｸM-PRO" pitchFamily="50" charset="-128"/>
              </a:rPr>
              <a:t>          </a:t>
            </a:r>
            <a:r>
              <a:rPr lang="ru-RU" altLang="ja-JP" sz="1050" dirty="0" smtClean="0">
                <a:latin typeface="+mn-lt"/>
                <a:ea typeface="HG丸ｺﾞｼｯｸM-PRO" pitchFamily="50" charset="-128"/>
              </a:rPr>
              <a:t>Расходы на жизнь в течение 1 месяца в соответствии со стандартным уровнем </a:t>
            </a:r>
          </a:p>
          <a:p>
            <a:pPr algn="just">
              <a:defRPr/>
            </a:pPr>
            <a:r>
              <a:rPr lang="ru-RU" altLang="ja-JP" sz="1050" dirty="0">
                <a:latin typeface="+mn-lt"/>
                <a:ea typeface="HG丸ｺﾞｼｯｸM-PRO" pitchFamily="50" charset="-128"/>
              </a:rPr>
              <a:t> </a:t>
            </a:r>
            <a:r>
              <a:rPr lang="ru-RU" altLang="ja-JP" sz="1050" dirty="0" smtClean="0">
                <a:latin typeface="+mn-lt"/>
                <a:ea typeface="HG丸ｺﾞｼｯｸM-PRO" pitchFamily="50" charset="-128"/>
              </a:rPr>
              <a:t>    расходов на жизнь, который установлен государством для каждого региона.</a:t>
            </a:r>
            <a:endParaRPr lang="ja-JP" altLang="en-US" sz="1050" dirty="0" smtClean="0">
              <a:latin typeface="+mn-lt"/>
              <a:ea typeface="HG丸ｺﾞｼｯｸM-PRO" pitchFamily="50" charset="-128"/>
            </a:endParaRPr>
          </a:p>
          <a:p>
            <a:pPr algn="dist">
              <a:defRPr/>
            </a:pPr>
            <a:r>
              <a:rPr lang="ru-RU" altLang="ja-JP" sz="1050" dirty="0" smtClean="0">
                <a:latin typeface="+mn-lt"/>
                <a:ea typeface="HG丸ｺﾞｼｯｸM-PRO" pitchFamily="50" charset="-128"/>
              </a:rPr>
              <a:t> </a:t>
            </a: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 </a:t>
            </a: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Величина прожиточного минимума рассчитывается на основании количества</a:t>
            </a:r>
          </a:p>
          <a:p>
            <a:pPr algn="just">
              <a:defRPr/>
            </a:pPr>
            <a:r>
              <a:rPr lang="ru-RU" altLang="ja-JP" sz="1050" dirty="0" smtClean="0">
                <a:latin typeface="+mn-lt"/>
                <a:ea typeface="HG丸ｺﾞｼｯｸM-PRO" pitchFamily="50" charset="-128"/>
              </a:rPr>
              <a:t>     членов семьи, их возраста и необходимой социальной помощи.</a:t>
            </a:r>
          </a:p>
          <a:p>
            <a:pPr algn="just">
              <a:defRPr/>
            </a:pPr>
            <a:endParaRPr lang="ja-JP" altLang="en-US" sz="1050" dirty="0" smtClean="0">
              <a:latin typeface="+mn-lt"/>
              <a:ea typeface="HG丸ｺﾞｼｯｸM-PRO" pitchFamily="50" charset="-128"/>
            </a:endParaRPr>
          </a:p>
          <a:p>
            <a:pPr algn="just">
              <a:lnSpc>
                <a:spcPts val="800"/>
              </a:lnSpc>
              <a:defRPr/>
            </a:pPr>
            <a:endParaRPr lang="en-US" altLang="ja-JP" sz="1050" dirty="0" smtClean="0">
              <a:latin typeface="+mn-lt"/>
              <a:ea typeface="HG丸ｺﾞｼｯｸM-PRO" pitchFamily="50" charset="-128"/>
            </a:endParaRPr>
          </a:p>
          <a:p>
            <a:pPr algn="just">
              <a:lnSpc>
                <a:spcPts val="600"/>
              </a:lnSpc>
              <a:spcBef>
                <a:spcPts val="600"/>
              </a:spcBef>
              <a:defRPr/>
            </a:pPr>
            <a:r>
              <a:rPr lang="ja-JP" altLang="en-US" sz="1200" b="1" dirty="0" smtClean="0">
                <a:latin typeface="+mn-lt"/>
                <a:ea typeface="HG丸ｺﾞｼｯｸM-PRO" pitchFamily="50" charset="-128"/>
              </a:rPr>
              <a:t>　</a:t>
            </a:r>
            <a:r>
              <a:rPr lang="ru-RU" altLang="ja-JP" sz="1200" b="1" dirty="0" smtClean="0">
                <a:latin typeface="+mn-lt"/>
                <a:ea typeface="HG丸ｺﾞｼｯｸM-PRO" pitchFamily="50" charset="-128"/>
              </a:rPr>
              <a:t>   Определение понятия «Доход»</a:t>
            </a:r>
            <a:endParaRPr lang="ja-JP" altLang="en-US" sz="1200" b="1" dirty="0" smtClean="0">
              <a:latin typeface="+mn-lt"/>
              <a:ea typeface="HG丸ｺﾞｼｯｸM-PRO" pitchFamily="50" charset="-128"/>
            </a:endParaRPr>
          </a:p>
          <a:p>
            <a:pPr algn="just">
              <a:lnSpc>
                <a:spcPts val="0"/>
              </a:lnSpc>
              <a:spcBef>
                <a:spcPts val="600"/>
              </a:spcBef>
              <a:defRPr/>
            </a:pPr>
            <a:endParaRPr lang="en-US" altLang="ja-JP" sz="1050" b="1" dirty="0" smtClean="0">
              <a:latin typeface="+mn-lt"/>
              <a:ea typeface="HG丸ｺﾞｼｯｸM-PRO" pitchFamily="50" charset="-128"/>
            </a:endParaRPr>
          </a:p>
          <a:p>
            <a:pPr marL="178785" indent="-178785" algn="just">
              <a:spcBef>
                <a:spcPts val="300"/>
              </a:spcBef>
              <a:spcAft>
                <a:spcPts val="300"/>
              </a:spcAft>
              <a:defRPr/>
            </a:pPr>
            <a:r>
              <a:rPr lang="ja-JP" altLang="en-US" sz="1050" b="1" dirty="0" smtClean="0">
                <a:latin typeface="+mn-lt"/>
                <a:ea typeface="HG丸ｺﾞｼｯｸM-PRO" pitchFamily="50" charset="-128"/>
              </a:rPr>
              <a:t>　</a:t>
            </a:r>
            <a:r>
              <a:rPr lang="ru-RU" altLang="ja-JP" sz="1050" b="1" dirty="0" smtClean="0">
                <a:latin typeface="+mn-lt"/>
                <a:ea typeface="HG丸ｺﾞｼｯｸM-PRO" pitchFamily="50" charset="-128"/>
              </a:rPr>
              <a:t>     </a:t>
            </a:r>
            <a:r>
              <a:rPr lang="ru-RU" altLang="ja-JP" sz="1050" dirty="0" smtClean="0">
                <a:latin typeface="+mn-lt"/>
                <a:ea typeface="HG丸ｺﾞｼｯｸM-PRO" pitchFamily="50" charset="-128"/>
              </a:rPr>
              <a:t>Учитывается общая сумма дохода, полученного вами и членами вашей семьи за работу по найму, пенсии, пособия («тэатэ») и другие установленные законодательством денежные выплаты; помощь, оказываемая родственниками, страховые выплаты, доходы, полученные в результате сдачи в аренду или продажи имущества.</a:t>
            </a:r>
            <a:endParaRPr lang="en-US" altLang="ja-JP" sz="1050" dirty="0" smtClean="0">
              <a:latin typeface="+mn-lt"/>
              <a:ea typeface="HG丸ｺﾞｼｯｸM-PRO" pitchFamily="50" charset="-128"/>
            </a:endParaRPr>
          </a:p>
          <a:p>
            <a:pPr marL="178785" indent="-178785" algn="just">
              <a:spcBef>
                <a:spcPts val="300"/>
              </a:spcBef>
              <a:spcAft>
                <a:spcPts val="300"/>
              </a:spcAf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     В общую сумму дохода не включаются следующие суммы, которые не вычитаются из суммы выплачиваемых социальных пособий и, следовательно, остаются у вас.</a:t>
            </a:r>
            <a:endParaRPr lang="en-US" altLang="ja-JP" sz="1050" dirty="0" smtClean="0">
              <a:latin typeface="+mn-lt"/>
              <a:ea typeface="HG丸ｺﾞｼｯｸM-PRO" pitchFamily="50" charset="-128"/>
            </a:endParaRPr>
          </a:p>
          <a:p>
            <a:pPr marL="178785" indent="-178785" algn="just">
              <a:spcBef>
                <a:spcPts val="600"/>
              </a:spcBef>
              <a:spcAft>
                <a:spcPts val="200"/>
              </a:spcAf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Доход в виде общественной пенсии, выплачиваемой лицу, являющемуся соотечественником, остававшимся в Китае и др., в случае, когда размер пенсии равен полному объему базовой пенсии по старости.</a:t>
            </a:r>
            <a:endParaRPr lang="en-US" altLang="ja-JP" sz="1050" dirty="0" smtClean="0">
              <a:latin typeface="+mn-lt"/>
              <a:ea typeface="HG丸ｺﾞｼｯｸM-PRO" pitchFamily="50" charset="-128"/>
            </a:endParaRPr>
          </a:p>
          <a:p>
            <a:pPr marL="178785" indent="-178785" algn="just">
              <a:spcBef>
                <a:spcPts val="0"/>
              </a:spcBef>
              <a:spcAft>
                <a:spcPts val="200"/>
              </a:spcAf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30% дохода в виде общественной пенсии, выплачиваемой лицу, являющемуся соотечественником, остававшимся в Китае и др., в случае, когда размер пенсии превышает размер базовой пенсии по старости в полном объеме.</a:t>
            </a:r>
          </a:p>
          <a:p>
            <a:pPr marL="178785" indent="-178785" algn="just">
              <a:spcBef>
                <a:spcPts val="0"/>
              </a:spcBef>
              <a:spcAft>
                <a:spcPts val="200"/>
              </a:spcAft>
              <a:defRPr/>
            </a:pPr>
            <a:r>
              <a:rPr lang="ru-RU" altLang="ja-JP" sz="1050" dirty="0" smtClean="0">
                <a:latin typeface="+mn-lt"/>
                <a:ea typeface="HG丸ｺﾞｼｯｸM-PRO" pitchFamily="50" charset="-128"/>
              </a:rPr>
              <a:t>	  </a:t>
            </a:r>
            <a:r>
              <a:rPr lang="ja-JP" altLang="en-US" sz="1050" dirty="0" smtClean="0">
                <a:latin typeface="+mn-lt"/>
                <a:ea typeface="HG丸ｺﾞｼｯｸM-PRO" pitchFamily="50" charset="-128"/>
              </a:rPr>
              <a:t>・</a:t>
            </a:r>
            <a:r>
              <a:rPr lang="ru-RU" altLang="ja-JP" sz="1050" dirty="0" smtClean="0">
                <a:latin typeface="+mn-lt"/>
                <a:ea typeface="HG丸ｺﾞｼｯｸM-PRO" pitchFamily="50" charset="-128"/>
              </a:rPr>
              <a:t>Субсидия супругам, которую получает супруга (супруг), оставшийся после смерти соотечественника, остававшегося в Китае и др.</a:t>
            </a:r>
            <a:endParaRPr lang="en-US" altLang="ja-JP" sz="1050" dirty="0" smtClean="0">
              <a:latin typeface="+mn-lt"/>
              <a:ea typeface="HG丸ｺﾞｼｯｸM-PRO" pitchFamily="50" charset="-128"/>
            </a:endParaRPr>
          </a:p>
          <a:p>
            <a:pPr marL="178785" indent="-178785" algn="just">
              <a:spcBef>
                <a:spcPts val="0"/>
              </a:spcBef>
              <a:spcAft>
                <a:spcPts val="200"/>
              </a:spcAf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Примерно 30% дохода, получаемого лицом, являющимся соотечественником, остававшимся в Китае и др., и его супругой (супругом), кроме доходов в виде общественных пенсий.</a:t>
            </a:r>
            <a:endParaRPr lang="en-US" altLang="ja-JP" sz="1050" dirty="0" smtClean="0">
              <a:latin typeface="+mn-lt"/>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6</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2999367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683965" y="612454"/>
            <a:ext cx="5544616" cy="1830154"/>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178785" indent="-178785" algn="l" fontAlgn="auto">
              <a:lnSpc>
                <a:spcPct val="50000"/>
              </a:lnSpc>
              <a:spcBef>
                <a:spcPts val="1200"/>
              </a:spcBef>
              <a:tabLst>
                <a:tab pos="178785" algn="l"/>
              </a:tabLst>
            </a:pPr>
            <a:endParaRPr lang="ja-JP" altLang="en-US" b="1" u="sng" dirty="0" smtClean="0">
              <a:latin typeface="+mn-ea"/>
              <a:ea typeface="+mn-ea"/>
            </a:endParaRPr>
          </a:p>
          <a:p>
            <a:pPr marL="178785" indent="-178785" algn="l" fontAlgn="auto">
              <a:lnSpc>
                <a:spcPct val="50000"/>
              </a:lnSpc>
              <a:spcBef>
                <a:spcPts val="1200"/>
              </a:spcBef>
              <a:tabLst>
                <a:tab pos="178785" algn="l"/>
              </a:tabLst>
            </a:pPr>
            <a:endParaRPr lang="ja-JP" altLang="en-US" u="sng" dirty="0" smtClean="0">
              <a:latin typeface="HGPｺﾞｼｯｸE" pitchFamily="50" charset="-128"/>
              <a:ea typeface="HGPｺﾞｼｯｸE" pitchFamily="50" charset="-128"/>
            </a:endParaRPr>
          </a:p>
          <a:p>
            <a:pPr marL="178785" indent="-178785" algn="l" fontAlgn="auto">
              <a:lnSpc>
                <a:spcPct val="50000"/>
              </a:lnSpc>
              <a:spcBef>
                <a:spcPts val="1200"/>
              </a:spcBef>
              <a:tabLst>
                <a:tab pos="178785" algn="l"/>
              </a:tabLst>
            </a:pPr>
            <a:endParaRPr lang="en-US" altLang="ja-JP" u="sng" dirty="0" smtClean="0">
              <a:latin typeface="HGPｺﾞｼｯｸE" pitchFamily="50" charset="-128"/>
              <a:ea typeface="HGPｺﾞｼｯｸE" pitchFamily="50" charset="-128"/>
            </a:endParaRPr>
          </a:p>
          <a:p>
            <a:pPr marL="178785" indent="-178785" algn="l" fontAlgn="auto">
              <a:lnSpc>
                <a:spcPct val="50000"/>
              </a:lnSpc>
              <a:spcBef>
                <a:spcPct val="5000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l" fontAlgn="auto">
              <a:lnSpc>
                <a:spcPct val="50000"/>
              </a:lnSpc>
              <a:spcBef>
                <a:spcPct val="50000"/>
              </a:spcBef>
              <a:tabLst>
                <a:tab pos="178785" algn="l"/>
              </a:tabLst>
            </a:pPr>
            <a:endParaRPr lang="ja-JP" altLang="en-US" sz="1400" dirty="0" smtClean="0">
              <a:latin typeface="HG丸ｺﾞｼｯｸM-PRO" pitchFamily="50" charset="-128"/>
              <a:ea typeface="HG丸ｺﾞｼｯｸM-PRO" pitchFamily="50" charset="-128"/>
            </a:endParaRPr>
          </a:p>
          <a:p>
            <a:pPr marL="178785" indent="-178785" algn="l" fontAlgn="auto">
              <a:lnSpc>
                <a:spcPct val="50000"/>
              </a:lnSpc>
              <a:spcBef>
                <a:spcPct val="50000"/>
              </a:spcBef>
              <a:tabLst>
                <a:tab pos="178785" algn="l"/>
              </a:tabLst>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7</a:t>
            </a:r>
            <a:r>
              <a:rPr lang="ja-JP" altLang="en-US" dirty="0" smtClean="0">
                <a:ea typeface="HG丸ｺﾞｼｯｸM-PRO" pitchFamily="50" charset="-128"/>
              </a:rPr>
              <a:t>－</a:t>
            </a:r>
            <a:endParaRPr lang="ja-JP" altLang="en-US" dirty="0">
              <a:ea typeface="HG丸ｺﾞｼｯｸM-PRO" pitchFamily="50" charset="-128"/>
            </a:endParaRPr>
          </a:p>
        </p:txBody>
      </p:sp>
      <p:sp>
        <p:nvSpPr>
          <p:cNvPr id="33" name="Text Box 113"/>
          <p:cNvSpPr txBox="1">
            <a:spLocks noChangeArrowheads="1"/>
          </p:cNvSpPr>
          <p:nvPr/>
        </p:nvSpPr>
        <p:spPr bwMode="auto">
          <a:xfrm>
            <a:off x="467941" y="1764581"/>
            <a:ext cx="5760640" cy="1468516"/>
          </a:xfrm>
          <a:prstGeom prst="rect">
            <a:avLst/>
          </a:prstGeom>
          <a:noFill/>
          <a:ln w="9525">
            <a:noFill/>
            <a:miter lim="800000"/>
            <a:headEnd/>
            <a:tailEnd/>
          </a:ln>
        </p:spPr>
        <p:txBody>
          <a:bodyPr wrap="square" lIns="90334" tIns="45167" rIns="90334" bIns="45167">
            <a:spAutoFit/>
          </a:bodyPr>
          <a:lstStyle/>
          <a:p>
            <a:pPr algn="l">
              <a:defRPr/>
            </a:pPr>
            <a:r>
              <a:rPr lang="ru-RU" altLang="ja-JP" sz="1600" dirty="0" smtClean="0">
                <a:latin typeface="+mn-lt"/>
                <a:ea typeface="HGPｺﾞｼｯｸE" pitchFamily="50" charset="-128"/>
              </a:rPr>
              <a:t>Случаи, в которых социальные пособия выплачиваются в сокращенном размере</a:t>
            </a:r>
            <a:endParaRPr lang="ja-JP" altLang="en-US" sz="1600" dirty="0">
              <a:latin typeface="+mn-lt"/>
              <a:ea typeface="HGPｺﾞｼｯｸE" pitchFamily="50" charset="-128"/>
            </a:endParaRPr>
          </a:p>
          <a:p>
            <a:pPr algn="just">
              <a:spcBef>
                <a:spcPts val="600"/>
              </a:spcBef>
              <a:spcAft>
                <a:spcPts val="0"/>
              </a:spcAft>
              <a:defRPr/>
            </a:pPr>
            <a:r>
              <a:rPr lang="ja-JP" altLang="en-US" sz="1050" dirty="0" smtClean="0">
                <a:latin typeface="+mn-lt"/>
                <a:ea typeface="HG丸ｺﾞｼｯｸM-PRO" pitchFamily="50" charset="-128"/>
              </a:rPr>
              <a:t>     </a:t>
            </a:r>
            <a:r>
              <a:rPr lang="ru-RU" altLang="ja-JP" sz="1050" u="sng" dirty="0" smtClean="0">
                <a:latin typeface="+mn-lt"/>
                <a:ea typeface="HG丸ｺﾞｼｯｸM-PRO" pitchFamily="50" charset="-128"/>
              </a:rPr>
              <a:t>При наличии у членов семьи доходов от работы по найму или в виде трудовой пенсии («косэй нэнкин») кроме базовой пенсии по старости, получаемой лицом, являющимся соотечественником, остававшимся в Китае и др.,</a:t>
            </a:r>
            <a:r>
              <a:rPr lang="ru-RU" altLang="ja-JP" sz="1050" dirty="0" smtClean="0">
                <a:latin typeface="+mn-lt"/>
                <a:ea typeface="HG丸ｺﾞｼｯｸM-PRO" pitchFamily="50" charset="-128"/>
              </a:rPr>
              <a:t> социальные пособия выплачиваются в сумме, рассчитываемой путем вычитания из величины прожиточного минимума общей суммы дохода семьи за вычетом определенной суммы.</a:t>
            </a:r>
            <a:endParaRPr lang="en-US" altLang="ja-JP" sz="1050" dirty="0" smtClean="0">
              <a:latin typeface="+mn-lt"/>
              <a:ea typeface="HG丸ｺﾞｼｯｸM-PRO" pitchFamily="50" charset="-128"/>
            </a:endParaRPr>
          </a:p>
        </p:txBody>
      </p:sp>
      <p:sp>
        <p:nvSpPr>
          <p:cNvPr id="7" name="Text Box 113"/>
          <p:cNvSpPr txBox="1">
            <a:spLocks noChangeArrowheads="1"/>
          </p:cNvSpPr>
          <p:nvPr/>
        </p:nvSpPr>
        <p:spPr bwMode="auto">
          <a:xfrm>
            <a:off x="467941" y="324421"/>
            <a:ext cx="5760640" cy="1306934"/>
          </a:xfrm>
          <a:prstGeom prst="rect">
            <a:avLst/>
          </a:prstGeom>
          <a:noFill/>
          <a:ln w="9525">
            <a:noFill/>
            <a:miter lim="800000"/>
            <a:headEnd/>
            <a:tailEnd/>
          </a:ln>
        </p:spPr>
        <p:txBody>
          <a:bodyPr wrap="square" lIns="90334" tIns="45167" rIns="90334" bIns="45167">
            <a:spAutoFit/>
          </a:bodyPr>
          <a:lstStyle/>
          <a:p>
            <a:pPr algn="l">
              <a:defRPr/>
            </a:pPr>
            <a:r>
              <a:rPr lang="ru-RU" altLang="ja-JP" sz="1600" dirty="0" smtClean="0">
                <a:latin typeface="+mn-lt"/>
                <a:ea typeface="HGPｺﾞｼｯｸE" pitchFamily="50" charset="-128"/>
              </a:rPr>
              <a:t>Случаи, в которых социальные пособия выплачиваются в полном размере</a:t>
            </a:r>
            <a:endParaRPr lang="ja-JP" altLang="en-US" sz="1600" dirty="0">
              <a:latin typeface="+mn-lt"/>
              <a:ea typeface="HGPｺﾞｼｯｸE" pitchFamily="50" charset="-128"/>
            </a:endParaRPr>
          </a:p>
          <a:p>
            <a:pPr algn="just">
              <a:spcBef>
                <a:spcPts val="600"/>
              </a:spcBef>
              <a:spcAft>
                <a:spcPts val="0"/>
              </a:spcAft>
              <a:defRPr/>
            </a:pPr>
            <a:r>
              <a:rPr lang="ru-RU" altLang="ja-JP" sz="1050" dirty="0">
                <a:latin typeface="+mn-lt"/>
                <a:ea typeface="HG丸ｺﾞｼｯｸM-PRO" pitchFamily="50" charset="-128"/>
              </a:rPr>
              <a:t> </a:t>
            </a:r>
            <a:r>
              <a:rPr lang="en-US" altLang="ja-JP" sz="1050" dirty="0" smtClean="0">
                <a:latin typeface="+mn-lt"/>
                <a:ea typeface="HG丸ｺﾞｼｯｸM-PRO" pitchFamily="50" charset="-128"/>
              </a:rPr>
              <a:t> </a:t>
            </a:r>
            <a:r>
              <a:rPr lang="ru-RU" altLang="ja-JP" sz="1050" dirty="0" smtClean="0">
                <a:latin typeface="+mn-lt"/>
                <a:ea typeface="HG丸ｺﾞｼｯｸM-PRO" pitchFamily="50" charset="-128"/>
              </a:rPr>
              <a:t>   Социальные пособия выплачиваются в полном размере, установленном в соответствии с величиной прожиточного минимума, </a:t>
            </a:r>
            <a:r>
              <a:rPr lang="ru-RU" altLang="ja-JP" sz="1050" u="sng" dirty="0" smtClean="0">
                <a:latin typeface="+mn-lt"/>
                <a:ea typeface="HG丸ｺﾞｼｯｸM-PRO" pitchFamily="50" charset="-128"/>
              </a:rPr>
              <a:t>в случае, если никто из членов семьи не имеет дохода кроме базовой пенсии по старости в полном объеме, получаемой лицом, являющимся соотечественником, остававшимся в Китае и др.</a:t>
            </a:r>
            <a:endParaRPr lang="en-US" altLang="ja-JP" sz="1050" u="sng" dirty="0" smtClean="0">
              <a:latin typeface="+mn-lt"/>
              <a:ea typeface="HG丸ｺﾞｼｯｸM-PRO" pitchFamily="50" charset="-128"/>
            </a:endParaRPr>
          </a:p>
        </p:txBody>
      </p:sp>
      <p:sp>
        <p:nvSpPr>
          <p:cNvPr id="43" name="テキスト ボックス 42"/>
          <p:cNvSpPr txBox="1"/>
          <p:nvPr/>
        </p:nvSpPr>
        <p:spPr>
          <a:xfrm>
            <a:off x="611957" y="7001128"/>
            <a:ext cx="5760640" cy="2108269"/>
          </a:xfrm>
          <a:prstGeom prst="rect">
            <a:avLst/>
          </a:prstGeom>
          <a:solidFill>
            <a:srgbClr val="FFFFCC"/>
          </a:solidFill>
          <a:ln>
            <a:solidFill>
              <a:schemeClr val="accent1">
                <a:lumMod val="90000"/>
              </a:schemeClr>
            </a:solidFill>
          </a:ln>
        </p:spPr>
        <p:txBody>
          <a:bodyPr wrap="square" rtlCol="0">
            <a:spAutoFit/>
          </a:bodyPr>
          <a:lstStyle/>
          <a:p>
            <a:pPr marL="176213" indent="-176213" algn="just">
              <a:spcAft>
                <a:spcPts val="600"/>
              </a:spcAft>
            </a:pPr>
            <a:r>
              <a:rPr lang="ja-JP" altLang="en-US" sz="1600" b="1" dirty="0" smtClean="0">
                <a:latin typeface="HG丸ｺﾞｼｯｸM-PRO" pitchFamily="50" charset="-128"/>
                <a:ea typeface="HG丸ｺﾞｼｯｸM-PRO" pitchFamily="50" charset="-128"/>
              </a:rPr>
              <a:t>☆</a:t>
            </a:r>
            <a:r>
              <a:rPr lang="ja-JP" altLang="en-US" sz="1600" b="1" dirty="0" smtClean="0">
                <a:solidFill>
                  <a:srgbClr val="0033CC"/>
                </a:solidFill>
                <a:latin typeface="HG丸ｺﾞｼｯｸM-PRO" pitchFamily="50" charset="-128"/>
                <a:ea typeface="HG丸ｺﾞｼｯｸM-PRO" pitchFamily="50" charset="-128"/>
              </a:rPr>
              <a:t> </a:t>
            </a:r>
            <a:r>
              <a:rPr lang="ru-RU" altLang="ja-JP" sz="1400" dirty="0" smtClean="0">
                <a:latin typeface="+mn-lt"/>
                <a:ea typeface="ＤＨＰ特太ゴシック体" pitchFamily="2" charset="-128"/>
              </a:rPr>
              <a:t>Для лиц, проживающих совместно с семьей сына (дочери), или предполагающих начать совместное проживание</a:t>
            </a:r>
            <a:endParaRPr lang="ru-RU" altLang="ja-JP" sz="1200" b="1" dirty="0" smtClean="0">
              <a:latin typeface="+mn-lt"/>
              <a:ea typeface="ＤＨＰ特太ゴシック体" pitchFamily="2" charset="-128"/>
            </a:endParaRPr>
          </a:p>
          <a:p>
            <a:pPr algn="just"/>
            <a:r>
              <a:rPr lang="ru-RU" altLang="ja-JP" sz="1200" dirty="0" smtClean="0">
                <a:latin typeface="+mn-lt"/>
                <a:ea typeface="ＤＨＰ特太ゴシック体" pitchFamily="2" charset="-128"/>
              </a:rPr>
              <a:t>   </a:t>
            </a:r>
            <a:r>
              <a:rPr lang="en-US" altLang="ja-JP" sz="1200" dirty="0" smtClean="0">
                <a:latin typeface="+mn-lt"/>
                <a:ea typeface="ＤＨＰ特太ゴシック体" pitchFamily="2" charset="-128"/>
              </a:rPr>
              <a:t> </a:t>
            </a:r>
            <a:r>
              <a:rPr lang="ru-RU" altLang="ja-JP" sz="1200" dirty="0" smtClean="0">
                <a:latin typeface="+mn-lt"/>
                <a:ea typeface="ＤＨＰ特太ゴシック体" pitchFamily="2" charset="-128"/>
              </a:rPr>
              <a:t> В системе социальных пособий предусмотрен льготный метод расчета, позволяющий лицам, проживающим совместно с семьей сына (дочери), получать социальные пособия независимо от наличия определенного дохода у сына (дочери).</a:t>
            </a:r>
          </a:p>
          <a:p>
            <a:pPr algn="just"/>
            <a:r>
              <a:rPr lang="ru-RU" altLang="ja-JP" sz="1200" dirty="0" smtClean="0">
                <a:latin typeface="+mn-lt"/>
                <a:ea typeface="ＤＨＰ特太ゴシック体" pitchFamily="2" charset="-128"/>
              </a:rPr>
              <a:t>    </a:t>
            </a:r>
            <a:r>
              <a:rPr lang="en-US" altLang="ja-JP" sz="1200" dirty="0" smtClean="0">
                <a:latin typeface="+mn-lt"/>
                <a:ea typeface="ＤＨＰ特太ゴシック体" pitchFamily="2" charset="-128"/>
              </a:rPr>
              <a:t> </a:t>
            </a:r>
            <a:r>
              <a:rPr lang="ru-RU" altLang="ja-JP" sz="1200" dirty="0" smtClean="0">
                <a:latin typeface="+mn-lt"/>
                <a:ea typeface="ＤＨＰ特太ゴシック体" pitchFamily="2" charset="-128"/>
              </a:rPr>
              <a:t>Лицам, проживающим совместно с семьей сына (дочери) и не получающим социальных пособий, а также лицам, предполагающим начать совместное проживание, следует обратиться за разъяснением в орган, осуществляющий выплаты социальных пособий (см. Стр. 11).</a:t>
            </a:r>
            <a:endParaRPr lang="ja-JP" altLang="en-US" sz="1200" dirty="0" smtClean="0">
              <a:latin typeface="+mn-lt"/>
              <a:ea typeface="HG丸ｺﾞｼｯｸM-PRO" pitchFamily="50" charset="-128"/>
            </a:endParaRPr>
          </a:p>
        </p:txBody>
      </p:sp>
      <p:grpSp>
        <p:nvGrpSpPr>
          <p:cNvPr id="46" name="グループ化 45"/>
          <p:cNvGrpSpPr/>
          <p:nvPr/>
        </p:nvGrpSpPr>
        <p:grpSpPr>
          <a:xfrm>
            <a:off x="539949" y="3348760"/>
            <a:ext cx="5976664" cy="3528389"/>
            <a:chOff x="539949" y="3348760"/>
            <a:chExt cx="5976664" cy="3600397"/>
          </a:xfrm>
        </p:grpSpPr>
        <p:sp>
          <p:nvSpPr>
            <p:cNvPr id="14" name="角丸四角形 13"/>
            <p:cNvSpPr/>
            <p:nvPr/>
          </p:nvSpPr>
          <p:spPr bwMode="auto">
            <a:xfrm>
              <a:off x="539949" y="3622278"/>
              <a:ext cx="5976664" cy="3326879"/>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pPr>
                <a:defRPr/>
              </a:pPr>
              <a:endParaRPr lang="ja-JP" altLang="en-US"/>
            </a:p>
          </p:txBody>
        </p:sp>
        <p:sp>
          <p:nvSpPr>
            <p:cNvPr id="15" name="テキスト ボックス 38"/>
            <p:cNvSpPr txBox="1">
              <a:spLocks noChangeArrowheads="1"/>
            </p:cNvSpPr>
            <p:nvPr/>
          </p:nvSpPr>
          <p:spPr bwMode="auto">
            <a:xfrm>
              <a:off x="4523768" y="4572893"/>
              <a:ext cx="1920837" cy="553998"/>
            </a:xfrm>
            <a:prstGeom prst="rect">
              <a:avLst/>
            </a:prstGeom>
            <a:noFill/>
            <a:ln w="9525">
              <a:noFill/>
              <a:miter lim="800000"/>
              <a:headEnd/>
              <a:tailEnd/>
            </a:ln>
          </p:spPr>
          <p:txBody>
            <a:bodyPr>
              <a:spAutoFit/>
            </a:bodyPr>
            <a:lstStyle/>
            <a:p>
              <a:r>
                <a:rPr lang="ja-JP" altLang="en-US" sz="1000" dirty="0" smtClean="0"/>
                <a:t>←</a:t>
              </a:r>
              <a:r>
                <a:rPr lang="ru-RU" altLang="ja-JP" sz="1000" dirty="0" smtClean="0"/>
                <a:t> Общая сумма</a:t>
              </a:r>
            </a:p>
            <a:p>
              <a:r>
                <a:rPr lang="ru-RU" altLang="ja-JP" sz="1000" dirty="0" smtClean="0"/>
                <a:t>доходов семьи</a:t>
              </a:r>
            </a:p>
            <a:p>
              <a:r>
                <a:rPr lang="ru-RU" altLang="ja-JP" sz="1000" dirty="0" smtClean="0"/>
                <a:t>(30% остается у семьи)</a:t>
              </a:r>
              <a:endParaRPr lang="en-US" altLang="ja-JP" sz="1000" dirty="0"/>
            </a:p>
          </p:txBody>
        </p:sp>
        <p:sp>
          <p:nvSpPr>
            <p:cNvPr id="16" name="正方形/長方形 10"/>
            <p:cNvSpPr>
              <a:spLocks noChangeArrowheads="1"/>
            </p:cNvSpPr>
            <p:nvPr/>
          </p:nvSpPr>
          <p:spPr bwMode="auto">
            <a:xfrm>
              <a:off x="1548061" y="4637978"/>
              <a:ext cx="443270" cy="1940678"/>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sp>
          <p:nvSpPr>
            <p:cNvPr id="17" name="正方形/長方形 9"/>
            <p:cNvSpPr>
              <a:spLocks noChangeArrowheads="1"/>
            </p:cNvSpPr>
            <p:nvPr/>
          </p:nvSpPr>
          <p:spPr bwMode="auto">
            <a:xfrm>
              <a:off x="3708301" y="5162404"/>
              <a:ext cx="443270" cy="604549"/>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cxnSp>
          <p:nvCxnSpPr>
            <p:cNvPr id="18" name="直線コネクタ 6"/>
            <p:cNvCxnSpPr>
              <a:cxnSpLocks noChangeShapeType="1"/>
            </p:cNvCxnSpPr>
            <p:nvPr/>
          </p:nvCxnSpPr>
          <p:spPr bwMode="auto">
            <a:xfrm>
              <a:off x="827981" y="6605735"/>
              <a:ext cx="4032448" cy="2222"/>
            </a:xfrm>
            <a:prstGeom prst="line">
              <a:avLst/>
            </a:prstGeom>
            <a:noFill/>
            <a:ln w="9525" algn="ctr">
              <a:solidFill>
                <a:schemeClr val="tx1"/>
              </a:solidFill>
              <a:round/>
              <a:headEnd/>
              <a:tailEnd/>
            </a:ln>
          </p:spPr>
        </p:cxnSp>
        <p:sp>
          <p:nvSpPr>
            <p:cNvPr id="19" name="正方形/長方形 7"/>
            <p:cNvSpPr>
              <a:spLocks noChangeArrowheads="1"/>
            </p:cNvSpPr>
            <p:nvPr/>
          </p:nvSpPr>
          <p:spPr bwMode="auto">
            <a:xfrm>
              <a:off x="1548061" y="5723638"/>
              <a:ext cx="443270" cy="875036"/>
            </a:xfrm>
            <a:prstGeom prst="rect">
              <a:avLst/>
            </a:prstGeom>
            <a:solidFill>
              <a:srgbClr val="002060"/>
            </a:solidFill>
            <a:ln w="9525" algn="ctr">
              <a:solidFill>
                <a:schemeClr val="tx1"/>
              </a:solidFill>
              <a:round/>
              <a:headEnd/>
              <a:tailEnd/>
            </a:ln>
          </p:spPr>
          <p:txBody>
            <a:bodyPr wrap="none" anchor="ctr"/>
            <a:lstStyle/>
            <a:p>
              <a:endParaRPr lang="ja-JP" altLang="en-US"/>
            </a:p>
          </p:txBody>
        </p:sp>
        <p:sp>
          <p:nvSpPr>
            <p:cNvPr id="20" name="正方形/長方形 8"/>
            <p:cNvSpPr>
              <a:spLocks noChangeArrowheads="1"/>
            </p:cNvSpPr>
            <p:nvPr/>
          </p:nvSpPr>
          <p:spPr bwMode="auto">
            <a:xfrm>
              <a:off x="3708301" y="5723638"/>
              <a:ext cx="443270" cy="875036"/>
            </a:xfrm>
            <a:prstGeom prst="rect">
              <a:avLst/>
            </a:prstGeom>
            <a:solidFill>
              <a:srgbClr val="002060"/>
            </a:solidFill>
            <a:ln w="9525" algn="ctr">
              <a:solidFill>
                <a:schemeClr val="tx1"/>
              </a:solidFill>
              <a:round/>
              <a:headEnd/>
              <a:tailEnd/>
            </a:ln>
          </p:spPr>
          <p:txBody>
            <a:bodyPr wrap="none" anchor="ctr"/>
            <a:lstStyle/>
            <a:p>
              <a:endParaRPr lang="ja-JP" altLang="en-US"/>
            </a:p>
          </p:txBody>
        </p:sp>
        <p:cxnSp>
          <p:nvCxnSpPr>
            <p:cNvPr id="21" name="直線コネクタ 20"/>
            <p:cNvCxnSpPr>
              <a:cxnSpLocks noChangeShapeType="1"/>
            </p:cNvCxnSpPr>
            <p:nvPr/>
          </p:nvCxnSpPr>
          <p:spPr bwMode="auto">
            <a:xfrm>
              <a:off x="899989" y="4637978"/>
              <a:ext cx="3227625" cy="26364"/>
            </a:xfrm>
            <a:prstGeom prst="line">
              <a:avLst/>
            </a:prstGeom>
            <a:noFill/>
            <a:ln w="9525" algn="ctr">
              <a:solidFill>
                <a:schemeClr val="tx1"/>
              </a:solidFill>
              <a:prstDash val="sysDash"/>
              <a:round/>
              <a:headEnd/>
              <a:tailEnd/>
            </a:ln>
          </p:spPr>
        </p:cxnSp>
        <p:sp>
          <p:nvSpPr>
            <p:cNvPr id="22" name="正方形/長方形 15"/>
            <p:cNvSpPr>
              <a:spLocks noChangeArrowheads="1"/>
            </p:cNvSpPr>
            <p:nvPr/>
          </p:nvSpPr>
          <p:spPr bwMode="auto">
            <a:xfrm>
              <a:off x="3708301" y="4658612"/>
              <a:ext cx="443270" cy="503790"/>
            </a:xfrm>
            <a:prstGeom prst="rect">
              <a:avLst/>
            </a:prstGeom>
            <a:pattFill prst="ltHorz">
              <a:fgClr>
                <a:schemeClr val="tx1"/>
              </a:fgClr>
              <a:bgClr>
                <a:srgbClr val="00B0F0"/>
              </a:bgClr>
            </a:pattFill>
            <a:ln w="9525" algn="ctr">
              <a:solidFill>
                <a:schemeClr val="tx1"/>
              </a:solidFill>
              <a:round/>
              <a:headEnd/>
              <a:tailEnd/>
            </a:ln>
          </p:spPr>
          <p:txBody>
            <a:bodyPr wrap="none" anchor="ctr"/>
            <a:lstStyle/>
            <a:p>
              <a:endParaRPr lang="ja-JP" altLang="en-US"/>
            </a:p>
          </p:txBody>
        </p:sp>
        <p:sp>
          <p:nvSpPr>
            <p:cNvPr id="23" name="正方形/長方形 22"/>
            <p:cNvSpPr/>
            <p:nvPr/>
          </p:nvSpPr>
          <p:spPr bwMode="auto">
            <a:xfrm>
              <a:off x="3708301" y="4255581"/>
              <a:ext cx="432048" cy="392913"/>
            </a:xfrm>
            <a:prstGeom prst="rect">
              <a:avLst/>
            </a:prstGeom>
            <a:pattFill prst="ltHorz">
              <a:fgClr>
                <a:schemeClr val="tx1"/>
              </a:fgClr>
              <a:bgClr>
                <a:srgbClr val="00B0F0"/>
              </a:bgClr>
            </a:pattFill>
            <a:ln w="9525" cap="flat" cmpd="sng" algn="ctr">
              <a:solidFill>
                <a:schemeClr val="tx1"/>
              </a:solidFill>
              <a:prstDash val="solid"/>
              <a:round/>
              <a:headEnd type="none" w="med" len="med"/>
              <a:tailEnd type="none" w="med" len="med"/>
            </a:ln>
            <a:effectLst/>
          </p:spPr>
          <p:txBody>
            <a:bodyPr wrap="none" anchor="ctr"/>
            <a:lstStyle/>
            <a:p>
              <a:pPr>
                <a:defRPr/>
              </a:pPr>
              <a:endParaRPr lang="ja-JP" altLang="en-US"/>
            </a:p>
          </p:txBody>
        </p:sp>
        <p:sp>
          <p:nvSpPr>
            <p:cNvPr id="24" name="テキスト ボックス 17"/>
            <p:cNvSpPr txBox="1">
              <a:spLocks noChangeArrowheads="1"/>
            </p:cNvSpPr>
            <p:nvPr/>
          </p:nvSpPr>
          <p:spPr bwMode="auto">
            <a:xfrm>
              <a:off x="2052117" y="5725026"/>
              <a:ext cx="1625324" cy="830997"/>
            </a:xfrm>
            <a:prstGeom prst="rect">
              <a:avLst/>
            </a:prstGeom>
            <a:noFill/>
            <a:ln w="9525">
              <a:noFill/>
              <a:miter lim="800000"/>
              <a:headEnd/>
              <a:tailEnd/>
            </a:ln>
          </p:spPr>
          <p:txBody>
            <a:bodyPr wrap="square">
              <a:spAutoFit/>
            </a:bodyPr>
            <a:lstStyle/>
            <a:p>
              <a:r>
                <a:rPr lang="ja-JP" altLang="en-US" sz="1200" dirty="0" smtClean="0"/>
                <a:t>←</a:t>
              </a:r>
              <a:r>
                <a:rPr lang="ru-RU" altLang="ja-JP" sz="1200" dirty="0" smtClean="0"/>
                <a:t> </a:t>
              </a:r>
              <a:r>
                <a:rPr lang="ru-RU" altLang="ja-JP" sz="1050" dirty="0" smtClean="0"/>
                <a:t>Базовая пенсия по старости и др.</a:t>
              </a:r>
              <a:r>
                <a:rPr lang="ja-JP" altLang="en-US" sz="1200" dirty="0" smtClean="0"/>
                <a:t>→</a:t>
              </a:r>
              <a:endParaRPr lang="en-US" altLang="ja-JP" sz="1200" dirty="0" smtClean="0"/>
            </a:p>
            <a:p>
              <a:r>
                <a:rPr lang="ru-RU" altLang="ja-JP" sz="800" dirty="0" smtClean="0"/>
                <a:t>(Сумма, соответствующая размеру базовой пенсии по старости в полном объеме)</a:t>
              </a:r>
              <a:endParaRPr lang="ja-JP" altLang="en-US" sz="800" dirty="0"/>
            </a:p>
          </p:txBody>
        </p:sp>
        <p:sp>
          <p:nvSpPr>
            <p:cNvPr id="25" name="右中かっこ 24"/>
            <p:cNvSpPr>
              <a:spLocks/>
            </p:cNvSpPr>
            <p:nvPr/>
          </p:nvSpPr>
          <p:spPr bwMode="auto">
            <a:xfrm>
              <a:off x="2052117" y="5766953"/>
              <a:ext cx="72008" cy="770926"/>
            </a:xfrm>
            <a:prstGeom prst="righ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6" name="右中かっこ 25"/>
            <p:cNvSpPr>
              <a:spLocks/>
            </p:cNvSpPr>
            <p:nvPr/>
          </p:nvSpPr>
          <p:spPr bwMode="auto">
            <a:xfrm>
              <a:off x="1980110" y="4658614"/>
              <a:ext cx="183283" cy="1065023"/>
            </a:xfrm>
            <a:prstGeom prst="rightBrace">
              <a:avLst>
                <a:gd name="adj1" fmla="val 8333"/>
                <a:gd name="adj2" fmla="val 71186"/>
              </a:avLst>
            </a:prstGeom>
            <a:noFill/>
            <a:ln w="9525" algn="ctr">
              <a:solidFill>
                <a:schemeClr val="tx1"/>
              </a:solidFill>
              <a:round/>
              <a:headEnd/>
              <a:tailEnd/>
            </a:ln>
          </p:spPr>
          <p:txBody>
            <a:bodyPr wrap="none" anchor="ctr"/>
            <a:lstStyle/>
            <a:p>
              <a:endParaRPr lang="ja-JP" altLang="en-US"/>
            </a:p>
          </p:txBody>
        </p:sp>
        <p:sp>
          <p:nvSpPr>
            <p:cNvPr id="27" name="左中かっこ 27"/>
            <p:cNvSpPr>
              <a:spLocks/>
            </p:cNvSpPr>
            <p:nvPr/>
          </p:nvSpPr>
          <p:spPr bwMode="auto">
            <a:xfrm>
              <a:off x="3574215" y="5791490"/>
              <a:ext cx="62078" cy="781435"/>
            </a:xfrm>
            <a:prstGeom prst="lef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8" name="左中かっこ 28"/>
            <p:cNvSpPr>
              <a:spLocks/>
            </p:cNvSpPr>
            <p:nvPr/>
          </p:nvSpPr>
          <p:spPr bwMode="auto">
            <a:xfrm>
              <a:off x="3492277" y="5162404"/>
              <a:ext cx="145886" cy="554480"/>
            </a:xfrm>
            <a:prstGeom prst="lef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9" name="テキスト ボックス 28"/>
            <p:cNvSpPr txBox="1"/>
            <p:nvPr/>
          </p:nvSpPr>
          <p:spPr>
            <a:xfrm>
              <a:off x="1836093" y="5266112"/>
              <a:ext cx="1920837" cy="615552"/>
            </a:xfrm>
            <a:prstGeom prst="rect">
              <a:avLst/>
            </a:prstGeom>
            <a:noFill/>
          </p:spPr>
          <p:txBody>
            <a:bodyPr>
              <a:spAutoFit/>
            </a:bodyPr>
            <a:lstStyle/>
            <a:p>
              <a:pPr>
                <a:defRPr/>
              </a:pPr>
              <a:r>
                <a:rPr lang="ja-JP" altLang="en-US" sz="1200" dirty="0" smtClean="0"/>
                <a:t>←</a:t>
              </a:r>
              <a:r>
                <a:rPr lang="ru-RU" altLang="ja-JP" sz="1200" dirty="0" smtClean="0"/>
                <a:t> </a:t>
              </a:r>
              <a:r>
                <a:rPr lang="ru-RU" altLang="ja-JP" sz="1200" b="1" u="sng" dirty="0" smtClean="0"/>
                <a:t>Социальные пособия </a:t>
              </a:r>
              <a:r>
                <a:rPr lang="ja-JP" altLang="en-US" sz="1200" dirty="0" smtClean="0"/>
                <a:t>→</a:t>
              </a:r>
              <a:endParaRPr lang="en-US" altLang="ja-JP" sz="1200" dirty="0"/>
            </a:p>
            <a:p>
              <a:pPr>
                <a:defRPr/>
              </a:pPr>
              <a:endParaRPr lang="ja-JP" altLang="en-US" sz="1000" dirty="0"/>
            </a:p>
          </p:txBody>
        </p:sp>
        <p:sp>
          <p:nvSpPr>
            <p:cNvPr id="30" name="テキスト ボックス 32"/>
            <p:cNvSpPr txBox="1">
              <a:spLocks noChangeArrowheads="1"/>
            </p:cNvSpPr>
            <p:nvPr/>
          </p:nvSpPr>
          <p:spPr bwMode="auto">
            <a:xfrm>
              <a:off x="4151235" y="4255581"/>
              <a:ext cx="590560" cy="253916"/>
            </a:xfrm>
            <a:prstGeom prst="rect">
              <a:avLst/>
            </a:prstGeom>
            <a:noFill/>
            <a:ln w="9525">
              <a:noFill/>
              <a:miter lim="800000"/>
              <a:headEnd/>
              <a:tailEnd/>
            </a:ln>
          </p:spPr>
          <p:txBody>
            <a:bodyPr wrap="square">
              <a:spAutoFit/>
            </a:bodyPr>
            <a:lstStyle/>
            <a:p>
              <a:pPr algn="l"/>
              <a:r>
                <a:rPr lang="ru-RU" altLang="ja-JP" sz="1050" dirty="0" smtClean="0"/>
                <a:t>30%</a:t>
              </a:r>
              <a:endParaRPr lang="ja-JP" altLang="en-US" sz="1050" dirty="0"/>
            </a:p>
          </p:txBody>
        </p:sp>
        <p:sp>
          <p:nvSpPr>
            <p:cNvPr id="31" name="テキスト ボックス 41"/>
            <p:cNvSpPr txBox="1">
              <a:spLocks noChangeArrowheads="1"/>
            </p:cNvSpPr>
            <p:nvPr/>
          </p:nvSpPr>
          <p:spPr bwMode="auto">
            <a:xfrm>
              <a:off x="683965" y="3748069"/>
              <a:ext cx="2285911" cy="253916"/>
            </a:xfrm>
            <a:prstGeom prst="rect">
              <a:avLst/>
            </a:prstGeom>
            <a:noFill/>
            <a:ln w="9525">
              <a:noFill/>
              <a:miter lim="800000"/>
              <a:headEnd/>
              <a:tailEnd/>
            </a:ln>
          </p:spPr>
          <p:txBody>
            <a:bodyPr wrap="square">
              <a:spAutoFit/>
            </a:bodyPr>
            <a:lstStyle/>
            <a:p>
              <a:r>
                <a:rPr lang="en-US" altLang="ja-JP" sz="1050" b="1" dirty="0" smtClean="0"/>
                <a:t> 《</a:t>
              </a:r>
              <a:r>
                <a:rPr lang="ru-RU" altLang="ja-JP" sz="1050" b="1" dirty="0" smtClean="0"/>
                <a:t>Выплата в полном размере </a:t>
              </a:r>
              <a:r>
                <a:rPr lang="en-US" altLang="ja-JP" sz="1050" b="1" dirty="0" smtClean="0"/>
                <a:t>》</a:t>
              </a:r>
              <a:endParaRPr lang="ja-JP" altLang="en-US" sz="1050" b="1" dirty="0"/>
            </a:p>
          </p:txBody>
        </p:sp>
        <p:sp>
          <p:nvSpPr>
            <p:cNvPr id="32" name="テキスト ボックス 42"/>
            <p:cNvSpPr txBox="1">
              <a:spLocks noChangeArrowheads="1"/>
            </p:cNvSpPr>
            <p:nvPr/>
          </p:nvSpPr>
          <p:spPr bwMode="auto">
            <a:xfrm>
              <a:off x="3049013" y="3748069"/>
              <a:ext cx="2654894" cy="253916"/>
            </a:xfrm>
            <a:prstGeom prst="rect">
              <a:avLst/>
            </a:prstGeom>
            <a:noFill/>
            <a:ln w="9525">
              <a:noFill/>
              <a:miter lim="800000"/>
              <a:headEnd/>
              <a:tailEnd/>
            </a:ln>
          </p:spPr>
          <p:txBody>
            <a:bodyPr wrap="none">
              <a:spAutoFit/>
            </a:bodyPr>
            <a:lstStyle/>
            <a:p>
              <a:r>
                <a:rPr lang="en-US" altLang="ja-JP" sz="1050" b="1" dirty="0" smtClean="0"/>
                <a:t>《 </a:t>
              </a:r>
              <a:r>
                <a:rPr lang="ru-RU" altLang="ja-JP" sz="1050" b="1" dirty="0" smtClean="0"/>
                <a:t>Выплата в сокращенном размере</a:t>
              </a:r>
              <a:r>
                <a:rPr lang="en-US" altLang="ja-JP" sz="1050" b="1" dirty="0" smtClean="0"/>
                <a:t> 》</a:t>
              </a:r>
              <a:endParaRPr lang="ja-JP" altLang="en-US" sz="1050" b="1" dirty="0"/>
            </a:p>
          </p:txBody>
        </p:sp>
        <p:sp>
          <p:nvSpPr>
            <p:cNvPr id="35" name="角丸四角形 43"/>
            <p:cNvSpPr>
              <a:spLocks noChangeArrowheads="1"/>
            </p:cNvSpPr>
            <p:nvPr/>
          </p:nvSpPr>
          <p:spPr bwMode="auto">
            <a:xfrm>
              <a:off x="611957" y="3348760"/>
              <a:ext cx="3024336" cy="360038"/>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r>
                <a:rPr lang="ru-RU" altLang="ja-JP" sz="1200" b="1" dirty="0" smtClean="0"/>
                <a:t>Общая схема (ежемесячная сумма)</a:t>
              </a:r>
              <a:endParaRPr lang="ja-JP" altLang="en-US" sz="1200" b="1" dirty="0"/>
            </a:p>
          </p:txBody>
        </p:sp>
        <p:cxnSp>
          <p:nvCxnSpPr>
            <p:cNvPr id="36" name="直線コネクタ 50"/>
            <p:cNvCxnSpPr>
              <a:cxnSpLocks noChangeShapeType="1"/>
            </p:cNvCxnSpPr>
            <p:nvPr/>
          </p:nvCxnSpPr>
          <p:spPr bwMode="auto">
            <a:xfrm>
              <a:off x="755973" y="5723637"/>
              <a:ext cx="4032448" cy="1496"/>
            </a:xfrm>
            <a:prstGeom prst="line">
              <a:avLst/>
            </a:prstGeom>
            <a:noFill/>
            <a:ln w="9525" algn="ctr">
              <a:solidFill>
                <a:schemeClr val="tx1"/>
              </a:solidFill>
              <a:prstDash val="sysDash"/>
              <a:round/>
              <a:headEnd/>
              <a:tailEnd/>
            </a:ln>
          </p:spPr>
        </p:cxnSp>
        <p:sp>
          <p:nvSpPr>
            <p:cNvPr id="10" name="右大かっこ 9"/>
            <p:cNvSpPr/>
            <p:nvPr/>
          </p:nvSpPr>
          <p:spPr bwMode="auto">
            <a:xfrm>
              <a:off x="4140349" y="4255585"/>
              <a:ext cx="72008" cy="392913"/>
            </a:xfrm>
            <a:prstGeom prst="rightBracke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11" name="右大かっこ 10"/>
            <p:cNvSpPr/>
            <p:nvPr/>
          </p:nvSpPr>
          <p:spPr bwMode="auto">
            <a:xfrm>
              <a:off x="4068341" y="4658615"/>
              <a:ext cx="144016" cy="503791"/>
            </a:xfrm>
            <a:prstGeom prst="rightBracke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12" name="テキスト ボックス 32"/>
            <p:cNvSpPr txBox="1">
              <a:spLocks noChangeArrowheads="1"/>
            </p:cNvSpPr>
            <p:nvPr/>
          </p:nvSpPr>
          <p:spPr bwMode="auto">
            <a:xfrm>
              <a:off x="3503163" y="4759375"/>
              <a:ext cx="1699201" cy="253916"/>
            </a:xfrm>
            <a:prstGeom prst="rect">
              <a:avLst/>
            </a:prstGeom>
            <a:noFill/>
            <a:ln w="9525">
              <a:noFill/>
              <a:miter lim="800000"/>
              <a:headEnd/>
              <a:tailEnd/>
            </a:ln>
          </p:spPr>
          <p:txBody>
            <a:bodyPr wrap="square">
              <a:spAutoFit/>
            </a:bodyPr>
            <a:lstStyle/>
            <a:p>
              <a:r>
                <a:rPr lang="ru-RU" altLang="ja-JP" sz="1050" dirty="0" smtClean="0"/>
                <a:t>70%</a:t>
              </a:r>
              <a:endParaRPr lang="ja-JP" altLang="en-US" sz="1050" dirty="0"/>
            </a:p>
          </p:txBody>
        </p:sp>
        <p:sp>
          <p:nvSpPr>
            <p:cNvPr id="13" name="テキスト ボックス 12"/>
            <p:cNvSpPr txBox="1"/>
            <p:nvPr/>
          </p:nvSpPr>
          <p:spPr>
            <a:xfrm>
              <a:off x="4788421" y="5292973"/>
              <a:ext cx="1656184" cy="722333"/>
            </a:xfrm>
            <a:prstGeom prst="rect">
              <a:avLst/>
            </a:prstGeom>
            <a:noFill/>
          </p:spPr>
          <p:txBody>
            <a:bodyPr wrap="square">
              <a:spAutoFit/>
            </a:bodyPr>
            <a:lstStyle/>
            <a:p>
              <a:pPr algn="l">
                <a:defRPr/>
              </a:pPr>
              <a:r>
                <a:rPr lang="ja-JP" altLang="en-US" sz="1000" dirty="0" smtClean="0"/>
                <a:t>←</a:t>
              </a:r>
              <a:r>
                <a:rPr lang="ru-RU" altLang="ja-JP" sz="1000" dirty="0" smtClean="0"/>
                <a:t> Сумма, компенсирую- щая разницу между про- житочным минимумом и доходами</a:t>
              </a:r>
              <a:endParaRPr lang="ja-JP" altLang="en-US" sz="1000" dirty="0"/>
            </a:p>
          </p:txBody>
        </p:sp>
        <p:sp>
          <p:nvSpPr>
            <p:cNvPr id="37" name="正方形/長方形 9"/>
            <p:cNvSpPr>
              <a:spLocks noChangeArrowheads="1"/>
            </p:cNvSpPr>
            <p:nvPr/>
          </p:nvSpPr>
          <p:spPr bwMode="auto">
            <a:xfrm>
              <a:off x="4788421" y="6169991"/>
              <a:ext cx="144016" cy="302274"/>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sp>
          <p:nvSpPr>
            <p:cNvPr id="38" name="正方形/長方形 8"/>
            <p:cNvSpPr>
              <a:spLocks noChangeArrowheads="1"/>
            </p:cNvSpPr>
            <p:nvPr/>
          </p:nvSpPr>
          <p:spPr bwMode="auto">
            <a:xfrm>
              <a:off x="5220469" y="6169991"/>
              <a:ext cx="144016" cy="302274"/>
            </a:xfrm>
            <a:prstGeom prst="rect">
              <a:avLst/>
            </a:prstGeom>
            <a:solidFill>
              <a:srgbClr val="002060"/>
            </a:solidFill>
            <a:ln w="9525" algn="ctr">
              <a:solidFill>
                <a:schemeClr val="tx1"/>
              </a:solidFill>
              <a:round/>
              <a:headEnd/>
              <a:tailEnd/>
            </a:ln>
          </p:spPr>
          <p:txBody>
            <a:bodyPr wrap="none" anchor="ctr"/>
            <a:lstStyle/>
            <a:p>
              <a:endParaRPr lang="ja-JP" altLang="en-US"/>
            </a:p>
          </p:txBody>
        </p:sp>
        <p:sp>
          <p:nvSpPr>
            <p:cNvPr id="39" name="テキスト ボックス 38"/>
            <p:cNvSpPr txBox="1"/>
            <p:nvPr/>
          </p:nvSpPr>
          <p:spPr>
            <a:xfrm>
              <a:off x="4932437" y="6130764"/>
              <a:ext cx="288032" cy="348024"/>
            </a:xfrm>
            <a:prstGeom prst="rect">
              <a:avLst/>
            </a:prstGeom>
            <a:noFill/>
          </p:spPr>
          <p:txBody>
            <a:bodyPr wrap="square" lIns="144000" rtlCol="0">
              <a:spAutoFit/>
            </a:bodyPr>
            <a:lstStyle/>
            <a:p>
              <a:r>
                <a:rPr lang="ja-JP" altLang="en-US" dirty="0" smtClean="0"/>
                <a:t>＋</a:t>
              </a:r>
              <a:endParaRPr kumimoji="1" lang="ja-JP" altLang="en-US" dirty="0"/>
            </a:p>
          </p:txBody>
        </p:sp>
        <p:sp>
          <p:nvSpPr>
            <p:cNvPr id="40" name="テキスト ボックス 39"/>
            <p:cNvSpPr txBox="1"/>
            <p:nvPr/>
          </p:nvSpPr>
          <p:spPr>
            <a:xfrm>
              <a:off x="5436493" y="6169992"/>
              <a:ext cx="792088" cy="415498"/>
            </a:xfrm>
            <a:prstGeom prst="rect">
              <a:avLst/>
            </a:prstGeom>
            <a:noFill/>
          </p:spPr>
          <p:txBody>
            <a:bodyPr wrap="square" lIns="0" rtlCol="0">
              <a:spAutoFit/>
            </a:bodyPr>
            <a:lstStyle/>
            <a:p>
              <a:r>
                <a:rPr kumimoji="1" lang="ja-JP" altLang="en-US" sz="1050" dirty="0" smtClean="0"/>
                <a:t>＝</a:t>
              </a:r>
              <a:r>
                <a:rPr lang="ru-RU" altLang="ja-JP" sz="1050" dirty="0" smtClean="0"/>
                <a:t>сумма выплат</a:t>
              </a:r>
              <a:endParaRPr kumimoji="1" lang="ja-JP" altLang="en-US" sz="1050" dirty="0"/>
            </a:p>
          </p:txBody>
        </p:sp>
        <p:sp>
          <p:nvSpPr>
            <p:cNvPr id="41" name="テキスト ボックス 49"/>
            <p:cNvSpPr txBox="1">
              <a:spLocks noChangeArrowheads="1"/>
            </p:cNvSpPr>
            <p:nvPr/>
          </p:nvSpPr>
          <p:spPr bwMode="auto">
            <a:xfrm>
              <a:off x="776879" y="4658619"/>
              <a:ext cx="615553" cy="1200729"/>
            </a:xfrm>
            <a:prstGeom prst="rect">
              <a:avLst/>
            </a:prstGeom>
            <a:noFill/>
            <a:ln w="9525">
              <a:noFill/>
              <a:miter lim="800000"/>
              <a:headEnd/>
              <a:tailEnd/>
            </a:ln>
          </p:spPr>
          <p:txBody>
            <a:bodyPr vert="eaVert" wrap="square">
              <a:spAutoFit/>
            </a:bodyPr>
            <a:lstStyle/>
            <a:p>
              <a:pPr algn="l"/>
              <a:r>
                <a:rPr lang="ja-JP" altLang="en-US" dirty="0" smtClean="0"/>
                <a:t>←</a:t>
              </a:r>
              <a:r>
                <a:rPr lang="ja-JP" altLang="en-US" sz="1000" dirty="0" smtClean="0"/>
                <a:t>　　　　　　　</a:t>
              </a:r>
              <a:r>
                <a:rPr lang="ja-JP" altLang="en-US" b="1" dirty="0" smtClean="0"/>
                <a:t>→</a:t>
              </a:r>
              <a:endParaRPr lang="en-US" altLang="ja-JP" b="1" dirty="0" smtClean="0"/>
            </a:p>
            <a:p>
              <a:pPr algn="l"/>
              <a:r>
                <a:rPr lang="ja-JP" altLang="en-US" sz="1000" b="1" dirty="0" smtClean="0"/>
                <a:t>　　  </a:t>
              </a:r>
              <a:endParaRPr lang="ja-JP" altLang="en-US" sz="1000" dirty="0"/>
            </a:p>
          </p:txBody>
        </p:sp>
        <p:sp>
          <p:nvSpPr>
            <p:cNvPr id="42" name="角丸四角形吹き出し 51"/>
            <p:cNvSpPr>
              <a:spLocks noChangeArrowheads="1"/>
            </p:cNvSpPr>
            <p:nvPr/>
          </p:nvSpPr>
          <p:spPr bwMode="auto">
            <a:xfrm>
              <a:off x="611957" y="5045104"/>
              <a:ext cx="864096" cy="302274"/>
            </a:xfrm>
            <a:prstGeom prst="rect">
              <a:avLst/>
            </a:prstGeom>
            <a:solidFill>
              <a:schemeClr val="bg1"/>
            </a:solidFill>
            <a:ln w="9525" algn="ctr">
              <a:solidFill>
                <a:schemeClr val="tx1"/>
              </a:solidFill>
              <a:round/>
              <a:headEnd/>
              <a:tailEnd/>
            </a:ln>
          </p:spPr>
          <p:txBody>
            <a:bodyPr wrap="none" anchor="ctr"/>
            <a:lstStyle/>
            <a:p>
              <a:r>
                <a:rPr lang="ru-RU" altLang="ja-JP" sz="900" b="1" dirty="0" smtClean="0"/>
                <a:t>Прожиточный</a:t>
              </a:r>
            </a:p>
            <a:p>
              <a:r>
                <a:rPr lang="ru-RU" altLang="ja-JP" sz="900" b="1" dirty="0" smtClean="0"/>
                <a:t>минимум</a:t>
              </a:r>
              <a:endParaRPr lang="ja-JP" altLang="en-US" sz="900" b="1" dirty="0"/>
            </a:p>
          </p:txBody>
        </p:sp>
        <p:sp>
          <p:nvSpPr>
            <p:cNvPr id="2" name="右中かっこ 1"/>
            <p:cNvSpPr/>
            <p:nvPr/>
          </p:nvSpPr>
          <p:spPr bwMode="auto">
            <a:xfrm>
              <a:off x="4523768" y="4277136"/>
              <a:ext cx="108763" cy="872575"/>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45" name="右中かっこ 44"/>
            <p:cNvSpPr/>
            <p:nvPr/>
          </p:nvSpPr>
          <p:spPr bwMode="auto">
            <a:xfrm>
              <a:off x="4520277" y="5188551"/>
              <a:ext cx="112253" cy="510147"/>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grpSp>
    </p:spTree>
    <p:extLst>
      <p:ext uri="{BB962C8B-B14F-4D97-AF65-F5344CB8AC3E}">
        <p14:creationId xmlns:p14="http://schemas.microsoft.com/office/powerpoint/2010/main" val="2784823492"/>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txDef>
      <a:spPr bwMode="auto">
        <a:ln>
          <a:headEnd/>
          <a:tailEnd/>
        </a:ln>
      </a:spPr>
      <a:bodyPr wrap="square" lIns="90334" tIns="45167" rIns="90334" bIns="45167">
        <a:spAutoFit/>
      </a:bodyPr>
      <a:lstStyle>
        <a:defPPr algn="l">
          <a:spcBef>
            <a:spcPct val="50000"/>
          </a:spcBef>
          <a:defRPr sz="1200" dirty="0" smtClean="0">
            <a:ea typeface="HG丸ｺﾞｼｯｸM-PRO" pitchFamily="50" charset="-128"/>
          </a:defRPr>
        </a:defPPr>
      </a:lstStyle>
      <a:style>
        <a:lnRef idx="2">
          <a:schemeClr val="accent3"/>
        </a:lnRef>
        <a:fillRef idx="1">
          <a:schemeClr val="lt1"/>
        </a:fillRef>
        <a:effectRef idx="0">
          <a:schemeClr val="accent3"/>
        </a:effectRef>
        <a:fontRef idx="minor">
          <a:schemeClr val="dk1"/>
        </a:fontRef>
      </a: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4520</Words>
  <PresentationFormat>ユーザー設定</PresentationFormat>
  <Paragraphs>1443</Paragraphs>
  <Slides>27</Slides>
  <Notes>5</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