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1" r:id="rId1"/>
  </p:sldMasterIdLst>
  <p:notesMasterIdLst>
    <p:notesMasterId r:id="rId52"/>
  </p:notesMasterIdLst>
  <p:sldIdLst>
    <p:sldId id="1529" r:id="rId2"/>
    <p:sldId id="317" r:id="rId3"/>
    <p:sldId id="303" r:id="rId4"/>
    <p:sldId id="1512" r:id="rId5"/>
    <p:sldId id="1466" r:id="rId6"/>
    <p:sldId id="339" r:id="rId7"/>
    <p:sldId id="1558" r:id="rId8"/>
    <p:sldId id="1559" r:id="rId9"/>
    <p:sldId id="1546" r:id="rId10"/>
    <p:sldId id="1557" r:id="rId11"/>
    <p:sldId id="1514" r:id="rId12"/>
    <p:sldId id="1541" r:id="rId13"/>
    <p:sldId id="1534" r:id="rId14"/>
    <p:sldId id="1518" r:id="rId15"/>
    <p:sldId id="1516" r:id="rId16"/>
    <p:sldId id="1548" r:id="rId17"/>
    <p:sldId id="1526" r:id="rId18"/>
    <p:sldId id="1543" r:id="rId19"/>
    <p:sldId id="1519" r:id="rId20"/>
    <p:sldId id="1539" r:id="rId21"/>
    <p:sldId id="1551" r:id="rId22"/>
    <p:sldId id="1556" r:id="rId23"/>
    <p:sldId id="1553" r:id="rId24"/>
    <p:sldId id="1554" r:id="rId25"/>
    <p:sldId id="1560" r:id="rId26"/>
    <p:sldId id="1522" r:id="rId27"/>
    <p:sldId id="2147472230" r:id="rId28"/>
    <p:sldId id="1535" r:id="rId29"/>
    <p:sldId id="1542" r:id="rId30"/>
    <p:sldId id="1530" r:id="rId31"/>
    <p:sldId id="366" r:id="rId32"/>
    <p:sldId id="2147472231" r:id="rId33"/>
    <p:sldId id="1531" r:id="rId34"/>
    <p:sldId id="1525" r:id="rId35"/>
    <p:sldId id="1544" r:id="rId36"/>
    <p:sldId id="1545" r:id="rId37"/>
    <p:sldId id="1550" r:id="rId38"/>
    <p:sldId id="2147472232" r:id="rId39"/>
    <p:sldId id="1547" r:id="rId40"/>
    <p:sldId id="1538" r:id="rId41"/>
    <p:sldId id="2147472233" r:id="rId42"/>
    <p:sldId id="380" r:id="rId43"/>
    <p:sldId id="352" r:id="rId44"/>
    <p:sldId id="1524" r:id="rId45"/>
    <p:sldId id="2147472234" r:id="rId46"/>
    <p:sldId id="2147472235" r:id="rId47"/>
    <p:sldId id="2147472236" r:id="rId48"/>
    <p:sldId id="2147472229" r:id="rId49"/>
    <p:sldId id="316" r:id="rId50"/>
    <p:sldId id="315" r:id="rId51"/>
  </p:sldIdLst>
  <p:sldSz cx="9906000" cy="6858000" type="A4"/>
  <p:notesSz cx="6807200" cy="99393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5C7B6-8351-4D34-FA06-94029B896C87}" name="大悟 細谷" initials="大細" userId="d1df2df22e413ed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712658-10F8-43ED-8660-BF864081E25F}" v="86" dt="2025-03-02T06:41:41.50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6242" autoAdjust="0"/>
  </p:normalViewPr>
  <p:slideViewPr>
    <p:cSldViewPr snapToGrid="0">
      <p:cViewPr varScale="1">
        <p:scale>
          <a:sx n="69" d="100"/>
          <a:sy n="69" d="100"/>
        </p:scale>
        <p:origin x="38" y="2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slides/slide45.xml" Type="http://schemas.openxmlformats.org/officeDocument/2006/relationships/slide"/><Relationship Id="rId47" Target="slides/slide46.xml" Type="http://schemas.openxmlformats.org/officeDocument/2006/relationships/slide"/><Relationship Id="rId48" Target="slides/slide47.xml" Type="http://schemas.openxmlformats.org/officeDocument/2006/relationships/slide"/><Relationship Id="rId49" Target="slides/slide48.xml" Type="http://schemas.openxmlformats.org/officeDocument/2006/relationships/slide"/><Relationship Id="rId5" Target="slides/slide4.xml" Type="http://schemas.openxmlformats.org/officeDocument/2006/relationships/slide"/><Relationship Id="rId50" Target="slides/slide49.xml" Type="http://schemas.openxmlformats.org/officeDocument/2006/relationships/slide"/><Relationship Id="rId51" Target="slides/slide50.xml" Type="http://schemas.openxmlformats.org/officeDocument/2006/relationships/slide"/><Relationship Id="rId52" Target="notesMasters/notesMaster1.xml" Type="http://schemas.openxmlformats.org/officeDocument/2006/relationships/notesMaster"/><Relationship Id="rId53" Target="presProps.xml" Type="http://schemas.openxmlformats.org/officeDocument/2006/relationships/presProps"/><Relationship Id="rId54" Target="viewProps.xml" Type="http://schemas.openxmlformats.org/officeDocument/2006/relationships/viewProps"/><Relationship Id="rId55" Target="theme/theme1.xml" Type="http://schemas.openxmlformats.org/officeDocument/2006/relationships/theme"/><Relationship Id="rId56" Target="tableStyles.xml" Type="http://schemas.openxmlformats.org/officeDocument/2006/relationships/tableStyles"/><Relationship Id="rId57" Target="revisionInfo.xml" Type="http://schemas.microsoft.com/office/2015/10/relationships/revisionInfo"/><Relationship Id="rId58" Target="authors.xml" Type="http://schemas.microsoft.com/office/2018/10/relationships/authors"/><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AE3A7B7-494E-AE97-3854-9839460C87A0}"/>
              </a:ext>
            </a:extLst>
          </p:cNvPr>
          <p:cNvSpPr>
            <a:spLocks noGrp="1"/>
          </p:cNvSpPr>
          <p:nvPr>
            <p:ph type="hdr" sz="quarter"/>
          </p:nvPr>
        </p:nvSpPr>
        <p:spPr>
          <a:xfrm>
            <a:off x="1" y="0"/>
            <a:ext cx="2950375" cy="498966"/>
          </a:xfrm>
          <a:prstGeom prst="rect">
            <a:avLst/>
          </a:prstGeom>
        </p:spPr>
        <p:txBody>
          <a:bodyPr vert="horz" lIns="92221" tIns="46111" rIns="92221" bIns="46111"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id="{2226A6B4-488F-B602-817A-0FB3A8747F1B}"/>
              </a:ext>
            </a:extLst>
          </p:cNvPr>
          <p:cNvSpPr>
            <a:spLocks noGrp="1"/>
          </p:cNvSpPr>
          <p:nvPr>
            <p:ph type="dt" idx="1"/>
          </p:nvPr>
        </p:nvSpPr>
        <p:spPr>
          <a:xfrm>
            <a:off x="3855221" y="0"/>
            <a:ext cx="2950374" cy="498966"/>
          </a:xfrm>
          <a:prstGeom prst="rect">
            <a:avLst/>
          </a:prstGeom>
        </p:spPr>
        <p:txBody>
          <a:bodyPr vert="horz" lIns="92221" tIns="46111" rIns="92221" bIns="46111" rtlCol="0"/>
          <a:lstStyle>
            <a:lvl1pPr algn="r" eaLnBrk="1" fontAlgn="auto" hangingPunct="1">
              <a:spcBef>
                <a:spcPts val="0"/>
              </a:spcBef>
              <a:spcAft>
                <a:spcPts val="0"/>
              </a:spcAft>
              <a:defRPr kumimoji="1" sz="1200">
                <a:latin typeface="+mn-lt"/>
              </a:defRPr>
            </a:lvl1pPr>
          </a:lstStyle>
          <a:p>
            <a:pPr>
              <a:defRPr/>
            </a:pPr>
            <a:fld id="{6D2FF354-8113-4848-8E55-F154B4B7A862}" type="datetimeFigureOut">
              <a:rPr lang="ja-JP" altLang="en-US"/>
              <a:pPr>
                <a:defRPr/>
              </a:pPr>
              <a:t>2025/4/11</a:t>
            </a:fld>
            <a:endParaRPr lang="ja-JP" altLang="en-US"/>
          </a:p>
        </p:txBody>
      </p:sp>
      <p:sp>
        <p:nvSpPr>
          <p:cNvPr id="4" name="スライド イメージ プレースホルダー 3">
            <a:extLst>
              <a:ext uri="{FF2B5EF4-FFF2-40B4-BE49-F238E27FC236}">
                <a16:creationId xmlns:a16="http://schemas.microsoft.com/office/drawing/2014/main" id="{3C53AAA6-81DC-F66F-A5FE-2E39A19183FC}"/>
              </a:ext>
            </a:extLst>
          </p:cNvPr>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21" tIns="46111" rIns="92221" bIns="46111"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3924FA9A-D1F5-4F82-B4AE-AFF37A837B3E}"/>
              </a:ext>
            </a:extLst>
          </p:cNvPr>
          <p:cNvSpPr>
            <a:spLocks noGrp="1"/>
          </p:cNvSpPr>
          <p:nvPr>
            <p:ph type="body" sz="quarter" idx="3"/>
          </p:nvPr>
        </p:nvSpPr>
        <p:spPr>
          <a:xfrm>
            <a:off x="680239" y="4783357"/>
            <a:ext cx="5446723" cy="3913364"/>
          </a:xfrm>
          <a:prstGeom prst="rect">
            <a:avLst/>
          </a:prstGeom>
        </p:spPr>
        <p:txBody>
          <a:bodyPr vert="horz" lIns="92221" tIns="46111" rIns="92221" bIns="4611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0DF1F70-7D7A-ACD4-36FA-449754EA1B2D}"/>
              </a:ext>
            </a:extLst>
          </p:cNvPr>
          <p:cNvSpPr>
            <a:spLocks noGrp="1"/>
          </p:cNvSpPr>
          <p:nvPr>
            <p:ph type="ftr" sz="quarter" idx="4"/>
          </p:nvPr>
        </p:nvSpPr>
        <p:spPr>
          <a:xfrm>
            <a:off x="1" y="9440372"/>
            <a:ext cx="2950375" cy="498966"/>
          </a:xfrm>
          <a:prstGeom prst="rect">
            <a:avLst/>
          </a:prstGeom>
        </p:spPr>
        <p:txBody>
          <a:bodyPr vert="horz" lIns="92221" tIns="46111" rIns="92221" bIns="46111"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1BF466E-2932-1F46-399E-CA78A806D41F}"/>
              </a:ext>
            </a:extLst>
          </p:cNvPr>
          <p:cNvSpPr>
            <a:spLocks noGrp="1"/>
          </p:cNvSpPr>
          <p:nvPr>
            <p:ph type="sldNum" sz="quarter" idx="5"/>
          </p:nvPr>
        </p:nvSpPr>
        <p:spPr>
          <a:xfrm>
            <a:off x="3855221" y="9440372"/>
            <a:ext cx="2950374" cy="498966"/>
          </a:xfrm>
          <a:prstGeom prst="rect">
            <a:avLst/>
          </a:prstGeom>
        </p:spPr>
        <p:txBody>
          <a:bodyPr vert="horz" wrap="square" lIns="92221" tIns="46111" rIns="92221" bIns="46111" numCol="1" anchor="b" anchorCtr="0" compatLnSpc="1">
            <a:prstTxWarp prst="textNoShape">
              <a:avLst/>
            </a:prstTxWarp>
          </a:bodyPr>
          <a:lstStyle>
            <a:lvl1pPr algn="r" eaLnBrk="1" hangingPunct="1">
              <a:defRPr kumimoji="1" sz="1200">
                <a:latin typeface="游ゴシック" panose="020B0400000000000000" pitchFamily="50" charset="-128"/>
              </a:defRPr>
            </a:lvl1pPr>
          </a:lstStyle>
          <a:p>
            <a:pPr>
              <a:defRPr/>
            </a:pPr>
            <a:fld id="{E685643B-5DB7-4764-8B18-C11B386B533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30037-3697-C555-38C5-A42A6DC08885}"/>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3F4B403E-FC01-FA9C-882C-9855A75167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2A2A7CEA-89AF-CA85-3D8B-D73C182E9B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24"/>
              </a:spcBef>
            </a:pPr>
            <a:endParaRPr lang="ja-JP" altLang="en-US"/>
          </a:p>
        </p:txBody>
      </p:sp>
      <p:sp>
        <p:nvSpPr>
          <p:cNvPr id="21508" name="スライド番号プレースホルダー 3">
            <a:extLst>
              <a:ext uri="{FF2B5EF4-FFF2-40B4-BE49-F238E27FC236}">
                <a16:creationId xmlns:a16="http://schemas.microsoft.com/office/drawing/2014/main" id="{50D6D3CA-9EFD-89BC-EE00-8FA84282F7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54218" indent="-289838">
              <a:spcBef>
                <a:spcPct val="30000"/>
              </a:spcBef>
              <a:defRPr kumimoji="1" sz="1200">
                <a:solidFill>
                  <a:schemeClr val="tx1"/>
                </a:solidFill>
                <a:latin typeface="游ゴシック" panose="020B0400000000000000" pitchFamily="50" charset="-128"/>
              </a:defRPr>
            </a:lvl2pPr>
            <a:lvl3pPr marL="1160951" indent="-232191">
              <a:spcBef>
                <a:spcPct val="30000"/>
              </a:spcBef>
              <a:defRPr kumimoji="1" sz="1200">
                <a:solidFill>
                  <a:schemeClr val="tx1"/>
                </a:solidFill>
                <a:latin typeface="游ゴシック" panose="020B0400000000000000" pitchFamily="50" charset="-128"/>
              </a:defRPr>
            </a:lvl3pPr>
            <a:lvl4pPr marL="1625331" indent="-232191">
              <a:spcBef>
                <a:spcPct val="30000"/>
              </a:spcBef>
              <a:defRPr kumimoji="1" sz="1200">
                <a:solidFill>
                  <a:schemeClr val="tx1"/>
                </a:solidFill>
                <a:latin typeface="游ゴシック" panose="020B0400000000000000" pitchFamily="50" charset="-128"/>
              </a:defRPr>
            </a:lvl4pPr>
            <a:lvl5pPr marL="2089712" indent="-232191">
              <a:spcBef>
                <a:spcPct val="30000"/>
              </a:spcBef>
              <a:defRPr kumimoji="1" sz="1200">
                <a:solidFill>
                  <a:schemeClr val="tx1"/>
                </a:solidFill>
                <a:latin typeface="游ゴシック" panose="020B0400000000000000" pitchFamily="50" charset="-128"/>
              </a:defRPr>
            </a:lvl5pPr>
            <a:lvl6pPr marL="2550889"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6pPr>
            <a:lvl7pPr marL="3012067"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7pPr>
            <a:lvl8pPr marL="3473245"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8pPr>
            <a:lvl9pPr marL="3934422"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55775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E2EE8-B564-68DB-86DD-B497A4581671}"/>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211973A2-4248-A1D2-8BB7-5629030C77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E9B863C8-C1D7-1E77-0076-064DE7A96B0A}"/>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D8E01244-C2B6-98FF-B74E-6CE8B75949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9</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2040264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A0EFF-D70F-AE28-9E9F-50FBFFA00930}"/>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544248BC-F03C-37D3-FFB7-102ACAEC56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7FCCF3FF-5670-6C71-0A42-D637E85FE7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236D8E42-796E-EE44-8857-18C58BF1A4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889042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DCD82-C749-718C-1FB8-740150A72482}"/>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D24FFC9-480E-7490-4B89-367522AC79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B3920E8E-4EBD-71B3-6BCF-1423A1579CF2}"/>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773EF71B-6C3C-249C-6952-E77CD67DAB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11</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707696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AF45A-F5C1-9188-79F1-5EBAE9EA3F1D}"/>
            </a:ext>
          </a:extLst>
        </p:cNvPr>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0C23A862-FE88-8808-4A5D-653AD9A71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6C7B2172-D629-4FC3-63A8-9236C02A41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dirty="0"/>
          </a:p>
        </p:txBody>
      </p:sp>
      <p:sp>
        <p:nvSpPr>
          <p:cNvPr id="18436" name="スライド番号プレースホルダー 3">
            <a:extLst>
              <a:ext uri="{FF2B5EF4-FFF2-40B4-BE49-F238E27FC236}">
                <a16:creationId xmlns:a16="http://schemas.microsoft.com/office/drawing/2014/main" id="{5AD8BECD-ED36-1B0A-8C31-22CBB1AD17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E6A2586F-1D11-4744-A34E-39BED4E52AE9}" type="slidenum">
              <a:rPr lang="ja-JP" altLang="en-US" smtClean="0">
                <a:solidFill>
                  <a:srgbClr val="000000"/>
                </a:solidFill>
                <a:latin typeface="游ゴシック" panose="020B0400000000000000" pitchFamily="50" charset="-128"/>
              </a:rPr>
              <a:pPr/>
              <a:t>12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0650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CE374-E87F-8B68-96A9-C0A848B59BC6}"/>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CDFFE58C-C761-10BD-B34E-2DFC71FA4B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379A66A7-2691-63AC-9F6B-56A1659953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DE09D4FB-60BF-3F78-D102-EDB4D40AC7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77063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86A9A-1341-50DE-A460-8CACC67C52F4}"/>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18C4A6B-945D-466D-69D7-E549A5C57E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096162AC-3BED-78F1-C73A-A505DD06E5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72924FCE-9961-43D3-C48A-2AEB90F9D5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15799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06E88-06FC-CD47-F29F-239995C81C6F}"/>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5F20C6E-9090-E6B5-047A-EF79643569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F124ED2-0E80-B203-4BD7-711EED0F26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60970522-D128-7889-1760-E7A4B6DB0F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695718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4B9B-0BE7-C670-3861-0D1D75902B21}"/>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9DC3747-6C39-BF95-0266-61BD94ADC0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7D1B636A-2DA0-298F-7174-C042578F8C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65D789AE-1DCF-F9CD-1464-93BDF8A30A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5247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BCBDB-3C21-65BC-2C3D-5F2F56B532A8}"/>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3DE3A83-136E-0B2D-6B01-ECFA7518EB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897B38E4-5FF8-4EBF-5B79-598BC7F564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329B727A-1AD4-1331-1BBF-EFF7EE729D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722858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11BA0-1529-CFC7-E2BF-27266A36C97E}"/>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C04EB2C8-E9AD-1EA5-3CE1-29FFBB6265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5258DF4F-30A6-0D41-7936-EF2FA20913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dirty="0"/>
          </a:p>
        </p:txBody>
      </p:sp>
      <p:sp>
        <p:nvSpPr>
          <p:cNvPr id="20484" name="スライド番号プレースホルダー 3">
            <a:extLst>
              <a:ext uri="{FF2B5EF4-FFF2-40B4-BE49-F238E27FC236}">
                <a16:creationId xmlns:a16="http://schemas.microsoft.com/office/drawing/2014/main" id="{2F5FEF4E-87BC-0457-B676-08712B9E8A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05713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5C907D63-4C88-3CBD-8AE9-E03F1C4F9F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AE8488FF-2585-DF92-8752-7DF7C1D42D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4340" name="スライド番号プレースホルダー 3">
            <a:extLst>
              <a:ext uri="{FF2B5EF4-FFF2-40B4-BE49-F238E27FC236}">
                <a16:creationId xmlns:a16="http://schemas.microsoft.com/office/drawing/2014/main" id="{430C0561-16D1-6DA5-D768-44284F30F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AC2EFABA-833C-4E6F-B93A-6C2A1F453F20}" type="slidenum">
              <a:rPr lang="ja-JP" altLang="en-US" smtClean="0">
                <a:solidFill>
                  <a:srgbClr val="000000"/>
                </a:solidFill>
                <a:latin typeface="游ゴシック" panose="020B0400000000000000" pitchFamily="50" charset="-128"/>
              </a:rPr>
              <a:pPr/>
              <a:t>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94B0-EE0C-4144-FC19-40C37F146274}"/>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469ACB36-4268-C7B1-289B-922AC47E0B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1D67030A-218F-0913-45E1-1F95760712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dirty="0"/>
          </a:p>
        </p:txBody>
      </p:sp>
      <p:sp>
        <p:nvSpPr>
          <p:cNvPr id="20484" name="スライド番号プレースホルダー 3">
            <a:extLst>
              <a:ext uri="{FF2B5EF4-FFF2-40B4-BE49-F238E27FC236}">
                <a16:creationId xmlns:a16="http://schemas.microsoft.com/office/drawing/2014/main" id="{6CCA7C14-CED2-A74C-047A-FDBC8E6C70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27307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CF810-FEDF-28C9-6A4B-8A1332B82B2C}"/>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912AF48-A24B-8B3B-466D-A50AD9CDF1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79B911E-3BAB-595A-ADC8-EE20236115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23FF856B-D662-E1A0-D7DE-96EF063AFC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689629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B680C-1FF9-CAF5-8155-13FEE78D285A}"/>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A26C2765-4D04-57CB-DA56-C8C07F4FF5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4583BED1-291A-C4E3-2070-383E342265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16D9F4E5-17FF-783E-B4E4-8D4DA32FAC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659237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383D2-ED66-CDD3-F3E5-2AD6E2FDABA4}"/>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6B5D7AA0-6D17-5163-78AA-5AB1E70B4C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D107BBC2-0B80-E648-0976-E54E48F954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F41C3967-B010-EBA7-A57F-0E77E12350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05904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50A5D-63AC-115C-D609-9505AEB2193E}"/>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4CBA8EEA-8BD0-2FD5-29BD-74523FBE33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031EB674-16BD-7898-BDA0-8E904E533E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dirty="0">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38D7B5B6-EB75-B9F1-D622-F2D3D1745F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718750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4EF7B-4044-1B00-DD22-5CCAFE68ED0F}"/>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C23A1A95-3B5B-BBF2-6D8F-BC1E4EB805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2B2ECF2E-FEA4-35EA-A9C6-828966774F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dirty="0"/>
          </a:p>
        </p:txBody>
      </p:sp>
      <p:sp>
        <p:nvSpPr>
          <p:cNvPr id="20484" name="スライド番号プレースホルダー 3">
            <a:extLst>
              <a:ext uri="{FF2B5EF4-FFF2-40B4-BE49-F238E27FC236}">
                <a16:creationId xmlns:a16="http://schemas.microsoft.com/office/drawing/2014/main" id="{C77444C1-8B09-5065-3597-3AF081FF15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27127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4"/>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37" indent="-287693">
              <a:spcBef>
                <a:spcPct val="30000"/>
              </a:spcBef>
              <a:defRPr kumimoji="1" sz="1200">
                <a:solidFill>
                  <a:schemeClr val="tx1"/>
                </a:solidFill>
                <a:latin typeface="游ゴシック" panose="020B0400000000000000" pitchFamily="50" charset="-128"/>
              </a:defRPr>
            </a:lvl2pPr>
            <a:lvl3pPr marL="1152360" indent="-230473">
              <a:spcBef>
                <a:spcPct val="30000"/>
              </a:spcBef>
              <a:defRPr kumimoji="1" sz="1200">
                <a:solidFill>
                  <a:schemeClr val="tx1"/>
                </a:solidFill>
                <a:latin typeface="游ゴシック" panose="020B0400000000000000" pitchFamily="50" charset="-128"/>
              </a:defRPr>
            </a:lvl3pPr>
            <a:lvl4pPr marL="1613304" indent="-230473">
              <a:spcBef>
                <a:spcPct val="30000"/>
              </a:spcBef>
              <a:defRPr kumimoji="1" sz="1200">
                <a:solidFill>
                  <a:schemeClr val="tx1"/>
                </a:solidFill>
                <a:latin typeface="游ゴシック" panose="020B0400000000000000" pitchFamily="50" charset="-128"/>
              </a:defRPr>
            </a:lvl4pPr>
            <a:lvl5pPr marL="2074248" indent="-230473">
              <a:spcBef>
                <a:spcPct val="30000"/>
              </a:spcBef>
              <a:defRPr kumimoji="1" sz="1200">
                <a:solidFill>
                  <a:schemeClr val="tx1"/>
                </a:solidFill>
                <a:latin typeface="游ゴシック" panose="020B0400000000000000" pitchFamily="50" charset="-128"/>
              </a:defRPr>
            </a:lvl5pPr>
            <a:lvl6pPr marL="2532013" indent="-230473" defTabSz="457765"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778" indent="-230473" defTabSz="457765"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543" indent="-230473" defTabSz="457765"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307" indent="-230473" defTabSz="457765"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25</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C257-C443-B91A-4D3A-3E9AE5ABEE4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C9498C7-7133-BB01-35E9-7449BDAF6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E8110D9-FE49-33B0-E49E-7DBD9E5F3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24"/>
              </a:spcBef>
            </a:pPr>
            <a:endParaRPr lang="ja-JP" altLang="en-US"/>
          </a:p>
        </p:txBody>
      </p:sp>
      <p:sp>
        <p:nvSpPr>
          <p:cNvPr id="21508" name="スライド番号プレースホルダー 3">
            <a:extLst>
              <a:ext uri="{FF2B5EF4-FFF2-40B4-BE49-F238E27FC236}">
                <a16:creationId xmlns:a16="http://schemas.microsoft.com/office/drawing/2014/main" id="{E398D6D5-181A-172C-D937-B8862362E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54218" indent="-289838">
              <a:spcBef>
                <a:spcPct val="30000"/>
              </a:spcBef>
              <a:defRPr kumimoji="1" sz="1200">
                <a:solidFill>
                  <a:schemeClr val="tx1"/>
                </a:solidFill>
                <a:latin typeface="游ゴシック" panose="020B0400000000000000" pitchFamily="50" charset="-128"/>
              </a:defRPr>
            </a:lvl2pPr>
            <a:lvl3pPr marL="1160951" indent="-232191">
              <a:spcBef>
                <a:spcPct val="30000"/>
              </a:spcBef>
              <a:defRPr kumimoji="1" sz="1200">
                <a:solidFill>
                  <a:schemeClr val="tx1"/>
                </a:solidFill>
                <a:latin typeface="游ゴシック" panose="020B0400000000000000" pitchFamily="50" charset="-128"/>
              </a:defRPr>
            </a:lvl3pPr>
            <a:lvl4pPr marL="1625331" indent="-232191">
              <a:spcBef>
                <a:spcPct val="30000"/>
              </a:spcBef>
              <a:defRPr kumimoji="1" sz="1200">
                <a:solidFill>
                  <a:schemeClr val="tx1"/>
                </a:solidFill>
                <a:latin typeface="游ゴシック" panose="020B0400000000000000" pitchFamily="50" charset="-128"/>
              </a:defRPr>
            </a:lvl4pPr>
            <a:lvl5pPr marL="2089712" indent="-232191">
              <a:spcBef>
                <a:spcPct val="30000"/>
              </a:spcBef>
              <a:defRPr kumimoji="1" sz="1200">
                <a:solidFill>
                  <a:schemeClr val="tx1"/>
                </a:solidFill>
                <a:latin typeface="游ゴシック" panose="020B0400000000000000" pitchFamily="50" charset="-128"/>
              </a:defRPr>
            </a:lvl5pPr>
            <a:lvl6pPr marL="2550889"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6pPr>
            <a:lvl7pPr marL="3012067"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7pPr>
            <a:lvl8pPr marL="3473245"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8pPr>
            <a:lvl9pPr marL="3934422"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26</a:t>
            </a:fld>
            <a:endParaRPr lang="ja-JP" altLang="en-US">
              <a:solidFill>
                <a:srgbClr val="000000"/>
              </a:solidFill>
            </a:endParaRPr>
          </a:p>
        </p:txBody>
      </p:sp>
    </p:spTree>
    <p:extLst>
      <p:ext uri="{BB962C8B-B14F-4D97-AF65-F5344CB8AC3E}">
        <p14:creationId xmlns:p14="http://schemas.microsoft.com/office/powerpoint/2010/main" val="2124005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84EA6-9D31-5328-2772-03ADC36FA2FF}"/>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D95E2DD4-8990-A032-DE87-B4B3097731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2E905456-C8C9-869A-96B6-22489A0074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399A6A29-4AF0-8C8C-1531-E6478B7F1AF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3868" indent="-286103">
              <a:defRPr>
                <a:solidFill>
                  <a:schemeClr val="tx1"/>
                </a:solidFill>
                <a:latin typeface="Calibri" panose="020F0502020204030204" pitchFamily="34" charset="0"/>
              </a:defRPr>
            </a:lvl2pPr>
            <a:lvl3pPr marL="1144413" indent="-228882">
              <a:defRPr>
                <a:solidFill>
                  <a:schemeClr val="tx1"/>
                </a:solidFill>
                <a:latin typeface="Calibri" panose="020F0502020204030204" pitchFamily="34" charset="0"/>
              </a:defRPr>
            </a:lvl3pPr>
            <a:lvl4pPr marL="1602178" indent="-228882">
              <a:defRPr>
                <a:solidFill>
                  <a:schemeClr val="tx1"/>
                </a:solidFill>
                <a:latin typeface="Calibri" panose="020F0502020204030204" pitchFamily="34" charset="0"/>
              </a:defRPr>
            </a:lvl4pPr>
            <a:lvl5pPr marL="2059942" indent="-228882">
              <a:defRPr>
                <a:solidFill>
                  <a:schemeClr val="tx1"/>
                </a:solidFill>
                <a:latin typeface="Calibri" panose="020F0502020204030204" pitchFamily="34" charset="0"/>
              </a:defRPr>
            </a:lvl5pPr>
            <a:lvl6pPr marL="2517707" indent="-228882" defTabSz="457765" eaLnBrk="0" fontAlgn="base" hangingPunct="0">
              <a:spcBef>
                <a:spcPct val="0"/>
              </a:spcBef>
              <a:spcAft>
                <a:spcPct val="0"/>
              </a:spcAft>
              <a:defRPr>
                <a:solidFill>
                  <a:schemeClr val="tx1"/>
                </a:solidFill>
                <a:latin typeface="Calibri" panose="020F0502020204030204" pitchFamily="34" charset="0"/>
              </a:defRPr>
            </a:lvl6pPr>
            <a:lvl7pPr marL="2975472" indent="-228882" defTabSz="457765" eaLnBrk="0" fontAlgn="base" hangingPunct="0">
              <a:spcBef>
                <a:spcPct val="0"/>
              </a:spcBef>
              <a:spcAft>
                <a:spcPct val="0"/>
              </a:spcAft>
              <a:defRPr>
                <a:solidFill>
                  <a:schemeClr val="tx1"/>
                </a:solidFill>
                <a:latin typeface="Calibri" panose="020F0502020204030204" pitchFamily="34" charset="0"/>
              </a:defRPr>
            </a:lvl7pPr>
            <a:lvl8pPr marL="3433237" indent="-228882" defTabSz="457765" eaLnBrk="0" fontAlgn="base" hangingPunct="0">
              <a:spcBef>
                <a:spcPct val="0"/>
              </a:spcBef>
              <a:spcAft>
                <a:spcPct val="0"/>
              </a:spcAft>
              <a:defRPr>
                <a:solidFill>
                  <a:schemeClr val="tx1"/>
                </a:solidFill>
                <a:latin typeface="Calibri" panose="020F0502020204030204" pitchFamily="34" charset="0"/>
              </a:defRPr>
            </a:lvl8pPr>
            <a:lvl9pPr marL="3891002" indent="-228882" defTabSz="457765"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27</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592394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1DC1-1A55-08E4-98AD-EAD36177D0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038CE2A-2474-4437-3A50-76C81A0E46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3E5E0-E4DB-21CB-272E-0BABD1EB2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DDDEF673-7A2A-3D82-6799-6718A9890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7764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B7E56372-9FB4-3674-5AE8-F7F87647C1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5A4B732E-FB36-8A7A-A1A2-FC8660ED10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p>
        </p:txBody>
      </p:sp>
      <p:sp>
        <p:nvSpPr>
          <p:cNvPr id="16388" name="スライド番号プレースホルダー 3">
            <a:extLst>
              <a:ext uri="{FF2B5EF4-FFF2-40B4-BE49-F238E27FC236}">
                <a16:creationId xmlns:a16="http://schemas.microsoft.com/office/drawing/2014/main" id="{9F42D5A1-1DB4-7393-B51F-C3A50BE93C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1BC76A7F-D5E0-497B-8ED6-7EEE1CC9F37F}" type="slidenum">
              <a:rPr lang="ja-JP" altLang="en-US" smtClean="0">
                <a:solidFill>
                  <a:srgbClr val="000000"/>
                </a:solidFill>
                <a:latin typeface="游ゴシック" panose="020B0400000000000000" pitchFamily="50" charset="-128"/>
              </a:rPr>
              <a:pPr/>
              <a:t>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E43F-2A48-243F-A08F-2171FABA4E85}"/>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836289FB-007B-D19B-9D67-86D8D6AB4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19BF6C5-A980-26AD-A70E-77A45EC75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5ABE41CD-2995-4A2C-0202-4E50BDBB5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957228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3B6A24F-AEF1-B082-6F35-92CFC8E7F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8E3914F-DCC3-3431-208A-B515144860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676D7288-36C5-43B3-82FC-208814956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0649-C339-417E-CE31-75A8B1FF230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3414B0B-EB38-C849-A20F-B277386F5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E5494AA-8E24-2320-3B48-2F9B82723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E405135E-9F75-53D2-46DC-775D7EF91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1428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0F89-2CFB-484F-80AE-036E1C0E06BE}"/>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E9793A44-57A0-B903-8DFC-29D7EFBA7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7E2CC37-02E8-00D6-9A26-4EADD4B676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60308AD6-893E-8C4E-66AC-30DEBAAFB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62043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5F57-A856-A2B1-61DD-611D4BF12C54}"/>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BD84D8F-1469-964C-DB7C-C0F88F755F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473F24C-39DB-1F85-9CE1-19DAC39F2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77745873-4B10-9A92-3FE7-4232AA05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176682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E3C6-B3FA-9AE6-662A-165BD9257087}"/>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71EF0C1-810C-85C7-37F4-1B98EB492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5C87871-8C24-16DC-9C7A-440DCA82A2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BD036F1-F448-5DF8-F95C-292AFC2EC6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21091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10F4D-B0D9-C6BD-4F3A-517CB0674610}"/>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A7F65BF-359C-D964-E46E-A4E41E9098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7B6EF42E-D45F-8F4E-0DF6-9F31DB19A0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9CE7A7C7-E64D-AEC1-57A9-17F310EB04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746839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1FD4-6CDC-4F39-5338-28E45DC609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45FE7A26-B328-517C-F872-BA559D2C34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61D2329-6086-B6C2-2B16-6D25AFA265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C7381734-FFBE-DCCA-1803-4B2548F5FC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49987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6F5A-19C6-C84C-BDD9-3A04AEBE2D50}"/>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52A3AEDF-B36D-5D05-2688-A9BA320EC2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B580B22-74D7-F0CC-EEAA-ACD90B9A8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36812E1C-E318-0271-F4CD-72E0BCC19B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66977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197E1-F339-E03E-08F7-FDC9F1D036DC}"/>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79904D5-0855-2046-DC28-EB5B913A7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374B7CC-64F4-E2E8-024C-F518B0EAE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D13DE2A-6EA4-72FF-BC0C-EE33AA9C29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5234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C87FC197-66F3-DB47-1081-38BDCCD53B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A9799D27-DB06-C81E-A6A8-4689EBED4B6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ja-JP" sz="1100" dirty="0"/>
          </a:p>
        </p:txBody>
      </p:sp>
      <p:sp>
        <p:nvSpPr>
          <p:cNvPr id="18436" name="スライド番号プレースホルダー 3">
            <a:extLst>
              <a:ext uri="{FF2B5EF4-FFF2-40B4-BE49-F238E27FC236}">
                <a16:creationId xmlns:a16="http://schemas.microsoft.com/office/drawing/2014/main" id="{39122E1B-0463-CC5B-AAC7-4FD3A685B2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C11C35FA-2D4C-445E-B849-11893BF60F55}"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0FFF-6D1A-CAEC-610D-7BA90F3E1B3B}"/>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946F4E6E-F565-7B1D-3358-0C04C7AB4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8A8D4322-8214-1854-950E-25AEB0464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0636B1D0-8AA2-0BEA-1676-925511DF0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388044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B97DF2B-E79E-70A0-4E24-1B9F95624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5D7F231-1811-55DC-97A1-9C8C027783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a:extLst>
              <a:ext uri="{FF2B5EF4-FFF2-40B4-BE49-F238E27FC236}">
                <a16:creationId xmlns:a16="http://schemas.microsoft.com/office/drawing/2014/main" id="{C020D534-1BB5-44BF-86F8-1A1EE873927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3868" indent="-286103">
              <a:defRPr>
                <a:solidFill>
                  <a:schemeClr val="tx1"/>
                </a:solidFill>
                <a:latin typeface="Calibri" panose="020F0502020204030204" pitchFamily="34" charset="0"/>
              </a:defRPr>
            </a:lvl2pPr>
            <a:lvl3pPr marL="1144413" indent="-228882">
              <a:defRPr>
                <a:solidFill>
                  <a:schemeClr val="tx1"/>
                </a:solidFill>
                <a:latin typeface="Calibri" panose="020F0502020204030204" pitchFamily="34" charset="0"/>
              </a:defRPr>
            </a:lvl3pPr>
            <a:lvl4pPr marL="1602178" indent="-228882">
              <a:defRPr>
                <a:solidFill>
                  <a:schemeClr val="tx1"/>
                </a:solidFill>
                <a:latin typeface="Calibri" panose="020F0502020204030204" pitchFamily="34" charset="0"/>
              </a:defRPr>
            </a:lvl4pPr>
            <a:lvl5pPr marL="2059942" indent="-228882">
              <a:defRPr>
                <a:solidFill>
                  <a:schemeClr val="tx1"/>
                </a:solidFill>
                <a:latin typeface="Calibri" panose="020F0502020204030204" pitchFamily="34" charset="0"/>
              </a:defRPr>
            </a:lvl5pPr>
            <a:lvl6pPr marL="2517707" indent="-228882" defTabSz="457765" eaLnBrk="0" fontAlgn="base" hangingPunct="0">
              <a:spcBef>
                <a:spcPct val="0"/>
              </a:spcBef>
              <a:spcAft>
                <a:spcPct val="0"/>
              </a:spcAft>
              <a:defRPr>
                <a:solidFill>
                  <a:schemeClr val="tx1"/>
                </a:solidFill>
                <a:latin typeface="Calibri" panose="020F0502020204030204" pitchFamily="34" charset="0"/>
              </a:defRPr>
            </a:lvl6pPr>
            <a:lvl7pPr marL="2975472" indent="-228882" defTabSz="457765" eaLnBrk="0" fontAlgn="base" hangingPunct="0">
              <a:spcBef>
                <a:spcPct val="0"/>
              </a:spcBef>
              <a:spcAft>
                <a:spcPct val="0"/>
              </a:spcAft>
              <a:defRPr>
                <a:solidFill>
                  <a:schemeClr val="tx1"/>
                </a:solidFill>
                <a:latin typeface="Calibri" panose="020F0502020204030204" pitchFamily="34" charset="0"/>
              </a:defRPr>
            </a:lvl7pPr>
            <a:lvl8pPr marL="3433237" indent="-228882" defTabSz="457765" eaLnBrk="0" fontAlgn="base" hangingPunct="0">
              <a:spcBef>
                <a:spcPct val="0"/>
              </a:spcBef>
              <a:spcAft>
                <a:spcPct val="0"/>
              </a:spcAft>
              <a:defRPr>
                <a:solidFill>
                  <a:schemeClr val="tx1"/>
                </a:solidFill>
                <a:latin typeface="Calibri" panose="020F0502020204030204" pitchFamily="34" charset="0"/>
              </a:defRPr>
            </a:lvl8pPr>
            <a:lvl9pPr marL="3891002" indent="-228882" defTabSz="457765"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41</a:t>
            </a:fld>
            <a:endParaRPr lang="ja-JP" altLang="en-US">
              <a:latin typeface="游ゴシック" panose="020B0400000000000000" pitchFamily="50"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3C8AADF7-3046-E983-3861-77AC9AD05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1E937620-EFAB-5EC3-4DE3-57BF8EC25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4B66F9DE-3200-A3E1-6822-AB1BFF8EB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16A9-D4B0-DB55-072F-F91A6A56E40F}"/>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90A15D6-C59E-A7CF-D166-C7F0A3DD0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13BE475-61EC-3CEC-720E-41C92C9B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F3F3ECD9-CAC2-55ED-D18C-91721B80C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98131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E85E-3A62-7406-A63A-A73CBFF88EFF}"/>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8697743-CD97-FA7B-8EBC-240FA044C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67F8AA5-93DE-5D43-90CF-34B1EE2B6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4826445-B20D-CEEB-DE56-6585B0D55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00677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8C63-3FAC-480A-F72F-D7E87F776C83}"/>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4021DC9-01D6-6F3E-3318-03EA3C1EB5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7F0E9AB-F454-6439-1E78-8DDA1975E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34A33723-6BBE-C856-277F-428FBB9DA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41453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B4DE-8D29-B701-4787-E7EA60D34B55}"/>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AD7792D-DB19-44C9-D1F0-0C20F11DD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0E171013-14B8-4FAC-DA98-6BAFC0C0A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82FD72D5-40F5-3344-E0F9-76940E36C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0118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4838" y="674688"/>
            <a:ext cx="5964237" cy="4129087"/>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47</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2C097AE3-8D10-56B5-3C94-7B6073459A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FBA0931D-3501-5EA1-53CB-60F78531D0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0754" eaLnBrk="1" hangingPunct="1">
              <a:spcBef>
                <a:spcPts val="1210"/>
              </a:spcBef>
            </a:pPr>
            <a:endParaRPr lang="en-US" altLang="ja-JP"/>
          </a:p>
        </p:txBody>
      </p:sp>
      <p:sp>
        <p:nvSpPr>
          <p:cNvPr id="57348" name="スライド番号プレースホルダー 3">
            <a:extLst>
              <a:ext uri="{FF2B5EF4-FFF2-40B4-BE49-F238E27FC236}">
                <a16:creationId xmlns:a16="http://schemas.microsoft.com/office/drawing/2014/main" id="{509415C7-6797-6E10-38E7-9ECADF4BE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8A83B5A6-8EC7-4B47-ABF5-06020B291ED3}" type="slidenum">
              <a:rPr lang="ja-JP" altLang="en-US" smtClean="0">
                <a:solidFill>
                  <a:srgbClr val="000000"/>
                </a:solidFill>
                <a:latin typeface="游ゴシック" panose="020B0400000000000000" pitchFamily="50" charset="-128"/>
              </a:rPr>
              <a:pPr/>
              <a:t>48</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2CD8E179-B6CC-5241-0855-9562285978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DF367659-3119-7A0F-9947-3A3D6DE621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0754" eaLnBrk="1" hangingPunct="1">
              <a:spcBef>
                <a:spcPts val="1210"/>
              </a:spcBef>
            </a:pPr>
            <a:endParaRPr lang="en-US" altLang="ja-JP"/>
          </a:p>
        </p:txBody>
      </p:sp>
      <p:sp>
        <p:nvSpPr>
          <p:cNvPr id="59396" name="スライド番号プレースホルダー 3">
            <a:extLst>
              <a:ext uri="{FF2B5EF4-FFF2-40B4-BE49-F238E27FC236}">
                <a16:creationId xmlns:a16="http://schemas.microsoft.com/office/drawing/2014/main" id="{6838AFA8-B149-5DC5-B242-09A9AB634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94C6228E-5546-4292-A064-2AB8485354C4}" type="slidenum">
              <a:rPr lang="ja-JP" altLang="en-US" smtClean="0">
                <a:solidFill>
                  <a:srgbClr val="000000"/>
                </a:solidFill>
                <a:latin typeface="游ゴシック" panose="020B0400000000000000" pitchFamily="50" charset="-128"/>
              </a:rPr>
              <a:pPr/>
              <a:t>49</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B5E069BC-F851-7FD5-E9F7-4D2E735A13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A70431DF-89E9-5E1A-3D17-2C5CB29993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ja-JP" dirty="0">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8CD370C7-976D-DBC5-9DA8-028DCBFA7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7D76F-B453-7702-37C0-EC672AB7A098}"/>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F2A87E6-80FF-BE1F-40B8-8F7A93EC08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AE468FA0-8BC0-5972-5287-47CE82277D23}"/>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28778292-8DD4-88AE-38C6-266D9F18EE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6</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337983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19BC5-7803-DDF8-4438-BB2D085C8C5D}"/>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22D18688-8AF1-7E97-9285-7A88F64D65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7A941A03-B450-D39B-E2E4-A6B5761EFD32}"/>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5D3DD4DE-B00F-2F82-C4D3-D800E5512F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7</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03204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C8592-9AB8-6A1A-D58F-D1126F96E2F8}"/>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E8A46512-A3FC-F870-C2B2-FE6A8C846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F9BF8534-91D5-C061-3AE5-51AB8A5370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6FF6F9D7-1605-D340-F213-B88D8E6B83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0527732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777CD842-66EE-894A-0300-C14D85D30F3C}"/>
              </a:ext>
            </a:extLst>
          </p:cNvPr>
          <p:cNvSpPr>
            <a:spLocks noGrp="1"/>
          </p:cNvSpPr>
          <p:nvPr>
            <p:ph type="dt" sz="half" idx="10"/>
          </p:nvPr>
        </p:nvSpPr>
        <p:spPr/>
        <p:txBody>
          <a:bodyPr/>
          <a:lstStyle>
            <a:lvl1pPr>
              <a:defRPr/>
            </a:lvl1pPr>
          </a:lstStyle>
          <a:p>
            <a:pPr>
              <a:defRPr/>
            </a:pPr>
            <a:fld id="{E85DEB0B-2904-44FE-8491-B60974B25C93}"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3D5D1891-1AE9-13B9-26EE-E6292DAF006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C944EAF-0196-520B-99BB-271F60D0DF1D}"/>
              </a:ext>
            </a:extLst>
          </p:cNvPr>
          <p:cNvSpPr>
            <a:spLocks noGrp="1"/>
          </p:cNvSpPr>
          <p:nvPr>
            <p:ph type="sldNum" sz="quarter" idx="12"/>
          </p:nvPr>
        </p:nvSpPr>
        <p:spPr/>
        <p:txBody>
          <a:bodyPr/>
          <a:lstStyle>
            <a:lvl1pPr>
              <a:defRPr/>
            </a:lvl1pPr>
          </a:lstStyle>
          <a:p>
            <a:pPr>
              <a:defRPr/>
            </a:pPr>
            <a:fld id="{9C25A913-EDF7-4662-ADFB-457B32EF5599}" type="slidenum">
              <a:rPr lang="ja-JP" altLang="en-US" smtClean="0"/>
              <a:pPr>
                <a:defRPr/>
              </a:pPr>
              <a:t>‹#›</a:t>
            </a:fld>
            <a:endParaRPr lang="ja-JP" altLang="en-US"/>
          </a:p>
        </p:txBody>
      </p:sp>
    </p:spTree>
    <p:extLst>
      <p:ext uri="{BB962C8B-B14F-4D97-AF65-F5344CB8AC3E}">
        <p14:creationId xmlns:p14="http://schemas.microsoft.com/office/powerpoint/2010/main" val="231549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8D1EA3B-0FFC-ABA4-9166-956BE80C02CC}"/>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F5E72F62-0B01-F19E-1FDE-EA01D894CAB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4425D696-9B34-AD67-D425-A0879DC4CCA8}"/>
              </a:ext>
            </a:extLst>
          </p:cNvPr>
          <p:cNvSpPr>
            <a:spLocks noGrp="1"/>
          </p:cNvSpPr>
          <p:nvPr>
            <p:ph type="sldNum" sz="quarter" idx="10"/>
          </p:nvPr>
        </p:nvSpPr>
        <p:spPr/>
        <p:txBody>
          <a:bodyPr/>
          <a:lstStyle>
            <a:lvl1pPr>
              <a:defRPr/>
            </a:lvl1pPr>
          </a:lstStyle>
          <a:p>
            <a:pPr>
              <a:defRPr/>
            </a:pPr>
            <a:fld id="{B93FF731-4A3D-4F7A-918B-F6A85A2625BE}" type="slidenum">
              <a:rPr lang="ja-JP" altLang="en-US" smtClean="0"/>
              <a:pPr>
                <a:defRPr/>
              </a:pPr>
              <a:t>‹#›</a:t>
            </a:fld>
            <a:endParaRPr lang="ja-JP" altLang="en-US"/>
          </a:p>
        </p:txBody>
      </p:sp>
    </p:spTree>
    <p:extLst>
      <p:ext uri="{BB962C8B-B14F-4D97-AF65-F5344CB8AC3E}">
        <p14:creationId xmlns:p14="http://schemas.microsoft.com/office/powerpoint/2010/main" val="11134332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99A15E9-1899-1B79-6BEF-C10CA46242DF}"/>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35EFAD6-1D83-378D-E109-FA8AF6C655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37B254EB-1BFE-7B67-E56B-A66717F09A52}"/>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D71E29F6-348B-DFC3-1DD4-96F4D41C29A3}"/>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EC801576-B882-938E-C721-D38C9B331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C9739342-1BA9-3C9E-B18F-2C2340135074}"/>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01517944-5421-3C05-F66F-71F66B942754}"/>
              </a:ext>
            </a:extLst>
          </p:cNvPr>
          <p:cNvSpPr>
            <a:spLocks noGrp="1"/>
          </p:cNvSpPr>
          <p:nvPr>
            <p:ph type="sldNum" sz="quarter" idx="10"/>
          </p:nvPr>
        </p:nvSpPr>
        <p:spPr/>
        <p:txBody>
          <a:bodyPr/>
          <a:lstStyle>
            <a:lvl1pPr>
              <a:defRPr/>
            </a:lvl1pPr>
          </a:lstStyle>
          <a:p>
            <a:pPr>
              <a:defRPr/>
            </a:pPr>
            <a:fld id="{C6DDAFDB-6035-4EDE-B8E9-534F804874F7}" type="slidenum">
              <a:rPr lang="ja-JP" altLang="en-US" smtClean="0"/>
              <a:pPr>
                <a:defRPr/>
              </a:pPr>
              <a:t>‹#›</a:t>
            </a:fld>
            <a:endParaRPr lang="ja-JP" altLang="en-US"/>
          </a:p>
        </p:txBody>
      </p:sp>
    </p:spTree>
    <p:extLst>
      <p:ext uri="{BB962C8B-B14F-4D97-AF65-F5344CB8AC3E}">
        <p14:creationId xmlns:p14="http://schemas.microsoft.com/office/powerpoint/2010/main" val="2306748948"/>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D84778B9-32AE-D0E6-762E-027DDE4C8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5B9D7E51-FE94-D9E1-399D-2F84B507E91F}"/>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受講者同士で、自由に意見交換しましょう</a:t>
            </a:r>
          </a:p>
        </p:txBody>
      </p: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181693854"/>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30908404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5CF766A-5B00-77F4-1102-CA153693B3E8}"/>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5618124B-5ED9-97BA-43E7-670DED423FB5}"/>
              </a:ext>
            </a:extLst>
          </p:cNvPr>
          <p:cNvSpPr>
            <a:spLocks noGrp="1"/>
          </p:cNvSpPr>
          <p:nvPr>
            <p:ph type="sldNum" sz="quarter" idx="10"/>
          </p:nvPr>
        </p:nvSpPr>
        <p:spPr/>
        <p:txBody>
          <a:bodyPr/>
          <a:lstStyle>
            <a:lvl1pPr>
              <a:defRPr/>
            </a:lvl1pPr>
          </a:lstStyle>
          <a:p>
            <a:pPr>
              <a:defRPr/>
            </a:pPr>
            <a:fld id="{EA047D1F-8E3F-41E4-9B5A-E964976AFE1F}" type="slidenum">
              <a:rPr lang="ja-JP" altLang="en-US" smtClean="0"/>
              <a:pPr>
                <a:defRPr/>
              </a:pPr>
              <a:t>‹#›</a:t>
            </a:fld>
            <a:endParaRPr lang="ja-JP" altLang="en-US"/>
          </a:p>
        </p:txBody>
      </p:sp>
    </p:spTree>
    <p:extLst>
      <p:ext uri="{BB962C8B-B14F-4D97-AF65-F5344CB8AC3E}">
        <p14:creationId xmlns:p14="http://schemas.microsoft.com/office/powerpoint/2010/main" val="1375306505"/>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0774F4A-53B1-8771-E95D-06AFC4CB3D89}"/>
              </a:ext>
            </a:extLst>
          </p:cNvPr>
          <p:cNvSpPr>
            <a:spLocks noGrp="1"/>
          </p:cNvSpPr>
          <p:nvPr>
            <p:ph type="sldNum" sz="quarter" idx="10"/>
          </p:nvPr>
        </p:nvSpPr>
        <p:spPr/>
        <p:txBody>
          <a:bodyPr/>
          <a:lstStyle>
            <a:lvl1pPr>
              <a:defRPr/>
            </a:lvl1pPr>
          </a:lstStyle>
          <a:p>
            <a:pPr>
              <a:defRPr/>
            </a:pPr>
            <a:fld id="{12C90324-CBE7-4BBB-8612-2E36B4D378E0}" type="slidenum">
              <a:rPr lang="ja-JP" altLang="en-US" smtClean="0"/>
              <a:pPr>
                <a:defRPr/>
              </a:pPr>
              <a:t>‹#›</a:t>
            </a:fld>
            <a:endParaRPr lang="ja-JP" altLang="en-US"/>
          </a:p>
        </p:txBody>
      </p:sp>
    </p:spTree>
    <p:extLst>
      <p:ext uri="{BB962C8B-B14F-4D97-AF65-F5344CB8AC3E}">
        <p14:creationId xmlns:p14="http://schemas.microsoft.com/office/powerpoint/2010/main" val="2080242095"/>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CDDE92A-DAFD-2D29-39DC-B3CCC0C1996E}"/>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7A333A1-5614-064B-BCDC-A4D8C3D5A442}"/>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D5A562EA-6614-8A9E-7F74-2CDA7DEF5ED6}"/>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968920AF-A9D0-A7E2-BCC6-D2E0B00CF489}"/>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E3AD5770-53F0-C071-27BD-5442C8DD89A9}"/>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793EEA6F-467C-372E-50C0-3A61F1F11576}"/>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94F6F221-7E6B-8A2E-596D-B0531A2996FD}"/>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232F465D-CFB4-2F49-436F-409079CD1302}"/>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FBFFDD72-63B9-9F8F-B44E-471246185202}"/>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8484B91A-1948-FE7E-410C-51D2B362BADD}"/>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848D9F2B-8A4A-678D-76A4-7EDFCE99E4C4}"/>
              </a:ext>
            </a:extLst>
          </p:cNvPr>
          <p:cNvSpPr>
            <a:spLocks noGrp="1"/>
          </p:cNvSpPr>
          <p:nvPr>
            <p:ph type="sldNum" sz="quarter" idx="10"/>
          </p:nvPr>
        </p:nvSpPr>
        <p:spPr/>
        <p:txBody>
          <a:bodyPr/>
          <a:lstStyle>
            <a:lvl1pPr>
              <a:defRPr/>
            </a:lvl1pPr>
          </a:lstStyle>
          <a:p>
            <a:pPr>
              <a:defRPr/>
            </a:pPr>
            <a:fld id="{52EF0441-A04F-4378-A519-EB97DB97338A}" type="slidenum">
              <a:rPr lang="ja-JP" altLang="en-US" smtClean="0"/>
              <a:pPr>
                <a:defRPr/>
              </a:pPr>
              <a:t>‹#›</a:t>
            </a:fld>
            <a:endParaRPr lang="ja-JP" altLang="en-US"/>
          </a:p>
        </p:txBody>
      </p:sp>
    </p:spTree>
    <p:extLst>
      <p:ext uri="{BB962C8B-B14F-4D97-AF65-F5344CB8AC3E}">
        <p14:creationId xmlns:p14="http://schemas.microsoft.com/office/powerpoint/2010/main" val="3246980910"/>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6A25877-511D-904B-C834-3B596C94B919}"/>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DDBB434-51B8-718C-ACAE-17C442FCF8AE}"/>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D8EAB2BD-3C31-5825-564B-75E0BCF50D76}"/>
              </a:ext>
            </a:extLst>
          </p:cNvPr>
          <p:cNvSpPr/>
          <p:nvPr/>
        </p:nvSpPr>
        <p:spPr>
          <a:xfrm>
            <a:off x="6408738" y="649288"/>
            <a:ext cx="3335337"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004DC96-E90D-CFD1-048C-82AE257BA988}"/>
              </a:ext>
            </a:extLst>
          </p:cNvPr>
          <p:cNvSpPr txBox="1"/>
          <p:nvPr/>
        </p:nvSpPr>
        <p:spPr>
          <a:xfrm>
            <a:off x="6415088" y="760413"/>
            <a:ext cx="3335337" cy="254000"/>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これらの書籍・文献にも目を通してみましょう</a:t>
            </a:r>
          </a:p>
        </p:txBody>
      </p:sp>
      <p:sp>
        <p:nvSpPr>
          <p:cNvPr id="6" name="Slide Number Placeholder 5">
            <a:extLst>
              <a:ext uri="{FF2B5EF4-FFF2-40B4-BE49-F238E27FC236}">
                <a16:creationId xmlns:a16="http://schemas.microsoft.com/office/drawing/2014/main" id="{1E5ACF88-A172-29A9-1583-99868A32E7B5}"/>
              </a:ext>
            </a:extLst>
          </p:cNvPr>
          <p:cNvSpPr>
            <a:spLocks noGrp="1"/>
          </p:cNvSpPr>
          <p:nvPr>
            <p:ph type="sldNum" sz="quarter" idx="10"/>
          </p:nvPr>
        </p:nvSpPr>
        <p:spPr/>
        <p:txBody>
          <a:bodyPr/>
          <a:lstStyle>
            <a:lvl1pPr>
              <a:defRPr/>
            </a:lvl1pPr>
          </a:lstStyle>
          <a:p>
            <a:pPr>
              <a:defRPr/>
            </a:pPr>
            <a:fld id="{EE6E47B4-E333-4436-B1E8-209EB43C1602}" type="slidenum">
              <a:rPr lang="ja-JP" altLang="en-US" smtClean="0"/>
              <a:pPr>
                <a:defRPr/>
              </a:pPr>
              <a:t>‹#›</a:t>
            </a:fld>
            <a:endParaRPr lang="ja-JP" altLang="en-US"/>
          </a:p>
        </p:txBody>
      </p:sp>
    </p:spTree>
    <p:extLst>
      <p:ext uri="{BB962C8B-B14F-4D97-AF65-F5344CB8AC3E}">
        <p14:creationId xmlns:p14="http://schemas.microsoft.com/office/powerpoint/2010/main" val="2712361927"/>
      </p:ext>
    </p:extLst>
  </p:cSld>
  <p:clrMapOvr>
    <a:masterClrMapping/>
  </p:clrMapOvr>
  <p:transition spd="slow"/>
  <p:hf hdr="0" ftr="0" dt="0"/>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7A9241-E511-A6E9-4EBF-9F13D7F8F86A}"/>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3F3459BF-2E5A-60BF-F6EA-09CD183D8FC0}"/>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FB74AF5C-C70D-2805-8864-8AE28A00DF7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defRPr>
            </a:lvl1pPr>
          </a:lstStyle>
          <a:p>
            <a:pPr>
              <a:defRPr/>
            </a:pPr>
            <a:fld id="{06BBD176-8A0B-4009-9B6E-C4338303A45A}"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797CFFD3-35A4-457C-32A6-AA3FD0F407D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119CAC09-A2F6-FA3E-E805-9FEC3589E132}"/>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a:solidFill>
                  <a:srgbClr val="898989"/>
                </a:solidFill>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45310406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20" r:id="rId5"/>
    <p:sldLayoutId id="2147483716" r:id="rId6"/>
    <p:sldLayoutId id="2147483717" r:id="rId7"/>
    <p:sldLayoutId id="2147483718" r:id="rId8"/>
    <p:sldLayoutId id="2147483719" r:id="rId9"/>
  </p:sldLayoutIdLst>
  <p:hf hdr="0" ftr="0" dt="0"/>
  <p:txStyles>
    <p:titleStyle>
      <a:lvl1pPr algn="l" rtl="0" eaLnBrk="1" fontAlgn="base" hangingPunct="1">
        <a:lnSpc>
          <a:spcPct val="90000"/>
        </a:lnSpc>
        <a:spcBef>
          <a:spcPct val="0"/>
        </a:spcBef>
        <a:spcAft>
          <a:spcPct val="0"/>
        </a:spcAft>
        <a:defRPr kumimoji="1"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12.gi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3.xml" Type="http://schemas.openxmlformats.org/officeDocument/2006/relationships/notesSlide"/><Relationship Id="rId3" Target="../media/image1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 Id="rId3" Target="../media/image1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9.xml" Type="http://schemas.openxmlformats.org/officeDocument/2006/relationships/notesSlide"/><Relationship Id="rId3" Target="../media/image1.png" Type="http://schemas.openxmlformats.org/officeDocument/2006/relationships/image"/><Relationship Id="rId4" Target="../media/image1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0.xml" Type="http://schemas.openxmlformats.org/officeDocument/2006/relationships/notesSlide"/><Relationship Id="rId3" Target="../media/image1.png" Type="http://schemas.openxmlformats.org/officeDocument/2006/relationships/image"/><Relationship Id="rId4" Target="../media/image18.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2.xml" Type="http://schemas.openxmlformats.org/officeDocument/2006/relationships/notesSlide"/><Relationship Id="rId3" Target="../media/image18.png" Type="http://schemas.openxmlformats.org/officeDocument/2006/relationships/image"/><Relationship Id="rId4" Target="../media/image1.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3.xml" Type="http://schemas.openxmlformats.org/officeDocument/2006/relationships/notesSlide"/><Relationship Id="rId3" Target="../media/image18.png" Type="http://schemas.openxmlformats.org/officeDocument/2006/relationships/image"/><Relationship Id="rId4" Target="../media/image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4.xml" Type="http://schemas.openxmlformats.org/officeDocument/2006/relationships/notesSlide"/><Relationship Id="rId3" Target="../media/image19.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1.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2.xml" Type="http://schemas.openxmlformats.org/officeDocument/2006/relationships/notesSlide"/><Relationship Id="rId3" Target="../media/image1.png" Type="http://schemas.openxmlformats.org/officeDocument/2006/relationships/image"/><Relationship Id="rId4" Target="../media/image18.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3.xml" Type="http://schemas.openxmlformats.org/officeDocument/2006/relationships/notesSlide"/><Relationship Id="rId3" Target="../media/image18.png" Type="http://schemas.openxmlformats.org/officeDocument/2006/relationships/image"/><Relationship Id="rId4" Target="../media/image1.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4.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5.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6.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7.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8.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49.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AAC89-564C-6052-BB86-BBBFF5270D1E}"/>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1B3A777A-5C5F-41CC-E7F2-C7BB1357435D}"/>
              </a:ext>
            </a:extLst>
          </p:cNvPr>
          <p:cNvSpPr/>
          <p:nvPr/>
        </p:nvSpPr>
        <p:spPr>
          <a:xfrm>
            <a:off x="273000" y="349765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F7CCE90D-4A98-12AA-92A4-7D39CBE8EE4F}"/>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依存症の方への支援</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1EE35C8B-2409-508C-6C8F-C416D95B5745}"/>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No.4-2</a:t>
            </a:r>
          </a:p>
        </p:txBody>
      </p:sp>
      <p:sp>
        <p:nvSpPr>
          <p:cNvPr id="11" name="正方形/長方形 10">
            <a:extLst>
              <a:ext uri="{FF2B5EF4-FFF2-40B4-BE49-F238E27FC236}">
                <a16:creationId xmlns:a16="http://schemas.microsoft.com/office/drawing/2014/main" id="{8D90191A-ED80-134A-A334-9303500F764D}"/>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270053975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68D4B-353F-695F-5C49-4510A003C28A}"/>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D1704432-2DFF-68AE-C1A5-4EE02DC5431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9</a:t>
            </a:fld>
            <a:endParaRPr lang="ja-JP" altLang="en-US" sz="1000">
              <a:solidFill>
                <a:srgbClr val="898989"/>
              </a:solidFill>
            </a:endParaRPr>
          </a:p>
        </p:txBody>
      </p:sp>
      <p:grpSp>
        <p:nvGrpSpPr>
          <p:cNvPr id="26" name="グループ化 25">
            <a:extLst>
              <a:ext uri="{FF2B5EF4-FFF2-40B4-BE49-F238E27FC236}">
                <a16:creationId xmlns:a16="http://schemas.microsoft.com/office/drawing/2014/main" id="{06FFF9F1-A583-051A-1C2C-361C581DFC56}"/>
              </a:ext>
            </a:extLst>
          </p:cNvPr>
          <p:cNvGrpSpPr/>
          <p:nvPr/>
        </p:nvGrpSpPr>
        <p:grpSpPr>
          <a:xfrm>
            <a:off x="1374502" y="938758"/>
            <a:ext cx="7156996" cy="5170048"/>
            <a:chOff x="965663" y="722313"/>
            <a:chExt cx="7974674" cy="5760720"/>
          </a:xfrm>
        </p:grpSpPr>
        <p:pic>
          <p:nvPicPr>
            <p:cNvPr id="10" name="図 9">
              <a:extLst>
                <a:ext uri="{FF2B5EF4-FFF2-40B4-BE49-F238E27FC236}">
                  <a16:creationId xmlns:a16="http://schemas.microsoft.com/office/drawing/2014/main" id="{A22EF314-24C6-4DA8-6C1B-FB9D255091DC}"/>
                </a:ext>
              </a:extLst>
            </p:cNvPr>
            <p:cNvPicPr>
              <a:picLocks noChangeAspect="1"/>
            </p:cNvPicPr>
            <p:nvPr/>
          </p:nvPicPr>
          <p:blipFill>
            <a:blip r:embed="rId3"/>
            <a:stretch>
              <a:fillRect/>
            </a:stretch>
          </p:blipFill>
          <p:spPr>
            <a:xfrm>
              <a:off x="965663" y="722313"/>
              <a:ext cx="7974674" cy="5760720"/>
            </a:xfrm>
            <a:prstGeom prst="rect">
              <a:avLst/>
            </a:prstGeom>
          </p:spPr>
        </p:pic>
        <p:sp>
          <p:nvSpPr>
            <p:cNvPr id="25" name="正方形/長方形 24">
              <a:extLst>
                <a:ext uri="{FF2B5EF4-FFF2-40B4-BE49-F238E27FC236}">
                  <a16:creationId xmlns:a16="http://schemas.microsoft.com/office/drawing/2014/main" id="{3D704407-9E99-D080-9854-A45C91C30C8F}"/>
                </a:ext>
              </a:extLst>
            </p:cNvPr>
            <p:cNvSpPr/>
            <p:nvPr/>
          </p:nvSpPr>
          <p:spPr>
            <a:xfrm>
              <a:off x="8514080" y="6287135"/>
              <a:ext cx="284480" cy="16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7" name="四角形: 角を丸くする 26">
            <a:extLst>
              <a:ext uri="{FF2B5EF4-FFF2-40B4-BE49-F238E27FC236}">
                <a16:creationId xmlns:a16="http://schemas.microsoft.com/office/drawing/2014/main" id="{90ECA9CE-840C-E108-1543-A0821FF9AC55}"/>
              </a:ext>
            </a:extLst>
          </p:cNvPr>
          <p:cNvSpPr/>
          <p:nvPr/>
        </p:nvSpPr>
        <p:spPr>
          <a:xfrm>
            <a:off x="61912" y="6567939"/>
            <a:ext cx="9665018" cy="27736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a:t>
            </a:r>
            <a:r>
              <a:rPr lang="ja-JP" altLang="en-US" sz="1000" i="0" dirty="0">
                <a:solidFill>
                  <a:srgbClr val="000000"/>
                </a:solidFill>
                <a:effectLst/>
                <a:latin typeface="メイリオ" panose="020B0604030504040204" pitchFamily="50" charset="-128"/>
                <a:ea typeface="メイリオ" panose="020B0604030504040204" pitchFamily="50" charset="-128"/>
              </a:rPr>
              <a:t>障害保健福祉部精神・障害保健課依存症対策推進室</a:t>
            </a:r>
            <a:r>
              <a:rPr lang="ja-JP" altLang="en-US" sz="1000" dirty="0">
                <a:solidFill>
                  <a:srgbClr val="000000"/>
                </a:solidFill>
                <a:latin typeface="メイリオ" panose="020B0604030504040204" pitchFamily="50" charset="-128"/>
                <a:ea typeface="メイリオ" panose="020B0604030504040204" pitchFamily="50" charset="-128"/>
              </a:rPr>
              <a:t>「</a:t>
            </a:r>
            <a:r>
              <a:rPr lang="ja-JP" altLang="en-US" sz="1000" i="0" dirty="0">
                <a:solidFill>
                  <a:srgbClr val="000000"/>
                </a:solidFill>
                <a:effectLst/>
                <a:latin typeface="メイリオ" panose="020B0604030504040204" pitchFamily="50" charset="-128"/>
                <a:ea typeface="メイリオ" panose="020B0604030504040204" pitchFamily="50" charset="-128"/>
              </a:rPr>
              <a:t>ギャンブル依存症の理解と相談支援の視点」</a:t>
            </a:r>
            <a:r>
              <a:rPr lang="en-US" altLang="ja-JP" sz="1000" dirty="0">
                <a:solidFill>
                  <a:srgbClr val="000000"/>
                </a:solidFill>
                <a:latin typeface="メイリオ" panose="020B0604030504040204" pitchFamily="50" charset="-128"/>
                <a:ea typeface="メイリオ" panose="020B0604030504040204" pitchFamily="50" charset="-128"/>
              </a:rPr>
              <a:t>『</a:t>
            </a:r>
            <a:r>
              <a:rPr kumimoji="1" lang="zh-TW" altLang="en-US" sz="1000" dirty="0">
                <a:solidFill>
                  <a:schemeClr val="tx1"/>
                </a:solidFill>
                <a:latin typeface="メイリオ" panose="020B0604030504040204" pitchFamily="50" charset="-128"/>
                <a:ea typeface="メイリオ" panose="020B0604030504040204" pitchFamily="50" charset="-128"/>
              </a:rPr>
              <a:t>令和３年度生活困窮者自立支援</a:t>
            </a:r>
            <a:br>
              <a:rPr kumimoji="1" lang="en-US" altLang="zh-TW" sz="1000" dirty="0">
                <a:solidFill>
                  <a:schemeClr val="tx1"/>
                </a:solidFill>
                <a:latin typeface="メイリオ" panose="020B0604030504040204" pitchFamily="50" charset="-128"/>
                <a:ea typeface="メイリオ" panose="020B0604030504040204" pitchFamily="50" charset="-128"/>
              </a:rPr>
            </a:br>
            <a:r>
              <a:rPr kumimoji="1" lang="en-US" altLang="zh-TW" sz="1000" dirty="0">
                <a:solidFill>
                  <a:schemeClr val="tx1"/>
                </a:solidFill>
                <a:latin typeface="メイリオ" panose="020B0604030504040204" pitchFamily="50" charset="-128"/>
                <a:ea typeface="メイリオ" panose="020B0604030504040204" pitchFamily="50" charset="-128"/>
              </a:rPr>
              <a:t>         </a:t>
            </a:r>
            <a:r>
              <a:rPr kumimoji="1" lang="zh-TW" altLang="en-US" sz="1000" dirty="0">
                <a:solidFill>
                  <a:schemeClr val="tx1"/>
                </a:solidFill>
                <a:latin typeface="メイリオ" panose="020B0604030504040204" pitchFamily="50" charset="-128"/>
                <a:ea typeface="メイリオ" panose="020B0604030504040204" pitchFamily="50" charset="-128"/>
              </a:rPr>
              <a:t>制度人材養成研修</a:t>
            </a:r>
            <a:r>
              <a:rPr kumimoji="1" lang="ja-JP" altLang="en-US" sz="1000" dirty="0">
                <a:solidFill>
                  <a:schemeClr val="tx1"/>
                </a:solidFill>
                <a:latin typeface="メイリオ" panose="020B0604030504040204" pitchFamily="50" charset="-128"/>
                <a:ea typeface="メイリオ" panose="020B0604030504040204" pitchFamily="50" charset="-128"/>
              </a:rPr>
              <a:t> </a:t>
            </a:r>
            <a:r>
              <a:rPr lang="zh-TW" altLang="en-US" sz="1000" i="0" dirty="0">
                <a:solidFill>
                  <a:srgbClr val="000000"/>
                </a:solidFill>
                <a:effectLst/>
                <a:latin typeface="メイリオ" panose="020B0604030504040204" pitchFamily="50" charset="-128"/>
                <a:ea typeface="メイリオ" panose="020B0604030504040204" pitchFamily="50" charset="-128"/>
              </a:rPr>
              <a:t>相談支援員養成研修</a:t>
            </a:r>
            <a:r>
              <a:rPr lang="en-US" altLang="ja-JP" sz="1000" i="0" dirty="0">
                <a:solidFill>
                  <a:srgbClr val="000000"/>
                </a:solidFill>
                <a:effectLst/>
                <a:latin typeface="メイリオ" panose="020B0604030504040204" pitchFamily="50" charset="-128"/>
                <a:ea typeface="メイリオ" panose="020B0604030504040204" pitchFamily="50" charset="-128"/>
              </a:rPr>
              <a:t>』, p</a:t>
            </a:r>
            <a:r>
              <a:rPr lang="en-US" altLang="ja-JP" sz="1000" dirty="0">
                <a:solidFill>
                  <a:srgbClr val="000000"/>
                </a:solidFill>
                <a:latin typeface="メイリオ" panose="020B0604030504040204" pitchFamily="50" charset="-128"/>
                <a:ea typeface="メイリオ" panose="020B0604030504040204" pitchFamily="50" charset="-128"/>
              </a:rPr>
              <a:t>9,</a:t>
            </a:r>
            <a:r>
              <a:rPr lang="en-US" altLang="ja-JP" sz="1000" i="0" dirty="0">
                <a:solidFill>
                  <a:srgbClr val="000000"/>
                </a:solidFill>
                <a:effectLst/>
                <a:latin typeface="メイリオ" panose="020B0604030504040204" pitchFamily="50" charset="-128"/>
                <a:ea typeface="メイリオ" panose="020B0604030504040204" pitchFamily="50" charset="-128"/>
                <a:hlinkClick r:id="" action="ppaction://noaction"/>
              </a:rPr>
              <a:t>https://www.mhlw.go.jp/content/12000000/000930603.pdf</a:t>
            </a:r>
            <a:r>
              <a:rPr lang="en-US" altLang="ja-JP" sz="1000" i="0" dirty="0">
                <a:solidFill>
                  <a:srgbClr val="000000"/>
                </a:solidFill>
                <a:effectLst/>
                <a:latin typeface="メイリオ" panose="020B0604030504040204" pitchFamily="50" charset="-128"/>
                <a:ea typeface="メイリオ" panose="020B0604030504040204" pitchFamily="50" charset="-128"/>
              </a:rPr>
              <a:t> </a:t>
            </a:r>
            <a:r>
              <a:rPr lang="ja-JP" altLang="en-US" sz="1000" dirty="0">
                <a:solidFill>
                  <a:srgbClr val="000000"/>
                </a:solidFill>
                <a:latin typeface="メイリオ" panose="020B0604030504040204" pitchFamily="50" charset="-128"/>
                <a:ea typeface="メイリオ" panose="020B0604030504040204" pitchFamily="50" charset="-128"/>
              </a:rPr>
              <a:t> をもとに作成</a:t>
            </a:r>
            <a:endParaRPr lang="ja-JP" altLang="en-US" sz="1000" i="0" dirty="0">
              <a:solidFill>
                <a:srgbClr val="000000"/>
              </a:solidFill>
              <a:effectLst/>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239D218E-AC12-FE71-A166-FB41839A036D}"/>
              </a:ext>
            </a:extLst>
          </p:cNvPr>
          <p:cNvSpPr/>
          <p:nvPr/>
        </p:nvSpPr>
        <p:spPr>
          <a:xfrm>
            <a:off x="61913" y="381830"/>
            <a:ext cx="4987607" cy="474131"/>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en-US" altLang="ja-JP" sz="2000" b="1" spc="100" dirty="0">
                <a:solidFill>
                  <a:prstClr val="black"/>
                </a:solidFill>
                <a:latin typeface="メイリオ" panose="020B0604030504040204" pitchFamily="50" charset="-128"/>
                <a:ea typeface="メイリオ" panose="020B0604030504040204" pitchFamily="50" charset="-128"/>
              </a:rPr>
              <a:t>【</a:t>
            </a:r>
            <a:r>
              <a:rPr kumimoji="1" lang="ja-JP" altLang="en-US" sz="2000" b="1" spc="100" dirty="0">
                <a:solidFill>
                  <a:prstClr val="black"/>
                </a:solidFill>
                <a:latin typeface="メイリオ" panose="020B0604030504040204" pitchFamily="50" charset="-128"/>
                <a:ea typeface="メイリオ" panose="020B0604030504040204" pitchFamily="50" charset="-128"/>
              </a:rPr>
              <a:t>参考</a:t>
            </a:r>
            <a:r>
              <a:rPr kumimoji="1" lang="en-US" altLang="ja-JP" sz="2000" b="1" spc="100" dirty="0">
                <a:solidFill>
                  <a:prstClr val="black"/>
                </a:solidFill>
                <a:latin typeface="メイリオ" panose="020B0604030504040204" pitchFamily="50" charset="-128"/>
                <a:ea typeface="メイリオ" panose="020B0604030504040204" pitchFamily="50" charset="-128"/>
              </a:rPr>
              <a:t>】</a:t>
            </a:r>
            <a:r>
              <a:rPr kumimoji="1" lang="ja-JP" altLang="en-US" sz="2000" b="1" spc="100" dirty="0">
                <a:solidFill>
                  <a:prstClr val="black"/>
                </a:solidFill>
                <a:latin typeface="メイリオ" panose="020B0604030504040204" pitchFamily="50" charset="-128"/>
                <a:ea typeface="メイリオ" panose="020B0604030504040204" pitchFamily="50" charset="-128"/>
              </a:rPr>
              <a:t>離脱症状について</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3381492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31159-4FBE-A9EC-4600-11D9F56B1F21}"/>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99B0006C-1864-FD7E-B7B3-279A912E900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10</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840261DC-027B-2EDA-ABD5-E6C526BA8F01}"/>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３．依存症は身近なもの</a:t>
            </a:r>
          </a:p>
        </p:txBody>
      </p:sp>
      <p:pic>
        <p:nvPicPr>
          <p:cNvPr id="1026" name="Picture 2" descr="図表1-2-3　近年の依存症患者数の推移">
            <a:extLst>
              <a:ext uri="{FF2B5EF4-FFF2-40B4-BE49-F238E27FC236}">
                <a16:creationId xmlns:a16="http://schemas.microsoft.com/office/drawing/2014/main" id="{79A457DD-88CD-D71F-692B-3036EAC64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91" y="1167724"/>
            <a:ext cx="6909419" cy="4521337"/>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1BBF6D29-DF96-4ED8-CD79-17C7ECF55E68}"/>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zh-TW" altLang="en-US" sz="1000" dirty="0">
                <a:solidFill>
                  <a:schemeClr val="tx1"/>
                </a:solidFill>
                <a:latin typeface="メイリオ" panose="020B0604030504040204" pitchFamily="50" charset="-128"/>
                <a:ea typeface="メイリオ" panose="020B0604030504040204" pitchFamily="50" charset="-128"/>
              </a:rPr>
              <a:t>令和６年版厚生労働白書</a:t>
            </a:r>
            <a:r>
              <a:rPr kumimoji="1" lang="en-US" altLang="ja-JP" sz="1000" dirty="0">
                <a:solidFill>
                  <a:schemeClr val="tx1"/>
                </a:solidFill>
                <a:latin typeface="メイリオ" panose="020B0604030504040204" pitchFamily="50" charset="-128"/>
                <a:ea typeface="メイリオ" panose="020B0604030504040204" pitchFamily="50" charset="-128"/>
              </a:rPr>
              <a:t>』,p65</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B0BD123E-1800-BB99-E5B0-FF017A4C98A7}"/>
              </a:ext>
            </a:extLst>
          </p:cNvPr>
          <p:cNvSpPr txBox="1">
            <a:spLocks noChangeArrowheads="1"/>
          </p:cNvSpPr>
          <p:nvPr/>
        </p:nvSpPr>
        <p:spPr bwMode="auto">
          <a:xfrm>
            <a:off x="427038" y="792163"/>
            <a:ext cx="9051925" cy="58477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依存症患者数の傾向について</a:t>
            </a:r>
            <a:endParaRPr lang="en-US" altLang="ja-JP" sz="1600" spc="100" dirty="0">
              <a:latin typeface="メイリオ" panose="020B0604030504040204" pitchFamily="50" charset="-128"/>
              <a:ea typeface="メイリオ" panose="020B0604030504040204" pitchFamily="50" charset="-128"/>
            </a:endParaRPr>
          </a:p>
        </p:txBody>
      </p:sp>
      <p:sp>
        <p:nvSpPr>
          <p:cNvPr id="7" name="正方形/長方形 7">
            <a:extLst>
              <a:ext uri="{FF2B5EF4-FFF2-40B4-BE49-F238E27FC236}">
                <a16:creationId xmlns:a16="http://schemas.microsoft.com/office/drawing/2014/main" id="{283F5BA5-4D7E-FDEB-9414-A2BB751DA850}"/>
              </a:ext>
            </a:extLst>
          </p:cNvPr>
          <p:cNvSpPr>
            <a:spLocks noChangeArrowheads="1"/>
          </p:cNvSpPr>
          <p:nvPr/>
        </p:nvSpPr>
        <p:spPr bwMode="auto">
          <a:xfrm>
            <a:off x="680719" y="6184127"/>
            <a:ext cx="8544560" cy="33855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0" lang="ja-JP" altLang="en-US" sz="1600" b="1" spc="100" dirty="0">
                <a:latin typeface="メイリオ" panose="020B0604030504040204" pitchFamily="50" charset="-128"/>
                <a:ea typeface="メイリオ" panose="020B0604030504040204" pitchFamily="50" charset="-128"/>
              </a:rPr>
              <a:t>依存症は誰にでも起こりえる、身近なものであることを理解しておきましょう。</a:t>
            </a:r>
          </a:p>
        </p:txBody>
      </p:sp>
      <p:sp>
        <p:nvSpPr>
          <p:cNvPr id="8" name="二等辺三角形 7">
            <a:extLst>
              <a:ext uri="{FF2B5EF4-FFF2-40B4-BE49-F238E27FC236}">
                <a16:creationId xmlns:a16="http://schemas.microsoft.com/office/drawing/2014/main" id="{DEA045A8-3298-9BE4-355A-778C107D1B9D}"/>
              </a:ext>
            </a:extLst>
          </p:cNvPr>
          <p:cNvSpPr/>
          <p:nvPr/>
        </p:nvSpPr>
        <p:spPr>
          <a:xfrm flipV="1">
            <a:off x="4712677" y="5777147"/>
            <a:ext cx="480646" cy="321756"/>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8682D3D-0952-9902-4AAC-9E13B42D17B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．依存症の種類とその特徴について</a:t>
            </a:r>
          </a:p>
        </p:txBody>
      </p:sp>
    </p:spTree>
    <p:extLst>
      <p:ext uri="{BB962C8B-B14F-4D97-AF65-F5344CB8AC3E}">
        <p14:creationId xmlns:p14="http://schemas.microsoft.com/office/powerpoint/2010/main" val="311448209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D6E11-8B2D-62BC-D55A-9F7263F05E2A}"/>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F0DEF2CF-6A06-8C39-13B4-88F65C473F1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11</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8EE85244-DC77-CDCA-9741-1AB0F3B64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700514FF-AE1D-1522-B2CF-979860668819}"/>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Ⅱ</a:t>
            </a:r>
            <a:r>
              <a:rPr kumimoji="1" lang="ja-JP" altLang="en-US" sz="3200" b="1" spc="300" dirty="0">
                <a:latin typeface="メイリオ" panose="020B0604030504040204" pitchFamily="50" charset="-128"/>
                <a:ea typeface="メイリオ" panose="020B0604030504040204" pitchFamily="50" charset="-128"/>
              </a:rPr>
              <a:t>．依存症の方への支援にあたって</a:t>
            </a:r>
          </a:p>
        </p:txBody>
      </p:sp>
      <p:sp>
        <p:nvSpPr>
          <p:cNvPr id="8" name="平行四辺形 7">
            <a:extLst>
              <a:ext uri="{FF2B5EF4-FFF2-40B4-BE49-F238E27FC236}">
                <a16:creationId xmlns:a16="http://schemas.microsoft.com/office/drawing/2014/main" id="{3F49DC36-8CB8-068E-7A50-AE4682945913}"/>
              </a:ext>
            </a:extLst>
          </p:cNvPr>
          <p:cNvSpPr/>
          <p:nvPr/>
        </p:nvSpPr>
        <p:spPr>
          <a:xfrm>
            <a:off x="439737" y="2338705"/>
            <a:ext cx="7524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テキスト ボックス 1">
            <a:extLst>
              <a:ext uri="{FF2B5EF4-FFF2-40B4-BE49-F238E27FC236}">
                <a16:creationId xmlns:a16="http://schemas.microsoft.com/office/drawing/2014/main" id="{B64FCDD2-6BEF-710C-3334-3B4808B7A4D6}"/>
              </a:ext>
            </a:extLst>
          </p:cNvPr>
          <p:cNvSpPr txBox="1"/>
          <p:nvPr/>
        </p:nvSpPr>
        <p:spPr>
          <a:xfrm>
            <a:off x="796925" y="4057784"/>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依存症の方への支援は、</a:t>
            </a:r>
            <a:r>
              <a:rPr kumimoji="1" lang="en-US" altLang="ja-JP" spc="300" dirty="0">
                <a:latin typeface="メイリオ" panose="020B0604030504040204" pitchFamily="50" charset="-128"/>
                <a:ea typeface="メイリオ" panose="020B0604030504040204" pitchFamily="50" charset="-128"/>
              </a:rPr>
              <a:t>CW</a:t>
            </a:r>
            <a:r>
              <a:rPr kumimoji="1" lang="ja-JP" altLang="en-US" spc="300" dirty="0">
                <a:latin typeface="メイリオ" panose="020B0604030504040204" pitchFamily="50" charset="-128"/>
                <a:ea typeface="メイリオ" panose="020B0604030504040204" pitchFamily="50" charset="-128"/>
              </a:rPr>
              <a:t>だけでは完結できません。</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依存症の方に支援を行う際の留意点と、連携・協働先について学んでいきましょう。</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716940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0F0F-7A94-0771-E549-238A9C40DC7F}"/>
            </a:ext>
          </a:extLst>
        </p:cNvPr>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A0A46E9C-F38E-2EE7-3913-8508FD218DB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30103A4-BDA9-4067-8C46-8CF76638D7F8}"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5DAC837B-6276-E141-EE12-8D1DDCD3B3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3" name="四角形: 角を丸くする 2">
            <a:extLst>
              <a:ext uri="{FF2B5EF4-FFF2-40B4-BE49-F238E27FC236}">
                <a16:creationId xmlns:a16="http://schemas.microsoft.com/office/drawing/2014/main" id="{682A6B45-CB0A-047F-F422-DD8C4A829AEF}"/>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あなた自身が、</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「これはやめられない」</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と思うもの・ことはありますか？</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「それが有害であることが分かったので</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今後一切やってはいけません」</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と言われたら、どう思いますか？</a:t>
            </a:r>
            <a:endParaRPr lang="en-US" altLang="ja-JP" sz="3200" b="1" spc="3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C8A494BC-F77B-1E5B-5D8D-A1E6B4D7E4CF}"/>
              </a:ext>
            </a:extLst>
          </p:cNvPr>
          <p:cNvSpPr/>
          <p:nvPr/>
        </p:nvSpPr>
        <p:spPr>
          <a:xfrm>
            <a:off x="0" y="6411191"/>
            <a:ext cx="9658350" cy="446809"/>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a:t>
            </a:r>
            <a:r>
              <a:rPr lang="ja-JP" altLang="en-US" sz="1000" i="0" dirty="0">
                <a:solidFill>
                  <a:srgbClr val="000000"/>
                </a:solidFill>
                <a:effectLst/>
                <a:latin typeface="メイリオ" panose="020B0604030504040204" pitchFamily="50" charset="-128"/>
                <a:ea typeface="メイリオ" panose="020B0604030504040204" pitchFamily="50" charset="-128"/>
              </a:rPr>
              <a:t>障害保健福祉部精神・障害保健課依存症対策推進室</a:t>
            </a:r>
            <a:r>
              <a:rPr lang="ja-JP" altLang="en-US" sz="1000" dirty="0">
                <a:solidFill>
                  <a:srgbClr val="000000"/>
                </a:solidFill>
                <a:latin typeface="メイリオ" panose="020B0604030504040204" pitchFamily="50" charset="-128"/>
                <a:ea typeface="メイリオ" panose="020B0604030504040204" pitchFamily="50" charset="-128"/>
              </a:rPr>
              <a:t>「</a:t>
            </a:r>
            <a:r>
              <a:rPr lang="ja-JP" altLang="en-US" sz="1000" i="0" dirty="0">
                <a:solidFill>
                  <a:srgbClr val="000000"/>
                </a:solidFill>
                <a:effectLst/>
                <a:latin typeface="メイリオ" panose="020B0604030504040204" pitchFamily="50" charset="-128"/>
                <a:ea typeface="メイリオ" panose="020B0604030504040204" pitchFamily="50" charset="-128"/>
              </a:rPr>
              <a:t>ギャンブル依存症の理解と相談支援の視点」</a:t>
            </a:r>
            <a:r>
              <a:rPr lang="en-US" altLang="ja-JP" sz="1000" dirty="0">
                <a:solidFill>
                  <a:srgbClr val="000000"/>
                </a:solidFill>
                <a:latin typeface="メイリオ" panose="020B0604030504040204" pitchFamily="50" charset="-128"/>
                <a:ea typeface="メイリオ" panose="020B0604030504040204" pitchFamily="50" charset="-128"/>
              </a:rPr>
              <a:t>『</a:t>
            </a:r>
            <a:r>
              <a:rPr kumimoji="1" lang="zh-TW" altLang="en-US" sz="1000" dirty="0">
                <a:solidFill>
                  <a:schemeClr val="tx1"/>
                </a:solidFill>
                <a:latin typeface="メイリオ" panose="020B0604030504040204" pitchFamily="50" charset="-128"/>
                <a:ea typeface="メイリオ" panose="020B0604030504040204" pitchFamily="50" charset="-128"/>
              </a:rPr>
              <a:t>令和３年度生活困窮者自立支援</a:t>
            </a:r>
            <a:br>
              <a:rPr kumimoji="1" lang="en-US" altLang="zh-TW" sz="1000" dirty="0">
                <a:solidFill>
                  <a:schemeClr val="tx1"/>
                </a:solidFill>
                <a:latin typeface="メイリオ" panose="020B0604030504040204" pitchFamily="50" charset="-128"/>
                <a:ea typeface="メイリオ" panose="020B0604030504040204" pitchFamily="50" charset="-128"/>
              </a:rPr>
            </a:br>
            <a:r>
              <a:rPr kumimoji="1" lang="en-US" altLang="zh-TW" sz="1000" dirty="0">
                <a:solidFill>
                  <a:schemeClr val="tx1"/>
                </a:solidFill>
                <a:latin typeface="メイリオ" panose="020B0604030504040204" pitchFamily="50" charset="-128"/>
                <a:ea typeface="メイリオ" panose="020B0604030504040204" pitchFamily="50" charset="-128"/>
              </a:rPr>
              <a:t>         </a:t>
            </a:r>
            <a:r>
              <a:rPr kumimoji="1" lang="zh-TW" altLang="en-US" sz="1000" dirty="0">
                <a:solidFill>
                  <a:schemeClr val="tx1"/>
                </a:solidFill>
                <a:latin typeface="メイリオ" panose="020B0604030504040204" pitchFamily="50" charset="-128"/>
                <a:ea typeface="メイリオ" panose="020B0604030504040204" pitchFamily="50" charset="-128"/>
              </a:rPr>
              <a:t>制度人材養成研修</a:t>
            </a:r>
            <a:r>
              <a:rPr kumimoji="1" lang="ja-JP" altLang="en-US" sz="1000" dirty="0">
                <a:solidFill>
                  <a:schemeClr val="tx1"/>
                </a:solidFill>
                <a:latin typeface="メイリオ" panose="020B0604030504040204" pitchFamily="50" charset="-128"/>
                <a:ea typeface="メイリオ" panose="020B0604030504040204" pitchFamily="50" charset="-128"/>
              </a:rPr>
              <a:t> </a:t>
            </a:r>
            <a:r>
              <a:rPr lang="zh-TW" altLang="en-US" sz="1000" i="0" dirty="0">
                <a:solidFill>
                  <a:srgbClr val="000000"/>
                </a:solidFill>
                <a:effectLst/>
                <a:latin typeface="メイリオ" panose="020B0604030504040204" pitchFamily="50" charset="-128"/>
                <a:ea typeface="メイリオ" panose="020B0604030504040204" pitchFamily="50" charset="-128"/>
              </a:rPr>
              <a:t>相談支援員養成研修</a:t>
            </a:r>
            <a:r>
              <a:rPr lang="en-US" altLang="ja-JP" sz="1000" i="0" dirty="0">
                <a:solidFill>
                  <a:srgbClr val="000000"/>
                </a:solidFill>
                <a:effectLst/>
                <a:latin typeface="メイリオ" panose="020B0604030504040204" pitchFamily="50" charset="-128"/>
                <a:ea typeface="メイリオ" panose="020B0604030504040204" pitchFamily="50" charset="-128"/>
              </a:rPr>
              <a:t>』,p27</a:t>
            </a:r>
            <a:r>
              <a:rPr lang="ja-JP" altLang="en-US" sz="1000" i="0" dirty="0">
                <a:solidFill>
                  <a:srgbClr val="000000"/>
                </a:solidFill>
                <a:effectLst/>
                <a:latin typeface="メイリオ" panose="020B0604030504040204" pitchFamily="50" charset="-128"/>
                <a:ea typeface="メイリオ" panose="020B0604030504040204" pitchFamily="50" charset="-128"/>
              </a:rPr>
              <a:t>～</a:t>
            </a:r>
            <a:r>
              <a:rPr lang="en-US" altLang="ja-JP" sz="1000" i="0" dirty="0">
                <a:solidFill>
                  <a:srgbClr val="000000"/>
                </a:solidFill>
                <a:effectLst/>
                <a:latin typeface="メイリオ" panose="020B0604030504040204" pitchFamily="50" charset="-128"/>
                <a:ea typeface="メイリオ" panose="020B0604030504040204" pitchFamily="50" charset="-128"/>
              </a:rPr>
              <a:t>28,</a:t>
            </a:r>
            <a:r>
              <a:rPr lang="en-US" altLang="ja-JP" sz="1000" i="0" dirty="0">
                <a:solidFill>
                  <a:srgbClr val="000000"/>
                </a:solidFill>
                <a:effectLst/>
                <a:latin typeface="メイリオ" panose="020B0604030504040204" pitchFamily="50" charset="-128"/>
                <a:ea typeface="メイリオ" panose="020B0604030504040204" pitchFamily="50" charset="-128"/>
                <a:hlinkClick r:id="" action="ppaction://noaction"/>
              </a:rPr>
              <a:t>https://www.mhlw.go.jp/content/12000000/000930603.pdf</a:t>
            </a:r>
            <a:r>
              <a:rPr lang="en-US" altLang="ja-JP" sz="1000" i="0" dirty="0">
                <a:solidFill>
                  <a:srgbClr val="000000"/>
                </a:solidFill>
                <a:effectLst/>
                <a:latin typeface="メイリオ" panose="020B0604030504040204" pitchFamily="50" charset="-128"/>
                <a:ea typeface="メイリオ" panose="020B0604030504040204" pitchFamily="50" charset="-128"/>
              </a:rPr>
              <a:t>  </a:t>
            </a:r>
            <a:r>
              <a:rPr lang="ja-JP" altLang="en-US" sz="1000" dirty="0">
                <a:solidFill>
                  <a:srgbClr val="000000"/>
                </a:solidFill>
                <a:latin typeface="メイリオ" panose="020B0604030504040204" pitchFamily="50" charset="-128"/>
                <a:ea typeface="メイリオ" panose="020B0604030504040204" pitchFamily="50" charset="-128"/>
              </a:rPr>
              <a:t>をもとに作成</a:t>
            </a:r>
            <a:endParaRPr lang="ja-JP" altLang="en-US" sz="1000" i="0" dirty="0">
              <a:solidFill>
                <a:srgbClr val="000000"/>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8335230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D4254-3C64-88E1-BA15-C025A927B07D}"/>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C95109F6-F6B6-C00D-A490-89D2D8191BB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55B1D202-27D6-38B5-2610-90D829F1B58D}"/>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．依存症の方への支援にあたって</a:t>
            </a:r>
          </a:p>
        </p:txBody>
      </p:sp>
      <p:sp>
        <p:nvSpPr>
          <p:cNvPr id="5" name="正方形/長方形 4">
            <a:extLst>
              <a:ext uri="{FF2B5EF4-FFF2-40B4-BE49-F238E27FC236}">
                <a16:creationId xmlns:a16="http://schemas.microsoft.com/office/drawing/2014/main" id="{7F75F3FD-5375-85D4-F520-D4E468E65AA5}"/>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１．支援にあたっての基本的な考え方・観点</a:t>
            </a:r>
          </a:p>
        </p:txBody>
      </p:sp>
      <p:sp>
        <p:nvSpPr>
          <p:cNvPr id="4" name="四角形: 角を丸くする 3">
            <a:extLst>
              <a:ext uri="{FF2B5EF4-FFF2-40B4-BE49-F238E27FC236}">
                <a16:creationId xmlns:a16="http://schemas.microsoft.com/office/drawing/2014/main" id="{00D0B863-E75A-60B2-13BC-C2D6C076DFF1}"/>
              </a:ext>
            </a:extLst>
          </p:cNvPr>
          <p:cNvSpPr/>
          <p:nvPr/>
        </p:nvSpPr>
        <p:spPr>
          <a:xfrm>
            <a:off x="61913" y="6670674"/>
            <a:ext cx="9597902" cy="187325"/>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依存症対策</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en-US" altLang="ja-JP" sz="9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https://www.mhlw.go.jp/stf/seisakunitsuite/bunya/0000070789.html</a:t>
            </a:r>
            <a:r>
              <a:rPr kumimoji="1" lang="ja-JP" altLang="en-US" sz="1000" dirty="0">
                <a:solidFill>
                  <a:schemeClr val="tx1"/>
                </a:solidFill>
                <a:latin typeface="メイリオ" panose="020B0604030504040204" pitchFamily="50" charset="-128"/>
                <a:ea typeface="メイリオ" panose="020B0604030504040204" pitchFamily="50" charset="-128"/>
              </a:rPr>
              <a:t>をもとに作成</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F532ACE5-4713-CC07-0E6F-791846896E68}"/>
              </a:ext>
            </a:extLst>
          </p:cNvPr>
          <p:cNvGrpSpPr/>
          <p:nvPr/>
        </p:nvGrpSpPr>
        <p:grpSpPr>
          <a:xfrm>
            <a:off x="442119" y="919475"/>
            <a:ext cx="8967788" cy="1569661"/>
            <a:chOff x="680720" y="801201"/>
            <a:chExt cx="8967788" cy="1569661"/>
          </a:xfrm>
        </p:grpSpPr>
        <p:sp>
          <p:nvSpPr>
            <p:cNvPr id="9" name="正方形/長方形 7">
              <a:extLst>
                <a:ext uri="{FF2B5EF4-FFF2-40B4-BE49-F238E27FC236}">
                  <a16:creationId xmlns:a16="http://schemas.microsoft.com/office/drawing/2014/main" id="{96B96E72-AC04-B324-3269-C25CD436C9C2}"/>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①孤独の病気</a:t>
              </a:r>
            </a:p>
          </p:txBody>
        </p:sp>
        <p:sp>
          <p:nvSpPr>
            <p:cNvPr id="10" name="正方形/長方形 7">
              <a:extLst>
                <a:ext uri="{FF2B5EF4-FFF2-40B4-BE49-F238E27FC236}">
                  <a16:creationId xmlns:a16="http://schemas.microsoft.com/office/drawing/2014/main" id="{73539C0D-B294-011A-8B00-B7D55BF5CC4E}"/>
                </a:ext>
              </a:extLst>
            </p:cNvPr>
            <p:cNvSpPr>
              <a:spLocks noChangeArrowheads="1"/>
            </p:cNvSpPr>
            <p:nvPr/>
          </p:nvSpPr>
          <p:spPr bwMode="auto">
            <a:xfrm>
              <a:off x="1103948" y="1262866"/>
              <a:ext cx="8544560" cy="110799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a:t>
              </a:r>
              <a:r>
                <a:rPr kumimoji="0" lang="ja-JP" altLang="en-US" sz="1600" spc="100" dirty="0">
                  <a:latin typeface="メイリオ" panose="020B0604030504040204" pitchFamily="50" charset="-128"/>
                  <a:ea typeface="メイリオ" panose="020B0604030504040204" pitchFamily="50" charset="-128"/>
                </a:rPr>
                <a:t>依存症は、「孤独の病気」とも言われています。例えば、「学校や職場、家庭などとうまくなじめない」といった孤独感や「常にプレッシャーを感じて生きている」、「自分に自信が持てない」などの不安や焦りからアルコールや薬物、ギャンブルなどに頼るようになってしまい、そこから依存症が始まる場合もあります。</a:t>
              </a:r>
              <a:endParaRPr kumimoji="0" lang="ja-JP" altLang="en-US" sz="1800" spc="100" dirty="0">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88D50D0D-8799-749F-A637-C30D7EAED3DD}"/>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11">
            <a:extLst>
              <a:ext uri="{FF2B5EF4-FFF2-40B4-BE49-F238E27FC236}">
                <a16:creationId xmlns:a16="http://schemas.microsoft.com/office/drawing/2014/main" id="{E65ACB7B-B908-787E-D5B2-86B52B6E8EED}"/>
              </a:ext>
            </a:extLst>
          </p:cNvPr>
          <p:cNvGrpSpPr/>
          <p:nvPr/>
        </p:nvGrpSpPr>
        <p:grpSpPr>
          <a:xfrm>
            <a:off x="469106" y="2799576"/>
            <a:ext cx="8967788" cy="1538883"/>
            <a:chOff x="680720" y="801201"/>
            <a:chExt cx="8967788" cy="1538883"/>
          </a:xfrm>
        </p:grpSpPr>
        <p:sp>
          <p:nvSpPr>
            <p:cNvPr id="13" name="正方形/長方形 7">
              <a:extLst>
                <a:ext uri="{FF2B5EF4-FFF2-40B4-BE49-F238E27FC236}">
                  <a16:creationId xmlns:a16="http://schemas.microsoft.com/office/drawing/2014/main" id="{DC696DBA-35E4-B443-4EA6-CF920E550F65}"/>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②否認の病気</a:t>
              </a:r>
            </a:p>
          </p:txBody>
        </p:sp>
        <p:sp>
          <p:nvSpPr>
            <p:cNvPr id="14" name="正方形/長方形 7">
              <a:extLst>
                <a:ext uri="{FF2B5EF4-FFF2-40B4-BE49-F238E27FC236}">
                  <a16:creationId xmlns:a16="http://schemas.microsoft.com/office/drawing/2014/main" id="{20F6459A-8221-272D-A281-1E7FE6ED1152}"/>
                </a:ext>
              </a:extLst>
            </p:cNvPr>
            <p:cNvSpPr>
              <a:spLocks noChangeArrowheads="1"/>
            </p:cNvSpPr>
            <p:nvPr/>
          </p:nvSpPr>
          <p:spPr bwMode="auto">
            <a:xfrm>
              <a:off x="1103948" y="1262866"/>
              <a:ext cx="8544560" cy="107721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依存症は「否認の病気」とも言われており、「自ら問題を認めない」ため、本人が病気と認識することは困難です。</a:t>
              </a:r>
              <a:endParaRPr kumimoji="0" lang="en-US" altLang="ja-JP" sz="16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一方、家族はアルコールによる暴力やギャンブルによる借金の尻ぬぐいになどに翻弄され、本人以上に疲弊するケースが多くみられます。</a:t>
              </a:r>
            </a:p>
          </p:txBody>
        </p:sp>
        <p:cxnSp>
          <p:nvCxnSpPr>
            <p:cNvPr id="15" name="直線コネクタ 14">
              <a:extLst>
                <a:ext uri="{FF2B5EF4-FFF2-40B4-BE49-F238E27FC236}">
                  <a16:creationId xmlns:a16="http://schemas.microsoft.com/office/drawing/2014/main" id="{F3D3F35A-06B9-0ABD-146A-0BD5CEBDA884}"/>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6" name="四角形: 角を丸くする 15">
            <a:extLst>
              <a:ext uri="{FF2B5EF4-FFF2-40B4-BE49-F238E27FC236}">
                <a16:creationId xmlns:a16="http://schemas.microsoft.com/office/drawing/2014/main" id="{2B01B753-093A-1E25-5ED9-4D4EFFAA7BE4}"/>
              </a:ext>
            </a:extLst>
          </p:cNvPr>
          <p:cNvSpPr/>
          <p:nvPr/>
        </p:nvSpPr>
        <p:spPr>
          <a:xfrm>
            <a:off x="1353000" y="4874827"/>
            <a:ext cx="7200000" cy="1545527"/>
          </a:xfrm>
          <a:prstGeom prst="roundRect">
            <a:avLst>
              <a:gd name="adj" fmla="val 72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tx1"/>
                </a:solidFill>
                <a:latin typeface="メイリオ" panose="020B0604030504040204" pitchFamily="50" charset="-128"/>
                <a:ea typeface="メイリオ" panose="020B0604030504040204" pitchFamily="50" charset="-128"/>
              </a:rPr>
              <a:t>　</a:t>
            </a:r>
            <a:r>
              <a:rPr lang="ja-JP" altLang="en-US" sz="1600" i="0" spc="100" dirty="0">
                <a:solidFill>
                  <a:schemeClr val="tx1"/>
                </a:solidFill>
                <a:effectLst/>
                <a:latin typeface="メイリオ" panose="020B0604030504040204" pitchFamily="50" charset="-128"/>
                <a:ea typeface="メイリオ" panose="020B0604030504040204" pitchFamily="50" charset="-128"/>
              </a:rPr>
              <a:t>依存症当事者に対してやめられないことを</a:t>
            </a:r>
            <a:r>
              <a:rPr lang="ja-JP" altLang="en-US" sz="1600" b="1" i="0" spc="100" dirty="0">
                <a:solidFill>
                  <a:schemeClr val="tx1"/>
                </a:solidFill>
                <a:effectLst/>
                <a:latin typeface="メイリオ" panose="020B0604030504040204" pitchFamily="50" charset="-128"/>
                <a:ea typeface="メイリオ" panose="020B0604030504040204" pitchFamily="50" charset="-128"/>
              </a:rPr>
              <a:t>責めたり</a:t>
            </a:r>
            <a:r>
              <a:rPr lang="ja-JP" altLang="en-US" sz="1600" i="0" spc="100" dirty="0">
                <a:solidFill>
                  <a:schemeClr val="tx1"/>
                </a:solidFill>
                <a:effectLst/>
                <a:latin typeface="メイリオ" panose="020B0604030504040204" pitchFamily="50" charset="-128"/>
                <a:ea typeface="メイリオ" panose="020B0604030504040204" pitchFamily="50" charset="-128"/>
              </a:rPr>
              <a:t>、嘘や約束を破られたことを</a:t>
            </a:r>
            <a:r>
              <a:rPr lang="ja-JP" altLang="en-US" sz="1600" b="1" i="0" spc="100" dirty="0">
                <a:solidFill>
                  <a:schemeClr val="tx1"/>
                </a:solidFill>
                <a:effectLst/>
                <a:latin typeface="メイリオ" panose="020B0604030504040204" pitchFamily="50" charset="-128"/>
                <a:ea typeface="メイリオ" panose="020B0604030504040204" pitchFamily="50" charset="-128"/>
              </a:rPr>
              <a:t>怒ること</a:t>
            </a:r>
            <a:r>
              <a:rPr lang="ja-JP" altLang="en-US" sz="1600" i="0" spc="100" dirty="0">
                <a:solidFill>
                  <a:schemeClr val="tx1"/>
                </a:solidFill>
                <a:effectLst/>
                <a:latin typeface="メイリオ" panose="020B0604030504040204" pitchFamily="50" charset="-128"/>
                <a:ea typeface="メイリオ" panose="020B0604030504040204" pitchFamily="50" charset="-128"/>
              </a:rPr>
              <a:t>で本人を追い詰めると、本人はストレスを感じ、それを解消しようと、</a:t>
            </a:r>
            <a:r>
              <a:rPr lang="ja-JP" altLang="en-US" sz="1600" b="1" i="0" spc="100" dirty="0">
                <a:solidFill>
                  <a:schemeClr val="tx1"/>
                </a:solidFill>
                <a:effectLst/>
                <a:latin typeface="メイリオ" panose="020B0604030504040204" pitchFamily="50" charset="-128"/>
                <a:ea typeface="メイリオ" panose="020B0604030504040204" pitchFamily="50" charset="-128"/>
              </a:rPr>
              <a:t>余計にアルコールや薬物、ギャンブルなどに頼るようになっていくことが多い</a:t>
            </a:r>
            <a:r>
              <a:rPr lang="ja-JP" altLang="en-US" sz="1600" i="0" spc="100" dirty="0">
                <a:solidFill>
                  <a:schemeClr val="tx1"/>
                </a:solidFill>
                <a:effectLst/>
                <a:latin typeface="メイリオ" panose="020B0604030504040204" pitchFamily="50" charset="-128"/>
                <a:ea typeface="メイリオ" panose="020B0604030504040204" pitchFamily="50" charset="-128"/>
              </a:rPr>
              <a:t>といわれています。</a:t>
            </a:r>
            <a:endParaRPr lang="en-US" altLang="ja-JP" sz="1600" i="0" spc="100" dirty="0">
              <a:solidFill>
                <a:schemeClr val="tx1"/>
              </a:solidFill>
              <a:effectLst/>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i="0" spc="100" dirty="0">
                <a:solidFill>
                  <a:schemeClr val="tx1"/>
                </a:solidFill>
                <a:effectLst/>
                <a:latin typeface="メイリオ" panose="020B0604030504040204" pitchFamily="50" charset="-128"/>
                <a:ea typeface="メイリオ" panose="020B0604030504040204" pitchFamily="50" charset="-128"/>
              </a:rPr>
              <a:t>　初期段階で、無理に症状を認めさせるような言動も避けましょう。</a:t>
            </a:r>
          </a:p>
        </p:txBody>
      </p:sp>
      <p:sp>
        <p:nvSpPr>
          <p:cNvPr id="2" name="二等辺三角形 1">
            <a:extLst>
              <a:ext uri="{FF2B5EF4-FFF2-40B4-BE49-F238E27FC236}">
                <a16:creationId xmlns:a16="http://schemas.microsoft.com/office/drawing/2014/main" id="{69B9B267-D40E-B965-7083-015AF8AF915F}"/>
              </a:ext>
            </a:extLst>
          </p:cNvPr>
          <p:cNvSpPr/>
          <p:nvPr/>
        </p:nvSpPr>
        <p:spPr>
          <a:xfrm flipH="1" flipV="1">
            <a:off x="4296013" y="4438266"/>
            <a:ext cx="1260000" cy="288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Tree>
    <p:extLst>
      <p:ext uri="{BB962C8B-B14F-4D97-AF65-F5344CB8AC3E}">
        <p14:creationId xmlns:p14="http://schemas.microsoft.com/office/powerpoint/2010/main" val="406712485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AF0ED-C393-091D-470B-E52F3A9B9602}"/>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A69E9F04-F5CB-A39C-5B0B-9289944D19B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sp>
        <p:nvSpPr>
          <p:cNvPr id="2" name="四角形: 角を丸くする 1">
            <a:extLst>
              <a:ext uri="{FF2B5EF4-FFF2-40B4-BE49-F238E27FC236}">
                <a16:creationId xmlns:a16="http://schemas.microsoft.com/office/drawing/2014/main" id="{203D587A-8BC3-564B-B6F2-64BE6B453A83}"/>
              </a:ext>
            </a:extLst>
          </p:cNvPr>
          <p:cNvSpPr/>
          <p:nvPr/>
        </p:nvSpPr>
        <p:spPr>
          <a:xfrm>
            <a:off x="61913" y="6660325"/>
            <a:ext cx="8926639"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令和</a:t>
            </a:r>
            <a:r>
              <a:rPr kumimoji="1" lang="en-US" altLang="ja-JP" sz="1000" dirty="0">
                <a:solidFill>
                  <a:schemeClr val="tx1"/>
                </a:solidFill>
                <a:latin typeface="メイリオ" panose="020B0604030504040204" pitchFamily="50" charset="-128"/>
                <a:ea typeface="メイリオ" panose="020B0604030504040204" pitchFamily="50" charset="-128"/>
              </a:rPr>
              <a:t>4</a:t>
            </a:r>
            <a:r>
              <a:rPr kumimoji="1" lang="ja-JP" altLang="en-US" sz="1000" dirty="0">
                <a:solidFill>
                  <a:schemeClr val="tx1"/>
                </a:solidFill>
                <a:latin typeface="メイリオ" panose="020B0604030504040204" pitchFamily="50" charset="-128"/>
                <a:ea typeface="メイリオ" panose="020B0604030504040204" pitchFamily="50" charset="-128"/>
              </a:rPr>
              <a:t>年度 依存症普及啓発リーフレット（やさしい日本語</a:t>
            </a:r>
            <a:r>
              <a:rPr kumimoji="1" lang="en-US" altLang="ja-JP" sz="1000" dirty="0" err="1">
                <a:solidFill>
                  <a:schemeClr val="tx1"/>
                </a:solidFill>
                <a:latin typeface="メイリオ" panose="020B0604030504040204" pitchFamily="50" charset="-128"/>
                <a:ea typeface="メイリオ" panose="020B0604030504040204" pitchFamily="50" charset="-128"/>
              </a:rPr>
              <a:t>ver</a:t>
            </a:r>
            <a:r>
              <a:rPr kumimoji="1" lang="ja-JP" altLang="en-US"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https://izonsho.mhlw.go.jp/topics_leaflet.html</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A5BC23A1-41AF-8960-B5B4-009E6AE0D256}"/>
              </a:ext>
            </a:extLst>
          </p:cNvPr>
          <p:cNvPicPr>
            <a:picLocks noChangeAspect="1"/>
          </p:cNvPicPr>
          <p:nvPr/>
        </p:nvPicPr>
        <p:blipFill>
          <a:blip r:embed="rId3"/>
          <a:stretch>
            <a:fillRect/>
          </a:stretch>
        </p:blipFill>
        <p:spPr>
          <a:xfrm>
            <a:off x="1612786" y="784938"/>
            <a:ext cx="6680429" cy="5777406"/>
          </a:xfrm>
          <a:prstGeom prst="rect">
            <a:avLst/>
          </a:prstGeom>
        </p:spPr>
      </p:pic>
      <p:sp>
        <p:nvSpPr>
          <p:cNvPr id="4" name="四角形: 角を丸くする 3">
            <a:extLst>
              <a:ext uri="{FF2B5EF4-FFF2-40B4-BE49-F238E27FC236}">
                <a16:creationId xmlns:a16="http://schemas.microsoft.com/office/drawing/2014/main" id="{132528BA-84DA-9037-F420-7BC0D0A1BD26}"/>
              </a:ext>
            </a:extLst>
          </p:cNvPr>
          <p:cNvSpPr/>
          <p:nvPr/>
        </p:nvSpPr>
        <p:spPr>
          <a:xfrm>
            <a:off x="143975" y="263626"/>
            <a:ext cx="2437447" cy="360000"/>
          </a:xfrm>
          <a:prstGeom prst="roundRect">
            <a:avLst>
              <a:gd name="adj" fmla="val 722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具体的な注意点</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8878909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910D9-ABA7-3569-9B84-B2AB86A689C0}"/>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6EBF1533-0F76-FB85-0B6E-9C05452E67C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15</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763ED7E0-8A72-BC21-ADCC-C73D43187D20}"/>
              </a:ext>
            </a:extLst>
          </p:cNvPr>
          <p:cNvSpPr/>
          <p:nvPr/>
        </p:nvSpPr>
        <p:spPr>
          <a:xfrm>
            <a:off x="381000" y="1268829"/>
            <a:ext cx="9144000" cy="4985980"/>
          </a:xfrm>
          <a:prstGeom prst="rect">
            <a:avLst/>
          </a:prstGeom>
        </p:spPr>
        <p:txBody>
          <a:bodyPr>
            <a:spAutoFit/>
          </a:bodyPr>
          <a:lstStyle/>
          <a:p>
            <a:pPr marL="360000" indent="-360000" eaLnBrk="1" fontAlgn="auto" hangingPunct="1">
              <a:spcBef>
                <a:spcPts val="600"/>
              </a:spcBef>
              <a:spcAft>
                <a:spcPts val="0"/>
              </a:spcAft>
              <a:buFont typeface="Wingdings" panose="05000000000000000000" pitchFamily="2" charset="2"/>
              <a:buChar char="u"/>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日常生活において、飲むべきではないとき（一般的に飲酒しそうにない時間帯、場所等で）に飲酒していないか</a:t>
            </a:r>
          </a:p>
          <a:p>
            <a:pPr marL="360000" indent="-360000" eaLnBrk="1" fontAlgn="auto" hangingPunct="1">
              <a:spcBef>
                <a:spcPts val="600"/>
              </a:spcBef>
              <a:spcAft>
                <a:spcPts val="0"/>
              </a:spcAft>
              <a:buFont typeface="Wingdings" panose="05000000000000000000" pitchFamily="2" charset="2"/>
              <a:buChar char="u"/>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過去に、飲酒が原因で失敗や苦い経験を繰り返していないか</a:t>
            </a:r>
          </a:p>
          <a:p>
            <a:pPr marL="360000" indent="-360000" eaLnBrk="1" fontAlgn="auto" hangingPunct="1">
              <a:spcBef>
                <a:spcPts val="600"/>
              </a:spcBef>
              <a:spcAft>
                <a:spcPts val="0"/>
              </a:spcAft>
              <a:buFont typeface="Wingdings" panose="05000000000000000000" pitchFamily="2" charset="2"/>
              <a:buChar char="u"/>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飲酒が原因による疾患がないか</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a:p>
            <a:pPr marL="612000" indent="-252000"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⇒手のふるえ、多量の発汗、脈が早くなる、高血圧、吐き気、嘔吐、下痢、イライラ、不安感、うつ状態、幻聴、幻覚といった離脱症状（禁断症状）</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612000" indent="-252000"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⇒肝炎や脂肪肝、膵炎などの疾患や、生活習慣病など</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612000" indent="-252000"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⇒うつ病、不安障害、パニック障害など（背景にアルコール依存症がある場合があります）</a:t>
            </a:r>
          </a:p>
          <a:p>
            <a:pPr marL="360000" indent="-360000" eaLnBrk="1" fontAlgn="auto" hangingPunct="1">
              <a:spcBef>
                <a:spcPts val="600"/>
              </a:spcBef>
              <a:spcAft>
                <a:spcPts val="0"/>
              </a:spcAft>
              <a:buFont typeface="Wingdings" panose="05000000000000000000" pitchFamily="2" charset="2"/>
              <a:buChar char="u"/>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家族と同居の場合、家族が結果的に飲酒を支えてしまっていないか</a:t>
            </a:r>
          </a:p>
        </p:txBody>
      </p:sp>
      <p:sp>
        <p:nvSpPr>
          <p:cNvPr id="18" name="テキスト ボックス 6">
            <a:extLst>
              <a:ext uri="{FF2B5EF4-FFF2-40B4-BE49-F238E27FC236}">
                <a16:creationId xmlns:a16="http://schemas.microsoft.com/office/drawing/2014/main" id="{4360DDB5-BE17-0B91-BA80-642C07D0C7EE}"/>
              </a:ext>
            </a:extLst>
          </p:cNvPr>
          <p:cNvSpPr txBox="1">
            <a:spLocks noChangeArrowheads="1"/>
          </p:cNvSpPr>
          <p:nvPr/>
        </p:nvSpPr>
        <p:spPr bwMode="auto">
          <a:xfrm>
            <a:off x="33338" y="6657945"/>
            <a:ext cx="71016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出典：厚生労働省社会・援護局関係主管課長会議資料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自立支援の手引き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rPr>
              <a:t>20</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,p116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117</a:t>
            </a:r>
            <a:r>
              <a:rPr lang="ja-JP" altLang="en-US" sz="1000" dirty="0">
                <a:latin typeface="メイリオ" panose="020B0604030504040204" pitchFamily="50" charset="-128"/>
                <a:ea typeface="メイリオ" panose="020B0604030504040204" pitchFamily="50" charset="-128"/>
              </a:rPr>
              <a:t>をもとに作成</a:t>
            </a:r>
          </a:p>
        </p:txBody>
      </p:sp>
      <p:sp>
        <p:nvSpPr>
          <p:cNvPr id="5" name="四角形: 角を丸くする 4">
            <a:extLst>
              <a:ext uri="{FF2B5EF4-FFF2-40B4-BE49-F238E27FC236}">
                <a16:creationId xmlns:a16="http://schemas.microsoft.com/office/drawing/2014/main" id="{2F96CC69-779A-6C76-38CB-4EA1C8DFE57C}"/>
              </a:ext>
            </a:extLst>
          </p:cNvPr>
          <p:cNvSpPr/>
          <p:nvPr/>
        </p:nvSpPr>
        <p:spPr>
          <a:xfrm>
            <a:off x="143974" y="263626"/>
            <a:ext cx="7370518" cy="360000"/>
          </a:xfrm>
          <a:prstGeom prst="roundRect">
            <a:avLst>
              <a:gd name="adj" fmla="val 722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アセスメントのポイント～アルコール依存症の方を例に～</a:t>
            </a:r>
          </a:p>
        </p:txBody>
      </p:sp>
    </p:spTree>
    <p:extLst>
      <p:ext uri="{BB962C8B-B14F-4D97-AF65-F5344CB8AC3E}">
        <p14:creationId xmlns:p14="http://schemas.microsoft.com/office/powerpoint/2010/main" val="184917047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3270D-D7AF-5E87-7092-658658FFECC0}"/>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602B35AF-B65D-727C-6019-4769CF2DFD0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E2613AF9-EDAD-B196-AD36-458B7D6DFD75}"/>
              </a:ext>
            </a:extLst>
          </p:cNvPr>
          <p:cNvSpPr/>
          <p:nvPr/>
        </p:nvSpPr>
        <p:spPr>
          <a:xfrm>
            <a:off x="368300" y="1285875"/>
            <a:ext cx="9169400" cy="4864100"/>
          </a:xfrm>
          <a:prstGeom prst="rect">
            <a:avLst/>
          </a:prstGeom>
        </p:spPr>
        <p:txBody>
          <a:bodyPr>
            <a:spAutoFit/>
          </a:bodyPr>
          <a:lstStyle/>
          <a:p>
            <a:pPr marL="288000" indent="-252000" eaLnBrk="1" fontAlgn="auto" hangingPunct="1">
              <a:spcBef>
                <a:spcPts val="1200"/>
              </a:spcBef>
              <a:spcAft>
                <a:spcPts val="0"/>
              </a:spcAft>
              <a:defRPr/>
            </a:pPr>
            <a:r>
              <a:rPr lang="ja-JP" altLang="en-US" sz="2000" b="1" spc="100" dirty="0">
                <a:latin typeface="メイリオ" panose="020B0604030504040204" pitchFamily="50" charset="-128"/>
                <a:ea typeface="メイリオ" panose="020B0604030504040204" pitchFamily="50" charset="-128"/>
              </a:rPr>
              <a:t>◆</a:t>
            </a:r>
            <a:r>
              <a:rPr lang="ja-JP" altLang="en-US" sz="2000" b="1" spc="100" dirty="0">
                <a:solidFill>
                  <a:srgbClr val="C00000"/>
                </a:solidFill>
                <a:latin typeface="メイリオ" panose="020B0604030504040204" pitchFamily="50" charset="-128"/>
                <a:ea typeface="メイリオ" panose="020B0604030504040204" pitchFamily="50" charset="-128"/>
              </a:rPr>
              <a:t>専門的な医療機関への受診が支援の第１歩</a:t>
            </a:r>
            <a:r>
              <a:rPr lang="ja-JP" altLang="en-US" sz="2000" spc="100" dirty="0">
                <a:latin typeface="メイリオ" panose="020B0604030504040204" pitchFamily="50" charset="-128"/>
                <a:ea typeface="メイリオ" panose="020B0604030504040204" pitchFamily="50" charset="-128"/>
              </a:rPr>
              <a:t>である。（継続通院を確保するため、必要に応じて通院報告の励行を求める）</a:t>
            </a:r>
            <a:endParaRPr lang="en-US" altLang="ja-JP" sz="2000" spc="100" dirty="0">
              <a:latin typeface="メイリオ" panose="020B0604030504040204" pitchFamily="50" charset="-128"/>
              <a:ea typeface="メイリオ" panose="020B0604030504040204" pitchFamily="50" charset="-128"/>
            </a:endParaRPr>
          </a:p>
          <a:p>
            <a:pPr marL="288000" indent="-252000" eaLnBrk="1" fontAlgn="auto" hangingPunct="1">
              <a:spcBef>
                <a:spcPts val="1200"/>
              </a:spcBef>
              <a:spcAft>
                <a:spcPts val="0"/>
              </a:spcAft>
              <a:defRPr/>
            </a:pPr>
            <a:r>
              <a:rPr lang="ja-JP" altLang="en-US" sz="2000" spc="100" dirty="0">
                <a:latin typeface="メイリオ" panose="020B0604030504040204" pitchFamily="50" charset="-128"/>
                <a:ea typeface="メイリオ" panose="020B0604030504040204" pitchFamily="50" charset="-128"/>
              </a:rPr>
              <a:t>◆</a:t>
            </a:r>
            <a:r>
              <a:rPr lang="ja-JP" altLang="en-US" sz="2000" b="1" spc="100" dirty="0">
                <a:solidFill>
                  <a:srgbClr val="C00000"/>
                </a:solidFill>
                <a:latin typeface="メイリオ" panose="020B0604030504040204" pitchFamily="50" charset="-128"/>
                <a:ea typeface="メイリオ" panose="020B0604030504040204" pitchFamily="50" charset="-128"/>
              </a:rPr>
              <a:t>飲酒の確認を行い、危機管理を念頭においた見守りを行う</a:t>
            </a:r>
            <a:r>
              <a:rPr lang="ja-JP" altLang="en-US" sz="2000" spc="100" dirty="0">
                <a:latin typeface="メイリオ" panose="020B0604030504040204" pitchFamily="50" charset="-128"/>
                <a:ea typeface="メイリオ" panose="020B0604030504040204" pitchFamily="50" charset="-128"/>
              </a:rPr>
              <a:t>。飲酒して来所した場合は、再来所を指示する。</a:t>
            </a:r>
            <a:endParaRPr lang="en-US" altLang="ja-JP" sz="2000" spc="100" dirty="0">
              <a:latin typeface="メイリオ" panose="020B0604030504040204" pitchFamily="50" charset="-128"/>
              <a:ea typeface="メイリオ" panose="020B0604030504040204" pitchFamily="50" charset="-128"/>
            </a:endParaRPr>
          </a:p>
          <a:p>
            <a:pPr marL="288000" indent="-252000" eaLnBrk="1" fontAlgn="auto" hangingPunct="1">
              <a:spcBef>
                <a:spcPts val="1200"/>
              </a:spcBef>
              <a:spcAft>
                <a:spcPts val="0"/>
              </a:spcAft>
              <a:defRPr/>
            </a:pPr>
            <a:r>
              <a:rPr lang="ja-JP" altLang="en-US" sz="2000" spc="100" dirty="0">
                <a:latin typeface="メイリオ" panose="020B0604030504040204" pitchFamily="50" charset="-128"/>
                <a:ea typeface="メイリオ" panose="020B0604030504040204" pitchFamily="50" charset="-128"/>
              </a:rPr>
              <a:t>◆主治医、保健師、医療ソーシャルワーカー等との連携のもと、</a:t>
            </a:r>
            <a:r>
              <a:rPr lang="ja-JP" altLang="en-US" sz="2000" b="1" spc="100" dirty="0">
                <a:solidFill>
                  <a:srgbClr val="C00000"/>
                </a:solidFill>
                <a:latin typeface="メイリオ" panose="020B0604030504040204" pitchFamily="50" charset="-128"/>
                <a:ea typeface="メイリオ" panose="020B0604030504040204" pitchFamily="50" charset="-128"/>
              </a:rPr>
              <a:t>回復に向けた歩みを支援する</a:t>
            </a:r>
            <a:r>
              <a:rPr lang="ja-JP" altLang="en-US" sz="2000" spc="100" dirty="0">
                <a:latin typeface="メイリオ" panose="020B0604030504040204" pitchFamily="50" charset="-128"/>
                <a:ea typeface="メイリオ" panose="020B0604030504040204" pitchFamily="50" charset="-128"/>
              </a:rPr>
              <a:t>。</a:t>
            </a:r>
            <a:endParaRPr lang="en-US" altLang="ja-JP" sz="2000" spc="100" dirty="0">
              <a:latin typeface="メイリオ" panose="020B0604030504040204" pitchFamily="50" charset="-128"/>
              <a:ea typeface="メイリオ" panose="020B0604030504040204" pitchFamily="50" charset="-128"/>
            </a:endParaRPr>
          </a:p>
          <a:p>
            <a:pPr marL="288000" indent="-252000" eaLnBrk="1" fontAlgn="auto" hangingPunct="1">
              <a:spcBef>
                <a:spcPts val="1200"/>
              </a:spcBef>
              <a:spcAft>
                <a:spcPts val="0"/>
              </a:spcAft>
              <a:defRPr/>
            </a:pPr>
            <a:r>
              <a:rPr lang="ja-JP" altLang="en-US" sz="2000" spc="100" dirty="0">
                <a:latin typeface="メイリオ" panose="020B0604030504040204" pitchFamily="50" charset="-128"/>
                <a:ea typeface="メイリオ" panose="020B0604030504040204" pitchFamily="50" charset="-128"/>
              </a:rPr>
              <a:t>◆必要に応じて家族及び扶養義務者に助言等を行う。</a:t>
            </a:r>
            <a:endParaRPr lang="en-US" altLang="ja-JP" sz="2000" spc="100" dirty="0">
              <a:latin typeface="メイリオ" panose="020B0604030504040204" pitchFamily="50" charset="-128"/>
              <a:ea typeface="メイリオ" panose="020B0604030504040204" pitchFamily="50" charset="-128"/>
            </a:endParaRPr>
          </a:p>
          <a:p>
            <a:pPr marL="288000" indent="-252000" eaLnBrk="1" fontAlgn="auto" hangingPunct="1">
              <a:spcBef>
                <a:spcPts val="1200"/>
              </a:spcBef>
              <a:spcAft>
                <a:spcPts val="0"/>
              </a:spcAft>
              <a:defRPr/>
            </a:pPr>
            <a:r>
              <a:rPr lang="ja-JP" altLang="en-US" sz="2000" spc="100" dirty="0">
                <a:latin typeface="メイリオ" panose="020B0604030504040204" pitchFamily="50" charset="-128"/>
                <a:ea typeface="メイリオ" panose="020B0604030504040204" pitchFamily="50" charset="-128"/>
              </a:rPr>
              <a:t>◆医療機関、保健所と連携して自助グループヘの参加に向けた支援を行う。（パンフレット等を用意）</a:t>
            </a:r>
            <a:br>
              <a:rPr lang="en-US" altLang="ja-JP" sz="2000" spc="100" dirty="0">
                <a:latin typeface="メイリオ" panose="020B0604030504040204" pitchFamily="50" charset="-128"/>
                <a:ea typeface="メイリオ" panose="020B0604030504040204" pitchFamily="50" charset="-128"/>
              </a:rPr>
            </a:br>
            <a:r>
              <a:rPr lang="ja-JP" altLang="en-US" sz="2000" b="1" i="1" spc="100" dirty="0">
                <a:latin typeface="メイリオ" panose="020B0604030504040204" pitchFamily="50" charset="-128"/>
                <a:ea typeface="メイリオ" panose="020B0604030504040204" pitchFamily="50" charset="-128"/>
              </a:rPr>
              <a:t>⇒見たことがないと勧められません。</a:t>
            </a:r>
            <a:r>
              <a:rPr lang="ja-JP" altLang="en-US" sz="2000" b="1" i="1" u="sng" spc="100" dirty="0">
                <a:latin typeface="メイリオ" panose="020B0604030504040204" pitchFamily="50" charset="-128"/>
                <a:ea typeface="メイリオ" panose="020B0604030504040204" pitchFamily="50" charset="-128"/>
              </a:rPr>
              <a:t>一度見学しましょう。</a:t>
            </a:r>
            <a:endParaRPr lang="en-US" altLang="ja-JP" sz="2000" b="1" i="1" u="sng" spc="100" dirty="0">
              <a:latin typeface="メイリオ" panose="020B0604030504040204" pitchFamily="50" charset="-128"/>
              <a:ea typeface="メイリオ" panose="020B0604030504040204" pitchFamily="50" charset="-128"/>
            </a:endParaRPr>
          </a:p>
          <a:p>
            <a:pPr marL="288000" indent="-252000" eaLnBrk="1" fontAlgn="auto" hangingPunct="1">
              <a:spcBef>
                <a:spcPts val="1200"/>
              </a:spcBef>
              <a:spcAft>
                <a:spcPts val="0"/>
              </a:spcAft>
              <a:defRPr/>
            </a:pPr>
            <a:r>
              <a:rPr lang="ja-JP" altLang="en-US" sz="2000" spc="100" dirty="0">
                <a:latin typeface="メイリオ" panose="020B0604030504040204" pitchFamily="50" charset="-128"/>
                <a:ea typeface="メイリオ" panose="020B0604030504040204" pitchFamily="50" charset="-128"/>
              </a:rPr>
              <a:t>◆自助グループに通う交通費の取扱いを検討する。適宜、ケース診断会議等に諮り、</a:t>
            </a:r>
            <a:r>
              <a:rPr lang="ja-JP" altLang="en-US" sz="2000" b="1" spc="100" dirty="0">
                <a:solidFill>
                  <a:srgbClr val="C00000"/>
                </a:solidFill>
                <a:latin typeface="メイリオ" panose="020B0604030504040204" pitchFamily="50" charset="-128"/>
                <a:ea typeface="メイリオ" panose="020B0604030504040204" pitchFamily="50" charset="-128"/>
              </a:rPr>
              <a:t>支援方針を明確にしたうえで、組織的な対応及び関係機関との連携の確保に努める</a:t>
            </a:r>
            <a:r>
              <a:rPr lang="ja-JP" altLang="en-US" sz="2000" spc="100" dirty="0">
                <a:latin typeface="メイリオ" panose="020B0604030504040204" pitchFamily="50" charset="-128"/>
                <a:ea typeface="メイリオ" panose="020B0604030504040204" pitchFamily="50" charset="-128"/>
              </a:rPr>
              <a:t>。</a:t>
            </a:r>
            <a:endParaRPr lang="en-US" altLang="ja-JP" sz="2000" spc="100" dirty="0">
              <a:latin typeface="メイリオ" panose="020B0604030504040204" pitchFamily="50" charset="-128"/>
              <a:ea typeface="メイリオ" panose="020B0604030504040204" pitchFamily="50" charset="-128"/>
            </a:endParaRPr>
          </a:p>
        </p:txBody>
      </p:sp>
      <p:sp>
        <p:nvSpPr>
          <p:cNvPr id="7" name="テキスト ボックス 7">
            <a:extLst>
              <a:ext uri="{FF2B5EF4-FFF2-40B4-BE49-F238E27FC236}">
                <a16:creationId xmlns:a16="http://schemas.microsoft.com/office/drawing/2014/main" id="{EC17ADBB-5E84-B1F5-2EC3-1A8D998138C9}"/>
              </a:ext>
            </a:extLst>
          </p:cNvPr>
          <p:cNvSpPr txBox="1">
            <a:spLocks noChangeArrowheads="1"/>
          </p:cNvSpPr>
          <p:nvPr/>
        </p:nvSpPr>
        <p:spPr bwMode="auto">
          <a:xfrm>
            <a:off x="14288" y="6657945"/>
            <a:ext cx="67329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出典：厚生労働省社会・援護局関係主管課長会議資料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自立支援の手引き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rPr>
              <a:t>20</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,p118</a:t>
            </a:r>
            <a:r>
              <a:rPr lang="ja-JP" altLang="en-US" sz="1000" dirty="0">
                <a:latin typeface="メイリオ" panose="020B0604030504040204" pitchFamily="50" charset="-128"/>
                <a:ea typeface="メイリオ" panose="020B0604030504040204" pitchFamily="50" charset="-128"/>
              </a:rPr>
              <a:t>をもとに作成</a:t>
            </a:r>
          </a:p>
        </p:txBody>
      </p:sp>
      <p:sp>
        <p:nvSpPr>
          <p:cNvPr id="3" name="四角形: 角を丸くする 2">
            <a:extLst>
              <a:ext uri="{FF2B5EF4-FFF2-40B4-BE49-F238E27FC236}">
                <a16:creationId xmlns:a16="http://schemas.microsoft.com/office/drawing/2014/main" id="{C4475FCC-D820-E09D-C69A-7C2EC3A051D9}"/>
              </a:ext>
            </a:extLst>
          </p:cNvPr>
          <p:cNvSpPr/>
          <p:nvPr/>
        </p:nvSpPr>
        <p:spPr>
          <a:xfrm>
            <a:off x="143974" y="263626"/>
            <a:ext cx="6573349" cy="360000"/>
          </a:xfrm>
          <a:prstGeom prst="roundRect">
            <a:avLst>
              <a:gd name="adj" fmla="val 722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支援時の留意点～アルコール依存症の方を例に～</a:t>
            </a:r>
          </a:p>
        </p:txBody>
      </p:sp>
    </p:spTree>
    <p:extLst>
      <p:ext uri="{BB962C8B-B14F-4D97-AF65-F5344CB8AC3E}">
        <p14:creationId xmlns:p14="http://schemas.microsoft.com/office/powerpoint/2010/main" val="239118557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38C4-7B28-7094-5328-401F14C43BD0}"/>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8798D2EB-7534-C3AF-741A-04808E8ACB9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17</a:t>
            </a:fld>
            <a:endParaRPr lang="ja-JP" altLang="en-US" sz="1000">
              <a:solidFill>
                <a:srgbClr val="898989"/>
              </a:solidFill>
            </a:endParaRPr>
          </a:p>
        </p:txBody>
      </p:sp>
      <p:sp>
        <p:nvSpPr>
          <p:cNvPr id="19462" name="正方形/長方形 7">
            <a:extLst>
              <a:ext uri="{FF2B5EF4-FFF2-40B4-BE49-F238E27FC236}">
                <a16:creationId xmlns:a16="http://schemas.microsoft.com/office/drawing/2014/main" id="{DBF26832-3415-BF77-EDD7-3F9E9E1B1EE1}"/>
              </a:ext>
            </a:extLst>
          </p:cNvPr>
          <p:cNvSpPr>
            <a:spLocks noChangeArrowheads="1"/>
          </p:cNvSpPr>
          <p:nvPr/>
        </p:nvSpPr>
        <p:spPr bwMode="auto">
          <a:xfrm>
            <a:off x="680720" y="4172563"/>
            <a:ext cx="8544560" cy="224676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依存症の診断には専門的な知識が必要ですが、特に大切なのは本人や家族が苦痛を感じていないか、生活に困りごとが生じてないか、という点です。</a:t>
            </a:r>
          </a:p>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a:t>
            </a:r>
            <a:r>
              <a:rPr kumimoji="0" lang="ja-JP" altLang="en-US" sz="2000" b="1" spc="100" dirty="0">
                <a:latin typeface="メイリオ" panose="020B0604030504040204" pitchFamily="50" charset="-128"/>
                <a:ea typeface="メイリオ" panose="020B0604030504040204" pitchFamily="50" charset="-128"/>
              </a:rPr>
              <a:t>本人や家族の健全な社会生活に支障が出ないように、どうすべきかを考えなくてはなりません。</a:t>
            </a:r>
            <a:endParaRPr kumimoji="0" lang="en-US" altLang="ja-JP" sz="2000" b="1"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　</a:t>
            </a:r>
            <a:r>
              <a:rPr kumimoji="0" lang="en-US" altLang="ja-JP" sz="2000" b="1" spc="100" dirty="0">
                <a:latin typeface="メイリオ" panose="020B0604030504040204" pitchFamily="50" charset="-128"/>
                <a:ea typeface="メイリオ" panose="020B0604030504040204" pitchFamily="50" charset="-128"/>
              </a:rPr>
              <a:t>CW</a:t>
            </a:r>
            <a:r>
              <a:rPr kumimoji="0" lang="ja-JP" altLang="en-US" sz="2000" b="1" spc="100" dirty="0">
                <a:latin typeface="メイリオ" panose="020B0604030504040204" pitchFamily="50" charset="-128"/>
                <a:ea typeface="メイリオ" panose="020B0604030504040204" pitchFamily="50" charset="-128"/>
              </a:rPr>
              <a:t>としては、依存症の判断をするのではなく、</a:t>
            </a:r>
            <a:r>
              <a:rPr kumimoji="0" lang="ja-JP" altLang="en-US" sz="2000" b="1" spc="100" dirty="0">
                <a:solidFill>
                  <a:srgbClr val="C00000"/>
                </a:solidFill>
                <a:latin typeface="メイリオ" panose="020B0604030504040204" pitchFamily="50" charset="-128"/>
                <a:ea typeface="メイリオ" panose="020B0604030504040204" pitchFamily="50" charset="-128"/>
              </a:rPr>
              <a:t>関係機関との適切な連携を心掛けることが大切</a:t>
            </a:r>
            <a:r>
              <a:rPr kumimoji="0" lang="ja-JP" altLang="en-US" sz="2000" spc="100" dirty="0">
                <a:latin typeface="メイリオ" panose="020B0604030504040204" pitchFamily="50" charset="-128"/>
                <a:ea typeface="メイリオ" panose="020B0604030504040204" pitchFamily="50" charset="-128"/>
              </a:rPr>
              <a:t>です。</a:t>
            </a:r>
          </a:p>
        </p:txBody>
      </p:sp>
      <p:sp>
        <p:nvSpPr>
          <p:cNvPr id="2" name="四角形: 角を丸くする 1">
            <a:extLst>
              <a:ext uri="{FF2B5EF4-FFF2-40B4-BE49-F238E27FC236}">
                <a16:creationId xmlns:a16="http://schemas.microsoft.com/office/drawing/2014/main" id="{39F785D9-0D08-05B5-E0ED-0816AFF8C395}"/>
              </a:ext>
            </a:extLst>
          </p:cNvPr>
          <p:cNvSpPr/>
          <p:nvPr/>
        </p:nvSpPr>
        <p:spPr>
          <a:xfrm>
            <a:off x="61913" y="6640513"/>
            <a:ext cx="9108000" cy="2174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依存症についてもっと知りたい方へ</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をもとに作成</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https://www.mhlw.go.jp/stf/seisakunitsuite/bunya/0000149274.html</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8" name="二等辺三角形 7">
            <a:extLst>
              <a:ext uri="{FF2B5EF4-FFF2-40B4-BE49-F238E27FC236}">
                <a16:creationId xmlns:a16="http://schemas.microsoft.com/office/drawing/2014/main" id="{458EDB90-C8E5-5E85-7C62-DCF4182C054B}"/>
              </a:ext>
            </a:extLst>
          </p:cNvPr>
          <p:cNvSpPr/>
          <p:nvPr/>
        </p:nvSpPr>
        <p:spPr>
          <a:xfrm flipH="1" flipV="1">
            <a:off x="4334193" y="3741217"/>
            <a:ext cx="1260000" cy="288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grpSp>
        <p:nvGrpSpPr>
          <p:cNvPr id="19" name="グループ化 18">
            <a:extLst>
              <a:ext uri="{FF2B5EF4-FFF2-40B4-BE49-F238E27FC236}">
                <a16:creationId xmlns:a16="http://schemas.microsoft.com/office/drawing/2014/main" id="{1D07C125-9F47-4824-AA00-CBA72204D78F}"/>
              </a:ext>
            </a:extLst>
          </p:cNvPr>
          <p:cNvGrpSpPr/>
          <p:nvPr/>
        </p:nvGrpSpPr>
        <p:grpSpPr>
          <a:xfrm>
            <a:off x="146477" y="1116578"/>
            <a:ext cx="3270567" cy="1935768"/>
            <a:chOff x="376873" y="1342957"/>
            <a:chExt cx="2955607" cy="1935768"/>
          </a:xfrm>
        </p:grpSpPr>
        <p:sp>
          <p:nvSpPr>
            <p:cNvPr id="11" name="テキスト ボックス 10">
              <a:extLst>
                <a:ext uri="{FF2B5EF4-FFF2-40B4-BE49-F238E27FC236}">
                  <a16:creationId xmlns:a16="http://schemas.microsoft.com/office/drawing/2014/main" id="{C608F7EB-C667-08ED-2492-580E5EB7A363}"/>
                </a:ext>
              </a:extLst>
            </p:cNvPr>
            <p:cNvSpPr txBox="1"/>
            <p:nvPr/>
          </p:nvSpPr>
          <p:spPr>
            <a:xfrm>
              <a:off x="376873" y="1801397"/>
              <a:ext cx="2955607" cy="1477328"/>
            </a:xfrm>
            <a:prstGeom prst="rect">
              <a:avLst/>
            </a:prstGeom>
            <a:noFill/>
          </p:spPr>
          <p:txBody>
            <a:bodyPr wrap="square" rtlCol="0">
              <a:spAutoFit/>
            </a:bodyPr>
            <a:lstStyle/>
            <a:p>
              <a:r>
                <a:rPr kumimoji="1" lang="ja-JP" altLang="en-US" spc="100" dirty="0">
                  <a:latin typeface="メイリオ" panose="020B0604030504040204" pitchFamily="50" charset="-128"/>
                  <a:ea typeface="メイリオ" panose="020B0604030504040204" pitchFamily="50" charset="-128"/>
                </a:rPr>
                <a:t>　ある特定の行為を繰り返しているうちに脳の回路が変化して、自分の意思ではやめられない状態になってしまう脳の病気です。</a:t>
              </a:r>
            </a:p>
          </p:txBody>
        </p:sp>
        <p:cxnSp>
          <p:nvCxnSpPr>
            <p:cNvPr id="13" name="直線コネクタ 12">
              <a:extLst>
                <a:ext uri="{FF2B5EF4-FFF2-40B4-BE49-F238E27FC236}">
                  <a16:creationId xmlns:a16="http://schemas.microsoft.com/office/drawing/2014/main" id="{C52B2EAA-4A73-B45A-CD85-4457F22DFDF9}"/>
                </a:ext>
              </a:extLst>
            </p:cNvPr>
            <p:cNvCxnSpPr>
              <a:cxnSpLocks/>
            </p:cNvCxnSpPr>
            <p:nvPr/>
          </p:nvCxnSpPr>
          <p:spPr>
            <a:xfrm flipH="1">
              <a:off x="579120" y="1732609"/>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AA333D6-3E4E-251A-ACB7-06CA8A24946C}"/>
                </a:ext>
              </a:extLst>
            </p:cNvPr>
            <p:cNvCxnSpPr>
              <a:cxnSpLocks/>
            </p:cNvCxnSpPr>
            <p:nvPr/>
          </p:nvCxnSpPr>
          <p:spPr>
            <a:xfrm flipH="1">
              <a:off x="579120" y="3278725"/>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DCDDA6E-E3EF-1B19-0DA8-9D87E5E1B1F2}"/>
                </a:ext>
              </a:extLst>
            </p:cNvPr>
            <p:cNvSpPr txBox="1"/>
            <p:nvPr/>
          </p:nvSpPr>
          <p:spPr>
            <a:xfrm>
              <a:off x="919480" y="1342957"/>
              <a:ext cx="1808480"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どうしてなる？</a:t>
              </a:r>
              <a:endParaRPr kumimoji="1" lang="en-US" altLang="ja-JP" b="1" spc="100" dirty="0">
                <a:latin typeface="メイリオ" panose="020B0604030504040204" pitchFamily="50" charset="-128"/>
                <a:ea typeface="メイリオ" panose="020B0604030504040204" pitchFamily="50" charset="-128"/>
              </a:endParaRPr>
            </a:p>
          </p:txBody>
        </p:sp>
      </p:grpSp>
      <p:grpSp>
        <p:nvGrpSpPr>
          <p:cNvPr id="20" name="グループ化 19">
            <a:extLst>
              <a:ext uri="{FF2B5EF4-FFF2-40B4-BE49-F238E27FC236}">
                <a16:creationId xmlns:a16="http://schemas.microsoft.com/office/drawing/2014/main" id="{ED00E609-7E0C-2435-D801-7D373006448C}"/>
              </a:ext>
            </a:extLst>
          </p:cNvPr>
          <p:cNvGrpSpPr/>
          <p:nvPr/>
        </p:nvGrpSpPr>
        <p:grpSpPr>
          <a:xfrm>
            <a:off x="3390955" y="1116578"/>
            <a:ext cx="3270567" cy="2766764"/>
            <a:chOff x="376873" y="1342957"/>
            <a:chExt cx="2955607" cy="2766764"/>
          </a:xfrm>
        </p:grpSpPr>
        <p:sp>
          <p:nvSpPr>
            <p:cNvPr id="21" name="テキスト ボックス 20">
              <a:extLst>
                <a:ext uri="{FF2B5EF4-FFF2-40B4-BE49-F238E27FC236}">
                  <a16:creationId xmlns:a16="http://schemas.microsoft.com/office/drawing/2014/main" id="{C0B67B5B-D220-A043-6551-4048E0463704}"/>
                </a:ext>
              </a:extLst>
            </p:cNvPr>
            <p:cNvSpPr txBox="1"/>
            <p:nvPr/>
          </p:nvSpPr>
          <p:spPr>
            <a:xfrm>
              <a:off x="376873" y="1801397"/>
              <a:ext cx="2955607" cy="2308324"/>
            </a:xfrm>
            <a:prstGeom prst="rect">
              <a:avLst/>
            </a:prstGeom>
            <a:noFill/>
          </p:spPr>
          <p:txBody>
            <a:bodyPr wrap="square" rtlCol="0">
              <a:spAutoFit/>
            </a:bodyPr>
            <a:lstStyle/>
            <a:p>
              <a:r>
                <a:rPr kumimoji="1" lang="ja-JP" altLang="en-US" spc="100" dirty="0">
                  <a:latin typeface="メイリオ" panose="020B0604030504040204" pitchFamily="50" charset="-128"/>
                  <a:ea typeface="メイリオ" panose="020B0604030504040204" pitchFamily="50" charset="-128"/>
                </a:rPr>
                <a:t>　決して「根性がない」とか「意思</a:t>
              </a:r>
              <a:r>
                <a:rPr kumimoji="1" lang="ja-JP" altLang="en-US" spc="100">
                  <a:latin typeface="メイリオ" panose="020B0604030504040204" pitchFamily="50" charset="-128"/>
                  <a:ea typeface="メイリオ" panose="020B0604030504040204" pitchFamily="50" charset="-128"/>
                </a:rPr>
                <a:t>が弱い」からでは</a:t>
              </a:r>
              <a:r>
                <a:rPr kumimoji="1" lang="ja-JP" altLang="en-US" spc="100" dirty="0">
                  <a:latin typeface="メイリオ" panose="020B0604030504040204" pitchFamily="50" charset="-128"/>
                  <a:ea typeface="メイリオ" panose="020B0604030504040204" pitchFamily="50" charset="-128"/>
                </a:rPr>
                <a:t>ありません。依存症は、条件さえ揃えば、誰でもなる可能性があり、特別な人だけがなるわけではないのです。</a:t>
              </a:r>
            </a:p>
            <a:p>
              <a:endParaRPr kumimoji="1" lang="ja-JP" altLang="en-US" spc="100" dirty="0">
                <a:latin typeface="メイリオ" panose="020B0604030504040204" pitchFamily="50" charset="-128"/>
                <a:ea typeface="メイリオ" panose="020B0604030504040204" pitchFamily="50" charset="-128"/>
              </a:endParaRPr>
            </a:p>
          </p:txBody>
        </p:sp>
        <p:cxnSp>
          <p:nvCxnSpPr>
            <p:cNvPr id="22" name="直線コネクタ 21">
              <a:extLst>
                <a:ext uri="{FF2B5EF4-FFF2-40B4-BE49-F238E27FC236}">
                  <a16:creationId xmlns:a16="http://schemas.microsoft.com/office/drawing/2014/main" id="{4C3B6756-8BCE-89A5-7DDD-B514A5CCDEBB}"/>
                </a:ext>
              </a:extLst>
            </p:cNvPr>
            <p:cNvCxnSpPr>
              <a:cxnSpLocks/>
            </p:cNvCxnSpPr>
            <p:nvPr/>
          </p:nvCxnSpPr>
          <p:spPr>
            <a:xfrm flipH="1">
              <a:off x="579120" y="1732609"/>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7F5E105-08CD-1F38-F2A4-44AB88CED26D}"/>
                </a:ext>
              </a:extLst>
            </p:cNvPr>
            <p:cNvCxnSpPr>
              <a:cxnSpLocks/>
            </p:cNvCxnSpPr>
            <p:nvPr/>
          </p:nvCxnSpPr>
          <p:spPr>
            <a:xfrm flipH="1">
              <a:off x="579120" y="3807045"/>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6632773-A3BE-CEF6-A964-553345CD26FF}"/>
                </a:ext>
              </a:extLst>
            </p:cNvPr>
            <p:cNvSpPr txBox="1"/>
            <p:nvPr/>
          </p:nvSpPr>
          <p:spPr>
            <a:xfrm>
              <a:off x="830817" y="1342957"/>
              <a:ext cx="2047717"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どのような病気？</a:t>
              </a:r>
              <a:endParaRPr kumimoji="1" lang="en-US" altLang="ja-JP" b="1" spc="100" dirty="0">
                <a:latin typeface="メイリオ" panose="020B0604030504040204" pitchFamily="50" charset="-128"/>
                <a:ea typeface="メイリオ" panose="020B0604030504040204" pitchFamily="50" charset="-128"/>
              </a:endParaRPr>
            </a:p>
          </p:txBody>
        </p:sp>
      </p:grpSp>
      <p:grpSp>
        <p:nvGrpSpPr>
          <p:cNvPr id="25" name="グループ化 24">
            <a:extLst>
              <a:ext uri="{FF2B5EF4-FFF2-40B4-BE49-F238E27FC236}">
                <a16:creationId xmlns:a16="http://schemas.microsoft.com/office/drawing/2014/main" id="{56D37818-9E01-9536-E100-6821F7BDEC91}"/>
              </a:ext>
            </a:extLst>
          </p:cNvPr>
          <p:cNvGrpSpPr/>
          <p:nvPr/>
        </p:nvGrpSpPr>
        <p:grpSpPr>
          <a:xfrm>
            <a:off x="6635433" y="1116578"/>
            <a:ext cx="3270567" cy="2489765"/>
            <a:chOff x="376873" y="1342957"/>
            <a:chExt cx="2955607" cy="2489765"/>
          </a:xfrm>
        </p:grpSpPr>
        <p:sp>
          <p:nvSpPr>
            <p:cNvPr id="26" name="テキスト ボックス 25">
              <a:extLst>
                <a:ext uri="{FF2B5EF4-FFF2-40B4-BE49-F238E27FC236}">
                  <a16:creationId xmlns:a16="http://schemas.microsoft.com/office/drawing/2014/main" id="{9B91432D-DD86-93AB-F444-7C65DB1910CA}"/>
                </a:ext>
              </a:extLst>
            </p:cNvPr>
            <p:cNvSpPr txBox="1"/>
            <p:nvPr/>
          </p:nvSpPr>
          <p:spPr>
            <a:xfrm>
              <a:off x="376873" y="1801397"/>
              <a:ext cx="2955607" cy="2031325"/>
            </a:xfrm>
            <a:prstGeom prst="rect">
              <a:avLst/>
            </a:prstGeom>
            <a:noFill/>
          </p:spPr>
          <p:txBody>
            <a:bodyPr wrap="square" rtlCol="0">
              <a:spAutoFit/>
            </a:bodyPr>
            <a:lstStyle/>
            <a:p>
              <a:r>
                <a:rPr kumimoji="1" lang="ja-JP" altLang="en-US" spc="100" dirty="0">
                  <a:latin typeface="メイリオ" panose="020B0604030504040204" pitchFamily="50" charset="-128"/>
                  <a:ea typeface="メイリオ" panose="020B0604030504040204" pitchFamily="50" charset="-128"/>
                </a:rPr>
                <a:t>　自覚しづらく、孤立してしまいがちです。</a:t>
              </a:r>
              <a:endParaRPr kumimoji="1" lang="en-US" altLang="ja-JP" spc="100" dirty="0">
                <a:latin typeface="メイリオ" panose="020B0604030504040204" pitchFamily="50" charset="-128"/>
                <a:ea typeface="メイリオ" panose="020B0604030504040204" pitchFamily="50" charset="-128"/>
              </a:endParaRPr>
            </a:p>
            <a:p>
              <a:r>
                <a:rPr kumimoji="1" lang="ja-JP" altLang="en-US" spc="100" dirty="0">
                  <a:latin typeface="メイリオ" panose="020B0604030504040204" pitchFamily="50" charset="-128"/>
                  <a:ea typeface="メイリオ" panose="020B0604030504040204" pitchFamily="50" charset="-128"/>
                </a:rPr>
                <a:t>　病気になる前から自分や周囲の人間を信じることができず、辛い体験をしている場合があります。</a:t>
              </a:r>
            </a:p>
            <a:p>
              <a:endParaRPr kumimoji="1" lang="ja-JP" altLang="en-US" spc="100" dirty="0">
                <a:latin typeface="メイリオ" panose="020B0604030504040204" pitchFamily="50" charset="-128"/>
                <a:ea typeface="メイリオ" panose="020B0604030504040204" pitchFamily="50" charset="-128"/>
              </a:endParaRPr>
            </a:p>
          </p:txBody>
        </p:sp>
        <p:cxnSp>
          <p:nvCxnSpPr>
            <p:cNvPr id="27" name="直線コネクタ 26">
              <a:extLst>
                <a:ext uri="{FF2B5EF4-FFF2-40B4-BE49-F238E27FC236}">
                  <a16:creationId xmlns:a16="http://schemas.microsoft.com/office/drawing/2014/main" id="{5A6665A8-288D-B736-BA0C-3F9292673C57}"/>
                </a:ext>
              </a:extLst>
            </p:cNvPr>
            <p:cNvCxnSpPr>
              <a:cxnSpLocks/>
            </p:cNvCxnSpPr>
            <p:nvPr/>
          </p:nvCxnSpPr>
          <p:spPr>
            <a:xfrm flipH="1">
              <a:off x="579120" y="1732609"/>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4D6221C-A680-6E7B-ADCE-3B6B43CFA3FF}"/>
                </a:ext>
              </a:extLst>
            </p:cNvPr>
            <p:cNvCxnSpPr>
              <a:cxnSpLocks/>
            </p:cNvCxnSpPr>
            <p:nvPr/>
          </p:nvCxnSpPr>
          <p:spPr>
            <a:xfrm flipH="1">
              <a:off x="579120" y="3542885"/>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F22E19F4-A56C-58FB-280F-F9881BB870DC}"/>
                </a:ext>
              </a:extLst>
            </p:cNvPr>
            <p:cNvSpPr txBox="1"/>
            <p:nvPr/>
          </p:nvSpPr>
          <p:spPr>
            <a:xfrm>
              <a:off x="830817" y="1342957"/>
              <a:ext cx="2047717"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どのような状態？</a:t>
              </a:r>
              <a:endParaRPr kumimoji="1" lang="en-US" altLang="ja-JP" b="1" spc="100" dirty="0">
                <a:latin typeface="メイリオ" panose="020B0604030504040204" pitchFamily="50" charset="-128"/>
                <a:ea typeface="メイリオ" panose="020B0604030504040204" pitchFamily="50" charset="-128"/>
              </a:endParaRPr>
            </a:p>
          </p:txBody>
        </p:sp>
      </p:grpSp>
      <p:sp>
        <p:nvSpPr>
          <p:cNvPr id="3" name="正方形/長方形 7">
            <a:extLst>
              <a:ext uri="{FF2B5EF4-FFF2-40B4-BE49-F238E27FC236}">
                <a16:creationId xmlns:a16="http://schemas.microsoft.com/office/drawing/2014/main" id="{1E579DEB-4FCC-93A6-1CC3-C9E94D2520F9}"/>
              </a:ext>
            </a:extLst>
          </p:cNvPr>
          <p:cNvSpPr>
            <a:spLocks noChangeArrowheads="1"/>
          </p:cNvSpPr>
          <p:nvPr/>
        </p:nvSpPr>
        <p:spPr bwMode="auto">
          <a:xfrm>
            <a:off x="1602545" y="518641"/>
            <a:ext cx="6700911"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ここまでの内容を振り返ってみましょう。</a:t>
            </a:r>
          </a:p>
        </p:txBody>
      </p:sp>
    </p:spTree>
    <p:extLst>
      <p:ext uri="{BB962C8B-B14F-4D97-AF65-F5344CB8AC3E}">
        <p14:creationId xmlns:p14="http://schemas.microsoft.com/office/powerpoint/2010/main" val="52140490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89B37-960E-580F-5ECB-871A1D217BEF}"/>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00D9E99A-5EAE-6502-A526-7D5EDFC4E21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18</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0FDA6801-0E6B-40CF-C398-37E041C9478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．依存症の方への支援にあたって</a:t>
            </a:r>
          </a:p>
        </p:txBody>
      </p:sp>
      <p:sp>
        <p:nvSpPr>
          <p:cNvPr id="9" name="正方形/長方形 8">
            <a:extLst>
              <a:ext uri="{FF2B5EF4-FFF2-40B4-BE49-F238E27FC236}">
                <a16:creationId xmlns:a16="http://schemas.microsoft.com/office/drawing/2014/main" id="{B8C5D79E-9310-21DC-67E5-45DA48ED1DE9}"/>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２．主な連携・相談先</a:t>
            </a:r>
          </a:p>
        </p:txBody>
      </p:sp>
      <p:grpSp>
        <p:nvGrpSpPr>
          <p:cNvPr id="18" name="グループ化 17">
            <a:extLst>
              <a:ext uri="{FF2B5EF4-FFF2-40B4-BE49-F238E27FC236}">
                <a16:creationId xmlns:a16="http://schemas.microsoft.com/office/drawing/2014/main" id="{1F0CB279-2ED0-31F7-83B4-C24D847970A2}"/>
              </a:ext>
            </a:extLst>
          </p:cNvPr>
          <p:cNvGrpSpPr/>
          <p:nvPr/>
        </p:nvGrpSpPr>
        <p:grpSpPr>
          <a:xfrm>
            <a:off x="220662" y="1512726"/>
            <a:ext cx="9464675" cy="1938993"/>
            <a:chOff x="680720" y="801201"/>
            <a:chExt cx="8967788" cy="1938993"/>
          </a:xfrm>
        </p:grpSpPr>
        <p:sp>
          <p:nvSpPr>
            <p:cNvPr id="19" name="正方形/長方形 7">
              <a:extLst>
                <a:ext uri="{FF2B5EF4-FFF2-40B4-BE49-F238E27FC236}">
                  <a16:creationId xmlns:a16="http://schemas.microsoft.com/office/drawing/2014/main" id="{388E90B5-B702-BEB5-526B-AE2686BD8C33}"/>
                </a:ext>
              </a:extLst>
            </p:cNvPr>
            <p:cNvSpPr>
              <a:spLocks noChangeArrowheads="1"/>
            </p:cNvSpPr>
            <p:nvPr/>
          </p:nvSpPr>
          <p:spPr bwMode="auto">
            <a:xfrm>
              <a:off x="680720" y="801201"/>
              <a:ext cx="8544560"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400" b="1" spc="100" dirty="0">
                  <a:latin typeface="メイリオ" panose="020B0604030504040204" pitchFamily="50" charset="-128"/>
                  <a:ea typeface="メイリオ" panose="020B0604030504040204" pitchFamily="50" charset="-128"/>
                </a:rPr>
                <a:t>①保健所</a:t>
              </a:r>
            </a:p>
          </p:txBody>
        </p:sp>
        <p:sp>
          <p:nvSpPr>
            <p:cNvPr id="20" name="正方形/長方形 19">
              <a:extLst>
                <a:ext uri="{FF2B5EF4-FFF2-40B4-BE49-F238E27FC236}">
                  <a16:creationId xmlns:a16="http://schemas.microsoft.com/office/drawing/2014/main" id="{4CCA1E41-1FB0-A7C6-896B-889DB8172E65}"/>
                </a:ext>
              </a:extLst>
            </p:cNvPr>
            <p:cNvSpPr>
              <a:spLocks noChangeArrowheads="1"/>
            </p:cNvSpPr>
            <p:nvPr/>
          </p:nvSpPr>
          <p:spPr bwMode="auto">
            <a:xfrm>
              <a:off x="1103948" y="1262866"/>
              <a:ext cx="8544560" cy="147732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a:t>
              </a:r>
              <a:r>
                <a:rPr kumimoji="0" lang="ja-JP" altLang="en-US" sz="1400" spc="100" dirty="0">
                  <a:latin typeface="メイリオ" panose="020B0604030504040204" pitchFamily="50" charset="-128"/>
                  <a:ea typeface="メイリオ" panose="020B0604030504040204" pitchFamily="50" charset="-128"/>
                </a:rPr>
                <a:t>こころの健康、保健、医療、福祉に関する相談、未治療、医療中断の方の受診相談、思春期問題、ひきこもり相談、アルコール・薬物・ギャンブル等依存症の家族相談など幅広い相談を行っています。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相談は電話相談、面談による相談があり、保健師、医師、精神保健福祉士などの専門職が対応します。また、相談者の要望によって、保健師は家庭を訪問して相談を行うこともできます。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保健師は地域を分担して受け持っており、たいていの場合相談者の居住地の担当保健師がその相談に対応します。自分の担当地域の保健師と会っておくと、その後の相談がスムーズに進みます。</a:t>
              </a:r>
            </a:p>
          </p:txBody>
        </p:sp>
        <p:cxnSp>
          <p:nvCxnSpPr>
            <p:cNvPr id="21" name="直線コネクタ 20">
              <a:extLst>
                <a:ext uri="{FF2B5EF4-FFF2-40B4-BE49-F238E27FC236}">
                  <a16:creationId xmlns:a16="http://schemas.microsoft.com/office/drawing/2014/main" id="{64985BBB-F48D-0628-6FF7-FC5806A26E21}"/>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2" name="四角形: 角を丸くする 21">
            <a:extLst>
              <a:ext uri="{FF2B5EF4-FFF2-40B4-BE49-F238E27FC236}">
                <a16:creationId xmlns:a16="http://schemas.microsoft.com/office/drawing/2014/main" id="{1D15636F-7399-1E0F-FD1B-DD9CB0CB6C5C}"/>
              </a:ext>
            </a:extLst>
          </p:cNvPr>
          <p:cNvSpPr/>
          <p:nvPr/>
        </p:nvSpPr>
        <p:spPr>
          <a:xfrm>
            <a:off x="61913" y="6670675"/>
            <a:ext cx="9274592" cy="174626"/>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ja-JP" altLang="en-US" sz="1050" dirty="0">
                <a:solidFill>
                  <a:schemeClr val="tx1"/>
                </a:solidFill>
                <a:latin typeface="メイリオ" panose="020B0604030504040204" pitchFamily="50" charset="-128"/>
                <a:ea typeface="メイリオ" panose="020B0604030504040204" pitchFamily="50" charset="-128"/>
              </a:rPr>
              <a:t>依存症対策</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https://www.mhlw.go.jp/stf/seisakunitsuite/bunya/0000070789.html</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0EA8F52B-6C3E-DB4C-C839-56FA814854FE}"/>
              </a:ext>
            </a:extLst>
          </p:cNvPr>
          <p:cNvSpPr txBox="1">
            <a:spLocks noChangeArrowheads="1"/>
          </p:cNvSpPr>
          <p:nvPr/>
        </p:nvSpPr>
        <p:spPr bwMode="auto">
          <a:xfrm>
            <a:off x="453000" y="748121"/>
            <a:ext cx="9000000" cy="58477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　ここからは、依存症の方への支援にあたり、主な連携先となる機関等について確認していきます。</a:t>
            </a:r>
            <a:endParaRPr lang="en-US" altLang="ja-JP" sz="1600" spc="100" dirty="0">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FA79DC7B-41E7-D6FA-B9BA-19A458D0B86C}"/>
              </a:ext>
            </a:extLst>
          </p:cNvPr>
          <p:cNvGrpSpPr/>
          <p:nvPr/>
        </p:nvGrpSpPr>
        <p:grpSpPr>
          <a:xfrm>
            <a:off x="220662" y="3702600"/>
            <a:ext cx="9464675" cy="2554546"/>
            <a:chOff x="680720" y="801201"/>
            <a:chExt cx="8967788" cy="2554546"/>
          </a:xfrm>
        </p:grpSpPr>
        <p:sp>
          <p:nvSpPr>
            <p:cNvPr id="25" name="正方形/長方形 7">
              <a:extLst>
                <a:ext uri="{FF2B5EF4-FFF2-40B4-BE49-F238E27FC236}">
                  <a16:creationId xmlns:a16="http://schemas.microsoft.com/office/drawing/2014/main" id="{D063E2F6-EF9B-0AE7-3BBB-1F941695708F}"/>
                </a:ext>
              </a:extLst>
            </p:cNvPr>
            <p:cNvSpPr>
              <a:spLocks noChangeArrowheads="1"/>
            </p:cNvSpPr>
            <p:nvPr/>
          </p:nvSpPr>
          <p:spPr bwMode="auto">
            <a:xfrm>
              <a:off x="680720" y="801201"/>
              <a:ext cx="8544560"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400" b="1" spc="100" dirty="0">
                  <a:latin typeface="メイリオ" panose="020B0604030504040204" pitchFamily="50" charset="-128"/>
                  <a:ea typeface="メイリオ" panose="020B0604030504040204" pitchFamily="50" charset="-128"/>
                </a:rPr>
                <a:t>②精神保健福祉センター</a:t>
              </a:r>
            </a:p>
          </p:txBody>
        </p:sp>
        <p:sp>
          <p:nvSpPr>
            <p:cNvPr id="26" name="正方形/長方形 25">
              <a:extLst>
                <a:ext uri="{FF2B5EF4-FFF2-40B4-BE49-F238E27FC236}">
                  <a16:creationId xmlns:a16="http://schemas.microsoft.com/office/drawing/2014/main" id="{1FE9B23C-900E-A381-92C3-988711F0B417}"/>
                </a:ext>
              </a:extLst>
            </p:cNvPr>
            <p:cNvSpPr>
              <a:spLocks noChangeArrowheads="1"/>
            </p:cNvSpPr>
            <p:nvPr/>
          </p:nvSpPr>
          <p:spPr bwMode="auto">
            <a:xfrm>
              <a:off x="1103948" y="1262866"/>
              <a:ext cx="8544560" cy="209288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a:t>
              </a:r>
              <a:r>
                <a:rPr kumimoji="0" lang="ja-JP" altLang="en-US" sz="1400" spc="100" dirty="0">
                  <a:latin typeface="メイリオ" panose="020B0604030504040204" pitchFamily="50" charset="-128"/>
                  <a:ea typeface="メイリオ" panose="020B0604030504040204" pitchFamily="50" charset="-128"/>
                </a:rPr>
                <a:t>精神保健福祉センターは各都道府県・政令指定都市ごとに</a:t>
              </a:r>
              <a:r>
                <a:rPr kumimoji="0" lang="en-US" altLang="ja-JP" sz="1400" spc="100" dirty="0">
                  <a:latin typeface="メイリオ" panose="020B0604030504040204" pitchFamily="50" charset="-128"/>
                  <a:ea typeface="メイリオ" panose="020B0604030504040204" pitchFamily="50" charset="-128"/>
                </a:rPr>
                <a:t>1</a:t>
              </a:r>
              <a:r>
                <a:rPr kumimoji="0" lang="ja-JP" altLang="en-US" sz="1400" spc="100" dirty="0">
                  <a:latin typeface="メイリオ" panose="020B0604030504040204" pitchFamily="50" charset="-128"/>
                  <a:ea typeface="メイリオ" panose="020B0604030504040204" pitchFamily="50" charset="-128"/>
                </a:rPr>
                <a:t>か所ずつあります（東京都は</a:t>
              </a:r>
              <a:r>
                <a:rPr kumimoji="0" lang="en-US" altLang="ja-JP" sz="1400" spc="100" dirty="0">
                  <a:latin typeface="メイリオ" panose="020B0604030504040204" pitchFamily="50" charset="-128"/>
                  <a:ea typeface="メイリオ" panose="020B0604030504040204" pitchFamily="50" charset="-128"/>
                </a:rPr>
                <a:t>3</a:t>
              </a:r>
              <a:r>
                <a:rPr kumimoji="0" lang="ja-JP" altLang="en-US" sz="1400" spc="100" dirty="0">
                  <a:latin typeface="メイリオ" panose="020B0604030504040204" pitchFamily="50" charset="-128"/>
                  <a:ea typeface="メイリオ" panose="020B0604030504040204" pitchFamily="50" charset="-128"/>
                </a:rPr>
                <a:t>か所）。「こころの健康センター」などと呼ばれている場合もあります。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センターでは、こころの健康についての相談、精神科医療についての相談、社会復帰についての相談、アルコール・薬物・ギャンブル依存症の家族の相談、ひきこもりなど思春期・青年期問題の相談、認知症高齢者相談など精神保健福祉全般にわたる相談を電話や面接により行っています。センターの規模によって異なりますが、医師、看護師、保健師、精神保健福祉士、臨床心理技術者、作業療法士などの専門職が配置されています。</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このほか、センターによって、デイケア、家族会の運営など各種の事業を行っていますが、センターによって事業内容が異なってます。</a:t>
              </a:r>
            </a:p>
          </p:txBody>
        </p:sp>
        <p:cxnSp>
          <p:nvCxnSpPr>
            <p:cNvPr id="27" name="直線コネクタ 26">
              <a:extLst>
                <a:ext uri="{FF2B5EF4-FFF2-40B4-BE49-F238E27FC236}">
                  <a16:creationId xmlns:a16="http://schemas.microsoft.com/office/drawing/2014/main" id="{64C50DB7-5883-CBD7-E7C8-482784073CAE}"/>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26797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0E933F7A-2994-D0C7-0351-907049145AAD}"/>
              </a:ext>
            </a:extLst>
          </p:cNvPr>
          <p:cNvGraphicFramePr>
            <a:graphicFrameLocks noGrp="1"/>
          </p:cNvGraphicFramePr>
          <p:nvPr>
            <p:extLst>
              <p:ext uri="{D42A27DB-BD31-4B8C-83A1-F6EECF244321}">
                <p14:modId xmlns:p14="http://schemas.microsoft.com/office/powerpoint/2010/main" val="730342281"/>
              </p:ext>
            </p:extLst>
          </p:nvPr>
        </p:nvGraphicFramePr>
        <p:xfrm>
          <a:off x="273050" y="647700"/>
          <a:ext cx="9359900" cy="5486400"/>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28800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anchor="ctr">
                    <a:solidFill>
                      <a:schemeClr val="accent1">
                        <a:lumMod val="50000"/>
                      </a:schemeClr>
                    </a:solidFill>
                  </a:tcPr>
                </a:tc>
                <a:extLst>
                  <a:ext uri="{0D108BD9-81ED-4DB2-BD59-A6C34878D82A}">
                    <a16:rowId xmlns:a16="http://schemas.microsoft.com/office/drawing/2014/main" val="10000"/>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anchor="ctr">
                    <a:solidFill>
                      <a:schemeClr val="bg2"/>
                    </a:solidFill>
                  </a:tcPr>
                </a:tc>
                <a:extLst>
                  <a:ext uri="{0D108BD9-81ED-4DB2-BD59-A6C34878D82A}">
                    <a16:rowId xmlns:a16="http://schemas.microsoft.com/office/drawing/2014/main" val="1000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2"/>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本編</a:t>
                      </a: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．依存症の種類とその特徴について</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endParaRPr kumimoji="1" lang="ja-JP" altLang="en-US" sz="1400"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3"/>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１．依存症ってなに？</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4"/>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２．どうしてやめられないのか</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３．依存症は身近なもの</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2779050802"/>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．依存症の方への支援にあたって</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11</a:t>
                      </a:r>
                      <a:endParaRPr kumimoji="1" lang="ja-JP" altLang="en-US" sz="1400"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10180553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◆ワーク　やめられないと思うこと、それが有害だと言われたら</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311605103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１．支援にあたっての基本的な考え方・観点</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２．主な連携・相談先</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３．援助方針策定にあたってのアセスメント時の観点</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345329550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参考①</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2802021882"/>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参考②</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44154047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．事例で深める！依存症の方への支援</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25</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3464148212"/>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おわりに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47</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48</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anchor="ctr"/>
                </a:tc>
                <a:tc>
                  <a:txBody>
                    <a:bodyPr/>
                    <a:lstStyle/>
                    <a:p>
                      <a:pPr algn="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49</a:t>
                      </a:r>
                      <a:endParaRPr kumimoji="1" lang="ja-JP" altLang="en-US" sz="1400" b="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42868-B465-EF41-8C1B-1841CCF135E4}"/>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D3BA677F-8A57-11FD-1C01-FE658CABC2C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19</a:t>
            </a:fld>
            <a:endParaRPr lang="ja-JP" altLang="en-US" sz="1000">
              <a:solidFill>
                <a:srgbClr val="898989"/>
              </a:solidFill>
            </a:endParaRPr>
          </a:p>
        </p:txBody>
      </p:sp>
      <p:grpSp>
        <p:nvGrpSpPr>
          <p:cNvPr id="10" name="グループ化 9">
            <a:extLst>
              <a:ext uri="{FF2B5EF4-FFF2-40B4-BE49-F238E27FC236}">
                <a16:creationId xmlns:a16="http://schemas.microsoft.com/office/drawing/2014/main" id="{6AA588E4-1326-AB63-CA82-2C3DE06D148B}"/>
              </a:ext>
            </a:extLst>
          </p:cNvPr>
          <p:cNvGrpSpPr/>
          <p:nvPr/>
        </p:nvGrpSpPr>
        <p:grpSpPr>
          <a:xfrm>
            <a:off x="220662" y="575299"/>
            <a:ext cx="9464675" cy="1261884"/>
            <a:chOff x="680720" y="801201"/>
            <a:chExt cx="8967788" cy="1261884"/>
          </a:xfrm>
        </p:grpSpPr>
        <p:sp>
          <p:nvSpPr>
            <p:cNvPr id="11" name="正方形/長方形 7">
              <a:extLst>
                <a:ext uri="{FF2B5EF4-FFF2-40B4-BE49-F238E27FC236}">
                  <a16:creationId xmlns:a16="http://schemas.microsoft.com/office/drawing/2014/main" id="{BD9A1765-E21F-C9A5-99FE-556EC3D80AD6}"/>
                </a:ext>
              </a:extLst>
            </p:cNvPr>
            <p:cNvSpPr>
              <a:spLocks noChangeArrowheads="1"/>
            </p:cNvSpPr>
            <p:nvPr/>
          </p:nvSpPr>
          <p:spPr bwMode="auto">
            <a:xfrm>
              <a:off x="680720" y="801201"/>
              <a:ext cx="8544560"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400" b="1" spc="100" dirty="0">
                  <a:latin typeface="メイリオ" panose="020B0604030504040204" pitchFamily="50" charset="-128"/>
                  <a:ea typeface="メイリオ" panose="020B0604030504040204" pitchFamily="50" charset="-128"/>
                </a:rPr>
                <a:t>③依存症相談拠点</a:t>
              </a:r>
            </a:p>
          </p:txBody>
        </p:sp>
        <p:sp>
          <p:nvSpPr>
            <p:cNvPr id="12" name="正方形/長方形 11">
              <a:extLst>
                <a:ext uri="{FF2B5EF4-FFF2-40B4-BE49-F238E27FC236}">
                  <a16:creationId xmlns:a16="http://schemas.microsoft.com/office/drawing/2014/main" id="{BE7FF0D4-A8F8-3CBA-66A5-0AD21CE27FB3}"/>
                </a:ext>
              </a:extLst>
            </p:cNvPr>
            <p:cNvSpPr>
              <a:spLocks noChangeArrowheads="1"/>
            </p:cNvSpPr>
            <p:nvPr/>
          </p:nvSpPr>
          <p:spPr bwMode="auto">
            <a:xfrm>
              <a:off x="1103948" y="1262866"/>
              <a:ext cx="8544560" cy="80021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a:t>
              </a:r>
              <a:r>
                <a:rPr kumimoji="0" lang="ja-JP" altLang="en-US" sz="1400" spc="100" dirty="0">
                  <a:latin typeface="メイリオ" panose="020B0604030504040204" pitchFamily="50" charset="-128"/>
                  <a:ea typeface="メイリオ" panose="020B0604030504040204" pitchFamily="50" charset="-128"/>
                </a:rPr>
                <a:t>都道府県及び指定都市では、「依存症対策地域支援事業」において、依存症相談員を配置した相談拠点の設置を進めています。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相談拠点を確認しておきましょう。依存症対策全国センター</a:t>
              </a:r>
              <a:r>
                <a:rPr kumimoji="0" lang="en-US" altLang="ja-JP" sz="1400" spc="100" dirty="0">
                  <a:latin typeface="メイリオ" panose="020B0604030504040204" pitchFamily="50" charset="-128"/>
                  <a:ea typeface="メイリオ" panose="020B0604030504040204" pitchFamily="50" charset="-128"/>
                </a:rPr>
                <a:t>HP</a:t>
              </a:r>
              <a:r>
                <a:rPr kumimoji="0" lang="ja-JP" altLang="en-US" sz="1400" spc="100" dirty="0">
                  <a:latin typeface="メイリオ" panose="020B0604030504040204" pitchFamily="50" charset="-128"/>
                  <a:ea typeface="メイリオ" panose="020B0604030504040204" pitchFamily="50" charset="-128"/>
                </a:rPr>
                <a:t>でも確認できます。</a:t>
              </a:r>
            </a:p>
          </p:txBody>
        </p:sp>
        <p:cxnSp>
          <p:nvCxnSpPr>
            <p:cNvPr id="13" name="直線コネクタ 12">
              <a:extLst>
                <a:ext uri="{FF2B5EF4-FFF2-40B4-BE49-F238E27FC236}">
                  <a16:creationId xmlns:a16="http://schemas.microsoft.com/office/drawing/2014/main" id="{8D9A1FE9-94FD-5B18-8AFB-F360B441E195}"/>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4A309846-A529-54AC-69AD-8BDBB0A4507A}"/>
              </a:ext>
            </a:extLst>
          </p:cNvPr>
          <p:cNvGrpSpPr/>
          <p:nvPr/>
        </p:nvGrpSpPr>
        <p:grpSpPr>
          <a:xfrm>
            <a:off x="220662" y="1872280"/>
            <a:ext cx="9464675" cy="1908215"/>
            <a:chOff x="680720" y="801201"/>
            <a:chExt cx="8967788" cy="1908215"/>
          </a:xfrm>
        </p:grpSpPr>
        <p:sp>
          <p:nvSpPr>
            <p:cNvPr id="6" name="正方形/長方形 7">
              <a:extLst>
                <a:ext uri="{FF2B5EF4-FFF2-40B4-BE49-F238E27FC236}">
                  <a16:creationId xmlns:a16="http://schemas.microsoft.com/office/drawing/2014/main" id="{A15C0EC9-34B0-955B-FF01-A897DE88B65F}"/>
                </a:ext>
              </a:extLst>
            </p:cNvPr>
            <p:cNvSpPr>
              <a:spLocks noChangeArrowheads="1"/>
            </p:cNvSpPr>
            <p:nvPr/>
          </p:nvSpPr>
          <p:spPr bwMode="auto">
            <a:xfrm>
              <a:off x="680720" y="801201"/>
              <a:ext cx="8544560"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400" b="1" spc="100" dirty="0">
                  <a:latin typeface="メイリオ" panose="020B0604030504040204" pitchFamily="50" charset="-128"/>
                  <a:ea typeface="メイリオ" panose="020B0604030504040204" pitchFamily="50" charset="-128"/>
                </a:rPr>
                <a:t>④自助グループ・回復支援施設</a:t>
              </a:r>
            </a:p>
          </p:txBody>
        </p:sp>
        <p:sp>
          <p:nvSpPr>
            <p:cNvPr id="7" name="正方形/長方形 6">
              <a:extLst>
                <a:ext uri="{FF2B5EF4-FFF2-40B4-BE49-F238E27FC236}">
                  <a16:creationId xmlns:a16="http://schemas.microsoft.com/office/drawing/2014/main" id="{5EDADD69-674C-C3F0-6204-6A418B1A0AC0}"/>
                </a:ext>
              </a:extLst>
            </p:cNvPr>
            <p:cNvSpPr>
              <a:spLocks noChangeArrowheads="1"/>
            </p:cNvSpPr>
            <p:nvPr/>
          </p:nvSpPr>
          <p:spPr bwMode="auto">
            <a:xfrm>
              <a:off x="1103948" y="1262866"/>
              <a:ext cx="8544560" cy="144655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a:t>
              </a:r>
              <a:r>
                <a:rPr kumimoji="0" lang="ja-JP" altLang="en-US" sz="1400" spc="100" dirty="0">
                  <a:latin typeface="メイリオ" panose="020B0604030504040204" pitchFamily="50" charset="-128"/>
                  <a:ea typeface="メイリオ" panose="020B0604030504040204" pitchFamily="50" charset="-128"/>
                </a:rPr>
                <a:t>自助グループ・回復支援施設とは、アルコールの問題や薬物依存の問題、病的賭博などの問題などを抱えた人たちが同じ問題を抱えた人と自発的に、当事者の意志でつながり、結びついた集団のことをいいます。</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一人で自分の問題から脱却することはむずかしいですが、グループメンバーと体験を共有し、分かちあい、自分の抱える問題や悩みをしっかりと直視して自分を変化させていくことができます。</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問題別に様々な自助グループ・回復支援施設があります。</a:t>
              </a:r>
            </a:p>
          </p:txBody>
        </p:sp>
        <p:cxnSp>
          <p:nvCxnSpPr>
            <p:cNvPr id="8" name="直線コネクタ 7">
              <a:extLst>
                <a:ext uri="{FF2B5EF4-FFF2-40B4-BE49-F238E27FC236}">
                  <a16:creationId xmlns:a16="http://schemas.microsoft.com/office/drawing/2014/main" id="{D63DF174-1E6E-5E39-9FC8-A349CC29342A}"/>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558C4512-8C96-6083-A5F7-ED570C49267A}"/>
              </a:ext>
            </a:extLst>
          </p:cNvPr>
          <p:cNvGrpSpPr/>
          <p:nvPr/>
        </p:nvGrpSpPr>
        <p:grpSpPr>
          <a:xfrm>
            <a:off x="220662" y="3783914"/>
            <a:ext cx="9464675" cy="2769989"/>
            <a:chOff x="680720" y="801201"/>
            <a:chExt cx="8967788" cy="2769989"/>
          </a:xfrm>
        </p:grpSpPr>
        <p:sp>
          <p:nvSpPr>
            <p:cNvPr id="14" name="正方形/長方形 7">
              <a:extLst>
                <a:ext uri="{FF2B5EF4-FFF2-40B4-BE49-F238E27FC236}">
                  <a16:creationId xmlns:a16="http://schemas.microsoft.com/office/drawing/2014/main" id="{0A9A9A9B-113C-7345-E974-845B0544C6D6}"/>
                </a:ext>
              </a:extLst>
            </p:cNvPr>
            <p:cNvSpPr>
              <a:spLocks noChangeArrowheads="1"/>
            </p:cNvSpPr>
            <p:nvPr/>
          </p:nvSpPr>
          <p:spPr bwMode="auto">
            <a:xfrm>
              <a:off x="680720" y="801201"/>
              <a:ext cx="8544560"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400" b="1" spc="100" dirty="0">
                  <a:latin typeface="メイリオ" panose="020B0604030504040204" pitchFamily="50" charset="-128"/>
                  <a:ea typeface="メイリオ" panose="020B0604030504040204" pitchFamily="50" charset="-128"/>
                </a:rPr>
                <a:t>⑤家族会・家族の自助グループ</a:t>
              </a:r>
            </a:p>
          </p:txBody>
        </p:sp>
        <p:sp>
          <p:nvSpPr>
            <p:cNvPr id="15" name="正方形/長方形 14">
              <a:extLst>
                <a:ext uri="{FF2B5EF4-FFF2-40B4-BE49-F238E27FC236}">
                  <a16:creationId xmlns:a16="http://schemas.microsoft.com/office/drawing/2014/main" id="{F6CF8956-CE86-7685-B262-42BA83DD9BF8}"/>
                </a:ext>
              </a:extLst>
            </p:cNvPr>
            <p:cNvSpPr>
              <a:spLocks noChangeArrowheads="1"/>
            </p:cNvSpPr>
            <p:nvPr/>
          </p:nvSpPr>
          <p:spPr bwMode="auto">
            <a:xfrm>
              <a:off x="1103948" y="1262866"/>
              <a:ext cx="8544560" cy="230832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a:t>
              </a:r>
              <a:r>
                <a:rPr kumimoji="0" lang="ja-JP" altLang="en-US" sz="1400" spc="100" dirty="0">
                  <a:latin typeface="メイリオ" panose="020B0604030504040204" pitchFamily="50" charset="-128"/>
                  <a:ea typeface="メイリオ" panose="020B0604030504040204" pitchFamily="50" charset="-128"/>
                </a:rPr>
                <a:t>家族会・家族の自助グループとは、依存症者を家族にもつ人たちが、お互いに悩みを分かちあい、共有し、連携することでお互いに支えあう会です。支えあいを通して、依存症者、また家族全体も良い方向に変化します。</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家族会・家族の自助グループによって頻度はまちまちですが定期的（週</a:t>
              </a:r>
              <a:r>
                <a:rPr kumimoji="0" lang="en-US" altLang="ja-JP" sz="1400" spc="100" dirty="0">
                  <a:latin typeface="メイリオ" panose="020B0604030504040204" pitchFamily="50" charset="-128"/>
                  <a:ea typeface="メイリオ" panose="020B0604030504040204" pitchFamily="50" charset="-128"/>
                </a:rPr>
                <a:t>1</a:t>
              </a:r>
              <a:r>
                <a:rPr kumimoji="0" lang="ja-JP" altLang="en-US" sz="1400" spc="100" dirty="0">
                  <a:latin typeface="メイリオ" panose="020B0604030504040204" pitchFamily="50" charset="-128"/>
                  <a:ea typeface="メイリオ" panose="020B0604030504040204" pitchFamily="50" charset="-128"/>
                </a:rPr>
                <a:t>回、月</a:t>
              </a:r>
              <a:r>
                <a:rPr kumimoji="0" lang="en-US" altLang="ja-JP" sz="1400" spc="100" dirty="0">
                  <a:latin typeface="メイリオ" panose="020B0604030504040204" pitchFamily="50" charset="-128"/>
                  <a:ea typeface="メイリオ" panose="020B0604030504040204" pitchFamily="50" charset="-128"/>
                </a:rPr>
                <a:t>1</a:t>
              </a:r>
              <a:r>
                <a:rPr kumimoji="0" lang="ja-JP" altLang="en-US" sz="1400" spc="100" dirty="0">
                  <a:latin typeface="メイリオ" panose="020B0604030504040204" pitchFamily="50" charset="-128"/>
                  <a:ea typeface="メイリオ" panose="020B0604030504040204" pitchFamily="50" charset="-128"/>
                </a:rPr>
                <a:t>回、年数回など）に会を催しているところが大半です。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活動内容は家族会・家族の自助グループによって異なりますが、例えば、家族同士の交流を主眼に家族としての困りごとを話し合ったり、普及啓発活動としてフォーラムやシンポジウムを企画したりします。また行政などへの要望・働きかけなどの社会的な活動も精力的に行っています。</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精神保健福祉センター・保健所・市町村などで、連絡先、入会方法、活動内容などの具体的な情報を提供してくれます。</a:t>
              </a:r>
            </a:p>
          </p:txBody>
        </p:sp>
        <p:cxnSp>
          <p:nvCxnSpPr>
            <p:cNvPr id="16" name="直線コネクタ 15">
              <a:extLst>
                <a:ext uri="{FF2B5EF4-FFF2-40B4-BE49-F238E27FC236}">
                  <a16:creationId xmlns:a16="http://schemas.microsoft.com/office/drawing/2014/main" id="{F66AA449-6EDC-E49E-0EC5-BA3584E75128}"/>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 name="正方形/長方形 44">
            <a:extLst>
              <a:ext uri="{FF2B5EF4-FFF2-40B4-BE49-F238E27FC236}">
                <a16:creationId xmlns:a16="http://schemas.microsoft.com/office/drawing/2014/main" id="{F7219D40-9DF8-8618-890E-6A971743D1A9}"/>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D0F47FB9-FA32-5AE1-B27A-B7F3C0234405}"/>
              </a:ext>
            </a:extLst>
          </p:cNvPr>
          <p:cNvSpPr/>
          <p:nvPr/>
        </p:nvSpPr>
        <p:spPr>
          <a:xfrm>
            <a:off x="61913" y="6670675"/>
            <a:ext cx="9274592" cy="174626"/>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ja-JP" altLang="en-US" sz="1050" dirty="0">
                <a:solidFill>
                  <a:schemeClr val="tx1"/>
                </a:solidFill>
                <a:latin typeface="メイリオ" panose="020B0604030504040204" pitchFamily="50" charset="-128"/>
                <a:ea typeface="メイリオ" panose="020B0604030504040204" pitchFamily="50" charset="-128"/>
              </a:rPr>
              <a:t>依存症対策</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https://www.mhlw.go.jp/stf/seisakunitsuite/bunya/0000070789.html</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233696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FDA50-0200-EA2C-F7DE-C8506AAC849E}"/>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456987FA-4237-8E0C-CE06-7F44FD749F3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20</a:t>
            </a:fld>
            <a:endParaRPr lang="ja-JP" altLang="en-US" sz="1000">
              <a:solidFill>
                <a:srgbClr val="898989"/>
              </a:solidFill>
            </a:endParaRPr>
          </a:p>
        </p:txBody>
      </p:sp>
      <p:sp>
        <p:nvSpPr>
          <p:cNvPr id="7" name="四角形: 角を丸くする 6">
            <a:extLst>
              <a:ext uri="{FF2B5EF4-FFF2-40B4-BE49-F238E27FC236}">
                <a16:creationId xmlns:a16="http://schemas.microsoft.com/office/drawing/2014/main" id="{4AA8A748-B85C-5351-7080-696A19A7D4BE}"/>
              </a:ext>
            </a:extLst>
          </p:cNvPr>
          <p:cNvSpPr/>
          <p:nvPr/>
        </p:nvSpPr>
        <p:spPr>
          <a:xfrm>
            <a:off x="38500" y="6492875"/>
            <a:ext cx="9612000" cy="365125"/>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出典：厚生労働省社会・援護局障害保健福祉部精神・障害保健課依存症対策推進室「ギャンブル等依存症と行政施策について」</a:t>
            </a:r>
            <a:br>
              <a:rPr kumimoji="1" lang="en-US" altLang="ja-JP" sz="1000" dirty="0">
                <a:solidFill>
                  <a:schemeClr val="tx1"/>
                </a:solidFill>
                <a:latin typeface="メイリオ" panose="020B0604030504040204" pitchFamily="50" charset="-128"/>
                <a:ea typeface="メイリオ" panose="020B0604030504040204" pitchFamily="50" charset="-128"/>
              </a:rPr>
            </a:b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令和</a:t>
            </a:r>
            <a:r>
              <a:rPr kumimoji="1" lang="en-US" altLang="ja-JP" sz="1000" dirty="0">
                <a:solidFill>
                  <a:schemeClr val="tx1"/>
                </a:solidFill>
                <a:latin typeface="メイリオ" panose="020B0604030504040204" pitchFamily="50" charset="-128"/>
                <a:ea typeface="メイリオ" panose="020B0604030504040204" pitchFamily="50" charset="-128"/>
              </a:rPr>
              <a:t>6</a:t>
            </a:r>
            <a:r>
              <a:rPr kumimoji="1" lang="ja-JP" altLang="en-US" sz="1000" dirty="0">
                <a:solidFill>
                  <a:schemeClr val="tx1"/>
                </a:solidFill>
                <a:latin typeface="メイリオ" panose="020B0604030504040204" pitchFamily="50" charset="-128"/>
                <a:ea typeface="メイリオ" panose="020B0604030504040204" pitchFamily="50" charset="-128"/>
              </a:rPr>
              <a:t>年度 生活保護担当ケースワーカー全国研修会</a:t>
            </a:r>
            <a:r>
              <a:rPr kumimoji="1" lang="en-US" altLang="ja-JP" sz="1000" dirty="0">
                <a:solidFill>
                  <a:schemeClr val="tx1"/>
                </a:solidFill>
                <a:latin typeface="メイリオ" panose="020B0604030504040204" pitchFamily="50" charset="-128"/>
                <a:ea typeface="メイリオ" panose="020B0604030504040204" pitchFamily="50" charset="-128"/>
              </a:rPr>
              <a:t>』,p42</a:t>
            </a:r>
            <a:r>
              <a:rPr kumimoji="1" lang="ja-JP" altLang="en-US" sz="1000" dirty="0">
                <a:solidFill>
                  <a:schemeClr val="tx1"/>
                </a:solidFill>
                <a:latin typeface="メイリオ" panose="020B0604030504040204" pitchFamily="50" charset="-128"/>
                <a:ea typeface="メイリオ" panose="020B0604030504040204" pitchFamily="50" charset="-128"/>
              </a:rPr>
              <a:t>をもとに作成　</a:t>
            </a:r>
          </a:p>
        </p:txBody>
      </p:sp>
      <p:grpSp>
        <p:nvGrpSpPr>
          <p:cNvPr id="11" name="グループ化 10">
            <a:extLst>
              <a:ext uri="{FF2B5EF4-FFF2-40B4-BE49-F238E27FC236}">
                <a16:creationId xmlns:a16="http://schemas.microsoft.com/office/drawing/2014/main" id="{1E402823-290D-31D8-5D9D-1AD019860761}"/>
              </a:ext>
            </a:extLst>
          </p:cNvPr>
          <p:cNvGrpSpPr/>
          <p:nvPr/>
        </p:nvGrpSpPr>
        <p:grpSpPr>
          <a:xfrm>
            <a:off x="855198" y="1455015"/>
            <a:ext cx="8195603" cy="4897307"/>
            <a:chOff x="655320" y="1229361"/>
            <a:chExt cx="8595360" cy="5207991"/>
          </a:xfrm>
        </p:grpSpPr>
        <p:pic>
          <p:nvPicPr>
            <p:cNvPr id="5" name="図 4">
              <a:extLst>
                <a:ext uri="{FF2B5EF4-FFF2-40B4-BE49-F238E27FC236}">
                  <a16:creationId xmlns:a16="http://schemas.microsoft.com/office/drawing/2014/main" id="{4C7C3CAB-DC02-7396-0231-3873C1D9EB2D}"/>
                </a:ext>
              </a:extLst>
            </p:cNvPr>
            <p:cNvPicPr>
              <a:picLocks noChangeAspect="1"/>
            </p:cNvPicPr>
            <p:nvPr/>
          </p:nvPicPr>
          <p:blipFill>
            <a:blip r:embed="rId3"/>
            <a:stretch>
              <a:fillRect/>
            </a:stretch>
          </p:blipFill>
          <p:spPr>
            <a:xfrm>
              <a:off x="655320" y="1229361"/>
              <a:ext cx="8595360" cy="5207991"/>
            </a:xfrm>
            <a:prstGeom prst="rect">
              <a:avLst/>
            </a:prstGeom>
          </p:spPr>
        </p:pic>
        <p:sp>
          <p:nvSpPr>
            <p:cNvPr id="9" name="正方形/長方形 8">
              <a:extLst>
                <a:ext uri="{FF2B5EF4-FFF2-40B4-BE49-F238E27FC236}">
                  <a16:creationId xmlns:a16="http://schemas.microsoft.com/office/drawing/2014/main" id="{433C579C-1858-3A97-451A-46427C82E50F}"/>
                </a:ext>
              </a:extLst>
            </p:cNvPr>
            <p:cNvSpPr/>
            <p:nvPr/>
          </p:nvSpPr>
          <p:spPr>
            <a:xfrm>
              <a:off x="8296275" y="6049911"/>
              <a:ext cx="573405" cy="360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32C45B3D-21DE-8F27-2C37-4C41FF6FADD1}"/>
              </a:ext>
            </a:extLst>
          </p:cNvPr>
          <p:cNvSpPr txBox="1">
            <a:spLocks noChangeArrowheads="1"/>
          </p:cNvSpPr>
          <p:nvPr/>
        </p:nvSpPr>
        <p:spPr bwMode="auto">
          <a:xfrm>
            <a:off x="427038" y="557703"/>
            <a:ext cx="9051925" cy="1177312"/>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依存症の方への支援は、多くの機関による支援・連携が不可欠であるとされています。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福祉事務所・ケースワーカーも、その</a:t>
            </a:r>
            <a:r>
              <a:rPr lang="en-US" altLang="ja-JP" sz="1600" spc="100" dirty="0">
                <a:latin typeface="メイリオ" panose="020B0604030504040204" pitchFamily="50" charset="-128"/>
                <a:ea typeface="メイリオ" panose="020B0604030504040204" pitchFamily="50" charset="-128"/>
              </a:rPr>
              <a:t>1</a:t>
            </a:r>
            <a:r>
              <a:rPr lang="ja-JP" altLang="en-US" sz="1600" spc="100" dirty="0">
                <a:latin typeface="メイリオ" panose="020B0604030504040204" pitchFamily="50" charset="-128"/>
                <a:ea typeface="メイリオ" panose="020B0604030504040204" pitchFamily="50" charset="-128"/>
              </a:rPr>
              <a:t>つの主体です。下図にある様々な機関と相互に連携しながら支援していくことで、依存症についての様々な問題の防止・改善につながっていきます。</a:t>
            </a:r>
            <a:endParaRPr lang="en-US" altLang="ja-JP" sz="1600" spc="100" dirty="0">
              <a:latin typeface="メイリオ" panose="020B0604030504040204" pitchFamily="50" charset="-128"/>
              <a:ea typeface="メイリオ" panose="020B0604030504040204" pitchFamily="50" charset="-128"/>
            </a:endParaRPr>
          </a:p>
        </p:txBody>
      </p:sp>
      <p:sp>
        <p:nvSpPr>
          <p:cNvPr id="2" name="正方形/長方形 44">
            <a:extLst>
              <a:ext uri="{FF2B5EF4-FFF2-40B4-BE49-F238E27FC236}">
                <a16:creationId xmlns:a16="http://schemas.microsoft.com/office/drawing/2014/main" id="{F5637FD7-C8BC-4454-0624-1DBA0B79B2A3}"/>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4169796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B0BEE-F214-AFE6-88DD-A732A4079BE8}"/>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49E66764-7441-593C-D358-E0CBD244FE3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21</a:t>
            </a:fld>
            <a:endParaRPr lang="ja-JP" altLang="en-US" sz="1000">
              <a:solidFill>
                <a:srgbClr val="898989"/>
              </a:solidFill>
            </a:endParaRPr>
          </a:p>
        </p:txBody>
      </p:sp>
      <p:graphicFrame>
        <p:nvGraphicFramePr>
          <p:cNvPr id="4" name="表 3">
            <a:extLst>
              <a:ext uri="{FF2B5EF4-FFF2-40B4-BE49-F238E27FC236}">
                <a16:creationId xmlns:a16="http://schemas.microsoft.com/office/drawing/2014/main" id="{B50462CB-F808-E317-B9B5-5C370D1644A3}"/>
              </a:ext>
            </a:extLst>
          </p:cNvPr>
          <p:cNvGraphicFramePr>
            <a:graphicFrameLocks noGrp="1"/>
          </p:cNvGraphicFramePr>
          <p:nvPr>
            <p:extLst>
              <p:ext uri="{D42A27DB-BD31-4B8C-83A1-F6EECF244321}">
                <p14:modId xmlns:p14="http://schemas.microsoft.com/office/powerpoint/2010/main" val="778634253"/>
              </p:ext>
            </p:extLst>
          </p:nvPr>
        </p:nvGraphicFramePr>
        <p:xfrm>
          <a:off x="452999" y="2278932"/>
          <a:ext cx="9000000" cy="3840452"/>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321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baseline="0" dirty="0">
                          <a:latin typeface="メイリオ" panose="020B0604030504040204" pitchFamily="50" charset="-128"/>
                          <a:ea typeface="メイリオ" panose="020B0604030504040204" pitchFamily="50" charset="-128"/>
                        </a:rPr>
                        <a:t>世帯類型を問わず留意したい点</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31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生活状況や健康状態、就労に向けた阻害要因など、世帯が抱える課題はあるか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世帯の課題を踏まえ、活用可能な他法他施策や必要な福祉サービス、関係機関などはあるか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自立支援プログラムや被保護者就労支援事業などの各種事業の活用はどうか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◆扶養・資産に関する内容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扶養義務者との関係はどうか（今後の意向を含む）</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緊急時等にすぐに対応してくれる方がいるか（扶養義務者を含む）</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負債の状況はどうか　　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◆生活状況</a:t>
                      </a:r>
                      <a:endParaRPr kumimoji="1" lang="en-US" altLang="ja-JP" sz="16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b="0" spc="100" baseline="0" dirty="0">
                          <a:latin typeface="メイリオ" panose="020B0604030504040204" pitchFamily="50" charset="-128"/>
                          <a:ea typeface="メイリオ" panose="020B0604030504040204" pitchFamily="50" charset="-128"/>
                        </a:rPr>
                        <a:t>生活習慣はどうか、日中の過ごし方はどうか</a:t>
                      </a:r>
                      <a:endParaRPr kumimoji="1" lang="en-US" altLang="ja-JP" sz="16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b="0" spc="100" baseline="0" dirty="0">
                          <a:latin typeface="メイリオ" panose="020B0604030504040204" pitchFamily="50" charset="-128"/>
                          <a:ea typeface="メイリオ" panose="020B0604030504040204" pitchFamily="50" charset="-128"/>
                        </a:rPr>
                        <a:t>交友関係や近隣住民との関係はどうか</a:t>
                      </a:r>
                      <a:endParaRPr kumimoji="1" lang="en-US" altLang="ja-JP" sz="16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5" name="正方形/長方形 4">
            <a:extLst>
              <a:ext uri="{FF2B5EF4-FFF2-40B4-BE49-F238E27FC236}">
                <a16:creationId xmlns:a16="http://schemas.microsoft.com/office/drawing/2014/main" id="{0EB1C752-D870-D299-6A1E-430637131E6D}"/>
              </a:ext>
            </a:extLst>
          </p:cNvPr>
          <p:cNvSpPr/>
          <p:nvPr/>
        </p:nvSpPr>
        <p:spPr>
          <a:xfrm>
            <a:off x="0" y="1413365"/>
            <a:ext cx="9905999"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本人の生活状況を踏まえ、個々の自立に向けた課題を把握します。</a:t>
            </a:r>
          </a:p>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アセスメントに当たっては、支援対象者の持つ良い点や力を大切にしていく視点が必要です。</a:t>
            </a:r>
          </a:p>
        </p:txBody>
      </p:sp>
      <p:sp>
        <p:nvSpPr>
          <p:cNvPr id="7" name="テキスト ボックス 6">
            <a:extLst>
              <a:ext uri="{FF2B5EF4-FFF2-40B4-BE49-F238E27FC236}">
                <a16:creationId xmlns:a16="http://schemas.microsoft.com/office/drawing/2014/main" id="{EBDD424C-1F79-E872-5807-C335649911F5}"/>
              </a:ext>
            </a:extLst>
          </p:cNvPr>
          <p:cNvSpPr txBox="1"/>
          <p:nvPr/>
        </p:nvSpPr>
        <p:spPr>
          <a:xfrm>
            <a:off x="180000" y="804505"/>
            <a:ext cx="3723785" cy="374571"/>
          </a:xfrm>
          <a:prstGeom prst="roundRect">
            <a:avLst/>
          </a:prstGeom>
          <a:solidFill>
            <a:schemeClr val="tx2">
              <a:lumMod val="20000"/>
              <a:lumOff val="80000"/>
            </a:schemeClr>
          </a:solidFill>
        </p:spPr>
        <p:txBody>
          <a:bodyPr wrap="square" anchor="ctr">
            <a:spAutoFit/>
          </a:bodyPr>
          <a:lstStyle/>
          <a:p>
            <a:pPr algn="ctr" eaLnBrk="1" fontAlgn="auto" hangingPunct="1">
              <a:spcBef>
                <a:spcPts val="30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援助方針策定に当たっての留意点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05BDA0EA-299E-AD9C-F815-7F8D035AC9E1}"/>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．依存症の方への支援にあたって</a:t>
            </a:r>
          </a:p>
        </p:txBody>
      </p:sp>
      <p:sp>
        <p:nvSpPr>
          <p:cNvPr id="14" name="正方形/長方形 13">
            <a:extLst>
              <a:ext uri="{FF2B5EF4-FFF2-40B4-BE49-F238E27FC236}">
                <a16:creationId xmlns:a16="http://schemas.microsoft.com/office/drawing/2014/main" id="{0DB49664-3F66-76D5-E833-DE7D5FACD43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３．援助方針策定にあたってのアセスメント時の観点</a:t>
            </a:r>
          </a:p>
        </p:txBody>
      </p:sp>
    </p:spTree>
    <p:extLst>
      <p:ext uri="{BB962C8B-B14F-4D97-AF65-F5344CB8AC3E}">
        <p14:creationId xmlns:p14="http://schemas.microsoft.com/office/powerpoint/2010/main" val="226146252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A4F8E-88C5-B695-C124-97BA7E5DBC07}"/>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9CA0B618-DFEA-0BE3-6526-A8C2802B895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3" name="テキスト ボックス 2">
            <a:extLst>
              <a:ext uri="{FF2B5EF4-FFF2-40B4-BE49-F238E27FC236}">
                <a16:creationId xmlns:a16="http://schemas.microsoft.com/office/drawing/2014/main" id="{0C69AF37-F26E-70D4-C529-03A7928AE2EF}"/>
              </a:ext>
            </a:extLst>
          </p:cNvPr>
          <p:cNvSpPr txBox="1">
            <a:spLocks noChangeArrowheads="1"/>
          </p:cNvSpPr>
          <p:nvPr/>
        </p:nvSpPr>
        <p:spPr bwMode="auto">
          <a:xfrm>
            <a:off x="369277" y="920339"/>
            <a:ext cx="7017116"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依存症の方は金銭管理や家計改善が必要な状態にある場合もあります。</a:t>
            </a:r>
            <a:endParaRPr lang="en-US" altLang="ja-JP" sz="1600" spc="100" dirty="0">
              <a:latin typeface="メイリオ" panose="020B0604030504040204" pitchFamily="50" charset="-128"/>
              <a:ea typeface="メイリオ" panose="020B0604030504040204" pitchFamily="50" charset="-128"/>
            </a:endParaRPr>
          </a:p>
        </p:txBody>
      </p:sp>
      <p:sp>
        <p:nvSpPr>
          <p:cNvPr id="12" name="正方形/長方形 44">
            <a:extLst>
              <a:ext uri="{FF2B5EF4-FFF2-40B4-BE49-F238E27FC236}">
                <a16:creationId xmlns:a16="http://schemas.microsoft.com/office/drawing/2014/main" id="{E27D08B5-E33E-00CB-2589-F47BE12981F7}"/>
              </a:ext>
            </a:extLst>
          </p:cNvPr>
          <p:cNvSpPr>
            <a:spLocks noChangeArrowheads="1"/>
          </p:cNvSpPr>
          <p:nvPr/>
        </p:nvSpPr>
        <p:spPr bwMode="auto">
          <a:xfrm>
            <a:off x="7938" y="6530276"/>
            <a:ext cx="9273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厚生労働省「資料４ 家計改善支援等のあり方について」</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社会保障審議会生活困窮者自立支援及び生活保護部会（第</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令和４年</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9</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13</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a:t>
            </a:r>
            <a:r>
              <a:rPr kumimoji="0" lang="en-US" altLang="ja-JP" sz="1000" dirty="0">
                <a:latin typeface="メイリオ" panose="020B0604030504040204" pitchFamily="50" charset="-128"/>
                <a:ea typeface="メイリオ" panose="020B0604030504040204" pitchFamily="50" charset="-128"/>
              </a:rPr>
              <a:t>,p14</a:t>
            </a:r>
            <a:r>
              <a:rPr kumimoji="0" lang="ja-JP" altLang="en-US" sz="1000" dirty="0">
                <a:latin typeface="メイリオ" panose="020B0604030504040204" pitchFamily="50" charset="-128"/>
                <a:ea typeface="メイリオ" panose="020B0604030504040204" pitchFamily="50" charset="-128"/>
              </a:rPr>
              <a:t>を</a:t>
            </a:r>
            <a:br>
              <a:rPr kumimoji="0" lang="en-US" altLang="ja-JP" sz="1000" dirty="0">
                <a:latin typeface="メイリオ" panose="020B0604030504040204" pitchFamily="50" charset="-128"/>
                <a:ea typeface="メイリオ" panose="020B0604030504040204" pitchFamily="50" charset="-128"/>
              </a:rPr>
            </a:br>
            <a:r>
              <a:rPr kumimoji="0" lang="en-US" altLang="ja-JP" sz="1000" dirty="0">
                <a:latin typeface="メイリオ" panose="020B0604030504040204" pitchFamily="50" charset="-128"/>
                <a:ea typeface="メイリオ" panose="020B0604030504040204" pitchFamily="50" charset="-128"/>
              </a:rPr>
              <a:t>        </a:t>
            </a:r>
            <a:r>
              <a:rPr kumimoji="0" lang="ja-JP" altLang="en-US" sz="1000" dirty="0">
                <a:latin typeface="メイリオ" panose="020B0604030504040204" pitchFamily="50" charset="-128"/>
                <a:ea typeface="メイリオ" panose="020B0604030504040204" pitchFamily="50" charset="-128"/>
              </a:rPr>
              <a:t>もとに作成</a:t>
            </a:r>
            <a:endParaRPr lang="en-US" altLang="ja-JP" sz="10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9589498A-4667-F25F-9CD7-5489205D31CA}"/>
              </a:ext>
            </a:extLst>
          </p:cNvPr>
          <p:cNvPicPr>
            <a:picLocks noChangeAspect="1"/>
          </p:cNvPicPr>
          <p:nvPr/>
        </p:nvPicPr>
        <p:blipFill>
          <a:blip r:embed="rId3"/>
          <a:stretch>
            <a:fillRect/>
          </a:stretch>
        </p:blipFill>
        <p:spPr>
          <a:xfrm>
            <a:off x="369277" y="1453454"/>
            <a:ext cx="9167446" cy="4866669"/>
          </a:xfrm>
          <a:prstGeom prst="rect">
            <a:avLst/>
          </a:prstGeom>
        </p:spPr>
      </p:pic>
      <p:sp>
        <p:nvSpPr>
          <p:cNvPr id="5" name="正方形/長方形 4">
            <a:extLst>
              <a:ext uri="{FF2B5EF4-FFF2-40B4-BE49-F238E27FC236}">
                <a16:creationId xmlns:a16="http://schemas.microsoft.com/office/drawing/2014/main" id="{9C63D745-FF31-E8AE-6D28-65A81948E77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800" b="1" spc="150" dirty="0">
                <a:solidFill>
                  <a:schemeClr val="tx1"/>
                </a:solidFill>
                <a:latin typeface="メイリオ" panose="020B0604030504040204" pitchFamily="50" charset="-128"/>
                <a:ea typeface="メイリオ" panose="020B0604030504040204" pitchFamily="50" charset="-128"/>
              </a:rPr>
              <a:t>参考①</a:t>
            </a:r>
          </a:p>
        </p:txBody>
      </p:sp>
    </p:spTree>
    <p:extLst>
      <p:ext uri="{BB962C8B-B14F-4D97-AF65-F5344CB8AC3E}">
        <p14:creationId xmlns:p14="http://schemas.microsoft.com/office/powerpoint/2010/main" val="406614300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8243B-49B7-7F6E-A95C-0B4CC132AEB9}"/>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CE574580-20E1-F5CA-C57F-FEDACD0CF9F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23</a:t>
            </a:fld>
            <a:endParaRPr lang="ja-JP" altLang="en-US" sz="1000">
              <a:solidFill>
                <a:srgbClr val="898989"/>
              </a:solidFill>
            </a:endParaRPr>
          </a:p>
        </p:txBody>
      </p:sp>
      <p:sp>
        <p:nvSpPr>
          <p:cNvPr id="6" name="正方形/長方形 5">
            <a:extLst>
              <a:ext uri="{FF2B5EF4-FFF2-40B4-BE49-F238E27FC236}">
                <a16:creationId xmlns:a16="http://schemas.microsoft.com/office/drawing/2014/main" id="{B18C14BA-1C7C-C1BB-C44E-B36A7B7F4043}"/>
              </a:ext>
            </a:extLst>
          </p:cNvPr>
          <p:cNvSpPr/>
          <p:nvPr/>
        </p:nvSpPr>
        <p:spPr>
          <a:xfrm>
            <a:off x="7699375" y="47626"/>
            <a:ext cx="2206625" cy="293964"/>
          </a:xfrm>
          <a:prstGeom prst="rect">
            <a:avLst/>
          </a:prstGeom>
          <a:solidFill>
            <a:schemeClr val="accent2">
              <a:lumMod val="20000"/>
              <a:lumOff val="80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国の資料をもとに新規作成</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5683E57-F2B6-DC97-FF34-B47D0C7F4DE1}"/>
              </a:ext>
            </a:extLst>
          </p:cNvPr>
          <p:cNvSpPr/>
          <p:nvPr/>
        </p:nvSpPr>
        <p:spPr>
          <a:xfrm>
            <a:off x="239010" y="500907"/>
            <a:ext cx="9000000" cy="645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ja-JP" altLang="en-US" sz="1600" spc="100" dirty="0">
                <a:solidFill>
                  <a:schemeClr val="tx1"/>
                </a:solidFill>
                <a:latin typeface="メイリオ" panose="020B0604030504040204" pitchFamily="50" charset="-128"/>
                <a:ea typeface="メイリオ" panose="020B0604030504040204" pitchFamily="50" charset="-128"/>
              </a:rPr>
              <a:t>　家計管理に課題のある方に対しては、</a:t>
            </a:r>
            <a:r>
              <a:rPr lang="zh-TW" altLang="en-US" sz="1600" spc="100" dirty="0">
                <a:solidFill>
                  <a:schemeClr val="tx1"/>
                </a:solidFill>
                <a:latin typeface="メイリオ" panose="020B0604030504040204" pitchFamily="50" charset="-128"/>
                <a:ea typeface="メイリオ" panose="020B0604030504040204" pitchFamily="50" charset="-128"/>
              </a:rPr>
              <a:t>被保護者家計改善支援事業</a:t>
            </a:r>
            <a:r>
              <a:rPr lang="ja-JP" altLang="en-US" sz="1600" spc="100" dirty="0">
                <a:solidFill>
                  <a:schemeClr val="tx1"/>
                </a:solidFill>
                <a:latin typeface="メイリオ" panose="020B0604030504040204" pitchFamily="50" charset="-128"/>
                <a:ea typeface="メイリオ" panose="020B0604030504040204" pitchFamily="50" charset="-128"/>
              </a:rPr>
              <a:t>が活用できます。</a:t>
            </a:r>
            <a:br>
              <a:rPr lang="en-US" altLang="ja-JP" sz="1600" spc="100" dirty="0">
                <a:solidFill>
                  <a:schemeClr val="tx1"/>
                </a:solidFill>
                <a:latin typeface="メイリオ" panose="020B0604030504040204" pitchFamily="50" charset="-128"/>
                <a:ea typeface="メイリオ" panose="020B0604030504040204" pitchFamily="50" charset="-128"/>
              </a:rPr>
            </a:br>
            <a:r>
              <a:rPr lang="ja-JP" altLang="en-US" sz="1600" spc="100" dirty="0">
                <a:solidFill>
                  <a:schemeClr val="tx1"/>
                </a:solidFill>
                <a:latin typeface="メイリオ" panose="020B0604030504040204" pitchFamily="50" charset="-128"/>
                <a:ea typeface="メイリオ" panose="020B0604030504040204" pitchFamily="50" charset="-128"/>
              </a:rPr>
              <a:t>各自治体の実施状況をご確認下さい。</a:t>
            </a:r>
            <a:endParaRPr lang="zh-TW" altLang="en-US" sz="1600" spc="1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2">
            <a:extLst>
              <a:ext uri="{FF2B5EF4-FFF2-40B4-BE49-F238E27FC236}">
                <a16:creationId xmlns:a16="http://schemas.microsoft.com/office/drawing/2014/main" id="{5020EA98-21E2-5AAB-0FC8-9733E9B2A1BE}"/>
              </a:ext>
            </a:extLst>
          </p:cNvPr>
          <p:cNvSpPr txBox="1">
            <a:spLocks noChangeArrowheads="1"/>
          </p:cNvSpPr>
          <p:nvPr/>
        </p:nvSpPr>
        <p:spPr bwMode="auto">
          <a:xfrm>
            <a:off x="453000" y="1230387"/>
            <a:ext cx="9000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indent="0" eaLnBrk="1" hangingPunct="1">
              <a:lnSpc>
                <a:spcPct val="100000"/>
              </a:lnSpc>
              <a:spcBef>
                <a:spcPct val="0"/>
              </a:spcBef>
              <a:buNone/>
            </a:pPr>
            <a:r>
              <a:rPr lang="ja-JP" altLang="en-US" sz="1400" spc="100" dirty="0">
                <a:latin typeface="メイリオ" panose="020B0604030504040204" pitchFamily="50" charset="-128"/>
                <a:ea typeface="メイリオ" panose="020B0604030504040204" pitchFamily="50" charset="-128"/>
              </a:rPr>
              <a:t>　被保護者家計改善支援事業は、</a:t>
            </a:r>
            <a:r>
              <a:rPr lang="ja-JP" altLang="en-US" sz="1400" b="1" spc="100" dirty="0">
                <a:solidFill>
                  <a:srgbClr val="C00000"/>
                </a:solidFill>
                <a:latin typeface="メイリオ" panose="020B0604030504040204" pitchFamily="50" charset="-128"/>
                <a:ea typeface="メイリオ" panose="020B0604030504040204" pitchFamily="50" charset="-128"/>
              </a:rPr>
              <a:t>世帯の自立に向けて家計に関する課題を抱える被保護者世帯に対する家計管理方法の提案支援を行う</a:t>
            </a:r>
            <a:r>
              <a:rPr lang="ja-JP" altLang="en-US" sz="1400" spc="100" dirty="0">
                <a:latin typeface="メイリオ" panose="020B0604030504040204" pitchFamily="50" charset="-128"/>
                <a:ea typeface="メイリオ" panose="020B0604030504040204" pitchFamily="50" charset="-128"/>
              </a:rPr>
              <a:t>とともに、大学等への進学を検討している高校生等のいる世帯に対する、</a:t>
            </a:r>
            <a:r>
              <a:rPr lang="ja-JP" altLang="en-US" sz="1400" b="1" spc="100" dirty="0">
                <a:solidFill>
                  <a:srgbClr val="C00000"/>
                </a:solidFill>
                <a:latin typeface="メイリオ" panose="020B0604030504040204" pitchFamily="50" charset="-128"/>
                <a:ea typeface="メイリオ" panose="020B0604030504040204" pitchFamily="50" charset="-128"/>
              </a:rPr>
              <a:t>進学に向けた費用についての相談や助言等を行うもの</a:t>
            </a:r>
            <a:r>
              <a:rPr lang="ja-JP" altLang="en-US" sz="1400" spc="100" dirty="0">
                <a:latin typeface="メイリオ" panose="020B0604030504040204" pitchFamily="50" charset="-128"/>
                <a:ea typeface="メイリオ" panose="020B0604030504040204" pitchFamily="50" charset="-128"/>
              </a:rPr>
              <a:t>です。</a:t>
            </a:r>
            <a:endParaRPr lang="en-US" altLang="ja-JP" sz="1400" spc="100" dirty="0">
              <a:latin typeface="メイリオ" panose="020B0604030504040204" pitchFamily="50" charset="-128"/>
              <a:ea typeface="メイリオ" panose="020B0604030504040204" pitchFamily="50" charset="-128"/>
            </a:endParaRPr>
          </a:p>
          <a:p>
            <a:pPr marL="0" indent="0" eaLnBrk="1" hangingPunct="1">
              <a:lnSpc>
                <a:spcPct val="100000"/>
              </a:lnSpc>
              <a:spcBef>
                <a:spcPct val="0"/>
              </a:spcBef>
              <a:buNone/>
            </a:pPr>
            <a:r>
              <a:rPr lang="ja-JP" altLang="en-US" sz="1400" spc="100" dirty="0">
                <a:latin typeface="メイリオ" panose="020B0604030504040204" pitchFamily="50" charset="-128"/>
                <a:ea typeface="メイリオ" panose="020B0604030504040204" pitchFamily="50" charset="-128"/>
              </a:rPr>
              <a:t>　家計に焦点を当てた個別的な働きかけを通じて、家計改善の意欲、更には生活力を高め、自力で家計管理を行うことを支援するものであり、生活の質の向上や自立に向けた基盤づくりにも効果があると考えられています。</a:t>
            </a:r>
          </a:p>
        </p:txBody>
      </p:sp>
      <p:pic>
        <p:nvPicPr>
          <p:cNvPr id="7" name="図 6">
            <a:extLst>
              <a:ext uri="{FF2B5EF4-FFF2-40B4-BE49-F238E27FC236}">
                <a16:creationId xmlns:a16="http://schemas.microsoft.com/office/drawing/2014/main" id="{5271B947-8930-293F-2D90-599CDAC2EA53}"/>
              </a:ext>
            </a:extLst>
          </p:cNvPr>
          <p:cNvPicPr>
            <a:picLocks noChangeAspect="1"/>
          </p:cNvPicPr>
          <p:nvPr/>
        </p:nvPicPr>
        <p:blipFill>
          <a:blip r:embed="rId3"/>
          <a:srcRect l="1333"/>
          <a:stretch/>
        </p:blipFill>
        <p:spPr>
          <a:xfrm>
            <a:off x="356058" y="2800047"/>
            <a:ext cx="8927978" cy="3485595"/>
          </a:xfrm>
          <a:prstGeom prst="rect">
            <a:avLst/>
          </a:prstGeom>
        </p:spPr>
      </p:pic>
      <p:sp>
        <p:nvSpPr>
          <p:cNvPr id="8" name="四角形: 角を丸くする 7">
            <a:extLst>
              <a:ext uri="{FF2B5EF4-FFF2-40B4-BE49-F238E27FC236}">
                <a16:creationId xmlns:a16="http://schemas.microsoft.com/office/drawing/2014/main" id="{48EB2D9D-7259-92E8-16F9-7769DDAA3027}"/>
              </a:ext>
            </a:extLst>
          </p:cNvPr>
          <p:cNvSpPr/>
          <p:nvPr/>
        </p:nvSpPr>
        <p:spPr>
          <a:xfrm>
            <a:off x="239010" y="1097652"/>
            <a:ext cx="9366390" cy="5294638"/>
          </a:xfrm>
          <a:prstGeom prst="roundRect">
            <a:avLst>
              <a:gd name="adj" fmla="val 7225"/>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zh-TW" altLang="en-US" sz="1600" spc="1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44">
            <a:extLst>
              <a:ext uri="{FF2B5EF4-FFF2-40B4-BE49-F238E27FC236}">
                <a16:creationId xmlns:a16="http://schemas.microsoft.com/office/drawing/2014/main" id="{E5982EDA-C9C9-A515-D049-77FC6AD0D5A1}"/>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3" name="正方形/長方形 44">
            <a:extLst>
              <a:ext uri="{FF2B5EF4-FFF2-40B4-BE49-F238E27FC236}">
                <a16:creationId xmlns:a16="http://schemas.microsoft.com/office/drawing/2014/main" id="{DC6AC8EB-DD46-4F30-6BE8-3B80003D84BF}"/>
              </a:ext>
            </a:extLst>
          </p:cNvPr>
          <p:cNvSpPr>
            <a:spLocks noChangeArrowheads="1"/>
          </p:cNvSpPr>
          <p:nvPr/>
        </p:nvSpPr>
        <p:spPr bwMode="auto">
          <a:xfrm>
            <a:off x="7938" y="6530276"/>
            <a:ext cx="9273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厚生労働省「資料４ 家計改善支援等のあり方について」</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社会保障審議会生活困窮者自立支援及び生活保護部会（第</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令和４年</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9</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13</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a:t>
            </a:r>
            <a:r>
              <a:rPr kumimoji="0" lang="en-US" altLang="ja-JP" sz="1000" dirty="0">
                <a:latin typeface="メイリオ" panose="020B0604030504040204" pitchFamily="50" charset="-128"/>
                <a:ea typeface="メイリオ" panose="020B0604030504040204" pitchFamily="50" charset="-128"/>
              </a:rPr>
              <a:t>, p4</a:t>
            </a:r>
            <a:r>
              <a:rPr kumimoji="0" lang="ja-JP" altLang="en-US" sz="1000" dirty="0">
                <a:latin typeface="メイリオ" panose="020B0604030504040204" pitchFamily="50" charset="-128"/>
                <a:ea typeface="メイリオ" panose="020B0604030504040204" pitchFamily="50" charset="-128"/>
              </a:rPr>
              <a:t>及</a:t>
            </a:r>
            <a:br>
              <a:rPr kumimoji="0" lang="en-US" altLang="ja-JP" sz="1000" dirty="0">
                <a:latin typeface="メイリオ" panose="020B0604030504040204" pitchFamily="50" charset="-128"/>
                <a:ea typeface="メイリオ" panose="020B0604030504040204" pitchFamily="50" charset="-128"/>
              </a:rPr>
            </a:br>
            <a:r>
              <a:rPr kumimoji="0" lang="en-US" altLang="ja-JP" sz="1000" dirty="0">
                <a:latin typeface="メイリオ" panose="020B0604030504040204" pitchFamily="50" charset="-128"/>
                <a:ea typeface="メイリオ" panose="020B0604030504040204" pitchFamily="50" charset="-128"/>
              </a:rPr>
              <a:t>         </a:t>
            </a:r>
            <a:r>
              <a:rPr kumimoji="0" lang="ja-JP" altLang="en-US" sz="1000" dirty="0">
                <a:latin typeface="メイリオ" panose="020B0604030504040204" pitchFamily="50" charset="-128"/>
                <a:ea typeface="メイリオ" panose="020B0604030504040204" pitchFamily="50" charset="-128"/>
              </a:rPr>
              <a:t>び</a:t>
            </a:r>
            <a:r>
              <a:rPr kumimoji="0" lang="en-US" altLang="ja-JP" sz="1000" dirty="0">
                <a:latin typeface="メイリオ" panose="020B0604030504040204" pitchFamily="50" charset="-128"/>
                <a:ea typeface="メイリオ" panose="020B0604030504040204" pitchFamily="50" charset="-128"/>
              </a:rPr>
              <a:t>p12</a:t>
            </a:r>
            <a:r>
              <a:rPr kumimoji="0"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770442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CA6F4-CE49-075D-96FB-BD3FA11EEA12}"/>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77D2E845-D171-15A6-44CB-81A751D068C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24</a:t>
            </a:fld>
            <a:endParaRPr lang="ja-JP" altLang="en-US" sz="1000">
              <a:solidFill>
                <a:srgbClr val="898989"/>
              </a:solidFill>
            </a:endParaRPr>
          </a:p>
        </p:txBody>
      </p:sp>
      <p:pic>
        <p:nvPicPr>
          <p:cNvPr id="6" name="図 5">
            <a:extLst>
              <a:ext uri="{FF2B5EF4-FFF2-40B4-BE49-F238E27FC236}">
                <a16:creationId xmlns:a16="http://schemas.microsoft.com/office/drawing/2014/main" id="{693B34D5-AA9A-5948-7AEF-3E7B5CDB4DB4}"/>
              </a:ext>
            </a:extLst>
          </p:cNvPr>
          <p:cNvPicPr>
            <a:picLocks noChangeAspect="1"/>
          </p:cNvPicPr>
          <p:nvPr/>
        </p:nvPicPr>
        <p:blipFill>
          <a:blip r:embed="rId3"/>
          <a:stretch>
            <a:fillRect/>
          </a:stretch>
        </p:blipFill>
        <p:spPr>
          <a:xfrm>
            <a:off x="1128775" y="898557"/>
            <a:ext cx="7648451" cy="5755906"/>
          </a:xfrm>
          <a:prstGeom prst="rect">
            <a:avLst/>
          </a:prstGeom>
        </p:spPr>
      </p:pic>
      <p:sp>
        <p:nvSpPr>
          <p:cNvPr id="7" name="四角形: 角を丸くする 6">
            <a:extLst>
              <a:ext uri="{FF2B5EF4-FFF2-40B4-BE49-F238E27FC236}">
                <a16:creationId xmlns:a16="http://schemas.microsoft.com/office/drawing/2014/main" id="{BD183179-44AD-43B6-AEBA-AF0C9A28D2AC}"/>
              </a:ext>
            </a:extLst>
          </p:cNvPr>
          <p:cNvSpPr/>
          <p:nvPr/>
        </p:nvSpPr>
        <p:spPr>
          <a:xfrm>
            <a:off x="61913" y="66786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zh-TW" altLang="en-US" sz="1000" dirty="0">
                <a:solidFill>
                  <a:schemeClr val="tx1"/>
                </a:solidFill>
                <a:latin typeface="メイリオ" panose="020B0604030504040204" pitchFamily="50" charset="-128"/>
                <a:ea typeface="メイリオ" panose="020B0604030504040204" pitchFamily="50" charset="-128"/>
              </a:rPr>
              <a:t>令和６年版厚生労働白書</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en-US" altLang="zh-TW"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rPr>
              <a:t>p437</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31C7E524-91E9-A2D9-C4B6-0C785CEB2376}"/>
              </a:ext>
            </a:extLst>
          </p:cNvPr>
          <p:cNvSpPr/>
          <p:nvPr/>
        </p:nvSpPr>
        <p:spPr>
          <a:xfrm>
            <a:off x="7699375" y="47626"/>
            <a:ext cx="2206625" cy="432000"/>
          </a:xfrm>
          <a:prstGeom prst="rect">
            <a:avLst/>
          </a:prstGeom>
          <a:solidFill>
            <a:schemeClr val="accent2">
              <a:lumMod val="20000"/>
              <a:lumOff val="80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国の資料をもとに新規作成</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4794C63E-3A0D-45A2-EE27-14EA76724817}"/>
              </a:ext>
            </a:extLst>
          </p:cNvPr>
          <p:cNvSpPr txBox="1">
            <a:spLocks noChangeArrowheads="1"/>
          </p:cNvSpPr>
          <p:nvPr/>
        </p:nvSpPr>
        <p:spPr bwMode="auto">
          <a:xfrm>
            <a:off x="453000" y="650561"/>
            <a:ext cx="9000000" cy="263840"/>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依存症対策の全体像は以下の通りです。</a:t>
            </a:r>
            <a:endParaRPr lang="en-US" altLang="ja-JP" sz="1600" spc="1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1154B89-CCAB-FB42-5CA1-8EA65489CB4B}"/>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800" b="1" spc="150" dirty="0">
                <a:solidFill>
                  <a:schemeClr val="tx1"/>
                </a:solidFill>
                <a:latin typeface="メイリオ" panose="020B0604030504040204" pitchFamily="50" charset="-128"/>
                <a:ea typeface="メイリオ" panose="020B0604030504040204" pitchFamily="50" charset="-128"/>
              </a:rPr>
              <a:t>参考②</a:t>
            </a:r>
          </a:p>
        </p:txBody>
      </p:sp>
    </p:spTree>
    <p:extLst>
      <p:ext uri="{BB962C8B-B14F-4D97-AF65-F5344CB8AC3E}">
        <p14:creationId xmlns:p14="http://schemas.microsoft.com/office/powerpoint/2010/main" val="123949698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25</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latin typeface="メイリオ" panose="020B0604030504040204" pitchFamily="50" charset="-128"/>
                <a:ea typeface="メイリオ" panose="020B0604030504040204" pitchFamily="50" charset="-128"/>
              </a:rPr>
              <a:t>．</a:t>
            </a:r>
            <a:r>
              <a:rPr kumimoji="1" lang="ja-JP" altLang="en-US" sz="3200" b="1" spc="100" baseline="0" dirty="0">
                <a:latin typeface="メイリオ" panose="020B0604030504040204" pitchFamily="50" charset="-128"/>
                <a:ea typeface="メイリオ" panose="020B0604030504040204" pitchFamily="50" charset="-128"/>
              </a:rPr>
              <a:t>事例で深める！依存症の方への支援</a:t>
            </a:r>
            <a:endParaRPr kumimoji="1" lang="ja-JP" altLang="en-US" sz="3200" b="1" spc="300" dirty="0">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7EF944D8-CF14-7720-CBBD-9007697B88C6}"/>
              </a:ext>
            </a:extLst>
          </p:cNvPr>
          <p:cNvSpPr/>
          <p:nvPr/>
        </p:nvSpPr>
        <p:spPr>
          <a:xfrm>
            <a:off x="439737" y="233870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テキスト ボックス 5">
            <a:extLst>
              <a:ext uri="{FF2B5EF4-FFF2-40B4-BE49-F238E27FC236}">
                <a16:creationId xmlns:a16="http://schemas.microsoft.com/office/drawing/2014/main" id="{C982C3E1-B1D0-EB3C-DFFF-EFF5578CF181}"/>
              </a:ext>
            </a:extLst>
          </p:cNvPr>
          <p:cNvSpPr txBox="1"/>
          <p:nvPr/>
        </p:nvSpPr>
        <p:spPr>
          <a:xfrm>
            <a:off x="796925" y="3946062"/>
            <a:ext cx="8729663" cy="218521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「依存症の方」の事例</a:t>
            </a:r>
            <a:r>
              <a:rPr kumimoji="1" lang="ja-JP" altLang="en-US" spc="300">
                <a:latin typeface="メイリオ" panose="020B0604030504040204" pitchFamily="50" charset="-128"/>
                <a:ea typeface="メイリオ" panose="020B0604030504040204" pitchFamily="50" charset="-128"/>
              </a:rPr>
              <a:t>検討に取り組んで</a:t>
            </a:r>
            <a:r>
              <a:rPr kumimoji="1" lang="ja-JP" altLang="en-US" spc="300" dirty="0">
                <a:latin typeface="メイリオ" panose="020B0604030504040204" pitchFamily="50" charset="-128"/>
                <a:ea typeface="メイリオ" panose="020B0604030504040204" pitchFamily="50" charset="-128"/>
              </a:rPr>
              <a:t>みましょう。</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ここでは、例題をもとに、「①課題分析」「②ストレングスの検討」「③氷山モデルでの理解」「④（改めて）課題分析」 「⑤援助方針の策定」の５つのステップで、対象者の理解を深めていきます。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この枠組みを使用して、日々の業務の中で「今後どのように支援していけばよいだろう？」と感じている事例についても、検討してみてください。</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582384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BEFD-E89E-B4E9-C69C-E675F052FE8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159975E-09A7-7AFB-E8F4-F7CC482FB5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26</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FFEF5BC2-3DB5-1911-40DB-18FBCB282FDA}"/>
              </a:ext>
            </a:extLst>
          </p:cNvPr>
          <p:cNvSpPr txBox="1"/>
          <p:nvPr/>
        </p:nvSpPr>
        <p:spPr>
          <a:xfrm>
            <a:off x="588168" y="256490"/>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この事例検討は、以下のプロセスですすめていきます。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躓いたら、研修教材「</a:t>
            </a:r>
            <a:r>
              <a:rPr kumimoji="1" lang="en-US" altLang="ja-JP" sz="1800" spc="100" dirty="0">
                <a:latin typeface="メイリオ" panose="020B0604030504040204" pitchFamily="50" charset="-128"/>
                <a:ea typeface="メイリオ" panose="020B0604030504040204" pitchFamily="50" charset="-128"/>
              </a:rPr>
              <a:t>No.3-5 </a:t>
            </a:r>
            <a:r>
              <a:rPr kumimoji="1" lang="ja-JP" altLang="en-US" sz="1800" spc="100" dirty="0">
                <a:latin typeface="メイリオ" panose="020B0604030504040204" pitchFamily="50" charset="-128"/>
                <a:ea typeface="メイリオ" panose="020B0604030504040204" pitchFamily="50" charset="-128"/>
              </a:rPr>
              <a:t>アセスメントと援助方針の策定</a:t>
            </a:r>
            <a:r>
              <a:rPr kumimoji="1" lang="ja-JP" altLang="en-US" spc="300" dirty="0">
                <a:latin typeface="メイリオ" panose="020B0604030504040204" pitchFamily="50" charset="-128"/>
                <a:ea typeface="メイリオ" panose="020B0604030504040204" pitchFamily="50" charset="-128"/>
              </a:rPr>
              <a:t>」も参考にしていただきながら、ポイントを確認しましょう。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9" name="アーチ 8">
            <a:extLst>
              <a:ext uri="{FF2B5EF4-FFF2-40B4-BE49-F238E27FC236}">
                <a16:creationId xmlns:a16="http://schemas.microsoft.com/office/drawing/2014/main" id="{7EA397CD-1B36-9D8E-A137-CA4A3C499BD1}"/>
              </a:ext>
            </a:extLst>
          </p:cNvPr>
          <p:cNvSpPr/>
          <p:nvPr/>
        </p:nvSpPr>
        <p:spPr>
          <a:xfrm>
            <a:off x="-4149382" y="1119793"/>
            <a:ext cx="6206963" cy="6206963"/>
          </a:xfrm>
          <a:prstGeom prst="blockArc">
            <a:avLst>
              <a:gd name="adj1" fmla="val 18900000"/>
              <a:gd name="adj2" fmla="val 2700000"/>
              <a:gd name="adj3" fmla="val 348"/>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0" name="フリーフォーム: 図形 9">
            <a:extLst>
              <a:ext uri="{FF2B5EF4-FFF2-40B4-BE49-F238E27FC236}">
                <a16:creationId xmlns:a16="http://schemas.microsoft.com/office/drawing/2014/main" id="{02C8C880-022D-02D8-337B-09A34C8B1804}"/>
              </a:ext>
            </a:extLst>
          </p:cNvPr>
          <p:cNvSpPr/>
          <p:nvPr/>
        </p:nvSpPr>
        <p:spPr>
          <a:xfrm>
            <a:off x="1497974" y="2206201"/>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課題分析</a:t>
            </a:r>
          </a:p>
        </p:txBody>
      </p:sp>
      <p:sp>
        <p:nvSpPr>
          <p:cNvPr id="11" name="楕円 10">
            <a:extLst>
              <a:ext uri="{FF2B5EF4-FFF2-40B4-BE49-F238E27FC236}">
                <a16:creationId xmlns:a16="http://schemas.microsoft.com/office/drawing/2014/main" id="{1A9873BA-DD7E-B649-6C4C-853265DA9735}"/>
              </a:ext>
            </a:extLst>
          </p:cNvPr>
          <p:cNvSpPr/>
          <p:nvPr/>
        </p:nvSpPr>
        <p:spPr>
          <a:xfrm>
            <a:off x="1137683" y="2134143"/>
            <a:ext cx="720580" cy="72058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2" name="フリーフォーム: 図形 11">
            <a:extLst>
              <a:ext uri="{FF2B5EF4-FFF2-40B4-BE49-F238E27FC236}">
                <a16:creationId xmlns:a16="http://schemas.microsoft.com/office/drawing/2014/main" id="{A0A1041C-ED40-115C-0F86-BE048B5596D3}"/>
              </a:ext>
            </a:extLst>
          </p:cNvPr>
          <p:cNvSpPr/>
          <p:nvPr/>
        </p:nvSpPr>
        <p:spPr>
          <a:xfrm>
            <a:off x="1911051" y="307062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ストレングスの検討</a:t>
            </a:r>
          </a:p>
        </p:txBody>
      </p:sp>
      <p:sp>
        <p:nvSpPr>
          <p:cNvPr id="13" name="楕円 12">
            <a:extLst>
              <a:ext uri="{FF2B5EF4-FFF2-40B4-BE49-F238E27FC236}">
                <a16:creationId xmlns:a16="http://schemas.microsoft.com/office/drawing/2014/main" id="{53A47CD7-B843-F647-CF4C-AB195C9686F3}"/>
              </a:ext>
            </a:extLst>
          </p:cNvPr>
          <p:cNvSpPr/>
          <p:nvPr/>
        </p:nvSpPr>
        <p:spPr>
          <a:xfrm>
            <a:off x="1550761" y="2998563"/>
            <a:ext cx="720580" cy="72058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4" name="フリーフォーム: 図形 13">
            <a:extLst>
              <a:ext uri="{FF2B5EF4-FFF2-40B4-BE49-F238E27FC236}">
                <a16:creationId xmlns:a16="http://schemas.microsoft.com/office/drawing/2014/main" id="{089FEED7-5C48-658B-105F-71A3295016A6}"/>
              </a:ext>
            </a:extLst>
          </p:cNvPr>
          <p:cNvSpPr/>
          <p:nvPr/>
        </p:nvSpPr>
        <p:spPr>
          <a:xfrm>
            <a:off x="2037833" y="3935042"/>
            <a:ext cx="6741391" cy="576464"/>
          </a:xfrm>
          <a:custGeom>
            <a:avLst/>
            <a:gdLst>
              <a:gd name="connsiteX0" fmla="*/ 0 w 6741391"/>
              <a:gd name="connsiteY0" fmla="*/ 0 h 576464"/>
              <a:gd name="connsiteX1" fmla="*/ 6741391 w 6741391"/>
              <a:gd name="connsiteY1" fmla="*/ 0 h 576464"/>
              <a:gd name="connsiteX2" fmla="*/ 6741391 w 6741391"/>
              <a:gd name="connsiteY2" fmla="*/ 576464 h 576464"/>
              <a:gd name="connsiteX3" fmla="*/ 0 w 6741391"/>
              <a:gd name="connsiteY3" fmla="*/ 576464 h 576464"/>
              <a:gd name="connsiteX4" fmla="*/ 0 w 6741391"/>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91" h="576464">
                <a:moveTo>
                  <a:pt x="0" y="0"/>
                </a:moveTo>
                <a:lnTo>
                  <a:pt x="6741391" y="0"/>
                </a:lnTo>
                <a:lnTo>
                  <a:pt x="6741391" y="576464"/>
                </a:lnTo>
                <a:lnTo>
                  <a:pt x="0" y="576464"/>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氷山モデルでの理解</a:t>
            </a:r>
          </a:p>
        </p:txBody>
      </p:sp>
      <p:sp>
        <p:nvSpPr>
          <p:cNvPr id="15" name="楕円 14">
            <a:extLst>
              <a:ext uri="{FF2B5EF4-FFF2-40B4-BE49-F238E27FC236}">
                <a16:creationId xmlns:a16="http://schemas.microsoft.com/office/drawing/2014/main" id="{B68E00F4-EBC8-D8AA-12B9-4A327D6F0061}"/>
              </a:ext>
            </a:extLst>
          </p:cNvPr>
          <p:cNvSpPr/>
          <p:nvPr/>
        </p:nvSpPr>
        <p:spPr>
          <a:xfrm>
            <a:off x="1677543" y="3862984"/>
            <a:ext cx="720580" cy="72058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C4565468-D210-43EB-9B3A-83BD672CDBA8}"/>
              </a:ext>
            </a:extLst>
          </p:cNvPr>
          <p:cNvSpPr/>
          <p:nvPr/>
        </p:nvSpPr>
        <p:spPr>
          <a:xfrm>
            <a:off x="1911051" y="479946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（改めて）課題分析</a:t>
            </a:r>
          </a:p>
        </p:txBody>
      </p:sp>
      <p:sp>
        <p:nvSpPr>
          <p:cNvPr id="17" name="楕円 16">
            <a:extLst>
              <a:ext uri="{FF2B5EF4-FFF2-40B4-BE49-F238E27FC236}">
                <a16:creationId xmlns:a16="http://schemas.microsoft.com/office/drawing/2014/main" id="{B363382A-8073-A698-F7C5-365C0B5D3B6E}"/>
              </a:ext>
            </a:extLst>
          </p:cNvPr>
          <p:cNvSpPr/>
          <p:nvPr/>
        </p:nvSpPr>
        <p:spPr>
          <a:xfrm>
            <a:off x="1550761" y="4727404"/>
            <a:ext cx="720580" cy="72058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8" name="フリーフォーム: 図形 17">
            <a:extLst>
              <a:ext uri="{FF2B5EF4-FFF2-40B4-BE49-F238E27FC236}">
                <a16:creationId xmlns:a16="http://schemas.microsoft.com/office/drawing/2014/main" id="{B4ABB864-7C49-E0B6-32AE-B1713DC76F81}"/>
              </a:ext>
            </a:extLst>
          </p:cNvPr>
          <p:cNvSpPr/>
          <p:nvPr/>
        </p:nvSpPr>
        <p:spPr>
          <a:xfrm>
            <a:off x="1497974" y="5663882"/>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援助方針の策定</a:t>
            </a:r>
          </a:p>
        </p:txBody>
      </p:sp>
      <p:sp>
        <p:nvSpPr>
          <p:cNvPr id="19" name="楕円 18">
            <a:extLst>
              <a:ext uri="{FF2B5EF4-FFF2-40B4-BE49-F238E27FC236}">
                <a16:creationId xmlns:a16="http://schemas.microsoft.com/office/drawing/2014/main" id="{8E455397-618A-CDDE-9623-0A3563BD86AD}"/>
              </a:ext>
            </a:extLst>
          </p:cNvPr>
          <p:cNvSpPr/>
          <p:nvPr/>
        </p:nvSpPr>
        <p:spPr>
          <a:xfrm>
            <a:off x="1137683" y="5591824"/>
            <a:ext cx="720580" cy="72058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テキスト ボックス 20">
            <a:extLst>
              <a:ext uri="{FF2B5EF4-FFF2-40B4-BE49-F238E27FC236}">
                <a16:creationId xmlns:a16="http://schemas.microsoft.com/office/drawing/2014/main" id="{1591E10E-8A7D-F4A6-ACF4-01FC98CA858E}"/>
              </a:ext>
            </a:extLst>
          </p:cNvPr>
          <p:cNvSpPr txBox="1"/>
          <p:nvPr/>
        </p:nvSpPr>
        <p:spPr>
          <a:xfrm>
            <a:off x="1250375" y="224230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１</a:t>
            </a:r>
            <a:endParaRPr lang="ja-JP" altLang="en-US" sz="3200" b="1"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B5141A33-167A-B044-48C4-F1A9649AC7B2}"/>
              </a:ext>
            </a:extLst>
          </p:cNvPr>
          <p:cNvSpPr txBox="1"/>
          <p:nvPr/>
        </p:nvSpPr>
        <p:spPr>
          <a:xfrm>
            <a:off x="1666910" y="3128233"/>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２</a:t>
            </a:r>
            <a:endParaRPr lang="ja-JP" altLang="en-US" sz="3200" b="1" dirty="0">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16B3A2C6-06B7-E2C9-730F-28F30C11EE85}"/>
              </a:ext>
            </a:extLst>
          </p:cNvPr>
          <p:cNvSpPr txBox="1"/>
          <p:nvPr/>
        </p:nvSpPr>
        <p:spPr>
          <a:xfrm>
            <a:off x="1807937" y="3992697"/>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３</a:t>
            </a:r>
            <a:endParaRPr lang="ja-JP" altLang="en-US" sz="3200" b="1"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C5E05CA9-9AD0-C684-32DE-3C5F01AEF661}"/>
              </a:ext>
            </a:extLst>
          </p:cNvPr>
          <p:cNvSpPr txBox="1"/>
          <p:nvPr/>
        </p:nvSpPr>
        <p:spPr>
          <a:xfrm>
            <a:off x="1656810" y="4863071"/>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４</a:t>
            </a:r>
            <a:endParaRPr lang="ja-JP" altLang="en-US" sz="3200" b="1" dirty="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3B5B4F72-4FDF-3BA5-B496-CAFC363872B6}"/>
              </a:ext>
            </a:extLst>
          </p:cNvPr>
          <p:cNvSpPr txBox="1"/>
          <p:nvPr/>
        </p:nvSpPr>
        <p:spPr>
          <a:xfrm>
            <a:off x="1250375" y="572762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５</a:t>
            </a:r>
            <a:endParaRPr lang="ja-JP" altLang="en-US" sz="3200" b="1" dirty="0">
              <a:solidFill>
                <a:schemeClr val="tx1">
                  <a:lumMod val="75000"/>
                  <a:lumOff val="25000"/>
                </a:schemeClr>
              </a:solidFill>
            </a:endParaRPr>
          </a:p>
        </p:txBody>
      </p:sp>
      <p:sp>
        <p:nvSpPr>
          <p:cNvPr id="27" name="四角形: 角を丸くする 26">
            <a:extLst>
              <a:ext uri="{FF2B5EF4-FFF2-40B4-BE49-F238E27FC236}">
                <a16:creationId xmlns:a16="http://schemas.microsoft.com/office/drawing/2014/main" id="{4C628835-6C73-0BA4-0361-49C72B1FB7C8}"/>
              </a:ext>
            </a:extLst>
          </p:cNvPr>
          <p:cNvSpPr/>
          <p:nvPr/>
        </p:nvSpPr>
        <p:spPr>
          <a:xfrm>
            <a:off x="678890" y="1459951"/>
            <a:ext cx="5254076" cy="576464"/>
          </a:xfrm>
          <a:prstGeom prst="roundRect">
            <a:avLst>
              <a:gd name="adj" fmla="val 50000"/>
            </a:avLst>
          </a:pr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2000" b="1" kern="1200" spc="300" dirty="0">
                <a:solidFill>
                  <a:schemeClr val="tx1">
                    <a:lumMod val="75000"/>
                    <a:lumOff val="25000"/>
                  </a:schemeClr>
                </a:solidFill>
                <a:latin typeface="メイリオ" panose="020B0604030504040204" pitchFamily="50" charset="-128"/>
                <a:ea typeface="メイリオ" panose="020B0604030504040204" pitchFamily="50" charset="-128"/>
              </a:rPr>
              <a:t>事前準備（事例の概要を記入）</a:t>
            </a:r>
          </a:p>
        </p:txBody>
      </p:sp>
    </p:spTree>
    <p:extLst>
      <p:ext uri="{BB962C8B-B14F-4D97-AF65-F5344CB8AC3E}">
        <p14:creationId xmlns:p14="http://schemas.microsoft.com/office/powerpoint/2010/main" val="162540590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CC482-1932-7F2F-C7E2-94C9BE23FA26}"/>
            </a:ext>
          </a:extLst>
        </p:cNvPr>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2D3828B0-2F96-ACBA-23EE-2579D00FBC9C}"/>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27</a:t>
            </a:fld>
            <a:endParaRPr lang="ja-JP" altLang="en-US" sz="1200">
              <a:solidFill>
                <a:srgbClr val="898989"/>
              </a:solidFill>
            </a:endParaRPr>
          </a:p>
        </p:txBody>
      </p:sp>
      <p:graphicFrame>
        <p:nvGraphicFramePr>
          <p:cNvPr id="8" name="表 7">
            <a:extLst>
              <a:ext uri="{FF2B5EF4-FFF2-40B4-BE49-F238E27FC236}">
                <a16:creationId xmlns:a16="http://schemas.microsoft.com/office/drawing/2014/main" id="{50D88243-C18D-9EDF-62F0-C134BF549779}"/>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r>
                        <a:rPr lang="en-US" sz="1100" kern="100" dirty="0">
                          <a:solidFill>
                            <a:schemeClr val="accent2">
                              <a:lumMod val="50000"/>
                            </a:schemeClr>
                          </a:solidFill>
                          <a:effectLst/>
                          <a:latin typeface="メイリオ" panose="020B0604030504040204" pitchFamily="50" charset="-128"/>
                          <a:ea typeface="メイリオ" panose="020B0604030504040204" pitchFamily="50" charset="-128"/>
                        </a:rPr>
                        <a:t>1</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主</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男</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41</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無職</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表 3">
            <a:extLst>
              <a:ext uri="{FF2B5EF4-FFF2-40B4-BE49-F238E27FC236}">
                <a16:creationId xmlns:a16="http://schemas.microsoft.com/office/drawing/2014/main" id="{300107C8-D060-CC02-E372-5FD2FC898A2E}"/>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r>
                        <a:rPr lang="ja-JP" sz="1000" b="0" kern="100" dirty="0">
                          <a:solidFill>
                            <a:schemeClr val="tx1"/>
                          </a:solidFill>
                          <a:effectLst/>
                          <a:latin typeface="メイリオ" panose="020B0604030504040204" pitchFamily="50" charset="-128"/>
                          <a:ea typeface="メイリオ" panose="020B0604030504040204" pitchFamily="50" charset="-128"/>
                        </a:rPr>
                        <a:t>生活扶助・住宅扶助・医療扶助</a:t>
                      </a:r>
                      <a:endParaRPr lang="ja-JP" sz="10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en-US" alt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年前に保護申請、開始となり現在に至る。</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000" kern="100" dirty="0">
                          <a:solidFill>
                            <a:schemeClr val="tx1"/>
                          </a:solidFill>
                          <a:effectLst/>
                          <a:latin typeface="メイリオ" panose="020B0604030504040204" pitchFamily="50" charset="-128"/>
                          <a:ea typeface="メイリオ" panose="020B0604030504040204" pitchFamily="50" charset="-128"/>
                        </a:rPr>
                        <a:t>無</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en-US" alt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病名</a:t>
                      </a:r>
                      <a:r>
                        <a:rPr lang="en-US" alt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アルコール依存症、重度肝硬変</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現在のところ問題ない。</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活用可能な資産なし</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無し</a:t>
                      </a:r>
                      <a:endParaRPr lang="ja-JP" alt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r>
                        <a:rPr lang="en-US" sz="1000" kern="100" dirty="0">
                          <a:solidFill>
                            <a:schemeClr val="tx1"/>
                          </a:solidFill>
                          <a:effectLst/>
                          <a:latin typeface="メイリオ" panose="020B0604030504040204" pitchFamily="50" charset="-128"/>
                          <a:ea typeface="メイリオ" panose="020B0604030504040204" pitchFamily="50" charset="-128"/>
                        </a:rPr>
                        <a:t> </a:t>
                      </a:r>
                      <a:r>
                        <a:rPr lang="ja-JP" altLang="en-US" sz="1000" kern="100" dirty="0">
                          <a:solidFill>
                            <a:schemeClr val="tx1"/>
                          </a:solidFill>
                          <a:effectLst/>
                          <a:latin typeface="メイリオ" panose="020B0604030504040204" pitchFamily="50" charset="-128"/>
                          <a:ea typeface="メイリオ" panose="020B0604030504040204" pitchFamily="50" charset="-128"/>
                        </a:rPr>
                        <a:t>無し</a:t>
                      </a:r>
                      <a:endParaRPr lang="ja-JP" sz="10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10" name="正方形/長方形 9">
            <a:extLst>
              <a:ext uri="{FF2B5EF4-FFF2-40B4-BE49-F238E27FC236}">
                <a16:creationId xmlns:a16="http://schemas.microsoft.com/office/drawing/2014/main" id="{09983D62-EF82-A61E-B6B7-974B14949769}"/>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4739136-5940-7046-6FCF-F4C8DB51F54C}"/>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C9D3C25F-4DA1-6057-9745-68782DCDD32E}"/>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はじめに：検討したい事例の概要</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DCC88755-8708-9BF0-A08F-5072D862A5CB}"/>
              </a:ext>
            </a:extLst>
          </p:cNvPr>
          <p:cNvSpPr/>
          <p:nvPr/>
        </p:nvSpPr>
        <p:spPr>
          <a:xfrm>
            <a:off x="4677569" y="3926224"/>
            <a:ext cx="5040000" cy="1727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主は県内某市で長男として出生、姉１人あり。小学生の頃に父母が離婚し母に育てられるも数年前に母死亡。父の所在は不明。</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高校卒業後</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IT</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企業に就職しシステムエンジニアとして勤める。</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20</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歳の時に職場結婚。</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21</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歳の時に長男誕生。</a:t>
            </a:r>
          </a:p>
          <a:p>
            <a:pPr marL="171450" indent="-171450" eaLnBrk="1" fontAlgn="auto" hangingPunct="1">
              <a:spcBef>
                <a:spcPts val="300"/>
              </a:spcBef>
              <a:spcAft>
                <a:spcPts val="0"/>
              </a:spcAft>
              <a:buFont typeface="Arial" panose="020B0604020202020204" pitchFamily="34" charset="0"/>
              <a:buChar char="•"/>
              <a:defRPr/>
            </a:pP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33</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歳の時に妻の不倫が原因で離婚。子どもは前妻が引き取る。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それまではきっちり仕事をこなし実直と評価されていたが、離婚後飲酒量が増え、体調を崩し</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35</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歳の時に退職。通院するとアルコール依存症及び肝硬変と診断され入院。医療費の支払いが困難であるため生活保護の申請に至る。</a:t>
            </a:r>
          </a:p>
        </p:txBody>
      </p:sp>
      <p:sp>
        <p:nvSpPr>
          <p:cNvPr id="30" name="正方形/長方形 29">
            <a:extLst>
              <a:ext uri="{FF2B5EF4-FFF2-40B4-BE49-F238E27FC236}">
                <a16:creationId xmlns:a16="http://schemas.microsoft.com/office/drawing/2014/main" id="{3FA05185-60A2-C675-617B-2DD0AC7ABDDC}"/>
              </a:ext>
            </a:extLst>
          </p:cNvPr>
          <p:cNvSpPr/>
          <p:nvPr/>
        </p:nvSpPr>
        <p:spPr>
          <a:xfrm>
            <a:off x="4677569" y="2332529"/>
            <a:ext cx="5040000" cy="1531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木造２階建ての１ルームアパートの１階に居住。家賃は住宅扶助基準内。</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退院にあたり保証人がおらず保証協会を利用して住宅を確保した。</a:t>
            </a:r>
            <a:b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（姉は生活保護受給し収入無し）</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自宅内は整頓されており、清潔に保たれている。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食事はほとんど摂っておらず、保護費の多くを酒の購入にあてている。訪問の都度、飲酒している。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現在、通院は中断している。</a:t>
            </a:r>
          </a:p>
        </p:txBody>
      </p:sp>
      <p:sp>
        <p:nvSpPr>
          <p:cNvPr id="31" name="正方形/長方形 30">
            <a:extLst>
              <a:ext uri="{FF2B5EF4-FFF2-40B4-BE49-F238E27FC236}">
                <a16:creationId xmlns:a16="http://schemas.microsoft.com/office/drawing/2014/main" id="{B2782E5B-7B4F-DD3B-A92A-E733B53011C6}"/>
              </a:ext>
            </a:extLst>
          </p:cNvPr>
          <p:cNvSpPr/>
          <p:nvPr/>
        </p:nvSpPr>
        <p:spPr>
          <a:xfrm>
            <a:off x="4677569" y="631749"/>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アルコール依存症と肝硬変を患い入院治療を行っていたが、入院中に飲酒、無断外泊、看護師への暴言などがあり強制退院となる。居住支援法人の支援を受けて、新たにアパートを借り居宅生活を開始した。居住支援法人の職員が見守りのため自宅を訪問すると、ほぼ毎回飲酒して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姉とは関係良好であったが、主がアルコール依存症になったことを契機に関係が悪化。（姉は別の市で生活保護受給中）</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ケースワーカーには「いつか姉と子どもに会いたい」と話す。</a:t>
            </a:r>
          </a:p>
        </p:txBody>
      </p:sp>
      <p:sp>
        <p:nvSpPr>
          <p:cNvPr id="32" name="テキスト ボックス 31">
            <a:extLst>
              <a:ext uri="{FF2B5EF4-FFF2-40B4-BE49-F238E27FC236}">
                <a16:creationId xmlns:a16="http://schemas.microsoft.com/office/drawing/2014/main" id="{5611E64B-E5A4-1FF6-C645-203D3F62550B}"/>
              </a:ext>
            </a:extLst>
          </p:cNvPr>
          <p:cNvSpPr txBox="1"/>
          <p:nvPr/>
        </p:nvSpPr>
        <p:spPr>
          <a:xfrm>
            <a:off x="4672013" y="665420"/>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DFCBABCA-C3AF-E74C-CAF5-31B742A98A84}"/>
              </a:ext>
            </a:extLst>
          </p:cNvPr>
          <p:cNvSpPr txBox="1"/>
          <p:nvPr/>
        </p:nvSpPr>
        <p:spPr>
          <a:xfrm>
            <a:off x="4672013" y="395246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F17ADACA-E1D1-AB8B-1CA6-7B75B02B7A02}"/>
              </a:ext>
            </a:extLst>
          </p:cNvPr>
          <p:cNvSpPr txBox="1"/>
          <p:nvPr/>
        </p:nvSpPr>
        <p:spPr>
          <a:xfrm>
            <a:off x="4672013" y="2394559"/>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AB32368-2618-A36F-1E85-091F69DAD92F}"/>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体調を気遣って通院を促しても拒否が強い。</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食事も摂れておらず、体調が気がかり。</a:t>
            </a:r>
          </a:p>
        </p:txBody>
      </p:sp>
      <p:sp>
        <p:nvSpPr>
          <p:cNvPr id="39" name="テキスト ボックス 38">
            <a:extLst>
              <a:ext uri="{FF2B5EF4-FFF2-40B4-BE49-F238E27FC236}">
                <a16:creationId xmlns:a16="http://schemas.microsoft.com/office/drawing/2014/main" id="{0060B186-DC5E-A6E1-5BDA-8E9A4C55B6FE}"/>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0" name="吹き出し: 角を丸めた四角形 39">
            <a:extLst>
              <a:ext uri="{FF2B5EF4-FFF2-40B4-BE49-F238E27FC236}">
                <a16:creationId xmlns:a16="http://schemas.microsoft.com/office/drawing/2014/main" id="{965433F6-6FE6-E524-76A1-D699D0E22A2F}"/>
              </a:ext>
            </a:extLst>
          </p:cNvPr>
          <p:cNvSpPr/>
          <p:nvPr/>
        </p:nvSpPr>
        <p:spPr>
          <a:xfrm>
            <a:off x="7697971" y="112604"/>
            <a:ext cx="2096591"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分かっていることだけで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かまいません</a:t>
            </a:r>
          </a:p>
        </p:txBody>
      </p:sp>
      <p:grpSp>
        <p:nvGrpSpPr>
          <p:cNvPr id="3" name="グループ化 14">
            <a:extLst>
              <a:ext uri="{FF2B5EF4-FFF2-40B4-BE49-F238E27FC236}">
                <a16:creationId xmlns:a16="http://schemas.microsoft.com/office/drawing/2014/main" id="{416AF2AE-4D70-2FCD-8960-3901645E22B2}"/>
              </a:ext>
            </a:extLst>
          </p:cNvPr>
          <p:cNvGrpSpPr>
            <a:grpSpLocks/>
          </p:cNvGrpSpPr>
          <p:nvPr/>
        </p:nvGrpSpPr>
        <p:grpSpPr bwMode="auto">
          <a:xfrm>
            <a:off x="1543649" y="1838370"/>
            <a:ext cx="1917699" cy="1451523"/>
            <a:chOff x="1547813" y="2063750"/>
            <a:chExt cx="1917699" cy="1452200"/>
          </a:xfrm>
        </p:grpSpPr>
        <p:sp>
          <p:nvSpPr>
            <p:cNvPr id="7" name="正方形/長方形 6">
              <a:extLst>
                <a:ext uri="{FF2B5EF4-FFF2-40B4-BE49-F238E27FC236}">
                  <a16:creationId xmlns:a16="http://schemas.microsoft.com/office/drawing/2014/main" id="{7F1CCBD0-C5BF-8433-CFF4-489536FFDB65}"/>
                </a:ext>
              </a:extLst>
            </p:cNvPr>
            <p:cNvSpPr/>
            <p:nvPr/>
          </p:nvSpPr>
          <p:spPr>
            <a:xfrm>
              <a:off x="2987675" y="2743517"/>
              <a:ext cx="323850" cy="324001"/>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12" name="コネクタ: カギ線 11">
              <a:extLst>
                <a:ext uri="{FF2B5EF4-FFF2-40B4-BE49-F238E27FC236}">
                  <a16:creationId xmlns:a16="http://schemas.microsoft.com/office/drawing/2014/main" id="{6FFC0309-ED03-4180-F660-E916D521A788}"/>
                </a:ext>
              </a:extLst>
            </p:cNvPr>
            <p:cNvCxnSpPr>
              <a:cxnSpLocks/>
            </p:cNvCxnSpPr>
            <p:nvPr/>
          </p:nvCxnSpPr>
          <p:spPr>
            <a:xfrm flipV="1">
              <a:off x="2271713" y="2217810"/>
              <a:ext cx="366712" cy="0"/>
            </a:xfrm>
            <a:prstGeom prst="bentConnector3">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18B72B5E-DB40-B546-36C7-8174E6D78E91}"/>
                </a:ext>
              </a:extLst>
            </p:cNvPr>
            <p:cNvSpPr/>
            <p:nvPr/>
          </p:nvSpPr>
          <p:spPr>
            <a:xfrm>
              <a:off x="2577989" y="3191949"/>
              <a:ext cx="325437" cy="324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nvGrpSpPr>
            <p:cNvPr id="19" name="グループ化 25">
              <a:extLst>
                <a:ext uri="{FF2B5EF4-FFF2-40B4-BE49-F238E27FC236}">
                  <a16:creationId xmlns:a16="http://schemas.microsoft.com/office/drawing/2014/main" id="{6A9416E5-2121-B4C9-14B6-5AA0209ED1C4}"/>
                </a:ext>
              </a:extLst>
            </p:cNvPr>
            <p:cNvGrpSpPr>
              <a:grpSpLocks/>
            </p:cNvGrpSpPr>
            <p:nvPr/>
          </p:nvGrpSpPr>
          <p:grpSpPr bwMode="auto">
            <a:xfrm>
              <a:off x="2776207" y="2828069"/>
              <a:ext cx="98211" cy="128650"/>
              <a:chOff x="5989238" y="2599755"/>
              <a:chExt cx="128406" cy="180898"/>
            </a:xfrm>
          </p:grpSpPr>
          <p:cxnSp>
            <p:nvCxnSpPr>
              <p:cNvPr id="54" name="直線コネクタ 53">
                <a:extLst>
                  <a:ext uri="{FF2B5EF4-FFF2-40B4-BE49-F238E27FC236}">
                    <a16:creationId xmlns:a16="http://schemas.microsoft.com/office/drawing/2014/main" id="{EE1F1237-34D3-85E0-A235-1E2847EFE284}"/>
                  </a:ext>
                </a:extLst>
              </p:cNvPr>
              <p:cNvCxnSpPr/>
              <p:nvPr/>
            </p:nvCxnSpPr>
            <p:spPr>
              <a:xfrm flipH="1">
                <a:off x="5989238" y="2599755"/>
                <a:ext cx="87183" cy="145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EE7F06BC-B647-4381-EF2D-C462F184E5E4}"/>
                  </a:ext>
                </a:extLst>
              </p:cNvPr>
              <p:cNvCxnSpPr/>
              <p:nvPr/>
            </p:nvCxnSpPr>
            <p:spPr>
              <a:xfrm flipH="1">
                <a:off x="6030467" y="2635492"/>
                <a:ext cx="87177" cy="145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楕円 12">
              <a:extLst>
                <a:ext uri="{FF2B5EF4-FFF2-40B4-BE49-F238E27FC236}">
                  <a16:creationId xmlns:a16="http://schemas.microsoft.com/office/drawing/2014/main" id="{F1E7947A-4370-DF9B-67FD-E7D55146EEB0}"/>
                </a:ext>
              </a:extLst>
            </p:cNvPr>
            <p:cNvSpPr/>
            <p:nvPr/>
          </p:nvSpPr>
          <p:spPr>
            <a:xfrm>
              <a:off x="2190750" y="2733988"/>
              <a:ext cx="323850" cy="3255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26" name="フローチャート: 和接合 25">
              <a:extLst>
                <a:ext uri="{FF2B5EF4-FFF2-40B4-BE49-F238E27FC236}">
                  <a16:creationId xmlns:a16="http://schemas.microsoft.com/office/drawing/2014/main" id="{655F5B98-8AF1-FB3A-B7A5-2835A6595DAE}"/>
                </a:ext>
              </a:extLst>
            </p:cNvPr>
            <p:cNvSpPr/>
            <p:nvPr/>
          </p:nvSpPr>
          <p:spPr>
            <a:xfrm>
              <a:off x="2638425" y="2063750"/>
              <a:ext cx="323850" cy="324001"/>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cxnSp>
          <p:nvCxnSpPr>
            <p:cNvPr id="27" name="コネクタ: カギ線 26">
              <a:extLst>
                <a:ext uri="{FF2B5EF4-FFF2-40B4-BE49-F238E27FC236}">
                  <a16:creationId xmlns:a16="http://schemas.microsoft.com/office/drawing/2014/main" id="{66DB6B6C-D238-35B5-032B-B379BBD368DD}"/>
                </a:ext>
              </a:extLst>
            </p:cNvPr>
            <p:cNvCxnSpPr>
              <a:cxnSpLocks/>
            </p:cNvCxnSpPr>
            <p:nvPr/>
          </p:nvCxnSpPr>
          <p:spPr>
            <a:xfrm rot="16200000" flipH="1" flipV="1">
              <a:off x="2427287" y="2021204"/>
              <a:ext cx="4764" cy="1439862"/>
            </a:xfrm>
            <a:prstGeom prst="bentConnector3">
              <a:avLst>
                <a:gd name="adj1" fmla="val -479949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楕円 12">
              <a:extLst>
                <a:ext uri="{FF2B5EF4-FFF2-40B4-BE49-F238E27FC236}">
                  <a16:creationId xmlns:a16="http://schemas.microsoft.com/office/drawing/2014/main" id="{FDC2DC46-AA19-6FA7-4629-34A6D3F03F55}"/>
                </a:ext>
              </a:extLst>
            </p:cNvPr>
            <p:cNvSpPr/>
            <p:nvPr/>
          </p:nvSpPr>
          <p:spPr>
            <a:xfrm>
              <a:off x="1547813" y="2748282"/>
              <a:ext cx="323850" cy="32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E224A237-D284-77E0-0F98-15492EB5696C}"/>
                </a:ext>
              </a:extLst>
            </p:cNvPr>
            <p:cNvSpPr/>
            <p:nvPr/>
          </p:nvSpPr>
          <p:spPr>
            <a:xfrm>
              <a:off x="1947863" y="2063750"/>
              <a:ext cx="323850" cy="324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nvGrpSpPr>
            <p:cNvPr id="47" name="グループ化 48">
              <a:extLst>
                <a:ext uri="{FF2B5EF4-FFF2-40B4-BE49-F238E27FC236}">
                  <a16:creationId xmlns:a16="http://schemas.microsoft.com/office/drawing/2014/main" id="{3C98A424-CCFD-D30F-6CD7-07B40E2AF4A6}"/>
                </a:ext>
              </a:extLst>
            </p:cNvPr>
            <p:cNvGrpSpPr>
              <a:grpSpLocks/>
            </p:cNvGrpSpPr>
            <p:nvPr/>
          </p:nvGrpSpPr>
          <p:grpSpPr bwMode="auto">
            <a:xfrm>
              <a:off x="2343946" y="2153444"/>
              <a:ext cx="96838" cy="130175"/>
              <a:chOff x="5781368" y="2608770"/>
              <a:chExt cx="126616" cy="180811"/>
            </a:xfrm>
          </p:grpSpPr>
          <p:cxnSp>
            <p:nvCxnSpPr>
              <p:cNvPr id="52" name="直線コネクタ 51">
                <a:extLst>
                  <a:ext uri="{FF2B5EF4-FFF2-40B4-BE49-F238E27FC236}">
                    <a16:creationId xmlns:a16="http://schemas.microsoft.com/office/drawing/2014/main" id="{8A54B872-D3C2-FF02-37E6-38E9D0842AC7}"/>
                  </a:ext>
                </a:extLst>
              </p:cNvPr>
              <p:cNvCxnSpPr/>
              <p:nvPr/>
            </p:nvCxnSpPr>
            <p:spPr>
              <a:xfrm flipH="1">
                <a:off x="5782404" y="2607725"/>
                <a:ext cx="85101" cy="143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86FAEC80-6525-8561-0CD1-1C8B437FA27D}"/>
                  </a:ext>
                </a:extLst>
              </p:cNvPr>
              <p:cNvCxnSpPr/>
              <p:nvPr/>
            </p:nvCxnSpPr>
            <p:spPr>
              <a:xfrm flipH="1">
                <a:off x="5823917" y="2645228"/>
                <a:ext cx="85101" cy="143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7">
              <a:extLst>
                <a:ext uri="{FF2B5EF4-FFF2-40B4-BE49-F238E27FC236}">
                  <a16:creationId xmlns:a16="http://schemas.microsoft.com/office/drawing/2014/main" id="{7D57868B-D962-C409-0338-1ADF28C1E7BF}"/>
                </a:ext>
              </a:extLst>
            </p:cNvPr>
            <p:cNvCxnSpPr>
              <a:cxnSpLocks/>
            </p:cNvCxnSpPr>
            <p:nvPr/>
          </p:nvCxnSpPr>
          <p:spPr>
            <a:xfrm>
              <a:off x="2738438" y="2900753"/>
              <a:ext cx="0" cy="287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53435989-476D-C3DC-A103-DA924EB8FDC6}"/>
                </a:ext>
              </a:extLst>
            </p:cNvPr>
            <p:cNvCxnSpPr>
              <a:cxnSpLocks/>
            </p:cNvCxnSpPr>
            <p:nvPr/>
          </p:nvCxnSpPr>
          <p:spPr>
            <a:xfrm>
              <a:off x="2465388" y="2224163"/>
              <a:ext cx="0" cy="287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楕円 49">
              <a:extLst>
                <a:ext uri="{FF2B5EF4-FFF2-40B4-BE49-F238E27FC236}">
                  <a16:creationId xmlns:a16="http://schemas.microsoft.com/office/drawing/2014/main" id="{9A8E0CE2-CA3A-15EF-F4BE-7BFC2FC30D89}"/>
                </a:ext>
              </a:extLst>
            </p:cNvPr>
            <p:cNvSpPr/>
            <p:nvPr/>
          </p:nvSpPr>
          <p:spPr>
            <a:xfrm>
              <a:off x="2903739" y="2615787"/>
              <a:ext cx="561773" cy="55179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a:latin typeface="メイリオ" panose="020B0604030504040204" pitchFamily="50" charset="-128"/>
                <a:ea typeface="メイリオ" panose="020B0604030504040204" pitchFamily="50" charset="-128"/>
              </a:endParaRPr>
            </a:p>
          </p:txBody>
        </p:sp>
        <p:cxnSp>
          <p:nvCxnSpPr>
            <p:cNvPr id="51" name="直線コネクタ 50">
              <a:extLst>
                <a:ext uri="{FF2B5EF4-FFF2-40B4-BE49-F238E27FC236}">
                  <a16:creationId xmlns:a16="http://schemas.microsoft.com/office/drawing/2014/main" id="{3F149208-DB14-2F3F-14CD-7CC9F8EEFF14}"/>
                </a:ext>
              </a:extLst>
            </p:cNvPr>
            <p:cNvCxnSpPr>
              <a:cxnSpLocks/>
            </p:cNvCxnSpPr>
            <p:nvPr/>
          </p:nvCxnSpPr>
          <p:spPr>
            <a:xfrm rot="5400000">
              <a:off x="2747169" y="2661832"/>
              <a:ext cx="0" cy="46831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178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935F-549E-4DBD-D6A2-02403138611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DD9C60-8A3D-7E78-AFA7-5728CE94306A}"/>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65B35C5E-3F9C-2081-D82D-7DC0C68025F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28</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58C53263-BD7E-A417-4254-A59B95C0F8B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F155AA74-74F0-37FB-59C5-EBB40F484E78}"/>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C77247FC-5F41-D6BB-F96B-F4AD0166933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59D8BF1E-16C2-7388-7027-28C8AFBE1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88C943F-0BDD-7419-6654-39C285329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7E119280-2980-E270-EA1B-8C5B22FF94F0}"/>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88607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スライド番号プレースホルダー 2">
            <a:extLst>
              <a:ext uri="{FF2B5EF4-FFF2-40B4-BE49-F238E27FC236}">
                <a16:creationId xmlns:a16="http://schemas.microsoft.com/office/drawing/2014/main" id="{EE2ADFD1-3335-02B7-D702-B13430423FC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09741B2-9C28-49AE-9278-344A95A6BFB2}"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04B863B6-76EA-CD6A-4BF1-B3B876BAA0F2}"/>
              </a:ext>
            </a:extLst>
          </p:cNvPr>
          <p:cNvSpPr/>
          <p:nvPr/>
        </p:nvSpPr>
        <p:spPr>
          <a:xfrm>
            <a:off x="328246" y="1479549"/>
            <a:ext cx="9198342" cy="2961821"/>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914400" lvl="1" indent="-4572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依存症についての基本的な知識を学び、支援にあたっての姿勢を理解する</a:t>
            </a:r>
            <a:endParaRPr kumimoji="1" lang="ja-JP" altLang="en-US" sz="3200" b="1" spc="3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8287-E9C0-FB65-4866-B439C09C998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FF67855-3F64-AE5A-1215-A85F709D62B0}"/>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7CD9BA36-4044-C53A-4D71-9EFD5AC27FE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29</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7797CD0D-D292-C155-F5BD-658DC8823F1B}"/>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・飲酒量が多い。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・通院できていない。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・栄養のある食事がとれていない。</a:t>
            </a:r>
          </a:p>
          <a:p>
            <a:pPr eaLnBrk="1" fontAlgn="auto" hangingPunct="1">
              <a:spcBef>
                <a:spcPts val="0"/>
              </a:spcBef>
              <a:spcAft>
                <a:spcPts val="0"/>
              </a:spcAft>
              <a:defRPr/>
            </a:pPr>
            <a:endPar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・親族含めて、他者との交流がない。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・社会とのつながりがない。</a:t>
            </a:r>
          </a:p>
          <a:p>
            <a:pPr eaLnBrk="1" fontAlgn="auto" hangingPunct="1">
              <a:spcBef>
                <a:spcPts val="0"/>
              </a:spcBef>
              <a:spcAft>
                <a:spcPts val="0"/>
              </a:spcAft>
              <a:defRPr/>
            </a:pPr>
            <a:endPar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・保護費の多くを酒の購入にあてている。</a:t>
            </a:r>
          </a:p>
        </p:txBody>
      </p:sp>
      <p:sp>
        <p:nvSpPr>
          <p:cNvPr id="17" name="正方形/長方形 16">
            <a:extLst>
              <a:ext uri="{FF2B5EF4-FFF2-40B4-BE49-F238E27FC236}">
                <a16:creationId xmlns:a16="http://schemas.microsoft.com/office/drawing/2014/main" id="{660F2EB2-5FE2-FC8A-17C3-10C9EC635BBA}"/>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9966A75E-0B7C-1446-E05A-17B1357BC4D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E9381AA8-44BD-06CC-C11A-C6DE9E41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81E4AFB-143B-0E39-B679-F32BFC2B0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4" name="吹き出し: 角を丸めた四角形 3">
            <a:extLst>
              <a:ext uri="{FF2B5EF4-FFF2-40B4-BE49-F238E27FC236}">
                <a16:creationId xmlns:a16="http://schemas.microsoft.com/office/drawing/2014/main" id="{E046BAF9-3B6A-DD76-23C9-4E1381F89DC3}"/>
              </a:ext>
            </a:extLst>
          </p:cNvPr>
          <p:cNvSpPr/>
          <p:nvPr/>
        </p:nvSpPr>
        <p:spPr>
          <a:xfrm>
            <a:off x="7389628" y="1476689"/>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11067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0DCDEAA-ABF1-4216-AB4D-74D8D9ABE3D6}"/>
              </a:ext>
            </a:extLst>
          </p:cNvPr>
          <p:cNvGraphicFramePr>
            <a:graphicFrameLocks noGrp="1"/>
          </p:cNvGraphicFramePr>
          <p:nvPr/>
        </p:nvGraphicFramePr>
        <p:xfrm>
          <a:off x="250032" y="2287847"/>
          <a:ext cx="9405936" cy="3591790"/>
        </p:xfrm>
        <a:graphic>
          <a:graphicData uri="http://schemas.openxmlformats.org/drawingml/2006/table">
            <a:tbl>
              <a:tblPr firstRow="1" bandRow="1">
                <a:tableStyleId>{5C22544A-7EE6-4342-B048-85BDC9FD1C3A}</a:tableStyleId>
              </a:tblPr>
              <a:tblGrid>
                <a:gridCol w="2351484">
                  <a:extLst>
                    <a:ext uri="{9D8B030D-6E8A-4147-A177-3AD203B41FA5}">
                      <a16:colId xmlns:a16="http://schemas.microsoft.com/office/drawing/2014/main" val="20000"/>
                    </a:ext>
                  </a:extLst>
                </a:gridCol>
                <a:gridCol w="2351484">
                  <a:extLst>
                    <a:ext uri="{9D8B030D-6E8A-4147-A177-3AD203B41FA5}">
                      <a16:colId xmlns:a16="http://schemas.microsoft.com/office/drawing/2014/main" val="20001"/>
                    </a:ext>
                  </a:extLst>
                </a:gridCol>
                <a:gridCol w="2351484">
                  <a:extLst>
                    <a:ext uri="{9D8B030D-6E8A-4147-A177-3AD203B41FA5}">
                      <a16:colId xmlns:a16="http://schemas.microsoft.com/office/drawing/2014/main" val="20002"/>
                    </a:ext>
                  </a:extLst>
                </a:gridCol>
                <a:gridCol w="2351484">
                  <a:extLst>
                    <a:ext uri="{9D8B030D-6E8A-4147-A177-3AD203B41FA5}">
                      <a16:colId xmlns:a16="http://schemas.microsoft.com/office/drawing/2014/main" val="20003"/>
                    </a:ext>
                  </a:extLst>
                </a:gridCol>
              </a:tblGrid>
              <a:tr h="370880">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47" marR="91447" marT="45725" marB="45725">
                    <a:solidFill>
                      <a:schemeClr val="tx2"/>
                    </a:solidFill>
                  </a:tcPr>
                </a:tc>
                <a:extLst>
                  <a:ext uri="{0D108BD9-81ED-4DB2-BD59-A6C34878D82A}">
                    <a16:rowId xmlns:a16="http://schemas.microsoft.com/office/drawing/2014/main" val="10000"/>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正直である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金銭管理が正確</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相談できる家族がいる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読書が好き</a:t>
                      </a:r>
                    </a:p>
                  </a:txBody>
                  <a:tcPr marL="91447" marR="91447" marT="45725" marB="45725" anchor="ctr"/>
                </a:tc>
                <a:extLst>
                  <a:ext uri="{0D108BD9-81ED-4DB2-BD59-A6C34878D82A}">
                    <a16:rowId xmlns:a16="http://schemas.microsoft.com/office/drawing/2014/main" val="10001"/>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思いやりがある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記憶力が高い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心の支えになっている猫がいる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魚釣りが好き</a:t>
                      </a:r>
                    </a:p>
                  </a:txBody>
                  <a:tcPr marL="91447" marR="91447" marT="45725" marB="45725" anchor="ctr"/>
                </a:tc>
                <a:extLst>
                  <a:ext uri="{0D108BD9-81ED-4DB2-BD59-A6C34878D82A}">
                    <a16:rowId xmlns:a16="http://schemas.microsoft.com/office/drawing/2014/main" val="10002"/>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勤勉である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花を生けられる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年金を受給している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映画が好き</a:t>
                      </a:r>
                    </a:p>
                  </a:txBody>
                  <a:tcPr marL="91447" marR="91447" marT="45725" marB="45725" anchor="ctr"/>
                </a:tc>
                <a:extLst>
                  <a:ext uri="{0D108BD9-81ED-4DB2-BD59-A6C34878D82A}">
                    <a16:rowId xmlns:a16="http://schemas.microsoft.com/office/drawing/2014/main" val="10003"/>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親切である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数字が得意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安心して暮らせる</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住まいがある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コーヒーが好き</a:t>
                      </a:r>
                    </a:p>
                  </a:txBody>
                  <a:tcPr marL="91447" marR="91447" marT="45725" marB="45725" anchor="ctr"/>
                </a:tc>
                <a:extLst>
                  <a:ext uri="{0D108BD9-81ED-4DB2-BD59-A6C34878D82A}">
                    <a16:rowId xmlns:a16="http://schemas.microsoft.com/office/drawing/2014/main" val="10004"/>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辛抱強い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英語が得意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近所に親友がいる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将来の夢がある</a:t>
                      </a:r>
                    </a:p>
                  </a:txBody>
                  <a:tcPr marL="91447" marR="91447" marT="45725" marB="45725" anchor="ctr"/>
                </a:tc>
                <a:extLst>
                  <a:ext uri="{0D108BD9-81ED-4DB2-BD59-A6C34878D82A}">
                    <a16:rowId xmlns:a16="http://schemas.microsoft.com/office/drawing/2014/main" val="10005"/>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感性が豊か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野球に詳しい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子育てサロンがある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旅行がしたい</a:t>
                      </a:r>
                    </a:p>
                  </a:txBody>
                  <a:tcPr marL="91447" marR="91447" marT="45725" marB="45725" anchor="ctr"/>
                </a:tc>
                <a:extLst>
                  <a:ext uri="{0D108BD9-81ED-4DB2-BD59-A6C34878D82A}">
                    <a16:rowId xmlns:a16="http://schemas.microsoft.com/office/drawing/2014/main" val="10006"/>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extLst>
                  <a:ext uri="{0D108BD9-81ED-4DB2-BD59-A6C34878D82A}">
                    <a16:rowId xmlns:a16="http://schemas.microsoft.com/office/drawing/2014/main" val="10007"/>
                  </a:ext>
                </a:extLst>
              </a:tr>
            </a:tbl>
          </a:graphicData>
        </a:graphic>
      </p:graphicFrame>
      <p:sp>
        <p:nvSpPr>
          <p:cNvPr id="44081" name="テキスト ボックス 2">
            <a:extLst>
              <a:ext uri="{FF2B5EF4-FFF2-40B4-BE49-F238E27FC236}">
                <a16:creationId xmlns:a16="http://schemas.microsoft.com/office/drawing/2014/main" id="{3C9B6219-EDC8-AB31-CCE2-1943AE64CBCA}"/>
              </a:ext>
            </a:extLst>
          </p:cNvPr>
          <p:cNvSpPr txBox="1">
            <a:spLocks noChangeArrowheads="1"/>
          </p:cNvSpPr>
          <p:nvPr/>
        </p:nvSpPr>
        <p:spPr bwMode="auto">
          <a:xfrm>
            <a:off x="3514145" y="1887737"/>
            <a:ext cx="2877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ストレングスの例</a:t>
            </a:r>
            <a:r>
              <a:rPr lang="en-US" altLang="ja-JP" sz="2000" spc="100" dirty="0">
                <a:latin typeface="メイリオ" panose="020B0604030504040204" pitchFamily="50" charset="-128"/>
                <a:ea typeface="メイリオ" panose="020B0604030504040204" pitchFamily="50" charset="-128"/>
              </a:rPr>
              <a:t>】</a:t>
            </a:r>
            <a:endParaRPr lang="ja-JP" altLang="en-US" sz="2000" spc="100" dirty="0">
              <a:latin typeface="メイリオ" panose="020B0604030504040204" pitchFamily="50" charset="-128"/>
              <a:ea typeface="メイリオ" panose="020B0604030504040204" pitchFamily="50" charset="-128"/>
            </a:endParaRPr>
          </a:p>
        </p:txBody>
      </p:sp>
      <p:sp>
        <p:nvSpPr>
          <p:cNvPr id="44082" name="テキスト ボックス 9">
            <a:extLst>
              <a:ext uri="{FF2B5EF4-FFF2-40B4-BE49-F238E27FC236}">
                <a16:creationId xmlns:a16="http://schemas.microsoft.com/office/drawing/2014/main" id="{CE7687C3-0519-680A-7C6A-2506B9060856}"/>
              </a:ext>
            </a:extLst>
          </p:cNvPr>
          <p:cNvSpPr txBox="1">
            <a:spLocks noChangeArrowheads="1"/>
          </p:cNvSpPr>
          <p:nvPr/>
        </p:nvSpPr>
        <p:spPr bwMode="auto">
          <a:xfrm>
            <a:off x="453000" y="6024673"/>
            <a:ext cx="9000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☞上記のストレングスの例を参考に、主のストレングスを考えてみましょう。</a:t>
            </a:r>
          </a:p>
        </p:txBody>
      </p:sp>
      <p:sp>
        <p:nvSpPr>
          <p:cNvPr id="44083" name="テキスト ボックス 10">
            <a:extLst>
              <a:ext uri="{FF2B5EF4-FFF2-40B4-BE49-F238E27FC236}">
                <a16:creationId xmlns:a16="http://schemas.microsoft.com/office/drawing/2014/main" id="{24D65EE4-68AB-3CE9-C021-7F6723DC5984}"/>
              </a:ext>
            </a:extLst>
          </p:cNvPr>
          <p:cNvSpPr txBox="1">
            <a:spLocks noChangeArrowheads="1"/>
          </p:cNvSpPr>
          <p:nvPr/>
        </p:nvSpPr>
        <p:spPr bwMode="auto">
          <a:xfrm>
            <a:off x="453000" y="867694"/>
            <a:ext cx="900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課題解決にあたっては、「課題（できていないこと・取り組むべきこと）」だけでなく、本人のもつ強みやよいところ（ストレングス）も把握し、支援の方向性を検討していくことが大切です。</a:t>
            </a:r>
          </a:p>
        </p:txBody>
      </p:sp>
      <p:sp>
        <p:nvSpPr>
          <p:cNvPr id="7" name="スライド番号プレースホルダー 2">
            <a:extLst>
              <a:ext uri="{FF2B5EF4-FFF2-40B4-BE49-F238E27FC236}">
                <a16:creationId xmlns:a16="http://schemas.microsoft.com/office/drawing/2014/main" id="{67D9EE3A-4379-4CCD-AFC8-6A56D7FBB52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30</a:t>
            </a:fld>
            <a:endParaRPr lang="ja-JP" altLang="en-US">
              <a:solidFill>
                <a:srgbClr val="898989"/>
              </a:solidFill>
            </a:endParaRPr>
          </a:p>
        </p:txBody>
      </p:sp>
      <p:sp>
        <p:nvSpPr>
          <p:cNvPr id="3" name="正方形/長方形 2">
            <a:extLst>
              <a:ext uri="{FF2B5EF4-FFF2-40B4-BE49-F238E27FC236}">
                <a16:creationId xmlns:a16="http://schemas.microsoft.com/office/drawing/2014/main" id="{1077023F-69E0-1042-4A76-CBF321D071A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F3E8-D30C-2166-A7D2-3139B1F941F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F191167-CC43-3F75-159A-BD69F209632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10EA3E17-88AD-6338-1F8B-A4038C0F12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31</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1A6EAA2-C412-34AE-4F52-9D511E8057F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38D2341C-E9EE-4CDC-2B95-E149EC131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76B789B9-C85C-F849-11AD-EBA2C0B58D17}"/>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18B09483-6211-536B-B916-23716E87FE49}"/>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EE708250-DC5B-2F54-076D-D8E563084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1301481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901F-427C-984B-7883-E1E306BB009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33423F-E586-2742-3C4C-D514177EA185}"/>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970F9734-3CF1-D9A8-D2D8-F03C7089CC30}"/>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32</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9DD4A935-8772-1A5F-C436-CBCC060B71CA}"/>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EE91341-A0E2-7167-1ED1-E95A56601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D6812E8D-9EF3-9F76-C6A9-03122B85E94C}"/>
              </a:ext>
            </a:extLst>
          </p:cNvPr>
          <p:cNvGraphicFramePr>
            <a:graphicFrameLocks noGrp="1"/>
          </p:cNvGraphicFramePr>
          <p:nvPr>
            <p:extLst>
              <p:ext uri="{D42A27DB-BD31-4B8C-83A1-F6EECF244321}">
                <p14:modId xmlns:p14="http://schemas.microsoft.com/office/powerpoint/2010/main" val="2742653512"/>
              </p:ext>
            </p:extLst>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・実直である。</a:t>
                      </a: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・自分の考えを伝えられる。</a:t>
                      </a: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・家族（姉・子ども）への愛情をもっている。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・長年、システムエンジニアとして働き、評価される技術を持っている。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・自宅は清潔に保たれている。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16000" algn="l" defTabSz="914400" rtl="0" eaLnBrk="1" fontAlgn="auto" latinLnBrk="0" hangingPunct="1">
                        <a:lnSpc>
                          <a:spcPct val="100000"/>
                        </a:lnSpc>
                        <a:spcBef>
                          <a:spcPts val="600"/>
                        </a:spcBef>
                        <a:spcAft>
                          <a:spcPts val="0"/>
                        </a:spcAft>
                        <a:buClrTx/>
                        <a:buSzTx/>
                        <a:buFontTx/>
                        <a:buNone/>
                        <a:tabLst/>
                        <a:defRPr/>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・在宅生活ができている。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16000" algn="l" defTabSz="914400" rtl="0" eaLnBrk="1" fontAlgn="auto" latinLnBrk="0" hangingPunct="1">
                        <a:lnSpc>
                          <a:spcPct val="100000"/>
                        </a:lnSpc>
                        <a:spcBef>
                          <a:spcPts val="600"/>
                        </a:spcBef>
                        <a:spcAft>
                          <a:spcPts val="0"/>
                        </a:spcAft>
                        <a:buClrTx/>
                        <a:buSzTx/>
                        <a:buFontTx/>
                        <a:buNone/>
                        <a:tabLst/>
                        <a:defRPr/>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・居住支援法人が定期的に訪問している。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・アルコール依存症の治療ができる病院がある。</a:t>
                      </a:r>
                    </a:p>
                    <a:p>
                      <a:pPr marL="216000" indent="-216000" algn="l">
                        <a:spcBef>
                          <a:spcPts val="600"/>
                        </a:spcBef>
                      </a:pPr>
                      <a:r>
                        <a:rPr kumimoji="1" lang="ja-JP" altLang="en-US" sz="1800" b="0" i="0" u="none" strike="noStrike" kern="1200" cap="none" spc="100" normalizeH="0" baseline="0" noProof="0" dirty="0">
                          <a:ln>
                            <a:noFill/>
                          </a:ln>
                          <a:solidFill>
                            <a:srgbClr val="C0504D">
                              <a:lumMod val="50000"/>
                            </a:srgbClr>
                          </a:solidFill>
                          <a:effectLst/>
                          <a:uLnTx/>
                          <a:uFillTx/>
                          <a:latin typeface="メイリオ" panose="020B0604030504040204" pitchFamily="50" charset="-128"/>
                          <a:ea typeface="メイリオ" panose="020B0604030504040204" pitchFamily="50" charset="-128"/>
                          <a:cs typeface="+mn-cs"/>
                        </a:rPr>
                        <a:t>・ケースワーカーが支援している。</a:t>
                      </a:r>
                      <a:endPar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・いつか姉と子どもに会いたい。</a:t>
                      </a:r>
                    </a:p>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D8125F01-9876-029C-4333-744F1EF524E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21172F16-F735-F3BC-7A11-BC9452E76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735388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85A5-0F81-9BDA-5E40-AA28B944E674}"/>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D05E5EA4-46FC-9355-7007-CAD1725A314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33</a:t>
            </a:fld>
            <a:endParaRPr lang="ja-JP" altLang="en-US">
              <a:solidFill>
                <a:srgbClr val="898989"/>
              </a:solidFill>
            </a:endParaRPr>
          </a:p>
        </p:txBody>
      </p:sp>
      <p:sp>
        <p:nvSpPr>
          <p:cNvPr id="3" name="正方形/長方形 2">
            <a:extLst>
              <a:ext uri="{FF2B5EF4-FFF2-40B4-BE49-F238E27FC236}">
                <a16:creationId xmlns:a16="http://schemas.microsoft.com/office/drawing/2014/main" id="{4A4CD5DB-3097-6D12-EE7E-E297CBFB09F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0BCB5BD-124E-08A0-D9CA-70B01C7B9D1C}"/>
              </a:ext>
            </a:extLst>
          </p:cNvPr>
          <p:cNvSpPr txBox="1"/>
          <p:nvPr/>
        </p:nvSpPr>
        <p:spPr>
          <a:xfrm>
            <a:off x="8072056" y="3316868"/>
            <a:ext cx="1828800" cy="585787"/>
          </a:xfrm>
          <a:prstGeom prst="rect">
            <a:avLst/>
          </a:prstGeom>
          <a:noFill/>
          <a:ln w="57150">
            <a:noFill/>
          </a:ln>
        </p:spPr>
        <p:txBody>
          <a:bodyPr anchor="ctr"/>
          <a:lstStyle/>
          <a:p>
            <a:pPr algn="ctr">
              <a:defRPr/>
            </a:pPr>
            <a:r>
              <a:rPr lang="ja-JP" altLang="en-US" sz="1600" b="1" spc="100" dirty="0">
                <a:solidFill>
                  <a:srgbClr val="C00000"/>
                </a:solidFill>
                <a:latin typeface="Meiryo UI" panose="020B0604030504040204" pitchFamily="50" charset="-128"/>
                <a:ea typeface="Meiryo UI" panose="020B0604030504040204" pitchFamily="50" charset="-128"/>
              </a:rPr>
              <a:t>ここがポイント</a:t>
            </a:r>
          </a:p>
        </p:txBody>
      </p:sp>
      <p:sp>
        <p:nvSpPr>
          <p:cNvPr id="10" name="テキスト ボックス 9">
            <a:extLst>
              <a:ext uri="{FF2B5EF4-FFF2-40B4-BE49-F238E27FC236}">
                <a16:creationId xmlns:a16="http://schemas.microsoft.com/office/drawing/2014/main" id="{7AB00B91-E1C8-ECDF-41F9-01591787A583}"/>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下図は「生活困窮の氷山モデル」といわれるものです。目の前にいる相談者・要保護者の言葉や行動を通じて、その人がおかれている状況や背景に目を向けられるよう、身につけておきたい考え方です。</a:t>
            </a:r>
            <a:endParaRPr kumimoji="1" lang="en-US" altLang="ja-JP" sz="1600" dirty="0">
              <a:latin typeface="メイリオ" panose="020B0604030504040204" pitchFamily="50" charset="-128"/>
              <a:ea typeface="メイリオ" panose="020B0604030504040204" pitchFamily="50" charset="-128"/>
            </a:endParaRPr>
          </a:p>
        </p:txBody>
      </p:sp>
      <p:pic>
        <p:nvPicPr>
          <p:cNvPr id="2" name="図 2">
            <a:extLst>
              <a:ext uri="{FF2B5EF4-FFF2-40B4-BE49-F238E27FC236}">
                <a16:creationId xmlns:a16="http://schemas.microsoft.com/office/drawing/2014/main" id="{9C11DAB1-E97B-8BEA-175B-4A5A631D4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38" y="1726449"/>
            <a:ext cx="6773924" cy="44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3D008C2E-9325-5A80-ED46-D6781471BF90}"/>
              </a:ext>
            </a:extLst>
          </p:cNvPr>
          <p:cNvSpPr/>
          <p:nvPr/>
        </p:nvSpPr>
        <p:spPr>
          <a:xfrm>
            <a:off x="5789507" y="3940116"/>
            <a:ext cx="2402006" cy="1265488"/>
          </a:xfrm>
          <a:prstGeom prst="roundRect">
            <a:avLst>
              <a:gd name="adj" fmla="val 1162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5BFCEA4E-D804-A59F-BDD4-87EBE28695D6}"/>
              </a:ext>
            </a:extLst>
          </p:cNvPr>
          <p:cNvCxnSpPr>
            <a:stCxn id="11" idx="3"/>
          </p:cNvCxnSpPr>
          <p:nvPr/>
        </p:nvCxnSpPr>
        <p:spPr>
          <a:xfrm flipV="1">
            <a:off x="8191513" y="3881378"/>
            <a:ext cx="504967" cy="6914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E5EB3ED9-36DA-EF0F-4481-8F04CFEF3DCA}"/>
              </a:ext>
            </a:extLst>
          </p:cNvPr>
          <p:cNvSpPr txBox="1"/>
          <p:nvPr/>
        </p:nvSpPr>
        <p:spPr>
          <a:xfrm>
            <a:off x="1153331" y="6239889"/>
            <a:ext cx="7599339" cy="338554"/>
          </a:xfrm>
          <a:prstGeom prst="rect">
            <a:avLst/>
          </a:prstGeom>
          <a:noFill/>
        </p:spPr>
        <p:txBody>
          <a:bodyPr wrap="square">
            <a:spAutoFit/>
          </a:bodyPr>
          <a:lstStyle/>
          <a:p>
            <a:pPr algn="ctr" eaLnBrk="1" fontAlgn="auto" hangingPunct="1">
              <a:spcBef>
                <a:spcPts val="0"/>
              </a:spcBef>
              <a:spcAft>
                <a:spcPts val="0"/>
              </a:spcAft>
              <a:defRPr/>
            </a:pPr>
            <a:r>
              <a:rPr kumimoji="1" lang="ja-JP" altLang="en-US" sz="1600" b="1" spc="100" dirty="0">
                <a:latin typeface="メイリオ" panose="020B0604030504040204" pitchFamily="50" charset="-128"/>
                <a:ea typeface="メイリオ" panose="020B0604030504040204" pitchFamily="50" charset="-128"/>
              </a:rPr>
              <a:t>☞事例の主の困りごとと、その背景にあるものを考えてみましょう。</a:t>
            </a:r>
            <a:endParaRPr kumimoji="1" lang="en-US" altLang="ja-JP" sz="1400" b="1"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C11B48C5-69A1-8FFF-3906-28B892620B61}"/>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Tree>
    <p:extLst>
      <p:ext uri="{BB962C8B-B14F-4D97-AF65-F5344CB8AC3E}">
        <p14:creationId xmlns:p14="http://schemas.microsoft.com/office/powerpoint/2010/main" val="3299547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5DE5-DE8E-DE6A-1223-BCD4227E9F2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F8A4C26-71D7-FA03-0D6D-D09514D49CE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34</a:t>
            </a:fld>
            <a:endParaRPr lang="ja-JP" altLang="en-US">
              <a:solidFill>
                <a:srgbClr val="898989"/>
              </a:solidFill>
            </a:endParaRPr>
          </a:p>
        </p:txBody>
      </p:sp>
      <p:sp>
        <p:nvSpPr>
          <p:cNvPr id="3" name="正方形/長方形 2">
            <a:extLst>
              <a:ext uri="{FF2B5EF4-FFF2-40B4-BE49-F238E27FC236}">
                <a16:creationId xmlns:a16="http://schemas.microsoft.com/office/drawing/2014/main" id="{D1E7BF3B-CC05-E68D-6DBA-BE671E20103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90BE0FA1-BD33-3857-0CE3-AA5827CBF745}"/>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a:solidFill>
                  <a:schemeClr val="tx1"/>
                </a:solidFill>
                <a:latin typeface="メイリオ" panose="020B0604030504040204" pitchFamily="50" charset="-128"/>
                <a:ea typeface="メイリオ" panose="020B0604030504040204" pitchFamily="50" charset="-128"/>
              </a:rPr>
              <a:t>をもとに作成</a:t>
            </a:r>
            <a:endParaRPr kumimoji="1" lang="ja-JP" altLang="en-US" sz="1000" spc="100" dirty="0">
              <a:solidFill>
                <a:schemeClr val="tx1"/>
              </a:solidFill>
              <a:latin typeface="メイリオ" panose="020B0604030504040204" pitchFamily="50" charset="-128"/>
              <a:ea typeface="メイリオ" panose="020B0604030504040204" pitchFamily="50" charset="-128"/>
            </a:endParaRPr>
          </a:p>
        </p:txBody>
      </p:sp>
      <p:sp>
        <p:nvSpPr>
          <p:cNvPr id="2" name="フリーフォーム: 図形 1">
            <a:extLst>
              <a:ext uri="{FF2B5EF4-FFF2-40B4-BE49-F238E27FC236}">
                <a16:creationId xmlns:a16="http://schemas.microsoft.com/office/drawing/2014/main" id="{9854C330-CE0B-E4E2-9E11-094AC6C2229E}"/>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059CA7A-E72A-635F-ACF8-253BA1337DB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D7B48A36-269D-B82D-688B-0A521FA1A592}"/>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A8B53B7-A430-16A8-7292-861D94485C4B}"/>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7778BA22-788B-3E11-D1AB-F0662701505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4004A8A6-A654-60E3-D991-2B10AD68D539}"/>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6B17E3B1-87E1-BC6E-2C94-53CF269F2A3D}"/>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06D48C39-1D52-566A-5E2D-0603DA95DA75}"/>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D123A2BF-2C4C-A238-7AE0-8D5FB6503AD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EFE31EC-07DE-44EE-B4C3-DDE4063CA8B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2F3D26A6-C8EA-AE12-805A-5EA04F4E5A35}"/>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B0AC89D1-6AD3-CC5E-85D5-C9395108445B}"/>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AA806FF-4FF3-FA1C-7E23-E87A305CEB50}"/>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1607998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0F7BD-3A5C-95AA-B24E-D2EA608D15CA}"/>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4FB2D9D0-E7A5-CBC2-7B3A-13FF55E1DF07}"/>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35</a:t>
            </a:fld>
            <a:endParaRPr lang="ja-JP" altLang="en-US">
              <a:solidFill>
                <a:srgbClr val="898989"/>
              </a:solidFill>
            </a:endParaRPr>
          </a:p>
        </p:txBody>
      </p:sp>
      <p:sp>
        <p:nvSpPr>
          <p:cNvPr id="3" name="正方形/長方形 2">
            <a:extLst>
              <a:ext uri="{FF2B5EF4-FFF2-40B4-BE49-F238E27FC236}">
                <a16:creationId xmlns:a16="http://schemas.microsoft.com/office/drawing/2014/main" id="{29FCF5AA-09CC-6173-3D61-A9432BC1D8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2D71723C-3622-385D-81AA-84256BF9A481}"/>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38B734D6-4452-9946-0BAD-14693C3F39FA}"/>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62545BF-FDC3-3EBB-352B-C3A02036036F}"/>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11203EF-328E-8037-8264-E2250EA368C4}"/>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7D58D0C6-00F0-00F4-93BB-2FACE84B4074}"/>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58817176-F8AD-747E-3E4A-187CF6EA35A4}"/>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21A025E6-9588-5093-3D1E-BFDB82AF81FE}"/>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5B881AB9-B748-1A00-ADA7-0D45D7428DA1}"/>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A4928A47-B95F-7587-9353-7E2BD4CF8068}"/>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36A5B591-C102-52C5-BDE2-CA176FC5D392}"/>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4106582B-AF90-3ABE-99CE-EF4D8BEB0F8B}"/>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486EFE60-27B2-3EA2-04DA-D47A4049ECA4}"/>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EC2F6576-70C8-3531-8010-2FCF842AAB99}"/>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1525BD67-4445-59D0-B235-2CAE8D2E9A0A}"/>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
        <p:nvSpPr>
          <p:cNvPr id="6" name="正方形/長方形 5">
            <a:extLst>
              <a:ext uri="{FF2B5EF4-FFF2-40B4-BE49-F238E27FC236}">
                <a16:creationId xmlns:a16="http://schemas.microsoft.com/office/drawing/2014/main" id="{B138516C-3D0E-8D6E-6DCA-D97CE672EB5B}"/>
              </a:ext>
            </a:extLst>
          </p:cNvPr>
          <p:cNvSpPr/>
          <p:nvPr/>
        </p:nvSpPr>
        <p:spPr>
          <a:xfrm>
            <a:off x="4778489" y="1079613"/>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・飲酒量が多く、体調を崩したことがある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・仕事ができていない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3153793-465E-F06A-02B7-30810D28D212}"/>
              </a:ext>
            </a:extLst>
          </p:cNvPr>
          <p:cNvSpPr/>
          <p:nvPr/>
        </p:nvSpPr>
        <p:spPr>
          <a:xfrm>
            <a:off x="4778488" y="2960358"/>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・アルコール依存症</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・アルコール依存症への誤解や理解不足</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・雇用環境の厳しさ</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・居場所のなさ</a:t>
            </a:r>
          </a:p>
        </p:txBody>
      </p:sp>
      <p:sp>
        <p:nvSpPr>
          <p:cNvPr id="9" name="正方形/長方形 8">
            <a:extLst>
              <a:ext uri="{FF2B5EF4-FFF2-40B4-BE49-F238E27FC236}">
                <a16:creationId xmlns:a16="http://schemas.microsoft.com/office/drawing/2014/main" id="{3AF8FB02-8AD7-2FEC-A085-0B4FAC9C6BE6}"/>
              </a:ext>
            </a:extLst>
          </p:cNvPr>
          <p:cNvSpPr/>
          <p:nvPr/>
        </p:nvSpPr>
        <p:spPr>
          <a:xfrm>
            <a:off x="4778487" y="4976594"/>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・働かない男性は一人前でない</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・アルコール依存症者に対する偏見</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 （意思が弱いのでやめられないなど）</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・生活保護受給者に対する偏見</a:t>
            </a:r>
          </a:p>
        </p:txBody>
      </p:sp>
    </p:spTree>
    <p:extLst>
      <p:ext uri="{BB962C8B-B14F-4D97-AF65-F5344CB8AC3E}">
        <p14:creationId xmlns:p14="http://schemas.microsoft.com/office/powerpoint/2010/main" val="1232470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FD65-193F-7D95-0F3F-654981B9A7CF}"/>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D2BF6464-F768-69AE-0936-71921D4263AB}"/>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36</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45F7B468-8BC2-F08E-D277-B4BE149116D8}"/>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A16E5A3-24FB-29B2-F5CA-0B89C8E96FD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5E70E25E-3C7C-BBB9-7905-63333D4CA70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813ED364-9004-2B50-CE57-535CF268B3F4}"/>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55219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149A-281E-FF53-38AB-E63B6C43A3F0}"/>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860423E5-03E5-2E17-8C5F-82C986E6C9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37</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94E8154E-0723-363C-5D03-6D69720358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sz="2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98B6BF2-BDE0-3D72-3CCE-5180FA2C9F7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4179A2C-C8E4-92FB-33E9-C01660DFA04A}"/>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CF74397-9EF0-3F02-35C7-BD5FCA329AB3}"/>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・飲酒がやめられない。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・通院できていない。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・栄養のある食事がとれていない。</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・社会とのつながりがない。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・姉にも子どもにも会えない。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・保護費の多くを酒の購入にあてている。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5D70CEF-B4E5-CE06-8021-006009CA8410}"/>
              </a:ext>
            </a:extLst>
          </p:cNvPr>
          <p:cNvSpPr/>
          <p:nvPr/>
        </p:nvSpPr>
        <p:spPr>
          <a:xfrm>
            <a:off x="7153197" y="2519616"/>
            <a:ext cx="2330528" cy="9064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自分ではどうしようも</a:t>
            </a:r>
          </a:p>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できないのかも</a:t>
            </a:r>
            <a:r>
              <a:rPr kumimoji="1" lang="en-US" altLang="ja-JP" sz="1600" dirty="0">
                <a:solidFill>
                  <a:schemeClr val="tx1"/>
                </a:solidFill>
                <a:latin typeface="メイリオ" panose="020B0604030504040204" pitchFamily="50" charset="-128"/>
                <a:ea typeface="メイリオ" panose="020B0604030504040204" pitchFamily="50" charset="-128"/>
              </a:rPr>
              <a:t>…</a:t>
            </a:r>
          </a:p>
        </p:txBody>
      </p:sp>
      <p:sp>
        <p:nvSpPr>
          <p:cNvPr id="6" name="正方形/長方形 5">
            <a:extLst>
              <a:ext uri="{FF2B5EF4-FFF2-40B4-BE49-F238E27FC236}">
                <a16:creationId xmlns:a16="http://schemas.microsoft.com/office/drawing/2014/main" id="{5BC7ECB3-4F00-1408-66CC-0848C90D98D8}"/>
              </a:ext>
            </a:extLst>
          </p:cNvPr>
          <p:cNvSpPr/>
          <p:nvPr/>
        </p:nvSpPr>
        <p:spPr>
          <a:xfrm>
            <a:off x="7153198" y="3975101"/>
            <a:ext cx="2330528" cy="819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孤独を感じている</a:t>
            </a:r>
          </a:p>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のかも</a:t>
            </a:r>
            <a:r>
              <a:rPr kumimoji="1" lang="en-US" altLang="ja-JP" sz="1600" dirty="0">
                <a:solidFill>
                  <a:schemeClr val="tx1"/>
                </a:solidFill>
                <a:latin typeface="メイリオ" panose="020B0604030504040204" pitchFamily="50" charset="-128"/>
                <a:ea typeface="メイリオ" panose="020B0604030504040204" pitchFamily="50" charset="-128"/>
              </a:rPr>
              <a:t>…</a:t>
            </a:r>
          </a:p>
        </p:txBody>
      </p:sp>
      <p:sp>
        <p:nvSpPr>
          <p:cNvPr id="10" name="吹き出し: 角を丸めた四角形 9">
            <a:extLst>
              <a:ext uri="{FF2B5EF4-FFF2-40B4-BE49-F238E27FC236}">
                <a16:creationId xmlns:a16="http://schemas.microsoft.com/office/drawing/2014/main" id="{3637AE3D-494C-FC4C-7255-B769F2C80647}"/>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cxnSp>
        <p:nvCxnSpPr>
          <p:cNvPr id="9" name="直線コネクタ 8">
            <a:extLst>
              <a:ext uri="{FF2B5EF4-FFF2-40B4-BE49-F238E27FC236}">
                <a16:creationId xmlns:a16="http://schemas.microsoft.com/office/drawing/2014/main" id="{B016CBF6-7125-0869-FCCB-3348A455025E}"/>
              </a:ext>
            </a:extLst>
          </p:cNvPr>
          <p:cNvCxnSpPr>
            <a:cxnSpLocks/>
            <a:stCxn id="5" idx="1"/>
          </p:cNvCxnSpPr>
          <p:nvPr/>
        </p:nvCxnSpPr>
        <p:spPr>
          <a:xfrm flipH="1" flipV="1">
            <a:off x="2881423" y="2451912"/>
            <a:ext cx="4271774" cy="52093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0CD2C2D-40B9-5518-3570-1FD8D49B5195}"/>
              </a:ext>
            </a:extLst>
          </p:cNvPr>
          <p:cNvCxnSpPr>
            <a:cxnSpLocks/>
            <a:stCxn id="6" idx="1"/>
          </p:cNvCxnSpPr>
          <p:nvPr/>
        </p:nvCxnSpPr>
        <p:spPr>
          <a:xfrm flipH="1" flipV="1">
            <a:off x="3317358" y="4090649"/>
            <a:ext cx="3835840" cy="29430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442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52B4-FC52-1249-6572-9DD8CBE452BC}"/>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CC70C716-B65E-8ADF-5A6F-BD81CB5E6533}"/>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38</a:t>
            </a:fld>
            <a:endParaRPr lang="ja-JP" altLang="en-US">
              <a:solidFill>
                <a:srgbClr val="898989"/>
              </a:solidFill>
            </a:endParaRPr>
          </a:p>
        </p:txBody>
      </p:sp>
      <p:sp>
        <p:nvSpPr>
          <p:cNvPr id="3" name="正方形/長方形 2">
            <a:extLst>
              <a:ext uri="{FF2B5EF4-FFF2-40B4-BE49-F238E27FC236}">
                <a16:creationId xmlns:a16="http://schemas.microsoft.com/office/drawing/2014/main" id="{E79F3A32-395B-31E1-0655-10695AD152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A2D52D66-0847-6839-2720-F3D308311980}"/>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9F3051A7-21C2-556C-1BD1-25BE80B77412}"/>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EDE98F62-A1B4-0B14-777A-A94ECDB67F3F}"/>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401282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5AFD9857-B1D4-0781-4C1E-AA118A5CBCE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451CCDD6-D8B7-4D94-892B-11850B22BC52}" type="slidenum">
              <a:rPr lang="ja-JP" altLang="en-US" sz="1000" smtClean="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49AF4FD2-90F2-5025-2CAF-8CCCE95E262C}"/>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3609CEFF-A9AE-449C-0858-BEE1F719D47E}"/>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8D218C26-70FD-22F6-6C7D-F5F1475F03C2}"/>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4A6B8462-635C-F3CC-C214-B20A35D814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E39486BC-75FF-AF0D-363B-5D33B2283354}"/>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81936887-9AB8-792E-0D63-AD10046F071E}"/>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7417" name="図 11" descr="抽象 が含まれている画像&#10;&#10;自動的に生成された説明">
            <a:extLst>
              <a:ext uri="{FF2B5EF4-FFF2-40B4-BE49-F238E27FC236}">
                <a16:creationId xmlns:a16="http://schemas.microsoft.com/office/drawing/2014/main" id="{945FFAF7-5BEE-E030-C381-42B891AEB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3BE25342-A94A-1B4B-A18D-261DC043DCB5}"/>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F729B47-184F-27DB-8504-6B2FD0359A75}"/>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6E6FB946-5768-7060-3227-8286D4BED892}"/>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B5201812-4298-57A6-F8B5-B3D0F5346412}"/>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5BBB6EDC-5FBD-F8A1-52FA-6A75D7A399E2}"/>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7AD7B538-C34C-6DC9-0ADF-2A82AB047F85}"/>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CAF43815-6B6F-1329-BAA3-899565C56959}"/>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7426" name="グループ化 36">
            <a:extLst>
              <a:ext uri="{FF2B5EF4-FFF2-40B4-BE49-F238E27FC236}">
                <a16:creationId xmlns:a16="http://schemas.microsoft.com/office/drawing/2014/main" id="{9DBE31B6-D2C5-D116-6470-F599685680CE}"/>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D44DF9EC-C566-5FB4-8FA3-D83483878E9E}"/>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5CB889FE-9316-F052-718B-E5C3ABB70F91}"/>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4D91D39B-95CC-D307-EA53-4FFD836A5A18}"/>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BD9E2228-CE14-48B8-7D27-293DB4CC7C9D}"/>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34236C9E-6DED-9049-7FDB-A9664285981E}"/>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24074049-9D6D-6AA4-BE03-6B618AEF9809}"/>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FE8D2400-D417-3C8B-5E5A-B23857AF2CE9}"/>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55D2DD4C-76B6-20A6-36F9-EF115519BC85}"/>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DAACE729-1A23-39DE-8B41-BE3F4C84F863}"/>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149B-0180-AE73-3F53-FA5E1334E991}"/>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49BA757-D631-71ED-1B9B-6E7E28851F3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39</a:t>
            </a:fld>
            <a:endParaRPr lang="ja-JP" altLang="en-US">
              <a:solidFill>
                <a:srgbClr val="898989"/>
              </a:solidFill>
            </a:endParaRPr>
          </a:p>
        </p:txBody>
      </p:sp>
      <p:sp>
        <p:nvSpPr>
          <p:cNvPr id="3" name="正方形/長方形 2">
            <a:extLst>
              <a:ext uri="{FF2B5EF4-FFF2-40B4-BE49-F238E27FC236}">
                <a16:creationId xmlns:a16="http://schemas.microsoft.com/office/drawing/2014/main" id="{92C94F04-7D99-6E2B-CCC7-5629105FCBF4}"/>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49C2D9F9-9BA0-4A5C-56BF-A51B113E2CBA}"/>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D998E35F-1972-4BEF-4D5C-FE6407359B4A}"/>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F2A84E0-C72C-3B58-D270-96C3322FF640}"/>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FA6FB8C2-9D09-4D6D-78E3-A69AAA6D3F1C}"/>
              </a:ext>
            </a:extLst>
          </p:cNvPr>
          <p:cNvSpPr/>
          <p:nvPr/>
        </p:nvSpPr>
        <p:spPr>
          <a:xfrm>
            <a:off x="6494400" y="3357986"/>
            <a:ext cx="2959162" cy="76490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・医療機関と自助グループに</a:t>
            </a:r>
            <a:br>
              <a:rPr lang="en-US" altLang="ja-JP" sz="1400" spc="100" dirty="0">
                <a:solidFill>
                  <a:schemeClr val="accent2">
                    <a:lumMod val="50000"/>
                  </a:schemeClr>
                </a:solidFill>
                <a:latin typeface="メイリオ" panose="020B0604030504040204" pitchFamily="50" charset="-128"/>
                <a:ea typeface="メイリオ" panose="020B0604030504040204" pitchFamily="50" charset="-128"/>
              </a:rPr>
            </a:b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　つながり、病状と気持ちの</a:t>
            </a:r>
            <a:br>
              <a:rPr lang="en-US" altLang="ja-JP" sz="1400" spc="100" dirty="0">
                <a:solidFill>
                  <a:schemeClr val="accent2">
                    <a:lumMod val="50000"/>
                  </a:schemeClr>
                </a:solidFill>
                <a:latin typeface="メイリオ" panose="020B0604030504040204" pitchFamily="50" charset="-128"/>
                <a:ea typeface="メイリオ" panose="020B0604030504040204" pitchFamily="50" charset="-128"/>
              </a:rPr>
            </a:b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　安定を得る。</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C30ACDD-5F46-8856-CA49-12A786EA131F}"/>
              </a:ext>
            </a:extLst>
          </p:cNvPr>
          <p:cNvSpPr/>
          <p:nvPr/>
        </p:nvSpPr>
        <p:spPr>
          <a:xfrm>
            <a:off x="3465005" y="3361721"/>
            <a:ext cx="2959162" cy="99766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・アルコール依存症の治療</a:t>
            </a:r>
          </a:p>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・自助グループへの参加</a:t>
            </a:r>
          </a:p>
          <a:p>
            <a:pPr marL="180000" indent="-216000" eaLnBrk="1" fontAlgn="auto" hangingPunct="1">
              <a:spcBef>
                <a:spcPts val="60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・肝硬変の治療（定期的な通院と服薬）</a:t>
            </a:r>
          </a:p>
        </p:txBody>
      </p:sp>
      <p:sp>
        <p:nvSpPr>
          <p:cNvPr id="6" name="正方形/長方形 5">
            <a:extLst>
              <a:ext uri="{FF2B5EF4-FFF2-40B4-BE49-F238E27FC236}">
                <a16:creationId xmlns:a16="http://schemas.microsoft.com/office/drawing/2014/main" id="{2FFE92D8-C53B-79E8-F429-16A84DAE6E07}"/>
              </a:ext>
            </a:extLst>
          </p:cNvPr>
          <p:cNvSpPr/>
          <p:nvPr/>
        </p:nvSpPr>
        <p:spPr>
          <a:xfrm>
            <a:off x="444024" y="3357984"/>
            <a:ext cx="2916000" cy="93922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80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spc="100" dirty="0">
                <a:solidFill>
                  <a:schemeClr val="accent2">
                    <a:lumMod val="50000"/>
                  </a:schemeClr>
                </a:solidFill>
                <a:latin typeface="メイリオ" panose="020B0604030504040204" pitchFamily="50" charset="-128"/>
                <a:ea typeface="メイリオ" panose="020B0604030504040204" pitchFamily="50" charset="-128"/>
              </a:rPr>
              <a:t>保健師と連携し、今後の治療、療養について検討する。</a:t>
            </a:r>
            <a:endParaRPr kumimoji="1"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marL="180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spc="100" dirty="0">
                <a:solidFill>
                  <a:schemeClr val="accent2">
                    <a:lumMod val="50000"/>
                  </a:schemeClr>
                </a:solidFill>
                <a:latin typeface="メイリオ" panose="020B0604030504040204" pitchFamily="50" charset="-128"/>
                <a:ea typeface="メイリオ" panose="020B0604030504040204" pitchFamily="50" charset="-128"/>
              </a:rPr>
              <a:t>・自助グループの情報を提供し、同行してみる。</a:t>
            </a:r>
          </a:p>
          <a:p>
            <a:pPr marL="216000" marR="0" lvl="0" indent="-252000" algn="l" defTabSz="914400" rtl="0" eaLnBrk="1" fontAlgn="auto" latinLnBrk="0" hangingPunct="1">
              <a:lnSpc>
                <a:spcPct val="100000"/>
              </a:lnSpc>
              <a:spcBef>
                <a:spcPts val="0"/>
              </a:spcBef>
              <a:spcAft>
                <a:spcPts val="0"/>
              </a:spcAft>
              <a:buClrTx/>
              <a:buSzTx/>
              <a:buFontTx/>
              <a:buNone/>
              <a:tabLst/>
              <a:defRPr/>
            </a:pPr>
            <a:endParaRPr kumimoji="1"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B4833F9-4C2A-F6E7-2EBA-E5A4699F4BC6}"/>
              </a:ext>
            </a:extLst>
          </p:cNvPr>
          <p:cNvSpPr/>
          <p:nvPr/>
        </p:nvSpPr>
        <p:spPr>
          <a:xfrm>
            <a:off x="444024" y="4388370"/>
            <a:ext cx="2916000" cy="68418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180000" algn="l" defTabSz="914400" rtl="0" eaLnBrk="1" fontAlgn="auto" latinLnBrk="0" hangingPunct="1">
              <a:lnSpc>
                <a:spcPct val="100000"/>
              </a:lnSpc>
              <a:spcBef>
                <a:spcPts val="60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・姉にも本人のおかれた状況や背景及びアルコール依存症についての理解を促す。</a:t>
            </a:r>
          </a:p>
        </p:txBody>
      </p:sp>
      <p:sp>
        <p:nvSpPr>
          <p:cNvPr id="14" name="正方形/長方形 13">
            <a:extLst>
              <a:ext uri="{FF2B5EF4-FFF2-40B4-BE49-F238E27FC236}">
                <a16:creationId xmlns:a16="http://schemas.microsoft.com/office/drawing/2014/main" id="{ED3D644C-439D-6F67-5CAE-1670F431126C}"/>
              </a:ext>
            </a:extLst>
          </p:cNvPr>
          <p:cNvSpPr/>
          <p:nvPr/>
        </p:nvSpPr>
        <p:spPr>
          <a:xfrm>
            <a:off x="3465005" y="4388263"/>
            <a:ext cx="2959162" cy="33133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spc="100" dirty="0">
                <a:solidFill>
                  <a:schemeClr val="accent2">
                    <a:lumMod val="50000"/>
                  </a:schemeClr>
                </a:solidFill>
                <a:latin typeface="メイリオ" panose="020B0604030504040204" pitchFamily="50" charset="-128"/>
                <a:ea typeface="メイリオ" panose="020B0604030504040204" pitchFamily="50" charset="-128"/>
              </a:rPr>
              <a:t>・親族との交流</a:t>
            </a:r>
          </a:p>
        </p:txBody>
      </p:sp>
      <p:sp>
        <p:nvSpPr>
          <p:cNvPr id="16" name="吹き出し: 角を丸めた四角形 15">
            <a:extLst>
              <a:ext uri="{FF2B5EF4-FFF2-40B4-BE49-F238E27FC236}">
                <a16:creationId xmlns:a16="http://schemas.microsoft.com/office/drawing/2014/main" id="{EC5C2A15-B073-49D7-7A50-4B0A32BAB2FA}"/>
              </a:ext>
            </a:extLst>
          </p:cNvPr>
          <p:cNvSpPr/>
          <p:nvPr/>
        </p:nvSpPr>
        <p:spPr>
          <a:xfrm>
            <a:off x="3562668" y="5724977"/>
            <a:ext cx="6073457" cy="773749"/>
          </a:xfrm>
          <a:prstGeom prst="wedgeRoundRectCallout">
            <a:avLst>
              <a:gd name="adj1" fmla="val -54530"/>
              <a:gd name="adj2" fmla="val -3820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援助方針の策定にあたっては、本人のおかれている状況の理解につとめ、本人の想い、願いを大切にしながら、</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できるだけ本人と一緒に検討することが大切です。</a:t>
            </a:r>
          </a:p>
        </p:txBody>
      </p:sp>
      <p:sp>
        <p:nvSpPr>
          <p:cNvPr id="18" name="正方形/長方形 17">
            <a:extLst>
              <a:ext uri="{FF2B5EF4-FFF2-40B4-BE49-F238E27FC236}">
                <a16:creationId xmlns:a16="http://schemas.microsoft.com/office/drawing/2014/main" id="{3BF93EB6-BB8E-DDE8-01D9-C8B75BC9FD17}"/>
              </a:ext>
            </a:extLst>
          </p:cNvPr>
          <p:cNvSpPr/>
          <p:nvPr/>
        </p:nvSpPr>
        <p:spPr>
          <a:xfrm>
            <a:off x="3473419" y="5225926"/>
            <a:ext cx="2959162" cy="47958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80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400" spc="100" dirty="0">
                <a:solidFill>
                  <a:schemeClr val="accent2">
                    <a:lumMod val="50000"/>
                  </a:schemeClr>
                </a:solidFill>
                <a:latin typeface="メイリオ" panose="020B0604030504040204" pitchFamily="50" charset="-128"/>
                <a:ea typeface="メイリオ" panose="020B0604030504040204" pitchFamily="50" charset="-128"/>
              </a:rPr>
              <a:t>・スキルを活かせる場や本人の関心事を一緒に模索する。</a:t>
            </a:r>
          </a:p>
        </p:txBody>
      </p:sp>
      <p:sp>
        <p:nvSpPr>
          <p:cNvPr id="20" name="正方形/長方形 19">
            <a:extLst>
              <a:ext uri="{FF2B5EF4-FFF2-40B4-BE49-F238E27FC236}">
                <a16:creationId xmlns:a16="http://schemas.microsoft.com/office/drawing/2014/main" id="{A26D0102-DCC8-2788-1D05-0205E2FB244C}"/>
              </a:ext>
            </a:extLst>
          </p:cNvPr>
          <p:cNvSpPr/>
          <p:nvPr/>
        </p:nvSpPr>
        <p:spPr>
          <a:xfrm>
            <a:off x="6494400" y="4388263"/>
            <a:ext cx="2959162" cy="56304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・（希望）姉と子どもに定期的</a:t>
            </a:r>
            <a:br>
              <a:rPr lang="en-US" altLang="ja-JP" sz="1400" spc="100" dirty="0">
                <a:solidFill>
                  <a:schemeClr val="accent2">
                    <a:lumMod val="50000"/>
                  </a:schemeClr>
                </a:solidFill>
                <a:latin typeface="メイリオ" panose="020B0604030504040204" pitchFamily="50" charset="-128"/>
                <a:ea typeface="メイリオ" panose="020B0604030504040204" pitchFamily="50" charset="-128"/>
              </a:rPr>
            </a:b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　に会えるようになる。</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4EA9096D-A936-4873-863B-B252A217FC77}"/>
              </a:ext>
            </a:extLst>
          </p:cNvPr>
          <p:cNvSpPr/>
          <p:nvPr/>
        </p:nvSpPr>
        <p:spPr>
          <a:xfrm>
            <a:off x="444024" y="5230852"/>
            <a:ext cx="2916000" cy="99598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180000" algn="l" defTabSz="914400" rtl="0" eaLnBrk="1" fontAlgn="auto" latinLnBrk="0" hangingPunct="1">
              <a:lnSpc>
                <a:spcPct val="100000"/>
              </a:lnSpc>
              <a:spcBef>
                <a:spcPts val="60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・心身の状態が落ち着いたタイミングで、就労に向けた準備ができるよう就労準備支援事業の支援員と連携する。</a:t>
            </a:r>
          </a:p>
        </p:txBody>
      </p:sp>
      <p:sp>
        <p:nvSpPr>
          <p:cNvPr id="10" name="正方形/長方形 9">
            <a:extLst>
              <a:ext uri="{FF2B5EF4-FFF2-40B4-BE49-F238E27FC236}">
                <a16:creationId xmlns:a16="http://schemas.microsoft.com/office/drawing/2014/main" id="{DA6BF141-0308-28B7-C4B8-B15FB5C0292D}"/>
              </a:ext>
            </a:extLst>
          </p:cNvPr>
          <p:cNvSpPr/>
          <p:nvPr/>
        </p:nvSpPr>
        <p:spPr>
          <a:xfrm>
            <a:off x="6482541" y="5239541"/>
            <a:ext cx="2959162" cy="47958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80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400" spc="100" dirty="0">
                <a:solidFill>
                  <a:schemeClr val="accent2">
                    <a:lumMod val="50000"/>
                  </a:schemeClr>
                </a:solidFill>
                <a:latin typeface="メイリオ" panose="020B0604030504040204" pitchFamily="50" charset="-128"/>
                <a:ea typeface="メイリオ" panose="020B0604030504040204" pitchFamily="50" charset="-128"/>
              </a:rPr>
              <a:t>・スキルや本人の関心事を活かして復職する。</a:t>
            </a:r>
          </a:p>
        </p:txBody>
      </p:sp>
    </p:spTree>
    <p:extLst>
      <p:ext uri="{BB962C8B-B14F-4D97-AF65-F5344CB8AC3E}">
        <p14:creationId xmlns:p14="http://schemas.microsoft.com/office/powerpoint/2010/main" val="917631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8690-69DD-F6F1-62DA-1622E2EC9EB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0B6F8D-18CA-DEA7-6F9B-49597F0001D0}"/>
              </a:ext>
            </a:extLst>
          </p:cNvPr>
          <p:cNvSpPr>
            <a:spLocks noGrp="1"/>
          </p:cNvSpPr>
          <p:nvPr>
            <p:ph type="sldNum" sz="quarter" idx="10"/>
          </p:nvPr>
        </p:nvSpPr>
        <p:spPr/>
        <p:txBody>
          <a:bodyPr/>
          <a:lstStyle/>
          <a:p>
            <a:pPr>
              <a:defRPr/>
            </a:pPr>
            <a:fld id="{2A484881-CA4A-4772-BDA3-85E6A5CE156F}" type="slidenum">
              <a:rPr lang="ja-JP" altLang="en-US" smtClean="0"/>
              <a:pPr>
                <a:defRPr/>
              </a:pPr>
              <a:t>40</a:t>
            </a:fld>
            <a:endParaRPr lang="ja-JP" altLang="en-US"/>
          </a:p>
        </p:txBody>
      </p:sp>
      <p:sp>
        <p:nvSpPr>
          <p:cNvPr id="3" name="テキスト ボックス 2">
            <a:extLst>
              <a:ext uri="{FF2B5EF4-FFF2-40B4-BE49-F238E27FC236}">
                <a16:creationId xmlns:a16="http://schemas.microsoft.com/office/drawing/2014/main" id="{3D2EB8E5-323B-B4B1-BA19-EFE4063AB784}"/>
              </a:ext>
            </a:extLst>
          </p:cNvPr>
          <p:cNvSpPr txBox="1"/>
          <p:nvPr/>
        </p:nvSpPr>
        <p:spPr>
          <a:xfrm>
            <a:off x="1074018" y="2721114"/>
            <a:ext cx="7757965" cy="707886"/>
          </a:xfrm>
          <a:prstGeom prst="rect">
            <a:avLst/>
          </a:prstGeom>
          <a:noFill/>
        </p:spPr>
        <p:txBody>
          <a:bodyPr wrap="square">
            <a:spAutoFit/>
          </a:bodyPr>
          <a:lstStyle/>
          <a:p>
            <a:pPr algn="ctr">
              <a:defRPr/>
            </a:pPr>
            <a:r>
              <a:rPr kumimoji="1" lang="ja-JP" altLang="en-US" sz="4000" b="1" spc="600" dirty="0">
                <a:latin typeface="メイリオ" panose="020B0604030504040204" pitchFamily="50" charset="-128"/>
                <a:ea typeface="メイリオ" panose="020B0604030504040204" pitchFamily="50" charset="-128"/>
              </a:rPr>
              <a:t>参考資料：枠組み</a:t>
            </a:r>
          </a:p>
        </p:txBody>
      </p:sp>
      <p:pic>
        <p:nvPicPr>
          <p:cNvPr id="5" name="図 4" descr="ランプ, 光 が含まれている画像&#10;&#10;AI によって生成されたコンテンツは間違っている可能性があります。">
            <a:extLst>
              <a:ext uri="{FF2B5EF4-FFF2-40B4-BE49-F238E27FC236}">
                <a16:creationId xmlns:a16="http://schemas.microsoft.com/office/drawing/2014/main" id="{44D760D3-F83D-D9B9-2352-AF441307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3" y="785037"/>
            <a:ext cx="2643963" cy="2643963"/>
          </a:xfrm>
          <a:prstGeom prst="rect">
            <a:avLst/>
          </a:prstGeom>
        </p:spPr>
      </p:pic>
    </p:spTree>
    <p:extLst>
      <p:ext uri="{BB962C8B-B14F-4D97-AF65-F5344CB8AC3E}">
        <p14:creationId xmlns:p14="http://schemas.microsoft.com/office/powerpoint/2010/main" val="97781638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5F005235-3E17-044C-89A4-3DBDECBD87C8}"/>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41</a:t>
            </a:fld>
            <a:endParaRPr lang="ja-JP" altLang="en-US" sz="1200">
              <a:solidFill>
                <a:srgbClr val="898989"/>
              </a:solidFill>
            </a:endParaRPr>
          </a:p>
        </p:txBody>
      </p:sp>
      <p:sp>
        <p:nvSpPr>
          <p:cNvPr id="22" name="正方形/長方形 21">
            <a:extLst>
              <a:ext uri="{FF2B5EF4-FFF2-40B4-BE49-F238E27FC236}">
                <a16:creationId xmlns:a16="http://schemas.microsoft.com/office/drawing/2014/main" id="{DB5AFAA4-89DF-474F-A5F5-322B77BBA46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p>
        </p:txBody>
      </p:sp>
      <p:sp>
        <p:nvSpPr>
          <p:cNvPr id="2" name="正方形/長方形 1">
            <a:extLst>
              <a:ext uri="{FF2B5EF4-FFF2-40B4-BE49-F238E27FC236}">
                <a16:creationId xmlns:a16="http://schemas.microsoft.com/office/drawing/2014/main" id="{74B87260-EAA0-3357-A8F7-249364BC7ACC}"/>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5FAC299-3F92-1D13-D40F-E0FACC340FDC}"/>
              </a:ext>
            </a:extLst>
          </p:cNvPr>
          <p:cNvSpPr/>
          <p:nvPr/>
        </p:nvSpPr>
        <p:spPr>
          <a:xfrm>
            <a:off x="4676257" y="636666"/>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A23DC45-60B3-289B-4EAD-C5EDDD3C8AC5}"/>
              </a:ext>
            </a:extLst>
          </p:cNvPr>
          <p:cNvSpPr/>
          <p:nvPr/>
        </p:nvSpPr>
        <p:spPr>
          <a:xfrm>
            <a:off x="4677569" y="2336372"/>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065CD11F-8FDC-B07B-B8C6-40BD222B60BF}"/>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表 6">
            <a:extLst>
              <a:ext uri="{FF2B5EF4-FFF2-40B4-BE49-F238E27FC236}">
                <a16:creationId xmlns:a16="http://schemas.microsoft.com/office/drawing/2014/main" id="{5973ABB2-0177-751E-81BE-1CC6C0217796}"/>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endParaRPr lang="ja-JP"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4F41FB1C-471C-F4A2-347C-5C53EF3C11CD}"/>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031E7F4-9213-6F70-C091-0EC2F030F396}"/>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7CA68C4-1FF2-A013-736C-4F749A14B76E}"/>
              </a:ext>
            </a:extLst>
          </p:cNvPr>
          <p:cNvSpPr txBox="1"/>
          <p:nvPr/>
        </p:nvSpPr>
        <p:spPr>
          <a:xfrm>
            <a:off x="4649435" y="671097"/>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1AE9BA-465E-FBB0-82D6-00CEEC02E790}"/>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0BDEF6C-7BCC-FB5C-881D-0D827C746256}"/>
              </a:ext>
            </a:extLst>
          </p:cNvPr>
          <p:cNvSpPr txBox="1"/>
          <p:nvPr/>
        </p:nvSpPr>
        <p:spPr>
          <a:xfrm>
            <a:off x="4632325" y="2372885"/>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ECDC5D7-8307-DFCD-A473-B71697138C56}"/>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C245EED8-ED77-3694-1E5A-249BFF37218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DF02EE-09F0-45A7-AB5D-9BFDA7F27E92}"/>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26F956F1-FBA5-385F-B32C-06EA44C9CC8F}"/>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42</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A799D17A-5C29-4E31-81F0-0A83CABB4C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40FEFC0D-0EC1-4D85-92E9-385FCD1A76A1}"/>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8C155D66-016D-4FB7-92FA-DA3907039122}"/>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0EF7EF62-EB28-1478-7B60-82A0C0C9D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CF62DA4-217E-A97F-9F80-A71B9F800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B4DE6F2E-F423-654E-12D6-0E460644DEF8}"/>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14767-1956-D1C4-35A7-0A1F65F0E13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50B2E36-C202-150F-9583-C88B7D3A63D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2F4FBCC2-CC33-B28A-297A-361D535DEE13}"/>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43</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0B78DD4-93EB-836D-D050-F3A32E335A0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49A5C479-C895-B1DC-31C2-96BBEC30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4055F219-3ADD-E0D2-410C-7A73C7411C4E}"/>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84EC8EA6-D2E7-0C1F-CD9F-A58A7A8EDF0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BCCF5C0E-8E53-71DA-0B8C-B76DD3B83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2013340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E358-7CCE-4021-E9AB-FC2275BC3D19}"/>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63EFA19-4E67-3E36-CF62-118BC6F43D5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44</a:t>
            </a:fld>
            <a:endParaRPr lang="ja-JP" altLang="en-US">
              <a:solidFill>
                <a:srgbClr val="898989"/>
              </a:solidFill>
            </a:endParaRPr>
          </a:p>
        </p:txBody>
      </p:sp>
      <p:sp>
        <p:nvSpPr>
          <p:cNvPr id="3" name="正方形/長方形 2">
            <a:extLst>
              <a:ext uri="{FF2B5EF4-FFF2-40B4-BE49-F238E27FC236}">
                <a16:creationId xmlns:a16="http://schemas.microsoft.com/office/drawing/2014/main" id="{83F568C2-0EB8-11A0-6C57-65B66252865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E162435-7E33-8A49-778E-17AE0387E9EF}"/>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7C3AFF2-AFB5-9F98-411C-FF4588645E33}"/>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6F6E4D25-458A-7F06-4A63-65A07E1A147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37B6B06-1BCC-A2E1-EA15-796289FDE8E9}"/>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F5EDC927-A208-82AF-D0B8-29BE2CA0BD8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106CE9EE-C4E6-11FD-8DB9-04496D8AC6F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E2D2895-377E-BC86-8565-B603EDA8BAC2}"/>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FD5043DA-FF79-E3A5-AA33-E1F06A2B2923}"/>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2134FB54-2FA6-F4FF-9CD8-826926162B07}"/>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8E369C2F-7070-3AF3-58B6-B42A8A49D7C7}"/>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5C31C0D7-0F74-549B-802A-E1D9FF3B034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151F9902-750A-557E-EE18-AEACA0B1AFD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8DC74F0A-D0F0-2137-381D-8A30CFF28A2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DB0B996-A017-7382-3E34-F95894E68997}"/>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3722357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E9CF-3EB0-0A50-21D5-929964D18604}"/>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24F3FC04-92E8-7A84-8F21-A790F69B993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45</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C5D72810-697D-9CD6-3E7D-BCF5661315DD}"/>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0434FDB-7C70-39CA-E5BD-BE606806804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A71100FC-56A6-E99F-7672-45500413D5E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0A4E062D-A712-CDDB-5BFD-25B7B1FB7087}"/>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94902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E9C3-2B0E-2791-7315-C72FD52665E5}"/>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08B1980-D5EA-F52E-F53F-4ED67D2956E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46</a:t>
            </a:fld>
            <a:endParaRPr lang="ja-JP" altLang="en-US">
              <a:solidFill>
                <a:srgbClr val="898989"/>
              </a:solidFill>
            </a:endParaRPr>
          </a:p>
        </p:txBody>
      </p:sp>
      <p:sp>
        <p:nvSpPr>
          <p:cNvPr id="3" name="正方形/長方形 2">
            <a:extLst>
              <a:ext uri="{FF2B5EF4-FFF2-40B4-BE49-F238E27FC236}">
                <a16:creationId xmlns:a16="http://schemas.microsoft.com/office/drawing/2014/main" id="{92CE013C-2AD2-1714-9774-651F3C395C5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6F3E332-7E5F-A79B-84B3-C0206BCE5F6C}"/>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CAD94A46-9EA8-FE5C-2374-702FA5122163}"/>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557497C-480B-7A2B-520B-BF24C2AB247C}"/>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2519466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依存症についての基本的な知識を学び、支援にあたっての</a:t>
            </a:r>
            <a:br>
              <a:rPr kumimoji="1" lang="en-US" altLang="ja-JP" sz="2000" b="1" spc="300" dirty="0">
                <a:solidFill>
                  <a:schemeClr val="tx1"/>
                </a:solidFill>
                <a:latin typeface="メイリオ" panose="020B0604030504040204" pitchFamily="50" charset="-128"/>
                <a:ea typeface="メイリオ" panose="020B0604030504040204" pitchFamily="50" charset="-128"/>
              </a:rPr>
            </a:br>
            <a:r>
              <a:rPr kumimoji="1" lang="ja-JP" altLang="en-US" sz="2000" b="1" spc="300" dirty="0">
                <a:solidFill>
                  <a:schemeClr val="tx1"/>
                </a:solidFill>
                <a:latin typeface="メイリオ" panose="020B0604030504040204" pitchFamily="50" charset="-128"/>
                <a:ea typeface="メイリオ" panose="020B0604030504040204" pitchFamily="50" charset="-128"/>
              </a:rPr>
              <a:t>姿勢を理解する</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3" y="2991045"/>
            <a:ext cx="8686334" cy="357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依存症の診断には専門的な知識が必要ですが、</a:t>
            </a:r>
            <a:endParaRPr lang="en-US" altLang="ja-JP" spc="100" dirty="0">
              <a:solidFill>
                <a:prstClr val="black"/>
              </a:solidFill>
              <a:latin typeface="メイリオ" panose="020B0604030504040204" pitchFamily="50" charset="-128"/>
              <a:ea typeface="メイリオ" panose="020B0604030504040204" pitchFamily="50" charset="-128"/>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特に大切なのは本人や家族が苦痛を感じていないか、</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生活に困りごとが生じてないか、という点です。</a:t>
            </a: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本人や家族の健全な社会生活に支障が出ないように、</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どうすべきかを考えなくてはなりません。</a:t>
            </a: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関係機関との適切な連携を心掛けながら支援していきましょう！</a:t>
            </a: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Tree>
    <p:extLst>
      <p:ext uri="{BB962C8B-B14F-4D97-AF65-F5344CB8AC3E}">
        <p14:creationId xmlns:p14="http://schemas.microsoft.com/office/powerpoint/2010/main" val="282699742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スライド番号プレースホルダー 1">
            <a:extLst>
              <a:ext uri="{FF2B5EF4-FFF2-40B4-BE49-F238E27FC236}">
                <a16:creationId xmlns:a16="http://schemas.microsoft.com/office/drawing/2014/main" id="{23568A7D-961F-2FDA-7F5D-01B703E3AAE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A6AF27D0-3678-4026-A20C-FE8B33404A5B}" type="slidenum">
              <a:rPr lang="ja-JP" altLang="en-US" sz="1000">
                <a:solidFill>
                  <a:srgbClr val="898989"/>
                </a:solidFill>
              </a:rPr>
              <a:pPr>
                <a:lnSpc>
                  <a:spcPct val="100000"/>
                </a:lnSpc>
                <a:spcBef>
                  <a:spcPct val="0"/>
                </a:spcBef>
                <a:buFontTx/>
                <a:buNone/>
              </a:pPr>
              <a:t>48</a:t>
            </a:fld>
            <a:endParaRPr lang="ja-JP" altLang="en-US" sz="1000">
              <a:solidFill>
                <a:srgbClr val="898989"/>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796925" y="4373254"/>
            <a:ext cx="8729663" cy="369332"/>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ここからは、依存症に関する基本的な知識について学んでいきます。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626348"/>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．依存症の種類とその特徴について</a:t>
            </a:r>
          </a:p>
        </p:txBody>
      </p:sp>
      <p:sp>
        <p:nvSpPr>
          <p:cNvPr id="8" name="平行四辺形 7">
            <a:extLst>
              <a:ext uri="{FF2B5EF4-FFF2-40B4-BE49-F238E27FC236}">
                <a16:creationId xmlns:a16="http://schemas.microsoft.com/office/drawing/2014/main" id="{0C69DB5D-3D1B-9075-01F1-DE9F4F7CEE0D}"/>
              </a:ext>
            </a:extLst>
          </p:cNvPr>
          <p:cNvSpPr/>
          <p:nvPr/>
        </p:nvSpPr>
        <p:spPr>
          <a:xfrm>
            <a:off x="439738" y="2230017"/>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スライド番号プレースホルダー 1">
            <a:extLst>
              <a:ext uri="{FF2B5EF4-FFF2-40B4-BE49-F238E27FC236}">
                <a16:creationId xmlns:a16="http://schemas.microsoft.com/office/drawing/2014/main" id="{E660B45B-B0B0-0C60-DF1F-6FFB45402B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92E733B-9FF7-4C2C-99C5-9E0E41F2F87D}" type="slidenum">
              <a:rPr lang="ja-JP" altLang="en-US" sz="1000">
                <a:solidFill>
                  <a:srgbClr val="898989"/>
                </a:solidFill>
              </a:rPr>
              <a:pPr>
                <a:lnSpc>
                  <a:spcPct val="100000"/>
                </a:lnSpc>
                <a:spcBef>
                  <a:spcPct val="0"/>
                </a:spcBef>
                <a:buFontTx/>
                <a:buNone/>
              </a:pPr>
              <a:t>49</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18F99C5D-B7F6-F085-6C9B-04F245E79BE7}"/>
              </a:ext>
            </a:extLst>
          </p:cNvPr>
          <p:cNvSpPr/>
          <p:nvPr/>
        </p:nvSpPr>
        <p:spPr>
          <a:xfrm>
            <a:off x="134938" y="718573"/>
            <a:ext cx="9636125" cy="6104235"/>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教材作成に用いた資料</a:t>
            </a:r>
            <a:r>
              <a:rPr lang="en-US" altLang="ja-JP" sz="2000" b="1" spc="200" dirty="0">
                <a:latin typeface="メイリオ" panose="020B0604030504040204" pitchFamily="50" charset="-128"/>
                <a:ea typeface="メイリオ" panose="020B0604030504040204" pitchFamily="50" charset="-128"/>
              </a:rPr>
              <a:t>】</a:t>
            </a: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依存症についてもっと知りたい方へ</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　（</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a:t>
            </a:r>
            <a:r>
              <a:rPr lang="ja-JP" altLang="en-US" sz="1100" spc="100" dirty="0">
                <a:solidFill>
                  <a:srgbClr val="000000"/>
                </a:solidFill>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ja-JP" altLang="en-US" sz="1100" spc="100" dirty="0">
                <a:latin typeface="メイリオ" panose="020B0604030504040204" pitchFamily="50" charset="-128"/>
                <a:ea typeface="メイリオ" panose="020B0604030504040204" pitchFamily="50" charset="-128"/>
              </a:rPr>
              <a:t> </a:t>
            </a:r>
            <a:r>
              <a:rPr lang="en-US" altLang="ja-JP" sz="1100" spc="100" dirty="0">
                <a:latin typeface="メイリオ" panose="020B0604030504040204" pitchFamily="50" charset="-128"/>
                <a:ea typeface="メイリオ" panose="020B0604030504040204" pitchFamily="50" charset="-128"/>
                <a:hlinkClick r:id="" action="ppaction://noaction"/>
              </a:rPr>
              <a:t>https://www.mhlw.go.jp/stf/seisakunitsuite/bunya/0000149274.html</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依存症の理解を深めるための普及啓発事業　特設サイト</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　（</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hlinkClick r:id="" action="ppaction://noaction"/>
              </a:rPr>
              <a:t>https://izonsho.mhlw.go.jp/</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kumimoji="1" lang="ja-JP" altLang="en-US" sz="1100" dirty="0">
                <a:solidFill>
                  <a:schemeClr val="tx1"/>
                </a:solidFill>
                <a:latin typeface="メイリオ" panose="020B0604030504040204" pitchFamily="50" charset="-128"/>
                <a:ea typeface="メイリオ" panose="020B0604030504040204" pitchFamily="50" charset="-128"/>
              </a:rPr>
              <a:t>厚生労働省社会・援護局</a:t>
            </a:r>
            <a:r>
              <a:rPr lang="ja-JP" altLang="en-US" sz="1100" i="0" dirty="0">
                <a:solidFill>
                  <a:srgbClr val="000000"/>
                </a:solidFill>
                <a:effectLst/>
                <a:latin typeface="メイリオ" panose="020B0604030504040204" pitchFamily="50" charset="-128"/>
                <a:ea typeface="メイリオ" panose="020B0604030504040204" pitchFamily="50" charset="-128"/>
              </a:rPr>
              <a:t>障害保健福祉部精神・障害保健課依存症対策推進室</a:t>
            </a:r>
            <a:r>
              <a:rPr lang="ja-JP" altLang="en-US" sz="1100" dirty="0">
                <a:solidFill>
                  <a:srgbClr val="000000"/>
                </a:solidFill>
                <a:latin typeface="メイリオ" panose="020B0604030504040204" pitchFamily="50" charset="-128"/>
                <a:ea typeface="メイリオ" panose="020B0604030504040204" pitchFamily="50" charset="-128"/>
              </a:rPr>
              <a:t>「</a:t>
            </a:r>
            <a:r>
              <a:rPr lang="ja-JP" altLang="en-US" sz="1100" i="0" dirty="0">
                <a:solidFill>
                  <a:srgbClr val="000000"/>
                </a:solidFill>
                <a:effectLst/>
                <a:latin typeface="メイリオ" panose="020B0604030504040204" pitchFamily="50" charset="-128"/>
                <a:ea typeface="メイリオ" panose="020B0604030504040204" pitchFamily="50" charset="-128"/>
              </a:rPr>
              <a:t>ギャンブル依存症の理解と相談支援の視点」</a:t>
            </a:r>
            <a:r>
              <a:rPr lang="en-US" altLang="ja-JP" sz="1100" dirty="0">
                <a:solidFill>
                  <a:srgbClr val="000000"/>
                </a:solidFill>
                <a:latin typeface="メイリオ" panose="020B0604030504040204" pitchFamily="50" charset="-128"/>
                <a:ea typeface="メイリオ" panose="020B0604030504040204" pitchFamily="50" charset="-128"/>
              </a:rPr>
              <a:t>『</a:t>
            </a:r>
            <a:r>
              <a:rPr kumimoji="1" lang="zh-TW" altLang="en-US" sz="1100" dirty="0">
                <a:solidFill>
                  <a:schemeClr val="tx1"/>
                </a:solidFill>
                <a:latin typeface="メイリオ" panose="020B0604030504040204" pitchFamily="50" charset="-128"/>
                <a:ea typeface="メイリオ" panose="020B0604030504040204" pitchFamily="50" charset="-128"/>
              </a:rPr>
              <a:t>令和３年度生活困窮者自立支援制度人材養成研修</a:t>
            </a:r>
            <a:r>
              <a:rPr kumimoji="1" lang="ja-JP" altLang="en-US" sz="1100" dirty="0">
                <a:solidFill>
                  <a:schemeClr val="tx1"/>
                </a:solidFill>
                <a:latin typeface="メイリオ" panose="020B0604030504040204" pitchFamily="50" charset="-128"/>
                <a:ea typeface="メイリオ" panose="020B0604030504040204" pitchFamily="50" charset="-128"/>
              </a:rPr>
              <a:t> </a:t>
            </a:r>
            <a:r>
              <a:rPr lang="zh-TW" altLang="en-US" sz="1100" i="0" dirty="0">
                <a:solidFill>
                  <a:srgbClr val="000000"/>
                </a:solidFill>
                <a:effectLst/>
                <a:latin typeface="メイリオ" panose="020B0604030504040204" pitchFamily="50" charset="-128"/>
                <a:ea typeface="メイリオ" panose="020B0604030504040204" pitchFamily="50" charset="-128"/>
              </a:rPr>
              <a:t>相談支援員養成研修</a:t>
            </a:r>
            <a:r>
              <a:rPr lang="en-US" altLang="ja-JP" sz="1100" i="0" dirty="0">
                <a:solidFill>
                  <a:srgbClr val="000000"/>
                </a:solidFill>
                <a:effectLst/>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a:t>
            </a:r>
            <a:r>
              <a:rPr lang="ja-JP" altLang="en-US" sz="1100" spc="100" dirty="0">
                <a:solidFill>
                  <a:srgbClr val="000000"/>
                </a:solidFill>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hlinkClick r:id="" action="ppaction://noaction"/>
              </a:rPr>
              <a:t>https://www.mhlw.go.jp/content/12000000/000930603.pdf</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en-US" altLang="ja-JP" sz="1100" i="0" spc="100" dirty="0">
                <a:solidFill>
                  <a:srgbClr val="000000"/>
                </a:solidFill>
                <a:effectLst/>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樋口進先生に「ゲーム行動症」を訊く</a:t>
            </a:r>
            <a:r>
              <a:rPr lang="en-US" altLang="ja-JP" sz="1100" i="0" spc="100" dirty="0">
                <a:solidFill>
                  <a:srgbClr val="000000"/>
                </a:solidFill>
                <a:effectLst/>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公益社団法人日本精神神経学会　（最終閲覧日：令和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de-DE" altLang="ja-JP" sz="1100" spc="100" dirty="0">
                <a:solidFill>
                  <a:srgbClr val="000000"/>
                </a:solidFill>
                <a:latin typeface="メイリオ" panose="020B0604030504040204" pitchFamily="50" charset="-128"/>
                <a:ea typeface="メイリオ" panose="020B0604030504040204" pitchFamily="50" charset="-128"/>
                <a:hlinkClick r:id="" action="ppaction://noaction"/>
              </a:rPr>
              <a:t>https://www.jspn.or.jp/modules/forpublic/index.php?content_id=65</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こころの情報サイト</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依存症の特徴と症状</a:t>
            </a:r>
            <a:r>
              <a:rPr lang="en-US" altLang="ja-JP" sz="1100" spc="100" dirty="0">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 </a:t>
            </a:r>
            <a:r>
              <a:rPr lang="ja-JP" altLang="en-US" sz="1100" spc="100" dirty="0">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a:t>
            </a:r>
            <a:r>
              <a:rPr lang="ja-JP" altLang="en-US" sz="1100" spc="100" dirty="0">
                <a:solidFill>
                  <a:srgbClr val="000000"/>
                </a:solidFill>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rPr>
              <a:t>    </a:t>
            </a:r>
            <a:r>
              <a:rPr lang="ja-JP" altLang="en-US" sz="1100" spc="100" dirty="0">
                <a:latin typeface="メイリオ" panose="020B0604030504040204" pitchFamily="50" charset="-128"/>
                <a:ea typeface="メイリオ" panose="020B0604030504040204" pitchFamily="50" charset="-128"/>
              </a:rPr>
              <a:t> </a:t>
            </a:r>
            <a:r>
              <a:rPr lang="en-US" altLang="ja-JP" sz="1100" spc="100" dirty="0">
                <a:latin typeface="メイリオ" panose="020B0604030504040204" pitchFamily="50" charset="-128"/>
                <a:ea typeface="メイリオ" panose="020B0604030504040204" pitchFamily="50" charset="-128"/>
                <a:hlinkClick r:id="" action="ppaction://noaction"/>
              </a:rPr>
              <a:t>https://kokoro.ncnp.go.jp/disease.php?@uid=819yAWLAzXBx5XZ5</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100" spc="100" dirty="0">
                <a:latin typeface="メイリオ" panose="020B0604030504040204" pitchFamily="50" charset="-128"/>
                <a:ea typeface="メイリオ" panose="020B0604030504040204" pitchFamily="50" charset="-128"/>
              </a:rPr>
              <a:t>厚生労働省</a:t>
            </a:r>
            <a:r>
              <a:rPr kumimoji="1" lang="en-US" altLang="ja-JP" sz="1100" spc="100" dirty="0">
                <a:latin typeface="メイリオ" panose="020B0604030504040204" pitchFamily="50" charset="-128"/>
                <a:ea typeface="メイリオ" panose="020B0604030504040204" pitchFamily="50" charset="-128"/>
              </a:rPr>
              <a:t>『</a:t>
            </a:r>
            <a:r>
              <a:rPr kumimoji="1" lang="ja-JP" altLang="en-US" sz="1100" spc="100" dirty="0">
                <a:latin typeface="メイリオ" panose="020B0604030504040204" pitchFamily="50" charset="-128"/>
                <a:ea typeface="メイリオ" panose="020B0604030504040204" pitchFamily="50" charset="-128"/>
              </a:rPr>
              <a:t>令和６年版厚生労働白書－こころの健康と向き合い、健やかに暮らすことのできる社会に－</a:t>
            </a:r>
            <a:r>
              <a:rPr kumimoji="1" lang="en-US" altLang="ja-JP" sz="1100" spc="100" dirty="0">
                <a:latin typeface="メイリオ" panose="020B0604030504040204" pitchFamily="50" charset="-128"/>
                <a:ea typeface="メイリオ" panose="020B0604030504040204" pitchFamily="50" charset="-128"/>
              </a:rPr>
              <a:t>』</a:t>
            </a:r>
            <a:br>
              <a:rPr kumimoji="1" lang="en-US" altLang="ja-JP" sz="1100" spc="100" dirty="0">
                <a:latin typeface="メイリオ" panose="020B0604030504040204" pitchFamily="50" charset="-128"/>
                <a:ea typeface="メイリオ" panose="020B0604030504040204" pitchFamily="50" charset="-128"/>
              </a:rPr>
            </a:br>
            <a:r>
              <a:rPr kumimoji="1" lang="ja-JP" altLang="en-US" sz="11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100" spc="100" dirty="0">
                <a:solidFill>
                  <a:prstClr val="black"/>
                </a:solidFill>
                <a:latin typeface="メイリオ" panose="020B0604030504040204" pitchFamily="50" charset="-128"/>
                <a:ea typeface="メイリオ" panose="020B0604030504040204" pitchFamily="50" charset="-128"/>
              </a:rPr>
              <a:t>7</a:t>
            </a:r>
            <a:r>
              <a:rPr kumimoji="1" lang="ja-JP" altLang="en-US" sz="1100" spc="100" dirty="0">
                <a:solidFill>
                  <a:prstClr val="black"/>
                </a:solidFill>
                <a:latin typeface="メイリオ" panose="020B0604030504040204" pitchFamily="50" charset="-128"/>
                <a:ea typeface="メイリオ" panose="020B0604030504040204" pitchFamily="50" charset="-128"/>
              </a:rPr>
              <a:t>年</a:t>
            </a:r>
            <a:r>
              <a:rPr kumimoji="1" lang="en-US" altLang="ja-JP" sz="1100" spc="100" dirty="0">
                <a:solidFill>
                  <a:prstClr val="black"/>
                </a:solidFill>
                <a:latin typeface="メイリオ" panose="020B0604030504040204" pitchFamily="50" charset="-128"/>
                <a:ea typeface="メイリオ" panose="020B0604030504040204" pitchFamily="50" charset="-128"/>
              </a:rPr>
              <a:t>3</a:t>
            </a:r>
            <a:r>
              <a:rPr kumimoji="1" lang="ja-JP" altLang="en-US" sz="1100" spc="100" dirty="0">
                <a:solidFill>
                  <a:prstClr val="black"/>
                </a:solidFill>
                <a:latin typeface="メイリオ" panose="020B0604030504040204" pitchFamily="50" charset="-128"/>
                <a:ea typeface="メイリオ" panose="020B0604030504040204" pitchFamily="50" charset="-128"/>
              </a:rPr>
              <a:t>月</a:t>
            </a:r>
            <a:r>
              <a:rPr kumimoji="1" lang="en-US" altLang="ja-JP" sz="1100" spc="100" dirty="0">
                <a:solidFill>
                  <a:prstClr val="black"/>
                </a:solidFill>
                <a:latin typeface="メイリオ" panose="020B0604030504040204" pitchFamily="50" charset="-128"/>
                <a:ea typeface="メイリオ" panose="020B0604030504040204" pitchFamily="50" charset="-128"/>
              </a:rPr>
              <a:t>25</a:t>
            </a:r>
            <a:r>
              <a:rPr kumimoji="1" lang="ja-JP" altLang="en-US" sz="1100" spc="100" dirty="0">
                <a:solidFill>
                  <a:prstClr val="black"/>
                </a:solidFill>
                <a:latin typeface="メイリオ" panose="020B0604030504040204" pitchFamily="50" charset="-128"/>
                <a:ea typeface="メイリオ" panose="020B0604030504040204" pitchFamily="50" charset="-128"/>
              </a:rPr>
              <a:t>日）</a:t>
            </a:r>
            <a:r>
              <a:rPr kumimoji="1" lang="en-US" altLang="ja-JP" sz="1100" spc="100" dirty="0">
                <a:latin typeface="メイリオ" panose="020B0604030504040204" pitchFamily="50" charset="-128"/>
                <a:ea typeface="メイリオ" panose="020B0604030504040204" pitchFamily="50" charset="-128"/>
              </a:rPr>
              <a:t> </a:t>
            </a:r>
            <a:r>
              <a:rPr kumimoji="1" lang="en-US" altLang="ja-JP" sz="1100" spc="100" dirty="0">
                <a:latin typeface="メイリオ" panose="020B0604030504040204" pitchFamily="50" charset="-128"/>
                <a:ea typeface="メイリオ" panose="020B0604030504040204" pitchFamily="50" charset="-128"/>
                <a:hlinkClick r:id="" action="ppaction://noaction"/>
              </a:rPr>
              <a:t>https://www.mhlw.go.jp/stf/wp/hakusyo/kousei/23/index.html</a:t>
            </a:r>
            <a:endParaRPr kumimoji="1"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依存症対策</a:t>
            </a:r>
            <a:r>
              <a:rPr lang="en-US" altLang="ja-JP" sz="1100" spc="100" dirty="0">
                <a:solidFill>
                  <a:srgbClr val="000000"/>
                </a:solidFill>
                <a:latin typeface="メイリオ" panose="020B0604030504040204" pitchFamily="50" charset="-128"/>
                <a:ea typeface="メイリオ" panose="020B0604030504040204" pitchFamily="50" charset="-128"/>
              </a:rPr>
              <a:t>』 </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hlinkClick r:id="" action="ppaction://noaction"/>
              </a:rPr>
              <a:t>https://www.mhlw.go.jp/stf/seisakunitsuite/bunya/0000070789.html</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令和</a:t>
            </a:r>
            <a:r>
              <a:rPr lang="en-US" altLang="ja-JP" sz="1100" spc="100" dirty="0">
                <a:latin typeface="メイリオ" panose="020B0604030504040204" pitchFamily="50" charset="-128"/>
                <a:ea typeface="メイリオ" panose="020B0604030504040204" pitchFamily="50" charset="-128"/>
              </a:rPr>
              <a:t>4</a:t>
            </a:r>
            <a:r>
              <a:rPr lang="ja-JP" altLang="en-US" sz="1100" spc="100" dirty="0">
                <a:latin typeface="メイリオ" panose="020B0604030504040204" pitchFamily="50" charset="-128"/>
                <a:ea typeface="メイリオ" panose="020B0604030504040204" pitchFamily="50" charset="-128"/>
              </a:rPr>
              <a:t>年度　依存症普及啓発リーフレット（やさしい日本語</a:t>
            </a:r>
            <a:r>
              <a:rPr lang="en-US" altLang="ja-JP" sz="1100" spc="100" dirty="0" err="1">
                <a:latin typeface="メイリオ" panose="020B0604030504040204" pitchFamily="50" charset="-128"/>
                <a:ea typeface="メイリオ" panose="020B0604030504040204" pitchFamily="50" charset="-128"/>
              </a:rPr>
              <a:t>ver</a:t>
            </a:r>
            <a:r>
              <a:rPr lang="ja-JP" altLang="en-US" sz="1100" spc="100" dirty="0">
                <a:latin typeface="メイリオ" panose="020B0604030504040204" pitchFamily="50" charset="-128"/>
                <a:ea typeface="メイリオ" panose="020B0604030504040204" pitchFamily="50" charset="-128"/>
              </a:rPr>
              <a:t>）</a:t>
            </a:r>
            <a:r>
              <a:rPr lang="en-US" altLang="ja-JP" sz="1100" spc="100" dirty="0">
                <a:latin typeface="メイリオ" panose="020B0604030504040204" pitchFamily="50" charset="-128"/>
                <a:ea typeface="メイリオ" panose="020B0604030504040204" pitchFamily="50" charset="-128"/>
              </a:rPr>
              <a:t>』 </a:t>
            </a:r>
            <a:r>
              <a:rPr lang="zh-TW" altLang="en-US" sz="1100" spc="100" dirty="0">
                <a:latin typeface="メイリオ" panose="020B0604030504040204" pitchFamily="50" charset="-128"/>
                <a:ea typeface="メイリオ" panose="020B0604030504040204" pitchFamily="50" charset="-128"/>
              </a:rPr>
              <a:t>（最終閲覧日：令和</a:t>
            </a:r>
            <a:r>
              <a:rPr lang="en-US" altLang="zh-TW" sz="1100" spc="100" dirty="0">
                <a:latin typeface="メイリオ" panose="020B0604030504040204" pitchFamily="50" charset="-128"/>
                <a:ea typeface="メイリオ" panose="020B0604030504040204" pitchFamily="50" charset="-128"/>
              </a:rPr>
              <a:t>7</a:t>
            </a:r>
            <a:r>
              <a:rPr lang="zh-TW" altLang="en-US" sz="1100" spc="100" dirty="0">
                <a:latin typeface="メイリオ" panose="020B0604030504040204" pitchFamily="50" charset="-128"/>
                <a:ea typeface="メイリオ" panose="020B0604030504040204" pitchFamily="50" charset="-128"/>
              </a:rPr>
              <a:t>年</a:t>
            </a:r>
            <a:r>
              <a:rPr lang="en-US" altLang="zh-TW" sz="1100" spc="100" dirty="0">
                <a:latin typeface="メイリオ" panose="020B0604030504040204" pitchFamily="50" charset="-128"/>
                <a:ea typeface="メイリオ" panose="020B0604030504040204" pitchFamily="50" charset="-128"/>
              </a:rPr>
              <a:t>3</a:t>
            </a:r>
            <a:r>
              <a:rPr lang="zh-TW" altLang="en-US" sz="1100" spc="100" dirty="0">
                <a:latin typeface="メイリオ" panose="020B0604030504040204" pitchFamily="50" charset="-128"/>
                <a:ea typeface="メイリオ" panose="020B0604030504040204" pitchFamily="50" charset="-128"/>
              </a:rPr>
              <a:t>月</a:t>
            </a:r>
            <a:r>
              <a:rPr lang="en-US" altLang="zh-TW" sz="1100" spc="100" dirty="0">
                <a:latin typeface="メイリオ" panose="020B0604030504040204" pitchFamily="50" charset="-128"/>
                <a:ea typeface="メイリオ" panose="020B0604030504040204" pitchFamily="50" charset="-128"/>
              </a:rPr>
              <a:t>26</a:t>
            </a:r>
            <a:r>
              <a:rPr lang="zh-TW" altLang="en-US" sz="1100" spc="100" dirty="0">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hlinkClick r:id="" action="ppaction://noaction"/>
              </a:rPr>
              <a:t>https://izonsho.mhlw.go.jp/topics_leaflet.html</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神奈川県精神保健福祉センター相談課</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依存症対応のヒント 家族のためのワークブック</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a:t>
            </a:r>
            <a:r>
              <a:rPr lang="ja-JP" altLang="en-US" sz="1100" spc="100" dirty="0">
                <a:solidFill>
                  <a:srgbClr val="000000"/>
                </a:solidFill>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ja-JP" altLang="en-US" sz="1100" spc="100" dirty="0">
                <a:latin typeface="メイリオ" panose="020B0604030504040204" pitchFamily="50" charset="-128"/>
                <a:ea typeface="メイリオ" panose="020B0604030504040204" pitchFamily="50" charset="-128"/>
              </a:rPr>
              <a:t>　</a:t>
            </a:r>
            <a:r>
              <a:rPr lang="en-US" altLang="ja-JP" sz="1100" spc="100" dirty="0">
                <a:latin typeface="メイリオ" panose="020B0604030504040204" pitchFamily="50" charset="-128"/>
                <a:ea typeface="メイリオ" panose="020B0604030504040204" pitchFamily="50" charset="-128"/>
                <a:hlinkClick r:id="" action="ppaction://noaction"/>
              </a:rPr>
              <a:t>https://www.pref.kanagawa.jp/docs/nx3/cnt/izon/workbook.html</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dirty="0">
                <a:solidFill>
                  <a:srgbClr val="000000"/>
                </a:solidFill>
                <a:latin typeface="メイリオ" panose="020B0604030504040204" pitchFamily="50" charset="-128"/>
                <a:ea typeface="メイリオ" panose="020B0604030504040204" pitchFamily="50" charset="-128"/>
              </a:rPr>
              <a:t>横浜市健康福祉局こころの健康相談センター</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横浜市</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イチから学ぶ依存症支援</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令和</a:t>
            </a:r>
            <a:r>
              <a:rPr lang="en-US" altLang="ja-JP" sz="1100" spc="100" dirty="0">
                <a:latin typeface="メイリオ" panose="020B0604030504040204" pitchFamily="50" charset="-128"/>
                <a:ea typeface="メイリオ" panose="020B0604030504040204" pitchFamily="50" charset="-128"/>
              </a:rPr>
              <a:t>5</a:t>
            </a:r>
            <a:r>
              <a:rPr lang="ja-JP" altLang="en-US" sz="1100" spc="100" dirty="0">
                <a:latin typeface="メイリオ" panose="020B0604030504040204" pitchFamily="50" charset="-128"/>
                <a:ea typeface="メイリオ" panose="020B0604030504040204" pitchFamily="50" charset="-128"/>
              </a:rPr>
              <a:t>年</a:t>
            </a:r>
            <a:r>
              <a:rPr lang="en-US" altLang="ja-JP" sz="1100" spc="100" dirty="0">
                <a:latin typeface="メイリオ" panose="020B0604030504040204" pitchFamily="50" charset="-128"/>
                <a:ea typeface="メイリオ" panose="020B0604030504040204" pitchFamily="50" charset="-128"/>
              </a:rPr>
              <a:t>10</a:t>
            </a:r>
            <a:r>
              <a:rPr lang="ja-JP" altLang="en-US" sz="1100" spc="100" dirty="0">
                <a:latin typeface="メイリオ" panose="020B0604030504040204" pitchFamily="50" charset="-128"/>
                <a:ea typeface="メイリオ" panose="020B0604030504040204" pitchFamily="50" charset="-128"/>
              </a:rPr>
              <a:t>月発行第</a:t>
            </a:r>
            <a:r>
              <a:rPr lang="en-US" altLang="ja-JP" sz="1100" spc="100" dirty="0">
                <a:latin typeface="メイリオ" panose="020B0604030504040204" pitchFamily="50" charset="-128"/>
                <a:ea typeface="メイリオ" panose="020B0604030504040204" pitchFamily="50" charset="-128"/>
              </a:rPr>
              <a:t>2</a:t>
            </a:r>
            <a:r>
              <a:rPr lang="ja-JP" altLang="en-US" sz="1100" spc="100" dirty="0">
                <a:latin typeface="メイリオ" panose="020B0604030504040204" pitchFamily="50" charset="-128"/>
                <a:ea typeface="メイリオ" panose="020B0604030504040204" pitchFamily="50" charset="-128"/>
              </a:rPr>
              <a:t>版 </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br>
              <a:rPr lang="en-US" altLang="ja-JP" sz="1100" spc="100" dirty="0">
                <a:solidFill>
                  <a:srgbClr val="000000"/>
                </a:solidFill>
                <a:latin typeface="メイリオ" panose="020B0604030504040204" pitchFamily="50" charset="-128"/>
                <a:ea typeface="メイリオ" panose="020B0604030504040204" pitchFamily="50" charset="-128"/>
              </a:rPr>
            </a:br>
            <a:r>
              <a:rPr lang="de-DE" altLang="ja-JP" sz="1100" spc="100" dirty="0">
                <a:latin typeface="メイリオ" panose="020B0604030504040204" pitchFamily="50" charset="-128"/>
                <a:ea typeface="メイリオ" panose="020B0604030504040204" pitchFamily="50" charset="-128"/>
                <a:hlinkClick r:id="" action="ppaction://noaction"/>
              </a:rPr>
              <a:t>https://www.city.yokohama.lg.jp/kenko-iryo-fukushi/kenko-iryo/kokoro/izonsho/shiensya/izon_renkei.html</a:t>
            </a:r>
            <a:endParaRPr lang="de-DE"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zh-TW" altLang="en-US" sz="1100" spc="100" dirty="0">
                <a:latin typeface="メイリオ" panose="020B0604030504040204" pitchFamily="50" charset="-128"/>
                <a:ea typeface="メイリオ" panose="020B0604030504040204" pitchFamily="50" charset="-128"/>
              </a:rPr>
              <a:t>山本由紀</a:t>
            </a:r>
            <a:r>
              <a:rPr lang="ja-JP" altLang="en-US" sz="1100" spc="100" dirty="0">
                <a:latin typeface="メイリオ" panose="020B0604030504040204" pitchFamily="50" charset="-128"/>
                <a:ea typeface="メイリオ" panose="020B0604030504040204" pitchFamily="50" charset="-128"/>
              </a:rPr>
              <a:t>「依存症の理解と支援・社会資源」</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令和</a:t>
            </a:r>
            <a:r>
              <a:rPr lang="en-US" altLang="ja-JP" sz="1100" spc="100" dirty="0">
                <a:latin typeface="メイリオ" panose="020B0604030504040204" pitchFamily="50" charset="-128"/>
                <a:ea typeface="メイリオ" panose="020B0604030504040204" pitchFamily="50" charset="-128"/>
              </a:rPr>
              <a:t>6</a:t>
            </a:r>
            <a:r>
              <a:rPr lang="ja-JP" altLang="en-US" sz="1100" spc="100" dirty="0">
                <a:latin typeface="メイリオ" panose="020B0604030504040204" pitchFamily="50" charset="-128"/>
                <a:ea typeface="メイリオ" panose="020B0604030504040204" pitchFamily="50" charset="-128"/>
              </a:rPr>
              <a:t>年度 生活保護担当ケースワーカー全国研修会</a:t>
            </a:r>
            <a:r>
              <a:rPr lang="en-US" altLang="ja-JP" sz="1100" spc="100" dirty="0">
                <a:latin typeface="メイリオ" panose="020B0604030504040204" pitchFamily="50" charset="-128"/>
                <a:ea typeface="メイリオ" panose="020B0604030504040204" pitchFamily="50" charset="-128"/>
              </a:rPr>
              <a:t>』,2024</a:t>
            </a:r>
            <a:r>
              <a:rPr lang="ja-JP" altLang="en-US" sz="1100" spc="100" dirty="0">
                <a:latin typeface="メイリオ" panose="020B0604030504040204" pitchFamily="50" charset="-128"/>
                <a:ea typeface="メイリオ" panose="020B0604030504040204" pitchFamily="50" charset="-128"/>
              </a:rPr>
              <a:t>年</a:t>
            </a:r>
            <a:r>
              <a:rPr lang="en-US" altLang="ja-JP" sz="1100" spc="100" dirty="0">
                <a:latin typeface="メイリオ" panose="020B0604030504040204" pitchFamily="50" charset="-128"/>
                <a:ea typeface="メイリオ" panose="020B0604030504040204" pitchFamily="50" charset="-128"/>
              </a:rPr>
              <a:t>.</a:t>
            </a: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厚生労働省社会・援護局関係主管課長会議資料</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自立支援の手引き</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平成</a:t>
            </a:r>
            <a:r>
              <a:rPr lang="en-US" altLang="ja-JP" sz="1100" spc="100" dirty="0">
                <a:latin typeface="メイリオ" panose="020B0604030504040204" pitchFamily="50" charset="-128"/>
                <a:ea typeface="メイリオ" panose="020B0604030504040204" pitchFamily="50" charset="-128"/>
              </a:rPr>
              <a:t>20</a:t>
            </a:r>
            <a:r>
              <a:rPr lang="ja-JP" altLang="en-US" sz="1100" spc="100" dirty="0">
                <a:latin typeface="メイリオ" panose="020B0604030504040204" pitchFamily="50" charset="-128"/>
                <a:ea typeface="メイリオ" panose="020B0604030504040204" pitchFamily="50" charset="-128"/>
              </a:rPr>
              <a:t>年</a:t>
            </a:r>
            <a:r>
              <a:rPr lang="en-US" altLang="ja-JP" sz="1100" spc="100" dirty="0">
                <a:latin typeface="メイリオ" panose="020B0604030504040204" pitchFamily="50" charset="-128"/>
                <a:ea typeface="メイリオ" panose="020B0604030504040204" pitchFamily="50" charset="-128"/>
              </a:rPr>
              <a:t>3</a:t>
            </a:r>
            <a:r>
              <a:rPr lang="ja-JP" altLang="en-US" sz="1100" spc="100" dirty="0">
                <a:latin typeface="メイリオ" panose="020B0604030504040204" pitchFamily="50" charset="-128"/>
                <a:ea typeface="メイリオ" panose="020B0604030504040204" pitchFamily="50" charset="-128"/>
              </a:rPr>
              <a:t>月</a:t>
            </a:r>
            <a:r>
              <a:rPr lang="en-US" altLang="ja-JP" sz="1100" spc="100" dirty="0">
                <a:latin typeface="メイリオ" panose="020B0604030504040204" pitchFamily="50" charset="-128"/>
                <a:ea typeface="メイリオ" panose="020B0604030504040204" pitchFamily="50" charset="-128"/>
              </a:rPr>
              <a:t>.</a:t>
            </a: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厚生労働省社会・援護局障害保健福祉部精神・障害保健課依存症対策推進室「ギャンブル等依存症と行政施策について」</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令和</a:t>
            </a:r>
            <a:r>
              <a:rPr lang="en-US" altLang="ja-JP" sz="1100" spc="100" dirty="0">
                <a:latin typeface="メイリオ" panose="020B0604030504040204" pitchFamily="50" charset="-128"/>
                <a:ea typeface="メイリオ" panose="020B0604030504040204" pitchFamily="50" charset="-128"/>
              </a:rPr>
              <a:t>6</a:t>
            </a:r>
            <a:r>
              <a:rPr lang="ja-JP" altLang="en-US" sz="1100" spc="100" dirty="0">
                <a:latin typeface="メイリオ" panose="020B0604030504040204" pitchFamily="50" charset="-128"/>
                <a:ea typeface="メイリオ" panose="020B0604030504040204" pitchFamily="50" charset="-128"/>
              </a:rPr>
              <a:t>年度 生活保護担当ケースワーカー全国研修会</a:t>
            </a:r>
            <a:r>
              <a:rPr lang="en-US" altLang="ja-JP" sz="1100" spc="100" dirty="0">
                <a:latin typeface="メイリオ" panose="020B0604030504040204" pitchFamily="50" charset="-128"/>
                <a:ea typeface="メイリオ" panose="020B0604030504040204" pitchFamily="50" charset="-128"/>
              </a:rPr>
              <a:t>』.</a:t>
            </a: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厚生労働省「資料４ 家計改善支援等のあり方について」</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100" spc="100" dirty="0">
                <a:latin typeface="メイリオ" panose="020B0604030504040204" pitchFamily="50" charset="-128"/>
                <a:ea typeface="メイリオ" panose="020B0604030504040204" pitchFamily="50" charset="-128"/>
              </a:rPr>
              <a:t>20</a:t>
            </a:r>
            <a:r>
              <a:rPr lang="ja-JP" altLang="en-US" sz="1100" spc="100" dirty="0">
                <a:latin typeface="メイリオ" panose="020B0604030504040204" pitchFamily="50" charset="-128"/>
                <a:ea typeface="メイリオ" panose="020B0604030504040204" pitchFamily="50" charset="-128"/>
              </a:rPr>
              <a:t>回）</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令和４年</a:t>
            </a:r>
            <a:r>
              <a:rPr lang="en-US" altLang="ja-JP" sz="1100" spc="100" dirty="0">
                <a:latin typeface="メイリオ" panose="020B0604030504040204" pitchFamily="50" charset="-128"/>
                <a:ea typeface="メイリオ" panose="020B0604030504040204" pitchFamily="50" charset="-128"/>
              </a:rPr>
              <a:t>9</a:t>
            </a:r>
            <a:r>
              <a:rPr lang="ja-JP" altLang="en-US" sz="1100" spc="100" dirty="0">
                <a:latin typeface="メイリオ" panose="020B0604030504040204" pitchFamily="50" charset="-128"/>
                <a:ea typeface="メイリオ" panose="020B0604030504040204" pitchFamily="50" charset="-128"/>
              </a:rPr>
              <a:t>月</a:t>
            </a:r>
            <a:r>
              <a:rPr lang="en-US" altLang="ja-JP" sz="1100" spc="100" dirty="0">
                <a:latin typeface="メイリオ" panose="020B0604030504040204" pitchFamily="50" charset="-128"/>
                <a:ea typeface="メイリオ" panose="020B0604030504040204" pitchFamily="50" charset="-128"/>
              </a:rPr>
              <a:t>13</a:t>
            </a:r>
            <a:r>
              <a:rPr lang="ja-JP" altLang="en-US" sz="1100" spc="100" dirty="0">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rPr>
              <a:t>.</a:t>
            </a:r>
          </a:p>
          <a:p>
            <a:pPr marL="342900" indent="-342900" eaLnBrk="1" fontAlgn="auto" hangingPunct="1">
              <a:spcBef>
                <a:spcPts val="400"/>
              </a:spcBef>
              <a:spcAft>
                <a:spcPts val="0"/>
              </a:spcAft>
              <a:buFont typeface="Arial" panose="020B0604020202020204" pitchFamily="34" charset="0"/>
              <a:buChar char="•"/>
              <a:defRP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社会的包摂サポートセンター編</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相談支援員必携 事例で見る生活困窮者</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中央法規出版</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,2015</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C6A70FE9-391A-F7A6-A90F-2D09AE9B8033}"/>
              </a:ext>
            </a:extLst>
          </p:cNvPr>
          <p:cNvSpPr/>
          <p:nvPr/>
        </p:nvSpPr>
        <p:spPr>
          <a:xfrm>
            <a:off x="352425" y="877888"/>
            <a:ext cx="9201150" cy="1424637"/>
          </a:xfrm>
          <a:prstGeom prst="roundRect">
            <a:avLst>
              <a:gd name="adj" fmla="val 72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依存症とは</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marL="540000" indent="-342900" eaLnBrk="1" fontAlgn="auto" hangingPunct="1">
              <a:spcBef>
                <a:spcPts val="600"/>
              </a:spcBef>
              <a:spcAft>
                <a:spcPts val="0"/>
              </a:spcAft>
              <a:buFont typeface="Wingdings" panose="05000000000000000000" pitchFamily="2" charset="2"/>
              <a:buChar char="Ø"/>
              <a:defRPr/>
            </a:pPr>
            <a:r>
              <a:rPr lang="ja-JP" altLang="en-US" sz="2400" b="1" i="0" spc="100" dirty="0">
                <a:solidFill>
                  <a:schemeClr val="tx1"/>
                </a:solidFill>
                <a:effectLst/>
                <a:latin typeface="メイリオ" panose="020B0604030504040204" pitchFamily="50" charset="-128"/>
                <a:ea typeface="メイリオ" panose="020B0604030504040204" pitchFamily="50" charset="-128"/>
              </a:rPr>
              <a:t>特定の何かに心を奪われ、「やめたくてもやめられない」状態になることです。</a:t>
            </a:r>
            <a:endParaRPr lang="en-US" altLang="ja-JP" sz="2400" b="1" i="0" spc="100" dirty="0">
              <a:solidFill>
                <a:schemeClr val="tx1"/>
              </a:solidFill>
              <a:effectLst/>
              <a:latin typeface="メイリオ" panose="020B0604030504040204" pitchFamily="50" charset="-128"/>
              <a:ea typeface="メイリオ" panose="020B0604030504040204" pitchFamily="50" charset="-128"/>
            </a:endParaRPr>
          </a:p>
        </p:txBody>
      </p:sp>
      <p:sp>
        <p:nvSpPr>
          <p:cNvPr id="19459" name="スライド番号プレースホルダー 1">
            <a:extLst>
              <a:ext uri="{FF2B5EF4-FFF2-40B4-BE49-F238E27FC236}">
                <a16:creationId xmlns:a16="http://schemas.microsoft.com/office/drawing/2014/main" id="{64610DC7-5F54-C2B8-E677-9A646CDBCBA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19461" name="正方形/長方形 2">
            <a:extLst>
              <a:ext uri="{FF2B5EF4-FFF2-40B4-BE49-F238E27FC236}">
                <a16:creationId xmlns:a16="http://schemas.microsoft.com/office/drawing/2014/main" id="{BB29B253-6B86-1A83-6747-A503AD10F25F}"/>
              </a:ext>
            </a:extLst>
          </p:cNvPr>
          <p:cNvSpPr>
            <a:spLocks noChangeArrowheads="1"/>
          </p:cNvSpPr>
          <p:nvPr/>
        </p:nvSpPr>
        <p:spPr bwMode="auto">
          <a:xfrm>
            <a:off x="538956" y="2702130"/>
            <a:ext cx="8828088" cy="140038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kumimoji="0" lang="ja-JP" altLang="en-US" sz="2000" spc="100" dirty="0">
                <a:latin typeface="メイリオ" panose="020B0604030504040204" pitchFamily="50" charset="-128"/>
                <a:ea typeface="メイリオ" panose="020B0604030504040204" pitchFamily="50" charset="-128"/>
              </a:rPr>
              <a:t>　「依存」する対象は様々ですが、代表的なものに、アルコール・薬物・ギャンブル等があります。</a:t>
            </a:r>
          </a:p>
          <a:p>
            <a:pPr eaLnBrk="1" hangingPunct="1">
              <a:lnSpc>
                <a:spcPct val="100000"/>
              </a:lnSpc>
              <a:spcBef>
                <a:spcPct val="0"/>
              </a:spcBef>
              <a:spcAft>
                <a:spcPts val="600"/>
              </a:spcAft>
              <a:buFontTx/>
              <a:buNone/>
            </a:pPr>
            <a:r>
              <a:rPr kumimoji="0" lang="ja-JP" altLang="en-US" sz="2000" spc="100" dirty="0">
                <a:latin typeface="メイリオ" panose="020B0604030504040204" pitchFamily="50" charset="-128"/>
                <a:ea typeface="メイリオ" panose="020B0604030504040204" pitchFamily="50" charset="-128"/>
              </a:rPr>
              <a:t>　このような特定の物質や行為・過程に対して、やめたくてもやめられない、ほどほどにできない状態をいわゆる依存症といいます。</a:t>
            </a:r>
          </a:p>
        </p:txBody>
      </p:sp>
      <p:sp>
        <p:nvSpPr>
          <p:cNvPr id="19462" name="正方形/長方形 7">
            <a:extLst>
              <a:ext uri="{FF2B5EF4-FFF2-40B4-BE49-F238E27FC236}">
                <a16:creationId xmlns:a16="http://schemas.microsoft.com/office/drawing/2014/main" id="{2FF45281-CE0B-A5E3-3E54-13E22EFA93BA}"/>
              </a:ext>
            </a:extLst>
          </p:cNvPr>
          <p:cNvSpPr>
            <a:spLocks noChangeArrowheads="1"/>
          </p:cNvSpPr>
          <p:nvPr/>
        </p:nvSpPr>
        <p:spPr bwMode="auto">
          <a:xfrm>
            <a:off x="680720" y="4729579"/>
            <a:ext cx="8544560" cy="132343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依存症は</a:t>
            </a:r>
            <a:r>
              <a:rPr kumimoji="0" lang="ja-JP" altLang="en-US" sz="2000" b="1" spc="100" dirty="0">
                <a:latin typeface="メイリオ" panose="020B0604030504040204" pitchFamily="50" charset="-128"/>
                <a:ea typeface="メイリオ" panose="020B0604030504040204" pitchFamily="50" charset="-128"/>
              </a:rPr>
              <a:t>本人の意思の強弱や性格の問題でなるわけではなく</a:t>
            </a:r>
            <a:r>
              <a:rPr kumimoji="0" lang="ja-JP" altLang="en-US" sz="2000" spc="100" dirty="0">
                <a:latin typeface="メイリオ" panose="020B0604030504040204" pitchFamily="50" charset="-128"/>
                <a:ea typeface="メイリオ" panose="020B0604030504040204" pitchFamily="50" charset="-128"/>
              </a:rPr>
              <a:t>、依存する物質や行為を使用したことがあれば誰でもなる可能性があります。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依存症は適切な相談や治療により、自分らしい日常生活を取り戻すことができます。</a:t>
            </a:r>
          </a:p>
        </p:txBody>
      </p:sp>
      <p:sp>
        <p:nvSpPr>
          <p:cNvPr id="4" name="二等辺三角形 3">
            <a:extLst>
              <a:ext uri="{FF2B5EF4-FFF2-40B4-BE49-F238E27FC236}">
                <a16:creationId xmlns:a16="http://schemas.microsoft.com/office/drawing/2014/main" id="{E2F6703C-A851-729B-9CDA-ECA9FDEA042E}"/>
              </a:ext>
            </a:extLst>
          </p:cNvPr>
          <p:cNvSpPr/>
          <p:nvPr/>
        </p:nvSpPr>
        <p:spPr>
          <a:xfrm flipH="1" flipV="1">
            <a:off x="4323000" y="4310532"/>
            <a:ext cx="1260000" cy="288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3" name="正方形/長方形 2">
            <a:extLst>
              <a:ext uri="{FF2B5EF4-FFF2-40B4-BE49-F238E27FC236}">
                <a16:creationId xmlns:a16="http://schemas.microsoft.com/office/drawing/2014/main" id="{BE87670F-62FF-0DE3-73AB-6C867A57DFBD}"/>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．依存症の種類とその特徴について</a:t>
            </a:r>
          </a:p>
        </p:txBody>
      </p:sp>
      <p:sp>
        <p:nvSpPr>
          <p:cNvPr id="5" name="正方形/長方形 4">
            <a:extLst>
              <a:ext uri="{FF2B5EF4-FFF2-40B4-BE49-F238E27FC236}">
                <a16:creationId xmlns:a16="http://schemas.microsoft.com/office/drawing/2014/main" id="{E2ACDD27-12B1-1F97-9541-F322E0163924}"/>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１．依存症ってなに？</a:t>
            </a:r>
          </a:p>
        </p:txBody>
      </p:sp>
      <p:sp>
        <p:nvSpPr>
          <p:cNvPr id="2" name="四角形: 角を丸くする 1">
            <a:extLst>
              <a:ext uri="{FF2B5EF4-FFF2-40B4-BE49-F238E27FC236}">
                <a16:creationId xmlns:a16="http://schemas.microsoft.com/office/drawing/2014/main" id="{23890CC9-52A6-96CC-6499-A4A3D7773BDA}"/>
              </a:ext>
            </a:extLst>
          </p:cNvPr>
          <p:cNvSpPr/>
          <p:nvPr/>
        </p:nvSpPr>
        <p:spPr>
          <a:xfrm>
            <a:off x="61912" y="6465570"/>
            <a:ext cx="8828087" cy="365125"/>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依存症についてもっと知りたい方へ</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https://www.mhlw.go.jp/stf/seisakunitsuite/bunya/0000149274.html</a:t>
            </a:r>
            <a:br>
              <a:rPr kumimoji="1" lang="en-US" altLang="ja-JP" sz="1000" dirty="0">
                <a:solidFill>
                  <a:schemeClr val="tx1"/>
                </a:solidFill>
                <a:latin typeface="メイリオ" panose="020B0604030504040204" pitchFamily="50" charset="-128"/>
                <a:ea typeface="メイリオ" panose="020B0604030504040204" pitchFamily="50" charset="-128"/>
              </a:rPr>
            </a:b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依存症の理解を深めるための普及啓発事業　特設サイト</a:t>
            </a:r>
            <a:r>
              <a:rPr kumimoji="1" lang="en-US" altLang="ja-JP"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https://izonsho.mhlw.go.jp/</a:t>
            </a:r>
            <a:r>
              <a:rPr kumimoji="1" lang="ja-JP" altLang="en-US" sz="1000" dirty="0">
                <a:solidFill>
                  <a:schemeClr val="tx1"/>
                </a:solidFill>
                <a:latin typeface="メイリオ" panose="020B0604030504040204" pitchFamily="50" charset="-128"/>
                <a:ea typeface="メイリオ" panose="020B0604030504040204" pitchFamily="50" charset="-128"/>
              </a:rPr>
              <a:t>　をもとに作成</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02708-6E11-589D-FCF0-19A78A8093AC}"/>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678A0A0E-940F-2EF4-AA4D-B4E96EF1DB0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6</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A542446A-C956-0E88-C1F4-13DB04729C70}"/>
              </a:ext>
            </a:extLst>
          </p:cNvPr>
          <p:cNvSpPr/>
          <p:nvPr/>
        </p:nvSpPr>
        <p:spPr>
          <a:xfrm>
            <a:off x="0" y="6395058"/>
            <a:ext cx="9612630" cy="462942"/>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a:t>
            </a:r>
            <a:r>
              <a:rPr lang="ja-JP" altLang="en-US" sz="1000" i="0" dirty="0">
                <a:solidFill>
                  <a:srgbClr val="000000"/>
                </a:solidFill>
                <a:effectLst/>
                <a:latin typeface="メイリオ" panose="020B0604030504040204" pitchFamily="50" charset="-128"/>
                <a:ea typeface="メイリオ" panose="020B0604030504040204" pitchFamily="50" charset="-128"/>
              </a:rPr>
              <a:t>障害保健福祉部精神・障害保健課依存症対策推進室</a:t>
            </a:r>
            <a:r>
              <a:rPr lang="ja-JP" altLang="en-US" sz="1000" dirty="0">
                <a:solidFill>
                  <a:srgbClr val="000000"/>
                </a:solidFill>
                <a:latin typeface="メイリオ" panose="020B0604030504040204" pitchFamily="50" charset="-128"/>
                <a:ea typeface="メイリオ" panose="020B0604030504040204" pitchFamily="50" charset="-128"/>
              </a:rPr>
              <a:t>「</a:t>
            </a:r>
            <a:r>
              <a:rPr lang="ja-JP" altLang="en-US" sz="1000" i="0" dirty="0">
                <a:solidFill>
                  <a:srgbClr val="000000"/>
                </a:solidFill>
                <a:effectLst/>
                <a:latin typeface="メイリオ" panose="020B0604030504040204" pitchFamily="50" charset="-128"/>
                <a:ea typeface="メイリオ" panose="020B0604030504040204" pitchFamily="50" charset="-128"/>
              </a:rPr>
              <a:t>ギャンブル依存症の理解と相談支援の視点」</a:t>
            </a:r>
            <a:r>
              <a:rPr lang="en-US" altLang="ja-JP" sz="1000" dirty="0">
                <a:solidFill>
                  <a:srgbClr val="000000"/>
                </a:solidFill>
                <a:latin typeface="メイリオ" panose="020B0604030504040204" pitchFamily="50" charset="-128"/>
                <a:ea typeface="メイリオ" panose="020B0604030504040204" pitchFamily="50" charset="-128"/>
              </a:rPr>
              <a:t>『</a:t>
            </a:r>
            <a:r>
              <a:rPr kumimoji="1" lang="zh-TW" altLang="en-US" sz="1000" dirty="0">
                <a:solidFill>
                  <a:schemeClr val="tx1"/>
                </a:solidFill>
                <a:latin typeface="メイリオ" panose="020B0604030504040204" pitchFamily="50" charset="-128"/>
                <a:ea typeface="メイリオ" panose="020B0604030504040204" pitchFamily="50" charset="-128"/>
              </a:rPr>
              <a:t>令和３年度生活困窮者自立支援</a:t>
            </a:r>
            <a:br>
              <a:rPr kumimoji="1" lang="en-US" altLang="zh-TW" sz="1000" dirty="0">
                <a:solidFill>
                  <a:schemeClr val="tx1"/>
                </a:solidFill>
                <a:latin typeface="メイリオ" panose="020B0604030504040204" pitchFamily="50" charset="-128"/>
                <a:ea typeface="メイリオ" panose="020B0604030504040204" pitchFamily="50" charset="-128"/>
              </a:rPr>
            </a:br>
            <a:r>
              <a:rPr kumimoji="1" lang="en-US" altLang="zh-TW" sz="1000" dirty="0">
                <a:solidFill>
                  <a:schemeClr val="tx1"/>
                </a:solidFill>
                <a:latin typeface="メイリオ" panose="020B0604030504040204" pitchFamily="50" charset="-128"/>
                <a:ea typeface="メイリオ" panose="020B0604030504040204" pitchFamily="50" charset="-128"/>
              </a:rPr>
              <a:t>         </a:t>
            </a:r>
            <a:r>
              <a:rPr kumimoji="1" lang="zh-TW" altLang="en-US" sz="1000" dirty="0">
                <a:solidFill>
                  <a:schemeClr val="tx1"/>
                </a:solidFill>
                <a:latin typeface="メイリオ" panose="020B0604030504040204" pitchFamily="50" charset="-128"/>
                <a:ea typeface="メイリオ" panose="020B0604030504040204" pitchFamily="50" charset="-128"/>
              </a:rPr>
              <a:t>制度人材養成研修</a:t>
            </a:r>
            <a:r>
              <a:rPr kumimoji="1" lang="ja-JP" altLang="en-US" sz="1000" dirty="0">
                <a:solidFill>
                  <a:schemeClr val="tx1"/>
                </a:solidFill>
                <a:latin typeface="メイリオ" panose="020B0604030504040204" pitchFamily="50" charset="-128"/>
                <a:ea typeface="メイリオ" panose="020B0604030504040204" pitchFamily="50" charset="-128"/>
              </a:rPr>
              <a:t> </a:t>
            </a:r>
            <a:r>
              <a:rPr lang="zh-TW" altLang="en-US" sz="1000" i="0" dirty="0">
                <a:solidFill>
                  <a:srgbClr val="000000"/>
                </a:solidFill>
                <a:effectLst/>
                <a:latin typeface="メイリオ" panose="020B0604030504040204" pitchFamily="50" charset="-128"/>
                <a:ea typeface="メイリオ" panose="020B0604030504040204" pitchFamily="50" charset="-128"/>
              </a:rPr>
              <a:t>相談支援員養成研修</a:t>
            </a:r>
            <a:r>
              <a:rPr lang="en-US" altLang="ja-JP" sz="1000" i="0" dirty="0">
                <a:solidFill>
                  <a:srgbClr val="000000"/>
                </a:solidFill>
                <a:effectLst/>
                <a:latin typeface="メイリオ" panose="020B0604030504040204" pitchFamily="50" charset="-128"/>
                <a:ea typeface="メイリオ" panose="020B0604030504040204" pitchFamily="50" charset="-128"/>
              </a:rPr>
              <a:t>』, p6,</a:t>
            </a:r>
            <a:r>
              <a:rPr lang="en-US" altLang="ja-JP" sz="1000" i="0" dirty="0">
                <a:solidFill>
                  <a:srgbClr val="000000"/>
                </a:solidFill>
                <a:effectLst/>
                <a:latin typeface="メイリオ" panose="020B0604030504040204" pitchFamily="50" charset="-128"/>
                <a:ea typeface="メイリオ" panose="020B0604030504040204" pitchFamily="50" charset="-128"/>
                <a:hlinkClick r:id="" action="ppaction://noaction"/>
              </a:rPr>
              <a:t>https://www.mhlw.go.jp/content/12000000/000930603.pdf</a:t>
            </a:r>
            <a:r>
              <a:rPr lang="en-US" altLang="ja-JP" sz="1000" i="0" dirty="0">
                <a:solidFill>
                  <a:srgbClr val="000000"/>
                </a:solidFill>
                <a:effectLst/>
                <a:latin typeface="メイリオ" panose="020B0604030504040204" pitchFamily="50" charset="-128"/>
                <a:ea typeface="メイリオ" panose="020B0604030504040204" pitchFamily="50" charset="-128"/>
              </a:rPr>
              <a:t> </a:t>
            </a:r>
            <a:r>
              <a:rPr lang="ja-JP" altLang="en-US" sz="1000" dirty="0">
                <a:solidFill>
                  <a:srgbClr val="000000"/>
                </a:solidFill>
                <a:latin typeface="メイリオ" panose="020B0604030504040204" pitchFamily="50" charset="-128"/>
                <a:ea typeface="メイリオ" panose="020B0604030504040204" pitchFamily="50" charset="-128"/>
              </a:rPr>
              <a:t>に一部加工</a:t>
            </a:r>
            <a:endParaRPr lang="en-US" altLang="ja-JP" sz="1000" i="0" dirty="0">
              <a:solidFill>
                <a:srgbClr val="000000"/>
              </a:solidFill>
              <a:effectLst/>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000" i="0" dirty="0">
                <a:solidFill>
                  <a:srgbClr val="000000"/>
                </a:solidFill>
                <a:effectLst/>
                <a:latin typeface="メイリオ" panose="020B0604030504040204" pitchFamily="50" charset="-128"/>
                <a:ea typeface="メイリオ" panose="020B0604030504040204" pitchFamily="50" charset="-128"/>
              </a:rPr>
              <a:t>　　　日本精神神経学会</a:t>
            </a:r>
            <a:r>
              <a:rPr lang="en-US" altLang="ja-JP" sz="1000" dirty="0">
                <a:solidFill>
                  <a:srgbClr val="000000"/>
                </a:solidFill>
                <a:latin typeface="メイリオ" panose="020B0604030504040204" pitchFamily="50" charset="-128"/>
                <a:ea typeface="メイリオ" panose="020B0604030504040204" pitchFamily="50" charset="-128"/>
              </a:rPr>
              <a:t>WEB</a:t>
            </a:r>
            <a:r>
              <a:rPr lang="ja-JP" altLang="en-US" sz="1000" dirty="0">
                <a:solidFill>
                  <a:srgbClr val="000000"/>
                </a:solidFill>
                <a:latin typeface="メイリオ" panose="020B0604030504040204" pitchFamily="50" charset="-128"/>
                <a:ea typeface="メイリオ" panose="020B0604030504040204" pitchFamily="50" charset="-128"/>
              </a:rPr>
              <a:t>サイト</a:t>
            </a:r>
            <a:r>
              <a:rPr lang="en-US" altLang="ja-JP" sz="1000" i="0" dirty="0">
                <a:solidFill>
                  <a:srgbClr val="000000"/>
                </a:solidFill>
                <a:effectLst/>
                <a:latin typeface="メイリオ" panose="020B0604030504040204" pitchFamily="50" charset="-128"/>
                <a:ea typeface="メイリオ" panose="020B0604030504040204" pitchFamily="50" charset="-128"/>
              </a:rPr>
              <a:t>『</a:t>
            </a:r>
            <a:r>
              <a:rPr lang="ja-JP" altLang="en-US" sz="1000" i="0" dirty="0">
                <a:solidFill>
                  <a:srgbClr val="000000"/>
                </a:solidFill>
                <a:effectLst/>
                <a:latin typeface="メイリオ" panose="020B0604030504040204" pitchFamily="50" charset="-128"/>
                <a:ea typeface="メイリオ" panose="020B0604030504040204" pitchFamily="50" charset="-128"/>
              </a:rPr>
              <a:t>樋口進先生に「ゲーム行動症」を訊く</a:t>
            </a:r>
            <a:r>
              <a:rPr lang="en-US" altLang="ja-JP" sz="1000" i="0" dirty="0">
                <a:solidFill>
                  <a:srgbClr val="000000"/>
                </a:solidFill>
                <a:effectLst/>
                <a:latin typeface="メイリオ" panose="020B0604030504040204" pitchFamily="50" charset="-128"/>
                <a:ea typeface="メイリオ" panose="020B0604030504040204" pitchFamily="50" charset="-128"/>
              </a:rPr>
              <a:t>』,</a:t>
            </a:r>
            <a:r>
              <a:rPr lang="de-DE" altLang="ja-JP" sz="1000" i="0" dirty="0">
                <a:solidFill>
                  <a:srgbClr val="000000"/>
                </a:solidFill>
                <a:effectLst/>
                <a:latin typeface="メイリオ" panose="020B0604030504040204" pitchFamily="50" charset="-128"/>
                <a:ea typeface="メイリオ" panose="020B0604030504040204" pitchFamily="50" charset="-128"/>
                <a:hlinkClick r:id="" action="ppaction://noaction"/>
              </a:rPr>
              <a:t>https://www.jspn.or.jp/modules/forpublic/index.php?content_id=65</a:t>
            </a:r>
            <a:endParaRPr lang="de-DE" altLang="ja-JP" sz="1000" i="0" dirty="0">
              <a:solidFill>
                <a:srgbClr val="000000"/>
              </a:solidFill>
              <a:effectLst/>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084773A4-65F4-331B-7590-67FA8A49D8A1}"/>
              </a:ext>
            </a:extLst>
          </p:cNvPr>
          <p:cNvPicPr>
            <a:picLocks noChangeAspect="1"/>
          </p:cNvPicPr>
          <p:nvPr/>
        </p:nvPicPr>
        <p:blipFill>
          <a:blip r:embed="rId3"/>
          <a:stretch>
            <a:fillRect/>
          </a:stretch>
        </p:blipFill>
        <p:spPr>
          <a:xfrm>
            <a:off x="649323" y="1022500"/>
            <a:ext cx="7720173" cy="5086305"/>
          </a:xfrm>
          <a:prstGeom prst="rect">
            <a:avLst/>
          </a:prstGeom>
        </p:spPr>
      </p:pic>
      <p:sp>
        <p:nvSpPr>
          <p:cNvPr id="5" name="テキスト ボックス 4">
            <a:extLst>
              <a:ext uri="{FF2B5EF4-FFF2-40B4-BE49-F238E27FC236}">
                <a16:creationId xmlns:a16="http://schemas.microsoft.com/office/drawing/2014/main" id="{FC782046-A335-D69E-7F4B-81B8F6F3EC53}"/>
              </a:ext>
            </a:extLst>
          </p:cNvPr>
          <p:cNvSpPr txBox="1">
            <a:spLocks noChangeArrowheads="1"/>
          </p:cNvSpPr>
          <p:nvPr/>
        </p:nvSpPr>
        <p:spPr bwMode="auto">
          <a:xfrm>
            <a:off x="453000" y="475642"/>
            <a:ext cx="9000000"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主な「依存症」には、以下のようなものがあります。</a:t>
            </a:r>
            <a:endParaRPr lang="en-US" altLang="ja-JP" sz="1600" spc="1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FAEA84A-D7D9-91E4-D30A-014B63A14FF9}"/>
              </a:ext>
            </a:extLst>
          </p:cNvPr>
          <p:cNvSpPr txBox="1"/>
          <p:nvPr/>
        </p:nvSpPr>
        <p:spPr>
          <a:xfrm>
            <a:off x="6913638" y="3926451"/>
            <a:ext cx="2816515" cy="578882"/>
          </a:xfrm>
          <a:prstGeom prst="wedgeRoundRectCallout">
            <a:avLst>
              <a:gd name="adj1" fmla="val -66419"/>
              <a:gd name="adj2" fmla="val 35768"/>
              <a:gd name="adj3" fmla="val 16667"/>
            </a:avLst>
          </a:prstGeom>
          <a:solidFill>
            <a:schemeClr val="accent2">
              <a:lumMod val="20000"/>
              <a:lumOff val="80000"/>
            </a:schemeClr>
          </a:solidFill>
        </p:spPr>
        <p:txBody>
          <a:bodyPr wrap="square">
            <a:spAutoFit/>
          </a:bodyPr>
          <a:lstStyle/>
          <a:p>
            <a:r>
              <a:rPr lang="ja-JP" altLang="en-US" sz="1400" b="0" i="0" dirty="0">
                <a:solidFill>
                  <a:srgbClr val="333333"/>
                </a:solidFill>
                <a:effectLst/>
                <a:latin typeface="メイリオ" panose="020B0604030504040204" pitchFamily="50" charset="-128"/>
                <a:ea typeface="メイリオ" panose="020B0604030504040204" pitchFamily="50" charset="-128"/>
              </a:rPr>
              <a:t>ゲーム行動症（一般的には</a:t>
            </a:r>
            <a:br>
              <a:rPr lang="en-US" altLang="ja-JP" sz="1400" b="0" i="0" dirty="0">
                <a:solidFill>
                  <a:srgbClr val="333333"/>
                </a:solidFill>
                <a:effectLst/>
                <a:latin typeface="メイリオ" panose="020B0604030504040204" pitchFamily="50" charset="-128"/>
                <a:ea typeface="メイリオ" panose="020B0604030504040204" pitchFamily="50" charset="-128"/>
              </a:rPr>
            </a:br>
            <a:r>
              <a:rPr lang="ja-JP" altLang="en-US" sz="1400" b="0" i="0" dirty="0">
                <a:solidFill>
                  <a:srgbClr val="333333"/>
                </a:solidFill>
                <a:effectLst/>
                <a:latin typeface="メイリオ" panose="020B0604030504040204" pitchFamily="50" charset="-128"/>
                <a:ea typeface="メイリオ" panose="020B0604030504040204" pitchFamily="50" charset="-128"/>
              </a:rPr>
              <a:t>ゲーム依存と呼ばれています）</a:t>
            </a:r>
            <a:endParaRPr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6770930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5E8DA-757E-32FB-93F9-96A21A54DA51}"/>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481E30A8-DE47-2EA8-183E-7472CB16C0A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7</a:t>
            </a:fld>
            <a:endParaRPr lang="ja-JP" altLang="en-US" sz="1000">
              <a:solidFill>
                <a:srgbClr val="898989"/>
              </a:solidFill>
            </a:endParaRPr>
          </a:p>
        </p:txBody>
      </p:sp>
      <p:sp>
        <p:nvSpPr>
          <p:cNvPr id="6" name="四角形: 角を丸くする 5">
            <a:extLst>
              <a:ext uri="{FF2B5EF4-FFF2-40B4-BE49-F238E27FC236}">
                <a16:creationId xmlns:a16="http://schemas.microsoft.com/office/drawing/2014/main" id="{70EC1C9A-907A-4CD3-4105-6091F428D043}"/>
              </a:ext>
            </a:extLst>
          </p:cNvPr>
          <p:cNvSpPr/>
          <p:nvPr/>
        </p:nvSpPr>
        <p:spPr>
          <a:xfrm>
            <a:off x="325438" y="911986"/>
            <a:ext cx="9201150" cy="2449066"/>
          </a:xfrm>
          <a:prstGeom prst="roundRect">
            <a:avLst>
              <a:gd name="adj" fmla="val 341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物質への依存（物質依存）</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540000" indent="-342900" eaLnBrk="1" fontAlgn="auto" hangingPunct="1">
              <a:spcBef>
                <a:spcPts val="600"/>
              </a:spcBef>
              <a:spcAft>
                <a:spcPts val="0"/>
              </a:spcAft>
              <a:buFont typeface="Wingdings" panose="05000000000000000000" pitchFamily="2" charset="2"/>
              <a:buChar char="Ø"/>
              <a:defRPr/>
            </a:pPr>
            <a:r>
              <a:rPr lang="ja-JP" altLang="en-US" sz="2000" i="0" spc="100" dirty="0">
                <a:solidFill>
                  <a:srgbClr val="2E3136"/>
                </a:solidFill>
                <a:effectLst/>
                <a:latin typeface="メイリオ" panose="020B0604030504040204" pitchFamily="50" charset="-128"/>
                <a:ea typeface="メイリオ" panose="020B0604030504040204" pitchFamily="50" charset="-128"/>
              </a:rPr>
              <a:t>アルコールや薬物といった精神に依存する物質を原因とする依存症状のことを指します。</a:t>
            </a:r>
          </a:p>
          <a:p>
            <a:pPr marL="540000" indent="-342900" eaLnBrk="1" fontAlgn="auto" hangingPunct="1">
              <a:spcBef>
                <a:spcPts val="600"/>
              </a:spcBef>
              <a:spcAft>
                <a:spcPts val="0"/>
              </a:spcAft>
              <a:buFont typeface="Wingdings" panose="05000000000000000000" pitchFamily="2" charset="2"/>
              <a:buChar char="Ø"/>
              <a:defRPr/>
            </a:pPr>
            <a:r>
              <a:rPr lang="ja-JP" altLang="en-US" sz="2000" i="0" spc="100" dirty="0">
                <a:solidFill>
                  <a:srgbClr val="2E3136"/>
                </a:solidFill>
                <a:effectLst/>
                <a:latin typeface="メイリオ" panose="020B0604030504040204" pitchFamily="50" charset="-128"/>
                <a:ea typeface="メイリオ" panose="020B0604030504040204" pitchFamily="50" charset="-128"/>
              </a:rPr>
              <a:t>依存性のある物質の摂取を繰り返すことによって、以前と同じ量や回数では満足できなくなり、次第に使う量や回数が増えていき、使い続けなければ気が済まなくなり、自分でもコントロールできなくなってしまいます（一部の物質依存では使う量が増えないこともあります）</a:t>
            </a:r>
            <a:endParaRPr lang="en-US" altLang="ja-JP" sz="2000" i="0" spc="100" dirty="0">
              <a:solidFill>
                <a:srgbClr val="2E3136"/>
              </a:solidFill>
              <a:effectLst/>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5FA17D3C-EFEC-A784-1351-EADE150C5658}"/>
              </a:ext>
            </a:extLst>
          </p:cNvPr>
          <p:cNvSpPr/>
          <p:nvPr/>
        </p:nvSpPr>
        <p:spPr>
          <a:xfrm>
            <a:off x="61912" y="6693915"/>
            <a:ext cx="8726487" cy="164085"/>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依存症についてもっと知りたい方へ</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https://www.mhlw.go.jp/stf/seisakunitsuite/bunya/0000149274.html</a:t>
            </a:r>
            <a:r>
              <a:rPr kumimoji="1" lang="ja-JP" altLang="en-US" sz="1000" dirty="0">
                <a:solidFill>
                  <a:schemeClr val="tx1"/>
                </a:solidFill>
                <a:latin typeface="メイリオ" panose="020B0604030504040204" pitchFamily="50" charset="-128"/>
                <a:ea typeface="メイリオ" panose="020B0604030504040204" pitchFamily="50" charset="-128"/>
              </a:rPr>
              <a:t>をもとに作成</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6EA7A0A5-4B53-0CBF-8F33-17CEF225A63C}"/>
              </a:ext>
            </a:extLst>
          </p:cNvPr>
          <p:cNvSpPr/>
          <p:nvPr/>
        </p:nvSpPr>
        <p:spPr>
          <a:xfrm>
            <a:off x="352425" y="3515199"/>
            <a:ext cx="9201150" cy="1193146"/>
          </a:xfrm>
          <a:prstGeom prst="roundRect">
            <a:avLst>
              <a:gd name="adj" fmla="val 72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プロセスへの依存（行動嗜癖）</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540000" indent="-342900" eaLnBrk="1" fontAlgn="auto" hangingPunct="1">
              <a:spcBef>
                <a:spcPts val="600"/>
              </a:spcBef>
              <a:spcAft>
                <a:spcPts val="0"/>
              </a:spcAft>
              <a:buFont typeface="Wingdings" panose="05000000000000000000" pitchFamily="2" charset="2"/>
              <a:buChar char="Ø"/>
              <a:defRPr/>
            </a:pPr>
            <a:r>
              <a:rPr lang="ja-JP" altLang="en-US" sz="2000" i="0" spc="100" dirty="0">
                <a:solidFill>
                  <a:srgbClr val="2E3136"/>
                </a:solidFill>
                <a:effectLst/>
                <a:latin typeface="メイリオ" panose="020B0604030504040204" pitchFamily="50" charset="-128"/>
                <a:ea typeface="メイリオ" panose="020B0604030504040204" pitchFamily="50" charset="-128"/>
              </a:rPr>
              <a:t>物質ではなく特定の行為や過程に必要以上に熱中し、のめりこんでしまう症状のことを指します。（ギャンブルやゲーム等）</a:t>
            </a:r>
          </a:p>
        </p:txBody>
      </p:sp>
      <p:sp>
        <p:nvSpPr>
          <p:cNvPr id="9" name="正方形/長方形 7">
            <a:extLst>
              <a:ext uri="{FF2B5EF4-FFF2-40B4-BE49-F238E27FC236}">
                <a16:creationId xmlns:a16="http://schemas.microsoft.com/office/drawing/2014/main" id="{3873134B-609E-C9CD-FBDB-1AB75425726A}"/>
              </a:ext>
            </a:extLst>
          </p:cNvPr>
          <p:cNvSpPr>
            <a:spLocks noChangeArrowheads="1"/>
          </p:cNvSpPr>
          <p:nvPr/>
        </p:nvSpPr>
        <p:spPr bwMode="auto">
          <a:xfrm>
            <a:off x="680720" y="5231029"/>
            <a:ext cx="8544560" cy="101566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どちらにも共通していることは、繰り返す、より強い刺激を求める、やめようとしてもやめられない、いつも頭から離れないなどの特徴が</a:t>
            </a:r>
            <a:r>
              <a:rPr kumimoji="0" lang="ja-JP" altLang="en-US" sz="2000" b="1" spc="100" dirty="0">
                <a:latin typeface="メイリオ" panose="020B0604030504040204" pitchFamily="50" charset="-128"/>
                <a:ea typeface="メイリオ" panose="020B0604030504040204" pitchFamily="50" charset="-128"/>
              </a:rPr>
              <a:t>だんだんと出てくる</a:t>
            </a:r>
            <a:r>
              <a:rPr kumimoji="0" lang="ja-JP" altLang="en-US" sz="2000" spc="100" dirty="0">
                <a:latin typeface="メイリオ" panose="020B0604030504040204" pitchFamily="50" charset="-128"/>
                <a:ea typeface="メイリオ" panose="020B0604030504040204" pitchFamily="50" charset="-128"/>
              </a:rPr>
              <a:t>ことです。</a:t>
            </a:r>
          </a:p>
        </p:txBody>
      </p:sp>
      <p:sp>
        <p:nvSpPr>
          <p:cNvPr id="7" name="テキスト ボックス 6">
            <a:extLst>
              <a:ext uri="{FF2B5EF4-FFF2-40B4-BE49-F238E27FC236}">
                <a16:creationId xmlns:a16="http://schemas.microsoft.com/office/drawing/2014/main" id="{FEC05BE6-123E-8214-C995-C5459BB0F3A0}"/>
              </a:ext>
            </a:extLst>
          </p:cNvPr>
          <p:cNvSpPr txBox="1">
            <a:spLocks noChangeArrowheads="1"/>
          </p:cNvSpPr>
          <p:nvPr/>
        </p:nvSpPr>
        <p:spPr bwMode="auto">
          <a:xfrm>
            <a:off x="453000" y="475642"/>
            <a:ext cx="9000000"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「依存」のかたちには、以下のようなものがあります。</a:t>
            </a:r>
            <a:endParaRPr lang="en-US" altLang="ja-JP" sz="1600" spc="100" dirty="0">
              <a:latin typeface="メイリオ" panose="020B0604030504040204" pitchFamily="50" charset="-128"/>
              <a:ea typeface="メイリオ" panose="020B0604030504040204" pitchFamily="50" charset="-128"/>
            </a:endParaRPr>
          </a:p>
        </p:txBody>
      </p:sp>
      <p:sp>
        <p:nvSpPr>
          <p:cNvPr id="10" name="二等辺三角形 9">
            <a:extLst>
              <a:ext uri="{FF2B5EF4-FFF2-40B4-BE49-F238E27FC236}">
                <a16:creationId xmlns:a16="http://schemas.microsoft.com/office/drawing/2014/main" id="{BD9C6ADD-A67D-EC41-CDFD-26FEB08B35E5}"/>
              </a:ext>
            </a:extLst>
          </p:cNvPr>
          <p:cNvSpPr/>
          <p:nvPr/>
        </p:nvSpPr>
        <p:spPr>
          <a:xfrm flipV="1">
            <a:off x="4712677" y="4849021"/>
            <a:ext cx="480646" cy="321756"/>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44">
            <a:extLst>
              <a:ext uri="{FF2B5EF4-FFF2-40B4-BE49-F238E27FC236}">
                <a16:creationId xmlns:a16="http://schemas.microsoft.com/office/drawing/2014/main" id="{B69307D5-CB0E-E1BA-DA9A-06BB10D1EB01}"/>
              </a:ext>
            </a:extLst>
          </p:cNvPr>
          <p:cNvSpPr>
            <a:spLocks noChangeArrowheads="1"/>
          </p:cNvSpPr>
          <p:nvPr/>
        </p:nvSpPr>
        <p:spPr bwMode="auto">
          <a:xfrm>
            <a:off x="239010" y="163853"/>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566436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532EA-FD65-C6D4-D6F8-E5E609BF4032}"/>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08979AFE-67D5-532E-E77B-84A4857BE10B}"/>
              </a:ext>
            </a:extLst>
          </p:cNvPr>
          <p:cNvSpPr>
            <a:spLocks noGrp="1" noChangeArrowheads="1"/>
          </p:cNvSpPr>
          <p:nvPr>
            <p:ph type="sldNum" sz="quarter" idx="10"/>
          </p:nvPr>
        </p:nvSpPr>
        <p:spPr bwMode="auto">
          <a:xfrm>
            <a:off x="9526588" y="6566102"/>
            <a:ext cx="379412" cy="269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FD8E41C7-2EAC-16BC-D6D8-FAB12440A6F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２．どうしてやめられないのか</a:t>
            </a:r>
          </a:p>
        </p:txBody>
      </p:sp>
      <p:sp>
        <p:nvSpPr>
          <p:cNvPr id="2" name="四角形: 角を丸くする 1">
            <a:extLst>
              <a:ext uri="{FF2B5EF4-FFF2-40B4-BE49-F238E27FC236}">
                <a16:creationId xmlns:a16="http://schemas.microsoft.com/office/drawing/2014/main" id="{F5A53957-6584-9DEC-1171-87AB4BE47E4B}"/>
              </a:ext>
            </a:extLst>
          </p:cNvPr>
          <p:cNvSpPr/>
          <p:nvPr/>
        </p:nvSpPr>
        <p:spPr>
          <a:xfrm>
            <a:off x="61913" y="6658293"/>
            <a:ext cx="8544560" cy="2174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出典：こころの情報サイト</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依存症の特徴と症状</a:t>
            </a:r>
            <a:r>
              <a:rPr kumimoji="1" lang="en-US" altLang="ja-JP"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https://kokoro.ncnp.go.jp/disease.php?@uid=819yAWLAzXBx5XZ5</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9462" name="正方形/長方形 7">
            <a:extLst>
              <a:ext uri="{FF2B5EF4-FFF2-40B4-BE49-F238E27FC236}">
                <a16:creationId xmlns:a16="http://schemas.microsoft.com/office/drawing/2014/main" id="{14E7CD29-DC94-CE8D-3C04-D2891FC99A93}"/>
              </a:ext>
            </a:extLst>
          </p:cNvPr>
          <p:cNvSpPr>
            <a:spLocks noChangeArrowheads="1"/>
          </p:cNvSpPr>
          <p:nvPr/>
        </p:nvSpPr>
        <p:spPr bwMode="auto">
          <a:xfrm>
            <a:off x="206534" y="1756241"/>
            <a:ext cx="9035089" cy="33855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b="1" spc="100" dirty="0">
                <a:latin typeface="メイリオ" panose="020B0604030504040204" pitchFamily="50" charset="-128"/>
                <a:ea typeface="メイリオ" panose="020B0604030504040204" pitchFamily="50" charset="-128"/>
              </a:rPr>
              <a:t>✔誰もがなり得る</a:t>
            </a:r>
          </a:p>
        </p:txBody>
      </p:sp>
      <p:sp>
        <p:nvSpPr>
          <p:cNvPr id="9" name="正方形/長方形 7">
            <a:extLst>
              <a:ext uri="{FF2B5EF4-FFF2-40B4-BE49-F238E27FC236}">
                <a16:creationId xmlns:a16="http://schemas.microsoft.com/office/drawing/2014/main" id="{38F223F0-539B-867B-D635-E51B48E3E403}"/>
              </a:ext>
            </a:extLst>
          </p:cNvPr>
          <p:cNvSpPr>
            <a:spLocks noChangeArrowheads="1"/>
          </p:cNvSpPr>
          <p:nvPr/>
        </p:nvSpPr>
        <p:spPr bwMode="auto">
          <a:xfrm>
            <a:off x="654060" y="2177266"/>
            <a:ext cx="864000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依存性のある物質や依存行為が習慣化すると、年齢・性別・社会的立場などに関わりなく、誰でも依存症になる可能性があります。</a:t>
            </a:r>
          </a:p>
        </p:txBody>
      </p:sp>
      <p:cxnSp>
        <p:nvCxnSpPr>
          <p:cNvPr id="11" name="直線コネクタ 10">
            <a:extLst>
              <a:ext uri="{FF2B5EF4-FFF2-40B4-BE49-F238E27FC236}">
                <a16:creationId xmlns:a16="http://schemas.microsoft.com/office/drawing/2014/main" id="{E67F48B2-E683-00DA-B7E2-1B2EB4415F29}"/>
              </a:ext>
            </a:extLst>
          </p:cNvPr>
          <p:cNvCxnSpPr/>
          <p:nvPr/>
        </p:nvCxnSpPr>
        <p:spPr>
          <a:xfrm>
            <a:off x="679238" y="2092960"/>
            <a:ext cx="8336776"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正方形/長方形 7">
            <a:extLst>
              <a:ext uri="{FF2B5EF4-FFF2-40B4-BE49-F238E27FC236}">
                <a16:creationId xmlns:a16="http://schemas.microsoft.com/office/drawing/2014/main" id="{08727C5D-D43D-4708-523E-383D53092825}"/>
              </a:ext>
            </a:extLst>
          </p:cNvPr>
          <p:cNvSpPr>
            <a:spLocks noChangeArrowheads="1"/>
          </p:cNvSpPr>
          <p:nvPr/>
        </p:nvSpPr>
        <p:spPr bwMode="auto">
          <a:xfrm>
            <a:off x="233680" y="2778522"/>
            <a:ext cx="9035089"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b="1" spc="100" dirty="0">
                <a:latin typeface="メイリオ" panose="020B0604030504040204" pitchFamily="50" charset="-128"/>
                <a:ea typeface="メイリオ" panose="020B0604030504040204" pitchFamily="50" charset="-128"/>
              </a:rPr>
              <a:t>✔自覚しにくい</a:t>
            </a:r>
          </a:p>
          <a:p>
            <a:pPr eaLnBrk="1" hangingPunct="1">
              <a:lnSpc>
                <a:spcPct val="100000"/>
              </a:lnSpc>
              <a:spcBef>
                <a:spcPct val="0"/>
              </a:spcBef>
              <a:buFontTx/>
              <a:buNone/>
            </a:pPr>
            <a:endParaRPr kumimoji="0" lang="ja-JP" altLang="en-US" sz="1600" b="1" spc="100" dirty="0">
              <a:latin typeface="メイリオ" panose="020B0604030504040204" pitchFamily="50" charset="-128"/>
              <a:ea typeface="メイリオ" panose="020B0604030504040204" pitchFamily="50" charset="-128"/>
            </a:endParaRPr>
          </a:p>
        </p:txBody>
      </p:sp>
      <p:sp>
        <p:nvSpPr>
          <p:cNvPr id="15" name="正方形/長方形 7">
            <a:extLst>
              <a:ext uri="{FF2B5EF4-FFF2-40B4-BE49-F238E27FC236}">
                <a16:creationId xmlns:a16="http://schemas.microsoft.com/office/drawing/2014/main" id="{DD9B63AE-3960-B159-FEF4-88F57D7D1E59}"/>
              </a:ext>
            </a:extLst>
          </p:cNvPr>
          <p:cNvSpPr>
            <a:spLocks noChangeArrowheads="1"/>
          </p:cNvSpPr>
          <p:nvPr/>
        </p:nvSpPr>
        <p:spPr bwMode="auto">
          <a:xfrm>
            <a:off x="654060" y="3135081"/>
            <a:ext cx="8640000" cy="83099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症状が徐々に変化するため、異変を自覚しづらいことがあります。</a:t>
            </a: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また、「いつでもやめられる」などと思いこんでしまい、支援や治療に繋がりにくいことがあります。</a:t>
            </a:r>
          </a:p>
        </p:txBody>
      </p:sp>
      <p:cxnSp>
        <p:nvCxnSpPr>
          <p:cNvPr id="16" name="直線コネクタ 15">
            <a:extLst>
              <a:ext uri="{FF2B5EF4-FFF2-40B4-BE49-F238E27FC236}">
                <a16:creationId xmlns:a16="http://schemas.microsoft.com/office/drawing/2014/main" id="{207999ED-93E8-A5D4-DF09-C191B41E24D2}"/>
              </a:ext>
            </a:extLst>
          </p:cNvPr>
          <p:cNvCxnSpPr/>
          <p:nvPr/>
        </p:nvCxnSpPr>
        <p:spPr>
          <a:xfrm>
            <a:off x="706384" y="3110609"/>
            <a:ext cx="8336777"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8" name="正方形/長方形 7">
            <a:extLst>
              <a:ext uri="{FF2B5EF4-FFF2-40B4-BE49-F238E27FC236}">
                <a16:creationId xmlns:a16="http://schemas.microsoft.com/office/drawing/2014/main" id="{D6FBF12D-4D89-AF77-F12A-2E864DE87560}"/>
              </a:ext>
            </a:extLst>
          </p:cNvPr>
          <p:cNvSpPr>
            <a:spLocks noChangeArrowheads="1"/>
          </p:cNvSpPr>
          <p:nvPr/>
        </p:nvSpPr>
        <p:spPr bwMode="auto">
          <a:xfrm>
            <a:off x="206534" y="4003071"/>
            <a:ext cx="9035089" cy="33855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b="1" spc="100" dirty="0">
                <a:latin typeface="メイリオ" panose="020B0604030504040204" pitchFamily="50" charset="-128"/>
                <a:ea typeface="メイリオ" panose="020B0604030504040204" pitchFamily="50" charset="-128"/>
              </a:rPr>
              <a:t>✔周囲に影響を与える</a:t>
            </a:r>
          </a:p>
        </p:txBody>
      </p:sp>
      <p:sp>
        <p:nvSpPr>
          <p:cNvPr id="19" name="正方形/長方形 7">
            <a:extLst>
              <a:ext uri="{FF2B5EF4-FFF2-40B4-BE49-F238E27FC236}">
                <a16:creationId xmlns:a16="http://schemas.microsoft.com/office/drawing/2014/main" id="{D8D382E6-E2C9-5DF1-0A2F-F0B7D791A73A}"/>
              </a:ext>
            </a:extLst>
          </p:cNvPr>
          <p:cNvSpPr>
            <a:spLocks noChangeArrowheads="1"/>
          </p:cNvSpPr>
          <p:nvPr/>
        </p:nvSpPr>
        <p:spPr bwMode="auto">
          <a:xfrm>
            <a:off x="654060" y="4424096"/>
            <a:ext cx="864000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人間関係よりも、依存物質や依存行為を行うことを優先してしまうために、関係が悪化し、家族や周りの人を巻き込んでいきます。</a:t>
            </a:r>
          </a:p>
        </p:txBody>
      </p:sp>
      <p:cxnSp>
        <p:nvCxnSpPr>
          <p:cNvPr id="20" name="直線コネクタ 19">
            <a:extLst>
              <a:ext uri="{FF2B5EF4-FFF2-40B4-BE49-F238E27FC236}">
                <a16:creationId xmlns:a16="http://schemas.microsoft.com/office/drawing/2014/main" id="{056161B2-AAFE-0CDD-53BA-735F146C93F0}"/>
              </a:ext>
            </a:extLst>
          </p:cNvPr>
          <p:cNvCxnSpPr/>
          <p:nvPr/>
        </p:nvCxnSpPr>
        <p:spPr>
          <a:xfrm>
            <a:off x="679238" y="4360110"/>
            <a:ext cx="8336777"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2" name="正方形/長方形 7">
            <a:extLst>
              <a:ext uri="{FF2B5EF4-FFF2-40B4-BE49-F238E27FC236}">
                <a16:creationId xmlns:a16="http://schemas.microsoft.com/office/drawing/2014/main" id="{EDB3E375-595E-537C-E731-93B48888F424}"/>
              </a:ext>
            </a:extLst>
          </p:cNvPr>
          <p:cNvSpPr>
            <a:spLocks noChangeArrowheads="1"/>
          </p:cNvSpPr>
          <p:nvPr/>
        </p:nvSpPr>
        <p:spPr bwMode="auto">
          <a:xfrm>
            <a:off x="206534" y="5052178"/>
            <a:ext cx="9035089" cy="58477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b="1" spc="100" dirty="0">
                <a:latin typeface="メイリオ" panose="020B0604030504040204" pitchFamily="50" charset="-128"/>
                <a:ea typeface="メイリオ" panose="020B0604030504040204" pitchFamily="50" charset="-128"/>
              </a:rPr>
              <a:t>✔周囲から孤立しがち</a:t>
            </a:r>
          </a:p>
          <a:p>
            <a:pPr eaLnBrk="1" hangingPunct="1">
              <a:lnSpc>
                <a:spcPct val="100000"/>
              </a:lnSpc>
              <a:spcBef>
                <a:spcPct val="0"/>
              </a:spcBef>
              <a:buFontTx/>
              <a:buNone/>
            </a:pPr>
            <a:endParaRPr kumimoji="0" lang="ja-JP" altLang="en-US" sz="1600" b="1" spc="100" dirty="0">
              <a:latin typeface="メイリオ" panose="020B0604030504040204" pitchFamily="50" charset="-128"/>
              <a:ea typeface="メイリオ" panose="020B0604030504040204" pitchFamily="50" charset="-128"/>
            </a:endParaRPr>
          </a:p>
        </p:txBody>
      </p:sp>
      <p:sp>
        <p:nvSpPr>
          <p:cNvPr id="23" name="正方形/長方形 7">
            <a:extLst>
              <a:ext uri="{FF2B5EF4-FFF2-40B4-BE49-F238E27FC236}">
                <a16:creationId xmlns:a16="http://schemas.microsoft.com/office/drawing/2014/main" id="{092D0A45-D2D8-F875-5BCF-C09DEE6D4C8A}"/>
              </a:ext>
            </a:extLst>
          </p:cNvPr>
          <p:cNvSpPr>
            <a:spLocks noChangeArrowheads="1"/>
          </p:cNvSpPr>
          <p:nvPr/>
        </p:nvSpPr>
        <p:spPr bwMode="auto">
          <a:xfrm>
            <a:off x="654060" y="5488884"/>
            <a:ext cx="8640000" cy="107721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病気になる前から自分や周囲の人間を信じることができず、辛い体験をしている場合があります。</a:t>
            </a: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依存症になることで孤立が進み、ますます依存物質や行動にのめり込むことがあります。</a:t>
            </a:r>
          </a:p>
        </p:txBody>
      </p:sp>
      <p:cxnSp>
        <p:nvCxnSpPr>
          <p:cNvPr id="24" name="直線コネクタ 23">
            <a:extLst>
              <a:ext uri="{FF2B5EF4-FFF2-40B4-BE49-F238E27FC236}">
                <a16:creationId xmlns:a16="http://schemas.microsoft.com/office/drawing/2014/main" id="{56A98FE9-F882-653E-B72A-65B4C40074A1}"/>
              </a:ext>
            </a:extLst>
          </p:cNvPr>
          <p:cNvCxnSpPr/>
          <p:nvPr/>
        </p:nvCxnSpPr>
        <p:spPr>
          <a:xfrm>
            <a:off x="679238" y="5409136"/>
            <a:ext cx="8336777"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7C93607-6DB8-01F8-0855-64A84005F7EA}"/>
              </a:ext>
            </a:extLst>
          </p:cNvPr>
          <p:cNvSpPr txBox="1">
            <a:spLocks noChangeArrowheads="1"/>
          </p:cNvSpPr>
          <p:nvPr/>
        </p:nvSpPr>
        <p:spPr bwMode="auto">
          <a:xfrm>
            <a:off x="427038" y="792163"/>
            <a:ext cx="9051925" cy="58477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大きな特徴として、脳の病気（不調）であるということがあります。依存物質や依存行為への欲求がエスカレートし、コントロールができなくなります。</a:t>
            </a:r>
            <a:endParaRPr lang="en-US" altLang="ja-JP" sz="1600" spc="100" dirty="0">
              <a:latin typeface="メイリオ" panose="020B0604030504040204" pitchFamily="50" charset="-128"/>
              <a:ea typeface="メイリオ" panose="020B0604030504040204" pitchFamily="50" charset="-128"/>
            </a:endParaRPr>
          </a:p>
        </p:txBody>
      </p:sp>
      <p:sp>
        <p:nvSpPr>
          <p:cNvPr id="10" name="二等辺三角形 9">
            <a:extLst>
              <a:ext uri="{FF2B5EF4-FFF2-40B4-BE49-F238E27FC236}">
                <a16:creationId xmlns:a16="http://schemas.microsoft.com/office/drawing/2014/main" id="{EFCE5BC1-EAE8-7B83-383D-9A730A22AFC9}"/>
              </a:ext>
            </a:extLst>
          </p:cNvPr>
          <p:cNvSpPr/>
          <p:nvPr/>
        </p:nvSpPr>
        <p:spPr>
          <a:xfrm flipV="1">
            <a:off x="4712677" y="1401409"/>
            <a:ext cx="480646" cy="321756"/>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EE981AD-E49D-DF9F-E1C7-F90461EBF853}"/>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．依存症の種類とその特徴について</a:t>
            </a:r>
          </a:p>
        </p:txBody>
      </p:sp>
    </p:spTree>
    <p:extLst>
      <p:ext uri="{BB962C8B-B14F-4D97-AF65-F5344CB8AC3E}">
        <p14:creationId xmlns:p14="http://schemas.microsoft.com/office/powerpoint/2010/main" val="4062424099"/>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1FADB950-458D-4E6B-8557-1315257E84CD}" vid="{47418B92-968C-4B8F-9C22-13BE4E7C186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Words>7856</Words>
  <PresentationFormat>A4 210 x 297 mm</PresentationFormat>
  <Paragraphs>669</Paragraphs>
  <Slides>50</Slides>
  <Notes>49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50</vt:i4>
      </vt:variant>
    </vt:vector>
  </HeadingPairs>
  <TitlesOfParts>
    <vt:vector size="59" baseType="lpstr">
      <vt:lpstr>Meiryo UI</vt:lpstr>
      <vt:lpstr>メイリオ</vt:lpstr>
      <vt:lpstr>游ゴシック</vt:lpstr>
      <vt:lpstr>游ゴシック Medium</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