
<file path=[Content_Types].xml><?xml version="1.0" encoding="utf-8"?>
<Types xmlns="http://schemas.openxmlformats.org/package/2006/content-types">
  <Default ContentType="image/jpeg" Extension="jpeg"/>
  <Default ContentType="image/jp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46"/>
  </p:notesMasterIdLst>
  <p:sldIdLst>
    <p:sldId id="1528" r:id="rId2"/>
    <p:sldId id="340" r:id="rId3"/>
    <p:sldId id="315" r:id="rId4"/>
    <p:sldId id="1512" r:id="rId5"/>
    <p:sldId id="1466" r:id="rId6"/>
    <p:sldId id="320" r:id="rId7"/>
    <p:sldId id="1514" r:id="rId8"/>
    <p:sldId id="1515" r:id="rId9"/>
    <p:sldId id="319" r:id="rId10"/>
    <p:sldId id="334" r:id="rId11"/>
    <p:sldId id="1521" r:id="rId12"/>
    <p:sldId id="339" r:id="rId13"/>
    <p:sldId id="1513" r:id="rId14"/>
    <p:sldId id="1516" r:id="rId15"/>
    <p:sldId id="326" r:id="rId16"/>
    <p:sldId id="1518" r:id="rId17"/>
    <p:sldId id="337" r:id="rId18"/>
    <p:sldId id="1520" r:id="rId19"/>
    <p:sldId id="1503" r:id="rId20"/>
    <p:sldId id="1522" r:id="rId21"/>
    <p:sldId id="1541" r:id="rId22"/>
    <p:sldId id="1540" r:id="rId23"/>
    <p:sldId id="1542" r:id="rId24"/>
    <p:sldId id="1530" r:id="rId25"/>
    <p:sldId id="366" r:id="rId26"/>
    <p:sldId id="1543" r:id="rId27"/>
    <p:sldId id="1531" r:id="rId28"/>
    <p:sldId id="1525" r:id="rId29"/>
    <p:sldId id="1544" r:id="rId30"/>
    <p:sldId id="1547" r:id="rId31"/>
    <p:sldId id="1545" r:id="rId32"/>
    <p:sldId id="1539" r:id="rId33"/>
    <p:sldId id="1546" r:id="rId34"/>
    <p:sldId id="1538" r:id="rId35"/>
    <p:sldId id="1529" r:id="rId36"/>
    <p:sldId id="380" r:id="rId37"/>
    <p:sldId id="352" r:id="rId38"/>
    <p:sldId id="1524" r:id="rId39"/>
    <p:sldId id="1526" r:id="rId40"/>
    <p:sldId id="1549" r:id="rId41"/>
    <p:sldId id="1527" r:id="rId42"/>
    <p:sldId id="2147472230" r:id="rId43"/>
    <p:sldId id="317" r:id="rId44"/>
    <p:sldId id="318" r:id="rId45"/>
  </p:sldIdLst>
  <p:sldSz cx="9906000" cy="6858000" type="A4"/>
  <p:notesSz cx="6807200" cy="99393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uma" initials="a" lastIdx="18" clrIdx="0">
    <p:extLst>
      <p:ext uri="{19B8F6BF-5375-455C-9EA6-DF929625EA0E}">
        <p15:presenceInfo xmlns:p15="http://schemas.microsoft.com/office/powerpoint/2012/main" userId="azu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0814AC-A7F8-4FD1-B190-81E196D25DFE}" v="44" dt="2025-04-09T14:00:35.279"/>
  </p1510:revLst>
</p1510:revInfo>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424" autoAdjust="0"/>
  </p:normalViewPr>
  <p:slideViewPr>
    <p:cSldViewPr snapToGrid="0">
      <p:cViewPr varScale="1">
        <p:scale>
          <a:sx n="84" d="100"/>
          <a:sy n="84" d="100"/>
        </p:scale>
        <p:origin x="1138" y="28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slides/slide41.xml" Type="http://schemas.openxmlformats.org/officeDocument/2006/relationships/slide"/><Relationship Id="rId43" Target="slides/slide42.xml" Type="http://schemas.openxmlformats.org/officeDocument/2006/relationships/slide"/><Relationship Id="rId44" Target="slides/slide43.xml" Type="http://schemas.openxmlformats.org/officeDocument/2006/relationships/slide"/><Relationship Id="rId45" Target="slides/slide44.xml" Type="http://schemas.openxmlformats.org/officeDocument/2006/relationships/slide"/><Relationship Id="rId46" Target="notesMasters/notesMaster1.xml" Type="http://schemas.openxmlformats.org/officeDocument/2006/relationships/notesMaster"/><Relationship Id="rId47" Target="commentAuthors.xml" Type="http://schemas.openxmlformats.org/officeDocument/2006/relationships/commentAuthors"/><Relationship Id="rId48" Target="presProps.xml" Type="http://schemas.openxmlformats.org/officeDocument/2006/relationships/presProps"/><Relationship Id="rId49" Target="viewProps.xml" Type="http://schemas.openxmlformats.org/officeDocument/2006/relationships/viewProps"/><Relationship Id="rId5" Target="slides/slide4.xml" Type="http://schemas.openxmlformats.org/officeDocument/2006/relationships/slide"/><Relationship Id="rId50" Target="theme/theme1.xml" Type="http://schemas.openxmlformats.org/officeDocument/2006/relationships/theme"/><Relationship Id="rId51" Target="tableStyles.xml" Type="http://schemas.openxmlformats.org/officeDocument/2006/relationships/tableStyles"/><Relationship Id="rId52" Target="revisionInfo.xml" Type="http://schemas.microsoft.com/office/2015/10/relationships/revisionInfo"/><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ECAECB-4AE7-BA7B-36E4-D30D43C2CBB2}"/>
              </a:ext>
            </a:extLst>
          </p:cNvPr>
          <p:cNvSpPr>
            <a:spLocks noGrp="1"/>
          </p:cNvSpPr>
          <p:nvPr>
            <p:ph type="hdr" sz="quarter"/>
          </p:nvPr>
        </p:nvSpPr>
        <p:spPr>
          <a:xfrm>
            <a:off x="0" y="0"/>
            <a:ext cx="2950529" cy="499113"/>
          </a:xfrm>
          <a:prstGeom prst="rect">
            <a:avLst/>
          </a:prstGeom>
        </p:spPr>
        <p:txBody>
          <a:bodyPr vert="horz" lIns="92228" tIns="46114" rIns="92228" bIns="4611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9E7E65E-6C27-2034-C0D1-71333882CDAF}"/>
              </a:ext>
            </a:extLst>
          </p:cNvPr>
          <p:cNvSpPr>
            <a:spLocks noGrp="1"/>
          </p:cNvSpPr>
          <p:nvPr>
            <p:ph type="dt" idx="1"/>
          </p:nvPr>
        </p:nvSpPr>
        <p:spPr>
          <a:xfrm>
            <a:off x="3855082" y="0"/>
            <a:ext cx="2950529" cy="499113"/>
          </a:xfrm>
          <a:prstGeom prst="rect">
            <a:avLst/>
          </a:prstGeom>
        </p:spPr>
        <p:txBody>
          <a:bodyPr vert="horz" lIns="92228" tIns="46114" rIns="92228" bIns="46114" rtlCol="0"/>
          <a:lstStyle>
            <a:lvl1pPr algn="r" eaLnBrk="1" fontAlgn="auto" hangingPunct="1">
              <a:spcBef>
                <a:spcPts val="0"/>
              </a:spcBef>
              <a:spcAft>
                <a:spcPts val="0"/>
              </a:spcAft>
              <a:defRPr sz="1200">
                <a:latin typeface="+mn-lt"/>
                <a:ea typeface="+mn-ea"/>
              </a:defRPr>
            </a:lvl1pPr>
          </a:lstStyle>
          <a:p>
            <a:pPr>
              <a:defRPr/>
            </a:pPr>
            <a:fld id="{CFF3BC0F-38BF-4384-8290-9F86AB58AE78}" type="datetimeFigureOut">
              <a:rPr lang="ja-JP" altLang="en-US"/>
              <a:pPr>
                <a:defRPr/>
              </a:pPr>
              <a:t>2025/4/14</a:t>
            </a:fld>
            <a:endParaRPr lang="ja-JP" altLang="en-US"/>
          </a:p>
        </p:txBody>
      </p:sp>
      <p:sp>
        <p:nvSpPr>
          <p:cNvPr id="4" name="スライド イメージ プレースホルダー 3">
            <a:extLst>
              <a:ext uri="{FF2B5EF4-FFF2-40B4-BE49-F238E27FC236}">
                <a16:creationId xmlns:a16="http://schemas.microsoft.com/office/drawing/2014/main" id="{045A3678-B1CB-C7DA-6862-ED02B5FE7307}"/>
              </a:ext>
            </a:extLst>
          </p:cNvPr>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2228" tIns="46114" rIns="92228" bIns="4611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B9A5863-B134-0399-14E2-DCC1AAA09703}"/>
              </a:ext>
            </a:extLst>
          </p:cNvPr>
          <p:cNvSpPr>
            <a:spLocks noGrp="1"/>
          </p:cNvSpPr>
          <p:nvPr>
            <p:ph type="body" sz="quarter" idx="3"/>
          </p:nvPr>
        </p:nvSpPr>
        <p:spPr>
          <a:xfrm>
            <a:off x="680403" y="4782900"/>
            <a:ext cx="5446396" cy="3913425"/>
          </a:xfrm>
          <a:prstGeom prst="rect">
            <a:avLst/>
          </a:prstGeom>
        </p:spPr>
        <p:txBody>
          <a:bodyPr vert="horz" lIns="92228" tIns="46114" rIns="92228" bIns="4611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2618A7D-77D3-71C8-CD86-E853075A9E83}"/>
              </a:ext>
            </a:extLst>
          </p:cNvPr>
          <p:cNvSpPr>
            <a:spLocks noGrp="1"/>
          </p:cNvSpPr>
          <p:nvPr>
            <p:ph type="ftr" sz="quarter" idx="4"/>
          </p:nvPr>
        </p:nvSpPr>
        <p:spPr>
          <a:xfrm>
            <a:off x="0" y="9440226"/>
            <a:ext cx="2950529" cy="499113"/>
          </a:xfrm>
          <a:prstGeom prst="rect">
            <a:avLst/>
          </a:prstGeom>
        </p:spPr>
        <p:txBody>
          <a:bodyPr vert="horz" lIns="92228" tIns="46114" rIns="92228" bIns="4611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5C4D510-EBD5-872C-4634-C717199007BC}"/>
              </a:ext>
            </a:extLst>
          </p:cNvPr>
          <p:cNvSpPr>
            <a:spLocks noGrp="1"/>
          </p:cNvSpPr>
          <p:nvPr>
            <p:ph type="sldNum" sz="quarter" idx="5"/>
          </p:nvPr>
        </p:nvSpPr>
        <p:spPr>
          <a:xfrm>
            <a:off x="3855082" y="9440226"/>
            <a:ext cx="2950529" cy="499113"/>
          </a:xfrm>
          <a:prstGeom prst="rect">
            <a:avLst/>
          </a:prstGeom>
        </p:spPr>
        <p:txBody>
          <a:bodyPr vert="horz" wrap="square" lIns="92228" tIns="46114" rIns="92228" bIns="46114" numCol="1" anchor="b" anchorCtr="0" compatLnSpc="1">
            <a:prstTxWarp prst="textNoShape">
              <a:avLst/>
            </a:prstTxWarp>
          </a:bodyPr>
          <a:lstStyle>
            <a:lvl1pPr algn="r" eaLnBrk="1" hangingPunct="1">
              <a:defRPr sz="1200">
                <a:latin typeface="游ゴシック" panose="020B0400000000000000" pitchFamily="50" charset="-128"/>
                <a:ea typeface="游ゴシック" panose="020B0400000000000000" pitchFamily="50" charset="-128"/>
              </a:defRPr>
            </a:lvl1pPr>
          </a:lstStyle>
          <a:p>
            <a:pPr>
              <a:defRPr/>
            </a:pPr>
            <a:fld id="{E213CF56-9A4E-43E4-BACD-89ECAD420B0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6050E-C778-73CF-75E1-C64A028D34D9}"/>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D112D2D0-34AA-A9E5-0D69-82B25B5B4E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27687C5F-F946-A851-CEE0-8AD63F98B8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21508" name="スライド番号プレースホルダー 3">
            <a:extLst>
              <a:ext uri="{FF2B5EF4-FFF2-40B4-BE49-F238E27FC236}">
                <a16:creationId xmlns:a16="http://schemas.microsoft.com/office/drawing/2014/main" id="{6831AB4E-9BDC-174D-EB72-B15EBFDA0E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202645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a:extLst>
              <a:ext uri="{FF2B5EF4-FFF2-40B4-BE49-F238E27FC236}">
                <a16:creationId xmlns:a16="http://schemas.microsoft.com/office/drawing/2014/main" id="{B415FF5F-1AD3-9F55-3EB1-949A8D5982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ー 2">
            <a:extLst>
              <a:ext uri="{FF2B5EF4-FFF2-40B4-BE49-F238E27FC236}">
                <a16:creationId xmlns:a16="http://schemas.microsoft.com/office/drawing/2014/main" id="{787C05AC-71F8-8935-2446-3F11ADD946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37892" name="スライド番号プレースホルダー 3">
            <a:extLst>
              <a:ext uri="{FF2B5EF4-FFF2-40B4-BE49-F238E27FC236}">
                <a16:creationId xmlns:a16="http://schemas.microsoft.com/office/drawing/2014/main" id="{62E19F5B-23E7-6BC8-44FC-6DF5B622B0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BE1B3D6-25C7-45EF-A501-63168BC0481D}" type="slidenum">
              <a:rPr lang="ja-JP" altLang="en-US" smtClean="0">
                <a:solidFill>
                  <a:srgbClr val="000000"/>
                </a:solidFill>
              </a:rPr>
              <a:pPr>
                <a:spcBef>
                  <a:spcPct val="0"/>
                </a:spcBef>
              </a:pPr>
              <a:t>9</a:t>
            </a:fld>
            <a:endParaRPr lang="ja-JP"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7A7D-063F-D034-2E52-95FBB61D8842}"/>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003E90D9-7B92-AE06-5B78-AB3274F9B3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D2B86AA1-9EC3-DCD2-B570-ABF17AA5B5FD}"/>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2EFA24B5-39B9-F85B-5135-23F82ADA96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796" indent="-286075">
              <a:defRPr>
                <a:solidFill>
                  <a:schemeClr val="tx1"/>
                </a:solidFill>
                <a:latin typeface="Calibri" panose="020F0502020204030204" pitchFamily="34" charset="0"/>
              </a:defRPr>
            </a:lvl2pPr>
            <a:lvl3pPr marL="1144302" indent="-228860">
              <a:defRPr>
                <a:solidFill>
                  <a:schemeClr val="tx1"/>
                </a:solidFill>
                <a:latin typeface="Calibri" panose="020F0502020204030204" pitchFamily="34" charset="0"/>
              </a:defRPr>
            </a:lvl3pPr>
            <a:lvl4pPr marL="1602022" indent="-228860">
              <a:defRPr>
                <a:solidFill>
                  <a:schemeClr val="tx1"/>
                </a:solidFill>
                <a:latin typeface="Calibri" panose="020F0502020204030204" pitchFamily="34" charset="0"/>
              </a:defRPr>
            </a:lvl4pPr>
            <a:lvl5pPr marL="2059743" indent="-228860">
              <a:defRPr>
                <a:solidFill>
                  <a:schemeClr val="tx1"/>
                </a:solidFill>
                <a:latin typeface="Calibri" panose="020F0502020204030204" pitchFamily="34" charset="0"/>
              </a:defRPr>
            </a:lvl5pPr>
            <a:lvl6pPr marL="2517462" indent="-228860" defTabSz="457720" eaLnBrk="0" fontAlgn="base" hangingPunct="0">
              <a:spcBef>
                <a:spcPct val="0"/>
              </a:spcBef>
              <a:spcAft>
                <a:spcPct val="0"/>
              </a:spcAft>
              <a:defRPr>
                <a:solidFill>
                  <a:schemeClr val="tx1"/>
                </a:solidFill>
                <a:latin typeface="Calibri" panose="020F0502020204030204" pitchFamily="34" charset="0"/>
              </a:defRPr>
            </a:lvl6pPr>
            <a:lvl7pPr marL="2975184" indent="-228860" defTabSz="457720" eaLnBrk="0" fontAlgn="base" hangingPunct="0">
              <a:spcBef>
                <a:spcPct val="0"/>
              </a:spcBef>
              <a:spcAft>
                <a:spcPct val="0"/>
              </a:spcAft>
              <a:defRPr>
                <a:solidFill>
                  <a:schemeClr val="tx1"/>
                </a:solidFill>
                <a:latin typeface="Calibri" panose="020F0502020204030204" pitchFamily="34" charset="0"/>
              </a:defRPr>
            </a:lvl7pPr>
            <a:lvl8pPr marL="3432904" indent="-228860" defTabSz="457720" eaLnBrk="0" fontAlgn="base" hangingPunct="0">
              <a:spcBef>
                <a:spcPct val="0"/>
              </a:spcBef>
              <a:spcAft>
                <a:spcPct val="0"/>
              </a:spcAft>
              <a:defRPr>
                <a:solidFill>
                  <a:schemeClr val="tx1"/>
                </a:solidFill>
                <a:latin typeface="Calibri" panose="020F0502020204030204" pitchFamily="34" charset="0"/>
              </a:defRPr>
            </a:lvl8pPr>
            <a:lvl9pPr marL="3890625" indent="-228860" defTabSz="457720"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10</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82395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18863CFB-6C04-9FA0-0252-A5737B0CFD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ACCC6273-23AD-9271-B04C-E3B48983E7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2"/>
              </a:spcBef>
            </a:pPr>
            <a:endParaRPr lang="en-US" altLang="ja-JP"/>
          </a:p>
        </p:txBody>
      </p:sp>
      <p:sp>
        <p:nvSpPr>
          <p:cNvPr id="19460" name="スライド番号プレースホルダー 3">
            <a:extLst>
              <a:ext uri="{FF2B5EF4-FFF2-40B4-BE49-F238E27FC236}">
                <a16:creationId xmlns:a16="http://schemas.microsoft.com/office/drawing/2014/main" id="{6DE346DE-860F-261D-1F94-DD2FED4715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916" indent="-286121">
              <a:defRPr>
                <a:solidFill>
                  <a:schemeClr val="tx1"/>
                </a:solidFill>
                <a:latin typeface="Calibri" panose="020F0502020204030204" pitchFamily="34" charset="0"/>
              </a:defRPr>
            </a:lvl2pPr>
            <a:lvl3pPr marL="1144486" indent="-228897">
              <a:defRPr>
                <a:solidFill>
                  <a:schemeClr val="tx1"/>
                </a:solidFill>
                <a:latin typeface="Calibri" panose="020F0502020204030204" pitchFamily="34" charset="0"/>
              </a:defRPr>
            </a:lvl3pPr>
            <a:lvl4pPr marL="1602280" indent="-228897">
              <a:defRPr>
                <a:solidFill>
                  <a:schemeClr val="tx1"/>
                </a:solidFill>
                <a:latin typeface="Calibri" panose="020F0502020204030204" pitchFamily="34" charset="0"/>
              </a:defRPr>
            </a:lvl4pPr>
            <a:lvl5pPr marL="2060075" indent="-228897">
              <a:defRPr>
                <a:solidFill>
                  <a:schemeClr val="tx1"/>
                </a:solidFill>
                <a:latin typeface="Calibri" panose="020F0502020204030204" pitchFamily="34" charset="0"/>
              </a:defRPr>
            </a:lvl5pPr>
            <a:lvl6pPr marL="2517869" indent="-228897" defTabSz="457794" eaLnBrk="0" fontAlgn="base" hangingPunct="0">
              <a:spcBef>
                <a:spcPct val="0"/>
              </a:spcBef>
              <a:spcAft>
                <a:spcPct val="0"/>
              </a:spcAft>
              <a:defRPr>
                <a:solidFill>
                  <a:schemeClr val="tx1"/>
                </a:solidFill>
                <a:latin typeface="Calibri" panose="020F0502020204030204" pitchFamily="34" charset="0"/>
              </a:defRPr>
            </a:lvl6pPr>
            <a:lvl7pPr marL="2975663" indent="-228897" defTabSz="457794" eaLnBrk="0" fontAlgn="base" hangingPunct="0">
              <a:spcBef>
                <a:spcPct val="0"/>
              </a:spcBef>
              <a:spcAft>
                <a:spcPct val="0"/>
              </a:spcAft>
              <a:defRPr>
                <a:solidFill>
                  <a:schemeClr val="tx1"/>
                </a:solidFill>
                <a:latin typeface="Calibri" panose="020F0502020204030204" pitchFamily="34" charset="0"/>
              </a:defRPr>
            </a:lvl7pPr>
            <a:lvl8pPr marL="3433458" indent="-228897" defTabSz="457794" eaLnBrk="0" fontAlgn="base" hangingPunct="0">
              <a:spcBef>
                <a:spcPct val="0"/>
              </a:spcBef>
              <a:spcAft>
                <a:spcPct val="0"/>
              </a:spcAft>
              <a:defRPr>
                <a:solidFill>
                  <a:schemeClr val="tx1"/>
                </a:solidFill>
                <a:latin typeface="Calibri" panose="020F0502020204030204" pitchFamily="34" charset="0"/>
              </a:defRPr>
            </a:lvl8pPr>
            <a:lvl9pPr marL="3891252" indent="-228897" defTabSz="457794"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11</a:t>
            </a:fld>
            <a:endParaRPr kumimoji="1" lang="ja-JP" altLang="en-US">
              <a:solidFill>
                <a:srgbClr val="000000"/>
              </a:solidFill>
              <a:latin typeface="游ゴシック" panose="020B0400000000000000"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4C479-B90F-2761-9E20-7053069269BC}"/>
            </a:ext>
          </a:extLst>
        </p:cNvPr>
        <p:cNvGrpSpPr/>
        <p:nvPr/>
      </p:nvGrpSpPr>
      <p:grpSpPr>
        <a:xfrm>
          <a:off x="0" y="0"/>
          <a:ext cx="0" cy="0"/>
          <a:chOff x="0" y="0"/>
          <a:chExt cx="0" cy="0"/>
        </a:xfrm>
      </p:grpSpPr>
      <p:sp>
        <p:nvSpPr>
          <p:cNvPr id="35842" name="スライド イメージ プレースホルダー 1">
            <a:extLst>
              <a:ext uri="{FF2B5EF4-FFF2-40B4-BE49-F238E27FC236}">
                <a16:creationId xmlns:a16="http://schemas.microsoft.com/office/drawing/2014/main" id="{227ADD64-FEEC-E6D9-3DE4-B7FFD9C39A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a:extLst>
              <a:ext uri="{FF2B5EF4-FFF2-40B4-BE49-F238E27FC236}">
                <a16:creationId xmlns:a16="http://schemas.microsoft.com/office/drawing/2014/main" id="{B75A45F1-5EEA-A87C-AB2C-E412E5744B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35844" name="スライド番号プレースホルダー 3">
            <a:extLst>
              <a:ext uri="{FF2B5EF4-FFF2-40B4-BE49-F238E27FC236}">
                <a16:creationId xmlns:a16="http://schemas.microsoft.com/office/drawing/2014/main" id="{9BB76397-7FDB-7C1D-DD9D-995336B254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FB1F32E9-3C95-4CFA-972D-6AF141BB7ED2}" type="slidenum">
              <a:rPr lang="ja-JP" altLang="en-US" smtClean="0">
                <a:solidFill>
                  <a:srgbClr val="000000"/>
                </a:solidFill>
              </a:rPr>
              <a:pPr>
                <a:spcBef>
                  <a:spcPct val="0"/>
                </a:spcBef>
              </a:pPr>
              <a:t>12</a:t>
            </a:fld>
            <a:endParaRPr lang="ja-JP" altLang="en-US">
              <a:solidFill>
                <a:srgbClr val="000000"/>
              </a:solidFill>
            </a:endParaRPr>
          </a:p>
        </p:txBody>
      </p:sp>
    </p:spTree>
    <p:extLst>
      <p:ext uri="{BB962C8B-B14F-4D97-AF65-F5344CB8AC3E}">
        <p14:creationId xmlns:p14="http://schemas.microsoft.com/office/powerpoint/2010/main" val="75753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1C77C-EC0C-017B-1FD0-19FFC3D21B3A}"/>
            </a:ext>
          </a:extLst>
        </p:cNvPr>
        <p:cNvGrpSpPr/>
        <p:nvPr/>
      </p:nvGrpSpPr>
      <p:grpSpPr>
        <a:xfrm>
          <a:off x="0" y="0"/>
          <a:ext cx="0" cy="0"/>
          <a:chOff x="0" y="0"/>
          <a:chExt cx="0" cy="0"/>
        </a:xfrm>
      </p:grpSpPr>
      <p:sp>
        <p:nvSpPr>
          <p:cNvPr id="35842" name="スライド イメージ プレースホルダー 1">
            <a:extLst>
              <a:ext uri="{FF2B5EF4-FFF2-40B4-BE49-F238E27FC236}">
                <a16:creationId xmlns:a16="http://schemas.microsoft.com/office/drawing/2014/main" id="{0C356F36-CAE3-98EE-5E64-9103E5F91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a:extLst>
              <a:ext uri="{FF2B5EF4-FFF2-40B4-BE49-F238E27FC236}">
                <a16:creationId xmlns:a16="http://schemas.microsoft.com/office/drawing/2014/main" id="{4296AE17-985E-9B67-5C4C-3D08EB8D96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35844" name="スライド番号プレースホルダー 3">
            <a:extLst>
              <a:ext uri="{FF2B5EF4-FFF2-40B4-BE49-F238E27FC236}">
                <a16:creationId xmlns:a16="http://schemas.microsoft.com/office/drawing/2014/main" id="{10513E67-C42F-4943-D27E-7F502B0CA8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FB1F32E9-3C95-4CFA-972D-6AF141BB7ED2}" type="slidenum">
              <a:rPr lang="ja-JP" altLang="en-US" smtClean="0">
                <a:solidFill>
                  <a:srgbClr val="000000"/>
                </a:solidFill>
              </a:rPr>
              <a:pPr>
                <a:spcBef>
                  <a:spcPct val="0"/>
                </a:spcBef>
              </a:pPr>
              <a:t>13</a:t>
            </a:fld>
            <a:endParaRPr lang="ja-JP" altLang="en-US">
              <a:solidFill>
                <a:srgbClr val="000000"/>
              </a:solidFill>
            </a:endParaRPr>
          </a:p>
        </p:txBody>
      </p:sp>
    </p:spTree>
    <p:extLst>
      <p:ext uri="{BB962C8B-B14F-4D97-AF65-F5344CB8AC3E}">
        <p14:creationId xmlns:p14="http://schemas.microsoft.com/office/powerpoint/2010/main" val="96445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a:extLst>
              <a:ext uri="{FF2B5EF4-FFF2-40B4-BE49-F238E27FC236}">
                <a16:creationId xmlns:a16="http://schemas.microsoft.com/office/drawing/2014/main" id="{CAAAC75E-93A3-7FC5-8F7A-21F9C8FB88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ー 2">
            <a:extLst>
              <a:ext uri="{FF2B5EF4-FFF2-40B4-BE49-F238E27FC236}">
                <a16:creationId xmlns:a16="http://schemas.microsoft.com/office/drawing/2014/main" id="{44BCD58E-F069-FBEF-16CB-3D2651F885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41988" name="スライド番号プレースホルダー 3">
            <a:extLst>
              <a:ext uri="{FF2B5EF4-FFF2-40B4-BE49-F238E27FC236}">
                <a16:creationId xmlns:a16="http://schemas.microsoft.com/office/drawing/2014/main" id="{6CAAACF6-639F-1D56-F96E-051A5B7A82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6AE9289-7522-4FB5-8954-3F9EFB203A75}" type="slidenum">
              <a:rPr lang="ja-JP" altLang="en-US" smtClean="0">
                <a:solidFill>
                  <a:srgbClr val="000000"/>
                </a:solidFill>
              </a:rPr>
              <a:pPr>
                <a:spcBef>
                  <a:spcPct val="0"/>
                </a:spcBef>
              </a:pPr>
              <a:t>14</a:t>
            </a:fld>
            <a:endParaRPr lang="ja-JP"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6FD44D2D-69BF-65A8-07F7-4341B55A84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3C663FB5-1F34-D94B-51B2-5172C57C7F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48132" name="スライド番号プレースホルダー 3">
            <a:extLst>
              <a:ext uri="{FF2B5EF4-FFF2-40B4-BE49-F238E27FC236}">
                <a16:creationId xmlns:a16="http://schemas.microsoft.com/office/drawing/2014/main" id="{5454FEED-3B47-79BF-4030-A50C2108CD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16</a:t>
            </a:fld>
            <a:endParaRPr lang="ja-JP"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45EE5-0BA4-A554-6CCC-FA9132A65857}"/>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AFCDEFD1-07F6-8D83-FEFF-767DF167FE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E686CF3C-152E-9B8D-6A39-276A87CB4B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48132" name="スライド番号プレースホルダー 3">
            <a:extLst>
              <a:ext uri="{FF2B5EF4-FFF2-40B4-BE49-F238E27FC236}">
                <a16:creationId xmlns:a16="http://schemas.microsoft.com/office/drawing/2014/main" id="{4CF01BB2-35C7-C80F-5480-FBF7E4955D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17</a:t>
            </a:fld>
            <a:endParaRPr lang="ja-JP" altLang="en-US">
              <a:solidFill>
                <a:srgbClr val="000000"/>
              </a:solidFill>
            </a:endParaRPr>
          </a:p>
        </p:txBody>
      </p:sp>
    </p:spTree>
    <p:extLst>
      <p:ext uri="{BB962C8B-B14F-4D97-AF65-F5344CB8AC3E}">
        <p14:creationId xmlns:p14="http://schemas.microsoft.com/office/powerpoint/2010/main" val="40362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70D47-EEBB-0137-1246-4232B55C4B18}"/>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70C7C8E3-41CF-4850-0DC1-530184D9559C}"/>
              </a:ext>
            </a:extLst>
          </p:cNvPr>
          <p:cNvSpPr>
            <a:spLocks noGrp="1" noRot="1" noChangeAspect="1" noChangeArrowheads="1" noTextEdit="1"/>
          </p:cNvSpPr>
          <p:nvPr>
            <p:ph type="sldImg"/>
          </p:nvPr>
        </p:nvSpPr>
        <p:spPr bwMode="auto">
          <a:xfrm>
            <a:off x="592138" y="671513"/>
            <a:ext cx="5926137" cy="4103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418CDB03-7487-EFF3-2C65-7C0F06F4CA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AF1A6069-ED87-4CB2-892F-BBA79EE3EC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6648" indent="-298711">
              <a:defRPr>
                <a:solidFill>
                  <a:schemeClr val="tx1"/>
                </a:solidFill>
                <a:latin typeface="Calibri" panose="020F0502020204030204" pitchFamily="34" charset="0"/>
              </a:defRPr>
            </a:lvl2pPr>
            <a:lvl3pPr marL="1194843" indent="-238968">
              <a:defRPr>
                <a:solidFill>
                  <a:schemeClr val="tx1"/>
                </a:solidFill>
                <a:latin typeface="Calibri" panose="020F0502020204030204" pitchFamily="34" charset="0"/>
              </a:defRPr>
            </a:lvl3pPr>
            <a:lvl4pPr marL="1672781" indent="-238968">
              <a:defRPr>
                <a:solidFill>
                  <a:schemeClr val="tx1"/>
                </a:solidFill>
                <a:latin typeface="Calibri" panose="020F0502020204030204" pitchFamily="34" charset="0"/>
              </a:defRPr>
            </a:lvl4pPr>
            <a:lvl5pPr marL="2150718" indent="-238968">
              <a:defRPr>
                <a:solidFill>
                  <a:schemeClr val="tx1"/>
                </a:solidFill>
                <a:latin typeface="Calibri" panose="020F0502020204030204" pitchFamily="34" charset="0"/>
              </a:defRPr>
            </a:lvl5pPr>
            <a:lvl6pPr marL="2628655" indent="-238968" defTabSz="477938" eaLnBrk="0" fontAlgn="base" hangingPunct="0">
              <a:spcBef>
                <a:spcPct val="0"/>
              </a:spcBef>
              <a:spcAft>
                <a:spcPct val="0"/>
              </a:spcAft>
              <a:defRPr>
                <a:solidFill>
                  <a:schemeClr val="tx1"/>
                </a:solidFill>
                <a:latin typeface="Calibri" panose="020F0502020204030204" pitchFamily="34" charset="0"/>
              </a:defRPr>
            </a:lvl6pPr>
            <a:lvl7pPr marL="3106592" indent="-238968" defTabSz="477938" eaLnBrk="0" fontAlgn="base" hangingPunct="0">
              <a:spcBef>
                <a:spcPct val="0"/>
              </a:spcBef>
              <a:spcAft>
                <a:spcPct val="0"/>
              </a:spcAft>
              <a:defRPr>
                <a:solidFill>
                  <a:schemeClr val="tx1"/>
                </a:solidFill>
                <a:latin typeface="Calibri" panose="020F0502020204030204" pitchFamily="34" charset="0"/>
              </a:defRPr>
            </a:lvl7pPr>
            <a:lvl8pPr marL="3584530" indent="-238968" defTabSz="477938" eaLnBrk="0" fontAlgn="base" hangingPunct="0">
              <a:spcBef>
                <a:spcPct val="0"/>
              </a:spcBef>
              <a:spcAft>
                <a:spcPct val="0"/>
              </a:spcAft>
              <a:defRPr>
                <a:solidFill>
                  <a:schemeClr val="tx1"/>
                </a:solidFill>
                <a:latin typeface="Calibri" panose="020F0502020204030204" pitchFamily="34" charset="0"/>
              </a:defRPr>
            </a:lvl8pPr>
            <a:lvl9pPr marL="4062467" indent="-238968" defTabSz="477938"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18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2597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BD8-E4B1-A218-BB32-0A5ADC54577C}"/>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E0D6F7C-9E32-28C8-E77F-332C68D7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B9A0226-C3A1-0D8F-F18E-CB1D14032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6"/>
              </a:spcBef>
            </a:pPr>
            <a:endParaRPr lang="ja-JP" altLang="en-US"/>
          </a:p>
        </p:txBody>
      </p:sp>
      <p:sp>
        <p:nvSpPr>
          <p:cNvPr id="21508" name="スライド番号プレースホルダー 3">
            <a:extLst>
              <a:ext uri="{FF2B5EF4-FFF2-40B4-BE49-F238E27FC236}">
                <a16:creationId xmlns:a16="http://schemas.microsoft.com/office/drawing/2014/main" id="{C9CE4EC8-CD16-56E7-60FF-FBDAE7321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3145" indent="-285583">
              <a:spcBef>
                <a:spcPct val="30000"/>
              </a:spcBef>
              <a:defRPr kumimoji="1" sz="1200">
                <a:solidFill>
                  <a:schemeClr val="tx1"/>
                </a:solidFill>
                <a:latin typeface="游ゴシック" panose="020B0400000000000000" pitchFamily="50" charset="-128"/>
              </a:defRPr>
            </a:lvl2pPr>
            <a:lvl3pPr marL="1143906" indent="-228782">
              <a:spcBef>
                <a:spcPct val="30000"/>
              </a:spcBef>
              <a:defRPr kumimoji="1" sz="1200">
                <a:solidFill>
                  <a:schemeClr val="tx1"/>
                </a:solidFill>
                <a:latin typeface="游ゴシック" panose="020B0400000000000000" pitchFamily="50" charset="-128"/>
              </a:defRPr>
            </a:lvl3pPr>
            <a:lvl4pPr marL="1601468" indent="-228782">
              <a:spcBef>
                <a:spcPct val="30000"/>
              </a:spcBef>
              <a:defRPr kumimoji="1" sz="1200">
                <a:solidFill>
                  <a:schemeClr val="tx1"/>
                </a:solidFill>
                <a:latin typeface="游ゴシック" panose="020B0400000000000000" pitchFamily="50" charset="-128"/>
              </a:defRPr>
            </a:lvl4pPr>
            <a:lvl5pPr marL="2059031" indent="-228782">
              <a:spcBef>
                <a:spcPct val="30000"/>
              </a:spcBef>
              <a:defRPr kumimoji="1" sz="1200">
                <a:solidFill>
                  <a:schemeClr val="tx1"/>
                </a:solidFill>
                <a:latin typeface="游ゴシック" panose="020B0400000000000000" pitchFamily="50" charset="-128"/>
              </a:defRPr>
            </a:lvl5pPr>
            <a:lvl6pPr marL="2513437" indent="-228782" defTabSz="454407"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7844" indent="-228782" defTabSz="454407" eaLnBrk="0" fontAlgn="base" hangingPunct="0">
              <a:spcBef>
                <a:spcPct val="30000"/>
              </a:spcBef>
              <a:spcAft>
                <a:spcPct val="0"/>
              </a:spcAft>
              <a:defRPr kumimoji="1" sz="1200">
                <a:solidFill>
                  <a:schemeClr val="tx1"/>
                </a:solidFill>
                <a:latin typeface="游ゴシック" panose="020B0400000000000000" pitchFamily="50" charset="-128"/>
              </a:defRPr>
            </a:lvl7pPr>
            <a:lvl8pPr marL="3422251" indent="-228782" defTabSz="454407"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6657" indent="-228782" defTabSz="454407"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19</a:t>
            </a:fld>
            <a:endParaRPr lang="ja-JP" altLang="en-US">
              <a:solidFill>
                <a:srgbClr val="000000"/>
              </a:solidFill>
            </a:endParaRPr>
          </a:p>
        </p:txBody>
      </p:sp>
    </p:spTree>
    <p:extLst>
      <p:ext uri="{BB962C8B-B14F-4D97-AF65-F5344CB8AC3E}">
        <p14:creationId xmlns:p14="http://schemas.microsoft.com/office/powerpoint/2010/main" val="417515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D574BDDC-18D5-121D-9A21-72D98782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2AE19399-1FF2-08EB-72E5-86CE74FA8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a:extLst>
              <a:ext uri="{FF2B5EF4-FFF2-40B4-BE49-F238E27FC236}">
                <a16:creationId xmlns:a16="http://schemas.microsoft.com/office/drawing/2014/main" id="{A07BB1FA-D809-A4F3-6537-CFCE56CC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8262D86B-B411-46B3-8E64-03F0EEA5EDEC}" type="slidenum">
              <a:rPr lang="ja-JP" altLang="en-US" smtClean="0">
                <a:solidFill>
                  <a:srgbClr val="000000"/>
                </a:solidFill>
              </a:rPr>
              <a:pPr>
                <a:spcBef>
                  <a:spcPct val="0"/>
                </a:spcBef>
              </a:pPr>
              <a:t>1</a:t>
            </a:fld>
            <a:endParaRPr lang="ja-JP"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C257-C443-B91A-4D3A-3E9AE5ABEE46}"/>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C9498C7-7133-BB01-35E9-7449BDAF6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E8110D9-FE49-33B0-E49E-7DBD9E5F3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21508" name="スライド番号プレースホルダー 3">
            <a:extLst>
              <a:ext uri="{FF2B5EF4-FFF2-40B4-BE49-F238E27FC236}">
                <a16:creationId xmlns:a16="http://schemas.microsoft.com/office/drawing/2014/main" id="{E398D6D5-181A-172C-D937-B8862362E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20</a:t>
            </a:fld>
            <a:endParaRPr lang="ja-JP" altLang="en-US">
              <a:solidFill>
                <a:srgbClr val="000000"/>
              </a:solidFill>
            </a:endParaRPr>
          </a:p>
        </p:txBody>
      </p:sp>
    </p:spTree>
    <p:extLst>
      <p:ext uri="{BB962C8B-B14F-4D97-AF65-F5344CB8AC3E}">
        <p14:creationId xmlns:p14="http://schemas.microsoft.com/office/powerpoint/2010/main" val="212400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714A5-151F-FA05-6049-EF80318539BC}"/>
            </a:ext>
          </a:extLst>
        </p:cNvPr>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E713B26B-EED6-1B02-D28C-98EDAF5024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DE813DEB-D3A9-CEC8-1576-37638CF332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6FD928EB-EEFB-4D32-F67A-3351D275190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32947" indent="-281902">
              <a:defRPr>
                <a:solidFill>
                  <a:schemeClr val="tx1"/>
                </a:solidFill>
                <a:latin typeface="Calibri" panose="020F0502020204030204" pitchFamily="34" charset="0"/>
              </a:defRPr>
            </a:lvl2pPr>
            <a:lvl3pPr marL="1127610" indent="-225522">
              <a:defRPr>
                <a:solidFill>
                  <a:schemeClr val="tx1"/>
                </a:solidFill>
                <a:latin typeface="Calibri" panose="020F0502020204030204" pitchFamily="34" charset="0"/>
              </a:defRPr>
            </a:lvl3pPr>
            <a:lvl4pPr marL="1578655" indent="-225522">
              <a:defRPr>
                <a:solidFill>
                  <a:schemeClr val="tx1"/>
                </a:solidFill>
                <a:latin typeface="Calibri" panose="020F0502020204030204" pitchFamily="34" charset="0"/>
              </a:defRPr>
            </a:lvl4pPr>
            <a:lvl5pPr marL="2029698" indent="-225522">
              <a:defRPr>
                <a:solidFill>
                  <a:schemeClr val="tx1"/>
                </a:solidFill>
                <a:latin typeface="Calibri" panose="020F0502020204030204" pitchFamily="34" charset="0"/>
              </a:defRPr>
            </a:lvl5pPr>
            <a:lvl6pPr marL="2480743" indent="-225522" defTabSz="451045" eaLnBrk="0" fontAlgn="base" hangingPunct="0">
              <a:spcBef>
                <a:spcPct val="0"/>
              </a:spcBef>
              <a:spcAft>
                <a:spcPct val="0"/>
              </a:spcAft>
              <a:defRPr>
                <a:solidFill>
                  <a:schemeClr val="tx1"/>
                </a:solidFill>
                <a:latin typeface="Calibri" panose="020F0502020204030204" pitchFamily="34" charset="0"/>
              </a:defRPr>
            </a:lvl6pPr>
            <a:lvl7pPr marL="2931786" indent="-225522" defTabSz="451045" eaLnBrk="0" fontAlgn="base" hangingPunct="0">
              <a:spcBef>
                <a:spcPct val="0"/>
              </a:spcBef>
              <a:spcAft>
                <a:spcPct val="0"/>
              </a:spcAft>
              <a:defRPr>
                <a:solidFill>
                  <a:schemeClr val="tx1"/>
                </a:solidFill>
                <a:latin typeface="Calibri" panose="020F0502020204030204" pitchFamily="34" charset="0"/>
              </a:defRPr>
            </a:lvl7pPr>
            <a:lvl8pPr marL="3382830" indent="-225522" defTabSz="451045" eaLnBrk="0" fontAlgn="base" hangingPunct="0">
              <a:spcBef>
                <a:spcPct val="0"/>
              </a:spcBef>
              <a:spcAft>
                <a:spcPct val="0"/>
              </a:spcAft>
              <a:defRPr>
                <a:solidFill>
                  <a:schemeClr val="tx1"/>
                </a:solidFill>
                <a:latin typeface="Calibri" panose="020F0502020204030204" pitchFamily="34" charset="0"/>
              </a:defRPr>
            </a:lvl8pPr>
            <a:lvl9pPr marL="3833875" indent="-225522" defTabSz="451045"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21</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227289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1DC1-1A55-08E4-98AD-EAD36177D0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038CE2A-2474-4437-3A50-76C81A0E46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643E5E0-E4DB-21CB-272E-0BABD1EB2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DDDEF673-7A2A-3D82-6799-6718A98901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77645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E43F-2A48-243F-A08F-2171FABA4E85}"/>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836289FB-007B-D19B-9D67-86D8D6AB4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19BF6C5-A980-26AD-A70E-77A45EC75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5ABE41CD-2995-4A2C-0202-4E50BDBB5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957228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3B6A24F-AEF1-B082-6F35-92CFC8E7FB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8E3914F-DCC3-3431-208A-B515144860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676D7288-36C5-43B3-82FC-208814956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24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60649-C339-417E-CE31-75A8B1FF2306}"/>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3414B0B-EB38-C849-A20F-B277386F5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AE5494AA-8E24-2320-3B48-2F9B82723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E405135E-9F75-53D2-46DC-775D7EF91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91428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0F89-2CFB-484F-80AE-036E1C0E06BE}"/>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E9793A44-57A0-B903-8DFC-29D7EFBA7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7E2CC37-02E8-00D6-9A26-4EADD4B676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60308AD6-893E-8C4E-66AC-30DEBAAFB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62043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5F57-A856-A2B1-61DD-611D4BF12C54}"/>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BD84D8F-1469-964C-DB7C-C0F88F755F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F473F24C-39DB-1F85-9CE1-19DAC39F2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77745873-4B10-9A92-3FE7-4232AA05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27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000028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2E3C6-B3FA-9AE6-662A-165BD9257087}"/>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71EF0C1-810C-85C7-37F4-1B98EB492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E5C87871-8C24-16DC-9C7A-440DCA82A2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3BD036F1-F448-5DF8-F95C-292AFC2EC6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28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21091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40987-A9DD-A48D-CFA6-806538B73C09}"/>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3C901666-2129-887F-3152-7463FECA64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18FDA8D8-50E0-397E-0716-4686332902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EE003747-EC98-F536-9F30-C585A618DD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29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00750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953A744A-8FE2-54B4-F3BA-31580E9FA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24326C5E-B051-F780-3ED1-73C1E1A4D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en-US" altLang="ja-JP"/>
          </a:p>
        </p:txBody>
      </p:sp>
      <p:sp>
        <p:nvSpPr>
          <p:cNvPr id="15364" name="スライド番号プレースホルダー 3">
            <a:extLst>
              <a:ext uri="{FF2B5EF4-FFF2-40B4-BE49-F238E27FC236}">
                <a16:creationId xmlns:a16="http://schemas.microsoft.com/office/drawing/2014/main" id="{8C0E2263-8425-9E7D-775A-CD3EE9F7A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98DEE5C7-3AE3-43F9-8997-925778F7FB6A}" type="slidenum">
              <a:rPr lang="ja-JP" altLang="en-US" smtClean="0">
                <a:solidFill>
                  <a:srgbClr val="000000"/>
                </a:solidFill>
              </a:rPr>
              <a:pPr>
                <a:spcBef>
                  <a:spcPct val="0"/>
                </a:spcBef>
              </a:pPr>
              <a:t>2</a:t>
            </a:fld>
            <a:endParaRPr lang="ja-JP"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1FD4-6CDC-4F39-5338-28E45DC609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45FE7A26-B328-517C-F872-BA559D2C34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61D2329-6086-B6C2-2B16-6D25AFA265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C7381734-FFBE-DCCA-1803-4B2548F5FC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49987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6F5A-19C6-C84C-BDD9-3A04AEBE2D50}"/>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52A3AEDF-B36D-5D05-2688-A9BA320EC2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B580B22-74D7-F0CC-EEAA-ACD90B9A8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36812E1C-E318-0271-F4CD-72E0BCC19B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266977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197E1-F339-E03E-08F7-FDC9F1D036DC}"/>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79904D5-0855-2046-DC28-EB5B913A7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374B7CC-64F4-E2E8-024C-F518B0EAE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DD13DE2A-6EA4-72FF-BC0C-EE33AA9C29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852340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0FFF-6D1A-CAEC-610D-7BA90F3E1B3B}"/>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946F4E6E-F565-7B1D-3358-0C04C7AB48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8A8D4322-8214-1854-950E-25AEB04644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0636B1D0-8AA2-0BEA-1676-925511DF0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388044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4B97DF2B-E79E-70A0-4E24-1B9F95624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35D7F231-1811-55DC-97A1-9C8C027783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ー 3">
            <a:extLst>
              <a:ext uri="{FF2B5EF4-FFF2-40B4-BE49-F238E27FC236}">
                <a16:creationId xmlns:a16="http://schemas.microsoft.com/office/drawing/2014/main" id="{C020D534-1BB5-44BF-86F8-1A1EE873927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38411" indent="-284004">
              <a:defRPr>
                <a:solidFill>
                  <a:schemeClr val="tx1"/>
                </a:solidFill>
                <a:latin typeface="Calibri" panose="020F0502020204030204" pitchFamily="34" charset="0"/>
              </a:defRPr>
            </a:lvl2pPr>
            <a:lvl3pPr marL="1136017" indent="-227203">
              <a:defRPr>
                <a:solidFill>
                  <a:schemeClr val="tx1"/>
                </a:solidFill>
                <a:latin typeface="Calibri" panose="020F0502020204030204" pitchFamily="34" charset="0"/>
              </a:defRPr>
            </a:lvl3pPr>
            <a:lvl4pPr marL="1590424" indent="-227203">
              <a:defRPr>
                <a:solidFill>
                  <a:schemeClr val="tx1"/>
                </a:solidFill>
                <a:latin typeface="Calibri" panose="020F0502020204030204" pitchFamily="34" charset="0"/>
              </a:defRPr>
            </a:lvl4pPr>
            <a:lvl5pPr marL="2044830" indent="-227203">
              <a:defRPr>
                <a:solidFill>
                  <a:schemeClr val="tx1"/>
                </a:solidFill>
                <a:latin typeface="Calibri" panose="020F0502020204030204" pitchFamily="34" charset="0"/>
              </a:defRPr>
            </a:lvl5pPr>
            <a:lvl6pPr marL="2499237" indent="-227203" defTabSz="454407" eaLnBrk="0" fontAlgn="base" hangingPunct="0">
              <a:spcBef>
                <a:spcPct val="0"/>
              </a:spcBef>
              <a:spcAft>
                <a:spcPct val="0"/>
              </a:spcAft>
              <a:defRPr>
                <a:solidFill>
                  <a:schemeClr val="tx1"/>
                </a:solidFill>
                <a:latin typeface="Calibri" panose="020F0502020204030204" pitchFamily="34" charset="0"/>
              </a:defRPr>
            </a:lvl6pPr>
            <a:lvl7pPr marL="2953644" indent="-227203" defTabSz="454407" eaLnBrk="0" fontAlgn="base" hangingPunct="0">
              <a:spcBef>
                <a:spcPct val="0"/>
              </a:spcBef>
              <a:spcAft>
                <a:spcPct val="0"/>
              </a:spcAft>
              <a:defRPr>
                <a:solidFill>
                  <a:schemeClr val="tx1"/>
                </a:solidFill>
                <a:latin typeface="Calibri" panose="020F0502020204030204" pitchFamily="34" charset="0"/>
              </a:defRPr>
            </a:lvl7pPr>
            <a:lvl8pPr marL="3408050" indent="-227203" defTabSz="454407" eaLnBrk="0" fontAlgn="base" hangingPunct="0">
              <a:spcBef>
                <a:spcPct val="0"/>
              </a:spcBef>
              <a:spcAft>
                <a:spcPct val="0"/>
              </a:spcAft>
              <a:defRPr>
                <a:solidFill>
                  <a:schemeClr val="tx1"/>
                </a:solidFill>
                <a:latin typeface="Calibri" panose="020F0502020204030204" pitchFamily="34" charset="0"/>
              </a:defRPr>
            </a:lvl8pPr>
            <a:lvl9pPr marL="3862457" indent="-227203" defTabSz="454407"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35</a:t>
            </a:fld>
            <a:endParaRPr lang="ja-JP" altLang="en-US">
              <a:latin typeface="游ゴシック" panose="020B0400000000000000" pitchFamily="5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3C8AADF7-3046-E983-3861-77AC9AD05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1E937620-EFAB-5EC3-4DE3-57BF8EC25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4B66F9DE-3200-A3E1-6822-AB1BFF8EB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16A9-D4B0-DB55-072F-F91A6A56E40F}"/>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90A15D6-C59E-A7CF-D166-C7F0A3DD0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13BE475-61EC-3CEC-720E-41C92C9B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F3F3ECD9-CAC2-55ED-D18C-91721B80CD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98131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E85E-3A62-7406-A63A-A73CBFF88EFF}"/>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8697743-CD97-FA7B-8EBC-240FA044C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67F8AA5-93DE-5D43-90CF-34B1EE2B6A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4826445-B20D-CEEB-DE56-6585B0D55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800677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8C63-3FAC-480A-F72F-D7E87F776C83}"/>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4021DC9-01D6-6F3E-3318-03EA3C1EB5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7F0E9AB-F454-6439-1E78-8DDA1975E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1"/>
              </a:spcBef>
            </a:pPr>
            <a:endParaRPr lang="en-US" altLang="ja-JP"/>
          </a:p>
        </p:txBody>
      </p:sp>
      <p:sp>
        <p:nvSpPr>
          <p:cNvPr id="38916" name="スライド番号プレースホルダー 3">
            <a:extLst>
              <a:ext uri="{FF2B5EF4-FFF2-40B4-BE49-F238E27FC236}">
                <a16:creationId xmlns:a16="http://schemas.microsoft.com/office/drawing/2014/main" id="{34A33723-6BBE-C856-277F-428FBB9DA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41453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B4DE-8D29-B701-4787-E7EA60D34B55}"/>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AD7792D-DB19-44C9-D1F0-0C20F11DD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0E171013-14B8-4FAC-DA98-6BAFC0C0A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82FD72D5-40F5-3344-E0F9-76940E36C0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674">
              <a:defRPr>
                <a:solidFill>
                  <a:schemeClr val="tx1"/>
                </a:solidFill>
                <a:latin typeface="Calibri" panose="020F0502020204030204" pitchFamily="34" charset="0"/>
              </a:defRPr>
            </a:lvl1pPr>
            <a:lvl2pPr marL="738411" indent="-284004" defTabSz="449674">
              <a:defRPr>
                <a:solidFill>
                  <a:schemeClr val="tx1"/>
                </a:solidFill>
                <a:latin typeface="Calibri" panose="020F0502020204030204" pitchFamily="34" charset="0"/>
              </a:defRPr>
            </a:lvl2pPr>
            <a:lvl3pPr marL="1136017" indent="-227203" defTabSz="449674">
              <a:defRPr>
                <a:solidFill>
                  <a:schemeClr val="tx1"/>
                </a:solidFill>
                <a:latin typeface="Calibri" panose="020F0502020204030204" pitchFamily="34" charset="0"/>
              </a:defRPr>
            </a:lvl3pPr>
            <a:lvl4pPr marL="1590424" indent="-227203" defTabSz="449674">
              <a:defRPr>
                <a:solidFill>
                  <a:schemeClr val="tx1"/>
                </a:solidFill>
                <a:latin typeface="Calibri" panose="020F0502020204030204" pitchFamily="34" charset="0"/>
              </a:defRPr>
            </a:lvl4pPr>
            <a:lvl5pPr marL="2044830" indent="-227203" defTabSz="449674">
              <a:defRPr>
                <a:solidFill>
                  <a:schemeClr val="tx1"/>
                </a:solidFill>
                <a:latin typeface="Calibri" panose="020F0502020204030204" pitchFamily="34" charset="0"/>
              </a:defRPr>
            </a:lvl5pPr>
            <a:lvl6pPr marL="2499237" indent="-227203" defTabSz="449674" eaLnBrk="0" fontAlgn="base" hangingPunct="0">
              <a:spcBef>
                <a:spcPct val="0"/>
              </a:spcBef>
              <a:spcAft>
                <a:spcPct val="0"/>
              </a:spcAft>
              <a:defRPr>
                <a:solidFill>
                  <a:schemeClr val="tx1"/>
                </a:solidFill>
                <a:latin typeface="Calibri" panose="020F0502020204030204" pitchFamily="34" charset="0"/>
              </a:defRPr>
            </a:lvl6pPr>
            <a:lvl7pPr marL="2953644" indent="-227203" defTabSz="449674" eaLnBrk="0" fontAlgn="base" hangingPunct="0">
              <a:spcBef>
                <a:spcPct val="0"/>
              </a:spcBef>
              <a:spcAft>
                <a:spcPct val="0"/>
              </a:spcAft>
              <a:defRPr>
                <a:solidFill>
                  <a:schemeClr val="tx1"/>
                </a:solidFill>
                <a:latin typeface="Calibri" panose="020F0502020204030204" pitchFamily="34" charset="0"/>
              </a:defRPr>
            </a:lvl7pPr>
            <a:lvl8pPr marL="3408050" indent="-227203" defTabSz="449674" eaLnBrk="0" fontAlgn="base" hangingPunct="0">
              <a:spcBef>
                <a:spcPct val="0"/>
              </a:spcBef>
              <a:spcAft>
                <a:spcPct val="0"/>
              </a:spcAft>
              <a:defRPr>
                <a:solidFill>
                  <a:schemeClr val="tx1"/>
                </a:solidFill>
                <a:latin typeface="Calibri" panose="020F0502020204030204" pitchFamily="34" charset="0"/>
              </a:defRPr>
            </a:lvl8pPr>
            <a:lvl9pPr marL="3862457" indent="-227203" defTabSz="449674"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6011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ED563D9-0143-4A44-5092-3B3DE5FF7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9DB9600A-CDE8-293B-C565-1EC927808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412" name="スライド番号プレースホルダー 3">
            <a:extLst>
              <a:ext uri="{FF2B5EF4-FFF2-40B4-BE49-F238E27FC236}">
                <a16:creationId xmlns:a16="http://schemas.microsoft.com/office/drawing/2014/main" id="{BB4BBCA2-6751-C531-A153-0AA72C97B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327" indent="-284532">
              <a:defRPr>
                <a:solidFill>
                  <a:schemeClr val="tx1"/>
                </a:solidFill>
                <a:latin typeface="Calibri" panose="020F0502020204030204" pitchFamily="34" charset="0"/>
              </a:defRPr>
            </a:lvl2pPr>
            <a:lvl3pPr marL="1142897" indent="-227308">
              <a:defRPr>
                <a:solidFill>
                  <a:schemeClr val="tx1"/>
                </a:solidFill>
                <a:latin typeface="Calibri" panose="020F0502020204030204" pitchFamily="34" charset="0"/>
              </a:defRPr>
            </a:lvl3pPr>
            <a:lvl4pPr marL="1600691" indent="-227308">
              <a:defRPr>
                <a:solidFill>
                  <a:schemeClr val="tx1"/>
                </a:solidFill>
                <a:latin typeface="Calibri" panose="020F0502020204030204" pitchFamily="34" charset="0"/>
              </a:defRPr>
            </a:lvl4pPr>
            <a:lvl5pPr marL="2058486" indent="-227308">
              <a:defRPr>
                <a:solidFill>
                  <a:schemeClr val="tx1"/>
                </a:solidFill>
                <a:latin typeface="Calibri" panose="020F0502020204030204" pitchFamily="34" charset="0"/>
              </a:defRPr>
            </a:lvl5pPr>
            <a:lvl6pPr marL="2516280" indent="-227308" defTabSz="457794" eaLnBrk="0" fontAlgn="base" hangingPunct="0">
              <a:spcBef>
                <a:spcPct val="0"/>
              </a:spcBef>
              <a:spcAft>
                <a:spcPct val="0"/>
              </a:spcAft>
              <a:defRPr>
                <a:solidFill>
                  <a:schemeClr val="tx1"/>
                </a:solidFill>
                <a:latin typeface="Calibri" panose="020F0502020204030204" pitchFamily="34" charset="0"/>
              </a:defRPr>
            </a:lvl6pPr>
            <a:lvl7pPr marL="2974074" indent="-227308" defTabSz="457794" eaLnBrk="0" fontAlgn="base" hangingPunct="0">
              <a:spcBef>
                <a:spcPct val="0"/>
              </a:spcBef>
              <a:spcAft>
                <a:spcPct val="0"/>
              </a:spcAft>
              <a:defRPr>
                <a:solidFill>
                  <a:schemeClr val="tx1"/>
                </a:solidFill>
                <a:latin typeface="Calibri" panose="020F0502020204030204" pitchFamily="34" charset="0"/>
              </a:defRPr>
            </a:lvl7pPr>
            <a:lvl8pPr marL="3431869" indent="-227308" defTabSz="457794" eaLnBrk="0" fontAlgn="base" hangingPunct="0">
              <a:spcBef>
                <a:spcPct val="0"/>
              </a:spcBef>
              <a:spcAft>
                <a:spcPct val="0"/>
              </a:spcAft>
              <a:defRPr>
                <a:solidFill>
                  <a:schemeClr val="tx1"/>
                </a:solidFill>
                <a:latin typeface="Calibri" panose="020F0502020204030204" pitchFamily="34" charset="0"/>
              </a:defRPr>
            </a:lvl8pPr>
            <a:lvl9pPr marL="3889663" indent="-227308" defTabSz="457794" eaLnBrk="0" fontAlgn="base" hangingPunct="0">
              <a:spcBef>
                <a:spcPct val="0"/>
              </a:spcBef>
              <a:spcAft>
                <a:spcPct val="0"/>
              </a:spcAft>
              <a:defRPr>
                <a:solidFill>
                  <a:schemeClr val="tx1"/>
                </a:solidFill>
                <a:latin typeface="Calibri" panose="020F0502020204030204" pitchFamily="34" charset="0"/>
              </a:defRPr>
            </a:lvl9pPr>
          </a:lstStyle>
          <a:p>
            <a:fld id="{67DFE955-5074-445A-A306-467E9F990787}"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2138" y="671513"/>
            <a:ext cx="5926137" cy="4103687"/>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41</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FEBF472C-575A-7348-6125-227A89E6F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id="{247BB301-0B8B-8DB9-78C1-C70374C4A1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en-US" altLang="ja-JP"/>
          </a:p>
        </p:txBody>
      </p:sp>
      <p:sp>
        <p:nvSpPr>
          <p:cNvPr id="60420" name="スライド番号プレースホルダー 3">
            <a:extLst>
              <a:ext uri="{FF2B5EF4-FFF2-40B4-BE49-F238E27FC236}">
                <a16:creationId xmlns:a16="http://schemas.microsoft.com/office/drawing/2014/main" id="{638BCBAE-368B-7BD1-8DFA-5FB56DD4F9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00927E9-4456-477A-B332-A9E1FE07F3D5}" type="slidenum">
              <a:rPr lang="ja-JP" altLang="en-US" smtClean="0">
                <a:solidFill>
                  <a:srgbClr val="000000"/>
                </a:solidFill>
              </a:rPr>
              <a:pPr>
                <a:spcBef>
                  <a:spcPct val="0"/>
                </a:spcBef>
              </a:pPr>
              <a:t>42</a:t>
            </a:fld>
            <a:endParaRPr lang="ja-JP" alt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039124AF-035C-938B-A284-BF69E8F52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791496A7-D759-8FCB-28DC-2CD1C9FED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en-US" altLang="ja-JP"/>
          </a:p>
        </p:txBody>
      </p:sp>
      <p:sp>
        <p:nvSpPr>
          <p:cNvPr id="62468" name="スライド番号プレースホルダー 3">
            <a:extLst>
              <a:ext uri="{FF2B5EF4-FFF2-40B4-BE49-F238E27FC236}">
                <a16:creationId xmlns:a16="http://schemas.microsoft.com/office/drawing/2014/main" id="{17BD73C8-21FF-B66F-62C7-014919CCD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6CEDAAE1-6D51-41B0-9525-945B18BBE4B4}" type="slidenum">
              <a:rPr lang="ja-JP" altLang="en-US" smtClean="0">
                <a:solidFill>
                  <a:srgbClr val="000000"/>
                </a:solidFill>
              </a:rPr>
              <a:pPr>
                <a:spcBef>
                  <a:spcPct val="0"/>
                </a:spcBef>
              </a:pPr>
              <a:t>43</a:t>
            </a:fld>
            <a:endParaRPr lang="ja-JP"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796" indent="-286075">
              <a:defRPr>
                <a:solidFill>
                  <a:schemeClr val="tx1"/>
                </a:solidFill>
                <a:latin typeface="Calibri" panose="020F0502020204030204" pitchFamily="34" charset="0"/>
              </a:defRPr>
            </a:lvl2pPr>
            <a:lvl3pPr marL="1144302" indent="-228860">
              <a:defRPr>
                <a:solidFill>
                  <a:schemeClr val="tx1"/>
                </a:solidFill>
                <a:latin typeface="Calibri" panose="020F0502020204030204" pitchFamily="34" charset="0"/>
              </a:defRPr>
            </a:lvl3pPr>
            <a:lvl4pPr marL="1602022" indent="-228860">
              <a:defRPr>
                <a:solidFill>
                  <a:schemeClr val="tx1"/>
                </a:solidFill>
                <a:latin typeface="Calibri" panose="020F0502020204030204" pitchFamily="34" charset="0"/>
              </a:defRPr>
            </a:lvl4pPr>
            <a:lvl5pPr marL="2059743" indent="-228860">
              <a:defRPr>
                <a:solidFill>
                  <a:schemeClr val="tx1"/>
                </a:solidFill>
                <a:latin typeface="Calibri" panose="020F0502020204030204" pitchFamily="34" charset="0"/>
              </a:defRPr>
            </a:lvl5pPr>
            <a:lvl6pPr marL="2517462" indent="-228860" defTabSz="457720" eaLnBrk="0" fontAlgn="base" hangingPunct="0">
              <a:spcBef>
                <a:spcPct val="0"/>
              </a:spcBef>
              <a:spcAft>
                <a:spcPct val="0"/>
              </a:spcAft>
              <a:defRPr>
                <a:solidFill>
                  <a:schemeClr val="tx1"/>
                </a:solidFill>
                <a:latin typeface="Calibri" panose="020F0502020204030204" pitchFamily="34" charset="0"/>
              </a:defRPr>
            </a:lvl6pPr>
            <a:lvl7pPr marL="2975184" indent="-228860" defTabSz="457720" eaLnBrk="0" fontAlgn="base" hangingPunct="0">
              <a:spcBef>
                <a:spcPct val="0"/>
              </a:spcBef>
              <a:spcAft>
                <a:spcPct val="0"/>
              </a:spcAft>
              <a:defRPr>
                <a:solidFill>
                  <a:schemeClr val="tx1"/>
                </a:solidFill>
                <a:latin typeface="Calibri" panose="020F0502020204030204" pitchFamily="34" charset="0"/>
              </a:defRPr>
            </a:lvl7pPr>
            <a:lvl8pPr marL="3432904" indent="-228860" defTabSz="457720" eaLnBrk="0" fontAlgn="base" hangingPunct="0">
              <a:spcBef>
                <a:spcPct val="0"/>
              </a:spcBef>
              <a:spcAft>
                <a:spcPct val="0"/>
              </a:spcAft>
              <a:defRPr>
                <a:solidFill>
                  <a:schemeClr val="tx1"/>
                </a:solidFill>
                <a:latin typeface="Calibri" panose="020F0502020204030204" pitchFamily="34" charset="0"/>
              </a:defRPr>
            </a:lvl8pPr>
            <a:lvl9pPr marL="3890625" indent="-228860" defTabSz="457720"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4</a:t>
            </a:fld>
            <a:endParaRPr lang="ja-JP" altLang="en-US">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7F9688A5-CB90-3512-4234-F073378AE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5FE78578-FE6D-94B6-80D6-76169A277B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27652" name="スライド番号プレースホルダー 3">
            <a:extLst>
              <a:ext uri="{FF2B5EF4-FFF2-40B4-BE49-F238E27FC236}">
                <a16:creationId xmlns:a16="http://schemas.microsoft.com/office/drawing/2014/main" id="{26702062-2B89-5994-B719-0274F045E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5</a:t>
            </a:fld>
            <a:endParaRPr lang="ja-JP"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A1F2A-CCAB-455F-4C5D-520C8D958160}"/>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1F663352-18F6-6DB0-F1D1-D9DEDD435A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16A3F873-3D57-A391-ED4D-9E8CEE3182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27652" name="スライド番号プレースホルダー 3">
            <a:extLst>
              <a:ext uri="{FF2B5EF4-FFF2-40B4-BE49-F238E27FC236}">
                <a16:creationId xmlns:a16="http://schemas.microsoft.com/office/drawing/2014/main" id="{D0650A59-0422-F75E-B7FB-6B23353C2F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6</a:t>
            </a:fld>
            <a:endParaRPr lang="ja-JP" altLang="en-US">
              <a:solidFill>
                <a:srgbClr val="000000"/>
              </a:solidFill>
            </a:endParaRPr>
          </a:p>
        </p:txBody>
      </p:sp>
    </p:spTree>
    <p:extLst>
      <p:ext uri="{BB962C8B-B14F-4D97-AF65-F5344CB8AC3E}">
        <p14:creationId xmlns:p14="http://schemas.microsoft.com/office/powerpoint/2010/main" val="761060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6DDC8-25E4-FDFB-47C0-431A12C49154}"/>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74F2D515-BF9D-8EC7-A551-4522D63D65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AAA8C76D-5AC8-DE71-4DB3-29200B4F8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27652" name="スライド番号プレースホルダー 3">
            <a:extLst>
              <a:ext uri="{FF2B5EF4-FFF2-40B4-BE49-F238E27FC236}">
                <a16:creationId xmlns:a16="http://schemas.microsoft.com/office/drawing/2014/main" id="{17AE7427-2D3F-76EE-A49F-B3993B3182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7</a:t>
            </a:fld>
            <a:endParaRPr lang="ja-JP" altLang="en-US">
              <a:solidFill>
                <a:srgbClr val="000000"/>
              </a:solidFill>
            </a:endParaRPr>
          </a:p>
        </p:txBody>
      </p:sp>
    </p:spTree>
    <p:extLst>
      <p:ext uri="{BB962C8B-B14F-4D97-AF65-F5344CB8AC3E}">
        <p14:creationId xmlns:p14="http://schemas.microsoft.com/office/powerpoint/2010/main" val="110284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a:extLst>
              <a:ext uri="{FF2B5EF4-FFF2-40B4-BE49-F238E27FC236}">
                <a16:creationId xmlns:a16="http://schemas.microsoft.com/office/drawing/2014/main" id="{0502949A-0308-4F4A-A774-72687FACA4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a:extLst>
              <a:ext uri="{FF2B5EF4-FFF2-40B4-BE49-F238E27FC236}">
                <a16:creationId xmlns:a16="http://schemas.microsoft.com/office/drawing/2014/main" id="{56F913D0-1E2E-B553-2BF0-B9535D8B0F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5"/>
              </a:spcBef>
            </a:pPr>
            <a:endParaRPr lang="ja-JP" altLang="en-US"/>
          </a:p>
        </p:txBody>
      </p:sp>
      <p:sp>
        <p:nvSpPr>
          <p:cNvPr id="29700" name="スライド番号プレースホルダー 3">
            <a:extLst>
              <a:ext uri="{FF2B5EF4-FFF2-40B4-BE49-F238E27FC236}">
                <a16:creationId xmlns:a16="http://schemas.microsoft.com/office/drawing/2014/main" id="{8B217592-5861-8C25-BBF5-FC98C6DA7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8685" indent="-287712">
              <a:spcBef>
                <a:spcPct val="30000"/>
              </a:spcBef>
              <a:defRPr kumimoji="1" sz="1200">
                <a:solidFill>
                  <a:schemeClr val="tx1"/>
                </a:solidFill>
                <a:latin typeface="游ゴシック" panose="020B0400000000000000" pitchFamily="50" charset="-128"/>
              </a:defRPr>
            </a:lvl2pPr>
            <a:lvl3pPr marL="1152434" indent="-230487">
              <a:spcBef>
                <a:spcPct val="30000"/>
              </a:spcBef>
              <a:defRPr kumimoji="1" sz="1200">
                <a:solidFill>
                  <a:schemeClr val="tx1"/>
                </a:solidFill>
                <a:latin typeface="游ゴシック" panose="020B0400000000000000" pitchFamily="50" charset="-128"/>
              </a:defRPr>
            </a:lvl3pPr>
            <a:lvl4pPr marL="1613408" indent="-230487">
              <a:spcBef>
                <a:spcPct val="30000"/>
              </a:spcBef>
              <a:defRPr kumimoji="1" sz="1200">
                <a:solidFill>
                  <a:schemeClr val="tx1"/>
                </a:solidFill>
                <a:latin typeface="游ゴシック" panose="020B0400000000000000" pitchFamily="50" charset="-128"/>
              </a:defRPr>
            </a:lvl4pPr>
            <a:lvl5pPr marL="2074381" indent="-230487">
              <a:spcBef>
                <a:spcPct val="30000"/>
              </a:spcBef>
              <a:defRPr kumimoji="1" sz="1200">
                <a:solidFill>
                  <a:schemeClr val="tx1"/>
                </a:solidFill>
                <a:latin typeface="游ゴシック" panose="020B0400000000000000" pitchFamily="50" charset="-128"/>
              </a:defRPr>
            </a:lvl5pPr>
            <a:lvl6pPr marL="2532176"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9970"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7764"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5559" indent="-230487" defTabSz="457794"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DF26DCFC-629A-4ADF-A64D-E9C0AB52A866}" type="slidenum">
              <a:rPr lang="ja-JP" altLang="en-US" smtClean="0">
                <a:solidFill>
                  <a:srgbClr val="000000"/>
                </a:solidFill>
              </a:rPr>
              <a:pPr>
                <a:spcBef>
                  <a:spcPct val="0"/>
                </a:spcBef>
              </a:pPr>
              <a:t>8</a:t>
            </a:fld>
            <a:endParaRPr lang="ja-JP" altLang="en-US">
              <a:solidFill>
                <a:srgbClr val="000000"/>
              </a:solidFill>
            </a:endParaRP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1AFA8380-98DE-7AD6-FE84-4B417B8DC6B4}"/>
              </a:ext>
            </a:extLst>
          </p:cNvPr>
          <p:cNvSpPr>
            <a:spLocks noGrp="1"/>
          </p:cNvSpPr>
          <p:nvPr>
            <p:ph type="dt" sz="half" idx="10"/>
          </p:nvPr>
        </p:nvSpPr>
        <p:spPr/>
        <p:txBody>
          <a:bodyPr/>
          <a:lstStyle>
            <a:lvl1pPr>
              <a:defRPr/>
            </a:lvl1pPr>
          </a:lstStyle>
          <a:p>
            <a:pPr>
              <a:defRPr/>
            </a:pPr>
            <a:fld id="{EF8691BF-EC20-46E6-9C24-B842443251E3}" type="datetime1">
              <a:rPr lang="ja-JP" altLang="en-US"/>
              <a:pPr>
                <a:defRPr/>
              </a:pPr>
              <a:t>2025/4/14</a:t>
            </a:fld>
            <a:endParaRPr lang="ja-JP" altLang="en-US"/>
          </a:p>
        </p:txBody>
      </p:sp>
      <p:sp>
        <p:nvSpPr>
          <p:cNvPr id="5" name="Footer Placeholder 4">
            <a:extLst>
              <a:ext uri="{FF2B5EF4-FFF2-40B4-BE49-F238E27FC236}">
                <a16:creationId xmlns:a16="http://schemas.microsoft.com/office/drawing/2014/main" id="{5A59E26C-C5DF-05F9-9E51-5CAA218DAEC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AEE1167-01D2-AF1E-A07A-F821B36C5906}"/>
              </a:ext>
            </a:extLst>
          </p:cNvPr>
          <p:cNvSpPr>
            <a:spLocks noGrp="1"/>
          </p:cNvSpPr>
          <p:nvPr>
            <p:ph type="sldNum" sz="quarter" idx="12"/>
          </p:nvPr>
        </p:nvSpPr>
        <p:spPr/>
        <p:txBody>
          <a:bodyPr/>
          <a:lstStyle>
            <a:lvl1pPr>
              <a:defRPr/>
            </a:lvl1pPr>
          </a:lstStyle>
          <a:p>
            <a:pPr>
              <a:defRPr/>
            </a:pPr>
            <a:fld id="{B70E3B88-FBFE-4B1D-9DB5-C7D8BC81CC93}" type="slidenum">
              <a:rPr lang="ja-JP" altLang="en-US"/>
              <a:pPr>
                <a:defRPr/>
              </a:pPr>
              <a:t>‹#›</a:t>
            </a:fld>
            <a:endParaRPr lang="ja-JP" altLang="en-US"/>
          </a:p>
        </p:txBody>
      </p:sp>
    </p:spTree>
    <p:extLst>
      <p:ext uri="{BB962C8B-B14F-4D97-AF65-F5344CB8AC3E}">
        <p14:creationId xmlns:p14="http://schemas.microsoft.com/office/powerpoint/2010/main" val="367367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CC55E3A-551F-A37C-C950-4A3F922A66C7}"/>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B683272-AA02-5CA3-78A9-9BA30733D126}"/>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3DA0EF3F-6E90-28DE-0F4C-A3394ADBCD13}"/>
              </a:ext>
            </a:extLst>
          </p:cNvPr>
          <p:cNvSpPr>
            <a:spLocks noGrp="1"/>
          </p:cNvSpPr>
          <p:nvPr>
            <p:ph type="sldNum" sz="quarter" idx="10"/>
          </p:nvPr>
        </p:nvSpPr>
        <p:spPr/>
        <p:txBody>
          <a:bodyPr/>
          <a:lstStyle>
            <a:lvl1pPr>
              <a:defRPr smtClean="0"/>
            </a:lvl1pPr>
          </a:lstStyle>
          <a:p>
            <a:pPr>
              <a:defRPr/>
            </a:pPr>
            <a:fld id="{7D6A04D6-2C00-4205-B2E7-9621766F576E}" type="slidenum">
              <a:rPr lang="ja-JP" altLang="en-US"/>
              <a:pPr>
                <a:defRPr/>
              </a:pPr>
              <a:t>‹#›</a:t>
            </a:fld>
            <a:endParaRPr lang="ja-JP" altLang="en-US"/>
          </a:p>
        </p:txBody>
      </p:sp>
    </p:spTree>
    <p:extLst>
      <p:ext uri="{BB962C8B-B14F-4D97-AF65-F5344CB8AC3E}">
        <p14:creationId xmlns:p14="http://schemas.microsoft.com/office/powerpoint/2010/main" val="2032816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22DAC07-4FAC-8DE1-8AD4-DAFC2BC9F25D}"/>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A10B13D-BE8B-E514-A9F6-A474ABA4978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046F27A6-B824-9133-0499-EA3A29632B27}"/>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68F607F6-1F33-5907-47E2-8484AC55684F}"/>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4A31780F-731B-B5A5-7420-601F18E1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10556A5-9223-3AAF-9293-C4C431B3E513}"/>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ADDC8EB0-289A-E91E-CDFF-46C2E3546F28}"/>
              </a:ext>
            </a:extLst>
          </p:cNvPr>
          <p:cNvSpPr>
            <a:spLocks noGrp="1"/>
          </p:cNvSpPr>
          <p:nvPr>
            <p:ph type="sldNum" sz="quarter" idx="10"/>
          </p:nvPr>
        </p:nvSpPr>
        <p:spPr/>
        <p:txBody>
          <a:bodyPr/>
          <a:lstStyle>
            <a:lvl1pPr>
              <a:defRPr smtClean="0"/>
            </a:lvl1pPr>
          </a:lstStyle>
          <a:p>
            <a:pPr>
              <a:defRPr/>
            </a:pPr>
            <a:fld id="{FEE294C4-4AD2-46A6-BC76-8710259AC561}" type="slidenum">
              <a:rPr lang="ja-JP" altLang="en-US"/>
              <a:pPr>
                <a:defRPr/>
              </a:pPr>
              <a:t>‹#›</a:t>
            </a:fld>
            <a:endParaRPr lang="ja-JP" altLang="en-US"/>
          </a:p>
        </p:txBody>
      </p:sp>
    </p:spTree>
    <p:extLst>
      <p:ext uri="{BB962C8B-B14F-4D97-AF65-F5344CB8AC3E}">
        <p14:creationId xmlns:p14="http://schemas.microsoft.com/office/powerpoint/2010/main" val="996414981"/>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85EE0D65-8E53-A32F-5A5E-F7CFCC8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E720CB7-9A56-26D8-2B1C-37A61D816EFB}"/>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675671216"/>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56233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AA96735-E05A-FDD1-021B-B79217FDC3B3}"/>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0C9666F-90BE-9978-B57F-CE95BD5A886B}"/>
              </a:ext>
            </a:extLst>
          </p:cNvPr>
          <p:cNvSpPr>
            <a:spLocks noGrp="1"/>
          </p:cNvSpPr>
          <p:nvPr>
            <p:ph type="sldNum" sz="quarter" idx="10"/>
          </p:nvPr>
        </p:nvSpPr>
        <p:spPr/>
        <p:txBody>
          <a:bodyPr/>
          <a:lstStyle>
            <a:lvl1pPr>
              <a:defRPr smtClean="0"/>
            </a:lvl1pPr>
          </a:lstStyle>
          <a:p>
            <a:pPr>
              <a:defRPr/>
            </a:pPr>
            <a:fld id="{98A27851-3CE3-464B-B113-B423DC6DF932}" type="slidenum">
              <a:rPr lang="ja-JP" altLang="en-US"/>
              <a:pPr>
                <a:defRPr/>
              </a:pPr>
              <a:t>‹#›</a:t>
            </a:fld>
            <a:endParaRPr lang="ja-JP" altLang="en-US"/>
          </a:p>
        </p:txBody>
      </p:sp>
    </p:spTree>
    <p:extLst>
      <p:ext uri="{BB962C8B-B14F-4D97-AF65-F5344CB8AC3E}">
        <p14:creationId xmlns:p14="http://schemas.microsoft.com/office/powerpoint/2010/main" val="1808594691"/>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6ED769-1E9C-A5D6-F1DB-78851B3352FD}"/>
              </a:ext>
            </a:extLst>
          </p:cNvPr>
          <p:cNvSpPr>
            <a:spLocks noGrp="1"/>
          </p:cNvSpPr>
          <p:nvPr>
            <p:ph type="sldNum" sz="quarter" idx="10"/>
          </p:nvPr>
        </p:nvSpPr>
        <p:spPr/>
        <p:txBody>
          <a:bodyPr/>
          <a:lstStyle>
            <a:lvl1pPr>
              <a:defRPr smtClean="0"/>
            </a:lvl1pPr>
          </a:lstStyle>
          <a:p>
            <a:pPr>
              <a:defRPr/>
            </a:pPr>
            <a:fld id="{2A484881-CA4A-4772-BDA3-85E6A5CE156F}" type="slidenum">
              <a:rPr lang="ja-JP" altLang="en-US"/>
              <a:pPr>
                <a:defRPr/>
              </a:pPr>
              <a:t>‹#›</a:t>
            </a:fld>
            <a:endParaRPr lang="ja-JP" altLang="en-US"/>
          </a:p>
        </p:txBody>
      </p:sp>
    </p:spTree>
    <p:extLst>
      <p:ext uri="{BB962C8B-B14F-4D97-AF65-F5344CB8AC3E}">
        <p14:creationId xmlns:p14="http://schemas.microsoft.com/office/powerpoint/2010/main" val="2050830368"/>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70BAC97-EA2D-7027-BA68-DEAFB45BD05C}"/>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843720F-7ADA-B18E-7AD0-7C90D02EBC2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AE67F52D-74BA-6A04-67BF-56BA1A1D26DC}"/>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7946E3-4763-5030-442B-F00AFF254AF8}"/>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FE425AE6-DB85-7657-2683-377DB95AEA9B}"/>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3E83161-8AB2-86E2-9903-BF617BD1B1A8}"/>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387BE86-FE7D-0A13-0E4A-E074CCDC7D9C}"/>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750DAEF0-C5ED-2B3E-D019-A6C86DEFB5AB}"/>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B4846F3-0964-24E4-89FB-2573594A14B9}"/>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4180E181-7B4E-C888-01C6-25EE0E1B7EAA}"/>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A8E41967-0CD4-0137-FEFD-B2A92CADB1BD}"/>
              </a:ext>
            </a:extLst>
          </p:cNvPr>
          <p:cNvSpPr>
            <a:spLocks noGrp="1"/>
          </p:cNvSpPr>
          <p:nvPr>
            <p:ph type="sldNum" sz="quarter" idx="10"/>
          </p:nvPr>
        </p:nvSpPr>
        <p:spPr/>
        <p:txBody>
          <a:bodyPr/>
          <a:lstStyle>
            <a:lvl1pPr>
              <a:defRPr smtClean="0"/>
            </a:lvl1pPr>
          </a:lstStyle>
          <a:p>
            <a:pPr>
              <a:defRPr/>
            </a:pPr>
            <a:fld id="{F4CA907F-A5B6-430B-9207-B8AF9FF199C3}" type="slidenum">
              <a:rPr lang="ja-JP" altLang="en-US"/>
              <a:pPr>
                <a:defRPr/>
              </a:pPr>
              <a:t>‹#›</a:t>
            </a:fld>
            <a:endParaRPr lang="ja-JP" altLang="en-US"/>
          </a:p>
        </p:txBody>
      </p:sp>
    </p:spTree>
    <p:extLst>
      <p:ext uri="{BB962C8B-B14F-4D97-AF65-F5344CB8AC3E}">
        <p14:creationId xmlns:p14="http://schemas.microsoft.com/office/powerpoint/2010/main" val="2305653914"/>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0F3587-CD63-E41C-A873-23DD799428FB}"/>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46341A6-8BA1-3326-7918-E5FBF188158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2249676D-CE1E-559E-A1C0-C02D942626A7}"/>
              </a:ext>
            </a:extLst>
          </p:cNvPr>
          <p:cNvSpPr/>
          <p:nvPr/>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919A987-3E1A-AE12-8DA1-F5238AA3CAE6}"/>
              </a:ext>
            </a:extLst>
          </p:cNvPr>
          <p:cNvSpPr txBox="1"/>
          <p:nvPr/>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39D105F7-1A22-246C-C65F-7D251BFDEFBA}"/>
              </a:ext>
            </a:extLst>
          </p:cNvPr>
          <p:cNvSpPr>
            <a:spLocks noGrp="1"/>
          </p:cNvSpPr>
          <p:nvPr>
            <p:ph type="sldNum" sz="quarter" idx="10"/>
          </p:nvPr>
        </p:nvSpPr>
        <p:spPr/>
        <p:txBody>
          <a:bodyPr/>
          <a:lstStyle>
            <a:lvl1pPr>
              <a:defRPr smtClean="0"/>
            </a:lvl1pPr>
          </a:lstStyle>
          <a:p>
            <a:pPr>
              <a:defRPr/>
            </a:pPr>
            <a:fld id="{96EE6689-046C-48AF-80C1-583274532B4D}" type="slidenum">
              <a:rPr lang="ja-JP" altLang="en-US"/>
              <a:pPr>
                <a:defRPr/>
              </a:pPr>
              <a:t>‹#›</a:t>
            </a:fld>
            <a:endParaRPr lang="ja-JP" altLang="en-US"/>
          </a:p>
        </p:txBody>
      </p:sp>
    </p:spTree>
    <p:extLst>
      <p:ext uri="{BB962C8B-B14F-4D97-AF65-F5344CB8AC3E}">
        <p14:creationId xmlns:p14="http://schemas.microsoft.com/office/powerpoint/2010/main" val="3993774381"/>
      </p:ext>
    </p:extLst>
  </p:cSld>
  <p:clrMapOvr>
    <a:masterClrMapping/>
  </p:clrMapOvr>
  <p:transition spd="slow"/>
  <p:hf hdr="0" ftr="0" dt="0"/>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1F38B-617B-CAA6-5FB5-9E3533EDF243}"/>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0454CFF-8C76-A5E9-AB78-DC06812B0F7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79C1484-FE24-79D6-D0B9-9B3DCAE3D5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0C8347EA-9763-46BC-8E94-246DE373ABF1}" type="datetime1">
              <a:rPr lang="ja-JP" altLang="en-US"/>
              <a:pPr>
                <a:defRPr/>
              </a:pPr>
              <a:t>2025/4/14</a:t>
            </a:fld>
            <a:endParaRPr lang="ja-JP" altLang="en-US"/>
          </a:p>
        </p:txBody>
      </p:sp>
      <p:sp>
        <p:nvSpPr>
          <p:cNvPr id="5" name="Footer Placeholder 4">
            <a:extLst>
              <a:ext uri="{FF2B5EF4-FFF2-40B4-BE49-F238E27FC236}">
                <a16:creationId xmlns:a16="http://schemas.microsoft.com/office/drawing/2014/main" id="{6B636C0B-D1E0-A6BB-403A-F95EA203F6A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95EA8E6C-6B08-B882-9DA4-C5787D356964}"/>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smtClean="0">
                <a:solidFill>
                  <a:srgbClr val="898989"/>
                </a:solidFill>
              </a:defRPr>
            </a:lvl1pPr>
          </a:lstStyle>
          <a:p>
            <a:pPr>
              <a:defRPr/>
            </a:pPr>
            <a:fld id="{CB968F64-C2E5-4740-AAA7-DCC0EE24F5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 Id="rId3"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media/image13.png" Type="http://schemas.openxmlformats.org/officeDocument/2006/relationships/image"/><Relationship Id="rId4"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6.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 Id="rId3" Target="../media/image1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9.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1.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1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 Id="rId4" Target="../media/image1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4.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5.xml" Type="http://schemas.openxmlformats.org/officeDocument/2006/relationships/notesSlide"/><Relationship Id="rId3" Target="../media/image18.png" Type="http://schemas.openxmlformats.org/officeDocument/2006/relationships/image"/><Relationship Id="rId4" Target="../media/image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6.xml" Type="http://schemas.openxmlformats.org/officeDocument/2006/relationships/notesSlide"/><Relationship Id="rId3" Target="../media/image18.png" Type="http://schemas.openxmlformats.org/officeDocument/2006/relationships/image"/><Relationship Id="rId4" Target="../media/image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7.xml" Type="http://schemas.openxmlformats.org/officeDocument/2006/relationships/notesSlide"/><Relationship Id="rId3" Target="../media/image19.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8.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9.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0.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1.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2.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3.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4.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5.xml" Type="http://schemas.openxmlformats.org/officeDocument/2006/relationships/notesSlide"/><Relationship Id="rId3" Target="../media/image1.png" Type="http://schemas.openxmlformats.org/officeDocument/2006/relationships/image"/><Relationship Id="rId4" Target="../media/image18.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6.xml" Type="http://schemas.openxmlformats.org/officeDocument/2006/relationships/notesSlide"/><Relationship Id="rId3" Target="../media/image18.png" Type="http://schemas.openxmlformats.org/officeDocument/2006/relationships/image"/><Relationship Id="rId4" Target="../media/image1.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7.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8.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9.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0.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1.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42.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4C38F-C6E7-61B8-702D-0E35FC364E2B}"/>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2BC76134-0AE9-67AD-D52A-E325C34D108E}"/>
              </a:ext>
            </a:extLst>
          </p:cNvPr>
          <p:cNvSpPr/>
          <p:nvPr/>
        </p:nvSpPr>
        <p:spPr>
          <a:xfrm>
            <a:off x="273000" y="349765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E80EBA06-8634-FA78-6DCD-5B5BE401A348}"/>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認知症のある方への支援</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89877F6-AF47-8F25-E273-4F520088698F}"/>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No.4-1</a:t>
            </a:r>
          </a:p>
        </p:txBody>
      </p:sp>
      <p:sp>
        <p:nvSpPr>
          <p:cNvPr id="11" name="正方形/長方形 10">
            <a:extLst>
              <a:ext uri="{FF2B5EF4-FFF2-40B4-BE49-F238E27FC236}">
                <a16:creationId xmlns:a16="http://schemas.microsoft.com/office/drawing/2014/main" id="{C5F82742-0F83-7C13-E221-1610607B7A8B}"/>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402253177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1">
            <a:extLst>
              <a:ext uri="{FF2B5EF4-FFF2-40B4-BE49-F238E27FC236}">
                <a16:creationId xmlns:a16="http://schemas.microsoft.com/office/drawing/2014/main" id="{F2D27A64-E374-AA8F-60BF-396AD2E117C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4FA14F2-F4AC-4EFE-8041-AC21E2BFA740}" type="slidenum">
              <a:rPr lang="ja-JP" altLang="en-US" sz="1000">
                <a:solidFill>
                  <a:srgbClr val="898989"/>
                </a:solidFill>
              </a:rPr>
              <a:pPr>
                <a:lnSpc>
                  <a:spcPct val="100000"/>
                </a:lnSpc>
                <a:spcBef>
                  <a:spcPct val="0"/>
                </a:spcBef>
                <a:buFontTx/>
                <a:buNone/>
              </a:pPr>
              <a:t>9</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844B0944-F488-234F-CE01-1FFFC9344AB3}"/>
              </a:ext>
            </a:extLst>
          </p:cNvPr>
          <p:cNvSpPr/>
          <p:nvPr/>
        </p:nvSpPr>
        <p:spPr>
          <a:xfrm>
            <a:off x="0" y="187325"/>
            <a:ext cx="952658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４．認知症の初期症状</a:t>
            </a:r>
          </a:p>
        </p:txBody>
      </p:sp>
      <p:sp>
        <p:nvSpPr>
          <p:cNvPr id="8" name="正方形/長方形 7">
            <a:extLst>
              <a:ext uri="{FF2B5EF4-FFF2-40B4-BE49-F238E27FC236}">
                <a16:creationId xmlns:a16="http://schemas.microsoft.com/office/drawing/2014/main" id="{F309D1C1-308A-31E6-BAB6-721E939F9255}"/>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．認知症について</a:t>
            </a:r>
          </a:p>
        </p:txBody>
      </p:sp>
      <p:pic>
        <p:nvPicPr>
          <p:cNvPr id="10" name="図 9">
            <a:extLst>
              <a:ext uri="{FF2B5EF4-FFF2-40B4-BE49-F238E27FC236}">
                <a16:creationId xmlns:a16="http://schemas.microsoft.com/office/drawing/2014/main" id="{92BE2021-C627-CA00-49F6-490AC6CD2C03}"/>
              </a:ext>
            </a:extLst>
          </p:cNvPr>
          <p:cNvPicPr>
            <a:picLocks noChangeAspect="1"/>
          </p:cNvPicPr>
          <p:nvPr/>
        </p:nvPicPr>
        <p:blipFill>
          <a:blip r:embed="rId3">
            <a:extLst>
              <a:ext uri="{28A0092B-C50C-407E-A947-70E740481C1C}">
                <a14:useLocalDpi xmlns:a14="http://schemas.microsoft.com/office/drawing/2010/main" val="0"/>
              </a:ext>
            </a:extLst>
          </a:blip>
          <a:srcRect t="10626" b="9863"/>
          <a:stretch/>
        </p:blipFill>
        <p:spPr>
          <a:xfrm>
            <a:off x="427038" y="1397001"/>
            <a:ext cx="9155989" cy="5146674"/>
          </a:xfrm>
          <a:prstGeom prst="rect">
            <a:avLst/>
          </a:prstGeom>
        </p:spPr>
      </p:pic>
      <p:sp>
        <p:nvSpPr>
          <p:cNvPr id="11" name="テキスト ボックス 10">
            <a:extLst>
              <a:ext uri="{FF2B5EF4-FFF2-40B4-BE49-F238E27FC236}">
                <a16:creationId xmlns:a16="http://schemas.microsoft.com/office/drawing/2014/main" id="{E7320A51-8002-E29E-038D-0F443E92CC78}"/>
              </a:ext>
            </a:extLst>
          </p:cNvPr>
          <p:cNvSpPr txBox="1">
            <a:spLocks noChangeArrowheads="1"/>
          </p:cNvSpPr>
          <p:nvPr/>
        </p:nvSpPr>
        <p:spPr bwMode="auto">
          <a:xfrm>
            <a:off x="427038" y="792163"/>
            <a:ext cx="9236726" cy="604838"/>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ct val="0"/>
              </a:spcBef>
              <a:defRPr/>
            </a:pPr>
            <a:r>
              <a:rPr kumimoji="0" lang="ja-JP" altLang="en-US" sz="1600" spc="100" dirty="0">
                <a:latin typeface="メイリオ" panose="020B0604030504040204" pitchFamily="50" charset="-128"/>
                <a:ea typeface="メイリオ" panose="020B0604030504040204" pitchFamily="50" charset="-128"/>
              </a:rPr>
              <a:t>認知症ではないかと思われる言動として、以下の例が挙げられます。思い当たる言動が複数ある場合は、認知症の初期症状かもしれません。</a:t>
            </a:r>
            <a:r>
              <a:rPr kumimoji="0" lang="ja-JP" altLang="en-US" sz="1600" b="1" u="sng" spc="100" dirty="0">
                <a:latin typeface="メイリオ" panose="020B0604030504040204" pitchFamily="50" charset="-128"/>
                <a:ea typeface="メイリオ" panose="020B0604030504040204" pitchFamily="50" charset="-128"/>
              </a:rPr>
              <a:t>専門医や専門家への相談が必要</a:t>
            </a:r>
            <a:r>
              <a:rPr kumimoji="0" lang="ja-JP" altLang="en-US" sz="1600" spc="100" dirty="0">
                <a:latin typeface="メイリオ" panose="020B0604030504040204" pitchFamily="50" charset="-128"/>
                <a:ea typeface="メイリオ" panose="020B0604030504040204" pitchFamily="50" charset="-128"/>
              </a:rPr>
              <a:t>です。</a:t>
            </a:r>
            <a:endParaRPr lang="en-US" altLang="ja-JP" sz="1600" spc="100" dirty="0">
              <a:latin typeface="メイリオ" panose="020B0604030504040204" pitchFamily="50" charset="-128"/>
              <a:ea typeface="メイリオ" panose="020B0604030504040204" pitchFamily="50" charset="-128"/>
            </a:endParaRPr>
          </a:p>
        </p:txBody>
      </p:sp>
      <p:sp>
        <p:nvSpPr>
          <p:cNvPr id="13" name="テキスト ボックス 7">
            <a:extLst>
              <a:ext uri="{FF2B5EF4-FFF2-40B4-BE49-F238E27FC236}">
                <a16:creationId xmlns:a16="http://schemas.microsoft.com/office/drawing/2014/main" id="{CB030853-5439-7E4A-D630-1F4BD40F4270}"/>
              </a:ext>
            </a:extLst>
          </p:cNvPr>
          <p:cNvSpPr txBox="1">
            <a:spLocks noChangeArrowheads="1"/>
          </p:cNvSpPr>
          <p:nvPr/>
        </p:nvSpPr>
        <p:spPr bwMode="auto">
          <a:xfrm>
            <a:off x="69850" y="6638925"/>
            <a:ext cx="46730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出典：認知症の人と家族の会</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家族がつくった「認知症」早期発見のめやす</a:t>
            </a:r>
            <a:r>
              <a:rPr lang="en-US" altLang="ja-JP" sz="1000" dirty="0">
                <a:latin typeface="メイリオ" panose="020B0604030504040204" pitchFamily="50" charset="-128"/>
                <a:ea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73116-38A3-D3E9-F954-AD9B02357AD1}"/>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A7CE4218-329D-8C42-E297-F726AA493A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10</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BE1CDA99-E602-F18F-CF31-76F960407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61E138F4-6448-5424-7EDC-6C9619685166}"/>
              </a:ext>
            </a:extLst>
          </p:cNvPr>
          <p:cNvSpPr txBox="1"/>
          <p:nvPr/>
        </p:nvSpPr>
        <p:spPr>
          <a:xfrm>
            <a:off x="796925" y="4196283"/>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認知症のある方への支援にあたり、大切</a:t>
            </a:r>
            <a:r>
              <a:rPr kumimoji="1" lang="ja-JP" altLang="en-US" spc="300">
                <a:latin typeface="メイリオ" panose="020B0604030504040204" pitchFamily="50" charset="-128"/>
                <a:ea typeface="メイリオ" panose="020B0604030504040204" pitchFamily="50" charset="-128"/>
              </a:rPr>
              <a:t>にしたい考え方や姿勢</a:t>
            </a:r>
            <a:r>
              <a:rPr kumimoji="1" lang="ja-JP" altLang="en-US" spc="300" dirty="0">
                <a:latin typeface="メイリオ" panose="020B0604030504040204" pitchFamily="50" charset="-128"/>
                <a:ea typeface="メイリオ" panose="020B0604030504040204" pitchFamily="50" charset="-128"/>
              </a:rPr>
              <a:t>、</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主な連携先等について学んでいきます。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8" name="平行四辺形 7">
            <a:extLst>
              <a:ext uri="{FF2B5EF4-FFF2-40B4-BE49-F238E27FC236}">
                <a16:creationId xmlns:a16="http://schemas.microsoft.com/office/drawing/2014/main" id="{B3C86278-0F87-4FCF-7B55-7F2F4F7A00B3}"/>
              </a:ext>
            </a:extLst>
          </p:cNvPr>
          <p:cNvSpPr/>
          <p:nvPr/>
        </p:nvSpPr>
        <p:spPr>
          <a:xfrm>
            <a:off x="439738" y="2230017"/>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テキスト ボックス 1">
            <a:extLst>
              <a:ext uri="{FF2B5EF4-FFF2-40B4-BE49-F238E27FC236}">
                <a16:creationId xmlns:a16="http://schemas.microsoft.com/office/drawing/2014/main" id="{2A66414C-9CF6-73CD-F58B-204C0D4DF10C}"/>
              </a:ext>
            </a:extLst>
          </p:cNvPr>
          <p:cNvSpPr txBox="1"/>
          <p:nvPr/>
        </p:nvSpPr>
        <p:spPr>
          <a:xfrm>
            <a:off x="439738" y="1626348"/>
            <a:ext cx="9161462" cy="584775"/>
          </a:xfrm>
          <a:prstGeom prst="rect">
            <a:avLst/>
          </a:prstGeom>
          <a:noFill/>
        </p:spPr>
        <p:txBody>
          <a:bodyPr wrap="square">
            <a:spAutoFit/>
          </a:bodyPr>
          <a:lstStyle/>
          <a:p>
            <a:pPr eaLnBrk="1" fontAlgn="auto" hangingPunct="1">
              <a:spcBef>
                <a:spcPts val="0"/>
              </a:spcBef>
              <a:spcAft>
                <a:spcPts val="0"/>
              </a:spcAft>
              <a:defRPr/>
            </a:pPr>
            <a:r>
              <a:rPr kumimoji="1" lang="en-US" altLang="ja-JP" sz="3200" b="1" spc="150" dirty="0">
                <a:solidFill>
                  <a:schemeClr val="tx1"/>
                </a:solidFill>
                <a:latin typeface="メイリオ" panose="020B0604030504040204" pitchFamily="50" charset="-128"/>
                <a:ea typeface="メイリオ" panose="020B0604030504040204" pitchFamily="50" charset="-128"/>
              </a:rPr>
              <a:t>Ⅱ</a:t>
            </a:r>
            <a:r>
              <a:rPr kumimoji="1" lang="ja-JP" altLang="en-US" sz="3200" b="1" spc="150" dirty="0">
                <a:solidFill>
                  <a:schemeClr val="tx1"/>
                </a:solidFill>
                <a:latin typeface="メイリオ" panose="020B0604030504040204" pitchFamily="50" charset="-128"/>
                <a:ea typeface="メイリオ" panose="020B0604030504040204" pitchFamily="50" charset="-128"/>
              </a:rPr>
              <a:t>．認知症のある方への支援にあたって</a:t>
            </a:r>
          </a:p>
        </p:txBody>
      </p:sp>
    </p:spTree>
    <p:extLst>
      <p:ext uri="{BB962C8B-B14F-4D97-AF65-F5344CB8AC3E}">
        <p14:creationId xmlns:p14="http://schemas.microsoft.com/office/powerpoint/2010/main" val="214476194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84C6766D-4F45-1D84-3D21-5A3014C9F30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11</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DE4F4541-B860-E32F-DB4F-234546BB4C3B}"/>
              </a:ext>
            </a:extLst>
          </p:cNvPr>
          <p:cNvSpPr/>
          <p:nvPr/>
        </p:nvSpPr>
        <p:spPr>
          <a:xfrm>
            <a:off x="723900" y="2501900"/>
            <a:ext cx="8458200" cy="2638425"/>
          </a:xfrm>
          <a:prstGeom prst="rect">
            <a:avLst/>
          </a:prstGeom>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4000" b="1" spc="300" dirty="0">
                <a:solidFill>
                  <a:schemeClr val="tx1"/>
                </a:solidFill>
                <a:latin typeface="メイリオ" panose="020B0604030504040204" pitchFamily="50" charset="-128"/>
                <a:ea typeface="メイリオ" panose="020B0604030504040204" pitchFamily="50" charset="-128"/>
              </a:rPr>
              <a:t>認知症のある方への支援で</a:t>
            </a:r>
            <a:endParaRPr kumimoji="1" lang="en-US" altLang="ja-JP" sz="40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4000" b="1" spc="300" dirty="0">
                <a:solidFill>
                  <a:schemeClr val="tx1"/>
                </a:solidFill>
                <a:latin typeface="メイリオ" panose="020B0604030504040204" pitchFamily="50" charset="-128"/>
                <a:ea typeface="メイリオ" panose="020B0604030504040204" pitchFamily="50" charset="-128"/>
              </a:rPr>
              <a:t>難しさを感じる場面は？</a:t>
            </a:r>
            <a:endParaRPr lang="en-US" altLang="ja-JP" sz="4000" b="1" spc="3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D528C4B-EA23-06B7-AF63-9D637B698423}"/>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a:t>
            </a:r>
          </a:p>
        </p:txBody>
      </p:sp>
      <p:sp>
        <p:nvSpPr>
          <p:cNvPr id="11" name="四角形: 角を丸くする 10">
            <a:extLst>
              <a:ext uri="{FF2B5EF4-FFF2-40B4-BE49-F238E27FC236}">
                <a16:creationId xmlns:a16="http://schemas.microsoft.com/office/drawing/2014/main" id="{ED9A7AAF-5DBF-D8DC-7CA3-A920EEC5C4FF}"/>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F2936-A09F-3161-7F7D-7A3C1692D7DD}"/>
            </a:ext>
          </a:extLst>
        </p:cNvPr>
        <p:cNvGrpSpPr/>
        <p:nvPr/>
      </p:nvGrpSpPr>
      <p:grpSpPr>
        <a:xfrm>
          <a:off x="0" y="0"/>
          <a:ext cx="0" cy="0"/>
          <a:chOff x="0" y="0"/>
          <a:chExt cx="0" cy="0"/>
        </a:xfrm>
      </p:grpSpPr>
      <p:sp>
        <p:nvSpPr>
          <p:cNvPr id="34818" name="スライド番号プレースホルダー 1">
            <a:extLst>
              <a:ext uri="{FF2B5EF4-FFF2-40B4-BE49-F238E27FC236}">
                <a16:creationId xmlns:a16="http://schemas.microsoft.com/office/drawing/2014/main" id="{9EA6231D-D8CF-FB31-C1D0-CEF3A778B1C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0657240-4853-4998-A911-72E4D01031D5}" type="slidenum">
              <a:rPr lang="ja-JP" altLang="en-US" sz="1000">
                <a:solidFill>
                  <a:srgbClr val="898989"/>
                </a:solidFill>
              </a:rPr>
              <a:pPr>
                <a:lnSpc>
                  <a:spcPct val="100000"/>
                </a:lnSpc>
                <a:spcBef>
                  <a:spcPct val="0"/>
                </a:spcBef>
                <a:buFontTx/>
                <a:buNone/>
              </a:pPr>
              <a:t>12</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677783FB-715A-F330-5C34-F704ED373111}"/>
              </a:ext>
            </a:extLst>
          </p:cNvPr>
          <p:cNvSpPr/>
          <p:nvPr/>
        </p:nvSpPr>
        <p:spPr>
          <a:xfrm>
            <a:off x="0" y="187325"/>
            <a:ext cx="952658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１．新しい認知症観</a:t>
            </a:r>
          </a:p>
        </p:txBody>
      </p:sp>
      <p:sp>
        <p:nvSpPr>
          <p:cNvPr id="5" name="正方形/長方形 4">
            <a:extLst>
              <a:ext uri="{FF2B5EF4-FFF2-40B4-BE49-F238E27FC236}">
                <a16:creationId xmlns:a16="http://schemas.microsoft.com/office/drawing/2014/main" id="{D9459171-0EB9-3772-F45D-78F9E81A5090}"/>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．認知症のある方への支援にあたって</a:t>
            </a:r>
          </a:p>
        </p:txBody>
      </p:sp>
      <p:sp>
        <p:nvSpPr>
          <p:cNvPr id="11" name="テキスト ボックス 10">
            <a:extLst>
              <a:ext uri="{FF2B5EF4-FFF2-40B4-BE49-F238E27FC236}">
                <a16:creationId xmlns:a16="http://schemas.microsoft.com/office/drawing/2014/main" id="{D73BBFC8-BE82-0682-3BF2-DA88A3761F49}"/>
              </a:ext>
            </a:extLst>
          </p:cNvPr>
          <p:cNvSpPr txBox="1">
            <a:spLocks noChangeArrowheads="1"/>
          </p:cNvSpPr>
          <p:nvPr/>
        </p:nvSpPr>
        <p:spPr bwMode="auto">
          <a:xfrm>
            <a:off x="427038" y="792163"/>
            <a:ext cx="9051925" cy="1296520"/>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令和</a:t>
            </a:r>
            <a:r>
              <a:rPr kumimoji="0" lang="en-US" altLang="ja-JP" sz="1600" spc="100" dirty="0">
                <a:latin typeface="メイリオ" panose="020B0604030504040204" pitchFamily="50" charset="-128"/>
                <a:ea typeface="メイリオ" panose="020B0604030504040204" pitchFamily="50" charset="-128"/>
              </a:rPr>
              <a:t>6</a:t>
            </a:r>
            <a:r>
              <a:rPr kumimoji="0" lang="ja-JP" altLang="en-US" sz="1600" spc="100" dirty="0">
                <a:latin typeface="メイリオ" panose="020B0604030504040204" pitchFamily="50" charset="-128"/>
                <a:ea typeface="メイリオ" panose="020B0604030504040204" pitchFamily="50" charset="-128"/>
              </a:rPr>
              <a:t>年</a:t>
            </a:r>
            <a:r>
              <a:rPr kumimoji="0" lang="en-US" altLang="ja-JP" sz="1600" spc="100" dirty="0">
                <a:latin typeface="メイリオ" panose="020B0604030504040204" pitchFamily="50" charset="-128"/>
                <a:ea typeface="メイリオ" panose="020B0604030504040204" pitchFamily="50" charset="-128"/>
              </a:rPr>
              <a:t>1</a:t>
            </a:r>
            <a:r>
              <a:rPr kumimoji="0" lang="ja-JP" altLang="en-US" sz="1600" spc="100" dirty="0">
                <a:latin typeface="メイリオ" panose="020B0604030504040204" pitchFamily="50" charset="-128"/>
                <a:ea typeface="メイリオ" panose="020B0604030504040204" pitchFamily="50" charset="-128"/>
              </a:rPr>
              <a:t>月に施行された「認知症基本法（正式名称：共生社会の実現を推進するための認知症基本法）」では、「認知症の人が尊厳を保持しつつ希望を持って暮らせる社会の実現を目指す」ということが掲げられています。</a:t>
            </a:r>
            <a:endParaRPr kumimoji="0"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認知症基本法に基づき、認知症に関する施策を進めていくための「認知症施策推進基本計画」において、以下の内容が示されました。</a:t>
            </a:r>
            <a:endParaRPr lang="en-US" altLang="ja-JP" sz="16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092E130-11A6-87D3-06BE-921946D69433}"/>
              </a:ext>
            </a:extLst>
          </p:cNvPr>
          <p:cNvSpPr txBox="1"/>
          <p:nvPr/>
        </p:nvSpPr>
        <p:spPr>
          <a:xfrm>
            <a:off x="1349725" y="4406033"/>
            <a:ext cx="7206550" cy="896544"/>
          </a:xfrm>
          <a:prstGeom prst="roundRect">
            <a:avLst>
              <a:gd name="adj" fmla="val 5755"/>
            </a:avLst>
          </a:prstGeom>
          <a:noFill/>
          <a:ln>
            <a:noFill/>
          </a:ln>
        </p:spPr>
        <p:txBody>
          <a:bodyPr wrap="square" anchor="ctr">
            <a:noAutofit/>
          </a:bodyPr>
          <a:lstStyle/>
          <a:p>
            <a:pPr marL="285750" indent="-285750" eaLnBrk="1" hangingPunct="1">
              <a:lnSpc>
                <a:spcPct val="100000"/>
              </a:lnSpc>
              <a:spcBef>
                <a:spcPts val="600"/>
              </a:spcBef>
              <a:buFont typeface="Arial" panose="020B0604020202020204" pitchFamily="34" charset="0"/>
              <a:buChar char="•"/>
              <a:defRPr/>
            </a:pPr>
            <a:r>
              <a:rPr kumimoji="0" lang="ja-JP" altLang="en-US" sz="1800" spc="100" dirty="0">
                <a:latin typeface="メイリオ" panose="020B0604030504040204" pitchFamily="50" charset="-128"/>
                <a:ea typeface="メイリオ" panose="020B0604030504040204" pitchFamily="50" charset="-128"/>
              </a:rPr>
              <a:t>認知症の人を単に支える対象としてとらえるのではなく、認知症の人を含めた国民一人ひとりが、その</a:t>
            </a:r>
            <a:r>
              <a:rPr kumimoji="0" lang="ja-JP" altLang="en-US" sz="1800" b="1" u="sng" spc="100" dirty="0">
                <a:latin typeface="メイリオ" panose="020B0604030504040204" pitchFamily="50" charset="-128"/>
                <a:ea typeface="メイリオ" panose="020B0604030504040204" pitchFamily="50" charset="-128"/>
              </a:rPr>
              <a:t>個性と能力を十分に発揮しながら、共に支えあって生きる</a:t>
            </a:r>
            <a:r>
              <a:rPr kumimoji="0" lang="ja-JP" altLang="en-US" sz="1800" spc="100" dirty="0">
                <a:latin typeface="メイリオ" panose="020B0604030504040204" pitchFamily="50" charset="-128"/>
                <a:ea typeface="メイリオ" panose="020B0604030504040204" pitchFamily="50" charset="-128"/>
              </a:rPr>
              <a:t>ことが重要</a:t>
            </a:r>
            <a:endParaRPr lang="en-US" altLang="ja-JP" sz="1800" spc="1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A5077609-A987-6B42-4219-2BD1EC477F25}"/>
              </a:ext>
            </a:extLst>
          </p:cNvPr>
          <p:cNvSpPr txBox="1">
            <a:spLocks noChangeArrowheads="1"/>
          </p:cNvSpPr>
          <p:nvPr/>
        </p:nvSpPr>
        <p:spPr bwMode="auto">
          <a:xfrm>
            <a:off x="17463" y="6657945"/>
            <a:ext cx="86982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出典：政府広報オンライン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知っておきたい認知症の基本</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https://www.gov-online.go.jp/article/202501/entry-7013.html</a:t>
            </a:r>
            <a:r>
              <a:rPr lang="ja-JP" altLang="en-US" sz="1000" dirty="0">
                <a:latin typeface="メイリオ" panose="020B0604030504040204" pitchFamily="50" charset="-128"/>
                <a:ea typeface="メイリオ" panose="020B0604030504040204" pitchFamily="50" charset="-128"/>
              </a:rPr>
              <a:t>を参考に作成</a:t>
            </a:r>
            <a:endParaRPr lang="en-US" altLang="ja-JP" sz="1000" dirty="0">
              <a:latin typeface="メイリオ" panose="020B0604030504040204" pitchFamily="50" charset="-128"/>
              <a:ea typeface="メイリオ" panose="020B0604030504040204" pitchFamily="50" charset="-128"/>
            </a:endParaRPr>
          </a:p>
        </p:txBody>
      </p:sp>
      <p:pic>
        <p:nvPicPr>
          <p:cNvPr id="15" name="図 32" descr="黒い背景と男性の絵&#10;&#10;低い精度で自動的に生成された説明">
            <a:extLst>
              <a:ext uri="{FF2B5EF4-FFF2-40B4-BE49-F238E27FC236}">
                <a16:creationId xmlns:a16="http://schemas.microsoft.com/office/drawing/2014/main" id="{33E348F6-BB90-B75D-5E26-8EB1CAFDC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860"/>
          <a:stretch>
            <a:fillRect/>
          </a:stretch>
        </p:blipFill>
        <p:spPr bwMode="auto">
          <a:xfrm>
            <a:off x="1159616" y="5175305"/>
            <a:ext cx="17208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四角形: 角を丸くする 15">
            <a:extLst>
              <a:ext uri="{FF2B5EF4-FFF2-40B4-BE49-F238E27FC236}">
                <a16:creationId xmlns:a16="http://schemas.microsoft.com/office/drawing/2014/main" id="{F8F6561F-65AC-35A2-8BC4-9A35BC338D1C}"/>
              </a:ext>
            </a:extLst>
          </p:cNvPr>
          <p:cNvSpPr/>
          <p:nvPr/>
        </p:nvSpPr>
        <p:spPr>
          <a:xfrm>
            <a:off x="2737149" y="5741770"/>
            <a:ext cx="6009235" cy="470371"/>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7" name="二等辺三角形 16">
            <a:extLst>
              <a:ext uri="{FF2B5EF4-FFF2-40B4-BE49-F238E27FC236}">
                <a16:creationId xmlns:a16="http://schemas.microsoft.com/office/drawing/2014/main" id="{57C9CA3B-D355-F72F-7231-01E28B166723}"/>
              </a:ext>
            </a:extLst>
          </p:cNvPr>
          <p:cNvSpPr/>
          <p:nvPr/>
        </p:nvSpPr>
        <p:spPr>
          <a:xfrm rot="16200000" flipH="1">
            <a:off x="2627258" y="5784952"/>
            <a:ext cx="331788" cy="395288"/>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8" name="テキスト ボックス 35">
            <a:extLst>
              <a:ext uri="{FF2B5EF4-FFF2-40B4-BE49-F238E27FC236}">
                <a16:creationId xmlns:a16="http://schemas.microsoft.com/office/drawing/2014/main" id="{707AF6F1-2B8B-EF44-2820-13BF5580513E}"/>
              </a:ext>
            </a:extLst>
          </p:cNvPr>
          <p:cNvSpPr txBox="1">
            <a:spLocks noChangeArrowheads="1"/>
          </p:cNvSpPr>
          <p:nvPr/>
        </p:nvSpPr>
        <p:spPr bwMode="auto">
          <a:xfrm>
            <a:off x="2934793" y="5846150"/>
            <a:ext cx="5671043" cy="2616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lang="ja-JP" altLang="en-US" sz="1100" spc="100" dirty="0">
                <a:latin typeface="メイリオ" panose="020B0604030504040204" pitchFamily="50" charset="-128"/>
                <a:ea typeface="メイリオ" panose="020B0604030504040204" pitchFamily="50" charset="-128"/>
              </a:rPr>
              <a:t>認知症のある方への支援にあたって、おさえておきたい基本的な考え方です。</a:t>
            </a:r>
            <a:endParaRPr lang="en-US" altLang="ja-JP" sz="1100" spc="1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DF1CE318-30ED-0576-7C9D-424797ED543D}"/>
              </a:ext>
            </a:extLst>
          </p:cNvPr>
          <p:cNvSpPr txBox="1"/>
          <p:nvPr/>
        </p:nvSpPr>
        <p:spPr>
          <a:xfrm>
            <a:off x="1349725" y="2820341"/>
            <a:ext cx="7206550" cy="1257687"/>
          </a:xfrm>
          <a:prstGeom prst="roundRect">
            <a:avLst>
              <a:gd name="adj" fmla="val 23387"/>
            </a:avLst>
          </a:prstGeom>
          <a:solidFill>
            <a:schemeClr val="accent2">
              <a:lumMod val="20000"/>
              <a:lumOff val="80000"/>
            </a:schemeClr>
          </a:solidFill>
        </p:spPr>
        <p:txBody>
          <a:bodyPr wrap="square" anchor="ctr">
            <a:noAutofit/>
          </a:bodyPr>
          <a:lstStyle/>
          <a:p>
            <a:pPr eaLnBrk="1" hangingPunct="1">
              <a:lnSpc>
                <a:spcPct val="100000"/>
              </a:lnSpc>
              <a:spcBef>
                <a:spcPts val="600"/>
              </a:spcBef>
              <a:defRPr/>
            </a:pPr>
            <a:r>
              <a:rPr kumimoji="0" lang="ja-JP" altLang="en-US" sz="1800" spc="100" dirty="0">
                <a:latin typeface="メイリオ" panose="020B0604030504040204" pitchFamily="50" charset="-128"/>
                <a:ea typeface="メイリオ" panose="020B0604030504040204" pitchFamily="50" charset="-128"/>
              </a:rPr>
              <a:t>認知症になったら</a:t>
            </a:r>
            <a:r>
              <a:rPr kumimoji="0" lang="ja-JP" altLang="en-US" sz="1800" b="1" u="sng" spc="100" dirty="0">
                <a:latin typeface="メイリオ" panose="020B0604030504040204" pitchFamily="50" charset="-128"/>
                <a:ea typeface="メイリオ" panose="020B0604030504040204" pitchFamily="50" charset="-128"/>
              </a:rPr>
              <a:t>何もできなくなるのではなく</a:t>
            </a:r>
            <a:r>
              <a:rPr kumimoji="0" lang="ja-JP" altLang="en-US" sz="1800" spc="100" dirty="0">
                <a:latin typeface="メイリオ" panose="020B0604030504040204" pitchFamily="50" charset="-128"/>
                <a:ea typeface="メイリオ" panose="020B0604030504040204" pitchFamily="50" charset="-128"/>
              </a:rPr>
              <a:t>、認知症になってからも、一人ひとりができることや、やりたいことがあり、住み慣れた地域で仲間等とつながりながら、希望を持って自分らしく暮らし続けることができる</a:t>
            </a:r>
            <a:endParaRPr kumimoji="0" lang="en-US" altLang="ja-JP" sz="1800" spc="1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B097C55F-E8A5-7639-08CC-577B0561A54D}"/>
              </a:ext>
            </a:extLst>
          </p:cNvPr>
          <p:cNvSpPr txBox="1">
            <a:spLocks noChangeArrowheads="1"/>
          </p:cNvSpPr>
          <p:nvPr/>
        </p:nvSpPr>
        <p:spPr bwMode="auto">
          <a:xfrm>
            <a:off x="1260732" y="2429401"/>
            <a:ext cx="3046092" cy="370873"/>
          </a:xfrm>
          <a:prstGeom prst="rect">
            <a:avLst/>
          </a:prstGeom>
          <a:solidFill>
            <a:schemeClr val="bg1"/>
          </a:solid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2400" b="1" spc="100" dirty="0">
                <a:solidFill>
                  <a:srgbClr val="C00000"/>
                </a:solidFill>
                <a:latin typeface="メイリオ" panose="020B0604030504040204" pitchFamily="50" charset="-128"/>
                <a:ea typeface="メイリオ" panose="020B0604030504040204" pitchFamily="50" charset="-128"/>
              </a:rPr>
              <a:t>「新しい認知症観」</a:t>
            </a:r>
            <a:endParaRPr lang="en-US" altLang="ja-JP" sz="2400" b="1" spc="100" dirty="0">
              <a:solidFill>
                <a:srgbClr val="C00000"/>
              </a:solidFill>
              <a:latin typeface="メイリオ" panose="020B0604030504040204" pitchFamily="50" charset="-128"/>
              <a:ea typeface="メイリオ" panose="020B0604030504040204" pitchFamily="50" charset="-128"/>
            </a:endParaRPr>
          </a:p>
        </p:txBody>
      </p:sp>
      <p:sp>
        <p:nvSpPr>
          <p:cNvPr id="6" name="二等辺三角形 5">
            <a:extLst>
              <a:ext uri="{FF2B5EF4-FFF2-40B4-BE49-F238E27FC236}">
                <a16:creationId xmlns:a16="http://schemas.microsoft.com/office/drawing/2014/main" id="{1E70ACD9-B9ED-5A56-810C-99D6632FFE16}"/>
              </a:ext>
            </a:extLst>
          </p:cNvPr>
          <p:cNvSpPr/>
          <p:nvPr/>
        </p:nvSpPr>
        <p:spPr>
          <a:xfrm flipV="1">
            <a:off x="4693602" y="4150382"/>
            <a:ext cx="518795" cy="21600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descr="ランプ, 光 が含まれている画像&#10;&#10;AI によって生成されたコンテンツは間違っている可能性があります。">
            <a:extLst>
              <a:ext uri="{FF2B5EF4-FFF2-40B4-BE49-F238E27FC236}">
                <a16:creationId xmlns:a16="http://schemas.microsoft.com/office/drawing/2014/main" id="{DC68C90A-7F67-DAEF-2669-682C7BC85B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63942">
            <a:off x="760845" y="2077950"/>
            <a:ext cx="1100738" cy="1100738"/>
          </a:xfrm>
          <a:prstGeom prst="rect">
            <a:avLst/>
          </a:prstGeom>
        </p:spPr>
      </p:pic>
    </p:spTree>
    <p:extLst>
      <p:ext uri="{BB962C8B-B14F-4D97-AF65-F5344CB8AC3E}">
        <p14:creationId xmlns:p14="http://schemas.microsoft.com/office/powerpoint/2010/main" val="393937498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21C95-70D0-24BB-A14C-AB5709E86E45}"/>
            </a:ext>
          </a:extLst>
        </p:cNvPr>
        <p:cNvGrpSpPr/>
        <p:nvPr/>
      </p:nvGrpSpPr>
      <p:grpSpPr>
        <a:xfrm>
          <a:off x="0" y="0"/>
          <a:ext cx="0" cy="0"/>
          <a:chOff x="0" y="0"/>
          <a:chExt cx="0" cy="0"/>
        </a:xfrm>
      </p:grpSpPr>
      <p:sp>
        <p:nvSpPr>
          <p:cNvPr id="34818" name="スライド番号プレースホルダー 1">
            <a:extLst>
              <a:ext uri="{FF2B5EF4-FFF2-40B4-BE49-F238E27FC236}">
                <a16:creationId xmlns:a16="http://schemas.microsoft.com/office/drawing/2014/main" id="{A4161637-FC35-3F88-D2D1-04F8FDFD738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0657240-4853-4998-A911-72E4D01031D5}" type="slidenum">
              <a:rPr lang="ja-JP" altLang="en-US" sz="1000">
                <a:solidFill>
                  <a:srgbClr val="898989"/>
                </a:solidFill>
              </a:rPr>
              <a:pPr>
                <a:lnSpc>
                  <a:spcPct val="100000"/>
                </a:lnSpc>
                <a:spcBef>
                  <a:spcPct val="0"/>
                </a:spcBef>
                <a:buFontTx/>
                <a:buNone/>
              </a:pPr>
              <a:t>13</a:t>
            </a:fld>
            <a:endParaRPr lang="ja-JP" altLang="en-US" sz="1000">
              <a:solidFill>
                <a:srgbClr val="898989"/>
              </a:solidFill>
            </a:endParaRPr>
          </a:p>
        </p:txBody>
      </p:sp>
      <p:sp>
        <p:nvSpPr>
          <p:cNvPr id="11" name="テキスト ボックス 10">
            <a:extLst>
              <a:ext uri="{FF2B5EF4-FFF2-40B4-BE49-F238E27FC236}">
                <a16:creationId xmlns:a16="http://schemas.microsoft.com/office/drawing/2014/main" id="{387BE71F-F28F-54A8-9884-EAE73B176AB5}"/>
              </a:ext>
            </a:extLst>
          </p:cNvPr>
          <p:cNvSpPr txBox="1">
            <a:spLocks noChangeArrowheads="1"/>
          </p:cNvSpPr>
          <p:nvPr/>
        </p:nvSpPr>
        <p:spPr bwMode="auto">
          <a:xfrm>
            <a:off x="427037" y="550510"/>
            <a:ext cx="9051925" cy="2114666"/>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現在国で推進されている、認知症の予防への取組における「予防」の意味は、認知症にならないということではなく、</a:t>
            </a:r>
            <a:r>
              <a:rPr kumimoji="0" lang="ja-JP" altLang="en-US" sz="1600" b="1" u="sng" spc="100" dirty="0">
                <a:latin typeface="メイリオ" panose="020B0604030504040204" pitchFamily="50" charset="-128"/>
                <a:ea typeface="メイリオ" panose="020B0604030504040204" pitchFamily="50" charset="-128"/>
              </a:rPr>
              <a:t>認知症になるのを遅らせる</a:t>
            </a:r>
            <a:r>
              <a:rPr kumimoji="0" lang="ja-JP" altLang="en-US" sz="1600" spc="100" dirty="0">
                <a:latin typeface="メイリオ" panose="020B0604030504040204" pitchFamily="50" charset="-128"/>
                <a:ea typeface="メイリオ" panose="020B0604030504040204" pitchFamily="50" charset="-128"/>
              </a:rPr>
              <a:t>、</a:t>
            </a:r>
            <a:r>
              <a:rPr kumimoji="0" lang="ja-JP" altLang="en-US" sz="1600" b="1" u="sng" spc="100" dirty="0">
                <a:latin typeface="メイリオ" panose="020B0604030504040204" pitchFamily="50" charset="-128"/>
                <a:ea typeface="メイリオ" panose="020B0604030504040204" pitchFamily="50" charset="-128"/>
              </a:rPr>
              <a:t>認知症になっても進行を緩やかにする</a:t>
            </a:r>
            <a:r>
              <a:rPr kumimoji="0" lang="ja-JP" altLang="en-US" sz="1600" spc="100" dirty="0">
                <a:latin typeface="メイリオ" panose="020B0604030504040204" pitchFamily="50" charset="-128"/>
                <a:ea typeface="メイリオ" panose="020B0604030504040204" pitchFamily="50" charset="-128"/>
              </a:rPr>
              <a:t>ということです。</a:t>
            </a:r>
          </a:p>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認知症の多くを占めるアルツハイマー型認知症や血管性認知症は、生活習慣病（高血圧、糖尿病、脂質異常症など）との関連があるとされています。例えば、</a:t>
            </a:r>
            <a:r>
              <a:rPr kumimoji="0" lang="ja-JP" altLang="en-US" sz="1600" b="1" u="sng" spc="100" dirty="0">
                <a:latin typeface="メイリオ" panose="020B0604030504040204" pitchFamily="50" charset="-128"/>
                <a:ea typeface="メイリオ" panose="020B0604030504040204" pitchFamily="50" charset="-128"/>
              </a:rPr>
              <a:t>バランスの良い食事</a:t>
            </a:r>
            <a:r>
              <a:rPr kumimoji="0" lang="ja-JP" altLang="en-US" sz="1600" spc="100" dirty="0">
                <a:latin typeface="メイリオ" panose="020B0604030504040204" pitchFamily="50" charset="-128"/>
                <a:ea typeface="メイリオ" panose="020B0604030504040204" pitchFamily="50" charset="-128"/>
              </a:rPr>
              <a:t>を心掛け、</a:t>
            </a:r>
            <a:r>
              <a:rPr kumimoji="0" lang="ja-JP" altLang="en-US" sz="1600" b="1" u="sng" spc="100" dirty="0">
                <a:latin typeface="メイリオ" panose="020B0604030504040204" pitchFamily="50" charset="-128"/>
                <a:ea typeface="メイリオ" panose="020B0604030504040204" pitchFamily="50" charset="-128"/>
              </a:rPr>
              <a:t>定期的な運動習慣を身に付ける</a:t>
            </a:r>
            <a:r>
              <a:rPr kumimoji="0" lang="ja-JP" altLang="en-US" sz="1600" spc="100" dirty="0">
                <a:latin typeface="メイリオ" panose="020B0604030504040204" pitchFamily="50" charset="-128"/>
                <a:ea typeface="メイリオ" panose="020B0604030504040204" pitchFamily="50" charset="-128"/>
              </a:rPr>
              <a:t>など、ふだんからの生活管理が認知症のリスクを下げると考えられています。</a:t>
            </a:r>
            <a:endParaRPr lang="en-US" altLang="ja-JP" sz="1600" spc="1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BC35B500-0A85-B676-BEBE-88B1F8B56F86}"/>
              </a:ext>
            </a:extLst>
          </p:cNvPr>
          <p:cNvSpPr txBox="1">
            <a:spLocks noChangeArrowheads="1"/>
          </p:cNvSpPr>
          <p:nvPr/>
        </p:nvSpPr>
        <p:spPr bwMode="auto">
          <a:xfrm>
            <a:off x="17463" y="6641592"/>
            <a:ext cx="86982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出典：政府広報オンライン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知っておきたい認知症の基本</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https://www.gov-online.go.jp/article/202501/entry-7013.html</a:t>
            </a:r>
            <a:r>
              <a:rPr lang="ja-JP" altLang="en-US" sz="1000" dirty="0">
                <a:latin typeface="メイリオ" panose="020B0604030504040204" pitchFamily="50" charset="-128"/>
                <a:ea typeface="メイリオ" panose="020B0604030504040204" pitchFamily="50" charset="-128"/>
              </a:rPr>
              <a:t>を参考に作成</a:t>
            </a:r>
            <a:endParaRPr lang="en-US" altLang="ja-JP" sz="1000" dirty="0">
              <a:latin typeface="メイリオ" panose="020B0604030504040204" pitchFamily="50" charset="-128"/>
              <a:ea typeface="メイリオ" panose="020B0604030504040204" pitchFamily="50" charset="-128"/>
            </a:endParaRP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9346C8FA-9710-EB4F-8279-F363C6114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68" y="2186148"/>
            <a:ext cx="4346131" cy="4346131"/>
          </a:xfrm>
          <a:prstGeom prst="rect">
            <a:avLst/>
          </a:prstGeom>
        </p:spPr>
      </p:pic>
      <p:grpSp>
        <p:nvGrpSpPr>
          <p:cNvPr id="2" name="グループ化 1">
            <a:extLst>
              <a:ext uri="{FF2B5EF4-FFF2-40B4-BE49-F238E27FC236}">
                <a16:creationId xmlns:a16="http://schemas.microsoft.com/office/drawing/2014/main" id="{B52CF22C-3F28-5383-CFBE-4A68FBC71826}"/>
              </a:ext>
            </a:extLst>
          </p:cNvPr>
          <p:cNvGrpSpPr/>
          <p:nvPr/>
        </p:nvGrpSpPr>
        <p:grpSpPr>
          <a:xfrm>
            <a:off x="4688808" y="2555864"/>
            <a:ext cx="4515440" cy="3411091"/>
            <a:chOff x="567086" y="2665176"/>
            <a:chExt cx="4515440" cy="3411091"/>
          </a:xfrm>
        </p:grpSpPr>
        <p:pic>
          <p:nvPicPr>
            <p:cNvPr id="13" name="図 12">
              <a:extLst>
                <a:ext uri="{FF2B5EF4-FFF2-40B4-BE49-F238E27FC236}">
                  <a16:creationId xmlns:a16="http://schemas.microsoft.com/office/drawing/2014/main" id="{C800A144-685E-E487-944A-F9D9F349C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7044" y="2665176"/>
              <a:ext cx="3215482" cy="3215482"/>
            </a:xfrm>
            <a:prstGeom prst="rect">
              <a:avLst/>
            </a:prstGeom>
          </p:spPr>
        </p:pic>
        <p:pic>
          <p:nvPicPr>
            <p:cNvPr id="16" name="図 15">
              <a:extLst>
                <a:ext uri="{FF2B5EF4-FFF2-40B4-BE49-F238E27FC236}">
                  <a16:creationId xmlns:a16="http://schemas.microsoft.com/office/drawing/2014/main" id="{63899E4B-BD54-8C84-92C6-D303B9425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086" y="2860785"/>
              <a:ext cx="3215482" cy="3215482"/>
            </a:xfrm>
            <a:prstGeom prst="rect">
              <a:avLst/>
            </a:prstGeom>
          </p:spPr>
        </p:pic>
      </p:grpSp>
      <p:sp>
        <p:nvSpPr>
          <p:cNvPr id="3" name="正方形/長方形 44">
            <a:extLst>
              <a:ext uri="{FF2B5EF4-FFF2-40B4-BE49-F238E27FC236}">
                <a16:creationId xmlns:a16="http://schemas.microsoft.com/office/drawing/2014/main" id="{D7CD76E2-BDD3-65E2-5442-D82D0986547E}"/>
              </a:ext>
            </a:extLst>
          </p:cNvPr>
          <p:cNvSpPr>
            <a:spLocks noChangeArrowheads="1"/>
          </p:cNvSpPr>
          <p:nvPr/>
        </p:nvSpPr>
        <p:spPr bwMode="auto">
          <a:xfrm>
            <a:off x="239010" y="163853"/>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445643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ー 1">
            <a:extLst>
              <a:ext uri="{FF2B5EF4-FFF2-40B4-BE49-F238E27FC236}">
                <a16:creationId xmlns:a16="http://schemas.microsoft.com/office/drawing/2014/main" id="{AE293AF0-7FF7-DBD8-D848-F756EF01EF9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607771FE-4D09-4EAE-9E39-01C20B964359}" type="slidenum">
              <a:rPr lang="ja-JP" altLang="en-US" sz="1000">
                <a:solidFill>
                  <a:srgbClr val="898989"/>
                </a:solidFill>
              </a:rPr>
              <a:pPr>
                <a:lnSpc>
                  <a:spcPct val="100000"/>
                </a:lnSpc>
                <a:spcBef>
                  <a:spcPct val="0"/>
                </a:spcBef>
                <a:buFontTx/>
                <a:buNone/>
              </a:pPr>
              <a:t>14</a:t>
            </a:fld>
            <a:endParaRPr lang="ja-JP" altLang="en-US" sz="1000">
              <a:solidFill>
                <a:srgbClr val="898989"/>
              </a:solidFill>
            </a:endParaRPr>
          </a:p>
        </p:txBody>
      </p:sp>
      <p:sp>
        <p:nvSpPr>
          <p:cNvPr id="6" name="テキスト ボックス 7">
            <a:extLst>
              <a:ext uri="{FF2B5EF4-FFF2-40B4-BE49-F238E27FC236}">
                <a16:creationId xmlns:a16="http://schemas.microsoft.com/office/drawing/2014/main" id="{C9CE8D21-B5F3-46ED-42F3-1F6BFE291CF8}"/>
              </a:ext>
            </a:extLst>
          </p:cNvPr>
          <p:cNvSpPr txBox="1">
            <a:spLocks noChangeArrowheads="1"/>
          </p:cNvSpPr>
          <p:nvPr/>
        </p:nvSpPr>
        <p:spPr bwMode="auto">
          <a:xfrm>
            <a:off x="0" y="6645245"/>
            <a:ext cx="761137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kumimoji="0" lang="ja-JP" altLang="en-US" sz="1000" spc="100" dirty="0">
                <a:latin typeface="メイリオ" panose="020B0604030504040204" pitchFamily="50" charset="-128"/>
                <a:ea typeface="メイリオ" panose="020B0604030504040204" pitchFamily="50" charset="-128"/>
              </a:rPr>
              <a:t>認知症の人の日常生活・社会生活における意思決定支援ガイドライン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6</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,p1</a:t>
            </a:r>
            <a:r>
              <a:rPr lang="ja-JP" altLang="en-US" sz="1000" dirty="0">
                <a:latin typeface="メイリオ" panose="020B0604030504040204" pitchFamily="50" charset="-128"/>
                <a:ea typeface="メイリオ" panose="020B0604030504040204" pitchFamily="50" charset="-128"/>
              </a:rPr>
              <a:t>をもとに作成</a:t>
            </a:r>
          </a:p>
        </p:txBody>
      </p:sp>
      <p:sp>
        <p:nvSpPr>
          <p:cNvPr id="5" name="正方形/長方形 4">
            <a:extLst>
              <a:ext uri="{FF2B5EF4-FFF2-40B4-BE49-F238E27FC236}">
                <a16:creationId xmlns:a16="http://schemas.microsoft.com/office/drawing/2014/main" id="{056056AB-4347-32BA-4BF4-349CE2DFFB57}"/>
              </a:ext>
            </a:extLst>
          </p:cNvPr>
          <p:cNvSpPr/>
          <p:nvPr/>
        </p:nvSpPr>
        <p:spPr>
          <a:xfrm>
            <a:off x="0" y="187325"/>
            <a:ext cx="952658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２．本人の意思に寄り添った支援</a:t>
            </a:r>
          </a:p>
        </p:txBody>
      </p:sp>
      <p:sp>
        <p:nvSpPr>
          <p:cNvPr id="8" name="正方形/長方形 7">
            <a:extLst>
              <a:ext uri="{FF2B5EF4-FFF2-40B4-BE49-F238E27FC236}">
                <a16:creationId xmlns:a16="http://schemas.microsoft.com/office/drawing/2014/main" id="{CB347C88-194C-EB80-49DB-254D7DE31A9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．認知症のある方への支援にあたって</a:t>
            </a:r>
          </a:p>
        </p:txBody>
      </p:sp>
      <p:sp>
        <p:nvSpPr>
          <p:cNvPr id="9" name="テキスト ボックス 8">
            <a:extLst>
              <a:ext uri="{FF2B5EF4-FFF2-40B4-BE49-F238E27FC236}">
                <a16:creationId xmlns:a16="http://schemas.microsoft.com/office/drawing/2014/main" id="{21A2EE60-E0DC-EA72-4B1C-DC4D2C26A452}"/>
              </a:ext>
            </a:extLst>
          </p:cNvPr>
          <p:cNvSpPr txBox="1">
            <a:spLocks noChangeArrowheads="1"/>
          </p:cNvSpPr>
          <p:nvPr/>
        </p:nvSpPr>
        <p:spPr bwMode="auto">
          <a:xfrm>
            <a:off x="427038" y="792162"/>
            <a:ext cx="9051925" cy="246202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普段から、</a:t>
            </a:r>
            <a:r>
              <a:rPr kumimoji="0" lang="ja-JP" altLang="en-US" sz="1600" b="1" u="sng" spc="100" dirty="0">
                <a:latin typeface="メイリオ" panose="020B0604030504040204" pitchFamily="50" charset="-128"/>
                <a:ea typeface="メイリオ" panose="020B0604030504040204" pitchFamily="50" charset="-128"/>
              </a:rPr>
              <a:t>私たち一人ひとりが、自分で意思を形成し、それを表明でき、その意思が尊重され、日常生活・社会生活を決めていくことが重要</a:t>
            </a:r>
            <a:r>
              <a:rPr kumimoji="0" lang="ja-JP" altLang="en-US" sz="1600" spc="100" dirty="0">
                <a:latin typeface="メイリオ" panose="020B0604030504040204" pitchFamily="50" charset="-128"/>
                <a:ea typeface="メイリオ" panose="020B0604030504040204" pitchFamily="50" charset="-128"/>
              </a:rPr>
              <a:t>であることは、誰もが認識するところです。このことは、認知症のある方についても同様です。</a:t>
            </a:r>
            <a:endParaRPr kumimoji="0"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これを踏まえ、認知症の人を支える周囲の人において行われる意思決定支援の基本的考え方（理念）や姿勢、方法、配慮すべき事柄等について「認知症の人の日常生活・社会生活における意思決定支援ガイドライン」（平成</a:t>
            </a:r>
            <a:r>
              <a:rPr kumimoji="0" lang="en-US" altLang="ja-JP" sz="1600" spc="100" dirty="0">
                <a:latin typeface="メイリオ" panose="020B0604030504040204" pitchFamily="50" charset="-128"/>
                <a:ea typeface="メイリオ" panose="020B0604030504040204" pitchFamily="50" charset="-128"/>
              </a:rPr>
              <a:t>30</a:t>
            </a:r>
            <a:r>
              <a:rPr kumimoji="0" lang="ja-JP" altLang="en-US" sz="1600" spc="100" dirty="0">
                <a:latin typeface="メイリオ" panose="020B0604030504040204" pitchFamily="50" charset="-128"/>
                <a:ea typeface="メイリオ" panose="020B0604030504040204" pitchFamily="50" charset="-128"/>
              </a:rPr>
              <a:t>年</a:t>
            </a:r>
            <a:r>
              <a:rPr kumimoji="0" lang="en-US" altLang="ja-JP" sz="1600" spc="100" dirty="0">
                <a:latin typeface="メイリオ" panose="020B0604030504040204" pitchFamily="50" charset="-128"/>
                <a:ea typeface="メイリオ" panose="020B0604030504040204" pitchFamily="50" charset="-128"/>
              </a:rPr>
              <a:t>6</a:t>
            </a:r>
            <a:r>
              <a:rPr kumimoji="0" lang="ja-JP" altLang="en-US" sz="1600" spc="100" dirty="0">
                <a:latin typeface="メイリオ" panose="020B0604030504040204" pitchFamily="50" charset="-128"/>
                <a:ea typeface="メイリオ" panose="020B0604030504040204" pitchFamily="50" charset="-128"/>
              </a:rPr>
              <a:t>月</a:t>
            </a:r>
            <a:r>
              <a:rPr kumimoji="0" lang="en-US" altLang="ja-JP" sz="1600" spc="100" dirty="0">
                <a:latin typeface="メイリオ" panose="020B0604030504040204" pitchFamily="50" charset="-128"/>
                <a:ea typeface="メイリオ" panose="020B0604030504040204" pitchFamily="50" charset="-128"/>
              </a:rPr>
              <a:t>,</a:t>
            </a:r>
            <a:r>
              <a:rPr kumimoji="0" lang="ja-JP" altLang="en-US" sz="1600" spc="100" dirty="0">
                <a:latin typeface="メイリオ" panose="020B0604030504040204" pitchFamily="50" charset="-128"/>
                <a:ea typeface="メイリオ" panose="020B0604030504040204" pitchFamily="50" charset="-128"/>
              </a:rPr>
              <a:t>厚生労働省）が作成されています。</a:t>
            </a:r>
            <a:endParaRPr kumimoji="0"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ガイドラインに示されている「認知症の人の特性を踏まえた意思決定支援の基本原則」や「意思決定支援のプロセス」について、おさえておきましょう。</a:t>
            </a:r>
            <a:endParaRPr kumimoji="0" lang="en-US" altLang="ja-JP" sz="1600" spc="100"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A9705184-4DA2-E2AC-3D07-9E6E851F62D3}"/>
              </a:ext>
            </a:extLst>
          </p:cNvPr>
          <p:cNvGrpSpPr/>
          <p:nvPr/>
        </p:nvGrpSpPr>
        <p:grpSpPr>
          <a:xfrm>
            <a:off x="2341562" y="4129920"/>
            <a:ext cx="5222876" cy="430307"/>
            <a:chOff x="2341562" y="3541341"/>
            <a:chExt cx="5222876" cy="430307"/>
          </a:xfrm>
        </p:grpSpPr>
        <p:sp>
          <p:nvSpPr>
            <p:cNvPr id="10" name="テキスト ボックス 9">
              <a:extLst>
                <a:ext uri="{FF2B5EF4-FFF2-40B4-BE49-F238E27FC236}">
                  <a16:creationId xmlns:a16="http://schemas.microsoft.com/office/drawing/2014/main" id="{DCC6EC90-E419-55CB-6934-D1A9D41B194C}"/>
                </a:ext>
              </a:extLst>
            </p:cNvPr>
            <p:cNvSpPr txBox="1"/>
            <p:nvPr/>
          </p:nvSpPr>
          <p:spPr>
            <a:xfrm>
              <a:off x="2970563" y="3541341"/>
              <a:ext cx="4593875" cy="430307"/>
            </a:xfrm>
            <a:prstGeom prst="roundRect">
              <a:avLst>
                <a:gd name="adj" fmla="val 5755"/>
              </a:avLst>
            </a:prstGeom>
            <a:solidFill>
              <a:schemeClr val="accent2">
                <a:lumMod val="20000"/>
                <a:lumOff val="80000"/>
              </a:schemeClr>
            </a:solidFill>
          </p:spPr>
          <p:txBody>
            <a:bodyPr wrap="square" anchor="ctr">
              <a:noAutofit/>
            </a:bodyPr>
            <a:lstStyle/>
            <a:p>
              <a:pPr eaLnBrk="1" hangingPunct="1">
                <a:lnSpc>
                  <a:spcPct val="100000"/>
                </a:lnSpc>
                <a:spcBef>
                  <a:spcPts val="600"/>
                </a:spcBef>
                <a:defRPr/>
              </a:pPr>
              <a:r>
                <a:rPr kumimoji="0" lang="ja-JP" altLang="en-US" sz="1800" b="1" spc="100" dirty="0">
                  <a:latin typeface="メイリオ" panose="020B0604030504040204" pitchFamily="50" charset="-128"/>
                  <a:ea typeface="メイリオ" panose="020B0604030504040204" pitchFamily="50" charset="-128"/>
                </a:rPr>
                <a:t>本人の意思の尊重</a:t>
              </a:r>
              <a:endParaRPr lang="en-US" altLang="ja-JP" sz="1800" b="1" spc="1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7C8C5E4-26CE-AD28-1EFA-DD33EBA6EA85}"/>
                </a:ext>
              </a:extLst>
            </p:cNvPr>
            <p:cNvSpPr txBox="1"/>
            <p:nvPr/>
          </p:nvSpPr>
          <p:spPr>
            <a:xfrm>
              <a:off x="2341562" y="3541341"/>
              <a:ext cx="480849" cy="430307"/>
            </a:xfrm>
            <a:prstGeom prst="roundRect">
              <a:avLst>
                <a:gd name="adj" fmla="val 5755"/>
              </a:avLst>
            </a:prstGeom>
            <a:solidFill>
              <a:schemeClr val="accent2"/>
            </a:solidFill>
          </p:spPr>
          <p:txBody>
            <a:bodyPr wrap="square" anchor="ctr">
              <a:noAutofit/>
            </a:bodyPr>
            <a:lstStyle/>
            <a:p>
              <a:pPr algn="ctr" eaLnBrk="1" hangingPunct="1">
                <a:lnSpc>
                  <a:spcPct val="100000"/>
                </a:lnSpc>
                <a:spcBef>
                  <a:spcPts val="600"/>
                </a:spcBef>
                <a:defRPr/>
              </a:pPr>
              <a:r>
                <a:rPr kumimoji="0" lang="ja-JP" altLang="en-US" sz="1800" b="1" spc="100" dirty="0">
                  <a:solidFill>
                    <a:schemeClr val="bg1"/>
                  </a:solidFill>
                  <a:latin typeface="メイリオ" panose="020B0604030504040204" pitchFamily="50" charset="-128"/>
                  <a:ea typeface="メイリオ" panose="020B0604030504040204" pitchFamily="50" charset="-128"/>
                </a:rPr>
                <a:t>１</a:t>
              </a:r>
              <a:endParaRPr lang="en-US" altLang="ja-JP" sz="1800" b="1" spc="100" dirty="0">
                <a:solidFill>
                  <a:schemeClr val="bg1"/>
                </a:solidFill>
                <a:latin typeface="メイリオ" panose="020B0604030504040204" pitchFamily="50" charset="-128"/>
                <a:ea typeface="メイリオ" panose="020B0604030504040204" pitchFamily="50" charset="-128"/>
              </a:endParaRPr>
            </a:p>
          </p:txBody>
        </p:sp>
      </p:grpSp>
      <p:grpSp>
        <p:nvGrpSpPr>
          <p:cNvPr id="17" name="グループ化 16">
            <a:extLst>
              <a:ext uri="{FF2B5EF4-FFF2-40B4-BE49-F238E27FC236}">
                <a16:creationId xmlns:a16="http://schemas.microsoft.com/office/drawing/2014/main" id="{99E59AF5-F181-B123-E084-0F0D66A90B86}"/>
              </a:ext>
            </a:extLst>
          </p:cNvPr>
          <p:cNvGrpSpPr/>
          <p:nvPr/>
        </p:nvGrpSpPr>
        <p:grpSpPr>
          <a:xfrm>
            <a:off x="2341562" y="4739747"/>
            <a:ext cx="5222876" cy="430307"/>
            <a:chOff x="2341562" y="4151168"/>
            <a:chExt cx="5222876" cy="430307"/>
          </a:xfrm>
        </p:grpSpPr>
        <p:sp>
          <p:nvSpPr>
            <p:cNvPr id="12" name="テキスト ボックス 11">
              <a:extLst>
                <a:ext uri="{FF2B5EF4-FFF2-40B4-BE49-F238E27FC236}">
                  <a16:creationId xmlns:a16="http://schemas.microsoft.com/office/drawing/2014/main" id="{DADA6F6A-0C6C-3E11-1EDE-BA46BFCF8AA0}"/>
                </a:ext>
              </a:extLst>
            </p:cNvPr>
            <p:cNvSpPr txBox="1"/>
            <p:nvPr/>
          </p:nvSpPr>
          <p:spPr>
            <a:xfrm>
              <a:off x="2970563" y="4151168"/>
              <a:ext cx="4593875" cy="430307"/>
            </a:xfrm>
            <a:prstGeom prst="roundRect">
              <a:avLst>
                <a:gd name="adj" fmla="val 5755"/>
              </a:avLst>
            </a:prstGeom>
            <a:solidFill>
              <a:schemeClr val="accent5">
                <a:lumMod val="20000"/>
                <a:lumOff val="80000"/>
              </a:schemeClr>
            </a:solidFill>
          </p:spPr>
          <p:txBody>
            <a:bodyPr wrap="square" anchor="ctr">
              <a:noAutofit/>
            </a:bodyPr>
            <a:lstStyle/>
            <a:p>
              <a:pPr eaLnBrk="1" hangingPunct="1">
                <a:lnSpc>
                  <a:spcPct val="100000"/>
                </a:lnSpc>
                <a:spcBef>
                  <a:spcPts val="600"/>
                </a:spcBef>
                <a:defRPr/>
              </a:pPr>
              <a:r>
                <a:rPr kumimoji="0" lang="ja-JP" altLang="en-US" sz="1800" b="1" spc="100" dirty="0">
                  <a:latin typeface="メイリオ" panose="020B0604030504040204" pitchFamily="50" charset="-128"/>
                  <a:ea typeface="メイリオ" panose="020B0604030504040204" pitchFamily="50" charset="-128"/>
                </a:rPr>
                <a:t>本人の意思決定能力への配慮 </a:t>
              </a:r>
              <a:endParaRPr lang="en-US" altLang="ja-JP" sz="1800" b="1"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8451CD5-FB9D-E086-9F88-2218529A6B10}"/>
                </a:ext>
              </a:extLst>
            </p:cNvPr>
            <p:cNvSpPr txBox="1"/>
            <p:nvPr/>
          </p:nvSpPr>
          <p:spPr>
            <a:xfrm>
              <a:off x="2341562" y="4151168"/>
              <a:ext cx="480849" cy="430307"/>
            </a:xfrm>
            <a:prstGeom prst="roundRect">
              <a:avLst>
                <a:gd name="adj" fmla="val 5755"/>
              </a:avLst>
            </a:prstGeom>
            <a:solidFill>
              <a:schemeClr val="accent5"/>
            </a:solidFill>
          </p:spPr>
          <p:txBody>
            <a:bodyPr wrap="square" anchor="ctr">
              <a:noAutofit/>
            </a:bodyPr>
            <a:lstStyle/>
            <a:p>
              <a:pPr algn="ctr" eaLnBrk="1" hangingPunct="1">
                <a:lnSpc>
                  <a:spcPct val="100000"/>
                </a:lnSpc>
                <a:spcBef>
                  <a:spcPts val="600"/>
                </a:spcBef>
                <a:defRPr/>
              </a:pPr>
              <a:r>
                <a:rPr lang="ja-JP" altLang="en-US" b="1" spc="100" dirty="0">
                  <a:solidFill>
                    <a:schemeClr val="bg1"/>
                  </a:solidFill>
                  <a:latin typeface="メイリオ" panose="020B0604030504040204" pitchFamily="50" charset="-128"/>
                  <a:ea typeface="メイリオ" panose="020B0604030504040204" pitchFamily="50" charset="-128"/>
                </a:rPr>
                <a:t>２</a:t>
              </a:r>
              <a:endParaRPr lang="en-US" altLang="ja-JP" sz="1800" b="1" spc="100" dirty="0">
                <a:solidFill>
                  <a:schemeClr val="bg1"/>
                </a:solidFill>
                <a:latin typeface="メイリオ" panose="020B0604030504040204" pitchFamily="50" charset="-128"/>
                <a:ea typeface="メイリオ" panose="020B0604030504040204" pitchFamily="50" charset="-128"/>
              </a:endParaRPr>
            </a:p>
          </p:txBody>
        </p:sp>
      </p:grpSp>
      <p:grpSp>
        <p:nvGrpSpPr>
          <p:cNvPr id="18" name="グループ化 17">
            <a:extLst>
              <a:ext uri="{FF2B5EF4-FFF2-40B4-BE49-F238E27FC236}">
                <a16:creationId xmlns:a16="http://schemas.microsoft.com/office/drawing/2014/main" id="{FE351B59-A76A-7860-4062-AA98003A6387}"/>
              </a:ext>
            </a:extLst>
          </p:cNvPr>
          <p:cNvGrpSpPr/>
          <p:nvPr/>
        </p:nvGrpSpPr>
        <p:grpSpPr>
          <a:xfrm>
            <a:off x="2341562" y="5349574"/>
            <a:ext cx="5222876" cy="430307"/>
            <a:chOff x="2341562" y="4760995"/>
            <a:chExt cx="5222876" cy="430307"/>
          </a:xfrm>
        </p:grpSpPr>
        <p:sp>
          <p:nvSpPr>
            <p:cNvPr id="14" name="テキスト ボックス 13">
              <a:extLst>
                <a:ext uri="{FF2B5EF4-FFF2-40B4-BE49-F238E27FC236}">
                  <a16:creationId xmlns:a16="http://schemas.microsoft.com/office/drawing/2014/main" id="{96E2C0E8-FDE8-CBD7-BE24-4C7636D23F18}"/>
                </a:ext>
              </a:extLst>
            </p:cNvPr>
            <p:cNvSpPr txBox="1"/>
            <p:nvPr/>
          </p:nvSpPr>
          <p:spPr>
            <a:xfrm>
              <a:off x="2970563" y="4760995"/>
              <a:ext cx="4593875" cy="430307"/>
            </a:xfrm>
            <a:prstGeom prst="roundRect">
              <a:avLst>
                <a:gd name="adj" fmla="val 5755"/>
              </a:avLst>
            </a:prstGeom>
            <a:solidFill>
              <a:schemeClr val="accent3">
                <a:lumMod val="20000"/>
                <a:lumOff val="80000"/>
              </a:schemeClr>
            </a:solidFill>
          </p:spPr>
          <p:txBody>
            <a:bodyPr wrap="square" anchor="ctr">
              <a:noAutofit/>
            </a:bodyPr>
            <a:lstStyle/>
            <a:p>
              <a:pPr eaLnBrk="1" hangingPunct="1">
                <a:lnSpc>
                  <a:spcPct val="100000"/>
                </a:lnSpc>
                <a:spcBef>
                  <a:spcPts val="600"/>
                </a:spcBef>
                <a:defRPr/>
              </a:pPr>
              <a:r>
                <a:rPr kumimoji="0" lang="ja-JP" altLang="en-US" sz="1800" b="1" spc="100" dirty="0">
                  <a:latin typeface="メイリオ" panose="020B0604030504040204" pitchFamily="50" charset="-128"/>
                  <a:ea typeface="メイリオ" panose="020B0604030504040204" pitchFamily="50" charset="-128"/>
                </a:rPr>
                <a:t>チームによる早期からの継続的支援</a:t>
              </a:r>
              <a:endParaRPr lang="en-US" altLang="ja-JP" sz="1800" b="1" spc="1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FB0A3F4-461E-4BEE-9B4C-399E965E2EBD}"/>
                </a:ext>
              </a:extLst>
            </p:cNvPr>
            <p:cNvSpPr txBox="1"/>
            <p:nvPr/>
          </p:nvSpPr>
          <p:spPr>
            <a:xfrm>
              <a:off x="2341562" y="4760995"/>
              <a:ext cx="480849" cy="430307"/>
            </a:xfrm>
            <a:prstGeom prst="roundRect">
              <a:avLst>
                <a:gd name="adj" fmla="val 5755"/>
              </a:avLst>
            </a:prstGeom>
            <a:solidFill>
              <a:schemeClr val="accent3"/>
            </a:solidFill>
          </p:spPr>
          <p:txBody>
            <a:bodyPr wrap="square" anchor="ctr">
              <a:noAutofit/>
            </a:bodyPr>
            <a:lstStyle/>
            <a:p>
              <a:pPr algn="ctr" eaLnBrk="1" hangingPunct="1">
                <a:lnSpc>
                  <a:spcPct val="100000"/>
                </a:lnSpc>
                <a:spcBef>
                  <a:spcPts val="600"/>
                </a:spcBef>
                <a:defRPr/>
              </a:pPr>
              <a:r>
                <a:rPr lang="ja-JP" altLang="en-US" sz="1800" b="1" spc="100" dirty="0">
                  <a:solidFill>
                    <a:schemeClr val="bg1"/>
                  </a:solidFill>
                  <a:latin typeface="メイリオ" panose="020B0604030504040204" pitchFamily="50" charset="-128"/>
                  <a:ea typeface="メイリオ" panose="020B0604030504040204" pitchFamily="50" charset="-128"/>
                </a:rPr>
                <a:t>３</a:t>
              </a:r>
              <a:endParaRPr lang="en-US" altLang="ja-JP" sz="1800" b="1" spc="100" dirty="0">
                <a:solidFill>
                  <a:schemeClr val="bg1"/>
                </a:solidFill>
                <a:latin typeface="メイリオ" panose="020B0604030504040204" pitchFamily="50" charset="-128"/>
                <a:ea typeface="メイリオ" panose="020B0604030504040204" pitchFamily="50" charset="-128"/>
              </a:endParaRPr>
            </a:p>
          </p:txBody>
        </p:sp>
      </p:grpSp>
      <p:sp>
        <p:nvSpPr>
          <p:cNvPr id="2" name="テキスト ボックス 1">
            <a:extLst>
              <a:ext uri="{FF2B5EF4-FFF2-40B4-BE49-F238E27FC236}">
                <a16:creationId xmlns:a16="http://schemas.microsoft.com/office/drawing/2014/main" id="{9D017A55-6163-FCDB-D6B5-4663E6EF0944}"/>
              </a:ext>
            </a:extLst>
          </p:cNvPr>
          <p:cNvSpPr txBox="1">
            <a:spLocks noChangeArrowheads="1"/>
          </p:cNvSpPr>
          <p:nvPr/>
        </p:nvSpPr>
        <p:spPr bwMode="auto">
          <a:xfrm>
            <a:off x="1905252" y="3617577"/>
            <a:ext cx="6095497" cy="36036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ts val="600"/>
              </a:spcBef>
              <a:buNone/>
              <a:defRPr/>
            </a:pPr>
            <a:r>
              <a:rPr kumimoji="0" lang="ja-JP" altLang="en-US" sz="1600" b="1" spc="100" dirty="0">
                <a:latin typeface="メイリオ" panose="020B0604030504040204" pitchFamily="50" charset="-128"/>
                <a:ea typeface="メイリオ" panose="020B0604030504040204" pitchFamily="50" charset="-128"/>
              </a:rPr>
              <a:t>認知症の人の特性を踏まえた意思決定支援の基本原則</a:t>
            </a:r>
            <a:endParaRPr kumimoji="0" lang="en-US" altLang="ja-JP" sz="1600" b="1" spc="1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89B49-C536-A38C-BD51-A597023869E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937B2B-DD4C-F9A4-E9B3-5865CC0F7EE5}"/>
              </a:ext>
            </a:extLst>
          </p:cNvPr>
          <p:cNvSpPr>
            <a:spLocks noGrp="1"/>
          </p:cNvSpPr>
          <p:nvPr>
            <p:ph type="sldNum" sz="quarter" idx="10"/>
          </p:nvPr>
        </p:nvSpPr>
        <p:spPr/>
        <p:txBody>
          <a:bodyPr/>
          <a:lstStyle/>
          <a:p>
            <a:pPr>
              <a:defRPr/>
            </a:pPr>
            <a:fld id="{98A27851-3CE3-464B-B113-B423DC6DF932}" type="slidenum">
              <a:rPr lang="ja-JP" altLang="en-US" smtClean="0"/>
              <a:pPr>
                <a:defRPr/>
              </a:pPr>
              <a:t>15</a:t>
            </a:fld>
            <a:endParaRPr lang="ja-JP" altLang="en-US"/>
          </a:p>
        </p:txBody>
      </p:sp>
      <p:sp>
        <p:nvSpPr>
          <p:cNvPr id="9" name="テキスト ボックス 7">
            <a:extLst>
              <a:ext uri="{FF2B5EF4-FFF2-40B4-BE49-F238E27FC236}">
                <a16:creationId xmlns:a16="http://schemas.microsoft.com/office/drawing/2014/main" id="{F993AA28-C381-8BED-CE99-E9CB1A671EE2}"/>
              </a:ext>
            </a:extLst>
          </p:cNvPr>
          <p:cNvSpPr txBox="1">
            <a:spLocks noChangeArrowheads="1"/>
          </p:cNvSpPr>
          <p:nvPr/>
        </p:nvSpPr>
        <p:spPr bwMode="auto">
          <a:xfrm>
            <a:off x="0" y="6645245"/>
            <a:ext cx="91358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出典：厚生労働省社会・ 援護局地域福祉課成年後見制度利用促進室</a:t>
            </a:r>
            <a:r>
              <a:rPr lang="en-US" altLang="ja-JP" sz="1000" dirty="0">
                <a:latin typeface="メイリオ" panose="020B0604030504040204" pitchFamily="50" charset="-128"/>
                <a:ea typeface="メイリオ" panose="020B0604030504040204" pitchFamily="50" charset="-128"/>
              </a:rPr>
              <a:t>『</a:t>
            </a:r>
            <a:r>
              <a:rPr kumimoji="0" lang="ja-JP" altLang="en-US" sz="1000" dirty="0">
                <a:latin typeface="メイリオ" panose="020B0604030504040204" pitchFamily="50" charset="-128"/>
                <a:ea typeface="メイリオ" panose="020B0604030504040204" pitchFamily="50" charset="-128"/>
              </a:rPr>
              <a:t>意思決定支援及び後見人等の担い手確保に関する取組状況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令和元年</a:t>
            </a:r>
            <a:r>
              <a:rPr lang="en-US" altLang="ja-JP" sz="1000" dirty="0">
                <a:latin typeface="メイリオ" panose="020B0604030504040204" pitchFamily="50" charset="-128"/>
                <a:ea typeface="メイリオ" panose="020B0604030504040204" pitchFamily="50" charset="-128"/>
              </a:rPr>
              <a:t>11</a:t>
            </a:r>
            <a:r>
              <a:rPr lang="ja-JP" altLang="en-US" sz="1000" dirty="0">
                <a:latin typeface="メイリオ" panose="020B0604030504040204" pitchFamily="50" charset="-128"/>
                <a:ea typeface="メイリオ" panose="020B0604030504040204" pitchFamily="50" charset="-128"/>
              </a:rPr>
              <a:t>月</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日</a:t>
            </a:r>
            <a:r>
              <a:rPr lang="en-US" altLang="ja-JP" sz="1000" dirty="0">
                <a:latin typeface="メイリオ" panose="020B0604030504040204" pitchFamily="50" charset="-128"/>
                <a:ea typeface="メイリオ" panose="020B0604030504040204" pitchFamily="50" charset="-128"/>
              </a:rPr>
              <a:t>,p3</a:t>
            </a:r>
            <a:endParaRPr lang="ja-JP" altLang="en-US" sz="1000" dirty="0">
              <a:latin typeface="メイリオ" panose="020B0604030504040204" pitchFamily="50" charset="-128"/>
              <a:ea typeface="メイリオ" panose="020B0604030504040204" pitchFamily="50" charset="-128"/>
            </a:endParaRPr>
          </a:p>
        </p:txBody>
      </p:sp>
      <p:sp>
        <p:nvSpPr>
          <p:cNvPr id="10" name="object 2">
            <a:extLst>
              <a:ext uri="{FF2B5EF4-FFF2-40B4-BE49-F238E27FC236}">
                <a16:creationId xmlns:a16="http://schemas.microsoft.com/office/drawing/2014/main" id="{AD54691B-15F9-A179-A199-E0F8D3F6934F}"/>
              </a:ext>
            </a:extLst>
          </p:cNvPr>
          <p:cNvSpPr txBox="1">
            <a:spLocks/>
          </p:cNvSpPr>
          <p:nvPr/>
        </p:nvSpPr>
        <p:spPr>
          <a:xfrm>
            <a:off x="381000" y="304800"/>
            <a:ext cx="9144000" cy="544728"/>
          </a:xfrm>
          <a:prstGeom prst="rect">
            <a:avLst/>
          </a:prstGeom>
          <a:solidFill>
            <a:srgbClr val="FFC000"/>
          </a:solidFill>
        </p:spPr>
        <p:txBody>
          <a:bodyPr vert="horz" wrap="square" lIns="0" tIns="144000" rIns="0" bIns="144000" rtlCol="0" anchor="ctr">
            <a:spAutoFit/>
          </a:bodyPr>
          <a:lst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a:lstStyle>
          <a:p>
            <a:pPr algn="ctr" defTabSz="914400" eaLnBrk="1" hangingPunct="1">
              <a:lnSpc>
                <a:spcPct val="100000"/>
              </a:lnSpc>
            </a:pPr>
            <a:r>
              <a:rPr lang="ja-JP" altLang="en-US" sz="1650" b="1" spc="-5" dirty="0">
                <a:latin typeface="メイリオ" panose="020B0604030504040204" pitchFamily="50" charset="-128"/>
                <a:ea typeface="メイリオ" panose="020B0604030504040204" pitchFamily="50" charset="-128"/>
                <a:cs typeface="メイリオ"/>
              </a:rPr>
              <a:t>「認知症の人の日常生活・社会生活における意思決定支援ガイドライン」の概要</a:t>
            </a:r>
            <a:endParaRPr lang="ja-JP" altLang="en-US" sz="1650" b="1" dirty="0">
              <a:latin typeface="メイリオ" panose="020B0604030504040204" pitchFamily="50" charset="-128"/>
              <a:ea typeface="メイリオ" panose="020B0604030504040204" pitchFamily="50" charset="-128"/>
              <a:cs typeface="メイリオ"/>
            </a:endParaRPr>
          </a:p>
        </p:txBody>
      </p:sp>
      <p:pic>
        <p:nvPicPr>
          <p:cNvPr id="12" name="object 3">
            <a:extLst>
              <a:ext uri="{FF2B5EF4-FFF2-40B4-BE49-F238E27FC236}">
                <a16:creationId xmlns:a16="http://schemas.microsoft.com/office/drawing/2014/main" id="{56953AF4-1B03-64C7-4872-7FBE2AE4AEA6}"/>
              </a:ext>
            </a:extLst>
          </p:cNvPr>
          <p:cNvPicPr/>
          <p:nvPr/>
        </p:nvPicPr>
        <p:blipFill>
          <a:blip r:embed="rId2" cstate="print"/>
          <a:stretch>
            <a:fillRect/>
          </a:stretch>
        </p:blipFill>
        <p:spPr>
          <a:xfrm>
            <a:off x="5181245" y="957610"/>
            <a:ext cx="4065452" cy="5497500"/>
          </a:xfrm>
          <a:prstGeom prst="rect">
            <a:avLst/>
          </a:prstGeom>
        </p:spPr>
      </p:pic>
      <p:sp>
        <p:nvSpPr>
          <p:cNvPr id="13" name="object 4">
            <a:extLst>
              <a:ext uri="{FF2B5EF4-FFF2-40B4-BE49-F238E27FC236}">
                <a16:creationId xmlns:a16="http://schemas.microsoft.com/office/drawing/2014/main" id="{51E6F473-CB06-C476-64FC-CDBF5F4CB3C2}"/>
              </a:ext>
            </a:extLst>
          </p:cNvPr>
          <p:cNvSpPr txBox="1"/>
          <p:nvPr/>
        </p:nvSpPr>
        <p:spPr>
          <a:xfrm>
            <a:off x="569976" y="1261860"/>
            <a:ext cx="4333240" cy="1059709"/>
          </a:xfrm>
          <a:prstGeom prst="rect">
            <a:avLst/>
          </a:prstGeom>
          <a:ln w="12192">
            <a:solidFill>
              <a:srgbClr val="C00000"/>
            </a:solidFill>
          </a:ln>
        </p:spPr>
        <p:txBody>
          <a:bodyPr vert="horz" wrap="square" lIns="0" tIns="36000" rIns="72000" bIns="0" rtlCol="0" anchor="ctr">
            <a:spAutoFit/>
          </a:bodyPr>
          <a:lstStyle/>
          <a:p>
            <a:pPr marL="90805" marR="85090">
              <a:lnSpc>
                <a:spcPct val="99600"/>
              </a:lnSpc>
              <a:spcBef>
                <a:spcPts val="705"/>
              </a:spcBef>
            </a:pPr>
            <a:r>
              <a:rPr sz="1300" spc="-40" dirty="0">
                <a:latin typeface="メイリオ"/>
                <a:cs typeface="メイリオ"/>
              </a:rPr>
              <a:t>認知症の人を支える周囲の人において行われる意思決定</a:t>
            </a:r>
            <a:r>
              <a:rPr sz="1300" spc="-35" dirty="0">
                <a:latin typeface="メイリオ"/>
                <a:cs typeface="メイリオ"/>
              </a:rPr>
              <a:t>支援の基本的考え方（</a:t>
            </a:r>
            <a:r>
              <a:rPr sz="1300" spc="-30" dirty="0">
                <a:latin typeface="メイリオ"/>
                <a:cs typeface="メイリオ"/>
              </a:rPr>
              <a:t>理念</a:t>
            </a:r>
            <a:r>
              <a:rPr sz="1300" spc="-35" dirty="0">
                <a:latin typeface="メイリオ"/>
                <a:cs typeface="メイリオ"/>
              </a:rPr>
              <a:t>）</a:t>
            </a:r>
            <a:r>
              <a:rPr sz="1300" spc="-40" dirty="0">
                <a:latin typeface="メイリオ"/>
                <a:cs typeface="メイリオ"/>
              </a:rPr>
              <a:t>や姿勢、方法、配慮すべき</a:t>
            </a:r>
            <a:r>
              <a:rPr sz="1300" spc="-45" dirty="0">
                <a:latin typeface="メイリオ"/>
                <a:cs typeface="メイリオ"/>
              </a:rPr>
              <a:t>事柄等を整理して示し、これにより、 認知症の人が、自</a:t>
            </a:r>
            <a:r>
              <a:rPr sz="1300" spc="-40" dirty="0">
                <a:latin typeface="メイリオ"/>
                <a:cs typeface="メイリオ"/>
              </a:rPr>
              <a:t>らの意思に基づいた日常生活・社会生活を送れることを</a:t>
            </a:r>
            <a:r>
              <a:rPr sz="1300" spc="-25" dirty="0">
                <a:latin typeface="メイリオ"/>
                <a:cs typeface="メイリオ"/>
              </a:rPr>
              <a:t>目指すもの</a:t>
            </a:r>
            <a:r>
              <a:rPr sz="1450" spc="-50" dirty="0">
                <a:latin typeface="メイリオ"/>
                <a:cs typeface="メイリオ"/>
              </a:rPr>
              <a:t>。</a:t>
            </a:r>
            <a:endParaRPr sz="1450" dirty="0">
              <a:latin typeface="メイリオ"/>
              <a:cs typeface="メイリオ"/>
            </a:endParaRPr>
          </a:p>
        </p:txBody>
      </p:sp>
      <p:sp>
        <p:nvSpPr>
          <p:cNvPr id="14" name="object 5">
            <a:extLst>
              <a:ext uri="{FF2B5EF4-FFF2-40B4-BE49-F238E27FC236}">
                <a16:creationId xmlns:a16="http://schemas.microsoft.com/office/drawing/2014/main" id="{20D0BD4E-F5F4-876D-A9D2-8EEFE64E8CBE}"/>
              </a:ext>
            </a:extLst>
          </p:cNvPr>
          <p:cNvSpPr txBox="1"/>
          <p:nvPr/>
        </p:nvSpPr>
        <p:spPr>
          <a:xfrm>
            <a:off x="569976" y="971363"/>
            <a:ext cx="4333240" cy="291465"/>
          </a:xfrm>
          <a:prstGeom prst="rect">
            <a:avLst/>
          </a:prstGeom>
          <a:solidFill>
            <a:srgbClr val="EC7C30"/>
          </a:solidFill>
          <a:ln w="12192">
            <a:solidFill>
              <a:srgbClr val="C00000"/>
            </a:solidFill>
          </a:ln>
        </p:spPr>
        <p:txBody>
          <a:bodyPr vert="horz" wrap="square" lIns="0" tIns="32384" rIns="0" bIns="0" rtlCol="0">
            <a:spAutoFit/>
          </a:bodyPr>
          <a:lstStyle/>
          <a:p>
            <a:pPr algn="ctr">
              <a:lnSpc>
                <a:spcPct val="100000"/>
              </a:lnSpc>
              <a:spcBef>
                <a:spcPts val="254"/>
              </a:spcBef>
            </a:pPr>
            <a:r>
              <a:rPr sz="1300" b="1" spc="-35" dirty="0">
                <a:solidFill>
                  <a:srgbClr val="FFFFFF"/>
                </a:solidFill>
                <a:latin typeface="游ゴシック"/>
                <a:cs typeface="游ゴシック"/>
              </a:rPr>
              <a:t>趣旨</a:t>
            </a:r>
            <a:endParaRPr sz="1300">
              <a:latin typeface="游ゴシック"/>
              <a:cs typeface="游ゴシック"/>
            </a:endParaRPr>
          </a:p>
        </p:txBody>
      </p:sp>
      <p:sp>
        <p:nvSpPr>
          <p:cNvPr id="15" name="object 6">
            <a:extLst>
              <a:ext uri="{FF2B5EF4-FFF2-40B4-BE49-F238E27FC236}">
                <a16:creationId xmlns:a16="http://schemas.microsoft.com/office/drawing/2014/main" id="{7AA24F2A-D7FD-DE2B-4FA1-E5DC4507EBC6}"/>
              </a:ext>
            </a:extLst>
          </p:cNvPr>
          <p:cNvSpPr/>
          <p:nvPr/>
        </p:nvSpPr>
        <p:spPr>
          <a:xfrm>
            <a:off x="565404" y="2976180"/>
            <a:ext cx="4333240" cy="889000"/>
          </a:xfrm>
          <a:custGeom>
            <a:avLst/>
            <a:gdLst/>
            <a:ahLst/>
            <a:cxnLst/>
            <a:rect l="l" t="t" r="r" b="b"/>
            <a:pathLst>
              <a:path w="4333240" h="889000">
                <a:moveTo>
                  <a:pt x="0" y="888491"/>
                </a:moveTo>
                <a:lnTo>
                  <a:pt x="4332732" y="888491"/>
                </a:lnTo>
                <a:lnTo>
                  <a:pt x="4332732" y="0"/>
                </a:lnTo>
                <a:lnTo>
                  <a:pt x="0" y="0"/>
                </a:lnTo>
                <a:lnTo>
                  <a:pt x="0" y="888491"/>
                </a:lnTo>
                <a:close/>
              </a:path>
            </a:pathLst>
          </a:custGeom>
          <a:ln w="12192">
            <a:solidFill>
              <a:srgbClr val="C00000"/>
            </a:solidFill>
          </a:ln>
        </p:spPr>
        <p:txBody>
          <a:bodyPr wrap="square" lIns="0" tIns="0" rIns="72000" bIns="0" rtlCol="0" anchor="ctr"/>
          <a:lstStyle/>
          <a:p>
            <a:pPr marL="90000"/>
            <a:r>
              <a:rPr lang="ja-JP" altLang="en-US" sz="1300" spc="-40" dirty="0">
                <a:latin typeface="メイリオ" panose="020B0604030504040204" pitchFamily="50" charset="-128"/>
                <a:ea typeface="メイリオ" panose="020B0604030504040204" pitchFamily="50" charset="-128"/>
                <a:cs typeface="メイリオ"/>
              </a:rPr>
              <a:t>認知症の人を支援するためのガイドラインであり、また、特定の職種や特定の場面に限定されるものではなく、認</a:t>
            </a:r>
            <a:r>
              <a:rPr lang="ja-JP" altLang="en-US" sz="1300" spc="500" dirty="0">
                <a:latin typeface="メイリオ" panose="020B0604030504040204" pitchFamily="50" charset="-128"/>
                <a:ea typeface="メイリオ" panose="020B0604030504040204" pitchFamily="50" charset="-128"/>
                <a:cs typeface="メイリオ"/>
              </a:rPr>
              <a:t> </a:t>
            </a:r>
            <a:r>
              <a:rPr lang="ja-JP" altLang="en-US" sz="1300" spc="-40" dirty="0">
                <a:latin typeface="メイリオ" panose="020B0604030504040204" pitchFamily="50" charset="-128"/>
                <a:ea typeface="メイリオ" panose="020B0604030504040204" pitchFamily="50" charset="-128"/>
                <a:cs typeface="メイリオ"/>
              </a:rPr>
              <a:t>知症の人の意思決定支援に関わる全ての人による意思決</a:t>
            </a:r>
            <a:br>
              <a:rPr lang="en-US" altLang="ja-JP" sz="1300" spc="-40" dirty="0">
                <a:latin typeface="メイリオ" panose="020B0604030504040204" pitchFamily="50" charset="-128"/>
                <a:ea typeface="メイリオ" panose="020B0604030504040204" pitchFamily="50" charset="-128"/>
                <a:cs typeface="メイリオ"/>
              </a:rPr>
            </a:br>
            <a:r>
              <a:rPr lang="ja-JP" altLang="en-US" sz="1300" spc="-40" dirty="0">
                <a:latin typeface="メイリオ" panose="020B0604030504040204" pitchFamily="50" charset="-128"/>
                <a:ea typeface="メイリオ" panose="020B0604030504040204" pitchFamily="50" charset="-128"/>
                <a:cs typeface="メイリオ"/>
              </a:rPr>
              <a:t>定を行う際のガイドラインとなっている。</a:t>
            </a:r>
            <a:endParaRPr sz="1300" dirty="0">
              <a:latin typeface="メイリオ" panose="020B0604030504040204" pitchFamily="50" charset="-128"/>
              <a:ea typeface="メイリオ" panose="020B0604030504040204" pitchFamily="50" charset="-128"/>
            </a:endParaRPr>
          </a:p>
        </p:txBody>
      </p:sp>
      <p:sp>
        <p:nvSpPr>
          <p:cNvPr id="16" name="object 8">
            <a:extLst>
              <a:ext uri="{FF2B5EF4-FFF2-40B4-BE49-F238E27FC236}">
                <a16:creationId xmlns:a16="http://schemas.microsoft.com/office/drawing/2014/main" id="{ADE5BA68-DDC6-0621-5792-4683C936B323}"/>
              </a:ext>
            </a:extLst>
          </p:cNvPr>
          <p:cNvSpPr/>
          <p:nvPr/>
        </p:nvSpPr>
        <p:spPr>
          <a:xfrm>
            <a:off x="565404" y="2677984"/>
            <a:ext cx="4331335" cy="291465"/>
          </a:xfrm>
          <a:custGeom>
            <a:avLst/>
            <a:gdLst/>
            <a:ahLst/>
            <a:cxnLst/>
            <a:rect l="l" t="t" r="r" b="b"/>
            <a:pathLst>
              <a:path w="4331335" h="291464">
                <a:moveTo>
                  <a:pt x="0" y="291084"/>
                </a:moveTo>
                <a:lnTo>
                  <a:pt x="4331208" y="291084"/>
                </a:lnTo>
                <a:lnTo>
                  <a:pt x="4331208" y="0"/>
                </a:lnTo>
                <a:lnTo>
                  <a:pt x="0" y="0"/>
                </a:lnTo>
                <a:lnTo>
                  <a:pt x="0" y="291084"/>
                </a:lnTo>
                <a:close/>
              </a:path>
            </a:pathLst>
          </a:custGeom>
          <a:ln w="12192">
            <a:solidFill>
              <a:srgbClr val="C00000"/>
            </a:solidFill>
          </a:ln>
        </p:spPr>
        <p:txBody>
          <a:bodyPr wrap="square" lIns="0" tIns="0" rIns="0" bIns="0" rtlCol="0"/>
          <a:lstStyle/>
          <a:p>
            <a:endParaRPr/>
          </a:p>
        </p:txBody>
      </p:sp>
      <p:sp>
        <p:nvSpPr>
          <p:cNvPr id="17" name="object 9">
            <a:extLst>
              <a:ext uri="{FF2B5EF4-FFF2-40B4-BE49-F238E27FC236}">
                <a16:creationId xmlns:a16="http://schemas.microsoft.com/office/drawing/2014/main" id="{E0D06291-5BE8-D8C3-780F-525E9B6A4B56}"/>
              </a:ext>
            </a:extLst>
          </p:cNvPr>
          <p:cNvSpPr txBox="1"/>
          <p:nvPr/>
        </p:nvSpPr>
        <p:spPr>
          <a:xfrm>
            <a:off x="565404" y="2677984"/>
            <a:ext cx="4331335" cy="291465"/>
          </a:xfrm>
          <a:prstGeom prst="rect">
            <a:avLst/>
          </a:prstGeom>
          <a:solidFill>
            <a:srgbClr val="EC7C30"/>
          </a:solidFill>
        </p:spPr>
        <p:txBody>
          <a:bodyPr vert="horz" wrap="square" lIns="0" tIns="50800" rIns="0" bIns="0" rtlCol="0">
            <a:spAutoFit/>
          </a:bodyPr>
          <a:lstStyle/>
          <a:p>
            <a:pPr algn="ctr">
              <a:lnSpc>
                <a:spcPct val="100000"/>
              </a:lnSpc>
              <a:spcBef>
                <a:spcPts val="400"/>
              </a:spcBef>
            </a:pPr>
            <a:r>
              <a:rPr sz="1300" b="1" spc="-15" dirty="0">
                <a:solidFill>
                  <a:srgbClr val="FFFFFF"/>
                </a:solidFill>
                <a:latin typeface="ＭＳ Ｐゴシック"/>
                <a:cs typeface="ＭＳ Ｐゴシック"/>
              </a:rPr>
              <a:t>誰のための誰による意思決定支援か</a:t>
            </a:r>
            <a:endParaRPr sz="1300">
              <a:latin typeface="ＭＳ Ｐゴシック"/>
              <a:cs typeface="ＭＳ Ｐゴシック"/>
            </a:endParaRPr>
          </a:p>
        </p:txBody>
      </p:sp>
      <p:sp>
        <p:nvSpPr>
          <p:cNvPr id="18" name="object 10">
            <a:extLst>
              <a:ext uri="{FF2B5EF4-FFF2-40B4-BE49-F238E27FC236}">
                <a16:creationId xmlns:a16="http://schemas.microsoft.com/office/drawing/2014/main" id="{06C3335D-4ADC-C7BE-18FE-CFF5E4071E6B}"/>
              </a:ext>
            </a:extLst>
          </p:cNvPr>
          <p:cNvSpPr txBox="1"/>
          <p:nvPr/>
        </p:nvSpPr>
        <p:spPr>
          <a:xfrm>
            <a:off x="569976" y="4539996"/>
            <a:ext cx="4333240" cy="1935480"/>
          </a:xfrm>
          <a:prstGeom prst="rect">
            <a:avLst/>
          </a:prstGeom>
          <a:ln w="12192">
            <a:solidFill>
              <a:srgbClr val="C00000"/>
            </a:solidFill>
          </a:ln>
        </p:spPr>
        <p:txBody>
          <a:bodyPr vert="horz" wrap="square" lIns="0" tIns="73660" rIns="0" bIns="0" rtlCol="0">
            <a:spAutoFit/>
          </a:bodyPr>
          <a:lstStyle/>
          <a:p>
            <a:pPr marL="90805" marR="139700" algn="just">
              <a:lnSpc>
                <a:spcPct val="99400"/>
              </a:lnSpc>
              <a:spcBef>
                <a:spcPts val="580"/>
              </a:spcBef>
            </a:pPr>
            <a:r>
              <a:rPr sz="1300" spc="-40" dirty="0">
                <a:latin typeface="メイリオ"/>
                <a:cs typeface="メイリオ"/>
              </a:rPr>
              <a:t>認知症の人が、意思決定が困難と思われる場合であっても、意思決定しながら尊厳をもって暮らしていくことの重要性について認識することが必要。本人の示した意思</a:t>
            </a:r>
            <a:r>
              <a:rPr sz="1300" spc="-45" dirty="0">
                <a:latin typeface="メイリオ"/>
                <a:cs typeface="メイリオ"/>
              </a:rPr>
              <a:t>は、それが他者を害する場合や本人にとって見過ごすこ</a:t>
            </a:r>
            <a:r>
              <a:rPr sz="1300" spc="-40" dirty="0">
                <a:latin typeface="メイリオ"/>
                <a:cs typeface="メイリオ"/>
              </a:rPr>
              <a:t>とのできない重大な影響が生ずる場合でない限り尊重さ</a:t>
            </a:r>
            <a:r>
              <a:rPr sz="1300" spc="-35" dirty="0">
                <a:latin typeface="メイリオ"/>
                <a:cs typeface="メイリオ"/>
              </a:rPr>
              <a:t>れる。</a:t>
            </a:r>
            <a:endParaRPr sz="1300" dirty="0">
              <a:latin typeface="メイリオ"/>
              <a:cs typeface="メイリオ"/>
            </a:endParaRPr>
          </a:p>
          <a:p>
            <a:pPr marL="90805">
              <a:lnSpc>
                <a:spcPts val="1550"/>
              </a:lnSpc>
            </a:pPr>
            <a:r>
              <a:rPr sz="1300" spc="-40" dirty="0">
                <a:latin typeface="メイリオ"/>
                <a:cs typeface="メイリオ"/>
              </a:rPr>
              <a:t>また、意思決定支援にあたっては、身近な信頼できる関</a:t>
            </a:r>
            <a:endParaRPr sz="1300" dirty="0">
              <a:latin typeface="メイリオ"/>
              <a:cs typeface="メイリオ"/>
            </a:endParaRPr>
          </a:p>
          <a:p>
            <a:pPr marL="90805" marR="139700">
              <a:lnSpc>
                <a:spcPts val="1550"/>
              </a:lnSpc>
              <a:spcBef>
                <a:spcPts val="60"/>
              </a:spcBef>
            </a:pPr>
            <a:r>
              <a:rPr sz="1300" spc="-35" dirty="0">
                <a:latin typeface="メイリオ"/>
                <a:cs typeface="メイリオ"/>
              </a:rPr>
              <a:t>係者等がチームとなって必要な支援を行う体制（</a:t>
            </a:r>
            <a:r>
              <a:rPr sz="1300" spc="-40" dirty="0">
                <a:latin typeface="メイリオ"/>
                <a:cs typeface="メイリオ"/>
              </a:rPr>
              <a:t>意思決</a:t>
            </a:r>
            <a:r>
              <a:rPr sz="1300" spc="-25" dirty="0">
                <a:latin typeface="メイリオ"/>
                <a:cs typeface="メイリオ"/>
              </a:rPr>
              <a:t>定支援チーム</a:t>
            </a:r>
            <a:r>
              <a:rPr sz="1300" spc="-35" dirty="0">
                <a:latin typeface="メイリオ"/>
                <a:cs typeface="メイリオ"/>
              </a:rPr>
              <a:t>）</a:t>
            </a:r>
            <a:r>
              <a:rPr sz="1300" spc="-40" dirty="0">
                <a:latin typeface="メイリオ"/>
                <a:cs typeface="メイリオ"/>
              </a:rPr>
              <a:t>が必要である。</a:t>
            </a:r>
            <a:endParaRPr sz="1300" dirty="0">
              <a:latin typeface="メイリオ"/>
              <a:cs typeface="メイリオ"/>
            </a:endParaRPr>
          </a:p>
        </p:txBody>
      </p:sp>
      <p:sp>
        <p:nvSpPr>
          <p:cNvPr id="19" name="object 11">
            <a:extLst>
              <a:ext uri="{FF2B5EF4-FFF2-40B4-BE49-F238E27FC236}">
                <a16:creationId xmlns:a16="http://schemas.microsoft.com/office/drawing/2014/main" id="{E2D4E0E6-56DF-FCFF-D808-58C466844396}"/>
              </a:ext>
            </a:extLst>
          </p:cNvPr>
          <p:cNvSpPr txBox="1"/>
          <p:nvPr/>
        </p:nvSpPr>
        <p:spPr>
          <a:xfrm>
            <a:off x="569976" y="4248911"/>
            <a:ext cx="4333240" cy="291465"/>
          </a:xfrm>
          <a:prstGeom prst="rect">
            <a:avLst/>
          </a:prstGeom>
          <a:solidFill>
            <a:srgbClr val="EC7C30"/>
          </a:solidFill>
          <a:ln w="12192">
            <a:solidFill>
              <a:srgbClr val="C00000"/>
            </a:solidFill>
          </a:ln>
        </p:spPr>
        <p:txBody>
          <a:bodyPr vert="horz" wrap="square" lIns="0" tIns="51435" rIns="0" bIns="0" rtlCol="0">
            <a:spAutoFit/>
          </a:bodyPr>
          <a:lstStyle/>
          <a:p>
            <a:pPr marL="1255395">
              <a:lnSpc>
                <a:spcPct val="100000"/>
              </a:lnSpc>
              <a:spcBef>
                <a:spcPts val="405"/>
              </a:spcBef>
            </a:pPr>
            <a:r>
              <a:rPr sz="1300" b="1" spc="-5" dirty="0">
                <a:solidFill>
                  <a:srgbClr val="FFFFFF"/>
                </a:solidFill>
                <a:latin typeface="ＭＳ Ｐゴシック"/>
                <a:cs typeface="ＭＳ Ｐゴシック"/>
              </a:rPr>
              <a:t>意思決定支援の基本原則</a:t>
            </a:r>
            <a:endParaRPr sz="1300">
              <a:latin typeface="ＭＳ Ｐゴシック"/>
              <a:cs typeface="ＭＳ Ｐゴシック"/>
            </a:endParaRPr>
          </a:p>
        </p:txBody>
      </p:sp>
    </p:spTree>
    <p:extLst>
      <p:ext uri="{BB962C8B-B14F-4D97-AF65-F5344CB8AC3E}">
        <p14:creationId xmlns:p14="http://schemas.microsoft.com/office/powerpoint/2010/main" val="73967347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10B1B35D-2CEB-7FD1-4381-96E4AFC321B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891B908B-5596-0949-A2D6-DE16EDEFE54E}"/>
              </a:ext>
            </a:extLst>
          </p:cNvPr>
          <p:cNvSpPr/>
          <p:nvPr/>
        </p:nvSpPr>
        <p:spPr>
          <a:xfrm>
            <a:off x="508000" y="1912258"/>
            <a:ext cx="8890000" cy="4401205"/>
          </a:xfrm>
          <a:prstGeom prst="rect">
            <a:avLst/>
          </a:prstGeom>
        </p:spPr>
        <p:txBody>
          <a:bodyPr>
            <a:spAutoFit/>
          </a:bodyPr>
          <a:lstStyle/>
          <a:p>
            <a:pPr eaLnBrk="1" fontAlgn="auto" hangingPunct="1">
              <a:spcBef>
                <a:spcPts val="600"/>
              </a:spcBef>
              <a:spcAft>
                <a:spcPts val="0"/>
              </a:spcAft>
              <a:defRPr/>
            </a:pPr>
            <a:r>
              <a:rPr lang="ja-JP" altLang="en-US" b="1" spc="100" dirty="0">
                <a:latin typeface="メイリオ" panose="020B0604030504040204" pitchFamily="50" charset="-128"/>
                <a:ea typeface="メイリオ" panose="020B0604030504040204" pitchFamily="50" charset="-128"/>
              </a:rPr>
              <a:t>◆地域包括支援センター</a:t>
            </a:r>
            <a:endParaRPr lang="ja-JP" altLang="en-US"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600"/>
              </a:spcAft>
              <a:defRPr/>
            </a:pPr>
            <a:r>
              <a:rPr lang="ja-JP" altLang="en-US" sz="1600" spc="100" dirty="0">
                <a:latin typeface="メイリオ" panose="020B0604030504040204" pitchFamily="50" charset="-128"/>
                <a:ea typeface="メイリオ" panose="020B0604030504040204" pitchFamily="50" charset="-128"/>
              </a:rPr>
              <a:t>相談内容に応じて、認知症に詳しい認知症疾患医療センターや認知症初期支援チームなどの関係機関とも連携しながら、適切な保健福祉サービス又は制度の利用につながるよう様々な支援を行っています。</a:t>
            </a:r>
            <a:endParaRPr lang="en-US" altLang="ja-JP" sz="16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b="1" spc="100" dirty="0">
                <a:latin typeface="メイリオ" panose="020B0604030504040204" pitchFamily="50" charset="-128"/>
                <a:ea typeface="メイリオ" panose="020B0604030504040204" pitchFamily="50" charset="-128"/>
              </a:rPr>
              <a:t>◆電話相談</a:t>
            </a:r>
          </a:p>
          <a:p>
            <a:pPr marL="288000" eaLnBrk="1" fontAlgn="auto" hangingPunct="1">
              <a:spcBef>
                <a:spcPts val="0"/>
              </a:spcBef>
              <a:spcAft>
                <a:spcPts val="0"/>
              </a:spcAft>
              <a:defRPr/>
            </a:pPr>
            <a:r>
              <a:rPr lang="ja-JP" altLang="en-US" sz="1600" spc="100" dirty="0">
                <a:latin typeface="メイリオ" panose="020B0604030504040204" pitchFamily="50" charset="-128"/>
                <a:ea typeface="メイリオ" panose="020B0604030504040204" pitchFamily="50" charset="-128"/>
              </a:rPr>
              <a:t>認知症に関する電話相談（公益社団法人 認知症の人と家族の会）</a:t>
            </a:r>
            <a:endParaRPr lang="en-US" altLang="ja-JP" sz="16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ja-JP" altLang="en-US" sz="1600" spc="100" dirty="0">
                <a:latin typeface="メイリオ" panose="020B0604030504040204" pitchFamily="50" charset="-128"/>
                <a:ea typeface="メイリオ" panose="020B0604030504040204" pitchFamily="50" charset="-128"/>
              </a:rPr>
              <a:t>電話番号 </a:t>
            </a:r>
            <a:r>
              <a:rPr lang="en-US" altLang="ja-JP" sz="1600" spc="100" dirty="0">
                <a:latin typeface="メイリオ" panose="020B0604030504040204" pitchFamily="50" charset="-128"/>
                <a:ea typeface="メイリオ" panose="020B0604030504040204" pitchFamily="50" charset="-128"/>
              </a:rPr>
              <a:t>0120-294-456</a:t>
            </a:r>
            <a:r>
              <a:rPr lang="ja-JP" altLang="en-US" sz="1600" spc="100" dirty="0">
                <a:latin typeface="メイリオ" panose="020B0604030504040204" pitchFamily="50" charset="-128"/>
                <a:ea typeface="メイリオ" panose="020B0604030504040204" pitchFamily="50" charset="-128"/>
              </a:rPr>
              <a:t>（フリーダイヤル）　</a:t>
            </a:r>
          </a:p>
          <a:p>
            <a:pPr marL="288000" eaLnBrk="1" fontAlgn="auto" hangingPunct="1">
              <a:spcBef>
                <a:spcPts val="0"/>
              </a:spcBef>
              <a:spcAft>
                <a:spcPts val="600"/>
              </a:spcAft>
              <a:defRPr/>
            </a:pPr>
            <a:r>
              <a:rPr lang="ja-JP" altLang="en-US" sz="1600" spc="100" dirty="0">
                <a:latin typeface="メイリオ" panose="020B0604030504040204" pitchFamily="50" charset="-128"/>
                <a:ea typeface="メイリオ" panose="020B0604030504040204" pitchFamily="50" charset="-128"/>
              </a:rPr>
              <a:t>　 　</a:t>
            </a:r>
            <a:r>
              <a:rPr lang="en-US" altLang="ja-JP" sz="1600" spc="100" dirty="0">
                <a:latin typeface="メイリオ" panose="020B0604030504040204" pitchFamily="50" charset="-128"/>
                <a:ea typeface="メイリオ" panose="020B0604030504040204" pitchFamily="50" charset="-128"/>
              </a:rPr>
              <a:t>※</a:t>
            </a:r>
            <a:r>
              <a:rPr lang="ja-JP" altLang="en-US" sz="1600" spc="100" dirty="0">
                <a:latin typeface="メイリオ" panose="020B0604030504040204" pitchFamily="50" charset="-128"/>
                <a:ea typeface="メイリオ" panose="020B0604030504040204" pitchFamily="50" charset="-128"/>
              </a:rPr>
              <a:t>携帯電話・</a:t>
            </a:r>
            <a:r>
              <a:rPr lang="en-US" altLang="ja-JP" sz="1600" spc="100" dirty="0">
                <a:latin typeface="メイリオ" panose="020B0604030504040204" pitchFamily="50" charset="-128"/>
                <a:ea typeface="メイリオ" panose="020B0604030504040204" pitchFamily="50" charset="-128"/>
              </a:rPr>
              <a:t>PHS</a:t>
            </a:r>
            <a:r>
              <a:rPr lang="ja-JP" altLang="en-US" sz="1600" spc="100" dirty="0">
                <a:latin typeface="メイリオ" panose="020B0604030504040204" pitchFamily="50" charset="-128"/>
                <a:ea typeface="メイリオ" panose="020B0604030504040204" pitchFamily="50" charset="-128"/>
              </a:rPr>
              <a:t>の場合は</a:t>
            </a:r>
            <a:r>
              <a:rPr lang="en-US" altLang="ja-JP" sz="1600" spc="100" dirty="0">
                <a:latin typeface="メイリオ" panose="020B0604030504040204" pitchFamily="50" charset="-128"/>
                <a:ea typeface="メイリオ" panose="020B0604030504040204" pitchFamily="50" charset="-128"/>
              </a:rPr>
              <a:t>050-5358-6578</a:t>
            </a:r>
            <a:r>
              <a:rPr lang="ja-JP" altLang="en-US" sz="1600" spc="100" dirty="0">
                <a:latin typeface="メイリオ" panose="020B0604030504040204" pitchFamily="50" charset="-128"/>
                <a:ea typeface="メイリオ" panose="020B0604030504040204" pitchFamily="50" charset="-128"/>
              </a:rPr>
              <a:t>（通話有料）</a:t>
            </a:r>
            <a:br>
              <a:rPr lang="en-US" altLang="ja-JP" sz="1600" spc="100" dirty="0">
                <a:latin typeface="メイリオ" panose="020B0604030504040204" pitchFamily="50" charset="-128"/>
                <a:ea typeface="メイリオ" panose="020B0604030504040204" pitchFamily="50" charset="-128"/>
              </a:rPr>
            </a:br>
            <a:r>
              <a:rPr lang="ja-JP" altLang="en-US" sz="1600" spc="100" dirty="0">
                <a:latin typeface="メイリオ" panose="020B0604030504040204" pitchFamily="50" charset="-128"/>
                <a:ea typeface="メイリオ" panose="020B0604030504040204" pitchFamily="50" charset="-128"/>
              </a:rPr>
              <a:t>　　　　受付時間：午前</a:t>
            </a:r>
            <a:r>
              <a:rPr lang="en-US" altLang="ja-JP" sz="1600" spc="100" dirty="0">
                <a:latin typeface="メイリオ" panose="020B0604030504040204" pitchFamily="50" charset="-128"/>
                <a:ea typeface="メイリオ" panose="020B0604030504040204" pitchFamily="50" charset="-128"/>
              </a:rPr>
              <a:t>10</a:t>
            </a:r>
            <a:r>
              <a:rPr lang="ja-JP" altLang="en-US" sz="1600" spc="100" dirty="0">
                <a:latin typeface="メイリオ" panose="020B0604030504040204" pitchFamily="50" charset="-128"/>
                <a:ea typeface="メイリオ" panose="020B0604030504040204" pitchFamily="50" charset="-128"/>
              </a:rPr>
              <a:t>時～午後</a:t>
            </a:r>
            <a:r>
              <a:rPr lang="en-US" altLang="ja-JP" sz="1600" spc="100" dirty="0">
                <a:latin typeface="メイリオ" panose="020B0604030504040204" pitchFamily="50" charset="-128"/>
                <a:ea typeface="メイリオ" panose="020B0604030504040204" pitchFamily="50" charset="-128"/>
              </a:rPr>
              <a:t>3</a:t>
            </a:r>
            <a:r>
              <a:rPr lang="ja-JP" altLang="en-US" sz="1600" spc="100" dirty="0">
                <a:latin typeface="メイリオ" panose="020B0604030504040204" pitchFamily="50" charset="-128"/>
                <a:ea typeface="メイリオ" panose="020B0604030504040204" pitchFamily="50" charset="-128"/>
              </a:rPr>
              <a:t>時（月～金 </a:t>
            </a:r>
            <a:r>
              <a:rPr lang="en-US" altLang="ja-JP" sz="1600" spc="100" dirty="0">
                <a:latin typeface="メイリオ" panose="020B0604030504040204" pitchFamily="50" charset="-128"/>
                <a:ea typeface="メイリオ" panose="020B0604030504040204" pitchFamily="50" charset="-128"/>
              </a:rPr>
              <a:t>※</a:t>
            </a:r>
            <a:r>
              <a:rPr lang="ja-JP" altLang="en-US" sz="1600" spc="100" dirty="0">
                <a:latin typeface="メイリオ" panose="020B0604030504040204" pitchFamily="50" charset="-128"/>
                <a:ea typeface="メイリオ" panose="020B0604030504040204" pitchFamily="50" charset="-128"/>
              </a:rPr>
              <a:t>祝日除く）</a:t>
            </a:r>
            <a:br>
              <a:rPr lang="en-US" altLang="ja-JP" sz="1600" spc="100" dirty="0">
                <a:latin typeface="メイリオ" panose="020B0604030504040204" pitchFamily="50" charset="-128"/>
                <a:ea typeface="メイリオ" panose="020B0604030504040204" pitchFamily="50" charset="-128"/>
              </a:rPr>
            </a:br>
            <a:r>
              <a:rPr lang="ja-JP" altLang="en-US" sz="1600" spc="100" dirty="0">
                <a:latin typeface="メイリオ" panose="020B0604030504040204" pitchFamily="50" charset="-128"/>
                <a:ea typeface="メイリオ" panose="020B0604030504040204" pitchFamily="50" charset="-128"/>
              </a:rPr>
              <a:t>　　　　このほか、全国</a:t>
            </a:r>
            <a:r>
              <a:rPr lang="en-US" altLang="ja-JP" sz="1600" spc="100" dirty="0">
                <a:latin typeface="メイリオ" panose="020B0604030504040204" pitchFamily="50" charset="-128"/>
                <a:ea typeface="メイリオ" panose="020B0604030504040204" pitchFamily="50" charset="-128"/>
              </a:rPr>
              <a:t>47</a:t>
            </a:r>
            <a:r>
              <a:rPr lang="ja-JP" altLang="en-US" sz="1600" spc="100" dirty="0">
                <a:latin typeface="メイリオ" panose="020B0604030504040204" pitchFamily="50" charset="-128"/>
                <a:ea typeface="メイリオ" panose="020B0604030504040204" pitchFamily="50" charset="-128"/>
              </a:rPr>
              <a:t>か所の支部でも電話相談を受け付けています。</a:t>
            </a:r>
          </a:p>
          <a:p>
            <a:pPr eaLnBrk="1" fontAlgn="auto" hangingPunct="1">
              <a:spcBef>
                <a:spcPts val="0"/>
              </a:spcBef>
              <a:spcAft>
                <a:spcPts val="0"/>
              </a:spcAft>
              <a:defRPr/>
            </a:pPr>
            <a:r>
              <a:rPr lang="ja-JP" altLang="en-US" b="1" spc="100" dirty="0">
                <a:latin typeface="メイリオ" panose="020B0604030504040204" pitchFamily="50" charset="-128"/>
                <a:ea typeface="メイリオ" panose="020B0604030504040204" pitchFamily="50" charset="-128"/>
              </a:rPr>
              <a:t>◆医療機関</a:t>
            </a:r>
          </a:p>
          <a:p>
            <a:pPr marL="288000" eaLnBrk="1" fontAlgn="auto" hangingPunct="1">
              <a:spcBef>
                <a:spcPts val="0"/>
              </a:spcBef>
              <a:spcAft>
                <a:spcPts val="600"/>
              </a:spcAft>
              <a:defRPr/>
            </a:pPr>
            <a:r>
              <a:rPr lang="ja-JP" altLang="en-US" sz="1600" spc="100" dirty="0">
                <a:latin typeface="メイリオ" panose="020B0604030504040204" pitchFamily="50" charset="-128"/>
                <a:ea typeface="メイリオ" panose="020B0604030504040204" pitchFamily="50" charset="-128"/>
              </a:rPr>
              <a:t>福祉事務所の嘱託医（精神科医）、かかりつけ医、認知症学会専門医、</a:t>
            </a:r>
            <a:endParaRPr lang="en-US" altLang="ja-JP" sz="16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600"/>
              </a:spcAft>
              <a:defRPr/>
            </a:pPr>
            <a:r>
              <a:rPr lang="ja-JP" altLang="en-US" sz="1600" spc="100" dirty="0">
                <a:latin typeface="メイリオ" panose="020B0604030504040204" pitchFamily="50" charset="-128"/>
                <a:ea typeface="メイリオ" panose="020B0604030504040204" pitchFamily="50" charset="-128"/>
              </a:rPr>
              <a:t>日本老年精神医学会専門医、医療機関の「もの忘れ外来」 など</a:t>
            </a:r>
            <a:endParaRPr lang="en-US" altLang="ja-JP" sz="16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600"/>
              </a:spcAft>
              <a:defRPr/>
            </a:pPr>
            <a:r>
              <a:rPr lang="ja-JP" altLang="en-US" sz="1600" spc="100" dirty="0">
                <a:latin typeface="メイリオ" panose="020B0604030504040204" pitchFamily="50" charset="-128"/>
                <a:ea typeface="メイリオ" panose="020B0604030504040204" pitchFamily="50" charset="-128"/>
              </a:rPr>
              <a:t>認知症疾患医療センターでは、認知症の速やかな鑑別診断や、行動・心理症状（</a:t>
            </a:r>
            <a:r>
              <a:rPr lang="en-US" altLang="ja-JP" sz="1600" spc="100" dirty="0">
                <a:latin typeface="メイリオ" panose="020B0604030504040204" pitchFamily="50" charset="-128"/>
                <a:ea typeface="メイリオ" panose="020B0604030504040204" pitchFamily="50" charset="-128"/>
              </a:rPr>
              <a:t>BPSD</a:t>
            </a:r>
            <a:r>
              <a:rPr lang="ja-JP" altLang="en-US" sz="1600" spc="100" dirty="0">
                <a:latin typeface="メイリオ" panose="020B0604030504040204" pitchFamily="50" charset="-128"/>
                <a:ea typeface="メイリオ" panose="020B0604030504040204" pitchFamily="50" charset="-128"/>
              </a:rPr>
              <a:t>）と身体合併症に対する急性期医療、専門医療相談、関係機関との連携、研修会の開催等の役割を担っています。地域のセンターを調べてみましょう。</a:t>
            </a:r>
          </a:p>
        </p:txBody>
      </p:sp>
      <p:sp>
        <p:nvSpPr>
          <p:cNvPr id="3" name="正方形/長方形 2">
            <a:extLst>
              <a:ext uri="{FF2B5EF4-FFF2-40B4-BE49-F238E27FC236}">
                <a16:creationId xmlns:a16="http://schemas.microsoft.com/office/drawing/2014/main" id="{565C3C90-6905-0A5E-0F37-FDD6CDDD31B7}"/>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．認知症のある方への支援にあたって</a:t>
            </a:r>
          </a:p>
        </p:txBody>
      </p:sp>
      <p:sp>
        <p:nvSpPr>
          <p:cNvPr id="4" name="正方形/長方形 3">
            <a:extLst>
              <a:ext uri="{FF2B5EF4-FFF2-40B4-BE49-F238E27FC236}">
                <a16:creationId xmlns:a16="http://schemas.microsoft.com/office/drawing/2014/main" id="{EEA27271-2CDD-0591-6A3B-66BD429DFC54}"/>
              </a:ext>
            </a:extLst>
          </p:cNvPr>
          <p:cNvSpPr/>
          <p:nvPr/>
        </p:nvSpPr>
        <p:spPr>
          <a:xfrm>
            <a:off x="0" y="187325"/>
            <a:ext cx="952658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３．主な連携・相談先</a:t>
            </a:r>
          </a:p>
        </p:txBody>
      </p:sp>
      <p:sp>
        <p:nvSpPr>
          <p:cNvPr id="10" name="テキスト ボックス 9">
            <a:extLst>
              <a:ext uri="{FF2B5EF4-FFF2-40B4-BE49-F238E27FC236}">
                <a16:creationId xmlns:a16="http://schemas.microsoft.com/office/drawing/2014/main" id="{3ED82C7D-77D1-0A89-BE68-4EE8F1E84C8C}"/>
              </a:ext>
            </a:extLst>
          </p:cNvPr>
          <p:cNvSpPr txBox="1">
            <a:spLocks noChangeArrowheads="1"/>
          </p:cNvSpPr>
          <p:nvPr/>
        </p:nvSpPr>
        <p:spPr bwMode="auto">
          <a:xfrm>
            <a:off x="427038" y="792163"/>
            <a:ext cx="9051925" cy="802958"/>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受給者やその家族が「もしかして？」と思う症状で、生活に不安を感じていたり、支障が生じたりしている場合は、ケースワーカーや福祉事務所で抱え込まず、専門の医療機関や支援機関に相談しましょう。主な連携・相談先には以下のようなものがあります。</a:t>
            </a:r>
            <a:endParaRPr kumimoji="0" lang="en-US" altLang="ja-JP" sz="1600" spc="100" dirty="0">
              <a:latin typeface="メイリオ" panose="020B0604030504040204" pitchFamily="50" charset="-128"/>
              <a:ea typeface="メイリオ" panose="020B0604030504040204" pitchFamily="50" charset="-128"/>
            </a:endParaRPr>
          </a:p>
        </p:txBody>
      </p:sp>
      <p:sp>
        <p:nvSpPr>
          <p:cNvPr id="2" name="テキスト ボックス 7">
            <a:extLst>
              <a:ext uri="{FF2B5EF4-FFF2-40B4-BE49-F238E27FC236}">
                <a16:creationId xmlns:a16="http://schemas.microsoft.com/office/drawing/2014/main" id="{A315B8EE-5FC9-4F47-ED99-652DD9A61650}"/>
              </a:ext>
            </a:extLst>
          </p:cNvPr>
          <p:cNvSpPr txBox="1">
            <a:spLocks noChangeArrowheads="1"/>
          </p:cNvSpPr>
          <p:nvPr/>
        </p:nvSpPr>
        <p:spPr bwMode="auto">
          <a:xfrm>
            <a:off x="0" y="6645245"/>
            <a:ext cx="91358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WEB</a:t>
            </a:r>
            <a:r>
              <a:rPr lang="ja-JP" altLang="en-US" sz="1000" dirty="0">
                <a:latin typeface="メイリオ" panose="020B0604030504040204" pitchFamily="50" charset="-128"/>
                <a:ea typeface="メイリオ" panose="020B0604030504040204" pitchFamily="50" charset="-128"/>
              </a:rPr>
              <a:t>サイト「認知症に関する相談先」</a:t>
            </a:r>
            <a:r>
              <a:rPr lang="en-US" altLang="ja-JP" sz="1000" dirty="0">
                <a:latin typeface="メイリオ" panose="020B0604030504040204" pitchFamily="50" charset="-128"/>
                <a:ea typeface="メイリオ" panose="020B0604030504040204" pitchFamily="50" charset="-128"/>
              </a:rPr>
              <a:t>,</a:t>
            </a:r>
            <a:r>
              <a:rPr lang="de-DE" altLang="ja-JP" sz="1000" dirty="0">
                <a:latin typeface="メイリオ" panose="020B0604030504040204" pitchFamily="50" charset="-128"/>
                <a:ea typeface="メイリオ" panose="020B0604030504040204" pitchFamily="50" charset="-128"/>
                <a:hlinkClick r:id="" action="ppaction://noaction"/>
              </a:rPr>
              <a:t>https://www.mhlw.go.jp/stf/seisakunitsuite/bunya/0000076236_00003.html</a:t>
            </a:r>
            <a:r>
              <a:rPr lang="de-DE"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をもとに作成</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73182-9476-9ABC-104A-4E5647113F82}"/>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14D96588-9DE6-5D4E-BD2C-398C27B812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17</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6780C2BE-F028-EC38-59FF-B07636F0963B}"/>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．認知症のある方への支援にあたって</a:t>
            </a:r>
          </a:p>
        </p:txBody>
      </p:sp>
      <p:sp>
        <p:nvSpPr>
          <p:cNvPr id="4" name="正方形/長方形 3">
            <a:extLst>
              <a:ext uri="{FF2B5EF4-FFF2-40B4-BE49-F238E27FC236}">
                <a16:creationId xmlns:a16="http://schemas.microsoft.com/office/drawing/2014/main" id="{6D1980E7-A253-1B7B-3FD1-F8ECEE4F82F7}"/>
              </a:ext>
            </a:extLst>
          </p:cNvPr>
          <p:cNvSpPr/>
          <p:nvPr/>
        </p:nvSpPr>
        <p:spPr>
          <a:xfrm>
            <a:off x="0" y="187325"/>
            <a:ext cx="952658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４．認知症のある方の参加・活躍の場</a:t>
            </a:r>
          </a:p>
        </p:txBody>
      </p:sp>
      <p:sp>
        <p:nvSpPr>
          <p:cNvPr id="10" name="テキスト ボックス 9">
            <a:extLst>
              <a:ext uri="{FF2B5EF4-FFF2-40B4-BE49-F238E27FC236}">
                <a16:creationId xmlns:a16="http://schemas.microsoft.com/office/drawing/2014/main" id="{5917B7C0-4A8D-C031-4D60-83F9B78D5EEB}"/>
              </a:ext>
            </a:extLst>
          </p:cNvPr>
          <p:cNvSpPr txBox="1">
            <a:spLocks noChangeArrowheads="1"/>
          </p:cNvSpPr>
          <p:nvPr/>
        </p:nvSpPr>
        <p:spPr bwMode="auto">
          <a:xfrm>
            <a:off x="427038" y="792162"/>
            <a:ext cx="9051925" cy="176096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認知症の人が自らの意思によって地域とつながり、日常生活や社会生活を営むことができる共生社会を創り上げていくことを目指す取組には、以下のようなものがあります。</a:t>
            </a:r>
            <a:endParaRPr kumimoji="0"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特に「認知症カフェ」は、認知症の人やその家族が、地域の人や専門職と相互に情報を共有し、理解を深める場となっています。ご本人の参加の場にもなるものなので、ぜひ地域の認知症カフェについて情報収集し、必要な時に助言できるようにしておきましょう。</a:t>
            </a:r>
            <a:endParaRPr kumimoji="0" lang="en-US" altLang="ja-JP" sz="1600" spc="100" dirty="0">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48238AC6-DE52-3236-24BA-C36DB1DEF4CB}"/>
              </a:ext>
            </a:extLst>
          </p:cNvPr>
          <p:cNvSpPr/>
          <p:nvPr/>
        </p:nvSpPr>
        <p:spPr>
          <a:xfrm>
            <a:off x="328675" y="5142280"/>
            <a:ext cx="3060000" cy="900000"/>
          </a:xfrm>
          <a:prstGeom prst="roundRect">
            <a:avLst/>
          </a:prstGeom>
          <a:solidFill>
            <a:schemeClr val="accent6">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2400" b="1" spc="100" dirty="0">
                <a:solidFill>
                  <a:schemeClr val="tx1">
                    <a:lumMod val="85000"/>
                    <a:lumOff val="15000"/>
                  </a:schemeClr>
                </a:solidFill>
                <a:latin typeface="メイリオ" panose="020B0604030504040204" pitchFamily="50" charset="-128"/>
                <a:ea typeface="メイリオ" panose="020B0604030504040204" pitchFamily="50" charset="-128"/>
              </a:rPr>
              <a:t>認知症カフェ</a:t>
            </a:r>
            <a:endParaRPr kumimoji="1" lang="en-US" altLang="ja-JP" sz="240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DCED6567-81DA-EF7B-354F-3EDB644BD5A2}"/>
              </a:ext>
            </a:extLst>
          </p:cNvPr>
          <p:cNvSpPr/>
          <p:nvPr/>
        </p:nvSpPr>
        <p:spPr>
          <a:xfrm>
            <a:off x="328676" y="3910870"/>
            <a:ext cx="3060000" cy="900000"/>
          </a:xfrm>
          <a:prstGeom prst="roundRect">
            <a:avLst/>
          </a:prstGeom>
          <a:solidFill>
            <a:schemeClr val="accent6">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2400" b="1" spc="100" dirty="0">
                <a:solidFill>
                  <a:schemeClr val="tx1">
                    <a:lumMod val="85000"/>
                    <a:lumOff val="15000"/>
                  </a:schemeClr>
                </a:solidFill>
                <a:latin typeface="メイリオ" panose="020B0604030504040204" pitchFamily="50" charset="-128"/>
                <a:ea typeface="メイリオ" panose="020B0604030504040204" pitchFamily="50" charset="-128"/>
              </a:rPr>
              <a:t>ピアサポート活動</a:t>
            </a:r>
            <a:endParaRPr kumimoji="1" lang="en-US" altLang="ja-JP" sz="240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3478D5BF-6737-D075-A7C2-6906ED678C25}"/>
              </a:ext>
            </a:extLst>
          </p:cNvPr>
          <p:cNvSpPr/>
          <p:nvPr/>
        </p:nvSpPr>
        <p:spPr>
          <a:xfrm>
            <a:off x="328677" y="2644611"/>
            <a:ext cx="3060000" cy="900000"/>
          </a:xfrm>
          <a:prstGeom prst="roundRect">
            <a:avLst/>
          </a:prstGeom>
          <a:solidFill>
            <a:schemeClr val="accent6">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2400" b="1" spc="100" dirty="0">
                <a:solidFill>
                  <a:schemeClr val="tx1">
                    <a:lumMod val="85000"/>
                    <a:lumOff val="15000"/>
                  </a:schemeClr>
                </a:solidFill>
                <a:latin typeface="メイリオ" panose="020B0604030504040204" pitchFamily="50" charset="-128"/>
                <a:ea typeface="メイリオ" panose="020B0604030504040204" pitchFamily="50" charset="-128"/>
              </a:rPr>
              <a:t>本人ミーティング</a:t>
            </a:r>
            <a:endParaRPr kumimoji="1" lang="en-US" altLang="ja-JP" sz="240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4935706-D96E-DC32-2F35-1185A8A450C8}"/>
              </a:ext>
            </a:extLst>
          </p:cNvPr>
          <p:cNvSpPr txBox="1">
            <a:spLocks noChangeArrowheads="1"/>
          </p:cNvSpPr>
          <p:nvPr/>
        </p:nvSpPr>
        <p:spPr bwMode="auto">
          <a:xfrm>
            <a:off x="0" y="6657945"/>
            <a:ext cx="72587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zh-TW" altLang="en-US" sz="1000" dirty="0">
                <a:latin typeface="メイリオ" panose="020B0604030504040204" pitchFamily="50" charset="-128"/>
                <a:ea typeface="メイリオ" panose="020B0604030504040204" pitchFamily="50" charset="-128"/>
              </a:rPr>
              <a:t>認知症施策推進基本計画</a:t>
            </a:r>
            <a:r>
              <a:rPr lang="en-US" altLang="ja-JP" sz="1000" dirty="0">
                <a:latin typeface="メイリオ" panose="020B0604030504040204" pitchFamily="50" charset="-128"/>
                <a:ea typeface="メイリオ" panose="020B0604030504040204" pitchFamily="50" charset="-128"/>
              </a:rPr>
              <a:t>』, p11, </a:t>
            </a:r>
            <a:r>
              <a:rPr lang="en-US" altLang="ja-JP" sz="1000" dirty="0">
                <a:latin typeface="メイリオ" panose="020B0604030504040204" pitchFamily="50" charset="-128"/>
                <a:ea typeface="メイリオ" panose="020B0604030504040204" pitchFamily="50" charset="-128"/>
                <a:hlinkClick r:id="" action="ppaction://noaction"/>
              </a:rPr>
              <a:t>https://www.mhlw.go.jp/content/001344090.pdf</a:t>
            </a:r>
            <a:r>
              <a:rPr lang="ja-JP" altLang="en-US" sz="1000" dirty="0">
                <a:latin typeface="メイリオ" panose="020B0604030504040204" pitchFamily="50" charset="-128"/>
                <a:ea typeface="メイリオ" panose="020B0604030504040204" pitchFamily="50" charset="-128"/>
              </a:rPr>
              <a:t>　を参考に作成</a:t>
            </a:r>
            <a:endParaRPr lang="en-US" altLang="ja-JP" sz="1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6D974B8-175B-4C68-438E-3AF26A307ED7}"/>
              </a:ext>
            </a:extLst>
          </p:cNvPr>
          <p:cNvSpPr txBox="1"/>
          <p:nvPr/>
        </p:nvSpPr>
        <p:spPr>
          <a:xfrm>
            <a:off x="3527646" y="2739707"/>
            <a:ext cx="6188648" cy="738664"/>
          </a:xfrm>
          <a:prstGeom prst="rect">
            <a:avLst/>
          </a:prstGeom>
          <a:noFill/>
        </p:spPr>
        <p:txBody>
          <a:bodyPr wrap="square">
            <a:spAutoFit/>
          </a:bodyPr>
          <a:lstStyle/>
          <a:p>
            <a:r>
              <a:rPr lang="ja-JP" altLang="en-US" sz="1400" b="0" i="0" spc="100" dirty="0">
                <a:solidFill>
                  <a:srgbClr val="191919"/>
                </a:solidFill>
                <a:effectLst/>
                <a:latin typeface="メイリオ" panose="020B0604030504040204" pitchFamily="50" charset="-128"/>
                <a:ea typeface="メイリオ" panose="020B0604030504040204" pitchFamily="50" charset="-128"/>
              </a:rPr>
              <a:t>認知症の人が集い、本人同士が中心になって、自らの体験や希望、必要としていることを語り合い、自分たちのこれからのより良い暮らしや、暮らしやすい地域のあり方を一緒に話し合い、発信していく場</a:t>
            </a:r>
            <a:endParaRPr lang="ja-JP" altLang="en-US" sz="1400" spc="1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EBE0B6E7-BED5-FB53-3549-9F1BAAAC9CD7}"/>
              </a:ext>
            </a:extLst>
          </p:cNvPr>
          <p:cNvSpPr txBox="1"/>
          <p:nvPr/>
        </p:nvSpPr>
        <p:spPr>
          <a:xfrm>
            <a:off x="3527646" y="4094036"/>
            <a:ext cx="5832254" cy="523220"/>
          </a:xfrm>
          <a:prstGeom prst="rect">
            <a:avLst/>
          </a:prstGeom>
          <a:noFill/>
        </p:spPr>
        <p:txBody>
          <a:bodyPr wrap="square">
            <a:spAutoFit/>
          </a:bodyPr>
          <a:lstStyle/>
          <a:p>
            <a:r>
              <a:rPr lang="ja-JP" altLang="en-US" sz="1400" b="0" i="0" spc="100" dirty="0">
                <a:solidFill>
                  <a:srgbClr val="191919"/>
                </a:solidFill>
                <a:effectLst/>
                <a:latin typeface="メイリオ" panose="020B0604030504040204" pitchFamily="50" charset="-128"/>
                <a:ea typeface="メイリオ" panose="020B0604030504040204" pitchFamily="50" charset="-128"/>
              </a:rPr>
              <a:t>認知症の方ご自身が経験談を語ったり、認知症等について正しい知識を学んだり、互いに相談・交流したりすることができる場</a:t>
            </a:r>
            <a:endParaRPr lang="ja-JP" altLang="en-US"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4BB5DAC-ABEA-4EFE-B089-3BF835CA6F1F}"/>
              </a:ext>
            </a:extLst>
          </p:cNvPr>
          <p:cNvSpPr txBox="1"/>
          <p:nvPr/>
        </p:nvSpPr>
        <p:spPr>
          <a:xfrm>
            <a:off x="3527646" y="5141537"/>
            <a:ext cx="4204114" cy="954107"/>
          </a:xfrm>
          <a:prstGeom prst="rect">
            <a:avLst/>
          </a:prstGeom>
          <a:noFill/>
        </p:spPr>
        <p:txBody>
          <a:bodyPr wrap="square">
            <a:spAutoFit/>
          </a:bodyPr>
          <a:lstStyle/>
          <a:p>
            <a:r>
              <a:rPr lang="ja-JP" altLang="en-US" sz="1400" b="0" i="0" spc="100" dirty="0">
                <a:solidFill>
                  <a:srgbClr val="191919"/>
                </a:solidFill>
                <a:effectLst/>
                <a:latin typeface="メイリオ" panose="020B0604030504040204" pitchFamily="50" charset="-128"/>
                <a:ea typeface="メイリオ" panose="020B0604030504040204" pitchFamily="50" charset="-128"/>
              </a:rPr>
              <a:t>認知症の人やその家族が、地域の人や専門家と相互に情報を共有し、認知症を知り、学び、</a:t>
            </a:r>
            <a:endParaRPr lang="en-US" altLang="ja-JP" sz="1400" b="0" i="0" spc="100" dirty="0">
              <a:solidFill>
                <a:srgbClr val="191919"/>
              </a:solidFill>
              <a:effectLst/>
              <a:latin typeface="メイリオ" panose="020B0604030504040204" pitchFamily="50" charset="-128"/>
              <a:ea typeface="メイリオ" panose="020B0604030504040204" pitchFamily="50" charset="-128"/>
            </a:endParaRPr>
          </a:p>
          <a:p>
            <a:r>
              <a:rPr lang="ja-JP" altLang="en-US" sz="1400" b="0" i="0" spc="100" dirty="0">
                <a:solidFill>
                  <a:srgbClr val="191919"/>
                </a:solidFill>
                <a:effectLst/>
                <a:latin typeface="メイリオ" panose="020B0604030504040204" pitchFamily="50" charset="-128"/>
                <a:ea typeface="メイリオ" panose="020B0604030504040204" pitchFamily="50" charset="-128"/>
              </a:rPr>
              <a:t>考えることのできる場</a:t>
            </a:r>
            <a:endParaRPr lang="en-US" altLang="ja-JP" sz="1400" b="0" i="0" spc="100" dirty="0">
              <a:solidFill>
                <a:srgbClr val="191919"/>
              </a:solidFill>
              <a:effectLst/>
              <a:latin typeface="メイリオ" panose="020B0604030504040204" pitchFamily="50" charset="-128"/>
              <a:ea typeface="メイリオ" panose="020B0604030504040204" pitchFamily="50" charset="-128"/>
            </a:endParaRPr>
          </a:p>
          <a:p>
            <a:r>
              <a:rPr lang="ja-JP" altLang="en-US" sz="1400" spc="100" dirty="0">
                <a:solidFill>
                  <a:srgbClr val="191919"/>
                </a:solidFill>
                <a:latin typeface="メイリオ" panose="020B0604030504040204" pitchFamily="50" charset="-128"/>
                <a:ea typeface="メイリオ" panose="020B0604030504040204" pitchFamily="50" charset="-128"/>
              </a:rPr>
              <a:t>「オレンジカフェ」など、様々な名称がある</a:t>
            </a:r>
            <a:endParaRPr lang="ja-JP" altLang="en-US" sz="1400" spc="100" dirty="0">
              <a:latin typeface="メイリオ" panose="020B0604030504040204" pitchFamily="50" charset="-128"/>
              <a:ea typeface="メイリオ" panose="020B0604030504040204" pitchFamily="50" charset="-128"/>
            </a:endParaRPr>
          </a:p>
        </p:txBody>
      </p:sp>
      <p:pic>
        <p:nvPicPr>
          <p:cNvPr id="15" name="図 14" descr="レゴ が含まれている画像&#10;&#10;AI によって生成されたコンテンツは間違っている可能性があります。">
            <a:extLst>
              <a:ext uri="{FF2B5EF4-FFF2-40B4-BE49-F238E27FC236}">
                <a16:creationId xmlns:a16="http://schemas.microsoft.com/office/drawing/2014/main" id="{75F766D0-098B-7CCA-8ED9-346E3FE70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756" y="4450432"/>
            <a:ext cx="2263949" cy="2263949"/>
          </a:xfrm>
          <a:prstGeom prst="rect">
            <a:avLst/>
          </a:prstGeom>
        </p:spPr>
      </p:pic>
    </p:spTree>
    <p:extLst>
      <p:ext uri="{BB962C8B-B14F-4D97-AF65-F5344CB8AC3E}">
        <p14:creationId xmlns:p14="http://schemas.microsoft.com/office/powerpoint/2010/main" val="155167551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40C16-C7B2-FFD0-5845-069C39211719}"/>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22D143F8-B63B-8951-CC33-E6F4BE5E428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18</a:t>
            </a:fld>
            <a:endParaRPr lang="ja-JP" altLang="en-US" sz="1000">
              <a:solidFill>
                <a:srgbClr val="898989"/>
              </a:solidFill>
            </a:endParaRPr>
          </a:p>
        </p:txBody>
      </p:sp>
      <p:graphicFrame>
        <p:nvGraphicFramePr>
          <p:cNvPr id="12" name="表 11">
            <a:extLst>
              <a:ext uri="{FF2B5EF4-FFF2-40B4-BE49-F238E27FC236}">
                <a16:creationId xmlns:a16="http://schemas.microsoft.com/office/drawing/2014/main" id="{C03B647B-3B8A-243C-28C3-038B467D1851}"/>
              </a:ext>
            </a:extLst>
          </p:cNvPr>
          <p:cNvGraphicFramePr>
            <a:graphicFrameLocks noGrp="1"/>
          </p:cNvGraphicFramePr>
          <p:nvPr>
            <p:extLst>
              <p:ext uri="{D42A27DB-BD31-4B8C-83A1-F6EECF244321}">
                <p14:modId xmlns:p14="http://schemas.microsoft.com/office/powerpoint/2010/main" val="2590440118"/>
              </p:ext>
            </p:extLst>
          </p:nvPr>
        </p:nvGraphicFramePr>
        <p:xfrm>
          <a:off x="452999" y="1259326"/>
          <a:ext cx="9000000" cy="2999266"/>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321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baseline="0" dirty="0">
                          <a:latin typeface="メイリオ" panose="020B0604030504040204" pitchFamily="50" charset="-128"/>
                          <a:ea typeface="メイリオ" panose="020B0604030504040204" pitchFamily="50" charset="-128"/>
                        </a:rPr>
                        <a:t>世帯類型を問わず留意したい点</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26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生活状況や健康状態、就労に向けた阻害要因など、世帯が抱える課題はあるか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世帯の課題を踏まえ、活用可能な他法他施策や必要な福祉サービス、関係機関などはあるか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自立支援プログラムや被保護者就労支援事業などの各種事業の活用はどうか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◆扶養・資産に関する内容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扶養義務者との関係はどうか（今後の意向を含む）</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緊急時等にすぐに対応してくれる方がいるか（扶養義務者を含む）</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負債の状況はどうか　　等</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◆生活状況</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生活習慣はどうか、日中の過ごし方はどうか</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交友関係や近隣住民との関係はどうか</a:t>
                      </a:r>
                      <a:endParaRPr kumimoji="1" lang="en-US" altLang="ja-JP" sz="14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8" name="正方形/長方形 7">
            <a:extLst>
              <a:ext uri="{FF2B5EF4-FFF2-40B4-BE49-F238E27FC236}">
                <a16:creationId xmlns:a16="http://schemas.microsoft.com/office/drawing/2014/main" id="{7B83EDF6-B758-3FC1-13F4-B9FFD1AA5CAE}"/>
              </a:ext>
            </a:extLst>
          </p:cNvPr>
          <p:cNvSpPr/>
          <p:nvPr/>
        </p:nvSpPr>
        <p:spPr>
          <a:xfrm>
            <a:off x="0" y="619325"/>
            <a:ext cx="9905999" cy="56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受給者の生活状況を踏まえ、個々の受給者の自立に向けた課題を把握します。</a:t>
            </a: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アセスメントに当たっては、支援対象者の持つ良い点や力を大切にしていく視点が必要です。</a:t>
            </a:r>
          </a:p>
        </p:txBody>
      </p:sp>
      <p:sp>
        <p:nvSpPr>
          <p:cNvPr id="3" name="正方形/長方形 2">
            <a:extLst>
              <a:ext uri="{FF2B5EF4-FFF2-40B4-BE49-F238E27FC236}">
                <a16:creationId xmlns:a16="http://schemas.microsoft.com/office/drawing/2014/main" id="{F69FBC8F-817D-6760-B4C2-B947780DD96B}"/>
              </a:ext>
            </a:extLst>
          </p:cNvPr>
          <p:cNvSpPr/>
          <p:nvPr/>
        </p:nvSpPr>
        <p:spPr>
          <a:xfrm>
            <a:off x="0" y="187325"/>
            <a:ext cx="9526588"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５．援助方針策定にあたってのアセスメントの観点</a:t>
            </a:r>
          </a:p>
        </p:txBody>
      </p:sp>
      <p:sp>
        <p:nvSpPr>
          <p:cNvPr id="6" name="正方形/長方形 5">
            <a:extLst>
              <a:ext uri="{FF2B5EF4-FFF2-40B4-BE49-F238E27FC236}">
                <a16:creationId xmlns:a16="http://schemas.microsoft.com/office/drawing/2014/main" id="{F8F7E8D1-70DA-F277-5B40-3FF0DDAFCC0E}"/>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．認知症のある方への支援にあたって</a:t>
            </a:r>
          </a:p>
        </p:txBody>
      </p:sp>
      <p:graphicFrame>
        <p:nvGraphicFramePr>
          <p:cNvPr id="9" name="表 8">
            <a:extLst>
              <a:ext uri="{FF2B5EF4-FFF2-40B4-BE49-F238E27FC236}">
                <a16:creationId xmlns:a16="http://schemas.microsoft.com/office/drawing/2014/main" id="{404BCE4B-3985-C458-D132-110E762619E4}"/>
              </a:ext>
            </a:extLst>
          </p:cNvPr>
          <p:cNvGraphicFramePr>
            <a:graphicFrameLocks noGrp="1"/>
          </p:cNvGraphicFramePr>
          <p:nvPr>
            <p:extLst>
              <p:ext uri="{D42A27DB-BD31-4B8C-83A1-F6EECF244321}">
                <p14:modId xmlns:p14="http://schemas.microsoft.com/office/powerpoint/2010/main" val="3082123546"/>
              </p:ext>
            </p:extLst>
          </p:nvPr>
        </p:nvGraphicFramePr>
        <p:xfrm>
          <a:off x="452999" y="4336469"/>
          <a:ext cx="9000000" cy="2387266"/>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28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例</a:t>
                      </a: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高齢者世帯の場合　➡日常生活自立や社会生活自立の観点を重視</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20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健康状態や生活状況から、必要な介護保険サービスや保健医療サービスなどはあるか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住環境や家具什器の状況は適したものか（手すり、段差等）</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老齢年金等、活用可能な他法他施策はないか　等</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◆その他</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近隣住民との交流状況はどうか</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社会活動（ボランティア、シルバー人材センター、老人クラブ 等）への参加状況はどうか　</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緊急時にすぐに対応してくれる者がいるか（扶養義務者を含む）等</a:t>
                      </a:r>
                      <a:endParaRPr kumimoji="1" lang="en-US" altLang="ja-JP" sz="14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Tree>
    <p:extLst>
      <p:ext uri="{BB962C8B-B14F-4D97-AF65-F5344CB8AC3E}">
        <p14:creationId xmlns:p14="http://schemas.microsoft.com/office/powerpoint/2010/main" val="286804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3B13C56-FBF6-0287-075D-12C841B0D368}"/>
              </a:ext>
            </a:extLst>
          </p:cNvPr>
          <p:cNvGraphicFramePr>
            <a:graphicFrameLocks noGrp="1"/>
          </p:cNvGraphicFramePr>
          <p:nvPr>
            <p:extLst>
              <p:ext uri="{D42A27DB-BD31-4B8C-83A1-F6EECF244321}">
                <p14:modId xmlns:p14="http://schemas.microsoft.com/office/powerpoint/2010/main" val="1149435254"/>
              </p:ext>
            </p:extLst>
          </p:nvPr>
        </p:nvGraphicFramePr>
        <p:xfrm>
          <a:off x="273050" y="647700"/>
          <a:ext cx="9359900" cy="5791086"/>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30478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marT="45717" marB="45717"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marT="45717" marB="45717" anchor="ctr">
                    <a:solidFill>
                      <a:schemeClr val="accent1">
                        <a:lumMod val="50000"/>
                      </a:schemeClr>
                    </a:solidFill>
                  </a:tcPr>
                </a:tc>
                <a:extLst>
                  <a:ext uri="{0D108BD9-81ED-4DB2-BD59-A6C34878D82A}">
                    <a16:rowId xmlns:a16="http://schemas.microsoft.com/office/drawing/2014/main" val="10000"/>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marT="45717" marB="45717" anchor="ctr">
                    <a:solidFill>
                      <a:schemeClr val="bg2"/>
                    </a:solidFill>
                  </a:tcPr>
                </a:tc>
                <a:extLst>
                  <a:ext uri="{0D108BD9-81ED-4DB2-BD59-A6C34878D82A}">
                    <a16:rowId xmlns:a16="http://schemas.microsoft.com/office/drawing/2014/main" val="1000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2"/>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本編</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．認知症について</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１．認知症とは？</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4"/>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２．若年性認知症とは？</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92028687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３．加齢による「もの忘れ」との違い</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4605316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４．認知症の初期症状</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95355590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．認知症のある方への支援にあたって</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10</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5"/>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◆ワーク　「認知症のある方への支援で難しさを感じる場面は？」</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334518704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１．新しい認知症観</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0"/>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２．本人の意思に寄り添った支援</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099432942"/>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３．主な連携・相談先</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45024412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４．認知症のある方の参加・活躍の場</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3125763339"/>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５．援助方針策定にあたってのアセスメントの観点</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319052769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a:defRPr/>
                      </a:pPr>
                      <a:r>
                        <a:rPr kumimoji="1" lang="en-US" altLang="ja-JP" sz="1400" b="1" spc="30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a:t>
                      </a:r>
                      <a:r>
                        <a:rPr kumimoji="1" lang="ja-JP" altLang="en-US" sz="1400" b="1" spc="300" dirty="0">
                          <a:latin typeface="メイリオ" panose="020B0604030504040204" pitchFamily="50" charset="-128"/>
                          <a:ea typeface="メイリオ" panose="020B0604030504040204" pitchFamily="50" charset="-128"/>
                        </a:rPr>
                        <a:t>事例検討で深める！認知症の疑いのある方への支援</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tc>
                  <a:txBody>
                    <a:bodyPr/>
                    <a:lstStyle/>
                    <a:p>
                      <a:pPr algn="r"/>
                      <a:r>
                        <a:rPr kumimoji="1" lang="en-US" altLang="ja-JP" sz="1400" b="1">
                          <a:latin typeface="メイリオ" panose="020B0604030504040204" pitchFamily="50" charset="-128"/>
                          <a:ea typeface="メイリオ" panose="020B0604030504040204" pitchFamily="50" charset="-128"/>
                        </a:rPr>
                        <a:t>19</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392256931"/>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おわりに</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41</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428651791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42</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1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spc="100" baseline="0">
                          <a:latin typeface="メイリオ" panose="020B0604030504040204" pitchFamily="50" charset="-128"/>
                          <a:ea typeface="メイリオ" panose="020B0604030504040204" pitchFamily="50" charset="-128"/>
                        </a:rPr>
                        <a:t>出典・参考</a:t>
                      </a:r>
                      <a:r>
                        <a:rPr kumimoji="1" lang="ja-JP" altLang="en-US" sz="1400" spc="100" baseline="0" dirty="0">
                          <a:latin typeface="メイリオ" panose="020B0604030504040204" pitchFamily="50" charset="-128"/>
                          <a:ea typeface="メイリオ" panose="020B0604030504040204" pitchFamily="50" charset="-128"/>
                        </a:rPr>
                        <a:t>図書・文献</a:t>
                      </a:r>
                    </a:p>
                  </a:txBody>
                  <a:tcPr marL="91439" marR="91439" marT="45717" marB="45717" anchor="ctr"/>
                </a:tc>
                <a:tc>
                  <a:txBody>
                    <a:bodyPr/>
                    <a:lstStyle/>
                    <a:p>
                      <a:pPr algn="r"/>
                      <a:r>
                        <a:rPr kumimoji="1" lang="en-US" altLang="ja-JP" sz="1400" b="0" dirty="0">
                          <a:latin typeface="メイリオ" panose="020B0604030504040204" pitchFamily="50" charset="-128"/>
                          <a:ea typeface="メイリオ" panose="020B0604030504040204" pitchFamily="50" charset="-128"/>
                        </a:rPr>
                        <a:t>43</a:t>
                      </a:r>
                      <a:endParaRPr kumimoji="1" lang="ja-JP" altLang="en-US" sz="1400" b="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6A79-4DE0-F307-735C-5B0F042C147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ACF5BA0-5421-2731-C996-2B56AB8816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19</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409E8D70-61D6-1DE9-76E6-0246CA88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4E656F8A-979A-4F6D-85FF-ECB08272EC11}"/>
              </a:ext>
            </a:extLst>
          </p:cNvPr>
          <p:cNvSpPr txBox="1"/>
          <p:nvPr/>
        </p:nvSpPr>
        <p:spPr>
          <a:xfrm>
            <a:off x="439737" y="1734617"/>
            <a:ext cx="9161462" cy="1077218"/>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Ⅲ</a:t>
            </a:r>
            <a:r>
              <a:rPr kumimoji="1" lang="ja-JP" altLang="en-US" sz="3200" b="1" spc="300" dirty="0">
                <a:latin typeface="メイリオ" panose="020B0604030504040204" pitchFamily="50" charset="-128"/>
                <a:ea typeface="メイリオ" panose="020B0604030504040204" pitchFamily="50" charset="-128"/>
              </a:rPr>
              <a:t>．事例検討で深める！</a:t>
            </a:r>
            <a:endParaRPr kumimoji="1" lang="en-US" altLang="ja-JP" sz="3200" b="1" spc="300" dirty="0">
              <a:latin typeface="メイリオ" panose="020B0604030504040204" pitchFamily="50" charset="-128"/>
              <a:ea typeface="メイリオ" panose="020B0604030504040204" pitchFamily="50" charset="-128"/>
            </a:endParaRPr>
          </a:p>
          <a:p>
            <a:pPr>
              <a:defRPr/>
            </a:pPr>
            <a:r>
              <a:rPr kumimoji="1" lang="ja-JP" altLang="en-US" sz="3200" b="1" spc="300" dirty="0">
                <a:latin typeface="メイリオ" panose="020B0604030504040204" pitchFamily="50" charset="-128"/>
                <a:ea typeface="メイリオ" panose="020B0604030504040204" pitchFamily="50" charset="-128"/>
              </a:rPr>
              <a:t>　　　　　　認知症の疑いのある方への支援</a:t>
            </a:r>
          </a:p>
        </p:txBody>
      </p:sp>
      <p:sp>
        <p:nvSpPr>
          <p:cNvPr id="5" name="平行四辺形 4">
            <a:extLst>
              <a:ext uri="{FF2B5EF4-FFF2-40B4-BE49-F238E27FC236}">
                <a16:creationId xmlns:a16="http://schemas.microsoft.com/office/drawing/2014/main" id="{7EF944D8-CF14-7720-CBBD-9007697B88C6}"/>
              </a:ext>
            </a:extLst>
          </p:cNvPr>
          <p:cNvSpPr/>
          <p:nvPr/>
        </p:nvSpPr>
        <p:spPr>
          <a:xfrm>
            <a:off x="439737" y="2762447"/>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テキスト ボックス 1">
            <a:extLst>
              <a:ext uri="{FF2B5EF4-FFF2-40B4-BE49-F238E27FC236}">
                <a16:creationId xmlns:a16="http://schemas.microsoft.com/office/drawing/2014/main" id="{3B365D5B-76BE-878C-4DD2-D8F4CD2EA1F7}"/>
              </a:ext>
            </a:extLst>
          </p:cNvPr>
          <p:cNvSpPr txBox="1"/>
          <p:nvPr/>
        </p:nvSpPr>
        <p:spPr>
          <a:xfrm>
            <a:off x="796925" y="3946062"/>
            <a:ext cx="8729663" cy="218521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「認知症の疑いのある方」の事例検討に取り組んでみましょう。</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ここでは、例題をもとに、「①課題分析」「②ストレングスの検討」「③氷山モデルでの理解」「④（改めて）課題分析」 「⑤援助方針の策定」の５つのステップで、対象者の理解を深めていきます。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この枠組みを使用して、日々の業務の中で「今後どのように支援していけばよいだろう？」と感じている事例についても、検討してみてください。</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582384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BEFD-E89E-B4E9-C69C-E675F052FE85}"/>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1159975E-09A7-7AFB-E8F4-F7CC482FB5C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20</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FFEF5BC2-3DB5-1911-40DB-18FBCB282FDA}"/>
              </a:ext>
            </a:extLst>
          </p:cNvPr>
          <p:cNvSpPr txBox="1"/>
          <p:nvPr/>
        </p:nvSpPr>
        <p:spPr>
          <a:xfrm>
            <a:off x="588168" y="256490"/>
            <a:ext cx="8729663" cy="100027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この事例検討は、以下のプロセスですすめていきます。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躓いたら、研修教材「</a:t>
            </a:r>
            <a:r>
              <a:rPr kumimoji="1" lang="en-US" altLang="ja-JP" sz="1800" spc="100" dirty="0">
                <a:latin typeface="メイリオ" panose="020B0604030504040204" pitchFamily="50" charset="-128"/>
                <a:ea typeface="メイリオ" panose="020B0604030504040204" pitchFamily="50" charset="-128"/>
              </a:rPr>
              <a:t>No.3-5 </a:t>
            </a:r>
            <a:r>
              <a:rPr kumimoji="1" lang="ja-JP" altLang="en-US" sz="1800" spc="100" dirty="0">
                <a:latin typeface="メイリオ" panose="020B0604030504040204" pitchFamily="50" charset="-128"/>
                <a:ea typeface="メイリオ" panose="020B0604030504040204" pitchFamily="50" charset="-128"/>
              </a:rPr>
              <a:t>アセスメントと援助方針の策定</a:t>
            </a:r>
            <a:r>
              <a:rPr kumimoji="1" lang="ja-JP" altLang="en-US" spc="300" dirty="0">
                <a:latin typeface="メイリオ" panose="020B0604030504040204" pitchFamily="50" charset="-128"/>
                <a:ea typeface="メイリオ" panose="020B0604030504040204" pitchFamily="50" charset="-128"/>
              </a:rPr>
              <a:t>」も参考にしていただきながら、ポイントを確認しましょう。</a:t>
            </a:r>
            <a:endParaRPr kumimoji="1" lang="en-US" altLang="ja-JP" spc="300" dirty="0">
              <a:latin typeface="メイリオ" panose="020B0604030504040204" pitchFamily="50" charset="-128"/>
              <a:ea typeface="メイリオ" panose="020B0604030504040204" pitchFamily="50" charset="-128"/>
            </a:endParaRPr>
          </a:p>
        </p:txBody>
      </p:sp>
      <p:sp>
        <p:nvSpPr>
          <p:cNvPr id="9" name="アーチ 8">
            <a:extLst>
              <a:ext uri="{FF2B5EF4-FFF2-40B4-BE49-F238E27FC236}">
                <a16:creationId xmlns:a16="http://schemas.microsoft.com/office/drawing/2014/main" id="{7EA397CD-1B36-9D8E-A137-CA4A3C499BD1}"/>
              </a:ext>
            </a:extLst>
          </p:cNvPr>
          <p:cNvSpPr/>
          <p:nvPr/>
        </p:nvSpPr>
        <p:spPr>
          <a:xfrm>
            <a:off x="-4149382" y="1119793"/>
            <a:ext cx="6206963" cy="6206963"/>
          </a:xfrm>
          <a:prstGeom prst="blockArc">
            <a:avLst>
              <a:gd name="adj1" fmla="val 18900000"/>
              <a:gd name="adj2" fmla="val 2700000"/>
              <a:gd name="adj3" fmla="val 348"/>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0" name="フリーフォーム: 図形 9">
            <a:extLst>
              <a:ext uri="{FF2B5EF4-FFF2-40B4-BE49-F238E27FC236}">
                <a16:creationId xmlns:a16="http://schemas.microsoft.com/office/drawing/2014/main" id="{02C8C880-022D-02D8-337B-09A34C8B1804}"/>
              </a:ext>
            </a:extLst>
          </p:cNvPr>
          <p:cNvSpPr/>
          <p:nvPr/>
        </p:nvSpPr>
        <p:spPr>
          <a:xfrm>
            <a:off x="1497974" y="2206201"/>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課題分析</a:t>
            </a:r>
          </a:p>
        </p:txBody>
      </p:sp>
      <p:sp>
        <p:nvSpPr>
          <p:cNvPr id="11" name="楕円 10">
            <a:extLst>
              <a:ext uri="{FF2B5EF4-FFF2-40B4-BE49-F238E27FC236}">
                <a16:creationId xmlns:a16="http://schemas.microsoft.com/office/drawing/2014/main" id="{1A9873BA-DD7E-B649-6C4C-853265DA9735}"/>
              </a:ext>
            </a:extLst>
          </p:cNvPr>
          <p:cNvSpPr/>
          <p:nvPr/>
        </p:nvSpPr>
        <p:spPr>
          <a:xfrm>
            <a:off x="1137683" y="2134143"/>
            <a:ext cx="720580" cy="72058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2" name="フリーフォーム: 図形 11">
            <a:extLst>
              <a:ext uri="{FF2B5EF4-FFF2-40B4-BE49-F238E27FC236}">
                <a16:creationId xmlns:a16="http://schemas.microsoft.com/office/drawing/2014/main" id="{A0A1041C-ED40-115C-0F86-BE048B5596D3}"/>
              </a:ext>
            </a:extLst>
          </p:cNvPr>
          <p:cNvSpPr/>
          <p:nvPr/>
        </p:nvSpPr>
        <p:spPr>
          <a:xfrm>
            <a:off x="1911051" y="307062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ストレングスの検討</a:t>
            </a:r>
          </a:p>
        </p:txBody>
      </p:sp>
      <p:sp>
        <p:nvSpPr>
          <p:cNvPr id="13" name="楕円 12">
            <a:extLst>
              <a:ext uri="{FF2B5EF4-FFF2-40B4-BE49-F238E27FC236}">
                <a16:creationId xmlns:a16="http://schemas.microsoft.com/office/drawing/2014/main" id="{53A47CD7-B843-F647-CF4C-AB195C9686F3}"/>
              </a:ext>
            </a:extLst>
          </p:cNvPr>
          <p:cNvSpPr/>
          <p:nvPr/>
        </p:nvSpPr>
        <p:spPr>
          <a:xfrm>
            <a:off x="1550761" y="2998563"/>
            <a:ext cx="720580" cy="720580"/>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4" name="フリーフォーム: 図形 13">
            <a:extLst>
              <a:ext uri="{FF2B5EF4-FFF2-40B4-BE49-F238E27FC236}">
                <a16:creationId xmlns:a16="http://schemas.microsoft.com/office/drawing/2014/main" id="{089FEED7-5C48-658B-105F-71A3295016A6}"/>
              </a:ext>
            </a:extLst>
          </p:cNvPr>
          <p:cNvSpPr/>
          <p:nvPr/>
        </p:nvSpPr>
        <p:spPr>
          <a:xfrm>
            <a:off x="2037833" y="3935042"/>
            <a:ext cx="6741391" cy="576464"/>
          </a:xfrm>
          <a:custGeom>
            <a:avLst/>
            <a:gdLst>
              <a:gd name="connsiteX0" fmla="*/ 0 w 6741391"/>
              <a:gd name="connsiteY0" fmla="*/ 0 h 576464"/>
              <a:gd name="connsiteX1" fmla="*/ 6741391 w 6741391"/>
              <a:gd name="connsiteY1" fmla="*/ 0 h 576464"/>
              <a:gd name="connsiteX2" fmla="*/ 6741391 w 6741391"/>
              <a:gd name="connsiteY2" fmla="*/ 576464 h 576464"/>
              <a:gd name="connsiteX3" fmla="*/ 0 w 6741391"/>
              <a:gd name="connsiteY3" fmla="*/ 576464 h 576464"/>
              <a:gd name="connsiteX4" fmla="*/ 0 w 6741391"/>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91" h="576464">
                <a:moveTo>
                  <a:pt x="0" y="0"/>
                </a:moveTo>
                <a:lnTo>
                  <a:pt x="6741391" y="0"/>
                </a:lnTo>
                <a:lnTo>
                  <a:pt x="6741391" y="576464"/>
                </a:lnTo>
                <a:lnTo>
                  <a:pt x="0" y="576464"/>
                </a:lnTo>
                <a:lnTo>
                  <a:pt x="0" y="0"/>
                </a:lnTo>
                <a:close/>
              </a:path>
            </a:pathLst>
          </a:custGeom>
          <a:solidFill>
            <a:schemeClr val="accent5">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氷山モデルでの理解</a:t>
            </a:r>
          </a:p>
        </p:txBody>
      </p:sp>
      <p:sp>
        <p:nvSpPr>
          <p:cNvPr id="15" name="楕円 14">
            <a:extLst>
              <a:ext uri="{FF2B5EF4-FFF2-40B4-BE49-F238E27FC236}">
                <a16:creationId xmlns:a16="http://schemas.microsoft.com/office/drawing/2014/main" id="{B68E00F4-EBC8-D8AA-12B9-4A327D6F0061}"/>
              </a:ext>
            </a:extLst>
          </p:cNvPr>
          <p:cNvSpPr/>
          <p:nvPr/>
        </p:nvSpPr>
        <p:spPr>
          <a:xfrm>
            <a:off x="1677543" y="3862984"/>
            <a:ext cx="720580" cy="720580"/>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6" name="フリーフォーム: 図形 15">
            <a:extLst>
              <a:ext uri="{FF2B5EF4-FFF2-40B4-BE49-F238E27FC236}">
                <a16:creationId xmlns:a16="http://schemas.microsoft.com/office/drawing/2014/main" id="{C4565468-D210-43EB-9B3A-83BD672CDBA8}"/>
              </a:ext>
            </a:extLst>
          </p:cNvPr>
          <p:cNvSpPr/>
          <p:nvPr/>
        </p:nvSpPr>
        <p:spPr>
          <a:xfrm>
            <a:off x="1911051" y="479946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（改めて）課題分析</a:t>
            </a:r>
          </a:p>
        </p:txBody>
      </p:sp>
      <p:sp>
        <p:nvSpPr>
          <p:cNvPr id="17" name="楕円 16">
            <a:extLst>
              <a:ext uri="{FF2B5EF4-FFF2-40B4-BE49-F238E27FC236}">
                <a16:creationId xmlns:a16="http://schemas.microsoft.com/office/drawing/2014/main" id="{B363382A-8073-A698-F7C5-365C0B5D3B6E}"/>
              </a:ext>
            </a:extLst>
          </p:cNvPr>
          <p:cNvSpPr/>
          <p:nvPr/>
        </p:nvSpPr>
        <p:spPr>
          <a:xfrm>
            <a:off x="1550761" y="4727404"/>
            <a:ext cx="720580" cy="72058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8" name="フリーフォーム: 図形 17">
            <a:extLst>
              <a:ext uri="{FF2B5EF4-FFF2-40B4-BE49-F238E27FC236}">
                <a16:creationId xmlns:a16="http://schemas.microsoft.com/office/drawing/2014/main" id="{B4ABB864-7C49-E0B6-32AE-B1713DC76F81}"/>
              </a:ext>
            </a:extLst>
          </p:cNvPr>
          <p:cNvSpPr/>
          <p:nvPr/>
        </p:nvSpPr>
        <p:spPr>
          <a:xfrm>
            <a:off x="1497974" y="5663882"/>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援助方針の策定</a:t>
            </a:r>
          </a:p>
        </p:txBody>
      </p:sp>
      <p:sp>
        <p:nvSpPr>
          <p:cNvPr id="19" name="楕円 18">
            <a:extLst>
              <a:ext uri="{FF2B5EF4-FFF2-40B4-BE49-F238E27FC236}">
                <a16:creationId xmlns:a16="http://schemas.microsoft.com/office/drawing/2014/main" id="{8E455397-618A-CDDE-9623-0A3563BD86AD}"/>
              </a:ext>
            </a:extLst>
          </p:cNvPr>
          <p:cNvSpPr/>
          <p:nvPr/>
        </p:nvSpPr>
        <p:spPr>
          <a:xfrm>
            <a:off x="1137683" y="5591824"/>
            <a:ext cx="720580" cy="72058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1" name="テキスト ボックス 20">
            <a:extLst>
              <a:ext uri="{FF2B5EF4-FFF2-40B4-BE49-F238E27FC236}">
                <a16:creationId xmlns:a16="http://schemas.microsoft.com/office/drawing/2014/main" id="{1591E10E-8A7D-F4A6-ACF4-01FC98CA858E}"/>
              </a:ext>
            </a:extLst>
          </p:cNvPr>
          <p:cNvSpPr txBox="1"/>
          <p:nvPr/>
        </p:nvSpPr>
        <p:spPr>
          <a:xfrm>
            <a:off x="1250375" y="224230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１</a:t>
            </a:r>
            <a:endParaRPr lang="ja-JP" altLang="en-US" sz="3200" b="1" dirty="0">
              <a:solidFill>
                <a:schemeClr val="tx1">
                  <a:lumMod val="75000"/>
                  <a:lumOff val="25000"/>
                </a:schemeClr>
              </a:solidFill>
            </a:endParaRPr>
          </a:p>
        </p:txBody>
      </p:sp>
      <p:sp>
        <p:nvSpPr>
          <p:cNvPr id="22" name="テキスト ボックス 21">
            <a:extLst>
              <a:ext uri="{FF2B5EF4-FFF2-40B4-BE49-F238E27FC236}">
                <a16:creationId xmlns:a16="http://schemas.microsoft.com/office/drawing/2014/main" id="{B5141A33-167A-B044-48C4-F1A9649AC7B2}"/>
              </a:ext>
            </a:extLst>
          </p:cNvPr>
          <p:cNvSpPr txBox="1"/>
          <p:nvPr/>
        </p:nvSpPr>
        <p:spPr>
          <a:xfrm>
            <a:off x="1666910" y="3128233"/>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２</a:t>
            </a:r>
            <a:endParaRPr lang="ja-JP" altLang="en-US" sz="3200" b="1" dirty="0">
              <a:solidFill>
                <a:schemeClr val="tx1">
                  <a:lumMod val="75000"/>
                  <a:lumOff val="25000"/>
                </a:schemeClr>
              </a:solidFill>
            </a:endParaRPr>
          </a:p>
        </p:txBody>
      </p:sp>
      <p:sp>
        <p:nvSpPr>
          <p:cNvPr id="23" name="テキスト ボックス 22">
            <a:extLst>
              <a:ext uri="{FF2B5EF4-FFF2-40B4-BE49-F238E27FC236}">
                <a16:creationId xmlns:a16="http://schemas.microsoft.com/office/drawing/2014/main" id="{16B3A2C6-06B7-E2C9-730F-28F30C11EE85}"/>
              </a:ext>
            </a:extLst>
          </p:cNvPr>
          <p:cNvSpPr txBox="1"/>
          <p:nvPr/>
        </p:nvSpPr>
        <p:spPr>
          <a:xfrm>
            <a:off x="1807937" y="3992697"/>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３</a:t>
            </a:r>
            <a:endParaRPr lang="ja-JP" altLang="en-US" sz="3200" b="1" dirty="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C5E05CA9-9AD0-C684-32DE-3C5F01AEF661}"/>
              </a:ext>
            </a:extLst>
          </p:cNvPr>
          <p:cNvSpPr txBox="1"/>
          <p:nvPr/>
        </p:nvSpPr>
        <p:spPr>
          <a:xfrm>
            <a:off x="1656810" y="4863071"/>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４</a:t>
            </a:r>
            <a:endParaRPr lang="ja-JP" altLang="en-US" sz="3200" b="1" dirty="0">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3B5B4F72-4FDF-3BA5-B496-CAFC363872B6}"/>
              </a:ext>
            </a:extLst>
          </p:cNvPr>
          <p:cNvSpPr txBox="1"/>
          <p:nvPr/>
        </p:nvSpPr>
        <p:spPr>
          <a:xfrm>
            <a:off x="1250375" y="572762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５</a:t>
            </a:r>
            <a:endParaRPr lang="ja-JP" altLang="en-US" sz="3200" b="1" dirty="0">
              <a:solidFill>
                <a:schemeClr val="tx1">
                  <a:lumMod val="75000"/>
                  <a:lumOff val="25000"/>
                </a:schemeClr>
              </a:solidFill>
            </a:endParaRPr>
          </a:p>
        </p:txBody>
      </p:sp>
      <p:sp>
        <p:nvSpPr>
          <p:cNvPr id="27" name="四角形: 角を丸くする 26">
            <a:extLst>
              <a:ext uri="{FF2B5EF4-FFF2-40B4-BE49-F238E27FC236}">
                <a16:creationId xmlns:a16="http://schemas.microsoft.com/office/drawing/2014/main" id="{4C628835-6C73-0BA4-0361-49C72B1FB7C8}"/>
              </a:ext>
            </a:extLst>
          </p:cNvPr>
          <p:cNvSpPr/>
          <p:nvPr/>
        </p:nvSpPr>
        <p:spPr>
          <a:xfrm>
            <a:off x="678890" y="1459951"/>
            <a:ext cx="5254076" cy="576464"/>
          </a:xfrm>
          <a:prstGeom prst="roundRect">
            <a:avLst>
              <a:gd name="adj" fmla="val 50000"/>
            </a:avLst>
          </a:pr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2000" b="1" kern="1200" spc="300" dirty="0">
                <a:solidFill>
                  <a:schemeClr val="tx1">
                    <a:lumMod val="75000"/>
                    <a:lumOff val="25000"/>
                  </a:schemeClr>
                </a:solidFill>
                <a:latin typeface="メイリオ" panose="020B0604030504040204" pitchFamily="50" charset="-128"/>
                <a:ea typeface="メイリオ" panose="020B0604030504040204" pitchFamily="50" charset="-128"/>
              </a:rPr>
              <a:t>事前準備（事例の概要を記入）</a:t>
            </a:r>
          </a:p>
        </p:txBody>
      </p:sp>
    </p:spTree>
    <p:extLst>
      <p:ext uri="{BB962C8B-B14F-4D97-AF65-F5344CB8AC3E}">
        <p14:creationId xmlns:p14="http://schemas.microsoft.com/office/powerpoint/2010/main" val="162540590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CEEA-00A9-DE81-E968-A97112381C44}"/>
            </a:ext>
          </a:extLst>
        </p:cNvPr>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F5CB66AC-8F36-52BB-0D43-7B9B421486B5}"/>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21</a:t>
            </a:fld>
            <a:endParaRPr lang="ja-JP" altLang="en-US" sz="1200">
              <a:solidFill>
                <a:srgbClr val="898989"/>
              </a:solidFill>
            </a:endParaRPr>
          </a:p>
        </p:txBody>
      </p:sp>
      <p:graphicFrame>
        <p:nvGraphicFramePr>
          <p:cNvPr id="8" name="表 7">
            <a:extLst>
              <a:ext uri="{FF2B5EF4-FFF2-40B4-BE49-F238E27FC236}">
                <a16:creationId xmlns:a16="http://schemas.microsoft.com/office/drawing/2014/main" id="{CA76C8B5-5B09-B566-F513-F19C6308F74C}"/>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r>
                        <a:rPr lang="en-US" sz="1100" kern="100" dirty="0">
                          <a:solidFill>
                            <a:schemeClr val="accent2">
                              <a:lumMod val="50000"/>
                            </a:schemeClr>
                          </a:solidFill>
                          <a:effectLst/>
                          <a:latin typeface="メイリオ" panose="020B0604030504040204" pitchFamily="50" charset="-128"/>
                          <a:ea typeface="メイリオ" panose="020B0604030504040204" pitchFamily="50" charset="-128"/>
                        </a:rPr>
                        <a:t>1</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主</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男</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73</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無職</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有</a:t>
                      </a:r>
                      <a:endParaRPr lang="ja-JP"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表 3">
            <a:extLst>
              <a:ext uri="{FF2B5EF4-FFF2-40B4-BE49-F238E27FC236}">
                <a16:creationId xmlns:a16="http://schemas.microsoft.com/office/drawing/2014/main" id="{B781DEE2-F825-49E3-C220-A4A316871014}"/>
              </a:ext>
            </a:extLst>
          </p:cNvPr>
          <p:cNvGraphicFramePr>
            <a:graphicFrameLocks noGrp="1"/>
          </p:cNvGraphicFramePr>
          <p:nvPr>
            <p:extLst>
              <p:ext uri="{D42A27DB-BD31-4B8C-83A1-F6EECF244321}">
                <p14:modId xmlns:p14="http://schemas.microsoft.com/office/powerpoint/2010/main" val="997407602"/>
              </p:ext>
            </p:extLst>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r>
                        <a:rPr lang="ja-JP" altLang="en-US"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住宅扶助・医療扶助・介護扶助</a:t>
                      </a:r>
                      <a:endParaRPr lang="ja-JP"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申請し、開始したばかりである。</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開始後の要介護認定により、要支援２となる。</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marL="171450" indent="-171450">
                        <a:buFont typeface="Arial" panose="020B0604020202020204" pitchFamily="34" charset="0"/>
                        <a:buChar cha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心臓疾患、</a:t>
                      </a:r>
                      <a:r>
                        <a:rPr lang="zh-TW"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高血圧症</a:t>
                      </a: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があるとの申し立て。最近通院はしていない。</a:t>
                      </a:r>
                      <a:endPar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Arial" panose="020B0604020202020204" pitchFamily="34" charset="0"/>
                        <a:buChar cha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認知症が疑われる。</a:t>
                      </a: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杖を使用すれば歩行に問題ないが、家事はできていない。</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主宅</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申請時、住宅ローン未払い残高約５００万円あり。</a:t>
                      </a: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0"/>
                        </a:spcBef>
                        <a:spcAft>
                          <a:spcPts val="0"/>
                        </a:spcAft>
                      </a:pPr>
                      <a:r>
                        <a:rPr lang="zh-TW" altLang="en-US" sz="1100" kern="100" dirty="0">
                          <a:solidFill>
                            <a:schemeClr val="accent2">
                              <a:lumMod val="50000"/>
                            </a:schemeClr>
                          </a:solidFill>
                          <a:effectLst/>
                          <a:latin typeface="メイリオ" panose="020B0604030504040204" pitchFamily="50" charset="-128"/>
                          <a:ea typeface="メイリオ" panose="020B0604030504040204" pitchFamily="50" charset="-128"/>
                        </a:rPr>
                        <a:t>年金：</a:t>
                      </a: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rPr>
                        <a:t>国民</a:t>
                      </a:r>
                      <a:r>
                        <a:rPr lang="zh-TW" altLang="en-US" sz="1100" kern="100" dirty="0">
                          <a:solidFill>
                            <a:schemeClr val="accent2">
                              <a:lumMod val="50000"/>
                            </a:schemeClr>
                          </a:solidFill>
                          <a:effectLst/>
                          <a:latin typeface="メイリオ" panose="020B0604030504040204" pitchFamily="50" charset="-128"/>
                          <a:ea typeface="メイリオ" panose="020B0604030504040204" pitchFamily="50" charset="-128"/>
                        </a:rPr>
                        <a:t>年金</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10" name="正方形/長方形 9">
            <a:extLst>
              <a:ext uri="{FF2B5EF4-FFF2-40B4-BE49-F238E27FC236}">
                <a16:creationId xmlns:a16="http://schemas.microsoft.com/office/drawing/2014/main" id="{3D0D4A69-735F-DD30-B72D-9A021F10C970}"/>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DDDBE2F-F9AD-8ADD-0E00-ED6EA22D0359}"/>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849664F-FC99-C5AB-5421-A559F8698FF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327C42F2-D134-A4BB-726D-2C65AE1DDC06}"/>
              </a:ext>
            </a:extLst>
          </p:cNvPr>
          <p:cNvSpPr/>
          <p:nvPr/>
        </p:nvSpPr>
        <p:spPr>
          <a:xfrm>
            <a:off x="4677569" y="4804949"/>
            <a:ext cx="5040000" cy="8483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本市にて公務員の父と母の１男１女の長男として生まれ、市内高校を卒業後、</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 60</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歳まで土木・解体工事業を営んでいた。</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41</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歳時に結婚し、その５年後に離婚、結婚歴はその１回のみであり、子はなし。</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17396226-E57D-1E0E-2739-6A41FB49CB11}"/>
              </a:ext>
            </a:extLst>
          </p:cNvPr>
          <p:cNvSpPr/>
          <p:nvPr/>
        </p:nvSpPr>
        <p:spPr>
          <a:xfrm>
            <a:off x="4677569" y="2672840"/>
            <a:ext cx="5040000" cy="2072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築約</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30</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年の</a:t>
            </a:r>
            <a:r>
              <a:rPr kumimoji="1" lang="zh-TW" altLang="en-US" sz="1050" spc="100" dirty="0">
                <a:solidFill>
                  <a:schemeClr val="accent2">
                    <a:lumMod val="50000"/>
                  </a:schemeClr>
                </a:solidFill>
                <a:latin typeface="メイリオ" panose="020B0604030504040204" pitchFamily="50" charset="-128"/>
                <a:ea typeface="メイリオ" panose="020B0604030504040204" pitchFamily="50" charset="-128"/>
              </a:rPr>
              <a:t>平屋住宅</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に居住している。浴室及び洗濯機はあるが、使用されていない様子。汚れた衣服を着用している。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食事は、買い置きの缶詰やコンビニ弁当等を食べているとのこと。消費期限の切れた弁当が大量に押し入れに入っていた。</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ケースワーカー等の来訪は、喜んで迎えてくれる。冗談などを交えて会話はできるが、要領を得ない。年金はあるが、金銭管理がうまくできていない様子。</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現在は食事を買いに行く以外は自宅にいてテレビを見ており、定期的に話す相手はいないとのこと。</a:t>
            </a:r>
          </a:p>
        </p:txBody>
      </p:sp>
      <p:sp>
        <p:nvSpPr>
          <p:cNvPr id="31" name="正方形/長方形 30">
            <a:extLst>
              <a:ext uri="{FF2B5EF4-FFF2-40B4-BE49-F238E27FC236}">
                <a16:creationId xmlns:a16="http://schemas.microsoft.com/office/drawing/2014/main" id="{9A6B306E-6A55-00F1-4126-63B577C874EF}"/>
              </a:ext>
            </a:extLst>
          </p:cNvPr>
          <p:cNvSpPr/>
          <p:nvPr/>
        </p:nvSpPr>
        <p:spPr>
          <a:xfrm>
            <a:off x="4677569" y="631749"/>
            <a:ext cx="5040000" cy="1981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主には離婚歴があり、子はない。</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60</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歳頃までは個人事業主として、土木・解体工事業を営んでいた。腰痛の悪化により廃業してからは、自宅にて年金生活を送ってきた。</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民生委員が主の生活に困窮している状況を把握。地域包括支援センターに相談のうえ主の自宅を訪問し、福祉事務所につながった。</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申請後の調査で、本人の年金収入のみでは生活費、および、介護費用に不足が生じることがわかり、保護開始となった。また、介護保険の認定調査の結果、要支援２となった。</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地域包括支援センターとつながっており、介護予防サービスの調整を開始している。</a:t>
            </a:r>
          </a:p>
        </p:txBody>
      </p:sp>
      <p:sp>
        <p:nvSpPr>
          <p:cNvPr id="32" name="テキスト ボックス 31">
            <a:extLst>
              <a:ext uri="{FF2B5EF4-FFF2-40B4-BE49-F238E27FC236}">
                <a16:creationId xmlns:a16="http://schemas.microsoft.com/office/drawing/2014/main" id="{535B2235-D409-7D49-A46C-BEF4E03E7431}"/>
              </a:ext>
            </a:extLst>
          </p:cNvPr>
          <p:cNvSpPr txBox="1"/>
          <p:nvPr/>
        </p:nvSpPr>
        <p:spPr>
          <a:xfrm>
            <a:off x="4672013" y="665420"/>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F966D080-3C05-7832-851C-1FFA23471CDB}"/>
              </a:ext>
            </a:extLst>
          </p:cNvPr>
          <p:cNvSpPr txBox="1"/>
          <p:nvPr/>
        </p:nvSpPr>
        <p:spPr>
          <a:xfrm>
            <a:off x="4672013" y="4866654"/>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A6E498C9-D0E3-BD57-9B0F-AFA8F97A053D}"/>
              </a:ext>
            </a:extLst>
          </p:cNvPr>
          <p:cNvSpPr txBox="1"/>
          <p:nvPr/>
        </p:nvSpPr>
        <p:spPr>
          <a:xfrm>
            <a:off x="4672013" y="2747271"/>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28355015-AA5A-8EC5-239D-2A3430C1D889}"/>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通院の促し、本人の希望を尋ねても要領の得ない回答（昔話）しか返ってこず、これからの生活の展望がわからない。</a:t>
            </a:r>
          </a:p>
        </p:txBody>
      </p:sp>
      <p:sp>
        <p:nvSpPr>
          <p:cNvPr id="39" name="テキスト ボックス 38">
            <a:extLst>
              <a:ext uri="{FF2B5EF4-FFF2-40B4-BE49-F238E27FC236}">
                <a16:creationId xmlns:a16="http://schemas.microsoft.com/office/drawing/2014/main" id="{B44022F7-CF7B-1FC9-BD71-788112585EE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grpSp>
        <p:nvGrpSpPr>
          <p:cNvPr id="5" name="グループ化 19">
            <a:extLst>
              <a:ext uri="{FF2B5EF4-FFF2-40B4-BE49-F238E27FC236}">
                <a16:creationId xmlns:a16="http://schemas.microsoft.com/office/drawing/2014/main" id="{FC0D4BE8-5CC0-95F1-7271-55ED3E83E0C3}"/>
              </a:ext>
            </a:extLst>
          </p:cNvPr>
          <p:cNvGrpSpPr>
            <a:grpSpLocks/>
          </p:cNvGrpSpPr>
          <p:nvPr/>
        </p:nvGrpSpPr>
        <p:grpSpPr bwMode="auto">
          <a:xfrm>
            <a:off x="1097239" y="2033031"/>
            <a:ext cx="1890855" cy="1353807"/>
            <a:chOff x="1298058" y="2095500"/>
            <a:chExt cx="1890855" cy="1353807"/>
          </a:xfrm>
        </p:grpSpPr>
        <p:sp>
          <p:nvSpPr>
            <p:cNvPr id="6" name="楕円 5">
              <a:extLst>
                <a:ext uri="{FF2B5EF4-FFF2-40B4-BE49-F238E27FC236}">
                  <a16:creationId xmlns:a16="http://schemas.microsoft.com/office/drawing/2014/main" id="{9560F17A-2B0B-CA3B-E351-B70D8834DC93}"/>
                </a:ext>
              </a:extLst>
            </p:cNvPr>
            <p:cNvSpPr/>
            <p:nvPr/>
          </p:nvSpPr>
          <p:spPr>
            <a:xfrm>
              <a:off x="1891783" y="2803195"/>
              <a:ext cx="614363" cy="64611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105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D1BF766B-B394-8409-F6ED-8E9AAB498267}"/>
                </a:ext>
              </a:extLst>
            </p:cNvPr>
            <p:cNvSpPr/>
            <p:nvPr/>
          </p:nvSpPr>
          <p:spPr>
            <a:xfrm>
              <a:off x="2050533" y="2960357"/>
              <a:ext cx="323850" cy="323850"/>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13" name="直線コネクタ 12">
              <a:extLst>
                <a:ext uri="{FF2B5EF4-FFF2-40B4-BE49-F238E27FC236}">
                  <a16:creationId xmlns:a16="http://schemas.microsoft.com/office/drawing/2014/main" id="{D19F9FFD-A872-7B53-602A-8271DB4A384E}"/>
                </a:ext>
              </a:extLst>
            </p:cNvPr>
            <p:cNvCxnSpPr>
              <a:cxnSpLocks/>
            </p:cNvCxnSpPr>
            <p:nvPr/>
          </p:nvCxnSpPr>
          <p:spPr>
            <a:xfrm>
              <a:off x="2551113" y="2273300"/>
              <a:ext cx="0" cy="468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グループ化 49">
              <a:extLst>
                <a:ext uri="{FF2B5EF4-FFF2-40B4-BE49-F238E27FC236}">
                  <a16:creationId xmlns:a16="http://schemas.microsoft.com/office/drawing/2014/main" id="{961ADEB7-7BA6-2541-7220-3FF03234A015}"/>
                </a:ext>
              </a:extLst>
            </p:cNvPr>
            <p:cNvGrpSpPr>
              <a:grpSpLocks/>
            </p:cNvGrpSpPr>
            <p:nvPr/>
          </p:nvGrpSpPr>
          <p:grpSpPr bwMode="auto">
            <a:xfrm>
              <a:off x="2032000" y="2097088"/>
              <a:ext cx="323850" cy="323850"/>
              <a:chOff x="2032640" y="2369595"/>
              <a:chExt cx="333595" cy="295253"/>
            </a:xfrm>
          </p:grpSpPr>
          <p:sp>
            <p:nvSpPr>
              <p:cNvPr id="43" name="正方形/長方形 42">
                <a:extLst>
                  <a:ext uri="{FF2B5EF4-FFF2-40B4-BE49-F238E27FC236}">
                    <a16:creationId xmlns:a16="http://schemas.microsoft.com/office/drawing/2014/main" id="{DA9A4EFA-017C-6C02-DCEE-50EA6108D1F7}"/>
                  </a:ext>
                </a:extLst>
              </p:cNvPr>
              <p:cNvSpPr/>
              <p:nvPr/>
            </p:nvSpPr>
            <p:spPr>
              <a:xfrm>
                <a:off x="2032640" y="2369595"/>
                <a:ext cx="333595" cy="29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44" name="直線コネクタ 43">
                <a:extLst>
                  <a:ext uri="{FF2B5EF4-FFF2-40B4-BE49-F238E27FC236}">
                    <a16:creationId xmlns:a16="http://schemas.microsoft.com/office/drawing/2014/main" id="{B7F80502-B452-F5CE-35D4-1ABBA0A4A725}"/>
                  </a:ext>
                </a:extLst>
              </p:cNvPr>
              <p:cNvCxnSpPr>
                <a:cxnSpLocks/>
              </p:cNvCxnSpPr>
              <p:nvPr/>
            </p:nvCxnSpPr>
            <p:spPr>
              <a:xfrm flipH="1" flipV="1">
                <a:off x="2037546" y="2373937"/>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9D09BDF7-B8A7-85CA-721C-A3E9F7374A78}"/>
                  </a:ext>
                </a:extLst>
              </p:cNvPr>
              <p:cNvCxnSpPr>
                <a:cxnSpLocks/>
              </p:cNvCxnSpPr>
              <p:nvPr/>
            </p:nvCxnSpPr>
            <p:spPr>
              <a:xfrm flipV="1">
                <a:off x="2035911" y="2376831"/>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楕円 12">
              <a:extLst>
                <a:ext uri="{FF2B5EF4-FFF2-40B4-BE49-F238E27FC236}">
                  <a16:creationId xmlns:a16="http://schemas.microsoft.com/office/drawing/2014/main" id="{00316AD3-0B6B-2F48-9695-DABDE6F32232}"/>
                </a:ext>
              </a:extLst>
            </p:cNvPr>
            <p:cNvSpPr/>
            <p:nvPr/>
          </p:nvSpPr>
          <p:spPr>
            <a:xfrm>
              <a:off x="1298058" y="2960357"/>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18" name="フローチャート: 和接合 17">
              <a:extLst>
                <a:ext uri="{FF2B5EF4-FFF2-40B4-BE49-F238E27FC236}">
                  <a16:creationId xmlns:a16="http://schemas.microsoft.com/office/drawing/2014/main" id="{FDE90228-18C2-9420-69E5-24280AAB8267}"/>
                </a:ext>
              </a:extLst>
            </p:cNvPr>
            <p:cNvSpPr/>
            <p:nvPr/>
          </p:nvSpPr>
          <p:spPr>
            <a:xfrm>
              <a:off x="2719388" y="2095500"/>
              <a:ext cx="323850" cy="323850"/>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ローチャート: 和接合 21">
              <a:extLst>
                <a:ext uri="{FF2B5EF4-FFF2-40B4-BE49-F238E27FC236}">
                  <a16:creationId xmlns:a16="http://schemas.microsoft.com/office/drawing/2014/main" id="{8D0D5A2C-0F78-0083-C94D-00D7125E60DC}"/>
                </a:ext>
              </a:extLst>
            </p:cNvPr>
            <p:cNvSpPr/>
            <p:nvPr/>
          </p:nvSpPr>
          <p:spPr>
            <a:xfrm>
              <a:off x="2865063" y="2985757"/>
              <a:ext cx="323850" cy="323850"/>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cxnSp>
          <p:nvCxnSpPr>
            <p:cNvPr id="23" name="コネクタ: カギ線 22">
              <a:extLst>
                <a:ext uri="{FF2B5EF4-FFF2-40B4-BE49-F238E27FC236}">
                  <a16:creationId xmlns:a16="http://schemas.microsoft.com/office/drawing/2014/main" id="{DD054460-8194-F20D-53A6-DAED7B53B069}"/>
                </a:ext>
              </a:extLst>
            </p:cNvPr>
            <p:cNvCxnSpPr>
              <a:cxnSpLocks/>
            </p:cNvCxnSpPr>
            <p:nvPr/>
          </p:nvCxnSpPr>
          <p:spPr>
            <a:xfrm rot="16200000" flipH="1">
              <a:off x="2597140" y="2590332"/>
              <a:ext cx="25400" cy="782638"/>
            </a:xfrm>
            <a:prstGeom prst="bentConnector3">
              <a:avLst>
                <a:gd name="adj1" fmla="val -90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グループ化 66">
              <a:extLst>
                <a:ext uri="{FF2B5EF4-FFF2-40B4-BE49-F238E27FC236}">
                  <a16:creationId xmlns:a16="http://schemas.microsoft.com/office/drawing/2014/main" id="{AA5EAB4B-DBB4-0299-1FFE-CF5205D54A01}"/>
                </a:ext>
              </a:extLst>
            </p:cNvPr>
            <p:cNvGrpSpPr>
              <a:grpSpLocks/>
            </p:cNvGrpSpPr>
            <p:nvPr/>
          </p:nvGrpSpPr>
          <p:grpSpPr bwMode="auto">
            <a:xfrm>
              <a:off x="1739422" y="3057601"/>
              <a:ext cx="95314" cy="129764"/>
              <a:chOff x="5329005" y="2666920"/>
              <a:chExt cx="126698" cy="182465"/>
            </a:xfrm>
          </p:grpSpPr>
          <p:cxnSp>
            <p:nvCxnSpPr>
              <p:cNvPr id="41" name="直線コネクタ 40">
                <a:extLst>
                  <a:ext uri="{FF2B5EF4-FFF2-40B4-BE49-F238E27FC236}">
                    <a16:creationId xmlns:a16="http://schemas.microsoft.com/office/drawing/2014/main" id="{D985D224-6B3B-F1A2-156E-9A5C90AB7540}"/>
                  </a:ext>
                </a:extLst>
              </p:cNvPr>
              <p:cNvCxnSpPr/>
              <p:nvPr/>
            </p:nvCxnSpPr>
            <p:spPr>
              <a:xfrm flipH="1">
                <a:off x="5329005" y="2666920"/>
                <a:ext cx="84411" cy="145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EBEE0DE-DDA9-97F8-0850-70208981E259}"/>
                  </a:ext>
                </a:extLst>
              </p:cNvPr>
              <p:cNvCxnSpPr/>
              <p:nvPr/>
            </p:nvCxnSpPr>
            <p:spPr>
              <a:xfrm flipH="1">
                <a:off x="5371292" y="2704290"/>
                <a:ext cx="84411" cy="145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直線コネクタ 34">
              <a:extLst>
                <a:ext uri="{FF2B5EF4-FFF2-40B4-BE49-F238E27FC236}">
                  <a16:creationId xmlns:a16="http://schemas.microsoft.com/office/drawing/2014/main" id="{696A1DCD-8B7C-8782-F426-3F17933AECB6}"/>
                </a:ext>
              </a:extLst>
            </p:cNvPr>
            <p:cNvCxnSpPr>
              <a:cxnSpLocks/>
              <a:stCxn id="43" idx="3"/>
              <a:endCxn id="18" idx="2"/>
            </p:cNvCxnSpPr>
            <p:nvPr/>
          </p:nvCxnSpPr>
          <p:spPr>
            <a:xfrm flipV="1">
              <a:off x="2355850" y="2257425"/>
              <a:ext cx="363538" cy="158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4E6C52F-0DE2-F00D-4874-641CC5551AD4}"/>
                </a:ext>
              </a:extLst>
            </p:cNvPr>
            <p:cNvCxnSpPr>
              <a:cxnSpLocks/>
              <a:stCxn id="16" idx="6"/>
              <a:endCxn id="9" idx="1"/>
            </p:cNvCxnSpPr>
            <p:nvPr/>
          </p:nvCxnSpPr>
          <p:spPr>
            <a:xfrm>
              <a:off x="1621908" y="3122282"/>
              <a:ext cx="428625"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7256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935F-549E-4DBD-D6A2-02403138611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DD9C60-8A3D-7E78-AFA7-5728CE94306A}"/>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65B35C5E-3F9C-2081-D82D-7DC0C68025F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22</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58C53263-BD7E-A417-4254-A59B95C0F8B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F155AA74-74F0-37FB-59C5-EBB40F484E78}"/>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C77247FC-5F41-D6BB-F96B-F4AD0166933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59D8BF1E-16C2-7388-7027-28C8AFBE1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88C943F-0BDD-7419-6654-39C285329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7E119280-2980-E270-EA1B-8C5B22FF94F0}"/>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886074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8287-E9C0-FB65-4866-B439C09C998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5FF67855-3F64-AE5A-1215-A85F709D62B0}"/>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7CD9BA36-4044-C53A-4D71-9EFD5AC27FE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23</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7797CD0D-D292-C155-F5BD-658DC8823F1B}"/>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・心疾患、高血圧があるが通院ができていない。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・認知症が疑われるが、受診できていない。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・入浴ができていない。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・身寄りがない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・金銭管理ができていない。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・未払いの住宅ローンがある。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660F2EB2-5FE2-FC8A-17C3-10C9EC635BBA}"/>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9966A75E-0B7C-1446-E05A-17B1357BC4D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E9381AA8-44BD-06CC-C11A-C6DE9E41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81E4AFB-143B-0E39-B679-F32BFC2B0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4" name="吹き出し: 角を丸めた四角形 3">
            <a:extLst>
              <a:ext uri="{FF2B5EF4-FFF2-40B4-BE49-F238E27FC236}">
                <a16:creationId xmlns:a16="http://schemas.microsoft.com/office/drawing/2014/main" id="{E046BAF9-3B6A-DD76-23C9-4E1381F89DC3}"/>
              </a:ext>
            </a:extLst>
          </p:cNvPr>
          <p:cNvSpPr/>
          <p:nvPr/>
        </p:nvSpPr>
        <p:spPr>
          <a:xfrm>
            <a:off x="7389628" y="1476689"/>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110674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0DCDEAA-ABF1-4216-AB4D-74D8D9ABE3D6}"/>
              </a:ext>
            </a:extLst>
          </p:cNvPr>
          <p:cNvGraphicFramePr>
            <a:graphicFrameLocks noGrp="1"/>
          </p:cNvGraphicFramePr>
          <p:nvPr/>
        </p:nvGraphicFramePr>
        <p:xfrm>
          <a:off x="250032" y="2287847"/>
          <a:ext cx="9405936" cy="3591790"/>
        </p:xfrm>
        <a:graphic>
          <a:graphicData uri="http://schemas.openxmlformats.org/drawingml/2006/table">
            <a:tbl>
              <a:tblPr firstRow="1" bandRow="1">
                <a:tableStyleId>{5C22544A-7EE6-4342-B048-85BDC9FD1C3A}</a:tableStyleId>
              </a:tblPr>
              <a:tblGrid>
                <a:gridCol w="2351484">
                  <a:extLst>
                    <a:ext uri="{9D8B030D-6E8A-4147-A177-3AD203B41FA5}">
                      <a16:colId xmlns:a16="http://schemas.microsoft.com/office/drawing/2014/main" val="20000"/>
                    </a:ext>
                  </a:extLst>
                </a:gridCol>
                <a:gridCol w="2351484">
                  <a:extLst>
                    <a:ext uri="{9D8B030D-6E8A-4147-A177-3AD203B41FA5}">
                      <a16:colId xmlns:a16="http://schemas.microsoft.com/office/drawing/2014/main" val="20001"/>
                    </a:ext>
                  </a:extLst>
                </a:gridCol>
                <a:gridCol w="2351484">
                  <a:extLst>
                    <a:ext uri="{9D8B030D-6E8A-4147-A177-3AD203B41FA5}">
                      <a16:colId xmlns:a16="http://schemas.microsoft.com/office/drawing/2014/main" val="20002"/>
                    </a:ext>
                  </a:extLst>
                </a:gridCol>
                <a:gridCol w="2351484">
                  <a:extLst>
                    <a:ext uri="{9D8B030D-6E8A-4147-A177-3AD203B41FA5}">
                      <a16:colId xmlns:a16="http://schemas.microsoft.com/office/drawing/2014/main" val="20003"/>
                    </a:ext>
                  </a:extLst>
                </a:gridCol>
              </a:tblGrid>
              <a:tr h="370880">
                <a:tc>
                  <a:txBody>
                    <a:bodyPr/>
                    <a:lstStyle/>
                    <a:p>
                      <a:pPr algn="ctr"/>
                      <a:r>
                        <a:rPr kumimoji="1" lang="ja-JP" altLang="en-US" sz="1800" dirty="0">
                          <a:latin typeface="メイリオ" panose="020B0604030504040204" pitchFamily="50" charset="-128"/>
                          <a:ea typeface="メイリオ" panose="020B0604030504040204" pitchFamily="50" charset="-128"/>
                        </a:rPr>
                        <a:t>①性質・性格</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②技能・才能</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③環境</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④関心・願望</a:t>
                      </a:r>
                    </a:p>
                  </a:txBody>
                  <a:tcPr marL="91447" marR="91447" marT="45725" marB="45725">
                    <a:solidFill>
                      <a:schemeClr val="tx2"/>
                    </a:solidFill>
                  </a:tcPr>
                </a:tc>
                <a:extLst>
                  <a:ext uri="{0D108BD9-81ED-4DB2-BD59-A6C34878D82A}">
                    <a16:rowId xmlns:a16="http://schemas.microsoft.com/office/drawing/2014/main" val="10000"/>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正直である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金銭管理が正確</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相談できる家族がいる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読書が好き</a:t>
                      </a:r>
                    </a:p>
                  </a:txBody>
                  <a:tcPr marL="91447" marR="91447" marT="45725" marB="45725" anchor="ctr"/>
                </a:tc>
                <a:extLst>
                  <a:ext uri="{0D108BD9-81ED-4DB2-BD59-A6C34878D82A}">
                    <a16:rowId xmlns:a16="http://schemas.microsoft.com/office/drawing/2014/main" val="10001"/>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思いやりがある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記憶力が高い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心の支えになっている猫がいる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魚釣りが好き</a:t>
                      </a:r>
                    </a:p>
                  </a:txBody>
                  <a:tcPr marL="91447" marR="91447" marT="45725" marB="45725" anchor="ctr"/>
                </a:tc>
                <a:extLst>
                  <a:ext uri="{0D108BD9-81ED-4DB2-BD59-A6C34878D82A}">
                    <a16:rowId xmlns:a16="http://schemas.microsoft.com/office/drawing/2014/main" val="10002"/>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勤勉である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花を生けられる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年金を受給している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映画が好き</a:t>
                      </a:r>
                    </a:p>
                  </a:txBody>
                  <a:tcPr marL="91447" marR="91447" marT="45725" marB="45725" anchor="ctr"/>
                </a:tc>
                <a:extLst>
                  <a:ext uri="{0D108BD9-81ED-4DB2-BD59-A6C34878D82A}">
                    <a16:rowId xmlns:a16="http://schemas.microsoft.com/office/drawing/2014/main" val="10003"/>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親切である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数字が得意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安心して暮らせる</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住まいがある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コーヒーが好き</a:t>
                      </a:r>
                    </a:p>
                  </a:txBody>
                  <a:tcPr marL="91447" marR="91447" marT="45725" marB="45725" anchor="ctr"/>
                </a:tc>
                <a:extLst>
                  <a:ext uri="{0D108BD9-81ED-4DB2-BD59-A6C34878D82A}">
                    <a16:rowId xmlns:a16="http://schemas.microsoft.com/office/drawing/2014/main" val="10004"/>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辛抱強い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英語が得意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近所に親友がいる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将来の夢がある</a:t>
                      </a:r>
                    </a:p>
                  </a:txBody>
                  <a:tcPr marL="91447" marR="91447" marT="45725" marB="45725" anchor="ctr"/>
                </a:tc>
                <a:extLst>
                  <a:ext uri="{0D108BD9-81ED-4DB2-BD59-A6C34878D82A}">
                    <a16:rowId xmlns:a16="http://schemas.microsoft.com/office/drawing/2014/main" val="10005"/>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感性が豊か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野球に詳しい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子育てサロンがある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旅行がしたい</a:t>
                      </a:r>
                    </a:p>
                  </a:txBody>
                  <a:tcPr marL="91447" marR="91447" marT="45725" marB="45725" anchor="ctr"/>
                </a:tc>
                <a:extLst>
                  <a:ext uri="{0D108BD9-81ED-4DB2-BD59-A6C34878D82A}">
                    <a16:rowId xmlns:a16="http://schemas.microsoft.com/office/drawing/2014/main" val="10006"/>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extLst>
                  <a:ext uri="{0D108BD9-81ED-4DB2-BD59-A6C34878D82A}">
                    <a16:rowId xmlns:a16="http://schemas.microsoft.com/office/drawing/2014/main" val="10007"/>
                  </a:ext>
                </a:extLst>
              </a:tr>
            </a:tbl>
          </a:graphicData>
        </a:graphic>
      </p:graphicFrame>
      <p:sp>
        <p:nvSpPr>
          <p:cNvPr id="44081" name="テキスト ボックス 2">
            <a:extLst>
              <a:ext uri="{FF2B5EF4-FFF2-40B4-BE49-F238E27FC236}">
                <a16:creationId xmlns:a16="http://schemas.microsoft.com/office/drawing/2014/main" id="{3C9B6219-EDC8-AB31-CCE2-1943AE64CBCA}"/>
              </a:ext>
            </a:extLst>
          </p:cNvPr>
          <p:cNvSpPr txBox="1">
            <a:spLocks noChangeArrowheads="1"/>
          </p:cNvSpPr>
          <p:nvPr/>
        </p:nvSpPr>
        <p:spPr bwMode="auto">
          <a:xfrm>
            <a:off x="3514145" y="1887737"/>
            <a:ext cx="2877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spc="100" dirty="0">
                <a:latin typeface="メイリオ" panose="020B0604030504040204" pitchFamily="50" charset="-128"/>
                <a:ea typeface="メイリオ" panose="020B0604030504040204" pitchFamily="50" charset="-128"/>
              </a:rPr>
              <a:t>【</a:t>
            </a:r>
            <a:r>
              <a:rPr lang="ja-JP" altLang="en-US" sz="2000" spc="100" dirty="0">
                <a:latin typeface="メイリオ" panose="020B0604030504040204" pitchFamily="50" charset="-128"/>
                <a:ea typeface="メイリオ" panose="020B0604030504040204" pitchFamily="50" charset="-128"/>
              </a:rPr>
              <a:t>ストレングスの例</a:t>
            </a:r>
            <a:r>
              <a:rPr lang="en-US" altLang="ja-JP" sz="2000" spc="100" dirty="0">
                <a:latin typeface="メイリオ" panose="020B0604030504040204" pitchFamily="50" charset="-128"/>
                <a:ea typeface="メイリオ" panose="020B0604030504040204" pitchFamily="50" charset="-128"/>
              </a:rPr>
              <a:t>】</a:t>
            </a:r>
            <a:endParaRPr lang="ja-JP" altLang="en-US" sz="2000" spc="100" dirty="0">
              <a:latin typeface="メイリオ" panose="020B0604030504040204" pitchFamily="50" charset="-128"/>
              <a:ea typeface="メイリオ" panose="020B0604030504040204" pitchFamily="50" charset="-128"/>
            </a:endParaRPr>
          </a:p>
        </p:txBody>
      </p:sp>
      <p:sp>
        <p:nvSpPr>
          <p:cNvPr id="44082" name="テキスト ボックス 9">
            <a:extLst>
              <a:ext uri="{FF2B5EF4-FFF2-40B4-BE49-F238E27FC236}">
                <a16:creationId xmlns:a16="http://schemas.microsoft.com/office/drawing/2014/main" id="{CE7687C3-0519-680A-7C6A-2506B9060856}"/>
              </a:ext>
            </a:extLst>
          </p:cNvPr>
          <p:cNvSpPr txBox="1">
            <a:spLocks noChangeArrowheads="1"/>
          </p:cNvSpPr>
          <p:nvPr/>
        </p:nvSpPr>
        <p:spPr bwMode="auto">
          <a:xfrm>
            <a:off x="453000" y="6024673"/>
            <a:ext cx="9000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☞上記のストレングスの例を参考に、主のストレングスを考えてみましょう。</a:t>
            </a:r>
          </a:p>
        </p:txBody>
      </p:sp>
      <p:sp>
        <p:nvSpPr>
          <p:cNvPr id="44083" name="テキスト ボックス 10">
            <a:extLst>
              <a:ext uri="{FF2B5EF4-FFF2-40B4-BE49-F238E27FC236}">
                <a16:creationId xmlns:a16="http://schemas.microsoft.com/office/drawing/2014/main" id="{24D65EE4-68AB-3CE9-C021-7F6723DC5984}"/>
              </a:ext>
            </a:extLst>
          </p:cNvPr>
          <p:cNvSpPr txBox="1">
            <a:spLocks noChangeArrowheads="1"/>
          </p:cNvSpPr>
          <p:nvPr/>
        </p:nvSpPr>
        <p:spPr bwMode="auto">
          <a:xfrm>
            <a:off x="453000" y="867694"/>
            <a:ext cx="900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課題解決にあたっては、「課題（できていないこと・取り組むべきこと）」だけでなく、本人のもつ強みやよいところ（ストレングス）も把握し、支援の方向性を検討していくことが大切です。</a:t>
            </a:r>
          </a:p>
        </p:txBody>
      </p:sp>
      <p:sp>
        <p:nvSpPr>
          <p:cNvPr id="7" name="スライド番号プレースホルダー 2">
            <a:extLst>
              <a:ext uri="{FF2B5EF4-FFF2-40B4-BE49-F238E27FC236}">
                <a16:creationId xmlns:a16="http://schemas.microsoft.com/office/drawing/2014/main" id="{67D9EE3A-4379-4CCD-AFC8-6A56D7FBB52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24</a:t>
            </a:fld>
            <a:endParaRPr lang="ja-JP" altLang="en-US">
              <a:solidFill>
                <a:srgbClr val="898989"/>
              </a:solidFill>
            </a:endParaRPr>
          </a:p>
        </p:txBody>
      </p:sp>
      <p:sp>
        <p:nvSpPr>
          <p:cNvPr id="3" name="正方形/長方形 2">
            <a:extLst>
              <a:ext uri="{FF2B5EF4-FFF2-40B4-BE49-F238E27FC236}">
                <a16:creationId xmlns:a16="http://schemas.microsoft.com/office/drawing/2014/main" id="{1077023F-69E0-1042-4A76-CBF321D071A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F3E8-D30C-2166-A7D2-3139B1F941F9}"/>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F191167-CC43-3F75-159A-BD69F209632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10EA3E17-88AD-6338-1F8B-A4038C0F12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25</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1A6EAA2-C412-34AE-4F52-9D511E8057F9}"/>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38D2341C-E9EE-4CDC-2B95-E149EC131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76B789B9-C85C-F849-11AD-EBA2C0B58D17}"/>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18B09483-6211-536B-B916-23716E87FE49}"/>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EE708250-DC5B-2F54-076D-D8E563084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130148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5901F-427C-984B-7883-E1E306BB009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33423F-E586-2742-3C4C-D514177EA185}"/>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970F9734-3CF1-D9A8-D2D8-F03C7089CC30}"/>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26</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9DD4A935-8772-1A5F-C436-CBCC060B71CA}"/>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EE91341-A0E2-7167-1ED1-E95A56601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D6812E8D-9EF3-9F76-C6A9-03122B85E94C}"/>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marL="216000" indent="-216000" algn="l">
                        <a:spcBef>
                          <a:spcPts val="600"/>
                        </a:spcBef>
                      </a:pP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・冗談が好きで、明るい性格である。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・人とかかわることは嫌がらない。</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・長年、土木、建築関係の仕事を継続してきた。</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・一人暮らしを続けてきた。</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・支援を受け入れることができる。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・一人でコンビニに行っている。</a:t>
                      </a: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・民生委員が主を訪問してくれている。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・地域包括支援センターが関わってくれている。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rPr>
                        <a:t>・介護保険制度につながっている。</a:t>
                      </a:r>
                      <a:endParaRPr kumimoji="1" lang="en-US" altLang="ja-JP" sz="18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b="0" i="0" u="none" strike="noStrike" kern="1200" cap="none" spc="100" normalizeH="0" baseline="0" noProof="0" dirty="0">
                          <a:ln>
                            <a:noFill/>
                          </a:ln>
                          <a:solidFill>
                            <a:srgbClr val="C0504D">
                              <a:lumMod val="50000"/>
                            </a:srgbClr>
                          </a:solidFill>
                          <a:effectLst/>
                          <a:uLnTx/>
                          <a:uFillTx/>
                          <a:latin typeface="メイリオ" panose="020B0604030504040204" pitchFamily="50" charset="-128"/>
                          <a:ea typeface="メイリオ" panose="020B0604030504040204" pitchFamily="50" charset="-128"/>
                          <a:cs typeface="+mn-cs"/>
                        </a:rPr>
                        <a:t>・ケースワーカーが支援している。</a:t>
                      </a:r>
                      <a:endParaRPr kumimoji="1" lang="ja-JP" altLang="en-US" sz="1800" spc="10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D8125F01-9876-029C-4333-744F1EF524E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21172F16-F735-F3BC-7A11-BC9452E76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
        <p:nvSpPr>
          <p:cNvPr id="3" name="吹き出し: 円形 2">
            <a:extLst>
              <a:ext uri="{FF2B5EF4-FFF2-40B4-BE49-F238E27FC236}">
                <a16:creationId xmlns:a16="http://schemas.microsoft.com/office/drawing/2014/main" id="{6082B85A-9C81-8899-4BBC-AA9A4C717AF0}"/>
              </a:ext>
            </a:extLst>
          </p:cNvPr>
          <p:cNvSpPr/>
          <p:nvPr/>
        </p:nvSpPr>
        <p:spPr>
          <a:xfrm>
            <a:off x="7415213" y="4235450"/>
            <a:ext cx="2355850" cy="1438275"/>
          </a:xfrm>
          <a:prstGeom prst="wedgeEllipseCallout">
            <a:avLst>
              <a:gd name="adj1" fmla="val -24848"/>
              <a:gd name="adj2" fmla="val -7789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1" lang="ja-JP" altLang="en-US" sz="1400" dirty="0"/>
              <a:t>この項目については、今後の面接の中で、把握していく必要がありそうです。</a:t>
            </a:r>
          </a:p>
        </p:txBody>
      </p:sp>
    </p:spTree>
    <p:extLst>
      <p:ext uri="{BB962C8B-B14F-4D97-AF65-F5344CB8AC3E}">
        <p14:creationId xmlns:p14="http://schemas.microsoft.com/office/powerpoint/2010/main" val="735388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85A5-0F81-9BDA-5E40-AA28B944E674}"/>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D05E5EA4-46FC-9355-7007-CAD1725A314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27</a:t>
            </a:fld>
            <a:endParaRPr lang="ja-JP" altLang="en-US">
              <a:solidFill>
                <a:srgbClr val="898989"/>
              </a:solidFill>
            </a:endParaRPr>
          </a:p>
        </p:txBody>
      </p:sp>
      <p:sp>
        <p:nvSpPr>
          <p:cNvPr id="3" name="正方形/長方形 2">
            <a:extLst>
              <a:ext uri="{FF2B5EF4-FFF2-40B4-BE49-F238E27FC236}">
                <a16:creationId xmlns:a16="http://schemas.microsoft.com/office/drawing/2014/main" id="{4A4CD5DB-3097-6D12-EE7E-E297CBFB09F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2">
            <a:extLst>
              <a:ext uri="{FF2B5EF4-FFF2-40B4-BE49-F238E27FC236}">
                <a16:creationId xmlns:a16="http://schemas.microsoft.com/office/drawing/2014/main" id="{716713B5-FEB0-A13C-083B-309D1C14F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38" y="1726449"/>
            <a:ext cx="6773924" cy="44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四角形: 角を丸くする 5">
            <a:extLst>
              <a:ext uri="{FF2B5EF4-FFF2-40B4-BE49-F238E27FC236}">
                <a16:creationId xmlns:a16="http://schemas.microsoft.com/office/drawing/2014/main" id="{3169B1E3-21CD-7B8B-5E9C-7CC1D2658A19}"/>
              </a:ext>
            </a:extLst>
          </p:cNvPr>
          <p:cNvSpPr/>
          <p:nvPr/>
        </p:nvSpPr>
        <p:spPr>
          <a:xfrm>
            <a:off x="5789507" y="3940116"/>
            <a:ext cx="2402006" cy="1265488"/>
          </a:xfrm>
          <a:prstGeom prst="roundRect">
            <a:avLst>
              <a:gd name="adj" fmla="val 1162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7B4AA5CB-29FB-3DA9-74D5-B776E1E9D368}"/>
              </a:ext>
            </a:extLst>
          </p:cNvPr>
          <p:cNvCxnSpPr>
            <a:stCxn id="6" idx="3"/>
          </p:cNvCxnSpPr>
          <p:nvPr/>
        </p:nvCxnSpPr>
        <p:spPr>
          <a:xfrm flipV="1">
            <a:off x="8191513" y="3881378"/>
            <a:ext cx="504967" cy="6914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A0BCB5BD-124E-08A0-D9CA-70B01C7B9D1C}"/>
              </a:ext>
            </a:extLst>
          </p:cNvPr>
          <p:cNvSpPr txBox="1"/>
          <p:nvPr/>
        </p:nvSpPr>
        <p:spPr>
          <a:xfrm>
            <a:off x="8072056" y="3316868"/>
            <a:ext cx="1828800" cy="585787"/>
          </a:xfrm>
          <a:prstGeom prst="rect">
            <a:avLst/>
          </a:prstGeom>
          <a:noFill/>
          <a:ln w="57150">
            <a:noFill/>
          </a:ln>
        </p:spPr>
        <p:txBody>
          <a:bodyPr anchor="ctr"/>
          <a:lstStyle/>
          <a:p>
            <a:pPr algn="ctr">
              <a:defRPr/>
            </a:pPr>
            <a:r>
              <a:rPr lang="ja-JP" altLang="en-US" sz="1600" b="1" spc="100" dirty="0">
                <a:solidFill>
                  <a:srgbClr val="C00000"/>
                </a:solidFill>
                <a:latin typeface="Meiryo UI" panose="020B0604030504040204" pitchFamily="50" charset="-128"/>
                <a:ea typeface="Meiryo UI" panose="020B0604030504040204" pitchFamily="50" charset="-128"/>
              </a:rPr>
              <a:t>ここがポイント</a:t>
            </a:r>
          </a:p>
        </p:txBody>
      </p:sp>
      <p:sp>
        <p:nvSpPr>
          <p:cNvPr id="10" name="テキスト ボックス 9">
            <a:extLst>
              <a:ext uri="{FF2B5EF4-FFF2-40B4-BE49-F238E27FC236}">
                <a16:creationId xmlns:a16="http://schemas.microsoft.com/office/drawing/2014/main" id="{7AB00B91-E1C8-ECDF-41F9-01591787A583}"/>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下図は「生活困窮の氷山モデル」といわれるものです。目の前にいる相談者・要保護者の言葉や行動を通じて、その人がおかれている状況や背景に目を向けられるよう、身につけておきたい考え方です。</a:t>
            </a:r>
            <a:endParaRPr kumimoji="1" lang="en-US" altLang="ja-JP"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AE15154-435D-F405-4E7B-AEB03FB45E45}"/>
              </a:ext>
            </a:extLst>
          </p:cNvPr>
          <p:cNvSpPr txBox="1"/>
          <p:nvPr/>
        </p:nvSpPr>
        <p:spPr>
          <a:xfrm>
            <a:off x="1153331" y="6239889"/>
            <a:ext cx="7599339" cy="338554"/>
          </a:xfrm>
          <a:prstGeom prst="rect">
            <a:avLst/>
          </a:prstGeom>
          <a:noFill/>
        </p:spPr>
        <p:txBody>
          <a:bodyPr wrap="square">
            <a:spAutoFit/>
          </a:bodyPr>
          <a:lstStyle/>
          <a:p>
            <a:pPr algn="ctr" eaLnBrk="1" fontAlgn="auto" hangingPunct="1">
              <a:spcBef>
                <a:spcPts val="0"/>
              </a:spcBef>
              <a:spcAft>
                <a:spcPts val="0"/>
              </a:spcAft>
              <a:defRPr/>
            </a:pPr>
            <a:r>
              <a:rPr kumimoji="1" lang="ja-JP" altLang="en-US" sz="1600" b="1" spc="100" dirty="0">
                <a:latin typeface="メイリオ" panose="020B0604030504040204" pitchFamily="50" charset="-128"/>
                <a:ea typeface="メイリオ" panose="020B0604030504040204" pitchFamily="50" charset="-128"/>
              </a:rPr>
              <a:t>☞事例の主の困りごとと、その背景にあるものを考えてみましょう。</a:t>
            </a:r>
            <a:endParaRPr kumimoji="1" lang="en-US" altLang="ja-JP" sz="1400" b="1" dirty="0">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42FE3675-97E1-4780-B5E4-5F24EE6EFF3D}"/>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Tree>
    <p:extLst>
      <p:ext uri="{BB962C8B-B14F-4D97-AF65-F5344CB8AC3E}">
        <p14:creationId xmlns:p14="http://schemas.microsoft.com/office/powerpoint/2010/main" val="218042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5DE5-DE8E-DE6A-1223-BCD4227E9F27}"/>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F8A4C26-71D7-FA03-0D6D-D09514D49CE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28</a:t>
            </a:fld>
            <a:endParaRPr lang="ja-JP" altLang="en-US">
              <a:solidFill>
                <a:srgbClr val="898989"/>
              </a:solidFill>
            </a:endParaRPr>
          </a:p>
        </p:txBody>
      </p:sp>
      <p:sp>
        <p:nvSpPr>
          <p:cNvPr id="3" name="正方形/長方形 2">
            <a:extLst>
              <a:ext uri="{FF2B5EF4-FFF2-40B4-BE49-F238E27FC236}">
                <a16:creationId xmlns:a16="http://schemas.microsoft.com/office/drawing/2014/main" id="{D1E7BF3B-CC05-E68D-6DBA-BE671E201031}"/>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90BE0FA1-BD33-3857-0CE3-AA5827CBF745}"/>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854C330-CE0B-E4E2-9E11-094AC6C2229E}"/>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059CA7A-E72A-635F-ACF8-253BA1337DB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D7B48A36-269D-B82D-688B-0A521FA1A592}"/>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BA8B53B7-A430-16A8-7292-861D94485C4B}"/>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7778BA22-788B-3E11-D1AB-F0662701505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4004A8A6-A654-60E3-D991-2B10AD68D539}"/>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6B17E3B1-87E1-BC6E-2C94-53CF269F2A3D}"/>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06D48C39-1D52-566A-5E2D-0603DA95DA75}"/>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D123A2BF-2C4C-A238-7AE0-8D5FB6503AD8}"/>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9EFE31EC-07DE-44EE-B4C3-DDE4063CA8B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2F3D26A6-C8EA-AE12-805A-5EA04F4E5A35}"/>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B0AC89D1-6AD3-CC5E-85D5-C9395108445B}"/>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AA806FF-4FF3-FA1C-7E23-E87A305CEB50}"/>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160799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2">
            <a:extLst>
              <a:ext uri="{FF2B5EF4-FFF2-40B4-BE49-F238E27FC236}">
                <a16:creationId xmlns:a16="http://schemas.microsoft.com/office/drawing/2014/main" id="{E790CD65-5982-CBE0-FAB6-4A4B88B6FA6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1A9D378-0363-43CE-A551-0210DB79F5B8}"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F52BFD96-7684-9BFD-44D6-F139BDB2A8E6}"/>
              </a:ext>
            </a:extLst>
          </p:cNvPr>
          <p:cNvSpPr/>
          <p:nvPr/>
        </p:nvSpPr>
        <p:spPr>
          <a:xfrm>
            <a:off x="347473" y="1479550"/>
            <a:ext cx="9179116" cy="296227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認知症についての基本的な知識を学び、</a:t>
            </a:r>
            <a:br>
              <a:rPr kumimoji="1" lang="en-US" altLang="ja-JP" sz="3200" b="1" spc="300" dirty="0">
                <a:solidFill>
                  <a:schemeClr val="tx1"/>
                </a:solidFill>
                <a:latin typeface="メイリオ" panose="020B0604030504040204" pitchFamily="50" charset="-128"/>
                <a:ea typeface="メイリオ" panose="020B0604030504040204" pitchFamily="50" charset="-128"/>
              </a:rPr>
            </a:br>
            <a:r>
              <a:rPr kumimoji="1" lang="ja-JP" altLang="en-US" sz="3200" b="1" spc="300" dirty="0">
                <a:solidFill>
                  <a:schemeClr val="tx1"/>
                </a:solidFill>
                <a:latin typeface="メイリオ" panose="020B0604030504040204" pitchFamily="50" charset="-128"/>
                <a:ea typeface="メイリオ" panose="020B0604030504040204" pitchFamily="50" charset="-128"/>
              </a:rPr>
              <a:t>支援にあたっての姿勢を理解する</a:t>
            </a:r>
            <a:endParaRPr lang="ja-JP" altLang="en-US" sz="3200" b="1" spc="3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A1D12-044A-8DAB-CBDA-5FAC54E6C4FD}"/>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E7EA7668-12A8-1FA2-EB54-90B4D0656D6A}"/>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29</a:t>
            </a:fld>
            <a:endParaRPr lang="ja-JP" altLang="en-US">
              <a:solidFill>
                <a:srgbClr val="898989"/>
              </a:solidFill>
            </a:endParaRPr>
          </a:p>
        </p:txBody>
      </p:sp>
      <p:sp>
        <p:nvSpPr>
          <p:cNvPr id="3" name="正方形/長方形 2">
            <a:extLst>
              <a:ext uri="{FF2B5EF4-FFF2-40B4-BE49-F238E27FC236}">
                <a16:creationId xmlns:a16="http://schemas.microsoft.com/office/drawing/2014/main" id="{0631AAB5-187B-374F-A5A9-C3DE74050351}"/>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3EE30264-218D-BFE4-231E-6E4AB56A4D3A}"/>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D5D1A72-6B40-5716-39AD-E732360A6E9B}"/>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04E8198D-C367-E871-5299-D980E91E3B25}"/>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0F22CDAE-568D-AB6F-BEC0-204B497E93F1}"/>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8FE4CB45-639E-F8BB-8402-25917DBDFF78}"/>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90ADA674-8118-5EF1-9724-ED37D1E3E44E}"/>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224BA63C-8F6E-BAEF-722A-D6EAD40901E0}"/>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4A44F534-6D36-FAFB-DA5C-C108174F199E}"/>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1C3B4BBB-4703-C8C6-EE05-A9D6972314F9}"/>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C7763419-F6BF-9E55-2AC3-C3EAB16B9D4D}"/>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BF0011DD-8999-EB90-49F8-AF02C64AA61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A63A44EA-3D20-8FBE-3D98-E56267DDCB8C}"/>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00E5C88D-B075-8E69-45BE-2C7C36AC97E5}"/>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3714423C-4FF4-D1D6-5145-E67E30D36E1C}"/>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
        <p:nvSpPr>
          <p:cNvPr id="6" name="正方形/長方形 5">
            <a:extLst>
              <a:ext uri="{FF2B5EF4-FFF2-40B4-BE49-F238E27FC236}">
                <a16:creationId xmlns:a16="http://schemas.microsoft.com/office/drawing/2014/main" id="{B138516C-3D0E-8D6E-6DCA-D97CE672EB5B}"/>
              </a:ext>
            </a:extLst>
          </p:cNvPr>
          <p:cNvSpPr/>
          <p:nvPr/>
        </p:nvSpPr>
        <p:spPr>
          <a:xfrm>
            <a:off x="4778489" y="1079613"/>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・衛生状態が保てていない。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・金銭管理ができていない。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13153793-465E-F06A-02B7-30810D28D212}"/>
              </a:ext>
            </a:extLst>
          </p:cNvPr>
          <p:cNvSpPr/>
          <p:nvPr/>
        </p:nvSpPr>
        <p:spPr>
          <a:xfrm>
            <a:off x="4778488" y="2960358"/>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・認知症によるコミュニケーションの難しさ</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・認知症への誤解や理解不足</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・近隣からの孤立</a:t>
            </a:r>
          </a:p>
        </p:txBody>
      </p:sp>
      <p:sp>
        <p:nvSpPr>
          <p:cNvPr id="9" name="正方形/長方形 8">
            <a:extLst>
              <a:ext uri="{FF2B5EF4-FFF2-40B4-BE49-F238E27FC236}">
                <a16:creationId xmlns:a16="http://schemas.microsoft.com/office/drawing/2014/main" id="{3AF8FB02-8AD7-2FEC-A085-0B4FAC9C6BE6}"/>
              </a:ext>
            </a:extLst>
          </p:cNvPr>
          <p:cNvSpPr/>
          <p:nvPr/>
        </p:nvSpPr>
        <p:spPr>
          <a:xfrm>
            <a:off x="4778487" y="4976594"/>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・認知症に対する偏見</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・助けてくれる家族がいないのは自己責任</a:t>
            </a:r>
          </a:p>
        </p:txBody>
      </p:sp>
    </p:spTree>
    <p:extLst>
      <p:ext uri="{BB962C8B-B14F-4D97-AF65-F5344CB8AC3E}">
        <p14:creationId xmlns:p14="http://schemas.microsoft.com/office/powerpoint/2010/main" val="268510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FD65-193F-7D95-0F3F-654981B9A7CF}"/>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D2BF6464-F768-69AE-0936-71921D4263AB}"/>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30</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45F7B468-8BC2-F08E-D277-B4BE149116D8}"/>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A16E5A3-24FB-29B2-F5CA-0B89C8E96FD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5E70E25E-3C7C-BBB9-7905-63333D4CA70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813ED364-9004-2B50-CE57-535CF268B3F4}"/>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7979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149A-281E-FF53-38AB-E63B6C43A3F0}"/>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860423E5-03E5-2E17-8C5F-82C986E6C9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31</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94E8154E-0723-363C-5D03-6D69720358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sz="2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98B6BF2-BDE0-3D72-3CCE-5180FA2C9F7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4179A2C-C8E4-92FB-33E9-C01660DFA04A}"/>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CF74397-9EF0-3F02-35C7-BD5FCA329AB3}"/>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・通院や服薬ができないこともあり、病状が不安定。</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・認知症のケアができていないため、生活能力が低下している。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・日常的に関わりのある近隣住民がいない。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・身寄りがない。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・金銭管理ができていない。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・未払いの住宅ローンがある。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5D70CEF-B4E5-CE06-8021-006009CA8410}"/>
              </a:ext>
            </a:extLst>
          </p:cNvPr>
          <p:cNvSpPr/>
          <p:nvPr/>
        </p:nvSpPr>
        <p:spPr>
          <a:xfrm>
            <a:off x="7153195" y="2685308"/>
            <a:ext cx="2482929" cy="65111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病状が悪く身体が</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しんどいのかも</a:t>
            </a:r>
            <a:r>
              <a:rPr kumimoji="1" lang="en-US" altLang="ja-JP" sz="16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5BC7ECB3-4F00-1408-66CC-0848C90D98D8}"/>
              </a:ext>
            </a:extLst>
          </p:cNvPr>
          <p:cNvSpPr/>
          <p:nvPr/>
        </p:nvSpPr>
        <p:spPr>
          <a:xfrm>
            <a:off x="7153197" y="3833696"/>
            <a:ext cx="2482927" cy="10751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認知症が正しく理解されておらず、近隣住民と関わりがないのかな</a:t>
            </a:r>
            <a:r>
              <a:rPr kumimoji="1" lang="en-US" altLang="ja-JP" sz="16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3637AE3D-494C-FC4C-7255-B769F2C80647}"/>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cxnSp>
        <p:nvCxnSpPr>
          <p:cNvPr id="7" name="直線コネクタ 6">
            <a:extLst>
              <a:ext uri="{FF2B5EF4-FFF2-40B4-BE49-F238E27FC236}">
                <a16:creationId xmlns:a16="http://schemas.microsoft.com/office/drawing/2014/main" id="{51F92317-8196-EFF9-F330-0D8972A9D3FF}"/>
              </a:ext>
            </a:extLst>
          </p:cNvPr>
          <p:cNvCxnSpPr>
            <a:cxnSpLocks/>
          </p:cNvCxnSpPr>
          <p:nvPr/>
        </p:nvCxnSpPr>
        <p:spPr>
          <a:xfrm flipH="1" flipV="1">
            <a:off x="4831882" y="2877954"/>
            <a:ext cx="2321313" cy="163629"/>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12" name="直線コネクタ 11">
            <a:extLst>
              <a:ext uri="{FF2B5EF4-FFF2-40B4-BE49-F238E27FC236}">
                <a16:creationId xmlns:a16="http://schemas.microsoft.com/office/drawing/2014/main" id="{F29D34EA-9D41-67BC-3E0A-2DFC3EDADB58}"/>
              </a:ext>
            </a:extLst>
          </p:cNvPr>
          <p:cNvCxnSpPr>
            <a:cxnSpLocks/>
          </p:cNvCxnSpPr>
          <p:nvPr/>
        </p:nvCxnSpPr>
        <p:spPr>
          <a:xfrm flipH="1" flipV="1">
            <a:off x="4745255" y="3833696"/>
            <a:ext cx="2407940" cy="511958"/>
          </a:xfrm>
          <a:prstGeom prst="line">
            <a:avLst/>
          </a:prstGeom>
          <a:ln w="158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2442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52B4-FC52-1249-6572-9DD8CBE452BC}"/>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CC70C716-B65E-8ADF-5A6F-BD81CB5E6533}"/>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32</a:t>
            </a:fld>
            <a:endParaRPr lang="ja-JP" altLang="en-US">
              <a:solidFill>
                <a:srgbClr val="898989"/>
              </a:solidFill>
            </a:endParaRPr>
          </a:p>
        </p:txBody>
      </p:sp>
      <p:sp>
        <p:nvSpPr>
          <p:cNvPr id="3" name="正方形/長方形 2">
            <a:extLst>
              <a:ext uri="{FF2B5EF4-FFF2-40B4-BE49-F238E27FC236}">
                <a16:creationId xmlns:a16="http://schemas.microsoft.com/office/drawing/2014/main" id="{E79F3A32-395B-31E1-0655-10695AD152D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A2D52D66-0847-6839-2720-F3D308311980}"/>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9F3051A7-21C2-556C-1BD1-25BE80B77412}"/>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EDE98F62-A1B4-0B14-777A-A94ECDB67F3F}"/>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4291830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149B-0180-AE73-3F53-FA5E1334E991}"/>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49BA757-D631-71ED-1B9B-6E7E28851F3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33</a:t>
            </a:fld>
            <a:endParaRPr lang="ja-JP" altLang="en-US">
              <a:solidFill>
                <a:srgbClr val="898989"/>
              </a:solidFill>
            </a:endParaRPr>
          </a:p>
        </p:txBody>
      </p:sp>
      <p:sp>
        <p:nvSpPr>
          <p:cNvPr id="3" name="正方形/長方形 2">
            <a:extLst>
              <a:ext uri="{FF2B5EF4-FFF2-40B4-BE49-F238E27FC236}">
                <a16:creationId xmlns:a16="http://schemas.microsoft.com/office/drawing/2014/main" id="{92C94F04-7D99-6E2B-CCC7-5629105FCBF4}"/>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49C2D9F9-9BA0-4A5C-56BF-A51B113E2CBA}"/>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D998E35F-1972-4BEF-4D5C-FE6407359B4A}"/>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F2A84E0-C72C-3B58-D270-96C3322FF640}"/>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FA6FB8C2-9D09-4D6D-78E3-A69AAA6D3F1C}"/>
              </a:ext>
            </a:extLst>
          </p:cNvPr>
          <p:cNvSpPr/>
          <p:nvPr/>
        </p:nvSpPr>
        <p:spPr>
          <a:xfrm>
            <a:off x="6494400" y="3357985"/>
            <a:ext cx="2959162" cy="47471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・病状の安定</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・日常生活の安定</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C30ACDD-5F46-8856-CA49-12A786EA131F}"/>
              </a:ext>
            </a:extLst>
          </p:cNvPr>
          <p:cNvSpPr/>
          <p:nvPr/>
        </p:nvSpPr>
        <p:spPr>
          <a:xfrm>
            <a:off x="3479335" y="3357984"/>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・定期的な通院と服薬</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・家事や身の回りの自立</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2FFE92D8-C53B-79E8-F429-16A84DAE6E07}"/>
              </a:ext>
            </a:extLst>
          </p:cNvPr>
          <p:cNvSpPr/>
          <p:nvPr/>
        </p:nvSpPr>
        <p:spPr>
          <a:xfrm>
            <a:off x="464270" y="3357984"/>
            <a:ext cx="2916000" cy="76490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循環器科（心疾患等）および精神科（認知症疑い）への受診と病状調査</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DD70F3-7FBE-D537-F0D2-070A9C995170}"/>
              </a:ext>
            </a:extLst>
          </p:cNvPr>
          <p:cNvSpPr/>
          <p:nvPr/>
        </p:nvSpPr>
        <p:spPr>
          <a:xfrm>
            <a:off x="6478334" y="4696570"/>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債務を整理する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91DCB9C0-899C-A901-275B-5C4F95CD61E6}"/>
              </a:ext>
            </a:extLst>
          </p:cNvPr>
          <p:cNvSpPr/>
          <p:nvPr/>
        </p:nvSpPr>
        <p:spPr>
          <a:xfrm>
            <a:off x="3463269" y="4153627"/>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家事や介護の支援の確保</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7B4833F9-4C2A-F6E7-2EBA-E5A4699F4BC6}"/>
              </a:ext>
            </a:extLst>
          </p:cNvPr>
          <p:cNvSpPr/>
          <p:nvPr/>
        </p:nvSpPr>
        <p:spPr>
          <a:xfrm>
            <a:off x="441207" y="4164259"/>
            <a:ext cx="2916000" cy="50342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180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・介護サービスを利用しながら</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在宅生活の継続を検討する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0626044-38A9-EBB9-3DBE-FAC5508CEA39}"/>
              </a:ext>
            </a:extLst>
          </p:cNvPr>
          <p:cNvSpPr/>
          <p:nvPr/>
        </p:nvSpPr>
        <p:spPr>
          <a:xfrm>
            <a:off x="6478334" y="5013782"/>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indent="-252000"/>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・孤立の予防</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52000"/>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・生きがいや楽しみ、目標が持てる生活を営む</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ED3D644C-439D-6F67-5CAE-1670F431126C}"/>
              </a:ext>
            </a:extLst>
          </p:cNvPr>
          <p:cNvSpPr/>
          <p:nvPr/>
        </p:nvSpPr>
        <p:spPr>
          <a:xfrm>
            <a:off x="3463269" y="4716071"/>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・住宅ローンについて検討</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60689946-788C-BEE6-CAD4-884884329BFD}"/>
              </a:ext>
            </a:extLst>
          </p:cNvPr>
          <p:cNvSpPr/>
          <p:nvPr/>
        </p:nvSpPr>
        <p:spPr>
          <a:xfrm>
            <a:off x="452738" y="4747963"/>
            <a:ext cx="2916000"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・住宅ローンの残額を確認</a:t>
            </a:r>
          </a:p>
        </p:txBody>
      </p:sp>
      <p:sp>
        <p:nvSpPr>
          <p:cNvPr id="16" name="吹き出し: 角を丸めた四角形 15">
            <a:extLst>
              <a:ext uri="{FF2B5EF4-FFF2-40B4-BE49-F238E27FC236}">
                <a16:creationId xmlns:a16="http://schemas.microsoft.com/office/drawing/2014/main" id="{EC5C2A15-B073-49D7-7A50-4B0A32BAB2FA}"/>
              </a:ext>
            </a:extLst>
          </p:cNvPr>
          <p:cNvSpPr/>
          <p:nvPr/>
        </p:nvSpPr>
        <p:spPr>
          <a:xfrm>
            <a:off x="3562668" y="5724977"/>
            <a:ext cx="6073457" cy="773749"/>
          </a:xfrm>
          <a:prstGeom prst="wedgeRoundRectCallout">
            <a:avLst>
              <a:gd name="adj1" fmla="val -54530"/>
              <a:gd name="adj2" fmla="val -3820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援助方針の策定にあたっては、本人のおかれている状況の理解につとめ、本人の想い、願いを大切にしながら、</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できるだけ本人と一緒に検討することが大切です。</a:t>
            </a:r>
          </a:p>
        </p:txBody>
      </p:sp>
      <p:sp>
        <p:nvSpPr>
          <p:cNvPr id="17" name="正方形/長方形 16">
            <a:extLst>
              <a:ext uri="{FF2B5EF4-FFF2-40B4-BE49-F238E27FC236}">
                <a16:creationId xmlns:a16="http://schemas.microsoft.com/office/drawing/2014/main" id="{CA0D864F-F34E-4027-616E-8B2B0EB5C7AC}"/>
              </a:ext>
            </a:extLst>
          </p:cNvPr>
          <p:cNvSpPr/>
          <p:nvPr/>
        </p:nvSpPr>
        <p:spPr>
          <a:xfrm>
            <a:off x="429676" y="5207582"/>
            <a:ext cx="2916000" cy="927403"/>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・デイサービス等日中活動への参加を検討</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3BF93EB6-BB8E-DDE8-01D9-C8B75BC9FD17}"/>
              </a:ext>
            </a:extLst>
          </p:cNvPr>
          <p:cNvSpPr/>
          <p:nvPr/>
        </p:nvSpPr>
        <p:spPr>
          <a:xfrm>
            <a:off x="3454005" y="5183799"/>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・日中活動への参加</a:t>
            </a:r>
          </a:p>
        </p:txBody>
      </p:sp>
      <p:sp>
        <p:nvSpPr>
          <p:cNvPr id="20" name="正方形/長方形 19">
            <a:extLst>
              <a:ext uri="{FF2B5EF4-FFF2-40B4-BE49-F238E27FC236}">
                <a16:creationId xmlns:a16="http://schemas.microsoft.com/office/drawing/2014/main" id="{A26D0102-DCC8-2788-1D05-0205E2FB244C}"/>
              </a:ext>
            </a:extLst>
          </p:cNvPr>
          <p:cNvSpPr/>
          <p:nvPr/>
        </p:nvSpPr>
        <p:spPr>
          <a:xfrm>
            <a:off x="6461259" y="4136326"/>
            <a:ext cx="2959162" cy="34218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・安全な在宅生活</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17631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8690-69DD-F6F1-62DA-1622E2EC9EB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0B6F8D-18CA-DEA7-6F9B-49597F0001D0}"/>
              </a:ext>
            </a:extLst>
          </p:cNvPr>
          <p:cNvSpPr>
            <a:spLocks noGrp="1"/>
          </p:cNvSpPr>
          <p:nvPr>
            <p:ph type="sldNum" sz="quarter" idx="10"/>
          </p:nvPr>
        </p:nvSpPr>
        <p:spPr/>
        <p:txBody>
          <a:bodyPr/>
          <a:lstStyle/>
          <a:p>
            <a:pPr>
              <a:defRPr/>
            </a:pPr>
            <a:fld id="{2A484881-CA4A-4772-BDA3-85E6A5CE156F}" type="slidenum">
              <a:rPr lang="ja-JP" altLang="en-US" smtClean="0"/>
              <a:pPr>
                <a:defRPr/>
              </a:pPr>
              <a:t>34</a:t>
            </a:fld>
            <a:endParaRPr lang="ja-JP" altLang="en-US"/>
          </a:p>
        </p:txBody>
      </p:sp>
      <p:sp>
        <p:nvSpPr>
          <p:cNvPr id="3" name="テキスト ボックス 2">
            <a:extLst>
              <a:ext uri="{FF2B5EF4-FFF2-40B4-BE49-F238E27FC236}">
                <a16:creationId xmlns:a16="http://schemas.microsoft.com/office/drawing/2014/main" id="{3D2EB8E5-323B-B4B1-BA19-EFE4063AB784}"/>
              </a:ext>
            </a:extLst>
          </p:cNvPr>
          <p:cNvSpPr txBox="1"/>
          <p:nvPr/>
        </p:nvSpPr>
        <p:spPr>
          <a:xfrm>
            <a:off x="1074018" y="2721114"/>
            <a:ext cx="7757965" cy="707886"/>
          </a:xfrm>
          <a:prstGeom prst="rect">
            <a:avLst/>
          </a:prstGeom>
          <a:noFill/>
        </p:spPr>
        <p:txBody>
          <a:bodyPr wrap="square">
            <a:spAutoFit/>
          </a:bodyPr>
          <a:lstStyle/>
          <a:p>
            <a:pPr algn="ctr">
              <a:defRPr/>
            </a:pPr>
            <a:r>
              <a:rPr kumimoji="1" lang="ja-JP" altLang="en-US" sz="4000" b="1" spc="600" dirty="0">
                <a:latin typeface="メイリオ" panose="020B0604030504040204" pitchFamily="50" charset="-128"/>
                <a:ea typeface="メイリオ" panose="020B0604030504040204" pitchFamily="50" charset="-128"/>
              </a:rPr>
              <a:t>参考資料：枠組み</a:t>
            </a:r>
          </a:p>
        </p:txBody>
      </p:sp>
      <p:pic>
        <p:nvPicPr>
          <p:cNvPr id="5" name="図 4" descr="ランプ, 光 が含まれている画像&#10;&#10;AI によって生成されたコンテンツは間違っている可能性があります。">
            <a:extLst>
              <a:ext uri="{FF2B5EF4-FFF2-40B4-BE49-F238E27FC236}">
                <a16:creationId xmlns:a16="http://schemas.microsoft.com/office/drawing/2014/main" id="{44D760D3-F83D-D9B9-2352-AF441307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3" y="785037"/>
            <a:ext cx="2643963" cy="2643963"/>
          </a:xfrm>
          <a:prstGeom prst="rect">
            <a:avLst/>
          </a:prstGeom>
        </p:spPr>
      </p:pic>
    </p:spTree>
    <p:extLst>
      <p:ext uri="{BB962C8B-B14F-4D97-AF65-F5344CB8AC3E}">
        <p14:creationId xmlns:p14="http://schemas.microsoft.com/office/powerpoint/2010/main" val="97781638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5F005235-3E17-044C-89A4-3DBDECBD87C8}"/>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35</a:t>
            </a:fld>
            <a:endParaRPr lang="ja-JP" altLang="en-US" sz="1200">
              <a:solidFill>
                <a:srgbClr val="898989"/>
              </a:solidFill>
            </a:endParaRPr>
          </a:p>
        </p:txBody>
      </p:sp>
      <p:sp>
        <p:nvSpPr>
          <p:cNvPr id="22" name="正方形/長方形 21">
            <a:extLst>
              <a:ext uri="{FF2B5EF4-FFF2-40B4-BE49-F238E27FC236}">
                <a16:creationId xmlns:a16="http://schemas.microsoft.com/office/drawing/2014/main" id="{DB5AFAA4-89DF-474F-A5F5-322B77BBA46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p>
        </p:txBody>
      </p:sp>
      <p:sp>
        <p:nvSpPr>
          <p:cNvPr id="2" name="正方形/長方形 1">
            <a:extLst>
              <a:ext uri="{FF2B5EF4-FFF2-40B4-BE49-F238E27FC236}">
                <a16:creationId xmlns:a16="http://schemas.microsoft.com/office/drawing/2014/main" id="{74B87260-EAA0-3357-A8F7-249364BC7ACC}"/>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5FAC299-3F92-1D13-D40F-E0FACC340FDC}"/>
              </a:ext>
            </a:extLst>
          </p:cNvPr>
          <p:cNvSpPr/>
          <p:nvPr/>
        </p:nvSpPr>
        <p:spPr>
          <a:xfrm>
            <a:off x="4676257" y="636666"/>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A23DC45-60B3-289B-4EAD-C5EDDD3C8AC5}"/>
              </a:ext>
            </a:extLst>
          </p:cNvPr>
          <p:cNvSpPr/>
          <p:nvPr/>
        </p:nvSpPr>
        <p:spPr>
          <a:xfrm>
            <a:off x="4677569" y="2336372"/>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065CD11F-8FDC-B07B-B8C6-40BD222B60BF}"/>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表 6">
            <a:extLst>
              <a:ext uri="{FF2B5EF4-FFF2-40B4-BE49-F238E27FC236}">
                <a16:creationId xmlns:a16="http://schemas.microsoft.com/office/drawing/2014/main" id="{5973ABB2-0177-751E-81BE-1CC6C0217796}"/>
              </a:ext>
            </a:extLst>
          </p:cNvPr>
          <p:cNvGraphicFramePr>
            <a:graphicFrameLocks noGrp="1"/>
          </p:cNvGraphicFramePr>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endParaRPr lang="ja-JP" sz="11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9" name="正方形/長方形 8">
            <a:extLst>
              <a:ext uri="{FF2B5EF4-FFF2-40B4-BE49-F238E27FC236}">
                <a16:creationId xmlns:a16="http://schemas.microsoft.com/office/drawing/2014/main" id="{4F41FB1C-471C-F4A2-347C-5C53EF3C11CD}"/>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031E7F4-9213-6F70-C091-0EC2F030F396}"/>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7CA68C4-1FF2-A013-736C-4F749A14B76E}"/>
              </a:ext>
            </a:extLst>
          </p:cNvPr>
          <p:cNvSpPr txBox="1"/>
          <p:nvPr/>
        </p:nvSpPr>
        <p:spPr>
          <a:xfrm>
            <a:off x="4649435" y="671097"/>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01AE9BA-465E-FBB0-82D6-00CEEC02E790}"/>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B0BDEF6C-7BCC-FB5C-881D-0D827C746256}"/>
              </a:ext>
            </a:extLst>
          </p:cNvPr>
          <p:cNvSpPr txBox="1"/>
          <p:nvPr/>
        </p:nvSpPr>
        <p:spPr>
          <a:xfrm>
            <a:off x="4632325" y="2372885"/>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ECDC5D7-8307-DFCD-A473-B71697138C56}"/>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C245EED8-ED77-3694-1E5A-249BFF37218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BDF02EE-09F0-45A7-AB5D-9BFDA7F27E92}"/>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26F956F1-FBA5-385F-B32C-06EA44C9CC8F}"/>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36</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A799D17A-5C29-4E31-81F0-0A83CABB4C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40FEFC0D-0EC1-4D85-92E9-385FCD1A76A1}"/>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8C155D66-016D-4FB7-92FA-DA3907039122}"/>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0EF7EF62-EB28-1478-7B60-82A0C0C9D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CF62DA4-217E-A97F-9F80-A71B9F800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B4DE6F2E-F423-654E-12D6-0E460644DEF8}"/>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14767-1956-D1C4-35A7-0A1F65F0E13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450B2E36-C202-150F-9583-C88B7D3A63D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2F4FBCC2-CC33-B28A-297A-361D535DEE13}"/>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37</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0B78DD4-93EB-836D-D050-F3A32E335A0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49A5C479-C895-B1DC-31C2-96BBEC300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4055F219-3ADD-E0D2-410C-7A73C7411C4E}"/>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84EC8EA6-D2E7-0C1F-CD9F-A58A7A8EDF0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BCCF5C0E-8E53-71DA-0B8C-B76DD3B83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2013340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E358-7CCE-4021-E9AB-FC2275BC3D19}"/>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E63EFA19-4E67-3E36-CF62-118BC6F43D5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38</a:t>
            </a:fld>
            <a:endParaRPr lang="ja-JP" altLang="en-US">
              <a:solidFill>
                <a:srgbClr val="898989"/>
              </a:solidFill>
            </a:endParaRPr>
          </a:p>
        </p:txBody>
      </p:sp>
      <p:sp>
        <p:nvSpPr>
          <p:cNvPr id="3" name="正方形/長方形 2">
            <a:extLst>
              <a:ext uri="{FF2B5EF4-FFF2-40B4-BE49-F238E27FC236}">
                <a16:creationId xmlns:a16="http://schemas.microsoft.com/office/drawing/2014/main" id="{83F568C2-0EB8-11A0-6C57-65B66252865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BE162435-7E33-8A49-778E-17AE0387E9EF}"/>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7C3AFF2-AFB5-9F98-411C-FF4588645E33}"/>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6F6E4D25-458A-7F06-4A63-65A07E1A147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37B6B06-1BCC-A2E1-EA15-796289FDE8E9}"/>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F5EDC927-A208-82AF-D0B8-29BE2CA0BD85}"/>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106CE9EE-C4E6-11FD-8DB9-04496D8AC6F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9E2D2895-377E-BC86-8565-B603EDA8BAC2}"/>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FD5043DA-FF79-E3A5-AA33-E1F06A2B2923}"/>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2134FB54-2FA6-F4FF-9CD8-826926162B07}"/>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8E369C2F-7070-3AF3-58B6-B42A8A49D7C7}"/>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5C31C0D7-0F74-549B-802A-E1D9FF3B034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151F9902-750A-557E-EE18-AEACA0B1AFD1}"/>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8DC74F0A-D0F0-2137-381D-8A30CFF28A25}"/>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DB0B996-A017-7382-3E34-F95894E68997}"/>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372235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2">
            <a:extLst>
              <a:ext uri="{FF2B5EF4-FFF2-40B4-BE49-F238E27FC236}">
                <a16:creationId xmlns:a16="http://schemas.microsoft.com/office/drawing/2014/main" id="{546AAC89-E018-8756-ECC6-9F3AD720A6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FF6C3D-A70A-41D5-9A2D-F4AF79A5EEAA}" type="slidenum">
              <a:rPr lang="ja-JP" altLang="en-US" sz="100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345B590F-6D9C-0136-FD6F-88ABE93867E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9D97F5FB-5FCB-4B00-A7C9-3B404FA0F275}"/>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DD4FBDD9-5476-958D-D27C-E07CC96C5D3B}"/>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C277ADFC-B4E0-3614-FD6E-436467DFD7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A8888848-4316-9946-DC4A-25D6BC2F6006}"/>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CA555569-5F19-6C90-27FA-E4863079BC06}"/>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6393" name="図 11" descr="抽象 が含まれている画像&#10;&#10;自動的に生成された説明">
            <a:extLst>
              <a:ext uri="{FF2B5EF4-FFF2-40B4-BE49-F238E27FC236}">
                <a16:creationId xmlns:a16="http://schemas.microsoft.com/office/drawing/2014/main" id="{F911351C-0DE9-55AC-43F7-A9782A12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6F1F94B-8ACA-19DD-188F-2F7671C92E30}"/>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D8BD9BD-E2D6-5116-B47F-AFE43175881C}"/>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9AAD11F8-A784-8D4C-E574-2C39A914AA84}"/>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5390A962-D599-3189-301D-DB14F6A947A5}"/>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85F4F853-9358-DBFC-8F0C-8CBDA3223A6E}"/>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9C129495-FB5D-15D4-6294-95AEA088805C}"/>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3B2BF094-FDB1-4E7D-EDC2-1F1080BE885B}"/>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6402" name="グループ化 36">
            <a:extLst>
              <a:ext uri="{FF2B5EF4-FFF2-40B4-BE49-F238E27FC236}">
                <a16:creationId xmlns:a16="http://schemas.microsoft.com/office/drawing/2014/main" id="{C0D75497-1607-0561-F860-A805778E3DD3}"/>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1EFE3DA5-139D-ACF4-EBF9-6FE2DEED3E7B}"/>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1D802503-ECB6-C85A-F1B3-C5E3CEBE9D46}"/>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51757EEF-2753-E5AB-F9F6-DDCC1B17C71A}"/>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0F4A840C-F330-312C-B34D-98B3FEA89215}"/>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FBCA2F16-44E3-8CEA-F64B-D10F90A14C2B}"/>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34A2A082-02B0-07A2-0CC5-7B1B8F21D9C8}"/>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6A6F4DEC-246E-62F4-B470-5E6C0B243BEA}"/>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A2E5A9B9-1C2A-86D0-04F1-D4D54FDF7CD1}"/>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2400FE31-7E5D-30F5-94E8-C58352EBF3C7}"/>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E9CF-3EB0-0A50-21D5-929964D18604}"/>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24F3FC04-92E8-7A84-8F21-A790F69B993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39</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C5D72810-697D-9CD6-3E7D-BCF5661315DD}"/>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0434FDB-7C70-39CA-E5BD-BE606806804D}"/>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A71100FC-56A6-E99F-7672-45500413D5E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0A4E062D-A712-CDDB-5BFD-25B7B1FB7087}"/>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3802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E9C3-2B0E-2791-7315-C72FD52665E5}"/>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08B1980-D5EA-F52E-F53F-4ED67D2956E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40</a:t>
            </a:fld>
            <a:endParaRPr lang="ja-JP" altLang="en-US">
              <a:solidFill>
                <a:srgbClr val="898989"/>
              </a:solidFill>
            </a:endParaRPr>
          </a:p>
        </p:txBody>
      </p:sp>
      <p:sp>
        <p:nvSpPr>
          <p:cNvPr id="3" name="正方形/長方形 2">
            <a:extLst>
              <a:ext uri="{FF2B5EF4-FFF2-40B4-BE49-F238E27FC236}">
                <a16:creationId xmlns:a16="http://schemas.microsoft.com/office/drawing/2014/main" id="{92CE013C-2AD2-1714-9774-651F3C395C5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6F3E332-7E5F-A79B-84B3-C0206BCE5F6C}"/>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CAD94A46-9EA8-FE5C-2374-702FA5122163}"/>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557497C-480B-7A2B-520B-BF24C2AB247C}"/>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2410134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認知症についての基本的な知識を学び、支援にあたっての</a:t>
            </a:r>
            <a:br>
              <a:rPr kumimoji="1" lang="en-US" altLang="ja-JP" sz="2000" b="1" spc="300" dirty="0">
                <a:solidFill>
                  <a:schemeClr val="tx1"/>
                </a:solidFill>
                <a:latin typeface="メイリオ" panose="020B0604030504040204" pitchFamily="50" charset="-128"/>
                <a:ea typeface="メイリオ" panose="020B0604030504040204" pitchFamily="50" charset="-128"/>
              </a:rPr>
            </a:br>
            <a:r>
              <a:rPr kumimoji="1" lang="ja-JP" altLang="en-US" sz="2000" b="1" spc="300" dirty="0">
                <a:solidFill>
                  <a:schemeClr val="tx1"/>
                </a:solidFill>
                <a:latin typeface="メイリオ" panose="020B0604030504040204" pitchFamily="50" charset="-128"/>
                <a:ea typeface="メイリオ" panose="020B0604030504040204" pitchFamily="50" charset="-128"/>
              </a:rPr>
              <a:t>姿勢を理解する</a:t>
            </a:r>
            <a:endParaRPr lang="ja-JP" altLang="en-US" sz="2000" b="1" spc="30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3" y="2991045"/>
            <a:ext cx="8686334" cy="357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認知症のある方と接する際は、この研修で学んだ</a:t>
            </a:r>
            <a:endParaRPr lang="en-US" altLang="ja-JP" spc="100" dirty="0">
              <a:solidFill>
                <a:schemeClr val="tx1"/>
              </a:solidFill>
              <a:latin typeface="メイリオ" panose="020B0604030504040204" pitchFamily="50" charset="-128"/>
              <a:ea typeface="メイリオ" panose="020B0604030504040204" pitchFamily="50" charset="-128"/>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「新しい認知症観」も念頭に置き、</a:t>
            </a:r>
            <a:endParaRPr lang="en-US" altLang="ja-JP" spc="100" dirty="0">
              <a:solidFill>
                <a:schemeClr val="tx1"/>
              </a:solidFill>
              <a:latin typeface="メイリオ" panose="020B0604030504040204" pitchFamily="50" charset="-128"/>
              <a:ea typeface="メイリオ" panose="020B0604030504040204" pitchFamily="50" charset="-128"/>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本人が住み慣れた地域で希望を持って暮らし続けることができるよう</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支援することが重要です。</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本人を単に「支える対象」として捉えるのではなく、本人の意思を尊重し、</a:t>
            </a:r>
            <a:endParaRPr lang="en-US" altLang="ja-JP" spc="100" dirty="0">
              <a:solidFill>
                <a:schemeClr val="tx1"/>
              </a:solidFill>
              <a:latin typeface="メイリオ" panose="020B0604030504040204" pitchFamily="50" charset="-128"/>
              <a:ea typeface="メイリオ" panose="020B0604030504040204" pitchFamily="50" charset="-128"/>
            </a:endParaRPr>
          </a:p>
          <a:p>
            <a:pPr algn="ctr" eaLnBrk="1" hangingPunct="1">
              <a:spcBef>
                <a:spcPts val="600"/>
              </a:spcBef>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専門職や医師の力を借りながらサポートを行うことが大切です。</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尊厳を確保していく姿勢を大切にしましょう。</a:t>
            </a: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Tree>
    <p:extLst>
      <p:ext uri="{BB962C8B-B14F-4D97-AF65-F5344CB8AC3E}">
        <p14:creationId xmlns:p14="http://schemas.microsoft.com/office/powerpoint/2010/main" val="3605673989"/>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1">
            <a:extLst>
              <a:ext uri="{FF2B5EF4-FFF2-40B4-BE49-F238E27FC236}">
                <a16:creationId xmlns:a16="http://schemas.microsoft.com/office/drawing/2014/main" id="{6BAE2486-FE33-E838-BB3C-C1D188F4A4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3E1B5ED-2FDB-4A77-B522-58B2E5C13BD6}" type="slidenum">
              <a:rPr lang="ja-JP" altLang="en-US" sz="1000">
                <a:solidFill>
                  <a:srgbClr val="898989"/>
                </a:solidFill>
              </a:rPr>
              <a:pPr>
                <a:lnSpc>
                  <a:spcPct val="100000"/>
                </a:lnSpc>
                <a:spcBef>
                  <a:spcPct val="0"/>
                </a:spcBef>
                <a:buFontTx/>
                <a:buNone/>
              </a:pPr>
              <a:t>42</a:t>
            </a:fld>
            <a:endParaRPr lang="ja-JP" altLang="en-US" sz="1000">
              <a:solidFill>
                <a:srgbClr val="898989"/>
              </a:solidFill>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1">
            <a:extLst>
              <a:ext uri="{FF2B5EF4-FFF2-40B4-BE49-F238E27FC236}">
                <a16:creationId xmlns:a16="http://schemas.microsoft.com/office/drawing/2014/main" id="{6F7A40A5-3621-16D1-0704-E4DA94F23F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E679BAA-8154-4958-BDF4-5D83CF03108E}" type="slidenum">
              <a:rPr lang="ja-JP" altLang="en-US" sz="1000">
                <a:solidFill>
                  <a:srgbClr val="898989"/>
                </a:solidFill>
              </a:rPr>
              <a:pPr>
                <a:lnSpc>
                  <a:spcPct val="100000"/>
                </a:lnSpc>
                <a:spcBef>
                  <a:spcPct val="0"/>
                </a:spcBef>
                <a:buFontTx/>
                <a:buNone/>
              </a:pPr>
              <a:t>43</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6E284481-0D9F-B928-8644-A4DC2EB62A5A}"/>
              </a:ext>
            </a:extLst>
          </p:cNvPr>
          <p:cNvSpPr/>
          <p:nvPr/>
        </p:nvSpPr>
        <p:spPr>
          <a:xfrm>
            <a:off x="134937" y="643187"/>
            <a:ext cx="9636125" cy="3600986"/>
          </a:xfrm>
          <a:prstGeom prst="rect">
            <a:avLst/>
          </a:prstGeom>
        </p:spPr>
        <p:txBody>
          <a:bodyPr>
            <a:spAutoFit/>
          </a:bodyPr>
          <a:lstStyle/>
          <a:p>
            <a:pPr eaLnBrk="1" fontAlgn="auto" hangingPunct="1">
              <a:spcBef>
                <a:spcPts val="0"/>
              </a:spcBef>
              <a:spcAft>
                <a:spcPts val="0"/>
              </a:spcAft>
              <a:defRPr/>
            </a:pPr>
            <a:r>
              <a:rPr lang="en-US" altLang="ja-JP" b="1" spc="200" dirty="0">
                <a:latin typeface="メイリオ" panose="020B0604030504040204" pitchFamily="50" charset="-128"/>
                <a:ea typeface="メイリオ" panose="020B0604030504040204" pitchFamily="50" charset="-128"/>
              </a:rPr>
              <a:t>【</a:t>
            </a:r>
            <a:r>
              <a:rPr lang="ja-JP" altLang="en-US" b="1" spc="200" dirty="0">
                <a:latin typeface="メイリオ" panose="020B0604030504040204" pitchFamily="50" charset="-128"/>
                <a:ea typeface="メイリオ" panose="020B0604030504040204" pitchFamily="50" charset="-128"/>
              </a:rPr>
              <a:t>教材作成に用いた資料</a:t>
            </a:r>
            <a:r>
              <a:rPr lang="en-US" altLang="ja-JP" b="1" spc="2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政府広報オンライン</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知っておきたい認知症の基本</a:t>
            </a:r>
            <a:r>
              <a:rPr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solidFill>
                  <a:schemeClr val="tx1"/>
                </a:solidFill>
                <a:latin typeface="メイリオ" panose="020B0604030504040204" pitchFamily="50" charset="-128"/>
                <a:ea typeface="メイリオ" panose="020B0604030504040204" pitchFamily="50" charset="-128"/>
              </a:rPr>
              <a:t> </a:t>
            </a:r>
            <a:br>
              <a:rPr lang="en-US" altLang="ja-JP" sz="1100" dirty="0">
                <a:latin typeface="メイリオ" panose="020B0604030504040204" pitchFamily="50" charset="-128"/>
                <a:ea typeface="メイリオ" panose="020B0604030504040204" pitchFamily="50" charset="-128"/>
              </a:rPr>
            </a:br>
            <a:r>
              <a:rPr lang="en-US" altLang="ja-JP" sz="1100" dirty="0">
                <a:latin typeface="メイリオ" panose="020B0604030504040204" pitchFamily="50" charset="-128"/>
                <a:ea typeface="メイリオ" panose="020B0604030504040204" pitchFamily="50" charset="-128"/>
                <a:hlinkClick r:id="" action="ppaction://noaction"/>
              </a:rPr>
              <a:t>https://www.gov-online.go.jp/article/202501/entry-7013.html</a:t>
            </a:r>
            <a:endParaRPr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厚生労働省</a:t>
            </a:r>
            <a:r>
              <a:rPr lang="en-US" altLang="ja-JP" sz="1100" dirty="0">
                <a:latin typeface="メイリオ" panose="020B0604030504040204" pitchFamily="50" charset="-128"/>
                <a:ea typeface="メイリオ" panose="020B0604030504040204" pitchFamily="50" charset="-128"/>
              </a:rPr>
              <a:t>『</a:t>
            </a:r>
            <a:r>
              <a:rPr lang="zh-TW" altLang="en-US" sz="1100" dirty="0">
                <a:latin typeface="メイリオ" panose="020B0604030504040204" pitchFamily="50" charset="-128"/>
                <a:ea typeface="メイリオ" panose="020B0604030504040204" pitchFamily="50" charset="-128"/>
              </a:rPr>
              <a:t>若年性認知症実態調査結果概要</a:t>
            </a:r>
            <a:r>
              <a:rPr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 （最終閲覧日：令和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hlinkClick r:id="" action="ppaction://noaction"/>
              </a:rPr>
              <a:t>https://www.mhlw.go.jp/content/12300000/001324264.pdf</a:t>
            </a:r>
            <a:endParaRPr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認知症の人と家族の会</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家族がつくった「認知症」早期発見のめやす</a:t>
            </a:r>
            <a:r>
              <a:rPr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solidFill>
                  <a:schemeClr val="tx1"/>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hlinkClick r:id="" action="ppaction://noaction"/>
              </a:rPr>
              <a:t>https://www.alzheimer.or.jp/?page_id=2196</a:t>
            </a:r>
            <a:endParaRPr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100" dirty="0">
                <a:latin typeface="メイリオ" panose="020B0604030504040204" pitchFamily="50" charset="-128"/>
                <a:ea typeface="メイリオ" panose="020B0604030504040204" pitchFamily="50" charset="-128"/>
              </a:rPr>
              <a:t>厚生労働省</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認知症の人の日常生活・社会生活における意思決定支援ガイドライン</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平成</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6</a:t>
            </a:r>
            <a:r>
              <a:rPr kumimoji="1" lang="ja-JP" altLang="en-US" sz="1100" dirty="0">
                <a:latin typeface="メイリオ" panose="020B0604030504040204" pitchFamily="50" charset="-128"/>
                <a:ea typeface="メイリオ" panose="020B0604030504040204" pitchFamily="50" charset="-128"/>
              </a:rPr>
              <a:t>月 （最終閲覧日：令和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hlinkClick r:id="" action="ppaction://noaction"/>
              </a:rPr>
              <a:t>https://www.mhlw.go.jp/file/06-Seisakujouhou-12300000-Roukenkyoku/0000212396.pdf</a:t>
            </a:r>
            <a:endParaRPr kumimoji="1"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厚生労働省社会・援護局地域福祉課成年後見制度利用促進室</a:t>
            </a:r>
            <a:r>
              <a:rPr lang="en-US" altLang="ja-JP" sz="1100" dirty="0">
                <a:latin typeface="メイリオ" panose="020B0604030504040204" pitchFamily="50" charset="-128"/>
                <a:ea typeface="メイリオ" panose="020B0604030504040204" pitchFamily="50" charset="-128"/>
              </a:rPr>
              <a:t>『</a:t>
            </a:r>
            <a:r>
              <a:rPr kumimoji="0" lang="ja-JP" altLang="en-US" sz="1100" dirty="0">
                <a:latin typeface="メイリオ" panose="020B0604030504040204" pitchFamily="50" charset="-128"/>
                <a:ea typeface="メイリオ" panose="020B0604030504040204" pitchFamily="50" charset="-128"/>
              </a:rPr>
              <a:t>意思決定支援及び後見人等の担い手確保に関する取組状況</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令和元年</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5</a:t>
            </a:r>
            <a:r>
              <a:rPr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100" dirty="0">
                <a:latin typeface="メイリオ" panose="020B0604030504040204" pitchFamily="50" charset="-128"/>
                <a:ea typeface="メイリオ" panose="020B0604030504040204" pitchFamily="50" charset="-128"/>
              </a:rPr>
              <a:t>認知症介護研究・研修大府センター</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若年性認知症ハンドブック</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令和</a:t>
            </a:r>
            <a:r>
              <a:rPr lang="en-US" altLang="ja-JP" sz="1100" dirty="0">
                <a:latin typeface="メイリオ" panose="020B0604030504040204" pitchFamily="50" charset="-128"/>
                <a:ea typeface="メイリオ" panose="020B0604030504040204" pitchFamily="50" charset="-128"/>
              </a:rPr>
              <a:t>2</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9</a:t>
            </a:r>
            <a:r>
              <a:rPr lang="ja-JP" altLang="en-US" sz="1100" dirty="0">
                <a:latin typeface="メイリオ" panose="020B0604030504040204" pitchFamily="50" charset="-128"/>
                <a:ea typeface="メイリオ" panose="020B0604030504040204" pitchFamily="50" charset="-128"/>
              </a:rPr>
              <a:t>月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hlinkClick r:id="" action="ppaction://noaction"/>
              </a:rPr>
              <a:t>https://www.mhlw.go.jp/content/000569242.pdf</a:t>
            </a:r>
            <a:endParaRPr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厚生労働省</a:t>
            </a:r>
            <a:r>
              <a:rPr lang="en-US" altLang="ja-JP" sz="1100" dirty="0">
                <a:latin typeface="メイリオ" panose="020B0604030504040204" pitchFamily="50" charset="-128"/>
                <a:ea typeface="メイリオ" panose="020B0604030504040204" pitchFamily="50" charset="-128"/>
              </a:rPr>
              <a:t>WEB</a:t>
            </a:r>
            <a:r>
              <a:rPr lang="ja-JP" altLang="en-US" sz="1100" dirty="0">
                <a:latin typeface="メイリオ" panose="020B0604030504040204" pitchFamily="50" charset="-128"/>
                <a:ea typeface="メイリオ" panose="020B0604030504040204" pitchFamily="50" charset="-128"/>
              </a:rPr>
              <a:t>サイト</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認知症に関する相談先</a:t>
            </a:r>
            <a:r>
              <a:rPr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solidFill>
                  <a:schemeClr val="tx1"/>
                </a:solidFill>
                <a:latin typeface="メイリオ" panose="020B0604030504040204" pitchFamily="50" charset="-128"/>
                <a:ea typeface="メイリオ" panose="020B0604030504040204" pitchFamily="50" charset="-128"/>
              </a:rPr>
              <a:t> </a:t>
            </a:r>
            <a:br>
              <a:rPr lang="en-US" altLang="ja-JP" sz="1100" dirty="0">
                <a:latin typeface="メイリオ" panose="020B0604030504040204" pitchFamily="50" charset="-128"/>
                <a:ea typeface="メイリオ" panose="020B0604030504040204" pitchFamily="50" charset="-128"/>
              </a:rPr>
            </a:br>
            <a:r>
              <a:rPr lang="de-DE" altLang="ja-JP" sz="1100" dirty="0">
                <a:latin typeface="メイリオ" panose="020B0604030504040204" pitchFamily="50" charset="-128"/>
                <a:ea typeface="メイリオ" panose="020B0604030504040204" pitchFamily="50" charset="-128"/>
                <a:hlinkClick r:id="" action="ppaction://noaction"/>
              </a:rPr>
              <a:t>https://www.mhlw.go.jp/stf/seisakunitsuite/bunya/0000076236_00003.html</a:t>
            </a:r>
            <a:endParaRPr lang="de-DE"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厚生労働省</a:t>
            </a:r>
            <a:r>
              <a:rPr lang="en-US" altLang="ja-JP" sz="1100" dirty="0">
                <a:latin typeface="メイリオ" panose="020B0604030504040204" pitchFamily="50" charset="-128"/>
                <a:ea typeface="メイリオ" panose="020B0604030504040204" pitchFamily="50" charset="-128"/>
              </a:rPr>
              <a:t>『</a:t>
            </a:r>
            <a:r>
              <a:rPr lang="zh-TW" altLang="en-US" sz="1100" dirty="0">
                <a:latin typeface="メイリオ" panose="020B0604030504040204" pitchFamily="50" charset="-128"/>
                <a:ea typeface="メイリオ" panose="020B0604030504040204" pitchFamily="50" charset="-128"/>
              </a:rPr>
              <a:t>認知症施策推進基本計画</a:t>
            </a:r>
            <a:r>
              <a:rPr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  （最終閲覧日：令和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hlinkClick r:id="" action="ppaction://noaction"/>
              </a:rPr>
              <a:t>https://www.mhlw.go.jp/content/001344090.pdf</a:t>
            </a:r>
            <a:endParaRPr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100" dirty="0">
                <a:latin typeface="メイリオ" panose="020B0604030504040204" pitchFamily="50" charset="-128"/>
                <a:ea typeface="メイリオ" panose="020B0604030504040204" pitchFamily="50" charset="-128"/>
              </a:rPr>
              <a:t>社会的包摂サポートセンター編</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相談支援員必携 事例で見る生活困窮者</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中央法規出版</a:t>
            </a:r>
            <a:r>
              <a:rPr lang="en-US" altLang="ja-JP" sz="1100" dirty="0">
                <a:latin typeface="メイリオ" panose="020B0604030504040204" pitchFamily="50" charset="-128"/>
                <a:ea typeface="メイリオ" panose="020B0604030504040204" pitchFamily="50" charset="-128"/>
              </a:rPr>
              <a:t>,2015</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a:t>
            </a:r>
            <a:endParaRPr kumimoji="1" lang="en-US" altLang="ja-JP" sz="11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49C7AC14-A3A1-F783-6C09-C125D6B826BA}"/>
              </a:ext>
            </a:extLst>
          </p:cNvPr>
          <p:cNvSpPr/>
          <p:nvPr/>
        </p:nvSpPr>
        <p:spPr>
          <a:xfrm>
            <a:off x="134937" y="4512962"/>
            <a:ext cx="9636125" cy="2031325"/>
          </a:xfrm>
          <a:prstGeom prst="rect">
            <a:avLst/>
          </a:prstGeom>
        </p:spPr>
        <p:txBody>
          <a:bodyPr>
            <a:spAutoFit/>
          </a:bodyPr>
          <a:lstStyle/>
          <a:p>
            <a:pPr eaLnBrk="1" fontAlgn="auto" hangingPunct="1">
              <a:spcBef>
                <a:spcPts val="0"/>
              </a:spcBef>
              <a:spcAft>
                <a:spcPts val="0"/>
              </a:spcAft>
              <a:defRPr/>
            </a:pPr>
            <a:r>
              <a:rPr lang="en-US" altLang="ja-JP" b="1" spc="200" dirty="0">
                <a:latin typeface="メイリオ" panose="020B0604030504040204" pitchFamily="50" charset="-128"/>
                <a:ea typeface="メイリオ" panose="020B0604030504040204" pitchFamily="50" charset="-128"/>
              </a:rPr>
              <a:t>【</a:t>
            </a:r>
            <a:r>
              <a:rPr lang="ja-JP" altLang="en-US" b="1" spc="200" dirty="0">
                <a:latin typeface="メイリオ" panose="020B0604030504040204" pitchFamily="50" charset="-128"/>
                <a:ea typeface="メイリオ" panose="020B0604030504040204" pitchFamily="50" charset="-128"/>
              </a:rPr>
              <a:t>参考図書・文献</a:t>
            </a:r>
            <a:r>
              <a:rPr lang="en-US" altLang="ja-JP" b="1" spc="2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100" dirty="0">
                <a:latin typeface="メイリオ" panose="020B0604030504040204" pitchFamily="50" charset="-128"/>
                <a:ea typeface="メイリオ" panose="020B0604030504040204" pitchFamily="50" charset="-128"/>
              </a:rPr>
              <a:t>東北福祉会 認知症介護研究・研修仙台センター</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もしも　気になるようでしたらお読みください</a:t>
            </a:r>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solidFill>
                  <a:schemeClr val="tx1"/>
                </a:solidFill>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hlinkClick r:id="" action="ppaction://noaction"/>
              </a:rPr>
              <a:t>https://www.mhlw.go.jp/content/000521120.pdf</a:t>
            </a:r>
            <a:endParaRPr kumimoji="1"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100" dirty="0">
                <a:latin typeface="メイリオ" panose="020B0604030504040204" pitchFamily="50" charset="-128"/>
                <a:ea typeface="メイリオ" panose="020B0604030504040204" pitchFamily="50" charset="-128"/>
              </a:rPr>
              <a:t>東京都健康長寿医療センター</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本人にとってのよりよい暮らしガイド</a:t>
            </a:r>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hlinkClick r:id="" action="ppaction://noaction"/>
              </a:rPr>
              <a:t>https://www.mhlw.go.jp/content/000521131.pdf</a:t>
            </a:r>
            <a:r>
              <a:rPr kumimoji="1" lang="en-US" altLang="ja-JP" sz="1100" dirty="0">
                <a:latin typeface="メイリオ" panose="020B0604030504040204" pitchFamily="50" charset="-128"/>
                <a:ea typeface="メイリオ" panose="020B0604030504040204" pitchFamily="50" charset="-128"/>
              </a:rPr>
              <a:t> </a:t>
            </a:r>
          </a:p>
          <a:p>
            <a:pPr marL="342900" indent="-342900" eaLnBrk="1" fontAlgn="auto" hangingPunct="1">
              <a:spcBef>
                <a:spcPts val="600"/>
              </a:spcBef>
              <a:spcAft>
                <a:spcPts val="0"/>
              </a:spcAft>
              <a:buFont typeface="Arial" panose="020B0604020202020204" pitchFamily="34" charset="0"/>
              <a:buChar char="•"/>
              <a:defRPr/>
            </a:pPr>
            <a:r>
              <a:rPr kumimoji="1" lang="ja-JP" altLang="en-US" sz="1100" dirty="0">
                <a:latin typeface="メイリオ" panose="020B0604030504040204" pitchFamily="50" charset="-128"/>
                <a:ea typeface="メイリオ" panose="020B0604030504040204" pitchFamily="50" charset="-128"/>
              </a:rPr>
              <a:t>国立長寿医療研究センター「あたまとからだを元気にする　</a:t>
            </a:r>
            <a:r>
              <a:rPr kumimoji="1" lang="en-US" altLang="ja-JP" sz="1100" dirty="0">
                <a:latin typeface="メイリオ" panose="020B0604030504040204" pitchFamily="50" charset="-128"/>
                <a:ea typeface="メイリオ" panose="020B0604030504040204" pitchFamily="50" charset="-128"/>
              </a:rPr>
              <a:t>MCI</a:t>
            </a:r>
            <a:r>
              <a:rPr kumimoji="1" lang="ja-JP" altLang="en-US" sz="1100" dirty="0">
                <a:latin typeface="メイリオ" panose="020B0604030504040204" pitchFamily="50" charset="-128"/>
                <a:ea typeface="メイリオ" panose="020B0604030504040204" pitchFamily="50" charset="-128"/>
              </a:rPr>
              <a:t>ハンドブック」 （最終閲覧日：令和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 </a:t>
            </a:r>
            <a:r>
              <a:rPr kumimoji="1" lang="en-US" altLang="ja-JP" sz="1100" dirty="0">
                <a:latin typeface="メイリオ" panose="020B0604030504040204" pitchFamily="50" charset="-128"/>
                <a:ea typeface="メイリオ" panose="020B0604030504040204" pitchFamily="50" charset="-128"/>
                <a:hlinkClick r:id="" action="ppaction://noaction"/>
              </a:rPr>
              <a:t>https://www.mhlw.go.jp/content/001100288.pdf</a:t>
            </a:r>
            <a:endParaRPr kumimoji="1" lang="en-US" altLang="ja-JP" sz="1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100" dirty="0">
                <a:latin typeface="メイリオ" panose="020B0604030504040204" pitchFamily="50" charset="-128"/>
                <a:ea typeface="メイリオ" panose="020B0604030504040204" pitchFamily="50" charset="-128"/>
              </a:rPr>
              <a:t>厚生労働省</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意思決定支援の基本的考え方</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だれもが「私の人生の主人公は、私」</a:t>
            </a:r>
            <a:r>
              <a:rPr kumimoji="1" lang="en-US" altLang="ja-JP"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（最終閲覧日：令和</a:t>
            </a:r>
            <a:r>
              <a:rPr kumimoji="1" lang="en-US" altLang="ja-JP" sz="1100" dirty="0">
                <a:latin typeface="メイリオ" panose="020B0604030504040204" pitchFamily="50" charset="-128"/>
                <a:ea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27</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solidFill>
                  <a:schemeClr val="tx1"/>
                </a:solidFill>
                <a:latin typeface="メイリオ" panose="020B0604030504040204" pitchFamily="50" charset="-128"/>
                <a:ea typeface="メイリオ" panose="020B0604030504040204" pitchFamily="50" charset="-128"/>
              </a:rPr>
              <a:t> </a:t>
            </a:r>
            <a:br>
              <a:rPr kumimoji="1" lang="en-US" altLang="ja-JP" sz="1100" dirty="0">
                <a:latin typeface="メイリオ" panose="020B0604030504040204" pitchFamily="50" charset="-128"/>
                <a:ea typeface="メイリオ" panose="020B0604030504040204" pitchFamily="50" charset="-128"/>
              </a:rPr>
            </a:br>
            <a:r>
              <a:rPr kumimoji="1" lang="en-US" altLang="ja-JP" sz="1100" dirty="0">
                <a:latin typeface="メイリオ" panose="020B0604030504040204" pitchFamily="50" charset="-128"/>
                <a:ea typeface="メイリオ" panose="020B0604030504040204" pitchFamily="50" charset="-128"/>
                <a:hlinkClick r:id="" action="ppaction://noaction"/>
              </a:rPr>
              <a:t>https://guardianship.mhlw.go.jp/common/uploads/2023/09/20230908_2.pdf</a:t>
            </a:r>
            <a:endParaRPr kumimoji="1" lang="en-US" altLang="ja-JP" sz="11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4</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56707FF3-0558-075F-B3A4-58FD6DE7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9E53FDA-ECEE-79DD-DB67-AF0019736885}"/>
              </a:ext>
            </a:extLst>
          </p:cNvPr>
          <p:cNvSpPr txBox="1"/>
          <p:nvPr/>
        </p:nvSpPr>
        <p:spPr>
          <a:xfrm>
            <a:off x="796925" y="4373254"/>
            <a:ext cx="8729663" cy="369332"/>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認知症とは何かについて、基本的な知識を学んでいきます。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626348"/>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．認知症について</a:t>
            </a:r>
          </a:p>
        </p:txBody>
      </p:sp>
      <p:sp>
        <p:nvSpPr>
          <p:cNvPr id="8" name="平行四辺形 7">
            <a:extLst>
              <a:ext uri="{FF2B5EF4-FFF2-40B4-BE49-F238E27FC236}">
                <a16:creationId xmlns:a16="http://schemas.microsoft.com/office/drawing/2014/main" id="{0C69DB5D-3D1B-9075-01F1-DE9F4F7CEE0D}"/>
              </a:ext>
            </a:extLst>
          </p:cNvPr>
          <p:cNvSpPr/>
          <p:nvPr/>
        </p:nvSpPr>
        <p:spPr>
          <a:xfrm>
            <a:off x="439738" y="2230017"/>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8CA6318-F45C-AAE7-D52A-EBDF2DBEE5E7}"/>
              </a:ext>
            </a:extLst>
          </p:cNvPr>
          <p:cNvPicPr>
            <a:picLocks noChangeAspect="1"/>
          </p:cNvPicPr>
          <p:nvPr/>
        </p:nvPicPr>
        <p:blipFill>
          <a:blip r:embed="rId3"/>
          <a:stretch>
            <a:fillRect/>
          </a:stretch>
        </p:blipFill>
        <p:spPr>
          <a:xfrm>
            <a:off x="2142282" y="2538196"/>
            <a:ext cx="5621436" cy="3801547"/>
          </a:xfrm>
          <a:prstGeom prst="rect">
            <a:avLst/>
          </a:prstGeom>
        </p:spPr>
      </p:pic>
      <p:sp>
        <p:nvSpPr>
          <p:cNvPr id="26626" name="スライド番号プレースホルダー 1">
            <a:extLst>
              <a:ext uri="{FF2B5EF4-FFF2-40B4-BE49-F238E27FC236}">
                <a16:creationId xmlns:a16="http://schemas.microsoft.com/office/drawing/2014/main" id="{E3825410-8920-5676-75FC-84F73FF2CC4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F0C3FCE3-E9DE-EBBF-97D4-9C22F1A4D08C}"/>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１．認知症とは？</a:t>
            </a:r>
          </a:p>
        </p:txBody>
      </p:sp>
      <p:sp>
        <p:nvSpPr>
          <p:cNvPr id="2" name="正方形/長方形 1">
            <a:extLst>
              <a:ext uri="{FF2B5EF4-FFF2-40B4-BE49-F238E27FC236}">
                <a16:creationId xmlns:a16="http://schemas.microsoft.com/office/drawing/2014/main" id="{687E5C4B-CB45-AD89-9C77-895874BDF4F2}"/>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．認知症について</a:t>
            </a:r>
          </a:p>
        </p:txBody>
      </p:sp>
      <p:sp>
        <p:nvSpPr>
          <p:cNvPr id="6" name="テキスト ボックス 5">
            <a:extLst>
              <a:ext uri="{FF2B5EF4-FFF2-40B4-BE49-F238E27FC236}">
                <a16:creationId xmlns:a16="http://schemas.microsoft.com/office/drawing/2014/main" id="{3F53E4F8-48CA-BBB3-FEAD-8307A04E24C0}"/>
              </a:ext>
            </a:extLst>
          </p:cNvPr>
          <p:cNvSpPr txBox="1">
            <a:spLocks noChangeArrowheads="1"/>
          </p:cNvSpPr>
          <p:nvPr/>
        </p:nvSpPr>
        <p:spPr bwMode="auto">
          <a:xfrm>
            <a:off x="427038" y="792163"/>
            <a:ext cx="9051925" cy="1475549"/>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「認知症」とは、様々な病気により、脳の神経細胞の働きが徐々に変化し、認知機能（記憶、判断力など）が低下して、社会生活に支障を来した状態をいいます。</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認知症の種類には、「アルツハイマー型認知症」「血管性認知症」「レビ－小体型認知症」「前頭側頭葉型認知症」等があり、アルツハイマー型認知症が最も高い割合を占めています。（下図）</a:t>
            </a:r>
          </a:p>
          <a:p>
            <a:pPr marL="285750" indent="-285750" eaLnBrk="1" hangingPunct="1">
              <a:lnSpc>
                <a:spcPct val="100000"/>
              </a:lnSpc>
              <a:spcBef>
                <a:spcPts val="600"/>
              </a:spcBef>
              <a:defRPr/>
            </a:pPr>
            <a:endParaRPr lang="en-US" altLang="ja-JP" sz="16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BB14255-E86D-E1A5-4E2A-E06A2596AA9F}"/>
              </a:ext>
            </a:extLst>
          </p:cNvPr>
          <p:cNvSpPr txBox="1">
            <a:spLocks noChangeArrowheads="1"/>
          </p:cNvSpPr>
          <p:nvPr/>
        </p:nvSpPr>
        <p:spPr bwMode="auto">
          <a:xfrm>
            <a:off x="17463" y="6657945"/>
            <a:ext cx="874149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出典：政府広報オンライン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知っておきたい認知症の基本</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https://www.gov-online.go.jp/article/202501/entry-7013.html</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A975CC76-37F1-5028-213D-2A91435D5DDB}"/>
              </a:ext>
            </a:extLst>
          </p:cNvPr>
          <p:cNvSpPr txBox="1"/>
          <p:nvPr/>
        </p:nvSpPr>
        <p:spPr>
          <a:xfrm>
            <a:off x="5455754" y="2548763"/>
            <a:ext cx="620194" cy="2308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n</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978</a:t>
            </a:r>
            <a:endParaRPr lang="ja-JP" altLang="en-US" sz="9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7B08B-E791-FB44-5C23-57AB49EC8B57}"/>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F6B3B729-5E34-8D6E-526E-AFB8ED9C4E2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55E10674-1960-4519-1F91-7AAA4BC7F9DA}"/>
              </a:ext>
            </a:extLst>
          </p:cNvPr>
          <p:cNvSpPr txBox="1">
            <a:spLocks noChangeArrowheads="1"/>
          </p:cNvSpPr>
          <p:nvPr/>
        </p:nvSpPr>
        <p:spPr bwMode="auto">
          <a:xfrm>
            <a:off x="427038" y="279148"/>
            <a:ext cx="9051925" cy="1475549"/>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lang="en-US" altLang="ja-JP" sz="1600" spc="100" dirty="0">
                <a:latin typeface="メイリオ" panose="020B0604030504040204" pitchFamily="50" charset="-128"/>
                <a:ea typeface="メイリオ" panose="020B0604030504040204" pitchFamily="50" charset="-128"/>
              </a:rPr>
              <a:t>65</a:t>
            </a:r>
            <a:r>
              <a:rPr lang="ja-JP" altLang="en-US" sz="1600" spc="100" dirty="0">
                <a:latin typeface="メイリオ" panose="020B0604030504040204" pitchFamily="50" charset="-128"/>
                <a:ea typeface="メイリオ" panose="020B0604030504040204" pitchFamily="50" charset="-128"/>
              </a:rPr>
              <a:t>歳以上の高齢者を対象にした令和</a:t>
            </a:r>
            <a:r>
              <a:rPr lang="en-US" altLang="ja-JP" sz="1600" spc="100" dirty="0">
                <a:latin typeface="メイリオ" panose="020B0604030504040204" pitchFamily="50" charset="-128"/>
                <a:ea typeface="メイリオ" panose="020B0604030504040204" pitchFamily="50" charset="-128"/>
              </a:rPr>
              <a:t>4</a:t>
            </a:r>
            <a:r>
              <a:rPr lang="ja-JP" altLang="en-US" sz="1600" spc="100" dirty="0">
                <a:latin typeface="メイリオ" panose="020B0604030504040204" pitchFamily="50" charset="-128"/>
                <a:ea typeface="メイリオ" panose="020B0604030504040204" pitchFamily="50" charset="-128"/>
              </a:rPr>
              <a:t>年度（</a:t>
            </a:r>
            <a:r>
              <a:rPr lang="en-US" altLang="ja-JP" sz="1600" spc="100" dirty="0">
                <a:latin typeface="メイリオ" panose="020B0604030504040204" pitchFamily="50" charset="-128"/>
                <a:ea typeface="メイリオ" panose="020B0604030504040204" pitchFamily="50" charset="-128"/>
              </a:rPr>
              <a:t>2022</a:t>
            </a:r>
            <a:r>
              <a:rPr lang="ja-JP" altLang="en-US" sz="1600" spc="100" dirty="0">
                <a:latin typeface="メイリオ" panose="020B0604030504040204" pitchFamily="50" charset="-128"/>
                <a:ea typeface="メイリオ" panose="020B0604030504040204" pitchFamily="50" charset="-128"/>
              </a:rPr>
              <a:t>年度）の調査の推計では、認知症の人の割合は約</a:t>
            </a:r>
            <a:r>
              <a:rPr lang="en-US" altLang="ja-JP" sz="1600" spc="100" dirty="0">
                <a:latin typeface="メイリオ" panose="020B0604030504040204" pitchFamily="50" charset="-128"/>
                <a:ea typeface="メイリオ" panose="020B0604030504040204" pitchFamily="50" charset="-128"/>
              </a:rPr>
              <a:t>12</a:t>
            </a:r>
            <a:r>
              <a:rPr lang="ja-JP" altLang="en-US" sz="1600" spc="100" dirty="0">
                <a:latin typeface="メイリオ" panose="020B0604030504040204" pitchFamily="50" charset="-128"/>
                <a:ea typeface="メイリオ" panose="020B0604030504040204" pitchFamily="50" charset="-128"/>
              </a:rPr>
              <a:t>％、認知症の前段階と考えられている軽度認知障害（</a:t>
            </a:r>
            <a:r>
              <a:rPr lang="en-US" altLang="ja-JP" sz="1600" spc="100" dirty="0">
                <a:latin typeface="メイリオ" panose="020B0604030504040204" pitchFamily="50" charset="-128"/>
                <a:ea typeface="メイリオ" panose="020B0604030504040204" pitchFamily="50" charset="-128"/>
              </a:rPr>
              <a:t>MCI</a:t>
            </a:r>
            <a:r>
              <a:rPr lang="ja-JP" altLang="en-US" sz="1600" spc="100" dirty="0">
                <a:latin typeface="メイリオ" panose="020B0604030504040204" pitchFamily="50" charset="-128"/>
                <a:ea typeface="メイリオ" panose="020B0604030504040204" pitchFamily="50" charset="-128"/>
              </a:rPr>
              <a:t>）の人の割合は約</a:t>
            </a:r>
            <a:r>
              <a:rPr lang="en-US" altLang="ja-JP" sz="1600" spc="100" dirty="0">
                <a:latin typeface="メイリオ" panose="020B0604030504040204" pitchFamily="50" charset="-128"/>
                <a:ea typeface="メイリオ" panose="020B0604030504040204" pitchFamily="50" charset="-128"/>
              </a:rPr>
              <a:t>16</a:t>
            </a:r>
            <a:r>
              <a:rPr lang="ja-JP" altLang="en-US" sz="1600" spc="100" dirty="0">
                <a:latin typeface="メイリオ" panose="020B0604030504040204" pitchFamily="50" charset="-128"/>
                <a:ea typeface="メイリオ" panose="020B0604030504040204" pitchFamily="50" charset="-128"/>
              </a:rPr>
              <a:t>％とされ、両方を合わせると、</a:t>
            </a:r>
            <a:r>
              <a:rPr lang="en-US" altLang="ja-JP" sz="1600" b="1" u="sng" spc="100" dirty="0">
                <a:latin typeface="メイリオ" panose="020B0604030504040204" pitchFamily="50" charset="-128"/>
                <a:ea typeface="メイリオ" panose="020B0604030504040204" pitchFamily="50" charset="-128"/>
              </a:rPr>
              <a:t>3</a:t>
            </a:r>
            <a:r>
              <a:rPr lang="ja-JP" altLang="en-US" sz="1600" b="1" u="sng" spc="100" dirty="0">
                <a:latin typeface="メイリオ" panose="020B0604030504040204" pitchFamily="50" charset="-128"/>
                <a:ea typeface="メイリオ" panose="020B0604030504040204" pitchFamily="50" charset="-128"/>
              </a:rPr>
              <a:t>人に</a:t>
            </a:r>
            <a:r>
              <a:rPr lang="en-US" altLang="ja-JP" sz="1600" b="1" u="sng" spc="100" dirty="0">
                <a:latin typeface="メイリオ" panose="020B0604030504040204" pitchFamily="50" charset="-128"/>
                <a:ea typeface="メイリオ" panose="020B0604030504040204" pitchFamily="50" charset="-128"/>
              </a:rPr>
              <a:t>1</a:t>
            </a:r>
            <a:r>
              <a:rPr lang="ja-JP" altLang="en-US" sz="1600" b="1" u="sng" spc="100" dirty="0">
                <a:latin typeface="メイリオ" panose="020B0604030504040204" pitchFamily="50" charset="-128"/>
                <a:ea typeface="メイリオ" panose="020B0604030504040204" pitchFamily="50" charset="-128"/>
              </a:rPr>
              <a:t>人が認知機能にかかわる症状がある</a:t>
            </a:r>
            <a:r>
              <a:rPr lang="ja-JP" altLang="en-US" sz="1600" spc="100" dirty="0">
                <a:latin typeface="メイリオ" panose="020B0604030504040204" pitchFamily="50" charset="-128"/>
                <a:ea typeface="メイリオ" panose="020B0604030504040204" pitchFamily="50" charset="-128"/>
              </a:rPr>
              <a:t>ことになります。</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なお、軽度認知障害の方が全て認知症になるわけではありません。軽度認知障害の方のうち、年間で</a:t>
            </a:r>
            <a:r>
              <a:rPr lang="en-US" altLang="ja-JP" sz="1600" spc="100" dirty="0">
                <a:latin typeface="メイリオ" panose="020B0604030504040204" pitchFamily="50" charset="-128"/>
                <a:ea typeface="メイリオ" panose="020B0604030504040204" pitchFamily="50" charset="-128"/>
              </a:rPr>
              <a:t>10</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15</a:t>
            </a:r>
            <a:r>
              <a:rPr lang="ja-JP" altLang="en-US" sz="1600" spc="100" dirty="0">
                <a:latin typeface="メイリオ" panose="020B0604030504040204" pitchFamily="50" charset="-128"/>
                <a:ea typeface="メイリオ" panose="020B0604030504040204" pitchFamily="50" charset="-128"/>
              </a:rPr>
              <a:t>％が、認知症に移行するとされています。</a:t>
            </a:r>
            <a:endParaRPr lang="en-US" altLang="ja-JP" sz="16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660E09E9-14E5-68CB-AC91-53118C3A3629}"/>
              </a:ext>
            </a:extLst>
          </p:cNvPr>
          <p:cNvSpPr txBox="1">
            <a:spLocks noChangeArrowheads="1"/>
          </p:cNvSpPr>
          <p:nvPr/>
        </p:nvSpPr>
        <p:spPr bwMode="auto">
          <a:xfrm>
            <a:off x="17463" y="6657945"/>
            <a:ext cx="76722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出典：政府広報オンライン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知っておきたい認知症の基本</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https://www.gov-online.go.jp/article/202501/entry-7013.html</a:t>
            </a:r>
            <a:endParaRPr lang="en-US" altLang="ja-JP" sz="1000" dirty="0">
              <a:latin typeface="メイリオ" panose="020B0604030504040204" pitchFamily="50" charset="-128"/>
              <a:ea typeface="メイリオ" panose="020B0604030504040204" pitchFamily="50" charset="-128"/>
            </a:endParaRPr>
          </a:p>
        </p:txBody>
      </p:sp>
      <p:pic>
        <p:nvPicPr>
          <p:cNvPr id="5" name="図 4" descr="ダイアグラム&#10;&#10;AI によって生成されたコンテンツは間違っている可能性があります。">
            <a:extLst>
              <a:ext uri="{FF2B5EF4-FFF2-40B4-BE49-F238E27FC236}">
                <a16:creationId xmlns:a16="http://schemas.microsoft.com/office/drawing/2014/main" id="{57F836DD-2825-83C1-4D90-794435D86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80" y="1941336"/>
            <a:ext cx="5753285" cy="4551539"/>
          </a:xfrm>
          <a:prstGeom prst="rect">
            <a:avLst/>
          </a:prstGeom>
        </p:spPr>
      </p:pic>
      <p:sp>
        <p:nvSpPr>
          <p:cNvPr id="7" name="テキスト ボックス 6">
            <a:extLst>
              <a:ext uri="{FF2B5EF4-FFF2-40B4-BE49-F238E27FC236}">
                <a16:creationId xmlns:a16="http://schemas.microsoft.com/office/drawing/2014/main" id="{07D8FF15-3ABE-E096-0321-926A93876069}"/>
              </a:ext>
            </a:extLst>
          </p:cNvPr>
          <p:cNvSpPr txBox="1">
            <a:spLocks noChangeArrowheads="1"/>
          </p:cNvSpPr>
          <p:nvPr/>
        </p:nvSpPr>
        <p:spPr bwMode="auto">
          <a:xfrm>
            <a:off x="6051380" y="6213290"/>
            <a:ext cx="342758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出典：厚生労働省「認知症及び軽度認知障害（</a:t>
            </a:r>
            <a:r>
              <a:rPr lang="en-US" altLang="ja-JP" sz="1000" dirty="0">
                <a:latin typeface="メイリオ" panose="020B0604030504040204" pitchFamily="50" charset="-128"/>
                <a:ea typeface="メイリオ" panose="020B0604030504040204" pitchFamily="50" charset="-128"/>
              </a:rPr>
              <a:t>MCI</a:t>
            </a:r>
            <a:r>
              <a:rPr lang="ja-JP" altLang="en-US" sz="1000" dirty="0">
                <a:latin typeface="メイリオ" panose="020B0604030504040204" pitchFamily="50" charset="-128"/>
                <a:ea typeface="メイリオ" panose="020B0604030504040204" pitchFamily="50" charset="-128"/>
              </a:rPr>
              <a:t>）の高齢者数と有病率の将来推計」から政府広報室作成</a:t>
            </a:r>
            <a:endParaRPr lang="en-US" altLang="ja-JP" sz="1000" dirty="0">
              <a:latin typeface="メイリオ" panose="020B0604030504040204" pitchFamily="50" charset="-128"/>
              <a:ea typeface="メイリオ" panose="020B0604030504040204" pitchFamily="50" charset="-128"/>
            </a:endParaRPr>
          </a:p>
        </p:txBody>
      </p:sp>
      <p:sp>
        <p:nvSpPr>
          <p:cNvPr id="3" name="正方形/長方形 44">
            <a:extLst>
              <a:ext uri="{FF2B5EF4-FFF2-40B4-BE49-F238E27FC236}">
                <a16:creationId xmlns:a16="http://schemas.microsoft.com/office/drawing/2014/main" id="{1391F78A-A99D-A367-7FFF-8407EF109AFE}"/>
              </a:ext>
            </a:extLst>
          </p:cNvPr>
          <p:cNvSpPr>
            <a:spLocks noChangeArrowheads="1"/>
          </p:cNvSpPr>
          <p:nvPr/>
        </p:nvSpPr>
        <p:spPr bwMode="auto">
          <a:xfrm>
            <a:off x="113881" y="86853"/>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548618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4D1CD-067E-3E6A-7B74-8C6AFAEA419C}"/>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D102F070-D160-147A-683E-4700D7A304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54ECE269-1AD6-99A5-3393-E8723C3B2D67}"/>
              </a:ext>
            </a:extLst>
          </p:cNvPr>
          <p:cNvSpPr txBox="1">
            <a:spLocks noChangeArrowheads="1"/>
          </p:cNvSpPr>
          <p:nvPr/>
        </p:nvSpPr>
        <p:spPr bwMode="auto">
          <a:xfrm>
            <a:off x="427037" y="1253822"/>
            <a:ext cx="9051925" cy="2617837"/>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また、</a:t>
            </a:r>
            <a:r>
              <a:rPr lang="en-US" altLang="ja-JP" sz="1600" spc="100" dirty="0">
                <a:latin typeface="メイリオ" panose="020B0604030504040204" pitchFamily="50" charset="-128"/>
                <a:ea typeface="メイリオ" panose="020B0604030504040204" pitchFamily="50" charset="-128"/>
              </a:rPr>
              <a:t>65</a:t>
            </a:r>
            <a:r>
              <a:rPr lang="ja-JP" altLang="en-US" sz="1600" spc="100" dirty="0">
                <a:latin typeface="メイリオ" panose="020B0604030504040204" pitchFamily="50" charset="-128"/>
                <a:ea typeface="メイリオ" panose="020B0604030504040204" pitchFamily="50" charset="-128"/>
              </a:rPr>
              <a:t>歳未満で発症する認知症は、「若年性認知症」と呼ばれます。若年性認知症の発症年齢は平均</a:t>
            </a:r>
            <a:r>
              <a:rPr lang="en-US" altLang="ja-JP" sz="1600" spc="100" dirty="0">
                <a:latin typeface="メイリオ" panose="020B0604030504040204" pitchFamily="50" charset="-128"/>
                <a:ea typeface="メイリオ" panose="020B0604030504040204" pitchFamily="50" charset="-128"/>
              </a:rPr>
              <a:t>54</a:t>
            </a:r>
            <a:r>
              <a:rPr lang="ja-JP" altLang="en-US" sz="1600" spc="100" dirty="0">
                <a:latin typeface="メイリオ" panose="020B0604030504040204" pitchFamily="50" charset="-128"/>
                <a:ea typeface="メイリオ" panose="020B0604030504040204" pitchFamily="50" charset="-128"/>
              </a:rPr>
              <a:t>歳と若く、女性が多い高齢者の認知症と違い、男性が女性より少し多いという傾向があります。</a:t>
            </a:r>
            <a:r>
              <a:rPr lang="ja-JP" altLang="en-US" sz="1600" b="1" u="sng" spc="100" dirty="0">
                <a:latin typeface="メイリオ" panose="020B0604030504040204" pitchFamily="50" charset="-128"/>
                <a:ea typeface="メイリオ" panose="020B0604030504040204" pitchFamily="50" charset="-128"/>
              </a:rPr>
              <a:t>今日、認知症は、誰もがなり得ると考えられています</a:t>
            </a:r>
            <a:r>
              <a:rPr lang="ja-JP" altLang="en-US" sz="1600" spc="100" dirty="0">
                <a:latin typeface="メイリオ" panose="020B0604030504040204" pitchFamily="50" charset="-128"/>
                <a:ea typeface="メイリオ" panose="020B0604030504040204" pitchFamily="50" charset="-128"/>
              </a:rPr>
              <a:t>。</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ja-JP" altLang="en-US" sz="1600" spc="100" dirty="0">
                <a:latin typeface="メイリオ" panose="020B0604030504040204" pitchFamily="50" charset="-128"/>
                <a:ea typeface="メイリオ" panose="020B0604030504040204" pitchFamily="50" charset="-128"/>
              </a:rPr>
              <a:t>「若年性認知症実態調査結果概要」（</a:t>
            </a:r>
            <a:r>
              <a:rPr lang="en-US" altLang="ja-JP" sz="1600" spc="100" dirty="0">
                <a:latin typeface="メイリオ" panose="020B0604030504040204" pitchFamily="50" charset="-128"/>
                <a:ea typeface="メイリオ" panose="020B0604030504040204" pitchFamily="50" charset="-128"/>
              </a:rPr>
              <a:t>R2.3</a:t>
            </a:r>
            <a:r>
              <a:rPr lang="ja-JP" altLang="en-US" sz="1600" spc="100" dirty="0">
                <a:latin typeface="メイリオ" panose="020B0604030504040204" pitchFamily="50" charset="-128"/>
                <a:ea typeface="メイリオ" panose="020B0604030504040204" pitchFamily="50" charset="-128"/>
              </a:rPr>
              <a:t>）によると、全国の若年性認知症者数は、</a:t>
            </a:r>
            <a:r>
              <a:rPr lang="en-US" altLang="ja-JP" sz="1600" spc="100" dirty="0">
                <a:latin typeface="メイリオ" panose="020B0604030504040204" pitchFamily="50" charset="-128"/>
                <a:ea typeface="メイリオ" panose="020B0604030504040204" pitchFamily="50" charset="-128"/>
              </a:rPr>
              <a:t>3.57</a:t>
            </a:r>
            <a:r>
              <a:rPr lang="ja-JP" altLang="en-US" sz="1600" spc="100" dirty="0">
                <a:latin typeface="メイリオ" panose="020B0604030504040204" pitchFamily="50" charset="-128"/>
                <a:ea typeface="メイリオ" panose="020B0604030504040204" pitchFamily="50" charset="-128"/>
              </a:rPr>
              <a:t>万人と推計されています。前回調査時（</a:t>
            </a:r>
            <a:r>
              <a:rPr lang="en-US" altLang="ja-JP" sz="1600" spc="100" dirty="0">
                <a:latin typeface="メイリオ" panose="020B0604030504040204" pitchFamily="50" charset="-128"/>
                <a:ea typeface="メイリオ" panose="020B0604030504040204" pitchFamily="50" charset="-128"/>
              </a:rPr>
              <a:t>H21.3</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3.78</a:t>
            </a:r>
            <a:r>
              <a:rPr lang="ja-JP" altLang="en-US" sz="1600" spc="100" dirty="0">
                <a:latin typeface="メイリオ" panose="020B0604030504040204" pitchFamily="50" charset="-128"/>
                <a:ea typeface="メイリオ" panose="020B0604030504040204" pitchFamily="50" charset="-128"/>
              </a:rPr>
              <a:t>万人であり、有病者数は若干減っていますが、これは当該世代の人口が減少しているためです。</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en-US" altLang="ja-JP" sz="1600" spc="100" dirty="0">
                <a:latin typeface="メイリオ" panose="020B0604030504040204" pitchFamily="50" charset="-128"/>
                <a:ea typeface="メイリオ" panose="020B0604030504040204" pitchFamily="50" charset="-128"/>
              </a:rPr>
              <a:t>18-64</a:t>
            </a:r>
            <a:r>
              <a:rPr lang="ja-JP" altLang="en-US" sz="1600" spc="100" dirty="0">
                <a:latin typeface="メイリオ" panose="020B0604030504040204" pitchFamily="50" charset="-128"/>
                <a:ea typeface="メイリオ" panose="020B0604030504040204" pitchFamily="50" charset="-128"/>
              </a:rPr>
              <a:t>歳人口における人口</a:t>
            </a:r>
            <a:r>
              <a:rPr lang="en-US" altLang="ja-JP" sz="1600" spc="100" dirty="0">
                <a:latin typeface="メイリオ" panose="020B0604030504040204" pitchFamily="50" charset="-128"/>
                <a:ea typeface="メイリオ" panose="020B0604030504040204" pitchFamily="50" charset="-128"/>
              </a:rPr>
              <a:t>10</a:t>
            </a:r>
            <a:r>
              <a:rPr lang="ja-JP" altLang="en-US" sz="1600" spc="100" dirty="0">
                <a:latin typeface="メイリオ" panose="020B0604030504040204" pitchFamily="50" charset="-128"/>
                <a:ea typeface="メイリオ" panose="020B0604030504040204" pitchFamily="50" charset="-128"/>
              </a:rPr>
              <a:t>万人当たり若年性認知症者数（有病率）は</a:t>
            </a:r>
            <a:r>
              <a:rPr lang="en-US" altLang="ja-JP" sz="1600" spc="100" dirty="0">
                <a:latin typeface="メイリオ" panose="020B0604030504040204" pitchFamily="50" charset="-128"/>
                <a:ea typeface="メイリオ" panose="020B0604030504040204" pitchFamily="50" charset="-128"/>
              </a:rPr>
              <a:t>50.9</a:t>
            </a:r>
            <a:r>
              <a:rPr lang="ja-JP" altLang="en-US" sz="1600" spc="100" dirty="0">
                <a:latin typeface="メイリオ" panose="020B0604030504040204" pitchFamily="50" charset="-128"/>
                <a:ea typeface="メイリオ" panose="020B0604030504040204" pitchFamily="50" charset="-128"/>
              </a:rPr>
              <a:t>人であり、</a:t>
            </a:r>
            <a:br>
              <a:rPr lang="en-US" altLang="ja-JP" sz="1600" spc="100" dirty="0">
                <a:latin typeface="メイリオ" panose="020B0604030504040204" pitchFamily="50" charset="-128"/>
                <a:ea typeface="メイリオ" panose="020B0604030504040204" pitchFamily="50" charset="-128"/>
              </a:rPr>
            </a:br>
            <a:r>
              <a:rPr lang="ja-JP" altLang="en-US" sz="1600" spc="100" dirty="0">
                <a:latin typeface="メイリオ" panose="020B0604030504040204" pitchFamily="50" charset="-128"/>
                <a:ea typeface="メイリオ" panose="020B0604030504040204" pitchFamily="50" charset="-128"/>
              </a:rPr>
              <a:t>前回調査時（</a:t>
            </a:r>
            <a:r>
              <a:rPr lang="en-US" altLang="ja-JP" sz="1600" spc="100" dirty="0">
                <a:latin typeface="メイリオ" panose="020B0604030504040204" pitchFamily="50" charset="-128"/>
                <a:ea typeface="メイリオ" panose="020B0604030504040204" pitchFamily="50" charset="-128"/>
              </a:rPr>
              <a:t>H21.3</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47.6</a:t>
            </a:r>
            <a:r>
              <a:rPr lang="ja-JP" altLang="en-US" sz="1600" spc="100" dirty="0">
                <a:latin typeface="メイリオ" panose="020B0604030504040204" pitchFamily="50" charset="-128"/>
                <a:ea typeface="メイリオ" panose="020B0604030504040204" pitchFamily="50" charset="-128"/>
              </a:rPr>
              <a:t>人よりやや増加しています。</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en-US" altLang="ja-JP" sz="1600" spc="100" dirty="0">
                <a:latin typeface="メイリオ" panose="020B0604030504040204" pitchFamily="50" charset="-128"/>
                <a:ea typeface="メイリオ" panose="020B0604030504040204" pitchFamily="50" charset="-128"/>
              </a:rPr>
              <a:t>65</a:t>
            </a:r>
            <a:r>
              <a:rPr lang="ja-JP" altLang="en-US" sz="1600" spc="100" dirty="0">
                <a:latin typeface="メイリオ" panose="020B0604030504040204" pitchFamily="50" charset="-128"/>
                <a:ea typeface="メイリオ" panose="020B0604030504040204" pitchFamily="50" charset="-128"/>
              </a:rPr>
              <a:t>歳未満で、認知症を発症した場合、就労に関することや経済的な負担、育児の問題など</a:t>
            </a:r>
            <a:r>
              <a:rPr lang="ja-JP" altLang="en-US" sz="1600" b="1" u="sng" spc="100" dirty="0">
                <a:latin typeface="メイリオ" panose="020B0604030504040204" pitchFamily="50" charset="-128"/>
                <a:ea typeface="メイリオ" panose="020B0604030504040204" pitchFamily="50" charset="-128"/>
              </a:rPr>
              <a:t>高齢者と異なる課題が多くみられます</a:t>
            </a:r>
            <a:r>
              <a:rPr lang="ja-JP" altLang="en-US" sz="1600" spc="100" dirty="0">
                <a:latin typeface="メイリオ" panose="020B0604030504040204" pitchFamily="50" charset="-128"/>
                <a:ea typeface="メイリオ" panose="020B0604030504040204" pitchFamily="50" charset="-128"/>
              </a:rPr>
              <a:t>。そのため若年性認知症の人を対象とした専門的なサポート制度も利用することができます。</a:t>
            </a:r>
            <a:endParaRPr lang="en-US" altLang="ja-JP" sz="16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1FF3DB6-52FE-D5BD-D1B2-422B1F2B6282}"/>
              </a:ext>
            </a:extLst>
          </p:cNvPr>
          <p:cNvSpPr txBox="1">
            <a:spLocks noChangeArrowheads="1"/>
          </p:cNvSpPr>
          <p:nvPr/>
        </p:nvSpPr>
        <p:spPr bwMode="auto">
          <a:xfrm>
            <a:off x="17463" y="6328761"/>
            <a:ext cx="95205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出典：政府広報オンライン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知っておきたい認知症の基本</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https://www.gov-online.go.jp/article/202501/entry-7013.html</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厚生労働省</a:t>
            </a:r>
            <a:r>
              <a:rPr lang="en-US" altLang="ja-JP" sz="1000" dirty="0">
                <a:latin typeface="メイリオ" panose="020B0604030504040204" pitchFamily="50" charset="-128"/>
                <a:ea typeface="メイリオ" panose="020B0604030504040204" pitchFamily="50" charset="-128"/>
              </a:rPr>
              <a:t>『</a:t>
            </a:r>
            <a:r>
              <a:rPr lang="zh-TW" altLang="en-US" sz="1000" dirty="0">
                <a:latin typeface="メイリオ" panose="020B0604030504040204" pitchFamily="50" charset="-128"/>
                <a:ea typeface="メイリオ" panose="020B0604030504040204" pitchFamily="50" charset="-128"/>
              </a:rPr>
              <a:t>若年性認知症実態調査結果概要</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https://www.mhlw.go.jp/content/12300000/001324264.pdf</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認知症介護研究・研修大府センター</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若年性認知症ハンドブック</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年</a:t>
            </a:r>
            <a:r>
              <a:rPr lang="en-US" altLang="ja-JP" sz="1000" dirty="0">
                <a:latin typeface="メイリオ" panose="020B0604030504040204" pitchFamily="50" charset="-128"/>
                <a:ea typeface="メイリオ" panose="020B0604030504040204" pitchFamily="50" charset="-128"/>
              </a:rPr>
              <a:t>9</a:t>
            </a:r>
            <a:r>
              <a:rPr lang="ja-JP" altLang="en-US" sz="1000" dirty="0">
                <a:latin typeface="メイリオ" panose="020B0604030504040204" pitchFamily="50" charset="-128"/>
                <a:ea typeface="メイリオ" panose="020B0604030504040204" pitchFamily="50" charset="-128"/>
              </a:rPr>
              <a:t>月 </a:t>
            </a:r>
            <a:r>
              <a:rPr lang="en-US" altLang="ja-JP" sz="1000" dirty="0">
                <a:latin typeface="メイリオ" panose="020B0604030504040204" pitchFamily="50" charset="-128"/>
                <a:ea typeface="メイリオ" panose="020B0604030504040204" pitchFamily="50" charset="-128"/>
                <a:hlinkClick r:id="" action="ppaction://noaction"/>
              </a:rPr>
              <a:t>https://www.mhlw.go.jp/content/000569242.pdf </a:t>
            </a: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ｐ</a:t>
            </a:r>
            <a:r>
              <a:rPr lang="en-US" altLang="ja-JP" sz="1000" dirty="0">
                <a:latin typeface="メイリオ" panose="020B0604030504040204" pitchFamily="50" charset="-128"/>
                <a:ea typeface="メイリオ" panose="020B0604030504040204" pitchFamily="50" charset="-128"/>
              </a:rPr>
              <a:t>15</a:t>
            </a:r>
            <a:r>
              <a:rPr lang="ja-JP" altLang="en-US" sz="1000" dirty="0">
                <a:latin typeface="メイリオ" panose="020B0604030504040204" pitchFamily="50" charset="-128"/>
                <a:ea typeface="メイリオ" panose="020B0604030504040204" pitchFamily="50" charset="-128"/>
              </a:rPr>
              <a:t>をもとに作成</a:t>
            </a:r>
            <a:endParaRPr lang="en-US" altLang="ja-JP" sz="1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BAED592-453B-50C5-552A-F05FD771D1BF}"/>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２．若年性認知症とは？</a:t>
            </a:r>
          </a:p>
        </p:txBody>
      </p:sp>
      <p:sp>
        <p:nvSpPr>
          <p:cNvPr id="10" name="二等辺三角形 9">
            <a:extLst>
              <a:ext uri="{FF2B5EF4-FFF2-40B4-BE49-F238E27FC236}">
                <a16:creationId xmlns:a16="http://schemas.microsoft.com/office/drawing/2014/main" id="{40E99B9F-5E87-4E65-6D02-4E3FCCDD182B}"/>
              </a:ext>
            </a:extLst>
          </p:cNvPr>
          <p:cNvSpPr/>
          <p:nvPr/>
        </p:nvSpPr>
        <p:spPr>
          <a:xfrm flipV="1">
            <a:off x="4701222" y="2285006"/>
            <a:ext cx="518795" cy="21600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a:extLst>
              <a:ext uri="{FF2B5EF4-FFF2-40B4-BE49-F238E27FC236}">
                <a16:creationId xmlns:a16="http://schemas.microsoft.com/office/drawing/2014/main" id="{EC48A0AB-A1C5-EEC1-4F2C-615FD5055878}"/>
              </a:ext>
            </a:extLst>
          </p:cNvPr>
          <p:cNvSpPr/>
          <p:nvPr/>
        </p:nvSpPr>
        <p:spPr>
          <a:xfrm flipV="1">
            <a:off x="4701222" y="4229630"/>
            <a:ext cx="518795" cy="21600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716BED7-3863-D6AF-4916-3C15D688E646}"/>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．認知症について</a:t>
            </a:r>
          </a:p>
        </p:txBody>
      </p:sp>
    </p:spTree>
    <p:extLst>
      <p:ext uri="{BB962C8B-B14F-4D97-AF65-F5344CB8AC3E}">
        <p14:creationId xmlns:p14="http://schemas.microsoft.com/office/powerpoint/2010/main" val="385419786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1">
            <a:extLst>
              <a:ext uri="{FF2B5EF4-FFF2-40B4-BE49-F238E27FC236}">
                <a16:creationId xmlns:a16="http://schemas.microsoft.com/office/drawing/2014/main" id="{72BB4E5A-5954-D28C-5613-3EC0C272BD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06E4092-8D93-44E8-9C71-021C246C056E}"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E248599D-B9BF-1D0D-F7DC-D874A99EAEAC}"/>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３．「加齢によるもの忘れ」との違い</a:t>
            </a:r>
          </a:p>
        </p:txBody>
      </p:sp>
      <p:sp>
        <p:nvSpPr>
          <p:cNvPr id="6" name="テキスト ボックス 5">
            <a:extLst>
              <a:ext uri="{FF2B5EF4-FFF2-40B4-BE49-F238E27FC236}">
                <a16:creationId xmlns:a16="http://schemas.microsoft.com/office/drawing/2014/main" id="{5F884BB7-D147-1FA0-F131-5CE6B2242EF0}"/>
              </a:ext>
            </a:extLst>
          </p:cNvPr>
          <p:cNvSpPr txBox="1">
            <a:spLocks noChangeArrowheads="1"/>
          </p:cNvSpPr>
          <p:nvPr/>
        </p:nvSpPr>
        <p:spPr bwMode="auto">
          <a:xfrm>
            <a:off x="427038" y="792163"/>
            <a:ext cx="9051925" cy="1475549"/>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年をとれば誰でも、思い出したいことがすぐに思い出せなかったり、新しいことを覚えるのが困難になったりしますが、「認知症」は、このような「加齢によるもの忘れ」とは違います。</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kumimoji="0" lang="ja-JP" altLang="en-US" sz="1600" spc="100" dirty="0">
                <a:latin typeface="メイリオ" panose="020B0604030504040204" pitchFamily="50" charset="-128"/>
                <a:ea typeface="メイリオ" panose="020B0604030504040204" pitchFamily="50" charset="-128"/>
              </a:rPr>
              <a:t>例えば、</a:t>
            </a:r>
            <a:r>
              <a:rPr kumimoji="0" lang="ja-JP" altLang="en-US" sz="1600" b="1" u="sng" spc="100" dirty="0">
                <a:latin typeface="メイリオ" panose="020B0604030504040204" pitchFamily="50" charset="-128"/>
                <a:ea typeface="メイリオ" panose="020B0604030504040204" pitchFamily="50" charset="-128"/>
              </a:rPr>
              <a:t>体験したこと自体を忘れてしまったり</a:t>
            </a:r>
            <a:r>
              <a:rPr kumimoji="0" lang="ja-JP" altLang="en-US" sz="1600" spc="100" dirty="0">
                <a:latin typeface="メイリオ" panose="020B0604030504040204" pitchFamily="50" charset="-128"/>
                <a:ea typeface="メイリオ" panose="020B0604030504040204" pitchFamily="50" charset="-128"/>
              </a:rPr>
              <a:t>、</a:t>
            </a:r>
            <a:r>
              <a:rPr kumimoji="0" lang="ja-JP" altLang="en-US" sz="1600" b="1" u="sng" spc="100" dirty="0">
                <a:latin typeface="メイリオ" panose="020B0604030504040204" pitchFamily="50" charset="-128"/>
                <a:ea typeface="メイリオ" panose="020B0604030504040204" pitchFamily="50" charset="-128"/>
              </a:rPr>
              <a:t>もの忘れの自覚がなかったりする場合</a:t>
            </a:r>
            <a:r>
              <a:rPr kumimoji="0" lang="ja-JP" altLang="en-US" sz="1600" spc="100" dirty="0">
                <a:latin typeface="メイリオ" panose="020B0604030504040204" pitchFamily="50" charset="-128"/>
                <a:ea typeface="メイリオ" panose="020B0604030504040204" pitchFamily="50" charset="-128"/>
              </a:rPr>
              <a:t>は、認知症の可能性があります。</a:t>
            </a:r>
            <a:endParaRPr lang="ja-JP" altLang="en-US"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endParaRPr lang="en-US" altLang="ja-JP" sz="1600" spc="100" dirty="0">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67391B79-AC98-8DF0-9BEB-F4B9DEBE8837}"/>
              </a:ext>
            </a:extLst>
          </p:cNvPr>
          <p:cNvGraphicFramePr>
            <a:graphicFrameLocks noGrp="1"/>
          </p:cNvGraphicFramePr>
          <p:nvPr>
            <p:extLst>
              <p:ext uri="{D42A27DB-BD31-4B8C-83A1-F6EECF244321}">
                <p14:modId xmlns:p14="http://schemas.microsoft.com/office/powerpoint/2010/main" val="2984769561"/>
              </p:ext>
            </p:extLst>
          </p:nvPr>
        </p:nvGraphicFramePr>
        <p:xfrm>
          <a:off x="704850" y="2847975"/>
          <a:ext cx="8486775" cy="2177037"/>
        </p:xfrm>
        <a:graphic>
          <a:graphicData uri="http://schemas.openxmlformats.org/drawingml/2006/table">
            <a:tbl>
              <a:tblPr/>
              <a:tblGrid>
                <a:gridCol w="2128609">
                  <a:extLst>
                    <a:ext uri="{9D8B030D-6E8A-4147-A177-3AD203B41FA5}">
                      <a16:colId xmlns:a16="http://schemas.microsoft.com/office/drawing/2014/main" val="20000"/>
                    </a:ext>
                  </a:extLst>
                </a:gridCol>
                <a:gridCol w="3179083">
                  <a:extLst>
                    <a:ext uri="{9D8B030D-6E8A-4147-A177-3AD203B41FA5}">
                      <a16:colId xmlns:a16="http://schemas.microsoft.com/office/drawing/2014/main" val="20001"/>
                    </a:ext>
                  </a:extLst>
                </a:gridCol>
                <a:gridCol w="3179083">
                  <a:extLst>
                    <a:ext uri="{9D8B030D-6E8A-4147-A177-3AD203B41FA5}">
                      <a16:colId xmlns:a16="http://schemas.microsoft.com/office/drawing/2014/main" val="20002"/>
                    </a:ext>
                  </a:extLst>
                </a:gridCol>
              </a:tblGrid>
              <a:tr h="384070">
                <a:tc>
                  <a:txBody>
                    <a:bodyPr/>
                    <a:lstStyle/>
                    <a:p>
                      <a:endParaRPr lang="ja-JP" altLang="en-US" sz="1600" b="1" dirty="0">
                        <a:effectLst/>
                        <a:latin typeface="メイリオ" panose="020B0604030504040204" pitchFamily="50" charset="-128"/>
                        <a:ea typeface="メイリオ" panose="020B0604030504040204" pitchFamily="50" charset="-128"/>
                      </a:endParaRP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ja-JP" altLang="en-US" sz="1600" b="1" dirty="0">
                          <a:effectLst/>
                          <a:latin typeface="メイリオ" panose="020B0604030504040204" pitchFamily="50" charset="-128"/>
                          <a:ea typeface="メイリオ" panose="020B0604030504040204" pitchFamily="50" charset="-128"/>
                        </a:rPr>
                        <a:t>加齢によるもの忘れ</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600" b="1" dirty="0">
                          <a:effectLst/>
                          <a:latin typeface="メイリオ" panose="020B0604030504040204" pitchFamily="50" charset="-128"/>
                          <a:ea typeface="メイリオ" panose="020B0604030504040204" pitchFamily="50" charset="-128"/>
                        </a:rPr>
                        <a:t>認知症によるもの忘れ</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774889">
                <a:tc>
                  <a:txBody>
                    <a:bodyPr/>
                    <a:lstStyle/>
                    <a:p>
                      <a:r>
                        <a:rPr lang="ja-JP" altLang="en-US" sz="1600" b="1" dirty="0">
                          <a:effectLst/>
                          <a:latin typeface="メイリオ" panose="020B0604030504040204" pitchFamily="50" charset="-128"/>
                          <a:ea typeface="メイリオ" panose="020B0604030504040204" pitchFamily="50" charset="-128"/>
                        </a:rPr>
                        <a:t>体験したこと</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600" dirty="0">
                          <a:effectLst/>
                          <a:latin typeface="メイリオ" panose="020B0604030504040204" pitchFamily="50" charset="-128"/>
                          <a:ea typeface="メイリオ" panose="020B0604030504040204" pitchFamily="50" charset="-128"/>
                        </a:rPr>
                        <a:t>一部を忘れる</a:t>
                      </a:r>
                      <a:endParaRPr lang="en-US" altLang="ja-JP" sz="1600" dirty="0">
                        <a:effectLst/>
                        <a:latin typeface="メイリオ" panose="020B0604030504040204" pitchFamily="50" charset="-128"/>
                        <a:ea typeface="メイリオ" panose="020B0604030504040204" pitchFamily="50" charset="-128"/>
                      </a:endParaRPr>
                    </a:p>
                    <a:p>
                      <a:pPr algn="ctr">
                        <a:lnSpc>
                          <a:spcPts val="1200"/>
                        </a:lnSpc>
                      </a:pPr>
                      <a:br>
                        <a:rPr lang="ja-JP" altLang="en-US" sz="1600" dirty="0">
                          <a:effectLst/>
                          <a:latin typeface="メイリオ" panose="020B0604030504040204" pitchFamily="50" charset="-128"/>
                          <a:ea typeface="メイリオ" panose="020B0604030504040204" pitchFamily="50" charset="-128"/>
                        </a:rPr>
                      </a:br>
                      <a:r>
                        <a:rPr lang="ja-JP" altLang="en-US" sz="1200" dirty="0">
                          <a:effectLst/>
                          <a:latin typeface="メイリオ" panose="020B0604030504040204" pitchFamily="50" charset="-128"/>
                          <a:ea typeface="メイリオ" panose="020B0604030504040204" pitchFamily="50" charset="-128"/>
                        </a:rPr>
                        <a:t>例）朝ごはんを食べたことは覚えているが</a:t>
                      </a:r>
                      <a:endParaRPr lang="en-US" altLang="ja-JP" sz="1200" dirty="0">
                        <a:effectLst/>
                        <a:latin typeface="メイリオ" panose="020B0604030504040204" pitchFamily="50" charset="-128"/>
                        <a:ea typeface="メイリオ" panose="020B0604030504040204" pitchFamily="50" charset="-128"/>
                      </a:endParaRPr>
                    </a:p>
                    <a:p>
                      <a:pPr algn="ctr"/>
                      <a:r>
                        <a:rPr lang="ja-JP" altLang="en-US" sz="1200" dirty="0">
                          <a:effectLst/>
                          <a:latin typeface="メイリオ" panose="020B0604030504040204" pitchFamily="50" charset="-128"/>
                          <a:ea typeface="メイリオ" panose="020B0604030504040204" pitchFamily="50" charset="-128"/>
                        </a:rPr>
                        <a:t>メニューが思い出せない。</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ts val="1200"/>
                        </a:lnSpc>
                      </a:pPr>
                      <a:r>
                        <a:rPr lang="ja-JP" altLang="en-US" sz="1600" dirty="0">
                          <a:effectLst/>
                          <a:latin typeface="メイリオ" panose="020B0604030504040204" pitchFamily="50" charset="-128"/>
                          <a:ea typeface="メイリオ" panose="020B0604030504040204" pitchFamily="50" charset="-128"/>
                        </a:rPr>
                        <a:t>すべてを忘れている</a:t>
                      </a:r>
                      <a:br>
                        <a:rPr lang="ja-JP" altLang="en-US" sz="1600" dirty="0">
                          <a:effectLst/>
                          <a:latin typeface="メイリオ" panose="020B0604030504040204" pitchFamily="50" charset="-128"/>
                          <a:ea typeface="メイリオ" panose="020B0604030504040204" pitchFamily="50" charset="-128"/>
                        </a:rPr>
                      </a:br>
                      <a:endParaRPr lang="en-US" altLang="ja-JP" sz="1600" dirty="0">
                        <a:effectLst/>
                        <a:latin typeface="メイリオ" panose="020B0604030504040204" pitchFamily="50" charset="-128"/>
                        <a:ea typeface="メイリオ" panose="020B0604030504040204" pitchFamily="50" charset="-128"/>
                      </a:endParaRPr>
                    </a:p>
                    <a:p>
                      <a:pPr algn="ctr"/>
                      <a:r>
                        <a:rPr lang="ja-JP" altLang="en-US" sz="1200" dirty="0">
                          <a:effectLst/>
                          <a:latin typeface="メイリオ" panose="020B0604030504040204" pitchFamily="50" charset="-128"/>
                          <a:ea typeface="メイリオ" panose="020B0604030504040204" pitchFamily="50" charset="-128"/>
                        </a:rPr>
                        <a:t>例）朝ごはんを食べたこと自体を</a:t>
                      </a:r>
                      <a:endParaRPr lang="en-US" altLang="ja-JP" sz="1200" dirty="0">
                        <a:effectLst/>
                        <a:latin typeface="メイリオ" panose="020B0604030504040204" pitchFamily="50" charset="-128"/>
                        <a:ea typeface="メイリオ" panose="020B0604030504040204" pitchFamily="50" charset="-128"/>
                      </a:endParaRPr>
                    </a:p>
                    <a:p>
                      <a:pPr algn="ctr"/>
                      <a:r>
                        <a:rPr lang="ja-JP" altLang="en-US" sz="1200" dirty="0">
                          <a:effectLst/>
                          <a:latin typeface="メイリオ" panose="020B0604030504040204" pitchFamily="50" charset="-128"/>
                          <a:ea typeface="メイリオ" panose="020B0604030504040204" pitchFamily="50" charset="-128"/>
                        </a:rPr>
                        <a:t>忘れている。</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84070">
                <a:tc>
                  <a:txBody>
                    <a:bodyPr/>
                    <a:lstStyle/>
                    <a:p>
                      <a:r>
                        <a:rPr lang="ja-JP" altLang="en-US" sz="1600" b="1" dirty="0">
                          <a:effectLst/>
                          <a:latin typeface="メイリオ" panose="020B0604030504040204" pitchFamily="50" charset="-128"/>
                          <a:ea typeface="メイリオ" panose="020B0604030504040204" pitchFamily="50" charset="-128"/>
                        </a:rPr>
                        <a:t>もの忘れの自覚</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600" dirty="0">
                          <a:effectLst/>
                          <a:latin typeface="メイリオ" panose="020B0604030504040204" pitchFamily="50" charset="-128"/>
                          <a:ea typeface="メイリオ" panose="020B0604030504040204" pitchFamily="50" charset="-128"/>
                        </a:rPr>
                        <a:t>ある</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ja-JP" altLang="en-US" sz="1600" dirty="0">
                          <a:effectLst/>
                          <a:latin typeface="メイリオ" panose="020B0604030504040204" pitchFamily="50" charset="-128"/>
                          <a:ea typeface="メイリオ" panose="020B0604030504040204" pitchFamily="50" charset="-128"/>
                        </a:rPr>
                        <a:t>ない</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52387">
                <a:tc>
                  <a:txBody>
                    <a:bodyPr/>
                    <a:lstStyle/>
                    <a:p>
                      <a:r>
                        <a:rPr lang="ja-JP" altLang="en-US" sz="1600" b="1" dirty="0">
                          <a:effectLst/>
                          <a:latin typeface="メイリオ" panose="020B0604030504040204" pitchFamily="50" charset="-128"/>
                          <a:ea typeface="メイリオ" panose="020B0604030504040204" pitchFamily="50" charset="-128"/>
                        </a:rPr>
                        <a:t>症状の進行</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ja-JP" altLang="en-US" sz="1600" dirty="0">
                          <a:effectLst/>
                          <a:latin typeface="メイリオ" panose="020B0604030504040204" pitchFamily="50" charset="-128"/>
                          <a:ea typeface="メイリオ" panose="020B0604030504040204" pitchFamily="50" charset="-128"/>
                        </a:rPr>
                        <a:t>極めて徐々にしか進行しない</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ja-JP" altLang="en-US" sz="1600" dirty="0">
                          <a:effectLst/>
                          <a:latin typeface="メイリオ" panose="020B0604030504040204" pitchFamily="50" charset="-128"/>
                          <a:ea typeface="メイリオ" panose="020B0604030504040204" pitchFamily="50" charset="-128"/>
                        </a:rPr>
                        <a:t>進行する</a:t>
                      </a:r>
                    </a:p>
                  </a:txBody>
                  <a:tcPr marL="62512" marR="62512" marT="62495" marB="6249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テキスト ボックス 7">
            <a:extLst>
              <a:ext uri="{FF2B5EF4-FFF2-40B4-BE49-F238E27FC236}">
                <a16:creationId xmlns:a16="http://schemas.microsoft.com/office/drawing/2014/main" id="{117145DB-6F6C-E94C-F273-EE20DDC6E800}"/>
              </a:ext>
            </a:extLst>
          </p:cNvPr>
          <p:cNvSpPr txBox="1">
            <a:spLocks noChangeArrowheads="1"/>
          </p:cNvSpPr>
          <p:nvPr/>
        </p:nvSpPr>
        <p:spPr bwMode="auto">
          <a:xfrm>
            <a:off x="17463" y="6641592"/>
            <a:ext cx="856997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出典：政府広報オンライン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知っておきたい認知症の基本</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https://www.gov-online.go.jp/article/202501/entry-7013.html</a:t>
            </a:r>
            <a:r>
              <a:rPr lang="ja-JP" altLang="en-US" sz="1000" dirty="0">
                <a:latin typeface="メイリオ" panose="020B0604030504040204" pitchFamily="50" charset="-128"/>
                <a:ea typeface="メイリオ" panose="020B0604030504040204" pitchFamily="50" charset="-128"/>
              </a:rPr>
              <a:t>　をもとに作成</a:t>
            </a:r>
            <a:endParaRPr lang="en-US" altLang="ja-JP" sz="1000"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7BDAFB5F-6A0A-B991-58A5-8F7B5300D582}"/>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．認知症について</a:t>
            </a:r>
          </a:p>
        </p:txBody>
      </p:sp>
    </p:spTree>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EDFB9417-992C-430B-94EC-177AFFBCFF22}" vid="{D114EBDD-CD2B-4119-B43D-76A52D785B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Words>6952</Words>
  <PresentationFormat>A4 210 x 297 mm</PresentationFormat>
  <Paragraphs>635</Paragraphs>
  <Slides>44</Slides>
  <Notes>42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44</vt:i4>
      </vt:variant>
    </vt:vector>
  </HeadingPairs>
  <TitlesOfParts>
    <vt:vector size="53" baseType="lpstr">
      <vt:lpstr>Meiryo UI</vt:lpstr>
      <vt:lpstr>ＭＳ Ｐゴシック</vt:lpstr>
      <vt:lpstr>メイリオ</vt:lpstr>
      <vt:lpstr>游ゴシック</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