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38"/>
  </p:notesMasterIdLst>
  <p:sldIdLst>
    <p:sldId id="2147472236" r:id="rId2"/>
    <p:sldId id="340" r:id="rId3"/>
    <p:sldId id="315" r:id="rId4"/>
    <p:sldId id="1512" r:id="rId5"/>
    <p:sldId id="1522" r:id="rId6"/>
    <p:sldId id="2147472232" r:id="rId7"/>
    <p:sldId id="1523" r:id="rId8"/>
    <p:sldId id="1524" r:id="rId9"/>
    <p:sldId id="1525" r:id="rId10"/>
    <p:sldId id="1527" r:id="rId11"/>
    <p:sldId id="1530" r:id="rId12"/>
    <p:sldId id="2147472233" r:id="rId13"/>
    <p:sldId id="1526" r:id="rId14"/>
    <p:sldId id="1535" r:id="rId15"/>
    <p:sldId id="349" r:id="rId16"/>
    <p:sldId id="304" r:id="rId17"/>
    <p:sldId id="351" r:id="rId18"/>
    <p:sldId id="1536" r:id="rId19"/>
    <p:sldId id="290" r:id="rId20"/>
    <p:sldId id="355" r:id="rId21"/>
    <p:sldId id="1537" r:id="rId22"/>
    <p:sldId id="2147472230" r:id="rId23"/>
    <p:sldId id="2147472234" r:id="rId24"/>
    <p:sldId id="368" r:id="rId25"/>
    <p:sldId id="359" r:id="rId26"/>
    <p:sldId id="360" r:id="rId27"/>
    <p:sldId id="362" r:id="rId28"/>
    <p:sldId id="305" r:id="rId29"/>
    <p:sldId id="370" r:id="rId30"/>
    <p:sldId id="313" r:id="rId31"/>
    <p:sldId id="335" r:id="rId32"/>
    <p:sldId id="336" r:id="rId33"/>
    <p:sldId id="1538" r:id="rId34"/>
    <p:sldId id="2147472229" r:id="rId35"/>
    <p:sldId id="317" r:id="rId36"/>
    <p:sldId id="2147472231" r:id="rId37"/>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DDE58B-FFBA-B514-1A8D-C79009E6DCD3}" name="新保美香" initials="新美" userId="S::mika@soc.meijigakuin.ac.jp::04156dce-f0a8-4f86-98dd-4963228f9f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9"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14" autoAdjust="0"/>
  </p:normalViewPr>
  <p:slideViewPr>
    <p:cSldViewPr snapToGrid="0">
      <p:cViewPr varScale="1">
        <p:scale>
          <a:sx n="63" d="100"/>
          <a:sy n="63" d="100"/>
        </p:scale>
        <p:origin x="346" y="278"/>
      </p:cViewPr>
      <p:guideLst>
        <p:guide orient="horz" pos="2160"/>
        <p:guide pos="3120"/>
      </p:guideLst>
    </p:cSldViewPr>
  </p:slideViewPr>
  <p:notesTextViewPr>
    <p:cViewPr>
      <p:scale>
        <a:sx n="1" d="1"/>
        <a:sy n="1" d="1"/>
      </p:scale>
      <p:origin x="0" y="0"/>
    </p:cViewPr>
  </p:notesTextViewPr>
  <p:notesViewPr>
    <p:cSldViewPr snapToGrid="0">
      <p:cViewPr varScale="1">
        <p:scale>
          <a:sx n="49" d="100"/>
          <a:sy n="49" d="100"/>
        </p:scale>
        <p:origin x="2680" y="6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notesMasters/notesMaster1.xml" Type="http://schemas.openxmlformats.org/officeDocument/2006/relationships/notesMaster"/><Relationship Id="rId39" Target="commentAuthors.xml" Type="http://schemas.openxmlformats.org/officeDocument/2006/relationships/commentAuthors"/><Relationship Id="rId4" Target="slides/slide3.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44" Target="authors.xml" Type="http://schemas.microsoft.com/office/2018/10/relationships/authors"/><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46400" cy="498475"/>
          </a:xfrm>
          <a:prstGeom prst="rect">
            <a:avLst/>
          </a:prstGeom>
        </p:spPr>
        <p:txBody>
          <a:bodyPr vert="horz" lIns="92108" tIns="46054" rIns="92108" bIns="460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49688" y="0"/>
            <a:ext cx="2946400" cy="498475"/>
          </a:xfrm>
          <a:prstGeom prst="rect">
            <a:avLst/>
          </a:prstGeom>
        </p:spPr>
        <p:txBody>
          <a:bodyPr vert="horz" lIns="92108" tIns="46054" rIns="92108" bIns="4605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79450" y="4776788"/>
            <a:ext cx="5438775" cy="3908425"/>
          </a:xfrm>
          <a:prstGeom prst="rect">
            <a:avLst/>
          </a:prstGeom>
        </p:spPr>
        <p:txBody>
          <a:bodyPr vert="horz" lIns="92108" tIns="46054" rIns="92108" bIns="460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28163"/>
            <a:ext cx="2946400" cy="49847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49688" y="9428163"/>
            <a:ext cx="2946400" cy="49847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14F7-C8E4-B958-72CC-E3C1480CAF69}"/>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88416296-CD47-12C9-D9FA-EDF7EC8C1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A31BB70F-938F-E8EA-A436-29619D9B2B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4DEF205C-042F-A7EA-983E-4503DCEFCB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308061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5DC6-CE8B-07AF-D34C-5343683B5D0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801369E0-6C99-B0E5-D666-C88B57582E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B69C765F-926E-F4ED-E278-3AA796997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4B5F0C1A-99AD-B746-8DDE-BD880B8EEE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9</a:t>
            </a:fld>
            <a:endParaRPr lang="ja-JP" altLang="en-US">
              <a:solidFill>
                <a:srgbClr val="000000"/>
              </a:solidFill>
            </a:endParaRPr>
          </a:p>
        </p:txBody>
      </p:sp>
    </p:spTree>
    <p:extLst>
      <p:ext uri="{BB962C8B-B14F-4D97-AF65-F5344CB8AC3E}">
        <p14:creationId xmlns:p14="http://schemas.microsoft.com/office/powerpoint/2010/main" val="251231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F45E6-B020-F021-7F4E-593A3A465CE1}"/>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F5144952-3B47-54AF-489B-D99960D7DE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3471F128-D3BE-C8FF-A666-28D2D9ED53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1988E75B-B75D-CD7B-8BCE-4D96A9A40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10</a:t>
            </a:fld>
            <a:endParaRPr lang="ja-JP" altLang="en-US">
              <a:solidFill>
                <a:srgbClr val="000000"/>
              </a:solidFill>
            </a:endParaRPr>
          </a:p>
        </p:txBody>
      </p:sp>
    </p:spTree>
    <p:extLst>
      <p:ext uri="{BB962C8B-B14F-4D97-AF65-F5344CB8AC3E}">
        <p14:creationId xmlns:p14="http://schemas.microsoft.com/office/powerpoint/2010/main" val="258134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135AE-5509-7A52-4355-C63F1D4FC5F4}"/>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71B15E20-BC68-A2FF-673F-197F94BDC0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E26A0111-7F18-DE01-ED8D-6B96605070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04538F31-175C-5E09-3588-95B411B31C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11</a:t>
            </a:fld>
            <a:endParaRPr lang="ja-JP" altLang="en-US">
              <a:solidFill>
                <a:srgbClr val="000000"/>
              </a:solidFill>
            </a:endParaRPr>
          </a:p>
        </p:txBody>
      </p:sp>
    </p:spTree>
    <p:extLst>
      <p:ext uri="{BB962C8B-B14F-4D97-AF65-F5344CB8AC3E}">
        <p14:creationId xmlns:p14="http://schemas.microsoft.com/office/powerpoint/2010/main" val="397172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4F08-F524-E8C8-1D07-7C975168C8B8}"/>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259FE42F-E127-B518-695D-17482C772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B2D559D2-C3A8-C8FB-76BF-FBA7211B2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3A34BBCA-31C6-37A8-4F7D-C0BA971B3F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12</a:t>
            </a:fld>
            <a:endParaRPr lang="ja-JP" altLang="en-US">
              <a:solidFill>
                <a:srgbClr val="000000"/>
              </a:solidFill>
            </a:endParaRPr>
          </a:p>
        </p:txBody>
      </p:sp>
    </p:spTree>
    <p:extLst>
      <p:ext uri="{BB962C8B-B14F-4D97-AF65-F5344CB8AC3E}">
        <p14:creationId xmlns:p14="http://schemas.microsoft.com/office/powerpoint/2010/main" val="258776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89EB5DD1-F1AB-969B-29F4-325C5F2C55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64BC585-6046-9B54-F7C2-8E18F61AFB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29700" name="スライド番号プレースホルダー 3">
            <a:extLst>
              <a:ext uri="{FF2B5EF4-FFF2-40B4-BE49-F238E27FC236}">
                <a16:creationId xmlns:a16="http://schemas.microsoft.com/office/drawing/2014/main" id="{D6A51D2D-4528-789D-F848-E22190DED4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3140735-99BC-4097-AE13-B9184DA7DCDB}" type="slidenum">
              <a:rPr lang="ja-JP" altLang="en-US">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80C5D01B-4ACE-E959-0BCE-D40085D4BD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265AA883-8A0F-0679-9906-EC8ADAE1BD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31748" name="スライド番号プレースホルダー 3">
            <a:extLst>
              <a:ext uri="{FF2B5EF4-FFF2-40B4-BE49-F238E27FC236}">
                <a16:creationId xmlns:a16="http://schemas.microsoft.com/office/drawing/2014/main" id="{7F31ACB4-B1A4-9BD1-AD55-47ACE9F7C1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4F30C05-FF94-4BB8-8AC0-F6040EB81D72}" type="slidenum">
              <a:rPr lang="ja-JP" altLang="en-US">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6C642428-1E29-81B2-7CBA-E377FAB12C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AC5A6447-D449-C1DA-228B-57900DA82C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33796" name="スライド番号プレースホルダー 3">
            <a:extLst>
              <a:ext uri="{FF2B5EF4-FFF2-40B4-BE49-F238E27FC236}">
                <a16:creationId xmlns:a16="http://schemas.microsoft.com/office/drawing/2014/main" id="{00B195CA-F41E-7648-2D81-5D9E4EF972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7080BF5-00A5-46CB-A20A-4848D512BDF6}" type="slidenum">
              <a:rPr lang="ja-JP" altLang="en-US">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7F2FB-8269-8B58-B53D-C4691253FFC3}"/>
            </a:ext>
          </a:extLst>
        </p:cNvPr>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A3C977BB-DE27-BF8D-638A-3BED65CDEA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96F48960-6B4D-F9A4-BA59-62960616D5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35844" name="スライド番号プレースホルダー 3">
            <a:extLst>
              <a:ext uri="{FF2B5EF4-FFF2-40B4-BE49-F238E27FC236}">
                <a16:creationId xmlns:a16="http://schemas.microsoft.com/office/drawing/2014/main" id="{58169FFD-D4A9-D3A2-9A40-9FC9016F01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7AF12F3-51DA-49BD-9340-DDC1A2A9C025}" type="slidenum">
              <a:rPr lang="ja-JP" altLang="en-US">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37106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FC88510D-1D46-65DA-5068-F259E55973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96F43EF5-A0A6-7CC0-C6A7-24296776CE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38916" name="スライド番号プレースホルダー 3">
            <a:extLst>
              <a:ext uri="{FF2B5EF4-FFF2-40B4-BE49-F238E27FC236}">
                <a16:creationId xmlns:a16="http://schemas.microsoft.com/office/drawing/2014/main" id="{0BADC152-003C-116A-C14C-6528535FE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830C9F-FFFB-45AC-B4EE-3A8E08488085}" type="slidenum">
              <a:rPr lang="ja-JP" altLang="en-US">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055CF58B-AD60-31ED-A946-7F5B8F171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5BDACC02-59E8-DAB5-779B-260776FD87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0964" name="スライド番号プレースホルダー 3">
            <a:extLst>
              <a:ext uri="{FF2B5EF4-FFF2-40B4-BE49-F238E27FC236}">
                <a16:creationId xmlns:a16="http://schemas.microsoft.com/office/drawing/2014/main" id="{5EDF5377-18DD-1B95-4F8F-244EB109AF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7B61E55-7B50-4681-9977-793D9326313D}" type="slidenum">
              <a:rPr lang="ja-JP" altLang="en-US">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FEB2-4D4E-3A63-1E6D-85412EA1E2A8}"/>
            </a:ext>
          </a:extLst>
        </p:cNvPr>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12B506AC-8B68-7526-24E7-3BFECCD88F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517604A4-5AB6-ABC5-A84F-963854F08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3012" name="スライド番号プレースホルダー 3">
            <a:extLst>
              <a:ext uri="{FF2B5EF4-FFF2-40B4-BE49-F238E27FC236}">
                <a16:creationId xmlns:a16="http://schemas.microsoft.com/office/drawing/2014/main" id="{31599812-647D-B21D-6A44-08FEACA2B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36296F-2B22-4801-BD75-C33BE7A0C8F4}" type="slidenum">
              <a:rPr lang="ja-JP" altLang="en-US">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14972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96E17-D92F-F45A-F393-9EB58C20E7C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CECBBBB3-CF41-DCDF-7A72-8C98063DD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638371DA-4ED9-ACDC-2AB7-36C7777DC7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316133D3-D09D-6C47-7E6C-3D0687094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21</a:t>
            </a:fld>
            <a:endParaRPr lang="ja-JP" altLang="en-US">
              <a:solidFill>
                <a:srgbClr val="000000"/>
              </a:solidFill>
            </a:endParaRPr>
          </a:p>
        </p:txBody>
      </p:sp>
    </p:spTree>
    <p:extLst>
      <p:ext uri="{BB962C8B-B14F-4D97-AF65-F5344CB8AC3E}">
        <p14:creationId xmlns:p14="http://schemas.microsoft.com/office/powerpoint/2010/main" val="4048400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0DE05-74E3-CA79-B716-AF97510F10F8}"/>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03BFB8D0-5C41-12E7-2FFD-F47C49975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14972824-5CAF-40EB-5C61-33FF881D4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7F98D497-6C17-C35B-5ACC-68D0793870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22</a:t>
            </a:fld>
            <a:endParaRPr lang="ja-JP" altLang="en-US">
              <a:solidFill>
                <a:srgbClr val="000000"/>
              </a:solidFill>
            </a:endParaRPr>
          </a:p>
        </p:txBody>
      </p:sp>
    </p:spTree>
    <p:extLst>
      <p:ext uri="{BB962C8B-B14F-4D97-AF65-F5344CB8AC3E}">
        <p14:creationId xmlns:p14="http://schemas.microsoft.com/office/powerpoint/2010/main" val="885124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2F6B4ED-E3B4-A683-B76B-F8051E2731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922B4B05-1A60-1537-EE2E-A26A90FD3D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11A551B-EF5A-8888-8CAA-C4733379BB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a:defRPr>
                <a:solidFill>
                  <a:schemeClr val="tx1"/>
                </a:solidFill>
                <a:latin typeface="Calibri" panose="020F0502020204030204" pitchFamily="34" charset="0"/>
              </a:defRPr>
            </a:lvl1pPr>
            <a:lvl2pPr marL="742950" indent="-285750" defTabSz="460375">
              <a:defRPr>
                <a:solidFill>
                  <a:schemeClr val="tx1"/>
                </a:solidFill>
                <a:latin typeface="Calibri" panose="020F0502020204030204" pitchFamily="34" charset="0"/>
              </a:defRPr>
            </a:lvl2pPr>
            <a:lvl3pPr marL="1143000" indent="-228600" defTabSz="460375">
              <a:defRPr>
                <a:solidFill>
                  <a:schemeClr val="tx1"/>
                </a:solidFill>
                <a:latin typeface="Calibri" panose="020F0502020204030204" pitchFamily="34" charset="0"/>
              </a:defRPr>
            </a:lvl3pPr>
            <a:lvl4pPr marL="1600200" indent="-228600" defTabSz="460375">
              <a:defRPr>
                <a:solidFill>
                  <a:schemeClr val="tx1"/>
                </a:solidFill>
                <a:latin typeface="Calibri" panose="020F0502020204030204" pitchFamily="34" charset="0"/>
              </a:defRPr>
            </a:lvl4pPr>
            <a:lvl5pPr marL="2057400" indent="-228600" defTabSz="460375">
              <a:defRPr>
                <a:solidFill>
                  <a:schemeClr val="tx1"/>
                </a:solidFill>
                <a:latin typeface="Calibri" panose="020F0502020204030204" pitchFamily="34" charset="0"/>
              </a:defRPr>
            </a:lvl5pPr>
            <a:lvl6pPr marL="2514600" indent="-228600" defTabSz="460375" eaLnBrk="0" fontAlgn="base" hangingPunct="0">
              <a:spcBef>
                <a:spcPct val="0"/>
              </a:spcBef>
              <a:spcAft>
                <a:spcPct val="0"/>
              </a:spcAft>
              <a:defRPr>
                <a:solidFill>
                  <a:schemeClr val="tx1"/>
                </a:solidFill>
                <a:latin typeface="Calibri" panose="020F0502020204030204" pitchFamily="34" charset="0"/>
              </a:defRPr>
            </a:lvl6pPr>
            <a:lvl7pPr marL="2971800" indent="-228600" defTabSz="460375" eaLnBrk="0" fontAlgn="base" hangingPunct="0">
              <a:spcBef>
                <a:spcPct val="0"/>
              </a:spcBef>
              <a:spcAft>
                <a:spcPct val="0"/>
              </a:spcAft>
              <a:defRPr>
                <a:solidFill>
                  <a:schemeClr val="tx1"/>
                </a:solidFill>
                <a:latin typeface="Calibri" panose="020F0502020204030204" pitchFamily="34" charset="0"/>
              </a:defRPr>
            </a:lvl7pPr>
            <a:lvl8pPr marL="3429000" indent="-228600" defTabSz="460375" eaLnBrk="0" fontAlgn="base" hangingPunct="0">
              <a:spcBef>
                <a:spcPct val="0"/>
              </a:spcBef>
              <a:spcAft>
                <a:spcPct val="0"/>
              </a:spcAft>
              <a:defRPr>
                <a:solidFill>
                  <a:schemeClr val="tx1"/>
                </a:solidFill>
                <a:latin typeface="Calibri" panose="020F0502020204030204" pitchFamily="34" charset="0"/>
              </a:defRPr>
            </a:lvl8pPr>
            <a:lvl9pPr marL="3886200" indent="-228600" defTabSz="460375" eaLnBrk="0" fontAlgn="base" hangingPunct="0">
              <a:spcBef>
                <a:spcPct val="0"/>
              </a:spcBef>
              <a:spcAft>
                <a:spcPct val="0"/>
              </a:spcAft>
              <a:defRPr>
                <a:solidFill>
                  <a:schemeClr val="tx1"/>
                </a:solidFill>
                <a:latin typeface="Calibri" panose="020F0502020204030204" pitchFamily="34" charset="0"/>
              </a:defRPr>
            </a:lvl9pPr>
          </a:lstStyle>
          <a:p>
            <a:fld id="{647B0789-44CC-4A59-A782-E3D7E1E0C850}" type="slidenum">
              <a:rPr lang="ja-JP" altLang="en-US">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548FE58A-4A3C-A97D-3F7A-5E7C1B1E48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01ACE44B-4DCB-A69C-9967-720A3B44E3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7108" name="スライド番号プレースホルダー 3">
            <a:extLst>
              <a:ext uri="{FF2B5EF4-FFF2-40B4-BE49-F238E27FC236}">
                <a16:creationId xmlns:a16="http://schemas.microsoft.com/office/drawing/2014/main" id="{F86A57A2-7A3D-DF21-04D6-8139FF0648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C4A7DFC-1F40-49E8-8D27-D6E4B06F3C07}" type="slidenum">
              <a:rPr lang="ja-JP" altLang="en-US">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0928EA98-4D70-CCF7-7DC7-90DBDDA39A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D52D32F8-6A5B-8727-29B8-1D3DF451C0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9156" name="スライド番号プレースホルダー 3">
            <a:extLst>
              <a:ext uri="{FF2B5EF4-FFF2-40B4-BE49-F238E27FC236}">
                <a16:creationId xmlns:a16="http://schemas.microsoft.com/office/drawing/2014/main" id="{A02F489E-8C9F-B031-4A3A-5AEE3A9ECB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8D7BDE-5F32-4D70-A36D-E8BB80970CB0}" type="slidenum">
              <a:rPr lang="ja-JP" altLang="en-US">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A0974350-B158-CA91-CEE2-14A9C9E25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7357024-D523-7455-0685-CD12B05C0C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51204" name="スライド番号プレースホルダー 3">
            <a:extLst>
              <a:ext uri="{FF2B5EF4-FFF2-40B4-BE49-F238E27FC236}">
                <a16:creationId xmlns:a16="http://schemas.microsoft.com/office/drawing/2014/main" id="{B7D4C322-3B73-4BC0-F703-D90BE38E52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644EFA2-EBC4-4B47-A3BF-0AC576F1A1EC}" type="slidenum">
              <a:rPr lang="ja-JP" altLang="en-US">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B38BECB2-FE2A-4231-5739-AF7E136740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E744D0F0-500F-E0E3-936F-534ED6A00E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53252" name="スライド番号プレースホルダー 3">
            <a:extLst>
              <a:ext uri="{FF2B5EF4-FFF2-40B4-BE49-F238E27FC236}">
                <a16:creationId xmlns:a16="http://schemas.microsoft.com/office/drawing/2014/main" id="{C2D8C2FE-02E1-9CEE-59AF-6183AC25BB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8EA8837-A9AB-44AA-B216-F751FDEFBCCC}" type="slidenum">
              <a:rPr lang="ja-JP" altLang="en-US">
                <a:solidFill>
                  <a:srgbClr val="000000"/>
                </a:solidFill>
                <a:latin typeface="游ゴシック" panose="020B0400000000000000" pitchFamily="50" charset="-128"/>
              </a:rPr>
              <a:pPr/>
              <a:t>27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2D17A941-1B60-A93E-9512-C66734559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CC8A7E4C-A7A6-8948-24F3-640BBEAF8C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55300" name="スライド番号プレースホルダー 3">
            <a:extLst>
              <a:ext uri="{FF2B5EF4-FFF2-40B4-BE49-F238E27FC236}">
                <a16:creationId xmlns:a16="http://schemas.microsoft.com/office/drawing/2014/main" id="{85A4CB71-56F6-64E0-C681-7D66D76F7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F2B4CFA-A49C-43D2-88B7-7AE966E87FB6}" type="slidenum">
              <a:rPr lang="ja-JP" altLang="en-US">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5554ACDA-D5B5-AB17-4F69-F113667220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4B8E38FB-A508-31EB-FAA0-89688A93C2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57348" name="スライド番号プレースホルダー 3">
            <a:extLst>
              <a:ext uri="{FF2B5EF4-FFF2-40B4-BE49-F238E27FC236}">
                <a16:creationId xmlns:a16="http://schemas.microsoft.com/office/drawing/2014/main" id="{2936C8FA-FF4C-18A1-E792-C6BC430DE0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E84318A-346A-4B85-811A-31A668CA15D0}"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CC18ADC8-8700-4014-931B-EF56A51CC3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227C2ED0-EFAD-FA44-B6FC-BBC2CC727B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2BA0C657-4837-F772-65A2-3D76F4E8A1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68BF323-32D4-40B3-A552-EB39826B0B2A}"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F6065137-A16D-4EC8-C4D9-7F0746DC4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6B086116-B420-A128-545B-2C65DA2274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61444" name="スライド番号プレースホルダー 3">
            <a:extLst>
              <a:ext uri="{FF2B5EF4-FFF2-40B4-BE49-F238E27FC236}">
                <a16:creationId xmlns:a16="http://schemas.microsoft.com/office/drawing/2014/main" id="{EEA96D19-309E-4E77-1D38-7D85CF383E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A5AC0BF-4B0C-4868-8F37-DFA010BFAE9A}"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33</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34</a:t>
            </a:fld>
            <a:endParaRPr lang="ja-JP"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35</a:t>
            </a:fld>
            <a:endParaRPr lang="ja-JP"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4</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0B23-0BDF-C028-A9CC-EEBFF25DDBD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CDFC9D58-1533-0A8E-7FED-8431B1854A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7841AF64-F7D1-729C-BA4E-ACBC573715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8A7FCDEC-6C34-4FC0-0672-2AD2757A0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5</a:t>
            </a:fld>
            <a:endParaRPr lang="ja-JP" altLang="en-US">
              <a:solidFill>
                <a:srgbClr val="000000"/>
              </a:solidFill>
            </a:endParaRPr>
          </a:p>
        </p:txBody>
      </p:sp>
    </p:spTree>
    <p:extLst>
      <p:ext uri="{BB962C8B-B14F-4D97-AF65-F5344CB8AC3E}">
        <p14:creationId xmlns:p14="http://schemas.microsoft.com/office/powerpoint/2010/main" val="168077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0A39-E982-A2A4-70EB-DE50B6E56E9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1E4D6EF1-EA51-B3E5-4560-5CD699F14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A1183DD4-BB14-5388-3734-C31A58E5F8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0E9EA7A7-3283-86E6-AB71-E826EF7D4B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6</a:t>
            </a:fld>
            <a:endParaRPr lang="ja-JP" altLang="en-US">
              <a:solidFill>
                <a:srgbClr val="000000"/>
              </a:solidFill>
            </a:endParaRPr>
          </a:p>
        </p:txBody>
      </p:sp>
    </p:spTree>
    <p:extLst>
      <p:ext uri="{BB962C8B-B14F-4D97-AF65-F5344CB8AC3E}">
        <p14:creationId xmlns:p14="http://schemas.microsoft.com/office/powerpoint/2010/main" val="306084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842D-0283-A4B3-8351-77506A9F71F7}"/>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58E0AD4C-699A-4D8C-3173-E5DDBF7EFE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C165B8EF-38BA-E97C-3003-3B117FB48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3F14A5F3-DA26-CDC0-0651-9BC016861C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7</a:t>
            </a:fld>
            <a:endParaRPr lang="ja-JP" altLang="en-US">
              <a:solidFill>
                <a:srgbClr val="000000"/>
              </a:solidFill>
            </a:endParaRPr>
          </a:p>
        </p:txBody>
      </p:sp>
    </p:spTree>
    <p:extLst>
      <p:ext uri="{BB962C8B-B14F-4D97-AF65-F5344CB8AC3E}">
        <p14:creationId xmlns:p14="http://schemas.microsoft.com/office/powerpoint/2010/main" val="395264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8942-C746-C6CC-9B0D-CA1EEE8C438F}"/>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6F1D6350-E7E1-9ACF-1BE7-E86BD701C2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A3C3E574-CC3F-6284-CA7D-15AEC5F749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DA9F8F5C-1332-FC12-9908-9B76FEDF0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8</a:t>
            </a:fld>
            <a:endParaRPr lang="ja-JP" altLang="en-US">
              <a:solidFill>
                <a:srgbClr val="000000"/>
              </a:solidFill>
            </a:endParaRPr>
          </a:p>
        </p:txBody>
      </p:sp>
    </p:spTree>
    <p:extLst>
      <p:ext uri="{BB962C8B-B14F-4D97-AF65-F5344CB8AC3E}">
        <p14:creationId xmlns:p14="http://schemas.microsoft.com/office/powerpoint/2010/main" val="92511533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424139298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0.png" Type="http://schemas.openxmlformats.org/officeDocument/2006/relationships/image"/><Relationship Id="rId4" Target="../media/image1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0.png" Type="http://schemas.openxmlformats.org/officeDocument/2006/relationships/image"/><Relationship Id="rId4" Target="../media/image1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2.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3.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4.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F9136-9A41-2361-E3FD-9A0195BC4C04}"/>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9C1D6935-93E6-E6BE-8D42-2C8F55EAB44C}"/>
              </a:ext>
            </a:extLst>
          </p:cNvPr>
          <p:cNvSpPr/>
          <p:nvPr/>
        </p:nvSpPr>
        <p:spPr>
          <a:xfrm>
            <a:off x="273000" y="3497650"/>
            <a:ext cx="9360000" cy="324000"/>
          </a:xfrm>
          <a:prstGeom prst="parallelogram">
            <a:avLst/>
          </a:prstGeom>
          <a:pattFill prst="wdUpDiag">
            <a:fgClr>
              <a:schemeClr val="accent6">
                <a:lumMod val="40000"/>
                <a:lumOff val="60000"/>
              </a:schemeClr>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DF60FEDD-40DD-9506-DB59-8A6D8F71967B}"/>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800" dirty="0">
                <a:solidFill>
                  <a:prstClr val="black"/>
                </a:solidFill>
                <a:latin typeface="HGS創英角ｺﾞｼｯｸUB" panose="020B0900000000000000" pitchFamily="50" charset="-128"/>
                <a:ea typeface="HGS創英角ｺﾞｼｯｸUB" panose="020B0900000000000000" pitchFamily="50" charset="-128"/>
              </a:rPr>
              <a:t>アセスメントと</a:t>
            </a:r>
            <a:r>
              <a:rPr kumimoji="1" lang="ja-JP" altLang="en-US" sz="4800" b="1" spc="300" dirty="0">
                <a:solidFill>
                  <a:prstClr val="black"/>
                </a:solidFill>
                <a:latin typeface="メイリオ" panose="020B0604030504040204" pitchFamily="50" charset="-128"/>
                <a:ea typeface="メイリオ" panose="020B0604030504040204" pitchFamily="50" charset="-128"/>
              </a:rPr>
              <a:t>援助方針の策定</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67E9393-B691-FA8C-581E-996CFCE39C04}"/>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chemeClr val="accent6">
                    <a:lumMod val="40000"/>
                    <a:lumOff val="60000"/>
                  </a:schemeClr>
                </a:solidFill>
                <a:latin typeface="メイリオ" panose="020B0604030504040204" pitchFamily="50" charset="-128"/>
                <a:ea typeface="メイリオ" panose="020B0604030504040204" pitchFamily="50" charset="-128"/>
              </a:rPr>
              <a:t>No.3-3</a:t>
            </a:r>
          </a:p>
        </p:txBody>
      </p:sp>
      <p:sp>
        <p:nvSpPr>
          <p:cNvPr id="11" name="正方形/長方形 10">
            <a:extLst>
              <a:ext uri="{FF2B5EF4-FFF2-40B4-BE49-F238E27FC236}">
                <a16:creationId xmlns:a16="http://schemas.microsoft.com/office/drawing/2014/main" id="{EAFBB9F2-2DCB-732D-E911-08916C7ADC00}"/>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351929850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0899A-0953-4D84-37FA-E1312FBA9167}"/>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FB5D495F-A8E7-0C07-7DB4-8198249586A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D27C1827-685D-5295-943A-CDABA8C98765}"/>
              </a:ext>
            </a:extLst>
          </p:cNvPr>
          <p:cNvSpPr/>
          <p:nvPr/>
        </p:nvSpPr>
        <p:spPr>
          <a:xfrm>
            <a:off x="453000" y="2566739"/>
            <a:ext cx="9000000" cy="1862048"/>
          </a:xfrm>
          <a:prstGeom prst="rect">
            <a:avLst/>
          </a:prstGeom>
        </p:spPr>
        <p:txBody>
          <a:bodyPr>
            <a:spAutoFit/>
          </a:bodyPr>
          <a:lstStyle/>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「被保護世帯に対する指導援助の結果を</a:t>
            </a:r>
            <a:r>
              <a:rPr lang="ja-JP" altLang="en-US" sz="2000" b="1" spc="100" dirty="0">
                <a:latin typeface="メイリオ" panose="020B0604030504040204" pitchFamily="50" charset="-128"/>
                <a:ea typeface="メイリオ" panose="020B0604030504040204" pitchFamily="50" charset="-128"/>
              </a:rPr>
              <a:t>適宜適切な時期に評価し、援助方針の見直しを行う</a:t>
            </a:r>
            <a:r>
              <a:rPr lang="ja-JP" altLang="en-US" sz="2000" spc="100" dirty="0">
                <a:latin typeface="メイリオ" panose="020B0604030504040204" pitchFamily="50" charset="-128"/>
                <a:ea typeface="メイリオ" panose="020B0604030504040204" pitchFamily="50" charset="-128"/>
              </a:rPr>
              <a:t>こと。」</a:t>
            </a:r>
          </a:p>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「援助方針の見直しは、世帯の状況等の変動にあわせて行うほか、</a:t>
            </a:r>
            <a:r>
              <a:rPr lang="ja-JP" altLang="en-US" sz="2000" b="1" spc="100" dirty="0">
                <a:latin typeface="メイリオ" panose="020B0604030504040204" pitchFamily="50" charset="-128"/>
                <a:ea typeface="メイリオ" panose="020B0604030504040204" pitchFamily="50" charset="-128"/>
              </a:rPr>
              <a:t>世帯の状況等に変動がない場合であっても少なくとも年に１回以上行う</a:t>
            </a:r>
            <a:r>
              <a:rPr lang="ja-JP" altLang="en-US" sz="2000" spc="100" dirty="0">
                <a:latin typeface="メイリオ" panose="020B0604030504040204" pitchFamily="50" charset="-128"/>
                <a:ea typeface="メイリオ" panose="020B0604030504040204" pitchFamily="50" charset="-128"/>
              </a:rPr>
              <a:t>こと。」</a:t>
            </a:r>
            <a:endParaRPr lang="en-US" altLang="ja-JP" sz="20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B08B950-1761-90CA-C397-2D15378AFCE7}"/>
              </a:ext>
            </a:extLst>
          </p:cNvPr>
          <p:cNvSpPr/>
          <p:nvPr/>
        </p:nvSpPr>
        <p:spPr>
          <a:xfrm>
            <a:off x="453000" y="1250583"/>
            <a:ext cx="9000000" cy="894154"/>
          </a:xfrm>
          <a:prstGeom prst="rect">
            <a:avLst/>
          </a:prstGeom>
          <a:noFill/>
          <a:ln>
            <a:noFill/>
            <a:prstDash val="sysDash"/>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600"/>
              </a:spcAft>
              <a:defRPr/>
            </a:pPr>
            <a:r>
              <a:rPr lang="ja-JP" altLang="en-US" spc="100" dirty="0">
                <a:latin typeface="メイリオ" panose="020B0604030504040204" pitchFamily="50" charset="-128"/>
                <a:ea typeface="メイリオ" panose="020B0604030504040204" pitchFamily="50" charset="-128"/>
              </a:rPr>
              <a:t>　援助方針は、保護開始時および保護を実施する過程で適宜見直す必要があります。実施要領には、次のように書かれています。</a:t>
            </a:r>
            <a:endParaRPr kumimoji="1" lang="ja-JP" altLang="en-US" spc="100" dirty="0"/>
          </a:p>
        </p:txBody>
      </p:sp>
      <p:sp>
        <p:nvSpPr>
          <p:cNvPr id="10" name="四角形: 角を丸くする 9">
            <a:extLst>
              <a:ext uri="{FF2B5EF4-FFF2-40B4-BE49-F238E27FC236}">
                <a16:creationId xmlns:a16="http://schemas.microsoft.com/office/drawing/2014/main" id="{8907B81F-93C3-C731-0AC7-ADE322D22AA1}"/>
              </a:ext>
            </a:extLst>
          </p:cNvPr>
          <p:cNvSpPr/>
          <p:nvPr/>
        </p:nvSpPr>
        <p:spPr>
          <a:xfrm>
            <a:off x="134937" y="291740"/>
            <a:ext cx="3780000"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援助方針策定のタイミング　</a:t>
            </a:r>
          </a:p>
        </p:txBody>
      </p:sp>
      <p:sp>
        <p:nvSpPr>
          <p:cNvPr id="13" name="テキスト ボックス 5">
            <a:extLst>
              <a:ext uri="{FF2B5EF4-FFF2-40B4-BE49-F238E27FC236}">
                <a16:creationId xmlns:a16="http://schemas.microsoft.com/office/drawing/2014/main" id="{2869D6E2-F05C-AE2E-2365-3B69DD25AB0B}"/>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,p456</a:t>
            </a:r>
            <a:endParaRPr lang="ja-JP" altLang="en-US" sz="1000" dirty="0">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8A322015-95EB-6796-2BB7-3351DE93AAE2}"/>
              </a:ext>
            </a:extLst>
          </p:cNvPr>
          <p:cNvSpPr/>
          <p:nvPr/>
        </p:nvSpPr>
        <p:spPr>
          <a:xfrm>
            <a:off x="373584" y="2236204"/>
            <a:ext cx="9158833" cy="2744763"/>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角を丸めた四角形 14">
            <a:extLst>
              <a:ext uri="{FF2B5EF4-FFF2-40B4-BE49-F238E27FC236}">
                <a16:creationId xmlns:a16="http://schemas.microsoft.com/office/drawing/2014/main" id="{3D111C05-5B66-07E9-5C31-9477013D6A66}"/>
              </a:ext>
            </a:extLst>
          </p:cNvPr>
          <p:cNvSpPr/>
          <p:nvPr/>
        </p:nvSpPr>
        <p:spPr>
          <a:xfrm>
            <a:off x="1659713" y="5556921"/>
            <a:ext cx="3115487" cy="360000"/>
          </a:xfrm>
          <a:prstGeom prst="wedgeRoundRectCallout">
            <a:avLst>
              <a:gd name="adj1" fmla="val -54289"/>
              <a:gd name="adj2" fmla="val 28093"/>
              <a:gd name="adj3" fmla="val 16667"/>
            </a:avLst>
          </a:prstGeom>
          <a:solidFill>
            <a:schemeClr val="bg2"/>
          </a:solidFill>
          <a:ln w="38100">
            <a:noFill/>
            <a:prstDash val="sysDot"/>
          </a:ln>
        </p:spPr>
        <p:style>
          <a:lnRef idx="0">
            <a:scrgbClr r="0" g="0" b="0"/>
          </a:lnRef>
          <a:fillRef idx="0">
            <a:scrgbClr r="0" g="0" b="0"/>
          </a:fillRef>
          <a:effectRef idx="0">
            <a:scrgbClr r="0" g="0" b="0"/>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a:t>
            </a:r>
            <a:r>
              <a:rPr kumimoji="1" lang="ja-JP" altLang="en-US" sz="1100" u="sng" spc="100" dirty="0">
                <a:solidFill>
                  <a:schemeClr val="tx1"/>
                </a:solidFill>
                <a:latin typeface="メイリオ" panose="020B0604030504040204" pitchFamily="50" charset="-128"/>
                <a:ea typeface="メイリオ" panose="020B0604030504040204" pitchFamily="50" charset="-128"/>
              </a:rPr>
              <a:t>少なくとも</a:t>
            </a:r>
            <a:r>
              <a:rPr kumimoji="1" lang="ja-JP" altLang="en-US" sz="1100" spc="100" dirty="0">
                <a:solidFill>
                  <a:schemeClr val="tx1"/>
                </a:solidFill>
                <a:latin typeface="メイリオ" panose="020B0604030504040204" pitchFamily="50" charset="-128"/>
                <a:ea typeface="メイリオ" panose="020B0604030504040204" pitchFamily="50" charset="-128"/>
              </a:rPr>
              <a:t>年に</a:t>
            </a:r>
            <a:r>
              <a:rPr kumimoji="1" lang="en-US" altLang="ja-JP" sz="1100" spc="100" dirty="0">
                <a:solidFill>
                  <a:schemeClr val="tx1"/>
                </a:solidFill>
                <a:latin typeface="メイリオ" panose="020B0604030504040204" pitchFamily="50" charset="-128"/>
                <a:ea typeface="メイリオ" panose="020B0604030504040204" pitchFamily="50" charset="-128"/>
              </a:rPr>
              <a:t>1</a:t>
            </a:r>
            <a:r>
              <a:rPr kumimoji="1" lang="ja-JP" altLang="en-US" sz="1100" spc="100" dirty="0">
                <a:solidFill>
                  <a:schemeClr val="tx1"/>
                </a:solidFill>
                <a:latin typeface="メイリオ" panose="020B0604030504040204" pitchFamily="50" charset="-128"/>
                <a:ea typeface="メイリオ" panose="020B0604030504040204" pitchFamily="50" charset="-128"/>
              </a:rPr>
              <a:t>回以上」なのですね。</a:t>
            </a:r>
          </a:p>
        </p:txBody>
      </p:sp>
      <p:pic>
        <p:nvPicPr>
          <p:cNvPr id="16" name="図 15" descr="黒い背景と男性の絵&#10;&#10;AI によって生成されたコンテンツは間違っている可能性があります。">
            <a:extLst>
              <a:ext uri="{FF2B5EF4-FFF2-40B4-BE49-F238E27FC236}">
                <a16:creationId xmlns:a16="http://schemas.microsoft.com/office/drawing/2014/main" id="{F6698FF4-9EEA-3930-819A-6BF1E0E99FC2}"/>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373584" y="5540179"/>
            <a:ext cx="1390993" cy="952696"/>
          </a:xfrm>
          <a:prstGeom prst="rect">
            <a:avLst/>
          </a:prstGeom>
        </p:spPr>
      </p:pic>
      <p:sp>
        <p:nvSpPr>
          <p:cNvPr id="3" name="テキスト ボックス 8">
            <a:extLst>
              <a:ext uri="{FF2B5EF4-FFF2-40B4-BE49-F238E27FC236}">
                <a16:creationId xmlns:a16="http://schemas.microsoft.com/office/drawing/2014/main" id="{F9328FDD-C639-0030-A541-725C9975C468}"/>
              </a:ext>
            </a:extLst>
          </p:cNvPr>
          <p:cNvSpPr txBox="1">
            <a:spLocks noChangeArrowheads="1"/>
          </p:cNvSpPr>
          <p:nvPr/>
        </p:nvSpPr>
        <p:spPr bwMode="auto">
          <a:xfrm>
            <a:off x="6562874" y="772962"/>
            <a:ext cx="3153420"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生活保護手帳で確認</a:t>
            </a:r>
          </a:p>
        </p:txBody>
      </p:sp>
    </p:spTree>
    <p:extLst>
      <p:ext uri="{BB962C8B-B14F-4D97-AF65-F5344CB8AC3E}">
        <p14:creationId xmlns:p14="http://schemas.microsoft.com/office/powerpoint/2010/main" val="834924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EEBD-D26F-86D2-6827-66436961CC4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18C8CD7-FCC8-BE20-CA3F-9C69F9C77FE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6" name="四角形: 角を丸くする 5">
            <a:extLst>
              <a:ext uri="{FF2B5EF4-FFF2-40B4-BE49-F238E27FC236}">
                <a16:creationId xmlns:a16="http://schemas.microsoft.com/office/drawing/2014/main" id="{FC99DC6C-CC24-CEA2-D573-26F6925C7A96}"/>
              </a:ext>
            </a:extLst>
          </p:cNvPr>
          <p:cNvSpPr/>
          <p:nvPr/>
        </p:nvSpPr>
        <p:spPr>
          <a:xfrm>
            <a:off x="63519" y="651861"/>
            <a:ext cx="3237946"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援助方針策定の留意点　</a:t>
            </a:r>
          </a:p>
        </p:txBody>
      </p:sp>
      <p:sp>
        <p:nvSpPr>
          <p:cNvPr id="2" name="正方形/長方形 1">
            <a:extLst>
              <a:ext uri="{FF2B5EF4-FFF2-40B4-BE49-F238E27FC236}">
                <a16:creationId xmlns:a16="http://schemas.microsoft.com/office/drawing/2014/main" id="{9C669805-EB84-995A-C8FA-DB2B0220A1C8}"/>
              </a:ext>
            </a:extLst>
          </p:cNvPr>
          <p:cNvSpPr/>
          <p:nvPr/>
        </p:nvSpPr>
        <p:spPr>
          <a:xfrm>
            <a:off x="416719" y="1289044"/>
            <a:ext cx="9072563" cy="7773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defRPr/>
            </a:pPr>
            <a:r>
              <a:rPr kumimoji="1" lang="ja-JP" altLang="en-US" sz="1600" spc="100" dirty="0"/>
              <a:t>   </a:t>
            </a:r>
            <a:r>
              <a:rPr kumimoji="1" lang="ja-JP" altLang="en-US" sz="1600" spc="100" dirty="0">
                <a:latin typeface="メイリオ" panose="020B0604030504040204" pitchFamily="50" charset="-128"/>
                <a:ea typeface="メイリオ" panose="020B0604030504040204" pitchFamily="50" charset="-128"/>
              </a:rPr>
              <a:t>援助方針策定にあたっては、別冊問答集問１２－１「援助方針策定の留意点」を確認してください。概要は以下のとおりです。</a:t>
            </a:r>
            <a:endParaRPr kumimoji="1" lang="en-US" altLang="ja-JP" sz="16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AA3B128-E034-55B3-519B-91961E90085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３．適切な援助方針を策定するために </a:t>
            </a:r>
          </a:p>
        </p:txBody>
      </p:sp>
      <p:sp>
        <p:nvSpPr>
          <p:cNvPr id="8" name="正方形/長方形 7">
            <a:extLst>
              <a:ext uri="{FF2B5EF4-FFF2-40B4-BE49-F238E27FC236}">
                <a16:creationId xmlns:a16="http://schemas.microsoft.com/office/drawing/2014/main" id="{BEDF6BBC-AB29-9DC0-A5B5-56DC049B1B7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 </a:t>
            </a: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．援助方針の策定について</a:t>
            </a:r>
          </a:p>
        </p:txBody>
      </p:sp>
      <p:sp>
        <p:nvSpPr>
          <p:cNvPr id="9" name="四角形: 角を丸くする 8">
            <a:extLst>
              <a:ext uri="{FF2B5EF4-FFF2-40B4-BE49-F238E27FC236}">
                <a16:creationId xmlns:a16="http://schemas.microsoft.com/office/drawing/2014/main" id="{790D1CBE-7053-BD0C-F7CF-C4BE16A13922}"/>
              </a:ext>
            </a:extLst>
          </p:cNvPr>
          <p:cNvSpPr/>
          <p:nvPr/>
        </p:nvSpPr>
        <p:spPr>
          <a:xfrm>
            <a:off x="373583" y="2098046"/>
            <a:ext cx="9158833" cy="4085510"/>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D1D8692-9D6F-620B-3913-09C438E37976}"/>
              </a:ext>
            </a:extLst>
          </p:cNvPr>
          <p:cNvSpPr/>
          <p:nvPr/>
        </p:nvSpPr>
        <p:spPr>
          <a:xfrm>
            <a:off x="416719" y="2196672"/>
            <a:ext cx="9072563" cy="38882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52000" indent="-252000"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□①方針の策定にあたっては</a:t>
            </a:r>
            <a:r>
              <a:rPr kumimoji="1" lang="ja-JP" altLang="en-US" u="sng" spc="100" dirty="0">
                <a:latin typeface="メイリオ" panose="020B0604030504040204" pitchFamily="50" charset="-128"/>
                <a:ea typeface="メイリオ" panose="020B0604030504040204" pitchFamily="50" charset="-128"/>
              </a:rPr>
              <a:t>要保護者の生活実態の把握と個々の要保護者の自立</a:t>
            </a:r>
            <a:br>
              <a:rPr kumimoji="1" lang="en-US" altLang="ja-JP" u="sng"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a:t>
            </a:r>
            <a:r>
              <a:rPr kumimoji="1" lang="ja-JP" altLang="en-US" u="sng" spc="100" dirty="0">
                <a:latin typeface="メイリオ" panose="020B0604030504040204" pitchFamily="50" charset="-128"/>
                <a:ea typeface="メイリオ" panose="020B0604030504040204" pitchFamily="50" charset="-128"/>
              </a:rPr>
              <a:t>に向けての課題分析が必要</a:t>
            </a:r>
            <a:r>
              <a:rPr kumimoji="1" lang="ja-JP" altLang="en-US" spc="100" dirty="0">
                <a:latin typeface="メイリオ" panose="020B0604030504040204" pitchFamily="50" charset="-128"/>
                <a:ea typeface="メイリオ" panose="020B0604030504040204" pitchFamily="50" charset="-128"/>
              </a:rPr>
              <a:t>であること。「生活実態の把握」や「病状調査」</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は方針策定の前段の作業であって方針ではない。</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□②方針はできるだけ</a:t>
            </a:r>
            <a:r>
              <a:rPr kumimoji="1" lang="ja-JP" altLang="en-US" u="sng" spc="100" dirty="0">
                <a:latin typeface="メイリオ" panose="020B0604030504040204" pitchFamily="50" charset="-128"/>
                <a:ea typeface="メイリオ" panose="020B0604030504040204" pitchFamily="50" charset="-128"/>
              </a:rPr>
              <a:t>具体的に記載する</a:t>
            </a:r>
            <a:r>
              <a:rPr kumimoji="1" lang="ja-JP" altLang="en-US" spc="100" dirty="0">
                <a:latin typeface="メイリオ" panose="020B0604030504040204" pitchFamily="50" charset="-128"/>
                <a:ea typeface="メイリオ" panose="020B0604030504040204" pitchFamily="50" charset="-128"/>
              </a:rPr>
              <a:t>こと。いわゆる４文字熟語で終わるよう</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な方針は、極力避ける必要がある。</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□③短期的な視点だけでなく、</a:t>
            </a:r>
            <a:r>
              <a:rPr kumimoji="1" lang="ja-JP" altLang="en-US" u="sng" spc="100" dirty="0">
                <a:latin typeface="メイリオ" panose="020B0604030504040204" pitchFamily="50" charset="-128"/>
                <a:ea typeface="メイリオ" panose="020B0604030504040204" pitchFamily="50" charset="-128"/>
              </a:rPr>
              <a:t>中長期的な視点に立った方針も検討</a:t>
            </a:r>
            <a:r>
              <a:rPr kumimoji="1" lang="ja-JP" altLang="en-US" spc="100" dirty="0">
                <a:latin typeface="メイリオ" panose="020B0604030504040204" pitchFamily="50" charset="-128"/>
                <a:ea typeface="メイリオ" panose="020B0604030504040204" pitchFamily="50" charset="-128"/>
              </a:rPr>
              <a:t>すること。</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□④世帯全員の方針に加え、</a:t>
            </a:r>
            <a:r>
              <a:rPr kumimoji="1" lang="ja-JP" altLang="en-US" u="sng" spc="100" dirty="0">
                <a:latin typeface="メイリオ" panose="020B0604030504040204" pitchFamily="50" charset="-128"/>
                <a:ea typeface="メイリオ" panose="020B0604030504040204" pitchFamily="50" charset="-128"/>
              </a:rPr>
              <a:t>個々の世帯員にも着目した方針を策定する</a:t>
            </a:r>
            <a:r>
              <a:rPr kumimoji="1" lang="ja-JP" altLang="en-US" spc="100" dirty="0">
                <a:latin typeface="メイリオ" panose="020B0604030504040204" pitchFamily="50" charset="-128"/>
                <a:ea typeface="メイリオ" panose="020B0604030504040204" pitchFamily="50" charset="-128"/>
              </a:rPr>
              <a:t>こと。</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特に世帯内の</a:t>
            </a:r>
            <a:r>
              <a:rPr kumimoji="1" lang="ja-JP" altLang="en-US" u="sng" spc="100" dirty="0">
                <a:latin typeface="メイリオ" panose="020B0604030504040204" pitchFamily="50" charset="-128"/>
                <a:ea typeface="メイリオ" panose="020B0604030504040204" pitchFamily="50" charset="-128"/>
              </a:rPr>
              <a:t>子どもについて留意する</a:t>
            </a:r>
            <a:r>
              <a:rPr kumimoji="1" lang="ja-JP" altLang="en-US" spc="100" dirty="0">
                <a:latin typeface="メイリオ" panose="020B0604030504040204" pitchFamily="50" charset="-128"/>
                <a:ea typeface="メイリオ" panose="020B0604030504040204" pitchFamily="50" charset="-128"/>
              </a:rPr>
              <a:t>必要がある。</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□⑤多様な問題を抱えた世帯については、ケース診断会議等を活用して組織的な</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検討を行ったうえで方針を策定すること。</a:t>
            </a:r>
            <a:r>
              <a:rPr kumimoji="1" lang="ja-JP" altLang="en-US" u="sng" spc="100" dirty="0">
                <a:latin typeface="メイリオ" panose="020B0604030504040204" pitchFamily="50" charset="-128"/>
                <a:ea typeface="メイリオ" panose="020B0604030504040204" pitchFamily="50" charset="-128"/>
              </a:rPr>
              <a:t>援助方針は組織としての方針</a:t>
            </a:r>
            <a:r>
              <a:rPr kumimoji="1" lang="ja-JP" altLang="en-US" spc="100" dirty="0">
                <a:latin typeface="メイリオ" panose="020B0604030504040204" pitchFamily="50" charset="-128"/>
                <a:ea typeface="メイリオ" panose="020B0604030504040204" pitchFamily="50" charset="-128"/>
              </a:rPr>
              <a:t>で</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あり、</a:t>
            </a:r>
            <a:r>
              <a:rPr kumimoji="1" lang="ja-JP" altLang="en-US" u="sng" spc="100" dirty="0">
                <a:latin typeface="メイリオ" panose="020B0604030504040204" pitchFamily="50" charset="-128"/>
                <a:ea typeface="メイリオ" panose="020B0604030504040204" pitchFamily="50" charset="-128"/>
              </a:rPr>
              <a:t>現業員がひとりで抱え込まないよう留意する</a:t>
            </a:r>
            <a:r>
              <a:rPr kumimoji="1" lang="ja-JP" altLang="en-US" spc="100" dirty="0">
                <a:latin typeface="メイリオ" panose="020B0604030504040204" pitchFamily="50" charset="-128"/>
                <a:ea typeface="メイリオ" panose="020B0604030504040204" pitchFamily="50" charset="-128"/>
              </a:rPr>
              <a:t>必要がある。 </a:t>
            </a:r>
          </a:p>
        </p:txBody>
      </p:sp>
      <p:sp>
        <p:nvSpPr>
          <p:cNvPr id="11" name="テキスト ボックス 5">
            <a:extLst>
              <a:ext uri="{FF2B5EF4-FFF2-40B4-BE49-F238E27FC236}">
                <a16:creationId xmlns:a16="http://schemas.microsoft.com/office/drawing/2014/main" id="{144C4DCC-62DD-0893-49AA-D5186A43D48F}"/>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生活保護手帳別冊問答集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428</a:t>
            </a:r>
            <a:endParaRPr lang="ja-JP" altLang="en-US" sz="1000" dirty="0">
              <a:latin typeface="メイリオ" panose="020B0604030504040204" pitchFamily="50" charset="-128"/>
              <a:ea typeface="メイリオ" panose="020B0604030504040204" pitchFamily="50" charset="-128"/>
            </a:endParaRPr>
          </a:p>
        </p:txBody>
      </p:sp>
      <p:sp>
        <p:nvSpPr>
          <p:cNvPr id="5" name="テキスト ボックス 8">
            <a:extLst>
              <a:ext uri="{FF2B5EF4-FFF2-40B4-BE49-F238E27FC236}">
                <a16:creationId xmlns:a16="http://schemas.microsoft.com/office/drawing/2014/main" id="{9019BF1C-81FD-50A2-B068-C1A6D8B085AE}"/>
              </a:ext>
            </a:extLst>
          </p:cNvPr>
          <p:cNvSpPr txBox="1">
            <a:spLocks noChangeArrowheads="1"/>
          </p:cNvSpPr>
          <p:nvPr/>
        </p:nvSpPr>
        <p:spPr bwMode="auto">
          <a:xfrm>
            <a:off x="6556444" y="869679"/>
            <a:ext cx="3153420"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別冊問答集で確認</a:t>
            </a:r>
          </a:p>
        </p:txBody>
      </p:sp>
    </p:spTree>
    <p:extLst>
      <p:ext uri="{BB962C8B-B14F-4D97-AF65-F5344CB8AC3E}">
        <p14:creationId xmlns:p14="http://schemas.microsoft.com/office/powerpoint/2010/main" val="165702148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589B-199D-4A5C-77CA-DDB1E3D07C44}"/>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56C9E8D7-C3BD-6C10-8745-9BB242F50F4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ABD0A69F-4EDB-8136-8914-9EA744AA0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970A07DD-A71D-5B7A-728F-9350A24418AE}"/>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．アセスメントについて</a:t>
            </a:r>
          </a:p>
        </p:txBody>
      </p:sp>
      <p:sp>
        <p:nvSpPr>
          <p:cNvPr id="5" name="平行四辺形 4">
            <a:extLst>
              <a:ext uri="{FF2B5EF4-FFF2-40B4-BE49-F238E27FC236}">
                <a16:creationId xmlns:a16="http://schemas.microsoft.com/office/drawing/2014/main" id="{184E5C98-0354-BCB0-A370-037F4C585FE0}"/>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テキスト ボックス 7">
            <a:extLst>
              <a:ext uri="{FF2B5EF4-FFF2-40B4-BE49-F238E27FC236}">
                <a16:creationId xmlns:a16="http://schemas.microsoft.com/office/drawing/2014/main" id="{4D559EEE-0B40-84CF-886B-6AFB1E04AA7D}"/>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援助方針の策定にあたり、欠かせないのがアセスメントです。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ワークも交え、アセスメントの重要性と観点を学びましょう。</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830007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8F386-C8BC-7EB0-83EC-33C85A18EE2B}"/>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96914A51-8091-AD1E-B0B8-B54264FD1FC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2" name="正方形/長方形 10">
            <a:extLst>
              <a:ext uri="{FF2B5EF4-FFF2-40B4-BE49-F238E27FC236}">
                <a16:creationId xmlns:a16="http://schemas.microsoft.com/office/drawing/2014/main" id="{C3668DCB-D0D3-65DB-FFC3-76F1F3EBDA6E}"/>
              </a:ext>
            </a:extLst>
          </p:cNvPr>
          <p:cNvSpPr>
            <a:spLocks noChangeArrowheads="1"/>
          </p:cNvSpPr>
          <p:nvPr/>
        </p:nvSpPr>
        <p:spPr bwMode="auto">
          <a:xfrm>
            <a:off x="453000" y="1229693"/>
            <a:ext cx="9000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生活保護を受給されている方に対して実際に支援していくにあたっては、具体的な援助方針・支援計画を策定する必要があります。支援の実効性を上げるようにするためには、</a:t>
            </a:r>
            <a:r>
              <a:rPr kumimoji="0" lang="ja-JP" altLang="en-US" sz="2000" b="1" spc="100" dirty="0">
                <a:latin typeface="メイリオ" panose="020B0604030504040204" pitchFamily="50" charset="-128"/>
                <a:ea typeface="メイリオ" panose="020B0604030504040204" pitchFamily="50" charset="-128"/>
              </a:rPr>
              <a:t>的確な課題分析に基づく援助方針・支援計画の策定が不可欠</a:t>
            </a:r>
            <a:r>
              <a:rPr kumimoji="0" lang="ja-JP" altLang="en-US" sz="2000" spc="100" dirty="0">
                <a:latin typeface="メイリオ" panose="020B0604030504040204" pitchFamily="50" charset="-128"/>
                <a:ea typeface="メイリオ" panose="020B0604030504040204" pitchFamily="50" charset="-128"/>
              </a:rPr>
              <a:t>です。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生活保護の相談援助のプロセスでは、受給者に関する</a:t>
            </a:r>
            <a:r>
              <a:rPr kumimoji="0" lang="ja-JP" altLang="en-US" sz="2000" b="1" spc="100" dirty="0">
                <a:latin typeface="メイリオ" panose="020B0604030504040204" pitchFamily="50" charset="-128"/>
                <a:ea typeface="メイリオ" panose="020B0604030504040204" pitchFamily="50" charset="-128"/>
              </a:rPr>
              <a:t>情報収集</a:t>
            </a:r>
            <a:r>
              <a:rPr kumimoji="0" lang="ja-JP" altLang="en-US" sz="2000" spc="100" dirty="0">
                <a:latin typeface="メイリオ" panose="020B0604030504040204" pitchFamily="50" charset="-128"/>
                <a:ea typeface="メイリオ" panose="020B0604030504040204" pitchFamily="50" charset="-128"/>
              </a:rPr>
              <a:t>を行いながら、本人の</a:t>
            </a:r>
            <a:r>
              <a:rPr kumimoji="0" lang="ja-JP" altLang="en-US" sz="2000" b="1" spc="100" dirty="0">
                <a:latin typeface="メイリオ" panose="020B0604030504040204" pitchFamily="50" charset="-128"/>
                <a:ea typeface="メイリオ" panose="020B0604030504040204" pitchFamily="50" charset="-128"/>
              </a:rPr>
              <a:t>生活保護の要否を判断</a:t>
            </a:r>
            <a:r>
              <a:rPr kumimoji="0" lang="ja-JP" altLang="en-US" sz="2000" spc="100" dirty="0">
                <a:latin typeface="メイリオ" panose="020B0604030504040204" pitchFamily="50" charset="-128"/>
                <a:ea typeface="メイリオ" panose="020B0604030504040204" pitchFamily="50" charset="-128"/>
              </a:rPr>
              <a:t>するとともに、</a:t>
            </a:r>
            <a:r>
              <a:rPr kumimoji="0" lang="ja-JP" altLang="en-US" sz="2000" b="1" spc="100" dirty="0">
                <a:latin typeface="メイリオ" panose="020B0604030504040204" pitchFamily="50" charset="-128"/>
                <a:ea typeface="メイリオ" panose="020B0604030504040204" pitchFamily="50" charset="-128"/>
              </a:rPr>
              <a:t>課題分析</a:t>
            </a:r>
            <a:r>
              <a:rPr kumimoji="0" lang="ja-JP" altLang="en-US" sz="2000" spc="100" dirty="0">
                <a:latin typeface="メイリオ" panose="020B0604030504040204" pitchFamily="50" charset="-128"/>
                <a:ea typeface="メイリオ" panose="020B0604030504040204" pitchFamily="50" charset="-128"/>
              </a:rPr>
              <a:t>を行い、</a:t>
            </a:r>
            <a:r>
              <a:rPr kumimoji="0" lang="ja-JP" altLang="en-US" sz="2000" b="1" spc="100" dirty="0">
                <a:latin typeface="メイリオ" panose="020B0604030504040204" pitchFamily="50" charset="-128"/>
                <a:ea typeface="メイリオ" panose="020B0604030504040204" pitchFamily="50" charset="-128"/>
              </a:rPr>
              <a:t>今後の方向性を検討</a:t>
            </a:r>
            <a:r>
              <a:rPr kumimoji="0" lang="ja-JP" altLang="en-US" sz="2000" spc="100" dirty="0">
                <a:latin typeface="メイリオ" panose="020B0604030504040204" pitchFamily="50" charset="-128"/>
                <a:ea typeface="メイリオ" panose="020B0604030504040204" pitchFamily="50" charset="-128"/>
              </a:rPr>
              <a:t>していきます。この過程を</a:t>
            </a:r>
            <a:r>
              <a:rPr kumimoji="0" lang="ja-JP" altLang="en-US" sz="2000" b="1" spc="100" dirty="0">
                <a:latin typeface="メイリオ" panose="020B0604030504040204" pitchFamily="50" charset="-128"/>
                <a:ea typeface="メイリオ" panose="020B0604030504040204" pitchFamily="50" charset="-128"/>
              </a:rPr>
              <a:t>アセスメント（事前評価）</a:t>
            </a:r>
            <a:r>
              <a:rPr kumimoji="0" lang="ja-JP" altLang="en-US" sz="2000" spc="100" dirty="0">
                <a:latin typeface="メイリオ" panose="020B0604030504040204" pitchFamily="50" charset="-128"/>
                <a:ea typeface="メイリオ" panose="020B0604030504040204" pitchFamily="50" charset="-128"/>
              </a:rPr>
              <a:t>といいます。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アセスメントは保護の開始時に行いますが、保護の開始後も世帯の状況や変化に即して、</a:t>
            </a:r>
            <a:r>
              <a:rPr kumimoji="0" lang="ja-JP" altLang="en-US" sz="2000" b="1" spc="100" dirty="0">
                <a:latin typeface="メイリオ" panose="020B0604030504040204" pitchFamily="50" charset="-128"/>
                <a:ea typeface="メイリオ" panose="020B0604030504040204" pitchFamily="50" charset="-128"/>
              </a:rPr>
              <a:t>繰り返し何度も行っていく（援助活動の評価）必要があることを常に意識しておきましょう</a:t>
            </a:r>
            <a:r>
              <a:rPr kumimoji="0" lang="ja-JP" altLang="en-US" sz="2000" spc="100" dirty="0">
                <a:latin typeface="メイリオ" panose="020B0604030504040204" pitchFamily="50" charset="-128"/>
                <a:ea typeface="メイリオ" panose="020B0604030504040204" pitchFamily="50" charset="-128"/>
              </a:rPr>
              <a:t>。</a:t>
            </a:r>
            <a:endParaRPr kumimoji="0" lang="en-US" altLang="ja-JP" sz="2000" spc="100" dirty="0">
              <a:latin typeface="メイリオ" panose="020B0604030504040204" pitchFamily="50" charset="-128"/>
              <a:ea typeface="メイリオ" panose="020B0604030504040204" pitchFamily="50" charset="-128"/>
            </a:endParaRPr>
          </a:p>
        </p:txBody>
      </p:sp>
      <p:sp>
        <p:nvSpPr>
          <p:cNvPr id="3" name="テキスト ボックス 5">
            <a:extLst>
              <a:ext uri="{FF2B5EF4-FFF2-40B4-BE49-F238E27FC236}">
                <a16:creationId xmlns:a16="http://schemas.microsoft.com/office/drawing/2014/main" id="{AE25EDDA-DA3E-4334-2E38-3F34BEC0B0B3}"/>
              </a:ext>
            </a:extLst>
          </p:cNvPr>
          <p:cNvSpPr txBox="1">
            <a:spLocks noChangeArrowheads="1"/>
          </p:cNvSpPr>
          <p:nvPr/>
        </p:nvSpPr>
        <p:spPr bwMode="auto">
          <a:xfrm>
            <a:off x="0" y="6350169"/>
            <a:ext cx="9280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出典：厚生労働省社会・援護局関係主管課長会議資料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自立支援の手引き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,p25</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新保美香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,p50</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一般社団法人日本ソーシャルワーク学校教育連盟編</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最新 社会福祉士養成講座　４ 貧困に対する支援</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,p210</a:t>
            </a:r>
            <a:endParaRPr lang="ja-JP" altLang="en-US" sz="1000" dirty="0">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8A9F99B5-AAE6-7996-CF77-B0E1A96678E7}"/>
              </a:ext>
            </a:extLst>
          </p:cNvPr>
          <p:cNvSpPr/>
          <p:nvPr/>
        </p:nvSpPr>
        <p:spPr>
          <a:xfrm>
            <a:off x="1617785" y="5373074"/>
            <a:ext cx="6081591" cy="468000"/>
          </a:xfrm>
          <a:prstGeom prst="wedgeRoundRectCallout">
            <a:avLst>
              <a:gd name="adj1" fmla="val 54115"/>
              <a:gd name="adj2" fmla="val 22692"/>
              <a:gd name="adj3" fmla="val 16667"/>
            </a:avLst>
          </a:prstGeom>
          <a:solidFill>
            <a:schemeClr val="bg2"/>
          </a:solidFill>
          <a:ln w="38100">
            <a:noFill/>
            <a:prstDash val="sysDot"/>
          </a:ln>
        </p:spPr>
        <p:style>
          <a:lnRef idx="0">
            <a:scrgbClr r="0" g="0" b="0"/>
          </a:lnRef>
          <a:fillRef idx="0">
            <a:scrgbClr r="0" g="0" b="0"/>
          </a:fillRef>
          <a:effectRef idx="0">
            <a:scrgbClr r="0" g="0" b="0"/>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「アセスメント」は、関係機関との会議等に出席すると、よく耳にする言葉ですね。</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仕事がスムーズになるので、ぜひ、この機会に覚えておきましょう。</a:t>
            </a:r>
          </a:p>
        </p:txBody>
      </p:sp>
      <p:pic>
        <p:nvPicPr>
          <p:cNvPr id="13" name="図 12" descr="黒い背景と男性の絵&#10;&#10;AI によって生成されたコンテンツは間違っている可能性があります。">
            <a:extLst>
              <a:ext uri="{FF2B5EF4-FFF2-40B4-BE49-F238E27FC236}">
                <a16:creationId xmlns:a16="http://schemas.microsoft.com/office/drawing/2014/main" id="{985B50EC-0263-1F20-3403-20DB56EBB30D}"/>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7699375" y="5360262"/>
            <a:ext cx="1390993" cy="952696"/>
          </a:xfrm>
          <a:prstGeom prst="rect">
            <a:avLst/>
          </a:prstGeom>
        </p:spPr>
      </p:pic>
      <p:sp>
        <p:nvSpPr>
          <p:cNvPr id="4" name="正方形/長方形 3">
            <a:extLst>
              <a:ext uri="{FF2B5EF4-FFF2-40B4-BE49-F238E27FC236}">
                <a16:creationId xmlns:a16="http://schemas.microsoft.com/office/drawing/2014/main" id="{CFF259F2-0BE4-871E-BAAD-4CAD9A33D49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１．アセスメントとは？</a:t>
            </a:r>
          </a:p>
        </p:txBody>
      </p:sp>
      <p:sp>
        <p:nvSpPr>
          <p:cNvPr id="5" name="正方形/長方形 4">
            <a:extLst>
              <a:ext uri="{FF2B5EF4-FFF2-40B4-BE49-F238E27FC236}">
                <a16:creationId xmlns:a16="http://schemas.microsoft.com/office/drawing/2014/main" id="{5D9AD91D-DCE8-5A1A-07F2-2B68AA28910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．アセスメントについて</a:t>
            </a:r>
          </a:p>
        </p:txBody>
      </p:sp>
    </p:spTree>
    <p:extLst>
      <p:ext uri="{BB962C8B-B14F-4D97-AF65-F5344CB8AC3E}">
        <p14:creationId xmlns:p14="http://schemas.microsoft.com/office/powerpoint/2010/main" val="137823870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A5D9EE2-F17E-907F-0BE3-6F4847F1277B}"/>
              </a:ext>
            </a:extLst>
          </p:cNvPr>
          <p:cNvSpPr>
            <a:spLocks noGrp="1"/>
          </p:cNvSpPr>
          <p:nvPr>
            <p:ph type="sldNum" sz="quarter" idx="10"/>
          </p:nvPr>
        </p:nvSpPr>
        <p:spPr/>
        <p:txBody>
          <a:bodyPr/>
          <a:lstStyle/>
          <a:p>
            <a:pPr>
              <a:defRPr/>
            </a:pPr>
            <a:fld id="{98A27851-3CE3-464B-B113-B423DC6DF932}" type="slidenum">
              <a:rPr lang="ja-JP" altLang="en-US" smtClean="0"/>
              <a:pPr>
                <a:defRPr/>
              </a:pPr>
              <a:t>13</a:t>
            </a:fld>
            <a:endParaRPr lang="ja-JP" altLang="en-US"/>
          </a:p>
        </p:txBody>
      </p:sp>
      <p:sp>
        <p:nvSpPr>
          <p:cNvPr id="3" name="正方形/長方形 2">
            <a:extLst>
              <a:ext uri="{FF2B5EF4-FFF2-40B4-BE49-F238E27FC236}">
                <a16:creationId xmlns:a16="http://schemas.microsoft.com/office/drawing/2014/main" id="{3E9DB789-4EC5-52FB-B3E0-165CD8040BA0}"/>
              </a:ext>
            </a:extLst>
          </p:cNvPr>
          <p:cNvSpPr/>
          <p:nvPr/>
        </p:nvSpPr>
        <p:spPr>
          <a:xfrm>
            <a:off x="452438" y="813208"/>
            <a:ext cx="9001125" cy="1717342"/>
          </a:xfrm>
          <a:prstGeom prst="rect">
            <a:avLst/>
          </a:prstGeom>
          <a:solidFill>
            <a:srgbClr val="EAE8E8">
              <a:alpha val="50196"/>
            </a:srgbClr>
          </a:solid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err="1">
                <a:latin typeface="メイリオ" panose="020B0604030504040204" pitchFamily="50" charset="-128"/>
                <a:ea typeface="メイリオ" panose="020B0604030504040204" pitchFamily="50" charset="-128"/>
              </a:rPr>
              <a:t>さんの</a:t>
            </a:r>
            <a:r>
              <a:rPr kumimoji="1" lang="ja-JP" altLang="en-US" sz="1600" spc="100" dirty="0">
                <a:latin typeface="メイリオ" panose="020B0604030504040204" pitchFamily="50" charset="-128"/>
                <a:ea typeface="メイリオ" panose="020B0604030504040204" pitchFamily="50" charset="-128"/>
              </a:rPr>
              <a:t>事例＞</a:t>
            </a:r>
            <a:endParaRPr kumimoji="1" lang="en-US" altLang="ja-JP" sz="16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　あなたは、地区担当変更により、</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a:t>
            </a:r>
            <a:r>
              <a:rPr kumimoji="1" lang="en-US" altLang="ja-JP" sz="1600" spc="100" dirty="0">
                <a:latin typeface="メイリオ" panose="020B0604030504040204" pitchFamily="50" charset="-128"/>
                <a:ea typeface="メイリオ" panose="020B0604030504040204" pitchFamily="50" charset="-128"/>
              </a:rPr>
              <a:t>40</a:t>
            </a:r>
            <a:r>
              <a:rPr kumimoji="1" lang="ja-JP" altLang="en-US" sz="1600" spc="100" dirty="0">
                <a:latin typeface="メイリオ" panose="020B0604030504040204" pitchFamily="50" charset="-128"/>
                <a:ea typeface="メイリオ" panose="020B0604030504040204" pitchFamily="50" charset="-128"/>
              </a:rPr>
              <a:t>代・男性）を担当することになった。</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は、生活保護を開始して４ヶ月になる。１年前に失業し、その後、アルバイトなどで生計を維持してきたが、手持ち金がなくなり保護申請に至った。ケース記録には、就労に対する意欲が高く、熱心に求職活動をしていることが記載されていた。また、債務があり、前任者は、法律相談に行くことを勧めていた。いずれについても、まだ結果報告はない。</a:t>
            </a:r>
          </a:p>
        </p:txBody>
      </p:sp>
      <p:sp>
        <p:nvSpPr>
          <p:cNvPr id="4" name="正方形/長方形 3">
            <a:extLst>
              <a:ext uri="{FF2B5EF4-FFF2-40B4-BE49-F238E27FC236}">
                <a16:creationId xmlns:a16="http://schemas.microsoft.com/office/drawing/2014/main" id="{6994CDF9-E079-563D-9BE8-D3FDDE6B8FBE}"/>
              </a:ext>
            </a:extLst>
          </p:cNvPr>
          <p:cNvSpPr/>
          <p:nvPr/>
        </p:nvSpPr>
        <p:spPr>
          <a:xfrm>
            <a:off x="2009978" y="3048607"/>
            <a:ext cx="5886044" cy="624758"/>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これからあなたは、はじめて</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さんと面接します。</a:t>
            </a:r>
            <a:endParaRPr kumimoji="1" lang="en-US" altLang="ja-JP" sz="1600" spc="1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さんから、どのようなことを確認したいですか？</a:t>
            </a:r>
          </a:p>
        </p:txBody>
      </p:sp>
      <p:sp>
        <p:nvSpPr>
          <p:cNvPr id="5" name="二等辺三角形 4">
            <a:extLst>
              <a:ext uri="{FF2B5EF4-FFF2-40B4-BE49-F238E27FC236}">
                <a16:creationId xmlns:a16="http://schemas.microsoft.com/office/drawing/2014/main" id="{CEBF430C-4930-E320-50AA-A98C79D137E6}"/>
              </a:ext>
            </a:extLst>
          </p:cNvPr>
          <p:cNvSpPr/>
          <p:nvPr/>
        </p:nvSpPr>
        <p:spPr>
          <a:xfrm flipV="1">
            <a:off x="4672964" y="2695187"/>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8E6984BF-3ACD-AA6F-49EA-4EFA068E050A}"/>
              </a:ext>
            </a:extLst>
          </p:cNvPr>
          <p:cNvSpPr/>
          <p:nvPr/>
        </p:nvSpPr>
        <p:spPr>
          <a:xfrm>
            <a:off x="481713" y="3837999"/>
            <a:ext cx="8901296" cy="2487378"/>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書き出して、近くの人と共有してみましょう</a:t>
            </a:r>
          </a:p>
        </p:txBody>
      </p:sp>
      <p:sp>
        <p:nvSpPr>
          <p:cNvPr id="7" name="正方形/長方形 6">
            <a:extLst>
              <a:ext uri="{FF2B5EF4-FFF2-40B4-BE49-F238E27FC236}">
                <a16:creationId xmlns:a16="http://schemas.microsoft.com/office/drawing/2014/main" id="{F1736468-0CC0-BABA-0724-144C6827F2D8}"/>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ワーク①　課題分析に向けて</a:t>
            </a:r>
          </a:p>
        </p:txBody>
      </p:sp>
      <p:pic>
        <p:nvPicPr>
          <p:cNvPr id="11" name="図 10">
            <a:extLst>
              <a:ext uri="{FF2B5EF4-FFF2-40B4-BE49-F238E27FC236}">
                <a16:creationId xmlns:a16="http://schemas.microsoft.com/office/drawing/2014/main" id="{A63D068A-BBBE-87A3-99BA-5EEB36564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842" y="2577727"/>
            <a:ext cx="1260272" cy="1260272"/>
          </a:xfrm>
          <a:prstGeom prst="rect">
            <a:avLst/>
          </a:prstGeom>
        </p:spPr>
      </p:pic>
      <p:pic>
        <p:nvPicPr>
          <p:cNvPr id="13" name="図 12" descr="黒い背景と白い文字のロゴ&#10;&#10;AI によって生成されたコンテンツは間違っている可能性があります。">
            <a:extLst>
              <a:ext uri="{FF2B5EF4-FFF2-40B4-BE49-F238E27FC236}">
                <a16:creationId xmlns:a16="http://schemas.microsoft.com/office/drawing/2014/main" id="{043CE61D-1CDF-A440-EE00-8CF50C553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888" y="2577727"/>
            <a:ext cx="1260272" cy="1260272"/>
          </a:xfrm>
          <a:prstGeom prst="rect">
            <a:avLst/>
          </a:prstGeom>
        </p:spPr>
      </p:pic>
    </p:spTree>
    <p:extLst>
      <p:ext uri="{BB962C8B-B14F-4D97-AF65-F5344CB8AC3E}">
        <p14:creationId xmlns:p14="http://schemas.microsoft.com/office/powerpoint/2010/main" val="273964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A1EE734-08C6-4148-8942-1C4C0267265F}"/>
              </a:ext>
            </a:extLst>
          </p:cNvPr>
          <p:cNvSpPr/>
          <p:nvPr/>
        </p:nvSpPr>
        <p:spPr>
          <a:xfrm>
            <a:off x="134938"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ワーク１：解説① </a:t>
            </a:r>
          </a:p>
        </p:txBody>
      </p:sp>
      <p:sp>
        <p:nvSpPr>
          <p:cNvPr id="2" name="スライド番号プレースホルダー 1">
            <a:extLst>
              <a:ext uri="{FF2B5EF4-FFF2-40B4-BE49-F238E27FC236}">
                <a16:creationId xmlns:a16="http://schemas.microsoft.com/office/drawing/2014/main" id="{F2198BCA-5377-4456-9C57-A7DC203A48B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5FB2A89-EB7B-474A-8498-D76DC26AE1BF}" type="slidenum">
              <a:rPr lang="ja-JP" altLang="en-US">
                <a:solidFill>
                  <a:srgbClr val="898989"/>
                </a:solidFill>
              </a:rPr>
              <a:pPr/>
              <a:t>14</a:t>
            </a:fld>
            <a:endParaRPr lang="ja-JP" altLang="en-US">
              <a:solidFill>
                <a:srgbClr val="898989"/>
              </a:solidFill>
            </a:endParaRPr>
          </a:p>
        </p:txBody>
      </p:sp>
      <p:sp>
        <p:nvSpPr>
          <p:cNvPr id="4" name="四角形: 角を丸くする 3">
            <a:extLst>
              <a:ext uri="{FF2B5EF4-FFF2-40B4-BE49-F238E27FC236}">
                <a16:creationId xmlns:a16="http://schemas.microsoft.com/office/drawing/2014/main" id="{66359156-300C-4C5D-B769-B29257C2F8A6}"/>
              </a:ext>
            </a:extLst>
          </p:cNvPr>
          <p:cNvSpPr/>
          <p:nvPr/>
        </p:nvSpPr>
        <p:spPr>
          <a:xfrm>
            <a:off x="419100" y="1282700"/>
            <a:ext cx="9072563" cy="3494088"/>
          </a:xfrm>
          <a:prstGeom prst="roundRect">
            <a:avLst>
              <a:gd name="adj" fmla="val 7234"/>
            </a:avLst>
          </a:prstGeom>
          <a:ln w="381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どのようなことを確認したいと思いましたか？</a:t>
            </a:r>
            <a:endParaRPr kumimoji="1"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もし、情報収集したい内容が、以下の２つだけしか思いつかなかったとしたら、適切なアセスメントをするためには、やや不足しているといえます。</a:t>
            </a:r>
            <a:endParaRPr kumimoji="1"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a:t>
            </a:r>
            <a:r>
              <a:rPr kumimoji="1" lang="ja-JP" altLang="en-US" sz="3200" spc="100" dirty="0">
                <a:latin typeface="メイリオ" panose="020B0604030504040204" pitchFamily="50" charset="-128"/>
                <a:ea typeface="メイリオ" panose="020B0604030504040204" pitchFamily="50" charset="-128"/>
              </a:rPr>
              <a:t>①求職状況の確認</a:t>
            </a:r>
            <a:endParaRPr kumimoji="1" lang="en-US" altLang="ja-JP" sz="32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a:t>
            </a:r>
            <a:r>
              <a:rPr kumimoji="1" lang="ja-JP" altLang="en-US" sz="3200" spc="100" dirty="0">
                <a:latin typeface="メイリオ" panose="020B0604030504040204" pitchFamily="50" charset="-128"/>
                <a:ea typeface="メイリオ" panose="020B0604030504040204" pitchFamily="50" charset="-128"/>
              </a:rPr>
              <a:t>②法律相談をしたかどうかの確認</a:t>
            </a:r>
            <a:endParaRPr kumimoji="1" lang="en-US" altLang="ja-JP" spc="100" dirty="0">
              <a:latin typeface="メイリオ" panose="020B0604030504040204" pitchFamily="50" charset="-128"/>
              <a:ea typeface="メイリオ" panose="020B0604030504040204" pitchFamily="50" charset="-128"/>
            </a:endParaRPr>
          </a:p>
        </p:txBody>
      </p:sp>
      <p:sp>
        <p:nvSpPr>
          <p:cNvPr id="7" name="吹き出し: 角を丸めた四角形 6">
            <a:extLst>
              <a:ext uri="{FF2B5EF4-FFF2-40B4-BE49-F238E27FC236}">
                <a16:creationId xmlns:a16="http://schemas.microsoft.com/office/drawing/2014/main" id="{A1E62A50-7AF4-4E29-B49A-64B305653028}"/>
              </a:ext>
            </a:extLst>
          </p:cNvPr>
          <p:cNvSpPr/>
          <p:nvPr/>
        </p:nvSpPr>
        <p:spPr>
          <a:xfrm>
            <a:off x="1860698" y="5518849"/>
            <a:ext cx="3455581" cy="432000"/>
          </a:xfrm>
          <a:prstGeom prst="wedgeRoundRectCallout">
            <a:avLst>
              <a:gd name="adj1" fmla="val -53912"/>
              <a:gd name="adj2" fmla="val 2601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なぜ、①②だけでは不足なのでしょうか？</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pic>
        <p:nvPicPr>
          <p:cNvPr id="8" name="図 7" descr="暗い が含まれている画像&#10;&#10;AI によって生成されたコンテンツは間違っている可能性があります。">
            <a:extLst>
              <a:ext uri="{FF2B5EF4-FFF2-40B4-BE49-F238E27FC236}">
                <a16:creationId xmlns:a16="http://schemas.microsoft.com/office/drawing/2014/main" id="{30C10C5A-2BCA-DC8E-F485-1C8BCA04B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252" y="5326837"/>
            <a:ext cx="1166037" cy="1166037"/>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E3B00940-6F3D-4644-A923-15127F900E7E}"/>
              </a:ext>
            </a:extLst>
          </p:cNvPr>
          <p:cNvSpPr/>
          <p:nvPr/>
        </p:nvSpPr>
        <p:spPr>
          <a:xfrm>
            <a:off x="342355" y="996387"/>
            <a:ext cx="4488408" cy="383619"/>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◆説明と同意、信頼関係の構築</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p:txBody>
      </p:sp>
      <p:sp>
        <p:nvSpPr>
          <p:cNvPr id="30724" name="正方形/長方形 8">
            <a:extLst>
              <a:ext uri="{FF2B5EF4-FFF2-40B4-BE49-F238E27FC236}">
                <a16:creationId xmlns:a16="http://schemas.microsoft.com/office/drawing/2014/main" id="{EE84C160-6E16-10FA-B30E-6B2EF589618E}"/>
              </a:ext>
            </a:extLst>
          </p:cNvPr>
          <p:cNvSpPr>
            <a:spLocks noChangeArrowheads="1"/>
          </p:cNvSpPr>
          <p:nvPr/>
        </p:nvSpPr>
        <p:spPr bwMode="auto">
          <a:xfrm>
            <a:off x="453000" y="1586956"/>
            <a:ext cx="9000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アセスメントを行う段階では、過去や現在の生活状況や、学歴、職歴など立ち入ったことを聞いていきます。そのため、各種調査を実施しなければならないことを相談者や受給者に対し</a:t>
            </a:r>
            <a:r>
              <a:rPr kumimoji="0" lang="ja-JP" altLang="en-US" sz="2000" b="1" u="sng" spc="100" dirty="0">
                <a:latin typeface="メイリオ" panose="020B0604030504040204" pitchFamily="50" charset="-128"/>
                <a:ea typeface="メイリオ" panose="020B0604030504040204" pitchFamily="50" charset="-128"/>
              </a:rPr>
              <a:t>十分に説明し、理解と同意を求め協力してもらうこと</a:t>
            </a:r>
            <a:r>
              <a:rPr kumimoji="0" lang="ja-JP" altLang="en-US" sz="2000" spc="100" dirty="0">
                <a:latin typeface="メイリオ" panose="020B0604030504040204" pitchFamily="50" charset="-128"/>
                <a:ea typeface="メイリオ" panose="020B0604030504040204" pitchFamily="50" charset="-128"/>
              </a:rPr>
              <a:t>です。</a:t>
            </a:r>
          </a:p>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中には、信頼関係が出来なければ聞き出せないこともあります。閉ざされた質問（「はい」、「いいえ」での回答）ばかり繰り返して短時間で終わらせようとするのではなく、まず、</a:t>
            </a:r>
            <a:r>
              <a:rPr kumimoji="0" lang="ja-JP" altLang="en-US" sz="2000" b="1" u="sng" spc="100" dirty="0">
                <a:latin typeface="メイリオ" panose="020B0604030504040204" pitchFamily="50" charset="-128"/>
                <a:ea typeface="メイリオ" panose="020B0604030504040204" pitchFamily="50" charset="-128"/>
              </a:rPr>
              <a:t>相談者や受給者に安心感を与え、自らの言葉で語ることを待つことが大切</a:t>
            </a:r>
            <a:r>
              <a:rPr kumimoji="0" lang="ja-JP" altLang="en-US" sz="2000" spc="100" dirty="0">
                <a:latin typeface="メイリオ" panose="020B0604030504040204" pitchFamily="50" charset="-128"/>
                <a:ea typeface="メイリオ" panose="020B0604030504040204" pitchFamily="50" charset="-128"/>
              </a:rPr>
              <a:t>です。</a:t>
            </a:r>
          </a:p>
          <a:p>
            <a:pPr eaLnBrk="1" hangingPunct="1">
              <a:lnSpc>
                <a:spcPct val="100000"/>
              </a:lnSpc>
              <a:spcBef>
                <a:spcPct val="0"/>
              </a:spcBef>
              <a:spcAft>
                <a:spcPts val="1200"/>
              </a:spcAft>
              <a:buFont typeface="Wingdings" panose="05000000000000000000" pitchFamily="2" charset="2"/>
              <a:buChar char="ü"/>
            </a:pPr>
            <a:r>
              <a:rPr kumimoji="0" lang="ja-JP" altLang="en-US" sz="2000" b="1" u="sng" spc="100" dirty="0">
                <a:latin typeface="メイリオ" panose="020B0604030504040204" pitchFamily="50" charset="-128"/>
                <a:ea typeface="メイリオ" panose="020B0604030504040204" pitchFamily="50" charset="-128"/>
              </a:rPr>
              <a:t>信頼関係の構築を何よりも優先し</a:t>
            </a:r>
            <a:r>
              <a:rPr kumimoji="0" lang="ja-JP" altLang="en-US" sz="2000" spc="100" dirty="0">
                <a:latin typeface="メイリオ" panose="020B0604030504040204" pitchFamily="50" charset="-128"/>
                <a:ea typeface="メイリオ" panose="020B0604030504040204" pitchFamily="50" charset="-128"/>
              </a:rPr>
              <a:t>、聴き漏らした事項は追々訪問時に聞くことでよしとする態度で、余裕を持って面接に臨みましょう。</a:t>
            </a:r>
          </a:p>
        </p:txBody>
      </p:sp>
      <p:sp>
        <p:nvSpPr>
          <p:cNvPr id="2" name="スライド番号プレースホルダー 1">
            <a:extLst>
              <a:ext uri="{FF2B5EF4-FFF2-40B4-BE49-F238E27FC236}">
                <a16:creationId xmlns:a16="http://schemas.microsoft.com/office/drawing/2014/main" id="{3F42A69D-5F65-42A4-9A3A-6518CAEFDCF2}"/>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FF8DD52-DFD8-4AC3-A438-FEA07A23E424}" type="slidenum">
              <a:rPr lang="ja-JP" altLang="en-US">
                <a:solidFill>
                  <a:srgbClr val="898989"/>
                </a:solidFill>
              </a:rPr>
              <a:pPr/>
              <a:t>15</a:t>
            </a:fld>
            <a:endParaRPr lang="ja-JP" altLang="en-US">
              <a:solidFill>
                <a:srgbClr val="898989"/>
              </a:solidFill>
            </a:endParaRPr>
          </a:p>
        </p:txBody>
      </p:sp>
      <p:sp>
        <p:nvSpPr>
          <p:cNvPr id="30726" name="テキスト ボックス 9">
            <a:extLst>
              <a:ext uri="{FF2B5EF4-FFF2-40B4-BE49-F238E27FC236}">
                <a16:creationId xmlns:a16="http://schemas.microsoft.com/office/drawing/2014/main" id="{AEC1F779-4357-F75C-7DB1-BE6BA78BE2FF}"/>
              </a:ext>
            </a:extLst>
          </p:cNvPr>
          <p:cNvSpPr txBox="1">
            <a:spLocks noChangeArrowheads="1"/>
          </p:cNvSpPr>
          <p:nvPr/>
        </p:nvSpPr>
        <p:spPr bwMode="auto">
          <a:xfrm>
            <a:off x="31750" y="6534150"/>
            <a:ext cx="750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出典：新保美香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生活保護実践講座－利用者とともに歩む社会福祉実践－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,2018</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,p54</a:t>
            </a:r>
          </a:p>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　　　岡部卓</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新版　福祉事務所ソーシャルワーカー必携 生活保護における社会福祉実践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,p58</a:t>
            </a:r>
          </a:p>
        </p:txBody>
      </p:sp>
      <p:sp>
        <p:nvSpPr>
          <p:cNvPr id="4" name="四角形: 角を丸くする 3">
            <a:extLst>
              <a:ext uri="{FF2B5EF4-FFF2-40B4-BE49-F238E27FC236}">
                <a16:creationId xmlns:a16="http://schemas.microsoft.com/office/drawing/2014/main" id="{8E0585E4-5FA2-0645-2D79-952D8F847781}"/>
              </a:ext>
            </a:extLst>
          </p:cNvPr>
          <p:cNvSpPr/>
          <p:nvPr/>
        </p:nvSpPr>
        <p:spPr>
          <a:xfrm>
            <a:off x="134938"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ワーク１：解説②</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0B7820-CA81-41C1-8BA6-C2C25C4FDC74}"/>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F5C1A31-CC42-4464-9294-BED3696DB4E9}" type="slidenum">
              <a:rPr lang="ja-JP" altLang="en-US">
                <a:solidFill>
                  <a:srgbClr val="898989"/>
                </a:solidFill>
              </a:rPr>
              <a:pPr/>
              <a:t>16</a:t>
            </a:fld>
            <a:endParaRPr lang="ja-JP" altLang="en-US">
              <a:solidFill>
                <a:srgbClr val="898989"/>
              </a:solidFill>
            </a:endParaRPr>
          </a:p>
        </p:txBody>
      </p:sp>
      <p:sp>
        <p:nvSpPr>
          <p:cNvPr id="4" name="四角形: 角を丸くする 3">
            <a:extLst>
              <a:ext uri="{FF2B5EF4-FFF2-40B4-BE49-F238E27FC236}">
                <a16:creationId xmlns:a16="http://schemas.microsoft.com/office/drawing/2014/main" id="{7042DFF7-9C1B-4F13-BE62-9886419D1845}"/>
              </a:ext>
            </a:extLst>
          </p:cNvPr>
          <p:cNvSpPr/>
          <p:nvPr/>
        </p:nvSpPr>
        <p:spPr>
          <a:xfrm>
            <a:off x="453000" y="1082675"/>
            <a:ext cx="9000000" cy="3575050"/>
          </a:xfrm>
          <a:prstGeom prst="roundRect">
            <a:avLst>
              <a:gd name="adj" fmla="val 8637"/>
            </a:avLst>
          </a:prstGeom>
          <a:ln w="381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600"/>
              </a:spcBef>
              <a:spcAft>
                <a:spcPts val="0"/>
              </a:spcAft>
              <a:defRPr/>
            </a:pPr>
            <a:r>
              <a:rPr kumimoji="1" lang="ja-JP" altLang="en-US" sz="2400" dirty="0">
                <a:latin typeface="メイリオ" panose="020B0604030504040204" pitchFamily="50" charset="-128"/>
                <a:ea typeface="メイリオ" panose="020B0604030504040204" pitchFamily="50" charset="-128"/>
              </a:rPr>
              <a:t>　初めて対面する</a:t>
            </a:r>
            <a:r>
              <a:rPr kumimoji="1" lang="en-US" altLang="ja-JP" sz="2400" dirty="0">
                <a:latin typeface="メイリオ" panose="020B0604030504040204" pitchFamily="50" charset="-128"/>
                <a:ea typeface="メイリオ" panose="020B0604030504040204" pitchFamily="50" charset="-128"/>
              </a:rPr>
              <a:t>A</a:t>
            </a:r>
            <a:r>
              <a:rPr kumimoji="1" lang="ja-JP" altLang="en-US" sz="2400" dirty="0" err="1">
                <a:latin typeface="メイリオ" panose="020B0604030504040204" pitchFamily="50" charset="-128"/>
                <a:ea typeface="メイリオ" panose="020B0604030504040204" pitchFamily="50" charset="-128"/>
              </a:rPr>
              <a:t>さんに</a:t>
            </a:r>
            <a:r>
              <a:rPr kumimoji="1" lang="ja-JP" altLang="en-US" sz="2400" dirty="0">
                <a:latin typeface="メイリオ" panose="020B0604030504040204" pitchFamily="50" charset="-128"/>
                <a:ea typeface="メイリオ" panose="020B0604030504040204" pitchFamily="50" charset="-128"/>
              </a:rPr>
              <a:t>対しては、まず、新担当として自己紹介するとともに、生活状況や体調に変わりはないか、なにか困っていることなどないか、生活全般の状況について確認します。</a:t>
            </a:r>
            <a:endParaRPr kumimoji="1" lang="en-US" altLang="ja-JP" sz="24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400" dirty="0">
                <a:latin typeface="メイリオ" panose="020B0604030504040204" pitchFamily="50" charset="-128"/>
                <a:ea typeface="メイリオ" panose="020B0604030504040204" pitchFamily="50" charset="-128"/>
              </a:rPr>
              <a:t>　そのうえで、「前任からの引き継ぎでは、求職活動をしていることや、法律相談に行く予定とのことでしたが、その後いかがですか？」と、状況を確認することが望まれます。</a:t>
            </a:r>
            <a:endParaRPr kumimoji="1" lang="en-US" altLang="ja-JP" dirty="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CEF4110B-0071-92C6-FA98-0C5DB5EAD930}"/>
              </a:ext>
            </a:extLst>
          </p:cNvPr>
          <p:cNvSpPr/>
          <p:nvPr/>
        </p:nvSpPr>
        <p:spPr>
          <a:xfrm>
            <a:off x="134939"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ワーク１：解説③ </a:t>
            </a:r>
          </a:p>
        </p:txBody>
      </p:sp>
      <p:sp>
        <p:nvSpPr>
          <p:cNvPr id="8" name="テキスト ボックス 7">
            <a:extLst>
              <a:ext uri="{FF2B5EF4-FFF2-40B4-BE49-F238E27FC236}">
                <a16:creationId xmlns:a16="http://schemas.microsoft.com/office/drawing/2014/main" id="{FE2B6FC3-D546-5AB9-84F1-FFF1D87844ED}"/>
              </a:ext>
            </a:extLst>
          </p:cNvPr>
          <p:cNvSpPr txBox="1"/>
          <p:nvPr/>
        </p:nvSpPr>
        <p:spPr>
          <a:xfrm>
            <a:off x="2615609" y="5632796"/>
            <a:ext cx="5355265" cy="664012"/>
          </a:xfrm>
          <a:prstGeom prst="wedgeRoundRectCallout">
            <a:avLst>
              <a:gd name="adj1" fmla="val 55900"/>
              <a:gd name="adj2" fmla="val 24069"/>
              <a:gd name="adj3" fmla="val 16667"/>
            </a:avLst>
          </a:prstGeom>
          <a:solidFill>
            <a:schemeClr val="bg2"/>
          </a:solidFill>
        </p:spPr>
        <p:txBody>
          <a:bodyPr wrap="square">
            <a:spAutoFit/>
          </a:bodyP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また、アセスメントは、生活全般について行う必要があり、新たな困りごとなどがないかを把握した上で、これまで課題となっていたことの解決がはかられたか否か、確認することが大切です。</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31189A3-D68A-A548-4539-9EFD4325E3F7}"/>
              </a:ext>
            </a:extLst>
          </p:cNvPr>
          <p:cNvSpPr txBox="1"/>
          <p:nvPr/>
        </p:nvSpPr>
        <p:spPr>
          <a:xfrm>
            <a:off x="1935126" y="4977794"/>
            <a:ext cx="6517758" cy="476726"/>
          </a:xfrm>
          <a:prstGeom prst="wedgeRoundRectCallout">
            <a:avLst>
              <a:gd name="adj1" fmla="val -54238"/>
              <a:gd name="adj2" fmla="val 20867"/>
              <a:gd name="adj3" fmla="val 16667"/>
            </a:avLst>
          </a:prstGeom>
          <a:solidFill>
            <a:schemeClr val="bg2"/>
          </a:solidFill>
        </p:spPr>
        <p:txBody>
          <a:bodyPr wrap="square">
            <a:spAutoFit/>
          </a:bodyP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初対面で、前任者からの情報のみで、いきなり求職活動や法律相談について確認された場合、本人の状況を把握するために必要な「信頼関係の構築」が難しくなります。</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pic>
        <p:nvPicPr>
          <p:cNvPr id="11" name="図 10" descr="黒い背景と男性の絵&#10;&#10;AI によって生成されたコンテンツは間違っている可能性があります。">
            <a:extLst>
              <a:ext uri="{FF2B5EF4-FFF2-40B4-BE49-F238E27FC236}">
                <a16:creationId xmlns:a16="http://schemas.microsoft.com/office/drawing/2014/main" id="{B01659AF-093F-4974-20AE-915CE126E719}"/>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544133" y="4766806"/>
            <a:ext cx="1390993" cy="952696"/>
          </a:xfrm>
          <a:prstGeom prst="rect">
            <a:avLst/>
          </a:prstGeom>
        </p:spPr>
      </p:pic>
      <p:pic>
        <p:nvPicPr>
          <p:cNvPr id="7" name="図 6" descr="光 が含まれている画像&#10;&#10;AI によって生成されたコンテンツは間違っている可能性があります。">
            <a:extLst>
              <a:ext uri="{FF2B5EF4-FFF2-40B4-BE49-F238E27FC236}">
                <a16:creationId xmlns:a16="http://schemas.microsoft.com/office/drawing/2014/main" id="{AC96247A-54DF-A29E-043F-8237E9060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374" y="5632796"/>
            <a:ext cx="1162493" cy="1162493"/>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BD527-FC74-DE86-A604-79C3E19B456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0C356C-CA6F-82EF-3182-DF7076ACFBBB}"/>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7E3D761-2F32-4F0B-AE64-76F492046CEE}" type="slidenum">
              <a:rPr lang="ja-JP" altLang="en-US">
                <a:solidFill>
                  <a:srgbClr val="898989"/>
                </a:solidFill>
              </a:rPr>
              <a:pPr/>
              <a:t>17</a:t>
            </a:fld>
            <a:endParaRPr lang="ja-JP" altLang="en-US">
              <a:solidFill>
                <a:srgbClr val="898989"/>
              </a:solidFill>
            </a:endParaRPr>
          </a:p>
        </p:txBody>
      </p:sp>
      <p:sp>
        <p:nvSpPr>
          <p:cNvPr id="5" name="正方形/長方形 4">
            <a:extLst>
              <a:ext uri="{FF2B5EF4-FFF2-40B4-BE49-F238E27FC236}">
                <a16:creationId xmlns:a16="http://schemas.microsoft.com/office/drawing/2014/main" id="{1AF2C217-3F42-3A12-7013-89372462F9D0}"/>
              </a:ext>
            </a:extLst>
          </p:cNvPr>
          <p:cNvSpPr/>
          <p:nvPr/>
        </p:nvSpPr>
        <p:spPr>
          <a:xfrm>
            <a:off x="452998" y="1357413"/>
            <a:ext cx="9000000" cy="1800225"/>
          </a:xfrm>
          <a:prstGeom prst="rect">
            <a:avLst/>
          </a:prstGeom>
          <a:solidFill>
            <a:srgbClr val="EAE8E8">
              <a:alpha val="50196"/>
            </a:srgbClr>
          </a:solid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さんの事例：スライド</a:t>
            </a:r>
            <a:r>
              <a:rPr kumimoji="1" lang="en-US" altLang="ja-JP" sz="1600" spc="100" dirty="0">
                <a:latin typeface="メイリオ" panose="020B0604030504040204" pitchFamily="50" charset="-128"/>
                <a:ea typeface="メイリオ" panose="020B0604030504040204" pitchFamily="50" charset="-128"/>
              </a:rPr>
              <a:t>P13</a:t>
            </a:r>
            <a:r>
              <a:rPr kumimoji="1" lang="ja-JP" altLang="en-US" sz="1600" spc="100" dirty="0">
                <a:latin typeface="メイリオ" panose="020B0604030504040204" pitchFamily="50" charset="-128"/>
                <a:ea typeface="メイリオ" panose="020B0604030504040204" pitchFamily="50" charset="-128"/>
              </a:rPr>
              <a:t>の続き＞</a:t>
            </a: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あなたが</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さんと面接したところ、以下の状況が確認できました。</a:t>
            </a:r>
          </a:p>
          <a:p>
            <a:pPr eaLnBrk="1" fontAlgn="auto" hangingPunct="1">
              <a:spcBef>
                <a:spcPts val="0"/>
              </a:spcBef>
              <a:spcAft>
                <a:spcPts val="0"/>
              </a:spcAft>
              <a:defRPr/>
            </a:pPr>
            <a:endParaRPr kumimoji="1" lang="ja-JP" altLang="en-US" sz="16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①生活面での支障はない。体調もよい。</a:t>
            </a: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②ハローワークや求人情報誌を頼りに求職活動を続けてきたがまだ仕事は見つからない。</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必ず就職できるようがんばりたい。</a:t>
            </a: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③法律相談は、求職活動が忙しくて行くことができなかった。</a:t>
            </a:r>
          </a:p>
        </p:txBody>
      </p:sp>
      <p:sp>
        <p:nvSpPr>
          <p:cNvPr id="8" name="正方形/長方形 7">
            <a:extLst>
              <a:ext uri="{FF2B5EF4-FFF2-40B4-BE49-F238E27FC236}">
                <a16:creationId xmlns:a16="http://schemas.microsoft.com/office/drawing/2014/main" id="{FCE6EC0B-4F52-CD9C-6375-1A286B7CB93B}"/>
              </a:ext>
            </a:extLst>
          </p:cNvPr>
          <p:cNvSpPr/>
          <p:nvPr/>
        </p:nvSpPr>
        <p:spPr>
          <a:xfrm>
            <a:off x="1137000" y="3614791"/>
            <a:ext cx="7632000" cy="380393"/>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あなたは、</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さんの状況を確認して、どのような援助方針を検討しますか？</a:t>
            </a:r>
          </a:p>
        </p:txBody>
      </p:sp>
      <p:sp>
        <p:nvSpPr>
          <p:cNvPr id="9" name="二等辺三角形 8">
            <a:extLst>
              <a:ext uri="{FF2B5EF4-FFF2-40B4-BE49-F238E27FC236}">
                <a16:creationId xmlns:a16="http://schemas.microsoft.com/office/drawing/2014/main" id="{F9C980DC-CC2C-0EA4-0BE9-4FBD623790BD}"/>
              </a:ext>
            </a:extLst>
          </p:cNvPr>
          <p:cNvSpPr/>
          <p:nvPr/>
        </p:nvSpPr>
        <p:spPr>
          <a:xfrm flipV="1">
            <a:off x="4693601" y="3290794"/>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E336E20-FDC2-2280-8A7E-B98191D3418B}"/>
              </a:ext>
            </a:extLst>
          </p:cNvPr>
          <p:cNvSpPr/>
          <p:nvPr/>
        </p:nvSpPr>
        <p:spPr>
          <a:xfrm>
            <a:off x="481713" y="4127499"/>
            <a:ext cx="8901296" cy="2566177"/>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書き出して、近くの人と共有してみましょう</a:t>
            </a:r>
          </a:p>
        </p:txBody>
      </p:sp>
      <p:sp>
        <p:nvSpPr>
          <p:cNvPr id="3" name="正方形/長方形 2">
            <a:extLst>
              <a:ext uri="{FF2B5EF4-FFF2-40B4-BE49-F238E27FC236}">
                <a16:creationId xmlns:a16="http://schemas.microsoft.com/office/drawing/2014/main" id="{7FDF89F3-A544-1648-3A9D-183CA4215A24}"/>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ワーク②　援助方針の策定に向けて</a:t>
            </a:r>
          </a:p>
        </p:txBody>
      </p:sp>
      <p:sp>
        <p:nvSpPr>
          <p:cNvPr id="6" name="四角形: 角を丸くする 5">
            <a:extLst>
              <a:ext uri="{FF2B5EF4-FFF2-40B4-BE49-F238E27FC236}">
                <a16:creationId xmlns:a16="http://schemas.microsoft.com/office/drawing/2014/main" id="{70A417FD-6184-2C81-887B-5DC5C67C9AC3}"/>
              </a:ext>
            </a:extLst>
          </p:cNvPr>
          <p:cNvSpPr/>
          <p:nvPr/>
        </p:nvSpPr>
        <p:spPr>
          <a:xfrm>
            <a:off x="316955" y="844124"/>
            <a:ext cx="7235955" cy="287715"/>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eaLnBrk="1" fontAlgn="auto" hangingPunct="1">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引き続き</a:t>
            </a:r>
            <a:r>
              <a:rPr kumimoji="1" lang="en-US" altLang="ja-JP" spc="100" dirty="0">
                <a:solidFill>
                  <a:prstClr val="black"/>
                </a:solidFill>
                <a:latin typeface="メイリオ" panose="020B0604030504040204" pitchFamily="50" charset="-128"/>
                <a:ea typeface="メイリオ" panose="020B0604030504040204" pitchFamily="50" charset="-128"/>
              </a:rPr>
              <a:t>A</a:t>
            </a:r>
            <a:r>
              <a:rPr kumimoji="1" lang="ja-JP" altLang="en-US" spc="100" dirty="0">
                <a:solidFill>
                  <a:prstClr val="black"/>
                </a:solidFill>
                <a:latin typeface="メイリオ" panose="020B0604030504040204" pitchFamily="50" charset="-128"/>
                <a:ea typeface="メイリオ" panose="020B0604030504040204" pitchFamily="50" charset="-128"/>
              </a:rPr>
              <a:t>さんの事例を用いて、援助方針を策定してみましょう。</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2970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正方形/長方形 10">
            <a:extLst>
              <a:ext uri="{FF2B5EF4-FFF2-40B4-BE49-F238E27FC236}">
                <a16:creationId xmlns:a16="http://schemas.microsoft.com/office/drawing/2014/main" id="{A9134855-0284-1ECB-BB40-83899FE66F8C}"/>
              </a:ext>
            </a:extLst>
          </p:cNvPr>
          <p:cNvSpPr>
            <a:spLocks noChangeArrowheads="1"/>
          </p:cNvSpPr>
          <p:nvPr/>
        </p:nvSpPr>
        <p:spPr bwMode="auto">
          <a:xfrm>
            <a:off x="117475" y="996950"/>
            <a:ext cx="51403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アセスメント・援助方針策定においては「</a:t>
            </a:r>
            <a:r>
              <a:rPr kumimoji="0" lang="ja-JP" altLang="en-US" sz="2000" b="1" spc="100" dirty="0">
                <a:solidFill>
                  <a:srgbClr val="C00000"/>
                </a:solidFill>
                <a:latin typeface="メイリオ" panose="020B0604030504040204" pitchFamily="50" charset="-128"/>
                <a:ea typeface="メイリオ" panose="020B0604030504040204" pitchFamily="50" charset="-128"/>
              </a:rPr>
              <a:t>本人から見えている世界を理解すること</a:t>
            </a:r>
            <a:r>
              <a:rPr kumimoji="0" lang="ja-JP" altLang="en-US" sz="2000" spc="100" dirty="0">
                <a:latin typeface="メイリオ" panose="020B0604030504040204" pitchFamily="50" charset="-128"/>
                <a:ea typeface="メイリオ" panose="020B0604030504040204" pitchFamily="50" charset="-128"/>
              </a:rPr>
              <a:t>」が何より重要です。そのためには、本人と支援者の双方が本人の問題・課題は何かを探り、理解する必要があります。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支援者はともすると、</a:t>
            </a:r>
            <a:r>
              <a:rPr kumimoji="0" lang="ja-JP" altLang="en-US" sz="2000" b="1" u="sng" spc="100" dirty="0">
                <a:latin typeface="メイリオ" panose="020B0604030504040204" pitchFamily="50" charset="-128"/>
                <a:ea typeface="メイリオ" panose="020B0604030504040204" pitchFamily="50" charset="-128"/>
              </a:rPr>
              <a:t>外からみると目につく課題</a:t>
            </a:r>
            <a:r>
              <a:rPr kumimoji="0" lang="ja-JP" altLang="en-US" sz="2000" spc="100" dirty="0">
                <a:latin typeface="メイリオ" panose="020B0604030504040204" pitchFamily="50" charset="-128"/>
                <a:ea typeface="メイリオ" panose="020B0604030504040204" pitchFamily="50" charset="-128"/>
              </a:rPr>
              <a:t>に着目して、その解決をはかるための援助方針を支援者の目線でたててしまいがちです。しかし、</a:t>
            </a:r>
            <a:r>
              <a:rPr kumimoji="0" lang="ja-JP" altLang="en-US" sz="2000" b="1" u="sng" spc="100" dirty="0">
                <a:latin typeface="メイリオ" panose="020B0604030504040204" pitchFamily="50" charset="-128"/>
                <a:ea typeface="メイリオ" panose="020B0604030504040204" pitchFamily="50" charset="-128"/>
              </a:rPr>
              <a:t>本人にとって重要な課題は別のところ</a:t>
            </a:r>
            <a:r>
              <a:rPr kumimoji="0" lang="ja-JP" altLang="en-US" sz="2000" spc="100" dirty="0">
                <a:latin typeface="メイリオ" panose="020B0604030504040204" pitchFamily="50" charset="-128"/>
                <a:ea typeface="メイリオ" panose="020B0604030504040204" pitchFamily="50" charset="-128"/>
              </a:rPr>
              <a:t>にあったりします。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支援者だけで理解しようとせず、関係機関、家族からの情報を手がかりにすることも大切です。</a:t>
            </a:r>
            <a:endParaRPr kumimoji="0" lang="en-US" altLang="ja-JP" sz="2000" spc="100" dirty="0">
              <a:latin typeface="メイリオ" panose="020B0604030504040204" pitchFamily="50" charset="-128"/>
              <a:ea typeface="メイリオ" panose="020B0604030504040204" pitchFamily="50" charset="-128"/>
            </a:endParaRPr>
          </a:p>
        </p:txBody>
      </p:sp>
      <p:sp>
        <p:nvSpPr>
          <p:cNvPr id="37892" name="テキスト ボックス 11">
            <a:extLst>
              <a:ext uri="{FF2B5EF4-FFF2-40B4-BE49-F238E27FC236}">
                <a16:creationId xmlns:a16="http://schemas.microsoft.com/office/drawing/2014/main" id="{1FABB443-A958-C9FF-3613-901F6240B3E1}"/>
              </a:ext>
            </a:extLst>
          </p:cNvPr>
          <p:cNvSpPr txBox="1">
            <a:spLocks noChangeArrowheads="1"/>
          </p:cNvSpPr>
          <p:nvPr/>
        </p:nvSpPr>
        <p:spPr bwMode="auto">
          <a:xfrm>
            <a:off x="26988" y="6638925"/>
            <a:ext cx="72453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3600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出典：新保美香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生活保護実践講座－利用者とともに歩む社会福祉実践－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,2018</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,p52</a:t>
            </a:r>
            <a:r>
              <a:rPr lang="ja-JP" altLang="en-US" sz="1000">
                <a:latin typeface="メイリオ" panose="020B0604030504040204" pitchFamily="50" charset="-128"/>
                <a:ea typeface="メイリオ" panose="020B0604030504040204" pitchFamily="50" charset="-128"/>
              </a:rPr>
              <a:t>を一部改変。</a:t>
            </a:r>
            <a:endParaRPr lang="en-US" altLang="ja-JP" sz="1000">
              <a:latin typeface="メイリオ" panose="020B0604030504040204" pitchFamily="50" charset="-128"/>
              <a:ea typeface="メイリオ" panose="020B0604030504040204" pitchFamily="50" charset="-128"/>
            </a:endParaRPr>
          </a:p>
        </p:txBody>
      </p:sp>
      <p:pic>
        <p:nvPicPr>
          <p:cNvPr id="37893" name="図 1">
            <a:extLst>
              <a:ext uri="{FF2B5EF4-FFF2-40B4-BE49-F238E27FC236}">
                <a16:creationId xmlns:a16="http://schemas.microsoft.com/office/drawing/2014/main" id="{D82A8231-A763-E4EF-EF20-BC80DC068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892175"/>
            <a:ext cx="41957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テキスト ボックス 7">
            <a:extLst>
              <a:ext uri="{FF2B5EF4-FFF2-40B4-BE49-F238E27FC236}">
                <a16:creationId xmlns:a16="http://schemas.microsoft.com/office/drawing/2014/main" id="{77C9185B-1CE5-EABC-DE12-41F3F916FFB3}"/>
              </a:ext>
            </a:extLst>
          </p:cNvPr>
          <p:cNvSpPr txBox="1">
            <a:spLocks noChangeArrowheads="1"/>
          </p:cNvSpPr>
          <p:nvPr/>
        </p:nvSpPr>
        <p:spPr bwMode="auto">
          <a:xfrm>
            <a:off x="5581650" y="5943600"/>
            <a:ext cx="4189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23850" indent="-3238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出典：みずほ情報総研</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生活困窮者自立支援制度の自立相談支援機関における帳票類の標準化等に関する調査研究報告書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2016</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,p3</a:t>
            </a:r>
            <a:endParaRPr lang="ja-JP" altLang="en-US" sz="10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E7AE0A4E-CAE1-4641-9755-62CE9A816D7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3831FF0-2BF6-4FDA-915D-820F59410CE0}" type="slidenum">
              <a:rPr lang="ja-JP" altLang="en-US">
                <a:solidFill>
                  <a:srgbClr val="898989"/>
                </a:solidFill>
              </a:rPr>
              <a:pPr/>
              <a:t>18</a:t>
            </a:fld>
            <a:endParaRPr lang="ja-JP" altLang="en-US">
              <a:solidFill>
                <a:srgbClr val="898989"/>
              </a:solidFill>
            </a:endParaRPr>
          </a:p>
        </p:txBody>
      </p:sp>
      <p:sp>
        <p:nvSpPr>
          <p:cNvPr id="4" name="正方形/長方形 3">
            <a:extLst>
              <a:ext uri="{FF2B5EF4-FFF2-40B4-BE49-F238E27FC236}">
                <a16:creationId xmlns:a16="http://schemas.microsoft.com/office/drawing/2014/main" id="{1C213470-31DC-496B-A00F-2651A1BF172A}"/>
              </a:ext>
            </a:extLst>
          </p:cNvPr>
          <p:cNvSpPr/>
          <p:nvPr/>
        </p:nvSpPr>
        <p:spPr>
          <a:xfrm>
            <a:off x="5461000" y="892175"/>
            <a:ext cx="4310063" cy="55594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四角形: 角を丸くする 4">
            <a:extLst>
              <a:ext uri="{FF2B5EF4-FFF2-40B4-BE49-F238E27FC236}">
                <a16:creationId xmlns:a16="http://schemas.microsoft.com/office/drawing/2014/main" id="{56373511-6781-0FEB-2825-F4B2CB1711AE}"/>
              </a:ext>
            </a:extLst>
          </p:cNvPr>
          <p:cNvSpPr/>
          <p:nvPr/>
        </p:nvSpPr>
        <p:spPr>
          <a:xfrm>
            <a:off x="134939"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ワーク２：解説①</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1726390676"/>
              </p:ext>
            </p:extLst>
          </p:nvPr>
        </p:nvGraphicFramePr>
        <p:xfrm>
          <a:off x="273050" y="647700"/>
          <a:ext cx="9359900" cy="4876704"/>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２</a:t>
                      </a:r>
                      <a:endParaRPr kumimoji="1" lang="en-US" altLang="ja-JP"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３</a:t>
                      </a: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．援助方針の策定について</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４</a:t>
                      </a:r>
                    </a:p>
                  </a:txBody>
                  <a:tcPr marL="91439" marR="91439" marT="45717" marB="45717" anchor="ctr">
                    <a:solidFill>
                      <a:schemeClr val="bg2"/>
                    </a:solidFill>
                  </a:tcPr>
                </a:tc>
                <a:extLst>
                  <a:ext uri="{0D108BD9-81ED-4DB2-BD59-A6C34878D82A}">
                    <a16:rowId xmlns:a16="http://schemas.microsoft.com/office/drawing/2014/main" val="100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１．生活保護業務における援助方針の策定</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２．援助方針とは？</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05"/>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３．適切な援助方針を策定するために</a:t>
                      </a:r>
                    </a:p>
                  </a:txBody>
                  <a:tcPr marL="91439" marR="91439" marT="45717" marB="45717" anchor="ctr">
                    <a:noFill/>
                  </a:tcP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．アセスメントについて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11</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8"/>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１．アセスメントとは？</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09"/>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◆ワーク①　適切な課題分析に向けて</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1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◆ワーク②　援助方針の策定に向けて</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2077562176"/>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◆ワーク③　ストレングス視点を踏まえた援助方針の策定</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3521755428"/>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２．アセスメント時のポイント</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302376903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78315988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dirty="0">
                          <a:latin typeface="メイリオ" panose="020B0604030504040204" pitchFamily="50" charset="-128"/>
                          <a:ea typeface="メイリオ" panose="020B0604030504040204" pitchFamily="50" charset="-128"/>
                        </a:rPr>
                        <a:t>35</a:t>
                      </a: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59107C-652E-4943-ABBE-3161DA4151C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1BF2E0A-AD25-4933-8C69-0696673CD83D}" type="slidenum">
              <a:rPr lang="ja-JP" altLang="en-US">
                <a:solidFill>
                  <a:srgbClr val="898989"/>
                </a:solidFill>
              </a:rPr>
              <a:pPr/>
              <a:t>19</a:t>
            </a:fld>
            <a:endParaRPr lang="ja-JP" altLang="en-US">
              <a:solidFill>
                <a:srgbClr val="898989"/>
              </a:solidFill>
            </a:endParaRPr>
          </a:p>
        </p:txBody>
      </p:sp>
      <p:sp>
        <p:nvSpPr>
          <p:cNvPr id="8" name="四角形: 角を丸くする 7">
            <a:extLst>
              <a:ext uri="{FF2B5EF4-FFF2-40B4-BE49-F238E27FC236}">
                <a16:creationId xmlns:a16="http://schemas.microsoft.com/office/drawing/2014/main" id="{4C95F33C-5867-47B7-9828-EB79D7E7B488}"/>
              </a:ext>
            </a:extLst>
          </p:cNvPr>
          <p:cNvSpPr/>
          <p:nvPr/>
        </p:nvSpPr>
        <p:spPr>
          <a:xfrm>
            <a:off x="334962" y="962025"/>
            <a:ext cx="9236075" cy="4049749"/>
          </a:xfrm>
          <a:prstGeom prst="roundRect">
            <a:avLst>
              <a:gd name="adj" fmla="val 8528"/>
            </a:avLst>
          </a:prstGeom>
          <a:ln w="381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lstStyle/>
          <a:p>
            <a:pPr marL="457200" indent="-457200" eaLnBrk="1" fontAlgn="auto" hangingPunct="1">
              <a:spcBef>
                <a:spcPts val="0"/>
              </a:spcBef>
              <a:spcAft>
                <a:spcPts val="0"/>
              </a:spcAft>
              <a:buFont typeface="+mj-ea"/>
              <a:buAutoNum type="circleNumDbPlain"/>
              <a:defRPr/>
            </a:pPr>
            <a:r>
              <a:rPr kumimoji="1" lang="en-US" altLang="ja-JP" sz="2000" spc="100" dirty="0">
                <a:latin typeface="メイリオ" panose="020B0604030504040204" pitchFamily="50" charset="-128"/>
                <a:ea typeface="メイリオ" panose="020B0604030504040204" pitchFamily="50" charset="-128"/>
              </a:rPr>
              <a:t>A</a:t>
            </a:r>
            <a:r>
              <a:rPr kumimoji="1" lang="ja-JP" altLang="en-US" sz="2000" spc="100" dirty="0">
                <a:latin typeface="メイリオ" panose="020B0604030504040204" pitchFamily="50" charset="-128"/>
                <a:ea typeface="メイリオ" panose="020B0604030504040204" pitchFamily="50" charset="-128"/>
              </a:rPr>
              <a:t>さんの場合は、「求職活動をしているが就職できない」「法律相談に行くことができていない」現状や、その背景、</a:t>
            </a:r>
            <a:r>
              <a:rPr kumimoji="1" lang="en-US" altLang="ja-JP" sz="2000" spc="100" dirty="0">
                <a:latin typeface="メイリオ" panose="020B0604030504040204" pitchFamily="50" charset="-128"/>
                <a:ea typeface="メイリオ" panose="020B0604030504040204" pitchFamily="50" charset="-128"/>
              </a:rPr>
              <a:t>A</a:t>
            </a:r>
            <a:r>
              <a:rPr kumimoji="1" lang="ja-JP" altLang="en-US" sz="2000" spc="100" dirty="0">
                <a:latin typeface="メイリオ" panose="020B0604030504040204" pitchFamily="50" charset="-128"/>
                <a:ea typeface="メイリオ" panose="020B0604030504040204" pitchFamily="50" charset="-128"/>
              </a:rPr>
              <a:t>さんの思いなどを確認することが必要になります。（ここで「就労」や「法律相談」を強くすすめても、時間が経過するだけで、課題解決が遅れる可能性があります。）</a:t>
            </a:r>
            <a:endParaRPr kumimoji="1" lang="en-US" altLang="ja-JP" sz="2000" spc="100" dirty="0">
              <a:latin typeface="メイリオ" panose="020B0604030504040204" pitchFamily="50" charset="-128"/>
              <a:ea typeface="メイリオ" panose="020B0604030504040204" pitchFamily="50" charset="-128"/>
            </a:endParaRPr>
          </a:p>
          <a:p>
            <a:pPr marL="457200" indent="-457200" eaLnBrk="1" fontAlgn="auto" hangingPunct="1">
              <a:spcBef>
                <a:spcPts val="600"/>
              </a:spcBef>
              <a:spcAft>
                <a:spcPts val="0"/>
              </a:spcAft>
              <a:buFont typeface="+mj-ea"/>
              <a:buAutoNum type="circleNumDbPlain"/>
              <a:defRPr/>
            </a:pPr>
            <a:r>
              <a:rPr kumimoji="1" lang="ja-JP" altLang="en-US" sz="2000" spc="100" dirty="0">
                <a:latin typeface="メイリオ" panose="020B0604030504040204" pitchFamily="50" charset="-128"/>
                <a:ea typeface="メイリオ" panose="020B0604030504040204" pitchFamily="50" charset="-128"/>
              </a:rPr>
              <a:t>就労については、被保護者就労支援事業等、就労支援の利用を通じて、</a:t>
            </a:r>
            <a:r>
              <a:rPr kumimoji="1" lang="en-US" altLang="ja-JP" sz="2000" spc="100" dirty="0">
                <a:latin typeface="メイリオ" panose="020B0604030504040204" pitchFamily="50" charset="-128"/>
                <a:ea typeface="メイリオ" panose="020B0604030504040204" pitchFamily="50" charset="-128"/>
              </a:rPr>
              <a:t>A</a:t>
            </a:r>
            <a:r>
              <a:rPr kumimoji="1" lang="ja-JP" altLang="en-US" sz="2000" spc="100" dirty="0">
                <a:latin typeface="メイリオ" panose="020B0604030504040204" pitchFamily="50" charset="-128"/>
                <a:ea typeface="メイリオ" panose="020B0604030504040204" pitchFamily="50" charset="-128"/>
              </a:rPr>
              <a:t>さんの真の就労阻害要因を把握し、専門的な支援を実施することが、解決に向けた１つの方策となります。</a:t>
            </a:r>
            <a:endParaRPr kumimoji="1" lang="en-US" altLang="ja-JP" sz="2000" spc="100" dirty="0">
              <a:latin typeface="メイリオ" panose="020B0604030504040204" pitchFamily="50" charset="-128"/>
              <a:ea typeface="メイリオ" panose="020B0604030504040204" pitchFamily="50" charset="-128"/>
            </a:endParaRPr>
          </a:p>
          <a:p>
            <a:pPr marL="457200" indent="-457200" eaLnBrk="1" fontAlgn="auto" hangingPunct="1">
              <a:spcBef>
                <a:spcPts val="600"/>
              </a:spcBef>
              <a:spcAft>
                <a:spcPts val="0"/>
              </a:spcAft>
              <a:buFont typeface="+mj-ea"/>
              <a:buAutoNum type="circleNumDbPlain"/>
              <a:defRPr/>
            </a:pPr>
            <a:r>
              <a:rPr kumimoji="1" lang="ja-JP" altLang="en-US" sz="2000" spc="100" dirty="0">
                <a:latin typeface="メイリオ" panose="020B0604030504040204" pitchFamily="50" charset="-128"/>
                <a:ea typeface="メイリオ" panose="020B0604030504040204" pitchFamily="50" charset="-128"/>
              </a:rPr>
              <a:t>法律相談については、ケースワーカーが同行支援をするなどして、実施に向けてサポートすることが必要かもしれません。</a:t>
            </a:r>
            <a:r>
              <a:rPr kumimoji="1" lang="ja-JP" altLang="en-US" sz="2000" spc="100" dirty="0">
                <a:solidFill>
                  <a:schemeClr val="tx1"/>
                </a:solidFill>
                <a:latin typeface="メイリオ" panose="020B0604030504040204" pitchFamily="50" charset="-128"/>
                <a:ea typeface="メイリオ" panose="020B0604030504040204" pitchFamily="50" charset="-128"/>
              </a:rPr>
              <a:t>（一緒に動く中で把握できることが多くあります。）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pic>
        <p:nvPicPr>
          <p:cNvPr id="10" name="図 9" descr="黒い背景と男性の絵&#10;&#10;AI によって生成されたコンテンツは間違っている可能性があります。">
            <a:extLst>
              <a:ext uri="{FF2B5EF4-FFF2-40B4-BE49-F238E27FC236}">
                <a16:creationId xmlns:a16="http://schemas.microsoft.com/office/drawing/2014/main" id="{FD31796E-1F41-A6C3-36A2-018C2F2F3FD0}"/>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599505" y="5202179"/>
            <a:ext cx="1390993" cy="952696"/>
          </a:xfrm>
          <a:prstGeom prst="rect">
            <a:avLst/>
          </a:prstGeom>
        </p:spPr>
      </p:pic>
      <p:sp>
        <p:nvSpPr>
          <p:cNvPr id="11" name="吹き出し: 角を丸めた四角形 10">
            <a:extLst>
              <a:ext uri="{FF2B5EF4-FFF2-40B4-BE49-F238E27FC236}">
                <a16:creationId xmlns:a16="http://schemas.microsoft.com/office/drawing/2014/main" id="{2DA25308-957B-BEE4-52ED-883F85F911BA}"/>
              </a:ext>
            </a:extLst>
          </p:cNvPr>
          <p:cNvSpPr/>
          <p:nvPr/>
        </p:nvSpPr>
        <p:spPr>
          <a:xfrm>
            <a:off x="1990498" y="5260173"/>
            <a:ext cx="6139832" cy="468000"/>
          </a:xfrm>
          <a:prstGeom prst="wedgeRoundRectCallout">
            <a:avLst>
              <a:gd name="adj1" fmla="val -52943"/>
              <a:gd name="adj2" fmla="val 14984"/>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「就労」や「法律相談」を促すのではなく、それらに対する本人の思いや考え、希望を聞くところからはじめてみてください。</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4FABFB2B-4F80-4677-B97B-CAFBBC3DCAD0}"/>
              </a:ext>
            </a:extLst>
          </p:cNvPr>
          <p:cNvSpPr/>
          <p:nvPr/>
        </p:nvSpPr>
        <p:spPr>
          <a:xfrm>
            <a:off x="1990498" y="5861089"/>
            <a:ext cx="6139833" cy="468000"/>
          </a:xfrm>
          <a:prstGeom prst="wedgeRoundRectCallout">
            <a:avLst>
              <a:gd name="adj1" fmla="val 53235"/>
              <a:gd name="adj2" fmla="val 23573"/>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本人の「希望」や「こうなりたい」「こうありたい」という願いが「目標」となり、それが、本人が主体的に取組む「援助方針策定」につながっていきます。</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pic>
        <p:nvPicPr>
          <p:cNvPr id="15" name="図 14" descr="光 が含まれている画像&#10;&#10;AI によって生成されたコンテンツは間違っている可能性があります。">
            <a:extLst>
              <a:ext uri="{FF2B5EF4-FFF2-40B4-BE49-F238E27FC236}">
                <a16:creationId xmlns:a16="http://schemas.microsoft.com/office/drawing/2014/main" id="{4C60A1C3-E313-79DE-E20E-C001E9F2B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2813" y="5634209"/>
            <a:ext cx="1176165" cy="1176165"/>
          </a:xfrm>
          <a:prstGeom prst="rect">
            <a:avLst/>
          </a:prstGeom>
        </p:spPr>
      </p:pic>
      <p:sp>
        <p:nvSpPr>
          <p:cNvPr id="4" name="四角形: 角を丸くする 3">
            <a:extLst>
              <a:ext uri="{FF2B5EF4-FFF2-40B4-BE49-F238E27FC236}">
                <a16:creationId xmlns:a16="http://schemas.microsoft.com/office/drawing/2014/main" id="{F3DC94FA-A7E2-5291-3F7B-7F0A14C525F8}"/>
              </a:ext>
            </a:extLst>
          </p:cNvPr>
          <p:cNvSpPr/>
          <p:nvPr/>
        </p:nvSpPr>
        <p:spPr>
          <a:xfrm>
            <a:off x="134939"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ワーク２：解説②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B3AB-33E8-94B6-6F9C-5B84C4BFBC8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2180E8-7100-33D1-4E92-2380F3BFE9FA}"/>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C51C7C6-134B-4392-B038-DF05CC05EE36}" type="slidenum">
              <a:rPr lang="ja-JP" altLang="en-US">
                <a:solidFill>
                  <a:srgbClr val="898989"/>
                </a:solidFill>
              </a:rPr>
              <a:pPr/>
              <a:t>20</a:t>
            </a:fld>
            <a:endParaRPr lang="ja-JP" altLang="en-US">
              <a:solidFill>
                <a:srgbClr val="898989"/>
              </a:solidFill>
            </a:endParaRPr>
          </a:p>
        </p:txBody>
      </p:sp>
      <p:sp>
        <p:nvSpPr>
          <p:cNvPr id="4" name="正方形/長方形 3">
            <a:extLst>
              <a:ext uri="{FF2B5EF4-FFF2-40B4-BE49-F238E27FC236}">
                <a16:creationId xmlns:a16="http://schemas.microsoft.com/office/drawing/2014/main" id="{FB6EC21E-EA2F-876E-4583-6FF0CE105781}"/>
              </a:ext>
            </a:extLst>
          </p:cNvPr>
          <p:cNvSpPr/>
          <p:nvPr/>
        </p:nvSpPr>
        <p:spPr>
          <a:xfrm>
            <a:off x="453000" y="1190635"/>
            <a:ext cx="9000000" cy="3217930"/>
          </a:xfrm>
          <a:prstGeom prst="rect">
            <a:avLst/>
          </a:prstGeom>
          <a:solidFill>
            <a:srgbClr val="EAE8E8">
              <a:alpha val="50196"/>
            </a:srgbClr>
          </a:solid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さんの事例：スライド</a:t>
            </a:r>
            <a:r>
              <a:rPr kumimoji="1" lang="en-US" altLang="ja-JP" sz="1600" spc="100" dirty="0">
                <a:latin typeface="メイリオ" panose="020B0604030504040204" pitchFamily="50" charset="-128"/>
                <a:ea typeface="メイリオ" panose="020B0604030504040204" pitchFamily="50" charset="-128"/>
              </a:rPr>
              <a:t>P17</a:t>
            </a:r>
            <a:r>
              <a:rPr kumimoji="1" lang="ja-JP" altLang="en-US" sz="1600" spc="100" dirty="0">
                <a:latin typeface="メイリオ" panose="020B0604030504040204" pitchFamily="50" charset="-128"/>
                <a:ea typeface="メイリオ" panose="020B0604030504040204" pitchFamily="50" charset="-128"/>
              </a:rPr>
              <a:t>の続き＞</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　</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さんとの更なる面接の結果、以下のことが把握できました。</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①これまで、職場の人間関係がうまくいかないことが多かった。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応募したい求人はあったが、履歴書や職務経歴書が準備できなかった。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就職活動くらい自分でしないといけないと思っていた。</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②以前法律相談に行ったことがあったが、時間内にうまく説明できなかった。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また同じようになってしまうと思い、相談に行くことができずにいた。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借金は失業中の生活費と家賃のために借りたもの。</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③将来は安定的な仕事がしたい。人に喜んでもらえるような仕事がよい。</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また、現在の住環境があまり良くないので、もう少しよいところに住みたい。</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テレビが壊れており、テレビが欲しい。</a:t>
            </a:r>
          </a:p>
        </p:txBody>
      </p:sp>
      <p:sp>
        <p:nvSpPr>
          <p:cNvPr id="5" name="正方形/長方形 4">
            <a:extLst>
              <a:ext uri="{FF2B5EF4-FFF2-40B4-BE49-F238E27FC236}">
                <a16:creationId xmlns:a16="http://schemas.microsoft.com/office/drawing/2014/main" id="{8510FCD1-B8A8-C3AF-A9EF-1A1E886B47F6}"/>
              </a:ext>
            </a:extLst>
          </p:cNvPr>
          <p:cNvSpPr/>
          <p:nvPr/>
        </p:nvSpPr>
        <p:spPr>
          <a:xfrm>
            <a:off x="342844" y="579157"/>
            <a:ext cx="8459843" cy="411052"/>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①②③から、</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さんのもつ「ストレングス」（強み・よいところ）を探してみましょう。</a:t>
            </a:r>
          </a:p>
        </p:txBody>
      </p:sp>
      <p:sp>
        <p:nvSpPr>
          <p:cNvPr id="9" name="二等辺三角形 8">
            <a:extLst>
              <a:ext uri="{FF2B5EF4-FFF2-40B4-BE49-F238E27FC236}">
                <a16:creationId xmlns:a16="http://schemas.microsoft.com/office/drawing/2014/main" id="{957CDD44-BE91-5088-3C67-7C4DF47A4D66}"/>
              </a:ext>
            </a:extLst>
          </p:cNvPr>
          <p:cNvSpPr/>
          <p:nvPr/>
        </p:nvSpPr>
        <p:spPr>
          <a:xfrm flipV="1">
            <a:off x="4672963" y="4676902"/>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BC0CDFF-9E2B-410D-4858-A875DE09A05D}"/>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ワーク③　ストレングス視点を踏まえた援助方針の策定</a:t>
            </a:r>
          </a:p>
        </p:txBody>
      </p:sp>
      <p:sp>
        <p:nvSpPr>
          <p:cNvPr id="7" name="正方形/長方形 6">
            <a:extLst>
              <a:ext uri="{FF2B5EF4-FFF2-40B4-BE49-F238E27FC236}">
                <a16:creationId xmlns:a16="http://schemas.microsoft.com/office/drawing/2014/main" id="{96ADCB48-D210-3880-07CA-D473317F0613}"/>
              </a:ext>
            </a:extLst>
          </p:cNvPr>
          <p:cNvSpPr/>
          <p:nvPr/>
        </p:nvSpPr>
        <p:spPr>
          <a:xfrm>
            <a:off x="723079" y="5233098"/>
            <a:ext cx="8459843" cy="636074"/>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ストレングス視点とは、どのような視点でしょうか。</a:t>
            </a:r>
            <a:endParaRPr kumimoji="1" lang="en-US" altLang="ja-JP" sz="16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次頁にて詳しく確認しましょう。</a:t>
            </a:r>
          </a:p>
        </p:txBody>
      </p:sp>
    </p:spTree>
    <p:extLst>
      <p:ext uri="{BB962C8B-B14F-4D97-AF65-F5344CB8AC3E}">
        <p14:creationId xmlns:p14="http://schemas.microsoft.com/office/powerpoint/2010/main" val="91081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22FB0-EAC4-97C8-7535-75C458B42C03}"/>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7A86D68C-D6EE-3FF1-228B-C8B54778E1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3" name="四角形: 角を丸くする 2">
            <a:extLst>
              <a:ext uri="{FF2B5EF4-FFF2-40B4-BE49-F238E27FC236}">
                <a16:creationId xmlns:a16="http://schemas.microsoft.com/office/drawing/2014/main" id="{02930CEE-644C-B8E5-ECD5-344E031E6686}"/>
              </a:ext>
            </a:extLst>
          </p:cNvPr>
          <p:cNvSpPr/>
          <p:nvPr/>
        </p:nvSpPr>
        <p:spPr>
          <a:xfrm>
            <a:off x="479425" y="657360"/>
            <a:ext cx="8947150" cy="4350577"/>
          </a:xfrm>
          <a:prstGeom prst="roundRect">
            <a:avLst>
              <a:gd name="adj" fmla="val 4886"/>
            </a:avLst>
          </a:prstGeom>
          <a:noFill/>
          <a:ln w="57150">
            <a:solidFill>
              <a:schemeClr val="accent2"/>
            </a:solidFill>
            <a:prstDash val="sysDot"/>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600"/>
              </a:spcBef>
              <a:spcAft>
                <a:spcPts val="0"/>
              </a:spcAft>
              <a:defRPr/>
            </a:pPr>
            <a:r>
              <a:rPr kumimoji="1" lang="ja-JP" altLang="en-US" sz="2400" b="1" dirty="0">
                <a:solidFill>
                  <a:schemeClr val="tx1"/>
                </a:solidFill>
                <a:latin typeface="メイリオ" panose="020B0604030504040204" pitchFamily="50" charset="-128"/>
                <a:ea typeface="メイリオ" panose="020B0604030504040204" pitchFamily="50" charset="-128"/>
              </a:rPr>
              <a:t>ストレングス視点とは？</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endParaRPr kumimoji="1" lang="en-US" altLang="ja-JP"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tabLst>
                <a:tab pos="6276975" algn="l"/>
              </a:tabLs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の持つ強みや、よいところ、できていることなど、「相談者の持つ力」に着目していく視点のことを指します。ケースワーカーは、知らず知らずの間に、相談者のできないことや、うまくいかないことに着目し、それをいかに解決するかを考えてしまいがちです。</a:t>
            </a:r>
          </a:p>
          <a:p>
            <a:pPr eaLnBrk="1" fontAlgn="auto" hangingPunct="1">
              <a:spcBef>
                <a:spcPts val="600"/>
              </a:spcBef>
              <a:spcAft>
                <a:spcPts val="0"/>
              </a:spcAft>
              <a:tabLst>
                <a:tab pos="6276975" algn="l"/>
              </a:tabLst>
              <a:defRPr/>
            </a:pPr>
            <a:r>
              <a:rPr kumimoji="1" lang="ja-JP" altLang="en-US" spc="100" dirty="0">
                <a:solidFill>
                  <a:schemeClr val="tx1"/>
                </a:solidFill>
                <a:latin typeface="メイリオ" panose="020B0604030504040204" pitchFamily="50" charset="-128"/>
                <a:ea typeface="メイリオ" panose="020B0604030504040204" pitchFamily="50" charset="-128"/>
              </a:rPr>
              <a:t>　ストレングスの視点を活かした支援を行う際には、「相談者は、相談者自身のことを一番よく知っている存在である」と考えます。そして、ケースワーカーには、相談者が主体的に自分自身の問題を解決するために、どのような「相談者の持つ力」を活用できるか、相談者とともに考えていくことが求められているの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C1663F4-A0F4-C65A-D044-7EF08499655B}"/>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pic>
        <p:nvPicPr>
          <p:cNvPr id="10" name="図 32" descr="黒い背景と男性の絵&#10;&#10;低い精度で自動的に生成された説明">
            <a:extLst>
              <a:ext uri="{FF2B5EF4-FFF2-40B4-BE49-F238E27FC236}">
                <a16:creationId xmlns:a16="http://schemas.microsoft.com/office/drawing/2014/main" id="{CBABDDB8-D48B-F92F-1A5F-C2C9E0E49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8324412" y="5335589"/>
            <a:ext cx="1266469"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DE51382C-B360-920D-E267-1930C175271F}"/>
              </a:ext>
            </a:extLst>
          </p:cNvPr>
          <p:cNvSpPr/>
          <p:nvPr/>
        </p:nvSpPr>
        <p:spPr>
          <a:xfrm>
            <a:off x="2447639" y="5432376"/>
            <a:ext cx="5977731" cy="6840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ケースワーカーは、「相談者一人ひとりが目標を達成していくための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パートナー」としての役割を担っているのです。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2" name="二等辺三角形 11">
            <a:extLst>
              <a:ext uri="{FF2B5EF4-FFF2-40B4-BE49-F238E27FC236}">
                <a16:creationId xmlns:a16="http://schemas.microsoft.com/office/drawing/2014/main" id="{868E95E9-ECCD-63A8-CAA0-56E518D273E9}"/>
              </a:ext>
            </a:extLst>
          </p:cNvPr>
          <p:cNvSpPr/>
          <p:nvPr/>
        </p:nvSpPr>
        <p:spPr>
          <a:xfrm rot="5400000">
            <a:off x="8299370" y="5711496"/>
            <a:ext cx="252000" cy="28800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318803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4B4F-4632-DA29-D671-9013A9A38B9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E938E459-8C02-5CC3-465D-54C63089A1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C240E6FD-7AFC-8638-6B0D-CA442D6D76DE}"/>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4" name="四角形: 角を丸くする 3">
            <a:extLst>
              <a:ext uri="{FF2B5EF4-FFF2-40B4-BE49-F238E27FC236}">
                <a16:creationId xmlns:a16="http://schemas.microsoft.com/office/drawing/2014/main" id="{C5CA6471-9004-5355-812F-AC88B4094002}"/>
              </a:ext>
            </a:extLst>
          </p:cNvPr>
          <p:cNvSpPr/>
          <p:nvPr/>
        </p:nvSpPr>
        <p:spPr>
          <a:xfrm>
            <a:off x="502352" y="1018903"/>
            <a:ext cx="8901296" cy="5651772"/>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書き出して、近くの人と共有してみましょう</a:t>
            </a:r>
          </a:p>
        </p:txBody>
      </p:sp>
      <p:sp>
        <p:nvSpPr>
          <p:cNvPr id="6" name="正方形/長方形 5">
            <a:extLst>
              <a:ext uri="{FF2B5EF4-FFF2-40B4-BE49-F238E27FC236}">
                <a16:creationId xmlns:a16="http://schemas.microsoft.com/office/drawing/2014/main" id="{DCF3E58B-9C7C-630C-8B76-3BF9F7CA0924}"/>
              </a:ext>
            </a:extLst>
          </p:cNvPr>
          <p:cNvSpPr/>
          <p:nvPr/>
        </p:nvSpPr>
        <p:spPr>
          <a:xfrm>
            <a:off x="723078" y="477178"/>
            <a:ext cx="8459843" cy="411052"/>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前項で確認してストレングス視点の考え方を踏まえて、</a:t>
            </a:r>
            <a:endParaRPr kumimoji="1" lang="en-US" altLang="ja-JP" sz="16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さんの持つ「ストレングス」（強み・よいところ）を探してみましょう。</a:t>
            </a:r>
          </a:p>
        </p:txBody>
      </p:sp>
    </p:spTree>
    <p:extLst>
      <p:ext uri="{BB962C8B-B14F-4D97-AF65-F5344CB8AC3E}">
        <p14:creationId xmlns:p14="http://schemas.microsoft.com/office/powerpoint/2010/main" val="37203092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テキスト ボックス 3">
            <a:extLst>
              <a:ext uri="{FF2B5EF4-FFF2-40B4-BE49-F238E27FC236}">
                <a16:creationId xmlns:a16="http://schemas.microsoft.com/office/drawing/2014/main" id="{6325FF60-13F5-685A-CF95-26DFBBE43F58}"/>
              </a:ext>
            </a:extLst>
          </p:cNvPr>
          <p:cNvSpPr txBox="1">
            <a:spLocks noChangeArrowheads="1"/>
          </p:cNvSpPr>
          <p:nvPr/>
        </p:nvSpPr>
        <p:spPr bwMode="auto">
          <a:xfrm>
            <a:off x="134937" y="564403"/>
            <a:ext cx="9636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rPr>
              <a:t>さんには、どのようなストレングスがありましたか？</a:t>
            </a:r>
            <a:endParaRPr lang="en-US" altLang="ja-JP" sz="24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2400" dirty="0">
                <a:latin typeface="メイリオ" panose="020B0604030504040204" pitchFamily="50" charset="-128"/>
                <a:ea typeface="メイリオ" panose="020B0604030504040204" pitchFamily="50" charset="-128"/>
              </a:rPr>
              <a:t>　下の表に整理し、隣の人や周りの人と比べてみましょう。</a:t>
            </a:r>
          </a:p>
        </p:txBody>
      </p:sp>
      <p:sp>
        <p:nvSpPr>
          <p:cNvPr id="5" name="スライド番号プレースホルダー 2">
            <a:extLst>
              <a:ext uri="{FF2B5EF4-FFF2-40B4-BE49-F238E27FC236}">
                <a16:creationId xmlns:a16="http://schemas.microsoft.com/office/drawing/2014/main" id="{5477E3C2-3BB8-4C54-A6E7-41D32F43EAF9}"/>
              </a:ext>
            </a:extLst>
          </p:cNvPr>
          <p:cNvSpPr>
            <a:spLocks noGrp="1"/>
          </p:cNvSpPr>
          <p:nvPr>
            <p:ph type="sldNum" sz="quarter" idx="12"/>
          </p:nvPr>
        </p:nvSpPr>
        <p:spPr>
          <a:xfrm>
            <a:off x="9483725" y="6492875"/>
            <a:ext cx="38735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2AB6E6F-ACB8-4670-A4EE-81173AE2AF1B}" type="slidenum">
              <a:rPr lang="ja-JP" altLang="en-US">
                <a:solidFill>
                  <a:srgbClr val="898989"/>
                </a:solidFill>
              </a:rPr>
              <a:pPr/>
              <a:t>23</a:t>
            </a:fld>
            <a:endParaRPr lang="ja-JP" altLang="en-US">
              <a:solidFill>
                <a:srgbClr val="898989"/>
              </a:solidFill>
            </a:endParaRPr>
          </a:p>
        </p:txBody>
      </p:sp>
      <p:graphicFrame>
        <p:nvGraphicFramePr>
          <p:cNvPr id="8" name="表 7">
            <a:extLst>
              <a:ext uri="{FF2B5EF4-FFF2-40B4-BE49-F238E27FC236}">
                <a16:creationId xmlns:a16="http://schemas.microsoft.com/office/drawing/2014/main" id="{14A5BD70-D1D2-42D8-AA79-4BDCE603112C}"/>
              </a:ext>
            </a:extLst>
          </p:cNvPr>
          <p:cNvGraphicFramePr>
            <a:graphicFrameLocks noGrp="1"/>
          </p:cNvGraphicFramePr>
          <p:nvPr>
            <p:extLst>
              <p:ext uri="{D42A27DB-BD31-4B8C-83A1-F6EECF244321}">
                <p14:modId xmlns:p14="http://schemas.microsoft.com/office/powerpoint/2010/main" val="3932027075"/>
              </p:ext>
            </p:extLst>
          </p:nvPr>
        </p:nvGraphicFramePr>
        <p:xfrm>
          <a:off x="250825" y="2220913"/>
          <a:ext cx="9404352" cy="4030662"/>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365752">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664910">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・自分の状況や要望を伝えることができる。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・健康である。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・自分で何とかしようとする責任感がある。</a:t>
                      </a:r>
                      <a:endParaRPr kumimoji="1" lang="en-US" altLang="ja-JP" sz="1800" spc="100" baseline="0" dirty="0">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・日常生活（家事や身の回りのこと）は自分できる。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・これまで自分なりに求職活動をがんばってきた。</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・ケースワーカーの訪問や働きかけを受け入れることができる。</a:t>
                      </a:r>
                      <a:endParaRPr kumimoji="1" lang="en-US" altLang="ja-JP" sz="1800" spc="100" baseline="0" dirty="0">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・ケースワーカーが支援している。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・住まいがある。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・被保護者就労支援事業等が利用できる。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・もう少しよい住まいに住みたい、テレビが欲しいという希望を持っている。</a:t>
                      </a: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・安定的な仕事をしたい、人に喜んでもらえる仕事をしたいという意欲を持っている。</a:t>
                      </a:r>
                    </a:p>
                    <a:p>
                      <a:pPr marL="216000" indent="-216000" algn="l">
                        <a:spcBef>
                          <a:spcPts val="600"/>
                        </a:spcBef>
                      </a:pPr>
                      <a:endParaRPr kumimoji="1" lang="ja-JP" altLang="en-US" sz="1800" spc="100" baseline="0" dirty="0">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雲形吹き出し 1">
            <a:extLst>
              <a:ext uri="{FF2B5EF4-FFF2-40B4-BE49-F238E27FC236}">
                <a16:creationId xmlns:a16="http://schemas.microsoft.com/office/drawing/2014/main" id="{2CCF17B2-56CE-4405-AE70-D68178EBEA78}"/>
              </a:ext>
            </a:extLst>
          </p:cNvPr>
          <p:cNvSpPr/>
          <p:nvPr/>
        </p:nvSpPr>
        <p:spPr>
          <a:xfrm>
            <a:off x="6670675" y="1305139"/>
            <a:ext cx="3006725" cy="830263"/>
          </a:xfrm>
          <a:prstGeom prst="cloudCallout">
            <a:avLst>
              <a:gd name="adj1" fmla="val -40250"/>
              <a:gd name="adj2" fmla="val 734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例えばこんなことが</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algn="ctr" fontAlgn="auto">
              <a:spcBef>
                <a:spcPts val="0"/>
              </a:spcBef>
              <a:spcAft>
                <a:spcPts val="0"/>
              </a:spcAf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挙げられます！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444CBE-A85B-4F7A-B9FA-F19F774AACD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5DE08F6-FD37-495B-A1DB-9EA9A0125FB6}" type="slidenum">
              <a:rPr lang="ja-JP" altLang="en-US">
                <a:solidFill>
                  <a:srgbClr val="898989"/>
                </a:solidFill>
              </a:rPr>
              <a:pPr/>
              <a:t>24</a:t>
            </a:fld>
            <a:endParaRPr lang="ja-JP" altLang="en-US">
              <a:solidFill>
                <a:srgbClr val="898989"/>
              </a:solidFill>
            </a:endParaRPr>
          </a:p>
        </p:txBody>
      </p:sp>
      <p:sp>
        <p:nvSpPr>
          <p:cNvPr id="6" name="正方形/長方形 5">
            <a:extLst>
              <a:ext uri="{FF2B5EF4-FFF2-40B4-BE49-F238E27FC236}">
                <a16:creationId xmlns:a16="http://schemas.microsoft.com/office/drawing/2014/main" id="{234689B2-FA6F-420F-B7DD-9F5EEED0FF26}"/>
              </a:ext>
            </a:extLst>
          </p:cNvPr>
          <p:cNvSpPr/>
          <p:nvPr/>
        </p:nvSpPr>
        <p:spPr>
          <a:xfrm>
            <a:off x="388938" y="660401"/>
            <a:ext cx="9128125" cy="1720850"/>
          </a:xfrm>
          <a:prstGeom prst="rect">
            <a:avLst/>
          </a:prstGeom>
          <a:ln w="28575">
            <a:noFill/>
          </a:ln>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600"/>
              </a:spcBef>
              <a:spcAft>
                <a:spcPts val="0"/>
              </a:spcAft>
              <a:defRPr/>
            </a:pP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a:t>
            </a:r>
            <a:r>
              <a:rPr kumimoji="1" lang="ja-JP" altLang="en-US" sz="2000" dirty="0">
                <a:latin typeface="メイリオ" panose="020B0604030504040204" pitchFamily="50" charset="-128"/>
                <a:ea typeface="メイリオ" panose="020B0604030504040204" pitchFamily="50" charset="-128"/>
              </a:rPr>
              <a:t>さんのストレングスを踏まえ、</a:t>
            </a:r>
            <a:r>
              <a:rPr kumimoji="1" lang="en-US" altLang="ja-JP" sz="2000" dirty="0">
                <a:latin typeface="メイリオ" panose="020B0604030504040204" pitchFamily="50" charset="-128"/>
                <a:ea typeface="メイリオ" panose="020B0604030504040204" pitchFamily="50" charset="-128"/>
              </a:rPr>
              <a:t>A</a:t>
            </a:r>
            <a:r>
              <a:rPr kumimoji="1" lang="ja-JP" altLang="en-US" sz="2000" dirty="0">
                <a:latin typeface="メイリオ" panose="020B0604030504040204" pitchFamily="50" charset="-128"/>
                <a:ea typeface="メイリオ" panose="020B0604030504040204" pitchFamily="50" charset="-128"/>
              </a:rPr>
              <a:t>さんの「③援助方針」を、「①援助目標（中長期）」、「②援助目標（短期）」に沿って、策定してみましょう。</a:t>
            </a:r>
            <a:endParaRPr kumimoji="1" lang="en-US" altLang="ja-JP" sz="20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dirty="0">
                <a:latin typeface="メイリオ" panose="020B0604030504040204" pitchFamily="50" charset="-128"/>
                <a:ea typeface="メイリオ" panose="020B0604030504040204" pitchFamily="50" charset="-128"/>
              </a:rPr>
              <a:t>　「援助方針」の前に、「目標」を明確にする必要があります。</a:t>
            </a:r>
            <a:endParaRPr kumimoji="1" lang="en-US" altLang="ja-JP" sz="20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dirty="0">
                <a:latin typeface="メイリオ" panose="020B0604030504040204" pitchFamily="50" charset="-128"/>
                <a:ea typeface="メイリオ" panose="020B0604030504040204" pitchFamily="50" charset="-128"/>
              </a:rPr>
              <a:t>　（①⇒②⇒③の順番で考えてみてください。②⇒①でも結構です。）</a:t>
            </a:r>
            <a:endParaRPr kumimoji="1" lang="en-US" altLang="ja-JP" sz="2000" dirty="0"/>
          </a:p>
        </p:txBody>
      </p:sp>
      <p:graphicFrame>
        <p:nvGraphicFramePr>
          <p:cNvPr id="3" name="表 2">
            <a:extLst>
              <a:ext uri="{FF2B5EF4-FFF2-40B4-BE49-F238E27FC236}">
                <a16:creationId xmlns:a16="http://schemas.microsoft.com/office/drawing/2014/main" id="{54A478FC-B65F-40F0-8E6B-193C0C861DC1}"/>
              </a:ext>
            </a:extLst>
          </p:cNvPr>
          <p:cNvGraphicFramePr>
            <a:graphicFrameLocks noGrp="1"/>
          </p:cNvGraphicFramePr>
          <p:nvPr>
            <p:extLst>
              <p:ext uri="{D42A27DB-BD31-4B8C-83A1-F6EECF244321}">
                <p14:modId xmlns:p14="http://schemas.microsoft.com/office/powerpoint/2010/main" val="4196886548"/>
              </p:ext>
            </p:extLst>
          </p:nvPr>
        </p:nvGraphicFramePr>
        <p:xfrm>
          <a:off x="452438" y="2517775"/>
          <a:ext cx="9039225" cy="3846513"/>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370932">
                <a:tc>
                  <a:txBody>
                    <a:bodyPr/>
                    <a:lstStyle/>
                    <a:p>
                      <a:pPr algn="ctr"/>
                      <a:r>
                        <a:rPr kumimoji="1" lang="ja-JP" altLang="en-US" sz="1800" dirty="0">
                          <a:latin typeface="メイリオ" panose="020B0604030504040204" pitchFamily="50" charset="-128"/>
                          <a:ea typeface="メイリオ" panose="020B0604030504040204" pitchFamily="50" charset="-128"/>
                        </a:rPr>
                        <a:t>③援助方針</a:t>
                      </a: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latin typeface="メイリオ" panose="020B0604030504040204" pitchFamily="50" charset="-128"/>
                          <a:ea typeface="メイリオ" panose="020B0604030504040204" pitchFamily="50" charset="-128"/>
                        </a:rPr>
                        <a:t>　　②援助目標（短期）</a:t>
                      </a: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latin typeface="メイリオ" panose="020B0604030504040204" pitchFamily="50" charset="-128"/>
                          <a:ea typeface="メイリオ" panose="020B0604030504040204" pitchFamily="50" charset="-128"/>
                        </a:rPr>
                        <a:t>　①援助目標（中長期）</a:t>
                      </a: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475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7E3306-527D-4334-B493-FBF6C493340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0D1275A-8572-456B-8850-75A93FB39307}" type="slidenum">
              <a:rPr lang="ja-JP" altLang="en-US">
                <a:solidFill>
                  <a:srgbClr val="898989"/>
                </a:solidFill>
              </a:rPr>
              <a:pPr/>
              <a:t>25</a:t>
            </a:fld>
            <a:endParaRPr lang="ja-JP" altLang="en-US">
              <a:solidFill>
                <a:srgbClr val="898989"/>
              </a:solidFill>
            </a:endParaRPr>
          </a:p>
        </p:txBody>
      </p:sp>
      <p:graphicFrame>
        <p:nvGraphicFramePr>
          <p:cNvPr id="3" name="表 2">
            <a:extLst>
              <a:ext uri="{FF2B5EF4-FFF2-40B4-BE49-F238E27FC236}">
                <a16:creationId xmlns:a16="http://schemas.microsoft.com/office/drawing/2014/main" id="{7EBF1454-E9EC-48D6-B188-004B70E758FC}"/>
              </a:ext>
            </a:extLst>
          </p:cNvPr>
          <p:cNvGraphicFramePr>
            <a:graphicFrameLocks noGrp="1"/>
          </p:cNvGraphicFramePr>
          <p:nvPr>
            <p:extLst>
              <p:ext uri="{D42A27DB-BD31-4B8C-83A1-F6EECF244321}">
                <p14:modId xmlns:p14="http://schemas.microsoft.com/office/powerpoint/2010/main" val="3303373417"/>
              </p:ext>
            </p:extLst>
          </p:nvPr>
        </p:nvGraphicFramePr>
        <p:xfrm>
          <a:off x="381000" y="2419350"/>
          <a:ext cx="9110663" cy="4330700"/>
        </p:xfrm>
        <a:graphic>
          <a:graphicData uri="http://schemas.openxmlformats.org/drawingml/2006/table">
            <a:tbl>
              <a:tblPr firstRow="1" bandRow="1">
                <a:tableStyleId>{5C22544A-7EE6-4342-B048-85BDC9FD1C3A}</a:tableStyleId>
              </a:tblPr>
              <a:tblGrid>
                <a:gridCol w="3054397">
                  <a:extLst>
                    <a:ext uri="{9D8B030D-6E8A-4147-A177-3AD203B41FA5}">
                      <a16:colId xmlns:a16="http://schemas.microsoft.com/office/drawing/2014/main" val="20000"/>
                    </a:ext>
                  </a:extLst>
                </a:gridCol>
                <a:gridCol w="3028133">
                  <a:extLst>
                    <a:ext uri="{9D8B030D-6E8A-4147-A177-3AD203B41FA5}">
                      <a16:colId xmlns:a16="http://schemas.microsoft.com/office/drawing/2014/main" val="20001"/>
                    </a:ext>
                  </a:extLst>
                </a:gridCol>
                <a:gridCol w="3028133">
                  <a:extLst>
                    <a:ext uri="{9D8B030D-6E8A-4147-A177-3AD203B41FA5}">
                      <a16:colId xmlns:a16="http://schemas.microsoft.com/office/drawing/2014/main" val="20002"/>
                    </a:ext>
                  </a:extLst>
                </a:gridCol>
              </a:tblGrid>
              <a:tr h="367371">
                <a:tc>
                  <a:txBody>
                    <a:bodyPr/>
                    <a:lstStyle/>
                    <a:p>
                      <a:pPr algn="ctr"/>
                      <a:r>
                        <a:rPr kumimoji="1" lang="ja-JP" altLang="en-US" sz="1800" dirty="0">
                          <a:solidFill>
                            <a:schemeClr val="bg1"/>
                          </a:solidFill>
                          <a:latin typeface="メイリオ" panose="020B0604030504040204" pitchFamily="50" charset="-128"/>
                          <a:ea typeface="メイリオ" panose="020B0604030504040204" pitchFamily="50" charset="-128"/>
                        </a:rPr>
                        <a:t>③援助方針</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solidFill>
                            <a:schemeClr val="bg1"/>
                          </a:solidFill>
                          <a:latin typeface="メイリオ" panose="020B0604030504040204" pitchFamily="50" charset="-128"/>
                          <a:ea typeface="メイリオ" panose="020B0604030504040204" pitchFamily="50" charset="-128"/>
                        </a:rPr>
                        <a:t>　　②援助目標（短期）</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solidFill>
                            <a:schemeClr val="bg1"/>
                          </a:solidFill>
                          <a:latin typeface="メイリオ" panose="020B0604030504040204" pitchFamily="50" charset="-128"/>
                          <a:ea typeface="メイリオ" panose="020B0604030504040204" pitchFamily="50" charset="-128"/>
                        </a:rPr>
                        <a:t>　①援助目標（中長期）</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963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１）被保護者就労支援事業に</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参加し、就労支援員による</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就労支援を実施する。</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（当月の就労支援会議で検討）</a:t>
                      </a: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２）「法テラス」の法律相談に</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予約を入れ同行する。</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（翌月までに実施）</a:t>
                      </a: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３）公営住宅の申請手続きを</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支援する。</a:t>
                      </a:r>
                      <a:r>
                        <a:rPr kumimoji="1" lang="ja-JP" altLang="en-US" sz="1400" dirty="0">
                          <a:latin typeface="メイリオ" panose="020B0604030504040204" pitchFamily="50" charset="-128"/>
                          <a:ea typeface="メイリオ" panose="020B0604030504040204" pitchFamily="50" charset="-128"/>
                        </a:rPr>
                        <a:t>（○月に申請）</a:t>
                      </a: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４）</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ヶ月の最低生活費とその</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使い方を本人と確認。</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月</a:t>
                      </a:r>
                      <a:r>
                        <a:rPr kumimoji="1" lang="en-US" altLang="ja-JP" sz="1600" dirty="0">
                          <a:latin typeface="メイリオ" panose="020B0604030504040204" pitchFamily="50" charset="-128"/>
                          <a:ea typeface="メイリオ" panose="020B0604030504040204" pitchFamily="50" charset="-128"/>
                        </a:rPr>
                        <a:t>1,000</a:t>
                      </a:r>
                      <a:r>
                        <a:rPr kumimoji="1" lang="ja-JP" altLang="en-US" sz="1600" dirty="0">
                          <a:latin typeface="メイリオ" panose="020B0604030504040204" pitchFamily="50" charset="-128"/>
                          <a:ea typeface="メイリオ" panose="020B0604030504040204" pitchFamily="50" charset="-128"/>
                        </a:rPr>
                        <a:t>円貯蓄し、年内の</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購入を目指す。</a:t>
                      </a:r>
                      <a:endParaRPr kumimoji="1" lang="ja-JP" altLang="en-US" sz="1800" dirty="0"/>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・安定的な就労のための</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支援により、本人の状況</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に即した就労を実現する。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・債務整理を行う。</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・公営住宅への転居。</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・中古テレビの購入。</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latin typeface="メイリオ" panose="020B0604030504040204" pitchFamily="50" charset="-128"/>
                          <a:ea typeface="メイリオ" panose="020B0604030504040204" pitchFamily="50" charset="-128"/>
                        </a:rPr>
                        <a:t>・安定的な仕事がしたい。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人に喜んでもらえるような</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仕事がしたい。</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・債務をなくしたい。</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・住環境を向上させたい。</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・テレビが欲しい。</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endParaRPr kumimoji="1" lang="en-US" altLang="ja-JP" sz="1600" dirty="0">
                        <a:latin typeface="メイリオ" panose="020B0604030504040204" pitchFamily="50" charset="-128"/>
                        <a:ea typeface="メイリオ" panose="020B0604030504040204" pitchFamily="50" charset="-128"/>
                      </a:endParaRP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矢印: 左 3">
            <a:extLst>
              <a:ext uri="{FF2B5EF4-FFF2-40B4-BE49-F238E27FC236}">
                <a16:creationId xmlns:a16="http://schemas.microsoft.com/office/drawing/2014/main" id="{F995FBD8-BA43-4D63-A715-B80C47DE7359}"/>
              </a:ext>
            </a:extLst>
          </p:cNvPr>
          <p:cNvSpPr/>
          <p:nvPr/>
        </p:nvSpPr>
        <p:spPr>
          <a:xfrm>
            <a:off x="6116638" y="4514850"/>
            <a:ext cx="773112" cy="284163"/>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7" name="矢印: 左 6">
            <a:extLst>
              <a:ext uri="{FF2B5EF4-FFF2-40B4-BE49-F238E27FC236}">
                <a16:creationId xmlns:a16="http://schemas.microsoft.com/office/drawing/2014/main" id="{95B018D2-6161-4DD2-8A14-196047E5D941}"/>
              </a:ext>
            </a:extLst>
          </p:cNvPr>
          <p:cNvSpPr/>
          <p:nvPr/>
        </p:nvSpPr>
        <p:spPr>
          <a:xfrm>
            <a:off x="3016250" y="4514850"/>
            <a:ext cx="773113" cy="284163"/>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四角形: 角を丸くする 4">
            <a:extLst>
              <a:ext uri="{FF2B5EF4-FFF2-40B4-BE49-F238E27FC236}">
                <a16:creationId xmlns:a16="http://schemas.microsoft.com/office/drawing/2014/main" id="{5B8C90AC-A9BE-F2E1-7B6C-23CBBD98790F}"/>
              </a:ext>
            </a:extLst>
          </p:cNvPr>
          <p:cNvSpPr/>
          <p:nvPr/>
        </p:nvSpPr>
        <p:spPr>
          <a:xfrm>
            <a:off x="134938" y="248163"/>
            <a:ext cx="6291262" cy="411052"/>
          </a:xfrm>
          <a:prstGeom prst="roundRect">
            <a:avLst>
              <a:gd name="adj" fmla="val 7225"/>
            </a:avLst>
          </a:prstGeom>
          <a:solidFill>
            <a:schemeClr val="accent2">
              <a:lumMod val="20000"/>
              <a:lumOff val="8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ワーク３：援助方針の策定方法について（例） </a:t>
            </a:r>
          </a:p>
        </p:txBody>
      </p:sp>
      <p:pic>
        <p:nvPicPr>
          <p:cNvPr id="13" name="図 12">
            <a:extLst>
              <a:ext uri="{FF2B5EF4-FFF2-40B4-BE49-F238E27FC236}">
                <a16:creationId xmlns:a16="http://schemas.microsoft.com/office/drawing/2014/main" id="{A65DCE7C-CAA0-1F29-0869-E4AAFC259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5" y="882650"/>
            <a:ext cx="1536700" cy="1536700"/>
          </a:xfrm>
          <a:prstGeom prst="rect">
            <a:avLst/>
          </a:prstGeom>
        </p:spPr>
      </p:pic>
      <p:sp>
        <p:nvSpPr>
          <p:cNvPr id="14" name="二等辺三角形 13">
            <a:extLst>
              <a:ext uri="{FF2B5EF4-FFF2-40B4-BE49-F238E27FC236}">
                <a16:creationId xmlns:a16="http://schemas.microsoft.com/office/drawing/2014/main" id="{FC268336-9DBD-E8CF-CBDE-BE2E26F19C99}"/>
              </a:ext>
            </a:extLst>
          </p:cNvPr>
          <p:cNvSpPr/>
          <p:nvPr/>
        </p:nvSpPr>
        <p:spPr>
          <a:xfrm rot="5400000" flipV="1">
            <a:off x="1652521" y="1450501"/>
            <a:ext cx="270963" cy="400998"/>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0AC7872-EF43-4E5D-BA82-1621FF857223}"/>
              </a:ext>
            </a:extLst>
          </p:cNvPr>
          <p:cNvSpPr/>
          <p:nvPr/>
        </p:nvSpPr>
        <p:spPr>
          <a:xfrm>
            <a:off x="1882775" y="815572"/>
            <a:ext cx="7608888" cy="1492250"/>
          </a:xfrm>
          <a:prstGeom prst="roundRect">
            <a:avLst>
              <a:gd name="adj" fmla="val 10710"/>
            </a:avLst>
          </a:prstGeom>
          <a:solidFill>
            <a:schemeClr val="bg2"/>
          </a:solidFill>
          <a:ln w="28575">
            <a:noFill/>
          </a:ln>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600"/>
              </a:spcBef>
              <a:spcAft>
                <a:spcPts val="0"/>
              </a:spcAft>
              <a:defRPr/>
            </a:pPr>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さんの「強み」は、自分で努力しようとするところ、他人に迷惑をかけてはいけないと配慮できることなどがあると思います。一方で「できない」ということを、率直に言えないところがありました。また、人間関係がうまくいかない経験を重ねておられました。</a:t>
            </a:r>
            <a:endParaRPr kumimoji="1" lang="en-US" altLang="ja-JP" sz="14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400" dirty="0">
                <a:latin typeface="メイリオ" panose="020B0604030504040204" pitchFamily="50" charset="-128"/>
                <a:ea typeface="メイリオ" panose="020B0604030504040204" pitchFamily="50" charset="-128"/>
              </a:rPr>
              <a:t>　本人に任せたままにすると、課題解決が難しい可能性があると思ったため、就労や債務整理に向けた支援が必要であり、効果的であると判断しました。</a:t>
            </a:r>
            <a:endParaRPr kumimoji="1" lang="en-US" altLang="ja-JP" sz="1400" dirty="0"/>
          </a:p>
        </p:txBody>
      </p:sp>
      <p:sp>
        <p:nvSpPr>
          <p:cNvPr id="15" name="四角形: 角を丸くする 14">
            <a:extLst>
              <a:ext uri="{FF2B5EF4-FFF2-40B4-BE49-F238E27FC236}">
                <a16:creationId xmlns:a16="http://schemas.microsoft.com/office/drawing/2014/main" id="{873E9515-9437-59A3-640C-54FDA073E91C}"/>
              </a:ext>
            </a:extLst>
          </p:cNvPr>
          <p:cNvSpPr/>
          <p:nvPr/>
        </p:nvSpPr>
        <p:spPr>
          <a:xfrm>
            <a:off x="263843" y="780087"/>
            <a:ext cx="1701164" cy="270964"/>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担当者の所見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A6A8DE-3D40-4C79-9C88-1622B3B380B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A5E1FC1-5E48-4F26-A4E8-1D0A386281D0}" type="slidenum">
              <a:rPr lang="ja-JP" altLang="en-US">
                <a:solidFill>
                  <a:srgbClr val="898989"/>
                </a:solidFill>
              </a:rPr>
              <a:pPr/>
              <a:t>26</a:t>
            </a:fld>
            <a:endParaRPr lang="ja-JP" altLang="en-US">
              <a:solidFill>
                <a:srgbClr val="898989"/>
              </a:solidFill>
            </a:endParaRPr>
          </a:p>
        </p:txBody>
      </p:sp>
      <p:graphicFrame>
        <p:nvGraphicFramePr>
          <p:cNvPr id="6" name="表 5">
            <a:extLst>
              <a:ext uri="{FF2B5EF4-FFF2-40B4-BE49-F238E27FC236}">
                <a16:creationId xmlns:a16="http://schemas.microsoft.com/office/drawing/2014/main" id="{34033AD0-0D40-4087-B8E3-C5A1CEBC61FB}"/>
              </a:ext>
            </a:extLst>
          </p:cNvPr>
          <p:cNvGraphicFramePr>
            <a:graphicFrameLocks noGrp="1"/>
          </p:cNvGraphicFramePr>
          <p:nvPr>
            <p:extLst>
              <p:ext uri="{D42A27DB-BD31-4B8C-83A1-F6EECF244321}">
                <p14:modId xmlns:p14="http://schemas.microsoft.com/office/powerpoint/2010/main" val="990507203"/>
              </p:ext>
            </p:extLst>
          </p:nvPr>
        </p:nvGraphicFramePr>
        <p:xfrm>
          <a:off x="715400" y="2835275"/>
          <a:ext cx="8737600" cy="3657600"/>
        </p:xfrm>
        <a:graphic>
          <a:graphicData uri="http://schemas.openxmlformats.org/drawingml/2006/table">
            <a:tbl>
              <a:tblPr firstRow="1" bandRow="1">
                <a:tableStyleId>{5C22544A-7EE6-4342-B048-85BDC9FD1C3A}</a:tableStyleId>
              </a:tblPr>
              <a:tblGrid>
                <a:gridCol w="8737600">
                  <a:extLst>
                    <a:ext uri="{9D8B030D-6E8A-4147-A177-3AD203B41FA5}">
                      <a16:colId xmlns:a16="http://schemas.microsoft.com/office/drawing/2014/main" val="20000"/>
                    </a:ext>
                  </a:extLst>
                </a:gridCol>
              </a:tblGrid>
              <a:tr h="370840">
                <a:tc>
                  <a:txBody>
                    <a:bodyPr/>
                    <a:lstStyle/>
                    <a:p>
                      <a:r>
                        <a:rPr kumimoji="1" lang="ja-JP" altLang="en-US" spc="100" baseline="0" dirty="0">
                          <a:solidFill>
                            <a:srgbClr val="002060"/>
                          </a:solidFill>
                          <a:latin typeface="メイリオ" panose="020B0604030504040204" pitchFamily="50" charset="-128"/>
                          <a:ea typeface="メイリオ" panose="020B0604030504040204" pitchFamily="50" charset="-128"/>
                        </a:rPr>
                        <a:t>１．世帯の現状</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kumimoji="1" lang="ja-JP" altLang="en-US" b="1" spc="100" baseline="0" dirty="0">
                          <a:solidFill>
                            <a:srgbClr val="002060"/>
                          </a:solidFill>
                          <a:latin typeface="メイリオ" panose="020B0604030504040204" pitchFamily="50" charset="-128"/>
                          <a:ea typeface="メイリオ" panose="020B0604030504040204" pitchFamily="50" charset="-128"/>
                        </a:rPr>
                        <a:t>２．援助目標（中・長期）</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kumimoji="1" lang="ja-JP" altLang="en-US" b="1" spc="100" baseline="0" dirty="0">
                          <a:solidFill>
                            <a:srgbClr val="002060"/>
                          </a:solidFill>
                          <a:latin typeface="メイリオ" panose="020B0604030504040204" pitchFamily="50" charset="-128"/>
                          <a:ea typeface="メイリオ" panose="020B0604030504040204" pitchFamily="50" charset="-128"/>
                        </a:rPr>
                        <a:t>３．援助目標（短期）</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kumimoji="1" lang="ja-JP" altLang="en-US" b="1" spc="100" baseline="0" dirty="0">
                          <a:solidFill>
                            <a:srgbClr val="002060"/>
                          </a:solidFill>
                          <a:latin typeface="メイリオ" panose="020B0604030504040204" pitchFamily="50" charset="-128"/>
                          <a:ea typeface="メイリオ" panose="020B0604030504040204" pitchFamily="50" charset="-128"/>
                        </a:rPr>
                        <a:t>４．援助方針</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
        <p:nvSpPr>
          <p:cNvPr id="10" name="正方形/長方形 9">
            <a:extLst>
              <a:ext uri="{FF2B5EF4-FFF2-40B4-BE49-F238E27FC236}">
                <a16:creationId xmlns:a16="http://schemas.microsoft.com/office/drawing/2014/main" id="{225EBCD8-178D-4713-8DD9-45C9C4F07C9D}"/>
              </a:ext>
            </a:extLst>
          </p:cNvPr>
          <p:cNvSpPr/>
          <p:nvPr/>
        </p:nvSpPr>
        <p:spPr>
          <a:xfrm>
            <a:off x="453000" y="600175"/>
            <a:ext cx="9000000" cy="1793875"/>
          </a:xfrm>
          <a:prstGeom prst="rect">
            <a:avLst/>
          </a:prstGeom>
          <a:ln w="28575">
            <a:noFill/>
          </a:ln>
        </p:spPr>
        <p:style>
          <a:lnRef idx="2">
            <a:schemeClr val="accent2"/>
          </a:lnRef>
          <a:fillRef idx="1">
            <a:schemeClr val="lt1"/>
          </a:fillRef>
          <a:effectRef idx="0">
            <a:schemeClr val="accent2"/>
          </a:effectRef>
          <a:fontRef idx="minor">
            <a:schemeClr val="dk1"/>
          </a:fontRef>
        </p:style>
        <p:txBody>
          <a:bodyPr anchor="ctr"/>
          <a:lstStyle/>
          <a:p>
            <a:pPr marL="285750" indent="-285750" eaLnBrk="1" fontAlgn="auto" hangingPunct="1">
              <a:spcBef>
                <a:spcPts val="600"/>
              </a:spcBef>
              <a:spcAft>
                <a:spcPts val="0"/>
              </a:spcAft>
              <a:buFont typeface="Arial" panose="020B0604020202020204" pitchFamily="34" charset="0"/>
              <a:buChar char="•"/>
              <a:defRPr/>
            </a:pPr>
            <a:r>
              <a:rPr kumimoji="1" lang="ja-JP" altLang="en-US" spc="100" dirty="0">
                <a:latin typeface="メイリオ" panose="020B0604030504040204" pitchFamily="50" charset="-128"/>
                <a:ea typeface="メイリオ" panose="020B0604030504040204" pitchFamily="50" charset="-128"/>
              </a:rPr>
              <a:t>ケース記録には、次のような順番で記載することが可能です。</a:t>
            </a:r>
            <a:endParaRPr kumimoji="1" lang="en-US" altLang="ja-JP" spc="100" dirty="0">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r>
              <a:rPr kumimoji="1" lang="ja-JP" altLang="en-US" spc="100" dirty="0">
                <a:latin typeface="メイリオ" panose="020B0604030504040204" pitchFamily="50" charset="-128"/>
                <a:ea typeface="メイリオ" panose="020B0604030504040204" pitchFamily="50" charset="-128"/>
              </a:rPr>
              <a:t>新規開始時には、中長期の援助目標（本人の希望含む）を把握することができないかもしれません。まずは、要否判定に必要な情報収集を優先し、開始後に、中長期的な目標をふまえた援助方針を策定することを、当面の方針としておくことも有効です。（例えば、子どもの進学や将来の希望など。）</a:t>
            </a:r>
            <a:endParaRPr kumimoji="1" lang="en-US" altLang="ja-JP" spc="100" dirty="0"/>
          </a:p>
        </p:txBody>
      </p:sp>
      <p:sp>
        <p:nvSpPr>
          <p:cNvPr id="5" name="楕円 4">
            <a:extLst>
              <a:ext uri="{FF2B5EF4-FFF2-40B4-BE49-F238E27FC236}">
                <a16:creationId xmlns:a16="http://schemas.microsoft.com/office/drawing/2014/main" id="{FBB2870E-C59D-A103-1415-76F9F6629074}"/>
              </a:ext>
            </a:extLst>
          </p:cNvPr>
          <p:cNvSpPr/>
          <p:nvPr/>
        </p:nvSpPr>
        <p:spPr>
          <a:xfrm>
            <a:off x="3157018" y="5197617"/>
            <a:ext cx="5281190" cy="1526658"/>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10;&#10;AI によって生成されたコンテンツは間違っている可能性があります。">
            <a:extLst>
              <a:ext uri="{FF2B5EF4-FFF2-40B4-BE49-F238E27FC236}">
                <a16:creationId xmlns:a16="http://schemas.microsoft.com/office/drawing/2014/main" id="{359FF941-EC3E-6584-048C-3EE9A7BD6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49" y="4944981"/>
            <a:ext cx="1511300" cy="1511300"/>
          </a:xfrm>
          <a:prstGeom prst="rect">
            <a:avLst/>
          </a:prstGeom>
        </p:spPr>
      </p:pic>
      <p:sp>
        <p:nvSpPr>
          <p:cNvPr id="11" name="楕円 10">
            <a:extLst>
              <a:ext uri="{FF2B5EF4-FFF2-40B4-BE49-F238E27FC236}">
                <a16:creationId xmlns:a16="http://schemas.microsoft.com/office/drawing/2014/main" id="{9645AFA6-A334-CF5A-258F-71DE13E5A0D1}"/>
              </a:ext>
            </a:extLst>
          </p:cNvPr>
          <p:cNvSpPr/>
          <p:nvPr/>
        </p:nvSpPr>
        <p:spPr>
          <a:xfrm>
            <a:off x="4245398" y="2499666"/>
            <a:ext cx="5281190" cy="17938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アイコン&#10;&#10;AI によって生成されたコンテンツは間違っている可能性があります。">
            <a:extLst>
              <a:ext uri="{FF2B5EF4-FFF2-40B4-BE49-F238E27FC236}">
                <a16:creationId xmlns:a16="http://schemas.microsoft.com/office/drawing/2014/main" id="{5D36D0A4-8D26-4863-F62F-CC12C1823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729" y="1826990"/>
            <a:ext cx="1511300" cy="1511300"/>
          </a:xfrm>
          <a:prstGeom prst="rect">
            <a:avLst/>
          </a:prstGeom>
        </p:spPr>
      </p:pic>
      <p:sp>
        <p:nvSpPr>
          <p:cNvPr id="13" name="二等辺三角形 12">
            <a:extLst>
              <a:ext uri="{FF2B5EF4-FFF2-40B4-BE49-F238E27FC236}">
                <a16:creationId xmlns:a16="http://schemas.microsoft.com/office/drawing/2014/main" id="{B39405AB-320D-91FB-ADEF-4D82DEA8CF65}"/>
              </a:ext>
            </a:extLst>
          </p:cNvPr>
          <p:cNvSpPr/>
          <p:nvPr/>
        </p:nvSpPr>
        <p:spPr>
          <a:xfrm rot="3450625" flipV="1">
            <a:off x="4302037" y="3333230"/>
            <a:ext cx="518795" cy="909154"/>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55F1C815-F039-9AF1-8AA2-43DFA47BFFAF}"/>
              </a:ext>
            </a:extLst>
          </p:cNvPr>
          <p:cNvSpPr/>
          <p:nvPr/>
        </p:nvSpPr>
        <p:spPr>
          <a:xfrm rot="6643112" flipV="1">
            <a:off x="2976610" y="5328322"/>
            <a:ext cx="518795" cy="1096761"/>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EBB4F33-499E-408C-AFCB-37BF4DE53048}"/>
              </a:ext>
            </a:extLst>
          </p:cNvPr>
          <p:cNvSpPr/>
          <p:nvPr/>
        </p:nvSpPr>
        <p:spPr>
          <a:xfrm>
            <a:off x="3537538" y="5601415"/>
            <a:ext cx="4145961" cy="801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「生活保護を受給するため」の方針ではなく「制度を利用しながら、どのようにそれぞれのよりよい生活を目指すか」を示す方針です。</a:t>
            </a:r>
          </a:p>
        </p:txBody>
      </p:sp>
      <p:sp>
        <p:nvSpPr>
          <p:cNvPr id="3" name="正方形/長方形 2">
            <a:extLst>
              <a:ext uri="{FF2B5EF4-FFF2-40B4-BE49-F238E27FC236}">
                <a16:creationId xmlns:a16="http://schemas.microsoft.com/office/drawing/2014/main" id="{2763C97C-C071-4FB7-9EEC-42CBB21BED29}"/>
              </a:ext>
            </a:extLst>
          </p:cNvPr>
          <p:cNvSpPr/>
          <p:nvPr/>
        </p:nvSpPr>
        <p:spPr>
          <a:xfrm>
            <a:off x="4663703" y="2810318"/>
            <a:ext cx="4444579" cy="120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本人の希望は、本人自身が、目標を達成したり、課題解決に主体的に取組むための重要な要素です。「援助方針」を一緒に策定し、共有するための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契機にもなります。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テキスト ボックス 11">
            <a:extLst>
              <a:ext uri="{FF2B5EF4-FFF2-40B4-BE49-F238E27FC236}">
                <a16:creationId xmlns:a16="http://schemas.microsoft.com/office/drawing/2014/main" id="{A64C9065-1EA7-CDBE-008E-ED28A74CBC04}"/>
              </a:ext>
            </a:extLst>
          </p:cNvPr>
          <p:cNvSpPr txBox="1">
            <a:spLocks noChangeArrowheads="1"/>
          </p:cNvSpPr>
          <p:nvPr/>
        </p:nvSpPr>
        <p:spPr bwMode="auto">
          <a:xfrm>
            <a:off x="22225" y="6465888"/>
            <a:ext cx="65246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出典：新保美香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生活保護実践講座－利用者とともに歩む社会福祉実践－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,2018</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,p51</a:t>
            </a:r>
          </a:p>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　　　厚生労働省社会・援護局関係主管課長会議資料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自立支援の手引き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20</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3</a:t>
            </a:r>
            <a:r>
              <a:rPr lang="ja-JP" altLang="en-US" sz="1000">
                <a:latin typeface="メイリオ" panose="020B0604030504040204" pitchFamily="50" charset="-128"/>
                <a:ea typeface="メイリオ" panose="020B0604030504040204" pitchFamily="50" charset="-128"/>
              </a:rPr>
              <a:t>月</a:t>
            </a:r>
            <a:r>
              <a:rPr lang="en-US" altLang="ja-JP" sz="1000">
                <a:latin typeface="メイリオ" panose="020B0604030504040204" pitchFamily="50" charset="-128"/>
                <a:ea typeface="メイリオ" panose="020B0604030504040204" pitchFamily="50" charset="-128"/>
              </a:rPr>
              <a:t>,p25</a:t>
            </a:r>
            <a:endParaRPr lang="ja-JP" altLang="en-US" sz="1000">
              <a:latin typeface="メイリオ" panose="020B0604030504040204" pitchFamily="50" charset="-128"/>
              <a:ea typeface="メイリオ" panose="020B0604030504040204" pitchFamily="50" charset="-128"/>
            </a:endParaRPr>
          </a:p>
        </p:txBody>
      </p:sp>
      <p:sp>
        <p:nvSpPr>
          <p:cNvPr id="52228" name="正方形/長方形 8">
            <a:extLst>
              <a:ext uri="{FF2B5EF4-FFF2-40B4-BE49-F238E27FC236}">
                <a16:creationId xmlns:a16="http://schemas.microsoft.com/office/drawing/2014/main" id="{28692780-2C96-C522-6A05-A424EF636C03}"/>
              </a:ext>
            </a:extLst>
          </p:cNvPr>
          <p:cNvSpPr>
            <a:spLocks noChangeArrowheads="1"/>
          </p:cNvSpPr>
          <p:nvPr/>
        </p:nvSpPr>
        <p:spPr bwMode="auto">
          <a:xfrm>
            <a:off x="484981" y="1763402"/>
            <a:ext cx="89360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アセスメントは、生活保護の目的（生活保護法第一条）を達成するために行います。つまり、</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健康で文化的な最低限度の生活の保障</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と</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自立の助長</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をめざした援助方針を策定するためのアセスメントであることを忘れないでください。</a:t>
            </a:r>
          </a:p>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そのため調査についても、</a:t>
            </a:r>
            <a:r>
              <a:rPr kumimoji="0" lang="ja-JP" altLang="en-US" sz="2000" b="1" spc="100" dirty="0">
                <a:latin typeface="メイリオ" panose="020B0604030504040204" pitchFamily="50" charset="-128"/>
                <a:ea typeface="メイリオ" panose="020B0604030504040204" pitchFamily="50" charset="-128"/>
              </a:rPr>
              <a:t>最低生活保障にかかわる調査</a:t>
            </a:r>
            <a:r>
              <a:rPr kumimoji="0" lang="ja-JP" altLang="en-US" sz="2000" spc="100" dirty="0">
                <a:latin typeface="メイリオ" panose="020B0604030504040204" pitchFamily="50" charset="-128"/>
                <a:ea typeface="メイリオ" panose="020B0604030504040204" pitchFamily="50" charset="-128"/>
              </a:rPr>
              <a:t>と</a:t>
            </a:r>
            <a:r>
              <a:rPr kumimoji="0" lang="ja-JP" altLang="en-US" sz="2000" b="1" spc="100" dirty="0">
                <a:latin typeface="メイリオ" panose="020B0604030504040204" pitchFamily="50" charset="-128"/>
                <a:ea typeface="メイリオ" panose="020B0604030504040204" pitchFamily="50" charset="-128"/>
              </a:rPr>
              <a:t>本人の自立を支援するための調査</a:t>
            </a:r>
            <a:r>
              <a:rPr kumimoji="0" lang="ja-JP" altLang="en-US" sz="2000" spc="100" dirty="0">
                <a:latin typeface="メイリオ" panose="020B0604030504040204" pitchFamily="50" charset="-128"/>
                <a:ea typeface="メイリオ" panose="020B0604030504040204" pitchFamily="50" charset="-128"/>
              </a:rPr>
              <a:t>の</a:t>
            </a:r>
            <a:r>
              <a:rPr kumimoji="0" lang="ja-JP" altLang="en-US" sz="2000" b="1" spc="100" dirty="0">
                <a:latin typeface="メイリオ" panose="020B0604030504040204" pitchFamily="50" charset="-128"/>
                <a:ea typeface="メイリオ" panose="020B0604030504040204" pitchFamily="50" charset="-128"/>
              </a:rPr>
              <a:t>両方の視点</a:t>
            </a:r>
            <a:r>
              <a:rPr kumimoji="0" lang="ja-JP" altLang="en-US" sz="2000" spc="100" dirty="0">
                <a:latin typeface="メイリオ" panose="020B0604030504040204" pitchFamily="50" charset="-128"/>
                <a:ea typeface="メイリオ" panose="020B0604030504040204" pitchFamily="50" charset="-128"/>
              </a:rPr>
              <a:t>を持って行う必要があります。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本人が生活に困っているという訴えは同じであっても、本人のおかれている状況、</a:t>
            </a:r>
            <a:r>
              <a:rPr kumimoji="0" lang="ja-JP" altLang="en-US" sz="2000" b="1" spc="100" dirty="0">
                <a:latin typeface="メイリオ" panose="020B0604030504040204" pitchFamily="50" charset="-128"/>
                <a:ea typeface="メイリオ" panose="020B0604030504040204" pitchFamily="50" charset="-128"/>
              </a:rPr>
              <a:t>生活困窮に至るプロセスはそれぞれに違いがあります</a:t>
            </a:r>
            <a:r>
              <a:rPr kumimoji="0" lang="ja-JP" altLang="en-US" sz="2000" spc="100" dirty="0">
                <a:latin typeface="メイリオ" panose="020B0604030504040204" pitchFamily="50" charset="-128"/>
                <a:ea typeface="メイリオ" panose="020B0604030504040204" pitchFamily="50" charset="-128"/>
              </a:rPr>
              <a:t>。そのため、調査にあたっては、本人の</a:t>
            </a:r>
            <a:r>
              <a:rPr kumimoji="0" lang="ja-JP" altLang="en-US" sz="2000" b="1" spc="100" dirty="0">
                <a:latin typeface="メイリオ" panose="020B0604030504040204" pitchFamily="50" charset="-128"/>
                <a:ea typeface="メイリオ" panose="020B0604030504040204" pitchFamily="50" charset="-128"/>
              </a:rPr>
              <a:t>個々の事情により、その方法を工夫</a:t>
            </a:r>
            <a:r>
              <a:rPr kumimoji="0" lang="ja-JP" altLang="en-US" sz="2000" spc="100" dirty="0">
                <a:latin typeface="メイリオ" panose="020B0604030504040204" pitchFamily="50" charset="-128"/>
                <a:ea typeface="メイリオ" panose="020B0604030504040204" pitchFamily="50" charset="-128"/>
              </a:rPr>
              <a:t>して行ってください。</a:t>
            </a:r>
            <a:endParaRPr kumimoji="0" lang="en-US" altLang="ja-JP" sz="2000" spc="1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8698F31B-EDFE-4A81-82FA-7873EFED9DE2}"/>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E26B2C3-C4B6-4A0A-8E73-44CBB3B64482}" type="slidenum">
              <a:rPr lang="ja-JP" altLang="en-US">
                <a:solidFill>
                  <a:srgbClr val="898989"/>
                </a:solidFill>
              </a:rPr>
              <a:pPr/>
              <a:t>27</a:t>
            </a:fld>
            <a:endParaRPr lang="ja-JP" altLang="en-US">
              <a:solidFill>
                <a:srgbClr val="898989"/>
              </a:solidFill>
            </a:endParaRPr>
          </a:p>
        </p:txBody>
      </p:sp>
      <p:sp>
        <p:nvSpPr>
          <p:cNvPr id="4" name="正方形/長方形 3">
            <a:extLst>
              <a:ext uri="{FF2B5EF4-FFF2-40B4-BE49-F238E27FC236}">
                <a16:creationId xmlns:a16="http://schemas.microsoft.com/office/drawing/2014/main" id="{0DC673AF-5912-BEB0-85CC-6433F580ADC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２．アセスメント時のポイント</a:t>
            </a:r>
          </a:p>
        </p:txBody>
      </p:sp>
      <p:sp>
        <p:nvSpPr>
          <p:cNvPr id="3" name="正方形/長方形 2">
            <a:extLst>
              <a:ext uri="{FF2B5EF4-FFF2-40B4-BE49-F238E27FC236}">
                <a16:creationId xmlns:a16="http://schemas.microsoft.com/office/drawing/2014/main" id="{BB520BEA-014C-C078-B4D8-3240ADD7A20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．アセスメントについて</a:t>
            </a:r>
          </a:p>
        </p:txBody>
      </p:sp>
      <p:sp>
        <p:nvSpPr>
          <p:cNvPr id="5" name="四角形: 角を丸くする 4">
            <a:extLst>
              <a:ext uri="{FF2B5EF4-FFF2-40B4-BE49-F238E27FC236}">
                <a16:creationId xmlns:a16="http://schemas.microsoft.com/office/drawing/2014/main" id="{AE7A7075-2139-BC25-F7DF-B4EC7566A47F}"/>
              </a:ext>
            </a:extLst>
          </p:cNvPr>
          <p:cNvSpPr/>
          <p:nvPr/>
        </p:nvSpPr>
        <p:spPr>
          <a:xfrm>
            <a:off x="138906" y="950019"/>
            <a:ext cx="234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個別性と調査</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055225B-B548-42DC-A7A0-3A5C1440E0D3}"/>
              </a:ext>
            </a:extLst>
          </p:cNvPr>
          <p:cNvSpPr/>
          <p:nvPr/>
        </p:nvSpPr>
        <p:spPr>
          <a:xfrm>
            <a:off x="485775" y="1228397"/>
            <a:ext cx="8934450" cy="4401205"/>
          </a:xfrm>
          <a:prstGeom prst="rect">
            <a:avLst/>
          </a:prstGeom>
          <a:ln>
            <a:noFill/>
            <a:prstDash val="dash"/>
          </a:ln>
        </p:spPr>
        <p:txBody>
          <a:bodyPr>
            <a:spAutoFit/>
          </a:bodyPr>
          <a:lstStyle/>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アセスメントの際には、本人の置かれている状況を「見える化（可視化）」することで、本人の状況把握や、必要な社会資源等を検討することが容易になります。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「家族関係図（ジェノグラム）」は、家族関係を図式化したものです。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「社会資源関係図（エコマップ）」は、本人や家族、社会資源の関係性を理解するための図であり、「生態図」と呼ばれることもあります。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時間があれば、次頁以降のスライドを使って、記入の練習をしてみてください。</a:t>
            </a:r>
            <a:endParaRPr lang="en-US" altLang="ja-JP" sz="2400" spc="1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BC715F41-612E-4C6C-A49E-FB9385EF4AA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71D5C5-10C1-448F-AF41-50DDCE38731A}" type="slidenum">
              <a:rPr lang="ja-JP" altLang="en-US">
                <a:solidFill>
                  <a:srgbClr val="898989"/>
                </a:solidFill>
              </a:rPr>
              <a:pPr/>
              <a:t>28</a:t>
            </a:fld>
            <a:endParaRPr lang="ja-JP" altLang="en-US">
              <a:solidFill>
                <a:srgbClr val="898989"/>
              </a:solidFill>
            </a:endParaRPr>
          </a:p>
        </p:txBody>
      </p:sp>
      <p:sp>
        <p:nvSpPr>
          <p:cNvPr id="7" name="四角形: 角を丸くする 6">
            <a:extLst>
              <a:ext uri="{FF2B5EF4-FFF2-40B4-BE49-F238E27FC236}">
                <a16:creationId xmlns:a16="http://schemas.microsoft.com/office/drawing/2014/main" id="{6B72CA67-2897-0E15-6F3B-0406A1A242BF}"/>
              </a:ext>
            </a:extLst>
          </p:cNvPr>
          <p:cNvSpPr/>
          <p:nvPr/>
        </p:nvSpPr>
        <p:spPr>
          <a:xfrm>
            <a:off x="134938" y="248163"/>
            <a:ext cx="576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「家族関係図」と「社会資源関係図」の活用</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633413" y="1479550"/>
            <a:ext cx="8639175"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lang="ja-JP" altLang="en-US" sz="3200" b="1" spc="300" dirty="0">
                <a:solidFill>
                  <a:schemeClr val="tx1"/>
                </a:solidFill>
                <a:latin typeface="メイリオ" panose="020B0604030504040204" pitchFamily="50" charset="-128"/>
                <a:ea typeface="メイリオ" panose="020B0604030504040204" pitchFamily="50" charset="-128"/>
              </a:rPr>
              <a:t>アセスメントの基本及び援助方針策定時の留意点とストレングス視点の重要性を学び、日常業務に活かす</a:t>
            </a:r>
            <a:endParaRPr lang="en-US" altLang="ja-JP" sz="3200" b="1" spc="3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テキスト ボックス 21">
            <a:extLst>
              <a:ext uri="{FF2B5EF4-FFF2-40B4-BE49-F238E27FC236}">
                <a16:creationId xmlns:a16="http://schemas.microsoft.com/office/drawing/2014/main" id="{A6D4664F-561E-ED5D-DBBF-0CB99B14ECFB}"/>
              </a:ext>
            </a:extLst>
          </p:cNvPr>
          <p:cNvSpPr txBox="1">
            <a:spLocks noChangeArrowheads="1"/>
          </p:cNvSpPr>
          <p:nvPr/>
        </p:nvSpPr>
        <p:spPr bwMode="auto">
          <a:xfrm>
            <a:off x="277813" y="3249613"/>
            <a:ext cx="379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2.</a:t>
            </a:r>
            <a:r>
              <a:rPr lang="ja-JP" altLang="en-US" sz="1800">
                <a:latin typeface="メイリオ" panose="020B0604030504040204" pitchFamily="50" charset="-128"/>
                <a:ea typeface="メイリオ" panose="020B0604030504040204" pitchFamily="50" charset="-128"/>
              </a:rPr>
              <a:t>　　 は男性、　 は女性を表す。</a:t>
            </a:r>
            <a:endParaRPr lang="en-US" altLang="ja-JP" sz="1800">
              <a:latin typeface="メイリオ" panose="020B0604030504040204" pitchFamily="50" charset="-128"/>
              <a:ea typeface="メイリオ" panose="020B0604030504040204" pitchFamily="50" charset="-128"/>
            </a:endParaRPr>
          </a:p>
        </p:txBody>
      </p:sp>
      <p:sp>
        <p:nvSpPr>
          <p:cNvPr id="56323" name="テキスト ボックス 23">
            <a:extLst>
              <a:ext uri="{FF2B5EF4-FFF2-40B4-BE49-F238E27FC236}">
                <a16:creationId xmlns:a16="http://schemas.microsoft.com/office/drawing/2014/main" id="{49D90983-0C68-8C76-A851-6B0595DC4529}"/>
              </a:ext>
            </a:extLst>
          </p:cNvPr>
          <p:cNvSpPr txBox="1">
            <a:spLocks noChangeArrowheads="1"/>
          </p:cNvSpPr>
          <p:nvPr/>
        </p:nvSpPr>
        <p:spPr bwMode="auto">
          <a:xfrm>
            <a:off x="277813" y="432435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4.</a:t>
            </a:r>
            <a:r>
              <a:rPr lang="ja-JP" altLang="en-US" sz="1800">
                <a:latin typeface="メイリオ" panose="020B0604030504040204" pitchFamily="50" charset="-128"/>
                <a:ea typeface="メイリオ" panose="020B0604030504040204" pitchFamily="50" charset="-128"/>
              </a:rPr>
              <a:t>　　  又は　　 は主を表す。</a:t>
            </a:r>
            <a:endParaRPr lang="en-US" altLang="ja-JP" sz="1800">
              <a:latin typeface="メイリオ" panose="020B0604030504040204" pitchFamily="50" charset="-128"/>
              <a:ea typeface="メイリオ" panose="020B0604030504040204" pitchFamily="50" charset="-128"/>
            </a:endParaRPr>
          </a:p>
        </p:txBody>
      </p:sp>
      <p:sp>
        <p:nvSpPr>
          <p:cNvPr id="56324" name="テキスト ボックス 3">
            <a:extLst>
              <a:ext uri="{FF2B5EF4-FFF2-40B4-BE49-F238E27FC236}">
                <a16:creationId xmlns:a16="http://schemas.microsoft.com/office/drawing/2014/main" id="{1D8C73C1-FD40-F764-E957-5E87437CD364}"/>
              </a:ext>
            </a:extLst>
          </p:cNvPr>
          <p:cNvSpPr txBox="1">
            <a:spLocks noChangeArrowheads="1"/>
          </p:cNvSpPr>
          <p:nvPr/>
        </p:nvSpPr>
        <p:spPr bwMode="auto">
          <a:xfrm>
            <a:off x="277813" y="2832100"/>
            <a:ext cx="294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1.</a:t>
            </a:r>
            <a:r>
              <a:rPr lang="ja-JP" altLang="en-US" sz="1800">
                <a:latin typeface="メイリオ" panose="020B0604030504040204" pitchFamily="50" charset="-128"/>
                <a:ea typeface="メイリオ" panose="020B0604030504040204" pitchFamily="50" charset="-128"/>
              </a:rPr>
              <a:t>　　　　は同居を表す。</a:t>
            </a:r>
            <a:endParaRPr lang="en-US" altLang="ja-JP" sz="1800">
              <a:latin typeface="メイリオ" panose="020B0604030504040204" pitchFamily="50" charset="-128"/>
              <a:ea typeface="メイリオ" panose="020B0604030504040204" pitchFamily="50" charset="-128"/>
            </a:endParaRPr>
          </a:p>
        </p:txBody>
      </p:sp>
      <p:sp>
        <p:nvSpPr>
          <p:cNvPr id="56326" name="テキスト ボックス 1">
            <a:extLst>
              <a:ext uri="{FF2B5EF4-FFF2-40B4-BE49-F238E27FC236}">
                <a16:creationId xmlns:a16="http://schemas.microsoft.com/office/drawing/2014/main" id="{0F69F351-001C-6A9D-42A9-AACF00155285}"/>
              </a:ext>
            </a:extLst>
          </p:cNvPr>
          <p:cNvSpPr txBox="1">
            <a:spLocks noChangeArrowheads="1"/>
          </p:cNvSpPr>
          <p:nvPr/>
        </p:nvSpPr>
        <p:spPr bwMode="auto">
          <a:xfrm>
            <a:off x="134938" y="871538"/>
            <a:ext cx="387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◆家族関係図（ジェノグラム）とは</a:t>
            </a:r>
          </a:p>
        </p:txBody>
      </p:sp>
      <p:sp>
        <p:nvSpPr>
          <p:cNvPr id="56327" name="テキスト ボックス 9">
            <a:extLst>
              <a:ext uri="{FF2B5EF4-FFF2-40B4-BE49-F238E27FC236}">
                <a16:creationId xmlns:a16="http://schemas.microsoft.com/office/drawing/2014/main" id="{39868A50-4F64-2EF1-133B-D3020704DD7E}"/>
              </a:ext>
            </a:extLst>
          </p:cNvPr>
          <p:cNvSpPr txBox="1">
            <a:spLocks noChangeArrowheads="1"/>
          </p:cNvSpPr>
          <p:nvPr/>
        </p:nvSpPr>
        <p:spPr bwMode="auto">
          <a:xfrm>
            <a:off x="130175" y="2413000"/>
            <a:ext cx="400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◆ジェノグラムの書き方（例）</a:t>
            </a:r>
          </a:p>
        </p:txBody>
      </p:sp>
      <p:sp>
        <p:nvSpPr>
          <p:cNvPr id="11" name="正方形/長方形 10">
            <a:extLst>
              <a:ext uri="{FF2B5EF4-FFF2-40B4-BE49-F238E27FC236}">
                <a16:creationId xmlns:a16="http://schemas.microsoft.com/office/drawing/2014/main" id="{0EC59303-BB39-497C-BC85-9A20ABDC309A}"/>
              </a:ext>
            </a:extLst>
          </p:cNvPr>
          <p:cNvSpPr/>
          <p:nvPr/>
        </p:nvSpPr>
        <p:spPr>
          <a:xfrm>
            <a:off x="5011738" y="1373188"/>
            <a:ext cx="4648200" cy="5254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6329" name="テキスト ボックス 11">
            <a:extLst>
              <a:ext uri="{FF2B5EF4-FFF2-40B4-BE49-F238E27FC236}">
                <a16:creationId xmlns:a16="http://schemas.microsoft.com/office/drawing/2014/main" id="{9276E5AC-AEA6-7AED-205A-FF7F7D86E52E}"/>
              </a:ext>
            </a:extLst>
          </p:cNvPr>
          <p:cNvSpPr txBox="1">
            <a:spLocks noChangeArrowheads="1"/>
          </p:cNvSpPr>
          <p:nvPr/>
        </p:nvSpPr>
        <p:spPr bwMode="auto">
          <a:xfrm>
            <a:off x="4953000" y="928688"/>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◆ジェノグラムを書いてみよう</a:t>
            </a:r>
          </a:p>
        </p:txBody>
      </p:sp>
      <p:sp>
        <p:nvSpPr>
          <p:cNvPr id="3" name="スライド番号プレースホルダー 2">
            <a:extLst>
              <a:ext uri="{FF2B5EF4-FFF2-40B4-BE49-F238E27FC236}">
                <a16:creationId xmlns:a16="http://schemas.microsoft.com/office/drawing/2014/main" id="{9E92AAD8-CE83-489C-8718-569B9242857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17D1A1C-0E5E-4037-8C3D-E871D6E5EA83}" type="slidenum">
              <a:rPr lang="ja-JP" altLang="en-US">
                <a:solidFill>
                  <a:srgbClr val="898989"/>
                </a:solidFill>
              </a:rPr>
              <a:pPr/>
              <a:t>29</a:t>
            </a:fld>
            <a:endParaRPr lang="ja-JP" altLang="en-US">
              <a:solidFill>
                <a:srgbClr val="898989"/>
              </a:solidFill>
            </a:endParaRPr>
          </a:p>
        </p:txBody>
      </p:sp>
      <p:sp>
        <p:nvSpPr>
          <p:cNvPr id="9" name="楕円 8">
            <a:extLst>
              <a:ext uri="{FF2B5EF4-FFF2-40B4-BE49-F238E27FC236}">
                <a16:creationId xmlns:a16="http://schemas.microsoft.com/office/drawing/2014/main" id="{FD0D3E5A-204D-4C95-8121-A97C3F19C995}"/>
              </a:ext>
            </a:extLst>
          </p:cNvPr>
          <p:cNvSpPr/>
          <p:nvPr/>
        </p:nvSpPr>
        <p:spPr>
          <a:xfrm>
            <a:off x="693738" y="2803525"/>
            <a:ext cx="777875" cy="33496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F982165D-A11F-451A-8213-C9001916553C}"/>
              </a:ext>
            </a:extLst>
          </p:cNvPr>
          <p:cNvSpPr/>
          <p:nvPr/>
        </p:nvSpPr>
        <p:spPr>
          <a:xfrm>
            <a:off x="754063" y="4308475"/>
            <a:ext cx="323850" cy="32385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4" name="楕円 13">
            <a:extLst>
              <a:ext uri="{FF2B5EF4-FFF2-40B4-BE49-F238E27FC236}">
                <a16:creationId xmlns:a16="http://schemas.microsoft.com/office/drawing/2014/main" id="{04C0A4F4-2AF1-4A9B-8F63-7071AEB15816}"/>
              </a:ext>
            </a:extLst>
          </p:cNvPr>
          <p:cNvSpPr/>
          <p:nvPr/>
        </p:nvSpPr>
        <p:spPr>
          <a:xfrm>
            <a:off x="1976438" y="3241675"/>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C8A6F5B7-3819-4132-9973-E06CD14DC095}"/>
              </a:ext>
            </a:extLst>
          </p:cNvPr>
          <p:cNvSpPr/>
          <p:nvPr/>
        </p:nvSpPr>
        <p:spPr>
          <a:xfrm>
            <a:off x="758825" y="3241675"/>
            <a:ext cx="323850" cy="32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6" name="楕円 15">
            <a:extLst>
              <a:ext uri="{FF2B5EF4-FFF2-40B4-BE49-F238E27FC236}">
                <a16:creationId xmlns:a16="http://schemas.microsoft.com/office/drawing/2014/main" id="{B2D8AC5A-6A36-4432-B8AC-0C9A539CFBB0}"/>
              </a:ext>
            </a:extLst>
          </p:cNvPr>
          <p:cNvSpPr/>
          <p:nvPr/>
        </p:nvSpPr>
        <p:spPr>
          <a:xfrm>
            <a:off x="1760538" y="4310063"/>
            <a:ext cx="323850" cy="325437"/>
          </a:xfrm>
          <a:prstGeom prst="ellipse">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56336" name="テキスト ボックス 22">
            <a:extLst>
              <a:ext uri="{FF2B5EF4-FFF2-40B4-BE49-F238E27FC236}">
                <a16:creationId xmlns:a16="http://schemas.microsoft.com/office/drawing/2014/main" id="{9DAF1805-4EE1-3B64-DF76-E14F6C86104B}"/>
              </a:ext>
            </a:extLst>
          </p:cNvPr>
          <p:cNvSpPr txBox="1">
            <a:spLocks noChangeArrowheads="1"/>
          </p:cNvSpPr>
          <p:nvPr/>
        </p:nvSpPr>
        <p:spPr bwMode="auto">
          <a:xfrm>
            <a:off x="277813" y="3648075"/>
            <a:ext cx="461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3.</a:t>
            </a:r>
            <a:r>
              <a:rPr lang="ja-JP" altLang="en-US" sz="1800">
                <a:latin typeface="メイリオ" panose="020B0604030504040204" pitchFamily="50" charset="-128"/>
                <a:ea typeface="メイリオ" panose="020B0604030504040204" pitchFamily="50" charset="-128"/>
              </a:rPr>
              <a:t>兄弟姉妹は、左から順に第</a:t>
            </a:r>
            <a:r>
              <a:rPr lang="en-US" altLang="ja-JP" sz="1800">
                <a:latin typeface="メイリオ" panose="020B0604030504040204" pitchFamily="50" charset="-128"/>
                <a:ea typeface="メイリオ" panose="020B0604030504040204" pitchFamily="50" charset="-128"/>
              </a:rPr>
              <a:t>1</a:t>
            </a:r>
            <a:r>
              <a:rPr lang="ja-JP" altLang="en-US" sz="1800">
                <a:latin typeface="メイリオ" panose="020B0604030504040204" pitchFamily="50" charset="-128"/>
                <a:ea typeface="メイリオ" panose="020B0604030504040204" pitchFamily="50" charset="-128"/>
              </a:rPr>
              <a:t>子、第</a:t>
            </a:r>
            <a:r>
              <a:rPr lang="en-US" altLang="ja-JP" sz="1800">
                <a:latin typeface="メイリオ" panose="020B0604030504040204" pitchFamily="50" charset="-128"/>
                <a:ea typeface="メイリオ" panose="020B0604030504040204" pitchFamily="50" charset="-128"/>
              </a:rPr>
              <a:t>2</a:t>
            </a:r>
            <a:r>
              <a:rPr lang="ja-JP" altLang="en-US" sz="1800">
                <a:latin typeface="メイリオ" panose="020B0604030504040204" pitchFamily="50" charset="-128"/>
                <a:ea typeface="メイリオ" panose="020B0604030504040204" pitchFamily="50" charset="-128"/>
              </a:rPr>
              <a:t>子の</a:t>
            </a:r>
            <a:endParaRPr lang="en-US" altLang="ja-JP" sz="180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　順に記載する。</a:t>
            </a:r>
            <a:endParaRPr lang="en-US" altLang="ja-JP" sz="1800">
              <a:latin typeface="メイリオ" panose="020B0604030504040204" pitchFamily="50" charset="-128"/>
              <a:ea typeface="メイリオ" panose="020B0604030504040204" pitchFamily="50" charset="-128"/>
            </a:endParaRPr>
          </a:p>
        </p:txBody>
      </p:sp>
      <p:sp>
        <p:nvSpPr>
          <p:cNvPr id="56337" name="テキスト ボックス 24">
            <a:extLst>
              <a:ext uri="{FF2B5EF4-FFF2-40B4-BE49-F238E27FC236}">
                <a16:creationId xmlns:a16="http://schemas.microsoft.com/office/drawing/2014/main" id="{E710B777-738C-3F9E-6D02-76D0AB8F8884}"/>
              </a:ext>
            </a:extLst>
          </p:cNvPr>
          <p:cNvSpPr txBox="1">
            <a:spLocks noChangeArrowheads="1"/>
          </p:cNvSpPr>
          <p:nvPr/>
        </p:nvSpPr>
        <p:spPr bwMode="auto">
          <a:xfrm>
            <a:off x="277813" y="4752975"/>
            <a:ext cx="3103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5.</a:t>
            </a:r>
            <a:r>
              <a:rPr lang="ja-JP" altLang="en-US" sz="1800">
                <a:latin typeface="メイリオ" panose="020B0604030504040204" pitchFamily="50" charset="-128"/>
                <a:ea typeface="メイリオ" panose="020B0604030504040204" pitchFamily="50" charset="-128"/>
              </a:rPr>
              <a:t>　　  は婚姻関係を表す。</a:t>
            </a:r>
            <a:endParaRPr lang="en-US" altLang="ja-JP" sz="1800">
              <a:latin typeface="メイリオ" panose="020B0604030504040204" pitchFamily="50" charset="-128"/>
              <a:ea typeface="メイリオ" panose="020B0604030504040204" pitchFamily="50" charset="-128"/>
            </a:endParaRPr>
          </a:p>
        </p:txBody>
      </p:sp>
      <p:cxnSp>
        <p:nvCxnSpPr>
          <p:cNvPr id="26" name="コネクタ: カギ線 25">
            <a:extLst>
              <a:ext uri="{FF2B5EF4-FFF2-40B4-BE49-F238E27FC236}">
                <a16:creationId xmlns:a16="http://schemas.microsoft.com/office/drawing/2014/main" id="{F8220389-15D7-421C-A7C7-B32ADABBB903}"/>
              </a:ext>
            </a:extLst>
          </p:cNvPr>
          <p:cNvCxnSpPr>
            <a:cxnSpLocks/>
          </p:cNvCxnSpPr>
          <p:nvPr/>
        </p:nvCxnSpPr>
        <p:spPr>
          <a:xfrm flipV="1">
            <a:off x="754063" y="4913313"/>
            <a:ext cx="361950" cy="1587"/>
          </a:xfrm>
          <a:prstGeom prst="bentConnector3">
            <a:avLst/>
          </a:prstGeom>
          <a:ln w="730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6339" name="テキスト ボックス 26">
            <a:extLst>
              <a:ext uri="{FF2B5EF4-FFF2-40B4-BE49-F238E27FC236}">
                <a16:creationId xmlns:a16="http://schemas.microsoft.com/office/drawing/2014/main" id="{B8EE2898-DC42-E8D4-B8EF-1C6EC97188E4}"/>
              </a:ext>
            </a:extLst>
          </p:cNvPr>
          <p:cNvSpPr txBox="1">
            <a:spLocks noChangeArrowheads="1"/>
          </p:cNvSpPr>
          <p:nvPr/>
        </p:nvSpPr>
        <p:spPr bwMode="auto">
          <a:xfrm>
            <a:off x="277813" y="5089525"/>
            <a:ext cx="3565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6.</a:t>
            </a:r>
            <a:r>
              <a:rPr lang="ja-JP" altLang="en-US" sz="1800">
                <a:latin typeface="メイリオ" panose="020B0604030504040204" pitchFamily="50" charset="-128"/>
                <a:ea typeface="メイリオ" panose="020B0604030504040204" pitchFamily="50" charset="-128"/>
              </a:rPr>
              <a:t>　　  は別居（離別）を表す。</a:t>
            </a:r>
            <a:endParaRPr lang="en-US" altLang="ja-JP" sz="1800">
              <a:latin typeface="メイリオ" panose="020B0604030504040204" pitchFamily="50" charset="-128"/>
              <a:ea typeface="メイリオ" panose="020B0604030504040204" pitchFamily="50" charset="-128"/>
            </a:endParaRPr>
          </a:p>
        </p:txBody>
      </p:sp>
      <p:cxnSp>
        <p:nvCxnSpPr>
          <p:cNvPr id="28" name="コネクタ: カギ線 27">
            <a:extLst>
              <a:ext uri="{FF2B5EF4-FFF2-40B4-BE49-F238E27FC236}">
                <a16:creationId xmlns:a16="http://schemas.microsoft.com/office/drawing/2014/main" id="{822D6D0B-45CF-4EDD-BEDA-8748E3F6B73E}"/>
              </a:ext>
            </a:extLst>
          </p:cNvPr>
          <p:cNvCxnSpPr>
            <a:cxnSpLocks/>
          </p:cNvCxnSpPr>
          <p:nvPr/>
        </p:nvCxnSpPr>
        <p:spPr>
          <a:xfrm flipV="1">
            <a:off x="754063" y="5249863"/>
            <a:ext cx="361950" cy="1587"/>
          </a:xfrm>
          <a:prstGeom prst="bentConnector3">
            <a:avLst/>
          </a:prstGeom>
          <a:ln w="730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D07E8BE-F86F-4324-B6FC-579D9BD94B30}"/>
              </a:ext>
            </a:extLst>
          </p:cNvPr>
          <p:cNvCxnSpPr/>
          <p:nvPr/>
        </p:nvCxnSpPr>
        <p:spPr>
          <a:xfrm flipH="1">
            <a:off x="862013" y="5137150"/>
            <a:ext cx="187325" cy="252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342" name="テキスト ボックス 28">
            <a:extLst>
              <a:ext uri="{FF2B5EF4-FFF2-40B4-BE49-F238E27FC236}">
                <a16:creationId xmlns:a16="http://schemas.microsoft.com/office/drawing/2014/main" id="{4E3A3D32-A2E7-57CB-969B-4491E928F307}"/>
              </a:ext>
            </a:extLst>
          </p:cNvPr>
          <p:cNvSpPr txBox="1">
            <a:spLocks noChangeArrowheads="1"/>
          </p:cNvSpPr>
          <p:nvPr/>
        </p:nvSpPr>
        <p:spPr bwMode="auto">
          <a:xfrm>
            <a:off x="31750" y="6627813"/>
            <a:ext cx="774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出典：厚生労働省社会・援護局関係主管課長会議資料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自立支援の手引き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20</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3</a:t>
            </a:r>
            <a:r>
              <a:rPr lang="ja-JP" altLang="en-US" sz="1000">
                <a:latin typeface="メイリオ" panose="020B0604030504040204" pitchFamily="50" charset="-128"/>
                <a:ea typeface="メイリオ" panose="020B0604030504040204" pitchFamily="50" charset="-128"/>
              </a:rPr>
              <a:t>月をもとに作成</a:t>
            </a:r>
          </a:p>
        </p:txBody>
      </p:sp>
      <p:sp>
        <p:nvSpPr>
          <p:cNvPr id="56343" name="テキスト ボックス 29">
            <a:extLst>
              <a:ext uri="{FF2B5EF4-FFF2-40B4-BE49-F238E27FC236}">
                <a16:creationId xmlns:a16="http://schemas.microsoft.com/office/drawing/2014/main" id="{D9DC656C-6C5E-4D74-8A77-4B0CF2D6FB2B}"/>
              </a:ext>
            </a:extLst>
          </p:cNvPr>
          <p:cNvSpPr txBox="1">
            <a:spLocks noChangeArrowheads="1"/>
          </p:cNvSpPr>
          <p:nvPr/>
        </p:nvSpPr>
        <p:spPr bwMode="auto">
          <a:xfrm>
            <a:off x="277813" y="5805488"/>
            <a:ext cx="4951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8.</a:t>
            </a:r>
            <a:r>
              <a:rPr lang="ja-JP" altLang="en-US" sz="1800">
                <a:latin typeface="メイリオ" panose="020B0604030504040204" pitchFamily="50" charset="-128"/>
                <a:ea typeface="メイリオ" panose="020B0604030504040204" pitchFamily="50" charset="-128"/>
              </a:rPr>
              <a:t>　　　　  は内縁関係の男性・女性を表す。</a:t>
            </a:r>
            <a:endParaRPr lang="en-US" altLang="ja-JP" sz="1800">
              <a:latin typeface="メイリオ" panose="020B0604030504040204" pitchFamily="50" charset="-128"/>
              <a:ea typeface="メイリオ" panose="020B0604030504040204" pitchFamily="50" charset="-128"/>
            </a:endParaRPr>
          </a:p>
        </p:txBody>
      </p:sp>
      <p:sp>
        <p:nvSpPr>
          <p:cNvPr id="56344" name="テキスト ボックス 33">
            <a:extLst>
              <a:ext uri="{FF2B5EF4-FFF2-40B4-BE49-F238E27FC236}">
                <a16:creationId xmlns:a16="http://schemas.microsoft.com/office/drawing/2014/main" id="{00B6BEC2-33BD-AB93-2A8C-DDF5736EB6AF}"/>
              </a:ext>
            </a:extLst>
          </p:cNvPr>
          <p:cNvSpPr txBox="1">
            <a:spLocks noChangeArrowheads="1"/>
          </p:cNvSpPr>
          <p:nvPr/>
        </p:nvSpPr>
        <p:spPr bwMode="auto">
          <a:xfrm>
            <a:off x="277813" y="6196013"/>
            <a:ext cx="364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9.</a:t>
            </a:r>
            <a:r>
              <a:rPr lang="ja-JP" altLang="en-US" sz="1800">
                <a:latin typeface="メイリオ" panose="020B0604030504040204" pitchFamily="50" charset="-128"/>
                <a:ea typeface="メイリオ" panose="020B0604030504040204" pitchFamily="50" charset="-128"/>
              </a:rPr>
              <a:t>　　  又は　　 は死亡を表す。</a:t>
            </a:r>
            <a:endParaRPr lang="en-US" altLang="ja-JP" sz="1800">
              <a:latin typeface="メイリオ" panose="020B0604030504040204" pitchFamily="50" charset="-128"/>
              <a:ea typeface="メイリオ" panose="020B0604030504040204" pitchFamily="50" charset="-128"/>
            </a:endParaRPr>
          </a:p>
        </p:txBody>
      </p:sp>
      <p:grpSp>
        <p:nvGrpSpPr>
          <p:cNvPr id="56345" name="グループ化 34">
            <a:extLst>
              <a:ext uri="{FF2B5EF4-FFF2-40B4-BE49-F238E27FC236}">
                <a16:creationId xmlns:a16="http://schemas.microsoft.com/office/drawing/2014/main" id="{0BEA4604-4928-FDA2-249F-5DF3C7F16BD3}"/>
              </a:ext>
            </a:extLst>
          </p:cNvPr>
          <p:cNvGrpSpPr>
            <a:grpSpLocks/>
          </p:cNvGrpSpPr>
          <p:nvPr/>
        </p:nvGrpSpPr>
        <p:grpSpPr bwMode="auto">
          <a:xfrm>
            <a:off x="793750" y="6178550"/>
            <a:ext cx="323850" cy="323850"/>
            <a:chOff x="2032640" y="2369595"/>
            <a:chExt cx="333595" cy="295253"/>
          </a:xfrm>
        </p:grpSpPr>
        <p:sp>
          <p:nvSpPr>
            <p:cNvPr id="36" name="正方形/長方形 35">
              <a:extLst>
                <a:ext uri="{FF2B5EF4-FFF2-40B4-BE49-F238E27FC236}">
                  <a16:creationId xmlns:a16="http://schemas.microsoft.com/office/drawing/2014/main" id="{8D69E3C1-62E5-4CA7-8D04-31AEE9AD4A75}"/>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37" name="直線コネクタ 36">
              <a:extLst>
                <a:ext uri="{FF2B5EF4-FFF2-40B4-BE49-F238E27FC236}">
                  <a16:creationId xmlns:a16="http://schemas.microsoft.com/office/drawing/2014/main" id="{03991D53-ED41-40DD-B271-96BA988F6B02}"/>
                </a:ext>
              </a:extLst>
            </p:cNvPr>
            <p:cNvCxnSpPr>
              <a:cxnSpLocks/>
            </p:cNvCxnSpPr>
            <p:nvPr/>
          </p:nvCxnSpPr>
          <p:spPr>
            <a:xfrm flipH="1" flipV="1">
              <a:off x="2037546"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070D15F-77CC-47BE-BEEF-FC94138E1F70}"/>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フローチャート: 和接合 38">
            <a:extLst>
              <a:ext uri="{FF2B5EF4-FFF2-40B4-BE49-F238E27FC236}">
                <a16:creationId xmlns:a16="http://schemas.microsoft.com/office/drawing/2014/main" id="{4A1918EA-978B-4015-BCCD-9CC3CFA3ACA3}"/>
              </a:ext>
            </a:extLst>
          </p:cNvPr>
          <p:cNvSpPr/>
          <p:nvPr/>
        </p:nvSpPr>
        <p:spPr>
          <a:xfrm>
            <a:off x="1739900" y="6178550"/>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6347" name="正方形/長方形 40">
            <a:extLst>
              <a:ext uri="{FF2B5EF4-FFF2-40B4-BE49-F238E27FC236}">
                <a16:creationId xmlns:a16="http://schemas.microsoft.com/office/drawing/2014/main" id="{FE3759C1-89C7-CBA9-7112-3C89382F3771}"/>
              </a:ext>
            </a:extLst>
          </p:cNvPr>
          <p:cNvSpPr>
            <a:spLocks noChangeArrowheads="1"/>
          </p:cNvSpPr>
          <p:nvPr/>
        </p:nvSpPr>
        <p:spPr bwMode="auto">
          <a:xfrm>
            <a:off x="5011738" y="1406525"/>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担当している世帯や自分自身をイメージしながら</a:t>
            </a:r>
            <a:endParaRPr kumimoji="0" lang="en-US" altLang="ja-JP" sz="1400">
              <a:latin typeface="メイリオ" panose="020B0604030504040204" pitchFamily="50" charset="-128"/>
              <a:ea typeface="メイリオ" panose="020B0604030504040204" pitchFamily="50" charset="-128"/>
            </a:endParaRPr>
          </a:p>
          <a:p>
            <a:pPr algn="ctr" eaLnBrk="1" hangingPunct="1">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書いてみましょう！</a:t>
            </a:r>
          </a:p>
        </p:txBody>
      </p:sp>
      <p:sp>
        <p:nvSpPr>
          <p:cNvPr id="56348" name="正方形/長方形 32">
            <a:extLst>
              <a:ext uri="{FF2B5EF4-FFF2-40B4-BE49-F238E27FC236}">
                <a16:creationId xmlns:a16="http://schemas.microsoft.com/office/drawing/2014/main" id="{BFB81EBE-685B-5992-ED9D-2DEBEAA6C445}"/>
              </a:ext>
            </a:extLst>
          </p:cNvPr>
          <p:cNvSpPr>
            <a:spLocks noChangeArrowheads="1"/>
          </p:cNvSpPr>
          <p:nvPr/>
        </p:nvSpPr>
        <p:spPr bwMode="auto">
          <a:xfrm>
            <a:off x="415925" y="1173163"/>
            <a:ext cx="4525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dirty="0">
                <a:latin typeface="メイリオ" panose="020B0604030504040204" pitchFamily="50" charset="-128"/>
                <a:ea typeface="メイリオ" panose="020B0604030504040204" pitchFamily="50" charset="-128"/>
              </a:rPr>
              <a:t>家族関係図（ジェノグラム：</a:t>
            </a:r>
            <a:r>
              <a:rPr kumimoji="0" lang="en-US" altLang="ja-JP" sz="1800" dirty="0">
                <a:latin typeface="メイリオ" panose="020B0604030504040204" pitchFamily="50" charset="-128"/>
                <a:ea typeface="メイリオ" panose="020B0604030504040204" pitchFamily="50" charset="-128"/>
              </a:rPr>
              <a:t>genogram</a:t>
            </a:r>
            <a:r>
              <a:rPr kumimoji="0" lang="ja-JP" altLang="en-US" sz="1800" dirty="0">
                <a:latin typeface="メイリオ" panose="020B0604030504040204" pitchFamily="50" charset="-128"/>
                <a:ea typeface="メイリオ" panose="020B0604030504040204" pitchFamily="50" charset="-128"/>
              </a:rPr>
              <a:t>）とは、</a:t>
            </a:r>
            <a:r>
              <a:rPr kumimoji="0" lang="ja-JP" altLang="en-US" sz="1800" spc="100" dirty="0">
                <a:latin typeface="メイリオ" panose="020B0604030504040204" pitchFamily="50" charset="-128"/>
                <a:ea typeface="メイリオ" panose="020B0604030504040204" pitchFamily="50" charset="-128"/>
              </a:rPr>
              <a:t>本人</a:t>
            </a:r>
            <a:r>
              <a:rPr kumimoji="0" lang="ja-JP" altLang="en-US" sz="1800" dirty="0">
                <a:latin typeface="メイリオ" panose="020B0604030504040204" pitchFamily="50" charset="-128"/>
                <a:ea typeface="メイリオ" panose="020B0604030504040204" pitchFamily="50" charset="-128"/>
              </a:rPr>
              <a:t>を中心に少なくとも三世代にわたる家系図であり、</a:t>
            </a:r>
            <a:r>
              <a:rPr kumimoji="0" lang="ja-JP" altLang="en-US" sz="1800" spc="100" dirty="0">
                <a:latin typeface="メイリオ" panose="020B0604030504040204" pitchFamily="50" charset="-128"/>
                <a:ea typeface="メイリオ" panose="020B0604030504040204" pitchFamily="50" charset="-128"/>
              </a:rPr>
              <a:t>本人</a:t>
            </a:r>
            <a:r>
              <a:rPr kumimoji="0" lang="ja-JP" altLang="en-US" sz="1800" dirty="0">
                <a:latin typeface="メイリオ" panose="020B0604030504040204" pitchFamily="50" charset="-128"/>
                <a:ea typeface="メイリオ" panose="020B0604030504040204" pitchFamily="50" charset="-128"/>
              </a:rPr>
              <a:t>と家族について知るために作成される図。</a:t>
            </a:r>
          </a:p>
        </p:txBody>
      </p:sp>
      <p:sp>
        <p:nvSpPr>
          <p:cNvPr id="56349" name="テキスト ボックス 26">
            <a:extLst>
              <a:ext uri="{FF2B5EF4-FFF2-40B4-BE49-F238E27FC236}">
                <a16:creationId xmlns:a16="http://schemas.microsoft.com/office/drawing/2014/main" id="{B82A0CBC-B1DA-08E7-4B38-20F012DFC47B}"/>
              </a:ext>
            </a:extLst>
          </p:cNvPr>
          <p:cNvSpPr txBox="1">
            <a:spLocks noChangeArrowheads="1"/>
          </p:cNvSpPr>
          <p:nvPr/>
        </p:nvSpPr>
        <p:spPr bwMode="auto">
          <a:xfrm>
            <a:off x="277813" y="5432425"/>
            <a:ext cx="2643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7.</a:t>
            </a:r>
            <a:r>
              <a:rPr lang="ja-JP" altLang="en-US" sz="1800">
                <a:latin typeface="メイリオ" panose="020B0604030504040204" pitchFamily="50" charset="-128"/>
                <a:ea typeface="メイリオ" panose="020B0604030504040204" pitchFamily="50" charset="-128"/>
              </a:rPr>
              <a:t>　　  は離婚を表す。</a:t>
            </a:r>
            <a:endParaRPr lang="en-US" altLang="ja-JP" sz="1800">
              <a:latin typeface="メイリオ" panose="020B0604030504040204" pitchFamily="50" charset="-128"/>
              <a:ea typeface="メイリオ" panose="020B0604030504040204" pitchFamily="50" charset="-128"/>
            </a:endParaRPr>
          </a:p>
        </p:txBody>
      </p:sp>
      <p:cxnSp>
        <p:nvCxnSpPr>
          <p:cNvPr id="34" name="コネクタ: カギ線 33">
            <a:extLst>
              <a:ext uri="{FF2B5EF4-FFF2-40B4-BE49-F238E27FC236}">
                <a16:creationId xmlns:a16="http://schemas.microsoft.com/office/drawing/2014/main" id="{76AD81D2-8217-4C63-8875-B76B9F05D1A2}"/>
              </a:ext>
            </a:extLst>
          </p:cNvPr>
          <p:cNvCxnSpPr>
            <a:cxnSpLocks/>
          </p:cNvCxnSpPr>
          <p:nvPr/>
        </p:nvCxnSpPr>
        <p:spPr>
          <a:xfrm flipV="1">
            <a:off x="754063" y="5592763"/>
            <a:ext cx="361950" cy="1587"/>
          </a:xfrm>
          <a:prstGeom prst="bentConnector3">
            <a:avLst/>
          </a:prstGeom>
          <a:ln w="730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18B266-A4A6-4E59-8548-E204A6C2E9A7}"/>
              </a:ext>
            </a:extLst>
          </p:cNvPr>
          <p:cNvCxnSpPr/>
          <p:nvPr/>
        </p:nvCxnSpPr>
        <p:spPr>
          <a:xfrm flipH="1">
            <a:off x="862013" y="5480050"/>
            <a:ext cx="187325" cy="252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324925F-C49E-406A-90C6-B6BB021502D1}"/>
              </a:ext>
            </a:extLst>
          </p:cNvPr>
          <p:cNvCxnSpPr/>
          <p:nvPr/>
        </p:nvCxnSpPr>
        <p:spPr>
          <a:xfrm flipH="1">
            <a:off x="822325" y="5454650"/>
            <a:ext cx="187325" cy="252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EB260531-29B7-4667-BE0C-1E9A50DA2ADA}"/>
              </a:ext>
            </a:extLst>
          </p:cNvPr>
          <p:cNvSpPr/>
          <p:nvPr/>
        </p:nvSpPr>
        <p:spPr>
          <a:xfrm>
            <a:off x="1223963" y="5792788"/>
            <a:ext cx="323850" cy="32385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9853CEF-7909-4E6D-989A-21170553178E}"/>
              </a:ext>
            </a:extLst>
          </p:cNvPr>
          <p:cNvSpPr/>
          <p:nvPr/>
        </p:nvSpPr>
        <p:spPr>
          <a:xfrm>
            <a:off x="793750" y="5792788"/>
            <a:ext cx="323850" cy="32385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D3779147-C467-94D5-A189-BFEDD408AEAF}"/>
              </a:ext>
            </a:extLst>
          </p:cNvPr>
          <p:cNvSpPr/>
          <p:nvPr/>
        </p:nvSpPr>
        <p:spPr>
          <a:xfrm>
            <a:off x="134938" y="248163"/>
            <a:ext cx="40005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家族関係図（ジェノグラム）</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テキスト ボックス 15">
            <a:extLst>
              <a:ext uri="{FF2B5EF4-FFF2-40B4-BE49-F238E27FC236}">
                <a16:creationId xmlns:a16="http://schemas.microsoft.com/office/drawing/2014/main" id="{F89E5B0E-C535-5F3F-0A06-499A0873CD0A}"/>
              </a:ext>
            </a:extLst>
          </p:cNvPr>
          <p:cNvSpPr txBox="1">
            <a:spLocks noChangeArrowheads="1"/>
          </p:cNvSpPr>
          <p:nvPr/>
        </p:nvSpPr>
        <p:spPr bwMode="auto">
          <a:xfrm>
            <a:off x="663575" y="3276600"/>
            <a:ext cx="3046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男性　　　 女性         死亡</a:t>
            </a:r>
            <a:endParaRPr lang="en-US" altLang="ja-JP" sz="1800">
              <a:latin typeface="メイリオ" panose="020B0604030504040204" pitchFamily="50" charset="-128"/>
              <a:ea typeface="メイリオ" panose="020B0604030504040204" pitchFamily="50" charset="-128"/>
            </a:endParaRPr>
          </a:p>
        </p:txBody>
      </p:sp>
      <p:sp>
        <p:nvSpPr>
          <p:cNvPr id="58372" name="テキスト ボックス 1">
            <a:extLst>
              <a:ext uri="{FF2B5EF4-FFF2-40B4-BE49-F238E27FC236}">
                <a16:creationId xmlns:a16="http://schemas.microsoft.com/office/drawing/2014/main" id="{8F3F2F11-63D8-629D-7A27-063ECE6A270A}"/>
              </a:ext>
            </a:extLst>
          </p:cNvPr>
          <p:cNvSpPr txBox="1">
            <a:spLocks noChangeArrowheads="1"/>
          </p:cNvSpPr>
          <p:nvPr/>
        </p:nvSpPr>
        <p:spPr bwMode="auto">
          <a:xfrm>
            <a:off x="134938" y="984250"/>
            <a:ext cx="410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◆社会資源関係図（エコマップ）とは</a:t>
            </a:r>
          </a:p>
        </p:txBody>
      </p:sp>
      <p:sp>
        <p:nvSpPr>
          <p:cNvPr id="58373" name="テキスト ボックス 9">
            <a:extLst>
              <a:ext uri="{FF2B5EF4-FFF2-40B4-BE49-F238E27FC236}">
                <a16:creationId xmlns:a16="http://schemas.microsoft.com/office/drawing/2014/main" id="{B3A3A1E1-5C11-2934-8997-EDDEB30912E9}"/>
              </a:ext>
            </a:extLst>
          </p:cNvPr>
          <p:cNvSpPr txBox="1">
            <a:spLocks noChangeArrowheads="1"/>
          </p:cNvSpPr>
          <p:nvPr/>
        </p:nvSpPr>
        <p:spPr bwMode="auto">
          <a:xfrm>
            <a:off x="134938" y="2714625"/>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◆エコマップの書き方</a:t>
            </a:r>
          </a:p>
        </p:txBody>
      </p:sp>
      <p:sp>
        <p:nvSpPr>
          <p:cNvPr id="58374" name="テキスト ボックス 11">
            <a:extLst>
              <a:ext uri="{FF2B5EF4-FFF2-40B4-BE49-F238E27FC236}">
                <a16:creationId xmlns:a16="http://schemas.microsoft.com/office/drawing/2014/main" id="{AA017A97-1D6A-0C47-EEFE-66493F099D13}"/>
              </a:ext>
            </a:extLst>
          </p:cNvPr>
          <p:cNvSpPr txBox="1">
            <a:spLocks noChangeArrowheads="1"/>
          </p:cNvSpPr>
          <p:nvPr/>
        </p:nvSpPr>
        <p:spPr bwMode="auto">
          <a:xfrm>
            <a:off x="4503738" y="98425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◆エコマップの例</a:t>
            </a:r>
          </a:p>
        </p:txBody>
      </p:sp>
      <p:sp>
        <p:nvSpPr>
          <p:cNvPr id="3" name="スライド番号プレースホルダー 2">
            <a:extLst>
              <a:ext uri="{FF2B5EF4-FFF2-40B4-BE49-F238E27FC236}">
                <a16:creationId xmlns:a16="http://schemas.microsoft.com/office/drawing/2014/main" id="{611BADD9-8647-475C-951F-49C047D2172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C456160-93A3-48BA-8639-A0D8B709631D}" type="slidenum">
              <a:rPr lang="ja-JP" altLang="en-US">
                <a:solidFill>
                  <a:srgbClr val="898989"/>
                </a:solidFill>
              </a:rPr>
              <a:pPr/>
              <a:t>30</a:t>
            </a:fld>
            <a:endParaRPr lang="ja-JP" altLang="en-US">
              <a:solidFill>
                <a:srgbClr val="898989"/>
              </a:solidFill>
            </a:endParaRPr>
          </a:p>
        </p:txBody>
      </p:sp>
      <p:sp>
        <p:nvSpPr>
          <p:cNvPr id="14" name="楕円 13">
            <a:extLst>
              <a:ext uri="{FF2B5EF4-FFF2-40B4-BE49-F238E27FC236}">
                <a16:creationId xmlns:a16="http://schemas.microsoft.com/office/drawing/2014/main" id="{E62FA2FB-FC89-4C1B-B0C0-BD1FE4CF5BF8}"/>
              </a:ext>
            </a:extLst>
          </p:cNvPr>
          <p:cNvSpPr/>
          <p:nvPr/>
        </p:nvSpPr>
        <p:spPr>
          <a:xfrm>
            <a:off x="1612900" y="3281363"/>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A3704EE8-21C7-4EF0-A543-0FF36255A832}"/>
              </a:ext>
            </a:extLst>
          </p:cNvPr>
          <p:cNvSpPr/>
          <p:nvPr/>
        </p:nvSpPr>
        <p:spPr>
          <a:xfrm>
            <a:off x="339725" y="3284538"/>
            <a:ext cx="323850" cy="3254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58378" name="グループ化 16">
            <a:extLst>
              <a:ext uri="{FF2B5EF4-FFF2-40B4-BE49-F238E27FC236}">
                <a16:creationId xmlns:a16="http://schemas.microsoft.com/office/drawing/2014/main" id="{CA20D9B3-81BB-03F6-DEEE-08EA673189C4}"/>
              </a:ext>
            </a:extLst>
          </p:cNvPr>
          <p:cNvGrpSpPr>
            <a:grpSpLocks/>
          </p:cNvGrpSpPr>
          <p:nvPr/>
        </p:nvGrpSpPr>
        <p:grpSpPr bwMode="auto">
          <a:xfrm>
            <a:off x="2732088" y="3276600"/>
            <a:ext cx="323850" cy="323850"/>
            <a:chOff x="2032640" y="2369595"/>
            <a:chExt cx="333595" cy="295253"/>
          </a:xfrm>
        </p:grpSpPr>
        <p:sp>
          <p:nvSpPr>
            <p:cNvPr id="18" name="正方形/長方形 17">
              <a:extLst>
                <a:ext uri="{FF2B5EF4-FFF2-40B4-BE49-F238E27FC236}">
                  <a16:creationId xmlns:a16="http://schemas.microsoft.com/office/drawing/2014/main" id="{F559885C-6848-4C5D-9AF5-0D56ABD06C69}"/>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9" name="直線コネクタ 18">
              <a:extLst>
                <a:ext uri="{FF2B5EF4-FFF2-40B4-BE49-F238E27FC236}">
                  <a16:creationId xmlns:a16="http://schemas.microsoft.com/office/drawing/2014/main" id="{9B2C664B-F04B-4D99-B75D-E98FEE3F835D}"/>
                </a:ext>
              </a:extLst>
            </p:cNvPr>
            <p:cNvCxnSpPr>
              <a:cxnSpLocks/>
            </p:cNvCxnSpPr>
            <p:nvPr/>
          </p:nvCxnSpPr>
          <p:spPr>
            <a:xfrm flipH="1" flipV="1">
              <a:off x="2037545"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D556238-7675-43C2-8628-5303C537548E}"/>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線コネクタ 6">
            <a:extLst>
              <a:ext uri="{FF2B5EF4-FFF2-40B4-BE49-F238E27FC236}">
                <a16:creationId xmlns:a16="http://schemas.microsoft.com/office/drawing/2014/main" id="{47556094-926F-42B7-8408-A13FB1B1BB48}"/>
              </a:ext>
            </a:extLst>
          </p:cNvPr>
          <p:cNvCxnSpPr/>
          <p:nvPr/>
        </p:nvCxnSpPr>
        <p:spPr>
          <a:xfrm>
            <a:off x="339725" y="4138613"/>
            <a:ext cx="11112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8509025-A968-45DB-AA6C-79CF5D8E70AA}"/>
              </a:ext>
            </a:extLst>
          </p:cNvPr>
          <p:cNvCxnSpPr/>
          <p:nvPr/>
        </p:nvCxnSpPr>
        <p:spPr>
          <a:xfrm>
            <a:off x="339725" y="4619625"/>
            <a:ext cx="11112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381" name="テキスト ボックス 22">
            <a:extLst>
              <a:ext uri="{FF2B5EF4-FFF2-40B4-BE49-F238E27FC236}">
                <a16:creationId xmlns:a16="http://schemas.microsoft.com/office/drawing/2014/main" id="{EA394B5D-DAE6-C652-030D-07DC7AD41667}"/>
              </a:ext>
            </a:extLst>
          </p:cNvPr>
          <p:cNvSpPr txBox="1">
            <a:spLocks noChangeArrowheads="1"/>
          </p:cNvSpPr>
          <p:nvPr/>
        </p:nvSpPr>
        <p:spPr bwMode="auto">
          <a:xfrm>
            <a:off x="1501775" y="39957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強い関係</a:t>
            </a:r>
            <a:endParaRPr lang="en-US" altLang="ja-JP" sz="1800">
              <a:latin typeface="メイリオ" panose="020B0604030504040204" pitchFamily="50" charset="-128"/>
              <a:ea typeface="メイリオ" panose="020B0604030504040204" pitchFamily="50" charset="-128"/>
            </a:endParaRPr>
          </a:p>
        </p:txBody>
      </p:sp>
      <p:sp>
        <p:nvSpPr>
          <p:cNvPr id="58382" name="テキスト ボックス 23">
            <a:extLst>
              <a:ext uri="{FF2B5EF4-FFF2-40B4-BE49-F238E27FC236}">
                <a16:creationId xmlns:a16="http://schemas.microsoft.com/office/drawing/2014/main" id="{344CB1AC-20FA-81F2-C43F-1BCF4CC9F764}"/>
              </a:ext>
            </a:extLst>
          </p:cNvPr>
          <p:cNvSpPr txBox="1">
            <a:spLocks noChangeArrowheads="1"/>
          </p:cNvSpPr>
          <p:nvPr/>
        </p:nvSpPr>
        <p:spPr bwMode="auto">
          <a:xfrm>
            <a:off x="1450975" y="44894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弱い関係</a:t>
            </a:r>
            <a:endParaRPr lang="en-US" altLang="ja-JP" sz="1800">
              <a:latin typeface="メイリオ" panose="020B0604030504040204" pitchFamily="50" charset="-128"/>
              <a:ea typeface="メイリオ" panose="020B0604030504040204" pitchFamily="50" charset="-128"/>
            </a:endParaRPr>
          </a:p>
        </p:txBody>
      </p:sp>
      <p:cxnSp>
        <p:nvCxnSpPr>
          <p:cNvPr id="25" name="直線コネクタ 24">
            <a:extLst>
              <a:ext uri="{FF2B5EF4-FFF2-40B4-BE49-F238E27FC236}">
                <a16:creationId xmlns:a16="http://schemas.microsoft.com/office/drawing/2014/main" id="{958951C3-7FB1-4B11-A262-D1D114E2A86F}"/>
              </a:ext>
            </a:extLst>
          </p:cNvPr>
          <p:cNvCxnSpPr/>
          <p:nvPr/>
        </p:nvCxnSpPr>
        <p:spPr>
          <a:xfrm>
            <a:off x="312738" y="5097463"/>
            <a:ext cx="111125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5907085-555E-4036-AB46-40EADE9F208F}"/>
              </a:ext>
            </a:extLst>
          </p:cNvPr>
          <p:cNvCxnSpPr>
            <a:cxnSpLocks/>
          </p:cNvCxnSpPr>
          <p:nvPr/>
        </p:nvCxnSpPr>
        <p:spPr>
          <a:xfrm flipV="1">
            <a:off x="465138"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D85A620-85B8-4344-94F9-86959E180473}"/>
              </a:ext>
            </a:extLst>
          </p:cNvPr>
          <p:cNvCxnSpPr>
            <a:cxnSpLocks/>
          </p:cNvCxnSpPr>
          <p:nvPr/>
        </p:nvCxnSpPr>
        <p:spPr>
          <a:xfrm flipV="1">
            <a:off x="669925"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B6E92DA-48E7-40B3-A35B-4872072A4593}"/>
              </a:ext>
            </a:extLst>
          </p:cNvPr>
          <p:cNvCxnSpPr>
            <a:cxnSpLocks/>
          </p:cNvCxnSpPr>
          <p:nvPr/>
        </p:nvCxnSpPr>
        <p:spPr>
          <a:xfrm flipV="1">
            <a:off x="874713"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5EB00CC-A3F6-430A-8027-DA5BBA740A3A}"/>
              </a:ext>
            </a:extLst>
          </p:cNvPr>
          <p:cNvCxnSpPr>
            <a:cxnSpLocks/>
          </p:cNvCxnSpPr>
          <p:nvPr/>
        </p:nvCxnSpPr>
        <p:spPr>
          <a:xfrm flipV="1">
            <a:off x="1079500"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8FB5624-61F5-400F-A914-24ACBC8F16A3}"/>
              </a:ext>
            </a:extLst>
          </p:cNvPr>
          <p:cNvCxnSpPr>
            <a:cxnSpLocks/>
          </p:cNvCxnSpPr>
          <p:nvPr/>
        </p:nvCxnSpPr>
        <p:spPr>
          <a:xfrm flipV="1">
            <a:off x="1284288"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8389" name="テキスト ボックス 30">
            <a:extLst>
              <a:ext uri="{FF2B5EF4-FFF2-40B4-BE49-F238E27FC236}">
                <a16:creationId xmlns:a16="http://schemas.microsoft.com/office/drawing/2014/main" id="{1A58A064-5CEA-9C25-DF0D-8852553F5C1F}"/>
              </a:ext>
            </a:extLst>
          </p:cNvPr>
          <p:cNvSpPr txBox="1">
            <a:spLocks noChangeArrowheads="1"/>
          </p:cNvSpPr>
          <p:nvPr/>
        </p:nvSpPr>
        <p:spPr bwMode="auto">
          <a:xfrm>
            <a:off x="1423988" y="4967288"/>
            <a:ext cx="295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ストレスや葛藤のある関係</a:t>
            </a:r>
            <a:endParaRPr lang="en-US" altLang="ja-JP" sz="1800">
              <a:latin typeface="メイリオ" panose="020B0604030504040204" pitchFamily="50" charset="-128"/>
              <a:ea typeface="メイリオ" panose="020B0604030504040204" pitchFamily="50" charset="-128"/>
            </a:endParaRPr>
          </a:p>
        </p:txBody>
      </p:sp>
      <p:cxnSp>
        <p:nvCxnSpPr>
          <p:cNvPr id="32" name="直線コネクタ 31">
            <a:extLst>
              <a:ext uri="{FF2B5EF4-FFF2-40B4-BE49-F238E27FC236}">
                <a16:creationId xmlns:a16="http://schemas.microsoft.com/office/drawing/2014/main" id="{F0937934-7CDC-45A0-8D3A-DAB6B5B4657A}"/>
              </a:ext>
            </a:extLst>
          </p:cNvPr>
          <p:cNvCxnSpPr/>
          <p:nvPr/>
        </p:nvCxnSpPr>
        <p:spPr>
          <a:xfrm>
            <a:off x="339725" y="5853113"/>
            <a:ext cx="1111250" cy="0"/>
          </a:xfrm>
          <a:prstGeom prst="line">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0DF165C-8141-457B-A5BA-A4B835495783}"/>
              </a:ext>
            </a:extLst>
          </p:cNvPr>
          <p:cNvCxnSpPr>
            <a:cxnSpLocks/>
          </p:cNvCxnSpPr>
          <p:nvPr/>
        </p:nvCxnSpPr>
        <p:spPr>
          <a:xfrm>
            <a:off x="339725" y="5662613"/>
            <a:ext cx="452438"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FA1279C-0C92-4915-B298-40A2280CF947}"/>
              </a:ext>
            </a:extLst>
          </p:cNvPr>
          <p:cNvCxnSpPr>
            <a:cxnSpLocks/>
          </p:cNvCxnSpPr>
          <p:nvPr/>
        </p:nvCxnSpPr>
        <p:spPr>
          <a:xfrm flipH="1">
            <a:off x="996950" y="5662613"/>
            <a:ext cx="45402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393" name="テキスト ボックス 35">
            <a:extLst>
              <a:ext uri="{FF2B5EF4-FFF2-40B4-BE49-F238E27FC236}">
                <a16:creationId xmlns:a16="http://schemas.microsoft.com/office/drawing/2014/main" id="{1788B31C-F2B8-4269-6982-20678426C013}"/>
              </a:ext>
            </a:extLst>
          </p:cNvPr>
          <p:cNvSpPr txBox="1">
            <a:spLocks noChangeArrowheads="1"/>
          </p:cNvSpPr>
          <p:nvPr/>
        </p:nvSpPr>
        <p:spPr bwMode="auto">
          <a:xfrm>
            <a:off x="1501775" y="5480050"/>
            <a:ext cx="272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dirty="0">
                <a:latin typeface="メイリオ" panose="020B0604030504040204" pitchFamily="50" charset="-128"/>
                <a:ea typeface="メイリオ" panose="020B0604030504040204" pitchFamily="50" charset="-128"/>
              </a:rPr>
              <a:t>支援の働きかけ、</a:t>
            </a:r>
            <a:endParaRPr lang="en-US" altLang="ja-JP" sz="18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dirty="0">
                <a:latin typeface="メイリオ" panose="020B0604030504040204" pitchFamily="50" charset="-128"/>
                <a:ea typeface="メイリオ" panose="020B0604030504040204" pitchFamily="50" charset="-128"/>
              </a:rPr>
              <a:t>エネルギーの向かう方向</a:t>
            </a:r>
            <a:endParaRPr lang="en-US" altLang="ja-JP" sz="1800" dirty="0">
              <a:latin typeface="メイリオ" panose="020B0604030504040204" pitchFamily="50" charset="-128"/>
              <a:ea typeface="メイリオ" panose="020B0604030504040204" pitchFamily="50" charset="-128"/>
            </a:endParaRPr>
          </a:p>
        </p:txBody>
      </p:sp>
      <p:sp>
        <p:nvSpPr>
          <p:cNvPr id="58395" name="正方形/長方形 33">
            <a:extLst>
              <a:ext uri="{FF2B5EF4-FFF2-40B4-BE49-F238E27FC236}">
                <a16:creationId xmlns:a16="http://schemas.microsoft.com/office/drawing/2014/main" id="{7F69F9AD-9048-4E3E-18D1-A3FB78B7AA8E}"/>
              </a:ext>
            </a:extLst>
          </p:cNvPr>
          <p:cNvSpPr>
            <a:spLocks noChangeArrowheads="1"/>
          </p:cNvSpPr>
          <p:nvPr/>
        </p:nvSpPr>
        <p:spPr bwMode="auto">
          <a:xfrm>
            <a:off x="398463" y="1306513"/>
            <a:ext cx="4192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dirty="0">
                <a:latin typeface="メイリオ" panose="020B0604030504040204" pitchFamily="50" charset="-128"/>
                <a:ea typeface="メイリオ" panose="020B0604030504040204" pitchFamily="50" charset="-128"/>
              </a:rPr>
              <a:t>社会資源関係図（エコマップ：</a:t>
            </a:r>
            <a:r>
              <a:rPr kumimoji="0" lang="en-US" altLang="ja-JP" sz="1800" dirty="0">
                <a:latin typeface="メイリオ" panose="020B0604030504040204" pitchFamily="50" charset="-128"/>
                <a:ea typeface="メイリオ" panose="020B0604030504040204" pitchFamily="50" charset="-128"/>
              </a:rPr>
              <a:t>eco map</a:t>
            </a:r>
            <a:r>
              <a:rPr kumimoji="0" lang="ja-JP" altLang="en-US" sz="1800" dirty="0">
                <a:latin typeface="メイリオ" panose="020B0604030504040204" pitchFamily="50" charset="-128"/>
                <a:ea typeface="メイリオ" panose="020B0604030504040204" pitchFamily="50" charset="-128"/>
              </a:rPr>
              <a:t>）とは、</a:t>
            </a:r>
            <a:r>
              <a:rPr kumimoji="0" lang="ja-JP" altLang="en-US" sz="1800" spc="100" dirty="0">
                <a:latin typeface="メイリオ" panose="020B0604030504040204" pitchFamily="50" charset="-128"/>
                <a:ea typeface="メイリオ" panose="020B0604030504040204" pitchFamily="50" charset="-128"/>
              </a:rPr>
              <a:t>本人</a:t>
            </a:r>
            <a:r>
              <a:rPr kumimoji="0" lang="ja-JP" altLang="en-US" sz="1800" dirty="0">
                <a:latin typeface="メイリオ" panose="020B0604030504040204" pitchFamily="50" charset="-128"/>
                <a:ea typeface="メイリオ" panose="020B0604030504040204" pitchFamily="50" charset="-128"/>
              </a:rPr>
              <a:t>をめぐる人たちと社会資源、そしてそれらの関係を加えて表記したもの。</a:t>
            </a:r>
          </a:p>
        </p:txBody>
      </p:sp>
      <p:sp>
        <p:nvSpPr>
          <p:cNvPr id="58396" name="テキスト ボックス 28">
            <a:extLst>
              <a:ext uri="{FF2B5EF4-FFF2-40B4-BE49-F238E27FC236}">
                <a16:creationId xmlns:a16="http://schemas.microsoft.com/office/drawing/2014/main" id="{633A295D-7CD7-BE71-52C4-F5BD8A84C3F8}"/>
              </a:ext>
            </a:extLst>
          </p:cNvPr>
          <p:cNvSpPr txBox="1">
            <a:spLocks noChangeArrowheads="1"/>
          </p:cNvSpPr>
          <p:nvPr/>
        </p:nvSpPr>
        <p:spPr bwMode="auto">
          <a:xfrm>
            <a:off x="31750" y="6627813"/>
            <a:ext cx="774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出典：厚生労働省社会・援護局関係主管課長会議資料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自立支援の手引き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20</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3</a:t>
            </a:r>
            <a:r>
              <a:rPr lang="ja-JP" altLang="en-US" sz="1000">
                <a:latin typeface="メイリオ" panose="020B0604030504040204" pitchFamily="50" charset="-128"/>
                <a:ea typeface="メイリオ" panose="020B0604030504040204" pitchFamily="50" charset="-128"/>
              </a:rPr>
              <a:t>月をもとに作成</a:t>
            </a:r>
          </a:p>
        </p:txBody>
      </p:sp>
      <p:sp>
        <p:nvSpPr>
          <p:cNvPr id="2" name="四角形: 角を丸くする 1">
            <a:extLst>
              <a:ext uri="{FF2B5EF4-FFF2-40B4-BE49-F238E27FC236}">
                <a16:creationId xmlns:a16="http://schemas.microsoft.com/office/drawing/2014/main" id="{CC74EE69-57F5-480B-A648-4F4A5019E92C}"/>
              </a:ext>
            </a:extLst>
          </p:cNvPr>
          <p:cNvSpPr/>
          <p:nvPr/>
        </p:nvSpPr>
        <p:spPr>
          <a:xfrm>
            <a:off x="134936" y="248163"/>
            <a:ext cx="450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社会資源関係図（エコマップ）①</a:t>
            </a:r>
          </a:p>
        </p:txBody>
      </p:sp>
      <p:pic>
        <p:nvPicPr>
          <p:cNvPr id="5" name="図 4">
            <a:extLst>
              <a:ext uri="{FF2B5EF4-FFF2-40B4-BE49-F238E27FC236}">
                <a16:creationId xmlns:a16="http://schemas.microsoft.com/office/drawing/2014/main" id="{59B2BB2B-338E-18C0-AA8B-256CA8389FD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68326" y="1714326"/>
            <a:ext cx="5310932" cy="37405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1">
            <a:extLst>
              <a:ext uri="{FF2B5EF4-FFF2-40B4-BE49-F238E27FC236}">
                <a16:creationId xmlns:a16="http://schemas.microsoft.com/office/drawing/2014/main" id="{821EC0FF-AEBF-7904-1A6A-1F85BC8AED3F}"/>
              </a:ext>
            </a:extLst>
          </p:cNvPr>
          <p:cNvSpPr txBox="1">
            <a:spLocks noChangeArrowheads="1"/>
          </p:cNvSpPr>
          <p:nvPr/>
        </p:nvSpPr>
        <p:spPr bwMode="auto">
          <a:xfrm>
            <a:off x="134938" y="965200"/>
            <a:ext cx="318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◆エコマップを描いてみよう</a:t>
            </a:r>
          </a:p>
        </p:txBody>
      </p:sp>
      <p:sp>
        <p:nvSpPr>
          <p:cNvPr id="3" name="正方形/長方形 2">
            <a:extLst>
              <a:ext uri="{FF2B5EF4-FFF2-40B4-BE49-F238E27FC236}">
                <a16:creationId xmlns:a16="http://schemas.microsoft.com/office/drawing/2014/main" id="{BA2229B4-637E-4723-B74F-4DB967649DF9}"/>
              </a:ext>
            </a:extLst>
          </p:cNvPr>
          <p:cNvSpPr/>
          <p:nvPr/>
        </p:nvSpPr>
        <p:spPr>
          <a:xfrm>
            <a:off x="350838" y="1403350"/>
            <a:ext cx="9204325" cy="5203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4" name="スライド番号プレースホルダー 3">
            <a:extLst>
              <a:ext uri="{FF2B5EF4-FFF2-40B4-BE49-F238E27FC236}">
                <a16:creationId xmlns:a16="http://schemas.microsoft.com/office/drawing/2014/main" id="{034EF890-DD5A-46E9-99ED-AA9E159C521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298105D-CD92-44BF-AC12-AB21ED9DE5D9}" type="slidenum">
              <a:rPr lang="ja-JP" altLang="en-US">
                <a:solidFill>
                  <a:srgbClr val="898989"/>
                </a:solidFill>
              </a:rPr>
              <a:pPr/>
              <a:t>31</a:t>
            </a:fld>
            <a:endParaRPr lang="ja-JP" altLang="en-US">
              <a:solidFill>
                <a:srgbClr val="898989"/>
              </a:solidFill>
            </a:endParaRPr>
          </a:p>
        </p:txBody>
      </p:sp>
      <p:sp>
        <p:nvSpPr>
          <p:cNvPr id="60422" name="正方形/長方形 7">
            <a:extLst>
              <a:ext uri="{FF2B5EF4-FFF2-40B4-BE49-F238E27FC236}">
                <a16:creationId xmlns:a16="http://schemas.microsoft.com/office/drawing/2014/main" id="{249E6819-E486-CFFB-CC16-9ECB39AD5EAC}"/>
              </a:ext>
            </a:extLst>
          </p:cNvPr>
          <p:cNvSpPr>
            <a:spLocks noChangeArrowheads="1"/>
          </p:cNvSpPr>
          <p:nvPr/>
        </p:nvSpPr>
        <p:spPr bwMode="auto">
          <a:xfrm>
            <a:off x="398463" y="1439863"/>
            <a:ext cx="915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担当している世帯や自分自身をとりまく機関・人などをイメージしながら描いてみましょう！</a:t>
            </a:r>
          </a:p>
        </p:txBody>
      </p:sp>
      <p:sp>
        <p:nvSpPr>
          <p:cNvPr id="2" name="四角形: 角を丸くする 1">
            <a:extLst>
              <a:ext uri="{FF2B5EF4-FFF2-40B4-BE49-F238E27FC236}">
                <a16:creationId xmlns:a16="http://schemas.microsoft.com/office/drawing/2014/main" id="{30CA3E78-92B2-33D4-FC4D-A37A064E1C95}"/>
              </a:ext>
            </a:extLst>
          </p:cNvPr>
          <p:cNvSpPr/>
          <p:nvPr/>
        </p:nvSpPr>
        <p:spPr>
          <a:xfrm>
            <a:off x="134938" y="248163"/>
            <a:ext cx="450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社会資源関係図（エコマップ）②</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972432-D5F1-DE3A-F39B-7C3393189C51}"/>
              </a:ext>
            </a:extLst>
          </p:cNvPr>
          <p:cNvSpPr>
            <a:spLocks noGrp="1"/>
          </p:cNvSpPr>
          <p:nvPr>
            <p:ph type="sldNum" sz="quarter" idx="10"/>
          </p:nvPr>
        </p:nvSpPr>
        <p:spPr/>
        <p:txBody>
          <a:bodyPr/>
          <a:lstStyle/>
          <a:p>
            <a:pPr>
              <a:defRPr/>
            </a:pPr>
            <a:fld id="{7D6A04D6-2C00-4205-B2E7-9621766F576E}" type="slidenum">
              <a:rPr lang="ja-JP" altLang="en-US" smtClean="0"/>
              <a:pPr>
                <a:defRPr/>
              </a:pPr>
              <a:t>32</a:t>
            </a:fld>
            <a:endParaRPr lang="ja-JP" altLang="en-US"/>
          </a:p>
        </p:txBody>
      </p:sp>
      <p:sp>
        <p:nvSpPr>
          <p:cNvPr id="4" name="テキスト ボックス 7">
            <a:extLst>
              <a:ext uri="{FF2B5EF4-FFF2-40B4-BE49-F238E27FC236}">
                <a16:creationId xmlns:a16="http://schemas.microsoft.com/office/drawing/2014/main" id="{38173C8A-99AE-659E-71F2-E810F26580BD}"/>
              </a:ext>
            </a:extLst>
          </p:cNvPr>
          <p:cNvSpPr txBox="1">
            <a:spLocks noChangeArrowheads="1"/>
          </p:cNvSpPr>
          <p:nvPr/>
        </p:nvSpPr>
        <p:spPr bwMode="auto">
          <a:xfrm>
            <a:off x="22225" y="6329363"/>
            <a:ext cx="88809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出典：岡部卓</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新版　福祉事務所ソーシャルワーカー必携 生活保護における社会福祉実践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,p62</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新保美香「ケースワーカーのための生活保護実践講座～アセスメント力を培うために～」</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生活と福祉（</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月号）</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,2016</a:t>
            </a:r>
            <a:r>
              <a:rPr lang="ja-JP" altLang="en-US" sz="1000" dirty="0">
                <a:latin typeface="メイリオ" panose="020B0604030504040204" pitchFamily="50" charset="-128"/>
                <a:ea typeface="メイリオ" panose="020B0604030504040204" pitchFamily="50" charset="-128"/>
              </a:rPr>
              <a:t>年</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「第</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調査及び援助方針等」</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生活保護手帳別冊問答集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p>
        </p:txBody>
      </p:sp>
      <p:sp>
        <p:nvSpPr>
          <p:cNvPr id="5" name="四角形: 角を丸くする 4">
            <a:extLst>
              <a:ext uri="{FF2B5EF4-FFF2-40B4-BE49-F238E27FC236}">
                <a16:creationId xmlns:a16="http://schemas.microsoft.com/office/drawing/2014/main" id="{B2FDDF51-5669-3BDC-ED1E-F1F943AF8AFF}"/>
              </a:ext>
            </a:extLst>
          </p:cNvPr>
          <p:cNvSpPr/>
          <p:nvPr/>
        </p:nvSpPr>
        <p:spPr>
          <a:xfrm>
            <a:off x="409575" y="765836"/>
            <a:ext cx="9082088" cy="3848100"/>
          </a:xfrm>
          <a:prstGeom prst="roundRect">
            <a:avLst>
              <a:gd name="adj" fmla="val 7657"/>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受給者とともに援助方針（支援方針）を策定すること。　</a:t>
            </a: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ケースワーカーは、受給者の問題・課題の緩和・解決を側面から支援していくこと。</a:t>
            </a: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援助方針はできるだけ具体的に記載すること。</a:t>
            </a: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長期・中期・短期の目標を検討し、短期の目標や本人が実行できる小さな目標を積み重ねること。</a:t>
            </a:r>
            <a:endParaRPr lang="en-US" altLang="ja-JP" sz="2000" spc="100" dirty="0">
              <a:solidFill>
                <a:schemeClr val="tx1"/>
              </a:solidFill>
              <a:latin typeface="メイリオ" panose="020B0604030504040204" pitchFamily="50" charset="-128"/>
              <a:ea typeface="メイリオ" panose="020B0604030504040204" pitchFamily="50" charset="-128"/>
            </a:endParaRP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世帯の方針に加え、個々の世帯員にも着目した方針を策定すること。特に、世帯内の子どもについて留意すること。</a:t>
            </a:r>
            <a:endParaRPr lang="en-US" altLang="ja-JP" sz="2000" spc="100" dirty="0">
              <a:solidFill>
                <a:schemeClr val="tx1"/>
              </a:solidFill>
              <a:latin typeface="メイリオ" panose="020B0604030504040204" pitchFamily="50" charset="-128"/>
              <a:ea typeface="メイリオ" panose="020B0604030504040204" pitchFamily="50" charset="-128"/>
            </a:endParaRPr>
          </a:p>
          <a:p>
            <a:pPr marL="457200" indent="-360000" eaLnBrk="1" fontAlgn="auto" hangingPunct="1">
              <a:spcBef>
                <a:spcPts val="0"/>
              </a:spcBef>
              <a:spcAft>
                <a:spcPts val="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アセスメント・援助方針策定は組織として行うこと。</a:t>
            </a:r>
            <a:endParaRPr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6" name="思考の吹き出し: 雲形 5">
            <a:extLst>
              <a:ext uri="{FF2B5EF4-FFF2-40B4-BE49-F238E27FC236}">
                <a16:creationId xmlns:a16="http://schemas.microsoft.com/office/drawing/2014/main" id="{4818ECD0-C4E0-EA64-7BBE-74F703A762BE}"/>
              </a:ext>
            </a:extLst>
          </p:cNvPr>
          <p:cNvSpPr/>
          <p:nvPr/>
        </p:nvSpPr>
        <p:spPr>
          <a:xfrm>
            <a:off x="6881813" y="4895850"/>
            <a:ext cx="2889250" cy="1400175"/>
          </a:xfrm>
          <a:prstGeom prst="cloudCallout">
            <a:avLst>
              <a:gd name="adj1" fmla="val -28692"/>
              <a:gd name="adj2" fmla="val -7110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10">
            <a:extLst>
              <a:ext uri="{FF2B5EF4-FFF2-40B4-BE49-F238E27FC236}">
                <a16:creationId xmlns:a16="http://schemas.microsoft.com/office/drawing/2014/main" id="{341DB49D-CED9-0D6E-B0B5-D56231B23B03}"/>
              </a:ext>
            </a:extLst>
          </p:cNvPr>
          <p:cNvSpPr>
            <a:spLocks noChangeArrowheads="1"/>
          </p:cNvSpPr>
          <p:nvPr/>
        </p:nvSpPr>
        <p:spPr bwMode="auto">
          <a:xfrm>
            <a:off x="723899" y="4863290"/>
            <a:ext cx="6002577"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1800" spc="100" dirty="0">
                <a:latin typeface="メイリオ" panose="020B0604030504040204" pitchFamily="50" charset="-128"/>
                <a:ea typeface="メイリオ" panose="020B0604030504040204" pitchFamily="50" charset="-128"/>
              </a:rPr>
              <a:t>働いていない稼働年齢層だから「なんとなく」就労支援プログラムや指導指示　　　　→　</a:t>
            </a:r>
            <a:r>
              <a:rPr kumimoji="0" lang="ja-JP" altLang="en-US" sz="1800" b="1" spc="100" dirty="0">
                <a:latin typeface="メイリオ" panose="020B0604030504040204" pitchFamily="50" charset="-128"/>
                <a:ea typeface="メイリオ" panose="020B0604030504040204" pitchFamily="50" charset="-128"/>
              </a:rPr>
              <a:t>×</a:t>
            </a:r>
            <a:endParaRPr kumimoji="0" lang="en-US" altLang="ja-JP" sz="18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600"/>
              </a:spcAft>
              <a:buFontTx/>
              <a:buNone/>
            </a:pPr>
            <a:r>
              <a:rPr kumimoji="0" lang="ja-JP" altLang="en-US" sz="1800" spc="100" dirty="0">
                <a:latin typeface="メイリオ" panose="020B0604030504040204" pitchFamily="50" charset="-128"/>
                <a:ea typeface="メイリオ" panose="020B0604030504040204" pitchFamily="50" charset="-128"/>
              </a:rPr>
              <a:t>確信をもって「こういう状態にあるから、こういう方針を立てる」という根拠を示す　→　</a:t>
            </a:r>
            <a:r>
              <a:rPr kumimoji="0" lang="ja-JP" altLang="en-US" sz="1800" b="1" spc="100" dirty="0">
                <a:latin typeface="メイリオ" panose="020B0604030504040204" pitchFamily="50" charset="-128"/>
                <a:ea typeface="メイリオ" panose="020B0604030504040204" pitchFamily="50" charset="-128"/>
              </a:rPr>
              <a:t>○</a:t>
            </a:r>
            <a:endParaRPr kumimoji="0" lang="en-US" altLang="ja-JP" sz="1800" spc="100"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36E33DE-24DB-7B48-9140-E9719851257A}"/>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9" name="テキスト ボックス 8">
            <a:extLst>
              <a:ext uri="{FF2B5EF4-FFF2-40B4-BE49-F238E27FC236}">
                <a16:creationId xmlns:a16="http://schemas.microsoft.com/office/drawing/2014/main" id="{00872311-C3FB-201D-2EDF-035C229D857A}"/>
              </a:ext>
            </a:extLst>
          </p:cNvPr>
          <p:cNvSpPr txBox="1"/>
          <p:nvPr/>
        </p:nvSpPr>
        <p:spPr>
          <a:xfrm>
            <a:off x="7216775" y="5272771"/>
            <a:ext cx="2219325" cy="646331"/>
          </a:xfrm>
          <a:prstGeom prst="rect">
            <a:avLst/>
          </a:prstGeom>
          <a:noFill/>
        </p:spPr>
        <p:txBody>
          <a:bodyPr wrap="square">
            <a:spAutoFit/>
          </a:bodyPr>
          <a:lstStyle/>
          <a:p>
            <a:pPr algn="ctr" eaLnBrk="1" fontAlgn="auto" hangingPunct="1">
              <a:spcBef>
                <a:spcPts val="0"/>
              </a:spcBef>
              <a:spcAft>
                <a:spcPts val="0"/>
              </a:spcAft>
              <a:defRPr/>
            </a:pPr>
            <a:r>
              <a:rPr kumimoji="1" lang="ja-JP" altLang="en-US" sz="1200" dirty="0">
                <a:solidFill>
                  <a:schemeClr val="tx1"/>
                </a:solidFill>
                <a:latin typeface="メイリオ" panose="020B0604030504040204" pitchFamily="50" charset="-128"/>
                <a:ea typeface="メイリオ" panose="020B0604030504040204" pitchFamily="50" charset="-128"/>
              </a:rPr>
              <a:t>査察指導員との協議はもちろんのこと、ケース会議などを積極的に活用しましょう</a:t>
            </a:r>
          </a:p>
        </p:txBody>
      </p:sp>
    </p:spTree>
    <p:extLst>
      <p:ext uri="{BB962C8B-B14F-4D97-AF65-F5344CB8AC3E}">
        <p14:creationId xmlns:p14="http://schemas.microsoft.com/office/powerpoint/2010/main" val="256128698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13311"/>
            <a:ext cx="8651875" cy="657158"/>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lang="ja-JP" altLang="en-US" sz="2000" b="1" spc="300" dirty="0">
                <a:solidFill>
                  <a:schemeClr val="tx1"/>
                </a:solidFill>
                <a:latin typeface="メイリオ" panose="020B0604030504040204" pitchFamily="50" charset="-128"/>
                <a:ea typeface="メイリオ" panose="020B0604030504040204" pitchFamily="50" charset="-128"/>
              </a:rPr>
              <a:t>アセスメントの基本及び援助方針策定時の留意点とストレングス視点の重要性を学び、日常業務に活かす</a:t>
            </a:r>
            <a:endParaRPr lang="en-US" altLang="ja-JP" sz="2000" b="1" spc="3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
        <p:nvSpPr>
          <p:cNvPr id="3" name="正方形/長方形 2">
            <a:extLst>
              <a:ext uri="{FF2B5EF4-FFF2-40B4-BE49-F238E27FC236}">
                <a16:creationId xmlns:a16="http://schemas.microsoft.com/office/drawing/2014/main" id="{BA801985-EB7A-96DF-15F0-EF27EC78475B}"/>
              </a:ext>
            </a:extLst>
          </p:cNvPr>
          <p:cNvSpPr/>
          <p:nvPr/>
        </p:nvSpPr>
        <p:spPr>
          <a:xfrm>
            <a:off x="609833" y="2545137"/>
            <a:ext cx="8686334" cy="397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ここでは、援助方針の策定とアセスメントについて学びました。</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アセスメントは、生活保護の目的を達成するために行います。</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つまり、</a:t>
            </a: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健康で文化的な最低限度の生活の保障</a:t>
            </a: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と</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自立の助長</a:t>
            </a: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をめざした援助方針を策定するための</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アセスメントであることを忘れないでください。</a:t>
            </a: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本人のおかれている状況、生活困窮に至るプロセスは</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それぞれに違います。そのため、調査にあたっては、</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個々の事情により、その方法を工夫して行ってください。</a:t>
            </a:r>
          </a:p>
        </p:txBody>
      </p:sp>
      <p:sp>
        <p:nvSpPr>
          <p:cNvPr id="6" name="正方形/長方形 5">
            <a:extLst>
              <a:ext uri="{FF2B5EF4-FFF2-40B4-BE49-F238E27FC236}">
                <a16:creationId xmlns:a16="http://schemas.microsoft.com/office/drawing/2014/main" id="{7ECC3AFF-8D85-D0FD-5121-5E386905EF0C}"/>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Tree>
    <p:extLst>
      <p:ext uri="{BB962C8B-B14F-4D97-AF65-F5344CB8AC3E}">
        <p14:creationId xmlns:p14="http://schemas.microsoft.com/office/powerpoint/2010/main" val="282699742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34</a:t>
            </a:fld>
            <a:endParaRPr lang="ja-JP" altLang="en-US" sz="1000">
              <a:solidFill>
                <a:srgbClr val="898989"/>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35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8" y="976313"/>
            <a:ext cx="9636125" cy="3970318"/>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岡部卓</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新版　福祉事務所ソーシャルワーカー必携 生活保護における社会福祉実践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新保美香「ケースワーカーのための対人援助技術」</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年度　生活保護ケースワーカー全国研修会資料</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厚生労働省社会・援護局保護課</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8</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8</a:t>
            </a:r>
            <a:r>
              <a:rPr kumimoji="1" lang="ja-JP" altLang="en-US" sz="1600" dirty="0">
                <a:latin typeface="メイリオ" panose="020B0604030504040204" pitchFamily="50" charset="-128"/>
                <a:ea typeface="メイリオ" panose="020B0604030504040204" pitchFamily="50" charset="-128"/>
              </a:rPr>
              <a:t>日～</a:t>
            </a:r>
            <a:r>
              <a:rPr kumimoji="1" lang="en-US" altLang="ja-JP" sz="1600" dirty="0">
                <a:latin typeface="メイリオ" panose="020B0604030504040204" pitchFamily="50" charset="-128"/>
                <a:ea typeface="メイリオ" panose="020B0604030504040204" pitchFamily="50" charset="-128"/>
              </a:rPr>
              <a:t>8</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9</a:t>
            </a:r>
            <a:r>
              <a:rPr kumimoji="1" lang="ja-JP" altLang="en-US" sz="1600" dirty="0">
                <a:latin typeface="メイリオ" panose="020B0604030504040204" pitchFamily="50" charset="-128"/>
                <a:ea typeface="メイリオ" panose="020B0604030504040204" pitchFamily="50" charset="-128"/>
              </a:rPr>
              <a:t>日</a:t>
            </a:r>
            <a:r>
              <a:rPr kumimoji="1"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a:t>
            </a:r>
            <a:r>
              <a:rPr lang="ja-JP" altLang="en-US" sz="1600" dirty="0">
                <a:latin typeface="メイリオ" panose="020B0604030504040204" pitchFamily="50" charset="-128"/>
                <a:ea typeface="メイリオ" panose="020B0604030504040204" pitchFamily="50" charset="-128"/>
              </a:rPr>
              <a:t>「ケースワーカーのための生活保護実践講座～アセスメント力を培うために～」</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生活と福祉（</a:t>
            </a:r>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月号）</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全国社会福祉協議会</a:t>
            </a:r>
            <a:r>
              <a:rPr lang="en-US" altLang="ja-JP" sz="1600" dirty="0">
                <a:latin typeface="メイリオ" panose="020B0604030504040204" pitchFamily="50" charset="-128"/>
                <a:ea typeface="メイリオ" panose="020B0604030504040204" pitchFamily="50" charset="-128"/>
              </a:rPr>
              <a:t>,2016</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rPr>
              <a:t>厚生労働省社会・援護局関係主管課長会議資料</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自立支援の手引き</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rPr>
              <a:t>20</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rPr>
              <a:t>みずほ情報総研</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生活困窮者自立支援制度の自立相談支援機関における帳票類の標準化等に関する調査研究報告書</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2016</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生活保護手帳　</a:t>
            </a:r>
            <a:r>
              <a:rPr kumimoji="1" lang="en-US" altLang="ja-JP" sz="1600" dirty="0">
                <a:latin typeface="メイリオ" panose="020B0604030504040204" pitchFamily="50" charset="-128"/>
                <a:ea typeface="メイリオ" panose="020B0604030504040204" pitchFamily="50" charset="-128"/>
              </a:rPr>
              <a:t>2024</a:t>
            </a:r>
            <a:r>
              <a:rPr kumimoji="1" lang="ja-JP"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生活保護手帳　別冊問答集　</a:t>
            </a:r>
            <a:r>
              <a:rPr kumimoji="1" lang="en-US" altLang="ja-JP" sz="1600" dirty="0">
                <a:latin typeface="メイリオ" panose="020B0604030504040204" pitchFamily="50" charset="-128"/>
                <a:ea typeface="メイリオ" panose="020B0604030504040204" pitchFamily="50" charset="-128"/>
              </a:rPr>
              <a:t>2024</a:t>
            </a:r>
            <a:r>
              <a:rPr kumimoji="1" lang="ja-JP"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9073B8EB-1AEA-5302-8C0A-D8D49158DD56}"/>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4</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．援助方針の策定について</a:t>
            </a:r>
          </a:p>
        </p:txBody>
      </p:sp>
      <p:sp>
        <p:nvSpPr>
          <p:cNvPr id="8" name="テキスト ボックス 7">
            <a:extLst>
              <a:ext uri="{FF2B5EF4-FFF2-40B4-BE49-F238E27FC236}">
                <a16:creationId xmlns:a16="http://schemas.microsoft.com/office/drawing/2014/main" id="{4F3415C6-9660-D133-0028-91B756B93B1C}"/>
              </a:ext>
            </a:extLst>
          </p:cNvPr>
          <p:cNvSpPr txBox="1"/>
          <p:nvPr/>
        </p:nvSpPr>
        <p:spPr>
          <a:xfrm>
            <a:off x="796925" y="4234755"/>
            <a:ext cx="8729663" cy="646331"/>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援助方針の策定にあたっての考え方や必要な観点について、</a:t>
            </a:r>
            <a:br>
              <a:rPr kumimoji="1" lang="en-US" altLang="ja-JP" spc="300" dirty="0">
                <a:latin typeface="メイリオ" panose="020B0604030504040204" pitchFamily="50" charset="-128"/>
                <a:ea typeface="メイリオ" panose="020B0604030504040204" pitchFamily="50" charset="-128"/>
              </a:rPr>
            </a:br>
            <a:r>
              <a:rPr kumimoji="1" lang="ja-JP" altLang="en-US" spc="300" dirty="0">
                <a:latin typeface="メイリオ" panose="020B0604030504040204" pitchFamily="50" charset="-128"/>
                <a:ea typeface="メイリオ" panose="020B0604030504040204" pitchFamily="50" charset="-128"/>
              </a:rPr>
              <a:t>ワークも交えながら学んでいきます。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2" name="平行四辺形 1">
            <a:extLst>
              <a:ext uri="{FF2B5EF4-FFF2-40B4-BE49-F238E27FC236}">
                <a16:creationId xmlns:a16="http://schemas.microsoft.com/office/drawing/2014/main" id="{DD660E95-DB7A-47E1-EB20-DF0045464333}"/>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2058238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3FB8D-2632-F46F-F196-13014E3CB59D}"/>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ACAF9472-631A-1391-B63C-B64AB959C50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6DC08615-C4CD-39C2-2B6F-3FED3C4CD69F}"/>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１．生活保護業務における援助方針の策定</a:t>
            </a:r>
          </a:p>
        </p:txBody>
      </p:sp>
      <p:sp>
        <p:nvSpPr>
          <p:cNvPr id="15" name="正方形/長方形 14">
            <a:extLst>
              <a:ext uri="{FF2B5EF4-FFF2-40B4-BE49-F238E27FC236}">
                <a16:creationId xmlns:a16="http://schemas.microsoft.com/office/drawing/2014/main" id="{1C7ACB2D-EBAD-7ADD-9FEC-A8BB602800C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．援助方針の策定について</a:t>
            </a:r>
          </a:p>
        </p:txBody>
      </p:sp>
      <p:sp>
        <p:nvSpPr>
          <p:cNvPr id="2" name="テキスト ボックス 1">
            <a:extLst>
              <a:ext uri="{FF2B5EF4-FFF2-40B4-BE49-F238E27FC236}">
                <a16:creationId xmlns:a16="http://schemas.microsoft.com/office/drawing/2014/main" id="{E94A2EAA-30D7-2325-B417-EA6CAE72ACE8}"/>
              </a:ext>
            </a:extLst>
          </p:cNvPr>
          <p:cNvSpPr txBox="1"/>
          <p:nvPr/>
        </p:nvSpPr>
        <p:spPr>
          <a:xfrm>
            <a:off x="453000" y="619325"/>
            <a:ext cx="9000000" cy="307777"/>
          </a:xfrm>
          <a:prstGeom prst="rect">
            <a:avLst/>
          </a:prstGeom>
          <a:noFill/>
        </p:spPr>
        <p:txBody>
          <a:bodyPr wrap="square">
            <a:spAutoFit/>
          </a:bodyPr>
          <a:lstStyle/>
          <a:p>
            <a:pPr marL="285750" indent="-285750">
              <a:buFont typeface="Arial" panose="020B0604020202020204" pitchFamily="34" charset="0"/>
              <a:buChar char="•"/>
            </a:pPr>
            <a:r>
              <a:rPr lang="ja-JP" altLang="en-US" sz="1400" spc="100" dirty="0">
                <a:latin typeface="メイリオ" panose="020B0604030504040204" pitchFamily="50" charset="-128"/>
                <a:ea typeface="メイリオ" panose="020B0604030504040204" pitchFamily="50" charset="-128"/>
              </a:rPr>
              <a:t>生活保護業務において、援助方針の策定は下記の場面で行われます（赤点線囲み）。</a:t>
            </a:r>
            <a:endParaRPr lang="en-US" altLang="ja-JP" sz="1400" spc="100" dirty="0">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8185E1C3-93B2-55FC-9D78-EDE422253D12}"/>
              </a:ext>
            </a:extLst>
          </p:cNvPr>
          <p:cNvSpPr/>
          <p:nvPr/>
        </p:nvSpPr>
        <p:spPr>
          <a:xfrm>
            <a:off x="2569987" y="4554597"/>
            <a:ext cx="6480000" cy="936000"/>
          </a:xfrm>
          <a:prstGeom prst="roundRect">
            <a:avLst>
              <a:gd name="adj" fmla="val 6384"/>
            </a:avLst>
          </a:prstGeom>
          <a:noFill/>
          <a:ln w="3810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5">
            <a:extLst>
              <a:ext uri="{FF2B5EF4-FFF2-40B4-BE49-F238E27FC236}">
                <a16:creationId xmlns:a16="http://schemas.microsoft.com/office/drawing/2014/main" id="{A4D701E2-23E6-C4F1-1459-EFF924877E33}"/>
              </a:ext>
            </a:extLst>
          </p:cNvPr>
          <p:cNvSpPr txBox="1">
            <a:spLocks noChangeArrowheads="1"/>
          </p:cNvSpPr>
          <p:nvPr/>
        </p:nvSpPr>
        <p:spPr bwMode="auto">
          <a:xfrm>
            <a:off x="2553373" y="2799973"/>
            <a:ext cx="6983413" cy="1648077"/>
          </a:xfrm>
          <a:prstGeom prst="rect">
            <a:avLst/>
          </a:prstGeom>
          <a:noFill/>
          <a:ln w="9525">
            <a:noFill/>
            <a:miter lim="800000"/>
            <a:headEnd/>
            <a:tailEnd/>
          </a:ln>
        </p:spPr>
        <p:txBody>
          <a:bodyPr lIns="84391" tIns="42196" rIns="84391" bIns="42196"/>
          <a:lstStyle/>
          <a:p>
            <a:pPr algn="just"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① 保護の要否の審査</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預貯金、保険、不動産等の資産調査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扶養義務者による扶養の可否の調査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年金等の社会保障給付、就労収入等の調査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就労の可能性の調査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② 保護費の支給（毎月）</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最低生活費から収入を引いた額を支給</a:t>
            </a:r>
          </a:p>
        </p:txBody>
      </p:sp>
      <p:sp>
        <p:nvSpPr>
          <p:cNvPr id="5" name="Text Box 6">
            <a:extLst>
              <a:ext uri="{FF2B5EF4-FFF2-40B4-BE49-F238E27FC236}">
                <a16:creationId xmlns:a16="http://schemas.microsoft.com/office/drawing/2014/main" id="{8EDB644A-B16E-8F07-B63D-4D86F657F981}"/>
              </a:ext>
            </a:extLst>
          </p:cNvPr>
          <p:cNvSpPr txBox="1">
            <a:spLocks noChangeArrowheads="1"/>
          </p:cNvSpPr>
          <p:nvPr/>
        </p:nvSpPr>
        <p:spPr bwMode="auto">
          <a:xfrm>
            <a:off x="2553373" y="1162785"/>
            <a:ext cx="5916857" cy="1079066"/>
          </a:xfrm>
          <a:prstGeom prst="rect">
            <a:avLst/>
          </a:prstGeom>
          <a:noFill/>
          <a:ln w="9525">
            <a:noFill/>
            <a:miter lim="800000"/>
            <a:headEnd/>
            <a:tailEnd/>
          </a:ln>
        </p:spPr>
        <p:txBody>
          <a:bodyPr lIns="84391" tIns="42196" rIns="84391" bIns="42196" anchor="ctr"/>
          <a:lstStyle/>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① 相談者の状況把握（生活状況、収入の有無等）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② 利用可能な他法他施策の活用についての助言</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（年金・手当、障害者施策、生活福祉資金、住居確保給付金 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③ 生活保護制度の説明</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④ 申請意思の確認</a:t>
            </a:r>
            <a:endParaRPr lang="en-US" altLang="ja-JP" sz="1200" spc="100" dirty="0">
              <a:solidFill>
                <a:prstClr val="black"/>
              </a:solidFill>
              <a:latin typeface="メイリオ" panose="020B0604030504040204" pitchFamily="50" charset="-128"/>
              <a:ea typeface="メイリオ" panose="020B0604030504040204" pitchFamily="50" charset="-128"/>
            </a:endParaRPr>
          </a:p>
        </p:txBody>
      </p:sp>
      <p:sp>
        <p:nvSpPr>
          <p:cNvPr id="6" name="Text Box 10">
            <a:extLst>
              <a:ext uri="{FF2B5EF4-FFF2-40B4-BE49-F238E27FC236}">
                <a16:creationId xmlns:a16="http://schemas.microsoft.com/office/drawing/2014/main" id="{EA02115F-EAB3-99B7-84AB-5C78E164EDF3}"/>
              </a:ext>
            </a:extLst>
          </p:cNvPr>
          <p:cNvSpPr txBox="1">
            <a:spLocks noChangeArrowheads="1"/>
          </p:cNvSpPr>
          <p:nvPr/>
        </p:nvSpPr>
        <p:spPr bwMode="auto">
          <a:xfrm>
            <a:off x="2553373" y="4581019"/>
            <a:ext cx="6013109" cy="2036187"/>
          </a:xfrm>
          <a:prstGeom prst="rect">
            <a:avLst/>
          </a:prstGeom>
          <a:noFill/>
          <a:ln w="9525">
            <a:noFill/>
            <a:miter lim="800000"/>
            <a:headEnd/>
            <a:tailEnd/>
          </a:ln>
        </p:spPr>
        <p:txBody>
          <a:bodyPr lIns="84391" tIns="42196" rIns="84391" bIns="42196"/>
          <a:lstStyle/>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① 援助方針の策定</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要保護者の生活状況を踏まえ、個々の要保護者の自立に向けた課題分析</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② 訪問調査（世帯の状況に応じて計画的に実施）と援助方針の見直し</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生活状況の把握や、援助方針の見直し</a:t>
            </a: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③ 収入状況の把握</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収入、資産等の届出の受理、課税状況の定期的な調査</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④ 自立の助長に向けた支援</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日常生活自立、社会生活自立、経済的自立に向けた各種支援</a:t>
            </a:r>
            <a:endParaRPr lang="en-US" altLang="ja-JP" sz="1200" spc="100" dirty="0">
              <a:latin typeface="メイリオ" panose="020B0604030504040204" pitchFamily="50" charset="-128"/>
              <a:ea typeface="メイリオ" panose="020B0604030504040204" pitchFamily="50" charset="-128"/>
            </a:endParaRPr>
          </a:p>
          <a:p>
            <a:pPr defTabSz="914400">
              <a:spcBef>
                <a:spcPts val="300"/>
              </a:spcBef>
              <a:defRPr/>
            </a:pPr>
            <a:r>
              <a:rPr lang="ja-JP" altLang="en-US" sz="1200" b="1" spc="100" dirty="0">
                <a:latin typeface="メイリオ" panose="020B0604030504040204" pitchFamily="50" charset="-128"/>
                <a:ea typeface="メイリオ" panose="020B0604030504040204" pitchFamily="50" charset="-128"/>
              </a:rPr>
              <a:t>⑤ 保護の停廃止</a:t>
            </a:r>
            <a:endParaRPr lang="en-US" altLang="ja-JP" sz="1200" b="1" spc="100"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D3748D2C-748C-C813-4C21-0ADDC7CDEF53}"/>
              </a:ext>
            </a:extLst>
          </p:cNvPr>
          <p:cNvGrpSpPr/>
          <p:nvPr/>
        </p:nvGrpSpPr>
        <p:grpSpPr>
          <a:xfrm>
            <a:off x="291533" y="1162785"/>
            <a:ext cx="2154785" cy="5454421"/>
            <a:chOff x="310386" y="727518"/>
            <a:chExt cx="2154785" cy="5255730"/>
          </a:xfrm>
          <a:gradFill>
            <a:gsLst>
              <a:gs pos="0">
                <a:schemeClr val="accent1">
                  <a:lumMod val="5000"/>
                  <a:lumOff val="95000"/>
                </a:schemeClr>
              </a:gs>
              <a:gs pos="74000">
                <a:schemeClr val="accent1">
                  <a:lumMod val="40000"/>
                  <a:lumOff val="60000"/>
                </a:schemeClr>
              </a:gs>
              <a:gs pos="100000">
                <a:schemeClr val="accent5"/>
              </a:gs>
            </a:gsLst>
            <a:lin ang="5400000" scaled="1"/>
          </a:gradFill>
        </p:grpSpPr>
        <p:sp>
          <p:nvSpPr>
            <p:cNvPr id="8" name="Text Box 2">
              <a:extLst>
                <a:ext uri="{FF2B5EF4-FFF2-40B4-BE49-F238E27FC236}">
                  <a16:creationId xmlns:a16="http://schemas.microsoft.com/office/drawing/2014/main" id="{940A5CFE-4330-A9B8-8AD9-572761D72326}"/>
                </a:ext>
              </a:extLst>
            </p:cNvPr>
            <p:cNvSpPr txBox="1">
              <a:spLocks noChangeArrowheads="1"/>
            </p:cNvSpPr>
            <p:nvPr/>
          </p:nvSpPr>
          <p:spPr bwMode="auto">
            <a:xfrm>
              <a:off x="310386" y="727518"/>
              <a:ext cx="2106583" cy="103975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latin typeface="メイリオ" panose="020B0604030504040204" pitchFamily="50" charset="-128"/>
                  <a:ea typeface="メイリオ" panose="020B0604030504040204" pitchFamily="50" charset="-128"/>
                </a:rPr>
                <a:t>相談</a:t>
              </a:r>
              <a:endParaRPr lang="en-US" altLang="ja-JP" sz="1600" b="1" spc="100" dirty="0">
                <a:latin typeface="メイリオ" panose="020B0604030504040204" pitchFamily="50" charset="-128"/>
                <a:ea typeface="メイリオ" panose="020B0604030504040204" pitchFamily="50" charset="-128"/>
              </a:endParaRPr>
            </a:p>
          </p:txBody>
        </p:sp>
        <p:sp>
          <p:nvSpPr>
            <p:cNvPr id="9" name="Text Box 2">
              <a:extLst>
                <a:ext uri="{FF2B5EF4-FFF2-40B4-BE49-F238E27FC236}">
                  <a16:creationId xmlns:a16="http://schemas.microsoft.com/office/drawing/2014/main" id="{A6A3BC7D-C334-0422-1155-1D67E0AD7AA6}"/>
                </a:ext>
              </a:extLst>
            </p:cNvPr>
            <p:cNvSpPr txBox="1">
              <a:spLocks noChangeArrowheads="1"/>
            </p:cNvSpPr>
            <p:nvPr/>
          </p:nvSpPr>
          <p:spPr bwMode="auto">
            <a:xfrm>
              <a:off x="310386" y="2343110"/>
              <a:ext cx="2106583" cy="141507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要否の判定・決定</a:t>
              </a:r>
            </a:p>
          </p:txBody>
        </p:sp>
        <p:sp>
          <p:nvSpPr>
            <p:cNvPr id="10" name="Text Box 2">
              <a:extLst>
                <a:ext uri="{FF2B5EF4-FFF2-40B4-BE49-F238E27FC236}">
                  <a16:creationId xmlns:a16="http://schemas.microsoft.com/office/drawing/2014/main" id="{088F6657-8E78-DA0F-2A3C-EE647ACB398A}"/>
                </a:ext>
              </a:extLst>
            </p:cNvPr>
            <p:cNvSpPr txBox="1">
              <a:spLocks noChangeArrowheads="1"/>
            </p:cNvSpPr>
            <p:nvPr/>
          </p:nvSpPr>
          <p:spPr bwMode="auto">
            <a:xfrm>
              <a:off x="358588" y="4122118"/>
              <a:ext cx="2106583" cy="1861130"/>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保護の開始後</a:t>
              </a:r>
            </a:p>
          </p:txBody>
        </p:sp>
      </p:grpSp>
      <p:sp>
        <p:nvSpPr>
          <p:cNvPr id="11" name="下矢印 16">
            <a:extLst>
              <a:ext uri="{FF2B5EF4-FFF2-40B4-BE49-F238E27FC236}">
                <a16:creationId xmlns:a16="http://schemas.microsoft.com/office/drawing/2014/main" id="{09DC1018-6ACB-E8C3-FE7E-90C10EDEA860}"/>
              </a:ext>
            </a:extLst>
          </p:cNvPr>
          <p:cNvSpPr/>
          <p:nvPr/>
        </p:nvSpPr>
        <p:spPr>
          <a:xfrm>
            <a:off x="1136357" y="2243508"/>
            <a:ext cx="465137" cy="59563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2" name="下矢印 17">
            <a:extLst>
              <a:ext uri="{FF2B5EF4-FFF2-40B4-BE49-F238E27FC236}">
                <a16:creationId xmlns:a16="http://schemas.microsoft.com/office/drawing/2014/main" id="{7CA21C61-0B20-BA2B-EB4A-765535DE64F6}"/>
              </a:ext>
            </a:extLst>
          </p:cNvPr>
          <p:cNvSpPr/>
          <p:nvPr/>
        </p:nvSpPr>
        <p:spPr>
          <a:xfrm>
            <a:off x="1136357" y="4308334"/>
            <a:ext cx="465137" cy="36036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9D15365C-3058-C990-5C92-36E052696159}"/>
              </a:ext>
            </a:extLst>
          </p:cNvPr>
          <p:cNvSpPr/>
          <p:nvPr/>
        </p:nvSpPr>
        <p:spPr>
          <a:xfrm>
            <a:off x="777613" y="2323066"/>
            <a:ext cx="1182624"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申請</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876161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7724-5657-E008-6B3E-0A4FE3041E30}"/>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7B0FFFEA-9ABF-6388-AD7F-572A31D7A57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6" name="四角形: 角を丸くする 5">
            <a:extLst>
              <a:ext uri="{FF2B5EF4-FFF2-40B4-BE49-F238E27FC236}">
                <a16:creationId xmlns:a16="http://schemas.microsoft.com/office/drawing/2014/main" id="{B4C48A38-BDCC-B9EF-5600-E3A91EAE7871}"/>
              </a:ext>
            </a:extLst>
          </p:cNvPr>
          <p:cNvSpPr/>
          <p:nvPr/>
        </p:nvSpPr>
        <p:spPr>
          <a:xfrm>
            <a:off x="63519" y="633279"/>
            <a:ext cx="2339439"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援助方針とは？　　　　　　</a:t>
            </a:r>
          </a:p>
        </p:txBody>
      </p:sp>
      <p:sp>
        <p:nvSpPr>
          <p:cNvPr id="3" name="正方形/長方形 7">
            <a:extLst>
              <a:ext uri="{FF2B5EF4-FFF2-40B4-BE49-F238E27FC236}">
                <a16:creationId xmlns:a16="http://schemas.microsoft.com/office/drawing/2014/main" id="{183BD44D-FA5B-C3AC-FD3A-40EECD8BB3A9}"/>
              </a:ext>
            </a:extLst>
          </p:cNvPr>
          <p:cNvSpPr>
            <a:spLocks noChangeArrowheads="1"/>
          </p:cNvSpPr>
          <p:nvPr/>
        </p:nvSpPr>
        <p:spPr bwMode="auto">
          <a:xfrm>
            <a:off x="692150" y="2069187"/>
            <a:ext cx="85217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「援助方針とは、生活保護の実施にあたり、</a:t>
            </a:r>
            <a:r>
              <a:rPr kumimoji="0" lang="ja-JP" altLang="en-US" sz="2000" b="1" spc="100" dirty="0">
                <a:latin typeface="メイリオ" panose="020B0604030504040204" pitchFamily="50" charset="-128"/>
                <a:ea typeface="メイリオ" panose="020B0604030504040204" pitchFamily="50" charset="-128"/>
              </a:rPr>
              <a:t>保護の実施機関としてその課題を解決するために働きかける事項</a:t>
            </a:r>
            <a:r>
              <a:rPr kumimoji="0" lang="ja-JP" altLang="en-US" sz="2000" spc="100" dirty="0">
                <a:latin typeface="メイリオ" panose="020B0604030504040204" pitchFamily="50" charset="-128"/>
                <a:ea typeface="メイリオ" panose="020B0604030504040204" pitchFamily="50" charset="-128"/>
              </a:rPr>
              <a:t>（保護の決定実施のための指導指示を含む）である。」</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援助方針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と自立支援プログラムでいう</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支援方針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とは、</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援助方針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が実施機関の側が主体となるのに対し、</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支援方針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は要保護者が主体となり実施機関の側はそれを側面から支援する点で異なるものである。</a:t>
            </a:r>
            <a:r>
              <a:rPr kumimoji="0" lang="ja-JP" altLang="en-US" sz="2000" spc="100" dirty="0">
                <a:latin typeface="メイリオ" panose="020B0604030504040204" pitchFamily="50" charset="-128"/>
                <a:ea typeface="メイリオ" panose="020B0604030504040204" pitchFamily="50" charset="-128"/>
              </a:rPr>
              <a:t>なお、実務上</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援助方針</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の策定にあたって両者を明確に区別する必要はなく、必要に応じて</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支援方針</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としての性格を有する方針を盛り込んで差し支えないものであるが、この場合</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方針に従わない</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ことをもって</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指導指示</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を行うことは適当でない。」</a:t>
            </a:r>
            <a:endParaRPr kumimoji="0" lang="en-US" altLang="ja-JP" sz="2000" spc="100" dirty="0">
              <a:latin typeface="メイリオ" panose="020B0604030504040204" pitchFamily="50" charset="-128"/>
              <a:ea typeface="メイリオ" panose="020B0604030504040204" pitchFamily="50" charset="-128"/>
            </a:endParaRPr>
          </a:p>
        </p:txBody>
      </p:sp>
      <p:sp>
        <p:nvSpPr>
          <p:cNvPr id="4" name="テキスト ボックス 8">
            <a:extLst>
              <a:ext uri="{FF2B5EF4-FFF2-40B4-BE49-F238E27FC236}">
                <a16:creationId xmlns:a16="http://schemas.microsoft.com/office/drawing/2014/main" id="{EDC1D6DE-BF0B-63CD-F5D4-CC439750A093}"/>
              </a:ext>
            </a:extLst>
          </p:cNvPr>
          <p:cNvSpPr txBox="1">
            <a:spLocks noChangeArrowheads="1"/>
          </p:cNvSpPr>
          <p:nvPr/>
        </p:nvSpPr>
        <p:spPr bwMode="auto">
          <a:xfrm>
            <a:off x="7200900" y="869679"/>
            <a:ext cx="2508963"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別冊問答集で確認</a:t>
            </a:r>
          </a:p>
        </p:txBody>
      </p:sp>
      <p:sp>
        <p:nvSpPr>
          <p:cNvPr id="2" name="正方形/長方形 1">
            <a:extLst>
              <a:ext uri="{FF2B5EF4-FFF2-40B4-BE49-F238E27FC236}">
                <a16:creationId xmlns:a16="http://schemas.microsoft.com/office/drawing/2014/main" id="{AEA38879-D477-1D17-72F8-805E75AEAA3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２．援助方針とは？</a:t>
            </a:r>
          </a:p>
        </p:txBody>
      </p:sp>
      <p:sp>
        <p:nvSpPr>
          <p:cNvPr id="5" name="正方形/長方形 4">
            <a:extLst>
              <a:ext uri="{FF2B5EF4-FFF2-40B4-BE49-F238E27FC236}">
                <a16:creationId xmlns:a16="http://schemas.microsoft.com/office/drawing/2014/main" id="{D5DC0E3A-2134-F94C-ECD8-347472C9873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．援助方針の策定について</a:t>
            </a:r>
          </a:p>
        </p:txBody>
      </p:sp>
      <p:sp>
        <p:nvSpPr>
          <p:cNvPr id="10" name="四角形: 角を丸くする 9">
            <a:extLst>
              <a:ext uri="{FF2B5EF4-FFF2-40B4-BE49-F238E27FC236}">
                <a16:creationId xmlns:a16="http://schemas.microsoft.com/office/drawing/2014/main" id="{3B89EDE4-7B85-21DD-AB4A-C1E26E02AEC0}"/>
              </a:ext>
            </a:extLst>
          </p:cNvPr>
          <p:cNvSpPr/>
          <p:nvPr/>
        </p:nvSpPr>
        <p:spPr>
          <a:xfrm>
            <a:off x="373584" y="1790700"/>
            <a:ext cx="9158833" cy="4078473"/>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8">
            <a:extLst>
              <a:ext uri="{FF2B5EF4-FFF2-40B4-BE49-F238E27FC236}">
                <a16:creationId xmlns:a16="http://schemas.microsoft.com/office/drawing/2014/main" id="{50ABFD95-6D28-9C1E-4DD1-99E56F188583}"/>
              </a:ext>
            </a:extLst>
          </p:cNvPr>
          <p:cNvSpPr txBox="1">
            <a:spLocks noChangeArrowheads="1"/>
          </p:cNvSpPr>
          <p:nvPr/>
        </p:nvSpPr>
        <p:spPr bwMode="auto">
          <a:xfrm>
            <a:off x="453000" y="1166998"/>
            <a:ext cx="9000000" cy="43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600" spc="100" dirty="0">
                <a:latin typeface="メイリオ" panose="020B0604030504040204" pitchFamily="50" charset="-128"/>
                <a:ea typeface="メイリオ" panose="020B0604030504040204" pitchFamily="50" charset="-128"/>
              </a:rPr>
              <a:t>別冊問答集では、以下のように示されています。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8" name="テキスト ボックス 5">
            <a:extLst>
              <a:ext uri="{FF2B5EF4-FFF2-40B4-BE49-F238E27FC236}">
                <a16:creationId xmlns:a16="http://schemas.microsoft.com/office/drawing/2014/main" id="{4036E3BA-26B5-635C-91AF-185508151B33}"/>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生活保護手帳別冊問答集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,p427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988812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6616-D87A-144B-EA9B-A5941F5CD2D0}"/>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3899194E-7708-21AD-0A69-55D874E0C78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7D6FCF35-DECC-D014-CD0B-E00BDB164C8A}"/>
              </a:ext>
            </a:extLst>
          </p:cNvPr>
          <p:cNvSpPr/>
          <p:nvPr/>
        </p:nvSpPr>
        <p:spPr>
          <a:xfrm>
            <a:off x="453000" y="2053534"/>
            <a:ext cx="9000000" cy="1862048"/>
          </a:xfrm>
          <a:prstGeom prst="rect">
            <a:avLst/>
          </a:prstGeom>
        </p:spPr>
        <p:txBody>
          <a:bodyPr wrap="square">
            <a:spAutoFit/>
          </a:bodyPr>
          <a:lstStyle/>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「訪問調査や関係機関調査によって把握した要保護者の</a:t>
            </a:r>
            <a:br>
              <a:rPr lang="en-US" altLang="ja-JP" sz="2000" spc="100" dirty="0">
                <a:latin typeface="メイリオ" panose="020B0604030504040204" pitchFamily="50" charset="-128"/>
                <a:ea typeface="メイリオ" panose="020B0604030504040204" pitchFamily="50" charset="-128"/>
              </a:rPr>
            </a:br>
            <a:r>
              <a:rPr lang="ja-JP" altLang="en-US" sz="2000" spc="100" dirty="0">
                <a:latin typeface="メイリオ" panose="020B0604030504040204" pitchFamily="50" charset="-128"/>
                <a:ea typeface="メイリオ" panose="020B0604030504040204" pitchFamily="50" charset="-128"/>
              </a:rPr>
              <a:t>生活状況を踏まえ、</a:t>
            </a:r>
            <a:r>
              <a:rPr lang="ja-JP" altLang="en-US" sz="2000" b="1" spc="100" dirty="0">
                <a:latin typeface="メイリオ" panose="020B0604030504040204" pitchFamily="50" charset="-128"/>
                <a:ea typeface="メイリオ" panose="020B0604030504040204" pitchFamily="50" charset="-128"/>
              </a:rPr>
              <a:t>個々の要保護者の 自立に向けた課題を分析するとともに、それらの課題に応じた具体的な援助方針を策定すること</a:t>
            </a:r>
            <a:r>
              <a:rPr lang="ja-JP" altLang="en-US" sz="2000" spc="100" dirty="0">
                <a:latin typeface="メイリオ" panose="020B0604030504040204" pitchFamily="50" charset="-128"/>
                <a:ea typeface="メイリオ" panose="020B0604030504040204" pitchFamily="50" charset="-128"/>
              </a:rPr>
              <a:t>。」</a:t>
            </a:r>
            <a:endParaRPr lang="en-US" altLang="ja-JP" sz="20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「また、策定した援助方針については、</a:t>
            </a:r>
            <a:r>
              <a:rPr lang="ja-JP" altLang="en-US" sz="2000" b="1" spc="100" dirty="0">
                <a:latin typeface="メイリオ" panose="020B0604030504040204" pitchFamily="50" charset="-128"/>
                <a:ea typeface="メイリオ" panose="020B0604030504040204" pitchFamily="50" charset="-128"/>
              </a:rPr>
              <a:t>原則として</a:t>
            </a:r>
            <a:br>
              <a:rPr lang="en-US" altLang="ja-JP" sz="2000" b="1" spc="100" dirty="0">
                <a:latin typeface="メイリオ" panose="020B0604030504040204" pitchFamily="50" charset="-128"/>
                <a:ea typeface="メイリオ" panose="020B0604030504040204" pitchFamily="50" charset="-128"/>
              </a:rPr>
            </a:br>
            <a:r>
              <a:rPr lang="ja-JP" altLang="en-US" sz="2000" b="1" spc="100" dirty="0">
                <a:latin typeface="メイリオ" panose="020B0604030504040204" pitchFamily="50" charset="-128"/>
                <a:ea typeface="メイリオ" panose="020B0604030504040204" pitchFamily="50" charset="-128"/>
              </a:rPr>
              <a:t>　要保護者本人に説明し、理解を得るよう努める</a:t>
            </a:r>
            <a:r>
              <a:rPr lang="ja-JP" altLang="en-US" sz="2000" spc="100" dirty="0">
                <a:latin typeface="メイリオ" panose="020B0604030504040204" pitchFamily="50" charset="-128"/>
                <a:ea typeface="メイリオ" panose="020B0604030504040204" pitchFamily="50" charset="-128"/>
              </a:rPr>
              <a:t>こと。」</a:t>
            </a:r>
            <a:endParaRPr lang="en-US" altLang="ja-JP" sz="2000" spc="100"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66B4A33B-68F2-DBD5-7A1B-3F5CCAF57ADB}"/>
              </a:ext>
            </a:extLst>
          </p:cNvPr>
          <p:cNvSpPr/>
          <p:nvPr/>
        </p:nvSpPr>
        <p:spPr>
          <a:xfrm>
            <a:off x="134937" y="291740"/>
            <a:ext cx="3780000"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援助方針の策定とは？</a:t>
            </a:r>
          </a:p>
        </p:txBody>
      </p:sp>
      <p:sp>
        <p:nvSpPr>
          <p:cNvPr id="12" name="吹き出し: 角を丸めた四角形 11">
            <a:extLst>
              <a:ext uri="{FF2B5EF4-FFF2-40B4-BE49-F238E27FC236}">
                <a16:creationId xmlns:a16="http://schemas.microsoft.com/office/drawing/2014/main" id="{2BF35D01-3CEA-4AA4-06B6-6DBA839815E5}"/>
              </a:ext>
            </a:extLst>
          </p:cNvPr>
          <p:cNvSpPr/>
          <p:nvPr/>
        </p:nvSpPr>
        <p:spPr>
          <a:xfrm>
            <a:off x="4369980" y="5390853"/>
            <a:ext cx="3539681" cy="360000"/>
          </a:xfrm>
          <a:prstGeom prst="wedgeRoundRectCallout">
            <a:avLst>
              <a:gd name="adj1" fmla="val 55637"/>
              <a:gd name="adj2" fmla="val 30833"/>
              <a:gd name="adj3" fmla="val 16667"/>
            </a:avLst>
          </a:prstGeom>
          <a:solidFill>
            <a:schemeClr val="bg2"/>
          </a:solidFill>
          <a:ln w="38100">
            <a:noFill/>
            <a:prstDash val="sysDot"/>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援助方針は、本人に説明する必要があります。</a:t>
            </a:r>
          </a:p>
        </p:txBody>
      </p:sp>
      <p:pic>
        <p:nvPicPr>
          <p:cNvPr id="13" name="図 12" descr="黒い背景と男性の絵&#10;&#10;AI によって生成されたコンテンツは間違っている可能性があります。">
            <a:extLst>
              <a:ext uri="{FF2B5EF4-FFF2-40B4-BE49-F238E27FC236}">
                <a16:creationId xmlns:a16="http://schemas.microsoft.com/office/drawing/2014/main" id="{8F1E75E5-5522-D353-4C58-B8D6CD94DFFA}"/>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7848831" y="5263741"/>
            <a:ext cx="1390993" cy="952696"/>
          </a:xfrm>
          <a:prstGeom prst="rect">
            <a:avLst/>
          </a:prstGeom>
        </p:spPr>
      </p:pic>
      <p:sp>
        <p:nvSpPr>
          <p:cNvPr id="15" name="テキスト ボックス 5">
            <a:extLst>
              <a:ext uri="{FF2B5EF4-FFF2-40B4-BE49-F238E27FC236}">
                <a16:creationId xmlns:a16="http://schemas.microsoft.com/office/drawing/2014/main" id="{5AD60534-6872-42CB-806B-B69E764D9C39}"/>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,p456</a:t>
            </a:r>
            <a:endParaRPr lang="ja-JP" altLang="en-US" sz="1000"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A8778C09-CE0D-7D7D-F7B8-C804A62FE214}"/>
              </a:ext>
            </a:extLst>
          </p:cNvPr>
          <p:cNvSpPr/>
          <p:nvPr/>
        </p:nvSpPr>
        <p:spPr>
          <a:xfrm>
            <a:off x="373584" y="1515287"/>
            <a:ext cx="9158833" cy="2938542"/>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8">
            <a:extLst>
              <a:ext uri="{FF2B5EF4-FFF2-40B4-BE49-F238E27FC236}">
                <a16:creationId xmlns:a16="http://schemas.microsoft.com/office/drawing/2014/main" id="{1454E20A-604D-13F0-42CA-1A2339BFF20D}"/>
              </a:ext>
            </a:extLst>
          </p:cNvPr>
          <p:cNvSpPr txBox="1">
            <a:spLocks noChangeArrowheads="1"/>
          </p:cNvSpPr>
          <p:nvPr/>
        </p:nvSpPr>
        <p:spPr bwMode="auto">
          <a:xfrm>
            <a:off x="453000" y="993482"/>
            <a:ext cx="9000000" cy="43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600" spc="100" dirty="0">
                <a:latin typeface="メイリオ" panose="020B0604030504040204" pitchFamily="50" charset="-128"/>
                <a:ea typeface="メイリオ" panose="020B0604030504040204" pitchFamily="50" charset="-128"/>
              </a:rPr>
              <a:t>実施要領では、以下のように示されています。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4" name="テキスト ボックス 8">
            <a:extLst>
              <a:ext uri="{FF2B5EF4-FFF2-40B4-BE49-F238E27FC236}">
                <a16:creationId xmlns:a16="http://schemas.microsoft.com/office/drawing/2014/main" id="{D4BE9FC3-B1BA-4635-80A3-70040E5C29A8}"/>
              </a:ext>
            </a:extLst>
          </p:cNvPr>
          <p:cNvSpPr txBox="1">
            <a:spLocks noChangeArrowheads="1"/>
          </p:cNvSpPr>
          <p:nvPr/>
        </p:nvSpPr>
        <p:spPr bwMode="auto">
          <a:xfrm>
            <a:off x="6556444" y="869679"/>
            <a:ext cx="3153420"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生活保護手帳で確認</a:t>
            </a:r>
          </a:p>
        </p:txBody>
      </p:sp>
    </p:spTree>
    <p:extLst>
      <p:ext uri="{BB962C8B-B14F-4D97-AF65-F5344CB8AC3E}">
        <p14:creationId xmlns:p14="http://schemas.microsoft.com/office/powerpoint/2010/main" val="322310645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E1069-F988-0FF3-6C34-8AE1B9926E87}"/>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2C45207A-B162-9960-B1AB-ED9CB9C0A60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2649A544-3176-FF60-2E8C-CD61B1C30200}"/>
              </a:ext>
            </a:extLst>
          </p:cNvPr>
          <p:cNvSpPr/>
          <p:nvPr/>
        </p:nvSpPr>
        <p:spPr>
          <a:xfrm>
            <a:off x="854075" y="1395413"/>
            <a:ext cx="8520113" cy="4432300"/>
          </a:xfrm>
          <a:prstGeom prst="rect">
            <a:avLst/>
          </a:prstGeom>
        </p:spPr>
        <p:txBody>
          <a:bodyPr>
            <a:spAutoFit/>
          </a:bodyPr>
          <a:lstStyle/>
          <a:p>
            <a:pPr marL="342900" indent="-342900" eaLnBrk="1" fontAlgn="auto" hangingPunct="1">
              <a:spcBef>
                <a:spcPts val="0"/>
              </a:spcBef>
              <a:spcAft>
                <a:spcPts val="1800"/>
              </a:spcAft>
              <a:buFont typeface="Wingdings" panose="05000000000000000000" pitchFamily="2" charset="2"/>
              <a:buChar char="l"/>
              <a:defRPr/>
            </a:pPr>
            <a:r>
              <a:rPr lang="ja-JP" altLang="en-US" sz="2400" spc="100" dirty="0">
                <a:latin typeface="メイリオ" panose="020B0604030504040204" pitchFamily="50" charset="-128"/>
                <a:ea typeface="メイリオ" panose="020B0604030504040204" pitchFamily="50" charset="-128"/>
              </a:rPr>
              <a:t>援助方針は、</a:t>
            </a:r>
            <a:r>
              <a:rPr lang="ja-JP" altLang="en-US" sz="2400" b="1" spc="100" dirty="0">
                <a:latin typeface="メイリオ" panose="020B0604030504040204" pitchFamily="50" charset="-128"/>
                <a:ea typeface="メイリオ" panose="020B0604030504040204" pitchFamily="50" charset="-128"/>
              </a:rPr>
              <a:t>生活保護の目的（生活保護法第１条）を　　　達成するため</a:t>
            </a:r>
            <a:r>
              <a:rPr lang="ja-JP" altLang="en-US" sz="2400" spc="100" dirty="0">
                <a:latin typeface="メイリオ" panose="020B0604030504040204" pitchFamily="50" charset="-128"/>
                <a:ea typeface="メイリオ" panose="020B0604030504040204" pitchFamily="50" charset="-128"/>
              </a:rPr>
              <a:t>に策定します。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800"/>
              </a:spcAft>
              <a:buFont typeface="Wingdings" panose="05000000000000000000" pitchFamily="2" charset="2"/>
              <a:buChar char="l"/>
              <a:defRPr/>
            </a:pPr>
            <a:r>
              <a:rPr lang="ja-JP" altLang="en-US" sz="2400" spc="100" dirty="0">
                <a:latin typeface="メイリオ" panose="020B0604030504040204" pitchFamily="50" charset="-128"/>
                <a:ea typeface="メイリオ" panose="020B0604030504040204" pitchFamily="50" charset="-128"/>
              </a:rPr>
              <a:t>このため、援助方針は、以下の</a:t>
            </a:r>
            <a:r>
              <a:rPr lang="ja-JP" altLang="en-US" sz="2400" b="1" spc="100" dirty="0">
                <a:latin typeface="メイリオ" panose="020B0604030504040204" pitchFamily="50" charset="-128"/>
                <a:ea typeface="メイリオ" panose="020B0604030504040204" pitchFamily="50" charset="-128"/>
              </a:rPr>
              <a:t>①②の両面を考慮して</a:t>
            </a:r>
            <a:r>
              <a:rPr lang="ja-JP" altLang="en-US" sz="2400" spc="100" dirty="0">
                <a:latin typeface="メイリオ" panose="020B0604030504040204" pitchFamily="50" charset="-128"/>
                <a:ea typeface="メイリオ" panose="020B0604030504040204" pitchFamily="50" charset="-128"/>
              </a:rPr>
              <a:t>、</a:t>
            </a:r>
            <a:endParaRPr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策定することになります。</a:t>
            </a:r>
            <a:endParaRPr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a:t>
            </a:r>
            <a:r>
              <a:rPr lang="ja-JP" altLang="en-US" sz="2400" b="1" spc="100" dirty="0">
                <a:latin typeface="メイリオ" panose="020B0604030504040204" pitchFamily="50" charset="-128"/>
                <a:ea typeface="メイリオ" panose="020B0604030504040204" pitchFamily="50" charset="-128"/>
              </a:rPr>
              <a:t>①「健康で文化的な最低限度の生活の保障」</a:t>
            </a:r>
            <a:endParaRPr lang="en-US" altLang="ja-JP" sz="2400" b="1"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a:t>
            </a:r>
            <a:r>
              <a:rPr lang="ja-JP" altLang="en-US" sz="2400" b="1" spc="100" dirty="0">
                <a:latin typeface="メイリオ" panose="020B0604030504040204" pitchFamily="50" charset="-128"/>
                <a:ea typeface="メイリオ" panose="020B0604030504040204" pitchFamily="50" charset="-128"/>
              </a:rPr>
              <a:t>②「自立の助長」</a:t>
            </a:r>
            <a:endParaRPr lang="en-US" altLang="ja-JP" sz="2400" b="1"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（日常生活自立、社会生活自立、経済的自立）</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800"/>
              </a:spcAft>
              <a:buFont typeface="Wingdings" panose="05000000000000000000" pitchFamily="2" charset="2"/>
              <a:buChar char="l"/>
              <a:defRPr/>
            </a:pPr>
            <a:endParaRPr lang="en-US" altLang="ja-JP" sz="2400" spc="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A5FF8D4-198C-3D29-F413-2632F17125F2}"/>
              </a:ext>
            </a:extLst>
          </p:cNvPr>
          <p:cNvSpPr txBox="1"/>
          <p:nvPr/>
        </p:nvSpPr>
        <p:spPr>
          <a:xfrm>
            <a:off x="1965454" y="5547768"/>
            <a:ext cx="4511546" cy="289441"/>
          </a:xfrm>
          <a:prstGeom prst="wedgeRoundRectCallout">
            <a:avLst>
              <a:gd name="adj1" fmla="val -52887"/>
              <a:gd name="adj2" fmla="val 22170"/>
              <a:gd name="adj3" fmla="val 16667"/>
            </a:avLst>
          </a:prstGeom>
          <a:solidFill>
            <a:schemeClr val="bg2"/>
          </a:solidFill>
        </p:spPr>
        <p:txBody>
          <a:bodyPr wrap="square">
            <a:spAutoFit/>
          </a:bodyP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方針によっては、①②の両方が含まれるものもありますね！</a:t>
            </a:r>
          </a:p>
        </p:txBody>
      </p:sp>
      <p:pic>
        <p:nvPicPr>
          <p:cNvPr id="9" name="図 8">
            <a:extLst>
              <a:ext uri="{FF2B5EF4-FFF2-40B4-BE49-F238E27FC236}">
                <a16:creationId xmlns:a16="http://schemas.microsoft.com/office/drawing/2014/main" id="{A26E58A3-EACB-006E-C370-40F365FB5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18" y="5259328"/>
            <a:ext cx="1184336" cy="1184336"/>
          </a:xfrm>
          <a:prstGeom prst="rect">
            <a:avLst/>
          </a:prstGeom>
        </p:spPr>
      </p:pic>
      <p:sp>
        <p:nvSpPr>
          <p:cNvPr id="3" name="四角形: 角を丸くする 2">
            <a:extLst>
              <a:ext uri="{FF2B5EF4-FFF2-40B4-BE49-F238E27FC236}">
                <a16:creationId xmlns:a16="http://schemas.microsoft.com/office/drawing/2014/main" id="{CFE5AA70-35D5-FCBD-8E39-E7D442437A0F}"/>
              </a:ext>
            </a:extLst>
          </p:cNvPr>
          <p:cNvSpPr/>
          <p:nvPr/>
        </p:nvSpPr>
        <p:spPr>
          <a:xfrm>
            <a:off x="134937" y="291740"/>
            <a:ext cx="3780000"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援助方針策定の目的　　</a:t>
            </a:r>
          </a:p>
        </p:txBody>
      </p:sp>
    </p:spTree>
    <p:extLst>
      <p:ext uri="{BB962C8B-B14F-4D97-AF65-F5344CB8AC3E}">
        <p14:creationId xmlns:p14="http://schemas.microsoft.com/office/powerpoint/2010/main" val="3579056401"/>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5739</Words>
  <PresentationFormat>A4 210 x 297 mm</PresentationFormat>
  <Paragraphs>439</Paragraphs>
  <Slides>36</Slides>
  <Notes>34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HGS創英角ｺﾞｼｯｸUB</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