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23"/>
  </p:notesMasterIdLst>
  <p:sldIdLst>
    <p:sldId id="1526" r:id="rId2"/>
    <p:sldId id="340" r:id="rId3"/>
    <p:sldId id="315" r:id="rId4"/>
    <p:sldId id="1512" r:id="rId5"/>
    <p:sldId id="1521" r:id="rId6"/>
    <p:sldId id="1539" r:id="rId7"/>
    <p:sldId id="1514" r:id="rId8"/>
    <p:sldId id="321" r:id="rId9"/>
    <p:sldId id="1515" r:id="rId10"/>
    <p:sldId id="1516" r:id="rId11"/>
    <p:sldId id="1532" r:id="rId12"/>
    <p:sldId id="1517" r:id="rId13"/>
    <p:sldId id="1520" r:id="rId14"/>
    <p:sldId id="2147472232" r:id="rId15"/>
    <p:sldId id="339" r:id="rId16"/>
    <p:sldId id="1518" r:id="rId17"/>
    <p:sldId id="1533" r:id="rId18"/>
    <p:sldId id="1534" r:id="rId19"/>
    <p:sldId id="2147472229" r:id="rId20"/>
    <p:sldId id="317" r:id="rId21"/>
    <p:sldId id="2147472231" r:id="rId22"/>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DDE58B-FFBA-B514-1A8D-C79009E6DCD3}" name="新保美香" initials="新美" userId="S::mika@soc.meijigakuin.ac.jp::04156dce-f0a8-4f86-98dd-4963228f9f44" providerId="AD"/>
  <p188:author id="{C8CF19DB-F955-0B8A-16CC-F302BEA84484}" name="*" initials="*" userI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zuma" initials="a" lastIdx="19" clrIdx="0">
    <p:extLst>
      <p:ext uri="{19B8F6BF-5375-455C-9EA6-DF929625EA0E}">
        <p15:presenceInfo xmlns:p15="http://schemas.microsoft.com/office/powerpoint/2012/main" userId="azu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C683DC-F0EE-46B2-993A-7931DE768F66}" v="4" dt="2025-03-31T05:08:40.975"/>
  </p1510:revLst>
</p1510:revInfo>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2214" autoAdjust="0"/>
  </p:normalViewPr>
  <p:slideViewPr>
    <p:cSldViewPr snapToGrid="0">
      <p:cViewPr varScale="1">
        <p:scale>
          <a:sx n="90" d="100"/>
          <a:sy n="90" d="100"/>
        </p:scale>
        <p:origin x="1842" y="306"/>
      </p:cViewPr>
      <p:guideLst>
        <p:guide orient="horz" pos="2160"/>
        <p:guide pos="3120"/>
      </p:guideLst>
    </p:cSldViewPr>
  </p:slideViewPr>
  <p:notesTextViewPr>
    <p:cViewPr>
      <p:scale>
        <a:sx n="1" d="1"/>
        <a:sy n="1" d="1"/>
      </p:scale>
      <p:origin x="0" y="0"/>
    </p:cViewPr>
  </p:notesTextViewPr>
  <p:notesViewPr>
    <p:cSldViewPr snapToGrid="0">
      <p:cViewPr varScale="1">
        <p:scale>
          <a:sx n="49" d="100"/>
          <a:sy n="49" d="100"/>
        </p:scale>
        <p:origin x="2680" y="68"/>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notesMasters/notesMaster1.xml" Type="http://schemas.openxmlformats.org/officeDocument/2006/relationships/notesMaster"/><Relationship Id="rId24" Target="commentAuthors.xml" Type="http://schemas.openxmlformats.org/officeDocument/2006/relationships/commentAuthors"/><Relationship Id="rId25" Target="presProps.xml" Type="http://schemas.openxmlformats.org/officeDocument/2006/relationships/presProps"/><Relationship Id="rId26" Target="viewProps.xml" Type="http://schemas.openxmlformats.org/officeDocument/2006/relationships/viewProps"/><Relationship Id="rId27" Target="theme/theme1.xml" Type="http://schemas.openxmlformats.org/officeDocument/2006/relationships/theme"/><Relationship Id="rId28" Target="tableStyles.xml" Type="http://schemas.openxmlformats.org/officeDocument/2006/relationships/tableStyles"/><Relationship Id="rId29" Target="revisionInfo.xml" Type="http://schemas.microsoft.com/office/2015/10/relationships/revisionInfo"/><Relationship Id="rId3" Target="slides/slide2.xml" Type="http://schemas.openxmlformats.org/officeDocument/2006/relationships/slide"/><Relationship Id="rId30" Target="authors.xml" Type="http://schemas.microsoft.com/office/2018/10/relationships/author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CECAECB-4AE7-BA7B-36E4-D30D43C2CBB2}"/>
              </a:ext>
            </a:extLst>
          </p:cNvPr>
          <p:cNvSpPr>
            <a:spLocks noGrp="1"/>
          </p:cNvSpPr>
          <p:nvPr>
            <p:ph type="hdr" sz="quarter"/>
          </p:nvPr>
        </p:nvSpPr>
        <p:spPr>
          <a:xfrm>
            <a:off x="0" y="0"/>
            <a:ext cx="2946400" cy="498475"/>
          </a:xfrm>
          <a:prstGeom prst="rect">
            <a:avLst/>
          </a:prstGeom>
        </p:spPr>
        <p:txBody>
          <a:bodyPr vert="horz" lIns="92108" tIns="46054" rIns="92108" bIns="4605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69E7E65E-6C27-2034-C0D1-71333882CDAF}"/>
              </a:ext>
            </a:extLst>
          </p:cNvPr>
          <p:cNvSpPr>
            <a:spLocks noGrp="1"/>
          </p:cNvSpPr>
          <p:nvPr>
            <p:ph type="dt" idx="1"/>
          </p:nvPr>
        </p:nvSpPr>
        <p:spPr>
          <a:xfrm>
            <a:off x="3849688" y="0"/>
            <a:ext cx="2946400" cy="498475"/>
          </a:xfrm>
          <a:prstGeom prst="rect">
            <a:avLst/>
          </a:prstGeom>
        </p:spPr>
        <p:txBody>
          <a:bodyPr vert="horz" lIns="92108" tIns="46054" rIns="92108" bIns="46054" rtlCol="0"/>
          <a:lstStyle>
            <a:lvl1pPr algn="r" eaLnBrk="1" fontAlgn="auto" hangingPunct="1">
              <a:spcBef>
                <a:spcPts val="0"/>
              </a:spcBef>
              <a:spcAft>
                <a:spcPts val="0"/>
              </a:spcAft>
              <a:defRPr sz="1200">
                <a:latin typeface="+mn-lt"/>
                <a:ea typeface="+mn-ea"/>
              </a:defRPr>
            </a:lvl1pPr>
          </a:lstStyle>
          <a:p>
            <a:pPr>
              <a:defRPr/>
            </a:pPr>
            <a:fld id="{CFF3BC0F-38BF-4384-8290-9F86AB58AE78}"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045A3678-B1CB-C7DA-6862-ED02B5FE7307}"/>
              </a:ext>
            </a:extLst>
          </p:cNvPr>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BB9A5863-B134-0399-14E2-DCC1AAA09703}"/>
              </a:ext>
            </a:extLst>
          </p:cNvPr>
          <p:cNvSpPr>
            <a:spLocks noGrp="1"/>
          </p:cNvSpPr>
          <p:nvPr>
            <p:ph type="body" sz="quarter" idx="3"/>
          </p:nvPr>
        </p:nvSpPr>
        <p:spPr>
          <a:xfrm>
            <a:off x="679450" y="4776788"/>
            <a:ext cx="5438775" cy="3908425"/>
          </a:xfrm>
          <a:prstGeom prst="rect">
            <a:avLst/>
          </a:prstGeom>
        </p:spPr>
        <p:txBody>
          <a:bodyPr vert="horz" lIns="92108" tIns="46054" rIns="92108" bIns="4605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42618A7D-77D3-71C8-CD86-E853075A9E83}"/>
              </a:ext>
            </a:extLst>
          </p:cNvPr>
          <p:cNvSpPr>
            <a:spLocks noGrp="1"/>
          </p:cNvSpPr>
          <p:nvPr>
            <p:ph type="ftr" sz="quarter" idx="4"/>
          </p:nvPr>
        </p:nvSpPr>
        <p:spPr>
          <a:xfrm>
            <a:off x="0" y="9428163"/>
            <a:ext cx="2946400" cy="498475"/>
          </a:xfrm>
          <a:prstGeom prst="rect">
            <a:avLst/>
          </a:prstGeom>
        </p:spPr>
        <p:txBody>
          <a:bodyPr vert="horz" lIns="92108" tIns="46054" rIns="92108" bIns="4605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5C4D510-EBD5-872C-4634-C717199007BC}"/>
              </a:ext>
            </a:extLst>
          </p:cNvPr>
          <p:cNvSpPr>
            <a:spLocks noGrp="1"/>
          </p:cNvSpPr>
          <p:nvPr>
            <p:ph type="sldNum" sz="quarter" idx="5"/>
          </p:nvPr>
        </p:nvSpPr>
        <p:spPr>
          <a:xfrm>
            <a:off x="3849688" y="9428163"/>
            <a:ext cx="2946400" cy="498475"/>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atin typeface="游ゴシック" panose="020B0400000000000000" pitchFamily="50" charset="-128"/>
                <a:ea typeface="游ゴシック" panose="020B0400000000000000" pitchFamily="50" charset="-128"/>
              </a:defRPr>
            </a:lvl1pPr>
          </a:lstStyle>
          <a:p>
            <a:pPr>
              <a:defRPr/>
            </a:pPr>
            <a:fld id="{E213CF56-9A4E-43E4-BACD-89ECAD420B0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C606E-41E6-5A6F-3263-283BE01E2CE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390E7908-D552-0640-A7BF-85A3085098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0B03A1F-AD2C-99BE-4D04-C07A1219E3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92EED8C0-0177-6A77-C81A-EC7F956F44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2032743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607F8-5179-2F8F-DF0F-A4DC21B1D686}"/>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91E6FD63-754B-7FA8-C734-FB5F213BF8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F5B5575A-388A-7B7B-9EDC-B5C1CF6008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DDB62D5F-1383-3D85-A9F4-0BEB85A729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9</a:t>
            </a:fld>
            <a:endParaRPr lang="ja-JP" altLang="en-US">
              <a:solidFill>
                <a:srgbClr val="000000"/>
              </a:solidFill>
            </a:endParaRPr>
          </a:p>
        </p:txBody>
      </p:sp>
    </p:spTree>
    <p:extLst>
      <p:ext uri="{BB962C8B-B14F-4D97-AF65-F5344CB8AC3E}">
        <p14:creationId xmlns:p14="http://schemas.microsoft.com/office/powerpoint/2010/main" val="1882410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979A7-1014-7257-11E9-203C7AFCEB7C}"/>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B627B173-D531-BA24-FAD4-7BA5A9DAEF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7BFCD20-1414-A2B1-2E81-7B1BF6DDA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40575D16-4A1B-A50A-C794-69D7F65D48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10</a:t>
            </a:fld>
            <a:endParaRPr lang="ja-JP" altLang="en-US">
              <a:solidFill>
                <a:srgbClr val="000000"/>
              </a:solidFill>
            </a:endParaRPr>
          </a:p>
        </p:txBody>
      </p:sp>
    </p:spTree>
    <p:extLst>
      <p:ext uri="{BB962C8B-B14F-4D97-AF65-F5344CB8AC3E}">
        <p14:creationId xmlns:p14="http://schemas.microsoft.com/office/powerpoint/2010/main" val="1224089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8DABC-3E7D-EA97-DB19-918DCD395289}"/>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295E6FD5-708F-50CB-FB8B-30DB4EB027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68AA088-F977-A3A7-7A4E-8494F3292E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86C4F1AF-7F43-CA8E-BE24-366C32A57C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11</a:t>
            </a:fld>
            <a:endParaRPr lang="ja-JP" altLang="en-US">
              <a:solidFill>
                <a:srgbClr val="000000"/>
              </a:solidFill>
            </a:endParaRPr>
          </a:p>
        </p:txBody>
      </p:sp>
    </p:spTree>
    <p:extLst>
      <p:ext uri="{BB962C8B-B14F-4D97-AF65-F5344CB8AC3E}">
        <p14:creationId xmlns:p14="http://schemas.microsoft.com/office/powerpoint/2010/main" val="1846157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8912B-EF8A-A664-E35C-45DFF2B42356}"/>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370394EC-BAE7-3DE3-936A-32E9E7CBB5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A27A1CF-D6C9-7C0F-E794-70A0A5787E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E879DFA-C033-8D20-3E76-1CF74DA724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12</a:t>
            </a:fld>
            <a:endParaRPr lang="ja-JP" altLang="en-US">
              <a:solidFill>
                <a:srgbClr val="000000"/>
              </a:solidFill>
            </a:endParaRPr>
          </a:p>
        </p:txBody>
      </p:sp>
    </p:spTree>
    <p:extLst>
      <p:ext uri="{BB962C8B-B14F-4D97-AF65-F5344CB8AC3E}">
        <p14:creationId xmlns:p14="http://schemas.microsoft.com/office/powerpoint/2010/main" val="28435957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1D9E8-59DD-F714-C3C7-21C77E0F73C4}"/>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B41E7A9F-D697-7340-7A17-792FD3B87C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958D568-BB3D-0B9A-6A80-2C8848E34B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215284BA-D02A-698E-E944-40C5FB497C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13</a:t>
            </a:fld>
            <a:endParaRPr lang="ja-JP" altLang="en-US">
              <a:solidFill>
                <a:srgbClr val="000000"/>
              </a:solidFill>
            </a:endParaRPr>
          </a:p>
        </p:txBody>
      </p:sp>
    </p:spTree>
    <p:extLst>
      <p:ext uri="{BB962C8B-B14F-4D97-AF65-F5344CB8AC3E}">
        <p14:creationId xmlns:p14="http://schemas.microsoft.com/office/powerpoint/2010/main" val="1904224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18863CFB-6C04-9FA0-0252-A5737B0CFD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ACCC6273-23AD-9271-B04C-E3B48983E7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6DE346DE-860F-261D-1F94-DD2FED4715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14</a:t>
            </a:fld>
            <a:endParaRPr kumimoji="1" lang="ja-JP" altLang="en-US">
              <a:solidFill>
                <a:srgbClr val="000000"/>
              </a:solidFill>
              <a:latin typeface="游ゴシック" panose="020B0400000000000000"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22492-0434-2EA0-70C0-CEB94149AC30}"/>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0369619-F576-9240-CF36-E5B7E24500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89351217-A303-CA77-A3D2-84943023A7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84D3299-D3FC-248F-0401-B99BA11694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15</a:t>
            </a:fld>
            <a:endParaRPr lang="ja-JP" altLang="en-US">
              <a:solidFill>
                <a:srgbClr val="000000"/>
              </a:solidFill>
            </a:endParaRPr>
          </a:p>
        </p:txBody>
      </p:sp>
    </p:spTree>
    <p:extLst>
      <p:ext uri="{BB962C8B-B14F-4D97-AF65-F5344CB8AC3E}">
        <p14:creationId xmlns:p14="http://schemas.microsoft.com/office/powerpoint/2010/main" val="1050118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97AED-CFBC-99E0-8632-5B3FDFF3C078}"/>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F5F0662-756F-0C37-B9ED-F89BCF3605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373CCEF2-FD9B-F80F-EF1D-BEA5BE2464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1FDDC218-FFF0-8A85-7F52-A79836264C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16</a:t>
            </a:fld>
            <a:endParaRPr lang="ja-JP" altLang="en-US">
              <a:solidFill>
                <a:srgbClr val="000000"/>
              </a:solidFill>
            </a:endParaRPr>
          </a:p>
        </p:txBody>
      </p:sp>
    </p:spTree>
    <p:extLst>
      <p:ext uri="{BB962C8B-B14F-4D97-AF65-F5344CB8AC3E}">
        <p14:creationId xmlns:p14="http://schemas.microsoft.com/office/powerpoint/2010/main" val="27715935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DC6DF-7A23-6ABB-C77C-355481DE439D}"/>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1B4E8CF9-6D12-16E7-466D-5BCA84C03C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F769861-5784-6A11-618D-005485BB77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6BD3F938-D35B-6408-B775-8AD81077C2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17</a:t>
            </a:fld>
            <a:endParaRPr lang="ja-JP" altLang="en-US">
              <a:solidFill>
                <a:srgbClr val="000000"/>
              </a:solidFill>
            </a:endParaRPr>
          </a:p>
        </p:txBody>
      </p:sp>
    </p:spTree>
    <p:extLst>
      <p:ext uri="{BB962C8B-B14F-4D97-AF65-F5344CB8AC3E}">
        <p14:creationId xmlns:p14="http://schemas.microsoft.com/office/powerpoint/2010/main" val="19648532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18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a:extLst>
              <a:ext uri="{FF2B5EF4-FFF2-40B4-BE49-F238E27FC236}">
                <a16:creationId xmlns:a16="http://schemas.microsoft.com/office/drawing/2014/main" id="{D574BDDC-18D5-121D-9A21-72D98782B5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a:extLst>
              <a:ext uri="{FF2B5EF4-FFF2-40B4-BE49-F238E27FC236}">
                <a16:creationId xmlns:a16="http://schemas.microsoft.com/office/drawing/2014/main" id="{2AE19399-1FF2-08EB-72E5-86CE74FA81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3316" name="スライド番号プレースホルダー 3">
            <a:extLst>
              <a:ext uri="{FF2B5EF4-FFF2-40B4-BE49-F238E27FC236}">
                <a16:creationId xmlns:a16="http://schemas.microsoft.com/office/drawing/2014/main" id="{A07BB1FA-D809-A4F3-6537-CFCE56CC6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8262D86B-B411-46B3-8E64-03F0EEA5EDEC}" type="slidenum">
              <a:rPr lang="ja-JP" altLang="en-US" smtClean="0">
                <a:solidFill>
                  <a:srgbClr val="000000"/>
                </a:solidFill>
              </a:rPr>
              <a:pPr>
                <a:spcBef>
                  <a:spcPct val="0"/>
                </a:spcBef>
              </a:pPr>
              <a:t>1</a:t>
            </a:fld>
            <a:endParaRPr lang="ja-JP"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FEBF472C-575A-7348-6125-227A89E6F1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7BB301-0B8B-8DB9-78C1-C70374C4A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0420" name="スライド番号プレースホルダー 3">
            <a:extLst>
              <a:ext uri="{FF2B5EF4-FFF2-40B4-BE49-F238E27FC236}">
                <a16:creationId xmlns:a16="http://schemas.microsoft.com/office/drawing/2014/main" id="{638BCBAE-368B-7BD1-8DFA-5FB56DD4F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00927E9-4456-477A-B332-A9E1FE07F3D5}" type="slidenum">
              <a:rPr lang="ja-JP" altLang="en-US" smtClean="0">
                <a:solidFill>
                  <a:srgbClr val="000000"/>
                </a:solidFill>
              </a:rPr>
              <a:pPr>
                <a:spcBef>
                  <a:spcPct val="0"/>
                </a:spcBef>
              </a:pPr>
              <a:t>19</a:t>
            </a:fld>
            <a:endParaRPr lang="ja-JP" alt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039124AF-035C-938B-A284-BF69E8F524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791496A7-D759-8FCB-28DC-2CD1C9FEDD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2468" name="スライド番号プレースホルダー 3">
            <a:extLst>
              <a:ext uri="{FF2B5EF4-FFF2-40B4-BE49-F238E27FC236}">
                <a16:creationId xmlns:a16="http://schemas.microsoft.com/office/drawing/2014/main" id="{17BD73C8-21FF-B66F-62C7-014919CCD4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CEDAAE1-6D51-41B0-9525-945B18BBE4B4}" type="slidenum">
              <a:rPr lang="ja-JP" altLang="en-US" smtClean="0">
                <a:solidFill>
                  <a:srgbClr val="000000"/>
                </a:solidFill>
              </a:rPr>
              <a:pPr>
                <a:spcBef>
                  <a:spcPct val="0"/>
                </a:spcBef>
              </a:pPr>
              <a:t>20</a:t>
            </a:fld>
            <a:endParaRPr lang="ja-JP"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953A744A-8FE2-54B4-F3BA-31580E9FA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ー 2">
            <a:extLst>
              <a:ext uri="{FF2B5EF4-FFF2-40B4-BE49-F238E27FC236}">
                <a16:creationId xmlns:a16="http://schemas.microsoft.com/office/drawing/2014/main" id="{24326C5E-B051-F780-3ED1-73C1E1A4DE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15364" name="スライド番号プレースホルダー 3">
            <a:extLst>
              <a:ext uri="{FF2B5EF4-FFF2-40B4-BE49-F238E27FC236}">
                <a16:creationId xmlns:a16="http://schemas.microsoft.com/office/drawing/2014/main" id="{8C0E2263-8425-9E7D-775A-CD3EE9F7A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98DEE5C7-3AE3-43F9-8997-925778F7FB6A}" type="slidenum">
              <a:rPr lang="ja-JP" altLang="en-US" smtClean="0">
                <a:solidFill>
                  <a:srgbClr val="000000"/>
                </a:solidFill>
              </a:rPr>
              <a:pPr>
                <a:spcBef>
                  <a:spcPct val="0"/>
                </a:spcBef>
              </a:pPr>
              <a:t>2</a:t>
            </a:fld>
            <a:endParaRPr lang="ja-JP"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a:extLst>
              <a:ext uri="{FF2B5EF4-FFF2-40B4-BE49-F238E27FC236}">
                <a16:creationId xmlns:a16="http://schemas.microsoft.com/office/drawing/2014/main" id="{1ED563D9-0143-4A44-5092-3B3DE5FF70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a:extLst>
              <a:ext uri="{FF2B5EF4-FFF2-40B4-BE49-F238E27FC236}">
                <a16:creationId xmlns:a16="http://schemas.microsoft.com/office/drawing/2014/main" id="{9DB9600A-CDE8-293B-C565-1EC9278082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100" dirty="0"/>
          </a:p>
        </p:txBody>
      </p:sp>
      <p:sp>
        <p:nvSpPr>
          <p:cNvPr id="17412" name="スライド番号プレースホルダー 3">
            <a:extLst>
              <a:ext uri="{FF2B5EF4-FFF2-40B4-BE49-F238E27FC236}">
                <a16:creationId xmlns:a16="http://schemas.microsoft.com/office/drawing/2014/main" id="{BB4BBCA2-6751-C531-A153-0AA72C97B7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1363" indent="-2841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defTabSz="457200" eaLnBrk="0" fontAlgn="base" hangingPunct="0">
              <a:spcBef>
                <a:spcPct val="0"/>
              </a:spcBef>
              <a:spcAft>
                <a:spcPct val="0"/>
              </a:spcAft>
              <a:defRPr>
                <a:solidFill>
                  <a:schemeClr val="tx1"/>
                </a:solidFill>
                <a:latin typeface="Calibri" panose="020F0502020204030204" pitchFamily="34" charset="0"/>
              </a:defRPr>
            </a:lvl6pPr>
            <a:lvl7pPr marL="2970213" indent="-227013" defTabSz="457200" eaLnBrk="0" fontAlgn="base" hangingPunct="0">
              <a:spcBef>
                <a:spcPct val="0"/>
              </a:spcBef>
              <a:spcAft>
                <a:spcPct val="0"/>
              </a:spcAft>
              <a:defRPr>
                <a:solidFill>
                  <a:schemeClr val="tx1"/>
                </a:solidFill>
                <a:latin typeface="Calibri" panose="020F0502020204030204" pitchFamily="34" charset="0"/>
              </a:defRPr>
            </a:lvl7pPr>
            <a:lvl8pPr marL="3427413" indent="-227013" defTabSz="457200" eaLnBrk="0" fontAlgn="base" hangingPunct="0">
              <a:spcBef>
                <a:spcPct val="0"/>
              </a:spcBef>
              <a:spcAft>
                <a:spcPct val="0"/>
              </a:spcAft>
              <a:defRPr>
                <a:solidFill>
                  <a:schemeClr val="tx1"/>
                </a:solidFill>
                <a:latin typeface="Calibri" panose="020F0502020204030204" pitchFamily="34" charset="0"/>
              </a:defRPr>
            </a:lvl8pPr>
            <a:lvl9pPr marL="3884613" indent="-227013" defTabSz="457200" eaLnBrk="0" fontAlgn="base" hangingPunct="0">
              <a:spcBef>
                <a:spcPct val="0"/>
              </a:spcBef>
              <a:spcAft>
                <a:spcPct val="0"/>
              </a:spcAft>
              <a:defRPr>
                <a:solidFill>
                  <a:schemeClr val="tx1"/>
                </a:solidFill>
                <a:latin typeface="Calibri" panose="020F0502020204030204" pitchFamily="34" charset="0"/>
              </a:defRPr>
            </a:lvl9pPr>
          </a:lstStyle>
          <a:p>
            <a:fld id="{67DFE955-5074-445A-A306-467E9F990787}"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1F18D-17A8-FC19-B259-5686618B20CB}"/>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F91AC1ED-9C4B-406E-7635-90BB91ED4D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5D7EFED7-2A1D-1DF8-E609-DA302D4EC6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5D51AAA6-554B-BFCD-8EFA-4CF33B79F1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4</a:t>
            </a:fld>
            <a:endParaRPr lang="ja-JP" altLang="en-US">
              <a:solidFill>
                <a:srgbClr val="000000"/>
              </a:solidFill>
            </a:endParaRPr>
          </a:p>
        </p:txBody>
      </p:sp>
    </p:spTree>
    <p:extLst>
      <p:ext uri="{BB962C8B-B14F-4D97-AF65-F5344CB8AC3E}">
        <p14:creationId xmlns:p14="http://schemas.microsoft.com/office/powerpoint/2010/main" val="1902365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9E7-10F1-1275-C85E-6775357EAF3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3F8AF3B-2882-CDAD-D2A3-35AB2E7877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5217585-F08A-8EF5-3292-83C9A09E4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BAFB9BC6-0BC2-53EC-C218-E62D5E4D1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5</a:t>
            </a:fld>
            <a:endParaRPr lang="ja-JP" altLang="en-US">
              <a:solidFill>
                <a:srgbClr val="000000"/>
              </a:solidFill>
            </a:endParaRPr>
          </a:p>
        </p:txBody>
      </p:sp>
    </p:spTree>
    <p:extLst>
      <p:ext uri="{BB962C8B-B14F-4D97-AF65-F5344CB8AC3E}">
        <p14:creationId xmlns:p14="http://schemas.microsoft.com/office/powerpoint/2010/main" val="2579403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9E7-10F1-1275-C85E-6775357EAF3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3F8AF3B-2882-CDAD-D2A3-35AB2E7877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5217585-F08A-8EF5-3292-83C9A09E4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BAFB9BC6-0BC2-53EC-C218-E62D5E4D1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6</a:t>
            </a:fld>
            <a:endParaRPr lang="ja-JP" altLang="en-US">
              <a:solidFill>
                <a:srgbClr val="000000"/>
              </a:solidFill>
            </a:endParaRPr>
          </a:p>
        </p:txBody>
      </p:sp>
    </p:spTree>
    <p:extLst>
      <p:ext uri="{BB962C8B-B14F-4D97-AF65-F5344CB8AC3E}">
        <p14:creationId xmlns:p14="http://schemas.microsoft.com/office/powerpoint/2010/main" val="2579403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593122D-55A9-214F-846A-161174EE9A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9A879586-AC4F-8F51-FF15-DE2AAFAC9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9CB5944B-2A56-6109-C434-67ACD0065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7</a:t>
            </a:fld>
            <a:endParaRPr lang="ja-JP"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783A2-D42E-64B5-A455-B7DE12F70DC5}"/>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03FF3D19-6601-AD82-AE14-44297E2D5A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FDD028A-19FD-2E6D-5A17-4193AEE9EF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1789518-F162-5732-B596-B44B4742F1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8</a:t>
            </a:fld>
            <a:endParaRPr lang="ja-JP" altLang="en-US">
              <a:solidFill>
                <a:srgbClr val="000000"/>
              </a:solidFill>
            </a:endParaRPr>
          </a:p>
        </p:txBody>
      </p:sp>
    </p:spTree>
    <p:extLst>
      <p:ext uri="{BB962C8B-B14F-4D97-AF65-F5344CB8AC3E}">
        <p14:creationId xmlns:p14="http://schemas.microsoft.com/office/powerpoint/2010/main" val="363146714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AFA8380-98DE-7AD6-FE84-4B417B8DC6B4}"/>
              </a:ext>
            </a:extLst>
          </p:cNvPr>
          <p:cNvSpPr>
            <a:spLocks noGrp="1"/>
          </p:cNvSpPr>
          <p:nvPr>
            <p:ph type="dt" sz="half" idx="10"/>
          </p:nvPr>
        </p:nvSpPr>
        <p:spPr/>
        <p:txBody>
          <a:bodyPr/>
          <a:lstStyle>
            <a:lvl1pPr>
              <a:defRPr/>
            </a:lvl1pPr>
          </a:lstStyle>
          <a:p>
            <a:pPr>
              <a:defRPr/>
            </a:pPr>
            <a:fld id="{EF8691BF-EC20-46E6-9C24-B842443251E3}"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5A59E26C-C5DF-05F9-9E51-5CAA218DAEC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AEE1167-01D2-AF1E-A07A-F821B36C5906}"/>
              </a:ext>
            </a:extLst>
          </p:cNvPr>
          <p:cNvSpPr>
            <a:spLocks noGrp="1"/>
          </p:cNvSpPr>
          <p:nvPr>
            <p:ph type="sldNum" sz="quarter" idx="12"/>
          </p:nvPr>
        </p:nvSpPr>
        <p:spPr/>
        <p:txBody>
          <a:bodyPr/>
          <a:lstStyle>
            <a:lvl1pPr>
              <a:defRPr/>
            </a:lvl1pPr>
          </a:lstStyle>
          <a:p>
            <a:pPr>
              <a:defRPr/>
            </a:pPr>
            <a:fld id="{B70E3B88-FBFE-4B1D-9DB5-C7D8BC81CC93}" type="slidenum">
              <a:rPr lang="ja-JP" altLang="en-US"/>
              <a:pPr>
                <a:defRPr/>
              </a:pPr>
              <a:t>‹#›</a:t>
            </a:fld>
            <a:endParaRPr lang="ja-JP" altLang="en-US"/>
          </a:p>
        </p:txBody>
      </p:sp>
    </p:spTree>
    <p:extLst>
      <p:ext uri="{BB962C8B-B14F-4D97-AF65-F5344CB8AC3E}">
        <p14:creationId xmlns:p14="http://schemas.microsoft.com/office/powerpoint/2010/main" val="367367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CC55E3A-551F-A37C-C950-4A3F922A66C7}"/>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B683272-AA02-5CA3-78A9-9BA30733D12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3DA0EF3F-6E90-28DE-0F4C-A3394ADBCD13}"/>
              </a:ext>
            </a:extLst>
          </p:cNvPr>
          <p:cNvSpPr>
            <a:spLocks noGrp="1"/>
          </p:cNvSpPr>
          <p:nvPr>
            <p:ph type="sldNum" sz="quarter" idx="10"/>
          </p:nvPr>
        </p:nvSpPr>
        <p:spPr/>
        <p:txBody>
          <a:bodyPr/>
          <a:lstStyle>
            <a:lvl1pPr>
              <a:defRPr smtClean="0"/>
            </a:lvl1pPr>
          </a:lstStyle>
          <a:p>
            <a:pPr>
              <a:defRPr/>
            </a:pPr>
            <a:fld id="{7D6A04D6-2C00-4205-B2E7-9621766F576E}" type="slidenum">
              <a:rPr lang="ja-JP" altLang="en-US"/>
              <a:pPr>
                <a:defRPr/>
              </a:pPr>
              <a:t>‹#›</a:t>
            </a:fld>
            <a:endParaRPr lang="ja-JP" altLang="en-US"/>
          </a:p>
        </p:txBody>
      </p:sp>
    </p:spTree>
    <p:extLst>
      <p:ext uri="{BB962C8B-B14F-4D97-AF65-F5344CB8AC3E}">
        <p14:creationId xmlns:p14="http://schemas.microsoft.com/office/powerpoint/2010/main" val="20328161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22DAC07-4FAC-8DE1-8AD4-DAFC2BC9F25D}"/>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2A10B13D-BE8B-E514-A9F6-A474ABA4978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046F27A6-B824-9133-0499-EA3A29632B27}"/>
              </a:ext>
            </a:extLst>
          </p:cNvPr>
          <p:cNvSpPr/>
          <p:nvPr/>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68F607F6-1F33-5907-47E2-8484AC55684F}"/>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4A31780F-731B-B5A5-7420-601F18E12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210556A5-9223-3AAF-9293-C4C431B3E513}"/>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ADDC8EB0-289A-E91E-CDFF-46C2E3546F28}"/>
              </a:ext>
            </a:extLst>
          </p:cNvPr>
          <p:cNvSpPr>
            <a:spLocks noGrp="1"/>
          </p:cNvSpPr>
          <p:nvPr>
            <p:ph type="sldNum" sz="quarter" idx="10"/>
          </p:nvPr>
        </p:nvSpPr>
        <p:spPr/>
        <p:txBody>
          <a:bodyPr/>
          <a:lstStyle>
            <a:lvl1pPr>
              <a:defRPr smtClean="0"/>
            </a:lvl1pPr>
          </a:lstStyle>
          <a:p>
            <a:pPr>
              <a:defRPr/>
            </a:pPr>
            <a:fld id="{FEE294C4-4AD2-46A6-BC76-8710259AC561}" type="slidenum">
              <a:rPr lang="ja-JP" altLang="en-US"/>
              <a:pPr>
                <a:defRPr/>
              </a:pPr>
              <a:t>‹#›</a:t>
            </a:fld>
            <a:endParaRPr lang="ja-JP" altLang="en-US"/>
          </a:p>
        </p:txBody>
      </p:sp>
    </p:spTree>
    <p:extLst>
      <p:ext uri="{BB962C8B-B14F-4D97-AF65-F5344CB8AC3E}">
        <p14:creationId xmlns:p14="http://schemas.microsoft.com/office/powerpoint/2010/main" val="996414981"/>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85EE0D65-8E53-A32F-5A5E-F7CFCC82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1E720CB7-9A56-26D8-2B1C-37A61D816EFB}"/>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受講者同士で、自由に話してみましょう</a:t>
            </a:r>
          </a:p>
        </p:txBody>
      </p: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2675671216"/>
      </p:ext>
    </p:extLst>
  </p:cSld>
  <p:clrMapOvr>
    <a:masterClrMapping/>
  </p:clrMapOvr>
  <p:transition spd="slow"/>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424139298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AA96735-E05A-FDD1-021B-B79217FDC3B3}"/>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0C9666F-90BE-9978-B57F-CE95BD5A886B}"/>
              </a:ext>
            </a:extLst>
          </p:cNvPr>
          <p:cNvSpPr>
            <a:spLocks noGrp="1"/>
          </p:cNvSpPr>
          <p:nvPr>
            <p:ph type="sldNum" sz="quarter" idx="10"/>
          </p:nvPr>
        </p:nvSpPr>
        <p:spPr/>
        <p:txBody>
          <a:bodyPr/>
          <a:lstStyle>
            <a:lvl1pPr>
              <a:defRPr smtClean="0"/>
            </a:lvl1pPr>
          </a:lstStyle>
          <a:p>
            <a:pPr>
              <a:defRPr/>
            </a:pPr>
            <a:fld id="{98A27851-3CE3-464B-B113-B423DC6DF932}" type="slidenum">
              <a:rPr lang="ja-JP" altLang="en-US"/>
              <a:pPr>
                <a:defRPr/>
              </a:pPr>
              <a:t>‹#›</a:t>
            </a:fld>
            <a:endParaRPr lang="ja-JP" altLang="en-US"/>
          </a:p>
        </p:txBody>
      </p:sp>
    </p:spTree>
    <p:extLst>
      <p:ext uri="{BB962C8B-B14F-4D97-AF65-F5344CB8AC3E}">
        <p14:creationId xmlns:p14="http://schemas.microsoft.com/office/powerpoint/2010/main" val="1808594691"/>
      </p:ext>
    </p:extLst>
  </p:cSld>
  <p:clrMapOvr>
    <a:masterClrMapping/>
  </p:clrMapOvr>
  <p:transition spd="slow"/>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26ED769-1E9C-A5D6-F1DB-78851B3352FD}"/>
              </a:ext>
            </a:extLst>
          </p:cNvPr>
          <p:cNvSpPr>
            <a:spLocks noGrp="1"/>
          </p:cNvSpPr>
          <p:nvPr>
            <p:ph type="sldNum" sz="quarter" idx="10"/>
          </p:nvPr>
        </p:nvSpPr>
        <p:spPr/>
        <p:txBody>
          <a:bodyPr/>
          <a:lstStyle>
            <a:lvl1pPr>
              <a:defRPr smtClean="0"/>
            </a:lvl1pPr>
          </a:lstStyle>
          <a:p>
            <a:pPr>
              <a:defRPr/>
            </a:pPr>
            <a:fld id="{2A484881-CA4A-4772-BDA3-85E6A5CE156F}" type="slidenum">
              <a:rPr lang="ja-JP" altLang="en-US"/>
              <a:pPr>
                <a:defRPr/>
              </a:pPr>
              <a:t>‹#›</a:t>
            </a:fld>
            <a:endParaRPr lang="ja-JP" altLang="en-US"/>
          </a:p>
        </p:txBody>
      </p:sp>
    </p:spTree>
    <p:extLst>
      <p:ext uri="{BB962C8B-B14F-4D97-AF65-F5344CB8AC3E}">
        <p14:creationId xmlns:p14="http://schemas.microsoft.com/office/powerpoint/2010/main" val="2050830368"/>
      </p:ext>
    </p:extLst>
  </p:cSld>
  <p:clrMapOvr>
    <a:masterClrMapping/>
  </p:clrMapOvr>
  <p:transition spd="slow"/>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0BAC97-EA2D-7027-BA68-DEAFB45BD05C}"/>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843720F-7ADA-B18E-7AD0-7C90D02EBC20}"/>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AE67F52D-74BA-6A04-67BF-56BA1A1D26DC}"/>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F7946E3-4763-5030-442B-F00AFF254AF8}"/>
              </a:ext>
            </a:extLst>
          </p:cNvPr>
          <p:cNvSpPr/>
          <p:nvPr/>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FE425AE6-DB85-7657-2683-377DB95AEA9B}"/>
              </a:ext>
            </a:extLst>
          </p:cNvPr>
          <p:cNvSpPr/>
          <p:nvPr/>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13E83161-8AB2-86E2-9903-BF617BD1B1A8}"/>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387BE86-FE7D-0A13-0E4A-E074CCDC7D9C}"/>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750DAEF0-C5ED-2B3E-D019-A6C86DEFB5AB}"/>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1B4846F3-0964-24E4-89FB-2573594A14B9}"/>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4180E181-7B4E-C888-01C6-25EE0E1B7EAA}"/>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A8E41967-0CD4-0137-FEFD-B2A92CADB1BD}"/>
              </a:ext>
            </a:extLst>
          </p:cNvPr>
          <p:cNvSpPr>
            <a:spLocks noGrp="1"/>
          </p:cNvSpPr>
          <p:nvPr>
            <p:ph type="sldNum" sz="quarter" idx="10"/>
          </p:nvPr>
        </p:nvSpPr>
        <p:spPr/>
        <p:txBody>
          <a:bodyPr/>
          <a:lstStyle>
            <a:lvl1pPr>
              <a:defRPr smtClean="0"/>
            </a:lvl1pPr>
          </a:lstStyle>
          <a:p>
            <a:pPr>
              <a:defRPr/>
            </a:pPr>
            <a:fld id="{F4CA907F-A5B6-430B-9207-B8AF9FF199C3}" type="slidenum">
              <a:rPr lang="ja-JP" altLang="en-US"/>
              <a:pPr>
                <a:defRPr/>
              </a:pPr>
              <a:t>‹#›</a:t>
            </a:fld>
            <a:endParaRPr lang="ja-JP" altLang="en-US"/>
          </a:p>
        </p:txBody>
      </p:sp>
    </p:spTree>
    <p:extLst>
      <p:ext uri="{BB962C8B-B14F-4D97-AF65-F5344CB8AC3E}">
        <p14:creationId xmlns:p14="http://schemas.microsoft.com/office/powerpoint/2010/main" val="2305653914"/>
      </p:ext>
    </p:extLst>
  </p:cSld>
  <p:clrMapOvr>
    <a:masterClrMapping/>
  </p:clrMapOvr>
  <p:transition spd="slow"/>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0F3587-CD63-E41C-A873-23DD799428FB}"/>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46341A6-8BA1-3326-7918-E5FBF188158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2249676D-CE1E-559E-A1C0-C02D942626A7}"/>
              </a:ext>
            </a:extLst>
          </p:cNvPr>
          <p:cNvSpPr/>
          <p:nvPr/>
        </p:nvSpPr>
        <p:spPr>
          <a:xfrm>
            <a:off x="6626225" y="649288"/>
            <a:ext cx="3117850"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919A987-3E1A-AE12-8DA1-F5238AA3CAE6}"/>
              </a:ext>
            </a:extLst>
          </p:cNvPr>
          <p:cNvSpPr txBox="1"/>
          <p:nvPr/>
        </p:nvSpPr>
        <p:spPr>
          <a:xfrm>
            <a:off x="6697663" y="760413"/>
            <a:ext cx="3052762" cy="261937"/>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ぜひ出典にも目を通してみましょう</a:t>
            </a:r>
          </a:p>
        </p:txBody>
      </p:sp>
      <p:sp>
        <p:nvSpPr>
          <p:cNvPr id="6" name="Slide Number Placeholder 5">
            <a:extLst>
              <a:ext uri="{FF2B5EF4-FFF2-40B4-BE49-F238E27FC236}">
                <a16:creationId xmlns:a16="http://schemas.microsoft.com/office/drawing/2014/main" id="{39D105F7-1A22-246C-C65F-7D251BFDEFBA}"/>
              </a:ext>
            </a:extLst>
          </p:cNvPr>
          <p:cNvSpPr>
            <a:spLocks noGrp="1"/>
          </p:cNvSpPr>
          <p:nvPr>
            <p:ph type="sldNum" sz="quarter" idx="10"/>
          </p:nvPr>
        </p:nvSpPr>
        <p:spPr/>
        <p:txBody>
          <a:bodyPr/>
          <a:lstStyle>
            <a:lvl1pPr>
              <a:defRPr smtClean="0"/>
            </a:lvl1pPr>
          </a:lstStyle>
          <a:p>
            <a:pPr>
              <a:defRPr/>
            </a:pPr>
            <a:fld id="{96EE6689-046C-48AF-80C1-583274532B4D}" type="slidenum">
              <a:rPr lang="ja-JP" altLang="en-US"/>
              <a:pPr>
                <a:defRPr/>
              </a:pPr>
              <a:t>‹#›</a:t>
            </a:fld>
            <a:endParaRPr lang="ja-JP" altLang="en-US"/>
          </a:p>
        </p:txBody>
      </p:sp>
    </p:spTree>
    <p:extLst>
      <p:ext uri="{BB962C8B-B14F-4D97-AF65-F5344CB8AC3E}">
        <p14:creationId xmlns:p14="http://schemas.microsoft.com/office/powerpoint/2010/main" val="3993774381"/>
      </p:ext>
    </p:extLst>
  </p:cSld>
  <p:clrMapOvr>
    <a:masterClrMapping/>
  </p:clrMapOvr>
  <p:transition spd="slow"/>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11F38B-617B-CAA6-5FB5-9E3533EDF243}"/>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20454CFF-8C76-A5E9-AB78-DC06812B0F74}"/>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79C1484-FE24-79D6-D0B9-9B3DCAE3D5C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C8347EA-9763-46BC-8E94-246DE373ABF1}"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6B636C0B-D1E0-A6BB-403A-F95EA203F6A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95EA8E6C-6B08-B882-9DA4-C5787D356964}"/>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smtClean="0">
                <a:solidFill>
                  <a:srgbClr val="898989"/>
                </a:solidFill>
              </a:defRPr>
            </a:lvl1pPr>
          </a:lstStyle>
          <a:p>
            <a:pPr>
              <a:defRPr/>
            </a:pPr>
            <a:fld id="{CB968F64-C2E5-4740-AAA7-DCC0EE24F5E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9" r:id="rId5"/>
    <p:sldLayoutId id="2147483705" r:id="rId6"/>
    <p:sldLayoutId id="2147483706" r:id="rId7"/>
    <p:sldLayoutId id="2147483707" r:id="rId8"/>
    <p:sldLayoutId id="2147483708" r:id="rId9"/>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 Id="rId3" Target="../media/image10.png" Type="http://schemas.openxmlformats.org/officeDocument/2006/relationships/image"/><Relationship Id="rId4" Target="../media/image11.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 Id="rId3" Target="../media/image9.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2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9.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64F97-668F-E07E-A667-D390B7E1F8B5}"/>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1C565147-09B5-B2D5-9E9F-1C5E03724BFA}"/>
              </a:ext>
            </a:extLst>
          </p:cNvPr>
          <p:cNvSpPr/>
          <p:nvPr/>
        </p:nvSpPr>
        <p:spPr>
          <a:xfrm>
            <a:off x="273000" y="3497650"/>
            <a:ext cx="9360000" cy="324000"/>
          </a:xfrm>
          <a:prstGeom prst="parallelogram">
            <a:avLst/>
          </a:prstGeom>
          <a:pattFill prst="wdUpDiag">
            <a:fgClr>
              <a:schemeClr val="accent6">
                <a:lumMod val="40000"/>
                <a:lumOff val="6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042C07A2-77EB-7907-0E8F-06A04ADC05A9}"/>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訪問調査</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7C704D79-8FC2-8C64-FFAB-6CF71FB95E83}"/>
              </a:ext>
            </a:extLst>
          </p:cNvPr>
          <p:cNvSpPr txBox="1"/>
          <p:nvPr/>
        </p:nvSpPr>
        <p:spPr>
          <a:xfrm>
            <a:off x="2817628" y="0"/>
            <a:ext cx="708837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accent6">
                    <a:lumMod val="40000"/>
                    <a:lumOff val="60000"/>
                  </a:schemeClr>
                </a:solidFill>
                <a:latin typeface="メイリオ" panose="020B0604030504040204" pitchFamily="50" charset="-128"/>
                <a:ea typeface="メイリオ" panose="020B0604030504040204" pitchFamily="50" charset="-128"/>
              </a:rPr>
              <a:t>No.3-2</a:t>
            </a:r>
          </a:p>
        </p:txBody>
      </p:sp>
      <p:sp>
        <p:nvSpPr>
          <p:cNvPr id="11" name="正方形/長方形 10">
            <a:extLst>
              <a:ext uri="{FF2B5EF4-FFF2-40B4-BE49-F238E27FC236}">
                <a16:creationId xmlns:a16="http://schemas.microsoft.com/office/drawing/2014/main" id="{751F0109-D8C9-5F7A-0302-1654DC521510}"/>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84593403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EFA45-D506-7745-645D-4DDB03316C9F}"/>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77B408C-204E-2024-2B44-8486FE53D31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9</a:t>
            </a:fld>
            <a:endParaRPr lang="ja-JP" altLang="en-US" sz="1000">
              <a:solidFill>
                <a:srgbClr val="898989"/>
              </a:solidFill>
            </a:endParaRPr>
          </a:p>
        </p:txBody>
      </p:sp>
      <p:sp>
        <p:nvSpPr>
          <p:cNvPr id="2" name="正方形/長方形 6">
            <a:extLst>
              <a:ext uri="{FF2B5EF4-FFF2-40B4-BE49-F238E27FC236}">
                <a16:creationId xmlns:a16="http://schemas.microsoft.com/office/drawing/2014/main" id="{F15F356F-6245-655F-1C36-FE059EA71DC4}"/>
              </a:ext>
            </a:extLst>
          </p:cNvPr>
          <p:cNvSpPr>
            <a:spLocks noChangeArrowheads="1"/>
          </p:cNvSpPr>
          <p:nvPr/>
        </p:nvSpPr>
        <p:spPr bwMode="auto">
          <a:xfrm>
            <a:off x="388938" y="999337"/>
            <a:ext cx="913765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訪問調査には、下記の３つの意義があると考えられます。</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pPr>
            <a:endParaRPr kumimoji="0" lang="en-US" altLang="ja-JP" sz="16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生活上の変化を捉え、世帯が必要としていることを積極的に把握し、保護の決定実施、援助方針の策定（見直し）に反映できること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日々生活している場で安心して話ができること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将来に向けた希望や考えを聴き取り、長期的な目標を設定し、そのために必要な対応を判断する機会にできること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406D0A1B-F138-9C49-F804-A8667A264AD4}"/>
              </a:ext>
            </a:extLst>
          </p:cNvPr>
          <p:cNvSpPr/>
          <p:nvPr/>
        </p:nvSpPr>
        <p:spPr>
          <a:xfrm>
            <a:off x="1965454" y="4078942"/>
            <a:ext cx="6160615" cy="1032848"/>
          </a:xfrm>
          <a:prstGeom prst="roundRect">
            <a:avLst>
              <a:gd name="adj" fmla="val 9417"/>
            </a:avLst>
          </a:prstGeom>
          <a:solidFill>
            <a:schemeClr val="bg2"/>
          </a:solidFill>
          <a:ln w="38100">
            <a:noFill/>
            <a:prstDash val="sysDot"/>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sz="1100" spc="100" dirty="0">
                <a:solidFill>
                  <a:schemeClr val="tx1"/>
                </a:solidFill>
                <a:latin typeface="メイリオ" panose="020B0604030504040204" pitchFamily="50" charset="-128"/>
                <a:ea typeface="メイリオ" panose="020B0604030504040204" pitchFamily="50" charset="-128"/>
              </a:rPr>
              <a:t>生活保護は、生活保護を受給されている方の生活上の変化や必要に応じて、“オーダーメイド”で実施される制度です。訪問調査を通じて、ケースワーカーが本人の「</a:t>
            </a:r>
            <a:r>
              <a:rPr kumimoji="1" lang="ja-JP" altLang="en-US" sz="1100" b="1" spc="100" dirty="0">
                <a:solidFill>
                  <a:schemeClr val="tx1"/>
                </a:solidFill>
                <a:latin typeface="メイリオ" panose="020B0604030504040204" pitchFamily="50" charset="-128"/>
                <a:ea typeface="メイリオ" panose="020B0604030504040204" pitchFamily="50" charset="-128"/>
              </a:rPr>
              <a:t>生活の変化</a:t>
            </a:r>
            <a:r>
              <a:rPr kumimoji="1" lang="ja-JP" altLang="en-US" sz="1100" spc="100" dirty="0">
                <a:solidFill>
                  <a:schemeClr val="tx1"/>
                </a:solidFill>
                <a:latin typeface="メイリオ" panose="020B0604030504040204" pitchFamily="50" charset="-128"/>
                <a:ea typeface="メイリオ" panose="020B0604030504040204" pitchFamily="50" charset="-128"/>
              </a:rPr>
              <a:t>」「</a:t>
            </a:r>
            <a:r>
              <a:rPr kumimoji="1" lang="ja-JP" altLang="en-US" sz="1100" b="1" spc="100" dirty="0">
                <a:solidFill>
                  <a:schemeClr val="tx1"/>
                </a:solidFill>
                <a:latin typeface="メイリオ" panose="020B0604030504040204" pitchFamily="50" charset="-128"/>
                <a:ea typeface="メイリオ" panose="020B0604030504040204" pitchFamily="50" charset="-128"/>
              </a:rPr>
              <a:t>必要となっていること</a:t>
            </a:r>
            <a:r>
              <a:rPr kumimoji="1" lang="ja-JP" altLang="en-US" sz="1100" spc="100" dirty="0">
                <a:solidFill>
                  <a:schemeClr val="tx1"/>
                </a:solidFill>
                <a:latin typeface="メイリオ" panose="020B0604030504040204" pitchFamily="50" charset="-128"/>
                <a:ea typeface="メイリオ" panose="020B0604030504040204" pitchFamily="50" charset="-128"/>
              </a:rPr>
              <a:t>」「</a:t>
            </a:r>
            <a:r>
              <a:rPr kumimoji="1" lang="ja-JP" altLang="en-US" sz="1100" b="1" spc="100" dirty="0">
                <a:solidFill>
                  <a:schemeClr val="tx1"/>
                </a:solidFill>
                <a:latin typeface="メイリオ" panose="020B0604030504040204" pitchFamily="50" charset="-128"/>
                <a:ea typeface="メイリオ" panose="020B0604030504040204" pitchFamily="50" charset="-128"/>
              </a:rPr>
              <a:t>抱えている課題</a:t>
            </a:r>
            <a:r>
              <a:rPr kumimoji="1" lang="ja-JP" altLang="en-US" sz="1100" spc="100" dirty="0">
                <a:solidFill>
                  <a:schemeClr val="tx1"/>
                </a:solidFill>
                <a:latin typeface="メイリオ" panose="020B0604030504040204" pitchFamily="50" charset="-128"/>
                <a:ea typeface="メイリオ" panose="020B0604030504040204" pitchFamily="50" charset="-128"/>
              </a:rPr>
              <a:t>」などを客観的にとらえたり、本人がリラックスして話せる面接のなかで把握したりしていきます。</a:t>
            </a:r>
          </a:p>
        </p:txBody>
      </p:sp>
      <p:sp>
        <p:nvSpPr>
          <p:cNvPr id="10" name="テキスト ボックス 9">
            <a:extLst>
              <a:ext uri="{FF2B5EF4-FFF2-40B4-BE49-F238E27FC236}">
                <a16:creationId xmlns:a16="http://schemas.microsoft.com/office/drawing/2014/main" id="{871C893F-7CB8-C30E-326F-D45CFB72E61A}"/>
              </a:ext>
            </a:extLst>
          </p:cNvPr>
          <p:cNvSpPr txBox="1">
            <a:spLocks noChangeArrowheads="1"/>
          </p:cNvSpPr>
          <p:nvPr/>
        </p:nvSpPr>
        <p:spPr bwMode="auto">
          <a:xfrm>
            <a:off x="25400" y="6724650"/>
            <a:ext cx="8459788"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出典：新保美香「生活保護実践講座</a:t>
            </a:r>
            <a:r>
              <a:rPr lang="en-US" altLang="ja-JP" sz="1000" dirty="0">
                <a:latin typeface="メイリオ" panose="020B0604030504040204" pitchFamily="50" charset="-128"/>
                <a:ea typeface="メイリオ" panose="020B0604030504040204" pitchFamily="50" charset="-128"/>
              </a:rPr>
              <a:t>2023</a:t>
            </a:r>
            <a:r>
              <a:rPr lang="ja-JP" altLang="en-US" sz="1000" dirty="0">
                <a:latin typeface="メイリオ" panose="020B0604030504040204" pitchFamily="50" charset="-128"/>
                <a:ea typeface="メイリオ" panose="020B0604030504040204" pitchFamily="50" charset="-128"/>
              </a:rPr>
              <a:t>／第９回」</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生活と福祉（</a:t>
            </a: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月号）</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,p22</a:t>
            </a:r>
            <a:r>
              <a:rPr lang="ja-JP" altLang="en-US" sz="1000" dirty="0">
                <a:latin typeface="メイリオ" panose="020B0604030504040204" pitchFamily="50" charset="-128"/>
                <a:ea typeface="メイリオ" panose="020B0604030504040204" pitchFamily="50" charset="-128"/>
              </a:rPr>
              <a:t>をもとに作成</a:t>
            </a:r>
          </a:p>
        </p:txBody>
      </p:sp>
      <p:sp>
        <p:nvSpPr>
          <p:cNvPr id="4" name="四角形: 角を丸くする 3">
            <a:extLst>
              <a:ext uri="{FF2B5EF4-FFF2-40B4-BE49-F238E27FC236}">
                <a16:creationId xmlns:a16="http://schemas.microsoft.com/office/drawing/2014/main" id="{FD50C734-C0FD-D602-351A-EEDB02366401}"/>
              </a:ext>
            </a:extLst>
          </p:cNvPr>
          <p:cNvSpPr/>
          <p:nvPr/>
        </p:nvSpPr>
        <p:spPr>
          <a:xfrm>
            <a:off x="134937" y="291740"/>
            <a:ext cx="292724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訪問調査の意義　　　</a:t>
            </a:r>
          </a:p>
        </p:txBody>
      </p:sp>
      <p:pic>
        <p:nvPicPr>
          <p:cNvPr id="9" name="図 8" descr="黒い背景と男性の絵&#10;&#10;AI によって生成されたコンテンツは間違っている可能性があります。">
            <a:extLst>
              <a:ext uri="{FF2B5EF4-FFF2-40B4-BE49-F238E27FC236}">
                <a16:creationId xmlns:a16="http://schemas.microsoft.com/office/drawing/2014/main" id="{F5B91098-B127-4A2E-3415-CF04D52EB0A7}"/>
              </a:ext>
            </a:extLst>
          </p:cNvPr>
          <p:cNvPicPr>
            <a:picLocks noChangeAspect="1"/>
          </p:cNvPicPr>
          <p:nvPr/>
        </p:nvPicPr>
        <p:blipFill>
          <a:blip r:embed="rId3">
            <a:extLst>
              <a:ext uri="{28A0092B-C50C-407E-A947-70E740481C1C}">
                <a14:useLocalDpi xmlns:a14="http://schemas.microsoft.com/office/drawing/2010/main" val="0"/>
              </a:ext>
            </a:extLst>
          </a:blip>
          <a:srcRect t="15070" b="16440"/>
          <a:stretch/>
        </p:blipFill>
        <p:spPr>
          <a:xfrm>
            <a:off x="8126069" y="4378965"/>
            <a:ext cx="1390993" cy="952696"/>
          </a:xfrm>
          <a:prstGeom prst="rect">
            <a:avLst/>
          </a:prstGeom>
        </p:spPr>
      </p:pic>
      <p:sp>
        <p:nvSpPr>
          <p:cNvPr id="12" name="テキスト ボックス 11">
            <a:extLst>
              <a:ext uri="{FF2B5EF4-FFF2-40B4-BE49-F238E27FC236}">
                <a16:creationId xmlns:a16="http://schemas.microsoft.com/office/drawing/2014/main" id="{15B0FCD1-271A-03A2-C058-116E43CEEDB9}"/>
              </a:ext>
            </a:extLst>
          </p:cNvPr>
          <p:cNvSpPr txBox="1"/>
          <p:nvPr/>
        </p:nvSpPr>
        <p:spPr>
          <a:xfrm>
            <a:off x="1965453" y="5526149"/>
            <a:ext cx="6160615" cy="289441"/>
          </a:xfrm>
          <a:prstGeom prst="wedgeRoundRectCallout">
            <a:avLst>
              <a:gd name="adj1" fmla="val -52887"/>
              <a:gd name="adj2" fmla="val 22170"/>
              <a:gd name="adj3" fmla="val 16667"/>
            </a:avLst>
          </a:prstGeom>
          <a:solidFill>
            <a:schemeClr val="bg2"/>
          </a:solidFill>
        </p:spPr>
        <p:txBody>
          <a:bodyPr wrap="square" anchor="ctr" anchorCtr="0">
            <a:spAutoFit/>
          </a:bodyPr>
          <a:lstStyle/>
          <a:p>
            <a:pPr eaLnBrk="1" fontAlgn="auto" hangingPunct="1">
              <a:spcBef>
                <a:spcPts val="0"/>
              </a:spcBef>
              <a:spcAft>
                <a:spcPts val="0"/>
              </a:spcAft>
              <a:defRPr/>
            </a:pPr>
            <a:r>
              <a:rPr kumimoji="1" lang="ja-JP" altLang="en-US" sz="1100" spc="100" dirty="0">
                <a:solidFill>
                  <a:schemeClr val="tx1"/>
                </a:solidFill>
                <a:latin typeface="メイリオ" panose="020B0604030504040204" pitchFamily="50" charset="-128"/>
                <a:ea typeface="メイリオ" panose="020B0604030504040204" pitchFamily="50" charset="-128"/>
              </a:rPr>
              <a:t>これがまさに、保護</a:t>
            </a:r>
            <a:r>
              <a:rPr kumimoji="1" lang="ja-JP" altLang="en-US" sz="1100" spc="100" dirty="0">
                <a:latin typeface="メイリオ" panose="020B0604030504040204" pitchFamily="50" charset="-128"/>
                <a:ea typeface="メイリオ" panose="020B0604030504040204" pitchFamily="50" charset="-128"/>
              </a:rPr>
              <a:t>を</a:t>
            </a:r>
            <a:r>
              <a:rPr kumimoji="1" lang="ja-JP" altLang="en-US" sz="1100" spc="100" dirty="0">
                <a:solidFill>
                  <a:schemeClr val="tx1"/>
                </a:solidFill>
                <a:latin typeface="メイリオ" panose="020B0604030504040204" pitchFamily="50" charset="-128"/>
                <a:ea typeface="メイリオ" panose="020B0604030504040204" pitchFamily="50" charset="-128"/>
              </a:rPr>
              <a:t>適切に実施することにつながっていきますね。</a:t>
            </a:r>
          </a:p>
        </p:txBody>
      </p:sp>
      <p:sp>
        <p:nvSpPr>
          <p:cNvPr id="13" name="二等辺三角形 12">
            <a:extLst>
              <a:ext uri="{FF2B5EF4-FFF2-40B4-BE49-F238E27FC236}">
                <a16:creationId xmlns:a16="http://schemas.microsoft.com/office/drawing/2014/main" id="{ED5B3456-AB28-6477-6A68-503129181354}"/>
              </a:ext>
            </a:extLst>
          </p:cNvPr>
          <p:cNvSpPr/>
          <p:nvPr/>
        </p:nvSpPr>
        <p:spPr>
          <a:xfrm rot="16200000" flipV="1">
            <a:off x="8068938" y="4659817"/>
            <a:ext cx="243095" cy="284480"/>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B15B5643-73FE-D81E-FB27-C44A906949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118" y="5190966"/>
            <a:ext cx="1184336" cy="1184336"/>
          </a:xfrm>
          <a:prstGeom prst="rect">
            <a:avLst/>
          </a:prstGeom>
        </p:spPr>
      </p:pic>
    </p:spTree>
    <p:extLst>
      <p:ext uri="{BB962C8B-B14F-4D97-AF65-F5344CB8AC3E}">
        <p14:creationId xmlns:p14="http://schemas.microsoft.com/office/powerpoint/2010/main" val="273475006"/>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3E4D4-C91B-360F-82F5-2E1E2FB41BFC}"/>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BA08D5A1-272D-1684-5227-9AA9EBEA8F7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10</a:t>
            </a:fld>
            <a:endParaRPr lang="ja-JP" altLang="en-US" sz="1000">
              <a:solidFill>
                <a:srgbClr val="898989"/>
              </a:solidFill>
            </a:endParaRPr>
          </a:p>
        </p:txBody>
      </p:sp>
      <p:sp>
        <p:nvSpPr>
          <p:cNvPr id="3" name="四角形: 角を丸くする 2">
            <a:extLst>
              <a:ext uri="{FF2B5EF4-FFF2-40B4-BE49-F238E27FC236}">
                <a16:creationId xmlns:a16="http://schemas.microsoft.com/office/drawing/2014/main" id="{792488C8-EA25-253A-DE1F-9A5806E7F96F}"/>
              </a:ext>
            </a:extLst>
          </p:cNvPr>
          <p:cNvSpPr/>
          <p:nvPr/>
        </p:nvSpPr>
        <p:spPr>
          <a:xfrm>
            <a:off x="63520" y="633279"/>
            <a:ext cx="3519652"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訪問調査時の留意点</a:t>
            </a:r>
          </a:p>
        </p:txBody>
      </p:sp>
      <p:sp>
        <p:nvSpPr>
          <p:cNvPr id="4" name="正方形/長方形 6">
            <a:extLst>
              <a:ext uri="{FF2B5EF4-FFF2-40B4-BE49-F238E27FC236}">
                <a16:creationId xmlns:a16="http://schemas.microsoft.com/office/drawing/2014/main" id="{72A4F1F8-27D7-C40A-C970-6D58F28CE890}"/>
              </a:ext>
            </a:extLst>
          </p:cNvPr>
          <p:cNvSpPr>
            <a:spLocks noChangeArrowheads="1"/>
          </p:cNvSpPr>
          <p:nvPr/>
        </p:nvSpPr>
        <p:spPr bwMode="auto">
          <a:xfrm>
            <a:off x="500095" y="1504481"/>
            <a:ext cx="8759825" cy="4051099"/>
          </a:xfrm>
          <a:prstGeom prst="roundRect">
            <a:avLst>
              <a:gd name="adj" fmla="val 4611"/>
            </a:avLst>
          </a:prstGeom>
          <a:noFill/>
          <a:ln w="38100">
            <a:solidFill>
              <a:schemeClr val="accent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no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ケースワーカーの役割を伝えること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⇒ケースワーカーは、管理者・指導者ではなく、生活保護制度を１つのツールと</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しながら、利用者の生活がよりよくなるよう、共に考え、支援（応援）する</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パートナーです。</a:t>
            </a:r>
            <a:endParaRPr kumimoji="0" lang="en-US" altLang="ja-JP" sz="16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訪問の目的を伝えること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⇒生活保護は生活状況に即して実施される「オーダーメイド」の制度です。</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利用者が必要だと思ったタイミングで相談を受けるだけではなく、現状や将来</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に向けた希望などを聴かせてもらうことで、生活保護はよりよく実施できるこ</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とを伝えることが大切です。</a:t>
            </a:r>
          </a:p>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初対面の方に、いきなり援助方針に掲げられている課題の話はしない（ほうがよい）こと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⇒あいさつ（時候等）は、アイスブレイクとして重要です。はじめは、自己紹介</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とともに、近況や最近困っていること、生活の変化がないかを聴いてください。</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その後、確認すべきことを、丁寧に確認することが望まれます。</a:t>
            </a:r>
          </a:p>
        </p:txBody>
      </p:sp>
      <p:sp>
        <p:nvSpPr>
          <p:cNvPr id="6" name="正方形/長方形 6">
            <a:extLst>
              <a:ext uri="{FF2B5EF4-FFF2-40B4-BE49-F238E27FC236}">
                <a16:creationId xmlns:a16="http://schemas.microsoft.com/office/drawing/2014/main" id="{4B6D4644-E714-21C2-B17E-954260602620}"/>
              </a:ext>
            </a:extLst>
          </p:cNvPr>
          <p:cNvSpPr>
            <a:spLocks noChangeArrowheads="1"/>
          </p:cNvSpPr>
          <p:nvPr/>
        </p:nvSpPr>
        <p:spPr bwMode="auto">
          <a:xfrm>
            <a:off x="311183" y="1082730"/>
            <a:ext cx="91376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居宅訪問では、以下の点に留意しましょう。</a:t>
            </a:r>
            <a:endParaRPr kumimoji="0" lang="en-US" altLang="ja-JP" sz="1600" spc="100" dirty="0">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3D4147E1-F996-958A-9674-39D3F9D94EB7}"/>
              </a:ext>
            </a:extLst>
          </p:cNvPr>
          <p:cNvSpPr/>
          <p:nvPr/>
        </p:nvSpPr>
        <p:spPr>
          <a:xfrm>
            <a:off x="12072" y="6492875"/>
            <a:ext cx="9599761" cy="352425"/>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出典：新保美香「ケースワーカーのための対人援助技術」</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年度 生活保護ケースワーカー全国研修会資料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厚生労働省社会・援護局保護課</a:t>
            </a:r>
            <a:r>
              <a:rPr kumimoji="1" lang="en-US" altLang="ja-JP" sz="10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9</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,p10</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
        <p:nvSpPr>
          <p:cNvPr id="5" name="正方形/長方形 6">
            <a:extLst>
              <a:ext uri="{FF2B5EF4-FFF2-40B4-BE49-F238E27FC236}">
                <a16:creationId xmlns:a16="http://schemas.microsoft.com/office/drawing/2014/main" id="{51DF5C4B-646A-D634-3A62-C64166A79708}"/>
              </a:ext>
            </a:extLst>
          </p:cNvPr>
          <p:cNvSpPr>
            <a:spLocks noChangeArrowheads="1"/>
          </p:cNvSpPr>
          <p:nvPr/>
        </p:nvSpPr>
        <p:spPr bwMode="auto">
          <a:xfrm>
            <a:off x="388938" y="6031513"/>
            <a:ext cx="91376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ts val="0"/>
              </a:spcBef>
              <a:buFontTx/>
              <a:buNone/>
            </a:pPr>
            <a:r>
              <a:rPr kumimoji="0" lang="ja-JP" altLang="en-US" sz="1600" spc="100" dirty="0">
                <a:latin typeface="メイリオ" panose="020B0604030504040204" pitchFamily="50" charset="-128"/>
                <a:ea typeface="メイリオ" panose="020B0604030504040204" pitchFamily="50" charset="-128"/>
              </a:rPr>
              <a:t>次頁で「確認すべきこと」を見ていきましょう。</a:t>
            </a:r>
            <a:endParaRPr kumimoji="0" lang="en-US" altLang="ja-JP" sz="1600" spc="1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62C80C27-18AA-35D2-A39C-20D971848ABF}"/>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３．留意点・確認すべき事項</a:t>
            </a:r>
          </a:p>
        </p:txBody>
      </p:sp>
      <p:sp>
        <p:nvSpPr>
          <p:cNvPr id="10" name="正方形/長方形 9">
            <a:extLst>
              <a:ext uri="{FF2B5EF4-FFF2-40B4-BE49-F238E27FC236}">
                <a16:creationId xmlns:a16="http://schemas.microsoft.com/office/drawing/2014/main" id="{8C7A904D-BD3F-F316-3BBB-69B24CDE1B8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11" name="二等辺三角形 10">
            <a:extLst>
              <a:ext uri="{FF2B5EF4-FFF2-40B4-BE49-F238E27FC236}">
                <a16:creationId xmlns:a16="http://schemas.microsoft.com/office/drawing/2014/main" id="{318508C9-4419-095A-0230-C026523131FE}"/>
              </a:ext>
            </a:extLst>
          </p:cNvPr>
          <p:cNvSpPr/>
          <p:nvPr/>
        </p:nvSpPr>
        <p:spPr>
          <a:xfrm flipV="1">
            <a:off x="4693602" y="5714006"/>
            <a:ext cx="518795" cy="21600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897583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82803-3FA4-6BCC-19D5-34762BDDAE6A}"/>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7918F5F7-FA10-C542-0C54-31DF0372EDD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11</a:t>
            </a:fld>
            <a:endParaRPr lang="ja-JP" altLang="en-US" sz="1000">
              <a:solidFill>
                <a:srgbClr val="898989"/>
              </a:solidFill>
            </a:endParaRPr>
          </a:p>
        </p:txBody>
      </p:sp>
      <p:sp>
        <p:nvSpPr>
          <p:cNvPr id="8" name="正方形/長方形 6">
            <a:extLst>
              <a:ext uri="{FF2B5EF4-FFF2-40B4-BE49-F238E27FC236}">
                <a16:creationId xmlns:a16="http://schemas.microsoft.com/office/drawing/2014/main" id="{CB18A7D4-D545-D282-57A7-BDC4EC560E55}"/>
              </a:ext>
            </a:extLst>
          </p:cNvPr>
          <p:cNvSpPr>
            <a:spLocks noChangeArrowheads="1"/>
          </p:cNvSpPr>
          <p:nvPr/>
        </p:nvSpPr>
        <p:spPr bwMode="auto">
          <a:xfrm>
            <a:off x="500095" y="1818572"/>
            <a:ext cx="8759825" cy="4049792"/>
          </a:xfrm>
          <a:prstGeom prst="roundRect">
            <a:avLst>
              <a:gd name="adj" fmla="val 5789"/>
            </a:avLst>
          </a:prstGeom>
          <a:noFill/>
          <a:ln w="38100">
            <a:solidFill>
              <a:schemeClr val="accent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no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健康状態</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⇒通院・服薬・介護サービスの必要性や現状　等</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社会生活</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⇒就労・通学・施設への通所・地域活動への参加等の状況　等</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⇒孤立していないか、ご本人を支えるものがあるか、困ったときに相談</a:t>
            </a:r>
            <a:br>
              <a:rPr kumimoji="0" lang="en-US" altLang="ja-JP" sz="1800" spc="100" dirty="0">
                <a:latin typeface="メイリオ" panose="020B0604030504040204" pitchFamily="50" charset="-128"/>
                <a:ea typeface="メイリオ" panose="020B0604030504040204" pitchFamily="50" charset="-128"/>
              </a:rPr>
            </a:br>
            <a:r>
              <a:rPr kumimoji="0" lang="ja-JP" altLang="en-US" sz="1800" spc="100" dirty="0">
                <a:latin typeface="メイリオ" panose="020B0604030504040204" pitchFamily="50" charset="-128"/>
                <a:ea typeface="メイリオ" panose="020B0604030504040204" pitchFamily="50" charset="-128"/>
              </a:rPr>
              <a:t>　　できる人がいるか、日々を支える楽しみなどがあるかを把握することも</a:t>
            </a:r>
            <a:br>
              <a:rPr kumimoji="0" lang="en-US" altLang="ja-JP" sz="1800" spc="100" dirty="0">
                <a:latin typeface="メイリオ" panose="020B0604030504040204" pitchFamily="50" charset="-128"/>
                <a:ea typeface="メイリオ" panose="020B0604030504040204" pitchFamily="50" charset="-128"/>
              </a:rPr>
            </a:br>
            <a:r>
              <a:rPr kumimoji="0" lang="ja-JP" altLang="en-US" sz="1800" spc="100" dirty="0">
                <a:latin typeface="メイリオ" panose="020B0604030504040204" pitchFamily="50" charset="-128"/>
                <a:ea typeface="メイリオ" panose="020B0604030504040204" pitchFamily="50" charset="-128"/>
              </a:rPr>
              <a:t>　　大切です。</a:t>
            </a: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将来に向けた希望</a:t>
            </a:r>
            <a:r>
              <a:rPr kumimoji="0" lang="ja-JP" altLang="en-US" sz="1400" spc="100" dirty="0">
                <a:latin typeface="メイリオ" panose="020B0604030504040204" pitchFamily="50" charset="-128"/>
                <a:ea typeface="メイリオ" panose="020B0604030504040204" pitchFamily="50" charset="-128"/>
              </a:rPr>
              <a:t>（</a:t>
            </a:r>
            <a:r>
              <a:rPr kumimoji="0" lang="en-US" altLang="ja-JP" sz="1400" spc="100" dirty="0">
                <a:latin typeface="メイリオ" panose="020B0604030504040204" pitchFamily="50" charset="-128"/>
                <a:ea typeface="メイリオ" panose="020B0604030504040204" pitchFamily="50" charset="-128"/>
              </a:rPr>
              <a:t>※</a:t>
            </a:r>
            <a:r>
              <a:rPr kumimoji="0" lang="ja-JP" altLang="en-US" sz="1400" spc="100" dirty="0">
                <a:latin typeface="メイリオ" panose="020B0604030504040204" pitchFamily="50" charset="-128"/>
                <a:ea typeface="メイリオ" panose="020B0604030504040204" pitchFamily="50" charset="-128"/>
              </a:rPr>
              <a:t>次頁で詳しく確認します）</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⇒欲しいもの、行きたいところ、やってみたいこと等を共有することが、</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その実現に向けて主体的に日々を過ごすことにつながっていきます。</a:t>
            </a: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世帯の家計や住環境に支障がないか</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⇒制度や保護費支給額の根拠がわからないままに受け取っている方もいる</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ため、生活や収入状況の変化も聞き取り、適切に説明をしましょう。</a:t>
            </a:r>
            <a:endParaRPr kumimoji="0" lang="en-US" altLang="ja-JP" sz="1800" spc="100" dirty="0">
              <a:latin typeface="メイリオ" panose="020B0604030504040204" pitchFamily="50" charset="-128"/>
              <a:ea typeface="メイリオ" panose="020B0604030504040204" pitchFamily="50" charset="-128"/>
            </a:endParaRPr>
          </a:p>
        </p:txBody>
      </p:sp>
      <p:sp>
        <p:nvSpPr>
          <p:cNvPr id="11" name="正方形/長方形 6">
            <a:extLst>
              <a:ext uri="{FF2B5EF4-FFF2-40B4-BE49-F238E27FC236}">
                <a16:creationId xmlns:a16="http://schemas.microsoft.com/office/drawing/2014/main" id="{94CE3914-6710-8135-D8B2-DB3672082ED9}"/>
              </a:ext>
            </a:extLst>
          </p:cNvPr>
          <p:cNvSpPr>
            <a:spLocks noChangeArrowheads="1"/>
          </p:cNvSpPr>
          <p:nvPr/>
        </p:nvSpPr>
        <p:spPr bwMode="auto">
          <a:xfrm>
            <a:off x="311183" y="827543"/>
            <a:ext cx="9137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居宅訪問では、年間を通じて世帯員全員と面接し、個々の生活状況の変化や困りごとがないかを把握することが求められます。また、援助方針に基づき、その進捗状況を確かめることも大切です。</a:t>
            </a:r>
            <a:endParaRPr kumimoji="0" lang="en-US" altLang="ja-JP" sz="1600" spc="1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DD9CBAB8-D995-8E18-7C78-AE4FB3D658C2}"/>
              </a:ext>
            </a:extLst>
          </p:cNvPr>
          <p:cNvSpPr/>
          <p:nvPr/>
        </p:nvSpPr>
        <p:spPr>
          <a:xfrm>
            <a:off x="12072" y="6243484"/>
            <a:ext cx="9893928" cy="594852"/>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出典：新保美香「ケースワーカーのための対人援助技術」</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年度 生活保護ケースワーカー全国研修会資料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厚生労働省社会・援護局保護課</a:t>
            </a:r>
            <a:r>
              <a:rPr kumimoji="1" lang="en-US" altLang="ja-JP" sz="10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9</a:t>
            </a:r>
            <a:r>
              <a:rPr kumimoji="1" lang="ja-JP" altLang="en-US" sz="1000" dirty="0">
                <a:solidFill>
                  <a:schemeClr val="tx1"/>
                </a:solidFill>
                <a:latin typeface="メイリオ" panose="020B0604030504040204" pitchFamily="50" charset="-128"/>
                <a:ea typeface="メイリオ" panose="020B0604030504040204" pitchFamily="50" charset="-128"/>
              </a:rPr>
              <a:t>日　</a:t>
            </a:r>
            <a:r>
              <a:rPr kumimoji="1" lang="en-US" altLang="ja-JP" sz="1000" dirty="0">
                <a:solidFill>
                  <a:schemeClr val="tx1"/>
                </a:solidFill>
                <a:latin typeface="メイリオ" panose="020B0604030504040204" pitchFamily="50" charset="-128"/>
                <a:ea typeface="メイリオ" panose="020B0604030504040204" pitchFamily="50" charset="-128"/>
              </a:rPr>
              <a:t>p10</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a:t>
            </a:r>
            <a:r>
              <a:rPr lang="ja-JP" altLang="en-US" sz="1000" dirty="0">
                <a:solidFill>
                  <a:schemeClr val="tx1"/>
                </a:solidFill>
                <a:latin typeface="メイリオ" panose="020B0604030504040204" pitchFamily="50" charset="-128"/>
                <a:ea typeface="メイリオ" panose="020B0604030504040204" pitchFamily="50" charset="-128"/>
              </a:rPr>
              <a:t>新保美香「生活保護実践講座</a:t>
            </a:r>
            <a:r>
              <a:rPr lang="en-US" altLang="ja-JP" sz="1000" dirty="0">
                <a:solidFill>
                  <a:schemeClr val="tx1"/>
                </a:solidFill>
                <a:latin typeface="メイリオ" panose="020B0604030504040204" pitchFamily="50" charset="-128"/>
                <a:ea typeface="メイリオ" panose="020B0604030504040204" pitchFamily="50" charset="-128"/>
              </a:rPr>
              <a:t>2023</a:t>
            </a:r>
            <a:r>
              <a:rPr lang="ja-JP" altLang="en-US" sz="1000" dirty="0">
                <a:solidFill>
                  <a:schemeClr val="tx1"/>
                </a:solidFill>
                <a:latin typeface="メイリオ" panose="020B0604030504040204" pitchFamily="50" charset="-128"/>
                <a:ea typeface="メイリオ" panose="020B0604030504040204" pitchFamily="50" charset="-128"/>
              </a:rPr>
              <a:t>／第９回」</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生活と福祉（</a:t>
            </a:r>
            <a:r>
              <a:rPr lang="en-US" altLang="ja-JP" sz="1000" dirty="0">
                <a:solidFill>
                  <a:schemeClr val="tx1"/>
                </a:solidFill>
                <a:latin typeface="メイリオ" panose="020B0604030504040204" pitchFamily="50" charset="-128"/>
                <a:ea typeface="メイリオ" panose="020B0604030504040204" pitchFamily="50" charset="-128"/>
              </a:rPr>
              <a:t>2</a:t>
            </a:r>
            <a:r>
              <a:rPr lang="ja-JP" altLang="en-US" sz="1000" dirty="0">
                <a:solidFill>
                  <a:schemeClr val="tx1"/>
                </a:solidFill>
                <a:latin typeface="メイリオ" panose="020B0604030504040204" pitchFamily="50" charset="-128"/>
                <a:ea typeface="メイリオ" panose="020B0604030504040204" pitchFamily="50" charset="-128"/>
              </a:rPr>
              <a:t>月号）</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lang="en-US" altLang="ja-JP" sz="1000" dirty="0">
                <a:solidFill>
                  <a:schemeClr val="tx1"/>
                </a:solidFill>
                <a:latin typeface="メイリオ" panose="020B0604030504040204" pitchFamily="50" charset="-128"/>
                <a:ea typeface="メイリオ" panose="020B0604030504040204" pitchFamily="50" charset="-128"/>
              </a:rPr>
              <a:t>,2024</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,p22</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a:t>
            </a:r>
            <a:r>
              <a:rPr lang="ja-JP" altLang="en-US" sz="1000" dirty="0">
                <a:solidFill>
                  <a:schemeClr val="tx1"/>
                </a:solidFill>
                <a:latin typeface="メイリオ" panose="020B0604030504040204" pitchFamily="50" charset="-128"/>
                <a:ea typeface="メイリオ" panose="020B0604030504040204" pitchFamily="50" charset="-128"/>
              </a:rPr>
              <a:t>新保美香「生活保護実践講座</a:t>
            </a:r>
            <a:r>
              <a:rPr lang="en-US" altLang="ja-JP" sz="1000" dirty="0">
                <a:solidFill>
                  <a:schemeClr val="tx1"/>
                </a:solidFill>
                <a:latin typeface="メイリオ" panose="020B0604030504040204" pitchFamily="50" charset="-128"/>
                <a:ea typeface="メイリオ" panose="020B0604030504040204" pitchFamily="50" charset="-128"/>
              </a:rPr>
              <a:t>2023</a:t>
            </a:r>
            <a:r>
              <a:rPr lang="ja-JP" altLang="en-US" sz="1000" dirty="0">
                <a:solidFill>
                  <a:schemeClr val="tx1"/>
                </a:solidFill>
                <a:latin typeface="メイリオ" panose="020B0604030504040204" pitchFamily="50" charset="-128"/>
                <a:ea typeface="メイリオ" panose="020B0604030504040204" pitchFamily="50" charset="-128"/>
              </a:rPr>
              <a:t>／第</a:t>
            </a:r>
            <a:r>
              <a:rPr lang="en-US" altLang="ja-JP" sz="1000" dirty="0">
                <a:solidFill>
                  <a:schemeClr val="tx1"/>
                </a:solidFill>
                <a:latin typeface="メイリオ" panose="020B0604030504040204" pitchFamily="50" charset="-128"/>
                <a:ea typeface="メイリオ" panose="020B0604030504040204" pitchFamily="50" charset="-128"/>
              </a:rPr>
              <a:t>10</a:t>
            </a:r>
            <a:r>
              <a:rPr lang="ja-JP" altLang="en-US" sz="1000" dirty="0">
                <a:solidFill>
                  <a:schemeClr val="tx1"/>
                </a:solidFill>
                <a:latin typeface="メイリオ" panose="020B0604030504040204" pitchFamily="50" charset="-128"/>
                <a:ea typeface="メイリオ" panose="020B0604030504040204" pitchFamily="50" charset="-128"/>
              </a:rPr>
              <a:t>回」</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生活と福祉（</a:t>
            </a:r>
            <a:r>
              <a:rPr lang="en-US" altLang="ja-JP" sz="1000" dirty="0">
                <a:solidFill>
                  <a:schemeClr val="tx1"/>
                </a:solidFill>
                <a:latin typeface="メイリオ" panose="020B0604030504040204" pitchFamily="50" charset="-128"/>
                <a:ea typeface="メイリオ" panose="020B0604030504040204" pitchFamily="50" charset="-128"/>
              </a:rPr>
              <a:t>3</a:t>
            </a:r>
            <a:r>
              <a:rPr lang="ja-JP" altLang="en-US" sz="1000" dirty="0">
                <a:solidFill>
                  <a:schemeClr val="tx1"/>
                </a:solidFill>
                <a:latin typeface="メイリオ" panose="020B0604030504040204" pitchFamily="50" charset="-128"/>
                <a:ea typeface="メイリオ" panose="020B0604030504040204" pitchFamily="50" charset="-128"/>
              </a:rPr>
              <a:t>月号）</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lang="en-US" altLang="ja-JP" sz="1000" dirty="0">
                <a:solidFill>
                  <a:schemeClr val="tx1"/>
                </a:solidFill>
                <a:latin typeface="メイリオ" panose="020B0604030504040204" pitchFamily="50" charset="-128"/>
                <a:ea typeface="メイリオ" panose="020B0604030504040204" pitchFamily="50" charset="-128"/>
              </a:rPr>
              <a:t>,2024</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,p22</a:t>
            </a:r>
            <a:r>
              <a:rPr lang="ja-JP" altLang="en-US" sz="1000" dirty="0">
                <a:solidFill>
                  <a:schemeClr val="tx1"/>
                </a:solidFill>
                <a:latin typeface="メイリオ" panose="020B0604030504040204" pitchFamily="50" charset="-128"/>
                <a:ea typeface="メイリオ" panose="020B0604030504040204" pitchFamily="50" charset="-128"/>
              </a:rPr>
              <a:t>　</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
        <p:nvSpPr>
          <p:cNvPr id="4" name="四角形: 角を丸くする 3">
            <a:extLst>
              <a:ext uri="{FF2B5EF4-FFF2-40B4-BE49-F238E27FC236}">
                <a16:creationId xmlns:a16="http://schemas.microsoft.com/office/drawing/2014/main" id="{835CB950-9BA0-0C24-3D9B-878993B1A763}"/>
              </a:ext>
            </a:extLst>
          </p:cNvPr>
          <p:cNvSpPr/>
          <p:nvPr/>
        </p:nvSpPr>
        <p:spPr>
          <a:xfrm>
            <a:off x="134937" y="291740"/>
            <a:ext cx="522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訪問調査において確認すべきこと</a:t>
            </a:r>
          </a:p>
        </p:txBody>
      </p:sp>
    </p:spTree>
    <p:extLst>
      <p:ext uri="{BB962C8B-B14F-4D97-AF65-F5344CB8AC3E}">
        <p14:creationId xmlns:p14="http://schemas.microsoft.com/office/powerpoint/2010/main" val="34630761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C59F9-325E-303C-9DB9-26CE602556EE}"/>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A448B97-653B-DA4D-9ADE-67DC9C1BC03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12</a:t>
            </a:fld>
            <a:endParaRPr lang="ja-JP" altLang="en-US" sz="1000">
              <a:solidFill>
                <a:srgbClr val="898989"/>
              </a:solidFill>
            </a:endParaRPr>
          </a:p>
        </p:txBody>
      </p:sp>
      <p:sp>
        <p:nvSpPr>
          <p:cNvPr id="2" name="テキスト ボックス 1">
            <a:extLst>
              <a:ext uri="{FF2B5EF4-FFF2-40B4-BE49-F238E27FC236}">
                <a16:creationId xmlns:a16="http://schemas.microsoft.com/office/drawing/2014/main" id="{A2E5E4CB-250A-6DEE-7C42-C8C79AAC1086}"/>
              </a:ext>
            </a:extLst>
          </p:cNvPr>
          <p:cNvSpPr txBox="1"/>
          <p:nvPr/>
        </p:nvSpPr>
        <p:spPr>
          <a:xfrm>
            <a:off x="58738" y="6535738"/>
            <a:ext cx="9324975" cy="300037"/>
          </a:xfrm>
          <a:prstGeom prst="rect">
            <a:avLst/>
          </a:prstGeom>
          <a:noFill/>
        </p:spPr>
        <p:txBody>
          <a:bodyPr tIns="0" bIns="0"/>
          <a:lstStyle/>
          <a:p>
            <a:pPr eaLnBrk="1" fontAlgn="auto" hangingPunct="1">
              <a:spcBef>
                <a:spcPts val="0"/>
              </a:spcBef>
              <a:spcAft>
                <a:spcPts val="0"/>
              </a:spcAft>
              <a:defRPr/>
            </a:pPr>
            <a:r>
              <a:rPr kumimoji="1" lang="ja-JP" altLang="en-US" sz="1000" dirty="0">
                <a:latin typeface="メイリオ" panose="020B0604030504040204" pitchFamily="50" charset="-128"/>
                <a:ea typeface="メイリオ" panose="020B0604030504040204" pitchFamily="50" charset="-128"/>
              </a:rPr>
              <a:t>出典：新保美香</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全国社会福祉協議会</a:t>
            </a:r>
            <a:r>
              <a:rPr kumimoji="1" lang="en-US" altLang="ja-JP" sz="1000" dirty="0">
                <a:latin typeface="メイリオ" panose="020B0604030504040204" pitchFamily="50" charset="-128"/>
                <a:ea typeface="メイリオ" panose="020B0604030504040204" pitchFamily="50" charset="-128"/>
              </a:rPr>
              <a:t>,2005</a:t>
            </a:r>
            <a:r>
              <a:rPr kumimoji="1" lang="ja-JP" altLang="en-US" sz="1000" dirty="0">
                <a:latin typeface="メイリオ" panose="020B0604030504040204" pitchFamily="50" charset="-128"/>
                <a:ea typeface="メイリオ" panose="020B0604030504040204" pitchFamily="50" charset="-128"/>
              </a:rPr>
              <a:t>年</a:t>
            </a:r>
            <a:r>
              <a:rPr kumimoji="1" lang="en-US" altLang="ja-JP" sz="1000" dirty="0">
                <a:latin typeface="メイリオ" panose="020B0604030504040204" pitchFamily="50" charset="-128"/>
                <a:ea typeface="メイリオ" panose="020B0604030504040204" pitchFamily="50" charset="-128"/>
              </a:rPr>
              <a:t>,p49,58</a:t>
            </a:r>
            <a:r>
              <a:rPr kumimoji="1" lang="ja-JP" altLang="en-US" sz="1000" dirty="0">
                <a:latin typeface="メイリオ" panose="020B0604030504040204" pitchFamily="50" charset="-128"/>
                <a:ea typeface="メイリオ" panose="020B0604030504040204" pitchFamily="50" charset="-128"/>
              </a:rPr>
              <a:t>をもと</a:t>
            </a:r>
            <a:endParaRPr kumimoji="1" lang="en-US" altLang="ja-JP" sz="10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000" dirty="0">
                <a:latin typeface="メイリオ" panose="020B0604030504040204" pitchFamily="50" charset="-128"/>
                <a:ea typeface="メイリオ" panose="020B0604030504040204" pitchFamily="50" charset="-128"/>
              </a:rPr>
              <a:t>　　　に作成</a:t>
            </a:r>
            <a:endParaRPr kumimoji="1" lang="en-US" altLang="ja-JP" sz="1000" dirty="0">
              <a:latin typeface="メイリオ" panose="020B0604030504040204" pitchFamily="50" charset="-128"/>
              <a:ea typeface="メイリオ" panose="020B0604030504040204" pitchFamily="50" charset="-128"/>
            </a:endParaRPr>
          </a:p>
          <a:p>
            <a:pPr indent="-792000" eaLnBrk="1" fontAlgn="auto" hangingPunct="1">
              <a:spcBef>
                <a:spcPts val="0"/>
              </a:spcBef>
              <a:spcAft>
                <a:spcPts val="0"/>
              </a:spcAft>
              <a:defRPr/>
            </a:pPr>
            <a:endParaRPr kumimoji="1" lang="ja-JP" altLang="en-US" sz="10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9D56031D-62DC-7B84-C415-D77424F8C7B6}"/>
              </a:ext>
            </a:extLst>
          </p:cNvPr>
          <p:cNvSpPr/>
          <p:nvPr/>
        </p:nvSpPr>
        <p:spPr>
          <a:xfrm>
            <a:off x="585787" y="971550"/>
            <a:ext cx="8734425" cy="4914900"/>
          </a:xfrm>
          <a:prstGeom prst="roundRect">
            <a:avLst>
              <a:gd name="adj" fmla="val 5681"/>
            </a:avLst>
          </a:prstGeom>
          <a:noFill/>
          <a:ln w="38100">
            <a:solidFill>
              <a:schemeClr val="accent2"/>
            </a:solidFill>
            <a:prstDash val="sysDot"/>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2000" b="1" spc="100" dirty="0">
                <a:solidFill>
                  <a:schemeClr val="tx1"/>
                </a:solidFill>
                <a:latin typeface="メイリオ" panose="020B0604030504040204" pitchFamily="50" charset="-128"/>
                <a:ea typeface="メイリオ" panose="020B0604030504040204" pitchFamily="50" charset="-128"/>
              </a:rPr>
              <a:t>「将来に向けた希望」がもたらす本人の主体性</a:t>
            </a: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a:t>
            </a:r>
            <a:r>
              <a:rPr kumimoji="1" lang="ja-JP" altLang="en-US" spc="100" dirty="0">
                <a:solidFill>
                  <a:schemeClr val="tx1"/>
                </a:solidFill>
                <a:latin typeface="メイリオ" panose="020B0604030504040204" pitchFamily="50" charset="-128"/>
                <a:ea typeface="メイリオ" panose="020B0604030504040204" pitchFamily="50" charset="-128"/>
              </a:rPr>
              <a:t>生活保護を受給されている方は、ともすると「生活保護が開始された」ということで安心し、生活保護受給をゴールであるかのように感じてしまいます。そうなると、ケースワーカーの援助を「生活保護を受けるために仕方ないこと」として受けとめたり、仕事をすることを「生活保護を受けるためにしなければならないこと」と考えてしまいがち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しかし、生活保護制度やケースワーカーの援助は、本人が生活を安定させていくために活用できる社会資源の一つにすぎません。本人に将来への希望を確認していくことは、本人から前向きな意欲を引き出すきっかけとなります。そして、「希望」を語ることを通して、本人はそれを実現させるために自分が今後何をしていく必要があるか、自ら主体的に考えることができるようになり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ケースワーカーと本人が可能な限り協働し、本人の生活の安定に向けたプロセスを歩んでいくためにも、「将来に向けた希望を聴く」ことを、心がけておきたいものです。</a:t>
            </a:r>
            <a:endParaRPr kumimoji="1" lang="ja-JP" altLang="en-US" sz="1600" spc="1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44">
            <a:extLst>
              <a:ext uri="{FF2B5EF4-FFF2-40B4-BE49-F238E27FC236}">
                <a16:creationId xmlns:a16="http://schemas.microsoft.com/office/drawing/2014/main" id="{2FCD4F6B-F94A-D2E9-5AD1-26F3362C107F}"/>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25138483"/>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4CF02-EECE-8883-B045-040268A75B0F}"/>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0F4FB06-FEC2-3E98-2A02-CC8FDB56F4C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13</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2ADF17AD-25D6-0834-1203-3191831D41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C13FC4A3-6012-26D4-F339-EB032026C001}"/>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Ⅱ</a:t>
            </a:r>
            <a:r>
              <a:rPr kumimoji="1" lang="ja-JP" altLang="en-US" sz="3200" b="1" spc="300" dirty="0">
                <a:latin typeface="メイリオ" panose="020B0604030504040204" pitchFamily="50" charset="-128"/>
                <a:ea typeface="メイリオ" panose="020B0604030504040204" pitchFamily="50" charset="-128"/>
              </a:rPr>
              <a:t>．よりよい訪問調査にむけて</a:t>
            </a:r>
          </a:p>
        </p:txBody>
      </p:sp>
      <p:sp>
        <p:nvSpPr>
          <p:cNvPr id="5" name="平行四辺形 4">
            <a:extLst>
              <a:ext uri="{FF2B5EF4-FFF2-40B4-BE49-F238E27FC236}">
                <a16:creationId xmlns:a16="http://schemas.microsoft.com/office/drawing/2014/main" id="{24549C10-2DC5-9FF7-E6E3-A6E02CF74A22}"/>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D95FABC2-DCE9-59C5-EA68-1CA6C8D8216F}"/>
              </a:ext>
            </a:extLst>
          </p:cNvPr>
          <p:cNvSpPr txBox="1"/>
          <p:nvPr/>
        </p:nvSpPr>
        <p:spPr>
          <a:xfrm>
            <a:off x="796925" y="4196283"/>
            <a:ext cx="8729663" cy="723275"/>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ワークを交えながら、よりよい訪問調査にむけたポイントを</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学んでいきましょう。</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02719649"/>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84C6766D-4F45-1D84-3D21-5A3014C9F30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14</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DE4F4541-B860-E32F-DB4F-234546BB4C3B}"/>
              </a:ext>
            </a:extLst>
          </p:cNvPr>
          <p:cNvSpPr/>
          <p:nvPr/>
        </p:nvSpPr>
        <p:spPr>
          <a:xfrm>
            <a:off x="723900" y="2501900"/>
            <a:ext cx="8458200" cy="2476500"/>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「訪問調査」では、どのようなことを</a:t>
            </a:r>
            <a:endParaRPr lang="en-US" altLang="ja-JP" sz="36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意識していますか？</a:t>
            </a:r>
            <a:endParaRPr lang="en-US" altLang="ja-JP" sz="36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また、難しさを感じることは？</a:t>
            </a:r>
            <a:endParaRPr lang="en-US" altLang="ja-JP" sz="3600" b="1"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D528C4B-EA23-06B7-AF63-9D637B698423}"/>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　訪問調査で意識していること、難しいと感じていること</a:t>
            </a:r>
          </a:p>
        </p:txBody>
      </p:sp>
      <p:sp>
        <p:nvSpPr>
          <p:cNvPr id="11" name="四角形: 角を丸くする 10">
            <a:extLst>
              <a:ext uri="{FF2B5EF4-FFF2-40B4-BE49-F238E27FC236}">
                <a16:creationId xmlns:a16="http://schemas.microsoft.com/office/drawing/2014/main" id="{ED9A7AAF-5DBF-D8DC-7CA3-A920EEC5C4FF}"/>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97264-7B98-1719-A86D-6E558B7F32C3}"/>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F4D264CD-E52B-4CCE-17FC-40F1DACAF3D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15</a:t>
            </a:fld>
            <a:endParaRPr lang="ja-JP" altLang="en-US" sz="1000">
              <a:solidFill>
                <a:srgbClr val="898989"/>
              </a:solidFill>
            </a:endParaRPr>
          </a:p>
        </p:txBody>
      </p:sp>
      <p:sp>
        <p:nvSpPr>
          <p:cNvPr id="3" name="テキスト ボックス 5">
            <a:extLst>
              <a:ext uri="{FF2B5EF4-FFF2-40B4-BE49-F238E27FC236}">
                <a16:creationId xmlns:a16="http://schemas.microsoft.com/office/drawing/2014/main" id="{92AEEEEC-FD2E-7CE0-E0E9-DE4395B9C10B}"/>
              </a:ext>
            </a:extLst>
          </p:cNvPr>
          <p:cNvSpPr txBox="1">
            <a:spLocks noChangeArrowheads="1"/>
          </p:cNvSpPr>
          <p:nvPr/>
        </p:nvSpPr>
        <p:spPr bwMode="auto">
          <a:xfrm>
            <a:off x="30163" y="6534150"/>
            <a:ext cx="92170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,2005</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,p55</a:t>
            </a:r>
          </a:p>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　　　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生活保護実践講座－利用者とともに歩む社会福祉実践－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,2018</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,p24</a:t>
            </a:r>
            <a:r>
              <a:rPr lang="ja-JP" altLang="en-US" sz="1000" dirty="0">
                <a:latin typeface="メイリオ" panose="020B0604030504040204" pitchFamily="50" charset="-128"/>
                <a:ea typeface="メイリオ" panose="020B0604030504040204" pitchFamily="50" charset="-128"/>
              </a:rPr>
              <a:t>　をもとに作成</a:t>
            </a:r>
          </a:p>
        </p:txBody>
      </p:sp>
      <p:sp>
        <p:nvSpPr>
          <p:cNvPr id="4" name="四角形: 角を丸くする 3">
            <a:extLst>
              <a:ext uri="{FF2B5EF4-FFF2-40B4-BE49-F238E27FC236}">
                <a16:creationId xmlns:a16="http://schemas.microsoft.com/office/drawing/2014/main" id="{87D21C66-B2F3-429A-8FAC-B662DD3A7EB7}"/>
              </a:ext>
            </a:extLst>
          </p:cNvPr>
          <p:cNvSpPr/>
          <p:nvPr/>
        </p:nvSpPr>
        <p:spPr>
          <a:xfrm>
            <a:off x="134938" y="900000"/>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本人が訪問に拒否的</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87AB55C0-AC78-8117-F58C-D78DB56EC3BD}"/>
              </a:ext>
            </a:extLst>
          </p:cNvPr>
          <p:cNvSpPr/>
          <p:nvPr/>
        </p:nvSpPr>
        <p:spPr>
          <a:xfrm>
            <a:off x="453000" y="1377269"/>
            <a:ext cx="9000000" cy="2342244"/>
          </a:xfrm>
          <a:prstGeom prst="rect">
            <a:avLst/>
          </a:prstGeom>
          <a:noFill/>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無理に訪問することはありません。まずは所内面接を実施し、訪問を拒否する理由を把握したうえで対応することが望まれます。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本人に「わざわざ来てくれなくてもいいのに」と軽く言われた程度であれば、その場で「訪問の目的」を伝え、理解してもらえるように働きかけるとよいでしょう。</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場合によっては、査察指導員が同席し、ケースワーカーの訪問調査について本人に理解を求めていくことが必要なこともあります。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EEDC3D37-8282-8C89-6185-A1A6E1A4816B}"/>
              </a:ext>
            </a:extLst>
          </p:cNvPr>
          <p:cNvSpPr/>
          <p:nvPr/>
        </p:nvSpPr>
        <p:spPr>
          <a:xfrm>
            <a:off x="134938" y="3925888"/>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本人の訴えや話が長く、訪問時間が長時間になる</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60E6C39-1437-CD06-5136-AAF2EC04E6FC}"/>
              </a:ext>
            </a:extLst>
          </p:cNvPr>
          <p:cNvSpPr/>
          <p:nvPr/>
        </p:nvSpPr>
        <p:spPr>
          <a:xfrm>
            <a:off x="453000" y="4395788"/>
            <a:ext cx="9000000" cy="1931987"/>
          </a:xfrm>
          <a:prstGeom prst="rect">
            <a:avLst/>
          </a:prstGeom>
          <a:noFill/>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これも、訪問の目的を理解していないことが原因となっていることが多いようです。対応できる時間をあらかじめ提示した上で、予定の時間には話を切り上げ、次回面接の約束をするなどの工夫が考えら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話を始める前に、確認すべきことを本人にお伝えするのも一つの方法です。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7814661E-F13A-13D4-46E8-7BE77E21DC0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．よりよい訪問調査にむけて</a:t>
            </a:r>
          </a:p>
        </p:txBody>
      </p:sp>
      <p:sp>
        <p:nvSpPr>
          <p:cNvPr id="16" name="正方形/長方形 15">
            <a:extLst>
              <a:ext uri="{FF2B5EF4-FFF2-40B4-BE49-F238E27FC236}">
                <a16:creationId xmlns:a16="http://schemas.microsoft.com/office/drawing/2014/main" id="{A299EB73-76DE-618F-EC73-C8834A036F9B}"/>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１．「困ったな」と感じたときに</a:t>
            </a:r>
          </a:p>
        </p:txBody>
      </p:sp>
    </p:spTree>
    <p:extLst>
      <p:ext uri="{BB962C8B-B14F-4D97-AF65-F5344CB8AC3E}">
        <p14:creationId xmlns:p14="http://schemas.microsoft.com/office/powerpoint/2010/main" val="1690893515"/>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F2051-35C6-17C6-9DF0-7DA1F95B4837}"/>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DA2238B6-11C7-D4B8-E816-D2CA2CCEA2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16</a:t>
            </a:fld>
            <a:endParaRPr lang="ja-JP" altLang="en-US" sz="1000">
              <a:solidFill>
                <a:srgbClr val="898989"/>
              </a:solidFill>
            </a:endParaRPr>
          </a:p>
        </p:txBody>
      </p:sp>
      <p:sp>
        <p:nvSpPr>
          <p:cNvPr id="2" name="四角形: 角を丸くする 1">
            <a:extLst>
              <a:ext uri="{FF2B5EF4-FFF2-40B4-BE49-F238E27FC236}">
                <a16:creationId xmlns:a16="http://schemas.microsoft.com/office/drawing/2014/main" id="{07C409F3-8FF1-7ADA-6D65-A10394C48651}"/>
              </a:ext>
            </a:extLst>
          </p:cNvPr>
          <p:cNvSpPr/>
          <p:nvPr/>
        </p:nvSpPr>
        <p:spPr>
          <a:xfrm>
            <a:off x="134938" y="3667125"/>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長期間「不在」が続いており、応答がない</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id="{21E08889-9645-E022-A16F-9A38D994D38E}"/>
              </a:ext>
            </a:extLst>
          </p:cNvPr>
          <p:cNvSpPr/>
          <p:nvPr/>
        </p:nvSpPr>
        <p:spPr>
          <a:xfrm>
            <a:off x="453000" y="4137025"/>
            <a:ext cx="9000000" cy="2076451"/>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訪問しても不在が続き、連絡票を置いても連絡がない場合、また、連絡がなく保護費の受け取りに来所しないような場合には、本人の安否確認をする必要があります。このような時、ケースワーカーは１人で対応せず、まず査察指導員に報告し、組織的な対応を検討することが求めら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臨時訪問をしたり、連絡のつく親族、民生委員、関係機関に状況を確認したり、場合によっては警察と連携しながら、対応してください。</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665F2169-C6AA-CEF0-84DC-BC8C52D041ED}"/>
              </a:ext>
            </a:extLst>
          </p:cNvPr>
          <p:cNvSpPr/>
          <p:nvPr/>
        </p:nvSpPr>
        <p:spPr>
          <a:xfrm>
            <a:off x="134938" y="900000"/>
            <a:ext cx="6886575" cy="468312"/>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「話すことは特にありません」と言われたとき</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064DEA59-5D84-9B36-65CE-8F93BF7ED243}"/>
              </a:ext>
            </a:extLst>
          </p:cNvPr>
          <p:cNvSpPr/>
          <p:nvPr/>
        </p:nvSpPr>
        <p:spPr>
          <a:xfrm>
            <a:off x="453000" y="1368312"/>
            <a:ext cx="9000000" cy="2076450"/>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安定的な生活をしている世帯の場合、訪問しても「話すことは特にありません」と返答され、それ以上話をするのに困ってしまうことがあるかもしれません。</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このような時には、ぜひ「保護のしおり」にもとづき、あらためて生活保護制度の説明をしたり、保護基準や保護費支給額について説明するなど「制度説明」をしてみてください。ケースワーカーの信頼につながるとともに、保護の適正実施にも結びついていき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2" name="正方形/長方形 44">
            <a:extLst>
              <a:ext uri="{FF2B5EF4-FFF2-40B4-BE49-F238E27FC236}">
                <a16:creationId xmlns:a16="http://schemas.microsoft.com/office/drawing/2014/main" id="{F1FECD9A-3549-E578-3E48-AEFED52FB4CA}"/>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
        <p:nvSpPr>
          <p:cNvPr id="3" name="テキスト ボックス 5">
            <a:extLst>
              <a:ext uri="{FF2B5EF4-FFF2-40B4-BE49-F238E27FC236}">
                <a16:creationId xmlns:a16="http://schemas.microsoft.com/office/drawing/2014/main" id="{7E39171C-6BF7-4B07-6104-F3BD8BAECCA5}"/>
              </a:ext>
            </a:extLst>
          </p:cNvPr>
          <p:cNvSpPr txBox="1">
            <a:spLocks noChangeArrowheads="1"/>
          </p:cNvSpPr>
          <p:nvPr/>
        </p:nvSpPr>
        <p:spPr bwMode="auto">
          <a:xfrm>
            <a:off x="30163" y="6534150"/>
            <a:ext cx="92170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a:latin typeface="メイリオ" panose="020B0604030504040204" pitchFamily="50" charset="-128"/>
                <a:ea typeface="メイリオ" panose="020B0604030504040204" pitchFamily="50" charset="-128"/>
              </a:rPr>
              <a:t>出典：新保美香</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全国社会福祉協議会</a:t>
            </a:r>
            <a:r>
              <a:rPr lang="en-US" altLang="ja-JP" sz="1000">
                <a:latin typeface="メイリオ" panose="020B0604030504040204" pitchFamily="50" charset="-128"/>
                <a:ea typeface="メイリオ" panose="020B0604030504040204" pitchFamily="50" charset="-128"/>
              </a:rPr>
              <a:t>,2005</a:t>
            </a:r>
            <a:r>
              <a:rPr lang="ja-JP" altLang="en-US" sz="1000">
                <a:latin typeface="メイリオ" panose="020B0604030504040204" pitchFamily="50" charset="-128"/>
                <a:ea typeface="メイリオ" panose="020B0604030504040204" pitchFamily="50" charset="-128"/>
              </a:rPr>
              <a:t>年</a:t>
            </a:r>
            <a:r>
              <a:rPr lang="en-US" altLang="ja-JP" sz="1000">
                <a:latin typeface="メイリオ" panose="020B0604030504040204" pitchFamily="50" charset="-128"/>
                <a:ea typeface="メイリオ" panose="020B0604030504040204" pitchFamily="50" charset="-128"/>
              </a:rPr>
              <a:t>,p55</a:t>
            </a:r>
          </a:p>
          <a:p>
            <a:pPr eaLnBrk="1" hangingPunct="1">
              <a:lnSpc>
                <a:spcPct val="100000"/>
              </a:lnSpc>
              <a:spcBef>
                <a:spcPct val="0"/>
              </a:spcBef>
              <a:buFontTx/>
              <a:buNone/>
            </a:pPr>
            <a:r>
              <a:rPr lang="ja-JP" altLang="en-US" sz="1000">
                <a:latin typeface="メイリオ" panose="020B0604030504040204" pitchFamily="50" charset="-128"/>
                <a:ea typeface="メイリオ" panose="020B0604030504040204" pitchFamily="50" charset="-128"/>
              </a:rPr>
              <a:t>　　　新保美香</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生活保護実践講座－利用者とともに歩む社会福祉実践－</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全国社会福祉協議会</a:t>
            </a:r>
            <a:r>
              <a:rPr lang="en-US" altLang="ja-JP" sz="1000">
                <a:latin typeface="メイリオ" panose="020B0604030504040204" pitchFamily="50" charset="-128"/>
                <a:ea typeface="メイリオ" panose="020B0604030504040204" pitchFamily="50" charset="-128"/>
              </a:rPr>
              <a:t>,2018</a:t>
            </a:r>
            <a:r>
              <a:rPr lang="ja-JP" altLang="en-US" sz="1000">
                <a:latin typeface="メイリオ" panose="020B0604030504040204" pitchFamily="50" charset="-128"/>
                <a:ea typeface="メイリオ" panose="020B0604030504040204" pitchFamily="50" charset="-128"/>
              </a:rPr>
              <a:t>年</a:t>
            </a:r>
            <a:r>
              <a:rPr lang="en-US" altLang="ja-JP" sz="1000">
                <a:latin typeface="メイリオ" panose="020B0604030504040204" pitchFamily="50" charset="-128"/>
                <a:ea typeface="メイリオ" panose="020B0604030504040204" pitchFamily="50" charset="-128"/>
              </a:rPr>
              <a:t>,p24</a:t>
            </a:r>
            <a:r>
              <a:rPr lang="ja-JP" altLang="en-US" sz="1000">
                <a:latin typeface="メイリオ" panose="020B0604030504040204" pitchFamily="50" charset="-128"/>
                <a:ea typeface="メイリオ" panose="020B0604030504040204" pitchFamily="50" charset="-128"/>
              </a:rPr>
              <a:t>　をもとに作成</a:t>
            </a:r>
          </a:p>
        </p:txBody>
      </p:sp>
    </p:spTree>
    <p:extLst>
      <p:ext uri="{BB962C8B-B14F-4D97-AF65-F5344CB8AC3E}">
        <p14:creationId xmlns:p14="http://schemas.microsoft.com/office/powerpoint/2010/main" val="3470305757"/>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9F732-451D-10E4-158E-3F2466556283}"/>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92068EBE-A0AD-6CAC-7FF8-00B136AF0B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17</a:t>
            </a:fld>
            <a:endParaRPr lang="ja-JP" altLang="en-US" sz="1000">
              <a:solidFill>
                <a:srgbClr val="898989"/>
              </a:solidFill>
            </a:endParaRPr>
          </a:p>
        </p:txBody>
      </p:sp>
      <p:sp>
        <p:nvSpPr>
          <p:cNvPr id="12" name="正方形/長方形 44">
            <a:extLst>
              <a:ext uri="{FF2B5EF4-FFF2-40B4-BE49-F238E27FC236}">
                <a16:creationId xmlns:a16="http://schemas.microsoft.com/office/drawing/2014/main" id="{D458B0B7-BE6E-7D94-E773-B3F715E9665A}"/>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962F28F7-F2E7-FD85-1503-FA2FE1D63BA4}"/>
              </a:ext>
            </a:extLst>
          </p:cNvPr>
          <p:cNvSpPr/>
          <p:nvPr/>
        </p:nvSpPr>
        <p:spPr>
          <a:xfrm>
            <a:off x="134938" y="900000"/>
            <a:ext cx="5910261"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ケースワーカーひとりで訪問することが不安</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51A41AAE-6651-7BE7-02F0-F14437A3FC1A}"/>
              </a:ext>
            </a:extLst>
          </p:cNvPr>
          <p:cNvSpPr/>
          <p:nvPr/>
        </p:nvSpPr>
        <p:spPr>
          <a:xfrm>
            <a:off x="453000" y="1369900"/>
            <a:ext cx="9000000" cy="2490900"/>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自身が単独で訪問することに不安を感じるのはよくあることです。その際には決して無理をせず、不安に感じていることを査察指導員や先輩ケースワーカー・同僚ケースワーカーに率直に伝えてください。</a:t>
            </a: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ケースワーカーの不安は放置せず、職場内の職員と複数で訪問するなどの柔軟かつ組織的な対応が不可欠です。</a:t>
            </a: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また、世帯の状況に即して、庁内の専門職や関係機関などと一緒に訪問することも、訪問調査をより良くする一助となります。</a:t>
            </a:r>
          </a:p>
        </p:txBody>
      </p:sp>
      <p:sp>
        <p:nvSpPr>
          <p:cNvPr id="5" name="テキスト ボックス 4">
            <a:extLst>
              <a:ext uri="{FF2B5EF4-FFF2-40B4-BE49-F238E27FC236}">
                <a16:creationId xmlns:a16="http://schemas.microsoft.com/office/drawing/2014/main" id="{F6DB0D61-7A15-6486-6382-906745113EC2}"/>
              </a:ext>
            </a:extLst>
          </p:cNvPr>
          <p:cNvSpPr txBox="1">
            <a:spLocks noChangeArrowheads="1"/>
          </p:cNvSpPr>
          <p:nvPr/>
        </p:nvSpPr>
        <p:spPr bwMode="auto">
          <a:xfrm>
            <a:off x="25400" y="6714818"/>
            <a:ext cx="8459788"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出典：新保美香「生活保護実践講座</a:t>
            </a:r>
            <a:r>
              <a:rPr lang="en-US" altLang="ja-JP" sz="1000" dirty="0">
                <a:latin typeface="メイリオ" panose="020B0604030504040204" pitchFamily="50" charset="-128"/>
                <a:ea typeface="メイリオ" panose="020B0604030504040204" pitchFamily="50" charset="-128"/>
              </a:rPr>
              <a:t>2023</a:t>
            </a:r>
            <a:r>
              <a:rPr lang="ja-JP" altLang="en-US" sz="1000" dirty="0">
                <a:latin typeface="メイリオ" panose="020B0604030504040204" pitchFamily="50" charset="-128"/>
                <a:ea typeface="メイリオ" panose="020B0604030504040204" pitchFamily="50" charset="-128"/>
              </a:rPr>
              <a:t>／第</a:t>
            </a:r>
            <a:r>
              <a:rPr lang="en-US" altLang="ja-JP" sz="1000" dirty="0">
                <a:latin typeface="メイリオ" panose="020B0604030504040204" pitchFamily="50" charset="-128"/>
                <a:ea typeface="メイリオ" panose="020B0604030504040204" pitchFamily="50" charset="-128"/>
              </a:rPr>
              <a:t>10</a:t>
            </a:r>
            <a:r>
              <a:rPr lang="ja-JP" altLang="en-US" sz="1000" dirty="0">
                <a:latin typeface="メイリオ" panose="020B0604030504040204" pitchFamily="50" charset="-128"/>
                <a:ea typeface="メイリオ" panose="020B0604030504040204" pitchFamily="50" charset="-128"/>
              </a:rPr>
              <a:t>回」</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生活と福祉（</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月号）</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,p22</a:t>
            </a:r>
            <a:r>
              <a:rPr lang="ja-JP" altLang="en-US" sz="1000" dirty="0">
                <a:latin typeface="メイリオ" panose="020B0604030504040204" pitchFamily="50" charset="-128"/>
                <a:ea typeface="メイリオ" panose="020B0604030504040204" pitchFamily="50" charset="-128"/>
              </a:rPr>
              <a:t>をもとに作成</a:t>
            </a:r>
          </a:p>
        </p:txBody>
      </p:sp>
    </p:spTree>
    <p:extLst>
      <p:ext uri="{BB962C8B-B14F-4D97-AF65-F5344CB8AC3E}">
        <p14:creationId xmlns:p14="http://schemas.microsoft.com/office/powerpoint/2010/main" val="411157214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AE233818-95C0-4112-9F4C-6233F54DFFA7}"/>
              </a:ext>
            </a:extLst>
          </p:cNvPr>
          <p:cNvSpPr/>
          <p:nvPr/>
        </p:nvSpPr>
        <p:spPr>
          <a:xfrm>
            <a:off x="627061" y="1213311"/>
            <a:ext cx="8651875" cy="657158"/>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2000" b="1" spc="300" dirty="0">
                <a:solidFill>
                  <a:schemeClr val="tx1"/>
                </a:solidFill>
                <a:latin typeface="メイリオ" panose="020B0604030504040204" pitchFamily="50" charset="-128"/>
                <a:ea typeface="メイリオ" panose="020B0604030504040204" pitchFamily="50" charset="-128"/>
              </a:rPr>
              <a:t>訪問調査の目的・重要性・訪問調査時の留意点等を理解し、</a:t>
            </a:r>
            <a:br>
              <a:rPr lang="en-US" altLang="ja-JP" sz="2000" b="1" spc="300" dirty="0">
                <a:solidFill>
                  <a:schemeClr val="tx1"/>
                </a:solidFill>
                <a:latin typeface="メイリオ" panose="020B0604030504040204" pitchFamily="50" charset="-128"/>
                <a:ea typeface="メイリオ" panose="020B0604030504040204" pitchFamily="50" charset="-128"/>
              </a:rPr>
            </a:br>
            <a:r>
              <a:rPr lang="ja-JP" altLang="en-US" sz="2000" b="1" spc="300" dirty="0">
                <a:solidFill>
                  <a:schemeClr val="tx1"/>
                </a:solidFill>
                <a:latin typeface="メイリオ" panose="020B0604030504040204" pitchFamily="50" charset="-128"/>
                <a:ea typeface="メイリオ" panose="020B0604030504040204" pitchFamily="50" charset="-128"/>
              </a:rPr>
              <a:t>日常業務に活かす</a:t>
            </a:r>
            <a:endParaRPr lang="en-US" altLang="ja-JP" sz="2000" b="1" spc="30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3A8116F8-E453-CFB7-3173-3B0D9304621F}"/>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7" name="テキスト ボックス 6">
            <a:extLst>
              <a:ext uri="{FF2B5EF4-FFF2-40B4-BE49-F238E27FC236}">
                <a16:creationId xmlns:a16="http://schemas.microsoft.com/office/drawing/2014/main" id="{CFBAA2BB-578A-8BDE-D956-3FF411FEA2B4}"/>
              </a:ext>
            </a:extLst>
          </p:cNvPr>
          <p:cNvSpPr txBox="1"/>
          <p:nvPr/>
        </p:nvSpPr>
        <p:spPr>
          <a:xfrm>
            <a:off x="659598" y="2729803"/>
            <a:ext cx="1442471" cy="369332"/>
          </a:xfrm>
          <a:prstGeom prst="rect">
            <a:avLst/>
          </a:prstGeom>
          <a:noFill/>
        </p:spPr>
        <p:txBody>
          <a:bodyPr wrap="square" rtlCol="0">
            <a:spAutoFit/>
          </a:bodyPr>
          <a:lstStyle/>
          <a:p>
            <a:pPr algn="ctr"/>
            <a:r>
              <a:rPr kumimoji="1" lang="ja-JP" altLang="en-US" b="1" spc="100" dirty="0">
                <a:latin typeface="メイリオ" panose="020B0604030504040204" pitchFamily="50" charset="-128"/>
                <a:ea typeface="メイリオ" panose="020B0604030504040204" pitchFamily="50" charset="-128"/>
              </a:rPr>
              <a:t>（記載例）</a:t>
            </a:r>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E6880248-F8FD-F622-F5A8-767200E02CD5}"/>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11" name="四角形: 角を丸くする 10">
            <a:extLst>
              <a:ext uri="{FF2B5EF4-FFF2-40B4-BE49-F238E27FC236}">
                <a16:creationId xmlns:a16="http://schemas.microsoft.com/office/drawing/2014/main" id="{17E2EF65-D2FC-6E8C-D60B-B8DE5A009BAF}"/>
              </a:ext>
            </a:extLst>
          </p:cNvPr>
          <p:cNvSpPr/>
          <p:nvPr/>
        </p:nvSpPr>
        <p:spPr>
          <a:xfrm>
            <a:off x="463083" y="2540616"/>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B7ABD26-E772-9E8B-B7B0-725D725AF641}"/>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3" name="正方形/長方形 2">
            <a:extLst>
              <a:ext uri="{FF2B5EF4-FFF2-40B4-BE49-F238E27FC236}">
                <a16:creationId xmlns:a16="http://schemas.microsoft.com/office/drawing/2014/main" id="{BA801985-EB7A-96DF-15F0-EF27EC78475B}"/>
              </a:ext>
            </a:extLst>
          </p:cNvPr>
          <p:cNvSpPr/>
          <p:nvPr/>
        </p:nvSpPr>
        <p:spPr>
          <a:xfrm>
            <a:off x="60983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ここでは、訪問調査について学びました。</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調査は、最低生活保障と自立助長の</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両方の視点を持って行う必要があります。</a:t>
            </a: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本人のおかれている状況、生活困窮に至るプロセスは</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それぞれに違います。そのため、調査にあたっては、</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個々の事情により、その方法を工夫して行ってください。</a:t>
            </a:r>
          </a:p>
        </p:txBody>
      </p:sp>
    </p:spTree>
    <p:extLst>
      <p:ext uri="{BB962C8B-B14F-4D97-AF65-F5344CB8AC3E}">
        <p14:creationId xmlns:p14="http://schemas.microsoft.com/office/powerpoint/2010/main" val="282699742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3B13C56-FBF6-0287-075D-12C841B0D368}"/>
              </a:ext>
            </a:extLst>
          </p:cNvPr>
          <p:cNvGraphicFramePr>
            <a:graphicFrameLocks noGrp="1"/>
          </p:cNvGraphicFramePr>
          <p:nvPr>
            <p:extLst>
              <p:ext uri="{D42A27DB-BD31-4B8C-83A1-F6EECF244321}">
                <p14:modId xmlns:p14="http://schemas.microsoft.com/office/powerpoint/2010/main" val="544107537"/>
              </p:ext>
            </p:extLst>
          </p:nvPr>
        </p:nvGraphicFramePr>
        <p:xfrm>
          <a:off x="273050" y="647700"/>
          <a:ext cx="9359900" cy="3962322"/>
        </p:xfrm>
        <a:graphic>
          <a:graphicData uri="http://schemas.openxmlformats.org/drawingml/2006/table">
            <a:tbl>
              <a:tblPr firstRow="1" bandRow="1">
                <a:tableStyleId>{2D5ABB26-0587-4C30-8999-92F81FD0307C}</a:tableStyleId>
              </a:tblPr>
              <a:tblGrid>
                <a:gridCol w="1284957">
                  <a:extLst>
                    <a:ext uri="{9D8B030D-6E8A-4147-A177-3AD203B41FA5}">
                      <a16:colId xmlns:a16="http://schemas.microsoft.com/office/drawing/2014/main" val="20000"/>
                    </a:ext>
                  </a:extLst>
                </a:gridCol>
                <a:gridCol w="7433593">
                  <a:extLst>
                    <a:ext uri="{9D8B030D-6E8A-4147-A177-3AD203B41FA5}">
                      <a16:colId xmlns:a16="http://schemas.microsoft.com/office/drawing/2014/main" val="20001"/>
                    </a:ext>
                  </a:extLst>
                </a:gridCol>
                <a:gridCol w="641350">
                  <a:extLst>
                    <a:ext uri="{9D8B030D-6E8A-4147-A177-3AD203B41FA5}">
                      <a16:colId xmlns:a16="http://schemas.microsoft.com/office/drawing/2014/main" val="20002"/>
                    </a:ext>
                  </a:extLst>
                </a:gridCol>
              </a:tblGrid>
              <a:tr h="304780">
                <a:tc gridSpan="2">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内　容</a:t>
                      </a:r>
                    </a:p>
                  </a:txBody>
                  <a:tcPr marL="91439" marR="91439" marT="45717" marB="45717"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頁</a:t>
                      </a:r>
                    </a:p>
                  </a:txBody>
                  <a:tcPr marL="91439" marR="91439" marT="45717" marB="45717" anchor="ctr">
                    <a:solidFill>
                      <a:schemeClr val="accent1">
                        <a:lumMod val="50000"/>
                      </a:schemeClr>
                    </a:solidFill>
                  </a:tcPr>
                </a:tc>
                <a:extLst>
                  <a:ext uri="{0D108BD9-81ED-4DB2-BD59-A6C34878D82A}">
                    <a16:rowId xmlns:a16="http://schemas.microsoft.com/office/drawing/2014/main" val="10000"/>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はじめに</a:t>
                      </a: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２</a:t>
                      </a:r>
                      <a:endParaRPr kumimoji="1" lang="en-US" altLang="ja-JP"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1"/>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３</a:t>
                      </a:r>
                    </a:p>
                  </a:txBody>
                  <a:tcPr marL="91439" marR="91439" marT="45717" marB="45717" anchor="ctr">
                    <a:solidFill>
                      <a:schemeClr val="bg2"/>
                    </a:solidFill>
                  </a:tcPr>
                </a:tc>
                <a:extLst>
                  <a:ext uri="{0D108BD9-81ED-4DB2-BD59-A6C34878D82A}">
                    <a16:rowId xmlns:a16="http://schemas.microsoft.com/office/drawing/2014/main" val="10002"/>
                  </a:ext>
                </a:extLst>
              </a:tr>
              <a:tr h="3047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本編</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．訪問調査について</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４</a:t>
                      </a:r>
                    </a:p>
                  </a:txBody>
                  <a:tcPr marL="91439" marR="91439" marT="45717" marB="45717" anchor="ctr">
                    <a:solidFill>
                      <a:schemeClr val="bg2"/>
                    </a:solidFill>
                  </a:tcPr>
                </a:tc>
                <a:extLst>
                  <a:ext uri="{0D108BD9-81ED-4DB2-BD59-A6C34878D82A}">
                    <a16:rowId xmlns:a16="http://schemas.microsoft.com/office/drawing/2014/main" val="10003"/>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１．生活保護における訪問調査</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5"/>
                  </a:ext>
                </a:extLst>
              </a:tr>
              <a:tr h="252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２．訪問調査とは？</a:t>
                      </a:r>
                    </a:p>
                  </a:txBody>
                  <a:tcPr marL="91439" marR="91439" marT="45717" marB="45717" anchor="ctr">
                    <a:noFill/>
                  </a:tcP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6"/>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３．留意点・確認すべき事項</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243427277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．よりよい訪問</a:t>
                      </a:r>
                      <a:r>
                        <a:rPr kumimoji="1" lang="ja-JP" altLang="en-US" sz="1400" b="1" spc="100" baseline="0">
                          <a:latin typeface="メイリオ" panose="020B0604030504040204" pitchFamily="50" charset="-128"/>
                          <a:ea typeface="メイリオ" panose="020B0604030504040204" pitchFamily="50" charset="-128"/>
                        </a:rPr>
                        <a:t>調査にむけて</a:t>
                      </a:r>
                      <a:endParaRPr kumimoji="1" lang="ja-JP" altLang="en-US" sz="1400" b="1" spc="100" baseline="0"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13</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8"/>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◆ワーク　訪問調査で意識していること、難しいと感じていること</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１．「困ったな」と感じたときに</a:t>
                      </a:r>
                    </a:p>
                  </a:txBody>
                  <a:tcPr marL="91439" marR="91439" marT="45717" marB="45717" anchor="ctr">
                    <a:noFill/>
                  </a:tcP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10"/>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おわりに</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18</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3158438780"/>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19</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2"/>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marT="45717" marB="45717" anchor="ctr"/>
                </a:tc>
                <a:tc>
                  <a:txBody>
                    <a:bodyPr/>
                    <a:lstStyle/>
                    <a:p>
                      <a:pPr algn="r"/>
                      <a:r>
                        <a:rPr kumimoji="1" lang="en-US" altLang="ja-JP" sz="1400" dirty="0">
                          <a:latin typeface="メイリオ" panose="020B0604030504040204" pitchFamily="50" charset="-128"/>
                          <a:ea typeface="メイリオ" panose="020B0604030504040204" pitchFamily="50" charset="-128"/>
                        </a:rPr>
                        <a:t>20</a:t>
                      </a: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6BAE2486-FE33-E838-BB3C-C1D188F4A4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3E1B5ED-2FDB-4A77-B522-58B2E5C13BD6}" type="slidenum">
              <a:rPr lang="ja-JP" altLang="en-US" sz="1000">
                <a:solidFill>
                  <a:srgbClr val="898989"/>
                </a:solidFill>
              </a:rPr>
              <a:pPr>
                <a:lnSpc>
                  <a:spcPct val="100000"/>
                </a:lnSpc>
                <a:spcBef>
                  <a:spcPct val="0"/>
                </a:spcBef>
                <a:buFontTx/>
                <a:buNone/>
              </a:pPr>
              <a:t>19</a:t>
            </a:fld>
            <a:endParaRPr lang="ja-JP" altLang="en-US" sz="1000">
              <a:solidFill>
                <a:srgbClr val="898989"/>
              </a:solidFill>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1">
            <a:extLst>
              <a:ext uri="{FF2B5EF4-FFF2-40B4-BE49-F238E27FC236}">
                <a16:creationId xmlns:a16="http://schemas.microsoft.com/office/drawing/2014/main" id="{6F7A40A5-3621-16D1-0704-E4DA94F2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E679BAA-8154-4958-BDF4-5D83CF03108E}" type="slidenum">
              <a:rPr lang="ja-JP" altLang="en-US" sz="1000">
                <a:solidFill>
                  <a:srgbClr val="898989"/>
                </a:solidFill>
              </a:rPr>
              <a:pPr>
                <a:lnSpc>
                  <a:spcPct val="100000"/>
                </a:lnSpc>
                <a:spcBef>
                  <a:spcPct val="0"/>
                </a:spcBef>
                <a:buFontTx/>
                <a:buNone/>
              </a:pPr>
              <a:t>20</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6E284481-0D9F-B928-8644-A4DC2EB62A5A}"/>
              </a:ext>
            </a:extLst>
          </p:cNvPr>
          <p:cNvSpPr/>
          <p:nvPr/>
        </p:nvSpPr>
        <p:spPr>
          <a:xfrm>
            <a:off x="134938" y="976313"/>
            <a:ext cx="9636125" cy="4539704"/>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新保美香「生活保護実践講座</a:t>
            </a:r>
            <a:r>
              <a:rPr lang="en-US" altLang="ja-JP" sz="1600" dirty="0">
                <a:latin typeface="メイリオ" panose="020B0604030504040204" pitchFamily="50" charset="-128"/>
                <a:ea typeface="メイリオ" panose="020B0604030504040204" pitchFamily="50" charset="-128"/>
              </a:rPr>
              <a:t>2023</a:t>
            </a:r>
            <a:r>
              <a:rPr lang="ja-JP" altLang="en-US" sz="1600" dirty="0">
                <a:solidFill>
                  <a:schemeClr val="tx1"/>
                </a:solidFill>
                <a:latin typeface="メイリオ" panose="020B0604030504040204" pitchFamily="50" charset="-128"/>
                <a:ea typeface="メイリオ" panose="020B0604030504040204" pitchFamily="50" charset="-128"/>
              </a:rPr>
              <a:t> ／第９回</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生活と福祉（</a:t>
            </a:r>
            <a:r>
              <a:rPr lang="en-US" altLang="ja-JP" sz="1600" dirty="0">
                <a:latin typeface="メイリオ" panose="020B0604030504040204" pitchFamily="50" charset="-128"/>
                <a:ea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rPr>
              <a:t>月号）</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全国社会福祉協議会</a:t>
            </a:r>
            <a:r>
              <a:rPr lang="en-US" altLang="ja-JP" sz="1600" dirty="0">
                <a:latin typeface="メイリオ" panose="020B0604030504040204" pitchFamily="50" charset="-128"/>
                <a:ea typeface="メイリオ" panose="020B0604030504040204" pitchFamily="50" charset="-128"/>
              </a:rPr>
              <a:t>,2024</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新保美香「生活保護実践講座</a:t>
            </a:r>
            <a:r>
              <a:rPr lang="en-US" altLang="ja-JP" sz="1600" dirty="0">
                <a:latin typeface="メイリオ" panose="020B0604030504040204" pitchFamily="50" charset="-128"/>
                <a:ea typeface="メイリオ" panose="020B0604030504040204" pitchFamily="50" charset="-128"/>
              </a:rPr>
              <a:t>2023</a:t>
            </a:r>
            <a:r>
              <a:rPr lang="ja-JP" altLang="en-US" sz="1600" dirty="0">
                <a:solidFill>
                  <a:schemeClr val="tx1"/>
                </a:solidFill>
                <a:latin typeface="メイリオ" panose="020B0604030504040204" pitchFamily="50" charset="-128"/>
                <a:ea typeface="メイリオ" panose="020B0604030504040204" pitchFamily="50" charset="-128"/>
              </a:rPr>
              <a:t> ／第</a:t>
            </a:r>
            <a:r>
              <a:rPr lang="en-US" altLang="ja-JP" sz="1600" dirty="0">
                <a:solidFill>
                  <a:schemeClr val="tx1"/>
                </a:solidFill>
                <a:latin typeface="メイリオ" panose="020B0604030504040204" pitchFamily="50" charset="-128"/>
                <a:ea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rPr>
              <a:t>回</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生活と福祉（</a:t>
            </a:r>
            <a:r>
              <a:rPr lang="en-US" altLang="ja-JP" sz="1600" dirty="0">
                <a:latin typeface="メイリオ" panose="020B0604030504040204" pitchFamily="50" charset="-128"/>
                <a:ea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rPr>
              <a:t>月号）</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全国社会福祉協議会</a:t>
            </a:r>
            <a:r>
              <a:rPr lang="en-US" altLang="ja-JP" sz="1600" dirty="0">
                <a:latin typeface="メイリオ" panose="020B0604030504040204" pitchFamily="50" charset="-128"/>
                <a:ea typeface="メイリオ" panose="020B0604030504040204" pitchFamily="50" charset="-128"/>
              </a:rPr>
              <a:t>,2024</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新保美香「ケースワーカーのための対人援助技術」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年度 生活保護ケースワーカー全国研修会資料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日～</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9</a:t>
            </a:r>
            <a:r>
              <a:rPr kumimoji="1" lang="ja-JP" altLang="en-US" sz="1600" dirty="0">
                <a:latin typeface="メイリオ" panose="020B0604030504040204" pitchFamily="50" charset="-128"/>
                <a:ea typeface="メイリオ" panose="020B0604030504040204" pitchFamily="50" charset="-128"/>
              </a:rPr>
              <a:t>日</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,2005</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,2018</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厚生労働省社会・援護局関係主管課長会議資料</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自立支援の手引き</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平成</a:t>
            </a:r>
            <a:r>
              <a:rPr lang="en-US" altLang="ja-JP" sz="1600" dirty="0">
                <a:latin typeface="メイリオ" panose="020B0604030504040204" pitchFamily="50" charset="-128"/>
                <a:ea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岡部卓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新版　福祉事務所ソーシャルワーカー必携 生活保護における社会福祉実践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2">
            <a:extLst>
              <a:ext uri="{FF2B5EF4-FFF2-40B4-BE49-F238E27FC236}">
                <a16:creationId xmlns:a16="http://schemas.microsoft.com/office/drawing/2014/main" id="{E790CD65-5982-CBE0-FAB6-4A4B88B6FA6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1A9D378-0363-43CE-A551-0210DB79F5B8}" type="slidenum">
              <a:rPr lang="ja-JP" altLang="en-US" sz="100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F52BFD96-7684-9BFD-44D6-F139BDB2A8E6}"/>
              </a:ext>
            </a:extLst>
          </p:cNvPr>
          <p:cNvSpPr/>
          <p:nvPr/>
        </p:nvSpPr>
        <p:spPr>
          <a:xfrm>
            <a:off x="506413" y="1479550"/>
            <a:ext cx="88931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3200" b="1" spc="300" dirty="0">
                <a:solidFill>
                  <a:schemeClr val="tx1"/>
                </a:solidFill>
                <a:latin typeface="メイリオ" panose="020B0604030504040204" pitchFamily="50" charset="-128"/>
                <a:ea typeface="メイリオ" panose="020B0604030504040204" pitchFamily="50" charset="-128"/>
              </a:rPr>
              <a:t>訪問調査の目的・重要性・訪問調査時の留意点等を理解し、日常業務に活かす</a:t>
            </a:r>
            <a:endParaRPr lang="en-US" altLang="ja-JP" sz="3200" b="1" spc="3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2">
            <a:extLst>
              <a:ext uri="{FF2B5EF4-FFF2-40B4-BE49-F238E27FC236}">
                <a16:creationId xmlns:a16="http://schemas.microsoft.com/office/drawing/2014/main" id="{546AAC89-E018-8756-ECC6-9F3AD720A63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FF6C3D-A70A-41D5-9A2D-F4AF79A5EEAA}" type="slidenum">
              <a:rPr lang="ja-JP" altLang="en-US" sz="100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345B590F-6D9C-0136-FD6F-88ABE93867E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9D97F5FB-5FCB-4B00-A7C9-3B404FA0F275}"/>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DD4FBDD9-5476-958D-D27C-E07CC96C5D3B}"/>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C277ADFC-B4E0-3614-FD6E-436467DFD7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A8888848-4316-9946-DC4A-25D6BC2F6006}"/>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CA555569-5F19-6C90-27FA-E4863079BC06}"/>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6393" name="図 11" descr="抽象 が含まれている画像&#10;&#10;自動的に生成された説明">
            <a:extLst>
              <a:ext uri="{FF2B5EF4-FFF2-40B4-BE49-F238E27FC236}">
                <a16:creationId xmlns:a16="http://schemas.microsoft.com/office/drawing/2014/main" id="{F911351C-0DE9-55AC-43F7-A9782A12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6F1F94B-8ACA-19DD-188F-2F7671C92E30}"/>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9D8BD9BD-E2D6-5116-B47F-AFE43175881C}"/>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9AAD11F8-A784-8D4C-E574-2C39A914AA84}"/>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5390A962-D599-3189-301D-DB14F6A947A5}"/>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85F4F853-9358-DBFC-8F0C-8CBDA3223A6E}"/>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9C129495-FB5D-15D4-6294-95AEA088805C}"/>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3B2BF094-FDB1-4E7D-EDC2-1F1080BE885B}"/>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6402" name="グループ化 36">
            <a:extLst>
              <a:ext uri="{FF2B5EF4-FFF2-40B4-BE49-F238E27FC236}">
                <a16:creationId xmlns:a16="http://schemas.microsoft.com/office/drawing/2014/main" id="{C0D75497-1607-0561-F860-A805778E3DD3}"/>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1EFE3DA5-139D-ACF4-EBF9-6FE2DEED3E7B}"/>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1D802503-ECB6-C85A-F1B3-C5E3CEBE9D46}"/>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51757EEF-2753-E5AB-F9F6-DDCC1B17C71A}"/>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0F4A840C-F330-312C-B34D-98B3FEA89215}"/>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FBCA2F16-44E3-8CEA-F64B-D10F90A14C2B}"/>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34A2A082-02B0-07A2-0CC5-7B1B8F21D9C8}"/>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6A6F4DEC-246E-62F4-B470-5E6C0B243BEA}"/>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A2E5A9B9-1C2A-86D0-04F1-D4D54FDF7CD1}"/>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
        <p:nvSpPr>
          <p:cNvPr id="2" name="テキスト ボックス 1">
            <a:extLst>
              <a:ext uri="{FF2B5EF4-FFF2-40B4-BE49-F238E27FC236}">
                <a16:creationId xmlns:a16="http://schemas.microsoft.com/office/drawing/2014/main" id="{9E0DFF1A-8E49-663D-F859-E02142510AED}"/>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927B5-8A33-1741-B7CF-DFF31AFC57FA}"/>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50D10D69-06F4-51DB-D9DE-CD015CE6039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4</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5844AC20-5691-2A57-FACE-B05DFA01F1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E723FD3E-D3B1-4BF8-DCAE-7DD4C10C9589}"/>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Ⅰ</a:t>
            </a:r>
            <a:r>
              <a:rPr kumimoji="1" lang="ja-JP" altLang="en-US" sz="3200" b="1" spc="300" dirty="0">
                <a:latin typeface="メイリオ" panose="020B0604030504040204" pitchFamily="50" charset="-128"/>
                <a:ea typeface="メイリオ" panose="020B0604030504040204" pitchFamily="50" charset="-128"/>
              </a:rPr>
              <a:t>．訪問調査について</a:t>
            </a:r>
          </a:p>
        </p:txBody>
      </p:sp>
      <p:sp>
        <p:nvSpPr>
          <p:cNvPr id="5" name="平行四辺形 4">
            <a:extLst>
              <a:ext uri="{FF2B5EF4-FFF2-40B4-BE49-F238E27FC236}">
                <a16:creationId xmlns:a16="http://schemas.microsoft.com/office/drawing/2014/main" id="{7C04DDDA-2BDC-F5CD-25A5-CA135210463F}"/>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1B7D1641-3FCB-7BC3-02B3-01972327945B}"/>
              </a:ext>
            </a:extLst>
          </p:cNvPr>
          <p:cNvSpPr txBox="1"/>
          <p:nvPr/>
        </p:nvSpPr>
        <p:spPr>
          <a:xfrm>
            <a:off x="796925" y="4373254"/>
            <a:ext cx="8729663" cy="369332"/>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訪問調査の目的や留意点など、基本的な事項について学んでいきます。</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3875611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A76A-DC58-B2E7-50D5-D5126FBF5E0B}"/>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EF75755-AB81-1584-E4C7-2882897A3A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5</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F0401ABF-43E6-6678-7969-2B0F4DF61E9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１．生活保護業務における訪問調査</a:t>
            </a:r>
          </a:p>
        </p:txBody>
      </p:sp>
      <p:sp>
        <p:nvSpPr>
          <p:cNvPr id="2" name="正方形/長方形 1">
            <a:extLst>
              <a:ext uri="{FF2B5EF4-FFF2-40B4-BE49-F238E27FC236}">
                <a16:creationId xmlns:a16="http://schemas.microsoft.com/office/drawing/2014/main" id="{B7294DB5-643A-A6A5-CDC1-212481A8E3C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5" name="テキスト ボックス 4">
            <a:extLst>
              <a:ext uri="{FF2B5EF4-FFF2-40B4-BE49-F238E27FC236}">
                <a16:creationId xmlns:a16="http://schemas.microsoft.com/office/drawing/2014/main" id="{B89D1E45-B8B3-9FF6-2F0B-CEDE82BABDBF}"/>
              </a:ext>
            </a:extLst>
          </p:cNvPr>
          <p:cNvSpPr txBox="1"/>
          <p:nvPr/>
        </p:nvSpPr>
        <p:spPr>
          <a:xfrm>
            <a:off x="453000" y="619325"/>
            <a:ext cx="9000000" cy="307777"/>
          </a:xfrm>
          <a:prstGeom prst="rect">
            <a:avLst/>
          </a:prstGeom>
          <a:noFill/>
        </p:spPr>
        <p:txBody>
          <a:bodyPr wrap="square">
            <a:spAutoFit/>
          </a:bodyPr>
          <a:lstStyle/>
          <a:p>
            <a:pPr marL="285750" indent="-285750">
              <a:buFont typeface="Arial" panose="020B0604020202020204" pitchFamily="34" charset="0"/>
              <a:buChar char="•"/>
            </a:pPr>
            <a:r>
              <a:rPr lang="ja-JP" altLang="en-US" sz="1400" spc="100" dirty="0">
                <a:latin typeface="メイリオ" panose="020B0604030504040204" pitchFamily="50" charset="-128"/>
                <a:ea typeface="メイリオ" panose="020B0604030504040204" pitchFamily="50" charset="-128"/>
              </a:rPr>
              <a:t>生活保護業務においては、下記の場面で訪問調査が行われます（赤点線囲み）。</a:t>
            </a:r>
            <a:endParaRPr lang="en-US" altLang="ja-JP" sz="1400" spc="100" dirty="0">
              <a:latin typeface="メイリオ" panose="020B0604030504040204" pitchFamily="50" charset="-128"/>
              <a:ea typeface="メイリオ" panose="020B0604030504040204" pitchFamily="50" charset="-128"/>
            </a:endParaRPr>
          </a:p>
        </p:txBody>
      </p:sp>
      <p:sp>
        <p:nvSpPr>
          <p:cNvPr id="17" name="四角形: 角を丸くする 16">
            <a:extLst>
              <a:ext uri="{FF2B5EF4-FFF2-40B4-BE49-F238E27FC236}">
                <a16:creationId xmlns:a16="http://schemas.microsoft.com/office/drawing/2014/main" id="{37A52FBB-1545-3981-614E-866FCE3CE502}"/>
              </a:ext>
            </a:extLst>
          </p:cNvPr>
          <p:cNvSpPr/>
          <p:nvPr/>
        </p:nvSpPr>
        <p:spPr>
          <a:xfrm>
            <a:off x="2569987" y="5022597"/>
            <a:ext cx="6480000" cy="463803"/>
          </a:xfrm>
          <a:prstGeom prst="roundRect">
            <a:avLst>
              <a:gd name="adj" fmla="val 6384"/>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6299C4C3-0F28-172A-7A4C-AD596D7CE95B}"/>
              </a:ext>
            </a:extLst>
          </p:cNvPr>
          <p:cNvSpPr/>
          <p:nvPr/>
        </p:nvSpPr>
        <p:spPr>
          <a:xfrm>
            <a:off x="2569986" y="2777267"/>
            <a:ext cx="6480000" cy="1138517"/>
          </a:xfrm>
          <a:prstGeom prst="roundRect">
            <a:avLst>
              <a:gd name="adj" fmla="val 5698"/>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Text Box 5">
            <a:extLst>
              <a:ext uri="{FF2B5EF4-FFF2-40B4-BE49-F238E27FC236}">
                <a16:creationId xmlns:a16="http://schemas.microsoft.com/office/drawing/2014/main" id="{EC51508D-A13A-7D47-E858-2930E9E529A8}"/>
              </a:ext>
            </a:extLst>
          </p:cNvPr>
          <p:cNvSpPr txBox="1">
            <a:spLocks noChangeArrowheads="1"/>
          </p:cNvSpPr>
          <p:nvPr/>
        </p:nvSpPr>
        <p:spPr bwMode="auto">
          <a:xfrm>
            <a:off x="2553373" y="2799973"/>
            <a:ext cx="6983413" cy="1648077"/>
          </a:xfrm>
          <a:prstGeom prst="rect">
            <a:avLst/>
          </a:prstGeom>
          <a:noFill/>
          <a:ln w="9525">
            <a:noFill/>
            <a:miter lim="800000"/>
            <a:headEnd/>
            <a:tailEnd/>
          </a:ln>
        </p:spPr>
        <p:txBody>
          <a:bodyPr lIns="84391" tIns="42196" rIns="84391" bIns="42196"/>
          <a:lstStyle/>
          <a:p>
            <a:pPr algn="just"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① 保護の要否の審査</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預貯金、保険、不動産等の資産調査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扶養義務者による扶養の可否の調査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年金等の社会保障給付、就労収入等の調査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就労の可能性の調査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② 保護費の支給（毎月）</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最低生活費から収入を引いた額を支給</a:t>
            </a:r>
          </a:p>
        </p:txBody>
      </p:sp>
      <p:sp>
        <p:nvSpPr>
          <p:cNvPr id="8" name="Text Box 6">
            <a:extLst>
              <a:ext uri="{FF2B5EF4-FFF2-40B4-BE49-F238E27FC236}">
                <a16:creationId xmlns:a16="http://schemas.microsoft.com/office/drawing/2014/main" id="{F90C8B31-7890-50C1-33F2-4A93ADF99B62}"/>
              </a:ext>
            </a:extLst>
          </p:cNvPr>
          <p:cNvSpPr txBox="1">
            <a:spLocks noChangeArrowheads="1"/>
          </p:cNvSpPr>
          <p:nvPr/>
        </p:nvSpPr>
        <p:spPr bwMode="auto">
          <a:xfrm>
            <a:off x="2553373" y="1162785"/>
            <a:ext cx="5916857" cy="1079066"/>
          </a:xfrm>
          <a:prstGeom prst="rect">
            <a:avLst/>
          </a:prstGeom>
          <a:noFill/>
          <a:ln w="9525">
            <a:noFill/>
            <a:miter lim="800000"/>
            <a:headEnd/>
            <a:tailEnd/>
          </a:ln>
        </p:spPr>
        <p:txBody>
          <a:bodyPr lIns="84391" tIns="42196" rIns="84391" bIns="42196" anchor="ctr"/>
          <a:lstStyle/>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① 相談者の状況把握（生活状況、収入の有無等）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② 利用可能な他法他施策の活用についての助言</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　　（年金・手当、障害者施策、生活福祉資金、住居確保給付金 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③ 生活保護制度の説明</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④ 申請意思の確認</a:t>
            </a:r>
            <a:endParaRPr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19" name="Text Box 10">
            <a:extLst>
              <a:ext uri="{FF2B5EF4-FFF2-40B4-BE49-F238E27FC236}">
                <a16:creationId xmlns:a16="http://schemas.microsoft.com/office/drawing/2014/main" id="{97F66033-C7B9-1A82-7A04-87644926C3A2}"/>
              </a:ext>
            </a:extLst>
          </p:cNvPr>
          <p:cNvSpPr txBox="1">
            <a:spLocks noChangeArrowheads="1"/>
          </p:cNvSpPr>
          <p:nvPr/>
        </p:nvSpPr>
        <p:spPr bwMode="auto">
          <a:xfrm>
            <a:off x="2553373" y="4581019"/>
            <a:ext cx="6013109" cy="2036187"/>
          </a:xfrm>
          <a:prstGeom prst="rect">
            <a:avLst/>
          </a:prstGeom>
          <a:noFill/>
          <a:ln w="9525">
            <a:noFill/>
            <a:miter lim="800000"/>
            <a:headEnd/>
            <a:tailEnd/>
          </a:ln>
        </p:spPr>
        <p:txBody>
          <a:bodyPr lIns="84391" tIns="42196" rIns="84391" bIns="42196"/>
          <a:lstStyle/>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① 援助方針の策定</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要保護者の生活状況を踏まえ、個々の要保護者の自立に向けた課題分析</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② 訪問調査（世帯の状況に応じて計画的に実施）と援助方針の見直し</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生活状況の把握や、援助方針の見直し</a:t>
            </a: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③ 収入状況の把握</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収入、資産等の届出の受理、課税状況の定期的な調査</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④ 自立の助長に向けた支援</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日常生活自立、社会生活自立、経済的自立に向けた各種支援</a:t>
            </a:r>
            <a:endParaRPr lang="en-US" altLang="ja-JP" sz="1200" spc="100" dirty="0">
              <a:latin typeface="メイリオ" panose="020B0604030504040204" pitchFamily="50" charset="-128"/>
              <a:ea typeface="メイリオ" panose="020B0604030504040204" pitchFamily="50" charset="-128"/>
            </a:endParaRPr>
          </a:p>
          <a:p>
            <a:pPr defTabSz="914400">
              <a:spcBef>
                <a:spcPts val="300"/>
              </a:spcBef>
              <a:defRPr/>
            </a:pPr>
            <a:r>
              <a:rPr lang="ja-JP" altLang="en-US" sz="1200" b="1" spc="100" dirty="0">
                <a:latin typeface="メイリオ" panose="020B0604030504040204" pitchFamily="50" charset="-128"/>
                <a:ea typeface="メイリオ" panose="020B0604030504040204" pitchFamily="50" charset="-128"/>
              </a:rPr>
              <a:t>⑤ 保護の停廃止</a:t>
            </a:r>
            <a:endParaRPr lang="en-US" altLang="ja-JP" sz="1200" b="1" spc="100" dirty="0">
              <a:latin typeface="メイリオ" panose="020B0604030504040204" pitchFamily="50" charset="-128"/>
              <a:ea typeface="メイリオ" panose="020B0604030504040204" pitchFamily="50" charset="-128"/>
            </a:endParaRPr>
          </a:p>
        </p:txBody>
      </p:sp>
      <p:grpSp>
        <p:nvGrpSpPr>
          <p:cNvPr id="20" name="グループ化 19">
            <a:extLst>
              <a:ext uri="{FF2B5EF4-FFF2-40B4-BE49-F238E27FC236}">
                <a16:creationId xmlns:a16="http://schemas.microsoft.com/office/drawing/2014/main" id="{42A85E7E-A727-8D6F-E7DB-06341376607F}"/>
              </a:ext>
            </a:extLst>
          </p:cNvPr>
          <p:cNvGrpSpPr/>
          <p:nvPr/>
        </p:nvGrpSpPr>
        <p:grpSpPr>
          <a:xfrm>
            <a:off x="291533" y="1162785"/>
            <a:ext cx="2154785" cy="5454421"/>
            <a:chOff x="310386" y="727518"/>
            <a:chExt cx="2154785" cy="5255730"/>
          </a:xfrm>
          <a:gradFill>
            <a:gsLst>
              <a:gs pos="0">
                <a:schemeClr val="accent1">
                  <a:lumMod val="5000"/>
                  <a:lumOff val="95000"/>
                </a:schemeClr>
              </a:gs>
              <a:gs pos="74000">
                <a:schemeClr val="accent1">
                  <a:lumMod val="40000"/>
                  <a:lumOff val="60000"/>
                </a:schemeClr>
              </a:gs>
              <a:gs pos="100000">
                <a:schemeClr val="accent5"/>
              </a:gs>
            </a:gsLst>
            <a:lin ang="5400000" scaled="1"/>
          </a:gradFill>
        </p:grpSpPr>
        <p:sp>
          <p:nvSpPr>
            <p:cNvPr id="21" name="Text Box 2">
              <a:extLst>
                <a:ext uri="{FF2B5EF4-FFF2-40B4-BE49-F238E27FC236}">
                  <a16:creationId xmlns:a16="http://schemas.microsoft.com/office/drawing/2014/main" id="{CDD1C749-6F07-A718-EF5C-89EF850E256B}"/>
                </a:ext>
              </a:extLst>
            </p:cNvPr>
            <p:cNvSpPr txBox="1">
              <a:spLocks noChangeArrowheads="1"/>
            </p:cNvSpPr>
            <p:nvPr/>
          </p:nvSpPr>
          <p:spPr bwMode="auto">
            <a:xfrm>
              <a:off x="310386" y="727518"/>
              <a:ext cx="2106583" cy="103975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latin typeface="メイリオ" panose="020B0604030504040204" pitchFamily="50" charset="-128"/>
                  <a:ea typeface="メイリオ" panose="020B0604030504040204" pitchFamily="50" charset="-128"/>
                </a:rPr>
                <a:t>相談</a:t>
              </a:r>
              <a:endParaRPr lang="en-US" altLang="ja-JP" sz="1600" b="1" spc="100" dirty="0">
                <a:latin typeface="メイリオ" panose="020B0604030504040204" pitchFamily="50" charset="-128"/>
                <a:ea typeface="メイリオ" panose="020B0604030504040204" pitchFamily="50" charset="-128"/>
              </a:endParaRPr>
            </a:p>
          </p:txBody>
        </p:sp>
        <p:sp>
          <p:nvSpPr>
            <p:cNvPr id="22" name="Text Box 2">
              <a:extLst>
                <a:ext uri="{FF2B5EF4-FFF2-40B4-BE49-F238E27FC236}">
                  <a16:creationId xmlns:a16="http://schemas.microsoft.com/office/drawing/2014/main" id="{A7116910-B5A5-9130-5D1E-A98694BA627B}"/>
                </a:ext>
              </a:extLst>
            </p:cNvPr>
            <p:cNvSpPr txBox="1">
              <a:spLocks noChangeArrowheads="1"/>
            </p:cNvSpPr>
            <p:nvPr/>
          </p:nvSpPr>
          <p:spPr bwMode="auto">
            <a:xfrm>
              <a:off x="310386" y="2343110"/>
              <a:ext cx="2106583" cy="141507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要否の判定・決定</a:t>
              </a:r>
            </a:p>
          </p:txBody>
        </p:sp>
        <p:sp>
          <p:nvSpPr>
            <p:cNvPr id="23" name="Text Box 2">
              <a:extLst>
                <a:ext uri="{FF2B5EF4-FFF2-40B4-BE49-F238E27FC236}">
                  <a16:creationId xmlns:a16="http://schemas.microsoft.com/office/drawing/2014/main" id="{C903FBC7-B8D1-FFD8-4731-FCB0E9A3328B}"/>
                </a:ext>
              </a:extLst>
            </p:cNvPr>
            <p:cNvSpPr txBox="1">
              <a:spLocks noChangeArrowheads="1"/>
            </p:cNvSpPr>
            <p:nvPr/>
          </p:nvSpPr>
          <p:spPr bwMode="auto">
            <a:xfrm>
              <a:off x="358588" y="4122118"/>
              <a:ext cx="2106583" cy="1861130"/>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保護の開始後</a:t>
              </a:r>
            </a:p>
          </p:txBody>
        </p:sp>
      </p:grpSp>
      <p:sp>
        <p:nvSpPr>
          <p:cNvPr id="24" name="下矢印 16">
            <a:extLst>
              <a:ext uri="{FF2B5EF4-FFF2-40B4-BE49-F238E27FC236}">
                <a16:creationId xmlns:a16="http://schemas.microsoft.com/office/drawing/2014/main" id="{0F56389E-FBF4-EFEC-BBCC-860D2E737D77}"/>
              </a:ext>
            </a:extLst>
          </p:cNvPr>
          <p:cNvSpPr/>
          <p:nvPr/>
        </p:nvSpPr>
        <p:spPr>
          <a:xfrm>
            <a:off x="1136357" y="2243508"/>
            <a:ext cx="465137" cy="595638"/>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5" name="下矢印 17">
            <a:extLst>
              <a:ext uri="{FF2B5EF4-FFF2-40B4-BE49-F238E27FC236}">
                <a16:creationId xmlns:a16="http://schemas.microsoft.com/office/drawing/2014/main" id="{E097DCDD-E854-06D4-8EEE-D50F7DEA7076}"/>
              </a:ext>
            </a:extLst>
          </p:cNvPr>
          <p:cNvSpPr/>
          <p:nvPr/>
        </p:nvSpPr>
        <p:spPr>
          <a:xfrm>
            <a:off x="1136357" y="4308334"/>
            <a:ext cx="465137" cy="360363"/>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75787A8-697D-4E97-CC07-AF091ECBD121}"/>
              </a:ext>
            </a:extLst>
          </p:cNvPr>
          <p:cNvSpPr/>
          <p:nvPr/>
        </p:nvSpPr>
        <p:spPr>
          <a:xfrm>
            <a:off x="777613" y="2323066"/>
            <a:ext cx="1182624"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申請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4976212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A76A-DC58-B2E7-50D5-D5126FBF5E0B}"/>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EF75755-AB81-1584-E4C7-2882897A3A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6</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F0401ABF-43E6-6678-7969-2B0F4DF61E9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２．訪問調査とは？</a:t>
            </a:r>
          </a:p>
        </p:txBody>
      </p:sp>
      <p:sp>
        <p:nvSpPr>
          <p:cNvPr id="4" name="正方形/長方形 3">
            <a:extLst>
              <a:ext uri="{FF2B5EF4-FFF2-40B4-BE49-F238E27FC236}">
                <a16:creationId xmlns:a16="http://schemas.microsoft.com/office/drawing/2014/main" id="{063712D8-AEDF-9076-8BAB-D89092D87D2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2" name="正方形/長方形 1">
            <a:extLst>
              <a:ext uri="{FF2B5EF4-FFF2-40B4-BE49-F238E27FC236}">
                <a16:creationId xmlns:a16="http://schemas.microsoft.com/office/drawing/2014/main" id="{76785ED1-BD42-E4BC-3077-F79ED7E30B59}"/>
              </a:ext>
            </a:extLst>
          </p:cNvPr>
          <p:cNvSpPr/>
          <p:nvPr/>
        </p:nvSpPr>
        <p:spPr>
          <a:xfrm>
            <a:off x="453000" y="2818870"/>
            <a:ext cx="9000000" cy="2862322"/>
          </a:xfrm>
          <a:prstGeom prst="rect">
            <a:avLst/>
          </a:prstGeom>
        </p:spPr>
        <p:txBody>
          <a:bodyPr>
            <a:spAutoFit/>
          </a:bodyPr>
          <a:lstStyle/>
          <a:p>
            <a:pPr marL="514350" indent="-514350" eaLnBrk="1" fontAlgn="auto" hangingPunct="1">
              <a:spcBef>
                <a:spcPts val="1200"/>
              </a:spcBef>
              <a:spcAft>
                <a:spcPts val="0"/>
              </a:spcAft>
              <a:buFont typeface="+mj-ea"/>
              <a:buAutoNum type="circleNumDbPlain"/>
              <a:defRPr/>
            </a:pPr>
            <a:r>
              <a:rPr lang="ja-JP" altLang="en-US" sz="2000" b="1" spc="100" dirty="0">
                <a:latin typeface="メイリオ" panose="020B0604030504040204" pitchFamily="50" charset="-128"/>
                <a:ea typeface="メイリオ" panose="020B0604030504040204" pitchFamily="50" charset="-128"/>
              </a:rPr>
              <a:t>要保護者の</a:t>
            </a:r>
            <a:r>
              <a:rPr lang="ja-JP" altLang="en-US" sz="2000" b="1" u="sng" spc="100" dirty="0">
                <a:latin typeface="メイリオ" panose="020B0604030504040204" pitchFamily="50" charset="-128"/>
                <a:ea typeface="メイリオ" panose="020B0604030504040204" pitchFamily="50" charset="-128"/>
              </a:rPr>
              <a:t>生活状況等を把握し、援助方針に反映させること</a:t>
            </a:r>
            <a:r>
              <a:rPr lang="ja-JP" altLang="en-US" sz="2000" b="1" spc="100" dirty="0">
                <a:latin typeface="メイリオ" panose="020B0604030504040204" pitchFamily="50" charset="-128"/>
                <a:ea typeface="メイリオ" panose="020B0604030504040204" pitchFamily="50" charset="-128"/>
              </a:rPr>
              <a:t>や、これに基づく</a:t>
            </a:r>
            <a:r>
              <a:rPr lang="ja-JP" altLang="en-US" sz="2000" b="1" u="sng" spc="100" dirty="0">
                <a:latin typeface="メイリオ" panose="020B0604030504040204" pitchFamily="50" charset="-128"/>
                <a:ea typeface="メイリオ" panose="020B0604030504040204" pitchFamily="50" charset="-128"/>
              </a:rPr>
              <a:t>自立を助長するための指導を行うこと</a:t>
            </a:r>
            <a:r>
              <a:rPr lang="ja-JP" altLang="en-US" sz="2000" b="1" spc="100" dirty="0">
                <a:latin typeface="メイリオ" panose="020B0604030504040204" pitchFamily="50" charset="-128"/>
                <a:ea typeface="メイリオ" panose="020B0604030504040204" pitchFamily="50" charset="-128"/>
              </a:rPr>
              <a:t>を目的として、世帯の状況に応じ、訪問を行うこと。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600"/>
              </a:spcBef>
              <a:spcAft>
                <a:spcPts val="0"/>
              </a:spcAft>
              <a:buFont typeface="+mj-ea"/>
              <a:buAutoNum type="circleNumDbPlain"/>
              <a:defRPr/>
            </a:pPr>
            <a:r>
              <a:rPr lang="ja-JP" altLang="en-US" sz="2000" b="1" spc="100" dirty="0">
                <a:latin typeface="メイリオ" panose="020B0604030504040204" pitchFamily="50" charset="-128"/>
                <a:ea typeface="メイリオ" panose="020B0604030504040204" pitchFamily="50" charset="-128"/>
              </a:rPr>
              <a:t>訪問の実施にあたっては、訪問時の</a:t>
            </a:r>
            <a:r>
              <a:rPr lang="ja-JP" altLang="en-US" sz="2000" b="1" u="sng" spc="100" dirty="0">
                <a:solidFill>
                  <a:srgbClr val="C00000"/>
                </a:solidFill>
                <a:latin typeface="メイリオ" panose="020B0604030504040204" pitchFamily="50" charset="-128"/>
                <a:ea typeface="メイリオ" panose="020B0604030504040204" pitchFamily="50" charset="-128"/>
              </a:rPr>
              <a:t>訪問調査目的を明確</a:t>
            </a:r>
            <a:r>
              <a:rPr lang="ja-JP" altLang="en-US" sz="2000" b="1" spc="100" dirty="0">
                <a:latin typeface="メイリオ" panose="020B0604030504040204" pitchFamily="50" charset="-128"/>
                <a:ea typeface="メイリオ" panose="020B0604030504040204" pitchFamily="50" charset="-128"/>
              </a:rPr>
              <a:t>にし、それを踏まえ、年間訪問計画を策定のうえ行うこと。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1200"/>
              </a:spcBef>
              <a:spcAft>
                <a:spcPts val="0"/>
              </a:spcAft>
              <a:buFont typeface="+mj-ea"/>
              <a:buAutoNum type="circleNumDbPlain" startAt="3"/>
              <a:defRPr/>
            </a:pPr>
            <a:r>
              <a:rPr lang="ja-JP" altLang="en-US" sz="2000" b="1" spc="100" dirty="0">
                <a:latin typeface="メイリオ" panose="020B0604030504040204" pitchFamily="50" charset="-128"/>
                <a:ea typeface="メイリオ" panose="020B0604030504040204" pitchFamily="50" charset="-128"/>
              </a:rPr>
              <a:t>なお、世帯の状況に変化があると認められる等訪問計画以外に訪問することが必要である場合には、随時に訪問を行うこと。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600"/>
              </a:spcBef>
              <a:spcAft>
                <a:spcPts val="0"/>
              </a:spcAft>
              <a:buFont typeface="+mj-ea"/>
              <a:buAutoNum type="circleNumDbPlain" startAt="3"/>
              <a:defRPr/>
            </a:pPr>
            <a:r>
              <a:rPr lang="ja-JP" altLang="en-US" sz="2000" b="1" spc="100" dirty="0">
                <a:latin typeface="メイリオ" panose="020B0604030504040204" pitchFamily="50" charset="-128"/>
                <a:ea typeface="メイリオ" panose="020B0604030504040204" pitchFamily="50" charset="-128"/>
              </a:rPr>
              <a:t>また、訪問計画は被保護者の状況の変化等に応じ見直すこと。</a:t>
            </a:r>
            <a:endParaRPr lang="en-US" altLang="ja-JP" sz="2000" b="1" spc="100" dirty="0">
              <a:latin typeface="メイリオ" panose="020B0604030504040204" pitchFamily="50" charset="-128"/>
              <a:ea typeface="メイリオ" panose="020B0604030504040204" pitchFamily="50" charset="-128"/>
            </a:endParaRPr>
          </a:p>
        </p:txBody>
      </p:sp>
      <p:sp>
        <p:nvSpPr>
          <p:cNvPr id="5" name="テキスト ボックス 5">
            <a:extLst>
              <a:ext uri="{FF2B5EF4-FFF2-40B4-BE49-F238E27FC236}">
                <a16:creationId xmlns:a16="http://schemas.microsoft.com/office/drawing/2014/main" id="{A351A2CA-E260-4BBB-1055-69F130220EB5}"/>
              </a:ext>
            </a:extLst>
          </p:cNvPr>
          <p:cNvSpPr txBox="1">
            <a:spLocks noChangeArrowheads="1"/>
          </p:cNvSpPr>
          <p:nvPr/>
        </p:nvSpPr>
        <p:spPr bwMode="auto">
          <a:xfrm>
            <a:off x="0" y="6534150"/>
            <a:ext cx="72009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生活保護実践講座－利用者とともに歩む社会福祉実践－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,2018</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,p20</a:t>
            </a:r>
          </a:p>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生活保護手帳　</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年度版</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,p449</a:t>
            </a:r>
            <a:endParaRPr lang="ja-JP" altLang="en-US" sz="1000" dirty="0">
              <a:latin typeface="メイリオ" panose="020B0604030504040204" pitchFamily="50" charset="-128"/>
              <a:ea typeface="メイリオ" panose="020B0604030504040204" pitchFamily="50" charset="-128"/>
            </a:endParaRPr>
          </a:p>
        </p:txBody>
      </p:sp>
      <p:sp>
        <p:nvSpPr>
          <p:cNvPr id="6" name="テキスト ボックス 8">
            <a:extLst>
              <a:ext uri="{FF2B5EF4-FFF2-40B4-BE49-F238E27FC236}">
                <a16:creationId xmlns:a16="http://schemas.microsoft.com/office/drawing/2014/main" id="{F617F637-490C-3970-9DE7-6EE31F8C0CE8}"/>
              </a:ext>
            </a:extLst>
          </p:cNvPr>
          <p:cNvSpPr txBox="1">
            <a:spLocks noChangeArrowheads="1"/>
          </p:cNvSpPr>
          <p:nvPr/>
        </p:nvSpPr>
        <p:spPr bwMode="auto">
          <a:xfrm>
            <a:off x="453000" y="1268031"/>
            <a:ext cx="9000000" cy="110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ケースワーカーの日々の実践において、「訪問調査」は大きな位置を占めているのではないでしょうか。訪問調査は、生活保護実践に固有の活動であり、ケースワーカーが本人の生活状況に即して適切に相談援助、自立支援を行っていくために不可欠なものです。訪問調査の目的について、実施要領では以下のように記されています。</a:t>
            </a:r>
            <a:endParaRPr lang="en-US" altLang="ja-JP" sz="16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E3F1A294-E125-2ED9-B666-A2B6DBD56FAF}"/>
              </a:ext>
            </a:extLst>
          </p:cNvPr>
          <p:cNvSpPr/>
          <p:nvPr/>
        </p:nvSpPr>
        <p:spPr>
          <a:xfrm>
            <a:off x="63519" y="633279"/>
            <a:ext cx="396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訪問調査の目的　</a:t>
            </a:r>
          </a:p>
        </p:txBody>
      </p:sp>
      <p:sp>
        <p:nvSpPr>
          <p:cNvPr id="9" name="四角形: 角を丸くする 8">
            <a:extLst>
              <a:ext uri="{FF2B5EF4-FFF2-40B4-BE49-F238E27FC236}">
                <a16:creationId xmlns:a16="http://schemas.microsoft.com/office/drawing/2014/main" id="{B37C45B7-8434-1A0A-1F08-15E337D8FA55}"/>
              </a:ext>
            </a:extLst>
          </p:cNvPr>
          <p:cNvSpPr/>
          <p:nvPr/>
        </p:nvSpPr>
        <p:spPr>
          <a:xfrm>
            <a:off x="373584" y="2530549"/>
            <a:ext cx="9158833" cy="3338624"/>
          </a:xfrm>
          <a:prstGeom prst="roundRect">
            <a:avLst>
              <a:gd name="adj" fmla="val 5396"/>
            </a:avLst>
          </a:prstGeom>
          <a:noFill/>
          <a:ln w="3810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893335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D045DFF-DF4A-7E4A-2FAC-FDED5C6FFF5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7</a:t>
            </a:fld>
            <a:endParaRPr lang="ja-JP" altLang="en-US" sz="1000">
              <a:solidFill>
                <a:srgbClr val="898989"/>
              </a:solidFill>
            </a:endParaRPr>
          </a:p>
        </p:txBody>
      </p:sp>
      <p:sp>
        <p:nvSpPr>
          <p:cNvPr id="2" name="正方形/長方形 10">
            <a:extLst>
              <a:ext uri="{FF2B5EF4-FFF2-40B4-BE49-F238E27FC236}">
                <a16:creationId xmlns:a16="http://schemas.microsoft.com/office/drawing/2014/main" id="{08E0E352-E2B9-AF12-FA06-25F4128489A1}"/>
              </a:ext>
            </a:extLst>
          </p:cNvPr>
          <p:cNvSpPr>
            <a:spLocks noChangeArrowheads="1"/>
          </p:cNvSpPr>
          <p:nvPr/>
        </p:nvSpPr>
        <p:spPr bwMode="auto">
          <a:xfrm>
            <a:off x="532416" y="2318807"/>
            <a:ext cx="9000000" cy="3708708"/>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600"/>
              </a:spcBef>
              <a:buFont typeface="+mj-ea"/>
              <a:buAutoNum type="circleNumDbPlain"/>
              <a:defRPr/>
            </a:pPr>
            <a:r>
              <a:rPr kumimoji="0" lang="ja-JP" altLang="en-US" sz="1800" b="1" spc="100" dirty="0">
                <a:latin typeface="メイリオ" panose="020B0604030504040204" pitchFamily="50" charset="-128"/>
                <a:ea typeface="メイリオ" panose="020B0604030504040204" pitchFamily="50" charset="-128"/>
              </a:rPr>
              <a:t>申請時等の訪問</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保護の開始または変更の申請等のあった場合は、</a:t>
            </a:r>
            <a:r>
              <a:rPr kumimoji="0" lang="ja-JP" altLang="en-US" sz="1800" u="sng" spc="100" dirty="0">
                <a:latin typeface="メイリオ" panose="020B0604030504040204" pitchFamily="50" charset="-128"/>
                <a:ea typeface="メイリオ" panose="020B0604030504040204" pitchFamily="50" charset="-128"/>
              </a:rPr>
              <a:t>申請書を受理した日から</a:t>
            </a:r>
            <a:endParaRPr kumimoji="0" lang="en-US" altLang="ja-JP" sz="1800" u="sng"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a:t>
            </a:r>
            <a:r>
              <a:rPr kumimoji="0" lang="ja-JP" altLang="en-US" sz="1800" u="sng" spc="100" dirty="0">
                <a:latin typeface="メイリオ" panose="020B0604030504040204" pitchFamily="50" charset="-128"/>
                <a:ea typeface="メイリオ" panose="020B0604030504040204" pitchFamily="50" charset="-128"/>
              </a:rPr>
              <a:t>１週間以内に訪問し、実地に調査する</a:t>
            </a:r>
            <a:r>
              <a:rPr kumimoji="0" lang="ja-JP" altLang="en-US" sz="1800" spc="100" dirty="0">
                <a:latin typeface="メイリオ" panose="020B0604030504040204" pitchFamily="50" charset="-128"/>
                <a:ea typeface="メイリオ" panose="020B0604030504040204" pitchFamily="50" charset="-128"/>
              </a:rPr>
              <a:t>こと。</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mj-ea"/>
              <a:buAutoNum type="circleNumDbPlain" startAt="2"/>
              <a:defRPr/>
            </a:pPr>
            <a:r>
              <a:rPr kumimoji="0" lang="ja-JP" altLang="en-US" sz="1800" b="1" spc="100" dirty="0">
                <a:latin typeface="メイリオ" panose="020B0604030504040204" pitchFamily="50" charset="-128"/>
                <a:ea typeface="メイリオ" panose="020B0604030504040204" pitchFamily="50" charset="-128"/>
              </a:rPr>
              <a:t>訪問計画に基づく訪問</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ア　家庭訪問　世帯の状況に応じて必要な回数訪問することとし、少なく</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とも</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年に</a:t>
            </a:r>
            <a:r>
              <a:rPr kumimoji="0" lang="en-US" altLang="ja-JP" sz="1800" spc="100" dirty="0">
                <a:latin typeface="メイリオ" panose="020B0604030504040204" pitchFamily="50" charset="-128"/>
                <a:ea typeface="メイリオ" panose="020B0604030504040204" pitchFamily="50" charset="-128"/>
              </a:rPr>
              <a:t>2</a:t>
            </a:r>
            <a:r>
              <a:rPr kumimoji="0" lang="ja-JP" altLang="en-US" sz="1800" spc="100" dirty="0">
                <a:latin typeface="メイリオ" panose="020B0604030504040204" pitchFamily="50" charset="-128"/>
                <a:ea typeface="メイリオ" panose="020B0604030504040204" pitchFamily="50" charset="-128"/>
              </a:rPr>
              <a:t>回以上訪問すること。</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（ただし、一定の条件のもと、</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年に</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回以上とする場合があります。</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実施要領を確認してください。）</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イ　入院入所者訪問　</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mj-ea"/>
              <a:buAutoNum type="circleNumDbPlain" startAt="3"/>
              <a:defRPr/>
            </a:pPr>
            <a:r>
              <a:rPr kumimoji="0" lang="ja-JP" altLang="en-US" sz="1800" b="1" spc="100" dirty="0">
                <a:latin typeface="メイリオ" panose="020B0604030504040204" pitchFamily="50" charset="-128"/>
                <a:ea typeface="メイリオ" panose="020B0604030504040204" pitchFamily="50" charset="-128"/>
              </a:rPr>
              <a:t>臨時訪問</a:t>
            </a:r>
            <a:r>
              <a:rPr kumimoji="0" lang="ja-JP" altLang="en-US" sz="1800" spc="100" dirty="0">
                <a:latin typeface="メイリオ" panose="020B0604030504040204" pitchFamily="50" charset="-128"/>
                <a:ea typeface="メイリオ" panose="020B0604030504040204" pitchFamily="50" charset="-128"/>
              </a:rPr>
              <a:t>（臨時訪問を行う場合も、実施要領に示されています。）</a:t>
            </a:r>
            <a:endParaRPr kumimoji="0" lang="en-US" altLang="ja-JP" sz="1800" spc="100" dirty="0">
              <a:latin typeface="メイリオ" panose="020B0604030504040204" pitchFamily="50" charset="-128"/>
              <a:ea typeface="メイリオ" panose="020B0604030504040204" pitchFamily="50" charset="-128"/>
            </a:endParaRPr>
          </a:p>
        </p:txBody>
      </p:sp>
      <p:sp>
        <p:nvSpPr>
          <p:cNvPr id="5" name="テキスト ボックス 8">
            <a:extLst>
              <a:ext uri="{FF2B5EF4-FFF2-40B4-BE49-F238E27FC236}">
                <a16:creationId xmlns:a16="http://schemas.microsoft.com/office/drawing/2014/main" id="{A6590809-2BB4-8180-40B7-91C117F58068}"/>
              </a:ext>
            </a:extLst>
          </p:cNvPr>
          <p:cNvSpPr txBox="1">
            <a:spLocks noChangeArrowheads="1"/>
          </p:cNvSpPr>
          <p:nvPr/>
        </p:nvSpPr>
        <p:spPr bwMode="auto">
          <a:xfrm>
            <a:off x="453000" y="884244"/>
            <a:ext cx="9000000" cy="1012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実施要領では、訪問の種類や方法について、以下のように示されています。</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訪問計画は本人の状況の変化等に応じ見直すこととされており、また、世帯の状況に変化が認められる等の訪問計画外の訪問が必要である場合には、随時に訪問（臨時訪問）を行うこととされています。</a:t>
            </a:r>
          </a:p>
        </p:txBody>
      </p:sp>
      <p:sp>
        <p:nvSpPr>
          <p:cNvPr id="6" name="四角形: 角を丸くする 5">
            <a:extLst>
              <a:ext uri="{FF2B5EF4-FFF2-40B4-BE49-F238E27FC236}">
                <a16:creationId xmlns:a16="http://schemas.microsoft.com/office/drawing/2014/main" id="{E68E3C3C-B7C1-896C-7999-E6AA7CB601BD}"/>
              </a:ext>
            </a:extLst>
          </p:cNvPr>
          <p:cNvSpPr/>
          <p:nvPr/>
        </p:nvSpPr>
        <p:spPr>
          <a:xfrm>
            <a:off x="134938" y="291740"/>
            <a:ext cx="396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訪問調査の種類と方法　　　</a:t>
            </a:r>
          </a:p>
        </p:txBody>
      </p:sp>
      <p:sp>
        <p:nvSpPr>
          <p:cNvPr id="4" name="テキスト ボックス 5">
            <a:extLst>
              <a:ext uri="{FF2B5EF4-FFF2-40B4-BE49-F238E27FC236}">
                <a16:creationId xmlns:a16="http://schemas.microsoft.com/office/drawing/2014/main" id="{E6A5FE23-78DC-0AE6-58A3-1E4DFC145397}"/>
              </a:ext>
            </a:extLst>
          </p:cNvPr>
          <p:cNvSpPr txBox="1">
            <a:spLocks noChangeArrowheads="1"/>
          </p:cNvSpPr>
          <p:nvPr/>
        </p:nvSpPr>
        <p:spPr bwMode="auto">
          <a:xfrm>
            <a:off x="0" y="6687878"/>
            <a:ext cx="7200900" cy="1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生活保護手帳　</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年度版</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,p449</a:t>
            </a:r>
            <a:endParaRPr lang="ja-JP" altLang="en-US" sz="1000" dirty="0">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5DE6B556-F6E7-1656-EBCA-DCDAAF110E56}"/>
              </a:ext>
            </a:extLst>
          </p:cNvPr>
          <p:cNvSpPr/>
          <p:nvPr/>
        </p:nvSpPr>
        <p:spPr>
          <a:xfrm>
            <a:off x="453000" y="2085127"/>
            <a:ext cx="9158833" cy="4156185"/>
          </a:xfrm>
          <a:prstGeom prst="roundRect">
            <a:avLst>
              <a:gd name="adj" fmla="val 5396"/>
            </a:avLst>
          </a:prstGeom>
          <a:noFill/>
          <a:ln w="3810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DC254-ECF3-59C9-212D-B54226F9DC88}"/>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E50E944C-6D49-E12B-468B-195355DA29B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8</a:t>
            </a:fld>
            <a:endParaRPr lang="ja-JP" altLang="en-US" sz="1000">
              <a:solidFill>
                <a:srgbClr val="898989"/>
              </a:solidFill>
            </a:endParaRPr>
          </a:p>
        </p:txBody>
      </p:sp>
      <p:sp>
        <p:nvSpPr>
          <p:cNvPr id="8" name="正方形/長方形 10">
            <a:extLst>
              <a:ext uri="{FF2B5EF4-FFF2-40B4-BE49-F238E27FC236}">
                <a16:creationId xmlns:a16="http://schemas.microsoft.com/office/drawing/2014/main" id="{847E4BFF-4086-EB9A-A4AD-AE5E360D38FA}"/>
              </a:ext>
            </a:extLst>
          </p:cNvPr>
          <p:cNvSpPr>
            <a:spLocks noChangeArrowheads="1"/>
          </p:cNvSpPr>
          <p:nvPr/>
        </p:nvSpPr>
        <p:spPr bwMode="auto">
          <a:xfrm>
            <a:off x="446881" y="1830022"/>
            <a:ext cx="9000000" cy="399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申請時等の訪問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保護の要否判定、および援助方針策定のために必要な、情報収集を</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行う。援助方針策定においては、援助目標（短期・中長期）を設定</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する必要があり、訪問時の面接を通じて状況を把握し、検討する。</a:t>
            </a:r>
            <a:endParaRPr kumimoji="0" lang="en-US" altLang="ja-JP" sz="2000" spc="100" dirty="0">
              <a:latin typeface="メイリオ" panose="020B0604030504040204" pitchFamily="50" charset="-128"/>
              <a:ea typeface="メイリオ" panose="020B0604030504040204" pitchFamily="50" charset="-128"/>
            </a:endParaRPr>
          </a:p>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訪問計画に基づく訪問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計画に基づき実施する。訪問の際には、援助方針として策定した</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内容の進捗状況について確認する。また、生活の変化や、新たに</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対応を必要とすることがないか確認し、援助方針の見直しにつなげる。</a:t>
            </a:r>
            <a:endParaRPr kumimoji="0" lang="en-US" altLang="ja-JP" sz="2000" spc="100" dirty="0">
              <a:latin typeface="メイリオ" panose="020B0604030504040204" pitchFamily="50" charset="-128"/>
              <a:ea typeface="メイリオ" panose="020B0604030504040204" pitchFamily="50" charset="-128"/>
            </a:endParaRPr>
          </a:p>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臨時訪問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臨時訪問の目的に沿って、面接を通じて、状況の把握につとめる。</a:t>
            </a:r>
            <a:endParaRPr kumimoji="0" lang="en-US" altLang="ja-JP" sz="2000" b="1" spc="1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FB54B9E9-319F-B50B-9CB2-8FB57F85BC8E}"/>
              </a:ext>
            </a:extLst>
          </p:cNvPr>
          <p:cNvSpPr txBox="1">
            <a:spLocks noChangeArrowheads="1"/>
          </p:cNvSpPr>
          <p:nvPr/>
        </p:nvSpPr>
        <p:spPr bwMode="auto">
          <a:xfrm>
            <a:off x="446881" y="966938"/>
            <a:ext cx="9000000" cy="37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訪問調査の際には、以下のことを行います。</a:t>
            </a:r>
            <a:endParaRPr lang="en-US" altLang="ja-JP" sz="16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4C54D0D5-7C0D-B813-911F-42C5F05E74EA}"/>
              </a:ext>
            </a:extLst>
          </p:cNvPr>
          <p:cNvSpPr/>
          <p:nvPr/>
        </p:nvSpPr>
        <p:spPr>
          <a:xfrm>
            <a:off x="134937" y="291740"/>
            <a:ext cx="6423907"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訪問調査の際に行うこと（ここまでのまとめ）</a:t>
            </a:r>
          </a:p>
        </p:txBody>
      </p:sp>
    </p:spTree>
    <p:extLst>
      <p:ext uri="{BB962C8B-B14F-4D97-AF65-F5344CB8AC3E}">
        <p14:creationId xmlns:p14="http://schemas.microsoft.com/office/powerpoint/2010/main" val="3882948094"/>
      </p:ext>
    </p:extLst>
  </p:cSld>
  <p:clrMapOvr>
    <a:masterClrMapping/>
  </p:clrMapOvr>
  <p:transition spd="slow"/>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R6生保CW研修</Template>
  <Words>3611</Words>
  <PresentationFormat>A4 210 x 297 mm</PresentationFormat>
  <Paragraphs>245</Paragraphs>
  <Slides>21</Slides>
  <Notes>21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21</vt:i4>
      </vt:variant>
    </vt:vector>
  </HeadingPairs>
  <TitlesOfParts>
    <vt:vector size="28" baseType="lpstr">
      <vt:lpstr>メイリオ</vt:lpstr>
      <vt:lpstr>游ゴシック</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