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33"/>
  </p:notesMasterIdLst>
  <p:sldIdLst>
    <p:sldId id="1525" r:id="rId2"/>
    <p:sldId id="340" r:id="rId3"/>
    <p:sldId id="315" r:id="rId4"/>
    <p:sldId id="1512" r:id="rId5"/>
    <p:sldId id="1521" r:id="rId6"/>
    <p:sldId id="1514" r:id="rId7"/>
    <p:sldId id="1538" r:id="rId8"/>
    <p:sldId id="339" r:id="rId9"/>
    <p:sldId id="266" r:id="rId10"/>
    <p:sldId id="322" r:id="rId11"/>
    <p:sldId id="1532" r:id="rId12"/>
    <p:sldId id="307" r:id="rId13"/>
    <p:sldId id="1535" r:id="rId14"/>
    <p:sldId id="312" r:id="rId15"/>
    <p:sldId id="1541" r:id="rId16"/>
    <p:sldId id="1542" r:id="rId17"/>
    <p:sldId id="1543" r:id="rId18"/>
    <p:sldId id="2147472230" r:id="rId19"/>
    <p:sldId id="1545" r:id="rId20"/>
    <p:sldId id="2147472233" r:id="rId21"/>
    <p:sldId id="1536" r:id="rId22"/>
    <p:sldId id="314" r:id="rId23"/>
    <p:sldId id="329" r:id="rId24"/>
    <p:sldId id="328" r:id="rId25"/>
    <p:sldId id="304" r:id="rId26"/>
    <p:sldId id="337" r:id="rId27"/>
    <p:sldId id="1539" r:id="rId28"/>
    <p:sldId id="1540" r:id="rId29"/>
    <p:sldId id="2147472229" r:id="rId30"/>
    <p:sldId id="317" r:id="rId31"/>
    <p:sldId id="2147472231" r:id="rId32"/>
  </p:sldIdLst>
  <p:sldSz cx="9906000" cy="6858000" type="A4"/>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DDE58B-FFBA-B514-1A8D-C79009E6DCD3}" name="新保美香" initials="新美" userId="S::mika@soc.meijigakuin.ac.jp::04156dce-f0a8-4f86-98dd-4963228f9f44" providerId="AD"/>
  <p188:author id="{C8CF19DB-F955-0B8A-16CC-F302BEA84484}" name="*" initials="*" userI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zuma" initials="a" lastIdx="19" clrIdx="0">
    <p:extLst>
      <p:ext uri="{19B8F6BF-5375-455C-9EA6-DF929625EA0E}">
        <p15:presenceInfo xmlns:p15="http://schemas.microsoft.com/office/powerpoint/2012/main" userId="azu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242" autoAdjust="0"/>
  </p:normalViewPr>
  <p:slideViewPr>
    <p:cSldViewPr snapToGrid="0">
      <p:cViewPr varScale="1">
        <p:scale>
          <a:sx n="69" d="100"/>
          <a:sy n="69" d="100"/>
        </p:scale>
        <p:origin x="202" y="278"/>
      </p:cViewPr>
      <p:guideLst>
        <p:guide orient="horz" pos="2160"/>
        <p:guide pos="3120"/>
      </p:guideLst>
    </p:cSldViewPr>
  </p:slideViewPr>
  <p:notesTextViewPr>
    <p:cViewPr>
      <p:scale>
        <a:sx n="1" d="1"/>
        <a:sy n="1" d="1"/>
      </p:scale>
      <p:origin x="0" y="0"/>
    </p:cViewPr>
  </p:notesTextViewPr>
  <p:notesViewPr>
    <p:cSldViewPr snapToGrid="0">
      <p:cViewPr varScale="1">
        <p:scale>
          <a:sx n="49" d="100"/>
          <a:sy n="49" d="100"/>
        </p:scale>
        <p:origin x="2680" y="68"/>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notesMasters/notesMaster1.xml" Type="http://schemas.openxmlformats.org/officeDocument/2006/relationships/notesMaster"/><Relationship Id="rId34" Target="commentAuthors.xml" Type="http://schemas.openxmlformats.org/officeDocument/2006/relationships/commentAuthors"/><Relationship Id="rId35" Target="presProps.xml" Type="http://schemas.openxmlformats.org/officeDocument/2006/relationships/presProps"/><Relationship Id="rId36" Target="viewProps.xml" Type="http://schemas.openxmlformats.org/officeDocument/2006/relationships/viewProps"/><Relationship Id="rId37" Target="theme/theme1.xml" Type="http://schemas.openxmlformats.org/officeDocument/2006/relationships/theme"/><Relationship Id="rId38" Target="tableStyles.xml" Type="http://schemas.openxmlformats.org/officeDocument/2006/relationships/tableStyles"/><Relationship Id="rId39" Target="authors.xml" Type="http://schemas.microsoft.com/office/2018/10/relationships/author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CECAECB-4AE7-BA7B-36E4-D30D43C2CBB2}"/>
              </a:ext>
            </a:extLst>
          </p:cNvPr>
          <p:cNvSpPr>
            <a:spLocks noGrp="1"/>
          </p:cNvSpPr>
          <p:nvPr>
            <p:ph type="hdr" sz="quarter"/>
          </p:nvPr>
        </p:nvSpPr>
        <p:spPr>
          <a:xfrm>
            <a:off x="0" y="0"/>
            <a:ext cx="2946400" cy="498475"/>
          </a:xfrm>
          <a:prstGeom prst="rect">
            <a:avLst/>
          </a:prstGeom>
        </p:spPr>
        <p:txBody>
          <a:bodyPr vert="horz" lIns="92108" tIns="46054" rIns="92108" bIns="4605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69E7E65E-6C27-2034-C0D1-71333882CDAF}"/>
              </a:ext>
            </a:extLst>
          </p:cNvPr>
          <p:cNvSpPr>
            <a:spLocks noGrp="1"/>
          </p:cNvSpPr>
          <p:nvPr>
            <p:ph type="dt" idx="1"/>
          </p:nvPr>
        </p:nvSpPr>
        <p:spPr>
          <a:xfrm>
            <a:off x="3849688" y="0"/>
            <a:ext cx="2946400" cy="498475"/>
          </a:xfrm>
          <a:prstGeom prst="rect">
            <a:avLst/>
          </a:prstGeom>
        </p:spPr>
        <p:txBody>
          <a:bodyPr vert="horz" lIns="92108" tIns="46054" rIns="92108" bIns="46054" rtlCol="0"/>
          <a:lstStyle>
            <a:lvl1pPr algn="r" eaLnBrk="1" fontAlgn="auto" hangingPunct="1">
              <a:spcBef>
                <a:spcPts val="0"/>
              </a:spcBef>
              <a:spcAft>
                <a:spcPts val="0"/>
              </a:spcAft>
              <a:defRPr sz="1200">
                <a:latin typeface="+mn-lt"/>
                <a:ea typeface="+mn-ea"/>
              </a:defRPr>
            </a:lvl1pPr>
          </a:lstStyle>
          <a:p>
            <a:pPr>
              <a:defRPr/>
            </a:pPr>
            <a:fld id="{CFF3BC0F-38BF-4384-8290-9F86AB58AE78}"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045A3678-B1CB-C7DA-6862-ED02B5FE7307}"/>
              </a:ext>
            </a:extLst>
          </p:cNvPr>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108" tIns="46054" rIns="92108" bIns="46054"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BB9A5863-B134-0399-14E2-DCC1AAA09703}"/>
              </a:ext>
            </a:extLst>
          </p:cNvPr>
          <p:cNvSpPr>
            <a:spLocks noGrp="1"/>
          </p:cNvSpPr>
          <p:nvPr>
            <p:ph type="body" sz="quarter" idx="3"/>
          </p:nvPr>
        </p:nvSpPr>
        <p:spPr>
          <a:xfrm>
            <a:off x="679450" y="4776788"/>
            <a:ext cx="5438775" cy="3908425"/>
          </a:xfrm>
          <a:prstGeom prst="rect">
            <a:avLst/>
          </a:prstGeom>
        </p:spPr>
        <p:txBody>
          <a:bodyPr vert="horz" lIns="92108" tIns="46054" rIns="92108" bIns="4605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42618A7D-77D3-71C8-CD86-E853075A9E83}"/>
              </a:ext>
            </a:extLst>
          </p:cNvPr>
          <p:cNvSpPr>
            <a:spLocks noGrp="1"/>
          </p:cNvSpPr>
          <p:nvPr>
            <p:ph type="ftr" sz="quarter" idx="4"/>
          </p:nvPr>
        </p:nvSpPr>
        <p:spPr>
          <a:xfrm>
            <a:off x="0" y="9428163"/>
            <a:ext cx="2946400" cy="498475"/>
          </a:xfrm>
          <a:prstGeom prst="rect">
            <a:avLst/>
          </a:prstGeom>
        </p:spPr>
        <p:txBody>
          <a:bodyPr vert="horz" lIns="92108" tIns="46054" rIns="92108" bIns="4605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5C4D510-EBD5-872C-4634-C717199007BC}"/>
              </a:ext>
            </a:extLst>
          </p:cNvPr>
          <p:cNvSpPr>
            <a:spLocks noGrp="1"/>
          </p:cNvSpPr>
          <p:nvPr>
            <p:ph type="sldNum" sz="quarter" idx="5"/>
          </p:nvPr>
        </p:nvSpPr>
        <p:spPr>
          <a:xfrm>
            <a:off x="3849688" y="9428163"/>
            <a:ext cx="2946400" cy="498475"/>
          </a:xfrm>
          <a:prstGeom prst="rect">
            <a:avLst/>
          </a:prstGeom>
        </p:spPr>
        <p:txBody>
          <a:bodyPr vert="horz" wrap="square" lIns="92108" tIns="46054" rIns="92108" bIns="46054" numCol="1" anchor="b" anchorCtr="0" compatLnSpc="1">
            <a:prstTxWarp prst="textNoShape">
              <a:avLst/>
            </a:prstTxWarp>
          </a:bodyPr>
          <a:lstStyle>
            <a:lvl1pPr algn="r" eaLnBrk="1" hangingPunct="1">
              <a:defRPr sz="1200">
                <a:latin typeface="游ゴシック" panose="020B0400000000000000" pitchFamily="50" charset="-128"/>
                <a:ea typeface="游ゴシック" panose="020B0400000000000000" pitchFamily="50" charset="-128"/>
              </a:defRPr>
            </a:lvl1pPr>
          </a:lstStyle>
          <a:p>
            <a:pPr>
              <a:defRPr/>
            </a:pPr>
            <a:fld id="{E213CF56-9A4E-43E4-BACD-89ECAD420B0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E2BD5-2436-F093-D4E7-D265C9C0C457}"/>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655C2AA3-E887-EC36-A11B-49259FEC97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50BB3C86-E0B8-61E3-E9C8-5991DC8289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33F167E4-C15B-07A6-2C1F-5D3718DC60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3008966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ー 1">
            <a:extLst>
              <a:ext uri="{FF2B5EF4-FFF2-40B4-BE49-F238E27FC236}">
                <a16:creationId xmlns:a16="http://schemas.microsoft.com/office/drawing/2014/main" id="{C9A3C015-2122-2164-BFE3-CB16EBA304F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ノート プレースホルダー 2">
            <a:extLst>
              <a:ext uri="{FF2B5EF4-FFF2-40B4-BE49-F238E27FC236}">
                <a16:creationId xmlns:a16="http://schemas.microsoft.com/office/drawing/2014/main" id="{50E2E7BB-E370-BA7F-B3EF-2F62E719EC1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50"/>
              </a:spcBef>
            </a:pPr>
            <a:endParaRPr lang="ja-JP" altLang="en-US"/>
          </a:p>
        </p:txBody>
      </p:sp>
      <p:sp>
        <p:nvSpPr>
          <p:cNvPr id="18436" name="スライド番号プレースホルダー 3">
            <a:extLst>
              <a:ext uri="{FF2B5EF4-FFF2-40B4-BE49-F238E27FC236}">
                <a16:creationId xmlns:a16="http://schemas.microsoft.com/office/drawing/2014/main" id="{EEFB17F9-8D76-AD9D-02EE-A97E363274E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27889CAB-C440-4179-8A9F-86D85CB7D70A}" type="slidenum">
              <a:rPr lang="ja-JP" altLang="en-US">
                <a:solidFill>
                  <a:srgbClr val="000000"/>
                </a:solidFill>
                <a:latin typeface="游ゴシック" panose="020B0400000000000000" pitchFamily="50" charset="-128"/>
              </a:rPr>
              <a:pPr/>
              <a:t>9</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96E17-D92F-F45A-F393-9EB58C20E7C0}"/>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ECBBBB3-CF41-DCDF-7A72-8C98063DD8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638371DA-4ED9-ACDC-2AB7-36C7777DC7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316133D3-D09D-6C47-7E6C-3D06870945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10</a:t>
            </a:fld>
            <a:endParaRPr lang="ja-JP" altLang="en-US">
              <a:solidFill>
                <a:srgbClr val="000000"/>
              </a:solidFill>
            </a:endParaRPr>
          </a:p>
        </p:txBody>
      </p:sp>
    </p:spTree>
    <p:extLst>
      <p:ext uri="{BB962C8B-B14F-4D97-AF65-F5344CB8AC3E}">
        <p14:creationId xmlns:p14="http://schemas.microsoft.com/office/powerpoint/2010/main" val="4048400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ー 1">
            <a:extLst>
              <a:ext uri="{FF2B5EF4-FFF2-40B4-BE49-F238E27FC236}">
                <a16:creationId xmlns:a16="http://schemas.microsoft.com/office/drawing/2014/main" id="{E8198070-FB57-7A66-5360-6E95B9917F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ノート プレースホルダー 2">
            <a:extLst>
              <a:ext uri="{FF2B5EF4-FFF2-40B4-BE49-F238E27FC236}">
                <a16:creationId xmlns:a16="http://schemas.microsoft.com/office/drawing/2014/main" id="{82EF9FC3-F2F6-A75F-ACDE-D18EFEEF6E0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22532" name="スライド番号プレースホルダー 3">
            <a:extLst>
              <a:ext uri="{FF2B5EF4-FFF2-40B4-BE49-F238E27FC236}">
                <a16:creationId xmlns:a16="http://schemas.microsoft.com/office/drawing/2014/main" id="{61EF2604-6E65-18A1-1B63-7B1A30F63A7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34D89BB9-D807-436A-BBB4-F357DD0C6FEE}" type="slidenum">
              <a:rPr lang="ja-JP" altLang="en-US">
                <a:solidFill>
                  <a:srgbClr val="000000"/>
                </a:solidFill>
                <a:latin typeface="游ゴシック" panose="020B0400000000000000" pitchFamily="50" charset="-128"/>
              </a:rPr>
              <a:pPr/>
              <a:t>11</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ー 1">
            <a:extLst>
              <a:ext uri="{FF2B5EF4-FFF2-40B4-BE49-F238E27FC236}">
                <a16:creationId xmlns:a16="http://schemas.microsoft.com/office/drawing/2014/main" id="{3679244F-FDA4-5BB3-2F53-6A2584D809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ノート プレースホルダー 2">
            <a:extLst>
              <a:ext uri="{FF2B5EF4-FFF2-40B4-BE49-F238E27FC236}">
                <a16:creationId xmlns:a16="http://schemas.microsoft.com/office/drawing/2014/main" id="{67534B45-20B7-BDE5-E316-B71B14447A7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50"/>
              </a:spcBef>
            </a:pPr>
            <a:endParaRPr lang="ja-JP" altLang="en-US"/>
          </a:p>
        </p:txBody>
      </p:sp>
      <p:sp>
        <p:nvSpPr>
          <p:cNvPr id="24580" name="スライド番号プレースホルダー 3">
            <a:extLst>
              <a:ext uri="{FF2B5EF4-FFF2-40B4-BE49-F238E27FC236}">
                <a16:creationId xmlns:a16="http://schemas.microsoft.com/office/drawing/2014/main" id="{B610B0BB-2E57-C5A6-90D2-363FAA970A7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F5FD76C7-CC62-4A8E-9B39-543B626DBD63}" type="slidenum">
              <a:rPr lang="ja-JP" altLang="en-US">
                <a:solidFill>
                  <a:srgbClr val="000000"/>
                </a:solidFill>
                <a:latin typeface="游ゴシック" panose="020B0400000000000000" pitchFamily="50" charset="-128"/>
              </a:rPr>
              <a:pPr/>
              <a:t>12</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a:extLst>
              <a:ext uri="{FF2B5EF4-FFF2-40B4-BE49-F238E27FC236}">
                <a16:creationId xmlns:a16="http://schemas.microsoft.com/office/drawing/2014/main" id="{BC7395B5-9E1A-3F32-4569-BC7EF22F72A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a:extLst>
              <a:ext uri="{FF2B5EF4-FFF2-40B4-BE49-F238E27FC236}">
                <a16:creationId xmlns:a16="http://schemas.microsoft.com/office/drawing/2014/main" id="{45500E30-7B8A-CD3F-8E43-56A3DB95BB4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26628" name="スライド番号プレースホルダー 3">
            <a:extLst>
              <a:ext uri="{FF2B5EF4-FFF2-40B4-BE49-F238E27FC236}">
                <a16:creationId xmlns:a16="http://schemas.microsoft.com/office/drawing/2014/main" id="{F3A7B52D-6DF3-128D-6B27-510F5FF8DB7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CC8FCE31-625E-48DD-BCBA-B45FCD6AEC12}" type="slidenum">
              <a:rPr lang="ja-JP" altLang="en-US">
                <a:solidFill>
                  <a:srgbClr val="000000"/>
                </a:solidFill>
                <a:latin typeface="游ゴシック" panose="020B0400000000000000" pitchFamily="50" charset="-128"/>
              </a:rPr>
              <a:pPr/>
              <a:t>13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0574D-E623-852A-2EDD-9E33ABCD32B7}"/>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6E0885C2-EE2F-A840-19E3-F0A42AEBD1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C6C6D91-6843-9AAE-97B4-0B519C69D0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31657E8E-AF5F-440A-3195-C91CE5A00E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18</a:t>
            </a:fld>
            <a:endParaRPr lang="ja-JP" altLang="en-US">
              <a:solidFill>
                <a:srgbClr val="000000"/>
              </a:solidFill>
            </a:endParaRPr>
          </a:p>
        </p:txBody>
      </p:sp>
    </p:spTree>
    <p:extLst>
      <p:ext uri="{BB962C8B-B14F-4D97-AF65-F5344CB8AC3E}">
        <p14:creationId xmlns:p14="http://schemas.microsoft.com/office/powerpoint/2010/main" val="3710819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A8141-FD15-1B48-9924-5618C83F9E97}"/>
            </a:ext>
          </a:extLst>
        </p:cNvPr>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D1A4BAE6-7687-EA2A-A976-C87AE5CA98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6C7F54B2-38BD-B352-FBEB-8030DAF1E34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endParaRPr lang="en-US" altLang="ja-JP"/>
          </a:p>
        </p:txBody>
      </p:sp>
      <p:sp>
        <p:nvSpPr>
          <p:cNvPr id="19460" name="スライド番号プレースホルダー 3">
            <a:extLst>
              <a:ext uri="{FF2B5EF4-FFF2-40B4-BE49-F238E27FC236}">
                <a16:creationId xmlns:a16="http://schemas.microsoft.com/office/drawing/2014/main" id="{E54D2795-3872-7929-A98F-610BFEEC039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1E54203-0B6E-4DD5-B656-5601FF8E9C8F}" type="slidenum">
              <a:rPr kumimoji="1" lang="ja-JP" altLang="en-US" smtClean="0">
                <a:solidFill>
                  <a:srgbClr val="000000"/>
                </a:solidFill>
                <a:latin typeface="游ゴシック" panose="020B0400000000000000" pitchFamily="50" charset="-128"/>
              </a:rPr>
              <a:pPr/>
              <a:t>19</a:t>
            </a:fld>
            <a:endParaRPr kumimoji="1"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37951109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E28E63B9-D10F-295D-BE0D-745C1DB1476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4CC24DB1-4810-0F61-D167-42838723F31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38916" name="スライド番号プレースホルダー 3">
            <a:extLst>
              <a:ext uri="{FF2B5EF4-FFF2-40B4-BE49-F238E27FC236}">
                <a16:creationId xmlns:a16="http://schemas.microsoft.com/office/drawing/2014/main" id="{4CC92BC9-75BA-042A-D1BC-EE64E5F20B9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34865554-ABF5-4CFE-9E76-428DCAB6780D}" type="slidenum">
              <a:rPr lang="ja-JP" altLang="en-US">
                <a:solidFill>
                  <a:srgbClr val="000000"/>
                </a:solidFill>
                <a:latin typeface="游ゴシック" panose="020B0400000000000000" pitchFamily="50" charset="-128"/>
              </a:rPr>
              <a:pPr/>
              <a:t>20</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a:extLst>
              <a:ext uri="{FF2B5EF4-FFF2-40B4-BE49-F238E27FC236}">
                <a16:creationId xmlns:a16="http://schemas.microsoft.com/office/drawing/2014/main" id="{288B6A6D-D23A-248C-CB2F-542B3205FF9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ノート プレースホルダー 2">
            <a:extLst>
              <a:ext uri="{FF2B5EF4-FFF2-40B4-BE49-F238E27FC236}">
                <a16:creationId xmlns:a16="http://schemas.microsoft.com/office/drawing/2014/main" id="{FB4F4E9C-7C49-C254-5015-2B2A91761B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50"/>
              </a:spcBef>
            </a:pPr>
            <a:endParaRPr lang="ja-JP" altLang="en-US"/>
          </a:p>
        </p:txBody>
      </p:sp>
      <p:sp>
        <p:nvSpPr>
          <p:cNvPr id="36868" name="スライド番号プレースホルダー 3">
            <a:extLst>
              <a:ext uri="{FF2B5EF4-FFF2-40B4-BE49-F238E27FC236}">
                <a16:creationId xmlns:a16="http://schemas.microsoft.com/office/drawing/2014/main" id="{2453FDDD-72B1-E84D-BFFC-7E9AB167EE1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1CA9D910-C3A4-4B3A-918F-F19E16FC5EFE}" type="slidenum">
              <a:rPr lang="ja-JP" altLang="en-US">
                <a:solidFill>
                  <a:srgbClr val="000000"/>
                </a:solidFill>
                <a:latin typeface="游ゴシック" panose="020B0400000000000000" pitchFamily="50" charset="-128"/>
              </a:rPr>
              <a:pPr/>
              <a:t>21</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ー 1">
            <a:extLst>
              <a:ext uri="{FF2B5EF4-FFF2-40B4-BE49-F238E27FC236}">
                <a16:creationId xmlns:a16="http://schemas.microsoft.com/office/drawing/2014/main" id="{42751044-5D53-FC41-585E-342CB938490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ノート プレースホルダー 2">
            <a:extLst>
              <a:ext uri="{FF2B5EF4-FFF2-40B4-BE49-F238E27FC236}">
                <a16:creationId xmlns:a16="http://schemas.microsoft.com/office/drawing/2014/main" id="{0808E5B9-0003-1817-4E79-8029E01F891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0964" name="スライド番号プレースホルダー 3">
            <a:extLst>
              <a:ext uri="{FF2B5EF4-FFF2-40B4-BE49-F238E27FC236}">
                <a16:creationId xmlns:a16="http://schemas.microsoft.com/office/drawing/2014/main" id="{6CA2CFC2-DAB9-8948-C5FA-90652D94F2D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27B14F24-ECE0-424E-A186-F7FB7C9D73FC}" type="slidenum">
              <a:rPr lang="ja-JP" altLang="en-US">
                <a:solidFill>
                  <a:srgbClr val="000000"/>
                </a:solidFill>
                <a:latin typeface="游ゴシック" panose="020B0400000000000000" pitchFamily="50" charset="-128"/>
              </a:rPr>
              <a:pPr/>
              <a:t>22</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a:extLst>
              <a:ext uri="{FF2B5EF4-FFF2-40B4-BE49-F238E27FC236}">
                <a16:creationId xmlns:a16="http://schemas.microsoft.com/office/drawing/2014/main" id="{D574BDDC-18D5-121D-9A21-72D98782B5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a:extLst>
              <a:ext uri="{FF2B5EF4-FFF2-40B4-BE49-F238E27FC236}">
                <a16:creationId xmlns:a16="http://schemas.microsoft.com/office/drawing/2014/main" id="{2AE19399-1FF2-08EB-72E5-86CE74FA81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3316" name="スライド番号プレースホルダー 3">
            <a:extLst>
              <a:ext uri="{FF2B5EF4-FFF2-40B4-BE49-F238E27FC236}">
                <a16:creationId xmlns:a16="http://schemas.microsoft.com/office/drawing/2014/main" id="{A07BB1FA-D809-A4F3-6537-CFCE56CC6A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8262D86B-B411-46B3-8E64-03F0EEA5EDEC}" type="slidenum">
              <a:rPr lang="ja-JP" altLang="en-US" smtClean="0">
                <a:solidFill>
                  <a:srgbClr val="000000"/>
                </a:solidFill>
              </a:rPr>
              <a:pPr>
                <a:spcBef>
                  <a:spcPct val="0"/>
                </a:spcBef>
              </a:pPr>
              <a:t>1</a:t>
            </a:fld>
            <a:endParaRPr lang="ja-JP"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 イメージ プレースホルダー 1">
            <a:extLst>
              <a:ext uri="{FF2B5EF4-FFF2-40B4-BE49-F238E27FC236}">
                <a16:creationId xmlns:a16="http://schemas.microsoft.com/office/drawing/2014/main" id="{ADBBD769-19D8-7470-64B8-42C2D2814B0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ノート プレースホルダー 2">
            <a:extLst>
              <a:ext uri="{FF2B5EF4-FFF2-40B4-BE49-F238E27FC236}">
                <a16:creationId xmlns:a16="http://schemas.microsoft.com/office/drawing/2014/main" id="{1BF4DA78-0908-10D2-DFD8-B826109F373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50"/>
              </a:spcBef>
            </a:pPr>
            <a:endParaRPr lang="ja-JP" altLang="en-US"/>
          </a:p>
        </p:txBody>
      </p:sp>
      <p:sp>
        <p:nvSpPr>
          <p:cNvPr id="43012" name="スライド番号プレースホルダー 3">
            <a:extLst>
              <a:ext uri="{FF2B5EF4-FFF2-40B4-BE49-F238E27FC236}">
                <a16:creationId xmlns:a16="http://schemas.microsoft.com/office/drawing/2014/main" id="{AC9A95EE-61E6-9220-8E0F-865BEF79358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81D31BA2-A143-40F4-B195-451E38E37C10}" type="slidenum">
              <a:rPr lang="ja-JP" altLang="en-US">
                <a:solidFill>
                  <a:srgbClr val="000000"/>
                </a:solidFill>
                <a:latin typeface="游ゴシック" panose="020B0400000000000000" pitchFamily="50" charset="-128"/>
              </a:rPr>
              <a:pPr/>
              <a:t>23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ー 1">
            <a:extLst>
              <a:ext uri="{FF2B5EF4-FFF2-40B4-BE49-F238E27FC236}">
                <a16:creationId xmlns:a16="http://schemas.microsoft.com/office/drawing/2014/main" id="{CA42B151-1368-B14F-313B-18926571258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ノート プレースホルダー 2">
            <a:extLst>
              <a:ext uri="{FF2B5EF4-FFF2-40B4-BE49-F238E27FC236}">
                <a16:creationId xmlns:a16="http://schemas.microsoft.com/office/drawing/2014/main" id="{C80B399B-D5CE-3C44-0D0E-FBDBC781FE8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5060" name="スライド番号プレースホルダー 3">
            <a:extLst>
              <a:ext uri="{FF2B5EF4-FFF2-40B4-BE49-F238E27FC236}">
                <a16:creationId xmlns:a16="http://schemas.microsoft.com/office/drawing/2014/main" id="{970ACCF3-02D2-4714-21E7-EC874BD44B4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C9C148AA-D1B7-469F-8A52-EBCD5E81C422}" type="slidenum">
              <a:rPr lang="ja-JP" altLang="en-US">
                <a:solidFill>
                  <a:srgbClr val="000000"/>
                </a:solidFill>
                <a:latin typeface="游ゴシック" panose="020B0400000000000000" pitchFamily="50" charset="-128"/>
              </a:rPr>
              <a:pPr/>
              <a:t>24</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 イメージ プレースホルダー 1">
            <a:extLst>
              <a:ext uri="{FF2B5EF4-FFF2-40B4-BE49-F238E27FC236}">
                <a16:creationId xmlns:a16="http://schemas.microsoft.com/office/drawing/2014/main" id="{44A27A52-4472-D918-7F77-C585927F25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ノート プレースホルダー 2">
            <a:extLst>
              <a:ext uri="{FF2B5EF4-FFF2-40B4-BE49-F238E27FC236}">
                <a16:creationId xmlns:a16="http://schemas.microsoft.com/office/drawing/2014/main" id="{D92F5BB5-D402-F2EE-1A98-E694E3939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50"/>
              </a:spcBef>
            </a:pPr>
            <a:endParaRPr lang="ja-JP" altLang="en-US"/>
          </a:p>
        </p:txBody>
      </p:sp>
      <p:sp>
        <p:nvSpPr>
          <p:cNvPr id="61444" name="スライド番号プレースホルダー 3">
            <a:extLst>
              <a:ext uri="{FF2B5EF4-FFF2-40B4-BE49-F238E27FC236}">
                <a16:creationId xmlns:a16="http://schemas.microsoft.com/office/drawing/2014/main" id="{0C192343-515A-2F0B-E5E8-8C4C9775F76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204CA122-0695-4A7F-83E8-D1D98CD3FD04}" type="slidenum">
              <a:rPr lang="ja-JP" altLang="en-US">
                <a:solidFill>
                  <a:srgbClr val="000000"/>
                </a:solidFill>
                <a:latin typeface="游ゴシック" panose="020B0400000000000000" pitchFamily="50" charset="-128"/>
              </a:rPr>
              <a:pPr/>
              <a:t>25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449C9-40FA-D4C4-B807-CBEB4903218B}"/>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E0B0DC24-8E60-5046-8982-7B10E0AEC5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2C8CE218-7F0E-926C-4E9B-17A672C695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93AF68EA-3C84-A773-506D-8F3FE67834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26</a:t>
            </a:fld>
            <a:endParaRPr lang="ja-JP" altLang="en-US">
              <a:solidFill>
                <a:srgbClr val="000000"/>
              </a:solidFill>
            </a:endParaRPr>
          </a:p>
        </p:txBody>
      </p:sp>
    </p:spTree>
    <p:extLst>
      <p:ext uri="{BB962C8B-B14F-4D97-AF65-F5344CB8AC3E}">
        <p14:creationId xmlns:p14="http://schemas.microsoft.com/office/powerpoint/2010/main" val="3661546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462B4-236F-F106-FB4D-154513ED548D}"/>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BF9A47D7-6BB0-64F4-3D4A-B1451A53ED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FDA03468-A6F6-1B26-6263-26E1F9405B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8E8C5139-7EC8-A778-E1D1-5E9BA83A23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27</a:t>
            </a:fld>
            <a:endParaRPr lang="ja-JP" altLang="en-US">
              <a:solidFill>
                <a:srgbClr val="000000"/>
              </a:solidFill>
            </a:endParaRPr>
          </a:p>
        </p:txBody>
      </p:sp>
    </p:spTree>
    <p:extLst>
      <p:ext uri="{BB962C8B-B14F-4D97-AF65-F5344CB8AC3E}">
        <p14:creationId xmlns:p14="http://schemas.microsoft.com/office/powerpoint/2010/main" val="17318320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28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FEBF472C-575A-7348-6125-227A89E6F1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7BB301-0B8B-8DB9-78C1-C70374C4A1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0420" name="スライド番号プレースホルダー 3">
            <a:extLst>
              <a:ext uri="{FF2B5EF4-FFF2-40B4-BE49-F238E27FC236}">
                <a16:creationId xmlns:a16="http://schemas.microsoft.com/office/drawing/2014/main" id="{638BCBAE-368B-7BD1-8DFA-5FB56DD4F9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00927E9-4456-477A-B332-A9E1FE07F3D5}" type="slidenum">
              <a:rPr lang="ja-JP" altLang="en-US" smtClean="0">
                <a:solidFill>
                  <a:srgbClr val="000000"/>
                </a:solidFill>
              </a:rPr>
              <a:pPr>
                <a:spcBef>
                  <a:spcPct val="0"/>
                </a:spcBef>
              </a:pPr>
              <a:t>29</a:t>
            </a:fld>
            <a:endParaRPr lang="ja-JP" alt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039124AF-035C-938B-A284-BF69E8F524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791496A7-D759-8FCB-28DC-2CD1C9FEDD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2468" name="スライド番号プレースホルダー 3">
            <a:extLst>
              <a:ext uri="{FF2B5EF4-FFF2-40B4-BE49-F238E27FC236}">
                <a16:creationId xmlns:a16="http://schemas.microsoft.com/office/drawing/2014/main" id="{17BD73C8-21FF-B66F-62C7-014919CCD4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CEDAAE1-6D51-41B0-9525-945B18BBE4B4}" type="slidenum">
              <a:rPr lang="ja-JP" altLang="en-US" smtClean="0">
                <a:solidFill>
                  <a:srgbClr val="000000"/>
                </a:solidFill>
              </a:rPr>
              <a:pPr>
                <a:spcBef>
                  <a:spcPct val="0"/>
                </a:spcBef>
              </a:pPr>
              <a:t>30</a:t>
            </a:fld>
            <a:endParaRPr lang="ja-JP"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ー 1">
            <a:extLst>
              <a:ext uri="{FF2B5EF4-FFF2-40B4-BE49-F238E27FC236}">
                <a16:creationId xmlns:a16="http://schemas.microsoft.com/office/drawing/2014/main" id="{953A744A-8FE2-54B4-F3BA-31580E9FA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ー 2">
            <a:extLst>
              <a:ext uri="{FF2B5EF4-FFF2-40B4-BE49-F238E27FC236}">
                <a16:creationId xmlns:a16="http://schemas.microsoft.com/office/drawing/2014/main" id="{24326C5E-B051-F780-3ED1-73C1E1A4DE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15364" name="スライド番号プレースホルダー 3">
            <a:extLst>
              <a:ext uri="{FF2B5EF4-FFF2-40B4-BE49-F238E27FC236}">
                <a16:creationId xmlns:a16="http://schemas.microsoft.com/office/drawing/2014/main" id="{8C0E2263-8425-9E7D-775A-CD3EE9F7A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98DEE5C7-3AE3-43F9-8997-925778F7FB6A}" type="slidenum">
              <a:rPr lang="ja-JP" altLang="en-US" smtClean="0">
                <a:solidFill>
                  <a:srgbClr val="000000"/>
                </a:solidFill>
              </a:rPr>
              <a:pPr>
                <a:spcBef>
                  <a:spcPct val="0"/>
                </a:spcBef>
              </a:pPr>
              <a:t>2</a:t>
            </a:fld>
            <a:endParaRPr lang="ja-JP"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 イメージ プレースホルダー 1">
            <a:extLst>
              <a:ext uri="{FF2B5EF4-FFF2-40B4-BE49-F238E27FC236}">
                <a16:creationId xmlns:a16="http://schemas.microsoft.com/office/drawing/2014/main" id="{1ED563D9-0143-4A44-5092-3B3DE5FF70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ノート プレースホルダー 2">
            <a:extLst>
              <a:ext uri="{FF2B5EF4-FFF2-40B4-BE49-F238E27FC236}">
                <a16:creationId xmlns:a16="http://schemas.microsoft.com/office/drawing/2014/main" id="{9DB9600A-CDE8-293B-C565-1EC9278082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100" dirty="0"/>
          </a:p>
        </p:txBody>
      </p:sp>
      <p:sp>
        <p:nvSpPr>
          <p:cNvPr id="17412" name="スライド番号プレースホルダー 3">
            <a:extLst>
              <a:ext uri="{FF2B5EF4-FFF2-40B4-BE49-F238E27FC236}">
                <a16:creationId xmlns:a16="http://schemas.microsoft.com/office/drawing/2014/main" id="{BB4BBCA2-6751-C531-A153-0AA72C97B75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1363" indent="-2841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defTabSz="457200" eaLnBrk="0" fontAlgn="base" hangingPunct="0">
              <a:spcBef>
                <a:spcPct val="0"/>
              </a:spcBef>
              <a:spcAft>
                <a:spcPct val="0"/>
              </a:spcAft>
              <a:defRPr>
                <a:solidFill>
                  <a:schemeClr val="tx1"/>
                </a:solidFill>
                <a:latin typeface="Calibri" panose="020F0502020204030204" pitchFamily="34" charset="0"/>
              </a:defRPr>
            </a:lvl6pPr>
            <a:lvl7pPr marL="2970213" indent="-227013" defTabSz="457200" eaLnBrk="0" fontAlgn="base" hangingPunct="0">
              <a:spcBef>
                <a:spcPct val="0"/>
              </a:spcBef>
              <a:spcAft>
                <a:spcPct val="0"/>
              </a:spcAft>
              <a:defRPr>
                <a:solidFill>
                  <a:schemeClr val="tx1"/>
                </a:solidFill>
                <a:latin typeface="Calibri" panose="020F0502020204030204" pitchFamily="34" charset="0"/>
              </a:defRPr>
            </a:lvl7pPr>
            <a:lvl8pPr marL="3427413" indent="-227013" defTabSz="457200" eaLnBrk="0" fontAlgn="base" hangingPunct="0">
              <a:spcBef>
                <a:spcPct val="0"/>
              </a:spcBef>
              <a:spcAft>
                <a:spcPct val="0"/>
              </a:spcAft>
              <a:defRPr>
                <a:solidFill>
                  <a:schemeClr val="tx1"/>
                </a:solidFill>
                <a:latin typeface="Calibri" panose="020F0502020204030204" pitchFamily="34" charset="0"/>
              </a:defRPr>
            </a:lvl8pPr>
            <a:lvl9pPr marL="3884613" indent="-227013" defTabSz="457200" eaLnBrk="0" fontAlgn="base" hangingPunct="0">
              <a:spcBef>
                <a:spcPct val="0"/>
              </a:spcBef>
              <a:spcAft>
                <a:spcPct val="0"/>
              </a:spcAft>
              <a:defRPr>
                <a:solidFill>
                  <a:schemeClr val="tx1"/>
                </a:solidFill>
                <a:latin typeface="Calibri" panose="020F0502020204030204" pitchFamily="34" charset="0"/>
              </a:defRPr>
            </a:lvl9pPr>
          </a:lstStyle>
          <a:p>
            <a:fld id="{67DFE955-5074-445A-A306-467E9F990787}"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1F18D-17A8-FC19-B259-5686618B20CB}"/>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F91AC1ED-9C4B-406E-7635-90BB91ED4D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5D7EFED7-2A1D-1DF8-E609-DA302D4EC6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5D51AAA6-554B-BFCD-8EFA-4CF33B79F1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4</a:t>
            </a:fld>
            <a:endParaRPr lang="ja-JP" altLang="en-US">
              <a:solidFill>
                <a:srgbClr val="000000"/>
              </a:solidFill>
            </a:endParaRPr>
          </a:p>
        </p:txBody>
      </p:sp>
    </p:spTree>
    <p:extLst>
      <p:ext uri="{BB962C8B-B14F-4D97-AF65-F5344CB8AC3E}">
        <p14:creationId xmlns:p14="http://schemas.microsoft.com/office/powerpoint/2010/main" val="1902365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E9E7-10F1-1275-C85E-6775357EAF3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3F8AF3B-2882-CDAD-D2A3-35AB2E7877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5217585-F08A-8EF5-3292-83C9A09E4D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BAFB9BC6-0BC2-53EC-C218-E62D5E4D1C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5</a:t>
            </a:fld>
            <a:endParaRPr lang="ja-JP" altLang="en-US">
              <a:solidFill>
                <a:srgbClr val="000000"/>
              </a:solidFill>
            </a:endParaRPr>
          </a:p>
        </p:txBody>
      </p:sp>
    </p:spTree>
    <p:extLst>
      <p:ext uri="{BB962C8B-B14F-4D97-AF65-F5344CB8AC3E}">
        <p14:creationId xmlns:p14="http://schemas.microsoft.com/office/powerpoint/2010/main" val="2579403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6DEF4-6E3B-2606-4680-895E0A2FABDA}"/>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98386DA6-5016-7B2E-762A-B00A96FDA9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544BBABE-7E63-AA29-2406-EB2A66BFBF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564B31C4-EB95-BB6E-0999-15229C5E8A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6</a:t>
            </a:fld>
            <a:endParaRPr lang="ja-JP" altLang="en-US">
              <a:solidFill>
                <a:srgbClr val="000000"/>
              </a:solidFill>
            </a:endParaRPr>
          </a:p>
        </p:txBody>
      </p:sp>
    </p:spTree>
    <p:extLst>
      <p:ext uri="{BB962C8B-B14F-4D97-AF65-F5344CB8AC3E}">
        <p14:creationId xmlns:p14="http://schemas.microsoft.com/office/powerpoint/2010/main" val="2207179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18863CFB-6C04-9FA0-0252-A5737B0CFD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ACCC6273-23AD-9271-B04C-E3B48983E79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endParaRPr lang="en-US" altLang="ja-JP"/>
          </a:p>
        </p:txBody>
      </p:sp>
      <p:sp>
        <p:nvSpPr>
          <p:cNvPr id="19460" name="スライド番号プレースホルダー 3">
            <a:extLst>
              <a:ext uri="{FF2B5EF4-FFF2-40B4-BE49-F238E27FC236}">
                <a16:creationId xmlns:a16="http://schemas.microsoft.com/office/drawing/2014/main" id="{6DE346DE-860F-261D-1F94-DD2FED4715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1E54203-0B6E-4DD5-B656-5601FF8E9C8F}" type="slidenum">
              <a:rPr kumimoji="1" lang="ja-JP" altLang="en-US" smtClean="0">
                <a:solidFill>
                  <a:srgbClr val="000000"/>
                </a:solidFill>
                <a:latin typeface="游ゴシック" panose="020B0400000000000000" pitchFamily="50" charset="-128"/>
              </a:rPr>
              <a:pPr/>
              <a:t>7</a:t>
            </a:fld>
            <a:endParaRPr kumimoji="1" lang="ja-JP" altLang="en-US">
              <a:solidFill>
                <a:srgbClr val="000000"/>
              </a:solidFill>
              <a:latin typeface="游ゴシック" panose="020B0400000000000000"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581BC5BA-F806-EF34-88DD-3DFDB16BB7B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a:extLst>
              <a:ext uri="{FF2B5EF4-FFF2-40B4-BE49-F238E27FC236}">
                <a16:creationId xmlns:a16="http://schemas.microsoft.com/office/drawing/2014/main" id="{71AB6735-591F-1F0D-91B6-3244CCA965B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50"/>
              </a:spcBef>
            </a:pPr>
            <a:endParaRPr lang="ja-JP" altLang="en-US"/>
          </a:p>
        </p:txBody>
      </p:sp>
      <p:sp>
        <p:nvSpPr>
          <p:cNvPr id="16388" name="スライド番号プレースホルダー 3">
            <a:extLst>
              <a:ext uri="{FF2B5EF4-FFF2-40B4-BE49-F238E27FC236}">
                <a16:creationId xmlns:a16="http://schemas.microsoft.com/office/drawing/2014/main" id="{640FF799-885D-AD8E-EDD8-ABC912356E9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74700" indent="-296863">
              <a:defRPr>
                <a:solidFill>
                  <a:schemeClr val="tx1"/>
                </a:solidFill>
                <a:latin typeface="Calibri" panose="020F0502020204030204" pitchFamily="34" charset="0"/>
              </a:defRPr>
            </a:lvl2pPr>
            <a:lvl3pPr marL="1192213" indent="-238125">
              <a:defRPr>
                <a:solidFill>
                  <a:schemeClr val="tx1"/>
                </a:solidFill>
                <a:latin typeface="Calibri" panose="020F0502020204030204" pitchFamily="34" charset="0"/>
              </a:defRPr>
            </a:lvl3pPr>
            <a:lvl4pPr marL="1670050" indent="-238125">
              <a:defRPr>
                <a:solidFill>
                  <a:schemeClr val="tx1"/>
                </a:solidFill>
                <a:latin typeface="Calibri" panose="020F0502020204030204" pitchFamily="34" charset="0"/>
              </a:defRPr>
            </a:lvl4pPr>
            <a:lvl5pPr marL="2147888" indent="-238125">
              <a:defRPr>
                <a:solidFill>
                  <a:schemeClr val="tx1"/>
                </a:solidFill>
                <a:latin typeface="Calibri" panose="020F0502020204030204" pitchFamily="34" charset="0"/>
              </a:defRPr>
            </a:lvl5pPr>
            <a:lvl6pPr marL="2605088" indent="-238125" defTabSz="457200" eaLnBrk="0" fontAlgn="base" hangingPunct="0">
              <a:spcBef>
                <a:spcPct val="0"/>
              </a:spcBef>
              <a:spcAft>
                <a:spcPct val="0"/>
              </a:spcAft>
              <a:defRPr>
                <a:solidFill>
                  <a:schemeClr val="tx1"/>
                </a:solidFill>
                <a:latin typeface="Calibri" panose="020F0502020204030204" pitchFamily="34" charset="0"/>
              </a:defRPr>
            </a:lvl6pPr>
            <a:lvl7pPr marL="3062288" indent="-238125" defTabSz="457200" eaLnBrk="0" fontAlgn="base" hangingPunct="0">
              <a:spcBef>
                <a:spcPct val="0"/>
              </a:spcBef>
              <a:spcAft>
                <a:spcPct val="0"/>
              </a:spcAft>
              <a:defRPr>
                <a:solidFill>
                  <a:schemeClr val="tx1"/>
                </a:solidFill>
                <a:latin typeface="Calibri" panose="020F0502020204030204" pitchFamily="34" charset="0"/>
              </a:defRPr>
            </a:lvl7pPr>
            <a:lvl8pPr marL="3519488" indent="-238125" defTabSz="457200" eaLnBrk="0" fontAlgn="base" hangingPunct="0">
              <a:spcBef>
                <a:spcPct val="0"/>
              </a:spcBef>
              <a:spcAft>
                <a:spcPct val="0"/>
              </a:spcAft>
              <a:defRPr>
                <a:solidFill>
                  <a:schemeClr val="tx1"/>
                </a:solidFill>
                <a:latin typeface="Calibri" panose="020F0502020204030204" pitchFamily="34" charset="0"/>
              </a:defRPr>
            </a:lvl8pPr>
            <a:lvl9pPr marL="3976688" indent="-238125" defTabSz="457200" eaLnBrk="0" fontAlgn="base" hangingPunct="0">
              <a:spcBef>
                <a:spcPct val="0"/>
              </a:spcBef>
              <a:spcAft>
                <a:spcPct val="0"/>
              </a:spcAft>
              <a:defRPr>
                <a:solidFill>
                  <a:schemeClr val="tx1"/>
                </a:solidFill>
                <a:latin typeface="Calibri" panose="020F0502020204030204" pitchFamily="34" charset="0"/>
              </a:defRPr>
            </a:lvl9pPr>
          </a:lstStyle>
          <a:p>
            <a:fld id="{EF2DF890-701C-471D-A360-8E1B2077500E}" type="slidenum">
              <a:rPr lang="ja-JP" altLang="en-US">
                <a:solidFill>
                  <a:srgbClr val="000000"/>
                </a:solidFill>
                <a:latin typeface="游ゴシック" panose="020B0400000000000000" pitchFamily="50" charset="-128"/>
              </a:rPr>
              <a:pPr/>
              <a:t>8</a:t>
            </a:fld>
            <a:endParaRPr lang="ja-JP" altLang="en-US">
              <a:solidFill>
                <a:srgbClr val="000000"/>
              </a:solidFill>
              <a:latin typeface="游ゴシック" panose="020B0400000000000000" pitchFamily="50" charset="-128"/>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AFA8380-98DE-7AD6-FE84-4B417B8DC6B4}"/>
              </a:ext>
            </a:extLst>
          </p:cNvPr>
          <p:cNvSpPr>
            <a:spLocks noGrp="1"/>
          </p:cNvSpPr>
          <p:nvPr>
            <p:ph type="dt" sz="half" idx="10"/>
          </p:nvPr>
        </p:nvSpPr>
        <p:spPr/>
        <p:txBody>
          <a:bodyPr/>
          <a:lstStyle>
            <a:lvl1pPr>
              <a:defRPr/>
            </a:lvl1pPr>
          </a:lstStyle>
          <a:p>
            <a:pPr>
              <a:defRPr/>
            </a:pPr>
            <a:fld id="{EF8691BF-EC20-46E6-9C24-B842443251E3}"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5A59E26C-C5DF-05F9-9E51-5CAA218DAECD}"/>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AEE1167-01D2-AF1E-A07A-F821B36C5906}"/>
              </a:ext>
            </a:extLst>
          </p:cNvPr>
          <p:cNvSpPr>
            <a:spLocks noGrp="1"/>
          </p:cNvSpPr>
          <p:nvPr>
            <p:ph type="sldNum" sz="quarter" idx="12"/>
          </p:nvPr>
        </p:nvSpPr>
        <p:spPr/>
        <p:txBody>
          <a:bodyPr/>
          <a:lstStyle>
            <a:lvl1pPr>
              <a:defRPr/>
            </a:lvl1pPr>
          </a:lstStyle>
          <a:p>
            <a:pPr>
              <a:defRPr/>
            </a:pPr>
            <a:fld id="{B70E3B88-FBFE-4B1D-9DB5-C7D8BC81CC93}" type="slidenum">
              <a:rPr lang="ja-JP" altLang="en-US"/>
              <a:pPr>
                <a:defRPr/>
              </a:pPr>
              <a:t>‹#›</a:t>
            </a:fld>
            <a:endParaRPr lang="ja-JP" altLang="en-US"/>
          </a:p>
        </p:txBody>
      </p:sp>
    </p:spTree>
    <p:extLst>
      <p:ext uri="{BB962C8B-B14F-4D97-AF65-F5344CB8AC3E}">
        <p14:creationId xmlns:p14="http://schemas.microsoft.com/office/powerpoint/2010/main" val="367367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4CC55E3A-551F-A37C-C950-4A3F922A66C7}"/>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5B683272-AA02-5CA3-78A9-9BA30733D12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3DA0EF3F-6E90-28DE-0F4C-A3394ADBCD13}"/>
              </a:ext>
            </a:extLst>
          </p:cNvPr>
          <p:cNvSpPr>
            <a:spLocks noGrp="1"/>
          </p:cNvSpPr>
          <p:nvPr>
            <p:ph type="sldNum" sz="quarter" idx="10"/>
          </p:nvPr>
        </p:nvSpPr>
        <p:spPr/>
        <p:txBody>
          <a:bodyPr/>
          <a:lstStyle>
            <a:lvl1pPr>
              <a:defRPr smtClean="0"/>
            </a:lvl1pPr>
          </a:lstStyle>
          <a:p>
            <a:pPr>
              <a:defRPr/>
            </a:pPr>
            <a:fld id="{7D6A04D6-2C00-4205-B2E7-9621766F576E}" type="slidenum">
              <a:rPr lang="ja-JP" altLang="en-US"/>
              <a:pPr>
                <a:defRPr/>
              </a:pPr>
              <a:t>‹#›</a:t>
            </a:fld>
            <a:endParaRPr lang="ja-JP" altLang="en-US"/>
          </a:p>
        </p:txBody>
      </p:sp>
    </p:spTree>
    <p:extLst>
      <p:ext uri="{BB962C8B-B14F-4D97-AF65-F5344CB8AC3E}">
        <p14:creationId xmlns:p14="http://schemas.microsoft.com/office/powerpoint/2010/main" val="203281615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22DAC07-4FAC-8DE1-8AD4-DAFC2BC9F25D}"/>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2A10B13D-BE8B-E514-A9F6-A474ABA4978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046F27A6-B824-9133-0499-EA3A29632B27}"/>
              </a:ext>
            </a:extLst>
          </p:cNvPr>
          <p:cNvSpPr/>
          <p:nvPr/>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68F607F6-1F33-5907-47E2-8484AC55684F}"/>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4A31780F-731B-B5A5-7420-601F18E12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210556A5-9223-3AAF-9293-C4C431B3E513}"/>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ADDC8EB0-289A-E91E-CDFF-46C2E3546F28}"/>
              </a:ext>
            </a:extLst>
          </p:cNvPr>
          <p:cNvSpPr>
            <a:spLocks noGrp="1"/>
          </p:cNvSpPr>
          <p:nvPr>
            <p:ph type="sldNum" sz="quarter" idx="10"/>
          </p:nvPr>
        </p:nvSpPr>
        <p:spPr/>
        <p:txBody>
          <a:bodyPr/>
          <a:lstStyle>
            <a:lvl1pPr>
              <a:defRPr smtClean="0"/>
            </a:lvl1pPr>
          </a:lstStyle>
          <a:p>
            <a:pPr>
              <a:defRPr/>
            </a:pPr>
            <a:fld id="{FEE294C4-4AD2-46A6-BC76-8710259AC561}" type="slidenum">
              <a:rPr lang="ja-JP" altLang="en-US"/>
              <a:pPr>
                <a:defRPr/>
              </a:pPr>
              <a:t>‹#›</a:t>
            </a:fld>
            <a:endParaRPr lang="ja-JP" altLang="en-US"/>
          </a:p>
        </p:txBody>
      </p:sp>
    </p:spTree>
    <p:extLst>
      <p:ext uri="{BB962C8B-B14F-4D97-AF65-F5344CB8AC3E}">
        <p14:creationId xmlns:p14="http://schemas.microsoft.com/office/powerpoint/2010/main" val="996414981"/>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85EE0D65-8E53-A32F-5A5E-F7CFCC82AC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1E720CB7-9A56-26D8-2B1C-37A61D816EFB}"/>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受講者同士で、自由に話してみましょう</a:t>
            </a:r>
          </a:p>
        </p:txBody>
      </p: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2675671216"/>
      </p:ext>
    </p:extLst>
  </p:cSld>
  <p:clrMapOvr>
    <a:masterClrMapping/>
  </p:clrMapOvr>
  <p:transition spd="slow"/>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104375233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AA96735-E05A-FDD1-021B-B79217FDC3B3}"/>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0C9666F-90BE-9978-B57F-CE95BD5A886B}"/>
              </a:ext>
            </a:extLst>
          </p:cNvPr>
          <p:cNvSpPr>
            <a:spLocks noGrp="1"/>
          </p:cNvSpPr>
          <p:nvPr>
            <p:ph type="sldNum" sz="quarter" idx="10"/>
          </p:nvPr>
        </p:nvSpPr>
        <p:spPr/>
        <p:txBody>
          <a:bodyPr/>
          <a:lstStyle>
            <a:lvl1pPr>
              <a:defRPr smtClean="0"/>
            </a:lvl1pPr>
          </a:lstStyle>
          <a:p>
            <a:pPr>
              <a:defRPr/>
            </a:pPr>
            <a:fld id="{98A27851-3CE3-464B-B113-B423DC6DF932}" type="slidenum">
              <a:rPr lang="ja-JP" altLang="en-US"/>
              <a:pPr>
                <a:defRPr/>
              </a:pPr>
              <a:t>‹#›</a:t>
            </a:fld>
            <a:endParaRPr lang="ja-JP" altLang="en-US"/>
          </a:p>
        </p:txBody>
      </p:sp>
    </p:spTree>
    <p:extLst>
      <p:ext uri="{BB962C8B-B14F-4D97-AF65-F5344CB8AC3E}">
        <p14:creationId xmlns:p14="http://schemas.microsoft.com/office/powerpoint/2010/main" val="1808594691"/>
      </p:ext>
    </p:extLst>
  </p:cSld>
  <p:clrMapOvr>
    <a:masterClrMapping/>
  </p:clrMapOvr>
  <p:transition spd="slow"/>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26ED769-1E9C-A5D6-F1DB-78851B3352FD}"/>
              </a:ext>
            </a:extLst>
          </p:cNvPr>
          <p:cNvSpPr>
            <a:spLocks noGrp="1"/>
          </p:cNvSpPr>
          <p:nvPr>
            <p:ph type="sldNum" sz="quarter" idx="10"/>
          </p:nvPr>
        </p:nvSpPr>
        <p:spPr/>
        <p:txBody>
          <a:bodyPr/>
          <a:lstStyle>
            <a:lvl1pPr>
              <a:defRPr smtClean="0"/>
            </a:lvl1pPr>
          </a:lstStyle>
          <a:p>
            <a:pPr>
              <a:defRPr/>
            </a:pPr>
            <a:fld id="{2A484881-CA4A-4772-BDA3-85E6A5CE156F}" type="slidenum">
              <a:rPr lang="ja-JP" altLang="en-US"/>
              <a:pPr>
                <a:defRPr/>
              </a:pPr>
              <a:t>‹#›</a:t>
            </a:fld>
            <a:endParaRPr lang="ja-JP" altLang="en-US"/>
          </a:p>
        </p:txBody>
      </p:sp>
    </p:spTree>
    <p:extLst>
      <p:ext uri="{BB962C8B-B14F-4D97-AF65-F5344CB8AC3E}">
        <p14:creationId xmlns:p14="http://schemas.microsoft.com/office/powerpoint/2010/main" val="2050830368"/>
      </p:ext>
    </p:extLst>
  </p:cSld>
  <p:clrMapOvr>
    <a:masterClrMapping/>
  </p:clrMapOvr>
  <p:transition spd="slow"/>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0BAC97-EA2D-7027-BA68-DEAFB45BD05C}"/>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843720F-7ADA-B18E-7AD0-7C90D02EBC20}"/>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AE67F52D-74BA-6A04-67BF-56BA1A1D26DC}"/>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F7946E3-4763-5030-442B-F00AFF254AF8}"/>
              </a:ext>
            </a:extLst>
          </p:cNvPr>
          <p:cNvSpPr/>
          <p:nvPr/>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FE425AE6-DB85-7657-2683-377DB95AEA9B}"/>
              </a:ext>
            </a:extLst>
          </p:cNvPr>
          <p:cNvSpPr/>
          <p:nvPr/>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13E83161-8AB2-86E2-9903-BF617BD1B1A8}"/>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D387BE86-FE7D-0A13-0E4A-E074CCDC7D9C}"/>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750DAEF0-C5ED-2B3E-D019-A6C86DEFB5AB}"/>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1B4846F3-0964-24E4-89FB-2573594A14B9}"/>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4180E181-7B4E-C888-01C6-25EE0E1B7EAA}"/>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A8E41967-0CD4-0137-FEFD-B2A92CADB1BD}"/>
              </a:ext>
            </a:extLst>
          </p:cNvPr>
          <p:cNvSpPr>
            <a:spLocks noGrp="1"/>
          </p:cNvSpPr>
          <p:nvPr>
            <p:ph type="sldNum" sz="quarter" idx="10"/>
          </p:nvPr>
        </p:nvSpPr>
        <p:spPr/>
        <p:txBody>
          <a:bodyPr/>
          <a:lstStyle>
            <a:lvl1pPr>
              <a:defRPr smtClean="0"/>
            </a:lvl1pPr>
          </a:lstStyle>
          <a:p>
            <a:pPr>
              <a:defRPr/>
            </a:pPr>
            <a:fld id="{F4CA907F-A5B6-430B-9207-B8AF9FF199C3}" type="slidenum">
              <a:rPr lang="ja-JP" altLang="en-US"/>
              <a:pPr>
                <a:defRPr/>
              </a:pPr>
              <a:t>‹#›</a:t>
            </a:fld>
            <a:endParaRPr lang="ja-JP" altLang="en-US"/>
          </a:p>
        </p:txBody>
      </p:sp>
    </p:spTree>
    <p:extLst>
      <p:ext uri="{BB962C8B-B14F-4D97-AF65-F5344CB8AC3E}">
        <p14:creationId xmlns:p14="http://schemas.microsoft.com/office/powerpoint/2010/main" val="2305653914"/>
      </p:ext>
    </p:extLst>
  </p:cSld>
  <p:clrMapOvr>
    <a:masterClrMapping/>
  </p:clrMapOvr>
  <p:transition spd="slow"/>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0F3587-CD63-E41C-A873-23DD799428FB}"/>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46341A6-8BA1-3326-7918-E5FBF188158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2249676D-CE1E-559E-A1C0-C02D942626A7}"/>
              </a:ext>
            </a:extLst>
          </p:cNvPr>
          <p:cNvSpPr/>
          <p:nvPr/>
        </p:nvSpPr>
        <p:spPr>
          <a:xfrm>
            <a:off x="6626225" y="649288"/>
            <a:ext cx="3117850"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C919A987-3E1A-AE12-8DA1-F5238AA3CAE6}"/>
              </a:ext>
            </a:extLst>
          </p:cNvPr>
          <p:cNvSpPr txBox="1"/>
          <p:nvPr/>
        </p:nvSpPr>
        <p:spPr>
          <a:xfrm>
            <a:off x="6697663" y="760413"/>
            <a:ext cx="3052762" cy="261937"/>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ぜひ出典にも目を通してみましょう</a:t>
            </a:r>
          </a:p>
        </p:txBody>
      </p:sp>
      <p:sp>
        <p:nvSpPr>
          <p:cNvPr id="6" name="Slide Number Placeholder 5">
            <a:extLst>
              <a:ext uri="{FF2B5EF4-FFF2-40B4-BE49-F238E27FC236}">
                <a16:creationId xmlns:a16="http://schemas.microsoft.com/office/drawing/2014/main" id="{39D105F7-1A22-246C-C65F-7D251BFDEFBA}"/>
              </a:ext>
            </a:extLst>
          </p:cNvPr>
          <p:cNvSpPr>
            <a:spLocks noGrp="1"/>
          </p:cNvSpPr>
          <p:nvPr>
            <p:ph type="sldNum" sz="quarter" idx="10"/>
          </p:nvPr>
        </p:nvSpPr>
        <p:spPr/>
        <p:txBody>
          <a:bodyPr/>
          <a:lstStyle>
            <a:lvl1pPr>
              <a:defRPr smtClean="0"/>
            </a:lvl1pPr>
          </a:lstStyle>
          <a:p>
            <a:pPr>
              <a:defRPr/>
            </a:pPr>
            <a:fld id="{96EE6689-046C-48AF-80C1-583274532B4D}" type="slidenum">
              <a:rPr lang="ja-JP" altLang="en-US"/>
              <a:pPr>
                <a:defRPr/>
              </a:pPr>
              <a:t>‹#›</a:t>
            </a:fld>
            <a:endParaRPr lang="ja-JP" altLang="en-US"/>
          </a:p>
        </p:txBody>
      </p:sp>
    </p:spTree>
    <p:extLst>
      <p:ext uri="{BB962C8B-B14F-4D97-AF65-F5344CB8AC3E}">
        <p14:creationId xmlns:p14="http://schemas.microsoft.com/office/powerpoint/2010/main" val="3993774381"/>
      </p:ext>
    </p:extLst>
  </p:cSld>
  <p:clrMapOvr>
    <a:masterClrMapping/>
  </p:clrMapOvr>
  <p:transition spd="slow"/>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11F38B-617B-CAA6-5FB5-9E3533EDF243}"/>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20454CFF-8C76-A5E9-AB78-DC06812B0F74}"/>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079C1484-FE24-79D6-D0B9-9B3DCAE3D5C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C8347EA-9763-46BC-8E94-246DE373ABF1}"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6B636C0B-D1E0-A6BB-403A-F95EA203F6A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95EA8E6C-6B08-B882-9DA4-C5787D356964}"/>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smtClean="0">
                <a:solidFill>
                  <a:srgbClr val="898989"/>
                </a:solidFill>
              </a:defRPr>
            </a:lvl1pPr>
          </a:lstStyle>
          <a:p>
            <a:pPr>
              <a:defRPr/>
            </a:pPr>
            <a:fld id="{CB968F64-C2E5-4740-AAA7-DCC0EE24F5E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9" r:id="rId5"/>
    <p:sldLayoutId id="2147483705" r:id="rId6"/>
    <p:sldLayoutId id="2147483706" r:id="rId7"/>
    <p:sldLayoutId id="2147483707" r:id="rId8"/>
    <p:sldLayoutId id="2147483708" r:id="rId9"/>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 Id="rId3" Target="../media/image10.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 Id="rId3" Target="https://www.isk-shakyo.or.jp/information/pdf/N2210177862672.pdf" TargetMode="External" Type="http://schemas.openxmlformats.org/officeDocument/2006/relationships/hyperlink"/></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11.png" Type="http://schemas.openxmlformats.org/officeDocument/2006/relationships/image"/><Relationship Id="rId3" Target="../media/image12.png" Type="http://schemas.openxmlformats.org/officeDocument/2006/relationships/image"/><Relationship Id="rId4" Target="../media/image13.png" Type="http://schemas.openxmlformats.org/officeDocument/2006/relationships/image"/><Relationship Id="rId5" Target="../media/image14.png" Type="http://schemas.openxmlformats.org/officeDocument/2006/relationships/image"/><Relationship Id="rId6" Target="../media/image15.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3.png" Type="http://schemas.openxmlformats.org/officeDocument/2006/relationships/image"/><Relationship Id="rId4" Target="../media/image15.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png" Type="http://schemas.openxmlformats.org/officeDocument/2006/relationships/image"/><Relationship Id="rId4" Target="../media/image13.png" Type="http://schemas.openxmlformats.org/officeDocument/2006/relationships/image"/><Relationship Id="rId5" Target="../media/image14.png" Type="http://schemas.openxmlformats.org/officeDocument/2006/relationships/image"/><Relationship Id="rId6" Target="../media/image17.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3.png" Type="http://schemas.openxmlformats.org/officeDocument/2006/relationships/image"/><Relationship Id="rId4" Target="../media/image15.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9.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6.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7.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8.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9.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0.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1.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2.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3.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4.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5.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30.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26.xml" Type="http://schemas.openxmlformats.org/officeDocument/2006/relationships/notesSlide"/></Relationships>
</file>

<file path=ppt/slides/_rels/slide31.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27.xml" Type="http://schemas.openxmlformats.org/officeDocument/2006/relationships/notesSlide"/><Relationship Id="rId3" Target="https://www.isk-shakyo.or.jp/information/pdf/N2210177862672.pdf" TargetMode="External" Type="http://schemas.openxmlformats.org/officeDocument/2006/relationships/hyperlink"/></Relationships>
</file>

<file path=ppt/slides/_rels/slide4.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 Id="rId8"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9.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549D5-59E2-614C-FD94-F82E4150B40C}"/>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8DABBD02-8D59-A15C-5D80-9FADD5D3FAE6}"/>
              </a:ext>
            </a:extLst>
          </p:cNvPr>
          <p:cNvSpPr/>
          <p:nvPr/>
        </p:nvSpPr>
        <p:spPr>
          <a:xfrm>
            <a:off x="273000" y="3497650"/>
            <a:ext cx="9360000" cy="324000"/>
          </a:xfrm>
          <a:prstGeom prst="parallelogram">
            <a:avLst/>
          </a:prstGeom>
          <a:pattFill prst="wdUpDiag">
            <a:fgClr>
              <a:schemeClr val="accent6">
                <a:lumMod val="40000"/>
                <a:lumOff val="6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E596ECFC-5E93-FB0E-B270-20FA1A596304}"/>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生活保護業務における面接相談</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878502E1-1A91-F2F0-C70B-18D57718CAEB}"/>
              </a:ext>
            </a:extLst>
          </p:cNvPr>
          <p:cNvSpPr txBox="1"/>
          <p:nvPr/>
        </p:nvSpPr>
        <p:spPr>
          <a:xfrm>
            <a:off x="2817628" y="0"/>
            <a:ext cx="708837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accent6">
                    <a:lumMod val="40000"/>
                    <a:lumOff val="60000"/>
                  </a:schemeClr>
                </a:solidFill>
                <a:latin typeface="メイリオ" panose="020B0604030504040204" pitchFamily="50" charset="-128"/>
                <a:ea typeface="メイリオ" panose="020B0604030504040204" pitchFamily="50" charset="-128"/>
              </a:rPr>
              <a:t>No.3-1</a:t>
            </a:r>
          </a:p>
        </p:txBody>
      </p:sp>
      <p:sp>
        <p:nvSpPr>
          <p:cNvPr id="11" name="正方形/長方形 10">
            <a:extLst>
              <a:ext uri="{FF2B5EF4-FFF2-40B4-BE49-F238E27FC236}">
                <a16:creationId xmlns:a16="http://schemas.microsoft.com/office/drawing/2014/main" id="{B6571E5C-86CD-8E08-0F6D-AD54B8116708}"/>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930441947"/>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EDB5470-C52C-4E0F-91DA-E52C9870208E}"/>
              </a:ext>
            </a:extLst>
          </p:cNvPr>
          <p:cNvSpPr/>
          <p:nvPr/>
        </p:nvSpPr>
        <p:spPr>
          <a:xfrm>
            <a:off x="134938" y="720000"/>
            <a:ext cx="9636125" cy="5600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lvl="2" eaLnBrk="1" fontAlgn="auto" hangingPunct="1">
              <a:spcBef>
                <a:spcPts val="1200"/>
              </a:spcBef>
              <a:spcAft>
                <a:spcPts val="0"/>
              </a:spcAft>
              <a:defRPr/>
            </a:pPr>
            <a:r>
              <a:rPr kumimoji="1" lang="ja-JP" altLang="en-US" sz="2400" b="1" i="1" spc="100" dirty="0">
                <a:solidFill>
                  <a:schemeClr val="tx1"/>
                </a:solidFill>
                <a:latin typeface="メイリオ" panose="020B0604030504040204" pitchFamily="50" charset="-128"/>
                <a:ea typeface="メイリオ" panose="020B0604030504040204" pitchFamily="50" charset="-128"/>
              </a:rPr>
              <a:t>▶ 相談者をありのままに受け止めます。</a:t>
            </a:r>
          </a:p>
          <a:p>
            <a:pPr marL="457200" lvl="3"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は、自分の考えをうまく表現できない、感情が先行して冷静に話ができないといった状態の相談者と向き合うことになります。相談者がどういった状況にあっても、まずは、目の前にいる相談者のありのままを、善悪等の価値判断をせずに受け止めることが大事です。相談者は、「自分の気持ちや状況を受け止めてもらえた」と感じたときに、ケースワーカーに安心感を抱くことができます。</a:t>
            </a:r>
          </a:p>
          <a:p>
            <a:pPr marL="457200" lvl="3"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また、ありのままを受け止めることにより、ケースワーカー自身も、相談者の言動に感情的に反応したり、感情に巻き込まれたりしてしまうことを避けることができます。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0" lvl="2" eaLnBrk="1" fontAlgn="auto" hangingPunct="1">
              <a:spcBef>
                <a:spcPts val="12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物事には２つの側面があります。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相談者の問題点やできない側面にのみ着目するのではなく、相談者の持つ</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強みやよいところを見ていく「ストレングスの視点」を大切にし、</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良いところ、プラスの側面にも着目します。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相談者が、面接を通じて自分の長所、強みを発見し、それを活かしたときは</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大きく課題解決につながります。</a:t>
            </a:r>
            <a:endParaRPr kumimoji="1" lang="en-US" altLang="ja-JP" sz="1600" spc="1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F308A2EB-7F53-4D0A-863C-E952F86AA277}"/>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51112BD4-1EFF-4554-A737-267B80A14ED1}" type="slidenum">
              <a:rPr lang="ja-JP" altLang="en-US">
                <a:solidFill>
                  <a:srgbClr val="898989"/>
                </a:solidFill>
              </a:rPr>
              <a:pPr/>
              <a:t>9</a:t>
            </a:fld>
            <a:endParaRPr lang="ja-JP" altLang="en-US">
              <a:solidFill>
                <a:srgbClr val="898989"/>
              </a:solidFill>
            </a:endParaRPr>
          </a:p>
        </p:txBody>
      </p:sp>
      <p:sp>
        <p:nvSpPr>
          <p:cNvPr id="7" name="四角形: 角を丸くする 6">
            <a:extLst>
              <a:ext uri="{FF2B5EF4-FFF2-40B4-BE49-F238E27FC236}">
                <a16:creationId xmlns:a16="http://schemas.microsoft.com/office/drawing/2014/main" id="{830C9EF4-E92A-4792-AD5D-41112E44C6E4}"/>
              </a:ext>
            </a:extLst>
          </p:cNvPr>
          <p:cNvSpPr/>
          <p:nvPr/>
        </p:nvSpPr>
        <p:spPr>
          <a:xfrm>
            <a:off x="34925" y="6510338"/>
            <a:ext cx="8639175" cy="323850"/>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,p10</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新保美香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000" dirty="0">
                <a:solidFill>
                  <a:schemeClr val="tx1"/>
                </a:solidFill>
                <a:latin typeface="メイリオ" panose="020B0604030504040204" pitchFamily="50" charset="-128"/>
                <a:ea typeface="メイリオ" panose="020B0604030504040204" pitchFamily="50" charset="-128"/>
              </a:rPr>
              <a:t>,2018</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,p10-13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F7F42631-ECED-054F-5817-03B867208CF7}"/>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22FB0-EAC4-97C8-7535-75C458B42C03}"/>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7A86D68C-D6EE-3FF1-228B-C8B54778E14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10</a:t>
            </a:fld>
            <a:endParaRPr lang="ja-JP" altLang="en-US" sz="1000">
              <a:solidFill>
                <a:srgbClr val="898989"/>
              </a:solidFill>
            </a:endParaRPr>
          </a:p>
        </p:txBody>
      </p:sp>
      <p:sp>
        <p:nvSpPr>
          <p:cNvPr id="3" name="四角形: 角を丸くする 2">
            <a:extLst>
              <a:ext uri="{FF2B5EF4-FFF2-40B4-BE49-F238E27FC236}">
                <a16:creationId xmlns:a16="http://schemas.microsoft.com/office/drawing/2014/main" id="{02930CEE-644C-B8E5-ECD5-344E031E6686}"/>
              </a:ext>
            </a:extLst>
          </p:cNvPr>
          <p:cNvSpPr/>
          <p:nvPr/>
        </p:nvSpPr>
        <p:spPr>
          <a:xfrm>
            <a:off x="479425" y="657360"/>
            <a:ext cx="8947150" cy="4350577"/>
          </a:xfrm>
          <a:prstGeom prst="roundRect">
            <a:avLst>
              <a:gd name="adj" fmla="val 4886"/>
            </a:avLst>
          </a:prstGeom>
          <a:noFill/>
          <a:ln w="57150">
            <a:solidFill>
              <a:schemeClr val="accent2"/>
            </a:solidFill>
            <a:prstDash val="sysDot"/>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600"/>
              </a:spcBef>
              <a:spcAft>
                <a:spcPts val="0"/>
              </a:spcAft>
              <a:defRPr/>
            </a:pPr>
            <a:r>
              <a:rPr kumimoji="1" lang="ja-JP" altLang="en-US" sz="2400" b="1" dirty="0">
                <a:solidFill>
                  <a:schemeClr val="tx1"/>
                </a:solidFill>
                <a:latin typeface="メイリオ" panose="020B0604030504040204" pitchFamily="50" charset="-128"/>
                <a:ea typeface="メイリオ" panose="020B0604030504040204" pitchFamily="50" charset="-128"/>
              </a:rPr>
              <a:t>ストレングス視点とは？</a:t>
            </a:r>
            <a:endParaRPr kumimoji="1" lang="en-US" altLang="ja-JP" sz="2400" b="1"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endParaRPr kumimoji="1" lang="en-US" altLang="ja-JP"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の持つ強みや、よいところ、できていることなど、「相談者の持つ力」に着目していく視点のことを指します。ケースワーカーは、知らず知らずの間に、相談者のできないことや、うまくいかないことに着目し、それをいかに解決するかを考えてしまいがちです。</a:t>
            </a: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ストレングスの視点を活かした支援を行う際には、「相談者は、相談者自身のことを一番よく知っている存在である」と考えます。そして、ケースワーカーには、相談者が主体的に自分自身の問題を解決するために、どのような「相談者の持つ力」を活用できるか、相談者とともに考えていくことが求められているの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9C1663F4-A0F4-C65A-D044-7EF08499655B}"/>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pic>
        <p:nvPicPr>
          <p:cNvPr id="10" name="図 32" descr="黒い背景と男性の絵&#10;&#10;低い精度で自動的に生成された説明">
            <a:extLst>
              <a:ext uri="{FF2B5EF4-FFF2-40B4-BE49-F238E27FC236}">
                <a16:creationId xmlns:a16="http://schemas.microsoft.com/office/drawing/2014/main" id="{CBABDDB8-D48B-F92F-1A5F-C2C9E0E493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8324412" y="5335589"/>
            <a:ext cx="1266469"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四角形: 角を丸くする 10">
            <a:extLst>
              <a:ext uri="{FF2B5EF4-FFF2-40B4-BE49-F238E27FC236}">
                <a16:creationId xmlns:a16="http://schemas.microsoft.com/office/drawing/2014/main" id="{DE51382C-B360-920D-E267-1930C175271F}"/>
              </a:ext>
            </a:extLst>
          </p:cNvPr>
          <p:cNvSpPr/>
          <p:nvPr/>
        </p:nvSpPr>
        <p:spPr>
          <a:xfrm>
            <a:off x="2447639" y="5432376"/>
            <a:ext cx="5977731" cy="684000"/>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ケースワーカーは、「相談者１人ひとりが目標を達成していくための</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パートナー」としての役割を担っているのです。</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p:txBody>
      </p:sp>
      <p:sp>
        <p:nvSpPr>
          <p:cNvPr id="12" name="二等辺三角形 11">
            <a:extLst>
              <a:ext uri="{FF2B5EF4-FFF2-40B4-BE49-F238E27FC236}">
                <a16:creationId xmlns:a16="http://schemas.microsoft.com/office/drawing/2014/main" id="{868E95E9-ECCD-63A8-CAA0-56E518D273E9}"/>
              </a:ext>
            </a:extLst>
          </p:cNvPr>
          <p:cNvSpPr/>
          <p:nvPr/>
        </p:nvSpPr>
        <p:spPr>
          <a:xfrm rot="5400000">
            <a:off x="8299370" y="5711496"/>
            <a:ext cx="252000" cy="288000"/>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13188036"/>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D23199C6-624E-4A64-BA6C-5FBF1FEC8529}"/>
              </a:ext>
            </a:extLst>
          </p:cNvPr>
          <p:cNvSpPr/>
          <p:nvPr/>
        </p:nvSpPr>
        <p:spPr>
          <a:xfrm>
            <a:off x="132659" y="720000"/>
            <a:ext cx="9637643" cy="4767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lvl="2" indent="-914400" eaLnBrk="1" fontAlgn="auto" hangingPunct="1">
              <a:spcBef>
                <a:spcPts val="6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相談者の生活全体を理解するようにします。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spcBef>
                <a:spcPts val="600"/>
              </a:spcBef>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相談者の持つ様々な課題の背景に、地域社会や親族等の関係が希薄で</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あったり、生活の意欲の喪失や自己肯定感を持てない等の状況がないか、</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相談者の状況や心情の理解に努めます。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spcBef>
                <a:spcPts val="600"/>
              </a:spcBef>
              <a:defRPr/>
            </a:pPr>
            <a:r>
              <a:rPr kumimoji="1" lang="ja-JP" altLang="en-US" spc="100" dirty="0">
                <a:solidFill>
                  <a:schemeClr val="tx1"/>
                </a:solidFill>
                <a:latin typeface="メイリオ" panose="020B0604030504040204" pitchFamily="50" charset="-128"/>
                <a:ea typeface="メイリオ" panose="020B0604030504040204" pitchFamily="50" charset="-128"/>
              </a:rPr>
              <a:t>　また、相談者の主訴にのみ着目するのではなく、相談者の持っている力と</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相談者を取り巻く環境（地域環境など）との関係を把握します。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0" lvl="2" indent="-914400" eaLnBrk="1" fontAlgn="auto" hangingPunct="1">
              <a:spcBef>
                <a:spcPts val="12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選択と決定の権利は相談者にあります。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「生活指導」の名のもとに、指示的にならないように注意します。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相談者の主体性・自己決定を尊重するように、また、自己決定ができる</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ように支援します。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単に本人が選択したから自己決定したとは言えません。本人の考えや思いを</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理解し、良質な関係の中で一緒に考えていく過程が大切です。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indent="-914400" eaLnBrk="1" fontAlgn="auto" hangingPunct="1">
              <a:spcBef>
                <a:spcPts val="12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E9B82F35-AA5C-4865-9E5F-7A3F9B2BB318}"/>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08693AF8-1506-4EB1-93C0-E2CD9C4D3D35}" type="slidenum">
              <a:rPr lang="ja-JP" altLang="en-US">
                <a:solidFill>
                  <a:srgbClr val="898989"/>
                </a:solidFill>
              </a:rPr>
              <a:pPr/>
              <a:t>11</a:t>
            </a:fld>
            <a:endParaRPr lang="ja-JP" altLang="en-US">
              <a:solidFill>
                <a:srgbClr val="898989"/>
              </a:solidFill>
            </a:endParaRPr>
          </a:p>
        </p:txBody>
      </p:sp>
      <p:sp>
        <p:nvSpPr>
          <p:cNvPr id="9" name="四角形: 角を丸くする 8">
            <a:extLst>
              <a:ext uri="{FF2B5EF4-FFF2-40B4-BE49-F238E27FC236}">
                <a16:creationId xmlns:a16="http://schemas.microsoft.com/office/drawing/2014/main" id="{4D691CEB-6334-4D44-AF55-F81D8BBAD941}"/>
              </a:ext>
            </a:extLst>
          </p:cNvPr>
          <p:cNvSpPr/>
          <p:nvPr/>
        </p:nvSpPr>
        <p:spPr>
          <a:xfrm>
            <a:off x="42482" y="6310777"/>
            <a:ext cx="6480175" cy="144463"/>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,p10</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41054E40-C35C-0C97-B324-9D25E2605BEF}"/>
              </a:ext>
            </a:extLst>
          </p:cNvPr>
          <p:cNvSpPr/>
          <p:nvPr/>
        </p:nvSpPr>
        <p:spPr>
          <a:xfrm>
            <a:off x="26243" y="6461971"/>
            <a:ext cx="9637643" cy="365125"/>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岡安努「面接技術について」</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石川県</a:t>
            </a:r>
            <a:r>
              <a:rPr lang="zh-TW" altLang="en-US" sz="1000" b="0" i="0" dirty="0">
                <a:solidFill>
                  <a:srgbClr val="333333"/>
                </a:solidFill>
                <a:effectLst/>
                <a:latin typeface="メイリオ" panose="020B0604030504040204" pitchFamily="50" charset="-128"/>
                <a:ea typeface="メイリオ" panose="020B0604030504040204" pitchFamily="50" charset="-128"/>
              </a:rPr>
              <a:t>相談支援従事者初任者研修</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基礎研修</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令和</a:t>
            </a:r>
            <a:r>
              <a:rPr kumimoji="1" lang="en-US" altLang="ja-JP" sz="1000" dirty="0">
                <a:solidFill>
                  <a:schemeClr val="tx1"/>
                </a:solidFill>
                <a:latin typeface="メイリオ" panose="020B0604030504040204" pitchFamily="50" charset="-128"/>
                <a:ea typeface="メイリオ" panose="020B0604030504040204" pitchFamily="50" charset="-128"/>
              </a:rPr>
              <a:t>4</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10</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18</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 </a:t>
            </a:r>
            <a:br>
              <a:rPr kumimoji="1" lang="en-US" altLang="ja-JP" sz="1000" dirty="0">
                <a:solidFill>
                  <a:schemeClr val="tx1"/>
                </a:solidFill>
                <a:latin typeface="メイリオ" panose="020B0604030504040204" pitchFamily="50" charset="-128"/>
                <a:ea typeface="メイリオ" panose="020B0604030504040204" pitchFamily="50" charset="-128"/>
              </a:rPr>
            </a:b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900" dirty="0">
                <a:solidFill>
                  <a:schemeClr val="tx1"/>
                </a:solidFill>
                <a:latin typeface="メイリオ" panose="020B0604030504040204" pitchFamily="50" charset="-128"/>
                <a:ea typeface="メイリオ" panose="020B0604030504040204" pitchFamily="50" charset="-128"/>
                <a:hlinkClick r:id="rId3"/>
              </a:rPr>
              <a:t>https://www.isk-shakyo.or.jp/information/pdf/N2210177862672.pdf</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788C9477-C589-63A8-BA9C-301F4A7DC998}"/>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D1E93758-34B8-4357-AB5A-5DFA7E2E6E76}"/>
              </a:ext>
            </a:extLst>
          </p:cNvPr>
          <p:cNvSpPr/>
          <p:nvPr/>
        </p:nvSpPr>
        <p:spPr>
          <a:xfrm>
            <a:off x="134177" y="720000"/>
            <a:ext cx="9637643" cy="5392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lvl="2" indent="-914400" eaLnBrk="1" fontAlgn="auto" hangingPunct="1">
              <a:spcBef>
                <a:spcPts val="6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説明と同意を十分に行うようにします。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spcBef>
                <a:spcPts val="600"/>
              </a:spcBef>
              <a:defRPr/>
            </a:pPr>
            <a:r>
              <a:rPr kumimoji="1" lang="ja-JP" altLang="en-US" spc="100" dirty="0">
                <a:solidFill>
                  <a:schemeClr val="tx1"/>
                </a:solidFill>
                <a:latin typeface="メイリオ" panose="020B0604030504040204" pitchFamily="50" charset="-128"/>
                <a:ea typeface="メイリオ" panose="020B0604030504040204" pitchFamily="50" charset="-128"/>
              </a:rPr>
              <a:t>　相談対応をよりよく行う上で忘れてはならないのが、相談者との間で</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丁寧に「説明と同意」を行うことです。生活保護制度をはじめとする</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諸制度の内容や、調査（質問）している理由、ケースワーカーの役割などを、</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相談者がわかる言葉で説明し、理解と同意を得ることが求められます。</a:t>
            </a:r>
          </a:p>
          <a:p>
            <a:pPr marL="1371600" lvl="5" indent="-914400" defTabSz="457200">
              <a:spcBef>
                <a:spcPts val="600"/>
              </a:spcBef>
              <a:defRPr/>
            </a:pPr>
            <a:r>
              <a:rPr kumimoji="1" lang="ja-JP" altLang="en-US" spc="100" dirty="0">
                <a:solidFill>
                  <a:schemeClr val="tx1"/>
                </a:solidFill>
                <a:latin typeface="メイリオ" panose="020B0604030504040204" pitchFamily="50" charset="-128"/>
                <a:ea typeface="メイリオ" panose="020B0604030504040204" pitchFamily="50" charset="-128"/>
              </a:rPr>
              <a:t>　口頭説明だけでなく、パンフレットやメモなどを活用し、真に相談者が</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1371600" lvl="5" indent="-914400" defTabSz="457200">
              <a:defRPr/>
            </a:pPr>
            <a:r>
              <a:rPr kumimoji="1" lang="ja-JP" altLang="en-US" spc="100" dirty="0">
                <a:solidFill>
                  <a:schemeClr val="tx1"/>
                </a:solidFill>
                <a:latin typeface="メイリオ" panose="020B0604030504040204" pitchFamily="50" charset="-128"/>
                <a:ea typeface="メイリオ" panose="020B0604030504040204" pitchFamily="50" charset="-128"/>
              </a:rPr>
              <a:t>理解できるよう配慮することも必要です。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indent="-914400" eaLnBrk="1" fontAlgn="auto" hangingPunct="1">
              <a:spcBef>
                <a:spcPts val="12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誠意をもって相手と接するようにします。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相談者の多くが、生活上の不安とともに、窓口で非難や批判をされずに</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話を聴いてもらえるか、困りごとが解決できるかという不安を持っています。</a:t>
            </a:r>
          </a:p>
          <a:p>
            <a:pPr lvl="3" indent="-914400"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ケースワーカーによっては、しばしば相談者と話すことに慣れず、難しさを</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感じる場合があると思います。相手との人間関係を構築するためには、</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時間がかかる場合やとても苦労することがありますが、決してあせらないことです。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そして、相手の立場や心情をよく理解し、良き相談相手として、誠意をもって</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3" indent="-914400"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接することが大切です。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5C836822-FBC4-4189-8018-455868334EAC}"/>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31A1C807-3BB4-4F63-8FA3-5B7EC2B0D4AE}" type="slidenum">
              <a:rPr lang="ja-JP" altLang="en-US">
                <a:solidFill>
                  <a:srgbClr val="898989"/>
                </a:solidFill>
              </a:rPr>
              <a:pPr/>
              <a:t>12</a:t>
            </a:fld>
            <a:endParaRPr lang="ja-JP" altLang="en-US">
              <a:solidFill>
                <a:srgbClr val="898989"/>
              </a:solidFill>
            </a:endParaRPr>
          </a:p>
        </p:txBody>
      </p:sp>
      <p:sp>
        <p:nvSpPr>
          <p:cNvPr id="10" name="四角形: 角を丸くする 9">
            <a:extLst>
              <a:ext uri="{FF2B5EF4-FFF2-40B4-BE49-F238E27FC236}">
                <a16:creationId xmlns:a16="http://schemas.microsoft.com/office/drawing/2014/main" id="{5D925C54-1D57-4ED8-BA95-E8A502C50EFC}"/>
              </a:ext>
            </a:extLst>
          </p:cNvPr>
          <p:cNvSpPr/>
          <p:nvPr/>
        </p:nvSpPr>
        <p:spPr>
          <a:xfrm>
            <a:off x="34925" y="6510338"/>
            <a:ext cx="8639175" cy="323850"/>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,p10</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新保美香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000" dirty="0">
                <a:solidFill>
                  <a:schemeClr val="tx1"/>
                </a:solidFill>
                <a:latin typeface="メイリオ" panose="020B0604030504040204" pitchFamily="50" charset="-128"/>
                <a:ea typeface="メイリオ" panose="020B0604030504040204" pitchFamily="50" charset="-128"/>
              </a:rPr>
              <a:t>,2018</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,p10-13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6B833DD0-8366-4E6F-2D09-953AD21348B6}"/>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AD496D-90D7-49CE-BBEA-FB3692E9E9E0}"/>
              </a:ext>
            </a:extLst>
          </p:cNvPr>
          <p:cNvSpPr/>
          <p:nvPr/>
        </p:nvSpPr>
        <p:spPr>
          <a:xfrm>
            <a:off x="134938" y="720000"/>
            <a:ext cx="9636125" cy="32359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12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相談者の主訴</a:t>
            </a:r>
            <a:r>
              <a:rPr kumimoji="1" lang="en-US" altLang="ja-JP" sz="2400" b="1" spc="100" baseline="30000" dirty="0">
                <a:solidFill>
                  <a:schemeClr val="tx1"/>
                </a:solidFill>
                <a:latin typeface="メイリオ" panose="020B0604030504040204" pitchFamily="50" charset="-128"/>
                <a:ea typeface="メイリオ" panose="020B0604030504040204" pitchFamily="50" charset="-128"/>
              </a:rPr>
              <a:t>※</a:t>
            </a:r>
            <a:r>
              <a:rPr kumimoji="1" lang="ja-JP" altLang="en-US" sz="2400" b="1" spc="100" dirty="0">
                <a:solidFill>
                  <a:schemeClr val="tx1"/>
                </a:solidFill>
                <a:latin typeface="メイリオ" panose="020B0604030504040204" pitchFamily="50" charset="-128"/>
                <a:ea typeface="メイリオ" panose="020B0604030504040204" pitchFamily="50" charset="-128"/>
              </a:rPr>
              <a:t>からニーズを明確化します。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12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面接の目的のひとつに、相談者の主訴を聴き取り、ニーズを的確に把握することがあります。しかし、相談者が何に困って、何を解決したいのかを、的確に把握することはなかなか困難な作業です。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生活保護の相談に福祉事務所を訪れる場合、相談者は緊張や不安などを抱えた特別な心理状態となっていることもあり、現在自分が置かれている状況を整理して話すことが難しい場合があります。また相談者は、自分の今までの生活の経緯や現在困っていることなどについて、感情的になることもあります。そのため、相談者の訴えは現状の表層部分についてのみ行われることがあり、客観的なニーズが明らかになるとは限りません。</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E1928BAB-09DA-42C1-B6D4-82DFD707C51C}"/>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F2EFD329-4549-4C7B-B371-E38B120702B2}" type="slidenum">
              <a:rPr lang="ja-JP" altLang="en-US">
                <a:solidFill>
                  <a:srgbClr val="898989"/>
                </a:solidFill>
              </a:rPr>
              <a:pPr/>
              <a:t>13</a:t>
            </a:fld>
            <a:endParaRPr lang="ja-JP" altLang="en-US">
              <a:solidFill>
                <a:srgbClr val="898989"/>
              </a:solidFill>
            </a:endParaRPr>
          </a:p>
        </p:txBody>
      </p:sp>
      <p:sp>
        <p:nvSpPr>
          <p:cNvPr id="9" name="四角形: 角を丸くする 8">
            <a:extLst>
              <a:ext uri="{FF2B5EF4-FFF2-40B4-BE49-F238E27FC236}">
                <a16:creationId xmlns:a16="http://schemas.microsoft.com/office/drawing/2014/main" id="{466C8500-7086-4E09-9557-3F9C1CDBF15D}"/>
              </a:ext>
            </a:extLst>
          </p:cNvPr>
          <p:cNvSpPr/>
          <p:nvPr/>
        </p:nvSpPr>
        <p:spPr>
          <a:xfrm>
            <a:off x="430212" y="3955983"/>
            <a:ext cx="9045575" cy="1929096"/>
          </a:xfrm>
          <a:prstGeom prst="roundRect">
            <a:avLst>
              <a:gd name="adj" fmla="val 7627"/>
            </a:avLst>
          </a:prstGeom>
          <a:noFill/>
          <a:ln w="38100">
            <a:solidFill>
              <a:schemeClr val="accent2"/>
            </a:solidFill>
            <a:prstDash val="sysDot"/>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en-US" altLang="ja-JP" b="1" dirty="0">
                <a:solidFill>
                  <a:schemeClr val="tx1"/>
                </a:solidFill>
                <a:latin typeface="メイリオ" panose="020B0604030504040204" pitchFamily="50" charset="-128"/>
                <a:ea typeface="メイリオ" panose="020B0604030504040204" pitchFamily="50" charset="-128"/>
              </a:rPr>
              <a:t>※</a:t>
            </a:r>
            <a:r>
              <a:rPr kumimoji="1" lang="ja-JP" altLang="en-US" b="1" dirty="0">
                <a:solidFill>
                  <a:schemeClr val="tx1"/>
                </a:solidFill>
                <a:latin typeface="メイリオ" panose="020B0604030504040204" pitchFamily="50" charset="-128"/>
                <a:ea typeface="メイリオ" panose="020B0604030504040204" pitchFamily="50" charset="-128"/>
              </a:rPr>
              <a:t>主訴</a:t>
            </a:r>
            <a:endParaRPr kumimoji="1" lang="en-US" altLang="ja-JP" b="1"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dirty="0">
                <a:solidFill>
                  <a:schemeClr val="tx1"/>
                </a:solidFill>
                <a:latin typeface="メイリオ" panose="020B0604030504040204" pitchFamily="50" charset="-128"/>
                <a:ea typeface="メイリオ" panose="020B0604030504040204" pitchFamily="50" charset="-128"/>
              </a:rPr>
              <a:t>　主訴とは、相談者がケースワーカーに伝える、具体的な訴えのことを指します。相談者は、本当に困っていることを、そのままケースワーカーに伝える場合もあれば、本当に困っていることを表現できないこともあり、相談者の訴えと解決すべき課題が、異なっていることも少なくありません。そこで、面談の場面では、まず、相談者の訴えをありのまま受け止め、そこから解決すべき課題は何かを明らかにしていくことが大切です。</a:t>
            </a:r>
          </a:p>
        </p:txBody>
      </p:sp>
      <p:sp>
        <p:nvSpPr>
          <p:cNvPr id="7" name="四角形: 角を丸くする 6">
            <a:extLst>
              <a:ext uri="{FF2B5EF4-FFF2-40B4-BE49-F238E27FC236}">
                <a16:creationId xmlns:a16="http://schemas.microsoft.com/office/drawing/2014/main" id="{21AAEA42-BF5D-40CF-97BE-DD572643316A}"/>
              </a:ext>
            </a:extLst>
          </p:cNvPr>
          <p:cNvSpPr/>
          <p:nvPr/>
        </p:nvSpPr>
        <p:spPr>
          <a:xfrm>
            <a:off x="17463" y="6694488"/>
            <a:ext cx="7199312"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,p11-13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C382B82D-C601-7C04-2039-2C0B5627F310}"/>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
        <p:nvSpPr>
          <p:cNvPr id="10" name="正方形/長方形 9">
            <a:extLst>
              <a:ext uri="{FF2B5EF4-FFF2-40B4-BE49-F238E27FC236}">
                <a16:creationId xmlns:a16="http://schemas.microsoft.com/office/drawing/2014/main" id="{8DCFBF1F-9375-E7D2-7DA7-F5E135D88A0F}"/>
              </a:ext>
            </a:extLst>
          </p:cNvPr>
          <p:cNvSpPr/>
          <p:nvPr/>
        </p:nvSpPr>
        <p:spPr>
          <a:xfrm>
            <a:off x="4478422" y="6156391"/>
            <a:ext cx="5048166"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次からは、ワークで理解を深めていきましょう☞</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B884B31-1C09-F376-AF07-587A0E2DEF12}"/>
              </a:ext>
            </a:extLst>
          </p:cNvPr>
          <p:cNvSpPr>
            <a:spLocks noGrp="1"/>
          </p:cNvSpPr>
          <p:nvPr>
            <p:ph type="sldNum" sz="quarter" idx="10"/>
          </p:nvPr>
        </p:nvSpPr>
        <p:spPr/>
        <p:txBody>
          <a:bodyPr/>
          <a:lstStyle/>
          <a:p>
            <a:pPr>
              <a:defRPr/>
            </a:pPr>
            <a:fld id="{D2B86CB9-CF0D-4CA3-9667-D9424307B76E}" type="slidenum">
              <a:rPr lang="ja-JP" altLang="en-US" smtClean="0"/>
              <a:pPr>
                <a:defRPr/>
              </a:pPr>
              <a:t>14</a:t>
            </a:fld>
            <a:endParaRPr lang="ja-JP" altLang="en-US"/>
          </a:p>
        </p:txBody>
      </p:sp>
      <p:sp>
        <p:nvSpPr>
          <p:cNvPr id="5" name="正方形/長方形 4">
            <a:extLst>
              <a:ext uri="{FF2B5EF4-FFF2-40B4-BE49-F238E27FC236}">
                <a16:creationId xmlns:a16="http://schemas.microsoft.com/office/drawing/2014/main" id="{70017E52-0AB0-C187-07E0-0104AA767AC9}"/>
              </a:ext>
            </a:extLst>
          </p:cNvPr>
          <p:cNvSpPr/>
          <p:nvPr/>
        </p:nvSpPr>
        <p:spPr>
          <a:xfrm>
            <a:off x="1465632" y="757574"/>
            <a:ext cx="7885113" cy="846304"/>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b"/>
          <a:lstStyle/>
          <a:p>
            <a:pPr eaLnBrk="1" fontAlgn="auto" hangingPunct="1">
              <a:spcBef>
                <a:spcPts val="0"/>
              </a:spcBef>
              <a:spcAft>
                <a:spcPts val="0"/>
              </a:spcAft>
              <a:defRPr/>
            </a:pPr>
            <a:r>
              <a:rPr lang="en-US" altLang="ja-JP" sz="1400" b="1" spc="100" dirty="0">
                <a:solidFill>
                  <a:schemeClr val="tx1"/>
                </a:solidFill>
                <a:latin typeface="メイリオ" panose="020B0604030504040204" pitchFamily="50" charset="-128"/>
                <a:ea typeface="メイリオ" panose="020B0604030504040204" pitchFamily="50" charset="-128"/>
              </a:rPr>
              <a:t>【A</a:t>
            </a:r>
            <a:r>
              <a:rPr lang="ja-JP" altLang="en-US" sz="1400" b="1" spc="100" dirty="0" err="1">
                <a:solidFill>
                  <a:schemeClr val="tx1"/>
                </a:solidFill>
                <a:latin typeface="メイリオ" panose="020B0604030504040204" pitchFamily="50" charset="-128"/>
                <a:ea typeface="メイリオ" panose="020B0604030504040204" pitchFamily="50" charset="-128"/>
              </a:rPr>
              <a:t>さんの</a:t>
            </a:r>
            <a:r>
              <a:rPr lang="ja-JP" altLang="en-US" sz="1400" b="1" spc="100" dirty="0">
                <a:solidFill>
                  <a:schemeClr val="tx1"/>
                </a:solidFill>
                <a:latin typeface="メイリオ" panose="020B0604030504040204" pitchFamily="50" charset="-128"/>
                <a:ea typeface="メイリオ" panose="020B0604030504040204" pitchFamily="50" charset="-128"/>
              </a:rPr>
              <a:t>状況</a:t>
            </a:r>
            <a:r>
              <a:rPr lang="en-US" altLang="ja-JP" sz="1400" b="1" spc="100" dirty="0">
                <a:solidFill>
                  <a:schemeClr val="tx1"/>
                </a:solidFill>
                <a:latin typeface="メイリオ" panose="020B0604030504040204" pitchFamily="50" charset="-128"/>
                <a:ea typeface="メイリオ" panose="020B0604030504040204" pitchFamily="50" charset="-128"/>
              </a:rPr>
              <a:t>】</a:t>
            </a:r>
          </a:p>
          <a:p>
            <a:pPr eaLnBrk="1" fontAlgn="auto" hangingPunct="1">
              <a:spcBef>
                <a:spcPts val="0"/>
              </a:spcBef>
              <a:spcAft>
                <a:spcPts val="0"/>
              </a:spcAft>
              <a:defRPr/>
            </a:pPr>
            <a:r>
              <a:rPr lang="ja-JP" altLang="en-US" sz="1400" b="1" spc="100" dirty="0">
                <a:solidFill>
                  <a:schemeClr val="tx1"/>
                </a:solidFill>
                <a:latin typeface="メイリオ" panose="020B0604030504040204" pitchFamily="50" charset="-128"/>
                <a:ea typeface="メイリオ" panose="020B0604030504040204" pitchFamily="50" charset="-128"/>
              </a:rPr>
              <a:t>　アパートで一人暮らしをしている。高齢で、日常生活に多少不自由があるため、</a:t>
            </a:r>
            <a:endParaRPr lang="en-US" altLang="ja-JP" sz="1400" b="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400" b="1" spc="100" dirty="0">
                <a:solidFill>
                  <a:schemeClr val="tx1"/>
                </a:solidFill>
                <a:latin typeface="メイリオ" panose="020B0604030504040204" pitchFamily="50" charset="-128"/>
                <a:ea typeface="メイリオ" panose="020B0604030504040204" pitchFamily="50" charset="-128"/>
              </a:rPr>
              <a:t>　ヘルパーに週1回程度、手伝ってもらいながら在宅で生活している。</a:t>
            </a:r>
          </a:p>
        </p:txBody>
      </p:sp>
      <p:sp>
        <p:nvSpPr>
          <p:cNvPr id="6" name="吹き出し: 角を丸めた四角形 5">
            <a:extLst>
              <a:ext uri="{FF2B5EF4-FFF2-40B4-BE49-F238E27FC236}">
                <a16:creationId xmlns:a16="http://schemas.microsoft.com/office/drawing/2014/main" id="{21FA5483-5541-F4DF-686A-9366F8085B3F}"/>
              </a:ext>
            </a:extLst>
          </p:cNvPr>
          <p:cNvSpPr/>
          <p:nvPr/>
        </p:nvSpPr>
        <p:spPr>
          <a:xfrm>
            <a:off x="1857375" y="1939563"/>
            <a:ext cx="5524500" cy="432000"/>
          </a:xfrm>
          <a:prstGeom prst="wedgeRoundRectCallout">
            <a:avLst>
              <a:gd name="adj1" fmla="val -52806"/>
              <a:gd name="adj2" fmla="val 2009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老人ホームの入居申し込みをしたい</a:t>
            </a:r>
            <a:r>
              <a:rPr kumimoji="1" lang="ja-JP" altLang="en-US" sz="1400" dirty="0">
                <a:solidFill>
                  <a:schemeClr val="tx1"/>
                </a:solidFill>
                <a:latin typeface="メイリオ" panose="020B0604030504040204" pitchFamily="50" charset="-128"/>
                <a:ea typeface="メイリオ" panose="020B0604030504040204" pitchFamily="50" charset="-128"/>
              </a:rPr>
              <a:t>と思っているんですが</a:t>
            </a:r>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err="1">
                <a:solidFill>
                  <a:schemeClr val="tx1"/>
                </a:solidFill>
                <a:latin typeface="メイリオ" panose="020B0604030504040204" pitchFamily="50" charset="-128"/>
                <a:ea typeface="メイリオ" panose="020B0604030504040204" pitchFamily="50" charset="-128"/>
              </a:rPr>
              <a:t>。</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9" name="四角形: 角を丸くする 8">
            <a:extLst>
              <a:ext uri="{FF2B5EF4-FFF2-40B4-BE49-F238E27FC236}">
                <a16:creationId xmlns:a16="http://schemas.microsoft.com/office/drawing/2014/main" id="{E50E9B89-5BCF-72B1-C270-52CAEAACB948}"/>
              </a:ext>
            </a:extLst>
          </p:cNvPr>
          <p:cNvSpPr/>
          <p:nvPr/>
        </p:nvSpPr>
        <p:spPr bwMode="auto">
          <a:xfrm>
            <a:off x="614280" y="2773934"/>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en-US" altLang="ja-JP" sz="1400" dirty="0">
                <a:solidFill>
                  <a:schemeClr val="tx1"/>
                </a:solidFill>
                <a:latin typeface="メイリオ" panose="020B0604030504040204" pitchFamily="50" charset="-128"/>
                <a:ea typeface="メイリオ" panose="020B0604030504040204" pitchFamily="50" charset="-128"/>
              </a:rPr>
              <a:t>A</a:t>
            </a:r>
            <a:r>
              <a:rPr kumimoji="1" lang="ja-JP" altLang="en-US" sz="1400" dirty="0">
                <a:solidFill>
                  <a:schemeClr val="tx1"/>
                </a:solidFill>
                <a:latin typeface="メイリオ" panose="020B0604030504040204" pitchFamily="50" charset="-128"/>
                <a:ea typeface="メイリオ" panose="020B0604030504040204" pitchFamily="50" charset="-128"/>
              </a:rPr>
              <a:t>さん</a:t>
            </a:r>
          </a:p>
        </p:txBody>
      </p:sp>
      <p:sp>
        <p:nvSpPr>
          <p:cNvPr id="10" name="吹き出し: 角を丸めた四角形 9">
            <a:extLst>
              <a:ext uri="{FF2B5EF4-FFF2-40B4-BE49-F238E27FC236}">
                <a16:creationId xmlns:a16="http://schemas.microsoft.com/office/drawing/2014/main" id="{67ABD314-55E4-27BB-780C-51978AEA4BAC}"/>
              </a:ext>
            </a:extLst>
          </p:cNvPr>
          <p:cNvSpPr/>
          <p:nvPr/>
        </p:nvSpPr>
        <p:spPr>
          <a:xfrm>
            <a:off x="2306644" y="2524987"/>
            <a:ext cx="5522912" cy="432000"/>
          </a:xfrm>
          <a:prstGeom prst="wedgeRoundRectCallout">
            <a:avLst>
              <a:gd name="adj1" fmla="val 53316"/>
              <a:gd name="adj2" fmla="val 20612"/>
              <a:gd name="adj3" fmla="val 16667"/>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そうなんですね。ご自宅での生活に、ご不安がおありですか？</a:t>
            </a:r>
          </a:p>
        </p:txBody>
      </p:sp>
      <p:sp>
        <p:nvSpPr>
          <p:cNvPr id="14" name="吹き出し: 角を丸めた四角形 13">
            <a:extLst>
              <a:ext uri="{FF2B5EF4-FFF2-40B4-BE49-F238E27FC236}">
                <a16:creationId xmlns:a16="http://schemas.microsoft.com/office/drawing/2014/main" id="{FC626394-D9A8-11A3-6FF1-4B15529AF960}"/>
              </a:ext>
            </a:extLst>
          </p:cNvPr>
          <p:cNvSpPr/>
          <p:nvPr/>
        </p:nvSpPr>
        <p:spPr>
          <a:xfrm>
            <a:off x="1857375" y="3098610"/>
            <a:ext cx="5524500" cy="900000"/>
          </a:xfrm>
          <a:prstGeom prst="wedgeRoundRectCallout">
            <a:avLst>
              <a:gd name="adj1" fmla="val -54114"/>
              <a:gd name="adj2" fmla="val 2013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アパートが老朽化してて、近々立ち退きを求められるんじゃないかって噂が住民の中で広まっているんです。早く老人ホームに申し込んでおかなきゃいけないんじゃないかと思って。</a:t>
            </a:r>
          </a:p>
        </p:txBody>
      </p:sp>
      <p:sp>
        <p:nvSpPr>
          <p:cNvPr id="15" name="吹き出し: 角を丸めた四角形 14">
            <a:extLst>
              <a:ext uri="{FF2B5EF4-FFF2-40B4-BE49-F238E27FC236}">
                <a16:creationId xmlns:a16="http://schemas.microsoft.com/office/drawing/2014/main" id="{BBB7462D-11C4-9D9C-C908-E7E2349FA914}"/>
              </a:ext>
            </a:extLst>
          </p:cNvPr>
          <p:cNvSpPr/>
          <p:nvPr/>
        </p:nvSpPr>
        <p:spPr>
          <a:xfrm>
            <a:off x="2306644" y="4139397"/>
            <a:ext cx="5522912" cy="720000"/>
          </a:xfrm>
          <a:prstGeom prst="wedgeRoundRectCallout">
            <a:avLst>
              <a:gd name="adj1" fmla="val 53142"/>
              <a:gd name="adj2" fmla="val 21503"/>
              <a:gd name="adj3" fmla="val 16667"/>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そうだったんですね</a:t>
            </a:r>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err="1">
                <a:solidFill>
                  <a:schemeClr val="tx1"/>
                </a:solidFill>
                <a:latin typeface="メイリオ" panose="020B0604030504040204" pitchFamily="50" charset="-128"/>
                <a:ea typeface="メイリオ" panose="020B0604030504040204" pitchFamily="50" charset="-128"/>
              </a:rPr>
              <a:t>。</a:t>
            </a:r>
            <a:r>
              <a:rPr kumimoji="1" lang="en-US" altLang="ja-JP" sz="1400" dirty="0">
                <a:solidFill>
                  <a:schemeClr val="tx1"/>
                </a:solidFill>
                <a:latin typeface="メイリオ" panose="020B0604030504040204" pitchFamily="50" charset="-128"/>
                <a:ea typeface="メイリオ" panose="020B0604030504040204" pitchFamily="50" charset="-128"/>
              </a:rPr>
              <a:t>A</a:t>
            </a:r>
            <a:r>
              <a:rPr kumimoji="1" lang="ja-JP" altLang="en-US" sz="1400" dirty="0" err="1">
                <a:solidFill>
                  <a:schemeClr val="tx1"/>
                </a:solidFill>
                <a:latin typeface="メイリオ" panose="020B0604030504040204" pitchFamily="50" charset="-128"/>
                <a:ea typeface="メイリオ" panose="020B0604030504040204" pitchFamily="50" charset="-128"/>
              </a:rPr>
              <a:t>さん</a:t>
            </a:r>
            <a:r>
              <a:rPr kumimoji="1" lang="ja-JP" altLang="en-US" sz="1400" dirty="0">
                <a:solidFill>
                  <a:schemeClr val="tx1"/>
                </a:solidFill>
                <a:latin typeface="メイリオ" panose="020B0604030504040204" pitchFamily="50" charset="-128"/>
                <a:ea typeface="メイリオ" panose="020B0604030504040204" pitchFamily="50" charset="-128"/>
              </a:rPr>
              <a:t>としては、本当に老人ホームに入居したいというお気持ちはおありなんですか？</a:t>
            </a:r>
          </a:p>
        </p:txBody>
      </p:sp>
      <p:sp>
        <p:nvSpPr>
          <p:cNvPr id="19" name="吹き出し: 角を丸めた四角形 18">
            <a:extLst>
              <a:ext uri="{FF2B5EF4-FFF2-40B4-BE49-F238E27FC236}">
                <a16:creationId xmlns:a16="http://schemas.microsoft.com/office/drawing/2014/main" id="{F6E0423E-09BF-087D-9140-C04C32EF26BD}"/>
              </a:ext>
            </a:extLst>
          </p:cNvPr>
          <p:cNvSpPr/>
          <p:nvPr/>
        </p:nvSpPr>
        <p:spPr>
          <a:xfrm>
            <a:off x="1857375" y="5018416"/>
            <a:ext cx="5524500" cy="900000"/>
          </a:xfrm>
          <a:prstGeom prst="wedgeRoundRectCallout">
            <a:avLst>
              <a:gd name="adj1" fmla="val -53592"/>
              <a:gd name="adj2" fmla="val 2013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近所に友人も多いし、できるなら自分の家で生活したいよ。</a:t>
            </a:r>
            <a:endParaRPr lang="en-US" altLang="ja-JP" sz="14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けど、立ち退きがあった時にどうしたらいいかわからないんだ。</a:t>
            </a:r>
            <a:endParaRPr lang="en-US" altLang="ja-JP" sz="14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頼れる家族や親族もいないしね。</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pic>
        <p:nvPicPr>
          <p:cNvPr id="25" name="グラフィックス 42" descr="水">
            <a:extLst>
              <a:ext uri="{FF2B5EF4-FFF2-40B4-BE49-F238E27FC236}">
                <a16:creationId xmlns:a16="http://schemas.microsoft.com/office/drawing/2014/main" id="{BB9F01B0-0794-7822-5A35-5D65FE4D804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7972418">
            <a:off x="428436" y="3249382"/>
            <a:ext cx="3079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グラフィックス 43" descr="水">
            <a:extLst>
              <a:ext uri="{FF2B5EF4-FFF2-40B4-BE49-F238E27FC236}">
                <a16:creationId xmlns:a16="http://schemas.microsoft.com/office/drawing/2014/main" id="{CDAF49A9-00BF-5E20-9269-48448589EB0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6033657">
            <a:off x="397479" y="3445438"/>
            <a:ext cx="233363"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四角形: 角を丸くする 36">
            <a:extLst>
              <a:ext uri="{FF2B5EF4-FFF2-40B4-BE49-F238E27FC236}">
                <a16:creationId xmlns:a16="http://schemas.microsoft.com/office/drawing/2014/main" id="{010C38BD-D48D-E138-C434-8D7D252ACB7C}"/>
              </a:ext>
            </a:extLst>
          </p:cNvPr>
          <p:cNvSpPr/>
          <p:nvPr/>
        </p:nvSpPr>
        <p:spPr>
          <a:xfrm>
            <a:off x="17463" y="6694488"/>
            <a:ext cx="7199312"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,p11-13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A1BC7675-C792-D0AD-D167-A60AA72FE9C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ワーク②：</a:t>
            </a:r>
            <a:r>
              <a:rPr kumimoji="1" lang="en-US" altLang="ja-JP" b="1" spc="300" dirty="0">
                <a:solidFill>
                  <a:schemeClr val="tx1"/>
                </a:solidFill>
                <a:latin typeface="メイリオ" panose="020B0604030504040204" pitchFamily="50" charset="-128"/>
                <a:ea typeface="メイリオ" panose="020B0604030504040204" pitchFamily="50" charset="-128"/>
              </a:rPr>
              <a:t>A</a:t>
            </a:r>
            <a:r>
              <a:rPr kumimoji="1" lang="ja-JP" altLang="en-US" b="1" spc="300" dirty="0">
                <a:solidFill>
                  <a:schemeClr val="tx1"/>
                </a:solidFill>
                <a:latin typeface="メイリオ" panose="020B0604030504040204" pitchFamily="50" charset="-128"/>
                <a:ea typeface="メイリオ" panose="020B0604030504040204" pitchFamily="50" charset="-128"/>
              </a:rPr>
              <a:t>さんの「主訴」と「ニーズ」は？</a:t>
            </a:r>
          </a:p>
        </p:txBody>
      </p:sp>
      <p:pic>
        <p:nvPicPr>
          <p:cNvPr id="43" name="図 42" descr="シャツ が含まれている画像&#10;&#10;AI によって生成されたコンテンツは間違っている可能性があります。">
            <a:extLst>
              <a:ext uri="{FF2B5EF4-FFF2-40B4-BE49-F238E27FC236}">
                <a16:creationId xmlns:a16="http://schemas.microsoft.com/office/drawing/2014/main" id="{D3A222A4-F16D-19D3-A327-F4A4023ACB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4369" y="607777"/>
            <a:ext cx="1123422" cy="1123422"/>
          </a:xfrm>
          <a:prstGeom prst="rect">
            <a:avLst/>
          </a:prstGeom>
        </p:spPr>
      </p:pic>
      <p:pic>
        <p:nvPicPr>
          <p:cNvPr id="44" name="図 43" descr="シャツ が含まれている画像&#10;&#10;AI によって生成されたコンテンツは間違っている可能性があります。">
            <a:extLst>
              <a:ext uri="{FF2B5EF4-FFF2-40B4-BE49-F238E27FC236}">
                <a16:creationId xmlns:a16="http://schemas.microsoft.com/office/drawing/2014/main" id="{B11F1FB6-D571-8B62-B33C-B4EEEE9BF9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871" y="1674726"/>
            <a:ext cx="1220418" cy="1220418"/>
          </a:xfrm>
          <a:prstGeom prst="rect">
            <a:avLst/>
          </a:prstGeom>
        </p:spPr>
      </p:pic>
      <p:pic>
        <p:nvPicPr>
          <p:cNvPr id="46" name="図 45">
            <a:extLst>
              <a:ext uri="{FF2B5EF4-FFF2-40B4-BE49-F238E27FC236}">
                <a16:creationId xmlns:a16="http://schemas.microsoft.com/office/drawing/2014/main" id="{8CED1CC7-F773-76DC-3C48-52523443DFB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00974" y="2041978"/>
            <a:ext cx="1349771" cy="1349771"/>
          </a:xfrm>
          <a:prstGeom prst="rect">
            <a:avLst/>
          </a:prstGeom>
        </p:spPr>
      </p:pic>
      <p:sp>
        <p:nvSpPr>
          <p:cNvPr id="47" name="四角形: 角を丸くする 46">
            <a:extLst>
              <a:ext uri="{FF2B5EF4-FFF2-40B4-BE49-F238E27FC236}">
                <a16:creationId xmlns:a16="http://schemas.microsoft.com/office/drawing/2014/main" id="{69E8DF10-9F66-4DE1-44AA-A0EBD4E1D4D0}"/>
              </a:ext>
            </a:extLst>
          </p:cNvPr>
          <p:cNvSpPr/>
          <p:nvPr/>
        </p:nvSpPr>
        <p:spPr bwMode="auto">
          <a:xfrm>
            <a:off x="8244059" y="3258282"/>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担当</a:t>
            </a:r>
            <a:r>
              <a:rPr kumimoji="1" lang="en-US" altLang="ja-JP" sz="1400" dirty="0">
                <a:solidFill>
                  <a:schemeClr val="tx1"/>
                </a:solidFill>
                <a:latin typeface="メイリオ" panose="020B0604030504040204" pitchFamily="50" charset="-128"/>
                <a:ea typeface="メイリオ" panose="020B0604030504040204" pitchFamily="50" charset="-128"/>
              </a:rPr>
              <a:t>CW</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pic>
        <p:nvPicPr>
          <p:cNvPr id="48" name="図 47" descr="シャツ が含まれている画像&#10;&#10;AI によって生成されたコンテンツは間違っている可能性があります。">
            <a:extLst>
              <a:ext uri="{FF2B5EF4-FFF2-40B4-BE49-F238E27FC236}">
                <a16:creationId xmlns:a16="http://schemas.microsoft.com/office/drawing/2014/main" id="{B0F5EBC1-09F1-A709-A3E3-AC10392A17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871" y="3071175"/>
            <a:ext cx="1220418" cy="1220418"/>
          </a:xfrm>
          <a:prstGeom prst="rect">
            <a:avLst/>
          </a:prstGeom>
        </p:spPr>
      </p:pic>
      <p:pic>
        <p:nvPicPr>
          <p:cNvPr id="49" name="図 48">
            <a:extLst>
              <a:ext uri="{FF2B5EF4-FFF2-40B4-BE49-F238E27FC236}">
                <a16:creationId xmlns:a16="http://schemas.microsoft.com/office/drawing/2014/main" id="{12B6C212-7AA1-77B0-1558-3A543002D52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00974" y="3802960"/>
            <a:ext cx="1349771" cy="1349771"/>
          </a:xfrm>
          <a:prstGeom prst="rect">
            <a:avLst/>
          </a:prstGeom>
        </p:spPr>
      </p:pic>
      <p:sp>
        <p:nvSpPr>
          <p:cNvPr id="50" name="四角形: 角を丸くする 49">
            <a:extLst>
              <a:ext uri="{FF2B5EF4-FFF2-40B4-BE49-F238E27FC236}">
                <a16:creationId xmlns:a16="http://schemas.microsoft.com/office/drawing/2014/main" id="{06118D1F-F265-FB44-540A-82B36C38C733}"/>
              </a:ext>
            </a:extLst>
          </p:cNvPr>
          <p:cNvSpPr/>
          <p:nvPr/>
        </p:nvSpPr>
        <p:spPr bwMode="auto">
          <a:xfrm>
            <a:off x="8244059" y="5028408"/>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担当</a:t>
            </a:r>
            <a:r>
              <a:rPr kumimoji="1" lang="en-US" altLang="ja-JP" sz="1400" dirty="0">
                <a:solidFill>
                  <a:schemeClr val="tx1"/>
                </a:solidFill>
                <a:latin typeface="メイリオ" panose="020B0604030504040204" pitchFamily="50" charset="-128"/>
                <a:ea typeface="メイリオ" panose="020B0604030504040204" pitchFamily="50" charset="-128"/>
              </a:rPr>
              <a:t>CW</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pic>
        <p:nvPicPr>
          <p:cNvPr id="54" name="図 53">
            <a:extLst>
              <a:ext uri="{FF2B5EF4-FFF2-40B4-BE49-F238E27FC236}">
                <a16:creationId xmlns:a16="http://schemas.microsoft.com/office/drawing/2014/main" id="{2A39A50C-55F7-C3CC-BC72-59E51C189D5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8270" y="4804218"/>
            <a:ext cx="1218019" cy="1218019"/>
          </a:xfrm>
          <a:prstGeom prst="rect">
            <a:avLst/>
          </a:prstGeom>
        </p:spPr>
      </p:pic>
      <p:sp>
        <p:nvSpPr>
          <p:cNvPr id="55" name="四角形: 角を丸くする 54">
            <a:extLst>
              <a:ext uri="{FF2B5EF4-FFF2-40B4-BE49-F238E27FC236}">
                <a16:creationId xmlns:a16="http://schemas.microsoft.com/office/drawing/2014/main" id="{CA2C9971-53AB-D563-97AC-7506AE8FF890}"/>
              </a:ext>
            </a:extLst>
          </p:cNvPr>
          <p:cNvSpPr/>
          <p:nvPr/>
        </p:nvSpPr>
        <p:spPr bwMode="auto">
          <a:xfrm>
            <a:off x="614280" y="4169741"/>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en-US" altLang="ja-JP" sz="1400" dirty="0">
                <a:solidFill>
                  <a:schemeClr val="tx1"/>
                </a:solidFill>
                <a:latin typeface="メイリオ" panose="020B0604030504040204" pitchFamily="50" charset="-128"/>
                <a:ea typeface="メイリオ" panose="020B0604030504040204" pitchFamily="50" charset="-128"/>
              </a:rPr>
              <a:t>A</a:t>
            </a:r>
            <a:r>
              <a:rPr kumimoji="1" lang="ja-JP" altLang="en-US" sz="1400" dirty="0">
                <a:solidFill>
                  <a:schemeClr val="tx1"/>
                </a:solidFill>
                <a:latin typeface="メイリオ" panose="020B0604030504040204" pitchFamily="50" charset="-128"/>
                <a:ea typeface="メイリオ" panose="020B0604030504040204" pitchFamily="50" charset="-128"/>
              </a:rPr>
              <a:t>さん</a:t>
            </a:r>
          </a:p>
        </p:txBody>
      </p:sp>
      <p:sp>
        <p:nvSpPr>
          <p:cNvPr id="56" name="四角形: 角を丸くする 55">
            <a:extLst>
              <a:ext uri="{FF2B5EF4-FFF2-40B4-BE49-F238E27FC236}">
                <a16:creationId xmlns:a16="http://schemas.microsoft.com/office/drawing/2014/main" id="{38A9402F-3E72-4F1E-DAEB-271EEC83C32A}"/>
              </a:ext>
            </a:extLst>
          </p:cNvPr>
          <p:cNvSpPr/>
          <p:nvPr/>
        </p:nvSpPr>
        <p:spPr bwMode="auto">
          <a:xfrm>
            <a:off x="614280" y="5927817"/>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en-US" altLang="ja-JP" sz="1400" dirty="0">
                <a:solidFill>
                  <a:schemeClr val="tx1"/>
                </a:solidFill>
                <a:latin typeface="メイリオ" panose="020B0604030504040204" pitchFamily="50" charset="-128"/>
                <a:ea typeface="メイリオ" panose="020B0604030504040204" pitchFamily="50" charset="-128"/>
              </a:rPr>
              <a:t>A</a:t>
            </a:r>
            <a:r>
              <a:rPr kumimoji="1" lang="ja-JP" altLang="en-US" sz="1400" dirty="0">
                <a:solidFill>
                  <a:schemeClr val="tx1"/>
                </a:solidFill>
                <a:latin typeface="メイリオ" panose="020B0604030504040204" pitchFamily="50" charset="-128"/>
                <a:ea typeface="メイリオ" panose="020B0604030504040204" pitchFamily="50" charset="-128"/>
              </a:rPr>
              <a:t>さん</a:t>
            </a:r>
          </a:p>
        </p:txBody>
      </p:sp>
      <p:sp>
        <p:nvSpPr>
          <p:cNvPr id="57" name="正方形/長方形 56">
            <a:extLst>
              <a:ext uri="{FF2B5EF4-FFF2-40B4-BE49-F238E27FC236}">
                <a16:creationId xmlns:a16="http://schemas.microsoft.com/office/drawing/2014/main" id="{2978E7C6-3E0A-545C-D665-D1391EF2AA69}"/>
              </a:ext>
            </a:extLst>
          </p:cNvPr>
          <p:cNvSpPr/>
          <p:nvPr/>
        </p:nvSpPr>
        <p:spPr>
          <a:xfrm>
            <a:off x="363000" y="659393"/>
            <a:ext cx="9180000" cy="1061082"/>
          </a:xfrm>
          <a:prstGeom prst="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b"/>
          <a:lstStyle/>
          <a:p>
            <a:pPr eaLnBrk="1" fontAlgn="auto" hangingPunct="1">
              <a:spcBef>
                <a:spcPts val="0"/>
              </a:spcBef>
              <a:spcAft>
                <a:spcPts val="0"/>
              </a:spcAft>
              <a:defRPr/>
            </a:pPr>
            <a:endParaRPr lang="ja-JP" altLang="en-US" sz="1400" b="1" spc="100" dirty="0">
              <a:solidFill>
                <a:schemeClr val="tx1"/>
              </a:solidFill>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408032F5-F6FA-B29C-3E4A-3D656D316EE2}"/>
              </a:ext>
            </a:extLst>
          </p:cNvPr>
          <p:cNvSpPr/>
          <p:nvPr/>
        </p:nvSpPr>
        <p:spPr>
          <a:xfrm>
            <a:off x="1303589" y="6110747"/>
            <a:ext cx="7298822" cy="47586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en-US" altLang="ja-JP" sz="2000" b="1" spc="100" dirty="0">
                <a:solidFill>
                  <a:schemeClr val="tx1"/>
                </a:solidFill>
                <a:latin typeface="メイリオ" panose="020B0604030504040204" pitchFamily="50" charset="-128"/>
                <a:ea typeface="メイリオ" panose="020B0604030504040204" pitchFamily="50" charset="-128"/>
              </a:rPr>
              <a:t>A</a:t>
            </a:r>
            <a:r>
              <a:rPr kumimoji="1" lang="ja-JP" altLang="en-US" sz="2000" b="1" spc="100" dirty="0">
                <a:solidFill>
                  <a:schemeClr val="tx1"/>
                </a:solidFill>
                <a:latin typeface="メイリオ" panose="020B0604030504040204" pitchFamily="50" charset="-128"/>
                <a:ea typeface="メイリオ" panose="020B0604030504040204" pitchFamily="50" charset="-128"/>
              </a:rPr>
              <a:t>さんの主訴とニーズを考えてみましょう！</a:t>
            </a:r>
          </a:p>
        </p:txBody>
      </p:sp>
    </p:spTree>
    <p:extLst>
      <p:ext uri="{BB962C8B-B14F-4D97-AF65-F5344CB8AC3E}">
        <p14:creationId xmlns:p14="http://schemas.microsoft.com/office/powerpoint/2010/main" val="3482730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38DB8AB-6B18-BACE-1BD4-DB9AD8E23EAA}"/>
              </a:ext>
            </a:extLst>
          </p:cNvPr>
          <p:cNvSpPr>
            <a:spLocks noGrp="1"/>
          </p:cNvSpPr>
          <p:nvPr>
            <p:ph type="sldNum" sz="quarter" idx="10"/>
          </p:nvPr>
        </p:nvSpPr>
        <p:spPr/>
        <p:txBody>
          <a:bodyPr/>
          <a:lstStyle/>
          <a:p>
            <a:pPr>
              <a:defRPr/>
            </a:pPr>
            <a:fld id="{98A27851-3CE3-464B-B113-B423DC6DF932}" type="slidenum">
              <a:rPr lang="ja-JP" altLang="en-US" smtClean="0"/>
              <a:pPr>
                <a:defRPr/>
              </a:pPr>
              <a:t>15</a:t>
            </a:fld>
            <a:endParaRPr lang="ja-JP" altLang="en-US"/>
          </a:p>
        </p:txBody>
      </p:sp>
      <p:sp>
        <p:nvSpPr>
          <p:cNvPr id="4" name="四角形: 角を丸くする 3">
            <a:extLst>
              <a:ext uri="{FF2B5EF4-FFF2-40B4-BE49-F238E27FC236}">
                <a16:creationId xmlns:a16="http://schemas.microsoft.com/office/drawing/2014/main" id="{650CE0D3-E638-F0C4-28F7-80242AA906B7}"/>
              </a:ext>
            </a:extLst>
          </p:cNvPr>
          <p:cNvSpPr/>
          <p:nvPr/>
        </p:nvSpPr>
        <p:spPr>
          <a:xfrm>
            <a:off x="3259267" y="708142"/>
            <a:ext cx="6426071" cy="725487"/>
          </a:xfrm>
          <a:prstGeom prst="roundRect">
            <a:avLst>
              <a:gd name="adj" fmla="val 7844"/>
            </a:avLst>
          </a:prstGeom>
          <a:solidFill>
            <a:schemeClr val="accent1">
              <a:lumMod val="20000"/>
              <a:lumOff val="8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老人ホームの入居申し込みをしたい。</a:t>
            </a:r>
          </a:p>
        </p:txBody>
      </p:sp>
      <p:sp>
        <p:nvSpPr>
          <p:cNvPr id="6" name="四角形: 角を丸くする 5">
            <a:extLst>
              <a:ext uri="{FF2B5EF4-FFF2-40B4-BE49-F238E27FC236}">
                <a16:creationId xmlns:a16="http://schemas.microsoft.com/office/drawing/2014/main" id="{CE14A1D4-D485-14E1-BA7F-33DA21FF22B0}"/>
              </a:ext>
            </a:extLst>
          </p:cNvPr>
          <p:cNvSpPr/>
          <p:nvPr/>
        </p:nvSpPr>
        <p:spPr>
          <a:xfrm>
            <a:off x="3265934" y="1662283"/>
            <a:ext cx="6426071" cy="719138"/>
          </a:xfrm>
          <a:prstGeom prst="roundRect">
            <a:avLst>
              <a:gd name="adj" fmla="val 7911"/>
            </a:avLst>
          </a:prstGeom>
          <a:solidFill>
            <a:schemeClr val="accent1">
              <a:lumMod val="20000"/>
              <a:lumOff val="8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住み慣れた今の地域、自宅での生活を続けたい。</a:t>
            </a:r>
          </a:p>
        </p:txBody>
      </p:sp>
      <p:sp>
        <p:nvSpPr>
          <p:cNvPr id="7" name="正方形/長方形 6">
            <a:extLst>
              <a:ext uri="{FF2B5EF4-FFF2-40B4-BE49-F238E27FC236}">
                <a16:creationId xmlns:a16="http://schemas.microsoft.com/office/drawing/2014/main" id="{FB6FFE9C-79DB-5E69-8CFC-2A6736CB2854}"/>
              </a:ext>
            </a:extLst>
          </p:cNvPr>
          <p:cNvSpPr/>
          <p:nvPr/>
        </p:nvSpPr>
        <p:spPr>
          <a:xfrm>
            <a:off x="3829843" y="2687809"/>
            <a:ext cx="2246312" cy="4151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その後</a:t>
            </a:r>
            <a:r>
              <a:rPr kumimoji="1" lang="en-US" altLang="ja-JP" sz="2000" spc="100" dirty="0">
                <a:solidFill>
                  <a:schemeClr val="tx1"/>
                </a:solidFill>
                <a:latin typeface="メイリオ" panose="020B0604030504040204" pitchFamily="50" charset="-128"/>
                <a:ea typeface="メイリオ" panose="020B0604030504040204" pitchFamily="50" charset="-128"/>
              </a:rPr>
              <a:t>…</a:t>
            </a:r>
            <a:endParaRPr kumimoji="1" lang="ja-JP" altLang="en-US" sz="2000" spc="10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657604B0-D715-67ED-0446-A7E5AD88CA40}"/>
              </a:ext>
            </a:extLst>
          </p:cNvPr>
          <p:cNvSpPr/>
          <p:nvPr/>
        </p:nvSpPr>
        <p:spPr>
          <a:xfrm>
            <a:off x="1664208" y="3563998"/>
            <a:ext cx="8021130" cy="2824102"/>
          </a:xfrm>
          <a:prstGeom prst="roundRect">
            <a:avLst>
              <a:gd name="adj" fmla="val 4703"/>
            </a:avLst>
          </a:prstGeom>
          <a:solidFill>
            <a:schemeClr val="accent2">
              <a:lumMod val="20000"/>
              <a:lumOff val="8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3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立ち退きの真偽を確認することを本人に助言し、もし本当に立ち退き要請がなされた場合の家主とのやりとりの見通しなどを説明しました。</a:t>
            </a:r>
          </a:p>
          <a:p>
            <a:pPr eaLnBrk="1" fontAlgn="auto" hangingPunct="1">
              <a:spcBef>
                <a:spcPts val="3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もし本当に立ち退きが要請された時は、できるだけ</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さんのご希望に添った生活の場が確保できるよう、相談に乗っていくことを伝えました。</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さんには、「ひとりで悩まなくてもいい」「何かあった時には、ケースワーカーに相談し、考えたい」と思っていただけたようです。</a:t>
            </a:r>
          </a:p>
          <a:p>
            <a:pPr eaLnBrk="1" fontAlgn="auto" hangingPunct="1">
              <a:spcBef>
                <a:spcPts val="3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今後、立ち退きの話が具体化した時は、改めて</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さんと「支援の計画と方法」を相談していきたいと思います。</a:t>
            </a:r>
          </a:p>
        </p:txBody>
      </p:sp>
      <p:sp>
        <p:nvSpPr>
          <p:cNvPr id="19" name="四角形: 角を丸くする 18">
            <a:extLst>
              <a:ext uri="{FF2B5EF4-FFF2-40B4-BE49-F238E27FC236}">
                <a16:creationId xmlns:a16="http://schemas.microsoft.com/office/drawing/2014/main" id="{1353C18F-F83A-5041-6C36-733BC9F921B4}"/>
              </a:ext>
            </a:extLst>
          </p:cNvPr>
          <p:cNvSpPr/>
          <p:nvPr/>
        </p:nvSpPr>
        <p:spPr>
          <a:xfrm>
            <a:off x="17463" y="6694488"/>
            <a:ext cx="7199312"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,p11-13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pic>
        <p:nvPicPr>
          <p:cNvPr id="22" name="図 21">
            <a:extLst>
              <a:ext uri="{FF2B5EF4-FFF2-40B4-BE49-F238E27FC236}">
                <a16:creationId xmlns:a16="http://schemas.microsoft.com/office/drawing/2014/main" id="{508F6510-E40C-F719-3958-A0E23A73A2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1" y="4406402"/>
            <a:ext cx="1584584" cy="1584584"/>
          </a:xfrm>
          <a:prstGeom prst="rect">
            <a:avLst/>
          </a:prstGeom>
        </p:spPr>
      </p:pic>
      <p:sp>
        <p:nvSpPr>
          <p:cNvPr id="15" name="正方形/長方形 14">
            <a:extLst>
              <a:ext uri="{FF2B5EF4-FFF2-40B4-BE49-F238E27FC236}">
                <a16:creationId xmlns:a16="http://schemas.microsoft.com/office/drawing/2014/main" id="{D7875A5D-B425-9FB2-0854-3C94E15B86DC}"/>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pic>
        <p:nvPicPr>
          <p:cNvPr id="16" name="図 15" descr="シャツ が含まれている画像&#10;&#10;AI によって生成されたコンテンツは間違っている可能性があります。">
            <a:extLst>
              <a:ext uri="{FF2B5EF4-FFF2-40B4-BE49-F238E27FC236}">
                <a16:creationId xmlns:a16="http://schemas.microsoft.com/office/drawing/2014/main" id="{C2C336B5-58D7-0599-BA52-0C0CCAF8A8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36" y="460676"/>
            <a:ext cx="1080945" cy="1080945"/>
          </a:xfrm>
          <a:prstGeom prst="rect">
            <a:avLst/>
          </a:prstGeom>
        </p:spPr>
      </p:pic>
      <p:pic>
        <p:nvPicPr>
          <p:cNvPr id="17" name="図 16">
            <a:extLst>
              <a:ext uri="{FF2B5EF4-FFF2-40B4-BE49-F238E27FC236}">
                <a16:creationId xmlns:a16="http://schemas.microsoft.com/office/drawing/2014/main" id="{973D34F3-7EE9-DEAA-0DB7-EFB689E478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37" y="1412844"/>
            <a:ext cx="1078820" cy="1078820"/>
          </a:xfrm>
          <a:prstGeom prst="rect">
            <a:avLst/>
          </a:prstGeom>
        </p:spPr>
      </p:pic>
      <p:sp>
        <p:nvSpPr>
          <p:cNvPr id="23" name="二等辺三角形 22">
            <a:extLst>
              <a:ext uri="{FF2B5EF4-FFF2-40B4-BE49-F238E27FC236}">
                <a16:creationId xmlns:a16="http://schemas.microsoft.com/office/drawing/2014/main" id="{AC982179-DA64-6AD8-2D78-22C4024978A7}"/>
              </a:ext>
            </a:extLst>
          </p:cNvPr>
          <p:cNvSpPr/>
          <p:nvPr/>
        </p:nvSpPr>
        <p:spPr>
          <a:xfrm rot="16200000">
            <a:off x="1416008" y="4952265"/>
            <a:ext cx="330390" cy="360363"/>
          </a:xfrm>
          <a:prstGeom prst="triangl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794214CD-D314-53F7-C1D5-6632713607D7}"/>
              </a:ext>
            </a:extLst>
          </p:cNvPr>
          <p:cNvSpPr/>
          <p:nvPr/>
        </p:nvSpPr>
        <p:spPr bwMode="auto">
          <a:xfrm>
            <a:off x="357111" y="5902640"/>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担当</a:t>
            </a:r>
            <a:r>
              <a:rPr kumimoji="1" lang="en-US" altLang="ja-JP" sz="1400" dirty="0">
                <a:solidFill>
                  <a:schemeClr val="tx1"/>
                </a:solidFill>
                <a:latin typeface="メイリオ" panose="020B0604030504040204" pitchFamily="50" charset="-128"/>
                <a:ea typeface="メイリオ" panose="020B0604030504040204" pitchFamily="50" charset="-128"/>
              </a:rPr>
              <a:t>CW</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25" name="二等辺三角形 24">
            <a:extLst>
              <a:ext uri="{FF2B5EF4-FFF2-40B4-BE49-F238E27FC236}">
                <a16:creationId xmlns:a16="http://schemas.microsoft.com/office/drawing/2014/main" id="{9A5F8DBE-5BCB-465A-9838-6806C11EF85F}"/>
              </a:ext>
            </a:extLst>
          </p:cNvPr>
          <p:cNvSpPr/>
          <p:nvPr/>
        </p:nvSpPr>
        <p:spPr>
          <a:xfrm flipV="1">
            <a:off x="4632282" y="3208398"/>
            <a:ext cx="641435"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CB311CDB-9E1F-57B3-1F06-8EF86D36AED5}"/>
              </a:ext>
            </a:extLst>
          </p:cNvPr>
          <p:cNvSpPr/>
          <p:nvPr/>
        </p:nvSpPr>
        <p:spPr>
          <a:xfrm>
            <a:off x="1012954" y="708142"/>
            <a:ext cx="2162507" cy="725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2000" b="1" spc="100" dirty="0">
                <a:solidFill>
                  <a:schemeClr val="tx1"/>
                </a:solidFill>
                <a:latin typeface="メイリオ" panose="020B0604030504040204" pitchFamily="50" charset="-128"/>
                <a:ea typeface="メイリオ" panose="020B0604030504040204" pitchFamily="50" charset="-128"/>
              </a:rPr>
              <a:t>A</a:t>
            </a:r>
            <a:r>
              <a:rPr kumimoji="1" lang="ja-JP" altLang="en-US" sz="2000" b="1" spc="100" dirty="0" err="1">
                <a:solidFill>
                  <a:schemeClr val="tx1"/>
                </a:solidFill>
                <a:latin typeface="メイリオ" panose="020B0604030504040204" pitchFamily="50" charset="-128"/>
                <a:ea typeface="メイリオ" panose="020B0604030504040204" pitchFamily="50" charset="-128"/>
              </a:rPr>
              <a:t>さんの主訴</a:t>
            </a:r>
            <a:endParaRPr kumimoji="1" lang="ja-JP" altLang="en-US" sz="2000" b="1" spc="1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8ABFBFB2-E40E-2A3D-DD5A-B41118A97FA5}"/>
              </a:ext>
            </a:extLst>
          </p:cNvPr>
          <p:cNvSpPr/>
          <p:nvPr/>
        </p:nvSpPr>
        <p:spPr>
          <a:xfrm>
            <a:off x="1012954" y="1659109"/>
            <a:ext cx="2162507" cy="725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2000" b="1" spc="100" dirty="0">
                <a:solidFill>
                  <a:schemeClr val="tx1"/>
                </a:solidFill>
                <a:latin typeface="メイリオ" panose="020B0604030504040204" pitchFamily="50" charset="-128"/>
                <a:ea typeface="メイリオ" panose="020B0604030504040204" pitchFamily="50" charset="-128"/>
              </a:rPr>
              <a:t>A</a:t>
            </a:r>
            <a:r>
              <a:rPr kumimoji="1" lang="ja-JP" altLang="en-US" sz="2000" b="1" spc="100" dirty="0" err="1">
                <a:solidFill>
                  <a:schemeClr val="tx1"/>
                </a:solidFill>
                <a:latin typeface="メイリオ" panose="020B0604030504040204" pitchFamily="50" charset="-128"/>
                <a:ea typeface="メイリオ" panose="020B0604030504040204" pitchFamily="50" charset="-128"/>
              </a:rPr>
              <a:t>さんの</a:t>
            </a:r>
            <a:r>
              <a:rPr kumimoji="1" lang="ja-JP" altLang="en-US" sz="2000" b="1" spc="100" dirty="0">
                <a:solidFill>
                  <a:schemeClr val="tx1"/>
                </a:solidFill>
                <a:latin typeface="メイリオ" panose="020B0604030504040204" pitchFamily="50" charset="-128"/>
                <a:ea typeface="メイリオ" panose="020B0604030504040204" pitchFamily="50" charset="-128"/>
              </a:rPr>
              <a:t>ニーズ</a:t>
            </a:r>
          </a:p>
        </p:txBody>
      </p:sp>
    </p:spTree>
    <p:extLst>
      <p:ext uri="{BB962C8B-B14F-4D97-AF65-F5344CB8AC3E}">
        <p14:creationId xmlns:p14="http://schemas.microsoft.com/office/powerpoint/2010/main" val="583761589"/>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FE35731-49BD-133C-D5BD-7189D82FD442}"/>
              </a:ext>
            </a:extLst>
          </p:cNvPr>
          <p:cNvSpPr>
            <a:spLocks noGrp="1"/>
          </p:cNvSpPr>
          <p:nvPr>
            <p:ph type="sldNum" sz="quarter" idx="10"/>
          </p:nvPr>
        </p:nvSpPr>
        <p:spPr/>
        <p:txBody>
          <a:bodyPr/>
          <a:lstStyle/>
          <a:p>
            <a:pPr>
              <a:defRPr/>
            </a:pPr>
            <a:fld id="{98A27851-3CE3-464B-B113-B423DC6DF932}" type="slidenum">
              <a:rPr lang="ja-JP" altLang="en-US" smtClean="0"/>
              <a:pPr>
                <a:defRPr/>
              </a:pPr>
              <a:t>16</a:t>
            </a:fld>
            <a:endParaRPr lang="ja-JP" altLang="en-US"/>
          </a:p>
        </p:txBody>
      </p:sp>
      <p:sp>
        <p:nvSpPr>
          <p:cNvPr id="3" name="正方形/長方形 11">
            <a:extLst>
              <a:ext uri="{FF2B5EF4-FFF2-40B4-BE49-F238E27FC236}">
                <a16:creationId xmlns:a16="http://schemas.microsoft.com/office/drawing/2014/main" id="{5F87DFB2-B6C5-1BD9-5D18-301A8F55FE86}"/>
              </a:ext>
            </a:extLst>
          </p:cNvPr>
          <p:cNvSpPr>
            <a:spLocks noChangeArrowheads="1"/>
          </p:cNvSpPr>
          <p:nvPr/>
        </p:nvSpPr>
        <p:spPr bwMode="auto">
          <a:xfrm>
            <a:off x="1046080" y="471357"/>
            <a:ext cx="71993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en-US" altLang="ja-JP" sz="1800" spc="100" dirty="0">
                <a:latin typeface="メイリオ" panose="020B0604030504040204" pitchFamily="50" charset="-128"/>
                <a:ea typeface="メイリオ" panose="020B0604030504040204" pitchFamily="50" charset="-128"/>
              </a:rPr>
              <a:t>A</a:t>
            </a:r>
            <a:r>
              <a:rPr kumimoji="0" lang="ja-JP" altLang="en-US" sz="1800" spc="100" dirty="0">
                <a:latin typeface="メイリオ" panose="020B0604030504040204" pitchFamily="50" charset="-128"/>
                <a:ea typeface="メイリオ" panose="020B0604030504040204" pitchFamily="50" charset="-128"/>
              </a:rPr>
              <a:t>さんの事例について、もう</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つのパターンを見てみましょう。</a:t>
            </a:r>
          </a:p>
        </p:txBody>
      </p:sp>
      <p:sp>
        <p:nvSpPr>
          <p:cNvPr id="27" name="四角形: 角を丸くする 26">
            <a:extLst>
              <a:ext uri="{FF2B5EF4-FFF2-40B4-BE49-F238E27FC236}">
                <a16:creationId xmlns:a16="http://schemas.microsoft.com/office/drawing/2014/main" id="{35A87331-E7C1-69E6-3AD5-02BD68E9EBF9}"/>
              </a:ext>
            </a:extLst>
          </p:cNvPr>
          <p:cNvSpPr/>
          <p:nvPr/>
        </p:nvSpPr>
        <p:spPr>
          <a:xfrm>
            <a:off x="17463" y="6694488"/>
            <a:ext cx="7199312"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,p11-13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3" name="吹き出し: 角を丸めた四角形 22">
            <a:extLst>
              <a:ext uri="{FF2B5EF4-FFF2-40B4-BE49-F238E27FC236}">
                <a16:creationId xmlns:a16="http://schemas.microsoft.com/office/drawing/2014/main" id="{EF6CD1F3-C077-89E5-2194-5A637CF6B7B2}"/>
              </a:ext>
            </a:extLst>
          </p:cNvPr>
          <p:cNvSpPr/>
          <p:nvPr/>
        </p:nvSpPr>
        <p:spPr>
          <a:xfrm>
            <a:off x="1857375" y="2405907"/>
            <a:ext cx="5524500" cy="432000"/>
          </a:xfrm>
          <a:prstGeom prst="wedgeRoundRectCallout">
            <a:avLst>
              <a:gd name="adj1" fmla="val -52806"/>
              <a:gd name="adj2" fmla="val 2009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老人ホームの入居申し込みをしたい</a:t>
            </a:r>
            <a:r>
              <a:rPr kumimoji="1" lang="ja-JP" altLang="en-US" sz="1400" dirty="0">
                <a:solidFill>
                  <a:schemeClr val="tx1"/>
                </a:solidFill>
                <a:latin typeface="メイリオ" panose="020B0604030504040204" pitchFamily="50" charset="-128"/>
                <a:ea typeface="メイリオ" panose="020B0604030504040204" pitchFamily="50" charset="-128"/>
              </a:rPr>
              <a:t>と思っているんですが</a:t>
            </a:r>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err="1">
                <a:solidFill>
                  <a:schemeClr val="tx1"/>
                </a:solidFill>
                <a:latin typeface="メイリオ" panose="020B0604030504040204" pitchFamily="50" charset="-128"/>
                <a:ea typeface="メイリオ" panose="020B0604030504040204" pitchFamily="50" charset="-128"/>
              </a:rPr>
              <a:t>。</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28" name="四角形: 角を丸くする 27">
            <a:extLst>
              <a:ext uri="{FF2B5EF4-FFF2-40B4-BE49-F238E27FC236}">
                <a16:creationId xmlns:a16="http://schemas.microsoft.com/office/drawing/2014/main" id="{B1F2E4C0-72A2-37A8-882E-254A30CE1187}"/>
              </a:ext>
            </a:extLst>
          </p:cNvPr>
          <p:cNvSpPr/>
          <p:nvPr/>
        </p:nvSpPr>
        <p:spPr bwMode="auto">
          <a:xfrm>
            <a:off x="614280" y="3240278"/>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en-US" altLang="ja-JP" sz="1400" dirty="0">
                <a:solidFill>
                  <a:schemeClr val="tx1"/>
                </a:solidFill>
                <a:latin typeface="メイリオ" panose="020B0604030504040204" pitchFamily="50" charset="-128"/>
                <a:ea typeface="メイリオ" panose="020B0604030504040204" pitchFamily="50" charset="-128"/>
              </a:rPr>
              <a:t>A</a:t>
            </a:r>
            <a:r>
              <a:rPr kumimoji="1" lang="ja-JP" altLang="en-US" sz="1400" dirty="0">
                <a:solidFill>
                  <a:schemeClr val="tx1"/>
                </a:solidFill>
                <a:latin typeface="メイリオ" panose="020B0604030504040204" pitchFamily="50" charset="-128"/>
                <a:ea typeface="メイリオ" panose="020B0604030504040204" pitchFamily="50" charset="-128"/>
              </a:rPr>
              <a:t>さん</a:t>
            </a:r>
          </a:p>
        </p:txBody>
      </p:sp>
      <p:sp>
        <p:nvSpPr>
          <p:cNvPr id="31" name="吹き出し: 角を丸めた四角形 30">
            <a:extLst>
              <a:ext uri="{FF2B5EF4-FFF2-40B4-BE49-F238E27FC236}">
                <a16:creationId xmlns:a16="http://schemas.microsoft.com/office/drawing/2014/main" id="{1C5EC89D-1485-61E8-F9CA-6415307C2E54}"/>
              </a:ext>
            </a:extLst>
          </p:cNvPr>
          <p:cNvSpPr/>
          <p:nvPr/>
        </p:nvSpPr>
        <p:spPr>
          <a:xfrm>
            <a:off x="2306644" y="2991331"/>
            <a:ext cx="5522912" cy="432000"/>
          </a:xfrm>
          <a:prstGeom prst="wedgeRoundRectCallout">
            <a:avLst>
              <a:gd name="adj1" fmla="val 53316"/>
              <a:gd name="adj2" fmla="val 20612"/>
              <a:gd name="adj3" fmla="val 16667"/>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そうなんですね。ご自宅での生活に、ご不安がおありですか？</a:t>
            </a:r>
          </a:p>
        </p:txBody>
      </p:sp>
      <p:pic>
        <p:nvPicPr>
          <p:cNvPr id="33" name="グラフィックス 42" descr="水">
            <a:extLst>
              <a:ext uri="{FF2B5EF4-FFF2-40B4-BE49-F238E27FC236}">
                <a16:creationId xmlns:a16="http://schemas.microsoft.com/office/drawing/2014/main" id="{58A46ACD-1A7A-3F91-230E-A2ECF7C608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7972418">
            <a:off x="428436" y="4035766"/>
            <a:ext cx="3079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グラフィックス 43" descr="水">
            <a:extLst>
              <a:ext uri="{FF2B5EF4-FFF2-40B4-BE49-F238E27FC236}">
                <a16:creationId xmlns:a16="http://schemas.microsoft.com/office/drawing/2014/main" id="{CEEAE2C4-40CC-A73F-AB03-7750A48642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6033657">
            <a:off x="397479" y="4231822"/>
            <a:ext cx="233363"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descr="シャツ が含まれている画像&#10;&#10;AI によって生成されたコンテンツは間違っている可能性があります。">
            <a:extLst>
              <a:ext uri="{FF2B5EF4-FFF2-40B4-BE49-F238E27FC236}">
                <a16:creationId xmlns:a16="http://schemas.microsoft.com/office/drawing/2014/main" id="{1EF79253-C219-9E55-AC3C-D8A117EB3F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871" y="2141070"/>
            <a:ext cx="1220418" cy="1220418"/>
          </a:xfrm>
          <a:prstGeom prst="rect">
            <a:avLst/>
          </a:prstGeom>
        </p:spPr>
      </p:pic>
      <p:pic>
        <p:nvPicPr>
          <p:cNvPr id="36" name="図 35">
            <a:extLst>
              <a:ext uri="{FF2B5EF4-FFF2-40B4-BE49-F238E27FC236}">
                <a16:creationId xmlns:a16="http://schemas.microsoft.com/office/drawing/2014/main" id="{D2BB0CBE-2C73-CFA4-19B6-7AFD9953BDE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00974" y="2508322"/>
            <a:ext cx="1349771" cy="1349771"/>
          </a:xfrm>
          <a:prstGeom prst="rect">
            <a:avLst/>
          </a:prstGeom>
        </p:spPr>
      </p:pic>
      <p:sp>
        <p:nvSpPr>
          <p:cNvPr id="37" name="四角形: 角を丸くする 36">
            <a:extLst>
              <a:ext uri="{FF2B5EF4-FFF2-40B4-BE49-F238E27FC236}">
                <a16:creationId xmlns:a16="http://schemas.microsoft.com/office/drawing/2014/main" id="{787097E7-4719-B53F-D24A-1DD887A59C27}"/>
              </a:ext>
            </a:extLst>
          </p:cNvPr>
          <p:cNvSpPr/>
          <p:nvPr/>
        </p:nvSpPr>
        <p:spPr bwMode="auto">
          <a:xfrm>
            <a:off x="8244059" y="3724626"/>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担当</a:t>
            </a:r>
            <a:r>
              <a:rPr kumimoji="1" lang="en-US" altLang="ja-JP" sz="1400" dirty="0">
                <a:solidFill>
                  <a:schemeClr val="tx1"/>
                </a:solidFill>
                <a:latin typeface="メイリオ" panose="020B0604030504040204" pitchFamily="50" charset="-128"/>
                <a:ea typeface="メイリオ" panose="020B0604030504040204" pitchFamily="50" charset="-128"/>
              </a:rPr>
              <a:t>CW</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pic>
        <p:nvPicPr>
          <p:cNvPr id="38" name="図 37" descr="シャツ が含まれている画像&#10;&#10;AI によって生成されたコンテンツは間違っている可能性があります。">
            <a:extLst>
              <a:ext uri="{FF2B5EF4-FFF2-40B4-BE49-F238E27FC236}">
                <a16:creationId xmlns:a16="http://schemas.microsoft.com/office/drawing/2014/main" id="{72E351FC-F002-D057-D656-E7D5CABB9C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871" y="3857559"/>
            <a:ext cx="1220418" cy="1220418"/>
          </a:xfrm>
          <a:prstGeom prst="rect">
            <a:avLst/>
          </a:prstGeom>
        </p:spPr>
      </p:pic>
      <p:sp>
        <p:nvSpPr>
          <p:cNvPr id="39" name="四角形: 角を丸くする 38">
            <a:extLst>
              <a:ext uri="{FF2B5EF4-FFF2-40B4-BE49-F238E27FC236}">
                <a16:creationId xmlns:a16="http://schemas.microsoft.com/office/drawing/2014/main" id="{37F05BEB-B792-A393-90D2-40427FFEFAD0}"/>
              </a:ext>
            </a:extLst>
          </p:cNvPr>
          <p:cNvSpPr/>
          <p:nvPr/>
        </p:nvSpPr>
        <p:spPr bwMode="auto">
          <a:xfrm>
            <a:off x="614280" y="4956125"/>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en-US" altLang="ja-JP" sz="1400" dirty="0">
                <a:solidFill>
                  <a:schemeClr val="tx1"/>
                </a:solidFill>
                <a:latin typeface="メイリオ" panose="020B0604030504040204" pitchFamily="50" charset="-128"/>
                <a:ea typeface="メイリオ" panose="020B0604030504040204" pitchFamily="50" charset="-128"/>
              </a:rPr>
              <a:t>A</a:t>
            </a:r>
            <a:r>
              <a:rPr kumimoji="1" lang="ja-JP" altLang="en-US" sz="1400" dirty="0">
                <a:solidFill>
                  <a:schemeClr val="tx1"/>
                </a:solidFill>
                <a:latin typeface="メイリオ" panose="020B0604030504040204" pitchFamily="50" charset="-128"/>
                <a:ea typeface="メイリオ" panose="020B0604030504040204" pitchFamily="50" charset="-128"/>
              </a:rPr>
              <a:t>さん</a:t>
            </a:r>
          </a:p>
        </p:txBody>
      </p:sp>
      <p:sp>
        <p:nvSpPr>
          <p:cNvPr id="40" name="正方形/長方形 39">
            <a:extLst>
              <a:ext uri="{FF2B5EF4-FFF2-40B4-BE49-F238E27FC236}">
                <a16:creationId xmlns:a16="http://schemas.microsoft.com/office/drawing/2014/main" id="{2FACE20D-4B59-042E-B077-33B9CB12389F}"/>
              </a:ext>
            </a:extLst>
          </p:cNvPr>
          <p:cNvSpPr/>
          <p:nvPr/>
        </p:nvSpPr>
        <p:spPr>
          <a:xfrm>
            <a:off x="1465632" y="1077614"/>
            <a:ext cx="7885113" cy="846304"/>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b"/>
          <a:lstStyle/>
          <a:p>
            <a:pPr eaLnBrk="1" fontAlgn="auto" hangingPunct="1">
              <a:spcBef>
                <a:spcPts val="0"/>
              </a:spcBef>
              <a:spcAft>
                <a:spcPts val="0"/>
              </a:spcAft>
              <a:defRPr/>
            </a:pPr>
            <a:r>
              <a:rPr lang="en-US" altLang="ja-JP" sz="1400" b="1" spc="100" dirty="0">
                <a:solidFill>
                  <a:schemeClr val="tx1"/>
                </a:solidFill>
                <a:latin typeface="メイリオ" panose="020B0604030504040204" pitchFamily="50" charset="-128"/>
                <a:ea typeface="メイリオ" panose="020B0604030504040204" pitchFamily="50" charset="-128"/>
              </a:rPr>
              <a:t>【A</a:t>
            </a:r>
            <a:r>
              <a:rPr lang="ja-JP" altLang="en-US" sz="1400" b="1" spc="100" dirty="0" err="1">
                <a:solidFill>
                  <a:schemeClr val="tx1"/>
                </a:solidFill>
                <a:latin typeface="メイリオ" panose="020B0604030504040204" pitchFamily="50" charset="-128"/>
                <a:ea typeface="メイリオ" panose="020B0604030504040204" pitchFamily="50" charset="-128"/>
              </a:rPr>
              <a:t>さんの</a:t>
            </a:r>
            <a:r>
              <a:rPr lang="ja-JP" altLang="en-US" sz="1400" b="1" spc="100" dirty="0">
                <a:solidFill>
                  <a:schemeClr val="tx1"/>
                </a:solidFill>
                <a:latin typeface="メイリオ" panose="020B0604030504040204" pitchFamily="50" charset="-128"/>
                <a:ea typeface="メイリオ" panose="020B0604030504040204" pitchFamily="50" charset="-128"/>
              </a:rPr>
              <a:t>状況</a:t>
            </a:r>
            <a:r>
              <a:rPr lang="en-US" altLang="ja-JP" sz="1400" b="1" spc="100" dirty="0">
                <a:solidFill>
                  <a:schemeClr val="tx1"/>
                </a:solidFill>
                <a:latin typeface="メイリオ" panose="020B0604030504040204" pitchFamily="50" charset="-128"/>
                <a:ea typeface="メイリオ" panose="020B0604030504040204" pitchFamily="50" charset="-128"/>
              </a:rPr>
              <a:t>】</a:t>
            </a:r>
          </a:p>
          <a:p>
            <a:pPr eaLnBrk="1" fontAlgn="auto" hangingPunct="1">
              <a:spcBef>
                <a:spcPts val="0"/>
              </a:spcBef>
              <a:spcAft>
                <a:spcPts val="0"/>
              </a:spcAft>
              <a:defRPr/>
            </a:pPr>
            <a:r>
              <a:rPr lang="ja-JP" altLang="en-US" sz="1400" b="1" spc="100" dirty="0">
                <a:solidFill>
                  <a:schemeClr val="tx1"/>
                </a:solidFill>
                <a:latin typeface="メイリオ" panose="020B0604030504040204" pitchFamily="50" charset="-128"/>
                <a:ea typeface="メイリオ" panose="020B0604030504040204" pitchFamily="50" charset="-128"/>
              </a:rPr>
              <a:t>　アパートで一人暮らしをしている。高齢で、日常生活に多少不自由があるため、</a:t>
            </a:r>
            <a:endParaRPr lang="en-US" altLang="ja-JP" sz="1400" b="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400" b="1" spc="100" dirty="0">
                <a:solidFill>
                  <a:schemeClr val="tx1"/>
                </a:solidFill>
                <a:latin typeface="メイリオ" panose="020B0604030504040204" pitchFamily="50" charset="-128"/>
                <a:ea typeface="メイリオ" panose="020B0604030504040204" pitchFamily="50" charset="-128"/>
              </a:rPr>
              <a:t>　ヘルパーに週1回程度、手伝ってもらいながら在宅で生活している。</a:t>
            </a:r>
          </a:p>
        </p:txBody>
      </p:sp>
      <p:pic>
        <p:nvPicPr>
          <p:cNvPr id="41" name="図 40" descr="シャツ が含まれている画像&#10;&#10;AI によって生成されたコンテンツは間違っている可能性があります。">
            <a:extLst>
              <a:ext uri="{FF2B5EF4-FFF2-40B4-BE49-F238E27FC236}">
                <a16:creationId xmlns:a16="http://schemas.microsoft.com/office/drawing/2014/main" id="{41607A50-EF5A-76FF-9C82-BD8A03BC94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4369" y="927817"/>
            <a:ext cx="1123422" cy="1123422"/>
          </a:xfrm>
          <a:prstGeom prst="rect">
            <a:avLst/>
          </a:prstGeom>
        </p:spPr>
      </p:pic>
      <p:sp>
        <p:nvSpPr>
          <p:cNvPr id="42" name="正方形/長方形 41">
            <a:extLst>
              <a:ext uri="{FF2B5EF4-FFF2-40B4-BE49-F238E27FC236}">
                <a16:creationId xmlns:a16="http://schemas.microsoft.com/office/drawing/2014/main" id="{BBFFE67E-AB80-5FE1-8CA4-4860891819EA}"/>
              </a:ext>
            </a:extLst>
          </p:cNvPr>
          <p:cNvSpPr/>
          <p:nvPr/>
        </p:nvSpPr>
        <p:spPr>
          <a:xfrm>
            <a:off x="363000" y="979433"/>
            <a:ext cx="9180000" cy="1061082"/>
          </a:xfrm>
          <a:prstGeom prst="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b"/>
          <a:lstStyle/>
          <a:p>
            <a:pPr eaLnBrk="1" fontAlgn="auto" hangingPunct="1">
              <a:spcBef>
                <a:spcPts val="0"/>
              </a:spcBef>
              <a:spcAft>
                <a:spcPts val="0"/>
              </a:spcAft>
              <a:defRPr/>
            </a:pPr>
            <a:endParaRPr lang="ja-JP" altLang="en-US" sz="1400" b="1" spc="100" dirty="0">
              <a:solidFill>
                <a:schemeClr val="tx1"/>
              </a:solidFill>
              <a:latin typeface="メイリオ" panose="020B0604030504040204" pitchFamily="50" charset="-128"/>
              <a:ea typeface="メイリオ" panose="020B0604030504040204" pitchFamily="50" charset="-128"/>
            </a:endParaRPr>
          </a:p>
        </p:txBody>
      </p:sp>
      <p:sp>
        <p:nvSpPr>
          <p:cNvPr id="43" name="四角形: 角を丸くする 42">
            <a:extLst>
              <a:ext uri="{FF2B5EF4-FFF2-40B4-BE49-F238E27FC236}">
                <a16:creationId xmlns:a16="http://schemas.microsoft.com/office/drawing/2014/main" id="{CD57F62E-621E-151A-F9FB-C303D68FA22D}"/>
              </a:ext>
            </a:extLst>
          </p:cNvPr>
          <p:cNvSpPr/>
          <p:nvPr/>
        </p:nvSpPr>
        <p:spPr>
          <a:xfrm>
            <a:off x="1303589" y="5451170"/>
            <a:ext cx="7298822" cy="47586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en-US" altLang="ja-JP" sz="2000" b="1" spc="100" dirty="0">
                <a:solidFill>
                  <a:schemeClr val="tx1"/>
                </a:solidFill>
                <a:latin typeface="メイリオ" panose="020B0604030504040204" pitchFamily="50" charset="-128"/>
                <a:ea typeface="メイリオ" panose="020B0604030504040204" pitchFamily="50" charset="-128"/>
              </a:rPr>
              <a:t>A</a:t>
            </a:r>
            <a:r>
              <a:rPr kumimoji="1" lang="ja-JP" altLang="en-US" sz="2000" b="1" spc="100" dirty="0">
                <a:solidFill>
                  <a:schemeClr val="tx1"/>
                </a:solidFill>
                <a:latin typeface="メイリオ" panose="020B0604030504040204" pitchFamily="50" charset="-128"/>
                <a:ea typeface="メイリオ" panose="020B0604030504040204" pitchFamily="50" charset="-128"/>
              </a:rPr>
              <a:t>さんの主訴とニーズを考えてみましょう！</a:t>
            </a:r>
          </a:p>
        </p:txBody>
      </p:sp>
      <p:pic>
        <p:nvPicPr>
          <p:cNvPr id="45" name="図 44" descr="アイコン&#10;&#10;AI によって生成されたコンテンツは間違っている可能性があります。">
            <a:extLst>
              <a:ext uri="{FF2B5EF4-FFF2-40B4-BE49-F238E27FC236}">
                <a16:creationId xmlns:a16="http://schemas.microsoft.com/office/drawing/2014/main" id="{F826FA92-9195-8004-8410-3B9D7B16464B}"/>
              </a:ext>
            </a:extLst>
          </p:cNvPr>
          <p:cNvPicPr>
            <a:picLocks noChangeAspect="1"/>
          </p:cNvPicPr>
          <p:nvPr/>
        </p:nvPicPr>
        <p:blipFill>
          <a:blip r:embed="rId6">
            <a:extLst>
              <a:ext uri="{28A0092B-C50C-407E-A947-70E740481C1C}">
                <a14:useLocalDpi xmlns:a14="http://schemas.microsoft.com/office/drawing/2010/main" val="0"/>
              </a:ext>
            </a:extLst>
          </a:blip>
          <a:srcRect t="16110" b="16162"/>
          <a:stretch/>
        </p:blipFill>
        <p:spPr>
          <a:xfrm>
            <a:off x="0" y="116733"/>
            <a:ext cx="1123422" cy="760877"/>
          </a:xfrm>
          <a:prstGeom prst="rect">
            <a:avLst/>
          </a:prstGeom>
        </p:spPr>
      </p:pic>
      <p:sp>
        <p:nvSpPr>
          <p:cNvPr id="46" name="二等辺三角形 45">
            <a:extLst>
              <a:ext uri="{FF2B5EF4-FFF2-40B4-BE49-F238E27FC236}">
                <a16:creationId xmlns:a16="http://schemas.microsoft.com/office/drawing/2014/main" id="{33276A46-6459-7334-8378-73ABA908FA86}"/>
              </a:ext>
            </a:extLst>
          </p:cNvPr>
          <p:cNvSpPr/>
          <p:nvPr/>
        </p:nvSpPr>
        <p:spPr>
          <a:xfrm rot="16200000">
            <a:off x="1693614" y="4248534"/>
            <a:ext cx="330390" cy="360363"/>
          </a:xfrm>
          <a:prstGeom prs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8C5A33FC-0C34-C080-00E9-549D07C9526C}"/>
              </a:ext>
            </a:extLst>
          </p:cNvPr>
          <p:cNvSpPr/>
          <p:nvPr/>
        </p:nvSpPr>
        <p:spPr>
          <a:xfrm>
            <a:off x="1857375" y="3564953"/>
            <a:ext cx="5524500" cy="1481025"/>
          </a:xfrm>
          <a:prstGeom prst="roundRect">
            <a:avLst>
              <a:gd name="adj" fmla="val 111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以前近所に住んでいた友達と会ったんだけど、老人ホームに入って安心して暮らしているみたいで。</a:t>
            </a:r>
          </a:p>
          <a:p>
            <a:pPr eaLnBrk="1" fontAlgn="auto" hangingPunct="1">
              <a:spcBef>
                <a:spcPts val="0"/>
              </a:spcBef>
              <a:spcAft>
                <a:spcPts val="0"/>
              </a:spcAft>
              <a:defRPr/>
            </a:pPr>
            <a:r>
              <a:rPr lang="ja-JP" altLang="en-US" sz="1400" dirty="0">
                <a:solidFill>
                  <a:schemeClr val="tx1"/>
                </a:solidFill>
                <a:latin typeface="メイリオ" panose="020B0604030504040204" pitchFamily="50" charset="-128"/>
                <a:ea typeface="メイリオ" panose="020B0604030504040204" pitchFamily="50" charset="-128"/>
              </a:rPr>
              <a:t>この前、鍋を焦がしちゃったし、階段の昇り降りも辛くなってきた。一人で暮らすのが不安になってきたので、私も友人と同じようなホームに入りたいなと思うようになったんです。</a:t>
            </a:r>
          </a:p>
        </p:txBody>
      </p:sp>
    </p:spTree>
    <p:extLst>
      <p:ext uri="{BB962C8B-B14F-4D97-AF65-F5344CB8AC3E}">
        <p14:creationId xmlns:p14="http://schemas.microsoft.com/office/powerpoint/2010/main" val="3430961647"/>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67BE1-2690-A252-38DD-200BB59E41B0}"/>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FBF3BDA-6AC4-97A0-41CE-039CB9F7C85A}"/>
              </a:ext>
            </a:extLst>
          </p:cNvPr>
          <p:cNvSpPr>
            <a:spLocks noGrp="1"/>
          </p:cNvSpPr>
          <p:nvPr>
            <p:ph type="sldNum" sz="quarter" idx="10"/>
          </p:nvPr>
        </p:nvSpPr>
        <p:spPr/>
        <p:txBody>
          <a:bodyPr/>
          <a:lstStyle/>
          <a:p>
            <a:pPr>
              <a:defRPr/>
            </a:pPr>
            <a:fld id="{98A27851-3CE3-464B-B113-B423DC6DF932}" type="slidenum">
              <a:rPr lang="ja-JP" altLang="en-US" smtClean="0"/>
              <a:pPr>
                <a:defRPr/>
              </a:pPr>
              <a:t>17</a:t>
            </a:fld>
            <a:endParaRPr lang="ja-JP" altLang="en-US"/>
          </a:p>
        </p:txBody>
      </p:sp>
      <p:sp>
        <p:nvSpPr>
          <p:cNvPr id="3" name="正方形/長方形 2">
            <a:extLst>
              <a:ext uri="{FF2B5EF4-FFF2-40B4-BE49-F238E27FC236}">
                <a16:creationId xmlns:a16="http://schemas.microsoft.com/office/drawing/2014/main" id="{E429DA48-6CD4-3B93-315E-CA3D88632AAA}"/>
              </a:ext>
            </a:extLst>
          </p:cNvPr>
          <p:cNvSpPr/>
          <p:nvPr/>
        </p:nvSpPr>
        <p:spPr>
          <a:xfrm>
            <a:off x="1012954" y="708142"/>
            <a:ext cx="2162507" cy="725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2000" b="1" spc="100" dirty="0">
                <a:solidFill>
                  <a:schemeClr val="tx1"/>
                </a:solidFill>
                <a:latin typeface="メイリオ" panose="020B0604030504040204" pitchFamily="50" charset="-128"/>
                <a:ea typeface="メイリオ" panose="020B0604030504040204" pitchFamily="50" charset="-128"/>
              </a:rPr>
              <a:t>A</a:t>
            </a:r>
            <a:r>
              <a:rPr kumimoji="1" lang="ja-JP" altLang="en-US" sz="2000" b="1" spc="100" dirty="0" err="1">
                <a:solidFill>
                  <a:schemeClr val="tx1"/>
                </a:solidFill>
                <a:latin typeface="メイリオ" panose="020B0604030504040204" pitchFamily="50" charset="-128"/>
                <a:ea typeface="メイリオ" panose="020B0604030504040204" pitchFamily="50" charset="-128"/>
              </a:rPr>
              <a:t>さんの主訴</a:t>
            </a:r>
            <a:endParaRPr kumimoji="1" lang="ja-JP" altLang="en-US" sz="2000" b="1" spc="100" dirty="0">
              <a:solidFill>
                <a:schemeClr val="tx1"/>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5D8C2495-43FD-E1F6-BB8C-C9BCDDFBABA7}"/>
              </a:ext>
            </a:extLst>
          </p:cNvPr>
          <p:cNvSpPr/>
          <p:nvPr/>
        </p:nvSpPr>
        <p:spPr>
          <a:xfrm>
            <a:off x="3259267" y="708142"/>
            <a:ext cx="6426071" cy="725487"/>
          </a:xfrm>
          <a:prstGeom prst="roundRect">
            <a:avLst>
              <a:gd name="adj" fmla="val 7844"/>
            </a:avLst>
          </a:prstGeom>
          <a:solidFill>
            <a:schemeClr val="accent1">
              <a:lumMod val="20000"/>
              <a:lumOff val="8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老人ホームの入居申し込みをしたい。</a:t>
            </a:r>
          </a:p>
        </p:txBody>
      </p:sp>
      <p:sp>
        <p:nvSpPr>
          <p:cNvPr id="5" name="正方形/長方形 4">
            <a:extLst>
              <a:ext uri="{FF2B5EF4-FFF2-40B4-BE49-F238E27FC236}">
                <a16:creationId xmlns:a16="http://schemas.microsoft.com/office/drawing/2014/main" id="{E61DADCF-129F-44FA-1ED8-878222D482AA}"/>
              </a:ext>
            </a:extLst>
          </p:cNvPr>
          <p:cNvSpPr/>
          <p:nvPr/>
        </p:nvSpPr>
        <p:spPr>
          <a:xfrm>
            <a:off x="1012954" y="1659109"/>
            <a:ext cx="2162507" cy="725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2000" b="1" spc="100" dirty="0">
                <a:solidFill>
                  <a:schemeClr val="tx1"/>
                </a:solidFill>
                <a:latin typeface="メイリオ" panose="020B0604030504040204" pitchFamily="50" charset="-128"/>
                <a:ea typeface="メイリオ" panose="020B0604030504040204" pitchFamily="50" charset="-128"/>
              </a:rPr>
              <a:t>A</a:t>
            </a:r>
            <a:r>
              <a:rPr kumimoji="1" lang="ja-JP" altLang="en-US" sz="2000" b="1" spc="100" dirty="0" err="1">
                <a:solidFill>
                  <a:schemeClr val="tx1"/>
                </a:solidFill>
                <a:latin typeface="メイリオ" panose="020B0604030504040204" pitchFamily="50" charset="-128"/>
                <a:ea typeface="メイリオ" panose="020B0604030504040204" pitchFamily="50" charset="-128"/>
              </a:rPr>
              <a:t>さんの</a:t>
            </a:r>
            <a:r>
              <a:rPr kumimoji="1" lang="ja-JP" altLang="en-US" sz="2000" b="1" spc="100" dirty="0">
                <a:solidFill>
                  <a:schemeClr val="tx1"/>
                </a:solidFill>
                <a:latin typeface="メイリオ" panose="020B0604030504040204" pitchFamily="50" charset="-128"/>
                <a:ea typeface="メイリオ" panose="020B0604030504040204" pitchFamily="50" charset="-128"/>
              </a:rPr>
              <a:t>ニーズ</a:t>
            </a:r>
          </a:p>
        </p:txBody>
      </p:sp>
      <p:sp>
        <p:nvSpPr>
          <p:cNvPr id="6" name="四角形: 角を丸くする 5">
            <a:extLst>
              <a:ext uri="{FF2B5EF4-FFF2-40B4-BE49-F238E27FC236}">
                <a16:creationId xmlns:a16="http://schemas.microsoft.com/office/drawing/2014/main" id="{8A628274-B7E8-3D68-6BB9-735500B16A58}"/>
              </a:ext>
            </a:extLst>
          </p:cNvPr>
          <p:cNvSpPr/>
          <p:nvPr/>
        </p:nvSpPr>
        <p:spPr>
          <a:xfrm>
            <a:off x="3265934" y="1662283"/>
            <a:ext cx="6426071" cy="719138"/>
          </a:xfrm>
          <a:prstGeom prst="roundRect">
            <a:avLst>
              <a:gd name="adj" fmla="val 7911"/>
            </a:avLst>
          </a:prstGeom>
          <a:solidFill>
            <a:schemeClr val="accent1">
              <a:lumMod val="20000"/>
              <a:lumOff val="8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①友人と同じようなホームで安心して生活したい。</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②心身ともに一人暮らしが不安な状況を何とかしたい。</a:t>
            </a:r>
          </a:p>
        </p:txBody>
      </p:sp>
      <p:sp>
        <p:nvSpPr>
          <p:cNvPr id="7" name="正方形/長方形 6">
            <a:extLst>
              <a:ext uri="{FF2B5EF4-FFF2-40B4-BE49-F238E27FC236}">
                <a16:creationId xmlns:a16="http://schemas.microsoft.com/office/drawing/2014/main" id="{1FDB61F5-A2FE-F2F9-518F-08E15C2B398F}"/>
              </a:ext>
            </a:extLst>
          </p:cNvPr>
          <p:cNvSpPr/>
          <p:nvPr/>
        </p:nvSpPr>
        <p:spPr>
          <a:xfrm>
            <a:off x="3829843" y="2486641"/>
            <a:ext cx="2246312" cy="4151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その後</a:t>
            </a:r>
            <a:r>
              <a:rPr kumimoji="1" lang="en-US" altLang="ja-JP" sz="2000" spc="100" dirty="0">
                <a:solidFill>
                  <a:schemeClr val="tx1"/>
                </a:solidFill>
                <a:latin typeface="メイリオ" panose="020B0604030504040204" pitchFamily="50" charset="-128"/>
                <a:ea typeface="メイリオ" panose="020B0604030504040204" pitchFamily="50" charset="-128"/>
              </a:rPr>
              <a:t>…</a:t>
            </a:r>
            <a:endParaRPr kumimoji="1" lang="ja-JP" altLang="en-US" sz="2000" spc="10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BBFACDBF-1B83-7F79-DBBA-49F4DA3299E1}"/>
              </a:ext>
            </a:extLst>
          </p:cNvPr>
          <p:cNvSpPr/>
          <p:nvPr/>
        </p:nvSpPr>
        <p:spPr>
          <a:xfrm>
            <a:off x="1664208" y="3344541"/>
            <a:ext cx="8021130" cy="3106611"/>
          </a:xfrm>
          <a:prstGeom prst="roundRect">
            <a:avLst>
              <a:gd name="adj" fmla="val 4703"/>
            </a:avLst>
          </a:prstGeom>
          <a:solidFill>
            <a:schemeClr val="accent2">
              <a:lumMod val="20000"/>
              <a:lumOff val="8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3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の「老人ホームの入居申し込みをしたい」という主訴は、「友人と同じようなホームで安心して生活したい」というニーズとほぼ一致していました。ただし、それだけでなく、「今の心身ともに一人暮らしが不安な状況を何とかしたい」ということも</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さんのニーズであると感じました。</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なので、</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さんの「目標」としては、「老人ホームへの入居」と「入居まで安全に在宅生活を継続すること」の</a:t>
            </a:r>
            <a:r>
              <a:rPr kumimoji="1" lang="en-US" altLang="ja-JP" spc="100" dirty="0">
                <a:solidFill>
                  <a:schemeClr val="tx1"/>
                </a:solidFill>
                <a:latin typeface="メイリオ" panose="020B0604030504040204" pitchFamily="50" charset="-128"/>
                <a:ea typeface="メイリオ" panose="020B0604030504040204" pitchFamily="50" charset="-128"/>
              </a:rPr>
              <a:t>2</a:t>
            </a:r>
            <a:r>
              <a:rPr kumimoji="1" lang="ja-JP" altLang="en-US" spc="100" dirty="0">
                <a:solidFill>
                  <a:schemeClr val="tx1"/>
                </a:solidFill>
                <a:latin typeface="メイリオ" panose="020B0604030504040204" pitchFamily="50" charset="-128"/>
                <a:ea typeface="メイリオ" panose="020B0604030504040204" pitchFamily="50" charset="-128"/>
              </a:rPr>
              <a:t>つになります。</a:t>
            </a:r>
            <a:r>
              <a:rPr kumimoji="1" lang="en-US" altLang="ja-JP" spc="100" dirty="0">
                <a:solidFill>
                  <a:schemeClr val="tx1"/>
                </a:solidFill>
                <a:latin typeface="メイリオ" panose="020B0604030504040204" pitchFamily="50" charset="-128"/>
                <a:ea typeface="メイリオ" panose="020B0604030504040204" pitchFamily="50" charset="-128"/>
              </a:rPr>
              <a:t>A</a:t>
            </a:r>
            <a:r>
              <a:rPr kumimoji="1" lang="ja-JP" altLang="en-US" spc="100" dirty="0">
                <a:solidFill>
                  <a:schemeClr val="tx1"/>
                </a:solidFill>
                <a:latin typeface="メイリオ" panose="020B0604030504040204" pitchFamily="50" charset="-128"/>
                <a:ea typeface="メイリオ" panose="020B0604030504040204" pitchFamily="50" charset="-128"/>
              </a:rPr>
              <a:t>さんと話し合い、①老人ホームへの見学同行と入居手続きを進めていく、②心身の状況をさらに把握し、安心して在宅生活ができるよう対応策を考える、という支援計画と方法を検討していきたいと思います。</a:t>
            </a:r>
          </a:p>
        </p:txBody>
      </p:sp>
      <p:sp>
        <p:nvSpPr>
          <p:cNvPr id="19" name="四角形: 角を丸くする 18">
            <a:extLst>
              <a:ext uri="{FF2B5EF4-FFF2-40B4-BE49-F238E27FC236}">
                <a16:creationId xmlns:a16="http://schemas.microsoft.com/office/drawing/2014/main" id="{A83EA414-BD68-E274-50CC-CDB82A9046D8}"/>
              </a:ext>
            </a:extLst>
          </p:cNvPr>
          <p:cNvSpPr/>
          <p:nvPr/>
        </p:nvSpPr>
        <p:spPr>
          <a:xfrm>
            <a:off x="17463" y="6694488"/>
            <a:ext cx="7199312"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,p11-13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pic>
        <p:nvPicPr>
          <p:cNvPr id="22" name="図 21">
            <a:extLst>
              <a:ext uri="{FF2B5EF4-FFF2-40B4-BE49-F238E27FC236}">
                <a16:creationId xmlns:a16="http://schemas.microsoft.com/office/drawing/2014/main" id="{07DBD77E-F7D0-7332-FB4D-05103532BD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1" y="4406402"/>
            <a:ext cx="1584584" cy="1584584"/>
          </a:xfrm>
          <a:prstGeom prst="rect">
            <a:avLst/>
          </a:prstGeom>
        </p:spPr>
      </p:pic>
      <p:sp>
        <p:nvSpPr>
          <p:cNvPr id="15" name="正方形/長方形 14">
            <a:extLst>
              <a:ext uri="{FF2B5EF4-FFF2-40B4-BE49-F238E27FC236}">
                <a16:creationId xmlns:a16="http://schemas.microsoft.com/office/drawing/2014/main" id="{B6105CE4-1899-2459-FA9A-29DE1CDAB6E0}"/>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pic>
        <p:nvPicPr>
          <p:cNvPr id="16" name="図 15" descr="シャツ が含まれている画像&#10;&#10;AI によって生成されたコンテンツは間違っている可能性があります。">
            <a:extLst>
              <a:ext uri="{FF2B5EF4-FFF2-40B4-BE49-F238E27FC236}">
                <a16:creationId xmlns:a16="http://schemas.microsoft.com/office/drawing/2014/main" id="{8764A07F-8813-6288-C7F3-9E253362A7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36" y="460676"/>
            <a:ext cx="1080945" cy="1080945"/>
          </a:xfrm>
          <a:prstGeom prst="rect">
            <a:avLst/>
          </a:prstGeom>
        </p:spPr>
      </p:pic>
      <p:pic>
        <p:nvPicPr>
          <p:cNvPr id="17" name="図 16">
            <a:extLst>
              <a:ext uri="{FF2B5EF4-FFF2-40B4-BE49-F238E27FC236}">
                <a16:creationId xmlns:a16="http://schemas.microsoft.com/office/drawing/2014/main" id="{CA05AB3A-B383-BBC4-08BF-7C8969148D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37" y="1412844"/>
            <a:ext cx="1078820" cy="1078820"/>
          </a:xfrm>
          <a:prstGeom prst="rect">
            <a:avLst/>
          </a:prstGeom>
        </p:spPr>
      </p:pic>
      <p:sp>
        <p:nvSpPr>
          <p:cNvPr id="23" name="二等辺三角形 22">
            <a:extLst>
              <a:ext uri="{FF2B5EF4-FFF2-40B4-BE49-F238E27FC236}">
                <a16:creationId xmlns:a16="http://schemas.microsoft.com/office/drawing/2014/main" id="{EB1A45B6-A3CF-1E90-E31F-A4C4CFC56853}"/>
              </a:ext>
            </a:extLst>
          </p:cNvPr>
          <p:cNvSpPr/>
          <p:nvPr/>
        </p:nvSpPr>
        <p:spPr>
          <a:xfrm rot="16200000">
            <a:off x="1416008" y="4952265"/>
            <a:ext cx="330390" cy="360363"/>
          </a:xfrm>
          <a:prstGeom prst="triangl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40886E5E-2795-A7BD-E1D2-D7E58DF8762D}"/>
              </a:ext>
            </a:extLst>
          </p:cNvPr>
          <p:cNvSpPr/>
          <p:nvPr/>
        </p:nvSpPr>
        <p:spPr bwMode="auto">
          <a:xfrm>
            <a:off x="357111" y="5902640"/>
            <a:ext cx="863600" cy="255588"/>
          </a:xfrm>
          <a:prstGeom prst="round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r>
              <a:rPr kumimoji="1" lang="ja-JP" altLang="en-US" sz="1400" dirty="0">
                <a:solidFill>
                  <a:schemeClr val="tx1"/>
                </a:solidFill>
                <a:latin typeface="メイリオ" panose="020B0604030504040204" pitchFamily="50" charset="-128"/>
                <a:ea typeface="メイリオ" panose="020B0604030504040204" pitchFamily="50" charset="-128"/>
              </a:rPr>
              <a:t>担当</a:t>
            </a:r>
            <a:r>
              <a:rPr kumimoji="1" lang="en-US" altLang="ja-JP" sz="1400" dirty="0">
                <a:solidFill>
                  <a:schemeClr val="tx1"/>
                </a:solidFill>
                <a:latin typeface="メイリオ" panose="020B0604030504040204" pitchFamily="50" charset="-128"/>
                <a:ea typeface="メイリオ" panose="020B0604030504040204" pitchFamily="50" charset="-128"/>
              </a:rPr>
              <a:t>CW</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25" name="二等辺三角形 24">
            <a:extLst>
              <a:ext uri="{FF2B5EF4-FFF2-40B4-BE49-F238E27FC236}">
                <a16:creationId xmlns:a16="http://schemas.microsoft.com/office/drawing/2014/main" id="{38A2DBAA-EA4E-2367-D62A-B441E7FB8DD1}"/>
              </a:ext>
            </a:extLst>
          </p:cNvPr>
          <p:cNvSpPr/>
          <p:nvPr/>
        </p:nvSpPr>
        <p:spPr>
          <a:xfrm flipV="1">
            <a:off x="4632282" y="3007230"/>
            <a:ext cx="641435"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0990442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62517-945A-E7AD-0245-3C183A78D45D}"/>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45EAF31-4148-4746-238A-E4F2A710856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18</a:t>
            </a:fld>
            <a:endParaRPr lang="ja-JP" altLang="en-US" sz="1000">
              <a:solidFill>
                <a:srgbClr val="898989"/>
              </a:solidFill>
            </a:endParaRPr>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AA1362EC-2B08-0A2C-C7E5-1ACA749CA4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2888278E-45FE-BBC6-353B-154CB4388379}"/>
              </a:ext>
            </a:extLst>
          </p:cNvPr>
          <p:cNvSpPr txBox="1"/>
          <p:nvPr/>
        </p:nvSpPr>
        <p:spPr>
          <a:xfrm>
            <a:off x="439737" y="1734617"/>
            <a:ext cx="9161462" cy="584775"/>
          </a:xfrm>
          <a:prstGeom prst="rect">
            <a:avLst/>
          </a:prstGeom>
          <a:noFill/>
        </p:spPr>
        <p:txBody>
          <a:bodyPr wrap="square">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Ⅱ</a:t>
            </a:r>
            <a:r>
              <a:rPr kumimoji="1" lang="ja-JP" altLang="en-US" sz="3200" b="1" spc="300" dirty="0">
                <a:latin typeface="メイリオ" panose="020B0604030504040204" pitchFamily="50" charset="-128"/>
                <a:ea typeface="メイリオ" panose="020B0604030504040204" pitchFamily="50" charset="-128"/>
              </a:rPr>
              <a:t>．面接相談の援助技術について</a:t>
            </a:r>
          </a:p>
        </p:txBody>
      </p:sp>
      <p:sp>
        <p:nvSpPr>
          <p:cNvPr id="5" name="平行四辺形 4">
            <a:extLst>
              <a:ext uri="{FF2B5EF4-FFF2-40B4-BE49-F238E27FC236}">
                <a16:creationId xmlns:a16="http://schemas.microsoft.com/office/drawing/2014/main" id="{6E83406A-2075-164B-FDDB-CFEB1A56317B}"/>
              </a:ext>
            </a:extLst>
          </p:cNvPr>
          <p:cNvSpPr/>
          <p:nvPr/>
        </p:nvSpPr>
        <p:spPr>
          <a:xfrm>
            <a:off x="439737" y="2338705"/>
            <a:ext cx="8748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870605E4-EA5B-5D67-5960-37A89F29E178}"/>
              </a:ext>
            </a:extLst>
          </p:cNvPr>
          <p:cNvSpPr txBox="1"/>
          <p:nvPr/>
        </p:nvSpPr>
        <p:spPr>
          <a:xfrm>
            <a:off x="796925" y="4234755"/>
            <a:ext cx="8729663" cy="646331"/>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　ここでは、面接相談をよりよいものにするために役立つ援助技術などについて学んでいきます。</a:t>
            </a:r>
            <a:endParaRPr kumimoji="1" lang="en-US" altLang="ja-JP" spc="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59848726"/>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3B13C56-FBF6-0287-075D-12C841B0D368}"/>
              </a:ext>
            </a:extLst>
          </p:cNvPr>
          <p:cNvGraphicFramePr>
            <a:graphicFrameLocks noGrp="1"/>
          </p:cNvGraphicFramePr>
          <p:nvPr>
            <p:extLst>
              <p:ext uri="{D42A27DB-BD31-4B8C-83A1-F6EECF244321}">
                <p14:modId xmlns:p14="http://schemas.microsoft.com/office/powerpoint/2010/main" val="3541084835"/>
              </p:ext>
            </p:extLst>
          </p:nvPr>
        </p:nvGraphicFramePr>
        <p:xfrm>
          <a:off x="273050" y="647700"/>
          <a:ext cx="9359900" cy="4876704"/>
        </p:xfrm>
        <a:graphic>
          <a:graphicData uri="http://schemas.openxmlformats.org/drawingml/2006/table">
            <a:tbl>
              <a:tblPr firstRow="1" bandRow="1">
                <a:tableStyleId>{2D5ABB26-0587-4C30-8999-92F81FD0307C}</a:tableStyleId>
              </a:tblPr>
              <a:tblGrid>
                <a:gridCol w="1284957">
                  <a:extLst>
                    <a:ext uri="{9D8B030D-6E8A-4147-A177-3AD203B41FA5}">
                      <a16:colId xmlns:a16="http://schemas.microsoft.com/office/drawing/2014/main" val="20000"/>
                    </a:ext>
                  </a:extLst>
                </a:gridCol>
                <a:gridCol w="7433593">
                  <a:extLst>
                    <a:ext uri="{9D8B030D-6E8A-4147-A177-3AD203B41FA5}">
                      <a16:colId xmlns:a16="http://schemas.microsoft.com/office/drawing/2014/main" val="20001"/>
                    </a:ext>
                  </a:extLst>
                </a:gridCol>
                <a:gridCol w="641350">
                  <a:extLst>
                    <a:ext uri="{9D8B030D-6E8A-4147-A177-3AD203B41FA5}">
                      <a16:colId xmlns:a16="http://schemas.microsoft.com/office/drawing/2014/main" val="20002"/>
                    </a:ext>
                  </a:extLst>
                </a:gridCol>
              </a:tblGrid>
              <a:tr h="304780">
                <a:tc gridSpan="2">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内　容</a:t>
                      </a:r>
                    </a:p>
                  </a:txBody>
                  <a:tcPr marL="91439" marR="91439" marT="45717" marB="45717"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頁</a:t>
                      </a:r>
                    </a:p>
                  </a:txBody>
                  <a:tcPr marL="91439" marR="91439" marT="45717" marB="45717" anchor="ctr">
                    <a:solidFill>
                      <a:schemeClr val="accent1">
                        <a:lumMod val="50000"/>
                      </a:schemeClr>
                    </a:solidFill>
                  </a:tcPr>
                </a:tc>
                <a:extLst>
                  <a:ext uri="{0D108BD9-81ED-4DB2-BD59-A6C34878D82A}">
                    <a16:rowId xmlns:a16="http://schemas.microsoft.com/office/drawing/2014/main" val="10000"/>
                  </a:ext>
                </a:extLst>
              </a:tr>
              <a:tr h="304780">
                <a:tc>
                  <a:txBody>
                    <a:bodyPr/>
                    <a:lstStyle/>
                    <a:p>
                      <a:r>
                        <a:rPr kumimoji="1" lang="ja-JP" altLang="en-US" sz="1400" b="1" dirty="0">
                          <a:latin typeface="メイリオ" panose="020B0604030504040204" pitchFamily="50" charset="-128"/>
                          <a:ea typeface="メイリオ" panose="020B0604030504040204" pitchFamily="50" charset="-128"/>
                        </a:rPr>
                        <a:t>はじめに</a:t>
                      </a:r>
                    </a:p>
                  </a:txBody>
                  <a:tcPr marL="91439" marR="91439" marT="45717" marB="45717"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２</a:t>
                      </a:r>
                      <a:endParaRPr kumimoji="1" lang="en-US" altLang="ja-JP"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1"/>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３</a:t>
                      </a:r>
                    </a:p>
                  </a:txBody>
                  <a:tcPr marL="91439" marR="91439" marT="45717" marB="45717" anchor="ctr">
                    <a:solidFill>
                      <a:schemeClr val="bg2"/>
                    </a:solidFill>
                  </a:tcPr>
                </a:tc>
                <a:extLst>
                  <a:ext uri="{0D108BD9-81ED-4DB2-BD59-A6C34878D82A}">
                    <a16:rowId xmlns:a16="http://schemas.microsoft.com/office/drawing/2014/main" val="10002"/>
                  </a:ext>
                </a:extLst>
              </a:tr>
              <a:tr h="3047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本編</a:t>
                      </a: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．面接相談について</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４</a:t>
                      </a:r>
                    </a:p>
                  </a:txBody>
                  <a:tcPr marL="91439" marR="91439" marT="45717" marB="45717" anchor="ctr">
                    <a:solidFill>
                      <a:schemeClr val="bg2"/>
                    </a:solidFill>
                  </a:tcPr>
                </a:tc>
                <a:extLst>
                  <a:ext uri="{0D108BD9-81ED-4DB2-BD59-A6C34878D82A}">
                    <a16:rowId xmlns:a16="http://schemas.microsoft.com/office/drawing/2014/main" val="10003"/>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１．生活保護業務における面接相談の場面</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5"/>
                  </a:ext>
                </a:extLst>
              </a:tr>
              <a:tr h="252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２．面接相談の目的・心構え</a:t>
                      </a:r>
                    </a:p>
                  </a:txBody>
                  <a:tcPr marL="91439" marR="91439" marT="45717" marB="45717"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2409088877"/>
                  </a:ext>
                </a:extLst>
              </a:tr>
              <a:tr h="252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◆ワーク①　面接相談の時に気を付けていること</a:t>
                      </a:r>
                    </a:p>
                  </a:txBody>
                  <a:tcPr marL="91439" marR="91439" marT="45717" marB="45717"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99639114"/>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◆ワーク②　</a:t>
                      </a:r>
                      <a:r>
                        <a:rPr kumimoji="1" lang="en-US" altLang="ja-JP" sz="1400" b="0" spc="100" baseline="0" dirty="0">
                          <a:latin typeface="メイリオ" panose="020B0604030504040204" pitchFamily="50" charset="-128"/>
                          <a:ea typeface="メイリオ" panose="020B0604030504040204" pitchFamily="50" charset="-128"/>
                        </a:rPr>
                        <a:t>A</a:t>
                      </a:r>
                      <a:r>
                        <a:rPr kumimoji="1" lang="ja-JP" altLang="en-US" sz="1400" b="0" spc="100" baseline="0" dirty="0">
                          <a:latin typeface="メイリオ" panose="020B0604030504040204" pitchFamily="50" charset="-128"/>
                          <a:ea typeface="メイリオ" panose="020B0604030504040204" pitchFamily="50" charset="-128"/>
                        </a:rPr>
                        <a:t>さんの「主訴」と「ニーズ」は？</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3693438753"/>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．面接相談の援助技術について</a:t>
                      </a:r>
                    </a:p>
                  </a:txBody>
                  <a:tcPr marL="91439" marR="91439" marT="45717" marB="45717" anchor="ctr">
                    <a:solidFill>
                      <a:schemeClr val="bg2"/>
                    </a:solidFill>
                  </a:tcPr>
                </a:tc>
                <a:tc>
                  <a:txBody>
                    <a:bodyPr/>
                    <a:lstStyle/>
                    <a:p>
                      <a:pPr algn="r"/>
                      <a:r>
                        <a:rPr kumimoji="1" lang="en-US" altLang="ja-JP" sz="1400" b="1">
                          <a:latin typeface="メイリオ" panose="020B0604030504040204" pitchFamily="50" charset="-128"/>
                          <a:ea typeface="メイリオ" panose="020B0604030504040204" pitchFamily="50" charset="-128"/>
                        </a:rPr>
                        <a:t>18</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7"/>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◆ワーク③　自分が困って誰かに相談する時</a:t>
                      </a:r>
                      <a:r>
                        <a:rPr kumimoji="1" lang="en-US" altLang="ja-JP" sz="1400" spc="100" baseline="0" dirty="0">
                          <a:latin typeface="メイリオ" panose="020B0604030504040204" pitchFamily="50" charset="-128"/>
                          <a:ea typeface="メイリオ" panose="020B0604030504040204" pitchFamily="50" charset="-128"/>
                        </a:rPr>
                        <a:t>…</a:t>
                      </a:r>
                      <a:endParaRPr kumimoji="1" lang="ja-JP" altLang="en-US" sz="1400" spc="100" baseline="0" dirty="0">
                        <a:latin typeface="メイリオ" panose="020B0604030504040204" pitchFamily="50" charset="-128"/>
                        <a:ea typeface="メイリオ" panose="020B0604030504040204" pitchFamily="50" charset="-128"/>
                      </a:endParaRPr>
                    </a:p>
                  </a:txBody>
                  <a:tcPr marL="91439" marR="91439" marT="45717" marB="45717"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4133580797"/>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１．面接をよりよいものにするために</a:t>
                      </a:r>
                    </a:p>
                  </a:txBody>
                  <a:tcPr marL="91439" marR="91439" marT="45717" marB="45717"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8"/>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２．具体的な面接技法</a:t>
                      </a:r>
                    </a:p>
                  </a:txBody>
                  <a:tcPr marL="91439" marR="91439" marT="45717" marB="45717"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370234566"/>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３．面接を始める前に</a:t>
                      </a:r>
                    </a:p>
                  </a:txBody>
                  <a:tcPr marL="91439" marR="91439" marT="45717" marB="45717"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377056319"/>
                  </a:ext>
                </a:extLst>
              </a:tr>
              <a:tr h="304780">
                <a:tc>
                  <a:txBody>
                    <a:bodyPr/>
                    <a:lstStyle/>
                    <a:p>
                      <a:r>
                        <a:rPr kumimoji="1" lang="ja-JP" altLang="en-US" sz="1400" b="1" dirty="0">
                          <a:latin typeface="メイリオ" panose="020B0604030504040204" pitchFamily="50" charset="-128"/>
                          <a:ea typeface="メイリオ" panose="020B0604030504040204" pitchFamily="50" charset="-128"/>
                        </a:rPr>
                        <a:t>おわりに</a:t>
                      </a: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28</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340179222"/>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29</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2"/>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marT="45717" marB="45717" anchor="ctr"/>
                </a:tc>
                <a:tc>
                  <a:txBody>
                    <a:bodyPr/>
                    <a:lstStyle/>
                    <a:p>
                      <a:pPr algn="r"/>
                      <a:r>
                        <a:rPr kumimoji="1" lang="en-US" altLang="ja-JP" sz="1400" dirty="0">
                          <a:latin typeface="メイリオ" panose="020B0604030504040204" pitchFamily="50" charset="-128"/>
                          <a:ea typeface="メイリオ" panose="020B0604030504040204" pitchFamily="50" charset="-128"/>
                        </a:rPr>
                        <a:t>30</a:t>
                      </a: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47C30-6DF3-A902-4FEB-2D1EDD8EAEF3}"/>
            </a:ext>
          </a:extLst>
        </p:cNvPr>
        <p:cNvGrpSpPr/>
        <p:nvPr/>
      </p:nvGrpSpPr>
      <p:grpSpPr>
        <a:xfrm>
          <a:off x="0" y="0"/>
          <a:ext cx="0" cy="0"/>
          <a:chOff x="0" y="0"/>
          <a:chExt cx="0" cy="0"/>
        </a:xfrm>
      </p:grpSpPr>
      <p:sp>
        <p:nvSpPr>
          <p:cNvPr id="18434" name="スライド番号プレースホルダー 2">
            <a:extLst>
              <a:ext uri="{FF2B5EF4-FFF2-40B4-BE49-F238E27FC236}">
                <a16:creationId xmlns:a16="http://schemas.microsoft.com/office/drawing/2014/main" id="{53A1C3F5-F0E3-28C2-8444-E2AB16E6926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13F7998-7F47-440A-A8FF-938E5AEE5671}" type="slidenum">
              <a:rPr lang="ja-JP" altLang="en-US" sz="1000">
                <a:solidFill>
                  <a:srgbClr val="898989"/>
                </a:solidFill>
              </a:rPr>
              <a:pPr>
                <a:lnSpc>
                  <a:spcPct val="100000"/>
                </a:lnSpc>
                <a:spcBef>
                  <a:spcPct val="0"/>
                </a:spcBef>
                <a:buFontTx/>
                <a:buNone/>
              </a:pPr>
              <a:t>19</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5BBFCFDB-CB95-89AE-1EDD-41199D2F63D8}"/>
              </a:ext>
            </a:extLst>
          </p:cNvPr>
          <p:cNvSpPr/>
          <p:nvPr/>
        </p:nvSpPr>
        <p:spPr>
          <a:xfrm>
            <a:off x="723900" y="2501900"/>
            <a:ext cx="8458200" cy="2638425"/>
          </a:xfrm>
          <a:prstGeom prst="rect">
            <a:avLst/>
          </a:prstGeom>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lang="ja-JP" altLang="en-US" sz="4000" b="1" spc="150" dirty="0">
                <a:solidFill>
                  <a:schemeClr val="tx1"/>
                </a:solidFill>
                <a:latin typeface="メイリオ" panose="020B0604030504040204" pitchFamily="50" charset="-128"/>
                <a:ea typeface="メイリオ" panose="020B0604030504040204" pitchFamily="50" charset="-128"/>
              </a:rPr>
              <a:t>あなたは自分が困って誰かに</a:t>
            </a:r>
            <a:endParaRPr lang="en-US" altLang="ja-JP" sz="4000" b="1"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50" dirty="0">
                <a:solidFill>
                  <a:schemeClr val="tx1"/>
                </a:solidFill>
                <a:latin typeface="メイリオ" panose="020B0604030504040204" pitchFamily="50" charset="-128"/>
                <a:ea typeface="メイリオ" panose="020B0604030504040204" pitchFamily="50" charset="-128"/>
              </a:rPr>
              <a:t>相談するときに、</a:t>
            </a:r>
            <a:endParaRPr lang="en-US" altLang="ja-JP" sz="4000" b="1"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50" dirty="0">
                <a:solidFill>
                  <a:schemeClr val="tx1"/>
                </a:solidFill>
                <a:latin typeface="メイリオ" panose="020B0604030504040204" pitchFamily="50" charset="-128"/>
                <a:ea typeface="メイリオ" panose="020B0604030504040204" pitchFamily="50" charset="-128"/>
              </a:rPr>
              <a:t>相手にどのように対応して</a:t>
            </a:r>
            <a:endParaRPr lang="en-US" altLang="ja-JP" sz="4000" b="1"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50" dirty="0">
                <a:solidFill>
                  <a:schemeClr val="tx1"/>
                </a:solidFill>
                <a:latin typeface="メイリオ" panose="020B0604030504040204" pitchFamily="50" charset="-128"/>
                <a:ea typeface="メイリオ" panose="020B0604030504040204" pitchFamily="50" charset="-128"/>
              </a:rPr>
              <a:t>もらいたいですか？</a:t>
            </a:r>
          </a:p>
        </p:txBody>
      </p:sp>
      <p:sp>
        <p:nvSpPr>
          <p:cNvPr id="2" name="正方形/長方形 1">
            <a:extLst>
              <a:ext uri="{FF2B5EF4-FFF2-40B4-BE49-F238E27FC236}">
                <a16:creationId xmlns:a16="http://schemas.microsoft.com/office/drawing/2014/main" id="{348A439D-EA6E-12A5-E7F6-034426FC9A98}"/>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ワーク③　自分が困って誰かに相談する時</a:t>
            </a:r>
            <a:r>
              <a:rPr kumimoji="1" lang="en-US" altLang="ja-JP" b="1" spc="300" dirty="0">
                <a:solidFill>
                  <a:schemeClr val="tx1"/>
                </a:solidFill>
                <a:latin typeface="メイリオ" panose="020B0604030504040204" pitchFamily="50" charset="-128"/>
                <a:ea typeface="メイリオ" panose="020B0604030504040204" pitchFamily="50" charset="-128"/>
              </a:rPr>
              <a:t>…</a:t>
            </a:r>
            <a:endParaRPr kumimoji="1" lang="ja-JP" altLang="en-US" b="1" spc="300" dirty="0">
              <a:solidFill>
                <a:schemeClr val="tx1"/>
              </a:solidFill>
              <a:latin typeface="メイリオ" panose="020B0604030504040204" pitchFamily="50" charset="-128"/>
              <a:ea typeface="メイリオ" panose="020B0604030504040204" pitchFamily="50" charset="-128"/>
            </a:endParaRPr>
          </a:p>
        </p:txBody>
      </p:sp>
      <p:sp>
        <p:nvSpPr>
          <p:cNvPr id="11" name="四角形: 角を丸くする 10">
            <a:extLst>
              <a:ext uri="{FF2B5EF4-FFF2-40B4-BE49-F238E27FC236}">
                <a16:creationId xmlns:a16="http://schemas.microsoft.com/office/drawing/2014/main" id="{C076283D-288E-D33C-F998-D1CE29A9CF90}"/>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11781403"/>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ECBCCC68-C3CC-4E1D-B54C-F22A6EEF6A8B}"/>
              </a:ext>
            </a:extLst>
          </p:cNvPr>
          <p:cNvSpPr/>
          <p:nvPr/>
        </p:nvSpPr>
        <p:spPr>
          <a:xfrm>
            <a:off x="663388" y="451171"/>
            <a:ext cx="8624047" cy="58229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kumimoji="1" lang="en-US" altLang="ja-JP" sz="2400" b="1" dirty="0">
              <a:solidFill>
                <a:schemeClr val="tx1"/>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25985F35-E83B-41D6-8082-A764E11BC958}"/>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D710237C-C035-4DDA-B728-749B6411F7E2}" type="slidenum">
              <a:rPr lang="ja-JP" altLang="en-US">
                <a:solidFill>
                  <a:srgbClr val="898989"/>
                </a:solidFill>
              </a:rPr>
              <a:pPr/>
              <a:t>20</a:t>
            </a:fld>
            <a:endParaRPr lang="ja-JP" altLang="en-US">
              <a:solidFill>
                <a:srgbClr val="898989"/>
              </a:solidFill>
            </a:endParaRPr>
          </a:p>
        </p:txBody>
      </p:sp>
      <p:sp>
        <p:nvSpPr>
          <p:cNvPr id="11" name="正方形/長方形 10">
            <a:extLst>
              <a:ext uri="{FF2B5EF4-FFF2-40B4-BE49-F238E27FC236}">
                <a16:creationId xmlns:a16="http://schemas.microsoft.com/office/drawing/2014/main" id="{F254B914-F9E5-470E-9010-243E452A48F4}"/>
              </a:ext>
            </a:extLst>
          </p:cNvPr>
          <p:cNvSpPr/>
          <p:nvPr/>
        </p:nvSpPr>
        <p:spPr>
          <a:xfrm>
            <a:off x="25400" y="6634162"/>
            <a:ext cx="9612313" cy="223838"/>
          </a:xfrm>
          <a:prstGeom prst="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a:t>
            </a:r>
            <a:r>
              <a:rPr kumimoji="1" lang="en-US" altLang="ja-JP" sz="1000" dirty="0">
                <a:solidFill>
                  <a:schemeClr val="tx1"/>
                </a:solidFill>
                <a:latin typeface="メイリオ" panose="020B0604030504040204" pitchFamily="50" charset="-128"/>
                <a:ea typeface="メイリオ" panose="020B0604030504040204" pitchFamily="50" charset="-128"/>
              </a:rPr>
              <a:t>F</a:t>
            </a:r>
            <a:r>
              <a:rPr kumimoji="1" lang="ja-JP" altLang="en-US" sz="1000" dirty="0">
                <a:solidFill>
                  <a:schemeClr val="tx1"/>
                </a:solidFill>
                <a:latin typeface="メイリオ" panose="020B0604030504040204" pitchFamily="50" charset="-128"/>
                <a:ea typeface="メイリオ" panose="020B0604030504040204" pitchFamily="50" charset="-128"/>
              </a:rPr>
              <a:t>・</a:t>
            </a:r>
            <a:r>
              <a:rPr kumimoji="1" lang="en-US" altLang="ja-JP" sz="1000" dirty="0">
                <a:solidFill>
                  <a:schemeClr val="tx1"/>
                </a:solidFill>
                <a:latin typeface="メイリオ" panose="020B0604030504040204" pitchFamily="50" charset="-128"/>
                <a:ea typeface="メイリオ" panose="020B0604030504040204" pitchFamily="50" charset="-128"/>
              </a:rPr>
              <a:t>P</a:t>
            </a:r>
            <a:r>
              <a:rPr kumimoji="1" lang="ja-JP" altLang="en-US" sz="1000" dirty="0">
                <a:solidFill>
                  <a:schemeClr val="tx1"/>
                </a:solidFill>
                <a:latin typeface="メイリオ" panose="020B0604030504040204" pitchFamily="50" charset="-128"/>
                <a:ea typeface="メイリオ" panose="020B0604030504040204" pitchFamily="50" charset="-128"/>
              </a:rPr>
              <a:t>・バイステック著　尾崎新・福田俊子・原田和幸訳</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ケースワークの原則</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新訳改訂版</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－援助関係を形成する技法－</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誠信書房</a:t>
            </a:r>
            <a:r>
              <a:rPr kumimoji="1" lang="en-US" altLang="ja-JP" sz="1000" dirty="0">
                <a:solidFill>
                  <a:schemeClr val="tx1"/>
                </a:solidFill>
                <a:latin typeface="メイリオ" panose="020B0604030504040204" pitchFamily="50" charset="-128"/>
                <a:ea typeface="メイリオ" panose="020B0604030504040204" pitchFamily="50" charset="-128"/>
              </a:rPr>
              <a:t>,2006</a:t>
            </a:r>
            <a:r>
              <a:rPr kumimoji="1" lang="ja-JP" altLang="en-US" sz="1000" dirty="0">
                <a:solidFill>
                  <a:schemeClr val="tx1"/>
                </a:solidFill>
                <a:latin typeface="メイリオ" panose="020B0604030504040204" pitchFamily="50" charset="-128"/>
                <a:ea typeface="メイリオ" panose="020B0604030504040204" pitchFamily="50" charset="-128"/>
              </a:rPr>
              <a:t>年をもとに作成</a:t>
            </a:r>
          </a:p>
        </p:txBody>
      </p:sp>
      <p:sp>
        <p:nvSpPr>
          <p:cNvPr id="10" name="テキスト ボックス 9">
            <a:extLst>
              <a:ext uri="{FF2B5EF4-FFF2-40B4-BE49-F238E27FC236}">
                <a16:creationId xmlns:a16="http://schemas.microsoft.com/office/drawing/2014/main" id="{6F9FF0AB-45B4-5915-443C-E21512E7859C}"/>
              </a:ext>
            </a:extLst>
          </p:cNvPr>
          <p:cNvSpPr txBox="1"/>
          <p:nvPr/>
        </p:nvSpPr>
        <p:spPr>
          <a:xfrm>
            <a:off x="479426" y="5301079"/>
            <a:ext cx="8947149" cy="369332"/>
          </a:xfrm>
          <a:prstGeom prst="rect">
            <a:avLst/>
          </a:prstGeom>
          <a:noFill/>
        </p:spPr>
        <p:txBody>
          <a:bodyPr wrap="square">
            <a:spAutoFit/>
          </a:bodyPr>
          <a:lstStyle/>
          <a:p>
            <a:r>
              <a:rPr kumimoji="1" lang="ja-JP" altLang="en-US" sz="1800" spc="100" dirty="0">
                <a:solidFill>
                  <a:schemeClr val="tx1"/>
                </a:solidFill>
                <a:latin typeface="メイリオ" panose="020B0604030504040204" pitchFamily="50" charset="-128"/>
                <a:ea typeface="メイリオ" panose="020B0604030504040204" pitchFamily="50" charset="-128"/>
              </a:rPr>
              <a:t>　</a:t>
            </a:r>
            <a:endParaRPr lang="ja-JP" altLang="en-US" dirty="0"/>
          </a:p>
        </p:txBody>
      </p:sp>
      <p:sp>
        <p:nvSpPr>
          <p:cNvPr id="7" name="四角形: 角を丸くする 6">
            <a:extLst>
              <a:ext uri="{FF2B5EF4-FFF2-40B4-BE49-F238E27FC236}">
                <a16:creationId xmlns:a16="http://schemas.microsoft.com/office/drawing/2014/main" id="{3F4A5BB9-A4A1-71CB-28E3-573D20EDD5E9}"/>
              </a:ext>
            </a:extLst>
          </p:cNvPr>
          <p:cNvSpPr/>
          <p:nvPr/>
        </p:nvSpPr>
        <p:spPr>
          <a:xfrm>
            <a:off x="479425" y="451171"/>
            <a:ext cx="8947150" cy="5822949"/>
          </a:xfrm>
          <a:prstGeom prst="roundRect">
            <a:avLst>
              <a:gd name="adj" fmla="val 4886"/>
            </a:avLst>
          </a:prstGeom>
          <a:noFill/>
          <a:ln w="57150">
            <a:solidFill>
              <a:schemeClr val="accent2"/>
            </a:solidFill>
            <a:prstDash val="sysDot"/>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相談者との援助関係を形成するにあたり、</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a:t>
            </a:r>
            <a:r>
              <a:rPr kumimoji="1" lang="ja-JP" altLang="en-US" sz="2000" b="1" spc="100" dirty="0">
                <a:solidFill>
                  <a:srgbClr val="C00000"/>
                </a:solidFill>
                <a:latin typeface="メイリオ" panose="020B0604030504040204" pitchFamily="50" charset="-128"/>
                <a:ea typeface="メイリオ" panose="020B0604030504040204" pitchFamily="50" charset="-128"/>
              </a:rPr>
              <a:t>バイステックの</a:t>
            </a:r>
            <a:r>
              <a:rPr kumimoji="1" lang="en-US" altLang="ja-JP" sz="2000" b="1" spc="100" dirty="0">
                <a:solidFill>
                  <a:srgbClr val="C00000"/>
                </a:solidFill>
                <a:latin typeface="メイリオ" panose="020B0604030504040204" pitchFamily="50" charset="-128"/>
                <a:ea typeface="メイリオ" panose="020B0604030504040204" pitchFamily="50" charset="-128"/>
              </a:rPr>
              <a:t>7</a:t>
            </a:r>
            <a:r>
              <a:rPr kumimoji="1" lang="ja-JP" altLang="en-US" sz="2000" b="1" spc="100" dirty="0">
                <a:solidFill>
                  <a:srgbClr val="C00000"/>
                </a:solidFill>
                <a:latin typeface="メイリオ" panose="020B0604030504040204" pitchFamily="50" charset="-128"/>
                <a:ea typeface="メイリオ" panose="020B0604030504040204" pitchFamily="50" charset="-128"/>
              </a:rPr>
              <a:t>原則</a:t>
            </a:r>
            <a:r>
              <a:rPr kumimoji="1" lang="ja-JP" altLang="en-US" sz="2000" spc="100" dirty="0">
                <a:solidFill>
                  <a:schemeClr val="tx1"/>
                </a:solidFill>
                <a:latin typeface="メイリオ" panose="020B0604030504040204" pitchFamily="50" charset="-128"/>
                <a:ea typeface="メイリオ" panose="020B0604030504040204" pitchFamily="50" charset="-128"/>
              </a:rPr>
              <a:t>」が参考になります。</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2000" b="1" spc="100" dirty="0">
                <a:solidFill>
                  <a:schemeClr val="tx1"/>
                </a:solidFill>
                <a:latin typeface="メイリオ" panose="020B0604030504040204" pitchFamily="50" charset="-128"/>
                <a:ea typeface="メイリオ" panose="020B0604030504040204" pitchFamily="50" charset="-128"/>
              </a:rPr>
              <a:t>　バイステックは「誰もがこうあってほしいと願うこと」に、適切に</a:t>
            </a:r>
            <a:endParaRPr kumimoji="1" lang="en-US" altLang="ja-JP" sz="2000" b="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2000" b="1" spc="100" dirty="0">
                <a:solidFill>
                  <a:schemeClr val="tx1"/>
                </a:solidFill>
                <a:latin typeface="メイリオ" panose="020B0604030504040204" pitchFamily="50" charset="-128"/>
                <a:ea typeface="メイリオ" panose="020B0604030504040204" pitchFamily="50" charset="-128"/>
              </a:rPr>
              <a:t>　反応することで、援助関係が構築できるという姿勢・態度を</a:t>
            </a:r>
            <a:r>
              <a:rPr kumimoji="1" lang="en-US" altLang="ja-JP" sz="2000" b="1" spc="100" dirty="0">
                <a:solidFill>
                  <a:schemeClr val="tx1"/>
                </a:solidFill>
                <a:latin typeface="メイリオ" panose="020B0604030504040204" pitchFamily="50" charset="-128"/>
                <a:ea typeface="メイリオ" panose="020B0604030504040204" pitchFamily="50" charset="-128"/>
              </a:rPr>
              <a:t>7</a:t>
            </a:r>
            <a:r>
              <a:rPr kumimoji="1" lang="ja-JP" altLang="en-US" sz="2000" b="1" spc="100" dirty="0">
                <a:solidFill>
                  <a:schemeClr val="tx1"/>
                </a:solidFill>
                <a:latin typeface="メイリオ" panose="020B0604030504040204" pitchFamily="50" charset="-128"/>
                <a:ea typeface="メイリオ" panose="020B0604030504040204" pitchFamily="50" charset="-128"/>
              </a:rPr>
              <a:t>原則</a:t>
            </a:r>
            <a:endParaRPr kumimoji="1" lang="en-US" altLang="ja-JP" sz="2000" b="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2000" b="1" spc="100" dirty="0">
                <a:solidFill>
                  <a:schemeClr val="tx1"/>
                </a:solidFill>
                <a:latin typeface="メイリオ" panose="020B0604030504040204" pitchFamily="50" charset="-128"/>
                <a:ea typeface="メイリオ" panose="020B0604030504040204" pitchFamily="50" charset="-128"/>
              </a:rPr>
              <a:t>　として示しました。</a:t>
            </a:r>
            <a:br>
              <a:rPr kumimoji="1" lang="en-US" altLang="ja-JP" sz="2000" b="1" spc="100" dirty="0">
                <a:solidFill>
                  <a:schemeClr val="tx1"/>
                </a:solidFill>
                <a:latin typeface="メイリオ" panose="020B0604030504040204" pitchFamily="50" charset="-128"/>
                <a:ea typeface="メイリオ" panose="020B0604030504040204" pitchFamily="50" charset="-128"/>
              </a:rPr>
            </a:br>
            <a:r>
              <a:rPr kumimoji="1" lang="ja-JP" altLang="en-US" sz="2000" b="1" spc="100" dirty="0">
                <a:solidFill>
                  <a:schemeClr val="tx1"/>
                </a:solidFill>
                <a:latin typeface="メイリオ" panose="020B0604030504040204" pitchFamily="50" charset="-128"/>
                <a:ea typeface="メイリオ" panose="020B0604030504040204" pitchFamily="50" charset="-128"/>
              </a:rPr>
              <a:t>　</a:t>
            </a:r>
            <a:r>
              <a:rPr kumimoji="1" lang="ja-JP" altLang="en-US" sz="2000" b="1" spc="100" dirty="0">
                <a:solidFill>
                  <a:srgbClr val="C00000"/>
                </a:solidFill>
                <a:latin typeface="メイリオ" panose="020B0604030504040204" pitchFamily="50" charset="-128"/>
                <a:ea typeface="メイリオ" panose="020B0604030504040204" pitchFamily="50" charset="-128"/>
              </a:rPr>
              <a:t>⇒</a:t>
            </a:r>
            <a:r>
              <a:rPr kumimoji="1" lang="ja-JP" altLang="en-US" b="1" spc="100" dirty="0">
                <a:solidFill>
                  <a:srgbClr val="C00000"/>
                </a:solidFill>
                <a:latin typeface="メイリオ" panose="020B0604030504040204" pitchFamily="50" charset="-128"/>
                <a:ea typeface="メイリオ" panose="020B0604030504040204" pitchFamily="50" charset="-128"/>
              </a:rPr>
              <a:t>以下の</a:t>
            </a:r>
            <a:r>
              <a:rPr kumimoji="1" lang="en-US" altLang="ja-JP" b="1" spc="100" dirty="0">
                <a:solidFill>
                  <a:srgbClr val="C00000"/>
                </a:solidFill>
                <a:latin typeface="メイリオ" panose="020B0604030504040204" pitchFamily="50" charset="-128"/>
                <a:ea typeface="メイリオ" panose="020B0604030504040204" pitchFamily="50" charset="-128"/>
              </a:rPr>
              <a:t>7</a:t>
            </a:r>
            <a:r>
              <a:rPr kumimoji="1" lang="ja-JP" altLang="en-US" b="1" spc="100" dirty="0">
                <a:solidFill>
                  <a:srgbClr val="C00000"/>
                </a:solidFill>
                <a:latin typeface="メイリオ" panose="020B0604030504040204" pitchFamily="50" charset="-128"/>
                <a:ea typeface="メイリオ" panose="020B0604030504040204" pitchFamily="50" charset="-128"/>
              </a:rPr>
              <a:t>つの原則は、ワーク③で共有された内容と重なっていませんか？</a:t>
            </a:r>
            <a:endParaRPr kumimoji="1" lang="en-US" altLang="ja-JP" sz="2000" b="1" spc="100" dirty="0">
              <a:solidFill>
                <a:srgbClr val="C00000"/>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endParaRPr kumimoji="1" lang="en-US" altLang="ja-JP" sz="2000" b="1"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①個別化（相談者を個人としてとらえる）</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②意図的な感情表出（相談者の感情表現を大切にする）</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③統制された情緒的関与</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（援助職者は自分の感情を自覚して吟味する）</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④受容（受け止める）</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⑤非審判的態度（相談者を一方的に非難しない）</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⑥自己決定の原則（相談者の自己決定を促して尊重する）</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⑦秘密保持（秘密を保持して信頼感を醸成する）</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p:txBody>
      </p:sp>
      <p:sp>
        <p:nvSpPr>
          <p:cNvPr id="5" name="二等辺三角形 4">
            <a:extLst>
              <a:ext uri="{FF2B5EF4-FFF2-40B4-BE49-F238E27FC236}">
                <a16:creationId xmlns:a16="http://schemas.microsoft.com/office/drawing/2014/main" id="{BDF45290-2392-D101-4C7D-DCDAD890411F}"/>
              </a:ext>
            </a:extLst>
          </p:cNvPr>
          <p:cNvSpPr/>
          <p:nvPr/>
        </p:nvSpPr>
        <p:spPr>
          <a:xfrm flipV="1">
            <a:off x="4632283" y="2791033"/>
            <a:ext cx="641435"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39E593DD-C851-4C6C-8737-2F2860ACBF01}"/>
              </a:ext>
            </a:extLst>
          </p:cNvPr>
          <p:cNvSpPr/>
          <p:nvPr/>
        </p:nvSpPr>
        <p:spPr>
          <a:xfrm>
            <a:off x="134938" y="782638"/>
            <a:ext cx="9636125" cy="5975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1200"/>
              </a:spcBef>
              <a:spcAft>
                <a:spcPts val="0"/>
              </a:spcAft>
              <a:defRPr/>
            </a:pPr>
            <a:r>
              <a:rPr kumimoji="1" lang="ja-JP" altLang="en-US" sz="2400" b="1" spc="100" dirty="0">
                <a:solidFill>
                  <a:prstClr val="black"/>
                </a:solidFill>
                <a:latin typeface="メイリオ" panose="020B0604030504040204" pitchFamily="50" charset="-128"/>
                <a:ea typeface="メイリオ" panose="020B0604030504040204" pitchFamily="50" charset="-128"/>
              </a:rPr>
              <a:t>▶相談者の状況をあるがままに受け止め個別に理解する</a:t>
            </a:r>
            <a:endParaRPr kumimoji="1" lang="en-US" altLang="ja-JP" sz="2400" b="1"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経済的困窮に陥った背景や要因は、相談者によって様々です。相談者の受け止め方を含めて、一人ひとりが違うという理解が必要です（</a:t>
            </a:r>
            <a:r>
              <a:rPr kumimoji="1" lang="ja-JP" altLang="en-US" sz="2000" spc="100" dirty="0">
                <a:solidFill>
                  <a:srgbClr val="C00000"/>
                </a:solidFill>
                <a:latin typeface="メイリオ" panose="020B0604030504040204" pitchFamily="50" charset="-128"/>
                <a:ea typeface="メイリオ" panose="020B0604030504040204" pitchFamily="50" charset="-128"/>
              </a:rPr>
              <a:t>個別化</a:t>
            </a:r>
            <a:r>
              <a:rPr kumimoji="1" lang="ja-JP" altLang="en-US" sz="2000" spc="100" dirty="0">
                <a:solidFill>
                  <a:prstClr val="black"/>
                </a:solidFill>
                <a:latin typeface="メイリオ" panose="020B0604030504040204" pitchFamily="50" charset="-128"/>
                <a:ea typeface="メイリオ" panose="020B0604030504040204" pitchFamily="50" charset="-128"/>
              </a:rPr>
              <a:t>）。</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相談者の感情（</a:t>
            </a:r>
            <a:r>
              <a:rPr kumimoji="1" lang="ja-JP" altLang="en-US" sz="2000" spc="100" dirty="0">
                <a:solidFill>
                  <a:srgbClr val="C00000"/>
                </a:solidFill>
                <a:latin typeface="メイリオ" panose="020B0604030504040204" pitchFamily="50" charset="-128"/>
                <a:ea typeface="メイリオ" panose="020B0604030504040204" pitchFamily="50" charset="-128"/>
              </a:rPr>
              <a:t>気持ち</a:t>
            </a:r>
            <a:r>
              <a:rPr kumimoji="1" lang="ja-JP" altLang="en-US" sz="2000" spc="100" dirty="0">
                <a:solidFill>
                  <a:prstClr val="black"/>
                </a:solidFill>
                <a:latin typeface="メイリオ" panose="020B0604030504040204" pitchFamily="50" charset="-128"/>
                <a:ea typeface="メイリオ" panose="020B0604030504040204" pitchFamily="50" charset="-128"/>
              </a:rPr>
              <a:t>）、考え、行動等の是非にかかわらず、あるがままの姿を受け止め（</a:t>
            </a:r>
            <a:r>
              <a:rPr kumimoji="1" lang="ja-JP" altLang="en-US" sz="2000" spc="100" dirty="0">
                <a:solidFill>
                  <a:srgbClr val="C00000"/>
                </a:solidFill>
                <a:latin typeface="メイリオ" panose="020B0604030504040204" pitchFamily="50" charset="-128"/>
                <a:ea typeface="メイリオ" panose="020B0604030504040204" pitchFamily="50" charset="-128"/>
              </a:rPr>
              <a:t>受容</a:t>
            </a:r>
            <a:r>
              <a:rPr kumimoji="1" lang="ja-JP" altLang="en-US" sz="2000" spc="100" dirty="0">
                <a:solidFill>
                  <a:prstClr val="black"/>
                </a:solidFill>
                <a:latin typeface="メイリオ" panose="020B0604030504040204" pitchFamily="50" charset="-128"/>
                <a:ea typeface="メイリオ" panose="020B0604030504040204" pitchFamily="50" charset="-128"/>
              </a:rPr>
              <a:t>）、</a:t>
            </a:r>
            <a:r>
              <a:rPr kumimoji="1" lang="ja-JP" altLang="en-US" sz="2000" spc="100" dirty="0">
                <a:solidFill>
                  <a:srgbClr val="C00000"/>
                </a:solidFill>
                <a:latin typeface="メイリオ" panose="020B0604030504040204" pitchFamily="50" charset="-128"/>
                <a:ea typeface="メイリオ" panose="020B0604030504040204" pitchFamily="50" charset="-128"/>
              </a:rPr>
              <a:t>共感的な関わり</a:t>
            </a:r>
            <a:r>
              <a:rPr kumimoji="1" lang="ja-JP" altLang="en-US" sz="2000" spc="100" dirty="0">
                <a:solidFill>
                  <a:prstClr val="black"/>
                </a:solidFill>
                <a:latin typeface="メイリオ" panose="020B0604030504040204" pitchFamily="50" charset="-128"/>
                <a:ea typeface="メイリオ" panose="020B0604030504040204" pitchFamily="50" charset="-128"/>
              </a:rPr>
              <a:t>を行うことが重要です。共感とは、相談者の苦悩、不安、恐れといった感情を相談者と共にすることを言い、自らの体験や価値観の枠の中で相手の思いや考えを推し量ろうとする主観的理解とは区別されるものです。人間は「個人として尊重してほしい」という潜在的欲求をもっています。相談者一人ひとりについて、</a:t>
            </a:r>
            <a:r>
              <a:rPr kumimoji="1" lang="ja-JP" altLang="en-US" sz="2000" spc="100" dirty="0">
                <a:solidFill>
                  <a:srgbClr val="C00000"/>
                </a:solidFill>
                <a:latin typeface="メイリオ" panose="020B0604030504040204" pitchFamily="50" charset="-128"/>
                <a:ea typeface="メイリオ" panose="020B0604030504040204" pitchFamily="50" charset="-128"/>
              </a:rPr>
              <a:t>個別のニーズを持った者として理解し、支援方針や支援内容を検討する</a:t>
            </a:r>
            <a:r>
              <a:rPr kumimoji="1" lang="ja-JP" altLang="en-US" sz="2000" spc="100" dirty="0">
                <a:solidFill>
                  <a:prstClr val="black"/>
                </a:solidFill>
                <a:latin typeface="メイリオ" panose="020B0604030504040204" pitchFamily="50" charset="-128"/>
                <a:ea typeface="メイリオ" panose="020B0604030504040204" pitchFamily="50" charset="-128"/>
              </a:rPr>
              <a:t>必要があります。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400" b="1" spc="100" dirty="0">
                <a:solidFill>
                  <a:prstClr val="black"/>
                </a:solidFill>
                <a:latin typeface="メイリオ" panose="020B0604030504040204" pitchFamily="50" charset="-128"/>
                <a:ea typeface="メイリオ" panose="020B0604030504040204" pitchFamily="50" charset="-128"/>
              </a:rPr>
              <a:t>▶自らの価値判断を差しはさまない</a:t>
            </a:r>
            <a:endParaRPr kumimoji="1" lang="en-US" altLang="ja-JP" sz="2400" b="1"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400" b="1" spc="100" dirty="0">
                <a:solidFill>
                  <a:prstClr val="black"/>
                </a:solidFill>
                <a:latin typeface="メイリオ" panose="020B0604030504040204" pitchFamily="50" charset="-128"/>
                <a:ea typeface="メイリオ" panose="020B0604030504040204" pitchFamily="50" charset="-128"/>
              </a:rPr>
              <a:t>　</a:t>
            </a:r>
            <a:r>
              <a:rPr kumimoji="1" lang="ja-JP" altLang="en-US" sz="2000" spc="100" dirty="0">
                <a:solidFill>
                  <a:prstClr val="black"/>
                </a:solidFill>
                <a:latin typeface="メイリオ" panose="020B0604030504040204" pitchFamily="50" charset="-128"/>
                <a:ea typeface="メイリオ" panose="020B0604030504040204" pitchFamily="50" charset="-128"/>
              </a:rPr>
              <a:t>非審判的態度とは、</a:t>
            </a:r>
            <a:r>
              <a:rPr kumimoji="1" lang="en-US" altLang="ja-JP" sz="2000" spc="100" dirty="0">
                <a:solidFill>
                  <a:prstClr val="black"/>
                </a:solidFill>
                <a:latin typeface="メイリオ" panose="020B0604030504040204" pitchFamily="50" charset="-128"/>
                <a:ea typeface="メイリオ" panose="020B0604030504040204" pitchFamily="50" charset="-128"/>
              </a:rPr>
              <a:t>CW</a:t>
            </a:r>
            <a:r>
              <a:rPr kumimoji="1" lang="ja-JP" altLang="en-US" sz="2000" spc="100" dirty="0">
                <a:solidFill>
                  <a:prstClr val="black"/>
                </a:solidFill>
                <a:latin typeface="メイリオ" panose="020B0604030504040204" pitchFamily="50" charset="-128"/>
                <a:ea typeface="メイリオ" panose="020B0604030504040204" pitchFamily="50" charset="-128"/>
              </a:rPr>
              <a:t>が自らの価値観や考えのもと、相談者の思いや考えの良し悪しを判断するものではないということです。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生活保護業務においては、生活保護法第</a:t>
            </a:r>
            <a:r>
              <a:rPr kumimoji="1" lang="en-US" altLang="ja-JP" sz="2000" spc="100" dirty="0">
                <a:solidFill>
                  <a:prstClr val="black"/>
                </a:solidFill>
                <a:latin typeface="メイリオ" panose="020B0604030504040204" pitchFamily="50" charset="-128"/>
                <a:ea typeface="メイリオ" panose="020B0604030504040204" pitchFamily="50" charset="-128"/>
              </a:rPr>
              <a:t>27</a:t>
            </a:r>
            <a:r>
              <a:rPr kumimoji="1" lang="ja-JP" altLang="en-US" sz="2000" spc="100" dirty="0">
                <a:solidFill>
                  <a:prstClr val="black"/>
                </a:solidFill>
                <a:latin typeface="メイリオ" panose="020B0604030504040204" pitchFamily="50" charset="-128"/>
                <a:ea typeface="メイリオ" panose="020B0604030504040204" pitchFamily="50" charset="-128"/>
              </a:rPr>
              <a:t>条に基づく「指導・指示」を行う場合もありますが、これはあくまで組織的対応のもと行われるものです。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1EF551B2-C799-4627-A6E4-A50E248851DE}"/>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F2F4957C-B405-4D78-84F1-9AC1B14E0AB7}" type="slidenum">
              <a:rPr lang="ja-JP" altLang="en-US">
                <a:solidFill>
                  <a:srgbClr val="898989"/>
                </a:solidFill>
              </a:rPr>
              <a:pPr/>
              <a:t>21</a:t>
            </a:fld>
            <a:endParaRPr lang="ja-JP" altLang="en-US">
              <a:solidFill>
                <a:srgbClr val="898989"/>
              </a:solidFill>
            </a:endParaRPr>
          </a:p>
        </p:txBody>
      </p:sp>
      <p:sp>
        <p:nvSpPr>
          <p:cNvPr id="7" name="四角形: 角を丸くする 6">
            <a:extLst>
              <a:ext uri="{FF2B5EF4-FFF2-40B4-BE49-F238E27FC236}">
                <a16:creationId xmlns:a16="http://schemas.microsoft.com/office/drawing/2014/main" id="{E1164FE9-9A9C-40EE-95A1-872A88AF785D}"/>
              </a:ext>
            </a:extLst>
          </p:cNvPr>
          <p:cNvSpPr/>
          <p:nvPr/>
        </p:nvSpPr>
        <p:spPr>
          <a:xfrm>
            <a:off x="33338" y="6683375"/>
            <a:ext cx="6335712" cy="144463"/>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,p14</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51139570-9823-6054-6B52-A36BA97F8579}"/>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１．面接をよりよいものにするために</a:t>
            </a:r>
          </a:p>
        </p:txBody>
      </p:sp>
      <p:sp>
        <p:nvSpPr>
          <p:cNvPr id="9" name="正方形/長方形 8">
            <a:extLst>
              <a:ext uri="{FF2B5EF4-FFF2-40B4-BE49-F238E27FC236}">
                <a16:creationId xmlns:a16="http://schemas.microsoft.com/office/drawing/2014/main" id="{63C9A57A-19B4-BAE5-1CFF-98272F3BB750}"/>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．面接相談の援助技術について</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BB9371E-8CBF-4919-A0B8-A3E8F9EB6C07}"/>
              </a:ext>
            </a:extLst>
          </p:cNvPr>
          <p:cNvSpPr/>
          <p:nvPr/>
        </p:nvSpPr>
        <p:spPr>
          <a:xfrm>
            <a:off x="134938" y="720000"/>
            <a:ext cx="9636125" cy="53072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1200"/>
              </a:spcBef>
              <a:spcAft>
                <a:spcPts val="0"/>
              </a:spcAft>
              <a:defRPr/>
            </a:pPr>
            <a:r>
              <a:rPr kumimoji="1" lang="ja-JP" altLang="en-US" sz="2400" b="1" spc="100" dirty="0">
                <a:solidFill>
                  <a:prstClr val="black"/>
                </a:solidFill>
                <a:latin typeface="メイリオ" panose="020B0604030504040204" pitchFamily="50" charset="-128"/>
                <a:ea typeface="メイリオ" panose="020B0604030504040204" pitchFamily="50" charset="-128"/>
              </a:rPr>
              <a:t>▶自分自身の価値観や傾向を知る</a:t>
            </a:r>
            <a:endParaRPr kumimoji="1" lang="en-US" altLang="ja-JP" sz="2400" b="1"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endParaRPr kumimoji="1" lang="en-US" altLang="ja-JP" sz="16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ケースワーカーは、</a:t>
            </a:r>
            <a:r>
              <a:rPr kumimoji="1" lang="ja-JP" altLang="en-US" sz="2000" spc="100" dirty="0">
                <a:solidFill>
                  <a:srgbClr val="C00000"/>
                </a:solidFill>
                <a:latin typeface="メイリオ" panose="020B0604030504040204" pitchFamily="50" charset="-128"/>
                <a:ea typeface="メイリオ" panose="020B0604030504040204" pitchFamily="50" charset="-128"/>
              </a:rPr>
              <a:t>自分自身の性格や行動の傾向</a:t>
            </a:r>
            <a:r>
              <a:rPr kumimoji="1" lang="ja-JP" altLang="en-US" sz="2000" spc="100" dirty="0">
                <a:solidFill>
                  <a:prstClr val="black"/>
                </a:solidFill>
                <a:latin typeface="メイリオ" panose="020B0604030504040204" pitchFamily="50" charset="-128"/>
                <a:ea typeface="メイリオ" panose="020B0604030504040204" pitchFamily="50" charset="-128"/>
              </a:rPr>
              <a:t>を知っておく必要があります 。それは、相談者の話を聴いたり、相談者を観察し、理解しようとする面接が、</a:t>
            </a:r>
            <a:r>
              <a:rPr kumimoji="1" lang="ja-JP" altLang="en-US" sz="2000" spc="100" dirty="0">
                <a:solidFill>
                  <a:srgbClr val="C00000"/>
                </a:solidFill>
                <a:latin typeface="メイリオ" panose="020B0604030504040204" pitchFamily="50" charset="-128"/>
                <a:ea typeface="メイリオ" panose="020B0604030504040204" pitchFamily="50" charset="-128"/>
              </a:rPr>
              <a:t>ケースワーカーの価値観や感情に基づいて行われる場合があるから</a:t>
            </a:r>
            <a:r>
              <a:rPr kumimoji="1" lang="ja-JP" altLang="en-US" sz="2000" spc="100" dirty="0">
                <a:solidFill>
                  <a:prstClr val="black"/>
                </a:solidFill>
                <a:latin typeface="メイリオ" panose="020B0604030504040204" pitchFamily="50" charset="-128"/>
                <a:ea typeface="メイリオ" panose="020B0604030504040204" pitchFamily="50" charset="-128"/>
              </a:rPr>
              <a:t>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ケースワーカーが自分なりの価値観、感情を持つことが問題なのではなく、</a:t>
            </a:r>
            <a:r>
              <a:rPr kumimoji="1" lang="ja-JP" altLang="en-US" sz="2000" spc="100" dirty="0">
                <a:solidFill>
                  <a:srgbClr val="C00000"/>
                </a:solidFill>
                <a:latin typeface="メイリオ" panose="020B0604030504040204" pitchFamily="50" charset="-128"/>
                <a:ea typeface="メイリオ" panose="020B0604030504040204" pitchFamily="50" charset="-128"/>
              </a:rPr>
              <a:t>なぜこの相談者に対して安心したり、不安になったり、憤りを感じたりといった感情を抱くのか、そうした自分の傾向を客観的に理解しておく</a:t>
            </a:r>
            <a:r>
              <a:rPr kumimoji="1" lang="ja-JP" altLang="en-US" sz="2000" spc="100" dirty="0">
                <a:solidFill>
                  <a:prstClr val="black"/>
                </a:solidFill>
                <a:latin typeface="メイリオ" panose="020B0604030504040204" pitchFamily="50" charset="-128"/>
                <a:ea typeface="メイリオ" panose="020B0604030504040204" pitchFamily="50" charset="-128"/>
              </a:rPr>
              <a:t>必要があります。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ケースワーカーは生まれ育った環境、所属してきた組織、社会経験等を振り返ることにより、</a:t>
            </a:r>
            <a:r>
              <a:rPr kumimoji="1" lang="ja-JP" altLang="en-US" sz="2000" spc="100" dirty="0">
                <a:solidFill>
                  <a:srgbClr val="C00000"/>
                </a:solidFill>
                <a:latin typeface="メイリオ" panose="020B0604030504040204" pitchFamily="50" charset="-128"/>
                <a:ea typeface="メイリオ" panose="020B0604030504040204" pitchFamily="50" charset="-128"/>
              </a:rPr>
              <a:t>自分の価値観や感情によってのみ相手を捉えないよう、意識的に面接を行う</a:t>
            </a:r>
            <a:r>
              <a:rPr kumimoji="1" lang="ja-JP" altLang="en-US" sz="2000" spc="100" dirty="0">
                <a:solidFill>
                  <a:prstClr val="black"/>
                </a:solidFill>
                <a:latin typeface="メイリオ" panose="020B0604030504040204" pitchFamily="50" charset="-128"/>
                <a:ea typeface="メイリオ" panose="020B0604030504040204" pitchFamily="50" charset="-128"/>
              </a:rPr>
              <a:t>ことが可能となります。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F8DCA0B6-EB1D-43B7-B5E7-4F8889CCFAA4}"/>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4587D446-5768-4371-93AD-A3D8CFC74B24}" type="slidenum">
              <a:rPr lang="ja-JP" altLang="en-US">
                <a:solidFill>
                  <a:srgbClr val="898989"/>
                </a:solidFill>
              </a:rPr>
              <a:pPr/>
              <a:t>22</a:t>
            </a:fld>
            <a:endParaRPr lang="ja-JP" altLang="en-US">
              <a:solidFill>
                <a:srgbClr val="898989"/>
              </a:solidFill>
            </a:endParaRPr>
          </a:p>
        </p:txBody>
      </p:sp>
      <p:sp>
        <p:nvSpPr>
          <p:cNvPr id="7" name="四角形: 角を丸くする 6">
            <a:extLst>
              <a:ext uri="{FF2B5EF4-FFF2-40B4-BE49-F238E27FC236}">
                <a16:creationId xmlns:a16="http://schemas.microsoft.com/office/drawing/2014/main" id="{F44FB976-F6A7-45B6-A58F-53EC5051375B}"/>
              </a:ext>
            </a:extLst>
          </p:cNvPr>
          <p:cNvSpPr/>
          <p:nvPr/>
        </p:nvSpPr>
        <p:spPr>
          <a:xfrm>
            <a:off x="25400" y="6691313"/>
            <a:ext cx="6407150"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,p14</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3C0F6637-C0A7-497F-B995-71A697A22431}"/>
              </a:ext>
            </a:extLst>
          </p:cNvPr>
          <p:cNvSpPr/>
          <p:nvPr/>
        </p:nvSpPr>
        <p:spPr>
          <a:xfrm>
            <a:off x="134938" y="479626"/>
            <a:ext cx="9636125" cy="5755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1200"/>
              </a:spcBef>
              <a:spcAft>
                <a:spcPts val="0"/>
              </a:spcAft>
              <a:defRPr/>
            </a:pPr>
            <a:r>
              <a:rPr kumimoji="1" lang="ja-JP" altLang="en-US" sz="2400" b="1" spc="100" dirty="0">
                <a:solidFill>
                  <a:prstClr val="black"/>
                </a:solidFill>
                <a:latin typeface="メイリオ" panose="020B0604030504040204" pitchFamily="50" charset="-128"/>
                <a:ea typeface="メイリオ" panose="020B0604030504040204" pitchFamily="50" charset="-128"/>
              </a:rPr>
              <a:t>▶所内面接や家庭訪問における配慮</a:t>
            </a:r>
            <a:endParaRPr kumimoji="1" lang="en-US" altLang="ja-JP" sz="2400" b="1"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面接を行う場面は、</a:t>
            </a:r>
            <a:r>
              <a:rPr kumimoji="1" lang="ja-JP" altLang="en-US" sz="2000" spc="100" dirty="0">
                <a:solidFill>
                  <a:srgbClr val="C00000"/>
                </a:solidFill>
                <a:latin typeface="メイリオ" panose="020B0604030504040204" pitchFamily="50" charset="-128"/>
                <a:ea typeface="メイリオ" panose="020B0604030504040204" pitchFamily="50" charset="-128"/>
              </a:rPr>
              <a:t>福祉事務所内と家庭訪問</a:t>
            </a:r>
            <a:r>
              <a:rPr kumimoji="1" lang="ja-JP" altLang="en-US" sz="2000" spc="100" dirty="0">
                <a:solidFill>
                  <a:prstClr val="black"/>
                </a:solidFill>
                <a:latin typeface="メイリオ" panose="020B0604030504040204" pitchFamily="50" charset="-128"/>
                <a:ea typeface="メイリオ" panose="020B0604030504040204" pitchFamily="50" charset="-128"/>
              </a:rPr>
              <a:t>に大きく分かれます。その際配慮すべきことは、</a:t>
            </a:r>
            <a:r>
              <a:rPr kumimoji="1" lang="ja-JP" altLang="en-US" sz="2000" spc="100" dirty="0">
                <a:solidFill>
                  <a:srgbClr val="C00000"/>
                </a:solidFill>
                <a:latin typeface="メイリオ" panose="020B0604030504040204" pitchFamily="50" charset="-128"/>
                <a:ea typeface="メイリオ" panose="020B0604030504040204" pitchFamily="50" charset="-128"/>
              </a:rPr>
              <a:t>相手の立場を考えた言動等をとる</a:t>
            </a:r>
            <a:r>
              <a:rPr kumimoji="1" lang="ja-JP" altLang="en-US" sz="2000" spc="100" dirty="0">
                <a:solidFill>
                  <a:prstClr val="black"/>
                </a:solidFill>
                <a:latin typeface="メイリオ" panose="020B0604030504040204" pitchFamily="50" charset="-128"/>
                <a:ea typeface="メイリオ" panose="020B0604030504040204" pitchFamily="50" charset="-128"/>
              </a:rPr>
              <a:t>ことです。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福祉事務所で面接を行う際、何人かが順番待ちをしている場合、大きな声で順番の来た人の名前を呼ばないようにし、相談者の話を十分聴くためにも、個室かそれに近い場所で面接を行うなど</a:t>
            </a:r>
            <a:r>
              <a:rPr kumimoji="1" lang="ja-JP" altLang="en-US" sz="2000" spc="100" dirty="0">
                <a:solidFill>
                  <a:srgbClr val="C00000"/>
                </a:solidFill>
                <a:latin typeface="メイリオ" panose="020B0604030504040204" pitchFamily="50" charset="-128"/>
                <a:ea typeface="メイリオ" panose="020B0604030504040204" pitchFamily="50" charset="-128"/>
              </a:rPr>
              <a:t>プライバシーに配慮</a:t>
            </a:r>
            <a:r>
              <a:rPr kumimoji="1" lang="ja-JP" altLang="en-US" sz="2000" spc="100" dirty="0">
                <a:solidFill>
                  <a:prstClr val="black"/>
                </a:solidFill>
                <a:latin typeface="メイリオ" panose="020B0604030504040204" pitchFamily="50" charset="-128"/>
                <a:ea typeface="メイリオ" panose="020B0604030504040204" pitchFamily="50" charset="-128"/>
              </a:rPr>
              <a:t>します。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家庭訪問の際、</a:t>
            </a:r>
            <a:r>
              <a:rPr kumimoji="1" lang="ja-JP" altLang="en-US" sz="2000" spc="100" dirty="0">
                <a:solidFill>
                  <a:srgbClr val="C00000"/>
                </a:solidFill>
                <a:latin typeface="メイリオ" panose="020B0604030504040204" pitchFamily="50" charset="-128"/>
                <a:ea typeface="メイリオ" panose="020B0604030504040204" pitchFamily="50" charset="-128"/>
              </a:rPr>
              <a:t>玄関先で大きな声で福祉事務所の者であることを告げる</a:t>
            </a:r>
            <a:r>
              <a:rPr kumimoji="1" lang="ja-JP" altLang="en-US" sz="2000" spc="100" dirty="0">
                <a:solidFill>
                  <a:prstClr val="black"/>
                </a:solidFill>
                <a:latin typeface="メイリオ" panose="020B0604030504040204" pitchFamily="50" charset="-128"/>
                <a:ea typeface="メイリオ" panose="020B0604030504040204" pitchFamily="50" charset="-128"/>
              </a:rPr>
              <a:t>、</a:t>
            </a:r>
            <a:r>
              <a:rPr kumimoji="1" lang="ja-JP" altLang="en-US" sz="2000" spc="100" dirty="0">
                <a:solidFill>
                  <a:srgbClr val="C00000"/>
                </a:solidFill>
                <a:latin typeface="メイリオ" panose="020B0604030504040204" pitchFamily="50" charset="-128"/>
                <a:ea typeface="メイリオ" panose="020B0604030504040204" pitchFamily="50" charset="-128"/>
              </a:rPr>
              <a:t>福祉事務所名が記載された自動車や自転車を家の近くに停める</a:t>
            </a:r>
            <a:r>
              <a:rPr kumimoji="1" lang="ja-JP" altLang="en-US" sz="2000" spc="100" dirty="0">
                <a:solidFill>
                  <a:prstClr val="black"/>
                </a:solidFill>
                <a:latin typeface="メイリオ" panose="020B0604030504040204" pitchFamily="50" charset="-128"/>
                <a:ea typeface="メイリオ" panose="020B0604030504040204" pitchFamily="50" charset="-128"/>
              </a:rPr>
              <a:t>などについては、配慮が足りない言動であり</a:t>
            </a:r>
            <a:r>
              <a:rPr kumimoji="1" lang="ja-JP" altLang="en-US" sz="2000" spc="100" dirty="0">
                <a:solidFill>
                  <a:srgbClr val="C00000"/>
                </a:solidFill>
                <a:latin typeface="メイリオ" panose="020B0604030504040204" pitchFamily="50" charset="-128"/>
                <a:ea typeface="メイリオ" panose="020B0604030504040204" pitchFamily="50" charset="-128"/>
              </a:rPr>
              <a:t>信頼関係にマイナス</a:t>
            </a:r>
            <a:r>
              <a:rPr kumimoji="1" lang="ja-JP" altLang="en-US" sz="2000" spc="100" dirty="0">
                <a:solidFill>
                  <a:prstClr val="black"/>
                </a:solidFill>
                <a:latin typeface="メイリオ" panose="020B0604030504040204" pitchFamily="50" charset="-128"/>
                <a:ea typeface="メイリオ" panose="020B0604030504040204" pitchFamily="50" charset="-128"/>
              </a:rPr>
              <a:t>になります。また、事前に連絡をして家庭訪問の日時を決めた方が、信頼関係を構築する上では、より良い場合も考えられます。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400" b="1" spc="100" dirty="0">
                <a:solidFill>
                  <a:prstClr val="black"/>
                </a:solidFill>
                <a:latin typeface="メイリオ" panose="020B0604030504040204" pitchFamily="50" charset="-128"/>
                <a:ea typeface="メイリオ" panose="020B0604030504040204" pitchFamily="50" charset="-128"/>
              </a:rPr>
              <a:t>▶積極的な言葉かけの重要性</a:t>
            </a:r>
            <a:endParaRPr kumimoji="1" lang="en-US" altLang="ja-JP" sz="2400" b="1"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　</a:t>
            </a:r>
            <a:r>
              <a:rPr kumimoji="1" lang="ja-JP" altLang="en-US" sz="2000" spc="100" dirty="0">
                <a:solidFill>
                  <a:prstClr val="black"/>
                </a:solidFill>
                <a:latin typeface="メイリオ" panose="020B0604030504040204" pitchFamily="50" charset="-128"/>
                <a:ea typeface="メイリオ" panose="020B0604030504040204" pitchFamily="50" charset="-128"/>
              </a:rPr>
              <a:t>「お待たせしました」「雨のなか来所してくださりありがとうございます」</a:t>
            </a:r>
          </a:p>
          <a:p>
            <a:pPr eaLnBrk="1" fontAlgn="auto" hangingPunct="1">
              <a:spcBef>
                <a:spcPts val="6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というような声かけが、相談者の緊張を解きほぐし、安心して面接をはじめる一助となります。ケースワーカーがまず、名前や役割を伝えることも重要です。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C452AE1D-5832-48BB-A52B-84B1B4B43D6A}"/>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6A223DE4-593F-4E05-9FFE-F1B97405AB0C}" type="slidenum">
              <a:rPr lang="ja-JP" altLang="en-US">
                <a:solidFill>
                  <a:srgbClr val="898989"/>
                </a:solidFill>
              </a:rPr>
              <a:pPr/>
              <a:t>23</a:t>
            </a:fld>
            <a:endParaRPr lang="ja-JP" altLang="en-US">
              <a:solidFill>
                <a:srgbClr val="898989"/>
              </a:solidFill>
            </a:endParaRPr>
          </a:p>
        </p:txBody>
      </p:sp>
      <p:sp>
        <p:nvSpPr>
          <p:cNvPr id="9" name="四角形: 角を丸くする 8">
            <a:extLst>
              <a:ext uri="{FF2B5EF4-FFF2-40B4-BE49-F238E27FC236}">
                <a16:creationId xmlns:a16="http://schemas.microsoft.com/office/drawing/2014/main" id="{2B3E90B6-C6E9-463D-A622-09CF2466E7C8}"/>
              </a:ext>
            </a:extLst>
          </p:cNvPr>
          <p:cNvSpPr/>
          <p:nvPr/>
        </p:nvSpPr>
        <p:spPr>
          <a:xfrm>
            <a:off x="25400" y="6691313"/>
            <a:ext cx="6407150"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,p14</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09203D9-ABCD-4BE9-99DD-E14F943CD86D}"/>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7A12A1A1-B143-4EF4-B1BA-5B9D1B8A58EC}" type="slidenum">
              <a:rPr lang="ja-JP" altLang="en-US">
                <a:solidFill>
                  <a:srgbClr val="898989"/>
                </a:solidFill>
              </a:rPr>
              <a:pPr/>
              <a:t>24</a:t>
            </a:fld>
            <a:endParaRPr lang="ja-JP" altLang="en-US">
              <a:solidFill>
                <a:srgbClr val="898989"/>
              </a:solidFill>
            </a:endParaRPr>
          </a:p>
        </p:txBody>
      </p:sp>
      <p:sp>
        <p:nvSpPr>
          <p:cNvPr id="13" name="四角形: 角を丸くする 12">
            <a:extLst>
              <a:ext uri="{FF2B5EF4-FFF2-40B4-BE49-F238E27FC236}">
                <a16:creationId xmlns:a16="http://schemas.microsoft.com/office/drawing/2014/main" id="{76EF405A-18D7-4FBE-BAFA-436F860ADD98}"/>
              </a:ext>
            </a:extLst>
          </p:cNvPr>
          <p:cNvSpPr/>
          <p:nvPr/>
        </p:nvSpPr>
        <p:spPr>
          <a:xfrm>
            <a:off x="25400" y="6691313"/>
            <a:ext cx="6407150"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,p14</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FFDD6816-B92D-0773-833C-4A6C10CD5D24}"/>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２．具体的な面接技法</a:t>
            </a:r>
          </a:p>
        </p:txBody>
      </p:sp>
      <p:sp>
        <p:nvSpPr>
          <p:cNvPr id="5" name="正方形/長方形 4">
            <a:extLst>
              <a:ext uri="{FF2B5EF4-FFF2-40B4-BE49-F238E27FC236}">
                <a16:creationId xmlns:a16="http://schemas.microsoft.com/office/drawing/2014/main" id="{3983D14F-39B0-4215-AF6E-F8717F9C830B}"/>
              </a:ext>
            </a:extLst>
          </p:cNvPr>
          <p:cNvSpPr/>
          <p:nvPr/>
        </p:nvSpPr>
        <p:spPr>
          <a:xfrm>
            <a:off x="134938" y="1080000"/>
            <a:ext cx="9636125" cy="4245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12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a:t>
            </a:r>
            <a:r>
              <a:rPr kumimoji="1" lang="ja-JP" altLang="en-US" sz="2000" spc="100" dirty="0">
                <a:solidFill>
                  <a:srgbClr val="C00000"/>
                </a:solidFill>
                <a:latin typeface="メイリオ" panose="020B0604030504040204" pitchFamily="50" charset="-128"/>
                <a:ea typeface="メイリオ" panose="020B0604030504040204" pitchFamily="50" charset="-128"/>
              </a:rPr>
              <a:t>まずは聴き手にまわり、相手に話してもらう</a:t>
            </a:r>
            <a:r>
              <a:rPr kumimoji="1" lang="ja-JP" altLang="en-US" sz="2000" spc="100" dirty="0">
                <a:solidFill>
                  <a:prstClr val="black"/>
                </a:solidFill>
                <a:latin typeface="メイリオ" panose="020B0604030504040204" pitchFamily="50" charset="-128"/>
                <a:ea typeface="メイリオ" panose="020B0604030504040204" pitchFamily="50" charset="-128"/>
              </a:rPr>
              <a:t>ようにしましょう。</a:t>
            </a:r>
            <a:r>
              <a:rPr kumimoji="1" lang="ja-JP" altLang="en-US" sz="2000" spc="100" dirty="0">
                <a:solidFill>
                  <a:srgbClr val="C00000"/>
                </a:solidFill>
                <a:latin typeface="メイリオ" panose="020B0604030504040204" pitchFamily="50" charset="-128"/>
                <a:ea typeface="メイリオ" panose="020B0604030504040204" pitchFamily="50" charset="-128"/>
              </a:rPr>
              <a:t>相手に話してもらうとは、相談者に自由に話してもらうこと</a:t>
            </a:r>
            <a:r>
              <a:rPr kumimoji="1" lang="ja-JP" altLang="en-US" sz="2000" spc="100" dirty="0">
                <a:solidFill>
                  <a:prstClr val="black"/>
                </a:solidFill>
                <a:latin typeface="メイリオ" panose="020B0604030504040204" pitchFamily="50" charset="-128"/>
                <a:ea typeface="メイリオ" panose="020B0604030504040204" pitchFamily="50" charset="-128"/>
              </a:rPr>
              <a:t>で、ケースワーカーの意図に沿った質問に対して答えてもらうこととは違います。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12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面接の場面では、相談者の主訴からニーズを把握しようと、聴く側の立場で「なぜ？」、「どうして？」と尋ねることばかりしてしまいますが、多くの場合、相談者はそのような質問を</a:t>
            </a:r>
            <a:r>
              <a:rPr kumimoji="1" lang="ja-JP" altLang="en-US" sz="2000" spc="100" dirty="0">
                <a:solidFill>
                  <a:srgbClr val="C00000"/>
                </a:solidFill>
                <a:latin typeface="メイリオ" panose="020B0604030504040204" pitchFamily="50" charset="-128"/>
                <a:ea typeface="メイリオ" panose="020B0604030504040204" pitchFamily="50" charset="-128"/>
              </a:rPr>
              <a:t>「非難」や「叱責」</a:t>
            </a:r>
            <a:r>
              <a:rPr kumimoji="1" lang="ja-JP" altLang="en-US" sz="2000" spc="100" dirty="0">
                <a:solidFill>
                  <a:prstClr val="black"/>
                </a:solidFill>
                <a:latin typeface="メイリオ" panose="020B0604030504040204" pitchFamily="50" charset="-128"/>
                <a:ea typeface="メイリオ" panose="020B0604030504040204" pitchFamily="50" charset="-128"/>
              </a:rPr>
              <a:t>として受け取ってしまいがちです。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1200"/>
              </a:spcBef>
              <a:spcAft>
                <a:spcPts val="0"/>
              </a:spcAft>
              <a:defRPr/>
            </a:pPr>
            <a:r>
              <a:rPr kumimoji="1" lang="ja-JP" altLang="en-US" sz="2000" spc="100" dirty="0">
                <a:solidFill>
                  <a:prstClr val="black"/>
                </a:solidFill>
                <a:latin typeface="メイリオ" panose="020B0604030504040204" pitchFamily="50" charset="-128"/>
                <a:ea typeface="メイリオ" panose="020B0604030504040204" pitchFamily="50" charset="-128"/>
              </a:rPr>
              <a:t>　相談者の主訴からニーズを把握するため相手の話を整理する必要はありますが、質問形式の面接だけでは、相手との間に信頼関係は生まれにくいと考えられます。</a:t>
            </a:r>
            <a:r>
              <a:rPr kumimoji="1" lang="ja-JP" altLang="en-US" sz="2000" spc="100" dirty="0">
                <a:solidFill>
                  <a:srgbClr val="C00000"/>
                </a:solidFill>
                <a:latin typeface="メイリオ" panose="020B0604030504040204" pitchFamily="50" charset="-128"/>
                <a:ea typeface="メイリオ" panose="020B0604030504040204" pitchFamily="50" charset="-128"/>
              </a:rPr>
              <a:t>相談者が話しているときに、うなずく、相づちを打つ、相談者のキーワードを繰り返すなどの方法</a:t>
            </a:r>
            <a:r>
              <a:rPr kumimoji="1" lang="ja-JP" altLang="en-US" sz="2000" spc="100" dirty="0">
                <a:solidFill>
                  <a:prstClr val="black"/>
                </a:solidFill>
                <a:latin typeface="メイリオ" panose="020B0604030504040204" pitchFamily="50" charset="-128"/>
                <a:ea typeface="メイリオ" panose="020B0604030504040204" pitchFamily="50" charset="-128"/>
              </a:rPr>
              <a:t>を使い、面接を進めていくことが大切です。</a:t>
            </a:r>
            <a:endParaRPr kumimoji="1" lang="en-US" altLang="ja-JP" sz="2000" spc="100" dirty="0">
              <a:solidFill>
                <a:prstClr val="black"/>
              </a:solidFill>
              <a:latin typeface="メイリオ" panose="020B0604030504040204" pitchFamily="50" charset="-128"/>
              <a:ea typeface="メイリオ" panose="020B0604030504040204" pitchFamily="50" charset="-128"/>
            </a:endParaRPr>
          </a:p>
        </p:txBody>
      </p:sp>
      <p:sp>
        <p:nvSpPr>
          <p:cNvPr id="19" name="二等辺三角形 18">
            <a:extLst>
              <a:ext uri="{FF2B5EF4-FFF2-40B4-BE49-F238E27FC236}">
                <a16:creationId xmlns:a16="http://schemas.microsoft.com/office/drawing/2014/main" id="{A600699F-9974-AF7C-8C6A-74340C3BF9F7}"/>
              </a:ext>
            </a:extLst>
          </p:cNvPr>
          <p:cNvSpPr/>
          <p:nvPr/>
        </p:nvSpPr>
        <p:spPr>
          <a:xfrm flipV="1">
            <a:off x="4632280" y="5188819"/>
            <a:ext cx="641435"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AD286DE7-4F5E-E67E-61E6-C1B17CD25E4B}"/>
              </a:ext>
            </a:extLst>
          </p:cNvPr>
          <p:cNvSpPr txBox="1"/>
          <p:nvPr/>
        </p:nvSpPr>
        <p:spPr>
          <a:xfrm>
            <a:off x="714754" y="5766774"/>
            <a:ext cx="8476488" cy="369332"/>
          </a:xfrm>
          <a:prstGeom prst="rect">
            <a:avLst/>
          </a:prstGeom>
          <a:noFill/>
        </p:spPr>
        <p:txBody>
          <a:bodyPr wrap="square">
            <a:spAutoFit/>
          </a:bodyPr>
          <a:lstStyle/>
          <a:p>
            <a:pPr algn="ctr" eaLnBrk="1" fontAlgn="auto" hangingPunct="1">
              <a:spcBef>
                <a:spcPts val="1200"/>
              </a:spcBef>
              <a:spcAft>
                <a:spcPts val="0"/>
              </a:spcAft>
              <a:defRPr/>
            </a:pPr>
            <a:r>
              <a:rPr kumimoji="1" lang="ja-JP" altLang="en-US" sz="1800" spc="100" dirty="0">
                <a:solidFill>
                  <a:prstClr val="black"/>
                </a:solidFill>
                <a:latin typeface="メイリオ" panose="020B0604030504040204" pitchFamily="50" charset="-128"/>
                <a:ea typeface="メイリオ" panose="020B0604030504040204" pitchFamily="50" charset="-128"/>
              </a:rPr>
              <a:t>次頁では、話を</a:t>
            </a:r>
            <a:r>
              <a:rPr kumimoji="1" lang="ja-JP" altLang="en-US" spc="100" dirty="0">
                <a:solidFill>
                  <a:prstClr val="black"/>
                </a:solidFill>
                <a:latin typeface="メイリオ" panose="020B0604030504040204" pitchFamily="50" charset="-128"/>
                <a:ea typeface="メイリオ" panose="020B0604030504040204" pitchFamily="50" charset="-128"/>
              </a:rPr>
              <a:t>引き出す</a:t>
            </a:r>
            <a:r>
              <a:rPr kumimoji="1" lang="ja-JP" altLang="en-US" sz="1800" spc="100" dirty="0">
                <a:solidFill>
                  <a:prstClr val="black"/>
                </a:solidFill>
                <a:latin typeface="メイリオ" panose="020B0604030504040204" pitchFamily="50" charset="-128"/>
                <a:ea typeface="メイリオ" panose="020B0604030504040204" pitchFamily="50" charset="-128"/>
              </a:rPr>
              <a:t>ための技術の一例を学びましょう！</a:t>
            </a:r>
            <a:endParaRPr kumimoji="1" lang="en-US" altLang="ja-JP" sz="1800" spc="100" dirty="0">
              <a:solidFill>
                <a:prstClr val="black"/>
              </a:solidFill>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DA3363F3-D997-9F10-E03A-B33B117705F2}"/>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．面接相談の援助技術について</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2356E1B-921B-4B53-A7B8-7A08F0CB46F8}"/>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8207464-68DE-43D4-990C-18A26935C175}" type="slidenum">
              <a:rPr lang="ja-JP" altLang="en-US">
                <a:solidFill>
                  <a:srgbClr val="898989"/>
                </a:solidFill>
              </a:rPr>
              <a:pPr/>
              <a:t>25</a:t>
            </a:fld>
            <a:endParaRPr lang="ja-JP" altLang="en-US">
              <a:solidFill>
                <a:srgbClr val="898989"/>
              </a:solidFill>
            </a:endParaRPr>
          </a:p>
        </p:txBody>
      </p:sp>
      <p:graphicFrame>
        <p:nvGraphicFramePr>
          <p:cNvPr id="9" name="表 8">
            <a:extLst>
              <a:ext uri="{FF2B5EF4-FFF2-40B4-BE49-F238E27FC236}">
                <a16:creationId xmlns:a16="http://schemas.microsoft.com/office/drawing/2014/main" id="{225D1AAF-8E3B-4A3E-A5E6-D3ABAB5BF1F7}"/>
              </a:ext>
            </a:extLst>
          </p:cNvPr>
          <p:cNvGraphicFramePr>
            <a:graphicFrameLocks noGrp="1"/>
          </p:cNvGraphicFramePr>
          <p:nvPr>
            <p:extLst>
              <p:ext uri="{D42A27DB-BD31-4B8C-83A1-F6EECF244321}">
                <p14:modId xmlns:p14="http://schemas.microsoft.com/office/powerpoint/2010/main" val="301600017"/>
              </p:ext>
            </p:extLst>
          </p:nvPr>
        </p:nvGraphicFramePr>
        <p:xfrm>
          <a:off x="93000" y="657360"/>
          <a:ext cx="9720000" cy="5699808"/>
        </p:xfrm>
        <a:graphic>
          <a:graphicData uri="http://schemas.openxmlformats.org/drawingml/2006/table">
            <a:tbl>
              <a:tblPr firstRow="1" bandRow="1">
                <a:tableStyleId>{BDBED569-4797-4DF1-A0F4-6AAB3CD982D8}</a:tableStyleId>
              </a:tblPr>
              <a:tblGrid>
                <a:gridCol w="1644455">
                  <a:extLst>
                    <a:ext uri="{9D8B030D-6E8A-4147-A177-3AD203B41FA5}">
                      <a16:colId xmlns:a16="http://schemas.microsoft.com/office/drawing/2014/main" val="20000"/>
                    </a:ext>
                  </a:extLst>
                </a:gridCol>
                <a:gridCol w="8075545">
                  <a:extLst>
                    <a:ext uri="{9D8B030D-6E8A-4147-A177-3AD203B41FA5}">
                      <a16:colId xmlns:a16="http://schemas.microsoft.com/office/drawing/2014/main" val="20001"/>
                    </a:ext>
                  </a:extLst>
                </a:gridCol>
              </a:tblGrid>
              <a:tr h="731570">
                <a:tc>
                  <a:txBody>
                    <a:bodyPr/>
                    <a:lstStyle/>
                    <a:p>
                      <a:r>
                        <a:rPr kumimoji="1" lang="ja-JP" altLang="en-US" sz="1800" b="1" spc="100" baseline="0" dirty="0">
                          <a:latin typeface="メイリオ" panose="020B0604030504040204" pitchFamily="50" charset="-128"/>
                          <a:ea typeface="メイリオ" panose="020B0604030504040204" pitchFamily="50" charset="-128"/>
                        </a:rPr>
                        <a:t>うなずき</a:t>
                      </a:r>
                      <a:endParaRPr kumimoji="1" lang="en-US" altLang="ja-JP" sz="1800" b="1" spc="100" baseline="0" dirty="0">
                        <a:latin typeface="メイリオ" panose="020B0604030504040204" pitchFamily="50" charset="-128"/>
                        <a:ea typeface="メイリオ" panose="020B0604030504040204" pitchFamily="50" charset="-128"/>
                      </a:endParaRPr>
                    </a:p>
                    <a:p>
                      <a:r>
                        <a:rPr kumimoji="1" lang="ja-JP" altLang="en-US" sz="1800" b="1" spc="100" baseline="0" dirty="0">
                          <a:latin typeface="メイリオ" panose="020B0604030504040204" pitchFamily="50" charset="-128"/>
                          <a:ea typeface="メイリオ" panose="020B0604030504040204" pitchFamily="50" charset="-128"/>
                        </a:rPr>
                        <a:t>相</a:t>
                      </a:r>
                      <a:r>
                        <a:rPr kumimoji="1" lang="ja-JP" altLang="en-US" sz="1800" b="1" spc="100" baseline="0" dirty="0" err="1">
                          <a:latin typeface="メイリオ" panose="020B0604030504040204" pitchFamily="50" charset="-128"/>
                          <a:ea typeface="メイリオ" panose="020B0604030504040204" pitchFamily="50" charset="-128"/>
                        </a:rPr>
                        <a:t>づちを</a:t>
                      </a:r>
                      <a:r>
                        <a:rPr kumimoji="1" lang="ja-JP" altLang="en-US" sz="1800" b="1" spc="100" baseline="0" dirty="0">
                          <a:latin typeface="メイリオ" panose="020B0604030504040204" pitchFamily="50" charset="-128"/>
                          <a:ea typeface="メイリオ" panose="020B0604030504040204" pitchFamily="50" charset="-128"/>
                        </a:rPr>
                        <a:t>打つ</a:t>
                      </a:r>
                    </a:p>
                  </a:txBody>
                  <a:tcPr marL="91426" marR="91426" marT="45726" marB="45726" anchor="ctr"/>
                </a:tc>
                <a:tc>
                  <a:txBody>
                    <a:bodyPr/>
                    <a:lstStyle/>
                    <a:p>
                      <a:r>
                        <a:rPr kumimoji="1" lang="ja-JP" altLang="en-US" sz="1400" b="0" spc="100" baseline="0" dirty="0">
                          <a:latin typeface="メイリオ" panose="020B0604030504040204" pitchFamily="50" charset="-128"/>
                          <a:ea typeface="メイリオ" panose="020B0604030504040204" pitchFamily="50" charset="-128"/>
                        </a:rPr>
                        <a:t>　面接の場面で、相談者に話してもらおうとケースワーカーが寡黙にしていただけでは、なかなか話しづらいものです。しかし、うなずきや相づちを打つことで、話しやすくなる効果があります。「なるほど」「そうですか」等は理解・同意を、「それで」「というと」等は話を促します。</a:t>
                      </a:r>
                    </a:p>
                  </a:txBody>
                  <a:tcPr marL="91426" marR="91426" marT="45726" marB="45726"/>
                </a:tc>
                <a:extLst>
                  <a:ext uri="{0D108BD9-81ED-4DB2-BD59-A6C34878D82A}">
                    <a16:rowId xmlns:a16="http://schemas.microsoft.com/office/drawing/2014/main" val="10000"/>
                  </a:ext>
                </a:extLst>
              </a:tr>
              <a:tr h="1158316">
                <a:tc>
                  <a:txBody>
                    <a:bodyPr/>
                    <a:lstStyle/>
                    <a:p>
                      <a:r>
                        <a:rPr kumimoji="1" lang="ja-JP" altLang="en-US" sz="1800" b="1" spc="100" baseline="0" dirty="0">
                          <a:latin typeface="メイリオ" panose="020B0604030504040204" pitchFamily="50" charset="-128"/>
                          <a:ea typeface="メイリオ" panose="020B0604030504040204" pitchFamily="50" charset="-128"/>
                        </a:rPr>
                        <a:t>要約・要点化</a:t>
                      </a:r>
                    </a:p>
                  </a:txBody>
                  <a:tcPr marL="91426" marR="91426" marT="45726" marB="45726" anchor="ctr"/>
                </a:tc>
                <a:tc>
                  <a:txBody>
                    <a:bodyPr/>
                    <a:lstStyle/>
                    <a:p>
                      <a:r>
                        <a:rPr kumimoji="1" lang="ja-JP" altLang="en-US" sz="1400" b="0" spc="100" baseline="0" dirty="0">
                          <a:latin typeface="メイリオ" panose="020B0604030504040204" pitchFamily="50" charset="-128"/>
                          <a:ea typeface="メイリオ" panose="020B0604030504040204" pitchFamily="50" charset="-128"/>
                        </a:rPr>
                        <a:t>　相談者は必ずしも整理して話せるとは限りません。むしろ感情的に整理されていなかったり、真の問題が何かも不明な場合もあります。話しているうちに混乱してしまい、同じ話を繰り返したりします。このような場合、ケースワーカーは、相談者の話の要点だけを整理して「・・・こんなことがあったのですね。つらかったのですね」と返すとよいでしょう。</a:t>
                      </a:r>
                      <a:endParaRPr kumimoji="1" lang="en-US" altLang="ja-JP" sz="1400" b="0" spc="100" baseline="0" dirty="0">
                        <a:latin typeface="メイリオ" panose="020B0604030504040204" pitchFamily="50" charset="-128"/>
                        <a:ea typeface="メイリオ" panose="020B0604030504040204" pitchFamily="50" charset="-128"/>
                      </a:endParaRPr>
                    </a:p>
                    <a:p>
                      <a:r>
                        <a:rPr kumimoji="1" lang="ja-JP" altLang="en-US" sz="1400" b="0" spc="100" baseline="0" dirty="0">
                          <a:latin typeface="メイリオ" panose="020B0604030504040204" pitchFamily="50" charset="-128"/>
                          <a:ea typeface="メイリオ" panose="020B0604030504040204" pitchFamily="50" charset="-128"/>
                        </a:rPr>
                        <a:t>　また、相談者の話していることの焦点がずれてきたり、話が違う方向へ逸れそうになった場合は、主題に戻るように働きかけましょう。</a:t>
                      </a:r>
                      <a:endParaRPr kumimoji="1" lang="en-US" altLang="ja-JP" sz="1400" b="0" spc="100" baseline="0" dirty="0">
                        <a:latin typeface="メイリオ" panose="020B0604030504040204" pitchFamily="50" charset="-128"/>
                        <a:ea typeface="メイリオ" panose="020B0604030504040204" pitchFamily="50" charset="-128"/>
                      </a:endParaRPr>
                    </a:p>
                  </a:txBody>
                  <a:tcPr marL="91426" marR="91426" marT="45726" marB="45726"/>
                </a:tc>
                <a:extLst>
                  <a:ext uri="{0D108BD9-81ED-4DB2-BD59-A6C34878D82A}">
                    <a16:rowId xmlns:a16="http://schemas.microsoft.com/office/drawing/2014/main" val="10001"/>
                  </a:ext>
                </a:extLst>
              </a:tr>
              <a:tr h="1585062">
                <a:tc>
                  <a:txBody>
                    <a:bodyPr/>
                    <a:lstStyle/>
                    <a:p>
                      <a:r>
                        <a:rPr kumimoji="1" lang="ja-JP" altLang="en-US" sz="1800" b="1" spc="100" baseline="0" dirty="0">
                          <a:latin typeface="メイリオ" panose="020B0604030504040204" pitchFamily="50" charset="-128"/>
                          <a:ea typeface="メイリオ" panose="020B0604030504040204" pitchFamily="50" charset="-128"/>
                        </a:rPr>
                        <a:t>共感的な表現</a:t>
                      </a:r>
                    </a:p>
                  </a:txBody>
                  <a:tcPr marL="91426" marR="91426" marT="45726" marB="45726" anchor="ctr"/>
                </a:tc>
                <a:tc>
                  <a:txBody>
                    <a:bodyPr/>
                    <a:lstStyle/>
                    <a:p>
                      <a:r>
                        <a:rPr kumimoji="1" lang="ja-JP" altLang="en-US" sz="1400" b="0" spc="100" baseline="0" dirty="0">
                          <a:latin typeface="メイリオ" panose="020B0604030504040204" pitchFamily="50" charset="-128"/>
                          <a:ea typeface="メイリオ" panose="020B0604030504040204" pitchFamily="50" charset="-128"/>
                        </a:rPr>
                        <a:t>　相談者の話の内容や感情の流れに合わせ、共感的な表情、態度、言葉で受け答えすることは、「自分の話を理解してもらえている」という相談者の安心感につながります。苦労や大変な思いをしたことを伝えたい相談者には「それは大変でしたね」などのねぎらい、自分の言動を認めてもらいたい相談者には「ごもっともだと思います」などの同意の受け答えが考えられます。</a:t>
                      </a:r>
                      <a:endParaRPr kumimoji="1" lang="en-US" altLang="ja-JP" sz="1400" b="0" spc="100" baseline="0" dirty="0">
                        <a:latin typeface="メイリオ" panose="020B0604030504040204" pitchFamily="50" charset="-128"/>
                        <a:ea typeface="メイリオ" panose="020B0604030504040204" pitchFamily="50" charset="-128"/>
                      </a:endParaRPr>
                    </a:p>
                    <a:p>
                      <a:r>
                        <a:rPr kumimoji="1" lang="ja-JP" altLang="en-US" sz="1400" b="0" spc="100" baseline="0" dirty="0">
                          <a:latin typeface="メイリオ" panose="020B0604030504040204" pitchFamily="50" charset="-128"/>
                          <a:ea typeface="メイリオ" panose="020B0604030504040204" pitchFamily="50" charset="-128"/>
                        </a:rPr>
                        <a:t>　また、会話のところどころで相談者の話を繰り返し、言い換えをすることで、相談者に対する共感を印象づけることも効果的です。共感的表現は、相談者の感情を正確に把握し、その感情を理解していることを自然な言葉で相談者に返す（反射）ことにつながります。</a:t>
                      </a:r>
                      <a:endParaRPr kumimoji="1" lang="en-US" altLang="ja-JP" sz="1400" b="0" spc="100" baseline="0" dirty="0">
                        <a:latin typeface="メイリオ" panose="020B0604030504040204" pitchFamily="50" charset="-128"/>
                        <a:ea typeface="メイリオ" panose="020B0604030504040204" pitchFamily="50" charset="-128"/>
                      </a:endParaRPr>
                    </a:p>
                  </a:txBody>
                  <a:tcPr marL="91426" marR="91426" marT="45726" marB="45726"/>
                </a:tc>
                <a:extLst>
                  <a:ext uri="{0D108BD9-81ED-4DB2-BD59-A6C34878D82A}">
                    <a16:rowId xmlns:a16="http://schemas.microsoft.com/office/drawing/2014/main" val="10002"/>
                  </a:ext>
                </a:extLst>
              </a:tr>
              <a:tr h="13716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rPr>
                        <a:t>質問の工夫</a:t>
                      </a:r>
                      <a:endParaRPr kumimoji="1" lang="ja-JP" altLang="en-US" sz="18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91426" marR="91426" marT="45726" marB="45726" anchor="ctr"/>
                </a:tc>
                <a:tc>
                  <a:txBody>
                    <a:bodyPr/>
                    <a:lstStyle/>
                    <a:p>
                      <a:r>
                        <a:rPr kumimoji="1" lang="ja-JP" altLang="en-US" sz="1400" b="0" spc="100" baseline="0" dirty="0">
                          <a:latin typeface="メイリオ" panose="020B0604030504040204" pitchFamily="50" charset="-128"/>
                          <a:ea typeface="メイリオ" panose="020B0604030504040204" pitchFamily="50" charset="-128"/>
                        </a:rPr>
                        <a:t>　相談者に事情・気持ちを尋ねる場合や、さらに詳しく話を聴きたい場合、相談者により多くを語ってもらう場合には、「はい」「いいえ」や一言でしか答えられない質問の仕方（閉ざされた質問）ではなく、「○○○についてどう思いますか？」「○○について詳しく聴きたいのですが」などと聴いてみることを心掛けましょう（開かれた質問）。相談者が自由に自分の表現で答えることができます。</a:t>
                      </a:r>
                      <a:endParaRPr kumimoji="1" lang="en-US" altLang="ja-JP" sz="1400" b="0" spc="100" baseline="0" dirty="0">
                        <a:latin typeface="メイリオ" panose="020B0604030504040204" pitchFamily="50" charset="-128"/>
                        <a:ea typeface="メイリオ" panose="020B0604030504040204" pitchFamily="50" charset="-128"/>
                      </a:endParaRPr>
                    </a:p>
                    <a:p>
                      <a:r>
                        <a:rPr kumimoji="1" lang="ja-JP" altLang="en-US" sz="1400" b="0" spc="100" baseline="0" dirty="0">
                          <a:latin typeface="メイリオ" panose="020B0604030504040204" pitchFamily="50" charset="-128"/>
                          <a:ea typeface="メイリオ" panose="020B0604030504040204" pitchFamily="50" charset="-128"/>
                        </a:rPr>
                        <a:t>　一方で、事実確認を行う場合には、閉ざされた質問が有効なこともあります。開かれた質問を基本にしながら、状況に応じて閉ざされた質問を交えましょう。</a:t>
                      </a:r>
                      <a:endParaRPr kumimoji="1" lang="en-US" altLang="ja-JP" sz="1400" b="0" spc="100" baseline="0" dirty="0">
                        <a:latin typeface="メイリオ" panose="020B0604030504040204" pitchFamily="50" charset="-128"/>
                        <a:ea typeface="メイリオ" panose="020B0604030504040204" pitchFamily="50" charset="-128"/>
                      </a:endParaRPr>
                    </a:p>
                  </a:txBody>
                  <a:tcPr marL="91426" marR="91426" marT="45726" marB="45726"/>
                </a:tc>
                <a:extLst>
                  <a:ext uri="{0D108BD9-81ED-4DB2-BD59-A6C34878D82A}">
                    <a16:rowId xmlns:a16="http://schemas.microsoft.com/office/drawing/2014/main" val="10003"/>
                  </a:ext>
                </a:extLst>
              </a:tr>
            </a:tbl>
          </a:graphicData>
        </a:graphic>
      </p:graphicFrame>
      <p:sp>
        <p:nvSpPr>
          <p:cNvPr id="10" name="四角形: 角を丸くする 9">
            <a:extLst>
              <a:ext uri="{FF2B5EF4-FFF2-40B4-BE49-F238E27FC236}">
                <a16:creationId xmlns:a16="http://schemas.microsoft.com/office/drawing/2014/main" id="{DC379333-B03B-476B-AD23-24B48F306E07}"/>
              </a:ext>
            </a:extLst>
          </p:cNvPr>
          <p:cNvSpPr/>
          <p:nvPr/>
        </p:nvSpPr>
        <p:spPr>
          <a:xfrm>
            <a:off x="25400" y="6691313"/>
            <a:ext cx="6948000" cy="144462"/>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,p18-19</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p>
        </p:txBody>
      </p:sp>
      <p:sp>
        <p:nvSpPr>
          <p:cNvPr id="7" name="正方形/長方形 6">
            <a:extLst>
              <a:ext uri="{FF2B5EF4-FFF2-40B4-BE49-F238E27FC236}">
                <a16:creationId xmlns:a16="http://schemas.microsoft.com/office/drawing/2014/main" id="{CA7C0BF1-2A7D-6721-F077-C059B5BD0FA3}"/>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D391D-9AA8-7D2F-48D9-F420DFBE11B1}"/>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2B1CC844-A549-E339-098E-699B09E1610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26</a:t>
            </a:fld>
            <a:endParaRPr lang="ja-JP" altLang="en-US" sz="1000">
              <a:solidFill>
                <a:srgbClr val="898989"/>
              </a:solidFill>
            </a:endParaRPr>
          </a:p>
        </p:txBody>
      </p:sp>
      <p:sp>
        <p:nvSpPr>
          <p:cNvPr id="3" name="四角形: 角を丸くする 2">
            <a:extLst>
              <a:ext uri="{FF2B5EF4-FFF2-40B4-BE49-F238E27FC236}">
                <a16:creationId xmlns:a16="http://schemas.microsoft.com/office/drawing/2014/main" id="{C99CCFD5-2AD0-FD19-F350-C8904F727F11}"/>
              </a:ext>
            </a:extLst>
          </p:cNvPr>
          <p:cNvSpPr/>
          <p:nvPr/>
        </p:nvSpPr>
        <p:spPr>
          <a:xfrm>
            <a:off x="17463" y="6683375"/>
            <a:ext cx="8207375" cy="144463"/>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出典：新保美香「生活保護実践講座</a:t>
            </a:r>
            <a:r>
              <a:rPr kumimoji="1" lang="en-US" altLang="ja-JP" sz="1000" dirty="0">
                <a:solidFill>
                  <a:schemeClr val="tx1"/>
                </a:solidFill>
                <a:latin typeface="メイリオ" panose="020B0604030504040204" pitchFamily="50" charset="-128"/>
                <a:ea typeface="メイリオ" panose="020B0604030504040204" pitchFamily="50" charset="-128"/>
              </a:rPr>
              <a:t>2023</a:t>
            </a:r>
            <a:r>
              <a:rPr kumimoji="1" lang="ja-JP" altLang="en-US" sz="1000" dirty="0">
                <a:solidFill>
                  <a:schemeClr val="tx1"/>
                </a:solidFill>
                <a:latin typeface="メイリオ" panose="020B0604030504040204" pitchFamily="50" charset="-128"/>
                <a:ea typeface="メイリオ" panose="020B0604030504040204" pitchFamily="50" charset="-128"/>
              </a:rPr>
              <a:t>／第７回」</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生活と福祉（</a:t>
            </a:r>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月号）</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2023</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p22</a:t>
            </a:r>
          </a:p>
        </p:txBody>
      </p:sp>
      <p:grpSp>
        <p:nvGrpSpPr>
          <p:cNvPr id="5" name="グループ化 4">
            <a:extLst>
              <a:ext uri="{FF2B5EF4-FFF2-40B4-BE49-F238E27FC236}">
                <a16:creationId xmlns:a16="http://schemas.microsoft.com/office/drawing/2014/main" id="{8EAA5624-481D-0AC3-EF2F-882EBDA63694}"/>
              </a:ext>
            </a:extLst>
          </p:cNvPr>
          <p:cNvGrpSpPr/>
          <p:nvPr/>
        </p:nvGrpSpPr>
        <p:grpSpPr>
          <a:xfrm>
            <a:off x="298985" y="1154465"/>
            <a:ext cx="8967788" cy="2523768"/>
            <a:chOff x="680720" y="801201"/>
            <a:chExt cx="8967788" cy="2523768"/>
          </a:xfrm>
        </p:grpSpPr>
        <p:sp>
          <p:nvSpPr>
            <p:cNvPr id="8" name="正方形/長方形 7">
              <a:extLst>
                <a:ext uri="{FF2B5EF4-FFF2-40B4-BE49-F238E27FC236}">
                  <a16:creationId xmlns:a16="http://schemas.microsoft.com/office/drawing/2014/main" id="{84F65DB3-A3E2-B890-1221-7F31EE1AF4BE}"/>
                </a:ext>
              </a:extLst>
            </p:cNvPr>
            <p:cNvSpPr>
              <a:spLocks noChangeArrowheads="1"/>
            </p:cNvSpPr>
            <p:nvPr/>
          </p:nvSpPr>
          <p:spPr bwMode="auto">
            <a:xfrm>
              <a:off x="680720" y="801201"/>
              <a:ext cx="8544560" cy="40011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2000" b="1" spc="100" dirty="0">
                  <a:latin typeface="メイリオ" panose="020B0604030504040204" pitchFamily="50" charset="-128"/>
                  <a:ea typeface="メイリオ" panose="020B0604030504040204" pitchFamily="50" charset="-128"/>
                </a:rPr>
                <a:t>①自分の状態を把握しましょう</a:t>
              </a:r>
            </a:p>
          </p:txBody>
        </p:sp>
        <p:sp>
          <p:nvSpPr>
            <p:cNvPr id="9" name="正方形/長方形 7">
              <a:extLst>
                <a:ext uri="{FF2B5EF4-FFF2-40B4-BE49-F238E27FC236}">
                  <a16:creationId xmlns:a16="http://schemas.microsoft.com/office/drawing/2014/main" id="{82DC954F-2F95-2FFA-EDC8-1BD2DA64DD7A}"/>
                </a:ext>
              </a:extLst>
            </p:cNvPr>
            <p:cNvSpPr>
              <a:spLocks noChangeArrowheads="1"/>
            </p:cNvSpPr>
            <p:nvPr/>
          </p:nvSpPr>
          <p:spPr bwMode="auto">
            <a:xfrm>
              <a:off x="1103948" y="1262866"/>
              <a:ext cx="8544560" cy="2062103"/>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面接は人が人に向き合い行われます。つまり、</a:t>
              </a:r>
              <a:r>
                <a:rPr kumimoji="0" lang="en-US" altLang="ja-JP" sz="1600" spc="100" dirty="0">
                  <a:latin typeface="メイリオ" panose="020B0604030504040204" pitchFamily="50" charset="-128"/>
                  <a:ea typeface="メイリオ" panose="020B0604030504040204" pitchFamily="50" charset="-128"/>
                </a:rPr>
                <a:t>CW</a:t>
              </a:r>
              <a:r>
                <a:rPr kumimoji="0" lang="ja-JP" altLang="en-US" sz="1600" spc="100" dirty="0">
                  <a:latin typeface="メイリオ" panose="020B0604030504040204" pitchFamily="50" charset="-128"/>
                  <a:ea typeface="メイリオ" panose="020B0604030504040204" pitchFamily="50" charset="-128"/>
                </a:rPr>
                <a:t>は自身を援助・支援の道具として、相談者等に対応することになります。このため、日々自身のコンディションを確認しておくことがとても大切です。</a:t>
              </a:r>
            </a:p>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a:t>
              </a:r>
              <a:r>
                <a:rPr kumimoji="0" lang="en-US" altLang="ja-JP" sz="1600" spc="100" dirty="0">
                  <a:latin typeface="メイリオ" panose="020B0604030504040204" pitchFamily="50" charset="-128"/>
                  <a:ea typeface="メイリオ" panose="020B0604030504040204" pitchFamily="50" charset="-128"/>
                </a:rPr>
                <a:t>CW</a:t>
              </a:r>
              <a:r>
                <a:rPr kumimoji="0" lang="ja-JP" altLang="en-US" sz="1600" spc="100" dirty="0">
                  <a:latin typeface="メイリオ" panose="020B0604030504040204" pitchFamily="50" charset="-128"/>
                  <a:ea typeface="メイリオ" panose="020B0604030504040204" pitchFamily="50" charset="-128"/>
                </a:rPr>
                <a:t>も生身の人間です。常に穏やかに、フラットな気持ちで、ゆとりをもって相手の話を聴くことができればよいですが、体調がすぐれないとき、疲れているとき、業務が立て込んでしまい集中力がなくなっているときもあることでしょう。このようなときこそ、そのことを自覚して、面接場面では、できるだけ「聴くこと」に集中したり、ポイントを絞った面接にするなど、無理をしないようにしたいものです。</a:t>
              </a:r>
            </a:p>
          </p:txBody>
        </p:sp>
        <p:cxnSp>
          <p:nvCxnSpPr>
            <p:cNvPr id="10" name="直線コネクタ 9">
              <a:extLst>
                <a:ext uri="{FF2B5EF4-FFF2-40B4-BE49-F238E27FC236}">
                  <a16:creationId xmlns:a16="http://schemas.microsoft.com/office/drawing/2014/main" id="{CB723408-A705-D212-6E3D-BB72D4F1BAF5}"/>
                </a:ext>
              </a:extLst>
            </p:cNvPr>
            <p:cNvCxnSpPr/>
            <p:nvPr/>
          </p:nvCxnSpPr>
          <p:spPr>
            <a:xfrm>
              <a:off x="1127760" y="1178560"/>
              <a:ext cx="7884160"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6F9741BB-F991-B396-4D1D-05F10844C883}"/>
              </a:ext>
            </a:extLst>
          </p:cNvPr>
          <p:cNvGrpSpPr/>
          <p:nvPr/>
        </p:nvGrpSpPr>
        <p:grpSpPr>
          <a:xfrm>
            <a:off x="376957" y="3833867"/>
            <a:ext cx="8967788" cy="2305616"/>
            <a:chOff x="680720" y="801201"/>
            <a:chExt cx="8967788" cy="2277547"/>
          </a:xfrm>
        </p:grpSpPr>
        <p:sp>
          <p:nvSpPr>
            <p:cNvPr id="12" name="正方形/長方形 11">
              <a:extLst>
                <a:ext uri="{FF2B5EF4-FFF2-40B4-BE49-F238E27FC236}">
                  <a16:creationId xmlns:a16="http://schemas.microsoft.com/office/drawing/2014/main" id="{EF8943A2-6A7B-AA1C-8763-B88AE7C2CB6F}"/>
                </a:ext>
              </a:extLst>
            </p:cNvPr>
            <p:cNvSpPr>
              <a:spLocks noChangeArrowheads="1"/>
            </p:cNvSpPr>
            <p:nvPr/>
          </p:nvSpPr>
          <p:spPr bwMode="auto">
            <a:xfrm>
              <a:off x="680720" y="801201"/>
              <a:ext cx="8544560" cy="40011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2000" b="1" spc="100" dirty="0">
                  <a:latin typeface="メイリオ" panose="020B0604030504040204" pitchFamily="50" charset="-128"/>
                  <a:ea typeface="メイリオ" panose="020B0604030504040204" pitchFamily="50" charset="-128"/>
                </a:rPr>
                <a:t>②リフレッシュをしましょう</a:t>
              </a:r>
            </a:p>
          </p:txBody>
        </p:sp>
        <p:sp>
          <p:nvSpPr>
            <p:cNvPr id="13" name="正方形/長方形 7">
              <a:extLst>
                <a:ext uri="{FF2B5EF4-FFF2-40B4-BE49-F238E27FC236}">
                  <a16:creationId xmlns:a16="http://schemas.microsoft.com/office/drawing/2014/main" id="{715FAE32-A6D0-E08C-A607-37AF6B44D3BA}"/>
                </a:ext>
              </a:extLst>
            </p:cNvPr>
            <p:cNvSpPr>
              <a:spLocks noChangeArrowheads="1"/>
            </p:cNvSpPr>
            <p:nvPr/>
          </p:nvSpPr>
          <p:spPr bwMode="auto">
            <a:xfrm>
              <a:off x="1103948" y="1262866"/>
              <a:ext cx="8544560" cy="1815882"/>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連続で面接を行う際などは、短時間でよいので、洗面所で手を洗う、水分補給をする、深呼吸をするなどのリフレッシュタイムを、面接の合間にぜひ取ってください。「前の相談者との面接の雰囲気をまとったまま、次の面接を行わない」ことが大切です。</a:t>
              </a:r>
            </a:p>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第一印象がその後の援助・支援に影響することもあります。特に初回面接の際には、新しい気持ちで相談者と出会っていくことができるよう、面接前のリフレッシュをルーティーンにしてください。</a:t>
              </a:r>
            </a:p>
          </p:txBody>
        </p:sp>
        <p:cxnSp>
          <p:nvCxnSpPr>
            <p:cNvPr id="14" name="直線コネクタ 13">
              <a:extLst>
                <a:ext uri="{FF2B5EF4-FFF2-40B4-BE49-F238E27FC236}">
                  <a16:creationId xmlns:a16="http://schemas.microsoft.com/office/drawing/2014/main" id="{C6642C15-C1A0-7569-9609-DAF061A8DBBA}"/>
                </a:ext>
              </a:extLst>
            </p:cNvPr>
            <p:cNvCxnSpPr/>
            <p:nvPr/>
          </p:nvCxnSpPr>
          <p:spPr>
            <a:xfrm>
              <a:off x="1127760" y="1178560"/>
              <a:ext cx="7884160"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grpSp>
      <p:sp>
        <p:nvSpPr>
          <p:cNvPr id="4" name="正方形/長方形 3">
            <a:extLst>
              <a:ext uri="{FF2B5EF4-FFF2-40B4-BE49-F238E27FC236}">
                <a16:creationId xmlns:a16="http://schemas.microsoft.com/office/drawing/2014/main" id="{9B604DD8-A436-47FE-AF66-8C8408E873D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３．面接を始める前に</a:t>
            </a:r>
          </a:p>
        </p:txBody>
      </p:sp>
      <p:sp>
        <p:nvSpPr>
          <p:cNvPr id="2" name="正方形/長方形 1">
            <a:extLst>
              <a:ext uri="{FF2B5EF4-FFF2-40B4-BE49-F238E27FC236}">
                <a16:creationId xmlns:a16="http://schemas.microsoft.com/office/drawing/2014/main" id="{EED2B8B0-848A-2149-189A-70DA52C0907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．面接相談の援助技術について</a:t>
            </a:r>
          </a:p>
        </p:txBody>
      </p:sp>
    </p:spTree>
    <p:extLst>
      <p:ext uri="{BB962C8B-B14F-4D97-AF65-F5344CB8AC3E}">
        <p14:creationId xmlns:p14="http://schemas.microsoft.com/office/powerpoint/2010/main" val="2225589127"/>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26D03-61C2-017D-4219-C22AECA401D4}"/>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FB57AAE3-80F3-6D73-3E66-092BD35607F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27</a:t>
            </a:fld>
            <a:endParaRPr lang="ja-JP" altLang="en-US" sz="1000">
              <a:solidFill>
                <a:srgbClr val="898989"/>
              </a:solidFill>
            </a:endParaRPr>
          </a:p>
        </p:txBody>
      </p:sp>
      <p:grpSp>
        <p:nvGrpSpPr>
          <p:cNvPr id="5" name="グループ化 4">
            <a:extLst>
              <a:ext uri="{FF2B5EF4-FFF2-40B4-BE49-F238E27FC236}">
                <a16:creationId xmlns:a16="http://schemas.microsoft.com/office/drawing/2014/main" id="{F5629230-CB7D-BE1B-113D-CC455AE860FA}"/>
              </a:ext>
            </a:extLst>
          </p:cNvPr>
          <p:cNvGrpSpPr/>
          <p:nvPr/>
        </p:nvGrpSpPr>
        <p:grpSpPr>
          <a:xfrm>
            <a:off x="298985" y="1026873"/>
            <a:ext cx="8967788" cy="2031325"/>
            <a:chOff x="680720" y="801201"/>
            <a:chExt cx="8967788" cy="2031325"/>
          </a:xfrm>
        </p:grpSpPr>
        <p:sp>
          <p:nvSpPr>
            <p:cNvPr id="8" name="正方形/長方形 7">
              <a:extLst>
                <a:ext uri="{FF2B5EF4-FFF2-40B4-BE49-F238E27FC236}">
                  <a16:creationId xmlns:a16="http://schemas.microsoft.com/office/drawing/2014/main" id="{519C1E1C-E353-3E77-5DD9-81FC37354E59}"/>
                </a:ext>
              </a:extLst>
            </p:cNvPr>
            <p:cNvSpPr>
              <a:spLocks noChangeArrowheads="1"/>
            </p:cNvSpPr>
            <p:nvPr/>
          </p:nvSpPr>
          <p:spPr bwMode="auto">
            <a:xfrm>
              <a:off x="680720" y="801201"/>
              <a:ext cx="8544560" cy="40011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2000" b="1" spc="100" dirty="0">
                  <a:latin typeface="メイリオ" panose="020B0604030504040204" pitchFamily="50" charset="-128"/>
                  <a:ea typeface="メイリオ" panose="020B0604030504040204" pitchFamily="50" charset="-128"/>
                </a:rPr>
                <a:t>③事前準備とフラットな思考を心がけましょう</a:t>
              </a:r>
            </a:p>
          </p:txBody>
        </p:sp>
        <p:sp>
          <p:nvSpPr>
            <p:cNvPr id="9" name="正方形/長方形 7">
              <a:extLst>
                <a:ext uri="{FF2B5EF4-FFF2-40B4-BE49-F238E27FC236}">
                  <a16:creationId xmlns:a16="http://schemas.microsoft.com/office/drawing/2014/main" id="{6087B815-0CCB-C27D-A53A-560D779BAEDC}"/>
                </a:ext>
              </a:extLst>
            </p:cNvPr>
            <p:cNvSpPr>
              <a:spLocks noChangeArrowheads="1"/>
            </p:cNvSpPr>
            <p:nvPr/>
          </p:nvSpPr>
          <p:spPr bwMode="auto">
            <a:xfrm>
              <a:off x="1103948" y="1262866"/>
              <a:ext cx="8544560" cy="156966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約束された面接前には、できるだけその日の目的を事前に確認していることと思います。</a:t>
              </a:r>
            </a:p>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前任者から引き継いだ方との初めての面接では、事前に記録を読み、その方の状況やこれまでの経緯を理解しておくことが望まれます。</a:t>
              </a:r>
            </a:p>
            <a:p>
              <a:pPr eaLnBrk="1" hangingPunct="1">
                <a:lnSpc>
                  <a:spcPct val="100000"/>
                </a:lnSpc>
                <a:spcBef>
                  <a:spcPct val="0"/>
                </a:spcBef>
                <a:buFontTx/>
                <a:buNone/>
              </a:pPr>
              <a:r>
                <a:rPr kumimoji="0" lang="ja-JP" altLang="en-US" sz="1600" spc="100" dirty="0">
                  <a:latin typeface="メイリオ" panose="020B0604030504040204" pitchFamily="50" charset="-128"/>
                  <a:ea typeface="メイリオ" panose="020B0604030504040204" pitchFamily="50" charset="-128"/>
                </a:rPr>
                <a:t>　一方、そのことが先入観や思い込みとならないように、まずはご本人の言葉で現状や思いを聴かせていただくことも大切です。</a:t>
              </a:r>
            </a:p>
          </p:txBody>
        </p:sp>
        <p:cxnSp>
          <p:nvCxnSpPr>
            <p:cNvPr id="10" name="直線コネクタ 9">
              <a:extLst>
                <a:ext uri="{FF2B5EF4-FFF2-40B4-BE49-F238E27FC236}">
                  <a16:creationId xmlns:a16="http://schemas.microsoft.com/office/drawing/2014/main" id="{0164585D-E342-EB9D-F1AF-48B2C04D5087}"/>
                </a:ext>
              </a:extLst>
            </p:cNvPr>
            <p:cNvCxnSpPr/>
            <p:nvPr/>
          </p:nvCxnSpPr>
          <p:spPr>
            <a:xfrm>
              <a:off x="1127760" y="1178560"/>
              <a:ext cx="7884160"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grpSp>
      <p:sp>
        <p:nvSpPr>
          <p:cNvPr id="4" name="二等辺三角形 3">
            <a:extLst>
              <a:ext uri="{FF2B5EF4-FFF2-40B4-BE49-F238E27FC236}">
                <a16:creationId xmlns:a16="http://schemas.microsoft.com/office/drawing/2014/main" id="{E81F839A-EA3A-6755-41FB-4FC78409D915}"/>
              </a:ext>
            </a:extLst>
          </p:cNvPr>
          <p:cNvSpPr/>
          <p:nvPr/>
        </p:nvSpPr>
        <p:spPr>
          <a:xfrm flipH="1" flipV="1">
            <a:off x="4296013" y="3534485"/>
            <a:ext cx="1260000" cy="288000"/>
          </a:xfrm>
          <a:prstGeom prst="triangl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endParaRPr kumimoji="1" lang="ja-JP" altLang="en-US"/>
          </a:p>
        </p:txBody>
      </p:sp>
      <p:sp>
        <p:nvSpPr>
          <p:cNvPr id="15" name="正方形/長方形 14">
            <a:extLst>
              <a:ext uri="{FF2B5EF4-FFF2-40B4-BE49-F238E27FC236}">
                <a16:creationId xmlns:a16="http://schemas.microsoft.com/office/drawing/2014/main" id="{15B9F6F7-9B66-76D4-254C-366A6042ED7C}"/>
              </a:ext>
            </a:extLst>
          </p:cNvPr>
          <p:cNvSpPr/>
          <p:nvPr/>
        </p:nvSpPr>
        <p:spPr>
          <a:xfrm>
            <a:off x="680720" y="4378449"/>
            <a:ext cx="8544560" cy="13575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面接をよりよいものにするために、</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ご自身のコンディションの確認とともに、</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面接の準備をすることを心がけてみてください。</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不安がある際には、同僚や上司に相談をしましょう。</a:t>
            </a:r>
            <a:endParaRPr kumimoji="1" lang="en-US" altLang="ja-JP" spc="100" dirty="0">
              <a:solidFill>
                <a:prstClr val="black"/>
              </a:solidFill>
              <a:latin typeface="メイリオ" panose="020B0604030504040204" pitchFamily="50" charset="-128"/>
              <a:ea typeface="メイリオ" panose="020B0604030504040204" pitchFamily="50" charset="-128"/>
            </a:endParaRPr>
          </a:p>
        </p:txBody>
      </p:sp>
      <p:sp>
        <p:nvSpPr>
          <p:cNvPr id="6" name="正方形/長方形 5">
            <a:extLst>
              <a:ext uri="{FF2B5EF4-FFF2-40B4-BE49-F238E27FC236}">
                <a16:creationId xmlns:a16="http://schemas.microsoft.com/office/drawing/2014/main" id="{D1A52E21-0DC0-3811-0FB2-A660EDFAC5BC}"/>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
        <p:nvSpPr>
          <p:cNvPr id="2" name="四角形: 角を丸くする 1">
            <a:extLst>
              <a:ext uri="{FF2B5EF4-FFF2-40B4-BE49-F238E27FC236}">
                <a16:creationId xmlns:a16="http://schemas.microsoft.com/office/drawing/2014/main" id="{419CCE67-7BFB-A00F-7B8F-85D6D0008CCD}"/>
              </a:ext>
            </a:extLst>
          </p:cNvPr>
          <p:cNvSpPr/>
          <p:nvPr/>
        </p:nvSpPr>
        <p:spPr>
          <a:xfrm>
            <a:off x="17463" y="6683375"/>
            <a:ext cx="8207375" cy="144463"/>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出典：新保美香「生活保護実践講座</a:t>
            </a:r>
            <a:r>
              <a:rPr kumimoji="1" lang="en-US" altLang="ja-JP" sz="1000" dirty="0">
                <a:solidFill>
                  <a:schemeClr val="tx1"/>
                </a:solidFill>
                <a:latin typeface="メイリオ" panose="020B0604030504040204" pitchFamily="50" charset="-128"/>
                <a:ea typeface="メイリオ" panose="020B0604030504040204" pitchFamily="50" charset="-128"/>
              </a:rPr>
              <a:t>2023</a:t>
            </a:r>
            <a:r>
              <a:rPr kumimoji="1" lang="ja-JP" altLang="en-US" sz="1000" dirty="0">
                <a:solidFill>
                  <a:schemeClr val="tx1"/>
                </a:solidFill>
                <a:latin typeface="メイリオ" panose="020B0604030504040204" pitchFamily="50" charset="-128"/>
                <a:ea typeface="メイリオ" panose="020B0604030504040204" pitchFamily="50" charset="-128"/>
              </a:rPr>
              <a:t>／第７回」</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生活と福祉（</a:t>
            </a:r>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月号）</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2023</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p22</a:t>
            </a:r>
          </a:p>
        </p:txBody>
      </p:sp>
    </p:spTree>
    <p:extLst>
      <p:ext uri="{BB962C8B-B14F-4D97-AF65-F5344CB8AC3E}">
        <p14:creationId xmlns:p14="http://schemas.microsoft.com/office/powerpoint/2010/main" val="3914210053"/>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AE233818-95C0-4112-9F4C-6233F54DFFA7}"/>
              </a:ext>
            </a:extLst>
          </p:cNvPr>
          <p:cNvSpPr/>
          <p:nvPr/>
        </p:nvSpPr>
        <p:spPr>
          <a:xfrm>
            <a:off x="627061" y="1292799"/>
            <a:ext cx="8651875" cy="577669"/>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面接相談の目的、</a:t>
            </a:r>
            <a:r>
              <a:rPr kumimoji="1" lang="ja-JP" altLang="en-US" sz="2000" b="1" spc="300">
                <a:solidFill>
                  <a:schemeClr val="tx1"/>
                </a:solidFill>
                <a:latin typeface="メイリオ" panose="020B0604030504040204" pitchFamily="50" charset="-128"/>
                <a:ea typeface="メイリオ" panose="020B0604030504040204" pitchFamily="50" charset="-128"/>
              </a:rPr>
              <a:t>「主訴」と「ニーズ</a:t>
            </a:r>
            <a:r>
              <a:rPr kumimoji="1" lang="ja-JP" altLang="en-US" sz="2000" b="1" spc="300" dirty="0">
                <a:solidFill>
                  <a:schemeClr val="tx1"/>
                </a:solidFill>
                <a:latin typeface="メイリオ" panose="020B0604030504040204" pitchFamily="50" charset="-128"/>
                <a:ea typeface="メイリオ" panose="020B0604030504040204" pitchFamily="50" charset="-128"/>
              </a:rPr>
              <a:t>」の違いを理解し、面接をよりよいものにするための技術を学ぶ</a:t>
            </a:r>
          </a:p>
        </p:txBody>
      </p:sp>
      <p:sp>
        <p:nvSpPr>
          <p:cNvPr id="5" name="四角形: 角を丸くする 4">
            <a:extLst>
              <a:ext uri="{FF2B5EF4-FFF2-40B4-BE49-F238E27FC236}">
                <a16:creationId xmlns:a16="http://schemas.microsoft.com/office/drawing/2014/main" id="{3A8116F8-E453-CFB7-3173-3B0D9304621F}"/>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E6880248-F8FD-F622-F5A8-767200E02CD5}"/>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11" name="四角形: 角を丸くする 10">
            <a:extLst>
              <a:ext uri="{FF2B5EF4-FFF2-40B4-BE49-F238E27FC236}">
                <a16:creationId xmlns:a16="http://schemas.microsoft.com/office/drawing/2014/main" id="{17E2EF65-D2FC-6E8C-D60B-B8DE5A009BAF}"/>
              </a:ext>
            </a:extLst>
          </p:cNvPr>
          <p:cNvSpPr/>
          <p:nvPr/>
        </p:nvSpPr>
        <p:spPr>
          <a:xfrm>
            <a:off x="463083" y="2540616"/>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B7ABD26-E772-9E8B-B7B0-725D725AF641}"/>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3" name="正方形/長方形 2">
            <a:extLst>
              <a:ext uri="{FF2B5EF4-FFF2-40B4-BE49-F238E27FC236}">
                <a16:creationId xmlns:a16="http://schemas.microsoft.com/office/drawing/2014/main" id="{41061DD5-3A8D-5178-A9D9-0F0A4F2E894A}"/>
              </a:ext>
            </a:extLst>
          </p:cNvPr>
          <p:cNvSpPr/>
          <p:nvPr/>
        </p:nvSpPr>
        <p:spPr>
          <a:xfrm>
            <a:off x="609831" y="2739194"/>
            <a:ext cx="8686334" cy="35738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忙しい日々の中で、面接に大変さを感じることもあると思います。</a:t>
            </a:r>
            <a:br>
              <a:rPr lang="en-US" altLang="ja-JP" spc="100" dirty="0">
                <a:solidFill>
                  <a:prstClr val="black"/>
                </a:solidFill>
                <a:latin typeface="メイリオ" panose="020B0604030504040204" pitchFamily="50" charset="-128"/>
                <a:ea typeface="メイリオ" panose="020B0604030504040204" pitchFamily="50" charset="-128"/>
              </a:rPr>
            </a:br>
            <a:r>
              <a:rPr lang="ja-JP" altLang="en-US" spc="100" dirty="0">
                <a:solidFill>
                  <a:prstClr val="black"/>
                </a:solidFill>
                <a:latin typeface="メイリオ" panose="020B0604030504040204" pitchFamily="50" charset="-128"/>
                <a:ea typeface="メイリオ" panose="020B0604030504040204" pitchFamily="50" charset="-128"/>
              </a:rPr>
              <a:t>また、つい「あれもこれも尋ねなければ」と、</a:t>
            </a:r>
            <a:br>
              <a:rPr lang="en-US" altLang="ja-JP" spc="100" dirty="0">
                <a:solidFill>
                  <a:prstClr val="black"/>
                </a:solidFill>
                <a:latin typeface="メイリオ" panose="020B0604030504040204" pitchFamily="50" charset="-128"/>
                <a:ea typeface="メイリオ" panose="020B0604030504040204" pitchFamily="50" charset="-128"/>
              </a:rPr>
            </a:br>
            <a:r>
              <a:rPr lang="ja-JP" altLang="en-US" spc="100" dirty="0">
                <a:solidFill>
                  <a:prstClr val="black"/>
                </a:solidFill>
                <a:latin typeface="メイリオ" panose="020B0604030504040204" pitchFamily="50" charset="-128"/>
                <a:ea typeface="メイリオ" panose="020B0604030504040204" pitchFamily="50" charset="-128"/>
              </a:rPr>
              <a:t>チェックリストを埋めるような面接になってしまった</a:t>
            </a:r>
            <a:r>
              <a:rPr lang="en-US" altLang="ja-JP" spc="100" dirty="0">
                <a:solidFill>
                  <a:prstClr val="black"/>
                </a:solidFill>
                <a:latin typeface="メイリオ" panose="020B0604030504040204" pitchFamily="50" charset="-128"/>
                <a:ea typeface="メイリオ" panose="020B0604030504040204" pitchFamily="50" charset="-128"/>
              </a:rPr>
              <a:t>…</a:t>
            </a:r>
            <a:br>
              <a:rPr lang="en-US" altLang="ja-JP" spc="100" dirty="0">
                <a:solidFill>
                  <a:prstClr val="black"/>
                </a:solidFill>
                <a:latin typeface="メイリオ" panose="020B0604030504040204" pitchFamily="50" charset="-128"/>
                <a:ea typeface="メイリオ" panose="020B0604030504040204" pitchFamily="50" charset="-128"/>
              </a:rPr>
            </a:br>
            <a:r>
              <a:rPr lang="ja-JP" altLang="en-US" spc="100" dirty="0">
                <a:solidFill>
                  <a:prstClr val="black"/>
                </a:solidFill>
                <a:latin typeface="メイリオ" panose="020B0604030504040204" pitchFamily="50" charset="-128"/>
                <a:ea typeface="メイリオ" panose="020B0604030504040204" pitchFamily="50" charset="-128"/>
              </a:rPr>
              <a:t>といったことも、あるかもしれません。</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面接は、「人と人とのコミュニケーション」です。</a:t>
            </a:r>
            <a:br>
              <a:rPr lang="en-US" altLang="ja-JP" spc="100" dirty="0">
                <a:solidFill>
                  <a:prstClr val="black"/>
                </a:solidFill>
                <a:latin typeface="メイリオ" panose="020B0604030504040204" pitchFamily="50" charset="-128"/>
                <a:ea typeface="メイリオ" panose="020B0604030504040204" pitchFamily="50" charset="-128"/>
              </a:rPr>
            </a:br>
            <a:r>
              <a:rPr lang="ja-JP" altLang="en-US" spc="100" dirty="0">
                <a:solidFill>
                  <a:prstClr val="black"/>
                </a:solidFill>
                <a:latin typeface="メイリオ" panose="020B0604030504040204" pitchFamily="50" charset="-128"/>
                <a:ea typeface="メイリオ" panose="020B0604030504040204" pitchFamily="50" charset="-128"/>
              </a:rPr>
              <a:t>相談者との間に信頼関係があってこそ、</a:t>
            </a:r>
            <a:br>
              <a:rPr lang="en-US" altLang="ja-JP" spc="100" dirty="0">
                <a:solidFill>
                  <a:prstClr val="black"/>
                </a:solidFill>
                <a:latin typeface="メイリオ" panose="020B0604030504040204" pitchFamily="50" charset="-128"/>
                <a:ea typeface="メイリオ" panose="020B0604030504040204" pitchFamily="50" charset="-128"/>
              </a:rPr>
            </a:br>
            <a:r>
              <a:rPr lang="ja-JP" altLang="en-US" spc="100" dirty="0">
                <a:solidFill>
                  <a:prstClr val="black"/>
                </a:solidFill>
                <a:latin typeface="メイリオ" panose="020B0604030504040204" pitchFamily="50" charset="-128"/>
                <a:ea typeface="メイリオ" panose="020B0604030504040204" pitchFamily="50" charset="-128"/>
              </a:rPr>
              <a:t>支援は成立します。</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ここで学んだ技術も活用しながら、</a:t>
            </a:r>
            <a:br>
              <a:rPr lang="en-US" altLang="ja-JP" spc="100" dirty="0">
                <a:solidFill>
                  <a:prstClr val="black"/>
                </a:solidFill>
                <a:latin typeface="メイリオ" panose="020B0604030504040204" pitchFamily="50" charset="-128"/>
                <a:ea typeface="メイリオ" panose="020B0604030504040204" pitchFamily="50" charset="-128"/>
              </a:rPr>
            </a:br>
            <a:r>
              <a:rPr lang="ja-JP" altLang="en-US" spc="100" dirty="0">
                <a:solidFill>
                  <a:prstClr val="black"/>
                </a:solidFill>
                <a:latin typeface="メイリオ" panose="020B0604030504040204" pitchFamily="50" charset="-128"/>
                <a:ea typeface="メイリオ" panose="020B0604030504040204" pitchFamily="50" charset="-128"/>
              </a:rPr>
              <a:t>よりよい面接ができるよう、経験を積んでいきましょう！</a:t>
            </a:r>
            <a:endParaRPr lang="en-US" altLang="ja-JP" spc="1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2699742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2">
            <a:extLst>
              <a:ext uri="{FF2B5EF4-FFF2-40B4-BE49-F238E27FC236}">
                <a16:creationId xmlns:a16="http://schemas.microsoft.com/office/drawing/2014/main" id="{E790CD65-5982-CBE0-FAB6-4A4B88B6FA6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1A9D378-0363-43CE-A551-0210DB79F5B8}" type="slidenum">
              <a:rPr lang="ja-JP" altLang="en-US" sz="100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F52BFD96-7684-9BFD-44D6-F139BDB2A8E6}"/>
              </a:ext>
            </a:extLst>
          </p:cNvPr>
          <p:cNvSpPr/>
          <p:nvPr/>
        </p:nvSpPr>
        <p:spPr>
          <a:xfrm>
            <a:off x="633413" y="1479550"/>
            <a:ext cx="86391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kumimoji="1" lang="ja-JP" altLang="en-US" sz="3200" b="1" spc="300" dirty="0">
                <a:solidFill>
                  <a:schemeClr val="tx1"/>
                </a:solidFill>
                <a:latin typeface="メイリオ" panose="020B0604030504040204" pitchFamily="50" charset="-128"/>
                <a:ea typeface="メイリオ" panose="020B0604030504040204" pitchFamily="50" charset="-128"/>
              </a:rPr>
              <a:t>面接相談の目的、「主訴とニーズ」、面接のための援助技法を学び、日常業務に活かす</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1">
            <a:extLst>
              <a:ext uri="{FF2B5EF4-FFF2-40B4-BE49-F238E27FC236}">
                <a16:creationId xmlns:a16="http://schemas.microsoft.com/office/drawing/2014/main" id="{6BAE2486-FE33-E838-BB3C-C1D188F4A4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3E1B5ED-2FDB-4A77-B522-58B2E5C13BD6}" type="slidenum">
              <a:rPr lang="ja-JP" altLang="en-US" sz="1000">
                <a:solidFill>
                  <a:srgbClr val="898989"/>
                </a:solidFill>
              </a:rPr>
              <a:pPr>
                <a:lnSpc>
                  <a:spcPct val="100000"/>
                </a:lnSpc>
                <a:spcBef>
                  <a:spcPct val="0"/>
                </a:spcBef>
                <a:buFontTx/>
                <a:buNone/>
              </a:pPr>
              <a:t>29</a:t>
            </a:fld>
            <a:endParaRPr lang="ja-JP" altLang="en-US" sz="1000">
              <a:solidFill>
                <a:srgbClr val="898989"/>
              </a:solidFill>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1">
            <a:extLst>
              <a:ext uri="{FF2B5EF4-FFF2-40B4-BE49-F238E27FC236}">
                <a16:creationId xmlns:a16="http://schemas.microsoft.com/office/drawing/2014/main" id="{6F7A40A5-3621-16D1-0704-E4DA94F23F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E679BAA-8154-4958-BDF4-5D83CF03108E}" type="slidenum">
              <a:rPr lang="ja-JP" altLang="en-US" sz="1000">
                <a:solidFill>
                  <a:srgbClr val="898989"/>
                </a:solidFill>
              </a:rPr>
              <a:pPr>
                <a:lnSpc>
                  <a:spcPct val="100000"/>
                </a:lnSpc>
                <a:spcBef>
                  <a:spcPct val="0"/>
                </a:spcBef>
                <a:buFontTx/>
                <a:buNone/>
              </a:pPr>
              <a:t>30</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6E284481-0D9F-B928-8644-A4DC2EB62A5A}"/>
              </a:ext>
            </a:extLst>
          </p:cNvPr>
          <p:cNvSpPr/>
          <p:nvPr/>
        </p:nvSpPr>
        <p:spPr>
          <a:xfrm>
            <a:off x="134938" y="976313"/>
            <a:ext cx="9636125" cy="3862596"/>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一般社団法人日本ソーシャルワーク学校教育連盟編</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最新 社会福祉士養成講座　４ 貧困に対する支援</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中央法規出版</a:t>
            </a:r>
            <a:r>
              <a:rPr lang="en-US" altLang="ja-JP" sz="1600" dirty="0">
                <a:latin typeface="メイリオ" panose="020B0604030504040204" pitchFamily="50" charset="-128"/>
                <a:ea typeface="メイリオ" panose="020B0604030504040204" pitchFamily="50" charset="-128"/>
              </a:rPr>
              <a:t>,2021</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厚生労働省社会・援護局関係主管課長会議資料</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平成</a:t>
            </a:r>
            <a:r>
              <a:rPr kumimoji="1" lang="en-US" altLang="ja-JP" sz="1600" dirty="0">
                <a:solidFill>
                  <a:schemeClr val="tx1"/>
                </a:solidFill>
                <a:latin typeface="メイリオ" panose="020B0604030504040204" pitchFamily="50" charset="-128"/>
                <a:ea typeface="メイリオ" panose="020B0604030504040204" pitchFamily="50" charset="-128"/>
              </a:rPr>
              <a:t>20</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3</a:t>
            </a:r>
            <a:r>
              <a:rPr kumimoji="1" lang="ja-JP" altLang="en-US" sz="1600" dirty="0">
                <a:solidFill>
                  <a:schemeClr val="tx1"/>
                </a:solidFill>
                <a:latin typeface="メイリオ" panose="020B0604030504040204" pitchFamily="50" charset="-128"/>
                <a:ea typeface="メイリオ" panose="020B0604030504040204" pitchFamily="50" charset="-128"/>
              </a:rPr>
              <a:t>月</a:t>
            </a:r>
            <a:r>
              <a:rPr kumimoji="1" lang="en-US" altLang="ja-JP" sz="1600" dirty="0">
                <a:solidFill>
                  <a:schemeClr val="tx1"/>
                </a:solidFill>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新保美香</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600" dirty="0">
                <a:solidFill>
                  <a:schemeClr val="tx1"/>
                </a:solidFill>
                <a:latin typeface="メイリオ" panose="020B0604030504040204" pitchFamily="50" charset="-128"/>
                <a:ea typeface="メイリオ" panose="020B0604030504040204" pitchFamily="50" charset="-128"/>
              </a:rPr>
              <a:t>,2018</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solidFill>
                  <a:schemeClr val="tx1"/>
                </a:solidFill>
                <a:latin typeface="メイリオ" panose="020B0604030504040204" pitchFamily="50" charset="-128"/>
                <a:ea typeface="メイリオ" panose="020B0604030504040204" pitchFamily="50" charset="-128"/>
              </a:rPr>
              <a:t>F</a:t>
            </a:r>
            <a:r>
              <a:rPr kumimoji="1" lang="ja-JP" altLang="en-US" sz="1600" dirty="0">
                <a:solidFill>
                  <a:schemeClr val="tx1"/>
                </a:solidFill>
                <a:latin typeface="メイリオ" panose="020B0604030504040204" pitchFamily="50" charset="-128"/>
                <a:ea typeface="メイリオ" panose="020B0604030504040204" pitchFamily="50" charset="-128"/>
              </a:rPr>
              <a:t>・</a:t>
            </a:r>
            <a:r>
              <a:rPr kumimoji="1" lang="en-US" altLang="ja-JP" sz="1600" dirty="0">
                <a:solidFill>
                  <a:schemeClr val="tx1"/>
                </a:solidFill>
                <a:latin typeface="メイリオ" panose="020B0604030504040204" pitchFamily="50" charset="-128"/>
                <a:ea typeface="メイリオ" panose="020B0604030504040204" pitchFamily="50" charset="-128"/>
              </a:rPr>
              <a:t>P</a:t>
            </a:r>
            <a:r>
              <a:rPr kumimoji="1" lang="ja-JP" altLang="en-US" sz="1600" dirty="0">
                <a:solidFill>
                  <a:schemeClr val="tx1"/>
                </a:solidFill>
                <a:latin typeface="メイリオ" panose="020B0604030504040204" pitchFamily="50" charset="-128"/>
                <a:ea typeface="メイリオ" panose="020B0604030504040204" pitchFamily="50" charset="-128"/>
              </a:rPr>
              <a:t>・バイステック著　尾崎新・福田俊子・原田和幸訳</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ケースワークの原則</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新訳改訂版</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－援助関係を形成する技法－</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誠信書房</a:t>
            </a:r>
            <a:r>
              <a:rPr kumimoji="1" lang="en-US" altLang="ja-JP" sz="1600" dirty="0">
                <a:solidFill>
                  <a:schemeClr val="tx1"/>
                </a:solidFill>
                <a:latin typeface="メイリオ" panose="020B0604030504040204" pitchFamily="50" charset="-128"/>
                <a:ea typeface="メイリオ" panose="020B0604030504040204" pitchFamily="50" charset="-128"/>
              </a:rPr>
              <a:t>,2006</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endParaRPr kumimoji="1" lang="en-US" altLang="ja-JP" sz="1600" dirty="0">
              <a:solidFill>
                <a:schemeClr val="tx1"/>
              </a:solidFill>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新保美香「生活保護実践講座</a:t>
            </a:r>
            <a:r>
              <a:rPr kumimoji="1" lang="en-US" altLang="ja-JP" sz="1600" dirty="0">
                <a:solidFill>
                  <a:schemeClr val="tx1"/>
                </a:solidFill>
                <a:latin typeface="メイリオ" panose="020B0604030504040204" pitchFamily="50" charset="-128"/>
                <a:ea typeface="メイリオ" panose="020B0604030504040204" pitchFamily="50" charset="-128"/>
              </a:rPr>
              <a:t>2023</a:t>
            </a:r>
            <a:r>
              <a:rPr kumimoji="1" lang="ja-JP" altLang="en-US" sz="1600" dirty="0">
                <a:solidFill>
                  <a:schemeClr val="tx1"/>
                </a:solidFill>
                <a:latin typeface="メイリオ" panose="020B0604030504040204" pitchFamily="50" charset="-128"/>
                <a:ea typeface="メイリオ" panose="020B0604030504040204" pitchFamily="50" charset="-128"/>
              </a:rPr>
              <a:t>／第７回」</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生活と福祉（</a:t>
            </a:r>
            <a:r>
              <a:rPr kumimoji="1" lang="en-US" altLang="ja-JP" sz="1600" dirty="0">
                <a:solidFill>
                  <a:schemeClr val="tx1"/>
                </a:solidFill>
                <a:latin typeface="メイリオ" panose="020B0604030504040204" pitchFamily="50" charset="-128"/>
                <a:ea typeface="メイリオ" panose="020B0604030504040204" pitchFamily="50" charset="-128"/>
              </a:rPr>
              <a:t>12</a:t>
            </a:r>
            <a:r>
              <a:rPr kumimoji="1" lang="ja-JP" altLang="en-US" sz="1600" dirty="0">
                <a:solidFill>
                  <a:schemeClr val="tx1"/>
                </a:solidFill>
                <a:latin typeface="メイリオ" panose="020B0604030504040204" pitchFamily="50" charset="-128"/>
                <a:ea typeface="メイリオ" panose="020B0604030504040204" pitchFamily="50" charset="-128"/>
              </a:rPr>
              <a:t>月号）</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 </a:t>
            </a:r>
            <a:r>
              <a:rPr kumimoji="1" lang="en-US" altLang="ja-JP" sz="1600" dirty="0">
                <a:solidFill>
                  <a:schemeClr val="tx1"/>
                </a:solidFill>
                <a:latin typeface="メイリオ" panose="020B0604030504040204" pitchFamily="50" charset="-128"/>
                <a:ea typeface="メイリオ" panose="020B0604030504040204" pitchFamily="50" charset="-128"/>
              </a:rPr>
              <a:t>2023</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岡安努「面接技術について」</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石川県</a:t>
            </a:r>
            <a:r>
              <a:rPr lang="zh-TW" altLang="en-US" sz="1600" b="0" i="0" dirty="0">
                <a:solidFill>
                  <a:srgbClr val="333333"/>
                </a:solidFill>
                <a:effectLst/>
                <a:latin typeface="メイリオ" panose="020B0604030504040204" pitchFamily="50" charset="-128"/>
                <a:ea typeface="メイリオ" panose="020B0604030504040204" pitchFamily="50" charset="-128"/>
              </a:rPr>
              <a:t>相談支援従事者初任者研修</a:t>
            </a:r>
            <a:r>
              <a:rPr lang="ja-JP" altLang="en-US" sz="1600" b="0" i="0" dirty="0">
                <a:solidFill>
                  <a:srgbClr val="333333"/>
                </a:solidFill>
                <a:effectLst/>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基礎研修）</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令和</a:t>
            </a:r>
            <a:r>
              <a:rPr kumimoji="1" lang="en-US" altLang="ja-JP" sz="1600" dirty="0">
                <a:solidFill>
                  <a:schemeClr val="tx1"/>
                </a:solidFill>
                <a:latin typeface="メイリオ" panose="020B0604030504040204" pitchFamily="50" charset="-128"/>
                <a:ea typeface="メイリオ" panose="020B0604030504040204" pitchFamily="50" charset="-128"/>
              </a:rPr>
              <a:t>4</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10</a:t>
            </a:r>
            <a:r>
              <a:rPr kumimoji="1" lang="ja-JP" altLang="en-US" sz="1600" dirty="0">
                <a:solidFill>
                  <a:schemeClr val="tx1"/>
                </a:solidFill>
                <a:latin typeface="メイリオ" panose="020B0604030504040204" pitchFamily="50" charset="-128"/>
                <a:ea typeface="メイリオ" panose="020B0604030504040204" pitchFamily="50" charset="-128"/>
              </a:rPr>
              <a:t>月</a:t>
            </a:r>
            <a:r>
              <a:rPr kumimoji="1" lang="en-US" altLang="ja-JP" sz="1600" dirty="0">
                <a:solidFill>
                  <a:schemeClr val="tx1"/>
                </a:solidFill>
                <a:latin typeface="メイリオ" panose="020B0604030504040204" pitchFamily="50" charset="-128"/>
                <a:ea typeface="メイリオ" panose="020B0604030504040204" pitchFamily="50" charset="-128"/>
              </a:rPr>
              <a:t>18</a:t>
            </a:r>
            <a:r>
              <a:rPr kumimoji="1" lang="ja-JP" altLang="en-US" sz="1600" dirty="0">
                <a:solidFill>
                  <a:schemeClr val="tx1"/>
                </a:solidFill>
                <a:latin typeface="メイリオ" panose="020B0604030504040204" pitchFamily="50" charset="-128"/>
                <a:ea typeface="メイリオ" panose="020B0604030504040204" pitchFamily="50" charset="-128"/>
              </a:rPr>
              <a:t>日</a:t>
            </a:r>
            <a:br>
              <a:rPr kumimoji="1" lang="en-US" altLang="ja-JP" sz="1600" dirty="0">
                <a:solidFill>
                  <a:schemeClr val="tx1"/>
                </a:solidFill>
                <a:latin typeface="メイリオ" panose="020B0604030504040204" pitchFamily="50" charset="-128"/>
                <a:ea typeface="メイリオ" panose="020B0604030504040204" pitchFamily="50" charset="-128"/>
              </a:rPr>
            </a:br>
            <a:r>
              <a:rPr kumimoji="1" lang="ja-JP" altLang="en-US" sz="1400" dirty="0">
                <a:latin typeface="メイリオ" panose="020B0604030504040204" pitchFamily="50" charset="-128"/>
                <a:ea typeface="メイリオ" panose="020B0604030504040204" pitchFamily="50" charset="-128"/>
              </a:rPr>
              <a:t>（最終閲覧日：令和</a:t>
            </a:r>
            <a:r>
              <a:rPr kumimoji="1" lang="en-US" altLang="ja-JP" sz="1400" dirty="0">
                <a:latin typeface="メイリオ" panose="020B0604030504040204" pitchFamily="50" charset="-128"/>
                <a:ea typeface="メイリオ" panose="020B0604030504040204" pitchFamily="50" charset="-128"/>
              </a:rPr>
              <a:t>7</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3</a:t>
            </a:r>
            <a:r>
              <a:rPr kumimoji="1" lang="ja-JP" altLang="en-US" sz="1400" dirty="0">
                <a:latin typeface="メイリオ" panose="020B0604030504040204" pitchFamily="50" charset="-128"/>
                <a:ea typeface="メイリオ" panose="020B0604030504040204" pitchFamily="50" charset="-128"/>
              </a:rPr>
              <a:t>月</a:t>
            </a:r>
            <a:r>
              <a:rPr kumimoji="1" lang="en-US" altLang="ja-JP" sz="1400" dirty="0">
                <a:latin typeface="メイリオ" panose="020B0604030504040204" pitchFamily="50" charset="-128"/>
                <a:ea typeface="メイリオ" panose="020B0604030504040204" pitchFamily="50" charset="-128"/>
              </a:rPr>
              <a:t>27</a:t>
            </a:r>
            <a:r>
              <a:rPr kumimoji="1" lang="ja-JP" altLang="en-US" sz="1400" dirty="0">
                <a:latin typeface="メイリオ" panose="020B0604030504040204" pitchFamily="50" charset="-128"/>
                <a:ea typeface="メイリオ" panose="020B0604030504040204" pitchFamily="50" charset="-128"/>
              </a:rPr>
              <a:t>日）</a:t>
            </a:r>
            <a:r>
              <a:rPr kumimoji="1" lang="en-US" altLang="ja-JP" sz="1400" dirty="0">
                <a:solidFill>
                  <a:schemeClr val="tx1"/>
                </a:solidFill>
                <a:latin typeface="メイリオ" panose="020B0604030504040204" pitchFamily="50" charset="-128"/>
                <a:ea typeface="メイリオ" panose="020B0604030504040204" pitchFamily="50" charset="-128"/>
              </a:rPr>
              <a:t> </a:t>
            </a:r>
            <a:r>
              <a:rPr kumimoji="1" lang="en-US" altLang="ja-JP" sz="1400" dirty="0">
                <a:solidFill>
                  <a:schemeClr val="tx1"/>
                </a:solidFill>
                <a:latin typeface="メイリオ" panose="020B0604030504040204" pitchFamily="50" charset="-128"/>
                <a:ea typeface="メイリオ" panose="020B0604030504040204" pitchFamily="50" charset="-128"/>
                <a:hlinkClick r:id="rId3"/>
              </a:rPr>
              <a:t>https://www.isk-shakyo.or.jp/information/pdf/N2210177862672.pdf</a:t>
            </a:r>
            <a:endParaRPr kumimoji="1" lang="en-US" altLang="ja-JP" sz="14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en-US" altLang="zh-CN" sz="1600" dirty="0">
                <a:solidFill>
                  <a:schemeClr val="tx1"/>
                </a:solidFill>
                <a:latin typeface="メイリオ" panose="020B0604030504040204" pitchFamily="50" charset="-128"/>
                <a:ea typeface="メイリオ" panose="020B0604030504040204" pitchFamily="50" charset="-128"/>
              </a:rPr>
              <a:t>『</a:t>
            </a:r>
            <a:r>
              <a:rPr kumimoji="1" lang="zh-CN" altLang="en-US" sz="1600" dirty="0">
                <a:solidFill>
                  <a:schemeClr val="tx1"/>
                </a:solidFill>
                <a:latin typeface="メイリオ" panose="020B0604030504040204" pitchFamily="50" charset="-128"/>
                <a:ea typeface="メイリオ" panose="020B0604030504040204" pitchFamily="50" charset="-128"/>
              </a:rPr>
              <a:t>社会福祉学習双書</a:t>
            </a:r>
            <a:r>
              <a:rPr kumimoji="1" lang="en-US" altLang="zh-CN" sz="1600" dirty="0">
                <a:solidFill>
                  <a:schemeClr val="tx1"/>
                </a:solidFill>
                <a:latin typeface="メイリオ" panose="020B0604030504040204" pitchFamily="50" charset="-128"/>
                <a:ea typeface="メイリオ" panose="020B0604030504040204" pitchFamily="50" charset="-128"/>
              </a:rPr>
              <a:t>』</a:t>
            </a:r>
            <a:r>
              <a:rPr kumimoji="1" lang="zh-CN" altLang="en-US" sz="1600" dirty="0">
                <a:solidFill>
                  <a:schemeClr val="tx1"/>
                </a:solidFill>
                <a:latin typeface="メイリオ" panose="020B0604030504040204" pitchFamily="50" charset="-128"/>
                <a:ea typeface="メイリオ" panose="020B0604030504040204" pitchFamily="50" charset="-128"/>
              </a:rPr>
              <a:t>編集委員会</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zh-CN" altLang="en-US" sz="1600" dirty="0">
                <a:solidFill>
                  <a:schemeClr val="tx1"/>
                </a:solidFill>
                <a:latin typeface="メイリオ" panose="020B0604030504040204" pitchFamily="50" charset="-128"/>
                <a:ea typeface="メイリオ" panose="020B0604030504040204" pitchFamily="50" charset="-128"/>
              </a:rPr>
              <a:t>社会福祉学習双書</a:t>
            </a:r>
            <a:r>
              <a:rPr kumimoji="1" lang="en-US" altLang="ja-JP" sz="1600" dirty="0">
                <a:solidFill>
                  <a:schemeClr val="tx1"/>
                </a:solidFill>
                <a:latin typeface="メイリオ" panose="020B0604030504040204" pitchFamily="50" charset="-128"/>
                <a:ea typeface="メイリオ" panose="020B0604030504040204" pitchFamily="50" charset="-128"/>
              </a:rPr>
              <a:t>2025</a:t>
            </a:r>
            <a:r>
              <a:rPr kumimoji="1" lang="zh-CN" altLang="en-US" sz="1600" dirty="0">
                <a:solidFill>
                  <a:schemeClr val="tx1"/>
                </a:solidFill>
                <a:latin typeface="メイリオ" panose="020B0604030504040204" pitchFamily="50" charset="-128"/>
                <a:ea typeface="メイリオ" panose="020B0604030504040204" pitchFamily="50" charset="-128"/>
              </a:rPr>
              <a:t>第</a:t>
            </a:r>
            <a:r>
              <a:rPr kumimoji="1" lang="en-US" altLang="ja-JP" sz="1600" dirty="0">
                <a:solidFill>
                  <a:schemeClr val="tx1"/>
                </a:solidFill>
                <a:latin typeface="メイリオ" panose="020B0604030504040204" pitchFamily="50" charset="-128"/>
                <a:ea typeface="メイリオ" panose="020B0604030504040204" pitchFamily="50" charset="-128"/>
              </a:rPr>
              <a:t>10</a:t>
            </a:r>
            <a:r>
              <a:rPr kumimoji="1" lang="zh-CN" altLang="en-US" sz="1600" dirty="0">
                <a:solidFill>
                  <a:schemeClr val="tx1"/>
                </a:solidFill>
                <a:latin typeface="メイリオ" panose="020B0604030504040204" pitchFamily="50" charset="-128"/>
                <a:ea typeface="メイリオ" panose="020B0604030504040204" pitchFamily="50" charset="-128"/>
              </a:rPr>
              <a:t>巻</a:t>
            </a:r>
            <a:r>
              <a:rPr kumimoji="1" lang="ja-JP" altLang="en-US" sz="1600" dirty="0">
                <a:solidFill>
                  <a:schemeClr val="tx1"/>
                </a:solidFill>
                <a:latin typeface="メイリオ" panose="020B0604030504040204" pitchFamily="50" charset="-128"/>
                <a:ea typeface="メイリオ" panose="020B0604030504040204" pitchFamily="50" charset="-128"/>
              </a:rPr>
              <a:t>ソーシャルワークの理論と方法</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zh-CN" altLang="en-US" sz="16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zh-CN" sz="1600" dirty="0">
                <a:solidFill>
                  <a:schemeClr val="tx1"/>
                </a:solidFill>
                <a:latin typeface="メイリオ" panose="020B0604030504040204" pitchFamily="50" charset="-128"/>
                <a:ea typeface="メイリオ" panose="020B0604030504040204" pitchFamily="50" charset="-128"/>
              </a:rPr>
              <a:t>,20</a:t>
            </a:r>
            <a:r>
              <a:rPr kumimoji="1" lang="en-US" altLang="ja-JP" sz="1600" dirty="0">
                <a:solidFill>
                  <a:schemeClr val="tx1"/>
                </a:solidFill>
                <a:latin typeface="メイリオ" panose="020B0604030504040204" pitchFamily="50" charset="-128"/>
                <a:ea typeface="メイリオ" panose="020B0604030504040204" pitchFamily="50" charset="-128"/>
              </a:rPr>
              <a:t>25</a:t>
            </a:r>
            <a:r>
              <a:rPr kumimoji="1" lang="zh-CN" altLang="en-US" sz="1600" dirty="0">
                <a:solidFill>
                  <a:schemeClr val="tx1"/>
                </a:solidFill>
                <a:latin typeface="メイリオ" panose="020B0604030504040204" pitchFamily="50" charset="-128"/>
                <a:ea typeface="メイリオ" panose="020B0604030504040204" pitchFamily="50" charset="-128"/>
              </a:rPr>
              <a:t>年</a:t>
            </a:r>
            <a:r>
              <a:rPr kumimoji="1" lang="en-US" altLang="zh-CN" sz="1600" dirty="0">
                <a:solidFill>
                  <a:schemeClr val="tx1"/>
                </a:solidFill>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2">
            <a:extLst>
              <a:ext uri="{FF2B5EF4-FFF2-40B4-BE49-F238E27FC236}">
                <a16:creationId xmlns:a16="http://schemas.microsoft.com/office/drawing/2014/main" id="{546AAC89-E018-8756-ECC6-9F3AD720A63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FF6C3D-A70A-41D5-9A2D-F4AF79A5EEAA}" type="slidenum">
              <a:rPr lang="ja-JP" altLang="en-US" sz="100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345B590F-6D9C-0136-FD6F-88ABE93867E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9D97F5FB-5FCB-4B00-A7C9-3B404FA0F275}"/>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DD4FBDD9-5476-958D-D27C-E07CC96C5D3B}"/>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C277ADFC-B4E0-3614-FD6E-436467DFD7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A8888848-4316-9946-DC4A-25D6BC2F6006}"/>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CA555569-5F19-6C90-27FA-E4863079BC06}"/>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6393" name="図 11" descr="抽象 が含まれている画像&#10;&#10;自動的に生成された説明">
            <a:extLst>
              <a:ext uri="{FF2B5EF4-FFF2-40B4-BE49-F238E27FC236}">
                <a16:creationId xmlns:a16="http://schemas.microsoft.com/office/drawing/2014/main" id="{F911351C-0DE9-55AC-43F7-A9782A122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6F1F94B-8ACA-19DD-188F-2F7671C92E30}"/>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9D8BD9BD-E2D6-5116-B47F-AFE43175881C}"/>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9AAD11F8-A784-8D4C-E574-2C39A914AA84}"/>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5390A962-D599-3189-301D-DB14F6A947A5}"/>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85F4F853-9358-DBFC-8F0C-8CBDA3223A6E}"/>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9C129495-FB5D-15D4-6294-95AEA088805C}"/>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3B2BF094-FDB1-4E7D-EDC2-1F1080BE885B}"/>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6402" name="グループ化 36">
            <a:extLst>
              <a:ext uri="{FF2B5EF4-FFF2-40B4-BE49-F238E27FC236}">
                <a16:creationId xmlns:a16="http://schemas.microsoft.com/office/drawing/2014/main" id="{C0D75497-1607-0561-F860-A805778E3DD3}"/>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1EFE3DA5-139D-ACF4-EBF9-6FE2DEED3E7B}"/>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1D802503-ECB6-C85A-F1B3-C5E3CEBE9D46}"/>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51757EEF-2753-E5AB-F9F6-DDCC1B17C71A}"/>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0F4A840C-F330-312C-B34D-98B3FEA89215}"/>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FBCA2F16-44E3-8CEA-F64B-D10F90A14C2B}"/>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34A2A082-02B0-07A2-0CC5-7B1B8F21D9C8}"/>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6A6F4DEC-246E-62F4-B470-5E6C0B243BEA}"/>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A2E5A9B9-1C2A-86D0-04F1-D4D54FDF7CD1}"/>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
        <p:nvSpPr>
          <p:cNvPr id="2" name="テキスト ボックス 1">
            <a:extLst>
              <a:ext uri="{FF2B5EF4-FFF2-40B4-BE49-F238E27FC236}">
                <a16:creationId xmlns:a16="http://schemas.microsoft.com/office/drawing/2014/main" id="{D3D99926-5404-3E62-B29A-D8091E94EFD6}"/>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927B5-8A33-1741-B7CF-DFF31AFC57FA}"/>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50D10D69-06F4-51DB-D9DE-CD015CE6039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4</a:t>
            </a:fld>
            <a:endParaRPr lang="ja-JP" altLang="en-US" sz="1000">
              <a:solidFill>
                <a:srgbClr val="898989"/>
              </a:solidFill>
            </a:endParaRPr>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5844AC20-5691-2A57-FACE-B05DFA01F1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E723FD3E-D3B1-4BF8-DCAE-7DD4C10C9589}"/>
              </a:ext>
            </a:extLst>
          </p:cNvPr>
          <p:cNvSpPr txBox="1"/>
          <p:nvPr/>
        </p:nvSpPr>
        <p:spPr>
          <a:xfrm>
            <a:off x="439737" y="1734617"/>
            <a:ext cx="9161462" cy="584775"/>
          </a:xfrm>
          <a:prstGeom prst="rect">
            <a:avLst/>
          </a:prstGeom>
          <a:noFill/>
        </p:spPr>
        <p:txBody>
          <a:bodyPr wrap="square">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Ⅰ</a:t>
            </a:r>
            <a:r>
              <a:rPr kumimoji="1" lang="ja-JP" altLang="en-US" sz="3200" b="1" spc="300" dirty="0">
                <a:latin typeface="メイリオ" panose="020B0604030504040204" pitchFamily="50" charset="-128"/>
                <a:ea typeface="メイリオ" panose="020B0604030504040204" pitchFamily="50" charset="-128"/>
              </a:rPr>
              <a:t>．面接相談について</a:t>
            </a:r>
          </a:p>
        </p:txBody>
      </p:sp>
      <p:sp>
        <p:nvSpPr>
          <p:cNvPr id="5" name="平行四辺形 4">
            <a:extLst>
              <a:ext uri="{FF2B5EF4-FFF2-40B4-BE49-F238E27FC236}">
                <a16:creationId xmlns:a16="http://schemas.microsoft.com/office/drawing/2014/main" id="{7C04DDDA-2BDC-F5CD-25A5-CA135210463F}"/>
              </a:ext>
            </a:extLst>
          </p:cNvPr>
          <p:cNvSpPr/>
          <p:nvPr/>
        </p:nvSpPr>
        <p:spPr>
          <a:xfrm>
            <a:off x="439737" y="2338705"/>
            <a:ext cx="8748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1B7D1641-3FCB-7BC3-02B3-01972327945B}"/>
              </a:ext>
            </a:extLst>
          </p:cNvPr>
          <p:cNvSpPr txBox="1"/>
          <p:nvPr/>
        </p:nvSpPr>
        <p:spPr>
          <a:xfrm>
            <a:off x="796925" y="4373254"/>
            <a:ext cx="8729663" cy="369332"/>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ここでは、面接相談の目的や心構えについて学びます。</a:t>
            </a:r>
            <a:endParaRPr kumimoji="1" lang="en-US" altLang="ja-JP" spc="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3875611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FA76A-DC58-B2E7-50D5-D5126FBF5E0B}"/>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EF75755-AB81-1584-E4C7-2882897A3A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5</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F0401ABF-43E6-6678-7969-2B0F4DF61E9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１．生活保護業務における主な面接相談の場面</a:t>
            </a:r>
          </a:p>
        </p:txBody>
      </p:sp>
      <p:sp>
        <p:nvSpPr>
          <p:cNvPr id="4" name="正方形/長方形 3">
            <a:extLst>
              <a:ext uri="{FF2B5EF4-FFF2-40B4-BE49-F238E27FC236}">
                <a16:creationId xmlns:a16="http://schemas.microsoft.com/office/drawing/2014/main" id="{063712D8-AEDF-9076-8BAB-D89092D87D2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．面接相談について</a:t>
            </a:r>
          </a:p>
        </p:txBody>
      </p:sp>
      <p:sp>
        <p:nvSpPr>
          <p:cNvPr id="12" name="テキスト ボックス 11">
            <a:extLst>
              <a:ext uri="{FF2B5EF4-FFF2-40B4-BE49-F238E27FC236}">
                <a16:creationId xmlns:a16="http://schemas.microsoft.com/office/drawing/2014/main" id="{146F3388-ED28-42FA-06E2-07CDD39DD8DE}"/>
              </a:ext>
            </a:extLst>
          </p:cNvPr>
          <p:cNvSpPr txBox="1"/>
          <p:nvPr/>
        </p:nvSpPr>
        <p:spPr>
          <a:xfrm>
            <a:off x="453000" y="619325"/>
            <a:ext cx="9000000" cy="307777"/>
          </a:xfrm>
          <a:prstGeom prst="rect">
            <a:avLst/>
          </a:prstGeom>
          <a:noFill/>
        </p:spPr>
        <p:txBody>
          <a:bodyPr wrap="square">
            <a:spAutoFit/>
          </a:bodyPr>
          <a:lstStyle/>
          <a:p>
            <a:pPr marL="285750" indent="-285750">
              <a:buFont typeface="Arial" panose="020B0604020202020204" pitchFamily="34" charset="0"/>
              <a:buChar char="•"/>
            </a:pPr>
            <a:r>
              <a:rPr lang="ja-JP" altLang="en-US" sz="1400" spc="100" dirty="0">
                <a:latin typeface="メイリオ" panose="020B0604030504040204" pitchFamily="50" charset="-128"/>
                <a:ea typeface="メイリオ" panose="020B0604030504040204" pitchFamily="50" charset="-128"/>
              </a:rPr>
              <a:t>生活保護業務においては、あらゆる場面で相談者や受給者との面談が行われます（赤点線囲み）。</a:t>
            </a:r>
            <a:endParaRPr lang="en-US" altLang="ja-JP" sz="1400" spc="100" dirty="0">
              <a:latin typeface="メイリオ" panose="020B0604030504040204" pitchFamily="50" charset="-128"/>
              <a:ea typeface="メイリオ" panose="020B0604030504040204" pitchFamily="50" charset="-128"/>
            </a:endParaRPr>
          </a:p>
        </p:txBody>
      </p:sp>
      <p:sp>
        <p:nvSpPr>
          <p:cNvPr id="14" name="四角形: 角を丸くする 13">
            <a:extLst>
              <a:ext uri="{FF2B5EF4-FFF2-40B4-BE49-F238E27FC236}">
                <a16:creationId xmlns:a16="http://schemas.microsoft.com/office/drawing/2014/main" id="{4DEA78AA-9430-0C7D-B4BA-0A4CD19451F5}"/>
              </a:ext>
            </a:extLst>
          </p:cNvPr>
          <p:cNvSpPr/>
          <p:nvPr/>
        </p:nvSpPr>
        <p:spPr>
          <a:xfrm>
            <a:off x="2560361" y="4505205"/>
            <a:ext cx="6480000" cy="2165470"/>
          </a:xfrm>
          <a:prstGeom prst="roundRect">
            <a:avLst>
              <a:gd name="adj" fmla="val 6384"/>
            </a:avLst>
          </a:prstGeom>
          <a:noFill/>
          <a:ln w="38100">
            <a:solidFill>
              <a:srgbClr val="C0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A7FEEF75-7975-5AA6-A40C-790224A3C372}"/>
              </a:ext>
            </a:extLst>
          </p:cNvPr>
          <p:cNvSpPr/>
          <p:nvPr/>
        </p:nvSpPr>
        <p:spPr>
          <a:xfrm>
            <a:off x="2560360" y="1060848"/>
            <a:ext cx="6480000" cy="1260000"/>
          </a:xfrm>
          <a:prstGeom prst="roundRect">
            <a:avLst>
              <a:gd name="adj" fmla="val 8076"/>
            </a:avLst>
          </a:prstGeom>
          <a:noFill/>
          <a:ln w="38100">
            <a:solidFill>
              <a:srgbClr val="C0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ext Box 5">
            <a:extLst>
              <a:ext uri="{FF2B5EF4-FFF2-40B4-BE49-F238E27FC236}">
                <a16:creationId xmlns:a16="http://schemas.microsoft.com/office/drawing/2014/main" id="{B867B173-B266-EC1F-ABFC-0CE5D2B2EB78}"/>
              </a:ext>
            </a:extLst>
          </p:cNvPr>
          <p:cNvSpPr txBox="1">
            <a:spLocks noChangeArrowheads="1"/>
          </p:cNvSpPr>
          <p:nvPr/>
        </p:nvSpPr>
        <p:spPr bwMode="auto">
          <a:xfrm>
            <a:off x="2553373" y="2799973"/>
            <a:ext cx="6983413" cy="1648077"/>
          </a:xfrm>
          <a:prstGeom prst="rect">
            <a:avLst/>
          </a:prstGeom>
          <a:noFill/>
          <a:ln w="9525">
            <a:noFill/>
            <a:miter lim="800000"/>
            <a:headEnd/>
            <a:tailEnd/>
          </a:ln>
        </p:spPr>
        <p:txBody>
          <a:bodyPr lIns="84391" tIns="42196" rIns="84391" bIns="42196"/>
          <a:lstStyle/>
          <a:p>
            <a:pPr algn="just" defTabSz="914400">
              <a:spcBef>
                <a:spcPct val="20000"/>
              </a:spcBef>
              <a:defRPr/>
            </a:pPr>
            <a:r>
              <a:rPr lang="ja-JP" altLang="en-US" sz="1200" b="1" spc="100" dirty="0">
                <a:solidFill>
                  <a:prstClr val="black"/>
                </a:solidFill>
                <a:latin typeface="メイリオ" panose="020B0604030504040204" pitchFamily="50" charset="-128"/>
                <a:ea typeface="メイリオ" panose="020B0604030504040204" pitchFamily="50" charset="-128"/>
              </a:rPr>
              <a:t>① 保護の要否の審査</a:t>
            </a:r>
            <a:endParaRPr lang="en-US" altLang="ja-JP" sz="1200" b="1" spc="100" dirty="0">
              <a:solidFill>
                <a:prstClr val="black"/>
              </a:solidFill>
              <a:latin typeface="メイリオ" panose="020B0604030504040204" pitchFamily="50" charset="-128"/>
              <a:ea typeface="メイリオ" panose="020B0604030504040204" pitchFamily="50" charset="-128"/>
            </a:endParaRP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預貯金、保険、不動産等の資産調査</a:t>
            </a: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扶養義務者による扶養の可否の調査</a:t>
            </a: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年金等の社会保障給付、就労収入等の調査</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就労の可能性の調査</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solidFill>
                  <a:prstClr val="black"/>
                </a:solidFill>
                <a:latin typeface="メイリオ" panose="020B0604030504040204" pitchFamily="50" charset="-128"/>
                <a:ea typeface="メイリオ" panose="020B0604030504040204" pitchFamily="50" charset="-128"/>
              </a:rPr>
              <a:t>② 保護費の支給（毎月）</a:t>
            </a:r>
            <a:endParaRPr lang="en-US" altLang="ja-JP" sz="1200" b="1" spc="100" dirty="0">
              <a:solidFill>
                <a:prstClr val="black"/>
              </a:solidFill>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最低生活費から収入を引いた額を支給</a:t>
            </a:r>
          </a:p>
        </p:txBody>
      </p:sp>
      <p:sp>
        <p:nvSpPr>
          <p:cNvPr id="5" name="Text Box 6">
            <a:extLst>
              <a:ext uri="{FF2B5EF4-FFF2-40B4-BE49-F238E27FC236}">
                <a16:creationId xmlns:a16="http://schemas.microsoft.com/office/drawing/2014/main" id="{5BD4A965-AD6C-7280-632A-2EB89D1780CB}"/>
              </a:ext>
            </a:extLst>
          </p:cNvPr>
          <p:cNvSpPr txBox="1">
            <a:spLocks noChangeArrowheads="1"/>
          </p:cNvSpPr>
          <p:nvPr/>
        </p:nvSpPr>
        <p:spPr bwMode="auto">
          <a:xfrm>
            <a:off x="2553373" y="1162785"/>
            <a:ext cx="5916857" cy="1079066"/>
          </a:xfrm>
          <a:prstGeom prst="rect">
            <a:avLst/>
          </a:prstGeom>
          <a:noFill/>
          <a:ln w="9525">
            <a:noFill/>
            <a:miter lim="800000"/>
            <a:headEnd/>
            <a:tailEnd/>
          </a:ln>
        </p:spPr>
        <p:txBody>
          <a:bodyPr lIns="84391" tIns="42196" rIns="84391" bIns="42196" anchor="ctr"/>
          <a:lstStyle/>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① 相談者の状況把握（生活状況、収入の有無等）</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② 利用可能な他法他施策の活用についての助言</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　　（年金・手当、障害者施策、生活福祉資金、住居確保給付金 等）</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③ 生活保護制度の説明</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④ 申請意思の確認</a:t>
            </a:r>
            <a:endParaRPr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6" name="Text Box 10">
            <a:extLst>
              <a:ext uri="{FF2B5EF4-FFF2-40B4-BE49-F238E27FC236}">
                <a16:creationId xmlns:a16="http://schemas.microsoft.com/office/drawing/2014/main" id="{F3ED5F77-43CB-401E-865F-FED5D39AE044}"/>
              </a:ext>
            </a:extLst>
          </p:cNvPr>
          <p:cNvSpPr txBox="1">
            <a:spLocks noChangeArrowheads="1"/>
          </p:cNvSpPr>
          <p:nvPr/>
        </p:nvSpPr>
        <p:spPr bwMode="auto">
          <a:xfrm>
            <a:off x="2553373" y="4581019"/>
            <a:ext cx="6013109" cy="2036187"/>
          </a:xfrm>
          <a:prstGeom prst="rect">
            <a:avLst/>
          </a:prstGeom>
          <a:noFill/>
          <a:ln w="9525">
            <a:noFill/>
            <a:miter lim="800000"/>
            <a:headEnd/>
            <a:tailEnd/>
          </a:ln>
        </p:spPr>
        <p:txBody>
          <a:bodyPr lIns="84391" tIns="42196" rIns="84391" bIns="42196"/>
          <a:lstStyle/>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① 援助方針の策定</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要保護者の生活状況を踏まえ、個々の要保護者の自立に向けた課題分析</a:t>
            </a:r>
            <a:endParaRPr lang="en-US" altLang="ja-JP" sz="1200" spc="100" dirty="0">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② 訪問調査（世帯の状況に応じて計画的に実施）と援助方針の見直し</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生活状況の把握や、援助方針の見直し</a:t>
            </a: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③ 収入状況の把握</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収入、資産等の届出の受理、課税状況の定期的な調査</a:t>
            </a:r>
            <a:endParaRPr lang="en-US" altLang="ja-JP" sz="1200" spc="100" dirty="0">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④ 自立の助長に向けた支援</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日常生活自立、社会生活自立、経済的自立に向けた各種支援</a:t>
            </a:r>
            <a:endParaRPr lang="en-US" altLang="ja-JP" sz="1200" spc="100" dirty="0">
              <a:latin typeface="メイリオ" panose="020B0604030504040204" pitchFamily="50" charset="-128"/>
              <a:ea typeface="メイリオ" panose="020B0604030504040204" pitchFamily="50" charset="-128"/>
            </a:endParaRPr>
          </a:p>
          <a:p>
            <a:pPr defTabSz="914400">
              <a:spcBef>
                <a:spcPts val="300"/>
              </a:spcBef>
              <a:defRPr/>
            </a:pPr>
            <a:r>
              <a:rPr lang="ja-JP" altLang="en-US" sz="1200" b="1" spc="100" dirty="0">
                <a:latin typeface="メイリオ" panose="020B0604030504040204" pitchFamily="50" charset="-128"/>
                <a:ea typeface="メイリオ" panose="020B0604030504040204" pitchFamily="50" charset="-128"/>
              </a:rPr>
              <a:t>⑤ 保護の停廃止</a:t>
            </a:r>
            <a:endParaRPr lang="en-US" altLang="ja-JP" sz="1200" b="1" spc="100" dirty="0">
              <a:latin typeface="メイリオ" panose="020B0604030504040204" pitchFamily="50" charset="-128"/>
              <a:ea typeface="メイリオ" panose="020B0604030504040204" pitchFamily="50" charset="-128"/>
            </a:endParaRPr>
          </a:p>
        </p:txBody>
      </p:sp>
      <p:grpSp>
        <p:nvGrpSpPr>
          <p:cNvPr id="7" name="グループ化 6">
            <a:extLst>
              <a:ext uri="{FF2B5EF4-FFF2-40B4-BE49-F238E27FC236}">
                <a16:creationId xmlns:a16="http://schemas.microsoft.com/office/drawing/2014/main" id="{1250CD96-403D-6FEA-6B94-C9542E3868A3}"/>
              </a:ext>
            </a:extLst>
          </p:cNvPr>
          <p:cNvGrpSpPr/>
          <p:nvPr/>
        </p:nvGrpSpPr>
        <p:grpSpPr>
          <a:xfrm>
            <a:off x="291533" y="1162785"/>
            <a:ext cx="2154785" cy="5454421"/>
            <a:chOff x="310386" y="727518"/>
            <a:chExt cx="2154785" cy="5255730"/>
          </a:xfrm>
          <a:gradFill>
            <a:gsLst>
              <a:gs pos="0">
                <a:schemeClr val="accent1">
                  <a:lumMod val="5000"/>
                  <a:lumOff val="95000"/>
                </a:schemeClr>
              </a:gs>
              <a:gs pos="74000">
                <a:schemeClr val="accent1">
                  <a:lumMod val="40000"/>
                  <a:lumOff val="60000"/>
                </a:schemeClr>
              </a:gs>
              <a:gs pos="100000">
                <a:schemeClr val="accent5"/>
              </a:gs>
            </a:gsLst>
            <a:lin ang="5400000" scaled="1"/>
          </a:gradFill>
        </p:grpSpPr>
        <p:sp>
          <p:nvSpPr>
            <p:cNvPr id="8" name="Text Box 2">
              <a:extLst>
                <a:ext uri="{FF2B5EF4-FFF2-40B4-BE49-F238E27FC236}">
                  <a16:creationId xmlns:a16="http://schemas.microsoft.com/office/drawing/2014/main" id="{49A38057-BDAB-9077-4629-C263BC721300}"/>
                </a:ext>
              </a:extLst>
            </p:cNvPr>
            <p:cNvSpPr txBox="1">
              <a:spLocks noChangeArrowheads="1"/>
            </p:cNvSpPr>
            <p:nvPr/>
          </p:nvSpPr>
          <p:spPr bwMode="auto">
            <a:xfrm>
              <a:off x="310386" y="727518"/>
              <a:ext cx="2106583" cy="1039758"/>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latin typeface="メイリオ" panose="020B0604030504040204" pitchFamily="50" charset="-128"/>
                  <a:ea typeface="メイリオ" panose="020B0604030504040204" pitchFamily="50" charset="-128"/>
                </a:rPr>
                <a:t>相談</a:t>
              </a:r>
              <a:endParaRPr lang="en-US" altLang="ja-JP" sz="1600" b="1" spc="100" dirty="0">
                <a:latin typeface="メイリオ" panose="020B0604030504040204" pitchFamily="50" charset="-128"/>
                <a:ea typeface="メイリオ" panose="020B0604030504040204" pitchFamily="50" charset="-128"/>
              </a:endParaRPr>
            </a:p>
          </p:txBody>
        </p:sp>
        <p:sp>
          <p:nvSpPr>
            <p:cNvPr id="9" name="Text Box 2">
              <a:extLst>
                <a:ext uri="{FF2B5EF4-FFF2-40B4-BE49-F238E27FC236}">
                  <a16:creationId xmlns:a16="http://schemas.microsoft.com/office/drawing/2014/main" id="{91887A33-D1D6-8A7C-B29F-0E8438EFCE52}"/>
                </a:ext>
              </a:extLst>
            </p:cNvPr>
            <p:cNvSpPr txBox="1">
              <a:spLocks noChangeArrowheads="1"/>
            </p:cNvSpPr>
            <p:nvPr/>
          </p:nvSpPr>
          <p:spPr bwMode="auto">
            <a:xfrm>
              <a:off x="310386" y="2343110"/>
              <a:ext cx="2106583" cy="1415078"/>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solidFill>
                    <a:prstClr val="black"/>
                  </a:solidFill>
                  <a:latin typeface="メイリオ" panose="020B0604030504040204" pitchFamily="50" charset="-128"/>
                  <a:ea typeface="メイリオ" panose="020B0604030504040204" pitchFamily="50" charset="-128"/>
                </a:rPr>
                <a:t>要否の判定・決定</a:t>
              </a:r>
            </a:p>
          </p:txBody>
        </p:sp>
        <p:sp>
          <p:nvSpPr>
            <p:cNvPr id="10" name="Text Box 2">
              <a:extLst>
                <a:ext uri="{FF2B5EF4-FFF2-40B4-BE49-F238E27FC236}">
                  <a16:creationId xmlns:a16="http://schemas.microsoft.com/office/drawing/2014/main" id="{76A85F03-7C42-6B95-5836-2C0E6FD1C8A2}"/>
                </a:ext>
              </a:extLst>
            </p:cNvPr>
            <p:cNvSpPr txBox="1">
              <a:spLocks noChangeArrowheads="1"/>
            </p:cNvSpPr>
            <p:nvPr/>
          </p:nvSpPr>
          <p:spPr bwMode="auto">
            <a:xfrm>
              <a:off x="358588" y="4122118"/>
              <a:ext cx="2106583" cy="1861130"/>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solidFill>
                    <a:prstClr val="black"/>
                  </a:solidFill>
                  <a:latin typeface="メイリオ" panose="020B0604030504040204" pitchFamily="50" charset="-128"/>
                  <a:ea typeface="メイリオ" panose="020B0604030504040204" pitchFamily="50" charset="-128"/>
                </a:rPr>
                <a:t>保護の開始後</a:t>
              </a:r>
            </a:p>
          </p:txBody>
        </p:sp>
      </p:grpSp>
      <p:sp>
        <p:nvSpPr>
          <p:cNvPr id="11" name="下矢印 16">
            <a:extLst>
              <a:ext uri="{FF2B5EF4-FFF2-40B4-BE49-F238E27FC236}">
                <a16:creationId xmlns:a16="http://schemas.microsoft.com/office/drawing/2014/main" id="{317EC53A-8454-C730-8D99-94FE8DDD045C}"/>
              </a:ext>
            </a:extLst>
          </p:cNvPr>
          <p:cNvSpPr/>
          <p:nvPr/>
        </p:nvSpPr>
        <p:spPr>
          <a:xfrm>
            <a:off x="1136357" y="2243508"/>
            <a:ext cx="465137" cy="595638"/>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ja-JP" altLang="en-US" sz="1662">
              <a:solidFill>
                <a:prstClr val="white"/>
              </a:solidFill>
              <a:latin typeface="メイリオ" panose="020B0604030504040204" pitchFamily="50" charset="-128"/>
              <a:ea typeface="メイリオ" panose="020B0604030504040204" pitchFamily="50" charset="-128"/>
            </a:endParaRPr>
          </a:p>
        </p:txBody>
      </p:sp>
      <p:sp>
        <p:nvSpPr>
          <p:cNvPr id="25" name="下矢印 17">
            <a:extLst>
              <a:ext uri="{FF2B5EF4-FFF2-40B4-BE49-F238E27FC236}">
                <a16:creationId xmlns:a16="http://schemas.microsoft.com/office/drawing/2014/main" id="{4B4EC854-252C-B70D-1A97-C40CEE1A82D5}"/>
              </a:ext>
            </a:extLst>
          </p:cNvPr>
          <p:cNvSpPr/>
          <p:nvPr/>
        </p:nvSpPr>
        <p:spPr>
          <a:xfrm>
            <a:off x="1136357" y="4308334"/>
            <a:ext cx="465137" cy="360363"/>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ja-JP" altLang="en-US" sz="1662">
              <a:solidFill>
                <a:prstClr val="white"/>
              </a:solidFill>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ED401A11-18CB-B73C-B1D8-CE394A0DCF4E}"/>
              </a:ext>
            </a:extLst>
          </p:cNvPr>
          <p:cNvSpPr/>
          <p:nvPr/>
        </p:nvSpPr>
        <p:spPr>
          <a:xfrm>
            <a:off x="777613" y="2323066"/>
            <a:ext cx="1182624" cy="360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申請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8893335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5A068-E04E-6C59-D651-9B84F6EA63EE}"/>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8B1C04D9-BE17-B10D-A813-E7E019EB847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6</a:t>
            </a:fld>
            <a:endParaRPr lang="ja-JP" altLang="en-US" sz="1000">
              <a:solidFill>
                <a:srgbClr val="898989"/>
              </a:solidFill>
            </a:endParaRPr>
          </a:p>
        </p:txBody>
      </p:sp>
      <p:sp>
        <p:nvSpPr>
          <p:cNvPr id="6" name="四角形: 角を丸くする 5">
            <a:extLst>
              <a:ext uri="{FF2B5EF4-FFF2-40B4-BE49-F238E27FC236}">
                <a16:creationId xmlns:a16="http://schemas.microsoft.com/office/drawing/2014/main" id="{1B494B39-D330-49F4-B6DA-3A15E41BE733}"/>
              </a:ext>
            </a:extLst>
          </p:cNvPr>
          <p:cNvSpPr/>
          <p:nvPr/>
        </p:nvSpPr>
        <p:spPr>
          <a:xfrm>
            <a:off x="63518" y="633279"/>
            <a:ext cx="2647783"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300" dirty="0">
                <a:solidFill>
                  <a:prstClr val="black"/>
                </a:solidFill>
                <a:latin typeface="メイリオ" panose="020B0604030504040204" pitchFamily="50" charset="-128"/>
                <a:ea typeface="メイリオ" panose="020B0604030504040204" pitchFamily="50" charset="-128"/>
              </a:rPr>
              <a:t>面接相談の目的</a:t>
            </a:r>
          </a:p>
        </p:txBody>
      </p:sp>
      <p:sp>
        <p:nvSpPr>
          <p:cNvPr id="2" name="四角形: 角を丸くする 1">
            <a:extLst>
              <a:ext uri="{FF2B5EF4-FFF2-40B4-BE49-F238E27FC236}">
                <a16:creationId xmlns:a16="http://schemas.microsoft.com/office/drawing/2014/main" id="{F30821A6-6BB9-B70B-9081-C3ECED6B3A36}"/>
              </a:ext>
            </a:extLst>
          </p:cNvPr>
          <p:cNvSpPr/>
          <p:nvPr/>
        </p:nvSpPr>
        <p:spPr>
          <a:xfrm>
            <a:off x="134938" y="1136253"/>
            <a:ext cx="9636125" cy="177245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ケースワーカーは、面接という具体的な手段を活用して本人の自立支援を行います。</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面接という言葉は「</a:t>
            </a:r>
            <a:r>
              <a:rPr kumimoji="1" lang="ja-JP" altLang="en-US" sz="1600" u="sng" spc="100" dirty="0">
                <a:solidFill>
                  <a:srgbClr val="C00000"/>
                </a:solidFill>
                <a:latin typeface="メイリオ" panose="020B0604030504040204" pitchFamily="50" charset="-128"/>
                <a:ea typeface="メイリオ" panose="020B0604030504040204" pitchFamily="50" charset="-128"/>
              </a:rPr>
              <a:t>お互いに平等な立場</a:t>
            </a:r>
            <a:r>
              <a:rPr kumimoji="1" lang="ja-JP" altLang="en-US" sz="1600" spc="100" dirty="0">
                <a:solidFill>
                  <a:srgbClr val="C00000"/>
                </a:solidFill>
                <a:latin typeface="メイリオ" panose="020B0604030504040204" pitchFamily="50" charset="-128"/>
                <a:ea typeface="メイリオ" panose="020B0604030504040204" pitchFamily="50" charset="-128"/>
              </a:rPr>
              <a:t>であいまみえる</a:t>
            </a:r>
            <a:r>
              <a:rPr kumimoji="1" lang="ja-JP" altLang="en-US" sz="1600" spc="100" dirty="0">
                <a:solidFill>
                  <a:prstClr val="black"/>
                </a:solidFill>
                <a:latin typeface="メイリオ" panose="020B0604030504040204" pitchFamily="50" charset="-128"/>
                <a:ea typeface="メイリオ" panose="020B0604030504040204" pitchFamily="50" charset="-128"/>
              </a:rPr>
              <a:t>」という意味を持っています。</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面接の対象である相談者は要保護者であり、生活保護受給者です。面接は、そのような人々との間に、特定の目的をもって行われる対人コミュニケーションであり、課題解決や環境改善のための手段として活用されます。</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面接の目的は、大きく次の３点に整理できます。</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B48B1517-3109-EBB9-3A12-ACEF2FF21C87}"/>
              </a:ext>
            </a:extLst>
          </p:cNvPr>
          <p:cNvSpPr/>
          <p:nvPr/>
        </p:nvSpPr>
        <p:spPr>
          <a:xfrm>
            <a:off x="17463" y="6683375"/>
            <a:ext cx="8207375" cy="144463"/>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,p10</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53240EFE-5EC9-BC1D-12A4-101C2930B0BF}"/>
              </a:ext>
            </a:extLst>
          </p:cNvPr>
          <p:cNvSpPr/>
          <p:nvPr/>
        </p:nvSpPr>
        <p:spPr>
          <a:xfrm>
            <a:off x="453000" y="2817628"/>
            <a:ext cx="9000000" cy="3624629"/>
          </a:xfrm>
          <a:prstGeom prst="roundRect">
            <a:avLst>
              <a:gd name="adj" fmla="val 5292"/>
            </a:avLst>
          </a:prstGeom>
          <a:noFill/>
          <a:ln w="38100">
            <a:solidFill>
              <a:schemeClr val="tx1">
                <a:lumMod val="50000"/>
                <a:lumOff val="50000"/>
              </a:schemeClr>
            </a:solidFill>
            <a:prstDash val="sysDot"/>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600"/>
              </a:spcBef>
              <a:spcAft>
                <a:spcPts val="0"/>
              </a:spcAft>
              <a:defRPr/>
            </a:pPr>
            <a:r>
              <a:rPr kumimoji="1" lang="ja-JP" altLang="en-US" sz="2400" b="1" spc="100" dirty="0">
                <a:solidFill>
                  <a:srgbClr val="C00000"/>
                </a:solidFill>
                <a:latin typeface="メイリオ" panose="020B0604030504040204" pitchFamily="50" charset="-128"/>
                <a:ea typeface="メイリオ" panose="020B0604030504040204" pitchFamily="50" charset="-128"/>
              </a:rPr>
              <a:t>①相談者との信頼関係とパートナーシップの構築</a:t>
            </a:r>
            <a:endParaRPr kumimoji="1" lang="en-US" altLang="ja-JP" sz="2400" b="1" spc="100" dirty="0">
              <a:solidFill>
                <a:srgbClr val="C00000"/>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信頼関係がないところに支援は存在しません。信頼関係とパートナーシップは、課題解決のための相談者の主体性を引き出すことにつながります。</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400" b="1" spc="100" dirty="0">
                <a:solidFill>
                  <a:srgbClr val="C00000"/>
                </a:solidFill>
                <a:latin typeface="メイリオ" panose="020B0604030504040204" pitchFamily="50" charset="-128"/>
                <a:ea typeface="メイリオ" panose="020B0604030504040204" pitchFamily="50" charset="-128"/>
              </a:rPr>
              <a:t>②相談者の課題についての主観的・客観的事実の把握</a:t>
            </a:r>
            <a:endParaRPr kumimoji="1" lang="en-US" altLang="ja-JP" sz="2400" b="1" spc="100" dirty="0">
              <a:solidFill>
                <a:srgbClr val="C00000"/>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主観的・客観的事実の把握のため、情報収集を行い、相談者の生活を理解し、課題を整理します。また、課題解決に向け、相談者とケースワーカーが情報を共有します。</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400" b="1" spc="100" dirty="0">
                <a:solidFill>
                  <a:srgbClr val="C00000"/>
                </a:solidFill>
                <a:latin typeface="メイリオ" panose="020B0604030504040204" pitchFamily="50" charset="-128"/>
                <a:ea typeface="メイリオ" panose="020B0604030504040204" pitchFamily="50" charset="-128"/>
              </a:rPr>
              <a:t>③課題解決</a:t>
            </a:r>
            <a:endParaRPr kumimoji="1" lang="en-US" altLang="ja-JP" sz="2400" b="1" spc="100" dirty="0">
              <a:solidFill>
                <a:srgbClr val="C00000"/>
              </a:solidFill>
              <a:latin typeface="メイリオ" panose="020B0604030504040204" pitchFamily="50" charset="-128"/>
              <a:ea typeface="メイリオ" panose="020B0604030504040204" pitchFamily="50" charset="-128"/>
            </a:endParaRPr>
          </a:p>
          <a:p>
            <a:pPr lvl="1" eaLnBrk="1" fontAlgn="auto" hangingPunct="1">
              <a:spcBef>
                <a:spcPts val="600"/>
              </a:spcBef>
              <a:spcAft>
                <a:spcPts val="0"/>
              </a:spcAft>
              <a:defRPr/>
            </a:pPr>
            <a:r>
              <a:rPr kumimoji="1" lang="ja-JP" altLang="en-US" spc="100" dirty="0">
                <a:solidFill>
                  <a:prstClr val="black"/>
                </a:solidFill>
                <a:latin typeface="メイリオ" panose="020B0604030504040204" pitchFamily="50" charset="-128"/>
                <a:ea typeface="メイリオ" panose="020B0604030504040204" pitchFamily="50" charset="-128"/>
              </a:rPr>
              <a:t>面接を通して必要な情報、知識、手段などを相談者に伝え、支援を行います。</a:t>
            </a:r>
            <a:endParaRPr kumimoji="1" lang="en-US" altLang="ja-JP" spc="100" dirty="0">
              <a:solidFill>
                <a:prstClr val="black"/>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5BA5EC40-1271-7A1B-70AD-BB3391B66845}"/>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２．面接相談の目的・心構え</a:t>
            </a:r>
          </a:p>
        </p:txBody>
      </p:sp>
      <p:sp>
        <p:nvSpPr>
          <p:cNvPr id="8" name="正方形/長方形 7">
            <a:extLst>
              <a:ext uri="{FF2B5EF4-FFF2-40B4-BE49-F238E27FC236}">
                <a16:creationId xmlns:a16="http://schemas.microsoft.com/office/drawing/2014/main" id="{F3E438E3-C4E4-5D77-8BE8-D76E0B8C360D}"/>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．面接相談について</a:t>
            </a:r>
          </a:p>
        </p:txBody>
      </p:sp>
    </p:spTree>
    <p:extLst>
      <p:ext uri="{BB962C8B-B14F-4D97-AF65-F5344CB8AC3E}">
        <p14:creationId xmlns:p14="http://schemas.microsoft.com/office/powerpoint/2010/main" val="293915423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2">
            <a:extLst>
              <a:ext uri="{FF2B5EF4-FFF2-40B4-BE49-F238E27FC236}">
                <a16:creationId xmlns:a16="http://schemas.microsoft.com/office/drawing/2014/main" id="{84C6766D-4F45-1D84-3D21-5A3014C9F30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13F7998-7F47-440A-A8FF-938E5AEE5671}" type="slidenum">
              <a:rPr lang="ja-JP" altLang="en-US" sz="1000">
                <a:solidFill>
                  <a:srgbClr val="898989"/>
                </a:solidFill>
              </a:rPr>
              <a:pPr>
                <a:lnSpc>
                  <a:spcPct val="100000"/>
                </a:lnSpc>
                <a:spcBef>
                  <a:spcPct val="0"/>
                </a:spcBef>
                <a:buFontTx/>
                <a:buNone/>
              </a:pPr>
              <a:t>7</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DE4F4541-B860-E32F-DB4F-234546BB4C3B}"/>
              </a:ext>
            </a:extLst>
          </p:cNvPr>
          <p:cNvSpPr/>
          <p:nvPr/>
        </p:nvSpPr>
        <p:spPr>
          <a:xfrm>
            <a:off x="723900" y="2501900"/>
            <a:ext cx="8458200" cy="2638425"/>
          </a:xfrm>
          <a:prstGeom prst="rect">
            <a:avLst/>
          </a:prstGeom>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lang="ja-JP" altLang="en-US" sz="4000" b="1" spc="300" dirty="0">
                <a:solidFill>
                  <a:schemeClr val="tx1"/>
                </a:solidFill>
                <a:latin typeface="メイリオ" panose="020B0604030504040204" pitchFamily="50" charset="-128"/>
                <a:ea typeface="メイリオ" panose="020B0604030504040204" pitchFamily="50" charset="-128"/>
              </a:rPr>
              <a:t>面接相談の時には</a:t>
            </a:r>
            <a:endParaRPr lang="en-US" altLang="ja-JP" sz="4000" b="1" spc="3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300" dirty="0">
                <a:solidFill>
                  <a:schemeClr val="tx1"/>
                </a:solidFill>
                <a:latin typeface="メイリオ" panose="020B0604030504040204" pitchFamily="50" charset="-128"/>
                <a:ea typeface="メイリオ" panose="020B0604030504040204" pitchFamily="50" charset="-128"/>
              </a:rPr>
              <a:t>どのようなことに</a:t>
            </a:r>
            <a:endParaRPr lang="en-US" altLang="ja-JP" sz="4000" b="1" spc="3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300" dirty="0">
                <a:solidFill>
                  <a:schemeClr val="tx1"/>
                </a:solidFill>
                <a:latin typeface="メイリオ" panose="020B0604030504040204" pitchFamily="50" charset="-128"/>
                <a:ea typeface="メイリオ" panose="020B0604030504040204" pitchFamily="50" charset="-128"/>
              </a:rPr>
              <a:t>気を付けていますか？</a:t>
            </a:r>
          </a:p>
        </p:txBody>
      </p:sp>
      <p:sp>
        <p:nvSpPr>
          <p:cNvPr id="2" name="正方形/長方形 1">
            <a:extLst>
              <a:ext uri="{FF2B5EF4-FFF2-40B4-BE49-F238E27FC236}">
                <a16:creationId xmlns:a16="http://schemas.microsoft.com/office/drawing/2014/main" id="{6D528C4B-EA23-06B7-AF63-9D637B698423}"/>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ワーク①　面接相談の時に気を付けていること</a:t>
            </a:r>
          </a:p>
        </p:txBody>
      </p:sp>
      <p:sp>
        <p:nvSpPr>
          <p:cNvPr id="11" name="四角形: 角を丸くする 10">
            <a:extLst>
              <a:ext uri="{FF2B5EF4-FFF2-40B4-BE49-F238E27FC236}">
                <a16:creationId xmlns:a16="http://schemas.microsoft.com/office/drawing/2014/main" id="{ED9A7AAF-5DBF-D8DC-7CA3-A920EEC5C4FF}"/>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20B32150-F3D7-4D65-921D-6DCA4C9BD607}"/>
              </a:ext>
            </a:extLst>
          </p:cNvPr>
          <p:cNvSpPr/>
          <p:nvPr/>
        </p:nvSpPr>
        <p:spPr>
          <a:xfrm>
            <a:off x="134938" y="933835"/>
            <a:ext cx="9636125" cy="52070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120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ケースワーカーの業務においては「面接に始まり面接に終わる」といっても過言ではないほど、面接は重要です。そこで、ここでは面接における「心構え」について説明します。</a:t>
            </a: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12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12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相談者の基本的な人権・人格を尊重します。</a:t>
            </a:r>
            <a:endParaRPr kumimoji="1" lang="en-US" altLang="ja-JP" sz="2400" b="1"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相談者は個人として尊重されたい、自分を理解して欲しいと願っています。どのような相談者も、かけがえのない一人の人として迎え、人格や尊厳を尊重することが、相談対応をする上での基本姿勢です。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が個々に持つ先入観や偏見は、しばしばこのような基本姿勢を崩す要因となります。自分自身の価値観や物事に対する意識を見直しながら、正しい知識を学び、身につけていくことで、先入観や偏見は取り除かれていきます。</a:t>
            </a:r>
          </a:p>
          <a:p>
            <a:pPr marL="0" lvl="2" eaLnBrk="1" fontAlgn="auto" hangingPunct="1">
              <a:spcBef>
                <a:spcPts val="1200"/>
              </a:spcBef>
              <a:spcAft>
                <a:spcPts val="0"/>
              </a:spcAft>
              <a:defRPr/>
            </a:pPr>
            <a:r>
              <a:rPr kumimoji="1" lang="ja-JP" altLang="en-US" sz="2400" b="1" spc="100" dirty="0">
                <a:solidFill>
                  <a:schemeClr val="tx1"/>
                </a:solidFill>
                <a:latin typeface="メイリオ" panose="020B0604030504040204" pitchFamily="50" charset="-128"/>
                <a:ea typeface="メイリオ" panose="020B0604030504040204" pitchFamily="50" charset="-128"/>
              </a:rPr>
              <a:t>▶ 相談者自身の力を引き出し、活かしていくようにします。</a:t>
            </a:r>
            <a:endParaRPr kumimoji="1" lang="en-US" altLang="ja-JP" sz="2000" b="1" spc="100" dirty="0">
              <a:solidFill>
                <a:schemeClr val="tx1"/>
              </a:solidFill>
              <a:latin typeface="メイリオ" panose="020B0604030504040204" pitchFamily="50" charset="-128"/>
              <a:ea typeface="メイリオ" panose="020B0604030504040204" pitchFamily="50" charset="-128"/>
            </a:endParaRPr>
          </a:p>
          <a:p>
            <a:pPr marL="457200" lvl="3"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いかなる人にも内的な力を有しているという確信をもつことです。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CB0A958D-A640-4677-BD1A-EFA6C0CC4195}"/>
              </a:ext>
            </a:extLst>
          </p:cNvPr>
          <p:cNvSpPr>
            <a:spLocks noGrp="1"/>
          </p:cNvSpPr>
          <p:nvPr>
            <p:ph type="sldNum" sz="quarter" idx="10"/>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2E041FA9-1072-40E1-A6EF-B723CEA45C7B}" type="slidenum">
              <a:rPr lang="ja-JP" altLang="en-US">
                <a:solidFill>
                  <a:srgbClr val="898989"/>
                </a:solidFill>
              </a:rPr>
              <a:pPr/>
              <a:t>8</a:t>
            </a:fld>
            <a:endParaRPr lang="ja-JP" altLang="en-US">
              <a:solidFill>
                <a:srgbClr val="898989"/>
              </a:solidFill>
            </a:endParaRPr>
          </a:p>
        </p:txBody>
      </p:sp>
      <p:sp>
        <p:nvSpPr>
          <p:cNvPr id="9" name="四角形: 角を丸くする 8">
            <a:extLst>
              <a:ext uri="{FF2B5EF4-FFF2-40B4-BE49-F238E27FC236}">
                <a16:creationId xmlns:a16="http://schemas.microsoft.com/office/drawing/2014/main" id="{89BE9355-AC91-445F-ABB5-ECBDC3310418}"/>
              </a:ext>
            </a:extLst>
          </p:cNvPr>
          <p:cNvSpPr/>
          <p:nvPr/>
        </p:nvSpPr>
        <p:spPr>
          <a:xfrm>
            <a:off x="34925" y="6510338"/>
            <a:ext cx="8639175" cy="323850"/>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出典：厚生労働省社会・援護局関係主管課長会議資料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自立支援の手引き</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平成</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,p10</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新保美香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kumimoji="1" lang="en-US" altLang="ja-JP" sz="1000" dirty="0">
                <a:solidFill>
                  <a:schemeClr val="tx1"/>
                </a:solidFill>
                <a:latin typeface="メイリオ" panose="020B0604030504040204" pitchFamily="50" charset="-128"/>
                <a:ea typeface="メイリオ" panose="020B0604030504040204" pitchFamily="50" charset="-128"/>
              </a:rPr>
              <a:t>,2018</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,p10-13</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 name="四角形: 角を丸くする 1">
            <a:extLst>
              <a:ext uri="{FF2B5EF4-FFF2-40B4-BE49-F238E27FC236}">
                <a16:creationId xmlns:a16="http://schemas.microsoft.com/office/drawing/2014/main" id="{E8EC099B-4606-F16A-EA97-0891DA0A3439}"/>
              </a:ext>
            </a:extLst>
          </p:cNvPr>
          <p:cNvSpPr/>
          <p:nvPr/>
        </p:nvSpPr>
        <p:spPr>
          <a:xfrm>
            <a:off x="134938" y="323519"/>
            <a:ext cx="3458654"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300" dirty="0">
                <a:solidFill>
                  <a:prstClr val="black"/>
                </a:solidFill>
                <a:latin typeface="メイリオ" panose="020B0604030504040204" pitchFamily="50" charset="-128"/>
                <a:ea typeface="メイリオ" panose="020B0604030504040204" pitchFamily="50" charset="-128"/>
              </a:rPr>
              <a:t>面接相談時の心構え</a:t>
            </a:r>
          </a:p>
        </p:txBody>
      </p:sp>
    </p:spTree>
  </p:cSld>
  <p:clrMapOvr>
    <a:masterClrMapping/>
  </p:clrMapOvr>
  <p:transition spd="slow"/>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R6生保CW研修</Template>
  <Words>6182</Words>
  <PresentationFormat>A4 210 x 297 mm</PresentationFormat>
  <Paragraphs>376</Paragraphs>
  <Slides>31</Slides>
  <Notes>27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31</vt:i4>
      </vt:variant>
    </vt:vector>
  </HeadingPairs>
  <TitlesOfParts>
    <vt:vector size="38" baseType="lpstr">
      <vt:lpstr>メイリオ</vt:lpstr>
      <vt:lpstr>游ゴシック</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