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913" r:id="rId4"/>
  </p:sldMasterIdLst>
  <p:notesMasterIdLst>
    <p:notesMasterId r:id="rId71"/>
  </p:notesMasterIdLst>
  <p:handoutMasterIdLst>
    <p:handoutMasterId r:id="rId72"/>
  </p:handoutMasterIdLst>
  <p:sldIdLst>
    <p:sldId id="1523" r:id="rId5"/>
    <p:sldId id="303" r:id="rId6"/>
    <p:sldId id="301" r:id="rId7"/>
    <p:sldId id="342" r:id="rId8"/>
    <p:sldId id="343" r:id="rId9"/>
    <p:sldId id="1465" r:id="rId10"/>
    <p:sldId id="312" r:id="rId11"/>
    <p:sldId id="1498" r:id="rId12"/>
    <p:sldId id="344" r:id="rId13"/>
    <p:sldId id="1499" r:id="rId14"/>
    <p:sldId id="2147477203" r:id="rId15"/>
    <p:sldId id="1509" r:id="rId16"/>
    <p:sldId id="1475" r:id="rId17"/>
    <p:sldId id="306" r:id="rId18"/>
    <p:sldId id="313" r:id="rId19"/>
    <p:sldId id="2147477201" r:id="rId20"/>
    <p:sldId id="1488" r:id="rId21"/>
    <p:sldId id="1500" r:id="rId22"/>
    <p:sldId id="1501" r:id="rId23"/>
    <p:sldId id="1474" r:id="rId24"/>
    <p:sldId id="282" r:id="rId25"/>
    <p:sldId id="1040" r:id="rId26"/>
    <p:sldId id="307" r:id="rId27"/>
    <p:sldId id="1468" r:id="rId28"/>
    <p:sldId id="2147477213" r:id="rId29"/>
    <p:sldId id="1507" r:id="rId30"/>
    <p:sldId id="1470" r:id="rId31"/>
    <p:sldId id="1471" r:id="rId32"/>
    <p:sldId id="1476" r:id="rId33"/>
    <p:sldId id="1472" r:id="rId34"/>
    <p:sldId id="320" r:id="rId35"/>
    <p:sldId id="1502" r:id="rId36"/>
    <p:sldId id="2147477204" r:id="rId37"/>
    <p:sldId id="2147477205" r:id="rId38"/>
    <p:sldId id="1600" r:id="rId39"/>
    <p:sldId id="346" r:id="rId40"/>
    <p:sldId id="2147477206" r:id="rId41"/>
    <p:sldId id="2147477207" r:id="rId42"/>
    <p:sldId id="1508" r:id="rId43"/>
    <p:sldId id="1473" r:id="rId44"/>
    <p:sldId id="308" r:id="rId45"/>
    <p:sldId id="326" r:id="rId46"/>
    <p:sldId id="1503" r:id="rId47"/>
    <p:sldId id="1496" r:id="rId48"/>
    <p:sldId id="1481" r:id="rId49"/>
    <p:sldId id="1482" r:id="rId50"/>
    <p:sldId id="2147472226" r:id="rId51"/>
    <p:sldId id="2146847058" r:id="rId52"/>
    <p:sldId id="1506" r:id="rId53"/>
    <p:sldId id="2147472230" r:id="rId54"/>
    <p:sldId id="330" r:id="rId55"/>
    <p:sldId id="2147477208" r:id="rId56"/>
    <p:sldId id="318" r:id="rId57"/>
    <p:sldId id="2147477209" r:id="rId58"/>
    <p:sldId id="335" r:id="rId59"/>
    <p:sldId id="319" r:id="rId60"/>
    <p:sldId id="309" r:id="rId61"/>
    <p:sldId id="310" r:id="rId62"/>
    <p:sldId id="340" r:id="rId63"/>
    <p:sldId id="2147477210" r:id="rId64"/>
    <p:sldId id="2147477202" r:id="rId65"/>
    <p:sldId id="1492" r:id="rId66"/>
    <p:sldId id="2147477211" r:id="rId67"/>
    <p:sldId id="2147472229" r:id="rId68"/>
    <p:sldId id="299" r:id="rId69"/>
    <p:sldId id="302" r:id="rId70"/>
  </p:sldIdLst>
  <p:sldSz cx="9906000" cy="6858000" type="A4"/>
  <p:notesSz cx="7099300" cy="10234613"/>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CF19DB-F955-0B8A-16CC-F302BEA84484}" name="*" initials="*" userI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0F0F0"/>
    <a:srgbClr val="F2F2F2"/>
    <a:srgbClr val="D8E4AE"/>
    <a:srgbClr val="A5AB81"/>
    <a:srgbClr val="EAE8E8"/>
    <a:srgbClr val="006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67" autoAdjust="0"/>
  </p:normalViewPr>
  <p:slideViewPr>
    <p:cSldViewPr snapToGrid="0">
      <p:cViewPr varScale="1">
        <p:scale>
          <a:sx n="63" d="100"/>
          <a:sy n="63" d="100"/>
        </p:scale>
        <p:origin x="1829" y="2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70" d="100"/>
          <a:sy n="70" d="100"/>
        </p:scale>
        <p:origin x="1200" y="-523"/>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customXml/item2.xml" Type="http://schemas.openxmlformats.org/officeDocument/2006/relationships/customXml"/><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customXml/item3.xml" Type="http://schemas.openxmlformats.org/officeDocument/2006/relationships/customXml"/><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slideMasters/slideMaster1.xml" Type="http://schemas.openxmlformats.org/officeDocument/2006/relationships/slide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slides/slide39.xml" Type="http://schemas.openxmlformats.org/officeDocument/2006/relationships/slide"/><Relationship Id="rId44" Target="slides/slide40.xml" Type="http://schemas.openxmlformats.org/officeDocument/2006/relationships/slide"/><Relationship Id="rId45" Target="slides/slide41.xml" Type="http://schemas.openxmlformats.org/officeDocument/2006/relationships/slide"/><Relationship Id="rId46" Target="slides/slide42.xml" Type="http://schemas.openxmlformats.org/officeDocument/2006/relationships/slide"/><Relationship Id="rId47" Target="slides/slide43.xml" Type="http://schemas.openxmlformats.org/officeDocument/2006/relationships/slide"/><Relationship Id="rId48" Target="slides/slide44.xml" Type="http://schemas.openxmlformats.org/officeDocument/2006/relationships/slide"/><Relationship Id="rId49" Target="slides/slide45.xml" Type="http://schemas.openxmlformats.org/officeDocument/2006/relationships/slide"/><Relationship Id="rId5" Target="slides/slide1.xml" Type="http://schemas.openxmlformats.org/officeDocument/2006/relationships/slide"/><Relationship Id="rId50" Target="slides/slide46.xml" Type="http://schemas.openxmlformats.org/officeDocument/2006/relationships/slide"/><Relationship Id="rId51" Target="slides/slide47.xml" Type="http://schemas.openxmlformats.org/officeDocument/2006/relationships/slide"/><Relationship Id="rId52" Target="slides/slide48.xml" Type="http://schemas.openxmlformats.org/officeDocument/2006/relationships/slide"/><Relationship Id="rId53" Target="slides/slide49.xml" Type="http://schemas.openxmlformats.org/officeDocument/2006/relationships/slide"/><Relationship Id="rId54" Target="slides/slide50.xml" Type="http://schemas.openxmlformats.org/officeDocument/2006/relationships/slide"/><Relationship Id="rId55" Target="slides/slide51.xml" Type="http://schemas.openxmlformats.org/officeDocument/2006/relationships/slide"/><Relationship Id="rId56" Target="slides/slide52.xml" Type="http://schemas.openxmlformats.org/officeDocument/2006/relationships/slide"/><Relationship Id="rId57" Target="slides/slide53.xml" Type="http://schemas.openxmlformats.org/officeDocument/2006/relationships/slide"/><Relationship Id="rId58" Target="slides/slide54.xml" Type="http://schemas.openxmlformats.org/officeDocument/2006/relationships/slide"/><Relationship Id="rId59" Target="slides/slide55.xml" Type="http://schemas.openxmlformats.org/officeDocument/2006/relationships/slide"/><Relationship Id="rId6" Target="slides/slide2.xml" Type="http://schemas.openxmlformats.org/officeDocument/2006/relationships/slide"/><Relationship Id="rId60" Target="slides/slide56.xml" Type="http://schemas.openxmlformats.org/officeDocument/2006/relationships/slide"/><Relationship Id="rId61" Target="slides/slide57.xml" Type="http://schemas.openxmlformats.org/officeDocument/2006/relationships/slide"/><Relationship Id="rId62" Target="slides/slide58.xml" Type="http://schemas.openxmlformats.org/officeDocument/2006/relationships/slide"/><Relationship Id="rId63" Target="slides/slide59.xml" Type="http://schemas.openxmlformats.org/officeDocument/2006/relationships/slide"/><Relationship Id="rId64" Target="slides/slide60.xml" Type="http://schemas.openxmlformats.org/officeDocument/2006/relationships/slide"/><Relationship Id="rId65" Target="slides/slide61.xml" Type="http://schemas.openxmlformats.org/officeDocument/2006/relationships/slide"/><Relationship Id="rId66" Target="slides/slide62.xml" Type="http://schemas.openxmlformats.org/officeDocument/2006/relationships/slide"/><Relationship Id="rId67" Target="slides/slide63.xml" Type="http://schemas.openxmlformats.org/officeDocument/2006/relationships/slide"/><Relationship Id="rId68" Target="slides/slide64.xml" Type="http://schemas.openxmlformats.org/officeDocument/2006/relationships/slide"/><Relationship Id="rId69" Target="slides/slide65.xml" Type="http://schemas.openxmlformats.org/officeDocument/2006/relationships/slide"/><Relationship Id="rId7" Target="slides/slide3.xml" Type="http://schemas.openxmlformats.org/officeDocument/2006/relationships/slide"/><Relationship Id="rId70" Target="slides/slide66.xml" Type="http://schemas.openxmlformats.org/officeDocument/2006/relationships/slide"/><Relationship Id="rId71" Target="notesMasters/notesMaster1.xml" Type="http://schemas.openxmlformats.org/officeDocument/2006/relationships/notesMaster"/><Relationship Id="rId72" Target="handoutMasters/handoutMaster1.xml" Type="http://schemas.openxmlformats.org/officeDocument/2006/relationships/handoutMaster"/><Relationship Id="rId73" Target="presProps.xml" Type="http://schemas.openxmlformats.org/officeDocument/2006/relationships/presProps"/><Relationship Id="rId74" Target="viewProps.xml" Type="http://schemas.openxmlformats.org/officeDocument/2006/relationships/viewProps"/><Relationship Id="rId75" Target="theme/theme1.xml" Type="http://schemas.openxmlformats.org/officeDocument/2006/relationships/theme"/><Relationship Id="rId76" Target="tableStyles.xml" Type="http://schemas.openxmlformats.org/officeDocument/2006/relationships/tableStyles"/><Relationship Id="rId77" Target="authors.xml" Type="http://schemas.microsoft.com/office/2018/10/relationships/authors"/><Relationship Id="rId8" Target="slides/slide4.xml" Type="http://schemas.openxmlformats.org/officeDocument/2006/relationships/slide"/><Relationship Id="rId9" Target="slides/slide5.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65AD170-B8C7-BD78-0C6E-43B1F6F55B89}"/>
              </a:ext>
            </a:extLst>
          </p:cNvPr>
          <p:cNvSpPr>
            <a:spLocks noGrp="1"/>
          </p:cNvSpPr>
          <p:nvPr>
            <p:ph type="hdr" sz="quarter"/>
          </p:nvPr>
        </p:nvSpPr>
        <p:spPr>
          <a:xfrm>
            <a:off x="1" y="0"/>
            <a:ext cx="3076977" cy="513789"/>
          </a:xfrm>
          <a:prstGeom prst="rect">
            <a:avLst/>
          </a:prstGeom>
        </p:spPr>
        <p:txBody>
          <a:bodyPr vert="horz" lIns="95463" tIns="47732" rIns="95463" bIns="47732" rtlCol="0"/>
          <a:lstStyle>
            <a:lvl1pPr algn="l">
              <a:defRPr kumimoji="1" sz="1300"/>
            </a:lvl1pPr>
          </a:lstStyle>
          <a:p>
            <a:pPr>
              <a:defRPr/>
            </a:pPr>
            <a:endParaRPr lang="ja-JP" altLang="en-US"/>
          </a:p>
        </p:txBody>
      </p:sp>
      <p:sp>
        <p:nvSpPr>
          <p:cNvPr id="3" name="日付プレースホルダー 2">
            <a:extLst>
              <a:ext uri="{FF2B5EF4-FFF2-40B4-BE49-F238E27FC236}">
                <a16:creationId xmlns:a16="http://schemas.microsoft.com/office/drawing/2014/main" id="{11E9E480-0FE0-B7DE-00FD-3530CF2DA2A5}"/>
              </a:ext>
            </a:extLst>
          </p:cNvPr>
          <p:cNvSpPr>
            <a:spLocks noGrp="1"/>
          </p:cNvSpPr>
          <p:nvPr>
            <p:ph type="dt" sz="quarter" idx="1"/>
          </p:nvPr>
        </p:nvSpPr>
        <p:spPr>
          <a:xfrm>
            <a:off x="4020650" y="0"/>
            <a:ext cx="3076976" cy="513789"/>
          </a:xfrm>
          <a:prstGeom prst="rect">
            <a:avLst/>
          </a:prstGeom>
        </p:spPr>
        <p:txBody>
          <a:bodyPr vert="horz" lIns="95463" tIns="47732" rIns="95463" bIns="47732" rtlCol="0"/>
          <a:lstStyle>
            <a:lvl1pPr algn="r">
              <a:defRPr kumimoji="1" sz="1300"/>
            </a:lvl1pPr>
          </a:lstStyle>
          <a:p>
            <a:pPr>
              <a:defRPr/>
            </a:pPr>
            <a:fld id="{8C1FE356-B715-4145-9247-5B6D7C293DD8}" type="datetimeFigureOut">
              <a:rPr lang="ja-JP" altLang="en-US"/>
              <a:pPr>
                <a:defRPr/>
              </a:pPr>
              <a:t>2025/4/18</a:t>
            </a:fld>
            <a:endParaRPr lang="ja-JP" altLang="en-US"/>
          </a:p>
        </p:txBody>
      </p:sp>
      <p:sp>
        <p:nvSpPr>
          <p:cNvPr id="4" name="フッター プレースホルダー 3">
            <a:extLst>
              <a:ext uri="{FF2B5EF4-FFF2-40B4-BE49-F238E27FC236}">
                <a16:creationId xmlns:a16="http://schemas.microsoft.com/office/drawing/2014/main" id="{3572DD61-85E9-FC10-94C5-F1D4081C60F7}"/>
              </a:ext>
            </a:extLst>
          </p:cNvPr>
          <p:cNvSpPr>
            <a:spLocks noGrp="1"/>
          </p:cNvSpPr>
          <p:nvPr>
            <p:ph type="ftr" sz="quarter" idx="2"/>
          </p:nvPr>
        </p:nvSpPr>
        <p:spPr>
          <a:xfrm>
            <a:off x="1" y="9720824"/>
            <a:ext cx="3076977" cy="513789"/>
          </a:xfrm>
          <a:prstGeom prst="rect">
            <a:avLst/>
          </a:prstGeom>
        </p:spPr>
        <p:txBody>
          <a:bodyPr vert="horz" lIns="95463" tIns="47732" rIns="95463" bIns="47732" rtlCol="0" anchor="b"/>
          <a:lstStyle>
            <a:lvl1pPr algn="l">
              <a:defRPr kumimoji="1" sz="1300"/>
            </a:lvl1pPr>
          </a:lstStyle>
          <a:p>
            <a:pPr>
              <a:defRPr/>
            </a:pPr>
            <a:endParaRPr lang="ja-JP" altLang="en-US"/>
          </a:p>
        </p:txBody>
      </p:sp>
      <p:sp>
        <p:nvSpPr>
          <p:cNvPr id="5" name="スライド番号プレースホルダー 4">
            <a:extLst>
              <a:ext uri="{FF2B5EF4-FFF2-40B4-BE49-F238E27FC236}">
                <a16:creationId xmlns:a16="http://schemas.microsoft.com/office/drawing/2014/main" id="{E4555B88-E8CE-F51D-DE19-9150F17BEF3A}"/>
              </a:ext>
            </a:extLst>
          </p:cNvPr>
          <p:cNvSpPr>
            <a:spLocks noGrp="1"/>
          </p:cNvSpPr>
          <p:nvPr>
            <p:ph type="sldNum" sz="quarter" idx="3"/>
          </p:nvPr>
        </p:nvSpPr>
        <p:spPr>
          <a:xfrm>
            <a:off x="4020650" y="9720824"/>
            <a:ext cx="3076976" cy="513789"/>
          </a:xfrm>
          <a:prstGeom prst="rect">
            <a:avLst/>
          </a:prstGeom>
        </p:spPr>
        <p:txBody>
          <a:bodyPr vert="horz" lIns="95463" tIns="47732" rIns="95463" bIns="47732" rtlCol="0" anchor="b"/>
          <a:lstStyle>
            <a:lvl1pPr algn="r">
              <a:defRPr kumimoji="1" sz="1300"/>
            </a:lvl1pPr>
          </a:lstStyle>
          <a:p>
            <a:pPr>
              <a:defRPr/>
            </a:pPr>
            <a:fld id="{412CDFD5-DF0A-4AB2-975A-674E25537411}"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AB68D17E-1BF8-399B-7195-127A20453378}"/>
              </a:ext>
            </a:extLst>
          </p:cNvPr>
          <p:cNvSpPr>
            <a:spLocks noGrp="1"/>
          </p:cNvSpPr>
          <p:nvPr>
            <p:ph type="dt" idx="1"/>
          </p:nvPr>
        </p:nvSpPr>
        <p:spPr>
          <a:xfrm>
            <a:off x="5902976" y="0"/>
            <a:ext cx="1194650" cy="513789"/>
          </a:xfrm>
          <a:prstGeom prst="rect">
            <a:avLst/>
          </a:prstGeom>
        </p:spPr>
        <p:txBody>
          <a:bodyPr vert="horz" lIns="95463" tIns="47732" rIns="95463" bIns="47732" rtlCol="0"/>
          <a:lstStyle>
            <a:lvl1pPr algn="r" eaLnBrk="1" fontAlgn="auto" hangingPunct="1">
              <a:spcBef>
                <a:spcPts val="0"/>
              </a:spcBef>
              <a:spcAft>
                <a:spcPts val="0"/>
              </a:spcAft>
              <a:defRPr kumimoji="1" sz="1300">
                <a:latin typeface="+mn-lt"/>
              </a:defRPr>
            </a:lvl1pPr>
          </a:lstStyle>
          <a:p>
            <a:pPr>
              <a:defRPr/>
            </a:pPr>
            <a:fld id="{D8A4CC54-2706-431E-8A8B-9F28C89B2CF6}" type="datetimeFigureOut">
              <a:rPr lang="ja-JP" altLang="en-US"/>
              <a:pPr>
                <a:defRPr/>
              </a:pPr>
              <a:t>2025/4/18</a:t>
            </a:fld>
            <a:endParaRPr lang="ja-JP" altLang="en-US"/>
          </a:p>
        </p:txBody>
      </p:sp>
      <p:sp>
        <p:nvSpPr>
          <p:cNvPr id="4" name="スライド イメージ プレースホルダー 3">
            <a:extLst>
              <a:ext uri="{FF2B5EF4-FFF2-40B4-BE49-F238E27FC236}">
                <a16:creationId xmlns:a16="http://schemas.microsoft.com/office/drawing/2014/main" id="{0A384DE6-6EB6-FCEE-8CBD-AA50C61C2B7F}"/>
              </a:ext>
            </a:extLst>
          </p:cNvPr>
          <p:cNvSpPr>
            <a:spLocks noGrp="1" noRot="1" noChangeAspect="1"/>
          </p:cNvSpPr>
          <p:nvPr>
            <p:ph type="sldImg" idx="2"/>
          </p:nvPr>
        </p:nvSpPr>
        <p:spPr>
          <a:xfrm>
            <a:off x="588963" y="669925"/>
            <a:ext cx="5921375" cy="4098925"/>
          </a:xfrm>
          <a:prstGeom prst="rect">
            <a:avLst/>
          </a:prstGeom>
          <a:noFill/>
          <a:ln w="12700">
            <a:solidFill>
              <a:prstClr val="black"/>
            </a:solidFill>
          </a:ln>
        </p:spPr>
        <p:txBody>
          <a:bodyPr vert="horz" lIns="95463" tIns="47732" rIns="95463" bIns="47732"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035AA101-F154-5BD4-B62B-E67EF948D2F5}"/>
              </a:ext>
            </a:extLst>
          </p:cNvPr>
          <p:cNvSpPr>
            <a:spLocks noGrp="1"/>
          </p:cNvSpPr>
          <p:nvPr>
            <p:ph type="body" sz="quarter" idx="3"/>
          </p:nvPr>
        </p:nvSpPr>
        <p:spPr>
          <a:xfrm>
            <a:off x="542110" y="4925460"/>
            <a:ext cx="6015079" cy="4638795"/>
          </a:xfrm>
          <a:prstGeom prst="rect">
            <a:avLst/>
          </a:prstGeom>
          <a:ln w="38100">
            <a:solidFill>
              <a:schemeClr val="tx1">
                <a:lumMod val="50000"/>
                <a:lumOff val="50000"/>
              </a:schemeClr>
            </a:solidFill>
            <a:prstDash val="sysDot"/>
          </a:ln>
        </p:spPr>
        <p:txBody>
          <a:bodyPr vert="horz" lIns="95463" tIns="47732" rIns="95463" bIns="47732" rtlCol="0"/>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6" name="フッター プレースホルダー 5">
            <a:extLst>
              <a:ext uri="{FF2B5EF4-FFF2-40B4-BE49-F238E27FC236}">
                <a16:creationId xmlns:a16="http://schemas.microsoft.com/office/drawing/2014/main" id="{D7915C86-B650-648A-8971-A0227826574D}"/>
              </a:ext>
            </a:extLst>
          </p:cNvPr>
          <p:cNvSpPr>
            <a:spLocks noGrp="1"/>
          </p:cNvSpPr>
          <p:nvPr>
            <p:ph type="ftr" sz="quarter" idx="4"/>
          </p:nvPr>
        </p:nvSpPr>
        <p:spPr>
          <a:xfrm>
            <a:off x="1" y="9720824"/>
            <a:ext cx="3076977" cy="513789"/>
          </a:xfrm>
          <a:prstGeom prst="rect">
            <a:avLst/>
          </a:prstGeom>
        </p:spPr>
        <p:txBody>
          <a:bodyPr vert="horz" lIns="95463" tIns="47732" rIns="95463" bIns="47732" rtlCol="0" anchor="b"/>
          <a:lstStyle>
            <a:lvl1pPr algn="l" eaLnBrk="1" fontAlgn="auto" hangingPunct="1">
              <a:spcBef>
                <a:spcPts val="0"/>
              </a:spcBef>
              <a:spcAft>
                <a:spcPts val="0"/>
              </a:spcAft>
              <a:defRPr kumimoji="1" sz="1300">
                <a:latin typeface="+mn-lt"/>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2EEE3217-B6E4-F12D-5714-C70DA4C2981B}"/>
              </a:ext>
            </a:extLst>
          </p:cNvPr>
          <p:cNvSpPr>
            <a:spLocks noGrp="1"/>
          </p:cNvSpPr>
          <p:nvPr>
            <p:ph type="sldNum" sz="quarter" idx="5"/>
          </p:nvPr>
        </p:nvSpPr>
        <p:spPr>
          <a:xfrm>
            <a:off x="4020650" y="9720824"/>
            <a:ext cx="3076976" cy="513789"/>
          </a:xfrm>
          <a:prstGeom prst="rect">
            <a:avLst/>
          </a:prstGeom>
        </p:spPr>
        <p:txBody>
          <a:bodyPr vert="horz" wrap="square" lIns="95463" tIns="47732" rIns="95463" bIns="47732" numCol="1" anchor="b" anchorCtr="0" compatLnSpc="1">
            <a:prstTxWarp prst="textNoShape">
              <a:avLst/>
            </a:prstTxWarp>
          </a:bodyPr>
          <a:lstStyle>
            <a:lvl1pPr algn="r" eaLnBrk="1" hangingPunct="1">
              <a:defRPr kumimoji="1" sz="1300">
                <a:latin typeface="游ゴシック" panose="020B0400000000000000" pitchFamily="50" charset="-128"/>
              </a:defRPr>
            </a:lvl1pPr>
          </a:lstStyle>
          <a:p>
            <a:pPr>
              <a:defRPr/>
            </a:pPr>
            <a:fld id="{849A430D-76B4-49F5-A194-394D849F9493}" type="slidenum">
              <a:rPr lang="ja-JP" altLang="en-US"/>
              <a:pPr>
                <a:defRPr/>
              </a:pPr>
              <a:t>‹#›</a:t>
            </a:fld>
            <a:endParaRPr lang="ja-JP" altLang="en-US"/>
          </a:p>
        </p:txBody>
      </p:sp>
      <p:sp>
        <p:nvSpPr>
          <p:cNvPr id="8" name="ヘッダー プレースホルダー 1">
            <a:extLst>
              <a:ext uri="{FF2B5EF4-FFF2-40B4-BE49-F238E27FC236}">
                <a16:creationId xmlns:a16="http://schemas.microsoft.com/office/drawing/2014/main" id="{347E979D-BE35-EEF9-627F-AA997CE17D3C}"/>
              </a:ext>
            </a:extLst>
          </p:cNvPr>
          <p:cNvSpPr>
            <a:spLocks noGrp="1"/>
          </p:cNvSpPr>
          <p:nvPr>
            <p:ph type="hdr" sz="quarter"/>
          </p:nvPr>
        </p:nvSpPr>
        <p:spPr>
          <a:xfrm>
            <a:off x="0" y="0"/>
            <a:ext cx="2731893" cy="316178"/>
          </a:xfrm>
          <a:prstGeom prst="rect">
            <a:avLst/>
          </a:prstGeom>
        </p:spPr>
        <p:txBody>
          <a:bodyPr vert="horz" lIns="95463" tIns="47732" rIns="95463" bIns="47732" rtlCol="0"/>
          <a:lstStyle>
            <a:lvl1pPr algn="l" eaLnBrk="1" fontAlgn="auto" hangingPunct="1">
              <a:spcBef>
                <a:spcPts val="0"/>
              </a:spcBef>
              <a:spcAft>
                <a:spcPts val="0"/>
              </a:spcAft>
              <a:defRPr kumimoji="1" sz="1300" b="1">
                <a:latin typeface="Meiryo UI" panose="020B0604030504040204" pitchFamily="50" charset="-128"/>
                <a:ea typeface="Meiryo UI" panose="020B0604030504040204" pitchFamily="50" charset="-128"/>
              </a:defRPr>
            </a:lvl1pPr>
          </a:lstStyle>
          <a:p>
            <a:pPr>
              <a:defRPr/>
            </a:pPr>
            <a:r>
              <a:rPr lang="ja-JP" altLang="en-US" dirty="0"/>
              <a:t>②生活保護制度の基本的な実務</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1pPr>
    <a:lvl2pPr marL="4572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2pPr>
    <a:lvl3pPr marL="9144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3pPr>
    <a:lvl4pPr marL="13716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4pPr>
    <a:lvl5pPr marL="1828800" algn="l" rtl="0" eaLnBrk="0" fontAlgn="base" hangingPunct="0">
      <a:spcBef>
        <a:spcPct val="30000"/>
      </a:spcBef>
      <a:spcAft>
        <a:spcPct val="0"/>
      </a:spcAft>
      <a:defRPr kumimoji="1" sz="10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B0D40-A259-86DE-6EE2-37F70847072F}"/>
            </a:ext>
          </a:extLst>
        </p:cNvPr>
        <p:cNvGrpSpPr/>
        <p:nvPr/>
      </p:nvGrpSpPr>
      <p:grpSpPr>
        <a:xfrm>
          <a:off x="0" y="0"/>
          <a:ext cx="0" cy="0"/>
          <a:chOff x="0" y="0"/>
          <a:chExt cx="0" cy="0"/>
        </a:xfrm>
      </p:grpSpPr>
      <p:sp>
        <p:nvSpPr>
          <p:cNvPr id="21506" name="スライド イメージ プレースホルダー 1">
            <a:extLst>
              <a:ext uri="{FF2B5EF4-FFF2-40B4-BE49-F238E27FC236}">
                <a16:creationId xmlns:a16="http://schemas.microsoft.com/office/drawing/2014/main" id="{50A5D0EB-8B03-07AA-5A83-954DCE4BC56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ノート プレースホルダー 2">
            <a:extLst>
              <a:ext uri="{FF2B5EF4-FFF2-40B4-BE49-F238E27FC236}">
                <a16:creationId xmlns:a16="http://schemas.microsoft.com/office/drawing/2014/main" id="{E3FD26CE-BA37-98DD-5DA4-825C5F5A40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13"/>
              </a:spcBef>
            </a:pPr>
            <a:endParaRPr lang="ja-JP" altLang="en-US"/>
          </a:p>
        </p:txBody>
      </p:sp>
      <p:sp>
        <p:nvSpPr>
          <p:cNvPr id="21508" name="スライド番号プレースホルダー 3">
            <a:extLst>
              <a:ext uri="{FF2B5EF4-FFF2-40B4-BE49-F238E27FC236}">
                <a16:creationId xmlns:a16="http://schemas.microsoft.com/office/drawing/2014/main" id="{C6A4EBD6-D9F9-639D-A1D6-BF38451B59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游ゴシック" panose="020B0400000000000000" pitchFamily="50" charset="-128"/>
              </a:defRPr>
            </a:lvl1pPr>
            <a:lvl2pPr marL="747713" indent="-287338">
              <a:spcBef>
                <a:spcPct val="30000"/>
              </a:spcBef>
              <a:defRPr kumimoji="1" sz="1200">
                <a:solidFill>
                  <a:schemeClr val="tx1"/>
                </a:solidFill>
                <a:latin typeface="游ゴシック" panose="020B0400000000000000" pitchFamily="50" charset="-128"/>
              </a:defRPr>
            </a:lvl2pPr>
            <a:lvl3pPr marL="1150938" indent="-230188">
              <a:spcBef>
                <a:spcPct val="30000"/>
              </a:spcBef>
              <a:defRPr kumimoji="1" sz="1200">
                <a:solidFill>
                  <a:schemeClr val="tx1"/>
                </a:solidFill>
                <a:latin typeface="游ゴシック" panose="020B0400000000000000" pitchFamily="50" charset="-128"/>
              </a:defRPr>
            </a:lvl3pPr>
            <a:lvl4pPr marL="1611313" indent="-230188">
              <a:spcBef>
                <a:spcPct val="30000"/>
              </a:spcBef>
              <a:defRPr kumimoji="1" sz="1200">
                <a:solidFill>
                  <a:schemeClr val="tx1"/>
                </a:solidFill>
                <a:latin typeface="游ゴシック" panose="020B0400000000000000" pitchFamily="50" charset="-128"/>
              </a:defRPr>
            </a:lvl4pPr>
            <a:lvl5pPr marL="2071688" indent="-230188">
              <a:spcBef>
                <a:spcPct val="30000"/>
              </a:spcBef>
              <a:defRPr kumimoji="1" sz="1200">
                <a:solidFill>
                  <a:schemeClr val="tx1"/>
                </a:solidFill>
                <a:latin typeface="游ゴシック" panose="020B0400000000000000" pitchFamily="50" charset="-128"/>
              </a:defRPr>
            </a:lvl5pPr>
            <a:lvl6pPr marL="25288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6pPr>
            <a:lvl7pPr marL="29860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7pPr>
            <a:lvl8pPr marL="34432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8pPr>
            <a:lvl9pPr marL="3900488" indent="-230188" defTabSz="457200" eaLnBrk="0" fontAlgn="base" hangingPunct="0">
              <a:spcBef>
                <a:spcPct val="30000"/>
              </a:spcBef>
              <a:spcAft>
                <a:spcPct val="0"/>
              </a:spcAft>
              <a:defRPr kumimoji="1" sz="1200">
                <a:solidFill>
                  <a:schemeClr val="tx1"/>
                </a:solidFill>
                <a:latin typeface="游ゴシック" panose="020B0400000000000000" pitchFamily="50" charset="-128"/>
              </a:defRPr>
            </a:lvl9pPr>
          </a:lstStyle>
          <a:p>
            <a:pPr>
              <a:spcBef>
                <a:spcPct val="0"/>
              </a:spcBef>
            </a:pPr>
            <a:fld id="{C8CE0A2B-D000-4341-B81F-BC541CE18F88}" type="slidenum">
              <a:rPr lang="ja-JP" altLang="en-US" smtClean="0">
                <a:solidFill>
                  <a:srgbClr val="000000"/>
                </a:solidFill>
              </a:rPr>
              <a:pPr>
                <a:spcBef>
                  <a:spcPct val="0"/>
                </a:spcBef>
              </a:pPr>
              <a:t>0</a:t>
            </a:fld>
            <a:endParaRPr lang="ja-JP" altLang="en-US">
              <a:solidFill>
                <a:srgbClr val="000000"/>
              </a:solidFill>
            </a:endParaRPr>
          </a:p>
        </p:txBody>
      </p:sp>
    </p:spTree>
    <p:extLst>
      <p:ext uri="{BB962C8B-B14F-4D97-AF65-F5344CB8AC3E}">
        <p14:creationId xmlns:p14="http://schemas.microsoft.com/office/powerpoint/2010/main" val="1453764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BD8A9-6554-3E81-6B66-E3D7F424698F}"/>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38A43510-F4CF-190A-A7DF-2FB7C5C75BFB}"/>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846C168A-8D7D-A891-5549-1E3452E839F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28676" name="スライド番号プレースホルダー 3">
            <a:extLst>
              <a:ext uri="{FF2B5EF4-FFF2-40B4-BE49-F238E27FC236}">
                <a16:creationId xmlns:a16="http://schemas.microsoft.com/office/drawing/2014/main" id="{FADA46CA-D9F6-5987-122B-73624C1F66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27431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8179-62DF-27E6-F242-5CCEFDDDFD70}"/>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2D97F655-656F-C9B9-6683-F0CF426BBDA1}"/>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D1FAA405-4E65-5191-480A-01C7C352FD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8676" name="スライド番号プレースホルダー 3">
            <a:extLst>
              <a:ext uri="{FF2B5EF4-FFF2-40B4-BE49-F238E27FC236}">
                <a16:creationId xmlns:a16="http://schemas.microsoft.com/office/drawing/2014/main" id="{C1093C5E-0525-B064-D684-9A54B41188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10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810654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A8F5-CC14-9E42-679A-F484A7638B2A}"/>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65CB0F2-CB38-963F-54C3-779947386AD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65D066C0-AC98-33FF-F79F-369B6DC6F5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28676" name="スライド番号プレースホルダー 3">
            <a:extLst>
              <a:ext uri="{FF2B5EF4-FFF2-40B4-BE49-F238E27FC236}">
                <a16:creationId xmlns:a16="http://schemas.microsoft.com/office/drawing/2014/main" id="{EBA9E3A2-0E10-4616-8D1F-97F7CDCAF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DA960198-3484-4DD1-BA07-532EB01A305B}"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11</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09560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12</a:t>
            </a:fld>
            <a:endParaRPr lang="ja-JP" altLang="en-US"/>
          </a:p>
        </p:txBody>
      </p:sp>
    </p:spTree>
    <p:extLst>
      <p:ext uri="{BB962C8B-B14F-4D97-AF65-F5344CB8AC3E}">
        <p14:creationId xmlns:p14="http://schemas.microsoft.com/office/powerpoint/2010/main" val="140190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26E4CA76-6B2F-EF68-DA00-BA40E310622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A1B81FEF-B24D-B4CE-C581-23DAAE6A63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0724" name="スライド番号プレースホルダー 3">
            <a:extLst>
              <a:ext uri="{FF2B5EF4-FFF2-40B4-BE49-F238E27FC236}">
                <a16:creationId xmlns:a16="http://schemas.microsoft.com/office/drawing/2014/main" id="{758ADC28-EE50-3E84-CCD5-53FEBEEF5E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E09FCB5-CEEA-44A2-A5FC-FEBE6934DF56}" type="slidenum">
              <a:rPr lang="ja-JP" altLang="en-US" smtClean="0">
                <a:solidFill>
                  <a:srgbClr val="000000"/>
                </a:solidFill>
                <a:latin typeface="游ゴシック" panose="020B0400000000000000" pitchFamily="50" charset="-128"/>
              </a:rPr>
              <a:pPr/>
              <a:t>13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0C49C623-9D2D-AB09-EA16-C83E804D1677}"/>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20E11B75-8730-1453-D69A-5EA619810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2772" name="スライド番号プレースホルダー 3">
            <a:extLst>
              <a:ext uri="{FF2B5EF4-FFF2-40B4-BE49-F238E27FC236}">
                <a16:creationId xmlns:a16="http://schemas.microsoft.com/office/drawing/2014/main" id="{BCD882DB-8570-0D62-6586-33CEA58F3C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9DF704D7-05A1-4110-A0E1-D3A29C4BA84D}" type="slidenum">
              <a:rPr lang="ja-JP" altLang="en-US" smtClean="0">
                <a:solidFill>
                  <a:srgbClr val="000000"/>
                </a:solidFill>
                <a:latin typeface="游ゴシック" panose="020B0400000000000000" pitchFamily="50" charset="-128"/>
              </a:rPr>
              <a:pPr/>
              <a:t>14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spcBef>
                <a:spcPts val="0"/>
              </a:spcBef>
              <a:defRPr/>
            </a:pPr>
            <a:endParaRPr lang="en-US" altLang="ja-JP" dirty="0"/>
          </a:p>
        </p:txBody>
      </p:sp>
      <p:sp>
        <p:nvSpPr>
          <p:cNvPr id="4" name="スライド番号プレースホルダー 3"/>
          <p:cNvSpPr>
            <a:spLocks noGrp="1"/>
          </p:cNvSpPr>
          <p:nvPr>
            <p:ph type="sldNum" sz="quarter" idx="5"/>
          </p:nvPr>
        </p:nvSpPr>
        <p:spPr/>
        <p:txBody>
          <a:bodyPr/>
          <a:lstStyle/>
          <a:p>
            <a:pPr>
              <a:defRPr/>
            </a:pPr>
            <a:fld id="{E1D85E0C-48D2-45E6-BC97-869474CC55A3}" type="slidenum">
              <a:rPr lang="ja-JP" altLang="en-US" smtClean="0"/>
              <a:pPr>
                <a:defRPr/>
              </a:pPr>
              <a:t>15</a:t>
            </a:fld>
            <a:endParaRPr lang="ja-JP" altLang="en-US"/>
          </a:p>
        </p:txBody>
      </p:sp>
    </p:spTree>
    <p:extLst>
      <p:ext uri="{BB962C8B-B14F-4D97-AF65-F5344CB8AC3E}">
        <p14:creationId xmlns:p14="http://schemas.microsoft.com/office/powerpoint/2010/main" val="81363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FC97D-1CF2-03CF-5BDA-DB6398A1E7C0}"/>
            </a:ext>
          </a:extLst>
        </p:cNvPr>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9505ECD5-2574-A137-5A9C-3916C15C0E9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1A506F2F-EBC5-7858-6C26-1B87B85E77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30724" name="スライド番号プレースホルダー 3">
            <a:extLst>
              <a:ext uri="{FF2B5EF4-FFF2-40B4-BE49-F238E27FC236}">
                <a16:creationId xmlns:a16="http://schemas.microsoft.com/office/drawing/2014/main" id="{255F7F07-8441-535E-1B31-DAE50DCC94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E09FCB5-CEEA-44A2-A5FC-FEBE6934DF56}" type="slidenum">
              <a:rPr lang="ja-JP" altLang="en-US" smtClean="0">
                <a:solidFill>
                  <a:srgbClr val="000000"/>
                </a:solidFill>
                <a:latin typeface="游ゴシック" panose="020B0400000000000000" pitchFamily="50" charset="-128"/>
              </a:rPr>
              <a:pPr/>
              <a:t>16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649826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7479F-2A0D-272D-693F-2121D4FDA50F}"/>
            </a:ext>
          </a:extLst>
        </p:cNvPr>
        <p:cNvGrpSpPr/>
        <p:nvPr/>
      </p:nvGrpSpPr>
      <p:grpSpPr>
        <a:xfrm>
          <a:off x="0" y="0"/>
          <a:ext cx="0" cy="0"/>
          <a:chOff x="0" y="0"/>
          <a:chExt cx="0" cy="0"/>
        </a:xfrm>
      </p:grpSpPr>
      <p:sp>
        <p:nvSpPr>
          <p:cNvPr id="30722" name="スライド イメージ プレースホルダー 1">
            <a:extLst>
              <a:ext uri="{FF2B5EF4-FFF2-40B4-BE49-F238E27FC236}">
                <a16:creationId xmlns:a16="http://schemas.microsoft.com/office/drawing/2014/main" id="{3A01DD49-8B35-0CE9-8447-254013DAC88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a:extLst>
              <a:ext uri="{FF2B5EF4-FFF2-40B4-BE49-F238E27FC236}">
                <a16:creationId xmlns:a16="http://schemas.microsoft.com/office/drawing/2014/main" id="{378667E7-B15E-B733-662A-CF7957D5C6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0724" name="スライド番号プレースホルダー 3">
            <a:extLst>
              <a:ext uri="{FF2B5EF4-FFF2-40B4-BE49-F238E27FC236}">
                <a16:creationId xmlns:a16="http://schemas.microsoft.com/office/drawing/2014/main" id="{F84A54A7-BBA5-5555-F905-4B821FA151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E09FCB5-CEEA-44A2-A5FC-FEBE6934DF56}" type="slidenum">
              <a:rPr lang="ja-JP" altLang="en-US" smtClean="0">
                <a:solidFill>
                  <a:srgbClr val="000000"/>
                </a:solidFill>
                <a:latin typeface="游ゴシック" panose="020B0400000000000000" pitchFamily="50" charset="-128"/>
              </a:rPr>
              <a:pPr/>
              <a:t>17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630571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CEA40-A81D-4AB0-D170-38DC2C6D37CB}"/>
            </a:ext>
          </a:extLst>
        </p:cNvPr>
        <p:cNvGrpSpPr/>
        <p:nvPr/>
      </p:nvGrpSpPr>
      <p:grpSpPr>
        <a:xfrm>
          <a:off x="0" y="0"/>
          <a:ext cx="0" cy="0"/>
          <a:chOff x="0" y="0"/>
          <a:chExt cx="0" cy="0"/>
        </a:xfrm>
      </p:grpSpPr>
      <p:sp>
        <p:nvSpPr>
          <p:cNvPr id="32770" name="スライド イメージ プレースホルダー 1">
            <a:extLst>
              <a:ext uri="{FF2B5EF4-FFF2-40B4-BE49-F238E27FC236}">
                <a16:creationId xmlns:a16="http://schemas.microsoft.com/office/drawing/2014/main" id="{491CBFC1-C864-0C89-05D0-D7814F99D34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a:extLst>
              <a:ext uri="{FF2B5EF4-FFF2-40B4-BE49-F238E27FC236}">
                <a16:creationId xmlns:a16="http://schemas.microsoft.com/office/drawing/2014/main" id="{472365DA-A3D7-320A-3894-16EB5B1128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2772" name="スライド番号プレースホルダー 3">
            <a:extLst>
              <a:ext uri="{FF2B5EF4-FFF2-40B4-BE49-F238E27FC236}">
                <a16:creationId xmlns:a16="http://schemas.microsoft.com/office/drawing/2014/main" id="{F39F4082-D909-B4D1-7ADF-32205547B0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9DF704D7-05A1-4110-A0E1-D3A29C4BA84D}" type="slidenum">
              <a:rPr lang="ja-JP" altLang="en-US" smtClean="0">
                <a:solidFill>
                  <a:srgbClr val="000000"/>
                </a:solidFill>
                <a:latin typeface="游ゴシック" panose="020B0400000000000000" pitchFamily="50" charset="-128"/>
              </a:rPr>
              <a:pPr/>
              <a:t>18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70465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a:extLst>
              <a:ext uri="{FF2B5EF4-FFF2-40B4-BE49-F238E27FC236}">
                <a16:creationId xmlns:a16="http://schemas.microsoft.com/office/drawing/2014/main" id="{56E28693-2475-2C73-AAD0-0019E26C5D58}"/>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ノート プレースホルダー 2">
            <a:extLst>
              <a:ext uri="{FF2B5EF4-FFF2-40B4-BE49-F238E27FC236}">
                <a16:creationId xmlns:a16="http://schemas.microsoft.com/office/drawing/2014/main" id="{C26CAC98-E116-83B9-FF2D-6000ABF6269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ja-JP" altLang="en-US" dirty="0"/>
          </a:p>
        </p:txBody>
      </p:sp>
      <p:sp>
        <p:nvSpPr>
          <p:cNvPr id="18436" name="スライド番号プレースホルダー 3">
            <a:extLst>
              <a:ext uri="{FF2B5EF4-FFF2-40B4-BE49-F238E27FC236}">
                <a16:creationId xmlns:a16="http://schemas.microsoft.com/office/drawing/2014/main" id="{4D7525F9-2C83-C066-68EF-4F87FE7DB5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B690A0F-BEF2-49F9-9873-5748E3B66278}" type="slidenum">
              <a:rPr lang="ja-JP" altLang="en-US" smtClean="0">
                <a:solidFill>
                  <a:srgbClr val="000000"/>
                </a:solidFill>
                <a:latin typeface="游ゴシック" panose="020B0400000000000000" pitchFamily="50" charset="-128"/>
              </a:rPr>
              <a:pPr/>
              <a:t>1</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19</a:t>
            </a:fld>
            <a:endParaRPr lang="ja-JP" altLang="en-US"/>
          </a:p>
        </p:txBody>
      </p:sp>
    </p:spTree>
    <p:extLst>
      <p:ext uri="{BB962C8B-B14F-4D97-AF65-F5344CB8AC3E}">
        <p14:creationId xmlns:p14="http://schemas.microsoft.com/office/powerpoint/2010/main" val="14613464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20</a:t>
            </a:fld>
            <a:endParaRPr lang="ja-JP" altLang="en-US"/>
          </a:p>
        </p:txBody>
      </p:sp>
    </p:spTree>
    <p:extLst>
      <p:ext uri="{BB962C8B-B14F-4D97-AF65-F5344CB8AC3E}">
        <p14:creationId xmlns:p14="http://schemas.microsoft.com/office/powerpoint/2010/main" val="255397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21</a:t>
            </a:fld>
            <a:endParaRPr lang="ja-JP" altLang="en-US"/>
          </a:p>
        </p:txBody>
      </p:sp>
    </p:spTree>
    <p:extLst>
      <p:ext uri="{BB962C8B-B14F-4D97-AF65-F5344CB8AC3E}">
        <p14:creationId xmlns:p14="http://schemas.microsoft.com/office/powerpoint/2010/main" val="3584757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5088D3D6-C647-8238-419E-63CEBCB6C3C4}"/>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3348B040-DE3F-D5DD-56A2-2441764E21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4820" name="スライド番号プレースホルダー 3">
            <a:extLst>
              <a:ext uri="{FF2B5EF4-FFF2-40B4-BE49-F238E27FC236}">
                <a16:creationId xmlns:a16="http://schemas.microsoft.com/office/drawing/2014/main" id="{86FB1557-FAD2-5504-DED4-978A9F7CAF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93DCC-E53F-766D-BE1B-7370D9AAB7BD}"/>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EBE0D2E4-381B-1490-44F3-91C5B58E157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5381A834-DCE5-4379-75FA-B2C70A1C7A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34820" name="スライド番号プレースホルダー 3">
            <a:extLst>
              <a:ext uri="{FF2B5EF4-FFF2-40B4-BE49-F238E27FC236}">
                <a16:creationId xmlns:a16="http://schemas.microsoft.com/office/drawing/2014/main" id="{C856414A-2EFC-58B5-B9AA-D3DABCF3FC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57541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08E337E2-54A8-B0D4-6E66-AF52F188D699}"/>
              </a:ext>
            </a:extLst>
          </p:cNvPr>
          <p:cNvSpPr>
            <a:spLocks noGrp="1" noRot="1" noChangeAspect="1" noChangeArrowheads="1" noTextEdit="1"/>
          </p:cNvSpPr>
          <p:nvPr>
            <p:ph type="sldImg"/>
          </p:nvPr>
        </p:nvSpPr>
        <p:spPr bwMode="auto">
          <a:xfrm>
            <a:off x="530225" y="650875"/>
            <a:ext cx="5746750" cy="3979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8D12E111-E7F1-2882-418E-ABA4EECA2A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36868" name="スライド番号プレースホルダー 3">
            <a:extLst>
              <a:ext uri="{FF2B5EF4-FFF2-40B4-BE49-F238E27FC236}">
                <a16:creationId xmlns:a16="http://schemas.microsoft.com/office/drawing/2014/main" id="{BB8B0C69-5DBE-7FC4-A69B-C8C6E91861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46" indent="-288210">
              <a:defRPr>
                <a:solidFill>
                  <a:schemeClr val="tx1"/>
                </a:solidFill>
                <a:latin typeface="Calibri" panose="020F0502020204030204" pitchFamily="34" charset="0"/>
              </a:defRPr>
            </a:lvl2pPr>
            <a:lvl3pPr marL="1152839" indent="-230567">
              <a:defRPr>
                <a:solidFill>
                  <a:schemeClr val="tx1"/>
                </a:solidFill>
                <a:latin typeface="Calibri" panose="020F0502020204030204" pitchFamily="34" charset="0"/>
              </a:defRPr>
            </a:lvl3pPr>
            <a:lvl4pPr marL="1613975" indent="-230567">
              <a:defRPr>
                <a:solidFill>
                  <a:schemeClr val="tx1"/>
                </a:solidFill>
                <a:latin typeface="Calibri" panose="020F0502020204030204" pitchFamily="34" charset="0"/>
              </a:defRPr>
            </a:lvl4pPr>
            <a:lvl5pPr marL="2075111" indent="-230567">
              <a:defRPr>
                <a:solidFill>
                  <a:schemeClr val="tx1"/>
                </a:solidFill>
                <a:latin typeface="Calibri" panose="020F0502020204030204" pitchFamily="34" charset="0"/>
              </a:defRPr>
            </a:lvl5pPr>
            <a:lvl6pPr marL="2536246" indent="-230567" defTabSz="461136" eaLnBrk="0" fontAlgn="base" hangingPunct="0">
              <a:spcBef>
                <a:spcPct val="0"/>
              </a:spcBef>
              <a:spcAft>
                <a:spcPct val="0"/>
              </a:spcAft>
              <a:defRPr>
                <a:solidFill>
                  <a:schemeClr val="tx1"/>
                </a:solidFill>
                <a:latin typeface="Calibri" panose="020F0502020204030204" pitchFamily="34" charset="0"/>
              </a:defRPr>
            </a:lvl6pPr>
            <a:lvl7pPr marL="2997382" indent="-230567" defTabSz="461136" eaLnBrk="0" fontAlgn="base" hangingPunct="0">
              <a:spcBef>
                <a:spcPct val="0"/>
              </a:spcBef>
              <a:spcAft>
                <a:spcPct val="0"/>
              </a:spcAft>
              <a:defRPr>
                <a:solidFill>
                  <a:schemeClr val="tx1"/>
                </a:solidFill>
                <a:latin typeface="Calibri" panose="020F0502020204030204" pitchFamily="34" charset="0"/>
              </a:defRPr>
            </a:lvl7pPr>
            <a:lvl8pPr marL="3458518" indent="-230567" defTabSz="461136" eaLnBrk="0" fontAlgn="base" hangingPunct="0">
              <a:spcBef>
                <a:spcPct val="0"/>
              </a:spcBef>
              <a:spcAft>
                <a:spcPct val="0"/>
              </a:spcAft>
              <a:defRPr>
                <a:solidFill>
                  <a:schemeClr val="tx1"/>
                </a:solidFill>
                <a:latin typeface="Calibri" panose="020F0502020204030204" pitchFamily="34" charset="0"/>
              </a:defRPr>
            </a:lvl8pPr>
            <a:lvl9pPr marL="3919654" indent="-230567" defTabSz="461136" eaLnBrk="0" fontAlgn="base" hangingPunct="0">
              <a:spcBef>
                <a:spcPct val="0"/>
              </a:spcBef>
              <a:spcAft>
                <a:spcPct val="0"/>
              </a:spcAft>
              <a:defRPr>
                <a:solidFill>
                  <a:schemeClr val="tx1"/>
                </a:solidFill>
                <a:latin typeface="Calibri" panose="020F0502020204030204" pitchFamily="34" charset="0"/>
              </a:defRPr>
            </a:lvl9pPr>
          </a:lstStyle>
          <a:p>
            <a:fld id="{503CC5AE-7B84-4EB3-BE8E-A1FE09E74DE4}" type="slidenum">
              <a:rPr lang="ja-JP" altLang="en-US" smtClean="0">
                <a:solidFill>
                  <a:srgbClr val="000000"/>
                </a:solidFill>
                <a:latin typeface="游ゴシック" panose="020B0400000000000000" pitchFamily="50" charset="-128"/>
              </a:rPr>
              <a:pPr/>
              <a:t>24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84323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2194D-3412-752C-0FE8-5CC4A0C2960D}"/>
            </a:ext>
          </a:extLst>
        </p:cNvPr>
        <p:cNvGrpSpPr/>
        <p:nvPr/>
      </p:nvGrpSpPr>
      <p:grpSpPr>
        <a:xfrm>
          <a:off x="0" y="0"/>
          <a:ext cx="0" cy="0"/>
          <a:chOff x="0" y="0"/>
          <a:chExt cx="0" cy="0"/>
        </a:xfrm>
      </p:grpSpPr>
      <p:sp>
        <p:nvSpPr>
          <p:cNvPr id="36866" name="スライド イメージ プレースホルダー 1">
            <a:extLst>
              <a:ext uri="{FF2B5EF4-FFF2-40B4-BE49-F238E27FC236}">
                <a16:creationId xmlns:a16="http://schemas.microsoft.com/office/drawing/2014/main" id="{6B567598-8721-01B4-BB99-F584EEC0592A}"/>
              </a:ext>
            </a:extLst>
          </p:cNvPr>
          <p:cNvSpPr>
            <a:spLocks noGrp="1" noRot="1" noChangeAspect="1" noChangeArrowheads="1" noTextEdit="1"/>
          </p:cNvSpPr>
          <p:nvPr>
            <p:ph type="sldImg"/>
          </p:nvPr>
        </p:nvSpPr>
        <p:spPr bwMode="auto">
          <a:xfrm>
            <a:off x="530225" y="650875"/>
            <a:ext cx="5746750" cy="3979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a:extLst>
              <a:ext uri="{FF2B5EF4-FFF2-40B4-BE49-F238E27FC236}">
                <a16:creationId xmlns:a16="http://schemas.microsoft.com/office/drawing/2014/main" id="{6F90D3C4-C701-0617-6A99-1C854A3EF9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6868" name="スライド番号プレースホルダー 3">
            <a:extLst>
              <a:ext uri="{FF2B5EF4-FFF2-40B4-BE49-F238E27FC236}">
                <a16:creationId xmlns:a16="http://schemas.microsoft.com/office/drawing/2014/main" id="{B35A24A7-9FC5-3DD5-8713-0D3378F838E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9346" indent="-288210">
              <a:defRPr>
                <a:solidFill>
                  <a:schemeClr val="tx1"/>
                </a:solidFill>
                <a:latin typeface="Calibri" panose="020F0502020204030204" pitchFamily="34" charset="0"/>
              </a:defRPr>
            </a:lvl2pPr>
            <a:lvl3pPr marL="1152839" indent="-230567">
              <a:defRPr>
                <a:solidFill>
                  <a:schemeClr val="tx1"/>
                </a:solidFill>
                <a:latin typeface="Calibri" panose="020F0502020204030204" pitchFamily="34" charset="0"/>
              </a:defRPr>
            </a:lvl3pPr>
            <a:lvl4pPr marL="1613975" indent="-230567">
              <a:defRPr>
                <a:solidFill>
                  <a:schemeClr val="tx1"/>
                </a:solidFill>
                <a:latin typeface="Calibri" panose="020F0502020204030204" pitchFamily="34" charset="0"/>
              </a:defRPr>
            </a:lvl4pPr>
            <a:lvl5pPr marL="2075111" indent="-230567">
              <a:defRPr>
                <a:solidFill>
                  <a:schemeClr val="tx1"/>
                </a:solidFill>
                <a:latin typeface="Calibri" panose="020F0502020204030204" pitchFamily="34" charset="0"/>
              </a:defRPr>
            </a:lvl5pPr>
            <a:lvl6pPr marL="2536246" indent="-230567" defTabSz="461136" eaLnBrk="0" fontAlgn="base" hangingPunct="0">
              <a:spcBef>
                <a:spcPct val="0"/>
              </a:spcBef>
              <a:spcAft>
                <a:spcPct val="0"/>
              </a:spcAft>
              <a:defRPr>
                <a:solidFill>
                  <a:schemeClr val="tx1"/>
                </a:solidFill>
                <a:latin typeface="Calibri" panose="020F0502020204030204" pitchFamily="34" charset="0"/>
              </a:defRPr>
            </a:lvl6pPr>
            <a:lvl7pPr marL="2997382" indent="-230567" defTabSz="461136" eaLnBrk="0" fontAlgn="base" hangingPunct="0">
              <a:spcBef>
                <a:spcPct val="0"/>
              </a:spcBef>
              <a:spcAft>
                <a:spcPct val="0"/>
              </a:spcAft>
              <a:defRPr>
                <a:solidFill>
                  <a:schemeClr val="tx1"/>
                </a:solidFill>
                <a:latin typeface="Calibri" panose="020F0502020204030204" pitchFamily="34" charset="0"/>
              </a:defRPr>
            </a:lvl7pPr>
            <a:lvl8pPr marL="3458518" indent="-230567" defTabSz="461136" eaLnBrk="0" fontAlgn="base" hangingPunct="0">
              <a:spcBef>
                <a:spcPct val="0"/>
              </a:spcBef>
              <a:spcAft>
                <a:spcPct val="0"/>
              </a:spcAft>
              <a:defRPr>
                <a:solidFill>
                  <a:schemeClr val="tx1"/>
                </a:solidFill>
                <a:latin typeface="Calibri" panose="020F0502020204030204" pitchFamily="34" charset="0"/>
              </a:defRPr>
            </a:lvl8pPr>
            <a:lvl9pPr marL="3919654" indent="-230567" defTabSz="461136" eaLnBrk="0" fontAlgn="base" hangingPunct="0">
              <a:spcBef>
                <a:spcPct val="0"/>
              </a:spcBef>
              <a:spcAft>
                <a:spcPct val="0"/>
              </a:spcAft>
              <a:defRPr>
                <a:solidFill>
                  <a:schemeClr val="tx1"/>
                </a:solidFill>
                <a:latin typeface="Calibri" panose="020F0502020204030204" pitchFamily="34" charset="0"/>
              </a:defRPr>
            </a:lvl9pPr>
          </a:lstStyle>
          <a:p>
            <a:fld id="{503CC5AE-7B84-4EB3-BE8E-A1FE09E74DE4}" type="slidenum">
              <a:rPr lang="ja-JP" altLang="en-US" smtClean="0">
                <a:solidFill>
                  <a:srgbClr val="000000"/>
                </a:solidFill>
                <a:latin typeface="游ゴシック" panose="020B0400000000000000" pitchFamily="50" charset="-128"/>
              </a:rPr>
              <a:pPr/>
              <a:t>25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81393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E41A0-289D-6597-0A7F-5312BDA3895C}"/>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2DFB592A-35E7-E0B2-7D62-3DDAB21C0FD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E59DA740-6AB6-8C2B-6394-EA6EE50A2E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4820" name="スライド番号プレースホルダー 3">
            <a:extLst>
              <a:ext uri="{FF2B5EF4-FFF2-40B4-BE49-F238E27FC236}">
                <a16:creationId xmlns:a16="http://schemas.microsoft.com/office/drawing/2014/main" id="{A6360DCF-19E6-86CC-0AA3-106A4B1D6FF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46306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BA48E-7535-B848-A923-9804D02B4D0D}"/>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C4974E38-8EC3-E728-9EA6-21D58D27D99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189F724F-1E4E-9517-BAEF-B28742A9F2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34820" name="スライド番号プレースホルダー 3">
            <a:extLst>
              <a:ext uri="{FF2B5EF4-FFF2-40B4-BE49-F238E27FC236}">
                <a16:creationId xmlns:a16="http://schemas.microsoft.com/office/drawing/2014/main" id="{99F46C55-6BC2-E621-1DBF-1191D26BC3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71464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7A384-5922-9B90-59D9-12980058DA2D}"/>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9AAB5235-EC09-DFBF-AD8F-AC0907D8A3CB}"/>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50126F62-9599-884D-0268-90A47E40E31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34820" name="スライド番号プレースホルダー 3">
            <a:extLst>
              <a:ext uri="{FF2B5EF4-FFF2-40B4-BE49-F238E27FC236}">
                <a16:creationId xmlns:a16="http://schemas.microsoft.com/office/drawing/2014/main" id="{937C4F22-006D-F733-7D66-AD20825BA0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756868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ー 1">
            <a:extLst>
              <a:ext uri="{FF2B5EF4-FFF2-40B4-BE49-F238E27FC236}">
                <a16:creationId xmlns:a16="http://schemas.microsoft.com/office/drawing/2014/main" id="{8D203E04-6BAF-2564-9821-BE2D606FCA2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ノート プレースホルダー 2">
            <a:extLst>
              <a:ext uri="{FF2B5EF4-FFF2-40B4-BE49-F238E27FC236}">
                <a16:creationId xmlns:a16="http://schemas.microsoft.com/office/drawing/2014/main" id="{DA04FF9E-7539-3C72-551A-88095F86E4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altLang="ja-JP" dirty="0"/>
          </a:p>
        </p:txBody>
      </p:sp>
      <p:sp>
        <p:nvSpPr>
          <p:cNvPr id="20484" name="スライド番号プレースホルダー 3">
            <a:extLst>
              <a:ext uri="{FF2B5EF4-FFF2-40B4-BE49-F238E27FC236}">
                <a16:creationId xmlns:a16="http://schemas.microsoft.com/office/drawing/2014/main" id="{7BAAAF11-BEBD-4BE8-29BF-A3B375A701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9675B1C5-F820-4F25-915C-32EF68B3F18D}" type="slidenum">
              <a:rPr lang="ja-JP" altLang="en-US" smtClean="0">
                <a:solidFill>
                  <a:srgbClr val="000000"/>
                </a:solidFill>
                <a:latin typeface="游ゴシック" panose="020B0400000000000000" pitchFamily="50" charset="-128"/>
              </a:rPr>
              <a:pPr/>
              <a:t>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A8E7-E1B8-908C-6884-B364CAB2DBF7}"/>
            </a:ext>
          </a:extLst>
        </p:cNvPr>
        <p:cNvGrpSpPr/>
        <p:nvPr/>
      </p:nvGrpSpPr>
      <p:grpSpPr>
        <a:xfrm>
          <a:off x="0" y="0"/>
          <a:ext cx="0" cy="0"/>
          <a:chOff x="0" y="0"/>
          <a:chExt cx="0" cy="0"/>
        </a:xfrm>
      </p:grpSpPr>
      <p:sp>
        <p:nvSpPr>
          <p:cNvPr id="34818" name="スライド イメージ プレースホルダー 1">
            <a:extLst>
              <a:ext uri="{FF2B5EF4-FFF2-40B4-BE49-F238E27FC236}">
                <a16:creationId xmlns:a16="http://schemas.microsoft.com/office/drawing/2014/main" id="{FEA60815-40E6-0BC0-CD09-584EAC71F93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a:extLst>
              <a:ext uri="{FF2B5EF4-FFF2-40B4-BE49-F238E27FC236}">
                <a16:creationId xmlns:a16="http://schemas.microsoft.com/office/drawing/2014/main" id="{0EB56B63-2135-F5F5-7A47-6A72AAFC4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4820" name="スライド番号プレースホルダー 3">
            <a:extLst>
              <a:ext uri="{FF2B5EF4-FFF2-40B4-BE49-F238E27FC236}">
                <a16:creationId xmlns:a16="http://schemas.microsoft.com/office/drawing/2014/main" id="{6329AE8E-5426-20DC-B82D-785A8E9760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A375698-D6F5-4985-9957-6E919FE8441E}" type="slidenum">
              <a:rPr lang="ja-JP" altLang="en-US" smtClean="0">
                <a:solidFill>
                  <a:srgbClr val="000000"/>
                </a:solidFill>
                <a:latin typeface="游ゴシック" panose="020B0400000000000000" pitchFamily="50" charset="-128"/>
              </a:rPr>
              <a:pPr/>
              <a:t>29</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901631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7F75600-89AB-51C2-C213-7A090F09E6C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12AC146-5FCA-A463-79B7-30393D0C3E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CC08A9D6-DC53-91D5-6875-7C932D7F4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44732D3-6FBA-4FA4-8100-7AA967024D89}" type="slidenum">
              <a:rPr lang="ja-JP" altLang="en-US" smtClean="0">
                <a:solidFill>
                  <a:srgbClr val="000000"/>
                </a:solidFill>
                <a:latin typeface="游ゴシック" panose="020B0400000000000000" pitchFamily="50" charset="-128"/>
              </a:rPr>
              <a:pPr/>
              <a:t>30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7764C-E609-09D4-CF17-C9229FC7238B}"/>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654424FC-36E8-691B-EBC2-BF1FCA42B201}"/>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28C33B3-0E2B-2681-EE32-E227846C63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7EDBC436-6788-5E7E-E118-B96AB5430C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44732D3-6FBA-4FA4-8100-7AA967024D89}" type="slidenum">
              <a:rPr lang="ja-JP" altLang="en-US" smtClean="0">
                <a:solidFill>
                  <a:srgbClr val="000000"/>
                </a:solidFill>
                <a:latin typeface="游ゴシック" panose="020B0400000000000000" pitchFamily="50" charset="-128"/>
              </a:rPr>
              <a:pPr/>
              <a:t>31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252245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6C72-966C-5FBD-358A-A7A66FF64336}"/>
            </a:ext>
          </a:extLst>
        </p:cNvPr>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AB417679-5005-449D-05CC-32E1FF25A666}"/>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2B2125F2-2D65-7327-5B0B-FBCB1990EB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1A4981B7-F763-1304-804A-0BA4754B04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644732D3-6FBA-4FA4-8100-7AA967024D89}" type="slidenum">
              <a:rPr lang="ja-JP" altLang="en-US" smtClean="0">
                <a:solidFill>
                  <a:srgbClr val="000000"/>
                </a:solidFill>
                <a:latin typeface="游ゴシック" panose="020B0400000000000000" pitchFamily="50" charset="-128"/>
              </a:rPr>
              <a:pPr/>
              <a:t>32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638030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928B3171-8A53-1327-1FF1-E01594D37AC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D1975739-35B2-9705-9286-3A7C557143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47108" name="スライド番号プレースホルダー 3">
            <a:extLst>
              <a:ext uri="{FF2B5EF4-FFF2-40B4-BE49-F238E27FC236}">
                <a16:creationId xmlns:a16="http://schemas.microsoft.com/office/drawing/2014/main" id="{98DD7B55-1324-0D5B-6BF8-2DBEAE59688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D79E789-9DFF-4F61-8A2D-467B20A73515}" type="slidenum">
              <a:rPr lang="ja-JP" altLang="en-US" smtClean="0">
                <a:solidFill>
                  <a:srgbClr val="000000"/>
                </a:solidFill>
                <a:latin typeface="游ゴシック" panose="020B0400000000000000" pitchFamily="50" charset="-128"/>
              </a:rPr>
              <a:pPr/>
              <a:t>33</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10"/>
          </p:nvPr>
        </p:nvSpPr>
        <p:spPr/>
        <p:txBody>
          <a:bodyPr/>
          <a:lstStyle/>
          <a:p>
            <a:pPr defTabSz="949134" fontAlgn="auto">
              <a:spcBef>
                <a:spcPts val="0"/>
              </a:spcBef>
              <a:spcAft>
                <a:spcPts val="0"/>
              </a:spcAft>
              <a:defRPr/>
            </a:pPr>
            <a:fld id="{D04DA662-ACDB-4A8E-84AC-F1ECE0B54FD0}" type="slidenum">
              <a:rPr lang="ja-JP" altLang="en-US">
                <a:solidFill>
                  <a:prstClr val="black"/>
                </a:solidFill>
                <a:latin typeface="Calibri"/>
                <a:ea typeface="ＭＳ Ｐゴシック" panose="020B0600070205080204" pitchFamily="50" charset="-128"/>
              </a:rPr>
              <a:pPr defTabSz="949134" fontAlgn="auto">
                <a:spcBef>
                  <a:spcPts val="0"/>
                </a:spcBef>
                <a:spcAft>
                  <a:spcPts val="0"/>
                </a:spcAft>
                <a:defRPr/>
              </a:pPr>
              <a:t>34</a:t>
            </a:fld>
            <a:endParaRPr lang="en-US" altLang="ja-JP">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9292560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6A3E7-E554-F876-6C43-C17F32374FE9}"/>
            </a:ext>
          </a:extLst>
        </p:cNvPr>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4EA276C6-73F7-9E1D-D9B3-904271FFFCF8}"/>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2E2D6666-061F-AFC5-D39A-3103704B54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47108" name="スライド番号プレースホルダー 3">
            <a:extLst>
              <a:ext uri="{FF2B5EF4-FFF2-40B4-BE49-F238E27FC236}">
                <a16:creationId xmlns:a16="http://schemas.microsoft.com/office/drawing/2014/main" id="{F0B3AC5F-086B-DDB2-E1A4-A25794D9C0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D79E789-9DFF-4F61-8A2D-467B20A73515}" type="slidenum">
              <a:rPr lang="ja-JP" altLang="en-US" smtClean="0">
                <a:solidFill>
                  <a:srgbClr val="000000"/>
                </a:solidFill>
                <a:latin typeface="游ゴシック" panose="020B0400000000000000" pitchFamily="50" charset="-128"/>
              </a:rPr>
              <a:pPr/>
              <a:t>35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260887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AA240-03A6-5073-5B98-BACDF7394720}"/>
            </a:ext>
          </a:extLst>
        </p:cNvPr>
        <p:cNvGrpSpPr/>
        <p:nvPr/>
      </p:nvGrpSpPr>
      <p:grpSpPr>
        <a:xfrm>
          <a:off x="0" y="0"/>
          <a:ext cx="0" cy="0"/>
          <a:chOff x="0" y="0"/>
          <a:chExt cx="0" cy="0"/>
        </a:xfrm>
      </p:grpSpPr>
      <p:sp>
        <p:nvSpPr>
          <p:cNvPr id="47106" name="スライド イメージ プレースホルダー 1">
            <a:extLst>
              <a:ext uri="{FF2B5EF4-FFF2-40B4-BE49-F238E27FC236}">
                <a16:creationId xmlns:a16="http://schemas.microsoft.com/office/drawing/2014/main" id="{7ECE7456-763E-518F-8F0B-53DB98C4DA50}"/>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a:extLst>
              <a:ext uri="{FF2B5EF4-FFF2-40B4-BE49-F238E27FC236}">
                <a16:creationId xmlns:a16="http://schemas.microsoft.com/office/drawing/2014/main" id="{7B573520-E345-7F27-946A-FB640AD8E2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7108" name="スライド番号プレースホルダー 3">
            <a:extLst>
              <a:ext uri="{FF2B5EF4-FFF2-40B4-BE49-F238E27FC236}">
                <a16:creationId xmlns:a16="http://schemas.microsoft.com/office/drawing/2014/main" id="{BC0535E5-A543-9EA5-D833-1DD15152DE9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D79E789-9DFF-4F61-8A2D-467B20A73515}" type="slidenum">
              <a:rPr lang="ja-JP" altLang="en-US" smtClean="0">
                <a:solidFill>
                  <a:srgbClr val="000000"/>
                </a:solidFill>
                <a:latin typeface="游ゴシック" panose="020B0400000000000000" pitchFamily="50" charset="-128"/>
              </a:rPr>
              <a:pPr/>
              <a:t>36</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538025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7F75600-89AB-51C2-C213-7A090F09E6C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12AC146-5FCA-A463-79B7-30393D0C3E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38916" name="スライド番号プレースホルダー 3">
            <a:extLst>
              <a:ext uri="{FF2B5EF4-FFF2-40B4-BE49-F238E27FC236}">
                <a16:creationId xmlns:a16="http://schemas.microsoft.com/office/drawing/2014/main" id="{CC08A9D6-DC53-91D5-6875-7C932D7F4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644732D3-6FBA-4FA4-8100-7AA967024D89}"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37</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17752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a:extLst>
              <a:ext uri="{FF2B5EF4-FFF2-40B4-BE49-F238E27FC236}">
                <a16:creationId xmlns:a16="http://schemas.microsoft.com/office/drawing/2014/main" id="{C7F75600-89AB-51C2-C213-7A090F09E6C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a:extLst>
              <a:ext uri="{FF2B5EF4-FFF2-40B4-BE49-F238E27FC236}">
                <a16:creationId xmlns:a16="http://schemas.microsoft.com/office/drawing/2014/main" id="{012AC146-5FCA-A463-79B7-30393D0C3E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38916" name="スライド番号プレースホルダー 3">
            <a:extLst>
              <a:ext uri="{FF2B5EF4-FFF2-40B4-BE49-F238E27FC236}">
                <a16:creationId xmlns:a16="http://schemas.microsoft.com/office/drawing/2014/main" id="{CC08A9D6-DC53-91D5-6875-7C932D7F4C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644732D3-6FBA-4FA4-8100-7AA967024D89}"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38</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40009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3B847-6700-34D3-2C61-2992B7387773}"/>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EBE19026-D589-485E-CA9F-9C5B8C98B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EED09B2F-988E-E732-BD10-65A214B5AE1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8676" name="スライド番号プレースホルダー 3">
            <a:extLst>
              <a:ext uri="{FF2B5EF4-FFF2-40B4-BE49-F238E27FC236}">
                <a16:creationId xmlns:a16="http://schemas.microsoft.com/office/drawing/2014/main" id="{3E0739D0-35C1-345F-C74D-18D8E53A6E6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15063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39</a:t>
            </a:fld>
            <a:endParaRPr lang="ja-JP" altLang="en-US"/>
          </a:p>
        </p:txBody>
      </p:sp>
    </p:spTree>
    <p:extLst>
      <p:ext uri="{BB962C8B-B14F-4D97-AF65-F5344CB8AC3E}">
        <p14:creationId xmlns:p14="http://schemas.microsoft.com/office/powerpoint/2010/main" val="19965207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CD36DA1-0B2F-3F23-AF3F-B59FB455ABC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024A04D8-F89B-4A63-18B5-8F2AA53B3A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89EF69EA-2CE3-AF15-9174-646B90B3C27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40</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CFF7A-3FBE-E2C6-9C1C-52F7D75F06D2}"/>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644BC2C8-227A-07D9-E872-6D3547FE7E4B}"/>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5EE5500-4078-5B04-30A3-8D1F4ADB39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buFont typeface="Arial" panose="020B0604020202020204" pitchFamily="34" charset="0"/>
              <a:buNone/>
              <a:defRPr/>
            </a:pPr>
            <a:endParaRPr lang="en-US" altLang="ja-JP" dirty="0"/>
          </a:p>
        </p:txBody>
      </p:sp>
      <p:sp>
        <p:nvSpPr>
          <p:cNvPr id="49156" name="スライド番号プレースホルダー 3">
            <a:extLst>
              <a:ext uri="{FF2B5EF4-FFF2-40B4-BE49-F238E27FC236}">
                <a16:creationId xmlns:a16="http://schemas.microsoft.com/office/drawing/2014/main" id="{9A177714-92BF-0CF4-BCEB-86FD814FEA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748277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70D47-EEBB-0137-1246-4232B55C4B1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70C7C8E3-41CF-4850-0DC1-530184D9559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418CDB03-7487-EFF3-2C65-7C0F06F4CA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AF1A6069-ED87-4CB2-892F-BBA79EE3EC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259784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6FEC2B-2576-3F48-F8D1-DC3BB745B270}"/>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EB5FBA6-AD2E-EC30-2856-B1E581F0050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B97E2D6A-7DE5-4ACC-0D9F-25B478B86A9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681DE533-1176-2AA0-0327-4B0B707AD5B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2505085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7C7D-B932-B911-3270-8B8790FC49C2}"/>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F237B7A8-8585-E2B5-6954-6BDAD70A735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E62269A6-2A37-4D92-5485-C570B48B79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5ED703C3-CEAE-ED0A-48FE-5CFA724445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6665007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23997-71B1-1896-9AF1-376D66892BB8}"/>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1AF7E0D6-DE65-BCA1-FAEF-AFD35096D0E4}"/>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615E7F71-6B04-8E37-D347-05028DBC40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49156" name="スライド番号プレースホルダー 3">
            <a:extLst>
              <a:ext uri="{FF2B5EF4-FFF2-40B4-BE49-F238E27FC236}">
                <a16:creationId xmlns:a16="http://schemas.microsoft.com/office/drawing/2014/main" id="{8A6B03CE-C920-2590-1CDD-B950BDCE34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45</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3831965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en-US" altLang="ja-JP"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46</a:t>
            </a:fld>
            <a:endParaRPr lang="ja-JP" altLang="en-US"/>
          </a:p>
        </p:txBody>
      </p:sp>
    </p:spTree>
    <p:extLst>
      <p:ext uri="{BB962C8B-B14F-4D97-AF65-F5344CB8AC3E}">
        <p14:creationId xmlns:p14="http://schemas.microsoft.com/office/powerpoint/2010/main" val="13523880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ja-JP" dirty="0"/>
          </a:p>
        </p:txBody>
      </p:sp>
      <p:sp>
        <p:nvSpPr>
          <p:cNvPr id="4" name="スライド番号プレースホルダー 3"/>
          <p:cNvSpPr>
            <a:spLocks noGrp="1"/>
          </p:cNvSpPr>
          <p:nvPr>
            <p:ph type="sldNum" sz="quarter" idx="5"/>
          </p:nvPr>
        </p:nvSpPr>
        <p:spPr/>
        <p:txBody>
          <a:bodyPr/>
          <a:lstStyle/>
          <a:p>
            <a:pPr defTabSz="949134" fontAlgn="auto">
              <a:spcBef>
                <a:spcPts val="0"/>
              </a:spcBef>
              <a:spcAft>
                <a:spcPts val="0"/>
              </a:spcAft>
              <a:defRPr/>
            </a:pPr>
            <a:fld id="{50470DE4-E3C2-4385-9545-8B4699838FB4}" type="slidenum">
              <a:rPr lang="ja-JP" altLang="en-US">
                <a:solidFill>
                  <a:prstClr val="black"/>
                </a:solidFill>
                <a:latin typeface="Calibri"/>
                <a:ea typeface="ＭＳ Ｐゴシック" panose="020B0600070205080204" pitchFamily="50" charset="-128"/>
              </a:rPr>
              <a:pPr defTabSz="949134" fontAlgn="auto">
                <a:spcBef>
                  <a:spcPts val="0"/>
                </a:spcBef>
                <a:spcAft>
                  <a:spcPts val="0"/>
                </a:spcAft>
                <a:defRPr/>
              </a:pPr>
              <a:t>47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846195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A7C7D-B932-B911-3270-8B8790FC49C2}"/>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F237B7A8-8585-E2B5-6954-6BDAD70A735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E62269A6-2A37-4D92-5485-C570B48B79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5ED703C3-CEAE-ED0A-48FE-5CFA724445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4C25A2CD-616B-41A6-AE34-ED1CBF7083F5}"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48</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57900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91DEF-A80E-1072-D396-3D7BD15B089E}"/>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5F1BDD0E-6A8C-C514-BBAF-68E88AAA9193}"/>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46CFBFE0-C5BB-7E60-3DBA-54B297C64CA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en-US" dirty="0"/>
          </a:p>
        </p:txBody>
      </p:sp>
      <p:sp>
        <p:nvSpPr>
          <p:cNvPr id="28676" name="スライド番号プレースホルダー 3">
            <a:extLst>
              <a:ext uri="{FF2B5EF4-FFF2-40B4-BE49-F238E27FC236}">
                <a16:creationId xmlns:a16="http://schemas.microsoft.com/office/drawing/2014/main" id="{79F32391-3C85-505E-5F5E-392EF09EDD5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40365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05F3-398B-BC5E-3D4B-5AD6DACE6084}"/>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347766FF-19B8-6E79-3184-8A6CB29BAEF9}"/>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F3EF5B74-6AC1-A5B3-621A-705E5EB250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E44D9DD6-F637-6727-2CA3-E104BC764B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pPr defTabSz="477317">
              <a:defRPr/>
            </a:pPr>
            <a:fld id="{4C25A2CD-616B-41A6-AE34-ED1CBF7083F5}" type="slidenum">
              <a:rPr lang="ja-JP" altLang="en-US">
                <a:solidFill>
                  <a:srgbClr val="000000"/>
                </a:solidFill>
                <a:latin typeface="游ゴシック" panose="020B0400000000000000" pitchFamily="50" charset="-128"/>
                <a:ea typeface="游ゴシック" panose="020B0400000000000000" pitchFamily="50" charset="-128"/>
              </a:rPr>
              <a:pPr defTabSz="477317">
                <a:defRPr/>
              </a:pPr>
              <a:t>49</a:t>
            </a:fld>
            <a:endParaRPr lang="ja-JP" altLang="en-US">
              <a:solidFill>
                <a:srgbClr val="000000"/>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930763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DF711-5ADE-C15E-5BE2-1247D6E4172A}"/>
            </a:ext>
          </a:extLst>
        </p:cNvPr>
        <p:cNvGrpSpPr/>
        <p:nvPr/>
      </p:nvGrpSpPr>
      <p:grpSpPr>
        <a:xfrm>
          <a:off x="0" y="0"/>
          <a:ext cx="0" cy="0"/>
          <a:chOff x="0" y="0"/>
          <a:chExt cx="0" cy="0"/>
        </a:xfrm>
      </p:grpSpPr>
      <p:sp>
        <p:nvSpPr>
          <p:cNvPr id="51202" name="スライド イメージ プレースホルダー 1">
            <a:extLst>
              <a:ext uri="{FF2B5EF4-FFF2-40B4-BE49-F238E27FC236}">
                <a16:creationId xmlns:a16="http://schemas.microsoft.com/office/drawing/2014/main" id="{A25601A4-E9D4-D28E-FF63-360DB8F544A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a:extLst>
              <a:ext uri="{FF2B5EF4-FFF2-40B4-BE49-F238E27FC236}">
                <a16:creationId xmlns:a16="http://schemas.microsoft.com/office/drawing/2014/main" id="{A2EC7165-42C1-E616-39CE-C5B629063D9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51204" name="スライド番号プレースホルダー 3">
            <a:extLst>
              <a:ext uri="{FF2B5EF4-FFF2-40B4-BE49-F238E27FC236}">
                <a16:creationId xmlns:a16="http://schemas.microsoft.com/office/drawing/2014/main" id="{04C1C57E-8282-CB00-03DE-262CD3E1AC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1B4247DD-2B32-4070-BD7B-95956ED46F87}" type="slidenum">
              <a:rPr lang="ja-JP" altLang="en-US" smtClean="0">
                <a:solidFill>
                  <a:srgbClr val="000000"/>
                </a:solidFill>
                <a:latin typeface="游ゴシック" panose="020B0400000000000000" pitchFamily="50" charset="-128"/>
              </a:rPr>
              <a:pPr/>
              <a:t>50</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42434394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1E3FB-8C81-FB88-2E96-371A524742D4}"/>
            </a:ext>
          </a:extLst>
        </p:cNvPr>
        <p:cNvGrpSpPr/>
        <p:nvPr/>
      </p:nvGrpSpPr>
      <p:grpSpPr>
        <a:xfrm>
          <a:off x="0" y="0"/>
          <a:ext cx="0" cy="0"/>
          <a:chOff x="0" y="0"/>
          <a:chExt cx="0" cy="0"/>
        </a:xfrm>
      </p:grpSpPr>
      <p:sp>
        <p:nvSpPr>
          <p:cNvPr id="49154" name="スライド イメージ プレースホルダー 1">
            <a:extLst>
              <a:ext uri="{FF2B5EF4-FFF2-40B4-BE49-F238E27FC236}">
                <a16:creationId xmlns:a16="http://schemas.microsoft.com/office/drawing/2014/main" id="{BACDFA69-FDDD-11D6-F122-83558A47C1F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a:extLst>
              <a:ext uri="{FF2B5EF4-FFF2-40B4-BE49-F238E27FC236}">
                <a16:creationId xmlns:a16="http://schemas.microsoft.com/office/drawing/2014/main" id="{3C499437-6E92-54F3-F197-8B9E889AE0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49156" name="スライド番号プレースホルダー 3">
            <a:extLst>
              <a:ext uri="{FF2B5EF4-FFF2-40B4-BE49-F238E27FC236}">
                <a16:creationId xmlns:a16="http://schemas.microsoft.com/office/drawing/2014/main" id="{804EF053-0852-FE6F-1CD2-BCF61FAFC99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C25A2CD-616B-41A6-AE34-ED1CBF7083F5}" type="slidenum">
              <a:rPr lang="ja-JP" altLang="en-US" smtClean="0">
                <a:solidFill>
                  <a:srgbClr val="000000"/>
                </a:solidFill>
                <a:latin typeface="游ゴシック" panose="020B0400000000000000" pitchFamily="50" charset="-128"/>
              </a:rPr>
              <a:pPr/>
              <a:t>51</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077255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DFF5350B-1EA4-CADC-33A2-C393FC2BE3E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C1C46F4D-13D1-2E8E-DAAF-665042E58D1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55300" name="スライド番号プレースホルダー 3">
            <a:extLst>
              <a:ext uri="{FF2B5EF4-FFF2-40B4-BE49-F238E27FC236}">
                <a16:creationId xmlns:a16="http://schemas.microsoft.com/office/drawing/2014/main" id="{EA6FFAAC-4AE1-A87A-432C-D49C612E83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0F3C3CA-58BB-4AD5-92A8-9FD1057AA2B5}" type="slidenum">
              <a:rPr lang="ja-JP" altLang="en-US" smtClean="0">
                <a:solidFill>
                  <a:srgbClr val="000000"/>
                </a:solidFill>
                <a:latin typeface="游ゴシック" panose="020B0400000000000000" pitchFamily="50" charset="-128"/>
              </a:rPr>
              <a:pPr/>
              <a:t>52</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A5655-0961-CA51-F6C7-C3AB61347A76}"/>
            </a:ext>
          </a:extLst>
        </p:cNvPr>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BC0BFCB6-6D0F-4DB2-6758-776478B7B751}"/>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D4BDB8B0-8C45-5719-0267-F3356D0D0E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53252" name="スライド番号プレースホルダー 3">
            <a:extLst>
              <a:ext uri="{FF2B5EF4-FFF2-40B4-BE49-F238E27FC236}">
                <a16:creationId xmlns:a16="http://schemas.microsoft.com/office/drawing/2014/main" id="{5D8AE6F3-BC4A-0FBA-8E89-75B590EB76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BA4F924-F536-4BD9-B2EC-57E1992F1795}" type="slidenum">
              <a:rPr lang="ja-JP" altLang="en-US" smtClean="0">
                <a:solidFill>
                  <a:srgbClr val="000000"/>
                </a:solidFill>
                <a:latin typeface="游ゴシック" panose="020B0400000000000000" pitchFamily="50" charset="-128"/>
              </a:rPr>
              <a:pPr/>
              <a:t>53</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5234878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88715-9E0B-BA4E-4482-4A35F2C4A050}"/>
            </a:ext>
          </a:extLst>
        </p:cNvPr>
        <p:cNvGrpSpPr/>
        <p:nvPr/>
      </p:nvGrpSpPr>
      <p:grpSpPr>
        <a:xfrm>
          <a:off x="0" y="0"/>
          <a:ext cx="0" cy="0"/>
          <a:chOff x="0" y="0"/>
          <a:chExt cx="0" cy="0"/>
        </a:xfrm>
      </p:grpSpPr>
      <p:sp>
        <p:nvSpPr>
          <p:cNvPr id="53250" name="スライド イメージ プレースホルダー 1">
            <a:extLst>
              <a:ext uri="{FF2B5EF4-FFF2-40B4-BE49-F238E27FC236}">
                <a16:creationId xmlns:a16="http://schemas.microsoft.com/office/drawing/2014/main" id="{9EC711FC-322A-A215-6655-FBB053A9DBF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a:extLst>
              <a:ext uri="{FF2B5EF4-FFF2-40B4-BE49-F238E27FC236}">
                <a16:creationId xmlns:a16="http://schemas.microsoft.com/office/drawing/2014/main" id="{B3AF5455-3884-A79D-43CA-079310DB54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53252" name="スライド番号プレースホルダー 3">
            <a:extLst>
              <a:ext uri="{FF2B5EF4-FFF2-40B4-BE49-F238E27FC236}">
                <a16:creationId xmlns:a16="http://schemas.microsoft.com/office/drawing/2014/main" id="{F8F4821A-19E7-98E7-D184-3790AFB7B6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BA4F924-F536-4BD9-B2EC-57E1992F1795}" type="slidenum">
              <a:rPr lang="ja-JP" altLang="en-US" smtClean="0">
                <a:solidFill>
                  <a:srgbClr val="000000"/>
                </a:solidFill>
                <a:latin typeface="游ゴシック" panose="020B0400000000000000" pitchFamily="50" charset="-128"/>
              </a:rPr>
              <a:pPr/>
              <a:t>54</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551293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a:extLst>
              <a:ext uri="{FF2B5EF4-FFF2-40B4-BE49-F238E27FC236}">
                <a16:creationId xmlns:a16="http://schemas.microsoft.com/office/drawing/2014/main" id="{E855ADE1-676B-4625-A1C4-88164FE86474}"/>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a:extLst>
              <a:ext uri="{FF2B5EF4-FFF2-40B4-BE49-F238E27FC236}">
                <a16:creationId xmlns:a16="http://schemas.microsoft.com/office/drawing/2014/main" id="{71A9B967-2C71-5E7E-6ECC-AEFBEC7090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57348" name="スライド番号プレースホルダー 3">
            <a:extLst>
              <a:ext uri="{FF2B5EF4-FFF2-40B4-BE49-F238E27FC236}">
                <a16:creationId xmlns:a16="http://schemas.microsoft.com/office/drawing/2014/main" id="{88F742CF-A4B4-6667-D92F-CE9C8588017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7A5EDF45-6EB7-420B-87CD-2D6EBCA3F296}" type="slidenum">
              <a:rPr lang="ja-JP" altLang="en-US" smtClean="0">
                <a:solidFill>
                  <a:srgbClr val="000000"/>
                </a:solidFill>
                <a:latin typeface="游ゴシック" panose="020B0400000000000000" pitchFamily="50" charset="-128"/>
              </a:rPr>
              <a:pPr/>
              <a:t>55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a:extLst>
              <a:ext uri="{FF2B5EF4-FFF2-40B4-BE49-F238E27FC236}">
                <a16:creationId xmlns:a16="http://schemas.microsoft.com/office/drawing/2014/main" id="{C31FF201-4B5D-7230-3FBF-40058D9AEBAF}"/>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a:extLst>
              <a:ext uri="{FF2B5EF4-FFF2-40B4-BE49-F238E27FC236}">
                <a16:creationId xmlns:a16="http://schemas.microsoft.com/office/drawing/2014/main" id="{C580CC76-E622-402B-26D1-23FFC8BB43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59396" name="スライド番号プレースホルダー 3">
            <a:extLst>
              <a:ext uri="{FF2B5EF4-FFF2-40B4-BE49-F238E27FC236}">
                <a16:creationId xmlns:a16="http://schemas.microsoft.com/office/drawing/2014/main" id="{49663041-BE3F-FC31-ABA3-BD585A53EE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BF6B5BC-9ED1-410F-96B9-7DD15D582EF8}" type="slidenum">
              <a:rPr lang="ja-JP" altLang="en-US" smtClean="0">
                <a:solidFill>
                  <a:srgbClr val="000000"/>
                </a:solidFill>
                <a:latin typeface="游ゴシック" panose="020B0400000000000000" pitchFamily="50" charset="-128"/>
              </a:rPr>
              <a:pPr/>
              <a:t>56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25BBD4AC-EB49-D293-74A3-2B03E4867AC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BBF72EE9-0B37-B26E-70D3-666EE8D1EF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61444" name="スライド番号プレースホルダー 3">
            <a:extLst>
              <a:ext uri="{FF2B5EF4-FFF2-40B4-BE49-F238E27FC236}">
                <a16:creationId xmlns:a16="http://schemas.microsoft.com/office/drawing/2014/main" id="{EF6C9D2B-12BF-4A86-C33C-6FFE09ED81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0E5C8575-CA80-4F1B-AAD1-3171355209A2}" type="slidenum">
              <a:rPr lang="ja-JP" altLang="en-US" smtClean="0">
                <a:solidFill>
                  <a:srgbClr val="000000"/>
                </a:solidFill>
                <a:latin typeface="游ゴシック" panose="020B0400000000000000" pitchFamily="50" charset="-128"/>
              </a:rPr>
              <a:pPr/>
              <a:t>57</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0E430-E6A9-0855-F24E-6C7D11BB8AFA}"/>
            </a:ext>
          </a:extLst>
        </p:cNvPr>
        <p:cNvGrpSpPr/>
        <p:nvPr/>
      </p:nvGrpSpPr>
      <p:grpSpPr>
        <a:xfrm>
          <a:off x="0" y="0"/>
          <a:ext cx="0" cy="0"/>
          <a:chOff x="0" y="0"/>
          <a:chExt cx="0" cy="0"/>
        </a:xfrm>
      </p:grpSpPr>
      <p:sp>
        <p:nvSpPr>
          <p:cNvPr id="55298" name="スライド イメージ プレースホルダー 1">
            <a:extLst>
              <a:ext uri="{FF2B5EF4-FFF2-40B4-BE49-F238E27FC236}">
                <a16:creationId xmlns:a16="http://schemas.microsoft.com/office/drawing/2014/main" id="{58B8F038-B3B2-ABA0-FB24-92A18E033672}"/>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a:extLst>
              <a:ext uri="{FF2B5EF4-FFF2-40B4-BE49-F238E27FC236}">
                <a16:creationId xmlns:a16="http://schemas.microsoft.com/office/drawing/2014/main" id="{3F07A9CC-77CC-3E4B-8C78-83FADFDF9D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ja-JP" altLang="ja-JP" dirty="0"/>
          </a:p>
        </p:txBody>
      </p:sp>
      <p:sp>
        <p:nvSpPr>
          <p:cNvPr id="55300" name="スライド番号プレースホルダー 3">
            <a:extLst>
              <a:ext uri="{FF2B5EF4-FFF2-40B4-BE49-F238E27FC236}">
                <a16:creationId xmlns:a16="http://schemas.microsoft.com/office/drawing/2014/main" id="{EB5958DD-D2D9-F9AD-F81C-6B6E2CF95D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40F3C3CA-58BB-4AD5-92A8-9FD1057AA2B5}" type="slidenum">
              <a:rPr lang="ja-JP" altLang="en-US" smtClean="0">
                <a:solidFill>
                  <a:srgbClr val="000000"/>
                </a:solidFill>
                <a:latin typeface="游ゴシック" panose="020B0400000000000000" pitchFamily="50" charset="-128"/>
              </a:rPr>
              <a:pPr/>
              <a:t>58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411005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7375" y="841375"/>
            <a:ext cx="5862638" cy="4057650"/>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10"/>
          </p:nvPr>
        </p:nvSpPr>
        <p:spPr/>
        <p:txBody>
          <a:bodyPr/>
          <a:lstStyle/>
          <a:p>
            <a:pPr defTabSz="954494" fontAlgn="auto">
              <a:spcBef>
                <a:spcPts val="0"/>
              </a:spcBef>
              <a:spcAft>
                <a:spcPts val="0"/>
              </a:spcAft>
              <a:defRPr/>
            </a:pPr>
            <a:fld id="{D04DA662-ACDB-4A8E-84AC-F1ECE0B54FD0}" type="slidenum">
              <a:rPr lang="ja-JP" altLang="en-US" sz="1400">
                <a:solidFill>
                  <a:prstClr val="black"/>
                </a:solidFill>
                <a:latin typeface="Calibri"/>
                <a:ea typeface="ＭＳ Ｐゴシック" panose="020B0600070205080204" pitchFamily="50" charset="-128"/>
              </a:rPr>
              <a:pPr defTabSz="954494" fontAlgn="auto">
                <a:spcBef>
                  <a:spcPts val="0"/>
                </a:spcBef>
                <a:spcAft>
                  <a:spcPts val="0"/>
                </a:spcAft>
                <a:defRPr/>
              </a:pPr>
              <a:t>5</a:t>
            </a:fld>
            <a:endParaRPr lang="en-US" altLang="ja-JP" sz="140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2357405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59</a:t>
            </a:fld>
            <a:endParaRPr lang="ja-JP" altLang="en-US"/>
          </a:p>
        </p:txBody>
      </p:sp>
    </p:spTree>
    <p:extLst>
      <p:ext uri="{BB962C8B-B14F-4D97-AF65-F5344CB8AC3E}">
        <p14:creationId xmlns:p14="http://schemas.microsoft.com/office/powerpoint/2010/main" val="34426412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8A67-5647-2039-EBCD-2C81A7587A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D37A65B-E4F7-D8C4-CAAA-5D26377F8572}"/>
              </a:ext>
            </a:extLst>
          </p:cNvPr>
          <p:cNvSpPr>
            <a:spLocks noGrp="1" noRot="1" noChangeAspect="1"/>
          </p:cNvSpPr>
          <p:nvPr>
            <p:ph type="sldImg"/>
          </p:nvPr>
        </p:nvSpPr>
        <p:spPr>
          <a:xfrm>
            <a:off x="588963" y="669925"/>
            <a:ext cx="5921375" cy="4098925"/>
          </a:xfrm>
        </p:spPr>
      </p:sp>
      <p:sp>
        <p:nvSpPr>
          <p:cNvPr id="3" name="ノート プレースホルダー 2">
            <a:extLst>
              <a:ext uri="{FF2B5EF4-FFF2-40B4-BE49-F238E27FC236}">
                <a16:creationId xmlns:a16="http://schemas.microsoft.com/office/drawing/2014/main" id="{841AA261-9B1F-98FD-DA2E-985514B5E7E8}"/>
              </a:ext>
            </a:extLst>
          </p:cNvPr>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a:extLst>
              <a:ext uri="{FF2B5EF4-FFF2-40B4-BE49-F238E27FC236}">
                <a16:creationId xmlns:a16="http://schemas.microsoft.com/office/drawing/2014/main" id="{3E9CFEC3-FDFB-79F0-D99B-416B5FBC4D8A}"/>
              </a:ext>
            </a:extLst>
          </p:cNvPr>
          <p:cNvSpPr>
            <a:spLocks noGrp="1"/>
          </p:cNvSpPr>
          <p:nvPr>
            <p:ph type="sldNum" sz="quarter" idx="5"/>
          </p:nvPr>
        </p:nvSpPr>
        <p:spPr/>
        <p:txBody>
          <a:bodyPr/>
          <a:lstStyle/>
          <a:p>
            <a:pPr>
              <a:defRPr/>
            </a:pPr>
            <a:fld id="{849A430D-76B4-49F5-A194-394D849F9493}" type="slidenum">
              <a:rPr lang="ja-JP" altLang="en-US" smtClean="0"/>
              <a:pPr>
                <a:defRPr/>
              </a:pPr>
              <a:t>60</a:t>
            </a:fld>
            <a:endParaRPr lang="ja-JP" altLang="en-US"/>
          </a:p>
        </p:txBody>
      </p:sp>
    </p:spTree>
    <p:extLst>
      <p:ext uri="{BB962C8B-B14F-4D97-AF65-F5344CB8AC3E}">
        <p14:creationId xmlns:p14="http://schemas.microsoft.com/office/powerpoint/2010/main" val="19814764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61</a:t>
            </a:fld>
            <a:endParaRPr lang="ja-JP" altLang="en-US"/>
          </a:p>
        </p:txBody>
      </p:sp>
    </p:spTree>
    <p:extLst>
      <p:ext uri="{BB962C8B-B14F-4D97-AF65-F5344CB8AC3E}">
        <p14:creationId xmlns:p14="http://schemas.microsoft.com/office/powerpoint/2010/main" val="12714794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D332B-4C00-A0FE-AD62-D470013B1503}"/>
            </a:ext>
          </a:extLst>
        </p:cNvPr>
        <p:cNvGrpSpPr/>
        <p:nvPr/>
      </p:nvGrpSpPr>
      <p:grpSpPr>
        <a:xfrm>
          <a:off x="0" y="0"/>
          <a:ext cx="0" cy="0"/>
          <a:chOff x="0" y="0"/>
          <a:chExt cx="0" cy="0"/>
        </a:xfrm>
      </p:grpSpPr>
      <p:sp>
        <p:nvSpPr>
          <p:cNvPr id="61442" name="スライド イメージ プレースホルダー 1">
            <a:extLst>
              <a:ext uri="{FF2B5EF4-FFF2-40B4-BE49-F238E27FC236}">
                <a16:creationId xmlns:a16="http://schemas.microsoft.com/office/drawing/2014/main" id="{E8AEA082-4D0B-DEA1-FECF-2841B46B3F4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ノート プレースホルダー 2">
            <a:extLst>
              <a:ext uri="{FF2B5EF4-FFF2-40B4-BE49-F238E27FC236}">
                <a16:creationId xmlns:a16="http://schemas.microsoft.com/office/drawing/2014/main" id="{FB69983A-02CE-DC6C-608E-9CD9DD8507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61444" name="スライド番号プレースホルダー 3">
            <a:extLst>
              <a:ext uri="{FF2B5EF4-FFF2-40B4-BE49-F238E27FC236}">
                <a16:creationId xmlns:a16="http://schemas.microsoft.com/office/drawing/2014/main" id="{7DF6F6CC-AAAD-8552-566F-3D449004BDC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0E5C8575-CA80-4F1B-AAD1-3171355209A2}" type="slidenum">
              <a:rPr lang="ja-JP" altLang="en-US" smtClean="0">
                <a:solidFill>
                  <a:srgbClr val="000000"/>
                </a:solidFill>
                <a:latin typeface="游ゴシック" panose="020B0400000000000000" pitchFamily="50" charset="-128"/>
              </a:rPr>
              <a:pPr/>
              <a:t>62</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16075085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588963" y="669925"/>
            <a:ext cx="5921375" cy="4098925"/>
          </a:xfrm>
        </p:spPr>
      </p:sp>
      <p:sp>
        <p:nvSpPr>
          <p:cNvPr id="3" name="ノート プレースホルダー 2"/>
          <p:cNvSpPr>
            <a:spLocks noGrp="1"/>
          </p:cNvSpPr>
          <p:nvPr>
            <p:ph type="body" idx="1"/>
          </p:nvPr>
        </p:nvSpPr>
        <p:spPr/>
        <p:txBody>
          <a:bodyPr/>
          <a:lstStyle/>
          <a:p>
            <a:pPr>
              <a:spcBef>
                <a:spcPts val="0"/>
              </a:spcBef>
              <a:defRPr/>
            </a:pPr>
            <a:endParaRPr lang="ja-JP" altLang="en-US" dirty="0"/>
          </a:p>
        </p:txBody>
      </p:sp>
      <p:sp>
        <p:nvSpPr>
          <p:cNvPr id="4" name="スライド番号プレースホルダー 3"/>
          <p:cNvSpPr>
            <a:spLocks noGrp="1"/>
          </p:cNvSpPr>
          <p:nvPr>
            <p:ph type="sldNum" sz="quarter" idx="5"/>
          </p:nvPr>
        </p:nvSpPr>
        <p:spPr/>
        <p:txBody>
          <a:bodyPr/>
          <a:lstStyle/>
          <a:p>
            <a:pPr>
              <a:defRPr/>
            </a:pPr>
            <a:fld id="{849A430D-76B4-49F5-A194-394D849F9493}" type="slidenum">
              <a:rPr lang="ja-JP" altLang="en-US" smtClean="0"/>
              <a:pPr>
                <a:defRPr/>
              </a:pPr>
              <a:t>63</a:t>
            </a:fld>
            <a:endParaRPr lang="ja-JP" altLang="en-US"/>
          </a:p>
        </p:txBody>
      </p:sp>
    </p:spTree>
    <p:extLst>
      <p:ext uri="{BB962C8B-B14F-4D97-AF65-F5344CB8AC3E}">
        <p14:creationId xmlns:p14="http://schemas.microsoft.com/office/powerpoint/2010/main" val="1441362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a:extLst>
              <a:ext uri="{FF2B5EF4-FFF2-40B4-BE49-F238E27FC236}">
                <a16:creationId xmlns:a16="http://schemas.microsoft.com/office/drawing/2014/main" id="{D296FF1E-A6C7-75B8-6828-F4D232AA7FC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ノート プレースホルダー 2">
            <a:extLst>
              <a:ext uri="{FF2B5EF4-FFF2-40B4-BE49-F238E27FC236}">
                <a16:creationId xmlns:a16="http://schemas.microsoft.com/office/drawing/2014/main" id="{3A365CE1-9FD7-A035-F576-F9D838FC56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63492" name="スライド番号プレースホルダー 3">
            <a:extLst>
              <a:ext uri="{FF2B5EF4-FFF2-40B4-BE49-F238E27FC236}">
                <a16:creationId xmlns:a16="http://schemas.microsoft.com/office/drawing/2014/main" id="{525FB4AA-AA5D-B08D-5E1B-B3D91B7856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C8B605BB-F9AB-4544-9DE4-3F59FE0FDAA6}" type="slidenum">
              <a:rPr lang="ja-JP" altLang="en-US" smtClean="0">
                <a:solidFill>
                  <a:srgbClr val="000000"/>
                </a:solidFill>
                <a:latin typeface="游ゴシック" panose="020B0400000000000000" pitchFamily="50" charset="-128"/>
              </a:rPr>
              <a:pPr/>
              <a:t>64</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ー 1">
            <a:extLst>
              <a:ext uri="{FF2B5EF4-FFF2-40B4-BE49-F238E27FC236}">
                <a16:creationId xmlns:a16="http://schemas.microsoft.com/office/drawing/2014/main" id="{0F6EBB1E-E8B7-6321-A4E6-C68FC1F8AC7E}"/>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ノート プレースホルダー 2">
            <a:extLst>
              <a:ext uri="{FF2B5EF4-FFF2-40B4-BE49-F238E27FC236}">
                <a16:creationId xmlns:a16="http://schemas.microsoft.com/office/drawing/2014/main" id="{420EFE84-6521-174F-2BBD-C8BE952EDB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ts val="1253"/>
              </a:spcBef>
            </a:pPr>
            <a:endParaRPr lang="en-US" altLang="ja-JP" dirty="0"/>
          </a:p>
        </p:txBody>
      </p:sp>
      <p:sp>
        <p:nvSpPr>
          <p:cNvPr id="65540" name="スライド番号プレースホルダー 3">
            <a:extLst>
              <a:ext uri="{FF2B5EF4-FFF2-40B4-BE49-F238E27FC236}">
                <a16:creationId xmlns:a16="http://schemas.microsoft.com/office/drawing/2014/main" id="{C194CD89-42AD-52E6-E8D8-4964D6304E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56C14168-8CE9-4A2D-AB42-A8BB74A2293F}" type="slidenum">
              <a:rPr lang="ja-JP" altLang="en-US" smtClean="0">
                <a:solidFill>
                  <a:srgbClr val="000000"/>
                </a:solidFill>
                <a:latin typeface="游ゴシック" panose="020B0400000000000000" pitchFamily="50" charset="-128"/>
              </a:rPr>
              <a:pPr/>
              <a:t>65</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7B66FB6D-BB93-BAC2-69E1-CA47E577909C}"/>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45993190-5E96-6A72-E4F9-467D27C7D12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6628" name="スライド番号プレースホルダー 3">
            <a:extLst>
              <a:ext uri="{FF2B5EF4-FFF2-40B4-BE49-F238E27FC236}">
                <a16:creationId xmlns:a16="http://schemas.microsoft.com/office/drawing/2014/main" id="{FFB9507E-2EEA-9EDF-910C-57E29507C5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E0B5BC72-4140-4893-A4DB-35FF963FAB88}" type="slidenum">
              <a:rPr lang="ja-JP" altLang="en-US" smtClean="0">
                <a:solidFill>
                  <a:srgbClr val="000000"/>
                </a:solidFill>
                <a:latin typeface="游ゴシック" panose="020B0400000000000000" pitchFamily="50" charset="-128"/>
              </a:rPr>
              <a:pPr/>
              <a:t>6</a:t>
            </a:fld>
            <a:endParaRPr lang="ja-JP" altLang="en-US">
              <a:solidFill>
                <a:srgbClr val="000000"/>
              </a:solidFill>
              <a:latin typeface="游ゴシック" panose="020B0400000000000000"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95E662-5941-99A7-7270-C2C219950D5B}"/>
            </a:ext>
          </a:extLst>
        </p:cNvPr>
        <p:cNvGrpSpPr/>
        <p:nvPr/>
      </p:nvGrpSpPr>
      <p:grpSpPr>
        <a:xfrm>
          <a:off x="0" y="0"/>
          <a:ext cx="0" cy="0"/>
          <a:chOff x="0" y="0"/>
          <a:chExt cx="0" cy="0"/>
        </a:xfrm>
      </p:grpSpPr>
      <p:sp>
        <p:nvSpPr>
          <p:cNvPr id="26626" name="スライド イメージ プレースホルダー 1">
            <a:extLst>
              <a:ext uri="{FF2B5EF4-FFF2-40B4-BE49-F238E27FC236}">
                <a16:creationId xmlns:a16="http://schemas.microsoft.com/office/drawing/2014/main" id="{9420C1BB-D81F-328B-C742-0E94E71C641A}"/>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ー 2">
            <a:extLst>
              <a:ext uri="{FF2B5EF4-FFF2-40B4-BE49-F238E27FC236}">
                <a16:creationId xmlns:a16="http://schemas.microsoft.com/office/drawing/2014/main" id="{C72345C4-C721-A52E-BE13-A097A4482A4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endParaRPr lang="en-US" altLang="ja-JP" dirty="0"/>
          </a:p>
        </p:txBody>
      </p:sp>
      <p:sp>
        <p:nvSpPr>
          <p:cNvPr id="26628" name="スライド番号プレースホルダー 3">
            <a:extLst>
              <a:ext uri="{FF2B5EF4-FFF2-40B4-BE49-F238E27FC236}">
                <a16:creationId xmlns:a16="http://schemas.microsoft.com/office/drawing/2014/main" id="{2BB3B9EB-F839-478F-BA76-924CDC4CCCB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E0B5BC72-4140-4893-A4DB-35FF963FAB88}" type="slidenum">
              <a:rPr lang="ja-JP" altLang="en-US" smtClean="0">
                <a:solidFill>
                  <a:srgbClr val="000000"/>
                </a:solidFill>
                <a:latin typeface="游ゴシック" panose="020B0400000000000000" pitchFamily="50" charset="-128"/>
              </a:rPr>
              <a:pPr/>
              <a:t>7</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3676862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9DA8F5-CC14-9E42-679A-F484A7638B2A}"/>
            </a:ext>
          </a:extLst>
        </p:cNvPr>
        <p:cNvGrpSpPr/>
        <p:nvPr/>
      </p:nvGrpSpPr>
      <p:grpSpPr>
        <a:xfrm>
          <a:off x="0" y="0"/>
          <a:ext cx="0" cy="0"/>
          <a:chOff x="0" y="0"/>
          <a:chExt cx="0" cy="0"/>
        </a:xfrm>
      </p:grpSpPr>
      <p:sp>
        <p:nvSpPr>
          <p:cNvPr id="28674" name="スライド イメージ プレースホルダー 1">
            <a:extLst>
              <a:ext uri="{FF2B5EF4-FFF2-40B4-BE49-F238E27FC236}">
                <a16:creationId xmlns:a16="http://schemas.microsoft.com/office/drawing/2014/main" id="{965CB0F2-CB38-963F-54C3-779947386AD5}"/>
              </a:ext>
            </a:extLst>
          </p:cNvPr>
          <p:cNvSpPr>
            <a:spLocks noGrp="1" noRot="1" noChangeAspect="1" noChangeArrowheads="1" noTextEdit="1"/>
          </p:cNvSpPr>
          <p:nvPr>
            <p:ph type="sldImg"/>
          </p:nvPr>
        </p:nvSpPr>
        <p:spPr bwMode="auto">
          <a:xfrm>
            <a:off x="588963" y="669925"/>
            <a:ext cx="5921375" cy="4098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ー 2">
            <a:extLst>
              <a:ext uri="{FF2B5EF4-FFF2-40B4-BE49-F238E27FC236}">
                <a16:creationId xmlns:a16="http://schemas.microsoft.com/office/drawing/2014/main" id="{65D066C0-AC98-33FF-F79F-369B6DC6F5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ja-JP" dirty="0"/>
          </a:p>
        </p:txBody>
      </p:sp>
      <p:sp>
        <p:nvSpPr>
          <p:cNvPr id="28676" name="スライド番号プレースホルダー 3">
            <a:extLst>
              <a:ext uri="{FF2B5EF4-FFF2-40B4-BE49-F238E27FC236}">
                <a16:creationId xmlns:a16="http://schemas.microsoft.com/office/drawing/2014/main" id="{EBA9E3A2-0E10-4616-8D1F-97F7CDCAF1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75640" indent="-298323">
              <a:defRPr>
                <a:solidFill>
                  <a:schemeClr val="tx1"/>
                </a:solidFill>
                <a:latin typeface="Calibri" panose="020F0502020204030204" pitchFamily="34" charset="0"/>
              </a:defRPr>
            </a:lvl2pPr>
            <a:lvl3pPr marL="1193292" indent="-238658">
              <a:defRPr>
                <a:solidFill>
                  <a:schemeClr val="tx1"/>
                </a:solidFill>
                <a:latin typeface="Calibri" panose="020F0502020204030204" pitchFamily="34" charset="0"/>
              </a:defRPr>
            </a:lvl3pPr>
            <a:lvl4pPr marL="1670609" indent="-238658">
              <a:defRPr>
                <a:solidFill>
                  <a:schemeClr val="tx1"/>
                </a:solidFill>
                <a:latin typeface="Calibri" panose="020F0502020204030204" pitchFamily="34" charset="0"/>
              </a:defRPr>
            </a:lvl4pPr>
            <a:lvl5pPr marL="2147926" indent="-238658">
              <a:defRPr>
                <a:solidFill>
                  <a:schemeClr val="tx1"/>
                </a:solidFill>
                <a:latin typeface="Calibri" panose="020F0502020204030204" pitchFamily="34" charset="0"/>
              </a:defRPr>
            </a:lvl5pPr>
            <a:lvl6pPr marL="2625242" indent="-238658" defTabSz="477317" eaLnBrk="0" fontAlgn="base" hangingPunct="0">
              <a:spcBef>
                <a:spcPct val="0"/>
              </a:spcBef>
              <a:spcAft>
                <a:spcPct val="0"/>
              </a:spcAft>
              <a:defRPr>
                <a:solidFill>
                  <a:schemeClr val="tx1"/>
                </a:solidFill>
                <a:latin typeface="Calibri" panose="020F0502020204030204" pitchFamily="34" charset="0"/>
              </a:defRPr>
            </a:lvl6pPr>
            <a:lvl7pPr marL="3102559" indent="-238658" defTabSz="477317" eaLnBrk="0" fontAlgn="base" hangingPunct="0">
              <a:spcBef>
                <a:spcPct val="0"/>
              </a:spcBef>
              <a:spcAft>
                <a:spcPct val="0"/>
              </a:spcAft>
              <a:defRPr>
                <a:solidFill>
                  <a:schemeClr val="tx1"/>
                </a:solidFill>
                <a:latin typeface="Calibri" panose="020F0502020204030204" pitchFamily="34" charset="0"/>
              </a:defRPr>
            </a:lvl7pPr>
            <a:lvl8pPr marL="3579876" indent="-238658" defTabSz="477317" eaLnBrk="0" fontAlgn="base" hangingPunct="0">
              <a:spcBef>
                <a:spcPct val="0"/>
              </a:spcBef>
              <a:spcAft>
                <a:spcPct val="0"/>
              </a:spcAft>
              <a:defRPr>
                <a:solidFill>
                  <a:schemeClr val="tx1"/>
                </a:solidFill>
                <a:latin typeface="Calibri" panose="020F0502020204030204" pitchFamily="34" charset="0"/>
              </a:defRPr>
            </a:lvl8pPr>
            <a:lvl9pPr marL="4057193" indent="-238658" defTabSz="477317" eaLnBrk="0" fontAlgn="base" hangingPunct="0">
              <a:spcBef>
                <a:spcPct val="0"/>
              </a:spcBef>
              <a:spcAft>
                <a:spcPct val="0"/>
              </a:spcAft>
              <a:defRPr>
                <a:solidFill>
                  <a:schemeClr val="tx1"/>
                </a:solidFill>
                <a:latin typeface="Calibri" panose="020F0502020204030204" pitchFamily="34" charset="0"/>
              </a:defRPr>
            </a:lvl9pPr>
          </a:lstStyle>
          <a:p>
            <a:fld id="{DA960198-3484-4DD1-BA07-532EB01A305B}" type="slidenum">
              <a:rPr lang="ja-JP" altLang="en-US" smtClean="0">
                <a:solidFill>
                  <a:srgbClr val="000000"/>
                </a:solidFill>
                <a:latin typeface="游ゴシック" panose="020B0400000000000000" pitchFamily="50" charset="-128"/>
              </a:rPr>
              <a:pPr/>
              <a:t>8</a:t>
            </a:fld>
            <a:endParaRPr lang="ja-JP" altLang="en-US">
              <a:solidFill>
                <a:srgbClr val="000000"/>
              </a:solidFill>
              <a:latin typeface="游ゴシック" panose="020B0400000000000000" pitchFamily="50" charset="-128"/>
            </a:endParaRPr>
          </a:p>
        </p:txBody>
      </p:sp>
    </p:spTree>
    <p:extLst>
      <p:ext uri="{BB962C8B-B14F-4D97-AF65-F5344CB8AC3E}">
        <p14:creationId xmlns:p14="http://schemas.microsoft.com/office/powerpoint/2010/main" val="27172507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 Id="rId3" Target="../media/image3.png" Type="http://schemas.openxmlformats.org/officeDocument/2006/relationships/image"/></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png" Type="http://schemas.openxmlformats.org/officeDocument/2006/relationships/image"/><Relationship Id="rId3" Target="../media/image1.png" Type="http://schemas.openxmlformats.org/officeDocument/2006/relationships/image"/></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png" Type="http://schemas.openxmlformats.org/officeDocument/2006/relationships/image"/></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png"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a:extLst>
              <a:ext uri="{FF2B5EF4-FFF2-40B4-BE49-F238E27FC236}">
                <a16:creationId xmlns:a16="http://schemas.microsoft.com/office/drawing/2014/main" id="{777CD842-66EE-894A-0300-C14D85D30F3C}"/>
              </a:ext>
            </a:extLst>
          </p:cNvPr>
          <p:cNvSpPr>
            <a:spLocks noGrp="1"/>
          </p:cNvSpPr>
          <p:nvPr>
            <p:ph type="dt" sz="half" idx="10"/>
          </p:nvPr>
        </p:nvSpPr>
        <p:spPr/>
        <p:txBody>
          <a:bodyPr/>
          <a:lstStyle>
            <a:lvl1pPr>
              <a:defRPr/>
            </a:lvl1pPr>
          </a:lstStyle>
          <a:p>
            <a:pPr>
              <a:defRPr/>
            </a:pPr>
            <a:fld id="{E25A1A5F-91D8-4DDF-8351-D29A880CFE37}" type="datetime1">
              <a:rPr lang="ja-JP" altLang="en-US" smtClean="0"/>
              <a:pPr>
                <a:defRPr/>
              </a:pPr>
              <a:t>2025/4/18</a:t>
            </a:fld>
            <a:endParaRPr lang="ja-JP" altLang="en-US"/>
          </a:p>
        </p:txBody>
      </p:sp>
      <p:sp>
        <p:nvSpPr>
          <p:cNvPr id="5" name="Footer Placeholder 4">
            <a:extLst>
              <a:ext uri="{FF2B5EF4-FFF2-40B4-BE49-F238E27FC236}">
                <a16:creationId xmlns:a16="http://schemas.microsoft.com/office/drawing/2014/main" id="{3D5D1891-1AE9-13B9-26EE-E6292DAF006B}"/>
              </a:ext>
            </a:extLst>
          </p:cNvPr>
          <p:cNvSpPr>
            <a:spLocks noGrp="1"/>
          </p:cNvSpPr>
          <p:nvPr>
            <p:ph type="ftr" sz="quarter" idx="11"/>
          </p:nvPr>
        </p:nvSpPr>
        <p:spPr/>
        <p:txBody>
          <a:bodyPr/>
          <a:lstStyle>
            <a:lvl1pPr>
              <a:defRPr/>
            </a:lvl1pPr>
          </a:lstStyle>
          <a:p>
            <a:pPr>
              <a:defRPr/>
            </a:pPr>
            <a:endParaRPr lang="ja-JP" altLang="en-US"/>
          </a:p>
        </p:txBody>
      </p:sp>
      <p:sp>
        <p:nvSpPr>
          <p:cNvPr id="6" name="Slide Number Placeholder 5">
            <a:extLst>
              <a:ext uri="{FF2B5EF4-FFF2-40B4-BE49-F238E27FC236}">
                <a16:creationId xmlns:a16="http://schemas.microsoft.com/office/drawing/2014/main" id="{9C944EAF-0196-520B-99BB-271F60D0DF1D}"/>
              </a:ext>
            </a:extLst>
          </p:cNvPr>
          <p:cNvSpPr>
            <a:spLocks noGrp="1"/>
          </p:cNvSpPr>
          <p:nvPr>
            <p:ph type="sldNum" sz="quarter" idx="12"/>
          </p:nvPr>
        </p:nvSpPr>
        <p:spPr/>
        <p:txBody>
          <a:bodyPr/>
          <a:lstStyle>
            <a:lvl1pPr>
              <a:defRPr/>
            </a:lvl1pPr>
          </a:lstStyle>
          <a:p>
            <a:pPr>
              <a:defRPr/>
            </a:pPr>
            <a:fld id="{A8EEAEFA-4D9C-4066-9824-18A5A9903D1B}" type="slidenum">
              <a:rPr lang="ja-JP" altLang="en-US" smtClean="0"/>
              <a:pPr>
                <a:defRPr/>
              </a:pPr>
              <a:t>‹#›</a:t>
            </a:fld>
            <a:endParaRPr lang="ja-JP" altLang="en-US"/>
          </a:p>
        </p:txBody>
      </p:sp>
    </p:spTree>
    <p:extLst>
      <p:ext uri="{BB962C8B-B14F-4D97-AF65-F5344CB8AC3E}">
        <p14:creationId xmlns:p14="http://schemas.microsoft.com/office/powerpoint/2010/main" val="1374490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42B773F7-FF06-4D9B-A23C-575276F1B1C7}"/>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678B2BF4-20F9-97A9-C160-B707FB0D8D6C}"/>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D07B282B-8615-26FC-BD65-D174E119C7C4}"/>
              </a:ext>
            </a:extLst>
          </p:cNvPr>
          <p:cNvSpPr>
            <a:spLocks noGrp="1"/>
          </p:cNvSpPr>
          <p:nvPr>
            <p:ph type="sldNum" sz="quarter" idx="10"/>
          </p:nvPr>
        </p:nvSpPr>
        <p:spPr/>
        <p:txBody>
          <a:bodyPr/>
          <a:lstStyle>
            <a:lvl1pPr>
              <a:defRPr/>
            </a:lvl1pPr>
          </a:lstStyle>
          <a:p>
            <a:pPr>
              <a:defRPr/>
            </a:pPr>
            <a:fld id="{1F22BB99-1B0A-49BC-AF8A-E57C59D15BB5}" type="slidenum">
              <a:rPr lang="ja-JP" altLang="en-US"/>
              <a:pPr>
                <a:defRPr/>
              </a:pPr>
              <a:t>‹#›</a:t>
            </a:fld>
            <a:endParaRPr lang="ja-JP" altLang="en-US"/>
          </a:p>
        </p:txBody>
      </p:sp>
    </p:spTree>
    <p:extLst>
      <p:ext uri="{BB962C8B-B14F-4D97-AF65-F5344CB8AC3E}">
        <p14:creationId xmlns:p14="http://schemas.microsoft.com/office/powerpoint/2010/main" val="2672121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F2EC33A0-590B-9A9E-1002-2F04DF68B185}"/>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9995D92-DD80-D579-E2B6-8248F87A2D86}"/>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本テーマの獲得目標を確認する</a:t>
            </a:r>
          </a:p>
        </p:txBody>
      </p:sp>
      <p:sp>
        <p:nvSpPr>
          <p:cNvPr id="4" name="四角形: 角を丸くする 3">
            <a:extLst>
              <a:ext uri="{FF2B5EF4-FFF2-40B4-BE49-F238E27FC236}">
                <a16:creationId xmlns:a16="http://schemas.microsoft.com/office/drawing/2014/main" id="{F0C9C31B-DA83-DFAF-400B-D996936D1AD1}"/>
              </a:ext>
            </a:extLst>
          </p:cNvPr>
          <p:cNvSpPr/>
          <p:nvPr userDrawn="1"/>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BBBE5E8F-63CA-3BC1-ED09-B3C4DECC182E}"/>
              </a:ext>
            </a:extLst>
          </p:cNvPr>
          <p:cNvGrpSpPr>
            <a:grpSpLocks/>
          </p:cNvGrpSpPr>
          <p:nvPr userDrawn="1"/>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3967774D-FF26-91BA-1FA1-404DA10609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BA1D4D67-FC4F-7F32-3D75-2F475C0402A3}"/>
                </a:ext>
              </a:extLst>
            </p:cNvPr>
            <p:cNvSpPr txBox="1"/>
            <p:nvPr userDrawn="1"/>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67BD15B8-16E2-33D1-FDFA-BE0B6B6D7563}"/>
              </a:ext>
            </a:extLst>
          </p:cNvPr>
          <p:cNvSpPr>
            <a:spLocks noGrp="1"/>
          </p:cNvSpPr>
          <p:nvPr>
            <p:ph type="sldNum" sz="quarter" idx="10"/>
          </p:nvPr>
        </p:nvSpPr>
        <p:spPr/>
        <p:txBody>
          <a:bodyPr/>
          <a:lstStyle>
            <a:lvl1pPr>
              <a:defRPr/>
            </a:lvl1pPr>
          </a:lstStyle>
          <a:p>
            <a:pPr>
              <a:defRPr/>
            </a:pPr>
            <a:fld id="{D058C6DE-60DB-4DD3-8936-3B05B569E9ED}" type="slidenum">
              <a:rPr lang="ja-JP" altLang="en-US"/>
              <a:pPr>
                <a:defRPr/>
              </a:pPr>
              <a:t>‹#›</a:t>
            </a:fld>
            <a:endParaRPr lang="ja-JP" altLang="en-US"/>
          </a:p>
        </p:txBody>
      </p:sp>
    </p:spTree>
    <p:extLst>
      <p:ext uri="{BB962C8B-B14F-4D97-AF65-F5344CB8AC3E}">
        <p14:creationId xmlns:p14="http://schemas.microsoft.com/office/powerpoint/2010/main" val="264990547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LK ABOUT">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B9FFCD3C-9C26-51EB-8B5B-01C9A76ED503}"/>
              </a:ext>
            </a:extLst>
          </p:cNvPr>
          <p:cNvCxnSpPr/>
          <p:nvPr userDrawn="1"/>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393FE2D9-84AA-169A-8A7A-41345EB8F2C3}"/>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en-US" altLang="ja-JP" b="1" spc="300" dirty="0">
                <a:solidFill>
                  <a:schemeClr val="tx1"/>
                </a:solidFill>
                <a:latin typeface="メイリオ" panose="020B0604030504040204" pitchFamily="50" charset="-128"/>
                <a:ea typeface="メイリオ" panose="020B0604030504040204" pitchFamily="50" charset="-128"/>
              </a:rPr>
              <a:t>TALK</a:t>
            </a:r>
            <a:r>
              <a:rPr kumimoji="1" lang="ja-JP" altLang="en-US" b="1" spc="300" dirty="0">
                <a:solidFill>
                  <a:schemeClr val="tx1"/>
                </a:solidFill>
                <a:latin typeface="メイリオ" panose="020B0604030504040204" pitchFamily="50" charset="-128"/>
                <a:ea typeface="メイリオ" panose="020B0604030504040204" pitchFamily="50" charset="-128"/>
              </a:rPr>
              <a:t> </a:t>
            </a:r>
            <a:r>
              <a:rPr kumimoji="1" lang="en-US" altLang="ja-JP" b="1" spc="300" dirty="0">
                <a:solidFill>
                  <a:schemeClr val="tx1"/>
                </a:solidFill>
                <a:latin typeface="メイリオ" panose="020B0604030504040204" pitchFamily="50" charset="-128"/>
                <a:ea typeface="メイリオ" panose="020B0604030504040204" pitchFamily="50" charset="-128"/>
              </a:rPr>
              <a:t>ABOUT</a:t>
            </a:r>
            <a:endParaRPr kumimoji="1" lang="ja-JP" altLang="en-US" b="1" spc="300" dirty="0">
              <a:solidFill>
                <a:schemeClr val="tx1"/>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F1D8703C-6CF7-CB2A-1CC9-0439A7574F2E}"/>
              </a:ext>
            </a:extLst>
          </p:cNvPr>
          <p:cNvSpPr txBox="1"/>
          <p:nvPr userDrawn="1"/>
        </p:nvSpPr>
        <p:spPr>
          <a:xfrm>
            <a:off x="901700" y="4643438"/>
            <a:ext cx="8102600" cy="2017712"/>
          </a:xfrm>
          <a:prstGeom prst="rect">
            <a:avLst/>
          </a:prstGeom>
          <a:noFill/>
          <a:ln>
            <a:solidFill>
              <a:schemeClr val="tx2"/>
            </a:solidFill>
          </a:ln>
        </p:spPr>
        <p:txBody>
          <a:bodyPr tIns="108000"/>
          <a:lstStyle/>
          <a:p>
            <a:pPr algn="ctr">
              <a:defRPr/>
            </a:pPr>
            <a:r>
              <a:rPr lang="ja-JP" altLang="en-US" sz="1400" spc="300" dirty="0">
                <a:latin typeface="メイリオ" panose="020B0604030504040204" pitchFamily="50" charset="-128"/>
                <a:ea typeface="メイリオ" panose="020B0604030504040204" pitchFamily="50" charset="-128"/>
              </a:rPr>
              <a:t>＊</a:t>
            </a:r>
            <a:r>
              <a:rPr lang="en-US" altLang="ja-JP" sz="1400" spc="300" dirty="0">
                <a:latin typeface="メイリオ" panose="020B0604030504040204" pitchFamily="50" charset="-128"/>
                <a:ea typeface="メイリオ" panose="020B0604030504040204" pitchFamily="50" charset="-128"/>
              </a:rPr>
              <a:t>TIPS</a:t>
            </a:r>
            <a:r>
              <a:rPr lang="ja-JP" altLang="en-US" sz="1400" spc="300" dirty="0">
                <a:latin typeface="メイリオ" panose="020B0604030504040204" pitchFamily="50" charset="-128"/>
                <a:ea typeface="メイリオ" panose="020B0604030504040204" pitchFamily="50" charset="-128"/>
              </a:rPr>
              <a:t>＊</a:t>
            </a:r>
          </a:p>
        </p:txBody>
      </p:sp>
      <p:pic>
        <p:nvPicPr>
          <p:cNvPr id="5" name="グラフィックス 3" descr="チャット">
            <a:extLst>
              <a:ext uri="{FF2B5EF4-FFF2-40B4-BE49-F238E27FC236}">
                <a16:creationId xmlns:a16="http://schemas.microsoft.com/office/drawing/2014/main" id="{090BBE8D-7B23-B45E-FA66-C60F3B67FE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四角形: 角を丸くする 5">
            <a:extLst>
              <a:ext uri="{FF2B5EF4-FFF2-40B4-BE49-F238E27FC236}">
                <a16:creationId xmlns:a16="http://schemas.microsoft.com/office/drawing/2014/main" id="{C85CA559-60D9-6068-81A9-77B55727BCE5}"/>
              </a:ext>
            </a:extLst>
          </p:cNvPr>
          <p:cNvSpPr/>
          <p:nvPr userDrawn="1"/>
        </p:nvSpPr>
        <p:spPr>
          <a:xfrm>
            <a:off x="723900" y="1501775"/>
            <a:ext cx="8458200" cy="2914650"/>
          </a:xfrm>
          <a:prstGeom prst="roundRect">
            <a:avLst>
              <a:gd name="adj" fmla="val 7420"/>
            </a:avLst>
          </a:prstGeom>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268B886-E6E4-CEA0-89D4-658BFBAEF1AF}"/>
              </a:ext>
            </a:extLst>
          </p:cNvPr>
          <p:cNvSpPr/>
          <p:nvPr userDrawn="1"/>
        </p:nvSpPr>
        <p:spPr bwMode="auto">
          <a:xfrm>
            <a:off x="1414463" y="4964113"/>
            <a:ext cx="7077075"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1400" spc="120" dirty="0">
                <a:solidFill>
                  <a:schemeClr val="tx1"/>
                </a:solidFill>
                <a:latin typeface="メイリオ" panose="020B0604030504040204" pitchFamily="50" charset="-128"/>
                <a:ea typeface="メイリオ" panose="020B0604030504040204" pitchFamily="50" charset="-128"/>
              </a:rPr>
              <a:t>トークの</a:t>
            </a:r>
            <a:r>
              <a:rPr kumimoji="1" lang="ja-JP" altLang="en-US" sz="1400" b="1" spc="120" dirty="0">
                <a:solidFill>
                  <a:schemeClr val="tx1"/>
                </a:solidFill>
                <a:latin typeface="メイリオ" panose="020B0604030504040204" pitchFamily="50" charset="-128"/>
                <a:ea typeface="メイリオ" panose="020B0604030504040204" pitchFamily="50" charset="-128"/>
              </a:rPr>
              <a:t>グラウンドルール</a:t>
            </a:r>
            <a:r>
              <a:rPr kumimoji="1" lang="ja-JP" altLang="en-US" sz="1400" spc="120" dirty="0">
                <a:solidFill>
                  <a:schemeClr val="tx1"/>
                </a:solidFill>
                <a:latin typeface="メイリオ" panose="020B0604030504040204" pitchFamily="50" charset="-128"/>
                <a:ea typeface="メイリオ" panose="020B0604030504040204" pitchFamily="50" charset="-128"/>
              </a:rPr>
              <a:t>を守って、互いに話しやすい環境をつくりましょう。</a:t>
            </a:r>
            <a:endParaRPr kumimoji="1" lang="en-US" altLang="ja-JP" sz="1400" spc="120" dirty="0">
              <a:solidFill>
                <a:schemeClr val="tx1"/>
              </a:solidFill>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077FD2E0-9306-989A-D962-C92AFF2620C0}"/>
              </a:ext>
            </a:extLst>
          </p:cNvPr>
          <p:cNvSpPr/>
          <p:nvPr userDrawn="1"/>
        </p:nvSpPr>
        <p:spPr>
          <a:xfrm>
            <a:off x="5149850" y="6037263"/>
            <a:ext cx="3057525" cy="523875"/>
          </a:xfrm>
          <a:prstGeom prst="wedgeRoundRectCallout">
            <a:avLst>
              <a:gd name="adj1" fmla="val 54949"/>
              <a:gd name="adj2" fmla="val 21996"/>
              <a:gd name="adj3" fmla="val 16667"/>
            </a:avLst>
          </a:prstGeom>
          <a:solidFill>
            <a:schemeClr val="bg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皆さんの仕事においても</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とても重要な視点ですね。</a:t>
            </a:r>
          </a:p>
        </p:txBody>
      </p:sp>
      <p:pic>
        <p:nvPicPr>
          <p:cNvPr id="9" name="図 11" descr="抽象 が含まれている画像&#10;&#10;自動的に生成された説明">
            <a:extLst>
              <a:ext uri="{FF2B5EF4-FFF2-40B4-BE49-F238E27FC236}">
                <a16:creationId xmlns:a16="http://schemas.microsoft.com/office/drawing/2014/main" id="{D2DA4ECF-FE2A-58B8-9E12-5719D17823F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b="23216"/>
          <a:stretch>
            <a:fillRect/>
          </a:stretch>
        </p:blipFill>
        <p:spPr bwMode="auto">
          <a:xfrm>
            <a:off x="7883525" y="5516563"/>
            <a:ext cx="1655763"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テキスト ボックス 9">
            <a:extLst>
              <a:ext uri="{FF2B5EF4-FFF2-40B4-BE49-F238E27FC236}">
                <a16:creationId xmlns:a16="http://schemas.microsoft.com/office/drawing/2014/main" id="{E6F65F65-CC88-E224-4491-DFCB8D306D8E}"/>
              </a:ext>
            </a:extLst>
          </p:cNvPr>
          <p:cNvSpPr txBox="1"/>
          <p:nvPr userDrawn="1"/>
        </p:nvSpPr>
        <p:spPr>
          <a:xfrm>
            <a:off x="1560513" y="5461000"/>
            <a:ext cx="2159000" cy="360363"/>
          </a:xfrm>
          <a:prstGeom prst="roundRect">
            <a:avLst>
              <a:gd name="adj" fmla="val 50000"/>
            </a:avLst>
          </a:prstGeom>
          <a:solidFill>
            <a:schemeClr val="accent2">
              <a:lumMod val="40000"/>
              <a:lumOff val="60000"/>
            </a:schemeClr>
          </a:solidFill>
          <a:ln>
            <a:noFill/>
          </a:ln>
        </p:spPr>
        <p:txBody>
          <a:bodyPr>
            <a:spAutoFit/>
          </a:bodyPr>
          <a:lstStyle/>
          <a:p>
            <a:pPr algn="ctr">
              <a:defRPr/>
            </a:pPr>
            <a:r>
              <a:rPr kumimoji="1" lang="ja-JP" altLang="en-US" sz="1200" b="1" spc="150" dirty="0">
                <a:latin typeface="メイリオ" panose="020B0604030504040204" pitchFamily="50" charset="-128"/>
                <a:ea typeface="メイリオ" panose="020B0604030504040204" pitchFamily="50" charset="-128"/>
              </a:rPr>
              <a:t>批判しない</a:t>
            </a:r>
            <a:endParaRPr lang="ja-JP" altLang="en-US" sz="1200" spc="150" dirty="0"/>
          </a:p>
        </p:txBody>
      </p:sp>
      <p:sp>
        <p:nvSpPr>
          <p:cNvPr id="11" name="テキスト ボックス 10">
            <a:extLst>
              <a:ext uri="{FF2B5EF4-FFF2-40B4-BE49-F238E27FC236}">
                <a16:creationId xmlns:a16="http://schemas.microsoft.com/office/drawing/2014/main" id="{A848A22A-19CC-DCEC-CC82-1B78D9A59280}"/>
              </a:ext>
            </a:extLst>
          </p:cNvPr>
          <p:cNvSpPr txBox="1"/>
          <p:nvPr userDrawn="1"/>
        </p:nvSpPr>
        <p:spPr>
          <a:xfrm>
            <a:off x="3894138" y="5461000"/>
            <a:ext cx="2159000" cy="360363"/>
          </a:xfrm>
          <a:prstGeom prst="roundRect">
            <a:avLst>
              <a:gd name="adj" fmla="val 50000"/>
            </a:avLst>
          </a:prstGeom>
          <a:solidFill>
            <a:schemeClr val="accent2">
              <a:lumMod val="40000"/>
              <a:lumOff val="60000"/>
            </a:schemeClr>
          </a:solidFill>
          <a:ln>
            <a:noFill/>
          </a:ln>
        </p:spPr>
        <p:txBody>
          <a:bodyPr>
            <a:spAutoFit/>
          </a:bodyPr>
          <a:lstStyle/>
          <a:p>
            <a:pPr algn="ctr">
              <a:defRPr/>
            </a:pPr>
            <a:r>
              <a:rPr kumimoji="1" lang="ja-JP" altLang="en-US" sz="1200" b="1" spc="150" dirty="0">
                <a:latin typeface="メイリオ" panose="020B0604030504040204" pitchFamily="50" charset="-128"/>
                <a:ea typeface="メイリオ" panose="020B0604030504040204" pitchFamily="50" charset="-128"/>
              </a:rPr>
              <a:t>みんなの意見を聞く</a:t>
            </a:r>
            <a:endParaRPr lang="ja-JP" altLang="en-US" sz="1200" spc="150" dirty="0"/>
          </a:p>
        </p:txBody>
      </p:sp>
      <p:sp>
        <p:nvSpPr>
          <p:cNvPr id="12" name="テキスト ボックス 11">
            <a:extLst>
              <a:ext uri="{FF2B5EF4-FFF2-40B4-BE49-F238E27FC236}">
                <a16:creationId xmlns:a16="http://schemas.microsoft.com/office/drawing/2014/main" id="{19CAF3BF-3AA9-3C34-BEC3-2A212D568AE9}"/>
              </a:ext>
            </a:extLst>
          </p:cNvPr>
          <p:cNvSpPr txBox="1"/>
          <p:nvPr userDrawn="1"/>
        </p:nvSpPr>
        <p:spPr>
          <a:xfrm>
            <a:off x="6226175" y="5461000"/>
            <a:ext cx="2160588" cy="360363"/>
          </a:xfrm>
          <a:prstGeom prst="roundRect">
            <a:avLst>
              <a:gd name="adj" fmla="val 50000"/>
            </a:avLst>
          </a:prstGeom>
          <a:solidFill>
            <a:schemeClr val="accent2">
              <a:lumMod val="40000"/>
              <a:lumOff val="60000"/>
            </a:schemeClr>
          </a:solidFill>
          <a:ln>
            <a:noFill/>
          </a:ln>
        </p:spPr>
        <p:txBody>
          <a:bodyPr>
            <a:spAutoFit/>
          </a:bodyPr>
          <a:lstStyle/>
          <a:p>
            <a:pPr algn="ctr">
              <a:defRPr/>
            </a:pPr>
            <a:r>
              <a:rPr kumimoji="1" lang="ja-JP" altLang="en-US" sz="1200" b="1" spc="150" dirty="0">
                <a:latin typeface="メイリオ" panose="020B0604030504040204" pitchFamily="50" charset="-128"/>
                <a:ea typeface="メイリオ" panose="020B0604030504040204" pitchFamily="50" charset="-128"/>
              </a:rPr>
              <a:t>答えを出さない</a:t>
            </a:r>
            <a:endParaRPr lang="ja-JP" altLang="en-US" sz="1200" spc="150" dirty="0"/>
          </a:p>
        </p:txBody>
      </p:sp>
      <p:sp>
        <p:nvSpPr>
          <p:cNvPr id="13" name="正方形/長方形 12">
            <a:extLst>
              <a:ext uri="{FF2B5EF4-FFF2-40B4-BE49-F238E27FC236}">
                <a16:creationId xmlns:a16="http://schemas.microsoft.com/office/drawing/2014/main" id="{0ECE2458-F4BB-2D4D-56AF-A9B3D62B580A}"/>
              </a:ext>
            </a:extLst>
          </p:cNvPr>
          <p:cNvSpPr/>
          <p:nvPr userDrawn="1"/>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受講者同士で、自由に話してみましょう</a:t>
            </a:r>
          </a:p>
        </p:txBody>
      </p:sp>
      <p:sp>
        <p:nvSpPr>
          <p:cNvPr id="14" name="Slide Number Placeholder 5">
            <a:extLst>
              <a:ext uri="{FF2B5EF4-FFF2-40B4-BE49-F238E27FC236}">
                <a16:creationId xmlns:a16="http://schemas.microsoft.com/office/drawing/2014/main" id="{8965C959-DDA7-4F4A-70DE-3CD9A6FA37C8}"/>
              </a:ext>
            </a:extLst>
          </p:cNvPr>
          <p:cNvSpPr>
            <a:spLocks noGrp="1"/>
          </p:cNvSpPr>
          <p:nvPr>
            <p:ph type="sldNum" sz="quarter" idx="10"/>
          </p:nvPr>
        </p:nvSpPr>
        <p:spPr/>
        <p:txBody>
          <a:bodyPr/>
          <a:lstStyle>
            <a:lvl1pPr>
              <a:defRPr/>
            </a:lvl1pPr>
          </a:lstStyle>
          <a:p>
            <a:pPr>
              <a:defRPr/>
            </a:pPr>
            <a:fld id="{E53A29A8-EEF4-4AAB-8663-7501A61BBFA6}" type="slidenum">
              <a:rPr lang="ja-JP" altLang="en-US"/>
              <a:pPr>
                <a:defRPr/>
              </a:pPr>
              <a:t>‹#›</a:t>
            </a:fld>
            <a:endParaRPr lang="ja-JP" altLang="en-US"/>
          </a:p>
        </p:txBody>
      </p:sp>
    </p:spTree>
    <p:extLst>
      <p:ext uri="{BB962C8B-B14F-4D97-AF65-F5344CB8AC3E}">
        <p14:creationId xmlns:p14="http://schemas.microsoft.com/office/powerpoint/2010/main" val="26822487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INK ABOUT">
    <p:spTree>
      <p:nvGrpSpPr>
        <p:cNvPr id="1" name=""/>
        <p:cNvGrpSpPr/>
        <p:nvPr/>
      </p:nvGrpSpPr>
      <p:grpSpPr>
        <a:xfrm>
          <a:off x="0" y="0"/>
          <a:ext cx="0" cy="0"/>
          <a:chOff x="0" y="0"/>
          <a:chExt cx="0" cy="0"/>
        </a:xfrm>
      </p:grpSpPr>
      <p:pic>
        <p:nvPicPr>
          <p:cNvPr id="2" name="グラフィックス 1" descr="思案中の吹き出し 単色塗りつぶし">
            <a:extLst>
              <a:ext uri="{FF2B5EF4-FFF2-40B4-BE49-F238E27FC236}">
                <a16:creationId xmlns:a16="http://schemas.microsoft.com/office/drawing/2014/main" id="{A149B87D-DAE9-A93C-9C85-02EDFC94D5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1175" y="558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直線コネクタ 2">
            <a:extLst>
              <a:ext uri="{FF2B5EF4-FFF2-40B4-BE49-F238E27FC236}">
                <a16:creationId xmlns:a16="http://schemas.microsoft.com/office/drawing/2014/main" id="{3BAA60E1-25DB-9211-E274-94E26ECBA1A7}"/>
              </a:ext>
            </a:extLst>
          </p:cNvPr>
          <p:cNvCxnSpPr/>
          <p:nvPr userDrawn="1"/>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正方形/長方形 3">
            <a:extLst>
              <a:ext uri="{FF2B5EF4-FFF2-40B4-BE49-F238E27FC236}">
                <a16:creationId xmlns:a16="http://schemas.microsoft.com/office/drawing/2014/main" id="{76014B2B-5E52-A8B2-7D2D-F8A942DB02CE}"/>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en-US" altLang="ja-JP" b="1" spc="300" dirty="0">
                <a:solidFill>
                  <a:schemeClr val="tx1"/>
                </a:solidFill>
                <a:latin typeface="メイリオ" panose="020B0604030504040204" pitchFamily="50" charset="-128"/>
                <a:ea typeface="メイリオ" panose="020B0604030504040204" pitchFamily="50" charset="-128"/>
              </a:rPr>
              <a:t>THINK</a:t>
            </a:r>
            <a:r>
              <a:rPr kumimoji="1" lang="ja-JP" altLang="en-US" b="1" spc="300" dirty="0">
                <a:solidFill>
                  <a:schemeClr val="tx1"/>
                </a:solidFill>
                <a:latin typeface="メイリオ" panose="020B0604030504040204" pitchFamily="50" charset="-128"/>
                <a:ea typeface="メイリオ" panose="020B0604030504040204" pitchFamily="50" charset="-128"/>
              </a:rPr>
              <a:t> </a:t>
            </a:r>
            <a:r>
              <a:rPr kumimoji="1" lang="en-US" altLang="ja-JP" b="1" spc="300" dirty="0">
                <a:solidFill>
                  <a:schemeClr val="tx1"/>
                </a:solidFill>
                <a:latin typeface="メイリオ" panose="020B0604030504040204" pitchFamily="50" charset="-128"/>
                <a:ea typeface="メイリオ" panose="020B0604030504040204" pitchFamily="50" charset="-128"/>
              </a:rPr>
              <a:t>ABOUT</a:t>
            </a:r>
            <a:endParaRPr kumimoji="1" lang="ja-JP" altLang="en-US" b="1" spc="3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475A2B8B-0A52-599F-C131-22BED9557C6C}"/>
              </a:ext>
            </a:extLst>
          </p:cNvPr>
          <p:cNvSpPr/>
          <p:nvPr userDrawn="1"/>
        </p:nvSpPr>
        <p:spPr>
          <a:xfrm>
            <a:off x="723900" y="1501775"/>
            <a:ext cx="8458200" cy="2914650"/>
          </a:xfrm>
          <a:prstGeom prst="roundRect">
            <a:avLst>
              <a:gd name="adj" fmla="val 7420"/>
            </a:avLst>
          </a:prstGeom>
          <a:ln w="76200">
            <a:solidFill>
              <a:schemeClr val="accent2">
                <a:lumMod val="60000"/>
                <a:lumOff val="40000"/>
              </a:schemeClr>
            </a:solidFill>
            <a:prstDash val="sysDot"/>
          </a:ln>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endParaRPr kumimoji="1" lang="en-US" altLang="ja-JP" sz="2000" b="1"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DEAEF73C-C456-9A21-FC8C-885DE8568913}"/>
              </a:ext>
            </a:extLst>
          </p:cNvPr>
          <p:cNvSpPr/>
          <p:nvPr userDrawn="1"/>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考えてみましょう</a:t>
            </a:r>
          </a:p>
        </p:txBody>
      </p:sp>
      <p:sp>
        <p:nvSpPr>
          <p:cNvPr id="7" name="テキスト ボックス 6">
            <a:extLst>
              <a:ext uri="{FF2B5EF4-FFF2-40B4-BE49-F238E27FC236}">
                <a16:creationId xmlns:a16="http://schemas.microsoft.com/office/drawing/2014/main" id="{632ED3B6-6281-7744-F162-4CFD42350702}"/>
              </a:ext>
            </a:extLst>
          </p:cNvPr>
          <p:cNvSpPr txBox="1"/>
          <p:nvPr userDrawn="1"/>
        </p:nvSpPr>
        <p:spPr>
          <a:xfrm>
            <a:off x="901700" y="4643438"/>
            <a:ext cx="8102600" cy="1689100"/>
          </a:xfrm>
          <a:prstGeom prst="rect">
            <a:avLst/>
          </a:prstGeom>
          <a:noFill/>
          <a:ln>
            <a:solidFill>
              <a:schemeClr val="tx2"/>
            </a:solidFill>
          </a:ln>
        </p:spPr>
        <p:txBody>
          <a:bodyPr tIns="108000"/>
          <a:lstStyle/>
          <a:p>
            <a:pPr algn="ctr">
              <a:defRPr/>
            </a:pPr>
            <a:r>
              <a:rPr lang="ja-JP" altLang="en-US" sz="1400" spc="300" dirty="0">
                <a:latin typeface="メイリオ" panose="020B0604030504040204" pitchFamily="50" charset="-128"/>
                <a:ea typeface="メイリオ" panose="020B0604030504040204" pitchFamily="50" charset="-128"/>
              </a:rPr>
              <a:t>＊</a:t>
            </a:r>
            <a:r>
              <a:rPr lang="en-US" altLang="ja-JP" sz="1400" spc="300" dirty="0">
                <a:latin typeface="メイリオ" panose="020B0604030504040204" pitchFamily="50" charset="-128"/>
                <a:ea typeface="メイリオ" panose="020B0604030504040204" pitchFamily="50" charset="-128"/>
              </a:rPr>
              <a:t>TIPS</a:t>
            </a:r>
            <a:r>
              <a:rPr lang="ja-JP" altLang="en-US" sz="1400" spc="300" dirty="0">
                <a:latin typeface="メイリオ" panose="020B0604030504040204" pitchFamily="50" charset="-128"/>
                <a:ea typeface="メイリオ" panose="020B0604030504040204" pitchFamily="50" charset="-128"/>
              </a:rPr>
              <a:t>＊</a:t>
            </a:r>
          </a:p>
        </p:txBody>
      </p:sp>
      <p:pic>
        <p:nvPicPr>
          <p:cNvPr id="8" name="図 10" descr="黒い背景と白い文字のロゴ&#10;&#10;自動的に生成された説明">
            <a:extLst>
              <a:ext uri="{FF2B5EF4-FFF2-40B4-BE49-F238E27FC236}">
                <a16:creationId xmlns:a16="http://schemas.microsoft.com/office/drawing/2014/main" id="{4740E62F-2C5B-58C2-CB09-7634A98CDE9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92250" y="4748213"/>
            <a:ext cx="15859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a:extLst>
              <a:ext uri="{FF2B5EF4-FFF2-40B4-BE49-F238E27FC236}">
                <a16:creationId xmlns:a16="http://schemas.microsoft.com/office/drawing/2014/main" id="{3FD74AE8-2DD7-58E5-0091-3189556589D7}"/>
              </a:ext>
            </a:extLst>
          </p:cNvPr>
          <p:cNvSpPr txBox="1"/>
          <p:nvPr userDrawn="1"/>
        </p:nvSpPr>
        <p:spPr>
          <a:xfrm>
            <a:off x="3001963" y="5124450"/>
            <a:ext cx="5002212" cy="892175"/>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日々の仕事を通じて見たもの、感じたことなどを</a:t>
            </a:r>
            <a:endParaRPr lang="en-US" altLang="ja-JP" sz="1400" spc="100" dirty="0">
              <a:latin typeface="メイリオ" panose="020B0604030504040204" pitchFamily="50" charset="-128"/>
              <a:ea typeface="メイリオ" panose="020B0604030504040204" pitchFamily="50" charset="-128"/>
            </a:endParaRPr>
          </a:p>
          <a:p>
            <a:pPr>
              <a:spcBef>
                <a:spcPts val="600"/>
              </a:spcBef>
              <a:defRPr/>
            </a:pPr>
            <a:r>
              <a:rPr lang="ja-JP" altLang="en-US" sz="1400" spc="100" dirty="0">
                <a:latin typeface="メイリオ" panose="020B0604030504040204" pitchFamily="50" charset="-128"/>
                <a:ea typeface="メイリオ" panose="020B0604030504040204" pitchFamily="50" charset="-128"/>
              </a:rPr>
              <a:t>思い出しながら考えてみてください。</a:t>
            </a:r>
            <a:endParaRPr lang="en-US" altLang="ja-JP" sz="1400" spc="100" dirty="0">
              <a:latin typeface="メイリオ" panose="020B0604030504040204" pitchFamily="50" charset="-128"/>
              <a:ea typeface="メイリオ" panose="020B0604030504040204" pitchFamily="50" charset="-128"/>
            </a:endParaRPr>
          </a:p>
          <a:p>
            <a:pPr>
              <a:spcBef>
                <a:spcPts val="600"/>
              </a:spcBef>
              <a:defRPr/>
            </a:pPr>
            <a:r>
              <a:rPr lang="ja-JP" altLang="en-US" sz="1400" spc="100" dirty="0">
                <a:latin typeface="メイリオ" panose="020B0604030504040204" pitchFamily="50" charset="-128"/>
                <a:ea typeface="メイリオ" panose="020B0604030504040204" pitchFamily="50" charset="-128"/>
              </a:rPr>
              <a:t>受講者同士で話していただいてもかまいません。</a:t>
            </a:r>
          </a:p>
        </p:txBody>
      </p:sp>
      <p:sp>
        <p:nvSpPr>
          <p:cNvPr id="10" name="Slide Number Placeholder 5">
            <a:extLst>
              <a:ext uri="{FF2B5EF4-FFF2-40B4-BE49-F238E27FC236}">
                <a16:creationId xmlns:a16="http://schemas.microsoft.com/office/drawing/2014/main" id="{F46487AC-AED5-C7EC-4970-B7679C3811CE}"/>
              </a:ext>
            </a:extLst>
          </p:cNvPr>
          <p:cNvSpPr>
            <a:spLocks noGrp="1"/>
          </p:cNvSpPr>
          <p:nvPr>
            <p:ph type="sldNum" sz="quarter" idx="10"/>
          </p:nvPr>
        </p:nvSpPr>
        <p:spPr/>
        <p:txBody>
          <a:bodyPr/>
          <a:lstStyle>
            <a:lvl1pPr>
              <a:defRPr/>
            </a:lvl1pPr>
          </a:lstStyle>
          <a:p>
            <a:pPr>
              <a:defRPr/>
            </a:pPr>
            <a:fld id="{4E6D179E-10FF-4044-896C-A2D51BB30F92}" type="slidenum">
              <a:rPr lang="ja-JP" altLang="en-US"/>
              <a:pPr>
                <a:defRPr/>
              </a:pPr>
              <a:t>‹#›</a:t>
            </a:fld>
            <a:endParaRPr lang="ja-JP" altLang="en-US"/>
          </a:p>
        </p:txBody>
      </p:sp>
    </p:spTree>
    <p:extLst>
      <p:ext uri="{BB962C8B-B14F-4D97-AF65-F5344CB8AC3E}">
        <p14:creationId xmlns:p14="http://schemas.microsoft.com/office/powerpoint/2010/main" val="1110042984"/>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25C95773-55F0-FD26-33FD-5A4347F137FB}"/>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4B220693-8E5B-AADC-112F-2D43E0C8E2C2}"/>
              </a:ext>
            </a:extLst>
          </p:cNvPr>
          <p:cNvSpPr>
            <a:spLocks noGrp="1"/>
          </p:cNvSpPr>
          <p:nvPr>
            <p:ph type="sldNum" sz="quarter" idx="10"/>
          </p:nvPr>
        </p:nvSpPr>
        <p:spPr/>
        <p:txBody>
          <a:bodyPr/>
          <a:lstStyle>
            <a:lvl1pPr>
              <a:defRPr/>
            </a:lvl1pPr>
          </a:lstStyle>
          <a:p>
            <a:pPr>
              <a:defRPr/>
            </a:pPr>
            <a:fld id="{69C19EEC-A7DD-4A63-AEC8-C70E92A6779F}" type="slidenum">
              <a:rPr lang="ja-JP" altLang="en-US"/>
              <a:pPr>
                <a:defRPr/>
              </a:pPr>
              <a:t>‹#›</a:t>
            </a:fld>
            <a:endParaRPr lang="ja-JP" altLang="en-US"/>
          </a:p>
        </p:txBody>
      </p:sp>
    </p:spTree>
    <p:extLst>
      <p:ext uri="{BB962C8B-B14F-4D97-AF65-F5344CB8AC3E}">
        <p14:creationId xmlns:p14="http://schemas.microsoft.com/office/powerpoint/2010/main" val="334192860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085858A-0D07-CEC5-4AEF-2AEF2A6F9D40}"/>
              </a:ext>
            </a:extLst>
          </p:cNvPr>
          <p:cNvSpPr>
            <a:spLocks noGrp="1"/>
          </p:cNvSpPr>
          <p:nvPr>
            <p:ph type="sldNum" sz="quarter" idx="10"/>
          </p:nvPr>
        </p:nvSpPr>
        <p:spPr/>
        <p:txBody>
          <a:bodyPr/>
          <a:lstStyle>
            <a:lvl1pPr>
              <a:defRPr/>
            </a:lvl1pPr>
          </a:lstStyle>
          <a:p>
            <a:pPr>
              <a:defRPr/>
            </a:pPr>
            <a:fld id="{A72C20EC-8246-4777-9508-5E9B8FEAF03C}" type="slidenum">
              <a:rPr lang="ja-JP" altLang="en-US"/>
              <a:pPr>
                <a:defRPr/>
              </a:pPr>
              <a:t>‹#›</a:t>
            </a:fld>
            <a:endParaRPr lang="ja-JP" altLang="en-US"/>
          </a:p>
        </p:txBody>
      </p:sp>
    </p:spTree>
    <p:extLst>
      <p:ext uri="{BB962C8B-B14F-4D97-AF65-F5344CB8AC3E}">
        <p14:creationId xmlns:p14="http://schemas.microsoft.com/office/powerpoint/2010/main" val="1778375120"/>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E99331D5-D71A-84F2-A89B-FA76904A3B8D}"/>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0CFE366F-E65A-CE8E-0447-A98D4ACBF542}"/>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9646BE54-D1FA-DF76-97C0-7559C3FFFDE4}"/>
              </a:ext>
            </a:extLst>
          </p:cNvPr>
          <p:cNvSpPr/>
          <p:nvPr userDrawn="1"/>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8468A560-52AA-8F20-216D-FC39236D4049}"/>
              </a:ext>
            </a:extLst>
          </p:cNvPr>
          <p:cNvSpPr/>
          <p:nvPr userDrawn="1"/>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971ABE83-9AD3-5C4D-B6CB-DADA047CCC04}"/>
              </a:ext>
            </a:extLst>
          </p:cNvPr>
          <p:cNvSpPr/>
          <p:nvPr userDrawn="1"/>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656FD932-6D47-35E9-0BBB-02DC61BEA306}"/>
              </a:ext>
            </a:extLst>
          </p:cNvPr>
          <p:cNvSpPr/>
          <p:nvPr userDrawn="1"/>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8B26FBFC-01FD-A247-C591-236AECD24648}"/>
              </a:ext>
            </a:extLst>
          </p:cNvPr>
          <p:cNvSpPr/>
          <p:nvPr userDrawn="1"/>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CB367F53-CF35-0910-6AA7-B62044294037}"/>
              </a:ext>
            </a:extLst>
          </p:cNvPr>
          <p:cNvSpPr/>
          <p:nvPr userDrawn="1"/>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2435ADF4-066E-DC20-AB3A-26DE32C6FE5C}"/>
              </a:ext>
            </a:extLst>
          </p:cNvPr>
          <p:cNvSpPr/>
          <p:nvPr userDrawn="1"/>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91FDF790-9251-F0EA-D9DE-D0E7D395B348}"/>
              </a:ext>
            </a:extLst>
          </p:cNvPr>
          <p:cNvSpPr txBox="1"/>
          <p:nvPr userDrawn="1"/>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099FCF9C-ADB2-2444-F60C-0C391F45906C}"/>
              </a:ext>
            </a:extLst>
          </p:cNvPr>
          <p:cNvSpPr>
            <a:spLocks noGrp="1"/>
          </p:cNvSpPr>
          <p:nvPr>
            <p:ph type="sldNum" sz="quarter" idx="10"/>
          </p:nvPr>
        </p:nvSpPr>
        <p:spPr/>
        <p:txBody>
          <a:bodyPr/>
          <a:lstStyle>
            <a:lvl1pPr>
              <a:defRPr/>
            </a:lvl1pPr>
          </a:lstStyle>
          <a:p>
            <a:pPr>
              <a:defRPr/>
            </a:pPr>
            <a:fld id="{E6C50F70-0990-44B3-9C1C-2030DC342F6D}" type="slidenum">
              <a:rPr lang="ja-JP" altLang="en-US"/>
              <a:pPr>
                <a:defRPr/>
              </a:pPr>
              <a:t>‹#›</a:t>
            </a:fld>
            <a:endParaRPr lang="ja-JP" altLang="en-US"/>
          </a:p>
        </p:txBody>
      </p:sp>
    </p:spTree>
    <p:extLst>
      <p:ext uri="{BB962C8B-B14F-4D97-AF65-F5344CB8AC3E}">
        <p14:creationId xmlns:p14="http://schemas.microsoft.com/office/powerpoint/2010/main" val="48228635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A16B63EE-FB71-EC54-A1AD-28F50ACE7B20}"/>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424C5378-5338-CF92-C5BE-1BCC2F2C1B90}"/>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a:t>
            </a:r>
          </a:p>
        </p:txBody>
      </p:sp>
      <p:sp>
        <p:nvSpPr>
          <p:cNvPr id="4" name="フリーフォーム: 図形 3">
            <a:extLst>
              <a:ext uri="{FF2B5EF4-FFF2-40B4-BE49-F238E27FC236}">
                <a16:creationId xmlns:a16="http://schemas.microsoft.com/office/drawing/2014/main" id="{32A08341-EBE6-6E10-A43B-3F6400A46D41}"/>
              </a:ext>
            </a:extLst>
          </p:cNvPr>
          <p:cNvSpPr/>
          <p:nvPr userDrawn="1"/>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64B74DA-C26A-B161-D92C-1DB219E4F6E4}"/>
              </a:ext>
            </a:extLst>
          </p:cNvPr>
          <p:cNvSpPr txBox="1"/>
          <p:nvPr userDrawn="1"/>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
        <p:nvSpPr>
          <p:cNvPr id="6" name="Slide Number Placeholder 5">
            <a:extLst>
              <a:ext uri="{FF2B5EF4-FFF2-40B4-BE49-F238E27FC236}">
                <a16:creationId xmlns:a16="http://schemas.microsoft.com/office/drawing/2014/main" id="{1BE41A33-BE55-3A65-6417-C5ECA5CF67D4}"/>
              </a:ext>
            </a:extLst>
          </p:cNvPr>
          <p:cNvSpPr>
            <a:spLocks noGrp="1"/>
          </p:cNvSpPr>
          <p:nvPr>
            <p:ph type="sldNum" sz="quarter" idx="10"/>
          </p:nvPr>
        </p:nvSpPr>
        <p:spPr/>
        <p:txBody>
          <a:bodyPr/>
          <a:lstStyle>
            <a:lvl1pPr>
              <a:defRPr/>
            </a:lvl1pPr>
          </a:lstStyle>
          <a:p>
            <a:pPr>
              <a:defRPr/>
            </a:pPr>
            <a:fld id="{E2D08185-5819-4F4F-BE20-F0537E91DAFB}" type="slidenum">
              <a:rPr lang="ja-JP" altLang="en-US"/>
              <a:pPr>
                <a:defRPr/>
              </a:pPr>
              <a:t>‹#›</a:t>
            </a:fld>
            <a:endParaRPr lang="ja-JP" altLang="en-US"/>
          </a:p>
        </p:txBody>
      </p:sp>
    </p:spTree>
    <p:extLst>
      <p:ext uri="{BB962C8B-B14F-4D97-AF65-F5344CB8AC3E}">
        <p14:creationId xmlns:p14="http://schemas.microsoft.com/office/powerpoint/2010/main" val="2524159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目次スライド">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18D1EA3B-0FFC-ABA4-9166-956BE80C02CC}"/>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F5E72F62-0B01-F19E-1FDE-EA01D894CA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
        <p:nvSpPr>
          <p:cNvPr id="4" name="Slide Number Placeholder 5">
            <a:extLst>
              <a:ext uri="{FF2B5EF4-FFF2-40B4-BE49-F238E27FC236}">
                <a16:creationId xmlns:a16="http://schemas.microsoft.com/office/drawing/2014/main" id="{4425D696-9B34-AD67-D425-A0879DC4CCA8}"/>
              </a:ext>
            </a:extLst>
          </p:cNvPr>
          <p:cNvSpPr>
            <a:spLocks noGrp="1"/>
          </p:cNvSpPr>
          <p:nvPr>
            <p:ph type="sldNum" sz="quarter" idx="10"/>
          </p:nvPr>
        </p:nvSpPr>
        <p:spPr/>
        <p:txBody>
          <a:bodyPr/>
          <a:lstStyle>
            <a:lvl1pPr>
              <a:defRPr/>
            </a:lvl1pPr>
          </a:lstStyle>
          <a:p>
            <a:pPr>
              <a:defRPr/>
            </a:pPr>
            <a:fld id="{1F22BB99-1B0A-49BC-AF8A-E57C59D15BB5}" type="slidenum">
              <a:rPr lang="ja-JP" altLang="en-US" smtClean="0"/>
              <a:pPr>
                <a:defRPr/>
              </a:pPr>
              <a:t>‹#›</a:t>
            </a:fld>
            <a:endParaRPr lang="ja-JP" altLang="en-US"/>
          </a:p>
        </p:txBody>
      </p:sp>
      <p:cxnSp>
        <p:nvCxnSpPr>
          <p:cNvPr id="5" name="直線コネクタ 4">
            <a:extLst>
              <a:ext uri="{FF2B5EF4-FFF2-40B4-BE49-F238E27FC236}">
                <a16:creationId xmlns:a16="http://schemas.microsoft.com/office/drawing/2014/main" id="{DE2947EB-D75D-2A91-BDF6-C7CB17973938}"/>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正方形/長方形 5">
            <a:extLst>
              <a:ext uri="{FF2B5EF4-FFF2-40B4-BE49-F238E27FC236}">
                <a16:creationId xmlns:a16="http://schemas.microsoft.com/office/drawing/2014/main" id="{7AF70533-8FB8-352B-D6D3-84D0CB4F513F}"/>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2108900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本テーマの獲得目標">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99A15E9-1899-1B79-6BEF-C10CA46242DF}"/>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E35EFAD6-1D83-378D-E109-FA8AF6C655D1}"/>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本研修の獲得目標を確認する</a:t>
            </a:r>
          </a:p>
        </p:txBody>
      </p:sp>
      <p:sp>
        <p:nvSpPr>
          <p:cNvPr id="4" name="四角形: 角を丸くする 3">
            <a:extLst>
              <a:ext uri="{FF2B5EF4-FFF2-40B4-BE49-F238E27FC236}">
                <a16:creationId xmlns:a16="http://schemas.microsoft.com/office/drawing/2014/main" id="{37B254EB-1BFE-7B67-E56B-A66717F09A52}"/>
              </a:ext>
            </a:extLst>
          </p:cNvPr>
          <p:cNvSpPr/>
          <p:nvPr/>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7">
            <a:extLst>
              <a:ext uri="{FF2B5EF4-FFF2-40B4-BE49-F238E27FC236}">
                <a16:creationId xmlns:a16="http://schemas.microsoft.com/office/drawing/2014/main" id="{D71E29F6-348B-DFC3-1DD4-96F4D41C29A3}"/>
              </a:ext>
            </a:extLst>
          </p:cNvPr>
          <p:cNvGrpSpPr>
            <a:grpSpLocks/>
          </p:cNvGrpSpPr>
          <p:nvPr/>
        </p:nvGrpSpPr>
        <p:grpSpPr bwMode="auto">
          <a:xfrm>
            <a:off x="1471613" y="4581525"/>
            <a:ext cx="6962775" cy="1849438"/>
            <a:chOff x="1177770" y="4581076"/>
            <a:chExt cx="6961742" cy="1849515"/>
          </a:xfrm>
        </p:grpSpPr>
        <p:pic>
          <p:nvPicPr>
            <p:cNvPr id="6" name="図 8" descr="黒い背景と白い文字のロゴ&#10;&#10;自動的に生成された説明">
              <a:extLst>
                <a:ext uri="{FF2B5EF4-FFF2-40B4-BE49-F238E27FC236}">
                  <a16:creationId xmlns:a16="http://schemas.microsoft.com/office/drawing/2014/main" id="{EC801576-B882-938E-C721-D38C9B3318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テキスト ボックス 6">
              <a:extLst>
                <a:ext uri="{FF2B5EF4-FFF2-40B4-BE49-F238E27FC236}">
                  <a16:creationId xmlns:a16="http://schemas.microsoft.com/office/drawing/2014/main" id="{C9739342-1BA9-3C9E-B18F-2C2340135074}"/>
                </a:ext>
              </a:extLst>
            </p:cNvPr>
            <p:cNvSpPr txBox="1"/>
            <p:nvPr/>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
        <p:nvSpPr>
          <p:cNvPr id="8" name="Slide Number Placeholder 5">
            <a:extLst>
              <a:ext uri="{FF2B5EF4-FFF2-40B4-BE49-F238E27FC236}">
                <a16:creationId xmlns:a16="http://schemas.microsoft.com/office/drawing/2014/main" id="{01517944-5421-3C05-F66F-71F66B942754}"/>
              </a:ext>
            </a:extLst>
          </p:cNvPr>
          <p:cNvSpPr>
            <a:spLocks noGrp="1"/>
          </p:cNvSpPr>
          <p:nvPr>
            <p:ph type="sldNum" sz="quarter" idx="10"/>
          </p:nvPr>
        </p:nvSpPr>
        <p:spPr/>
        <p:txBody>
          <a:bodyPr/>
          <a:lstStyle>
            <a:lvl1pPr>
              <a:defRPr/>
            </a:lvl1pPr>
          </a:lstStyle>
          <a:p>
            <a:pPr>
              <a:defRPr/>
            </a:pPr>
            <a:fld id="{D058C6DE-60DB-4DD3-8936-3B05B569E9ED}" type="slidenum">
              <a:rPr lang="ja-JP" altLang="en-US" smtClean="0"/>
              <a:pPr>
                <a:defRPr/>
              </a:pPr>
              <a:t>‹#›</a:t>
            </a:fld>
            <a:endParaRPr lang="ja-JP" altLang="en-US"/>
          </a:p>
        </p:txBody>
      </p:sp>
      <p:cxnSp>
        <p:nvCxnSpPr>
          <p:cNvPr id="9" name="直線コネクタ 8">
            <a:extLst>
              <a:ext uri="{FF2B5EF4-FFF2-40B4-BE49-F238E27FC236}">
                <a16:creationId xmlns:a16="http://schemas.microsoft.com/office/drawing/2014/main" id="{3430B50A-6BCE-3842-F7A6-0CEC91C8AD35}"/>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F729D87-7134-729B-B89C-497135242539}"/>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本</a:t>
            </a:r>
          </a:p>
        </p:txBody>
      </p:sp>
      <p:sp>
        <p:nvSpPr>
          <p:cNvPr id="11" name="四角形: 角を丸くする 10">
            <a:extLst>
              <a:ext uri="{FF2B5EF4-FFF2-40B4-BE49-F238E27FC236}">
                <a16:creationId xmlns:a16="http://schemas.microsoft.com/office/drawing/2014/main" id="{CC7C4098-6A13-A1C5-7BE6-6826E08B4A8C}"/>
              </a:ext>
            </a:extLst>
          </p:cNvPr>
          <p:cNvSpPr/>
          <p:nvPr userDrawn="1"/>
        </p:nvSpPr>
        <p:spPr>
          <a:xfrm>
            <a:off x="333375" y="868363"/>
            <a:ext cx="9239250" cy="5635625"/>
          </a:xfrm>
          <a:prstGeom prst="roundRect">
            <a:avLst>
              <a:gd name="adj" fmla="val 6678"/>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grpSp>
        <p:nvGrpSpPr>
          <p:cNvPr id="12" name="グループ化 7">
            <a:extLst>
              <a:ext uri="{FF2B5EF4-FFF2-40B4-BE49-F238E27FC236}">
                <a16:creationId xmlns:a16="http://schemas.microsoft.com/office/drawing/2014/main" id="{09AF1782-9350-ACB6-7C70-74582FD5D02E}"/>
              </a:ext>
            </a:extLst>
          </p:cNvPr>
          <p:cNvGrpSpPr>
            <a:grpSpLocks/>
          </p:cNvGrpSpPr>
          <p:nvPr userDrawn="1"/>
        </p:nvGrpSpPr>
        <p:grpSpPr bwMode="auto">
          <a:xfrm>
            <a:off x="1471613" y="4581525"/>
            <a:ext cx="6962775" cy="1849438"/>
            <a:chOff x="1177770" y="4581076"/>
            <a:chExt cx="6961742" cy="1849515"/>
          </a:xfrm>
        </p:grpSpPr>
        <p:pic>
          <p:nvPicPr>
            <p:cNvPr id="13" name="図 8" descr="黒い背景と白い文字のロゴ&#10;&#10;自動的に生成された説明">
              <a:extLst>
                <a:ext uri="{FF2B5EF4-FFF2-40B4-BE49-F238E27FC236}">
                  <a16:creationId xmlns:a16="http://schemas.microsoft.com/office/drawing/2014/main" id="{B627D26E-C6BD-E416-82C0-0352E0CFE8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770" y="4581076"/>
              <a:ext cx="1849515" cy="1849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3">
              <a:extLst>
                <a:ext uri="{FF2B5EF4-FFF2-40B4-BE49-F238E27FC236}">
                  <a16:creationId xmlns:a16="http://schemas.microsoft.com/office/drawing/2014/main" id="{970DBA31-53E4-0497-83DA-70EEF3C2707C}"/>
                </a:ext>
              </a:extLst>
            </p:cNvPr>
            <p:cNvSpPr txBox="1"/>
            <p:nvPr userDrawn="1"/>
          </p:nvSpPr>
          <p:spPr>
            <a:xfrm>
              <a:off x="2752336" y="5373272"/>
              <a:ext cx="5387176" cy="522309"/>
            </a:xfrm>
            <a:prstGeom prst="rect">
              <a:avLst/>
            </a:prstGeom>
            <a:noFill/>
          </p:spPr>
          <p:txBody>
            <a:bodyPr>
              <a:spAutoFit/>
            </a:bodyPr>
            <a:lstStyle/>
            <a:p>
              <a:pPr>
                <a:spcBef>
                  <a:spcPts val="600"/>
                </a:spcBef>
                <a:defRPr/>
              </a:pPr>
              <a:r>
                <a:rPr lang="ja-JP" altLang="en-US" sz="1400" spc="100" dirty="0">
                  <a:latin typeface="メイリオ" panose="020B0604030504040204" pitchFamily="50" charset="-128"/>
                  <a:ea typeface="メイリオ" panose="020B0604030504040204" pitchFamily="50" charset="-128"/>
                </a:rPr>
                <a:t>日々の仕事を振り返りつつ、明日からの仕事に活かせるよう学びを深めていきましょう</a:t>
              </a:r>
              <a:endParaRPr lang="en-US" altLang="ja-JP" sz="1400" spc="1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2684504405"/>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ワーク">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0C2F9A1E-7605-8819-EA60-B99744BF7415}"/>
              </a:ext>
            </a:extLst>
          </p:cNvPr>
          <p:cNvCxnSpPr/>
          <p:nvPr/>
        </p:nvCxnSpPr>
        <p:spPr>
          <a:xfrm>
            <a:off x="0" y="539750"/>
            <a:ext cx="9906000" cy="0"/>
          </a:xfrm>
          <a:prstGeom prst="line">
            <a:avLst/>
          </a:prstGeom>
          <a:ln w="762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グラフィックス 3" descr="チャット">
            <a:extLst>
              <a:ext uri="{FF2B5EF4-FFF2-40B4-BE49-F238E27FC236}">
                <a16:creationId xmlns:a16="http://schemas.microsoft.com/office/drawing/2014/main" id="{D84778B9-32AE-D0E6-762E-027DDE4C81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63" y="5445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5B9D7E51-FE94-D9E1-399D-2F84B507E91F}"/>
              </a:ext>
            </a:extLst>
          </p:cNvPr>
          <p:cNvSpPr/>
          <p:nvPr/>
        </p:nvSpPr>
        <p:spPr>
          <a:xfrm>
            <a:off x="1420813" y="652463"/>
            <a:ext cx="8296275" cy="682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dirty="0">
                <a:solidFill>
                  <a:schemeClr val="tx1"/>
                </a:solidFill>
                <a:latin typeface="メイリオ" panose="020B0604030504040204" pitchFamily="50" charset="-128"/>
                <a:ea typeface="メイリオ" panose="020B0604030504040204" pitchFamily="50" charset="-128"/>
              </a:rPr>
              <a:t>受講者同士で、自由に意見交換しましょう</a:t>
            </a:r>
          </a:p>
        </p:txBody>
      </p:sp>
      <p:sp>
        <p:nvSpPr>
          <p:cNvPr id="5" name="Slide Number Placeholder 5">
            <a:extLst>
              <a:ext uri="{FF2B5EF4-FFF2-40B4-BE49-F238E27FC236}">
                <a16:creationId xmlns:a16="http://schemas.microsoft.com/office/drawing/2014/main" id="{ACE203DC-BDA3-8351-7417-A47E1824C7D6}"/>
              </a:ext>
            </a:extLst>
          </p:cNvPr>
          <p:cNvSpPr>
            <a:spLocks noGrp="1"/>
          </p:cNvSpPr>
          <p:nvPr>
            <p:ph type="sldNum" sz="quarter" idx="10"/>
          </p:nvPr>
        </p:nvSpPr>
        <p:spPr/>
        <p:txBody>
          <a:bodyPr/>
          <a:lstStyle>
            <a:lvl1pPr>
              <a:defRPr/>
            </a:lvl1pPr>
          </a:lstStyle>
          <a:p>
            <a:pPr>
              <a:defRPr/>
            </a:pPr>
            <a:fld id="{9C2BBBD5-77FF-465B-BB81-B82E0E764590}" type="slidenum">
              <a:rPr lang="ja-JP" altLang="en-US" smtClean="0"/>
              <a:pPr>
                <a:defRPr/>
              </a:pPr>
              <a:t>‹#›</a:t>
            </a:fld>
            <a:endParaRPr lang="ja-JP" altLang="en-US"/>
          </a:p>
        </p:txBody>
      </p:sp>
    </p:spTree>
    <p:extLst>
      <p:ext uri="{BB962C8B-B14F-4D97-AF65-F5344CB8AC3E}">
        <p14:creationId xmlns:p14="http://schemas.microsoft.com/office/powerpoint/2010/main" val="156811352"/>
      </p:ext>
    </p:extLst>
  </p:cSld>
  <p:clrMapOvr>
    <a:masterClrMapping/>
  </p:clrMapOvr>
  <p:transition spd="slow"/>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本編">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35CF766A-5B00-77F4-1102-CA153693B3E8}"/>
              </a:ext>
            </a:extLst>
          </p:cNvPr>
          <p:cNvCxnSpPr/>
          <p:nvPr/>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lide Number Placeholder 5">
            <a:extLst>
              <a:ext uri="{FF2B5EF4-FFF2-40B4-BE49-F238E27FC236}">
                <a16:creationId xmlns:a16="http://schemas.microsoft.com/office/drawing/2014/main" id="{5618124B-5ED9-97BA-43E7-670DED423FB5}"/>
              </a:ext>
            </a:extLst>
          </p:cNvPr>
          <p:cNvSpPr>
            <a:spLocks noGrp="1"/>
          </p:cNvSpPr>
          <p:nvPr>
            <p:ph type="sldNum" sz="quarter" idx="10"/>
          </p:nvPr>
        </p:nvSpPr>
        <p:spPr/>
        <p:txBody>
          <a:bodyPr/>
          <a:lstStyle>
            <a:lvl1pPr>
              <a:defRPr/>
            </a:lvl1pPr>
          </a:lstStyle>
          <a:p>
            <a:pPr>
              <a:defRPr/>
            </a:pPr>
            <a:fld id="{69C19EEC-A7DD-4A63-AEC8-C70E92A6779F}" type="slidenum">
              <a:rPr lang="ja-JP" altLang="en-US" smtClean="0"/>
              <a:pPr>
                <a:defRPr/>
              </a:pPr>
              <a:t>‹#›</a:t>
            </a:fld>
            <a:endParaRPr lang="ja-JP" altLang="en-US"/>
          </a:p>
        </p:txBody>
      </p:sp>
      <p:cxnSp>
        <p:nvCxnSpPr>
          <p:cNvPr id="4" name="直線コネクタ 3">
            <a:extLst>
              <a:ext uri="{FF2B5EF4-FFF2-40B4-BE49-F238E27FC236}">
                <a16:creationId xmlns:a16="http://schemas.microsoft.com/office/drawing/2014/main" id="{3719422E-552F-3DD8-5F3F-9A82ACAE41DC}"/>
              </a:ext>
            </a:extLst>
          </p:cNvPr>
          <p:cNvCxnSpPr/>
          <p:nvPr userDrawn="1"/>
        </p:nvCxnSpPr>
        <p:spPr>
          <a:xfrm>
            <a:off x="0" y="539750"/>
            <a:ext cx="9906000"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295082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フリー">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A0774F4A-53B1-8771-E95D-06AFC4CB3D89}"/>
              </a:ext>
            </a:extLst>
          </p:cNvPr>
          <p:cNvSpPr>
            <a:spLocks noGrp="1"/>
          </p:cNvSpPr>
          <p:nvPr>
            <p:ph type="sldNum" sz="quarter" idx="10"/>
          </p:nvPr>
        </p:nvSpPr>
        <p:spPr/>
        <p:txBody>
          <a:bodyPr/>
          <a:lstStyle>
            <a:lvl1pPr>
              <a:defRPr/>
            </a:lvl1pPr>
          </a:lstStyle>
          <a:p>
            <a:pPr>
              <a:defRPr/>
            </a:pPr>
            <a:fld id="{A72C20EC-8246-4777-9508-5E9B8FEAF03C}" type="slidenum">
              <a:rPr lang="ja-JP" altLang="en-US" smtClean="0"/>
              <a:pPr>
                <a:defRPr/>
              </a:pPr>
              <a:t>‹#›</a:t>
            </a:fld>
            <a:endParaRPr lang="ja-JP" altLang="en-US"/>
          </a:p>
        </p:txBody>
      </p:sp>
    </p:spTree>
    <p:extLst>
      <p:ext uri="{BB962C8B-B14F-4D97-AF65-F5344CB8AC3E}">
        <p14:creationId xmlns:p14="http://schemas.microsoft.com/office/powerpoint/2010/main" val="2326248013"/>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研修目標の確認と振り返り">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CCDDE92A-DAFD-2D29-39DC-B3CCC0C1996E}"/>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A7A333A1-5614-064B-BCDC-A4D8C3D5A442}"/>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4" name="四角形: 角を丸くする 3">
            <a:extLst>
              <a:ext uri="{FF2B5EF4-FFF2-40B4-BE49-F238E27FC236}">
                <a16:creationId xmlns:a16="http://schemas.microsoft.com/office/drawing/2014/main" id="{D5A562EA-6614-8A9E-7F74-2CDA7DEF5ED6}"/>
              </a:ext>
            </a:extLst>
          </p:cNvPr>
          <p:cNvSpPr/>
          <p:nvPr/>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968920AF-A9D0-A7E2-BCC6-D2E0B00CF489}"/>
              </a:ext>
            </a:extLst>
          </p:cNvPr>
          <p:cNvSpPr/>
          <p:nvPr/>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6" name="フリーフォーム: 図形 5">
            <a:extLst>
              <a:ext uri="{FF2B5EF4-FFF2-40B4-BE49-F238E27FC236}">
                <a16:creationId xmlns:a16="http://schemas.microsoft.com/office/drawing/2014/main" id="{E3AD5770-53F0-C071-27BD-5442C8DD89A9}"/>
              </a:ext>
            </a:extLst>
          </p:cNvPr>
          <p:cNvSpPr/>
          <p:nvPr/>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793EEA6F-467C-372E-50C0-3A61F1F11576}"/>
              </a:ext>
            </a:extLst>
          </p:cNvPr>
          <p:cNvSpPr/>
          <p:nvPr/>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4F6F221-7E6B-8A2E-596D-B0531A2996FD}"/>
              </a:ext>
            </a:extLst>
          </p:cNvPr>
          <p:cNvSpPr/>
          <p:nvPr/>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9" name="四角形: 角を丸くする 8">
            <a:extLst>
              <a:ext uri="{FF2B5EF4-FFF2-40B4-BE49-F238E27FC236}">
                <a16:creationId xmlns:a16="http://schemas.microsoft.com/office/drawing/2014/main" id="{232F465D-CFB4-2F49-436F-409079CD1302}"/>
              </a:ext>
            </a:extLst>
          </p:cNvPr>
          <p:cNvSpPr/>
          <p:nvPr/>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FBFFDD72-63B9-9F8F-B44E-471246185202}"/>
              </a:ext>
            </a:extLst>
          </p:cNvPr>
          <p:cNvSpPr/>
          <p:nvPr/>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11" name="テキスト ボックス 10">
            <a:extLst>
              <a:ext uri="{FF2B5EF4-FFF2-40B4-BE49-F238E27FC236}">
                <a16:creationId xmlns:a16="http://schemas.microsoft.com/office/drawing/2014/main" id="{8484B91A-1948-FE7E-410C-51D2B362BADD}"/>
              </a:ext>
            </a:extLst>
          </p:cNvPr>
          <p:cNvSpPr txBox="1"/>
          <p:nvPr/>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
        <p:nvSpPr>
          <p:cNvPr id="12" name="Slide Number Placeholder 5">
            <a:extLst>
              <a:ext uri="{FF2B5EF4-FFF2-40B4-BE49-F238E27FC236}">
                <a16:creationId xmlns:a16="http://schemas.microsoft.com/office/drawing/2014/main" id="{848D9F2B-8A4A-678D-76A4-7EDFCE99E4C4}"/>
              </a:ext>
            </a:extLst>
          </p:cNvPr>
          <p:cNvSpPr>
            <a:spLocks noGrp="1"/>
          </p:cNvSpPr>
          <p:nvPr>
            <p:ph type="sldNum" sz="quarter" idx="10"/>
          </p:nvPr>
        </p:nvSpPr>
        <p:spPr/>
        <p:txBody>
          <a:bodyPr/>
          <a:lstStyle>
            <a:lvl1pPr>
              <a:defRPr/>
            </a:lvl1pPr>
          </a:lstStyle>
          <a:p>
            <a:pPr>
              <a:defRPr/>
            </a:pPr>
            <a:fld id="{E6C50F70-0990-44B3-9C1C-2030DC342F6D}" type="slidenum">
              <a:rPr lang="ja-JP" altLang="en-US" smtClean="0"/>
              <a:pPr>
                <a:defRPr/>
              </a:pPr>
              <a:t>‹#›</a:t>
            </a:fld>
            <a:endParaRPr lang="ja-JP" altLang="en-US"/>
          </a:p>
        </p:txBody>
      </p:sp>
      <p:cxnSp>
        <p:nvCxnSpPr>
          <p:cNvPr id="13" name="直線コネクタ 12">
            <a:extLst>
              <a:ext uri="{FF2B5EF4-FFF2-40B4-BE49-F238E27FC236}">
                <a16:creationId xmlns:a16="http://schemas.microsoft.com/office/drawing/2014/main" id="{FAA46F54-3181-FCF9-05EB-F7C6DF1FCB3B}"/>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2632B436-209E-8447-B895-14A95109F8EC}"/>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獲得目標の確認と振り返り</a:t>
            </a:r>
          </a:p>
        </p:txBody>
      </p:sp>
      <p:sp>
        <p:nvSpPr>
          <p:cNvPr id="15" name="四角形: 角を丸くする 14">
            <a:extLst>
              <a:ext uri="{FF2B5EF4-FFF2-40B4-BE49-F238E27FC236}">
                <a16:creationId xmlns:a16="http://schemas.microsoft.com/office/drawing/2014/main" id="{6F71EE42-D653-1163-68AA-B6B99F4396A7}"/>
              </a:ext>
            </a:extLst>
          </p:cNvPr>
          <p:cNvSpPr/>
          <p:nvPr userDrawn="1"/>
        </p:nvSpPr>
        <p:spPr>
          <a:xfrm>
            <a:off x="276225" y="958850"/>
            <a:ext cx="9359900" cy="2160588"/>
          </a:xfrm>
          <a:prstGeom prst="roundRect">
            <a:avLst>
              <a:gd name="adj" fmla="val 2157"/>
            </a:avLst>
          </a:prstGeom>
          <a:noFill/>
          <a:ln w="57150">
            <a:solidFill>
              <a:schemeClr val="bg2">
                <a:lumMod val="75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達成度　→　　達成！　・　まあまあ達成！　・　もう少し！　・　いまいち！</a:t>
            </a:r>
          </a:p>
          <a:p>
            <a:pPr marL="0" lvl="1" eaLnBrk="1" fontAlgn="auto" hangingPunct="1">
              <a:spcBef>
                <a:spcPts val="300"/>
              </a:spcBef>
              <a:spcAft>
                <a:spcPts val="0"/>
              </a:spcAft>
              <a:defRPr/>
            </a:pPr>
            <a:endParaRPr kumimoji="1" lang="ja-JP" altLang="en-US"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r>
              <a:rPr kumimoji="1" lang="ja-JP" altLang="en-US" sz="1400" b="1" spc="150" dirty="0">
                <a:solidFill>
                  <a:prstClr val="black"/>
                </a:solidFill>
                <a:latin typeface="メイリオ" panose="020B0604030504040204" pitchFamily="50" charset="-128"/>
                <a:ea typeface="メイリオ" panose="020B0604030504040204" pitchFamily="50" charset="-128"/>
              </a:rPr>
              <a:t>▶ なぜそう思いましたか？理由を書いてみましょう</a:t>
            </a:r>
            <a:endParaRPr kumimoji="1" lang="en-US" altLang="ja-JP" sz="1400" b="1" spc="150" dirty="0">
              <a:solidFill>
                <a:prstClr val="black"/>
              </a:solidFill>
              <a:latin typeface="メイリオ" panose="020B0604030504040204" pitchFamily="50" charset="-128"/>
              <a:ea typeface="メイリオ" panose="020B0604030504040204" pitchFamily="50" charset="-128"/>
            </a:endParaRPr>
          </a:p>
          <a:p>
            <a:pPr marL="0" lvl="1" eaLnBrk="1" fontAlgn="auto" hangingPunct="1">
              <a:spcBef>
                <a:spcPts val="300"/>
              </a:spcBef>
              <a:spcAft>
                <a:spcPts val="0"/>
              </a:spcAft>
              <a:defRPr/>
            </a:pPr>
            <a:endParaRPr kumimoji="1" lang="ja-JP" altLang="en-US" b="1" spc="150"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BC03721E-BC0B-6EB7-A535-33DD47190E3B}"/>
              </a:ext>
            </a:extLst>
          </p:cNvPr>
          <p:cNvSpPr/>
          <p:nvPr userDrawn="1"/>
        </p:nvSpPr>
        <p:spPr>
          <a:xfrm>
            <a:off x="71438" y="696913"/>
            <a:ext cx="2719387" cy="371475"/>
          </a:xfrm>
          <a:prstGeom prst="roundRect">
            <a:avLst>
              <a:gd name="adj" fmla="val 50000"/>
            </a:avLst>
          </a:prstGeom>
          <a:solidFill>
            <a:schemeClr val="bg2">
              <a:lumMod val="75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獲得目標の達成度</a:t>
            </a:r>
          </a:p>
        </p:txBody>
      </p:sp>
      <p:sp>
        <p:nvSpPr>
          <p:cNvPr id="17" name="フリーフォーム: 図形 16">
            <a:extLst>
              <a:ext uri="{FF2B5EF4-FFF2-40B4-BE49-F238E27FC236}">
                <a16:creationId xmlns:a16="http://schemas.microsoft.com/office/drawing/2014/main" id="{6242DD3A-C640-DAAC-782F-8743E1762B1A}"/>
              </a:ext>
            </a:extLst>
          </p:cNvPr>
          <p:cNvSpPr/>
          <p:nvPr userDrawn="1"/>
        </p:nvSpPr>
        <p:spPr>
          <a:xfrm>
            <a:off x="7083425" y="663575"/>
            <a:ext cx="2717800" cy="582613"/>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4C6A9F5E-778D-CBA9-F5F5-43EBB7D83C92}"/>
              </a:ext>
            </a:extLst>
          </p:cNvPr>
          <p:cNvSpPr/>
          <p:nvPr userDrawn="1"/>
        </p:nvSpPr>
        <p:spPr>
          <a:xfrm>
            <a:off x="276225" y="3535363"/>
            <a:ext cx="9359900" cy="1260475"/>
          </a:xfrm>
          <a:prstGeom prst="roundRect">
            <a:avLst>
              <a:gd name="adj" fmla="val 3595"/>
            </a:avLst>
          </a:prstGeom>
          <a:noFill/>
          <a:ln w="57150">
            <a:solidFill>
              <a:schemeClr val="accent2">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19" name="四角形: 角を丸くする 18">
            <a:extLst>
              <a:ext uri="{FF2B5EF4-FFF2-40B4-BE49-F238E27FC236}">
                <a16:creationId xmlns:a16="http://schemas.microsoft.com/office/drawing/2014/main" id="{24F13EF8-FCF5-F2CE-773A-EB97D066AD9C}"/>
              </a:ext>
            </a:extLst>
          </p:cNvPr>
          <p:cNvSpPr/>
          <p:nvPr userDrawn="1"/>
        </p:nvSpPr>
        <p:spPr>
          <a:xfrm>
            <a:off x="71438" y="3273425"/>
            <a:ext cx="5099050" cy="371475"/>
          </a:xfrm>
          <a:prstGeom prst="roundRect">
            <a:avLst>
              <a:gd name="adj" fmla="val 50000"/>
            </a:avLst>
          </a:prstGeom>
          <a:solidFill>
            <a:schemeClr val="accent2">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学べてよかったこと・もっと知りたいこと</a:t>
            </a:r>
          </a:p>
        </p:txBody>
      </p:sp>
      <p:sp>
        <p:nvSpPr>
          <p:cNvPr id="20" name="四角形: 角を丸くする 19">
            <a:extLst>
              <a:ext uri="{FF2B5EF4-FFF2-40B4-BE49-F238E27FC236}">
                <a16:creationId xmlns:a16="http://schemas.microsoft.com/office/drawing/2014/main" id="{2AF42AFB-8A85-AD79-252B-01F337D85525}"/>
              </a:ext>
            </a:extLst>
          </p:cNvPr>
          <p:cNvSpPr/>
          <p:nvPr userDrawn="1"/>
        </p:nvSpPr>
        <p:spPr>
          <a:xfrm>
            <a:off x="276225" y="5200650"/>
            <a:ext cx="9359900" cy="1258888"/>
          </a:xfrm>
          <a:prstGeom prst="roundRect">
            <a:avLst>
              <a:gd name="adj" fmla="val 6678"/>
            </a:avLst>
          </a:prstGeom>
          <a:noFill/>
          <a:ln w="57150">
            <a:solidFill>
              <a:schemeClr val="accent5">
                <a:lumMod val="60000"/>
                <a:lumOff val="40000"/>
              </a:schemeClr>
            </a:solidFill>
            <a:prstDash val="solid"/>
          </a:ln>
        </p:spPr>
        <p:style>
          <a:lnRef idx="2">
            <a:schemeClr val="accent3"/>
          </a:lnRef>
          <a:fillRef idx="1">
            <a:schemeClr val="lt1"/>
          </a:fillRef>
          <a:effectRef idx="0">
            <a:schemeClr val="accent3"/>
          </a:effectRef>
          <a:fontRef idx="minor">
            <a:schemeClr val="dk1"/>
          </a:fontRef>
        </p:style>
        <p:txBody>
          <a:bodyPr anchor="ctr"/>
          <a:lstStyle/>
          <a:p>
            <a:pPr marL="0" lvl="1" eaLnBrk="1" fontAlgn="auto" hangingPunct="1">
              <a:spcBef>
                <a:spcPts val="300"/>
              </a:spcBef>
              <a:spcAft>
                <a:spcPts val="0"/>
              </a:spcAft>
              <a:defRPr/>
            </a:pPr>
            <a:endParaRPr kumimoji="1" lang="en-US" altLang="ja-JP" sz="1400" b="1" spc="150"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9BAE16BF-740C-97AB-6075-AEDFEE6E372C}"/>
              </a:ext>
            </a:extLst>
          </p:cNvPr>
          <p:cNvSpPr/>
          <p:nvPr userDrawn="1"/>
        </p:nvSpPr>
        <p:spPr>
          <a:xfrm>
            <a:off x="71438" y="4938713"/>
            <a:ext cx="4237037" cy="371475"/>
          </a:xfrm>
          <a:prstGeom prst="roundRect">
            <a:avLst>
              <a:gd name="adj" fmla="val 50000"/>
            </a:avLst>
          </a:prstGeom>
          <a:solidFill>
            <a:schemeClr val="accent5">
              <a:lumMod val="60000"/>
              <a:lumOff val="40000"/>
            </a:schemeClr>
          </a:solidFill>
          <a:ln w="19050">
            <a:noFill/>
          </a:ln>
        </p:spPr>
        <p:style>
          <a:lnRef idx="0">
            <a:scrgbClr r="0" g="0" b="0"/>
          </a:lnRef>
          <a:fillRef idx="0">
            <a:scrgbClr r="0" g="0" b="0"/>
          </a:fillRef>
          <a:effectRef idx="0">
            <a:scrgbClr r="0" g="0" b="0"/>
          </a:effectRef>
          <a:fontRef idx="minor">
            <a:schemeClr val="lt1"/>
          </a:fontRef>
        </p:style>
        <p:txBody>
          <a:bodyPr anchor="ctr"/>
          <a:lstStyle/>
          <a:p>
            <a:pPr algn="ctr" eaLnBrk="1" fontAlgn="auto" hangingPunct="1">
              <a:spcBef>
                <a:spcPts val="0"/>
              </a:spcBef>
              <a:spcAft>
                <a:spcPts val="0"/>
              </a:spcAft>
              <a:defRPr/>
            </a:pPr>
            <a:r>
              <a:rPr kumimoji="1" lang="ja-JP" altLang="en-US" sz="1600" b="1" spc="150" dirty="0">
                <a:solidFill>
                  <a:schemeClr val="tx1"/>
                </a:solidFill>
                <a:latin typeface="メイリオ" panose="020B0604030504040204" pitchFamily="50" charset="-128"/>
                <a:ea typeface="メイリオ" panose="020B0604030504040204" pitchFamily="50" charset="-128"/>
              </a:rPr>
              <a:t>明日からの仕事に活かしたいこと</a:t>
            </a:r>
          </a:p>
        </p:txBody>
      </p:sp>
      <p:sp>
        <p:nvSpPr>
          <p:cNvPr id="22" name="テキスト ボックス 21">
            <a:extLst>
              <a:ext uri="{FF2B5EF4-FFF2-40B4-BE49-F238E27FC236}">
                <a16:creationId xmlns:a16="http://schemas.microsoft.com/office/drawing/2014/main" id="{38983CD8-7C5C-2915-EAC1-F2D0C8D2C4CF}"/>
              </a:ext>
            </a:extLst>
          </p:cNvPr>
          <p:cNvSpPr txBox="1"/>
          <p:nvPr userDrawn="1"/>
        </p:nvSpPr>
        <p:spPr>
          <a:xfrm>
            <a:off x="7089775" y="774700"/>
            <a:ext cx="2717800" cy="261938"/>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「はじめに」を適宜確認しましょう</a:t>
            </a:r>
          </a:p>
        </p:txBody>
      </p:sp>
    </p:spTree>
    <p:extLst>
      <p:ext uri="{BB962C8B-B14F-4D97-AF65-F5344CB8AC3E}">
        <p14:creationId xmlns:p14="http://schemas.microsoft.com/office/powerpoint/2010/main" val="3737850566"/>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出典">
    <p:spTree>
      <p:nvGrpSpPr>
        <p:cNvPr id="1" name=""/>
        <p:cNvGrpSpPr/>
        <p:nvPr/>
      </p:nvGrpSpPr>
      <p:grpSpPr>
        <a:xfrm>
          <a:off x="0" y="0"/>
          <a:ext cx="0" cy="0"/>
          <a:chOff x="0" y="0"/>
          <a:chExt cx="0" cy="0"/>
        </a:xfrm>
      </p:grpSpPr>
      <p:cxnSp>
        <p:nvCxnSpPr>
          <p:cNvPr id="2" name="直線コネクタ 1">
            <a:extLst>
              <a:ext uri="{FF2B5EF4-FFF2-40B4-BE49-F238E27FC236}">
                <a16:creationId xmlns:a16="http://schemas.microsoft.com/office/drawing/2014/main" id="{86A25877-511D-904B-C834-3B596C94B919}"/>
              </a:ext>
            </a:extLst>
          </p:cNvPr>
          <p:cNvCxnSpPr/>
          <p:nvPr/>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7DDBB434-51B8-718C-ACAE-17C442FCF8AE}"/>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出典・参考図書・文献</a:t>
            </a:r>
          </a:p>
        </p:txBody>
      </p:sp>
      <p:sp>
        <p:nvSpPr>
          <p:cNvPr id="6" name="Slide Number Placeholder 5">
            <a:extLst>
              <a:ext uri="{FF2B5EF4-FFF2-40B4-BE49-F238E27FC236}">
                <a16:creationId xmlns:a16="http://schemas.microsoft.com/office/drawing/2014/main" id="{1E5ACF88-A172-29A9-1583-99868A32E7B5}"/>
              </a:ext>
            </a:extLst>
          </p:cNvPr>
          <p:cNvSpPr>
            <a:spLocks noGrp="1"/>
          </p:cNvSpPr>
          <p:nvPr>
            <p:ph type="sldNum" sz="quarter" idx="10"/>
          </p:nvPr>
        </p:nvSpPr>
        <p:spPr/>
        <p:txBody>
          <a:bodyPr/>
          <a:lstStyle>
            <a:lvl1pPr>
              <a:defRPr/>
            </a:lvl1pPr>
          </a:lstStyle>
          <a:p>
            <a:pPr>
              <a:defRPr/>
            </a:pPr>
            <a:fld id="{E2D08185-5819-4F4F-BE20-F0537E91DAFB}" type="slidenum">
              <a:rPr lang="ja-JP" altLang="en-US" smtClean="0"/>
              <a:pPr>
                <a:defRPr/>
              </a:pPr>
              <a:t>‹#›</a:t>
            </a:fld>
            <a:endParaRPr lang="ja-JP" altLang="en-US"/>
          </a:p>
        </p:txBody>
      </p:sp>
      <p:cxnSp>
        <p:nvCxnSpPr>
          <p:cNvPr id="7" name="直線コネクタ 6">
            <a:extLst>
              <a:ext uri="{FF2B5EF4-FFF2-40B4-BE49-F238E27FC236}">
                <a16:creationId xmlns:a16="http://schemas.microsoft.com/office/drawing/2014/main" id="{850C2C7F-6A53-4F3B-CDA0-2FB44FA3759D}"/>
              </a:ext>
            </a:extLst>
          </p:cNvPr>
          <p:cNvCxnSpPr/>
          <p:nvPr userDrawn="1"/>
        </p:nvCxnSpPr>
        <p:spPr>
          <a:xfrm>
            <a:off x="0" y="539750"/>
            <a:ext cx="9906000"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40E9D7C2-A3E6-C01F-A5F9-61A38CEE7C17}"/>
              </a:ext>
            </a:extLst>
          </p:cNvPr>
          <p:cNvSpPr/>
          <p:nvPr userDrawn="1"/>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出典</a:t>
            </a:r>
          </a:p>
        </p:txBody>
      </p:sp>
      <p:sp>
        <p:nvSpPr>
          <p:cNvPr id="9" name="フリーフォーム: 図形 8">
            <a:extLst>
              <a:ext uri="{FF2B5EF4-FFF2-40B4-BE49-F238E27FC236}">
                <a16:creationId xmlns:a16="http://schemas.microsoft.com/office/drawing/2014/main" id="{7AEF3B4B-8EEA-0DFF-711D-3BF011FCA9F9}"/>
              </a:ext>
            </a:extLst>
          </p:cNvPr>
          <p:cNvSpPr/>
          <p:nvPr userDrawn="1"/>
        </p:nvSpPr>
        <p:spPr>
          <a:xfrm>
            <a:off x="6626225" y="649288"/>
            <a:ext cx="3117850" cy="582612"/>
          </a:xfrm>
          <a:custGeom>
            <a:avLst/>
            <a:gdLst>
              <a:gd name="connsiteX0" fmla="*/ 77851 w 3116874"/>
              <a:gd name="connsiteY0" fmla="*/ 0 h 582896"/>
              <a:gd name="connsiteX1" fmla="*/ 3039023 w 3116874"/>
              <a:gd name="connsiteY1" fmla="*/ 0 h 582896"/>
              <a:gd name="connsiteX2" fmla="*/ 3116874 w 3116874"/>
              <a:gd name="connsiteY2" fmla="*/ 77851 h 582896"/>
              <a:gd name="connsiteX3" fmla="*/ 3116874 w 3116874"/>
              <a:gd name="connsiteY3" fmla="*/ 389247 h 582896"/>
              <a:gd name="connsiteX4" fmla="*/ 3039023 w 3116874"/>
              <a:gd name="connsiteY4" fmla="*/ 467098 h 582896"/>
              <a:gd name="connsiteX5" fmla="*/ 372119 w 3116874"/>
              <a:gd name="connsiteY5" fmla="*/ 467098 h 582896"/>
              <a:gd name="connsiteX6" fmla="*/ 294920 w 3116874"/>
              <a:gd name="connsiteY6" fmla="*/ 582896 h 582896"/>
              <a:gd name="connsiteX7" fmla="*/ 217722 w 3116874"/>
              <a:gd name="connsiteY7" fmla="*/ 467098 h 582896"/>
              <a:gd name="connsiteX8" fmla="*/ 77851 w 3116874"/>
              <a:gd name="connsiteY8" fmla="*/ 467098 h 582896"/>
              <a:gd name="connsiteX9" fmla="*/ 0 w 3116874"/>
              <a:gd name="connsiteY9" fmla="*/ 389247 h 582896"/>
              <a:gd name="connsiteX10" fmla="*/ 0 w 3116874"/>
              <a:gd name="connsiteY10" fmla="*/ 77851 h 582896"/>
              <a:gd name="connsiteX11" fmla="*/ 77851 w 3116874"/>
              <a:gd name="connsiteY11" fmla="*/ 0 h 58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6874" h="582896">
                <a:moveTo>
                  <a:pt x="77851" y="0"/>
                </a:moveTo>
                <a:lnTo>
                  <a:pt x="3039023" y="0"/>
                </a:lnTo>
                <a:cubicBezTo>
                  <a:pt x="3082019" y="0"/>
                  <a:pt x="3116874" y="34855"/>
                  <a:pt x="3116874" y="77851"/>
                </a:cubicBezTo>
                <a:lnTo>
                  <a:pt x="3116874" y="389247"/>
                </a:lnTo>
                <a:cubicBezTo>
                  <a:pt x="3116874" y="432243"/>
                  <a:pt x="3082019" y="467098"/>
                  <a:pt x="3039023" y="467098"/>
                </a:cubicBezTo>
                <a:lnTo>
                  <a:pt x="372119" y="467098"/>
                </a:lnTo>
                <a:lnTo>
                  <a:pt x="294920" y="582896"/>
                </a:lnTo>
                <a:lnTo>
                  <a:pt x="217722" y="467098"/>
                </a:lnTo>
                <a:lnTo>
                  <a:pt x="77851" y="467098"/>
                </a:lnTo>
                <a:cubicBezTo>
                  <a:pt x="34855" y="467098"/>
                  <a:pt x="0" y="432243"/>
                  <a:pt x="0" y="389247"/>
                </a:cubicBezTo>
                <a:lnTo>
                  <a:pt x="0" y="77851"/>
                </a:lnTo>
                <a:cubicBezTo>
                  <a:pt x="0" y="34855"/>
                  <a:pt x="34855" y="0"/>
                  <a:pt x="77851" y="0"/>
                </a:cubicBezTo>
                <a:close/>
              </a:path>
            </a:pathLst>
          </a:cu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sz="1200" spc="1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9F871B9-FFF8-6481-7837-B2DDD8E8A30F}"/>
              </a:ext>
            </a:extLst>
          </p:cNvPr>
          <p:cNvSpPr txBox="1"/>
          <p:nvPr userDrawn="1"/>
        </p:nvSpPr>
        <p:spPr>
          <a:xfrm>
            <a:off x="6697663" y="760413"/>
            <a:ext cx="3052762" cy="261937"/>
          </a:xfrm>
          <a:prstGeom prst="rect">
            <a:avLst/>
          </a:prstGeom>
          <a:noFill/>
        </p:spPr>
        <p:txBody>
          <a:bodyPr>
            <a:spAutoFit/>
          </a:bodyPr>
          <a:lstStyle/>
          <a:p>
            <a:pPr algn="ctr">
              <a:defRPr/>
            </a:pPr>
            <a:r>
              <a:rPr kumimoji="1" lang="ja-JP" altLang="en-US" sz="1050" spc="100" dirty="0">
                <a:latin typeface="メイリオ" panose="020B0604030504040204" pitchFamily="50" charset="-128"/>
                <a:ea typeface="メイリオ" panose="020B0604030504040204" pitchFamily="50" charset="-128"/>
              </a:rPr>
              <a:t>ぜひ出典にも目を通してみましょう</a:t>
            </a:r>
          </a:p>
        </p:txBody>
      </p:sp>
    </p:spTree>
    <p:extLst>
      <p:ext uri="{BB962C8B-B14F-4D97-AF65-F5344CB8AC3E}">
        <p14:creationId xmlns:p14="http://schemas.microsoft.com/office/powerpoint/2010/main" val="277585823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32927FFD-3D24-4EC2-AEC8-E83A8D96C0AC}" type="slidenum">
              <a:rPr kumimoji="1" lang="ja-JP" altLang="en-US" smtClean="0"/>
              <a:pPr/>
              <a:t>‹#›</a:t>
            </a:fld>
            <a:endParaRPr kumimoji="1" lang="ja-JP" altLang="en-US"/>
          </a:p>
        </p:txBody>
      </p:sp>
    </p:spTree>
    <p:extLst>
      <p:ext uri="{BB962C8B-B14F-4D97-AF65-F5344CB8AC3E}">
        <p14:creationId xmlns:p14="http://schemas.microsoft.com/office/powerpoint/2010/main" val="110307985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67A9241-E511-A6E9-4EBF-9F13D7F8F86A}"/>
              </a:ext>
            </a:extLst>
          </p:cNvPr>
          <p:cNvSpPr>
            <a:spLocks noGrp="1" noChangeArrowheads="1"/>
          </p:cNvSpPr>
          <p:nvPr>
            <p:ph type="title"/>
          </p:nvPr>
        </p:nvSpPr>
        <p:spPr bwMode="auto">
          <a:xfrm>
            <a:off x="681038" y="365125"/>
            <a:ext cx="8543925"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Text Placeholder 2">
            <a:extLst>
              <a:ext uri="{FF2B5EF4-FFF2-40B4-BE49-F238E27FC236}">
                <a16:creationId xmlns:a16="http://schemas.microsoft.com/office/drawing/2014/main" id="{3F3459BF-2E5A-60BF-F6EA-09CD183D8FC0}"/>
              </a:ext>
            </a:extLst>
          </p:cNvPr>
          <p:cNvSpPr>
            <a:spLocks noGrp="1" noChangeArrowheads="1"/>
          </p:cNvSpPr>
          <p:nvPr>
            <p:ph type="body" idx="1"/>
          </p:nvPr>
        </p:nvSpPr>
        <p:spPr bwMode="auto">
          <a:xfrm>
            <a:off x="681038" y="1825625"/>
            <a:ext cx="854392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Date Placeholder 3">
            <a:extLst>
              <a:ext uri="{FF2B5EF4-FFF2-40B4-BE49-F238E27FC236}">
                <a16:creationId xmlns:a16="http://schemas.microsoft.com/office/drawing/2014/main" id="{FB74AF5C-C70D-2805-8864-8AE28A00DF71}"/>
              </a:ext>
            </a:extLst>
          </p:cNvPr>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schemeClr val="tx1">
                    <a:tint val="75000"/>
                  </a:schemeClr>
                </a:solidFill>
                <a:latin typeface="+mn-lt"/>
              </a:defRPr>
            </a:lvl1pPr>
          </a:lstStyle>
          <a:p>
            <a:pPr>
              <a:defRPr/>
            </a:pPr>
            <a:fld id="{4C873A2B-B068-4426-8F39-2200EC0908C4}" type="datetime1">
              <a:rPr lang="ja-JP" altLang="en-US" smtClean="0"/>
              <a:pPr>
                <a:defRPr/>
              </a:pPr>
              <a:t>2025/4/18</a:t>
            </a:fld>
            <a:endParaRPr lang="ja-JP" altLang="en-US"/>
          </a:p>
        </p:txBody>
      </p:sp>
      <p:sp>
        <p:nvSpPr>
          <p:cNvPr id="5" name="Footer Placeholder 4">
            <a:extLst>
              <a:ext uri="{FF2B5EF4-FFF2-40B4-BE49-F238E27FC236}">
                <a16:creationId xmlns:a16="http://schemas.microsoft.com/office/drawing/2014/main" id="{797CFFD3-35A4-457C-32A6-AA3FD0F407D8}"/>
              </a:ext>
            </a:extLst>
          </p:cNvPr>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schemeClr val="tx1">
                    <a:tint val="75000"/>
                  </a:schemeClr>
                </a:solidFill>
                <a:latin typeface="+mn-lt"/>
              </a:defRPr>
            </a:lvl1pPr>
          </a:lstStyle>
          <a:p>
            <a:pPr>
              <a:defRPr/>
            </a:pPr>
            <a:endParaRPr lang="ja-JP" altLang="en-US"/>
          </a:p>
        </p:txBody>
      </p:sp>
      <p:sp>
        <p:nvSpPr>
          <p:cNvPr id="6" name="Slide Number Placeholder 5">
            <a:extLst>
              <a:ext uri="{FF2B5EF4-FFF2-40B4-BE49-F238E27FC236}">
                <a16:creationId xmlns:a16="http://schemas.microsoft.com/office/drawing/2014/main" id="{119CAC09-A2F6-FA3E-E805-9FEC3589E132}"/>
              </a:ext>
            </a:extLst>
          </p:cNvPr>
          <p:cNvSpPr>
            <a:spLocks noGrp="1"/>
          </p:cNvSpPr>
          <p:nvPr>
            <p:ph type="sldNum" sz="quarter" idx="4"/>
          </p:nvPr>
        </p:nvSpPr>
        <p:spPr>
          <a:xfrm>
            <a:off x="9526588" y="6492875"/>
            <a:ext cx="37941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1" sz="1000">
                <a:solidFill>
                  <a:srgbClr val="898989"/>
                </a:solidFill>
              </a:defRPr>
            </a:lvl1pPr>
          </a:lstStyle>
          <a:p>
            <a:pPr>
              <a:defRPr/>
            </a:pPr>
            <a:fld id="{9C2BBBD5-77FF-465B-BB81-B82E0E764590}" type="slidenum">
              <a:rPr lang="ja-JP" altLang="en-US" smtClean="0"/>
              <a:pPr>
                <a:defRPr/>
              </a:pPr>
              <a:t>‹#›</a:t>
            </a:fld>
            <a:endParaRPr lang="ja-JP" altLang="en-US"/>
          </a:p>
        </p:txBody>
      </p:sp>
    </p:spTree>
    <p:extLst>
      <p:ext uri="{BB962C8B-B14F-4D97-AF65-F5344CB8AC3E}">
        <p14:creationId xmlns:p14="http://schemas.microsoft.com/office/powerpoint/2010/main" val="2968445305"/>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834" r:id="rId10"/>
    <p:sldLayoutId id="2147483835" r:id="rId11"/>
    <p:sldLayoutId id="2147483839" r:id="rId12"/>
    <p:sldLayoutId id="2147483840" r:id="rId13"/>
    <p:sldLayoutId id="2147483841" r:id="rId14"/>
    <p:sldLayoutId id="2147483842" r:id="rId15"/>
    <p:sldLayoutId id="2147483843" r:id="rId16"/>
    <p:sldLayoutId id="2147483844" r:id="rId17"/>
  </p:sldLayoutIdLst>
  <p:hf hdr="0" ftr="0" dt="0"/>
  <p:txStyles>
    <p:titleStyle>
      <a:lvl1pPr algn="l" rtl="0" eaLnBrk="1" fontAlgn="base" hangingPunct="1">
        <a:lnSpc>
          <a:spcPct val="90000"/>
        </a:lnSpc>
        <a:spcBef>
          <a:spcPct val="0"/>
        </a:spcBef>
        <a:spcAft>
          <a:spcPct val="0"/>
        </a:spcAft>
        <a:defRPr kumimoji="1"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kumimoji="1"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3.xml" Type="http://schemas.openxmlformats.org/officeDocument/2006/relationships/notesSlide"/><Relationship Id="rId3" Target="../media/image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5.xml" Type="http://schemas.openxmlformats.org/officeDocument/2006/relationships/notesSlide"/><Relationship Id="rId3"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6.xml" Type="http://schemas.openxmlformats.org/officeDocument/2006/relationships/notesSlide"/><Relationship Id="rId3"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0.xml" Type="http://schemas.openxmlformats.org/officeDocument/2006/relationships/notesSlide"/><Relationship Id="rId3" Target="../media/image6.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1.xml" Type="http://schemas.openxmlformats.org/officeDocument/2006/relationships/notesSlide"/><Relationship Id="rId3" Target="../media/image9.png" Type="http://schemas.openxmlformats.org/officeDocument/2006/relationships/image"/><Relationship Id="rId4" Target="../media/image10.sv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8.xml" Type="http://schemas.openxmlformats.org/officeDocument/2006/relationships/notesSlide"/><Relationship Id="rId3" Target="../media/image6.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29.xml" Type="http://schemas.openxmlformats.org/officeDocument/2006/relationships/notesSlide"/><Relationship Id="rId3"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1.xml" Type="http://schemas.openxmlformats.org/officeDocument/2006/relationships/notesSlide"/><Relationship Id="rId3" Target="../media/image7.png" Type="http://schemas.openxmlformats.org/officeDocument/2006/relationships/image"/><Relationship Id="rId4" Target="https://www.mhlw.go.jp/stf/seisakunitsuite/bunya/hukushi_kaigo/seikatsuhogo/seikatsuhogopage.html" TargetMode="External" Type="http://schemas.openxmlformats.org/officeDocument/2006/relationships/hyperlink"/></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2.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4.xml" Type="http://schemas.openxmlformats.org/officeDocument/2006/relationships/notesSlide"/><Relationship Id="rId3" Target="../media/image13.emf"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37.xml" Type="http://schemas.openxmlformats.org/officeDocument/2006/relationships/notesSlide"/><Relationship Id="rId3" Target="../media/image7.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0.xml" Type="http://schemas.openxmlformats.org/officeDocument/2006/relationships/notesSlide"/><Relationship Id="rId3" Target="../media/image6.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2.xml" Type="http://schemas.openxmlformats.org/officeDocument/2006/relationships/notesSlide"/><Relationship Id="rId3" Target="../media/image7.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3.xml" Type="http://schemas.openxmlformats.org/officeDocument/2006/relationships/notesSlide"/></Relationships>
</file>

<file path=ppt/slides/_rels/slide44.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5.xml" Type="http://schemas.openxmlformats.org/officeDocument/2006/relationships/notesSlide"/><Relationship Id="rId3" Target="../media/image14.png" Type="http://schemas.openxmlformats.org/officeDocument/2006/relationships/image"/><Relationship Id="rId4" Target="../media/image7.png" Type="http://schemas.openxmlformats.org/officeDocument/2006/relationships/image"/></Relationships>
</file>

<file path=ppt/slides/_rels/slide46.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48.xml" Type="http://schemas.openxmlformats.org/officeDocument/2006/relationships/notesSlide"/></Relationships>
</file>

<file path=ppt/slides/_rels/slide49.xml.rels><?xml version="1.0" encoding="UTF-8" standalone="yes"?><Relationships xmlns="http://schemas.openxmlformats.org/package/2006/relationships"><Relationship Id="rId1" Target="../slideLayouts/slideLayout5.xml" Type="http://schemas.openxmlformats.org/officeDocument/2006/relationships/slideLayout"/><Relationship Id="rId10" Target="../media/image22.png" Type="http://schemas.openxmlformats.org/officeDocument/2006/relationships/image"/><Relationship Id="rId2" Target="../notesSlides/notesSlide49.xml" Type="http://schemas.openxmlformats.org/officeDocument/2006/relationships/notesSlid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s>
</file>

<file path=ppt/slides/_rels/slide5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0.xml" Type="http://schemas.openxmlformats.org/officeDocument/2006/relationships/notesSlide"/><Relationship Id="rId3" Target="../media/image23.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1.xml" Type="http://schemas.openxmlformats.org/officeDocument/2006/relationships/notesSlide"/></Relationships>
</file>

<file path=ppt/slides/_rels/slide5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2.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3.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5.xml" Type="http://schemas.openxmlformats.org/officeDocument/2006/relationships/notesSlide"/><Relationship Id="rId3" Target="../media/image7.png" Type="http://schemas.openxmlformats.org/officeDocument/2006/relationships/image"/></Relationships>
</file>

<file path=ppt/slides/_rels/slide5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7.xml" Type="http://schemas.openxmlformats.org/officeDocument/2006/relationships/notesSlide"/></Relationships>
</file>

<file path=ppt/slides/_rels/slide5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58.xml" Type="http://schemas.openxmlformats.org/officeDocument/2006/relationships/notesSlide"/></Relationships>
</file>

<file path=ppt/slides/_rels/slide5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5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xml" Type="http://schemas.openxmlformats.org/officeDocument/2006/relationships/notesSlide"/></Relationships>
</file>

<file path=ppt/slides/_rels/slide60.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0.xml" Type="http://schemas.openxmlformats.org/officeDocument/2006/relationships/notesSlide"/><Relationship Id="rId3" Target="../media/image7.png" Type="http://schemas.openxmlformats.org/officeDocument/2006/relationships/image"/></Relationships>
</file>

<file path=ppt/slides/_rels/slide61.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62.xml" Type="http://schemas.openxmlformats.org/officeDocument/2006/relationships/notesSlide"/><Relationship Id="rId3" Target="../media/image6.png" Type="http://schemas.openxmlformats.org/officeDocument/2006/relationships/image"/></Relationships>
</file>

<file path=ppt/slides/_rels/slide63.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3.xml" Type="http://schemas.openxmlformats.org/officeDocument/2006/relationships/notesSlide"/></Relationships>
</file>

<file path=ppt/slides/_rels/slide64.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64.xml" Type="http://schemas.openxmlformats.org/officeDocument/2006/relationships/notesSlid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s>
</file>

<file path=ppt/slides/_rels/slide66.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66.xml" Type="http://schemas.openxmlformats.org/officeDocument/2006/relationships/notesSlide"/><Relationship Id="rId3" Target="https://www.mhlw.go.jp/stf/seisakunitsuite/bunya/hukushi_kaigo/seikatsuhogo/seikatsuhogopage.html" TargetMode="External" Type="http://schemas.openxmlformats.org/officeDocument/2006/relationships/hyperlink"/><Relationship Id="rId4" Target="https://www.mhlw.go.jp/stf/newpage_27133.html" TargetMode="External" Type="http://schemas.openxmlformats.org/officeDocument/2006/relationships/hyperlink"/></Relationships>
</file>

<file path=ppt/slides/_rels/slide7.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6.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C7EFB-1BF7-CCF9-4C84-F3B74DAFB706}"/>
            </a:ext>
          </a:extLst>
        </p:cNvPr>
        <p:cNvGrpSpPr/>
        <p:nvPr/>
      </p:nvGrpSpPr>
      <p:grpSpPr>
        <a:xfrm>
          <a:off x="0" y="0"/>
          <a:ext cx="0" cy="0"/>
          <a:chOff x="0" y="0"/>
          <a:chExt cx="0" cy="0"/>
        </a:xfrm>
      </p:grpSpPr>
      <p:sp>
        <p:nvSpPr>
          <p:cNvPr id="7" name="平行四辺形 6">
            <a:extLst>
              <a:ext uri="{FF2B5EF4-FFF2-40B4-BE49-F238E27FC236}">
                <a16:creationId xmlns:a16="http://schemas.microsoft.com/office/drawing/2014/main" id="{B40CDA83-BD41-6C73-1A9C-63A70A26D0F6}"/>
              </a:ext>
            </a:extLst>
          </p:cNvPr>
          <p:cNvSpPr/>
          <p:nvPr/>
        </p:nvSpPr>
        <p:spPr>
          <a:xfrm>
            <a:off x="273000" y="3497650"/>
            <a:ext cx="9360000" cy="324000"/>
          </a:xfrm>
          <a:prstGeom prst="parallelogram">
            <a:avLst/>
          </a:prstGeom>
          <a:pattFill prst="wdUpDiag">
            <a:fgClr>
              <a:schemeClr val="bg2">
                <a:lumMod val="90000"/>
              </a:schemeClr>
            </a:fgClr>
            <a:bgClr>
              <a:schemeClr val="bg1">
                <a:lumMod val="95000"/>
              </a:schemeClr>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 name="正方形/長方形 1">
            <a:extLst>
              <a:ext uri="{FF2B5EF4-FFF2-40B4-BE49-F238E27FC236}">
                <a16:creationId xmlns:a16="http://schemas.microsoft.com/office/drawing/2014/main" id="{C1A8C2B4-DEC7-7B8E-3E6B-189FDB7C7CBC}"/>
              </a:ext>
            </a:extLst>
          </p:cNvPr>
          <p:cNvSpPr/>
          <p:nvPr/>
        </p:nvSpPr>
        <p:spPr>
          <a:xfrm>
            <a:off x="93000" y="2159000"/>
            <a:ext cx="9720000" cy="254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1" lang="ja-JP" altLang="en-US" sz="4800" b="1" spc="300" dirty="0">
                <a:solidFill>
                  <a:prstClr val="black"/>
                </a:solidFill>
                <a:latin typeface="メイリオ" panose="020B0604030504040204" pitchFamily="50" charset="-128"/>
                <a:ea typeface="メイリオ" panose="020B0604030504040204" pitchFamily="50" charset="-128"/>
              </a:rPr>
              <a:t>生活保護の基本的な実務</a:t>
            </a:r>
            <a:endParaRPr kumimoji="1" lang="en-US" altLang="ja-JP" sz="4800" b="1" spc="3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41F0563-5B2C-6130-8E95-8A24B971379B}"/>
              </a:ext>
            </a:extLst>
          </p:cNvPr>
          <p:cNvSpPr txBox="1"/>
          <p:nvPr/>
        </p:nvSpPr>
        <p:spPr>
          <a:xfrm>
            <a:off x="2817628" y="0"/>
            <a:ext cx="7088372" cy="2215991"/>
          </a:xfrm>
          <a:prstGeom prst="rect">
            <a:avLst/>
          </a:prstGeom>
          <a:noFill/>
        </p:spPr>
        <p:txBody>
          <a:bodyPr wrap="square">
            <a:spAutoFit/>
          </a:bodyPr>
          <a:lstStyle/>
          <a:p>
            <a:pPr algn="r" eaLnBrk="1" fontAlgn="auto" hangingPunct="1">
              <a:spcBef>
                <a:spcPts val="0"/>
              </a:spcBef>
              <a:spcAft>
                <a:spcPts val="0"/>
              </a:spcAft>
              <a:defRPr/>
            </a:pPr>
            <a:r>
              <a:rPr kumimoji="1" lang="en-US" altLang="ja-JP" sz="13800" b="1" spc="300" dirty="0">
                <a:solidFill>
                  <a:schemeClr val="bg2">
                    <a:lumMod val="90000"/>
                  </a:schemeClr>
                </a:solidFill>
                <a:latin typeface="メイリオ" panose="020B0604030504040204" pitchFamily="50" charset="-128"/>
                <a:ea typeface="メイリオ" panose="020B0604030504040204" pitchFamily="50" charset="-128"/>
              </a:rPr>
              <a:t>No.2-1</a:t>
            </a:r>
          </a:p>
        </p:txBody>
      </p:sp>
      <p:sp>
        <p:nvSpPr>
          <p:cNvPr id="11" name="正方形/長方形 10">
            <a:extLst>
              <a:ext uri="{FF2B5EF4-FFF2-40B4-BE49-F238E27FC236}">
                <a16:creationId xmlns:a16="http://schemas.microsoft.com/office/drawing/2014/main" id="{2D684B87-7005-9EC1-B180-D1DBA1B71776}"/>
              </a:ext>
            </a:extLst>
          </p:cNvPr>
          <p:cNvSpPr/>
          <p:nvPr/>
        </p:nvSpPr>
        <p:spPr>
          <a:xfrm>
            <a:off x="2177902" y="5241538"/>
            <a:ext cx="5550195" cy="58479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600" dirty="0">
                <a:solidFill>
                  <a:schemeClr val="tx1"/>
                </a:solidFill>
                <a:latin typeface="メイリオ" panose="020B0604030504040204" pitchFamily="50" charset="-128"/>
                <a:ea typeface="メイリオ" panose="020B0604030504040204" pitchFamily="50" charset="-128"/>
              </a:rPr>
              <a:t>実施日：　　年　　月　　日</a:t>
            </a:r>
          </a:p>
        </p:txBody>
      </p:sp>
    </p:spTree>
    <p:extLst>
      <p:ext uri="{BB962C8B-B14F-4D97-AF65-F5344CB8AC3E}">
        <p14:creationId xmlns:p14="http://schemas.microsoft.com/office/powerpoint/2010/main" val="151037154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98BF-254B-3375-55FC-79FC7FA2F9E2}"/>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5D6BF1F5-6C37-6418-9654-2E8ACD59103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9</a:t>
            </a:fld>
            <a:endParaRPr lang="ja-JP" altLang="en-US" sz="1000">
              <a:solidFill>
                <a:srgbClr val="898989"/>
              </a:solidFill>
            </a:endParaRPr>
          </a:p>
        </p:txBody>
      </p:sp>
      <p:sp>
        <p:nvSpPr>
          <p:cNvPr id="15" name="正方形/長方形 14">
            <a:extLst>
              <a:ext uri="{FF2B5EF4-FFF2-40B4-BE49-F238E27FC236}">
                <a16:creationId xmlns:a16="http://schemas.microsoft.com/office/drawing/2014/main" id="{A4294FF5-CCA2-5D35-78AA-F582968B516E}"/>
              </a:ext>
            </a:extLst>
          </p:cNvPr>
          <p:cNvSpPr/>
          <p:nvPr/>
        </p:nvSpPr>
        <p:spPr>
          <a:xfrm>
            <a:off x="0" y="648000"/>
            <a:ext cx="9906000" cy="10650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は、生活保護法の目的を達成するため、</a:t>
            </a:r>
            <a:r>
              <a:rPr kumimoji="1" lang="ja-JP" altLang="en-US" sz="1400" b="1" u="sng" spc="100" dirty="0">
                <a:solidFill>
                  <a:schemeClr val="tx1"/>
                </a:solidFill>
                <a:latin typeface="メイリオ" panose="020B0604030504040204" pitchFamily="50" charset="-128"/>
                <a:ea typeface="メイリオ" panose="020B0604030504040204" pitchFamily="50" charset="-128"/>
              </a:rPr>
              <a:t>訪問等により世帯の状況を把握することを通じて、</a:t>
            </a:r>
            <a:r>
              <a:rPr kumimoji="1" lang="ja-JP" altLang="en-US" sz="1400" spc="100" dirty="0">
                <a:solidFill>
                  <a:schemeClr val="tx1"/>
                </a:solidFill>
                <a:latin typeface="メイリオ" panose="020B0604030504040204" pitchFamily="50" charset="-128"/>
                <a:ea typeface="メイリオ" panose="020B0604030504040204" pitchFamily="50" charset="-128"/>
              </a:rPr>
              <a:t>世帯の状況を踏まえた最低生活保障としての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保護費の支給</a:t>
            </a:r>
            <a:r>
              <a:rPr kumimoji="1" lang="ja-JP" altLang="en-US" sz="1400" spc="100" dirty="0">
                <a:solidFill>
                  <a:schemeClr val="tx1"/>
                </a:solidFill>
                <a:latin typeface="メイリオ" panose="020B0604030504040204" pitchFamily="50" charset="-128"/>
                <a:ea typeface="メイリオ" panose="020B0604030504040204" pitchFamily="50" charset="-128"/>
              </a:rPr>
              <a:t>、世帯の課題を踏まえた</a:t>
            </a:r>
            <a:r>
              <a:rPr kumimoji="1" lang="ja-JP" altLang="en-US" sz="1400" b="1" u="sng" spc="100" dirty="0">
                <a:solidFill>
                  <a:schemeClr val="tx1"/>
                </a:solidFill>
                <a:latin typeface="メイリオ" panose="020B0604030504040204" pitchFamily="50" charset="-128"/>
                <a:ea typeface="メイリオ" panose="020B0604030504040204" pitchFamily="50" charset="-128"/>
              </a:rPr>
              <a:t>相談援助・自立支援</a:t>
            </a:r>
            <a:r>
              <a:rPr kumimoji="1" lang="ja-JP" altLang="en-US" sz="1400" spc="100" dirty="0">
                <a:solidFill>
                  <a:schemeClr val="tx1"/>
                </a:solidFill>
                <a:latin typeface="メイリオ" panose="020B0604030504040204" pitchFamily="50" charset="-128"/>
                <a:ea typeface="メイリオ" panose="020B0604030504040204" pitchFamily="50" charset="-128"/>
              </a:rPr>
              <a:t>を実施することが求められます。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がこの役割を果たすためには、中核的な業務である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「居宅訪問」</a:t>
            </a:r>
            <a:r>
              <a:rPr kumimoji="1" lang="ja-JP" altLang="en-US" sz="1400" spc="100" dirty="0">
                <a:solidFill>
                  <a:schemeClr val="tx1"/>
                </a:solidFill>
                <a:latin typeface="メイリオ" panose="020B0604030504040204" pitchFamily="50" charset="-128"/>
                <a:ea typeface="メイリオ" panose="020B0604030504040204" pitchFamily="50" charset="-128"/>
              </a:rPr>
              <a:t>の実施が重要です。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D30DBE02-77E5-9CFD-5C56-3E45D676EDF5}"/>
              </a:ext>
            </a:extLst>
          </p:cNvPr>
          <p:cNvGrpSpPr/>
          <p:nvPr/>
        </p:nvGrpSpPr>
        <p:grpSpPr>
          <a:xfrm>
            <a:off x="891117" y="2235799"/>
            <a:ext cx="8123767" cy="821266"/>
            <a:chOff x="884766" y="1644652"/>
            <a:chExt cx="8123767" cy="821266"/>
          </a:xfrm>
        </p:grpSpPr>
        <p:sp>
          <p:nvSpPr>
            <p:cNvPr id="2" name="正方形/長方形 1">
              <a:extLst>
                <a:ext uri="{FF2B5EF4-FFF2-40B4-BE49-F238E27FC236}">
                  <a16:creationId xmlns:a16="http://schemas.microsoft.com/office/drawing/2014/main" id="{ED630F58-1C63-070B-C4E8-D38D7F69E8A0}"/>
                </a:ext>
              </a:extLst>
            </p:cNvPr>
            <p:cNvSpPr/>
            <p:nvPr/>
          </p:nvSpPr>
          <p:spPr>
            <a:xfrm>
              <a:off x="884766" y="1644652"/>
              <a:ext cx="3568700" cy="82126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solidFill>
                    <a:schemeClr val="tx1"/>
                  </a:solidFill>
                  <a:latin typeface="メイリオ" panose="020B0604030504040204" pitchFamily="50" charset="-128"/>
                  <a:ea typeface="メイリオ" panose="020B0604030504040204" pitchFamily="50" charset="-128"/>
                </a:rPr>
                <a:t>最低限度の生活の保障</a:t>
              </a:r>
            </a:p>
          </p:txBody>
        </p:sp>
        <p:sp>
          <p:nvSpPr>
            <p:cNvPr id="3" name="正方形/長方形 2">
              <a:extLst>
                <a:ext uri="{FF2B5EF4-FFF2-40B4-BE49-F238E27FC236}">
                  <a16:creationId xmlns:a16="http://schemas.microsoft.com/office/drawing/2014/main" id="{6C333D05-8593-863F-ACA3-34B0623D821E}"/>
                </a:ext>
              </a:extLst>
            </p:cNvPr>
            <p:cNvSpPr/>
            <p:nvPr/>
          </p:nvSpPr>
          <p:spPr>
            <a:xfrm>
              <a:off x="5439833" y="1644652"/>
              <a:ext cx="3568700" cy="821266"/>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solidFill>
                    <a:schemeClr val="tx1"/>
                  </a:solidFill>
                  <a:latin typeface="メイリオ" panose="020B0604030504040204" pitchFamily="50" charset="-128"/>
                  <a:ea typeface="メイリオ" panose="020B0604030504040204" pitchFamily="50" charset="-128"/>
                </a:rPr>
                <a:t>自立の助長</a:t>
              </a:r>
            </a:p>
          </p:txBody>
        </p:sp>
      </p:grpSp>
      <p:sp>
        <p:nvSpPr>
          <p:cNvPr id="17" name="二等辺三角形 16">
            <a:extLst>
              <a:ext uri="{FF2B5EF4-FFF2-40B4-BE49-F238E27FC236}">
                <a16:creationId xmlns:a16="http://schemas.microsoft.com/office/drawing/2014/main" id="{60E078A1-CB2D-5B62-1A5D-0B0338683544}"/>
              </a:ext>
            </a:extLst>
          </p:cNvPr>
          <p:cNvSpPr/>
          <p:nvPr/>
        </p:nvSpPr>
        <p:spPr>
          <a:xfrm flipV="1">
            <a:off x="4658870" y="3478932"/>
            <a:ext cx="520700" cy="31750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102CD36F-9A24-30B0-0586-070FADB08579}"/>
              </a:ext>
            </a:extLst>
          </p:cNvPr>
          <p:cNvSpPr/>
          <p:nvPr/>
        </p:nvSpPr>
        <p:spPr>
          <a:xfrm>
            <a:off x="1172720" y="3921195"/>
            <a:ext cx="7493001" cy="821266"/>
          </a:xfrm>
          <a:prstGeom prst="rect">
            <a:avLst/>
          </a:prstGeom>
          <a:solidFill>
            <a:schemeClr val="accent2"/>
          </a:solidFill>
          <a:ln w="762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latin typeface="メイリオ" panose="020B0604030504040204" pitchFamily="50" charset="-128"/>
                <a:ea typeface="メイリオ" panose="020B0604030504040204" pitchFamily="50" charset="-128"/>
              </a:rPr>
              <a:t>居宅訪問等を通じた世帯の状況の把握</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（居宅訪問・来所面談・電話・手紙など）</a:t>
            </a:r>
            <a:endParaRPr kumimoji="1" lang="en-US" altLang="ja-JP" b="1" spc="100" dirty="0">
              <a:latin typeface="メイリオ" panose="020B0604030504040204" pitchFamily="50" charset="-128"/>
              <a:ea typeface="メイリオ" panose="020B0604030504040204" pitchFamily="50" charset="-128"/>
            </a:endParaRPr>
          </a:p>
        </p:txBody>
      </p:sp>
      <p:sp>
        <p:nvSpPr>
          <p:cNvPr id="19" name="二等辺三角形 18">
            <a:extLst>
              <a:ext uri="{FF2B5EF4-FFF2-40B4-BE49-F238E27FC236}">
                <a16:creationId xmlns:a16="http://schemas.microsoft.com/office/drawing/2014/main" id="{5BD7C5BD-2261-AC72-F5C6-6C69E272894F}"/>
              </a:ext>
            </a:extLst>
          </p:cNvPr>
          <p:cNvSpPr/>
          <p:nvPr/>
        </p:nvSpPr>
        <p:spPr>
          <a:xfrm flipV="1">
            <a:off x="4658870" y="4917922"/>
            <a:ext cx="520700" cy="317500"/>
          </a:xfrm>
          <a:prstGeom prst="triangl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B66CF5B9-6B32-0DAE-A6B8-C93C523FC336}"/>
              </a:ext>
            </a:extLst>
          </p:cNvPr>
          <p:cNvSpPr/>
          <p:nvPr/>
        </p:nvSpPr>
        <p:spPr>
          <a:xfrm>
            <a:off x="0" y="1365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2000" b="1" spc="150" dirty="0">
                <a:solidFill>
                  <a:schemeClr val="tx1"/>
                </a:solidFill>
                <a:latin typeface="メイリオ" panose="020B0604030504040204" pitchFamily="50" charset="-128"/>
                <a:ea typeface="メイリオ" panose="020B0604030504040204" pitchFamily="50" charset="-128"/>
              </a:rPr>
              <a:t>Ⅰ</a:t>
            </a:r>
            <a:r>
              <a:rPr kumimoji="1" lang="ja-JP" altLang="en-US" sz="2000" b="1" spc="150" dirty="0">
                <a:solidFill>
                  <a:schemeClr val="tx1"/>
                </a:solidFill>
                <a:latin typeface="メイリオ" panose="020B0604030504040204" pitchFamily="50" charset="-128"/>
                <a:ea typeface="メイリオ" panose="020B0604030504040204" pitchFamily="50" charset="-128"/>
              </a:rPr>
              <a:t>．</a:t>
            </a:r>
            <a:r>
              <a:rPr kumimoji="1" lang="en-US" altLang="ja-JP" sz="2000" b="1" spc="150" dirty="0">
                <a:solidFill>
                  <a:schemeClr val="tx1"/>
                </a:solidFill>
                <a:latin typeface="メイリオ" panose="020B0604030504040204" pitchFamily="50" charset="-128"/>
                <a:ea typeface="メイリオ" panose="020B0604030504040204" pitchFamily="50" charset="-128"/>
              </a:rPr>
              <a:t>CW</a:t>
            </a:r>
            <a:r>
              <a:rPr kumimoji="1" lang="ja-JP" altLang="en-US" sz="2000" b="1" spc="150" dirty="0">
                <a:solidFill>
                  <a:schemeClr val="tx1"/>
                </a:solidFill>
                <a:latin typeface="メイリオ" panose="020B0604030504040204" pitchFamily="50" charset="-128"/>
                <a:ea typeface="メイリオ" panose="020B0604030504040204" pitchFamily="50" charset="-128"/>
              </a:rPr>
              <a:t>の役割と実務の全体像</a:t>
            </a:r>
          </a:p>
        </p:txBody>
      </p:sp>
      <p:grpSp>
        <p:nvGrpSpPr>
          <p:cNvPr id="8" name="グループ化 7">
            <a:extLst>
              <a:ext uri="{FF2B5EF4-FFF2-40B4-BE49-F238E27FC236}">
                <a16:creationId xmlns:a16="http://schemas.microsoft.com/office/drawing/2014/main" id="{A0129505-C381-4E7E-2712-FB36882E4B41}"/>
              </a:ext>
            </a:extLst>
          </p:cNvPr>
          <p:cNvGrpSpPr/>
          <p:nvPr/>
        </p:nvGrpSpPr>
        <p:grpSpPr>
          <a:xfrm>
            <a:off x="954540" y="5475901"/>
            <a:ext cx="7996920" cy="1016974"/>
            <a:chOff x="884766" y="1644652"/>
            <a:chExt cx="7996920" cy="821266"/>
          </a:xfrm>
        </p:grpSpPr>
        <p:sp>
          <p:nvSpPr>
            <p:cNvPr id="9" name="正方形/長方形 8">
              <a:extLst>
                <a:ext uri="{FF2B5EF4-FFF2-40B4-BE49-F238E27FC236}">
                  <a16:creationId xmlns:a16="http://schemas.microsoft.com/office/drawing/2014/main" id="{DDB7C277-947B-318F-1D48-99CA9C35BC6C}"/>
                </a:ext>
              </a:extLst>
            </p:cNvPr>
            <p:cNvSpPr/>
            <p:nvPr/>
          </p:nvSpPr>
          <p:spPr>
            <a:xfrm>
              <a:off x="884766" y="1644652"/>
              <a:ext cx="3935408" cy="821266"/>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latin typeface="メイリオ" panose="020B0604030504040204" pitchFamily="50" charset="-128"/>
                  <a:ea typeface="メイリオ" panose="020B0604030504040204" pitchFamily="50" charset="-128"/>
                </a:rPr>
                <a:t>最低生活保障としての</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保護費の支給</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（適切な事務処理）</a:t>
              </a:r>
            </a:p>
          </p:txBody>
        </p:sp>
        <p:sp>
          <p:nvSpPr>
            <p:cNvPr id="10" name="正方形/長方形 9">
              <a:extLst>
                <a:ext uri="{FF2B5EF4-FFF2-40B4-BE49-F238E27FC236}">
                  <a16:creationId xmlns:a16="http://schemas.microsoft.com/office/drawing/2014/main" id="{6F57273E-C08C-A4A2-5290-BED4F090E6A9}"/>
                </a:ext>
              </a:extLst>
            </p:cNvPr>
            <p:cNvSpPr/>
            <p:nvPr/>
          </p:nvSpPr>
          <p:spPr>
            <a:xfrm>
              <a:off x="5312986" y="1644652"/>
              <a:ext cx="3568700" cy="821266"/>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spc="100" dirty="0">
                  <a:latin typeface="メイリオ" panose="020B0604030504040204" pitchFamily="50" charset="-128"/>
                  <a:ea typeface="メイリオ" panose="020B0604030504040204" pitchFamily="50" charset="-128"/>
                </a:rPr>
                <a:t>世帯の課題を踏まえた</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相談援助・自立支援</a:t>
              </a:r>
              <a:endParaRPr kumimoji="1" lang="en-US" altLang="ja-JP" b="1" spc="100" dirty="0">
                <a:latin typeface="メイリオ" panose="020B0604030504040204" pitchFamily="50" charset="-128"/>
                <a:ea typeface="メイリオ" panose="020B0604030504040204" pitchFamily="50" charset="-128"/>
              </a:endParaRPr>
            </a:p>
            <a:p>
              <a:pPr algn="ctr"/>
              <a:r>
                <a:rPr kumimoji="1" lang="ja-JP" altLang="en-US" b="1" spc="100" dirty="0">
                  <a:latin typeface="メイリオ" panose="020B0604030504040204" pitchFamily="50" charset="-128"/>
                  <a:ea typeface="メイリオ" panose="020B0604030504040204" pitchFamily="50" charset="-128"/>
                </a:rPr>
                <a:t>（対人援助）</a:t>
              </a:r>
            </a:p>
          </p:txBody>
        </p:sp>
      </p:grpSp>
      <p:sp>
        <p:nvSpPr>
          <p:cNvPr id="4" name="正方形/長方形 3">
            <a:extLst>
              <a:ext uri="{FF2B5EF4-FFF2-40B4-BE49-F238E27FC236}">
                <a16:creationId xmlns:a16="http://schemas.microsoft.com/office/drawing/2014/main" id="{860E7630-C71D-12C0-A88E-C049AAC656A7}"/>
              </a:ext>
            </a:extLst>
          </p:cNvPr>
          <p:cNvSpPr/>
          <p:nvPr/>
        </p:nvSpPr>
        <p:spPr>
          <a:xfrm>
            <a:off x="644950" y="2073898"/>
            <a:ext cx="8616100" cy="1239771"/>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41B5ABA-366C-CE70-2BDC-78E6643BA08A}"/>
              </a:ext>
            </a:extLst>
          </p:cNvPr>
          <p:cNvSpPr txBox="1"/>
          <p:nvPr/>
        </p:nvSpPr>
        <p:spPr>
          <a:xfrm>
            <a:off x="3563227" y="1834436"/>
            <a:ext cx="2779547" cy="369332"/>
          </a:xfrm>
          <a:prstGeom prst="rect">
            <a:avLst/>
          </a:prstGeom>
          <a:solidFill>
            <a:schemeClr val="bg1"/>
          </a:solidFill>
          <a:ln w="28575">
            <a:noFill/>
          </a:ln>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生活保護法の目的</a:t>
            </a:r>
          </a:p>
        </p:txBody>
      </p:sp>
      <p:sp>
        <p:nvSpPr>
          <p:cNvPr id="13" name="正方形/長方形 12">
            <a:extLst>
              <a:ext uri="{FF2B5EF4-FFF2-40B4-BE49-F238E27FC236}">
                <a16:creationId xmlns:a16="http://schemas.microsoft.com/office/drawing/2014/main" id="{A79104A3-B5A7-EFBE-B560-38D2CFFBB4CE}"/>
              </a:ext>
            </a:extLst>
          </p:cNvPr>
          <p:cNvSpPr/>
          <p:nvPr/>
        </p:nvSpPr>
        <p:spPr>
          <a:xfrm>
            <a:off x="644950" y="5363417"/>
            <a:ext cx="8616100" cy="1239771"/>
          </a:xfrm>
          <a:prstGeom prst="rect">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5575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A4538-1972-D3D4-A553-4A4F1196650A}"/>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C1C99512-BB53-4CF0-E793-EE0B1F72087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10</a:t>
            </a:fld>
            <a:endParaRPr lang="ja-JP" altLang="en-US" sz="1000">
              <a:solidFill>
                <a:srgbClr val="898989"/>
              </a:solidFill>
            </a:endParaRPr>
          </a:p>
        </p:txBody>
      </p:sp>
      <p:sp>
        <p:nvSpPr>
          <p:cNvPr id="7" name="Text Box 5">
            <a:extLst>
              <a:ext uri="{FF2B5EF4-FFF2-40B4-BE49-F238E27FC236}">
                <a16:creationId xmlns:a16="http://schemas.microsoft.com/office/drawing/2014/main" id="{B116676C-3F97-16CB-A6EB-DD6CEDB7C13A}"/>
              </a:ext>
            </a:extLst>
          </p:cNvPr>
          <p:cNvSpPr txBox="1">
            <a:spLocks noChangeArrowheads="1"/>
          </p:cNvSpPr>
          <p:nvPr/>
        </p:nvSpPr>
        <p:spPr bwMode="auto">
          <a:xfrm>
            <a:off x="2485998" y="2520840"/>
            <a:ext cx="6983413" cy="1648077"/>
          </a:xfrm>
          <a:prstGeom prst="rect">
            <a:avLst/>
          </a:prstGeom>
          <a:noFill/>
          <a:ln w="9525">
            <a:noFill/>
            <a:miter lim="800000"/>
            <a:headEnd/>
            <a:tailEnd/>
          </a:ln>
        </p:spPr>
        <p:txBody>
          <a:bodyPr lIns="84391" tIns="42196" rIns="84391" bIns="42196"/>
          <a:lstStyle/>
          <a:p>
            <a:pPr algn="just"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① 保護の要否の審査</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預貯金、保険、不動産等の資産調査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扶養義務者による扶養の可否の調査</a:t>
            </a: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年金等の社会保障給付、就労収入等の調査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marL="180000" indent="-180000" algn="just"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就労の可能性の調査</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solidFill>
                  <a:prstClr val="black"/>
                </a:solidFill>
                <a:latin typeface="メイリオ" panose="020B0604030504040204" pitchFamily="50" charset="-128"/>
                <a:ea typeface="メイリオ" panose="020B0604030504040204" pitchFamily="50" charset="-128"/>
              </a:rPr>
              <a:t>② 保護費の支給（毎月）</a:t>
            </a:r>
            <a:endParaRPr lang="en-US" altLang="ja-JP" sz="1200" b="1" spc="100" dirty="0">
              <a:solidFill>
                <a:prstClr val="black"/>
              </a:solidFill>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solidFill>
                  <a:prstClr val="black"/>
                </a:solidFill>
                <a:latin typeface="メイリオ" panose="020B0604030504040204" pitchFamily="50" charset="-128"/>
                <a:ea typeface="メイリオ" panose="020B0604030504040204" pitchFamily="50" charset="-128"/>
              </a:rPr>
              <a:t>最低生活費から収入を引いた額を支給</a:t>
            </a:r>
          </a:p>
        </p:txBody>
      </p:sp>
      <p:sp>
        <p:nvSpPr>
          <p:cNvPr id="8" name="Text Box 6">
            <a:extLst>
              <a:ext uri="{FF2B5EF4-FFF2-40B4-BE49-F238E27FC236}">
                <a16:creationId xmlns:a16="http://schemas.microsoft.com/office/drawing/2014/main" id="{1B3A367C-2E6C-0E48-C388-7B610181042A}"/>
              </a:ext>
            </a:extLst>
          </p:cNvPr>
          <p:cNvSpPr txBox="1">
            <a:spLocks noChangeArrowheads="1"/>
          </p:cNvSpPr>
          <p:nvPr/>
        </p:nvSpPr>
        <p:spPr bwMode="auto">
          <a:xfrm>
            <a:off x="2485998" y="883652"/>
            <a:ext cx="7290463" cy="1079066"/>
          </a:xfrm>
          <a:prstGeom prst="rect">
            <a:avLst/>
          </a:prstGeom>
          <a:noFill/>
          <a:ln w="9525">
            <a:noFill/>
            <a:miter lim="800000"/>
            <a:headEnd/>
            <a:tailEnd/>
          </a:ln>
        </p:spPr>
        <p:txBody>
          <a:bodyPr lIns="84391" tIns="42196" rIns="84391" bIns="42196" anchor="ctr"/>
          <a:lstStyle/>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① 相談者の状況把握（生活状況、収入の有無等）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② 利用可能な他法他施策の活用についての助言</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（年金・手当、障害者施策、生活福祉資金、住居確保給付金 等）</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③ 生活保護制度の説明</a:t>
            </a:r>
            <a:endParaRPr lang="en-US" altLang="ja-JP" sz="1200" spc="100" dirty="0">
              <a:solidFill>
                <a:prstClr val="black"/>
              </a:solidFill>
              <a:latin typeface="メイリオ" panose="020B0604030504040204" pitchFamily="50" charset="-128"/>
              <a:ea typeface="メイリオ" panose="020B0604030504040204" pitchFamily="50" charset="-128"/>
            </a:endParaRPr>
          </a:p>
          <a:p>
            <a:pPr algn="just" defTabSz="914400">
              <a:spcBef>
                <a:spcPts val="300"/>
              </a:spcBef>
              <a:defRPr/>
            </a:pPr>
            <a:r>
              <a:rPr lang="ja-JP" altLang="en-US" sz="1200" spc="100" dirty="0">
                <a:solidFill>
                  <a:prstClr val="black"/>
                </a:solidFill>
                <a:latin typeface="メイリオ" panose="020B0604030504040204" pitchFamily="50" charset="-128"/>
                <a:ea typeface="メイリオ" panose="020B0604030504040204" pitchFamily="50" charset="-128"/>
              </a:rPr>
              <a:t>④ 申請意思の確認</a:t>
            </a:r>
            <a:endParaRPr lang="en-US" altLang="ja-JP" sz="1200" spc="100" dirty="0">
              <a:solidFill>
                <a:prstClr val="black"/>
              </a:solidFill>
              <a:latin typeface="メイリオ" panose="020B0604030504040204" pitchFamily="50" charset="-128"/>
              <a:ea typeface="メイリオ" panose="020B0604030504040204" pitchFamily="50" charset="-128"/>
            </a:endParaRPr>
          </a:p>
        </p:txBody>
      </p:sp>
      <p:sp>
        <p:nvSpPr>
          <p:cNvPr id="9" name="Text Box 10">
            <a:extLst>
              <a:ext uri="{FF2B5EF4-FFF2-40B4-BE49-F238E27FC236}">
                <a16:creationId xmlns:a16="http://schemas.microsoft.com/office/drawing/2014/main" id="{9D49F7B9-93D2-80DB-57F1-6F1B66D0F13E}"/>
              </a:ext>
            </a:extLst>
          </p:cNvPr>
          <p:cNvSpPr txBox="1">
            <a:spLocks noChangeArrowheads="1"/>
          </p:cNvSpPr>
          <p:nvPr/>
        </p:nvSpPr>
        <p:spPr bwMode="auto">
          <a:xfrm>
            <a:off x="2485998" y="4301886"/>
            <a:ext cx="6984000" cy="2036187"/>
          </a:xfrm>
          <a:prstGeom prst="rect">
            <a:avLst/>
          </a:prstGeom>
          <a:noFill/>
          <a:ln w="9525">
            <a:noFill/>
            <a:miter lim="800000"/>
            <a:headEnd/>
            <a:tailEnd/>
          </a:ln>
        </p:spPr>
        <p:txBody>
          <a:bodyPr lIns="84391" tIns="42196" rIns="84391" bIns="42196"/>
          <a:lstStyle/>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① 援助方針の策定</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要保護者の生活状況を踏まえ、個々の要保護者の自立に向けた課題分析</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② 訪問調査（世帯の状況に応じて計画的に実施）と援助方針の見直し</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生活状況の把握や、援助方針の見直し</a:t>
            </a: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③ 収入状況の把握</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収入、資産等の届出の受理、課税状況の定期的な調査</a:t>
            </a:r>
            <a:endParaRPr lang="en-US" altLang="ja-JP" sz="1200" spc="100" dirty="0">
              <a:latin typeface="メイリオ" panose="020B0604030504040204" pitchFamily="50" charset="-128"/>
              <a:ea typeface="メイリオ" panose="020B0604030504040204" pitchFamily="50" charset="-128"/>
            </a:endParaRPr>
          </a:p>
          <a:p>
            <a:pPr defTabSz="914400">
              <a:spcBef>
                <a:spcPct val="20000"/>
              </a:spcBef>
              <a:defRPr/>
            </a:pPr>
            <a:r>
              <a:rPr lang="ja-JP" altLang="en-US" sz="1200" b="1" spc="100" dirty="0">
                <a:latin typeface="メイリオ" panose="020B0604030504040204" pitchFamily="50" charset="-128"/>
                <a:ea typeface="メイリオ" panose="020B0604030504040204" pitchFamily="50" charset="-128"/>
              </a:rPr>
              <a:t>④ 自立の助長に向けた支援</a:t>
            </a:r>
            <a:endParaRPr lang="en-US" altLang="ja-JP" sz="1200" b="1" spc="100" dirty="0">
              <a:latin typeface="メイリオ" panose="020B0604030504040204" pitchFamily="50" charset="-128"/>
              <a:ea typeface="メイリオ" panose="020B0604030504040204" pitchFamily="50" charset="-128"/>
            </a:endParaRPr>
          </a:p>
          <a:p>
            <a:pPr marL="180000" indent="-180000" defTabSz="914400">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日常生活自立、社会生活自立、経済的自立に向けた各種支援</a:t>
            </a:r>
            <a:endParaRPr lang="en-US" altLang="ja-JP" sz="1200" spc="100" dirty="0">
              <a:latin typeface="メイリオ" panose="020B0604030504040204" pitchFamily="50" charset="-128"/>
              <a:ea typeface="メイリオ" panose="020B0604030504040204" pitchFamily="50" charset="-128"/>
            </a:endParaRPr>
          </a:p>
          <a:p>
            <a:pPr defTabSz="914400">
              <a:spcBef>
                <a:spcPts val="300"/>
              </a:spcBef>
              <a:defRPr/>
            </a:pPr>
            <a:r>
              <a:rPr lang="ja-JP" altLang="en-US" sz="1200" b="1" spc="100" dirty="0">
                <a:latin typeface="メイリオ" panose="020B0604030504040204" pitchFamily="50" charset="-128"/>
                <a:ea typeface="メイリオ" panose="020B0604030504040204" pitchFamily="50" charset="-128"/>
              </a:rPr>
              <a:t>⑤ 保護の停廃止</a:t>
            </a:r>
            <a:endParaRPr lang="en-US" altLang="ja-JP" sz="1200" b="1" spc="100"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7B69135C-3B6C-E101-E63F-AA3F46CF4B85}"/>
              </a:ext>
            </a:extLst>
          </p:cNvPr>
          <p:cNvGrpSpPr/>
          <p:nvPr/>
        </p:nvGrpSpPr>
        <p:grpSpPr>
          <a:xfrm>
            <a:off x="291533" y="883652"/>
            <a:ext cx="2154785" cy="5454421"/>
            <a:chOff x="310386" y="727518"/>
            <a:chExt cx="2154785" cy="5255730"/>
          </a:xfrm>
          <a:gradFill>
            <a:gsLst>
              <a:gs pos="0">
                <a:schemeClr val="accent1">
                  <a:lumMod val="5000"/>
                  <a:lumOff val="95000"/>
                </a:schemeClr>
              </a:gs>
              <a:gs pos="74000">
                <a:schemeClr val="accent1">
                  <a:lumMod val="40000"/>
                  <a:lumOff val="60000"/>
                </a:schemeClr>
              </a:gs>
              <a:gs pos="100000">
                <a:schemeClr val="accent5"/>
              </a:gs>
            </a:gsLst>
            <a:lin ang="5400000" scaled="1"/>
          </a:gradFill>
        </p:grpSpPr>
        <p:sp>
          <p:nvSpPr>
            <p:cNvPr id="6" name="Text Box 2">
              <a:extLst>
                <a:ext uri="{FF2B5EF4-FFF2-40B4-BE49-F238E27FC236}">
                  <a16:creationId xmlns:a16="http://schemas.microsoft.com/office/drawing/2014/main" id="{8E976399-25D4-8977-0460-13B15780A7E1}"/>
                </a:ext>
              </a:extLst>
            </p:cNvPr>
            <p:cNvSpPr txBox="1">
              <a:spLocks noChangeArrowheads="1"/>
            </p:cNvSpPr>
            <p:nvPr/>
          </p:nvSpPr>
          <p:spPr bwMode="auto">
            <a:xfrm>
              <a:off x="310386" y="727518"/>
              <a:ext cx="2106583" cy="103975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latin typeface="メイリオ" panose="020B0604030504040204" pitchFamily="50" charset="-128"/>
                  <a:ea typeface="メイリオ" panose="020B0604030504040204" pitchFamily="50" charset="-128"/>
                </a:rPr>
                <a:t>相談</a:t>
              </a:r>
              <a:endParaRPr lang="en-US" altLang="ja-JP" sz="1600" b="1" spc="100" dirty="0">
                <a:latin typeface="メイリオ" panose="020B0604030504040204" pitchFamily="50" charset="-128"/>
                <a:ea typeface="メイリオ" panose="020B0604030504040204" pitchFamily="50" charset="-128"/>
              </a:endParaRPr>
            </a:p>
          </p:txBody>
        </p:sp>
        <p:sp>
          <p:nvSpPr>
            <p:cNvPr id="10" name="Text Box 2">
              <a:extLst>
                <a:ext uri="{FF2B5EF4-FFF2-40B4-BE49-F238E27FC236}">
                  <a16:creationId xmlns:a16="http://schemas.microsoft.com/office/drawing/2014/main" id="{6B2F4343-A957-2C2B-36EB-9A6AC4B01CD3}"/>
                </a:ext>
              </a:extLst>
            </p:cNvPr>
            <p:cNvSpPr txBox="1">
              <a:spLocks noChangeArrowheads="1"/>
            </p:cNvSpPr>
            <p:nvPr/>
          </p:nvSpPr>
          <p:spPr bwMode="auto">
            <a:xfrm>
              <a:off x="310386" y="2343110"/>
              <a:ext cx="2106583" cy="1415078"/>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要否の判定・決定</a:t>
              </a:r>
            </a:p>
          </p:txBody>
        </p:sp>
        <p:sp>
          <p:nvSpPr>
            <p:cNvPr id="11" name="Text Box 2">
              <a:extLst>
                <a:ext uri="{FF2B5EF4-FFF2-40B4-BE49-F238E27FC236}">
                  <a16:creationId xmlns:a16="http://schemas.microsoft.com/office/drawing/2014/main" id="{903234D4-63EE-A6A0-3B74-4B817FEB10DF}"/>
                </a:ext>
              </a:extLst>
            </p:cNvPr>
            <p:cNvSpPr txBox="1">
              <a:spLocks noChangeArrowheads="1"/>
            </p:cNvSpPr>
            <p:nvPr/>
          </p:nvSpPr>
          <p:spPr bwMode="auto">
            <a:xfrm>
              <a:off x="358588" y="4122118"/>
              <a:ext cx="2106583" cy="1861130"/>
            </a:xfrm>
            <a:prstGeom prst="rect">
              <a:avLst/>
            </a:prstGeom>
            <a:grpFill/>
            <a:ln w="25400">
              <a:noFill/>
              <a:prstDash val="solid"/>
              <a:miter lim="800000"/>
              <a:headEnd/>
              <a:tailEnd/>
            </a:ln>
          </p:spPr>
          <p:txBody>
            <a:bodyPr lIns="84391" tIns="42196" rIns="84391" bIns="42196" anchor="ctr"/>
            <a:lstStyle/>
            <a:p>
              <a:pPr algn="ctr" defTabSz="914400">
                <a:defRPr/>
              </a:pPr>
              <a:r>
                <a:rPr lang="ja-JP" altLang="en-US" sz="1600" b="1" spc="100" dirty="0">
                  <a:solidFill>
                    <a:prstClr val="black"/>
                  </a:solidFill>
                  <a:latin typeface="メイリオ" panose="020B0604030504040204" pitchFamily="50" charset="-128"/>
                  <a:ea typeface="メイリオ" panose="020B0604030504040204" pitchFamily="50" charset="-128"/>
                </a:rPr>
                <a:t>保護の開始後</a:t>
              </a:r>
            </a:p>
          </p:txBody>
        </p:sp>
      </p:grpSp>
      <p:sp>
        <p:nvSpPr>
          <p:cNvPr id="12" name="下矢印 16">
            <a:extLst>
              <a:ext uri="{FF2B5EF4-FFF2-40B4-BE49-F238E27FC236}">
                <a16:creationId xmlns:a16="http://schemas.microsoft.com/office/drawing/2014/main" id="{EAE41547-6004-7ECC-F01C-99D3F92F447B}"/>
              </a:ext>
            </a:extLst>
          </p:cNvPr>
          <p:cNvSpPr/>
          <p:nvPr/>
        </p:nvSpPr>
        <p:spPr>
          <a:xfrm>
            <a:off x="1136357" y="1964375"/>
            <a:ext cx="465137" cy="595638"/>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3" name="下矢印 17">
            <a:extLst>
              <a:ext uri="{FF2B5EF4-FFF2-40B4-BE49-F238E27FC236}">
                <a16:creationId xmlns:a16="http://schemas.microsoft.com/office/drawing/2014/main" id="{962A72C6-0EF8-E686-74BB-11EF9D2018C1}"/>
              </a:ext>
            </a:extLst>
          </p:cNvPr>
          <p:cNvSpPr/>
          <p:nvPr/>
        </p:nvSpPr>
        <p:spPr>
          <a:xfrm>
            <a:off x="1136357" y="4029201"/>
            <a:ext cx="465137" cy="360363"/>
          </a:xfrm>
          <a:prstGeom prst="down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ja-JP" altLang="en-US" sz="1662">
              <a:solidFill>
                <a:prstClr val="white"/>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30A20CB-7AB4-3C2F-DE2F-B8ADECE293D4}"/>
              </a:ext>
            </a:extLst>
          </p:cNvPr>
          <p:cNvSpPr/>
          <p:nvPr/>
        </p:nvSpPr>
        <p:spPr>
          <a:xfrm>
            <a:off x="0" y="330369"/>
            <a:ext cx="9906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が行う実務の全体像は以下のとおりです。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2F84A1A1-231F-B735-A887-2FAD1F4945DB}"/>
              </a:ext>
            </a:extLst>
          </p:cNvPr>
          <p:cNvSpPr/>
          <p:nvPr/>
        </p:nvSpPr>
        <p:spPr>
          <a:xfrm>
            <a:off x="777613" y="2043933"/>
            <a:ext cx="1182624" cy="360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申請</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105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D8C7-EF28-7E3A-036F-DD3CC9F0CEDC}"/>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59C90558-44ED-DA9B-32A9-167B8EB6F6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E0F083DD-5656-4E08-99C1-130D5B953A35}"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2" name="正方形/長方形 1">
            <a:extLst>
              <a:ext uri="{FF2B5EF4-FFF2-40B4-BE49-F238E27FC236}">
                <a16:creationId xmlns:a16="http://schemas.microsoft.com/office/drawing/2014/main" id="{563B65AB-623A-128F-5960-BA7E7531D54E}"/>
              </a:ext>
            </a:extLst>
          </p:cNvPr>
          <p:cNvSpPr/>
          <p:nvPr/>
        </p:nvSpPr>
        <p:spPr>
          <a:xfrm>
            <a:off x="440820" y="1178148"/>
            <a:ext cx="9024361" cy="473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次からは「</a:t>
            </a:r>
            <a:r>
              <a:rPr kumimoji="1" lang="en-US" altLang="ja-JP" sz="20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CW</a:t>
            </a:r>
            <a:r>
              <a:rPr kumimoji="1" lang="ja-JP" altLang="en-US" sz="20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の具体的な実務</a:t>
            </a: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」について</a:t>
            </a: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spc="100" dirty="0">
              <a:solidFill>
                <a:prstClr val="black"/>
              </a:solidFill>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600"/>
              </a:spcBef>
              <a:spcAft>
                <a:spcPts val="0"/>
              </a:spcAft>
              <a:buClrTx/>
              <a:buSzTx/>
              <a:buFontTx/>
              <a:buNone/>
              <a:tabLst/>
              <a:defRPr/>
            </a:pPr>
            <a:r>
              <a:rPr kumimoji="1" lang="ja-JP" altLang="en-US"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の順に、具体的内容、留意点などについて理解を深めていきましょう。</a:t>
            </a:r>
            <a:endParaRPr kumimoji="1" lang="en-US" altLang="ja-JP" sz="20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6E48F3E1-8F3B-E997-CD3D-047068DF65A1}"/>
              </a:ext>
            </a:extLst>
          </p:cNvPr>
          <p:cNvSpPr txBox="1"/>
          <p:nvPr/>
        </p:nvSpPr>
        <p:spPr>
          <a:xfrm>
            <a:off x="3052652" y="2371596"/>
            <a:ext cx="3800695" cy="2492990"/>
          </a:xfrm>
          <a:prstGeom prst="rect">
            <a:avLst/>
          </a:prstGeom>
          <a:noFill/>
        </p:spPr>
        <p:txBody>
          <a:bodyPr wrap="square">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相談・申請</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要否の判定・決定</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保護の開始後</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600"/>
              </a:spcBef>
              <a:spcAft>
                <a:spcPts val="0"/>
              </a:spcAft>
              <a:buClrTx/>
              <a:buSzTx/>
              <a:buFontTx/>
              <a:buNone/>
              <a:tabLst/>
              <a:defRPr/>
            </a:pPr>
            <a:r>
              <a:rPr kumimoji="1" lang="ja-JP" altLang="en-US"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保護の停廃止</a:t>
            </a:r>
            <a:endParaRPr kumimoji="1" lang="en-US" altLang="ja-JP" sz="180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二等辺三角形 2">
            <a:extLst>
              <a:ext uri="{FF2B5EF4-FFF2-40B4-BE49-F238E27FC236}">
                <a16:creationId xmlns:a16="http://schemas.microsoft.com/office/drawing/2014/main" id="{927A2F34-B95E-64FE-E4D5-9B47D431D679}"/>
              </a:ext>
            </a:extLst>
          </p:cNvPr>
          <p:cNvSpPr/>
          <p:nvPr/>
        </p:nvSpPr>
        <p:spPr>
          <a:xfrm flipV="1">
            <a:off x="4785360" y="2757676"/>
            <a:ext cx="335280" cy="19888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二等辺三角形 3">
            <a:extLst>
              <a:ext uri="{FF2B5EF4-FFF2-40B4-BE49-F238E27FC236}">
                <a16:creationId xmlns:a16="http://schemas.microsoft.com/office/drawing/2014/main" id="{EA6D0C63-05DB-2AFF-A7A0-08A424AA0EAE}"/>
              </a:ext>
            </a:extLst>
          </p:cNvPr>
          <p:cNvSpPr/>
          <p:nvPr/>
        </p:nvSpPr>
        <p:spPr>
          <a:xfrm flipV="1">
            <a:off x="4785360" y="3444935"/>
            <a:ext cx="335280" cy="19888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a:extLst>
              <a:ext uri="{FF2B5EF4-FFF2-40B4-BE49-F238E27FC236}">
                <a16:creationId xmlns:a16="http://schemas.microsoft.com/office/drawing/2014/main" id="{4FA50D04-7D35-6AC6-F100-291AAD14DFD3}"/>
              </a:ext>
            </a:extLst>
          </p:cNvPr>
          <p:cNvSpPr/>
          <p:nvPr/>
        </p:nvSpPr>
        <p:spPr>
          <a:xfrm flipV="1">
            <a:off x="4785360" y="4132194"/>
            <a:ext cx="335280" cy="198884"/>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2963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B334D-532F-B8FE-145F-A178F98FB56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5DECC1A-D65B-5E7D-03B2-C88AE4421300}"/>
              </a:ext>
            </a:extLst>
          </p:cNvPr>
          <p:cNvSpPr>
            <a:spLocks noGrp="1"/>
          </p:cNvSpPr>
          <p:nvPr>
            <p:ph type="sldNum" sz="quarter" idx="10"/>
          </p:nvPr>
        </p:nvSpPr>
        <p:spPr/>
        <p:txBody>
          <a:bodyPr/>
          <a:lstStyle/>
          <a:p>
            <a:pPr>
              <a:defRPr/>
            </a:pPr>
            <a:fld id="{69C19EEC-A7DD-4A63-AEC8-C70E92A6779F}" type="slidenum">
              <a:rPr lang="ja-JP" altLang="en-US" smtClean="0"/>
              <a:pPr>
                <a:defRPr/>
              </a:pPr>
              <a:t>12</a:t>
            </a:fld>
            <a:endParaRPr lang="ja-JP" altLang="en-US"/>
          </a:p>
        </p:txBody>
      </p:sp>
      <p:sp>
        <p:nvSpPr>
          <p:cNvPr id="5" name="正方形/長方形 4">
            <a:extLst>
              <a:ext uri="{FF2B5EF4-FFF2-40B4-BE49-F238E27FC236}">
                <a16:creationId xmlns:a16="http://schemas.microsoft.com/office/drawing/2014/main" id="{34D69CFD-4A5D-F836-8895-98AA7DC27322}"/>
              </a:ext>
            </a:extLst>
          </p:cNvPr>
          <p:cNvSpPr/>
          <p:nvPr/>
        </p:nvSpPr>
        <p:spPr>
          <a:xfrm>
            <a:off x="1026879" y="4947132"/>
            <a:ext cx="8296275"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kumimoji="1" lang="ja-JP" altLang="en-US" sz="2800" b="1" spc="300" dirty="0">
              <a:solidFill>
                <a:schemeClr val="tx1"/>
              </a:solidFill>
              <a:latin typeface="メイリオ" panose="020B0604030504040204" pitchFamily="50" charset="-128"/>
              <a:ea typeface="メイリオ" panose="020B0604030504040204" pitchFamily="50" charset="-128"/>
            </a:endParaRPr>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2E74F590-6D56-6996-6617-9EB04C893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42A05B76-2565-6CD0-6A96-07CD01EF89E2}"/>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latin typeface="メイリオ" panose="020B0604030504040204" pitchFamily="50" charset="-128"/>
                <a:ea typeface="メイリオ" panose="020B0604030504040204" pitchFamily="50" charset="-128"/>
              </a:rPr>
              <a:t>Ⅱ</a:t>
            </a:r>
            <a:r>
              <a:rPr kumimoji="1" lang="ja-JP" altLang="en-US" sz="3200" b="1" spc="300" dirty="0">
                <a:solidFill>
                  <a:schemeClr val="tx1"/>
                </a:solidFill>
                <a:latin typeface="メイリオ" panose="020B0604030504040204" pitchFamily="50" charset="-128"/>
                <a:ea typeface="メイリオ" panose="020B0604030504040204" pitchFamily="50" charset="-128"/>
              </a:rPr>
              <a:t>．相談・申請</a:t>
            </a:r>
          </a:p>
        </p:txBody>
      </p:sp>
      <p:sp>
        <p:nvSpPr>
          <p:cNvPr id="12" name="平行四辺形 11">
            <a:extLst>
              <a:ext uri="{FF2B5EF4-FFF2-40B4-BE49-F238E27FC236}">
                <a16:creationId xmlns:a16="http://schemas.microsoft.com/office/drawing/2014/main" id="{7489F745-F5CD-5EA5-6837-73B1675C9A52}"/>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
        <p:nvSpPr>
          <p:cNvPr id="4" name="テキスト ボックス 3">
            <a:extLst>
              <a:ext uri="{FF2B5EF4-FFF2-40B4-BE49-F238E27FC236}">
                <a16:creationId xmlns:a16="http://schemas.microsoft.com/office/drawing/2014/main" id="{3A6ED886-43C6-941D-BE14-D4685CC700EA}"/>
              </a:ext>
            </a:extLst>
          </p:cNvPr>
          <p:cNvSpPr txBox="1"/>
          <p:nvPr/>
        </p:nvSpPr>
        <p:spPr>
          <a:xfrm>
            <a:off x="1723858" y="3291684"/>
            <a:ext cx="6902315" cy="1431161"/>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ここからは、下記の流れに沿って実務を学んでいきましょう。</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１．面接相談</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２．他法他施策の活用</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３．生活困窮者自立支援制度との連携</a:t>
            </a:r>
            <a:endParaRPr kumimoji="1" lang="en-US" altLang="ja-JP" spc="15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5440893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D2D028C-54B8-7C31-688E-255B4897D158}"/>
              </a:ext>
            </a:extLst>
          </p:cNvPr>
          <p:cNvSpPr/>
          <p:nvPr/>
        </p:nvSpPr>
        <p:spPr>
          <a:xfrm>
            <a:off x="0" y="619124"/>
            <a:ext cx="9906000" cy="223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保護の開始申請にあたり、面接相談を行います。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面接相談においては、</a:t>
            </a:r>
            <a:r>
              <a:rPr kumimoji="1" lang="ja-JP" altLang="en-US" sz="1400" b="1"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①相談者の状況を把握、②利用可能な他法他施策の活用についての助言、③生活保護制度の説明、④申請意思の確認　を行います。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相談者の状況の把握は困窮の状況を具体的に把握するため、</a:t>
            </a:r>
            <a:r>
              <a:rPr kumimoji="1" lang="ja-JP" altLang="en-US" sz="1400" b="1" u="sng" spc="100" dirty="0">
                <a:solidFill>
                  <a:schemeClr val="tx1"/>
                </a:solidFill>
                <a:latin typeface="メイリオ" panose="020B0604030504040204" pitchFamily="50" charset="-128"/>
                <a:ea typeface="メイリオ" panose="020B0604030504040204" pitchFamily="50" charset="-128"/>
              </a:rPr>
              <a:t>ライフラインや手持金、食事の状況など、</a:t>
            </a:r>
            <a:br>
              <a:rPr kumimoji="1" lang="en-US" altLang="ja-JP" sz="1400" b="1" u="sng" spc="100" dirty="0">
                <a:solidFill>
                  <a:schemeClr val="tx1"/>
                </a:solidFill>
                <a:latin typeface="メイリオ" panose="020B0604030504040204" pitchFamily="50" charset="-128"/>
                <a:ea typeface="メイリオ" panose="020B0604030504040204" pitchFamily="50" charset="-128"/>
              </a:rPr>
            </a:br>
            <a:r>
              <a:rPr kumimoji="1" lang="ja-JP" altLang="en-US" sz="1400" b="1" u="sng" spc="100" dirty="0">
                <a:solidFill>
                  <a:schemeClr val="tx1"/>
                </a:solidFill>
                <a:latin typeface="メイリオ" panose="020B0604030504040204" pitchFamily="50" charset="-128"/>
                <a:ea typeface="メイリオ" panose="020B0604030504040204" pitchFamily="50" charset="-128"/>
              </a:rPr>
              <a:t>急迫状況にないか必ず確認</a:t>
            </a:r>
            <a:r>
              <a:rPr kumimoji="1" lang="ja-JP" altLang="en-US" sz="1400" spc="100" dirty="0">
                <a:solidFill>
                  <a:schemeClr val="tx1"/>
                </a:solidFill>
                <a:latin typeface="メイリオ" panose="020B0604030504040204" pitchFamily="50" charset="-128"/>
                <a:ea typeface="メイリオ" panose="020B0604030504040204" pitchFamily="50" charset="-128"/>
              </a:rPr>
              <a:t>しましょう。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制度説明の際は、福祉事務所で作成する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「生活保護のしおり」を活用</a:t>
            </a:r>
            <a:r>
              <a:rPr kumimoji="1" lang="ja-JP" altLang="en-US" sz="1400" spc="100" dirty="0">
                <a:solidFill>
                  <a:schemeClr val="tx1"/>
                </a:solidFill>
                <a:latin typeface="メイリオ" panose="020B0604030504040204" pitchFamily="50" charset="-128"/>
                <a:ea typeface="メイリオ" panose="020B0604030504040204" pitchFamily="50" charset="-128"/>
              </a:rPr>
              <a:t>しながら、丁寧な説明を心がけます。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明らかに預貯金が多額のため保護に該当しない場合等を除き、</a:t>
            </a:r>
            <a:r>
              <a:rPr kumimoji="1" lang="ja-JP" altLang="en-US" sz="1400" b="1" u="sng" spc="100" dirty="0">
                <a:solidFill>
                  <a:schemeClr val="tx1"/>
                </a:solidFill>
                <a:latin typeface="メイリオ" panose="020B0604030504040204" pitchFamily="50" charset="-128"/>
                <a:ea typeface="メイリオ" panose="020B0604030504040204" pitchFamily="50" charset="-128"/>
              </a:rPr>
              <a:t>保護申請の意思は必ず確認しましょう</a:t>
            </a:r>
            <a:r>
              <a:rPr kumimoji="1" lang="ja-JP" altLang="en-US" sz="1400" spc="100" dirty="0">
                <a:solidFill>
                  <a:schemeClr val="tx1"/>
                </a:solidFill>
                <a:latin typeface="メイリオ" panose="020B0604030504040204" pitchFamily="50" charset="-128"/>
                <a:ea typeface="メイリオ" panose="020B0604030504040204" pitchFamily="50" charset="-128"/>
              </a:rPr>
              <a:t>。　　　</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lvl="1"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また、保護に該当しないことが明らかであっても、</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申請権を有する者から申請の意思があった場合は、</a:t>
            </a:r>
            <a:br>
              <a:rPr kumimoji="1" lang="en-US" altLang="ja-JP" sz="1400" b="1" u="sng" spc="100" dirty="0">
                <a:solidFill>
                  <a:schemeClr val="tx1"/>
                </a:solidFill>
                <a:latin typeface="メイリオ" panose="020B0604030504040204" pitchFamily="50" charset="-128"/>
                <a:ea typeface="メイリオ" panose="020B0604030504040204" pitchFamily="50" charset="-128"/>
              </a:rPr>
            </a:br>
            <a:r>
              <a:rPr kumimoji="1" lang="ja-JP" altLang="en-US" sz="1400" b="1" u="sng" spc="100" dirty="0">
                <a:solidFill>
                  <a:schemeClr val="tx1"/>
                </a:solidFill>
                <a:latin typeface="メイリオ" panose="020B0604030504040204" pitchFamily="50" charset="-128"/>
                <a:ea typeface="メイリオ" panose="020B0604030504040204" pitchFamily="50" charset="-128"/>
              </a:rPr>
              <a:t>速やかに申請書を交付</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5">
            <a:extLst>
              <a:ext uri="{FF2B5EF4-FFF2-40B4-BE49-F238E27FC236}">
                <a16:creationId xmlns:a16="http://schemas.microsoft.com/office/drawing/2014/main" id="{1FDC5561-03CC-4116-BF10-4347AED280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826DC74-3BC5-4BE6-94BD-899D4BDC762E}" type="slidenum">
              <a:rPr lang="ja-JP" altLang="en-US" sz="1000" smtClean="0">
                <a:solidFill>
                  <a:srgbClr val="898989"/>
                </a:solidFill>
              </a:rPr>
              <a:pPr>
                <a:lnSpc>
                  <a:spcPct val="100000"/>
                </a:lnSpc>
                <a:spcBef>
                  <a:spcPct val="0"/>
                </a:spcBef>
                <a:buFontTx/>
                <a:buNone/>
              </a:pPr>
              <a:t>13</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BCCF3BBB-9FB3-C600-0ABF-2D6AB2D4820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．相談・申請</a:t>
            </a:r>
          </a:p>
        </p:txBody>
      </p:sp>
      <p:sp>
        <p:nvSpPr>
          <p:cNvPr id="4" name="正方形/長方形 3">
            <a:extLst>
              <a:ext uri="{FF2B5EF4-FFF2-40B4-BE49-F238E27FC236}">
                <a16:creationId xmlns:a16="http://schemas.microsoft.com/office/drawing/2014/main" id="{20A418BD-F375-B9B0-74E3-3991B0C2CC6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１．面接相談</a:t>
            </a:r>
          </a:p>
        </p:txBody>
      </p:sp>
      <p:sp>
        <p:nvSpPr>
          <p:cNvPr id="6" name="角丸四角形 29">
            <a:extLst>
              <a:ext uri="{FF2B5EF4-FFF2-40B4-BE49-F238E27FC236}">
                <a16:creationId xmlns:a16="http://schemas.microsoft.com/office/drawing/2014/main" id="{D420C581-C9ED-AFEC-EFEC-4C313ACD01FC}"/>
              </a:ext>
            </a:extLst>
          </p:cNvPr>
          <p:cNvSpPr/>
          <p:nvPr/>
        </p:nvSpPr>
        <p:spPr>
          <a:xfrm>
            <a:off x="318679" y="3022046"/>
            <a:ext cx="3095625" cy="1595437"/>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anchor="ctr"/>
          <a:lstStyle/>
          <a:p>
            <a:pPr defTabSz="914400">
              <a:defRPr/>
            </a:pPr>
            <a:endParaRPr lang="en-US" altLang="ja-JP" sz="1292" dirty="0">
              <a:solidFill>
                <a:prstClr val="black"/>
              </a:solidFill>
              <a:ea typeface="ＭＳ Ｐゴシック" panose="020B0600070205080204" pitchFamily="50" charset="-128"/>
            </a:endParaRPr>
          </a:p>
        </p:txBody>
      </p:sp>
      <p:grpSp>
        <p:nvGrpSpPr>
          <p:cNvPr id="16" name="グループ化 15">
            <a:extLst>
              <a:ext uri="{FF2B5EF4-FFF2-40B4-BE49-F238E27FC236}">
                <a16:creationId xmlns:a16="http://schemas.microsoft.com/office/drawing/2014/main" id="{D20BB402-ADA5-75F6-CC35-D657226AEE90}"/>
              </a:ext>
            </a:extLst>
          </p:cNvPr>
          <p:cNvGrpSpPr/>
          <p:nvPr/>
        </p:nvGrpSpPr>
        <p:grpSpPr>
          <a:xfrm>
            <a:off x="760413" y="2858324"/>
            <a:ext cx="8385175" cy="1024866"/>
            <a:chOff x="897454" y="1435334"/>
            <a:chExt cx="7920000" cy="977630"/>
          </a:xfrm>
        </p:grpSpPr>
        <p:sp>
          <p:nvSpPr>
            <p:cNvPr id="17" name="正方形/長方形 16">
              <a:extLst>
                <a:ext uri="{FF2B5EF4-FFF2-40B4-BE49-F238E27FC236}">
                  <a16:creationId xmlns:a16="http://schemas.microsoft.com/office/drawing/2014/main" id="{0181F323-5A52-6600-A8B2-BA5BEB5E9AF5}"/>
                </a:ext>
              </a:extLst>
            </p:cNvPr>
            <p:cNvSpPr/>
            <p:nvPr/>
          </p:nvSpPr>
          <p:spPr>
            <a:xfrm>
              <a:off x="897454" y="1435334"/>
              <a:ext cx="7920000" cy="97763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9</a:t>
              </a:r>
            </a:p>
            <a:p>
              <a:pPr eaLnBrk="1" fontAlgn="auto" hangingPunct="1">
                <a:spcBef>
                  <a:spcPts val="12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生活保護は申請に基づき開始することを原則としており、保護の相談に当たっては、相談者の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申請権を侵害しないことはもとより、</a:t>
              </a:r>
              <a:r>
                <a:rPr kumimoji="1" lang="ja-JP" altLang="en-US" sz="1200" b="1" u="sng" spc="100" dirty="0">
                  <a:solidFill>
                    <a:schemeClr val="tx1"/>
                  </a:solidFill>
                  <a:latin typeface="メイリオ" panose="020B0604030504040204" pitchFamily="50" charset="-128"/>
                  <a:ea typeface="メイリオ" panose="020B0604030504040204" pitchFamily="50" charset="-128"/>
                </a:rPr>
                <a:t>申請権を侵害していると疑われるような行為も厳に慎むこと</a:t>
              </a:r>
              <a:r>
                <a:rPr kumimoji="1" lang="ja-JP" altLang="en-US" sz="1200" spc="100" dirty="0">
                  <a:solidFill>
                    <a:schemeClr val="tx1"/>
                  </a:solidFill>
                  <a:latin typeface="メイリオ" panose="020B0604030504040204" pitchFamily="50" charset="-128"/>
                  <a:ea typeface="メイリオ" panose="020B0604030504040204" pitchFamily="50" charset="-128"/>
                </a:rPr>
                <a:t>。</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6D60B0FD-6A8F-1C27-A958-3EA914A49485}"/>
                </a:ext>
              </a:extLst>
            </p:cNvPr>
            <p:cNvSpPr/>
            <p:nvPr/>
          </p:nvSpPr>
          <p:spPr>
            <a:xfrm>
              <a:off x="1064450" y="1540945"/>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grpSp>
        <p:nvGrpSpPr>
          <p:cNvPr id="2" name="グループ化 1">
            <a:extLst>
              <a:ext uri="{FF2B5EF4-FFF2-40B4-BE49-F238E27FC236}">
                <a16:creationId xmlns:a16="http://schemas.microsoft.com/office/drawing/2014/main" id="{B8A9E98D-BC2A-6D54-2599-57FD6195C176}"/>
              </a:ext>
            </a:extLst>
          </p:cNvPr>
          <p:cNvGrpSpPr/>
          <p:nvPr/>
        </p:nvGrpSpPr>
        <p:grpSpPr>
          <a:xfrm>
            <a:off x="760413" y="3999676"/>
            <a:ext cx="8385175" cy="2667465"/>
            <a:chOff x="532336" y="3999676"/>
            <a:chExt cx="8385175" cy="2667465"/>
          </a:xfrm>
        </p:grpSpPr>
        <p:sp>
          <p:nvSpPr>
            <p:cNvPr id="20" name="角丸四角形 30">
              <a:extLst>
                <a:ext uri="{FF2B5EF4-FFF2-40B4-BE49-F238E27FC236}">
                  <a16:creationId xmlns:a16="http://schemas.microsoft.com/office/drawing/2014/main" id="{4331D51F-67E4-CE13-E432-1302263E86C9}"/>
                </a:ext>
              </a:extLst>
            </p:cNvPr>
            <p:cNvSpPr/>
            <p:nvPr/>
          </p:nvSpPr>
          <p:spPr>
            <a:xfrm>
              <a:off x="532336" y="3999676"/>
              <a:ext cx="4078287" cy="2667465"/>
            </a:xfrm>
            <a:prstGeom prst="roundRect">
              <a:avLst>
                <a:gd name="adj" fmla="val 4897"/>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lstStyle/>
            <a:p>
              <a:pPr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a:t>
              </a:r>
              <a:r>
                <a:rPr lang="ja-JP" altLang="en-US" sz="1400" b="1" spc="100" dirty="0">
                  <a:solidFill>
                    <a:prstClr val="black"/>
                  </a:solidFill>
                  <a:latin typeface="メイリオ" panose="020B0604030504040204" pitchFamily="50" charset="-128"/>
                  <a:ea typeface="メイリオ" panose="020B0604030504040204" pitchFamily="50" charset="-128"/>
                </a:rPr>
                <a:t>相談に至った経緯・状況の確認</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相談者のこれまでと今の状況を丁寧に聞き取ります。</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・現在の生活状況</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⇒ライフライン、手持金、食事 等</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・収入の有無</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・病状</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・就労状況</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・資産、負債の有無</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・家族、親戚関係</a:t>
              </a:r>
            </a:p>
          </p:txBody>
        </p:sp>
        <p:sp>
          <p:nvSpPr>
            <p:cNvPr id="21" name="角丸四角形 30">
              <a:extLst>
                <a:ext uri="{FF2B5EF4-FFF2-40B4-BE49-F238E27FC236}">
                  <a16:creationId xmlns:a16="http://schemas.microsoft.com/office/drawing/2014/main" id="{C60AE484-765C-C248-2E2E-AF93B4577EDC}"/>
                </a:ext>
              </a:extLst>
            </p:cNvPr>
            <p:cNvSpPr/>
            <p:nvPr/>
          </p:nvSpPr>
          <p:spPr>
            <a:xfrm>
              <a:off x="4839223" y="3999676"/>
              <a:ext cx="4078288" cy="2667465"/>
            </a:xfrm>
            <a:prstGeom prst="roundRect">
              <a:avLst>
                <a:gd name="adj" fmla="val 4897"/>
              </a:avLst>
            </a:prstGeom>
            <a:noFill/>
            <a:ln w="38100">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lstStyle/>
            <a:p>
              <a:pPr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a:t>
              </a:r>
              <a:r>
                <a:rPr lang="ja-JP" altLang="en-US" sz="1400" b="1" spc="100" dirty="0">
                  <a:solidFill>
                    <a:prstClr val="black"/>
                  </a:solidFill>
                  <a:latin typeface="メイリオ" panose="020B0604030504040204" pitchFamily="50" charset="-128"/>
                  <a:ea typeface="メイリオ" panose="020B0604030504040204" pitchFamily="50" charset="-128"/>
                </a:rPr>
                <a:t>他法他施策の紹介や助言</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生活保護は「最後のセーフティネット」といわれています。</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spc="100" dirty="0">
                  <a:solidFill>
                    <a:prstClr val="black"/>
                  </a:solidFill>
                  <a:latin typeface="メイリオ" panose="020B0604030504040204" pitchFamily="50" charset="-128"/>
                  <a:ea typeface="メイリオ" panose="020B0604030504040204" pitchFamily="50" charset="-128"/>
                </a:rPr>
                <a:t>　相談者が利用可能な他法他施策や関係機関（ハローワーク窓口など）がある場合には、紹介や利用の助言を行います。</a:t>
              </a:r>
            </a:p>
          </p:txBody>
        </p:sp>
      </p:grpSp>
      <p:sp>
        <p:nvSpPr>
          <p:cNvPr id="27" name="吹き出し: 角を丸めた四角形 26">
            <a:extLst>
              <a:ext uri="{FF2B5EF4-FFF2-40B4-BE49-F238E27FC236}">
                <a16:creationId xmlns:a16="http://schemas.microsoft.com/office/drawing/2014/main" id="{5686DED2-E2DA-177C-52B0-8421A95AFA00}"/>
              </a:ext>
            </a:extLst>
          </p:cNvPr>
          <p:cNvSpPr/>
          <p:nvPr/>
        </p:nvSpPr>
        <p:spPr>
          <a:xfrm>
            <a:off x="8120684" y="3713313"/>
            <a:ext cx="1529556" cy="339753"/>
          </a:xfrm>
          <a:prstGeom prst="wedgeRoundRectCallout">
            <a:avLst>
              <a:gd name="adj1" fmla="val -63599"/>
              <a:gd name="adj2" fmla="val -62149"/>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詳細は次頁にて</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0683BA9-3B16-3C3E-ACEC-DA2BCF11D06E}"/>
              </a:ext>
            </a:extLst>
          </p:cNvPr>
          <p:cNvSpPr/>
          <p:nvPr/>
        </p:nvSpPr>
        <p:spPr>
          <a:xfrm>
            <a:off x="134938" y="619125"/>
            <a:ext cx="9636125"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
        <p:nvSpPr>
          <p:cNvPr id="31747" name="スライド番号プレースホルダー 5">
            <a:extLst>
              <a:ext uri="{FF2B5EF4-FFF2-40B4-BE49-F238E27FC236}">
                <a16:creationId xmlns:a16="http://schemas.microsoft.com/office/drawing/2014/main" id="{D5629A0A-96A4-D575-FC2F-32EA237ABAA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2A9C2E0-84AA-453C-AF44-C476453DA8A5}" type="slidenum">
              <a:rPr lang="ja-JP" altLang="en-US" sz="1000" smtClean="0">
                <a:solidFill>
                  <a:srgbClr val="898989"/>
                </a:solidFill>
              </a:rPr>
              <a:pPr>
                <a:lnSpc>
                  <a:spcPct val="100000"/>
                </a:lnSpc>
                <a:spcBef>
                  <a:spcPct val="0"/>
                </a:spcBef>
                <a:buFontTx/>
                <a:buNone/>
              </a:pPr>
              <a:t>14</a:t>
            </a:fld>
            <a:endParaRPr lang="ja-JP" altLang="en-US" sz="1000">
              <a:solidFill>
                <a:srgbClr val="898989"/>
              </a:solidFill>
            </a:endParaRPr>
          </a:p>
        </p:txBody>
      </p:sp>
      <p:sp>
        <p:nvSpPr>
          <p:cNvPr id="6" name="角丸四角形 29">
            <a:extLst>
              <a:ext uri="{FF2B5EF4-FFF2-40B4-BE49-F238E27FC236}">
                <a16:creationId xmlns:a16="http://schemas.microsoft.com/office/drawing/2014/main" id="{8D3667F2-F5E4-4CE1-7DE3-7408E6A60044}"/>
              </a:ext>
            </a:extLst>
          </p:cNvPr>
          <p:cNvSpPr/>
          <p:nvPr/>
        </p:nvSpPr>
        <p:spPr>
          <a:xfrm>
            <a:off x="422568" y="1806069"/>
            <a:ext cx="3095625" cy="1595437"/>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anchor="ctr"/>
          <a:lstStyle/>
          <a:p>
            <a:pPr defTabSz="914400">
              <a:defRPr/>
            </a:pPr>
            <a:endParaRPr lang="en-US" altLang="ja-JP" sz="1292" dirty="0">
              <a:solidFill>
                <a:prstClr val="black"/>
              </a:solidFill>
              <a:ea typeface="ＭＳ Ｐゴシック" panose="020B0600070205080204" pitchFamily="50" charset="-128"/>
            </a:endParaRPr>
          </a:p>
        </p:txBody>
      </p:sp>
      <p:sp>
        <p:nvSpPr>
          <p:cNvPr id="9" name="正方形/長方形 8">
            <a:extLst>
              <a:ext uri="{FF2B5EF4-FFF2-40B4-BE49-F238E27FC236}">
                <a16:creationId xmlns:a16="http://schemas.microsoft.com/office/drawing/2014/main" id="{A5CFBC27-6E28-911E-C7AF-EF2EAB0E7762}"/>
              </a:ext>
            </a:extLst>
          </p:cNvPr>
          <p:cNvSpPr/>
          <p:nvPr/>
        </p:nvSpPr>
        <p:spPr>
          <a:xfrm>
            <a:off x="134938" y="619126"/>
            <a:ext cx="9636125" cy="8064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A0907A63-01DB-1CF5-279B-CFD403FE35A1}"/>
              </a:ext>
            </a:extLst>
          </p:cNvPr>
          <p:cNvSpPr/>
          <p:nvPr/>
        </p:nvSpPr>
        <p:spPr>
          <a:xfrm>
            <a:off x="649805" y="1032733"/>
            <a:ext cx="8606390" cy="691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申請意思が確認された方には、</a:t>
            </a:r>
            <a:r>
              <a:rPr kumimoji="1" lang="ja-JP" altLang="en-US" sz="1600" b="1" spc="100" dirty="0">
                <a:solidFill>
                  <a:schemeClr val="tx1"/>
                </a:solidFill>
                <a:latin typeface="メイリオ" panose="020B0604030504040204" pitchFamily="50" charset="-128"/>
                <a:ea typeface="メイリオ" panose="020B0604030504040204" pitchFamily="50" charset="-128"/>
              </a:rPr>
              <a:t>速やかに保護申請書を交付し、申請手続きの助言を行う必要</a:t>
            </a:r>
            <a:r>
              <a:rPr kumimoji="1" lang="ja-JP" altLang="en-US" sz="1600" spc="100" dirty="0">
                <a:solidFill>
                  <a:schemeClr val="tx1"/>
                </a:solidFill>
                <a:latin typeface="メイリオ" panose="020B0604030504040204" pitchFamily="50" charset="-128"/>
                <a:ea typeface="メイリオ" panose="020B0604030504040204" pitchFamily="50" charset="-128"/>
              </a:rPr>
              <a:t>があります。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6264200C-5DFA-07F4-1135-9B95B2DE63B7}"/>
              </a:ext>
            </a:extLst>
          </p:cNvPr>
          <p:cNvSpPr txBox="1"/>
          <p:nvPr/>
        </p:nvSpPr>
        <p:spPr>
          <a:xfrm>
            <a:off x="649805" y="1732016"/>
            <a:ext cx="8606390" cy="2693045"/>
          </a:xfrm>
          <a:prstGeom prst="rect">
            <a:avLst/>
          </a:prstGeom>
          <a:noFill/>
        </p:spPr>
        <p:txBody>
          <a:bodyPr wrap="square">
            <a:spAutoFit/>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申請書類が整っていないことをもって申請を受け付けない等、法律上認められた保護の申請権を侵害しないことはもとより、</a:t>
            </a:r>
            <a:r>
              <a:rPr kumimoji="1" lang="ja-JP" altLang="en-US" sz="1600" b="1" spc="100" dirty="0">
                <a:solidFill>
                  <a:schemeClr val="tx1"/>
                </a:solidFill>
                <a:latin typeface="メイリオ" panose="020B0604030504040204" pitchFamily="50" charset="-128"/>
                <a:ea typeface="メイリオ" panose="020B0604030504040204" pitchFamily="50" charset="-128"/>
              </a:rPr>
              <a:t>侵害していると疑われるような行為</a:t>
            </a:r>
            <a:r>
              <a:rPr kumimoji="1" lang="ja-JP" altLang="en-US" sz="1600" spc="100" dirty="0">
                <a:solidFill>
                  <a:schemeClr val="tx1"/>
                </a:solidFill>
                <a:latin typeface="メイリオ" panose="020B0604030504040204" pitchFamily="50" charset="-128"/>
                <a:ea typeface="メイリオ" panose="020B0604030504040204" pitchFamily="50" charset="-128"/>
              </a:rPr>
              <a:t>も厳に慎むべきです。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spc="100" dirty="0">
                <a:latin typeface="メイリオ" panose="020B0604030504040204" pitchFamily="50" charset="-128"/>
                <a:ea typeface="メイリオ" panose="020B0604030504040204" pitchFamily="50" charset="-128"/>
              </a:rPr>
              <a:t>　例）</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自動車の保有が一律に認められない旨の説明</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扶養が保護の「要件」であるかのような説明</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居所がないと保護を受けられないとの説明</a:t>
            </a:r>
            <a:endParaRPr kumimoji="1" lang="en-US" altLang="ja-JP" sz="1600" spc="100" dirty="0">
              <a:latin typeface="メイリオ" panose="020B0604030504040204" pitchFamily="50" charset="-128"/>
              <a:ea typeface="メイリオ" panose="020B0604030504040204" pitchFamily="50" charset="-128"/>
            </a:endParaRPr>
          </a:p>
          <a:p>
            <a:pPr marL="742950" lvl="1" indent="-285750" eaLnBrk="1" fontAlgn="auto" hangingPunct="1">
              <a:spcBef>
                <a:spcPts val="600"/>
              </a:spcBef>
              <a:spcAft>
                <a:spcPts val="0"/>
              </a:spcAft>
              <a:buFont typeface="Arial" panose="020B0604020202020204" pitchFamily="34" charset="0"/>
              <a:buChar char="•"/>
              <a:defRPr/>
            </a:pPr>
            <a:r>
              <a:rPr kumimoji="1" lang="ja-JP" altLang="en-US" sz="1600" spc="100" dirty="0">
                <a:latin typeface="メイリオ" panose="020B0604030504040204" pitchFamily="50" charset="-128"/>
                <a:ea typeface="メイリオ" panose="020B0604030504040204" pitchFamily="50" charset="-128"/>
              </a:rPr>
              <a:t>申請前に事実上の保護の要否判定を行い、保護否になることが見込まれる場合には申請ができないと受け取られるような説明</a:t>
            </a:r>
            <a:endParaRPr kumimoji="1" lang="en-US" altLang="ja-JP" sz="1600" spc="100" dirty="0">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BA8991AC-A8CF-2AD4-6485-36819F4CABCB}"/>
              </a:ext>
            </a:extLst>
          </p:cNvPr>
          <p:cNvSpPr/>
          <p:nvPr/>
        </p:nvSpPr>
        <p:spPr>
          <a:xfrm>
            <a:off x="649805" y="4425061"/>
            <a:ext cx="8606390" cy="979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600" spc="100" dirty="0">
                <a:solidFill>
                  <a:schemeClr val="tx1"/>
                </a:solidFill>
                <a:latin typeface="メイリオ" panose="020B0604030504040204" pitchFamily="50" charset="-128"/>
                <a:ea typeface="メイリオ" panose="020B0604030504040204" pitchFamily="50" charset="-128"/>
              </a:rPr>
              <a:t>申請を取り下げる場合は、</a:t>
            </a:r>
            <a:r>
              <a:rPr kumimoji="1" lang="ja-JP" altLang="en-US" sz="1600" b="1" spc="100" dirty="0">
                <a:solidFill>
                  <a:schemeClr val="tx1"/>
                </a:solidFill>
                <a:latin typeface="メイリオ" panose="020B0604030504040204" pitchFamily="50" charset="-128"/>
                <a:ea typeface="メイリオ" panose="020B0604030504040204" pitchFamily="50" charset="-128"/>
              </a:rPr>
              <a:t>本人の意思によって行われるもの</a:t>
            </a:r>
            <a:r>
              <a:rPr kumimoji="1" lang="ja-JP" altLang="en-US" sz="1600" spc="100" dirty="0">
                <a:solidFill>
                  <a:schemeClr val="tx1"/>
                </a:solidFill>
                <a:latin typeface="メイリオ" panose="020B0604030504040204" pitchFamily="50" charset="-128"/>
                <a:ea typeface="メイリオ" panose="020B0604030504040204" pitchFamily="50" charset="-128"/>
              </a:rPr>
              <a:t>であり、</a:t>
            </a:r>
            <a:r>
              <a:rPr kumimoji="1" lang="en-US" altLang="ja-JP" sz="1600" spc="100" dirty="0">
                <a:solidFill>
                  <a:schemeClr val="tx1"/>
                </a:solidFill>
                <a:latin typeface="メイリオ" panose="020B0604030504040204" pitchFamily="50" charset="-128"/>
                <a:ea typeface="メイリオ" panose="020B0604030504040204" pitchFamily="50" charset="-128"/>
              </a:rPr>
              <a:t>CW</a:t>
            </a:r>
            <a:r>
              <a:rPr kumimoji="1" lang="ja-JP" altLang="en-US" sz="1600" spc="100" dirty="0">
                <a:solidFill>
                  <a:schemeClr val="tx1"/>
                </a:solidFill>
                <a:latin typeface="メイリオ" panose="020B0604030504040204" pitchFamily="50" charset="-128"/>
                <a:ea typeface="メイリオ" panose="020B0604030504040204" pitchFamily="50" charset="-128"/>
              </a:rPr>
              <a:t>や福祉事務所が促すことはできません。申請があった場合には、要保護者の審査請求権の権利保護の観点からも、組織として適正な手続きにより決定することが求められます。</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FA93ABFF-68F3-D224-4C41-65916C214567}"/>
              </a:ext>
            </a:extLst>
          </p:cNvPr>
          <p:cNvSpPr/>
          <p:nvPr/>
        </p:nvSpPr>
        <p:spPr>
          <a:xfrm>
            <a:off x="424604" y="686206"/>
            <a:ext cx="9056793" cy="4821541"/>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5" name="角丸四角形 30">
            <a:extLst>
              <a:ext uri="{FF2B5EF4-FFF2-40B4-BE49-F238E27FC236}">
                <a16:creationId xmlns:a16="http://schemas.microsoft.com/office/drawing/2014/main" id="{8C58573D-98CD-C890-A5F2-6FF79822A831}"/>
              </a:ext>
            </a:extLst>
          </p:cNvPr>
          <p:cNvSpPr/>
          <p:nvPr/>
        </p:nvSpPr>
        <p:spPr>
          <a:xfrm>
            <a:off x="185142" y="535184"/>
            <a:ext cx="1512000" cy="288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a:t>
            </a:r>
          </a:p>
        </p:txBody>
      </p:sp>
      <p:grpSp>
        <p:nvGrpSpPr>
          <p:cNvPr id="4" name="グループ化 14">
            <a:extLst>
              <a:ext uri="{FF2B5EF4-FFF2-40B4-BE49-F238E27FC236}">
                <a16:creationId xmlns:a16="http://schemas.microsoft.com/office/drawing/2014/main" id="{D49FD4DE-1C8A-6EE0-16CA-1EC8A1F6A2F1}"/>
              </a:ext>
            </a:extLst>
          </p:cNvPr>
          <p:cNvGrpSpPr>
            <a:grpSpLocks/>
          </p:cNvGrpSpPr>
          <p:nvPr/>
        </p:nvGrpSpPr>
        <p:grpSpPr bwMode="auto">
          <a:xfrm>
            <a:off x="422568" y="5665303"/>
            <a:ext cx="7941344" cy="1116012"/>
            <a:chOff x="819944" y="5464401"/>
            <a:chExt cx="7941344" cy="1116012"/>
          </a:xfrm>
        </p:grpSpPr>
        <p:sp>
          <p:nvSpPr>
            <p:cNvPr id="5" name="二等辺三角形 4">
              <a:extLst>
                <a:ext uri="{FF2B5EF4-FFF2-40B4-BE49-F238E27FC236}">
                  <a16:creationId xmlns:a16="http://schemas.microsoft.com/office/drawing/2014/main" id="{7165E147-0057-EED0-6072-B2C76DC2C2DD}"/>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30">
              <a:extLst>
                <a:ext uri="{FF2B5EF4-FFF2-40B4-BE49-F238E27FC236}">
                  <a16:creationId xmlns:a16="http://schemas.microsoft.com/office/drawing/2014/main" id="{421C1E9B-0AF4-CBD1-3A5A-C3584556BCD5}"/>
                </a:ext>
              </a:extLst>
            </p:cNvPr>
            <p:cNvSpPr/>
            <p:nvPr/>
          </p:nvSpPr>
          <p:spPr>
            <a:xfrm>
              <a:off x="2183607" y="5631769"/>
              <a:ext cx="6577681" cy="720725"/>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defTabSz="914400">
                <a:spcBef>
                  <a:spcPts val="600"/>
                </a:spcBef>
                <a:defRPr/>
              </a:pPr>
              <a:r>
                <a:rPr lang="ja-JP" altLang="en-US" sz="1200" spc="100" dirty="0">
                  <a:solidFill>
                    <a:schemeClr val="tx1"/>
                  </a:solidFill>
                  <a:latin typeface="メイリオ" panose="020B0604030504040204" pitchFamily="50" charset="-128"/>
                  <a:ea typeface="メイリオ" panose="020B0604030504040204" pitchFamily="50" charset="-128"/>
                </a:rPr>
                <a:t>　　第９－１、課問第９の１「面接相談時における保護の申請意思の確認」、課問第９の２「扶養義務者の状況や援助の可能性についての聴取」、課問第９の３「相談者の困窮状況等を確認するために必要な資料の提出」も参照しましょう。</a:t>
              </a:r>
            </a:p>
          </p:txBody>
        </p:sp>
        <p:pic>
          <p:nvPicPr>
            <p:cNvPr id="8" name="図 7" descr="黒い背景と男性の絵&#10;&#10;低い精度で自動的に生成された説明">
              <a:extLst>
                <a:ext uri="{FF2B5EF4-FFF2-40B4-BE49-F238E27FC236}">
                  <a16:creationId xmlns:a16="http://schemas.microsoft.com/office/drawing/2014/main" id="{BCC1F811-A536-C3EC-B5F2-B97839B669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464401"/>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四角形: 角を丸くする 10">
            <a:extLst>
              <a:ext uri="{FF2B5EF4-FFF2-40B4-BE49-F238E27FC236}">
                <a16:creationId xmlns:a16="http://schemas.microsoft.com/office/drawing/2014/main" id="{0F3D8C45-3CE8-9111-BFFC-4EAAB33E48A5}"/>
              </a:ext>
            </a:extLst>
          </p:cNvPr>
          <p:cNvSpPr/>
          <p:nvPr/>
        </p:nvSpPr>
        <p:spPr>
          <a:xfrm>
            <a:off x="1912891" y="5884667"/>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0B2277-5CE9-FA40-9519-7460A6744288}"/>
              </a:ext>
            </a:extLst>
          </p:cNvPr>
          <p:cNvSpPr>
            <a:spLocks noGrp="1"/>
          </p:cNvSpPr>
          <p:nvPr>
            <p:ph type="sldNum" sz="quarter" idx="10"/>
          </p:nvPr>
        </p:nvSpPr>
        <p:spPr/>
        <p:txBody>
          <a:bodyPr/>
          <a:lstStyle/>
          <a:p>
            <a:pPr>
              <a:defRPr/>
            </a:pPr>
            <a:fld id="{A3388C95-9A0B-4956-A571-21D9F301AB08}" type="slidenum">
              <a:rPr lang="ja-JP" altLang="en-US" smtClean="0"/>
              <a:pPr>
                <a:defRPr/>
              </a:pPr>
              <a:t>15</a:t>
            </a:fld>
            <a:endParaRPr lang="ja-JP" altLang="en-US"/>
          </a:p>
        </p:txBody>
      </p:sp>
      <p:sp>
        <p:nvSpPr>
          <p:cNvPr id="4" name="テキスト ボックス 3">
            <a:extLst>
              <a:ext uri="{FF2B5EF4-FFF2-40B4-BE49-F238E27FC236}">
                <a16:creationId xmlns:a16="http://schemas.microsoft.com/office/drawing/2014/main" id="{DE4CABA9-FF74-9A47-9DB4-9A6D3E095C34}"/>
              </a:ext>
            </a:extLst>
          </p:cNvPr>
          <p:cNvSpPr txBox="1"/>
          <p:nvPr/>
        </p:nvSpPr>
        <p:spPr>
          <a:xfrm>
            <a:off x="273050" y="720000"/>
            <a:ext cx="9359900" cy="584775"/>
          </a:xfrm>
          <a:prstGeom prst="rect">
            <a:avLst/>
          </a:prstGeom>
          <a:noFill/>
        </p:spPr>
        <p:txBody>
          <a:bodyPr>
            <a:spAutoFit/>
          </a:bodyPr>
          <a:lstStyle/>
          <a:p>
            <a:pPr eaLnBrk="1" fontAlgn="auto" hangingPunct="1">
              <a:spcBef>
                <a:spcPts val="0"/>
              </a:spcBef>
              <a:spcAft>
                <a:spcPts val="0"/>
              </a:spcAft>
              <a:defRPr/>
            </a:pPr>
            <a:r>
              <a:rPr kumimoji="1" lang="ja-JP" altLang="en-US" sz="1600" spc="100" dirty="0">
                <a:latin typeface="メイリオ" panose="020B0604030504040204" pitchFamily="50" charset="-128"/>
                <a:ea typeface="メイリオ" panose="020B0604030504040204" pitchFamily="50" charset="-128"/>
              </a:rPr>
              <a:t>　厚生労働省のホームページにおいて、生活保護の申請は国民の権利であること、また生活保護を必要とする可能性はどなたにもあるため、ためらわずご相談いただくよう周知しています。</a:t>
            </a:r>
            <a:endParaRPr kumimoji="1" lang="en-US" altLang="ja-JP" sz="1600" spc="1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682A71A-0AFB-5BDF-D9B2-2B56F398F0B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参考：厚生労働省ホームページにおける周知内容</a:t>
            </a:r>
          </a:p>
        </p:txBody>
      </p:sp>
      <p:pic>
        <p:nvPicPr>
          <p:cNvPr id="6" name="図 5">
            <a:extLst>
              <a:ext uri="{FF2B5EF4-FFF2-40B4-BE49-F238E27FC236}">
                <a16:creationId xmlns:a16="http://schemas.microsoft.com/office/drawing/2014/main" id="{4E6B9101-4787-FF87-97D1-50DD8276E7E3}"/>
              </a:ext>
            </a:extLst>
          </p:cNvPr>
          <p:cNvPicPr>
            <a:picLocks noChangeAspect="1"/>
          </p:cNvPicPr>
          <p:nvPr/>
        </p:nvPicPr>
        <p:blipFill>
          <a:blip r:embed="rId3"/>
          <a:stretch>
            <a:fillRect/>
          </a:stretch>
        </p:blipFill>
        <p:spPr>
          <a:xfrm>
            <a:off x="466252" y="2098461"/>
            <a:ext cx="8973495" cy="3812269"/>
          </a:xfrm>
          <a:prstGeom prst="rect">
            <a:avLst/>
          </a:prstGeom>
        </p:spPr>
      </p:pic>
      <p:sp>
        <p:nvSpPr>
          <p:cNvPr id="7" name="テキスト ボックス 6">
            <a:extLst>
              <a:ext uri="{FF2B5EF4-FFF2-40B4-BE49-F238E27FC236}">
                <a16:creationId xmlns:a16="http://schemas.microsoft.com/office/drawing/2014/main" id="{F5A07D14-0A49-65A2-BDB5-16ABC9377F9D}"/>
              </a:ext>
            </a:extLst>
          </p:cNvPr>
          <p:cNvSpPr txBox="1"/>
          <p:nvPr/>
        </p:nvSpPr>
        <p:spPr>
          <a:xfrm>
            <a:off x="166688" y="1790684"/>
            <a:ext cx="9359900" cy="307777"/>
          </a:xfrm>
          <a:prstGeom prst="rect">
            <a:avLst/>
          </a:prstGeom>
          <a:noFill/>
        </p:spPr>
        <p:txBody>
          <a:bodyPr>
            <a:spAutoFit/>
          </a:bodyPr>
          <a:lstStyle/>
          <a:p>
            <a:pPr eaLnBrk="1" fontAlgn="auto" hangingPunct="1">
              <a:spcBef>
                <a:spcPts val="0"/>
              </a:spcBef>
              <a:spcAft>
                <a:spcPts val="0"/>
              </a:spcAft>
              <a:defRPr/>
            </a:pPr>
            <a:r>
              <a:rPr kumimoji="1" lang="ja-JP" altLang="en-US" sz="1400" spc="100" dirty="0">
                <a:latin typeface="メイリオ" panose="020B0604030504040204" pitchFamily="50" charset="-128"/>
                <a:ea typeface="メイリオ" panose="020B0604030504040204" pitchFamily="50" charset="-128"/>
              </a:rPr>
              <a:t>（参考）厚生労働省ホームページにおける国民への周知内容（生活保護を申請したい方へ）</a:t>
            </a:r>
            <a:endParaRPr kumimoji="1" lang="en-US" altLang="ja-JP" sz="1400" spc="100"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2B8DE476-CAE5-C02E-F2AF-CA8A72FC1687}"/>
              </a:ext>
            </a:extLst>
          </p:cNvPr>
          <p:cNvSpPr/>
          <p:nvPr/>
        </p:nvSpPr>
        <p:spPr>
          <a:xfrm>
            <a:off x="273050" y="1635760"/>
            <a:ext cx="9359900" cy="4274970"/>
          </a:xfrm>
          <a:prstGeom prst="rect">
            <a:avLst/>
          </a:prstGeom>
          <a:noFill/>
          <a:ln w="19050">
            <a:solidFill>
              <a:schemeClr val="tx1">
                <a:lumMod val="50000"/>
                <a:lumOff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024364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E465A-8DBC-2A8D-3164-4455E104EC14}"/>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ED2EF125-51E9-E4D3-61E8-580436F92FC6}"/>
              </a:ext>
            </a:extLst>
          </p:cNvPr>
          <p:cNvSpPr/>
          <p:nvPr/>
        </p:nvSpPr>
        <p:spPr>
          <a:xfrm>
            <a:off x="0" y="648000"/>
            <a:ext cx="9906000" cy="915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生活保護制度では、法第</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条：補足性の原理を根拠に、他法他施策の活用が求められます。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面接相談に当たり、</a:t>
            </a: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は、相談者の状況に応じて活用可能な他法他施策について適切に助言するとともに、必要に応じて窓口へのつなぎなどの支援を行います。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5">
            <a:extLst>
              <a:ext uri="{FF2B5EF4-FFF2-40B4-BE49-F238E27FC236}">
                <a16:creationId xmlns:a16="http://schemas.microsoft.com/office/drawing/2014/main" id="{5F80FC7F-170F-ECE4-870A-48E9070D1E0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826DC74-3BC5-4BE6-94BD-899D4BDC762E}" type="slidenum">
              <a:rPr lang="ja-JP" altLang="en-US" sz="1000" smtClean="0">
                <a:solidFill>
                  <a:srgbClr val="898989"/>
                </a:solidFill>
              </a:rPr>
              <a:pPr>
                <a:lnSpc>
                  <a:spcPct val="100000"/>
                </a:lnSpc>
                <a:spcBef>
                  <a:spcPct val="0"/>
                </a:spcBef>
                <a:buFontTx/>
                <a:buNone/>
              </a:pPr>
              <a:t>16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D914D797-D76C-7C32-2000-1357E7B436D5}"/>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２．他法他施策の活用</a:t>
            </a:r>
          </a:p>
        </p:txBody>
      </p:sp>
      <p:grpSp>
        <p:nvGrpSpPr>
          <p:cNvPr id="16" name="グループ化 15">
            <a:extLst>
              <a:ext uri="{FF2B5EF4-FFF2-40B4-BE49-F238E27FC236}">
                <a16:creationId xmlns:a16="http://schemas.microsoft.com/office/drawing/2014/main" id="{39937E97-6C5A-236B-787C-2F6D618B0FDE}"/>
              </a:ext>
            </a:extLst>
          </p:cNvPr>
          <p:cNvGrpSpPr/>
          <p:nvPr/>
        </p:nvGrpSpPr>
        <p:grpSpPr>
          <a:xfrm>
            <a:off x="993000" y="3625626"/>
            <a:ext cx="7920000" cy="817565"/>
            <a:chOff x="993000" y="1193642"/>
            <a:chExt cx="7920000" cy="817565"/>
          </a:xfrm>
        </p:grpSpPr>
        <p:sp>
          <p:nvSpPr>
            <p:cNvPr id="17" name="正方形/長方形 16">
              <a:extLst>
                <a:ext uri="{FF2B5EF4-FFF2-40B4-BE49-F238E27FC236}">
                  <a16:creationId xmlns:a16="http://schemas.microsoft.com/office/drawing/2014/main" id="{A79F9A40-20D7-E50E-FE97-2D58CA59DEF1}"/>
                </a:ext>
              </a:extLst>
            </p:cNvPr>
            <p:cNvSpPr/>
            <p:nvPr/>
          </p:nvSpPr>
          <p:spPr>
            <a:xfrm>
              <a:off x="993000" y="1193642"/>
              <a:ext cx="7920000" cy="817565"/>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6</a:t>
              </a: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他の法律又は制度による保障、援助等を受けることができる者又は受けることができると推定</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される者については、極力その利用に努めさせること。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E8227275-0A9C-E356-6899-6CCA866704D6}"/>
                </a:ext>
              </a:extLst>
            </p:cNvPr>
            <p:cNvSpPr/>
            <p:nvPr/>
          </p:nvSpPr>
          <p:spPr>
            <a:xfrm>
              <a:off x="1135531" y="1236174"/>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954A40AA-9768-BBA8-8B56-C95421C316F3}"/>
              </a:ext>
            </a:extLst>
          </p:cNvPr>
          <p:cNvSpPr/>
          <p:nvPr/>
        </p:nvSpPr>
        <p:spPr>
          <a:xfrm>
            <a:off x="993000" y="1757934"/>
            <a:ext cx="7920000" cy="1395167"/>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9388" indent="-179388"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第４条　保護は、生活に困窮する者が、その利用し得る資産、能力その他あらゆるものを、その最低限　度の生活の維持のために活用することを要件として行われる。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民法（明治二十九年法律第八十九号）に定める扶養義務者の扶養及び他の法律に定める扶助は、すべてこの法律による保護に優先して行われるものとする。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119B1B51-643A-D471-489C-4F3A75594B9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．相談・申請</a:t>
            </a:r>
          </a:p>
        </p:txBody>
      </p:sp>
    </p:spTree>
    <p:extLst>
      <p:ext uri="{BB962C8B-B14F-4D97-AF65-F5344CB8AC3E}">
        <p14:creationId xmlns:p14="http://schemas.microsoft.com/office/powerpoint/2010/main" val="239532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45ECC-31A3-D6EA-CE0E-DAC90977D093}"/>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EC62D2F-0136-EC8B-27C1-A7066B592D45}"/>
              </a:ext>
            </a:extLst>
          </p:cNvPr>
          <p:cNvSpPr/>
          <p:nvPr/>
        </p:nvSpPr>
        <p:spPr>
          <a:xfrm>
            <a:off x="134938" y="257175"/>
            <a:ext cx="9636125" cy="492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相談者の世帯や生活状況に応じた主な他法他施策は以下のとおりです。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100" spc="100" dirty="0">
                <a:solidFill>
                  <a:schemeClr val="tx1"/>
                </a:solidFill>
                <a:latin typeface="メイリオ" panose="020B0604030504040204" pitchFamily="50" charset="-128"/>
                <a:ea typeface="メイリオ" panose="020B0604030504040204" pitchFamily="50" charset="-128"/>
              </a:rPr>
              <a:t>※</a:t>
            </a:r>
            <a:r>
              <a:rPr kumimoji="1" lang="ja-JP" altLang="en-US" sz="1100" spc="100" dirty="0">
                <a:solidFill>
                  <a:schemeClr val="tx1"/>
                </a:solidFill>
                <a:latin typeface="メイリオ" panose="020B0604030504040204" pitchFamily="50" charset="-128"/>
                <a:ea typeface="メイリオ" panose="020B0604030504040204" pitchFamily="50" charset="-128"/>
              </a:rPr>
              <a:t>あくまで主な例であり、これ以外にも相談者の状況に応じた各種施策があることに留意</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9699" name="スライド番号プレースホルダー 5">
            <a:extLst>
              <a:ext uri="{FF2B5EF4-FFF2-40B4-BE49-F238E27FC236}">
                <a16:creationId xmlns:a16="http://schemas.microsoft.com/office/drawing/2014/main" id="{304DD0C3-1C73-AC6F-701B-A1F25BC31EA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826DC74-3BC5-4BE6-94BD-899D4BDC762E}" type="slidenum">
              <a:rPr lang="ja-JP" altLang="en-US" sz="1000" smtClean="0">
                <a:solidFill>
                  <a:srgbClr val="898989"/>
                </a:solidFill>
              </a:rPr>
              <a:pPr>
                <a:lnSpc>
                  <a:spcPct val="100000"/>
                </a:lnSpc>
                <a:spcBef>
                  <a:spcPct val="0"/>
                </a:spcBef>
                <a:buFontTx/>
                <a:buNone/>
              </a:pPr>
              <a:t>17</a:t>
            </a:fld>
            <a:endParaRPr lang="ja-JP" altLang="en-US" sz="1000">
              <a:solidFill>
                <a:srgbClr val="898989"/>
              </a:solidFill>
            </a:endParaRPr>
          </a:p>
        </p:txBody>
      </p:sp>
      <p:graphicFrame>
        <p:nvGraphicFramePr>
          <p:cNvPr id="5" name="表 4">
            <a:extLst>
              <a:ext uri="{FF2B5EF4-FFF2-40B4-BE49-F238E27FC236}">
                <a16:creationId xmlns:a16="http://schemas.microsoft.com/office/drawing/2014/main" id="{D2D7E0EF-69E4-6E41-D848-508E9DDF64D2}"/>
              </a:ext>
            </a:extLst>
          </p:cNvPr>
          <p:cNvGraphicFramePr>
            <a:graphicFrameLocks noGrp="1"/>
          </p:cNvGraphicFramePr>
          <p:nvPr/>
        </p:nvGraphicFramePr>
        <p:xfrm>
          <a:off x="291000" y="907243"/>
          <a:ext cx="9324000" cy="5636026"/>
        </p:xfrm>
        <a:graphic>
          <a:graphicData uri="http://schemas.openxmlformats.org/drawingml/2006/table">
            <a:tbl>
              <a:tblPr bandRow="1">
                <a:tableStyleId>{5C22544A-7EE6-4342-B048-85BDC9FD1C3A}</a:tableStyleId>
              </a:tblPr>
              <a:tblGrid>
                <a:gridCol w="1296000">
                  <a:extLst>
                    <a:ext uri="{9D8B030D-6E8A-4147-A177-3AD203B41FA5}">
                      <a16:colId xmlns:a16="http://schemas.microsoft.com/office/drawing/2014/main" val="790464621"/>
                    </a:ext>
                  </a:extLst>
                </a:gridCol>
                <a:gridCol w="4680000">
                  <a:extLst>
                    <a:ext uri="{9D8B030D-6E8A-4147-A177-3AD203B41FA5}">
                      <a16:colId xmlns:a16="http://schemas.microsoft.com/office/drawing/2014/main" val="1631840766"/>
                    </a:ext>
                  </a:extLst>
                </a:gridCol>
                <a:gridCol w="3348000">
                  <a:extLst>
                    <a:ext uri="{9D8B030D-6E8A-4147-A177-3AD203B41FA5}">
                      <a16:colId xmlns:a16="http://schemas.microsoft.com/office/drawing/2014/main" val="827150432"/>
                    </a:ext>
                  </a:extLst>
                </a:gridCol>
              </a:tblGrid>
              <a:tr h="380206">
                <a:tc>
                  <a:txBody>
                    <a:bodyPr/>
                    <a:lstStyle/>
                    <a:p>
                      <a:pPr algn="ctr"/>
                      <a:endParaRPr kumimoji="1" lang="ja-JP" altLang="en-US" sz="105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主な他法他施策</a:t>
                      </a:r>
                    </a:p>
                  </a:txBody>
                  <a:tcPr anchor="ctr"/>
                </a:tc>
                <a:tc>
                  <a:txBody>
                    <a:bodyPr/>
                    <a:lstStyle/>
                    <a:p>
                      <a:pPr algn="ctr"/>
                      <a:r>
                        <a:rPr kumimoji="1" lang="ja-JP" altLang="en-US" sz="1050" dirty="0">
                          <a:solidFill>
                            <a:schemeClr val="tx1"/>
                          </a:solidFill>
                          <a:latin typeface="メイリオ" panose="020B0604030504040204" pitchFamily="50" charset="-128"/>
                          <a:ea typeface="メイリオ" panose="020B0604030504040204" pitchFamily="50" charset="-128"/>
                        </a:rPr>
                        <a:t>担当窓口</a:t>
                      </a:r>
                    </a:p>
                  </a:txBody>
                  <a:tcPr anchor="ctr"/>
                </a:tc>
                <a:extLst>
                  <a:ext uri="{0D108BD9-81ED-4DB2-BD59-A6C34878D82A}">
                    <a16:rowId xmlns:a16="http://schemas.microsoft.com/office/drawing/2014/main" val="2520856890"/>
                  </a:ext>
                </a:extLst>
              </a:tr>
              <a:tr h="1044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高齢者世帯</a:t>
                      </a:r>
                    </a:p>
                  </a:txBody>
                  <a:tcPr anchor="ctr"/>
                </a:tc>
                <a:tc>
                  <a:txBody>
                    <a:bodyPr/>
                    <a:lstStyle/>
                    <a:p>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・老齢基礎年金、老齢厚生年金</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各種サービス等</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・介護保険サービス（訪問、通所、入所・入居）</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・成年後見制度</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・日常生活自立支援事業</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tc>
                  <a:txBody>
                    <a:bodyPr/>
                    <a:lstStyle/>
                    <a:p>
                      <a:r>
                        <a:rPr kumimoji="1" lang="ja-JP" altLang="en-US" sz="1050" spc="100" dirty="0">
                          <a:solidFill>
                            <a:schemeClr val="tx1"/>
                          </a:solidFill>
                          <a:latin typeface="メイリオ" panose="020B0604030504040204" pitchFamily="50" charset="-128"/>
                          <a:ea typeface="メイリオ" panose="020B0604030504040204" pitchFamily="50" charset="-128"/>
                        </a:rPr>
                        <a:t>・自治体の年金担当部署、社会保険事務所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・自治体の高齢者福祉担当部署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・地域包括支援センター、</a:t>
                      </a:r>
                      <a:r>
                        <a:rPr kumimoji="1" lang="zh-TW" altLang="en-US" sz="1050" spc="100" dirty="0">
                          <a:solidFill>
                            <a:schemeClr val="tx1"/>
                          </a:solidFill>
                          <a:latin typeface="メイリオ" panose="020B0604030504040204" pitchFamily="50" charset="-128"/>
                          <a:ea typeface="メイリオ" panose="020B0604030504040204" pitchFamily="50" charset="-128"/>
                        </a:rPr>
                        <a:t>居宅介護支援事業所</a:t>
                      </a:r>
                      <a:r>
                        <a:rPr kumimoji="1" lang="ja-JP" altLang="en-US" sz="1050" spc="100" dirty="0">
                          <a:solidFill>
                            <a:schemeClr val="tx1"/>
                          </a:solidFill>
                          <a:latin typeface="メイリオ" panose="020B0604030504040204" pitchFamily="50" charset="-128"/>
                          <a:ea typeface="メイリオ" panose="020B0604030504040204" pitchFamily="50" charset="-128"/>
                        </a:rPr>
                        <a:t>、</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介護サービス事業所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・社会福祉協議会　等</a:t>
                      </a:r>
                    </a:p>
                  </a:txBody>
                  <a:tcPr/>
                </a:tc>
                <a:extLst>
                  <a:ext uri="{0D108BD9-81ED-4DB2-BD59-A6C34878D82A}">
                    <a16:rowId xmlns:a16="http://schemas.microsoft.com/office/drawing/2014/main" val="3280787025"/>
                  </a:ext>
                </a:extLst>
              </a:tr>
              <a:tr h="1224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子どもがいる世帯</a:t>
                      </a:r>
                    </a:p>
                  </a:txBody>
                  <a:tcPr anchor="ctr"/>
                </a:tc>
                <a:tc>
                  <a:txBody>
                    <a:bodyPr/>
                    <a:lstStyle/>
                    <a:p>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経済的給付・貸付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・児童手当</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・児童扶養手当</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・就学援助制度（小中学校）</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a:t>
                      </a:r>
                      <a:r>
                        <a:rPr kumimoji="1" lang="zh-CN" altLang="en-US" sz="1050" spc="100" dirty="0">
                          <a:solidFill>
                            <a:schemeClr val="tx1"/>
                          </a:solidFill>
                          <a:latin typeface="メイリオ" panose="020B0604030504040204" pitchFamily="50" charset="-128"/>
                          <a:ea typeface="メイリオ" panose="020B0604030504040204" pitchFamily="50" charset="-128"/>
                        </a:rPr>
                        <a:t>高等学校等就学支援金制度</a:t>
                      </a:r>
                      <a:r>
                        <a:rPr kumimoji="1" lang="ja-JP" altLang="en-US" sz="1050" spc="100" dirty="0">
                          <a:solidFill>
                            <a:schemeClr val="tx1"/>
                          </a:solidFill>
                          <a:latin typeface="メイリオ" panose="020B0604030504040204" pitchFamily="50" charset="-128"/>
                          <a:ea typeface="メイリオ" panose="020B0604030504040204" pitchFamily="50" charset="-128"/>
                        </a:rPr>
                        <a:t>（高校）</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・給付型・貸与型奨学金、授業料等減免（大学等）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・母子・父子福祉資金</a:t>
                      </a:r>
                      <a:endParaRPr kumimoji="1" lang="en-US" altLang="zh-CN" sz="1050" spc="10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・自治体の子ども担当部署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・自治体の教育担当部署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・母子家庭等就業・自立支援センター</a:t>
                      </a:r>
                    </a:p>
                    <a:p>
                      <a:r>
                        <a:rPr kumimoji="1" lang="ja-JP" altLang="en-US" sz="1050" spc="100" dirty="0">
                          <a:solidFill>
                            <a:schemeClr val="tx1"/>
                          </a:solidFill>
                          <a:latin typeface="メイリオ" panose="020B0604030504040204" pitchFamily="50" charset="-128"/>
                          <a:ea typeface="メイリオ" panose="020B0604030504040204" pitchFamily="50" charset="-128"/>
                        </a:rPr>
                        <a:t>・児童家庭支援センター　　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876771817"/>
                  </a:ext>
                </a:extLst>
              </a:tr>
              <a:tr h="1872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障害者世帯・</a:t>
                      </a:r>
                      <a:endParaRPr kumimoji="1" lang="en-US" altLang="ja-JP" sz="1050" dirty="0">
                        <a:solidFill>
                          <a:schemeClr val="tx1"/>
                        </a:solidFill>
                        <a:latin typeface="メイリオ" panose="020B0604030504040204" pitchFamily="50" charset="-128"/>
                        <a:ea typeface="メイリオ" panose="020B0604030504040204" pitchFamily="50" charset="-128"/>
                      </a:endParaRPr>
                    </a:p>
                    <a:p>
                      <a:r>
                        <a:rPr kumimoji="1" lang="ja-JP" altLang="en-US" sz="1050" dirty="0">
                          <a:solidFill>
                            <a:schemeClr val="tx1"/>
                          </a:solidFill>
                          <a:latin typeface="メイリオ" panose="020B0604030504040204" pitchFamily="50" charset="-128"/>
                          <a:ea typeface="メイリオ" panose="020B0604030504040204" pitchFamily="50" charset="-128"/>
                        </a:rPr>
                        <a:t>傷病者世帯</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・障害者手帳（身体障害者手帳、療育手帳、精神保健福祉手帳）</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・障害基礎年金、障害厚生年金　</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a:t>
                      </a:r>
                      <a:r>
                        <a:rPr kumimoji="1" lang="zh-TW" altLang="en-US" sz="1050" spc="100" dirty="0">
                          <a:solidFill>
                            <a:schemeClr val="tx1"/>
                          </a:solidFill>
                          <a:latin typeface="メイリオ" panose="020B0604030504040204" pitchFamily="50" charset="-128"/>
                          <a:ea typeface="メイリオ" panose="020B0604030504040204" pitchFamily="50" charset="-128"/>
                        </a:rPr>
                        <a:t>特別児童扶養手当</a:t>
                      </a:r>
                      <a:r>
                        <a:rPr kumimoji="1" lang="ja-JP" altLang="en-US" sz="1050" spc="100" dirty="0">
                          <a:solidFill>
                            <a:schemeClr val="tx1"/>
                          </a:solidFill>
                          <a:latin typeface="メイリオ" panose="020B0604030504040204" pitchFamily="50" charset="-128"/>
                          <a:ea typeface="メイリオ" panose="020B0604030504040204" pitchFamily="50" charset="-128"/>
                        </a:rPr>
                        <a:t>、障害児福祉手当、特別障害者手当等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各種サービス等</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r>
                        <a:rPr kumimoji="1" lang="ja-JP" altLang="en-US" sz="1050" spc="100" dirty="0">
                          <a:solidFill>
                            <a:schemeClr val="tx1"/>
                          </a:solidFill>
                          <a:latin typeface="メイリオ" panose="020B0604030504040204" pitchFamily="50" charset="-128"/>
                          <a:ea typeface="メイリオ" panose="020B0604030504040204" pitchFamily="50" charset="-128"/>
                        </a:rPr>
                        <a:t>　・障害福祉サービス（訪問、通所、入所・入居）</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・精神科デイケア</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　・自立支援医療</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・難病医療費助成制度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・成年後見制度</a:t>
                      </a:r>
                      <a:endParaRPr kumimoji="1" lang="en-US" altLang="ja-JP"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・日常生活自立支援事業</a:t>
                      </a:r>
                      <a:endParaRPr kumimoji="1" lang="en-US" altLang="ja-JP" sz="105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tc>
                <a:tc>
                  <a:txBody>
                    <a:bodyPr/>
                    <a:lstStyle/>
                    <a:p>
                      <a:r>
                        <a:rPr kumimoji="1" lang="ja-JP" altLang="en-US" sz="1050" spc="100" dirty="0">
                          <a:solidFill>
                            <a:schemeClr val="tx1"/>
                          </a:solidFill>
                          <a:latin typeface="メイリオ" panose="020B0604030504040204" pitchFamily="50" charset="-128"/>
                          <a:ea typeface="メイリオ" panose="020B0604030504040204" pitchFamily="50" charset="-128"/>
                        </a:rPr>
                        <a:t>・自治体の障害福祉担当部署</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・自治体の年金担当部署、社会保険事務所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・相談支援事業所、障害福祉サービス事業所</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r>
                        <a:rPr kumimoji="1" lang="ja-JP" altLang="en-US" sz="1050" spc="100" dirty="0">
                          <a:solidFill>
                            <a:schemeClr val="tx1"/>
                          </a:solidFill>
                          <a:latin typeface="メイリオ" panose="020B0604030504040204" pitchFamily="50" charset="-128"/>
                          <a:ea typeface="メイリオ" panose="020B0604030504040204" pitchFamily="50" charset="-128"/>
                        </a:rPr>
                        <a:t>・社会福祉協議会　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929817644"/>
                  </a:ext>
                </a:extLst>
              </a:tr>
              <a:tr h="900000">
                <a:tc>
                  <a:txBody>
                    <a:bodyPr/>
                    <a:lstStyle/>
                    <a:p>
                      <a:r>
                        <a:rPr kumimoji="1" lang="ja-JP" altLang="en-US" sz="1050" dirty="0">
                          <a:solidFill>
                            <a:schemeClr val="tx1"/>
                          </a:solidFill>
                          <a:latin typeface="メイリオ" panose="020B0604030504040204" pitchFamily="50" charset="-128"/>
                          <a:ea typeface="メイリオ" panose="020B0604030504040204" pitchFamily="50" charset="-128"/>
                        </a:rPr>
                        <a:t>その他</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・生活困窮者自立支援制度</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050" spc="100" dirty="0">
                          <a:solidFill>
                            <a:schemeClr val="tx1"/>
                          </a:solidFill>
                          <a:latin typeface="メイリオ" panose="020B0604030504040204" pitchFamily="50" charset="-128"/>
                          <a:ea typeface="メイリオ" panose="020B0604030504040204" pitchFamily="50" charset="-128"/>
                        </a:rPr>
                        <a:t>経済的給付・貸付</a:t>
                      </a:r>
                      <a:r>
                        <a:rPr kumimoji="1" lang="en-US" altLang="ja-JP" sz="1050" spc="100" dirty="0">
                          <a:solidFill>
                            <a:schemeClr val="tx1"/>
                          </a:solidFill>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・生活福祉資金</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・雇用保険制度（失業給付や求職者支援制度等）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・自治体の生活困窮担当部署、生活困窮者自立</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　相談支援機関</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・社会福祉協議会</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spc="100" dirty="0">
                          <a:solidFill>
                            <a:schemeClr val="tx1"/>
                          </a:solidFill>
                          <a:latin typeface="メイリオ" panose="020B0604030504040204" pitchFamily="50" charset="-128"/>
                          <a:ea typeface="メイリオ" panose="020B0604030504040204" pitchFamily="50" charset="-128"/>
                        </a:rPr>
                        <a:t>・公共職業安定所　等</a:t>
                      </a:r>
                      <a:endParaRPr kumimoji="1" lang="en-US" altLang="ja-JP" sz="1050" spc="100" dirty="0">
                        <a:solidFill>
                          <a:schemeClr val="tx1"/>
                        </a:solidFill>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28582939"/>
                  </a:ext>
                </a:extLst>
              </a:tr>
            </a:tbl>
          </a:graphicData>
        </a:graphic>
      </p:graphicFrame>
    </p:spTree>
    <p:extLst>
      <p:ext uri="{BB962C8B-B14F-4D97-AF65-F5344CB8AC3E}">
        <p14:creationId xmlns:p14="http://schemas.microsoft.com/office/powerpoint/2010/main" val="2037463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64FF1-E4AC-2B63-A95D-3F188D8801D5}"/>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C9EF670-9818-FC93-313F-E8BE0FC6141D}"/>
              </a:ext>
            </a:extLst>
          </p:cNvPr>
          <p:cNvSpPr/>
          <p:nvPr/>
        </p:nvSpPr>
        <p:spPr>
          <a:xfrm>
            <a:off x="134938" y="619125"/>
            <a:ext cx="9636125" cy="541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1200"/>
              </a:spcBef>
              <a:spcAft>
                <a:spcPts val="0"/>
              </a:spcAft>
              <a:defRPr/>
            </a:pPr>
            <a:endParaRPr kumimoji="1" lang="en-US" altLang="ja-JP" sz="2400" spc="100" dirty="0">
              <a:solidFill>
                <a:schemeClr val="tx1"/>
              </a:solidFill>
              <a:latin typeface="メイリオ" panose="020B0604030504040204" pitchFamily="50" charset="-128"/>
              <a:ea typeface="メイリオ" panose="020B0604030504040204" pitchFamily="50" charset="-128"/>
            </a:endParaRPr>
          </a:p>
        </p:txBody>
      </p:sp>
      <p:sp>
        <p:nvSpPr>
          <p:cNvPr id="31747" name="スライド番号プレースホルダー 5">
            <a:extLst>
              <a:ext uri="{FF2B5EF4-FFF2-40B4-BE49-F238E27FC236}">
                <a16:creationId xmlns:a16="http://schemas.microsoft.com/office/drawing/2014/main" id="{D70A27CB-A4BA-CEAB-BB3B-3D9EEBF7458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62A9C2E0-84AA-453C-AF44-C476453DA8A5}" type="slidenum">
              <a:rPr lang="ja-JP" altLang="en-US" sz="1000" smtClean="0">
                <a:solidFill>
                  <a:srgbClr val="898989"/>
                </a:solidFill>
              </a:rPr>
              <a:pPr>
                <a:lnSpc>
                  <a:spcPct val="100000"/>
                </a:lnSpc>
                <a:spcBef>
                  <a:spcPct val="0"/>
                </a:spcBef>
                <a:buFontTx/>
                <a:buNone/>
              </a:pPr>
              <a:t>18</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368BEF24-2EF6-2EEB-7D7C-259515B4046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３．生活困窮者自立支援制度との連携</a:t>
            </a:r>
          </a:p>
        </p:txBody>
      </p:sp>
      <p:sp>
        <p:nvSpPr>
          <p:cNvPr id="6" name="角丸四角形 29">
            <a:extLst>
              <a:ext uri="{FF2B5EF4-FFF2-40B4-BE49-F238E27FC236}">
                <a16:creationId xmlns:a16="http://schemas.microsoft.com/office/drawing/2014/main" id="{BB1955D4-A3B7-397A-0ECA-5E1E73CF10DD}"/>
              </a:ext>
            </a:extLst>
          </p:cNvPr>
          <p:cNvSpPr/>
          <p:nvPr/>
        </p:nvSpPr>
        <p:spPr>
          <a:xfrm>
            <a:off x="643110" y="3329664"/>
            <a:ext cx="2866643" cy="1604791"/>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anchor="ctr"/>
          <a:lstStyle/>
          <a:p>
            <a:pPr defTabSz="914400">
              <a:defRPr/>
            </a:pPr>
            <a:endParaRPr lang="en-US" altLang="ja-JP" sz="1400" dirty="0">
              <a:solidFill>
                <a:prstClr val="black"/>
              </a:solidFill>
              <a:ea typeface="ＭＳ Ｐゴシック" panose="020B0600070205080204" pitchFamily="50" charset="-128"/>
            </a:endParaRPr>
          </a:p>
        </p:txBody>
      </p:sp>
      <p:grpSp>
        <p:nvGrpSpPr>
          <p:cNvPr id="2" name="グループ化 1">
            <a:extLst>
              <a:ext uri="{FF2B5EF4-FFF2-40B4-BE49-F238E27FC236}">
                <a16:creationId xmlns:a16="http://schemas.microsoft.com/office/drawing/2014/main" id="{8A1EE3D4-EE93-37AA-5E69-11FF8AC50229}"/>
              </a:ext>
            </a:extLst>
          </p:cNvPr>
          <p:cNvGrpSpPr/>
          <p:nvPr/>
        </p:nvGrpSpPr>
        <p:grpSpPr>
          <a:xfrm>
            <a:off x="1052724" y="3128215"/>
            <a:ext cx="7385575" cy="3439071"/>
            <a:chOff x="854796" y="2184655"/>
            <a:chExt cx="7072654" cy="2397505"/>
          </a:xfrm>
        </p:grpSpPr>
        <p:grpSp>
          <p:nvGrpSpPr>
            <p:cNvPr id="5" name="グループ化 4">
              <a:extLst>
                <a:ext uri="{FF2B5EF4-FFF2-40B4-BE49-F238E27FC236}">
                  <a16:creationId xmlns:a16="http://schemas.microsoft.com/office/drawing/2014/main" id="{9483C364-1F3C-CA5B-8D66-BE62A5D9A245}"/>
                </a:ext>
              </a:extLst>
            </p:cNvPr>
            <p:cNvGrpSpPr/>
            <p:nvPr/>
          </p:nvGrpSpPr>
          <p:grpSpPr>
            <a:xfrm>
              <a:off x="1978550" y="2184655"/>
              <a:ext cx="5948900" cy="2397505"/>
              <a:chOff x="1513840" y="2265680"/>
              <a:chExt cx="5948900" cy="2397505"/>
            </a:xfrm>
          </p:grpSpPr>
          <p:sp>
            <p:nvSpPr>
              <p:cNvPr id="13" name="平行四辺形 12">
                <a:extLst>
                  <a:ext uri="{FF2B5EF4-FFF2-40B4-BE49-F238E27FC236}">
                    <a16:creationId xmlns:a16="http://schemas.microsoft.com/office/drawing/2014/main" id="{07C422DF-34E9-0091-B9D2-7999832ED5EA}"/>
                  </a:ext>
                </a:extLst>
              </p:cNvPr>
              <p:cNvSpPr/>
              <p:nvPr/>
            </p:nvSpPr>
            <p:spPr>
              <a:xfrm>
                <a:off x="1513840" y="4102431"/>
                <a:ext cx="5948900" cy="560754"/>
              </a:xfrm>
              <a:prstGeom prst="parallelogram">
                <a:avLst>
                  <a:gd name="adj" fmla="val 181250"/>
                </a:avLst>
              </a:prstGeom>
              <a:solidFill>
                <a:schemeClr val="accent3"/>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Meiryo UI" panose="020B0604030504040204" pitchFamily="50" charset="-128"/>
                    <a:ea typeface="Meiryo UI" panose="020B0604030504040204" pitchFamily="50" charset="-128"/>
                  </a:rPr>
                  <a:t>生活保護制度</a:t>
                </a:r>
                <a:endParaRPr kumimoji="1" lang="en-US" altLang="ja-JP" sz="1600" spc="100" dirty="0">
                  <a:solidFill>
                    <a:schemeClr val="tx1"/>
                  </a:solidFill>
                  <a:latin typeface="Meiryo UI" panose="020B0604030504040204" pitchFamily="50" charset="-128"/>
                  <a:ea typeface="Meiryo UI" panose="020B0604030504040204" pitchFamily="50" charset="-128"/>
                </a:endParaRPr>
              </a:p>
              <a:p>
                <a:pPr algn="ctr"/>
                <a:r>
                  <a:rPr kumimoji="1" lang="en-US" altLang="ja-JP" sz="1600" spc="100" dirty="0">
                    <a:solidFill>
                      <a:schemeClr val="tx1"/>
                    </a:solidFill>
                    <a:latin typeface="Meiryo UI" panose="020B0604030504040204" pitchFamily="50" charset="-128"/>
                    <a:ea typeface="Meiryo UI" panose="020B0604030504040204" pitchFamily="50" charset="-128"/>
                  </a:rPr>
                  <a:t>【</a:t>
                </a:r>
                <a:r>
                  <a:rPr kumimoji="1" lang="ja-JP" altLang="en-US" sz="1600" spc="100" dirty="0">
                    <a:solidFill>
                      <a:schemeClr val="tx1"/>
                    </a:solidFill>
                    <a:latin typeface="Meiryo UI" panose="020B0604030504040204" pitchFamily="50" charset="-128"/>
                    <a:ea typeface="Meiryo UI" panose="020B0604030504040204" pitchFamily="50" charset="-128"/>
                  </a:rPr>
                  <a:t>最低生活の保障・自立の助長</a:t>
                </a:r>
                <a:r>
                  <a:rPr kumimoji="1" lang="en-US" altLang="ja-JP" sz="1600" spc="100" dirty="0">
                    <a:solidFill>
                      <a:schemeClr val="tx1"/>
                    </a:solidFill>
                    <a:latin typeface="Meiryo UI" panose="020B0604030504040204" pitchFamily="50" charset="-128"/>
                    <a:ea typeface="Meiryo UI" panose="020B0604030504040204" pitchFamily="50" charset="-128"/>
                  </a:rPr>
                  <a:t>】</a:t>
                </a:r>
                <a:endParaRPr kumimoji="1" lang="ja-JP" altLang="en-US" sz="1600" spc="100" dirty="0">
                  <a:solidFill>
                    <a:schemeClr val="tx1"/>
                  </a:solidFill>
                  <a:latin typeface="Meiryo UI" panose="020B0604030504040204" pitchFamily="50" charset="-128"/>
                  <a:ea typeface="Meiryo UI" panose="020B0604030504040204" pitchFamily="50" charset="-128"/>
                </a:endParaRPr>
              </a:p>
            </p:txBody>
          </p:sp>
          <p:sp>
            <p:nvSpPr>
              <p:cNvPr id="14" name="平行四辺形 13">
                <a:extLst>
                  <a:ext uri="{FF2B5EF4-FFF2-40B4-BE49-F238E27FC236}">
                    <a16:creationId xmlns:a16="http://schemas.microsoft.com/office/drawing/2014/main" id="{9B4BDD09-6CAF-FB5E-4485-FF908CBAC585}"/>
                  </a:ext>
                </a:extLst>
              </p:cNvPr>
              <p:cNvSpPr/>
              <p:nvPr/>
            </p:nvSpPr>
            <p:spPr>
              <a:xfrm>
                <a:off x="1513840" y="3126296"/>
                <a:ext cx="5948900" cy="699921"/>
              </a:xfrm>
              <a:prstGeom prst="parallelogram">
                <a:avLst>
                  <a:gd name="adj" fmla="val 181250"/>
                </a:avLst>
              </a:prstGeom>
              <a:solidFill>
                <a:schemeClr val="accent2">
                  <a:lumMod val="7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spc="100" dirty="0">
                  <a:latin typeface="Meiryo UI" panose="020B0604030504040204" pitchFamily="50" charset="-128"/>
                  <a:ea typeface="Meiryo UI" panose="020B0604030504040204" pitchFamily="50" charset="-128"/>
                </a:endParaRPr>
              </a:p>
            </p:txBody>
          </p:sp>
          <p:sp>
            <p:nvSpPr>
              <p:cNvPr id="15" name="平行四辺形 14">
                <a:extLst>
                  <a:ext uri="{FF2B5EF4-FFF2-40B4-BE49-F238E27FC236}">
                    <a16:creationId xmlns:a16="http://schemas.microsoft.com/office/drawing/2014/main" id="{2B0F3706-1ADC-9F41-0C11-34B0E166A2DA}"/>
                  </a:ext>
                </a:extLst>
              </p:cNvPr>
              <p:cNvSpPr/>
              <p:nvPr/>
            </p:nvSpPr>
            <p:spPr>
              <a:xfrm>
                <a:off x="1513840" y="2265680"/>
                <a:ext cx="5948900" cy="560754"/>
              </a:xfrm>
              <a:prstGeom prst="parallelogram">
                <a:avLst>
                  <a:gd name="adj" fmla="val 181250"/>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Meiryo UI" panose="020B0604030504040204" pitchFamily="50" charset="-128"/>
                    <a:ea typeface="Meiryo UI" panose="020B0604030504040204" pitchFamily="50" charset="-128"/>
                  </a:rPr>
                  <a:t>社会保険制度・労働保険制度</a:t>
                </a:r>
              </a:p>
            </p:txBody>
          </p:sp>
          <p:sp>
            <p:nvSpPr>
              <p:cNvPr id="16" name="平行四辺形 15">
                <a:extLst>
                  <a:ext uri="{FF2B5EF4-FFF2-40B4-BE49-F238E27FC236}">
                    <a16:creationId xmlns:a16="http://schemas.microsoft.com/office/drawing/2014/main" id="{3AB1F2FA-B21B-553D-C341-74031AF502FA}"/>
                  </a:ext>
                </a:extLst>
              </p:cNvPr>
              <p:cNvSpPr/>
              <p:nvPr/>
            </p:nvSpPr>
            <p:spPr>
              <a:xfrm>
                <a:off x="1778000" y="3159953"/>
                <a:ext cx="5354320" cy="612000"/>
              </a:xfrm>
              <a:prstGeom prst="parallelogram">
                <a:avLst>
                  <a:gd name="adj" fmla="val 181250"/>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spc="100" dirty="0">
                  <a:latin typeface="Meiryo UI" panose="020B0604030504040204" pitchFamily="50" charset="-128"/>
                  <a:ea typeface="Meiryo UI" panose="020B0604030504040204" pitchFamily="50" charset="-128"/>
                </a:endParaRPr>
              </a:p>
            </p:txBody>
          </p:sp>
          <p:sp>
            <p:nvSpPr>
              <p:cNvPr id="17" name="平行四辺形 16">
                <a:extLst>
                  <a:ext uri="{FF2B5EF4-FFF2-40B4-BE49-F238E27FC236}">
                    <a16:creationId xmlns:a16="http://schemas.microsoft.com/office/drawing/2014/main" id="{D2661597-9FB0-DA67-E14C-B855BBEF9918}"/>
                  </a:ext>
                </a:extLst>
              </p:cNvPr>
              <p:cNvSpPr/>
              <p:nvPr/>
            </p:nvSpPr>
            <p:spPr>
              <a:xfrm>
                <a:off x="2011680" y="3231074"/>
                <a:ext cx="2690180" cy="468000"/>
              </a:xfrm>
              <a:prstGeom prst="parallelogram">
                <a:avLst>
                  <a:gd name="adj" fmla="val 181250"/>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600" spc="1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D6A281C6-A1F5-33C2-5769-FBA78B6CFB8B}"/>
                  </a:ext>
                </a:extLst>
              </p:cNvPr>
              <p:cNvSpPr/>
              <p:nvPr/>
            </p:nvSpPr>
            <p:spPr>
              <a:xfrm>
                <a:off x="2574290" y="3177049"/>
                <a:ext cx="1502640" cy="592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求職者支援制度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H23.10</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19" name="正方形/長方形 18">
                <a:extLst>
                  <a:ext uri="{FF2B5EF4-FFF2-40B4-BE49-F238E27FC236}">
                    <a16:creationId xmlns:a16="http://schemas.microsoft.com/office/drawing/2014/main" id="{DEE79968-2C0B-5109-8E14-671C80A37644}"/>
                  </a:ext>
                </a:extLst>
              </p:cNvPr>
              <p:cNvSpPr/>
              <p:nvPr/>
            </p:nvSpPr>
            <p:spPr>
              <a:xfrm>
                <a:off x="4412747" y="3177049"/>
                <a:ext cx="2053355" cy="59240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生活困窮者自立支援制度</a:t>
                </a:r>
                <a:endParaRPr kumimoji="1" lang="en-US" altLang="ja-JP" sz="1400" dirty="0">
                  <a:solidFill>
                    <a:schemeClr val="tx1"/>
                  </a:solidFill>
                  <a:latin typeface="Meiryo UI" panose="020B0604030504040204" pitchFamily="50" charset="-128"/>
                  <a:ea typeface="Meiryo UI" panose="020B0604030504040204" pitchFamily="50" charset="-128"/>
                </a:endParaRPr>
              </a:p>
              <a:p>
                <a:pPr algn="ctr"/>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a:solidFill>
                      <a:schemeClr val="tx1"/>
                    </a:solidFill>
                    <a:latin typeface="Meiryo UI" panose="020B0604030504040204" pitchFamily="50" charset="-128"/>
                    <a:ea typeface="Meiryo UI" panose="020B0604030504040204" pitchFamily="50" charset="-128"/>
                  </a:rPr>
                  <a:t>H27.4</a:t>
                </a:r>
                <a:r>
                  <a:rPr kumimoji="1" lang="ja-JP" altLang="en-US" sz="1400" dirty="0">
                    <a:solidFill>
                      <a:schemeClr val="tx1"/>
                    </a:solidFill>
                    <a:latin typeface="Meiryo UI" panose="020B0604030504040204" pitchFamily="50" charset="-128"/>
                    <a:ea typeface="Meiryo UI" panose="020B0604030504040204" pitchFamily="50" charset="-128"/>
                  </a:rPr>
                  <a:t>～）</a:t>
                </a:r>
              </a:p>
            </p:txBody>
          </p:sp>
          <p:sp>
            <p:nvSpPr>
              <p:cNvPr id="20" name="矢印: 上 19">
                <a:extLst>
                  <a:ext uri="{FF2B5EF4-FFF2-40B4-BE49-F238E27FC236}">
                    <a16:creationId xmlns:a16="http://schemas.microsoft.com/office/drawing/2014/main" id="{C79078CC-EE05-6BB9-6816-23C0BA328FB6}"/>
                  </a:ext>
                </a:extLst>
              </p:cNvPr>
              <p:cNvSpPr/>
              <p:nvPr/>
            </p:nvSpPr>
            <p:spPr>
              <a:xfrm>
                <a:off x="2776451" y="3872804"/>
                <a:ext cx="288000" cy="28800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1" name="矢印: 上 20">
                <a:extLst>
                  <a:ext uri="{FF2B5EF4-FFF2-40B4-BE49-F238E27FC236}">
                    <a16:creationId xmlns:a16="http://schemas.microsoft.com/office/drawing/2014/main" id="{C6DAF061-E127-2B61-D21C-691BEE8D360C}"/>
                  </a:ext>
                </a:extLst>
              </p:cNvPr>
              <p:cNvSpPr/>
              <p:nvPr/>
            </p:nvSpPr>
            <p:spPr>
              <a:xfrm>
                <a:off x="4331701" y="3872804"/>
                <a:ext cx="288000" cy="28800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2" name="矢印: 上 21">
                <a:extLst>
                  <a:ext uri="{FF2B5EF4-FFF2-40B4-BE49-F238E27FC236}">
                    <a16:creationId xmlns:a16="http://schemas.microsoft.com/office/drawing/2014/main" id="{48F493F8-D645-6188-906A-725BAD36367D}"/>
                  </a:ext>
                </a:extLst>
              </p:cNvPr>
              <p:cNvSpPr/>
              <p:nvPr/>
            </p:nvSpPr>
            <p:spPr>
              <a:xfrm>
                <a:off x="5886950" y="3872804"/>
                <a:ext cx="288000" cy="288000"/>
              </a:xfrm>
              <a:prstGeom prst="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3" name="矢印: 上カーブ 22">
                <a:extLst>
                  <a:ext uri="{FF2B5EF4-FFF2-40B4-BE49-F238E27FC236}">
                    <a16:creationId xmlns:a16="http://schemas.microsoft.com/office/drawing/2014/main" id="{3C4D2103-29D8-C18D-DD31-1EA798195850}"/>
                  </a:ext>
                </a:extLst>
              </p:cNvPr>
              <p:cNvSpPr/>
              <p:nvPr/>
            </p:nvSpPr>
            <p:spPr>
              <a:xfrm>
                <a:off x="3029727" y="2850082"/>
                <a:ext cx="720000" cy="432000"/>
              </a:xfrm>
              <a:prstGeom prst="curved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24" name="矢印: 上カーブ 23">
                <a:extLst>
                  <a:ext uri="{FF2B5EF4-FFF2-40B4-BE49-F238E27FC236}">
                    <a16:creationId xmlns:a16="http://schemas.microsoft.com/office/drawing/2014/main" id="{8F6479C6-A2C6-2E61-E67A-D85BCB559D13}"/>
                  </a:ext>
                </a:extLst>
              </p:cNvPr>
              <p:cNvSpPr/>
              <p:nvPr/>
            </p:nvSpPr>
            <p:spPr>
              <a:xfrm>
                <a:off x="5165290" y="2850082"/>
                <a:ext cx="720000" cy="432000"/>
              </a:xfrm>
              <a:prstGeom prst="curvedUpArrow">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grpSp>
        <p:sp>
          <p:nvSpPr>
            <p:cNvPr id="7" name="正方形/長方形 6">
              <a:extLst>
                <a:ext uri="{FF2B5EF4-FFF2-40B4-BE49-F238E27FC236}">
                  <a16:creationId xmlns:a16="http://schemas.microsoft.com/office/drawing/2014/main" id="{C0DDB848-5D5E-EA2F-2193-379A95FB25B3}"/>
                </a:ext>
              </a:extLst>
            </p:cNvPr>
            <p:cNvSpPr/>
            <p:nvPr/>
          </p:nvSpPr>
          <p:spPr>
            <a:xfrm>
              <a:off x="854796" y="2305106"/>
              <a:ext cx="1104788" cy="319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1</a:t>
              </a:r>
              <a:r>
                <a:rPr kumimoji="1" lang="ja-JP" altLang="en-US" sz="1400" dirty="0">
                  <a:solidFill>
                    <a:schemeClr val="tx1"/>
                  </a:solidFill>
                  <a:latin typeface="Meiryo UI" panose="020B0604030504040204" pitchFamily="50" charset="-128"/>
                  <a:ea typeface="Meiryo UI" panose="020B0604030504040204" pitchFamily="50" charset="-128"/>
                </a:rPr>
                <a:t>のネット</a:t>
              </a:r>
            </a:p>
          </p:txBody>
        </p:sp>
        <p:sp>
          <p:nvSpPr>
            <p:cNvPr id="8" name="正方形/長方形 7">
              <a:extLst>
                <a:ext uri="{FF2B5EF4-FFF2-40B4-BE49-F238E27FC236}">
                  <a16:creationId xmlns:a16="http://schemas.microsoft.com/office/drawing/2014/main" id="{FA83A2B4-DF4E-C15E-3AB4-9588E52767BD}"/>
                </a:ext>
              </a:extLst>
            </p:cNvPr>
            <p:cNvSpPr/>
            <p:nvPr/>
          </p:nvSpPr>
          <p:spPr>
            <a:xfrm>
              <a:off x="854796" y="3163256"/>
              <a:ext cx="1104788" cy="319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2</a:t>
              </a:r>
              <a:r>
                <a:rPr kumimoji="1" lang="ja-JP" altLang="en-US" sz="1400" dirty="0">
                  <a:solidFill>
                    <a:schemeClr val="tx1"/>
                  </a:solidFill>
                  <a:latin typeface="Meiryo UI" panose="020B0604030504040204" pitchFamily="50" charset="-128"/>
                  <a:ea typeface="Meiryo UI" panose="020B0604030504040204" pitchFamily="50" charset="-128"/>
                </a:rPr>
                <a:t>のネット</a:t>
              </a:r>
            </a:p>
          </p:txBody>
        </p:sp>
        <p:sp>
          <p:nvSpPr>
            <p:cNvPr id="9" name="正方形/長方形 8">
              <a:extLst>
                <a:ext uri="{FF2B5EF4-FFF2-40B4-BE49-F238E27FC236}">
                  <a16:creationId xmlns:a16="http://schemas.microsoft.com/office/drawing/2014/main" id="{10175452-9812-67C0-73F9-F3B15DDC5AE2}"/>
                </a:ext>
              </a:extLst>
            </p:cNvPr>
            <p:cNvSpPr/>
            <p:nvPr/>
          </p:nvSpPr>
          <p:spPr>
            <a:xfrm>
              <a:off x="854796" y="4112592"/>
              <a:ext cx="1104788" cy="31985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Meiryo UI" panose="020B0604030504040204" pitchFamily="50" charset="-128"/>
                  <a:ea typeface="Meiryo UI" panose="020B0604030504040204" pitchFamily="50" charset="-128"/>
                </a:rPr>
                <a:t>第</a:t>
              </a:r>
              <a:r>
                <a:rPr kumimoji="1" lang="en-US" altLang="ja-JP" sz="1400" dirty="0">
                  <a:solidFill>
                    <a:schemeClr val="tx1"/>
                  </a:solidFill>
                  <a:latin typeface="Meiryo UI" panose="020B0604030504040204" pitchFamily="50" charset="-128"/>
                  <a:ea typeface="Meiryo UI" panose="020B0604030504040204" pitchFamily="50" charset="-128"/>
                </a:rPr>
                <a:t>3</a:t>
              </a:r>
              <a:r>
                <a:rPr kumimoji="1" lang="ja-JP" altLang="en-US" sz="1400" dirty="0">
                  <a:solidFill>
                    <a:schemeClr val="tx1"/>
                  </a:solidFill>
                  <a:latin typeface="Meiryo UI" panose="020B0604030504040204" pitchFamily="50" charset="-128"/>
                  <a:ea typeface="Meiryo UI" panose="020B0604030504040204" pitchFamily="50" charset="-128"/>
                </a:rPr>
                <a:t>のネット</a:t>
              </a:r>
            </a:p>
          </p:txBody>
        </p:sp>
      </p:grpSp>
      <p:sp>
        <p:nvSpPr>
          <p:cNvPr id="25" name="正方形/長方形 24">
            <a:extLst>
              <a:ext uri="{FF2B5EF4-FFF2-40B4-BE49-F238E27FC236}">
                <a16:creationId xmlns:a16="http://schemas.microsoft.com/office/drawing/2014/main" id="{01D01B8F-0231-9012-59D0-968A09A98A0B}"/>
              </a:ext>
            </a:extLst>
          </p:cNvPr>
          <p:cNvSpPr/>
          <p:nvPr/>
        </p:nvSpPr>
        <p:spPr>
          <a:xfrm>
            <a:off x="134937" y="648000"/>
            <a:ext cx="9636125" cy="22494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何らかの理由で働けなくなった、収入が途絶えた等の際に生活を支える重層的な仕組みが「</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つのセーフティネット」です。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第</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のネットは社会保険・労働保険、第</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のネットは平成</a:t>
            </a:r>
            <a:r>
              <a:rPr kumimoji="1" lang="en-US" altLang="ja-JP" sz="1400" spc="100" dirty="0">
                <a:solidFill>
                  <a:schemeClr val="tx1"/>
                </a:solidFill>
                <a:latin typeface="メイリオ" panose="020B0604030504040204" pitchFamily="50" charset="-128"/>
                <a:ea typeface="メイリオ" panose="020B0604030504040204" pitchFamily="50" charset="-128"/>
              </a:rPr>
              <a:t>23</a:t>
            </a:r>
            <a:r>
              <a:rPr kumimoji="1" lang="ja-JP" altLang="en-US" sz="1400" spc="100" dirty="0">
                <a:solidFill>
                  <a:schemeClr val="tx1"/>
                </a:solidFill>
                <a:latin typeface="メイリオ" panose="020B0604030504040204" pitchFamily="50" charset="-128"/>
                <a:ea typeface="メイリオ" panose="020B0604030504040204" pitchFamily="50" charset="-128"/>
              </a:rPr>
              <a:t>年にできた</a:t>
            </a:r>
            <a:r>
              <a:rPr kumimoji="1" lang="ja-JP" altLang="en-US" sz="1400" b="1" u="sng" spc="100" dirty="0">
                <a:solidFill>
                  <a:schemeClr val="tx1"/>
                </a:solidFill>
                <a:latin typeface="メイリオ" panose="020B0604030504040204" pitchFamily="50" charset="-128"/>
                <a:ea typeface="メイリオ" panose="020B0604030504040204" pitchFamily="50" charset="-128"/>
              </a:rPr>
              <a:t>求職者支援制度</a:t>
            </a:r>
            <a:r>
              <a:rPr kumimoji="1" lang="ja-JP" altLang="en-US" sz="1400" spc="100" dirty="0">
                <a:solidFill>
                  <a:schemeClr val="tx1"/>
                </a:solidFill>
                <a:latin typeface="メイリオ" panose="020B0604030504040204" pitchFamily="50" charset="-128"/>
                <a:ea typeface="メイリオ" panose="020B0604030504040204" pitchFamily="50" charset="-128"/>
              </a:rPr>
              <a:t>と、平成</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年にできた</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生活困窮者自立支援制度</a:t>
            </a:r>
            <a:r>
              <a:rPr kumimoji="1" lang="ja-JP" altLang="en-US" sz="1400" spc="100" dirty="0">
                <a:solidFill>
                  <a:schemeClr val="tx1"/>
                </a:solidFill>
                <a:latin typeface="メイリオ" panose="020B0604030504040204" pitchFamily="50" charset="-128"/>
                <a:ea typeface="メイリオ" panose="020B0604030504040204" pitchFamily="50" charset="-128"/>
              </a:rPr>
              <a:t>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生活保護は、第</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の最後のセーフティネットとして、国民の安心・安全な生活を支えています。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保護の実施機関は、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生活困窮者自立支援制度の自立相談支援機関</a:t>
            </a:r>
            <a:r>
              <a:rPr kumimoji="1" lang="ja-JP" altLang="en-US" sz="1400" spc="100" dirty="0">
                <a:solidFill>
                  <a:schemeClr val="tx1"/>
                </a:solidFill>
                <a:latin typeface="メイリオ" panose="020B0604030504040204" pitchFamily="50" charset="-128"/>
                <a:ea typeface="メイリオ" panose="020B0604030504040204" pitchFamily="50" charset="-128"/>
              </a:rPr>
              <a:t>と緊密に連携し、生活保護を必要とする方に対して確実かつ速やかに保護を実施することが求められます。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r>
              <a:rPr kumimoji="1" lang="en-US" altLang="ja-JP" sz="1200" spc="100" dirty="0">
                <a:solidFill>
                  <a:schemeClr val="tx1"/>
                </a:solidFill>
                <a:latin typeface="メイリオ" panose="020B0604030504040204" pitchFamily="50" charset="-128"/>
                <a:ea typeface="メイリオ" panose="020B0604030504040204" pitchFamily="50" charset="-128"/>
              </a:rPr>
              <a:t>※</a:t>
            </a:r>
            <a:r>
              <a:rPr kumimoji="1" lang="ja-JP" altLang="en-US" sz="1200" spc="100" dirty="0">
                <a:solidFill>
                  <a:schemeClr val="tx1"/>
                </a:solidFill>
                <a:latin typeface="メイリオ" panose="020B0604030504040204" pitchFamily="50" charset="-128"/>
                <a:ea typeface="メイリオ" panose="020B0604030504040204" pitchFamily="50" charset="-128"/>
              </a:rPr>
              <a:t>要保護者の把握のため、民生委員、水道、電気などのライフラインの事業者や居宅介護支援事業所等の関係機関との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連携についても重要。</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43F6D610-D9D3-197B-0446-8DBE326B60EF}"/>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Ⅱ</a:t>
            </a:r>
            <a:r>
              <a:rPr kumimoji="1" lang="ja-JP" altLang="en-US" sz="1200" b="1" spc="150" dirty="0">
                <a:solidFill>
                  <a:schemeClr val="tx1"/>
                </a:solidFill>
                <a:latin typeface="メイリオ" panose="020B0604030504040204" pitchFamily="50" charset="-128"/>
                <a:ea typeface="メイリオ" panose="020B0604030504040204" pitchFamily="50" charset="-128"/>
              </a:rPr>
              <a:t>．相談・申請</a:t>
            </a:r>
          </a:p>
        </p:txBody>
      </p:sp>
    </p:spTree>
    <p:extLst>
      <p:ext uri="{BB962C8B-B14F-4D97-AF65-F5344CB8AC3E}">
        <p14:creationId xmlns:p14="http://schemas.microsoft.com/office/powerpoint/2010/main" val="3653178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7236A5C-904A-09CA-878B-FE7FC61E7C8F}"/>
              </a:ext>
            </a:extLst>
          </p:cNvPr>
          <p:cNvGraphicFramePr>
            <a:graphicFrameLocks noGrp="1"/>
          </p:cNvGraphicFramePr>
          <p:nvPr>
            <p:extLst>
              <p:ext uri="{D42A27DB-BD31-4B8C-83A1-F6EECF244321}">
                <p14:modId xmlns:p14="http://schemas.microsoft.com/office/powerpoint/2010/main" val="2279220912"/>
              </p:ext>
            </p:extLst>
          </p:nvPr>
        </p:nvGraphicFramePr>
        <p:xfrm>
          <a:off x="273050" y="633413"/>
          <a:ext cx="9359900" cy="5859173"/>
        </p:xfrm>
        <a:graphic>
          <a:graphicData uri="http://schemas.openxmlformats.org/drawingml/2006/table">
            <a:tbl>
              <a:tblPr firstRow="1" bandRow="1">
                <a:tableStyleId>{2D5ABB26-0587-4C30-8999-92F81FD0307C}</a:tableStyleId>
              </a:tblPr>
              <a:tblGrid>
                <a:gridCol w="1284957">
                  <a:extLst>
                    <a:ext uri="{9D8B030D-6E8A-4147-A177-3AD203B41FA5}">
                      <a16:colId xmlns:a16="http://schemas.microsoft.com/office/drawing/2014/main" val="20000"/>
                    </a:ext>
                  </a:extLst>
                </a:gridCol>
                <a:gridCol w="7314715">
                  <a:extLst>
                    <a:ext uri="{9D8B030D-6E8A-4147-A177-3AD203B41FA5}">
                      <a16:colId xmlns:a16="http://schemas.microsoft.com/office/drawing/2014/main" val="20001"/>
                    </a:ext>
                  </a:extLst>
                </a:gridCol>
                <a:gridCol w="760228">
                  <a:extLst>
                    <a:ext uri="{9D8B030D-6E8A-4147-A177-3AD203B41FA5}">
                      <a16:colId xmlns:a16="http://schemas.microsoft.com/office/drawing/2014/main" val="20002"/>
                    </a:ext>
                  </a:extLst>
                </a:gridCol>
              </a:tblGrid>
              <a:tr h="342857">
                <a:tc gridSpan="2">
                  <a:txBody>
                    <a:bodyPr/>
                    <a:lstStyle/>
                    <a:p>
                      <a:pPr algn="ctr"/>
                      <a:r>
                        <a:rPr kumimoji="1" lang="ja-JP" altLang="en-US" sz="1400" b="1" spc="100" baseline="0" dirty="0">
                          <a:solidFill>
                            <a:schemeClr val="bg1"/>
                          </a:solidFill>
                          <a:latin typeface="メイリオ" panose="020B0604030504040204" pitchFamily="50" charset="-128"/>
                          <a:ea typeface="メイリオ" panose="020B0604030504040204" pitchFamily="50" charset="-128"/>
                        </a:rPr>
                        <a:t>内　容</a:t>
                      </a:r>
                    </a:p>
                  </a:txBody>
                  <a:tcPr marL="91439" marR="91439" marT="45712" marB="45712" anchor="ctr">
                    <a:solidFill>
                      <a:schemeClr val="accent1">
                        <a:lumMod val="50000"/>
                      </a:schemeClr>
                    </a:solidFill>
                  </a:tcPr>
                </a:tc>
                <a:tc hMerge="1">
                  <a:txBody>
                    <a:bodyPr/>
                    <a:lstStyle/>
                    <a:p>
                      <a:pPr algn="ct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algn="ctr"/>
                      <a:r>
                        <a:rPr kumimoji="1" lang="ja-JP" altLang="en-US" sz="1400" b="1" spc="100" baseline="0" dirty="0">
                          <a:solidFill>
                            <a:schemeClr val="bg1"/>
                          </a:solidFill>
                          <a:latin typeface="メイリオ" panose="020B0604030504040204" pitchFamily="50" charset="-128"/>
                          <a:ea typeface="メイリオ" panose="020B0604030504040204" pitchFamily="50" charset="-128"/>
                        </a:rPr>
                        <a:t>頁</a:t>
                      </a:r>
                    </a:p>
                  </a:txBody>
                  <a:tcPr marL="91439" marR="91439" marT="45712" marB="45712" anchor="ctr">
                    <a:solidFill>
                      <a:schemeClr val="accent1">
                        <a:lumMod val="50000"/>
                      </a:schemeClr>
                    </a:solidFill>
                  </a:tcPr>
                </a:tc>
                <a:extLst>
                  <a:ext uri="{0D108BD9-81ED-4DB2-BD59-A6C34878D82A}">
                    <a16:rowId xmlns:a16="http://schemas.microsoft.com/office/drawing/2014/main" val="10000"/>
                  </a:ext>
                </a:extLst>
              </a:tr>
              <a:tr h="342857">
                <a:tc>
                  <a:txBody>
                    <a:bodyPr/>
                    <a:lstStyle/>
                    <a:p>
                      <a:r>
                        <a:rPr kumimoji="1" lang="ja-JP" altLang="en-US" sz="1400" b="1" spc="100" baseline="0" dirty="0">
                          <a:latin typeface="メイリオ" panose="020B0604030504040204" pitchFamily="50" charset="-128"/>
                          <a:ea typeface="メイリオ" panose="020B0604030504040204" pitchFamily="50" charset="-128"/>
                        </a:rPr>
                        <a:t>はじめに</a:t>
                      </a: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本研修の獲得目標を確認する</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2</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1"/>
                  </a:ext>
                </a:extLst>
              </a:tr>
              <a:tr h="342857">
                <a:tc>
                  <a:txBody>
                    <a:bodyPr/>
                    <a:lstStyle/>
                    <a:p>
                      <a:r>
                        <a:rPr kumimoji="1" lang="ja-JP" altLang="en-US" sz="1400" b="1" spc="100" baseline="0" dirty="0">
                          <a:latin typeface="メイリオ" panose="020B0604030504040204" pitchFamily="50" charset="-128"/>
                          <a:ea typeface="メイリオ" panose="020B0604030504040204" pitchFamily="50" charset="-128"/>
                        </a:rPr>
                        <a:t>本編</a:t>
                      </a: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生活保護制度の概要</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3</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2"/>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生活保護制度の目的／２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生活保護法の原理・原則／３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保護の実施要領</a:t>
                      </a:r>
                      <a:endParaRPr kumimoji="1" lang="en-US" altLang="ja-JP" sz="1200"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extLst>
                  <a:ext uri="{0D108BD9-81ED-4DB2-BD59-A6C34878D82A}">
                    <a16:rowId xmlns:a16="http://schemas.microsoft.com/office/drawing/2014/main" val="2416774228"/>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Ⅰ</a:t>
                      </a:r>
                      <a:r>
                        <a:rPr kumimoji="1" lang="ja-JP" altLang="en-US" sz="1400" b="1" spc="100" baseline="0" dirty="0">
                          <a:latin typeface="メイリオ" panose="020B0604030504040204" pitchFamily="50" charset="-128"/>
                          <a:ea typeface="メイリオ" panose="020B0604030504040204" pitchFamily="50" charset="-128"/>
                        </a:rPr>
                        <a:t>．</a:t>
                      </a:r>
                      <a:r>
                        <a:rPr kumimoji="1" lang="en-US" altLang="ja-JP" sz="1400" b="1" spc="100" baseline="0" dirty="0">
                          <a:latin typeface="メイリオ" panose="020B0604030504040204" pitchFamily="50" charset="-128"/>
                          <a:ea typeface="メイリオ" panose="020B0604030504040204" pitchFamily="50" charset="-128"/>
                        </a:rPr>
                        <a:t>CW</a:t>
                      </a:r>
                      <a:r>
                        <a:rPr kumimoji="1" lang="ja-JP" altLang="en-US" sz="1400" b="1" spc="100" baseline="0" dirty="0">
                          <a:latin typeface="メイリオ" panose="020B0604030504040204" pitchFamily="50" charset="-128"/>
                          <a:ea typeface="メイリオ" panose="020B0604030504040204" pitchFamily="50" charset="-128"/>
                        </a:rPr>
                        <a:t>の役割と実務の全体像</a:t>
                      </a:r>
                      <a:endParaRPr kumimoji="1" lang="en-US" altLang="ja-JP"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9</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2971318715"/>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Ⅱ</a:t>
                      </a:r>
                      <a:r>
                        <a:rPr kumimoji="1" lang="ja-JP" altLang="en-US" sz="1400" b="1" spc="100" baseline="0" dirty="0">
                          <a:latin typeface="メイリオ" panose="020B0604030504040204" pitchFamily="50" charset="-128"/>
                          <a:ea typeface="メイリオ" panose="020B0604030504040204" pitchFamily="50" charset="-128"/>
                        </a:rPr>
                        <a:t>．相談・申請</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12</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2261722030"/>
                  </a:ext>
                </a:extLst>
              </a:tr>
              <a:tr h="288000">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面接相談／２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他法他施策の活用／３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生活困窮者自立支援制度との連携</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3170166143"/>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Ⅲ</a:t>
                      </a:r>
                      <a:r>
                        <a:rPr kumimoji="1" lang="ja-JP" altLang="en-US" sz="1400" b="1" spc="100" baseline="0" dirty="0">
                          <a:latin typeface="メイリオ" panose="020B0604030504040204" pitchFamily="50" charset="-128"/>
                          <a:ea typeface="メイリオ" panose="020B0604030504040204" pitchFamily="50" charset="-128"/>
                        </a:rPr>
                        <a:t>．要否の判定・決定</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19</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223707780"/>
                  </a:ext>
                </a:extLst>
              </a:tr>
              <a:tr h="432000">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保護の要否の判定／２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各種調査の実施／３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資産の活用／４</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扶養義務</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a:t>
                      </a:r>
                      <a:endParaRPr kumimoji="1" lang="en-US" altLang="ja-JP" sz="1200" spc="100" baseline="0" dirty="0">
                        <a:solidFill>
                          <a:schemeClr val="tx1"/>
                        </a:solidFill>
                        <a:latin typeface="メイリオ" panose="020B0604030504040204" pitchFamily="50" charset="-128"/>
                        <a:ea typeface="メイリオ" panose="020B0604030504040204" pitchFamily="50" charset="-128"/>
                      </a:endParaRPr>
                    </a:p>
                    <a:p>
                      <a:r>
                        <a:rPr kumimoji="1" lang="ja-JP" altLang="en-US" sz="1200" spc="100" baseline="0" dirty="0">
                          <a:solidFill>
                            <a:schemeClr val="tx1"/>
                          </a:solidFill>
                          <a:latin typeface="メイリオ" panose="020B0604030504040204" pitchFamily="50" charset="-128"/>
                          <a:ea typeface="メイリオ" panose="020B0604030504040204" pitchFamily="50" charset="-128"/>
                        </a:rPr>
                        <a:t>　５</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最低生活費／６</a:t>
                      </a:r>
                      <a:r>
                        <a:rPr kumimoji="1" lang="en-US" altLang="ja-JP" sz="1200" spc="100" baseline="0" dirty="0">
                          <a:solidFill>
                            <a:schemeClr val="tx1"/>
                          </a:solidFill>
                          <a:latin typeface="メイリオ" panose="020B0604030504040204" pitchFamily="50" charset="-128"/>
                          <a:ea typeface="メイリオ" panose="020B0604030504040204" pitchFamily="50" charset="-128"/>
                        </a:rPr>
                        <a:t>.</a:t>
                      </a:r>
                      <a:r>
                        <a:rPr kumimoji="1" lang="ja-JP" altLang="en-US" sz="1200" spc="100" baseline="0" dirty="0">
                          <a:solidFill>
                            <a:schemeClr val="tx1"/>
                          </a:solidFill>
                          <a:latin typeface="メイリオ" panose="020B0604030504040204" pitchFamily="50" charset="-128"/>
                          <a:ea typeface="メイリオ" panose="020B0604030504040204" pitchFamily="50" charset="-128"/>
                        </a:rPr>
                        <a:t>その他</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10006"/>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Ⅳ</a:t>
                      </a:r>
                      <a:r>
                        <a:rPr kumimoji="1" lang="ja-JP" altLang="en-US" sz="1400" b="1" spc="100" baseline="0" dirty="0">
                          <a:latin typeface="メイリオ" panose="020B0604030504040204" pitchFamily="50" charset="-128"/>
                          <a:ea typeface="メイリオ" panose="020B0604030504040204" pitchFamily="50" charset="-128"/>
                        </a:rPr>
                        <a:t>．保護の開始後</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39</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7"/>
                  </a:ext>
                </a:extLst>
              </a:tr>
              <a:tr h="612000">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援助方針の策定／２</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関係機関との連携／３</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訪問調査と援助方針の見直し／　</a:t>
                      </a:r>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spc="100" baseline="0" dirty="0">
                          <a:latin typeface="メイリオ" panose="020B0604030504040204" pitchFamily="50" charset="-128"/>
                          <a:ea typeface="メイリオ" panose="020B0604030504040204" pitchFamily="50" charset="-128"/>
                        </a:rPr>
                        <a:t>　４</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ケース記録の作成／５</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収入状況等の把握／６</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返還・徴収／</a:t>
                      </a:r>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spc="100" baseline="0" dirty="0">
                          <a:latin typeface="メイリオ" panose="020B0604030504040204" pitchFamily="50" charset="-128"/>
                          <a:ea typeface="メイリオ" panose="020B0604030504040204" pitchFamily="50" charset="-128"/>
                        </a:rPr>
                        <a:t>　７</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受給者の権利と義務／８</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指導・指示</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10008"/>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en-US" altLang="ja-JP" sz="1400" b="1" spc="100" baseline="0" dirty="0">
                          <a:latin typeface="メイリオ" panose="020B0604030504040204" pitchFamily="50" charset="-128"/>
                          <a:ea typeface="メイリオ" panose="020B0604030504040204" pitchFamily="50" charset="-128"/>
                        </a:rPr>
                        <a:t>Ⅴ</a:t>
                      </a:r>
                      <a:r>
                        <a:rPr kumimoji="1" lang="ja-JP" altLang="en-US" sz="1400" b="1" spc="100" baseline="0" dirty="0">
                          <a:latin typeface="メイリオ" panose="020B0604030504040204" pitchFamily="50" charset="-128"/>
                          <a:ea typeface="メイリオ" panose="020B0604030504040204" pitchFamily="50" charset="-128"/>
                        </a:rPr>
                        <a:t>．保護の停止・廃止</a:t>
                      </a:r>
                    </a:p>
                  </a:txBody>
                  <a:tcPr marL="91439" marR="91439" marT="45712" marB="45712" anchor="ctr">
                    <a:solidFill>
                      <a:schemeClr val="bg2"/>
                    </a:solidFill>
                  </a:tcPr>
                </a:tc>
                <a:tc>
                  <a:txBody>
                    <a:bodyPr/>
                    <a:lstStyle/>
                    <a:p>
                      <a:pPr algn="r"/>
                      <a:r>
                        <a:rPr kumimoji="1" lang="en-US" altLang="ja-JP" sz="1400" b="1" i="0" u="none" strike="noStrike" kern="1200" cap="none" spc="10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mn-cs"/>
                        </a:rPr>
                        <a:t>61</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09"/>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200" spc="100" baseline="0" dirty="0">
                          <a:latin typeface="メイリオ" panose="020B0604030504040204" pitchFamily="50" charset="-128"/>
                          <a:ea typeface="メイリオ" panose="020B0604030504040204" pitchFamily="50" charset="-128"/>
                        </a:rPr>
                        <a:t>　１</a:t>
                      </a:r>
                      <a:r>
                        <a:rPr kumimoji="1" lang="en-US" altLang="ja-JP" sz="1200" spc="100" baseline="0" dirty="0">
                          <a:latin typeface="メイリオ" panose="020B0604030504040204" pitchFamily="50" charset="-128"/>
                          <a:ea typeface="メイリオ" panose="020B0604030504040204" pitchFamily="50" charset="-128"/>
                        </a:rPr>
                        <a:t>.</a:t>
                      </a:r>
                      <a:r>
                        <a:rPr kumimoji="1" lang="ja-JP" altLang="en-US" sz="1200" spc="100" baseline="0" dirty="0">
                          <a:latin typeface="メイリオ" panose="020B0604030504040204" pitchFamily="50" charset="-128"/>
                          <a:ea typeface="メイリオ" panose="020B0604030504040204" pitchFamily="50" charset="-128"/>
                        </a:rPr>
                        <a:t>必要な手続き</a:t>
                      </a:r>
                    </a:p>
                  </a:txBody>
                  <a:tcPr marL="91439" marR="91439" marT="45712" marB="45712" anchor="ctr"/>
                </a:tc>
                <a:tc>
                  <a:txBody>
                    <a:bodyPr/>
                    <a:lstStyle/>
                    <a:p>
                      <a:pPr algn="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3128412604"/>
                  </a:ext>
                </a:extLst>
              </a:tr>
              <a:tr h="342857">
                <a:tc>
                  <a:txBody>
                    <a:bodyPr/>
                    <a:lstStyle/>
                    <a:p>
                      <a:r>
                        <a:rPr kumimoji="1" lang="ja-JP" altLang="en-US" sz="1400" b="1" spc="100" baseline="0" dirty="0">
                          <a:latin typeface="メイリオ" panose="020B0604030504040204" pitchFamily="50" charset="-128"/>
                          <a:ea typeface="メイリオ" panose="020B0604030504040204" pitchFamily="50" charset="-128"/>
                        </a:rPr>
                        <a:t>おわりに</a:t>
                      </a: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まとめ</a:t>
                      </a:r>
                    </a:p>
                  </a:txBody>
                  <a:tcPr marL="91439" marR="91439" marT="45712" marB="45712" anchor="ctr">
                    <a:solidFill>
                      <a:schemeClr val="bg2"/>
                    </a:solidFill>
                  </a:tcPr>
                </a:tc>
                <a:tc>
                  <a:txBody>
                    <a:bodyPr/>
                    <a:lstStyle/>
                    <a:p>
                      <a:pPr algn="r"/>
                      <a:r>
                        <a:rPr kumimoji="1" lang="en-US" altLang="ja-JP" sz="1400" b="1" spc="100" baseline="0" dirty="0">
                          <a:latin typeface="メイリオ" panose="020B0604030504040204" pitchFamily="50" charset="-128"/>
                          <a:ea typeface="メイリオ" panose="020B0604030504040204" pitchFamily="50" charset="-128"/>
                        </a:rPr>
                        <a:t>63</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2540189144"/>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400" b="1" spc="100" baseline="0" dirty="0">
                          <a:latin typeface="メイリオ" panose="020B0604030504040204" pitchFamily="50" charset="-128"/>
                          <a:ea typeface="メイリオ" panose="020B0604030504040204" pitchFamily="50" charset="-128"/>
                        </a:rPr>
                        <a:t>獲得目標の確認と振り返り</a:t>
                      </a:r>
                    </a:p>
                  </a:txBody>
                  <a:tcPr marL="91439" marR="91439" marT="45712" marB="45712" anchor="ctr">
                    <a:solidFill>
                      <a:schemeClr val="bg2"/>
                    </a:solidFill>
                  </a:tcPr>
                </a:tc>
                <a:tc>
                  <a:txBody>
                    <a:bodyPr/>
                    <a:lstStyle/>
                    <a:p>
                      <a:pPr algn="r"/>
                      <a:r>
                        <a:rPr kumimoji="1" lang="en-US" altLang="ja-JP" sz="14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64</a:t>
                      </a:r>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solidFill>
                      <a:schemeClr val="bg2"/>
                    </a:solidFill>
                  </a:tcPr>
                </a:tc>
                <a:extLst>
                  <a:ext uri="{0D108BD9-81ED-4DB2-BD59-A6C34878D82A}">
                    <a16:rowId xmlns:a16="http://schemas.microsoft.com/office/drawing/2014/main" val="10011"/>
                  </a:ext>
                </a:extLst>
              </a:tr>
              <a:tr h="342857">
                <a:tc>
                  <a:txBody>
                    <a:bodyPr/>
                    <a:lstStyle/>
                    <a:p>
                      <a:endParaRPr kumimoji="1" lang="ja-JP" altLang="en-US" sz="1400" b="1" spc="100" baseline="0" dirty="0">
                        <a:latin typeface="メイリオ" panose="020B0604030504040204" pitchFamily="50" charset="-128"/>
                        <a:ea typeface="メイリオ" panose="020B0604030504040204" pitchFamily="50" charset="-128"/>
                      </a:endParaRPr>
                    </a:p>
                  </a:txBody>
                  <a:tcPr marL="91439" marR="91439" marT="45712" marB="45712" anchor="ctr">
                    <a:noFill/>
                  </a:tcPr>
                </a:tc>
                <a:tc>
                  <a:txBody>
                    <a:bodyPr/>
                    <a:lstStyle/>
                    <a:p>
                      <a:r>
                        <a:rPr kumimoji="1" lang="ja-JP" altLang="en-US" sz="1400" spc="100" baseline="0" dirty="0">
                          <a:latin typeface="メイリオ" panose="020B0604030504040204" pitchFamily="50" charset="-128"/>
                          <a:ea typeface="メイリオ" panose="020B0604030504040204" pitchFamily="50" charset="-128"/>
                        </a:rPr>
                        <a:t>出典・参考図書・文献</a:t>
                      </a:r>
                    </a:p>
                  </a:txBody>
                  <a:tcPr marL="91439" marR="91439" marT="45712" marB="45712" anchor="ctr"/>
                </a:tc>
                <a:tc>
                  <a:txBody>
                    <a:bodyPr/>
                    <a:lstStyle/>
                    <a:p>
                      <a:pPr algn="r"/>
                      <a:r>
                        <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65</a:t>
                      </a:r>
                      <a:endParaRPr kumimoji="1" lang="ja-JP" altLang="en-US" sz="1400" b="0" spc="100" baseline="0" dirty="0">
                        <a:latin typeface="メイリオ" panose="020B0604030504040204" pitchFamily="50" charset="-128"/>
                        <a:ea typeface="メイリオ" panose="020B0604030504040204" pitchFamily="50" charset="-128"/>
                      </a:endParaRPr>
                    </a:p>
                  </a:txBody>
                  <a:tcPr marL="91439" marR="91439" marT="45712" marB="45712"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0DB89C4-39EB-58CC-345C-038665864417}"/>
              </a:ext>
            </a:extLst>
          </p:cNvPr>
          <p:cNvSpPr>
            <a:spLocks noGrp="1"/>
          </p:cNvSpPr>
          <p:nvPr>
            <p:ph type="sldNum" sz="quarter" idx="10"/>
          </p:nvPr>
        </p:nvSpPr>
        <p:spPr/>
        <p:txBody>
          <a:bodyPr/>
          <a:lstStyle/>
          <a:p>
            <a:pPr>
              <a:defRPr/>
            </a:pPr>
            <a:fld id="{69C19EEC-A7DD-4A63-AEC8-C70E92A6779F}" type="slidenum">
              <a:rPr lang="ja-JP" altLang="en-US" smtClean="0"/>
              <a:pPr>
                <a:defRPr/>
              </a:pPr>
              <a:t>19</a:t>
            </a:fld>
            <a:endParaRPr lang="ja-JP" altLang="en-US"/>
          </a:p>
        </p:txBody>
      </p:sp>
      <p:pic>
        <p:nvPicPr>
          <p:cNvPr id="4" name="図 3" descr="ランプ, 光 が含まれている画像&#10;&#10;AI によって生成されたコンテンツは間違っている可能性があります。">
            <a:extLst>
              <a:ext uri="{FF2B5EF4-FFF2-40B4-BE49-F238E27FC236}">
                <a16:creationId xmlns:a16="http://schemas.microsoft.com/office/drawing/2014/main" id="{19B69F76-6DEE-F147-B807-F4A71A619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a:extLst>
              <a:ext uri="{FF2B5EF4-FFF2-40B4-BE49-F238E27FC236}">
                <a16:creationId xmlns:a16="http://schemas.microsoft.com/office/drawing/2014/main" id="{43782AFB-9F0F-D124-3995-B756331E06BE}"/>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latin typeface="メイリオ" panose="020B0604030504040204" pitchFamily="50" charset="-128"/>
                <a:ea typeface="メイリオ" panose="020B0604030504040204" pitchFamily="50" charset="-128"/>
              </a:rPr>
              <a:t>Ⅲ</a:t>
            </a:r>
            <a:r>
              <a:rPr kumimoji="1" lang="ja-JP" altLang="en-US" sz="3200" b="1" spc="300" dirty="0">
                <a:solidFill>
                  <a:schemeClr val="tx1"/>
                </a:solidFill>
                <a:latin typeface="メイリオ" panose="020B0604030504040204" pitchFamily="50" charset="-128"/>
                <a:ea typeface="メイリオ" panose="020B0604030504040204" pitchFamily="50" charset="-128"/>
              </a:rPr>
              <a:t>．要否の判定・決定</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C35424CD-FE82-1068-B7F3-B9D4ABEE3434}"/>
              </a:ext>
            </a:extLst>
          </p:cNvPr>
          <p:cNvSpPr txBox="1"/>
          <p:nvPr/>
        </p:nvSpPr>
        <p:spPr>
          <a:xfrm>
            <a:off x="1719171" y="2980552"/>
            <a:ext cx="7233910" cy="2492990"/>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ここからは、下記の流れに沿って実務を学んでいきましょう。</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１．保護の要否の判定</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２．各種調査の実施</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３．資産の活用</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４．扶養義務</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５．最低生活費</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６．その他（世帯認定・実施責任）</a:t>
            </a:r>
            <a:endParaRPr kumimoji="1" lang="en-US" altLang="ja-JP" spc="15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F99AC5C9-0D34-3F82-D927-B5744B00F465}"/>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338849973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角丸四角形 42"/>
          <p:cNvSpPr/>
          <p:nvPr/>
        </p:nvSpPr>
        <p:spPr>
          <a:xfrm>
            <a:off x="1763798" y="1069219"/>
            <a:ext cx="6980325" cy="5393366"/>
          </a:xfrm>
          <a:prstGeom prst="roundRect">
            <a:avLst>
              <a:gd name="adj" fmla="val 2247"/>
            </a:avLst>
          </a:prstGeom>
          <a:noFill/>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77" b="1" i="0" u="sng"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endParaRPr kumimoji="1" lang="en-US" altLang="ja-JP" sz="1477"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5" name="角丸四角形 34"/>
          <p:cNvSpPr/>
          <p:nvPr/>
        </p:nvSpPr>
        <p:spPr>
          <a:xfrm>
            <a:off x="912626" y="1829154"/>
            <a:ext cx="504056" cy="36538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83872" tIns="41934" rIns="83872" bIns="41934"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保護の</a:t>
            </a:r>
            <a:r>
              <a:rPr kumimoji="1" lang="ja-JP" altLang="en-US" sz="1662" spc="300" dirty="0">
                <a:solidFill>
                  <a:prstClr val="black"/>
                </a:solidFill>
                <a:latin typeface="メイリオ" panose="020B0604030504040204" pitchFamily="50" charset="-128"/>
                <a:ea typeface="メイリオ" panose="020B0604030504040204" pitchFamily="50" charset="-128"/>
              </a:rPr>
              <a:t>申請</a:t>
            </a:r>
            <a:endParaRPr kumimoji="1" lang="en-US" altLang="ja-JP"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p>
        </p:txBody>
      </p:sp>
      <p:sp>
        <p:nvSpPr>
          <p:cNvPr id="46" name="角丸四角形 45"/>
          <p:cNvSpPr/>
          <p:nvPr/>
        </p:nvSpPr>
        <p:spPr>
          <a:xfrm>
            <a:off x="9237956" y="4024031"/>
            <a:ext cx="504056" cy="18979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申請却下</a:t>
            </a:r>
          </a:p>
        </p:txBody>
      </p:sp>
      <p:sp>
        <p:nvSpPr>
          <p:cNvPr id="47" name="右矢印 46"/>
          <p:cNvSpPr/>
          <p:nvPr/>
        </p:nvSpPr>
        <p:spPr>
          <a:xfrm>
            <a:off x="8504546" y="4287612"/>
            <a:ext cx="720080" cy="498518"/>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8" name="角丸四角形 47"/>
          <p:cNvSpPr/>
          <p:nvPr/>
        </p:nvSpPr>
        <p:spPr>
          <a:xfrm>
            <a:off x="8526305" y="4423417"/>
            <a:ext cx="792087" cy="265876"/>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保護否</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9" name="角丸四角形 48"/>
          <p:cNvSpPr/>
          <p:nvPr/>
        </p:nvSpPr>
        <p:spPr>
          <a:xfrm>
            <a:off x="6341030" y="1366109"/>
            <a:ext cx="1990773" cy="489255"/>
          </a:xfrm>
          <a:prstGeom prst="roundRect">
            <a:avLst>
              <a:gd name="adj" fmla="val 2247"/>
            </a:avLst>
          </a:prstGeom>
          <a:noFill/>
          <a:ln w="15875">
            <a:solidFill>
              <a:schemeClr val="dk1"/>
            </a:solidFill>
            <a:prstDash val="dash"/>
          </a:ln>
        </p:spPr>
        <p:style>
          <a:lnRef idx="2">
            <a:schemeClr val="dk1"/>
          </a:lnRef>
          <a:fillRef idx="1">
            <a:schemeClr val="lt1"/>
          </a:fillRef>
          <a:effectRef idx="0">
            <a:schemeClr val="dk1"/>
          </a:effectRef>
          <a:fontRef idx="minor">
            <a:schemeClr val="dk1"/>
          </a:fontRef>
        </p:style>
        <p:txBody>
          <a:bodyPr lIns="83872" tIns="41934" rIns="83872" bIns="41934"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担当者</a:t>
            </a:r>
            <a: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en-US" altLang="ja-JP" sz="1200" spc="1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・査察指導員　・</a:t>
            </a:r>
            <a:r>
              <a:rPr kumimoji="1" lang="de-DE"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CW</a:t>
            </a:r>
            <a:endPar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4" name="角丸四角形 53"/>
          <p:cNvSpPr/>
          <p:nvPr/>
        </p:nvSpPr>
        <p:spPr>
          <a:xfrm>
            <a:off x="9220208" y="1342233"/>
            <a:ext cx="539552" cy="1932851"/>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保護開始</a:t>
            </a:r>
          </a:p>
        </p:txBody>
      </p:sp>
      <p:sp>
        <p:nvSpPr>
          <p:cNvPr id="57" name="下矢印 56"/>
          <p:cNvSpPr/>
          <p:nvPr/>
        </p:nvSpPr>
        <p:spPr>
          <a:xfrm rot="16200000">
            <a:off x="8570745" y="1487118"/>
            <a:ext cx="531751" cy="72007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9" name="角丸四角形 38"/>
          <p:cNvSpPr/>
          <p:nvPr/>
        </p:nvSpPr>
        <p:spPr>
          <a:xfrm>
            <a:off x="3255739" y="732378"/>
            <a:ext cx="3996441" cy="57171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l" defTabSz="914400" rtl="0" eaLnBrk="1" fontAlgn="auto" latinLnBrk="0" hangingPunct="1">
              <a:lnSpc>
                <a:spcPts val="1385"/>
              </a:lnSpc>
              <a:spcBef>
                <a:spcPts val="0"/>
              </a:spcBef>
              <a:spcAft>
                <a:spcPts val="0"/>
              </a:spcAft>
              <a:buClrTx/>
              <a:buSzTx/>
              <a:buFontTx/>
              <a:buNone/>
              <a:tabLst/>
              <a:defRPr/>
            </a:pPr>
            <a:r>
              <a:rPr kumimoji="1" lang="ja-JP" altLang="en-US" sz="1477" spc="100" dirty="0">
                <a:solidFill>
                  <a:prstClr val="black"/>
                </a:solidFill>
                <a:latin typeface="メイリオ" panose="020B0604030504040204" pitchFamily="50" charset="-128"/>
                <a:ea typeface="メイリオ" panose="020B0604030504040204" pitchFamily="50" charset="-128"/>
              </a:rPr>
              <a:t>　　　　</a:t>
            </a:r>
            <a:r>
              <a:rPr kumimoji="1" lang="ja-JP" altLang="en-US" sz="1477"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法第</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24</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,28</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,29</a:t>
            </a:r>
            <a:r>
              <a:rPr kumimoji="1" lang="ja-JP" altLang="en-US"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92"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spcBef>
                <a:spcPts val="0"/>
              </a:spcBef>
              <a:spcAft>
                <a:spcPts val="0"/>
              </a:spcAft>
              <a:buClrTx/>
              <a:buSzTx/>
              <a:buFontTx/>
              <a:buNone/>
              <a:tabLst/>
              <a:defRPr/>
            </a:pPr>
            <a:r>
              <a:rPr kumimoji="1" lang="ja-JP" altLang="en-US" sz="1477"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（期間は原則</a:t>
            </a:r>
            <a:r>
              <a:rPr kumimoji="1" lang="en-US" altLang="ja-JP"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14</a:t>
            </a:r>
            <a:r>
              <a:rPr kumimoji="1" lang="ja-JP" altLang="en-US"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日以内）</a:t>
            </a:r>
            <a:endParaRPr kumimoji="1" lang="en-US" altLang="ja-JP" sz="1477"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6" name="角丸四角形 55"/>
          <p:cNvSpPr/>
          <p:nvPr/>
        </p:nvSpPr>
        <p:spPr>
          <a:xfrm>
            <a:off x="8476603" y="1718009"/>
            <a:ext cx="720080" cy="265876"/>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保護要</a:t>
            </a: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8" name="角丸四角形 57"/>
          <p:cNvSpPr/>
          <p:nvPr/>
        </p:nvSpPr>
        <p:spPr>
          <a:xfrm>
            <a:off x="4160934" y="2332129"/>
            <a:ext cx="792087" cy="265876"/>
          </a:xfrm>
          <a:prstGeom prst="roundRect">
            <a:avLst>
              <a:gd name="adj" fmla="val 2247"/>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2" name="右矢印 21"/>
          <p:cNvSpPr/>
          <p:nvPr/>
        </p:nvSpPr>
        <p:spPr>
          <a:xfrm>
            <a:off x="589702" y="3356974"/>
            <a:ext cx="324000" cy="612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4" name="Text Box 15"/>
          <p:cNvSpPr txBox="1">
            <a:spLocks noChangeArrowheads="1"/>
          </p:cNvSpPr>
          <p:nvPr/>
        </p:nvSpPr>
        <p:spPr bwMode="auto">
          <a:xfrm>
            <a:off x="589702" y="5565907"/>
            <a:ext cx="1220631" cy="454011"/>
          </a:xfrm>
          <a:prstGeom prst="rect">
            <a:avLst/>
          </a:prstGeom>
          <a:noFill/>
          <a:ln w="12700">
            <a:noFill/>
            <a:prstDash val="sysDot"/>
            <a:miter lim="800000"/>
            <a:headEnd/>
            <a:tailEnd/>
          </a:ln>
        </p:spPr>
        <p:txBody>
          <a:bodyPr wrap="square" lIns="83862" tIns="41930" rIns="83862" bIns="4193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7</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法第</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24</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sp>
        <p:nvSpPr>
          <p:cNvPr id="42" name="角丸四角形 41"/>
          <p:cNvSpPr/>
          <p:nvPr/>
        </p:nvSpPr>
        <p:spPr>
          <a:xfrm>
            <a:off x="1770562" y="1373268"/>
            <a:ext cx="6846206" cy="4845680"/>
          </a:xfrm>
          <a:prstGeom prst="rect">
            <a:avLst/>
          </a:prstGeom>
          <a:noFill/>
          <a:ln>
            <a:noFill/>
          </a:ln>
        </p:spPr>
        <p:style>
          <a:lnRef idx="2">
            <a:schemeClr val="dk1"/>
          </a:lnRef>
          <a:fillRef idx="1">
            <a:schemeClr val="lt1"/>
          </a:fillRef>
          <a:effectRef idx="0">
            <a:schemeClr val="dk1"/>
          </a:effectRef>
          <a:fontRef idx="minor">
            <a:schemeClr val="dk1"/>
          </a:fontRef>
        </p:style>
        <p:txBody>
          <a:bodyPr lIns="83872" tIns="41934" rIns="83872" bIns="41934" rtlCol="0" anchor="ctr"/>
          <a:lstStyle/>
          <a:p>
            <a:pPr marL="0" marR="0" lvl="0" indent="0" algn="l" defTabSz="914400" rtl="0" eaLnBrk="1" fontAlgn="auto" latinLnBrk="0" hangingPunct="1">
              <a:lnSpc>
                <a:spcPts val="462"/>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訪問調査</a:t>
            </a: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・居宅など生活状況の把握　等</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資産調査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・不動産、自動車、預貯金、生命保険の有無等</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不動産など売却に時間を要する場合には、生活保護を適用後、売却したのち返還</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63</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収入状況調査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・就労している場合は、給与明細等により確認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虚偽の申告などにより不正受給をした場合には、支給した保護費を徴収する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78</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稼働能力の調査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・健康上の問題がある場合、受診状況の確認や検診命令により稼働能力を確認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他法関係の資格調査</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・年金受給権の有無、受給額等を確認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・児童扶養手当等の受給の可否を確認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扶養義務者への照会</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・配偶者や三親等内の親族等の扶養義務者に経済的・精神的支援等の可否を確認</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親族からの仕送り等が開始されれば、その金額分保護費と調整（減額）</a:t>
            </a:r>
            <a:r>
              <a:rPr kumimoji="1" lang="ja-JP" altLang="en-US" sz="105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［収入認定］</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明らかに扶養が可能であるにもかかわらず、扶養していないケースについては、</a:t>
            </a:r>
            <a:b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福祉事務所長が家庭裁判所へ調停等の申立</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法</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77</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条</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 </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DV</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の相手方などには照会しない</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2" name="額縁 31"/>
          <p:cNvSpPr/>
          <p:nvPr/>
        </p:nvSpPr>
        <p:spPr>
          <a:xfrm>
            <a:off x="273000" y="113807"/>
            <a:ext cx="9360000" cy="432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生活保護　手続きの流れ  （福祉事務所）</a:t>
            </a:r>
          </a:p>
        </p:txBody>
      </p:sp>
      <p:sp>
        <p:nvSpPr>
          <p:cNvPr id="3" name="角丸四角形 34">
            <a:extLst>
              <a:ext uri="{FF2B5EF4-FFF2-40B4-BE49-F238E27FC236}">
                <a16:creationId xmlns:a16="http://schemas.microsoft.com/office/drawing/2014/main" id="{E53CD406-F021-2FBF-992A-254B91FBF2C6}"/>
              </a:ext>
            </a:extLst>
          </p:cNvPr>
          <p:cNvSpPr/>
          <p:nvPr/>
        </p:nvSpPr>
        <p:spPr>
          <a:xfrm>
            <a:off x="92410" y="1829154"/>
            <a:ext cx="504056" cy="3653860"/>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lIns="83872" tIns="41934" rIns="83872" bIns="41934"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相談・申請意思の確認</a:t>
            </a:r>
          </a:p>
        </p:txBody>
      </p:sp>
      <p:sp>
        <p:nvSpPr>
          <p:cNvPr id="4" name="右矢印 21">
            <a:extLst>
              <a:ext uri="{FF2B5EF4-FFF2-40B4-BE49-F238E27FC236}">
                <a16:creationId xmlns:a16="http://schemas.microsoft.com/office/drawing/2014/main" id="{6DD40ADD-1873-D35D-7319-2E1B02E43F61}"/>
              </a:ext>
            </a:extLst>
          </p:cNvPr>
          <p:cNvSpPr/>
          <p:nvPr/>
        </p:nvSpPr>
        <p:spPr>
          <a:xfrm>
            <a:off x="1428240" y="3386191"/>
            <a:ext cx="324000" cy="612000"/>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3872" tIns="41934" rIns="83872" bIns="4193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F5B6B87-3E41-02FF-34E5-C73B23EA27F8}"/>
              </a:ext>
            </a:extLst>
          </p:cNvPr>
          <p:cNvSpPr txBox="1"/>
          <p:nvPr/>
        </p:nvSpPr>
        <p:spPr>
          <a:xfrm>
            <a:off x="3661586" y="771317"/>
            <a:ext cx="998695" cy="369332"/>
          </a:xfrm>
          <a:prstGeom prst="rect">
            <a:avLst/>
          </a:prstGeom>
          <a:noFill/>
        </p:spPr>
        <p:txBody>
          <a:bodyPr wrap="square">
            <a:spAutoFit/>
          </a:bodyPr>
          <a:lstStyle/>
          <a:p>
            <a:r>
              <a:rPr kumimoji="1" lang="ja-JP" altLang="en-US" sz="18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審　査</a:t>
            </a:r>
            <a:endParaRPr lang="ja-JP" altLang="en-US" b="1" dirty="0"/>
          </a:p>
        </p:txBody>
      </p:sp>
      <p:pic>
        <p:nvPicPr>
          <p:cNvPr id="9" name="グラフィックス 8" descr="フラグ 単色塗りつぶし">
            <a:extLst>
              <a:ext uri="{FF2B5EF4-FFF2-40B4-BE49-F238E27FC236}">
                <a16:creationId xmlns:a16="http://schemas.microsoft.com/office/drawing/2014/main" id="{AEF63E25-AC49-37CA-902D-09FCFD4FF5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432264">
            <a:off x="7091905" y="400581"/>
            <a:ext cx="773086" cy="773086"/>
          </a:xfrm>
          <a:prstGeom prst="rect">
            <a:avLst/>
          </a:prstGeom>
        </p:spPr>
      </p:pic>
      <p:sp>
        <p:nvSpPr>
          <p:cNvPr id="5" name="スライド番号プレースホルダー 5">
            <a:extLst>
              <a:ext uri="{FF2B5EF4-FFF2-40B4-BE49-F238E27FC236}">
                <a16:creationId xmlns:a16="http://schemas.microsoft.com/office/drawing/2014/main" id="{B3D68BF6-0369-CB82-94AF-E82D9C9AABC0}"/>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0DAD52EA-FEF4-4275-9DA4-F951B30FD285}" type="slidenum">
              <a:rPr lang="ja-JP" altLang="en-US" sz="1000" smtClean="0">
                <a:solidFill>
                  <a:srgbClr val="898989"/>
                </a:solidFill>
              </a:rPr>
              <a:pPr algn="r">
                <a:lnSpc>
                  <a:spcPct val="100000"/>
                </a:lnSpc>
                <a:spcBef>
                  <a:spcPct val="0"/>
                </a:spcBef>
                <a:buFontTx/>
                <a:buNone/>
              </a:pPr>
              <a:t>20</a:t>
            </a:fld>
            <a:endParaRPr lang="ja-JP" altLang="en-US" sz="1000">
              <a:solidFill>
                <a:srgbClr val="898989"/>
              </a:solidFill>
            </a:endParaRPr>
          </a:p>
        </p:txBody>
      </p:sp>
    </p:spTree>
    <p:extLst>
      <p:ext uri="{BB962C8B-B14F-4D97-AF65-F5344CB8AC3E}">
        <p14:creationId xmlns:p14="http://schemas.microsoft.com/office/powerpoint/2010/main" val="427066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正方形/長方形 52"/>
          <p:cNvSpPr/>
          <p:nvPr/>
        </p:nvSpPr>
        <p:spPr>
          <a:xfrm>
            <a:off x="214948" y="5787284"/>
            <a:ext cx="9288814" cy="823009"/>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2" name="Rectangle 52"/>
          <p:cNvSpPr>
            <a:spLocks noChangeArrowheads="1"/>
          </p:cNvSpPr>
          <p:nvPr/>
        </p:nvSpPr>
        <p:spPr bwMode="auto">
          <a:xfrm>
            <a:off x="214948" y="505058"/>
            <a:ext cx="9288814" cy="759091"/>
          </a:xfrm>
          <a:prstGeom prst="rect">
            <a:avLst/>
          </a:prstGeom>
          <a:noFill/>
          <a:ln w="19050">
            <a:solidFill>
              <a:schemeClr val="tx1">
                <a:lumMod val="50000"/>
                <a:lumOff val="50000"/>
              </a:schemeClr>
            </a:solidFill>
            <a:miter lim="800000"/>
            <a:headEnd/>
            <a:tailEnd/>
          </a:ln>
          <a:effectLst/>
        </p:spPr>
        <p:txBody>
          <a:bodyPr lIns="90861" tIns="45429" rIns="90861" bIns="45429" anchor="ctr"/>
          <a:lstStyle/>
          <a:p>
            <a:pPr marR="0" lvl="0" algn="l" defTabSz="90913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保護は、生活に困窮する者が、その利用し得る資産、能力その他あらゆるものを、その最低限度の生活の維持のために</a:t>
            </a:r>
            <a:endParaRPr kumimoji="1" lang="en-US" altLang="ja-JP" sz="1200" spc="100" dirty="0">
              <a:solidFill>
                <a:prstClr val="black"/>
              </a:solidFill>
              <a:latin typeface="メイリオ" panose="020B0604030504040204" pitchFamily="50" charset="-128"/>
              <a:ea typeface="メイリオ" panose="020B0604030504040204" pitchFamily="50" charset="-128"/>
            </a:endParaRPr>
          </a:p>
          <a:p>
            <a:pPr marR="0" lvl="0" algn="l" defTabSz="909132"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活用することを要件として行われ、民法に定める扶養義務者の扶養及び他の法律に定める扶助は、すべてこの法律による</a:t>
            </a:r>
            <a:b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保護に優先して行われるものとする。 </a:t>
            </a:r>
          </a:p>
        </p:txBody>
      </p:sp>
      <p:sp>
        <p:nvSpPr>
          <p:cNvPr id="33" name="AutoShape 61"/>
          <p:cNvSpPr>
            <a:spLocks noChangeArrowheads="1"/>
          </p:cNvSpPr>
          <p:nvPr/>
        </p:nvSpPr>
        <p:spPr bwMode="auto">
          <a:xfrm>
            <a:off x="101982" y="268747"/>
            <a:ext cx="1980000" cy="288000"/>
          </a:xfrm>
          <a:prstGeom prst="rect">
            <a:avLst/>
          </a:prstGeom>
          <a:solidFill>
            <a:schemeClr val="accent1">
              <a:lumMod val="75000"/>
            </a:schemeClr>
          </a:solidFill>
          <a:ln w="9525">
            <a:noFill/>
            <a:miter lim="800000"/>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dirty="0">
                <a:ln>
                  <a:noFill/>
                </a:ln>
                <a:solidFill>
                  <a:schemeClr val="bg1"/>
                </a:solidFill>
                <a:effectLst/>
                <a:uLnTx/>
                <a:uFillTx/>
                <a:latin typeface="メイリオ" panose="020B0604030504040204" pitchFamily="50" charset="-128"/>
                <a:ea typeface="メイリオ" panose="020B0604030504040204" pitchFamily="50" charset="-128"/>
              </a:rPr>
              <a:t>基本的な考え方</a:t>
            </a:r>
          </a:p>
        </p:txBody>
      </p:sp>
      <p:sp>
        <p:nvSpPr>
          <p:cNvPr id="38" name="Rectangle 54"/>
          <p:cNvSpPr>
            <a:spLocks noChangeArrowheads="1"/>
          </p:cNvSpPr>
          <p:nvPr/>
        </p:nvSpPr>
        <p:spPr bwMode="auto">
          <a:xfrm>
            <a:off x="218168" y="1570104"/>
            <a:ext cx="9207186" cy="1874422"/>
          </a:xfrm>
          <a:prstGeom prst="rect">
            <a:avLst/>
          </a:prstGeom>
          <a:noFill/>
          <a:ln w="9525">
            <a:noFill/>
            <a:miter lim="800000"/>
            <a:headEnd/>
            <a:tailEnd/>
          </a:ln>
          <a:effectLst/>
        </p:spPr>
        <p:txBody>
          <a:bodyPr lIns="90861" tIns="45429" rIns="90861" bIns="45429" anchor="ctr"/>
          <a:lstStyle/>
          <a:p>
            <a:pPr marL="216000" marR="0" lvl="0" indent="-216000" algn="l" defTabSz="9091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土地・家屋は</a:t>
            </a:r>
            <a:r>
              <a:rPr kumimoji="1" lang="ja-JP" altLang="en-US" sz="1200" b="1" u="sng" spc="100" dirty="0">
                <a:latin typeface="メイリオ" panose="020B0604030504040204" pitchFamily="50" charset="-128"/>
                <a:ea typeface="メイリオ" panose="020B0604030504040204" pitchFamily="50" charset="-128"/>
              </a:rPr>
              <a:t>、</a:t>
            </a:r>
            <a:r>
              <a:rPr kumimoji="1" lang="ja-JP" altLang="en-US"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原則売却</a:t>
            </a:r>
            <a:endParaRPr kumimoji="1" lang="en-US" altLang="ja-JP"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endParaRPr>
          </a:p>
          <a:p>
            <a:pPr marR="0" lvl="0" algn="l" defTabSz="909132" rtl="0" eaLnBrk="1" fontAlgn="auto" latinLnBrk="0" hangingPunct="1">
              <a:lnSpc>
                <a:spcPct val="100000"/>
              </a:lnSpc>
              <a:spcBef>
                <a:spcPts val="0"/>
              </a:spcBef>
              <a:spcAft>
                <a:spcPts val="0"/>
              </a:spcAft>
              <a:buClrTx/>
              <a:buSzTx/>
              <a:tabLst/>
              <a:defRPr/>
            </a:pPr>
            <a:r>
              <a:rPr kumimoji="1" lang="ja-JP" altLang="en-US" sz="1400" i="0"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　　</a:t>
            </a:r>
            <a:r>
              <a:rPr kumimoji="1" lang="ja-JP" altLang="en-US" sz="1200" i="0"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ただし、現に居住の用に供されているものについては、</a:t>
            </a:r>
            <a:r>
              <a:rPr kumimoji="1" lang="ja-JP" altLang="en-US" sz="120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処分価値が著しく大きいものを除き、保有を容認。</a:t>
            </a:r>
            <a:endParaRPr kumimoji="1" lang="en-US" altLang="ja-JP" sz="120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endParaRPr>
          </a:p>
          <a:p>
            <a:pPr marL="216000" marR="0" lvl="0" indent="-216000" algn="l" defTabSz="909132"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自動車は、原則売却　</a:t>
            </a:r>
            <a:endParaRPr kumimoji="1" lang="en-US" altLang="ja-JP" sz="1200" b="1" i="0" u="sng" strike="noStrike" kern="1200" cap="none" spc="100" normalizeH="0" baseline="0" noProof="0" dirty="0">
              <a:ln>
                <a:noFill/>
              </a:ln>
              <a:effectLst/>
              <a:uLnTx/>
              <a:uFillTx/>
              <a:latin typeface="メイリオ" panose="020B0604030504040204" pitchFamily="50" charset="-128"/>
              <a:ea typeface="メイリオ" panose="020B0604030504040204" pitchFamily="50" charset="-128"/>
            </a:endParaRPr>
          </a:p>
          <a:p>
            <a:pPr marR="0" lvl="0" algn="l" defTabSz="909132" rtl="0" eaLnBrk="1" fontAlgn="auto" latinLnBrk="0" hangingPunct="1">
              <a:lnSpc>
                <a:spcPct val="100000"/>
              </a:lnSpc>
              <a:spcBef>
                <a:spcPts val="0"/>
              </a:spcBef>
              <a:spcAft>
                <a:spcPts val="0"/>
              </a:spcAft>
              <a:buClrTx/>
              <a:buSzTx/>
              <a:tabLst/>
              <a:defRPr/>
            </a:pPr>
            <a:r>
              <a:rPr kumimoji="1" lang="ja-JP" altLang="en-US" sz="1400" spc="100" dirty="0">
                <a:latin typeface="メイリオ" panose="020B0604030504040204" pitchFamily="50" charset="-128"/>
                <a:ea typeface="メイリオ" panose="020B0604030504040204" pitchFamily="50" charset="-128"/>
              </a:rPr>
              <a:t>　　</a:t>
            </a:r>
            <a:r>
              <a:rPr kumimoji="1" lang="ja-JP" altLang="en-US" sz="1200" i="0"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ただし、</a:t>
            </a:r>
            <a:r>
              <a:rPr kumimoji="1" lang="ja-JP" altLang="en-US" sz="1200" b="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障害者や公共交通機関の利用が著しく困難な地域に居住する者等が通勤、通院、通所及び通学のため</a:t>
            </a:r>
            <a:br>
              <a:rPr kumimoji="1" lang="en-US" altLang="ja-JP" sz="1200" b="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br>
            <a:r>
              <a:rPr kumimoji="1" lang="ja-JP" altLang="en-US" sz="1200" b="0" i="0" u="none" strike="noStrike" kern="1200" cap="none" spc="100" normalizeH="0" baseline="0" noProof="0" dirty="0">
                <a:ln>
                  <a:noFill/>
                </a:ln>
                <a:effectLst/>
                <a:uLnTx/>
                <a:uFillTx/>
                <a:latin typeface="メイリオ" panose="020B0604030504040204" pitchFamily="50" charset="-128"/>
                <a:ea typeface="メイリオ" panose="020B0604030504040204" pitchFamily="50" charset="-128"/>
              </a:rPr>
              <a:t>　必要とする場合、保有を容認。</a:t>
            </a:r>
          </a:p>
          <a:p>
            <a:pPr marL="216000" marR="0" lvl="0" indent="-216000" algn="l" defTabSz="909132"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預貯金は、原則収入認定</a:t>
            </a:r>
            <a:endParaRPr kumimoji="1" lang="en-US" altLang="ja-JP"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defTabSz="909132" eaLnBrk="1" fontAlgn="auto" hangingPunct="1">
              <a:spcBef>
                <a:spcPts val="0"/>
              </a:spcBef>
              <a:spcAft>
                <a:spcPts val="0"/>
              </a:spcAft>
              <a:defRPr/>
            </a:pPr>
            <a:r>
              <a:rPr lang="ja-JP" altLang="en-US" sz="1200" spc="100" dirty="0">
                <a:solidFill>
                  <a:srgbClr val="FF0000"/>
                </a:solidFill>
                <a:latin typeface="Meiryo" panose="020B0604030504040204" pitchFamily="50" charset="-128"/>
                <a:ea typeface="Meiryo" panose="020B0604030504040204" pitchFamily="50" charset="-128"/>
              </a:rPr>
              <a:t>　　 </a:t>
            </a:r>
            <a:r>
              <a:rPr lang="ja-JP" altLang="en-US" sz="1200" spc="100" dirty="0">
                <a:latin typeface="Meiryo" panose="020B0604030504040204" pitchFamily="50" charset="-128"/>
                <a:ea typeface="Meiryo" panose="020B0604030504040204" pitchFamily="50" charset="-128"/>
              </a:rPr>
              <a:t>なお、</a:t>
            </a:r>
            <a:r>
              <a:rPr lang="ja-JP" altLang="en-US" sz="1200" b="0" i="0" spc="100" dirty="0">
                <a:effectLst/>
                <a:latin typeface="Meiryo" panose="020B0604030504040204" pitchFamily="50" charset="-128"/>
                <a:ea typeface="Meiryo" panose="020B0604030504040204" pitchFamily="50" charset="-128"/>
              </a:rPr>
              <a:t>保護開始時に保有する金銭のうち、いわゆる家計上の繰越金程度のものについては、保護の程度の決定に　</a:t>
            </a:r>
            <a:br>
              <a:rPr lang="en-US" altLang="ja-JP" sz="1200" b="0" i="0" spc="100" dirty="0">
                <a:effectLst/>
                <a:latin typeface="Meiryo" panose="020B0604030504040204" pitchFamily="50" charset="-128"/>
                <a:ea typeface="Meiryo" panose="020B0604030504040204" pitchFamily="50" charset="-128"/>
              </a:rPr>
            </a:br>
            <a:r>
              <a:rPr lang="ja-JP" altLang="en-US" sz="1200" b="0" i="0" spc="100" dirty="0">
                <a:effectLst/>
                <a:latin typeface="Meiryo" panose="020B0604030504040204" pitchFamily="50" charset="-128"/>
                <a:ea typeface="Meiryo" panose="020B0604030504040204" pitchFamily="50" charset="-128"/>
              </a:rPr>
              <a:t>　　　当たり配慮（具体的には、最低生活費（医療扶助及び介護扶助を除く）の</a:t>
            </a:r>
            <a:r>
              <a:rPr lang="en-US" altLang="ja-JP" sz="1200" b="0" i="0" spc="100" dirty="0">
                <a:effectLst/>
                <a:latin typeface="Meiryo" panose="020B0604030504040204" pitchFamily="50" charset="-128"/>
                <a:ea typeface="Meiryo" panose="020B0604030504040204" pitchFamily="50" charset="-128"/>
              </a:rPr>
              <a:t>5</a:t>
            </a:r>
            <a:r>
              <a:rPr lang="ja-JP" altLang="en-US" sz="1200" b="0" i="0" spc="100" dirty="0">
                <a:effectLst/>
                <a:latin typeface="Meiryo" panose="020B0604030504040204" pitchFamily="50" charset="-128"/>
                <a:ea typeface="Meiryo" panose="020B0604030504040204" pitchFamily="50" charset="-128"/>
              </a:rPr>
              <a:t>割までは手持金を収入認定しない）。</a:t>
            </a:r>
            <a:endParaRPr lang="en-US" altLang="ja-JP" sz="1200" b="0" i="0" spc="100" dirty="0">
              <a:effectLst/>
              <a:latin typeface="Meiryo" panose="020B0604030504040204" pitchFamily="50" charset="-128"/>
              <a:ea typeface="Meiryo" panose="020B0604030504040204" pitchFamily="50" charset="-128"/>
            </a:endParaRPr>
          </a:p>
        </p:txBody>
      </p:sp>
      <p:sp>
        <p:nvSpPr>
          <p:cNvPr id="41" name="Rectangle 57"/>
          <p:cNvSpPr>
            <a:spLocks noChangeArrowheads="1"/>
          </p:cNvSpPr>
          <p:nvPr/>
        </p:nvSpPr>
        <p:spPr bwMode="auto">
          <a:xfrm>
            <a:off x="218168" y="3760197"/>
            <a:ext cx="9207186" cy="1078989"/>
          </a:xfrm>
          <a:prstGeom prst="rect">
            <a:avLst/>
          </a:prstGeom>
          <a:noFill/>
          <a:ln w="9525">
            <a:noFill/>
            <a:miter lim="800000"/>
            <a:headEnd/>
            <a:tailEnd/>
          </a:ln>
          <a:effectLst/>
        </p:spPr>
        <p:txBody>
          <a:bodyPr lIns="90861" tIns="45429" rIns="90861" bIns="45429" anchor="ctr"/>
          <a:lstStyle/>
          <a:p>
            <a:pPr marL="216000" marR="0" lvl="0" indent="-216000" algn="l" defTabSz="9091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稼働能力を活用しているか否かについては、①稼働能力を有するか否か、②その稼働能力を活用する意思があるか否か、③実際に稼働能力を活用する就労の場を得ることができるか否か、の３つの要素により判断。</a:t>
            </a:r>
            <a:endPar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16000" marR="0" lvl="0" indent="-216000" algn="l" defTabSz="909132"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現実に稼働能力があり、本人の有している資格、生活歴、職歴等から適切と判断され得る職場があるにもかかわらず、働く意思がない者は要件を欠くと判断する</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が、稼働能力も働く意思もあり、求職活動を行っているが現実に働く場がない者については要件を満たしているものと判断。</a:t>
            </a:r>
          </a:p>
        </p:txBody>
      </p:sp>
      <p:sp>
        <p:nvSpPr>
          <p:cNvPr id="44" name="正方形/長方形 43"/>
          <p:cNvSpPr/>
          <p:nvPr/>
        </p:nvSpPr>
        <p:spPr>
          <a:xfrm>
            <a:off x="214948" y="1514441"/>
            <a:ext cx="9288814" cy="1874422"/>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37" name="AutoShape 53"/>
          <p:cNvSpPr>
            <a:spLocks noChangeArrowheads="1"/>
          </p:cNvSpPr>
          <p:nvPr/>
        </p:nvSpPr>
        <p:spPr bwMode="auto">
          <a:xfrm>
            <a:off x="134728" y="1372116"/>
            <a:ext cx="2100227" cy="288032"/>
          </a:xfrm>
          <a:prstGeom prst="roundRect">
            <a:avLst>
              <a:gd name="adj" fmla="val 2291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資産の活用</a:t>
            </a:r>
          </a:p>
        </p:txBody>
      </p:sp>
      <p:sp>
        <p:nvSpPr>
          <p:cNvPr id="45" name="正方形/長方形 44"/>
          <p:cNvSpPr/>
          <p:nvPr/>
        </p:nvSpPr>
        <p:spPr>
          <a:xfrm>
            <a:off x="214948" y="3625365"/>
            <a:ext cx="9288814" cy="1213821"/>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0" name="AutoShape 56"/>
          <p:cNvSpPr>
            <a:spLocks noChangeArrowheads="1"/>
          </p:cNvSpPr>
          <p:nvPr/>
        </p:nvSpPr>
        <p:spPr bwMode="auto">
          <a:xfrm>
            <a:off x="134728" y="3479580"/>
            <a:ext cx="2028254" cy="288032"/>
          </a:xfrm>
          <a:prstGeom prst="roundRect">
            <a:avLst>
              <a:gd name="adj" fmla="val 1666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能力の活用</a:t>
            </a:r>
          </a:p>
        </p:txBody>
      </p:sp>
      <p:sp>
        <p:nvSpPr>
          <p:cNvPr id="52" name="Text Box 59"/>
          <p:cNvSpPr txBox="1">
            <a:spLocks noChangeArrowheads="1"/>
          </p:cNvSpPr>
          <p:nvPr/>
        </p:nvSpPr>
        <p:spPr bwMode="auto">
          <a:xfrm>
            <a:off x="218168" y="5964551"/>
            <a:ext cx="9207186" cy="645743"/>
          </a:xfrm>
          <a:prstGeom prst="rect">
            <a:avLst/>
          </a:prstGeom>
          <a:noFill/>
          <a:ln w="9525">
            <a:noFill/>
            <a:miter lim="800000"/>
            <a:headEnd/>
            <a:tailEnd/>
          </a:ln>
          <a:effectLst/>
        </p:spPr>
        <p:txBody>
          <a:bodyPr wrap="square" lIns="90861" tIns="45429" rIns="90861" bIns="45429">
            <a:spAutoFit/>
          </a:bodyPr>
          <a:lstStyle/>
          <a:p>
            <a:pPr marL="171450" marR="0" lvl="0" indent="-171450" algn="l" defTabSz="909132"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福祉事務所は、</a:t>
            </a:r>
            <a:r>
              <a:rPr kumimoji="1" lang="ja-JP" altLang="en-US" sz="12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民法に定める扶養義務者（三親等以内の直系血族、兄弟姉妹等）について扶養の可能性を調査。特に、親子関係にある者に対しては、実地調査も行うなど重点的に実施。</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扶養義務者からの仕送り等があればこれを収入認定する。</a:t>
            </a:r>
          </a:p>
        </p:txBody>
      </p:sp>
      <p:sp>
        <p:nvSpPr>
          <p:cNvPr id="51" name="AutoShape 58"/>
          <p:cNvSpPr>
            <a:spLocks noChangeArrowheads="1"/>
          </p:cNvSpPr>
          <p:nvPr/>
        </p:nvSpPr>
        <p:spPr bwMode="auto">
          <a:xfrm>
            <a:off x="134728" y="5643269"/>
            <a:ext cx="2184241" cy="288032"/>
          </a:xfrm>
          <a:prstGeom prst="roundRect">
            <a:avLst>
              <a:gd name="adj" fmla="val 1666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扶養の優先</a:t>
            </a:r>
          </a:p>
        </p:txBody>
      </p:sp>
      <p:sp>
        <p:nvSpPr>
          <p:cNvPr id="2" name="正方形/長方形 1"/>
          <p:cNvSpPr/>
          <p:nvPr/>
        </p:nvSpPr>
        <p:spPr>
          <a:xfrm>
            <a:off x="1435697" y="764689"/>
            <a:ext cx="354046" cy="198022"/>
          </a:xfrm>
          <a:prstGeom prst="rect">
            <a:avLst/>
          </a:prstGeom>
          <a:noFill/>
          <a:ln w="9525"/>
        </p:spPr>
        <p:style>
          <a:lnRef idx="2">
            <a:schemeClr val="dk1">
              <a:shade val="50000"/>
            </a:schemeClr>
          </a:lnRef>
          <a:fillRef idx="1">
            <a:schemeClr val="dk1"/>
          </a:fillRef>
          <a:effectRef idx="0">
            <a:schemeClr val="dk1"/>
          </a:effectRef>
          <a:fontRef idx="minor">
            <a:schemeClr val="lt1"/>
          </a:fontRef>
        </p:style>
        <p:txBody>
          <a:bodyPr lIns="90874" tIns="45439" rIns="90874" bIns="4543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ＤＦ特太ゴシック体" pitchFamily="49" charset="-128"/>
              <a:ea typeface="ＤＦ特太ゴシック体" pitchFamily="49" charset="-128"/>
              <a:cs typeface="+mn-cs"/>
            </a:endParaRPr>
          </a:p>
        </p:txBody>
      </p:sp>
      <p:sp>
        <p:nvSpPr>
          <p:cNvPr id="17" name="正方形/長方形 16"/>
          <p:cNvSpPr/>
          <p:nvPr/>
        </p:nvSpPr>
        <p:spPr>
          <a:xfrm>
            <a:off x="777470" y="942236"/>
            <a:ext cx="355902" cy="198146"/>
          </a:xfrm>
          <a:prstGeom prst="rect">
            <a:avLst/>
          </a:prstGeom>
          <a:noFill/>
          <a:ln w="9525"/>
        </p:spPr>
        <p:style>
          <a:lnRef idx="2">
            <a:schemeClr val="dk1">
              <a:shade val="50000"/>
            </a:schemeClr>
          </a:lnRef>
          <a:fillRef idx="1">
            <a:schemeClr val="dk1"/>
          </a:fillRef>
          <a:effectRef idx="0">
            <a:schemeClr val="dk1"/>
          </a:effectRef>
          <a:fontRef idx="minor">
            <a:schemeClr val="lt1"/>
          </a:fontRef>
        </p:style>
        <p:txBody>
          <a:bodyPr lIns="90874" tIns="45439" rIns="90874" bIns="4543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a:ln>
                <a:noFill/>
              </a:ln>
              <a:solidFill>
                <a:prstClr val="white"/>
              </a:solidFill>
              <a:effectLst/>
              <a:uLnTx/>
              <a:uFillTx/>
              <a:latin typeface="ＤＦ特太ゴシック体" pitchFamily="49" charset="-128"/>
              <a:ea typeface="ＤＦ特太ゴシック体" pitchFamily="49" charset="-128"/>
              <a:cs typeface="+mn-cs"/>
            </a:endParaRPr>
          </a:p>
        </p:txBody>
      </p:sp>
      <p:sp>
        <p:nvSpPr>
          <p:cNvPr id="4" name="額縁 31">
            <a:extLst>
              <a:ext uri="{FF2B5EF4-FFF2-40B4-BE49-F238E27FC236}">
                <a16:creationId xmlns:a16="http://schemas.microsoft.com/office/drawing/2014/main" id="{C2E46489-CE74-9CDD-6067-7BBE8C331A75}"/>
              </a:ext>
            </a:extLst>
          </p:cNvPr>
          <p:cNvSpPr/>
          <p:nvPr/>
        </p:nvSpPr>
        <p:spPr>
          <a:xfrm>
            <a:off x="283865" y="-7275"/>
            <a:ext cx="9360000" cy="432000"/>
          </a:xfrm>
          <a:prstGeom prst="rect">
            <a:avLst/>
          </a:prstGeom>
          <a:noFill/>
          <a:ln>
            <a:noFill/>
          </a:ln>
        </p:spPr>
        <p:style>
          <a:lnRef idx="0">
            <a:scrgbClr r="0" g="0" b="0"/>
          </a:lnRef>
          <a:fillRef idx="0">
            <a:scrgbClr r="0" g="0" b="0"/>
          </a:fillRef>
          <a:effectRef idx="0">
            <a:scrgbClr r="0" g="0" b="0"/>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46" b="1" i="0" u="none" strike="noStrike" kern="1200" cap="none" spc="3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生活保護の要件等（法第４条）</a:t>
            </a:r>
          </a:p>
        </p:txBody>
      </p:sp>
      <p:sp>
        <p:nvSpPr>
          <p:cNvPr id="6" name="正方形/長方形 5">
            <a:extLst>
              <a:ext uri="{FF2B5EF4-FFF2-40B4-BE49-F238E27FC236}">
                <a16:creationId xmlns:a16="http://schemas.microsoft.com/office/drawing/2014/main" id="{4D3486B0-1BC0-4439-B67A-0CB9AC3122DD}"/>
              </a:ext>
            </a:extLst>
          </p:cNvPr>
          <p:cNvSpPr/>
          <p:nvPr/>
        </p:nvSpPr>
        <p:spPr>
          <a:xfrm>
            <a:off x="214948" y="5132091"/>
            <a:ext cx="9288814" cy="403404"/>
          </a:xfrm>
          <a:prstGeom prst="rect">
            <a:avLst/>
          </a:pr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0861" tIns="45429" rIns="90861" bIns="45429" rtlCol="0" anchor="ctr"/>
          <a:lstStyle/>
          <a:p>
            <a:pPr marL="0" marR="0" lvl="0" indent="0" algn="ctr" defTabSz="909132"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7" name="Rectangle 54">
            <a:extLst>
              <a:ext uri="{FF2B5EF4-FFF2-40B4-BE49-F238E27FC236}">
                <a16:creationId xmlns:a16="http://schemas.microsoft.com/office/drawing/2014/main" id="{D53E6ED1-E93D-7071-51EA-A3C66D3E6BB6}"/>
              </a:ext>
            </a:extLst>
          </p:cNvPr>
          <p:cNvSpPr>
            <a:spLocks noChangeArrowheads="1"/>
          </p:cNvSpPr>
          <p:nvPr/>
        </p:nvSpPr>
        <p:spPr bwMode="auto">
          <a:xfrm>
            <a:off x="218168" y="5190741"/>
            <a:ext cx="8970997" cy="403403"/>
          </a:xfrm>
          <a:prstGeom prst="rect">
            <a:avLst/>
          </a:prstGeom>
          <a:noFill/>
          <a:ln w="9525">
            <a:noFill/>
            <a:miter lim="800000"/>
            <a:headEnd/>
            <a:tailEnd/>
          </a:ln>
          <a:effectLst/>
        </p:spPr>
        <p:txBody>
          <a:bodyPr lIns="90861" tIns="45429" rIns="90861" bIns="45429" anchor="ctr"/>
          <a:lstStyle/>
          <a:p>
            <a:pPr marR="0" lvl="0" algn="l" defTabSz="909132"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200" spc="100" dirty="0">
                <a:solidFill>
                  <a:prstClr val="black"/>
                </a:solidFill>
                <a:latin typeface="メイリオ" panose="020B0604030504040204" pitchFamily="50" charset="-128"/>
                <a:ea typeface="メイリオ" panose="020B0604030504040204" pitchFamily="50" charset="-128"/>
              </a:rPr>
              <a:t>　</a:t>
            </a:r>
            <a:r>
              <a:rPr kumimoji="1" lang="ja-JP" altLang="en-US" sz="1200" b="1"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年金、児童扶養手当等</a:t>
            </a:r>
            <a:r>
              <a:rPr kumimoji="1" lang="ja-JP" altLang="en-US"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、本人が手続きをすれば受給できる給付等は活用することが必要。</a:t>
            </a:r>
            <a:endParaRPr kumimoji="1" lang="en-US" altLang="ja-JP" sz="12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5" name="AutoShape 56">
            <a:extLst>
              <a:ext uri="{FF2B5EF4-FFF2-40B4-BE49-F238E27FC236}">
                <a16:creationId xmlns:a16="http://schemas.microsoft.com/office/drawing/2014/main" id="{1CE21A7C-3DC5-8EC2-1F1B-7250CD4144D9}"/>
              </a:ext>
            </a:extLst>
          </p:cNvPr>
          <p:cNvSpPr>
            <a:spLocks noChangeArrowheads="1"/>
          </p:cNvSpPr>
          <p:nvPr/>
        </p:nvSpPr>
        <p:spPr bwMode="auto">
          <a:xfrm>
            <a:off x="134728" y="4936273"/>
            <a:ext cx="2028254" cy="288032"/>
          </a:xfrm>
          <a:prstGeom prst="roundRect">
            <a:avLst>
              <a:gd name="adj" fmla="val 16667"/>
            </a:avLst>
          </a:prstGeom>
          <a:solidFill>
            <a:schemeClr val="accent3">
              <a:lumMod val="60000"/>
              <a:lumOff val="40000"/>
            </a:schemeClr>
          </a:solidFill>
          <a:ln w="9525">
            <a:noFill/>
            <a:round/>
            <a:headEnd/>
            <a:tailEnd/>
          </a:ln>
          <a:effectLst/>
        </p:spPr>
        <p:txBody>
          <a:bodyPr wrap="none" lIns="90861" tIns="45429" rIns="90861" bIns="45429" anchor="ctr"/>
          <a:lstStyle/>
          <a:p>
            <a:pPr marL="0" marR="0" lvl="0" indent="0" algn="ctr" defTabSz="909132" rtl="0" eaLnBrk="1" fontAlgn="auto" latinLnBrk="0" hangingPunct="1">
              <a:lnSpc>
                <a:spcPct val="100000"/>
              </a:lnSpc>
              <a:spcBef>
                <a:spcPts val="0"/>
              </a:spcBef>
              <a:spcAft>
                <a:spcPts val="0"/>
              </a:spcAft>
              <a:buClrTx/>
              <a:buSzTx/>
              <a:buFontTx/>
              <a:buNone/>
              <a:tabLst/>
              <a:defRPr/>
            </a:pPr>
            <a:r>
              <a:rPr kumimoji="1" lang="ja-JP" altLang="en-US" sz="1400" b="1" spc="100" dirty="0">
                <a:solidFill>
                  <a:prstClr val="black"/>
                </a:solidFill>
                <a:latin typeface="メイリオ" panose="020B0604030504040204" pitchFamily="50" charset="-128"/>
                <a:ea typeface="メイリオ" panose="020B0604030504040204" pitchFamily="50" charset="-128"/>
              </a:rPr>
              <a:t>他法他施策</a:t>
            </a:r>
            <a:r>
              <a:rPr kumimoji="1" lang="ja-JP" altLang="en-US" sz="1400" b="1"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の活用</a:t>
            </a:r>
          </a:p>
        </p:txBody>
      </p:sp>
      <p:sp>
        <p:nvSpPr>
          <p:cNvPr id="12" name="スライド番号プレースホルダー 5">
            <a:extLst>
              <a:ext uri="{FF2B5EF4-FFF2-40B4-BE49-F238E27FC236}">
                <a16:creationId xmlns:a16="http://schemas.microsoft.com/office/drawing/2014/main" id="{6A506B42-1F13-AAD6-0AF5-2C88770FB27A}"/>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0DAD52EA-FEF4-4275-9DA4-F951B30FD285}" type="slidenum">
              <a:rPr lang="ja-JP" altLang="en-US" sz="1000" smtClean="0">
                <a:solidFill>
                  <a:srgbClr val="898989"/>
                </a:solidFill>
              </a:rPr>
              <a:pPr algn="r">
                <a:lnSpc>
                  <a:spcPct val="100000"/>
                </a:lnSpc>
                <a:spcBef>
                  <a:spcPct val="0"/>
                </a:spcBef>
                <a:buFontTx/>
                <a:buNone/>
              </a:pPr>
              <a:t>21</a:t>
            </a:fld>
            <a:endParaRPr lang="ja-JP" altLang="en-US" sz="1000">
              <a:solidFill>
                <a:srgbClr val="898989"/>
              </a:solidFill>
            </a:endParaRPr>
          </a:p>
        </p:txBody>
      </p:sp>
    </p:spTree>
    <p:extLst>
      <p:ext uri="{BB962C8B-B14F-4D97-AF65-F5344CB8AC3E}">
        <p14:creationId xmlns:p14="http://schemas.microsoft.com/office/powerpoint/2010/main" val="2795954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線コネクタ 12">
            <a:extLst>
              <a:ext uri="{FF2B5EF4-FFF2-40B4-BE49-F238E27FC236}">
                <a16:creationId xmlns:a16="http://schemas.microsoft.com/office/drawing/2014/main" id="{4CF5EA6C-6E8D-0071-E353-837F8D9BC672}"/>
              </a:ext>
            </a:extLst>
          </p:cNvPr>
          <p:cNvCxnSpPr>
            <a:cxnSpLocks/>
          </p:cNvCxnSpPr>
          <p:nvPr/>
        </p:nvCxnSpPr>
        <p:spPr>
          <a:xfrm flipH="1">
            <a:off x="5020109" y="4557702"/>
            <a:ext cx="3464" cy="2112973"/>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96718117-1336-5239-2BA5-5420F19D6FB7}"/>
              </a:ext>
            </a:extLst>
          </p:cNvPr>
          <p:cNvSpPr/>
          <p:nvPr/>
        </p:nvSpPr>
        <p:spPr>
          <a:xfrm>
            <a:off x="0" y="612000"/>
            <a:ext cx="9906000" cy="7220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申請を受けた後、世帯の最低生活費と収入を比較し、保護の要否を判定します。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最低生活費に対して収入が不足する場合に「保護要」になります。収入については必要経費や公租公課等を除き収入として認定します。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419E53F2-CF0A-499D-79E4-68AC0AFFAC93}"/>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C90BB1B1-6532-018A-847B-E0041C02443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
        <p:nvSpPr>
          <p:cNvPr id="4" name="正方形/長方形 3">
            <a:extLst>
              <a:ext uri="{FF2B5EF4-FFF2-40B4-BE49-F238E27FC236}">
                <a16:creationId xmlns:a16="http://schemas.microsoft.com/office/drawing/2014/main" id="{5E456D66-8E82-5AA0-8798-93F84D50794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１．保護の要否の判定</a:t>
            </a:r>
          </a:p>
        </p:txBody>
      </p:sp>
      <p:graphicFrame>
        <p:nvGraphicFramePr>
          <p:cNvPr id="5" name="表 4">
            <a:extLst>
              <a:ext uri="{FF2B5EF4-FFF2-40B4-BE49-F238E27FC236}">
                <a16:creationId xmlns:a16="http://schemas.microsoft.com/office/drawing/2014/main" id="{9B670FB9-C473-B05A-E34E-DBE9781ABB9D}"/>
              </a:ext>
            </a:extLst>
          </p:cNvPr>
          <p:cNvGraphicFramePr>
            <a:graphicFrameLocks noGrp="1"/>
          </p:cNvGraphicFramePr>
          <p:nvPr>
            <p:extLst>
              <p:ext uri="{D42A27DB-BD31-4B8C-83A1-F6EECF244321}">
                <p14:modId xmlns:p14="http://schemas.microsoft.com/office/powerpoint/2010/main" val="491487394"/>
              </p:ext>
            </p:extLst>
          </p:nvPr>
        </p:nvGraphicFramePr>
        <p:xfrm>
          <a:off x="657400" y="3003222"/>
          <a:ext cx="8640000" cy="1554480"/>
        </p:xfrm>
        <a:graphic>
          <a:graphicData uri="http://schemas.openxmlformats.org/drawingml/2006/table">
            <a:tbl>
              <a:tblPr bandRow="1">
                <a:tableStyleId>{5C22544A-7EE6-4342-B048-85BDC9FD1C3A}</a:tableStyleId>
              </a:tblPr>
              <a:tblGrid>
                <a:gridCol w="3302000">
                  <a:extLst>
                    <a:ext uri="{9D8B030D-6E8A-4147-A177-3AD203B41FA5}">
                      <a16:colId xmlns:a16="http://schemas.microsoft.com/office/drawing/2014/main" val="4278306756"/>
                    </a:ext>
                  </a:extLst>
                </a:gridCol>
                <a:gridCol w="1334500">
                  <a:extLst>
                    <a:ext uri="{9D8B030D-6E8A-4147-A177-3AD203B41FA5}">
                      <a16:colId xmlns:a16="http://schemas.microsoft.com/office/drawing/2014/main" val="1999851747"/>
                    </a:ext>
                  </a:extLst>
                </a:gridCol>
                <a:gridCol w="1334500">
                  <a:extLst>
                    <a:ext uri="{9D8B030D-6E8A-4147-A177-3AD203B41FA5}">
                      <a16:colId xmlns:a16="http://schemas.microsoft.com/office/drawing/2014/main" val="3663487202"/>
                    </a:ext>
                  </a:extLst>
                </a:gridCol>
                <a:gridCol w="1334500">
                  <a:extLst>
                    <a:ext uri="{9D8B030D-6E8A-4147-A177-3AD203B41FA5}">
                      <a16:colId xmlns:a16="http://schemas.microsoft.com/office/drawing/2014/main" val="1793200466"/>
                    </a:ext>
                  </a:extLst>
                </a:gridCol>
                <a:gridCol w="1334500">
                  <a:extLst>
                    <a:ext uri="{9D8B030D-6E8A-4147-A177-3AD203B41FA5}">
                      <a16:colId xmlns:a16="http://schemas.microsoft.com/office/drawing/2014/main" val="1923662519"/>
                    </a:ext>
                  </a:extLst>
                </a:gridCol>
              </a:tblGrid>
              <a:tr h="0">
                <a:tc gridSpan="5">
                  <a:txBody>
                    <a:bodyPr/>
                    <a:lstStyle/>
                    <a:p>
                      <a:pPr algn="l"/>
                      <a:r>
                        <a:rPr kumimoji="1" lang="ja-JP" altLang="en-US" sz="1400" dirty="0">
                          <a:latin typeface="メイリオ" panose="020B0604030504040204" pitchFamily="50" charset="-128"/>
                          <a:ea typeface="メイリオ" panose="020B0604030504040204" pitchFamily="50" charset="-128"/>
                        </a:rPr>
                        <a:t>　　　　　　　　　　　　最　低　生　活　費 （例）</a:t>
                      </a:r>
                    </a:p>
                  </a:txBody>
                  <a:tcPr anchor="ct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4129916972"/>
                  </a:ext>
                </a:extLst>
              </a:tr>
              <a:tr h="0">
                <a:tc>
                  <a:txBody>
                    <a:bodyPr/>
                    <a:lstStyle/>
                    <a:p>
                      <a:pPr algn="ctr"/>
                      <a:r>
                        <a:rPr kumimoji="1" lang="ja-JP" altLang="en-US" sz="1400" dirty="0">
                          <a:latin typeface="メイリオ" panose="020B0604030504040204" pitchFamily="50" charset="-128"/>
                          <a:ea typeface="メイリオ" panose="020B0604030504040204" pitchFamily="50" charset="-128"/>
                        </a:rPr>
                        <a:t>生活扶助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住宅扶助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教育扶助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介護扶助</a:t>
                      </a:r>
                    </a:p>
                  </a:txBody>
                  <a:tcPr anchor="ctr"/>
                </a:tc>
                <a:tc>
                  <a:txBody>
                    <a:bodyPr/>
                    <a:lstStyle/>
                    <a:p>
                      <a:pPr algn="ctr"/>
                      <a:r>
                        <a:rPr kumimoji="1" lang="ja-JP" altLang="en-US" sz="1400" dirty="0">
                          <a:latin typeface="メイリオ" panose="020B0604030504040204" pitchFamily="50" charset="-128"/>
                          <a:ea typeface="メイリオ" panose="020B0604030504040204" pitchFamily="50" charset="-128"/>
                        </a:rPr>
                        <a:t>医療扶助</a:t>
                      </a:r>
                    </a:p>
                  </a:txBody>
                  <a:tcPr anchor="ctr"/>
                </a:tc>
                <a:extLst>
                  <a:ext uri="{0D108BD9-81ED-4DB2-BD59-A6C34878D82A}">
                    <a16:rowId xmlns:a16="http://schemas.microsoft.com/office/drawing/2014/main" val="467378297"/>
                  </a:ext>
                </a:extLst>
              </a:tr>
              <a:tr h="0">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基準生活費</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加算</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入院患者日用品</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介護施設入所者基本生活費</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家賃</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間代</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地代</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基準額</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教材費</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給食費</a:t>
                      </a:r>
                      <a:endParaRPr kumimoji="1" lang="en-US" altLang="ja-JP" sz="1400" dirty="0">
                        <a:latin typeface="メイリオ" panose="020B0604030504040204" pitchFamily="50" charset="-128"/>
                        <a:ea typeface="メイリオ" panose="020B0604030504040204" pitchFamily="50" charset="-128"/>
                      </a:endParaRPr>
                    </a:p>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交通費</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介護費（住宅改修費除く）</a:t>
                      </a:r>
                    </a:p>
                  </a:txBody>
                  <a:tcPr anchor="ctr"/>
                </a:tc>
                <a:tc>
                  <a:txBody>
                    <a:bodyPr/>
                    <a:lstStyle/>
                    <a:p>
                      <a:pPr marL="180000" indent="-180000">
                        <a:buFont typeface="Arial" panose="020B0604020202020204" pitchFamily="34" charset="0"/>
                        <a:buChar char="•"/>
                      </a:pPr>
                      <a:r>
                        <a:rPr kumimoji="1" lang="ja-JP" altLang="en-US" sz="1400" dirty="0">
                          <a:latin typeface="メイリオ" panose="020B0604030504040204" pitchFamily="50" charset="-128"/>
                          <a:ea typeface="メイリオ" panose="020B0604030504040204" pitchFamily="50" charset="-128"/>
                        </a:rPr>
                        <a:t>医療費</a:t>
                      </a:r>
                    </a:p>
                  </a:txBody>
                  <a:tcPr anchor="ctr"/>
                </a:tc>
                <a:extLst>
                  <a:ext uri="{0D108BD9-81ED-4DB2-BD59-A6C34878D82A}">
                    <a16:rowId xmlns:a16="http://schemas.microsoft.com/office/drawing/2014/main" val="215268233"/>
                  </a:ext>
                </a:extLst>
              </a:tr>
            </a:tbl>
          </a:graphicData>
        </a:graphic>
      </p:graphicFrame>
      <p:graphicFrame>
        <p:nvGraphicFramePr>
          <p:cNvPr id="7" name="表 6">
            <a:extLst>
              <a:ext uri="{FF2B5EF4-FFF2-40B4-BE49-F238E27FC236}">
                <a16:creationId xmlns:a16="http://schemas.microsoft.com/office/drawing/2014/main" id="{2A347858-742D-25BE-3D29-31837C095A5F}"/>
              </a:ext>
            </a:extLst>
          </p:cNvPr>
          <p:cNvGraphicFramePr>
            <a:graphicFrameLocks noGrp="1"/>
          </p:cNvGraphicFramePr>
          <p:nvPr>
            <p:extLst>
              <p:ext uri="{D42A27DB-BD31-4B8C-83A1-F6EECF244321}">
                <p14:modId xmlns:p14="http://schemas.microsoft.com/office/powerpoint/2010/main" val="3947954002"/>
              </p:ext>
            </p:extLst>
          </p:nvPr>
        </p:nvGraphicFramePr>
        <p:xfrm>
          <a:off x="657400" y="4726472"/>
          <a:ext cx="6556532" cy="1554480"/>
        </p:xfrm>
        <a:graphic>
          <a:graphicData uri="http://schemas.openxmlformats.org/drawingml/2006/table">
            <a:tbl>
              <a:tblPr bandRow="1">
                <a:tableStyleId>{5C22544A-7EE6-4342-B048-85BDC9FD1C3A}</a:tableStyleId>
              </a:tblPr>
              <a:tblGrid>
                <a:gridCol w="4365862">
                  <a:extLst>
                    <a:ext uri="{9D8B030D-6E8A-4147-A177-3AD203B41FA5}">
                      <a16:colId xmlns:a16="http://schemas.microsoft.com/office/drawing/2014/main" val="4024738947"/>
                    </a:ext>
                  </a:extLst>
                </a:gridCol>
                <a:gridCol w="2190670">
                  <a:extLst>
                    <a:ext uri="{9D8B030D-6E8A-4147-A177-3AD203B41FA5}">
                      <a16:colId xmlns:a16="http://schemas.microsoft.com/office/drawing/2014/main" val="497997752"/>
                    </a:ext>
                  </a:extLst>
                </a:gridCol>
              </a:tblGrid>
              <a:tr h="0">
                <a:tc gridSpan="2">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rPr>
                        <a:t>　　　　　総　収　入 （例）</a:t>
                      </a:r>
                    </a:p>
                  </a:txBody>
                  <a:tcPr anchor="ctr"/>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3641699875"/>
                  </a:ext>
                </a:extLst>
              </a:tr>
              <a:tr h="0">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収入充当額</a:t>
                      </a:r>
                    </a:p>
                  </a:txBody>
                  <a:tcPr anchor="ctr"/>
                </a:tc>
                <a:tc>
                  <a:txBody>
                    <a:bodyPr/>
                    <a:lstStyle/>
                    <a:p>
                      <a:pPr algn="ctr"/>
                      <a:r>
                        <a:rPr kumimoji="1" lang="ja-JP" altLang="en-US" sz="1400" dirty="0">
                          <a:solidFill>
                            <a:schemeClr val="tx1"/>
                          </a:solidFill>
                          <a:latin typeface="メイリオ" panose="020B0604030504040204" pitchFamily="50" charset="-128"/>
                          <a:ea typeface="メイリオ" panose="020B0604030504040204" pitchFamily="50" charset="-128"/>
                        </a:rPr>
                        <a:t>控除額</a:t>
                      </a:r>
                    </a:p>
                  </a:txBody>
                  <a:tcPr anchor="ctr"/>
                </a:tc>
                <a:extLst>
                  <a:ext uri="{0D108BD9-81ED-4DB2-BD59-A6C34878D82A}">
                    <a16:rowId xmlns:a16="http://schemas.microsoft.com/office/drawing/2014/main" val="555770492"/>
                  </a:ext>
                </a:extLst>
              </a:tr>
              <a:tr h="0">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rPr>
                        <a:t>勤労収入、自営収入、恩給・年金等の収入、仕送り・贈与等の収入、財産収入　等</a:t>
                      </a:r>
                      <a:r>
                        <a:rPr kumimoji="1" lang="en-US" altLang="ja-JP" sz="1400" baseline="30000" dirty="0">
                          <a:solidFill>
                            <a:schemeClr val="tx1"/>
                          </a:solidFill>
                          <a:latin typeface="メイリオ" panose="020B0604030504040204" pitchFamily="50" charset="-128"/>
                          <a:ea typeface="メイリオ" panose="020B0604030504040204" pitchFamily="50" charset="-128"/>
                        </a:rPr>
                        <a:t>※</a:t>
                      </a:r>
                      <a:endParaRPr kumimoji="1" lang="ja-JP" altLang="en-US" sz="1400" baseline="30000" dirty="0">
                        <a:solidFill>
                          <a:schemeClr val="tx1"/>
                        </a:solidFill>
                        <a:latin typeface="メイリオ" panose="020B0604030504040204" pitchFamily="50" charset="-128"/>
                        <a:ea typeface="メイリオ" panose="020B0604030504040204" pitchFamily="50" charset="-128"/>
                      </a:endParaRPr>
                    </a:p>
                  </a:txBody>
                  <a:tcPr anchor="ctr"/>
                </a:tc>
                <a:tc>
                  <a:txBody>
                    <a:bodyPr/>
                    <a:lstStyle/>
                    <a:p>
                      <a:pPr algn="l"/>
                      <a:r>
                        <a:rPr kumimoji="1" lang="ja-JP" altLang="en-US" sz="1400" dirty="0">
                          <a:solidFill>
                            <a:schemeClr val="tx1"/>
                          </a:solidFill>
                          <a:latin typeface="メイリオ" panose="020B0604030504040204" pitchFamily="50" charset="-128"/>
                          <a:ea typeface="メイリオ" panose="020B0604030504040204" pitchFamily="50" charset="-128"/>
                        </a:rPr>
                        <a:t>勤労に伴う必要経費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必要経費の実費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出稼ぎ等の実費</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l"/>
                      <a:r>
                        <a:rPr kumimoji="1" lang="ja-JP" altLang="en-US" sz="1400" dirty="0">
                          <a:solidFill>
                            <a:schemeClr val="tx1"/>
                          </a:solidFill>
                          <a:latin typeface="メイリオ" panose="020B0604030504040204" pitchFamily="50" charset="-128"/>
                          <a:ea typeface="メイリオ" panose="020B0604030504040204" pitchFamily="50" charset="-128"/>
                        </a:rPr>
                        <a:t>託児費、公租公課</a:t>
                      </a:r>
                    </a:p>
                  </a:txBody>
                  <a:tcPr anchor="ctr"/>
                </a:tc>
                <a:extLst>
                  <a:ext uri="{0D108BD9-81ED-4DB2-BD59-A6C34878D82A}">
                    <a16:rowId xmlns:a16="http://schemas.microsoft.com/office/drawing/2014/main" val="2370941522"/>
                  </a:ext>
                </a:extLst>
              </a:tr>
            </a:tbl>
          </a:graphicData>
        </a:graphic>
      </p:graphicFrame>
      <p:cxnSp>
        <p:nvCxnSpPr>
          <p:cNvPr id="14" name="直線コネクタ 13">
            <a:extLst>
              <a:ext uri="{FF2B5EF4-FFF2-40B4-BE49-F238E27FC236}">
                <a16:creationId xmlns:a16="http://schemas.microsoft.com/office/drawing/2014/main" id="{18C9704C-FB4B-68BB-4309-CF956684F95B}"/>
              </a:ext>
            </a:extLst>
          </p:cNvPr>
          <p:cNvCxnSpPr>
            <a:cxnSpLocks/>
          </p:cNvCxnSpPr>
          <p:nvPr/>
        </p:nvCxnSpPr>
        <p:spPr>
          <a:xfrm>
            <a:off x="9272000" y="4557702"/>
            <a:ext cx="0" cy="1936610"/>
          </a:xfrm>
          <a:prstGeom prst="line">
            <a:avLst/>
          </a:prstGeom>
          <a:ln w="3810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 name="正方形/長方形 18">
            <a:extLst>
              <a:ext uri="{FF2B5EF4-FFF2-40B4-BE49-F238E27FC236}">
                <a16:creationId xmlns:a16="http://schemas.microsoft.com/office/drawing/2014/main" id="{86AA387B-BA4C-7143-E8EB-FF1A3D72007E}"/>
              </a:ext>
            </a:extLst>
          </p:cNvPr>
          <p:cNvSpPr/>
          <p:nvPr/>
        </p:nvSpPr>
        <p:spPr>
          <a:xfrm>
            <a:off x="5020109" y="6486375"/>
            <a:ext cx="4251890" cy="324000"/>
          </a:xfrm>
          <a:prstGeom prst="rect">
            <a:avLst/>
          </a:prstGeom>
          <a:solidFill>
            <a:schemeClr val="accent6">
              <a:lumMod val="20000"/>
              <a:lumOff val="80000"/>
            </a:schemeClr>
          </a:solidFill>
          <a:ln w="381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保　護　要</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grpSp>
        <p:nvGrpSpPr>
          <p:cNvPr id="18" name="グループ化 17">
            <a:extLst>
              <a:ext uri="{FF2B5EF4-FFF2-40B4-BE49-F238E27FC236}">
                <a16:creationId xmlns:a16="http://schemas.microsoft.com/office/drawing/2014/main" id="{04F42B7C-EC5A-092F-61F6-D228FD3427F3}"/>
              </a:ext>
            </a:extLst>
          </p:cNvPr>
          <p:cNvGrpSpPr/>
          <p:nvPr/>
        </p:nvGrpSpPr>
        <p:grpSpPr>
          <a:xfrm>
            <a:off x="813000" y="1455857"/>
            <a:ext cx="8280000" cy="1476000"/>
            <a:chOff x="1017400" y="1298009"/>
            <a:chExt cx="8280000" cy="1476000"/>
          </a:xfrm>
        </p:grpSpPr>
        <p:sp>
          <p:nvSpPr>
            <p:cNvPr id="9" name="正方形/長方形 8">
              <a:extLst>
                <a:ext uri="{FF2B5EF4-FFF2-40B4-BE49-F238E27FC236}">
                  <a16:creationId xmlns:a16="http://schemas.microsoft.com/office/drawing/2014/main" id="{00D71ACB-021E-09B8-0463-459D0C247BEC}"/>
                </a:ext>
              </a:extLst>
            </p:cNvPr>
            <p:cNvSpPr/>
            <p:nvPr/>
          </p:nvSpPr>
          <p:spPr>
            <a:xfrm>
              <a:off x="1017400" y="1298009"/>
              <a:ext cx="8280000" cy="147600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10</a:t>
              </a:r>
            </a:p>
            <a:p>
              <a:pPr eaLnBrk="1" fontAlgn="auto" hangingPunct="1">
                <a:spcBef>
                  <a:spcPts val="12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保護の要否及び程度は、原則として、当該世帯につき認定した最低生活費と　　　第</a:t>
              </a:r>
              <a:r>
                <a:rPr kumimoji="1" lang="en-US" altLang="ja-JP" sz="1200" spc="100" dirty="0">
                  <a:solidFill>
                    <a:schemeClr val="tx1"/>
                  </a:solidFill>
                  <a:latin typeface="メイリオ" panose="020B0604030504040204" pitchFamily="50" charset="-128"/>
                  <a:ea typeface="メイリオ" panose="020B0604030504040204" pitchFamily="50" charset="-128"/>
                </a:rPr>
                <a:t>8</a:t>
              </a:r>
              <a:r>
                <a:rPr kumimoji="1" lang="ja-JP" altLang="en-US" sz="1200" spc="100" dirty="0">
                  <a:solidFill>
                    <a:schemeClr val="tx1"/>
                  </a:solidFill>
                  <a:latin typeface="メイリオ" panose="020B0604030504040204" pitchFamily="50" charset="-128"/>
                  <a:ea typeface="メイリオ" panose="020B0604030504040204" pitchFamily="50" charset="-128"/>
                </a:rPr>
                <a:t>によって認定した収入（以下「収入充当額」という。）との対比によって決定すること。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また、保護の種類は、その収入充当額を、原則として、第</a:t>
              </a:r>
              <a:r>
                <a:rPr kumimoji="1" lang="en-US" altLang="ja-JP" sz="1200" spc="100" dirty="0">
                  <a:solidFill>
                    <a:schemeClr val="tx1"/>
                  </a:solidFill>
                  <a:latin typeface="メイリオ" panose="020B0604030504040204" pitchFamily="50" charset="-128"/>
                  <a:ea typeface="メイリオ" panose="020B0604030504040204" pitchFamily="50" charset="-128"/>
                </a:rPr>
                <a:t>1</a:t>
              </a:r>
              <a:r>
                <a:rPr kumimoji="1" lang="ja-JP" altLang="en-US" sz="1200" spc="100" dirty="0">
                  <a:solidFill>
                    <a:schemeClr val="tx1"/>
                  </a:solidFill>
                  <a:latin typeface="メイリオ" panose="020B0604030504040204" pitchFamily="50" charset="-128"/>
                  <a:ea typeface="メイリオ" panose="020B0604030504040204" pitchFamily="50" charset="-128"/>
                </a:rPr>
                <a:t>に衣食等の生活費に、第</a:t>
              </a:r>
              <a:r>
                <a:rPr kumimoji="1" lang="en-US" altLang="ja-JP" sz="1200" spc="100" dirty="0">
                  <a:solidFill>
                    <a:schemeClr val="tx1"/>
                  </a:solidFill>
                  <a:latin typeface="メイリオ" panose="020B0604030504040204" pitchFamily="50" charset="-128"/>
                  <a:ea typeface="メイリオ" panose="020B0604030504040204" pitchFamily="50" charset="-128"/>
                </a:rPr>
                <a:t>2</a:t>
              </a:r>
              <a:r>
                <a:rPr kumimoji="1" lang="ja-JP" altLang="en-US" sz="1200" spc="100" dirty="0">
                  <a:solidFill>
                    <a:schemeClr val="tx1"/>
                  </a:solidFill>
                  <a:latin typeface="メイリオ" panose="020B0604030504040204" pitchFamily="50" charset="-128"/>
                  <a:ea typeface="メイリオ" panose="020B0604030504040204" pitchFamily="50" charset="-128"/>
                </a:rPr>
                <a:t>に住宅費に、第</a:t>
              </a:r>
              <a:r>
                <a:rPr kumimoji="1" lang="en-US" altLang="ja-JP" sz="1200" spc="100" dirty="0">
                  <a:solidFill>
                    <a:schemeClr val="tx1"/>
                  </a:solidFill>
                  <a:latin typeface="メイリオ" panose="020B0604030504040204" pitchFamily="50" charset="-128"/>
                  <a:ea typeface="メイリオ" panose="020B0604030504040204" pitchFamily="50" charset="-128"/>
                </a:rPr>
                <a:t>3</a:t>
              </a:r>
              <a:r>
                <a:rPr kumimoji="1" lang="ja-JP" altLang="en-US" sz="1200" spc="100" dirty="0">
                  <a:solidFill>
                    <a:schemeClr val="tx1"/>
                  </a:solidFill>
                  <a:latin typeface="メイリオ" panose="020B0604030504040204" pitchFamily="50" charset="-128"/>
                  <a:ea typeface="メイリオ" panose="020B0604030504040204" pitchFamily="50" charset="-128"/>
                </a:rPr>
                <a:t>に教育費及び高等学校等への就学に必要な経費に、以下介護、医療、出産、生業（高等学校等への就学に必要な経費を除く。）、葬祭に必要な経費の順に充当させ、その不足する費用に対応してこれを定め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EF452914-33B9-2280-3FA8-3D92095B2F54}"/>
                </a:ext>
              </a:extLst>
            </p:cNvPr>
            <p:cNvSpPr/>
            <p:nvPr/>
          </p:nvSpPr>
          <p:spPr>
            <a:xfrm>
              <a:off x="1167792" y="1338721"/>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22" name="四角形: 角を丸くする 21">
              <a:extLst>
                <a:ext uri="{FF2B5EF4-FFF2-40B4-BE49-F238E27FC236}">
                  <a16:creationId xmlns:a16="http://schemas.microsoft.com/office/drawing/2014/main" id="{59AF0878-0D16-DE21-0F5B-7E34BA10F78C}"/>
                </a:ext>
              </a:extLst>
            </p:cNvPr>
            <p:cNvSpPr/>
            <p:nvPr/>
          </p:nvSpPr>
          <p:spPr>
            <a:xfrm>
              <a:off x="6963950" y="1693630"/>
              <a:ext cx="360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23" name="吹き出し: 角を丸めた四角形 22">
              <a:extLst>
                <a:ext uri="{FF2B5EF4-FFF2-40B4-BE49-F238E27FC236}">
                  <a16:creationId xmlns:a16="http://schemas.microsoft.com/office/drawing/2014/main" id="{C87D98AE-EA92-9802-77FA-AB95AA225C02}"/>
                </a:ext>
              </a:extLst>
            </p:cNvPr>
            <p:cNvSpPr/>
            <p:nvPr/>
          </p:nvSpPr>
          <p:spPr>
            <a:xfrm>
              <a:off x="7699375" y="1318909"/>
              <a:ext cx="1038833" cy="339753"/>
            </a:xfrm>
            <a:prstGeom prst="wedgeRoundRectCallout">
              <a:avLst>
                <a:gd name="adj1" fmla="val -62769"/>
                <a:gd name="adj2" fmla="val 57467"/>
                <a:gd name="adj3" fmla="val 1666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次頁参照</a:t>
              </a:r>
            </a:p>
          </p:txBody>
        </p:sp>
      </p:grpSp>
      <p:sp>
        <p:nvSpPr>
          <p:cNvPr id="8" name="テキスト ボックス 7">
            <a:extLst>
              <a:ext uri="{FF2B5EF4-FFF2-40B4-BE49-F238E27FC236}">
                <a16:creationId xmlns:a16="http://schemas.microsoft.com/office/drawing/2014/main" id="{5FCF701C-8118-15E9-6405-55C021C4827B}"/>
              </a:ext>
            </a:extLst>
          </p:cNvPr>
          <p:cNvSpPr txBox="1"/>
          <p:nvPr/>
        </p:nvSpPr>
        <p:spPr>
          <a:xfrm>
            <a:off x="4783756" y="3037994"/>
            <a:ext cx="2855561" cy="276999"/>
          </a:xfrm>
          <a:prstGeom prst="rect">
            <a:avLst/>
          </a:prstGeom>
          <a:noFill/>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課問第</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の</a:t>
            </a:r>
            <a:r>
              <a:rPr lang="en-US" altLang="ja-JP" sz="1200" dirty="0">
                <a:latin typeface="メイリオ" panose="020B0604030504040204" pitchFamily="50" charset="-128"/>
                <a:ea typeface="メイリオ" panose="020B0604030504040204" pitchFamily="50" charset="-128"/>
              </a:rPr>
              <a:t>4</a:t>
            </a:r>
            <a:r>
              <a:rPr lang="ja-JP" altLang="en-US" sz="1200" dirty="0">
                <a:latin typeface="メイリオ" panose="020B0604030504040204" pitchFamily="50" charset="-128"/>
                <a:ea typeface="メイリオ" panose="020B0604030504040204" pitchFamily="50" charset="-128"/>
              </a:rPr>
              <a:t>も確認しましょう</a:t>
            </a:r>
          </a:p>
        </p:txBody>
      </p:sp>
      <p:sp>
        <p:nvSpPr>
          <p:cNvPr id="21" name="テキスト ボックス 20">
            <a:extLst>
              <a:ext uri="{FF2B5EF4-FFF2-40B4-BE49-F238E27FC236}">
                <a16:creationId xmlns:a16="http://schemas.microsoft.com/office/drawing/2014/main" id="{2C9926DD-7A0D-2517-1E63-93FD244541BD}"/>
              </a:ext>
            </a:extLst>
          </p:cNvPr>
          <p:cNvSpPr txBox="1"/>
          <p:nvPr/>
        </p:nvSpPr>
        <p:spPr>
          <a:xfrm>
            <a:off x="2770284" y="4763558"/>
            <a:ext cx="2855561" cy="276999"/>
          </a:xfrm>
          <a:prstGeom prst="rect">
            <a:avLst/>
          </a:prstGeom>
          <a:noFill/>
        </p:spPr>
        <p:txBody>
          <a:bodyPr wrap="square">
            <a:spAutoFit/>
          </a:bodyPr>
          <a:lstStyle/>
          <a:p>
            <a:pPr algn="ctr"/>
            <a:r>
              <a:rPr lang="ja-JP" altLang="en-US" sz="1200" dirty="0">
                <a:latin typeface="メイリオ" panose="020B0604030504040204" pitchFamily="50" charset="-128"/>
                <a:ea typeface="メイリオ" panose="020B0604030504040204" pitchFamily="50" charset="-128"/>
              </a:rPr>
              <a:t>課問第</a:t>
            </a:r>
            <a:r>
              <a:rPr lang="en-US" altLang="ja-JP" sz="1200" dirty="0">
                <a:latin typeface="メイリオ" panose="020B0604030504040204" pitchFamily="50" charset="-128"/>
                <a:ea typeface="メイリオ" panose="020B0604030504040204" pitchFamily="50" charset="-128"/>
              </a:rPr>
              <a:t>10</a:t>
            </a:r>
            <a:r>
              <a:rPr lang="ja-JP" altLang="en-US" sz="1200" dirty="0">
                <a:latin typeface="メイリオ" panose="020B0604030504040204" pitchFamily="50" charset="-128"/>
                <a:ea typeface="メイリオ" panose="020B0604030504040204" pitchFamily="50" charset="-128"/>
              </a:rPr>
              <a:t>の</a:t>
            </a:r>
            <a:r>
              <a:rPr lang="en-US" altLang="ja-JP" sz="1200" dirty="0">
                <a:latin typeface="メイリオ" panose="020B0604030504040204" pitchFamily="50" charset="-128"/>
                <a:ea typeface="メイリオ" panose="020B0604030504040204" pitchFamily="50" charset="-128"/>
              </a:rPr>
              <a:t>5</a:t>
            </a:r>
            <a:r>
              <a:rPr lang="ja-JP" altLang="en-US" sz="1200" dirty="0">
                <a:latin typeface="メイリオ" panose="020B0604030504040204" pitchFamily="50" charset="-128"/>
                <a:ea typeface="メイリオ" panose="020B0604030504040204" pitchFamily="50" charset="-128"/>
              </a:rPr>
              <a:t>も確認しましょう</a:t>
            </a:r>
          </a:p>
        </p:txBody>
      </p:sp>
      <p:sp>
        <p:nvSpPr>
          <p:cNvPr id="12" name="テキスト ボックス 11">
            <a:extLst>
              <a:ext uri="{FF2B5EF4-FFF2-40B4-BE49-F238E27FC236}">
                <a16:creationId xmlns:a16="http://schemas.microsoft.com/office/drawing/2014/main" id="{6017916F-4EC2-C594-F324-72CCC9CB7BF5}"/>
              </a:ext>
            </a:extLst>
          </p:cNvPr>
          <p:cNvSpPr txBox="1"/>
          <p:nvPr/>
        </p:nvSpPr>
        <p:spPr>
          <a:xfrm>
            <a:off x="7143950" y="4592474"/>
            <a:ext cx="2060070" cy="461665"/>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＊状況により、葬祭扶助や出産扶助もあります</a:t>
            </a:r>
          </a:p>
        </p:txBody>
      </p:sp>
      <p:sp>
        <p:nvSpPr>
          <p:cNvPr id="24" name="テキスト ボックス 23">
            <a:extLst>
              <a:ext uri="{FF2B5EF4-FFF2-40B4-BE49-F238E27FC236}">
                <a16:creationId xmlns:a16="http://schemas.microsoft.com/office/drawing/2014/main" id="{16949C64-FF06-B2DC-0103-4BD664487953}"/>
              </a:ext>
            </a:extLst>
          </p:cNvPr>
          <p:cNvSpPr txBox="1"/>
          <p:nvPr/>
        </p:nvSpPr>
        <p:spPr>
          <a:xfrm>
            <a:off x="657400" y="6318038"/>
            <a:ext cx="4296392" cy="461665"/>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 保護の要否の判定は、原則として、判定を行う日の属する月までの</a:t>
            </a:r>
            <a:r>
              <a:rPr lang="en-US" altLang="ja-JP" sz="1200" dirty="0">
                <a:latin typeface="メイリオ" panose="020B0604030504040204" pitchFamily="50" charset="-128"/>
                <a:ea typeface="メイリオ" panose="020B0604030504040204" pitchFamily="50" charset="-128"/>
              </a:rPr>
              <a:t>3</a:t>
            </a:r>
            <a:r>
              <a:rPr lang="ja-JP" altLang="en-US" sz="1200" dirty="0">
                <a:latin typeface="メイリオ" panose="020B0604030504040204" pitchFamily="50" charset="-128"/>
                <a:ea typeface="メイリオ" panose="020B0604030504040204" pitchFamily="50" charset="-128"/>
              </a:rPr>
              <a:t>か月間の平均収入充当額と最低生活費を比較</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00B6-7B64-515F-1A25-25AF9F2E51C4}"/>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0C743743-CC79-5424-1DDB-DA48E18D260B}"/>
              </a:ext>
            </a:extLst>
          </p:cNvPr>
          <p:cNvSpPr/>
          <p:nvPr/>
        </p:nvSpPr>
        <p:spPr>
          <a:xfrm>
            <a:off x="0" y="648000"/>
            <a:ext cx="9906000" cy="107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保護の決定は、生活保護法において、</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申請のあった日から原則</a:t>
            </a:r>
            <a:r>
              <a:rPr kumimoji="1" lang="en-US" altLang="ja-JP" sz="1400" b="1" u="sng" spc="100" dirty="0">
                <a:solidFill>
                  <a:schemeClr val="tx1"/>
                </a:solidFill>
                <a:latin typeface="メイリオ" panose="020B0604030504040204" pitchFamily="50" charset="-128"/>
                <a:ea typeface="メイリオ" panose="020B0604030504040204" pitchFamily="50" charset="-128"/>
              </a:rPr>
              <a:t>14</a:t>
            </a:r>
            <a:r>
              <a:rPr kumimoji="1" lang="ja-JP" altLang="en-US" sz="1400" b="1" u="sng" spc="100" dirty="0">
                <a:solidFill>
                  <a:schemeClr val="tx1"/>
                </a:solidFill>
                <a:latin typeface="メイリオ" panose="020B0604030504040204" pitchFamily="50" charset="-128"/>
                <a:ea typeface="メイリオ" panose="020B0604030504040204" pitchFamily="50" charset="-128"/>
              </a:rPr>
              <a:t>日以内とされています（特別な事情がある場合は</a:t>
            </a:r>
            <a:r>
              <a:rPr kumimoji="1" lang="en-US" altLang="ja-JP" sz="1400" b="1" u="sng" spc="100" dirty="0">
                <a:solidFill>
                  <a:schemeClr val="tx1"/>
                </a:solidFill>
                <a:latin typeface="メイリオ" panose="020B0604030504040204" pitchFamily="50" charset="-128"/>
                <a:ea typeface="メイリオ" panose="020B0604030504040204" pitchFamily="50" charset="-128"/>
              </a:rPr>
              <a:t>30</a:t>
            </a:r>
            <a:r>
              <a:rPr kumimoji="1" lang="ja-JP" altLang="en-US" sz="1400" b="1" u="sng" spc="100" dirty="0">
                <a:solidFill>
                  <a:schemeClr val="tx1"/>
                </a:solidFill>
                <a:latin typeface="メイリオ" panose="020B0604030504040204" pitchFamily="50" charset="-128"/>
                <a:ea typeface="メイリオ" panose="020B0604030504040204" pitchFamily="50" charset="-128"/>
              </a:rPr>
              <a:t>日以内）</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は、保護の要否を判定するにあたり、生活保護法第</a:t>
            </a:r>
            <a:r>
              <a:rPr kumimoji="1" lang="en-US" altLang="ja-JP" sz="1400" spc="100" dirty="0">
                <a:solidFill>
                  <a:schemeClr val="tx1"/>
                </a:solidFill>
                <a:latin typeface="メイリオ" panose="020B0604030504040204" pitchFamily="50" charset="-128"/>
                <a:ea typeface="メイリオ" panose="020B0604030504040204" pitchFamily="50" charset="-128"/>
              </a:rPr>
              <a:t>29</a:t>
            </a:r>
            <a:r>
              <a:rPr kumimoji="1" lang="ja-JP" altLang="en-US" sz="1400" spc="100" dirty="0">
                <a:solidFill>
                  <a:schemeClr val="tx1"/>
                </a:solidFill>
                <a:latin typeface="メイリオ" panose="020B0604030504040204" pitchFamily="50" charset="-128"/>
                <a:ea typeface="メイリオ" panose="020B0604030504040204" pitchFamily="50" charset="-128"/>
              </a:rPr>
              <a:t>条に基づき、定期的な収入、預貯金、生命保険や不動産等の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資産調査</a:t>
            </a:r>
            <a:r>
              <a:rPr kumimoji="1" lang="ja-JP" altLang="en-US" sz="1400" spc="100" dirty="0">
                <a:solidFill>
                  <a:schemeClr val="tx1"/>
                </a:solidFill>
                <a:latin typeface="メイリオ" panose="020B0604030504040204" pitchFamily="50" charset="-128"/>
                <a:ea typeface="メイリオ" panose="020B0604030504040204" pitchFamily="50" charset="-128"/>
              </a:rPr>
              <a:t>を行います。また、申請書等を受理した日から</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週間以内に訪問し、実地に調査します。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ED513103-1B29-795F-CB14-536505F093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23</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7D0E86C3-CC3C-A75B-7359-AE89FFDD175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２．各種調査の実施</a:t>
            </a:r>
          </a:p>
        </p:txBody>
      </p:sp>
      <p:sp>
        <p:nvSpPr>
          <p:cNvPr id="2" name="角丸四角形 41">
            <a:extLst>
              <a:ext uri="{FF2B5EF4-FFF2-40B4-BE49-F238E27FC236}">
                <a16:creationId xmlns:a16="http://schemas.microsoft.com/office/drawing/2014/main" id="{BA0944C9-1B21-7F78-18D2-F334CDABD327}"/>
              </a:ext>
            </a:extLst>
          </p:cNvPr>
          <p:cNvSpPr/>
          <p:nvPr/>
        </p:nvSpPr>
        <p:spPr>
          <a:xfrm>
            <a:off x="367505" y="1765088"/>
            <a:ext cx="9170988" cy="4727787"/>
          </a:xfrm>
          <a:prstGeom prst="rect">
            <a:avLst/>
          </a:prstGeom>
          <a:noFill/>
          <a:ln w="28575">
            <a:solidFill>
              <a:schemeClr val="tx1">
                <a:lumMod val="50000"/>
                <a:lumOff val="50000"/>
              </a:schemeClr>
            </a:solidFill>
            <a:prstDash val="sysDot"/>
          </a:ln>
        </p:spPr>
        <p:style>
          <a:lnRef idx="2">
            <a:schemeClr val="dk1"/>
          </a:lnRef>
          <a:fillRef idx="1">
            <a:schemeClr val="lt1"/>
          </a:fillRef>
          <a:effectRef idx="0">
            <a:schemeClr val="dk1"/>
          </a:effectRef>
          <a:fontRef idx="minor">
            <a:schemeClr val="dk1"/>
          </a:fontRef>
        </p:style>
        <p:txBody>
          <a:bodyPr lIns="83872" tIns="0" rIns="83872" bIns="0" anchor="ctr"/>
          <a:lstStyle/>
          <a:p>
            <a:pPr defTabSz="914400">
              <a:spcBef>
                <a:spcPts val="3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訪問調査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・居宅など生活状況の把握　等</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資産調査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・不動産、自動車、預貯金、生命保険の有無　等</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収入状況調査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・就労している場合は、給与明細等により確認　　　</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稼働能力の調査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・健康上の問題がある場合、受診状況の確認や検診命令により稼働能力を確認</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他法関係の資格調査</a:t>
            </a:r>
            <a:endParaRPr lang="en-US" altLang="ja-JP" sz="1400" b="1"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・年金受給権の有無、受給額等を確認</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prstClr val="black"/>
                </a:solidFill>
                <a:latin typeface="メイリオ" panose="020B0604030504040204" pitchFamily="50" charset="-128"/>
                <a:ea typeface="メイリオ" panose="020B0604030504040204" pitchFamily="50" charset="-128"/>
              </a:rPr>
              <a:t>　　　・児童扶養手当等の受給の可否を確認</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defTabSz="914400">
              <a:spcBef>
                <a:spcPts val="600"/>
              </a:spcBef>
              <a:defRPr/>
            </a:pPr>
            <a:r>
              <a:rPr lang="ja-JP" altLang="en-US" sz="1400" b="1" spc="100" dirty="0">
                <a:solidFill>
                  <a:prstClr val="black"/>
                </a:solidFill>
                <a:latin typeface="メイリオ" panose="020B0604030504040204" pitchFamily="50" charset="-128"/>
                <a:ea typeface="メイリオ" panose="020B0604030504040204" pitchFamily="50" charset="-128"/>
              </a:rPr>
              <a:t>◆　</a:t>
            </a:r>
            <a:r>
              <a:rPr lang="ja-JP" altLang="en-US" sz="1400" b="1" spc="100" dirty="0">
                <a:solidFill>
                  <a:schemeClr val="tx1"/>
                </a:solidFill>
                <a:latin typeface="メイリオ" panose="020B0604030504040204" pitchFamily="50" charset="-128"/>
                <a:ea typeface="メイリオ" panose="020B0604030504040204" pitchFamily="50" charset="-128"/>
              </a:rPr>
              <a:t>扶養義務の履行が期待できる場合における扶養義務者への照会</a:t>
            </a:r>
            <a:endParaRPr lang="en-US" altLang="ja-JP" sz="1400" b="1" spc="100" dirty="0">
              <a:solidFill>
                <a:schemeClr val="tx1"/>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schemeClr val="tx1"/>
                </a:solidFill>
                <a:latin typeface="メイリオ" panose="020B0604030504040204" pitchFamily="50" charset="-128"/>
                <a:ea typeface="メイリオ" panose="020B0604030504040204" pitchFamily="50" charset="-128"/>
              </a:rPr>
              <a:t>　　　・要保護者からの申告を基本に、扶養義務者の存否を確認</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schemeClr val="tx1"/>
                </a:solidFill>
                <a:latin typeface="メイリオ" panose="020B0604030504040204" pitchFamily="50" charset="-128"/>
                <a:ea typeface="メイリオ" panose="020B0604030504040204" pitchFamily="50" charset="-128"/>
              </a:rPr>
              <a:t>　　　・存在が確認された扶養義務者は、要保護者等からの聞き取り等により、扶養の可能性を調査</a:t>
            </a:r>
            <a:br>
              <a:rPr lang="en-US" altLang="ja-JP" sz="1400" spc="100" dirty="0">
                <a:solidFill>
                  <a:schemeClr val="tx1"/>
                </a:solidFill>
                <a:latin typeface="メイリオ" panose="020B0604030504040204" pitchFamily="50" charset="-128"/>
                <a:ea typeface="メイリオ" panose="020B0604030504040204" pitchFamily="50" charset="-128"/>
              </a:rPr>
            </a:br>
            <a:r>
              <a:rPr lang="ja-JP" altLang="en-US" sz="1400" spc="100" dirty="0">
                <a:solidFill>
                  <a:schemeClr val="tx1"/>
                </a:solidFill>
                <a:latin typeface="メイリオ" panose="020B0604030504040204" pitchFamily="50" charset="-128"/>
                <a:ea typeface="メイリオ" panose="020B0604030504040204" pitchFamily="50" charset="-128"/>
              </a:rPr>
              <a:t>　　　　　</a:t>
            </a:r>
            <a:r>
              <a:rPr lang="en-US" altLang="ja-JP" sz="1400" spc="100" dirty="0">
                <a:solidFill>
                  <a:schemeClr val="tx1"/>
                </a:solidFill>
                <a:latin typeface="メイリオ" panose="020B0604030504040204" pitchFamily="50" charset="-128"/>
                <a:ea typeface="メイリオ" panose="020B0604030504040204" pitchFamily="50" charset="-128"/>
              </a:rPr>
              <a:t>※DV</a:t>
            </a:r>
            <a:r>
              <a:rPr lang="ja-JP" altLang="en-US" sz="1400" spc="100" dirty="0">
                <a:solidFill>
                  <a:schemeClr val="tx1"/>
                </a:solidFill>
                <a:latin typeface="メイリオ" panose="020B0604030504040204" pitchFamily="50" charset="-128"/>
                <a:ea typeface="メイリオ" panose="020B0604030504040204" pitchFamily="50" charset="-128"/>
              </a:rPr>
              <a:t>や虐待の相手方等には照会しない　（⇒別冊問答 問５－１に記載）</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defTabSz="914400">
              <a:spcBef>
                <a:spcPts val="300"/>
              </a:spcBef>
              <a:defRPr/>
            </a:pPr>
            <a:r>
              <a:rPr lang="ja-JP" altLang="en-US" sz="1400" spc="100" dirty="0">
                <a:solidFill>
                  <a:schemeClr val="tx1"/>
                </a:solidFill>
                <a:latin typeface="メイリオ" panose="020B0604030504040204" pitchFamily="50" charset="-128"/>
                <a:ea typeface="メイリオ" panose="020B0604030504040204" pitchFamily="50" charset="-128"/>
              </a:rPr>
              <a:t>　　　・扶養には経済的支援のほか、本人に対する定期的な訪問・架電、書簡のやり取り、</a:t>
            </a:r>
            <a:br>
              <a:rPr lang="en-US" altLang="ja-JP" sz="1400" spc="100" dirty="0">
                <a:solidFill>
                  <a:schemeClr val="tx1"/>
                </a:solidFill>
                <a:latin typeface="メイリオ" panose="020B0604030504040204" pitchFamily="50" charset="-128"/>
                <a:ea typeface="メイリオ" panose="020B0604030504040204" pitchFamily="50" charset="-128"/>
              </a:rPr>
            </a:br>
            <a:r>
              <a:rPr lang="ja-JP" altLang="en-US" sz="1400" spc="100" dirty="0">
                <a:solidFill>
                  <a:schemeClr val="tx1"/>
                </a:solidFill>
                <a:latin typeface="メイリオ" panose="020B0604030504040204" pitchFamily="50" charset="-128"/>
                <a:ea typeface="メイリオ" panose="020B0604030504040204" pitchFamily="50" charset="-128"/>
              </a:rPr>
              <a:t>　　　　一時的な子どもの預かり等の精神的な支援も含まれる</a:t>
            </a:r>
            <a:endParaRPr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7C623123-657B-76BB-DFAE-308089B9C88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2410228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E319BD2-ED6C-5ADA-EC54-07D994743CED}"/>
              </a:ext>
            </a:extLst>
          </p:cNvPr>
          <p:cNvSpPr/>
          <p:nvPr/>
        </p:nvSpPr>
        <p:spPr>
          <a:xfrm>
            <a:off x="-1" y="724841"/>
            <a:ext cx="9906000" cy="311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は家庭訪問のほか、要保護者の申告や状況等に応じて関係機関等に対して調査を行います（一例です）。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5843" name="スライド番号プレースホルダー 5">
            <a:extLst>
              <a:ext uri="{FF2B5EF4-FFF2-40B4-BE49-F238E27FC236}">
                <a16:creationId xmlns:a16="http://schemas.microsoft.com/office/drawing/2014/main" id="{346901B0-235C-203D-E4FB-503E1FC7C7C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C2A5C29-DB23-494F-AED8-39B1B8A4C82B}" type="slidenum">
              <a:rPr lang="ja-JP" altLang="en-US" sz="1000" smtClean="0">
                <a:solidFill>
                  <a:srgbClr val="898989"/>
                </a:solidFill>
              </a:rPr>
              <a:pPr>
                <a:lnSpc>
                  <a:spcPct val="100000"/>
                </a:lnSpc>
                <a:spcBef>
                  <a:spcPct val="0"/>
                </a:spcBef>
                <a:buFontTx/>
                <a:buNone/>
              </a:pPr>
              <a:t>24</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5B8378A8-9555-B48D-73FB-9FEE1ACDB596}"/>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参考：調査先となる関係機関</a:t>
            </a:r>
          </a:p>
        </p:txBody>
      </p:sp>
      <p:graphicFrame>
        <p:nvGraphicFramePr>
          <p:cNvPr id="9" name="表 8">
            <a:extLst>
              <a:ext uri="{FF2B5EF4-FFF2-40B4-BE49-F238E27FC236}">
                <a16:creationId xmlns:a16="http://schemas.microsoft.com/office/drawing/2014/main" id="{0807325D-4F7F-8F5C-A5B6-E76EDFD2B497}"/>
              </a:ext>
            </a:extLst>
          </p:cNvPr>
          <p:cNvGraphicFramePr>
            <a:graphicFrameLocks noGrp="1"/>
          </p:cNvGraphicFramePr>
          <p:nvPr>
            <p:extLst>
              <p:ext uri="{D42A27DB-BD31-4B8C-83A1-F6EECF244321}">
                <p14:modId xmlns:p14="http://schemas.microsoft.com/office/powerpoint/2010/main" val="2028195227"/>
              </p:ext>
            </p:extLst>
          </p:nvPr>
        </p:nvGraphicFramePr>
        <p:xfrm>
          <a:off x="453533" y="1298854"/>
          <a:ext cx="8998933" cy="4754458"/>
        </p:xfrm>
        <a:graphic>
          <a:graphicData uri="http://schemas.openxmlformats.org/drawingml/2006/table">
            <a:tbl>
              <a:tblPr bandRow="1">
                <a:tableStyleId>{5C22544A-7EE6-4342-B048-85BDC9FD1C3A}</a:tableStyleId>
              </a:tblPr>
              <a:tblGrid>
                <a:gridCol w="1440000">
                  <a:extLst>
                    <a:ext uri="{9D8B030D-6E8A-4147-A177-3AD203B41FA5}">
                      <a16:colId xmlns:a16="http://schemas.microsoft.com/office/drawing/2014/main" val="20000"/>
                    </a:ext>
                  </a:extLst>
                </a:gridCol>
                <a:gridCol w="3960000">
                  <a:extLst>
                    <a:ext uri="{9D8B030D-6E8A-4147-A177-3AD203B41FA5}">
                      <a16:colId xmlns:a16="http://schemas.microsoft.com/office/drawing/2014/main" val="20001"/>
                    </a:ext>
                  </a:extLst>
                </a:gridCol>
                <a:gridCol w="3598933">
                  <a:extLst>
                    <a:ext uri="{9D8B030D-6E8A-4147-A177-3AD203B41FA5}">
                      <a16:colId xmlns:a16="http://schemas.microsoft.com/office/drawing/2014/main" val="20002"/>
                    </a:ext>
                  </a:extLst>
                </a:gridCol>
              </a:tblGrid>
              <a:tr h="268962">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調査事項</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調査内容</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調査先</a:t>
                      </a:r>
                    </a:p>
                  </a:txBody>
                  <a:tcPr marL="91448" marR="91448" marT="45725" marB="45725" anchor="ctr"/>
                </a:tc>
                <a:extLst>
                  <a:ext uri="{0D108BD9-81ED-4DB2-BD59-A6C34878D82A}">
                    <a16:rowId xmlns:a16="http://schemas.microsoft.com/office/drawing/2014/main" val="1000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■資産</a:t>
                      </a:r>
                    </a:p>
                  </a:txBody>
                  <a:tcPr marL="91448" marR="91448" marT="45725" marB="45725" anchor="ctr">
                    <a:noFill/>
                  </a:tcPr>
                </a:tc>
                <a:tc>
                  <a:txBody>
                    <a:bodyPr/>
                    <a:lstStyle/>
                    <a:p>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tc>
                  <a:txBody>
                    <a:bodyPr/>
                    <a:lstStyle/>
                    <a:p>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extLst>
                  <a:ext uri="{0D108BD9-81ED-4DB2-BD59-A6C34878D82A}">
                    <a16:rowId xmlns:a16="http://schemas.microsoft.com/office/drawing/2014/main" val="2026140909"/>
                  </a:ext>
                </a:extLst>
              </a:tr>
              <a:tr h="288000">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預貯金</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銀行等の預貯金残高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金融機関（郵便局、農協等も含む）</a:t>
                      </a:r>
                    </a:p>
                  </a:txBody>
                  <a:tcPr marL="91448" marR="91448" marT="45725" marB="45725" anchor="ctr"/>
                </a:tc>
                <a:extLst>
                  <a:ext uri="{0D108BD9-81ED-4DB2-BD59-A6C34878D82A}">
                    <a16:rowId xmlns:a16="http://schemas.microsoft.com/office/drawing/2014/main" val="10002"/>
                  </a:ext>
                </a:extLst>
              </a:tr>
              <a:tr h="288000">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生命保険等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加入の有無、種類、加入期間、保険金額、保険料、解約返戻金、入院給付金等の特約事項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生命保険会社、郵便局、都道府県民共済、全労災、農協、漁協　等</a:t>
                      </a:r>
                    </a:p>
                  </a:txBody>
                  <a:tcPr marL="91448" marR="91448" marT="45725" marB="45725" anchor="ctr"/>
                </a:tc>
                <a:extLst>
                  <a:ext uri="{0D108BD9-81ED-4DB2-BD59-A6C34878D82A}">
                    <a16:rowId xmlns:a16="http://schemas.microsoft.com/office/drawing/2014/main" val="3623632754"/>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不動産</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保有の有無、所在、種類、面積、課税状況（評価額）　等</a:t>
                      </a:r>
                    </a:p>
                  </a:txBody>
                  <a:tcPr marL="91448" marR="91448" marT="45725" marB="45725" anchor="ctr"/>
                </a:tc>
                <a:tc>
                  <a:txBody>
                    <a:bodyPr/>
                    <a:lstStyle/>
                    <a:p>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税務署</a:t>
                      </a:r>
                      <a:r>
                        <a:rPr kumimoji="1" lang="ja-JP" altLang="en-US" sz="1200" dirty="0">
                          <a:solidFill>
                            <a:schemeClr val="tx1"/>
                          </a:solidFill>
                          <a:latin typeface="メイリオ" panose="020B0604030504040204" pitchFamily="50" charset="-128"/>
                          <a:ea typeface="メイリオ" panose="020B0604030504040204" pitchFamily="50" charset="-128"/>
                        </a:rPr>
                        <a:t>、法務局</a:t>
                      </a:r>
                    </a:p>
                  </a:txBody>
                  <a:tcPr marL="91448" marR="91448" marT="45725" marB="45725" anchor="ctr"/>
                </a:tc>
                <a:extLst>
                  <a:ext uri="{0D108BD9-81ED-4DB2-BD59-A6C34878D82A}">
                    <a16:rowId xmlns:a16="http://schemas.microsoft.com/office/drawing/2014/main" val="10004"/>
                  </a:ext>
                </a:extLst>
              </a:tr>
              <a:tr h="442998">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自動車</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保有の有無、登録番号、年式、形式、総排気量、課税状況、所有者・利用者、ローン残債の有無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運輸局陸運支局、税務署（車検証の写しを取る）</a:t>
                      </a:r>
                    </a:p>
                  </a:txBody>
                  <a:tcPr marL="91448" marR="91448" marT="45725" marB="45725" anchor="ctr"/>
                </a:tc>
                <a:extLst>
                  <a:ext uri="{0D108BD9-81ED-4DB2-BD59-A6C34878D82A}">
                    <a16:rowId xmlns:a16="http://schemas.microsoft.com/office/drawing/2014/main" val="10005"/>
                  </a:ext>
                </a:extLst>
              </a:tr>
              <a:tr h="442998">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課税状況　</a:t>
                      </a:r>
                      <a:r>
                        <a:rPr kumimoji="1" lang="en-US" altLang="ja-JP" sz="1200" dirty="0">
                          <a:solidFill>
                            <a:schemeClr val="tx1"/>
                          </a:solidFill>
                          <a:latin typeface="メイリオ" panose="020B0604030504040204" pitchFamily="50" charset="-128"/>
                          <a:ea typeface="メイリオ" panose="020B0604030504040204" pitchFamily="50" charset="-128"/>
                        </a:rPr>
                        <a:t>※</a:t>
                      </a:r>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市民税課税の有無、固定資産・所得の有無・額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自治体の税担当部署、税務署　</a:t>
                      </a:r>
                    </a:p>
                  </a:txBody>
                  <a:tcPr marL="91448" marR="91448" marT="45725" marB="45725" anchor="ctr"/>
                </a:tc>
                <a:extLst>
                  <a:ext uri="{0D108BD9-81ED-4DB2-BD59-A6C34878D82A}">
                    <a16:rowId xmlns:a16="http://schemas.microsoft.com/office/drawing/2014/main" val="3498254416"/>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■収入</a:t>
                      </a: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extLst>
                  <a:ext uri="{0D108BD9-81ED-4DB2-BD59-A6C34878D82A}">
                    <a16:rowId xmlns:a16="http://schemas.microsoft.com/office/drawing/2014/main" val="3606751138"/>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年金、手当等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受給の有無、種類、受給額、加入期間、受給資格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年金事務所、企業年金連合会、自治体の年金担当部署、福祉部局</a:t>
                      </a:r>
                    </a:p>
                  </a:txBody>
                  <a:tcPr marL="91448" marR="91448" marT="45725" marB="45725" anchor="ctr"/>
                </a:tc>
                <a:extLst>
                  <a:ext uri="{0D108BD9-81ED-4DB2-BD59-A6C34878D82A}">
                    <a16:rowId xmlns:a16="http://schemas.microsoft.com/office/drawing/2014/main" val="10006"/>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医療給付</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自立支援医療・難病医療費等の助成制度の適用有無・可否　医療保険加入の有無、傷病手当金受給の有無・可否・期間・受給金額、等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自治体の障害福祉担当、全国健康保険協会、健康保険組合、共済組合、年金部署、医療機関　等</a:t>
                      </a:r>
                    </a:p>
                  </a:txBody>
                  <a:tcPr marL="91448" marR="91448" marT="45725" marB="45725" anchor="ctr"/>
                </a:tc>
                <a:extLst>
                  <a:ext uri="{0D108BD9-81ED-4DB2-BD59-A6C34878D82A}">
                    <a16:rowId xmlns:a16="http://schemas.microsoft.com/office/drawing/2014/main" val="742684461"/>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雇用保険、労災保険</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給付の有無、種類、期間、受給金額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公共職業安定所（ハローワーク）、労働基準監督署</a:t>
                      </a:r>
                    </a:p>
                  </a:txBody>
                  <a:tcPr marL="91448" marR="91448" marT="45725" marB="45725" anchor="ctr"/>
                </a:tc>
                <a:extLst>
                  <a:ext uri="{0D108BD9-81ED-4DB2-BD59-A6C34878D82A}">
                    <a16:rowId xmlns:a16="http://schemas.microsoft.com/office/drawing/2014/main" val="442199131"/>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交通事故</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保険給付の有無、損害賠償の有無、保険金額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損害保険会社</a:t>
                      </a:r>
                      <a:endParaRPr kumimoji="1" lang="ja-JP" altLang="en-US" sz="1200" strike="sngStrike" baseline="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extLst>
                  <a:ext uri="{0D108BD9-81ED-4DB2-BD59-A6C34878D82A}">
                    <a16:rowId xmlns:a16="http://schemas.microsoft.com/office/drawing/2014/main" val="145348026"/>
                  </a:ext>
                </a:extLst>
              </a:tr>
            </a:tbl>
          </a:graphicData>
        </a:graphic>
      </p:graphicFrame>
      <p:sp>
        <p:nvSpPr>
          <p:cNvPr id="2" name="テキスト ボックス 1">
            <a:extLst>
              <a:ext uri="{FF2B5EF4-FFF2-40B4-BE49-F238E27FC236}">
                <a16:creationId xmlns:a16="http://schemas.microsoft.com/office/drawing/2014/main" id="{824BC06C-B70A-377E-FD31-9A6F2F7E5547}"/>
              </a:ext>
            </a:extLst>
          </p:cNvPr>
          <p:cNvSpPr txBox="1"/>
          <p:nvPr/>
        </p:nvSpPr>
        <p:spPr>
          <a:xfrm>
            <a:off x="453533" y="6255833"/>
            <a:ext cx="8619892" cy="276999"/>
          </a:xfrm>
          <a:prstGeom prst="rect">
            <a:avLst/>
          </a:prstGeom>
          <a:noFill/>
        </p:spPr>
        <p:txBody>
          <a:bodyPr wrap="square" rtlCol="0">
            <a:spAutoFit/>
          </a:bodyPr>
          <a:lstStyle/>
          <a:p>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課税調査は毎月</a:t>
            </a:r>
            <a:r>
              <a:rPr kumimoji="1" lang="en-US" altLang="ja-JP" sz="1200" spc="100" dirty="0">
                <a:latin typeface="メイリオ" panose="020B0604030504040204" pitchFamily="50" charset="-128"/>
                <a:ea typeface="メイリオ" panose="020B0604030504040204" pitchFamily="50" charset="-128"/>
              </a:rPr>
              <a:t>6</a:t>
            </a:r>
            <a:r>
              <a:rPr kumimoji="1" lang="ja-JP" altLang="en-US" sz="1200" spc="100" dirty="0">
                <a:latin typeface="メイリオ" panose="020B0604030504040204" pitchFamily="50" charset="-128"/>
                <a:ea typeface="メイリオ" panose="020B0604030504040204" pitchFamily="50" charset="-128"/>
              </a:rPr>
              <a:t>月以降に保護を受給していた者全員を対象に実施</a:t>
            </a:r>
          </a:p>
        </p:txBody>
      </p:sp>
    </p:spTree>
    <p:extLst>
      <p:ext uri="{BB962C8B-B14F-4D97-AF65-F5344CB8AC3E}">
        <p14:creationId xmlns:p14="http://schemas.microsoft.com/office/powerpoint/2010/main" val="1564556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2ECA4-FA51-3446-835E-5B2861BBBDAA}"/>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B613BCFF-38FB-C42F-B862-8FD0DA84D3CD}"/>
              </a:ext>
            </a:extLst>
          </p:cNvPr>
          <p:cNvSpPr/>
          <p:nvPr/>
        </p:nvSpPr>
        <p:spPr>
          <a:xfrm>
            <a:off x="134938" y="619125"/>
            <a:ext cx="1063942" cy="305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5843" name="スライド番号プレースホルダー 5">
            <a:extLst>
              <a:ext uri="{FF2B5EF4-FFF2-40B4-BE49-F238E27FC236}">
                <a16:creationId xmlns:a16="http://schemas.microsoft.com/office/drawing/2014/main" id="{88555796-AF4B-1483-6A0F-7F56D16111B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C2A5C29-DB23-494F-AED8-39B1B8A4C82B}" type="slidenum">
              <a:rPr lang="ja-JP" altLang="en-US" sz="1000" smtClean="0">
                <a:solidFill>
                  <a:srgbClr val="898989"/>
                </a:solidFill>
              </a:rPr>
              <a:pPr>
                <a:lnSpc>
                  <a:spcPct val="100000"/>
                </a:lnSpc>
                <a:spcBef>
                  <a:spcPct val="0"/>
                </a:spcBef>
                <a:buFontTx/>
                <a:buNone/>
              </a:pPr>
              <a:t>25</a:t>
            </a:fld>
            <a:endParaRPr lang="ja-JP" altLang="en-US" sz="1000">
              <a:solidFill>
                <a:srgbClr val="898989"/>
              </a:solidFill>
            </a:endParaRPr>
          </a:p>
        </p:txBody>
      </p:sp>
      <p:graphicFrame>
        <p:nvGraphicFramePr>
          <p:cNvPr id="9" name="表 8">
            <a:extLst>
              <a:ext uri="{FF2B5EF4-FFF2-40B4-BE49-F238E27FC236}">
                <a16:creationId xmlns:a16="http://schemas.microsoft.com/office/drawing/2014/main" id="{8FF8AE1D-6FCF-F315-EA2B-0E2FCF332BB2}"/>
              </a:ext>
            </a:extLst>
          </p:cNvPr>
          <p:cNvGraphicFramePr>
            <a:graphicFrameLocks noGrp="1"/>
          </p:cNvGraphicFramePr>
          <p:nvPr>
            <p:extLst>
              <p:ext uri="{D42A27DB-BD31-4B8C-83A1-F6EECF244321}">
                <p14:modId xmlns:p14="http://schemas.microsoft.com/office/powerpoint/2010/main" val="3818689258"/>
              </p:ext>
            </p:extLst>
          </p:nvPr>
        </p:nvGraphicFramePr>
        <p:xfrm>
          <a:off x="453000" y="1080000"/>
          <a:ext cx="9000000" cy="2286070"/>
        </p:xfrm>
        <a:graphic>
          <a:graphicData uri="http://schemas.openxmlformats.org/drawingml/2006/table">
            <a:tbl>
              <a:tblPr bandRow="1">
                <a:tableStyleId>{5C22544A-7EE6-4342-B048-85BDC9FD1C3A}</a:tableStyleId>
              </a:tblPr>
              <a:tblGrid>
                <a:gridCol w="1440000">
                  <a:extLst>
                    <a:ext uri="{9D8B030D-6E8A-4147-A177-3AD203B41FA5}">
                      <a16:colId xmlns:a16="http://schemas.microsoft.com/office/drawing/2014/main" val="20000"/>
                    </a:ext>
                  </a:extLst>
                </a:gridCol>
                <a:gridCol w="4064740">
                  <a:extLst>
                    <a:ext uri="{9D8B030D-6E8A-4147-A177-3AD203B41FA5}">
                      <a16:colId xmlns:a16="http://schemas.microsoft.com/office/drawing/2014/main" val="20001"/>
                    </a:ext>
                  </a:extLst>
                </a:gridCol>
                <a:gridCol w="3495260">
                  <a:extLst>
                    <a:ext uri="{9D8B030D-6E8A-4147-A177-3AD203B41FA5}">
                      <a16:colId xmlns:a16="http://schemas.microsoft.com/office/drawing/2014/main" val="20002"/>
                    </a:ext>
                  </a:extLst>
                </a:gridCol>
              </a:tblGrid>
              <a:tr h="268962">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調査事項</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調査内容</a:t>
                      </a:r>
                    </a:p>
                  </a:txBody>
                  <a:tcPr marL="91448" marR="91448" marT="45725" marB="45725" anchor="ctr"/>
                </a:tc>
                <a:tc>
                  <a:txBody>
                    <a:bodyPr/>
                    <a:lstStyle/>
                    <a:p>
                      <a:pPr algn="ctr"/>
                      <a:r>
                        <a:rPr kumimoji="1" lang="ja-JP" altLang="en-US" sz="1200" spc="100" baseline="0" dirty="0">
                          <a:solidFill>
                            <a:schemeClr val="tx1"/>
                          </a:solidFill>
                          <a:latin typeface="メイリオ" panose="020B0604030504040204" pitchFamily="50" charset="-128"/>
                          <a:ea typeface="メイリオ" panose="020B0604030504040204" pitchFamily="50" charset="-128"/>
                        </a:rPr>
                        <a:t>調査先</a:t>
                      </a:r>
                    </a:p>
                  </a:txBody>
                  <a:tcPr marL="91448" marR="91448" marT="45725" marB="45725" anchor="ctr"/>
                </a:tc>
                <a:extLst>
                  <a:ext uri="{0D108BD9-81ED-4DB2-BD59-A6C34878D82A}">
                    <a16:rowId xmlns:a16="http://schemas.microsoft.com/office/drawing/2014/main" val="1000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■その他</a:t>
                      </a: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tc>
                  <a:txBody>
                    <a:bodyPr/>
                    <a:lstStyle/>
                    <a:p>
                      <a:endParaRPr kumimoji="1" lang="ja-JP" altLang="en-US"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noFill/>
                  </a:tcPr>
                </a:tc>
                <a:extLst>
                  <a:ext uri="{0D108BD9-81ED-4DB2-BD59-A6C34878D82A}">
                    <a16:rowId xmlns:a16="http://schemas.microsoft.com/office/drawing/2014/main" val="2291819458"/>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住所、戸籍等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住民登録、在留資格、出国の状況　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自治体の市民部局、入国管理局　等</a:t>
                      </a:r>
                      <a:endParaRPr kumimoji="1" lang="en-US" altLang="ja-JP" sz="1200" dirty="0">
                        <a:solidFill>
                          <a:schemeClr val="tx1"/>
                        </a:solidFill>
                        <a:latin typeface="メイリオ" panose="020B0604030504040204" pitchFamily="50" charset="-128"/>
                        <a:ea typeface="メイリオ" panose="020B0604030504040204" pitchFamily="50" charset="-128"/>
                      </a:endParaRPr>
                    </a:p>
                  </a:txBody>
                  <a:tcPr marL="91448" marR="91448" marT="45725" marB="45725" anchor="ctr"/>
                </a:tc>
                <a:extLst>
                  <a:ext uri="{0D108BD9-81ED-4DB2-BD59-A6C34878D82A}">
                    <a16:rowId xmlns:a16="http://schemas.microsoft.com/office/drawing/2014/main" val="313432421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病状等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病名、通院日数・入院見込日数、病状、稼働能力、療養態度、療養上の注意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医療機関、嘱託医　等</a:t>
                      </a:r>
                    </a:p>
                  </a:txBody>
                  <a:tcPr marL="91448" marR="91448" marT="45725" marB="45725" anchor="ctr"/>
                </a:tc>
                <a:extLst>
                  <a:ext uri="{0D108BD9-81ED-4DB2-BD59-A6C34878D82A}">
                    <a16:rowId xmlns:a16="http://schemas.microsoft.com/office/drawing/2014/main" val="751589010"/>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介護の状況</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要介護認定の申請及び判定の状況、介護サービスの利用状況、介護保険料の徴収額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自治体の介護保険担当</a:t>
                      </a:r>
                    </a:p>
                  </a:txBody>
                  <a:tcPr marL="91448" marR="91448" marT="45725" marB="45725" anchor="ctr"/>
                </a:tc>
                <a:extLst>
                  <a:ext uri="{0D108BD9-81ED-4DB2-BD59-A6C34878D82A}">
                    <a16:rowId xmlns:a16="http://schemas.microsoft.com/office/drawing/2014/main" val="217372455"/>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障害の状況</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手帳の有無、程度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自治体の障害福祉担当</a:t>
                      </a:r>
                    </a:p>
                  </a:txBody>
                  <a:tcPr marL="91448" marR="91448" marT="45725" marB="45725" anchor="ctr"/>
                </a:tc>
                <a:extLst>
                  <a:ext uri="{0D108BD9-81ED-4DB2-BD59-A6C34878D82A}">
                    <a16:rowId xmlns:a16="http://schemas.microsoft.com/office/drawing/2014/main" val="2779157634"/>
                  </a:ext>
                </a:extLst>
              </a:tr>
              <a:tr h="268962">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生活実態等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生活状況　等</a:t>
                      </a:r>
                    </a:p>
                  </a:txBody>
                  <a:tcPr marL="91448" marR="91448" marT="45725" marB="45725" anchor="ctr"/>
                </a:tc>
                <a:tc>
                  <a:txBody>
                    <a:bodyPr/>
                    <a:lstStyle/>
                    <a:p>
                      <a:r>
                        <a:rPr kumimoji="1" lang="ja-JP" altLang="en-US" sz="1200" dirty="0">
                          <a:solidFill>
                            <a:schemeClr val="tx1"/>
                          </a:solidFill>
                          <a:latin typeface="メイリオ" panose="020B0604030504040204" pitchFamily="50" charset="-128"/>
                          <a:ea typeface="メイリオ" panose="020B0604030504040204" pitchFamily="50" charset="-128"/>
                        </a:rPr>
                        <a:t>民生委員　等</a:t>
                      </a:r>
                    </a:p>
                  </a:txBody>
                  <a:tcPr marL="91448" marR="91448" marT="45725" marB="45725" anchor="ctr"/>
                </a:tc>
                <a:extLst>
                  <a:ext uri="{0D108BD9-81ED-4DB2-BD59-A6C34878D82A}">
                    <a16:rowId xmlns:a16="http://schemas.microsoft.com/office/drawing/2014/main" val="1985467925"/>
                  </a:ext>
                </a:extLst>
              </a:tr>
            </a:tbl>
          </a:graphicData>
        </a:graphic>
      </p:graphicFrame>
    </p:spTree>
    <p:extLst>
      <p:ext uri="{BB962C8B-B14F-4D97-AF65-F5344CB8AC3E}">
        <p14:creationId xmlns:p14="http://schemas.microsoft.com/office/powerpoint/2010/main" val="2355689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F0C44-7FC2-7C66-1EB0-5A13CA09E1F2}"/>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7024B60-DCD3-C005-96DD-914678D2047B}"/>
              </a:ext>
            </a:extLst>
          </p:cNvPr>
          <p:cNvSpPr/>
          <p:nvPr/>
        </p:nvSpPr>
        <p:spPr>
          <a:xfrm>
            <a:off x="0" y="648000"/>
            <a:ext cx="9905999" cy="933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保護は、生活に困窮する者が、その利用し得る資産・能力その他あらゆるものを、その最低限度の生活の維持のために活用することを要件として行われます。（法第</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条：補足性の原理）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資産活用の基本的な考え方については以下のとおり。</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2EA7475B-9AED-6E58-8797-12BF0C2F9C8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6C9FFFA0-28D8-4514-EBB5-5B8BBF579E53}"/>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３．資産の活用</a:t>
            </a:r>
          </a:p>
        </p:txBody>
      </p:sp>
      <p:grpSp>
        <p:nvGrpSpPr>
          <p:cNvPr id="12" name="グループ化 11">
            <a:extLst>
              <a:ext uri="{FF2B5EF4-FFF2-40B4-BE49-F238E27FC236}">
                <a16:creationId xmlns:a16="http://schemas.microsoft.com/office/drawing/2014/main" id="{8C6A108F-A143-1916-F096-B8D4D14DB3B4}"/>
              </a:ext>
            </a:extLst>
          </p:cNvPr>
          <p:cNvGrpSpPr/>
          <p:nvPr/>
        </p:nvGrpSpPr>
        <p:grpSpPr>
          <a:xfrm>
            <a:off x="993000" y="1777920"/>
            <a:ext cx="7920000" cy="3302159"/>
            <a:chOff x="993000" y="1193641"/>
            <a:chExt cx="7920000" cy="3302159"/>
          </a:xfrm>
        </p:grpSpPr>
        <p:sp>
          <p:nvSpPr>
            <p:cNvPr id="6" name="正方形/長方形 5">
              <a:extLst>
                <a:ext uri="{FF2B5EF4-FFF2-40B4-BE49-F238E27FC236}">
                  <a16:creationId xmlns:a16="http://schemas.microsoft.com/office/drawing/2014/main" id="{65581AFC-4449-7566-D55A-F5B3587C82DC}"/>
                </a:ext>
              </a:extLst>
            </p:cNvPr>
            <p:cNvSpPr/>
            <p:nvPr/>
          </p:nvSpPr>
          <p:spPr>
            <a:xfrm>
              <a:off x="993000" y="1193641"/>
              <a:ext cx="7920000" cy="3302159"/>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3</a:t>
              </a: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最低生活の内容としてその所有又は利用を容認するに適しない資産は、次の場合を除き、</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原則として処分のうえ、最低限度の生活の維持のために活用させること。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なお、資産の活用は売却を原則とするが、これにより難いときは当該資産の貸与によって収益を</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あげる等の活用の方法を考慮すること。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１　その資産が現実に最低限度の生活維持のために活用されており、かつ、処分するよりも</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保有している方が生活維持及び自立の助長に実効があがっているもの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２　現在活用されてはいないが、近い将来において活用されることがほぼ確実であって、かつ、</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処分するよりも保有している方が生活維持に実効があがると認められるもの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３　処分することができないか、又は著しく困難なもの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４　売却代金よりも売却に要する経費が高いもの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５　社会通念上処分させることを適当としないもの</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92DD1613-E69B-FEFA-9F59-284FDD646AEE}"/>
                </a:ext>
              </a:extLst>
            </p:cNvPr>
            <p:cNvSpPr/>
            <p:nvPr/>
          </p:nvSpPr>
          <p:spPr>
            <a:xfrm>
              <a:off x="1135531" y="1308240"/>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2" name="正方形/長方形 1">
            <a:extLst>
              <a:ext uri="{FF2B5EF4-FFF2-40B4-BE49-F238E27FC236}">
                <a16:creationId xmlns:a16="http://schemas.microsoft.com/office/drawing/2014/main" id="{16DA0DB4-B9DF-BC53-0E2D-AB15DA19B2F7}"/>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1889126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26DCA-814B-0BDF-10C9-4BC0A141348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79485D3-686D-43C6-8CF9-E07EA5377FA1}"/>
              </a:ext>
            </a:extLst>
          </p:cNvPr>
          <p:cNvSpPr/>
          <p:nvPr/>
        </p:nvSpPr>
        <p:spPr>
          <a:xfrm>
            <a:off x="0" y="612008"/>
            <a:ext cx="9906000" cy="318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主な資産の取扱いは以下のとおりです。具体的な取扱いは、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実施要領「第</a:t>
            </a:r>
            <a:r>
              <a:rPr kumimoji="1" lang="en-US" altLang="ja-JP" sz="1400" b="1" u="sng" spc="100" dirty="0">
                <a:solidFill>
                  <a:schemeClr val="tx1"/>
                </a:solidFill>
                <a:latin typeface="メイリオ" panose="020B0604030504040204" pitchFamily="50" charset="-128"/>
                <a:ea typeface="メイリオ" panose="020B0604030504040204" pitchFamily="50" charset="-128"/>
              </a:rPr>
              <a:t>3</a:t>
            </a:r>
            <a:r>
              <a:rPr kumimoji="1" lang="ja-JP" altLang="en-US" sz="1400" b="1" u="sng" spc="100" dirty="0">
                <a:solidFill>
                  <a:schemeClr val="tx1"/>
                </a:solidFill>
                <a:latin typeface="メイリオ" panose="020B0604030504040204" pitchFamily="50" charset="-128"/>
                <a:ea typeface="メイリオ" panose="020B0604030504040204" pitchFamily="50" charset="-128"/>
              </a:rPr>
              <a:t> 資産の活用」を確認</a:t>
            </a:r>
            <a:r>
              <a:rPr kumimoji="1" lang="ja-JP" altLang="en-US" sz="1400" spc="100" dirty="0">
                <a:solidFill>
                  <a:schemeClr val="tx1"/>
                </a:solidFill>
                <a:latin typeface="メイリオ" panose="020B0604030504040204" pitchFamily="50" charset="-128"/>
                <a:ea typeface="メイリオ" panose="020B0604030504040204" pitchFamily="50" charset="-128"/>
              </a:rPr>
              <a:t>しましょう。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3795" name="スライド番号プレースホルダー 5">
            <a:extLst>
              <a:ext uri="{FF2B5EF4-FFF2-40B4-BE49-F238E27FC236}">
                <a16:creationId xmlns:a16="http://schemas.microsoft.com/office/drawing/2014/main" id="{538E3ABD-8309-2829-0086-DE4F01F146D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27</a:t>
            </a:fld>
            <a:endParaRPr lang="ja-JP" altLang="en-US" sz="1000">
              <a:solidFill>
                <a:srgbClr val="898989"/>
              </a:solidFill>
            </a:endParaRPr>
          </a:p>
        </p:txBody>
      </p:sp>
      <p:sp>
        <p:nvSpPr>
          <p:cNvPr id="20" name="角丸四角形 30">
            <a:extLst>
              <a:ext uri="{FF2B5EF4-FFF2-40B4-BE49-F238E27FC236}">
                <a16:creationId xmlns:a16="http://schemas.microsoft.com/office/drawing/2014/main" id="{DE425D83-7246-2B4A-D20D-642FF3E1E61B}"/>
              </a:ext>
            </a:extLst>
          </p:cNvPr>
          <p:cNvSpPr/>
          <p:nvPr/>
        </p:nvSpPr>
        <p:spPr>
          <a:xfrm>
            <a:off x="214102" y="884498"/>
            <a:ext cx="8517613" cy="5905401"/>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defTabSz="914400">
              <a:spcBef>
                <a:spcPts val="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預貯金</a:t>
            </a:r>
            <a:r>
              <a:rPr lang="en-US" altLang="ja-JP" sz="1400" b="1" spc="100" dirty="0">
                <a:solidFill>
                  <a:srgbClr val="000000"/>
                </a:solidFill>
                <a:latin typeface="Meiryo" panose="020B0604030504040204" pitchFamily="50" charset="-128"/>
                <a:ea typeface="Meiryo" panose="020B0604030504040204" pitchFamily="50" charset="-128"/>
              </a:rPr>
              <a:t>】</a:t>
            </a:r>
            <a:endParaRPr lang="en-US" altLang="ja-JP" sz="1400" b="1" i="0" spc="100" dirty="0">
              <a:solidFill>
                <a:srgbClr val="000000"/>
              </a:solidFill>
              <a:effectLst/>
              <a:latin typeface="Meiryo" panose="020B0604030504040204" pitchFamily="50" charset="-128"/>
              <a:ea typeface="Meiryo" panose="020B0604030504040204" pitchFamily="50" charset="-128"/>
            </a:endParaRPr>
          </a:p>
          <a:p>
            <a:pPr marL="285750" indent="-285750" defTabSz="914400">
              <a:spcBef>
                <a:spcPts val="0"/>
              </a:spcBef>
              <a:buFont typeface="Arial" panose="020B0604020202020204" pitchFamily="34" charset="0"/>
              <a:buChar char="•"/>
              <a:defRPr/>
            </a:pPr>
            <a:r>
              <a:rPr lang="ja-JP" altLang="en-US" sz="1400" b="0" i="0" spc="100" dirty="0">
                <a:solidFill>
                  <a:srgbClr val="000000"/>
                </a:solidFill>
                <a:effectLst/>
                <a:latin typeface="Meiryo" panose="020B0604030504040204" pitchFamily="50" charset="-128"/>
                <a:ea typeface="Meiryo" panose="020B0604030504040204" pitchFamily="50" charset="-128"/>
              </a:rPr>
              <a:t>手持金は収入として認定</a:t>
            </a:r>
            <a:r>
              <a:rPr lang="ja-JP" altLang="en-US" sz="1400" spc="100" dirty="0">
                <a:solidFill>
                  <a:srgbClr val="000000"/>
                </a:solidFill>
                <a:latin typeface="Meiryo" panose="020B0604030504040204" pitchFamily="50" charset="-128"/>
                <a:ea typeface="Meiryo" panose="020B0604030504040204" pitchFamily="50" charset="-128"/>
              </a:rPr>
              <a:t>。なお、</a:t>
            </a:r>
            <a:r>
              <a:rPr lang="ja-JP" altLang="en-US" sz="1400" b="0" i="0" spc="100" dirty="0">
                <a:solidFill>
                  <a:srgbClr val="000000"/>
                </a:solidFill>
                <a:effectLst/>
                <a:latin typeface="Meiryo" panose="020B0604030504040204" pitchFamily="50" charset="-128"/>
                <a:ea typeface="Meiryo" panose="020B0604030504040204" pitchFamily="50" charset="-128"/>
              </a:rPr>
              <a:t>保護開始時に保有する金銭のうち、いわゆる家計上の繰越金程度のものについては、保護の程度の決定に当たり配慮（具体的には、最低生活費（医療扶助及び介護扶助を除く）の</a:t>
            </a:r>
            <a:r>
              <a:rPr lang="en-US" altLang="ja-JP" sz="1400" b="0" i="0" spc="100" dirty="0">
                <a:solidFill>
                  <a:srgbClr val="000000"/>
                </a:solidFill>
                <a:effectLst/>
                <a:latin typeface="Meiryo" panose="020B0604030504040204" pitchFamily="50" charset="-128"/>
                <a:ea typeface="Meiryo" panose="020B0604030504040204" pitchFamily="50" charset="-128"/>
              </a:rPr>
              <a:t>5</a:t>
            </a:r>
            <a:r>
              <a:rPr lang="ja-JP" altLang="en-US" sz="1400" b="0" i="0" spc="100" dirty="0">
                <a:solidFill>
                  <a:srgbClr val="000000"/>
                </a:solidFill>
                <a:effectLst/>
                <a:latin typeface="Meiryo" panose="020B0604030504040204" pitchFamily="50" charset="-128"/>
                <a:ea typeface="Meiryo" panose="020B0604030504040204" pitchFamily="50" charset="-128"/>
              </a:rPr>
              <a:t>割までは</a:t>
            </a:r>
            <a:r>
              <a:rPr kumimoji="0" lang="ja-JP" altLang="en-US" sz="1400" b="0" i="0" u="none" strike="noStrike" kern="1200" cap="none" spc="100" normalizeH="0" baseline="0" noProof="0" dirty="0">
                <a:ln>
                  <a:noFill/>
                </a:ln>
                <a:solidFill>
                  <a:schemeClr val="tx1"/>
                </a:solidFill>
                <a:effectLst/>
                <a:uLnTx/>
                <a:uFillTx/>
                <a:latin typeface="Meiryo" panose="020B0604030504040204" pitchFamily="50" charset="-128"/>
                <a:ea typeface="Meiryo" panose="020B0604030504040204" pitchFamily="50" charset="-128"/>
                <a:cs typeface="+mn-cs"/>
              </a:rPr>
              <a:t>手持金を収入認定しない</a:t>
            </a:r>
            <a:r>
              <a:rPr lang="ja-JP" altLang="en-US" sz="1400" b="0" i="0" spc="100" dirty="0">
                <a:solidFill>
                  <a:schemeClr val="tx1"/>
                </a:solidFill>
                <a:effectLst/>
                <a:latin typeface="Meiryo" panose="020B0604030504040204" pitchFamily="50" charset="-128"/>
                <a:ea typeface="Meiryo" panose="020B0604030504040204" pitchFamily="50" charset="-128"/>
              </a:rPr>
              <a:t>）</a:t>
            </a:r>
            <a:endParaRPr lang="en-US" altLang="ja-JP" sz="1400" b="0" i="0" spc="100" dirty="0">
              <a:solidFill>
                <a:schemeClr val="tx1"/>
              </a:solidFill>
              <a:effectLst/>
              <a:latin typeface="Meiryo" panose="020B0604030504040204" pitchFamily="50" charset="-128"/>
              <a:ea typeface="Meiryo" panose="020B0604030504040204" pitchFamily="50" charset="-128"/>
            </a:endParaRPr>
          </a:p>
          <a:p>
            <a:pPr defTabSz="914400">
              <a:spcBef>
                <a:spcPts val="60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保険</a:t>
            </a:r>
            <a:r>
              <a:rPr lang="en-US" altLang="ja-JP" sz="1400" b="1" i="0" spc="100" dirty="0">
                <a:solidFill>
                  <a:srgbClr val="000000"/>
                </a:solidFill>
                <a:effectLst/>
                <a:latin typeface="Meiryo" panose="020B0604030504040204" pitchFamily="50" charset="-128"/>
                <a:ea typeface="Meiryo" panose="020B0604030504040204" pitchFamily="50" charset="-128"/>
              </a:rPr>
              <a:t>】</a:t>
            </a:r>
            <a:endParaRPr lang="en-US" altLang="ja-JP" sz="1400" b="1" spc="100" dirty="0">
              <a:solidFill>
                <a:srgbClr val="000000"/>
              </a:solidFill>
              <a:latin typeface="Meiryo" panose="020B0604030504040204" pitchFamily="50" charset="-128"/>
              <a:ea typeface="Meiryo" panose="020B0604030504040204" pitchFamily="50" charset="-128"/>
            </a:endParaRPr>
          </a:p>
          <a:p>
            <a:pPr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（生命保険等）</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解約返戻金がでる場合は資産として活用を求めるのが原則</a:t>
            </a:r>
            <a:r>
              <a:rPr lang="ja-JP" altLang="en-US" sz="1400" spc="100" dirty="0">
                <a:solidFill>
                  <a:srgbClr val="000000"/>
                </a:solidFill>
                <a:latin typeface="Meiryo" panose="020B0604030504040204" pitchFamily="50" charset="-128"/>
                <a:ea typeface="Meiryo" panose="020B0604030504040204" pitchFamily="50" charset="-128"/>
              </a:rPr>
              <a:t>。</a:t>
            </a:r>
            <a:endParaRPr lang="en-US" altLang="ja-JP" sz="1400" spc="100" dirty="0">
              <a:solidFill>
                <a:srgbClr val="000000"/>
              </a:solidFill>
              <a:latin typeface="Meiryo" panose="020B0604030504040204" pitchFamily="50" charset="-128"/>
              <a:ea typeface="Meiryo" panose="020B0604030504040204" pitchFamily="50" charset="-128"/>
            </a:endParaRPr>
          </a:p>
          <a:p>
            <a:pPr marL="179388" indent="-179388"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ただし、以下の場合には解約せずに保護適用が可能。（解約返戻金を受け取った場合には申請時の解約返戻金相当額は法第</a:t>
            </a:r>
            <a:r>
              <a:rPr lang="en-US" altLang="ja-JP" sz="1400" b="0" i="0" spc="100" dirty="0">
                <a:solidFill>
                  <a:srgbClr val="000000"/>
                </a:solidFill>
                <a:effectLst/>
                <a:latin typeface="Meiryo" panose="020B0604030504040204" pitchFamily="50" charset="-128"/>
                <a:ea typeface="Meiryo" panose="020B0604030504040204" pitchFamily="50" charset="-128"/>
              </a:rPr>
              <a:t>63</a:t>
            </a:r>
            <a:r>
              <a:rPr lang="ja-JP" altLang="en-US" sz="1400" b="0" i="0" spc="100" dirty="0">
                <a:solidFill>
                  <a:srgbClr val="000000"/>
                </a:solidFill>
                <a:effectLst/>
                <a:latin typeface="Meiryo" panose="020B0604030504040204" pitchFamily="50" charset="-128"/>
                <a:ea typeface="Meiryo" panose="020B0604030504040204" pitchFamily="50" charset="-128"/>
              </a:rPr>
              <a:t>条による対象）</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marL="179388" indent="-179388"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・貯蓄的性格が強い養老保険等ではなく、危険対策を目的とするものであること</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marL="536575" indent="-536575"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・解約返戻金</a:t>
            </a:r>
            <a:r>
              <a:rPr lang="ja-JP" altLang="en-US" sz="1400" spc="100" dirty="0">
                <a:solidFill>
                  <a:srgbClr val="000000"/>
                </a:solidFill>
                <a:latin typeface="Meiryo" panose="020B0604030504040204" pitchFamily="50" charset="-128"/>
                <a:ea typeface="Meiryo" panose="020B0604030504040204" pitchFamily="50" charset="-128"/>
              </a:rPr>
              <a:t>が少額（医療扶助費を除く最低生活費の概ね</a:t>
            </a:r>
            <a:r>
              <a:rPr lang="en-US" altLang="ja-JP" sz="1400" spc="100" dirty="0">
                <a:solidFill>
                  <a:srgbClr val="000000"/>
                </a:solidFill>
                <a:latin typeface="Meiryo" panose="020B0604030504040204" pitchFamily="50" charset="-128"/>
                <a:ea typeface="Meiryo" panose="020B0604030504040204" pitchFamily="50" charset="-128"/>
              </a:rPr>
              <a:t>3</a:t>
            </a:r>
            <a:r>
              <a:rPr lang="ja-JP" altLang="en-US" sz="1400" spc="100" dirty="0">
                <a:solidFill>
                  <a:srgbClr val="000000"/>
                </a:solidFill>
                <a:latin typeface="Meiryo" panose="020B0604030504040204" pitchFamily="50" charset="-128"/>
                <a:ea typeface="Meiryo" panose="020B0604030504040204" pitchFamily="50" charset="-128"/>
              </a:rPr>
              <a:t>か月程度以下を目安）で、かつ、保険料</a:t>
            </a:r>
            <a:r>
              <a:rPr lang="ja-JP" altLang="en-US" sz="1400" b="0" i="0" spc="100" dirty="0">
                <a:solidFill>
                  <a:srgbClr val="000000"/>
                </a:solidFill>
                <a:effectLst/>
                <a:latin typeface="Meiryo" panose="020B0604030504040204" pitchFamily="50" charset="-128"/>
                <a:ea typeface="Meiryo" panose="020B0604030504040204" pitchFamily="50" charset="-128"/>
              </a:rPr>
              <a:t>額が当該地域の一般世帯との均衡を失しない場合（医療扶助を除く最低生活費の１割程度以下を目安）</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marL="536575" indent="-536575"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（学資保険）</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0"/>
              </a:spcBef>
              <a:defRPr/>
            </a:pPr>
            <a:r>
              <a:rPr lang="ja-JP" altLang="en-US" sz="1400" b="0" i="0" spc="100" dirty="0">
                <a:solidFill>
                  <a:srgbClr val="000000"/>
                </a:solidFill>
                <a:effectLst/>
                <a:latin typeface="Meiryo" panose="020B0604030504040204" pitchFamily="50" charset="-128"/>
                <a:ea typeface="Meiryo" panose="020B0604030504040204" pitchFamily="50" charset="-128"/>
              </a:rPr>
              <a:t>　　解約返戻金が</a:t>
            </a:r>
            <a:r>
              <a:rPr lang="en-US" altLang="ja-JP" sz="1400" b="0" i="0" spc="100" dirty="0">
                <a:solidFill>
                  <a:srgbClr val="000000"/>
                </a:solidFill>
                <a:effectLst/>
                <a:latin typeface="Meiryo" panose="020B0604030504040204" pitchFamily="50" charset="-128"/>
                <a:ea typeface="Meiryo" panose="020B0604030504040204" pitchFamily="50" charset="-128"/>
              </a:rPr>
              <a:t>50</a:t>
            </a:r>
            <a:r>
              <a:rPr lang="ja-JP" altLang="en-US" sz="1400" b="0" i="0" spc="100" dirty="0">
                <a:solidFill>
                  <a:srgbClr val="000000"/>
                </a:solidFill>
                <a:effectLst/>
                <a:latin typeface="Meiryo" panose="020B0604030504040204" pitchFamily="50" charset="-128"/>
                <a:ea typeface="Meiryo" panose="020B0604030504040204" pitchFamily="50" charset="-128"/>
              </a:rPr>
              <a:t>万円以下であれば保有を容認。</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600"/>
              </a:spcBef>
              <a:defRPr/>
            </a:pPr>
            <a:r>
              <a:rPr lang="en-US" altLang="ja-JP" sz="1400" b="1" spc="100" dirty="0">
                <a:solidFill>
                  <a:srgbClr val="000000"/>
                </a:solidFill>
                <a:latin typeface="Meiryo" panose="020B0604030504040204" pitchFamily="50" charset="-128"/>
                <a:ea typeface="Meiryo" panose="020B0604030504040204" pitchFamily="50" charset="-128"/>
              </a:rPr>
              <a:t>【</a:t>
            </a:r>
            <a:r>
              <a:rPr lang="ja-JP" altLang="en-US" sz="1400" b="1" spc="100" dirty="0">
                <a:solidFill>
                  <a:schemeClr val="tx1"/>
                </a:solidFill>
                <a:latin typeface="Meiryo" panose="020B0604030504040204" pitchFamily="50" charset="-128"/>
                <a:ea typeface="Meiryo" panose="020B0604030504040204" pitchFamily="50" charset="-128"/>
              </a:rPr>
              <a:t>土地・家屋</a:t>
            </a:r>
            <a:r>
              <a:rPr lang="en-US" altLang="ja-JP" sz="1400" b="1" spc="100" dirty="0">
                <a:solidFill>
                  <a:schemeClr val="tx1"/>
                </a:solidFill>
                <a:latin typeface="Meiryo" panose="020B0604030504040204" pitchFamily="50" charset="-128"/>
                <a:ea typeface="Meiryo" panose="020B0604030504040204" pitchFamily="50" charset="-128"/>
              </a:rPr>
              <a:t>】</a:t>
            </a:r>
            <a:endParaRPr lang="en-US" altLang="ja-JP" sz="1400" b="1" i="0" spc="100" dirty="0">
              <a:solidFill>
                <a:schemeClr val="tx1"/>
              </a:solidFill>
              <a:effectLst/>
              <a:latin typeface="Meiryo" panose="020B0604030504040204" pitchFamily="50" charset="-128"/>
              <a:ea typeface="Meiryo" panose="020B0604030504040204" pitchFamily="50" charset="-128"/>
            </a:endParaRPr>
          </a:p>
          <a:p>
            <a:pPr marL="285750" indent="-285750" defTabSz="914400">
              <a:spcBef>
                <a:spcPts val="0"/>
              </a:spcBef>
              <a:buFont typeface="Arial" panose="020B0604020202020204" pitchFamily="34" charset="0"/>
              <a:buChar char="•"/>
              <a:defRPr/>
            </a:pPr>
            <a:r>
              <a:rPr lang="ja-JP" altLang="en-US" sz="1400" spc="100" dirty="0">
                <a:solidFill>
                  <a:schemeClr val="tx1"/>
                </a:solidFill>
                <a:latin typeface="メイリオ" panose="020B0604030504040204" pitchFamily="50" charset="-128"/>
                <a:ea typeface="メイリオ" panose="020B0604030504040204" pitchFamily="50" charset="-128"/>
              </a:rPr>
              <a:t>土地・家屋は、原則売却。ただし、現に居住の用に供されているものについては、処分価値が利用価値に比して著しく大きいものを除き、保有を容認。</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defTabSz="914400">
              <a:spcBef>
                <a:spcPts val="60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自動車</a:t>
            </a:r>
            <a:r>
              <a:rPr lang="en-US" altLang="ja-JP" sz="1400" b="1" i="0" spc="100" dirty="0">
                <a:solidFill>
                  <a:srgbClr val="000000"/>
                </a:solidFill>
                <a:effectLst/>
                <a:latin typeface="Meiryo" panose="020B0604030504040204" pitchFamily="50" charset="-128"/>
                <a:ea typeface="Meiryo" panose="020B0604030504040204" pitchFamily="50" charset="-128"/>
              </a:rPr>
              <a:t>】</a:t>
            </a:r>
          </a:p>
          <a:p>
            <a:pPr marL="285750" indent="-285750" defTabSz="914400">
              <a:spcBef>
                <a:spcPts val="0"/>
              </a:spcBef>
              <a:buFont typeface="Arial" panose="020B0604020202020204" pitchFamily="34" charset="0"/>
              <a:buChar char="•"/>
              <a:defRPr/>
            </a:pPr>
            <a:r>
              <a:rPr lang="ja-JP" altLang="en-US" sz="1400" b="0" i="0" spc="100" dirty="0">
                <a:solidFill>
                  <a:srgbClr val="000000"/>
                </a:solidFill>
                <a:effectLst/>
                <a:latin typeface="Meiryo" panose="020B0604030504040204" pitchFamily="50" charset="-128"/>
                <a:ea typeface="Meiryo" panose="020B0604030504040204" pitchFamily="50" charset="-128"/>
              </a:rPr>
              <a:t>原則として</a:t>
            </a:r>
            <a:r>
              <a:rPr lang="ja-JP" altLang="en-US" sz="1400" b="0" i="0" spc="100" dirty="0">
                <a:solidFill>
                  <a:schemeClr val="tx1"/>
                </a:solidFill>
                <a:effectLst/>
                <a:latin typeface="Meiryo" panose="020B0604030504040204" pitchFamily="50" charset="-128"/>
                <a:ea typeface="Meiryo" panose="020B0604030504040204" pitchFamily="50" charset="-128"/>
              </a:rPr>
              <a:t>処分</a:t>
            </a:r>
            <a:r>
              <a:rPr lang="ja-JP" altLang="en-US" sz="1400" b="0" i="0" spc="100" dirty="0">
                <a:solidFill>
                  <a:srgbClr val="000000"/>
                </a:solidFill>
                <a:effectLst/>
                <a:latin typeface="Meiryo" panose="020B0604030504040204" pitchFamily="50" charset="-128"/>
                <a:ea typeface="Meiryo" panose="020B0604030504040204" pitchFamily="50" charset="-128"/>
              </a:rPr>
              <a:t>。ただし、例外的に、事業用自動車や、障害者や公共交通機関の利用が著しく困難な地域に居住する者等であって通勤、通院等のために必要な場合で、一定の要件を満たす場合には保有が認められる。</a:t>
            </a:r>
            <a:endParaRPr lang="en-US" altLang="ja-JP" sz="1400" b="0" i="0" spc="100" dirty="0">
              <a:solidFill>
                <a:srgbClr val="000000"/>
              </a:solidFill>
              <a:effectLst/>
              <a:latin typeface="Meiryo" panose="020B0604030504040204" pitchFamily="50" charset="-128"/>
              <a:ea typeface="Meiryo" panose="020B0604030504040204" pitchFamily="50" charset="-128"/>
            </a:endParaRPr>
          </a:p>
          <a:p>
            <a:pPr defTabSz="914400">
              <a:spcBef>
                <a:spcPts val="600"/>
              </a:spcBef>
              <a:defRPr/>
            </a:pPr>
            <a:r>
              <a:rPr lang="en-US" altLang="ja-JP" sz="1400" b="1" i="0" spc="100" dirty="0">
                <a:solidFill>
                  <a:srgbClr val="000000"/>
                </a:solidFill>
                <a:effectLst/>
                <a:latin typeface="Meiryo" panose="020B0604030504040204" pitchFamily="50" charset="-128"/>
                <a:ea typeface="Meiryo" panose="020B0604030504040204" pitchFamily="50" charset="-128"/>
              </a:rPr>
              <a:t>【</a:t>
            </a:r>
            <a:r>
              <a:rPr lang="ja-JP" altLang="en-US" sz="1400" b="1" i="0" spc="100" dirty="0">
                <a:solidFill>
                  <a:srgbClr val="000000"/>
                </a:solidFill>
                <a:effectLst/>
                <a:latin typeface="Meiryo" panose="020B0604030504040204" pitchFamily="50" charset="-128"/>
                <a:ea typeface="Meiryo" panose="020B0604030504040204" pitchFamily="50" charset="-128"/>
              </a:rPr>
              <a:t>それ以外の生活用品</a:t>
            </a:r>
            <a:r>
              <a:rPr lang="en-US" altLang="ja-JP" sz="1400" b="1" i="0" spc="100" dirty="0">
                <a:solidFill>
                  <a:srgbClr val="000000"/>
                </a:solidFill>
                <a:effectLst/>
                <a:latin typeface="Meiryo" panose="020B0604030504040204" pitchFamily="50" charset="-128"/>
                <a:ea typeface="Meiryo" panose="020B0604030504040204" pitchFamily="50" charset="-128"/>
              </a:rPr>
              <a:t>】</a:t>
            </a:r>
          </a:p>
          <a:p>
            <a:pPr marL="285750" indent="-285750" defTabSz="914400">
              <a:spcBef>
                <a:spcPts val="0"/>
              </a:spcBef>
              <a:buFont typeface="Arial" panose="020B0604020202020204" pitchFamily="34" charset="0"/>
              <a:buChar char="•"/>
              <a:defRPr/>
            </a:pPr>
            <a:r>
              <a:rPr lang="ja-JP" altLang="en-US" sz="1400" b="0" i="0" spc="100" dirty="0">
                <a:solidFill>
                  <a:srgbClr val="000000"/>
                </a:solidFill>
                <a:effectLst/>
                <a:latin typeface="Meiryo" panose="020B0604030504040204" pitchFamily="50" charset="-128"/>
                <a:ea typeface="Meiryo" panose="020B0604030504040204" pitchFamily="50" charset="-128"/>
              </a:rPr>
              <a:t>当該地域の普及率が</a:t>
            </a:r>
            <a:r>
              <a:rPr lang="en-US" altLang="ja-JP" sz="1400" b="0" i="0" spc="100" dirty="0">
                <a:solidFill>
                  <a:srgbClr val="000000"/>
                </a:solidFill>
                <a:effectLst/>
                <a:latin typeface="Meiryo" panose="020B0604030504040204" pitchFamily="50" charset="-128"/>
                <a:ea typeface="Meiryo" panose="020B0604030504040204" pitchFamily="50" charset="-128"/>
              </a:rPr>
              <a:t>70</a:t>
            </a:r>
            <a:r>
              <a:rPr lang="ja-JP" altLang="en-US" sz="1400" b="0" i="0" spc="100" dirty="0">
                <a:solidFill>
                  <a:srgbClr val="000000"/>
                </a:solidFill>
                <a:effectLst/>
                <a:latin typeface="Meiryo" panose="020B0604030504040204" pitchFamily="50" charset="-128"/>
                <a:ea typeface="Meiryo" panose="020B0604030504040204" pitchFamily="50" charset="-128"/>
              </a:rPr>
              <a:t>％を超えるものは、地域住民との均衡などを勘案の上、原則として保有を容認。</a:t>
            </a:r>
            <a:endParaRPr lang="en-US" altLang="ja-JP" sz="1400" b="0" i="0" spc="100" dirty="0">
              <a:solidFill>
                <a:srgbClr val="000000"/>
              </a:solidFill>
              <a:effectLst/>
              <a:latin typeface="Meiryo" panose="020B0604030504040204" pitchFamily="50" charset="-128"/>
              <a:ea typeface="Meiryo" panose="020B0604030504040204" pitchFamily="50" charset="-128"/>
            </a:endParaRPr>
          </a:p>
        </p:txBody>
      </p:sp>
      <p:grpSp>
        <p:nvGrpSpPr>
          <p:cNvPr id="26" name="グループ化 25">
            <a:extLst>
              <a:ext uri="{FF2B5EF4-FFF2-40B4-BE49-F238E27FC236}">
                <a16:creationId xmlns:a16="http://schemas.microsoft.com/office/drawing/2014/main" id="{6C5BCD2A-C6D1-1D09-4184-D6E2BFECF2E7}"/>
              </a:ext>
            </a:extLst>
          </p:cNvPr>
          <p:cNvGrpSpPr/>
          <p:nvPr/>
        </p:nvGrpSpPr>
        <p:grpSpPr>
          <a:xfrm>
            <a:off x="8784704" y="4297584"/>
            <a:ext cx="1006802" cy="657024"/>
            <a:chOff x="8294004" y="3415249"/>
            <a:chExt cx="1006802" cy="657024"/>
          </a:xfrm>
        </p:grpSpPr>
        <p:sp>
          <p:nvSpPr>
            <p:cNvPr id="27" name="角丸四角形 30">
              <a:extLst>
                <a:ext uri="{FF2B5EF4-FFF2-40B4-BE49-F238E27FC236}">
                  <a16:creationId xmlns:a16="http://schemas.microsoft.com/office/drawing/2014/main" id="{51428719-6CED-BF2E-E5D7-7F86FC429723}"/>
                </a:ext>
              </a:extLst>
            </p:cNvPr>
            <p:cNvSpPr/>
            <p:nvPr/>
          </p:nvSpPr>
          <p:spPr>
            <a:xfrm>
              <a:off x="8643781" y="3669330"/>
              <a:ext cx="657025" cy="365125"/>
            </a:xfrm>
            <a:prstGeom prst="roundRect">
              <a:avLst>
                <a:gd name="adj" fmla="val 0"/>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このあと</a:t>
              </a:r>
              <a:endParaRPr lang="en-US" altLang="ja-JP" sz="900" spc="100" dirty="0">
                <a:solidFill>
                  <a:schemeClr val="tx1"/>
                </a:solidFill>
                <a:latin typeface="メイリオ" panose="020B0604030504040204" pitchFamily="50" charset="-128"/>
                <a:ea typeface="メイリオ" panose="020B0604030504040204" pitchFamily="50" charset="-128"/>
              </a:endParaRPr>
            </a:p>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くわしく</a:t>
              </a:r>
            </a:p>
          </p:txBody>
        </p:sp>
        <p:pic>
          <p:nvPicPr>
            <p:cNvPr id="28" name="図 27" descr="ランプ, 光 が含まれている画像&#10;&#10;自動的に生成された説明">
              <a:extLst>
                <a:ext uri="{FF2B5EF4-FFF2-40B4-BE49-F238E27FC236}">
                  <a16:creationId xmlns:a16="http://schemas.microsoft.com/office/drawing/2014/main" id="{24806E63-11B9-7BB4-FB6F-A623B9DC9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004" y="3415249"/>
              <a:ext cx="657024" cy="657024"/>
            </a:xfrm>
            <a:prstGeom prst="rect">
              <a:avLst/>
            </a:prstGeom>
          </p:spPr>
        </p:pic>
      </p:grpSp>
      <p:sp>
        <p:nvSpPr>
          <p:cNvPr id="29" name="二等辺三角形 28">
            <a:extLst>
              <a:ext uri="{FF2B5EF4-FFF2-40B4-BE49-F238E27FC236}">
                <a16:creationId xmlns:a16="http://schemas.microsoft.com/office/drawing/2014/main" id="{8B2D0B01-BF0A-02FB-651F-66FA7D983492}"/>
              </a:ext>
            </a:extLst>
          </p:cNvPr>
          <p:cNvSpPr/>
          <p:nvPr/>
        </p:nvSpPr>
        <p:spPr>
          <a:xfrm rot="5400000">
            <a:off x="8704135" y="5404702"/>
            <a:ext cx="253315" cy="176385"/>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二等辺三角形 29">
            <a:extLst>
              <a:ext uri="{FF2B5EF4-FFF2-40B4-BE49-F238E27FC236}">
                <a16:creationId xmlns:a16="http://schemas.microsoft.com/office/drawing/2014/main" id="{5AE9C0EF-AF8E-E6E8-A155-F6FBBC355FE5}"/>
              </a:ext>
            </a:extLst>
          </p:cNvPr>
          <p:cNvSpPr/>
          <p:nvPr/>
        </p:nvSpPr>
        <p:spPr>
          <a:xfrm rot="5400000">
            <a:off x="8702790" y="4510107"/>
            <a:ext cx="253318" cy="176386"/>
          </a:xfrm>
          <a:prstGeom prst="triangl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C7BA6557-A1AC-F928-132C-690C0DB9B9B7}"/>
              </a:ext>
            </a:extLst>
          </p:cNvPr>
          <p:cNvGrpSpPr/>
          <p:nvPr/>
        </p:nvGrpSpPr>
        <p:grpSpPr>
          <a:xfrm>
            <a:off x="8810879" y="5164383"/>
            <a:ext cx="1006802" cy="657024"/>
            <a:chOff x="8294004" y="3415249"/>
            <a:chExt cx="1006802" cy="657024"/>
          </a:xfrm>
        </p:grpSpPr>
        <p:sp>
          <p:nvSpPr>
            <p:cNvPr id="32" name="角丸四角形 30">
              <a:extLst>
                <a:ext uri="{FF2B5EF4-FFF2-40B4-BE49-F238E27FC236}">
                  <a16:creationId xmlns:a16="http://schemas.microsoft.com/office/drawing/2014/main" id="{41448373-7D4E-A9B2-E225-3D1EC6BEE850}"/>
                </a:ext>
              </a:extLst>
            </p:cNvPr>
            <p:cNvSpPr/>
            <p:nvPr/>
          </p:nvSpPr>
          <p:spPr>
            <a:xfrm>
              <a:off x="8643781" y="3669330"/>
              <a:ext cx="657025" cy="365125"/>
            </a:xfrm>
            <a:prstGeom prst="roundRect">
              <a:avLst>
                <a:gd name="adj" fmla="val 0"/>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このあと</a:t>
              </a:r>
              <a:endParaRPr lang="en-US" altLang="ja-JP" sz="900" spc="100" dirty="0">
                <a:solidFill>
                  <a:schemeClr val="tx1"/>
                </a:solidFill>
                <a:latin typeface="メイリオ" panose="020B0604030504040204" pitchFamily="50" charset="-128"/>
                <a:ea typeface="メイリオ" panose="020B0604030504040204" pitchFamily="50" charset="-128"/>
              </a:endParaRPr>
            </a:p>
            <a:p>
              <a:pPr algn="ctr" defTabSz="914400">
                <a:defRPr/>
              </a:pPr>
              <a:r>
                <a:rPr lang="ja-JP" altLang="en-US" sz="900" spc="100" dirty="0">
                  <a:solidFill>
                    <a:schemeClr val="tx1"/>
                  </a:solidFill>
                  <a:latin typeface="メイリオ" panose="020B0604030504040204" pitchFamily="50" charset="-128"/>
                  <a:ea typeface="メイリオ" panose="020B0604030504040204" pitchFamily="50" charset="-128"/>
                </a:rPr>
                <a:t>くわしく</a:t>
              </a:r>
            </a:p>
          </p:txBody>
        </p:sp>
        <p:pic>
          <p:nvPicPr>
            <p:cNvPr id="33" name="図 32" descr="ランプ, 光 が含まれている画像&#10;&#10;自動的に生成された説明">
              <a:extLst>
                <a:ext uri="{FF2B5EF4-FFF2-40B4-BE49-F238E27FC236}">
                  <a16:creationId xmlns:a16="http://schemas.microsoft.com/office/drawing/2014/main" id="{B5D8BF60-F5D4-5D76-6667-DCBE374E5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4004" y="3415249"/>
              <a:ext cx="657024" cy="657024"/>
            </a:xfrm>
            <a:prstGeom prst="rect">
              <a:avLst/>
            </a:prstGeom>
          </p:spPr>
        </p:pic>
      </p:grpSp>
      <p:sp>
        <p:nvSpPr>
          <p:cNvPr id="3" name="正方形/長方形 2">
            <a:extLst>
              <a:ext uri="{FF2B5EF4-FFF2-40B4-BE49-F238E27FC236}">
                <a16:creationId xmlns:a16="http://schemas.microsoft.com/office/drawing/2014/main" id="{A21F88C0-FCD2-0D90-BF73-2B7F53E0AA44}"/>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1491355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0D69-E7AF-5772-9301-C8854C47BF00}"/>
            </a:ext>
          </a:extLst>
        </p:cNvPr>
        <p:cNvGrpSpPr/>
        <p:nvPr/>
      </p:nvGrpSpPr>
      <p:grpSpPr>
        <a:xfrm>
          <a:off x="0" y="0"/>
          <a:ext cx="0" cy="0"/>
          <a:chOff x="0" y="0"/>
          <a:chExt cx="0" cy="0"/>
        </a:xfrm>
      </p:grpSpPr>
      <p:sp>
        <p:nvSpPr>
          <p:cNvPr id="33795" name="スライド番号プレースホルダー 5">
            <a:extLst>
              <a:ext uri="{FF2B5EF4-FFF2-40B4-BE49-F238E27FC236}">
                <a16:creationId xmlns:a16="http://schemas.microsoft.com/office/drawing/2014/main" id="{4358D5DC-8A30-2D6C-6DBF-14A59E6EC1A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28</a:t>
            </a:fld>
            <a:endParaRPr lang="ja-JP" altLang="en-US" sz="1000">
              <a:solidFill>
                <a:srgbClr val="898989"/>
              </a:solidFill>
            </a:endParaRPr>
          </a:p>
        </p:txBody>
      </p:sp>
      <p:sp>
        <p:nvSpPr>
          <p:cNvPr id="7" name="正方形/長方形 6">
            <a:extLst>
              <a:ext uri="{FF2B5EF4-FFF2-40B4-BE49-F238E27FC236}">
                <a16:creationId xmlns:a16="http://schemas.microsoft.com/office/drawing/2014/main" id="{FB683CB9-3DB3-68BA-C19F-3F0210528244}"/>
              </a:ext>
            </a:extLst>
          </p:cNvPr>
          <p:cNvSpPr/>
          <p:nvPr/>
        </p:nvSpPr>
        <p:spPr>
          <a:xfrm>
            <a:off x="453000" y="1131228"/>
            <a:ext cx="9000000" cy="42077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居住用不動産は、処分価値が利用価値に比して著しく大きいと認められる場合を除き、保有が認められます。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200" spc="100" dirty="0">
                <a:solidFill>
                  <a:schemeClr val="tx1"/>
                </a:solidFill>
                <a:latin typeface="メイリオ" panose="020B0604030504040204" pitchFamily="50" charset="-128"/>
                <a:ea typeface="メイリオ" panose="020B0604030504040204" pitchFamily="50" charset="-128"/>
              </a:rPr>
              <a:t>※</a:t>
            </a:r>
            <a:r>
              <a:rPr kumimoji="1" lang="ja-JP" altLang="en-US" sz="1200" spc="100" dirty="0">
                <a:solidFill>
                  <a:schemeClr val="tx1"/>
                </a:solidFill>
                <a:latin typeface="メイリオ" panose="020B0604030504040204" pitchFamily="50" charset="-128"/>
                <a:ea typeface="メイリオ" panose="020B0604030504040204" pitchFamily="50" charset="-128"/>
              </a:rPr>
              <a:t>処分価値が利用価値に比して著しく大きいと認められる否かの判断が困難な場合は、ケース診断会議などを</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経て保有の可否を判断する必要があります（　　第３－５、課問第３の</a:t>
            </a:r>
            <a:r>
              <a:rPr kumimoji="1" lang="en-US" altLang="ja-JP" sz="1200" spc="100" dirty="0">
                <a:solidFill>
                  <a:schemeClr val="tx1"/>
                </a:solidFill>
                <a:latin typeface="メイリオ" panose="020B0604030504040204" pitchFamily="50" charset="-128"/>
                <a:ea typeface="メイリオ" panose="020B0604030504040204" pitchFamily="50" charset="-128"/>
              </a:rPr>
              <a:t>15,16</a:t>
            </a:r>
            <a:r>
              <a:rPr kumimoji="1" lang="ja-JP" altLang="en-US" sz="1200" spc="100" dirty="0">
                <a:solidFill>
                  <a:schemeClr val="tx1"/>
                </a:solidFill>
                <a:latin typeface="メイリオ" panose="020B0604030504040204" pitchFamily="50" charset="-128"/>
                <a:ea typeface="メイリオ" panose="020B0604030504040204" pitchFamily="50" charset="-128"/>
              </a:rPr>
              <a:t>参照）。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要保護世帯向け不動産担保型生活資金」（生活福祉資金貸付制度要綱に基づく「要保護世帯向け不動産担保型生活資金」をいう。以下同じ。）の利用が可能な場合は、活用することが保護の要件になることに留意しましょ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保有が認められない場合・・・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相談者の中には、土地・家屋等の資産を保有しているものの、すぐに現金化できないため、相談時点では生活費が不足して困窮している人がいます。</a:t>
            </a:r>
            <a:r>
              <a:rPr lang="ja-JP" altLang="en-US" sz="1400" spc="100" dirty="0">
                <a:solidFill>
                  <a:schemeClr val="tx1"/>
                </a:solidFill>
                <a:latin typeface="メイリオ" panose="020B0604030504040204" pitchFamily="50" charset="-128"/>
                <a:ea typeface="メイリオ" panose="020B0604030504040204" pitchFamily="50" charset="-128"/>
              </a:rPr>
              <a:t>このような時は、資産の保有を否認した上で、保護を適用します。</a:t>
            </a:r>
            <a:endParaRPr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ただし、これは「資力がありながら保護を受けた場合」（法第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条）になるため、資産の売却指導を行い、売却された時に、既に支給していた保護費の返還を求めることになります。</a:t>
            </a:r>
          </a:p>
          <a:p>
            <a:pPr marL="285750" indent="-285750" eaLnBrk="1" fontAlgn="auto" hangingPunct="1">
              <a:spcBef>
                <a:spcPts val="6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9" name="グループ化 14">
            <a:extLst>
              <a:ext uri="{FF2B5EF4-FFF2-40B4-BE49-F238E27FC236}">
                <a16:creationId xmlns:a16="http://schemas.microsoft.com/office/drawing/2014/main" id="{28D4A5D4-B7E6-39E6-A6CF-7E1B557C850D}"/>
              </a:ext>
            </a:extLst>
          </p:cNvPr>
          <p:cNvGrpSpPr>
            <a:grpSpLocks/>
          </p:cNvGrpSpPr>
          <p:nvPr/>
        </p:nvGrpSpPr>
        <p:grpSpPr bwMode="auto">
          <a:xfrm>
            <a:off x="1585244" y="5183887"/>
            <a:ext cx="7941344" cy="1116012"/>
            <a:chOff x="819944" y="5464401"/>
            <a:chExt cx="7941344" cy="1116012"/>
          </a:xfrm>
        </p:grpSpPr>
        <p:sp>
          <p:nvSpPr>
            <p:cNvPr id="10" name="二等辺三角形 9">
              <a:extLst>
                <a:ext uri="{FF2B5EF4-FFF2-40B4-BE49-F238E27FC236}">
                  <a16:creationId xmlns:a16="http://schemas.microsoft.com/office/drawing/2014/main" id="{1902D5C2-168B-8171-4922-4A61A7BEC35A}"/>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1" name="角丸四角形 30">
              <a:extLst>
                <a:ext uri="{FF2B5EF4-FFF2-40B4-BE49-F238E27FC236}">
                  <a16:creationId xmlns:a16="http://schemas.microsoft.com/office/drawing/2014/main" id="{0164EA71-3B2F-5D68-60CF-536D36C9C7B4}"/>
                </a:ext>
              </a:extLst>
            </p:cNvPr>
            <p:cNvSpPr/>
            <p:nvPr/>
          </p:nvSpPr>
          <p:spPr>
            <a:xfrm>
              <a:off x="2183607" y="5631769"/>
              <a:ext cx="6577681" cy="720725"/>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defTabSz="914400">
                <a:spcBef>
                  <a:spcPts val="600"/>
                </a:spcBef>
                <a:defRPr/>
              </a:pPr>
              <a:r>
                <a:rPr lang="ja-JP" altLang="en-US" sz="1200" spc="100" dirty="0">
                  <a:solidFill>
                    <a:schemeClr val="tx1"/>
                  </a:solidFill>
                  <a:latin typeface="メイリオ" panose="020B0604030504040204" pitchFamily="50" charset="-128"/>
                  <a:ea typeface="メイリオ" panose="020B0604030504040204" pitchFamily="50" charset="-128"/>
                </a:rPr>
                <a:t>あらかじめ資力がありながら保護を受けた場合、法第</a:t>
              </a:r>
              <a:r>
                <a:rPr lang="en-US" altLang="ja-JP" sz="1200" spc="100" dirty="0">
                  <a:solidFill>
                    <a:schemeClr val="tx1"/>
                  </a:solidFill>
                  <a:latin typeface="メイリオ" panose="020B0604030504040204" pitchFamily="50" charset="-128"/>
                  <a:ea typeface="メイリオ" panose="020B0604030504040204" pitchFamily="50" charset="-128"/>
                </a:rPr>
                <a:t>63</a:t>
              </a:r>
              <a:r>
                <a:rPr lang="ja-JP" altLang="en-US" sz="1200" spc="100" dirty="0">
                  <a:solidFill>
                    <a:schemeClr val="tx1"/>
                  </a:solidFill>
                  <a:latin typeface="メイリオ" panose="020B0604030504040204" pitchFamily="50" charset="-128"/>
                  <a:ea typeface="メイリオ" panose="020B0604030504040204" pitchFamily="50" charset="-128"/>
                </a:rPr>
                <a:t>条による保護費の返還は、</a:t>
              </a:r>
              <a:br>
                <a:rPr lang="en-US" altLang="ja-JP" sz="1200" spc="100" dirty="0">
                  <a:solidFill>
                    <a:schemeClr val="tx1"/>
                  </a:solidFill>
                  <a:latin typeface="メイリオ" panose="020B0604030504040204" pitchFamily="50" charset="-128"/>
                  <a:ea typeface="メイリオ" panose="020B0604030504040204" pitchFamily="50" charset="-128"/>
                </a:rPr>
              </a:br>
              <a:r>
                <a:rPr lang="ja-JP" altLang="en-US" sz="1200" spc="100" dirty="0">
                  <a:solidFill>
                    <a:schemeClr val="tx1"/>
                  </a:solidFill>
                  <a:latin typeface="メイリオ" panose="020B0604030504040204" pitchFamily="50" charset="-128"/>
                  <a:ea typeface="メイリオ" panose="020B0604030504040204" pitchFamily="50" charset="-128"/>
                </a:rPr>
                <a:t>医療費は全額が返還額決定の対象となること等を説明することが必要です。</a:t>
              </a:r>
            </a:p>
          </p:txBody>
        </p:sp>
        <p:pic>
          <p:nvPicPr>
            <p:cNvPr id="12" name="図 11" descr="黒い背景と男性の絵&#10;&#10;低い精度で自動的に生成された説明">
              <a:extLst>
                <a:ext uri="{FF2B5EF4-FFF2-40B4-BE49-F238E27FC236}">
                  <a16:creationId xmlns:a16="http://schemas.microsoft.com/office/drawing/2014/main" id="{A1579ED9-AAC1-F31F-E769-74D514B051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464401"/>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正方形/長方形 1">
            <a:extLst>
              <a:ext uri="{FF2B5EF4-FFF2-40B4-BE49-F238E27FC236}">
                <a16:creationId xmlns:a16="http://schemas.microsoft.com/office/drawing/2014/main" id="{128969A4-6592-7507-86CA-19466164D114}"/>
              </a:ext>
            </a:extLst>
          </p:cNvPr>
          <p:cNvSpPr/>
          <p:nvPr/>
        </p:nvSpPr>
        <p:spPr>
          <a:xfrm>
            <a:off x="424604" y="699521"/>
            <a:ext cx="9056793" cy="4230839"/>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5" name="角丸四角形 30">
            <a:extLst>
              <a:ext uri="{FF2B5EF4-FFF2-40B4-BE49-F238E27FC236}">
                <a16:creationId xmlns:a16="http://schemas.microsoft.com/office/drawing/2014/main" id="{955D719E-4CF0-4F8A-0A09-9A9A3EE2E952}"/>
              </a:ext>
            </a:extLst>
          </p:cNvPr>
          <p:cNvSpPr/>
          <p:nvPr/>
        </p:nvSpPr>
        <p:spPr>
          <a:xfrm>
            <a:off x="180000" y="540000"/>
            <a:ext cx="7272000"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ポイント：「持ち家のある人は一律に保護を受けられない」という説明は</a:t>
            </a:r>
            <a:r>
              <a:rPr lang="en-US" altLang="ja-JP" sz="1400" b="1" spc="100" dirty="0">
                <a:solidFill>
                  <a:prstClr val="black"/>
                </a:solidFill>
                <a:latin typeface="メイリオ" panose="020B0604030504040204" pitchFamily="50" charset="-128"/>
                <a:ea typeface="メイリオ" panose="020B0604030504040204" pitchFamily="50" charset="-128"/>
              </a:rPr>
              <a:t>NG</a:t>
            </a:r>
            <a:r>
              <a:rPr lang="ja-JP" altLang="en-US" sz="1400" b="1" spc="100" dirty="0">
                <a:solidFill>
                  <a:prstClr val="black"/>
                </a:solidFill>
                <a:latin typeface="メイリオ" panose="020B0604030504040204" pitchFamily="50" charset="-128"/>
                <a:ea typeface="メイリオ" panose="020B0604030504040204" pitchFamily="50" charset="-128"/>
              </a:rPr>
              <a:t>！</a:t>
            </a:r>
          </a:p>
        </p:txBody>
      </p:sp>
      <p:sp>
        <p:nvSpPr>
          <p:cNvPr id="4" name="四角形: 角を丸くする 3">
            <a:extLst>
              <a:ext uri="{FF2B5EF4-FFF2-40B4-BE49-F238E27FC236}">
                <a16:creationId xmlns:a16="http://schemas.microsoft.com/office/drawing/2014/main" id="{EF7BA170-EEE8-A377-2124-2BB0C621F4FA}"/>
              </a:ext>
            </a:extLst>
          </p:cNvPr>
          <p:cNvSpPr/>
          <p:nvPr/>
        </p:nvSpPr>
        <p:spPr>
          <a:xfrm>
            <a:off x="4504450" y="1774476"/>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3" name="テキスト ボックス 1">
            <a:extLst>
              <a:ext uri="{FF2B5EF4-FFF2-40B4-BE49-F238E27FC236}">
                <a16:creationId xmlns:a16="http://schemas.microsoft.com/office/drawing/2014/main" id="{19510E98-85D8-E610-6F81-DD33B8CE3DBE}"/>
              </a:ext>
            </a:extLst>
          </p:cNvPr>
          <p:cNvSpPr txBox="1">
            <a:spLocks noChangeArrowheads="1"/>
          </p:cNvSpPr>
          <p:nvPr/>
        </p:nvSpPr>
        <p:spPr bwMode="auto">
          <a:xfrm>
            <a:off x="0" y="6642000"/>
            <a:ext cx="8136000"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solidFill>
                  <a:srgbClr val="000000"/>
                </a:solidFill>
                <a:latin typeface="メイリオ" panose="020B0604030504040204" pitchFamily="50" charset="-128"/>
                <a:ea typeface="メイリオ" panose="020B0604030504040204" pitchFamily="50" charset="-128"/>
              </a:rPr>
              <a:t>出典：国立市「生活保護きほんのき」</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令和</a:t>
            </a:r>
            <a:r>
              <a:rPr lang="en-US" altLang="ja-JP" sz="1000" dirty="0">
                <a:solidFill>
                  <a:srgbClr val="000000"/>
                </a:solidFill>
                <a:latin typeface="メイリオ" panose="020B0604030504040204" pitchFamily="50" charset="-128"/>
                <a:ea typeface="メイリオ" panose="020B0604030504040204" pitchFamily="50" charset="-128"/>
              </a:rPr>
              <a:t>6</a:t>
            </a:r>
            <a:r>
              <a:rPr lang="ja-JP" altLang="en-US" sz="1000" dirty="0">
                <a:solidFill>
                  <a:srgbClr val="000000"/>
                </a:solidFill>
                <a:latin typeface="メイリオ" panose="020B0604030504040204" pitchFamily="50" charset="-128"/>
                <a:ea typeface="メイリオ" panose="020B0604030504040204" pitchFamily="50" charset="-128"/>
              </a:rPr>
              <a:t>年</a:t>
            </a:r>
            <a:r>
              <a:rPr lang="en-US" altLang="ja-JP" sz="1000" dirty="0">
                <a:solidFill>
                  <a:srgbClr val="000000"/>
                </a:solidFill>
                <a:latin typeface="メイリオ" panose="020B0604030504040204" pitchFamily="50" charset="-128"/>
                <a:ea typeface="メイリオ" panose="020B0604030504040204" pitchFamily="50" charset="-128"/>
              </a:rPr>
              <a:t>1</a:t>
            </a:r>
            <a:r>
              <a:rPr lang="ja-JP" altLang="en-US" sz="1000" dirty="0">
                <a:solidFill>
                  <a:srgbClr val="000000"/>
                </a:solidFill>
                <a:latin typeface="メイリオ" panose="020B0604030504040204" pitchFamily="50" charset="-128"/>
                <a:ea typeface="メイリオ" panose="020B0604030504040204" pitchFamily="50" charset="-128"/>
              </a:rPr>
              <a:t>月版を参考に作成</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41749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番号プレースホルダー 2">
            <a:extLst>
              <a:ext uri="{FF2B5EF4-FFF2-40B4-BE49-F238E27FC236}">
                <a16:creationId xmlns:a16="http://schemas.microsoft.com/office/drawing/2014/main" id="{2277F316-49F9-AE8C-DAD5-27C8C84858E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D2A545D5-FC69-4B32-9AC9-0369572A85A0}" type="slidenum">
              <a:rPr lang="ja-JP" altLang="en-US" sz="1000" smtClean="0">
                <a:solidFill>
                  <a:srgbClr val="898989"/>
                </a:solidFill>
              </a:rPr>
              <a:pPr>
                <a:lnSpc>
                  <a:spcPct val="100000"/>
                </a:lnSpc>
                <a:spcBef>
                  <a:spcPct val="0"/>
                </a:spcBef>
                <a:buFontTx/>
                <a:buNone/>
              </a:pPr>
              <a:t>2</a:t>
            </a:fld>
            <a:endParaRPr lang="ja-JP" altLang="en-US" sz="1000">
              <a:solidFill>
                <a:srgbClr val="898989"/>
              </a:solidFill>
            </a:endParaRPr>
          </a:p>
        </p:txBody>
      </p:sp>
      <p:sp>
        <p:nvSpPr>
          <p:cNvPr id="9" name="正方形/長方形 8">
            <a:extLst>
              <a:ext uri="{FF2B5EF4-FFF2-40B4-BE49-F238E27FC236}">
                <a16:creationId xmlns:a16="http://schemas.microsoft.com/office/drawing/2014/main" id="{C0A68428-D609-01AC-7B39-A4B95404A530}"/>
              </a:ext>
            </a:extLst>
          </p:cNvPr>
          <p:cNvSpPr/>
          <p:nvPr/>
        </p:nvSpPr>
        <p:spPr>
          <a:xfrm>
            <a:off x="633000" y="1479549"/>
            <a:ext cx="8640000" cy="2961821"/>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lvl="1" indent="-457200" eaLnBrk="1" fontAlgn="auto" hangingPunct="1">
              <a:spcBef>
                <a:spcPts val="2400"/>
              </a:spcBef>
              <a:spcAft>
                <a:spcPts val="0"/>
              </a:spcAft>
              <a:buFont typeface="Wingdings" panose="05000000000000000000" pitchFamily="2" charset="2"/>
              <a:buChar char="ü"/>
              <a:defRPr/>
            </a:pPr>
            <a:r>
              <a:rPr kumimoji="1" lang="ja-JP" altLang="en-US" sz="3200" b="1" spc="300" dirty="0">
                <a:solidFill>
                  <a:schemeClr val="tx1"/>
                </a:solidFill>
                <a:latin typeface="メイリオ" panose="020B0604030504040204" pitchFamily="50" charset="-128"/>
                <a:ea typeface="メイリオ" panose="020B0604030504040204" pitchFamily="50" charset="-128"/>
              </a:rPr>
              <a:t>生活保護制度の原理・原則や運用の基本について理解し、その上でケースワーカーに求められる実務を理解する</a:t>
            </a:r>
            <a:endParaRPr kumimoji="1" lang="en-US" altLang="ja-JP" sz="3200" b="1" spc="3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3428-ACFE-AE02-D5F7-0D9B1474F669}"/>
            </a:ext>
          </a:extLst>
        </p:cNvPr>
        <p:cNvGrpSpPr/>
        <p:nvPr/>
      </p:nvGrpSpPr>
      <p:grpSpPr>
        <a:xfrm>
          <a:off x="0" y="0"/>
          <a:ext cx="0" cy="0"/>
          <a:chOff x="0" y="0"/>
          <a:chExt cx="0" cy="0"/>
        </a:xfrm>
      </p:grpSpPr>
      <p:sp>
        <p:nvSpPr>
          <p:cNvPr id="33795" name="スライド番号プレースホルダー 5">
            <a:extLst>
              <a:ext uri="{FF2B5EF4-FFF2-40B4-BE49-F238E27FC236}">
                <a16:creationId xmlns:a16="http://schemas.microsoft.com/office/drawing/2014/main" id="{02537BAD-CDA6-53A5-8DAD-B1665E74C92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73D3DB4-0D5B-430E-9A9E-DF2ED49E5A0A}" type="slidenum">
              <a:rPr lang="ja-JP" altLang="en-US" sz="1000" smtClean="0">
                <a:solidFill>
                  <a:srgbClr val="898989"/>
                </a:solidFill>
              </a:rPr>
              <a:pPr>
                <a:lnSpc>
                  <a:spcPct val="100000"/>
                </a:lnSpc>
                <a:spcBef>
                  <a:spcPct val="0"/>
                </a:spcBef>
                <a:buFontTx/>
                <a:buNone/>
              </a:pPr>
              <a:t>29</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024C10F3-C16E-33D5-7E8B-18EAFF34219C}"/>
              </a:ext>
            </a:extLst>
          </p:cNvPr>
          <p:cNvSpPr/>
          <p:nvPr/>
        </p:nvSpPr>
        <p:spPr>
          <a:xfrm>
            <a:off x="453000" y="1617574"/>
            <a:ext cx="9000000" cy="472719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＜自動車の保有が認められる場合等＞</a:t>
            </a:r>
            <a:r>
              <a:rPr kumimoji="1" lang="ja-JP" altLang="en-US" sz="10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en-US" altLang="ja-JP" sz="11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r>
              <a:rPr kumimoji="1" lang="ja-JP" altLang="en-US" sz="11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具体的な要件等については、局長通知、課長通知、別冊問答に規定を確認</a:t>
            </a:r>
            <a:endParaRPr kumimoji="1" lang="en-US" altLang="ja-JP" sz="11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lvl="0" indent="-414715" defTabSz="914400" eaLnBrk="1" fontAlgn="auto" hangingPunct="1">
              <a:spcBef>
                <a:spcPts val="0"/>
              </a:spcBef>
              <a:spcAft>
                <a:spcPts val="0"/>
              </a:spcAf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①</a:t>
            </a:r>
            <a:r>
              <a:rPr kumimoji="1" lang="ja-JP" altLang="en-US" sz="1400" b="1" spc="100" dirty="0">
                <a:solidFill>
                  <a:schemeClr val="tx1"/>
                </a:solidFill>
                <a:latin typeface="メイリオ" panose="020B0604030504040204" pitchFamily="50" charset="-128"/>
                <a:ea typeface="メイリオ" panose="020B0604030504040204" pitchFamily="50" charset="-128"/>
              </a:rPr>
              <a:t>事業用自動車（　　第３の３）</a:t>
            </a:r>
          </a:p>
          <a:p>
            <a:pPr marL="358775" lvl="0" indent="-358775" defTabSz="914400"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地域の低所得世帯との均衡を失しない場合で、現に最低生活維持のために利用しているか、概ね１年以内に収入増加に貢献する見込みがある場合</a:t>
            </a:r>
          </a:p>
          <a:p>
            <a:pPr marL="414715" marR="0" lvl="0" indent="-414715" algn="l" defTabSz="914400" rtl="0" eaLnBrk="1" fontAlgn="auto" latinLnBrk="0" hangingPunct="1">
              <a:spcBef>
                <a:spcPts val="0"/>
              </a:spcBef>
              <a:spcAft>
                <a:spcPts val="0"/>
              </a:spcAft>
              <a:buClrTx/>
              <a:buSzTx/>
              <a:buFontTx/>
              <a:buNone/>
              <a:tabLst/>
              <a:defRPr/>
            </a:pPr>
            <a:endParaRPr kumimoji="1" lang="en-US" altLang="ja-JP"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②</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通勤用自動車（課問第３の９、９－２）</a:t>
            </a:r>
          </a:p>
          <a:p>
            <a:pPr marL="536575" marR="0" lvl="0" indent="-53657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・障害者や公共交通機関の利用が著しく困難な地域に居住する者等（</a:t>
            </a:r>
            <a:r>
              <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）であって、自動車以外に通勤する方法が全くないか、通勤がきわめて困難な場合</a:t>
            </a:r>
          </a:p>
          <a:p>
            <a:pPr marL="715963" marR="0" lvl="0" indent="-715963"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r>
              <a:rPr kumimoji="1" lang="en-US" altLang="ja-JP" sz="1200" spc="100" dirty="0">
                <a:solidFill>
                  <a:schemeClr val="tx1"/>
                </a:solidFill>
                <a:latin typeface="メイリオ" panose="020B0604030504040204" pitchFamily="50" charset="-128"/>
                <a:ea typeface="メイリオ" panose="020B0604030504040204" pitchFamily="50" charset="-128"/>
              </a:rPr>
              <a:t>※</a:t>
            </a:r>
            <a:r>
              <a:rPr kumimoji="1" lang="ja-JP" altLang="en-US" sz="1200" spc="100" dirty="0">
                <a:solidFill>
                  <a:schemeClr val="tx1"/>
                </a:solidFill>
                <a:latin typeface="メイリオ" panose="020B0604030504040204" pitchFamily="50" charset="-128"/>
                <a:ea typeface="メイリオ" panose="020B0604030504040204" pitchFamily="50" charset="-128"/>
              </a:rPr>
              <a:t>公共交通機関の利用が著しく困難な地域にある勤務先や深夜業務等により自動車により通勤する場合を含む</a:t>
            </a:r>
            <a:endParaRPr kumimoji="1" lang="en-US" altLang="ja-JP" sz="12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536575" marR="0" lvl="0" indent="-536575" algn="l" defTabSz="914400" rtl="0" eaLnBrk="1" fontAlgn="auto" latinLnBrk="0" hangingPunct="1">
              <a:spcBef>
                <a:spcPts val="0"/>
              </a:spcBef>
              <a:spcAft>
                <a:spcPts val="0"/>
              </a:spcAft>
              <a:buClrTx/>
              <a:buSzTx/>
              <a:buFontTx/>
              <a:buNone/>
              <a:tabLst/>
              <a:defRPr/>
            </a:pPr>
            <a:endParaRPr kumimoji="1" lang="en-US" altLang="ja-JP" sz="12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536575" marR="0" lvl="0" indent="-536575" algn="l" defTabSz="914400" rtl="0" eaLnBrk="1" fontAlgn="auto" latinLnBrk="0" hangingPunct="1">
              <a:spcBef>
                <a:spcPts val="0"/>
              </a:spcBef>
              <a:spcAft>
                <a:spcPts val="0"/>
              </a:spcAft>
              <a:buClrTx/>
              <a:buSzTx/>
              <a:buFontTx/>
              <a:buNone/>
              <a:tabLs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（保護開始時に就労中断している場合の通勤用自動車）</a:t>
            </a:r>
            <a:endParaRPr kumimoji="1" lang="ja-JP" altLang="en-US" sz="12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536575" marR="0" lvl="0" indent="-53657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保護開始時において失業や傷病等により就労を中断している場合の通勤用自動車の保有については、概ね６か月以内に就労により保護から脱却することが見込まれる場合であって、自動車の処分価値が小さいと判断されるものは、処分指導を行わない（維持費の捻出が困難な場合を除く）。</a:t>
            </a: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endPar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③通院、通所及び通学用自動車（課問第３の</a:t>
            </a:r>
            <a:r>
              <a:rPr kumimoji="1" lang="en-US" altLang="ja-JP"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12</a:t>
            </a:r>
            <a:r>
              <a:rPr kumimoji="1" lang="ja-JP" altLang="en-US" sz="1400" b="1"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a:t>
            </a:r>
          </a:p>
          <a:p>
            <a:pPr marL="358775" marR="0" lvl="0" indent="-35877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障害者や公共交通機関の利用が著しく困難な地域に居住する者であって、通院等のために定期的な利用が必要で利用し得る公共交通機関等がない場合</a:t>
            </a:r>
          </a:p>
          <a:p>
            <a:pPr marL="414715" marR="0" lvl="0" indent="-414715" algn="l" defTabSz="914400" rtl="0" eaLnBrk="1" fontAlgn="auto" latinLnBrk="0" hangingPunct="1">
              <a:spcBef>
                <a:spcPts val="0"/>
              </a:spcBef>
              <a:spcAft>
                <a:spcPts val="0"/>
              </a:spcAft>
              <a:buClrTx/>
              <a:buSzTx/>
              <a:buFontTx/>
              <a:buNone/>
              <a:tabLst/>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　　</a:t>
            </a:r>
          </a:p>
        </p:txBody>
      </p:sp>
      <p:sp>
        <p:nvSpPr>
          <p:cNvPr id="10" name="正方形/長方形 9">
            <a:extLst>
              <a:ext uri="{FF2B5EF4-FFF2-40B4-BE49-F238E27FC236}">
                <a16:creationId xmlns:a16="http://schemas.microsoft.com/office/drawing/2014/main" id="{A8CF4C0A-6B3B-7D99-AC90-94A608ACDB04}"/>
              </a:ext>
            </a:extLst>
          </p:cNvPr>
          <p:cNvSpPr/>
          <p:nvPr/>
        </p:nvSpPr>
        <p:spPr>
          <a:xfrm>
            <a:off x="453000" y="982545"/>
            <a:ext cx="9000000" cy="1046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8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自動車については、最低限度の生活の維持のために活用すべき資産であり、経常的に維持費を要するため、</a:t>
            </a: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原則として保有が認められません。</a:t>
            </a:r>
            <a:endParaRPr kumimoji="1" lang="en-US" altLang="ja-JP"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ただし、例外的に、事業用自動車や、障害者や公共交通機関の利用が著しく困難な地域</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に居住する者等であって</a:t>
            </a: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通勤、通院等</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のために必要な場合で、一定の要件を満たす場合には</a:t>
            </a:r>
            <a:r>
              <a:rPr kumimoji="1" lang="ja-JP" altLang="en-US"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保有が認められます。</a:t>
            </a:r>
            <a:endParaRPr kumimoji="1" lang="en-US" altLang="ja-JP" sz="1400" b="1" i="0" u="sng"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375FD5FE-7991-9732-18B2-1F81EE8D0BD4}"/>
              </a:ext>
            </a:extLst>
          </p:cNvPr>
          <p:cNvSpPr/>
          <p:nvPr/>
        </p:nvSpPr>
        <p:spPr>
          <a:xfrm>
            <a:off x="424604" y="729048"/>
            <a:ext cx="9056793" cy="5763827"/>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8" name="角丸四角形 30">
            <a:extLst>
              <a:ext uri="{FF2B5EF4-FFF2-40B4-BE49-F238E27FC236}">
                <a16:creationId xmlns:a16="http://schemas.microsoft.com/office/drawing/2014/main" id="{41F3A714-5B4A-CC42-AAEC-B90FAC99BD2D}"/>
              </a:ext>
            </a:extLst>
          </p:cNvPr>
          <p:cNvSpPr/>
          <p:nvPr/>
        </p:nvSpPr>
        <p:spPr>
          <a:xfrm>
            <a:off x="180000" y="540000"/>
            <a:ext cx="6444000"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ポイント：「自動車の保有は一律に認められない」という説明は</a:t>
            </a:r>
            <a:r>
              <a:rPr lang="en-US" altLang="ja-JP" sz="1400" b="1" spc="100" dirty="0">
                <a:solidFill>
                  <a:prstClr val="black"/>
                </a:solidFill>
                <a:latin typeface="メイリオ" panose="020B0604030504040204" pitchFamily="50" charset="-128"/>
                <a:ea typeface="メイリオ" panose="020B0604030504040204" pitchFamily="50" charset="-128"/>
              </a:rPr>
              <a:t>NG</a:t>
            </a:r>
            <a:r>
              <a:rPr lang="ja-JP" altLang="en-US" sz="1400" b="1" spc="100" dirty="0">
                <a:solidFill>
                  <a:prstClr val="black"/>
                </a:solidFill>
                <a:latin typeface="メイリオ" panose="020B0604030504040204" pitchFamily="50" charset="-128"/>
                <a:ea typeface="メイリオ" panose="020B0604030504040204" pitchFamily="50" charset="-128"/>
              </a:rPr>
              <a:t>！</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DA6155E9-34B0-2CC4-7B4F-4D68C097F552}"/>
              </a:ext>
            </a:extLst>
          </p:cNvPr>
          <p:cNvSpPr/>
          <p:nvPr/>
        </p:nvSpPr>
        <p:spPr>
          <a:xfrm>
            <a:off x="2250737" y="2603644"/>
            <a:ext cx="360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686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E4D6359A-1688-9F06-E9E6-E8A56FF1A9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D5D5C2B-8020-4767-9672-F449ADD3A77B}" type="slidenum">
              <a:rPr lang="ja-JP" altLang="en-US" sz="1000" smtClean="0">
                <a:solidFill>
                  <a:srgbClr val="898989"/>
                </a:solidFill>
              </a:rPr>
              <a:pPr>
                <a:lnSpc>
                  <a:spcPct val="100000"/>
                </a:lnSpc>
                <a:spcBef>
                  <a:spcPct val="0"/>
                </a:spcBef>
                <a:buFontTx/>
                <a:buNone/>
              </a:pPr>
              <a:t>30</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D1A97970-B12E-B661-0110-99D1B341ED7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４．扶養義務</a:t>
            </a:r>
          </a:p>
        </p:txBody>
      </p:sp>
      <p:sp>
        <p:nvSpPr>
          <p:cNvPr id="2" name="正方形/長方形 1">
            <a:extLst>
              <a:ext uri="{FF2B5EF4-FFF2-40B4-BE49-F238E27FC236}">
                <a16:creationId xmlns:a16="http://schemas.microsoft.com/office/drawing/2014/main" id="{0E44630B-1416-8896-C3B7-C769A3E32FF2}"/>
              </a:ext>
            </a:extLst>
          </p:cNvPr>
          <p:cNvSpPr/>
          <p:nvPr/>
        </p:nvSpPr>
        <p:spPr>
          <a:xfrm>
            <a:off x="0" y="648000"/>
            <a:ext cx="9905999" cy="1412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民法上の扶養義務は、生活保護に優先（法第</a:t>
            </a:r>
            <a:r>
              <a:rPr kumimoji="1" lang="en-US" altLang="ja-JP" sz="1400" spc="100" dirty="0">
                <a:solidFill>
                  <a:schemeClr val="tx1"/>
                </a:solidFill>
                <a:latin typeface="メイリオ" panose="020B0604030504040204" pitchFamily="50" charset="-128"/>
                <a:ea typeface="メイリオ" panose="020B0604030504040204" pitchFamily="50" charset="-128"/>
              </a:rPr>
              <a:t>4</a:t>
            </a:r>
            <a:r>
              <a:rPr kumimoji="1" lang="ja-JP" altLang="en-US" sz="1400" spc="100" dirty="0">
                <a:solidFill>
                  <a:schemeClr val="tx1"/>
                </a:solidFill>
                <a:latin typeface="メイリオ" panose="020B0604030504040204" pitchFamily="50" charset="-128"/>
                <a:ea typeface="メイリオ" panose="020B0604030504040204" pitchFamily="50" charset="-128"/>
              </a:rPr>
              <a:t>条第</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項）します。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b="0" i="0"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この「優先」とは、保護の要件ではなく</a:t>
            </a:r>
            <a:r>
              <a:rPr kumimoji="1" lang="ja-JP" altLang="en-US" sz="1400" b="1" i="0" u="sng"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実際に金銭的扶養が行われた場合に、収入として認定する</a:t>
            </a:r>
            <a:r>
              <a:rPr kumimoji="1" lang="ja-JP" altLang="en-US" sz="1400" b="0" i="0"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という意味</a:t>
            </a:r>
            <a:r>
              <a:rPr kumimoji="1" lang="ja-JP" altLang="en-US" sz="1400" spc="100" dirty="0">
                <a:solidFill>
                  <a:schemeClr val="tx1"/>
                </a:solidFill>
                <a:latin typeface="メイリオ" panose="020B0604030504040204" pitchFamily="50" charset="-128"/>
                <a:ea typeface="メイリオ" panose="020B0604030504040204" pitchFamily="50" charset="-128"/>
              </a:rPr>
              <a:t>です。例えば、同居していない親族に相談してからでないと申請できない、というわけではありません。</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endParaRPr kumimoji="1" lang="en-US" altLang="ja-JP" sz="500" i="1"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en-US" altLang="ja-JP" sz="1200" i="1" spc="100" dirty="0">
                <a:solidFill>
                  <a:schemeClr val="tx1"/>
                </a:solidFill>
                <a:latin typeface="メイリオ" panose="020B0604030504040204" pitchFamily="50" charset="-128"/>
                <a:ea typeface="メイリオ" panose="020B0604030504040204" pitchFamily="50" charset="-128"/>
              </a:rPr>
              <a:t>※</a:t>
            </a:r>
            <a:r>
              <a:rPr kumimoji="1" lang="ja-JP" altLang="en-US" sz="1200" i="1" spc="100" dirty="0">
                <a:solidFill>
                  <a:schemeClr val="tx1"/>
                </a:solidFill>
                <a:latin typeface="メイリオ" panose="020B0604030504040204" pitchFamily="50" charset="-128"/>
                <a:ea typeface="メイリオ" panose="020B0604030504040204" pitchFamily="50" charset="-128"/>
              </a:rPr>
              <a:t>　なお、</a:t>
            </a:r>
            <a:r>
              <a:rPr kumimoji="1" lang="ja-JP" altLang="en-US" sz="1200" b="0" i="1"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rPr>
              <a:t>扶養義務者が金銭的援助を申し出ている場合など、扶養義務者に扶養能力があり、かつ扶養をする意思が明らかである場合には、扶養請求権の行使が保護の要件として位置づけられることに留意。</a:t>
            </a:r>
            <a:endParaRPr kumimoji="1" lang="en-US" altLang="ja-JP" sz="1200" b="0" i="1"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ja-JP" altLang="en-US" sz="1200" i="1" spc="100" dirty="0">
                <a:solidFill>
                  <a:schemeClr val="tx1"/>
                </a:solidFill>
                <a:latin typeface="メイリオ" panose="020B0604030504040204" pitchFamily="50" charset="-128"/>
                <a:ea typeface="メイリオ" panose="020B0604030504040204" pitchFamily="50" charset="-128"/>
              </a:rPr>
              <a:t>　　</a:t>
            </a:r>
            <a:endParaRPr kumimoji="1" lang="en-US" altLang="ja-JP" sz="1050" b="0" i="1" u="none" strike="noStrike" kern="1200" cap="none" spc="100" normalizeH="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F21B170-8F1A-9346-352C-6D85755AB0FB}"/>
              </a:ext>
            </a:extLst>
          </p:cNvPr>
          <p:cNvSpPr/>
          <p:nvPr/>
        </p:nvSpPr>
        <p:spPr>
          <a:xfrm>
            <a:off x="993000" y="2270868"/>
            <a:ext cx="7920000" cy="108000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法第</a:t>
            </a:r>
            <a:r>
              <a:rPr kumimoji="1" lang="en-US" altLang="ja-JP" sz="1200" spc="100" dirty="0">
                <a:solidFill>
                  <a:schemeClr val="tx1"/>
                </a:solidFill>
                <a:latin typeface="メイリオ" panose="020B0604030504040204" pitchFamily="50" charset="-128"/>
                <a:ea typeface="メイリオ" panose="020B0604030504040204" pitchFamily="50" charset="-128"/>
              </a:rPr>
              <a:t>4</a:t>
            </a:r>
            <a:r>
              <a:rPr kumimoji="1" lang="ja-JP" altLang="en-US" sz="1200" spc="100" dirty="0">
                <a:solidFill>
                  <a:schemeClr val="tx1"/>
                </a:solidFill>
                <a:latin typeface="メイリオ" panose="020B0604030504040204" pitchFamily="50" charset="-128"/>
                <a:ea typeface="メイリオ" panose="020B0604030504040204" pitchFamily="50" charset="-128"/>
              </a:rPr>
              <a:t>条第</a:t>
            </a:r>
            <a:r>
              <a:rPr kumimoji="1" lang="en-US" altLang="ja-JP" sz="1200" spc="100" dirty="0">
                <a:solidFill>
                  <a:schemeClr val="tx1"/>
                </a:solidFill>
                <a:latin typeface="メイリオ" panose="020B0604030504040204" pitchFamily="50" charset="-128"/>
                <a:ea typeface="メイリオ" panose="020B0604030504040204" pitchFamily="50" charset="-128"/>
              </a:rPr>
              <a:t>2</a:t>
            </a:r>
            <a:r>
              <a:rPr kumimoji="1" lang="ja-JP" altLang="en-US" sz="1200" spc="100" dirty="0">
                <a:solidFill>
                  <a:schemeClr val="tx1"/>
                </a:solidFill>
                <a:latin typeface="メイリオ" panose="020B0604030504040204" pitchFamily="50" charset="-128"/>
                <a:ea typeface="メイリオ" panose="020B0604030504040204" pitchFamily="50" charset="-128"/>
              </a:rPr>
              <a:t>項</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民法（明治二十九年法律第八十九号）に定める扶養義務者の扶養及び他の法律に定める扶助は、</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すべてこの法律による保護に優先して行われるものとする。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6EAFA4A8-3740-34F5-59F4-9E6040BF9F6A}"/>
              </a:ext>
            </a:extLst>
          </p:cNvPr>
          <p:cNvSpPr/>
          <p:nvPr/>
        </p:nvSpPr>
        <p:spPr>
          <a:xfrm>
            <a:off x="992999" y="3722118"/>
            <a:ext cx="7920000" cy="1224000"/>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法第</a:t>
            </a:r>
            <a:r>
              <a:rPr kumimoji="1" lang="en-US" altLang="ja-JP" sz="1200" spc="100" dirty="0">
                <a:solidFill>
                  <a:schemeClr val="tx1"/>
                </a:solidFill>
                <a:latin typeface="メイリオ" panose="020B0604030504040204" pitchFamily="50" charset="-128"/>
                <a:ea typeface="メイリオ" panose="020B0604030504040204" pitchFamily="50" charset="-128"/>
              </a:rPr>
              <a:t>77</a:t>
            </a:r>
            <a:r>
              <a:rPr kumimoji="1" lang="ja-JP" altLang="en-US" sz="1200" spc="100" dirty="0">
                <a:solidFill>
                  <a:schemeClr val="tx1"/>
                </a:solidFill>
                <a:latin typeface="メイリオ" panose="020B0604030504040204" pitchFamily="50" charset="-128"/>
                <a:ea typeface="メイリオ" panose="020B0604030504040204" pitchFamily="50" charset="-128"/>
              </a:rPr>
              <a:t>条</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被保護者に対して民法の規定により扶養の義務を履行しなければならない者があるときは、その義</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務の範囲内において、保護費を支弁した都道府県又は市町村の長は、その費用の全部又は一部を、</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　その者から徴収することができる。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grpSp>
        <p:nvGrpSpPr>
          <p:cNvPr id="5" name="グループ化 14">
            <a:extLst>
              <a:ext uri="{FF2B5EF4-FFF2-40B4-BE49-F238E27FC236}">
                <a16:creationId xmlns:a16="http://schemas.microsoft.com/office/drawing/2014/main" id="{10EB3DFC-5C61-4150-F71A-94110D2E2298}"/>
              </a:ext>
            </a:extLst>
          </p:cNvPr>
          <p:cNvGrpSpPr>
            <a:grpSpLocks/>
          </p:cNvGrpSpPr>
          <p:nvPr/>
        </p:nvGrpSpPr>
        <p:grpSpPr bwMode="auto">
          <a:xfrm>
            <a:off x="992999" y="5233314"/>
            <a:ext cx="7941344" cy="1116012"/>
            <a:chOff x="819944" y="5464401"/>
            <a:chExt cx="7941344" cy="1116012"/>
          </a:xfrm>
        </p:grpSpPr>
        <p:sp>
          <p:nvSpPr>
            <p:cNvPr id="7" name="二等辺三角形 6">
              <a:extLst>
                <a:ext uri="{FF2B5EF4-FFF2-40B4-BE49-F238E27FC236}">
                  <a16:creationId xmlns:a16="http://schemas.microsoft.com/office/drawing/2014/main" id="{D5A7C881-34AD-6720-DFA0-8D5F0D8EE244}"/>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角丸四角形 30">
              <a:extLst>
                <a:ext uri="{FF2B5EF4-FFF2-40B4-BE49-F238E27FC236}">
                  <a16:creationId xmlns:a16="http://schemas.microsoft.com/office/drawing/2014/main" id="{C9FD6509-BC5D-4368-C8D4-86422F92E52C}"/>
                </a:ext>
              </a:extLst>
            </p:cNvPr>
            <p:cNvSpPr/>
            <p:nvPr/>
          </p:nvSpPr>
          <p:spPr>
            <a:xfrm>
              <a:off x="2183607" y="5631769"/>
              <a:ext cx="6577681" cy="720725"/>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defTabSz="914400">
                <a:spcBef>
                  <a:spcPts val="600"/>
                </a:spcBef>
                <a:defRPr/>
              </a:pPr>
              <a:r>
                <a:rPr kumimoji="1" lang="ja-JP" altLang="en-US" sz="1200" i="1" spc="100" dirty="0">
                  <a:solidFill>
                    <a:schemeClr val="tx1"/>
                  </a:solidFill>
                  <a:latin typeface="メイリオ" panose="020B0604030504040204" pitchFamily="50" charset="-128"/>
                  <a:ea typeface="メイリオ" panose="020B0604030504040204" pitchFamily="50" charset="-128"/>
                </a:rPr>
                <a:t>家族・親族ならではの「精神的援助」や「土日・夜間の対応」など、本人を支援</a:t>
              </a:r>
              <a:br>
                <a:rPr kumimoji="1" lang="en-US" altLang="ja-JP" sz="1200" i="1" spc="100" dirty="0">
                  <a:solidFill>
                    <a:schemeClr val="tx1"/>
                  </a:solidFill>
                  <a:latin typeface="メイリオ" panose="020B0604030504040204" pitchFamily="50" charset="-128"/>
                  <a:ea typeface="メイリオ" panose="020B0604030504040204" pitchFamily="50" charset="-128"/>
                </a:rPr>
              </a:br>
              <a:r>
                <a:rPr kumimoji="1" lang="ja-JP" altLang="en-US" sz="1200" i="1" spc="100" dirty="0">
                  <a:solidFill>
                    <a:schemeClr val="tx1"/>
                  </a:solidFill>
                  <a:latin typeface="メイリオ" panose="020B0604030504040204" pitchFamily="50" charset="-128"/>
                  <a:ea typeface="メイリオ" panose="020B0604030504040204" pitchFamily="50" charset="-128"/>
                </a:rPr>
                <a:t>するメンバーに加わっていただくことで、支援に厚みが出るということもあります。</a:t>
              </a:r>
              <a:endParaRPr lang="ja-JP" altLang="en-US" sz="1200" spc="100" dirty="0">
                <a:solidFill>
                  <a:schemeClr val="tx1"/>
                </a:solidFill>
                <a:latin typeface="メイリオ" panose="020B0604030504040204" pitchFamily="50" charset="-128"/>
                <a:ea typeface="メイリオ" panose="020B0604030504040204" pitchFamily="50" charset="-128"/>
              </a:endParaRPr>
            </a:p>
          </p:txBody>
        </p:sp>
        <p:pic>
          <p:nvPicPr>
            <p:cNvPr id="11" name="図 10" descr="黒い背景と男性の絵&#10;&#10;低い精度で自動的に生成された説明">
              <a:extLst>
                <a:ext uri="{FF2B5EF4-FFF2-40B4-BE49-F238E27FC236}">
                  <a16:creationId xmlns:a16="http://schemas.microsoft.com/office/drawing/2014/main" id="{D9FF2691-8F83-02BC-E0F2-401A597F33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464401"/>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テキスト ボックス 1">
            <a:extLst>
              <a:ext uri="{FF2B5EF4-FFF2-40B4-BE49-F238E27FC236}">
                <a16:creationId xmlns:a16="http://schemas.microsoft.com/office/drawing/2014/main" id="{E7433587-7F4A-CEFE-30D6-7614F664F0E6}"/>
              </a:ext>
            </a:extLst>
          </p:cNvPr>
          <p:cNvSpPr txBox="1">
            <a:spLocks noChangeArrowheads="1"/>
          </p:cNvSpPr>
          <p:nvPr/>
        </p:nvSpPr>
        <p:spPr bwMode="auto">
          <a:xfrm>
            <a:off x="0" y="6492875"/>
            <a:ext cx="8136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000" dirty="0">
                <a:solidFill>
                  <a:srgbClr val="000000"/>
                </a:solidFill>
                <a:latin typeface="メイリオ" panose="020B0604030504040204" pitchFamily="50" charset="-128"/>
                <a:ea typeface="メイリオ" panose="020B0604030504040204" pitchFamily="50" charset="-128"/>
              </a:rPr>
              <a:t>出典：厚生労働省</a:t>
            </a:r>
            <a:r>
              <a:rPr lang="en-US" altLang="ja-JP" sz="1000" dirty="0">
                <a:solidFill>
                  <a:srgbClr val="000000"/>
                </a:solidFill>
                <a:latin typeface="メイリオ" panose="020B0604030504040204" pitchFamily="50" charset="-128"/>
                <a:ea typeface="メイリオ" panose="020B0604030504040204" pitchFamily="50" charset="-128"/>
              </a:rPr>
              <a:t>WEB</a:t>
            </a:r>
            <a:r>
              <a:rPr lang="ja-JP" altLang="en-US" sz="1000" dirty="0">
                <a:solidFill>
                  <a:srgbClr val="000000"/>
                </a:solidFill>
                <a:latin typeface="メイリオ" panose="020B0604030504040204" pitchFamily="50" charset="-128"/>
                <a:ea typeface="メイリオ" panose="020B0604030504040204" pitchFamily="50" charset="-128"/>
              </a:rPr>
              <a:t>サイト</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生活保護の申請について、よくある誤解</a:t>
            </a:r>
            <a:r>
              <a:rPr lang="en-US" altLang="ja-JP" sz="1000" dirty="0">
                <a:solidFill>
                  <a:srgbClr val="000000"/>
                </a:solidFill>
                <a:latin typeface="メイリオ" panose="020B0604030504040204" pitchFamily="50" charset="-128"/>
                <a:ea typeface="メイリオ" panose="020B0604030504040204" pitchFamily="50" charset="-128"/>
              </a:rPr>
              <a:t>』,</a:t>
            </a:r>
            <a:r>
              <a:rPr lang="ja-JP" altLang="en-US" sz="1000" dirty="0">
                <a:solidFill>
                  <a:srgbClr val="000000"/>
                </a:solidFill>
                <a:latin typeface="メイリオ" panose="020B0604030504040204" pitchFamily="50" charset="-128"/>
                <a:ea typeface="メイリオ" panose="020B0604030504040204" pitchFamily="50" charset="-128"/>
              </a:rPr>
              <a:t> </a:t>
            </a:r>
            <a:br>
              <a:rPr lang="en-US" altLang="ja-JP" sz="1000" dirty="0">
                <a:solidFill>
                  <a:srgbClr val="000000"/>
                </a:solidFill>
                <a:latin typeface="メイリオ" panose="020B0604030504040204" pitchFamily="50" charset="-128"/>
                <a:ea typeface="メイリオ" panose="020B0604030504040204" pitchFamily="50" charset="-128"/>
              </a:rPr>
            </a:br>
            <a:r>
              <a:rPr lang="en-US" altLang="ja-JP" sz="1000" dirty="0">
                <a:solidFill>
                  <a:srgbClr val="000000"/>
                </a:solidFill>
                <a:latin typeface="メイリオ" panose="020B0604030504040204" pitchFamily="50" charset="-128"/>
                <a:ea typeface="メイリオ" panose="020B0604030504040204" pitchFamily="50" charset="-128"/>
              </a:rPr>
              <a:t>         </a:t>
            </a:r>
            <a:r>
              <a:rPr lang="de-DE" altLang="ja-JP" sz="1000" dirty="0">
                <a:solidFill>
                  <a:srgbClr val="000000"/>
                </a:solidFill>
                <a:latin typeface="メイリオ" panose="020B0604030504040204" pitchFamily="50" charset="-128"/>
                <a:ea typeface="メイリオ" panose="020B0604030504040204" pitchFamily="50" charset="-128"/>
                <a:hlinkClick r:id="rId4"/>
              </a:rPr>
              <a:t>https://www.mhlw.go.jp/stf/seisakunitsuite/bunya/hukushi_kaigo/seikatsuhogo/seikatsuhogopage.html</a:t>
            </a:r>
            <a:endParaRPr lang="en-US" altLang="ja-JP" sz="1000" dirty="0">
              <a:solidFill>
                <a:srgbClr val="000000"/>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AC003147-6A1E-ACF9-CC2D-505917277F85}"/>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822E7-AFCE-FFB9-086B-CE2FE1016651}"/>
            </a:ext>
          </a:extLst>
        </p:cNvPr>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6201C421-710D-8C58-DE4A-118B17F7F20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D5D5C2B-8020-4767-9672-F449ADD3A77B}" type="slidenum">
              <a:rPr lang="ja-JP" altLang="en-US" sz="1000" smtClean="0">
                <a:solidFill>
                  <a:srgbClr val="898989"/>
                </a:solidFill>
              </a:rPr>
              <a:pPr>
                <a:lnSpc>
                  <a:spcPct val="100000"/>
                </a:lnSpc>
                <a:spcBef>
                  <a:spcPct val="0"/>
                </a:spcBef>
                <a:buFontTx/>
                <a:buNone/>
              </a:pPr>
              <a:t>31</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21E77F2C-C7A5-E69D-A244-A016D1E4E669}"/>
              </a:ext>
            </a:extLst>
          </p:cNvPr>
          <p:cNvSpPr/>
          <p:nvPr/>
        </p:nvSpPr>
        <p:spPr>
          <a:xfrm>
            <a:off x="453000" y="1160049"/>
            <a:ext cx="9000000" cy="17221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　</a:t>
            </a:r>
            <a:r>
              <a:rPr kumimoji="1" lang="ja-JP" altLang="en-US" sz="1400" b="1" u="sng" spc="100" dirty="0">
                <a:solidFill>
                  <a:schemeClr val="tx1"/>
                </a:solidFill>
                <a:latin typeface="メイリオ" panose="020B0604030504040204" pitchFamily="50" charset="-128"/>
                <a:ea typeface="メイリオ" panose="020B0604030504040204" pitchFamily="50" charset="-128"/>
              </a:rPr>
              <a:t>絶対的扶養義務者</a:t>
            </a:r>
            <a:endParaRPr kumimoji="1" lang="en-US" altLang="ja-JP" sz="1400" b="1"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夫婦、祖父母、親、子、孫などの直系血族、 兄弟姉妹</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イ　アを除く３親等以内の親族のうち、実際に家庭裁判所において扶養義務創設の審判がなされる</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蓋然性が高い、次のような状況にある者（「</a:t>
            </a:r>
            <a:r>
              <a:rPr kumimoji="1" lang="ja-JP" altLang="en-US" sz="1400" b="1" u="sng" spc="100" dirty="0">
                <a:solidFill>
                  <a:schemeClr val="tx1"/>
                </a:solidFill>
                <a:latin typeface="メイリオ" panose="020B0604030504040204" pitchFamily="50" charset="-128"/>
                <a:ea typeface="メイリオ" panose="020B0604030504040204" pitchFamily="50" charset="-128"/>
              </a:rPr>
              <a:t>相対的扶養義務者となり得る者</a:t>
            </a:r>
            <a:r>
              <a:rPr kumimoji="1" lang="ja-JP" altLang="en-US" sz="1400" spc="100" dirty="0">
                <a:solidFill>
                  <a:schemeClr val="tx1"/>
                </a:solidFill>
                <a:latin typeface="メイリオ" panose="020B0604030504040204" pitchFamily="50" charset="-128"/>
                <a:ea typeface="メイリオ" panose="020B0604030504040204" pitchFamily="50" charset="-128"/>
              </a:rPr>
              <a:t>」という。）</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（ア）現に当該要保護者又はその世帯に属する者を扶養している者</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（イ）過去の当該要保護者又はその世帯に属する者から扶養を受ける等特別の事情があり、</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かつ、扶養能力があると推測される者</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pic>
        <p:nvPicPr>
          <p:cNvPr id="14" name="図 13">
            <a:extLst>
              <a:ext uri="{FF2B5EF4-FFF2-40B4-BE49-F238E27FC236}">
                <a16:creationId xmlns:a16="http://schemas.microsoft.com/office/drawing/2014/main" id="{FC17C7F2-5994-5B96-052C-76999ED8BFCA}"/>
              </a:ext>
            </a:extLst>
          </p:cNvPr>
          <p:cNvPicPr>
            <a:picLocks noChangeAspect="1"/>
          </p:cNvPicPr>
          <p:nvPr/>
        </p:nvPicPr>
        <p:blipFill>
          <a:blip r:embed="rId3"/>
          <a:stretch>
            <a:fillRect/>
          </a:stretch>
        </p:blipFill>
        <p:spPr>
          <a:xfrm>
            <a:off x="1031716" y="2985498"/>
            <a:ext cx="3116421" cy="3247882"/>
          </a:xfrm>
          <a:prstGeom prst="rect">
            <a:avLst/>
          </a:prstGeom>
        </p:spPr>
      </p:pic>
      <p:pic>
        <p:nvPicPr>
          <p:cNvPr id="15" name="図 14" descr="テキスト, 手紙&#10;&#10;自動的に生成された説明">
            <a:extLst>
              <a:ext uri="{FF2B5EF4-FFF2-40B4-BE49-F238E27FC236}">
                <a16:creationId xmlns:a16="http://schemas.microsoft.com/office/drawing/2014/main" id="{C532BE7D-017B-84B0-AEC8-73AF85FFA4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7949" y="5170313"/>
            <a:ext cx="5573113" cy="748069"/>
          </a:xfrm>
          <a:prstGeom prst="rect">
            <a:avLst/>
          </a:prstGeom>
        </p:spPr>
      </p:pic>
      <p:sp>
        <p:nvSpPr>
          <p:cNvPr id="25" name="テキスト ボックス 1">
            <a:extLst>
              <a:ext uri="{FF2B5EF4-FFF2-40B4-BE49-F238E27FC236}">
                <a16:creationId xmlns:a16="http://schemas.microsoft.com/office/drawing/2014/main" id="{D1030DFE-A7D0-09FB-71BF-A36A4E2A171A}"/>
              </a:ext>
            </a:extLst>
          </p:cNvPr>
          <p:cNvSpPr txBox="1">
            <a:spLocks noChangeArrowheads="1"/>
          </p:cNvSpPr>
          <p:nvPr/>
        </p:nvSpPr>
        <p:spPr bwMode="auto">
          <a:xfrm>
            <a:off x="-1" y="6629400"/>
            <a:ext cx="50958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900" dirty="0">
                <a:solidFill>
                  <a:srgbClr val="000000"/>
                </a:solidFill>
                <a:latin typeface="メイリオ" panose="020B0604030504040204" pitchFamily="50" charset="-128"/>
                <a:ea typeface="メイリオ" panose="020B0604030504040204" pitchFamily="50" charset="-128"/>
              </a:rPr>
              <a:t>出典： 「親等表」 </a:t>
            </a:r>
            <a:r>
              <a:rPr lang="en-US" altLang="ja-JP" sz="900" dirty="0">
                <a:solidFill>
                  <a:srgbClr val="000000"/>
                </a:solidFill>
                <a:latin typeface="メイリオ" panose="020B0604030504040204" pitchFamily="50" charset="-128"/>
                <a:ea typeface="メイリオ" panose="020B0604030504040204" pitchFamily="50" charset="-128"/>
              </a:rPr>
              <a:t>『</a:t>
            </a:r>
            <a:r>
              <a:rPr lang="ja-JP" altLang="en-US" sz="900" dirty="0">
                <a:solidFill>
                  <a:srgbClr val="000000"/>
                </a:solidFill>
                <a:latin typeface="メイリオ" panose="020B0604030504040204" pitchFamily="50" charset="-128"/>
                <a:ea typeface="メイリオ" panose="020B0604030504040204" pitchFamily="50" charset="-128"/>
              </a:rPr>
              <a:t>生活保護手帳</a:t>
            </a:r>
            <a:r>
              <a:rPr lang="en-US" altLang="ja-JP" sz="900" dirty="0">
                <a:solidFill>
                  <a:srgbClr val="000000"/>
                </a:solidFill>
                <a:latin typeface="メイリオ" panose="020B0604030504040204" pitchFamily="50" charset="-128"/>
                <a:ea typeface="メイリオ" panose="020B0604030504040204" pitchFamily="50" charset="-128"/>
              </a:rPr>
              <a:t>2024</a:t>
            </a:r>
            <a:r>
              <a:rPr lang="ja-JP" altLang="en-US" sz="900" dirty="0">
                <a:solidFill>
                  <a:srgbClr val="000000"/>
                </a:solidFill>
                <a:latin typeface="メイリオ" panose="020B0604030504040204" pitchFamily="50" charset="-128"/>
                <a:ea typeface="メイリオ" panose="020B0604030504040204" pitchFamily="50" charset="-128"/>
              </a:rPr>
              <a:t>年度版</a:t>
            </a:r>
            <a:r>
              <a:rPr lang="en-US" altLang="ja-JP" sz="900" dirty="0">
                <a:solidFill>
                  <a:srgbClr val="000000"/>
                </a:solidFill>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中央法規出版</a:t>
            </a:r>
            <a:r>
              <a:rPr lang="en-US" altLang="ja-JP" sz="900" dirty="0">
                <a:solidFill>
                  <a:srgbClr val="000000"/>
                </a:solidFill>
                <a:latin typeface="メイリオ" panose="020B0604030504040204" pitchFamily="50" charset="-128"/>
                <a:ea typeface="メイリオ" panose="020B0604030504040204" pitchFamily="50" charset="-128"/>
              </a:rPr>
              <a:t>,p275</a:t>
            </a:r>
          </a:p>
        </p:txBody>
      </p:sp>
      <p:sp>
        <p:nvSpPr>
          <p:cNvPr id="7" name="テキスト ボックス 6">
            <a:extLst>
              <a:ext uri="{FF2B5EF4-FFF2-40B4-BE49-F238E27FC236}">
                <a16:creationId xmlns:a16="http://schemas.microsoft.com/office/drawing/2014/main" id="{EC0F624C-AC2B-B518-BC3A-A77F99612DF1}"/>
              </a:ext>
            </a:extLst>
          </p:cNvPr>
          <p:cNvSpPr txBox="1"/>
          <p:nvPr/>
        </p:nvSpPr>
        <p:spPr>
          <a:xfrm>
            <a:off x="0" y="636829"/>
            <a:ext cx="9906000" cy="523220"/>
          </a:xfrm>
          <a:prstGeom prst="rect">
            <a:avLst/>
          </a:prstGeom>
          <a:noFill/>
        </p:spPr>
        <p:txBody>
          <a:bodyPr wrap="square">
            <a:spAutoFit/>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「扶養義務者の範囲」については、保護の実施要領</a:t>
            </a:r>
            <a:r>
              <a:rPr kumimoji="1" lang="ja-JP" altLang="en-US" sz="1400" spc="100" dirty="0">
                <a:latin typeface="メイリオ" panose="020B0604030504040204" pitchFamily="50" charset="-128"/>
                <a:ea typeface="メイリオ" panose="020B0604030504040204" pitchFamily="50" charset="-128"/>
              </a:rPr>
              <a:t>（　　第５ー１（１）参照）</a:t>
            </a:r>
            <a:r>
              <a:rPr kumimoji="1" lang="ja-JP" altLang="en-US" sz="1400" spc="100" dirty="0">
                <a:solidFill>
                  <a:schemeClr val="tx1"/>
                </a:solidFill>
                <a:latin typeface="メイリオ" panose="020B0604030504040204" pitchFamily="50" charset="-128"/>
                <a:ea typeface="メイリオ" panose="020B0604030504040204" pitchFamily="50" charset="-128"/>
              </a:rPr>
              <a:t>において、以下のとおり定められています。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4958CFE3-31D0-907E-73BB-195903140905}"/>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5" name="四角形: 角を丸くする 4">
            <a:extLst>
              <a:ext uri="{FF2B5EF4-FFF2-40B4-BE49-F238E27FC236}">
                <a16:creationId xmlns:a16="http://schemas.microsoft.com/office/drawing/2014/main" id="{B8EEA9DC-6B0F-3749-676D-FDE277A85D1D}"/>
              </a:ext>
            </a:extLst>
          </p:cNvPr>
          <p:cNvSpPr/>
          <p:nvPr/>
        </p:nvSpPr>
        <p:spPr>
          <a:xfrm>
            <a:off x="4953000" y="657360"/>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091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8C444-917F-9DB3-73AB-A7CB783ACAA9}"/>
            </a:ext>
          </a:extLst>
        </p:cNvPr>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76057C19-A9CB-AB2C-F04C-2E24B8D4F3B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D5D5C2B-8020-4767-9672-F449ADD3A77B}" type="slidenum">
              <a:rPr lang="ja-JP" altLang="en-US" sz="1000" smtClean="0">
                <a:solidFill>
                  <a:srgbClr val="898989"/>
                </a:solidFill>
              </a:rPr>
              <a:pPr>
                <a:lnSpc>
                  <a:spcPct val="100000"/>
                </a:lnSpc>
                <a:spcBef>
                  <a:spcPct val="0"/>
                </a:spcBef>
                <a:buFontTx/>
                <a:buNone/>
              </a:pPr>
              <a:t>32</a:t>
            </a:fld>
            <a:endParaRPr lang="ja-JP" altLang="en-US" sz="1000">
              <a:solidFill>
                <a:srgbClr val="898989"/>
              </a:solidFill>
            </a:endParaRPr>
          </a:p>
        </p:txBody>
      </p:sp>
      <p:sp>
        <p:nvSpPr>
          <p:cNvPr id="21" name="角丸四角形 15">
            <a:extLst>
              <a:ext uri="{FF2B5EF4-FFF2-40B4-BE49-F238E27FC236}">
                <a16:creationId xmlns:a16="http://schemas.microsoft.com/office/drawing/2014/main" id="{D6AE556C-426C-4855-F68A-A448669826E8}"/>
              </a:ext>
            </a:extLst>
          </p:cNvPr>
          <p:cNvSpPr/>
          <p:nvPr/>
        </p:nvSpPr>
        <p:spPr>
          <a:xfrm>
            <a:off x="740178" y="2821900"/>
            <a:ext cx="1956849" cy="948747"/>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vert="horz" anchor="ctr"/>
          <a:lstStyle/>
          <a:p>
            <a:pPr algn="ctr" defTabSz="914362" eaLnBrk="1" fontAlgn="auto" hangingPunct="1">
              <a:spcBef>
                <a:spcPts val="0"/>
              </a:spcBef>
              <a:spcAft>
                <a:spcPts val="0"/>
              </a:spcAft>
              <a:defRPr/>
            </a:pPr>
            <a:r>
              <a:rPr kumimoji="1" lang="ja-JP" altLang="en-US" sz="1600" b="1" spc="100" dirty="0">
                <a:solidFill>
                  <a:prstClr val="white"/>
                </a:solidFill>
                <a:latin typeface="メイリオ" panose="020B0604030504040204" pitchFamily="50" charset="-128"/>
                <a:ea typeface="メイリオ" panose="020B0604030504040204" pitchFamily="50" charset="-128"/>
              </a:rPr>
              <a:t>要保護者からの聴取</a:t>
            </a:r>
          </a:p>
        </p:txBody>
      </p:sp>
      <p:sp>
        <p:nvSpPr>
          <p:cNvPr id="2" name="正方形/長方形 1">
            <a:extLst>
              <a:ext uri="{FF2B5EF4-FFF2-40B4-BE49-F238E27FC236}">
                <a16:creationId xmlns:a16="http://schemas.microsoft.com/office/drawing/2014/main" id="{16B8F438-D47E-FE5C-83D5-FB36634B6AE8}"/>
              </a:ext>
            </a:extLst>
          </p:cNvPr>
          <p:cNvSpPr/>
          <p:nvPr/>
        </p:nvSpPr>
        <p:spPr>
          <a:xfrm>
            <a:off x="0" y="359999"/>
            <a:ext cx="9906000" cy="26344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扶養義務調査については、まずは、要保護者からの申告や必要に応じて戸籍謄本等の確認により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扶養義務者の存否を確認</a:t>
            </a:r>
            <a:r>
              <a:rPr kumimoji="1" lang="ja-JP" altLang="en-US" sz="1400" spc="100" dirty="0">
                <a:solidFill>
                  <a:schemeClr val="tx1"/>
                </a:solidFill>
                <a:latin typeface="メイリオ" panose="020B0604030504040204" pitchFamily="50" charset="-128"/>
                <a:ea typeface="メイリオ" panose="020B0604030504040204" pitchFamily="50" charset="-128"/>
              </a:rPr>
              <a:t>します。（　　第５ー１（１）参照）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次に、扶養義務者の職業、収入等について要保護者から聴取する等して、扶養の可能性を調査します。その結果を踏まえ、</a:t>
            </a:r>
            <a:r>
              <a:rPr kumimoji="1" lang="zh-TW" altLang="en-US" sz="1400" b="1" u="sng" spc="100" dirty="0">
                <a:solidFill>
                  <a:schemeClr val="tx1"/>
                </a:solidFill>
                <a:latin typeface="メイリオ" panose="020B0604030504040204" pitchFamily="50" charset="-128"/>
                <a:ea typeface="メイリオ" panose="020B0604030504040204" pitchFamily="50" charset="-128"/>
              </a:rPr>
              <a:t>重点的扶養能力調査対象者</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「管内の場合は実地調査を実施」</a:t>
            </a:r>
            <a:r>
              <a:rPr kumimoji="1" lang="ja-JP" altLang="en-US" sz="1400" spc="100" dirty="0">
                <a:solidFill>
                  <a:schemeClr val="tx1"/>
                </a:solidFill>
                <a:latin typeface="メイリオ" panose="020B0604030504040204" pitchFamily="50" charset="-128"/>
                <a:ea typeface="メイリオ" panose="020B0604030504040204" pitchFamily="50" charset="-128"/>
              </a:rPr>
              <a:t>を、</a:t>
            </a:r>
            <a:r>
              <a:rPr kumimoji="1" lang="ja-JP" altLang="en-US" sz="1400" b="1" spc="100" dirty="0">
                <a:solidFill>
                  <a:schemeClr val="tx1"/>
                </a:solidFill>
                <a:latin typeface="メイリオ" panose="020B0604030504040204" pitchFamily="50" charset="-128"/>
                <a:ea typeface="メイリオ" panose="020B0604030504040204" pitchFamily="50" charset="-128"/>
              </a:rPr>
              <a:t>それ以外の者</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u="sng" spc="100" dirty="0">
                <a:solidFill>
                  <a:schemeClr val="tx1"/>
                </a:solidFill>
                <a:latin typeface="メイリオ" panose="020B0604030504040204" pitchFamily="50" charset="-128"/>
                <a:ea typeface="メイリオ" panose="020B0604030504040204" pitchFamily="50" charset="-128"/>
              </a:rPr>
              <a:t>「</a:t>
            </a:r>
            <a:r>
              <a:rPr kumimoji="1" lang="ja-JP" altLang="en-US" sz="1400" b="1" u="sng" spc="100" dirty="0">
                <a:solidFill>
                  <a:schemeClr val="tx1"/>
                </a:solidFill>
                <a:latin typeface="メイリオ" panose="020B0604030504040204" pitchFamily="50" charset="-128"/>
                <a:ea typeface="メイリオ" panose="020B0604030504040204" pitchFamily="50" charset="-128"/>
              </a:rPr>
              <a:t>書面による調査</a:t>
            </a:r>
            <a:r>
              <a:rPr kumimoji="1" lang="ja-JP" altLang="en-US" sz="1400" u="sng"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を実施します。</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　　第５</a:t>
            </a:r>
            <a:r>
              <a:rPr kumimoji="1" lang="ja-JP" altLang="en-US" sz="1400" spc="100" dirty="0">
                <a:solidFill>
                  <a:schemeClr val="tx1"/>
                </a:solidFill>
                <a:latin typeface="メイリオ" panose="020B0604030504040204" pitchFamily="50" charset="-128"/>
                <a:ea typeface="メイリオ" panose="020B0604030504040204" pitchFamily="50" charset="-128"/>
              </a:rPr>
              <a:t>ー</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２（２）（３）参照）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扶養義務履行が期待できない場合</a:t>
            </a:r>
            <a:r>
              <a:rPr kumimoji="1" lang="ja-JP" altLang="en-US" sz="1000" b="1" u="sng" spc="100" dirty="0">
                <a:solidFill>
                  <a:schemeClr val="tx1"/>
                </a:solidFill>
                <a:latin typeface="メイリオ" panose="020B0604030504040204" pitchFamily="50" charset="-128"/>
                <a:ea typeface="メイリオ" panose="020B0604030504040204" pitchFamily="50" charset="-128"/>
              </a:rPr>
              <a:t>（</a:t>
            </a:r>
            <a:r>
              <a:rPr kumimoji="1" lang="en-US" altLang="ja-JP" sz="1000" b="1" u="sng" spc="100" dirty="0">
                <a:solidFill>
                  <a:schemeClr val="tx1"/>
                </a:solidFill>
                <a:latin typeface="メイリオ" panose="020B0604030504040204" pitchFamily="50" charset="-128"/>
                <a:ea typeface="メイリオ" panose="020B0604030504040204" pitchFamily="50" charset="-128"/>
              </a:rPr>
              <a:t>※</a:t>
            </a:r>
            <a:r>
              <a:rPr kumimoji="1" lang="ja-JP" altLang="en-US" sz="1000" b="1" u="sng"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は直接の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扶養照会を行わないこととして差し支えありません</a:t>
            </a:r>
            <a:r>
              <a:rPr kumimoji="1" lang="ja-JP" altLang="en-US" sz="1400" spc="100" dirty="0">
                <a:solidFill>
                  <a:schemeClr val="tx1"/>
                </a:solidFill>
                <a:latin typeface="メイリオ" panose="020B0604030504040204" pitchFamily="50" charset="-128"/>
                <a:ea typeface="メイリオ" panose="020B0604030504040204" pitchFamily="50" charset="-128"/>
              </a:rPr>
              <a:t>。</a:t>
            </a:r>
            <a:r>
              <a:rPr kumimoji="1" lang="ja-JP" altLang="en-US" sz="1100" spc="100" dirty="0">
                <a:solidFill>
                  <a:schemeClr val="tx1"/>
                </a:solidFill>
                <a:latin typeface="メイリオ" panose="020B0604030504040204" pitchFamily="50" charset="-128"/>
                <a:ea typeface="メイリオ" panose="020B0604030504040204" pitchFamily="50" charset="-128"/>
              </a:rPr>
              <a:t>　　</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a:p>
            <a:pPr marL="285750" indent="-285750" defTabSz="914362" eaLnBrk="1" fontAlgn="auto" hangingPunct="1">
              <a:spcBef>
                <a:spcPts val="0"/>
              </a:spcBef>
              <a:spcAft>
                <a:spcPts val="0"/>
              </a:spcAft>
              <a:buFont typeface="Arial" panose="020B0604020202020204" pitchFamily="34" charset="0"/>
              <a:buChar char="•"/>
              <a:defRPr/>
            </a:pPr>
            <a:endParaRPr kumimoji="1" lang="ja-JP" altLang="en-US" sz="1400" spc="100" dirty="0">
              <a:solidFill>
                <a:schemeClr val="tx1"/>
              </a:solidFill>
              <a:latin typeface="メイリオ" panose="020B0604030504040204" pitchFamily="50" charset="-128"/>
              <a:ea typeface="メイリオ" panose="020B0604030504040204" pitchFamily="50" charset="-128"/>
            </a:endParaRPr>
          </a:p>
          <a:p>
            <a:pPr defTabSz="914362" eaLnBrk="1" fontAlgn="auto" hangingPunct="1">
              <a:spcBef>
                <a:spcPts val="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140B4A69-F6BE-093F-5040-F19043B1CD90}"/>
              </a:ext>
            </a:extLst>
          </p:cNvPr>
          <p:cNvSpPr txBox="1"/>
          <p:nvPr/>
        </p:nvSpPr>
        <p:spPr>
          <a:xfrm>
            <a:off x="3022785" y="2821900"/>
            <a:ext cx="6503801" cy="830997"/>
          </a:xfrm>
          <a:prstGeom prst="rect">
            <a:avLst/>
          </a:prstGeom>
          <a:noFill/>
        </p:spPr>
        <p:txBody>
          <a:bodyPr wrap="square">
            <a:spAutoFit/>
          </a:bodyPr>
          <a:lstStyle/>
          <a:p>
            <a:pPr defTabSz="914362" eaLnBrk="1" fontAlgn="auto" hangingPunct="1">
              <a:spcBef>
                <a:spcPts val="600"/>
              </a:spcBef>
              <a:spcAft>
                <a:spcPts val="0"/>
              </a:spcAft>
              <a:defRPr/>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＊扶養義務者の範囲</a:t>
            </a:r>
            <a:endParaRPr kumimoji="1"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marL="1438275" indent="-1438275" defTabSz="914362" eaLnBrk="1" fontAlgn="auto" hangingPunct="1">
              <a:spcBef>
                <a:spcPts val="0"/>
              </a:spcBef>
              <a:spcAft>
                <a:spcPts val="0"/>
              </a:spcAft>
              <a:defRPr/>
            </a:pPr>
            <a:r>
              <a:rPr kumimoji="1" lang="ja-JP" altLang="en-US" sz="1200" dirty="0">
                <a:solidFill>
                  <a:prstClr val="black"/>
                </a:solidFill>
                <a:latin typeface="メイリオ" panose="020B0604030504040204" pitchFamily="50" charset="-128"/>
                <a:ea typeface="メイリオ" panose="020B0604030504040204" pitchFamily="50" charset="-128"/>
              </a:rPr>
              <a:t>・夫婦、祖父母、親、子、孫などの直系血族、 兄弟姉妹</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絶対的扶養義務者</a:t>
            </a:r>
            <a:r>
              <a:rPr kumimoji="1" lang="en-US" altLang="ja-JP" sz="1200" dirty="0">
                <a:solidFill>
                  <a:prstClr val="black"/>
                </a:solidFill>
                <a:latin typeface="メイリオ" panose="020B0604030504040204" pitchFamily="50" charset="-128"/>
                <a:ea typeface="メイリオ" panose="020B0604030504040204" pitchFamily="50" charset="-128"/>
              </a:rPr>
              <a:t>】</a:t>
            </a:r>
          </a:p>
          <a:p>
            <a:pPr marL="179388" indent="-179388" defTabSz="914362" eaLnBrk="1" fontAlgn="auto" hangingPunct="1">
              <a:spcBef>
                <a:spcPts val="0"/>
              </a:spcBef>
              <a:spcAft>
                <a:spcPts val="0"/>
              </a:spcAft>
              <a:defRPr/>
            </a:pPr>
            <a:r>
              <a:rPr kumimoji="1" lang="ja-JP" altLang="en-US" sz="1200" dirty="0">
                <a:solidFill>
                  <a:prstClr val="black"/>
                </a:solidFill>
                <a:latin typeface="メイリオ" panose="020B0604030504040204" pitchFamily="50" charset="-128"/>
                <a:ea typeface="メイリオ" panose="020B0604030504040204" pitchFamily="50" charset="-128"/>
              </a:rPr>
              <a:t>・３親等内の親族のうち、実際に家庭裁判所において扶養義務創設の審判がなされる蓋然性が高い者</a:t>
            </a:r>
            <a:r>
              <a:rPr kumimoji="1" lang="en-US" altLang="ja-JP" sz="1200" dirty="0">
                <a:solidFill>
                  <a:prstClr val="black"/>
                </a:solidFill>
                <a:latin typeface="メイリオ" panose="020B0604030504040204" pitchFamily="50" charset="-128"/>
                <a:ea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rPr>
              <a:t>相対的扶養義務者</a:t>
            </a:r>
            <a:r>
              <a:rPr kumimoji="1" lang="en-US" altLang="ja-JP" sz="1200" dirty="0">
                <a:solidFill>
                  <a:prstClr val="black"/>
                </a:solidFill>
                <a:latin typeface="メイリオ" panose="020B0604030504040204" pitchFamily="50" charset="-128"/>
                <a:ea typeface="メイリオ" panose="020B0604030504040204" pitchFamily="50" charset="-128"/>
              </a:rPr>
              <a:t>】</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0" name="角丸四角形 15">
            <a:extLst>
              <a:ext uri="{FF2B5EF4-FFF2-40B4-BE49-F238E27FC236}">
                <a16:creationId xmlns:a16="http://schemas.microsoft.com/office/drawing/2014/main" id="{8E77A60E-4F8B-FDE5-7040-20F3D9FB7BCC}"/>
              </a:ext>
            </a:extLst>
          </p:cNvPr>
          <p:cNvSpPr/>
          <p:nvPr/>
        </p:nvSpPr>
        <p:spPr>
          <a:xfrm>
            <a:off x="740178" y="4286328"/>
            <a:ext cx="1956849" cy="1322510"/>
          </a:xfrm>
          <a:prstGeom prst="roundRect">
            <a:avLst/>
          </a:prstGeom>
          <a:solidFill>
            <a:schemeClr val="accent5">
              <a:lumMod val="75000"/>
            </a:schemeClr>
          </a:solidFill>
        </p:spPr>
        <p:style>
          <a:lnRef idx="0">
            <a:schemeClr val="accent1"/>
          </a:lnRef>
          <a:fillRef idx="3">
            <a:schemeClr val="accent1"/>
          </a:fillRef>
          <a:effectRef idx="3">
            <a:schemeClr val="accent1"/>
          </a:effectRef>
          <a:fontRef idx="minor">
            <a:schemeClr val="lt1"/>
          </a:fontRef>
        </p:style>
        <p:txBody>
          <a:bodyPr vert="horz" anchor="ctr"/>
          <a:lstStyle/>
          <a:p>
            <a:pPr algn="ctr" defTabSz="914362" eaLnBrk="1" fontAlgn="auto" hangingPunct="1">
              <a:spcBef>
                <a:spcPts val="0"/>
              </a:spcBef>
              <a:spcAft>
                <a:spcPts val="0"/>
              </a:spcAft>
              <a:defRPr/>
            </a:pPr>
            <a:r>
              <a:rPr kumimoji="1" lang="ja-JP" altLang="en-US" sz="1600" b="1" spc="100" dirty="0">
                <a:solidFill>
                  <a:prstClr val="white"/>
                </a:solidFill>
                <a:latin typeface="メイリオ" panose="020B0604030504040204" pitchFamily="50" charset="-128"/>
                <a:ea typeface="メイリオ" panose="020B0604030504040204" pitchFamily="50" charset="-128"/>
              </a:rPr>
              <a:t>扶養義務者への調査</a:t>
            </a:r>
          </a:p>
        </p:txBody>
      </p:sp>
      <p:sp>
        <p:nvSpPr>
          <p:cNvPr id="23" name="テキスト ボックス 22">
            <a:extLst>
              <a:ext uri="{FF2B5EF4-FFF2-40B4-BE49-F238E27FC236}">
                <a16:creationId xmlns:a16="http://schemas.microsoft.com/office/drawing/2014/main" id="{73CEFBAE-A0D6-91A3-F045-4637EB9B5530}"/>
              </a:ext>
            </a:extLst>
          </p:cNvPr>
          <p:cNvSpPr txBox="1"/>
          <p:nvPr/>
        </p:nvSpPr>
        <p:spPr>
          <a:xfrm>
            <a:off x="3059500" y="3982703"/>
            <a:ext cx="6503801" cy="1277273"/>
          </a:xfrm>
          <a:prstGeom prst="rect">
            <a:avLst/>
          </a:prstGeom>
          <a:noFill/>
        </p:spPr>
        <p:txBody>
          <a:bodyPr wrap="square">
            <a:spAutoFit/>
          </a:bodyPr>
          <a:lstStyle/>
          <a:p>
            <a:pPr defTabSz="914362" eaLnBrk="1" fontAlgn="auto" hangingPunct="1">
              <a:spcBef>
                <a:spcPts val="600"/>
              </a:spcBef>
              <a:spcAft>
                <a:spcPts val="0"/>
              </a:spcAft>
              <a:defRPr/>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kumimoji="1" lang="zh-TW" altLang="en-US" sz="1200" b="1" dirty="0">
                <a:solidFill>
                  <a:schemeClr val="accent5">
                    <a:lumMod val="75000"/>
                  </a:schemeClr>
                </a:solidFill>
                <a:latin typeface="メイリオ" panose="020B0604030504040204" pitchFamily="50" charset="-128"/>
                <a:ea typeface="メイリオ" panose="020B0604030504040204" pitchFamily="50" charset="-128"/>
              </a:rPr>
              <a:t>重点的扶養能力調査対象者</a:t>
            </a:r>
          </a:p>
          <a:p>
            <a:r>
              <a:rPr kumimoji="1" lang="ja-JP" altLang="en-US" sz="1200" b="0" dirty="0">
                <a:solidFill>
                  <a:schemeClr val="tx1"/>
                </a:solidFill>
                <a:latin typeface="メイリオ" panose="020B0604030504040204" pitchFamily="50" charset="-128"/>
                <a:ea typeface="メイリオ" panose="020B0604030504040204" pitchFamily="50" charset="-128"/>
              </a:rPr>
              <a:t>　①　夫婦及び中学３年以下の子の親　</a:t>
            </a:r>
            <a:r>
              <a:rPr kumimoji="1" lang="en-US" altLang="ja-JP" sz="1200" b="0" dirty="0">
                <a:solidFill>
                  <a:schemeClr val="tx1"/>
                </a:solidFill>
                <a:latin typeface="メイリオ" panose="020B0604030504040204" pitchFamily="50" charset="-128"/>
                <a:ea typeface="メイリオ" panose="020B0604030504040204" pitchFamily="50" charset="-128"/>
              </a:rPr>
              <a:t>【</a:t>
            </a:r>
            <a:r>
              <a:rPr kumimoji="1" lang="ja-JP" altLang="en-US" sz="1200" b="0" dirty="0">
                <a:solidFill>
                  <a:schemeClr val="tx1"/>
                </a:solidFill>
                <a:latin typeface="メイリオ" panose="020B0604030504040204" pitchFamily="50" charset="-128"/>
                <a:ea typeface="メイリオ" panose="020B0604030504040204" pitchFamily="50" charset="-128"/>
              </a:rPr>
              <a:t>生活保持義務関係</a:t>
            </a:r>
            <a:r>
              <a:rPr kumimoji="1" lang="en-US" altLang="ja-JP" sz="1200" b="0" dirty="0">
                <a:solidFill>
                  <a:schemeClr val="tx1"/>
                </a:solidFill>
                <a:latin typeface="メイリオ" panose="020B0604030504040204" pitchFamily="50" charset="-128"/>
                <a:ea typeface="メイリオ" panose="020B0604030504040204" pitchFamily="50" charset="-128"/>
              </a:rPr>
              <a:t>】</a:t>
            </a:r>
            <a:endParaRPr kumimoji="1" lang="ja-JP" altLang="en-US" sz="1200" b="0" dirty="0">
              <a:solidFill>
                <a:schemeClr val="tx1"/>
              </a:solidFill>
              <a:latin typeface="メイリオ" panose="020B0604030504040204" pitchFamily="50" charset="-128"/>
              <a:ea typeface="メイリオ" panose="020B0604030504040204" pitchFamily="50" charset="-128"/>
            </a:endParaRPr>
          </a:p>
          <a:p>
            <a:r>
              <a:rPr kumimoji="1" lang="ja-JP" altLang="en-US" sz="1200" b="0" dirty="0">
                <a:solidFill>
                  <a:schemeClr val="tx1"/>
                </a:solidFill>
                <a:latin typeface="メイリオ" panose="020B0604030504040204" pitchFamily="50" charset="-128"/>
                <a:ea typeface="メイリオ" panose="020B0604030504040204" pitchFamily="50" charset="-128"/>
              </a:rPr>
              <a:t>　②　①以外の親子関係にある者のうち扶養の可能性が期待される者 等</a:t>
            </a:r>
            <a:endParaRPr kumimoji="1" lang="en-US" altLang="ja-JP" sz="1200" b="0" dirty="0">
              <a:solidFill>
                <a:schemeClr val="tx1"/>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latin typeface="メイリオ" panose="020B0604030504040204" pitchFamily="50" charset="-128"/>
                <a:ea typeface="メイリオ" panose="020B0604030504040204" pitchFamily="50" charset="-128"/>
              </a:rPr>
              <a:t>＜調査方法＞</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・実施機関の</a:t>
            </a:r>
            <a:r>
              <a:rPr kumimoji="1" lang="ja-JP" altLang="en-US" sz="1200" u="sng" dirty="0">
                <a:latin typeface="メイリオ" panose="020B0604030504040204" pitchFamily="50" charset="-128"/>
                <a:ea typeface="メイリオ" panose="020B0604030504040204" pitchFamily="50" charset="-128"/>
              </a:rPr>
              <a:t>管内に居住する場合は、実地につき調査</a:t>
            </a:r>
          </a:p>
          <a:p>
            <a:r>
              <a:rPr kumimoji="1" lang="ja-JP" altLang="en-US" sz="1200" dirty="0">
                <a:latin typeface="メイリオ" panose="020B0604030504040204" pitchFamily="50" charset="-128"/>
                <a:ea typeface="メイリオ" panose="020B0604030504040204" pitchFamily="50" charset="-128"/>
              </a:rPr>
              <a:t>　・扶養能力及び扶養の履行状況の調査を保護受給中も年１回程度実施</a:t>
            </a:r>
            <a:endParaRPr kumimoji="1"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25" name="二等辺三角形 24">
            <a:extLst>
              <a:ext uri="{FF2B5EF4-FFF2-40B4-BE49-F238E27FC236}">
                <a16:creationId xmlns:a16="http://schemas.microsoft.com/office/drawing/2014/main" id="{2BA7C1CC-0423-B4D3-DA9B-83A4B510E73D}"/>
              </a:ext>
            </a:extLst>
          </p:cNvPr>
          <p:cNvSpPr/>
          <p:nvPr/>
        </p:nvSpPr>
        <p:spPr>
          <a:xfrm flipV="1">
            <a:off x="1548272" y="3947141"/>
            <a:ext cx="340659" cy="219519"/>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7656DA8B-1649-2E81-FA95-78E4462FB34F}"/>
              </a:ext>
            </a:extLst>
          </p:cNvPr>
          <p:cNvSpPr txBox="1"/>
          <p:nvPr/>
        </p:nvSpPr>
        <p:spPr>
          <a:xfrm>
            <a:off x="3059500" y="5252930"/>
            <a:ext cx="6503801" cy="723275"/>
          </a:xfrm>
          <a:prstGeom prst="rect">
            <a:avLst/>
          </a:prstGeom>
          <a:noFill/>
        </p:spPr>
        <p:txBody>
          <a:bodyPr wrap="square">
            <a:spAutoFit/>
          </a:bodyPr>
          <a:lstStyle/>
          <a:p>
            <a:pPr defTabSz="914362" eaLnBrk="1" fontAlgn="auto" hangingPunct="1">
              <a:spcBef>
                <a:spcPts val="600"/>
              </a:spcBef>
              <a:spcAft>
                <a:spcPts val="0"/>
              </a:spcAft>
              <a:defRPr/>
            </a:pP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kumimoji="1" lang="zh-TW" altLang="en-US" sz="1200" b="1" dirty="0">
                <a:solidFill>
                  <a:schemeClr val="accent5">
                    <a:lumMod val="75000"/>
                  </a:schemeClr>
                </a:solidFill>
                <a:latin typeface="メイリオ" panose="020B0604030504040204" pitchFamily="50" charset="-128"/>
                <a:ea typeface="メイリオ" panose="020B0604030504040204" pitchFamily="50" charset="-128"/>
              </a:rPr>
              <a:t>重点的扶養能力調査対象者</a:t>
            </a:r>
            <a:r>
              <a:rPr kumimoji="1" lang="ja-JP" altLang="en-US" sz="1200" b="1" dirty="0">
                <a:solidFill>
                  <a:schemeClr val="accent5">
                    <a:lumMod val="75000"/>
                  </a:schemeClr>
                </a:solidFill>
                <a:latin typeface="メイリオ" panose="020B0604030504040204" pitchFamily="50" charset="-128"/>
                <a:ea typeface="メイリオ" panose="020B0604030504040204" pitchFamily="50" charset="-128"/>
              </a:rPr>
              <a:t>以外の者</a:t>
            </a:r>
            <a:endParaRPr kumimoji="1" lang="zh-TW" altLang="en-US" sz="1200" b="1" dirty="0">
              <a:solidFill>
                <a:schemeClr val="accent5">
                  <a:lumMod val="75000"/>
                </a:schemeClr>
              </a:solidFill>
              <a:latin typeface="メイリオ" panose="020B0604030504040204" pitchFamily="50" charset="-128"/>
              <a:ea typeface="メイリオ" panose="020B0604030504040204" pitchFamily="50" charset="-128"/>
            </a:endParaRPr>
          </a:p>
          <a:p>
            <a:pPr>
              <a:spcBef>
                <a:spcPts val="600"/>
              </a:spcBef>
            </a:pPr>
            <a:r>
              <a:rPr kumimoji="1" lang="ja-JP" altLang="en-US" sz="1200" b="1" dirty="0">
                <a:latin typeface="メイリオ" panose="020B0604030504040204" pitchFamily="50" charset="-128"/>
                <a:ea typeface="メイリオ" panose="020B0604030504040204" pitchFamily="50" charset="-128"/>
              </a:rPr>
              <a:t>＜調査方法＞</a:t>
            </a:r>
            <a:endParaRPr kumimoji="1" lang="en-US" altLang="ja-JP" sz="1200" b="1"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a:t>
            </a:r>
            <a:r>
              <a:rPr kumimoji="1" lang="ja-JP" altLang="en-US" sz="1200" b="0" dirty="0">
                <a:solidFill>
                  <a:schemeClr val="tx1"/>
                </a:solidFill>
                <a:latin typeface="メイリオ" panose="020B0604030504040204" pitchFamily="50" charset="-128"/>
                <a:ea typeface="メイリオ" panose="020B0604030504040204" pitchFamily="50" charset="-128"/>
              </a:rPr>
              <a:t>書面による照会</a:t>
            </a:r>
            <a:endParaRPr kumimoji="1" lang="en-US" altLang="ja-JP" sz="1200" b="0" dirty="0">
              <a:solidFill>
                <a:schemeClr val="tx1"/>
              </a:solidFill>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813E43FB-0F1F-8783-8111-D4BEE649DF2D}"/>
              </a:ext>
            </a:extLst>
          </p:cNvPr>
          <p:cNvSpPr txBox="1"/>
          <p:nvPr/>
        </p:nvSpPr>
        <p:spPr>
          <a:xfrm>
            <a:off x="-1" y="6023835"/>
            <a:ext cx="9905999" cy="738664"/>
          </a:xfrm>
          <a:prstGeom prst="rect">
            <a:avLst/>
          </a:prstGeom>
          <a:noFill/>
        </p:spPr>
        <p:txBody>
          <a:bodyPr wrap="square">
            <a:spAutoFit/>
          </a:bodyPr>
          <a:lstStyle/>
          <a:p>
            <a:pPr marL="285750" indent="-285750" defTabSz="914362" eaLnBrk="1" fontAlgn="auto" hangingPunct="1">
              <a:spcBef>
                <a:spcPts val="0"/>
              </a:spcBef>
              <a:spcAft>
                <a:spcPts val="0"/>
              </a:spcAft>
              <a:buFont typeface="Wingdings" panose="05000000000000000000" pitchFamily="2" charset="2"/>
              <a:buChar char="l"/>
              <a:defRPr/>
            </a:pPr>
            <a:r>
              <a:rPr kumimoji="1" lang="ja-JP" altLang="en-US" sz="1400" spc="100" dirty="0">
                <a:solidFill>
                  <a:prstClr val="black"/>
                </a:solidFill>
                <a:latin typeface="メイリオ" panose="020B0604030504040204" pitchFamily="50" charset="-128"/>
                <a:ea typeface="メイリオ" panose="020B0604030504040204" pitchFamily="50" charset="-128"/>
              </a:rPr>
              <a:t>明らかに要保護者を扶養することができると思われる扶養義務者に対しては、扶養義務者への通知（法第</a:t>
            </a:r>
            <a:r>
              <a:rPr kumimoji="1" lang="en-US" altLang="ja-JP" sz="1400" spc="100" dirty="0">
                <a:solidFill>
                  <a:prstClr val="black"/>
                </a:solidFill>
                <a:latin typeface="メイリオ" panose="020B0604030504040204" pitchFamily="50" charset="-128"/>
                <a:ea typeface="メイリオ" panose="020B0604030504040204" pitchFamily="50" charset="-128"/>
              </a:rPr>
              <a:t>24</a:t>
            </a:r>
            <a:r>
              <a:rPr kumimoji="1" lang="ja-JP" altLang="en-US" sz="1400" spc="100" dirty="0">
                <a:solidFill>
                  <a:prstClr val="black"/>
                </a:solidFill>
                <a:latin typeface="メイリオ" panose="020B0604030504040204" pitchFamily="50" charset="-128"/>
                <a:ea typeface="メイリオ" panose="020B0604030504040204" pitchFamily="50" charset="-128"/>
              </a:rPr>
              <a:t>条第８項）、扶養義務者から報告徴収（法第</a:t>
            </a:r>
            <a:r>
              <a:rPr kumimoji="1" lang="en-US" altLang="ja-JP" sz="1400" spc="100" dirty="0">
                <a:solidFill>
                  <a:prstClr val="black"/>
                </a:solidFill>
                <a:latin typeface="メイリオ" panose="020B0604030504040204" pitchFamily="50" charset="-128"/>
                <a:ea typeface="メイリオ" panose="020B0604030504040204" pitchFamily="50" charset="-128"/>
              </a:rPr>
              <a:t>28</a:t>
            </a:r>
            <a:r>
              <a:rPr kumimoji="1" lang="ja-JP" altLang="en-US" sz="1400" spc="100" dirty="0">
                <a:solidFill>
                  <a:prstClr val="black"/>
                </a:solidFill>
                <a:latin typeface="メイリオ" panose="020B0604030504040204" pitchFamily="50" charset="-128"/>
                <a:ea typeface="メイリオ" panose="020B0604030504040204" pitchFamily="50" charset="-128"/>
              </a:rPr>
              <a:t>条第</a:t>
            </a:r>
            <a:r>
              <a:rPr kumimoji="1" lang="en-US" altLang="ja-JP" sz="1400" spc="100" dirty="0">
                <a:solidFill>
                  <a:prstClr val="black"/>
                </a:solidFill>
                <a:latin typeface="メイリオ" panose="020B0604030504040204" pitchFamily="50" charset="-128"/>
                <a:ea typeface="メイリオ" panose="020B0604030504040204" pitchFamily="50" charset="-128"/>
              </a:rPr>
              <a:t>2</a:t>
            </a:r>
            <a:r>
              <a:rPr kumimoji="1" lang="ja-JP" altLang="en-US" sz="1400" spc="100" dirty="0">
                <a:solidFill>
                  <a:prstClr val="black"/>
                </a:solidFill>
                <a:latin typeface="メイリオ" panose="020B0604030504040204" pitchFamily="50" charset="-128"/>
                <a:ea typeface="メイリオ" panose="020B0604030504040204" pitchFamily="50" charset="-128"/>
              </a:rPr>
              <a:t>項）、扶養義務者からの費用徴収（法第</a:t>
            </a:r>
            <a:r>
              <a:rPr kumimoji="1" lang="en-US" altLang="ja-JP" sz="1400" spc="100" dirty="0">
                <a:solidFill>
                  <a:prstClr val="black"/>
                </a:solidFill>
                <a:latin typeface="メイリオ" panose="020B0604030504040204" pitchFamily="50" charset="-128"/>
                <a:ea typeface="メイリオ" panose="020B0604030504040204" pitchFamily="50" charset="-128"/>
              </a:rPr>
              <a:t>77</a:t>
            </a:r>
            <a:r>
              <a:rPr kumimoji="1" lang="ja-JP" altLang="en-US" sz="1400" spc="100" dirty="0">
                <a:solidFill>
                  <a:prstClr val="black"/>
                </a:solidFill>
                <a:latin typeface="メイリオ" panose="020B0604030504040204" pitchFamily="50" charset="-128"/>
                <a:ea typeface="メイリオ" panose="020B0604030504040204" pitchFamily="50" charset="-128"/>
              </a:rPr>
              <a:t>条第１項）といった手続きがあります。</a:t>
            </a:r>
          </a:p>
        </p:txBody>
      </p:sp>
      <p:sp>
        <p:nvSpPr>
          <p:cNvPr id="4" name="左中かっこ 3">
            <a:extLst>
              <a:ext uri="{FF2B5EF4-FFF2-40B4-BE49-F238E27FC236}">
                <a16:creationId xmlns:a16="http://schemas.microsoft.com/office/drawing/2014/main" id="{CE4CAE33-D1BB-2751-8E81-3620C588D7A8}"/>
              </a:ext>
            </a:extLst>
          </p:cNvPr>
          <p:cNvSpPr/>
          <p:nvPr/>
        </p:nvSpPr>
        <p:spPr>
          <a:xfrm>
            <a:off x="2780906" y="3935010"/>
            <a:ext cx="241879" cy="2041195"/>
          </a:xfrm>
          <a:prstGeom prst="leftBrace">
            <a:avLst>
              <a:gd name="adj1" fmla="val 187405"/>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520312D8-3B55-04C3-6217-E7D3EEB3CF0B}"/>
              </a:ext>
            </a:extLst>
          </p:cNvPr>
          <p:cNvSpPr/>
          <p:nvPr/>
        </p:nvSpPr>
        <p:spPr>
          <a:xfrm>
            <a:off x="2290186" y="586366"/>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2A65102D-EF92-4358-8C08-3BD1439DED83}"/>
              </a:ext>
            </a:extLst>
          </p:cNvPr>
          <p:cNvSpPr/>
          <p:nvPr/>
        </p:nvSpPr>
        <p:spPr>
          <a:xfrm>
            <a:off x="2942037" y="1231175"/>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07D960FC-9E89-78B5-5252-296536193526}"/>
              </a:ext>
            </a:extLst>
          </p:cNvPr>
          <p:cNvSpPr/>
          <p:nvPr/>
        </p:nvSpPr>
        <p:spPr>
          <a:xfrm>
            <a:off x="0" y="0"/>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8" name="テキスト ボックス 7">
            <a:extLst>
              <a:ext uri="{FF2B5EF4-FFF2-40B4-BE49-F238E27FC236}">
                <a16:creationId xmlns:a16="http://schemas.microsoft.com/office/drawing/2014/main" id="{5D31F2C6-D222-7221-50B5-8C6915680414}"/>
              </a:ext>
            </a:extLst>
          </p:cNvPr>
          <p:cNvSpPr txBox="1"/>
          <p:nvPr/>
        </p:nvSpPr>
        <p:spPr>
          <a:xfrm>
            <a:off x="453000" y="1693193"/>
            <a:ext cx="9000000" cy="1061829"/>
          </a:xfrm>
          <a:prstGeom prst="rect">
            <a:avLst/>
          </a:prstGeom>
          <a:noFill/>
        </p:spPr>
        <p:txBody>
          <a:bodyPr wrap="square">
            <a:spAutoFit/>
          </a:bodyPr>
          <a:lstStyle/>
          <a:p>
            <a:pPr defTabSz="914362" eaLnBrk="1" fontAlgn="auto" hangingPunct="1">
              <a:spcBef>
                <a:spcPts val="600"/>
              </a:spcBef>
              <a:spcAft>
                <a:spcPts val="0"/>
              </a:spcAft>
              <a:buFont typeface="ＭＳ Ｐゴシック" panose="020B0600070205080204" pitchFamily="50" charset="-128"/>
              <a:buChar char="*"/>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以下のような場合を想定（保護の実施要領（課問第５の２「扶養義務の履行が期待できない者に対する扶養能力調査の方法」）、</a:t>
            </a:r>
            <a:br>
              <a:rPr kumimoji="1" lang="en-US" altLang="ja-JP" sz="1050" spc="100" dirty="0">
                <a:solidFill>
                  <a:schemeClr val="tx1"/>
                </a:solidFill>
                <a:latin typeface="ＭＳ ゴシック" panose="020B0609070205080204" pitchFamily="49" charset="-128"/>
                <a:ea typeface="ＭＳ ゴシック" panose="020B0609070205080204" pitchFamily="49" charset="-128"/>
              </a:rPr>
            </a:b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別冊問答問５－１「扶養義務履行が期待できない者の判断基準」を参照）</a:t>
            </a:r>
            <a:endParaRPr kumimoji="1" lang="en-US" altLang="ja-JP" sz="1050" spc="100" dirty="0">
              <a:solidFill>
                <a:schemeClr val="tx1"/>
              </a:solidFill>
              <a:latin typeface="ＭＳ ゴシック" panose="020B0609070205080204" pitchFamily="49" charset="-128"/>
              <a:ea typeface="ＭＳ ゴシック" panose="020B0609070205080204" pitchFamily="49" charset="-128"/>
            </a:endParaRPr>
          </a:p>
          <a:p>
            <a:pPr defTabSz="914362" eaLnBrk="1" fontAlgn="auto" hangingPunct="1">
              <a:spcBef>
                <a:spcPts val="0"/>
              </a:spcBef>
              <a:spcAft>
                <a:spcPts val="0"/>
              </a:spcAft>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①扶養義務者が被保護者、施設入所者、長期入院患者、主たる生計維持者ではない非稼働者（専業主婦、主夫等）、</a:t>
            </a:r>
            <a:br>
              <a:rPr kumimoji="1" lang="en-US" altLang="ja-JP" sz="1050" spc="100" dirty="0">
                <a:solidFill>
                  <a:schemeClr val="tx1"/>
                </a:solidFill>
                <a:latin typeface="ＭＳ ゴシック" panose="020B0609070205080204" pitchFamily="49" charset="-128"/>
                <a:ea typeface="ＭＳ ゴシック" panose="020B0609070205080204" pitchFamily="49" charset="-128"/>
              </a:rPr>
            </a:b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未成年者、概ね</a:t>
            </a:r>
            <a:r>
              <a:rPr kumimoji="1" lang="en-US" altLang="ja-JP" sz="1050" spc="100" dirty="0">
                <a:solidFill>
                  <a:schemeClr val="tx1"/>
                </a:solidFill>
                <a:latin typeface="ＭＳ ゴシック" panose="020B0609070205080204" pitchFamily="49" charset="-128"/>
                <a:ea typeface="ＭＳ ゴシック" panose="020B0609070205080204" pitchFamily="49" charset="-128"/>
              </a:rPr>
              <a:t>70</a:t>
            </a: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歳以上の高齢者など</a:t>
            </a:r>
          </a:p>
          <a:p>
            <a:pPr defTabSz="914362" eaLnBrk="1" fontAlgn="auto" hangingPunct="1">
              <a:spcBef>
                <a:spcPts val="0"/>
              </a:spcBef>
              <a:spcAft>
                <a:spcPts val="0"/>
              </a:spcAft>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②要保護者の生活歴等から特別な事情があり明らかに扶養が期待できない（</a:t>
            </a:r>
            <a:r>
              <a:rPr kumimoji="1" lang="en-US" altLang="ja-JP" sz="1050" spc="100" dirty="0">
                <a:solidFill>
                  <a:schemeClr val="tx1"/>
                </a:solidFill>
                <a:latin typeface="ＭＳ ゴシック" panose="020B0609070205080204" pitchFamily="49" charset="-128"/>
                <a:ea typeface="ＭＳ ゴシック" panose="020B0609070205080204" pitchFamily="49" charset="-128"/>
              </a:rPr>
              <a:t>10</a:t>
            </a: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年程度音信不通など交流が断絶　等）</a:t>
            </a:r>
          </a:p>
          <a:p>
            <a:pPr defTabSz="914362" eaLnBrk="1" fontAlgn="auto" hangingPunct="1">
              <a:spcBef>
                <a:spcPts val="0"/>
              </a:spcBef>
              <a:spcAft>
                <a:spcPts val="0"/>
              </a:spcAft>
              <a:defRPr/>
            </a:pP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　　③扶養を求めることにより明らかに要保護者の自立を阻害することになると認められる者（</a:t>
            </a:r>
            <a:r>
              <a:rPr kumimoji="1" lang="en-US" altLang="ja-JP" sz="1050" spc="100" dirty="0">
                <a:solidFill>
                  <a:schemeClr val="tx1"/>
                </a:solidFill>
                <a:latin typeface="ＭＳ ゴシック" panose="020B0609070205080204" pitchFamily="49" charset="-128"/>
                <a:ea typeface="ＭＳ ゴシック" panose="020B0609070205080204" pitchFamily="49" charset="-128"/>
              </a:rPr>
              <a:t>DV</a:t>
            </a:r>
            <a:r>
              <a:rPr kumimoji="1" lang="ja-JP" altLang="en-US" sz="1050" spc="100" dirty="0">
                <a:solidFill>
                  <a:schemeClr val="tx1"/>
                </a:solidFill>
                <a:latin typeface="ＭＳ ゴシック" panose="020B0609070205080204" pitchFamily="49" charset="-128"/>
                <a:ea typeface="ＭＳ ゴシック" panose="020B0609070205080204" pitchFamily="49" charset="-128"/>
              </a:rPr>
              <a:t>、虐待等）</a:t>
            </a:r>
          </a:p>
        </p:txBody>
      </p:sp>
    </p:spTree>
    <p:extLst>
      <p:ext uri="{BB962C8B-B14F-4D97-AF65-F5344CB8AC3E}">
        <p14:creationId xmlns:p14="http://schemas.microsoft.com/office/powerpoint/2010/main" val="2655277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119E838-FD47-1F7A-B4E5-886DD0F71A9E}"/>
              </a:ext>
            </a:extLst>
          </p:cNvPr>
          <p:cNvSpPr/>
          <p:nvPr/>
        </p:nvSpPr>
        <p:spPr>
          <a:xfrm>
            <a:off x="0" y="648000"/>
            <a:ext cx="9906000" cy="10973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保護基準</a:t>
            </a:r>
            <a:r>
              <a:rPr kumimoji="1" lang="ja-JP" altLang="en-US" sz="1050" spc="100" dirty="0">
                <a:solidFill>
                  <a:schemeClr val="tx1"/>
                </a:solidFill>
                <a:latin typeface="メイリオ" panose="020B0604030504040204" pitchFamily="50" charset="-128"/>
                <a:ea typeface="メイリオ" panose="020B0604030504040204" pitchFamily="50" charset="-128"/>
              </a:rPr>
              <a:t>（</a:t>
            </a:r>
            <a:r>
              <a:rPr kumimoji="1" lang="en-US" altLang="ja-JP" sz="105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は、厚生労働大臣が、要保護者の年齢、世帯構成、所在地等の事情を考慮して扶助別（８つ）に定めています。  </a:t>
            </a:r>
            <a:r>
              <a:rPr kumimoji="1" lang="en-US" altLang="ja-JP" sz="1100" spc="100" dirty="0">
                <a:solidFill>
                  <a:schemeClr val="tx1"/>
                </a:solidFill>
                <a:latin typeface="メイリオ" panose="020B0604030504040204" pitchFamily="50" charset="-128"/>
                <a:ea typeface="メイリオ" panose="020B0604030504040204" pitchFamily="50" charset="-128"/>
              </a:rPr>
              <a:t>※</a:t>
            </a:r>
            <a:r>
              <a:rPr kumimoji="1" lang="ja-JP" altLang="en-US" sz="1100" spc="100" dirty="0">
                <a:solidFill>
                  <a:schemeClr val="tx1"/>
                </a:solidFill>
                <a:latin typeface="メイリオ" panose="020B0604030504040204" pitchFamily="50" charset="-128"/>
                <a:ea typeface="メイリオ" panose="020B0604030504040204" pitchFamily="50" charset="-128"/>
              </a:rPr>
              <a:t>生活保護法による保護の基準（昭和</a:t>
            </a:r>
            <a:r>
              <a:rPr kumimoji="1" lang="en-US" altLang="ja-JP" sz="1100" spc="100" dirty="0">
                <a:solidFill>
                  <a:schemeClr val="tx1"/>
                </a:solidFill>
                <a:latin typeface="メイリオ" panose="020B0604030504040204" pitchFamily="50" charset="-128"/>
                <a:ea typeface="メイリオ" panose="020B0604030504040204" pitchFamily="50" charset="-128"/>
              </a:rPr>
              <a:t>38</a:t>
            </a:r>
            <a:r>
              <a:rPr kumimoji="1" lang="ja-JP" altLang="en-US" sz="1100" spc="100" dirty="0">
                <a:solidFill>
                  <a:schemeClr val="tx1"/>
                </a:solidFill>
                <a:latin typeface="メイリオ" panose="020B0604030504040204" pitchFamily="50" charset="-128"/>
                <a:ea typeface="メイリオ" panose="020B0604030504040204" pitchFamily="50" charset="-128"/>
              </a:rPr>
              <a:t>年</a:t>
            </a:r>
            <a:r>
              <a:rPr kumimoji="1" lang="en-US" altLang="ja-JP" sz="1100" spc="100" dirty="0">
                <a:solidFill>
                  <a:schemeClr val="tx1"/>
                </a:solidFill>
                <a:latin typeface="メイリオ" panose="020B0604030504040204" pitchFamily="50" charset="-128"/>
                <a:ea typeface="メイリオ" panose="020B0604030504040204" pitchFamily="50" charset="-128"/>
              </a:rPr>
              <a:t>4</a:t>
            </a:r>
            <a:r>
              <a:rPr kumimoji="1" lang="ja-JP" altLang="en-US" sz="1100" spc="100" dirty="0">
                <a:solidFill>
                  <a:schemeClr val="tx1"/>
                </a:solidFill>
                <a:latin typeface="メイリオ" panose="020B0604030504040204" pitchFamily="50" charset="-128"/>
                <a:ea typeface="メイリオ" panose="020B0604030504040204" pitchFamily="50" charset="-128"/>
              </a:rPr>
              <a:t>月</a:t>
            </a:r>
            <a:r>
              <a:rPr kumimoji="1" lang="en-US" altLang="ja-JP" sz="1100" spc="100" dirty="0">
                <a:solidFill>
                  <a:schemeClr val="tx1"/>
                </a:solidFill>
                <a:latin typeface="メイリオ" panose="020B0604030504040204" pitchFamily="50" charset="-128"/>
                <a:ea typeface="メイリオ" panose="020B0604030504040204" pitchFamily="50" charset="-128"/>
              </a:rPr>
              <a:t>1</a:t>
            </a:r>
            <a:r>
              <a:rPr kumimoji="1" lang="ja-JP" altLang="en-US" sz="1100" spc="100" dirty="0">
                <a:solidFill>
                  <a:schemeClr val="tx1"/>
                </a:solidFill>
                <a:latin typeface="メイリオ" panose="020B0604030504040204" pitchFamily="50" charset="-128"/>
                <a:ea typeface="メイリオ" panose="020B0604030504040204" pitchFamily="50" charset="-128"/>
              </a:rPr>
              <a:t>日厚生省告示第</a:t>
            </a:r>
            <a:r>
              <a:rPr kumimoji="1" lang="en-US" altLang="ja-JP" sz="1100" spc="100" dirty="0">
                <a:solidFill>
                  <a:schemeClr val="tx1"/>
                </a:solidFill>
                <a:latin typeface="メイリオ" panose="020B0604030504040204" pitchFamily="50" charset="-128"/>
                <a:ea typeface="メイリオ" panose="020B0604030504040204" pitchFamily="50" charset="-128"/>
              </a:rPr>
              <a:t>158</a:t>
            </a:r>
            <a:r>
              <a:rPr kumimoji="1" lang="ja-JP" altLang="en-US" sz="1100" spc="100" dirty="0">
                <a:solidFill>
                  <a:schemeClr val="tx1"/>
                </a:solidFill>
                <a:latin typeface="メイリオ" panose="020B0604030504040204" pitchFamily="50" charset="-128"/>
                <a:ea typeface="メイリオ" panose="020B0604030504040204" pitchFamily="50" charset="-128"/>
              </a:rPr>
              <a:t>号）</a:t>
            </a:r>
            <a:endParaRPr kumimoji="1" lang="en-US" altLang="ja-JP" sz="11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現金支給と現物（サービスや品物を受け、請求書等で直接提供者に費用を支払うもの）支給があります。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個々の世帯の状況に応じた加算や一時扶助が設けられています。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46083" name="スライド番号プレースホルダー 5">
            <a:extLst>
              <a:ext uri="{FF2B5EF4-FFF2-40B4-BE49-F238E27FC236}">
                <a16:creationId xmlns:a16="http://schemas.microsoft.com/office/drawing/2014/main" id="{52C8EDB5-C3E7-F696-F5B1-F78E809FDCE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3953F9E-DE03-46D7-832B-7FAFEA4F5949}" type="slidenum">
              <a:rPr lang="ja-JP" altLang="en-US" sz="1000" smtClean="0">
                <a:solidFill>
                  <a:srgbClr val="898989"/>
                </a:solidFill>
              </a:rPr>
              <a:pPr>
                <a:lnSpc>
                  <a:spcPct val="100000"/>
                </a:lnSpc>
                <a:spcBef>
                  <a:spcPct val="0"/>
                </a:spcBef>
                <a:buFontTx/>
                <a:buNone/>
              </a:pPr>
              <a:t>33</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9D3F3527-BB0E-1C1C-8EB4-850C5A622280}"/>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５．最低生活費</a:t>
            </a:r>
          </a:p>
        </p:txBody>
      </p:sp>
      <p:pic>
        <p:nvPicPr>
          <p:cNvPr id="5" name="図 4">
            <a:extLst>
              <a:ext uri="{FF2B5EF4-FFF2-40B4-BE49-F238E27FC236}">
                <a16:creationId xmlns:a16="http://schemas.microsoft.com/office/drawing/2014/main" id="{FDCAD28E-DD22-B4C0-7746-2E91F6861439}"/>
              </a:ext>
            </a:extLst>
          </p:cNvPr>
          <p:cNvPicPr>
            <a:picLocks noChangeAspect="1"/>
          </p:cNvPicPr>
          <p:nvPr/>
        </p:nvPicPr>
        <p:blipFill>
          <a:blip r:embed="rId3"/>
          <a:stretch>
            <a:fillRect/>
          </a:stretch>
        </p:blipFill>
        <p:spPr>
          <a:xfrm>
            <a:off x="806644" y="1807333"/>
            <a:ext cx="8292712" cy="4766439"/>
          </a:xfrm>
          <a:prstGeom prst="rect">
            <a:avLst/>
          </a:prstGeom>
        </p:spPr>
      </p:pic>
      <p:sp>
        <p:nvSpPr>
          <p:cNvPr id="2" name="正方形/長方形 1">
            <a:extLst>
              <a:ext uri="{FF2B5EF4-FFF2-40B4-BE49-F238E27FC236}">
                <a16:creationId xmlns:a16="http://schemas.microsoft.com/office/drawing/2014/main" id="{F8C90E34-3950-7D05-EBB0-B5A9A1890040}"/>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498548" y="703060"/>
            <a:ext cx="9024146" cy="733560"/>
          </a:xfrm>
          <a:prstGeom prst="rect">
            <a:avLst/>
          </a:prstGeom>
          <a:noFill/>
          <a:ln w="3175">
            <a:noFill/>
            <a:prstDash val="dash"/>
            <a:miter lim="800000"/>
            <a:headEnd/>
            <a:tailEnd/>
          </a:ln>
        </p:spPr>
        <p:txBody>
          <a:bodyPr wrap="square" lIns="83062" tIns="43193" rIns="83062" bIns="43193">
            <a:spAutoFit/>
          </a:bodyPr>
          <a:lstStyle/>
          <a:p>
            <a:pPr marL="0" marR="0" lvl="0" indent="0" algn="l" defTabSz="83922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00" normalizeH="0" noProof="0" dirty="0">
                <a:ln>
                  <a:noFill/>
                </a:ln>
                <a:effectLst/>
                <a:uLnTx/>
                <a:uFillTx/>
                <a:latin typeface="メイリオ" panose="020B0604030504040204" pitchFamily="50" charset="-128"/>
                <a:ea typeface="メイリオ" panose="020B0604030504040204" pitchFamily="50" charset="-128"/>
              </a:rPr>
              <a:t>　生活保護基準は、要保護者の年齢別、性別、世帯構成別、所在地域別その他保護の種類に応じて必要な事情を考慮した最低限度の生活の需要を満たすに十分なものであつて、且つ、これをこえないものでなければならない。（生活保護法第８条第２項） </a:t>
            </a:r>
          </a:p>
        </p:txBody>
      </p:sp>
      <p:graphicFrame>
        <p:nvGraphicFramePr>
          <p:cNvPr id="10244" name="Group 4"/>
          <p:cNvGraphicFramePr>
            <a:graphicFrameLocks noGrp="1"/>
          </p:cNvGraphicFramePr>
          <p:nvPr>
            <p:extLst>
              <p:ext uri="{D42A27DB-BD31-4B8C-83A1-F6EECF244321}">
                <p14:modId xmlns:p14="http://schemas.microsoft.com/office/powerpoint/2010/main" val="3119423398"/>
              </p:ext>
            </p:extLst>
          </p:nvPr>
        </p:nvGraphicFramePr>
        <p:xfrm>
          <a:off x="689316" y="1501389"/>
          <a:ext cx="8833378" cy="4845252"/>
        </p:xfrm>
        <a:graphic>
          <a:graphicData uri="http://schemas.openxmlformats.org/drawingml/2006/table">
            <a:tbl>
              <a:tblPr/>
              <a:tblGrid>
                <a:gridCol w="3492270">
                  <a:extLst>
                    <a:ext uri="{9D8B030D-6E8A-4147-A177-3AD203B41FA5}">
                      <a16:colId xmlns:a16="http://schemas.microsoft.com/office/drawing/2014/main" val="20000"/>
                    </a:ext>
                  </a:extLst>
                </a:gridCol>
                <a:gridCol w="1037508">
                  <a:extLst>
                    <a:ext uri="{9D8B030D-6E8A-4147-A177-3AD203B41FA5}">
                      <a16:colId xmlns:a16="http://schemas.microsoft.com/office/drawing/2014/main" val="20001"/>
                    </a:ext>
                  </a:extLst>
                </a:gridCol>
                <a:gridCol w="4303600">
                  <a:extLst>
                    <a:ext uri="{9D8B030D-6E8A-4147-A177-3AD203B41FA5}">
                      <a16:colId xmlns:a16="http://schemas.microsoft.com/office/drawing/2014/main" val="20002"/>
                    </a:ext>
                  </a:extLst>
                </a:gridCol>
              </a:tblGrid>
              <a:tr h="478302">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生活を営む上で生じる費用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対応する　扶助の種類</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支　給　内　容</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59988">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日常生活に必要な費用　　　　　　　　　</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（食費・被服費・光熱水費等）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生活扶助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基準額は、　　　　　　　　　　　　　　　　　　　</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①食費等の個人的費用（年齢別に算定）</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②光熱水費等の世帯共通的費用（世帯人員別に算定）</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を合算して算出。</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１０月から４月までのうち、地域に応じて５ヶ月から７ヶ月間冬季加算を支給。</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特定の世帯には加算がある（障害者加算等）。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11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アパート等の家賃等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住宅扶助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義務教育を受けるために必要な学用品費等</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教育扶助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定められた基準額（一部、定められた範囲内で実費）を支給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11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医療サービスの費用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医療扶助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費用は直接医療機関へ支払（本人負担なし）</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介護サービスの費用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介護扶助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費用は直接介護事業者へ支払（本人負担なし）</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出産費用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出産扶助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83929">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就労に必要な技能の修得等にかかる費用</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　</a:t>
                      </a:r>
                      <a:r>
                        <a:rPr kumimoji="1" lang="ja-JP" altLang="en-US" sz="105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（高等学校等に就学するための費用を含む。）</a:t>
                      </a:r>
                      <a:endPar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生業扶助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定められた範囲内で実費（高等学校等に就学するための費用の一部は定められた基準額）を支給</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60000">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葬祭費用</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メイリオ" panose="020B0604030504040204" pitchFamily="50" charset="-128"/>
                          <a:ea typeface="メイリオ" panose="020B0604030504040204" pitchFamily="50" charset="-128"/>
                        </a:rPr>
                        <a:t>葬祭扶助</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rPr>
                        <a:t>定められた範囲内で実費を支給</a:t>
                      </a:r>
                      <a:endParaRPr kumimoji="1" lang="en-US" altLang="ja-JP" sz="12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5" name="Rectangle 4"/>
          <p:cNvSpPr>
            <a:spLocks noChangeArrowheads="1"/>
          </p:cNvSpPr>
          <p:nvPr/>
        </p:nvSpPr>
        <p:spPr bwMode="auto">
          <a:xfrm>
            <a:off x="294551" y="414294"/>
            <a:ext cx="3206295" cy="331413"/>
          </a:xfrm>
          <a:prstGeom prst="rect">
            <a:avLst/>
          </a:prstGeom>
          <a:noFill/>
          <a:ln w="9525">
            <a:noFill/>
            <a:miter lim="800000"/>
            <a:headEnd/>
            <a:tailEnd/>
          </a:ln>
        </p:spPr>
        <p:txBody>
          <a:bodyPr wrap="square" lIns="84366" tIns="42184" rIns="84366" bIns="42184" anchor="ctr">
            <a:spAutoFit/>
          </a:bodyPr>
          <a:lstStyle/>
          <a:p>
            <a:pPr marL="0" marR="0" lvl="0" indent="0" algn="l" defTabSz="83922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100" normalizeH="0" noProof="0" dirty="0">
                <a:ln>
                  <a:noFill/>
                </a:ln>
                <a:effectLst/>
                <a:uLnTx/>
                <a:uFillTx/>
                <a:latin typeface="メイリオ" panose="020B0604030504040204" pitchFamily="50" charset="-128"/>
                <a:ea typeface="メイリオ" panose="020B0604030504040204" pitchFamily="50" charset="-128"/>
              </a:rPr>
              <a:t>◎　生活保護基準の内容</a:t>
            </a:r>
          </a:p>
        </p:txBody>
      </p:sp>
      <p:sp>
        <p:nvSpPr>
          <p:cNvPr id="7" name="テキスト ボックス 6"/>
          <p:cNvSpPr txBox="1"/>
          <p:nvPr/>
        </p:nvSpPr>
        <p:spPr>
          <a:xfrm>
            <a:off x="689316" y="6410456"/>
            <a:ext cx="8009036" cy="269882"/>
          </a:xfrm>
          <a:prstGeom prst="rect">
            <a:avLst/>
          </a:prstGeom>
          <a:noFill/>
        </p:spPr>
        <p:txBody>
          <a:bodyPr wrap="square" lIns="84391" tIns="42196" rIns="84391" bIns="42196" rtlCol="0">
            <a:spAutoFit/>
          </a:bodyPr>
          <a:lstStyle/>
          <a:p>
            <a:pPr marL="0" marR="0" lvl="0" indent="0" algn="l" defTabSz="83922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勤労控除 ： 就労収入のうち一定額を控除する仕組み。就労収入額に比例して控除額が増加。</a:t>
            </a:r>
            <a:endParaRPr kumimoji="1" lang="en-US" altLang="ja-JP" sz="12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8B6B4943-57F1-7CDD-49E2-DCDC4E86DDF2}"/>
              </a:ext>
            </a:extLst>
          </p:cNvPr>
          <p:cNvSpPr/>
          <p:nvPr/>
        </p:nvSpPr>
        <p:spPr>
          <a:xfrm>
            <a:off x="-3381" y="139339"/>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6" name="スライド番号プレースホルダー 5">
            <a:extLst>
              <a:ext uri="{FF2B5EF4-FFF2-40B4-BE49-F238E27FC236}">
                <a16:creationId xmlns:a16="http://schemas.microsoft.com/office/drawing/2014/main" id="{A2B5A8C7-20BD-C209-C702-5A71B9BDB3D8}"/>
              </a:ext>
            </a:extLst>
          </p:cNvPr>
          <p:cNvSpPr txBox="1">
            <a:spLocks noChangeArrowheads="1"/>
          </p:cNvSpPr>
          <p:nvPr/>
        </p:nvSpPr>
        <p:spPr bwMode="auto">
          <a:xfrm>
            <a:off x="9526588" y="6492875"/>
            <a:ext cx="379412"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algn="l" defTabSz="457200" rtl="0" eaLnBrk="1" fontAlgn="auto" hangingPunct="1">
              <a:lnSpc>
                <a:spcPct val="90000"/>
              </a:lnSpc>
              <a:spcBef>
                <a:spcPts val="1000"/>
              </a:spcBef>
              <a:spcAft>
                <a:spcPts val="0"/>
              </a:spcAft>
              <a:buFont typeface="Arial" panose="020B0604020202020204" pitchFamily="34" charset="0"/>
              <a:buChar char="•"/>
              <a:defRPr kumimoji="1" sz="2800" kern="1200">
                <a:solidFill>
                  <a:schemeClr val="tx1"/>
                </a:solidFill>
                <a:latin typeface="Calibri" panose="020F0502020204030204" pitchFamily="34" charset="0"/>
                <a:ea typeface="+mn-ea"/>
                <a:cs typeface="+mn-cs"/>
              </a:defRPr>
            </a:lvl1pPr>
            <a:lvl2pPr marL="742950" indent="-285750" algn="l" defTabSz="457200"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Calibri" panose="020F0502020204030204" pitchFamily="34" charset="0"/>
                <a:ea typeface="+mn-ea"/>
                <a:cs typeface="+mn-cs"/>
              </a:defRPr>
            </a:lvl2pPr>
            <a:lvl3pPr marL="1143000" indent="-228600" algn="l" defTabSz="457200"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mn-ea"/>
                <a:cs typeface="+mn-cs"/>
              </a:defRPr>
            </a:lvl3pPr>
            <a:lvl4pPr marL="16002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4pPr>
            <a:lvl5pPr marL="2057400" indent="-228600" algn="l" defTabSz="457200"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5pPr>
            <a:lvl6pPr marL="25146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6pPr>
            <a:lvl7pPr marL="29718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7pPr>
            <a:lvl8pPr marL="34290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8pPr>
            <a:lvl9pPr marL="3886200" indent="-228600" algn="l" defTabSz="457200" rtl="0" eaLnBrk="0" fontAlgn="base" latinLnBrk="0" hangingPunct="0">
              <a:lnSpc>
                <a:spcPct val="90000"/>
              </a:lnSpc>
              <a:spcBef>
                <a:spcPts val="500"/>
              </a:spcBef>
              <a:spcAft>
                <a:spcPct val="0"/>
              </a:spcAft>
              <a:buFont typeface="Arial" panose="020B0604020202020204" pitchFamily="34" charset="0"/>
              <a:buChar char="•"/>
              <a:defRPr kumimoji="1" kern="1200">
                <a:solidFill>
                  <a:schemeClr val="tx1"/>
                </a:solidFill>
                <a:latin typeface="Calibri" panose="020F0502020204030204" pitchFamily="34" charset="0"/>
                <a:ea typeface="+mn-ea"/>
                <a:cs typeface="+mn-cs"/>
              </a:defRPr>
            </a:lvl9pPr>
          </a:lstStyle>
          <a:p>
            <a:pPr algn="r">
              <a:lnSpc>
                <a:spcPct val="100000"/>
              </a:lnSpc>
              <a:spcBef>
                <a:spcPct val="0"/>
              </a:spcBef>
              <a:buFontTx/>
              <a:buNone/>
            </a:pPr>
            <a:fld id="{B3953F9E-DE03-46D7-832B-7FAFEA4F5949}" type="slidenum">
              <a:rPr lang="ja-JP" altLang="en-US" sz="1000" smtClean="0">
                <a:solidFill>
                  <a:srgbClr val="898989"/>
                </a:solidFill>
              </a:rPr>
              <a:pPr algn="r">
                <a:lnSpc>
                  <a:spcPct val="100000"/>
                </a:lnSpc>
                <a:spcBef>
                  <a:spcPct val="0"/>
                </a:spcBef>
                <a:buFontTx/>
                <a:buNone/>
              </a:pPr>
              <a:t>34</a:t>
            </a:fld>
            <a:endParaRPr lang="ja-JP" altLang="en-US" sz="1000">
              <a:solidFill>
                <a:srgbClr val="898989"/>
              </a:solidFill>
            </a:endParaRPr>
          </a:p>
        </p:txBody>
      </p:sp>
    </p:spTree>
    <p:extLst>
      <p:ext uri="{BB962C8B-B14F-4D97-AF65-F5344CB8AC3E}">
        <p14:creationId xmlns:p14="http://schemas.microsoft.com/office/powerpoint/2010/main" val="7601796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AE31-5E81-41FF-9E4B-62C549C32F46}"/>
            </a:ext>
          </a:extLst>
        </p:cNvPr>
        <p:cNvGrpSpPr/>
        <p:nvPr/>
      </p:nvGrpSpPr>
      <p:grpSpPr>
        <a:xfrm>
          <a:off x="0" y="0"/>
          <a:ext cx="0" cy="0"/>
          <a:chOff x="0" y="0"/>
          <a:chExt cx="0" cy="0"/>
        </a:xfrm>
      </p:grpSpPr>
      <p:sp>
        <p:nvSpPr>
          <p:cNvPr id="46083" name="スライド番号プレースホルダー 5">
            <a:extLst>
              <a:ext uri="{FF2B5EF4-FFF2-40B4-BE49-F238E27FC236}">
                <a16:creationId xmlns:a16="http://schemas.microsoft.com/office/drawing/2014/main" id="{91A080D6-E54D-7ADE-574B-C091A0D4F32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3953F9E-DE03-46D7-832B-7FAFEA4F5949}" type="slidenum">
              <a:rPr lang="ja-JP" altLang="en-US" sz="1000" smtClean="0">
                <a:solidFill>
                  <a:srgbClr val="898989"/>
                </a:solidFill>
              </a:rPr>
              <a:pPr>
                <a:lnSpc>
                  <a:spcPct val="100000"/>
                </a:lnSpc>
                <a:spcBef>
                  <a:spcPct val="0"/>
                </a:spcBef>
                <a:buFontTx/>
                <a:buNone/>
              </a:pPr>
              <a:t>35</a:t>
            </a:fld>
            <a:endParaRPr lang="ja-JP" altLang="en-US" sz="1000">
              <a:solidFill>
                <a:srgbClr val="898989"/>
              </a:solidFill>
            </a:endParaRPr>
          </a:p>
        </p:txBody>
      </p:sp>
      <p:grpSp>
        <p:nvGrpSpPr>
          <p:cNvPr id="7" name="グループ化 6">
            <a:extLst>
              <a:ext uri="{FF2B5EF4-FFF2-40B4-BE49-F238E27FC236}">
                <a16:creationId xmlns:a16="http://schemas.microsoft.com/office/drawing/2014/main" id="{288BDF32-4BCF-0819-8F22-33806DAE345A}"/>
              </a:ext>
            </a:extLst>
          </p:cNvPr>
          <p:cNvGrpSpPr/>
          <p:nvPr/>
        </p:nvGrpSpPr>
        <p:grpSpPr>
          <a:xfrm>
            <a:off x="439883" y="4418552"/>
            <a:ext cx="9026234" cy="1855664"/>
            <a:chOff x="334585" y="4637211"/>
            <a:chExt cx="9026234" cy="1855664"/>
          </a:xfrm>
        </p:grpSpPr>
        <p:sp>
          <p:nvSpPr>
            <p:cNvPr id="5" name="正方形/長方形 4">
              <a:extLst>
                <a:ext uri="{FF2B5EF4-FFF2-40B4-BE49-F238E27FC236}">
                  <a16:creationId xmlns:a16="http://schemas.microsoft.com/office/drawing/2014/main" id="{6858136C-0745-DE16-919B-C4B0E44388A4}"/>
                </a:ext>
              </a:extLst>
            </p:cNvPr>
            <p:cNvSpPr/>
            <p:nvPr/>
          </p:nvSpPr>
          <p:spPr>
            <a:xfrm>
              <a:off x="334585" y="4637211"/>
              <a:ext cx="4407819" cy="185566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○地区別冬季加算　　　○妊産婦加算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○障害者加算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（重度障害者加算、家族介護料、他人介護料を含む）</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〇介護施設入所者加算　○在宅患者加算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○放射線障害者加算　　○児童養育加算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〇介護保険料加算　　　〇母子加算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EC2D8D83-D484-9751-4042-9CEBA128DEB7}"/>
                </a:ext>
              </a:extLst>
            </p:cNvPr>
            <p:cNvSpPr/>
            <p:nvPr/>
          </p:nvSpPr>
          <p:spPr>
            <a:xfrm>
              <a:off x="4953000" y="4637211"/>
              <a:ext cx="4407819" cy="1855664"/>
            </a:xfrm>
            <a:prstGeom prst="rect">
              <a:avLst/>
            </a:prstGeom>
            <a:noFill/>
            <a:ln w="12700">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（一時扶助の例）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63525" indent="-2635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○被服費（おむつ代を含む）　　○家具什器費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63525" indent="-2635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○移送費（引っ越し、通院等）　○入学準備金</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○就労活動促進費</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8775" indent="-35877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○その他（配電設備費、水道、井戸又は水道設備費、液化石油ガス設備費、家財保管料、家財処分料、妊婦定期検診料、不動産鑑定費用 等）</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5C8A78BF-C87E-79BA-0115-9887FB9FCA24}"/>
              </a:ext>
            </a:extLst>
          </p:cNvPr>
          <p:cNvSpPr/>
          <p:nvPr/>
        </p:nvSpPr>
        <p:spPr>
          <a:xfrm>
            <a:off x="0" y="583784"/>
            <a:ext cx="9906000" cy="1329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最低生活費の認定は、一般に本人の申告、届出が中心となって行われるべきですが、</a:t>
            </a:r>
            <a:r>
              <a:rPr kumimoji="1" lang="ja-JP" altLang="en-US" sz="1400" b="1" u="sng" spc="100" dirty="0">
                <a:solidFill>
                  <a:schemeClr val="tx1"/>
                </a:solidFill>
                <a:latin typeface="メイリオ" panose="020B0604030504040204" pitchFamily="50" charset="-128"/>
                <a:ea typeface="メイリオ" panose="020B0604030504040204" pitchFamily="50" charset="-128"/>
              </a:rPr>
              <a:t>実施機関においても需要の発見について積極的に確認の努力</a:t>
            </a:r>
            <a:r>
              <a:rPr kumimoji="1" lang="ja-JP" altLang="en-US" sz="1400" spc="100" dirty="0">
                <a:solidFill>
                  <a:schemeClr val="tx1"/>
                </a:solidFill>
                <a:latin typeface="メイリオ" panose="020B0604030504040204" pitchFamily="50" charset="-128"/>
                <a:ea typeface="メイリオ" panose="020B0604030504040204" pitchFamily="50" charset="-128"/>
              </a:rPr>
              <a:t>が必要です（別冊問答 問７－</a:t>
            </a:r>
            <a:r>
              <a:rPr kumimoji="1" lang="en-US" altLang="ja-JP" sz="1400" spc="100" dirty="0">
                <a:solidFill>
                  <a:schemeClr val="tx1"/>
                </a:solidFill>
                <a:latin typeface="メイリオ" panose="020B0604030504040204" pitchFamily="50" charset="-128"/>
                <a:ea typeface="メイリオ" panose="020B0604030504040204" pitchFamily="50" charset="-128"/>
              </a:rPr>
              <a:t>17</a:t>
            </a:r>
            <a:r>
              <a:rPr kumimoji="1" lang="ja-JP" altLang="en-US" sz="1400" spc="100" dirty="0">
                <a:solidFill>
                  <a:schemeClr val="tx1"/>
                </a:solidFill>
                <a:latin typeface="メイリオ" panose="020B0604030504040204" pitchFamily="50" charset="-128"/>
                <a:ea typeface="メイリオ" panose="020B0604030504040204" pitchFamily="50" charset="-128"/>
              </a:rPr>
              <a:t>）。</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世帯の状況等に応じて加算や一時扶助が算定可能な場合がありますので、</a:t>
            </a:r>
            <a:r>
              <a:rPr kumimoji="1" lang="ja-JP" altLang="en-US" sz="1400" b="1" u="sng" spc="100" dirty="0">
                <a:solidFill>
                  <a:schemeClr val="tx1"/>
                </a:solidFill>
                <a:latin typeface="メイリオ" panose="020B0604030504040204" pitchFamily="50" charset="-128"/>
                <a:ea typeface="メイリオ" panose="020B0604030504040204" pitchFamily="50" charset="-128"/>
              </a:rPr>
              <a:t>加算や一時扶助の支給要件等について確認</a:t>
            </a:r>
            <a:r>
              <a:rPr kumimoji="1" lang="ja-JP" altLang="en-US" sz="1400" spc="100" dirty="0">
                <a:solidFill>
                  <a:schemeClr val="tx1"/>
                </a:solidFill>
                <a:latin typeface="メイリオ" panose="020B0604030504040204" pitchFamily="50" charset="-128"/>
                <a:ea typeface="メイリオ" panose="020B0604030504040204" pitchFamily="50" charset="-128"/>
              </a:rPr>
              <a:t>するとともに、</a:t>
            </a:r>
            <a:r>
              <a:rPr kumimoji="1" lang="ja-JP" altLang="en-US" sz="1400" b="1" u="sng" spc="100" dirty="0">
                <a:solidFill>
                  <a:schemeClr val="tx1"/>
                </a:solidFill>
                <a:latin typeface="メイリオ" panose="020B0604030504040204" pitchFamily="50" charset="-128"/>
                <a:ea typeface="メイリオ" panose="020B0604030504040204" pitchFamily="50" charset="-128"/>
              </a:rPr>
              <a:t>世帯の状況を的確に把握し、適正に算定</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1B76A539-B466-2A90-D7E5-C2ED10B7B981}"/>
              </a:ext>
            </a:extLst>
          </p:cNvPr>
          <p:cNvSpPr/>
          <p:nvPr/>
        </p:nvSpPr>
        <p:spPr>
          <a:xfrm>
            <a:off x="439883" y="1913445"/>
            <a:ext cx="9026234" cy="2215662"/>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（職権による保護の開始及び変更）</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4625" indent="-1746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第二十五条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4625" indent="-1746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保護の実施機関は、</a:t>
            </a:r>
            <a:r>
              <a:rPr kumimoji="1" lang="ja-JP" altLang="en-US" sz="1200" u="sng" spc="100" dirty="0">
                <a:solidFill>
                  <a:schemeClr val="tx1"/>
                </a:solidFill>
                <a:latin typeface="メイリオ" panose="020B0604030504040204" pitchFamily="50" charset="-128"/>
                <a:ea typeface="メイリオ" panose="020B0604030504040204" pitchFamily="50" charset="-128"/>
              </a:rPr>
              <a:t>常に、被保護者の生活状態を調査し、保護の変更を必要とすると認めるときは、速やかに、職権をもつてその決定を行い</a:t>
            </a:r>
            <a:r>
              <a:rPr kumimoji="1" lang="ja-JP" altLang="en-US" sz="1200" spc="100" dirty="0">
                <a:solidFill>
                  <a:schemeClr val="tx1"/>
                </a:solidFill>
                <a:latin typeface="メイリオ" panose="020B0604030504040204" pitchFamily="50" charset="-128"/>
                <a:ea typeface="メイリオ" panose="020B0604030504040204" pitchFamily="50" charset="-128"/>
              </a:rPr>
              <a:t>、書面をもつて、これを被保護者に通知しなければならない。前条第四項の規定は、この場合に準用する。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（届出の義務）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4625" indent="-174625"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第六十一条　被保護者は、収入、支出その他生計の状況について変動があつたとき、又は居住地若しくは世帯の構成に異動があつたときは、すみやかに、保護の実施機関又は福祉事務所長にその旨を届け出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D55FC9CE-D7FE-A077-D86F-E9D632C1DFBC}"/>
              </a:ext>
            </a:extLst>
          </p:cNvPr>
          <p:cNvSpPr/>
          <p:nvPr/>
        </p:nvSpPr>
        <p:spPr>
          <a:xfrm>
            <a:off x="-3381" y="139339"/>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3083871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F362-3555-2221-FB93-E178D140268B}"/>
            </a:ext>
          </a:extLst>
        </p:cNvPr>
        <p:cNvGrpSpPr/>
        <p:nvPr/>
      </p:nvGrpSpPr>
      <p:grpSpPr>
        <a:xfrm>
          <a:off x="0" y="0"/>
          <a:ext cx="0" cy="0"/>
          <a:chOff x="0" y="0"/>
          <a:chExt cx="0" cy="0"/>
        </a:xfrm>
      </p:grpSpPr>
      <p:sp>
        <p:nvSpPr>
          <p:cNvPr id="46083" name="スライド番号プレースホルダー 5">
            <a:extLst>
              <a:ext uri="{FF2B5EF4-FFF2-40B4-BE49-F238E27FC236}">
                <a16:creationId xmlns:a16="http://schemas.microsoft.com/office/drawing/2014/main" id="{2989E67A-A0E7-4423-118E-E2F92B1A6D6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B3953F9E-DE03-46D7-832B-7FAFEA4F5949}" type="slidenum">
              <a:rPr lang="ja-JP" altLang="en-US" sz="1000" smtClean="0">
                <a:solidFill>
                  <a:srgbClr val="898989"/>
                </a:solidFill>
              </a:rPr>
              <a:pPr>
                <a:lnSpc>
                  <a:spcPct val="100000"/>
                </a:lnSpc>
                <a:spcBef>
                  <a:spcPct val="0"/>
                </a:spcBef>
                <a:buFontTx/>
                <a:buNone/>
              </a:pPr>
              <a:t>36</a:t>
            </a:fld>
            <a:endParaRPr lang="ja-JP" altLang="en-US" sz="1000">
              <a:solidFill>
                <a:srgbClr val="898989"/>
              </a:solidFill>
            </a:endParaRPr>
          </a:p>
        </p:txBody>
      </p:sp>
      <p:grpSp>
        <p:nvGrpSpPr>
          <p:cNvPr id="9" name="グループ化 8">
            <a:extLst>
              <a:ext uri="{FF2B5EF4-FFF2-40B4-BE49-F238E27FC236}">
                <a16:creationId xmlns:a16="http://schemas.microsoft.com/office/drawing/2014/main" id="{37FDFEF3-BA3C-77B8-23FD-858D2FCFF720}"/>
              </a:ext>
            </a:extLst>
          </p:cNvPr>
          <p:cNvGrpSpPr/>
          <p:nvPr/>
        </p:nvGrpSpPr>
        <p:grpSpPr>
          <a:xfrm>
            <a:off x="541940" y="960031"/>
            <a:ext cx="6051924" cy="324000"/>
            <a:chOff x="241300" y="2669950"/>
            <a:chExt cx="6051924" cy="324000"/>
          </a:xfrm>
        </p:grpSpPr>
        <p:sp>
          <p:nvSpPr>
            <p:cNvPr id="7" name="角丸四角形 30">
              <a:extLst>
                <a:ext uri="{FF2B5EF4-FFF2-40B4-BE49-F238E27FC236}">
                  <a16:creationId xmlns:a16="http://schemas.microsoft.com/office/drawing/2014/main" id="{A8599C10-5623-B6DE-B3F7-C824E5421ABE}"/>
                </a:ext>
              </a:extLst>
            </p:cNvPr>
            <p:cNvSpPr/>
            <p:nvPr/>
          </p:nvSpPr>
          <p:spPr>
            <a:xfrm>
              <a:off x="241300" y="2669950"/>
              <a:ext cx="6051924"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schemeClr val="tx1"/>
                  </a:solidFill>
                  <a:latin typeface="メイリオ" panose="020B0604030504040204" pitchFamily="50" charset="-128"/>
                  <a:ea typeface="メイリオ" panose="020B0604030504040204" pitchFamily="50" charset="-128"/>
                </a:rPr>
                <a:t>生活保護世帯におけるエアコン購入に関する基本的な考え方</a:t>
              </a:r>
            </a:p>
          </p:txBody>
        </p:sp>
        <p:sp>
          <p:nvSpPr>
            <p:cNvPr id="8" name="角丸四角形 30">
              <a:extLst>
                <a:ext uri="{FF2B5EF4-FFF2-40B4-BE49-F238E27FC236}">
                  <a16:creationId xmlns:a16="http://schemas.microsoft.com/office/drawing/2014/main" id="{55CC261A-D6D1-6CFF-AF81-4F46BFBB448E}"/>
                </a:ext>
              </a:extLst>
            </p:cNvPr>
            <p:cNvSpPr/>
            <p:nvPr/>
          </p:nvSpPr>
          <p:spPr>
            <a:xfrm>
              <a:off x="241300" y="2669950"/>
              <a:ext cx="317500" cy="324000"/>
            </a:xfrm>
            <a:prstGeom prst="roundRect">
              <a:avLst>
                <a:gd name="adj" fmla="val 50000"/>
              </a:avLst>
            </a:prstGeom>
            <a:solidFill>
              <a:schemeClr val="bg2">
                <a:lumMod val="50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endParaRPr lang="ja-JP" altLang="en-US" sz="1200" b="1" spc="100" dirty="0">
                <a:solidFill>
                  <a:schemeClr val="tx1"/>
                </a:solidFill>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4E3EF6FD-62C8-6EF1-0E95-D0A7854C011C}"/>
              </a:ext>
            </a:extLst>
          </p:cNvPr>
          <p:cNvSpPr/>
          <p:nvPr/>
        </p:nvSpPr>
        <p:spPr>
          <a:xfrm>
            <a:off x="562876" y="1398763"/>
            <a:ext cx="8820000" cy="10227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177800" indent="-1778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エアコンなどの家具什器費を含め、日常生活に必要な生活用品は</a:t>
            </a:r>
            <a:r>
              <a:rPr kumimoji="1" lang="ja-JP" altLang="en-US" sz="1400" b="1" spc="100" dirty="0">
                <a:solidFill>
                  <a:schemeClr val="tx1"/>
                </a:solidFill>
                <a:latin typeface="メイリオ" panose="020B0604030504040204" pitchFamily="50" charset="-128"/>
                <a:ea typeface="メイリオ" panose="020B0604030504040204" pitchFamily="50" charset="-128"/>
              </a:rPr>
              <a:t>保護費のやりくりによって計画的に購入</a:t>
            </a:r>
            <a:r>
              <a:rPr kumimoji="1" lang="ja-JP" altLang="en-US" sz="1400" spc="100" dirty="0">
                <a:solidFill>
                  <a:schemeClr val="tx1"/>
                </a:solidFill>
                <a:latin typeface="メイリオ" panose="020B0604030504040204" pitchFamily="50" charset="-128"/>
                <a:ea typeface="メイリオ" panose="020B0604030504040204" pitchFamily="50" charset="-128"/>
              </a:rPr>
              <a:t>していただくことが必要です。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7800" indent="95250"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a:t>
            </a:r>
            <a:r>
              <a:rPr kumimoji="1" lang="ja-JP" altLang="en-US" sz="1400" b="1" spc="100" dirty="0">
                <a:solidFill>
                  <a:schemeClr val="tx1"/>
                </a:solidFill>
                <a:latin typeface="メイリオ" panose="020B0604030504040204" pitchFamily="50" charset="-128"/>
                <a:ea typeface="メイリオ" panose="020B0604030504040204" pitchFamily="50" charset="-128"/>
              </a:rPr>
              <a:t>保護費のやり繰りによって購入が困難な場合</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b="1" spc="100" dirty="0">
                <a:solidFill>
                  <a:schemeClr val="tx1"/>
                </a:solidFill>
                <a:latin typeface="メイリオ" panose="020B0604030504040204" pitchFamily="50" charset="-128"/>
                <a:ea typeface="メイリオ" panose="020B0604030504040204" pitchFamily="50" charset="-128"/>
              </a:rPr>
              <a:t>生活福祉資金貸付を活用</a:t>
            </a:r>
            <a:r>
              <a:rPr kumimoji="1" lang="ja-JP" altLang="en-US" sz="1400" spc="100" dirty="0">
                <a:solidFill>
                  <a:schemeClr val="tx1"/>
                </a:solidFill>
                <a:latin typeface="メイリオ" panose="020B0604030504040204" pitchFamily="50" charset="-128"/>
                <a:ea typeface="メイリオ" panose="020B0604030504040204" pitchFamily="50" charset="-128"/>
              </a:rPr>
              <a:t>して購入していただくことも可能です。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8048284F-F4E8-E9D6-F883-48F8C9A45993}"/>
              </a:ext>
            </a:extLst>
          </p:cNvPr>
          <p:cNvGrpSpPr/>
          <p:nvPr/>
        </p:nvGrpSpPr>
        <p:grpSpPr>
          <a:xfrm>
            <a:off x="562876" y="4488558"/>
            <a:ext cx="4644465" cy="324000"/>
            <a:chOff x="241299" y="2669950"/>
            <a:chExt cx="4644465" cy="324000"/>
          </a:xfrm>
        </p:grpSpPr>
        <p:sp>
          <p:nvSpPr>
            <p:cNvPr id="19" name="角丸四角形 30">
              <a:extLst>
                <a:ext uri="{FF2B5EF4-FFF2-40B4-BE49-F238E27FC236}">
                  <a16:creationId xmlns:a16="http://schemas.microsoft.com/office/drawing/2014/main" id="{B1A0E271-1681-B881-A0D4-C04C46B7A1C4}"/>
                </a:ext>
              </a:extLst>
            </p:cNvPr>
            <p:cNvSpPr/>
            <p:nvPr/>
          </p:nvSpPr>
          <p:spPr>
            <a:xfrm>
              <a:off x="241299" y="2669950"/>
              <a:ext cx="4644465"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schemeClr val="tx1"/>
                  </a:solidFill>
                  <a:latin typeface="メイリオ" panose="020B0604030504040204" pitchFamily="50" charset="-128"/>
                  <a:ea typeface="メイリオ" panose="020B0604030504040204" pitchFamily="50" charset="-128"/>
                </a:rPr>
                <a:t>エアコンの購入に向けた必要な助言指導 等</a:t>
              </a:r>
            </a:p>
          </p:txBody>
        </p:sp>
        <p:sp>
          <p:nvSpPr>
            <p:cNvPr id="20" name="角丸四角形 30">
              <a:extLst>
                <a:ext uri="{FF2B5EF4-FFF2-40B4-BE49-F238E27FC236}">
                  <a16:creationId xmlns:a16="http://schemas.microsoft.com/office/drawing/2014/main" id="{AF92F309-5EEB-DE1F-CF7E-8E52B13DB92D}"/>
                </a:ext>
              </a:extLst>
            </p:cNvPr>
            <p:cNvSpPr/>
            <p:nvPr/>
          </p:nvSpPr>
          <p:spPr>
            <a:xfrm>
              <a:off x="241300" y="2669950"/>
              <a:ext cx="317500" cy="324000"/>
            </a:xfrm>
            <a:prstGeom prst="roundRect">
              <a:avLst>
                <a:gd name="adj" fmla="val 50000"/>
              </a:avLst>
            </a:prstGeom>
            <a:solidFill>
              <a:schemeClr val="bg2">
                <a:lumMod val="50000"/>
              </a:schemeClr>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endParaRPr lang="ja-JP" altLang="en-US" sz="1200" b="1" spc="100" dirty="0">
                <a:solidFill>
                  <a:schemeClr val="tx1"/>
                </a:solidFill>
                <a:latin typeface="メイリオ" panose="020B0604030504040204" pitchFamily="50" charset="-128"/>
                <a:ea typeface="メイリオ" panose="020B0604030504040204" pitchFamily="50" charset="-128"/>
              </a:endParaRPr>
            </a:p>
          </p:txBody>
        </p:sp>
      </p:grpSp>
      <p:sp>
        <p:nvSpPr>
          <p:cNvPr id="21" name="正方形/長方形 20">
            <a:extLst>
              <a:ext uri="{FF2B5EF4-FFF2-40B4-BE49-F238E27FC236}">
                <a16:creationId xmlns:a16="http://schemas.microsoft.com/office/drawing/2014/main" id="{B354D9BD-5F73-BFB4-F9CC-7D58EBE2C54E}"/>
              </a:ext>
            </a:extLst>
          </p:cNvPr>
          <p:cNvSpPr/>
          <p:nvPr/>
        </p:nvSpPr>
        <p:spPr>
          <a:xfrm>
            <a:off x="541940" y="4812558"/>
            <a:ext cx="8820000" cy="73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特別な事情がない生活保護世帯においては、毎月の保護費のやりくりの中でエアコンを購入（故障時等の対応含む）するため、</a:t>
            </a:r>
            <a:r>
              <a:rPr kumimoji="1" lang="ja-JP" altLang="en-US" sz="1400" b="1" spc="100" dirty="0">
                <a:solidFill>
                  <a:schemeClr val="tx1"/>
                </a:solidFill>
                <a:latin typeface="メイリオ" panose="020B0604030504040204" pitchFamily="50" charset="-128"/>
                <a:ea typeface="メイリオ" panose="020B0604030504040204" pitchFamily="50" charset="-128"/>
              </a:rPr>
              <a:t>必要に応じて、購入に向けた家計管理に係る助言や、生活福祉資金貸付制度を紹介するなど、熱中症予防が必要な者への支援</a:t>
            </a:r>
            <a:r>
              <a:rPr kumimoji="1" lang="ja-JP" altLang="en-US" sz="1400" spc="100" dirty="0">
                <a:solidFill>
                  <a:schemeClr val="tx1"/>
                </a:solidFill>
                <a:latin typeface="メイリオ" panose="020B0604030504040204" pitchFamily="50" charset="-128"/>
                <a:ea typeface="メイリオ" panose="020B0604030504040204" pitchFamily="50" charset="-128"/>
              </a:rPr>
              <a:t>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22" name="グループ化 14">
            <a:extLst>
              <a:ext uri="{FF2B5EF4-FFF2-40B4-BE49-F238E27FC236}">
                <a16:creationId xmlns:a16="http://schemas.microsoft.com/office/drawing/2014/main" id="{E8946AC9-BFA7-E41A-F36A-3BA3B715C37E}"/>
              </a:ext>
            </a:extLst>
          </p:cNvPr>
          <p:cNvGrpSpPr>
            <a:grpSpLocks/>
          </p:cNvGrpSpPr>
          <p:nvPr/>
        </p:nvGrpSpPr>
        <p:grpSpPr bwMode="auto">
          <a:xfrm>
            <a:off x="3369982" y="5570946"/>
            <a:ext cx="6111414" cy="1116012"/>
            <a:chOff x="819944" y="5377656"/>
            <a:chExt cx="6111414" cy="1116012"/>
          </a:xfrm>
        </p:grpSpPr>
        <p:sp>
          <p:nvSpPr>
            <p:cNvPr id="23" name="二等辺三角形 22">
              <a:extLst>
                <a:ext uri="{FF2B5EF4-FFF2-40B4-BE49-F238E27FC236}">
                  <a16:creationId xmlns:a16="http://schemas.microsoft.com/office/drawing/2014/main" id="{6CC70246-BDE6-E271-5F04-F509DD019300}"/>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24" name="角丸四角形 30">
              <a:extLst>
                <a:ext uri="{FF2B5EF4-FFF2-40B4-BE49-F238E27FC236}">
                  <a16:creationId xmlns:a16="http://schemas.microsoft.com/office/drawing/2014/main" id="{E354C88D-CC51-0992-AFD8-8BD454DEAE66}"/>
                </a:ext>
              </a:extLst>
            </p:cNvPr>
            <p:cNvSpPr/>
            <p:nvPr/>
          </p:nvSpPr>
          <p:spPr>
            <a:xfrm>
              <a:off x="2162969" y="5633094"/>
              <a:ext cx="4768389" cy="682774"/>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lstStyle/>
            <a:p>
              <a:pPr algn="ctr" defTabSz="914400">
                <a:defRPr/>
              </a:pPr>
              <a:r>
                <a:rPr lang="ja-JP" altLang="en-US" sz="1200" spc="100" dirty="0">
                  <a:solidFill>
                    <a:prstClr val="black"/>
                  </a:solidFill>
                  <a:latin typeface="メイリオ" panose="020B0604030504040204" pitchFamily="50" charset="-128"/>
                  <a:ea typeface="メイリオ" panose="020B0604030504040204" pitchFamily="50" charset="-128"/>
                </a:rPr>
                <a:t>厚生労働省にて作成している熱中症予防のリーフレット等を活用するなど、熱中症予防が必要な世帯に周知しましょう。</a:t>
              </a:r>
            </a:p>
          </p:txBody>
        </p:sp>
        <p:pic>
          <p:nvPicPr>
            <p:cNvPr id="25" name="図 11" descr="黒い背景と男性の絵&#10;&#10;低い精度で自動的に生成された説明">
              <a:extLst>
                <a:ext uri="{FF2B5EF4-FFF2-40B4-BE49-F238E27FC236}">
                  <a16:creationId xmlns:a16="http://schemas.microsoft.com/office/drawing/2014/main" id="{F1ED80E5-99E3-7F2A-330D-3B370852E9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903"/>
            <a:stretch/>
          </p:blipFill>
          <p:spPr bwMode="auto">
            <a:xfrm>
              <a:off x="819944" y="5377656"/>
              <a:ext cx="1343025"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正方形/長方形 14">
            <a:extLst>
              <a:ext uri="{FF2B5EF4-FFF2-40B4-BE49-F238E27FC236}">
                <a16:creationId xmlns:a16="http://schemas.microsoft.com/office/drawing/2014/main" id="{1729C3F6-DFEF-D8BD-55A1-A2487CA89DD2}"/>
              </a:ext>
            </a:extLst>
          </p:cNvPr>
          <p:cNvSpPr/>
          <p:nvPr/>
        </p:nvSpPr>
        <p:spPr>
          <a:xfrm>
            <a:off x="562876" y="2421527"/>
            <a:ext cx="8820000" cy="1770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ただし、保護の実施要領　　第７－２（６）の「ウ 冷房器具」に基づき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b="1" spc="100" dirty="0">
                <a:solidFill>
                  <a:schemeClr val="tx1"/>
                </a:solidFill>
                <a:latin typeface="メイリオ" panose="020B0604030504040204" pitchFamily="50" charset="-128"/>
                <a:ea typeface="メイリオ" panose="020B0604030504040204" pitchFamily="50" charset="-128"/>
              </a:rPr>
              <a:t>①保護開始時に持ち合わせがない場合、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②長期入院・入所後に退院・退所し、新たに単身で居住を始める場合、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③災害により喪失し、災害救助法等他制度からの措置がない場合、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⓸転居の場合で新旧住居の設備の相違により、現に所有しているエアコンが使用できない場合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358775" indent="-358775" eaLnBrk="1" fontAlgn="auto" hangingPunct="1">
              <a:spcBef>
                <a:spcPts val="300"/>
              </a:spcBef>
              <a:spcAft>
                <a:spcPts val="0"/>
              </a:spcAft>
              <a:tabLst>
                <a:tab pos="84138" algn="l"/>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　⑤犯罪等により被害を受け、生命身体の安全確保のために新たに転居する場合で持ち合わせがない場合</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には、</a:t>
            </a:r>
            <a:r>
              <a:rPr kumimoji="1" lang="ja-JP" altLang="en-US" sz="1400" b="1" spc="100" dirty="0">
                <a:solidFill>
                  <a:schemeClr val="tx1"/>
                </a:solidFill>
                <a:latin typeface="メイリオ" panose="020B0604030504040204" pitchFamily="50" charset="-128"/>
                <a:ea typeface="メイリオ" panose="020B0604030504040204" pitchFamily="50" charset="-128"/>
              </a:rPr>
              <a:t>エアコンの購入費用を一時扶助費により支給</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することが可能です。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B4CAA129-4934-9C26-D0DE-0E7818C7CD9A}"/>
              </a:ext>
            </a:extLst>
          </p:cNvPr>
          <p:cNvSpPr/>
          <p:nvPr/>
        </p:nvSpPr>
        <p:spPr>
          <a:xfrm>
            <a:off x="424604" y="628568"/>
            <a:ext cx="9056793" cy="5068441"/>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 name="角丸四角形 30">
            <a:extLst>
              <a:ext uri="{FF2B5EF4-FFF2-40B4-BE49-F238E27FC236}">
                <a16:creationId xmlns:a16="http://schemas.microsoft.com/office/drawing/2014/main" id="{9B259535-0D90-AA4E-ABB8-6B691546424D}"/>
              </a:ext>
            </a:extLst>
          </p:cNvPr>
          <p:cNvSpPr/>
          <p:nvPr/>
        </p:nvSpPr>
        <p:spPr>
          <a:xfrm>
            <a:off x="180000" y="439520"/>
            <a:ext cx="7268066"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ポイント：保護開始時に持ち合わせがない場合にはエアコン費用の支給が可能</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
        <p:nvSpPr>
          <p:cNvPr id="3" name="四角形: 角を丸くする 2">
            <a:extLst>
              <a:ext uri="{FF2B5EF4-FFF2-40B4-BE49-F238E27FC236}">
                <a16:creationId xmlns:a16="http://schemas.microsoft.com/office/drawing/2014/main" id="{FC545CF7-2243-5AE3-3F93-F50E1E85581F}"/>
              </a:ext>
            </a:extLst>
          </p:cNvPr>
          <p:cNvSpPr/>
          <p:nvPr/>
        </p:nvSpPr>
        <p:spPr>
          <a:xfrm>
            <a:off x="3063912" y="2444902"/>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7645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E4D6359A-1688-9F06-E9E6-E8A56FF1A9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5D5C2B-8020-4767-9672-F449ADD3A77B}"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37</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D1A97970-B12E-B661-0110-99D1B341ED7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６．その他（世帯認定）</a:t>
            </a:r>
          </a:p>
        </p:txBody>
      </p:sp>
      <p:sp>
        <p:nvSpPr>
          <p:cNvPr id="8" name="正方形/長方形 7">
            <a:extLst>
              <a:ext uri="{FF2B5EF4-FFF2-40B4-BE49-F238E27FC236}">
                <a16:creationId xmlns:a16="http://schemas.microsoft.com/office/drawing/2014/main" id="{AF21B170-8F1A-9346-352C-6D85755AB0FB}"/>
              </a:ext>
            </a:extLst>
          </p:cNvPr>
          <p:cNvSpPr/>
          <p:nvPr/>
        </p:nvSpPr>
        <p:spPr>
          <a:xfrm>
            <a:off x="993000" y="2408361"/>
            <a:ext cx="7920000" cy="2196015"/>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（世帯単位の原則）</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第十条　保護は、世帯を単位としてその要否及び程度を定めるものとする。但し、これによりがたいときは、個人を単位として定めることができる。</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第</a:t>
            </a:r>
            <a:r>
              <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世帯の認定</a:t>
            </a:r>
          </a:p>
          <a:p>
            <a:pPr marL="180975" marR="0" lvl="0" indent="-180975" algn="l" defTabSz="457200" rtl="0" eaLnBrk="1" fontAlgn="auto" latinLnBrk="0" hangingPunct="1">
              <a:lnSpc>
                <a:spcPct val="100000"/>
              </a:lnSpc>
              <a:spcBef>
                <a:spcPts val="300"/>
              </a:spcBef>
              <a:spcAft>
                <a:spcPts val="0"/>
              </a:spcAft>
              <a:buClrTx/>
              <a:buSzTx/>
              <a:buFontTx/>
              <a:buNone/>
              <a:tabLst/>
              <a:defRPr/>
            </a:pP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第１　</a:t>
            </a: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同一の住居に居住し、生計を一にしている者は、原則として、同一世帯員として認定すること。</a:t>
            </a:r>
          </a:p>
          <a:p>
            <a:pPr marR="0" lvl="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なお、居住を一にしていない場合であっても、同一世帯として認定することが適当であるときは、同様とすること。</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924BCE7-D00D-9048-4FB8-8BC3F7C89CF6}"/>
              </a:ext>
            </a:extLst>
          </p:cNvPr>
          <p:cNvSpPr/>
          <p:nvPr/>
        </p:nvSpPr>
        <p:spPr>
          <a:xfrm>
            <a:off x="1" y="648000"/>
            <a:ext cx="9906000" cy="1566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生活保護第</a:t>
            </a:r>
            <a:r>
              <a:rPr kumimoji="1" lang="en-US" altLang="ja-JP" sz="1400" spc="100" dirty="0">
                <a:solidFill>
                  <a:schemeClr val="tx1"/>
                </a:solidFill>
                <a:latin typeface="メイリオ" panose="020B0604030504040204" pitchFamily="50" charset="-128"/>
                <a:ea typeface="メイリオ" panose="020B0604030504040204" pitchFamily="50" charset="-128"/>
              </a:rPr>
              <a:t>10</a:t>
            </a:r>
            <a:r>
              <a:rPr kumimoji="1" lang="ja-JP" altLang="en-US" sz="1400" spc="100" dirty="0">
                <a:solidFill>
                  <a:schemeClr val="tx1"/>
                </a:solidFill>
                <a:latin typeface="メイリオ" panose="020B0604030504040204" pitchFamily="50" charset="-128"/>
                <a:ea typeface="メイリオ" panose="020B0604030504040204" pitchFamily="50" charset="-128"/>
              </a:rPr>
              <a:t>条は、保護の要否及び程度の決定は世帯を単位として行うこととしています。</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また、</a:t>
            </a:r>
            <a:r>
              <a:rPr kumimoji="1" lang="ja-JP" altLang="en-US" sz="1400" b="1" spc="100" dirty="0">
                <a:solidFill>
                  <a:schemeClr val="tx1"/>
                </a:solidFill>
                <a:latin typeface="メイリオ" panose="020B0604030504040204" pitchFamily="50" charset="-128"/>
                <a:ea typeface="メイリオ" panose="020B0604030504040204" pitchFamily="50" charset="-128"/>
              </a:rPr>
              <a:t>同一の住居に居住し、生計同一の者は、原則として同一世帯</a:t>
            </a:r>
            <a:r>
              <a:rPr kumimoji="1" lang="ja-JP" altLang="en-US" sz="1400" spc="100" dirty="0">
                <a:solidFill>
                  <a:schemeClr val="tx1"/>
                </a:solidFill>
                <a:latin typeface="メイリオ" panose="020B0604030504040204" pitchFamily="50" charset="-128"/>
                <a:ea typeface="メイリオ" panose="020B0604030504040204" pitchFamily="50" charset="-128"/>
              </a:rPr>
              <a:t>と認定します。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一方、居住を一にしていない場合であっても、同一世帯として認定する場合もあります。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このほか、</a:t>
            </a:r>
            <a:r>
              <a:rPr kumimoji="1" lang="ja-JP" altLang="en-US" sz="1400" b="1" spc="100" dirty="0">
                <a:solidFill>
                  <a:schemeClr val="tx1"/>
                </a:solidFill>
                <a:latin typeface="メイリオ" panose="020B0604030504040204" pitchFamily="50" charset="-128"/>
                <a:ea typeface="メイリオ" panose="020B0604030504040204" pitchFamily="50" charset="-128"/>
              </a:rPr>
              <a:t>同一世帯に認定される場合であっても、世帯分離</a:t>
            </a:r>
            <a:r>
              <a:rPr kumimoji="1" lang="ja-JP" altLang="en-US" sz="1400" spc="100" dirty="0">
                <a:solidFill>
                  <a:schemeClr val="tx1"/>
                </a:solidFill>
                <a:latin typeface="メイリオ" panose="020B0604030504040204" pitchFamily="50" charset="-128"/>
                <a:ea typeface="メイリオ" panose="020B0604030504040204" pitchFamily="50" charset="-128"/>
              </a:rPr>
              <a:t>として取扱うことが可能な場合もあります。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判断に迷う場合には、</a:t>
            </a:r>
            <a:r>
              <a:rPr kumimoji="1" lang="ja-JP" altLang="en-US" sz="1400" b="1" spc="100" dirty="0">
                <a:solidFill>
                  <a:schemeClr val="tx1"/>
                </a:solidFill>
                <a:latin typeface="メイリオ" panose="020B0604030504040204" pitchFamily="50" charset="-128"/>
                <a:ea typeface="メイリオ" panose="020B0604030504040204" pitchFamily="50" charset="-128"/>
              </a:rPr>
              <a:t>保護の実施要領「第１ 世帯の認定」を踏まえて組織として判断</a:t>
            </a:r>
            <a:r>
              <a:rPr kumimoji="1" lang="ja-JP" altLang="en-US" sz="1400" spc="100" dirty="0">
                <a:solidFill>
                  <a:schemeClr val="tx1"/>
                </a:solidFill>
                <a:latin typeface="メイリオ" panose="020B0604030504040204" pitchFamily="50" charset="-128"/>
                <a:ea typeface="メイリオ" panose="020B0604030504040204" pitchFamily="50" charset="-128"/>
              </a:rPr>
              <a:t>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 name="四角形: 角を丸くする 1">
            <a:extLst>
              <a:ext uri="{FF2B5EF4-FFF2-40B4-BE49-F238E27FC236}">
                <a16:creationId xmlns:a16="http://schemas.microsoft.com/office/drawing/2014/main" id="{A00D07D6-5B8E-7946-0181-44830A4DEE90}"/>
              </a:ext>
            </a:extLst>
          </p:cNvPr>
          <p:cNvSpPr/>
          <p:nvPr/>
        </p:nvSpPr>
        <p:spPr>
          <a:xfrm>
            <a:off x="1026607" y="3560890"/>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5F97864A-A5AE-24B9-8F46-62AD4A5051FE}"/>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469025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5">
            <a:extLst>
              <a:ext uri="{FF2B5EF4-FFF2-40B4-BE49-F238E27FC236}">
                <a16:creationId xmlns:a16="http://schemas.microsoft.com/office/drawing/2014/main" id="{E4D6359A-1688-9F06-E9E6-E8A56FF1A9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3D5D5C2B-8020-4767-9672-F449ADD3A77B}"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D1A97970-B12E-B661-0110-99D1B341ED72}"/>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６．その他（実施責任）</a:t>
            </a:r>
          </a:p>
        </p:txBody>
      </p:sp>
      <p:sp>
        <p:nvSpPr>
          <p:cNvPr id="2" name="正方形/長方形 1">
            <a:extLst>
              <a:ext uri="{FF2B5EF4-FFF2-40B4-BE49-F238E27FC236}">
                <a16:creationId xmlns:a16="http://schemas.microsoft.com/office/drawing/2014/main" id="{0E44630B-1416-8896-C3B7-C769A3E32FF2}"/>
              </a:ext>
            </a:extLst>
          </p:cNvPr>
          <p:cNvSpPr/>
          <p:nvPr/>
        </p:nvSpPr>
        <p:spPr>
          <a:xfrm>
            <a:off x="142875" y="1249790"/>
            <a:ext cx="9636125" cy="1079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050" b="0" i="1"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8" name="正方形/長方形 7">
            <a:extLst>
              <a:ext uri="{FF2B5EF4-FFF2-40B4-BE49-F238E27FC236}">
                <a16:creationId xmlns:a16="http://schemas.microsoft.com/office/drawing/2014/main" id="{AF21B170-8F1A-9346-352C-6D85755AB0FB}"/>
              </a:ext>
            </a:extLst>
          </p:cNvPr>
          <p:cNvSpPr/>
          <p:nvPr/>
        </p:nvSpPr>
        <p:spPr>
          <a:xfrm>
            <a:off x="594924" y="2722245"/>
            <a:ext cx="8732025" cy="3626304"/>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（実施機関）</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第十九条　都道府県知事、市長及び社会福祉法（昭和二十六年法律第四十五号）に規定する福祉に関する事務所（以下「福祉事務所」という。）を管理する町村長は、次に掲げる者に対して、この法律の定めるところにより、保護を決定し、かつ、実施しなければならない。</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一　その管理に属する福祉事務所の所管区域内に居住地を有する要保護者</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二　居住地がないか、又は明らかでない要保護者であつて、その管理に属する福祉事務所の所管区域内に現在地を有するもの</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２　居住地が明らかである要保護者であつても、その者が急迫した状況にあるときは、その急迫した事由が止むまでは、その者に対する保護は、前項の規定にかかわらず、その者の現在地を所管する福祉事務所を管理する都道府県知事又は市町村長が行うものとする。</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180975" marR="0" lvl="0" indent="-180975" algn="l" defTabSz="457200" rtl="0" eaLnBrk="1" fontAlgn="auto" latinLnBrk="0" hangingPunct="1">
              <a:lnSpc>
                <a:spcPct val="100000"/>
              </a:lnSpc>
              <a:spcBef>
                <a:spcPts val="300"/>
              </a:spcBef>
              <a:spcAft>
                <a:spcPts val="0"/>
              </a:spcAft>
              <a:buClrTx/>
              <a:buSzTx/>
              <a:buFontTx/>
              <a:buNone/>
              <a:tabLst/>
              <a:defRPr/>
            </a:pP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３　第三十条第一項ただし書の規定により被保護者を救護施設、更生施設若しくはその他の適当な施設に入所させ、若しくはこれらの施設に入所を委託し、又は私人の家庭に養護を委託した場合においては、当該入所又は委託の継続中、その者に対して保護を行うべき者は、その者に係る入所又は委託前の居住地又は現在地によつて定めるものとする。</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同法第</a:t>
            </a:r>
            <a:r>
              <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84</a:t>
            </a:r>
            <a:r>
              <a:rPr kumimoji="1" lang="ja-JP" altLang="en-US"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条の３に居住地特例の規定あり</a:t>
            </a:r>
            <a:endParaRPr kumimoji="1" lang="en-US" altLang="ja-JP" sz="12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5" name="正方形/長方形 4">
            <a:extLst>
              <a:ext uri="{FF2B5EF4-FFF2-40B4-BE49-F238E27FC236}">
                <a16:creationId xmlns:a16="http://schemas.microsoft.com/office/drawing/2014/main" id="{2924BCE7-D00D-9048-4FB8-8BC3F7C89CF6}"/>
              </a:ext>
            </a:extLst>
          </p:cNvPr>
          <p:cNvSpPr/>
          <p:nvPr/>
        </p:nvSpPr>
        <p:spPr>
          <a:xfrm>
            <a:off x="1" y="648001"/>
            <a:ext cx="9906000" cy="15662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生活保護の実施責任は、生活保護法、保護の実施要領において定められています。</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原則として、居住地を有する要保護者の保護の実施責任は居住地を管轄する保護の実施機関、居住地がないか、明らかではない要保護者の実施責任は現在地を管轄する保護の実施機関が実施責任を負います。</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457200" rtl="0" eaLnBrk="1" fontAlgn="auto" latinLnBrk="0" hangingPunct="1">
              <a:lnSpc>
                <a:spcPct val="100000"/>
              </a:lnSpc>
              <a:spcBef>
                <a:spcPts val="300"/>
              </a:spcBef>
              <a:spcAft>
                <a:spcPts val="0"/>
              </a:spcAft>
              <a:buClrTx/>
              <a:buSzTx/>
              <a:buFont typeface="Wingdings" panose="05000000000000000000" pitchFamily="2" charset="2"/>
              <a:buChar char="l"/>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ただし、救護施設、特別養護老人ホーム等の一部の施設等は、入居前の居住地または現在地の保護の実施機関が負います（居住地特例）。</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300"/>
              </a:spcBef>
              <a:spcAft>
                <a:spcPts val="0"/>
              </a:spcAft>
              <a:buClrTx/>
              <a:buSzTx/>
              <a:buFontTx/>
              <a:buNone/>
              <a:tabLst/>
              <a:defRPr/>
            </a:pP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（生活保護法第</a:t>
            </a:r>
            <a:r>
              <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19</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条、第</a:t>
            </a:r>
            <a:r>
              <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84</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条の３、保護の実施要領「第</a:t>
            </a:r>
            <a:r>
              <a:rPr kumimoji="1" lang="ja-JP" altLang="en-US" sz="1400" spc="100" dirty="0">
                <a:solidFill>
                  <a:schemeClr val="tx1"/>
                </a:solidFill>
                <a:latin typeface="メイリオ" panose="020B0604030504040204" pitchFamily="50" charset="-128"/>
                <a:ea typeface="メイリオ" panose="020B0604030504040204" pitchFamily="50" charset="-128"/>
              </a:rPr>
              <a:t>２</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 実施責任」を参照）</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203832A4-E20F-1960-6131-6587372D3402}"/>
              </a:ext>
            </a:extLst>
          </p:cNvPr>
          <p:cNvSpPr txBox="1"/>
          <p:nvPr/>
        </p:nvSpPr>
        <p:spPr>
          <a:xfrm>
            <a:off x="378823" y="2534959"/>
            <a:ext cx="849086" cy="374571"/>
          </a:xfrm>
          <a:prstGeom prst="roundRect">
            <a:avLst/>
          </a:prstGeom>
          <a:solidFill>
            <a:schemeClr val="bg1">
              <a:lumMod val="85000"/>
            </a:schemeClr>
          </a:solidFill>
        </p:spPr>
        <p:txBody>
          <a:bodyPr wrap="square">
            <a:spAutoFit/>
          </a:bodyPr>
          <a:lstStyle/>
          <a:p>
            <a:pPr marL="0" marR="0" lvl="0" indent="0" algn="ctr" defTabSz="457200" rtl="0" eaLnBrk="1" fontAlgn="auto" latinLnBrk="0" hangingPunct="1">
              <a:lnSpc>
                <a:spcPct val="100000"/>
              </a:lnSpc>
              <a:spcBef>
                <a:spcPts val="300"/>
              </a:spcBef>
              <a:spcAft>
                <a:spcPts val="0"/>
              </a:spcAft>
              <a:buClrTx/>
              <a:buSzTx/>
              <a:buFontTx/>
              <a:buNone/>
              <a:tabLst/>
              <a:defRPr/>
            </a:pPr>
            <a:r>
              <a:rPr kumimoji="1" lang="ja-JP" altLang="en-US" sz="1600" b="1" i="0" u="non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参考</a:t>
            </a:r>
            <a:endParaRPr kumimoji="1" lang="en-US" altLang="ja-JP" sz="1600" b="1" i="0" u="non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6" name="正方形/長方形 5">
            <a:extLst>
              <a:ext uri="{FF2B5EF4-FFF2-40B4-BE49-F238E27FC236}">
                <a16:creationId xmlns:a16="http://schemas.microsoft.com/office/drawing/2014/main" id="{A03339F1-325B-E87C-550C-0DE644FF217F}"/>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Ⅲ</a:t>
            </a:r>
            <a:r>
              <a:rPr kumimoji="1" lang="ja-JP" altLang="en-US" sz="1200" b="1" spc="150" dirty="0">
                <a:solidFill>
                  <a:schemeClr val="tx1"/>
                </a:solidFill>
                <a:latin typeface="メイリオ" panose="020B0604030504040204" pitchFamily="50" charset="-128"/>
                <a:ea typeface="メイリオ" panose="020B0604030504040204" pitchFamily="50" charset="-128"/>
              </a:rPr>
              <a:t>．要否の判定・決定</a:t>
            </a:r>
          </a:p>
        </p:txBody>
      </p:sp>
    </p:spTree>
    <p:extLst>
      <p:ext uri="{BB962C8B-B14F-4D97-AF65-F5344CB8AC3E}">
        <p14:creationId xmlns:p14="http://schemas.microsoft.com/office/powerpoint/2010/main" val="348111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DDF2F-E131-18DC-1D0D-5E084334837F}"/>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2AD6FC12-806F-89F6-43BE-23DA80A13B9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3</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1F6D54E9-6BE7-8BF5-62B9-BD56BEAFF77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１．生活保護制度の目的</a:t>
            </a:r>
          </a:p>
        </p:txBody>
      </p:sp>
      <p:sp>
        <p:nvSpPr>
          <p:cNvPr id="30" name="正方形/長方形 29">
            <a:extLst>
              <a:ext uri="{FF2B5EF4-FFF2-40B4-BE49-F238E27FC236}">
                <a16:creationId xmlns:a16="http://schemas.microsoft.com/office/drawing/2014/main" id="{387B37CC-9F0A-3F99-A439-BF69AB558BC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生活保護制度の概要</a:t>
            </a:r>
          </a:p>
        </p:txBody>
      </p:sp>
      <p:sp>
        <p:nvSpPr>
          <p:cNvPr id="2" name="AutoShape 3">
            <a:extLst>
              <a:ext uri="{FF2B5EF4-FFF2-40B4-BE49-F238E27FC236}">
                <a16:creationId xmlns:a16="http://schemas.microsoft.com/office/drawing/2014/main" id="{2633F55C-12CE-6536-E02B-08E1BAD79CA5}"/>
              </a:ext>
            </a:extLst>
          </p:cNvPr>
          <p:cNvSpPr>
            <a:spLocks noChangeArrowheads="1"/>
          </p:cNvSpPr>
          <p:nvPr/>
        </p:nvSpPr>
        <p:spPr bwMode="auto">
          <a:xfrm>
            <a:off x="428625" y="4373563"/>
            <a:ext cx="8802688" cy="1978025"/>
          </a:xfrm>
          <a:prstGeom prst="rect">
            <a:avLst/>
          </a:prstGeom>
          <a:noFill/>
          <a:ln w="9525">
            <a:noFill/>
            <a:round/>
            <a:headEnd/>
            <a:tailEnd/>
          </a:ln>
        </p:spPr>
        <p:txBody>
          <a:bodyPr lIns="108000" tIns="180000" rIns="108000" bIns="72000"/>
          <a:lstStyle/>
          <a:p>
            <a:pPr defTabSz="844048">
              <a:spcBef>
                <a:spcPts val="600"/>
              </a:spcBef>
              <a:defRPr/>
            </a:pPr>
            <a:r>
              <a:rPr lang="ja-JP" altLang="en-US" sz="2000" b="1" spc="100" dirty="0">
                <a:latin typeface="メイリオ" panose="020B0604030504040204" pitchFamily="50" charset="-128"/>
                <a:ea typeface="メイリオ" panose="020B0604030504040204" pitchFamily="50" charset="-128"/>
              </a:rPr>
              <a:t>生活保護法第１条</a:t>
            </a:r>
            <a:endParaRPr lang="en-US" altLang="ja-JP" sz="2000" b="1" spc="100" dirty="0">
              <a:latin typeface="メイリオ" panose="020B0604030504040204" pitchFamily="50" charset="-128"/>
              <a:ea typeface="メイリオ" panose="020B0604030504040204" pitchFamily="50" charset="-128"/>
            </a:endParaRPr>
          </a:p>
          <a:p>
            <a:pPr defTabSz="844048">
              <a:spcBef>
                <a:spcPts val="600"/>
              </a:spcBef>
              <a:defRPr/>
            </a:pPr>
            <a:r>
              <a:rPr lang="ja-JP" altLang="en-US" sz="2000" b="1" spc="100" dirty="0">
                <a:latin typeface="メイリオ" panose="020B0604030504040204" pitchFamily="50" charset="-128"/>
                <a:ea typeface="メイリオ" panose="020B0604030504040204" pitchFamily="50" charset="-128"/>
              </a:rPr>
              <a:t>　この法律は、日本国憲法第二十五条に規定する理念に基き、国が生活に困窮する</a:t>
            </a:r>
            <a:r>
              <a:rPr lang="ja-JP" altLang="en-US" sz="2000" b="1" u="sng" spc="100" dirty="0">
                <a:latin typeface="メイリオ" panose="020B0604030504040204" pitchFamily="50" charset="-128"/>
                <a:ea typeface="メイリオ" panose="020B0604030504040204" pitchFamily="50" charset="-128"/>
              </a:rPr>
              <a:t>すべての国民</a:t>
            </a:r>
            <a:r>
              <a:rPr lang="ja-JP" altLang="en-US" sz="2000" b="1" spc="100" dirty="0">
                <a:latin typeface="メイリオ" panose="020B0604030504040204" pitchFamily="50" charset="-128"/>
                <a:ea typeface="メイリオ" panose="020B0604030504040204" pitchFamily="50" charset="-128"/>
              </a:rPr>
              <a:t>に対し、その困窮の程度に応じ、必要な保護を行い、その</a:t>
            </a:r>
            <a:r>
              <a:rPr lang="ja-JP" altLang="en-US" sz="2000" b="1" u="sng" spc="100" dirty="0">
                <a:latin typeface="メイリオ" panose="020B0604030504040204" pitchFamily="50" charset="-128"/>
                <a:ea typeface="メイリオ" panose="020B0604030504040204" pitchFamily="50" charset="-128"/>
              </a:rPr>
              <a:t>最低限度の生活</a:t>
            </a:r>
            <a:r>
              <a:rPr lang="ja-JP" altLang="en-US" sz="2000" b="1" spc="100" dirty="0">
                <a:latin typeface="メイリオ" panose="020B0604030504040204" pitchFamily="50" charset="-128"/>
                <a:ea typeface="メイリオ" panose="020B0604030504040204" pitchFamily="50" charset="-128"/>
              </a:rPr>
              <a:t>を保障するとともに、その</a:t>
            </a:r>
            <a:r>
              <a:rPr lang="ja-JP" altLang="en-US" sz="2000" b="1" u="sng" spc="100" dirty="0">
                <a:latin typeface="メイリオ" panose="020B0604030504040204" pitchFamily="50" charset="-128"/>
                <a:ea typeface="メイリオ" panose="020B0604030504040204" pitchFamily="50" charset="-128"/>
              </a:rPr>
              <a:t>自立を助長</a:t>
            </a:r>
            <a:r>
              <a:rPr lang="ja-JP" altLang="en-US" sz="2000" b="1" spc="100" dirty="0">
                <a:latin typeface="メイリオ" panose="020B0604030504040204" pitchFamily="50" charset="-128"/>
                <a:ea typeface="メイリオ" panose="020B0604030504040204" pitchFamily="50" charset="-128"/>
              </a:rPr>
              <a:t>することを目的とする。</a:t>
            </a:r>
            <a:endParaRPr lang="ja-JP" altLang="en-US" sz="2000" b="1" spc="100" dirty="0">
              <a:solidFill>
                <a:srgbClr val="C00000"/>
              </a:solidFill>
              <a:latin typeface="メイリオ" panose="020B0604030504040204" pitchFamily="50" charset="-128"/>
              <a:ea typeface="メイリオ" panose="020B0604030504040204" pitchFamily="50" charset="-128"/>
            </a:endParaRPr>
          </a:p>
        </p:txBody>
      </p:sp>
      <p:sp>
        <p:nvSpPr>
          <p:cNvPr id="3" name="テキスト ボックス 23">
            <a:extLst>
              <a:ext uri="{FF2B5EF4-FFF2-40B4-BE49-F238E27FC236}">
                <a16:creationId xmlns:a16="http://schemas.microsoft.com/office/drawing/2014/main" id="{D0AA8281-D5F3-E283-251D-FD44539D209F}"/>
              </a:ext>
            </a:extLst>
          </p:cNvPr>
          <p:cNvSpPr>
            <a:spLocks noChangeArrowheads="1"/>
          </p:cNvSpPr>
          <p:nvPr/>
        </p:nvSpPr>
        <p:spPr bwMode="auto">
          <a:xfrm>
            <a:off x="552450" y="1397000"/>
            <a:ext cx="8801100" cy="1978025"/>
          </a:xfrm>
          <a:prstGeom prst="roundRect">
            <a:avLst>
              <a:gd name="adj" fmla="val 9343"/>
            </a:avLst>
          </a:prstGeom>
          <a:noFill/>
          <a:ln w="57150">
            <a:solidFill>
              <a:schemeClr val="bg2">
                <a:lumMod val="50000"/>
              </a:schemeClr>
            </a:solidFill>
            <a:prstDash val="sysDot"/>
            <a:round/>
            <a:headEnd/>
            <a:tailEnd/>
          </a:ln>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defRPr/>
            </a:pPr>
            <a:r>
              <a:rPr kumimoji="0" lang="ja-JP" altLang="en-US" sz="1800" spc="100" dirty="0">
                <a:latin typeface="メイリオ" panose="020B0604030504040204" pitchFamily="50" charset="-128"/>
                <a:ea typeface="メイリオ" panose="020B0604030504040204" pitchFamily="50" charset="-128"/>
              </a:rPr>
              <a:t>日本国憲法（昭和二十一年憲法）第</a:t>
            </a:r>
            <a:r>
              <a:rPr kumimoji="0" lang="en-US" altLang="ja-JP" sz="1800" spc="100" dirty="0">
                <a:latin typeface="メイリオ" panose="020B0604030504040204" pitchFamily="50" charset="-128"/>
                <a:ea typeface="メイリオ" panose="020B0604030504040204" pitchFamily="50" charset="-128"/>
              </a:rPr>
              <a:t>25</a:t>
            </a:r>
            <a:r>
              <a:rPr kumimoji="0" lang="ja-JP" altLang="en-US" sz="1800" spc="100" dirty="0">
                <a:latin typeface="メイリオ" panose="020B0604030504040204" pitchFamily="50" charset="-128"/>
                <a:ea typeface="メイリオ" panose="020B0604030504040204" pitchFamily="50" charset="-128"/>
              </a:rPr>
              <a:t>条</a:t>
            </a:r>
            <a:endParaRPr kumimoji="0" lang="en-US" altLang="ja-JP" sz="1800" spc="100" dirty="0">
              <a:latin typeface="メイリオ" panose="020B0604030504040204" pitchFamily="50" charset="-128"/>
              <a:ea typeface="メイリオ" panose="020B0604030504040204" pitchFamily="50" charset="-128"/>
            </a:endParaRPr>
          </a:p>
          <a:p>
            <a:pPr>
              <a:lnSpc>
                <a:spcPct val="100000"/>
              </a:lnSpc>
              <a:spcBef>
                <a:spcPct val="0"/>
              </a:spcBef>
              <a:buFontTx/>
              <a:buNone/>
              <a:defRPr/>
            </a:pPr>
            <a:endParaRPr kumimoji="0" lang="en-US" altLang="ja-JP" sz="1800" spc="100" dirty="0">
              <a:latin typeface="メイリオ" panose="020B0604030504040204" pitchFamily="50" charset="-128"/>
              <a:ea typeface="メイリオ" panose="020B0604030504040204" pitchFamily="50" charset="-128"/>
            </a:endParaRPr>
          </a:p>
          <a:p>
            <a:pPr>
              <a:lnSpc>
                <a:spcPct val="100000"/>
              </a:lnSpc>
              <a:spcBef>
                <a:spcPct val="0"/>
              </a:spcBef>
              <a:buFontTx/>
              <a:buNone/>
              <a:defRPr/>
            </a:pPr>
            <a:r>
              <a:rPr kumimoji="0" lang="ja-JP" altLang="en-US" sz="1800" spc="100" dirty="0">
                <a:latin typeface="メイリオ" panose="020B0604030504040204" pitchFamily="50" charset="-128"/>
                <a:ea typeface="メイリオ" panose="020B0604030504040204" pitchFamily="50" charset="-128"/>
              </a:rPr>
              <a:t>第１項 </a:t>
            </a:r>
            <a:r>
              <a:rPr kumimoji="0" lang="ja-JP" altLang="en-US" sz="1800" b="1" u="sng" spc="100" dirty="0">
                <a:latin typeface="メイリオ" panose="020B0604030504040204" pitchFamily="50" charset="-128"/>
                <a:ea typeface="メイリオ" panose="020B0604030504040204" pitchFamily="50" charset="-128"/>
              </a:rPr>
              <a:t>すべて国民は、健康で文化的な最低限度の生活を営む権利を有する。</a:t>
            </a:r>
            <a:endParaRPr kumimoji="0" lang="en-US" altLang="ja-JP" sz="1800" b="1" u="sng" spc="100" dirty="0">
              <a:latin typeface="メイリオ" panose="020B0604030504040204" pitchFamily="50" charset="-128"/>
              <a:ea typeface="メイリオ" panose="020B0604030504040204" pitchFamily="50" charset="-128"/>
            </a:endParaRPr>
          </a:p>
          <a:p>
            <a:pPr>
              <a:lnSpc>
                <a:spcPct val="100000"/>
              </a:lnSpc>
              <a:spcBef>
                <a:spcPts val="600"/>
              </a:spcBef>
              <a:buFontTx/>
              <a:buNone/>
              <a:defRPr/>
            </a:pPr>
            <a:r>
              <a:rPr kumimoji="0" lang="ja-JP" altLang="en-US" sz="1800" spc="100" dirty="0">
                <a:latin typeface="メイリオ" panose="020B0604030504040204" pitchFamily="50" charset="-128"/>
                <a:ea typeface="メイリオ" panose="020B0604030504040204" pitchFamily="50" charset="-128"/>
              </a:rPr>
              <a:t>第２項 国は、すべての生活部面について、社会福祉、社会保障及び公衆衛生の向上及び増進に努めなければならない。</a:t>
            </a:r>
          </a:p>
        </p:txBody>
      </p:sp>
      <p:sp>
        <p:nvSpPr>
          <p:cNvPr id="4" name="テキスト ボックス 24">
            <a:extLst>
              <a:ext uri="{FF2B5EF4-FFF2-40B4-BE49-F238E27FC236}">
                <a16:creationId xmlns:a16="http://schemas.microsoft.com/office/drawing/2014/main" id="{4CAAB65D-819D-1801-9387-15CB0BE13F5F}"/>
              </a:ext>
            </a:extLst>
          </p:cNvPr>
          <p:cNvSpPr txBox="1">
            <a:spLocks noChangeArrowheads="1"/>
          </p:cNvSpPr>
          <p:nvPr/>
        </p:nvSpPr>
        <p:spPr bwMode="auto">
          <a:xfrm>
            <a:off x="273000" y="843003"/>
            <a:ext cx="9360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r>
              <a:rPr kumimoji="0" lang="ja-JP" altLang="en-US" sz="1800" spc="100" dirty="0">
                <a:latin typeface="メイリオ" panose="020B0604030504040204" pitchFamily="50" charset="-128"/>
                <a:ea typeface="メイリオ" panose="020B0604030504040204" pitchFamily="50" charset="-128"/>
              </a:rPr>
              <a:t>　生活保護制度は、日本国憲法第</a:t>
            </a:r>
            <a:r>
              <a:rPr kumimoji="0" lang="en-US" altLang="ja-JP" sz="1800" spc="100" dirty="0">
                <a:latin typeface="メイリオ" panose="020B0604030504040204" pitchFamily="50" charset="-128"/>
                <a:ea typeface="メイリオ" panose="020B0604030504040204" pitchFamily="50" charset="-128"/>
              </a:rPr>
              <a:t>25</a:t>
            </a:r>
            <a:r>
              <a:rPr kumimoji="0" lang="ja-JP" altLang="en-US" sz="1800" spc="100" dirty="0">
                <a:latin typeface="メイリオ" panose="020B0604030504040204" pitchFamily="50" charset="-128"/>
                <a:ea typeface="メイリオ" panose="020B0604030504040204" pitchFamily="50" charset="-128"/>
              </a:rPr>
              <a:t>条に規定される</a:t>
            </a:r>
            <a:r>
              <a:rPr kumimoji="0" lang="ja-JP" altLang="en-US" sz="1800" b="1" u="sng" spc="100" dirty="0">
                <a:latin typeface="メイリオ" panose="020B0604030504040204" pitchFamily="50" charset="-128"/>
                <a:ea typeface="メイリオ" panose="020B0604030504040204" pitchFamily="50" charset="-128"/>
              </a:rPr>
              <a:t>生存権を具現化</a:t>
            </a:r>
            <a:r>
              <a:rPr kumimoji="0" lang="ja-JP" altLang="en-US" sz="1800" spc="100" dirty="0">
                <a:latin typeface="メイリオ" panose="020B0604030504040204" pitchFamily="50" charset="-128"/>
                <a:ea typeface="メイリオ" panose="020B0604030504040204" pitchFamily="50" charset="-128"/>
              </a:rPr>
              <a:t>したものです。</a:t>
            </a:r>
          </a:p>
        </p:txBody>
      </p:sp>
      <p:sp>
        <p:nvSpPr>
          <p:cNvPr id="6" name="下矢印 13">
            <a:extLst>
              <a:ext uri="{FF2B5EF4-FFF2-40B4-BE49-F238E27FC236}">
                <a16:creationId xmlns:a16="http://schemas.microsoft.com/office/drawing/2014/main" id="{48EC030D-1F00-1879-0C98-57BD87048155}"/>
              </a:ext>
            </a:extLst>
          </p:cNvPr>
          <p:cNvSpPr/>
          <p:nvPr/>
        </p:nvSpPr>
        <p:spPr>
          <a:xfrm flipV="1">
            <a:off x="4683125" y="3590925"/>
            <a:ext cx="539750" cy="179388"/>
          </a:xfrm>
          <a:prstGeom prst="triangle">
            <a:avLst/>
          </a:prstGeom>
          <a:solidFill>
            <a:schemeClr val="tx1">
              <a:lumMod val="50000"/>
              <a:lumOff val="50000"/>
            </a:schemeClr>
          </a:solidFill>
          <a:ln w="19050">
            <a:noFill/>
          </a:ln>
        </p:spPr>
        <p:style>
          <a:lnRef idx="1">
            <a:schemeClr val="accent3"/>
          </a:lnRef>
          <a:fillRef idx="2">
            <a:schemeClr val="accent3"/>
          </a:fillRef>
          <a:effectRef idx="1">
            <a:schemeClr val="accent3"/>
          </a:effectRef>
          <a:fontRef idx="minor">
            <a:schemeClr val="dk1"/>
          </a:fontRef>
        </p:style>
        <p:txBody>
          <a:bodyPr vert="eaVert" anchor="ctr"/>
          <a:lstStyle/>
          <a:p>
            <a:pPr algn="ctr" defTabSz="914362" eaLnBrk="1" fontAlgn="auto" hangingPunct="1">
              <a:spcBef>
                <a:spcPts val="0"/>
              </a:spcBef>
              <a:spcAft>
                <a:spcPts val="0"/>
              </a:spcAft>
              <a:defRPr/>
            </a:pPr>
            <a:endParaRPr kumimoji="1" lang="ja-JP" altLang="en-US" sz="200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DE0A2-9B7D-5738-AFFB-8A7C8C5BCCC6}"/>
              </a:ext>
            </a:extLst>
          </p:cNvPr>
          <p:cNvSpPr txBox="1"/>
          <p:nvPr/>
        </p:nvSpPr>
        <p:spPr>
          <a:xfrm>
            <a:off x="307975" y="3851275"/>
            <a:ext cx="3060700" cy="431800"/>
          </a:xfrm>
          <a:prstGeom prst="roundRect">
            <a:avLst>
              <a:gd name="adj" fmla="val 50000"/>
            </a:avLst>
          </a:prstGeom>
          <a:solidFill>
            <a:schemeClr val="accent2">
              <a:lumMod val="40000"/>
              <a:lumOff val="60000"/>
            </a:schemeClr>
          </a:solidFill>
        </p:spPr>
        <p:txBody>
          <a:bodyPr>
            <a:spAutoFit/>
          </a:bodyPr>
          <a:lstStyle/>
          <a:p>
            <a:pPr algn="ctr" defTabSz="844048">
              <a:spcBef>
                <a:spcPts val="0"/>
              </a:spcBef>
              <a:defRPr/>
            </a:pPr>
            <a:r>
              <a:rPr lang="ja-JP" altLang="en-US" b="1" spc="100" dirty="0">
                <a:latin typeface="メイリオ" panose="020B0604030504040204" pitchFamily="50" charset="-128"/>
                <a:ea typeface="メイリオ" panose="020B0604030504040204" pitchFamily="50" charset="-128"/>
              </a:rPr>
              <a:t>生活保護制度の目的</a:t>
            </a:r>
            <a:endParaRPr lang="en-US" altLang="ja-JP" b="1" spc="1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752871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407FB30-4CD5-D1AC-3649-AECC71A61E5A}"/>
              </a:ext>
            </a:extLst>
          </p:cNvPr>
          <p:cNvSpPr>
            <a:spLocks noGrp="1"/>
          </p:cNvSpPr>
          <p:nvPr>
            <p:ph type="sldNum" sz="quarter" idx="10"/>
          </p:nvPr>
        </p:nvSpPr>
        <p:spPr/>
        <p:txBody>
          <a:bodyPr/>
          <a:lstStyle/>
          <a:p>
            <a:pPr>
              <a:defRPr/>
            </a:pPr>
            <a:fld id="{69C19EEC-A7DD-4A63-AEC8-C70E92A6779F}" type="slidenum">
              <a:rPr lang="ja-JP" altLang="en-US" smtClean="0"/>
              <a:pPr>
                <a:defRPr/>
              </a:pPr>
              <a:t>39</a:t>
            </a:fld>
            <a:endParaRPr lang="ja-JP" altLang="en-US"/>
          </a:p>
        </p:txBody>
      </p:sp>
      <p:pic>
        <p:nvPicPr>
          <p:cNvPr id="3" name="図 2" descr="ランプ, 光 が含まれている画像&#10;&#10;AI によって生成されたコンテンツは間違っている可能性があります。">
            <a:extLst>
              <a:ext uri="{FF2B5EF4-FFF2-40B4-BE49-F238E27FC236}">
                <a16:creationId xmlns:a16="http://schemas.microsoft.com/office/drawing/2014/main" id="{987A3E1D-7E35-6383-8BFD-219AE87F2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テキスト ボックス 4">
            <a:extLst>
              <a:ext uri="{FF2B5EF4-FFF2-40B4-BE49-F238E27FC236}">
                <a16:creationId xmlns:a16="http://schemas.microsoft.com/office/drawing/2014/main" id="{84028423-0A02-25DF-704F-DCBAAAF64530}"/>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latin typeface="メイリオ" panose="020B0604030504040204" pitchFamily="50" charset="-128"/>
                <a:ea typeface="メイリオ" panose="020B0604030504040204" pitchFamily="50" charset="-128"/>
              </a:rPr>
              <a:t>Ⅳ</a:t>
            </a:r>
            <a:r>
              <a:rPr kumimoji="1" lang="ja-JP" altLang="en-US" sz="3200" b="1" spc="300" dirty="0">
                <a:solidFill>
                  <a:schemeClr val="tx1"/>
                </a:solidFill>
                <a:latin typeface="メイリオ" panose="020B0604030504040204" pitchFamily="50" charset="-128"/>
                <a:ea typeface="メイリオ" panose="020B0604030504040204" pitchFamily="50" charset="-128"/>
              </a:rPr>
              <a:t>．保護の開始後</a:t>
            </a:r>
          </a:p>
        </p:txBody>
      </p:sp>
      <p:sp>
        <p:nvSpPr>
          <p:cNvPr id="6" name="テキスト ボックス 5">
            <a:extLst>
              <a:ext uri="{FF2B5EF4-FFF2-40B4-BE49-F238E27FC236}">
                <a16:creationId xmlns:a16="http://schemas.microsoft.com/office/drawing/2014/main" id="{898D1A46-F6E9-CE4E-A832-ED1DE29F025C}"/>
              </a:ext>
            </a:extLst>
          </p:cNvPr>
          <p:cNvSpPr txBox="1"/>
          <p:nvPr/>
        </p:nvSpPr>
        <p:spPr>
          <a:xfrm>
            <a:off x="1807066" y="3023296"/>
            <a:ext cx="7236449" cy="3200876"/>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ここでは、下記の流れに沿って実務を学んでいきましょう。</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１．援助方針の策定</a:t>
            </a:r>
            <a:endParaRPr kumimoji="1" lang="en-US" altLang="ja-JP" spc="150" dirty="0">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２．関係機関との連携</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３．訪問調査と援助方針の見直し</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４．ケース記録の作成</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５．収入状況等の把握</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６．返還・徴収</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７．受給者の権利と義務</a:t>
            </a:r>
          </a:p>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８．指導・指示</a:t>
            </a:r>
          </a:p>
        </p:txBody>
      </p:sp>
      <p:sp>
        <p:nvSpPr>
          <p:cNvPr id="4" name="平行四辺形 3">
            <a:extLst>
              <a:ext uri="{FF2B5EF4-FFF2-40B4-BE49-F238E27FC236}">
                <a16:creationId xmlns:a16="http://schemas.microsoft.com/office/drawing/2014/main" id="{DDAB7F0B-C672-82A5-F588-B9DC2C162E88}"/>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4178020559"/>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9EF6D060-1180-8DDA-F42C-19010ED1FFF8}"/>
              </a:ext>
            </a:extLst>
          </p:cNvPr>
          <p:cNvSpPr/>
          <p:nvPr/>
        </p:nvSpPr>
        <p:spPr>
          <a:xfrm>
            <a:off x="0" y="648000"/>
            <a:ext cx="9906000" cy="11174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保護の実施機関として、個々の世帯の状況を踏まえた援助方針を策定します。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援助方針は、訪問調査等により把握した世帯の生活状況を踏まえ、</a:t>
            </a:r>
            <a:r>
              <a:rPr kumimoji="1" lang="ja-JP" altLang="en-US" sz="1400" b="1" spc="100" dirty="0">
                <a:solidFill>
                  <a:schemeClr val="tx1"/>
                </a:solidFill>
                <a:latin typeface="メイリオ" panose="020B0604030504040204" pitchFamily="50" charset="-128"/>
                <a:ea typeface="メイリオ" panose="020B0604030504040204" pitchFamily="50" charset="-128"/>
              </a:rPr>
              <a:t>自立に向けた課題を分析</a:t>
            </a:r>
            <a:r>
              <a:rPr kumimoji="1" lang="ja-JP" altLang="en-US" sz="1400" spc="100" dirty="0">
                <a:solidFill>
                  <a:schemeClr val="tx1"/>
                </a:solidFill>
                <a:latin typeface="メイリオ" panose="020B0604030504040204" pitchFamily="50" charset="-128"/>
                <a:ea typeface="メイリオ" panose="020B0604030504040204" pitchFamily="50" charset="-128"/>
              </a:rPr>
              <a:t>するとともに、</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それらの</a:t>
            </a:r>
            <a:r>
              <a:rPr kumimoji="1" lang="ja-JP" altLang="en-US" sz="1400" b="1" spc="100" dirty="0">
                <a:solidFill>
                  <a:schemeClr val="tx1"/>
                </a:solidFill>
                <a:latin typeface="メイリオ" panose="020B0604030504040204" pitchFamily="50" charset="-128"/>
                <a:ea typeface="メイリオ" panose="020B0604030504040204" pitchFamily="50" charset="-128"/>
              </a:rPr>
              <a:t>課題に応じた具体的な援助方針を策定</a:t>
            </a:r>
            <a:r>
              <a:rPr kumimoji="1" lang="ja-JP" altLang="en-US" sz="1400" spc="100" dirty="0">
                <a:solidFill>
                  <a:schemeClr val="tx1"/>
                </a:solidFill>
                <a:latin typeface="メイリオ" panose="020B0604030504040204" pitchFamily="50" charset="-128"/>
                <a:ea typeface="メイリオ" panose="020B0604030504040204" pitchFamily="50" charset="-128"/>
              </a:rPr>
              <a:t>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必要に応じてケース診断会議に図るなど、保護の実施機関として</a:t>
            </a:r>
            <a:r>
              <a:rPr kumimoji="1" lang="ja-JP" altLang="en-US" sz="1400" b="1" spc="100" dirty="0">
                <a:solidFill>
                  <a:schemeClr val="tx1"/>
                </a:solidFill>
                <a:latin typeface="メイリオ" panose="020B0604030504040204" pitchFamily="50" charset="-128"/>
                <a:ea typeface="メイリオ" panose="020B0604030504040204" pitchFamily="50" charset="-128"/>
              </a:rPr>
              <a:t>組織的に決定</a:t>
            </a:r>
            <a:r>
              <a:rPr kumimoji="1" lang="ja-JP" altLang="en-US" sz="1400" spc="100" dirty="0">
                <a:solidFill>
                  <a:schemeClr val="tx1"/>
                </a:solidFill>
                <a:latin typeface="メイリオ" panose="020B0604030504040204" pitchFamily="50" charset="-128"/>
                <a:ea typeface="メイリオ" panose="020B0604030504040204" pitchFamily="50" charset="-128"/>
              </a:rPr>
              <a:t>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48131" name="スライド番号プレースホルダー 5">
            <a:extLst>
              <a:ext uri="{FF2B5EF4-FFF2-40B4-BE49-F238E27FC236}">
                <a16:creationId xmlns:a16="http://schemas.microsoft.com/office/drawing/2014/main" id="{68111A4E-DC1E-8B95-0A64-9C20D5F844F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40</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0506E510-573F-9FC7-E8A0-53337B6BBE4A}"/>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
        <p:nvSpPr>
          <p:cNvPr id="4" name="正方形/長方形 3">
            <a:extLst>
              <a:ext uri="{FF2B5EF4-FFF2-40B4-BE49-F238E27FC236}">
                <a16:creationId xmlns:a16="http://schemas.microsoft.com/office/drawing/2014/main" id="{70F2E76D-119E-E7D1-2C78-1E3C7EC1AC1B}"/>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１．援助方針の策定</a:t>
            </a:r>
          </a:p>
        </p:txBody>
      </p:sp>
      <p:grpSp>
        <p:nvGrpSpPr>
          <p:cNvPr id="19" name="グループ化 18">
            <a:extLst>
              <a:ext uri="{FF2B5EF4-FFF2-40B4-BE49-F238E27FC236}">
                <a16:creationId xmlns:a16="http://schemas.microsoft.com/office/drawing/2014/main" id="{E01FB9AA-0719-0B29-E609-E41811C98D06}"/>
              </a:ext>
            </a:extLst>
          </p:cNvPr>
          <p:cNvGrpSpPr/>
          <p:nvPr/>
        </p:nvGrpSpPr>
        <p:grpSpPr>
          <a:xfrm>
            <a:off x="993000" y="1910896"/>
            <a:ext cx="7920000" cy="2728431"/>
            <a:chOff x="993000" y="1190624"/>
            <a:chExt cx="7920000" cy="2728431"/>
          </a:xfrm>
        </p:grpSpPr>
        <p:sp>
          <p:nvSpPr>
            <p:cNvPr id="20" name="正方形/長方形 19">
              <a:extLst>
                <a:ext uri="{FF2B5EF4-FFF2-40B4-BE49-F238E27FC236}">
                  <a16:creationId xmlns:a16="http://schemas.microsoft.com/office/drawing/2014/main" id="{75C0017F-BECA-A739-A298-168CDFF472AD}"/>
                </a:ext>
              </a:extLst>
            </p:cNvPr>
            <p:cNvSpPr/>
            <p:nvPr/>
          </p:nvSpPr>
          <p:spPr>
            <a:xfrm>
              <a:off x="993000" y="1190624"/>
              <a:ext cx="7920000" cy="2728431"/>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12</a:t>
              </a: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４　援助方針</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（１）援助方針の策定</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訪問調査や関係機関調査によって把握した要保護者の生活状況を踏まえ、個々の要保護者の自立に向けた課題を分析するとともに、それらの課題に応じた具体的な援助方針を策定すること。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indent="-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また、策定した援助方針については、原則として要保護者本人に説明し、理解を得るよう努めること。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（２）援助方針の評価と見直し</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被保護世帯に対する指導援助の結果を適宜適切な時期に評価し、援助方針の見直しを行うこと。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3556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援助方針の見直しは、世帯の状況等の変動にあわせて行うほか、世帯の状況等に変動がない場合であっても少なくとも年に</a:t>
              </a:r>
              <a:r>
                <a:rPr kumimoji="1" lang="en-US" altLang="ja-JP" sz="1200" spc="100" dirty="0">
                  <a:solidFill>
                    <a:schemeClr val="tx1"/>
                  </a:solidFill>
                  <a:latin typeface="メイリオ" panose="020B0604030504040204" pitchFamily="50" charset="-128"/>
                  <a:ea typeface="メイリオ" panose="020B0604030504040204" pitchFamily="50" charset="-128"/>
                </a:rPr>
                <a:t>1</a:t>
              </a:r>
              <a:r>
                <a:rPr kumimoji="1" lang="ja-JP" altLang="en-US" sz="1200" spc="100" dirty="0">
                  <a:solidFill>
                    <a:schemeClr val="tx1"/>
                  </a:solidFill>
                  <a:latin typeface="メイリオ" panose="020B0604030504040204" pitchFamily="50" charset="-128"/>
                  <a:ea typeface="メイリオ" panose="020B0604030504040204" pitchFamily="50" charset="-128"/>
                </a:rPr>
                <a:t>回以上行うこと。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1" name="四角形: 角を丸くする 20">
              <a:extLst>
                <a:ext uri="{FF2B5EF4-FFF2-40B4-BE49-F238E27FC236}">
                  <a16:creationId xmlns:a16="http://schemas.microsoft.com/office/drawing/2014/main" id="{0C27E382-7B88-7186-EAF7-C3C40579ACA8}"/>
                </a:ext>
              </a:extLst>
            </p:cNvPr>
            <p:cNvSpPr/>
            <p:nvPr/>
          </p:nvSpPr>
          <p:spPr>
            <a:xfrm>
              <a:off x="1135531" y="1224904"/>
              <a:ext cx="360000" cy="252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6" name="正方形/長方形 5">
            <a:extLst>
              <a:ext uri="{FF2B5EF4-FFF2-40B4-BE49-F238E27FC236}">
                <a16:creationId xmlns:a16="http://schemas.microsoft.com/office/drawing/2014/main" id="{4F187346-B6CA-2097-D5AF-3392B9E3E361}"/>
              </a:ext>
            </a:extLst>
          </p:cNvPr>
          <p:cNvSpPr/>
          <p:nvPr/>
        </p:nvSpPr>
        <p:spPr>
          <a:xfrm>
            <a:off x="823316" y="5088207"/>
            <a:ext cx="2655173" cy="1251572"/>
          </a:xfrm>
          <a:prstGeom prst="rect">
            <a:avLst/>
          </a:prstGeom>
          <a:solidFill>
            <a:schemeClr val="accent3">
              <a:lumMod val="40000"/>
              <a:lumOff val="6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spc="100" dirty="0">
                <a:solidFill>
                  <a:schemeClr val="tx1"/>
                </a:solidFill>
                <a:latin typeface="メイリオ" panose="020B0604030504040204" pitchFamily="50" charset="-128"/>
                <a:ea typeface="メイリオ" panose="020B0604030504040204" pitchFamily="50" charset="-128"/>
              </a:rPr>
              <a:t>訪問調査、</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spc="100" dirty="0">
                <a:solidFill>
                  <a:schemeClr val="tx1"/>
                </a:solidFill>
                <a:latin typeface="メイリオ" panose="020B0604030504040204" pitchFamily="50" charset="-128"/>
                <a:ea typeface="メイリオ" panose="020B0604030504040204" pitchFamily="50" charset="-128"/>
              </a:rPr>
              <a:t>関係機関調査等による</a:t>
            </a:r>
            <a:endParaRPr kumimoji="1" lang="en-US" altLang="ja-JP" sz="1600" spc="1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000" b="1" spc="100" dirty="0">
                <a:solidFill>
                  <a:schemeClr val="tx1"/>
                </a:solidFill>
                <a:latin typeface="メイリオ" panose="020B0604030504040204" pitchFamily="50" charset="-128"/>
                <a:ea typeface="メイリオ" panose="020B0604030504040204" pitchFamily="50" charset="-128"/>
              </a:rPr>
              <a:t>世帯状況の把握</a:t>
            </a:r>
            <a:endParaRPr kumimoji="1" lang="en-US" altLang="ja-JP" sz="2000" b="1" spc="100" dirty="0">
              <a:solidFill>
                <a:schemeClr val="tx1"/>
              </a:solidFill>
              <a:latin typeface="メイリオ" panose="020B0604030504040204" pitchFamily="50" charset="-128"/>
              <a:ea typeface="メイリオ" panose="020B0604030504040204" pitchFamily="50" charset="-128"/>
            </a:endParaRPr>
          </a:p>
        </p:txBody>
      </p:sp>
      <p:sp>
        <p:nvSpPr>
          <p:cNvPr id="8" name="矢印: 右 7">
            <a:extLst>
              <a:ext uri="{FF2B5EF4-FFF2-40B4-BE49-F238E27FC236}">
                <a16:creationId xmlns:a16="http://schemas.microsoft.com/office/drawing/2014/main" id="{7FD73710-83B5-3BCE-4C81-4898DFB12083}"/>
              </a:ext>
            </a:extLst>
          </p:cNvPr>
          <p:cNvSpPr/>
          <p:nvPr/>
        </p:nvSpPr>
        <p:spPr>
          <a:xfrm>
            <a:off x="4293124" y="5316979"/>
            <a:ext cx="1319753" cy="799609"/>
          </a:xfrm>
          <a:prstGeom prst="rightArrow">
            <a:avLst/>
          </a:prstGeom>
          <a:solidFill>
            <a:schemeClr val="bg1">
              <a:lumMod val="85000"/>
            </a:schemeClr>
          </a:solidFill>
          <a:ln w="19050">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69B3A6C6-9589-BE6A-5F63-1130EC032319}"/>
              </a:ext>
            </a:extLst>
          </p:cNvPr>
          <p:cNvSpPr/>
          <p:nvPr/>
        </p:nvSpPr>
        <p:spPr>
          <a:xfrm>
            <a:off x="6427511" y="5090997"/>
            <a:ext cx="2655173" cy="1251572"/>
          </a:xfrm>
          <a:prstGeom prst="rect">
            <a:avLst/>
          </a:prstGeom>
          <a:solidFill>
            <a:schemeClr val="accent6">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b="1" spc="100" dirty="0">
                <a:solidFill>
                  <a:schemeClr val="tx1"/>
                </a:solidFill>
                <a:latin typeface="メイリオ" panose="020B0604030504040204" pitchFamily="50" charset="-128"/>
                <a:ea typeface="メイリオ" panose="020B0604030504040204" pitchFamily="50" charset="-128"/>
              </a:rPr>
              <a:t>援助方針の策定</a:t>
            </a:r>
            <a:endParaRPr kumimoji="1" lang="en-US" altLang="ja-JP" sz="2400" b="1" spc="100" dirty="0">
              <a:solidFill>
                <a:schemeClr val="tx1"/>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5604FA-AE1B-1641-65B7-C06F7C00DC93}"/>
              </a:ext>
            </a:extLst>
          </p:cNvPr>
          <p:cNvSpPr txBox="1"/>
          <p:nvPr/>
        </p:nvSpPr>
        <p:spPr>
          <a:xfrm>
            <a:off x="3780555" y="4909915"/>
            <a:ext cx="2344890" cy="523220"/>
          </a:xfrm>
          <a:prstGeom prst="rect">
            <a:avLst/>
          </a:prstGeom>
          <a:noFill/>
        </p:spPr>
        <p:txBody>
          <a:bodyPr wrap="square" rtlCol="0">
            <a:spAutoFit/>
          </a:bodyPr>
          <a:lstStyle/>
          <a:p>
            <a:pPr algn="ctr"/>
            <a:r>
              <a:rPr kumimoji="1" lang="ja-JP" altLang="en-US" sz="1400" spc="100" dirty="0">
                <a:latin typeface="メイリオ" panose="020B0604030504040204" pitchFamily="50" charset="-128"/>
                <a:ea typeface="メイリオ" panose="020B0604030504040204" pitchFamily="50" charset="-128"/>
              </a:rPr>
              <a:t>自立に向けた課題の分析</a:t>
            </a:r>
            <a:endParaRPr kumimoji="1" lang="en-US" altLang="ja-JP" sz="1400" spc="100" dirty="0">
              <a:latin typeface="メイリオ" panose="020B0604030504040204" pitchFamily="50" charset="-128"/>
              <a:ea typeface="メイリオ" panose="020B0604030504040204" pitchFamily="50" charset="-128"/>
            </a:endParaRPr>
          </a:p>
          <a:p>
            <a:pPr algn="ctr"/>
            <a:r>
              <a:rPr kumimoji="1" lang="ja-JP" altLang="en-US" sz="1400" spc="100" dirty="0">
                <a:latin typeface="メイリオ" panose="020B0604030504040204" pitchFamily="50" charset="-128"/>
                <a:ea typeface="メイリオ" panose="020B0604030504040204" pitchFamily="50" charset="-128"/>
              </a:rPr>
              <a:t>受給者の強み・力の発見</a:t>
            </a:r>
          </a:p>
        </p:txBody>
      </p:sp>
      <p:sp>
        <p:nvSpPr>
          <p:cNvPr id="15" name="テキスト ボックス 14">
            <a:extLst>
              <a:ext uri="{FF2B5EF4-FFF2-40B4-BE49-F238E27FC236}">
                <a16:creationId xmlns:a16="http://schemas.microsoft.com/office/drawing/2014/main" id="{4A0FC81B-AD89-2266-8639-CACE3044B453}"/>
              </a:ext>
            </a:extLst>
          </p:cNvPr>
          <p:cNvSpPr txBox="1"/>
          <p:nvPr/>
        </p:nvSpPr>
        <p:spPr>
          <a:xfrm>
            <a:off x="3858688" y="6262042"/>
            <a:ext cx="2188625" cy="461665"/>
          </a:xfrm>
          <a:prstGeom prst="rect">
            <a:avLst/>
          </a:prstGeom>
          <a:noFill/>
        </p:spPr>
        <p:txBody>
          <a:bodyPr wrap="square" rtlCol="0">
            <a:spAutoFit/>
          </a:bodyPr>
          <a:lstStyle/>
          <a:p>
            <a:r>
              <a:rPr kumimoji="1" lang="en-US" altLang="ja-JP" sz="1200" spc="100" dirty="0">
                <a:latin typeface="メイリオ" panose="020B0604030504040204" pitchFamily="50" charset="-128"/>
                <a:ea typeface="メイリオ" panose="020B0604030504040204" pitchFamily="50" charset="-128"/>
              </a:rPr>
              <a:t>※</a:t>
            </a:r>
            <a:r>
              <a:rPr kumimoji="1" lang="ja-JP" altLang="en-US" sz="1200" spc="100" dirty="0">
                <a:latin typeface="メイリオ" panose="020B0604030504040204" pitchFamily="50" charset="-128"/>
                <a:ea typeface="メイリオ" panose="020B0604030504040204" pitchFamily="50" charset="-128"/>
              </a:rPr>
              <a:t>必要に応じてケース診断会議等により組織的に判断</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0F9A4-7C8A-7E4E-095D-2BC9E7CF4B73}"/>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0043AD3D-2F35-757F-BCEC-309EC4214F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41</a:t>
            </a:fld>
            <a:endParaRPr lang="ja-JP" altLang="en-US" sz="1000">
              <a:solidFill>
                <a:srgbClr val="898989"/>
              </a:solidFill>
            </a:endParaRPr>
          </a:p>
        </p:txBody>
      </p:sp>
      <p:grpSp>
        <p:nvGrpSpPr>
          <p:cNvPr id="8" name="グループ化 14">
            <a:extLst>
              <a:ext uri="{FF2B5EF4-FFF2-40B4-BE49-F238E27FC236}">
                <a16:creationId xmlns:a16="http://schemas.microsoft.com/office/drawing/2014/main" id="{093B597C-7A4D-87BD-ED05-7C0D4FD581CF}"/>
              </a:ext>
            </a:extLst>
          </p:cNvPr>
          <p:cNvGrpSpPr>
            <a:grpSpLocks/>
          </p:cNvGrpSpPr>
          <p:nvPr/>
        </p:nvGrpSpPr>
        <p:grpSpPr bwMode="auto">
          <a:xfrm>
            <a:off x="789487" y="5515920"/>
            <a:ext cx="8144306" cy="1189024"/>
            <a:chOff x="819944" y="5377656"/>
            <a:chExt cx="8144306" cy="1189024"/>
          </a:xfrm>
        </p:grpSpPr>
        <p:sp>
          <p:nvSpPr>
            <p:cNvPr id="9" name="二等辺三角形 8">
              <a:extLst>
                <a:ext uri="{FF2B5EF4-FFF2-40B4-BE49-F238E27FC236}">
                  <a16:creationId xmlns:a16="http://schemas.microsoft.com/office/drawing/2014/main" id="{2814619C-E5CA-C755-0409-5DCECD4AD14B}"/>
                </a:ext>
              </a:extLst>
            </p:cNvPr>
            <p:cNvSpPr/>
            <p:nvPr/>
          </p:nvSpPr>
          <p:spPr>
            <a:xfrm rot="16200000">
              <a:off x="2122788" y="5886225"/>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10" name="角丸四角形 30">
              <a:extLst>
                <a:ext uri="{FF2B5EF4-FFF2-40B4-BE49-F238E27FC236}">
                  <a16:creationId xmlns:a16="http://schemas.microsoft.com/office/drawing/2014/main" id="{B51AC0FB-0463-8E0D-A62C-E2A6FDD9F7E0}"/>
                </a:ext>
              </a:extLst>
            </p:cNvPr>
            <p:cNvSpPr/>
            <p:nvPr/>
          </p:nvSpPr>
          <p:spPr>
            <a:xfrm>
              <a:off x="2270425" y="5663446"/>
              <a:ext cx="6693825" cy="623160"/>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アセスメントを通じて、</a:t>
              </a:r>
              <a:r>
                <a:rPr kumimoji="1" lang="ja-JP" altLang="en-US" sz="1200" b="1" spc="100" dirty="0">
                  <a:solidFill>
                    <a:schemeClr val="tx1"/>
                  </a:solidFill>
                  <a:latin typeface="メイリオ" panose="020B0604030504040204" pitchFamily="50" charset="-128"/>
                  <a:ea typeface="メイリオ" panose="020B0604030504040204" pitchFamily="50" charset="-128"/>
                </a:rPr>
                <a:t>受給者本人の現状認識</a:t>
              </a:r>
              <a:r>
                <a:rPr kumimoji="1" lang="ja-JP" altLang="en-US" sz="1200" spc="100" dirty="0">
                  <a:solidFill>
                    <a:schemeClr val="tx1"/>
                  </a:solidFill>
                  <a:latin typeface="メイリオ" panose="020B0604030504040204" pitchFamily="50" charset="-128"/>
                  <a:ea typeface="メイリオ" panose="020B0604030504040204" pitchFamily="50" charset="-128"/>
                </a:rPr>
                <a:t>と、</a:t>
              </a:r>
              <a:r>
                <a:rPr kumimoji="1" lang="ja-JP" altLang="en-US" sz="1200" b="1" spc="100" dirty="0">
                  <a:solidFill>
                    <a:schemeClr val="tx1"/>
                  </a:solidFill>
                  <a:latin typeface="メイリオ" panose="020B0604030504040204" pitchFamily="50" charset="-128"/>
                  <a:ea typeface="メイリオ" panose="020B0604030504040204" pitchFamily="50" charset="-128"/>
                </a:rPr>
                <a:t>今後どのような生活を送りたいと</a:t>
              </a:r>
              <a:br>
                <a:rPr kumimoji="1" lang="en-US" altLang="ja-JP" sz="1200" b="1" spc="100" dirty="0">
                  <a:solidFill>
                    <a:schemeClr val="tx1"/>
                  </a:solidFill>
                  <a:latin typeface="メイリオ" panose="020B0604030504040204" pitchFamily="50" charset="-128"/>
                  <a:ea typeface="メイリオ" panose="020B0604030504040204" pitchFamily="50" charset="-128"/>
                </a:rPr>
              </a:br>
              <a:r>
                <a:rPr kumimoji="1" lang="ja-JP" altLang="en-US" sz="1200" b="1" spc="100" dirty="0">
                  <a:solidFill>
                    <a:schemeClr val="tx1"/>
                  </a:solidFill>
                  <a:latin typeface="メイリオ" panose="020B0604030504040204" pitchFamily="50" charset="-128"/>
                  <a:ea typeface="メイリオ" panose="020B0604030504040204" pitchFamily="50" charset="-128"/>
                </a:rPr>
                <a:t>考えているか</a:t>
              </a:r>
              <a:r>
                <a:rPr kumimoji="1" lang="ja-JP" altLang="en-US" sz="1200" spc="100" dirty="0">
                  <a:solidFill>
                    <a:schemeClr val="tx1"/>
                  </a:solidFill>
                  <a:latin typeface="メイリオ" panose="020B0604030504040204" pitchFamily="50" charset="-128"/>
                  <a:ea typeface="メイリオ" panose="020B0604030504040204" pitchFamily="50" charset="-128"/>
                </a:rPr>
                <a:t>、</a:t>
              </a:r>
              <a:r>
                <a:rPr kumimoji="1" lang="ja-JP" altLang="en-US" sz="1200" b="1" spc="100" dirty="0">
                  <a:solidFill>
                    <a:schemeClr val="tx1"/>
                  </a:solidFill>
                  <a:latin typeface="メイリオ" panose="020B0604030504040204" pitchFamily="50" charset="-128"/>
                  <a:ea typeface="メイリオ" panose="020B0604030504040204" pitchFamily="50" charset="-128"/>
                </a:rPr>
                <a:t>生活をどのように立て直そうと考えているか</a:t>
              </a:r>
              <a:r>
                <a:rPr kumimoji="1" lang="ja-JP" altLang="en-US" sz="1200" spc="100" dirty="0">
                  <a:solidFill>
                    <a:schemeClr val="tx1"/>
                  </a:solidFill>
                  <a:latin typeface="メイリオ" panose="020B0604030504040204" pitchFamily="50" charset="-128"/>
                  <a:ea typeface="メイリオ" panose="020B0604030504040204" pitchFamily="50" charset="-128"/>
                </a:rPr>
                <a:t>について把握します。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pic>
          <p:nvPicPr>
            <p:cNvPr id="11" name="図 11" descr="黒い背景と男性の絵&#10;&#10;低い精度で自動的に生成された説明">
              <a:extLst>
                <a:ext uri="{FF2B5EF4-FFF2-40B4-BE49-F238E27FC236}">
                  <a16:creationId xmlns:a16="http://schemas.microsoft.com/office/drawing/2014/main" id="{81790684-B9CC-9812-2A12-CC2E71FBA6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67"/>
            <a:stretch/>
          </p:blipFill>
          <p:spPr bwMode="auto">
            <a:xfrm>
              <a:off x="819944" y="5377656"/>
              <a:ext cx="1343025"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正方形/長方形 5">
            <a:extLst>
              <a:ext uri="{FF2B5EF4-FFF2-40B4-BE49-F238E27FC236}">
                <a16:creationId xmlns:a16="http://schemas.microsoft.com/office/drawing/2014/main" id="{E41500A0-16BD-1137-389E-9DB276D78C24}"/>
              </a:ext>
            </a:extLst>
          </p:cNvPr>
          <p:cNvSpPr/>
          <p:nvPr/>
        </p:nvSpPr>
        <p:spPr>
          <a:xfrm>
            <a:off x="453000" y="1141040"/>
            <a:ext cx="9000000" cy="36904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12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援助方針を「生活実態の把握」や「病状調査」と記載していませんか？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援助方針の策定にあたっては、</a:t>
            </a:r>
            <a:r>
              <a:rPr kumimoji="1" lang="ja-JP" altLang="en-US" sz="1400" u="sng" spc="100" dirty="0">
                <a:solidFill>
                  <a:schemeClr val="tx1"/>
                </a:solidFill>
                <a:latin typeface="メイリオ" panose="020B0604030504040204" pitchFamily="50" charset="-128"/>
                <a:ea typeface="メイリオ" panose="020B0604030504040204" pitchFamily="50" charset="-128"/>
              </a:rPr>
              <a:t>要保護者の生活実態の把握と、個々の要保護者の自立に向けての課題分析が必要</a:t>
            </a:r>
            <a:r>
              <a:rPr kumimoji="1" lang="ja-JP" altLang="en-US" sz="1400" spc="100" dirty="0">
                <a:solidFill>
                  <a:schemeClr val="tx1"/>
                </a:solidFill>
                <a:latin typeface="メイリオ" panose="020B0604030504040204" pitchFamily="50" charset="-128"/>
                <a:ea typeface="メイリオ" panose="020B0604030504040204" pitchFamily="50" charset="-128"/>
              </a:rPr>
              <a:t>です。「生活実態の把握」や「病状調査」は</a:t>
            </a:r>
            <a:r>
              <a:rPr kumimoji="1" lang="ja-JP" altLang="en-US" sz="1400" u="sng" spc="100" dirty="0">
                <a:solidFill>
                  <a:schemeClr val="tx1"/>
                </a:solidFill>
                <a:latin typeface="メイリオ" panose="020B0604030504040204" pitchFamily="50" charset="-128"/>
                <a:ea typeface="メイリオ" panose="020B0604030504040204" pitchFamily="50" charset="-128"/>
              </a:rPr>
              <a:t>方針策定の前段の作業</a:t>
            </a:r>
            <a:r>
              <a:rPr kumimoji="1" lang="ja-JP" altLang="en-US" sz="1400" spc="100" dirty="0">
                <a:solidFill>
                  <a:schemeClr val="tx1"/>
                </a:solidFill>
                <a:latin typeface="メイリオ" panose="020B0604030504040204" pitchFamily="50" charset="-128"/>
                <a:ea typeface="メイリオ" panose="020B0604030504040204" pitchFamily="50" charset="-128"/>
              </a:rPr>
              <a:t>であって、方針ではありません。できるだけ</a:t>
            </a:r>
            <a:r>
              <a:rPr kumimoji="1" lang="ja-JP" altLang="en-US" sz="1400" u="sng" spc="100" dirty="0">
                <a:solidFill>
                  <a:schemeClr val="tx1"/>
                </a:solidFill>
                <a:latin typeface="メイリオ" panose="020B0604030504040204" pitchFamily="50" charset="-128"/>
                <a:ea typeface="メイリオ" panose="020B0604030504040204" pitchFamily="50" charset="-128"/>
              </a:rPr>
              <a:t>具体的な記載</a:t>
            </a:r>
            <a:r>
              <a:rPr kumimoji="1" lang="ja-JP" altLang="en-US" sz="1400" spc="100" dirty="0">
                <a:solidFill>
                  <a:schemeClr val="tx1"/>
                </a:solidFill>
                <a:latin typeface="メイリオ" panose="020B0604030504040204" pitchFamily="50" charset="-128"/>
                <a:ea typeface="メイリオ" panose="020B0604030504040204" pitchFamily="50" charset="-128"/>
              </a:rPr>
              <a:t>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短期的な視点だけでなく、中長期的な視点に立った方針を検討できていますか？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そのためにも、</a:t>
            </a:r>
            <a:r>
              <a:rPr kumimoji="1" lang="ja-JP" altLang="en-US" sz="1400" b="0" i="0" u="sng"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受給者自身の自立への考え方</a:t>
            </a: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を聞き取っておくことが大切です。</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540000" marR="0" lvl="0" indent="-18000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indent="-285750" eaLnBrk="1" fontAlgn="auto" hangingPunct="1">
              <a:spcBef>
                <a:spcPts val="6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個々の世帯員にも着目した方針を検討していますか？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特に</a:t>
            </a:r>
            <a:r>
              <a:rPr kumimoji="1" lang="ja-JP" altLang="en-US" sz="1400" u="sng" spc="100" dirty="0">
                <a:solidFill>
                  <a:schemeClr val="tx1"/>
                </a:solidFill>
                <a:latin typeface="メイリオ" panose="020B0604030504040204" pitchFamily="50" charset="-128"/>
                <a:ea typeface="メイリオ" panose="020B0604030504040204" pitchFamily="50" charset="-128"/>
              </a:rPr>
              <a:t>世帯内の子どもについては、留意する</a:t>
            </a:r>
            <a:r>
              <a:rPr kumimoji="1" lang="ja-JP" altLang="en-US" sz="1400" spc="100" dirty="0">
                <a:solidFill>
                  <a:schemeClr val="tx1"/>
                </a:solidFill>
                <a:latin typeface="メイリオ" panose="020B0604030504040204" pitchFamily="50" charset="-128"/>
                <a:ea typeface="メイリオ" panose="020B0604030504040204" pitchFamily="50" charset="-128"/>
              </a:rPr>
              <a:t>必要があります。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ü"/>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援助方針の検討が難しいとき、ひとりで抱え込んでいませんか？</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540000" indent="-18000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多様な問題を抱えた世帯については、ケース診断会議等を活用して組織的な検討を行ったうえで方針を検討することが大切です。</a:t>
            </a:r>
            <a:r>
              <a:rPr kumimoji="1" lang="ja-JP" altLang="en-US" sz="1400" u="sng" spc="100" dirty="0">
                <a:solidFill>
                  <a:schemeClr val="tx1"/>
                </a:solidFill>
                <a:latin typeface="メイリオ" panose="020B0604030504040204" pitchFamily="50" charset="-128"/>
                <a:ea typeface="メイリオ" panose="020B0604030504040204" pitchFamily="50" charset="-128"/>
              </a:rPr>
              <a:t>援助方針は組織としての方針</a:t>
            </a:r>
            <a:r>
              <a:rPr kumimoji="1" lang="ja-JP" altLang="en-US" sz="1400" spc="100" dirty="0">
                <a:solidFill>
                  <a:schemeClr val="tx1"/>
                </a:solidFill>
                <a:latin typeface="メイリオ" panose="020B0604030504040204" pitchFamily="50" charset="-128"/>
                <a:ea typeface="メイリオ" panose="020B0604030504040204" pitchFamily="50" charset="-128"/>
              </a:rPr>
              <a:t>であり、</a:t>
            </a:r>
            <a:r>
              <a:rPr kumimoji="1" lang="en-US" altLang="ja-JP" sz="1400" u="sng" spc="100" dirty="0">
                <a:solidFill>
                  <a:schemeClr val="tx1"/>
                </a:solidFill>
                <a:latin typeface="メイリオ" panose="020B0604030504040204" pitchFamily="50" charset="-128"/>
                <a:ea typeface="メイリオ" panose="020B0604030504040204" pitchFamily="50" charset="-128"/>
              </a:rPr>
              <a:t>CW</a:t>
            </a:r>
            <a:r>
              <a:rPr kumimoji="1" lang="ja-JP" altLang="en-US" sz="1400" u="sng" spc="100" dirty="0">
                <a:solidFill>
                  <a:schemeClr val="tx1"/>
                </a:solidFill>
                <a:latin typeface="メイリオ" panose="020B0604030504040204" pitchFamily="50" charset="-128"/>
                <a:ea typeface="メイリオ" panose="020B0604030504040204" pitchFamily="50" charset="-128"/>
              </a:rPr>
              <a:t>がひとりで抱え込まないよう留意する</a:t>
            </a:r>
            <a:r>
              <a:rPr kumimoji="1" lang="ja-JP" altLang="en-US" sz="1400" spc="100" dirty="0">
                <a:solidFill>
                  <a:schemeClr val="tx1"/>
                </a:solidFill>
                <a:latin typeface="メイリオ" panose="020B0604030504040204" pitchFamily="50" charset="-128"/>
                <a:ea typeface="メイリオ" panose="020B0604030504040204" pitchFamily="50" charset="-128"/>
              </a:rPr>
              <a:t>必要があります。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4" name="正方形/長方形 3">
            <a:extLst>
              <a:ext uri="{FF2B5EF4-FFF2-40B4-BE49-F238E27FC236}">
                <a16:creationId xmlns:a16="http://schemas.microsoft.com/office/drawing/2014/main" id="{BF19EFA4-BF77-F473-1B02-5BF0C4A6DC1E}"/>
              </a:ext>
            </a:extLst>
          </p:cNvPr>
          <p:cNvSpPr/>
          <p:nvPr/>
        </p:nvSpPr>
        <p:spPr>
          <a:xfrm>
            <a:off x="453000" y="754500"/>
            <a:ext cx="9000000" cy="4651552"/>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5" name="角丸四角形 30">
            <a:extLst>
              <a:ext uri="{FF2B5EF4-FFF2-40B4-BE49-F238E27FC236}">
                <a16:creationId xmlns:a16="http://schemas.microsoft.com/office/drawing/2014/main" id="{B7F8391B-21B3-7DD1-ACBC-3DC695D68761}"/>
              </a:ext>
            </a:extLst>
          </p:cNvPr>
          <p:cNvSpPr/>
          <p:nvPr/>
        </p:nvSpPr>
        <p:spPr>
          <a:xfrm>
            <a:off x="180000" y="576000"/>
            <a:ext cx="5026611"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ポイント：以下の点についても留意しましょう</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24320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40C16-C7B2-FFD0-5845-069C39211719}"/>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D143F8-B63B-8951-CC33-E6F4BE5E428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42</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C03B647B-3B8A-243C-28C3-038B467D1851}"/>
              </a:ext>
            </a:extLst>
          </p:cNvPr>
          <p:cNvGraphicFramePr>
            <a:graphicFrameLocks noGrp="1"/>
          </p:cNvGraphicFramePr>
          <p:nvPr>
            <p:extLst>
              <p:ext uri="{D42A27DB-BD31-4B8C-83A1-F6EECF244321}">
                <p14:modId xmlns:p14="http://schemas.microsoft.com/office/powerpoint/2010/main" val="1905252340"/>
              </p:ext>
            </p:extLst>
          </p:nvPr>
        </p:nvGraphicFramePr>
        <p:xfrm>
          <a:off x="452999" y="1763120"/>
          <a:ext cx="9000000" cy="3503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321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spc="100" baseline="0" dirty="0">
                          <a:latin typeface="メイリオ" panose="020B0604030504040204" pitchFamily="50" charset="-128"/>
                          <a:ea typeface="メイリオ" panose="020B0604030504040204" pitchFamily="50" charset="-128"/>
                        </a:rPr>
                        <a:t>世帯類型を問わず留意したい点</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31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生活状況や健康状態、就労に向けた阻害要因など、世帯が抱える課題はあるか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世帯の課題を踏まえ、活用可能な他法他施策や必要な福祉サービス、関係機関などはあるか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自立支援プログラムや被保護者就労支援事業などの各種事業の活用はどうか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◆扶養・資産に関する内容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扶養義務者との関係はどうか（今後の意向を含む）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緊急時等にすぐに対応してくれる方がいるか（扶養義務者を含む）</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負債の状況はどうか　　等</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◆生活状況</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生活習慣はどうか、日中の過ごし方はどうか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交友関係や近隣住民との関係はどうか</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8" name="正方形/長方形 7">
            <a:extLst>
              <a:ext uri="{FF2B5EF4-FFF2-40B4-BE49-F238E27FC236}">
                <a16:creationId xmlns:a16="http://schemas.microsoft.com/office/drawing/2014/main" id="{7B83EDF6-B758-3FC1-13F4-B9FFD1AA5CAE}"/>
              </a:ext>
            </a:extLst>
          </p:cNvPr>
          <p:cNvSpPr/>
          <p:nvPr/>
        </p:nvSpPr>
        <p:spPr>
          <a:xfrm>
            <a:off x="0" y="979614"/>
            <a:ext cx="9905999" cy="568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受給者の生活状況を踏まえ、個々の受給者の自立に向けた課題を把握します。</a:t>
            </a: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アセスメントに当たっては、支援対象者の持つ良い点や力を大切にしていく視点が必要です。</a:t>
            </a:r>
          </a:p>
        </p:txBody>
      </p:sp>
      <p:sp>
        <p:nvSpPr>
          <p:cNvPr id="4" name="テキスト ボックス 3">
            <a:extLst>
              <a:ext uri="{FF2B5EF4-FFF2-40B4-BE49-F238E27FC236}">
                <a16:creationId xmlns:a16="http://schemas.microsoft.com/office/drawing/2014/main" id="{7D462A1D-EC54-8376-77A2-E1EA2C0145D6}"/>
              </a:ext>
            </a:extLst>
          </p:cNvPr>
          <p:cNvSpPr txBox="1"/>
          <p:nvPr/>
        </p:nvSpPr>
        <p:spPr>
          <a:xfrm>
            <a:off x="180000" y="468000"/>
            <a:ext cx="4320000" cy="374571"/>
          </a:xfrm>
          <a:prstGeom prst="roundRect">
            <a:avLst/>
          </a:prstGeom>
          <a:solidFill>
            <a:schemeClr val="accent2">
              <a:lumMod val="20000"/>
              <a:lumOff val="80000"/>
            </a:schemeClr>
          </a:solidFill>
        </p:spPr>
        <p:txBody>
          <a:bodyPr wrap="square">
            <a:spAutoFit/>
          </a:bodyPr>
          <a:lstStyle/>
          <a:p>
            <a:pPr algn="ctr" eaLnBrk="1" fontAlgn="auto" hangingPunct="1">
              <a:spcBef>
                <a:spcPts val="300"/>
              </a:spcBef>
              <a:spcAft>
                <a:spcPts val="0"/>
              </a:spcAft>
              <a:defRPr/>
            </a:pPr>
            <a:r>
              <a:rPr kumimoji="1" lang="ja-JP" altLang="en-US" sz="1600" b="1" spc="100" dirty="0">
                <a:solidFill>
                  <a:schemeClr val="tx1"/>
                </a:solidFill>
                <a:latin typeface="メイリオ" panose="020B0604030504040204" pitchFamily="50" charset="-128"/>
                <a:ea typeface="メイリオ" panose="020B0604030504040204" pitchFamily="50" charset="-128"/>
              </a:rPr>
              <a:t>援助方針策定に当たっての留意点</a:t>
            </a:r>
            <a:endParaRPr kumimoji="1" lang="en-US" altLang="ja-JP" sz="1600" b="1"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80430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49D37-DF69-39F5-2B96-61896CFB39D7}"/>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F7769871-8005-5929-8306-B2657AA554F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43</a:t>
            </a:fld>
            <a:endParaRPr lang="ja-JP" altLang="en-US" sz="1000">
              <a:solidFill>
                <a:srgbClr val="898989"/>
              </a:solidFill>
            </a:endParaRPr>
          </a:p>
        </p:txBody>
      </p:sp>
      <p:graphicFrame>
        <p:nvGraphicFramePr>
          <p:cNvPr id="12" name="表 11">
            <a:extLst>
              <a:ext uri="{FF2B5EF4-FFF2-40B4-BE49-F238E27FC236}">
                <a16:creationId xmlns:a16="http://schemas.microsoft.com/office/drawing/2014/main" id="{404BCE4B-3985-C458-D132-110E762619E4}"/>
              </a:ext>
            </a:extLst>
          </p:cNvPr>
          <p:cNvGraphicFramePr>
            <a:graphicFrameLocks noGrp="1"/>
          </p:cNvGraphicFramePr>
          <p:nvPr>
            <p:extLst>
              <p:ext uri="{D42A27DB-BD31-4B8C-83A1-F6EECF244321}">
                <p14:modId xmlns:p14="http://schemas.microsoft.com/office/powerpoint/2010/main" val="2532653162"/>
              </p:ext>
            </p:extLst>
          </p:nvPr>
        </p:nvGraphicFramePr>
        <p:xfrm>
          <a:off x="453000" y="843303"/>
          <a:ext cx="9000000" cy="2635112"/>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高齢者世帯の場合　➡日常生活自立や社会生活自立の観点を重視</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2998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健康状態や生活状況から、必要な介護保険サービスや保健医療サービスなどはあるか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住環境や家具什器の状況は適したものか（手すり、段差等）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老齢年金等、活用可能な他法他施策はないか　等</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◆その他</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近隣住民との交流状況はどうか</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社会活動（ボランティア、シルバー人材センター、老人クラブ 等）への参加状況はどうか　</a:t>
                      </a:r>
                      <a:endParaRPr kumimoji="1" lang="en-US" altLang="ja-JP" sz="1400" b="0" spc="100" baseline="0" dirty="0">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緊急時にすぐに対応してくれる者がいるか（扶養義務者を含む）等</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graphicFrame>
        <p:nvGraphicFramePr>
          <p:cNvPr id="5" name="表 4">
            <a:extLst>
              <a:ext uri="{FF2B5EF4-FFF2-40B4-BE49-F238E27FC236}">
                <a16:creationId xmlns:a16="http://schemas.microsoft.com/office/drawing/2014/main" id="{BA7CE626-32C4-75F0-2C49-C81994A4F0EF}"/>
              </a:ext>
            </a:extLst>
          </p:cNvPr>
          <p:cNvGraphicFramePr>
            <a:graphicFrameLocks noGrp="1"/>
          </p:cNvGraphicFramePr>
          <p:nvPr>
            <p:extLst>
              <p:ext uri="{D42A27DB-BD31-4B8C-83A1-F6EECF244321}">
                <p14:modId xmlns:p14="http://schemas.microsoft.com/office/powerpoint/2010/main" val="2864634869"/>
              </p:ext>
            </p:extLst>
          </p:nvPr>
        </p:nvGraphicFramePr>
        <p:xfrm>
          <a:off x="453000" y="3580987"/>
          <a:ext cx="9000000" cy="2891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874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子どものいる世帯の場合　➡親への支援と子どもへの支援の双方を考慮</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25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親の育児や子どもの生活状況（家事、家計管理）、健康状態はどうか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🌻子どもの状況：生育状況、学校への通学状況、今後の進路希望などの状況、家族に介護等が必要な世帯員がいる場合にヤングケアラーとして介護等をしていないか、虐待等の疑いはないか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母子世帯の場合は前夫との関係や、子どもの養育費の援助の状況はどうか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稼働できる場合は就労状況はどうか、稼働していない場合は就労できる可能性はどうか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◆その他</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近隣との交流など地域との関係はどうか</a:t>
                      </a:r>
                    </a:p>
                    <a:p>
                      <a:pPr marL="285750" indent="-285750">
                        <a:buFont typeface="Arial" panose="020B0604020202020204" pitchFamily="34" charset="0"/>
                        <a:buChar char="•"/>
                      </a:pPr>
                      <a:r>
                        <a:rPr kumimoji="1" lang="ja-JP" altLang="en-US" sz="1400" b="0" spc="100" dirty="0">
                          <a:solidFill>
                            <a:schemeClr val="tx1"/>
                          </a:solidFill>
                          <a:latin typeface="メイリオ" panose="020B0604030504040204" pitchFamily="50" charset="-128"/>
                          <a:ea typeface="メイリオ" panose="020B0604030504040204" pitchFamily="50" charset="-128"/>
                        </a:rPr>
                        <a:t>🌻</a:t>
                      </a:r>
                      <a:r>
                        <a:rPr kumimoji="1" lang="ja-JP" altLang="en-US" sz="1400" b="0" spc="100" baseline="0" dirty="0">
                          <a:latin typeface="メイリオ" panose="020B0604030504040204" pitchFamily="50" charset="-128"/>
                          <a:ea typeface="メイリオ" panose="020B0604030504040204" pitchFamily="50" charset="-128"/>
                        </a:rPr>
                        <a:t>子どもが今楽しんでいること、熱中していることは何か</a:t>
                      </a: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7" name="テキスト ボックス 6">
            <a:extLst>
              <a:ext uri="{FF2B5EF4-FFF2-40B4-BE49-F238E27FC236}">
                <a16:creationId xmlns:a16="http://schemas.microsoft.com/office/drawing/2014/main" id="{338775F2-44F1-6BB0-A374-C96D559E6031}"/>
              </a:ext>
            </a:extLst>
          </p:cNvPr>
          <p:cNvSpPr txBox="1"/>
          <p:nvPr/>
        </p:nvSpPr>
        <p:spPr>
          <a:xfrm>
            <a:off x="6689118" y="6008042"/>
            <a:ext cx="3027176" cy="510778"/>
          </a:xfrm>
          <a:prstGeom prst="wedgeRoundRectCallout">
            <a:avLst>
              <a:gd name="adj1" fmla="val -67031"/>
              <a:gd name="adj2" fmla="val -56847"/>
              <a:gd name="adj3" fmla="val 16667"/>
            </a:avLst>
          </a:prstGeom>
          <a:solidFill>
            <a:schemeClr val="accent3">
              <a:lumMod val="40000"/>
              <a:lumOff val="60000"/>
            </a:schemeClr>
          </a:solid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200" b="0" spc="100" dirty="0">
                <a:solidFill>
                  <a:schemeClr val="tx1"/>
                </a:solidFill>
                <a:latin typeface="メイリオ" panose="020B0604030504040204" pitchFamily="50" charset="-128"/>
                <a:ea typeface="メイリオ" panose="020B0604030504040204" pitchFamily="50" charset="-128"/>
              </a:rPr>
              <a:t>🌻は、できるだけ子ども自身との面接により把握することが望まれます。</a:t>
            </a:r>
            <a:endParaRPr kumimoji="1" lang="en-US" altLang="ja-JP" sz="1200" b="0" spc="100" baseline="0"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246C6B69-7659-F8F6-EABB-F5DC03C007AA}"/>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5571991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E3BB-BFB7-6452-A95E-48E6079522ED}"/>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6050B8AD-831F-CD59-D61C-696190C8D7B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44</a:t>
            </a:fld>
            <a:endParaRPr lang="ja-JP" altLang="en-US" sz="1000" dirty="0">
              <a:solidFill>
                <a:srgbClr val="898989"/>
              </a:solidFill>
            </a:endParaRPr>
          </a:p>
        </p:txBody>
      </p:sp>
      <p:sp>
        <p:nvSpPr>
          <p:cNvPr id="8" name="正方形/長方形 7">
            <a:extLst>
              <a:ext uri="{FF2B5EF4-FFF2-40B4-BE49-F238E27FC236}">
                <a16:creationId xmlns:a16="http://schemas.microsoft.com/office/drawing/2014/main" id="{E0B656C3-37DD-DC29-104F-B86FC5415F89}"/>
              </a:ext>
            </a:extLst>
          </p:cNvPr>
          <p:cNvSpPr/>
          <p:nvPr/>
        </p:nvSpPr>
        <p:spPr>
          <a:xfrm>
            <a:off x="453000" y="1146009"/>
            <a:ext cx="9000000" cy="12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受給世帯の子どもは、家庭での学習・生活環境、学習意欲や将来の進学に向けた意識面等で課題を抱えており、保護者も周囲の地域との関わりが少ない傾向があります。必要な情報や支援が届きにくいという課題も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貧困の連鎖を予防するため、子どもがいる世帯への教育施策を含めた各種支援施策</a:t>
            </a:r>
            <a:r>
              <a:rPr kumimoji="1" lang="ja-JP" altLang="en-US" sz="1400" spc="100" dirty="0">
                <a:solidFill>
                  <a:schemeClr val="tx1"/>
                </a:solidFill>
                <a:latin typeface="メイリオ" panose="020B0604030504040204" pitchFamily="50" charset="-128"/>
                <a:ea typeface="メイリオ" panose="020B0604030504040204" pitchFamily="50" charset="-128"/>
              </a:rPr>
              <a:t>の説明や助言等を通じて、</a:t>
            </a:r>
            <a:r>
              <a:rPr kumimoji="1" lang="ja-JP" altLang="en-US" sz="1400" b="1" u="sng" spc="100" dirty="0">
                <a:solidFill>
                  <a:schemeClr val="tx1"/>
                </a:solidFill>
                <a:latin typeface="メイリオ" panose="020B0604030504040204" pitchFamily="50" charset="-128"/>
                <a:ea typeface="メイリオ" panose="020B0604030504040204" pitchFamily="50" charset="-128"/>
              </a:rPr>
              <a:t>子どもの学習や進路選択の支援を行うことが重要</a:t>
            </a:r>
            <a:r>
              <a:rPr kumimoji="1" lang="ja-JP" altLang="en-US" sz="1400" spc="100" dirty="0">
                <a:solidFill>
                  <a:schemeClr val="tx1"/>
                </a:solidFill>
                <a:latin typeface="メイリオ" panose="020B0604030504040204" pitchFamily="50" charset="-128"/>
                <a:ea typeface="メイリオ" panose="020B0604030504040204" pitchFamily="50" charset="-128"/>
              </a:rPr>
              <a:t>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endParaRPr kumimoji="1" lang="ja-JP" altLang="en-US" sz="1400" spc="100" dirty="0">
              <a:solidFill>
                <a:schemeClr val="tx1"/>
              </a:solidFill>
              <a:latin typeface="メイリオ" panose="020B0604030504040204" pitchFamily="50" charset="-128"/>
              <a:ea typeface="メイリオ" panose="020B0604030504040204" pitchFamily="50" charset="-128"/>
            </a:endParaRPr>
          </a:p>
        </p:txBody>
      </p:sp>
      <p:sp>
        <p:nvSpPr>
          <p:cNvPr id="10" name="角丸四角形 30">
            <a:extLst>
              <a:ext uri="{FF2B5EF4-FFF2-40B4-BE49-F238E27FC236}">
                <a16:creationId xmlns:a16="http://schemas.microsoft.com/office/drawing/2014/main" id="{2D792F1D-0D77-8781-F229-450EEB56B221}"/>
              </a:ext>
            </a:extLst>
          </p:cNvPr>
          <p:cNvSpPr/>
          <p:nvPr/>
        </p:nvSpPr>
        <p:spPr>
          <a:xfrm>
            <a:off x="24815" y="2851325"/>
            <a:ext cx="3821611"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生活保護制度・生活困窮者自立支援制度</a:t>
            </a:r>
          </a:p>
        </p:txBody>
      </p:sp>
      <p:sp>
        <p:nvSpPr>
          <p:cNvPr id="11" name="角丸四角形 30">
            <a:extLst>
              <a:ext uri="{FF2B5EF4-FFF2-40B4-BE49-F238E27FC236}">
                <a16:creationId xmlns:a16="http://schemas.microsoft.com/office/drawing/2014/main" id="{5B03F432-98BB-0616-E1FC-914CD057D7DE}"/>
              </a:ext>
            </a:extLst>
          </p:cNvPr>
          <p:cNvSpPr/>
          <p:nvPr/>
        </p:nvSpPr>
        <p:spPr>
          <a:xfrm>
            <a:off x="136406" y="3335952"/>
            <a:ext cx="3710020" cy="3085978"/>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教育扶助費の支給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zh-TW" altLang="en-US" sz="1400" i="1" spc="100" dirty="0">
                <a:solidFill>
                  <a:schemeClr val="tx1"/>
                </a:solidFill>
                <a:latin typeface="メイリオ" panose="020B0604030504040204" pitchFamily="50" charset="-128"/>
                <a:ea typeface="メイリオ" panose="020B0604030504040204" pitchFamily="50" charset="-128"/>
              </a:rPr>
              <a:t>生業扶助</a:t>
            </a:r>
            <a:r>
              <a:rPr lang="ja-JP" altLang="en-US" sz="1400" i="1" spc="100" dirty="0">
                <a:solidFill>
                  <a:schemeClr val="tx1"/>
                </a:solidFill>
                <a:latin typeface="メイリオ" panose="020B0604030504040204" pitchFamily="50" charset="-128"/>
                <a:ea typeface="メイリオ" panose="020B0604030504040204" pitchFamily="50" charset="-128"/>
              </a:rPr>
              <a:t>（高等学校等就学費）の支給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子どもの学習塾費、大学等の進学費用について、奨学金やアルバイト収入から収入認定除外</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大学等に進学した場合の世帯分離の取扱い（大学等に進学した子どもに係る住宅扶助費は減額しない）</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進学・就職準備給付金の支給</a:t>
            </a:r>
            <a:endParaRPr lang="en-US" altLang="ja-JP" sz="1400" i="1" spc="100" dirty="0">
              <a:solidFill>
                <a:schemeClr val="tx1"/>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i="1" spc="100" dirty="0">
                <a:solidFill>
                  <a:schemeClr val="tx1"/>
                </a:solidFill>
                <a:latin typeface="メイリオ" panose="020B0604030504040204" pitchFamily="50" charset="-128"/>
                <a:ea typeface="メイリオ" panose="020B0604030504040204" pitchFamily="50" charset="-128"/>
              </a:rPr>
              <a:t>⼦どもの進路選択⽀援事業</a:t>
            </a:r>
            <a:endParaRPr lang="en-US" altLang="ja-JP" sz="1400" i="1" spc="100" dirty="0">
              <a:solidFill>
                <a:schemeClr val="tx1"/>
              </a:solidFill>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BF08D6-9568-8C09-8FF7-B190A8DC28F4}"/>
              </a:ext>
            </a:extLst>
          </p:cNvPr>
          <p:cNvPicPr>
            <a:picLocks noChangeAspect="1"/>
          </p:cNvPicPr>
          <p:nvPr/>
        </p:nvPicPr>
        <p:blipFill>
          <a:blip r:embed="rId3"/>
          <a:stretch>
            <a:fillRect/>
          </a:stretch>
        </p:blipFill>
        <p:spPr>
          <a:xfrm>
            <a:off x="3810825" y="3189988"/>
            <a:ext cx="1904175" cy="2572228"/>
          </a:xfrm>
          <a:prstGeom prst="rect">
            <a:avLst/>
          </a:prstGeom>
          <a:ln>
            <a:solidFill>
              <a:schemeClr val="bg2">
                <a:lumMod val="90000"/>
              </a:schemeClr>
            </a:solidFill>
          </a:ln>
        </p:spPr>
      </p:pic>
      <p:sp>
        <p:nvSpPr>
          <p:cNvPr id="15" name="角丸四角形 30">
            <a:extLst>
              <a:ext uri="{FF2B5EF4-FFF2-40B4-BE49-F238E27FC236}">
                <a16:creationId xmlns:a16="http://schemas.microsoft.com/office/drawing/2014/main" id="{E12525BE-FB3D-D259-A634-6675236D0D2A}"/>
              </a:ext>
            </a:extLst>
          </p:cNvPr>
          <p:cNvSpPr/>
          <p:nvPr/>
        </p:nvSpPr>
        <p:spPr>
          <a:xfrm>
            <a:off x="5899375" y="2845142"/>
            <a:ext cx="3600000" cy="324000"/>
          </a:xfrm>
          <a:prstGeom prst="roundRect">
            <a:avLst>
              <a:gd name="adj" fmla="val 50000"/>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教育・こども関係施策</a:t>
            </a:r>
          </a:p>
        </p:txBody>
      </p:sp>
      <p:sp>
        <p:nvSpPr>
          <p:cNvPr id="16" name="角丸四角形 30">
            <a:extLst>
              <a:ext uri="{FF2B5EF4-FFF2-40B4-BE49-F238E27FC236}">
                <a16:creationId xmlns:a16="http://schemas.microsoft.com/office/drawing/2014/main" id="{F727B539-2E69-8CDD-E9A9-40C0F8DB33F1}"/>
              </a:ext>
            </a:extLst>
          </p:cNvPr>
          <p:cNvSpPr/>
          <p:nvPr/>
        </p:nvSpPr>
        <p:spPr>
          <a:xfrm>
            <a:off x="4185919" y="5746391"/>
            <a:ext cx="1231875" cy="324000"/>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050" spc="100" dirty="0">
                <a:solidFill>
                  <a:prstClr val="black"/>
                </a:solidFill>
                <a:latin typeface="メイリオ" panose="020B0604030504040204" pitchFamily="50" charset="-128"/>
                <a:ea typeface="メイリオ" panose="020B0604030504040204" pitchFamily="50" charset="-128"/>
              </a:rPr>
              <a:t>▲○カツ！</a:t>
            </a:r>
            <a:endParaRPr lang="en-US" altLang="ja-JP" sz="1050" spc="100" dirty="0">
              <a:solidFill>
                <a:prstClr val="black"/>
              </a:solidFill>
              <a:latin typeface="メイリオ" panose="020B0604030504040204" pitchFamily="50" charset="-128"/>
              <a:ea typeface="メイリオ" panose="020B0604030504040204" pitchFamily="50" charset="-128"/>
            </a:endParaRPr>
          </a:p>
        </p:txBody>
      </p:sp>
      <p:sp>
        <p:nvSpPr>
          <p:cNvPr id="17" name="角丸四角形 30">
            <a:extLst>
              <a:ext uri="{FF2B5EF4-FFF2-40B4-BE49-F238E27FC236}">
                <a16:creationId xmlns:a16="http://schemas.microsoft.com/office/drawing/2014/main" id="{644535E5-57D8-4296-B227-A2E5DDAB64ED}"/>
              </a:ext>
            </a:extLst>
          </p:cNvPr>
          <p:cNvSpPr/>
          <p:nvPr/>
        </p:nvSpPr>
        <p:spPr>
          <a:xfrm>
            <a:off x="5910139" y="3335952"/>
            <a:ext cx="3600000" cy="3241675"/>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t"/>
          <a:lstStyle/>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就学援助制度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179388" indent="-179388" defTabSz="914400">
              <a:defRPr/>
            </a:pPr>
            <a:r>
              <a:rPr lang="ja-JP" altLang="en-US" sz="1400" spc="100" dirty="0">
                <a:solidFill>
                  <a:prstClr val="black"/>
                </a:solidFill>
                <a:latin typeface="メイリオ" panose="020B0604030504040204" pitchFamily="50" charset="-128"/>
                <a:ea typeface="メイリオ" panose="020B0604030504040204" pitchFamily="50" charset="-128"/>
              </a:rPr>
              <a:t>　 教育扶助の対象外の経費（修学旅行費用等</a:t>
            </a:r>
            <a:r>
              <a:rPr lang="ja-JP" altLang="en-US" sz="1400" spc="100" dirty="0">
                <a:solidFill>
                  <a:schemeClr val="tx1"/>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の助成</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高等教育の修学支援新制度</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文部科学省</a:t>
            </a:r>
            <a:r>
              <a:rPr lang="en-US" altLang="ja-JP" sz="1400" spc="100" dirty="0">
                <a:solidFill>
                  <a:prstClr val="black"/>
                </a:solidFill>
                <a:latin typeface="メイリオ" panose="020B0604030504040204" pitchFamily="50" charset="-128"/>
                <a:ea typeface="メイリオ" panose="020B0604030504040204" pitchFamily="50" charset="-128"/>
              </a:rPr>
              <a:t>】</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①授業料等の減免</a:t>
            </a:r>
            <a:br>
              <a:rPr lang="en-US" altLang="ja-JP" sz="1400" spc="100" dirty="0">
                <a:solidFill>
                  <a:prstClr val="black"/>
                </a:solidFill>
                <a:latin typeface="メイリオ" panose="020B0604030504040204" pitchFamily="50" charset="-128"/>
                <a:ea typeface="メイリオ" panose="020B0604030504040204" pitchFamily="50" charset="-128"/>
              </a:rPr>
            </a:br>
            <a:r>
              <a:rPr lang="ja-JP" altLang="en-US" sz="1400" spc="100" dirty="0">
                <a:solidFill>
                  <a:prstClr val="black"/>
                </a:solidFill>
                <a:latin typeface="メイリオ" panose="020B0604030504040204" pitchFamily="50" charset="-128"/>
                <a:ea typeface="メイリオ" panose="020B0604030504040204" pitchFamily="50" charset="-128"/>
              </a:rPr>
              <a:t>　②給付型奨学金の支給</a:t>
            </a:r>
            <a:endParaRPr lang="en-US" altLang="ja-JP" sz="1400" spc="100" dirty="0">
              <a:solidFill>
                <a:prstClr val="black"/>
              </a:solidFill>
              <a:latin typeface="メイリオ" panose="020B0604030504040204" pitchFamily="50" charset="-128"/>
              <a:ea typeface="メイリオ" panose="020B0604030504040204" pitchFamily="50" charset="-128"/>
            </a:endParaRPr>
          </a:p>
          <a:p>
            <a:pPr marL="285750" indent="-285750" defTabSz="914400">
              <a:buFont typeface="Arial" panose="020B0604020202020204" pitchFamily="34" charset="0"/>
              <a:buChar char="•"/>
              <a:defRPr/>
            </a:pPr>
            <a:r>
              <a:rPr lang="ja-JP" altLang="en-US" sz="1400" spc="100" dirty="0">
                <a:solidFill>
                  <a:prstClr val="black"/>
                </a:solidFill>
                <a:latin typeface="メイリオ" panose="020B0604030504040204" pitchFamily="50" charset="-128"/>
                <a:ea typeface="メイリオ" panose="020B0604030504040204" pitchFamily="50" charset="-128"/>
              </a:rPr>
              <a:t>こどもの生活・学習支援事業</a:t>
            </a:r>
            <a:r>
              <a:rPr lang="en-US" altLang="ja-JP" sz="1400" spc="100" dirty="0">
                <a:solidFill>
                  <a:prstClr val="black"/>
                </a:solidFill>
                <a:latin typeface="メイリオ" panose="020B0604030504040204" pitchFamily="50" charset="-128"/>
                <a:ea typeface="メイリオ" panose="020B0604030504040204" pitchFamily="50" charset="-128"/>
              </a:rPr>
              <a:t>【</a:t>
            </a:r>
            <a:r>
              <a:rPr lang="ja-JP" altLang="en-US" sz="1400" spc="100" dirty="0">
                <a:solidFill>
                  <a:prstClr val="black"/>
                </a:solidFill>
                <a:latin typeface="メイリオ" panose="020B0604030504040204" pitchFamily="50" charset="-128"/>
                <a:ea typeface="メイリオ" panose="020B0604030504040204" pitchFamily="50" charset="-128"/>
              </a:rPr>
              <a:t>こども家庭庁</a:t>
            </a:r>
            <a:r>
              <a:rPr lang="en-US" altLang="ja-JP" sz="1400" spc="100" dirty="0">
                <a:solidFill>
                  <a:prstClr val="black"/>
                </a:solidFill>
                <a:latin typeface="メイリオ" panose="020B0604030504040204" pitchFamily="50" charset="-128"/>
                <a:ea typeface="メイリオ" panose="020B0604030504040204" pitchFamily="50" charset="-128"/>
              </a:rPr>
              <a:t>】</a:t>
            </a:r>
          </a:p>
        </p:txBody>
      </p:sp>
      <p:grpSp>
        <p:nvGrpSpPr>
          <p:cNvPr id="2" name="グループ化 14">
            <a:extLst>
              <a:ext uri="{FF2B5EF4-FFF2-40B4-BE49-F238E27FC236}">
                <a16:creationId xmlns:a16="http://schemas.microsoft.com/office/drawing/2014/main" id="{A2A01D3F-D5A8-7BE0-CB40-17F145371468}"/>
              </a:ext>
            </a:extLst>
          </p:cNvPr>
          <p:cNvGrpSpPr>
            <a:grpSpLocks/>
          </p:cNvGrpSpPr>
          <p:nvPr/>
        </p:nvGrpSpPr>
        <p:grpSpPr bwMode="auto">
          <a:xfrm>
            <a:off x="427024" y="5630291"/>
            <a:ext cx="8144244" cy="1189024"/>
            <a:chOff x="925526" y="5362636"/>
            <a:chExt cx="8144244" cy="1189024"/>
          </a:xfrm>
        </p:grpSpPr>
        <p:sp>
          <p:nvSpPr>
            <p:cNvPr id="6" name="二等辺三角形 5">
              <a:extLst>
                <a:ext uri="{FF2B5EF4-FFF2-40B4-BE49-F238E27FC236}">
                  <a16:creationId xmlns:a16="http://schemas.microsoft.com/office/drawing/2014/main" id="{0C47F718-DD55-27B2-C4C2-6D88DDEDB38C}"/>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7" name="角丸四角形 30">
              <a:extLst>
                <a:ext uri="{FF2B5EF4-FFF2-40B4-BE49-F238E27FC236}">
                  <a16:creationId xmlns:a16="http://schemas.microsoft.com/office/drawing/2014/main" id="{BBD18BDC-DCCD-B7F6-27ED-C35824F0428D}"/>
                </a:ext>
              </a:extLst>
            </p:cNvPr>
            <p:cNvSpPr/>
            <p:nvPr/>
          </p:nvSpPr>
          <p:spPr>
            <a:xfrm>
              <a:off x="2162968" y="5786910"/>
              <a:ext cx="6906802" cy="501752"/>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厚生労働省のホームページに掲載している</a:t>
              </a:r>
              <a:r>
                <a:rPr kumimoji="1" lang="ja-JP" altLang="en-US" sz="1200" b="1" u="sng" spc="100" dirty="0">
                  <a:solidFill>
                    <a:schemeClr val="tx1"/>
                  </a:solidFill>
                  <a:latin typeface="メイリオ" panose="020B0604030504040204" pitchFamily="50" charset="-128"/>
                  <a:ea typeface="メイリオ" panose="020B0604030504040204" pitchFamily="50" charset="-128"/>
                </a:rPr>
                <a:t>「○カツ」</a:t>
              </a:r>
              <a:r>
                <a:rPr kumimoji="1" lang="ja-JP" altLang="en-US" sz="1200" spc="100" dirty="0">
                  <a:solidFill>
                    <a:schemeClr val="tx1"/>
                  </a:solidFill>
                  <a:latin typeface="メイリオ" panose="020B0604030504040204" pitchFamily="50" charset="-128"/>
                  <a:ea typeface="メイリオ" panose="020B0604030504040204" pitchFamily="50" charset="-128"/>
                </a:rPr>
                <a:t>では、生活保護受給中の</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子どもがいる世帯の支援策などを分かりやすくまとめています。</a:t>
              </a:r>
              <a:r>
                <a:rPr kumimoji="1" lang="ja-JP" altLang="en-US"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積極的に活用しましょう。</a:t>
              </a:r>
              <a:endParaRPr kumimoji="1" lang="en-US" altLang="ja-JP" sz="1200" b="1" u="sng" spc="100" dirty="0">
                <a:solidFill>
                  <a:schemeClr val="tx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2" name="図 11" descr="黒い背景と男性の絵&#10;&#10;低い精度で自動的に生成された説明">
              <a:extLst>
                <a:ext uri="{FF2B5EF4-FFF2-40B4-BE49-F238E27FC236}">
                  <a16:creationId xmlns:a16="http://schemas.microsoft.com/office/drawing/2014/main" id="{2E7A146E-85C7-BCBC-523D-6AB6B6B792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1467"/>
            <a:stretch/>
          </p:blipFill>
          <p:spPr bwMode="auto">
            <a:xfrm>
              <a:off x="925526" y="5362636"/>
              <a:ext cx="1343025"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正方形/長方形 3">
            <a:extLst>
              <a:ext uri="{FF2B5EF4-FFF2-40B4-BE49-F238E27FC236}">
                <a16:creationId xmlns:a16="http://schemas.microsoft.com/office/drawing/2014/main" id="{D5C8F214-F584-3DB2-9850-8316740448D9}"/>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5" name="正方形/長方形 4">
            <a:extLst>
              <a:ext uri="{FF2B5EF4-FFF2-40B4-BE49-F238E27FC236}">
                <a16:creationId xmlns:a16="http://schemas.microsoft.com/office/drawing/2014/main" id="{CC720927-CADB-92E3-3635-E9B5D4EF8CE4}"/>
              </a:ext>
            </a:extLst>
          </p:cNvPr>
          <p:cNvSpPr/>
          <p:nvPr/>
        </p:nvSpPr>
        <p:spPr>
          <a:xfrm>
            <a:off x="453000" y="903900"/>
            <a:ext cx="9000000" cy="1560785"/>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角丸四角形 30">
            <a:extLst>
              <a:ext uri="{FF2B5EF4-FFF2-40B4-BE49-F238E27FC236}">
                <a16:creationId xmlns:a16="http://schemas.microsoft.com/office/drawing/2014/main" id="{DD272A65-BA3F-8416-00AB-26CDD1AF2FC5}"/>
              </a:ext>
            </a:extLst>
          </p:cNvPr>
          <p:cNvSpPr/>
          <p:nvPr/>
        </p:nvSpPr>
        <p:spPr>
          <a:xfrm>
            <a:off x="180000" y="720000"/>
            <a:ext cx="4678364"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ポイント：子どもの学習支援に関する各種対応</a:t>
            </a:r>
          </a:p>
        </p:txBody>
      </p:sp>
    </p:spTree>
    <p:extLst>
      <p:ext uri="{BB962C8B-B14F-4D97-AF65-F5344CB8AC3E}">
        <p14:creationId xmlns:p14="http://schemas.microsoft.com/office/powerpoint/2010/main" val="2507846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2A21E-9C94-5EA3-9AA8-4C2A3DA71790}"/>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872C76D2-52D8-39CF-5DF4-8D7AD5697EF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45</a:t>
            </a:fld>
            <a:endParaRPr lang="ja-JP" altLang="en-US" sz="1000">
              <a:solidFill>
                <a:srgbClr val="898989"/>
              </a:solidFill>
            </a:endParaRPr>
          </a:p>
        </p:txBody>
      </p:sp>
      <p:graphicFrame>
        <p:nvGraphicFramePr>
          <p:cNvPr id="7" name="表 6">
            <a:extLst>
              <a:ext uri="{FF2B5EF4-FFF2-40B4-BE49-F238E27FC236}">
                <a16:creationId xmlns:a16="http://schemas.microsoft.com/office/drawing/2014/main" id="{B511E004-CF45-D7A4-A5B0-0AF0C6C97B61}"/>
              </a:ext>
            </a:extLst>
          </p:cNvPr>
          <p:cNvGraphicFramePr>
            <a:graphicFrameLocks noGrp="1"/>
          </p:cNvGraphicFramePr>
          <p:nvPr>
            <p:extLst>
              <p:ext uri="{D42A27DB-BD31-4B8C-83A1-F6EECF244321}">
                <p14:modId xmlns:p14="http://schemas.microsoft.com/office/powerpoint/2010/main" val="187875208"/>
              </p:ext>
            </p:extLst>
          </p:nvPr>
        </p:nvGraphicFramePr>
        <p:xfrm>
          <a:off x="453000" y="657360"/>
          <a:ext cx="9000000" cy="1991266"/>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951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障害者世帯・傷病者世帯の場合</a:t>
                      </a:r>
                      <a:endParaRPr kumimoji="1" lang="ja-JP" altLang="en-US" sz="1400" b="1" spc="100" baseline="0" dirty="0">
                        <a:latin typeface="メイリオ" panose="020B0604030504040204" pitchFamily="50" charset="-128"/>
                        <a:ea typeface="メイリオ" panose="020B0604030504040204" pitchFamily="50" charset="-128"/>
                      </a:endParaRP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1656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◆基礎的な内容</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健康状態や生活状況から、必要な福祉サービスや補装具などの支援は必要か</a:t>
                      </a:r>
                      <a:br>
                        <a:rPr kumimoji="1" lang="en-US" altLang="ja-JP" sz="1400" b="0" spc="100" dirty="0">
                          <a:solidFill>
                            <a:schemeClr val="tx1"/>
                          </a:solidFill>
                          <a:latin typeface="メイリオ" panose="020B0604030504040204" pitchFamily="50" charset="-128"/>
                          <a:ea typeface="メイリオ" panose="020B0604030504040204" pitchFamily="50" charset="-128"/>
                        </a:rPr>
                      </a:br>
                      <a:r>
                        <a:rPr kumimoji="1" lang="ja-JP" altLang="en-US" sz="1400" b="0" spc="100" dirty="0">
                          <a:solidFill>
                            <a:schemeClr val="tx1"/>
                          </a:solidFill>
                          <a:latin typeface="メイリオ" panose="020B0604030504040204" pitchFamily="50" charset="-128"/>
                          <a:ea typeface="メイリオ" panose="020B0604030504040204" pitchFamily="50" charset="-128"/>
                        </a:rPr>
                        <a:t>精神障害を有する場合には、精神科病院への通院状況や服薬状況はどうか</a:t>
                      </a:r>
                      <a:endParaRPr kumimoji="1" lang="en-US" altLang="ja-JP" sz="1400" b="0" spc="100" dirty="0">
                        <a:solidFill>
                          <a:schemeClr val="tx1"/>
                        </a:solidFill>
                        <a:latin typeface="メイリオ" panose="020B0604030504040204" pitchFamily="50" charset="-128"/>
                        <a:ea typeface="メイリオ"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住環境や家具什器の状況は適したものか（手すり、段差等）</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spc="100" dirty="0">
                          <a:solidFill>
                            <a:schemeClr val="tx1"/>
                          </a:solidFill>
                          <a:latin typeface="メイリオ" panose="020B0604030504040204" pitchFamily="50" charset="-128"/>
                          <a:ea typeface="メイリオ" panose="020B0604030504040204" pitchFamily="50" charset="-128"/>
                        </a:rPr>
                        <a:t>障害年金、特別障害者手当等、活用可能な他法他施策はないか　等</a:t>
                      </a:r>
                    </a:p>
                    <a:p>
                      <a:pPr marL="285750" indent="-285750">
                        <a:buFont typeface="Arial" panose="020B0604020202020204" pitchFamily="34" charset="0"/>
                        <a:buChar char="•"/>
                      </a:pPr>
                      <a:r>
                        <a:rPr kumimoji="1" lang="ja-JP" altLang="en-US" sz="1400" b="0" spc="100" baseline="0" dirty="0">
                          <a:latin typeface="メイリオ" panose="020B0604030504040204" pitchFamily="50" charset="-128"/>
                          <a:ea typeface="メイリオ" panose="020B0604030504040204" pitchFamily="50" charset="-128"/>
                        </a:rPr>
                        <a:t>就労系福祉サービスの利用や社会活動への参加意向はどうか　等</a:t>
                      </a:r>
                      <a:endParaRPr kumimoji="1" lang="en-US" altLang="ja-JP" sz="1400" b="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graphicFrame>
        <p:nvGraphicFramePr>
          <p:cNvPr id="5" name="表 4">
            <a:extLst>
              <a:ext uri="{FF2B5EF4-FFF2-40B4-BE49-F238E27FC236}">
                <a16:creationId xmlns:a16="http://schemas.microsoft.com/office/drawing/2014/main" id="{45B277A5-9251-831D-2341-3A24F382F00B}"/>
              </a:ext>
            </a:extLst>
          </p:cNvPr>
          <p:cNvGraphicFramePr>
            <a:graphicFrameLocks noGrp="1"/>
          </p:cNvGraphicFramePr>
          <p:nvPr>
            <p:extLst>
              <p:ext uri="{D42A27DB-BD31-4B8C-83A1-F6EECF244321}">
                <p14:modId xmlns:p14="http://schemas.microsoft.com/office/powerpoint/2010/main" val="3803300438"/>
              </p:ext>
            </p:extLst>
          </p:nvPr>
        </p:nvGraphicFramePr>
        <p:xfrm>
          <a:off x="457457" y="2651858"/>
          <a:ext cx="8991086" cy="1739266"/>
        </p:xfrm>
        <a:graphic>
          <a:graphicData uri="http://schemas.openxmlformats.org/drawingml/2006/table">
            <a:tbl>
              <a:tblPr bandRow="1">
                <a:tableStyleId>{F5AB1C69-6EDB-4FF4-983F-18BD219EF322}</a:tableStyleId>
              </a:tblPr>
              <a:tblGrid>
                <a:gridCol w="8991086">
                  <a:extLst>
                    <a:ext uri="{9D8B030D-6E8A-4147-A177-3AD203B41FA5}">
                      <a16:colId xmlns:a16="http://schemas.microsoft.com/office/drawing/2014/main" val="2675618041"/>
                    </a:ext>
                  </a:extLst>
                </a:gridCol>
              </a:tblGrid>
              <a:tr h="310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例</a:t>
                      </a:r>
                      <a:r>
                        <a:rPr kumimoji="1" lang="en-US" altLang="ja-JP" sz="1600" b="1" spc="100" baseline="0" dirty="0">
                          <a:latin typeface="メイリオ" panose="020B0604030504040204" pitchFamily="50" charset="-128"/>
                          <a:ea typeface="メイリオ" panose="020B0604030504040204" pitchFamily="50" charset="-128"/>
                        </a:rPr>
                        <a:t>】</a:t>
                      </a:r>
                      <a:r>
                        <a:rPr kumimoji="1" lang="ja-JP" altLang="en-US" sz="1600" b="1" spc="100" baseline="0" dirty="0">
                          <a:latin typeface="メイリオ" panose="020B0604030504040204" pitchFamily="50" charset="-128"/>
                          <a:ea typeface="メイリオ" panose="020B0604030504040204" pitchFamily="50" charset="-128"/>
                        </a:rPr>
                        <a:t>その他世帯の場合　</a:t>
                      </a:r>
                    </a:p>
                  </a:txBody>
                  <a:tcPr marL="91442" marR="91442" marT="45713" marB="45713" anchor="ctr">
                    <a:lnB w="28575" cap="flat" cmpd="sng" algn="ctr">
                      <a:solidFill>
                        <a:schemeClr val="tx1"/>
                      </a:solidFill>
                      <a:prstDash val="sysDot"/>
                      <a:round/>
                      <a:headEnd type="none" w="med" len="med"/>
                      <a:tailEnd type="none" w="med" len="med"/>
                    </a:lnB>
                    <a:solidFill>
                      <a:schemeClr val="bg2"/>
                    </a:solidFill>
                  </a:tcPr>
                </a:tc>
                <a:extLst>
                  <a:ext uri="{0D108BD9-81ED-4DB2-BD59-A6C34878D82A}">
                    <a16:rowId xmlns:a16="http://schemas.microsoft.com/office/drawing/2014/main" val="2470179863"/>
                  </a:ext>
                </a:extLst>
              </a:tr>
              <a:tr h="14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a:t>
                      </a:r>
                      <a:r>
                        <a:rPr kumimoji="1" lang="ja-JP" altLang="en-US" sz="14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基礎的な内容</a:t>
                      </a:r>
                      <a:endParaRPr kumimoji="1" lang="en-US" altLang="ja-JP" sz="1400" b="1"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就労している場合には、就労状況や生活状況等を踏まえ、増収の可能性はどうか</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就労していない場合には、就労阻害要因（病状、育児、生活状況等の状況）はどうか</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就労支援員による支援やハローワークとの連携、被保護者就労準備支援事業・生活困窮者就労準備支援事業の活用の検討　等</a:t>
                      </a:r>
                      <a:endParaRPr kumimoji="1" lang="en-US" altLang="ja-JP" sz="1400" b="0" i="0" u="none" strike="noStrike" kern="1200" cap="none" spc="10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12" name="テキスト ボックス 11">
            <a:extLst>
              <a:ext uri="{FF2B5EF4-FFF2-40B4-BE49-F238E27FC236}">
                <a16:creationId xmlns:a16="http://schemas.microsoft.com/office/drawing/2014/main" id="{22BBA72C-2C1D-06A5-3A11-9369DF5503C2}"/>
              </a:ext>
            </a:extLst>
          </p:cNvPr>
          <p:cNvSpPr txBox="1"/>
          <p:nvPr/>
        </p:nvSpPr>
        <p:spPr>
          <a:xfrm>
            <a:off x="543000" y="4930024"/>
            <a:ext cx="8820000" cy="1461939"/>
          </a:xfrm>
          <a:prstGeom prst="rect">
            <a:avLst/>
          </a:prstGeom>
          <a:noFill/>
        </p:spPr>
        <p:txBody>
          <a:bodyPr wrap="square">
            <a:spAutoFit/>
          </a:bodyPr>
          <a:lstStyle/>
          <a:p>
            <a:pPr marL="0" marR="0" lvl="0" indent="0" algn="l" defTabSz="909132"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稼働能力を活用しているか否かについては、①稼働能力を有するか否か、②その稼働能力を活用する意思があるか否か、③実際に稼働能力を活用する就労の場を得ることができるか否か、の３つの要素により判断。</a:t>
            </a:r>
            <a:endParaRPr kumimoji="1" lang="en-US" altLang="ja-JP"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909132" rtl="0" eaLnBrk="1" fontAlgn="auto" latinLnBrk="0" hangingPunct="1">
              <a:lnSpc>
                <a:spcPct val="100000"/>
              </a:lnSpc>
              <a:spcBef>
                <a:spcPts val="600"/>
              </a:spcBef>
              <a:spcAft>
                <a:spcPts val="0"/>
              </a:spcAft>
              <a:buClrTx/>
              <a:buSzTx/>
              <a:buFontTx/>
              <a:buNone/>
              <a:tabLst/>
              <a:defRPr/>
            </a:pPr>
            <a:r>
              <a:rPr kumimoji="1" lang="ja-JP" altLang="en-US"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4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現実に稼働能力があり、本人の有している資格、生活歴、職歴等から適切と判断され得る職場があるにもかかわらず、働く意思がない者は要件を欠くと判断する</a:t>
            </a:r>
            <a:r>
              <a:rPr kumimoji="1" lang="ja-JP" altLang="en-US" sz="1400" b="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が、稼働能力も働く意思もあり、求職活動を行っているが現実に働く場がない者については要件を満たしているものと判断。　</a:t>
            </a:r>
          </a:p>
        </p:txBody>
      </p:sp>
      <p:sp>
        <p:nvSpPr>
          <p:cNvPr id="2" name="正方形/長方形 1">
            <a:extLst>
              <a:ext uri="{FF2B5EF4-FFF2-40B4-BE49-F238E27FC236}">
                <a16:creationId xmlns:a16="http://schemas.microsoft.com/office/drawing/2014/main" id="{CC9229E3-93A6-0FCC-F9D9-73F825D440FA}"/>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4" name="正方形/長方形 3">
            <a:extLst>
              <a:ext uri="{FF2B5EF4-FFF2-40B4-BE49-F238E27FC236}">
                <a16:creationId xmlns:a16="http://schemas.microsoft.com/office/drawing/2014/main" id="{E93CEE0F-FB5C-18F2-EA64-EF7DCFD3029B}"/>
              </a:ext>
            </a:extLst>
          </p:cNvPr>
          <p:cNvSpPr/>
          <p:nvPr/>
        </p:nvSpPr>
        <p:spPr>
          <a:xfrm>
            <a:off x="453000" y="4607859"/>
            <a:ext cx="9000000" cy="187001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6" name="角丸四角形 30">
            <a:extLst>
              <a:ext uri="{FF2B5EF4-FFF2-40B4-BE49-F238E27FC236}">
                <a16:creationId xmlns:a16="http://schemas.microsoft.com/office/drawing/2014/main" id="{E96EAF2D-1010-2B8B-CC02-E7B50ABF5544}"/>
              </a:ext>
            </a:extLst>
          </p:cNvPr>
          <p:cNvSpPr/>
          <p:nvPr/>
        </p:nvSpPr>
        <p:spPr>
          <a:xfrm>
            <a:off x="180000" y="4443170"/>
            <a:ext cx="4331652"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ポイント：稼働能力の活用は、こう考える</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87398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467533" y="5089177"/>
            <a:ext cx="8960246" cy="1450290"/>
          </a:xfrm>
          <a:prstGeom prst="roundRect">
            <a:avLst>
              <a:gd name="adj" fmla="val 10154"/>
            </a:avLst>
          </a:prstGeom>
          <a:noFill/>
          <a:ln w="25400" cap="flat" cmpd="sng" algn="ctr">
            <a:solidFill>
              <a:sysClr val="windowText" lastClr="000000"/>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39" name="Text Box 2"/>
          <p:cNvSpPr txBox="1">
            <a:spLocks noChangeArrowheads="1"/>
          </p:cNvSpPr>
          <p:nvPr/>
        </p:nvSpPr>
        <p:spPr bwMode="auto">
          <a:xfrm>
            <a:off x="204787" y="767012"/>
            <a:ext cx="9454220" cy="1507599"/>
          </a:xfrm>
          <a:prstGeom prst="rect">
            <a:avLst/>
          </a:prstGeom>
          <a:noFill/>
          <a:ln w="31750">
            <a:solidFill>
              <a:schemeClr val="accent1">
                <a:lumMod val="50000"/>
              </a:schemeClr>
            </a:solidFill>
            <a:round/>
            <a:headEnd/>
            <a:tailEnd/>
          </a:ln>
          <a:effectLst/>
        </p:spPr>
        <p:txBody>
          <a:bodyPr wrap="square">
            <a:noAutofit/>
          </a:bodyPr>
          <a:lstStyle/>
          <a:p>
            <a:pPr marL="0" marR="0" lvl="0" indent="0" algn="l" defTabSz="796219" rtl="0" eaLnBrk="1" fontAlgn="auto" latinLnBrk="0" hangingPunct="1">
              <a:lnSpc>
                <a:spcPct val="100000"/>
              </a:lnSpc>
              <a:spcBef>
                <a:spcPts val="0"/>
              </a:spcBef>
              <a:spcAft>
                <a:spcPts val="0"/>
              </a:spcAft>
              <a:buClrTx/>
              <a:buSzTx/>
              <a:buFontTx/>
              <a:buNone/>
              <a:tabLst/>
              <a:defRPr/>
            </a:pPr>
            <a:endParaRPr kumimoji="1" lang="en-US" altLang="ja-JP" sz="7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en-US" altLang="ja-JP"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生活保護制度の目的</a:t>
            </a: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225"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最低生活の保障（保護費の支給）</a:t>
            </a:r>
          </a:p>
          <a:p>
            <a:pPr marL="0" marR="0" lvl="0" indent="0" algn="l" defTabSz="796219" rtl="0" eaLnBrk="1" fontAlgn="auto" latinLnBrk="0" hangingPunct="1">
              <a:lnSpc>
                <a:spcPct val="150000"/>
              </a:lnSpc>
              <a:spcBef>
                <a:spcPts val="0"/>
              </a:spcBef>
              <a:spcAft>
                <a:spcPts val="0"/>
              </a:spcAft>
              <a:buClrTx/>
              <a:buSzTx/>
              <a:buFontTx/>
              <a:buNone/>
              <a:tabLst/>
              <a:defRPr/>
            </a:pPr>
            <a:r>
              <a:rPr kumimoji="1" lang="ja-JP" altLang="en-US" sz="1225"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自立の助長</a:t>
            </a:r>
          </a:p>
          <a:p>
            <a:pPr marL="0" marR="0" lvl="0" indent="0" algn="l" defTabSz="796219" rtl="0" eaLnBrk="1" fontAlgn="auto" latinLnBrk="0" hangingPunct="1">
              <a:lnSpc>
                <a:spcPct val="100000"/>
              </a:lnSpc>
              <a:spcBef>
                <a:spcPts val="0"/>
              </a:spcBef>
              <a:spcAft>
                <a:spcPts val="0"/>
              </a:spcAft>
              <a:buClrTx/>
              <a:buSzTx/>
              <a:buFontTx/>
              <a:buNone/>
              <a:tabLst/>
              <a:defRPr/>
            </a:pPr>
            <a:endParaRPr kumimoji="1" lang="ja-JP" altLang="en-US" sz="349"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自立支援プログラム導入の背景</a:t>
            </a: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225"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被保護者の抱える問題の多様化、被保護世帯数の増加</a:t>
            </a: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1225"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　生活保護担当職員の不足と経験不足</a:t>
            </a:r>
            <a:endParaRPr kumimoji="1" lang="ja-JP" altLang="en-US" sz="1225"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endParaRPr>
          </a:p>
        </p:txBody>
      </p:sp>
      <p:sp>
        <p:nvSpPr>
          <p:cNvPr id="40" name="Rectangle 4"/>
          <p:cNvSpPr>
            <a:spLocks noChangeArrowheads="1"/>
          </p:cNvSpPr>
          <p:nvPr/>
        </p:nvSpPr>
        <p:spPr bwMode="auto">
          <a:xfrm>
            <a:off x="4761883" y="919585"/>
            <a:ext cx="4371791" cy="896744"/>
          </a:xfrm>
          <a:prstGeom prst="rect">
            <a:avLst/>
          </a:prstGeom>
          <a:noFill/>
          <a:ln w="38100">
            <a:solidFill>
              <a:schemeClr val="accent6">
                <a:lumMod val="75000"/>
              </a:schemeClr>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en-US" altLang="ja-JP"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a:t>
            </a:r>
            <a:r>
              <a:rPr kumimoji="1" lang="ja-JP" altLang="en-US"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自立の助長の内容</a:t>
            </a:r>
            <a:endParaRPr kumimoji="1" lang="en-US" altLang="ja-JP"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ja-JP" altLang="en-US" sz="1200" b="1"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日常生活自立 → 入院から在宅復帰　等</a:t>
            </a:r>
          </a:p>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ja-JP" altLang="en-US"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 社会生活自立 → ひきこもり防止、社会参加　等</a:t>
            </a:r>
            <a:endParaRPr kumimoji="1" lang="en-US" altLang="ja-JP"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ct val="0"/>
              </a:spcBef>
              <a:spcAft>
                <a:spcPts val="0"/>
              </a:spcAft>
              <a:buClrTx/>
              <a:buSzTx/>
              <a:buFont typeface="Arial" charset="0"/>
              <a:buNone/>
              <a:tabLst/>
              <a:defRPr/>
            </a:pPr>
            <a:r>
              <a:rPr kumimoji="1" lang="ja-JP" altLang="en-US" sz="1200" b="0" i="0" u="none" strike="noStrike" kern="1200" cap="none" spc="100" normalizeH="0" noProof="0">
                <a:ln>
                  <a:noFill/>
                </a:ln>
                <a:solidFill>
                  <a:prstClr val="black"/>
                </a:solidFill>
                <a:effectLst/>
                <a:uLnTx/>
                <a:uFillTx/>
                <a:latin typeface="メイリオ" panose="020B0604030504040204" pitchFamily="50" charset="-128"/>
                <a:ea typeface="メイリオ" panose="020B0604030504040204" pitchFamily="50" charset="-128"/>
              </a:rPr>
              <a:t>　・ 経済的自立　 → 就労　等</a:t>
            </a:r>
          </a:p>
        </p:txBody>
      </p:sp>
      <p:sp>
        <p:nvSpPr>
          <p:cNvPr id="42" name="Text Box 6"/>
          <p:cNvSpPr txBox="1">
            <a:spLocks noChangeArrowheads="1"/>
          </p:cNvSpPr>
          <p:nvPr/>
        </p:nvSpPr>
        <p:spPr bwMode="auto">
          <a:xfrm>
            <a:off x="588013" y="2952365"/>
            <a:ext cx="8839766" cy="846386"/>
          </a:xfrm>
          <a:prstGeom prst="rect">
            <a:avLst/>
          </a:prstGeom>
          <a:noFill/>
          <a:ln w="9525">
            <a:solidFill>
              <a:sysClr val="windowText" lastClr="000000"/>
            </a:solidFill>
            <a:miter lim="800000"/>
            <a:headEnd/>
            <a:tailEnd/>
          </a:ln>
          <a:effectLst/>
        </p:spPr>
        <p:txBody>
          <a:bodyPr wrap="square">
            <a:spAutoFit/>
          </a:bodyPr>
          <a:lstStyle/>
          <a:p>
            <a:pPr marL="236357" marR="0" lvl="0" indent="-236357" algn="l" defTabSz="796219" rtl="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a:t>
            </a:r>
            <a:r>
              <a:rPr kumimoji="1"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実施機関は、管内の被保護者の状況や自立阻害要因を類型化し、自立支援の具体的内容と手順を定めた自立支援プログラムを類型毎に策定　</a:t>
            </a:r>
          </a:p>
          <a:p>
            <a:pPr marL="236357" marR="0" lvl="0" indent="-236357" algn="l" defTabSz="796219"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　様々なプログラムの中から、個々の被保護者に必要なプログラムを本人同意の上決定し、労働部局、医療・福祉施設、</a:t>
            </a:r>
            <a:br>
              <a:rPr kumimoji="1" lang="en-US" altLang="ja-JP"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br>
            <a:r>
              <a:rPr kumimoji="1" lang="ja-JP" altLang="en-US" sz="1200" b="0" i="0" u="none" strike="noStrike" kern="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rPr>
              <a:t>ＮＰＯ等の関係機関と連携し、被保護者が自らの自立のため行う活動を組織的に支援</a:t>
            </a:r>
          </a:p>
        </p:txBody>
      </p:sp>
      <p:sp>
        <p:nvSpPr>
          <p:cNvPr id="43" name="正方形/長方形 7"/>
          <p:cNvSpPr>
            <a:spLocks noChangeArrowheads="1"/>
          </p:cNvSpPr>
          <p:nvPr/>
        </p:nvSpPr>
        <p:spPr bwMode="auto">
          <a:xfrm>
            <a:off x="913761" y="1318247"/>
            <a:ext cx="972000" cy="288000"/>
          </a:xfrm>
          <a:prstGeom prst="rect">
            <a:avLst/>
          </a:prstGeom>
          <a:noFill/>
          <a:ln w="38100" cap="rnd" algn="ctr">
            <a:solidFill>
              <a:schemeClr val="accent6">
                <a:lumMod val="75000"/>
              </a:schemeClr>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796219" rtl="0" eaLnBrk="1" fontAlgn="auto" latinLnBrk="0" hangingPunct="1">
              <a:lnSpc>
                <a:spcPct val="100000"/>
              </a:lnSpc>
              <a:spcBef>
                <a:spcPct val="0"/>
              </a:spcBef>
              <a:spcAft>
                <a:spcPts val="0"/>
              </a:spcAft>
              <a:buClrTx/>
              <a:buSzTx/>
              <a:buFont typeface="Arial" charset="0"/>
              <a:buNone/>
              <a:tabLst/>
              <a:defRPr/>
            </a:pPr>
            <a:r>
              <a:rPr kumimoji="1" lang="ja-JP" altLang="en-US" sz="1578" b="0" i="0" u="none" strike="noStrike" kern="1200" cap="none" spc="0" normalizeH="0" baseline="0" noProof="0">
                <a:ln>
                  <a:noFill/>
                </a:ln>
                <a:solidFill>
                  <a:prstClr val="black"/>
                </a:solidFill>
                <a:effectLst/>
                <a:uLnTx/>
                <a:uFillTx/>
                <a:latin typeface="ＭＳ ゴシック" pitchFamily="49" charset="-128"/>
                <a:ea typeface="ＭＳ ゴシック" pitchFamily="49" charset="-128"/>
                <a:cs typeface="+mn-cs"/>
              </a:rPr>
              <a:t>　　　　　　</a:t>
            </a:r>
          </a:p>
        </p:txBody>
      </p:sp>
      <p:sp>
        <p:nvSpPr>
          <p:cNvPr id="44" name="正方形/長方形 43"/>
          <p:cNvSpPr/>
          <p:nvPr/>
        </p:nvSpPr>
        <p:spPr bwMode="auto">
          <a:xfrm>
            <a:off x="204787" y="612781"/>
            <a:ext cx="1071750" cy="252000"/>
          </a:xfrm>
          <a:prstGeom prst="rect">
            <a:avLst/>
          </a:prstGeom>
          <a:solidFill>
            <a:schemeClr val="accent1">
              <a:lumMod val="20000"/>
              <a:lumOff val="80000"/>
            </a:schemeClr>
          </a:solidFill>
          <a:ln w="31750" cap="flat" cmpd="sng" algn="ctr">
            <a:solidFill>
              <a:schemeClr val="accent1">
                <a:lumMod val="50000"/>
              </a:schemeClr>
            </a:solidFill>
            <a:prstDash val="solid"/>
            <a:round/>
            <a:headEnd type="none" w="med" len="med"/>
            <a:tailEnd type="none" w="med" len="me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背　景</a:t>
            </a:r>
          </a:p>
        </p:txBody>
      </p:sp>
      <p:sp>
        <p:nvSpPr>
          <p:cNvPr id="45" name="Rectangle 4"/>
          <p:cNvSpPr>
            <a:spLocks noChangeArrowheads="1"/>
          </p:cNvSpPr>
          <p:nvPr/>
        </p:nvSpPr>
        <p:spPr bwMode="auto">
          <a:xfrm>
            <a:off x="204787" y="2493934"/>
            <a:ext cx="9454220" cy="4108522"/>
          </a:xfrm>
          <a:prstGeom prst="rect">
            <a:avLst/>
          </a:prstGeom>
          <a:noFill/>
          <a:ln w="31750">
            <a:solidFill>
              <a:schemeClr val="accent1">
                <a:lumMod val="50000"/>
              </a:schemeClr>
            </a:solidFill>
            <a:round/>
            <a:headEnd/>
            <a:tailEnd/>
          </a:ln>
          <a:effectLst/>
        </p:spPr>
        <p:txBody>
          <a:bodyPr>
            <a:normAutofit/>
          </a:bodyPr>
          <a:lstStyle/>
          <a:p>
            <a:pPr marL="0" marR="0" lvl="0" indent="0" algn="l" defTabSz="796219" rtl="0" eaLnBrk="1" fontAlgn="auto" latinLnBrk="0" hangingPunct="1">
              <a:lnSpc>
                <a:spcPct val="100000"/>
              </a:lnSpc>
              <a:spcBef>
                <a:spcPts val="0"/>
              </a:spcBef>
              <a:spcAft>
                <a:spcPts val="0"/>
              </a:spcAft>
              <a:buClrTx/>
              <a:buSzTx/>
              <a:buFontTx/>
              <a:buNone/>
              <a:tabLst/>
              <a:defRPr/>
            </a:pPr>
            <a:endParaRPr kumimoji="1" lang="en-US" altLang="ja-JP" sz="788"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l" defTabSz="796219" rtl="0" eaLnBrk="1" fontAlgn="auto" latinLnBrk="0" hangingPunct="1">
              <a:lnSpc>
                <a:spcPct val="100000"/>
              </a:lnSpc>
              <a:spcBef>
                <a:spcPts val="0"/>
              </a:spcBef>
              <a:spcAft>
                <a:spcPts val="0"/>
              </a:spcAft>
              <a:buClrTx/>
              <a:buSzTx/>
              <a:buFontTx/>
              <a:buNone/>
              <a:tabLst/>
              <a:defRPr/>
            </a:pPr>
            <a:r>
              <a:rPr kumimoji="1" lang="ja-JP" altLang="en-US" sz="527"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402"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経済的給付に加え、福祉事務所が組織的に被保護者の自立支援を行う制度への転換を目的</a:t>
            </a:r>
          </a:p>
        </p:txBody>
      </p:sp>
      <p:sp>
        <p:nvSpPr>
          <p:cNvPr id="46" name="下矢印 13"/>
          <p:cNvSpPr>
            <a:spLocks noChangeArrowheads="1"/>
          </p:cNvSpPr>
          <p:nvPr/>
        </p:nvSpPr>
        <p:spPr bwMode="auto">
          <a:xfrm>
            <a:off x="4983088" y="1808295"/>
            <a:ext cx="1134302" cy="725145"/>
          </a:xfrm>
          <a:prstGeom prst="downArrow">
            <a:avLst>
              <a:gd name="adj1" fmla="val 50000"/>
              <a:gd name="adj2" fmla="val 50000"/>
            </a:avLst>
          </a:prstGeom>
          <a:solidFill>
            <a:schemeClr val="accent6">
              <a:lumMod val="75000"/>
            </a:schemeClr>
          </a:solidFill>
          <a:ln w="9525" cap="rnd" algn="ctr">
            <a:noFill/>
            <a:prstDash val="sysDot"/>
            <a:round/>
            <a:headEnd/>
            <a:tailEnd/>
          </a:ln>
        </p:spPr>
        <p:txBody>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marL="0" marR="0" lvl="0" indent="0" algn="ctr" defTabSz="796219" rtl="0" eaLnBrk="1" fontAlgn="auto" latinLnBrk="0" hangingPunct="1">
              <a:lnSpc>
                <a:spcPct val="100000"/>
              </a:lnSpc>
              <a:spcBef>
                <a:spcPct val="0"/>
              </a:spcBef>
              <a:spcAft>
                <a:spcPts val="0"/>
              </a:spcAft>
              <a:buClrTx/>
              <a:buSzTx/>
              <a:buFont typeface="Arial" charset="0"/>
              <a:buNone/>
              <a:tabLst/>
              <a:defRPr/>
            </a:pPr>
            <a:endParaRPr kumimoji="1" lang="ja-JP" altLang="en-US" sz="1578" b="0" i="0" u="none" strike="noStrike" kern="1200" cap="none" spc="0" normalizeH="0" baseline="0" noProof="0">
              <a:ln>
                <a:noFill/>
              </a:ln>
              <a:solidFill>
                <a:prstClr val="black"/>
              </a:solidFill>
              <a:effectLst/>
              <a:uLnTx/>
              <a:uFillTx/>
              <a:latin typeface="ＭＳ ゴシック" pitchFamily="49" charset="-128"/>
              <a:ea typeface="ＭＳ ゴシック" pitchFamily="49" charset="-128"/>
              <a:cs typeface="+mn-cs"/>
            </a:endParaRPr>
          </a:p>
        </p:txBody>
      </p:sp>
      <p:sp>
        <p:nvSpPr>
          <p:cNvPr id="47" name="Rectangle 4"/>
          <p:cNvSpPr>
            <a:spLocks noChangeArrowheads="1"/>
          </p:cNvSpPr>
          <p:nvPr/>
        </p:nvSpPr>
        <p:spPr bwMode="auto">
          <a:xfrm>
            <a:off x="204787" y="2349044"/>
            <a:ext cx="4113238" cy="246085"/>
          </a:xfrm>
          <a:prstGeom prst="rect">
            <a:avLst/>
          </a:prstGeom>
          <a:solidFill>
            <a:schemeClr val="accent1">
              <a:lumMod val="20000"/>
              <a:lumOff val="80000"/>
            </a:schemeClr>
          </a:solidFill>
          <a:ln w="31750">
            <a:solidFill>
              <a:schemeClr val="accent1">
                <a:lumMod val="50000"/>
              </a:schemeClr>
            </a:solidFill>
            <a:round/>
            <a:headEnd/>
            <a:tailEn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2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GothicNeo" panose="020B0500000101010101" pitchFamily="34" charset="-127"/>
              </a:rPr>
              <a:t>自立支援プログラムの導入（平成</a:t>
            </a:r>
            <a:r>
              <a:rPr kumimoji="1" lang="en-US" altLang="ja-JP" sz="12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GothicNeo" panose="020B0500000101010101" pitchFamily="34" charset="-127"/>
              </a:rPr>
              <a:t>17</a:t>
            </a:r>
            <a:r>
              <a:rPr kumimoji="1" lang="ja-JP" altLang="en-US" sz="1200" b="1"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cs typeface="Microsoft GothicNeo" panose="020B0500000101010101" pitchFamily="34" charset="-127"/>
              </a:rPr>
              <a:t>年度～）</a:t>
            </a:r>
          </a:p>
        </p:txBody>
      </p:sp>
      <p:sp>
        <p:nvSpPr>
          <p:cNvPr id="48" name="正方形/長方形 47"/>
          <p:cNvSpPr/>
          <p:nvPr/>
        </p:nvSpPr>
        <p:spPr bwMode="auto">
          <a:xfrm>
            <a:off x="820878" y="4962664"/>
            <a:ext cx="2080946" cy="253034"/>
          </a:xfrm>
          <a:prstGeom prst="rect">
            <a:avLst/>
          </a:prstGeom>
          <a:solidFill>
            <a:srgbClr val="002060"/>
          </a:solidFill>
          <a:ln w="9525" cap="rnd" cmpd="sng" algn="ctr">
            <a:solidFill>
              <a:srgbClr val="F79646">
                <a:lumMod val="75000"/>
              </a:srgbClr>
            </a:solidFill>
            <a:prstDash val="sysDot"/>
            <a:round/>
            <a:headEnd type="none" w="med" len="med"/>
            <a:tailEnd type="none" w="med" len="med"/>
          </a:ln>
          <a:effectLst/>
        </p:spPr>
        <p:txBody>
          <a:bodyP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自立支援プログラムのイメージ</a:t>
            </a:r>
          </a:p>
        </p:txBody>
      </p:sp>
      <p:sp>
        <p:nvSpPr>
          <p:cNvPr id="49" name="円/楕円 1"/>
          <p:cNvSpPr/>
          <p:nvPr/>
        </p:nvSpPr>
        <p:spPr>
          <a:xfrm>
            <a:off x="514444" y="5436751"/>
            <a:ext cx="3780000" cy="1039944"/>
          </a:xfrm>
          <a:prstGeom prst="ellipse">
            <a:avLst/>
          </a:prstGeom>
          <a:solidFill>
            <a:srgbClr val="FF9999">
              <a:alpha val="4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1" name="円/楕円 15"/>
          <p:cNvSpPr/>
          <p:nvPr/>
        </p:nvSpPr>
        <p:spPr>
          <a:xfrm>
            <a:off x="3028119" y="5436751"/>
            <a:ext cx="3780000" cy="1039944"/>
          </a:xfrm>
          <a:prstGeom prst="ellipse">
            <a:avLst/>
          </a:prstGeom>
          <a:solidFill>
            <a:srgbClr val="4BACC6">
              <a:lumMod val="20000"/>
              <a:lumOff val="80000"/>
              <a:alpha val="75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0" name="円/楕円 16"/>
          <p:cNvSpPr/>
          <p:nvPr/>
        </p:nvSpPr>
        <p:spPr>
          <a:xfrm>
            <a:off x="5579712" y="5418443"/>
            <a:ext cx="3780000" cy="1039944"/>
          </a:xfrm>
          <a:prstGeom prst="ellipse">
            <a:avLst/>
          </a:prstGeom>
          <a:solidFill>
            <a:srgbClr val="66FF66">
              <a:alpha val="7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52" name="角丸四角形 51"/>
          <p:cNvSpPr/>
          <p:nvPr/>
        </p:nvSpPr>
        <p:spPr>
          <a:xfrm>
            <a:off x="4338541" y="5278129"/>
            <a:ext cx="1260799" cy="25859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社会生活自立</a:t>
            </a:r>
          </a:p>
        </p:txBody>
      </p:sp>
      <p:sp>
        <p:nvSpPr>
          <p:cNvPr id="53" name="角丸四角形 52"/>
          <p:cNvSpPr/>
          <p:nvPr/>
        </p:nvSpPr>
        <p:spPr>
          <a:xfrm>
            <a:off x="1828598" y="5278129"/>
            <a:ext cx="1262190" cy="258596"/>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日常生活自立</a:t>
            </a:r>
          </a:p>
        </p:txBody>
      </p:sp>
      <p:sp>
        <p:nvSpPr>
          <p:cNvPr id="54" name="角丸四角形 53"/>
          <p:cNvSpPr/>
          <p:nvPr/>
        </p:nvSpPr>
        <p:spPr>
          <a:xfrm>
            <a:off x="6847092" y="5278129"/>
            <a:ext cx="1260799" cy="258596"/>
          </a:xfrm>
          <a:prstGeom prst="roundRect">
            <a:avLst/>
          </a:prstGeom>
          <a:solidFill>
            <a:srgbClr val="9BBB59">
              <a:lumMod val="75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rPr>
              <a:t>経済的自立</a:t>
            </a:r>
          </a:p>
        </p:txBody>
      </p:sp>
      <p:sp>
        <p:nvSpPr>
          <p:cNvPr id="55" name="角丸四角形 54"/>
          <p:cNvSpPr/>
          <p:nvPr/>
        </p:nvSpPr>
        <p:spPr>
          <a:xfrm>
            <a:off x="2017371" y="5606568"/>
            <a:ext cx="1262190"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高齢者・障害者の健康管理支援等</a:t>
            </a:r>
          </a:p>
        </p:txBody>
      </p:sp>
      <p:sp>
        <p:nvSpPr>
          <p:cNvPr id="56" name="角丸四角形 55"/>
          <p:cNvSpPr/>
          <p:nvPr/>
        </p:nvSpPr>
        <p:spPr>
          <a:xfrm>
            <a:off x="2020037" y="6034605"/>
            <a:ext cx="1261042" cy="315599"/>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入院患者退院支援</a:t>
            </a:r>
          </a:p>
        </p:txBody>
      </p:sp>
      <p:sp>
        <p:nvSpPr>
          <p:cNvPr id="57" name="角丸四角形 56"/>
          <p:cNvSpPr/>
          <p:nvPr/>
        </p:nvSpPr>
        <p:spPr>
          <a:xfrm>
            <a:off x="6338593" y="5603619"/>
            <a:ext cx="1196856"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被保護者就労準備支援事業</a:t>
            </a:r>
          </a:p>
        </p:txBody>
      </p:sp>
      <p:sp>
        <p:nvSpPr>
          <p:cNvPr id="58" name="角丸四角形 57"/>
          <p:cNvSpPr/>
          <p:nvPr/>
        </p:nvSpPr>
        <p:spPr>
          <a:xfrm>
            <a:off x="3458904" y="5726946"/>
            <a:ext cx="2714922" cy="504448"/>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居場所づくり支援</a:t>
            </a:r>
            <a:endParaRPr kumimoji="1"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（高齢者、元ホームレス、引きこもりの者等に対するボランティア活動参加促進等）</a:t>
            </a:r>
          </a:p>
        </p:txBody>
      </p:sp>
      <p:sp>
        <p:nvSpPr>
          <p:cNvPr id="59" name="角丸四角形 58"/>
          <p:cNvSpPr/>
          <p:nvPr/>
        </p:nvSpPr>
        <p:spPr>
          <a:xfrm>
            <a:off x="6337898" y="6012404"/>
            <a:ext cx="1198246"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被保護者就労</a:t>
            </a:r>
            <a:endParaRPr kumimoji="1"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支援事業</a:t>
            </a:r>
          </a:p>
        </p:txBody>
      </p:sp>
      <p:sp>
        <p:nvSpPr>
          <p:cNvPr id="60" name="角丸四角形 59"/>
          <p:cNvSpPr/>
          <p:nvPr/>
        </p:nvSpPr>
        <p:spPr>
          <a:xfrm>
            <a:off x="7693208" y="5603619"/>
            <a:ext cx="1260800" cy="360000"/>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生活保護受給者等</a:t>
            </a:r>
            <a:endParaRPr kumimoji="1" lang="en-US" altLang="ja-JP"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就労自立促進事業</a:t>
            </a:r>
          </a:p>
        </p:txBody>
      </p:sp>
      <p:sp>
        <p:nvSpPr>
          <p:cNvPr id="61" name="角丸四角形 60"/>
          <p:cNvSpPr/>
          <p:nvPr/>
        </p:nvSpPr>
        <p:spPr>
          <a:xfrm>
            <a:off x="7693594" y="6012404"/>
            <a:ext cx="1260413" cy="315599"/>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年金受給権整理</a:t>
            </a:r>
          </a:p>
        </p:txBody>
      </p:sp>
      <p:sp>
        <p:nvSpPr>
          <p:cNvPr id="62" name="Rectangle 5"/>
          <p:cNvSpPr>
            <a:spLocks noChangeArrowheads="1"/>
          </p:cNvSpPr>
          <p:nvPr/>
        </p:nvSpPr>
        <p:spPr bwMode="auto">
          <a:xfrm>
            <a:off x="588014" y="3825695"/>
            <a:ext cx="8839766" cy="1004186"/>
          </a:xfrm>
          <a:prstGeom prst="rect">
            <a:avLst/>
          </a:prstGeom>
          <a:noFill/>
          <a:ln w="9525">
            <a:solidFill>
              <a:sysClr val="windowText" lastClr="000000"/>
            </a:solidFill>
            <a:prstDash val="sysDash"/>
            <a:miter lim="800000"/>
            <a:headEnd/>
            <a:tailEnd/>
          </a:ln>
        </p:spPr>
        <p:txBody>
          <a:bodyPr wrap="square" lIns="80077" tIns="40037" rIns="80077" bIns="40037" anchor="ctr">
            <a:spAutoFit/>
          </a:bodyPr>
          <a:lstStyle/>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・日常生活自立：</a:t>
            </a:r>
            <a:r>
              <a:rPr kumimoji="1" lang="ja-JP" altLang="en-US"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身体や精神の健康を回復・維持し、自分で自分の健康・生活管理を行うなど日常生活において自立した生活を送ること　　　　　　　　　　　　　　　　　　</a:t>
            </a: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　　　　（例）　精神障害者⇒長期入院を防止・解消し、居宅生活の復帰・維持を目指すプログラム</a:t>
            </a: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・社会生活自立：</a:t>
            </a:r>
            <a:r>
              <a:rPr kumimoji="1" lang="ja-JP" altLang="en-US"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社会的なつながりを回復・維持し、地域社会の一員として充実した生活を送ること</a:t>
            </a:r>
            <a:endParaRPr kumimoji="1" lang="en-US" altLang="ja-JP"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（例）　高齢者⇒傷病や閉じこもりを防止し、社会貢献活動の参加等により健康的な自立生活を維持するプログラム</a:t>
            </a:r>
            <a:endParaRPr kumimoji="1" lang="en-US" altLang="ja-JP"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・経済的自立：就労による経済的自立等　　</a:t>
            </a:r>
            <a:endParaRPr kumimoji="1" lang="en-US" altLang="ja-JP"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endParaRPr>
          </a:p>
          <a:p>
            <a:pPr marL="300311" marR="0" lvl="0" indent="-300311" algn="l" defTabSz="796219" rtl="0" eaLnBrk="1" fontAlgn="auto" latinLnBrk="0" hangingPunct="1">
              <a:spcBef>
                <a:spcPts val="0"/>
              </a:spcBef>
              <a:spcAft>
                <a:spcPts val="0"/>
              </a:spcAft>
              <a:buClrTx/>
              <a:buSzTx/>
              <a:buFontTx/>
              <a:buNone/>
              <a:tabLst/>
              <a:defRPr/>
            </a:pPr>
            <a:r>
              <a:rPr kumimoji="1" lang="ja-JP" altLang="en-US" sz="1000" b="0" i="0" u="none" strike="noStrike" kern="0" cap="none" spc="100" normalizeH="0" noProof="0" dirty="0">
                <a:ln>
                  <a:noFill/>
                </a:ln>
                <a:solidFill>
                  <a:srgbClr val="000000"/>
                </a:solidFill>
                <a:effectLst/>
                <a:uLnTx/>
                <a:uFillTx/>
                <a:latin typeface="メイリオ" panose="020B0604030504040204" pitchFamily="50" charset="-128"/>
                <a:ea typeface="メイリオ" panose="020B0604030504040204" pitchFamily="50" charset="-128"/>
              </a:rPr>
              <a:t>　　　　（例）　稼働能力を有する者⇒就労に向けた具体的取組を支援し、就労を実現するプログラム</a:t>
            </a:r>
          </a:p>
        </p:txBody>
      </p:sp>
      <p:sp>
        <p:nvSpPr>
          <p:cNvPr id="63" name="正方形/長方形 62"/>
          <p:cNvSpPr/>
          <p:nvPr/>
        </p:nvSpPr>
        <p:spPr bwMode="auto">
          <a:xfrm>
            <a:off x="336146" y="2957719"/>
            <a:ext cx="252212" cy="835587"/>
          </a:xfrm>
          <a:prstGeom prst="rect">
            <a:avLst/>
          </a:prstGeom>
          <a:solidFill>
            <a:srgbClr val="002060"/>
          </a:solidFill>
          <a:ln w="9525" cap="rnd" cmpd="sng" algn="ctr">
            <a:solidFill>
              <a:srgbClr val="F79646">
                <a:lumMod val="75000"/>
              </a:srgbClr>
            </a:solidFill>
            <a:prstDash val="sysDot"/>
            <a:round/>
            <a:headEnd type="none" w="med" len="med"/>
            <a:tailEnd type="none" w="med" len="me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51"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概要</a:t>
            </a:r>
          </a:p>
        </p:txBody>
      </p:sp>
      <p:sp>
        <p:nvSpPr>
          <p:cNvPr id="64" name="正方形/長方形 63"/>
          <p:cNvSpPr/>
          <p:nvPr/>
        </p:nvSpPr>
        <p:spPr bwMode="auto">
          <a:xfrm>
            <a:off x="335829" y="3825033"/>
            <a:ext cx="252184" cy="1008000"/>
          </a:xfrm>
          <a:prstGeom prst="rect">
            <a:avLst/>
          </a:prstGeom>
          <a:solidFill>
            <a:srgbClr val="002060"/>
          </a:solidFill>
          <a:ln w="9525" cap="rnd" cmpd="sng" algn="ctr">
            <a:solidFill>
              <a:srgbClr val="F79646">
                <a:lumMod val="75000"/>
              </a:srgbClr>
            </a:solidFill>
            <a:prstDash val="sysDot"/>
            <a:round/>
            <a:headEnd type="none" w="med" len="med"/>
            <a:tailEnd type="none" w="med" len="me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51"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自立の概念</a:t>
            </a:r>
          </a:p>
        </p:txBody>
      </p:sp>
      <p:sp>
        <p:nvSpPr>
          <p:cNvPr id="65" name="角丸四角形 64"/>
          <p:cNvSpPr/>
          <p:nvPr/>
        </p:nvSpPr>
        <p:spPr>
          <a:xfrm>
            <a:off x="799177" y="5783619"/>
            <a:ext cx="977213" cy="315599"/>
          </a:xfrm>
          <a:prstGeom prst="roundRect">
            <a:avLst/>
          </a:prstGeom>
          <a:solidFill>
            <a:srgbClr val="F79646">
              <a:lumMod val="20000"/>
              <a:lumOff val="80000"/>
            </a:srgbClr>
          </a:solidFill>
          <a:ln w="25400" cap="flat" cmpd="sng" algn="ctr">
            <a:solidFill>
              <a:srgbClr val="4F81BD">
                <a:shade val="50000"/>
              </a:srgbClr>
            </a:solidFill>
            <a:prstDash val="solid"/>
          </a:ln>
          <a:effectLst/>
        </p:spPr>
        <p:txBody>
          <a:bodyPr anchor="ctr"/>
          <a:lstStyle/>
          <a:p>
            <a:pPr marL="0" marR="0" lvl="0" indent="0" algn="ctr" defTabSz="796219"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rPr>
              <a:t>金銭管理支援</a:t>
            </a:r>
          </a:p>
        </p:txBody>
      </p:sp>
      <p:sp>
        <p:nvSpPr>
          <p:cNvPr id="5" name="正方形/長方形 4">
            <a:extLst>
              <a:ext uri="{FF2B5EF4-FFF2-40B4-BE49-F238E27FC236}">
                <a16:creationId xmlns:a16="http://schemas.microsoft.com/office/drawing/2014/main" id="{05E98CF1-018F-1D35-5DF9-A738C309C770}"/>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参考：生活保護受給者に対する「自立支援プログラム」について</a:t>
            </a:r>
          </a:p>
        </p:txBody>
      </p:sp>
      <p:sp>
        <p:nvSpPr>
          <p:cNvPr id="6" name="矢印: 右 5">
            <a:extLst>
              <a:ext uri="{FF2B5EF4-FFF2-40B4-BE49-F238E27FC236}">
                <a16:creationId xmlns:a16="http://schemas.microsoft.com/office/drawing/2014/main" id="{0FACB6B1-181E-C2B6-7140-223F3BB7B31E}"/>
              </a:ext>
            </a:extLst>
          </p:cNvPr>
          <p:cNvSpPr/>
          <p:nvPr/>
        </p:nvSpPr>
        <p:spPr>
          <a:xfrm>
            <a:off x="1885761" y="1331461"/>
            <a:ext cx="2876122" cy="225628"/>
          </a:xfrm>
          <a:prstGeom prst="rightArrow">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5">
            <a:extLst>
              <a:ext uri="{FF2B5EF4-FFF2-40B4-BE49-F238E27FC236}">
                <a16:creationId xmlns:a16="http://schemas.microsoft.com/office/drawing/2014/main" id="{14FB0459-DA79-50AE-3CC0-19C6CCC7FC59}"/>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46</a:t>
            </a:fld>
            <a:endParaRPr lang="ja-JP" altLang="en-US" sz="1000">
              <a:solidFill>
                <a:srgbClr val="898989"/>
              </a:solidFill>
            </a:endParaRPr>
          </a:p>
        </p:txBody>
      </p:sp>
    </p:spTree>
    <p:extLst>
      <p:ext uri="{BB962C8B-B14F-4D97-AF65-F5344CB8AC3E}">
        <p14:creationId xmlns:p14="http://schemas.microsoft.com/office/powerpoint/2010/main" val="133653701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auto">
          <a:xfrm>
            <a:off x="1024391" y="5331827"/>
            <a:ext cx="5106378" cy="782791"/>
          </a:xfrm>
          <a:prstGeom prst="rect">
            <a:avLst/>
          </a:prstGeom>
          <a:noFill/>
          <a:ln w="25400" cap="flat" cmpd="sng" algn="ctr">
            <a:solidFill>
              <a:sysClr val="windowText" lastClr="000000"/>
            </a:solidFill>
            <a:prstDash val="solid"/>
            <a:headEnd/>
            <a:tailEnd/>
          </a:ln>
          <a:effectLst/>
        </p:spPr>
        <p:txBody>
          <a:bodyPr lIns="84402" tIns="42199" rIns="84402" bIns="42199" rtlCol="0" anchor="ctr">
            <a:noAutofit/>
          </a:bodyPr>
          <a:lstStyle/>
          <a:p>
            <a:pPr marL="0" marR="0" lvl="0" indent="0" algn="ctr" defTabSz="914139" rtl="0" eaLnBrk="1" fontAlgn="auto" latinLnBrk="0" hangingPunct="1">
              <a:lnSpc>
                <a:spcPts val="923"/>
              </a:lnSpc>
              <a:spcBef>
                <a:spcPct val="50000"/>
              </a:spcBef>
              <a:spcAft>
                <a:spcPts val="0"/>
              </a:spcAft>
              <a:buClrTx/>
              <a:buSzTx/>
              <a:buFontTx/>
              <a:buNone/>
              <a:tabLst/>
              <a:defRPr/>
            </a:pPr>
            <a:endParaRPr kumimoji="1" lang="ja-JP" altLang="en-US" sz="1015"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cxnSp>
        <p:nvCxnSpPr>
          <p:cNvPr id="6" name="直線コネクタ 5"/>
          <p:cNvCxnSpPr/>
          <p:nvPr/>
        </p:nvCxnSpPr>
        <p:spPr>
          <a:xfrm>
            <a:off x="2965066" y="3322782"/>
            <a:ext cx="0" cy="1958966"/>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7" name="直線コネクタ 6"/>
          <p:cNvCxnSpPr/>
          <p:nvPr/>
        </p:nvCxnSpPr>
        <p:spPr>
          <a:xfrm flipV="1">
            <a:off x="1037682" y="1788884"/>
            <a:ext cx="5122650" cy="885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grpSp>
        <p:nvGrpSpPr>
          <p:cNvPr id="8" name="グループ化 7"/>
          <p:cNvGrpSpPr/>
          <p:nvPr/>
        </p:nvGrpSpPr>
        <p:grpSpPr>
          <a:xfrm>
            <a:off x="488997" y="1499803"/>
            <a:ext cx="368242" cy="3663656"/>
            <a:chOff x="-156" y="1387638"/>
            <a:chExt cx="398930" cy="3968961"/>
          </a:xfrm>
        </p:grpSpPr>
        <p:sp>
          <p:nvSpPr>
            <p:cNvPr id="9" name="下矢印 8"/>
            <p:cNvSpPr/>
            <p:nvPr/>
          </p:nvSpPr>
          <p:spPr bwMode="auto">
            <a:xfrm>
              <a:off x="5" y="1387638"/>
              <a:ext cx="398769" cy="3968961"/>
            </a:xfrm>
            <a:prstGeom prst="downArrow">
              <a:avLst>
                <a:gd name="adj1" fmla="val 67107"/>
                <a:gd name="adj2" fmla="val 50000"/>
              </a:avLst>
            </a:prstGeom>
            <a:gradFill rotWithShape="1">
              <a:gsLst>
                <a:gs pos="0">
                  <a:srgbClr val="4BACC6">
                    <a:lumMod val="50000"/>
                  </a:srgbClr>
                </a:gs>
                <a:gs pos="39999">
                  <a:srgbClr val="4BACC6">
                    <a:lumMod val="40000"/>
                    <a:lumOff val="60000"/>
                  </a:srgbClr>
                </a:gs>
                <a:gs pos="70000">
                  <a:srgbClr val="4BACC6">
                    <a:lumMod val="40000"/>
                    <a:lumOff val="60000"/>
                  </a:srgbClr>
                </a:gs>
                <a:gs pos="100000">
                  <a:sysClr val="window" lastClr="FFFFFF"/>
                </a:gs>
              </a:gsLst>
              <a:lin ang="16200000" scaled="0"/>
            </a:gradFill>
            <a:ln w="9525" cap="flat" cmpd="sng" algn="ctr">
              <a:solidFill>
                <a:sysClr val="windowText" lastClr="000000">
                  <a:shade val="95000"/>
                  <a:satMod val="105000"/>
                </a:sys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10" name="テキスト ボックス 9"/>
            <p:cNvSpPr txBox="1"/>
            <p:nvPr/>
          </p:nvSpPr>
          <p:spPr>
            <a:xfrm>
              <a:off x="-156" y="2099627"/>
              <a:ext cx="398930" cy="2974537"/>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就労までの段階的な支援施策</a:t>
              </a:r>
            </a:p>
          </p:txBody>
        </p:sp>
      </p:grpSp>
      <p:sp>
        <p:nvSpPr>
          <p:cNvPr id="12" name="角丸四角形 11"/>
          <p:cNvSpPr/>
          <p:nvPr/>
        </p:nvSpPr>
        <p:spPr bwMode="auto">
          <a:xfrm>
            <a:off x="1463005" y="736828"/>
            <a:ext cx="4572990" cy="276071"/>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b" anchorCtr="0">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itchFamily="18" charset="0"/>
              </a:rPr>
              <a:t>生活保護受給者に対する就労支援の実施</a:t>
            </a:r>
          </a:p>
        </p:txBody>
      </p:sp>
      <p:sp>
        <p:nvSpPr>
          <p:cNvPr id="13" name="角丸四角形 12"/>
          <p:cNvSpPr/>
          <p:nvPr/>
        </p:nvSpPr>
        <p:spPr bwMode="auto">
          <a:xfrm>
            <a:off x="6256563" y="4051310"/>
            <a:ext cx="3079982" cy="276071"/>
          </a:xfrm>
          <a:prstGeom prst="roundRect">
            <a:avLst/>
          </a:prstGeom>
          <a:pattFill prst="ltDnDiag">
            <a:fgClr>
              <a:sysClr val="window" lastClr="FFFFFF"/>
            </a:fgClr>
            <a:bgClr>
              <a:srgbClr val="CCFFFF"/>
            </a:bgClr>
          </a:patt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b" anchorCtr="0">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Times New Roman" pitchFamily="18" charset="0"/>
              </a:rPr>
              <a:t>就労・自立インセンティブの強化</a:t>
            </a:r>
          </a:p>
        </p:txBody>
      </p:sp>
      <p:sp>
        <p:nvSpPr>
          <p:cNvPr id="14" name="角丸四角形 13"/>
          <p:cNvSpPr/>
          <p:nvPr/>
        </p:nvSpPr>
        <p:spPr bwMode="auto">
          <a:xfrm>
            <a:off x="6256563" y="4345440"/>
            <a:ext cx="3079982" cy="699757"/>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就労自立給付金</a:t>
            </a:r>
            <a:br>
              <a:rPr kumimoji="1" lang="en-US" altLang="ja-JP" sz="102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b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保護受給中の就労収入のうち一定額を仮想的に積み立て、保護廃止時に支給するもの</a:t>
            </a: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119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（上限　単身世帯</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10</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万円    多人数世帯　</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15</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万円）</a:t>
            </a:r>
            <a:endParaRPr kumimoji="1" lang="en-US" altLang="ja-JP" sz="119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15" name="角丸四角形 14"/>
          <p:cNvSpPr/>
          <p:nvPr/>
        </p:nvSpPr>
        <p:spPr bwMode="auto">
          <a:xfrm>
            <a:off x="6256563" y="5069998"/>
            <a:ext cx="3079982" cy="702524"/>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勤労控除</a:t>
            </a:r>
            <a:br>
              <a:rPr kumimoji="1" lang="en-US" altLang="ja-JP" sz="119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b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就労収入から一定額を控除し、収入の一部を手元に残す制度</a:t>
            </a:r>
            <a:r>
              <a:rPr kumimoji="1" lang="en-US" altLang="ja-JP" sz="102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1193"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a:p>
            <a:pPr marL="0" marR="0" lvl="0" indent="0" algn="ctr" defTabSz="914139" rtl="0" eaLnBrk="1" fontAlgn="auto" latinLnBrk="0" hangingPunct="1">
              <a:lnSpc>
                <a:spcPts val="852"/>
              </a:lnSpc>
              <a:spcBef>
                <a:spcPct val="50000"/>
              </a:spcBef>
              <a:spcAft>
                <a:spcPts val="0"/>
              </a:spcAft>
              <a:buClrTx/>
              <a:buSzTx/>
              <a:buFontTx/>
              <a:buNone/>
              <a:tabLst/>
              <a:defRPr/>
            </a:pPr>
            <a:r>
              <a:rPr kumimoji="1" lang="ja-JP" altLang="en-US" sz="937"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rPr>
              <a:t>（最低控除額　</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15,000</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円）</a:t>
            </a:r>
          </a:p>
        </p:txBody>
      </p:sp>
      <p:sp>
        <p:nvSpPr>
          <p:cNvPr id="16" name="角丸四角形 15"/>
          <p:cNvSpPr/>
          <p:nvPr/>
        </p:nvSpPr>
        <p:spPr bwMode="auto">
          <a:xfrm>
            <a:off x="6256561" y="5795029"/>
            <a:ext cx="3079982" cy="697846"/>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headEnd/>
            <a:tailEnd/>
          </a:ln>
          <a:effectLst>
            <a:outerShdw blurRad="40000" dist="20000" dir="5400000" rotWithShape="0">
              <a:srgbClr val="000000">
                <a:alpha val="38000"/>
              </a:srgbClr>
            </a:outerShdw>
          </a:effectLst>
        </p:spPr>
        <p:txBody>
          <a:bodyPr lIns="77910" tIns="38954" rIns="77910" bIns="38954"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就労活動促進費</a:t>
            </a:r>
            <a:br>
              <a:rPr kumimoji="1" lang="en-US" altLang="ja-JP" sz="1193"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br>
            <a:r>
              <a:rPr kumimoji="1"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a:t>
            </a:r>
            <a:r>
              <a:rPr kumimoji="1" lang="ja-JP" altLang="en-US"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積極的に就労活動に取り組んでいる者に就労活動に必要な経費の一部を支給するもの</a:t>
            </a:r>
            <a:r>
              <a:rPr kumimoji="1"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a:t>
            </a:r>
            <a:br>
              <a:rPr kumimoji="1" lang="en-US" altLang="ja-JP" sz="1023"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br>
            <a:br>
              <a:rPr kumimoji="1" lang="en-US" altLang="ja-JP" sz="256" b="0"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b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（月</a:t>
            </a:r>
            <a:r>
              <a:rPr kumimoji="1" lang="en-US" altLang="ja-JP"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5,000</a:t>
            </a:r>
            <a:r>
              <a:rPr kumimoji="1" lang="ja-JP" altLang="en-US" sz="937" b="1" i="0" u="none" strike="noStrike" kern="0" cap="none" spc="0" normalizeH="0" baseline="0" noProof="0" dirty="0">
                <a:ln>
                  <a:noFill/>
                </a:ln>
                <a:solidFill>
                  <a:prstClr val="black"/>
                </a:solidFill>
                <a:effectLst/>
                <a:uLnTx/>
                <a:uFillTx/>
                <a:latin typeface="ＭＳ Ｐゴシック"/>
                <a:ea typeface="ＭＳ Ｐゴシック" panose="020B0600070205080204" pitchFamily="50" charset="-128"/>
                <a:cs typeface="Times New Roman" pitchFamily="18" charset="0"/>
              </a:rPr>
              <a:t>円　原則６ヶ月以内）</a:t>
            </a:r>
            <a:endParaRPr kumimoji="1" lang="ja-JP" altLang="en-US" sz="1193" b="1"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grpSp>
        <p:nvGrpSpPr>
          <p:cNvPr id="17" name="グループ化 16"/>
          <p:cNvGrpSpPr/>
          <p:nvPr/>
        </p:nvGrpSpPr>
        <p:grpSpPr>
          <a:xfrm>
            <a:off x="587890" y="1052734"/>
            <a:ext cx="5596343" cy="4294793"/>
            <a:chOff x="-7477" y="903314"/>
            <a:chExt cx="6062706" cy="4652692"/>
          </a:xfrm>
        </p:grpSpPr>
        <p:cxnSp>
          <p:nvCxnSpPr>
            <p:cNvPr id="18" name="直線コネクタ 17"/>
            <p:cNvCxnSpPr/>
            <p:nvPr/>
          </p:nvCxnSpPr>
          <p:spPr>
            <a:xfrm>
              <a:off x="4231206" y="903320"/>
              <a:ext cx="0" cy="4586313"/>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19" name="角丸四角形 18"/>
            <p:cNvSpPr/>
            <p:nvPr/>
          </p:nvSpPr>
          <p:spPr bwMode="auto">
            <a:xfrm>
              <a:off x="983800" y="4788000"/>
              <a:ext cx="3204000" cy="598220"/>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生活保護受給者等就労自立促進事業</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（ハローワークと福祉事務所が連携したチーム支援）</a:t>
              </a:r>
              <a:endParaRPr kumimoji="1" lang="en-US" altLang="ja-JP"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sp>
          <p:nvSpPr>
            <p:cNvPr id="20" name="角丸四角形 19"/>
            <p:cNvSpPr/>
            <p:nvPr/>
          </p:nvSpPr>
          <p:spPr bwMode="auto">
            <a:xfrm>
              <a:off x="2012512" y="3878681"/>
              <a:ext cx="3184551" cy="63043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l"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被保護者就労支援事業</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（就労支援員による就労に関する相談・助言、個別の求人開拓やハローワークへの同行等の支援）（</a:t>
              </a:r>
              <a:r>
                <a:rPr kumimoji="1" lang="en-US" altLang="ja-JP"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sp>
          <p:nvSpPr>
            <p:cNvPr id="21" name="正方形/長方形 20"/>
            <p:cNvSpPr/>
            <p:nvPr/>
          </p:nvSpPr>
          <p:spPr bwMode="auto">
            <a:xfrm>
              <a:off x="462851" y="903314"/>
              <a:ext cx="5571453" cy="4586314"/>
            </a:xfrm>
            <a:prstGeom prst="rect">
              <a:avLst/>
            </a:prstGeom>
            <a:noFill/>
            <a:ln w="25400" cap="flat" cmpd="sng" algn="ctr">
              <a:solidFill>
                <a:sysClr val="windowText" lastClr="000000"/>
              </a:solidFill>
              <a:prstDash val="solid"/>
              <a:headEnd/>
              <a:tailEnd/>
            </a:ln>
            <a:effectLst/>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cxnSp>
          <p:nvCxnSpPr>
            <p:cNvPr id="22" name="直線コネクタ 21"/>
            <p:cNvCxnSpPr/>
            <p:nvPr/>
          </p:nvCxnSpPr>
          <p:spPr>
            <a:xfrm>
              <a:off x="917299" y="903318"/>
              <a:ext cx="37" cy="4586314"/>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23" name="テキスト ボックス 22"/>
            <p:cNvSpPr txBox="1"/>
            <p:nvPr/>
          </p:nvSpPr>
          <p:spPr>
            <a:xfrm>
              <a:off x="1060782" y="1235623"/>
              <a:ext cx="1442230" cy="441093"/>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職業紹介で</a:t>
              </a:r>
              <a:br>
                <a:rPr kumimoji="1" lang="en-US" altLang="ja-JP"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就労が可能な者</a:t>
              </a:r>
            </a:p>
          </p:txBody>
        </p:sp>
        <p:sp>
          <p:nvSpPr>
            <p:cNvPr id="24" name="テキスト ボックス 23"/>
            <p:cNvSpPr txBox="1"/>
            <p:nvPr/>
          </p:nvSpPr>
          <p:spPr>
            <a:xfrm>
              <a:off x="2768892" y="1235623"/>
              <a:ext cx="1442703" cy="441093"/>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就労に向け一定の</a:t>
              </a:r>
              <a:endParaRPr kumimoji="1" lang="en-US" altLang="ja-JP"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支援が必要な者</a:t>
              </a:r>
            </a:p>
          </p:txBody>
        </p:sp>
        <p:sp>
          <p:nvSpPr>
            <p:cNvPr id="25" name="テキスト ボックス 24"/>
            <p:cNvSpPr txBox="1"/>
            <p:nvPr/>
          </p:nvSpPr>
          <p:spPr>
            <a:xfrm>
              <a:off x="4430613" y="1235623"/>
              <a:ext cx="1196442" cy="441093"/>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就労に向け準備</a:t>
              </a:r>
              <a:endParaRPr kumimoji="1" lang="en-US" altLang="ja-JP"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が必要な者</a:t>
              </a:r>
            </a:p>
          </p:txBody>
        </p:sp>
        <p:sp>
          <p:nvSpPr>
            <p:cNvPr id="26" name="テキスト ボックス 25"/>
            <p:cNvSpPr txBox="1"/>
            <p:nvPr/>
          </p:nvSpPr>
          <p:spPr>
            <a:xfrm>
              <a:off x="412895" y="4758467"/>
              <a:ext cx="484160" cy="797539"/>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ハローワークによる支援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7" name="直線コネクタ 26"/>
            <p:cNvCxnSpPr/>
            <p:nvPr/>
          </p:nvCxnSpPr>
          <p:spPr>
            <a:xfrm>
              <a:off x="461800" y="4625530"/>
              <a:ext cx="5593429" cy="32277"/>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28" name="テキスト ボックス 27"/>
            <p:cNvSpPr txBox="1"/>
            <p:nvPr/>
          </p:nvSpPr>
          <p:spPr>
            <a:xfrm>
              <a:off x="-7477" y="1800707"/>
              <a:ext cx="904530" cy="963693"/>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ケースワーカーによる支援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29" name="直線コネクタ 28"/>
            <p:cNvCxnSpPr/>
            <p:nvPr/>
          </p:nvCxnSpPr>
          <p:spPr>
            <a:xfrm>
              <a:off x="462847" y="2631462"/>
              <a:ext cx="5549538" cy="0"/>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30" name="テキスト ボックス 29"/>
            <p:cNvSpPr txBox="1"/>
            <p:nvPr/>
          </p:nvSpPr>
          <p:spPr>
            <a:xfrm>
              <a:off x="412894" y="2897411"/>
              <a:ext cx="484160" cy="788055"/>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就労準備段階の支援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1" name="テキスト ボックス 30"/>
            <p:cNvSpPr txBox="1"/>
            <p:nvPr/>
          </p:nvSpPr>
          <p:spPr>
            <a:xfrm>
              <a:off x="412897" y="3894376"/>
              <a:ext cx="484160" cy="780528"/>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就労支援員</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による支援</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32" name="直線コネクタ 31"/>
            <p:cNvCxnSpPr/>
            <p:nvPr/>
          </p:nvCxnSpPr>
          <p:spPr>
            <a:xfrm>
              <a:off x="461800" y="3761434"/>
              <a:ext cx="5582769" cy="0"/>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33" name="角丸四角形 32"/>
            <p:cNvSpPr/>
            <p:nvPr/>
          </p:nvSpPr>
          <p:spPr bwMode="auto">
            <a:xfrm>
              <a:off x="4259800" y="2708920"/>
              <a:ext cx="1756800" cy="977599"/>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l" defTabSz="914139" rtl="0" eaLnBrk="1" fontAlgn="auto" latinLnBrk="0" hangingPunct="1">
                <a:lnSpc>
                  <a:spcPct val="100000"/>
                </a:lnSpc>
                <a:spcBef>
                  <a:spcPct val="50000"/>
                </a:spcBef>
                <a:spcAft>
                  <a:spcPts val="0"/>
                </a:spcAft>
                <a:buClrTx/>
                <a:buSzTx/>
                <a:buFontTx/>
                <a:buNone/>
                <a:tabLst/>
                <a:defRPr/>
              </a:pPr>
              <a:endParaRPr kumimoji="1" lang="en-US" altLang="ja-JP" sz="144"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a:p>
              <a:pPr marL="0" marR="0" lvl="0" indent="0" algn="l"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被保護者就労</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準備支援事業</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（就労に向け一定の準備が必要な者への日常生活習慣の改善等の支援）（</a:t>
              </a:r>
              <a:r>
                <a:rPr kumimoji="1" lang="en-US" altLang="ja-JP"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r>
                <a:rPr kumimoji="1" lang="ja-JP" altLang="en-US"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a:t>
              </a:r>
              <a:endParaRPr kumimoji="1" lang="en-US" altLang="ja-JP" sz="923"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cxnSp>
          <p:nvCxnSpPr>
            <p:cNvPr id="34" name="直線コネクタ 33"/>
            <p:cNvCxnSpPr/>
            <p:nvPr/>
          </p:nvCxnSpPr>
          <p:spPr>
            <a:xfrm>
              <a:off x="2569483" y="903314"/>
              <a:ext cx="0" cy="2525775"/>
            </a:xfrm>
            <a:prstGeom prst="line">
              <a:avLst/>
            </a:prstGeom>
            <a:noFill/>
            <a:ln w="19050" cap="flat" cmpd="sng" algn="ctr">
              <a:solidFill>
                <a:sysClr val="windowText" lastClr="000000"/>
              </a:solidFill>
              <a:prstDash val="solid"/>
            </a:ln>
            <a:effectLst>
              <a:outerShdw blurRad="40000" dist="20000" dir="5400000" rotWithShape="0">
                <a:srgbClr val="000000">
                  <a:alpha val="38000"/>
                </a:srgbClr>
              </a:outerShdw>
            </a:effectLst>
          </p:spPr>
        </p:cxnSp>
        <p:sp>
          <p:nvSpPr>
            <p:cNvPr id="35" name="角丸四角形 34"/>
            <p:cNvSpPr/>
            <p:nvPr/>
          </p:nvSpPr>
          <p:spPr bwMode="auto">
            <a:xfrm>
              <a:off x="1013682" y="1800678"/>
              <a:ext cx="4887262" cy="697846"/>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l"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　　ケースワークによる就労支援＋適切な就労支援施策へ繋ぐ</a:t>
              </a:r>
              <a:br>
                <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br>
              <a:r>
                <a:rPr kumimoji="1" lang="ja-JP" altLang="en-US" sz="937" b="0"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（家庭訪問等による生活状況の把握、求職活動状況の確認、助言、 必要な支援に繋ぐための意欲喚起等）</a:t>
              </a:r>
            </a:p>
          </p:txBody>
        </p:sp>
        <p:sp>
          <p:nvSpPr>
            <p:cNvPr id="36" name="下矢印 35"/>
            <p:cNvSpPr/>
            <p:nvPr/>
          </p:nvSpPr>
          <p:spPr bwMode="auto">
            <a:xfrm>
              <a:off x="1107167" y="2665664"/>
              <a:ext cx="864000" cy="2026338"/>
            </a:xfrm>
            <a:prstGeom prst="downArrow">
              <a:avLst/>
            </a:prstGeom>
            <a:solidFill>
              <a:srgbClr val="CCFFFF"/>
            </a:solidFill>
            <a:ln w="9525">
              <a:solidFill>
                <a:sysClr val="windowText" lastClr="000000"/>
              </a:solidFill>
              <a:miter lim="800000"/>
              <a:headEnd/>
              <a:tailEnd/>
            </a:ln>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37" name="下矢印 36"/>
            <p:cNvSpPr/>
            <p:nvPr/>
          </p:nvSpPr>
          <p:spPr bwMode="auto">
            <a:xfrm>
              <a:off x="2968393" y="2664833"/>
              <a:ext cx="864000" cy="1196308"/>
            </a:xfrm>
            <a:prstGeom prst="downArrow">
              <a:avLst/>
            </a:prstGeom>
            <a:solidFill>
              <a:srgbClr val="CCFFFF"/>
            </a:solidFill>
            <a:ln w="9525">
              <a:solidFill>
                <a:sysClr val="windowText" lastClr="000000"/>
              </a:solidFill>
              <a:miter lim="800000"/>
              <a:headEnd/>
              <a:tailEnd/>
            </a:ln>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38" name="下矢印 37"/>
            <p:cNvSpPr/>
            <p:nvPr/>
          </p:nvSpPr>
          <p:spPr bwMode="auto">
            <a:xfrm>
              <a:off x="442479" y="2541135"/>
              <a:ext cx="462605" cy="279396"/>
            </a:xfrm>
            <a:prstGeom prst="downArrow">
              <a:avLst/>
            </a:prstGeom>
            <a:solidFill>
              <a:srgbClr val="CCFFFF"/>
            </a:solidFill>
            <a:ln w="9525">
              <a:solidFill>
                <a:sysClr val="windowText" lastClr="000000"/>
              </a:solidFill>
              <a:miter lim="800000"/>
              <a:headEnd/>
              <a:tailEnd/>
            </a:ln>
          </p:spPr>
          <p:txBody>
            <a:bodyPr lIns="77910" tIns="38954" rIns="77910" bIns="38954" rtlCol="0" anchor="ctr">
              <a:sp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39" name="下矢印 38"/>
            <p:cNvSpPr/>
            <p:nvPr/>
          </p:nvSpPr>
          <p:spPr bwMode="auto">
            <a:xfrm>
              <a:off x="451532" y="3671109"/>
              <a:ext cx="462605" cy="279396"/>
            </a:xfrm>
            <a:prstGeom prst="downArrow">
              <a:avLst/>
            </a:prstGeom>
            <a:solidFill>
              <a:srgbClr val="CCFFFF"/>
            </a:solidFill>
            <a:ln w="9525">
              <a:solidFill>
                <a:sysClr val="windowText" lastClr="000000"/>
              </a:solidFill>
              <a:miter lim="800000"/>
              <a:headEnd/>
              <a:tailEnd/>
            </a:ln>
          </p:spPr>
          <p:txBody>
            <a:bodyPr lIns="77910" tIns="38954" rIns="77910" bIns="38954" rtlCol="0" anchor="ctr">
              <a:sp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40" name="下矢印 39"/>
            <p:cNvSpPr/>
            <p:nvPr/>
          </p:nvSpPr>
          <p:spPr bwMode="auto">
            <a:xfrm>
              <a:off x="442479" y="4535204"/>
              <a:ext cx="462605" cy="279396"/>
            </a:xfrm>
            <a:prstGeom prst="downArrow">
              <a:avLst/>
            </a:prstGeom>
            <a:solidFill>
              <a:srgbClr val="CCFFFF"/>
            </a:solidFill>
            <a:ln w="9525">
              <a:solidFill>
                <a:sysClr val="windowText" lastClr="000000"/>
              </a:solidFill>
              <a:miter lim="800000"/>
              <a:headEnd/>
              <a:tailEnd/>
            </a:ln>
          </p:spPr>
          <p:txBody>
            <a:bodyPr lIns="77910" tIns="38954" rIns="77910" bIns="38954" rtlCol="0" anchor="ctr">
              <a:sp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41" name="右矢印 40"/>
            <p:cNvSpPr/>
            <p:nvPr/>
          </p:nvSpPr>
          <p:spPr bwMode="auto">
            <a:xfrm>
              <a:off x="974231" y="903314"/>
              <a:ext cx="4887602" cy="398769"/>
            </a:xfrm>
            <a:prstGeom prst="rightArrow">
              <a:avLst>
                <a:gd name="adj1" fmla="val 63200"/>
                <a:gd name="adj2" fmla="val 50000"/>
              </a:avLst>
            </a:prstGeom>
            <a:gradFill flip="none" rotWithShape="1">
              <a:gsLst>
                <a:gs pos="0">
                  <a:srgbClr val="F79646">
                    <a:lumMod val="50000"/>
                  </a:srgbClr>
                </a:gs>
                <a:gs pos="39999">
                  <a:srgbClr val="F79646">
                    <a:lumMod val="60000"/>
                    <a:lumOff val="40000"/>
                  </a:srgbClr>
                </a:gs>
                <a:gs pos="70000">
                  <a:srgbClr val="F79646">
                    <a:lumMod val="20000"/>
                    <a:lumOff val="80000"/>
                  </a:srgbClr>
                </a:gs>
                <a:gs pos="100000">
                  <a:sysClr val="window" lastClr="FFFFFF"/>
                </a:gs>
              </a:gsLst>
              <a:lin ang="10800000" scaled="1"/>
              <a:tileRect/>
            </a:gradFill>
            <a:ln w="9525">
              <a:solidFill>
                <a:sysClr val="windowText" lastClr="000000"/>
              </a:solidFill>
              <a:miter lim="800000"/>
              <a:headEnd/>
              <a:tailEnd/>
            </a:ln>
          </p:spPr>
          <p:txBody>
            <a:bodyPr lIns="77910" tIns="38954" rIns="77910" bIns="38954" rtlCol="0" anchor="b">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1364"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42" name="テキスト ボックス 41"/>
            <p:cNvSpPr txBox="1"/>
            <p:nvPr/>
          </p:nvSpPr>
          <p:spPr>
            <a:xfrm>
              <a:off x="1638926" y="969747"/>
              <a:ext cx="3722260" cy="298901"/>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193"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就労に向けた困難度（支援対象者）</a:t>
              </a:r>
            </a:p>
          </p:txBody>
        </p:sp>
        <p:sp>
          <p:nvSpPr>
            <p:cNvPr id="43" name="テキスト ボックス 42"/>
            <p:cNvSpPr txBox="1"/>
            <p:nvPr/>
          </p:nvSpPr>
          <p:spPr>
            <a:xfrm>
              <a:off x="1316045" y="3030282"/>
              <a:ext cx="455819" cy="1627525"/>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ハローワークによる支援が</a:t>
              </a:r>
              <a:endParaRPr kumimoji="1" lang="en-US" altLang="ja-JP"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適切とされる者</a:t>
              </a:r>
            </a:p>
          </p:txBody>
        </p:sp>
        <p:sp>
          <p:nvSpPr>
            <p:cNvPr id="44" name="テキスト ボックス 43"/>
            <p:cNvSpPr txBox="1"/>
            <p:nvPr/>
          </p:nvSpPr>
          <p:spPr>
            <a:xfrm>
              <a:off x="3138047" y="2656570"/>
              <a:ext cx="455819" cy="1437209"/>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就労支援員による支援</a:t>
              </a:r>
              <a:endParaRPr kumimoji="1" lang="en-US" altLang="ja-JP"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767"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が適切とされる者</a:t>
              </a:r>
            </a:p>
          </p:txBody>
        </p:sp>
        <p:sp>
          <p:nvSpPr>
            <p:cNvPr id="45" name="テキスト ボックス 44"/>
            <p:cNvSpPr txBox="1"/>
            <p:nvPr/>
          </p:nvSpPr>
          <p:spPr>
            <a:xfrm>
              <a:off x="5427651" y="960655"/>
              <a:ext cx="265846" cy="298901"/>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193" b="0" i="0" u="none" strike="noStrike" kern="0" cap="none" spc="0" normalizeH="0" baseline="0" noProof="0" dirty="0">
                  <a:ln>
                    <a:noFill/>
                  </a:ln>
                  <a:solidFill>
                    <a:prstClr val="white"/>
                  </a:solidFill>
                  <a:effectLst/>
                  <a:uLnTx/>
                  <a:uFillTx/>
                  <a:latin typeface="ＤＨＰ特太ゴシック体" panose="020B0500000000000000" pitchFamily="50" charset="-128"/>
                  <a:ea typeface="ＤＨＰ特太ゴシック体" panose="020B0500000000000000" pitchFamily="50" charset="-128"/>
                  <a:cs typeface="+mn-cs"/>
                </a:rPr>
                <a:t>高</a:t>
              </a:r>
            </a:p>
          </p:txBody>
        </p:sp>
      </p:grpSp>
      <p:sp>
        <p:nvSpPr>
          <p:cNvPr id="48" name="上下矢印 47"/>
          <p:cNvSpPr/>
          <p:nvPr/>
        </p:nvSpPr>
        <p:spPr bwMode="auto">
          <a:xfrm>
            <a:off x="490091" y="5256102"/>
            <a:ext cx="367146" cy="766338"/>
          </a:xfrm>
          <a:prstGeom prst="upDownArrow">
            <a:avLst>
              <a:gd name="adj1" fmla="val 66536"/>
              <a:gd name="adj2" fmla="val 50000"/>
            </a:avLst>
          </a:prstGeom>
          <a:solidFill>
            <a:srgbClr val="CCFFFF"/>
          </a:solidFill>
          <a:ln w="9525">
            <a:solidFill>
              <a:sysClr val="windowText" lastClr="000000"/>
            </a:solidFill>
            <a:miter lim="800000"/>
            <a:headEnd/>
            <a:tailEnd/>
          </a:ln>
        </p:spPr>
        <p:txBody>
          <a:bodyPr vert="eaVert"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1364"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grpSp>
        <p:nvGrpSpPr>
          <p:cNvPr id="49" name="グループ化 48"/>
          <p:cNvGrpSpPr/>
          <p:nvPr/>
        </p:nvGrpSpPr>
        <p:grpSpPr>
          <a:xfrm>
            <a:off x="462644" y="5347757"/>
            <a:ext cx="4980696" cy="920108"/>
            <a:chOff x="-175959" y="5556255"/>
            <a:chExt cx="5395755" cy="996784"/>
          </a:xfrm>
        </p:grpSpPr>
        <p:sp>
          <p:nvSpPr>
            <p:cNvPr id="50" name="テキスト ボックス 49"/>
            <p:cNvSpPr txBox="1"/>
            <p:nvPr/>
          </p:nvSpPr>
          <p:spPr>
            <a:xfrm>
              <a:off x="433185" y="5556255"/>
              <a:ext cx="484160" cy="996784"/>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雇用先へのイン</a:t>
              </a:r>
              <a:endParaRPr kumimoji="1" lang="en-US" altLang="ja-JP"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852"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センティブ等</a:t>
              </a:r>
            </a:p>
          </p:txBody>
        </p:sp>
        <p:sp>
          <p:nvSpPr>
            <p:cNvPr id="51" name="角丸四角形 50"/>
            <p:cNvSpPr/>
            <p:nvPr/>
          </p:nvSpPr>
          <p:spPr bwMode="auto">
            <a:xfrm>
              <a:off x="974234" y="5664089"/>
              <a:ext cx="4245562" cy="2783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02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特定求職者雇用開発助成金（生活保護受給者等雇用開発コース）</a:t>
              </a:r>
            </a:p>
          </p:txBody>
        </p:sp>
        <p:sp>
          <p:nvSpPr>
            <p:cNvPr id="52" name="テキスト ボックス 51"/>
            <p:cNvSpPr txBox="1"/>
            <p:nvPr/>
          </p:nvSpPr>
          <p:spPr>
            <a:xfrm>
              <a:off x="-175959" y="5558846"/>
              <a:ext cx="427478" cy="822481"/>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364" b="0" i="0" u="none" strike="noStrike" kern="0" cap="none" spc="0" normalizeH="0" baseline="0" noProof="0" dirty="0">
                  <a:ln>
                    <a:noFill/>
                  </a:ln>
                  <a:solidFill>
                    <a:prstClr val="black"/>
                  </a:solidFill>
                  <a:effectLst/>
                  <a:uLnTx/>
                  <a:uFillTx/>
                  <a:latin typeface="Calibri"/>
                  <a:ea typeface="ＭＳ Ｐゴシック" panose="020B0600070205080204" pitchFamily="50" charset="-128"/>
                  <a:cs typeface="+mn-cs"/>
                </a:rPr>
                <a:t>就労時</a:t>
              </a:r>
            </a:p>
          </p:txBody>
        </p:sp>
        <p:sp>
          <p:nvSpPr>
            <p:cNvPr id="53" name="角丸四角形 52"/>
            <p:cNvSpPr/>
            <p:nvPr/>
          </p:nvSpPr>
          <p:spPr bwMode="auto">
            <a:xfrm>
              <a:off x="983645" y="6049997"/>
              <a:ext cx="3890983" cy="211833"/>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77910" tIns="0" rIns="77910" bIns="0" rtlCol="0" anchor="ctr">
              <a:noAutofit/>
            </a:bodyPr>
            <a:lstStyle/>
            <a:p>
              <a:pPr marL="0" marR="0" lvl="0" indent="0" algn="ctr" defTabSz="914139" rtl="0" eaLnBrk="1" fontAlgn="auto" latinLnBrk="0" hangingPunct="1">
                <a:lnSpc>
                  <a:spcPct val="100000"/>
                </a:lnSpc>
                <a:spcBef>
                  <a:spcPct val="50000"/>
                </a:spcBef>
                <a:spcAft>
                  <a:spcPts val="0"/>
                </a:spcAft>
                <a:buClrTx/>
                <a:buSzTx/>
                <a:buFontTx/>
                <a:buNone/>
                <a:tabLst/>
                <a:defRPr/>
              </a:pPr>
              <a:r>
                <a:rPr kumimoji="1" lang="ja-JP" altLang="en-US"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rPr>
                <a:t>引き続き就労継続及び増収に向けた支援を実施</a:t>
              </a:r>
              <a:endParaRPr kumimoji="1" lang="en-US" altLang="ja-JP" sz="1193" b="1" i="0" u="none" strike="noStrike" kern="0" cap="none" spc="0" normalizeH="0" baseline="0" noProof="0" dirty="0">
                <a:ln>
                  <a:noFill/>
                </a:ln>
                <a:solidFill>
                  <a:prstClr val="white"/>
                </a:solidFill>
                <a:effectLst/>
                <a:uLnTx/>
                <a:uFillTx/>
                <a:latin typeface="Times New Roman" pitchFamily="18" charset="0"/>
                <a:ea typeface="ＭＳ Ｐゴシック" panose="020B0600070205080204" pitchFamily="50" charset="-128"/>
                <a:cs typeface="Times New Roman" pitchFamily="18" charset="0"/>
              </a:endParaRPr>
            </a:p>
          </p:txBody>
        </p:sp>
      </p:grpSp>
      <p:sp>
        <p:nvSpPr>
          <p:cNvPr id="54" name="左矢印 53"/>
          <p:cNvSpPr/>
          <p:nvPr/>
        </p:nvSpPr>
        <p:spPr bwMode="auto">
          <a:xfrm>
            <a:off x="5635208" y="4181764"/>
            <a:ext cx="702949" cy="2027635"/>
          </a:xfrm>
          <a:prstGeom prst="leftArrow">
            <a:avLst>
              <a:gd name="adj1" fmla="val 56678"/>
              <a:gd name="adj2" fmla="val 50000"/>
            </a:avLst>
          </a:prstGeom>
          <a:solidFill>
            <a:srgbClr val="CCFFFF"/>
          </a:solidFill>
          <a:ln w="9525">
            <a:solidFill>
              <a:sysClr val="windowText" lastClr="000000"/>
            </a:solidFill>
            <a:miter lim="800000"/>
            <a:headEnd/>
            <a:tailEnd/>
          </a:ln>
        </p:spPr>
        <p:txBody>
          <a:bodyPr lIns="77910" tIns="38954" rIns="77910" bIns="38954" rtlCol="0" anchor="ctr">
            <a:noAutofit/>
          </a:bodyPr>
          <a:lstStyle/>
          <a:p>
            <a:pPr marL="0" marR="0" lvl="0" indent="0" algn="ctr" defTabSz="914139" rtl="0" eaLnBrk="1" fontAlgn="auto" latinLnBrk="0" hangingPunct="1">
              <a:lnSpc>
                <a:spcPts val="852"/>
              </a:lnSpc>
              <a:spcBef>
                <a:spcPct val="50000"/>
              </a:spcBef>
              <a:spcAft>
                <a:spcPts val="0"/>
              </a:spcAft>
              <a:buClrTx/>
              <a:buSzTx/>
              <a:buFontTx/>
              <a:buNone/>
              <a:tabLst/>
              <a:defRPr/>
            </a:pPr>
            <a:endParaRPr kumimoji="1" lang="ja-JP" altLang="en-US" sz="937" b="0" i="0" u="none" strike="noStrike" kern="0" cap="none" spc="0" normalizeH="0" baseline="0" noProof="0" dirty="0">
              <a:ln>
                <a:noFill/>
              </a:ln>
              <a:solidFill>
                <a:prstClr val="black"/>
              </a:solidFill>
              <a:effectLst/>
              <a:uLnTx/>
              <a:uFillTx/>
              <a:latin typeface="Times New Roman" pitchFamily="18" charset="0"/>
              <a:ea typeface="ＭＳ Ｐゴシック" panose="020B0600070205080204" pitchFamily="50" charset="-128"/>
              <a:cs typeface="Times New Roman" pitchFamily="18" charset="0"/>
            </a:endParaRPr>
          </a:p>
        </p:txBody>
      </p:sp>
      <p:sp>
        <p:nvSpPr>
          <p:cNvPr id="55" name="テキスト ボックス 54"/>
          <p:cNvSpPr txBox="1"/>
          <p:nvPr/>
        </p:nvSpPr>
        <p:spPr>
          <a:xfrm>
            <a:off x="5761666" y="4652480"/>
            <a:ext cx="499496" cy="1281341"/>
          </a:xfrm>
          <a:prstGeom prst="rect">
            <a:avLst/>
          </a:prstGeom>
          <a:noFill/>
        </p:spPr>
        <p:txBody>
          <a:bodyPr vert="eaVert"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就労・自立に向けた</a:t>
            </a:r>
            <a:endParaRPr kumimoji="1" lang="en-US" altLang="ja-JP"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139" rtl="0" eaLnBrk="1" fontAlgn="auto" latinLnBrk="0" hangingPunct="1">
              <a:lnSpc>
                <a:spcPct val="100000"/>
              </a:lnSpc>
              <a:spcBef>
                <a:spcPts val="0"/>
              </a:spcBef>
              <a:spcAft>
                <a:spcPts val="0"/>
              </a:spcAft>
              <a:buClrTx/>
              <a:buSzTx/>
              <a:buFontTx/>
              <a:buNone/>
              <a:tabLst/>
              <a:defRPr/>
            </a:pPr>
            <a:r>
              <a:rPr kumimoji="1" lang="ja-JP" altLang="en-US" sz="1023"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インセンティブ</a:t>
            </a:r>
          </a:p>
        </p:txBody>
      </p:sp>
      <p:sp>
        <p:nvSpPr>
          <p:cNvPr id="56" name="テキスト ボックス 55"/>
          <p:cNvSpPr txBox="1"/>
          <p:nvPr/>
        </p:nvSpPr>
        <p:spPr>
          <a:xfrm>
            <a:off x="790770" y="6158908"/>
            <a:ext cx="4951024" cy="223459"/>
          </a:xfrm>
          <a:prstGeom prst="rect">
            <a:avLst/>
          </a:prstGeom>
          <a:noFill/>
        </p:spPr>
        <p:txBody>
          <a:bodyPr wrap="square" rtlCol="0">
            <a:spAutoFit/>
          </a:bodyPr>
          <a:lstStyle/>
          <a:p>
            <a:pPr marL="0" marR="0" lvl="0" indent="0" algn="l" defTabSz="914139" rtl="0" eaLnBrk="1" fontAlgn="auto" latinLnBrk="0" hangingPunct="1">
              <a:lnSpc>
                <a:spcPct val="100000"/>
              </a:lnSpc>
              <a:spcBef>
                <a:spcPts val="0"/>
              </a:spcBef>
              <a:spcAft>
                <a:spcPts val="0"/>
              </a:spcAft>
              <a:buClrTx/>
              <a:buSzTx/>
              <a:buFontTx/>
              <a:buNone/>
              <a:tabLst/>
              <a:defRPr/>
            </a:pPr>
            <a:r>
              <a:rPr kumimoji="1" lang="en-US" altLang="ja-JP" sz="85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85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就労体験等の場として認定就労訓練事業も利用可能</a:t>
            </a:r>
            <a:endParaRPr kumimoji="1" lang="ja-JP" altLang="en-US" sz="1023"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cxnSp>
        <p:nvCxnSpPr>
          <p:cNvPr id="59" name="直線コネクタ 58"/>
          <p:cNvCxnSpPr/>
          <p:nvPr/>
        </p:nvCxnSpPr>
        <p:spPr>
          <a:xfrm>
            <a:off x="1446420" y="5347528"/>
            <a:ext cx="0" cy="758278"/>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11" name="正方形/長方形 10">
            <a:extLst>
              <a:ext uri="{FF2B5EF4-FFF2-40B4-BE49-F238E27FC236}">
                <a16:creationId xmlns:a16="http://schemas.microsoft.com/office/drawing/2014/main" id="{5C3738AF-CD81-2C94-C9C9-B52DF7D4D4FC}"/>
              </a:ext>
            </a:extLst>
          </p:cNvPr>
          <p:cNvSpPr/>
          <p:nvPr/>
        </p:nvSpPr>
        <p:spPr>
          <a:xfrm>
            <a:off x="0" y="1"/>
            <a:ext cx="8296275" cy="547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b="1" spc="150" dirty="0">
                <a:solidFill>
                  <a:schemeClr val="tx1"/>
                </a:solidFill>
                <a:latin typeface="メイリオ" panose="020B0604030504040204" pitchFamily="50" charset="-128"/>
                <a:ea typeface="メイリオ" panose="020B0604030504040204" pitchFamily="50" charset="-128"/>
              </a:rPr>
              <a:t>参考：生活保護受給者に対する就労支援施策について</a:t>
            </a:r>
          </a:p>
        </p:txBody>
      </p:sp>
      <p:sp>
        <p:nvSpPr>
          <p:cNvPr id="2" name="スライド番号プレースホルダー 5">
            <a:extLst>
              <a:ext uri="{FF2B5EF4-FFF2-40B4-BE49-F238E27FC236}">
                <a16:creationId xmlns:a16="http://schemas.microsoft.com/office/drawing/2014/main" id="{8A01DF17-A534-AB1F-EF48-FA378A07E174}"/>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47</a:t>
            </a:fld>
            <a:endParaRPr lang="ja-JP" altLang="en-US" sz="1000">
              <a:solidFill>
                <a:srgbClr val="898989"/>
              </a:solidFill>
            </a:endParaRPr>
          </a:p>
        </p:txBody>
      </p:sp>
    </p:spTree>
    <p:extLst>
      <p:ext uri="{BB962C8B-B14F-4D97-AF65-F5344CB8AC3E}">
        <p14:creationId xmlns:p14="http://schemas.microsoft.com/office/powerpoint/2010/main" val="193470693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2E3BB-BFB7-6452-A95E-48E6079522ED}"/>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E0B656C3-37DD-DC29-104F-B86FC5415F89}"/>
              </a:ext>
            </a:extLst>
          </p:cNvPr>
          <p:cNvSpPr/>
          <p:nvPr/>
        </p:nvSpPr>
        <p:spPr>
          <a:xfrm>
            <a:off x="134938" y="619126"/>
            <a:ext cx="9636125" cy="203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4" name="正方形/長方形 23">
            <a:extLst>
              <a:ext uri="{FF2B5EF4-FFF2-40B4-BE49-F238E27FC236}">
                <a16:creationId xmlns:a16="http://schemas.microsoft.com/office/drawing/2014/main" id="{8F77AF3B-E857-F326-0D9B-207A3CDCB7D3}"/>
              </a:ext>
            </a:extLst>
          </p:cNvPr>
          <p:cNvSpPr/>
          <p:nvPr/>
        </p:nvSpPr>
        <p:spPr>
          <a:xfrm>
            <a:off x="0" y="586823"/>
            <a:ext cx="9875425" cy="1070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生活保護を受給されている方が抱える様々な課題に対応するためには、専門的な支援を行う関係機関等との連携が重要な鍵になります。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世帯の状況を居宅訪問等を通じて定期的に把握するとともに、世帯の状況を踏まえて関係機関と連携し、世帯の自立の支援や、課題の解決の援助を図ることが重要です。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2" name="楕円 21">
            <a:extLst>
              <a:ext uri="{FF2B5EF4-FFF2-40B4-BE49-F238E27FC236}">
                <a16:creationId xmlns:a16="http://schemas.microsoft.com/office/drawing/2014/main" id="{1FED11F7-1E4E-DD92-D7A6-92AE5DCF6F19}"/>
              </a:ext>
            </a:extLst>
          </p:cNvPr>
          <p:cNvSpPr/>
          <p:nvPr/>
        </p:nvSpPr>
        <p:spPr>
          <a:xfrm>
            <a:off x="724814" y="2870064"/>
            <a:ext cx="8456373" cy="2517156"/>
          </a:xfrm>
          <a:prstGeom prst="ellipse">
            <a:avLst/>
          </a:prstGeom>
          <a:solidFill>
            <a:srgbClr val="FFFFFF"/>
          </a:solidFill>
          <a:ln w="762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メイリオ" panose="020B0604030504040204" pitchFamily="50" charset="-128"/>
              <a:ea typeface="メイリオ" panose="020B0604030504040204" pitchFamily="50" charset="-128"/>
            </a:endParaRPr>
          </a:p>
        </p:txBody>
      </p:sp>
      <p:sp>
        <p:nvSpPr>
          <p:cNvPr id="2" name="角丸四角形 30">
            <a:extLst>
              <a:ext uri="{FF2B5EF4-FFF2-40B4-BE49-F238E27FC236}">
                <a16:creationId xmlns:a16="http://schemas.microsoft.com/office/drawing/2014/main" id="{3CD7AFCA-C010-34AD-69E2-80BE789A4E8A}"/>
              </a:ext>
            </a:extLst>
          </p:cNvPr>
          <p:cNvSpPr/>
          <p:nvPr/>
        </p:nvSpPr>
        <p:spPr>
          <a:xfrm>
            <a:off x="676770" y="3053156"/>
            <a:ext cx="1872000" cy="547321"/>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住まい</a:t>
            </a:r>
          </a:p>
        </p:txBody>
      </p:sp>
      <p:sp>
        <p:nvSpPr>
          <p:cNvPr id="5" name="正方形/長方形 4">
            <a:extLst>
              <a:ext uri="{FF2B5EF4-FFF2-40B4-BE49-F238E27FC236}">
                <a16:creationId xmlns:a16="http://schemas.microsoft.com/office/drawing/2014/main" id="{B39C73C1-5032-C096-3A47-1C8EF18D5353}"/>
              </a:ext>
            </a:extLst>
          </p:cNvPr>
          <p:cNvSpPr/>
          <p:nvPr/>
        </p:nvSpPr>
        <p:spPr>
          <a:xfrm>
            <a:off x="6565332" y="3212736"/>
            <a:ext cx="3126375" cy="133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市町村の困窮・高齢・障害担当部署</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自立相談支援機関</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地域包括支援センター・居宅介護事業所、介護保険サービス・施設</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相談支援事業所、障害福祉サービス・施設</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社会福祉協議会</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民生委員　等</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838D22D0-0616-2D89-389B-F53DAD0B1407}"/>
              </a:ext>
            </a:extLst>
          </p:cNvPr>
          <p:cNvSpPr/>
          <p:nvPr/>
        </p:nvSpPr>
        <p:spPr>
          <a:xfrm>
            <a:off x="5623389" y="5761196"/>
            <a:ext cx="1892543" cy="4594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教育委員会</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学校、特別支援学校</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12189A7C-A556-78BC-85AA-1717257D9265}"/>
              </a:ext>
            </a:extLst>
          </p:cNvPr>
          <p:cNvSpPr/>
          <p:nvPr/>
        </p:nvSpPr>
        <p:spPr>
          <a:xfrm>
            <a:off x="3181671" y="3187604"/>
            <a:ext cx="2505266" cy="61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保健所</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医療機関</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訪問看護ステーション</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5930D372-A7F5-0B93-1E20-B53517920AB4}"/>
              </a:ext>
            </a:extLst>
          </p:cNvPr>
          <p:cNvSpPr/>
          <p:nvPr/>
        </p:nvSpPr>
        <p:spPr>
          <a:xfrm>
            <a:off x="1024976" y="3599975"/>
            <a:ext cx="1865619" cy="4790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市町村の住宅担当部署</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居住支援法人</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C7182A5F-E577-F322-9C22-AD5ADA851110}"/>
              </a:ext>
            </a:extLst>
          </p:cNvPr>
          <p:cNvSpPr/>
          <p:nvPr/>
        </p:nvSpPr>
        <p:spPr>
          <a:xfrm>
            <a:off x="654510" y="5091029"/>
            <a:ext cx="1765979" cy="792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消費者センター</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法テラス</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地域定着支援センター</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更生保護施設</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DFCC541E-EFCE-F692-BC7E-C7B583F71855}"/>
              </a:ext>
            </a:extLst>
          </p:cNvPr>
          <p:cNvSpPr/>
          <p:nvPr/>
        </p:nvSpPr>
        <p:spPr>
          <a:xfrm>
            <a:off x="2920080" y="5749275"/>
            <a:ext cx="1594816" cy="3480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ハローワーク</a:t>
            </a:r>
          </a:p>
        </p:txBody>
      </p:sp>
      <p:sp>
        <p:nvSpPr>
          <p:cNvPr id="17" name="正方形/長方形 16">
            <a:extLst>
              <a:ext uri="{FF2B5EF4-FFF2-40B4-BE49-F238E27FC236}">
                <a16:creationId xmlns:a16="http://schemas.microsoft.com/office/drawing/2014/main" id="{6444C106-68C8-CF4D-9CBF-EF9A2148FAD7}"/>
              </a:ext>
            </a:extLst>
          </p:cNvPr>
          <p:cNvSpPr/>
          <p:nvPr/>
        </p:nvSpPr>
        <p:spPr>
          <a:xfrm>
            <a:off x="7636603" y="5487502"/>
            <a:ext cx="2238822" cy="11498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kumimoji="1" lang="ja-JP" altLang="en-US" sz="1100" dirty="0">
                <a:solidFill>
                  <a:schemeClr val="tx1"/>
                </a:solidFill>
                <a:latin typeface="メイリオ" panose="020B0604030504040204" pitchFamily="50" charset="-128"/>
                <a:ea typeface="メイリオ" panose="020B0604030504040204" pitchFamily="50" charset="-128"/>
              </a:rPr>
              <a:t>市町村の子育て部署、</a:t>
            </a:r>
            <a:br>
              <a:rPr kumimoji="1" lang="en-US" altLang="ja-JP" sz="1100" dirty="0">
                <a:solidFill>
                  <a:schemeClr val="tx1"/>
                </a:solidFill>
                <a:latin typeface="メイリオ" panose="020B0604030504040204" pitchFamily="50" charset="-128"/>
                <a:ea typeface="メイリオ" panose="020B0604030504040204" pitchFamily="50" charset="-128"/>
              </a:rPr>
            </a:br>
            <a:r>
              <a:rPr kumimoji="1" lang="ja-JP" altLang="en-US" sz="1100" dirty="0">
                <a:solidFill>
                  <a:schemeClr val="tx1"/>
                </a:solidFill>
                <a:latin typeface="メイリオ" panose="020B0604030504040204" pitchFamily="50" charset="-128"/>
                <a:ea typeface="メイリオ" panose="020B0604030504040204" pitchFamily="50" charset="-128"/>
              </a:rPr>
              <a:t>こども家庭センター</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保育所、児童養護施設、</a:t>
            </a:r>
            <a:br>
              <a:rPr kumimoji="1" lang="en-US" altLang="ja-JP" sz="1100" dirty="0">
                <a:solidFill>
                  <a:schemeClr val="tx1"/>
                </a:solidFill>
                <a:latin typeface="メイリオ" panose="020B0604030504040204" pitchFamily="50" charset="-128"/>
                <a:ea typeface="メイリオ" panose="020B0604030504040204" pitchFamily="50" charset="-128"/>
              </a:rPr>
            </a:br>
            <a:r>
              <a:rPr kumimoji="1" lang="ja-JP" altLang="en-US" sz="1100" dirty="0">
                <a:solidFill>
                  <a:schemeClr val="tx1"/>
                </a:solidFill>
                <a:latin typeface="メイリオ" panose="020B0604030504040204" pitchFamily="50" charset="-128"/>
                <a:ea typeface="メイリオ" panose="020B0604030504040204" pitchFamily="50" charset="-128"/>
              </a:rPr>
              <a:t>母子生活支援施設等</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児童相談所</a:t>
            </a:r>
            <a:endParaRPr kumimoji="1" lang="en-US" altLang="ja-JP" sz="1100" dirty="0">
              <a:solidFill>
                <a:schemeClr val="tx1"/>
              </a:solidFill>
              <a:latin typeface="メイリオ" panose="020B0604030504040204" pitchFamily="50" charset="-128"/>
              <a:ea typeface="メイリオ" panose="020B0604030504040204" pitchFamily="50" charset="-128"/>
            </a:endParaRPr>
          </a:p>
          <a:p>
            <a:pPr marL="171450" indent="-171450">
              <a:buFont typeface="Arial" panose="020B0604020202020204" pitchFamily="34" charset="0"/>
              <a:buChar char="•"/>
              <a:tabLst>
                <a:tab pos="84138" algn="l"/>
              </a:tabLst>
            </a:pPr>
            <a:r>
              <a:rPr kumimoji="1" lang="ja-JP" altLang="en-US" sz="1100" dirty="0">
                <a:solidFill>
                  <a:schemeClr val="tx1"/>
                </a:solidFill>
                <a:latin typeface="メイリオ" panose="020B0604030504040204" pitchFamily="50" charset="-128"/>
                <a:ea typeface="メイリオ" panose="020B0604030504040204" pitchFamily="50" charset="-128"/>
              </a:rPr>
              <a:t>児童委員、婦人相談員</a:t>
            </a:r>
            <a:endParaRPr kumimoji="1"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20" name="正方形/長方形 19">
            <a:extLst>
              <a:ext uri="{FF2B5EF4-FFF2-40B4-BE49-F238E27FC236}">
                <a16:creationId xmlns:a16="http://schemas.microsoft.com/office/drawing/2014/main" id="{6449BC2D-1AB6-E6A8-8ADA-BC6BD7D57E61}"/>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２．関係機関との連携</a:t>
            </a:r>
          </a:p>
        </p:txBody>
      </p:sp>
      <p:sp>
        <p:nvSpPr>
          <p:cNvPr id="23" name="テキスト ボックス 22">
            <a:extLst>
              <a:ext uri="{FF2B5EF4-FFF2-40B4-BE49-F238E27FC236}">
                <a16:creationId xmlns:a16="http://schemas.microsoft.com/office/drawing/2014/main" id="{A6167C5B-DAA8-1138-3640-EEC1B6FED2A7}"/>
              </a:ext>
            </a:extLst>
          </p:cNvPr>
          <p:cNvSpPr txBox="1"/>
          <p:nvPr/>
        </p:nvSpPr>
        <p:spPr>
          <a:xfrm>
            <a:off x="309000" y="1549934"/>
            <a:ext cx="9288000" cy="430887"/>
          </a:xfrm>
          <a:prstGeom prst="rect">
            <a:avLst/>
          </a:prstGeom>
          <a:noFill/>
        </p:spPr>
        <p:txBody>
          <a:bodyPr wrap="square">
            <a:spAutoFit/>
          </a:bodyPr>
          <a:lstStyle/>
          <a:p>
            <a:pPr marL="180975" indent="-180975" eaLnBrk="1" fontAlgn="auto" hangingPunct="1">
              <a:spcBef>
                <a:spcPts val="0"/>
              </a:spcBef>
              <a:spcAft>
                <a:spcPts val="0"/>
              </a:spcAft>
              <a:defRPr/>
            </a:pPr>
            <a:r>
              <a:rPr kumimoji="1" lang="en-US" altLang="ja-JP" sz="1100" spc="100" dirty="0">
                <a:latin typeface="メイリオ" panose="020B0604030504040204" pitchFamily="50" charset="-128"/>
                <a:ea typeface="メイリオ" panose="020B0604030504040204" pitchFamily="50" charset="-128"/>
              </a:rPr>
              <a:t>※</a:t>
            </a:r>
            <a:r>
              <a:rPr kumimoji="1" lang="ja-JP" altLang="en-US" sz="1100" spc="100" dirty="0">
                <a:latin typeface="メイリオ" panose="020B0604030504040204" pitchFamily="50" charset="-128"/>
                <a:ea typeface="メイリオ" panose="020B0604030504040204" pitchFamily="50" charset="-128"/>
              </a:rPr>
              <a:t>　令和７年４月から生活困窮者自立支援法等の一部を改正する法律により、生活保護法において、関係機関との支援の調整や情報共有・体制の検討を行うための会議体（調整会議）を任意で設置できる旨規定されました。</a:t>
            </a:r>
            <a:endParaRPr kumimoji="1" lang="en-US" altLang="ja-JP" sz="1100" spc="100" dirty="0">
              <a:latin typeface="メイリオ" panose="020B0604030504040204" pitchFamily="50" charset="-128"/>
              <a:ea typeface="メイリオ" panose="020B0604030504040204" pitchFamily="50" charset="-128"/>
            </a:endParaRPr>
          </a:p>
        </p:txBody>
      </p:sp>
      <p:sp>
        <p:nvSpPr>
          <p:cNvPr id="21" name="スライド番号プレースホルダー 5">
            <a:extLst>
              <a:ext uri="{FF2B5EF4-FFF2-40B4-BE49-F238E27FC236}">
                <a16:creationId xmlns:a16="http://schemas.microsoft.com/office/drawing/2014/main" id="{A1848631-8E32-59E7-535F-BE144B491F9B}"/>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48</a:t>
            </a:fld>
            <a:endParaRPr lang="ja-JP" altLang="en-US" sz="1000">
              <a:solidFill>
                <a:srgbClr val="898989"/>
              </a:solidFill>
            </a:endParaRPr>
          </a:p>
        </p:txBody>
      </p:sp>
      <p:pic>
        <p:nvPicPr>
          <p:cNvPr id="27" name="図 26" descr="壁に掛けられた絵&#10;&#10;AI によって生成されたコンテンツは間違っている可能性があります。">
            <a:extLst>
              <a:ext uri="{FF2B5EF4-FFF2-40B4-BE49-F238E27FC236}">
                <a16:creationId xmlns:a16="http://schemas.microsoft.com/office/drawing/2014/main" id="{984F987E-3E7C-3323-6A87-F0AE9F96EE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94" y="2499019"/>
            <a:ext cx="741807" cy="741807"/>
          </a:xfrm>
          <a:prstGeom prst="rect">
            <a:avLst/>
          </a:prstGeom>
        </p:spPr>
      </p:pic>
      <p:sp>
        <p:nvSpPr>
          <p:cNvPr id="28" name="角丸四角形 30">
            <a:extLst>
              <a:ext uri="{FF2B5EF4-FFF2-40B4-BE49-F238E27FC236}">
                <a16:creationId xmlns:a16="http://schemas.microsoft.com/office/drawing/2014/main" id="{564AFC2D-8B64-09A8-15FD-30CE9027C3DE}"/>
              </a:ext>
            </a:extLst>
          </p:cNvPr>
          <p:cNvSpPr/>
          <p:nvPr/>
        </p:nvSpPr>
        <p:spPr>
          <a:xfrm>
            <a:off x="2930246" y="2637093"/>
            <a:ext cx="2241493" cy="540884"/>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保健・医療</a:t>
            </a:r>
          </a:p>
        </p:txBody>
      </p:sp>
      <p:pic>
        <p:nvPicPr>
          <p:cNvPr id="30" name="図 29" descr="屋内, 時計, フロント, 背景 が含まれている画像&#10;&#10;AI によって生成されたコンテンツは間違っている可能性があります。">
            <a:extLst>
              <a:ext uri="{FF2B5EF4-FFF2-40B4-BE49-F238E27FC236}">
                <a16:creationId xmlns:a16="http://schemas.microsoft.com/office/drawing/2014/main" id="{D065AC94-83A8-A6A4-236D-C9E34D9A60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1158" y="2137555"/>
            <a:ext cx="638874" cy="638874"/>
          </a:xfrm>
          <a:prstGeom prst="rect">
            <a:avLst/>
          </a:prstGeom>
        </p:spPr>
      </p:pic>
      <p:sp>
        <p:nvSpPr>
          <p:cNvPr id="31" name="角丸四角形 30">
            <a:extLst>
              <a:ext uri="{FF2B5EF4-FFF2-40B4-BE49-F238E27FC236}">
                <a16:creationId xmlns:a16="http://schemas.microsoft.com/office/drawing/2014/main" id="{2F665BE6-CE7D-09DF-F797-EC755EB1C100}"/>
              </a:ext>
            </a:extLst>
          </p:cNvPr>
          <p:cNvSpPr/>
          <p:nvPr/>
        </p:nvSpPr>
        <p:spPr>
          <a:xfrm>
            <a:off x="6333078" y="2676093"/>
            <a:ext cx="1440000" cy="541139"/>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福祉</a:t>
            </a:r>
          </a:p>
        </p:txBody>
      </p:sp>
      <p:pic>
        <p:nvPicPr>
          <p:cNvPr id="33" name="図 32" descr="アイコン&#10;&#10;AI によって生成されたコンテンツは間違っている可能性があります。">
            <a:extLst>
              <a:ext uri="{FF2B5EF4-FFF2-40B4-BE49-F238E27FC236}">
                <a16:creationId xmlns:a16="http://schemas.microsoft.com/office/drawing/2014/main" id="{22BE396D-081F-B19E-5F99-F011BCDB57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205" y="2109802"/>
            <a:ext cx="700808" cy="700808"/>
          </a:xfrm>
          <a:prstGeom prst="rect">
            <a:avLst/>
          </a:prstGeom>
        </p:spPr>
      </p:pic>
      <p:sp>
        <p:nvSpPr>
          <p:cNvPr id="34" name="角丸四角形 30">
            <a:extLst>
              <a:ext uri="{FF2B5EF4-FFF2-40B4-BE49-F238E27FC236}">
                <a16:creationId xmlns:a16="http://schemas.microsoft.com/office/drawing/2014/main" id="{1A378ECC-3D77-2ECB-E24D-EE465A2A9098}"/>
              </a:ext>
            </a:extLst>
          </p:cNvPr>
          <p:cNvSpPr/>
          <p:nvPr/>
        </p:nvSpPr>
        <p:spPr>
          <a:xfrm>
            <a:off x="7477889" y="4950774"/>
            <a:ext cx="1872000" cy="540000"/>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子育て</a:t>
            </a:r>
          </a:p>
        </p:txBody>
      </p:sp>
      <p:pic>
        <p:nvPicPr>
          <p:cNvPr id="36" name="図 35" descr="アイコン&#10;&#10;AI によって生成されたコンテンツは間違っている可能性があります。">
            <a:extLst>
              <a:ext uri="{FF2B5EF4-FFF2-40B4-BE49-F238E27FC236}">
                <a16:creationId xmlns:a16="http://schemas.microsoft.com/office/drawing/2014/main" id="{44A08AD9-A76E-EA37-1618-DFDEB04BA9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937" y="4706470"/>
            <a:ext cx="638874" cy="638874"/>
          </a:xfrm>
          <a:prstGeom prst="rect">
            <a:avLst/>
          </a:prstGeom>
        </p:spPr>
      </p:pic>
      <p:sp>
        <p:nvSpPr>
          <p:cNvPr id="37" name="角丸四角形 30">
            <a:extLst>
              <a:ext uri="{FF2B5EF4-FFF2-40B4-BE49-F238E27FC236}">
                <a16:creationId xmlns:a16="http://schemas.microsoft.com/office/drawing/2014/main" id="{119889F2-9E32-BC46-4F36-EF874258E7B8}"/>
              </a:ext>
            </a:extLst>
          </p:cNvPr>
          <p:cNvSpPr/>
          <p:nvPr/>
        </p:nvSpPr>
        <p:spPr>
          <a:xfrm>
            <a:off x="5490801" y="5208136"/>
            <a:ext cx="1440000" cy="541139"/>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教育</a:t>
            </a:r>
          </a:p>
        </p:txBody>
      </p:sp>
      <p:pic>
        <p:nvPicPr>
          <p:cNvPr id="39" name="図 38" descr="QR コード&#10;&#10;AI によって生成されたコンテンツは間違っている可能性があります。">
            <a:extLst>
              <a:ext uri="{FF2B5EF4-FFF2-40B4-BE49-F238E27FC236}">
                <a16:creationId xmlns:a16="http://schemas.microsoft.com/office/drawing/2014/main" id="{3F85AA74-C100-D67A-0E93-BCEF493CEB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4241" y="4665992"/>
            <a:ext cx="680699" cy="680699"/>
          </a:xfrm>
          <a:prstGeom prst="rect">
            <a:avLst/>
          </a:prstGeom>
        </p:spPr>
      </p:pic>
      <p:sp>
        <p:nvSpPr>
          <p:cNvPr id="40" name="角丸四角形 30">
            <a:extLst>
              <a:ext uri="{FF2B5EF4-FFF2-40B4-BE49-F238E27FC236}">
                <a16:creationId xmlns:a16="http://schemas.microsoft.com/office/drawing/2014/main" id="{54728D94-6484-A61F-B958-B89F1D287A6E}"/>
              </a:ext>
            </a:extLst>
          </p:cNvPr>
          <p:cNvSpPr/>
          <p:nvPr/>
        </p:nvSpPr>
        <p:spPr>
          <a:xfrm>
            <a:off x="2663311" y="5208391"/>
            <a:ext cx="2241493" cy="540884"/>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ja-JP"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雇用･就労</a:t>
            </a:r>
          </a:p>
        </p:txBody>
      </p:sp>
      <p:pic>
        <p:nvPicPr>
          <p:cNvPr id="42" name="図 41" descr="アイコン&#10;&#10;AI によって生成されたコンテンツは間違っている可能性があります。">
            <a:extLst>
              <a:ext uri="{FF2B5EF4-FFF2-40B4-BE49-F238E27FC236}">
                <a16:creationId xmlns:a16="http://schemas.microsoft.com/office/drawing/2014/main" id="{05DD64AA-4FA6-0902-8668-5F7B0FC1D6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22067" y="4606950"/>
            <a:ext cx="691188" cy="691188"/>
          </a:xfrm>
          <a:prstGeom prst="rect">
            <a:avLst/>
          </a:prstGeom>
        </p:spPr>
      </p:pic>
      <p:sp>
        <p:nvSpPr>
          <p:cNvPr id="43" name="角丸四角形 30">
            <a:extLst>
              <a:ext uri="{FF2B5EF4-FFF2-40B4-BE49-F238E27FC236}">
                <a16:creationId xmlns:a16="http://schemas.microsoft.com/office/drawing/2014/main" id="{96F9F6F4-B567-CC96-A29A-75B34DBEBC75}"/>
              </a:ext>
            </a:extLst>
          </p:cNvPr>
          <p:cNvSpPr/>
          <p:nvPr/>
        </p:nvSpPr>
        <p:spPr>
          <a:xfrm>
            <a:off x="545389" y="4541598"/>
            <a:ext cx="1872000" cy="547321"/>
          </a:xfrm>
          <a:prstGeom prst="roundRect">
            <a:avLst>
              <a:gd name="adj" fmla="val 50000"/>
            </a:avLst>
          </a:prstGeom>
          <a:solidFill>
            <a:schemeClr val="bg2"/>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0" anchor="b"/>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6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その他</a:t>
            </a:r>
          </a:p>
        </p:txBody>
      </p:sp>
      <p:pic>
        <p:nvPicPr>
          <p:cNvPr id="45" name="図 44" descr="アイコン&#10;&#10;AI によって生成されたコンテンツは間違っている可能性があります。">
            <a:extLst>
              <a:ext uri="{FF2B5EF4-FFF2-40B4-BE49-F238E27FC236}">
                <a16:creationId xmlns:a16="http://schemas.microsoft.com/office/drawing/2014/main" id="{996604A3-8FC7-3723-3A0A-9056E643AFC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727" y="4040653"/>
            <a:ext cx="680971" cy="680971"/>
          </a:xfrm>
          <a:prstGeom prst="rect">
            <a:avLst/>
          </a:prstGeom>
        </p:spPr>
      </p:pic>
      <p:sp>
        <p:nvSpPr>
          <p:cNvPr id="18" name="角丸四角形 30">
            <a:extLst>
              <a:ext uri="{FF2B5EF4-FFF2-40B4-BE49-F238E27FC236}">
                <a16:creationId xmlns:a16="http://schemas.microsoft.com/office/drawing/2014/main" id="{5B0A1ED9-29A4-C686-5EF6-FA8CA516DC64}"/>
              </a:ext>
            </a:extLst>
          </p:cNvPr>
          <p:cNvSpPr/>
          <p:nvPr/>
        </p:nvSpPr>
        <p:spPr>
          <a:xfrm>
            <a:off x="3534610" y="4036832"/>
            <a:ext cx="2836781" cy="487974"/>
          </a:xfrm>
          <a:prstGeom prst="roundRect">
            <a:avLst>
              <a:gd name="adj" fmla="val 50000"/>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i="0" u="none" strike="noStrike" kern="1200" cap="none" spc="3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rPr>
              <a:t>地域住民</a:t>
            </a:r>
          </a:p>
        </p:txBody>
      </p:sp>
      <p:pic>
        <p:nvPicPr>
          <p:cNvPr id="47" name="図 46" descr="アイコン&#10;&#10;AI によって生成されたコンテンツは間違っている可能性があります。">
            <a:extLst>
              <a:ext uri="{FF2B5EF4-FFF2-40B4-BE49-F238E27FC236}">
                <a16:creationId xmlns:a16="http://schemas.microsoft.com/office/drawing/2014/main" id="{C18F29DE-83DB-DEB4-5CBD-06668BBA95EB}"/>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856214" y="3991561"/>
            <a:ext cx="423431" cy="423431"/>
          </a:xfrm>
          <a:prstGeom prst="rect">
            <a:avLst/>
          </a:prstGeom>
        </p:spPr>
      </p:pic>
      <p:pic>
        <p:nvPicPr>
          <p:cNvPr id="48" name="図 47" descr="アイコン&#10;&#10;AI によって生成されたコンテンツは間違っている可能性があります。">
            <a:extLst>
              <a:ext uri="{FF2B5EF4-FFF2-40B4-BE49-F238E27FC236}">
                <a16:creationId xmlns:a16="http://schemas.microsoft.com/office/drawing/2014/main" id="{8AAE3A7A-D885-1494-FA76-FB5C0A0DA99B}"/>
              </a:ext>
            </a:extLst>
          </p:cNvPr>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631381" y="3988817"/>
            <a:ext cx="423431" cy="423431"/>
          </a:xfrm>
          <a:prstGeom prst="rect">
            <a:avLst/>
          </a:prstGeom>
        </p:spPr>
      </p:pic>
      <p:sp>
        <p:nvSpPr>
          <p:cNvPr id="4" name="正方形/長方形 3">
            <a:extLst>
              <a:ext uri="{FF2B5EF4-FFF2-40B4-BE49-F238E27FC236}">
                <a16:creationId xmlns:a16="http://schemas.microsoft.com/office/drawing/2014/main" id="{A9C68B94-D5A1-EE2A-A06C-F61BBEE9D906}"/>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599706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24FB9-8771-5CA7-AC94-D428C5B27DC3}"/>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91714D4A-D70C-BB1D-E592-0CA3C49E365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4</a:t>
            </a:fld>
            <a:endParaRPr lang="ja-JP" altLang="en-US" sz="1000" dirty="0">
              <a:solidFill>
                <a:srgbClr val="898989"/>
              </a:solidFill>
            </a:endParaRPr>
          </a:p>
        </p:txBody>
      </p:sp>
      <p:sp>
        <p:nvSpPr>
          <p:cNvPr id="6" name="Text Box 13">
            <a:extLst>
              <a:ext uri="{FF2B5EF4-FFF2-40B4-BE49-F238E27FC236}">
                <a16:creationId xmlns:a16="http://schemas.microsoft.com/office/drawing/2014/main" id="{537928FC-EDD5-480F-2CEA-223B54CA32C7}"/>
              </a:ext>
            </a:extLst>
          </p:cNvPr>
          <p:cNvSpPr txBox="1">
            <a:spLocks noChangeArrowheads="1"/>
          </p:cNvSpPr>
          <p:nvPr/>
        </p:nvSpPr>
        <p:spPr bwMode="auto">
          <a:xfrm>
            <a:off x="3052896" y="4259266"/>
            <a:ext cx="1489281" cy="251596"/>
          </a:xfrm>
          <a:prstGeom prst="rect">
            <a:avLst/>
          </a:prstGeom>
          <a:solidFill>
            <a:srgbClr val="FFFFFF"/>
          </a:solidFill>
          <a:ln w="9525">
            <a:solidFill>
              <a:srgbClr val="FFFFFF"/>
            </a:solidFill>
            <a:miter lim="800000"/>
            <a:headEnd/>
            <a:tailEnd/>
          </a:ln>
        </p:spPr>
        <p:txBody>
          <a:bodyPr lIns="77399" tIns="38699" rIns="77399" bIns="38699"/>
          <a:lstStyle/>
          <a:p>
            <a:pPr algn="ctr" defTabSz="844048" eaLnBrk="0" hangingPunct="0">
              <a:defRPr/>
            </a:pPr>
            <a:r>
              <a:rPr kumimoji="0" lang="ja-JP" altLang="en-US" sz="1200" dirty="0">
                <a:solidFill>
                  <a:prstClr val="black"/>
                </a:solidFill>
                <a:latin typeface="メイリオ" panose="020B0604030504040204" pitchFamily="50" charset="-128"/>
                <a:ea typeface="メイリオ" panose="020B0604030504040204" pitchFamily="50" charset="-128"/>
              </a:rPr>
              <a:t>支給される保護費</a:t>
            </a:r>
          </a:p>
        </p:txBody>
      </p:sp>
      <p:sp>
        <p:nvSpPr>
          <p:cNvPr id="7" name="Line 14">
            <a:extLst>
              <a:ext uri="{FF2B5EF4-FFF2-40B4-BE49-F238E27FC236}">
                <a16:creationId xmlns:a16="http://schemas.microsoft.com/office/drawing/2014/main" id="{493729A4-CF57-400B-0C7D-E766E117876E}"/>
              </a:ext>
            </a:extLst>
          </p:cNvPr>
          <p:cNvSpPr>
            <a:spLocks noChangeShapeType="1"/>
          </p:cNvSpPr>
          <p:nvPr/>
        </p:nvSpPr>
        <p:spPr bwMode="auto">
          <a:xfrm>
            <a:off x="3810629" y="4026841"/>
            <a:ext cx="0" cy="223189"/>
          </a:xfrm>
          <a:prstGeom prst="line">
            <a:avLst/>
          </a:prstGeom>
          <a:noFill/>
          <a:ln w="9525">
            <a:solidFill>
              <a:srgbClr val="000000"/>
            </a:solidFill>
            <a:round/>
            <a:headEnd/>
            <a:tailEnd type="triangle" w="med" len="med"/>
          </a:ln>
        </p:spPr>
        <p:txBody>
          <a:bodyPr lIns="77399" tIns="38699" rIns="77399" bIns="38699"/>
          <a:lstStyle/>
          <a:p>
            <a:pPr defTabSz="844048">
              <a:defRPr/>
            </a:pPr>
            <a:endParaRPr lang="ja-JP" altLang="en-US" sz="1535">
              <a:solidFill>
                <a:prstClr val="black"/>
              </a:solidFill>
              <a:latin typeface="メイリオ" panose="020B0604030504040204" pitchFamily="50" charset="-128"/>
              <a:ea typeface="メイリオ" panose="020B0604030504040204" pitchFamily="50" charset="-128"/>
            </a:endParaRPr>
          </a:p>
        </p:txBody>
      </p:sp>
      <p:sp>
        <p:nvSpPr>
          <p:cNvPr id="8" name="Text Box 16">
            <a:extLst>
              <a:ext uri="{FF2B5EF4-FFF2-40B4-BE49-F238E27FC236}">
                <a16:creationId xmlns:a16="http://schemas.microsoft.com/office/drawing/2014/main" id="{E2908462-C347-109E-C555-6CD38960126B}"/>
              </a:ext>
            </a:extLst>
          </p:cNvPr>
          <p:cNvSpPr txBox="1">
            <a:spLocks noChangeArrowheads="1"/>
          </p:cNvSpPr>
          <p:nvPr/>
        </p:nvSpPr>
        <p:spPr bwMode="auto">
          <a:xfrm>
            <a:off x="483085" y="5049545"/>
            <a:ext cx="8971344" cy="1152109"/>
          </a:xfrm>
          <a:prstGeom prst="rect">
            <a:avLst/>
          </a:prstGeom>
          <a:noFill/>
          <a:ln w="9525">
            <a:noFill/>
            <a:miter lim="800000"/>
            <a:headEnd/>
            <a:tailEnd/>
          </a:ln>
        </p:spPr>
        <p:txBody>
          <a:bodyPr lIns="77399" tIns="38699" rIns="77399" bIns="38699"/>
          <a:lstStyle/>
          <a:p>
            <a:pPr marL="180000" indent="-180000" defTabSz="844048">
              <a:spcBef>
                <a:spcPts val="300"/>
              </a:spcBef>
              <a:buFont typeface="Arial" panose="020B0604020202020204" pitchFamily="34" charset="0"/>
              <a:buChar char="•"/>
              <a:defRPr/>
            </a:pPr>
            <a:r>
              <a:rPr lang="en-US" altLang="ja-JP" sz="1200" spc="100" dirty="0">
                <a:latin typeface="メイリオ" panose="020B0604030504040204" pitchFamily="50" charset="-128"/>
                <a:ea typeface="メイリオ" panose="020B0604030504040204" pitchFamily="50" charset="-128"/>
              </a:rPr>
              <a:t>CW</a:t>
            </a:r>
            <a:r>
              <a:rPr lang="ja-JP" altLang="en-US" sz="1200" spc="100" dirty="0">
                <a:latin typeface="メイリオ" panose="020B0604030504040204" pitchFamily="50" charset="-128"/>
                <a:ea typeface="メイリオ" panose="020B0604030504040204" pitchFamily="50" charset="-128"/>
              </a:rPr>
              <a:t>による被保護者の状況に応じた相談・助言​</a:t>
            </a:r>
            <a:endParaRPr lang="en-US" altLang="ja-JP" sz="1200" spc="100" dirty="0">
              <a:latin typeface="メイリオ" panose="020B0604030504040204" pitchFamily="50" charset="-128"/>
              <a:ea typeface="メイリオ" panose="020B0604030504040204" pitchFamily="50" charset="-128"/>
            </a:endParaRPr>
          </a:p>
          <a:p>
            <a:pPr marL="180000" indent="-180000" defTabSz="844048">
              <a:spcBef>
                <a:spcPts val="300"/>
              </a:spcBef>
              <a:buFont typeface="Arial" panose="020B0604020202020204" pitchFamily="34" charset="0"/>
              <a:buChar char="•"/>
              <a:defRPr/>
            </a:pPr>
            <a:r>
              <a:rPr lang="ja-JP" altLang="en-US" sz="1200" spc="100" dirty="0">
                <a:latin typeface="メイリオ" panose="020B0604030504040204" pitchFamily="50" charset="-128"/>
                <a:ea typeface="メイリオ" panose="020B0604030504040204" pitchFamily="50" charset="-128"/>
              </a:rPr>
              <a:t>被保護者就労支援事業（就労意欲の喚起、個々に応じた求人開拓、求職活動の支援）、被保護者就労準備支援事業（生活習慣等に課題があり、直ちに就職することが困難な者への支援）、生活保護受給者等就労自立促進事業（ハローワークと連携したチーム支援）、その他自立支援プログラムに基づく支援</a:t>
            </a:r>
            <a:endParaRPr lang="en-US" altLang="ja-JP" sz="1200" spc="100" dirty="0">
              <a:latin typeface="メイリオ" panose="020B0604030504040204" pitchFamily="50" charset="-128"/>
              <a:ea typeface="メイリオ" panose="020B0604030504040204" pitchFamily="50" charset="-128"/>
            </a:endParaRPr>
          </a:p>
          <a:p>
            <a:pPr marL="180000" indent="-180000" defTabSz="844048">
              <a:spcBef>
                <a:spcPts val="300"/>
              </a:spcBef>
              <a:buFont typeface="Arial" panose="020B0604020202020204" pitchFamily="34" charset="0"/>
              <a:buChar char="•"/>
              <a:defRPr/>
            </a:pPr>
            <a:r>
              <a:rPr lang="zh-TW" altLang="en-US" sz="1200" spc="100" dirty="0">
                <a:latin typeface="メイリオ" panose="020B0604030504040204" pitchFamily="50" charset="-128"/>
                <a:ea typeface="メイリオ" panose="020B0604030504040204" pitchFamily="50" charset="-128"/>
              </a:rPr>
              <a:t>被保護者家計改善支援事業</a:t>
            </a:r>
            <a:r>
              <a:rPr lang="ja-JP" altLang="en-US" sz="1200" spc="100" dirty="0">
                <a:latin typeface="メイリオ" panose="020B0604030504040204" pitchFamily="50" charset="-128"/>
                <a:ea typeface="メイリオ" panose="020B0604030504040204" pitchFamily="50" charset="-128"/>
              </a:rPr>
              <a:t>、</a:t>
            </a:r>
            <a:r>
              <a:rPr lang="zh-TW" altLang="en-US" sz="1200" spc="100" dirty="0">
                <a:latin typeface="メイリオ" panose="020B0604030504040204" pitchFamily="50" charset="-128"/>
                <a:ea typeface="メイリオ" panose="020B0604030504040204" pitchFamily="50" charset="-128"/>
              </a:rPr>
              <a:t>被保護者健康管理支援事業</a:t>
            </a:r>
            <a:r>
              <a:rPr lang="ja-JP" altLang="en-US" sz="1200" spc="100" dirty="0">
                <a:latin typeface="メイリオ" panose="020B0604030504040204" pitchFamily="50" charset="-128"/>
                <a:ea typeface="メイリオ" panose="020B0604030504040204" pitchFamily="50" charset="-128"/>
              </a:rPr>
              <a:t>、子どもの進路選択支援事業　等</a:t>
            </a:r>
          </a:p>
        </p:txBody>
      </p:sp>
      <p:sp>
        <p:nvSpPr>
          <p:cNvPr id="11" name="Text Box 5">
            <a:extLst>
              <a:ext uri="{FF2B5EF4-FFF2-40B4-BE49-F238E27FC236}">
                <a16:creationId xmlns:a16="http://schemas.microsoft.com/office/drawing/2014/main" id="{C885BE1D-540F-35F3-3E79-0B222BA2C153}"/>
              </a:ext>
            </a:extLst>
          </p:cNvPr>
          <p:cNvSpPr txBox="1">
            <a:spLocks noChangeArrowheads="1"/>
          </p:cNvSpPr>
          <p:nvPr/>
        </p:nvSpPr>
        <p:spPr bwMode="auto">
          <a:xfrm>
            <a:off x="469105" y="1213898"/>
            <a:ext cx="9043502" cy="1322070"/>
          </a:xfrm>
          <a:prstGeom prst="rect">
            <a:avLst/>
          </a:prstGeom>
          <a:noFill/>
          <a:ln w="9525">
            <a:noFill/>
            <a:miter lim="800000"/>
            <a:headEnd/>
            <a:tailEnd/>
          </a:ln>
        </p:spPr>
        <p:txBody>
          <a:bodyPr lIns="77891" tIns="38946" rIns="77891" bIns="38946">
            <a:spAutoFit/>
          </a:bodyPr>
          <a:lstStyle/>
          <a:p>
            <a:pPr marL="153248" indent="-153248" defTabSz="844048">
              <a:spcBef>
                <a:spcPct val="10000"/>
              </a:spcBef>
              <a:defRPr/>
            </a:pPr>
            <a:r>
              <a:rPr lang="en-US" altLang="ja-JP" sz="1400" b="1" spc="100" dirty="0">
                <a:solidFill>
                  <a:prstClr val="black"/>
                </a:solidFill>
                <a:latin typeface="メイリオ" panose="020B0604030504040204" pitchFamily="50" charset="-128"/>
                <a:ea typeface="メイリオ" panose="020B0604030504040204" pitchFamily="50" charset="-128"/>
              </a:rPr>
              <a:t>① </a:t>
            </a:r>
            <a:r>
              <a:rPr lang="ja-JP" altLang="en-US" sz="1400" b="1" spc="100" dirty="0">
                <a:solidFill>
                  <a:prstClr val="black"/>
                </a:solidFill>
                <a:latin typeface="メイリオ" panose="020B0604030504040204" pitchFamily="50" charset="-128"/>
                <a:ea typeface="メイリオ" panose="020B0604030504040204" pitchFamily="50" charset="-128"/>
              </a:rPr>
              <a:t>資産、能力その他あらゆるものを活用することが保護の前提。また、扶養義務者による扶養などは、保護に優先される。</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・不動産、自動車、預貯金等の資産</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・稼働能力の活用</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・年金、手当等の社会保障給付　</a:t>
            </a:r>
          </a:p>
          <a:p>
            <a:pPr marL="153248" indent="-153248" defTabSz="844048">
              <a:spcBef>
                <a:spcPct val="1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・扶養義務者からの扶養　　　　　等</a:t>
            </a:r>
          </a:p>
        </p:txBody>
      </p:sp>
      <p:sp>
        <p:nvSpPr>
          <p:cNvPr id="12" name="Text Box 6">
            <a:extLst>
              <a:ext uri="{FF2B5EF4-FFF2-40B4-BE49-F238E27FC236}">
                <a16:creationId xmlns:a16="http://schemas.microsoft.com/office/drawing/2014/main" id="{506ECF79-BFFD-D223-2089-D0BE2F11C729}"/>
              </a:ext>
            </a:extLst>
          </p:cNvPr>
          <p:cNvSpPr txBox="1">
            <a:spLocks noChangeArrowheads="1"/>
          </p:cNvSpPr>
          <p:nvPr/>
        </p:nvSpPr>
        <p:spPr bwMode="auto">
          <a:xfrm>
            <a:off x="448958" y="2696624"/>
            <a:ext cx="8587841" cy="514221"/>
          </a:xfrm>
          <a:prstGeom prst="rect">
            <a:avLst/>
          </a:prstGeom>
          <a:noFill/>
          <a:ln w="9525">
            <a:noFill/>
            <a:miter lim="800000"/>
            <a:headEnd/>
            <a:tailEnd/>
          </a:ln>
        </p:spPr>
        <p:txBody>
          <a:bodyPr lIns="77891" tIns="38946" rIns="77891" bIns="38946">
            <a:spAutoFit/>
          </a:bodyPr>
          <a:lstStyle/>
          <a:p>
            <a:pPr defTabSz="844048">
              <a:spcBef>
                <a:spcPct val="20000"/>
              </a:spcBef>
              <a:defRPr/>
            </a:pPr>
            <a:r>
              <a:rPr lang="en-US" altLang="ja-JP" sz="1400" b="1" spc="100" dirty="0">
                <a:solidFill>
                  <a:prstClr val="black"/>
                </a:solidFill>
                <a:latin typeface="メイリオ" panose="020B0604030504040204" pitchFamily="50" charset="-128"/>
                <a:ea typeface="メイリオ" panose="020B0604030504040204" pitchFamily="50" charset="-128"/>
              </a:rPr>
              <a:t>② </a:t>
            </a:r>
            <a:r>
              <a:rPr lang="ja-JP" altLang="en-US" sz="1400" b="1" spc="100" dirty="0">
                <a:solidFill>
                  <a:prstClr val="black"/>
                </a:solidFill>
                <a:latin typeface="メイリオ" panose="020B0604030504040204" pitchFamily="50" charset="-128"/>
                <a:ea typeface="メイリオ" panose="020B0604030504040204" pitchFamily="50" charset="-128"/>
              </a:rPr>
              <a:t>支給される保護費の額</a:t>
            </a:r>
          </a:p>
          <a:p>
            <a:pPr defTabSz="844048">
              <a:spcBef>
                <a:spcPct val="2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　　・厚生労働大臣が定める基準で計算される最低生活費から収入を差し引いた差額を保護費として支給</a:t>
            </a:r>
          </a:p>
        </p:txBody>
      </p:sp>
      <p:sp>
        <p:nvSpPr>
          <p:cNvPr id="13" name="AutoShape 7">
            <a:extLst>
              <a:ext uri="{FF2B5EF4-FFF2-40B4-BE49-F238E27FC236}">
                <a16:creationId xmlns:a16="http://schemas.microsoft.com/office/drawing/2014/main" id="{08485598-AAE4-57E8-5F3F-AE28FA617DF8}"/>
              </a:ext>
            </a:extLst>
          </p:cNvPr>
          <p:cNvSpPr>
            <a:spLocks noChangeArrowheads="1"/>
          </p:cNvSpPr>
          <p:nvPr/>
        </p:nvSpPr>
        <p:spPr bwMode="auto">
          <a:xfrm>
            <a:off x="3748136" y="1841276"/>
            <a:ext cx="482011" cy="413915"/>
          </a:xfrm>
          <a:prstGeom prst="rightArrow">
            <a:avLst/>
          </a:prstGeom>
          <a:solidFill>
            <a:schemeClr val="accent5">
              <a:lumMod val="75000"/>
            </a:schemeClr>
          </a:solidFill>
          <a:ln>
            <a:headEnd/>
            <a:tailEnd/>
          </a:ln>
          <a:effectLst/>
        </p:spPr>
        <p:style>
          <a:lnRef idx="0">
            <a:schemeClr val="accent1"/>
          </a:lnRef>
          <a:fillRef idx="3">
            <a:schemeClr val="accent1"/>
          </a:fillRef>
          <a:effectRef idx="3">
            <a:schemeClr val="accent1"/>
          </a:effectRef>
          <a:fontRef idx="minor">
            <a:schemeClr val="lt1"/>
          </a:fontRef>
        </p:style>
        <p:txBody>
          <a:bodyPr wrap="none" lIns="77891" tIns="38946" rIns="77891" bIns="38946" anchor="ctr"/>
          <a:lstStyle/>
          <a:p>
            <a:pPr defTabSz="844048">
              <a:defRPr/>
            </a:pPr>
            <a:endParaRPr lang="ja-JP" altLang="en-US" sz="1535">
              <a:solidFill>
                <a:prstClr val="white"/>
              </a:solidFill>
              <a:latin typeface="メイリオ" panose="020B0604030504040204" pitchFamily="50" charset="-128"/>
              <a:ea typeface="メイリオ" panose="020B0604030504040204" pitchFamily="50" charset="-128"/>
            </a:endParaRPr>
          </a:p>
        </p:txBody>
      </p:sp>
      <p:sp>
        <p:nvSpPr>
          <p:cNvPr id="14" name="AutoShape 8">
            <a:extLst>
              <a:ext uri="{FF2B5EF4-FFF2-40B4-BE49-F238E27FC236}">
                <a16:creationId xmlns:a16="http://schemas.microsoft.com/office/drawing/2014/main" id="{EFE16140-4D6F-CAFA-BB00-8AAAC4D2D1F1}"/>
              </a:ext>
            </a:extLst>
          </p:cNvPr>
          <p:cNvSpPr>
            <a:spLocks noChangeArrowheads="1"/>
          </p:cNvSpPr>
          <p:nvPr/>
        </p:nvSpPr>
        <p:spPr bwMode="auto">
          <a:xfrm>
            <a:off x="4561454" y="1672886"/>
            <a:ext cx="5147276" cy="914917"/>
          </a:xfrm>
          <a:prstGeom prst="roundRect">
            <a:avLst>
              <a:gd name="adj" fmla="val 8471"/>
            </a:avLst>
          </a:prstGeom>
          <a:noFill/>
          <a:ln w="9525">
            <a:solidFill>
              <a:schemeClr val="tx1">
                <a:lumMod val="65000"/>
                <a:lumOff val="35000"/>
              </a:schemeClr>
            </a:solidFill>
            <a:round/>
            <a:headEnd/>
            <a:tailEnd/>
          </a:ln>
        </p:spPr>
        <p:txBody>
          <a:bodyPr wrap="square" lIns="77891" tIns="38946" rIns="77891" bIns="38946" anchor="ctr">
            <a:spAutoFit/>
          </a:bodyPr>
          <a:lstStyle/>
          <a:p>
            <a:pPr defTabSz="844048">
              <a:defRPr/>
            </a:pPr>
            <a:r>
              <a:rPr lang="en-US" altLang="ja-JP" sz="1200" spc="100" dirty="0">
                <a:solidFill>
                  <a:prstClr val="black"/>
                </a:solidFill>
                <a:latin typeface="メイリオ" panose="020B0604030504040204" pitchFamily="50" charset="-128"/>
                <a:ea typeface="メイリオ" panose="020B0604030504040204" pitchFamily="50" charset="-128"/>
              </a:rPr>
              <a:t>◇</a:t>
            </a:r>
            <a:r>
              <a:rPr lang="ja-JP" altLang="en-US" sz="1200" spc="100" dirty="0">
                <a:solidFill>
                  <a:prstClr val="black"/>
                </a:solidFill>
                <a:latin typeface="メイリオ" panose="020B0604030504040204" pitchFamily="50" charset="-128"/>
                <a:ea typeface="メイリオ" panose="020B0604030504040204" pitchFamily="50" charset="-128"/>
              </a:rPr>
              <a:t>保護の開始時に調査</a:t>
            </a:r>
          </a:p>
          <a:p>
            <a:pPr defTabSz="844048">
              <a:defRPr/>
            </a:pPr>
            <a:r>
              <a:rPr lang="ja-JP" altLang="en-US" sz="1200" spc="100" dirty="0">
                <a:solidFill>
                  <a:prstClr val="black"/>
                </a:solidFill>
                <a:latin typeface="メイリオ" panose="020B0604030504040204" pitchFamily="50" charset="-128"/>
                <a:ea typeface="メイリオ" panose="020B0604030504040204" pitchFamily="50" charset="-128"/>
              </a:rPr>
              <a:t>　（預貯金、年金、手当等の受給の有無や可否、傷病の状況等を踏まえた就労の可否、扶養義務者の状況及び扶養能力等）</a:t>
            </a:r>
          </a:p>
          <a:p>
            <a:pPr defTabSz="844048">
              <a:spcBef>
                <a:spcPct val="30000"/>
              </a:spcBef>
              <a:defRPr/>
            </a:pPr>
            <a:r>
              <a:rPr lang="ja-JP" altLang="en-US" sz="1200" spc="100" dirty="0">
                <a:solidFill>
                  <a:prstClr val="black"/>
                </a:solidFill>
                <a:latin typeface="メイリオ" panose="020B0604030504040204" pitchFamily="50" charset="-128"/>
                <a:ea typeface="メイリオ" panose="020B0604030504040204" pitchFamily="50" charset="-128"/>
              </a:rPr>
              <a:t>◇保護適用後にも届出を義務付け</a:t>
            </a:r>
          </a:p>
        </p:txBody>
      </p:sp>
      <p:sp>
        <p:nvSpPr>
          <p:cNvPr id="16" name="Text Box 9" descr="5%">
            <a:extLst>
              <a:ext uri="{FF2B5EF4-FFF2-40B4-BE49-F238E27FC236}">
                <a16:creationId xmlns:a16="http://schemas.microsoft.com/office/drawing/2014/main" id="{F02F003C-93F8-5897-5767-3AAB474BB716}"/>
              </a:ext>
            </a:extLst>
          </p:cNvPr>
          <p:cNvSpPr txBox="1">
            <a:spLocks noChangeArrowheads="1"/>
          </p:cNvSpPr>
          <p:nvPr/>
        </p:nvSpPr>
        <p:spPr bwMode="auto">
          <a:xfrm>
            <a:off x="963514" y="3260678"/>
            <a:ext cx="3143140" cy="292175"/>
          </a:xfrm>
          <a:prstGeom prst="rect">
            <a:avLst/>
          </a:prstGeom>
          <a:pattFill prst="pct5">
            <a:fgClr>
              <a:srgbClr val="000000"/>
            </a:fgClr>
            <a:bgClr>
              <a:srgbClr val="FFFFFF"/>
            </a:bgClr>
          </a:pattFill>
          <a:ln w="9525">
            <a:solidFill>
              <a:srgbClr val="000000"/>
            </a:solidFill>
            <a:miter lim="800000"/>
            <a:headEnd/>
            <a:tailEnd/>
          </a:ln>
        </p:spPr>
        <p:txBody>
          <a:bodyPr lIns="77891" tIns="38946" rIns="77891" bIns="38946" anchor="ctr"/>
          <a:lstStyle/>
          <a:p>
            <a:pPr algn="ctr" defTabSz="844048" eaLnBrk="0" hangingPunct="0">
              <a:defRPr/>
            </a:pPr>
            <a:r>
              <a:rPr kumimoji="0" lang="ja-JP" altLang="en-US" sz="1200" dirty="0">
                <a:solidFill>
                  <a:prstClr val="black"/>
                </a:solidFill>
                <a:latin typeface="メイリオ" panose="020B0604030504040204" pitchFamily="50" charset="-128"/>
                <a:ea typeface="メイリオ" panose="020B0604030504040204" pitchFamily="50" charset="-128"/>
              </a:rPr>
              <a:t>最　　低　　生　　活　　費</a:t>
            </a:r>
          </a:p>
        </p:txBody>
      </p:sp>
      <p:sp>
        <p:nvSpPr>
          <p:cNvPr id="17" name="Line 10">
            <a:extLst>
              <a:ext uri="{FF2B5EF4-FFF2-40B4-BE49-F238E27FC236}">
                <a16:creationId xmlns:a16="http://schemas.microsoft.com/office/drawing/2014/main" id="{6553957B-4E7F-FC2A-3F98-E0E5535277AC}"/>
              </a:ext>
            </a:extLst>
          </p:cNvPr>
          <p:cNvSpPr>
            <a:spLocks noChangeShapeType="1"/>
          </p:cNvSpPr>
          <p:nvPr/>
        </p:nvSpPr>
        <p:spPr bwMode="auto">
          <a:xfrm>
            <a:off x="4106654" y="3401354"/>
            <a:ext cx="0" cy="319228"/>
          </a:xfrm>
          <a:prstGeom prst="line">
            <a:avLst/>
          </a:prstGeom>
          <a:noFill/>
          <a:ln w="9525" cap="rnd">
            <a:solidFill>
              <a:srgbClr val="000000"/>
            </a:solidFill>
            <a:prstDash val="sysDot"/>
            <a:round/>
            <a:headEnd/>
            <a:tailEnd/>
          </a:ln>
        </p:spPr>
        <p:txBody>
          <a:bodyPr lIns="77891" tIns="38946" rIns="77891" bIns="38946"/>
          <a:lstStyle/>
          <a:p>
            <a:pPr defTabSz="844048">
              <a:defRPr/>
            </a:pPr>
            <a:endParaRPr lang="ja-JP" altLang="en-US" sz="1535">
              <a:solidFill>
                <a:prstClr val="black"/>
              </a:solidFill>
              <a:latin typeface="メイリオ" panose="020B0604030504040204" pitchFamily="50" charset="-128"/>
              <a:ea typeface="メイリオ" panose="020B0604030504040204" pitchFamily="50" charset="-128"/>
            </a:endParaRPr>
          </a:p>
        </p:txBody>
      </p:sp>
      <p:sp>
        <p:nvSpPr>
          <p:cNvPr id="18" name="Text Box 11">
            <a:extLst>
              <a:ext uri="{FF2B5EF4-FFF2-40B4-BE49-F238E27FC236}">
                <a16:creationId xmlns:a16="http://schemas.microsoft.com/office/drawing/2014/main" id="{449A5D00-9FD6-6AFA-9934-D3F785A06126}"/>
              </a:ext>
            </a:extLst>
          </p:cNvPr>
          <p:cNvSpPr txBox="1">
            <a:spLocks noChangeArrowheads="1"/>
          </p:cNvSpPr>
          <p:nvPr/>
        </p:nvSpPr>
        <p:spPr bwMode="auto">
          <a:xfrm>
            <a:off x="968164" y="3720583"/>
            <a:ext cx="2572787" cy="292175"/>
          </a:xfrm>
          <a:prstGeom prst="rect">
            <a:avLst/>
          </a:prstGeom>
          <a:solidFill>
            <a:srgbClr val="FFFFFF"/>
          </a:solidFill>
          <a:ln w="9525">
            <a:solidFill>
              <a:srgbClr val="000000"/>
            </a:solidFill>
            <a:miter lim="800000"/>
            <a:headEnd/>
            <a:tailEnd/>
          </a:ln>
        </p:spPr>
        <p:txBody>
          <a:bodyPr lIns="77891" tIns="38946" rIns="77891" bIns="38946" anchor="ctr"/>
          <a:lstStyle/>
          <a:p>
            <a:pPr algn="ctr" defTabSz="844048" eaLnBrk="0" hangingPunct="0">
              <a:defRPr/>
            </a:pPr>
            <a:r>
              <a:rPr kumimoji="0" lang="ja-JP" altLang="en-US" sz="1200" dirty="0">
                <a:solidFill>
                  <a:prstClr val="black"/>
                </a:solidFill>
                <a:latin typeface="メイリオ" panose="020B0604030504040204" pitchFamily="50" charset="-128"/>
                <a:ea typeface="メイリオ" panose="020B0604030504040204" pitchFamily="50" charset="-128"/>
              </a:rPr>
              <a:t>年金・児童扶養手当等の収入</a:t>
            </a:r>
          </a:p>
        </p:txBody>
      </p:sp>
      <p:sp>
        <p:nvSpPr>
          <p:cNvPr id="19" name="Rectangle 12" descr="25%">
            <a:extLst>
              <a:ext uri="{FF2B5EF4-FFF2-40B4-BE49-F238E27FC236}">
                <a16:creationId xmlns:a16="http://schemas.microsoft.com/office/drawing/2014/main" id="{0A355BC1-459E-669C-B690-0F58CFC7E398}"/>
              </a:ext>
            </a:extLst>
          </p:cNvPr>
          <p:cNvSpPr>
            <a:spLocks noChangeArrowheads="1"/>
          </p:cNvSpPr>
          <p:nvPr/>
        </p:nvSpPr>
        <p:spPr bwMode="auto">
          <a:xfrm>
            <a:off x="3508404" y="3720583"/>
            <a:ext cx="604450" cy="292175"/>
          </a:xfrm>
          <a:prstGeom prst="rect">
            <a:avLst/>
          </a:prstGeom>
          <a:blipFill dpi="0" rotWithShape="0">
            <a:blip r:embed="rId3" cstate="print"/>
            <a:srcRect/>
            <a:tile tx="0" ty="0" sx="100000" sy="100000" flip="none" algn="tl"/>
          </a:blipFill>
          <a:ln w="9525">
            <a:solidFill>
              <a:srgbClr val="000000"/>
            </a:solidFill>
            <a:miter lim="800000"/>
            <a:headEnd/>
            <a:tailEnd/>
          </a:ln>
        </p:spPr>
        <p:txBody>
          <a:bodyPr lIns="77891" tIns="38946" rIns="77891" bIns="38946"/>
          <a:lstStyle/>
          <a:p>
            <a:pPr defTabSz="844048">
              <a:defRPr/>
            </a:pPr>
            <a:endParaRPr lang="ja-JP" altLang="en-US" sz="1535">
              <a:solidFill>
                <a:prstClr val="black"/>
              </a:solidFill>
              <a:latin typeface="メイリオ" panose="020B0604030504040204" pitchFamily="50" charset="-128"/>
              <a:ea typeface="メイリオ" panose="020B0604030504040204" pitchFamily="50" charset="-128"/>
            </a:endParaRPr>
          </a:p>
        </p:txBody>
      </p:sp>
      <p:sp>
        <p:nvSpPr>
          <p:cNvPr id="20" name="Text Box 15">
            <a:extLst>
              <a:ext uri="{FF2B5EF4-FFF2-40B4-BE49-F238E27FC236}">
                <a16:creationId xmlns:a16="http://schemas.microsoft.com/office/drawing/2014/main" id="{85FBA24F-9BCB-E641-FE72-F103100D8F0B}"/>
              </a:ext>
            </a:extLst>
          </p:cNvPr>
          <p:cNvSpPr txBox="1">
            <a:spLocks noChangeArrowheads="1"/>
          </p:cNvSpPr>
          <p:nvPr/>
        </p:nvSpPr>
        <p:spPr bwMode="auto">
          <a:xfrm>
            <a:off x="4580922" y="3263389"/>
            <a:ext cx="5147276" cy="694206"/>
          </a:xfrm>
          <a:prstGeom prst="rect">
            <a:avLst/>
          </a:prstGeom>
          <a:noFill/>
          <a:ln w="12700">
            <a:solidFill>
              <a:schemeClr val="tx1"/>
            </a:solidFill>
            <a:prstDash val="sysDot"/>
            <a:miter lim="800000"/>
            <a:headEnd/>
            <a:tailEnd/>
          </a:ln>
        </p:spPr>
        <p:txBody>
          <a:bodyPr wrap="square" lIns="77891" tIns="38946" rIns="77891" bIns="38946">
            <a:spAutoFit/>
          </a:bodyPr>
          <a:lstStyle/>
          <a:p>
            <a:pPr defTabSz="844048">
              <a:defRPr/>
            </a:pPr>
            <a:r>
              <a:rPr lang="ja-JP" altLang="en-US" sz="1600" spc="100" dirty="0">
                <a:solidFill>
                  <a:prstClr val="black"/>
                </a:solidFill>
                <a:latin typeface="メイリオ" panose="020B0604030504040204" pitchFamily="50" charset="-128"/>
                <a:ea typeface="メイリオ" panose="020B0604030504040204" pitchFamily="50" charset="-128"/>
              </a:rPr>
              <a:t>　</a:t>
            </a:r>
            <a:r>
              <a:rPr lang="ja-JP" altLang="en-US" sz="1200" spc="100" dirty="0">
                <a:solidFill>
                  <a:prstClr val="black"/>
                </a:solidFill>
                <a:latin typeface="メイリオ" panose="020B0604030504040204" pitchFamily="50" charset="-128"/>
                <a:ea typeface="メイリオ" panose="020B0604030504040204" pitchFamily="50" charset="-128"/>
              </a:rPr>
              <a:t>収入としては、就労による収入、年金等社会保障の給付、親族による援助等を認定。</a:t>
            </a:r>
          </a:p>
          <a:p>
            <a:pPr defTabSz="844048">
              <a:defRPr/>
            </a:pPr>
            <a:r>
              <a:rPr lang="ja-JP" altLang="en-US" sz="1200" spc="100" dirty="0">
                <a:solidFill>
                  <a:prstClr val="black"/>
                </a:solidFill>
                <a:latin typeface="メイリオ" panose="020B0604030504040204" pitchFamily="50" charset="-128"/>
                <a:ea typeface="メイリオ" panose="020B0604030504040204" pitchFamily="50" charset="-128"/>
              </a:rPr>
              <a:t>　預貯金、保険の払戻し金、不動産等の資産の売却収入等も認定。</a:t>
            </a:r>
          </a:p>
        </p:txBody>
      </p:sp>
      <p:sp>
        <p:nvSpPr>
          <p:cNvPr id="21" name="AutoShape 17">
            <a:extLst>
              <a:ext uri="{FF2B5EF4-FFF2-40B4-BE49-F238E27FC236}">
                <a16:creationId xmlns:a16="http://schemas.microsoft.com/office/drawing/2014/main" id="{270DEB60-EC24-6DF6-6F3F-5AF758EBB78C}"/>
              </a:ext>
            </a:extLst>
          </p:cNvPr>
          <p:cNvSpPr>
            <a:spLocks noChangeArrowheads="1"/>
          </p:cNvSpPr>
          <p:nvPr/>
        </p:nvSpPr>
        <p:spPr bwMode="auto">
          <a:xfrm>
            <a:off x="483083" y="667182"/>
            <a:ext cx="2520000" cy="432000"/>
          </a:xfrm>
          <a:prstGeom prst="roundRect">
            <a:avLst>
              <a:gd name="adj" fmla="val 16667"/>
            </a:avLst>
          </a:prstGeom>
          <a:solidFill>
            <a:schemeClr val="accent2"/>
          </a:solidFill>
          <a:ln>
            <a:noFill/>
            <a:headEnd/>
            <a:tailEnd/>
          </a:ln>
        </p:spPr>
        <p:style>
          <a:lnRef idx="1">
            <a:schemeClr val="accent6"/>
          </a:lnRef>
          <a:fillRef idx="2">
            <a:schemeClr val="accent6"/>
          </a:fillRef>
          <a:effectRef idx="1">
            <a:schemeClr val="accent6"/>
          </a:effectRef>
          <a:fontRef idx="minor">
            <a:schemeClr val="dk1"/>
          </a:fontRef>
        </p:style>
        <p:txBody>
          <a:bodyPr wrap="square" lIns="77891" tIns="38946" rIns="77891" bIns="38946" anchor="ctr">
            <a:noAutofit/>
          </a:bodyPr>
          <a:lstStyle/>
          <a:p>
            <a:pPr algn="ctr" defTabSz="844048">
              <a:defRPr/>
            </a:pPr>
            <a:r>
              <a:rPr lang="ja-JP" altLang="en-US" sz="1600" b="1" spc="300" dirty="0">
                <a:solidFill>
                  <a:schemeClr val="bg1"/>
                </a:solidFill>
                <a:latin typeface="メイリオ" panose="020B0604030504040204" pitchFamily="50" charset="-128"/>
                <a:ea typeface="メイリオ" panose="020B0604030504040204" pitchFamily="50" charset="-128"/>
              </a:rPr>
              <a:t>最低生活の保障</a:t>
            </a:r>
          </a:p>
        </p:txBody>
      </p:sp>
      <p:sp>
        <p:nvSpPr>
          <p:cNvPr id="22" name="AutoShape 18">
            <a:extLst>
              <a:ext uri="{FF2B5EF4-FFF2-40B4-BE49-F238E27FC236}">
                <a16:creationId xmlns:a16="http://schemas.microsoft.com/office/drawing/2014/main" id="{C8552220-6803-2EDE-9AD6-15566DF9456B}"/>
              </a:ext>
            </a:extLst>
          </p:cNvPr>
          <p:cNvSpPr>
            <a:spLocks noChangeArrowheads="1"/>
          </p:cNvSpPr>
          <p:nvPr/>
        </p:nvSpPr>
        <p:spPr bwMode="auto">
          <a:xfrm>
            <a:off x="483083" y="4521152"/>
            <a:ext cx="2520000" cy="432000"/>
          </a:xfrm>
          <a:prstGeom prst="roundRect">
            <a:avLst>
              <a:gd name="adj" fmla="val 16667"/>
            </a:avLst>
          </a:prstGeom>
          <a:solidFill>
            <a:schemeClr val="accent2"/>
          </a:solidFill>
          <a:ln>
            <a:noFill/>
            <a:headEnd/>
            <a:tailEnd/>
          </a:ln>
        </p:spPr>
        <p:style>
          <a:lnRef idx="1">
            <a:schemeClr val="accent6"/>
          </a:lnRef>
          <a:fillRef idx="2">
            <a:schemeClr val="accent6"/>
          </a:fillRef>
          <a:effectRef idx="1">
            <a:schemeClr val="accent6"/>
          </a:effectRef>
          <a:fontRef idx="minor">
            <a:schemeClr val="dk1"/>
          </a:fontRef>
        </p:style>
        <p:txBody>
          <a:bodyPr wrap="square" lIns="77399" tIns="38699" rIns="77399" bIns="38699" anchor="ctr">
            <a:noAutofit/>
          </a:bodyPr>
          <a:lstStyle/>
          <a:p>
            <a:pPr algn="ctr" defTabSz="844048">
              <a:defRPr/>
            </a:pPr>
            <a:r>
              <a:rPr lang="ja-JP" altLang="en-US" sz="1600" b="1" spc="300" dirty="0">
                <a:solidFill>
                  <a:schemeClr val="bg1"/>
                </a:solidFill>
                <a:latin typeface="メイリオ" panose="020B0604030504040204" pitchFamily="50" charset="-128"/>
                <a:ea typeface="メイリオ" panose="020B0604030504040204" pitchFamily="50" charset="-128"/>
              </a:rPr>
              <a:t>自立の助長</a:t>
            </a:r>
          </a:p>
        </p:txBody>
      </p:sp>
    </p:spTree>
    <p:extLst>
      <p:ext uri="{BB962C8B-B14F-4D97-AF65-F5344CB8AC3E}">
        <p14:creationId xmlns:p14="http://schemas.microsoft.com/office/powerpoint/2010/main" val="143611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385C5-A6E5-F757-93C0-4DD00AC80073}"/>
            </a:ext>
          </a:extLst>
        </p:cNvPr>
        <p:cNvGrpSpPr/>
        <p:nvPr/>
      </p:nvGrpSpPr>
      <p:grpSpPr>
        <a:xfrm>
          <a:off x="0" y="0"/>
          <a:ext cx="0" cy="0"/>
          <a:chOff x="0" y="0"/>
          <a:chExt cx="0" cy="0"/>
        </a:xfrm>
      </p:grpSpPr>
      <p:sp>
        <p:nvSpPr>
          <p:cNvPr id="8" name="正方形/長方形 7">
            <a:extLst>
              <a:ext uri="{FF2B5EF4-FFF2-40B4-BE49-F238E27FC236}">
                <a16:creationId xmlns:a16="http://schemas.microsoft.com/office/drawing/2014/main" id="{DF02EB22-23B5-CD06-54F3-B3AA00AB5897}"/>
              </a:ext>
            </a:extLst>
          </p:cNvPr>
          <p:cNvSpPr/>
          <p:nvPr/>
        </p:nvSpPr>
        <p:spPr>
          <a:xfrm>
            <a:off x="134938" y="619126"/>
            <a:ext cx="9636125" cy="203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285750" marR="0" lvl="0" indent="-2857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lnSpc>
                <a:spcPct val="100000"/>
              </a:lnSpc>
              <a:spcBef>
                <a:spcPts val="300"/>
              </a:spcBef>
              <a:spcAft>
                <a:spcPts val="0"/>
              </a:spcAft>
              <a:buClrTx/>
              <a:buSzTx/>
              <a:buFontTx/>
              <a:buNone/>
              <a:tabLst/>
              <a:defRPr/>
            </a:pPr>
            <a:endPar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93517DB9-6E9A-2718-1347-5EE52B0716DB}"/>
              </a:ext>
            </a:extLst>
          </p:cNvPr>
          <p:cNvSpPr txBox="1"/>
          <p:nvPr/>
        </p:nvSpPr>
        <p:spPr>
          <a:xfrm>
            <a:off x="1" y="622639"/>
            <a:ext cx="9905999" cy="1031051"/>
          </a:xfrm>
          <a:prstGeom prst="rect">
            <a:avLst/>
          </a:prstGeom>
          <a:noFill/>
        </p:spPr>
        <p:txBody>
          <a:bodyPr wrap="square">
            <a:spAutoFit/>
          </a:bodyPr>
          <a:lstStyle/>
          <a:p>
            <a:pPr marL="285750" indent="-285750">
              <a:spcBef>
                <a:spcPts val="600"/>
              </a:spcBef>
              <a:buFont typeface="Wingdings" panose="05000000000000000000" pitchFamily="2" charset="2"/>
              <a:buChar char="l"/>
            </a:pPr>
            <a:r>
              <a:rPr lang="ja-JP" altLang="en-US" sz="1400" b="0" i="0" spc="100" dirty="0">
                <a:solidFill>
                  <a:srgbClr val="2E3136"/>
                </a:solidFill>
                <a:effectLst/>
                <a:latin typeface="メイリオ" panose="020B0604030504040204" pitchFamily="50" charset="-128"/>
                <a:ea typeface="メイリオ" panose="020B0604030504040204" pitchFamily="50" charset="-128"/>
              </a:rPr>
              <a:t>連携にあたっては、単に「顔が分かる関係」を築くのみならず、「顔の向こう側が見える関係」</a:t>
            </a:r>
            <a:r>
              <a:rPr lang="ja-JP" altLang="en-US" sz="1400" spc="100" dirty="0">
                <a:solidFill>
                  <a:srgbClr val="2E3136"/>
                </a:solidFill>
                <a:latin typeface="メイリオ" panose="020B0604030504040204" pitchFamily="50" charset="-128"/>
                <a:ea typeface="メイリオ" panose="020B0604030504040204" pitchFamily="50" charset="-128"/>
              </a:rPr>
              <a:t>や「</a:t>
            </a:r>
            <a:r>
              <a:rPr lang="ja-JP" altLang="en-US" sz="1400" b="0" i="0" spc="100" dirty="0">
                <a:solidFill>
                  <a:srgbClr val="2E3136"/>
                </a:solidFill>
                <a:effectLst/>
                <a:latin typeface="メイリオ" panose="020B0604030504040204" pitchFamily="50" charset="-128"/>
                <a:ea typeface="メイリオ" panose="020B0604030504040204" pitchFamily="50" charset="-128"/>
              </a:rPr>
              <a:t>信頼できる関係」までを築くことが重要です。</a:t>
            </a:r>
            <a:endParaRPr lang="en-US" altLang="ja-JP" sz="1400" b="0" i="0" spc="100" dirty="0">
              <a:solidFill>
                <a:srgbClr val="2E3136"/>
              </a:solidFill>
              <a:effectLst/>
              <a:latin typeface="メイリオ" panose="020B0604030504040204" pitchFamily="50" charset="-128"/>
              <a:ea typeface="メイリオ" panose="020B0604030504040204" pitchFamily="50" charset="-128"/>
            </a:endParaRPr>
          </a:p>
          <a:p>
            <a:pPr marL="285750" indent="-285750">
              <a:spcBef>
                <a:spcPts val="600"/>
              </a:spcBef>
              <a:buFont typeface="Wingdings" panose="05000000000000000000" pitchFamily="2" charset="2"/>
              <a:buChar char="l"/>
            </a:pPr>
            <a:r>
              <a:rPr lang="ja-JP" altLang="en-US" sz="1400" spc="100" dirty="0">
                <a:solidFill>
                  <a:srgbClr val="2E3136"/>
                </a:solidFill>
                <a:latin typeface="メイリオ" panose="020B0604030504040204" pitchFamily="50" charset="-128"/>
                <a:ea typeface="メイリオ" panose="020B0604030504040204" pitchFamily="50" charset="-128"/>
              </a:rPr>
              <a:t>「信頼できる関係」を築くためには</a:t>
            </a:r>
            <a:r>
              <a:rPr lang="ja-JP" altLang="en-US" sz="1400" b="0" i="0" spc="100" dirty="0">
                <a:solidFill>
                  <a:srgbClr val="2E3136"/>
                </a:solidFill>
                <a:effectLst/>
                <a:latin typeface="メイリオ" panose="020B0604030504040204" pitchFamily="50" charset="-128"/>
                <a:ea typeface="メイリオ" panose="020B0604030504040204" pitchFamily="50" charset="-128"/>
              </a:rPr>
              <a:t>、話し合いの機会を継続的に設け、信頼感をもって一緒に仕事ができるようになることが大切であると考えられます。</a:t>
            </a:r>
            <a:endParaRPr lang="ja-JP" altLang="en-US" sz="1400" spc="100" dirty="0">
              <a:latin typeface="メイリオ" panose="020B0604030504040204" pitchFamily="50" charset="-128"/>
              <a:ea typeface="メイリオ" panose="020B0604030504040204" pitchFamily="50" charset="-128"/>
            </a:endParaRPr>
          </a:p>
        </p:txBody>
      </p:sp>
      <p:pic>
        <p:nvPicPr>
          <p:cNvPr id="28" name="図 27"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54FB36D3-A336-F7F0-29B2-98F3F1FE0D38}"/>
              </a:ext>
            </a:extLst>
          </p:cNvPr>
          <p:cNvPicPr>
            <a:picLocks noChangeAspect="1"/>
          </p:cNvPicPr>
          <p:nvPr/>
        </p:nvPicPr>
        <p:blipFill>
          <a:blip r:embed="rId3">
            <a:extLst>
              <a:ext uri="{28A0092B-C50C-407E-A947-70E740481C1C}">
                <a14:useLocalDpi xmlns:a14="http://schemas.microsoft.com/office/drawing/2010/main" val="0"/>
              </a:ext>
            </a:extLst>
          </a:blip>
          <a:srcRect t="33332"/>
          <a:stretch/>
        </p:blipFill>
        <p:spPr>
          <a:xfrm>
            <a:off x="269764" y="1720986"/>
            <a:ext cx="9366471" cy="4277948"/>
          </a:xfrm>
          <a:prstGeom prst="rect">
            <a:avLst/>
          </a:prstGeom>
        </p:spPr>
      </p:pic>
      <p:sp>
        <p:nvSpPr>
          <p:cNvPr id="30" name="テキスト ボックス 29">
            <a:extLst>
              <a:ext uri="{FF2B5EF4-FFF2-40B4-BE49-F238E27FC236}">
                <a16:creationId xmlns:a16="http://schemas.microsoft.com/office/drawing/2014/main" id="{ED4F4190-3EA8-3DC4-FB76-30E6E1CC5564}"/>
              </a:ext>
            </a:extLst>
          </p:cNvPr>
          <p:cNvSpPr txBox="1"/>
          <p:nvPr/>
        </p:nvSpPr>
        <p:spPr>
          <a:xfrm>
            <a:off x="-3381" y="6447292"/>
            <a:ext cx="9636125" cy="402033"/>
          </a:xfrm>
          <a:prstGeom prst="rect">
            <a:avLst/>
          </a:prstGeom>
          <a:noFill/>
        </p:spPr>
        <p:txBody>
          <a:bodyPr wrap="square">
            <a:spAutoFit/>
          </a:bodyPr>
          <a:lstStyle/>
          <a:p>
            <a:pPr>
              <a:lnSpc>
                <a:spcPts val="1200"/>
              </a:lnSpc>
            </a:pP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出典：厚生労働省</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「資料</a:t>
            </a:r>
            <a:r>
              <a:rPr lang="en-US" altLang="ja-JP"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　生活困窮者自立支援制度と関連施策の連携のあり方等について」</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a:t>
            </a:r>
            <a:b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b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第</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令和４年７月</a:t>
            </a:r>
            <a:r>
              <a:rPr lang="en-US" altLang="ja-JP"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29</a:t>
            </a:r>
            <a:r>
              <a:rPr lang="ja-JP" altLang="en-US" sz="105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,p6</a:t>
            </a:r>
            <a:r>
              <a:rPr lang="ja-JP" altLang="en-US"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を加工</a:t>
            </a:r>
            <a:endParaRPr lang="en-US" altLang="ja-JP" sz="105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0984B2A9-F5FB-DED0-2DCB-3EB2940CA826}"/>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
        <p:nvSpPr>
          <p:cNvPr id="3" name="スライド番号プレースホルダー 5">
            <a:extLst>
              <a:ext uri="{FF2B5EF4-FFF2-40B4-BE49-F238E27FC236}">
                <a16:creationId xmlns:a16="http://schemas.microsoft.com/office/drawing/2014/main" id="{65F0A7CA-92A8-26DC-5251-924EB1AD9E6A}"/>
              </a:ext>
            </a:extLst>
          </p:cNvPr>
          <p:cNvSpPr>
            <a:spLocks noGrp="1" noChangeArrowheads="1"/>
          </p:cNvSpPr>
          <p:nvPr>
            <p:ph type="sldNum" sz="quarter" idx="10"/>
          </p:nvPr>
        </p:nvSpPr>
        <p:spPr bwMode="auto">
          <a:xfrm>
            <a:off x="9526588" y="6492875"/>
            <a:ext cx="37941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49</a:t>
            </a:fld>
            <a:endParaRPr lang="ja-JP" altLang="en-US" sz="1000">
              <a:solidFill>
                <a:srgbClr val="898989"/>
              </a:solidFill>
            </a:endParaRPr>
          </a:p>
        </p:txBody>
      </p:sp>
    </p:spTree>
    <p:extLst>
      <p:ext uri="{BB962C8B-B14F-4D97-AF65-F5344CB8AC3E}">
        <p14:creationId xmlns:p14="http://schemas.microsoft.com/office/powerpoint/2010/main" val="7736974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6D89B-145E-4D3E-75FB-14DCA4C810BC}"/>
            </a:ext>
          </a:extLst>
        </p:cNvPr>
        <p:cNvGrpSpPr/>
        <p:nvPr/>
      </p:nvGrpSpPr>
      <p:grpSpPr>
        <a:xfrm>
          <a:off x="0" y="0"/>
          <a:ext cx="0" cy="0"/>
          <a:chOff x="0" y="0"/>
          <a:chExt cx="0" cy="0"/>
        </a:xfrm>
      </p:grpSpPr>
      <p:sp>
        <p:nvSpPr>
          <p:cNvPr id="50179" name="スライド番号プレースホルダー 5">
            <a:extLst>
              <a:ext uri="{FF2B5EF4-FFF2-40B4-BE49-F238E27FC236}">
                <a16:creationId xmlns:a16="http://schemas.microsoft.com/office/drawing/2014/main" id="{F977C65D-CB68-0ABF-1E6A-53EEFE522C7E}"/>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650BE94-E196-454F-BE9A-044C097FCF3A}" type="slidenum">
              <a:rPr lang="ja-JP" altLang="en-US" sz="1000" smtClean="0">
                <a:solidFill>
                  <a:srgbClr val="898989"/>
                </a:solidFill>
              </a:rPr>
              <a:pPr>
                <a:lnSpc>
                  <a:spcPct val="100000"/>
                </a:lnSpc>
                <a:spcBef>
                  <a:spcPct val="0"/>
                </a:spcBef>
                <a:buFontTx/>
                <a:buNone/>
              </a:pPr>
              <a:t>50</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E48CCFCE-CF7E-D5FD-D13F-56A8C0EE989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３．訪問調査と援助方針の見直し</a:t>
            </a:r>
          </a:p>
        </p:txBody>
      </p:sp>
      <p:sp>
        <p:nvSpPr>
          <p:cNvPr id="11" name="正方形/長方形 10">
            <a:extLst>
              <a:ext uri="{FF2B5EF4-FFF2-40B4-BE49-F238E27FC236}">
                <a16:creationId xmlns:a16="http://schemas.microsoft.com/office/drawing/2014/main" id="{D44CAD50-25D1-3525-4B18-85DD52E87091}"/>
              </a:ext>
            </a:extLst>
          </p:cNvPr>
          <p:cNvSpPr/>
          <p:nvPr/>
        </p:nvSpPr>
        <p:spPr>
          <a:xfrm>
            <a:off x="0" y="648000"/>
            <a:ext cx="9906000" cy="1332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訪問調査については、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世帯の状況を把握することを通じて生活保護法の目的である「最低生活保障」と「自立助長」を図るために欠かせない</a:t>
            </a:r>
            <a:r>
              <a:rPr kumimoji="1" lang="ja-JP" altLang="en-US" sz="1400" spc="100" dirty="0">
                <a:solidFill>
                  <a:schemeClr val="tx1"/>
                </a:solidFill>
                <a:latin typeface="メイリオ" panose="020B0604030504040204" pitchFamily="50" charset="-128"/>
                <a:ea typeface="メイリオ" panose="020B0604030504040204" pitchFamily="50" charset="-128"/>
              </a:rPr>
              <a:t>ものであり、</a:t>
            </a:r>
            <a:r>
              <a:rPr kumimoji="1" lang="de-DE"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仕事の中核</a:t>
            </a:r>
            <a:r>
              <a:rPr kumimoji="1" lang="ja-JP" altLang="en-US" sz="1400" spc="100" dirty="0">
                <a:solidFill>
                  <a:schemeClr val="tx1"/>
                </a:solidFill>
                <a:latin typeface="メイリオ" panose="020B0604030504040204" pitchFamily="50" charset="-128"/>
                <a:ea typeface="メイリオ" panose="020B0604030504040204" pitchFamily="50" charset="-128"/>
              </a:rPr>
              <a:t>をなすものです。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訪問調査で把握した世帯の生活状況等を踏まえ、世帯の援助方針の見直しや自立助長のための相談援助や支援を行うとともに、生活保護費の変更が必要な場合には速やかに決定を行うことが求められます。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3C99C6C5-161A-4874-A1D7-3914973CB098}"/>
              </a:ext>
            </a:extLst>
          </p:cNvPr>
          <p:cNvGrpSpPr/>
          <p:nvPr/>
        </p:nvGrpSpPr>
        <p:grpSpPr>
          <a:xfrm>
            <a:off x="813000" y="2222966"/>
            <a:ext cx="8280000" cy="2145655"/>
            <a:chOff x="875753" y="1769774"/>
            <a:chExt cx="8280000" cy="2145655"/>
          </a:xfrm>
        </p:grpSpPr>
        <p:sp>
          <p:nvSpPr>
            <p:cNvPr id="5" name="正方形/長方形 4">
              <a:extLst>
                <a:ext uri="{FF2B5EF4-FFF2-40B4-BE49-F238E27FC236}">
                  <a16:creationId xmlns:a16="http://schemas.microsoft.com/office/drawing/2014/main" id="{91CB8D8E-6E83-488A-56C1-7E415D0DD0D2}"/>
                </a:ext>
              </a:extLst>
            </p:cNvPr>
            <p:cNvSpPr/>
            <p:nvPr/>
          </p:nvSpPr>
          <p:spPr>
            <a:xfrm>
              <a:off x="875753" y="1769774"/>
              <a:ext cx="8280000" cy="2145655"/>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44000" tIns="108000" rIns="144000"/>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第</a:t>
              </a:r>
              <a:r>
                <a:rPr kumimoji="1" lang="en-US" altLang="ja-JP" sz="1200" spc="100" dirty="0">
                  <a:solidFill>
                    <a:schemeClr val="tx1"/>
                  </a:solidFill>
                  <a:latin typeface="メイリオ" panose="020B0604030504040204" pitchFamily="50" charset="-128"/>
                  <a:ea typeface="メイリオ" panose="020B0604030504040204" pitchFamily="50" charset="-128"/>
                </a:rPr>
                <a:t>12</a:t>
              </a: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１　訪問調査</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78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a:t>
              </a:r>
              <a:r>
                <a:rPr kumimoji="1" lang="ja-JP" altLang="en-US" sz="1200" u="sng" spc="100" dirty="0">
                  <a:solidFill>
                    <a:schemeClr val="tx1"/>
                  </a:solidFill>
                  <a:latin typeface="メイリオ" panose="020B0604030504040204" pitchFamily="50" charset="-128"/>
                  <a:ea typeface="メイリオ" panose="020B0604030504040204" pitchFamily="50" charset="-128"/>
                </a:rPr>
                <a:t>要保護者の生活状況等を把握し、援助方針に反映させることや、これに基づく自立を助長するための指導を行うことを目的として、世帯の状況に応じ、訪問を行う</a:t>
              </a:r>
              <a:r>
                <a:rPr kumimoji="1" lang="ja-JP" altLang="en-US" sz="1200" spc="100" dirty="0">
                  <a:solidFill>
                    <a:schemeClr val="tx1"/>
                  </a:solidFill>
                  <a:latin typeface="メイリオ" panose="020B0604030504040204" pitchFamily="50" charset="-128"/>
                  <a:ea typeface="メイリオ" panose="020B0604030504040204" pitchFamily="50" charset="-128"/>
                </a:rPr>
                <a:t>こと。訪問の実施にあたっては、訪問時の訪問調査目的を明確にし、それを踏まえ年間訪問計画を策定のうえ行うこと。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7800"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なお、世帯の状況に変化があると認められる等訪問計画以外に訪問することが必要である場合には、随時に訪問を行うこと。また、訪問計画は被保護者の状況の変化等に応じ見直すこと。</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EBC85C21-D234-0EBC-ABED-F30C6D764E82}"/>
                </a:ext>
              </a:extLst>
            </p:cNvPr>
            <p:cNvSpPr/>
            <p:nvPr/>
          </p:nvSpPr>
          <p:spPr>
            <a:xfrm>
              <a:off x="1101344" y="1845794"/>
              <a:ext cx="360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grpSp>
      <p:sp>
        <p:nvSpPr>
          <p:cNvPr id="8" name="正方形/長方形 7">
            <a:extLst>
              <a:ext uri="{FF2B5EF4-FFF2-40B4-BE49-F238E27FC236}">
                <a16:creationId xmlns:a16="http://schemas.microsoft.com/office/drawing/2014/main" id="{C879C275-DA82-BD0D-C50B-3DC0AECB99EA}"/>
              </a:ext>
            </a:extLst>
          </p:cNvPr>
          <p:cNvSpPr/>
          <p:nvPr/>
        </p:nvSpPr>
        <p:spPr>
          <a:xfrm>
            <a:off x="813000" y="4706472"/>
            <a:ext cx="8280000" cy="1409491"/>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（職権による保護の開始及び変更）</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法第第二十五条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a:t>
            </a:r>
            <a:r>
              <a:rPr kumimoji="1" lang="ja-JP" altLang="en-US" sz="1200" u="sng" spc="100" dirty="0">
                <a:solidFill>
                  <a:schemeClr val="tx1"/>
                </a:solidFill>
                <a:latin typeface="メイリオ" panose="020B0604030504040204" pitchFamily="50" charset="-128"/>
                <a:ea typeface="メイリオ" panose="020B0604030504040204" pitchFamily="50" charset="-128"/>
              </a:rPr>
              <a:t>保護の実施機関は、常に、被保護者の生活状態を調査し、保護の変更を必要とすると認めるときは、速やかに、職権をもつてその決定を行い、</a:t>
            </a:r>
            <a:r>
              <a:rPr kumimoji="1" lang="ja-JP" altLang="en-US" sz="1200" spc="100" dirty="0">
                <a:solidFill>
                  <a:schemeClr val="tx1"/>
                </a:solidFill>
                <a:latin typeface="メイリオ" panose="020B0604030504040204" pitchFamily="50" charset="-128"/>
                <a:ea typeface="メイリオ" panose="020B0604030504040204" pitchFamily="50" charset="-128"/>
              </a:rPr>
              <a:t>書面をもつて、これを被保護者に通知しなければならない。前条第四項の規定は、この場合に準用する。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646020D7-5328-7330-D0F2-AC2812D9472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16752935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C07A8-CE76-231A-D1C9-244110DEFB57}"/>
            </a:ext>
          </a:extLst>
        </p:cNvPr>
        <p:cNvGrpSpPr/>
        <p:nvPr/>
      </p:nvGrpSpPr>
      <p:grpSpPr>
        <a:xfrm>
          <a:off x="0" y="0"/>
          <a:ext cx="0" cy="0"/>
          <a:chOff x="0" y="0"/>
          <a:chExt cx="0" cy="0"/>
        </a:xfrm>
      </p:grpSpPr>
      <p:sp>
        <p:nvSpPr>
          <p:cNvPr id="48131" name="スライド番号プレースホルダー 5">
            <a:extLst>
              <a:ext uri="{FF2B5EF4-FFF2-40B4-BE49-F238E27FC236}">
                <a16:creationId xmlns:a16="http://schemas.microsoft.com/office/drawing/2014/main" id="{22217C44-E081-1ABE-F4C7-EDB507A976D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0DAD52EA-FEF4-4275-9DA4-F951B30FD285}" type="slidenum">
              <a:rPr lang="ja-JP" altLang="en-US" sz="1000" smtClean="0">
                <a:solidFill>
                  <a:srgbClr val="898989"/>
                </a:solidFill>
              </a:rPr>
              <a:pPr>
                <a:lnSpc>
                  <a:spcPct val="100000"/>
                </a:lnSpc>
                <a:spcBef>
                  <a:spcPct val="0"/>
                </a:spcBef>
                <a:buFontTx/>
                <a:buNone/>
              </a:pPr>
              <a:t>51</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0AD69D26-82C8-5FA5-E967-EC7271177749}"/>
              </a:ext>
            </a:extLst>
          </p:cNvPr>
          <p:cNvSpPr/>
          <p:nvPr/>
        </p:nvSpPr>
        <p:spPr>
          <a:xfrm>
            <a:off x="0" y="526790"/>
            <a:ext cx="9906000" cy="10941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は、</a:t>
            </a:r>
            <a:r>
              <a:rPr kumimoji="1" lang="ja-JP" altLang="en-US" sz="1400" b="1" u="sng" spc="100" dirty="0">
                <a:solidFill>
                  <a:schemeClr val="tx1"/>
                </a:solidFill>
                <a:latin typeface="メイリオ" panose="020B0604030504040204" pitchFamily="50" charset="-128"/>
                <a:ea typeface="メイリオ" panose="020B0604030504040204" pitchFamily="50" charset="-128"/>
              </a:rPr>
              <a:t>各福祉事務所で定められた訪問基準をもとに訪問計画を作成</a:t>
            </a:r>
            <a:r>
              <a:rPr kumimoji="1" lang="ja-JP" altLang="en-US" sz="1400" spc="100" dirty="0">
                <a:solidFill>
                  <a:schemeClr val="tx1"/>
                </a:solidFill>
                <a:latin typeface="メイリオ" panose="020B0604030504040204" pitchFamily="50" charset="-128"/>
                <a:ea typeface="メイリオ" panose="020B0604030504040204" pitchFamily="50" charset="-128"/>
              </a:rPr>
              <a:t>し、定期的に訪問を実施します。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b="1" u="sng" spc="100" dirty="0">
                <a:solidFill>
                  <a:schemeClr val="tx1"/>
                </a:solidFill>
                <a:latin typeface="メイリオ" panose="020B0604030504040204" pitchFamily="50" charset="-128"/>
                <a:ea typeface="メイリオ" panose="020B0604030504040204" pitchFamily="50" charset="-128"/>
              </a:rPr>
              <a:t>世帯の状況を踏まえて訪問計画を作成</a:t>
            </a:r>
            <a:r>
              <a:rPr kumimoji="1" lang="ja-JP" altLang="en-US" sz="1400" spc="100" dirty="0">
                <a:solidFill>
                  <a:schemeClr val="tx1"/>
                </a:solidFill>
                <a:latin typeface="メイリオ" panose="020B0604030504040204" pitchFamily="50" charset="-128"/>
                <a:ea typeface="メイリオ" panose="020B0604030504040204" pitchFamily="50" charset="-128"/>
              </a:rPr>
              <a:t>し、計画的に訪問することが重要です。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保護の実施要領に基づき、</a:t>
            </a:r>
            <a:r>
              <a:rPr kumimoji="1" lang="ja-JP" altLang="en-US" sz="1400" b="1" u="sng" spc="100" dirty="0">
                <a:solidFill>
                  <a:schemeClr val="tx1"/>
                </a:solidFill>
                <a:latin typeface="メイリオ" panose="020B0604030504040204" pitchFamily="50" charset="-128"/>
                <a:ea typeface="メイリオ" panose="020B0604030504040204" pitchFamily="50" charset="-128"/>
              </a:rPr>
              <a:t>原則として少なくとも１年に２回以上</a:t>
            </a:r>
            <a:r>
              <a:rPr kumimoji="1" lang="ja-JP" altLang="en-US" sz="1400" spc="100" dirty="0">
                <a:solidFill>
                  <a:schemeClr val="tx1"/>
                </a:solidFill>
                <a:latin typeface="メイリオ" panose="020B0604030504040204" pitchFamily="50" charset="-128"/>
                <a:ea typeface="メイリオ" panose="020B0604030504040204" pitchFamily="50" charset="-128"/>
              </a:rPr>
              <a:t>訪問することが必要です。（　　第１２－１参照）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54094690-7D82-EE0E-6936-A0F5574C59AA}"/>
              </a:ext>
            </a:extLst>
          </p:cNvPr>
          <p:cNvGraphicFramePr>
            <a:graphicFrameLocks noGrp="1"/>
          </p:cNvGraphicFramePr>
          <p:nvPr/>
        </p:nvGraphicFramePr>
        <p:xfrm>
          <a:off x="336882" y="2111018"/>
          <a:ext cx="9000000" cy="4304509"/>
        </p:xfrm>
        <a:graphic>
          <a:graphicData uri="http://schemas.openxmlformats.org/drawingml/2006/table">
            <a:tbl>
              <a:tblPr bandRow="1">
                <a:tableStyleId>{F5AB1C69-6EDB-4FF4-983F-18BD219EF322}</a:tableStyleId>
              </a:tblPr>
              <a:tblGrid>
                <a:gridCol w="9000000">
                  <a:extLst>
                    <a:ext uri="{9D8B030D-6E8A-4147-A177-3AD203B41FA5}">
                      <a16:colId xmlns:a16="http://schemas.microsoft.com/office/drawing/2014/main" val="2675618041"/>
                    </a:ext>
                  </a:extLst>
                </a:gridCol>
              </a:tblGrid>
              <a:tr h="2710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spc="100" baseline="0" dirty="0">
                          <a:latin typeface="メイリオ" panose="020B0604030504040204" pitchFamily="50" charset="-128"/>
                          <a:ea typeface="メイリオ" panose="020B0604030504040204" pitchFamily="50" charset="-128"/>
                        </a:rPr>
                        <a:t>１　訪問基準の作成</a:t>
                      </a:r>
                    </a:p>
                  </a:txBody>
                  <a:tcPr marL="91442" marR="91442" marT="45713" marB="45713" anchor="ctr">
                    <a:lnB w="28575"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2470179863"/>
                  </a:ext>
                </a:extLst>
              </a:tr>
              <a:tr h="4030203">
                <a:tc>
                  <a:txBody>
                    <a:bodyPr/>
                    <a:lstStyle/>
                    <a:p>
                      <a:r>
                        <a:rPr kumimoji="1" lang="ja-JP" altLang="en-US" sz="1200" spc="100" baseline="0" dirty="0">
                          <a:latin typeface="メイリオ" panose="020B0604030504040204" pitchFamily="50" charset="-128"/>
                          <a:ea typeface="メイリオ" panose="020B0604030504040204" pitchFamily="50" charset="-128"/>
                        </a:rPr>
                        <a:t>　実施機関において訪問基準を作成する場合には、生活保護受給世帯の生活状況や助言指導の必要性、援助方針等を考慮し、以下の考え方を踏まえて作成します。</a:t>
                      </a:r>
                      <a:endParaRPr kumimoji="1" lang="en-US" altLang="ja-JP" sz="1200" spc="100" baseline="0" dirty="0">
                        <a:latin typeface="メイリオ" panose="020B0604030504040204" pitchFamily="50" charset="-128"/>
                        <a:ea typeface="メイリオ" panose="020B0604030504040204" pitchFamily="50" charset="-128"/>
                      </a:endParaRPr>
                    </a:p>
                    <a:p>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b="1" spc="100" baseline="0" dirty="0">
                          <a:latin typeface="メイリオ" panose="020B0604030504040204" pitchFamily="50" charset="-128"/>
                          <a:ea typeface="メイリオ" panose="020B0604030504040204" pitchFamily="50" charset="-128"/>
                        </a:rPr>
                        <a:t>（１）</a:t>
                      </a:r>
                      <a:r>
                        <a:rPr kumimoji="1" lang="en-US" altLang="ja-JP" sz="1200" b="1" spc="100" baseline="0" dirty="0">
                          <a:latin typeface="メイリオ" panose="020B0604030504040204" pitchFamily="50" charset="-128"/>
                          <a:ea typeface="メイリオ" panose="020B0604030504040204" pitchFamily="50" charset="-128"/>
                        </a:rPr>
                        <a:t>1</a:t>
                      </a:r>
                      <a:r>
                        <a:rPr kumimoji="1" lang="ja-JP" altLang="en-US" sz="1200" b="1" spc="100" baseline="0" dirty="0">
                          <a:latin typeface="メイリオ" panose="020B0604030504040204" pitchFamily="50" charset="-128"/>
                          <a:ea typeface="メイリオ" panose="020B0604030504040204" pitchFamily="50" charset="-128"/>
                        </a:rPr>
                        <a:t>か月または</a:t>
                      </a:r>
                      <a:r>
                        <a:rPr kumimoji="1" lang="en-US" altLang="ja-JP" sz="1200" b="1" spc="100" baseline="0" dirty="0">
                          <a:latin typeface="メイリオ" panose="020B0604030504040204" pitchFamily="50" charset="-128"/>
                          <a:ea typeface="メイリオ" panose="020B0604030504040204" pitchFamily="50" charset="-128"/>
                        </a:rPr>
                        <a:t>2</a:t>
                      </a:r>
                      <a:r>
                        <a:rPr kumimoji="1" lang="ja-JP" altLang="en-US" sz="1200" b="1" spc="100" baseline="0" dirty="0">
                          <a:latin typeface="メイリオ" panose="020B0604030504040204" pitchFamily="50" charset="-128"/>
                          <a:ea typeface="メイリオ" panose="020B0604030504040204" pitchFamily="50" charset="-128"/>
                        </a:rPr>
                        <a:t>か月に</a:t>
                      </a:r>
                      <a:r>
                        <a:rPr kumimoji="1" lang="en-US" altLang="ja-JP" sz="1200" b="1" spc="100" baseline="0" dirty="0">
                          <a:latin typeface="メイリオ" panose="020B0604030504040204" pitchFamily="50" charset="-128"/>
                          <a:ea typeface="メイリオ" panose="020B0604030504040204" pitchFamily="50" charset="-128"/>
                        </a:rPr>
                        <a:t>1</a:t>
                      </a:r>
                      <a:r>
                        <a:rPr kumimoji="1" lang="ja-JP" altLang="en-US" sz="1200" b="1" spc="100" baseline="0" dirty="0">
                          <a:latin typeface="メイリオ" panose="020B0604030504040204" pitchFamily="50" charset="-128"/>
                          <a:ea typeface="メイリオ" panose="020B0604030504040204" pitchFamily="50" charset="-128"/>
                        </a:rPr>
                        <a:t>回以上を目安とする世帯</a:t>
                      </a:r>
                      <a:endParaRPr kumimoji="1" lang="en-US" altLang="ja-JP" sz="1200" b="1" spc="100" baseline="0" dirty="0">
                        <a:latin typeface="メイリオ" panose="020B0604030504040204" pitchFamily="50" charset="-128"/>
                        <a:ea typeface="メイリオ" panose="020B0604030504040204" pitchFamily="50" charset="-128"/>
                      </a:endParaRPr>
                    </a:p>
                    <a:p>
                      <a:pPr>
                        <a:spcBef>
                          <a:spcPts val="600"/>
                        </a:spcBef>
                      </a:pPr>
                      <a:r>
                        <a:rPr kumimoji="1" lang="ja-JP" altLang="en-US" sz="1200" spc="100" baseline="0" dirty="0">
                          <a:latin typeface="メイリオ" panose="020B0604030504040204" pitchFamily="50" charset="-128"/>
                          <a:ea typeface="メイリオ" panose="020B0604030504040204" pitchFamily="50" charset="-128"/>
                        </a:rPr>
                        <a:t>　</a:t>
                      </a:r>
                      <a:r>
                        <a:rPr kumimoji="1" lang="ja-JP" altLang="en-US" sz="1100" spc="100" baseline="0" dirty="0">
                          <a:latin typeface="メイリオ" panose="020B0604030504040204" pitchFamily="50" charset="-128"/>
                          <a:ea typeface="メイリオ" panose="020B0604030504040204" pitchFamily="50" charset="-128"/>
                        </a:rPr>
                        <a:t>　ア　就労阻害要因がないにもかかわらず、稼働能力の活用が不十分であるなど、積極的な助言指導を要する世帯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イ　生活状況や療養態度に課題があり、かつ民生委員・児童委員や保健所、児童相談所、地域包括支援センター等</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の関係機関（以下「民生委員等の関係機関」という。）との関わりや扶養義務者、近隣住民等との交流がない</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など、生活状況や健康状態等の把握を要する世帯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ウ　資産や他法他施策の活用を怠っており助言指導を要する世帯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エ　その他継続的な助言指導を要する世帯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200" b="1" spc="100" baseline="0" dirty="0">
                          <a:latin typeface="メイリオ" panose="020B0604030504040204" pitchFamily="50" charset="-128"/>
                          <a:ea typeface="メイリオ" panose="020B0604030504040204" pitchFamily="50" charset="-128"/>
                        </a:rPr>
                        <a:t>（２）</a:t>
                      </a:r>
                      <a:r>
                        <a:rPr kumimoji="1" lang="en-US" altLang="ja-JP" sz="1200" b="1" spc="100" baseline="0" dirty="0">
                          <a:latin typeface="メイリオ" panose="020B0604030504040204" pitchFamily="50" charset="-128"/>
                          <a:ea typeface="メイリオ" panose="020B0604030504040204" pitchFamily="50" charset="-128"/>
                        </a:rPr>
                        <a:t>3</a:t>
                      </a:r>
                      <a:r>
                        <a:rPr kumimoji="1" lang="ja-JP" altLang="en-US" sz="1200" b="1" spc="100" baseline="0" dirty="0">
                          <a:latin typeface="メイリオ" panose="020B0604030504040204" pitchFamily="50" charset="-128"/>
                          <a:ea typeface="メイリオ" panose="020B0604030504040204" pitchFamily="50" charset="-128"/>
                        </a:rPr>
                        <a:t>か月または</a:t>
                      </a:r>
                      <a:r>
                        <a:rPr kumimoji="1" lang="en-US" altLang="ja-JP" sz="1200" b="1" spc="100" baseline="0" dirty="0">
                          <a:latin typeface="メイリオ" panose="020B0604030504040204" pitchFamily="50" charset="-128"/>
                          <a:ea typeface="メイリオ" panose="020B0604030504040204" pitchFamily="50" charset="-128"/>
                        </a:rPr>
                        <a:t>4</a:t>
                      </a:r>
                      <a:r>
                        <a:rPr kumimoji="1" lang="ja-JP" altLang="en-US" sz="1200" b="1" spc="100" baseline="0" dirty="0">
                          <a:latin typeface="メイリオ" panose="020B0604030504040204" pitchFamily="50" charset="-128"/>
                          <a:ea typeface="メイリオ" panose="020B0604030504040204" pitchFamily="50" charset="-128"/>
                        </a:rPr>
                        <a:t>か月に</a:t>
                      </a:r>
                      <a:r>
                        <a:rPr kumimoji="1" lang="en-US" altLang="ja-JP" sz="1200" b="1" spc="100" baseline="0" dirty="0">
                          <a:latin typeface="メイリオ" panose="020B0604030504040204" pitchFamily="50" charset="-128"/>
                          <a:ea typeface="メイリオ" panose="020B0604030504040204" pitchFamily="50" charset="-128"/>
                        </a:rPr>
                        <a:t>1</a:t>
                      </a:r>
                      <a:r>
                        <a:rPr kumimoji="1" lang="ja-JP" altLang="en-US" sz="1200" b="1" spc="100" baseline="0" dirty="0">
                          <a:latin typeface="メイリオ" panose="020B0604030504040204" pitchFamily="50" charset="-128"/>
                          <a:ea typeface="メイリオ" panose="020B0604030504040204" pitchFamily="50" charset="-128"/>
                        </a:rPr>
                        <a:t>回以上を目安とする世帯</a:t>
                      </a:r>
                      <a:endParaRPr kumimoji="1" lang="en-US" altLang="ja-JP" sz="1200" b="1" spc="100" baseline="0" dirty="0">
                        <a:latin typeface="メイリオ" panose="020B0604030504040204" pitchFamily="50" charset="-128"/>
                        <a:ea typeface="メイリオ" panose="020B0604030504040204" pitchFamily="50" charset="-128"/>
                      </a:endParaRPr>
                    </a:p>
                    <a:p>
                      <a:pPr>
                        <a:spcBef>
                          <a:spcPts val="600"/>
                        </a:spcBef>
                      </a:pPr>
                      <a:r>
                        <a:rPr kumimoji="1" lang="ja-JP" altLang="en-US" sz="1200" spc="100" baseline="0" dirty="0">
                          <a:latin typeface="メイリオ" panose="020B0604030504040204" pitchFamily="50" charset="-128"/>
                          <a:ea typeface="メイリオ" panose="020B0604030504040204" pitchFamily="50" charset="-128"/>
                        </a:rPr>
                        <a:t>　</a:t>
                      </a:r>
                      <a:r>
                        <a:rPr kumimoji="1" lang="ja-JP" altLang="en-US" sz="1100" spc="100" baseline="0" dirty="0">
                          <a:latin typeface="メイリオ" panose="020B0604030504040204" pitchFamily="50" charset="-128"/>
                          <a:ea typeface="メイリオ" panose="020B0604030504040204" pitchFamily="50" charset="-128"/>
                        </a:rPr>
                        <a:t>　ア　稼働能力の活用が不十分であったり、又は就労状況や就労収入が安定していないなど、定期的に助言指導を</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要する世帯（（１）アに該当する世帯を除く）</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イ　民生委員等の関係機関との関わりや扶養義務者、近隣住民等との交流がほとんどなく、生活状況や健康状態等</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の把握を要する世帯</a:t>
                      </a:r>
                      <a:endParaRPr kumimoji="1" lang="en-US" altLang="ja-JP" sz="1100" spc="100" baseline="0" dirty="0">
                        <a:latin typeface="メイリオ" panose="020B0604030504040204" pitchFamily="50" charset="-128"/>
                        <a:ea typeface="メイリオ" panose="020B0604030504040204" pitchFamily="50" charset="-128"/>
                      </a:endParaRPr>
                    </a:p>
                    <a:p>
                      <a:r>
                        <a:rPr kumimoji="1" lang="ja-JP" altLang="en-US" sz="1100" spc="100" baseline="0" dirty="0">
                          <a:latin typeface="メイリオ" panose="020B0604030504040204" pitchFamily="50" charset="-128"/>
                          <a:ea typeface="メイリオ" panose="020B0604030504040204" pitchFamily="50" charset="-128"/>
                        </a:rPr>
                        <a:t>　　ウ　その他定期的な助言指導を要する世帯</a:t>
                      </a:r>
                      <a:endParaRPr kumimoji="1" lang="en-US" altLang="ja-JP" sz="1100" spc="100" baseline="0" dirty="0">
                        <a:latin typeface="メイリオ" panose="020B0604030504040204" pitchFamily="50" charset="-128"/>
                        <a:ea typeface="メイリオ" panose="020B0604030504040204" pitchFamily="50" charset="-128"/>
                      </a:endParaRPr>
                    </a:p>
                    <a:p>
                      <a:endParaRPr kumimoji="1" lang="en-US" altLang="ja-JP" sz="1200" spc="100" baseline="0" dirty="0">
                        <a:latin typeface="メイリオ" panose="020B0604030504040204" pitchFamily="50" charset="-128"/>
                        <a:ea typeface="メイリオ" panose="020B0604030504040204" pitchFamily="50" charset="-128"/>
                      </a:endParaRPr>
                    </a:p>
                    <a:p>
                      <a:r>
                        <a:rPr kumimoji="1" lang="ja-JP" altLang="en-US" sz="1200" b="1" spc="100" baseline="0" dirty="0">
                          <a:latin typeface="メイリオ" panose="020B0604030504040204" pitchFamily="50" charset="-128"/>
                          <a:ea typeface="メイリオ" panose="020B0604030504040204" pitchFamily="50" charset="-128"/>
                        </a:rPr>
                        <a:t>（３）（１）（２）以外の世帯</a:t>
                      </a:r>
                      <a:endParaRPr kumimoji="1" lang="en-US" altLang="ja-JP" sz="1200" b="1" spc="100" baseline="0" dirty="0">
                        <a:latin typeface="メイリオ" panose="020B0604030504040204" pitchFamily="50" charset="-128"/>
                        <a:ea typeface="メイリオ" panose="020B0604030504040204" pitchFamily="50" charset="-128"/>
                      </a:endParaRPr>
                    </a:p>
                    <a:p>
                      <a:r>
                        <a:rPr kumimoji="1" lang="ja-JP" altLang="en-US" sz="1200" spc="100" baseline="0" dirty="0">
                          <a:latin typeface="メイリオ" panose="020B0604030504040204" pitchFamily="50" charset="-128"/>
                          <a:ea typeface="メイリオ" panose="020B0604030504040204" pitchFamily="50" charset="-128"/>
                        </a:rPr>
                        <a:t>　</a:t>
                      </a:r>
                      <a:r>
                        <a:rPr kumimoji="1" lang="ja-JP" altLang="en-US" sz="1100" spc="100" baseline="0" dirty="0">
                          <a:latin typeface="メイリオ" panose="020B0604030504040204" pitchFamily="50" charset="-128"/>
                          <a:ea typeface="メイリオ" panose="020B0604030504040204" pitchFamily="50" charset="-128"/>
                        </a:rPr>
                        <a:t>　</a:t>
                      </a:r>
                      <a:r>
                        <a:rPr kumimoji="1" lang="en-US" altLang="ja-JP" sz="1100" spc="100" baseline="0" dirty="0">
                          <a:latin typeface="メイリオ" panose="020B0604030504040204" pitchFamily="50" charset="-128"/>
                          <a:ea typeface="メイリオ" panose="020B0604030504040204" pitchFamily="50" charset="-128"/>
                        </a:rPr>
                        <a:t>6</a:t>
                      </a:r>
                      <a:r>
                        <a:rPr kumimoji="1" lang="ja-JP" altLang="en-US" sz="1100" spc="100" baseline="0" dirty="0">
                          <a:latin typeface="メイリオ" panose="020B0604030504040204" pitchFamily="50" charset="-128"/>
                          <a:ea typeface="メイリオ" panose="020B0604030504040204" pitchFamily="50" charset="-128"/>
                        </a:rPr>
                        <a:t>か月に</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回以上の訪問調査を行います。ただし、実施要領　　　第</a:t>
                      </a:r>
                      <a:r>
                        <a:rPr kumimoji="1" lang="en-US" altLang="ja-JP" sz="1100" spc="100" baseline="0" dirty="0">
                          <a:latin typeface="メイリオ" panose="020B0604030504040204" pitchFamily="50" charset="-128"/>
                          <a:ea typeface="メイリオ" panose="020B0604030504040204" pitchFamily="50" charset="-128"/>
                        </a:rPr>
                        <a:t>12</a:t>
                      </a:r>
                      <a:r>
                        <a:rPr kumimoji="1" lang="ja-JP" altLang="en-US" sz="1100" spc="100" baseline="0" dirty="0">
                          <a:latin typeface="メイリオ" panose="020B0604030504040204" pitchFamily="50" charset="-128"/>
                          <a:ea typeface="メイリオ" panose="020B0604030504040204" pitchFamily="50" charset="-128"/>
                        </a:rPr>
                        <a:t>の</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の（</a:t>
                      </a:r>
                      <a:r>
                        <a:rPr kumimoji="1" lang="en-US" altLang="ja-JP" sz="1100" spc="100" baseline="0" dirty="0">
                          <a:latin typeface="メイリオ" panose="020B0604030504040204" pitchFamily="50" charset="-128"/>
                          <a:ea typeface="メイリオ" panose="020B0604030504040204" pitchFamily="50" charset="-128"/>
                        </a:rPr>
                        <a:t>2</a:t>
                      </a:r>
                      <a:r>
                        <a:rPr kumimoji="1" lang="ja-JP" altLang="en-US" sz="1100" spc="100" baseline="0" dirty="0">
                          <a:latin typeface="メイリオ" panose="020B0604030504040204" pitchFamily="50" charset="-128"/>
                          <a:ea typeface="メイリオ" panose="020B0604030504040204" pitchFamily="50" charset="-128"/>
                        </a:rPr>
                        <a:t>）において、</a:t>
                      </a:r>
                      <a:br>
                        <a:rPr kumimoji="1" lang="en-US" altLang="ja-JP" sz="1100" spc="100" baseline="0" dirty="0">
                          <a:latin typeface="メイリオ" panose="020B0604030504040204" pitchFamily="50" charset="-128"/>
                          <a:ea typeface="メイリオ" panose="020B0604030504040204" pitchFamily="50" charset="-128"/>
                        </a:rPr>
                      </a:br>
                      <a:r>
                        <a:rPr kumimoji="1" lang="ja-JP" altLang="en-US" sz="1100" spc="100" baseline="0" dirty="0">
                          <a:latin typeface="メイリオ" panose="020B0604030504040204" pitchFamily="50" charset="-128"/>
                          <a:ea typeface="メイリオ" panose="020B0604030504040204" pitchFamily="50" charset="-128"/>
                        </a:rPr>
                        <a:t>　「</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年に</a:t>
                      </a:r>
                      <a:r>
                        <a:rPr kumimoji="1" lang="en-US" altLang="ja-JP" sz="1100" spc="100" baseline="0" dirty="0">
                          <a:latin typeface="メイリオ" panose="020B0604030504040204" pitchFamily="50" charset="-128"/>
                          <a:ea typeface="メイリオ" panose="020B0604030504040204" pitchFamily="50" charset="-128"/>
                        </a:rPr>
                        <a:t>1</a:t>
                      </a:r>
                      <a:r>
                        <a:rPr kumimoji="1" lang="ja-JP" altLang="en-US" sz="1100" spc="100" baseline="0" dirty="0">
                          <a:latin typeface="メイリオ" panose="020B0604030504040204" pitchFamily="50" charset="-128"/>
                          <a:ea typeface="メイリオ" panose="020B0604030504040204" pitchFamily="50" charset="-128"/>
                        </a:rPr>
                        <a:t>回以上の訪問」とされている世帯については、この限りではありません。</a:t>
                      </a:r>
                      <a:endParaRPr kumimoji="1" lang="en-US" altLang="ja-JP" sz="1200" spc="100" baseline="0" dirty="0">
                        <a:latin typeface="メイリオ" panose="020B0604030504040204" pitchFamily="50" charset="-128"/>
                        <a:ea typeface="メイリオ" panose="020B0604030504040204" pitchFamily="50" charset="-128"/>
                      </a:endParaRPr>
                    </a:p>
                  </a:txBody>
                  <a:tcPr marL="91442" marR="91442" marT="45713" marB="45713" anchor="ctr">
                    <a:lnT w="28575" cap="flat" cmpd="sng" algn="ctr">
                      <a:solidFill>
                        <a:schemeClr val="tx1"/>
                      </a:solidFill>
                      <a:prstDash val="sysDot"/>
                      <a:round/>
                      <a:headEnd type="none" w="med" len="med"/>
                      <a:tailEnd type="none" w="med" len="med"/>
                    </a:lnT>
                    <a:noFill/>
                  </a:tcPr>
                </a:tc>
                <a:extLst>
                  <a:ext uri="{0D108BD9-81ED-4DB2-BD59-A6C34878D82A}">
                    <a16:rowId xmlns:a16="http://schemas.microsoft.com/office/drawing/2014/main" val="982855899"/>
                  </a:ext>
                </a:extLst>
              </a:tr>
            </a:tbl>
          </a:graphicData>
        </a:graphic>
      </p:graphicFrame>
      <p:sp>
        <p:nvSpPr>
          <p:cNvPr id="7" name="角丸四角形 30">
            <a:extLst>
              <a:ext uri="{FF2B5EF4-FFF2-40B4-BE49-F238E27FC236}">
                <a16:creationId xmlns:a16="http://schemas.microsoft.com/office/drawing/2014/main" id="{76535DE8-EDF2-E45C-F6F9-33545543A6AA}"/>
              </a:ext>
            </a:extLst>
          </p:cNvPr>
          <p:cNvSpPr/>
          <p:nvPr/>
        </p:nvSpPr>
        <p:spPr>
          <a:xfrm>
            <a:off x="180000" y="1620935"/>
            <a:ext cx="5130952" cy="324000"/>
          </a:xfrm>
          <a:prstGeom prst="roundRect">
            <a:avLst>
              <a:gd name="adj" fmla="val 50000"/>
            </a:avLst>
          </a:prstGeom>
          <a:solidFill>
            <a:schemeClr val="accent2">
              <a:lumMod val="20000"/>
              <a:lumOff val="80000"/>
            </a:schemeClr>
          </a:solid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参考：保護の実施機関における訪問基準作成の考え方</a:t>
            </a:r>
          </a:p>
        </p:txBody>
      </p:sp>
      <p:sp>
        <p:nvSpPr>
          <p:cNvPr id="3" name="テキスト ボックス 2">
            <a:extLst>
              <a:ext uri="{FF2B5EF4-FFF2-40B4-BE49-F238E27FC236}">
                <a16:creationId xmlns:a16="http://schemas.microsoft.com/office/drawing/2014/main" id="{FB015C76-5D02-D12D-E3F6-E3DA84DFAFAD}"/>
              </a:ext>
            </a:extLst>
          </p:cNvPr>
          <p:cNvSpPr txBox="1"/>
          <p:nvPr/>
        </p:nvSpPr>
        <p:spPr>
          <a:xfrm>
            <a:off x="0" y="6604084"/>
            <a:ext cx="9440164" cy="253916"/>
          </a:xfrm>
          <a:prstGeom prst="rect">
            <a:avLst/>
          </a:prstGeom>
          <a:noFill/>
        </p:spPr>
        <p:txBody>
          <a:bodyPr wrap="square" rtlCol="0">
            <a:spAutoFit/>
          </a:bodyPr>
          <a:lstStyle/>
          <a:p>
            <a:r>
              <a:rPr kumimoji="1" lang="ja-JP" altLang="en-US" sz="1050" dirty="0">
                <a:latin typeface="メイリオ" panose="020B0604030504040204" pitchFamily="50" charset="-128"/>
                <a:ea typeface="メイリオ" panose="020B0604030504040204" pitchFamily="50" charset="-128"/>
              </a:rPr>
              <a:t>出典：厚生労働省社会・援護局保護課長通知</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保護の実施機関における訪問基準の作成について</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社援保発</a:t>
            </a:r>
            <a:r>
              <a:rPr kumimoji="1" lang="en-US" altLang="ja-JP" sz="1050" dirty="0">
                <a:latin typeface="メイリオ" panose="020B0604030504040204" pitchFamily="50" charset="-128"/>
                <a:ea typeface="メイリオ" panose="020B0604030504040204" pitchFamily="50" charset="-128"/>
              </a:rPr>
              <a:t>0331</a:t>
            </a:r>
            <a:r>
              <a:rPr kumimoji="1" lang="ja-JP" altLang="en-US" sz="1050" dirty="0">
                <a:latin typeface="メイリオ" panose="020B0604030504040204" pitchFamily="50" charset="-128"/>
                <a:ea typeface="メイリオ" panose="020B0604030504040204" pitchFamily="50" charset="-128"/>
              </a:rPr>
              <a:t>第</a:t>
            </a:r>
            <a:r>
              <a:rPr kumimoji="1" lang="en-US" altLang="ja-JP" sz="1050" dirty="0">
                <a:latin typeface="メイリオ" panose="020B0604030504040204" pitchFamily="50" charset="-128"/>
                <a:ea typeface="メイリオ" panose="020B0604030504040204" pitchFamily="50" charset="-128"/>
              </a:rPr>
              <a:t>4</a:t>
            </a:r>
            <a:r>
              <a:rPr kumimoji="1" lang="ja-JP" altLang="en-US" sz="1050" dirty="0">
                <a:latin typeface="メイリオ" panose="020B0604030504040204" pitchFamily="50" charset="-128"/>
                <a:ea typeface="メイリオ" panose="020B0604030504040204" pitchFamily="50" charset="-128"/>
              </a:rPr>
              <a:t>号</a:t>
            </a:r>
            <a:r>
              <a:rPr kumimoji="1" lang="en-US" altLang="ja-JP" sz="1050" dirty="0">
                <a:latin typeface="メイリオ" panose="020B0604030504040204" pitchFamily="50" charset="-128"/>
                <a:ea typeface="メイリオ" panose="020B0604030504040204" pitchFamily="50" charset="-128"/>
              </a:rPr>
              <a:t>,</a:t>
            </a:r>
            <a:r>
              <a:rPr kumimoji="1" lang="ja-JP" altLang="en-US" sz="1050" dirty="0">
                <a:latin typeface="メイリオ" panose="020B0604030504040204" pitchFamily="50" charset="-128"/>
                <a:ea typeface="メイリオ" panose="020B0604030504040204" pitchFamily="50" charset="-128"/>
              </a:rPr>
              <a:t>平成</a:t>
            </a:r>
            <a:r>
              <a:rPr kumimoji="1" lang="en-US" altLang="ja-JP" sz="1050" dirty="0">
                <a:latin typeface="メイリオ" panose="020B0604030504040204" pitchFamily="50" charset="-128"/>
                <a:ea typeface="メイリオ" panose="020B0604030504040204" pitchFamily="50" charset="-128"/>
              </a:rPr>
              <a:t>27</a:t>
            </a:r>
            <a:r>
              <a:rPr kumimoji="1" lang="ja-JP" altLang="en-US" sz="1050" dirty="0">
                <a:latin typeface="メイリオ" panose="020B0604030504040204" pitchFamily="50" charset="-128"/>
                <a:ea typeface="メイリオ" panose="020B0604030504040204" pitchFamily="50" charset="-128"/>
              </a:rPr>
              <a:t>年</a:t>
            </a:r>
            <a:r>
              <a:rPr kumimoji="1" lang="en-US" altLang="ja-JP" sz="1050" dirty="0">
                <a:latin typeface="メイリオ" panose="020B0604030504040204" pitchFamily="50" charset="-128"/>
                <a:ea typeface="メイリオ" panose="020B0604030504040204" pitchFamily="50" charset="-128"/>
              </a:rPr>
              <a:t>3</a:t>
            </a:r>
            <a:r>
              <a:rPr kumimoji="1" lang="ja-JP" altLang="en-US" sz="1050" dirty="0">
                <a:latin typeface="メイリオ" panose="020B0604030504040204" pitchFamily="50" charset="-128"/>
                <a:ea typeface="メイリオ" panose="020B0604030504040204" pitchFamily="50" charset="-128"/>
              </a:rPr>
              <a:t>月</a:t>
            </a:r>
            <a:r>
              <a:rPr kumimoji="1" lang="en-US" altLang="ja-JP" sz="1050" dirty="0">
                <a:latin typeface="メイリオ" panose="020B0604030504040204" pitchFamily="50" charset="-128"/>
                <a:ea typeface="メイリオ" panose="020B0604030504040204" pitchFamily="50" charset="-128"/>
              </a:rPr>
              <a:t>31</a:t>
            </a:r>
            <a:r>
              <a:rPr kumimoji="1" lang="ja-JP" altLang="en-US" sz="1050" dirty="0">
                <a:latin typeface="メイリオ" panose="020B0604030504040204" pitchFamily="50" charset="-128"/>
                <a:ea typeface="メイリオ" panose="020B0604030504040204" pitchFamily="50" charset="-128"/>
              </a:rPr>
              <a:t>日をもとに作成</a:t>
            </a:r>
          </a:p>
        </p:txBody>
      </p:sp>
      <p:sp>
        <p:nvSpPr>
          <p:cNvPr id="4" name="四角形: 角を丸くする 3">
            <a:extLst>
              <a:ext uri="{FF2B5EF4-FFF2-40B4-BE49-F238E27FC236}">
                <a16:creationId xmlns:a16="http://schemas.microsoft.com/office/drawing/2014/main" id="{35D33FA4-D774-AD1D-9253-F8209A7D81F8}"/>
              </a:ext>
            </a:extLst>
          </p:cNvPr>
          <p:cNvSpPr/>
          <p:nvPr/>
        </p:nvSpPr>
        <p:spPr>
          <a:xfrm>
            <a:off x="8381881" y="1053766"/>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35C215B9-134C-39DC-448F-223232A3B72A}"/>
              </a:ext>
            </a:extLst>
          </p:cNvPr>
          <p:cNvSpPr/>
          <p:nvPr/>
        </p:nvSpPr>
        <p:spPr>
          <a:xfrm>
            <a:off x="4836882" y="5918843"/>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0D97D83F-5127-65FE-C6FB-65DA70B243F3}"/>
              </a:ext>
            </a:extLst>
          </p:cNvPr>
          <p:cNvSpPr/>
          <p:nvPr/>
        </p:nvSpPr>
        <p:spPr>
          <a:xfrm>
            <a:off x="-3381" y="231712"/>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4043265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622F4157-5A1F-E72E-BC56-53062CCAA71A}"/>
              </a:ext>
            </a:extLst>
          </p:cNvPr>
          <p:cNvSpPr/>
          <p:nvPr/>
        </p:nvSpPr>
        <p:spPr>
          <a:xfrm>
            <a:off x="0" y="619125"/>
            <a:ext cx="9905999" cy="1534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ケース記録は、保護決定の根拠や保護実施の過程を明示するとともに、要保護者のおかれている実情を把握し、</a:t>
            </a: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の援助・支援の過程を明示するという目的があります。担当</a:t>
            </a:r>
            <a:r>
              <a:rPr kumimoji="1" lang="en-US" altLang="ja-JP" sz="1400" spc="100" dirty="0">
                <a:solidFill>
                  <a:schemeClr val="tx1"/>
                </a:solidFill>
                <a:latin typeface="メイリオ" panose="020B0604030504040204" pitchFamily="50" charset="-128"/>
                <a:ea typeface="メイリオ" panose="020B0604030504040204" pitchFamily="50" charset="-128"/>
              </a:rPr>
              <a:t>CW</a:t>
            </a:r>
            <a:r>
              <a:rPr kumimoji="1" lang="ja-JP" altLang="en-US" sz="1400" spc="100" dirty="0">
                <a:solidFill>
                  <a:schemeClr val="tx1"/>
                </a:solidFill>
                <a:latin typeface="メイリオ" panose="020B0604030504040204" pitchFamily="50" charset="-128"/>
                <a:ea typeface="メイリオ" panose="020B0604030504040204" pitchFamily="50" charset="-128"/>
              </a:rPr>
              <a:t>が交代しても、福祉事務所として一貫した支援を行うために必要なものです。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また、保護を再開するときの参考資料として、あるいは不服申し立て等があった場合の重要な根拠資料になります。文書により、支援の過程や保護の決定の道筋を明らかにしておくことが重要です。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ケース記録は訪問後すみやかに作成し、決裁を得る必要があります。</a:t>
            </a:r>
          </a:p>
        </p:txBody>
      </p:sp>
      <p:sp>
        <p:nvSpPr>
          <p:cNvPr id="54275" name="スライド番号プレースホルダー 5">
            <a:extLst>
              <a:ext uri="{FF2B5EF4-FFF2-40B4-BE49-F238E27FC236}">
                <a16:creationId xmlns:a16="http://schemas.microsoft.com/office/drawing/2014/main" id="{78F6A731-D90A-CB01-9DCC-6AEDE64FF8B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F7BB7F0-9637-4227-A829-454A2E15BEAC}" type="slidenum">
              <a:rPr lang="ja-JP" altLang="en-US" sz="1000" smtClean="0">
                <a:solidFill>
                  <a:srgbClr val="898989"/>
                </a:solidFill>
              </a:rPr>
              <a:pPr>
                <a:lnSpc>
                  <a:spcPct val="100000"/>
                </a:lnSpc>
                <a:spcBef>
                  <a:spcPct val="0"/>
                </a:spcBef>
                <a:buFontTx/>
                <a:buNone/>
              </a:pPr>
              <a:t>52</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5FCBAF82-8D61-ECA9-E262-93F3C031A49A}"/>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４．ケース記録の作成</a:t>
            </a:r>
          </a:p>
        </p:txBody>
      </p:sp>
      <p:graphicFrame>
        <p:nvGraphicFramePr>
          <p:cNvPr id="8" name="表 7">
            <a:extLst>
              <a:ext uri="{FF2B5EF4-FFF2-40B4-BE49-F238E27FC236}">
                <a16:creationId xmlns:a16="http://schemas.microsoft.com/office/drawing/2014/main" id="{904FF189-944E-D776-5FF0-97D137E524DF}"/>
              </a:ext>
            </a:extLst>
          </p:cNvPr>
          <p:cNvGraphicFramePr>
            <a:graphicFrameLocks noGrp="1"/>
          </p:cNvGraphicFramePr>
          <p:nvPr>
            <p:extLst>
              <p:ext uri="{D42A27DB-BD31-4B8C-83A1-F6EECF244321}">
                <p14:modId xmlns:p14="http://schemas.microsoft.com/office/powerpoint/2010/main" val="3425737013"/>
              </p:ext>
            </p:extLst>
          </p:nvPr>
        </p:nvGraphicFramePr>
        <p:xfrm>
          <a:off x="628154" y="2944443"/>
          <a:ext cx="8824846" cy="3348000"/>
        </p:xfrm>
        <a:graphic>
          <a:graphicData uri="http://schemas.openxmlformats.org/drawingml/2006/table">
            <a:tbl>
              <a:tblPr bandRow="1">
                <a:tableStyleId>{5C22544A-7EE6-4342-B048-85BDC9FD1C3A}</a:tableStyleId>
              </a:tblPr>
              <a:tblGrid>
                <a:gridCol w="8824846">
                  <a:extLst>
                    <a:ext uri="{9D8B030D-6E8A-4147-A177-3AD203B41FA5}">
                      <a16:colId xmlns:a16="http://schemas.microsoft.com/office/drawing/2014/main" val="11114173"/>
                    </a:ext>
                  </a:extLst>
                </a:gridCol>
              </a:tblGrid>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面接や訪問の目的を記しておくこと</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443894"/>
                  </a:ext>
                </a:extLst>
              </a:tr>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面接や訪問を通じて得られた情報は、項目を付けて整理して記録すること</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1939890"/>
                  </a:ext>
                </a:extLst>
              </a:tr>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保護の決定の根拠を明らかにすること（根拠となる実施要領上の通知等の記載）</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670958"/>
                  </a:ext>
                </a:extLst>
              </a:tr>
              <a:tr h="1313305">
                <a:tc>
                  <a:txBody>
                    <a:bodyPr/>
                    <a:lstStyle/>
                    <a:p>
                      <a:pPr marL="285750" indent="-285750">
                        <a:spcBef>
                          <a:spcPts val="600"/>
                        </a:spcBef>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事実と</a:t>
                      </a:r>
                      <a:r>
                        <a:rPr kumimoji="1" lang="en-US" altLang="ja-JP" sz="1600" b="1" spc="100" baseline="0" dirty="0">
                          <a:latin typeface="メイリオ" panose="020B0604030504040204" pitchFamily="50" charset="-128"/>
                          <a:ea typeface="メイリオ" panose="020B0604030504040204" pitchFamily="50" charset="-128"/>
                        </a:rPr>
                        <a:t>CW</a:t>
                      </a:r>
                      <a:r>
                        <a:rPr kumimoji="1" lang="ja-JP" altLang="en-US" sz="1600" b="1" spc="100" baseline="0" dirty="0">
                          <a:latin typeface="メイリオ" panose="020B0604030504040204" pitchFamily="50" charset="-128"/>
                          <a:ea typeface="メイリオ" panose="020B0604030504040204" pitchFamily="50" charset="-128"/>
                        </a:rPr>
                        <a:t>の所見を分けて書くこと</a:t>
                      </a:r>
                      <a:endParaRPr kumimoji="1" lang="en-US" altLang="ja-JP" sz="1600" b="1" spc="100" baseline="0" dirty="0">
                        <a:latin typeface="メイリオ" panose="020B0604030504040204" pitchFamily="50" charset="-128"/>
                        <a:ea typeface="メイリオ" panose="020B0604030504040204" pitchFamily="50" charset="-128"/>
                      </a:endParaRPr>
                    </a:p>
                    <a:p>
                      <a:pPr marL="0" indent="0">
                        <a:spcBef>
                          <a:spcPts val="600"/>
                        </a:spcBef>
                        <a:buFont typeface="Wingdings" panose="05000000000000000000" pitchFamily="2" charset="2"/>
                        <a:buNone/>
                      </a:pPr>
                      <a:r>
                        <a:rPr kumimoji="1" lang="ja-JP" altLang="en-US" sz="1600" spc="100" baseline="0" dirty="0">
                          <a:latin typeface="メイリオ" panose="020B0604030504040204" pitchFamily="50" charset="-128"/>
                          <a:ea typeface="メイリオ" panose="020B0604030504040204" pitchFamily="50" charset="-128"/>
                        </a:rPr>
                        <a:t>　</a:t>
                      </a:r>
                      <a:r>
                        <a:rPr kumimoji="1" lang="en-US" altLang="ja-JP" sz="1400" spc="100" baseline="0" dirty="0">
                          <a:latin typeface="メイリオ" panose="020B0604030504040204" pitchFamily="50" charset="-128"/>
                          <a:ea typeface="メイリオ" panose="020B0604030504040204" pitchFamily="50" charset="-128"/>
                        </a:rPr>
                        <a:t>※</a:t>
                      </a:r>
                      <a:r>
                        <a:rPr kumimoji="1" lang="ja-JP" altLang="en-US" sz="1400" spc="100" baseline="0" dirty="0">
                          <a:latin typeface="メイリオ" panose="020B0604030504040204" pitchFamily="50" charset="-128"/>
                          <a:ea typeface="メイリオ" panose="020B0604030504040204" pitchFamily="50" charset="-128"/>
                        </a:rPr>
                        <a:t>記録は、把握した事実をできるだけ客観的にまとめるとともに、</a:t>
                      </a:r>
                      <a:r>
                        <a:rPr kumimoji="1" lang="en-US" altLang="ja-JP" sz="1400" spc="100" baseline="0" dirty="0">
                          <a:latin typeface="メイリオ" panose="020B0604030504040204" pitchFamily="50" charset="-128"/>
                          <a:ea typeface="メイリオ" panose="020B0604030504040204" pitchFamily="50" charset="-128"/>
                        </a:rPr>
                        <a:t>CW</a:t>
                      </a:r>
                      <a:r>
                        <a:rPr kumimoji="1" lang="ja-JP" altLang="en-US" sz="1400" spc="100" baseline="0" dirty="0">
                          <a:latin typeface="メイリオ" panose="020B0604030504040204" pitchFamily="50" charset="-128"/>
                          <a:ea typeface="メイリオ" panose="020B0604030504040204" pitchFamily="50" charset="-128"/>
                        </a:rPr>
                        <a:t>の所見を書いておくことも</a:t>
                      </a:r>
                      <a:br>
                        <a:rPr kumimoji="1" lang="en-US" altLang="ja-JP" sz="1400" spc="100" baseline="0" dirty="0">
                          <a:latin typeface="メイリオ" panose="020B0604030504040204" pitchFamily="50" charset="-128"/>
                          <a:ea typeface="メイリオ" panose="020B0604030504040204" pitchFamily="50" charset="-128"/>
                        </a:rPr>
                      </a:br>
                      <a:r>
                        <a:rPr kumimoji="1" lang="ja-JP" altLang="en-US" sz="1400" spc="100" baseline="0" dirty="0">
                          <a:latin typeface="メイリオ" panose="020B0604030504040204" pitchFamily="50" charset="-128"/>
                          <a:ea typeface="メイリオ" panose="020B0604030504040204" pitchFamily="50" charset="-128"/>
                        </a:rPr>
                        <a:t>　　不可欠です。事実に対してどのような援助・支援・対応が必要になるかを判断し、</a:t>
                      </a:r>
                      <a:br>
                        <a:rPr kumimoji="1" lang="en-US" altLang="ja-JP" sz="1400" spc="100" baseline="0" dirty="0">
                          <a:latin typeface="メイリオ" panose="020B0604030504040204" pitchFamily="50" charset="-128"/>
                          <a:ea typeface="メイリオ" panose="020B0604030504040204" pitchFamily="50" charset="-128"/>
                        </a:rPr>
                      </a:br>
                      <a:r>
                        <a:rPr kumimoji="1" lang="ja-JP" altLang="en-US" sz="1400" spc="100" baseline="0" dirty="0">
                          <a:latin typeface="メイリオ" panose="020B0604030504040204" pitchFamily="50" charset="-128"/>
                          <a:ea typeface="メイリオ" panose="020B0604030504040204" pitchFamily="50" charset="-128"/>
                        </a:rPr>
                        <a:t>　　決定していく際の重要な参考となります。</a:t>
                      </a:r>
                      <a:endParaRPr kumimoji="1" lang="ja-JP" altLang="en-US" sz="1600" spc="100" baseline="0" dirty="0">
                        <a:latin typeface="メイリオ" panose="020B0604030504040204" pitchFamily="50" charset="-128"/>
                        <a:ea typeface="メイリオ" panose="020B0604030504040204" pitchFamily="50" charset="-128"/>
                      </a:endParaRP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2710031"/>
                  </a:ext>
                </a:extLst>
              </a:tr>
              <a:tr h="406939">
                <a:tc>
                  <a:txBody>
                    <a:bodyPr/>
                    <a:lstStyle/>
                    <a:p>
                      <a:pPr marL="285750" indent="-285750">
                        <a:buFont typeface="Wingdings" panose="05000000000000000000" pitchFamily="2" charset="2"/>
                        <a:buChar char="p"/>
                      </a:pPr>
                      <a:r>
                        <a:rPr kumimoji="1" lang="en-US" altLang="ja-JP" sz="1600" b="1" spc="100" baseline="0" dirty="0">
                          <a:latin typeface="メイリオ" panose="020B0604030504040204" pitchFamily="50" charset="-128"/>
                          <a:ea typeface="メイリオ" panose="020B0604030504040204" pitchFamily="50" charset="-128"/>
                        </a:rPr>
                        <a:t>CW</a:t>
                      </a:r>
                      <a:r>
                        <a:rPr kumimoji="1" lang="ja-JP" altLang="en-US" sz="1600" b="1" spc="100" baseline="0" dirty="0">
                          <a:latin typeface="メイリオ" panose="020B0604030504040204" pitchFamily="50" charset="-128"/>
                          <a:ea typeface="メイリオ" panose="020B0604030504040204" pitchFamily="50" charset="-128"/>
                        </a:rPr>
                        <a:t>の対応・受給者の状況を具体的に記述すること</a:t>
                      </a:r>
                    </a:p>
                  </a:txBody>
                  <a:tcPr anchor="ctr">
                    <a:lnL w="12700" cmpd="sng">
                      <a:noFill/>
                    </a:lnL>
                    <a:lnR w="12700" cmpd="sng">
                      <a:noFill/>
                    </a:lnR>
                    <a:lnT w="38100" cap="flat" cmpd="sng" algn="ctr">
                      <a:noFill/>
                      <a:prstDash val="sysDot"/>
                      <a:round/>
                      <a:headEnd type="none" w="med" len="med"/>
                      <a:tailEnd type="none" w="med" len="med"/>
                    </a:lnT>
                    <a:lnB w="381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4003455"/>
                  </a:ext>
                </a:extLst>
              </a:tr>
              <a:tr h="406939">
                <a:tc>
                  <a:txBody>
                    <a:bodyPr/>
                    <a:lstStyle/>
                    <a:p>
                      <a:pPr marL="285750" indent="-285750">
                        <a:buFont typeface="Wingdings" panose="05000000000000000000" pitchFamily="2" charset="2"/>
                        <a:buChar char="p"/>
                      </a:pPr>
                      <a:r>
                        <a:rPr kumimoji="1" lang="ja-JP" altLang="en-US" sz="1600" b="1" spc="100" baseline="0" dirty="0">
                          <a:latin typeface="メイリオ" panose="020B0604030504040204" pitchFamily="50" charset="-128"/>
                          <a:ea typeface="メイリオ" panose="020B0604030504040204" pitchFamily="50" charset="-128"/>
                        </a:rPr>
                        <a:t>援助方針の変更を記録すること</a:t>
                      </a:r>
                    </a:p>
                  </a:txBody>
                  <a:tcPr anchor="ctr">
                    <a:lnL w="12700" cmpd="sng">
                      <a:noFill/>
                    </a:lnL>
                    <a:lnR w="12700" cmpd="sng">
                      <a:noFill/>
                    </a:lnR>
                    <a:lnT w="381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9491418"/>
                  </a:ext>
                </a:extLst>
              </a:tr>
            </a:tbl>
          </a:graphicData>
        </a:graphic>
      </p:graphicFrame>
      <p:sp>
        <p:nvSpPr>
          <p:cNvPr id="5" name="正方形/長方形 4">
            <a:extLst>
              <a:ext uri="{FF2B5EF4-FFF2-40B4-BE49-F238E27FC236}">
                <a16:creationId xmlns:a16="http://schemas.microsoft.com/office/drawing/2014/main" id="{31909047-B79A-1888-9583-B03624CC1449}"/>
              </a:ext>
            </a:extLst>
          </p:cNvPr>
          <p:cNvSpPr/>
          <p:nvPr/>
        </p:nvSpPr>
        <p:spPr>
          <a:xfrm>
            <a:off x="453000" y="2643809"/>
            <a:ext cx="9000000" cy="3834064"/>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角丸四角形 30">
            <a:extLst>
              <a:ext uri="{FF2B5EF4-FFF2-40B4-BE49-F238E27FC236}">
                <a16:creationId xmlns:a16="http://schemas.microsoft.com/office/drawing/2014/main" id="{984495ED-56A0-824E-03EF-F0943DB15562}"/>
              </a:ext>
            </a:extLst>
          </p:cNvPr>
          <p:cNvSpPr/>
          <p:nvPr/>
        </p:nvSpPr>
        <p:spPr>
          <a:xfrm>
            <a:off x="134938" y="2475170"/>
            <a:ext cx="4461125"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ポイント：ケース記録をまとめるにあたって</a:t>
            </a:r>
          </a:p>
        </p:txBody>
      </p:sp>
      <p:sp>
        <p:nvSpPr>
          <p:cNvPr id="2" name="正方形/長方形 1">
            <a:extLst>
              <a:ext uri="{FF2B5EF4-FFF2-40B4-BE49-F238E27FC236}">
                <a16:creationId xmlns:a16="http://schemas.microsoft.com/office/drawing/2014/main" id="{5A45BE1B-E5CE-3FCF-A2D5-8C5CE5F2BF83}"/>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74CCF-B350-558C-CBF1-B86424546EAC}"/>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F4A3EDA-A871-DD9D-902B-56A6C7CCADEE}"/>
              </a:ext>
            </a:extLst>
          </p:cNvPr>
          <p:cNvSpPr/>
          <p:nvPr/>
        </p:nvSpPr>
        <p:spPr>
          <a:xfrm>
            <a:off x="0" y="648000"/>
            <a:ext cx="9905999" cy="10595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lang="ja-JP" altLang="en-US" sz="1400" spc="100" dirty="0">
                <a:solidFill>
                  <a:schemeClr val="tx1"/>
                </a:solidFill>
                <a:latin typeface="メイリオ" panose="020B0604030504040204" pitchFamily="50" charset="-128"/>
                <a:ea typeface="メイリオ" panose="020B0604030504040204" pitchFamily="50" charset="-128"/>
              </a:rPr>
              <a:t>保護の開始後は、定期的に収入申告書や資産申告書を徴取することが必要です。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収入があったときは、必ず申告するよう生活保護受給者に十分に説明します。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申告された収入の内容は、客観的な挙証資料に基づき確認するとともに、申告に基づき収入を認定し、保護費の決定を行います。（保護の実施要領「第８ 収入の認定」参照）</a:t>
            </a:r>
          </a:p>
        </p:txBody>
      </p:sp>
      <p:sp>
        <p:nvSpPr>
          <p:cNvPr id="52227" name="スライド番号プレースホルダー 5">
            <a:extLst>
              <a:ext uri="{FF2B5EF4-FFF2-40B4-BE49-F238E27FC236}">
                <a16:creationId xmlns:a16="http://schemas.microsoft.com/office/drawing/2014/main" id="{0C9E4F4A-549F-87C5-14AD-90C0525EFD15}"/>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195A21-CE19-49A1-B0D7-CC896DAF5821}" type="slidenum">
              <a:rPr lang="ja-JP" altLang="en-US" sz="1000" smtClean="0">
                <a:solidFill>
                  <a:srgbClr val="898989"/>
                </a:solidFill>
              </a:rPr>
              <a:pPr>
                <a:lnSpc>
                  <a:spcPct val="100000"/>
                </a:lnSpc>
                <a:spcBef>
                  <a:spcPct val="0"/>
                </a:spcBef>
                <a:buFontTx/>
                <a:buNone/>
              </a:pPr>
              <a:t>53</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8515D965-12A6-D639-50DF-80446D570D8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５．収入状況等の把握</a:t>
            </a:r>
          </a:p>
        </p:txBody>
      </p:sp>
      <p:sp>
        <p:nvSpPr>
          <p:cNvPr id="23" name="正方形/長方形 22">
            <a:extLst>
              <a:ext uri="{FF2B5EF4-FFF2-40B4-BE49-F238E27FC236}">
                <a16:creationId xmlns:a16="http://schemas.microsoft.com/office/drawing/2014/main" id="{F44634C3-F0E4-7B41-ACEF-629D3BA312AE}"/>
              </a:ext>
            </a:extLst>
          </p:cNvPr>
          <p:cNvSpPr/>
          <p:nvPr/>
        </p:nvSpPr>
        <p:spPr>
          <a:xfrm>
            <a:off x="490408" y="1897334"/>
            <a:ext cx="3898235" cy="12970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収入申告書</a:t>
            </a:r>
            <a:r>
              <a:rPr kumimoji="1" lang="en-US" altLang="ja-JP" sz="1400" spc="100" dirty="0">
                <a:solidFill>
                  <a:schemeClr val="tx1"/>
                </a:solidFill>
                <a:latin typeface="メイリオ" panose="020B0604030504040204" pitchFamily="50" charset="-128"/>
                <a:ea typeface="メイリオ" panose="020B0604030504040204" pitchFamily="50" charset="-128"/>
              </a:rPr>
              <a:t>】</a:t>
            </a: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就労可能な受給者は原則として毎月徴取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収入がない場合も</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年に</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回は徴取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収入に変動があったときは、随時徴取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高校生のアルバイト収入も申告の対象</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graphicFrame>
        <p:nvGraphicFramePr>
          <p:cNvPr id="5" name="表 4">
            <a:extLst>
              <a:ext uri="{FF2B5EF4-FFF2-40B4-BE49-F238E27FC236}">
                <a16:creationId xmlns:a16="http://schemas.microsoft.com/office/drawing/2014/main" id="{8552AEE9-E89A-EEE6-D275-4DDC0968BAF0}"/>
              </a:ext>
            </a:extLst>
          </p:cNvPr>
          <p:cNvGraphicFramePr>
            <a:graphicFrameLocks noGrp="1"/>
          </p:cNvGraphicFramePr>
          <p:nvPr/>
        </p:nvGraphicFramePr>
        <p:xfrm>
          <a:off x="372766" y="3798085"/>
          <a:ext cx="9257861" cy="1639526"/>
        </p:xfrm>
        <a:graphic>
          <a:graphicData uri="http://schemas.openxmlformats.org/drawingml/2006/table">
            <a:tbl>
              <a:tblPr bandRow="1">
                <a:tableStyleId>{5C22544A-7EE6-4342-B048-85BDC9FD1C3A}</a:tableStyleId>
              </a:tblPr>
              <a:tblGrid>
                <a:gridCol w="1346509">
                  <a:extLst>
                    <a:ext uri="{9D8B030D-6E8A-4147-A177-3AD203B41FA5}">
                      <a16:colId xmlns:a16="http://schemas.microsoft.com/office/drawing/2014/main" val="11114173"/>
                    </a:ext>
                  </a:extLst>
                </a:gridCol>
                <a:gridCol w="7911352">
                  <a:extLst>
                    <a:ext uri="{9D8B030D-6E8A-4147-A177-3AD203B41FA5}">
                      <a16:colId xmlns:a16="http://schemas.microsoft.com/office/drawing/2014/main" val="22021476"/>
                    </a:ext>
                  </a:extLst>
                </a:gridCol>
              </a:tblGrid>
              <a:tr h="188890">
                <a:tc>
                  <a:txBody>
                    <a:bodyPr/>
                    <a:lstStyle/>
                    <a:p>
                      <a:pPr algn="ctr"/>
                      <a:r>
                        <a:rPr kumimoji="1" lang="ja-JP" altLang="en-US" sz="1200" spc="100" baseline="0" dirty="0">
                          <a:latin typeface="メイリオ" panose="020B0604030504040204" pitchFamily="50" charset="-128"/>
                          <a:ea typeface="メイリオ" panose="020B0604030504040204" pitchFamily="50" charset="-128"/>
                        </a:rPr>
                        <a:t>収入</a:t>
                      </a:r>
                    </a:p>
                  </a:txBody>
                  <a:tcPr anchor="ctr">
                    <a:lnR w="12700" cap="flat" cmpd="sng" algn="ctr">
                      <a:solidFill>
                        <a:schemeClr val="bg1">
                          <a:lumMod val="50000"/>
                        </a:schemeClr>
                      </a:solid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noFill/>
                  </a:tcPr>
                </a:tc>
                <a:tc>
                  <a:txBody>
                    <a:bodyPr/>
                    <a:lstStyle/>
                    <a:p>
                      <a:pPr algn="ctr"/>
                      <a:r>
                        <a:rPr kumimoji="1" lang="ja-JP" altLang="en-US" sz="1200" spc="100" baseline="0" dirty="0">
                          <a:latin typeface="メイリオ" panose="020B0604030504040204" pitchFamily="50" charset="-128"/>
                          <a:ea typeface="メイリオ" panose="020B0604030504040204" pitchFamily="50" charset="-128"/>
                        </a:rPr>
                        <a:t>挙証資料</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B w="381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747027308"/>
                  </a:ext>
                </a:extLst>
              </a:tr>
              <a:tr h="0">
                <a:tc>
                  <a:txBody>
                    <a:bodyPr/>
                    <a:lstStyle/>
                    <a:p>
                      <a:r>
                        <a:rPr kumimoji="1" lang="ja-JP" altLang="en-US" sz="1200" spc="100" baseline="0" dirty="0">
                          <a:latin typeface="メイリオ" panose="020B0604030504040204" pitchFamily="50" charset="-128"/>
                          <a:ea typeface="メイリオ" panose="020B0604030504040204" pitchFamily="50" charset="-128"/>
                        </a:rPr>
                        <a:t>（１）勤労収入</a:t>
                      </a:r>
                    </a:p>
                  </a:txBody>
                  <a:tcPr anchor="ctr">
                    <a:lnR w="12700" cap="flat" cmpd="sng" algn="ctr">
                      <a:solidFill>
                        <a:schemeClr val="bg1">
                          <a:lumMod val="50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endParaRPr kumimoji="1" lang="ja-JP" altLang="en-US" sz="1200" spc="100" baseline="0" dirty="0">
                        <a:latin typeface="メイリオ" panose="020B0604030504040204" pitchFamily="50" charset="-128"/>
                        <a:ea typeface="メイリオ" panose="020B0604030504040204"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529424409"/>
                  </a:ext>
                </a:extLst>
              </a:tr>
              <a:tr h="396000">
                <a:tc>
                  <a:txBody>
                    <a:bodyPr/>
                    <a:lstStyle/>
                    <a:p>
                      <a:r>
                        <a:rPr kumimoji="1" lang="ja-JP" altLang="en-US" sz="1200" spc="100" baseline="0" dirty="0">
                          <a:latin typeface="メイリオ" panose="020B0604030504040204" pitchFamily="50" charset="-128"/>
                          <a:ea typeface="メイリオ" panose="020B0604030504040204" pitchFamily="50" charset="-128"/>
                        </a:rPr>
                        <a:t>　①常用収入</a:t>
                      </a: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tc>
                  <a:txBody>
                    <a:bodyPr/>
                    <a:lstStyle/>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雇用先等から発行される「給与明細書」もしくは「給与証明書」</a:t>
                      </a:r>
                      <a:endParaRPr kumimoji="1" lang="en-US" altLang="ja-JP" sz="1200" spc="100" baseline="0" dirty="0">
                        <a:latin typeface="メイリオ" panose="020B0604030504040204" pitchFamily="50" charset="-128"/>
                        <a:ea typeface="メイリオ" panose="020B0604030504040204" pitchFamily="50" charset="-128"/>
                      </a:endParaRPr>
                    </a:p>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総支給額＝実支給額であり、控除すべき費用がない場合に限り、通帳の写しで振込額の確認も可能</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12700" cap="flat" cmpd="sng" algn="ctr">
                      <a:solidFill>
                        <a:schemeClr val="bg1">
                          <a:lumMod val="50000"/>
                        </a:schemeClr>
                      </a:solidFill>
                      <a:prstDash val="sysDot"/>
                      <a:round/>
                      <a:headEnd type="none" w="med" len="med"/>
                      <a:tailEnd type="none" w="med" len="med"/>
                    </a:lnB>
                    <a:noFill/>
                  </a:tcPr>
                </a:tc>
                <a:extLst>
                  <a:ext uri="{0D108BD9-81ED-4DB2-BD59-A6C34878D82A}">
                    <a16:rowId xmlns:a16="http://schemas.microsoft.com/office/drawing/2014/main" val="3502347866"/>
                  </a:ext>
                </a:extLst>
              </a:tr>
              <a:tr h="252000">
                <a:tc>
                  <a:txBody>
                    <a:bodyPr/>
                    <a:lstStyle/>
                    <a:p>
                      <a:r>
                        <a:rPr kumimoji="1" lang="ja-JP" altLang="en-US" sz="1200" spc="100" baseline="0" dirty="0">
                          <a:latin typeface="メイリオ" panose="020B0604030504040204" pitchFamily="50" charset="-128"/>
                          <a:ea typeface="メイリオ" panose="020B0604030504040204" pitchFamily="50" charset="-128"/>
                        </a:rPr>
                        <a:t>　②日雇い収入</a:t>
                      </a:r>
                    </a:p>
                  </a:txBody>
                  <a:tcPr>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tc>
                  <a:txBody>
                    <a:bodyPr/>
                    <a:lstStyle/>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本人からの申告が中心（収入控（日雇）等による日給申告等）</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ysDot"/>
                      <a:round/>
                      <a:headEnd type="none" w="med" len="med"/>
                      <a:tailEnd type="none" w="med" len="med"/>
                    </a:lnT>
                    <a:lnB w="38100" cap="flat" cmpd="sng" algn="ctr">
                      <a:solidFill>
                        <a:schemeClr val="accent1">
                          <a:lumMod val="75000"/>
                        </a:schemeClr>
                      </a:solidFill>
                      <a:prstDash val="solid"/>
                      <a:round/>
                      <a:headEnd type="none" w="med" len="med"/>
                      <a:tailEnd type="none" w="med" len="med"/>
                    </a:lnB>
                    <a:noFill/>
                  </a:tcPr>
                </a:tc>
                <a:extLst>
                  <a:ext uri="{0D108BD9-81ED-4DB2-BD59-A6C34878D82A}">
                    <a16:rowId xmlns:a16="http://schemas.microsoft.com/office/drawing/2014/main" val="546017605"/>
                  </a:ext>
                </a:extLst>
              </a:tr>
              <a:tr h="359366">
                <a:tc>
                  <a:txBody>
                    <a:bodyPr/>
                    <a:lstStyle/>
                    <a:p>
                      <a:r>
                        <a:rPr kumimoji="1" lang="ja-JP" altLang="en-US" sz="1200" spc="100" baseline="0" dirty="0">
                          <a:latin typeface="メイリオ" panose="020B0604030504040204" pitchFamily="50" charset="-128"/>
                          <a:ea typeface="メイリオ" panose="020B0604030504040204" pitchFamily="50" charset="-128"/>
                        </a:rPr>
                        <a:t>（２）事業収入</a:t>
                      </a:r>
                    </a:p>
                  </a:txBody>
                  <a:tcPr anchor="ctr">
                    <a:lnR w="12700" cap="flat" cmpd="sng" algn="ctr">
                      <a:solidFill>
                        <a:schemeClr val="bg1">
                          <a:lumMod val="50000"/>
                        </a:schemeClr>
                      </a:solid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noFill/>
                  </a:tcPr>
                </a:tc>
                <a:tc>
                  <a:txBody>
                    <a:bodyPr/>
                    <a:lstStyle/>
                    <a:p>
                      <a:pPr marL="180000" indent="-180000" algn="l">
                        <a:buFont typeface="Arial" panose="020B0604020202020204" pitchFamily="34" charset="0"/>
                        <a:buChar char="•"/>
                      </a:pPr>
                      <a:r>
                        <a:rPr kumimoji="1" lang="ja-JP" altLang="en-US" sz="1200" spc="100" baseline="0" dirty="0">
                          <a:latin typeface="メイリオ" panose="020B0604030504040204" pitchFamily="50" charset="-128"/>
                          <a:ea typeface="メイリオ" panose="020B0604030504040204" pitchFamily="50" charset="-128"/>
                        </a:rPr>
                        <a:t>本人からの申告が中心（収入控（自営業）等により日々の総売上額、材料費、仕入額等）</a:t>
                      </a:r>
                    </a:p>
                  </a:txBody>
                  <a:tcPr anchor="ctr">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lumMod val="75000"/>
                        </a:schemeClr>
                      </a:solidFill>
                      <a:prstDash val="solid"/>
                      <a:round/>
                      <a:headEnd type="none" w="med" len="med"/>
                      <a:tailEnd type="none" w="med" len="med"/>
                    </a:lnT>
                    <a:noFill/>
                  </a:tcPr>
                </a:tc>
                <a:extLst>
                  <a:ext uri="{0D108BD9-81ED-4DB2-BD59-A6C34878D82A}">
                    <a16:rowId xmlns:a16="http://schemas.microsoft.com/office/drawing/2014/main" val="1120071581"/>
                  </a:ext>
                </a:extLst>
              </a:tr>
            </a:tbl>
          </a:graphicData>
        </a:graphic>
      </p:graphicFrame>
      <p:sp>
        <p:nvSpPr>
          <p:cNvPr id="6" name="正方形/長方形 5">
            <a:extLst>
              <a:ext uri="{FF2B5EF4-FFF2-40B4-BE49-F238E27FC236}">
                <a16:creationId xmlns:a16="http://schemas.microsoft.com/office/drawing/2014/main" id="{E7559F55-A36D-45E2-4463-520E13BD237E}"/>
              </a:ext>
            </a:extLst>
          </p:cNvPr>
          <p:cNvSpPr/>
          <p:nvPr/>
        </p:nvSpPr>
        <p:spPr>
          <a:xfrm>
            <a:off x="124022" y="3425055"/>
            <a:ext cx="3056539" cy="37114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400" b="1" spc="100" dirty="0">
                <a:solidFill>
                  <a:schemeClr val="tx1">
                    <a:lumMod val="85000"/>
                    <a:lumOff val="15000"/>
                  </a:schemeClr>
                </a:solidFill>
                <a:latin typeface="メイリオ" panose="020B0604030504040204" pitchFamily="50" charset="-128"/>
                <a:ea typeface="メイリオ" panose="020B0604030504040204" pitchFamily="50" charset="-128"/>
              </a:rPr>
              <a:t>○勤労に伴う収入</a:t>
            </a:r>
            <a:endParaRPr kumimoji="1" lang="en-US" altLang="ja-JP" sz="1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273EDB69-A21C-F944-602A-C0DCFD7D724B}"/>
              </a:ext>
            </a:extLst>
          </p:cNvPr>
          <p:cNvSpPr/>
          <p:nvPr/>
        </p:nvSpPr>
        <p:spPr>
          <a:xfrm>
            <a:off x="134937" y="5627428"/>
            <a:ext cx="3056539" cy="371147"/>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sz="1400" b="1" spc="100" dirty="0">
                <a:solidFill>
                  <a:schemeClr val="tx1">
                    <a:lumMod val="85000"/>
                    <a:lumOff val="15000"/>
                  </a:schemeClr>
                </a:solidFill>
                <a:latin typeface="メイリオ" panose="020B0604030504040204" pitchFamily="50" charset="-128"/>
                <a:ea typeface="メイリオ" panose="020B0604030504040204" pitchFamily="50" charset="-128"/>
              </a:rPr>
              <a:t>○就労に伴う以外の収入</a:t>
            </a:r>
            <a:endParaRPr kumimoji="1" lang="en-US" altLang="ja-JP" sz="1400" b="1" spc="1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564463DD-5088-0C3E-5DC8-221F218D0C69}"/>
              </a:ext>
            </a:extLst>
          </p:cNvPr>
          <p:cNvSpPr txBox="1"/>
          <p:nvPr/>
        </p:nvSpPr>
        <p:spPr>
          <a:xfrm>
            <a:off x="372765" y="5961810"/>
            <a:ext cx="9257861" cy="523220"/>
          </a:xfrm>
          <a:prstGeom prst="rect">
            <a:avLst/>
          </a:prstGeom>
          <a:noFill/>
        </p:spPr>
        <p:txBody>
          <a:bodyPr wrap="square">
            <a:spAutoFit/>
          </a:bodyPr>
          <a:lstStyle/>
          <a:p>
            <a:r>
              <a:rPr lang="ja-JP" altLang="en-US" sz="1400" spc="100" dirty="0">
                <a:latin typeface="メイリオ" panose="020B0604030504040204" pitchFamily="50" charset="-128"/>
                <a:ea typeface="メイリオ" panose="020B0604030504040204" pitchFamily="50" charset="-128"/>
              </a:rPr>
              <a:t>恩給、年金等の収入については、振り込まれた通帳や額改定通知等を確認します。</a:t>
            </a:r>
            <a:endParaRPr lang="en-US" altLang="ja-JP" sz="1400" spc="100" dirty="0">
              <a:latin typeface="メイリオ" panose="020B0604030504040204" pitchFamily="50" charset="-128"/>
              <a:ea typeface="メイリオ" panose="020B0604030504040204" pitchFamily="50" charset="-128"/>
            </a:endParaRPr>
          </a:p>
          <a:p>
            <a:r>
              <a:rPr lang="ja-JP" altLang="en-US" sz="1400" spc="100" dirty="0">
                <a:latin typeface="メイリオ" panose="020B0604030504040204" pitchFamily="50" charset="-128"/>
                <a:ea typeface="メイリオ" panose="020B0604030504040204" pitchFamily="50" charset="-128"/>
              </a:rPr>
              <a:t>仕送り収入等についても、収入申告書徴取時に確認します。</a:t>
            </a:r>
          </a:p>
        </p:txBody>
      </p:sp>
      <p:sp>
        <p:nvSpPr>
          <p:cNvPr id="12" name="正方形/長方形 11">
            <a:extLst>
              <a:ext uri="{FF2B5EF4-FFF2-40B4-BE49-F238E27FC236}">
                <a16:creationId xmlns:a16="http://schemas.microsoft.com/office/drawing/2014/main" id="{69BB45F8-1332-7D69-899F-E910661B192A}"/>
              </a:ext>
            </a:extLst>
          </p:cNvPr>
          <p:cNvSpPr/>
          <p:nvPr/>
        </p:nvSpPr>
        <p:spPr>
          <a:xfrm>
            <a:off x="4850134" y="1897334"/>
            <a:ext cx="3898235" cy="1280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資産申告書</a:t>
            </a:r>
            <a:r>
              <a:rPr kumimoji="1" lang="en-US" altLang="ja-JP" sz="1400" spc="100" dirty="0">
                <a:solidFill>
                  <a:schemeClr val="tx1"/>
                </a:solidFill>
                <a:latin typeface="メイリオ" panose="020B0604030504040204" pitchFamily="50" charset="-128"/>
                <a:ea typeface="メイリオ" panose="020B0604030504040204" pitchFamily="50" charset="-128"/>
              </a:rPr>
              <a:t>】</a:t>
            </a:r>
          </a:p>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少なくとも</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年に</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回は徴取</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AA20D8FD-F48C-6DB6-D473-F87F5B15EDD0}"/>
              </a:ext>
            </a:extLst>
          </p:cNvPr>
          <p:cNvSpPr txBox="1"/>
          <p:nvPr/>
        </p:nvSpPr>
        <p:spPr>
          <a:xfrm>
            <a:off x="1708969" y="1925501"/>
            <a:ext cx="3141165"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（課問第８の</a:t>
            </a:r>
            <a:r>
              <a:rPr kumimoji="1" lang="en-US" altLang="ja-JP" sz="1100" dirty="0">
                <a:latin typeface="メイリオ" panose="020B0604030504040204" pitchFamily="50" charset="-128"/>
                <a:ea typeface="メイリオ" panose="020B0604030504040204" pitchFamily="50" charset="-128"/>
              </a:rPr>
              <a:t>55</a:t>
            </a:r>
            <a:r>
              <a:rPr kumimoji="1" lang="ja-JP" altLang="en-US" sz="1100" dirty="0">
                <a:latin typeface="メイリオ" panose="020B0604030504040204" pitchFamily="50" charset="-128"/>
                <a:ea typeface="メイリオ" panose="020B0604030504040204" pitchFamily="50" charset="-128"/>
              </a:rPr>
              <a:t>「収入申告の時期等」参照）</a:t>
            </a:r>
          </a:p>
        </p:txBody>
      </p:sp>
      <p:sp>
        <p:nvSpPr>
          <p:cNvPr id="11" name="テキスト ボックス 10">
            <a:extLst>
              <a:ext uri="{FF2B5EF4-FFF2-40B4-BE49-F238E27FC236}">
                <a16:creationId xmlns:a16="http://schemas.microsoft.com/office/drawing/2014/main" id="{A51C2DC6-ED9A-D80B-5C2B-4D384D459BD5}"/>
              </a:ext>
            </a:extLst>
          </p:cNvPr>
          <p:cNvSpPr txBox="1"/>
          <p:nvPr/>
        </p:nvSpPr>
        <p:spPr>
          <a:xfrm>
            <a:off x="6134886" y="1891024"/>
            <a:ext cx="3280706" cy="261610"/>
          </a:xfrm>
          <a:prstGeom prst="rect">
            <a:avLst/>
          </a:prstGeom>
          <a:noFill/>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（局第３、課問第３の</a:t>
            </a:r>
            <a:r>
              <a:rPr kumimoji="1" lang="en-US" altLang="ja-JP" sz="1100" dirty="0">
                <a:latin typeface="メイリオ" panose="020B0604030504040204" pitchFamily="50" charset="-128"/>
                <a:ea typeface="メイリオ" panose="020B0604030504040204" pitchFamily="50" charset="-128"/>
              </a:rPr>
              <a:t>13</a:t>
            </a:r>
            <a:r>
              <a:rPr kumimoji="1" lang="ja-JP" altLang="en-US" sz="1100" dirty="0">
                <a:latin typeface="メイリオ" panose="020B0604030504040204" pitchFamily="50" charset="-128"/>
                <a:ea typeface="メイリオ" panose="020B0604030504040204" pitchFamily="50" charset="-128"/>
              </a:rPr>
              <a:t>「資産の申告」参照）</a:t>
            </a:r>
          </a:p>
        </p:txBody>
      </p:sp>
      <p:sp>
        <p:nvSpPr>
          <p:cNvPr id="9" name="正方形/長方形 8">
            <a:extLst>
              <a:ext uri="{FF2B5EF4-FFF2-40B4-BE49-F238E27FC236}">
                <a16:creationId xmlns:a16="http://schemas.microsoft.com/office/drawing/2014/main" id="{810A7AB1-F7DA-DB48-85F6-68BC7490374D}"/>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2178416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F5811-16F2-8071-2E21-9151CA343F0A}"/>
            </a:ext>
          </a:extLst>
        </p:cNvPr>
        <p:cNvGrpSpPr/>
        <p:nvPr/>
      </p:nvGrpSpPr>
      <p:grpSpPr>
        <a:xfrm>
          <a:off x="0" y="0"/>
          <a:ext cx="0" cy="0"/>
          <a:chOff x="0" y="0"/>
          <a:chExt cx="0" cy="0"/>
        </a:xfrm>
      </p:grpSpPr>
      <p:sp>
        <p:nvSpPr>
          <p:cNvPr id="52227" name="スライド番号プレースホルダー 5">
            <a:extLst>
              <a:ext uri="{FF2B5EF4-FFF2-40B4-BE49-F238E27FC236}">
                <a16:creationId xmlns:a16="http://schemas.microsoft.com/office/drawing/2014/main" id="{4F91F420-0F2A-D9EF-6F93-B82B45D8570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4195A21-CE19-49A1-B0D7-CC896DAF5821}" type="slidenum">
              <a:rPr lang="ja-JP" altLang="en-US" sz="1000" smtClean="0">
                <a:solidFill>
                  <a:srgbClr val="898989"/>
                </a:solidFill>
              </a:rPr>
              <a:pPr>
                <a:lnSpc>
                  <a:spcPct val="100000"/>
                </a:lnSpc>
                <a:spcBef>
                  <a:spcPct val="0"/>
                </a:spcBef>
                <a:buFontTx/>
                <a:buNone/>
              </a:pPr>
              <a:t>54</a:t>
            </a:fld>
            <a:endParaRPr lang="ja-JP" altLang="en-US" sz="1000">
              <a:solidFill>
                <a:srgbClr val="898989"/>
              </a:solidFill>
            </a:endParaRPr>
          </a:p>
        </p:txBody>
      </p:sp>
      <p:sp>
        <p:nvSpPr>
          <p:cNvPr id="5" name="正方形/長方形 4">
            <a:extLst>
              <a:ext uri="{FF2B5EF4-FFF2-40B4-BE49-F238E27FC236}">
                <a16:creationId xmlns:a16="http://schemas.microsoft.com/office/drawing/2014/main" id="{1B797145-A570-7478-6DB0-BF8A6460CD4E}"/>
              </a:ext>
            </a:extLst>
          </p:cNvPr>
          <p:cNvSpPr/>
          <p:nvPr/>
        </p:nvSpPr>
        <p:spPr>
          <a:xfrm>
            <a:off x="199699" y="1105976"/>
            <a:ext cx="9506602" cy="36677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◆収入認定除外について（主な例）</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○慈善的金銭、冠婚葬祭の祝儀香典等</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・社会事業団体等から臨時的に恵与された金銭で社会通念上収入認定することが適当でないもの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・出産、就職、結婚、葬祭等に際して贈与される金銭で社会通念上収入認定することが適当でないもの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○自立更生のために使われるもの</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・自立更生を目的とした恵与金又は他法他施策による貸付金のうち、自立更生にあてられるもの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・災害等による補償金、保険金、見舞金のうち、自立更生にあてられるもの</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 高等学校等で就学しながら保護を受ける者のアルバイト等の収入のうち、</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6286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→生業扶助（高等学校等就学費）の支給対象とならない経費（学習塾費を含む）や賄いきれない</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経費であって、就学のための必要最小限度の額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en-US" altLang="ja-JP" sz="1400"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a:t>
            </a:r>
            <a:r>
              <a:rPr kumimoji="1" lang="en-US" altLang="ja-JP" sz="1400"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就労や早期脱却に資する経費（自動車運転免許、大学等の受験料、入学料等）</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実施機関が認めた場合</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○特定の者に対しその障害等に着目し、精神的な慰謝激励等の目的で支給されるもの</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・地方公共団体のいわゆる福祉的給付金　ほか</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450850" indent="-450850" eaLnBrk="1" fontAlgn="auto" hangingPunct="1">
              <a:spcBef>
                <a:spcPts val="300"/>
              </a:spcBef>
              <a:spcAft>
                <a:spcPts val="0"/>
              </a:spcAft>
              <a:tabLst>
                <a:tab pos="450850" algn="l"/>
              </a:tabLs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3A327F2-7BB8-BF45-25C0-FC5BDD749822}"/>
              </a:ext>
            </a:extLst>
          </p:cNvPr>
          <p:cNvSpPr/>
          <p:nvPr/>
        </p:nvSpPr>
        <p:spPr>
          <a:xfrm>
            <a:off x="199699" y="4600065"/>
            <a:ext cx="9506602" cy="18918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◆控除について（主な例）</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○勤労控除（基礎控除、新規就労控除、</a:t>
            </a:r>
            <a:r>
              <a:rPr kumimoji="1" lang="en-US" altLang="ja-JP" sz="1400" u="sng" spc="100" dirty="0">
                <a:solidFill>
                  <a:schemeClr val="tx1"/>
                </a:solidFill>
                <a:latin typeface="メイリオ" panose="020B0604030504040204" pitchFamily="50" charset="-128"/>
                <a:ea typeface="メイリオ" panose="020B0604030504040204" pitchFamily="50" charset="-128"/>
              </a:rPr>
              <a:t>20</a:t>
            </a:r>
            <a:r>
              <a:rPr kumimoji="1" lang="ja-JP" altLang="en-US" sz="1400" u="sng" spc="100" dirty="0">
                <a:solidFill>
                  <a:schemeClr val="tx1"/>
                </a:solidFill>
                <a:latin typeface="メイリオ" panose="020B0604030504040204" pitchFamily="50" charset="-128"/>
                <a:ea typeface="メイリオ" panose="020B0604030504040204" pitchFamily="50" charset="-128"/>
              </a:rPr>
              <a:t>歳未満控除等）</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○社会保険料、所得税、労働組合費、通勤費等の勤労収入を得るための就労に伴う必要経費</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en-US" altLang="ja-JP" sz="1400" spc="100" dirty="0">
                <a:solidFill>
                  <a:schemeClr val="tx1"/>
                </a:solidFill>
                <a:latin typeface="メイリオ" panose="020B0604030504040204" pitchFamily="50" charset="-128"/>
                <a:ea typeface="メイリオ" panose="020B0604030504040204" pitchFamily="50" charset="-128"/>
              </a:rPr>
              <a:t>※</a:t>
            </a:r>
            <a:r>
              <a:rPr kumimoji="1" lang="ja-JP" altLang="en-US" sz="1400" spc="100" dirty="0">
                <a:solidFill>
                  <a:schemeClr val="tx1"/>
                </a:solidFill>
                <a:latin typeface="メイリオ" panose="020B0604030504040204" pitchFamily="50" charset="-128"/>
                <a:ea typeface="メイリオ" panose="020B0604030504040204" pitchFamily="50" charset="-128"/>
              </a:rPr>
              <a:t>給与明細書で控除されているものでも控除できないものもあり（例：職場の親睦会費等）</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u="sng" spc="100" dirty="0">
                <a:solidFill>
                  <a:schemeClr val="tx1"/>
                </a:solidFill>
                <a:latin typeface="メイリオ" panose="020B0604030504040204" pitchFamily="50" charset="-128"/>
                <a:ea typeface="メイリオ" panose="020B0604030504040204" pitchFamily="50" charset="-128"/>
              </a:rPr>
              <a:t>○その他の必要経費</a:t>
            </a:r>
            <a:endParaRPr kumimoji="1" lang="en-US" altLang="ja-JP" sz="1400" u="sng"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・出稼ぎ等に要する生活費や住宅費</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・就労に伴う子の託児費</a:t>
            </a:r>
          </a:p>
        </p:txBody>
      </p:sp>
      <p:sp>
        <p:nvSpPr>
          <p:cNvPr id="4" name="二等辺三角形 3">
            <a:extLst>
              <a:ext uri="{FF2B5EF4-FFF2-40B4-BE49-F238E27FC236}">
                <a16:creationId xmlns:a16="http://schemas.microsoft.com/office/drawing/2014/main" id="{51CBB3A6-9BBF-A4DC-E691-C8067C3DF498}"/>
              </a:ext>
            </a:extLst>
          </p:cNvPr>
          <p:cNvSpPr/>
          <p:nvPr/>
        </p:nvSpPr>
        <p:spPr bwMode="auto">
          <a:xfrm rot="16200000">
            <a:off x="4923489" y="6161589"/>
            <a:ext cx="295275" cy="295594"/>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8" name="角丸四角形 30">
            <a:extLst>
              <a:ext uri="{FF2B5EF4-FFF2-40B4-BE49-F238E27FC236}">
                <a16:creationId xmlns:a16="http://schemas.microsoft.com/office/drawing/2014/main" id="{DF68C975-DAA3-355E-5F1C-95A4DC699DE1}"/>
              </a:ext>
            </a:extLst>
          </p:cNvPr>
          <p:cNvSpPr/>
          <p:nvPr/>
        </p:nvSpPr>
        <p:spPr bwMode="auto">
          <a:xfrm>
            <a:off x="5090861" y="5822861"/>
            <a:ext cx="4615439" cy="814729"/>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勤労控除は、就労に向けたインセンティブでもあり、意欲喚起にもつながるものです。仕組みについて把握し、受給者に丁寧に説明しましょう。</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pic>
        <p:nvPicPr>
          <p:cNvPr id="10" name="図 9" descr="黒い背景と男性の絵&#10;&#10;低い精度で自動的に生成された説明">
            <a:extLst>
              <a:ext uri="{FF2B5EF4-FFF2-40B4-BE49-F238E27FC236}">
                <a16:creationId xmlns:a16="http://schemas.microsoft.com/office/drawing/2014/main" id="{9CB59CE6-0597-97F7-6FE9-6DA27BE2B5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67"/>
          <a:stretch/>
        </p:blipFill>
        <p:spPr bwMode="auto">
          <a:xfrm>
            <a:off x="3829633" y="5643680"/>
            <a:ext cx="1389291" cy="118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a:extLst>
              <a:ext uri="{FF2B5EF4-FFF2-40B4-BE49-F238E27FC236}">
                <a16:creationId xmlns:a16="http://schemas.microsoft.com/office/drawing/2014/main" id="{9C203661-EA4C-53A2-46B2-BD4619B44E3E}"/>
              </a:ext>
            </a:extLst>
          </p:cNvPr>
          <p:cNvSpPr/>
          <p:nvPr/>
        </p:nvSpPr>
        <p:spPr>
          <a:xfrm>
            <a:off x="115422" y="539456"/>
            <a:ext cx="9590877" cy="533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lang="ja-JP" altLang="en-US" sz="1400" spc="100" dirty="0">
                <a:solidFill>
                  <a:prstClr val="black"/>
                </a:solidFill>
                <a:latin typeface="メイリオ" panose="020B0604030504040204" pitchFamily="50" charset="-128"/>
                <a:ea typeface="メイリオ" panose="020B0604030504040204" pitchFamily="50" charset="-128"/>
              </a:rPr>
              <a:t>収入については、全額を収入として認定することが原則ですが、例外として、収入として認定しないものや、収入から控除できるものがあります。実施要領の　　 第</a:t>
            </a:r>
            <a:r>
              <a:rPr lang="en-US" altLang="ja-JP" sz="1400" spc="100" dirty="0">
                <a:solidFill>
                  <a:prstClr val="black"/>
                </a:solidFill>
                <a:latin typeface="メイリオ" panose="020B0604030504040204" pitchFamily="50" charset="-128"/>
                <a:ea typeface="メイリオ" panose="020B0604030504040204" pitchFamily="50" charset="-128"/>
              </a:rPr>
              <a:t>8</a:t>
            </a:r>
            <a:r>
              <a:rPr lang="ja-JP" altLang="en-US" sz="1400" spc="100" dirty="0">
                <a:solidFill>
                  <a:prstClr val="black"/>
                </a:solidFill>
                <a:latin typeface="メイリオ" panose="020B0604030504040204" pitchFamily="50" charset="-128"/>
                <a:ea typeface="メイリオ" panose="020B0604030504040204" pitchFamily="50" charset="-128"/>
              </a:rPr>
              <a:t>－</a:t>
            </a:r>
            <a:r>
              <a:rPr lang="en-US" altLang="ja-JP" sz="1400" spc="100" dirty="0">
                <a:solidFill>
                  <a:prstClr val="black"/>
                </a:solidFill>
                <a:latin typeface="メイリオ" panose="020B0604030504040204" pitchFamily="50" charset="-128"/>
                <a:ea typeface="メイリオ" panose="020B0604030504040204" pitchFamily="50" charset="-128"/>
              </a:rPr>
              <a:t>3</a:t>
            </a:r>
            <a:r>
              <a:rPr lang="ja-JP" altLang="en-US" sz="1400" spc="100" dirty="0">
                <a:solidFill>
                  <a:prstClr val="black"/>
                </a:solidFill>
                <a:latin typeface="メイリオ" panose="020B0604030504040204" pitchFamily="50" charset="-128"/>
                <a:ea typeface="メイリオ" panose="020B0604030504040204" pitchFamily="50" charset="-128"/>
              </a:rPr>
              <a:t>を確認しておきましょう。</a:t>
            </a:r>
          </a:p>
        </p:txBody>
      </p:sp>
      <p:sp>
        <p:nvSpPr>
          <p:cNvPr id="3" name="四角形: 角を丸くする 2">
            <a:extLst>
              <a:ext uri="{FF2B5EF4-FFF2-40B4-BE49-F238E27FC236}">
                <a16:creationId xmlns:a16="http://schemas.microsoft.com/office/drawing/2014/main" id="{CFA061C4-267F-1421-96BA-FCE4546CC3C5}"/>
              </a:ext>
            </a:extLst>
          </p:cNvPr>
          <p:cNvSpPr/>
          <p:nvPr/>
        </p:nvSpPr>
        <p:spPr>
          <a:xfrm>
            <a:off x="5134609" y="769494"/>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次</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6EB857A1-E590-92B2-31F0-4652A532E37A}"/>
              </a:ext>
            </a:extLst>
          </p:cNvPr>
          <p:cNvSpPr/>
          <p:nvPr/>
        </p:nvSpPr>
        <p:spPr>
          <a:xfrm>
            <a:off x="-3381" y="231712"/>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spTree>
    <p:extLst>
      <p:ext uri="{BB962C8B-B14F-4D97-AF65-F5344CB8AC3E}">
        <p14:creationId xmlns:p14="http://schemas.microsoft.com/office/powerpoint/2010/main" val="27620230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スライド番号プレースホルダー 5">
            <a:extLst>
              <a:ext uri="{FF2B5EF4-FFF2-40B4-BE49-F238E27FC236}">
                <a16:creationId xmlns:a16="http://schemas.microsoft.com/office/drawing/2014/main" id="{31343AB3-CD6A-8BF2-7A3C-B902116CA64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70C63702-BDA4-445A-B9BA-AE858F417BC2}" type="slidenum">
              <a:rPr lang="ja-JP" altLang="en-US" sz="1000" smtClean="0">
                <a:solidFill>
                  <a:srgbClr val="898989"/>
                </a:solidFill>
              </a:rPr>
              <a:pPr>
                <a:lnSpc>
                  <a:spcPct val="100000"/>
                </a:lnSpc>
                <a:spcBef>
                  <a:spcPct val="0"/>
                </a:spcBef>
                <a:buFontTx/>
                <a:buNone/>
              </a:pPr>
              <a:t>55</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17F4C00F-E7BA-4ED0-551B-53CAB8097BBC}"/>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６．返還・徴収</a:t>
            </a:r>
          </a:p>
        </p:txBody>
      </p:sp>
      <p:sp>
        <p:nvSpPr>
          <p:cNvPr id="10" name="正方形/長方形 9">
            <a:extLst>
              <a:ext uri="{FF2B5EF4-FFF2-40B4-BE49-F238E27FC236}">
                <a16:creationId xmlns:a16="http://schemas.microsoft.com/office/drawing/2014/main" id="{61D21A68-9788-3206-2A2C-F2B363FBF060}"/>
              </a:ext>
            </a:extLst>
          </p:cNvPr>
          <p:cNvSpPr/>
          <p:nvPr/>
        </p:nvSpPr>
        <p:spPr>
          <a:xfrm>
            <a:off x="0" y="648001"/>
            <a:ext cx="9906000" cy="1580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条（返還）と法第</a:t>
            </a:r>
            <a:r>
              <a:rPr kumimoji="1" lang="en-US" altLang="ja-JP" sz="1400" spc="100" dirty="0">
                <a:solidFill>
                  <a:schemeClr val="tx1"/>
                </a:solidFill>
                <a:latin typeface="メイリオ" panose="020B0604030504040204" pitchFamily="50" charset="-128"/>
                <a:ea typeface="メイリオ" panose="020B0604030504040204" pitchFamily="50" charset="-128"/>
              </a:rPr>
              <a:t>78</a:t>
            </a:r>
            <a:r>
              <a:rPr kumimoji="1" lang="ja-JP" altLang="en-US" sz="1400" spc="100" dirty="0">
                <a:solidFill>
                  <a:schemeClr val="tx1"/>
                </a:solidFill>
                <a:latin typeface="メイリオ" panose="020B0604030504040204" pitchFamily="50" charset="-128"/>
                <a:ea typeface="メイリオ" panose="020B0604030504040204" pitchFamily="50" charset="-128"/>
              </a:rPr>
              <a:t>条（徴収）は、どちらも保護費の返還に関するものですが、</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条は、急迫の場合等において資力があるにもかかわらず、保護を受けたとき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第</a:t>
            </a:r>
            <a:r>
              <a:rPr kumimoji="1" lang="en-US" altLang="ja-JP" sz="1400" spc="100" dirty="0">
                <a:solidFill>
                  <a:schemeClr val="tx1"/>
                </a:solidFill>
                <a:latin typeface="メイリオ" panose="020B0604030504040204" pitchFamily="50" charset="-128"/>
                <a:ea typeface="メイリオ" panose="020B0604030504040204" pitchFamily="50" charset="-128"/>
              </a:rPr>
              <a:t>78</a:t>
            </a:r>
            <a:r>
              <a:rPr kumimoji="1" lang="ja-JP" altLang="en-US" sz="1400" spc="100" dirty="0">
                <a:solidFill>
                  <a:schemeClr val="tx1"/>
                </a:solidFill>
                <a:latin typeface="メイリオ" panose="020B0604030504040204" pitchFamily="50" charset="-128"/>
                <a:ea typeface="メイリオ" panose="020B0604030504040204" pitchFamily="50" charset="-128"/>
              </a:rPr>
              <a:t>条は、不実の申請や不正な手段により保護を受け、又は他人をして受けさせた者があるときの規定で</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いわゆる「不正受給」が対象です。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法第</a:t>
            </a:r>
            <a:r>
              <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63</a:t>
            </a: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a:t>
            </a:r>
            <a:r>
              <a:rPr kumimoji="1" lang="en-US" altLang="ja-JP"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78</a:t>
            </a:r>
            <a:r>
              <a:rPr kumimoji="1" lang="ja-JP" altLang="en-US" sz="1400" i="0"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条のいずれを適用</a:t>
            </a:r>
            <a:r>
              <a:rPr kumimoji="1" lang="ja-JP" altLang="en-US" sz="140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するか判断に迷う場合には、</a:t>
            </a:r>
            <a:r>
              <a:rPr kumimoji="1" lang="ja-JP" altLang="en-US" sz="1400" b="1"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ケース診断会議等に</a:t>
            </a:r>
            <a:r>
              <a:rPr kumimoji="1" lang="ja-JP" altLang="en-US" sz="140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より組織的に検討</a:t>
            </a:r>
            <a:r>
              <a:rPr kumimoji="1" lang="ja-JP" altLang="en-US" sz="1400" spc="100" dirty="0">
                <a:solidFill>
                  <a:schemeClr val="tx1"/>
                </a:solidFill>
                <a:latin typeface="メイリオ" panose="020B0604030504040204" pitchFamily="50" charset="-128"/>
                <a:ea typeface="メイリオ" panose="020B0604030504040204" pitchFamily="50" charset="-128"/>
              </a:rPr>
              <a:t>し、</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判断しましょう（別冊問答 問</a:t>
            </a:r>
            <a:r>
              <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13</a:t>
            </a:r>
            <a:r>
              <a:rPr kumimoji="1" lang="ja-JP" altLang="en-US"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－１参照）。</a:t>
            </a:r>
            <a:endParaRPr kumimoji="1" lang="en-US" altLang="ja-JP" sz="1400" b="0" i="0" u="none" strike="noStrike" kern="1200" cap="none" spc="10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p:txBody>
      </p:sp>
      <p:sp>
        <p:nvSpPr>
          <p:cNvPr id="2" name="四角形: 角を丸くする 1">
            <a:extLst>
              <a:ext uri="{FF2B5EF4-FFF2-40B4-BE49-F238E27FC236}">
                <a16:creationId xmlns:a16="http://schemas.microsoft.com/office/drawing/2014/main" id="{0850E6E5-FF26-B534-CB76-E467EC2E904B}"/>
              </a:ext>
            </a:extLst>
          </p:cNvPr>
          <p:cNvSpPr/>
          <p:nvPr/>
        </p:nvSpPr>
        <p:spPr>
          <a:xfrm>
            <a:off x="393096" y="2306484"/>
            <a:ext cx="3404350" cy="432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費用の返還（法第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63</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p>
        </p:txBody>
      </p:sp>
      <p:sp>
        <p:nvSpPr>
          <p:cNvPr id="5" name="四角形: 角を丸くする 4">
            <a:extLst>
              <a:ext uri="{FF2B5EF4-FFF2-40B4-BE49-F238E27FC236}">
                <a16:creationId xmlns:a16="http://schemas.microsoft.com/office/drawing/2014/main" id="{731F7A4A-58E2-4257-BA21-98CC98D761CE}"/>
              </a:ext>
            </a:extLst>
          </p:cNvPr>
          <p:cNvSpPr/>
          <p:nvPr/>
        </p:nvSpPr>
        <p:spPr>
          <a:xfrm>
            <a:off x="393096" y="2644583"/>
            <a:ext cx="9133492" cy="1138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が、急迫の場合等において資力があるにもかかわらず、保護を受けたときは、保護に要する費用を支弁した都道府県又は市町村に対して、すみやかに、その受けた保護金品に相当する金額の範囲内において保護の実施機関の定める額を返還しなければならない。</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AFB243EF-D50C-B199-DBCF-E135755D4D87}"/>
              </a:ext>
            </a:extLst>
          </p:cNvPr>
          <p:cNvSpPr/>
          <p:nvPr/>
        </p:nvSpPr>
        <p:spPr>
          <a:xfrm>
            <a:off x="393096" y="4999543"/>
            <a:ext cx="3404350" cy="432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費用の徴収（法第</a:t>
            </a:r>
            <a:r>
              <a:rPr kumimoji="1" lang="en-US" altLang="ja-JP" sz="1400" b="1" spc="100" dirty="0">
                <a:solidFill>
                  <a:schemeClr val="tx1"/>
                </a:solidFill>
                <a:latin typeface="メイリオ" panose="020B0604030504040204" pitchFamily="50" charset="-128"/>
                <a:ea typeface="メイリオ" panose="020B0604030504040204" pitchFamily="50" charset="-128"/>
              </a:rPr>
              <a:t>78</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p>
        </p:txBody>
      </p:sp>
      <p:sp>
        <p:nvSpPr>
          <p:cNvPr id="7" name="四角形: 角を丸くする 6">
            <a:extLst>
              <a:ext uri="{FF2B5EF4-FFF2-40B4-BE49-F238E27FC236}">
                <a16:creationId xmlns:a16="http://schemas.microsoft.com/office/drawing/2014/main" id="{BC7ADDE9-A3AF-93BB-D562-9BE1AAC6E2E2}"/>
              </a:ext>
            </a:extLst>
          </p:cNvPr>
          <p:cNvSpPr/>
          <p:nvPr/>
        </p:nvSpPr>
        <p:spPr>
          <a:xfrm>
            <a:off x="393096" y="5345705"/>
            <a:ext cx="9133492" cy="1138569"/>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285750" indent="-285750" eaLnBrk="1" fontAlgn="auto" hangingPunct="1">
              <a:spcBef>
                <a:spcPts val="300"/>
              </a:spcBef>
              <a:spcAft>
                <a:spcPts val="0"/>
              </a:spcAft>
              <a:buFont typeface="Arial" panose="020B0604020202020204" pitchFamily="34" charset="0"/>
              <a:buChar char="•"/>
              <a:defRPr/>
            </a:pPr>
            <a:r>
              <a:rPr lang="ja-JP" altLang="en-US" sz="1400" b="0" i="0" spc="100" dirty="0">
                <a:solidFill>
                  <a:schemeClr val="tx1"/>
                </a:solidFill>
                <a:effectLst/>
                <a:latin typeface="メイリオ" panose="020B0604030504040204" pitchFamily="50" charset="-128"/>
                <a:ea typeface="メイリオ" panose="020B0604030504040204" pitchFamily="50" charset="-128"/>
              </a:rPr>
              <a:t>不実の申請その他不正な手段により保護を受け、又は他人をして受けさせた者があるときは、保護費を支弁した都道府県又は市町村の長は、その費用の額の全部又は一部を、その者から徴収するほか、その徴収する額に百分の四十を乗じて得た額以下の金額を徴収することができ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530214B-B5F9-1437-6006-C7657BE5667A}"/>
              </a:ext>
            </a:extLst>
          </p:cNvPr>
          <p:cNvSpPr txBox="1"/>
          <p:nvPr/>
        </p:nvSpPr>
        <p:spPr>
          <a:xfrm>
            <a:off x="739127" y="3652260"/>
            <a:ext cx="8964613" cy="1169551"/>
          </a:xfrm>
          <a:prstGeom prst="rect">
            <a:avLst/>
          </a:prstGeom>
          <a:noFill/>
        </p:spPr>
        <p:txBody>
          <a:bodyPr wrap="square">
            <a:spAutoFit/>
          </a:bodyPr>
          <a:lstStyle/>
          <a:p>
            <a:pPr marL="285750" indent="-285750" eaLnBrk="1" fontAlgn="auto" hangingPunct="1">
              <a:spcBef>
                <a:spcPts val="600"/>
              </a:spcBef>
              <a:spcAft>
                <a:spcPts val="0"/>
              </a:spcAft>
              <a:buFont typeface="メイリオ" panose="020B0604030504040204" pitchFamily="50" charset="-128"/>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63</a:t>
            </a:r>
            <a:r>
              <a:rPr kumimoji="1" lang="ja-JP" altLang="en-US" sz="1400" spc="100" dirty="0">
                <a:solidFill>
                  <a:schemeClr val="tx1"/>
                </a:solidFill>
                <a:latin typeface="メイリオ" panose="020B0604030504040204" pitchFamily="50" charset="-128"/>
                <a:ea typeface="メイリオ" panose="020B0604030504040204" pitchFamily="50" charset="-128"/>
              </a:rPr>
              <a:t>条の返還は</a:t>
            </a:r>
            <a:r>
              <a:rPr kumimoji="1" lang="ja-JP" altLang="en-US" sz="1400" spc="100" dirty="0">
                <a:latin typeface="メイリオ" panose="020B0604030504040204" pitchFamily="50" charset="-128"/>
                <a:ea typeface="メイリオ" panose="020B0604030504040204" pitchFamily="50" charset="-128"/>
              </a:rPr>
              <a:t>、原則として当該資力を限度として支給した保護金品の全額を返還額とすべきとされています。一方でそれが世帯の自立を著しく阻害する場合は、</a:t>
            </a:r>
            <a:r>
              <a:rPr kumimoji="1" lang="ja-JP" altLang="en-US" sz="1400" b="1" spc="100" dirty="0">
                <a:solidFill>
                  <a:schemeClr val="tx1"/>
                </a:solidFill>
                <a:latin typeface="メイリオ" panose="020B0604030504040204" pitchFamily="50" charset="-128"/>
                <a:ea typeface="メイリオ" panose="020B0604030504040204" pitchFamily="50" charset="-128"/>
              </a:rPr>
              <a:t>一定の範囲（自立更生のための用途に充てられたもの等）で返還額から控除</a:t>
            </a:r>
            <a:r>
              <a:rPr kumimoji="1" lang="ja-JP" altLang="en-US" sz="1400" spc="100" dirty="0">
                <a:solidFill>
                  <a:schemeClr val="tx1"/>
                </a:solidFill>
                <a:latin typeface="メイリオ" panose="020B0604030504040204" pitchFamily="50" charset="-128"/>
                <a:ea typeface="メイリオ" panose="020B0604030504040204" pitchFamily="50" charset="-128"/>
              </a:rPr>
              <a:t>して差し支えないとされています。</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返還額の決定は、担当職員の判断で安易に行うのではなく、ケース診断会議等により実施機関の意思決定として行います（別冊問答</a:t>
            </a:r>
            <a:r>
              <a:rPr kumimoji="1" lang="ja-JP" altLang="en-US" sz="1400" spc="100" dirty="0">
                <a:latin typeface="メイリオ" panose="020B0604030504040204" pitchFamily="50" charset="-128"/>
                <a:ea typeface="メイリオ" panose="020B0604030504040204" pitchFamily="50" charset="-128"/>
              </a:rPr>
              <a:t> </a:t>
            </a:r>
            <a:r>
              <a:rPr kumimoji="1" lang="ja-JP" altLang="en-US" sz="1400" spc="100" dirty="0">
                <a:solidFill>
                  <a:schemeClr val="tx1"/>
                </a:solidFill>
                <a:latin typeface="メイリオ" panose="020B0604030504040204" pitchFamily="50" charset="-128"/>
                <a:ea typeface="メイリオ" panose="020B0604030504040204" pitchFamily="50" charset="-128"/>
              </a:rPr>
              <a:t>問</a:t>
            </a:r>
            <a:r>
              <a:rPr kumimoji="1" lang="en-US" altLang="ja-JP" sz="1400" spc="100" dirty="0">
                <a:solidFill>
                  <a:schemeClr val="tx1"/>
                </a:solidFill>
                <a:latin typeface="メイリオ" panose="020B0604030504040204" pitchFamily="50" charset="-128"/>
                <a:ea typeface="メイリオ" panose="020B0604030504040204" pitchFamily="50" charset="-128"/>
              </a:rPr>
              <a:t>13</a:t>
            </a:r>
            <a:r>
              <a:rPr kumimoji="1" lang="ja-JP" altLang="en-US" sz="1400" spc="100" dirty="0">
                <a:solidFill>
                  <a:schemeClr val="tx1"/>
                </a:solidFill>
                <a:latin typeface="メイリオ" panose="020B0604030504040204" pitchFamily="50" charset="-128"/>
                <a:ea typeface="メイリオ" panose="020B0604030504040204" pitchFamily="50" charset="-128"/>
              </a:rPr>
              <a:t>－５参照）。</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A1D381A5-74FC-3A12-1AE6-ED407C3238A1}"/>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CFDD40E-74DD-259D-66F2-42C86E0F534B}"/>
              </a:ext>
            </a:extLst>
          </p:cNvPr>
          <p:cNvSpPr/>
          <p:nvPr/>
        </p:nvSpPr>
        <p:spPr>
          <a:xfrm>
            <a:off x="0" y="648000"/>
            <a:ext cx="9906000" cy="318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生活保護を受給した時の受給者の権利には、以下のようなものがあります。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8371" name="スライド番号プレースホルダー 5">
            <a:extLst>
              <a:ext uri="{FF2B5EF4-FFF2-40B4-BE49-F238E27FC236}">
                <a16:creationId xmlns:a16="http://schemas.microsoft.com/office/drawing/2014/main" id="{554F4405-2232-287D-8A59-6542D9400F52}"/>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99737BDE-59F4-44B3-8CEE-52E09C800D2E}" type="slidenum">
              <a:rPr lang="ja-JP" altLang="en-US" sz="1000" smtClean="0">
                <a:solidFill>
                  <a:srgbClr val="898989"/>
                </a:solidFill>
              </a:rPr>
              <a:pPr>
                <a:lnSpc>
                  <a:spcPct val="100000"/>
                </a:lnSpc>
                <a:spcBef>
                  <a:spcPct val="0"/>
                </a:spcBef>
                <a:buFontTx/>
                <a:buNone/>
              </a:pPr>
              <a:t>56</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A63D502F-0086-4C6D-198B-45FFEC83E74D}"/>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７．受給者の権利と義務</a:t>
            </a:r>
          </a:p>
        </p:txBody>
      </p:sp>
      <p:sp>
        <p:nvSpPr>
          <p:cNvPr id="2" name="四角形: 角を丸くする 1">
            <a:extLst>
              <a:ext uri="{FF2B5EF4-FFF2-40B4-BE49-F238E27FC236}">
                <a16:creationId xmlns:a16="http://schemas.microsoft.com/office/drawing/2014/main" id="{CC43F779-ED4A-25C9-0F4E-FD13CB3D8E42}"/>
              </a:ext>
            </a:extLst>
          </p:cNvPr>
          <p:cNvSpPr/>
          <p:nvPr/>
        </p:nvSpPr>
        <p:spPr>
          <a:xfrm>
            <a:off x="386254" y="1292659"/>
            <a:ext cx="3404350" cy="432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１．不利益変更の禁止（法第</a:t>
            </a:r>
            <a:r>
              <a:rPr kumimoji="1" lang="en-US" altLang="ja-JP" sz="1400" b="1" spc="100" dirty="0">
                <a:solidFill>
                  <a:schemeClr val="tx1"/>
                </a:solidFill>
                <a:latin typeface="メイリオ" panose="020B0604030504040204" pitchFamily="50" charset="-128"/>
                <a:ea typeface="メイリオ" panose="020B0604030504040204" pitchFamily="50" charset="-128"/>
              </a:rPr>
              <a:t>56</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C0D5865B-FC41-F9ED-F1DA-49CAF114EA23}"/>
              </a:ext>
            </a:extLst>
          </p:cNvPr>
          <p:cNvSpPr/>
          <p:nvPr/>
        </p:nvSpPr>
        <p:spPr>
          <a:xfrm>
            <a:off x="386254" y="2734900"/>
            <a:ext cx="3404350" cy="432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２．公課禁止（法第</a:t>
            </a:r>
            <a:r>
              <a:rPr kumimoji="1" lang="en-US" altLang="ja-JP" sz="1400" b="1" spc="100" dirty="0">
                <a:solidFill>
                  <a:schemeClr val="tx1"/>
                </a:solidFill>
                <a:latin typeface="メイリオ" panose="020B0604030504040204" pitchFamily="50" charset="-128"/>
                <a:ea typeface="メイリオ" panose="020B0604030504040204" pitchFamily="50" charset="-128"/>
              </a:rPr>
              <a:t>57</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6C8E6798-2DD3-5531-F259-8ECC7EC88FB7}"/>
              </a:ext>
            </a:extLst>
          </p:cNvPr>
          <p:cNvSpPr/>
          <p:nvPr/>
        </p:nvSpPr>
        <p:spPr>
          <a:xfrm>
            <a:off x="386254" y="4345790"/>
            <a:ext cx="3404350" cy="4320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zh-CN" altLang="en-US" sz="1400" b="1" spc="100" dirty="0">
                <a:solidFill>
                  <a:schemeClr val="tx1"/>
                </a:solidFill>
                <a:latin typeface="メイリオ" panose="020B0604030504040204" pitchFamily="50" charset="-128"/>
                <a:ea typeface="メイリオ" panose="020B0604030504040204" pitchFamily="50" charset="-128"/>
              </a:rPr>
              <a:t>３．差押禁止（法第</a:t>
            </a:r>
            <a:r>
              <a:rPr kumimoji="1" lang="en-US" altLang="zh-CN" sz="1400" b="1" spc="100" dirty="0">
                <a:solidFill>
                  <a:schemeClr val="tx1"/>
                </a:solidFill>
                <a:latin typeface="メイリオ" panose="020B0604030504040204" pitchFamily="50" charset="-128"/>
                <a:ea typeface="メイリオ" panose="020B0604030504040204" pitchFamily="50" charset="-128"/>
              </a:rPr>
              <a:t>58</a:t>
            </a:r>
            <a:r>
              <a:rPr kumimoji="1" lang="zh-CN"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8" name="四角形: 角を丸くする 7">
            <a:extLst>
              <a:ext uri="{FF2B5EF4-FFF2-40B4-BE49-F238E27FC236}">
                <a16:creationId xmlns:a16="http://schemas.microsoft.com/office/drawing/2014/main" id="{81FE85F7-9D49-9B8C-8C83-4E82B92D3A03}"/>
              </a:ext>
            </a:extLst>
          </p:cNvPr>
          <p:cNvSpPr/>
          <p:nvPr/>
        </p:nvSpPr>
        <p:spPr>
          <a:xfrm>
            <a:off x="386254" y="1725671"/>
            <a:ext cx="9133492" cy="6563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被保護者は、正当な理由がなければ、既に決定された保護を、不利益に変更されることがない。</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2E8D5E18-9BE3-1E7F-7888-C99D4992B563}"/>
              </a:ext>
            </a:extLst>
          </p:cNvPr>
          <p:cNvSpPr/>
          <p:nvPr/>
        </p:nvSpPr>
        <p:spPr>
          <a:xfrm>
            <a:off x="386254" y="3181618"/>
            <a:ext cx="9133492" cy="77467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被保護者は、保護金品及び進学・就職準備給付金を標準として租税その他の公課を課せられることがない。</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1" name="四角形: 角を丸くする 10">
            <a:extLst>
              <a:ext uri="{FF2B5EF4-FFF2-40B4-BE49-F238E27FC236}">
                <a16:creationId xmlns:a16="http://schemas.microsoft.com/office/drawing/2014/main" id="{195F7FD9-B0B1-A862-E8DE-C5D2D254E13C}"/>
              </a:ext>
            </a:extLst>
          </p:cNvPr>
          <p:cNvSpPr/>
          <p:nvPr/>
        </p:nvSpPr>
        <p:spPr>
          <a:xfrm>
            <a:off x="386254" y="4777790"/>
            <a:ext cx="9133492" cy="96155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被保護者は、既に給与を受けた保護金品及び進学・就職準備給付金又はこれらを受ける権利を差し押さえられることがない。</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FDCBEDD7-46BB-C915-AD15-B7C3D2F4BEEC}"/>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スライド番号プレースホルダー 5">
            <a:extLst>
              <a:ext uri="{FF2B5EF4-FFF2-40B4-BE49-F238E27FC236}">
                <a16:creationId xmlns:a16="http://schemas.microsoft.com/office/drawing/2014/main" id="{CD40A832-BF04-FA57-EB62-2CEC7B31C42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445A82F-D983-4E7D-917F-0A05FB7FE3BA}" type="slidenum">
              <a:rPr lang="ja-JP" altLang="en-US" sz="1000" smtClean="0">
                <a:solidFill>
                  <a:srgbClr val="898989"/>
                </a:solidFill>
              </a:rPr>
              <a:pPr>
                <a:lnSpc>
                  <a:spcPct val="100000"/>
                </a:lnSpc>
                <a:spcBef>
                  <a:spcPct val="0"/>
                </a:spcBef>
                <a:buFontTx/>
                <a:buNone/>
              </a:pPr>
              <a:t>57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365B3CCE-8919-54B2-8402-2848D933771A}"/>
              </a:ext>
            </a:extLst>
          </p:cNvPr>
          <p:cNvSpPr/>
          <p:nvPr/>
        </p:nvSpPr>
        <p:spPr>
          <a:xfrm>
            <a:off x="0" y="432000"/>
            <a:ext cx="9906000" cy="2876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生活保護を受給した時の受給者の義務には、以下のようなものがあります。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7A189B58-5175-F210-FCF7-03DA3D182B6E}"/>
              </a:ext>
            </a:extLst>
          </p:cNvPr>
          <p:cNvSpPr/>
          <p:nvPr/>
        </p:nvSpPr>
        <p:spPr>
          <a:xfrm>
            <a:off x="386253" y="889089"/>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zh-CN" altLang="en-US" sz="1400" b="1" spc="100" dirty="0">
                <a:solidFill>
                  <a:schemeClr val="tx1"/>
                </a:solidFill>
                <a:latin typeface="メイリオ" panose="020B0604030504040204" pitchFamily="50" charset="-128"/>
                <a:ea typeface="メイリオ" panose="020B0604030504040204" pitchFamily="50" charset="-128"/>
              </a:rPr>
              <a:t>１．譲渡禁止（法第</a:t>
            </a:r>
            <a:r>
              <a:rPr kumimoji="1" lang="en-US" altLang="zh-CN" sz="1400" b="1" spc="100" dirty="0">
                <a:solidFill>
                  <a:schemeClr val="tx1"/>
                </a:solidFill>
                <a:latin typeface="メイリオ" panose="020B0604030504040204" pitchFamily="50" charset="-128"/>
                <a:ea typeface="メイリオ" panose="020B0604030504040204" pitchFamily="50" charset="-128"/>
              </a:rPr>
              <a:t>59</a:t>
            </a:r>
            <a:r>
              <a:rPr kumimoji="1" lang="zh-CN"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6" name="四角形: 角を丸くする 5">
            <a:extLst>
              <a:ext uri="{FF2B5EF4-FFF2-40B4-BE49-F238E27FC236}">
                <a16:creationId xmlns:a16="http://schemas.microsoft.com/office/drawing/2014/main" id="{75648E41-BB33-1D07-CBC6-902FD77788F1}"/>
              </a:ext>
            </a:extLst>
          </p:cNvPr>
          <p:cNvSpPr/>
          <p:nvPr/>
        </p:nvSpPr>
        <p:spPr>
          <a:xfrm>
            <a:off x="386253" y="1730641"/>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２．生活上の義務（法第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60</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DB5C8B3C-5998-01D9-D051-6460B311D1C6}"/>
              </a:ext>
            </a:extLst>
          </p:cNvPr>
          <p:cNvSpPr/>
          <p:nvPr/>
        </p:nvSpPr>
        <p:spPr>
          <a:xfrm>
            <a:off x="386253" y="2816679"/>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３．届出の義務（法第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61</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13" name="四角形: 角を丸くする 12">
            <a:extLst>
              <a:ext uri="{FF2B5EF4-FFF2-40B4-BE49-F238E27FC236}">
                <a16:creationId xmlns:a16="http://schemas.microsoft.com/office/drawing/2014/main" id="{FA7B141A-0FB8-669C-0076-AD144F888EFC}"/>
              </a:ext>
            </a:extLst>
          </p:cNvPr>
          <p:cNvSpPr/>
          <p:nvPr/>
        </p:nvSpPr>
        <p:spPr>
          <a:xfrm>
            <a:off x="386253" y="1311572"/>
            <a:ext cx="9133492" cy="360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保護又は就労自立給付金若しくは進学・就職準備給付金の支給を受ける権利は、譲り渡すことができない。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4" name="四角形: 角を丸くする 13">
            <a:extLst>
              <a:ext uri="{FF2B5EF4-FFF2-40B4-BE49-F238E27FC236}">
                <a16:creationId xmlns:a16="http://schemas.microsoft.com/office/drawing/2014/main" id="{F789CA3A-9425-5391-BB6C-1EDD0B665E71}"/>
              </a:ext>
            </a:extLst>
          </p:cNvPr>
          <p:cNvSpPr/>
          <p:nvPr/>
        </p:nvSpPr>
        <p:spPr>
          <a:xfrm>
            <a:off x="386253" y="2170475"/>
            <a:ext cx="9133492"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は、常に、能力に応じて勤労に励み、自ら、健康の保持及び増進に努め、収入、支出その他生計の状況を適切に把握するとともに支出の節約を図り、その他生活の維持及び向上に努め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7F0D46ED-9D94-4F16-75C1-E5A7D5EC660B}"/>
              </a:ext>
            </a:extLst>
          </p:cNvPr>
          <p:cNvSpPr/>
          <p:nvPr/>
        </p:nvSpPr>
        <p:spPr>
          <a:xfrm>
            <a:off x="386253" y="3253385"/>
            <a:ext cx="9133492" cy="50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は、収入、支出その他生計の状況について変動があつたとき、又は居住地若しくは世帯の構成に異動があつたときは、すみやかに、保護の実施機関又は福祉事務所長にその旨を届け出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6" name="四角形: 角を丸くする 15">
            <a:extLst>
              <a:ext uri="{FF2B5EF4-FFF2-40B4-BE49-F238E27FC236}">
                <a16:creationId xmlns:a16="http://schemas.microsoft.com/office/drawing/2014/main" id="{CAD8AE39-9C7F-4190-A779-734E5FF5A7BD}"/>
              </a:ext>
            </a:extLst>
          </p:cNvPr>
          <p:cNvSpPr/>
          <p:nvPr/>
        </p:nvSpPr>
        <p:spPr>
          <a:xfrm>
            <a:off x="386253" y="3856778"/>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４．指示等に従う義務（法第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62</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3C498793-7C5A-8397-115C-B0E45A0111CE}"/>
              </a:ext>
            </a:extLst>
          </p:cNvPr>
          <p:cNvSpPr/>
          <p:nvPr/>
        </p:nvSpPr>
        <p:spPr>
          <a:xfrm>
            <a:off x="386253" y="4316968"/>
            <a:ext cx="9133492" cy="86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は、保護の実施機関が、第三十条第一項ただし書の規定により、被保護者を救護施設、更生施設、日常生活支援住居施設若しくはその他の適当な施設に入所させ、若しくはこれらの施設に入所を委託し、若しくは私人の家庭に養護を委託して保護を行うことを決定したとき、又は第二十七条の規定により、被保護者に対し、必要な指導又は指示をしたときは、これに従わ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E2529055-EE13-3B97-38E5-E7F41851F3C7}"/>
              </a:ext>
            </a:extLst>
          </p:cNvPr>
          <p:cNvSpPr/>
          <p:nvPr/>
        </p:nvSpPr>
        <p:spPr>
          <a:xfrm>
            <a:off x="386253" y="5334093"/>
            <a:ext cx="3404350" cy="4320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５．費用返還義務（法第</a:t>
            </a:r>
            <a:r>
              <a:rPr kumimoji="1" lang="en-US" altLang="ja-JP" sz="1400" b="1" spc="100" dirty="0">
                <a:solidFill>
                  <a:schemeClr val="tx1"/>
                </a:solidFill>
                <a:latin typeface="メイリオ" panose="020B0604030504040204" pitchFamily="50" charset="-128"/>
                <a:ea typeface="メイリオ" panose="020B0604030504040204" pitchFamily="50" charset="-128"/>
              </a:rPr>
              <a:t>63</a:t>
            </a:r>
            <a:r>
              <a:rPr kumimoji="1" lang="ja-JP" altLang="en-US" sz="1400" b="1" spc="100" dirty="0">
                <a:solidFill>
                  <a:schemeClr val="tx1"/>
                </a:solidFill>
                <a:latin typeface="メイリオ" panose="020B0604030504040204" pitchFamily="50" charset="-128"/>
                <a:ea typeface="メイリオ" panose="020B0604030504040204" pitchFamily="50" charset="-128"/>
              </a:rPr>
              <a:t>条）</a:t>
            </a:r>
            <a:endParaRPr kumimoji="1" lang="en-US" altLang="ja-JP" sz="1400" b="1" spc="100" dirty="0">
              <a:solidFill>
                <a:schemeClr val="tx1"/>
              </a:solidFill>
              <a:latin typeface="メイリオ" panose="020B0604030504040204" pitchFamily="50" charset="-128"/>
              <a:ea typeface="メイリオ" panose="020B0604030504040204" pitchFamily="50" charset="-128"/>
            </a:endParaRPr>
          </a:p>
        </p:txBody>
      </p:sp>
      <p:sp>
        <p:nvSpPr>
          <p:cNvPr id="10" name="四角形: 角を丸くする 9">
            <a:extLst>
              <a:ext uri="{FF2B5EF4-FFF2-40B4-BE49-F238E27FC236}">
                <a16:creationId xmlns:a16="http://schemas.microsoft.com/office/drawing/2014/main" id="{189F2893-9FAA-20FE-A0BB-4CC5FBE777C0}"/>
              </a:ext>
            </a:extLst>
          </p:cNvPr>
          <p:cNvSpPr/>
          <p:nvPr/>
        </p:nvSpPr>
        <p:spPr>
          <a:xfrm>
            <a:off x="386253" y="5781404"/>
            <a:ext cx="9133492" cy="6840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被保護者が、急迫の場合等において資力があるにもかかわらず、保護を受けたときは、保護に要する費用を支弁した都道府県又は市町村に対して、すみやかに、その受けた保護金品に相当する金額の範囲内において保護の実施機関の定める額を返還し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27362-C753-E323-6369-5DF0C5960B83}"/>
            </a:ext>
          </a:extLst>
        </p:cNvPr>
        <p:cNvGrpSpPr/>
        <p:nvPr/>
      </p:nvGrpSpPr>
      <p:grpSpPr>
        <a:xfrm>
          <a:off x="0" y="0"/>
          <a:ext cx="0" cy="0"/>
          <a:chOff x="0" y="0"/>
          <a:chExt cx="0" cy="0"/>
        </a:xfrm>
      </p:grpSpPr>
      <p:sp>
        <p:nvSpPr>
          <p:cNvPr id="10" name="正方形/長方形 9">
            <a:extLst>
              <a:ext uri="{FF2B5EF4-FFF2-40B4-BE49-F238E27FC236}">
                <a16:creationId xmlns:a16="http://schemas.microsoft.com/office/drawing/2014/main" id="{71F31690-2F6C-BFDB-689B-299993E81F00}"/>
              </a:ext>
            </a:extLst>
          </p:cNvPr>
          <p:cNvSpPr/>
          <p:nvPr/>
        </p:nvSpPr>
        <p:spPr>
          <a:xfrm>
            <a:off x="0" y="596900"/>
            <a:ext cx="9905999" cy="2486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保護の実施機関は、</a:t>
            </a:r>
            <a:r>
              <a:rPr kumimoji="1" lang="ja-JP" altLang="en-US" sz="1400" b="1" spc="100" dirty="0">
                <a:solidFill>
                  <a:schemeClr val="tx1"/>
                </a:solidFill>
                <a:latin typeface="メイリオ" panose="020B0604030504040204" pitchFamily="50" charset="-128"/>
                <a:ea typeface="メイリオ" panose="020B0604030504040204" pitchFamily="50" charset="-128"/>
              </a:rPr>
              <a:t>法第</a:t>
            </a:r>
            <a:r>
              <a:rPr kumimoji="1" lang="en-US" altLang="ja-JP" sz="1400" b="1" spc="100" dirty="0">
                <a:solidFill>
                  <a:schemeClr val="tx1"/>
                </a:solidFill>
                <a:latin typeface="メイリオ" panose="020B0604030504040204" pitchFamily="50" charset="-128"/>
                <a:ea typeface="メイリオ" panose="020B0604030504040204" pitchFamily="50" charset="-128"/>
              </a:rPr>
              <a:t>27</a:t>
            </a:r>
            <a:r>
              <a:rPr kumimoji="1" lang="ja-JP" altLang="en-US" sz="1400" b="1" spc="100" dirty="0">
                <a:solidFill>
                  <a:schemeClr val="tx1"/>
                </a:solidFill>
                <a:latin typeface="メイリオ" panose="020B0604030504040204" pitchFamily="50" charset="-128"/>
                <a:ea typeface="メイリオ" panose="020B0604030504040204" pitchFamily="50" charset="-128"/>
              </a:rPr>
              <a:t>条に基づき、</a:t>
            </a:r>
            <a:r>
              <a:rPr kumimoji="1" lang="ja-JP" altLang="en-US" sz="1400" spc="100" dirty="0">
                <a:solidFill>
                  <a:schemeClr val="tx1"/>
                </a:solidFill>
                <a:latin typeface="メイリオ" panose="020B0604030504040204" pitchFamily="50" charset="-128"/>
                <a:ea typeface="メイリオ" panose="020B0604030504040204" pitchFamily="50" charset="-128"/>
              </a:rPr>
              <a:t>被保護者の生活の維持、向上その他</a:t>
            </a:r>
            <a:r>
              <a:rPr kumimoji="1" lang="ja-JP" altLang="en-US" sz="1400" b="1" spc="100" dirty="0">
                <a:solidFill>
                  <a:schemeClr val="tx1"/>
                </a:solidFill>
                <a:latin typeface="メイリオ" panose="020B0604030504040204" pitchFamily="50" charset="-128"/>
                <a:ea typeface="メイリオ" panose="020B0604030504040204" pitchFamily="50" charset="-128"/>
              </a:rPr>
              <a:t>保護の目的達成のために必要な指導又は指示</a:t>
            </a:r>
            <a:r>
              <a:rPr kumimoji="1" lang="ja-JP" altLang="en-US" sz="1400" spc="100" dirty="0">
                <a:solidFill>
                  <a:schemeClr val="tx1"/>
                </a:solidFill>
                <a:latin typeface="メイリオ" panose="020B0604030504040204" pitchFamily="50" charset="-128"/>
                <a:ea typeface="メイリオ" panose="020B0604030504040204" pitchFamily="50" charset="-128"/>
              </a:rPr>
              <a:t>をすることができる旨規定されています。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条には、</a:t>
            </a:r>
          </a:p>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a:t>
            </a:r>
            <a:r>
              <a:rPr kumimoji="1" lang="ja-JP" altLang="en-US" sz="1400" spc="100" dirty="0">
                <a:solidFill>
                  <a:srgbClr val="C00000"/>
                </a:solidFill>
                <a:latin typeface="メイリオ" panose="020B0604030504040204" pitchFamily="50" charset="-128"/>
                <a:ea typeface="メイリオ" panose="020B0604030504040204" pitchFamily="50" charset="-128"/>
              </a:rPr>
              <a:t>・指導又は指示は、被保護者の自由を尊重し、必要の最少限度に止めなければならない。（第</a:t>
            </a:r>
            <a:r>
              <a:rPr kumimoji="1" lang="en-US" altLang="ja-JP" sz="1400" spc="100" dirty="0">
                <a:solidFill>
                  <a:srgbClr val="C00000"/>
                </a:solidFill>
                <a:latin typeface="メイリオ" panose="020B0604030504040204" pitchFamily="50" charset="-128"/>
                <a:ea typeface="メイリオ" panose="020B0604030504040204" pitchFamily="50" charset="-128"/>
              </a:rPr>
              <a:t>2</a:t>
            </a:r>
            <a:r>
              <a:rPr kumimoji="1" lang="ja-JP" altLang="en-US" sz="1400" spc="100" dirty="0">
                <a:solidFill>
                  <a:srgbClr val="C00000"/>
                </a:solidFill>
                <a:latin typeface="メイリオ" panose="020B0604030504040204" pitchFamily="50" charset="-128"/>
                <a:ea typeface="メイリオ" panose="020B0604030504040204" pitchFamily="50" charset="-128"/>
              </a:rPr>
              <a:t>項）</a:t>
            </a:r>
          </a:p>
          <a:p>
            <a:pPr marL="85725" indent="-85725" eaLnBrk="1" fontAlgn="auto" hangingPunct="1">
              <a:spcBef>
                <a:spcPts val="300"/>
              </a:spcBef>
              <a:spcAft>
                <a:spcPts val="0"/>
              </a:spcAft>
              <a:defRPr/>
            </a:pPr>
            <a:r>
              <a:rPr kumimoji="1" lang="ja-JP" altLang="en-US" sz="1400" spc="100" dirty="0">
                <a:solidFill>
                  <a:srgbClr val="C00000"/>
                </a:solidFill>
                <a:latin typeface="メイリオ" panose="020B0604030504040204" pitchFamily="50" charset="-128"/>
                <a:ea typeface="メイリオ" panose="020B0604030504040204" pitchFamily="50" charset="-128"/>
              </a:rPr>
              <a:t>　・被保護者の意に反して、指導又は指示を強制し得るものと解釈してはならない。（第</a:t>
            </a:r>
            <a:r>
              <a:rPr kumimoji="1" lang="en-US" altLang="ja-JP" sz="1400" spc="100" dirty="0">
                <a:solidFill>
                  <a:srgbClr val="C00000"/>
                </a:solidFill>
                <a:latin typeface="メイリオ" panose="020B0604030504040204" pitchFamily="50" charset="-128"/>
                <a:ea typeface="メイリオ" panose="020B0604030504040204" pitchFamily="50" charset="-128"/>
              </a:rPr>
              <a:t>3</a:t>
            </a:r>
            <a:r>
              <a:rPr kumimoji="1" lang="ja-JP" altLang="en-US" sz="1400" spc="100" dirty="0">
                <a:solidFill>
                  <a:srgbClr val="C00000"/>
                </a:solidFill>
                <a:latin typeface="メイリオ" panose="020B0604030504040204" pitchFamily="50" charset="-128"/>
                <a:ea typeface="メイリオ" panose="020B0604030504040204" pitchFamily="50" charset="-128"/>
              </a:rPr>
              <a:t>項）</a:t>
            </a:r>
            <a:endParaRPr kumimoji="1" lang="en-US" altLang="ja-JP" sz="1400" spc="100" dirty="0">
              <a:solidFill>
                <a:srgbClr val="C00000"/>
              </a:solidFill>
              <a:latin typeface="メイリオ" panose="020B0604030504040204" pitchFamily="50" charset="-128"/>
              <a:ea typeface="メイリオ" panose="020B0604030504040204" pitchFamily="50" charset="-128"/>
            </a:endParaRPr>
          </a:p>
          <a:p>
            <a:pPr marL="85725" indent="-85725"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と定められています。</a:t>
            </a: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条による指導・指示は、</a:t>
            </a:r>
            <a:r>
              <a:rPr kumimoji="1" lang="ja-JP" altLang="en-US" sz="1400" b="1" spc="100" dirty="0">
                <a:solidFill>
                  <a:schemeClr val="tx1"/>
                </a:solidFill>
                <a:latin typeface="メイリオ" panose="020B0604030504040204" pitchFamily="50" charset="-128"/>
                <a:ea typeface="メイリオ" panose="020B0604030504040204" pitchFamily="50" charset="-128"/>
              </a:rPr>
              <a:t>所長・課長等が参画するケース診断会議等における検討を経て、組織的に判断</a:t>
            </a:r>
            <a:r>
              <a:rPr kumimoji="1" lang="ja-JP" altLang="en-US" sz="1400" spc="100" dirty="0">
                <a:solidFill>
                  <a:schemeClr val="tx1"/>
                </a:solidFill>
                <a:latin typeface="メイリオ" panose="020B0604030504040204" pitchFamily="50" charset="-128"/>
                <a:ea typeface="メイリオ" panose="020B0604030504040204" pitchFamily="50" charset="-128"/>
              </a:rPr>
              <a:t>すべきことに留意が必要です。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　　第</a:t>
            </a:r>
            <a:r>
              <a:rPr kumimoji="1" lang="en-US" altLang="ja-JP" sz="1400" spc="100" dirty="0">
                <a:solidFill>
                  <a:schemeClr val="tx1"/>
                </a:solidFill>
                <a:latin typeface="メイリオ" panose="020B0604030504040204" pitchFamily="50" charset="-128"/>
                <a:ea typeface="メイリオ" panose="020B0604030504040204" pitchFamily="50" charset="-128"/>
              </a:rPr>
              <a:t>11</a:t>
            </a:r>
            <a:r>
              <a:rPr kumimoji="1" lang="ja-JP" altLang="en-US" sz="1400" spc="100" dirty="0">
                <a:solidFill>
                  <a:schemeClr val="tx1"/>
                </a:solidFill>
                <a:latin typeface="メイリオ" panose="020B0604030504040204" pitchFamily="50" charset="-128"/>
                <a:ea typeface="メイリオ" panose="020B0604030504040204" pitchFamily="50" charset="-128"/>
              </a:rPr>
              <a:t>の</a:t>
            </a:r>
            <a:r>
              <a:rPr kumimoji="1" lang="en-US" altLang="ja-JP" sz="1400" spc="100" dirty="0">
                <a:solidFill>
                  <a:schemeClr val="tx1"/>
                </a:solidFill>
                <a:latin typeface="メイリオ" panose="020B0604030504040204" pitchFamily="50" charset="-128"/>
                <a:ea typeface="メイリオ" panose="020B0604030504040204" pitchFamily="50" charset="-128"/>
              </a:rPr>
              <a:t>1</a:t>
            </a:r>
            <a:r>
              <a:rPr kumimoji="1" lang="ja-JP" altLang="en-US" sz="1400" spc="100" dirty="0">
                <a:solidFill>
                  <a:schemeClr val="tx1"/>
                </a:solidFill>
                <a:latin typeface="メイリオ" panose="020B0604030504040204" pitchFamily="50" charset="-128"/>
                <a:ea typeface="メイリオ" panose="020B0604030504040204" pitchFamily="50" charset="-128"/>
              </a:rPr>
              <a:t>「保護申請時における助言指導」、　　第</a:t>
            </a:r>
            <a:r>
              <a:rPr kumimoji="1" lang="en-US" altLang="ja-JP" sz="1400" spc="100" dirty="0">
                <a:solidFill>
                  <a:schemeClr val="tx1"/>
                </a:solidFill>
                <a:latin typeface="メイリオ" panose="020B0604030504040204" pitchFamily="50" charset="-128"/>
                <a:ea typeface="メイリオ" panose="020B0604030504040204" pitchFamily="50" charset="-128"/>
              </a:rPr>
              <a:t>11</a:t>
            </a:r>
            <a:r>
              <a:rPr kumimoji="1" lang="ja-JP" altLang="en-US" sz="1400" spc="100" dirty="0">
                <a:solidFill>
                  <a:schemeClr val="tx1"/>
                </a:solidFill>
                <a:latin typeface="メイリオ" panose="020B0604030504040204" pitchFamily="50" charset="-128"/>
                <a:ea typeface="メイリオ" panose="020B0604030504040204" pitchFamily="50" charset="-128"/>
              </a:rPr>
              <a:t>の</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「保護受給中における指導指示」もあわせて確認しましょう。</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54275" name="スライド番号プレースホルダー 5">
            <a:extLst>
              <a:ext uri="{FF2B5EF4-FFF2-40B4-BE49-F238E27FC236}">
                <a16:creationId xmlns:a16="http://schemas.microsoft.com/office/drawing/2014/main" id="{F093FEFA-37EB-0631-0BDC-CE1389B64D3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3F7BB7F0-9637-4227-A829-454A2E15BEAC}" type="slidenum">
              <a:rPr lang="ja-JP" altLang="en-US" sz="1000" smtClean="0">
                <a:solidFill>
                  <a:srgbClr val="898989"/>
                </a:solidFill>
              </a:rPr>
              <a:pPr>
                <a:lnSpc>
                  <a:spcPct val="100000"/>
                </a:lnSpc>
                <a:spcBef>
                  <a:spcPct val="0"/>
                </a:spcBef>
                <a:buFontTx/>
                <a:buNone/>
              </a:pPr>
              <a:t>58</a:t>
            </a:fld>
            <a:endParaRPr lang="ja-JP" altLang="en-US" sz="1000">
              <a:solidFill>
                <a:srgbClr val="898989"/>
              </a:solidFill>
            </a:endParaRPr>
          </a:p>
        </p:txBody>
      </p:sp>
      <p:sp>
        <p:nvSpPr>
          <p:cNvPr id="4" name="正方形/長方形 3">
            <a:extLst>
              <a:ext uri="{FF2B5EF4-FFF2-40B4-BE49-F238E27FC236}">
                <a16:creationId xmlns:a16="http://schemas.microsoft.com/office/drawing/2014/main" id="{EF6082D9-AB6B-BDE2-E801-74659CE4F69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８．指導・指示</a:t>
            </a:r>
          </a:p>
        </p:txBody>
      </p:sp>
      <p:sp>
        <p:nvSpPr>
          <p:cNvPr id="9" name="正方形/長方形 8">
            <a:extLst>
              <a:ext uri="{FF2B5EF4-FFF2-40B4-BE49-F238E27FC236}">
                <a16:creationId xmlns:a16="http://schemas.microsoft.com/office/drawing/2014/main" id="{018B83E7-9A7A-F678-53CA-4894FF81F053}"/>
              </a:ext>
            </a:extLst>
          </p:cNvPr>
          <p:cNvSpPr/>
          <p:nvPr/>
        </p:nvSpPr>
        <p:spPr>
          <a:xfrm>
            <a:off x="992999" y="3014339"/>
            <a:ext cx="7920000" cy="1690643"/>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（指導及び指示）</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第</a:t>
            </a:r>
            <a:r>
              <a:rPr kumimoji="1" lang="en-US" altLang="ja-JP" sz="1200" spc="100" dirty="0">
                <a:solidFill>
                  <a:schemeClr val="tx1"/>
                </a:solidFill>
                <a:latin typeface="メイリオ" panose="020B0604030504040204" pitchFamily="50" charset="-128"/>
                <a:ea typeface="メイリオ" panose="020B0604030504040204" pitchFamily="50" charset="-128"/>
              </a:rPr>
              <a:t>27</a:t>
            </a:r>
            <a:r>
              <a:rPr kumimoji="1" lang="ja-JP" altLang="en-US" sz="1200" spc="100" dirty="0">
                <a:solidFill>
                  <a:schemeClr val="tx1"/>
                </a:solidFill>
                <a:latin typeface="メイリオ" panose="020B0604030504040204" pitchFamily="50" charset="-128"/>
                <a:ea typeface="メイリオ" panose="020B0604030504040204" pitchFamily="50" charset="-128"/>
              </a:rPr>
              <a:t>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180975" indent="-180975"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１　保護の実施機関は、被保護者に対して、生活の維持、向上その他保護の目的達成に必要な指導又は指示をすることができる。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２　前項の指導又は指示は、被保護者の自由を尊重し、必要の最少限度に止めなければならない。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３　第一項の規定は、被保護者の意に反して、指導又は指示を強制し得るものと解釈してはならない。</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C4837E25-2DA7-E275-24C6-720A404EAFE8}"/>
              </a:ext>
            </a:extLst>
          </p:cNvPr>
          <p:cNvSpPr/>
          <p:nvPr/>
        </p:nvSpPr>
        <p:spPr>
          <a:xfrm>
            <a:off x="992997" y="5176380"/>
            <a:ext cx="7849551" cy="148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法律上の権限を発動する前に</a:t>
            </a:r>
            <a:r>
              <a:rPr kumimoji="1" lang="ja-JP" altLang="en-US" sz="1200" b="1" spc="100" dirty="0">
                <a:solidFill>
                  <a:schemeClr val="tx1"/>
                </a:solidFill>
                <a:latin typeface="メイリオ" panose="020B0604030504040204" pitchFamily="50" charset="-128"/>
                <a:ea typeface="メイリオ" panose="020B0604030504040204" pitchFamily="50" charset="-128"/>
              </a:rPr>
              <a:t>話し合いによって生活保護制度に対する理解を深め、自発的協力を求めていくことが必要</a:t>
            </a:r>
            <a:r>
              <a:rPr kumimoji="1" lang="ja-JP" altLang="en-US" sz="1200" spc="100" dirty="0">
                <a:solidFill>
                  <a:schemeClr val="tx1"/>
                </a:solidFill>
                <a:latin typeface="メイリオ" panose="020B0604030504040204" pitchFamily="50" charset="-128"/>
                <a:ea typeface="メイリオ" panose="020B0604030504040204" pitchFamily="50" charset="-128"/>
              </a:rPr>
              <a:t>です（別冊問答「第</a:t>
            </a:r>
            <a:r>
              <a:rPr kumimoji="1" lang="en-US" altLang="ja-JP" sz="1200" spc="100" dirty="0">
                <a:solidFill>
                  <a:schemeClr val="tx1"/>
                </a:solidFill>
                <a:latin typeface="メイリオ" panose="020B0604030504040204" pitchFamily="50" charset="-128"/>
                <a:ea typeface="メイリオ" panose="020B0604030504040204" pitchFamily="50" charset="-128"/>
              </a:rPr>
              <a:t>11</a:t>
            </a:r>
            <a:r>
              <a:rPr kumimoji="1" lang="ja-JP" altLang="en-US" sz="1200" spc="100" dirty="0">
                <a:solidFill>
                  <a:schemeClr val="tx1"/>
                </a:solidFill>
                <a:latin typeface="メイリオ" panose="020B0604030504040204" pitchFamily="50" charset="-128"/>
                <a:ea typeface="メイリオ" panose="020B0604030504040204" pitchFamily="50" charset="-128"/>
              </a:rPr>
              <a:t> 保護決定上の指導指示及び検診命令」参照）。</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200" b="1" spc="100" dirty="0">
                <a:solidFill>
                  <a:schemeClr val="tx1"/>
                </a:solidFill>
                <a:latin typeface="メイリオ" panose="020B0604030504040204" pitchFamily="50" charset="-128"/>
                <a:ea typeface="メイリオ" panose="020B0604030504040204" pitchFamily="50" charset="-128"/>
              </a:rPr>
              <a:t>保護の目的達成と関係がない指導・指示</a:t>
            </a:r>
            <a:r>
              <a:rPr kumimoji="1" lang="ja-JP" altLang="en-US" sz="1200" spc="100" dirty="0">
                <a:solidFill>
                  <a:schemeClr val="tx1"/>
                </a:solidFill>
                <a:latin typeface="メイリオ" panose="020B0604030504040204" pitchFamily="50" charset="-128"/>
                <a:ea typeface="メイリオ" panose="020B0604030504040204" pitchFamily="50" charset="-128"/>
              </a:rPr>
              <a:t>や、</a:t>
            </a:r>
            <a:r>
              <a:rPr kumimoji="1" lang="ja-JP" altLang="en-US" sz="1200" b="1" spc="100" dirty="0">
                <a:solidFill>
                  <a:schemeClr val="tx1"/>
                </a:solidFill>
                <a:latin typeface="メイリオ" panose="020B0604030504040204" pitchFamily="50" charset="-128"/>
                <a:ea typeface="メイリオ" panose="020B0604030504040204" pitchFamily="50" charset="-128"/>
              </a:rPr>
              <a:t>被保護者の自由を侵害</a:t>
            </a:r>
            <a:r>
              <a:rPr kumimoji="1" lang="ja-JP" altLang="en-US" sz="1200" spc="100" dirty="0">
                <a:solidFill>
                  <a:schemeClr val="tx1"/>
                </a:solidFill>
                <a:latin typeface="メイリオ" panose="020B0604030504040204" pitchFamily="50" charset="-128"/>
                <a:ea typeface="メイリオ" panose="020B0604030504040204" pitchFamily="50" charset="-128"/>
              </a:rPr>
              <a:t>し、</a:t>
            </a:r>
            <a:r>
              <a:rPr kumimoji="1" lang="ja-JP" altLang="en-US" sz="1200" b="1" spc="100" dirty="0">
                <a:solidFill>
                  <a:schemeClr val="tx1"/>
                </a:solidFill>
                <a:latin typeface="メイリオ" panose="020B0604030504040204" pitchFamily="50" charset="-128"/>
                <a:ea typeface="メイリオ" panose="020B0604030504040204" pitchFamily="50" charset="-128"/>
              </a:rPr>
              <a:t>必要の最少限度を超えた指導・指示は無効</a:t>
            </a:r>
            <a:r>
              <a:rPr kumimoji="1" lang="ja-JP" altLang="en-US" sz="1200" spc="100" dirty="0">
                <a:solidFill>
                  <a:schemeClr val="tx1"/>
                </a:solidFill>
                <a:latin typeface="メイリオ" panose="020B0604030504040204" pitchFamily="50" charset="-128"/>
                <a:ea typeface="メイリオ" panose="020B0604030504040204" pitchFamily="50" charset="-128"/>
              </a:rPr>
              <a:t>です。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Arial" panose="020B0604020202020204" pitchFamily="34" charset="0"/>
              <a:buChar char="•"/>
              <a:defRPr/>
            </a:pPr>
            <a:r>
              <a:rPr kumimoji="1" lang="ja-JP" altLang="en-US" sz="1200" spc="100" dirty="0">
                <a:solidFill>
                  <a:schemeClr val="tx1"/>
                </a:solidFill>
                <a:latin typeface="メイリオ" panose="020B0604030504040204" pitchFamily="50" charset="-128"/>
                <a:ea typeface="メイリオ" panose="020B0604030504040204" pitchFamily="50" charset="-128"/>
              </a:rPr>
              <a:t>また、受給者が果たすべき義務を果たせなかった場合、その</a:t>
            </a:r>
            <a:r>
              <a:rPr kumimoji="1" lang="ja-JP" altLang="en-US" sz="1200" b="1" spc="100" dirty="0">
                <a:solidFill>
                  <a:schemeClr val="tx1"/>
                </a:solidFill>
                <a:latin typeface="メイリオ" panose="020B0604030504040204" pitchFamily="50" charset="-128"/>
                <a:ea typeface="メイリオ" panose="020B0604030504040204" pitchFamily="50" charset="-128"/>
              </a:rPr>
              <a:t>理由、原因を考える必要</a:t>
            </a:r>
            <a:r>
              <a:rPr kumimoji="1" lang="ja-JP" altLang="en-US" sz="1200" spc="100" dirty="0">
                <a:solidFill>
                  <a:schemeClr val="tx1"/>
                </a:solidFill>
                <a:latin typeface="メイリオ" panose="020B0604030504040204" pitchFamily="50" charset="-128"/>
                <a:ea typeface="メイリオ" panose="020B0604030504040204" pitchFamily="50" charset="-128"/>
              </a:rPr>
              <a:t>があります。</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病気や障害のある方、字が読めない方、</a:t>
            </a:r>
            <a:r>
              <a:rPr kumimoji="1" lang="ja-JP" altLang="en-US" sz="1200" b="1" spc="100" dirty="0">
                <a:solidFill>
                  <a:schemeClr val="tx1"/>
                </a:solidFill>
                <a:latin typeface="メイリオ" panose="020B0604030504040204" pitchFamily="50" charset="-128"/>
                <a:ea typeface="メイリオ" panose="020B0604030504040204" pitchFamily="50" charset="-128"/>
              </a:rPr>
              <a:t>様々な方が生活保護を受給</a:t>
            </a:r>
            <a:r>
              <a:rPr kumimoji="1" lang="ja-JP" altLang="en-US" sz="1200" spc="100" dirty="0">
                <a:solidFill>
                  <a:schemeClr val="tx1"/>
                </a:solidFill>
                <a:latin typeface="メイリオ" panose="020B0604030504040204" pitchFamily="50" charset="-128"/>
                <a:ea typeface="メイリオ" panose="020B0604030504040204" pitchFamily="50" charset="-128"/>
              </a:rPr>
              <a:t>しています。</a:t>
            </a:r>
            <a:br>
              <a:rPr kumimoji="1" lang="en-US" altLang="ja-JP" sz="1200" spc="100" dirty="0">
                <a:solidFill>
                  <a:schemeClr val="tx1"/>
                </a:solidFill>
                <a:latin typeface="メイリオ" panose="020B0604030504040204" pitchFamily="50" charset="-128"/>
                <a:ea typeface="メイリオ" panose="020B0604030504040204" pitchFamily="50" charset="-128"/>
              </a:rPr>
            </a:br>
            <a:r>
              <a:rPr kumimoji="1" lang="ja-JP" altLang="en-US" sz="1200" spc="100" dirty="0">
                <a:solidFill>
                  <a:schemeClr val="tx1"/>
                </a:solidFill>
                <a:latin typeface="メイリオ" panose="020B0604030504040204" pitchFamily="50" charset="-128"/>
                <a:ea typeface="メイリオ" panose="020B0604030504040204" pitchFamily="50" charset="-128"/>
              </a:rPr>
              <a:t>相手に分かりやすい言葉で伝えたかなど、</a:t>
            </a:r>
            <a:r>
              <a:rPr kumimoji="1" lang="ja-JP" altLang="en-US" sz="1200" b="1" spc="100" dirty="0">
                <a:solidFill>
                  <a:schemeClr val="tx1"/>
                </a:solidFill>
                <a:latin typeface="メイリオ" panose="020B0604030504040204" pitchFamily="50" charset="-128"/>
                <a:ea typeface="メイリオ" panose="020B0604030504040204" pitchFamily="50" charset="-128"/>
              </a:rPr>
              <a:t>その方の立場に立って考える必要</a:t>
            </a:r>
            <a:r>
              <a:rPr kumimoji="1" lang="ja-JP" altLang="en-US" sz="1200" spc="100" dirty="0">
                <a:solidFill>
                  <a:schemeClr val="tx1"/>
                </a:solidFill>
                <a:latin typeface="メイリオ" panose="020B0604030504040204" pitchFamily="50" charset="-128"/>
                <a:ea typeface="メイリオ" panose="020B0604030504040204" pitchFamily="50" charset="-128"/>
              </a:rPr>
              <a:t>があります。</a:t>
            </a:r>
          </a:p>
        </p:txBody>
      </p:sp>
      <p:sp>
        <p:nvSpPr>
          <p:cNvPr id="2" name="正方形/長方形 1">
            <a:extLst>
              <a:ext uri="{FF2B5EF4-FFF2-40B4-BE49-F238E27FC236}">
                <a16:creationId xmlns:a16="http://schemas.microsoft.com/office/drawing/2014/main" id="{46646427-BA3D-8A52-ABE7-CB604F0EA116}"/>
              </a:ext>
            </a:extLst>
          </p:cNvPr>
          <p:cNvSpPr/>
          <p:nvPr/>
        </p:nvSpPr>
        <p:spPr>
          <a:xfrm>
            <a:off x="992998" y="4980032"/>
            <a:ext cx="7920001" cy="1690643"/>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7" name="角丸四角形 30">
            <a:extLst>
              <a:ext uri="{FF2B5EF4-FFF2-40B4-BE49-F238E27FC236}">
                <a16:creationId xmlns:a16="http://schemas.microsoft.com/office/drawing/2014/main" id="{E8F3B89D-D080-BD7D-98E3-F002D6A2DF98}"/>
              </a:ext>
            </a:extLst>
          </p:cNvPr>
          <p:cNvSpPr/>
          <p:nvPr/>
        </p:nvSpPr>
        <p:spPr>
          <a:xfrm>
            <a:off x="821403" y="4822268"/>
            <a:ext cx="4096369"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ポイント：指導・指示における留意点</a:t>
            </a:r>
          </a:p>
        </p:txBody>
      </p:sp>
      <p:sp>
        <p:nvSpPr>
          <p:cNvPr id="6" name="四角形: 角を丸くする 5">
            <a:extLst>
              <a:ext uri="{FF2B5EF4-FFF2-40B4-BE49-F238E27FC236}">
                <a16:creationId xmlns:a16="http://schemas.microsoft.com/office/drawing/2014/main" id="{514BD33F-547A-5FAE-3CD7-576D762B8D92}"/>
              </a:ext>
            </a:extLst>
          </p:cNvPr>
          <p:cNvSpPr/>
          <p:nvPr/>
        </p:nvSpPr>
        <p:spPr>
          <a:xfrm>
            <a:off x="407467" y="2542941"/>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9D0F155A-604E-B800-2969-004CEF3D1B7F}"/>
              </a:ext>
            </a:extLst>
          </p:cNvPr>
          <p:cNvSpPr/>
          <p:nvPr/>
        </p:nvSpPr>
        <p:spPr>
          <a:xfrm>
            <a:off x="4564929" y="2542941"/>
            <a:ext cx="324000" cy="216000"/>
          </a:xfrm>
          <a:prstGeom prst="roundRect">
            <a:avLst/>
          </a:prstGeom>
          <a:solidFill>
            <a:schemeClr val="bg1">
              <a:lumMod val="5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bg1"/>
                </a:solidFill>
                <a:latin typeface="メイリオ" panose="020B0604030504040204" pitchFamily="50" charset="-128"/>
                <a:ea typeface="メイリオ" panose="020B0604030504040204" pitchFamily="50" charset="-128"/>
              </a:rPr>
              <a:t>局</a:t>
            </a:r>
            <a:endParaRPr kumimoji="1"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90E89114-1DA5-10E2-7CD8-650EF0D66CEC}"/>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Ⅳ</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．保護の開始後</a:t>
            </a:r>
          </a:p>
        </p:txBody>
      </p:sp>
    </p:spTree>
    <p:extLst>
      <p:ext uri="{BB962C8B-B14F-4D97-AF65-F5344CB8AC3E}">
        <p14:creationId xmlns:p14="http://schemas.microsoft.com/office/powerpoint/2010/main" val="1952536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117852" y="682061"/>
            <a:ext cx="9657330" cy="321868"/>
          </a:xfrm>
          <a:prstGeom prst="roundRect">
            <a:avLst>
              <a:gd name="adj" fmla="val 70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67" tIns="42184" rIns="84367" bIns="42184" rtlCol="0" anchor="ctr"/>
          <a:lstStyle/>
          <a:p>
            <a:pPr marR="0" lvl="0" algn="l" defTabSz="914266" rtl="0" eaLnBrk="1" fontAlgn="auto" latinLnBrk="0" hangingPunct="1">
              <a:lnSpc>
                <a:spcPct val="100000"/>
              </a:lnSpc>
              <a:spcBef>
                <a:spcPts val="0"/>
              </a:spcBef>
              <a:spcAft>
                <a:spcPts val="0"/>
              </a:spcAft>
              <a:buClrTx/>
              <a:buSzTx/>
              <a:tabLst/>
              <a:defRPr/>
            </a:pPr>
            <a:r>
              <a:rPr kumimoji="1" lang="ja-JP" altLang="en-US" sz="140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生活保護制度の運用に当たっては、</a:t>
            </a:r>
            <a:r>
              <a:rPr kumimoji="1" lang="ja-JP" altLang="en-US" sz="1400" b="1" i="0" u="sng"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常に下記の原理・原則に基づいて判断する必要</a:t>
            </a:r>
            <a:r>
              <a:rPr kumimoji="1" lang="ja-JP" altLang="en-US" sz="1400" i="0" u="none" strike="noStrike" kern="1200" cap="none" spc="100" normalizeH="0" noProof="0" dirty="0">
                <a:ln>
                  <a:noFill/>
                </a:ln>
                <a:solidFill>
                  <a:prstClr val="black"/>
                </a:solidFill>
                <a:effectLst/>
                <a:uLnTx/>
                <a:uFillTx/>
                <a:latin typeface="メイリオ" panose="020B0604030504040204" pitchFamily="50" charset="-128"/>
                <a:ea typeface="メイリオ" panose="020B0604030504040204" pitchFamily="50" charset="-128"/>
              </a:rPr>
              <a:t>があります。</a:t>
            </a:r>
          </a:p>
        </p:txBody>
      </p:sp>
      <p:sp>
        <p:nvSpPr>
          <p:cNvPr id="5" name="角丸四角形 4"/>
          <p:cNvSpPr/>
          <p:nvPr/>
        </p:nvSpPr>
        <p:spPr>
          <a:xfrm>
            <a:off x="722478" y="1079516"/>
            <a:ext cx="9144000" cy="5701900"/>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4367" tIns="42184" rIns="84367" bIns="42184" rtlCol="0" anchor="ctr"/>
          <a:lstStyle/>
          <a:p>
            <a:pPr marL="164069" marR="0" lvl="0" indent="-164069" algn="l" defTabSz="91426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第１条　・・・　この法律の目的　国家の責任で国民に対して行う、①最低限度の生活保障と、②自立の助長</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164069" marR="0" lvl="0" indent="-164069" algn="l" defTabSz="91426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この法律は、日本国憲法第二十五条に規定する理念に基き、国が生活に困窮するすべての国民に対し、その困窮の程度に応じ、必要な保護を行い、その最低限度の生活を保障するとともに、その自立を助長することを目的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164069" marR="0" lvl="0" indent="-164069" algn="l" defTabSz="914266"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第２条　・・・　無差別平等の原理</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179388" marR="0" lvl="0" indent="-179388"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すべて国民は、この法律の定める要件を満たす限り、この法律による保護（以下「保護」という。）を、無差別平等に受けることができる。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第３条　・・・　最低生活保障の原理</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この法律により保障される最低限度の生活は、健康で文化的な生活水準を維持することができるものでなければならない。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第４条　・・・　保護の補足性の原理</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保護は、生活に困窮する者が、その利用し得る資産、能力その他あらゆるものを、その最低限度の生活の維持のために活用することを要件として行われる。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２　民法（明治二十九年法律第八十九号）に定める扶養義務者の扶養及び他の法律に定める扶助は、すべてこの法律による保護に優先して行われるものとする。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３　前二項の規定は、急迫した事由がある場合に、必要な保護を行うことを妨げるものではない。</a:t>
            </a:r>
            <a:endParaRPr kumimoji="1" lang="en-US" altLang="ja-JP"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第７条　・・・　申請保護の原則</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179388" marR="0" lvl="0" indent="-179388"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保護は、要保護者、その扶養義務者又はその他の同居の親族の申請に基いて開始するものとする。但し、要保護者が急迫した状況にあるときは、保護の申請がなくても、必要な保護を行うことができる。</a:t>
            </a:r>
            <a:endParaRPr kumimoji="1" lang="en-US" altLang="ja-JP" sz="12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第８条　・・・　基準及び程度の原則</a:t>
            </a:r>
            <a:endParaRPr kumimoji="1" lang="en-US" altLang="ja-JP" sz="12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1</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保護は、厚生労働大臣の定める基準により測定した要保護者の需要を基とし、そのうち、その者の金銭又は物品で満たすことのできない不足分を補う程度において行うものとする。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２　前項の基準は、要保護者の年齢別、性別、世帯構成別、所在地域別その他保護の種類に応じて必要な事情を考慮した最低限度の生活の需要を満たすに十分なものであつて、且つ、これをこえないものでなければならない。</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第９条　・・・　必要即応の原則</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179388" algn="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保護は、要保護者の年齢別、性別、健康状態等その個人又は世帯の実際の必要の相違を考慮して、有効且つ適切に行うものとする。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第</a:t>
            </a:r>
            <a:r>
              <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10</a:t>
            </a:r>
            <a:r>
              <a:rPr kumimoji="1" lang="ja-JP" altLang="en-US"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rPr>
              <a:t>条　・・・　世帯単位の原則</a:t>
            </a:r>
            <a:endParaRPr kumimoji="1" lang="en-US" altLang="ja-JP" sz="14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endParaRPr>
          </a:p>
          <a:p>
            <a:pPr marL="266700" marR="0" lvl="0" indent="-266700" algn="l" defTabSz="914266" rtl="0" eaLnBrk="1" fontAlgn="auto" latinLnBrk="0" hangingPunct="1">
              <a:lnSpc>
                <a:spcPct val="100000"/>
              </a:lnSpc>
              <a:spcBef>
                <a:spcPts val="0"/>
              </a:spcBef>
              <a:spcAft>
                <a:spcPts val="0"/>
              </a:spcAft>
              <a:buClrTx/>
              <a:buSzTx/>
              <a:buFontTx/>
              <a:buNone/>
              <a:tabLst>
                <a:tab pos="266700" algn="l"/>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保護は、世帯を単位としてその要否及び程度を定めるものとする。但し、これによりがたいときは、個人を単位として定めることができる。</a:t>
            </a:r>
            <a:endParaRPr kumimoji="1" lang="en-US" altLang="ja-JP" sz="105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4" name="左大かっこ 3"/>
          <p:cNvSpPr/>
          <p:nvPr/>
        </p:nvSpPr>
        <p:spPr>
          <a:xfrm>
            <a:off x="470738" y="1003929"/>
            <a:ext cx="212218" cy="2843534"/>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左大かっこ 9"/>
          <p:cNvSpPr/>
          <p:nvPr/>
        </p:nvSpPr>
        <p:spPr>
          <a:xfrm>
            <a:off x="506454" y="4009416"/>
            <a:ext cx="216024" cy="27720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正方形/長方形 5"/>
          <p:cNvSpPr/>
          <p:nvPr/>
        </p:nvSpPr>
        <p:spPr>
          <a:xfrm>
            <a:off x="121658" y="2080263"/>
            <a:ext cx="2855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原理</a:t>
            </a:r>
          </a:p>
        </p:txBody>
      </p:sp>
      <p:sp>
        <p:nvSpPr>
          <p:cNvPr id="12" name="正方形/長方形 11"/>
          <p:cNvSpPr/>
          <p:nvPr/>
        </p:nvSpPr>
        <p:spPr>
          <a:xfrm>
            <a:off x="117852" y="5031797"/>
            <a:ext cx="285580"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66"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原則</a:t>
            </a:r>
          </a:p>
        </p:txBody>
      </p:sp>
      <p:sp>
        <p:nvSpPr>
          <p:cNvPr id="3" name="正方形/長方形 2">
            <a:extLst>
              <a:ext uri="{FF2B5EF4-FFF2-40B4-BE49-F238E27FC236}">
                <a16:creationId xmlns:a16="http://schemas.microsoft.com/office/drawing/2014/main" id="{A4FFBD9B-3E47-1FAA-CBB7-044661CA4A8E}"/>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２．生活保護法の原理・原則</a:t>
            </a:r>
          </a:p>
        </p:txBody>
      </p:sp>
      <p:sp>
        <p:nvSpPr>
          <p:cNvPr id="7" name="正方形/長方形 6">
            <a:extLst>
              <a:ext uri="{FF2B5EF4-FFF2-40B4-BE49-F238E27FC236}">
                <a16:creationId xmlns:a16="http://schemas.microsoft.com/office/drawing/2014/main" id="{9BFA9A17-7AC1-4DBA-DB40-00FEB360AA29}"/>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生活保護制度の概要</a:t>
            </a:r>
          </a:p>
        </p:txBody>
      </p:sp>
      <p:sp>
        <p:nvSpPr>
          <p:cNvPr id="8" name="スライド番号プレースホルダー 5">
            <a:extLst>
              <a:ext uri="{FF2B5EF4-FFF2-40B4-BE49-F238E27FC236}">
                <a16:creationId xmlns:a16="http://schemas.microsoft.com/office/drawing/2014/main" id="{527F6B17-F304-E461-CD11-422ECE5ABF66}"/>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4D8AB2-0B53-4F38-A319-C2084854E4F8}" type="slidenum">
              <a:rPr lang="ja-JP" altLang="en-US" sz="1000" smtClean="0">
                <a:solidFill>
                  <a:srgbClr val="898989"/>
                </a:solidFill>
              </a:rPr>
              <a:pPr>
                <a:lnSpc>
                  <a:spcPct val="100000"/>
                </a:lnSpc>
                <a:spcBef>
                  <a:spcPct val="0"/>
                </a:spcBef>
                <a:buFontTx/>
                <a:buNone/>
              </a:pPr>
              <a:t>5</a:t>
            </a:fld>
            <a:endParaRPr lang="ja-JP" altLang="en-US" sz="1000">
              <a:solidFill>
                <a:srgbClr val="898989"/>
              </a:solidFill>
            </a:endParaRPr>
          </a:p>
        </p:txBody>
      </p:sp>
    </p:spTree>
    <p:extLst>
      <p:ext uri="{BB962C8B-B14F-4D97-AF65-F5344CB8AC3E}">
        <p14:creationId xmlns:p14="http://schemas.microsoft.com/office/powerpoint/2010/main" val="3708560395"/>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5FB6BEB-8BD1-24DD-269B-1F2BC256F6D4}"/>
              </a:ext>
            </a:extLst>
          </p:cNvPr>
          <p:cNvSpPr>
            <a:spLocks noGrp="1"/>
          </p:cNvSpPr>
          <p:nvPr>
            <p:ph type="sldNum" sz="quarter" idx="10"/>
          </p:nvPr>
        </p:nvSpPr>
        <p:spPr/>
        <p:txBody>
          <a:bodyPr/>
          <a:lstStyle/>
          <a:p>
            <a:pPr>
              <a:defRPr/>
            </a:pPr>
            <a:fld id="{69C19EEC-A7DD-4A63-AEC8-C70E92A6779F}" type="slidenum">
              <a:rPr lang="ja-JP" altLang="en-US" smtClean="0"/>
              <a:pPr>
                <a:defRPr/>
              </a:pPr>
              <a:t>59</a:t>
            </a:fld>
            <a:endParaRPr lang="ja-JP" altLang="en-US"/>
          </a:p>
        </p:txBody>
      </p:sp>
      <p:sp>
        <p:nvSpPr>
          <p:cNvPr id="15" name="正方形/長方形 14">
            <a:extLst>
              <a:ext uri="{FF2B5EF4-FFF2-40B4-BE49-F238E27FC236}">
                <a16:creationId xmlns:a16="http://schemas.microsoft.com/office/drawing/2014/main" id="{8EC85616-B6CD-57E5-10E3-380C63B9045F}"/>
              </a:ext>
            </a:extLst>
          </p:cNvPr>
          <p:cNvSpPr/>
          <p:nvPr/>
        </p:nvSpPr>
        <p:spPr>
          <a:xfrm>
            <a:off x="0" y="432000"/>
            <a:ext cx="9906000" cy="1394557"/>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62</a:t>
            </a:r>
            <a:r>
              <a:rPr kumimoji="1" lang="ja-JP" altLang="en-US" sz="1400" spc="100" dirty="0">
                <a:solidFill>
                  <a:schemeClr val="tx1"/>
                </a:solidFill>
                <a:latin typeface="メイリオ" panose="020B0604030504040204" pitchFamily="50" charset="-128"/>
                <a:ea typeface="メイリオ" panose="020B0604030504040204" pitchFamily="50" charset="-128"/>
              </a:rPr>
              <a:t>条第</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項に基づく停止・廃止の手続きは以下のとおりです。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指導指示の前、変更や停止・廃止の前は、</a:t>
            </a:r>
            <a:r>
              <a:rPr kumimoji="1" lang="ja-JP" altLang="en-US" sz="1400" b="1" spc="100" dirty="0">
                <a:solidFill>
                  <a:schemeClr val="tx1"/>
                </a:solidFill>
                <a:latin typeface="メイリオ" panose="020B0604030504040204" pitchFamily="50" charset="-128"/>
                <a:ea typeface="メイリオ" panose="020B0604030504040204" pitchFamily="50" charset="-128"/>
              </a:rPr>
              <a:t>ケース診断会議を行い組織的に判断</a:t>
            </a:r>
            <a:r>
              <a:rPr kumimoji="1" lang="ja-JP" altLang="en-US" sz="1400" spc="100" dirty="0">
                <a:solidFill>
                  <a:schemeClr val="tx1"/>
                </a:solidFill>
                <a:latin typeface="メイリオ" panose="020B0604030504040204" pitchFamily="50" charset="-128"/>
                <a:ea typeface="メイリオ" panose="020B0604030504040204" pitchFamily="50" charset="-128"/>
              </a:rPr>
              <a:t>する必要があります。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法施行規則第</a:t>
            </a:r>
            <a:r>
              <a:rPr kumimoji="1" lang="en-US" altLang="ja-JP" sz="1400" spc="100" dirty="0">
                <a:solidFill>
                  <a:schemeClr val="tx1"/>
                </a:solidFill>
                <a:latin typeface="メイリオ" panose="020B0604030504040204" pitchFamily="50" charset="-128"/>
                <a:ea typeface="メイリオ" panose="020B0604030504040204" pitchFamily="50" charset="-128"/>
              </a:rPr>
              <a:t>19</a:t>
            </a:r>
            <a:r>
              <a:rPr kumimoji="1" lang="ja-JP" altLang="en-US" sz="1400" spc="100" dirty="0">
                <a:solidFill>
                  <a:schemeClr val="tx1"/>
                </a:solidFill>
                <a:latin typeface="メイリオ" panose="020B0604030504040204" pitchFamily="50" charset="-128"/>
                <a:ea typeface="メイリオ" panose="020B0604030504040204" pitchFamily="50" charset="-128"/>
              </a:rPr>
              <a:t>条では、受給者が「書面による指導指示」に従わなかった場合でなければ、法第</a:t>
            </a:r>
            <a:r>
              <a:rPr kumimoji="1" lang="en-US" altLang="ja-JP" sz="1400" spc="100" dirty="0">
                <a:solidFill>
                  <a:schemeClr val="tx1"/>
                </a:solidFill>
                <a:latin typeface="メイリオ" panose="020B0604030504040204" pitchFamily="50" charset="-128"/>
                <a:ea typeface="メイリオ" panose="020B0604030504040204" pitchFamily="50" charset="-128"/>
              </a:rPr>
              <a:t>62</a:t>
            </a:r>
            <a:r>
              <a:rPr kumimoji="1" lang="ja-JP" altLang="en-US" sz="1400" spc="100" dirty="0">
                <a:solidFill>
                  <a:schemeClr val="tx1"/>
                </a:solidFill>
                <a:latin typeface="メイリオ" panose="020B0604030504040204" pitchFamily="50" charset="-128"/>
                <a:ea typeface="メイリオ" panose="020B0604030504040204" pitchFamily="50" charset="-128"/>
              </a:rPr>
              <a:t>条第</a:t>
            </a:r>
            <a:r>
              <a:rPr kumimoji="1" lang="en-US" altLang="ja-JP" sz="1400" spc="100" dirty="0">
                <a:solidFill>
                  <a:schemeClr val="tx1"/>
                </a:solidFill>
                <a:latin typeface="メイリオ" panose="020B0604030504040204" pitchFamily="50" charset="-128"/>
                <a:ea typeface="メイリオ" panose="020B0604030504040204" pitchFamily="50" charset="-128"/>
              </a:rPr>
              <a:t>3</a:t>
            </a:r>
            <a:r>
              <a:rPr kumimoji="1" lang="ja-JP" altLang="en-US" sz="1400" spc="100" dirty="0">
                <a:solidFill>
                  <a:schemeClr val="tx1"/>
                </a:solidFill>
                <a:latin typeface="メイリオ" panose="020B0604030504040204" pitchFamily="50" charset="-128"/>
                <a:ea typeface="メイリオ" panose="020B0604030504040204" pitchFamily="50" charset="-128"/>
              </a:rPr>
              <a:t>項による権限を行使してはならないと明記されています。保護の廃止処分は、</a:t>
            </a:r>
            <a:r>
              <a:rPr kumimoji="1" lang="ja-JP" altLang="en-US" sz="1400" b="1" spc="100" dirty="0">
                <a:solidFill>
                  <a:schemeClr val="tx1"/>
                </a:solidFill>
                <a:latin typeface="メイリオ" panose="020B0604030504040204" pitchFamily="50" charset="-128"/>
                <a:ea typeface="メイリオ" panose="020B0604030504040204" pitchFamily="50" charset="-128"/>
              </a:rPr>
              <a:t>受給者の生活にかかわる重大なもの</a:t>
            </a:r>
            <a:r>
              <a:rPr kumimoji="1" lang="ja-JP" altLang="en-US" sz="1400" spc="100" dirty="0">
                <a:solidFill>
                  <a:schemeClr val="tx1"/>
                </a:solidFill>
                <a:latin typeface="メイリオ" panose="020B0604030504040204" pitchFamily="50" charset="-128"/>
                <a:ea typeface="メイリオ" panose="020B0604030504040204" pitchFamily="50" charset="-128"/>
              </a:rPr>
              <a:t>であることに留意が必要です。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15">
            <a:extLst>
              <a:ext uri="{FF2B5EF4-FFF2-40B4-BE49-F238E27FC236}">
                <a16:creationId xmlns:a16="http://schemas.microsoft.com/office/drawing/2014/main" id="{CDAE07F6-3A13-B770-F8CF-32C1099B0E67}"/>
              </a:ext>
            </a:extLst>
          </p:cNvPr>
          <p:cNvSpPr/>
          <p:nvPr/>
        </p:nvSpPr>
        <p:spPr>
          <a:xfrm>
            <a:off x="325720" y="3071055"/>
            <a:ext cx="1260000" cy="1104381"/>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口頭による</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指導指示</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11DCA159-A0DB-5DD0-0066-540BEB62CDC4}"/>
              </a:ext>
            </a:extLst>
          </p:cNvPr>
          <p:cNvSpPr/>
          <p:nvPr/>
        </p:nvSpPr>
        <p:spPr>
          <a:xfrm>
            <a:off x="2140618" y="3071055"/>
            <a:ext cx="1260000" cy="1104381"/>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書面による</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400" dirty="0">
                <a:solidFill>
                  <a:schemeClr val="tx1">
                    <a:lumMod val="85000"/>
                    <a:lumOff val="15000"/>
                  </a:schemeClr>
                </a:solidFill>
                <a:latin typeface="メイリオ" panose="020B0604030504040204" pitchFamily="50" charset="-128"/>
                <a:ea typeface="メイリオ" panose="020B0604030504040204" pitchFamily="50" charset="-128"/>
              </a:rPr>
              <a:t>指導指示</a:t>
            </a:r>
            <a:endParaRPr kumimoji="1" lang="en-US" altLang="ja-JP" sz="14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cxnSp>
        <p:nvCxnSpPr>
          <p:cNvPr id="21" name="直線矢印コネクタ 20">
            <a:extLst>
              <a:ext uri="{FF2B5EF4-FFF2-40B4-BE49-F238E27FC236}">
                <a16:creationId xmlns:a16="http://schemas.microsoft.com/office/drawing/2014/main" id="{A09281E8-F65C-A90F-4064-F484E4911985}"/>
              </a:ext>
            </a:extLst>
          </p:cNvPr>
          <p:cNvCxnSpPr>
            <a:cxnSpLocks/>
            <a:stCxn id="16" idx="3"/>
            <a:endCxn id="18" idx="1"/>
          </p:cNvCxnSpPr>
          <p:nvPr/>
        </p:nvCxnSpPr>
        <p:spPr>
          <a:xfrm>
            <a:off x="1585720" y="3623246"/>
            <a:ext cx="554898" cy="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3C7FEFCE-E968-7FAD-00C5-3BC4BD1C0892}"/>
              </a:ext>
            </a:extLst>
          </p:cNvPr>
          <p:cNvCxnSpPr>
            <a:cxnSpLocks/>
            <a:stCxn id="18" idx="3"/>
          </p:cNvCxnSpPr>
          <p:nvPr/>
        </p:nvCxnSpPr>
        <p:spPr>
          <a:xfrm flipV="1">
            <a:off x="3400618" y="3623245"/>
            <a:ext cx="648000" cy="1"/>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二等辺三角形 39">
            <a:extLst>
              <a:ext uri="{FF2B5EF4-FFF2-40B4-BE49-F238E27FC236}">
                <a16:creationId xmlns:a16="http://schemas.microsoft.com/office/drawing/2014/main" id="{B44E4CB6-AC0E-D878-46D5-509115BBBDB7}"/>
              </a:ext>
            </a:extLst>
          </p:cNvPr>
          <p:cNvSpPr/>
          <p:nvPr/>
        </p:nvSpPr>
        <p:spPr>
          <a:xfrm>
            <a:off x="3054531" y="3930887"/>
            <a:ext cx="244548" cy="489098"/>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6A36E273-6618-3139-1F50-A4AEF56FB2B3}"/>
              </a:ext>
            </a:extLst>
          </p:cNvPr>
          <p:cNvSpPr/>
          <p:nvPr/>
        </p:nvSpPr>
        <p:spPr>
          <a:xfrm>
            <a:off x="741949" y="4262349"/>
            <a:ext cx="2935591" cy="59527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メイリオ" panose="020B0604030504040204" pitchFamily="50" charset="-128"/>
                <a:ea typeface="メイリオ" panose="020B0604030504040204" pitchFamily="50" charset="-128"/>
              </a:rPr>
              <a:t>従わない場合も、なお効果が期待されるときは再度書面による指導指示を行う</a:t>
            </a:r>
          </a:p>
        </p:txBody>
      </p:sp>
      <p:grpSp>
        <p:nvGrpSpPr>
          <p:cNvPr id="49" name="グループ化 48">
            <a:extLst>
              <a:ext uri="{FF2B5EF4-FFF2-40B4-BE49-F238E27FC236}">
                <a16:creationId xmlns:a16="http://schemas.microsoft.com/office/drawing/2014/main" id="{3B147D8C-ECFA-5C1F-7BB6-F036CC85D0C8}"/>
              </a:ext>
            </a:extLst>
          </p:cNvPr>
          <p:cNvGrpSpPr/>
          <p:nvPr/>
        </p:nvGrpSpPr>
        <p:grpSpPr>
          <a:xfrm>
            <a:off x="4064193" y="2401335"/>
            <a:ext cx="5590517" cy="2573414"/>
            <a:chOff x="4064193" y="2356044"/>
            <a:chExt cx="5590517" cy="2573414"/>
          </a:xfrm>
        </p:grpSpPr>
        <p:sp>
          <p:nvSpPr>
            <p:cNvPr id="41" name="正方形/長方形 40">
              <a:extLst>
                <a:ext uri="{FF2B5EF4-FFF2-40B4-BE49-F238E27FC236}">
                  <a16:creationId xmlns:a16="http://schemas.microsoft.com/office/drawing/2014/main" id="{48519C45-5A10-4F20-4C8B-1F90DC437B3E}"/>
                </a:ext>
              </a:extLst>
            </p:cNvPr>
            <p:cNvSpPr/>
            <p:nvPr/>
          </p:nvSpPr>
          <p:spPr>
            <a:xfrm>
              <a:off x="4600032" y="2706921"/>
              <a:ext cx="4518837" cy="540000"/>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①　指導指示の内容が比較的軽微な場合は、</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適当と認められる限度で保護の「</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変更</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0B90C89F-9972-A956-74F5-96886B9A172C}"/>
                </a:ext>
              </a:extLst>
            </p:cNvPr>
            <p:cNvSpPr/>
            <p:nvPr/>
          </p:nvSpPr>
          <p:spPr>
            <a:xfrm>
              <a:off x="4600031" y="3347144"/>
              <a:ext cx="4518837" cy="720000"/>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solidFill>
                  <a:latin typeface="メイリオ" panose="020B0604030504040204" pitchFamily="50" charset="-128"/>
                  <a:ea typeface="メイリオ" panose="020B0604030504040204" pitchFamily="50" charset="-128"/>
                </a:rPr>
                <a:t>②　①によることが適当でない場合は保護を「</a:t>
              </a:r>
              <a:r>
                <a:rPr kumimoji="1" lang="ja-JP" altLang="en-US" sz="1200" b="1" dirty="0">
                  <a:solidFill>
                    <a:schemeClr val="tx1"/>
                  </a:solidFill>
                  <a:latin typeface="メイリオ" panose="020B0604030504040204" pitchFamily="50" charset="-128"/>
                  <a:ea typeface="メイリオ" panose="020B0604030504040204" pitchFamily="50" charset="-128"/>
                </a:rPr>
                <a:t>停止</a:t>
              </a:r>
              <a:r>
                <a:rPr kumimoji="1" lang="ja-JP" altLang="en-US" sz="1200" dirty="0">
                  <a:solidFill>
                    <a:schemeClr val="tx1"/>
                  </a:solidFill>
                  <a:latin typeface="メイリオ" panose="020B0604030504040204" pitchFamily="50" charset="-128"/>
                  <a:ea typeface="メイリオ" panose="020B0604030504040204" pitchFamily="50" charset="-128"/>
                </a:rPr>
                <a:t>」</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defRPr/>
              </a:pPr>
              <a:r>
                <a:rPr kumimoji="1" lang="en-US" altLang="ja-JP" sz="1200" dirty="0">
                  <a:solidFill>
                    <a:schemeClr val="tx1"/>
                  </a:solidFill>
                  <a:latin typeface="メイリオ" panose="020B0604030504040204" pitchFamily="50" charset="-128"/>
                  <a:ea typeface="メイリオ" panose="020B0604030504040204" pitchFamily="50" charset="-128"/>
                </a:rPr>
                <a:t>※</a:t>
              </a:r>
              <a:r>
                <a:rPr kumimoji="1" lang="ja-JP" altLang="en-US" sz="1200" dirty="0">
                  <a:solidFill>
                    <a:schemeClr val="tx1"/>
                  </a:solidFill>
                  <a:latin typeface="メイリオ" panose="020B0604030504040204" pitchFamily="50" charset="-128"/>
                  <a:ea typeface="メイリオ" panose="020B0604030504040204" pitchFamily="50" charset="-128"/>
                </a:rPr>
                <a:t>指導指示に従ったとき、指導指示を必要とした事由が</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gn="ctr">
                <a:defRPr/>
              </a:pPr>
              <a:r>
                <a:rPr kumimoji="1" lang="ja-JP" altLang="en-US" sz="1200" dirty="0">
                  <a:solidFill>
                    <a:schemeClr val="tx1"/>
                  </a:solidFill>
                  <a:latin typeface="メイリオ" panose="020B0604030504040204" pitchFamily="50" charset="-128"/>
                  <a:ea typeface="メイリオ" panose="020B0604030504040204" pitchFamily="50" charset="-128"/>
                </a:rPr>
                <a:t>なくなったときは停止を解除</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44" name="正方形/長方形 43">
              <a:extLst>
                <a:ext uri="{FF2B5EF4-FFF2-40B4-BE49-F238E27FC236}">
                  <a16:creationId xmlns:a16="http://schemas.microsoft.com/office/drawing/2014/main" id="{B84FB5A7-A07A-15EA-EB7A-4224BD6A77AA}"/>
                </a:ext>
              </a:extLst>
            </p:cNvPr>
            <p:cNvSpPr/>
            <p:nvPr/>
          </p:nvSpPr>
          <p:spPr>
            <a:xfrm>
              <a:off x="4064193" y="2356044"/>
              <a:ext cx="5590517" cy="2573414"/>
            </a:xfrm>
            <a:prstGeom prst="rect">
              <a:avLst/>
            </a:prstGeom>
            <a:noFill/>
            <a:ln w="38100">
              <a:solidFill>
                <a:schemeClr val="tx1">
                  <a:lumMod val="50000"/>
                  <a:lumOff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anchor="t"/>
            <a:lstStyle/>
            <a:p>
              <a:pPr algn="ctr">
                <a:defRPr/>
              </a:pPr>
              <a:r>
                <a:rPr kumimoji="1" lang="ja-JP" altLang="en-US" sz="1200" b="1" spc="100" dirty="0">
                  <a:solidFill>
                    <a:schemeClr val="tx1"/>
                  </a:solidFill>
                  <a:latin typeface="メイリオ" panose="020B0604030504040204" pitchFamily="50" charset="-128"/>
                  <a:ea typeface="メイリオ" panose="020B0604030504040204" pitchFamily="50" charset="-128"/>
                </a:rPr>
                <a:t>法第</a:t>
              </a:r>
              <a:r>
                <a:rPr kumimoji="1" lang="en-US" altLang="ja-JP" sz="1200" b="1" spc="100" dirty="0">
                  <a:solidFill>
                    <a:schemeClr val="tx1"/>
                  </a:solidFill>
                  <a:latin typeface="メイリオ" panose="020B0604030504040204" pitchFamily="50" charset="-128"/>
                  <a:ea typeface="メイリオ" panose="020B0604030504040204" pitchFamily="50" charset="-128"/>
                </a:rPr>
                <a:t>62</a:t>
              </a:r>
              <a:r>
                <a:rPr kumimoji="1" lang="ja-JP" altLang="en-US" sz="1200" b="1" spc="100" dirty="0">
                  <a:solidFill>
                    <a:schemeClr val="tx1"/>
                  </a:solidFill>
                  <a:latin typeface="メイリオ" panose="020B0604030504040204" pitchFamily="50" charset="-128"/>
                  <a:ea typeface="メイリオ" panose="020B0604030504040204" pitchFamily="50" charset="-128"/>
                </a:rPr>
                <a:t>条第</a:t>
              </a:r>
              <a:r>
                <a:rPr kumimoji="1" lang="en-US" altLang="ja-JP" sz="1200" b="1" spc="100" dirty="0">
                  <a:solidFill>
                    <a:schemeClr val="tx1"/>
                  </a:solidFill>
                  <a:latin typeface="メイリオ" panose="020B0604030504040204" pitchFamily="50" charset="-128"/>
                  <a:ea typeface="メイリオ" panose="020B0604030504040204" pitchFamily="50" charset="-128"/>
                </a:rPr>
                <a:t>3</a:t>
              </a:r>
              <a:r>
                <a:rPr kumimoji="1" lang="ja-JP" altLang="en-US" sz="1200" b="1" spc="100" dirty="0">
                  <a:solidFill>
                    <a:schemeClr val="tx1"/>
                  </a:solidFill>
                  <a:latin typeface="メイリオ" panose="020B0604030504040204" pitchFamily="50" charset="-128"/>
                  <a:ea typeface="メイリオ" panose="020B0604030504040204" pitchFamily="50" charset="-128"/>
                </a:rPr>
                <a:t>項の規定に基づく対応</a:t>
              </a:r>
              <a:endParaRPr kumimoji="1" lang="en-US" altLang="ja-JP" sz="1200" b="1" spc="100" dirty="0">
                <a:solidFill>
                  <a:schemeClr val="tx1"/>
                </a:solidFill>
                <a:latin typeface="メイリオ" panose="020B0604030504040204" pitchFamily="50" charset="-128"/>
                <a:ea typeface="メイリオ" panose="020B0604030504040204" pitchFamily="50" charset="-128"/>
              </a:endParaRPr>
            </a:p>
          </p:txBody>
        </p:sp>
        <p:sp>
          <p:nvSpPr>
            <p:cNvPr id="45" name="正方形/長方形 44">
              <a:extLst>
                <a:ext uri="{FF2B5EF4-FFF2-40B4-BE49-F238E27FC236}">
                  <a16:creationId xmlns:a16="http://schemas.microsoft.com/office/drawing/2014/main" id="{6B00E244-D3C4-26BE-9D1D-409A56F9EB9A}"/>
                </a:ext>
              </a:extLst>
            </p:cNvPr>
            <p:cNvSpPr/>
            <p:nvPr/>
          </p:nvSpPr>
          <p:spPr>
            <a:xfrm>
              <a:off x="4600031" y="4167366"/>
              <a:ext cx="4518837" cy="540000"/>
            </a:xfrm>
            <a:prstGeom prst="rect">
              <a:avLst/>
            </a:prstGeom>
            <a:solidFill>
              <a:schemeClr val="accent3">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③　②の規定にかかわらず、要件に合致する場合は</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保護を「</a:t>
              </a:r>
              <a:r>
                <a:rPr kumimoji="1" lang="ja-JP" altLang="en-US" sz="1200" b="1" dirty="0">
                  <a:solidFill>
                    <a:schemeClr val="tx1">
                      <a:lumMod val="85000"/>
                      <a:lumOff val="15000"/>
                    </a:schemeClr>
                  </a:solidFill>
                  <a:latin typeface="メイリオ" panose="020B0604030504040204" pitchFamily="50" charset="-128"/>
                  <a:ea typeface="メイリオ" panose="020B0604030504040204" pitchFamily="50" charset="-128"/>
                </a:rPr>
                <a:t>廃止</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a:t>
              </a:r>
              <a:endParaRPr kumimoji="1" lang="en-US" altLang="ja-JP" sz="1200" dirty="0">
                <a:solidFill>
                  <a:srgbClr val="C00000"/>
                </a:solidFill>
                <a:latin typeface="メイリオ" panose="020B0604030504040204" pitchFamily="50" charset="-128"/>
                <a:ea typeface="メイリオ" panose="020B0604030504040204" pitchFamily="50" charset="-128"/>
              </a:endParaRPr>
            </a:p>
          </p:txBody>
        </p:sp>
      </p:grpSp>
      <p:sp>
        <p:nvSpPr>
          <p:cNvPr id="50" name="二等辺三角形 49">
            <a:extLst>
              <a:ext uri="{FF2B5EF4-FFF2-40B4-BE49-F238E27FC236}">
                <a16:creationId xmlns:a16="http://schemas.microsoft.com/office/drawing/2014/main" id="{A1C2EAE9-89A4-8983-052D-E6DBB11177D9}"/>
              </a:ext>
            </a:extLst>
          </p:cNvPr>
          <p:cNvSpPr/>
          <p:nvPr/>
        </p:nvSpPr>
        <p:spPr>
          <a:xfrm flipV="1">
            <a:off x="9118868" y="2255188"/>
            <a:ext cx="262445" cy="302339"/>
          </a:xfrm>
          <a:prstGeom prst="triangle">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E29C9A28-C410-57F1-AD43-D6AB13A97B99}"/>
              </a:ext>
            </a:extLst>
          </p:cNvPr>
          <p:cNvSpPr/>
          <p:nvPr/>
        </p:nvSpPr>
        <p:spPr>
          <a:xfrm>
            <a:off x="5996763" y="1894360"/>
            <a:ext cx="3798278" cy="41994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メイリオ" panose="020B0604030504040204" pitchFamily="50" charset="-128"/>
                <a:ea typeface="メイリオ" panose="020B0604030504040204" pitchFamily="50" charset="-128"/>
              </a:rPr>
              <a:t>課問第</a:t>
            </a:r>
            <a:r>
              <a:rPr lang="en-US" altLang="ja-JP" sz="1200" dirty="0">
                <a:solidFill>
                  <a:schemeClr val="tx1"/>
                </a:solidFill>
                <a:latin typeface="メイリオ" panose="020B0604030504040204" pitchFamily="50" charset="-128"/>
                <a:ea typeface="メイリオ" panose="020B0604030504040204" pitchFamily="50" charset="-128"/>
              </a:rPr>
              <a:t>11</a:t>
            </a:r>
            <a:r>
              <a:rPr lang="ja-JP" altLang="en-US" sz="1200" dirty="0">
                <a:solidFill>
                  <a:schemeClr val="tx1"/>
                </a:solidFill>
                <a:latin typeface="メイリオ" panose="020B0604030504040204" pitchFamily="50" charset="-128"/>
                <a:ea typeface="メイリオ" panose="020B0604030504040204" pitchFamily="50" charset="-128"/>
              </a:rPr>
              <a:t>の</a:t>
            </a:r>
            <a:r>
              <a:rPr lang="en-US" altLang="ja-JP" sz="1200" dirty="0">
                <a:solidFill>
                  <a:schemeClr val="tx1"/>
                </a:solidFill>
                <a:latin typeface="メイリオ" panose="020B0604030504040204" pitchFamily="50" charset="-128"/>
                <a:ea typeface="メイリオ" panose="020B0604030504040204" pitchFamily="50" charset="-128"/>
              </a:rPr>
              <a:t>1</a:t>
            </a:r>
          </a:p>
          <a:p>
            <a:pPr algn="ctr"/>
            <a:r>
              <a:rPr lang="ja-JP" altLang="en-US" sz="1200" dirty="0">
                <a:solidFill>
                  <a:schemeClr val="tx1"/>
                </a:solidFill>
                <a:latin typeface="メイリオ" panose="020B0604030504040204" pitchFamily="50" charset="-128"/>
                <a:ea typeface="メイリオ" panose="020B0604030504040204" pitchFamily="50" charset="-128"/>
              </a:rPr>
              <a:t>「指導指示に従わない場合の取扱い」を確認</a:t>
            </a:r>
          </a:p>
        </p:txBody>
      </p:sp>
      <p:grpSp>
        <p:nvGrpSpPr>
          <p:cNvPr id="53" name="グループ化 14">
            <a:extLst>
              <a:ext uri="{FF2B5EF4-FFF2-40B4-BE49-F238E27FC236}">
                <a16:creationId xmlns:a16="http://schemas.microsoft.com/office/drawing/2014/main" id="{63EA4FA9-0EB8-9937-6DC8-44297B30D1AE}"/>
              </a:ext>
            </a:extLst>
          </p:cNvPr>
          <p:cNvGrpSpPr>
            <a:grpSpLocks/>
          </p:cNvGrpSpPr>
          <p:nvPr/>
        </p:nvGrpSpPr>
        <p:grpSpPr bwMode="auto">
          <a:xfrm>
            <a:off x="130007" y="5413658"/>
            <a:ext cx="9391650" cy="1104382"/>
            <a:chOff x="819944" y="5587860"/>
            <a:chExt cx="9391650" cy="1104382"/>
          </a:xfrm>
        </p:grpSpPr>
        <p:sp>
          <p:nvSpPr>
            <p:cNvPr id="54" name="二等辺三角形 53">
              <a:extLst>
                <a:ext uri="{FF2B5EF4-FFF2-40B4-BE49-F238E27FC236}">
                  <a16:creationId xmlns:a16="http://schemas.microsoft.com/office/drawing/2014/main" id="{FBD68B99-F89D-58D2-B552-EC2A12522233}"/>
                </a:ext>
              </a:extLst>
            </p:cNvPr>
            <p:cNvSpPr/>
            <p:nvPr/>
          </p:nvSpPr>
          <p:spPr>
            <a:xfrm rot="16200000">
              <a:off x="2015331" y="5906293"/>
              <a:ext cx="295275" cy="285750"/>
            </a:xfrm>
            <a:prstGeom prst="triangl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a:p>
          </p:txBody>
        </p:sp>
        <p:sp>
          <p:nvSpPr>
            <p:cNvPr id="55" name="角丸四角形 30">
              <a:extLst>
                <a:ext uri="{FF2B5EF4-FFF2-40B4-BE49-F238E27FC236}">
                  <a16:creationId xmlns:a16="http://schemas.microsoft.com/office/drawing/2014/main" id="{136D774D-B22F-614A-1430-569ED6270F25}"/>
                </a:ext>
              </a:extLst>
            </p:cNvPr>
            <p:cNvSpPr/>
            <p:nvPr/>
          </p:nvSpPr>
          <p:spPr>
            <a:xfrm>
              <a:off x="2183607" y="5654119"/>
              <a:ext cx="8027987" cy="787056"/>
            </a:xfrm>
            <a:prstGeom prst="roundRect">
              <a:avLst/>
            </a:prstGeom>
            <a:solidFill>
              <a:schemeClr val="bg2"/>
            </a:solid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指導・指示違反があっても、ただちに処分を選択するのではなく、受給者の状況を十分に確認し、ケース診断会議等に諮るなど組織的に検討したうえで、どのような処分が適切かを判断する必要があります。</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3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処分内容が著しく相当性を欠く場合には、違法となります。</a:t>
              </a:r>
            </a:p>
          </p:txBody>
        </p:sp>
        <p:pic>
          <p:nvPicPr>
            <p:cNvPr id="56" name="図 11" descr="黒い背景と男性の絵&#10;&#10;低い精度で自動的に生成された説明">
              <a:extLst>
                <a:ext uri="{FF2B5EF4-FFF2-40B4-BE49-F238E27FC236}">
                  <a16:creationId xmlns:a16="http://schemas.microsoft.com/office/drawing/2014/main" id="{1EA20775-3FA0-FFC6-04C8-3BBCE03FF4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69"/>
            <a:stretch/>
          </p:blipFill>
          <p:spPr bwMode="auto">
            <a:xfrm>
              <a:off x="819944" y="5587860"/>
              <a:ext cx="1343025" cy="1104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5375694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49D7F-ECAB-BD0D-310C-EC145307CDB1}"/>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11C5372-56DD-5843-6912-2923C3BE29B0}"/>
              </a:ext>
            </a:extLst>
          </p:cNvPr>
          <p:cNvSpPr>
            <a:spLocks noGrp="1"/>
          </p:cNvSpPr>
          <p:nvPr>
            <p:ph type="sldNum" sz="quarter" idx="10"/>
          </p:nvPr>
        </p:nvSpPr>
        <p:spPr/>
        <p:txBody>
          <a:bodyPr/>
          <a:lstStyle/>
          <a:p>
            <a:pPr>
              <a:defRPr/>
            </a:pPr>
            <a:fld id="{69C19EEC-A7DD-4A63-AEC8-C70E92A6779F}" type="slidenum">
              <a:rPr lang="ja-JP" altLang="en-US" smtClean="0"/>
              <a:pPr>
                <a:defRPr/>
              </a:pPr>
              <a:t>60</a:t>
            </a:fld>
            <a:endParaRPr lang="ja-JP" altLang="en-US"/>
          </a:p>
        </p:txBody>
      </p:sp>
      <p:sp>
        <p:nvSpPr>
          <p:cNvPr id="4" name="正方形/長方形 3">
            <a:extLst>
              <a:ext uri="{FF2B5EF4-FFF2-40B4-BE49-F238E27FC236}">
                <a16:creationId xmlns:a16="http://schemas.microsoft.com/office/drawing/2014/main" id="{6A04FF69-3896-9BAE-703B-3D597E2A4E14}"/>
              </a:ext>
            </a:extLst>
          </p:cNvPr>
          <p:cNvSpPr/>
          <p:nvPr/>
        </p:nvSpPr>
        <p:spPr>
          <a:xfrm>
            <a:off x="1" y="657361"/>
            <a:ext cx="9905999" cy="3539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b="1" spc="100" dirty="0">
                <a:solidFill>
                  <a:schemeClr val="tx1"/>
                </a:solidFill>
                <a:latin typeface="メイリオ" panose="020B0604030504040204" pitchFamily="50" charset="-128"/>
                <a:ea typeface="メイリオ" panose="020B0604030504040204" pitchFamily="50" charset="-128"/>
              </a:rPr>
              <a:t>法第</a:t>
            </a:r>
            <a:r>
              <a:rPr kumimoji="1" lang="en-US" altLang="ja-JP" sz="1400" b="1" spc="100" dirty="0">
                <a:solidFill>
                  <a:schemeClr val="tx1"/>
                </a:solidFill>
                <a:latin typeface="メイリオ" panose="020B0604030504040204" pitchFamily="50" charset="-128"/>
                <a:ea typeface="メイリオ" panose="020B0604030504040204" pitchFamily="50" charset="-128"/>
              </a:rPr>
              <a:t>27</a:t>
            </a:r>
            <a:r>
              <a:rPr kumimoji="1" lang="ja-JP" altLang="en-US" sz="1400" b="1" spc="100" dirty="0">
                <a:solidFill>
                  <a:schemeClr val="tx1"/>
                </a:solidFill>
                <a:latin typeface="メイリオ" panose="020B0604030504040204" pitchFamily="50" charset="-128"/>
                <a:ea typeface="メイリオ" panose="020B0604030504040204" pitchFamily="50" charset="-128"/>
              </a:rPr>
              <a:t>条の</a:t>
            </a:r>
            <a:r>
              <a:rPr kumimoji="1" lang="en-US" altLang="ja-JP" sz="1400" b="1"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には、要保護者の自立を助長するために、要保護者からの相談に応じ、必要な助言をすることができる旨規定されています。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法第</a:t>
            </a:r>
            <a:r>
              <a:rPr kumimoji="1" lang="en-US" altLang="ja-JP" sz="1400" spc="100" dirty="0">
                <a:solidFill>
                  <a:schemeClr val="tx1"/>
                </a:solidFill>
                <a:latin typeface="メイリオ" panose="020B0604030504040204" pitchFamily="50" charset="-128"/>
                <a:ea typeface="メイリオ" panose="020B0604030504040204" pitchFamily="50" charset="-128"/>
              </a:rPr>
              <a:t>27</a:t>
            </a:r>
            <a:r>
              <a:rPr kumimoji="1" lang="ja-JP" altLang="en-US" sz="1400" spc="100" dirty="0">
                <a:solidFill>
                  <a:schemeClr val="tx1"/>
                </a:solidFill>
                <a:latin typeface="メイリオ" panose="020B0604030504040204" pitchFamily="50" charset="-128"/>
                <a:ea typeface="メイリオ" panose="020B0604030504040204" pitchFamily="50" charset="-128"/>
              </a:rPr>
              <a:t>条の</a:t>
            </a:r>
            <a:r>
              <a:rPr kumimoji="1" lang="en-US" altLang="ja-JP" sz="1400" spc="100" dirty="0">
                <a:solidFill>
                  <a:schemeClr val="tx1"/>
                </a:solidFill>
                <a:latin typeface="メイリオ" panose="020B0604030504040204" pitchFamily="50" charset="-128"/>
                <a:ea typeface="メイリオ" panose="020B0604030504040204" pitchFamily="50" charset="-128"/>
              </a:rPr>
              <a:t>2</a:t>
            </a:r>
            <a:r>
              <a:rPr kumimoji="1" lang="ja-JP" altLang="en-US" sz="1400" spc="100" dirty="0">
                <a:solidFill>
                  <a:schemeClr val="tx1"/>
                </a:solidFill>
                <a:latin typeface="メイリオ" panose="020B0604030504040204" pitchFamily="50" charset="-128"/>
                <a:ea typeface="メイリオ" panose="020B0604030504040204" pitchFamily="50" charset="-128"/>
              </a:rPr>
              <a:t>には、</a:t>
            </a:r>
          </a:p>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・保護の実施機関は、第五十五条の七第一項に規定する被保護者就労支援事業、第五十五条の八第一項に</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規定する被保護者健康管理支援事業、第五十五条の十第一項第一号に規定する子どもの進路選択支援事業、</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同項第二号に規定する被保護者就労準備支援事業、同項第三号に規定する被保護者家計改善支援事業及び</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同項第四号に規定する被保護者地域居住支援事業のほか、要保護者から求めがあつたときは、</a:t>
            </a:r>
            <a:br>
              <a:rPr kumimoji="1" lang="en-US" altLang="ja-JP" sz="1400" spc="100" dirty="0">
                <a:solidFill>
                  <a:schemeClr val="tx1"/>
                </a:solidFill>
                <a:latin typeface="メイリオ" panose="020B0604030504040204" pitchFamily="50" charset="-128"/>
                <a:ea typeface="メイリオ" panose="020B0604030504040204" pitchFamily="50" charset="-128"/>
              </a:rPr>
            </a:br>
            <a:r>
              <a:rPr kumimoji="1" lang="ja-JP" altLang="en-US" sz="1400" spc="100" dirty="0">
                <a:solidFill>
                  <a:schemeClr val="tx1"/>
                </a:solidFill>
                <a:latin typeface="メイリオ" panose="020B0604030504040204" pitchFamily="50" charset="-128"/>
                <a:ea typeface="メイリオ" panose="020B0604030504040204" pitchFamily="50" charset="-128"/>
              </a:rPr>
              <a:t>　　要保護者の自立を助長するために、要保護者からの相談に応じ、必要な助言をすることができる。　</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と定められています。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600"/>
              </a:spcBef>
              <a:spcAft>
                <a:spcPts val="0"/>
              </a:spcAft>
              <a:buFont typeface="Wingdings" panose="05000000000000000000" pitchFamily="2" charset="2"/>
              <a:buChar char="l"/>
              <a:defRPr/>
            </a:pPr>
            <a:r>
              <a:rPr kumimoji="1" lang="en-US" altLang="ja-JP" sz="1400" spc="100" dirty="0">
                <a:solidFill>
                  <a:schemeClr val="tx1"/>
                </a:solidFill>
                <a:latin typeface="メイリオ" panose="020B0604030504040204" pitchFamily="50" charset="-128"/>
                <a:ea typeface="メイリオ" panose="020B0604030504040204" pitchFamily="50" charset="-128"/>
              </a:rPr>
              <a:t>2000</a:t>
            </a:r>
            <a:r>
              <a:rPr kumimoji="1" lang="ja-JP" altLang="en-US" sz="1400" spc="100" dirty="0">
                <a:solidFill>
                  <a:schemeClr val="tx1"/>
                </a:solidFill>
                <a:latin typeface="メイリオ" panose="020B0604030504040204" pitchFamily="50" charset="-128"/>
                <a:ea typeface="メイリオ" panose="020B0604030504040204" pitchFamily="50" charset="-128"/>
              </a:rPr>
              <a:t>（平成</a:t>
            </a:r>
            <a:r>
              <a:rPr kumimoji="1" lang="en-US" altLang="ja-JP" sz="1400" spc="100" dirty="0">
                <a:solidFill>
                  <a:schemeClr val="tx1"/>
                </a:solidFill>
                <a:latin typeface="メイリオ" panose="020B0604030504040204" pitchFamily="50" charset="-128"/>
                <a:ea typeface="メイリオ" panose="020B0604030504040204" pitchFamily="50" charset="-128"/>
              </a:rPr>
              <a:t>12</a:t>
            </a:r>
            <a:r>
              <a:rPr kumimoji="1" lang="ja-JP" altLang="en-US" sz="1400" spc="100" dirty="0">
                <a:solidFill>
                  <a:schemeClr val="tx1"/>
                </a:solidFill>
                <a:latin typeface="メイリオ" panose="020B0604030504040204" pitchFamily="50" charset="-128"/>
                <a:ea typeface="メイリオ" panose="020B0604030504040204" pitchFamily="50" charset="-128"/>
              </a:rPr>
              <a:t>）年、「地方分権の推進を図るための関係法律の整備等に関する法律」（地方分権一括法）に基づく生活保護の改正により、「指導・指示」及び「相談・助言」については、以下のような位置づけとなっています。</a:t>
            </a:r>
          </a:p>
        </p:txBody>
      </p:sp>
      <p:sp>
        <p:nvSpPr>
          <p:cNvPr id="6" name="正方形/長方形 5">
            <a:extLst>
              <a:ext uri="{FF2B5EF4-FFF2-40B4-BE49-F238E27FC236}">
                <a16:creationId xmlns:a16="http://schemas.microsoft.com/office/drawing/2014/main" id="{9A1A6A3D-B420-9ED1-1869-8C06562556B4}"/>
              </a:ext>
            </a:extLst>
          </p:cNvPr>
          <p:cNvSpPr/>
          <p:nvPr/>
        </p:nvSpPr>
        <p:spPr>
          <a:xfrm>
            <a:off x="-3381" y="296997"/>
            <a:ext cx="2016000"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p>
        </p:txBody>
      </p:sp>
      <p:grpSp>
        <p:nvGrpSpPr>
          <p:cNvPr id="19" name="グループ化 18">
            <a:extLst>
              <a:ext uri="{FF2B5EF4-FFF2-40B4-BE49-F238E27FC236}">
                <a16:creationId xmlns:a16="http://schemas.microsoft.com/office/drawing/2014/main" id="{30562E52-E9A8-FA0D-E462-98D80AE1EC6F}"/>
              </a:ext>
            </a:extLst>
          </p:cNvPr>
          <p:cNvGrpSpPr/>
          <p:nvPr/>
        </p:nvGrpSpPr>
        <p:grpSpPr>
          <a:xfrm>
            <a:off x="1461976" y="4374292"/>
            <a:ext cx="6982050" cy="619124"/>
            <a:chOff x="1949451" y="4019551"/>
            <a:chExt cx="6982050" cy="619124"/>
          </a:xfrm>
        </p:grpSpPr>
        <p:sp>
          <p:nvSpPr>
            <p:cNvPr id="5" name="正方形/長方形 4">
              <a:extLst>
                <a:ext uri="{FF2B5EF4-FFF2-40B4-BE49-F238E27FC236}">
                  <a16:creationId xmlns:a16="http://schemas.microsoft.com/office/drawing/2014/main" id="{9A901180-F82D-1872-F50C-495EEA9A3AE4}"/>
                </a:ext>
              </a:extLst>
            </p:cNvPr>
            <p:cNvSpPr/>
            <p:nvPr/>
          </p:nvSpPr>
          <p:spPr>
            <a:xfrm>
              <a:off x="1949451" y="4019551"/>
              <a:ext cx="29591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最低生活保障とそれに伴う</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指導・指示に関する業務</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25CA0DAB-249D-66D0-92F1-6BFCF9BC0AD9}"/>
                </a:ext>
              </a:extLst>
            </p:cNvPr>
            <p:cNvSpPr/>
            <p:nvPr/>
          </p:nvSpPr>
          <p:spPr>
            <a:xfrm>
              <a:off x="6159501" y="4019551"/>
              <a:ext cx="27720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600" dirty="0">
                  <a:solidFill>
                    <a:schemeClr val="tx1">
                      <a:lumMod val="85000"/>
                      <a:lumOff val="15000"/>
                    </a:schemeClr>
                  </a:solidFill>
                  <a:latin typeface="メイリオ" panose="020B0604030504040204" pitchFamily="50" charset="-128"/>
                  <a:ea typeface="メイリオ" panose="020B0604030504040204" pitchFamily="50" charset="-128"/>
                </a:rPr>
                <a:t>法定受託事務</a:t>
              </a:r>
              <a:endParaRPr kumimoji="1" lang="en-US" altLang="ja-JP" sz="2400" b="1" spc="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2" name="二等辺三角形 11">
              <a:extLst>
                <a:ext uri="{FF2B5EF4-FFF2-40B4-BE49-F238E27FC236}">
                  <a16:creationId xmlns:a16="http://schemas.microsoft.com/office/drawing/2014/main" id="{055B571E-D4ED-A17C-1D51-9BB924501447}"/>
                </a:ext>
              </a:extLst>
            </p:cNvPr>
            <p:cNvSpPr/>
            <p:nvPr/>
          </p:nvSpPr>
          <p:spPr>
            <a:xfrm rot="16200000" flipV="1">
              <a:off x="5367339" y="4224339"/>
              <a:ext cx="333374"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a:extLst>
              <a:ext uri="{FF2B5EF4-FFF2-40B4-BE49-F238E27FC236}">
                <a16:creationId xmlns:a16="http://schemas.microsoft.com/office/drawing/2014/main" id="{4240E310-6C6E-06A2-2035-5820354C2DDB}"/>
              </a:ext>
            </a:extLst>
          </p:cNvPr>
          <p:cNvGrpSpPr/>
          <p:nvPr/>
        </p:nvGrpSpPr>
        <p:grpSpPr>
          <a:xfrm>
            <a:off x="1461976" y="5021992"/>
            <a:ext cx="6982049" cy="619124"/>
            <a:chOff x="1949451" y="4914968"/>
            <a:chExt cx="6982049" cy="619124"/>
          </a:xfrm>
        </p:grpSpPr>
        <p:sp>
          <p:nvSpPr>
            <p:cNvPr id="8" name="正方形/長方形 7">
              <a:extLst>
                <a:ext uri="{FF2B5EF4-FFF2-40B4-BE49-F238E27FC236}">
                  <a16:creationId xmlns:a16="http://schemas.microsoft.com/office/drawing/2014/main" id="{3B6EF348-8E41-3348-CD5D-0FA00992C0AD}"/>
                </a:ext>
              </a:extLst>
            </p:cNvPr>
            <p:cNvSpPr/>
            <p:nvPr/>
          </p:nvSpPr>
          <p:spPr>
            <a:xfrm>
              <a:off x="1949451" y="4914968"/>
              <a:ext cx="29591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要保護者への</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a:p>
              <a:pPr algn="ctr">
                <a:defRPr/>
              </a:pPr>
              <a:r>
                <a:rPr kumimoji="1" lang="ja-JP" altLang="en-US" sz="1600" dirty="0">
                  <a:solidFill>
                    <a:schemeClr val="tx1">
                      <a:lumMod val="85000"/>
                      <a:lumOff val="15000"/>
                    </a:schemeClr>
                  </a:solidFill>
                  <a:latin typeface="メイリオ" panose="020B0604030504040204" pitchFamily="50" charset="-128"/>
                  <a:ea typeface="メイリオ" panose="020B0604030504040204" pitchFamily="50" charset="-128"/>
                </a:rPr>
                <a:t>相談・助言に関する業務</a:t>
              </a:r>
              <a:endParaRPr kumimoji="1" lang="en-US" altLang="ja-JP" sz="1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320A1FAB-ECCD-5D6E-46A2-BCC630530971}"/>
                </a:ext>
              </a:extLst>
            </p:cNvPr>
            <p:cNvSpPr/>
            <p:nvPr/>
          </p:nvSpPr>
          <p:spPr>
            <a:xfrm>
              <a:off x="6159500" y="4914968"/>
              <a:ext cx="2772000" cy="619124"/>
            </a:xfrm>
            <a:prstGeom prst="rect">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2400" b="1" spc="600" dirty="0">
                  <a:solidFill>
                    <a:schemeClr val="tx1">
                      <a:lumMod val="85000"/>
                      <a:lumOff val="15000"/>
                    </a:schemeClr>
                  </a:solidFill>
                  <a:latin typeface="メイリオ" panose="020B0604030504040204" pitchFamily="50" charset="-128"/>
                  <a:ea typeface="メイリオ" panose="020B0604030504040204" pitchFamily="50" charset="-128"/>
                </a:rPr>
                <a:t>自治事務</a:t>
              </a:r>
              <a:endParaRPr kumimoji="1" lang="en-US" altLang="ja-JP" sz="2400" b="1" spc="6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13" name="二等辺三角形 12">
              <a:extLst>
                <a:ext uri="{FF2B5EF4-FFF2-40B4-BE49-F238E27FC236}">
                  <a16:creationId xmlns:a16="http://schemas.microsoft.com/office/drawing/2014/main" id="{CCDA4C13-859C-92B6-E345-2C6AD7DBD7F9}"/>
                </a:ext>
              </a:extLst>
            </p:cNvPr>
            <p:cNvSpPr/>
            <p:nvPr/>
          </p:nvSpPr>
          <p:spPr>
            <a:xfrm rot="16200000" flipV="1">
              <a:off x="5367339" y="5119756"/>
              <a:ext cx="333374" cy="209550"/>
            </a:xfrm>
            <a:prstGeom prst="triangle">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吹き出し: 角を丸めた四角形 28">
            <a:extLst>
              <a:ext uri="{FF2B5EF4-FFF2-40B4-BE49-F238E27FC236}">
                <a16:creationId xmlns:a16="http://schemas.microsoft.com/office/drawing/2014/main" id="{15B139E4-8EA3-D8FF-E412-593796DE3CD3}"/>
              </a:ext>
            </a:extLst>
          </p:cNvPr>
          <p:cNvSpPr/>
          <p:nvPr/>
        </p:nvSpPr>
        <p:spPr>
          <a:xfrm>
            <a:off x="397049" y="4324947"/>
            <a:ext cx="1116000" cy="360000"/>
          </a:xfrm>
          <a:prstGeom prst="wedgeRoundRectCallout">
            <a:avLst>
              <a:gd name="adj1" fmla="val 69558"/>
              <a:gd name="adj2" fmla="val 40451"/>
              <a:gd name="adj3" fmla="val 1666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法第</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27</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条</a:t>
            </a:r>
            <a:endPar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endParaRPr>
          </a:p>
        </p:txBody>
      </p:sp>
      <p:sp>
        <p:nvSpPr>
          <p:cNvPr id="30" name="吹き出し: 角を丸めた四角形 29">
            <a:extLst>
              <a:ext uri="{FF2B5EF4-FFF2-40B4-BE49-F238E27FC236}">
                <a16:creationId xmlns:a16="http://schemas.microsoft.com/office/drawing/2014/main" id="{8B4D369E-5738-9050-F0E0-1AEFC22D2EDE}"/>
              </a:ext>
            </a:extLst>
          </p:cNvPr>
          <p:cNvSpPr/>
          <p:nvPr/>
        </p:nvSpPr>
        <p:spPr>
          <a:xfrm>
            <a:off x="397049" y="4931437"/>
            <a:ext cx="1116000" cy="360000"/>
          </a:xfrm>
          <a:prstGeom prst="wedgeRoundRectCallout">
            <a:avLst>
              <a:gd name="adj1" fmla="val 69558"/>
              <a:gd name="adj2" fmla="val 40451"/>
              <a:gd name="adj3" fmla="val 16667"/>
            </a:avLst>
          </a:prstGeom>
          <a:solidFill>
            <a:schemeClr val="bg2"/>
          </a:solidFill>
          <a:ln w="38100">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法第</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27</a:t>
            </a:r>
            <a:r>
              <a:rPr kumimoji="1" lang="ja-JP" altLang="en-US" sz="1200" dirty="0">
                <a:solidFill>
                  <a:schemeClr val="tx1">
                    <a:lumMod val="85000"/>
                    <a:lumOff val="15000"/>
                  </a:schemeClr>
                </a:solidFill>
                <a:latin typeface="メイリオ" panose="020B0604030504040204" pitchFamily="50" charset="-128"/>
                <a:ea typeface="メイリオ" panose="020B0604030504040204" pitchFamily="50" charset="-128"/>
              </a:rPr>
              <a:t>条の</a:t>
            </a:r>
            <a:r>
              <a:rPr kumimoji="1" lang="en-US" altLang="ja-JP" sz="1200" dirty="0">
                <a:solidFill>
                  <a:schemeClr val="tx1">
                    <a:lumMod val="85000"/>
                    <a:lumOff val="15000"/>
                  </a:schemeClr>
                </a:solidFill>
                <a:latin typeface="メイリオ" panose="020B0604030504040204" pitchFamily="50" charset="-128"/>
                <a:ea typeface="メイリオ" panose="020B0604030504040204" pitchFamily="50" charset="-128"/>
              </a:rPr>
              <a:t>2</a:t>
            </a:r>
          </a:p>
        </p:txBody>
      </p:sp>
    </p:spTree>
    <p:extLst>
      <p:ext uri="{BB962C8B-B14F-4D97-AF65-F5344CB8AC3E}">
        <p14:creationId xmlns:p14="http://schemas.microsoft.com/office/powerpoint/2010/main" val="3638049504"/>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a:defRPr/>
            </a:pPr>
            <a:fld id="{69C19EEC-A7DD-4A63-AEC8-C70E92A6779F}" type="slidenum">
              <a:rPr lang="ja-JP" altLang="en-US" smtClean="0"/>
              <a:pPr>
                <a:defRPr/>
              </a:pPr>
              <a:t>61</a:t>
            </a:fld>
            <a:endParaRPr lang="ja-JP" altLang="en-US"/>
          </a:p>
        </p:txBody>
      </p:sp>
      <p:sp>
        <p:nvSpPr>
          <p:cNvPr id="3" name="正方形/長方形 2">
            <a:extLst>
              <a:ext uri="{FF2B5EF4-FFF2-40B4-BE49-F238E27FC236}">
                <a16:creationId xmlns:a16="http://schemas.microsoft.com/office/drawing/2014/main" id="{40CAED94-41EC-7904-942A-0FD0C24757D2}"/>
              </a:ext>
            </a:extLst>
          </p:cNvPr>
          <p:cNvSpPr/>
          <p:nvPr/>
        </p:nvSpPr>
        <p:spPr>
          <a:xfrm>
            <a:off x="1230313" y="4851650"/>
            <a:ext cx="8296275" cy="723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sz="2800" b="1" spc="150" dirty="0">
              <a:solidFill>
                <a:schemeClr val="tx1"/>
              </a:solidFill>
              <a:latin typeface="メイリオ" panose="020B0604030504040204" pitchFamily="50" charset="-128"/>
              <a:ea typeface="メイリオ" panose="020B0604030504040204" pitchFamily="50" charset="-128"/>
            </a:endParaRPr>
          </a:p>
        </p:txBody>
      </p:sp>
      <p:pic>
        <p:nvPicPr>
          <p:cNvPr id="9" name="図 8" descr="ランプ, 光 が含まれている画像&#10;&#10;AI によって生成されたコンテンツは間違っている可能性があります。">
            <a:extLst>
              <a:ext uri="{FF2B5EF4-FFF2-40B4-BE49-F238E27FC236}">
                <a16:creationId xmlns:a16="http://schemas.microsoft.com/office/drawing/2014/main" id="{AAA2D292-6BB2-CFC7-F7BE-368366D17B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13105">
            <a:off x="655404" y="1933814"/>
            <a:ext cx="1811338"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テキスト ボックス 10">
            <a:extLst>
              <a:ext uri="{FF2B5EF4-FFF2-40B4-BE49-F238E27FC236}">
                <a16:creationId xmlns:a16="http://schemas.microsoft.com/office/drawing/2014/main" id="{A2CDBC85-0C13-6AF5-7AE0-5B19CE08F989}"/>
              </a:ext>
            </a:extLst>
          </p:cNvPr>
          <p:cNvSpPr txBox="1"/>
          <p:nvPr/>
        </p:nvSpPr>
        <p:spPr>
          <a:xfrm>
            <a:off x="439738" y="1163638"/>
            <a:ext cx="7470775" cy="585787"/>
          </a:xfrm>
          <a:prstGeom prst="rect">
            <a:avLst/>
          </a:prstGeom>
          <a:noFill/>
        </p:spPr>
        <p:txBody>
          <a:bodyPr>
            <a:spAutoFit/>
          </a:bodyPr>
          <a:lstStyle/>
          <a:p>
            <a:pPr eaLnBrk="1" fontAlgn="auto" hangingPunct="1">
              <a:spcBef>
                <a:spcPts val="0"/>
              </a:spcBef>
              <a:spcAft>
                <a:spcPts val="0"/>
              </a:spcAft>
              <a:defRPr/>
            </a:pPr>
            <a:r>
              <a:rPr kumimoji="1" lang="en-US" altLang="ja-JP" sz="3200" b="1" spc="300" dirty="0">
                <a:solidFill>
                  <a:schemeClr val="tx1"/>
                </a:solidFill>
                <a:latin typeface="メイリオ" panose="020B0604030504040204" pitchFamily="50" charset="-128"/>
                <a:ea typeface="メイリオ" panose="020B0604030504040204" pitchFamily="50" charset="-128"/>
              </a:rPr>
              <a:t>Ⅴ</a:t>
            </a:r>
            <a:r>
              <a:rPr kumimoji="1" lang="ja-JP" altLang="en-US" sz="3200" b="1" spc="300" dirty="0">
                <a:solidFill>
                  <a:schemeClr val="tx1"/>
                </a:solidFill>
                <a:latin typeface="メイリオ" panose="020B0604030504040204" pitchFamily="50" charset="-128"/>
                <a:ea typeface="メイリオ" panose="020B0604030504040204" pitchFamily="50" charset="-128"/>
              </a:rPr>
              <a:t>．保護の停止・廃止</a:t>
            </a:r>
          </a:p>
        </p:txBody>
      </p:sp>
      <p:sp>
        <p:nvSpPr>
          <p:cNvPr id="4" name="テキスト ボックス 3">
            <a:extLst>
              <a:ext uri="{FF2B5EF4-FFF2-40B4-BE49-F238E27FC236}">
                <a16:creationId xmlns:a16="http://schemas.microsoft.com/office/drawing/2014/main" id="{BC1D784D-F809-79FA-41B5-8F60A38C0F4A}"/>
              </a:ext>
            </a:extLst>
          </p:cNvPr>
          <p:cNvSpPr txBox="1"/>
          <p:nvPr/>
        </p:nvSpPr>
        <p:spPr>
          <a:xfrm>
            <a:off x="1719170" y="3302304"/>
            <a:ext cx="7193717" cy="646331"/>
          </a:xfrm>
          <a:prstGeom prst="rect">
            <a:avLst/>
          </a:prstGeom>
          <a:noFill/>
          <a:ln>
            <a:noFill/>
          </a:ln>
        </p:spPr>
        <p:txBody>
          <a:bodyPr wrap="square" anchor="ctr">
            <a:spAutoFit/>
          </a:bodyPr>
          <a:lstStyle/>
          <a:p>
            <a:pPr eaLnBrk="1" fontAlgn="auto" hangingPunct="1">
              <a:spcBef>
                <a:spcPts val="600"/>
              </a:spcBef>
              <a:spcAft>
                <a:spcPts val="0"/>
              </a:spcAft>
              <a:defRPr/>
            </a:pPr>
            <a:r>
              <a:rPr kumimoji="1" lang="ja-JP" altLang="en-US" spc="150" dirty="0">
                <a:latin typeface="メイリオ" panose="020B0604030504040204" pitchFamily="50" charset="-128"/>
                <a:ea typeface="メイリオ" panose="020B0604030504040204" pitchFamily="50" charset="-128"/>
              </a:rPr>
              <a:t>ここでは、保護の停止・廃止における必要な手続きについて、学んでいきましょう。</a:t>
            </a:r>
            <a:endParaRPr kumimoji="1" lang="en-US" altLang="ja-JP" spc="150" dirty="0">
              <a:latin typeface="メイリオ" panose="020B0604030504040204" pitchFamily="50" charset="-128"/>
              <a:ea typeface="メイリオ" panose="020B0604030504040204" pitchFamily="50" charset="-128"/>
            </a:endParaRPr>
          </a:p>
        </p:txBody>
      </p:sp>
      <p:sp>
        <p:nvSpPr>
          <p:cNvPr id="5" name="平行四辺形 4">
            <a:extLst>
              <a:ext uri="{FF2B5EF4-FFF2-40B4-BE49-F238E27FC236}">
                <a16:creationId xmlns:a16="http://schemas.microsoft.com/office/drawing/2014/main" id="{F6C671D6-4750-2BD8-E973-F9638D70CA83}"/>
              </a:ext>
            </a:extLst>
          </p:cNvPr>
          <p:cNvSpPr/>
          <p:nvPr/>
        </p:nvSpPr>
        <p:spPr>
          <a:xfrm>
            <a:off x="439738" y="1749425"/>
            <a:ext cx="9000000" cy="107950"/>
          </a:xfrm>
          <a:prstGeom prst="parallelogram">
            <a:avLst/>
          </a:prstGeom>
          <a:pattFill prst="wdUpDiag">
            <a:fgClr>
              <a:schemeClr val="accent5"/>
            </a:fgClr>
            <a:bgClr>
              <a:schemeClr val="bg2"/>
            </a:bgClr>
          </a:patt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endParaRPr kumimoji="1" lang="ja-JP" altLang="en-US" dirty="0"/>
          </a:p>
        </p:txBody>
      </p:sp>
    </p:spTree>
    <p:extLst>
      <p:ext uri="{BB962C8B-B14F-4D97-AF65-F5344CB8AC3E}">
        <p14:creationId xmlns:p14="http://schemas.microsoft.com/office/powerpoint/2010/main" val="3706869808"/>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AE74-F370-4C40-BDB7-DD566BC2B756}"/>
            </a:ext>
          </a:extLst>
        </p:cNvPr>
        <p:cNvGrpSpPr/>
        <p:nvPr/>
      </p:nvGrpSpPr>
      <p:grpSpPr>
        <a:xfrm>
          <a:off x="0" y="0"/>
          <a:ext cx="0" cy="0"/>
          <a:chOff x="0" y="0"/>
          <a:chExt cx="0" cy="0"/>
        </a:xfrm>
      </p:grpSpPr>
      <p:sp>
        <p:nvSpPr>
          <p:cNvPr id="60419" name="スライド番号プレースホルダー 5">
            <a:extLst>
              <a:ext uri="{FF2B5EF4-FFF2-40B4-BE49-F238E27FC236}">
                <a16:creationId xmlns:a16="http://schemas.microsoft.com/office/drawing/2014/main" id="{6B8BBE1E-D490-CE3C-C05E-7DB14A20170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445A82F-D983-4E7D-917F-0A05FB7FE3BA}" type="slidenum">
              <a:rPr lang="ja-JP" altLang="en-US" sz="1000" smtClean="0">
                <a:solidFill>
                  <a:srgbClr val="898989"/>
                </a:solidFill>
              </a:rPr>
              <a:pPr>
                <a:lnSpc>
                  <a:spcPct val="100000"/>
                </a:lnSpc>
                <a:spcBef>
                  <a:spcPct val="0"/>
                </a:spcBef>
                <a:buFontTx/>
                <a:buNone/>
              </a:pPr>
              <a:t>62</a:t>
            </a:fld>
            <a:endParaRPr lang="ja-JP" altLang="en-US" sz="1000">
              <a:solidFill>
                <a:srgbClr val="898989"/>
              </a:solidFill>
            </a:endParaRPr>
          </a:p>
        </p:txBody>
      </p:sp>
      <p:sp>
        <p:nvSpPr>
          <p:cNvPr id="3" name="正方形/長方形 2">
            <a:extLst>
              <a:ext uri="{FF2B5EF4-FFF2-40B4-BE49-F238E27FC236}">
                <a16:creationId xmlns:a16="http://schemas.microsoft.com/office/drawing/2014/main" id="{020B44BF-FEBF-4126-E470-DAC608C2213B}"/>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en-US" altLang="ja-JP" sz="1200" b="1" spc="150" dirty="0">
                <a:solidFill>
                  <a:schemeClr val="tx1"/>
                </a:solidFill>
                <a:latin typeface="メイリオ" panose="020B0604030504040204" pitchFamily="50" charset="-128"/>
                <a:ea typeface="メイリオ" panose="020B0604030504040204" pitchFamily="50" charset="-128"/>
              </a:rPr>
              <a:t>Ⅴ</a:t>
            </a:r>
            <a:r>
              <a:rPr kumimoji="1" lang="ja-JP" altLang="en-US" sz="1200" b="1" spc="150" dirty="0">
                <a:solidFill>
                  <a:schemeClr val="tx1"/>
                </a:solidFill>
                <a:latin typeface="メイリオ" panose="020B0604030504040204" pitchFamily="50" charset="-128"/>
                <a:ea typeface="メイリオ" panose="020B0604030504040204" pitchFamily="50" charset="-128"/>
              </a:rPr>
              <a:t>．保護の停止・廃止</a:t>
            </a:r>
          </a:p>
        </p:txBody>
      </p:sp>
      <p:sp>
        <p:nvSpPr>
          <p:cNvPr id="4" name="正方形/長方形 3">
            <a:extLst>
              <a:ext uri="{FF2B5EF4-FFF2-40B4-BE49-F238E27FC236}">
                <a16:creationId xmlns:a16="http://schemas.microsoft.com/office/drawing/2014/main" id="{5A1CD36B-1DC1-0E58-146A-AA79F267A8A6}"/>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１．必要な手続き</a:t>
            </a:r>
          </a:p>
        </p:txBody>
      </p:sp>
      <p:sp>
        <p:nvSpPr>
          <p:cNvPr id="2" name="正方形/長方形 1">
            <a:extLst>
              <a:ext uri="{FF2B5EF4-FFF2-40B4-BE49-F238E27FC236}">
                <a16:creationId xmlns:a16="http://schemas.microsoft.com/office/drawing/2014/main" id="{1A070A85-56CD-0A27-9B69-FFC3C73F3FB6}"/>
              </a:ext>
            </a:extLst>
          </p:cNvPr>
          <p:cNvSpPr/>
          <p:nvPr/>
        </p:nvSpPr>
        <p:spPr>
          <a:xfrm>
            <a:off x="0" y="648000"/>
            <a:ext cx="9905999" cy="1006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生活保護を必要としなくなったと福祉事務所が判断した場合には、速やかに停止又は廃止を決定します。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保護の廃止に際しては、国民健康保険への加入など保護の廃止に伴い必要となる諸手続きのつなぎや、就労自立給付金の対象となる場合は支給します。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また、必要に応じて生活困窮者自立支援制度の「自立相談支援機関」等の関係機関につなぎます。</a:t>
            </a:r>
          </a:p>
        </p:txBody>
      </p:sp>
      <p:sp>
        <p:nvSpPr>
          <p:cNvPr id="8" name="正方形/長方形 7">
            <a:extLst>
              <a:ext uri="{FF2B5EF4-FFF2-40B4-BE49-F238E27FC236}">
                <a16:creationId xmlns:a16="http://schemas.microsoft.com/office/drawing/2014/main" id="{7A594DAE-7D61-9562-3900-BFF8F76C4F97}"/>
              </a:ext>
            </a:extLst>
          </p:cNvPr>
          <p:cNvSpPr/>
          <p:nvPr/>
        </p:nvSpPr>
        <p:spPr>
          <a:xfrm>
            <a:off x="993000" y="1965784"/>
            <a:ext cx="7920000" cy="1371621"/>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（保護の停止及び廃止）</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生活保護法第</a:t>
            </a:r>
            <a:r>
              <a:rPr kumimoji="1" lang="en-US" altLang="ja-JP" sz="1200" spc="100" dirty="0">
                <a:solidFill>
                  <a:schemeClr val="tx1"/>
                </a:solidFill>
                <a:latin typeface="メイリオ" panose="020B0604030504040204" pitchFamily="50" charset="-128"/>
                <a:ea typeface="メイリオ" panose="020B0604030504040204" pitchFamily="50" charset="-128"/>
              </a:rPr>
              <a:t>26</a:t>
            </a:r>
            <a:r>
              <a:rPr kumimoji="1" lang="ja-JP" altLang="en-US" sz="1200" spc="100" dirty="0">
                <a:solidFill>
                  <a:schemeClr val="tx1"/>
                </a:solidFill>
                <a:latin typeface="メイリオ" panose="020B0604030504040204" pitchFamily="50" charset="-128"/>
                <a:ea typeface="メイリオ" panose="020B0604030504040204" pitchFamily="50" charset="-128"/>
              </a:rPr>
              <a:t>条　</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1200" spc="100" dirty="0">
                <a:solidFill>
                  <a:schemeClr val="tx1"/>
                </a:solidFill>
                <a:latin typeface="メイリオ" panose="020B0604030504040204" pitchFamily="50" charset="-128"/>
                <a:ea typeface="メイリオ" panose="020B0604030504040204" pitchFamily="50" charset="-128"/>
              </a:rPr>
              <a:t>　保護の実施機関は、被保護者が保護を必要としなくなつたときは、速やかに、保護の停止又は廃止を決定し、書面をもつて、これを被保護者に通知しなければならない。第二十八条第五項又は第六十二条第三項の規定により保護の停止又は廃止をするときも、同様とする。</a:t>
            </a: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a:extLst>
              <a:ext uri="{FF2B5EF4-FFF2-40B4-BE49-F238E27FC236}">
                <a16:creationId xmlns:a16="http://schemas.microsoft.com/office/drawing/2014/main" id="{CB505775-5C62-C11E-6DF3-11A67FF12463}"/>
              </a:ext>
            </a:extLst>
          </p:cNvPr>
          <p:cNvSpPr/>
          <p:nvPr/>
        </p:nvSpPr>
        <p:spPr>
          <a:xfrm>
            <a:off x="585391" y="4352989"/>
            <a:ext cx="8735219" cy="2008902"/>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1450" indent="-171450" eaLnBrk="1" fontAlgn="auto" hangingPunct="1">
              <a:spcBef>
                <a:spcPts val="600"/>
              </a:spcBef>
              <a:spcAft>
                <a:spcPts val="0"/>
              </a:spcAft>
              <a:buFont typeface="Arial" panose="020B0604020202020204" pitchFamily="34" charset="0"/>
              <a:buChar char="•"/>
              <a:defRPr/>
            </a:pPr>
            <a:r>
              <a:rPr kumimoji="1" lang="ja-JP" altLang="en-US" sz="1400" b="1" u="sng" spc="100" dirty="0">
                <a:solidFill>
                  <a:schemeClr val="tx1"/>
                </a:solidFill>
                <a:latin typeface="メイリオ" panose="020B0604030504040204" pitchFamily="50" charset="-128"/>
                <a:ea typeface="メイリオ" panose="020B0604030504040204" pitchFamily="50" charset="-128"/>
              </a:rPr>
              <a:t>「辞退届」は、本人の任意かつ真摯な意思に基づくものであることが必要であり、「辞退届」の提出を強要してはならない</a:t>
            </a:r>
            <a:r>
              <a:rPr kumimoji="1" lang="ja-JP" altLang="en-US" sz="1400" spc="100" dirty="0">
                <a:solidFill>
                  <a:schemeClr val="tx1"/>
                </a:solidFill>
                <a:latin typeface="メイリオ" panose="020B0604030504040204" pitchFamily="50" charset="-128"/>
                <a:ea typeface="メイリオ" panose="020B0604030504040204" pitchFamily="50" charset="-128"/>
              </a:rPr>
              <a:t>ことは言うまでもありません。</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84138" indent="-84138"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本人が「保護を辞退する義務がある」と誤信して提出した「辞退届」や、本人の意思によらない「辞退届」により、保護を廃止することはできません。</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1450" indent="-171450" eaLnBrk="1" fontAlgn="auto" hangingPunct="1">
              <a:spcBef>
                <a:spcPts val="600"/>
              </a:spcBef>
              <a:spcAft>
                <a:spcPts val="0"/>
              </a:spcAft>
              <a:buFont typeface="Arial" panose="020B0604020202020204" pitchFamily="34" charset="0"/>
              <a:buChar char="•"/>
              <a:defRPr/>
            </a:pPr>
            <a:r>
              <a:rPr kumimoji="1" lang="ja-JP" altLang="en-US" sz="1400" spc="100" dirty="0">
                <a:solidFill>
                  <a:schemeClr val="tx1"/>
                </a:solidFill>
                <a:latin typeface="メイリオ" panose="020B0604030504040204" pitchFamily="50" charset="-128"/>
                <a:ea typeface="メイリオ" panose="020B0604030504040204" pitchFamily="50" charset="-128"/>
              </a:rPr>
              <a:t>また、「辞退届」が本人の任意かつ真摯な意思に基づいて提出された場合であっても、保護の廃止決定を行うにあたっては、本人から自立の目途を聴取したり、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ケース診断会議等に諮ったり</a:t>
            </a:r>
            <a:r>
              <a:rPr kumimoji="1" lang="ja-JP" altLang="en-US" sz="1400" spc="100" dirty="0">
                <a:solidFill>
                  <a:schemeClr val="tx1"/>
                </a:solidFill>
                <a:latin typeface="メイリオ" panose="020B0604030504040204" pitchFamily="50" charset="-128"/>
                <a:ea typeface="メイリオ" panose="020B0604030504040204" pitchFamily="50" charset="-128"/>
              </a:rPr>
              <a:t>して、慎重に判断することが必要です。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E304BBC6-EBB4-D044-FA18-040BF4124986}"/>
              </a:ext>
            </a:extLst>
          </p:cNvPr>
          <p:cNvSpPr/>
          <p:nvPr/>
        </p:nvSpPr>
        <p:spPr>
          <a:xfrm>
            <a:off x="453000" y="4247999"/>
            <a:ext cx="9000000" cy="2244875"/>
          </a:xfrm>
          <a:prstGeom prst="rect">
            <a:avLst/>
          </a:prstGeom>
          <a:noFill/>
          <a:ln w="3810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1200" spc="100" dirty="0">
              <a:solidFill>
                <a:schemeClr val="tx1"/>
              </a:solidFill>
              <a:latin typeface="メイリオ" panose="020B0604030504040204" pitchFamily="50" charset="-128"/>
              <a:ea typeface="メイリオ" panose="020B0604030504040204" pitchFamily="50" charset="-128"/>
            </a:endParaRPr>
          </a:p>
        </p:txBody>
      </p:sp>
      <p:sp>
        <p:nvSpPr>
          <p:cNvPr id="9" name="角丸四角形 30">
            <a:extLst>
              <a:ext uri="{FF2B5EF4-FFF2-40B4-BE49-F238E27FC236}">
                <a16:creationId xmlns:a16="http://schemas.microsoft.com/office/drawing/2014/main" id="{219196B2-EAD6-0620-5274-0740C8B8F781}"/>
              </a:ext>
            </a:extLst>
          </p:cNvPr>
          <p:cNvSpPr/>
          <p:nvPr/>
        </p:nvSpPr>
        <p:spPr>
          <a:xfrm>
            <a:off x="180000" y="4040730"/>
            <a:ext cx="4849520" cy="324000"/>
          </a:xfrm>
          <a:prstGeom prst="roundRect">
            <a:avLst>
              <a:gd name="adj" fmla="val 50000"/>
            </a:avLst>
          </a:prstGeom>
          <a:solidFill>
            <a:schemeClr val="accent2">
              <a:lumMod val="20000"/>
              <a:lumOff val="80000"/>
            </a:schemeClr>
          </a:solid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anchor="ctr"/>
          <a:lstStyle/>
          <a:p>
            <a:pPr algn="ctr" defTabSz="914400">
              <a:defRPr/>
            </a:pPr>
            <a:r>
              <a:rPr lang="ja-JP" altLang="en-US" sz="1400" b="1" spc="100" dirty="0">
                <a:solidFill>
                  <a:prstClr val="black"/>
                </a:solidFill>
                <a:latin typeface="メイリオ" panose="020B0604030504040204" pitchFamily="50" charset="-128"/>
                <a:ea typeface="メイリオ" panose="020B0604030504040204" pitchFamily="50" charset="-128"/>
              </a:rPr>
              <a:t>ポイント：受給者から「辞退届」が出された場合</a:t>
            </a:r>
            <a:endParaRPr lang="ja-JP" altLang="en-US" sz="1400" b="1" spc="100" baseline="30000"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D823078-EE15-6CE6-784E-F9F507DA8DAA}"/>
              </a:ext>
            </a:extLst>
          </p:cNvPr>
          <p:cNvSpPr txBox="1"/>
          <p:nvPr/>
        </p:nvSpPr>
        <p:spPr>
          <a:xfrm>
            <a:off x="3151782" y="6187332"/>
            <a:ext cx="6073355" cy="261610"/>
          </a:xfrm>
          <a:prstGeom prst="rect">
            <a:avLst/>
          </a:prstGeom>
          <a:noFill/>
        </p:spPr>
        <p:txBody>
          <a:bodyPr wrap="square" rtlCol="0">
            <a:spAutoFit/>
          </a:bodyPr>
          <a:lstStyle/>
          <a:p>
            <a:pPr algn="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課問第</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の</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－３「保護受給中の者から提出された</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辞退届</a:t>
            </a:r>
            <a:r>
              <a:rPr kumimoji="1" lang="en-US" altLang="ja-JP" sz="1100" dirty="0">
                <a:latin typeface="メイリオ" panose="020B0604030504040204" pitchFamily="50" charset="-128"/>
                <a:ea typeface="メイリオ" panose="020B0604030504040204" pitchFamily="50" charset="-128"/>
              </a:rPr>
              <a:t>』</a:t>
            </a:r>
            <a:r>
              <a:rPr kumimoji="1" lang="ja-JP" altLang="en-US" sz="1100" dirty="0">
                <a:latin typeface="メイリオ" panose="020B0604030504040204" pitchFamily="50" charset="-128"/>
                <a:ea typeface="メイリオ" panose="020B0604030504040204" pitchFamily="50" charset="-128"/>
              </a:rPr>
              <a:t>の取扱い」参照</a:t>
            </a:r>
          </a:p>
        </p:txBody>
      </p:sp>
    </p:spTree>
    <p:extLst>
      <p:ext uri="{BB962C8B-B14F-4D97-AF65-F5344CB8AC3E}">
        <p14:creationId xmlns:p14="http://schemas.microsoft.com/office/powerpoint/2010/main" val="29954338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AEB44-A542-3425-4077-6AD7ADBEA0A6}"/>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C9AA349-CF6C-57F2-9A0E-DB50F4051D6F}"/>
              </a:ext>
            </a:extLst>
          </p:cNvPr>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9C19EEC-A7DD-4A63-AEC8-C70E92A6779F}" type="slidenum">
              <a:rPr kumimoji="1" lang="ja-JP" altLang="en-US" sz="1000" b="0" i="0" u="none" strike="noStrike" kern="1200" cap="none" spc="0" normalizeH="0" baseline="0" noProof="0" smtClean="0">
                <a:ln>
                  <a:noFill/>
                </a:ln>
                <a:solidFill>
                  <a:srgbClr val="898989"/>
                </a:solidFill>
                <a:effectLst/>
                <a:uLnTx/>
                <a:uFillTx/>
                <a:latin typeface="Calibri" panose="020F0502020204030204" pitchFamily="34" charset="0"/>
                <a:ea typeface="游ゴシック" panose="020B0400000000000000" pitchFamily="50"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63</a:t>
            </a:fld>
            <a:endParaRPr kumimoji="1" lang="ja-JP" altLang="en-US" sz="1000" b="0" i="0" u="none" strike="noStrike" kern="1200" cap="none" spc="0" normalizeH="0" baseline="0" noProof="0">
              <a:ln>
                <a:noFill/>
              </a:ln>
              <a:solidFill>
                <a:srgbClr val="898989"/>
              </a:solidFill>
              <a:effectLst/>
              <a:uLnTx/>
              <a:uFillTx/>
              <a:latin typeface="Calibri" panose="020F0502020204030204" pitchFamily="34" charset="0"/>
              <a:ea typeface="游ゴシック" panose="020B0400000000000000" pitchFamily="50" charset="-128"/>
              <a:cs typeface="+mn-cs"/>
            </a:endParaRPr>
          </a:p>
        </p:txBody>
      </p:sp>
      <p:sp>
        <p:nvSpPr>
          <p:cNvPr id="4" name="正方形/長方形 3">
            <a:extLst>
              <a:ext uri="{FF2B5EF4-FFF2-40B4-BE49-F238E27FC236}">
                <a16:creationId xmlns:a16="http://schemas.microsoft.com/office/drawing/2014/main" id="{AE233818-95C0-4112-9F4C-6233F54DFFA7}"/>
              </a:ext>
            </a:extLst>
          </p:cNvPr>
          <p:cNvSpPr/>
          <p:nvPr/>
        </p:nvSpPr>
        <p:spPr>
          <a:xfrm>
            <a:off x="627061" y="1292799"/>
            <a:ext cx="8651875" cy="577669"/>
          </a:xfrm>
          <a:prstGeom prst="rect">
            <a:avLst/>
          </a:prstGeom>
          <a:noFill/>
          <a:ln w="57150">
            <a:noFill/>
            <a:prstDash val="solid"/>
          </a:ln>
        </p:spPr>
        <p:style>
          <a:lnRef idx="2">
            <a:schemeClr val="accent3"/>
          </a:lnRef>
          <a:fillRef idx="1">
            <a:schemeClr val="lt1"/>
          </a:fillRef>
          <a:effectRef idx="0">
            <a:schemeClr val="accent3"/>
          </a:effectRef>
          <a:fontRef idx="minor">
            <a:schemeClr val="dk1"/>
          </a:fontRef>
        </p:style>
        <p:txBody>
          <a:bodyPr anchor="ctr"/>
          <a:lstStyle/>
          <a:p>
            <a:pPr marL="457200" marR="0" lvl="1" indent="-457200" algn="l" defTabSz="457200" rtl="0" eaLnBrk="1" fontAlgn="auto" latinLnBrk="0" hangingPunct="1">
              <a:lnSpc>
                <a:spcPct val="100000"/>
              </a:lnSpc>
              <a:spcBef>
                <a:spcPts val="2400"/>
              </a:spcBef>
              <a:spcAft>
                <a:spcPts val="0"/>
              </a:spcAft>
              <a:buClrTx/>
              <a:buSzTx/>
              <a:buFont typeface="Wingdings" panose="05000000000000000000" pitchFamily="2" charset="2"/>
              <a:buChar char="ü"/>
              <a:tabLst/>
              <a:defRPr/>
            </a:pPr>
            <a:r>
              <a:rPr kumimoji="1" lang="ja-JP" altLang="en-US"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生活保護制度の原理・原則や運用の基本について理解し、その上でケースワーカーに求められる実務を理解する</a:t>
            </a:r>
            <a:endParaRPr kumimoji="1" lang="en-US" altLang="ja-JP" sz="2000" b="1"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 name="四角形: 角を丸くする 4">
            <a:extLst>
              <a:ext uri="{FF2B5EF4-FFF2-40B4-BE49-F238E27FC236}">
                <a16:creationId xmlns:a16="http://schemas.microsoft.com/office/drawing/2014/main" id="{3A8116F8-E453-CFB7-3173-3B0D9304621F}"/>
              </a:ext>
            </a:extLst>
          </p:cNvPr>
          <p:cNvSpPr/>
          <p:nvPr/>
        </p:nvSpPr>
        <p:spPr>
          <a:xfrm>
            <a:off x="463083" y="968359"/>
            <a:ext cx="8979833" cy="1064658"/>
          </a:xfrm>
          <a:prstGeom prst="roundRect">
            <a:avLst/>
          </a:prstGeom>
          <a:noFill/>
          <a:ln w="28575">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 name="正方形/長方形 5">
            <a:extLst>
              <a:ext uri="{FF2B5EF4-FFF2-40B4-BE49-F238E27FC236}">
                <a16:creationId xmlns:a16="http://schemas.microsoft.com/office/drawing/2014/main" id="{DD70273E-F639-6DBE-585A-2E15EA7F9F2A}"/>
              </a:ext>
            </a:extLst>
          </p:cNvPr>
          <p:cNvSpPr/>
          <p:nvPr/>
        </p:nvSpPr>
        <p:spPr>
          <a:xfrm>
            <a:off x="609833" y="2545137"/>
            <a:ext cx="8686334" cy="3971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　　　　　ここまで生活保護の基本的な実務について学びました。</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24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日頃の実務を行う中で、今回研修で学んだことを振り返りながら</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生活保護制度の意義・目的、保護の実施要領等を踏まえた</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実務の実施に努めましょう。</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24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対応に悩んだときには、</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上司や同僚への相談やケース診断会議に図るなど</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i="1" spc="100" dirty="0">
                <a:solidFill>
                  <a:schemeClr val="tx1"/>
                </a:solidFill>
                <a:latin typeface="メイリオ" panose="020B0604030504040204" pitchFamily="50" charset="-128"/>
                <a:ea typeface="メイリオ" panose="020B0604030504040204" pitchFamily="50" charset="-128"/>
              </a:rPr>
              <a:t>組織として判断しましょう。</a:t>
            </a:r>
            <a:endParaRPr kumimoji="1" lang="en-US" altLang="ja-JP" sz="2000" i="1" spc="1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FBAA2BB-578A-8BDE-D956-3FF411FEA2B4}"/>
              </a:ext>
            </a:extLst>
          </p:cNvPr>
          <p:cNvSpPr txBox="1"/>
          <p:nvPr/>
        </p:nvSpPr>
        <p:spPr>
          <a:xfrm>
            <a:off x="659598" y="2729803"/>
            <a:ext cx="1442471" cy="369332"/>
          </a:xfrm>
          <a:prstGeom prst="rect">
            <a:avLst/>
          </a:prstGeom>
          <a:noFill/>
        </p:spPr>
        <p:txBody>
          <a:bodyPr wrap="square" rtlCol="0">
            <a:spAutoFit/>
          </a:bodyPr>
          <a:lstStyle/>
          <a:p>
            <a:pPr algn="ctr"/>
            <a:r>
              <a:rPr kumimoji="1" lang="ja-JP" altLang="en-US" b="1" spc="100" dirty="0">
                <a:latin typeface="メイリオ" panose="020B0604030504040204" pitchFamily="50" charset="-128"/>
                <a:ea typeface="メイリオ" panose="020B0604030504040204" pitchFamily="50" charset="-128"/>
              </a:rPr>
              <a:t>（記載例）</a:t>
            </a:r>
          </a:p>
        </p:txBody>
      </p:sp>
      <p:sp>
        <p:nvSpPr>
          <p:cNvPr id="9" name="正方形/長方形 8">
            <a:extLst>
              <a:ext uri="{FF2B5EF4-FFF2-40B4-BE49-F238E27FC236}">
                <a16:creationId xmlns:a16="http://schemas.microsoft.com/office/drawing/2014/main" id="{3273E58D-B1C9-0905-5629-8BBC8926ED14}"/>
              </a:ext>
            </a:extLst>
          </p:cNvPr>
          <p:cNvSpPr/>
          <p:nvPr/>
        </p:nvSpPr>
        <p:spPr>
          <a:xfrm>
            <a:off x="0" y="0"/>
            <a:ext cx="9906000" cy="5397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defRPr/>
            </a:pPr>
            <a:r>
              <a:rPr kumimoji="1" lang="ja-JP" altLang="en-US" b="1" spc="300" dirty="0">
                <a:solidFill>
                  <a:schemeClr val="tx1"/>
                </a:solidFill>
                <a:latin typeface="メイリオ" panose="020B0604030504040204" pitchFamily="50" charset="-128"/>
                <a:ea typeface="メイリオ" panose="020B0604030504040204" pitchFamily="50" charset="-128"/>
              </a:rPr>
              <a:t>まとめ</a:t>
            </a:r>
          </a:p>
        </p:txBody>
      </p:sp>
      <p:sp>
        <p:nvSpPr>
          <p:cNvPr id="10" name="テキスト ボックス 9">
            <a:extLst>
              <a:ext uri="{FF2B5EF4-FFF2-40B4-BE49-F238E27FC236}">
                <a16:creationId xmlns:a16="http://schemas.microsoft.com/office/drawing/2014/main" id="{E6880248-F8FD-F622-F5A8-767200E02CD5}"/>
              </a:ext>
            </a:extLst>
          </p:cNvPr>
          <p:cNvSpPr txBox="1"/>
          <p:nvPr/>
        </p:nvSpPr>
        <p:spPr>
          <a:xfrm>
            <a:off x="3105689" y="783693"/>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本研修の獲得目標の再確認</a:t>
            </a:r>
          </a:p>
        </p:txBody>
      </p:sp>
      <p:sp>
        <p:nvSpPr>
          <p:cNvPr id="11" name="四角形: 角を丸くする 10">
            <a:extLst>
              <a:ext uri="{FF2B5EF4-FFF2-40B4-BE49-F238E27FC236}">
                <a16:creationId xmlns:a16="http://schemas.microsoft.com/office/drawing/2014/main" id="{17E2EF65-D2FC-6E8C-D60B-B8DE5A009BAF}"/>
              </a:ext>
            </a:extLst>
          </p:cNvPr>
          <p:cNvSpPr/>
          <p:nvPr/>
        </p:nvSpPr>
        <p:spPr>
          <a:xfrm>
            <a:off x="463083" y="2540616"/>
            <a:ext cx="8979833" cy="3971043"/>
          </a:xfrm>
          <a:prstGeom prst="roundRect">
            <a:avLst>
              <a:gd name="adj" fmla="val 5021"/>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B7ABD26-E772-9E8B-B7B0-725D725AF641}"/>
              </a:ext>
            </a:extLst>
          </p:cNvPr>
          <p:cNvSpPr txBox="1"/>
          <p:nvPr/>
        </p:nvSpPr>
        <p:spPr>
          <a:xfrm>
            <a:off x="3105689" y="2360471"/>
            <a:ext cx="3694622" cy="369332"/>
          </a:xfrm>
          <a:prstGeom prst="rect">
            <a:avLst/>
          </a:prstGeom>
          <a:solidFill>
            <a:schemeClr val="bg1"/>
          </a:solidFill>
        </p:spPr>
        <p:txBody>
          <a:bodyPr wrap="square" rtlCol="0">
            <a:spAutoFit/>
          </a:bodyPr>
          <a:lstStyle/>
          <a:p>
            <a:pPr algn="ctr"/>
            <a:r>
              <a:rPr kumimoji="1" lang="ja-JP" altLang="en-US" b="1" spc="300" dirty="0">
                <a:latin typeface="メイリオ" panose="020B0604030504040204" pitchFamily="50" charset="-128"/>
                <a:ea typeface="メイリオ" panose="020B0604030504040204" pitchFamily="50" charset="-128"/>
              </a:rPr>
              <a:t>講師からのメッセージ</a:t>
            </a:r>
          </a:p>
        </p:txBody>
      </p:sp>
    </p:spTree>
    <p:extLst>
      <p:ext uri="{BB962C8B-B14F-4D97-AF65-F5344CB8AC3E}">
        <p14:creationId xmlns:p14="http://schemas.microsoft.com/office/powerpoint/2010/main" val="2826997422"/>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番号プレースホルダー 1">
            <a:extLst>
              <a:ext uri="{FF2B5EF4-FFF2-40B4-BE49-F238E27FC236}">
                <a16:creationId xmlns:a16="http://schemas.microsoft.com/office/drawing/2014/main" id="{0BA95C93-0742-E4D6-67D2-C3431A4000A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FD64FC19-3BF0-40B4-A76A-498CB0399391}" type="slidenum">
              <a:rPr lang="ja-JP" altLang="en-US" sz="1000" smtClean="0">
                <a:solidFill>
                  <a:srgbClr val="898989"/>
                </a:solidFill>
              </a:rPr>
              <a:pPr>
                <a:lnSpc>
                  <a:spcPct val="100000"/>
                </a:lnSpc>
                <a:spcBef>
                  <a:spcPct val="0"/>
                </a:spcBef>
                <a:buFontTx/>
                <a:buNone/>
              </a:pPr>
              <a:t>64</a:t>
            </a:fld>
            <a:endParaRPr lang="ja-JP" altLang="en-US" sz="1000">
              <a:solidFill>
                <a:srgbClr val="898989"/>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A3DF3704-3465-F743-D485-897153E4C6EC}"/>
              </a:ext>
            </a:extLst>
          </p:cNvPr>
          <p:cNvSpPr/>
          <p:nvPr/>
        </p:nvSpPr>
        <p:spPr>
          <a:xfrm>
            <a:off x="134938" y="976313"/>
            <a:ext cx="9636125" cy="4801314"/>
          </a:xfrm>
          <a:prstGeom prst="rect">
            <a:avLst/>
          </a:prstGeom>
        </p:spPr>
        <p:txBody>
          <a:bodyPr>
            <a:spAutoFit/>
          </a:bodyPr>
          <a:lstStyle/>
          <a:p>
            <a:pPr eaLnBrk="1" fontAlgn="auto" hangingPunct="1">
              <a:spcBef>
                <a:spcPts val="0"/>
              </a:spcBef>
              <a:spcAft>
                <a:spcPts val="0"/>
              </a:spcAft>
              <a:defRPr/>
            </a:pPr>
            <a:r>
              <a:rPr lang="en-US" altLang="ja-JP" sz="2000" b="1" dirty="0">
                <a:latin typeface="メイリオ" panose="020B0604030504040204" pitchFamily="50" charset="-128"/>
                <a:ea typeface="メイリオ" panose="020B0604030504040204" pitchFamily="50" charset="-128"/>
              </a:rPr>
              <a:t>【</a:t>
            </a:r>
            <a:r>
              <a:rPr lang="ja-JP" altLang="en-US" sz="2000" b="1" dirty="0">
                <a:latin typeface="メイリオ" panose="020B0604030504040204" pitchFamily="50" charset="-128"/>
                <a:ea typeface="メイリオ" panose="020B0604030504040204" pitchFamily="50" charset="-128"/>
              </a:rPr>
              <a:t>本研修教材作成に用いた資料</a:t>
            </a:r>
            <a:r>
              <a:rPr lang="en-US" altLang="ja-JP" sz="2000" b="1"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生活保護手帳　</a:t>
            </a:r>
            <a:r>
              <a:rPr kumimoji="1" lang="en-US" altLang="ja-JP" sz="1600" dirty="0">
                <a:latin typeface="メイリオ" panose="020B0604030504040204" pitchFamily="50" charset="-128"/>
                <a:ea typeface="メイリオ" panose="020B0604030504040204" pitchFamily="50" charset="-128"/>
              </a:rPr>
              <a:t>2024</a:t>
            </a:r>
            <a:r>
              <a:rPr kumimoji="1" lang="ja-JP"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zh-TW" altLang="en-US" sz="1600" dirty="0">
                <a:latin typeface="メイリオ" panose="020B0604030504040204" pitchFamily="50" charset="-128"/>
                <a:ea typeface="メイリオ" panose="020B0604030504040204" pitchFamily="50" charset="-128"/>
              </a:rPr>
              <a:t>生活保護手帳 別冊問答集</a:t>
            </a:r>
            <a:r>
              <a:rPr kumimoji="1" lang="ja-JP" altLang="en-US" sz="1600" dirty="0">
                <a:latin typeface="メイリオ" panose="020B0604030504040204" pitchFamily="50" charset="-128"/>
                <a:ea typeface="メイリオ" panose="020B0604030504040204" pitchFamily="50" charset="-128"/>
              </a:rPr>
              <a:t>　</a:t>
            </a:r>
            <a:r>
              <a:rPr kumimoji="1" lang="en-US" altLang="zh-TW" sz="1600" dirty="0">
                <a:latin typeface="メイリオ" panose="020B0604030504040204" pitchFamily="50" charset="-128"/>
                <a:ea typeface="メイリオ" panose="020B0604030504040204" pitchFamily="50" charset="-128"/>
              </a:rPr>
              <a:t>2024</a:t>
            </a:r>
            <a:r>
              <a:rPr kumimoji="1" lang="zh-TW" altLang="en-US" sz="1600" dirty="0">
                <a:latin typeface="メイリオ" panose="020B0604030504040204" pitchFamily="50" charset="-128"/>
                <a:ea typeface="メイリオ" panose="020B0604030504040204" pitchFamily="50" charset="-128"/>
              </a:rPr>
              <a:t>年度版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中央法規出版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国立市</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生活保護きほんのき</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令和</a:t>
            </a:r>
            <a:r>
              <a:rPr kumimoji="1" lang="en-US" altLang="ja-JP" sz="1600" dirty="0">
                <a:latin typeface="メイリオ" panose="020B0604030504040204" pitchFamily="50" charset="-128"/>
                <a:ea typeface="メイリオ" panose="020B0604030504040204" pitchFamily="50" charset="-128"/>
              </a:rPr>
              <a:t>6</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1</a:t>
            </a:r>
            <a:r>
              <a:rPr kumimoji="1" lang="ja-JP" altLang="en-US" sz="1600" dirty="0">
                <a:latin typeface="メイリオ" panose="020B0604030504040204" pitchFamily="50" charset="-128"/>
                <a:ea typeface="メイリオ" panose="020B0604030504040204" pitchFamily="50" charset="-128"/>
              </a:rPr>
              <a:t>月版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厚生労働省「生活保護の申請について、よくある誤解」（最終閲覧日：令和</a:t>
            </a:r>
            <a:r>
              <a:rPr kumimoji="1" lang="en-US" altLang="ja-JP" sz="1600" dirty="0">
                <a:latin typeface="メイリオ" panose="020B0604030504040204" pitchFamily="50" charset="-128"/>
                <a:ea typeface="メイリオ" panose="020B0604030504040204" pitchFamily="50" charset="-128"/>
              </a:rPr>
              <a:t>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27</a:t>
            </a:r>
            <a:r>
              <a:rPr kumimoji="1" lang="ja-JP" altLang="en-US" sz="1600" dirty="0">
                <a:latin typeface="メイリオ" panose="020B0604030504040204" pitchFamily="50" charset="-128"/>
                <a:ea typeface="メイリオ" panose="020B0604030504040204" pitchFamily="50" charset="-128"/>
              </a:rPr>
              <a:t>日）</a:t>
            </a:r>
            <a:br>
              <a:rPr kumimoji="1" lang="en-US" altLang="ja-JP" sz="1600" dirty="0">
                <a:latin typeface="メイリオ" panose="020B0604030504040204" pitchFamily="50" charset="-128"/>
                <a:ea typeface="メイリオ" panose="020B0604030504040204" pitchFamily="50" charset="-128"/>
              </a:rPr>
            </a:br>
            <a:r>
              <a:rPr lang="de-DE" altLang="ja-JP" sz="1400" dirty="0">
                <a:solidFill>
                  <a:srgbClr val="000000"/>
                </a:solidFill>
                <a:latin typeface="メイリオ" panose="020B0604030504040204" pitchFamily="50" charset="-128"/>
                <a:ea typeface="メイリオ" panose="020B0604030504040204" pitchFamily="50" charset="-128"/>
                <a:hlinkClick r:id="rId3"/>
              </a:rPr>
              <a:t>https://www.mhlw.go.jp/stf/seisakunitsuite/bunya/hukushi_kaigo/seikatsuhogo/seikatsuhogopage.html</a:t>
            </a:r>
            <a:endParaRPr kumimoji="1"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厚生労働省「資料</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3</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　生活困窮者自立支援制度と関連施策の連携のあり方等について」</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社会保障審議会生活困窮者自立支援及び生活保護部会（第</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17</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回）</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令和４年７月</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29</a:t>
            </a:r>
            <a:r>
              <a:rPr lang="ja-JP" altLang="en-US"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日</a:t>
            </a:r>
            <a:r>
              <a:rPr lang="en-US" altLang="ja-JP" sz="1600" kern="1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br>
              <a:rPr lang="en-US" altLang="ja-JP" sz="16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br>
            <a:r>
              <a:rPr kumimoji="1" lang="ja-JP" altLang="en-US" sz="1400" dirty="0">
                <a:latin typeface="メイリオ" panose="020B0604030504040204" pitchFamily="50" charset="-128"/>
                <a:ea typeface="メイリオ" panose="020B0604030504040204" pitchFamily="50" charset="-128"/>
              </a:rPr>
              <a:t>（最終閲覧日：令和</a:t>
            </a:r>
            <a:r>
              <a:rPr kumimoji="1" lang="en-US" altLang="ja-JP" sz="1400" dirty="0">
                <a:latin typeface="メイリオ" panose="020B0604030504040204" pitchFamily="50" charset="-128"/>
                <a:ea typeface="メイリオ" panose="020B0604030504040204" pitchFamily="50" charset="-128"/>
              </a:rPr>
              <a:t>7</a:t>
            </a:r>
            <a:r>
              <a:rPr kumimoji="1" lang="ja-JP" altLang="en-US" sz="1400" dirty="0">
                <a:latin typeface="メイリオ" panose="020B0604030504040204" pitchFamily="50" charset="-128"/>
                <a:ea typeface="メイリオ" panose="020B0604030504040204" pitchFamily="50" charset="-128"/>
              </a:rPr>
              <a:t>年</a:t>
            </a:r>
            <a:r>
              <a:rPr kumimoji="1" lang="en-US" altLang="ja-JP" sz="1400" dirty="0">
                <a:latin typeface="メイリオ" panose="020B0604030504040204" pitchFamily="50" charset="-128"/>
                <a:ea typeface="メイリオ" panose="020B0604030504040204" pitchFamily="50" charset="-128"/>
              </a:rPr>
              <a:t>3</a:t>
            </a:r>
            <a:r>
              <a:rPr kumimoji="1" lang="ja-JP" altLang="en-US" sz="1400" dirty="0">
                <a:latin typeface="メイリオ" panose="020B0604030504040204" pitchFamily="50" charset="-128"/>
                <a:ea typeface="メイリオ" panose="020B0604030504040204" pitchFamily="50" charset="-128"/>
              </a:rPr>
              <a:t>月</a:t>
            </a:r>
            <a:r>
              <a:rPr kumimoji="1" lang="en-US" altLang="ja-JP" sz="1400" dirty="0">
                <a:latin typeface="メイリオ" panose="020B0604030504040204" pitchFamily="50" charset="-128"/>
                <a:ea typeface="メイリオ" panose="020B0604030504040204" pitchFamily="50" charset="-128"/>
              </a:rPr>
              <a:t>27</a:t>
            </a:r>
            <a:r>
              <a:rPr kumimoji="1" lang="ja-JP" altLang="en-US" sz="1400" dirty="0">
                <a:latin typeface="メイリオ" panose="020B0604030504040204" pitchFamily="50" charset="-128"/>
                <a:ea typeface="メイリオ" panose="020B0604030504040204" pitchFamily="50" charset="-128"/>
              </a:rPr>
              <a:t>日） </a:t>
            </a:r>
            <a:r>
              <a:rPr lang="en-US" altLang="ja-JP" sz="1400" kern="100"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hlinkClick r:id="rId4"/>
              </a:rPr>
              <a:t>https://www.mhlw.go.jp/stf/newpage_27133.html</a:t>
            </a:r>
            <a:endParaRPr kumimoji="1" lang="en-US" altLang="ja-JP" sz="14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改訂増補　生活保護法の解釈と運用（復刻版）（紙版）</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社会福祉法人全国社会福祉協議会</a:t>
            </a:r>
            <a:r>
              <a:rPr kumimoji="1" lang="en-US" altLang="ja-JP" sz="1600" dirty="0">
                <a:latin typeface="メイリオ" panose="020B0604030504040204" pitchFamily="50" charset="-128"/>
                <a:ea typeface="メイリオ" panose="020B0604030504040204" pitchFamily="50" charset="-128"/>
              </a:rPr>
              <a:t>,2021</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r>
              <a:rPr kumimoji="1" lang="ja-JP" altLang="en-US" sz="1600" dirty="0">
                <a:latin typeface="メイリオ" panose="020B0604030504040204" pitchFamily="50" charset="-128"/>
                <a:ea typeface="メイリオ" panose="020B0604030504040204" pitchFamily="50" charset="-128"/>
              </a:rPr>
              <a:t>厚生労働省社会・援護局保護課長通知</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保護の実施機関における訪問基準の作成について</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社援保発</a:t>
            </a:r>
            <a:r>
              <a:rPr kumimoji="1" lang="en-US" altLang="ja-JP" sz="1600" dirty="0">
                <a:latin typeface="メイリオ" panose="020B0604030504040204" pitchFamily="50" charset="-128"/>
                <a:ea typeface="メイリオ" panose="020B0604030504040204" pitchFamily="50" charset="-128"/>
              </a:rPr>
              <a:t>0331</a:t>
            </a:r>
            <a:r>
              <a:rPr kumimoji="1" lang="ja-JP" altLang="en-US" sz="1600" dirty="0">
                <a:latin typeface="メイリオ" panose="020B0604030504040204" pitchFamily="50" charset="-128"/>
                <a:ea typeface="メイリオ" panose="020B0604030504040204" pitchFamily="50" charset="-128"/>
              </a:rPr>
              <a:t>第</a:t>
            </a:r>
            <a:r>
              <a:rPr kumimoji="1" lang="en-US" altLang="ja-JP" sz="1600" dirty="0">
                <a:latin typeface="メイリオ" panose="020B0604030504040204" pitchFamily="50" charset="-128"/>
                <a:ea typeface="メイリオ" panose="020B0604030504040204" pitchFamily="50" charset="-128"/>
              </a:rPr>
              <a:t>4</a:t>
            </a:r>
            <a:r>
              <a:rPr kumimoji="1" lang="ja-JP" altLang="en-US" sz="1600" dirty="0">
                <a:latin typeface="メイリオ" panose="020B0604030504040204" pitchFamily="50" charset="-128"/>
                <a:ea typeface="メイリオ" panose="020B0604030504040204" pitchFamily="50" charset="-128"/>
              </a:rPr>
              <a:t>号</a:t>
            </a:r>
            <a:r>
              <a:rPr kumimoji="1" lang="en-US" altLang="ja-JP" sz="1600" dirty="0">
                <a:latin typeface="メイリオ" panose="020B0604030504040204" pitchFamily="50" charset="-128"/>
                <a:ea typeface="メイリオ" panose="020B0604030504040204" pitchFamily="50" charset="-128"/>
              </a:rPr>
              <a:t>,</a:t>
            </a:r>
            <a:r>
              <a:rPr kumimoji="1" lang="ja-JP" altLang="en-US" sz="1600" dirty="0">
                <a:latin typeface="メイリオ" panose="020B0604030504040204" pitchFamily="50" charset="-128"/>
                <a:ea typeface="メイリオ" panose="020B0604030504040204" pitchFamily="50" charset="-128"/>
              </a:rPr>
              <a:t>平成</a:t>
            </a:r>
            <a:r>
              <a:rPr kumimoji="1" lang="en-US" altLang="ja-JP" sz="1600" dirty="0">
                <a:latin typeface="メイリオ" panose="020B0604030504040204" pitchFamily="50" charset="-128"/>
                <a:ea typeface="メイリオ" panose="020B0604030504040204" pitchFamily="50" charset="-128"/>
              </a:rPr>
              <a:t>27</a:t>
            </a:r>
            <a:r>
              <a:rPr kumimoji="1" lang="ja-JP" altLang="en-US" sz="1600" dirty="0">
                <a:latin typeface="メイリオ" panose="020B0604030504040204" pitchFamily="50" charset="-128"/>
                <a:ea typeface="メイリオ" panose="020B0604030504040204" pitchFamily="50" charset="-128"/>
              </a:rPr>
              <a:t>年</a:t>
            </a:r>
            <a:r>
              <a:rPr kumimoji="1" lang="en-US" altLang="ja-JP" sz="1600" dirty="0">
                <a:latin typeface="メイリオ" panose="020B0604030504040204" pitchFamily="50" charset="-128"/>
                <a:ea typeface="メイリオ" panose="020B0604030504040204" pitchFamily="50" charset="-128"/>
              </a:rPr>
              <a:t>3</a:t>
            </a:r>
            <a:r>
              <a:rPr kumimoji="1" lang="ja-JP" altLang="en-US" sz="1600" dirty="0">
                <a:latin typeface="メイリオ" panose="020B0604030504040204" pitchFamily="50" charset="-128"/>
                <a:ea typeface="メイリオ" panose="020B0604030504040204" pitchFamily="50" charset="-128"/>
              </a:rPr>
              <a:t>月</a:t>
            </a:r>
            <a:r>
              <a:rPr kumimoji="1" lang="en-US" altLang="ja-JP" sz="1600" dirty="0">
                <a:latin typeface="メイリオ" panose="020B0604030504040204" pitchFamily="50" charset="-128"/>
                <a:ea typeface="メイリオ" panose="020B0604030504040204" pitchFamily="50" charset="-128"/>
              </a:rPr>
              <a:t>31</a:t>
            </a:r>
            <a:r>
              <a:rPr kumimoji="1" lang="ja-JP" altLang="en-US" sz="1600" dirty="0">
                <a:latin typeface="メイリオ" panose="020B0604030504040204" pitchFamily="50" charset="-128"/>
                <a:ea typeface="メイリオ" panose="020B0604030504040204" pitchFamily="50" charset="-128"/>
              </a:rPr>
              <a:t>日</a:t>
            </a:r>
            <a:r>
              <a:rPr kumimoji="1" lang="en-US" altLang="ja-JP" sz="1600" dirty="0">
                <a:latin typeface="メイリオ" panose="020B0604030504040204" pitchFamily="50" charset="-128"/>
                <a:ea typeface="メイリオ" panose="020B0604030504040204" pitchFamily="50" charset="-128"/>
              </a:rPr>
              <a:t>.</a:t>
            </a:r>
          </a:p>
          <a:p>
            <a:pPr marL="342900" indent="-342900" eaLnBrk="1" fontAlgn="auto" hangingPunct="1">
              <a:spcBef>
                <a:spcPts val="600"/>
              </a:spcBef>
              <a:spcAft>
                <a:spcPts val="0"/>
              </a:spcAft>
              <a:buFont typeface="Arial" panose="020B0604020202020204" pitchFamily="34" charset="0"/>
              <a:buChar char="•"/>
              <a:defRPr/>
            </a:pPr>
            <a:endParaRPr kumimoji="1" lang="en-US" altLang="ja-JP" sz="1600" dirty="0">
              <a:latin typeface="メイリオ" panose="020B0604030504040204" pitchFamily="50" charset="-128"/>
              <a:ea typeface="メイリオ" panose="020B0604030504040204" pitchFamily="50" charset="-128"/>
            </a:endParaRPr>
          </a:p>
          <a:p>
            <a:pPr marL="342900" indent="-342900" eaLnBrk="1" fontAlgn="auto" hangingPunct="1">
              <a:spcBef>
                <a:spcPts val="600"/>
              </a:spcBef>
              <a:spcAft>
                <a:spcPts val="0"/>
              </a:spcAft>
              <a:buFont typeface="Arial" panose="020B0604020202020204" pitchFamily="34" charset="0"/>
              <a:buChar char="•"/>
              <a:defRPr/>
            </a:pPr>
            <a:endParaRPr kumimoji="1" lang="ja-JP" altLang="en-US" sz="1600" dirty="0">
              <a:latin typeface="メイリオ" panose="020B0604030504040204" pitchFamily="50" charset="-128"/>
              <a:ea typeface="メイリオ" panose="020B0604030504040204" pitchFamily="50" charset="-128"/>
            </a:endParaRPr>
          </a:p>
        </p:txBody>
      </p:sp>
      <p:sp>
        <p:nvSpPr>
          <p:cNvPr id="64515" name="スライド番号プレースホルダー 1">
            <a:extLst>
              <a:ext uri="{FF2B5EF4-FFF2-40B4-BE49-F238E27FC236}">
                <a16:creationId xmlns:a16="http://schemas.microsoft.com/office/drawing/2014/main" id="{88737C41-13AD-ABCA-8952-43560ED68C3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16BFACE1-F7DD-40CC-A206-F6508CA72093}" type="slidenum">
              <a:rPr lang="ja-JP" altLang="en-US" sz="1000" smtClean="0">
                <a:solidFill>
                  <a:srgbClr val="898989"/>
                </a:solidFill>
              </a:rPr>
              <a:pPr>
                <a:lnSpc>
                  <a:spcPct val="100000"/>
                </a:lnSpc>
                <a:spcBef>
                  <a:spcPct val="0"/>
                </a:spcBef>
                <a:buFontTx/>
                <a:buNone/>
              </a:pPr>
              <a:t>65</a:t>
            </a:fld>
            <a:endParaRPr lang="ja-JP" altLang="en-US" sz="1000">
              <a:solidFill>
                <a:srgbClr val="898989"/>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5">
            <a:extLst>
              <a:ext uri="{FF2B5EF4-FFF2-40B4-BE49-F238E27FC236}">
                <a16:creationId xmlns:a16="http://schemas.microsoft.com/office/drawing/2014/main" id="{62C71253-3997-9D53-3268-84C63267C83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4D8AB2-0B53-4F38-A319-C2084854E4F8}" type="slidenum">
              <a:rPr lang="ja-JP" altLang="en-US" sz="1000" smtClean="0">
                <a:solidFill>
                  <a:srgbClr val="898989"/>
                </a:solidFill>
              </a:rPr>
              <a:pPr>
                <a:lnSpc>
                  <a:spcPct val="100000"/>
                </a:lnSpc>
                <a:spcBef>
                  <a:spcPct val="0"/>
                </a:spcBef>
                <a:buFontTx/>
                <a:buNone/>
              </a:pPr>
              <a:t>6</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C2FA3FC6-5526-AF40-BA7F-89A110B5282A}"/>
              </a:ext>
            </a:extLst>
          </p:cNvPr>
          <p:cNvSpPr/>
          <p:nvPr/>
        </p:nvSpPr>
        <p:spPr>
          <a:xfrm>
            <a:off x="0" y="648000"/>
            <a:ext cx="9906000" cy="16675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生活保護の決定・支給事務は法定受託事務です。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生活保護の決定・実施に当たっては、国が定めた</a:t>
            </a:r>
            <a:r>
              <a:rPr kumimoji="1" lang="ja-JP" altLang="en-US" sz="1400" u="sng" spc="100" dirty="0">
                <a:solidFill>
                  <a:schemeClr val="tx1"/>
                </a:solidFill>
                <a:latin typeface="メイリオ" panose="020B0604030504040204" pitchFamily="50" charset="-128"/>
                <a:ea typeface="メイリオ" panose="020B0604030504040204" pitchFamily="50" charset="-128"/>
              </a:rPr>
              <a:t>「事務処理基準」である「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保護の実施要領（通知）</a:t>
            </a:r>
            <a:r>
              <a:rPr kumimoji="1" lang="ja-JP" altLang="en-US" sz="1400" u="sng" spc="100" dirty="0">
                <a:solidFill>
                  <a:schemeClr val="tx1"/>
                </a:solidFill>
                <a:latin typeface="メイリオ" panose="020B0604030504040204" pitchFamily="50" charset="-128"/>
                <a:ea typeface="メイリオ" panose="020B0604030504040204" pitchFamily="50" charset="-128"/>
              </a:rPr>
              <a:t>」に基づき実施するとともに「技術的助言」である「</a:t>
            </a:r>
            <a:r>
              <a:rPr kumimoji="1" lang="ja-JP" altLang="en-US" sz="1400" b="1" u="sng" spc="100" dirty="0">
                <a:solidFill>
                  <a:schemeClr val="tx1"/>
                </a:solidFill>
                <a:latin typeface="メイリオ" panose="020B0604030504040204" pitchFamily="50" charset="-128"/>
                <a:ea typeface="メイリオ" panose="020B0604030504040204" pitchFamily="50" charset="-128"/>
              </a:rPr>
              <a:t>生活保護問答集（事務連絡）</a:t>
            </a:r>
            <a:r>
              <a:rPr kumimoji="1" lang="ja-JP" altLang="en-US" sz="1400" u="sng" spc="100" dirty="0">
                <a:solidFill>
                  <a:schemeClr val="tx1"/>
                </a:solidFill>
                <a:latin typeface="メイリオ" panose="020B0604030504040204" pitchFamily="50" charset="-128"/>
                <a:ea typeface="メイリオ" panose="020B0604030504040204" pitchFamily="50" charset="-128"/>
              </a:rPr>
              <a:t>」を参考として実施します</a:t>
            </a:r>
            <a:r>
              <a:rPr kumimoji="1" lang="ja-JP" altLang="en-US" sz="1400" spc="100" dirty="0">
                <a:solidFill>
                  <a:schemeClr val="tx1"/>
                </a:solidFill>
                <a:latin typeface="メイリオ" panose="020B0604030504040204" pitchFamily="50" charset="-128"/>
                <a:ea typeface="メイリオ" panose="020B0604030504040204" pitchFamily="50" charset="-128"/>
              </a:rPr>
              <a:t>。</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生活保護制度は生活全般に関わる制度であり、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全てをこれらの通知で規定できるものではありません</a:t>
            </a:r>
            <a:r>
              <a:rPr kumimoji="1" lang="ja-JP" altLang="en-US" sz="1400" spc="100" dirty="0">
                <a:solidFill>
                  <a:schemeClr val="tx1"/>
                </a:solidFill>
                <a:latin typeface="メイリオ" panose="020B0604030504040204" pitchFamily="50" charset="-128"/>
                <a:ea typeface="メイリオ" panose="020B0604030504040204" pitchFamily="50" charset="-128"/>
              </a:rPr>
              <a:t>。</a:t>
            </a:r>
          </a:p>
          <a:p>
            <a:pPr marL="285750" indent="-285750" eaLnBrk="1" fontAlgn="auto" hangingPunct="1">
              <a:spcBef>
                <a:spcPts val="3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判断に迷った場合は、生活保護法の</a:t>
            </a:r>
            <a:r>
              <a:rPr kumimoji="1" lang="ja-JP" altLang="en-US" sz="1400" b="1" u="sng" spc="100" dirty="0">
                <a:solidFill>
                  <a:schemeClr val="tx1"/>
                </a:solidFill>
                <a:latin typeface="メイリオ" panose="020B0604030504040204" pitchFamily="50" charset="-128"/>
                <a:ea typeface="メイリオ" panose="020B0604030504040204" pitchFamily="50" charset="-128"/>
              </a:rPr>
              <a:t>原理原則に立ち返って</a:t>
            </a:r>
            <a:r>
              <a:rPr kumimoji="1" lang="ja-JP" altLang="en-US" sz="1400" spc="100" dirty="0">
                <a:solidFill>
                  <a:schemeClr val="tx1"/>
                </a:solidFill>
                <a:latin typeface="メイリオ" panose="020B0604030504040204" pitchFamily="50" charset="-128"/>
                <a:ea typeface="メイリオ" panose="020B0604030504040204" pitchFamily="50" charset="-128"/>
              </a:rPr>
              <a:t>、ケース診断会議や査察指導員との協議等により、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福祉事務所として組織的に検討</a:t>
            </a:r>
            <a:r>
              <a:rPr kumimoji="1" lang="ja-JP" altLang="en-US" sz="1400" spc="100" dirty="0">
                <a:solidFill>
                  <a:schemeClr val="tx1"/>
                </a:solidFill>
                <a:latin typeface="メイリオ" panose="020B0604030504040204" pitchFamily="50" charset="-128"/>
                <a:ea typeface="メイリオ" panose="020B0604030504040204" pitchFamily="50" charset="-128"/>
              </a:rPr>
              <a:t>を行い結論を導き出す必要があります。</a:t>
            </a:r>
          </a:p>
          <a:p>
            <a:pPr marL="285750" indent="-285750" eaLnBrk="1" fontAlgn="auto" hangingPunct="1">
              <a:spcBef>
                <a:spcPts val="300"/>
              </a:spcBef>
              <a:spcAft>
                <a:spcPts val="0"/>
              </a:spcAft>
              <a:buFont typeface="Wingdings" panose="05000000000000000000" pitchFamily="2" charset="2"/>
              <a:buChar char="l"/>
              <a:defRPr/>
            </a:pP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25608" name="正方形/長方形 15">
            <a:extLst>
              <a:ext uri="{FF2B5EF4-FFF2-40B4-BE49-F238E27FC236}">
                <a16:creationId xmlns:a16="http://schemas.microsoft.com/office/drawing/2014/main" id="{1BE5D20C-794C-F689-2AEE-A111E6AB38FD}"/>
              </a:ext>
            </a:extLst>
          </p:cNvPr>
          <p:cNvSpPr>
            <a:spLocks noChangeArrowheads="1"/>
          </p:cNvSpPr>
          <p:nvPr/>
        </p:nvSpPr>
        <p:spPr bwMode="auto">
          <a:xfrm>
            <a:off x="1958975" y="3256437"/>
            <a:ext cx="7515225" cy="1816100"/>
          </a:xfrm>
          <a:prstGeom prst="rect">
            <a:avLst/>
          </a:prstGeom>
          <a:noFill/>
          <a:ln w="57150">
            <a:solidFill>
              <a:schemeClr val="accent2"/>
            </a:solidFill>
            <a:prstDash val="sysDot"/>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defTabSz="912813">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defTabSz="912813">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defTabSz="912813">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defTabSz="912813">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912813"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eaLnBrk="1" hangingPunct="1">
              <a:lnSpc>
                <a:spcPct val="100000"/>
              </a:lnSpc>
              <a:spcBef>
                <a:spcPct val="0"/>
              </a:spcBef>
              <a:buFontTx/>
              <a:buNone/>
            </a:pPr>
            <a:r>
              <a:rPr lang="ja-JP" altLang="en-US" sz="1800" b="1" spc="100" dirty="0">
                <a:solidFill>
                  <a:srgbClr val="000000"/>
                </a:solidFill>
                <a:latin typeface="メイリオ" panose="020B0604030504040204" pitchFamily="50" charset="-128"/>
                <a:ea typeface="メイリオ" panose="020B0604030504040204" pitchFamily="50" charset="-128"/>
              </a:rPr>
              <a:t>生活保護法による保護の実施要領について　　　　（次官通知）</a:t>
            </a:r>
            <a:endParaRPr lang="en-US" altLang="ja-JP" sz="1800" b="1" spc="1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spc="100" dirty="0">
                <a:solidFill>
                  <a:srgbClr val="000000"/>
                </a:solidFill>
                <a:latin typeface="メイリオ" panose="020B0604030504040204" pitchFamily="50" charset="-128"/>
                <a:ea typeface="メイリオ" panose="020B0604030504040204" pitchFamily="50" charset="-128"/>
              </a:rPr>
              <a:t>　　</a:t>
            </a:r>
            <a:r>
              <a:rPr lang="ja-JP" altLang="en-US" sz="1400" spc="100" dirty="0">
                <a:solidFill>
                  <a:srgbClr val="000000"/>
                </a:solidFill>
                <a:latin typeface="メイリオ" panose="020B0604030504040204" pitchFamily="50" charset="-128"/>
                <a:ea typeface="メイリオ" panose="020B0604030504040204" pitchFamily="50" charset="-128"/>
              </a:rPr>
              <a:t>→主に、それぞれの項目についての基本的な考え方や指針を規定。</a:t>
            </a:r>
          </a:p>
          <a:p>
            <a:pPr eaLnBrk="1" hangingPunct="1">
              <a:lnSpc>
                <a:spcPct val="100000"/>
              </a:lnSpc>
              <a:spcBef>
                <a:spcPct val="0"/>
              </a:spcBef>
              <a:buFontTx/>
              <a:buNone/>
            </a:pPr>
            <a:r>
              <a:rPr lang="ja-JP" altLang="en-US" sz="1800" b="1" spc="100" dirty="0">
                <a:solidFill>
                  <a:srgbClr val="000000"/>
                </a:solidFill>
                <a:latin typeface="メイリオ" panose="020B0604030504040204" pitchFamily="50" charset="-128"/>
                <a:ea typeface="メイリオ" panose="020B0604030504040204" pitchFamily="50" charset="-128"/>
              </a:rPr>
              <a:t>生活保護法による保護の実施要領について　　　　（局長通知）</a:t>
            </a:r>
            <a:endParaRPr lang="en-US" altLang="ja-JP" sz="1800" b="1" spc="1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spc="100" dirty="0">
                <a:solidFill>
                  <a:srgbClr val="000000"/>
                </a:solidFill>
                <a:latin typeface="メイリオ" panose="020B0604030504040204" pitchFamily="50" charset="-128"/>
                <a:ea typeface="メイリオ" panose="020B0604030504040204" pitchFamily="50" charset="-128"/>
              </a:rPr>
              <a:t>　　</a:t>
            </a:r>
            <a:r>
              <a:rPr lang="ja-JP" altLang="en-US" sz="1400" spc="100" dirty="0">
                <a:solidFill>
                  <a:srgbClr val="000000"/>
                </a:solidFill>
                <a:latin typeface="メイリオ" panose="020B0604030504040204" pitchFamily="50" charset="-128"/>
                <a:ea typeface="メイリオ" panose="020B0604030504040204" pitchFamily="50" charset="-128"/>
              </a:rPr>
              <a:t>→主に、それぞれの項目についての運用や取扱いを規定。</a:t>
            </a:r>
          </a:p>
          <a:p>
            <a:pPr eaLnBrk="1" hangingPunct="1">
              <a:lnSpc>
                <a:spcPct val="100000"/>
              </a:lnSpc>
              <a:spcBef>
                <a:spcPct val="0"/>
              </a:spcBef>
              <a:buFontTx/>
              <a:buNone/>
            </a:pPr>
            <a:r>
              <a:rPr lang="ja-JP" altLang="en-US" sz="1800" b="1" spc="100" dirty="0">
                <a:solidFill>
                  <a:srgbClr val="000000"/>
                </a:solidFill>
                <a:latin typeface="メイリオ" panose="020B0604030504040204" pitchFamily="50" charset="-128"/>
                <a:ea typeface="メイリオ" panose="020B0604030504040204" pitchFamily="50" charset="-128"/>
              </a:rPr>
              <a:t>生活保護法による保護の実施要領の取扱いについて（課長通知）</a:t>
            </a:r>
            <a:endParaRPr lang="en-US" altLang="ja-JP" sz="1800" b="1" spc="100" dirty="0">
              <a:solidFill>
                <a:srgbClr val="000000"/>
              </a:solidFill>
              <a:latin typeface="メイリオ" panose="020B0604030504040204" pitchFamily="50" charset="-128"/>
              <a:ea typeface="メイリオ" panose="020B0604030504040204" pitchFamily="50" charset="-128"/>
            </a:endParaRPr>
          </a:p>
          <a:p>
            <a:pPr eaLnBrk="1" hangingPunct="1">
              <a:lnSpc>
                <a:spcPct val="100000"/>
              </a:lnSpc>
              <a:spcBef>
                <a:spcPct val="0"/>
              </a:spcBef>
              <a:buFontTx/>
              <a:buNone/>
            </a:pPr>
            <a:r>
              <a:rPr lang="ja-JP" altLang="en-US" sz="1800" spc="100" dirty="0">
                <a:solidFill>
                  <a:srgbClr val="000000"/>
                </a:solidFill>
                <a:latin typeface="メイリオ" panose="020B0604030504040204" pitchFamily="50" charset="-128"/>
                <a:ea typeface="メイリオ" panose="020B0604030504040204" pitchFamily="50" charset="-128"/>
              </a:rPr>
              <a:t>　　</a:t>
            </a:r>
            <a:r>
              <a:rPr lang="ja-JP" altLang="en-US" sz="1400" spc="100" dirty="0">
                <a:solidFill>
                  <a:srgbClr val="000000"/>
                </a:solidFill>
                <a:latin typeface="メイリオ" panose="020B0604030504040204" pitchFamily="50" charset="-128"/>
                <a:ea typeface="メイリオ" panose="020B0604030504040204" pitchFamily="50" charset="-128"/>
              </a:rPr>
              <a:t>→問答形式で、より具体的な運用や、詳細な事柄の取扱いを規定。</a:t>
            </a:r>
          </a:p>
        </p:txBody>
      </p:sp>
      <p:sp>
        <p:nvSpPr>
          <p:cNvPr id="17" name="角丸四角形 2">
            <a:extLst>
              <a:ext uri="{FF2B5EF4-FFF2-40B4-BE49-F238E27FC236}">
                <a16:creationId xmlns:a16="http://schemas.microsoft.com/office/drawing/2014/main" id="{EA6C0FA8-771D-A870-6775-F6F8DD2B6D4A}"/>
              </a:ext>
            </a:extLst>
          </p:cNvPr>
          <p:cNvSpPr/>
          <p:nvPr/>
        </p:nvSpPr>
        <p:spPr>
          <a:xfrm>
            <a:off x="1955800" y="2916712"/>
            <a:ext cx="7518400" cy="2873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eaLnBrk="1" fontAlgn="auto" hangingPunct="1">
              <a:spcBef>
                <a:spcPts val="0"/>
              </a:spcBef>
              <a:spcAft>
                <a:spcPts val="0"/>
              </a:spcAft>
              <a:defRPr/>
            </a:pPr>
            <a:r>
              <a:rPr kumimoji="1" lang="ja-JP" altLang="en-US" sz="1400" b="1" spc="100" dirty="0">
                <a:solidFill>
                  <a:prstClr val="white"/>
                </a:solidFill>
                <a:latin typeface="メイリオ" panose="020B0604030504040204" pitchFamily="50" charset="-128"/>
                <a:ea typeface="メイリオ" panose="020B0604030504040204" pitchFamily="50" charset="-128"/>
              </a:rPr>
              <a:t>保護の実施要領（「生活保護手帳」に掲載）・・・事務処理基準</a:t>
            </a:r>
          </a:p>
        </p:txBody>
      </p:sp>
      <p:sp>
        <p:nvSpPr>
          <p:cNvPr id="18" name="角丸四角形 5">
            <a:extLst>
              <a:ext uri="{FF2B5EF4-FFF2-40B4-BE49-F238E27FC236}">
                <a16:creationId xmlns:a16="http://schemas.microsoft.com/office/drawing/2014/main" id="{F8F6199A-E486-6E78-B70E-BD78CA997821}"/>
              </a:ext>
            </a:extLst>
          </p:cNvPr>
          <p:cNvSpPr/>
          <p:nvPr/>
        </p:nvSpPr>
        <p:spPr>
          <a:xfrm>
            <a:off x="1955800" y="5170962"/>
            <a:ext cx="7513638" cy="288925"/>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eaLnBrk="1" fontAlgn="auto" hangingPunct="1">
              <a:spcBef>
                <a:spcPts val="0"/>
              </a:spcBef>
              <a:spcAft>
                <a:spcPts val="0"/>
              </a:spcAft>
              <a:defRPr/>
            </a:pPr>
            <a:r>
              <a:rPr kumimoji="1" lang="ja-JP" altLang="en-US" sz="1400" b="1" spc="100" dirty="0">
                <a:solidFill>
                  <a:prstClr val="white"/>
                </a:solidFill>
                <a:latin typeface="メイリオ" panose="020B0604030504040204" pitchFamily="50" charset="-128"/>
                <a:ea typeface="メイリオ" panose="020B0604030504040204" pitchFamily="50" charset="-128"/>
              </a:rPr>
              <a:t>生活保護問答集（「別冊問答集」に掲載）・・・技術的助言</a:t>
            </a:r>
          </a:p>
        </p:txBody>
      </p:sp>
      <p:sp>
        <p:nvSpPr>
          <p:cNvPr id="19" name="正方形/長方形 18">
            <a:extLst>
              <a:ext uri="{FF2B5EF4-FFF2-40B4-BE49-F238E27FC236}">
                <a16:creationId xmlns:a16="http://schemas.microsoft.com/office/drawing/2014/main" id="{B42F4481-7ADB-6672-2447-EE5B595A6789}"/>
              </a:ext>
            </a:extLst>
          </p:cNvPr>
          <p:cNvSpPr/>
          <p:nvPr/>
        </p:nvSpPr>
        <p:spPr>
          <a:xfrm>
            <a:off x="1955800" y="5532912"/>
            <a:ext cx="7513638" cy="646113"/>
          </a:xfrm>
          <a:prstGeom prst="rect">
            <a:avLst/>
          </a:prstGeom>
          <a:ln w="57150">
            <a:solidFill>
              <a:schemeClr val="accent3">
                <a:lumMod val="75000"/>
              </a:schemeClr>
            </a:solidFill>
            <a:prstDash val="sysDot"/>
          </a:ln>
        </p:spPr>
        <p:txBody>
          <a:bodyPr anchor="ctr">
            <a:spAutoFit/>
          </a:bodyPr>
          <a:lstStyle/>
          <a:p>
            <a:pPr defTabSz="914266" eaLnBrk="1" fontAlgn="auto" hangingPunct="1">
              <a:spcBef>
                <a:spcPts val="0"/>
              </a:spcBef>
              <a:spcAft>
                <a:spcPts val="0"/>
              </a:spcAft>
              <a:defRPr/>
            </a:pPr>
            <a:r>
              <a:rPr kumimoji="1" lang="ja-JP" altLang="en-US" b="1" spc="100" dirty="0">
                <a:solidFill>
                  <a:prstClr val="black"/>
                </a:solidFill>
                <a:latin typeface="メイリオ" panose="020B0604030504040204" pitchFamily="50" charset="-128"/>
                <a:ea typeface="メイリオ" panose="020B0604030504040204" pitchFamily="50" charset="-128"/>
              </a:rPr>
              <a:t>生活保護問答集について　　（課長事務連絡）</a:t>
            </a:r>
            <a:endParaRPr kumimoji="1" lang="en-US" altLang="ja-JP" b="1" spc="100" dirty="0">
              <a:solidFill>
                <a:prstClr val="black"/>
              </a:solidFill>
              <a:latin typeface="メイリオ" panose="020B0604030504040204" pitchFamily="50" charset="-128"/>
              <a:ea typeface="メイリオ" panose="020B0604030504040204" pitchFamily="50" charset="-128"/>
            </a:endParaRPr>
          </a:p>
          <a:p>
            <a:pPr defTabSz="914266" eaLnBrk="1" fontAlgn="auto" hangingPunct="1">
              <a:spcBef>
                <a:spcPts val="0"/>
              </a:spcBef>
              <a:spcAft>
                <a:spcPts val="0"/>
              </a:spcAft>
              <a:defRPr/>
            </a:pPr>
            <a:r>
              <a:rPr kumimoji="1" lang="ja-JP" altLang="en-US" spc="100" dirty="0">
                <a:solidFill>
                  <a:prstClr val="black"/>
                </a:solidFill>
                <a:latin typeface="メイリオ" panose="020B0604030504040204" pitchFamily="50" charset="-128"/>
                <a:ea typeface="メイリオ" panose="020B0604030504040204" pitchFamily="50" charset="-128"/>
              </a:rPr>
              <a:t>　　</a:t>
            </a:r>
            <a:r>
              <a:rPr kumimoji="1" lang="ja-JP" altLang="en-US" sz="1400" spc="100" dirty="0">
                <a:solidFill>
                  <a:prstClr val="black"/>
                </a:solidFill>
                <a:latin typeface="メイリオ" panose="020B0604030504040204" pitchFamily="50" charset="-128"/>
                <a:ea typeface="メイリオ" panose="020B0604030504040204" pitchFamily="50" charset="-128"/>
              </a:rPr>
              <a:t>→実施要領等の規定の解釈について、具体例に沿って問答形式で助言。</a:t>
            </a:r>
          </a:p>
        </p:txBody>
      </p:sp>
      <p:sp>
        <p:nvSpPr>
          <p:cNvPr id="20" name="角丸四角形 7">
            <a:extLst>
              <a:ext uri="{FF2B5EF4-FFF2-40B4-BE49-F238E27FC236}">
                <a16:creationId xmlns:a16="http://schemas.microsoft.com/office/drawing/2014/main" id="{5CFBDCFA-E498-85D7-DF5A-DA9B9C802797}"/>
              </a:ext>
            </a:extLst>
          </p:cNvPr>
          <p:cNvSpPr/>
          <p:nvPr/>
        </p:nvSpPr>
        <p:spPr>
          <a:xfrm>
            <a:off x="1955800" y="2561112"/>
            <a:ext cx="7518400" cy="2873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66" eaLnBrk="1" fontAlgn="auto" hangingPunct="1">
              <a:spcBef>
                <a:spcPts val="0"/>
              </a:spcBef>
              <a:spcAft>
                <a:spcPts val="0"/>
              </a:spcAft>
              <a:defRPr/>
            </a:pPr>
            <a:r>
              <a:rPr kumimoji="1" lang="ja-JP" altLang="en-US" sz="1400" b="1" spc="100" dirty="0">
                <a:solidFill>
                  <a:prstClr val="white"/>
                </a:solidFill>
                <a:latin typeface="メイリオ" panose="020B0604030504040204" pitchFamily="50" charset="-128"/>
                <a:ea typeface="メイリオ" panose="020B0604030504040204" pitchFamily="50" charset="-128"/>
              </a:rPr>
              <a:t>生活保護法、施行令（政令）、施行規則（省令）</a:t>
            </a:r>
          </a:p>
        </p:txBody>
      </p:sp>
      <p:sp>
        <p:nvSpPr>
          <p:cNvPr id="21" name="下矢印 3">
            <a:extLst>
              <a:ext uri="{FF2B5EF4-FFF2-40B4-BE49-F238E27FC236}">
                <a16:creationId xmlns:a16="http://schemas.microsoft.com/office/drawing/2014/main" id="{072BBBD0-B291-EE9D-533F-9CB1052E9741}"/>
              </a:ext>
            </a:extLst>
          </p:cNvPr>
          <p:cNvSpPr/>
          <p:nvPr/>
        </p:nvSpPr>
        <p:spPr>
          <a:xfrm>
            <a:off x="134938" y="2575400"/>
            <a:ext cx="1698625" cy="3582987"/>
          </a:xfrm>
          <a:prstGeom prst="down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dist" defTabSz="914266" eaLnBrk="1" fontAlgn="auto" hangingPunct="1">
              <a:spcBef>
                <a:spcPts val="0"/>
              </a:spcBef>
              <a:spcAft>
                <a:spcPts val="0"/>
              </a:spcAft>
              <a:defRPr/>
            </a:pPr>
            <a:endParaRPr kumimoji="1" lang="ja-JP" altLang="en-US" sz="1200" dirty="0">
              <a:solidFill>
                <a:prstClr val="white"/>
              </a:solidFill>
              <a:ea typeface="ＭＳ Ｐゴシック" panose="020B0600070205080204" pitchFamily="50" charset="-128"/>
            </a:endParaRPr>
          </a:p>
        </p:txBody>
      </p:sp>
      <p:sp>
        <p:nvSpPr>
          <p:cNvPr id="7" name="正方形/長方形 6">
            <a:extLst>
              <a:ext uri="{FF2B5EF4-FFF2-40B4-BE49-F238E27FC236}">
                <a16:creationId xmlns:a16="http://schemas.microsoft.com/office/drawing/2014/main" id="{07C018E3-CD0D-95CC-FBD2-5AC82AEFA8D8}"/>
              </a:ext>
            </a:extLst>
          </p:cNvPr>
          <p:cNvSpPr/>
          <p:nvPr/>
        </p:nvSpPr>
        <p:spPr>
          <a:xfrm>
            <a:off x="0" y="187325"/>
            <a:ext cx="8296275" cy="360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2000" b="1" spc="150" dirty="0">
                <a:solidFill>
                  <a:schemeClr val="tx1"/>
                </a:solidFill>
                <a:latin typeface="メイリオ" panose="020B0604030504040204" pitchFamily="50" charset="-128"/>
                <a:ea typeface="メイリオ" panose="020B0604030504040204" pitchFamily="50" charset="-128"/>
              </a:rPr>
              <a:t>３．保護の実施要領</a:t>
            </a:r>
          </a:p>
        </p:txBody>
      </p:sp>
      <p:sp>
        <p:nvSpPr>
          <p:cNvPr id="8" name="正方形/長方形 7">
            <a:extLst>
              <a:ext uri="{FF2B5EF4-FFF2-40B4-BE49-F238E27FC236}">
                <a16:creationId xmlns:a16="http://schemas.microsoft.com/office/drawing/2014/main" id="{FF36FEB1-52E9-BC78-6F73-4D885E2299D8}"/>
              </a:ext>
            </a:extLst>
          </p:cNvPr>
          <p:cNvSpPr/>
          <p:nvPr/>
        </p:nvSpPr>
        <p:spPr>
          <a:xfrm>
            <a:off x="0" y="12700"/>
            <a:ext cx="8296275" cy="195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kumimoji="1" lang="ja-JP" altLang="en-US" sz="1200" b="1" spc="150" dirty="0">
                <a:solidFill>
                  <a:schemeClr val="tx1"/>
                </a:solidFill>
                <a:latin typeface="メイリオ" panose="020B0604030504040204" pitchFamily="50" charset="-128"/>
                <a:ea typeface="メイリオ" panose="020B0604030504040204" pitchFamily="50" charset="-128"/>
              </a:rPr>
              <a:t>生活保護制度の概要</a:t>
            </a:r>
          </a:p>
        </p:txBody>
      </p:sp>
      <p:sp>
        <p:nvSpPr>
          <p:cNvPr id="3" name="正方形/長方形 2">
            <a:extLst>
              <a:ext uri="{FF2B5EF4-FFF2-40B4-BE49-F238E27FC236}">
                <a16:creationId xmlns:a16="http://schemas.microsoft.com/office/drawing/2014/main" id="{5B545FF9-4695-266A-0459-B737092D37BE}"/>
              </a:ext>
            </a:extLst>
          </p:cNvPr>
          <p:cNvSpPr/>
          <p:nvPr/>
        </p:nvSpPr>
        <p:spPr>
          <a:xfrm>
            <a:off x="784195" y="2782231"/>
            <a:ext cx="400110" cy="2677656"/>
          </a:xfrm>
          <a:prstGeom prst="rect">
            <a:avLst/>
          </a:prstGeom>
          <a:ln w="57150">
            <a:noFill/>
            <a:prstDash val="sysDot"/>
          </a:ln>
        </p:spPr>
        <p:txBody>
          <a:bodyPr vert="eaVert" wrap="square" anchor="ctr">
            <a:spAutoFit/>
          </a:bodyPr>
          <a:lstStyle/>
          <a:p>
            <a:pPr defTabSz="914266" eaLnBrk="1" fontAlgn="auto" hangingPunct="1">
              <a:spcBef>
                <a:spcPts val="0"/>
              </a:spcBef>
              <a:spcAft>
                <a:spcPts val="0"/>
              </a:spcAft>
              <a:defRPr/>
            </a:pPr>
            <a:r>
              <a:rPr kumimoji="1" lang="ja-JP" altLang="en-US" sz="1400" spc="100" dirty="0">
                <a:solidFill>
                  <a:prstClr val="black"/>
                </a:solidFill>
                <a:latin typeface="メイリオ" panose="020B0604030504040204" pitchFamily="50" charset="-128"/>
                <a:ea typeface="メイリオ" panose="020B0604030504040204" pitchFamily="50" charset="-128"/>
              </a:rPr>
              <a:t>判断に迷ったらさかのぼる</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2642A-430F-E92B-614C-C0BEF6198332}"/>
            </a:ext>
          </a:extLst>
        </p:cNvPr>
        <p:cNvGrpSpPr/>
        <p:nvPr/>
      </p:nvGrpSpPr>
      <p:grpSpPr>
        <a:xfrm>
          <a:off x="0" y="0"/>
          <a:ext cx="0" cy="0"/>
          <a:chOff x="0" y="0"/>
          <a:chExt cx="0" cy="0"/>
        </a:xfrm>
      </p:grpSpPr>
      <p:sp>
        <p:nvSpPr>
          <p:cNvPr id="25602" name="スライド番号プレースホルダー 5">
            <a:extLst>
              <a:ext uri="{FF2B5EF4-FFF2-40B4-BE49-F238E27FC236}">
                <a16:creationId xmlns:a16="http://schemas.microsoft.com/office/drawing/2014/main" id="{8DBD6661-2FDA-188A-752B-CC02D6851BD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CC4D8AB2-0B53-4F38-A319-C2084854E4F8}" type="slidenum">
              <a:rPr lang="ja-JP" altLang="en-US" sz="1000" smtClean="0">
                <a:solidFill>
                  <a:srgbClr val="898989"/>
                </a:solidFill>
              </a:rPr>
              <a:pPr>
                <a:lnSpc>
                  <a:spcPct val="100000"/>
                </a:lnSpc>
                <a:spcBef>
                  <a:spcPct val="0"/>
                </a:spcBef>
                <a:buFontTx/>
                <a:buNone/>
              </a:pPr>
              <a:t>7</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F90C744-C8C8-1881-162A-3585F37BB272}"/>
              </a:ext>
            </a:extLst>
          </p:cNvPr>
          <p:cNvSpPr/>
          <p:nvPr/>
        </p:nvSpPr>
        <p:spPr>
          <a:xfrm>
            <a:off x="134937" y="744615"/>
            <a:ext cx="9636125" cy="904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285750" indent="-285750" eaLnBrk="1" fontAlgn="auto" hangingPunct="1">
              <a:spcBef>
                <a:spcPts val="600"/>
              </a:spcBef>
              <a:spcAft>
                <a:spcPts val="0"/>
              </a:spcAft>
              <a:buFont typeface="Wingdings" panose="05000000000000000000" pitchFamily="2" charset="2"/>
              <a:buChar char="l"/>
              <a:defRPr/>
            </a:pPr>
            <a:r>
              <a:rPr kumimoji="1" lang="ja-JP" altLang="en-US" sz="1400" spc="100" dirty="0">
                <a:solidFill>
                  <a:schemeClr val="tx1"/>
                </a:solidFill>
                <a:latin typeface="メイリオ" panose="020B0604030504040204" pitchFamily="50" charset="-128"/>
                <a:ea typeface="メイリオ" panose="020B0604030504040204" pitchFamily="50" charset="-128"/>
              </a:rPr>
              <a:t>「保護の実施要領」の構成は以下のとおりです。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a:p>
            <a:pPr marL="179388" indent="-179388" eaLnBrk="1" fontAlgn="auto" hangingPunct="1">
              <a:spcBef>
                <a:spcPts val="6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　保護の決定・実施に当たっては、生活保護法令に定めるところはもとより、</a:t>
            </a:r>
            <a:r>
              <a:rPr kumimoji="1" lang="ja-JP" altLang="en-US" sz="1400" b="1" u="sng" spc="100" dirty="0">
                <a:solidFill>
                  <a:schemeClr val="tx1"/>
                </a:solidFill>
                <a:latin typeface="メイリオ" panose="020B0604030504040204" pitchFamily="50" charset="-128"/>
                <a:ea typeface="メイリオ" panose="020B0604030504040204" pitchFamily="50" charset="-128"/>
              </a:rPr>
              <a:t>事務処理基準である「保護の実施要領」に従って</a:t>
            </a:r>
            <a:r>
              <a:rPr kumimoji="1" lang="ja-JP" altLang="en-US" sz="1400" spc="100" dirty="0">
                <a:solidFill>
                  <a:schemeClr val="tx1"/>
                </a:solidFill>
                <a:latin typeface="メイリオ" panose="020B0604030504040204" pitchFamily="50" charset="-128"/>
                <a:ea typeface="メイリオ" panose="020B0604030504040204" pitchFamily="50" charset="-128"/>
              </a:rPr>
              <a:t>適正に実施することが求められます。</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6A75216C-FD5B-5EB3-BE1A-81C41702AF8B}"/>
              </a:ext>
            </a:extLst>
          </p:cNvPr>
          <p:cNvSpPr/>
          <p:nvPr/>
        </p:nvSpPr>
        <p:spPr>
          <a:xfrm>
            <a:off x="454704" y="2114393"/>
            <a:ext cx="3960000" cy="3247829"/>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a:t>
            </a:r>
            <a:r>
              <a:rPr kumimoji="1" lang="ja-JP" altLang="en-US" sz="2000" spc="100" dirty="0">
                <a:solidFill>
                  <a:schemeClr val="tx1"/>
                </a:solidFill>
                <a:latin typeface="メイリオ" panose="020B0604030504040204" pitchFamily="50" charset="-128"/>
                <a:ea typeface="メイリオ" panose="020B0604030504040204" pitchFamily="50" charset="-128"/>
              </a:rPr>
              <a:t>　世帯の認定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2</a:t>
            </a:r>
            <a:r>
              <a:rPr kumimoji="1" lang="ja-JP" altLang="en-US" sz="2000" spc="100" dirty="0">
                <a:solidFill>
                  <a:schemeClr val="tx1"/>
                </a:solidFill>
                <a:latin typeface="メイリオ" panose="020B0604030504040204" pitchFamily="50" charset="-128"/>
                <a:ea typeface="メイリオ" panose="020B0604030504040204" pitchFamily="50" charset="-128"/>
              </a:rPr>
              <a:t>　実施責任</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3</a:t>
            </a:r>
            <a:r>
              <a:rPr kumimoji="1" lang="ja-JP" altLang="en-US" sz="2000" spc="100" dirty="0">
                <a:solidFill>
                  <a:schemeClr val="tx1"/>
                </a:solidFill>
                <a:latin typeface="メイリオ" panose="020B0604030504040204" pitchFamily="50" charset="-128"/>
                <a:ea typeface="メイリオ" panose="020B0604030504040204" pitchFamily="50" charset="-128"/>
              </a:rPr>
              <a:t>　資産の活用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4</a:t>
            </a:r>
            <a:r>
              <a:rPr kumimoji="1" lang="ja-JP" altLang="en-US" sz="2000" spc="100" dirty="0">
                <a:solidFill>
                  <a:schemeClr val="tx1"/>
                </a:solidFill>
                <a:latin typeface="メイリオ" panose="020B0604030504040204" pitchFamily="50" charset="-128"/>
                <a:ea typeface="メイリオ" panose="020B0604030504040204" pitchFamily="50" charset="-128"/>
              </a:rPr>
              <a:t>　稼働能力の活用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5</a:t>
            </a:r>
            <a:r>
              <a:rPr kumimoji="1" lang="ja-JP" altLang="en-US" sz="2000" spc="100" dirty="0">
                <a:solidFill>
                  <a:schemeClr val="tx1"/>
                </a:solidFill>
                <a:latin typeface="メイリオ" panose="020B0604030504040204" pitchFamily="50" charset="-128"/>
                <a:ea typeface="メイリオ" panose="020B0604030504040204" pitchFamily="50" charset="-128"/>
              </a:rPr>
              <a:t>　扶養義務の取扱い</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6</a:t>
            </a:r>
            <a:r>
              <a:rPr kumimoji="1" lang="ja-JP" altLang="en-US" sz="2000" spc="100" dirty="0">
                <a:solidFill>
                  <a:schemeClr val="tx1"/>
                </a:solidFill>
                <a:latin typeface="メイリオ" panose="020B0604030504040204" pitchFamily="50" charset="-128"/>
                <a:ea typeface="メイリオ" panose="020B0604030504040204" pitchFamily="50" charset="-128"/>
              </a:rPr>
              <a:t>　他法他施策の活用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7</a:t>
            </a:r>
            <a:r>
              <a:rPr kumimoji="1" lang="ja-JP" altLang="en-US" sz="2000" spc="100" dirty="0">
                <a:solidFill>
                  <a:schemeClr val="tx1"/>
                </a:solidFill>
                <a:latin typeface="メイリオ" panose="020B0604030504040204" pitchFamily="50" charset="-128"/>
                <a:ea typeface="メイリオ" panose="020B0604030504040204" pitchFamily="50" charset="-128"/>
              </a:rPr>
              <a:t>　最低生活費の認定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6" name="正方形/長方形 5">
            <a:extLst>
              <a:ext uri="{FF2B5EF4-FFF2-40B4-BE49-F238E27FC236}">
                <a16:creationId xmlns:a16="http://schemas.microsoft.com/office/drawing/2014/main" id="{99017EF5-9678-3900-DABC-F58A442E254E}"/>
              </a:ext>
            </a:extLst>
          </p:cNvPr>
          <p:cNvSpPr/>
          <p:nvPr/>
        </p:nvSpPr>
        <p:spPr>
          <a:xfrm>
            <a:off x="257710" y="1808007"/>
            <a:ext cx="9390580" cy="4019443"/>
          </a:xfrm>
          <a:prstGeom prst="rect">
            <a:avLst/>
          </a:prstGeom>
          <a:noFill/>
          <a:ln w="381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30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75CC1F49-44E0-E220-4EE2-486B39B6F8D9}"/>
              </a:ext>
            </a:extLst>
          </p:cNvPr>
          <p:cNvSpPr/>
          <p:nvPr/>
        </p:nvSpPr>
        <p:spPr>
          <a:xfrm>
            <a:off x="3714894" y="2114393"/>
            <a:ext cx="5933396" cy="3247829"/>
          </a:xfrm>
          <a:prstGeom prst="rect">
            <a:avLst/>
          </a:prstGeom>
          <a:noFill/>
          <a:ln w="38100">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8</a:t>
            </a:r>
            <a:r>
              <a:rPr kumimoji="1" lang="ja-JP" altLang="en-US" sz="2000" spc="100" dirty="0">
                <a:solidFill>
                  <a:schemeClr val="tx1"/>
                </a:solidFill>
                <a:latin typeface="メイリオ" panose="020B0604030504040204" pitchFamily="50" charset="-128"/>
                <a:ea typeface="メイリオ" panose="020B0604030504040204" pitchFamily="50" charset="-128"/>
              </a:rPr>
              <a:t>　収入の認定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9</a:t>
            </a:r>
            <a:r>
              <a:rPr kumimoji="1" lang="ja-JP" altLang="en-US" sz="2000" spc="100" dirty="0">
                <a:solidFill>
                  <a:schemeClr val="tx1"/>
                </a:solidFill>
                <a:latin typeface="メイリオ" panose="020B0604030504040204" pitchFamily="50" charset="-128"/>
                <a:ea typeface="メイリオ" panose="020B0604030504040204" pitchFamily="50" charset="-128"/>
              </a:rPr>
              <a:t>　保護の開始申請等</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10</a:t>
            </a:r>
            <a:r>
              <a:rPr kumimoji="1" lang="ja-JP" altLang="en-US" sz="2000" spc="100" dirty="0">
                <a:solidFill>
                  <a:schemeClr val="tx1"/>
                </a:solidFill>
                <a:latin typeface="メイリオ" panose="020B0604030504040204" pitchFamily="50" charset="-128"/>
                <a:ea typeface="メイリオ" panose="020B0604030504040204" pitchFamily="50" charset="-128"/>
              </a:rPr>
              <a:t>　保護の決定</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11</a:t>
            </a:r>
            <a:r>
              <a:rPr kumimoji="1" lang="ja-JP" altLang="en-US" sz="2000" spc="100" dirty="0">
                <a:solidFill>
                  <a:schemeClr val="tx1"/>
                </a:solidFill>
                <a:latin typeface="メイリオ" panose="020B0604030504040204" pitchFamily="50" charset="-128"/>
                <a:ea typeface="メイリオ" panose="020B0604030504040204" pitchFamily="50" charset="-128"/>
              </a:rPr>
              <a:t>　保護決定実施上の指導指示及び検診命令</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12</a:t>
            </a:r>
            <a:r>
              <a:rPr kumimoji="1" lang="ja-JP" altLang="en-US" sz="2000" spc="100" dirty="0">
                <a:solidFill>
                  <a:schemeClr val="tx1"/>
                </a:solidFill>
                <a:latin typeface="メイリオ" panose="020B0604030504040204" pitchFamily="50" charset="-128"/>
                <a:ea typeface="メイリオ" panose="020B0604030504040204" pitchFamily="50" charset="-128"/>
              </a:rPr>
              <a:t>　調査及び援助方針等</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13</a:t>
            </a:r>
            <a:r>
              <a:rPr kumimoji="1" lang="ja-JP" altLang="en-US" sz="2000" spc="100" dirty="0">
                <a:solidFill>
                  <a:schemeClr val="tx1"/>
                </a:solidFill>
                <a:latin typeface="メイリオ" panose="020B0604030504040204" pitchFamily="50" charset="-128"/>
                <a:ea typeface="メイリオ" panose="020B0604030504040204" pitchFamily="50" charset="-128"/>
              </a:rPr>
              <a:t>　その他</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eaLnBrk="1" fontAlgn="auto" hangingPunct="1">
              <a:spcBef>
                <a:spcPts val="12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第</a:t>
            </a:r>
            <a:r>
              <a:rPr kumimoji="1" lang="en-US" altLang="ja-JP" sz="2000" spc="100" dirty="0">
                <a:solidFill>
                  <a:schemeClr val="tx1"/>
                </a:solidFill>
                <a:latin typeface="メイリオ" panose="020B0604030504040204" pitchFamily="50" charset="-128"/>
                <a:ea typeface="メイリオ" panose="020B0604030504040204" pitchFamily="50" charset="-128"/>
              </a:rPr>
              <a:t>14</a:t>
            </a:r>
            <a:r>
              <a:rPr kumimoji="1" lang="ja-JP" altLang="en-US" sz="2000" spc="100" dirty="0">
                <a:solidFill>
                  <a:schemeClr val="tx1"/>
                </a:solidFill>
                <a:latin typeface="メイリオ" panose="020B0604030504040204" pitchFamily="50" charset="-128"/>
                <a:ea typeface="メイリオ" panose="020B0604030504040204" pitchFamily="50" charset="-128"/>
              </a:rPr>
              <a:t>　施行期日等</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8781BE99-E065-E12D-47A4-8B763799E87B}"/>
              </a:ext>
            </a:extLst>
          </p:cNvPr>
          <p:cNvSpPr/>
          <p:nvPr/>
        </p:nvSpPr>
        <p:spPr>
          <a:xfrm>
            <a:off x="134937" y="359758"/>
            <a:ext cx="1063942" cy="305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300"/>
              </a:spcBef>
              <a:spcAft>
                <a:spcPts val="0"/>
              </a:spcAft>
              <a:defRPr/>
            </a:pPr>
            <a:r>
              <a:rPr kumimoji="1" lang="ja-JP" altLang="en-US" sz="1400" spc="100" dirty="0">
                <a:solidFill>
                  <a:schemeClr val="tx1"/>
                </a:solidFill>
                <a:latin typeface="メイリオ" panose="020B0604030504040204" pitchFamily="50" charset="-128"/>
                <a:ea typeface="メイリオ" panose="020B0604030504040204" pitchFamily="50" charset="-128"/>
              </a:rPr>
              <a:t>（続き）</a:t>
            </a:r>
            <a:endParaRPr kumimoji="1" lang="en-US" altLang="ja-JP" sz="14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6506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9D8C7-EF28-7E3A-036F-DD3CC9F0CEDC}"/>
            </a:ext>
          </a:extLst>
        </p:cNvPr>
        <p:cNvGrpSpPr/>
        <p:nvPr/>
      </p:nvGrpSpPr>
      <p:grpSpPr>
        <a:xfrm>
          <a:off x="0" y="0"/>
          <a:ext cx="0" cy="0"/>
          <a:chOff x="0" y="0"/>
          <a:chExt cx="0" cy="0"/>
        </a:xfrm>
      </p:grpSpPr>
      <p:sp>
        <p:nvSpPr>
          <p:cNvPr id="27650" name="スライド番号プレースホルダー 5">
            <a:extLst>
              <a:ext uri="{FF2B5EF4-FFF2-40B4-BE49-F238E27FC236}">
                <a16:creationId xmlns:a16="http://schemas.microsoft.com/office/drawing/2014/main" id="{59C90558-44ED-DA9B-32A9-167B8EB6F64F}"/>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a:lnSpc>
                <a:spcPct val="100000"/>
              </a:lnSpc>
              <a:spcBef>
                <a:spcPct val="0"/>
              </a:spcBef>
              <a:buFontTx/>
              <a:buNone/>
            </a:pPr>
            <a:fld id="{E0F083DD-5656-4E08-99C1-130D5B953A35}" type="slidenum">
              <a:rPr lang="ja-JP" altLang="en-US" sz="1000" smtClean="0">
                <a:solidFill>
                  <a:srgbClr val="898989"/>
                </a:solidFill>
              </a:rPr>
              <a:pPr>
                <a:lnSpc>
                  <a:spcPct val="100000"/>
                </a:lnSpc>
                <a:spcBef>
                  <a:spcPct val="0"/>
                </a:spcBef>
                <a:buFontTx/>
                <a:buNone/>
              </a:pPr>
              <a:t>8</a:t>
            </a:fld>
            <a:endParaRPr lang="ja-JP" altLang="en-US" sz="1000">
              <a:solidFill>
                <a:srgbClr val="898989"/>
              </a:solidFill>
            </a:endParaRPr>
          </a:p>
        </p:txBody>
      </p:sp>
      <p:sp>
        <p:nvSpPr>
          <p:cNvPr id="2" name="正方形/長方形 1">
            <a:extLst>
              <a:ext uri="{FF2B5EF4-FFF2-40B4-BE49-F238E27FC236}">
                <a16:creationId xmlns:a16="http://schemas.microsoft.com/office/drawing/2014/main" id="{563B65AB-623A-128F-5960-BA7E7531D54E}"/>
              </a:ext>
            </a:extLst>
          </p:cNvPr>
          <p:cNvSpPr/>
          <p:nvPr/>
        </p:nvSpPr>
        <p:spPr>
          <a:xfrm>
            <a:off x="609833" y="1178148"/>
            <a:ext cx="8686334" cy="47324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ここまでで、生活保護制度は</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b="1" spc="100" dirty="0">
                <a:solidFill>
                  <a:srgbClr val="C00000"/>
                </a:solidFill>
                <a:latin typeface="メイリオ" panose="020B0604030504040204" pitchFamily="50" charset="-128"/>
                <a:ea typeface="メイリオ" panose="020B0604030504040204" pitchFamily="50" charset="-128"/>
              </a:rPr>
              <a:t>憲法第</a:t>
            </a:r>
            <a:r>
              <a:rPr kumimoji="1" lang="en-US" altLang="ja-JP" sz="2000" b="1" spc="100" dirty="0">
                <a:solidFill>
                  <a:srgbClr val="C00000"/>
                </a:solidFill>
                <a:latin typeface="メイリオ" panose="020B0604030504040204" pitchFamily="50" charset="-128"/>
                <a:ea typeface="メイリオ" panose="020B0604030504040204" pitchFamily="50" charset="-128"/>
              </a:rPr>
              <a:t>25</a:t>
            </a:r>
            <a:r>
              <a:rPr kumimoji="1" lang="ja-JP" altLang="en-US" sz="2000" b="1" spc="100" dirty="0">
                <a:solidFill>
                  <a:srgbClr val="C00000"/>
                </a:solidFill>
                <a:latin typeface="メイリオ" panose="020B0604030504040204" pitchFamily="50" charset="-128"/>
                <a:ea typeface="メイリオ" panose="020B0604030504040204" pitchFamily="50" charset="-128"/>
              </a:rPr>
              <a:t>条の生存権を具現化</a:t>
            </a:r>
            <a:r>
              <a:rPr kumimoji="1" lang="ja-JP" altLang="en-US" sz="2000" spc="100" dirty="0">
                <a:solidFill>
                  <a:schemeClr val="tx1"/>
                </a:solidFill>
                <a:latin typeface="メイリオ" panose="020B0604030504040204" pitchFamily="50" charset="-128"/>
                <a:ea typeface="メイリオ" panose="020B0604030504040204" pitchFamily="50" charset="-128"/>
              </a:rPr>
              <a:t>したものであり、</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その目的は「</a:t>
            </a:r>
            <a:r>
              <a:rPr kumimoji="1" lang="ja-JP" altLang="en-US" sz="2000" b="1" spc="100" dirty="0">
                <a:solidFill>
                  <a:srgbClr val="C00000"/>
                </a:solidFill>
                <a:latin typeface="メイリオ" panose="020B0604030504040204" pitchFamily="50" charset="-128"/>
                <a:ea typeface="メイリオ" panose="020B0604030504040204" pitchFamily="50" charset="-128"/>
              </a:rPr>
              <a:t>最低限度の生活の保障</a:t>
            </a:r>
            <a:r>
              <a:rPr kumimoji="1" lang="ja-JP" altLang="en-US" sz="2000" spc="100" dirty="0">
                <a:solidFill>
                  <a:schemeClr val="tx1"/>
                </a:solidFill>
                <a:latin typeface="メイリオ" panose="020B0604030504040204" pitchFamily="50" charset="-128"/>
                <a:ea typeface="メイリオ" panose="020B0604030504040204" pitchFamily="50" charset="-128"/>
              </a:rPr>
              <a:t>」と「</a:t>
            </a:r>
            <a:r>
              <a:rPr kumimoji="1" lang="ja-JP" altLang="en-US" sz="2000" b="1" spc="100" dirty="0">
                <a:solidFill>
                  <a:srgbClr val="C00000"/>
                </a:solidFill>
                <a:latin typeface="メイリオ" panose="020B0604030504040204" pitchFamily="50" charset="-128"/>
                <a:ea typeface="メイリオ" panose="020B0604030504040204" pitchFamily="50" charset="-128"/>
              </a:rPr>
              <a:t>自立の助長</a:t>
            </a:r>
            <a:r>
              <a:rPr kumimoji="1" lang="ja-JP" altLang="en-US" sz="2000" spc="100" dirty="0">
                <a:solidFill>
                  <a:schemeClr val="tx1"/>
                </a:solidFill>
                <a:latin typeface="メイリオ" panose="020B0604030504040204" pitchFamily="50" charset="-128"/>
                <a:ea typeface="メイリオ" panose="020B0604030504040204" pitchFamily="50" charset="-128"/>
              </a:rPr>
              <a:t>」であること、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また、</a:t>
            </a:r>
            <a:r>
              <a:rPr kumimoji="1" lang="en-US" altLang="ja-JP" sz="2000" spc="100" dirty="0">
                <a:solidFill>
                  <a:schemeClr val="tx1"/>
                </a:solidFill>
                <a:latin typeface="メイリオ" panose="020B0604030504040204" pitchFamily="50" charset="-128"/>
                <a:ea typeface="メイリオ" panose="020B0604030504040204" pitchFamily="50" charset="-128"/>
              </a:rPr>
              <a:t>CW</a:t>
            </a:r>
            <a:r>
              <a:rPr kumimoji="1" lang="ja-JP" altLang="en-US" sz="2000" spc="100" dirty="0">
                <a:solidFill>
                  <a:schemeClr val="tx1"/>
                </a:solidFill>
                <a:latin typeface="メイリオ" panose="020B0604030504040204" pitchFamily="50" charset="-128"/>
                <a:ea typeface="メイリオ" panose="020B0604030504040204" pitchFamily="50" charset="-128"/>
              </a:rPr>
              <a:t>は、保護の実施要領や別冊問答を踏まえて</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保護の決定実施や自立に向けた支援を行うこと</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を確認しました。</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en-US" altLang="ja-JP" sz="2000" spc="100" dirty="0">
                <a:solidFill>
                  <a:schemeClr val="tx1"/>
                </a:solidFill>
                <a:latin typeface="メイリオ" panose="020B0604030504040204" pitchFamily="50" charset="-128"/>
                <a:ea typeface="メイリオ" panose="020B0604030504040204" pitchFamily="50" charset="-128"/>
              </a:rPr>
              <a:t>CW</a:t>
            </a:r>
            <a:r>
              <a:rPr kumimoji="1" lang="ja-JP" altLang="en-US" sz="2000" spc="100" dirty="0">
                <a:solidFill>
                  <a:schemeClr val="tx1"/>
                </a:solidFill>
                <a:latin typeface="メイリオ" panose="020B0604030504040204" pitchFamily="50" charset="-128"/>
                <a:ea typeface="メイリオ" panose="020B0604030504040204" pitchFamily="50" charset="-128"/>
              </a:rPr>
              <a:t>はその目的を達成するために</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b="1" spc="100" dirty="0">
                <a:solidFill>
                  <a:srgbClr val="C00000"/>
                </a:solidFill>
                <a:latin typeface="メイリオ" panose="020B0604030504040204" pitchFamily="50" charset="-128"/>
                <a:ea typeface="メイリオ" panose="020B0604030504040204" pitchFamily="50" charset="-128"/>
              </a:rPr>
              <a:t>適切な事務処理と対人援助</a:t>
            </a:r>
            <a:r>
              <a:rPr kumimoji="1" lang="ja-JP" altLang="en-US" sz="2000" spc="100" dirty="0">
                <a:solidFill>
                  <a:schemeClr val="tx1"/>
                </a:solidFill>
                <a:latin typeface="メイリオ" panose="020B0604030504040204" pitchFamily="50" charset="-128"/>
                <a:ea typeface="メイリオ" panose="020B0604030504040204" pitchFamily="50" charset="-128"/>
              </a:rPr>
              <a:t>を行うことが求められます。</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次からは「</a:t>
            </a:r>
            <a:r>
              <a:rPr kumimoji="1" lang="en-US" altLang="ja-JP" sz="2000" b="1" spc="100" dirty="0">
                <a:solidFill>
                  <a:schemeClr val="tx1"/>
                </a:solidFill>
                <a:latin typeface="メイリオ" panose="020B0604030504040204" pitchFamily="50" charset="-128"/>
                <a:ea typeface="メイリオ" panose="020B0604030504040204" pitchFamily="50" charset="-128"/>
              </a:rPr>
              <a:t>CW</a:t>
            </a:r>
            <a:r>
              <a:rPr kumimoji="1" lang="ja-JP" altLang="en-US" sz="2000" b="1" spc="100" dirty="0">
                <a:solidFill>
                  <a:schemeClr val="tx1"/>
                </a:solidFill>
                <a:latin typeface="メイリオ" panose="020B0604030504040204" pitchFamily="50" charset="-128"/>
                <a:ea typeface="メイリオ" panose="020B0604030504040204" pitchFamily="50" charset="-128"/>
              </a:rPr>
              <a:t>に求められる実務</a:t>
            </a:r>
            <a:r>
              <a:rPr kumimoji="1" lang="ja-JP" altLang="en-US" sz="2000" spc="100" dirty="0">
                <a:solidFill>
                  <a:schemeClr val="tx1"/>
                </a:solidFill>
                <a:latin typeface="メイリオ" panose="020B0604030504040204" pitchFamily="50" charset="-128"/>
                <a:ea typeface="メイリオ" panose="020B0604030504040204" pitchFamily="50" charset="-128"/>
              </a:rPr>
              <a:t>」について</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a:p>
            <a:pPr algn="ctr" eaLnBrk="1" fontAlgn="auto" hangingPunct="1">
              <a:spcBef>
                <a:spcPts val="600"/>
              </a:spcBef>
              <a:spcAft>
                <a:spcPts val="0"/>
              </a:spcAft>
              <a:defRPr/>
            </a:pPr>
            <a:r>
              <a:rPr kumimoji="1" lang="ja-JP" altLang="en-US" sz="2000" spc="100" dirty="0">
                <a:solidFill>
                  <a:schemeClr val="tx1"/>
                </a:solidFill>
                <a:latin typeface="メイリオ" panose="020B0604030504040204" pitchFamily="50" charset="-128"/>
                <a:ea typeface="メイリオ" panose="020B0604030504040204" pitchFamily="50" charset="-128"/>
              </a:rPr>
              <a:t>理解を深めていきましょう。</a:t>
            </a:r>
            <a:endParaRPr kumimoji="1" lang="en-US" altLang="ja-JP" sz="2000" spc="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9134108"/>
      </p:ext>
    </p:extLst>
  </p:cSld>
  <p:clrMapOvr>
    <a:masterClrMapping/>
  </p:clrMapOvr>
</p:sld>
</file>

<file path=ppt/theme/theme1.xml><?xml version="1.0" encoding="utf-8"?>
<a:theme xmlns:a="http://schemas.openxmlformats.org/drawingml/2006/main" name="R6生保CW研修">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6生保CW研修" id="{1FADB950-458D-4E6B-8557-1315257E84CD}" vid="{47418B92-968C-4B8F-9C22-13BE4E7C186F}"/>
    </a:ext>
  </a:extLst>
</a:theme>
</file>

<file path=ppt/theme/theme2.xml><?xml version="1.0" encoding="utf-8"?>
<a:theme xmlns:a="http://schemas.openxmlformats.org/drawingml/2006/main" name="Office テーマ">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B655B88F3E2734884314EC405DE2329" ma:contentTypeVersion="14" ma:contentTypeDescription="新しいドキュメントを作成します。" ma:contentTypeScope="" ma:versionID="45a9964275edd16837e24d37b3c9a0ca">
  <xsd:schema xmlns:xsd="http://www.w3.org/2001/XMLSchema" xmlns:xs="http://www.w3.org/2001/XMLSchema" xmlns:p="http://schemas.microsoft.com/office/2006/metadata/properties" xmlns:ns2="026fa013-4444-4f81-bd88-30c20efe104e" xmlns:ns3="263dbbe5-076b-4606-a03b-9598f5f2f35a" targetNamespace="http://schemas.microsoft.com/office/2006/metadata/properties" ma:root="true" ma:fieldsID="814090096256cdc91c3e4c725554db44" ns2:_="" ns3:_="">
    <xsd:import namespace="026fa013-4444-4f81-bd88-30c20efe104e"/>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6fa013-4444-4f81-bd88-30c20efe104e"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d037c6e-58d9-4281-a14a-bdb10147d8fc}"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Owner xmlns="026fa013-4444-4f81-bd88-30c20efe104e">
      <UserInfo>
        <DisplayName/>
        <AccountId xsi:nil="true"/>
        <AccountType/>
      </UserInfo>
    </Owner>
    <lcf76f155ced4ddcb4097134ff3c332f xmlns="026fa013-4444-4f81-bd88-30c20efe104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C7031D-78C7-449C-B8AB-96579C76D4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6fa013-4444-4f81-bd88-30c20efe104e"/>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BB77028-66E5-411E-8CC6-CE4CED081EE0}">
  <ds:schemaRefs>
    <ds:schemaRef ds:uri="http://schemas.microsoft.com/sharepoint/v3/contenttype/forms"/>
  </ds:schemaRefs>
</ds:datastoreItem>
</file>

<file path=customXml/itemProps3.xml><?xml version="1.0" encoding="utf-8"?>
<ds:datastoreItem xmlns:ds="http://schemas.openxmlformats.org/officeDocument/2006/customXml" ds:itemID="{9A079F6A-72A7-4F55-BE55-A8E2DB9CCA8A}">
  <ds:schemaRefs>
    <ds:schemaRef ds:uri="http://purl.org/dc/elements/1.1/"/>
    <ds:schemaRef ds:uri="http://schemas.microsoft.com/office/2006/metadata/properties"/>
    <ds:schemaRef ds:uri="http://www.w3.org/XML/1998/namespace"/>
    <ds:schemaRef ds:uri="026fa013-4444-4f81-bd88-30c20efe104e"/>
    <ds:schemaRef ds:uri="http://schemas.microsoft.com/office/infopath/2007/PartnerControls"/>
    <ds:schemaRef ds:uri="http://purl.org/dc/terms/"/>
    <ds:schemaRef ds:uri="http://schemas.microsoft.com/office/2006/documentManagement/types"/>
    <ds:schemaRef ds:uri="263dbbe5-076b-4606-a03b-9598f5f2f35a"/>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R6生保CW研修</Template>
  <Words>18092</Words>
  <PresentationFormat>A4 210 x 297 mm</PresentationFormat>
  <Paragraphs>1327</Paragraphs>
  <Slides>66</Slides>
  <Notes>66</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66</vt:i4>
      </vt:variant>
    </vt:vector>
  </HeadingPairs>
  <TitlesOfParts>
    <vt:vector size="81" baseType="lpstr">
      <vt:lpstr>ＤＦ特太ゴシック体</vt:lpstr>
      <vt:lpstr>ＤＨＰ特太ゴシック体</vt:lpstr>
      <vt:lpstr>HG丸ｺﾞｼｯｸM-PRO</vt:lpstr>
      <vt:lpstr>Meiryo UI</vt:lpstr>
      <vt:lpstr>ＭＳ Ｐゴシック</vt:lpstr>
      <vt:lpstr>ＭＳ ゴシック</vt:lpstr>
      <vt:lpstr>Meiryo</vt:lpstr>
      <vt:lpstr>Meiryo</vt:lpstr>
      <vt:lpstr>游ゴシック</vt:lpstr>
      <vt:lpstr>Arial</vt:lpstr>
      <vt:lpstr>Calibri</vt:lpstr>
      <vt:lpstr>Calibri Light</vt:lpstr>
      <vt:lpstr>Times New Roman</vt:lpstr>
      <vt:lpstr>Wingdings</vt:lpstr>
      <vt:lpstr>R6生保CW研修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0x0101008B655B88F3E2734884314EC405DE2329</vt:lpwstr>
  </property>
  <property fmtid="{D5CDD505-2E9C-101B-9397-08002B2CF9AE}" pid="3" name="Order">
    <vt:r8>483200</vt:r8>
  </property>
  <property fmtid="{D5CDD505-2E9C-101B-9397-08002B2CF9AE}" pid="4" name="ComplianceAssetId">
    <vt:lpwstr/>
  </property>
  <property fmtid="{D5CDD505-2E9C-101B-9397-08002B2CF9AE}" pid="5" name="TriggerFlowInfo">
    <vt:lpwstr/>
  </property>
  <property fmtid="{D5CDD505-2E9C-101B-9397-08002B2CF9AE}" pid="6" name="MediaServiceImageTags">
    <vt:lpwstr/>
  </property>
</Properties>
</file>