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19" r:id="rId1"/>
  </p:sldMasterIdLst>
  <p:notesMasterIdLst>
    <p:notesMasterId r:id="rId44"/>
  </p:notesMasterIdLst>
  <p:handoutMasterIdLst>
    <p:handoutMasterId r:id="rId45"/>
  </p:handoutMasterIdLst>
  <p:sldIdLst>
    <p:sldId id="1522" r:id="rId2"/>
    <p:sldId id="303" r:id="rId3"/>
    <p:sldId id="301" r:id="rId4"/>
    <p:sldId id="1512" r:id="rId5"/>
    <p:sldId id="1466" r:id="rId6"/>
    <p:sldId id="342" r:id="rId7"/>
    <p:sldId id="2147477195" r:id="rId8"/>
    <p:sldId id="300" r:id="rId9"/>
    <p:sldId id="1501" r:id="rId10"/>
    <p:sldId id="1502" r:id="rId11"/>
    <p:sldId id="1517" r:id="rId12"/>
    <p:sldId id="2147477203" r:id="rId13"/>
    <p:sldId id="2147477202" r:id="rId14"/>
    <p:sldId id="2147477207" r:id="rId15"/>
    <p:sldId id="2147477201" r:id="rId16"/>
    <p:sldId id="328" r:id="rId17"/>
    <p:sldId id="327" r:id="rId18"/>
    <p:sldId id="2147477204" r:id="rId19"/>
    <p:sldId id="2147477208" r:id="rId20"/>
    <p:sldId id="1504" r:id="rId21"/>
    <p:sldId id="2147477205" r:id="rId22"/>
    <p:sldId id="2147477196" r:id="rId23"/>
    <p:sldId id="1499" r:id="rId24"/>
    <p:sldId id="1514" r:id="rId25"/>
    <p:sldId id="2147477194" r:id="rId26"/>
    <p:sldId id="1508" r:id="rId27"/>
    <p:sldId id="1509" r:id="rId28"/>
    <p:sldId id="1515" r:id="rId29"/>
    <p:sldId id="2147477197" r:id="rId30"/>
    <p:sldId id="2147477198" r:id="rId31"/>
    <p:sldId id="2147477199" r:id="rId32"/>
    <p:sldId id="340" r:id="rId33"/>
    <p:sldId id="331" r:id="rId34"/>
    <p:sldId id="2147477200" r:id="rId35"/>
    <p:sldId id="337" r:id="rId36"/>
    <p:sldId id="2147477206" r:id="rId37"/>
    <p:sldId id="1507" r:id="rId38"/>
    <p:sldId id="339" r:id="rId39"/>
    <p:sldId id="2147477210" r:id="rId40"/>
    <p:sldId id="2147477209" r:id="rId41"/>
    <p:sldId id="299" r:id="rId42"/>
    <p:sldId id="302" r:id="rId43"/>
  </p:sldIdLst>
  <p:sldSz cx="9906000" cy="6858000" type="A4"/>
  <p:notesSz cx="6807200" cy="99393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CF19DB-F955-0B8A-16CC-F302BEA84484}" name="*" initials="*" userId="*"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ka Shimbo"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D8E4AE"/>
    <a:srgbClr val="000000"/>
    <a:srgbClr val="A5AB81"/>
    <a:srgbClr val="EAE8E8"/>
    <a:srgbClr val="0068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6D0049-F253-4625-9BA8-33CB903C9E51}" v="284" dt="2025-03-18T11:14:46.12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96121" autoAdjust="0"/>
  </p:normalViewPr>
  <p:slideViewPr>
    <p:cSldViewPr snapToGrid="0">
      <p:cViewPr varScale="1">
        <p:scale>
          <a:sx n="94" d="100"/>
          <a:sy n="94" d="100"/>
        </p:scale>
        <p:origin x="2118" y="312"/>
      </p:cViewPr>
      <p:guideLst/>
    </p:cSldViewPr>
  </p:slideViewPr>
  <p:notesTextViewPr>
    <p:cViewPr>
      <p:scale>
        <a:sx n="100" d="100"/>
        <a:sy n="100" d="100"/>
      </p:scale>
      <p:origin x="0" y="0"/>
    </p:cViewPr>
  </p:notesTextViewPr>
  <p:sorterViewPr>
    <p:cViewPr>
      <p:scale>
        <a:sx n="100" d="100"/>
        <a:sy n="100" d="100"/>
      </p:scale>
      <p:origin x="0" y="-1387"/>
    </p:cViewPr>
  </p:sorterViewPr>
  <p:notesViewPr>
    <p:cSldViewPr snapToGrid="0">
      <p:cViewPr varScale="1">
        <p:scale>
          <a:sx n="50" d="100"/>
          <a:sy n="50" d="100"/>
        </p:scale>
        <p:origin x="1646" y="62"/>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slides/slide40.xml" Type="http://schemas.openxmlformats.org/officeDocument/2006/relationships/slide"/><Relationship Id="rId42" Target="slides/slide41.xml" Type="http://schemas.openxmlformats.org/officeDocument/2006/relationships/slide"/><Relationship Id="rId43" Target="slides/slide42.xml" Type="http://schemas.openxmlformats.org/officeDocument/2006/relationships/slide"/><Relationship Id="rId44" Target="notesMasters/notesMaster1.xml" Type="http://schemas.openxmlformats.org/officeDocument/2006/relationships/notesMaster"/><Relationship Id="rId45" Target="handoutMasters/handoutMaster1.xml" Type="http://schemas.openxmlformats.org/officeDocument/2006/relationships/handoutMaster"/><Relationship Id="rId46" Target="commentAuthors.xml" Type="http://schemas.openxmlformats.org/officeDocument/2006/relationships/commentAuthors"/><Relationship Id="rId47" Target="presProps.xml" Type="http://schemas.openxmlformats.org/officeDocument/2006/relationships/presProps"/><Relationship Id="rId48" Target="viewProps.xml" Type="http://schemas.openxmlformats.org/officeDocument/2006/relationships/viewProps"/><Relationship Id="rId49" Target="theme/theme1.xml" Type="http://schemas.openxmlformats.org/officeDocument/2006/relationships/theme"/><Relationship Id="rId5" Target="slides/slide4.xml" Type="http://schemas.openxmlformats.org/officeDocument/2006/relationships/slide"/><Relationship Id="rId50" Target="tableStyles.xml" Type="http://schemas.openxmlformats.org/officeDocument/2006/relationships/tableStyles"/><Relationship Id="rId51" Target="revisionInfo.xml" Type="http://schemas.microsoft.com/office/2015/10/relationships/revisionInfo"/><Relationship Id="rId52" Target="authors.xml" Type="http://schemas.microsoft.com/office/2018/10/relationships/authors"/><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9D1A323-F229-86B8-C26D-064E9A23D63F}"/>
              </a:ext>
            </a:extLst>
          </p:cNvPr>
          <p:cNvSpPr>
            <a:spLocks noGrp="1"/>
          </p:cNvSpPr>
          <p:nvPr>
            <p:ph type="hdr" sz="quarter"/>
          </p:nvPr>
        </p:nvSpPr>
        <p:spPr>
          <a:xfrm>
            <a:off x="2" y="0"/>
            <a:ext cx="2950375" cy="498966"/>
          </a:xfrm>
          <a:prstGeom prst="rect">
            <a:avLst/>
          </a:prstGeom>
        </p:spPr>
        <p:txBody>
          <a:bodyPr vert="horz" lIns="92220" tIns="46111" rIns="92220" bIns="46111" rtlCol="0"/>
          <a:lstStyle>
            <a:lvl1pPr algn="l">
              <a:defRPr kumimoji="1" sz="1200"/>
            </a:lvl1pPr>
          </a:lstStyle>
          <a:p>
            <a:pPr>
              <a:defRPr/>
            </a:pPr>
            <a:endParaRPr lang="ja-JP" altLang="en-US"/>
          </a:p>
        </p:txBody>
      </p:sp>
      <p:sp>
        <p:nvSpPr>
          <p:cNvPr id="3" name="日付プレースホルダー 2">
            <a:extLst>
              <a:ext uri="{FF2B5EF4-FFF2-40B4-BE49-F238E27FC236}">
                <a16:creationId xmlns:a16="http://schemas.microsoft.com/office/drawing/2014/main" id="{51F3E8AC-B847-D2BC-3BE0-7BB504D5C178}"/>
              </a:ext>
            </a:extLst>
          </p:cNvPr>
          <p:cNvSpPr>
            <a:spLocks noGrp="1"/>
          </p:cNvSpPr>
          <p:nvPr>
            <p:ph type="dt" sz="quarter" idx="1"/>
          </p:nvPr>
        </p:nvSpPr>
        <p:spPr>
          <a:xfrm>
            <a:off x="3855221" y="0"/>
            <a:ext cx="2950374" cy="498966"/>
          </a:xfrm>
          <a:prstGeom prst="rect">
            <a:avLst/>
          </a:prstGeom>
        </p:spPr>
        <p:txBody>
          <a:bodyPr vert="horz" lIns="92220" tIns="46111" rIns="92220" bIns="46111" rtlCol="0"/>
          <a:lstStyle>
            <a:lvl1pPr algn="r">
              <a:defRPr kumimoji="1" sz="1200"/>
            </a:lvl1pPr>
          </a:lstStyle>
          <a:p>
            <a:pPr>
              <a:defRPr/>
            </a:pPr>
            <a:fld id="{19962B3D-8DFE-48A4-AADF-FF34E0E23A4D}" type="datetimeFigureOut">
              <a:rPr lang="ja-JP" altLang="en-US"/>
              <a:pPr>
                <a:defRPr/>
              </a:pPr>
              <a:t>2025/4/11</a:t>
            </a:fld>
            <a:endParaRPr lang="ja-JP" altLang="en-US"/>
          </a:p>
        </p:txBody>
      </p:sp>
      <p:sp>
        <p:nvSpPr>
          <p:cNvPr id="4" name="フッター プレースホルダー 3">
            <a:extLst>
              <a:ext uri="{FF2B5EF4-FFF2-40B4-BE49-F238E27FC236}">
                <a16:creationId xmlns:a16="http://schemas.microsoft.com/office/drawing/2014/main" id="{95F427A4-0AC3-25A1-6DD0-894558CE6FB8}"/>
              </a:ext>
            </a:extLst>
          </p:cNvPr>
          <p:cNvSpPr>
            <a:spLocks noGrp="1"/>
          </p:cNvSpPr>
          <p:nvPr>
            <p:ph type="ftr" sz="quarter" idx="2"/>
          </p:nvPr>
        </p:nvSpPr>
        <p:spPr>
          <a:xfrm>
            <a:off x="2" y="9440373"/>
            <a:ext cx="2950375" cy="498966"/>
          </a:xfrm>
          <a:prstGeom prst="rect">
            <a:avLst/>
          </a:prstGeom>
        </p:spPr>
        <p:txBody>
          <a:bodyPr vert="horz" lIns="92220" tIns="46111" rIns="92220" bIns="46111" rtlCol="0" anchor="b"/>
          <a:lstStyle>
            <a:lvl1pPr algn="l">
              <a:defRPr kumimoji="1" sz="1200"/>
            </a:lvl1pPr>
          </a:lstStyle>
          <a:p>
            <a:pPr>
              <a:defRPr/>
            </a:pPr>
            <a:endParaRPr lang="ja-JP" altLang="en-US"/>
          </a:p>
        </p:txBody>
      </p:sp>
      <p:sp>
        <p:nvSpPr>
          <p:cNvPr id="5" name="スライド番号プレースホルダー 4">
            <a:extLst>
              <a:ext uri="{FF2B5EF4-FFF2-40B4-BE49-F238E27FC236}">
                <a16:creationId xmlns:a16="http://schemas.microsoft.com/office/drawing/2014/main" id="{E364FE3B-52AC-DA42-BC4D-5C47822E8083}"/>
              </a:ext>
            </a:extLst>
          </p:cNvPr>
          <p:cNvSpPr>
            <a:spLocks noGrp="1"/>
          </p:cNvSpPr>
          <p:nvPr>
            <p:ph type="sldNum" sz="quarter" idx="3"/>
          </p:nvPr>
        </p:nvSpPr>
        <p:spPr>
          <a:xfrm>
            <a:off x="3855221" y="9440373"/>
            <a:ext cx="2950374" cy="498966"/>
          </a:xfrm>
          <a:prstGeom prst="rect">
            <a:avLst/>
          </a:prstGeom>
        </p:spPr>
        <p:txBody>
          <a:bodyPr vert="horz" lIns="92220" tIns="46111" rIns="92220" bIns="46111" rtlCol="0" anchor="b"/>
          <a:lstStyle>
            <a:lvl1pPr algn="r">
              <a:defRPr kumimoji="1" sz="1200"/>
            </a:lvl1pPr>
          </a:lstStyle>
          <a:p>
            <a:pPr>
              <a:defRPr/>
            </a:pPr>
            <a:fld id="{44751004-BBB3-4173-9B4F-DACED75B6D9C}"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FDB8D9E-397A-A76C-D89E-29B09EABEEC9}"/>
              </a:ext>
            </a:extLst>
          </p:cNvPr>
          <p:cNvSpPr>
            <a:spLocks noGrp="1"/>
          </p:cNvSpPr>
          <p:nvPr>
            <p:ph type="hdr" sz="quarter"/>
          </p:nvPr>
        </p:nvSpPr>
        <p:spPr>
          <a:xfrm>
            <a:off x="2" y="0"/>
            <a:ext cx="2950375" cy="498966"/>
          </a:xfrm>
          <a:prstGeom prst="rect">
            <a:avLst/>
          </a:prstGeom>
        </p:spPr>
        <p:txBody>
          <a:bodyPr vert="horz" lIns="92220" tIns="46111" rIns="92220" bIns="46111" rtlCol="0"/>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3" name="日付プレースホルダー 2">
            <a:extLst>
              <a:ext uri="{FF2B5EF4-FFF2-40B4-BE49-F238E27FC236}">
                <a16:creationId xmlns:a16="http://schemas.microsoft.com/office/drawing/2014/main" id="{C2442D7D-BEC1-313F-0899-B759471296C2}"/>
              </a:ext>
            </a:extLst>
          </p:cNvPr>
          <p:cNvSpPr>
            <a:spLocks noGrp="1"/>
          </p:cNvSpPr>
          <p:nvPr>
            <p:ph type="dt" idx="1"/>
          </p:nvPr>
        </p:nvSpPr>
        <p:spPr>
          <a:xfrm>
            <a:off x="3855221" y="0"/>
            <a:ext cx="2950374" cy="498966"/>
          </a:xfrm>
          <a:prstGeom prst="rect">
            <a:avLst/>
          </a:prstGeom>
        </p:spPr>
        <p:txBody>
          <a:bodyPr vert="horz" lIns="92220" tIns="46111" rIns="92220" bIns="46111" rtlCol="0"/>
          <a:lstStyle>
            <a:lvl1pPr algn="r" eaLnBrk="1" fontAlgn="auto" hangingPunct="1">
              <a:spcBef>
                <a:spcPts val="0"/>
              </a:spcBef>
              <a:spcAft>
                <a:spcPts val="0"/>
              </a:spcAft>
              <a:defRPr kumimoji="1" sz="1200">
                <a:latin typeface="+mn-lt"/>
              </a:defRPr>
            </a:lvl1pPr>
          </a:lstStyle>
          <a:p>
            <a:pPr>
              <a:defRPr/>
            </a:pPr>
            <a:fld id="{907E7908-D7EE-4216-994B-7A4142FE37ED}" type="datetimeFigureOut">
              <a:rPr lang="ja-JP" altLang="en-US"/>
              <a:pPr>
                <a:defRPr/>
              </a:pPr>
              <a:t>2025/4/11</a:t>
            </a:fld>
            <a:endParaRPr lang="ja-JP" altLang="en-US"/>
          </a:p>
        </p:txBody>
      </p:sp>
      <p:sp>
        <p:nvSpPr>
          <p:cNvPr id="4" name="スライド イメージ プレースホルダー 3">
            <a:extLst>
              <a:ext uri="{FF2B5EF4-FFF2-40B4-BE49-F238E27FC236}">
                <a16:creationId xmlns:a16="http://schemas.microsoft.com/office/drawing/2014/main" id="{4FBCD591-54AD-D998-B3FE-0D6715A2FE94}"/>
              </a:ext>
            </a:extLst>
          </p:cNvPr>
          <p:cNvSpPr>
            <a:spLocks noGrp="1" noRot="1" noChangeAspect="1"/>
          </p:cNvSpPr>
          <p:nvPr>
            <p:ph type="sldImg" idx="2"/>
          </p:nvPr>
        </p:nvSpPr>
        <p:spPr>
          <a:xfrm>
            <a:off x="508000" y="636588"/>
            <a:ext cx="5791200" cy="4010025"/>
          </a:xfrm>
          <a:prstGeom prst="rect">
            <a:avLst/>
          </a:prstGeom>
          <a:noFill/>
          <a:ln w="12700">
            <a:solidFill>
              <a:prstClr val="black"/>
            </a:solidFill>
          </a:ln>
        </p:spPr>
        <p:txBody>
          <a:bodyPr vert="horz" lIns="92220" tIns="46111" rIns="92220" bIns="46111"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43C775B6-088C-7DAF-448B-181F76A89515}"/>
              </a:ext>
            </a:extLst>
          </p:cNvPr>
          <p:cNvSpPr>
            <a:spLocks noGrp="1"/>
          </p:cNvSpPr>
          <p:nvPr>
            <p:ph type="body" sz="quarter" idx="3"/>
          </p:nvPr>
        </p:nvSpPr>
        <p:spPr>
          <a:xfrm>
            <a:off x="500555" y="4783358"/>
            <a:ext cx="5806094" cy="4517880"/>
          </a:xfrm>
          <a:prstGeom prst="rect">
            <a:avLst/>
          </a:prstGeom>
          <a:ln w="38100">
            <a:solidFill>
              <a:schemeClr val="tx2"/>
            </a:solidFill>
            <a:prstDash val="sysDot"/>
          </a:ln>
        </p:spPr>
        <p:txBody>
          <a:bodyPr vert="horz" lIns="92220" tIns="46111" rIns="92220" bIns="46111" rtlCol="0"/>
          <a:lstStyle/>
          <a:p>
            <a:pPr lvl="0"/>
            <a:r>
              <a:rPr lang="ja-JP" altLang="en-US" noProof="0" dirty="0"/>
              <a:t>マスター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6" name="フッター プレースホルダー 5">
            <a:extLst>
              <a:ext uri="{FF2B5EF4-FFF2-40B4-BE49-F238E27FC236}">
                <a16:creationId xmlns:a16="http://schemas.microsoft.com/office/drawing/2014/main" id="{35209A7F-F877-3CC6-6053-E8DE23E9FC1D}"/>
              </a:ext>
            </a:extLst>
          </p:cNvPr>
          <p:cNvSpPr>
            <a:spLocks noGrp="1"/>
          </p:cNvSpPr>
          <p:nvPr>
            <p:ph type="ftr" sz="quarter" idx="4"/>
          </p:nvPr>
        </p:nvSpPr>
        <p:spPr>
          <a:xfrm>
            <a:off x="2" y="9440373"/>
            <a:ext cx="2950375" cy="498966"/>
          </a:xfrm>
          <a:prstGeom prst="rect">
            <a:avLst/>
          </a:prstGeom>
        </p:spPr>
        <p:txBody>
          <a:bodyPr vert="horz" lIns="92220" tIns="46111" rIns="92220" bIns="46111" rtlCol="0" anchor="b"/>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84D7F1C6-B09C-E530-85CB-9F0A39410596}"/>
              </a:ext>
            </a:extLst>
          </p:cNvPr>
          <p:cNvSpPr>
            <a:spLocks noGrp="1"/>
          </p:cNvSpPr>
          <p:nvPr>
            <p:ph type="sldNum" sz="quarter" idx="5"/>
          </p:nvPr>
        </p:nvSpPr>
        <p:spPr>
          <a:xfrm>
            <a:off x="3855221" y="9440373"/>
            <a:ext cx="2950374" cy="498966"/>
          </a:xfrm>
          <a:prstGeom prst="rect">
            <a:avLst/>
          </a:prstGeom>
        </p:spPr>
        <p:txBody>
          <a:bodyPr vert="horz" wrap="square" lIns="92220" tIns="46111" rIns="92220" bIns="46111" numCol="1" anchor="b" anchorCtr="0" compatLnSpc="1">
            <a:prstTxWarp prst="textNoShape">
              <a:avLst/>
            </a:prstTxWarp>
          </a:bodyPr>
          <a:lstStyle>
            <a:lvl1pPr algn="r" eaLnBrk="1" hangingPunct="1">
              <a:defRPr kumimoji="1" sz="1200">
                <a:latin typeface="游ゴシック" panose="020B0400000000000000" pitchFamily="50" charset="-128"/>
              </a:defRPr>
            </a:lvl1pPr>
          </a:lstStyle>
          <a:p>
            <a:pPr>
              <a:defRPr/>
            </a:pPr>
            <a:fld id="{E1D85E0C-48D2-45E6-BC97-869474CC55A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3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3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2.xml" Type="http://schemas.openxmlformats.org/officeDocument/2006/relationships/slide"/></Relationships>
</file>

<file path=ppt/notesSlides/_rels/notesSlide3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3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4.xml" Type="http://schemas.openxmlformats.org/officeDocument/2006/relationships/slide"/></Relationships>
</file>

<file path=ppt/notesSlides/_rels/notesSlide3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5.xml" Type="http://schemas.openxmlformats.org/officeDocument/2006/relationships/slide"/></Relationships>
</file>

<file path=ppt/notesSlides/_rels/notesSlide3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6.xml" Type="http://schemas.openxmlformats.org/officeDocument/2006/relationships/slide"/></Relationships>
</file>

<file path=ppt/notesSlides/_rels/notesSlide3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_rels/notesSlide3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8.xml" Type="http://schemas.openxmlformats.org/officeDocument/2006/relationships/slide"/></Relationships>
</file>

<file path=ppt/notesSlides/_rels/notesSlide3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9.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0.xml" Type="http://schemas.openxmlformats.org/officeDocument/2006/relationships/slide"/></Relationships>
</file>

<file path=ppt/notesSlides/_rels/notesSlide4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1.xml" Type="http://schemas.openxmlformats.org/officeDocument/2006/relationships/slide"/></Relationships>
</file>

<file path=ppt/notesSlides/_rels/notesSlide4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2.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46BD8-E4B1-A218-BB32-0A5ADC54577C}"/>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EE0D6F7C-9E32-28C8-E77F-332C68D728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0B9A0226-C3A1-0D8F-F18E-CB1D140327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24"/>
              </a:spcBef>
            </a:pPr>
            <a:endParaRPr lang="ja-JP" altLang="en-US" dirty="0"/>
          </a:p>
        </p:txBody>
      </p:sp>
      <p:sp>
        <p:nvSpPr>
          <p:cNvPr id="21508" name="スライド番号プレースホルダー 3">
            <a:extLst>
              <a:ext uri="{FF2B5EF4-FFF2-40B4-BE49-F238E27FC236}">
                <a16:creationId xmlns:a16="http://schemas.microsoft.com/office/drawing/2014/main" id="{C9CE4EC8-CD16-56E7-60FF-FBDAE73216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54218" indent="-289838">
              <a:spcBef>
                <a:spcPct val="30000"/>
              </a:spcBef>
              <a:defRPr kumimoji="1" sz="1200">
                <a:solidFill>
                  <a:schemeClr val="tx1"/>
                </a:solidFill>
                <a:latin typeface="游ゴシック" panose="020B0400000000000000" pitchFamily="50" charset="-128"/>
              </a:defRPr>
            </a:lvl2pPr>
            <a:lvl3pPr marL="1160951" indent="-232191">
              <a:spcBef>
                <a:spcPct val="30000"/>
              </a:spcBef>
              <a:defRPr kumimoji="1" sz="1200">
                <a:solidFill>
                  <a:schemeClr val="tx1"/>
                </a:solidFill>
                <a:latin typeface="游ゴシック" panose="020B0400000000000000" pitchFamily="50" charset="-128"/>
              </a:defRPr>
            </a:lvl3pPr>
            <a:lvl4pPr marL="1625331" indent="-232191">
              <a:spcBef>
                <a:spcPct val="30000"/>
              </a:spcBef>
              <a:defRPr kumimoji="1" sz="1200">
                <a:solidFill>
                  <a:schemeClr val="tx1"/>
                </a:solidFill>
                <a:latin typeface="游ゴシック" panose="020B0400000000000000" pitchFamily="50" charset="-128"/>
              </a:defRPr>
            </a:lvl4pPr>
            <a:lvl5pPr marL="2089712" indent="-232191">
              <a:spcBef>
                <a:spcPct val="30000"/>
              </a:spcBef>
              <a:defRPr kumimoji="1" sz="1200">
                <a:solidFill>
                  <a:schemeClr val="tx1"/>
                </a:solidFill>
                <a:latin typeface="游ゴシック" panose="020B0400000000000000" pitchFamily="50" charset="-128"/>
              </a:defRPr>
            </a:lvl5pPr>
            <a:lvl6pPr marL="2550889"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6pPr>
            <a:lvl7pPr marL="3012067"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7pPr>
            <a:lvl8pPr marL="3473245"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8pPr>
            <a:lvl9pPr marL="3934422"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0</a:t>
            </a:fld>
            <a:endParaRPr lang="ja-JP" altLang="en-US">
              <a:solidFill>
                <a:srgbClr val="000000"/>
              </a:solidFill>
            </a:endParaRPr>
          </a:p>
        </p:txBody>
      </p:sp>
    </p:spTree>
    <p:extLst>
      <p:ext uri="{BB962C8B-B14F-4D97-AF65-F5344CB8AC3E}">
        <p14:creationId xmlns:p14="http://schemas.microsoft.com/office/powerpoint/2010/main" val="4175155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462DFBFE-57FA-25A6-98A2-D7051254B04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3784165E-8C24-603B-1328-FB1B15EF5D3E}"/>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1210"/>
              </a:spcBef>
              <a:defRPr/>
            </a:pPr>
            <a:endParaRPr lang="en-US" altLang="ja-JP" dirty="0"/>
          </a:p>
        </p:txBody>
      </p:sp>
      <p:sp>
        <p:nvSpPr>
          <p:cNvPr id="32772" name="スライド番号プレースホルダー 3">
            <a:extLst>
              <a:ext uri="{FF2B5EF4-FFF2-40B4-BE49-F238E27FC236}">
                <a16:creationId xmlns:a16="http://schemas.microsoft.com/office/drawing/2014/main" id="{F32F1B7F-A8F8-D445-7EA1-FD7D2CCF368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9</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a:extLst>
              <a:ext uri="{FF2B5EF4-FFF2-40B4-BE49-F238E27FC236}">
                <a16:creationId xmlns:a16="http://schemas.microsoft.com/office/drawing/2014/main" id="{6223AC6E-0B0D-D5CE-7BCD-5F0FD65CCF3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CB572F87-21BD-9BEE-BCE0-A1B567CAF280}"/>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34820" name="スライド番号プレースホルダー 3">
            <a:extLst>
              <a:ext uri="{FF2B5EF4-FFF2-40B4-BE49-F238E27FC236}">
                <a16:creationId xmlns:a16="http://schemas.microsoft.com/office/drawing/2014/main" id="{04F50923-70D4-E83B-F48E-B8C35C3D4DA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248A9644-33DA-4A55-B667-2EABEAA1FBF8}" type="slidenum">
              <a:rPr lang="ja-JP" altLang="en-US" smtClean="0">
                <a:solidFill>
                  <a:srgbClr val="000000"/>
                </a:solidFill>
                <a:latin typeface="游ゴシック" panose="020B0400000000000000" pitchFamily="50" charset="-128"/>
              </a:rPr>
              <a:pPr/>
              <a:t>10</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15343442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454EC-AA6C-26AC-91E2-C84DF3EC21D6}"/>
            </a:ext>
          </a:extLst>
        </p:cNvPr>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FCCC1873-06D5-F84D-E77B-B7BE4294CFA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2692F5DD-377B-12A3-74D2-9A327DF05E79}"/>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1210"/>
              </a:spcBef>
              <a:defRPr/>
            </a:pPr>
            <a:endParaRPr lang="en-US" altLang="ja-JP" dirty="0"/>
          </a:p>
        </p:txBody>
      </p:sp>
      <p:sp>
        <p:nvSpPr>
          <p:cNvPr id="32772" name="スライド番号プレースホルダー 3">
            <a:extLst>
              <a:ext uri="{FF2B5EF4-FFF2-40B4-BE49-F238E27FC236}">
                <a16:creationId xmlns:a16="http://schemas.microsoft.com/office/drawing/2014/main" id="{875948C4-CDEF-8AC8-F0DF-0529CF83EF7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11</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2345981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7301E-5761-81DC-3C2D-DFF678B86EC0}"/>
            </a:ext>
          </a:extLst>
        </p:cNvPr>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027E71AF-7218-D428-33A9-118BA5B7E24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FBAA5869-39A2-12B3-91D3-F56620FE212E}"/>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32772" name="スライド番号プレースホルダー 3">
            <a:extLst>
              <a:ext uri="{FF2B5EF4-FFF2-40B4-BE49-F238E27FC236}">
                <a16:creationId xmlns:a16="http://schemas.microsoft.com/office/drawing/2014/main" id="{FA3AAE6E-F32C-76A2-64F0-111B9399A85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12</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33922446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49DBB-432E-3F51-69F9-3864CBA1738B}"/>
            </a:ext>
          </a:extLst>
        </p:cNvPr>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7C91118E-D809-4AB1-7B5E-D94DD52BEE4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921960BC-1638-E842-BF3D-57AF88B4EB2D}"/>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1210"/>
              </a:spcBef>
              <a:defRPr/>
            </a:pPr>
            <a:endParaRPr lang="en-US" altLang="ja-JP" dirty="0"/>
          </a:p>
        </p:txBody>
      </p:sp>
      <p:sp>
        <p:nvSpPr>
          <p:cNvPr id="32772" name="スライド番号プレースホルダー 3">
            <a:extLst>
              <a:ext uri="{FF2B5EF4-FFF2-40B4-BE49-F238E27FC236}">
                <a16:creationId xmlns:a16="http://schemas.microsoft.com/office/drawing/2014/main" id="{B5D949D2-E5B9-C612-389C-73B9755F5ED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13</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20986606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spcBef>
                <a:spcPts val="0"/>
              </a:spcBef>
              <a:defRPr/>
            </a:pPr>
            <a:endParaRPr lang="ja-JP" altLang="en-US" dirty="0"/>
          </a:p>
        </p:txBody>
      </p:sp>
      <p:sp>
        <p:nvSpPr>
          <p:cNvPr id="4" name="スライド番号プレースホルダー 3"/>
          <p:cNvSpPr>
            <a:spLocks noGrp="1"/>
          </p:cNvSpPr>
          <p:nvPr>
            <p:ph type="sldNum" sz="quarter" idx="5"/>
          </p:nvPr>
        </p:nvSpPr>
        <p:spPr/>
        <p:txBody>
          <a:bodyPr/>
          <a:lstStyle/>
          <a:p>
            <a:pPr>
              <a:defRPr/>
            </a:pPr>
            <a:fld id="{E1D85E0C-48D2-45E6-BC97-869474CC55A3}" type="slidenum">
              <a:rPr lang="ja-JP" altLang="en-US" smtClean="0"/>
              <a:pPr>
                <a:defRPr/>
              </a:pPr>
              <a:t>14</a:t>
            </a:fld>
            <a:endParaRPr lang="ja-JP" altLang="en-US"/>
          </a:p>
        </p:txBody>
      </p:sp>
    </p:spTree>
    <p:extLst>
      <p:ext uri="{BB962C8B-B14F-4D97-AF65-F5344CB8AC3E}">
        <p14:creationId xmlns:p14="http://schemas.microsoft.com/office/powerpoint/2010/main" val="8136302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ー 1">
            <a:extLst>
              <a:ext uri="{FF2B5EF4-FFF2-40B4-BE49-F238E27FC236}">
                <a16:creationId xmlns:a16="http://schemas.microsoft.com/office/drawing/2014/main" id="{E7065F14-7CBD-D2CF-745D-C14A9BC59C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ノート プレースホルダー 2">
            <a:extLst>
              <a:ext uri="{FF2B5EF4-FFF2-40B4-BE49-F238E27FC236}">
                <a16:creationId xmlns:a16="http://schemas.microsoft.com/office/drawing/2014/main" id="{75AAAC4D-38A0-A1AF-8492-8B35D0AA5F16}"/>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0"/>
              </a:spcBef>
              <a:defRPr/>
            </a:pPr>
            <a:endParaRPr lang="en-US" altLang="ja-JP" dirty="0"/>
          </a:p>
        </p:txBody>
      </p:sp>
      <p:sp>
        <p:nvSpPr>
          <p:cNvPr id="36868" name="スライド番号プレースホルダー 3">
            <a:extLst>
              <a:ext uri="{FF2B5EF4-FFF2-40B4-BE49-F238E27FC236}">
                <a16:creationId xmlns:a16="http://schemas.microsoft.com/office/drawing/2014/main" id="{8BB4EF36-504E-E381-2EAF-30A2AD940B1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CE046701-DDD0-4DCC-BD4B-465E183B1D2E}" type="slidenum">
              <a:rPr lang="ja-JP" altLang="en-US" smtClean="0">
                <a:solidFill>
                  <a:srgbClr val="000000"/>
                </a:solidFill>
                <a:latin typeface="游ゴシック" panose="020B0400000000000000" pitchFamily="50" charset="-128"/>
              </a:rPr>
              <a:pPr/>
              <a:t>15</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543A5EA3-2947-F9A4-3739-38954AA62FE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a:extLst>
              <a:ext uri="{FF2B5EF4-FFF2-40B4-BE49-F238E27FC236}">
                <a16:creationId xmlns:a16="http://schemas.microsoft.com/office/drawing/2014/main" id="{B612D8DA-5733-43FF-4235-2BCC71C76D1B}"/>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38916" name="スライド番号プレースホルダー 3">
            <a:extLst>
              <a:ext uri="{FF2B5EF4-FFF2-40B4-BE49-F238E27FC236}">
                <a16:creationId xmlns:a16="http://schemas.microsoft.com/office/drawing/2014/main" id="{5DB295D2-FF7D-5144-6697-D3C504B77CC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F7FDF217-1500-43D5-81F6-B0E9A656FA16}" type="slidenum">
              <a:rPr lang="ja-JP" altLang="en-US" smtClean="0">
                <a:solidFill>
                  <a:srgbClr val="000000"/>
                </a:solidFill>
                <a:latin typeface="游ゴシック" panose="020B0400000000000000" pitchFamily="50" charset="-128"/>
              </a:rPr>
              <a:pPr/>
              <a:t>16</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FD070-7781-52BF-271F-4D0C7C30D514}"/>
            </a:ext>
          </a:extLst>
        </p:cNvPr>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6A755BB4-91AB-A23F-55D6-259043944ED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a:extLst>
              <a:ext uri="{FF2B5EF4-FFF2-40B4-BE49-F238E27FC236}">
                <a16:creationId xmlns:a16="http://schemas.microsoft.com/office/drawing/2014/main" id="{B32B398A-17EA-BC72-94FD-BA079FB7372D}"/>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38916" name="スライド番号プレースホルダー 3">
            <a:extLst>
              <a:ext uri="{FF2B5EF4-FFF2-40B4-BE49-F238E27FC236}">
                <a16:creationId xmlns:a16="http://schemas.microsoft.com/office/drawing/2014/main" id="{096187B1-3519-C442-5E4B-36E569743C2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F7FDF217-1500-43D5-81F6-B0E9A656FA16}" type="slidenum">
              <a:rPr lang="ja-JP" altLang="en-US" smtClean="0">
                <a:solidFill>
                  <a:srgbClr val="000000"/>
                </a:solidFill>
                <a:latin typeface="游ゴシック" panose="020B0400000000000000" pitchFamily="50" charset="-128"/>
              </a:rPr>
              <a:pPr/>
              <a:t>17</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3482353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56B61-50D2-1F49-C5A9-5D7159B74F25}"/>
            </a:ext>
          </a:extLst>
        </p:cNvPr>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8D738665-8CFB-5B3D-8325-CFFAD082400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a:extLst>
              <a:ext uri="{FF2B5EF4-FFF2-40B4-BE49-F238E27FC236}">
                <a16:creationId xmlns:a16="http://schemas.microsoft.com/office/drawing/2014/main" id="{96F705FA-3874-CC2E-371D-6ADE0229A075}"/>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38916" name="スライド番号プレースホルダー 3">
            <a:extLst>
              <a:ext uri="{FF2B5EF4-FFF2-40B4-BE49-F238E27FC236}">
                <a16:creationId xmlns:a16="http://schemas.microsoft.com/office/drawing/2014/main" id="{D90401F9-2E89-840E-B8D7-671AA902C33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F7FDF217-1500-43D5-81F6-B0E9A656FA16}" type="slidenum">
              <a:rPr lang="ja-JP" altLang="en-US" smtClean="0">
                <a:solidFill>
                  <a:srgbClr val="000000"/>
                </a:solidFill>
                <a:latin typeface="游ゴシック" panose="020B0400000000000000" pitchFamily="50" charset="-128"/>
              </a:rPr>
              <a:pPr/>
              <a:t>18</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27655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ー 1">
            <a:extLst>
              <a:ext uri="{FF2B5EF4-FFF2-40B4-BE49-F238E27FC236}">
                <a16:creationId xmlns:a16="http://schemas.microsoft.com/office/drawing/2014/main" id="{94F91264-A7B1-DE29-8C6C-0182C3D1D8E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ノート プレースホルダー 2">
            <a:extLst>
              <a:ext uri="{FF2B5EF4-FFF2-40B4-BE49-F238E27FC236}">
                <a16:creationId xmlns:a16="http://schemas.microsoft.com/office/drawing/2014/main" id="{2681AB70-5929-12F2-A7C2-AAFCB6ABF6F8}"/>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ct val="0"/>
              </a:spcBef>
              <a:defRPr/>
            </a:pPr>
            <a:endParaRPr lang="ja-JP" altLang="en-US" dirty="0"/>
          </a:p>
        </p:txBody>
      </p:sp>
      <p:sp>
        <p:nvSpPr>
          <p:cNvPr id="14340" name="スライド番号プレースホルダー 3">
            <a:extLst>
              <a:ext uri="{FF2B5EF4-FFF2-40B4-BE49-F238E27FC236}">
                <a16:creationId xmlns:a16="http://schemas.microsoft.com/office/drawing/2014/main" id="{6AD8C3DD-1FBB-7518-122F-3B1294F8432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9FCC129-4881-4CB3-8CDD-967E9B464390}" type="slidenum">
              <a:rPr lang="ja-JP" altLang="en-US" smtClean="0">
                <a:solidFill>
                  <a:srgbClr val="000000"/>
                </a:solidFill>
                <a:latin typeface="游ゴシック" panose="020B0400000000000000" pitchFamily="50" charset="-128"/>
              </a:rPr>
              <a:pPr/>
              <a:t>1</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ー 1">
            <a:extLst>
              <a:ext uri="{FF2B5EF4-FFF2-40B4-BE49-F238E27FC236}">
                <a16:creationId xmlns:a16="http://schemas.microsoft.com/office/drawing/2014/main" id="{9527CD0C-1605-2120-7FB9-C46B53528B2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ノート プレースホルダー 2">
            <a:extLst>
              <a:ext uri="{FF2B5EF4-FFF2-40B4-BE49-F238E27FC236}">
                <a16:creationId xmlns:a16="http://schemas.microsoft.com/office/drawing/2014/main" id="{3A12B5BF-0AA8-4D76-F7FD-FDED53AFE8EB}"/>
              </a:ext>
            </a:extLst>
          </p:cNvPr>
          <p:cNvSpPr>
            <a:spLocks noGrp="1"/>
          </p:cNvSpPr>
          <p:nvPr>
            <p:ph type="body" idx="1"/>
          </p:nvPr>
        </p:nvSpPr>
        <p:spPr/>
        <p:txBody>
          <a:bodyPr/>
          <a:lstStyle/>
          <a:p>
            <a:pPr>
              <a:defRPr/>
            </a:pPr>
            <a:endParaRPr lang="ja-JP" altLang="en-US" sz="1100" dirty="0"/>
          </a:p>
        </p:txBody>
      </p:sp>
      <p:sp>
        <p:nvSpPr>
          <p:cNvPr id="40964" name="スライド番号プレースホルダー 3">
            <a:extLst>
              <a:ext uri="{FF2B5EF4-FFF2-40B4-BE49-F238E27FC236}">
                <a16:creationId xmlns:a16="http://schemas.microsoft.com/office/drawing/2014/main" id="{5203260C-CC55-4DAB-1527-D05F70B769F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E5C7A4A-5995-42F5-8F3A-8C5F9FE08CDB}" type="slidenum">
              <a:rPr lang="ja-JP" altLang="en-US" smtClean="0">
                <a:latin typeface="游ゴシック" panose="020B0400000000000000" pitchFamily="50" charset="-128"/>
              </a:rPr>
              <a:pPr/>
              <a:t>19</a:t>
            </a:fld>
            <a:endParaRPr lang="ja-JP" altLang="en-US">
              <a:latin typeface="游ゴシック" panose="020B0400000000000000" pitchFamily="50"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5740D-5661-08C5-427B-F751F8C07749}"/>
            </a:ext>
          </a:extLst>
        </p:cNvPr>
        <p:cNvGrpSpPr/>
        <p:nvPr/>
      </p:nvGrpSpPr>
      <p:grpSpPr>
        <a:xfrm>
          <a:off x="0" y="0"/>
          <a:ext cx="0" cy="0"/>
          <a:chOff x="0" y="0"/>
          <a:chExt cx="0" cy="0"/>
        </a:xfrm>
      </p:grpSpPr>
      <p:sp>
        <p:nvSpPr>
          <p:cNvPr id="44034" name="スライド イメージ プレースホルダー 1">
            <a:extLst>
              <a:ext uri="{FF2B5EF4-FFF2-40B4-BE49-F238E27FC236}">
                <a16:creationId xmlns:a16="http://schemas.microsoft.com/office/drawing/2014/main" id="{D8FFAABA-054B-D668-CC83-174935CE4A7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139008F9-4AA5-E343-2B78-FD126E72B83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4036" name="スライド番号プレースホルダー 3">
            <a:extLst>
              <a:ext uri="{FF2B5EF4-FFF2-40B4-BE49-F238E27FC236}">
                <a16:creationId xmlns:a16="http://schemas.microsoft.com/office/drawing/2014/main" id="{05E1B88B-473C-1BA9-175E-CBA6F07D701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CB11C304-DA94-43CD-A697-4FEF77EFCDC8}"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20</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0420244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a:extLst>
              <a:ext uri="{FF2B5EF4-FFF2-40B4-BE49-F238E27FC236}">
                <a16:creationId xmlns:a16="http://schemas.microsoft.com/office/drawing/2014/main" id="{6296FA74-25BC-CA9D-3078-4DCD7B04B80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B552C476-F263-3CCC-6547-157B89634E9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4036" name="スライド番号プレースホルダー 3">
            <a:extLst>
              <a:ext uri="{FF2B5EF4-FFF2-40B4-BE49-F238E27FC236}">
                <a16:creationId xmlns:a16="http://schemas.microsoft.com/office/drawing/2014/main" id="{1E65D710-B7A1-4234-4A36-93848D722D6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CB11C304-DA94-43CD-A697-4FEF77EFCDC8}"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21</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ー 1">
            <a:extLst>
              <a:ext uri="{FF2B5EF4-FFF2-40B4-BE49-F238E27FC236}">
                <a16:creationId xmlns:a16="http://schemas.microsoft.com/office/drawing/2014/main" id="{2AA4864D-101E-E74B-9F60-AF8CB223E2E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F124FCDB-0557-E147-3C9E-EC2C754EC46C}"/>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5060" name="スライド番号プレースホルダー 3">
            <a:extLst>
              <a:ext uri="{FF2B5EF4-FFF2-40B4-BE49-F238E27FC236}">
                <a16:creationId xmlns:a16="http://schemas.microsoft.com/office/drawing/2014/main" id="{2F41472E-083B-E2F3-11D2-0B5FD6DE67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5804715F-CC9C-4CD0-BE0B-32FFCDA1A323}" type="slidenum">
              <a:rPr lang="ja-JP" altLang="en-US" smtClean="0">
                <a:solidFill>
                  <a:srgbClr val="000000"/>
                </a:solidFill>
                <a:latin typeface="游ゴシック" panose="020B0400000000000000" pitchFamily="50" charset="-128"/>
              </a:rPr>
              <a:pPr/>
              <a:t>22</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ー 1">
            <a:extLst>
              <a:ext uri="{FF2B5EF4-FFF2-40B4-BE49-F238E27FC236}">
                <a16:creationId xmlns:a16="http://schemas.microsoft.com/office/drawing/2014/main" id="{C45A0B2C-F61C-F16E-6D06-91A916E5963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333A27AE-3E3A-F871-51F6-3344C711EE53}"/>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7108" name="スライド番号プレースホルダー 3">
            <a:extLst>
              <a:ext uri="{FF2B5EF4-FFF2-40B4-BE49-F238E27FC236}">
                <a16:creationId xmlns:a16="http://schemas.microsoft.com/office/drawing/2014/main" id="{531D1B44-8255-A866-C6BF-985A687341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BACE88BB-CCE8-402A-9637-D72D02B4E223}" type="slidenum">
              <a:rPr lang="ja-JP" altLang="en-US" smtClean="0">
                <a:solidFill>
                  <a:srgbClr val="000000"/>
                </a:solidFill>
                <a:latin typeface="游ゴシック" panose="020B0400000000000000" pitchFamily="50" charset="-128"/>
              </a:rPr>
              <a:pPr/>
              <a:t>23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a:extLst>
              <a:ext uri="{FF2B5EF4-FFF2-40B4-BE49-F238E27FC236}">
                <a16:creationId xmlns:a16="http://schemas.microsoft.com/office/drawing/2014/main" id="{0EAE442D-EF7C-503B-2297-7F4C5AEF0D4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a:extLst>
              <a:ext uri="{FF2B5EF4-FFF2-40B4-BE49-F238E27FC236}">
                <a16:creationId xmlns:a16="http://schemas.microsoft.com/office/drawing/2014/main" id="{3261AFC5-F46E-D8FC-9D37-184B200E2043}"/>
              </a:ext>
            </a:extLst>
          </p:cNvPr>
          <p:cNvSpPr>
            <a:spLocks noGrp="1" noChangeArrowheads="1"/>
          </p:cNvSpPr>
          <p:nvPr>
            <p:ph type="body" idx="1"/>
          </p:nvPr>
        </p:nvSpPr>
        <p:spPr bwMode="auto">
          <a:ln>
            <a:miter lim="800000"/>
            <a:headEnd/>
            <a:tailEnd/>
          </a:ln>
        </p:spPr>
        <p:txBody>
          <a:bodyPr wrap="square" numCol="1" anchor="t" anchorCtr="0" compatLnSpc="1">
            <a:prstTxWarp prst="textNoShape">
              <a:avLst/>
            </a:prstTxWarp>
          </a:bodyPr>
          <a:lstStyle/>
          <a:p>
            <a:pPr>
              <a:spcBef>
                <a:spcPts val="0"/>
              </a:spcBef>
              <a:defRPr/>
            </a:pPr>
            <a:endParaRPr lang="en-US" altLang="ja-JP" dirty="0"/>
          </a:p>
        </p:txBody>
      </p:sp>
      <p:sp>
        <p:nvSpPr>
          <p:cNvPr id="49156" name="スライド番号プレースホルダー 3">
            <a:extLst>
              <a:ext uri="{FF2B5EF4-FFF2-40B4-BE49-F238E27FC236}">
                <a16:creationId xmlns:a16="http://schemas.microsoft.com/office/drawing/2014/main" id="{A558B60A-5242-1EA1-97E2-E1C32BAF7BD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fld id="{E7DEF61C-D3D8-4886-8D0D-1002CCF689FE}" type="slidenum">
              <a:rPr lang="ja-JP" altLang="en-US" smtClean="0">
                <a:solidFill>
                  <a:srgbClr val="000000"/>
                </a:solidFill>
                <a:latin typeface="游ゴシック" panose="020B0400000000000000" pitchFamily="50" charset="-128"/>
              </a:rPr>
              <a:pPr/>
              <a:t>24</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ー 1">
            <a:extLst>
              <a:ext uri="{FF2B5EF4-FFF2-40B4-BE49-F238E27FC236}">
                <a16:creationId xmlns:a16="http://schemas.microsoft.com/office/drawing/2014/main" id="{6B75D51F-3228-3788-4E10-C8015283BA7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A8BB2358-2ACD-73AE-B8FD-B88BE7F3339D}"/>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51204" name="スライド番号プレースホルダー 3">
            <a:extLst>
              <a:ext uri="{FF2B5EF4-FFF2-40B4-BE49-F238E27FC236}">
                <a16:creationId xmlns:a16="http://schemas.microsoft.com/office/drawing/2014/main" id="{0D6E040E-EDCA-BD82-C763-93F779ABA8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2BE475B-4A0F-4FE1-98A1-0FE00B1DBA09}" type="slidenum">
              <a:rPr lang="ja-JP" altLang="en-US" smtClean="0">
                <a:solidFill>
                  <a:srgbClr val="000000"/>
                </a:solidFill>
                <a:latin typeface="游ゴシック" panose="020B0400000000000000" pitchFamily="50" charset="-128"/>
              </a:rPr>
              <a:pPr/>
              <a:t>25</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ー 1">
            <a:extLst>
              <a:ext uri="{FF2B5EF4-FFF2-40B4-BE49-F238E27FC236}">
                <a16:creationId xmlns:a16="http://schemas.microsoft.com/office/drawing/2014/main" id="{494150CF-618D-A40E-E9FE-5C8680574D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A809408B-CA9A-EA5B-281D-B331A9255ED5}"/>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53252" name="スライド番号プレースホルダー 3">
            <a:extLst>
              <a:ext uri="{FF2B5EF4-FFF2-40B4-BE49-F238E27FC236}">
                <a16:creationId xmlns:a16="http://schemas.microsoft.com/office/drawing/2014/main" id="{36DAFC7C-CA05-D852-C8A8-C50A11D24D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CD0E6CE8-D832-40FF-9E9C-AD614AB4F407}" type="slidenum">
              <a:rPr lang="ja-JP" altLang="en-US" smtClean="0">
                <a:solidFill>
                  <a:srgbClr val="000000"/>
                </a:solidFill>
                <a:latin typeface="游ゴシック" panose="020B0400000000000000" pitchFamily="50" charset="-128"/>
              </a:rPr>
              <a:pPr/>
              <a:t>26</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ー 1">
            <a:extLst>
              <a:ext uri="{FF2B5EF4-FFF2-40B4-BE49-F238E27FC236}">
                <a16:creationId xmlns:a16="http://schemas.microsoft.com/office/drawing/2014/main" id="{D15F8407-51E7-FDB6-B5BA-0B19C01E635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B8358AC9-8C7F-2E41-8F3D-DCD7C23CDAE2}"/>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55300" name="スライド番号プレースホルダー 3">
            <a:extLst>
              <a:ext uri="{FF2B5EF4-FFF2-40B4-BE49-F238E27FC236}">
                <a16:creationId xmlns:a16="http://schemas.microsoft.com/office/drawing/2014/main" id="{10530810-26A7-D20A-5C2D-F9D6956159F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6540A651-43B3-4F4F-9A2B-A9A9BE4E502A}" type="slidenum">
              <a:rPr lang="ja-JP" altLang="en-US" smtClean="0">
                <a:solidFill>
                  <a:srgbClr val="000000"/>
                </a:solidFill>
                <a:latin typeface="游ゴシック" panose="020B0400000000000000" pitchFamily="50" charset="-128"/>
              </a:rPr>
              <a:pPr/>
              <a:t>27</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ー 1">
            <a:extLst>
              <a:ext uri="{FF2B5EF4-FFF2-40B4-BE49-F238E27FC236}">
                <a16:creationId xmlns:a16="http://schemas.microsoft.com/office/drawing/2014/main" id="{A06DED51-15A2-E7F6-96A2-C09A4DEC0D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ノート プレースホルダー 2">
            <a:extLst>
              <a:ext uri="{FF2B5EF4-FFF2-40B4-BE49-F238E27FC236}">
                <a16:creationId xmlns:a16="http://schemas.microsoft.com/office/drawing/2014/main" id="{2337E9DA-F966-67B3-D7E8-C5F7D12B0BA0}"/>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1223"/>
              </a:spcBef>
            </a:pPr>
            <a:endParaRPr lang="en-US" altLang="ja-JP" sz="1100" dirty="0">
              <a:latin typeface="游ゴシック Medium" panose="020B0500000000000000" pitchFamily="50" charset="-128"/>
              <a:ea typeface="游ゴシック Medium" panose="020B0500000000000000" pitchFamily="50" charset="-128"/>
            </a:endParaRPr>
          </a:p>
        </p:txBody>
      </p:sp>
      <p:sp>
        <p:nvSpPr>
          <p:cNvPr id="58372" name="スライド番号プレースホルダー 3">
            <a:extLst>
              <a:ext uri="{FF2B5EF4-FFF2-40B4-BE49-F238E27FC236}">
                <a16:creationId xmlns:a16="http://schemas.microsoft.com/office/drawing/2014/main" id="{7C9469F5-0BC0-50D7-91F2-08FF9354546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FD14ED59-5841-4079-9F9E-97351FCB5370}"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28</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a:extLst>
              <a:ext uri="{FF2B5EF4-FFF2-40B4-BE49-F238E27FC236}">
                <a16:creationId xmlns:a16="http://schemas.microsoft.com/office/drawing/2014/main" id="{3A1F44C3-69A0-EDD4-AE69-97D78039B84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ー 2">
            <a:extLst>
              <a:ext uri="{FF2B5EF4-FFF2-40B4-BE49-F238E27FC236}">
                <a16:creationId xmlns:a16="http://schemas.microsoft.com/office/drawing/2014/main" id="{F3DFAA59-2C99-DE04-683D-930F346F8EE6}"/>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ct val="0"/>
              </a:spcBef>
              <a:defRPr/>
            </a:pPr>
            <a:endParaRPr lang="en-US" altLang="ja-JP" dirty="0"/>
          </a:p>
        </p:txBody>
      </p:sp>
      <p:sp>
        <p:nvSpPr>
          <p:cNvPr id="16388" name="スライド番号プレースホルダー 3">
            <a:extLst>
              <a:ext uri="{FF2B5EF4-FFF2-40B4-BE49-F238E27FC236}">
                <a16:creationId xmlns:a16="http://schemas.microsoft.com/office/drawing/2014/main" id="{E0C733FE-92A6-4616-5C06-EEF26194C0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A36A72CF-84CA-4BDF-848F-AE44B075F4E5}" type="slidenum">
              <a:rPr lang="ja-JP" altLang="en-US" smtClean="0">
                <a:solidFill>
                  <a:srgbClr val="000000"/>
                </a:solidFill>
                <a:latin typeface="游ゴシック" panose="020B0400000000000000" pitchFamily="50" charset="-128"/>
              </a:rPr>
              <a:pPr/>
              <a:t>2</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68008E77-D1D0-68E2-66A6-623A70DF357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a:extLst>
              <a:ext uri="{FF2B5EF4-FFF2-40B4-BE49-F238E27FC236}">
                <a16:creationId xmlns:a16="http://schemas.microsoft.com/office/drawing/2014/main" id="{24D27E36-4E02-35CA-240F-CE9D062ED86E}"/>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60420" name="スライド番号プレースホルダー 3">
            <a:extLst>
              <a:ext uri="{FF2B5EF4-FFF2-40B4-BE49-F238E27FC236}">
                <a16:creationId xmlns:a16="http://schemas.microsoft.com/office/drawing/2014/main" id="{79ED852B-C7B5-065B-C3A0-D5D0BB6BE26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4EB7C667-9150-48C4-AC38-1782F409295E}"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29</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887A5697-5BB1-F459-1290-27FD957B071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a:extLst>
              <a:ext uri="{FF2B5EF4-FFF2-40B4-BE49-F238E27FC236}">
                <a16:creationId xmlns:a16="http://schemas.microsoft.com/office/drawing/2014/main" id="{DE3FF765-8035-2AA8-4445-B17265079E2F}"/>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62468" name="スライド番号プレースホルダー 3">
            <a:extLst>
              <a:ext uri="{FF2B5EF4-FFF2-40B4-BE49-F238E27FC236}">
                <a16:creationId xmlns:a16="http://schemas.microsoft.com/office/drawing/2014/main" id="{3224AF76-20C0-3D52-DF83-CA546175B4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CAEEE927-6FBE-49BC-AEEE-63B754E9B53B}"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30</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スライド イメージ プレースホルダー 1">
            <a:extLst>
              <a:ext uri="{FF2B5EF4-FFF2-40B4-BE49-F238E27FC236}">
                <a16:creationId xmlns:a16="http://schemas.microsoft.com/office/drawing/2014/main" id="{C2645839-C796-EA50-0E62-F39A84E1A8F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ノート プレースホルダー 2">
            <a:extLst>
              <a:ext uri="{FF2B5EF4-FFF2-40B4-BE49-F238E27FC236}">
                <a16:creationId xmlns:a16="http://schemas.microsoft.com/office/drawing/2014/main" id="{E4FE5EE6-8A7B-B985-BE39-EE4BDF259CDA}"/>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ja-JP" altLang="en-US" dirty="0"/>
          </a:p>
        </p:txBody>
      </p:sp>
      <p:sp>
        <p:nvSpPr>
          <p:cNvPr id="63492" name="スライド番号プレースホルダー 3">
            <a:extLst>
              <a:ext uri="{FF2B5EF4-FFF2-40B4-BE49-F238E27FC236}">
                <a16:creationId xmlns:a16="http://schemas.microsoft.com/office/drawing/2014/main" id="{04D7535D-93C3-876C-90A6-21586A063A9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A94EE298-71DC-4082-AECD-295900906749}" type="slidenum">
              <a:rPr lang="ja-JP" altLang="en-US" smtClean="0">
                <a:latin typeface="游ゴシック" panose="020B0400000000000000" pitchFamily="50" charset="-128"/>
              </a:rPr>
              <a:pPr/>
              <a:t>31</a:t>
            </a:fld>
            <a:endParaRPr lang="ja-JP" altLang="en-US">
              <a:latin typeface="游ゴシック" panose="020B0400000000000000" pitchFamily="50"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スライド イメージ プレースホルダー 1">
            <a:extLst>
              <a:ext uri="{FF2B5EF4-FFF2-40B4-BE49-F238E27FC236}">
                <a16:creationId xmlns:a16="http://schemas.microsoft.com/office/drawing/2014/main" id="{0574EDA5-5576-1AB3-A73D-3E597690153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ノート プレースホルダー 2">
            <a:extLst>
              <a:ext uri="{FF2B5EF4-FFF2-40B4-BE49-F238E27FC236}">
                <a16:creationId xmlns:a16="http://schemas.microsoft.com/office/drawing/2014/main" id="{4B9993D4-3153-2B63-6FF4-A492497B6107}"/>
              </a:ext>
            </a:extLst>
          </p:cNvPr>
          <p:cNvSpPr>
            <a:spLocks noGrp="1" noChangeArrowheads="1"/>
          </p:cNvSpPr>
          <p:nvPr>
            <p:ph type="body" idx="1"/>
          </p:nvPr>
        </p:nvSpPr>
        <p:spPr bwMode="auto">
          <a:xfrm>
            <a:off x="500555" y="4783358"/>
            <a:ext cx="5806094" cy="4837730"/>
          </a:xfrm>
        </p:spPr>
        <p:txBody>
          <a:bodyPr wrap="square" numCol="1" anchor="t" anchorCtr="0" compatLnSpc="1">
            <a:prstTxWarp prst="textNoShape">
              <a:avLst/>
            </a:prstTxWarp>
          </a:bodyPr>
          <a:lstStyle/>
          <a:p>
            <a:pPr eaLnBrk="1" hangingPunct="1">
              <a:spcBef>
                <a:spcPts val="0"/>
              </a:spcBef>
              <a:defRPr/>
            </a:pPr>
            <a:endParaRPr lang="ja-JP" altLang="ja-JP" dirty="0"/>
          </a:p>
        </p:txBody>
      </p:sp>
      <p:sp>
        <p:nvSpPr>
          <p:cNvPr id="65540" name="スライド番号プレースホルダー 3">
            <a:extLst>
              <a:ext uri="{FF2B5EF4-FFF2-40B4-BE49-F238E27FC236}">
                <a16:creationId xmlns:a16="http://schemas.microsoft.com/office/drawing/2014/main" id="{B1028C97-DB5B-FA74-06F0-D7D77721048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2A36386-FEB6-401A-B51F-09668A882F34}" type="slidenum">
              <a:rPr lang="ja-JP" altLang="en-US" smtClean="0">
                <a:latin typeface="游ゴシック" panose="020B0400000000000000" pitchFamily="50" charset="-128"/>
              </a:rPr>
              <a:pPr/>
              <a:t>32</a:t>
            </a:fld>
            <a:endParaRPr lang="ja-JP" altLang="en-US">
              <a:latin typeface="游ゴシック" panose="020B0400000000000000" pitchFamily="50"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スライド イメージ プレースホルダー 1">
            <a:extLst>
              <a:ext uri="{FF2B5EF4-FFF2-40B4-BE49-F238E27FC236}">
                <a16:creationId xmlns:a16="http://schemas.microsoft.com/office/drawing/2014/main" id="{FDB7E290-CBC7-F893-BF5E-84078EF756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ノート プレースホルダー 2">
            <a:extLst>
              <a:ext uri="{FF2B5EF4-FFF2-40B4-BE49-F238E27FC236}">
                <a16:creationId xmlns:a16="http://schemas.microsoft.com/office/drawing/2014/main" id="{0CFF2BBA-56CB-F604-FD53-9B9609F77407}"/>
              </a:ext>
            </a:extLst>
          </p:cNvPr>
          <p:cNvSpPr>
            <a:spLocks noGrp="1" noChangeArrowheads="1"/>
          </p:cNvSpPr>
          <p:nvPr>
            <p:ph type="body" idx="1"/>
          </p:nvPr>
        </p:nvSpPr>
        <p:spPr bwMode="auto"/>
        <p:txBody>
          <a:bodyPr wrap="square" numCol="1" anchor="t" anchorCtr="0" compatLnSpc="1">
            <a:prstTxWarp prst="textNoShape">
              <a:avLst/>
            </a:prstTxWarp>
          </a:bodyPr>
          <a:lstStyle/>
          <a:p>
            <a:pPr marL="169295" indent="-169295" eaLnBrk="1" fontAlgn="auto" hangingPunct="1">
              <a:spcBef>
                <a:spcPts val="0"/>
              </a:spcBef>
              <a:defRPr/>
            </a:pPr>
            <a:endParaRPr lang="en-US" altLang="ja-JP" dirty="0"/>
          </a:p>
        </p:txBody>
      </p:sp>
      <p:sp>
        <p:nvSpPr>
          <p:cNvPr id="68612" name="スライド番号プレースホルダー 3">
            <a:extLst>
              <a:ext uri="{FF2B5EF4-FFF2-40B4-BE49-F238E27FC236}">
                <a16:creationId xmlns:a16="http://schemas.microsoft.com/office/drawing/2014/main" id="{550D924A-42B6-2E1D-DA72-A456A9EA8B8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960651F7-56BF-4B2C-8D08-C88FE9B40B81}" type="slidenum">
              <a:rPr lang="ja-JP" altLang="en-US">
                <a:solidFill>
                  <a:prstClr val="black"/>
                </a:solidFill>
                <a:latin typeface="游ゴシック" panose="020B0400000000000000" pitchFamily="50" charset="-128"/>
                <a:ea typeface="游ゴシック" panose="020B0400000000000000" pitchFamily="50" charset="-128"/>
              </a:rPr>
              <a:pPr defTabSz="461103">
                <a:defRPr/>
              </a:pPr>
              <a:t>33</a:t>
            </a:fld>
            <a:endParaRPr lang="ja-JP" altLang="en-US">
              <a:solidFill>
                <a:prstClr val="black"/>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スライド イメージ プレースホルダー 1">
            <a:extLst>
              <a:ext uri="{FF2B5EF4-FFF2-40B4-BE49-F238E27FC236}">
                <a16:creationId xmlns:a16="http://schemas.microsoft.com/office/drawing/2014/main" id="{6A4D947D-CE73-0581-C4CB-2720A4F0EBB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ノート プレースホルダー 2">
            <a:extLst>
              <a:ext uri="{FF2B5EF4-FFF2-40B4-BE49-F238E27FC236}">
                <a16:creationId xmlns:a16="http://schemas.microsoft.com/office/drawing/2014/main" id="{8F21C3F9-41B0-06BB-0087-C216E5D6DEC7}"/>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defRPr/>
            </a:pPr>
            <a:endParaRPr lang="en-US" altLang="ja-JP" dirty="0"/>
          </a:p>
        </p:txBody>
      </p:sp>
      <p:sp>
        <p:nvSpPr>
          <p:cNvPr id="69636" name="スライド番号プレースホルダー 3">
            <a:extLst>
              <a:ext uri="{FF2B5EF4-FFF2-40B4-BE49-F238E27FC236}">
                <a16:creationId xmlns:a16="http://schemas.microsoft.com/office/drawing/2014/main" id="{9A40F62D-31E7-0AEB-43CD-66D6A12D87F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DA484F7-EF33-4816-89D7-3851226BCB1C}" type="slidenum">
              <a:rPr lang="ja-JP" altLang="en-US" smtClean="0">
                <a:latin typeface="游ゴシック" panose="020B0400000000000000" pitchFamily="50" charset="-128"/>
              </a:rPr>
              <a:pPr/>
              <a:t>34</a:t>
            </a:fld>
            <a:endParaRPr lang="ja-JP" altLang="en-US">
              <a:latin typeface="游ゴシック" panose="020B0400000000000000" pitchFamily="50"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A9DCA-0AA7-7905-6FF9-FF977B5B2EC9}"/>
            </a:ext>
          </a:extLst>
        </p:cNvPr>
        <p:cNvGrpSpPr/>
        <p:nvPr/>
      </p:nvGrpSpPr>
      <p:grpSpPr>
        <a:xfrm>
          <a:off x="0" y="0"/>
          <a:ext cx="0" cy="0"/>
          <a:chOff x="0" y="0"/>
          <a:chExt cx="0" cy="0"/>
        </a:xfrm>
      </p:grpSpPr>
      <p:sp>
        <p:nvSpPr>
          <p:cNvPr id="69634" name="スライド イメージ プレースホルダー 1">
            <a:extLst>
              <a:ext uri="{FF2B5EF4-FFF2-40B4-BE49-F238E27FC236}">
                <a16:creationId xmlns:a16="http://schemas.microsoft.com/office/drawing/2014/main" id="{54FE7E91-03E3-A1EB-EF4D-2A01826E84A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ノート プレースホルダー 2">
            <a:extLst>
              <a:ext uri="{FF2B5EF4-FFF2-40B4-BE49-F238E27FC236}">
                <a16:creationId xmlns:a16="http://schemas.microsoft.com/office/drawing/2014/main" id="{4B9504EB-4D8A-360A-23AB-3E70EE64FC24}"/>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defRPr/>
            </a:pPr>
            <a:endParaRPr lang="en-US" altLang="ja-JP" dirty="0"/>
          </a:p>
        </p:txBody>
      </p:sp>
      <p:sp>
        <p:nvSpPr>
          <p:cNvPr id="69636" name="スライド番号プレースホルダー 3">
            <a:extLst>
              <a:ext uri="{FF2B5EF4-FFF2-40B4-BE49-F238E27FC236}">
                <a16:creationId xmlns:a16="http://schemas.microsoft.com/office/drawing/2014/main" id="{712649B8-A9D5-8A77-E439-98814C5A0F6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DA484F7-EF33-4816-89D7-3851226BCB1C}" type="slidenum">
              <a:rPr lang="ja-JP" altLang="en-US" smtClean="0">
                <a:latin typeface="游ゴシック" panose="020B0400000000000000" pitchFamily="50" charset="-128"/>
              </a:rPr>
              <a:pPr/>
              <a:t>35</a:t>
            </a:fld>
            <a:endParaRPr lang="ja-JP" altLang="en-US">
              <a:latin typeface="游ゴシック" panose="020B0400000000000000" pitchFamily="50" charset="-128"/>
            </a:endParaRPr>
          </a:p>
        </p:txBody>
      </p:sp>
    </p:spTree>
    <p:extLst>
      <p:ext uri="{BB962C8B-B14F-4D97-AF65-F5344CB8AC3E}">
        <p14:creationId xmlns:p14="http://schemas.microsoft.com/office/powerpoint/2010/main" val="20184004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スライド イメージ プレースホルダー 1">
            <a:extLst>
              <a:ext uri="{FF2B5EF4-FFF2-40B4-BE49-F238E27FC236}">
                <a16:creationId xmlns:a16="http://schemas.microsoft.com/office/drawing/2014/main" id="{A847C7DE-42E5-890C-729A-269BC06911E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ノート プレースホルダー 2">
            <a:extLst>
              <a:ext uri="{FF2B5EF4-FFF2-40B4-BE49-F238E27FC236}">
                <a16:creationId xmlns:a16="http://schemas.microsoft.com/office/drawing/2014/main" id="{7A89AFCB-7FB0-D5C6-C426-AC1C23FCBB33}"/>
              </a:ext>
            </a:extLst>
          </p:cNvPr>
          <p:cNvSpPr>
            <a:spLocks noGrp="1"/>
          </p:cNvSpPr>
          <p:nvPr>
            <p:ph type="body" idx="1"/>
          </p:nvPr>
        </p:nvSpPr>
        <p:spPr/>
        <p:txBody>
          <a:bodyPr/>
          <a:lstStyle/>
          <a:p>
            <a:pPr>
              <a:defRPr/>
            </a:pPr>
            <a:endParaRPr lang="en-US" altLang="ja-JP" dirty="0"/>
          </a:p>
        </p:txBody>
      </p:sp>
      <p:sp>
        <p:nvSpPr>
          <p:cNvPr id="71684" name="スライド番号プレースホルダー 3">
            <a:extLst>
              <a:ext uri="{FF2B5EF4-FFF2-40B4-BE49-F238E27FC236}">
                <a16:creationId xmlns:a16="http://schemas.microsoft.com/office/drawing/2014/main" id="{0E439C63-D99F-AE9D-1D0E-551FF0E8C6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7E6671C5-5183-4EAD-95B1-131BBEE68EE9}" type="slidenum">
              <a:rPr lang="ja-JP" altLang="en-US" smtClean="0">
                <a:latin typeface="游ゴシック" panose="020B0400000000000000" pitchFamily="50" charset="-128"/>
              </a:rPr>
              <a:pPr/>
              <a:t>36</a:t>
            </a:fld>
            <a:endParaRPr lang="ja-JP" altLang="en-US">
              <a:latin typeface="游ゴシック" panose="020B0400000000000000" pitchFamily="50"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スライド イメージ プレースホルダー 1">
            <a:extLst>
              <a:ext uri="{FF2B5EF4-FFF2-40B4-BE49-F238E27FC236}">
                <a16:creationId xmlns:a16="http://schemas.microsoft.com/office/drawing/2014/main" id="{C333CF40-6E87-1C7D-A0C4-929B79597BD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ノート プレースホルダー 2">
            <a:extLst>
              <a:ext uri="{FF2B5EF4-FFF2-40B4-BE49-F238E27FC236}">
                <a16:creationId xmlns:a16="http://schemas.microsoft.com/office/drawing/2014/main" id="{24AA14AE-DCE5-9B09-CA61-6937FDD69DDF}"/>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0"/>
              </a:spcBef>
              <a:defRPr/>
            </a:pPr>
            <a:endParaRPr lang="en-US" altLang="ja-JP" dirty="0"/>
          </a:p>
        </p:txBody>
      </p:sp>
      <p:sp>
        <p:nvSpPr>
          <p:cNvPr id="73732" name="スライド番号プレースホルダー 3">
            <a:extLst>
              <a:ext uri="{FF2B5EF4-FFF2-40B4-BE49-F238E27FC236}">
                <a16:creationId xmlns:a16="http://schemas.microsoft.com/office/drawing/2014/main" id="{5448115D-8BA5-2D45-DCCD-2669015975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5E28428-FDF6-4E24-A9EA-DA360E7F9E53}" type="slidenum">
              <a:rPr lang="ja-JP" altLang="en-US" smtClean="0">
                <a:solidFill>
                  <a:srgbClr val="000000"/>
                </a:solidFill>
                <a:latin typeface="游ゴシック" panose="020B0400000000000000" pitchFamily="50" charset="-128"/>
              </a:rPr>
              <a:pPr/>
              <a:t>37</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04838" y="674688"/>
            <a:ext cx="5964237" cy="4129087"/>
          </a:xfrm>
        </p:spPr>
      </p:sp>
      <p:sp>
        <p:nvSpPr>
          <p:cNvPr id="3" name="ノート プレースホルダー 2"/>
          <p:cNvSpPr>
            <a:spLocks noGrp="1"/>
          </p:cNvSpPr>
          <p:nvPr>
            <p:ph type="body" idx="1"/>
          </p:nvPr>
        </p:nvSpPr>
        <p:spPr/>
        <p:txBody>
          <a:bodyPr/>
          <a:lstStyle/>
          <a:p>
            <a:pPr>
              <a:spcBef>
                <a:spcPts val="0"/>
              </a:spcBef>
              <a:defRPr/>
            </a:pP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38</a:t>
            </a:fld>
            <a:endParaRPr lang="ja-JP" altLang="en-US"/>
          </a:p>
        </p:txBody>
      </p:sp>
    </p:spTree>
    <p:extLst>
      <p:ext uri="{BB962C8B-B14F-4D97-AF65-F5344CB8AC3E}">
        <p14:creationId xmlns:p14="http://schemas.microsoft.com/office/powerpoint/2010/main" val="1441362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ー 1">
            <a:extLst>
              <a:ext uri="{FF2B5EF4-FFF2-40B4-BE49-F238E27FC236}">
                <a16:creationId xmlns:a16="http://schemas.microsoft.com/office/drawing/2014/main" id="{C87FC197-66F3-DB47-1081-38BDCCD53B7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ー 2">
            <a:extLst>
              <a:ext uri="{FF2B5EF4-FFF2-40B4-BE49-F238E27FC236}">
                <a16:creationId xmlns:a16="http://schemas.microsoft.com/office/drawing/2014/main" id="{A9799D27-DB06-C81E-A6A8-4689EBED4B6A}"/>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ct val="0"/>
              </a:spcBef>
              <a:defRPr/>
            </a:pPr>
            <a:endParaRPr lang="en-US" altLang="ja-JP" dirty="0"/>
          </a:p>
        </p:txBody>
      </p:sp>
      <p:sp>
        <p:nvSpPr>
          <p:cNvPr id="18436" name="スライド番号プレースホルダー 3">
            <a:extLst>
              <a:ext uri="{FF2B5EF4-FFF2-40B4-BE49-F238E27FC236}">
                <a16:creationId xmlns:a16="http://schemas.microsoft.com/office/drawing/2014/main" id="{39122E1B-0463-CC5B-AAC7-4FD3A685B20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C11C35FA-2D4C-445E-B849-11893BF60F55}" type="slidenum">
              <a:rPr lang="ja-JP" altLang="en-US" smtClean="0">
                <a:solidFill>
                  <a:srgbClr val="000000"/>
                </a:solidFill>
                <a:latin typeface="游ゴシック" panose="020B0400000000000000" pitchFamily="50" charset="-128"/>
              </a:rPr>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76D7C-A1FD-7C59-1A0E-95C7E75F0A3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0A7B3B3-1B35-5454-AD82-4F7F32EF5E5D}"/>
              </a:ext>
            </a:extLst>
          </p:cNvPr>
          <p:cNvSpPr>
            <a:spLocks noGrp="1" noRot="1" noChangeAspect="1"/>
          </p:cNvSpPr>
          <p:nvPr>
            <p:ph type="sldImg"/>
          </p:nvPr>
        </p:nvSpPr>
        <p:spPr>
          <a:xfrm>
            <a:off x="604838" y="674688"/>
            <a:ext cx="5964237" cy="4129087"/>
          </a:xfrm>
        </p:spPr>
      </p:sp>
      <p:sp>
        <p:nvSpPr>
          <p:cNvPr id="3" name="ノート プレースホルダー 2">
            <a:extLst>
              <a:ext uri="{FF2B5EF4-FFF2-40B4-BE49-F238E27FC236}">
                <a16:creationId xmlns:a16="http://schemas.microsoft.com/office/drawing/2014/main" id="{720BB7E7-058F-68AE-3C14-BF74F88A8F72}"/>
              </a:ext>
            </a:extLst>
          </p:cNvPr>
          <p:cNvSpPr>
            <a:spLocks noGrp="1"/>
          </p:cNvSpPr>
          <p:nvPr>
            <p:ph type="body" idx="1"/>
          </p:nvPr>
        </p:nvSpPr>
        <p:spPr/>
        <p:txBody>
          <a:bodyPr/>
          <a:lstStyle/>
          <a:p>
            <a:pPr>
              <a:spcBef>
                <a:spcPts val="0"/>
              </a:spcBef>
              <a:defRPr/>
            </a:pPr>
            <a:endParaRPr kumimoji="1" lang="ja-JP" altLang="en-US" dirty="0"/>
          </a:p>
        </p:txBody>
      </p:sp>
      <p:sp>
        <p:nvSpPr>
          <p:cNvPr id="4" name="スライド番号プレースホルダー 3">
            <a:extLst>
              <a:ext uri="{FF2B5EF4-FFF2-40B4-BE49-F238E27FC236}">
                <a16:creationId xmlns:a16="http://schemas.microsoft.com/office/drawing/2014/main" id="{EB7B438D-B471-7182-44E8-223A0C7282FD}"/>
              </a:ext>
            </a:extLst>
          </p:cNvPr>
          <p:cNvSpPr>
            <a:spLocks noGrp="1"/>
          </p:cNvSpPr>
          <p:nvPr>
            <p:ph type="sldNum" sz="quarter" idx="5"/>
          </p:nvPr>
        </p:nvSpPr>
        <p:spPr/>
        <p:txBody>
          <a:bodyPr/>
          <a:lstStyle/>
          <a:p>
            <a:pPr>
              <a:defRPr/>
            </a:pPr>
            <a:fld id="{849A430D-76B4-49F5-A194-394D849F9493}" type="slidenum">
              <a:rPr lang="ja-JP" altLang="en-US" smtClean="0"/>
              <a:pPr>
                <a:defRPr/>
              </a:pPr>
              <a:t>39</a:t>
            </a:fld>
            <a:endParaRPr lang="ja-JP" altLang="en-US"/>
          </a:p>
        </p:txBody>
      </p:sp>
    </p:spTree>
    <p:extLst>
      <p:ext uri="{BB962C8B-B14F-4D97-AF65-F5344CB8AC3E}">
        <p14:creationId xmlns:p14="http://schemas.microsoft.com/office/powerpoint/2010/main" val="28179704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スライド イメージ プレースホルダー 1">
            <a:extLst>
              <a:ext uri="{FF2B5EF4-FFF2-40B4-BE49-F238E27FC236}">
                <a16:creationId xmlns:a16="http://schemas.microsoft.com/office/drawing/2014/main" id="{AF3A3A01-C438-9C8B-0B23-D2ED3A6FEA5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ノート プレースホルダー 2">
            <a:extLst>
              <a:ext uri="{FF2B5EF4-FFF2-40B4-BE49-F238E27FC236}">
                <a16:creationId xmlns:a16="http://schemas.microsoft.com/office/drawing/2014/main" id="{54E4C26B-B10A-1FE4-09F0-A5AAA4DC0462}"/>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1210"/>
              </a:spcBef>
              <a:defRPr/>
            </a:pPr>
            <a:endParaRPr lang="en-US" altLang="ja-JP" dirty="0"/>
          </a:p>
        </p:txBody>
      </p:sp>
      <p:sp>
        <p:nvSpPr>
          <p:cNvPr id="77828" name="スライド番号プレースホルダー 3">
            <a:extLst>
              <a:ext uri="{FF2B5EF4-FFF2-40B4-BE49-F238E27FC236}">
                <a16:creationId xmlns:a16="http://schemas.microsoft.com/office/drawing/2014/main" id="{9643989F-233A-C5C0-2276-CD6DD6659F7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5D008FFC-AD14-4C1B-9204-BA9814156277}" type="slidenum">
              <a:rPr lang="ja-JP" altLang="en-US" smtClean="0">
                <a:solidFill>
                  <a:srgbClr val="000000"/>
                </a:solidFill>
                <a:latin typeface="游ゴシック" panose="020B0400000000000000" pitchFamily="50" charset="-128"/>
              </a:rPr>
              <a:pPr/>
              <a:t>40</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スライド イメージ プレースホルダー 1">
            <a:extLst>
              <a:ext uri="{FF2B5EF4-FFF2-40B4-BE49-F238E27FC236}">
                <a16:creationId xmlns:a16="http://schemas.microsoft.com/office/drawing/2014/main" id="{CB1686C7-F3A0-3C2B-39EF-8D215319F88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ノート プレースホルダー 2">
            <a:extLst>
              <a:ext uri="{FF2B5EF4-FFF2-40B4-BE49-F238E27FC236}">
                <a16:creationId xmlns:a16="http://schemas.microsoft.com/office/drawing/2014/main" id="{5307A759-BC1C-B408-AACF-B0B191DCB910}"/>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1210"/>
              </a:spcBef>
              <a:defRPr/>
            </a:pPr>
            <a:endParaRPr lang="en-US" altLang="ja-JP" sz="1100" dirty="0"/>
          </a:p>
        </p:txBody>
      </p:sp>
      <p:sp>
        <p:nvSpPr>
          <p:cNvPr id="79876" name="スライド番号プレースホルダー 3">
            <a:extLst>
              <a:ext uri="{FF2B5EF4-FFF2-40B4-BE49-F238E27FC236}">
                <a16:creationId xmlns:a16="http://schemas.microsoft.com/office/drawing/2014/main" id="{FD4CF734-D029-5780-0C48-A2EFD53B124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5D67A2F-8FAB-4105-919E-946EC8077358}" type="slidenum">
              <a:rPr lang="ja-JP" altLang="en-US" smtClean="0">
                <a:solidFill>
                  <a:srgbClr val="000000"/>
                </a:solidFill>
                <a:latin typeface="游ゴシック" panose="020B0400000000000000" pitchFamily="50" charset="-128"/>
              </a:rPr>
              <a:pPr/>
              <a:t>41</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a:extLst>
              <a:ext uri="{FF2B5EF4-FFF2-40B4-BE49-F238E27FC236}">
                <a16:creationId xmlns:a16="http://schemas.microsoft.com/office/drawing/2014/main" id="{D79AF315-C07D-EB4F-5BB2-76FC1C6FCF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ノート プレースホルダー 2">
            <a:extLst>
              <a:ext uri="{FF2B5EF4-FFF2-40B4-BE49-F238E27FC236}">
                <a16:creationId xmlns:a16="http://schemas.microsoft.com/office/drawing/2014/main" id="{4E76871B-F5F9-D409-B95D-DF332BFDDFD8}"/>
              </a:ext>
            </a:extLst>
          </p:cNvPr>
          <p:cNvSpPr>
            <a:spLocks noGrp="1"/>
          </p:cNvSpPr>
          <p:nvPr>
            <p:ph type="body" idx="1"/>
          </p:nvPr>
        </p:nvSpPr>
        <p:spPr/>
        <p:txBody>
          <a:bodyPr/>
          <a:lstStyle/>
          <a:p>
            <a:pPr>
              <a:defRPr/>
            </a:pPr>
            <a:endParaRPr lang="ja-JP" altLang="en-US" sz="1100" dirty="0"/>
          </a:p>
        </p:txBody>
      </p:sp>
      <p:sp>
        <p:nvSpPr>
          <p:cNvPr id="20484" name="スライド番号プレースホルダー 3">
            <a:extLst>
              <a:ext uri="{FF2B5EF4-FFF2-40B4-BE49-F238E27FC236}">
                <a16:creationId xmlns:a16="http://schemas.microsoft.com/office/drawing/2014/main" id="{FE3C642E-8CDB-FAA7-3F78-82D2A4955D5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6C311C98-8776-4814-9D0A-FDF2EF0AF0FD}" type="slidenum">
              <a:rPr lang="ja-JP" altLang="en-US" smtClean="0">
                <a:latin typeface="游ゴシック" panose="020B0400000000000000" pitchFamily="50" charset="-128"/>
              </a:rPr>
              <a:pPr/>
              <a:t>4</a:t>
            </a:fld>
            <a:endParaRPr lang="ja-JP" altLang="en-US">
              <a:latin typeface="游ゴシック" panose="020B0400000000000000"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ー 1">
            <a:extLst>
              <a:ext uri="{FF2B5EF4-FFF2-40B4-BE49-F238E27FC236}">
                <a16:creationId xmlns:a16="http://schemas.microsoft.com/office/drawing/2014/main" id="{C517DE38-CA38-C9F6-862B-5ADC0D8FD92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72C4880D-AD22-341D-F945-B8A055C8D33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24580" name="スライド番号プレースホルダー 3">
            <a:extLst>
              <a:ext uri="{FF2B5EF4-FFF2-40B4-BE49-F238E27FC236}">
                <a16:creationId xmlns:a16="http://schemas.microsoft.com/office/drawing/2014/main" id="{8311F844-DE4A-7561-8856-109384C5F83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BFB4605A-0489-42CB-9043-2D6AF842D176}" type="slidenum">
              <a:rPr lang="ja-JP" altLang="en-US" smtClean="0">
                <a:solidFill>
                  <a:srgbClr val="000000"/>
                </a:solidFill>
                <a:latin typeface="游ゴシック" panose="020B0400000000000000" pitchFamily="50" charset="-128"/>
              </a:rPr>
              <a:pPr/>
              <a:t>5</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a:extLst>
              <a:ext uri="{FF2B5EF4-FFF2-40B4-BE49-F238E27FC236}">
                <a16:creationId xmlns:a16="http://schemas.microsoft.com/office/drawing/2014/main" id="{8C9298F9-C99C-9A0E-3AE4-2E8CF6984595}"/>
              </a:ext>
            </a:extLst>
          </p:cNvPr>
          <p:cNvSpPr>
            <a:spLocks noGrp="1" noRot="1" noChangeAspect="1" noChangeArrowheads="1" noTextEdit="1"/>
          </p:cNvSpPr>
          <p:nvPr>
            <p:ph type="sldImg"/>
          </p:nvPr>
        </p:nvSpPr>
        <p:spPr bwMode="auto">
          <a:xfrm>
            <a:off x="536575" y="595313"/>
            <a:ext cx="5807075" cy="40195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0230CDAE-4A3E-246B-ED72-8FFE4AC1B913}"/>
              </a:ext>
            </a:extLst>
          </p:cNvPr>
          <p:cNvSpPr>
            <a:spLocks noGrp="1" noChangeArrowheads="1"/>
          </p:cNvSpPr>
          <p:nvPr>
            <p:ph type="body" idx="1"/>
          </p:nvPr>
        </p:nvSpPr>
        <p:spPr bwMode="auto">
          <a:xfrm>
            <a:off x="516597" y="4759369"/>
            <a:ext cx="5846202" cy="4551465"/>
          </a:xfrm>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a:spcBef>
                <a:spcPts val="0"/>
              </a:spcBef>
            </a:pPr>
            <a:endParaRPr lang="en-US" altLang="ja-JP" dirty="0"/>
          </a:p>
        </p:txBody>
      </p:sp>
      <p:sp>
        <p:nvSpPr>
          <p:cNvPr id="27652" name="スライド番号プレースホルダー 3">
            <a:extLst>
              <a:ext uri="{FF2B5EF4-FFF2-40B4-BE49-F238E27FC236}">
                <a16:creationId xmlns:a16="http://schemas.microsoft.com/office/drawing/2014/main" id="{6A4D792F-C7B8-56DA-FCB0-45AB9ED717F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11">
              <a:defRPr>
                <a:solidFill>
                  <a:schemeClr val="tx1"/>
                </a:solidFill>
                <a:latin typeface="Calibri" panose="020F0502020204030204" pitchFamily="34" charset="0"/>
              </a:defRPr>
            </a:lvl1pPr>
            <a:lvl2pPr marL="755697" indent="-289791" defTabSz="928611">
              <a:defRPr>
                <a:solidFill>
                  <a:schemeClr val="tx1"/>
                </a:solidFill>
                <a:latin typeface="Calibri" panose="020F0502020204030204" pitchFamily="34" charset="0"/>
              </a:defRPr>
            </a:lvl2pPr>
            <a:lvl3pPr marL="1162364" indent="-232153" defTabSz="928611">
              <a:defRPr>
                <a:solidFill>
                  <a:schemeClr val="tx1"/>
                </a:solidFill>
                <a:latin typeface="Calibri" panose="020F0502020204030204" pitchFamily="34" charset="0"/>
              </a:defRPr>
            </a:lvl3pPr>
            <a:lvl4pPr marL="1626670" indent="-232153" defTabSz="928611">
              <a:defRPr>
                <a:solidFill>
                  <a:schemeClr val="tx1"/>
                </a:solidFill>
                <a:latin typeface="Calibri" panose="020F0502020204030204" pitchFamily="34" charset="0"/>
              </a:defRPr>
            </a:lvl4pPr>
            <a:lvl5pPr marL="2092577" indent="-232153" defTabSz="928611">
              <a:defRPr>
                <a:solidFill>
                  <a:schemeClr val="tx1"/>
                </a:solidFill>
                <a:latin typeface="Calibri" panose="020F0502020204030204" pitchFamily="34" charset="0"/>
              </a:defRPr>
            </a:lvl5pPr>
            <a:lvl6pPr marL="2553680" indent="-232153" defTabSz="928611" eaLnBrk="0" fontAlgn="base" hangingPunct="0">
              <a:spcBef>
                <a:spcPct val="0"/>
              </a:spcBef>
              <a:spcAft>
                <a:spcPct val="0"/>
              </a:spcAft>
              <a:defRPr>
                <a:solidFill>
                  <a:schemeClr val="tx1"/>
                </a:solidFill>
                <a:latin typeface="Calibri" panose="020F0502020204030204" pitchFamily="34" charset="0"/>
              </a:defRPr>
            </a:lvl6pPr>
            <a:lvl7pPr marL="3014784" indent="-232153" defTabSz="928611" eaLnBrk="0" fontAlgn="base" hangingPunct="0">
              <a:spcBef>
                <a:spcPct val="0"/>
              </a:spcBef>
              <a:spcAft>
                <a:spcPct val="0"/>
              </a:spcAft>
              <a:defRPr>
                <a:solidFill>
                  <a:schemeClr val="tx1"/>
                </a:solidFill>
                <a:latin typeface="Calibri" panose="020F0502020204030204" pitchFamily="34" charset="0"/>
              </a:defRPr>
            </a:lvl7pPr>
            <a:lvl8pPr marL="3475886" indent="-232153" defTabSz="928611" eaLnBrk="0" fontAlgn="base" hangingPunct="0">
              <a:spcBef>
                <a:spcPct val="0"/>
              </a:spcBef>
              <a:spcAft>
                <a:spcPct val="0"/>
              </a:spcAft>
              <a:defRPr>
                <a:solidFill>
                  <a:schemeClr val="tx1"/>
                </a:solidFill>
                <a:latin typeface="Calibri" panose="020F0502020204030204" pitchFamily="34" charset="0"/>
              </a:defRPr>
            </a:lvl8pPr>
            <a:lvl9pPr marL="3936990" indent="-232153" defTabSz="928611" eaLnBrk="0" fontAlgn="base" hangingPunct="0">
              <a:spcBef>
                <a:spcPct val="0"/>
              </a:spcBef>
              <a:spcAft>
                <a:spcPct val="0"/>
              </a:spcAft>
              <a:defRPr>
                <a:solidFill>
                  <a:schemeClr val="tx1"/>
                </a:solidFill>
                <a:latin typeface="Calibri" panose="020F0502020204030204" pitchFamily="34" charset="0"/>
              </a:defRPr>
            </a:lvl9pPr>
          </a:lstStyle>
          <a:p>
            <a:pPr>
              <a:defRPr/>
            </a:pPr>
            <a:fld id="{0DE2B0B1-379B-49D2-8548-7602D759AD8B}" type="slidenum">
              <a:rPr lang="ja-JP" altLang="en-US" sz="1300">
                <a:solidFill>
                  <a:srgbClr val="000000"/>
                </a:solidFill>
                <a:ea typeface="ＭＳ Ｐゴシック" panose="020B0600070205080204" pitchFamily="50" charset="-128"/>
              </a:rPr>
              <a:pPr>
                <a:defRPr/>
              </a:pPr>
              <a:t>6</a:t>
            </a:fld>
            <a:endParaRPr lang="en-US" altLang="ja-JP" sz="1300">
              <a:solidFill>
                <a:srgbClr val="000000"/>
              </a:solidFill>
              <a:ea typeface="ＭＳ Ｐゴシック" panose="020B0600070205080204" pitchFamily="5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ー 1">
            <a:extLst>
              <a:ext uri="{FF2B5EF4-FFF2-40B4-BE49-F238E27FC236}">
                <a16:creationId xmlns:a16="http://schemas.microsoft.com/office/drawing/2014/main" id="{DE6AADB0-5DC0-FD2A-1FF1-6F6CCABE34F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06CC6680-00EC-6881-8997-ECF22BD998BB}"/>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0"/>
              </a:spcBef>
              <a:defRPr/>
            </a:pPr>
            <a:endParaRPr lang="en-US" altLang="ja-JP" dirty="0"/>
          </a:p>
        </p:txBody>
      </p:sp>
      <p:sp>
        <p:nvSpPr>
          <p:cNvPr id="22532" name="スライド番号プレースホルダー 3">
            <a:extLst>
              <a:ext uri="{FF2B5EF4-FFF2-40B4-BE49-F238E27FC236}">
                <a16:creationId xmlns:a16="http://schemas.microsoft.com/office/drawing/2014/main" id="{B227CE5B-4253-EC76-4944-047AA63BE9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7C4EDF35-5670-4056-A510-E37DFFF92AAB}" type="slidenum">
              <a:rPr lang="ja-JP" altLang="en-US" smtClean="0">
                <a:solidFill>
                  <a:srgbClr val="000000"/>
                </a:solidFill>
                <a:latin typeface="游ゴシック" panose="020B0400000000000000" pitchFamily="50" charset="-128"/>
              </a:rPr>
              <a:pPr/>
              <a:t>7</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ー 1">
            <a:extLst>
              <a:ext uri="{FF2B5EF4-FFF2-40B4-BE49-F238E27FC236}">
                <a16:creationId xmlns:a16="http://schemas.microsoft.com/office/drawing/2014/main" id="{39C21BB9-0666-7A25-0C5D-A86A907BD8B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ノート プレースホルダー 2">
            <a:extLst>
              <a:ext uri="{FF2B5EF4-FFF2-40B4-BE49-F238E27FC236}">
                <a16:creationId xmlns:a16="http://schemas.microsoft.com/office/drawing/2014/main" id="{8D5C9A85-8041-968A-95CF-106290F94B4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28676" name="スライド番号プレースホルダー 3">
            <a:extLst>
              <a:ext uri="{FF2B5EF4-FFF2-40B4-BE49-F238E27FC236}">
                <a16:creationId xmlns:a16="http://schemas.microsoft.com/office/drawing/2014/main" id="{A4C30E2C-BDE1-7C3C-EAC8-4EFF63D41E7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B4506BE9-54B6-4876-BDF1-A775B358F0F4}" type="slidenum">
              <a:rPr lang="ja-JP" altLang="en-US" smtClean="0">
                <a:solidFill>
                  <a:srgbClr val="000000"/>
                </a:solidFill>
                <a:latin typeface="游ゴシック" panose="020B0400000000000000" pitchFamily="50" charset="-128"/>
              </a:rPr>
              <a:pPr/>
              <a:t>8</a:t>
            </a:fld>
            <a:endParaRPr lang="ja-JP" altLang="en-US">
              <a:solidFill>
                <a:srgbClr val="000000"/>
              </a:solidFill>
              <a:latin typeface="游ゴシック" panose="020B0400000000000000" pitchFamily="50" charset="-128"/>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777CD842-66EE-894A-0300-C14D85D30F3C}"/>
              </a:ext>
            </a:extLst>
          </p:cNvPr>
          <p:cNvSpPr>
            <a:spLocks noGrp="1"/>
          </p:cNvSpPr>
          <p:nvPr>
            <p:ph type="dt" sz="half" idx="10"/>
          </p:nvPr>
        </p:nvSpPr>
        <p:spPr/>
        <p:txBody>
          <a:bodyPr/>
          <a:lstStyle>
            <a:lvl1pPr>
              <a:defRPr/>
            </a:lvl1pPr>
          </a:lstStyle>
          <a:p>
            <a:pPr>
              <a:defRPr/>
            </a:pPr>
            <a:fld id="{B15553FE-DF85-4399-9A2D-A6BDA52C9954}"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3D5D1891-1AE9-13B9-26EE-E6292DAF006B}"/>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C944EAF-0196-520B-99BB-271F60D0DF1D}"/>
              </a:ext>
            </a:extLst>
          </p:cNvPr>
          <p:cNvSpPr>
            <a:spLocks noGrp="1"/>
          </p:cNvSpPr>
          <p:nvPr>
            <p:ph type="sldNum" sz="quarter" idx="12"/>
          </p:nvPr>
        </p:nvSpPr>
        <p:spPr/>
        <p:txBody>
          <a:bodyPr/>
          <a:lstStyle>
            <a:lvl1pPr>
              <a:defRPr/>
            </a:lvl1pPr>
          </a:lstStyle>
          <a:p>
            <a:pPr>
              <a:defRPr/>
            </a:pPr>
            <a:fld id="{5F6B4F54-FF5E-49F0-BDC3-C7600E24A926}" type="slidenum">
              <a:rPr lang="ja-JP" altLang="en-US"/>
              <a:pPr>
                <a:defRPr/>
              </a:pPr>
              <a:t>‹#›</a:t>
            </a:fld>
            <a:endParaRPr lang="ja-JP" altLang="en-US"/>
          </a:p>
        </p:txBody>
      </p:sp>
    </p:spTree>
    <p:extLst>
      <p:ext uri="{BB962C8B-B14F-4D97-AF65-F5344CB8AC3E}">
        <p14:creationId xmlns:p14="http://schemas.microsoft.com/office/powerpoint/2010/main" val="174916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本編">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35CF766A-5B00-77F4-1102-CA153693B3E8}"/>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5618124B-5ED9-97BA-43E7-670DED423FB5}"/>
              </a:ext>
            </a:extLst>
          </p:cNvPr>
          <p:cNvSpPr>
            <a:spLocks noGrp="1"/>
          </p:cNvSpPr>
          <p:nvPr>
            <p:ph type="sldNum" sz="quarter" idx="10"/>
          </p:nvPr>
        </p:nvSpPr>
        <p:spPr/>
        <p:txBody>
          <a:bodyPr/>
          <a:lstStyle>
            <a:lvl1pPr>
              <a:defRPr/>
            </a:lvl1pPr>
          </a:lstStyle>
          <a:p>
            <a:pPr>
              <a:defRPr/>
            </a:pPr>
            <a:fld id="{69C19EEC-A7DD-4A63-AEC8-C70E92A6779F}" type="slidenum">
              <a:rPr lang="ja-JP" altLang="en-US" smtClean="0"/>
              <a:pPr>
                <a:defRPr/>
              </a:pPr>
              <a:t>‹#›</a:t>
            </a:fld>
            <a:endParaRPr lang="ja-JP" altLang="en-US"/>
          </a:p>
        </p:txBody>
      </p:sp>
      <p:cxnSp>
        <p:nvCxnSpPr>
          <p:cNvPr id="4" name="直線コネクタ 3">
            <a:extLst>
              <a:ext uri="{FF2B5EF4-FFF2-40B4-BE49-F238E27FC236}">
                <a16:creationId xmlns:a16="http://schemas.microsoft.com/office/drawing/2014/main" id="{3719422E-552F-3DD8-5F3F-9A82ACAE41DC}"/>
              </a:ext>
            </a:extLst>
          </p:cNvPr>
          <p:cNvCxnSpPr/>
          <p:nvPr userDrawn="1"/>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110670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目次スライド">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18D1EA3B-0FFC-ABA4-9166-956BE80C02CC}"/>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F5E72F62-0B01-F19E-1FDE-EA01D894CAB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目次</a:t>
            </a:r>
          </a:p>
        </p:txBody>
      </p:sp>
      <p:sp>
        <p:nvSpPr>
          <p:cNvPr id="4" name="Slide Number Placeholder 5">
            <a:extLst>
              <a:ext uri="{FF2B5EF4-FFF2-40B4-BE49-F238E27FC236}">
                <a16:creationId xmlns:a16="http://schemas.microsoft.com/office/drawing/2014/main" id="{4425D696-9B34-AD67-D425-A0879DC4CCA8}"/>
              </a:ext>
            </a:extLst>
          </p:cNvPr>
          <p:cNvSpPr>
            <a:spLocks noGrp="1"/>
          </p:cNvSpPr>
          <p:nvPr>
            <p:ph type="sldNum" sz="quarter" idx="10"/>
          </p:nvPr>
        </p:nvSpPr>
        <p:spPr/>
        <p:txBody>
          <a:bodyPr/>
          <a:lstStyle>
            <a:lvl1pPr>
              <a:defRPr/>
            </a:lvl1pPr>
          </a:lstStyle>
          <a:p>
            <a:pPr>
              <a:defRPr/>
            </a:pPr>
            <a:fld id="{A5EB40B5-529D-4F60-AE11-41DACC319FBB}" type="slidenum">
              <a:rPr lang="ja-JP" altLang="en-US"/>
              <a:pPr>
                <a:defRPr/>
              </a:pPr>
              <a:t>‹#›</a:t>
            </a:fld>
            <a:endParaRPr lang="ja-JP" altLang="en-US"/>
          </a:p>
        </p:txBody>
      </p:sp>
    </p:spTree>
    <p:extLst>
      <p:ext uri="{BB962C8B-B14F-4D97-AF65-F5344CB8AC3E}">
        <p14:creationId xmlns:p14="http://schemas.microsoft.com/office/powerpoint/2010/main" val="1651469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本テーマの獲得目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99A15E9-1899-1B79-6BEF-C10CA46242DF}"/>
              </a:ext>
            </a:extLst>
          </p:cNvPr>
          <p:cNvCxnSpPr/>
          <p:nvPr userDrawn="1"/>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35EFAD6-1D83-378D-E109-FA8AF6C655D1}"/>
              </a:ext>
            </a:extLst>
          </p:cNvPr>
          <p:cNvSpPr/>
          <p:nvPr userDrawn="1"/>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本研修の獲得目標を確認する</a:t>
            </a:r>
          </a:p>
        </p:txBody>
      </p:sp>
      <p:sp>
        <p:nvSpPr>
          <p:cNvPr id="4" name="四角形: 角を丸くする 3">
            <a:extLst>
              <a:ext uri="{FF2B5EF4-FFF2-40B4-BE49-F238E27FC236}">
                <a16:creationId xmlns:a16="http://schemas.microsoft.com/office/drawing/2014/main" id="{37B254EB-1BFE-7B67-E56B-A66717F09A52}"/>
              </a:ext>
            </a:extLst>
          </p:cNvPr>
          <p:cNvSpPr/>
          <p:nvPr userDrawn="1"/>
        </p:nvSpPr>
        <p:spPr>
          <a:xfrm>
            <a:off x="333375" y="868363"/>
            <a:ext cx="9239250" cy="5635625"/>
          </a:xfrm>
          <a:prstGeom prst="roundRect">
            <a:avLst>
              <a:gd name="adj" fmla="val 6678"/>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grpSp>
        <p:nvGrpSpPr>
          <p:cNvPr id="5" name="グループ化 7">
            <a:extLst>
              <a:ext uri="{FF2B5EF4-FFF2-40B4-BE49-F238E27FC236}">
                <a16:creationId xmlns:a16="http://schemas.microsoft.com/office/drawing/2014/main" id="{D71E29F6-348B-DFC3-1DD4-96F4D41C29A3}"/>
              </a:ext>
            </a:extLst>
          </p:cNvPr>
          <p:cNvGrpSpPr>
            <a:grpSpLocks/>
          </p:cNvGrpSpPr>
          <p:nvPr/>
        </p:nvGrpSpPr>
        <p:grpSpPr bwMode="auto">
          <a:xfrm>
            <a:off x="1471613" y="4581525"/>
            <a:ext cx="6962775" cy="1849438"/>
            <a:chOff x="1177770" y="4581076"/>
            <a:chExt cx="6961742" cy="1849515"/>
          </a:xfrm>
        </p:grpSpPr>
        <p:pic>
          <p:nvPicPr>
            <p:cNvPr id="6" name="図 8" descr="黒い背景と白い文字のロゴ&#10;&#10;自動的に生成された説明">
              <a:extLst>
                <a:ext uri="{FF2B5EF4-FFF2-40B4-BE49-F238E27FC236}">
                  <a16:creationId xmlns:a16="http://schemas.microsoft.com/office/drawing/2014/main" id="{EC801576-B882-938E-C721-D38C9B3318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770" y="4581076"/>
              <a:ext cx="1849515" cy="1849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C9739342-1BA9-3C9E-B18F-2C2340135074}"/>
                </a:ext>
              </a:extLst>
            </p:cNvPr>
            <p:cNvSpPr txBox="1"/>
            <p:nvPr/>
          </p:nvSpPr>
          <p:spPr>
            <a:xfrm>
              <a:off x="2752336" y="5373272"/>
              <a:ext cx="5387176" cy="522309"/>
            </a:xfrm>
            <a:prstGeom prst="rect">
              <a:avLst/>
            </a:prstGeom>
            <a:noFill/>
          </p:spPr>
          <p:txBody>
            <a:bodyPr>
              <a:spAutoFit/>
            </a:bodyPr>
            <a:lstStyle/>
            <a:p>
              <a:pPr>
                <a:spcBef>
                  <a:spcPts val="600"/>
                </a:spcBef>
                <a:defRPr/>
              </a:pPr>
              <a:r>
                <a:rPr lang="ja-JP" altLang="en-US" sz="1400" spc="100" dirty="0">
                  <a:latin typeface="メイリオ" panose="020B0604030504040204" pitchFamily="50" charset="-128"/>
                  <a:ea typeface="メイリオ" panose="020B0604030504040204" pitchFamily="50" charset="-128"/>
                </a:rPr>
                <a:t>日々の仕事を振り返りつつ、明日からの仕事に活かせるよう学びを深めていきましょう</a:t>
              </a:r>
              <a:endParaRPr lang="en-US" altLang="ja-JP" sz="1400" spc="100" dirty="0">
                <a:latin typeface="メイリオ" panose="020B0604030504040204" pitchFamily="50" charset="-128"/>
                <a:ea typeface="メイリオ" panose="020B0604030504040204" pitchFamily="50" charset="-128"/>
              </a:endParaRPr>
            </a:p>
          </p:txBody>
        </p:sp>
      </p:grpSp>
      <p:sp>
        <p:nvSpPr>
          <p:cNvPr id="8" name="Slide Number Placeholder 5">
            <a:extLst>
              <a:ext uri="{FF2B5EF4-FFF2-40B4-BE49-F238E27FC236}">
                <a16:creationId xmlns:a16="http://schemas.microsoft.com/office/drawing/2014/main" id="{01517944-5421-3C05-F66F-71F66B942754}"/>
              </a:ext>
            </a:extLst>
          </p:cNvPr>
          <p:cNvSpPr>
            <a:spLocks noGrp="1"/>
          </p:cNvSpPr>
          <p:nvPr>
            <p:ph type="sldNum" sz="quarter" idx="10"/>
          </p:nvPr>
        </p:nvSpPr>
        <p:spPr/>
        <p:txBody>
          <a:bodyPr/>
          <a:lstStyle>
            <a:lvl1pPr>
              <a:defRPr/>
            </a:lvl1pPr>
          </a:lstStyle>
          <a:p>
            <a:pPr>
              <a:defRPr/>
            </a:pPr>
            <a:fld id="{1DCBB80B-0C47-46AD-8F6C-BBD935C006EF}" type="slidenum">
              <a:rPr lang="ja-JP" altLang="en-US"/>
              <a:pPr>
                <a:defRPr/>
              </a:pPr>
              <a:t>‹#›</a:t>
            </a:fld>
            <a:endParaRPr lang="ja-JP" altLang="en-US"/>
          </a:p>
        </p:txBody>
      </p:sp>
    </p:spTree>
    <p:extLst>
      <p:ext uri="{BB962C8B-B14F-4D97-AF65-F5344CB8AC3E}">
        <p14:creationId xmlns:p14="http://schemas.microsoft.com/office/powerpoint/2010/main" val="4278218778"/>
      </p:ext>
    </p:extLst>
  </p:cSld>
  <p:clrMapOvr>
    <a:masterClrMapping/>
  </p:clrMapOvr>
  <p:transition spd="slow"/>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C2F9A1E-7605-8819-EA60-B99744BF7415}"/>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グラフィックス 3" descr="チャット">
            <a:extLst>
              <a:ext uri="{FF2B5EF4-FFF2-40B4-BE49-F238E27FC236}">
                <a16:creationId xmlns:a16="http://schemas.microsoft.com/office/drawing/2014/main" id="{D84778B9-32AE-D0E6-762E-027DDE4C81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3" y="5445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a:extLst>
              <a:ext uri="{FF2B5EF4-FFF2-40B4-BE49-F238E27FC236}">
                <a16:creationId xmlns:a16="http://schemas.microsoft.com/office/drawing/2014/main" id="{5B9D7E51-FE94-D9E1-399D-2F84B507E91F}"/>
              </a:ext>
            </a:extLst>
          </p:cNvPr>
          <p:cNvSpPr/>
          <p:nvPr/>
        </p:nvSpPr>
        <p:spPr>
          <a:xfrm>
            <a:off x="1420813" y="652463"/>
            <a:ext cx="8296275" cy="682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dirty="0">
                <a:solidFill>
                  <a:schemeClr val="tx1"/>
                </a:solidFill>
                <a:latin typeface="メイリオ" panose="020B0604030504040204" pitchFamily="50" charset="-128"/>
                <a:ea typeface="メイリオ" panose="020B0604030504040204" pitchFamily="50" charset="-128"/>
              </a:rPr>
              <a:t>受講者同士で、自由に意見交換しましょう</a:t>
            </a:r>
          </a:p>
        </p:txBody>
      </p:sp>
      <p:sp>
        <p:nvSpPr>
          <p:cNvPr id="5" name="Slide Number Placeholder 5">
            <a:extLst>
              <a:ext uri="{FF2B5EF4-FFF2-40B4-BE49-F238E27FC236}">
                <a16:creationId xmlns:a16="http://schemas.microsoft.com/office/drawing/2014/main" id="{ACE203DC-BDA3-8351-7417-A47E1824C7D6}"/>
              </a:ext>
            </a:extLst>
          </p:cNvPr>
          <p:cNvSpPr>
            <a:spLocks noGrp="1"/>
          </p:cNvSpPr>
          <p:nvPr>
            <p:ph type="sldNum" sz="quarter" idx="10"/>
          </p:nvPr>
        </p:nvSpPr>
        <p:spPr/>
        <p:txBody>
          <a:bodyPr/>
          <a:lstStyle>
            <a:lvl1pPr>
              <a:defRPr/>
            </a:lvl1pPr>
          </a:lstStyle>
          <a:p>
            <a:pPr>
              <a:defRPr/>
            </a:pPr>
            <a:fld id="{F12D87F0-A708-437F-A882-E5B2FAEA189B}" type="slidenum">
              <a:rPr lang="ja-JP" altLang="en-US"/>
              <a:pPr>
                <a:defRPr/>
              </a:pPr>
              <a:t>‹#›</a:t>
            </a:fld>
            <a:endParaRPr lang="ja-JP" altLang="en-US"/>
          </a:p>
        </p:txBody>
      </p:sp>
    </p:spTree>
    <p:extLst>
      <p:ext uri="{BB962C8B-B14F-4D97-AF65-F5344CB8AC3E}">
        <p14:creationId xmlns:p14="http://schemas.microsoft.com/office/powerpoint/2010/main" val="284125296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本編（青）">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35CF766A-5B00-77F4-1102-CA153693B3E8}"/>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5618124B-5ED9-97BA-43E7-670DED423FB5}"/>
              </a:ext>
            </a:extLst>
          </p:cNvPr>
          <p:cNvSpPr>
            <a:spLocks noGrp="1"/>
          </p:cNvSpPr>
          <p:nvPr>
            <p:ph type="sldNum" sz="quarter" idx="10"/>
          </p:nvPr>
        </p:nvSpPr>
        <p:spPr/>
        <p:txBody>
          <a:bodyPr/>
          <a:lstStyle>
            <a:lvl1pPr>
              <a:defRPr/>
            </a:lvl1pPr>
          </a:lstStyle>
          <a:p>
            <a:pPr>
              <a:defRPr/>
            </a:pPr>
            <a:fld id="{A3388C95-9A0B-4956-A571-21D9F301AB08}" type="slidenum">
              <a:rPr lang="ja-JP" altLang="en-US"/>
              <a:pPr>
                <a:defRPr/>
              </a:pPr>
              <a:t>‹#›</a:t>
            </a:fld>
            <a:endParaRPr lang="ja-JP" altLang="en-US"/>
          </a:p>
        </p:txBody>
      </p:sp>
    </p:spTree>
    <p:extLst>
      <p:ext uri="{BB962C8B-B14F-4D97-AF65-F5344CB8AC3E}">
        <p14:creationId xmlns:p14="http://schemas.microsoft.com/office/powerpoint/2010/main" val="668677824"/>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本編（赤）">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35CF766A-5B00-77F4-1102-CA153693B3E8}"/>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5618124B-5ED9-97BA-43E7-670DED423FB5}"/>
              </a:ext>
            </a:extLst>
          </p:cNvPr>
          <p:cNvSpPr>
            <a:spLocks noGrp="1"/>
          </p:cNvSpPr>
          <p:nvPr>
            <p:ph type="sldNum" sz="quarter" idx="10"/>
          </p:nvPr>
        </p:nvSpPr>
        <p:spPr/>
        <p:txBody>
          <a:bodyPr/>
          <a:lstStyle>
            <a:lvl1pPr>
              <a:defRPr/>
            </a:lvl1pPr>
          </a:lstStyle>
          <a:p>
            <a:pPr>
              <a:defRPr/>
            </a:pPr>
            <a:fld id="{A3388C95-9A0B-4956-A571-21D9F301AB08}" type="slidenum">
              <a:rPr lang="ja-JP" altLang="en-US"/>
              <a:pPr>
                <a:defRPr/>
              </a:pPr>
              <a:t>‹#›</a:t>
            </a:fld>
            <a:endParaRPr lang="ja-JP" altLang="en-US"/>
          </a:p>
        </p:txBody>
      </p:sp>
    </p:spTree>
    <p:extLst>
      <p:ext uri="{BB962C8B-B14F-4D97-AF65-F5344CB8AC3E}">
        <p14:creationId xmlns:p14="http://schemas.microsoft.com/office/powerpoint/2010/main" val="262080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フリー">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A0774F4A-53B1-8771-E95D-06AFC4CB3D89}"/>
              </a:ext>
            </a:extLst>
          </p:cNvPr>
          <p:cNvSpPr>
            <a:spLocks noGrp="1"/>
          </p:cNvSpPr>
          <p:nvPr>
            <p:ph type="sldNum" sz="quarter" idx="10"/>
          </p:nvPr>
        </p:nvSpPr>
        <p:spPr/>
        <p:txBody>
          <a:bodyPr/>
          <a:lstStyle>
            <a:lvl1pPr>
              <a:defRPr/>
            </a:lvl1pPr>
          </a:lstStyle>
          <a:p>
            <a:pPr>
              <a:defRPr/>
            </a:pPr>
            <a:fld id="{37C3B5CE-E22D-4D2E-B9DB-4BBAC04F54C8}" type="slidenum">
              <a:rPr lang="ja-JP" altLang="en-US"/>
              <a:pPr>
                <a:defRPr/>
              </a:pPr>
              <a:t>‹#›</a:t>
            </a:fld>
            <a:endParaRPr lang="ja-JP" altLang="en-US"/>
          </a:p>
        </p:txBody>
      </p:sp>
    </p:spTree>
    <p:extLst>
      <p:ext uri="{BB962C8B-B14F-4D97-AF65-F5344CB8AC3E}">
        <p14:creationId xmlns:p14="http://schemas.microsoft.com/office/powerpoint/2010/main" val="118683333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研修目標の確認と振り返り">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CDDE92A-DAFD-2D29-39DC-B3CCC0C1996E}"/>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A7A333A1-5614-064B-BCDC-A4D8C3D5A442}"/>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獲得目標の確認と振り返り</a:t>
            </a:r>
          </a:p>
        </p:txBody>
      </p:sp>
      <p:sp>
        <p:nvSpPr>
          <p:cNvPr id="4" name="四角形: 角を丸くする 3">
            <a:extLst>
              <a:ext uri="{FF2B5EF4-FFF2-40B4-BE49-F238E27FC236}">
                <a16:creationId xmlns:a16="http://schemas.microsoft.com/office/drawing/2014/main" id="{D5A562EA-6614-8A9E-7F74-2CDA7DEF5ED6}"/>
              </a:ext>
            </a:extLst>
          </p:cNvPr>
          <p:cNvSpPr/>
          <p:nvPr/>
        </p:nvSpPr>
        <p:spPr>
          <a:xfrm>
            <a:off x="276225" y="958850"/>
            <a:ext cx="9359900" cy="2160588"/>
          </a:xfrm>
          <a:prstGeom prst="roundRect">
            <a:avLst>
              <a:gd name="adj" fmla="val 2157"/>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達成度　→　　達成！　・　まあまあ達成！　・　もう少し！　・　いまいち！</a:t>
            </a:r>
          </a:p>
          <a:p>
            <a:pPr marL="0" lvl="1" eaLnBrk="1" fontAlgn="auto" hangingPunct="1">
              <a:spcBef>
                <a:spcPts val="300"/>
              </a:spcBef>
              <a:spcAft>
                <a:spcPts val="0"/>
              </a:spcAft>
              <a:defRPr/>
            </a:pPr>
            <a:endParaRPr kumimoji="1" lang="ja-JP" altLang="en-US"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なぜそう思いましたか？理由を書いてみましょう</a:t>
            </a:r>
            <a:endParaRPr kumimoji="1" lang="en-US" altLang="ja-JP"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968920AF-A9D0-A7E2-BCC6-D2E0B00CF489}"/>
              </a:ext>
            </a:extLst>
          </p:cNvPr>
          <p:cNvSpPr/>
          <p:nvPr userDrawn="1"/>
        </p:nvSpPr>
        <p:spPr>
          <a:xfrm>
            <a:off x="71438" y="696913"/>
            <a:ext cx="2719387" cy="371475"/>
          </a:xfrm>
          <a:prstGeom prst="roundRect">
            <a:avLst>
              <a:gd name="adj" fmla="val 50000"/>
            </a:avLst>
          </a:prstGeom>
          <a:solidFill>
            <a:schemeClr val="bg2">
              <a:lumMod val="75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獲得目標の達成度</a:t>
            </a:r>
          </a:p>
        </p:txBody>
      </p:sp>
      <p:sp>
        <p:nvSpPr>
          <p:cNvPr id="6" name="フリーフォーム: 図形 5">
            <a:extLst>
              <a:ext uri="{FF2B5EF4-FFF2-40B4-BE49-F238E27FC236}">
                <a16:creationId xmlns:a16="http://schemas.microsoft.com/office/drawing/2014/main" id="{E3AD5770-53F0-C071-27BD-5442C8DD89A9}"/>
              </a:ext>
            </a:extLst>
          </p:cNvPr>
          <p:cNvSpPr/>
          <p:nvPr userDrawn="1"/>
        </p:nvSpPr>
        <p:spPr>
          <a:xfrm>
            <a:off x="7083425" y="663575"/>
            <a:ext cx="2717800" cy="582613"/>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793EEA6F-467C-372E-50C0-3A61F1F11576}"/>
              </a:ext>
            </a:extLst>
          </p:cNvPr>
          <p:cNvSpPr/>
          <p:nvPr/>
        </p:nvSpPr>
        <p:spPr>
          <a:xfrm>
            <a:off x="276225" y="3535363"/>
            <a:ext cx="9359900" cy="1260475"/>
          </a:xfrm>
          <a:prstGeom prst="roundRect">
            <a:avLst>
              <a:gd name="adj" fmla="val 3595"/>
            </a:avLst>
          </a:prstGeom>
          <a:noFill/>
          <a:ln w="57150">
            <a:solidFill>
              <a:schemeClr val="accent2">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94F6F221-7E6B-8A2E-596D-B0531A2996FD}"/>
              </a:ext>
            </a:extLst>
          </p:cNvPr>
          <p:cNvSpPr/>
          <p:nvPr/>
        </p:nvSpPr>
        <p:spPr>
          <a:xfrm>
            <a:off x="71438" y="3273425"/>
            <a:ext cx="5099050" cy="371475"/>
          </a:xfrm>
          <a:prstGeom prst="roundRect">
            <a:avLst>
              <a:gd name="adj" fmla="val 50000"/>
            </a:avLst>
          </a:prstGeom>
          <a:solidFill>
            <a:schemeClr val="accent2">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学べてよかったこと・もっと知りたいこと</a:t>
            </a:r>
          </a:p>
        </p:txBody>
      </p:sp>
      <p:sp>
        <p:nvSpPr>
          <p:cNvPr id="9" name="四角形: 角を丸くする 8">
            <a:extLst>
              <a:ext uri="{FF2B5EF4-FFF2-40B4-BE49-F238E27FC236}">
                <a16:creationId xmlns:a16="http://schemas.microsoft.com/office/drawing/2014/main" id="{232F465D-CFB4-2F49-436F-409079CD1302}"/>
              </a:ext>
            </a:extLst>
          </p:cNvPr>
          <p:cNvSpPr/>
          <p:nvPr/>
        </p:nvSpPr>
        <p:spPr>
          <a:xfrm>
            <a:off x="276225" y="5200650"/>
            <a:ext cx="9359900" cy="1258888"/>
          </a:xfrm>
          <a:prstGeom prst="roundRect">
            <a:avLst>
              <a:gd name="adj" fmla="val 6678"/>
            </a:avLst>
          </a:prstGeom>
          <a:noFill/>
          <a:ln w="57150">
            <a:solidFill>
              <a:schemeClr val="accent5">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FBFFDD72-63B9-9F8F-B44E-471246185202}"/>
              </a:ext>
            </a:extLst>
          </p:cNvPr>
          <p:cNvSpPr/>
          <p:nvPr/>
        </p:nvSpPr>
        <p:spPr>
          <a:xfrm>
            <a:off x="71438" y="4938713"/>
            <a:ext cx="4237037" cy="371475"/>
          </a:xfrm>
          <a:prstGeom prst="roundRect">
            <a:avLst>
              <a:gd name="adj" fmla="val 50000"/>
            </a:avLst>
          </a:prstGeom>
          <a:solidFill>
            <a:schemeClr val="accent5">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明日からの仕事に活かしたいこと</a:t>
            </a:r>
          </a:p>
        </p:txBody>
      </p:sp>
      <p:sp>
        <p:nvSpPr>
          <p:cNvPr id="11" name="テキスト ボックス 10">
            <a:extLst>
              <a:ext uri="{FF2B5EF4-FFF2-40B4-BE49-F238E27FC236}">
                <a16:creationId xmlns:a16="http://schemas.microsoft.com/office/drawing/2014/main" id="{8484B91A-1948-FE7E-410C-51D2B362BADD}"/>
              </a:ext>
            </a:extLst>
          </p:cNvPr>
          <p:cNvSpPr txBox="1"/>
          <p:nvPr/>
        </p:nvSpPr>
        <p:spPr>
          <a:xfrm>
            <a:off x="7089775" y="774700"/>
            <a:ext cx="2717800" cy="261938"/>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「はじめに」を適宜確認しましょう</a:t>
            </a:r>
          </a:p>
        </p:txBody>
      </p:sp>
      <p:sp>
        <p:nvSpPr>
          <p:cNvPr id="12" name="Slide Number Placeholder 5">
            <a:extLst>
              <a:ext uri="{FF2B5EF4-FFF2-40B4-BE49-F238E27FC236}">
                <a16:creationId xmlns:a16="http://schemas.microsoft.com/office/drawing/2014/main" id="{848D9F2B-8A4A-678D-76A4-7EDFCE99E4C4}"/>
              </a:ext>
            </a:extLst>
          </p:cNvPr>
          <p:cNvSpPr>
            <a:spLocks noGrp="1"/>
          </p:cNvSpPr>
          <p:nvPr>
            <p:ph type="sldNum" sz="quarter" idx="10"/>
          </p:nvPr>
        </p:nvSpPr>
        <p:spPr/>
        <p:txBody>
          <a:bodyPr/>
          <a:lstStyle>
            <a:lvl1pPr>
              <a:defRPr/>
            </a:lvl1pPr>
          </a:lstStyle>
          <a:p>
            <a:pPr>
              <a:defRPr/>
            </a:pPr>
            <a:fld id="{52910337-4B84-419D-B9B1-C9BBDF661CD8}" type="slidenum">
              <a:rPr lang="ja-JP" altLang="en-US"/>
              <a:pPr>
                <a:defRPr/>
              </a:pPr>
              <a:t>‹#›</a:t>
            </a:fld>
            <a:endParaRPr lang="ja-JP" altLang="en-US"/>
          </a:p>
        </p:txBody>
      </p:sp>
    </p:spTree>
    <p:extLst>
      <p:ext uri="{BB962C8B-B14F-4D97-AF65-F5344CB8AC3E}">
        <p14:creationId xmlns:p14="http://schemas.microsoft.com/office/powerpoint/2010/main" val="3042634720"/>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出典">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86A25877-511D-904B-C834-3B596C94B919}"/>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7DDBB434-51B8-718C-ACAE-17C442FCF8AE}"/>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出典・参考図書・文献</a:t>
            </a:r>
          </a:p>
        </p:txBody>
      </p:sp>
      <p:sp>
        <p:nvSpPr>
          <p:cNvPr id="4" name="フリーフォーム: 図形 3">
            <a:extLst>
              <a:ext uri="{FF2B5EF4-FFF2-40B4-BE49-F238E27FC236}">
                <a16:creationId xmlns:a16="http://schemas.microsoft.com/office/drawing/2014/main" id="{D8EAB2BD-3C31-5825-564B-75E0BCF50D76}"/>
              </a:ext>
            </a:extLst>
          </p:cNvPr>
          <p:cNvSpPr/>
          <p:nvPr/>
        </p:nvSpPr>
        <p:spPr>
          <a:xfrm>
            <a:off x="6408738" y="649288"/>
            <a:ext cx="3335337" cy="582612"/>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3004DC96-E90D-CFD1-048C-82AE257BA988}"/>
              </a:ext>
            </a:extLst>
          </p:cNvPr>
          <p:cNvSpPr txBox="1"/>
          <p:nvPr/>
        </p:nvSpPr>
        <p:spPr>
          <a:xfrm>
            <a:off x="6415088" y="760413"/>
            <a:ext cx="3335337" cy="254000"/>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これらの書籍・文献にも目を通してみましょう</a:t>
            </a:r>
          </a:p>
        </p:txBody>
      </p:sp>
      <p:sp>
        <p:nvSpPr>
          <p:cNvPr id="6" name="Slide Number Placeholder 5">
            <a:extLst>
              <a:ext uri="{FF2B5EF4-FFF2-40B4-BE49-F238E27FC236}">
                <a16:creationId xmlns:a16="http://schemas.microsoft.com/office/drawing/2014/main" id="{1E5ACF88-A172-29A9-1583-99868A32E7B5}"/>
              </a:ext>
            </a:extLst>
          </p:cNvPr>
          <p:cNvSpPr>
            <a:spLocks noGrp="1"/>
          </p:cNvSpPr>
          <p:nvPr>
            <p:ph type="sldNum" sz="quarter" idx="10"/>
          </p:nvPr>
        </p:nvSpPr>
        <p:spPr/>
        <p:txBody>
          <a:bodyPr/>
          <a:lstStyle>
            <a:lvl1pPr>
              <a:defRPr/>
            </a:lvl1pPr>
          </a:lstStyle>
          <a:p>
            <a:pPr>
              <a:defRPr/>
            </a:pPr>
            <a:fld id="{61B5EE97-51C7-4A6F-AE8F-643BA04D0D63}" type="slidenum">
              <a:rPr lang="ja-JP" altLang="en-US"/>
              <a:pPr>
                <a:defRPr/>
              </a:pPr>
              <a:t>‹#›</a:t>
            </a:fld>
            <a:endParaRPr lang="ja-JP" altLang="en-US"/>
          </a:p>
        </p:txBody>
      </p:sp>
    </p:spTree>
    <p:extLst>
      <p:ext uri="{BB962C8B-B14F-4D97-AF65-F5344CB8AC3E}">
        <p14:creationId xmlns:p14="http://schemas.microsoft.com/office/powerpoint/2010/main" val="3481342592"/>
      </p:ext>
    </p:extLst>
  </p:cSld>
  <p:clrMapOvr>
    <a:masterClrMapping/>
  </p:clrMapOvr>
  <p:transition spd="slow"/>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67A9241-E511-A6E9-4EBF-9F13D7F8F86A}"/>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3F3459BF-2E5A-60BF-F6EA-09CD183D8FC0}"/>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FB74AF5C-C70D-2805-8864-8AE28A00DF71}"/>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a:solidFill>
                  <a:schemeClr val="tx1">
                    <a:tint val="75000"/>
                  </a:schemeClr>
                </a:solidFill>
                <a:latin typeface="+mn-lt"/>
              </a:defRPr>
            </a:lvl1pPr>
          </a:lstStyle>
          <a:p>
            <a:pPr>
              <a:defRPr/>
            </a:pPr>
            <a:fld id="{4AE6E1DC-E42A-45EE-876D-B6DDC71F8D8B}"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797CFFD3-35A4-457C-32A6-AA3FD0F407D8}"/>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119CAC09-A2F6-FA3E-E805-9FEC3589E132}"/>
              </a:ext>
            </a:extLst>
          </p:cNvPr>
          <p:cNvSpPr>
            <a:spLocks noGrp="1"/>
          </p:cNvSpPr>
          <p:nvPr>
            <p:ph type="sldNum" sz="quarter" idx="4"/>
          </p:nvPr>
        </p:nvSpPr>
        <p:spPr>
          <a:xfrm>
            <a:off x="9526588" y="6492875"/>
            <a:ext cx="3794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1" sz="1000">
                <a:solidFill>
                  <a:srgbClr val="898989"/>
                </a:solidFill>
              </a:defRPr>
            </a:lvl1pPr>
          </a:lstStyle>
          <a:p>
            <a:pPr>
              <a:defRPr/>
            </a:pPr>
            <a:fld id="{B4531BB8-D82C-45B9-B64C-B7434EE2431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071" r:id="rId1"/>
    <p:sldLayoutId id="2147484072" r:id="rId2"/>
    <p:sldLayoutId id="2147484073" r:id="rId3"/>
    <p:sldLayoutId id="2147484074" r:id="rId4"/>
    <p:sldLayoutId id="2147484075" r:id="rId5"/>
    <p:sldLayoutId id="2147484079" r:id="rId6"/>
    <p:sldLayoutId id="2147484076" r:id="rId7"/>
    <p:sldLayoutId id="2147484077" r:id="rId8"/>
    <p:sldLayoutId id="2147484078" r:id="rId9"/>
    <p:sldLayoutId id="2147484080" r:id="rId10"/>
  </p:sldLayoutIdLst>
  <p:hf hdr="0" ftr="0" dt="0"/>
  <p:txStyles>
    <p:titleStyle>
      <a:lvl1pPr algn="l" rtl="0" eaLnBrk="0" fontAlgn="base" hangingPunct="0">
        <a:lnSpc>
          <a:spcPct val="90000"/>
        </a:lnSpc>
        <a:spcBef>
          <a:spcPct val="0"/>
        </a:spcBef>
        <a:spcAft>
          <a:spcPct val="0"/>
        </a:spcAft>
        <a:defRPr kumimoji="1"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1.xml" Type="http://schemas.openxmlformats.org/officeDocument/2006/relationships/notesSlide"/><Relationship Id="rId3" Target="../media/image10.emf"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 Id="rId3" Target="../media/image1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 Id="rId3" Target="../media/image9.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5.xml" Type="http://schemas.openxmlformats.org/officeDocument/2006/relationships/notesSlide"/><Relationship Id="rId3" Target="../media/image12.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7.xml" Type="http://schemas.openxmlformats.org/officeDocument/2006/relationships/notesSlide"/><Relationship Id="rId3" Target="../media/image13.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 Id="rId3" Target="../media/image9.png" Type="http://schemas.openxmlformats.org/officeDocument/2006/relationships/image"/><Relationship Id="rId4" Target="../media/image1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 Id="rId3" Target="../media/image9.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 Id="rId3" Target="../media/image13.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3.xml" Type="http://schemas.openxmlformats.org/officeDocument/2006/relationships/notesSlide"/><Relationship Id="rId3" Target="../media/image14.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4.xml" Type="http://schemas.openxmlformats.org/officeDocument/2006/relationships/notesSlide"/><Relationship Id="rId3" Target="../media/image14.png" Type="http://schemas.openxmlformats.org/officeDocument/2006/relationships/image"/><Relationship Id="rId4" Target="../media/image15.png" Type="http://schemas.openxmlformats.org/officeDocument/2006/relationships/image"/><Relationship Id="rId5" Target="../media/image16.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6.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7.xml" Type="http://schemas.openxmlformats.org/officeDocument/2006/relationships/notesSlide"/><Relationship Id="rId3" Target="../media/image13.pn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8.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29.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0.xml" Type="http://schemas.openxmlformats.org/officeDocument/2006/relationships/notesSlide"/></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1.xml" Type="http://schemas.openxmlformats.org/officeDocument/2006/relationships/notesSlide"/></Relationships>
</file>

<file path=ppt/slides/_rels/slide32.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32.xml" Type="http://schemas.openxmlformats.org/officeDocument/2006/relationships/notesSlide"/></Relationships>
</file>

<file path=ppt/slides/_rels/slide3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3.xml" Type="http://schemas.openxmlformats.org/officeDocument/2006/relationships/notesSlide"/></Relationships>
</file>

<file path=ppt/slides/_rels/slide3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4.xml" Type="http://schemas.openxmlformats.org/officeDocument/2006/relationships/notesSlide"/></Relationships>
</file>

<file path=ppt/slides/_rels/slide3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5.xml" Type="http://schemas.openxmlformats.org/officeDocument/2006/relationships/notesSlide"/></Relationships>
</file>

<file path=ppt/slides/_rels/slide3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6.xml" Type="http://schemas.openxmlformats.org/officeDocument/2006/relationships/notesSlide"/></Relationships>
</file>

<file path=ppt/slides/_rels/slide37.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37.xml" Type="http://schemas.openxmlformats.org/officeDocument/2006/relationships/notesSlide"/><Relationship Id="rId3" Target="../media/image9.pn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38.xml" Type="http://schemas.openxmlformats.org/officeDocument/2006/relationships/notesSlide"/></Relationships>
</file>

<file path=ppt/slides/_rels/slide39.xml.rels><?xml version="1.0" encoding="UTF-8" standalone="yes"?><Relationships xmlns="http://schemas.openxmlformats.org/package/2006/relationships"><Relationship Id="rId1" Target="../slideLayouts/slideLayout10.xml" Type="http://schemas.openxmlformats.org/officeDocument/2006/relationships/slideLayout"/><Relationship Id="rId2" Target="../notesSlides/notesSlide39.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4.xml" Type="http://schemas.openxmlformats.org/officeDocument/2006/relationships/notesSlid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 Id="rId8" Target="../media/image8.png" Type="http://schemas.openxmlformats.org/officeDocument/2006/relationships/image"/></Relationships>
</file>

<file path=ppt/slides/_rels/slide40.xml.rels><?xml version="1.0" encoding="UTF-8" standalone="yes"?><Relationships xmlns="http://schemas.openxmlformats.org/package/2006/relationships"><Relationship Id="rId1" Target="../slideLayouts/slideLayout10.xml" Type="http://schemas.openxmlformats.org/officeDocument/2006/relationships/slideLayout"/><Relationship Id="rId2" Target="../notesSlides/notesSlide40.xml" Type="http://schemas.openxmlformats.org/officeDocument/2006/relationships/notesSlide"/></Relationships>
</file>

<file path=ppt/slides/_rels/slide41.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41.xml" Type="http://schemas.openxmlformats.org/officeDocument/2006/relationships/notesSlide"/></Relationships>
</file>

<file path=ppt/slides/_rels/slide42.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4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9.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56A79-4DE0-F307-735C-5B0F042C147F}"/>
            </a:ext>
          </a:extLst>
        </p:cNvPr>
        <p:cNvGrpSpPr/>
        <p:nvPr/>
      </p:nvGrpSpPr>
      <p:grpSpPr>
        <a:xfrm>
          <a:off x="0" y="0"/>
          <a:ext cx="0" cy="0"/>
          <a:chOff x="0" y="0"/>
          <a:chExt cx="0" cy="0"/>
        </a:xfrm>
      </p:grpSpPr>
      <p:sp>
        <p:nvSpPr>
          <p:cNvPr id="7" name="平行四辺形 6">
            <a:extLst>
              <a:ext uri="{FF2B5EF4-FFF2-40B4-BE49-F238E27FC236}">
                <a16:creationId xmlns:a16="http://schemas.microsoft.com/office/drawing/2014/main" id="{8AB84AF2-E3DE-F95C-2B2F-51F9732B2ACF}"/>
              </a:ext>
            </a:extLst>
          </p:cNvPr>
          <p:cNvSpPr/>
          <p:nvPr/>
        </p:nvSpPr>
        <p:spPr>
          <a:xfrm>
            <a:off x="273000" y="3859160"/>
            <a:ext cx="9360000" cy="324000"/>
          </a:xfrm>
          <a:prstGeom prst="parallelogram">
            <a:avLst/>
          </a:prstGeom>
          <a:pattFill prst="wdUpDiag">
            <a:fgClr>
              <a:schemeClr val="accent2">
                <a:lumMod val="40000"/>
                <a:lumOff val="6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正方形/長方形 1">
            <a:extLst>
              <a:ext uri="{FF2B5EF4-FFF2-40B4-BE49-F238E27FC236}">
                <a16:creationId xmlns:a16="http://schemas.microsoft.com/office/drawing/2014/main" id="{D31AFF05-C955-3325-30D2-E1FA4C20D12F}"/>
              </a:ext>
            </a:extLst>
          </p:cNvPr>
          <p:cNvSpPr/>
          <p:nvPr/>
        </p:nvSpPr>
        <p:spPr>
          <a:xfrm>
            <a:off x="93000" y="2159000"/>
            <a:ext cx="9720000" cy="2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生活保護制度の意義・目的と</a:t>
            </a:r>
            <a:endParaRPr kumimoji="1" lang="en-US" altLang="ja-JP" sz="4800" b="1" spc="300" dirty="0">
              <a:solidFill>
                <a:prstClr val="black"/>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ケースワーカーとしての心構え</a:t>
            </a:r>
          </a:p>
        </p:txBody>
      </p:sp>
      <p:sp>
        <p:nvSpPr>
          <p:cNvPr id="6" name="テキスト ボックス 5">
            <a:extLst>
              <a:ext uri="{FF2B5EF4-FFF2-40B4-BE49-F238E27FC236}">
                <a16:creationId xmlns:a16="http://schemas.microsoft.com/office/drawing/2014/main" id="{39724CE2-7125-EAD1-3EE7-B97476A4B129}"/>
              </a:ext>
            </a:extLst>
          </p:cNvPr>
          <p:cNvSpPr txBox="1"/>
          <p:nvPr/>
        </p:nvSpPr>
        <p:spPr>
          <a:xfrm>
            <a:off x="4763568" y="0"/>
            <a:ext cx="5142432" cy="2215991"/>
          </a:xfrm>
          <a:prstGeom prst="rect">
            <a:avLst/>
          </a:prstGeom>
          <a:noFill/>
        </p:spPr>
        <p:txBody>
          <a:bodyPr wrap="square">
            <a:spAutoFit/>
          </a:bodyPr>
          <a:lstStyle/>
          <a:p>
            <a:pPr algn="r" eaLnBrk="1" fontAlgn="auto" hangingPunct="1">
              <a:spcBef>
                <a:spcPts val="0"/>
              </a:spcBef>
              <a:spcAft>
                <a:spcPts val="0"/>
              </a:spcAft>
              <a:defRPr/>
            </a:pPr>
            <a:r>
              <a:rPr kumimoji="1" lang="en-US" altLang="ja-JP" sz="13800" b="1" spc="300" dirty="0">
                <a:solidFill>
                  <a:schemeClr val="accent2">
                    <a:lumMod val="40000"/>
                    <a:lumOff val="60000"/>
                  </a:schemeClr>
                </a:solidFill>
                <a:latin typeface="メイリオ" panose="020B0604030504040204" pitchFamily="50" charset="-128"/>
                <a:ea typeface="メイリオ" panose="020B0604030504040204" pitchFamily="50" charset="-128"/>
              </a:rPr>
              <a:t>No.1</a:t>
            </a:r>
          </a:p>
        </p:txBody>
      </p:sp>
      <p:sp>
        <p:nvSpPr>
          <p:cNvPr id="11" name="正方形/長方形 10">
            <a:extLst>
              <a:ext uri="{FF2B5EF4-FFF2-40B4-BE49-F238E27FC236}">
                <a16:creationId xmlns:a16="http://schemas.microsoft.com/office/drawing/2014/main" id="{EDE1333B-0650-3F4A-0544-E6935D135350}"/>
              </a:ext>
            </a:extLst>
          </p:cNvPr>
          <p:cNvSpPr/>
          <p:nvPr/>
        </p:nvSpPr>
        <p:spPr>
          <a:xfrm>
            <a:off x="2177902" y="5241538"/>
            <a:ext cx="5550195" cy="5847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spc="600" dirty="0">
                <a:solidFill>
                  <a:schemeClr val="tx1"/>
                </a:solidFill>
                <a:latin typeface="メイリオ" panose="020B0604030504040204" pitchFamily="50" charset="-128"/>
                <a:ea typeface="メイリオ" panose="020B0604030504040204" pitchFamily="50" charset="-128"/>
              </a:rPr>
              <a:t>実施日：　　年　　月　　日</a:t>
            </a:r>
          </a:p>
        </p:txBody>
      </p:sp>
    </p:spTree>
    <p:extLst>
      <p:ext uri="{BB962C8B-B14F-4D97-AF65-F5344CB8AC3E}">
        <p14:creationId xmlns:p14="http://schemas.microsoft.com/office/powerpoint/2010/main" val="320582384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D8419298-352A-CE86-06E0-355E46A58F7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9</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44379FD0-E523-D9EC-08E8-73D7A301F3B2}"/>
              </a:ext>
            </a:extLst>
          </p:cNvPr>
          <p:cNvSpPr txBox="1"/>
          <p:nvPr/>
        </p:nvSpPr>
        <p:spPr>
          <a:xfrm>
            <a:off x="273050" y="720000"/>
            <a:ext cx="9359900" cy="584200"/>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生活保護の動向（</a:t>
            </a:r>
            <a:r>
              <a:rPr kumimoji="1" lang="zh-TW" altLang="en-US" sz="1600" spc="100" dirty="0">
                <a:latin typeface="メイリオ" panose="020B0604030504040204" pitchFamily="50" charset="-128"/>
                <a:ea typeface="メイリオ" panose="020B0604030504040204" pitchFamily="50" charset="-128"/>
              </a:rPr>
              <a:t>被保護人員、保護率、被保護世帯数</a:t>
            </a:r>
            <a:r>
              <a:rPr kumimoji="1" lang="ja-JP" altLang="en-US" sz="1600" spc="100" dirty="0">
                <a:latin typeface="メイリオ" panose="020B0604030504040204" pitchFamily="50" charset="-128"/>
                <a:ea typeface="メイリオ" panose="020B0604030504040204" pitchFamily="50" charset="-128"/>
              </a:rPr>
              <a:t>）は、社会・経済情勢の変化や雇用形態の変化等により左右されます。</a:t>
            </a:r>
            <a:endParaRPr kumimoji="1" lang="en-US" altLang="ja-JP" sz="14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9AEBDB18-D133-C8B7-48BB-7F2D9865160D}"/>
              </a:ext>
            </a:extLst>
          </p:cNvPr>
          <p:cNvSpPr txBox="1"/>
          <p:nvPr/>
        </p:nvSpPr>
        <p:spPr>
          <a:xfrm>
            <a:off x="323327" y="1487155"/>
            <a:ext cx="3063875" cy="369887"/>
          </a:xfrm>
          <a:prstGeom prst="rect">
            <a:avLst/>
          </a:prstGeom>
          <a:solidFill>
            <a:schemeClr val="accent5">
              <a:lumMod val="40000"/>
              <a:lumOff val="60000"/>
            </a:schemeClr>
          </a:solidFill>
        </p:spPr>
        <p:txBody>
          <a:bodyPr>
            <a:spAutoFit/>
          </a:bodyPr>
          <a:lstStyle/>
          <a:p>
            <a:pPr algn="ctr">
              <a:defRPr/>
            </a:pPr>
            <a:r>
              <a:rPr kumimoji="1" lang="ja-JP" altLang="en-US" b="1" spc="100" dirty="0">
                <a:latin typeface="メイリオ" panose="020B0604030504040204" pitchFamily="50" charset="-128"/>
                <a:ea typeface="メイリオ" panose="020B0604030504040204" pitchFamily="50" charset="-128"/>
              </a:rPr>
              <a:t>社会・経済情勢</a:t>
            </a:r>
            <a:endParaRPr lang="ja-JP" altLang="en-US" b="1" dirty="0"/>
          </a:p>
        </p:txBody>
      </p:sp>
      <p:sp>
        <p:nvSpPr>
          <p:cNvPr id="7" name="テキスト ボックス 6">
            <a:extLst>
              <a:ext uri="{FF2B5EF4-FFF2-40B4-BE49-F238E27FC236}">
                <a16:creationId xmlns:a16="http://schemas.microsoft.com/office/drawing/2014/main" id="{1B7C29C8-B2E3-C282-B8F7-E211F1F483C9}"/>
              </a:ext>
            </a:extLst>
          </p:cNvPr>
          <p:cNvSpPr txBox="1"/>
          <p:nvPr/>
        </p:nvSpPr>
        <p:spPr>
          <a:xfrm>
            <a:off x="486222" y="2074402"/>
            <a:ext cx="8283575" cy="2046288"/>
          </a:xfrm>
          <a:prstGeom prst="rect">
            <a:avLst/>
          </a:prstGeom>
          <a:noFill/>
        </p:spPr>
        <p:txBody>
          <a:bodyPr>
            <a:spAutoFit/>
          </a:bodyPr>
          <a:lstStyle/>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主な要因</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少子高齢化と世帯人員の減少</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バブル崩壊</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世界金融危機（リーマンショック）</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新型コロナウイルスによる企業活動の停滞</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物価高</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実質賃金の低下　等</a:t>
            </a:r>
            <a:endParaRPr kumimoji="1" lang="en-US" altLang="ja-JP" sz="1600" spc="1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908F0C0-5079-B632-36D6-A112FD5C3C43}"/>
              </a:ext>
            </a:extLst>
          </p:cNvPr>
          <p:cNvSpPr txBox="1"/>
          <p:nvPr/>
        </p:nvSpPr>
        <p:spPr>
          <a:xfrm>
            <a:off x="323327" y="4302649"/>
            <a:ext cx="3063875" cy="369888"/>
          </a:xfrm>
          <a:prstGeom prst="rect">
            <a:avLst/>
          </a:prstGeom>
          <a:solidFill>
            <a:schemeClr val="accent3">
              <a:lumMod val="40000"/>
              <a:lumOff val="60000"/>
            </a:schemeClr>
          </a:solidFill>
        </p:spPr>
        <p:txBody>
          <a:bodyPr>
            <a:spAutoFit/>
          </a:bodyPr>
          <a:lstStyle/>
          <a:p>
            <a:pPr algn="ctr">
              <a:defRPr/>
            </a:pPr>
            <a:r>
              <a:rPr kumimoji="1" lang="ja-JP" altLang="en-US" b="1" spc="100" dirty="0">
                <a:latin typeface="メイリオ" panose="020B0604030504040204" pitchFamily="50" charset="-128"/>
                <a:ea typeface="メイリオ" panose="020B0604030504040204" pitchFamily="50" charset="-128"/>
              </a:rPr>
              <a:t>雇用形態</a:t>
            </a:r>
            <a:endParaRPr lang="ja-JP" altLang="en-US" b="1" dirty="0"/>
          </a:p>
        </p:txBody>
      </p:sp>
      <p:sp>
        <p:nvSpPr>
          <p:cNvPr id="9" name="テキスト ボックス 8">
            <a:extLst>
              <a:ext uri="{FF2B5EF4-FFF2-40B4-BE49-F238E27FC236}">
                <a16:creationId xmlns:a16="http://schemas.microsoft.com/office/drawing/2014/main" id="{318AB39A-5D98-6AE1-9FFF-D54DB96FBB2F}"/>
              </a:ext>
            </a:extLst>
          </p:cNvPr>
          <p:cNvSpPr txBox="1"/>
          <p:nvPr/>
        </p:nvSpPr>
        <p:spPr>
          <a:xfrm>
            <a:off x="483665" y="4898051"/>
            <a:ext cx="8283575" cy="623887"/>
          </a:xfrm>
          <a:prstGeom prst="rect">
            <a:avLst/>
          </a:prstGeom>
          <a:noFill/>
        </p:spPr>
        <p:txBody>
          <a:bodyPr>
            <a:spAutoFit/>
          </a:bodyPr>
          <a:lstStyle/>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主な要因</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雇用形態の多様化（非正規雇用の増加）　等</a:t>
            </a:r>
            <a:endParaRPr kumimoji="1" lang="en-US" altLang="ja-JP" sz="1600" spc="100" dirty="0">
              <a:latin typeface="メイリオ" panose="020B0604030504040204" pitchFamily="50" charset="-128"/>
              <a:ea typeface="メイリオ" panose="020B0604030504040204" pitchFamily="50" charset="-128"/>
            </a:endParaRPr>
          </a:p>
        </p:txBody>
      </p:sp>
      <p:sp>
        <p:nvSpPr>
          <p:cNvPr id="10" name="二等辺三角形 9">
            <a:extLst>
              <a:ext uri="{FF2B5EF4-FFF2-40B4-BE49-F238E27FC236}">
                <a16:creationId xmlns:a16="http://schemas.microsoft.com/office/drawing/2014/main" id="{B302AD53-563E-012D-6A4B-7CD27F883271}"/>
              </a:ext>
            </a:extLst>
          </p:cNvPr>
          <p:cNvSpPr/>
          <p:nvPr/>
        </p:nvSpPr>
        <p:spPr>
          <a:xfrm rot="16200000" flipV="1">
            <a:off x="5069326" y="3371580"/>
            <a:ext cx="603250" cy="193675"/>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雲 1">
            <a:extLst>
              <a:ext uri="{FF2B5EF4-FFF2-40B4-BE49-F238E27FC236}">
                <a16:creationId xmlns:a16="http://schemas.microsoft.com/office/drawing/2014/main" id="{32CFEC34-2C7C-450C-3478-9B6B61B32A19}"/>
              </a:ext>
            </a:extLst>
          </p:cNvPr>
          <p:cNvSpPr/>
          <p:nvPr/>
        </p:nvSpPr>
        <p:spPr>
          <a:xfrm rot="712659">
            <a:off x="5646131" y="2087010"/>
            <a:ext cx="3562516" cy="3044541"/>
          </a:xfrm>
          <a:prstGeom prst="cloud">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B25B2D88-043C-2E31-271E-EDBC6F117886}"/>
              </a:ext>
            </a:extLst>
          </p:cNvPr>
          <p:cNvSpPr txBox="1"/>
          <p:nvPr/>
        </p:nvSpPr>
        <p:spPr>
          <a:xfrm>
            <a:off x="5775754" y="2486491"/>
            <a:ext cx="3941928" cy="1762021"/>
          </a:xfrm>
          <a:prstGeom prst="rect">
            <a:avLst/>
          </a:prstGeom>
          <a:noFill/>
        </p:spPr>
        <p:txBody>
          <a:bodyPr wrap="square">
            <a:spAutoFit/>
          </a:bodyPr>
          <a:lstStyle/>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社会情勢に限らず</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家族から暴力を受けた</a:t>
            </a:r>
            <a:r>
              <a:rPr kumimoji="1" lang="en-US" altLang="ja-JP" sz="1600" spc="100" dirty="0">
                <a:latin typeface="メイリオ" panose="020B0604030504040204" pitchFamily="50" charset="-128"/>
                <a:ea typeface="メイリオ" panose="020B0604030504040204" pitchFamily="50" charset="-128"/>
              </a:rPr>
              <a:t>…</a:t>
            </a: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ハラスメントで心を病み退職した</a:t>
            </a:r>
            <a:r>
              <a:rPr kumimoji="1" lang="en-US" altLang="ja-JP" sz="1600" spc="100" dirty="0">
                <a:latin typeface="メイリオ" panose="020B0604030504040204" pitchFamily="50" charset="-128"/>
                <a:ea typeface="メイリオ" panose="020B0604030504040204" pitchFamily="50" charset="-128"/>
              </a:rPr>
              <a:t>…</a:t>
            </a: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事件や事故に巻き込まれた</a:t>
            </a:r>
            <a:r>
              <a:rPr kumimoji="1" lang="en-US" altLang="ja-JP" sz="1600" spc="100" dirty="0">
                <a:latin typeface="メイリオ" panose="020B0604030504040204" pitchFamily="50" charset="-128"/>
                <a:ea typeface="メイリオ" panose="020B0604030504040204" pitchFamily="50" charset="-128"/>
              </a:rPr>
              <a:t>…</a:t>
            </a: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病気やケガをした</a:t>
            </a:r>
            <a:r>
              <a:rPr kumimoji="1" lang="en-US" altLang="ja-JP" sz="1600" spc="100" dirty="0">
                <a:latin typeface="メイリオ" panose="020B0604030504040204" pitchFamily="50" charset="-128"/>
                <a:ea typeface="メイリオ" panose="020B0604030504040204" pitchFamily="50" charset="-128"/>
              </a:rPr>
              <a:t>…</a:t>
            </a:r>
            <a:r>
              <a:rPr kumimoji="1" lang="ja-JP" altLang="en-US" sz="1600" spc="100" dirty="0">
                <a:latin typeface="メイリオ" panose="020B0604030504040204" pitchFamily="50" charset="-128"/>
                <a:ea typeface="メイリオ" panose="020B0604030504040204" pitchFamily="50" charset="-128"/>
              </a:rPr>
              <a:t>　等</a:t>
            </a:r>
            <a:endParaRPr kumimoji="1" lang="en-US" altLang="ja-JP" sz="1600" spc="1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CFD97562-6EB2-E677-2C3D-CD9D26E80389}"/>
              </a:ext>
            </a:extLst>
          </p:cNvPr>
          <p:cNvSpPr txBox="1"/>
          <p:nvPr/>
        </p:nvSpPr>
        <p:spPr>
          <a:xfrm>
            <a:off x="990283" y="5743574"/>
            <a:ext cx="7925435" cy="707886"/>
          </a:xfrm>
          <a:prstGeom prst="rect">
            <a:avLst/>
          </a:prstGeom>
          <a:noFill/>
        </p:spPr>
        <p:txBody>
          <a:bodyPr wrap="square">
            <a:spAutoFit/>
          </a:bodyPr>
          <a:lstStyle/>
          <a:p>
            <a:pPr algn="ct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これらは個人の努力だけではどうにもならないことが多い</a:t>
            </a:r>
            <a:endParaRPr kumimoji="1" lang="en-US" altLang="ja-JP" sz="2000" b="1" spc="100" dirty="0">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誰にでも貧困に陥る可能性はあるという意識をもつことが必要</a:t>
            </a:r>
            <a:endParaRPr kumimoji="1" lang="en-US" altLang="ja-JP" sz="2000" b="1" spc="100"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981F26E2-5E6C-30DB-2950-EE49B4F728F4}"/>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a:solidFill>
                  <a:schemeClr val="tx1"/>
                </a:solidFill>
                <a:latin typeface="メイリオ" panose="020B0604030504040204" pitchFamily="50" charset="-128"/>
                <a:ea typeface="メイリオ" panose="020B0604030504040204" pitchFamily="50" charset="-128"/>
              </a:rPr>
              <a:t>（続き）</a:t>
            </a:r>
            <a:endParaRPr kumimoji="1" lang="ja-JP" altLang="en-US" sz="1400"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番号プレースホルダー 5">
            <a:extLst>
              <a:ext uri="{FF2B5EF4-FFF2-40B4-BE49-F238E27FC236}">
                <a16:creationId xmlns:a16="http://schemas.microsoft.com/office/drawing/2014/main" id="{40A2564E-FDC7-CD38-DB9F-6391A8DA43A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CBB5690-936D-448B-A923-A784B862B1E1}" type="slidenum">
              <a:rPr lang="ja-JP" altLang="en-US" sz="1000" smtClean="0">
                <a:solidFill>
                  <a:srgbClr val="898989"/>
                </a:solidFill>
              </a:rPr>
              <a:pPr>
                <a:lnSpc>
                  <a:spcPct val="100000"/>
                </a:lnSpc>
                <a:spcBef>
                  <a:spcPct val="0"/>
                </a:spcBef>
                <a:buFontTx/>
                <a:buNone/>
              </a:pPr>
              <a:t>10</a:t>
            </a:fld>
            <a:endParaRPr lang="ja-JP" altLang="en-US" sz="1000">
              <a:solidFill>
                <a:srgbClr val="898989"/>
              </a:solidFill>
            </a:endParaRPr>
          </a:p>
        </p:txBody>
      </p:sp>
      <p:sp>
        <p:nvSpPr>
          <p:cNvPr id="13" name="正方形/長方形 12">
            <a:extLst>
              <a:ext uri="{FF2B5EF4-FFF2-40B4-BE49-F238E27FC236}">
                <a16:creationId xmlns:a16="http://schemas.microsoft.com/office/drawing/2014/main" id="{54A9186B-5E70-2CC8-BD37-779DC76E8117}"/>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参考：被保護人員、保護率、被保護世帯数の年次推移</a:t>
            </a:r>
          </a:p>
        </p:txBody>
      </p:sp>
      <p:pic>
        <p:nvPicPr>
          <p:cNvPr id="33796" name="図 1">
            <a:extLst>
              <a:ext uri="{FF2B5EF4-FFF2-40B4-BE49-F238E27FC236}">
                <a16:creationId xmlns:a16="http://schemas.microsoft.com/office/drawing/2014/main" id="{BA84B803-5C94-553F-67CC-4238FA8ABB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425" y="1087438"/>
            <a:ext cx="9455150" cy="577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角丸四角形 6">
            <a:extLst>
              <a:ext uri="{FF2B5EF4-FFF2-40B4-BE49-F238E27FC236}">
                <a16:creationId xmlns:a16="http://schemas.microsoft.com/office/drawing/2014/main" id="{6AEE5444-95D2-66ED-7EF8-CD3103D6E515}"/>
              </a:ext>
            </a:extLst>
          </p:cNvPr>
          <p:cNvSpPr/>
          <p:nvPr/>
        </p:nvSpPr>
        <p:spPr>
          <a:xfrm>
            <a:off x="0" y="583912"/>
            <a:ext cx="9760014" cy="617328"/>
          </a:xfrm>
          <a:prstGeom prst="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anchor="ctr"/>
          <a:lstStyle/>
          <a:p>
            <a:pPr marL="171450" indent="-171450" defTabSz="914400" eaLnBrk="1" fontAlgn="auto" hangingPunct="1">
              <a:spcBef>
                <a:spcPts val="300"/>
              </a:spcBef>
              <a:spcAft>
                <a:spcPts val="0"/>
              </a:spcAft>
              <a:buFont typeface="Arial" panose="020B0604020202020204" pitchFamily="34" charset="0"/>
              <a:buChar char="•"/>
              <a:defRPr/>
            </a:pPr>
            <a:r>
              <a:rPr kumimoji="1" lang="ja-JP" altLang="en-US" sz="1200" spc="100">
                <a:solidFill>
                  <a:prstClr val="black"/>
                </a:solidFill>
                <a:latin typeface="メイリオ" panose="020B0604030504040204" pitchFamily="50" charset="-128"/>
                <a:ea typeface="メイリオ" panose="020B0604030504040204" pitchFamily="50" charset="-128"/>
              </a:rPr>
              <a:t>直近の生活保護受給者数は</a:t>
            </a:r>
            <a:r>
              <a:rPr kumimoji="1" lang="ja-JP" altLang="en-US" sz="1200" b="1" spc="100">
                <a:solidFill>
                  <a:prstClr val="black"/>
                </a:solidFill>
                <a:latin typeface="メイリオ" panose="020B0604030504040204" pitchFamily="50" charset="-128"/>
                <a:ea typeface="メイリオ" panose="020B0604030504040204" pitchFamily="50" charset="-128"/>
              </a:rPr>
              <a:t>約</a:t>
            </a:r>
            <a:r>
              <a:rPr kumimoji="1" lang="en-US" altLang="ja-JP" sz="1200" b="1" spc="100">
                <a:solidFill>
                  <a:prstClr val="black"/>
                </a:solidFill>
                <a:latin typeface="メイリオ" panose="020B0604030504040204" pitchFamily="50" charset="-128"/>
                <a:ea typeface="メイリオ" panose="020B0604030504040204" pitchFamily="50" charset="-128"/>
              </a:rPr>
              <a:t>201</a:t>
            </a:r>
            <a:r>
              <a:rPr kumimoji="1" lang="ja-JP" altLang="en-US" sz="1200" b="1" spc="100">
                <a:solidFill>
                  <a:prstClr val="black"/>
                </a:solidFill>
                <a:latin typeface="メイリオ" panose="020B0604030504040204" pitchFamily="50" charset="-128"/>
                <a:ea typeface="メイリオ" panose="020B0604030504040204" pitchFamily="50" charset="-128"/>
              </a:rPr>
              <a:t>万人。</a:t>
            </a:r>
            <a:r>
              <a:rPr kumimoji="1" lang="en-US" altLang="ja-JP" sz="1200" b="1" spc="100">
                <a:solidFill>
                  <a:prstClr val="black"/>
                </a:solidFill>
                <a:latin typeface="メイリオ" panose="020B0604030504040204" pitchFamily="50" charset="-128"/>
                <a:ea typeface="メイリオ" panose="020B0604030504040204" pitchFamily="50" charset="-128"/>
              </a:rPr>
              <a:t>2015</a:t>
            </a:r>
            <a:r>
              <a:rPr kumimoji="1" lang="ja-JP" altLang="en-US" sz="1200" b="1" spc="100">
                <a:solidFill>
                  <a:prstClr val="black"/>
                </a:solidFill>
                <a:latin typeface="メイリオ" panose="020B0604030504040204" pitchFamily="50" charset="-128"/>
                <a:ea typeface="メイリオ" panose="020B0604030504040204" pitchFamily="50" charset="-128"/>
              </a:rPr>
              <a:t>（平成</a:t>
            </a:r>
            <a:r>
              <a:rPr kumimoji="1" lang="en-US" altLang="ja-JP" sz="1200" b="1" spc="100">
                <a:solidFill>
                  <a:prstClr val="black"/>
                </a:solidFill>
                <a:latin typeface="メイリオ" panose="020B0604030504040204" pitchFamily="50" charset="-128"/>
                <a:ea typeface="メイリオ" panose="020B0604030504040204" pitchFamily="50" charset="-128"/>
              </a:rPr>
              <a:t>27</a:t>
            </a:r>
            <a:r>
              <a:rPr kumimoji="1" lang="ja-JP" altLang="en-US" sz="1200" b="1" spc="100">
                <a:solidFill>
                  <a:prstClr val="black"/>
                </a:solidFill>
                <a:latin typeface="メイリオ" panose="020B0604030504040204" pitchFamily="50" charset="-128"/>
                <a:ea typeface="メイリオ" panose="020B0604030504040204" pitchFamily="50" charset="-128"/>
              </a:rPr>
              <a:t>）年</a:t>
            </a:r>
            <a:r>
              <a:rPr kumimoji="1" lang="en-US" altLang="ja-JP" sz="1200" b="1" spc="100">
                <a:solidFill>
                  <a:prstClr val="black"/>
                </a:solidFill>
                <a:latin typeface="メイリオ" panose="020B0604030504040204" pitchFamily="50" charset="-128"/>
                <a:ea typeface="メイリオ" panose="020B0604030504040204" pitchFamily="50" charset="-128"/>
              </a:rPr>
              <a:t>3</a:t>
            </a:r>
            <a:r>
              <a:rPr kumimoji="1" lang="ja-JP" altLang="en-US" sz="1200" b="1" spc="100">
                <a:solidFill>
                  <a:prstClr val="black"/>
                </a:solidFill>
                <a:latin typeface="メイリオ" panose="020B0604030504040204" pitchFamily="50" charset="-128"/>
                <a:ea typeface="メイリオ" panose="020B0604030504040204" pitchFamily="50" charset="-128"/>
              </a:rPr>
              <a:t>月をピークに減少に転じ、以降減少が続いている。</a:t>
            </a:r>
            <a:endParaRPr kumimoji="1" lang="en-US" altLang="ja-JP" sz="1200" b="1" spc="100">
              <a:solidFill>
                <a:prstClr val="black"/>
              </a:solidFill>
              <a:latin typeface="メイリオ" panose="020B0604030504040204" pitchFamily="50" charset="-128"/>
              <a:ea typeface="メイリオ" panose="020B0604030504040204" pitchFamily="50" charset="-128"/>
            </a:endParaRPr>
          </a:p>
          <a:p>
            <a:pPr marL="171450" indent="-171450" defTabSz="914400" eaLnBrk="1" fontAlgn="auto" hangingPunct="1">
              <a:spcBef>
                <a:spcPts val="300"/>
              </a:spcBef>
              <a:spcAft>
                <a:spcPts val="0"/>
              </a:spcAft>
              <a:buFont typeface="Arial" panose="020B0604020202020204" pitchFamily="34" charset="0"/>
              <a:buChar char="•"/>
              <a:defRPr/>
            </a:pPr>
            <a:r>
              <a:rPr kumimoji="1" lang="ja-JP" altLang="en-US" sz="1200" spc="100">
                <a:solidFill>
                  <a:prstClr val="black"/>
                </a:solidFill>
                <a:latin typeface="メイリオ" panose="020B0604030504040204" pitchFamily="50" charset="-128"/>
                <a:ea typeface="メイリオ" panose="020B0604030504040204" pitchFamily="50" charset="-128"/>
              </a:rPr>
              <a:t>直近の生活保護受給世帯数は</a:t>
            </a:r>
            <a:r>
              <a:rPr kumimoji="1" lang="ja-JP" altLang="en-US" sz="1200" b="1" spc="100">
                <a:solidFill>
                  <a:prstClr val="black"/>
                </a:solidFill>
                <a:latin typeface="メイリオ" panose="020B0604030504040204" pitchFamily="50" charset="-128"/>
                <a:ea typeface="メイリオ" panose="020B0604030504040204" pitchFamily="50" charset="-128"/>
              </a:rPr>
              <a:t>約</a:t>
            </a:r>
            <a:r>
              <a:rPr kumimoji="1" lang="en-US" altLang="ja-JP" sz="1200" b="1" spc="100">
                <a:solidFill>
                  <a:prstClr val="black"/>
                </a:solidFill>
                <a:latin typeface="メイリオ" panose="020B0604030504040204" pitchFamily="50" charset="-128"/>
                <a:ea typeface="メイリオ" panose="020B0604030504040204" pitchFamily="50" charset="-128"/>
              </a:rPr>
              <a:t>165</a:t>
            </a:r>
            <a:r>
              <a:rPr kumimoji="1" lang="ja-JP" altLang="en-US" sz="1200" b="1" spc="100">
                <a:solidFill>
                  <a:prstClr val="black"/>
                </a:solidFill>
                <a:latin typeface="メイリオ" panose="020B0604030504040204" pitchFamily="50" charset="-128"/>
                <a:ea typeface="メイリオ" panose="020B0604030504040204" pitchFamily="50" charset="-128"/>
              </a:rPr>
              <a:t>万世帯</a:t>
            </a:r>
            <a:r>
              <a:rPr kumimoji="1" lang="ja-JP" altLang="en-US" sz="1200" spc="100">
                <a:solidFill>
                  <a:prstClr val="black"/>
                </a:solidFill>
                <a:latin typeface="メイリオ" panose="020B0604030504040204" pitchFamily="50" charset="-128"/>
                <a:ea typeface="メイリオ" panose="020B0604030504040204" pitchFamily="50" charset="-128"/>
              </a:rPr>
              <a:t>。</a:t>
            </a:r>
            <a:r>
              <a:rPr kumimoji="1" lang="ja-JP" altLang="en-US" sz="1200" b="1" spc="100">
                <a:solidFill>
                  <a:prstClr val="black"/>
                </a:solidFill>
                <a:latin typeface="メイリオ" panose="020B0604030504040204" pitchFamily="50" charset="-128"/>
                <a:ea typeface="メイリオ" panose="020B0604030504040204" pitchFamily="50" charset="-128"/>
              </a:rPr>
              <a:t>コロナ禍前の</a:t>
            </a:r>
            <a:r>
              <a:rPr kumimoji="1" lang="en-US" altLang="ja-JP" sz="1200" b="1" spc="100">
                <a:solidFill>
                  <a:prstClr val="black"/>
                </a:solidFill>
                <a:latin typeface="メイリオ" panose="020B0604030504040204" pitchFamily="50" charset="-128"/>
                <a:ea typeface="メイリオ" panose="020B0604030504040204" pitchFamily="50" charset="-128"/>
              </a:rPr>
              <a:t>2019</a:t>
            </a:r>
            <a:r>
              <a:rPr kumimoji="1" lang="ja-JP" altLang="en-US" sz="1200" b="1" spc="100">
                <a:solidFill>
                  <a:prstClr val="black"/>
                </a:solidFill>
                <a:latin typeface="メイリオ" panose="020B0604030504040204" pitchFamily="50" charset="-128"/>
                <a:ea typeface="メイリオ" panose="020B0604030504040204" pitchFamily="50" charset="-128"/>
              </a:rPr>
              <a:t>年度の同月と比較すると約</a:t>
            </a:r>
            <a:r>
              <a:rPr kumimoji="1" lang="en-US" altLang="ja-JP" sz="1200" b="1" spc="100">
                <a:solidFill>
                  <a:prstClr val="black"/>
                </a:solidFill>
                <a:latin typeface="メイリオ" panose="020B0604030504040204" pitchFamily="50" charset="-128"/>
                <a:ea typeface="メイリオ" panose="020B0604030504040204" pitchFamily="50" charset="-128"/>
              </a:rPr>
              <a:t>1.4</a:t>
            </a:r>
            <a:r>
              <a:rPr kumimoji="1" lang="ja-JP" altLang="en-US" sz="1200" b="1" spc="100">
                <a:solidFill>
                  <a:prstClr val="black"/>
                </a:solidFill>
                <a:latin typeface="メイリオ" panose="020B0604030504040204" pitchFamily="50" charset="-128"/>
                <a:ea typeface="メイリオ" panose="020B0604030504040204" pitchFamily="50" charset="-128"/>
              </a:rPr>
              <a:t>万世帯増加している。</a:t>
            </a:r>
            <a:endParaRPr kumimoji="1" lang="en-US" altLang="ja-JP" sz="1200" strike="dblStrike" spc="100" dirty="0">
              <a:solidFill>
                <a:prstClr val="black"/>
              </a:solidFill>
              <a:latin typeface="メイリオ" panose="020B0604030504040204" pitchFamily="50" charset="-128"/>
              <a:ea typeface="メイリオ" panose="020B0604030504040204" pitchFamily="50" charset="-128"/>
            </a:endParaRPr>
          </a:p>
        </p:txBody>
      </p:sp>
      <p:sp>
        <p:nvSpPr>
          <p:cNvPr id="3" name="テキスト ボックス 2">
            <a:extLst>
              <a:ext uri="{FF2B5EF4-FFF2-40B4-BE49-F238E27FC236}">
                <a16:creationId xmlns:a16="http://schemas.microsoft.com/office/drawing/2014/main" id="{57CE38B0-D517-63B2-2128-9732F2944F12}"/>
              </a:ext>
            </a:extLst>
          </p:cNvPr>
          <p:cNvSpPr txBox="1"/>
          <p:nvPr/>
        </p:nvSpPr>
        <p:spPr>
          <a:xfrm>
            <a:off x="7650480" y="1070435"/>
            <a:ext cx="2030095" cy="261610"/>
          </a:xfrm>
          <a:prstGeom prst="rect">
            <a:avLst/>
          </a:prstGeom>
          <a:noFill/>
        </p:spPr>
        <p:txBody>
          <a:bodyPr wrap="square">
            <a:spAutoFit/>
          </a:bodyPr>
          <a:lstStyle/>
          <a:p>
            <a:pPr algn="r"/>
            <a:r>
              <a:rPr lang="en-US" altLang="ja-JP" sz="1100" spc="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100" spc="100" dirty="0">
                <a:effectLst/>
                <a:latin typeface="メイリオ" panose="020B0604030504040204" pitchFamily="50" charset="-128"/>
                <a:ea typeface="メイリオ" panose="020B0604030504040204" pitchFamily="50" charset="-128"/>
                <a:cs typeface="Times New Roman" panose="02020603050405020304" pitchFamily="18" charset="0"/>
              </a:rPr>
              <a:t>保護率は</a:t>
            </a:r>
            <a:r>
              <a:rPr lang="ja-JP" altLang="ja-JP" sz="1100" spc="100" dirty="0">
                <a:effectLst/>
                <a:latin typeface="メイリオ" panose="020B0604030504040204" pitchFamily="50" charset="-128"/>
                <a:ea typeface="メイリオ" panose="020B0604030504040204" pitchFamily="50" charset="-128"/>
                <a:cs typeface="Times New Roman" panose="02020603050405020304" pitchFamily="18" charset="0"/>
              </a:rPr>
              <a:t>人口百人当</a:t>
            </a:r>
            <a:endParaRPr lang="ja-JP" altLang="en-US" sz="1100" spc="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99715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1928D-5514-B8A3-50CE-70487BF74ABA}"/>
            </a:ext>
          </a:extLst>
        </p:cNvPr>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A81C719B-6D58-C179-DB52-301422197F8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11</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2FC91C63-9976-A9D5-4F66-C88587921A3A}"/>
              </a:ext>
            </a:extLst>
          </p:cNvPr>
          <p:cNvSpPr txBox="1"/>
          <p:nvPr/>
        </p:nvSpPr>
        <p:spPr>
          <a:xfrm>
            <a:off x="975862" y="1859340"/>
            <a:ext cx="7920000" cy="2092881"/>
          </a:xfrm>
          <a:prstGeom prst="rect">
            <a:avLst/>
          </a:prstGeom>
          <a:noFill/>
        </p:spPr>
        <p:txBody>
          <a:bodyPr wrap="square">
            <a:spAutoFit/>
          </a:bodyPr>
          <a:lstStyle/>
          <a:p>
            <a:pPr marL="285750" indent="-285750" eaLnBrk="1" fontAlgn="auto" hangingPunct="1">
              <a:spcBef>
                <a:spcPts val="1800"/>
              </a:spcBef>
              <a:spcAft>
                <a:spcPts val="0"/>
              </a:spcAft>
              <a:buFont typeface="Arial" panose="020B0604020202020204" pitchFamily="34" charset="0"/>
              <a:buChar char="•"/>
              <a:defRPr/>
            </a:pPr>
            <a:r>
              <a:rPr kumimoji="1" lang="ja-JP" altLang="en-US" sz="2000" b="1" spc="100" dirty="0">
                <a:latin typeface="メイリオ" panose="020B0604030504040204" pitchFamily="50" charset="-128"/>
                <a:ea typeface="メイリオ" panose="020B0604030504040204" pitchFamily="50" charset="-128"/>
              </a:rPr>
              <a:t>自己肯定感や自尊感情が低下</a:t>
            </a:r>
            <a:r>
              <a:rPr kumimoji="1" lang="ja-JP" altLang="en-US" sz="2000" spc="100" dirty="0">
                <a:latin typeface="メイリオ" panose="020B0604030504040204" pitchFamily="50" charset="-128"/>
                <a:ea typeface="メイリオ" panose="020B0604030504040204" pitchFamily="50" charset="-128"/>
              </a:rPr>
              <a:t>している場合も少なくない</a:t>
            </a:r>
            <a:endParaRPr kumimoji="1" lang="en-US" altLang="ja-JP" sz="2000" spc="100" dirty="0">
              <a:latin typeface="メイリオ" panose="020B0604030504040204" pitchFamily="50" charset="-128"/>
              <a:ea typeface="メイリオ" panose="020B0604030504040204" pitchFamily="50" charset="-128"/>
            </a:endParaRPr>
          </a:p>
          <a:p>
            <a:pPr marL="285750" indent="-285750" eaLnBrk="1" fontAlgn="auto" hangingPunct="1">
              <a:spcBef>
                <a:spcPts val="1800"/>
              </a:spcBef>
              <a:spcAft>
                <a:spcPts val="0"/>
              </a:spcAft>
              <a:buFont typeface="Arial" panose="020B0604020202020204" pitchFamily="34" charset="0"/>
              <a:buChar char="•"/>
              <a:defRPr/>
            </a:pPr>
            <a:r>
              <a:rPr kumimoji="1" lang="ja-JP" altLang="en-US" sz="2000" spc="100" dirty="0">
                <a:latin typeface="メイリオ" panose="020B0604030504040204" pitchFamily="50" charset="-128"/>
                <a:ea typeface="メイリオ" panose="020B0604030504040204" pitchFamily="50" charset="-128"/>
              </a:rPr>
              <a:t>「困った時には相談してくださいね」と言っても、</a:t>
            </a:r>
            <a:r>
              <a:rPr kumimoji="1" lang="ja-JP" altLang="en-US" sz="2000" b="1" spc="100" dirty="0">
                <a:latin typeface="メイリオ" panose="020B0604030504040204" pitchFamily="50" charset="-128"/>
                <a:ea typeface="メイリオ" panose="020B0604030504040204" pitchFamily="50" charset="-128"/>
              </a:rPr>
              <a:t>なかなか相談につながらない</a:t>
            </a:r>
            <a:endParaRPr kumimoji="1" lang="en-US" altLang="ja-JP" sz="2000" b="1" spc="100" dirty="0">
              <a:latin typeface="メイリオ" panose="020B0604030504040204" pitchFamily="50" charset="-128"/>
              <a:ea typeface="メイリオ" panose="020B0604030504040204" pitchFamily="50" charset="-128"/>
            </a:endParaRPr>
          </a:p>
          <a:p>
            <a:pPr marL="285750" indent="-285750" eaLnBrk="1" fontAlgn="auto" hangingPunct="1">
              <a:spcBef>
                <a:spcPts val="1800"/>
              </a:spcBef>
              <a:spcAft>
                <a:spcPts val="0"/>
              </a:spcAft>
              <a:buFont typeface="Arial" panose="020B0604020202020204" pitchFamily="34" charset="0"/>
              <a:buChar char="•"/>
              <a:defRPr/>
            </a:pPr>
            <a:r>
              <a:rPr kumimoji="1" lang="ja-JP" altLang="en-US" sz="2000" spc="100" dirty="0">
                <a:latin typeface="メイリオ" panose="020B0604030504040204" pitchFamily="50" charset="-128"/>
                <a:ea typeface="メイリオ" panose="020B0604030504040204" pitchFamily="50" charset="-128"/>
              </a:rPr>
              <a:t>必要なサービス・支援に</a:t>
            </a:r>
            <a:r>
              <a:rPr kumimoji="1" lang="ja-JP" altLang="en-US" sz="2000" b="1" spc="100" dirty="0">
                <a:latin typeface="メイリオ" panose="020B0604030504040204" pitchFamily="50" charset="-128"/>
                <a:ea typeface="メイリオ" panose="020B0604030504040204" pitchFamily="50" charset="-128"/>
              </a:rPr>
              <a:t>自らアクセスすることができない</a:t>
            </a:r>
            <a:r>
              <a:rPr kumimoji="1" lang="ja-JP" altLang="en-US" sz="2000" spc="100" dirty="0">
                <a:latin typeface="メイリオ" panose="020B0604030504040204" pitchFamily="50" charset="-128"/>
                <a:ea typeface="メイリオ" panose="020B0604030504040204" pitchFamily="50" charset="-128"/>
              </a:rPr>
              <a:t>ことも多い　　等</a:t>
            </a:r>
            <a:endParaRPr kumimoji="1" lang="en-US" altLang="ja-JP" sz="2000" spc="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67A75487-D51B-A07D-14AA-57F51DEDD4F6}"/>
              </a:ext>
            </a:extLst>
          </p:cNvPr>
          <p:cNvSpPr txBox="1"/>
          <p:nvPr/>
        </p:nvSpPr>
        <p:spPr>
          <a:xfrm>
            <a:off x="771098" y="4784715"/>
            <a:ext cx="8363804" cy="1092607"/>
          </a:xfrm>
          <a:prstGeom prst="rect">
            <a:avLst/>
          </a:prstGeom>
          <a:noFill/>
        </p:spPr>
        <p:txBody>
          <a:bodyPr wrap="square">
            <a:spAutoFit/>
          </a:bodyPr>
          <a:lstStyle/>
          <a:p>
            <a:pPr marL="342900" indent="-342900" eaLnBrk="1" fontAlgn="auto" hangingPunct="1">
              <a:spcBef>
                <a:spcPts val="0"/>
              </a:spcBef>
              <a:spcAft>
                <a:spcPts val="0"/>
              </a:spcAft>
              <a:buFont typeface="Arial" panose="020B0604020202020204" pitchFamily="34" charset="0"/>
              <a:buChar char="•"/>
              <a:defRPr/>
            </a:pPr>
            <a:r>
              <a:rPr kumimoji="1" lang="ja-JP" altLang="en-US" sz="2000" b="1" spc="100" dirty="0">
                <a:latin typeface="メイリオ" panose="020B0604030504040204" pitchFamily="50" charset="-128"/>
                <a:ea typeface="メイリオ" panose="020B0604030504040204" pitchFamily="50" charset="-128"/>
              </a:rPr>
              <a:t>「相談する」ことの手前に、様々な葛藤がある</a:t>
            </a:r>
            <a:endParaRPr kumimoji="1" lang="en-US" altLang="ja-JP" sz="2000" b="1" spc="1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2000" b="1" spc="100" dirty="0">
                <a:latin typeface="メイリオ" panose="020B0604030504040204" pitchFamily="50" charset="-128"/>
                <a:ea typeface="メイリオ" panose="020B0604030504040204" pitchFamily="50" charset="-128"/>
              </a:rPr>
              <a:t>かけがえのない１人の人として尊重する姿勢や、本人との間に</a:t>
            </a:r>
            <a:br>
              <a:rPr kumimoji="1" lang="en-US" altLang="ja-JP" sz="2000" b="1" spc="100" dirty="0">
                <a:latin typeface="メイリオ" panose="020B0604030504040204" pitchFamily="50" charset="-128"/>
                <a:ea typeface="メイリオ" panose="020B0604030504040204" pitchFamily="50" charset="-128"/>
              </a:rPr>
            </a:br>
            <a:r>
              <a:rPr kumimoji="1" lang="ja-JP" altLang="en-US" sz="2000" b="1" spc="100" dirty="0">
                <a:latin typeface="メイリオ" panose="020B0604030504040204" pitchFamily="50" charset="-128"/>
                <a:ea typeface="メイリオ" panose="020B0604030504040204" pitchFamily="50" charset="-128"/>
              </a:rPr>
              <a:t>同じ１人の人として対等な関係性を保つことが重要</a:t>
            </a:r>
            <a:endParaRPr kumimoji="1" lang="en-US" altLang="ja-JP" sz="2000" b="1" spc="100" dirty="0">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B8D28D71-CC68-B497-EBC8-22E2A8DE5405}"/>
              </a:ext>
            </a:extLst>
          </p:cNvPr>
          <p:cNvSpPr txBox="1"/>
          <p:nvPr/>
        </p:nvSpPr>
        <p:spPr>
          <a:xfrm>
            <a:off x="364271" y="1026266"/>
            <a:ext cx="6077472" cy="369332"/>
          </a:xfrm>
          <a:prstGeom prst="rect">
            <a:avLst/>
          </a:prstGeom>
          <a:solidFill>
            <a:schemeClr val="bg1">
              <a:lumMod val="95000"/>
            </a:schemeClr>
          </a:solidFill>
        </p:spPr>
        <p:txBody>
          <a:bodyPr wrap="square">
            <a:spAutoFit/>
          </a:bodyPr>
          <a:lstStyle/>
          <a:p>
            <a:pPr algn="ctr">
              <a:defRPr/>
            </a:pPr>
            <a:r>
              <a:rPr kumimoji="1" lang="ja-JP" altLang="en-US" b="1" spc="100" dirty="0">
                <a:latin typeface="メイリオ" panose="020B0604030504040204" pitchFamily="50" charset="-128"/>
                <a:ea typeface="メイリオ" panose="020B0604030504040204" pitchFamily="50" charset="-128"/>
              </a:rPr>
              <a:t>貧困によって、人はどのような状態となりうるか？</a:t>
            </a:r>
            <a:endParaRPr lang="ja-JP" altLang="en-US" b="1" dirty="0"/>
          </a:p>
        </p:txBody>
      </p:sp>
      <p:sp>
        <p:nvSpPr>
          <p:cNvPr id="12" name="二等辺三角形 11">
            <a:extLst>
              <a:ext uri="{FF2B5EF4-FFF2-40B4-BE49-F238E27FC236}">
                <a16:creationId xmlns:a16="http://schemas.microsoft.com/office/drawing/2014/main" id="{CFAFD77D-3715-2BBB-18A9-F75A43C24320}"/>
              </a:ext>
            </a:extLst>
          </p:cNvPr>
          <p:cNvSpPr/>
          <p:nvPr/>
        </p:nvSpPr>
        <p:spPr>
          <a:xfrm flipV="1">
            <a:off x="4634237" y="4152594"/>
            <a:ext cx="603250" cy="195262"/>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 name="テキスト ボックス 2">
            <a:extLst>
              <a:ext uri="{FF2B5EF4-FFF2-40B4-BE49-F238E27FC236}">
                <a16:creationId xmlns:a16="http://schemas.microsoft.com/office/drawing/2014/main" id="{A710D92E-3D8A-84A5-3F32-62B7617C029E}"/>
              </a:ext>
            </a:extLst>
          </p:cNvPr>
          <p:cNvSpPr txBox="1"/>
          <p:nvPr/>
        </p:nvSpPr>
        <p:spPr>
          <a:xfrm>
            <a:off x="2450224" y="5958096"/>
            <a:ext cx="5005552" cy="369332"/>
          </a:xfrm>
          <a:prstGeom prst="rect">
            <a:avLst/>
          </a:prstGeom>
          <a:noFill/>
        </p:spPr>
        <p:txBody>
          <a:bodyPr wrap="square">
            <a:spAutoFit/>
          </a:bodyPr>
          <a:lstStyle/>
          <a:p>
            <a:pPr algn="ctr" eaLnBrk="1" fontAlgn="auto" hangingPunct="1">
              <a:spcBef>
                <a:spcPts val="0"/>
              </a:spcBef>
              <a:spcAft>
                <a:spcPts val="0"/>
              </a:spcAft>
              <a:defRPr/>
            </a:pPr>
            <a:r>
              <a:rPr kumimoji="1" lang="ja-JP" altLang="en-US" sz="1800" b="1" spc="100" dirty="0">
                <a:solidFill>
                  <a:srgbClr val="C00000"/>
                </a:solidFill>
                <a:latin typeface="メイリオ" panose="020B0604030504040204" pitchFamily="50" charset="-128"/>
                <a:ea typeface="メイリオ" panose="020B0604030504040204" pitchFamily="50" charset="-128"/>
              </a:rPr>
              <a:t>➡「尊厳」の確保、信頼関係の構築</a:t>
            </a:r>
            <a:endParaRPr kumimoji="1" lang="en-US" altLang="ja-JP" sz="1800" b="1" spc="100" dirty="0">
              <a:solidFill>
                <a:srgbClr val="C00000"/>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5CA878C-9C13-4007-6C66-A41BE5F0B34E}"/>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３．「貧困」の状態にある人の理解</a:t>
            </a:r>
          </a:p>
        </p:txBody>
      </p:sp>
      <p:sp>
        <p:nvSpPr>
          <p:cNvPr id="6" name="正方形/長方形 5">
            <a:extLst>
              <a:ext uri="{FF2B5EF4-FFF2-40B4-BE49-F238E27FC236}">
                <a16:creationId xmlns:a16="http://schemas.microsoft.com/office/drawing/2014/main" id="{5B943E8B-2E63-FD98-A33B-388AD41E0651}"/>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extLst>
      <p:ext uri="{BB962C8B-B14F-4D97-AF65-F5344CB8AC3E}">
        <p14:creationId xmlns:p14="http://schemas.microsoft.com/office/powerpoint/2010/main" val="1499536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F28E5-A982-8B96-691D-B256EA6DEC49}"/>
            </a:ext>
          </a:extLst>
        </p:cNvPr>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2486DFA2-F227-1A55-A6D3-E8432B2E579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12</a:t>
            </a:fld>
            <a:endParaRPr lang="ja-JP" altLang="en-US" sz="1000">
              <a:solidFill>
                <a:srgbClr val="898989"/>
              </a:solidFill>
            </a:endParaRPr>
          </a:p>
        </p:txBody>
      </p:sp>
      <p:sp>
        <p:nvSpPr>
          <p:cNvPr id="15" name="テキスト ボックス 14">
            <a:extLst>
              <a:ext uri="{FF2B5EF4-FFF2-40B4-BE49-F238E27FC236}">
                <a16:creationId xmlns:a16="http://schemas.microsoft.com/office/drawing/2014/main" id="{6147251B-6463-DE7C-F964-7272B08976D2}"/>
              </a:ext>
            </a:extLst>
          </p:cNvPr>
          <p:cNvSpPr txBox="1"/>
          <p:nvPr/>
        </p:nvSpPr>
        <p:spPr>
          <a:xfrm>
            <a:off x="273050" y="720000"/>
            <a:ext cx="9359900" cy="830997"/>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下図は「生活困窮の氷山モデル」といわれるものです。目の前にいる相談者・要保護者の言葉や行動を通じて、その人がおかれている状況や背景に目を向けられるよう、身につけておきたい考え方です。</a:t>
            </a:r>
            <a:endParaRPr kumimoji="1" lang="en-US" altLang="ja-JP" sz="1400" dirty="0">
              <a:latin typeface="メイリオ" panose="020B0604030504040204" pitchFamily="50" charset="-128"/>
              <a:ea typeface="メイリオ" panose="020B0604030504040204" pitchFamily="50" charset="-128"/>
            </a:endParaRPr>
          </a:p>
        </p:txBody>
      </p:sp>
      <p:sp>
        <p:nvSpPr>
          <p:cNvPr id="16" name="四角形: 角を丸くする 15">
            <a:extLst>
              <a:ext uri="{FF2B5EF4-FFF2-40B4-BE49-F238E27FC236}">
                <a16:creationId xmlns:a16="http://schemas.microsoft.com/office/drawing/2014/main" id="{D49244A0-9355-CC37-D0BB-EFE20952B41F}"/>
              </a:ext>
            </a:extLst>
          </p:cNvPr>
          <p:cNvSpPr/>
          <p:nvPr/>
        </p:nvSpPr>
        <p:spPr>
          <a:xfrm>
            <a:off x="0" y="6687940"/>
            <a:ext cx="7872389" cy="170259"/>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tIns="0" bIns="0" anchor="ctr">
            <a:spAutoFit/>
          </a:bodyPr>
          <a:lstStyle/>
          <a:p>
            <a:pPr eaLnBrk="1" fontAlgn="auto" hangingPunct="1">
              <a:spcBef>
                <a:spcPts val="0"/>
              </a:spcBef>
              <a:spcAft>
                <a:spcPts val="0"/>
              </a:spcAft>
              <a:defRPr/>
            </a:pPr>
            <a:r>
              <a:rPr kumimoji="1" lang="ja-JP" altLang="en-US" sz="1000" spc="100" dirty="0">
                <a:solidFill>
                  <a:schemeClr val="tx1"/>
                </a:solidFill>
                <a:latin typeface="メイリオ" panose="020B0604030504040204" pitchFamily="50" charset="-128"/>
                <a:ea typeface="メイリオ" panose="020B0604030504040204" pitchFamily="50" charset="-128"/>
              </a:rPr>
              <a:t>出典：社会的包摂サポートセンター編</a:t>
            </a:r>
            <a:r>
              <a:rPr kumimoji="1" lang="en-US" altLang="ja-JP" sz="1000" spc="100" dirty="0">
                <a:solidFill>
                  <a:schemeClr val="tx1"/>
                </a:solidFill>
                <a:latin typeface="メイリオ" panose="020B0604030504040204" pitchFamily="50" charset="-128"/>
                <a:ea typeface="メイリオ" panose="020B0604030504040204" pitchFamily="50" charset="-128"/>
              </a:rPr>
              <a:t>『</a:t>
            </a:r>
            <a:r>
              <a:rPr kumimoji="1" lang="ja-JP" altLang="en-US" sz="1000" spc="100" dirty="0">
                <a:solidFill>
                  <a:schemeClr val="tx1"/>
                </a:solidFill>
                <a:latin typeface="メイリオ" panose="020B0604030504040204" pitchFamily="50" charset="-128"/>
                <a:ea typeface="メイリオ" panose="020B0604030504040204" pitchFamily="50" charset="-128"/>
              </a:rPr>
              <a:t>相談支援員必携 事例で見る生活困窮者</a:t>
            </a:r>
            <a:r>
              <a:rPr kumimoji="1" lang="en-US" altLang="ja-JP" sz="1000" spc="100" dirty="0">
                <a:solidFill>
                  <a:schemeClr val="tx1"/>
                </a:solidFill>
                <a:latin typeface="メイリオ" panose="020B0604030504040204" pitchFamily="50" charset="-128"/>
                <a:ea typeface="メイリオ" panose="020B0604030504040204" pitchFamily="50" charset="-128"/>
              </a:rPr>
              <a:t>』</a:t>
            </a:r>
            <a:r>
              <a:rPr kumimoji="1" lang="ja-JP" altLang="en-US" sz="1000" spc="100" dirty="0">
                <a:solidFill>
                  <a:schemeClr val="tx1"/>
                </a:solidFill>
                <a:latin typeface="メイリオ" panose="020B0604030504040204" pitchFamily="50" charset="-128"/>
                <a:ea typeface="メイリオ" panose="020B0604030504040204" pitchFamily="50" charset="-128"/>
              </a:rPr>
              <a:t>中央法規出版</a:t>
            </a:r>
            <a:r>
              <a:rPr kumimoji="1" lang="en-US" altLang="ja-JP" sz="1000" spc="100" dirty="0">
                <a:solidFill>
                  <a:schemeClr val="tx1"/>
                </a:solidFill>
                <a:latin typeface="メイリオ" panose="020B0604030504040204" pitchFamily="50" charset="-128"/>
                <a:ea typeface="メイリオ" panose="020B0604030504040204" pitchFamily="50" charset="-128"/>
              </a:rPr>
              <a:t>,2015</a:t>
            </a:r>
            <a:r>
              <a:rPr kumimoji="1" lang="ja-JP" altLang="en-US" sz="1000" spc="100" dirty="0">
                <a:solidFill>
                  <a:schemeClr val="tx1"/>
                </a:solidFill>
                <a:latin typeface="メイリオ" panose="020B0604030504040204" pitchFamily="50" charset="-128"/>
                <a:ea typeface="メイリオ" panose="020B0604030504040204" pitchFamily="50" charset="-128"/>
              </a:rPr>
              <a:t>年</a:t>
            </a:r>
            <a:r>
              <a:rPr kumimoji="1" lang="en-US" altLang="ja-JP" sz="1000" spc="100" dirty="0">
                <a:solidFill>
                  <a:schemeClr val="tx1"/>
                </a:solidFill>
                <a:latin typeface="メイリオ" panose="020B0604030504040204" pitchFamily="50" charset="-128"/>
                <a:ea typeface="メイリオ" panose="020B0604030504040204" pitchFamily="50" charset="-128"/>
              </a:rPr>
              <a:t>,p4</a:t>
            </a:r>
            <a:r>
              <a:rPr kumimoji="1" lang="ja-JP" altLang="en-US" sz="1000" spc="100" dirty="0">
                <a:solidFill>
                  <a:schemeClr val="tx1"/>
                </a:solidFill>
                <a:latin typeface="メイリオ" panose="020B0604030504040204" pitchFamily="50" charset="-128"/>
                <a:ea typeface="メイリオ" panose="020B0604030504040204" pitchFamily="50" charset="-128"/>
              </a:rPr>
              <a:t>をもとに作成</a:t>
            </a:r>
          </a:p>
        </p:txBody>
      </p:sp>
      <p:pic>
        <p:nvPicPr>
          <p:cNvPr id="17" name="図 2">
            <a:extLst>
              <a:ext uri="{FF2B5EF4-FFF2-40B4-BE49-F238E27FC236}">
                <a16:creationId xmlns:a16="http://schemas.microsoft.com/office/drawing/2014/main" id="{A5DA504B-219B-187A-4F6F-0EC914DEE5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6820" y="1556326"/>
            <a:ext cx="7292359" cy="4842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四角形: 角を丸くする 17">
            <a:extLst>
              <a:ext uri="{FF2B5EF4-FFF2-40B4-BE49-F238E27FC236}">
                <a16:creationId xmlns:a16="http://schemas.microsoft.com/office/drawing/2014/main" id="{19A6E574-C5EC-AAC6-1572-4AD4F8ACADE9}"/>
              </a:ext>
            </a:extLst>
          </p:cNvPr>
          <p:cNvSpPr/>
          <p:nvPr/>
        </p:nvSpPr>
        <p:spPr>
          <a:xfrm>
            <a:off x="5895833" y="3977527"/>
            <a:ext cx="2402006" cy="1265488"/>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56D376B7-0879-4D35-754A-F6E01BE533DE}"/>
              </a:ext>
            </a:extLst>
          </p:cNvPr>
          <p:cNvCxnSpPr>
            <a:stCxn id="18" idx="3"/>
          </p:cNvCxnSpPr>
          <p:nvPr/>
        </p:nvCxnSpPr>
        <p:spPr>
          <a:xfrm flipV="1">
            <a:off x="8297839" y="3918789"/>
            <a:ext cx="504967" cy="69148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0ADA24B0-409B-D302-C734-42FA0DB3AB73}"/>
              </a:ext>
            </a:extLst>
          </p:cNvPr>
          <p:cNvSpPr txBox="1"/>
          <p:nvPr/>
        </p:nvSpPr>
        <p:spPr>
          <a:xfrm>
            <a:off x="7872389" y="3391740"/>
            <a:ext cx="1828800" cy="585787"/>
          </a:xfrm>
          <a:prstGeom prst="rect">
            <a:avLst/>
          </a:prstGeom>
          <a:noFill/>
          <a:ln w="57150">
            <a:noFill/>
          </a:ln>
        </p:spPr>
        <p:txBody>
          <a:bodyPr anchor="ctr"/>
          <a:lstStyle/>
          <a:p>
            <a:pPr algn="ctr">
              <a:defRPr/>
            </a:pPr>
            <a:r>
              <a:rPr lang="ja-JP" altLang="en-US" sz="1600" b="1" spc="100" dirty="0">
                <a:solidFill>
                  <a:srgbClr val="C00000"/>
                </a:solidFill>
                <a:latin typeface="Meiryo UI" panose="020B0604030504040204" pitchFamily="50" charset="-128"/>
                <a:ea typeface="Meiryo UI" panose="020B0604030504040204" pitchFamily="50" charset="-128"/>
              </a:rPr>
              <a:t>ここがポイント</a:t>
            </a:r>
          </a:p>
        </p:txBody>
      </p:sp>
      <p:sp>
        <p:nvSpPr>
          <p:cNvPr id="2" name="正方形/長方形 1">
            <a:extLst>
              <a:ext uri="{FF2B5EF4-FFF2-40B4-BE49-F238E27FC236}">
                <a16:creationId xmlns:a16="http://schemas.microsoft.com/office/drawing/2014/main" id="{AB2D245E-42F8-8C97-710B-E73C759273F1}"/>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extLst>
      <p:ext uri="{BB962C8B-B14F-4D97-AF65-F5344CB8AC3E}">
        <p14:creationId xmlns:p14="http://schemas.microsoft.com/office/powerpoint/2010/main" val="3778107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B4AF0-469B-BB91-0BEA-F5DC556F7059}"/>
            </a:ext>
          </a:extLst>
        </p:cNvPr>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C33AE5E9-3EE5-F23C-05DA-8002BBA03A5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13</a:t>
            </a:fld>
            <a:endParaRPr lang="ja-JP" altLang="en-US" sz="1000">
              <a:solidFill>
                <a:srgbClr val="898989"/>
              </a:solidFill>
            </a:endParaRPr>
          </a:p>
        </p:txBody>
      </p:sp>
      <p:grpSp>
        <p:nvGrpSpPr>
          <p:cNvPr id="13" name="グループ化 12">
            <a:extLst>
              <a:ext uri="{FF2B5EF4-FFF2-40B4-BE49-F238E27FC236}">
                <a16:creationId xmlns:a16="http://schemas.microsoft.com/office/drawing/2014/main" id="{77F4CC90-8BEA-3B96-071A-3ABA37520B33}"/>
              </a:ext>
            </a:extLst>
          </p:cNvPr>
          <p:cNvGrpSpPr/>
          <p:nvPr/>
        </p:nvGrpSpPr>
        <p:grpSpPr>
          <a:xfrm>
            <a:off x="75002" y="94269"/>
            <a:ext cx="9306178" cy="658033"/>
            <a:chOff x="142351" y="249118"/>
            <a:chExt cx="9306178" cy="658033"/>
          </a:xfrm>
        </p:grpSpPr>
        <p:sp>
          <p:nvSpPr>
            <p:cNvPr id="5" name="テキスト ボックス 4">
              <a:extLst>
                <a:ext uri="{FF2B5EF4-FFF2-40B4-BE49-F238E27FC236}">
                  <a16:creationId xmlns:a16="http://schemas.microsoft.com/office/drawing/2014/main" id="{82C16BC6-526A-DE89-69C2-149CFA9E5B2C}"/>
                </a:ext>
              </a:extLst>
            </p:cNvPr>
            <p:cNvSpPr txBox="1"/>
            <p:nvPr/>
          </p:nvSpPr>
          <p:spPr>
            <a:xfrm>
              <a:off x="717390" y="375613"/>
              <a:ext cx="8731139" cy="523220"/>
            </a:xfrm>
            <a:prstGeom prst="rect">
              <a:avLst/>
            </a:prstGeom>
            <a:noFill/>
          </p:spPr>
          <p:txBody>
            <a:bodyPr wrap="square">
              <a:spAutoFit/>
            </a:bodyPr>
            <a:lstStyle/>
            <a:p>
              <a:pPr eaLnBrk="1" fontAlgn="auto" hangingPunct="1">
                <a:spcBef>
                  <a:spcPts val="0"/>
                </a:spcBef>
                <a:spcAft>
                  <a:spcPts val="0"/>
                </a:spcAft>
                <a:defRPr/>
              </a:pPr>
              <a:r>
                <a:rPr kumimoji="1" lang="ja-JP" altLang="en-US" sz="1400" spc="100" dirty="0">
                  <a:latin typeface="メイリオ" panose="020B0604030504040204" pitchFamily="50" charset="-128"/>
                  <a:ea typeface="メイリオ" panose="020B0604030504040204" pitchFamily="50" charset="-128"/>
                </a:rPr>
                <a:t>「貧困に対する支援における国や自治体の責任」について、社会福祉士の養成テキストでは、</a:t>
              </a:r>
              <a:endParaRPr kumimoji="1" lang="en-US" altLang="ja-JP" sz="1400"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400" spc="100" dirty="0">
                  <a:latin typeface="メイリオ" panose="020B0604030504040204" pitchFamily="50" charset="-128"/>
                  <a:ea typeface="メイリオ" panose="020B0604030504040204" pitchFamily="50" charset="-128"/>
                </a:rPr>
                <a:t>以下のように紹介されています。ぜひ確認しておきましょう。</a:t>
              </a:r>
              <a:endParaRPr kumimoji="1" lang="en-US" altLang="ja-JP" sz="1400" spc="100" dirty="0">
                <a:latin typeface="メイリオ" panose="020B0604030504040204" pitchFamily="50" charset="-128"/>
                <a:ea typeface="メイリオ" panose="020B0604030504040204" pitchFamily="50" charset="-128"/>
              </a:endParaRPr>
            </a:p>
          </p:txBody>
        </p:sp>
        <p:pic>
          <p:nvPicPr>
            <p:cNvPr id="12" name="図 11" descr="ランプ, 光 が含まれている画像&#10;&#10;AI によって生成されたコンテンツは間違っている可能性があります。">
              <a:extLst>
                <a:ext uri="{FF2B5EF4-FFF2-40B4-BE49-F238E27FC236}">
                  <a16:creationId xmlns:a16="http://schemas.microsoft.com/office/drawing/2014/main" id="{EADCB7C4-0140-9E89-04F7-AA9E60E0DBE3}"/>
                </a:ext>
              </a:extLst>
            </p:cNvPr>
            <p:cNvPicPr>
              <a:picLocks noChangeAspect="1"/>
            </p:cNvPicPr>
            <p:nvPr/>
          </p:nvPicPr>
          <p:blipFill>
            <a:blip r:embed="rId3">
              <a:extLst>
                <a:ext uri="{28A0092B-C50C-407E-A947-70E740481C1C}">
                  <a14:useLocalDpi xmlns:a14="http://schemas.microsoft.com/office/drawing/2010/main" val="0"/>
                </a:ext>
              </a:extLst>
            </a:blip>
            <a:srcRect l="17287" t="16883" r="19755" b="21434"/>
            <a:stretch/>
          </p:blipFill>
          <p:spPr>
            <a:xfrm>
              <a:off x="142351" y="249118"/>
              <a:ext cx="671639" cy="658033"/>
            </a:xfrm>
            <a:prstGeom prst="rect">
              <a:avLst/>
            </a:prstGeom>
          </p:spPr>
        </p:pic>
      </p:grpSp>
      <p:sp>
        <p:nvSpPr>
          <p:cNvPr id="18" name="テキスト ボックス 17">
            <a:extLst>
              <a:ext uri="{FF2B5EF4-FFF2-40B4-BE49-F238E27FC236}">
                <a16:creationId xmlns:a16="http://schemas.microsoft.com/office/drawing/2014/main" id="{966CC4F1-F3CE-AF82-6496-D5BB4C5F2C01}"/>
              </a:ext>
            </a:extLst>
          </p:cNvPr>
          <p:cNvSpPr txBox="1"/>
          <p:nvPr/>
        </p:nvSpPr>
        <p:spPr>
          <a:xfrm>
            <a:off x="605610" y="875768"/>
            <a:ext cx="8820000" cy="5528588"/>
          </a:xfrm>
          <a:prstGeom prst="rect">
            <a:avLst/>
          </a:prstGeom>
          <a:noFill/>
          <a:ln w="38100">
            <a:solidFill>
              <a:schemeClr val="tx1">
                <a:lumMod val="50000"/>
                <a:lumOff val="50000"/>
              </a:schemeClr>
            </a:solidFill>
            <a:prstDash val="sysDot"/>
          </a:ln>
        </p:spPr>
        <p:txBody>
          <a:bodyPr wrap="square" lIns="180000" tIns="180000" rIns="180000" bIns="180000" anchor="ctr">
            <a:spAutoFit/>
          </a:bodyPr>
          <a:lstStyle/>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貧困に対する支援が国家によって組織的に行われるには、次の理由がある。</a:t>
            </a:r>
            <a:endParaRPr lang="en-US" altLang="ja-JP" sz="1400" spc="100" dirty="0">
              <a:latin typeface="UD デジタル 教科書体 NP-R" panose="02020400000000000000" pitchFamily="18" charset="-128"/>
              <a:ea typeface="UD デジタル 教科書体 NP-R" panose="02020400000000000000" pitchFamily="18" charset="-128"/>
            </a:endParaRPr>
          </a:p>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一つは、貧困に対する認識である。貧困には、個人の怠惰や能力の低さなど個人的問題に帰するとする考え方、あるいは経済環境や雇用状況など個人の努力では回避できない社会問題から生じる社会的原因に帰する考え方がある。そこで貧困が個人的問題を超えて、あるいは一見個人的問題として捉えられる事象についても社会問題が直接的・間接的に起因しているとする社会的原因について、国家が支援を行う必要があると認識されるようになった。このように、社会の進展に伴い貧困が個人的問題から社会的問題として客観的・科学的な実態把握やその方策が検討されるにつれ、国家の組織的なかかわりが強まることになる。</a:t>
            </a:r>
            <a:endParaRPr lang="en-US" altLang="ja-JP" sz="1400" spc="100" dirty="0">
              <a:latin typeface="UD デジタル 教科書体 NP-R" panose="02020400000000000000" pitchFamily="18" charset="-128"/>
              <a:ea typeface="UD デジタル 教科書体 NP-R" panose="02020400000000000000" pitchFamily="18" charset="-128"/>
            </a:endParaRPr>
          </a:p>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二つには、社会のなかで、貧困状態にある人が数多く出現する事態に対し社会不安や混乱を生じさせないために、社会安定の観点から、国家が社会統制を図る手段として国家の手により貧困に対する支援が行われる。大量の貧困者が発生する事態とは、自然災害、戦争、政治経済体制の変動期などがそれに当たる。この点、貧困問題が社会の諸変化（人口構造、世帯構造、産業構造、就業構造、地域構造、扶養意識など価値意識の変容、国際化の進展など）により構造的に生み出される現代においては、貧困救済を行う公的扶助は不可避の方策であり、国民生活の回復・維持・向上を図る社会保障・社会福祉制度の最後のセーフティネットとして位置づけられることになる。</a:t>
            </a:r>
            <a:endParaRPr lang="en-US" altLang="ja-JP" sz="1400" spc="100" dirty="0">
              <a:latin typeface="UD デジタル 教科書体 NP-R" panose="02020400000000000000" pitchFamily="18" charset="-128"/>
              <a:ea typeface="UD デジタル 教科書体 NP-R" panose="02020400000000000000" pitchFamily="18" charset="-128"/>
            </a:endParaRPr>
          </a:p>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三つには、人権意識の醸成と人権の確立である。人権とは、どのような状態にある人にとっても生まれながらに有している権利を指している。人々の権利は、財産を保有するなどの市民的権利、政治に参加するなどの政治的権利、社会サービスなどを受ける社会的権利の順で段階的に獲得されてきた。社会保障・社会福祉に当たる社会的権利は人権を実体化したものであり、</a:t>
            </a:r>
            <a:r>
              <a:rPr lang="en-US" altLang="ja-JP" sz="1400" spc="100" dirty="0">
                <a:latin typeface="UD デジタル 教科書体 NP-R" panose="02020400000000000000" pitchFamily="18" charset="-128"/>
                <a:ea typeface="UD デジタル 教科書体 NP-R" panose="02020400000000000000" pitchFamily="18" charset="-128"/>
              </a:rPr>
              <a:t>20</a:t>
            </a:r>
            <a:r>
              <a:rPr lang="ja-JP" altLang="en-US" sz="1400" spc="100" dirty="0">
                <a:latin typeface="UD デジタル 教科書体 NP-R" panose="02020400000000000000" pitchFamily="18" charset="-128"/>
                <a:ea typeface="UD デジタル 教科書体 NP-R" panose="02020400000000000000" pitchFamily="18" charset="-128"/>
              </a:rPr>
              <a:t>世紀になってから成立している。このように人権意識の醸成と人権の確立によって貧困な状態に置かれている人々の救済が国家の責務として行われることになる。国家の手によって行われない場合、その異議申し立ての手段として暴動が起こったり、民間の手によって支援が行われることになる。</a:t>
            </a:r>
          </a:p>
        </p:txBody>
      </p:sp>
      <p:sp>
        <p:nvSpPr>
          <p:cNvPr id="30" name="テキスト ボックス 3">
            <a:extLst>
              <a:ext uri="{FF2B5EF4-FFF2-40B4-BE49-F238E27FC236}">
                <a16:creationId xmlns:a16="http://schemas.microsoft.com/office/drawing/2014/main" id="{930C68B1-3B71-48B2-D2B4-7EFD5CB4FC97}"/>
              </a:ext>
            </a:extLst>
          </p:cNvPr>
          <p:cNvSpPr txBox="1">
            <a:spLocks noChangeArrowheads="1"/>
          </p:cNvSpPr>
          <p:nvPr/>
        </p:nvSpPr>
        <p:spPr bwMode="auto">
          <a:xfrm>
            <a:off x="0" y="6704112"/>
            <a:ext cx="928052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出典：一般社団法人日本ソーシャルワーク学校教育連盟編</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最新 社会福祉士養成講座　４ 貧困に対する支援</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,2021</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,p168</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169</a:t>
            </a:r>
          </a:p>
        </p:txBody>
      </p:sp>
    </p:spTree>
    <p:extLst>
      <p:ext uri="{BB962C8B-B14F-4D97-AF65-F5344CB8AC3E}">
        <p14:creationId xmlns:p14="http://schemas.microsoft.com/office/powerpoint/2010/main" val="93437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0B2277-5CE9-FA40-9519-7460A6744288}"/>
              </a:ext>
            </a:extLst>
          </p:cNvPr>
          <p:cNvSpPr>
            <a:spLocks noGrp="1"/>
          </p:cNvSpPr>
          <p:nvPr>
            <p:ph type="sldNum" sz="quarter" idx="10"/>
          </p:nvPr>
        </p:nvSpPr>
        <p:spPr/>
        <p:txBody>
          <a:bodyPr/>
          <a:lstStyle/>
          <a:p>
            <a:pPr>
              <a:defRPr/>
            </a:pPr>
            <a:fld id="{A3388C95-9A0B-4956-A571-21D9F301AB08}" type="slidenum">
              <a:rPr lang="ja-JP" altLang="en-US" smtClean="0"/>
              <a:pPr>
                <a:defRPr/>
              </a:pPr>
              <a:t>14</a:t>
            </a:fld>
            <a:endParaRPr lang="ja-JP" altLang="en-US"/>
          </a:p>
        </p:txBody>
      </p:sp>
      <p:sp>
        <p:nvSpPr>
          <p:cNvPr id="5" name="正方形/長方形 4">
            <a:extLst>
              <a:ext uri="{FF2B5EF4-FFF2-40B4-BE49-F238E27FC236}">
                <a16:creationId xmlns:a16="http://schemas.microsoft.com/office/drawing/2014/main" id="{6682A71A-0AFB-5BDF-D9B2-2B56F398F0B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参考：厚生労働省ホームページにおける周知内容</a:t>
            </a:r>
          </a:p>
        </p:txBody>
      </p:sp>
      <p:sp>
        <p:nvSpPr>
          <p:cNvPr id="7" name="テキスト ボックス 6">
            <a:extLst>
              <a:ext uri="{FF2B5EF4-FFF2-40B4-BE49-F238E27FC236}">
                <a16:creationId xmlns:a16="http://schemas.microsoft.com/office/drawing/2014/main" id="{CD754815-84F5-A688-4862-B0277251C1EE}"/>
              </a:ext>
            </a:extLst>
          </p:cNvPr>
          <p:cNvSpPr txBox="1"/>
          <p:nvPr/>
        </p:nvSpPr>
        <p:spPr>
          <a:xfrm>
            <a:off x="273050" y="720000"/>
            <a:ext cx="9359900" cy="584775"/>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厚生労働省のホームページにおいて、生活保護の申請は国民の権利であること、また生活保護を必要とする可能性はどなたにもあるため、ためらわずご相談いただくよう周知しています。</a:t>
            </a:r>
            <a:endParaRPr kumimoji="1" lang="en-US" altLang="ja-JP" sz="1600" spc="100" dirty="0">
              <a:latin typeface="メイリオ" panose="020B0604030504040204" pitchFamily="50" charset="-128"/>
              <a:ea typeface="メイリオ" panose="020B0604030504040204" pitchFamily="50" charset="-128"/>
            </a:endParaRPr>
          </a:p>
        </p:txBody>
      </p:sp>
      <p:pic>
        <p:nvPicPr>
          <p:cNvPr id="6" name="図 5">
            <a:extLst>
              <a:ext uri="{FF2B5EF4-FFF2-40B4-BE49-F238E27FC236}">
                <a16:creationId xmlns:a16="http://schemas.microsoft.com/office/drawing/2014/main" id="{4E088CCC-7D3E-2D7B-7671-2E211721AB26}"/>
              </a:ext>
            </a:extLst>
          </p:cNvPr>
          <p:cNvPicPr>
            <a:picLocks noChangeAspect="1"/>
          </p:cNvPicPr>
          <p:nvPr/>
        </p:nvPicPr>
        <p:blipFill>
          <a:blip r:embed="rId3"/>
          <a:stretch>
            <a:fillRect/>
          </a:stretch>
        </p:blipFill>
        <p:spPr>
          <a:xfrm>
            <a:off x="466252" y="2098461"/>
            <a:ext cx="8973495" cy="3812269"/>
          </a:xfrm>
          <a:prstGeom prst="rect">
            <a:avLst/>
          </a:prstGeom>
        </p:spPr>
      </p:pic>
      <p:sp>
        <p:nvSpPr>
          <p:cNvPr id="8" name="テキスト ボックス 7">
            <a:extLst>
              <a:ext uri="{FF2B5EF4-FFF2-40B4-BE49-F238E27FC236}">
                <a16:creationId xmlns:a16="http://schemas.microsoft.com/office/drawing/2014/main" id="{64945802-A151-688E-BFD2-3989F18BC6FD}"/>
              </a:ext>
            </a:extLst>
          </p:cNvPr>
          <p:cNvSpPr txBox="1"/>
          <p:nvPr/>
        </p:nvSpPr>
        <p:spPr>
          <a:xfrm>
            <a:off x="166688" y="1790684"/>
            <a:ext cx="9359900" cy="307777"/>
          </a:xfrm>
          <a:prstGeom prst="rect">
            <a:avLst/>
          </a:prstGeom>
          <a:noFill/>
        </p:spPr>
        <p:txBody>
          <a:bodyPr>
            <a:spAutoFit/>
          </a:bodyPr>
          <a:lstStyle/>
          <a:p>
            <a:pPr eaLnBrk="1" fontAlgn="auto" hangingPunct="1">
              <a:spcBef>
                <a:spcPts val="0"/>
              </a:spcBef>
              <a:spcAft>
                <a:spcPts val="0"/>
              </a:spcAft>
              <a:defRPr/>
            </a:pPr>
            <a:r>
              <a:rPr kumimoji="1" lang="ja-JP" altLang="en-US" sz="1400" spc="100" dirty="0">
                <a:latin typeface="メイリオ" panose="020B0604030504040204" pitchFamily="50" charset="-128"/>
                <a:ea typeface="メイリオ" panose="020B0604030504040204" pitchFamily="50" charset="-128"/>
              </a:rPr>
              <a:t>（参考）厚生労働省ホームページにおける国民への周知内容（生活保護を申請したい方へ）</a:t>
            </a:r>
            <a:endParaRPr kumimoji="1" lang="en-US" altLang="ja-JP" sz="1400" spc="100" dirty="0">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87E60FFC-0B09-FD3F-A564-C428D89616F2}"/>
              </a:ext>
            </a:extLst>
          </p:cNvPr>
          <p:cNvSpPr/>
          <p:nvPr/>
        </p:nvSpPr>
        <p:spPr>
          <a:xfrm>
            <a:off x="273050" y="1635760"/>
            <a:ext cx="9359900" cy="4274970"/>
          </a:xfrm>
          <a:prstGeom prst="rect">
            <a:avLst/>
          </a:prstGeom>
          <a:noFill/>
          <a:ln w="19050">
            <a:solidFill>
              <a:schemeClr val="tx1">
                <a:lumMod val="50000"/>
                <a:lumOff val="5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0243647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番号プレースホルダー 1">
            <a:extLst>
              <a:ext uri="{FF2B5EF4-FFF2-40B4-BE49-F238E27FC236}">
                <a16:creationId xmlns:a16="http://schemas.microsoft.com/office/drawing/2014/main" id="{8E297A47-7244-A999-D1CA-5237CA5EDCB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FB1737C-48D3-4457-9496-2F9884F51FE1}" type="slidenum">
              <a:rPr lang="ja-JP" altLang="en-US" sz="1000" smtClean="0">
                <a:solidFill>
                  <a:srgbClr val="898989"/>
                </a:solidFill>
              </a:rPr>
              <a:pPr>
                <a:lnSpc>
                  <a:spcPct val="100000"/>
                </a:lnSpc>
                <a:spcBef>
                  <a:spcPct val="0"/>
                </a:spcBef>
                <a:buFontTx/>
                <a:buNone/>
              </a:pPr>
              <a:t>15</a:t>
            </a:fld>
            <a:endParaRPr lang="ja-JP" altLang="en-US" sz="1000">
              <a:solidFill>
                <a:srgbClr val="898989"/>
              </a:solidFill>
            </a:endParaRPr>
          </a:p>
        </p:txBody>
      </p:sp>
      <p:sp>
        <p:nvSpPr>
          <p:cNvPr id="8" name="正方形/長方形 7">
            <a:extLst>
              <a:ext uri="{FF2B5EF4-FFF2-40B4-BE49-F238E27FC236}">
                <a16:creationId xmlns:a16="http://schemas.microsoft.com/office/drawing/2014/main" id="{9FC382EB-5419-6C62-925F-D64BC64BF1D8}"/>
              </a:ext>
            </a:extLst>
          </p:cNvPr>
          <p:cNvSpPr/>
          <p:nvPr/>
        </p:nvSpPr>
        <p:spPr>
          <a:xfrm>
            <a:off x="935038" y="2336800"/>
            <a:ext cx="8035925" cy="2868613"/>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kumimoji="1" lang="ja-JP" altLang="en-US" sz="4000" b="1" spc="300" dirty="0">
                <a:solidFill>
                  <a:prstClr val="black"/>
                </a:solidFill>
                <a:latin typeface="メイリオ" panose="020B0604030504040204" pitchFamily="50" charset="-128"/>
                <a:ea typeface="メイリオ" panose="020B0604030504040204" pitchFamily="50" charset="-128"/>
              </a:rPr>
              <a:t>あなたは「自立」について</a:t>
            </a:r>
            <a:endParaRPr kumimoji="1" lang="en-US" altLang="ja-JP" sz="4000" b="1" spc="300" dirty="0">
              <a:solidFill>
                <a:prstClr val="black"/>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z="4000" b="1" spc="300" dirty="0">
                <a:solidFill>
                  <a:prstClr val="black"/>
                </a:solidFill>
                <a:latin typeface="メイリオ" panose="020B0604030504040204" pitchFamily="50" charset="-128"/>
                <a:ea typeface="メイリオ" panose="020B0604030504040204" pitchFamily="50" charset="-128"/>
              </a:rPr>
              <a:t>どう考えますか？</a:t>
            </a:r>
            <a:endParaRPr kumimoji="1" lang="en-US" altLang="ja-JP" sz="1600" spc="300"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ED487E0B-93D9-14A5-B8D2-DCCD10DDD94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ワーク②　「自立」について</a:t>
            </a:r>
          </a:p>
        </p:txBody>
      </p:sp>
      <p:sp>
        <p:nvSpPr>
          <p:cNvPr id="4" name="四角形: 角を丸くする 3">
            <a:extLst>
              <a:ext uri="{FF2B5EF4-FFF2-40B4-BE49-F238E27FC236}">
                <a16:creationId xmlns:a16="http://schemas.microsoft.com/office/drawing/2014/main" id="{D91595F0-FD29-6581-7346-7FBEC0872419}"/>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49654706-58DB-A932-C6C4-4DAEBF991A15}"/>
              </a:ext>
            </a:extLst>
          </p:cNvPr>
          <p:cNvSpPr txBox="1"/>
          <p:nvPr/>
        </p:nvSpPr>
        <p:spPr>
          <a:xfrm>
            <a:off x="663575" y="4540250"/>
            <a:ext cx="1914525" cy="476250"/>
          </a:xfrm>
          <a:prstGeom prst="roundRect">
            <a:avLst>
              <a:gd name="adj" fmla="val 50000"/>
            </a:avLst>
          </a:prstGeom>
          <a:solidFill>
            <a:schemeClr val="accent5">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経済的自立</a:t>
            </a:r>
          </a:p>
        </p:txBody>
      </p:sp>
      <p:sp>
        <p:nvSpPr>
          <p:cNvPr id="38" name="テキスト ボックス 37">
            <a:extLst>
              <a:ext uri="{FF2B5EF4-FFF2-40B4-BE49-F238E27FC236}">
                <a16:creationId xmlns:a16="http://schemas.microsoft.com/office/drawing/2014/main" id="{4018A9AB-20A4-BA64-7A33-870208A1E40F}"/>
              </a:ext>
            </a:extLst>
          </p:cNvPr>
          <p:cNvSpPr txBox="1"/>
          <p:nvPr/>
        </p:nvSpPr>
        <p:spPr>
          <a:xfrm>
            <a:off x="663575" y="3760788"/>
            <a:ext cx="1914525" cy="476250"/>
          </a:xfrm>
          <a:prstGeom prst="roundRect">
            <a:avLst>
              <a:gd name="adj" fmla="val 50000"/>
            </a:avLst>
          </a:prstGeom>
          <a:solidFill>
            <a:schemeClr val="accent3">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社会生活自立</a:t>
            </a:r>
          </a:p>
        </p:txBody>
      </p:sp>
      <p:sp>
        <p:nvSpPr>
          <p:cNvPr id="37" name="テキスト ボックス 36">
            <a:extLst>
              <a:ext uri="{FF2B5EF4-FFF2-40B4-BE49-F238E27FC236}">
                <a16:creationId xmlns:a16="http://schemas.microsoft.com/office/drawing/2014/main" id="{E7A9EBA8-92A8-0F0C-BA1E-02CF711EC321}"/>
              </a:ext>
            </a:extLst>
          </p:cNvPr>
          <p:cNvSpPr txBox="1"/>
          <p:nvPr/>
        </p:nvSpPr>
        <p:spPr>
          <a:xfrm>
            <a:off x="663575" y="3016250"/>
            <a:ext cx="1914525" cy="476250"/>
          </a:xfrm>
          <a:prstGeom prst="roundRect">
            <a:avLst>
              <a:gd name="adj" fmla="val 50000"/>
            </a:avLst>
          </a:prstGeom>
          <a:solidFill>
            <a:schemeClr val="accent6">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日常生活自立</a:t>
            </a:r>
          </a:p>
        </p:txBody>
      </p:sp>
      <p:sp>
        <p:nvSpPr>
          <p:cNvPr id="37893" name="スライド番号プレースホルダー 1">
            <a:extLst>
              <a:ext uri="{FF2B5EF4-FFF2-40B4-BE49-F238E27FC236}">
                <a16:creationId xmlns:a16="http://schemas.microsoft.com/office/drawing/2014/main" id="{10DAA29B-2445-7422-6FF6-B55FF59B77C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89FAC97-889F-483F-8E31-51A5092A241C}" type="slidenum">
              <a:rPr lang="ja-JP" altLang="en-US" sz="1000" smtClean="0">
                <a:solidFill>
                  <a:srgbClr val="898989"/>
                </a:solidFill>
              </a:rPr>
              <a:pPr>
                <a:lnSpc>
                  <a:spcPct val="100000"/>
                </a:lnSpc>
                <a:spcBef>
                  <a:spcPct val="0"/>
                </a:spcBef>
                <a:buFontTx/>
                <a:buNone/>
              </a:pPr>
              <a:t>16</a:t>
            </a:fld>
            <a:endParaRPr lang="ja-JP" altLang="en-US" sz="1000">
              <a:solidFill>
                <a:srgbClr val="898989"/>
              </a:solidFill>
            </a:endParaRPr>
          </a:p>
        </p:txBody>
      </p:sp>
      <p:sp>
        <p:nvSpPr>
          <p:cNvPr id="37894" name="テキスト ボックス 3">
            <a:extLst>
              <a:ext uri="{FF2B5EF4-FFF2-40B4-BE49-F238E27FC236}">
                <a16:creationId xmlns:a16="http://schemas.microsoft.com/office/drawing/2014/main" id="{54F4B475-5976-9304-18C1-F60A28EAE922}"/>
              </a:ext>
            </a:extLst>
          </p:cNvPr>
          <p:cNvSpPr txBox="1">
            <a:spLocks noChangeArrowheads="1"/>
          </p:cNvSpPr>
          <p:nvPr/>
        </p:nvSpPr>
        <p:spPr bwMode="auto">
          <a:xfrm>
            <a:off x="0" y="6550223"/>
            <a:ext cx="92805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000" spc="100" dirty="0">
                <a:latin typeface="メイリオ" panose="020B0604030504040204" pitchFamily="50" charset="-128"/>
                <a:ea typeface="メイリオ" panose="020B0604030504040204" pitchFamily="50" charset="-128"/>
              </a:rPr>
              <a:t>出典：新保美香「ケースワーカーのための対人援助技術」</a:t>
            </a:r>
            <a:r>
              <a:rPr lang="en-US" altLang="ja-JP" sz="1000" spc="100" dirty="0">
                <a:latin typeface="メイリオ" panose="020B0604030504040204" pitchFamily="50" charset="-128"/>
                <a:ea typeface="メイリオ" panose="020B0604030504040204" pitchFamily="50" charset="-128"/>
              </a:rPr>
              <a:t>『</a:t>
            </a:r>
            <a:r>
              <a:rPr lang="ja-JP" altLang="en-US" sz="1000" spc="100" dirty="0">
                <a:latin typeface="メイリオ" panose="020B0604030504040204" pitchFamily="50" charset="-128"/>
                <a:ea typeface="メイリオ" panose="020B0604030504040204" pitchFamily="50" charset="-128"/>
              </a:rPr>
              <a:t>令和</a:t>
            </a:r>
            <a:r>
              <a:rPr lang="en-US" altLang="ja-JP" sz="1000" spc="100" dirty="0">
                <a:latin typeface="メイリオ" panose="020B0604030504040204" pitchFamily="50" charset="-128"/>
                <a:ea typeface="メイリオ" panose="020B0604030504040204" pitchFamily="50" charset="-128"/>
              </a:rPr>
              <a:t>6</a:t>
            </a:r>
            <a:r>
              <a:rPr lang="ja-JP" altLang="en-US" sz="1000" spc="100" dirty="0">
                <a:latin typeface="メイリオ" panose="020B0604030504040204" pitchFamily="50" charset="-128"/>
                <a:ea typeface="メイリオ" panose="020B0604030504040204" pitchFamily="50" charset="-128"/>
              </a:rPr>
              <a:t>年度 生活保護担当ケースワーカー全国研修会資料</a:t>
            </a:r>
            <a:r>
              <a:rPr lang="en-US" altLang="ja-JP" sz="1000" spc="100" dirty="0">
                <a:latin typeface="メイリオ" panose="020B0604030504040204" pitchFamily="50" charset="-128"/>
                <a:ea typeface="メイリオ" panose="020B0604030504040204" pitchFamily="50" charset="-128"/>
              </a:rPr>
              <a:t>』</a:t>
            </a:r>
          </a:p>
          <a:p>
            <a:pPr>
              <a:lnSpc>
                <a:spcPct val="100000"/>
              </a:lnSpc>
              <a:spcBef>
                <a:spcPct val="0"/>
              </a:spcBef>
              <a:buFontTx/>
              <a:buNone/>
            </a:pPr>
            <a:r>
              <a:rPr lang="ja-JP" altLang="en-US" sz="1000" spc="100" dirty="0">
                <a:latin typeface="メイリオ" panose="020B0604030504040204" pitchFamily="50" charset="-128"/>
                <a:ea typeface="メイリオ" panose="020B0604030504040204" pitchFamily="50" charset="-128"/>
              </a:rPr>
              <a:t>　　　厚生労働省社会・援護局保護課</a:t>
            </a:r>
            <a:r>
              <a:rPr lang="en-US" altLang="ja-JP" sz="1000" spc="100" dirty="0">
                <a:latin typeface="メイリオ" panose="020B0604030504040204" pitchFamily="50" charset="-128"/>
                <a:ea typeface="メイリオ" panose="020B0604030504040204" pitchFamily="50" charset="-128"/>
              </a:rPr>
              <a:t>,p6</a:t>
            </a:r>
            <a:r>
              <a:rPr lang="ja-JP" altLang="en-US" sz="1000" spc="100" dirty="0">
                <a:latin typeface="メイリオ" panose="020B0604030504040204" pitchFamily="50" charset="-128"/>
                <a:ea typeface="メイリオ" panose="020B0604030504040204" pitchFamily="50" charset="-128"/>
              </a:rPr>
              <a:t>をもとに作成</a:t>
            </a:r>
            <a:endParaRPr lang="en-US" altLang="ja-JP" sz="1000" spc="100" dirty="0">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A925CE4C-3A5E-19F3-F9A2-360AF4EAD876}"/>
              </a:ext>
            </a:extLst>
          </p:cNvPr>
          <p:cNvSpPr/>
          <p:nvPr/>
        </p:nvSpPr>
        <p:spPr>
          <a:xfrm>
            <a:off x="134938" y="720725"/>
            <a:ext cx="9636125" cy="5592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（１）生活保護における「自立」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平成</a:t>
            </a:r>
            <a:r>
              <a:rPr kumimoji="1" lang="en-US" altLang="ja-JP" sz="1600" dirty="0">
                <a:solidFill>
                  <a:schemeClr val="tx1"/>
                </a:solidFill>
                <a:latin typeface="メイリオ" panose="020B0604030504040204" pitchFamily="50" charset="-128"/>
                <a:ea typeface="メイリオ" panose="020B0604030504040204" pitchFamily="50" charset="-128"/>
              </a:rPr>
              <a:t>16</a:t>
            </a:r>
            <a:r>
              <a:rPr kumimoji="1" lang="ja-JP" altLang="en-US" sz="1600" dirty="0">
                <a:solidFill>
                  <a:schemeClr val="tx1"/>
                </a:solidFill>
                <a:latin typeface="メイリオ" panose="020B0604030504040204" pitchFamily="50" charset="-128"/>
                <a:ea typeface="メイリオ" panose="020B0604030504040204" pitchFamily="50" charset="-128"/>
              </a:rPr>
              <a:t>（</a:t>
            </a:r>
            <a:r>
              <a:rPr kumimoji="1" lang="en-US" altLang="ja-JP" sz="1600" dirty="0">
                <a:solidFill>
                  <a:schemeClr val="tx1"/>
                </a:solidFill>
                <a:latin typeface="メイリオ" panose="020B0604030504040204" pitchFamily="50" charset="-128"/>
                <a:ea typeface="メイリオ" panose="020B0604030504040204" pitchFamily="50" charset="-128"/>
              </a:rPr>
              <a:t>2004</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12</a:t>
            </a:r>
            <a:r>
              <a:rPr kumimoji="1" lang="ja-JP" altLang="en-US" sz="1600" dirty="0">
                <a:solidFill>
                  <a:schemeClr val="tx1"/>
                </a:solidFill>
                <a:latin typeface="メイリオ" panose="020B0604030504040204" pitchFamily="50" charset="-128"/>
                <a:ea typeface="メイリオ" panose="020B0604030504040204" pitchFamily="50" charset="-128"/>
              </a:rPr>
              <a:t>月、</a:t>
            </a:r>
            <a:r>
              <a:rPr kumimoji="1" lang="ja-JP" altLang="en-US" sz="1600" b="1" u="sng" dirty="0">
                <a:solidFill>
                  <a:srgbClr val="C00000"/>
                </a:solidFill>
                <a:latin typeface="メイリオ" panose="020B0604030504040204" pitchFamily="50" charset="-128"/>
                <a:ea typeface="メイリオ" panose="020B0604030504040204" pitchFamily="50" charset="-128"/>
              </a:rPr>
              <a:t>生活保護における「３つの自立」</a:t>
            </a:r>
            <a:r>
              <a:rPr kumimoji="1" lang="ja-JP" altLang="en-US" sz="1600" dirty="0">
                <a:solidFill>
                  <a:schemeClr val="tx1"/>
                </a:solidFill>
                <a:latin typeface="メイリオ" panose="020B0604030504040204" pitchFamily="50" charset="-128"/>
                <a:ea typeface="メイリオ" panose="020B0604030504040204" pitchFamily="50" charset="-128"/>
              </a:rPr>
              <a:t>の考え方が明らかにされました。</a:t>
            </a:r>
            <a:r>
              <a:rPr kumimoji="1" lang="en-US" altLang="ja-JP" sz="1600" baseline="30000" dirty="0">
                <a:solidFill>
                  <a:schemeClr val="tx1"/>
                </a:solidFill>
                <a:latin typeface="メイリオ" panose="020B0604030504040204" pitchFamily="50" charset="-128"/>
                <a:ea typeface="メイリオ" panose="020B0604030504040204" pitchFamily="50" charset="-128"/>
              </a:rPr>
              <a:t>*1</a:t>
            </a:r>
          </a:p>
          <a:p>
            <a:pPr marL="285750" indent="-285750" eaLnBrk="1" fontAlgn="auto" hangingPunct="1">
              <a:spcBef>
                <a:spcPts val="3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平成</a:t>
            </a:r>
            <a:r>
              <a:rPr kumimoji="1" lang="en-US" altLang="ja-JP" sz="1600" dirty="0">
                <a:solidFill>
                  <a:schemeClr val="tx1"/>
                </a:solidFill>
                <a:latin typeface="メイリオ" panose="020B0604030504040204" pitchFamily="50" charset="-128"/>
                <a:ea typeface="メイリオ" panose="020B0604030504040204" pitchFamily="50" charset="-128"/>
              </a:rPr>
              <a:t>17</a:t>
            </a:r>
            <a:r>
              <a:rPr kumimoji="1" lang="ja-JP" altLang="en-US" sz="1600" dirty="0">
                <a:solidFill>
                  <a:schemeClr val="tx1"/>
                </a:solidFill>
                <a:latin typeface="メイリオ" panose="020B0604030504040204" pitchFamily="50" charset="-128"/>
                <a:ea typeface="メイリオ" panose="020B0604030504040204" pitchFamily="50" charset="-128"/>
              </a:rPr>
              <a:t>（</a:t>
            </a:r>
            <a:r>
              <a:rPr kumimoji="1" lang="en-US" altLang="ja-JP" sz="1600" dirty="0">
                <a:solidFill>
                  <a:schemeClr val="tx1"/>
                </a:solidFill>
                <a:latin typeface="メイリオ" panose="020B0604030504040204" pitchFamily="50" charset="-128"/>
                <a:ea typeface="メイリオ" panose="020B0604030504040204" pitchFamily="50" charset="-128"/>
              </a:rPr>
              <a:t>2005</a:t>
            </a:r>
            <a:r>
              <a:rPr kumimoji="1" lang="ja-JP" altLang="en-US" sz="1600" dirty="0">
                <a:solidFill>
                  <a:schemeClr val="tx1"/>
                </a:solidFill>
                <a:latin typeface="メイリオ" panose="020B0604030504040204" pitchFamily="50" charset="-128"/>
                <a:ea typeface="メイリオ" panose="020B0604030504040204" pitchFamily="50" charset="-128"/>
              </a:rPr>
              <a:t>）年度からは、「</a:t>
            </a:r>
            <a:r>
              <a:rPr kumimoji="1" lang="ja-JP" altLang="en-US" sz="1600" b="1" u="sng" dirty="0">
                <a:solidFill>
                  <a:srgbClr val="C00000"/>
                </a:solidFill>
                <a:latin typeface="メイリオ" panose="020B0604030504040204" pitchFamily="50" charset="-128"/>
                <a:ea typeface="メイリオ" panose="020B0604030504040204" pitchFamily="50" charset="-128"/>
              </a:rPr>
              <a:t>経済的な給付に加え、組織的に被保護世帯の自立を支援する制度に転換するため</a:t>
            </a:r>
            <a:r>
              <a:rPr kumimoji="1" lang="ja-JP" altLang="en-US" sz="1600" dirty="0">
                <a:solidFill>
                  <a:schemeClr val="tx1"/>
                </a:solidFill>
                <a:latin typeface="メイリオ" panose="020B0604030504040204" pitchFamily="50" charset="-128"/>
                <a:ea typeface="メイリオ" panose="020B0604030504040204" pitchFamily="50" charset="-128"/>
              </a:rPr>
              <a:t>」、「自立支援プログラム」が導入</a:t>
            </a:r>
            <a:r>
              <a:rPr kumimoji="1" lang="en-US" altLang="ja-JP" sz="1600" baseline="30000" dirty="0">
                <a:solidFill>
                  <a:schemeClr val="tx1"/>
                </a:solidFill>
                <a:latin typeface="メイリオ" panose="020B0604030504040204" pitchFamily="50" charset="-128"/>
                <a:ea typeface="メイリオ" panose="020B0604030504040204" pitchFamily="50" charset="-128"/>
              </a:rPr>
              <a:t>*2</a:t>
            </a:r>
            <a:r>
              <a:rPr kumimoji="1" lang="ja-JP" altLang="en-US" sz="1600" dirty="0">
                <a:solidFill>
                  <a:schemeClr val="tx1"/>
                </a:solidFill>
                <a:latin typeface="メイリオ" panose="020B0604030504040204" pitchFamily="50" charset="-128"/>
                <a:ea typeface="メイリオ" panose="020B0604030504040204" pitchFamily="50" charset="-128"/>
              </a:rPr>
              <a:t>されました。</a:t>
            </a:r>
            <a:endParaRPr kumimoji="1" lang="en-US" altLang="ja-JP" sz="16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（２）生活保護における「３つの自立」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37896" name="テキスト ボックス 6">
            <a:extLst>
              <a:ext uri="{FF2B5EF4-FFF2-40B4-BE49-F238E27FC236}">
                <a16:creationId xmlns:a16="http://schemas.microsoft.com/office/drawing/2014/main" id="{A5B2E994-CCEF-AE56-4AD9-A7FE446FB3D0}"/>
              </a:ext>
            </a:extLst>
          </p:cNvPr>
          <p:cNvSpPr txBox="1">
            <a:spLocks noChangeArrowheads="1"/>
          </p:cNvSpPr>
          <p:nvPr/>
        </p:nvSpPr>
        <p:spPr bwMode="auto">
          <a:xfrm>
            <a:off x="528638" y="1966913"/>
            <a:ext cx="92424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r">
              <a:lnSpc>
                <a:spcPct val="100000"/>
              </a:lnSpc>
              <a:spcBef>
                <a:spcPct val="0"/>
              </a:spcBef>
              <a:buFontTx/>
              <a:buNone/>
            </a:pPr>
            <a:r>
              <a:rPr lang="en-US" altLang="ja-JP" sz="1000" dirty="0">
                <a:latin typeface="メイリオ" panose="020B0604030504040204" pitchFamily="50" charset="-128"/>
                <a:ea typeface="メイリオ" panose="020B0604030504040204" pitchFamily="50" charset="-128"/>
              </a:rPr>
              <a:t>*1</a:t>
            </a:r>
            <a:r>
              <a:rPr lang="ja-JP" altLang="en-US" sz="1000" dirty="0">
                <a:latin typeface="メイリオ" panose="020B0604030504040204" pitchFamily="50" charset="-128"/>
                <a:ea typeface="メイリオ" panose="020B0604030504040204" pitchFamily="50" charset="-128"/>
              </a:rPr>
              <a:t>社会保障審議会福祉部会「生活保護制度の在り方に関する専門委員会」報告書</a:t>
            </a:r>
            <a:endParaRPr lang="en-US" altLang="ja-JP" sz="1000" dirty="0">
              <a:latin typeface="メイリオ" panose="020B0604030504040204" pitchFamily="50" charset="-128"/>
              <a:ea typeface="メイリオ" panose="020B0604030504040204" pitchFamily="50" charset="-128"/>
            </a:endParaRPr>
          </a:p>
          <a:p>
            <a:pPr algn="r">
              <a:lnSpc>
                <a:spcPct val="100000"/>
              </a:lnSpc>
              <a:spcBef>
                <a:spcPct val="0"/>
              </a:spcBef>
              <a:buFontTx/>
              <a:buNone/>
            </a:pPr>
            <a:r>
              <a:rPr lang="en-US" altLang="ja-JP" sz="1000" dirty="0">
                <a:latin typeface="メイリオ" panose="020B0604030504040204" pitchFamily="50" charset="-128"/>
                <a:ea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rPr>
              <a:t>17</a:t>
            </a:r>
            <a:r>
              <a:rPr lang="ja-JP" altLang="en-US" sz="1000" dirty="0">
                <a:latin typeface="メイリオ" panose="020B0604030504040204" pitchFamily="50" charset="-128"/>
                <a:ea typeface="メイリオ" panose="020B0604030504040204" pitchFamily="50" charset="-128"/>
              </a:rPr>
              <a:t>年度における自立支援プログラムの基本方針について」：平成</a:t>
            </a:r>
            <a:r>
              <a:rPr lang="en-US" altLang="ja-JP" sz="1000" dirty="0">
                <a:latin typeface="メイリオ" panose="020B0604030504040204" pitchFamily="50" charset="-128"/>
                <a:ea typeface="メイリオ" panose="020B0604030504040204" pitchFamily="50" charset="-128"/>
              </a:rPr>
              <a:t>17</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3</a:t>
            </a:r>
            <a:r>
              <a:rPr lang="ja-JP" altLang="en-US" sz="1000" dirty="0">
                <a:latin typeface="メイリオ" panose="020B0604030504040204" pitchFamily="50" charset="-128"/>
                <a:ea typeface="メイリオ" panose="020B0604030504040204" pitchFamily="50" charset="-128"/>
              </a:rPr>
              <a:t>月</a:t>
            </a:r>
            <a:r>
              <a:rPr lang="en-US" altLang="ja-JP" sz="1000" dirty="0">
                <a:latin typeface="メイリオ" panose="020B0604030504040204" pitchFamily="50" charset="-128"/>
                <a:ea typeface="メイリオ" panose="020B0604030504040204" pitchFamily="50" charset="-128"/>
              </a:rPr>
              <a:t>31</a:t>
            </a:r>
            <a:r>
              <a:rPr lang="ja-JP" altLang="en-US" sz="1000" dirty="0">
                <a:latin typeface="メイリオ" panose="020B0604030504040204" pitchFamily="50" charset="-128"/>
                <a:ea typeface="メイリオ" panose="020B0604030504040204" pitchFamily="50" charset="-128"/>
              </a:rPr>
              <a:t>日　社援発</a:t>
            </a:r>
            <a:r>
              <a:rPr lang="en-US" altLang="ja-JP" sz="1000" dirty="0">
                <a:latin typeface="メイリオ" panose="020B0604030504040204" pitchFamily="50" charset="-128"/>
                <a:ea typeface="メイリオ" panose="020B0604030504040204" pitchFamily="50" charset="-128"/>
              </a:rPr>
              <a:t>0331003</a:t>
            </a:r>
            <a:r>
              <a:rPr lang="ja-JP" altLang="en-US" sz="1000" dirty="0">
                <a:latin typeface="メイリオ" panose="020B0604030504040204" pitchFamily="50" charset="-128"/>
                <a:ea typeface="メイリオ" panose="020B0604030504040204" pitchFamily="50" charset="-128"/>
              </a:rPr>
              <a:t>号厚生労働省社会・援護局長通知）</a:t>
            </a:r>
            <a:endParaRPr kumimoji="0" lang="ja-JP" altLang="en-US" sz="1000" dirty="0"/>
          </a:p>
        </p:txBody>
      </p:sp>
      <p:sp>
        <p:nvSpPr>
          <p:cNvPr id="37897" name="テキスト ボックス 24">
            <a:extLst>
              <a:ext uri="{FF2B5EF4-FFF2-40B4-BE49-F238E27FC236}">
                <a16:creationId xmlns:a16="http://schemas.microsoft.com/office/drawing/2014/main" id="{A34F2BF8-291D-9F78-7A9C-837728526D24}"/>
              </a:ext>
            </a:extLst>
          </p:cNvPr>
          <p:cNvSpPr txBox="1">
            <a:spLocks noChangeArrowheads="1"/>
          </p:cNvSpPr>
          <p:nvPr/>
        </p:nvSpPr>
        <p:spPr bwMode="auto">
          <a:xfrm>
            <a:off x="2724150" y="3013075"/>
            <a:ext cx="6680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身体や精神の健康を回復・維持し、自分で自分の健康・生活管理を</a:t>
            </a:r>
            <a:endParaRPr lang="en-US" altLang="ja-JP" sz="1600">
              <a:latin typeface="メイリオ" panose="020B0604030504040204" pitchFamily="50" charset="-128"/>
              <a:ea typeface="メイリオ" panose="020B0604030504040204" pitchFamily="50" charset="-128"/>
            </a:endParaRPr>
          </a:p>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行うなど、日常生活における自立</a:t>
            </a:r>
          </a:p>
        </p:txBody>
      </p:sp>
      <p:sp>
        <p:nvSpPr>
          <p:cNvPr id="37898" name="テキスト ボックス 26">
            <a:extLst>
              <a:ext uri="{FF2B5EF4-FFF2-40B4-BE49-F238E27FC236}">
                <a16:creationId xmlns:a16="http://schemas.microsoft.com/office/drawing/2014/main" id="{8F644C81-AA4E-E777-4522-A244742FE402}"/>
              </a:ext>
            </a:extLst>
          </p:cNvPr>
          <p:cNvSpPr txBox="1">
            <a:spLocks noChangeArrowheads="1"/>
          </p:cNvSpPr>
          <p:nvPr/>
        </p:nvSpPr>
        <p:spPr bwMode="auto">
          <a:xfrm>
            <a:off x="2724150" y="3829050"/>
            <a:ext cx="59674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社会的なつながりを回復・維持する社会生活における自立</a:t>
            </a:r>
          </a:p>
        </p:txBody>
      </p:sp>
      <p:sp>
        <p:nvSpPr>
          <p:cNvPr id="37899" name="テキスト ボックス 28">
            <a:extLst>
              <a:ext uri="{FF2B5EF4-FFF2-40B4-BE49-F238E27FC236}">
                <a16:creationId xmlns:a16="http://schemas.microsoft.com/office/drawing/2014/main" id="{FB229461-6681-0D55-75FE-C573F93C9D4A}"/>
              </a:ext>
            </a:extLst>
          </p:cNvPr>
          <p:cNvSpPr txBox="1">
            <a:spLocks noChangeArrowheads="1"/>
          </p:cNvSpPr>
          <p:nvPr/>
        </p:nvSpPr>
        <p:spPr bwMode="auto">
          <a:xfrm>
            <a:off x="2724150" y="4540250"/>
            <a:ext cx="69469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経済的な自立</a:t>
            </a:r>
            <a:endParaRPr lang="en-US" altLang="ja-JP" sz="1600">
              <a:latin typeface="メイリオ" panose="020B0604030504040204" pitchFamily="50" charset="-128"/>
              <a:ea typeface="メイリオ" panose="020B0604030504040204" pitchFamily="50" charset="-128"/>
            </a:endParaRPr>
          </a:p>
          <a:p>
            <a:pPr>
              <a:lnSpc>
                <a:spcPct val="100000"/>
              </a:lnSpc>
              <a:spcBef>
                <a:spcPct val="0"/>
              </a:spcBef>
              <a:buFontTx/>
              <a:buNone/>
            </a:pPr>
            <a:r>
              <a:rPr lang="en-US" altLang="ja-JP" sz="1400">
                <a:latin typeface="メイリオ" panose="020B0604030504040204" pitchFamily="50" charset="-128"/>
                <a:ea typeface="メイリオ" panose="020B0604030504040204" pitchFamily="50" charset="-128"/>
              </a:rPr>
              <a:t>※</a:t>
            </a:r>
            <a:r>
              <a:rPr lang="ja-JP" altLang="en-US" sz="1400">
                <a:latin typeface="メイリオ" panose="020B0604030504040204" pitchFamily="50" charset="-128"/>
                <a:ea typeface="メイリオ" panose="020B0604030504040204" pitchFamily="50" charset="-128"/>
              </a:rPr>
              <a:t>平成</a:t>
            </a:r>
            <a:r>
              <a:rPr lang="en-US" altLang="ja-JP" sz="1400">
                <a:latin typeface="メイリオ" panose="020B0604030504040204" pitchFamily="50" charset="-128"/>
                <a:ea typeface="メイリオ" panose="020B0604030504040204" pitchFamily="50" charset="-128"/>
              </a:rPr>
              <a:t>17</a:t>
            </a:r>
            <a:r>
              <a:rPr lang="ja-JP" altLang="en-US" sz="1400">
                <a:latin typeface="メイリオ" panose="020B0604030504040204" pitchFamily="50" charset="-128"/>
                <a:ea typeface="メイリオ" panose="020B0604030504040204" pitchFamily="50" charset="-128"/>
              </a:rPr>
              <a:t>年度当初は「就労による自立」とされていましたが、</a:t>
            </a:r>
            <a:r>
              <a:rPr lang="ja-JP" altLang="en-US" sz="1400" u="sng">
                <a:latin typeface="メイリオ" panose="020B0604030504040204" pitchFamily="50" charset="-128"/>
                <a:ea typeface="メイリオ" panose="020B0604030504040204" pitchFamily="50" charset="-128"/>
              </a:rPr>
              <a:t>今は就労以外の収入（各種年金等）もあわせた「経済的な自立」という考え方</a:t>
            </a:r>
            <a:r>
              <a:rPr lang="ja-JP" altLang="en-US" sz="1400">
                <a:latin typeface="メイリオ" panose="020B0604030504040204" pitchFamily="50" charset="-128"/>
                <a:ea typeface="メイリオ" panose="020B0604030504040204" pitchFamily="50" charset="-128"/>
              </a:rPr>
              <a:t>になっています。</a:t>
            </a:r>
          </a:p>
        </p:txBody>
      </p:sp>
      <p:pic>
        <p:nvPicPr>
          <p:cNvPr id="37900" name="図 32" descr="黒い背景と男性の絵&#10;&#10;低い精度で自動的に生成された説明">
            <a:extLst>
              <a:ext uri="{FF2B5EF4-FFF2-40B4-BE49-F238E27FC236}">
                <a16:creationId xmlns:a16="http://schemas.microsoft.com/office/drawing/2014/main" id="{84A585DC-BFCD-00A4-9C6D-486E28DDA3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7860"/>
          <a:stretch>
            <a:fillRect/>
          </a:stretch>
        </p:blipFill>
        <p:spPr bwMode="auto">
          <a:xfrm>
            <a:off x="8154988" y="5073650"/>
            <a:ext cx="17208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四角形: 角を丸くする 33">
            <a:extLst>
              <a:ext uri="{FF2B5EF4-FFF2-40B4-BE49-F238E27FC236}">
                <a16:creationId xmlns:a16="http://schemas.microsoft.com/office/drawing/2014/main" id="{FD445202-40BF-B35F-F72E-6C9BE0C3513B}"/>
              </a:ext>
            </a:extLst>
          </p:cNvPr>
          <p:cNvSpPr/>
          <p:nvPr/>
        </p:nvSpPr>
        <p:spPr>
          <a:xfrm>
            <a:off x="2946400" y="5368925"/>
            <a:ext cx="5319713" cy="744538"/>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5" name="二等辺三角形 34">
            <a:extLst>
              <a:ext uri="{FF2B5EF4-FFF2-40B4-BE49-F238E27FC236}">
                <a16:creationId xmlns:a16="http://schemas.microsoft.com/office/drawing/2014/main" id="{0615FECF-E44B-7D9C-564E-A28427DE8A50}"/>
              </a:ext>
            </a:extLst>
          </p:cNvPr>
          <p:cNvSpPr/>
          <p:nvPr/>
        </p:nvSpPr>
        <p:spPr>
          <a:xfrm rot="5400000">
            <a:off x="8099425" y="5624513"/>
            <a:ext cx="331787" cy="395288"/>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5855" name="テキスト ボックス 35">
            <a:extLst>
              <a:ext uri="{FF2B5EF4-FFF2-40B4-BE49-F238E27FC236}">
                <a16:creationId xmlns:a16="http://schemas.microsoft.com/office/drawing/2014/main" id="{475568FE-87C1-2650-F2B2-5241A7D7C369}"/>
              </a:ext>
            </a:extLst>
          </p:cNvPr>
          <p:cNvSpPr txBox="1">
            <a:spLocks noChangeArrowheads="1"/>
          </p:cNvSpPr>
          <p:nvPr/>
        </p:nvSpPr>
        <p:spPr bwMode="auto">
          <a:xfrm>
            <a:off x="3211513" y="5449888"/>
            <a:ext cx="4913312" cy="600075"/>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生活保護は「３つの自立」を並列に支援していく制度です。</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また「自立支援」は本人主体で行われます（法第</a:t>
            </a:r>
            <a:r>
              <a:rPr lang="en-US" altLang="ja-JP" sz="1100" spc="100" dirty="0">
                <a:latin typeface="メイリオ" panose="020B0604030504040204" pitchFamily="50" charset="-128"/>
                <a:ea typeface="メイリオ" panose="020B0604030504040204" pitchFamily="50" charset="-128"/>
              </a:rPr>
              <a:t>27</a:t>
            </a:r>
            <a:r>
              <a:rPr lang="ja-JP" altLang="en-US" sz="1100" spc="100" dirty="0">
                <a:latin typeface="メイリオ" panose="020B0604030504040204" pitchFamily="50" charset="-128"/>
                <a:ea typeface="メイリオ" panose="020B0604030504040204" pitchFamily="50" charset="-128"/>
              </a:rPr>
              <a:t>条の</a:t>
            </a:r>
            <a:r>
              <a:rPr lang="en-US" altLang="ja-JP" sz="1100" spc="100" dirty="0">
                <a:latin typeface="メイリオ" panose="020B0604030504040204" pitchFamily="50" charset="-128"/>
                <a:ea typeface="メイリオ" panose="020B0604030504040204" pitchFamily="50" charset="-128"/>
              </a:rPr>
              <a:t>2</a:t>
            </a:r>
            <a:r>
              <a:rPr lang="ja-JP" altLang="en-US" sz="1100" spc="100" dirty="0">
                <a:latin typeface="メイリオ" panose="020B0604030504040204" pitchFamily="50" charset="-128"/>
                <a:ea typeface="メイリオ" panose="020B0604030504040204" pitchFamily="50" charset="-128"/>
              </a:rPr>
              <a:t>が根拠）。</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「させる」という言葉を使わないのが支援の基本姿勢です。</a:t>
            </a:r>
          </a:p>
        </p:txBody>
      </p:sp>
      <p:sp>
        <p:nvSpPr>
          <p:cNvPr id="46" name="円弧 45">
            <a:extLst>
              <a:ext uri="{FF2B5EF4-FFF2-40B4-BE49-F238E27FC236}">
                <a16:creationId xmlns:a16="http://schemas.microsoft.com/office/drawing/2014/main" id="{1DA91773-4EC8-9296-9667-F0AF546B9E2E}"/>
              </a:ext>
            </a:extLst>
          </p:cNvPr>
          <p:cNvSpPr/>
          <p:nvPr/>
        </p:nvSpPr>
        <p:spPr>
          <a:xfrm flipH="1">
            <a:off x="234950" y="3260725"/>
            <a:ext cx="1409700" cy="1347788"/>
          </a:xfrm>
          <a:prstGeom prst="arc">
            <a:avLst>
              <a:gd name="adj1" fmla="val 17605494"/>
              <a:gd name="adj2" fmla="val 3972780"/>
            </a:avLst>
          </a:prstGeom>
          <a:ln w="38100">
            <a:solidFill>
              <a:schemeClr val="tx2">
                <a:lumMod val="5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kumimoji="1" lang="ja-JP" altLang="en-US"/>
          </a:p>
        </p:txBody>
      </p:sp>
      <p:cxnSp>
        <p:nvCxnSpPr>
          <p:cNvPr id="48" name="直線矢印コネクタ 47">
            <a:extLst>
              <a:ext uri="{FF2B5EF4-FFF2-40B4-BE49-F238E27FC236}">
                <a16:creationId xmlns:a16="http://schemas.microsoft.com/office/drawing/2014/main" id="{59271755-7258-DAD9-5901-30325CE7CD12}"/>
              </a:ext>
            </a:extLst>
          </p:cNvPr>
          <p:cNvCxnSpPr>
            <a:cxnSpLocks/>
            <a:stCxn id="37" idx="2"/>
            <a:endCxn id="38" idx="0"/>
          </p:cNvCxnSpPr>
          <p:nvPr/>
        </p:nvCxnSpPr>
        <p:spPr>
          <a:xfrm>
            <a:off x="1620838" y="3492500"/>
            <a:ext cx="0" cy="268288"/>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0" name="直線矢印コネクタ 49">
            <a:extLst>
              <a:ext uri="{FF2B5EF4-FFF2-40B4-BE49-F238E27FC236}">
                <a16:creationId xmlns:a16="http://schemas.microsoft.com/office/drawing/2014/main" id="{4C4E4122-2E44-F3E0-3902-8170FE0011FF}"/>
              </a:ext>
            </a:extLst>
          </p:cNvPr>
          <p:cNvCxnSpPr>
            <a:cxnSpLocks/>
            <a:stCxn id="38" idx="2"/>
            <a:endCxn id="39" idx="0"/>
          </p:cNvCxnSpPr>
          <p:nvPr/>
        </p:nvCxnSpPr>
        <p:spPr>
          <a:xfrm>
            <a:off x="1620838" y="4237038"/>
            <a:ext cx="0" cy="303212"/>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094A5F4-7F45-88E0-9543-7394217C3663}"/>
              </a:ext>
            </a:extLst>
          </p:cNvPr>
          <p:cNvSpPr txBox="1"/>
          <p:nvPr/>
        </p:nvSpPr>
        <p:spPr>
          <a:xfrm>
            <a:off x="4673600" y="2595165"/>
            <a:ext cx="3996000" cy="340519"/>
          </a:xfrm>
          <a:prstGeom prst="wedgeRoundRectCallout">
            <a:avLst>
              <a:gd name="adj1" fmla="val -58060"/>
              <a:gd name="adj2" fmla="val 50476"/>
              <a:gd name="adj3" fmla="val 16667"/>
            </a:avLst>
          </a:prstGeom>
          <a:solidFill>
            <a:schemeClr val="accent2">
              <a:lumMod val="20000"/>
              <a:lumOff val="80000"/>
            </a:schemeClr>
          </a:solidFill>
        </p:spPr>
        <p:txBody>
          <a:bodyPr wrap="square">
            <a:spAutoFit/>
          </a:bodyPr>
          <a:lstStyle/>
          <a:p>
            <a:pPr algn="ctr"/>
            <a:r>
              <a:rPr lang="ja-JP" altLang="en-US" sz="1400" dirty="0">
                <a:latin typeface="メイリオ" panose="020B0604030504040204" pitchFamily="50" charset="-128"/>
                <a:ea typeface="メイリオ" panose="020B0604030504040204" pitchFamily="50" charset="-128"/>
              </a:rPr>
              <a:t>「自分でなんでもやること」ではありません</a:t>
            </a:r>
          </a:p>
        </p:txBody>
      </p:sp>
      <p:sp>
        <p:nvSpPr>
          <p:cNvPr id="7" name="正方形/長方形 6">
            <a:extLst>
              <a:ext uri="{FF2B5EF4-FFF2-40B4-BE49-F238E27FC236}">
                <a16:creationId xmlns:a16="http://schemas.microsoft.com/office/drawing/2014/main" id="{1AC60CF0-B498-EBBF-C3B5-1022DE13154F}"/>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４．「</a:t>
            </a:r>
            <a:r>
              <a:rPr kumimoji="1" lang="en-US" altLang="ja-JP" b="1" spc="300" dirty="0">
                <a:solidFill>
                  <a:schemeClr val="tx1"/>
                </a:solidFill>
                <a:latin typeface="メイリオ" panose="020B0604030504040204" pitchFamily="50" charset="-128"/>
                <a:ea typeface="メイリオ" panose="020B0604030504040204" pitchFamily="50" charset="-128"/>
              </a:rPr>
              <a:t>3</a:t>
            </a:r>
            <a:r>
              <a:rPr kumimoji="1" lang="ja-JP" altLang="en-US" b="1" spc="300" dirty="0">
                <a:solidFill>
                  <a:schemeClr val="tx1"/>
                </a:solidFill>
                <a:latin typeface="メイリオ" panose="020B0604030504040204" pitchFamily="50" charset="-128"/>
                <a:ea typeface="メイリオ" panose="020B0604030504040204" pitchFamily="50" charset="-128"/>
              </a:rPr>
              <a:t>つの自立」の考え方</a:t>
            </a:r>
          </a:p>
        </p:txBody>
      </p:sp>
      <p:sp>
        <p:nvSpPr>
          <p:cNvPr id="8" name="正方形/長方形 7">
            <a:extLst>
              <a:ext uri="{FF2B5EF4-FFF2-40B4-BE49-F238E27FC236}">
                <a16:creationId xmlns:a16="http://schemas.microsoft.com/office/drawing/2014/main" id="{F9323B35-3E80-6EA4-C855-36C978A55F40}"/>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1B085-9830-FDCD-DDBF-3DDF57FBD312}"/>
            </a:ext>
          </a:extLst>
        </p:cNvPr>
        <p:cNvGrpSpPr/>
        <p:nvPr/>
      </p:nvGrpSpPr>
      <p:grpSpPr>
        <a:xfrm>
          <a:off x="0" y="0"/>
          <a:ext cx="0" cy="0"/>
          <a:chOff x="0" y="0"/>
          <a:chExt cx="0" cy="0"/>
        </a:xfrm>
      </p:grpSpPr>
      <p:sp>
        <p:nvSpPr>
          <p:cNvPr id="37893" name="スライド番号プレースホルダー 1">
            <a:extLst>
              <a:ext uri="{FF2B5EF4-FFF2-40B4-BE49-F238E27FC236}">
                <a16:creationId xmlns:a16="http://schemas.microsoft.com/office/drawing/2014/main" id="{4C4F4960-8CD0-4B27-554F-A76F5285269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89FAC97-889F-483F-8E31-51A5092A241C}" type="slidenum">
              <a:rPr lang="ja-JP" altLang="en-US" sz="1000" smtClean="0">
                <a:solidFill>
                  <a:srgbClr val="898989"/>
                </a:solidFill>
              </a:rPr>
              <a:pPr>
                <a:lnSpc>
                  <a:spcPct val="100000"/>
                </a:lnSpc>
                <a:spcBef>
                  <a:spcPct val="0"/>
                </a:spcBef>
                <a:buFontTx/>
                <a:buNone/>
              </a:pPr>
              <a:t>17</a:t>
            </a:fld>
            <a:endParaRPr lang="ja-JP" altLang="en-US" sz="1000">
              <a:solidFill>
                <a:srgbClr val="898989"/>
              </a:solidFill>
            </a:endParaRPr>
          </a:p>
        </p:txBody>
      </p:sp>
      <p:sp>
        <p:nvSpPr>
          <p:cNvPr id="5" name="正方形/長方形 4">
            <a:extLst>
              <a:ext uri="{FF2B5EF4-FFF2-40B4-BE49-F238E27FC236}">
                <a16:creationId xmlns:a16="http://schemas.microsoft.com/office/drawing/2014/main" id="{058E42C1-2597-A0C1-EBF2-728170CD72D1}"/>
              </a:ext>
            </a:extLst>
          </p:cNvPr>
          <p:cNvSpPr/>
          <p:nvPr/>
        </p:nvSpPr>
        <p:spPr>
          <a:xfrm>
            <a:off x="134938" y="720725"/>
            <a:ext cx="9636125" cy="5592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6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（３）「</a:t>
            </a:r>
            <a:r>
              <a:rPr kumimoji="1" lang="en-US" altLang="ja-JP" sz="1600" b="1" spc="100" dirty="0">
                <a:solidFill>
                  <a:schemeClr val="tx1"/>
                </a:solidFill>
                <a:latin typeface="メイリオ" panose="020B0604030504040204" pitchFamily="50" charset="-128"/>
                <a:ea typeface="メイリオ" panose="020B0604030504040204" pitchFamily="50" charset="-128"/>
              </a:rPr>
              <a:t>3</a:t>
            </a:r>
            <a:r>
              <a:rPr kumimoji="1" lang="ja-JP" altLang="en-US" sz="1600" b="1" spc="100" dirty="0">
                <a:solidFill>
                  <a:schemeClr val="tx1"/>
                </a:solidFill>
                <a:latin typeface="メイリオ" panose="020B0604030504040204" pitchFamily="50" charset="-128"/>
                <a:ea typeface="メイリオ" panose="020B0604030504040204" pitchFamily="50" charset="-128"/>
              </a:rPr>
              <a:t>つの自立」の前提となる「自己決定・自己選択」</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solidFill>
                  <a:schemeClr val="tx1"/>
                </a:solidFill>
                <a:latin typeface="メイリオ" panose="020B0604030504040204" pitchFamily="50" charset="-128"/>
                <a:ea typeface="メイリオ" panose="020B0604030504040204" pitchFamily="50" charset="-128"/>
              </a:rPr>
              <a:t>　本人の「自立」は、本人の意向や希望に基づくことが前提です。</a:t>
            </a: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solidFill>
                  <a:schemeClr val="tx1"/>
                </a:solidFill>
                <a:latin typeface="メイリオ" panose="020B0604030504040204" pitchFamily="50" charset="-128"/>
                <a:ea typeface="メイリオ" panose="020B0604030504040204" pitchFamily="50" charset="-128"/>
              </a:rPr>
              <a:t>　支援において大切なのは「</a:t>
            </a:r>
            <a:r>
              <a:rPr kumimoji="1" lang="ja-JP" altLang="en-US" sz="1600" b="1" spc="100" dirty="0">
                <a:solidFill>
                  <a:schemeClr val="tx1"/>
                </a:solidFill>
                <a:latin typeface="メイリオ" panose="020B0604030504040204" pitchFamily="50" charset="-128"/>
                <a:ea typeface="メイリオ" panose="020B0604030504040204" pitchFamily="50" charset="-128"/>
              </a:rPr>
              <a:t>被保護者自身が将来に向けた希望をもち、それを伝えられるようになる」ための過程を支えていく</a:t>
            </a:r>
            <a:r>
              <a:rPr kumimoji="1" lang="ja-JP" altLang="en-US" sz="1600" spc="100" dirty="0">
                <a:solidFill>
                  <a:schemeClr val="tx1"/>
                </a:solidFill>
                <a:latin typeface="メイリオ" panose="020B0604030504040204" pitchFamily="50" charset="-128"/>
                <a:ea typeface="メイリオ" panose="020B0604030504040204" pitchFamily="50" charset="-128"/>
              </a:rPr>
              <a:t>ことにあります。</a:t>
            </a:r>
            <a:endParaRPr kumimoji="1" lang="en-US" altLang="ja-JP" sz="1600" spc="100" dirty="0">
              <a:solidFill>
                <a:schemeClr val="tx1"/>
              </a:solidFill>
              <a:latin typeface="メイリオ" panose="020B0604030504040204" pitchFamily="50" charset="-128"/>
              <a:ea typeface="メイリオ" panose="020B0604030504040204" pitchFamily="50" charset="-128"/>
            </a:endParaRPr>
          </a:p>
        </p:txBody>
      </p:sp>
      <p:grpSp>
        <p:nvGrpSpPr>
          <p:cNvPr id="7" name="グループ化 6">
            <a:extLst>
              <a:ext uri="{FF2B5EF4-FFF2-40B4-BE49-F238E27FC236}">
                <a16:creationId xmlns:a16="http://schemas.microsoft.com/office/drawing/2014/main" id="{9CB634FA-DA08-B3A1-BCA4-DEAE83BA7EB0}"/>
              </a:ext>
            </a:extLst>
          </p:cNvPr>
          <p:cNvGrpSpPr/>
          <p:nvPr/>
        </p:nvGrpSpPr>
        <p:grpSpPr>
          <a:xfrm>
            <a:off x="1356519" y="2866508"/>
            <a:ext cx="7192963" cy="476250"/>
            <a:chOff x="663575" y="3016250"/>
            <a:chExt cx="7192963" cy="476250"/>
          </a:xfrm>
        </p:grpSpPr>
        <p:sp>
          <p:nvSpPr>
            <p:cNvPr id="3" name="テキスト ボックス 2">
              <a:extLst>
                <a:ext uri="{FF2B5EF4-FFF2-40B4-BE49-F238E27FC236}">
                  <a16:creationId xmlns:a16="http://schemas.microsoft.com/office/drawing/2014/main" id="{68FB09E8-686E-26F6-B8E1-E0D7E9FEA6CC}"/>
                </a:ext>
              </a:extLst>
            </p:cNvPr>
            <p:cNvSpPr txBox="1"/>
            <p:nvPr/>
          </p:nvSpPr>
          <p:spPr>
            <a:xfrm>
              <a:off x="5942013" y="3016250"/>
              <a:ext cx="1914525" cy="476250"/>
            </a:xfrm>
            <a:prstGeom prst="roundRect">
              <a:avLst>
                <a:gd name="adj" fmla="val 50000"/>
              </a:avLst>
            </a:prstGeom>
            <a:solidFill>
              <a:schemeClr val="accent5">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経済的自立</a:t>
              </a:r>
            </a:p>
          </p:txBody>
        </p:sp>
        <p:sp>
          <p:nvSpPr>
            <p:cNvPr id="4" name="テキスト ボックス 3">
              <a:extLst>
                <a:ext uri="{FF2B5EF4-FFF2-40B4-BE49-F238E27FC236}">
                  <a16:creationId xmlns:a16="http://schemas.microsoft.com/office/drawing/2014/main" id="{9C8E45FA-F8C3-2FE7-9A50-81723F83EFBD}"/>
                </a:ext>
              </a:extLst>
            </p:cNvPr>
            <p:cNvSpPr txBox="1"/>
            <p:nvPr/>
          </p:nvSpPr>
          <p:spPr>
            <a:xfrm>
              <a:off x="3302794" y="3016250"/>
              <a:ext cx="1914525" cy="476250"/>
            </a:xfrm>
            <a:prstGeom prst="roundRect">
              <a:avLst>
                <a:gd name="adj" fmla="val 50000"/>
              </a:avLst>
            </a:prstGeom>
            <a:solidFill>
              <a:schemeClr val="accent3">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社会生活自立</a:t>
              </a:r>
            </a:p>
          </p:txBody>
        </p:sp>
        <p:sp>
          <p:nvSpPr>
            <p:cNvPr id="6" name="テキスト ボックス 5">
              <a:extLst>
                <a:ext uri="{FF2B5EF4-FFF2-40B4-BE49-F238E27FC236}">
                  <a16:creationId xmlns:a16="http://schemas.microsoft.com/office/drawing/2014/main" id="{6B17CDD3-E341-018F-24FE-A9F614140839}"/>
                </a:ext>
              </a:extLst>
            </p:cNvPr>
            <p:cNvSpPr txBox="1"/>
            <p:nvPr/>
          </p:nvSpPr>
          <p:spPr>
            <a:xfrm>
              <a:off x="663575" y="3016250"/>
              <a:ext cx="1914525" cy="476250"/>
            </a:xfrm>
            <a:prstGeom prst="roundRect">
              <a:avLst>
                <a:gd name="adj" fmla="val 50000"/>
              </a:avLst>
            </a:prstGeom>
            <a:solidFill>
              <a:schemeClr val="accent6">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日常生活自立</a:t>
              </a:r>
            </a:p>
          </p:txBody>
        </p:sp>
      </p:grpSp>
      <p:sp>
        <p:nvSpPr>
          <p:cNvPr id="10" name="テキスト ボックス 9">
            <a:extLst>
              <a:ext uri="{FF2B5EF4-FFF2-40B4-BE49-F238E27FC236}">
                <a16:creationId xmlns:a16="http://schemas.microsoft.com/office/drawing/2014/main" id="{B2AD7BB4-7389-7CD0-01BE-D5D23D9C2844}"/>
              </a:ext>
            </a:extLst>
          </p:cNvPr>
          <p:cNvSpPr txBox="1"/>
          <p:nvPr/>
        </p:nvSpPr>
        <p:spPr>
          <a:xfrm>
            <a:off x="825500" y="2284768"/>
            <a:ext cx="8255000" cy="1400413"/>
          </a:xfrm>
          <a:prstGeom prst="rect">
            <a:avLst/>
          </a:prstGeom>
          <a:noFill/>
          <a:ln w="28575">
            <a:solidFill>
              <a:schemeClr val="tx1">
                <a:lumMod val="50000"/>
                <a:lumOff val="50000"/>
              </a:schemeClr>
            </a:solidFill>
          </a:ln>
        </p:spPr>
        <p:txBody>
          <a:bodyPr wrap="square">
            <a:noAutofit/>
          </a:bodyPr>
          <a:lstStyle/>
          <a:p>
            <a:pPr algn="ctr"/>
            <a:endParaRPr lang="ja-JP" altLang="en-US"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37DFD468-25E5-0CF2-19CF-439E50D7D4AD}"/>
              </a:ext>
            </a:extLst>
          </p:cNvPr>
          <p:cNvSpPr txBox="1"/>
          <p:nvPr/>
        </p:nvSpPr>
        <p:spPr>
          <a:xfrm>
            <a:off x="2454275" y="2100103"/>
            <a:ext cx="4997450" cy="400110"/>
          </a:xfrm>
          <a:prstGeom prst="rect">
            <a:avLst/>
          </a:prstGeom>
          <a:solidFill>
            <a:schemeClr val="bg1"/>
          </a:solidFill>
        </p:spPr>
        <p:txBody>
          <a:bodyPr wrap="square">
            <a:spAutoFit/>
          </a:bodyPr>
          <a:lstStyle/>
          <a:p>
            <a:pPr algn="ctr"/>
            <a:r>
              <a:rPr lang="en-US" altLang="ja-JP" sz="2000" spc="100" dirty="0">
                <a:latin typeface="メイリオ" panose="020B0604030504040204" pitchFamily="50" charset="-128"/>
                <a:ea typeface="メイリオ" panose="020B0604030504040204" pitchFamily="50" charset="-128"/>
              </a:rPr>
              <a:t>3</a:t>
            </a:r>
            <a:r>
              <a:rPr lang="ja-JP" altLang="en-US" sz="2000" spc="100" dirty="0">
                <a:latin typeface="メイリオ" panose="020B0604030504040204" pitchFamily="50" charset="-128"/>
                <a:ea typeface="メイリオ" panose="020B0604030504040204" pitchFamily="50" charset="-128"/>
              </a:rPr>
              <a:t>つの自立（並列関係・相互に関連）</a:t>
            </a:r>
          </a:p>
        </p:txBody>
      </p:sp>
      <p:sp>
        <p:nvSpPr>
          <p:cNvPr id="11" name="テキスト ボックス 10">
            <a:extLst>
              <a:ext uri="{FF2B5EF4-FFF2-40B4-BE49-F238E27FC236}">
                <a16:creationId xmlns:a16="http://schemas.microsoft.com/office/drawing/2014/main" id="{DD4E4F6E-DE35-4418-4B0C-00205BBA1EF7}"/>
              </a:ext>
            </a:extLst>
          </p:cNvPr>
          <p:cNvSpPr txBox="1"/>
          <p:nvPr/>
        </p:nvSpPr>
        <p:spPr>
          <a:xfrm>
            <a:off x="825500" y="4064289"/>
            <a:ext cx="8255000" cy="533380"/>
          </a:xfrm>
          <a:prstGeom prst="rect">
            <a:avLst/>
          </a:prstGeom>
          <a:solidFill>
            <a:schemeClr val="accent2">
              <a:lumMod val="40000"/>
              <a:lumOff val="60000"/>
            </a:schemeClr>
          </a:solidFill>
          <a:ln w="28575">
            <a:noFill/>
          </a:ln>
        </p:spPr>
        <p:txBody>
          <a:bodyPr wrap="square" anchor="ctr">
            <a:noAutofit/>
          </a:bodyPr>
          <a:lstStyle/>
          <a:p>
            <a:pPr algn="ctr"/>
            <a:r>
              <a:rPr lang="ja-JP" altLang="en-US" sz="2400" b="1" spc="300" dirty="0">
                <a:latin typeface="メイリオ" panose="020B0604030504040204" pitchFamily="50" charset="-128"/>
                <a:ea typeface="メイリオ" panose="020B0604030504040204" pitchFamily="50" charset="-128"/>
              </a:rPr>
              <a:t>自己決定・自己選択ができること</a:t>
            </a:r>
          </a:p>
        </p:txBody>
      </p:sp>
      <p:sp>
        <p:nvSpPr>
          <p:cNvPr id="12" name="矢印: 上 11">
            <a:extLst>
              <a:ext uri="{FF2B5EF4-FFF2-40B4-BE49-F238E27FC236}">
                <a16:creationId xmlns:a16="http://schemas.microsoft.com/office/drawing/2014/main" id="{6BA0667E-A8C3-64AF-6A39-7EEB3DFE1BB4}"/>
              </a:ext>
            </a:extLst>
          </p:cNvPr>
          <p:cNvSpPr/>
          <p:nvPr/>
        </p:nvSpPr>
        <p:spPr>
          <a:xfrm>
            <a:off x="1954609" y="3718191"/>
            <a:ext cx="718344" cy="344488"/>
          </a:xfrm>
          <a:prstGeom prst="up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上 12">
            <a:extLst>
              <a:ext uri="{FF2B5EF4-FFF2-40B4-BE49-F238E27FC236}">
                <a16:creationId xmlns:a16="http://schemas.microsoft.com/office/drawing/2014/main" id="{F604309D-055A-514C-3744-27A4BB875410}"/>
              </a:ext>
            </a:extLst>
          </p:cNvPr>
          <p:cNvSpPr/>
          <p:nvPr/>
        </p:nvSpPr>
        <p:spPr>
          <a:xfrm>
            <a:off x="4593828" y="3718191"/>
            <a:ext cx="718344" cy="344488"/>
          </a:xfrm>
          <a:prstGeom prst="up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上 13">
            <a:extLst>
              <a:ext uri="{FF2B5EF4-FFF2-40B4-BE49-F238E27FC236}">
                <a16:creationId xmlns:a16="http://schemas.microsoft.com/office/drawing/2014/main" id="{B0E9DABD-0B23-DFEA-CA56-7F362A98E871}"/>
              </a:ext>
            </a:extLst>
          </p:cNvPr>
          <p:cNvSpPr/>
          <p:nvPr/>
        </p:nvSpPr>
        <p:spPr>
          <a:xfrm>
            <a:off x="7233047" y="3718191"/>
            <a:ext cx="718344" cy="344488"/>
          </a:xfrm>
          <a:prstGeom prst="up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8AB92885-01F5-69F4-4EB5-3A3FCCD0D7E1}"/>
              </a:ext>
            </a:extLst>
          </p:cNvPr>
          <p:cNvSpPr txBox="1"/>
          <p:nvPr/>
        </p:nvSpPr>
        <p:spPr>
          <a:xfrm rot="955769">
            <a:off x="8404028" y="4001882"/>
            <a:ext cx="914400" cy="442674"/>
          </a:xfrm>
          <a:prstGeom prst="roundRect">
            <a:avLst/>
          </a:prstGeom>
          <a:solidFill>
            <a:srgbClr val="C00000"/>
          </a:solidFill>
          <a:ln>
            <a:noFill/>
          </a:ln>
        </p:spPr>
        <p:txBody>
          <a:bodyPr wrap="square">
            <a:spAutoFit/>
          </a:bodyPr>
          <a:lstStyle/>
          <a:p>
            <a:pPr algn="ctr"/>
            <a:r>
              <a:rPr lang="ja-JP" altLang="en-US" sz="2000" spc="100" dirty="0">
                <a:solidFill>
                  <a:schemeClr val="bg1"/>
                </a:solidFill>
                <a:latin typeface="メイリオ" panose="020B0604030504040204" pitchFamily="50" charset="-128"/>
                <a:ea typeface="メイリオ" panose="020B0604030504040204" pitchFamily="50" charset="-128"/>
              </a:rPr>
              <a:t>重要</a:t>
            </a:r>
          </a:p>
        </p:txBody>
      </p:sp>
      <p:sp>
        <p:nvSpPr>
          <p:cNvPr id="16" name="テキスト ボックス 15">
            <a:extLst>
              <a:ext uri="{FF2B5EF4-FFF2-40B4-BE49-F238E27FC236}">
                <a16:creationId xmlns:a16="http://schemas.microsoft.com/office/drawing/2014/main" id="{F80C30B7-C70E-4EC6-DF31-521EA8FC5B74}"/>
              </a:ext>
            </a:extLst>
          </p:cNvPr>
          <p:cNvSpPr txBox="1"/>
          <p:nvPr/>
        </p:nvSpPr>
        <p:spPr>
          <a:xfrm>
            <a:off x="825500" y="5035195"/>
            <a:ext cx="8255000" cy="1090221"/>
          </a:xfrm>
          <a:prstGeom prst="rect">
            <a:avLst/>
          </a:prstGeom>
          <a:noFill/>
          <a:ln w="57150">
            <a:solidFill>
              <a:schemeClr val="accent2"/>
            </a:solidFill>
            <a:prstDash val="sysDot"/>
          </a:ln>
        </p:spPr>
        <p:txBody>
          <a:bodyPr wrap="square" anchor="ctr">
            <a:noAutofit/>
          </a:bodyPr>
          <a:lstStyle/>
          <a:p>
            <a:r>
              <a:rPr lang="ja-JP" altLang="en-US" sz="1600" spc="100" dirty="0">
                <a:latin typeface="メイリオ" panose="020B0604030504040204" pitchFamily="50" charset="-128"/>
                <a:ea typeface="メイリオ" panose="020B0604030504040204" pitchFamily="50" charset="-128"/>
              </a:rPr>
              <a:t>そのために</a:t>
            </a:r>
            <a:r>
              <a:rPr lang="en-US" altLang="ja-JP" sz="1600" spc="100" dirty="0">
                <a:latin typeface="メイリオ" panose="020B0604030504040204" pitchFamily="50" charset="-128"/>
                <a:ea typeface="メイリオ" panose="020B0604030504040204" pitchFamily="50" charset="-128"/>
              </a:rPr>
              <a:t>CW</a:t>
            </a:r>
            <a:r>
              <a:rPr lang="ja-JP" altLang="en-US" sz="1600" spc="100" dirty="0">
                <a:latin typeface="メイリオ" panose="020B0604030504040204" pitchFamily="50" charset="-128"/>
                <a:ea typeface="メイリオ" panose="020B0604030504040204" pitchFamily="50" charset="-128"/>
              </a:rPr>
              <a:t>は</a:t>
            </a:r>
            <a:r>
              <a:rPr lang="en-US" altLang="ja-JP" sz="1600" spc="100" dirty="0">
                <a:latin typeface="メイリオ" panose="020B0604030504040204" pitchFamily="50" charset="-128"/>
                <a:ea typeface="メイリオ" panose="020B0604030504040204" pitchFamily="50" charset="-128"/>
              </a:rPr>
              <a:t>…</a:t>
            </a:r>
          </a:p>
          <a:p>
            <a:pPr>
              <a:spcBef>
                <a:spcPts val="600"/>
              </a:spcBef>
            </a:pPr>
            <a:r>
              <a:rPr lang="ja-JP" altLang="en-US" sz="1600" spc="100" dirty="0">
                <a:latin typeface="メイリオ" panose="020B0604030504040204" pitchFamily="50" charset="-128"/>
                <a:ea typeface="メイリオ" panose="020B0604030504040204" pitchFamily="50" charset="-128"/>
              </a:rPr>
              <a:t>・本人を、</a:t>
            </a:r>
            <a:r>
              <a:rPr lang="ja-JP" altLang="en-US" sz="1600" b="1" spc="100" dirty="0">
                <a:latin typeface="メイリオ" panose="020B0604030504040204" pitchFamily="50" charset="-128"/>
                <a:ea typeface="メイリオ" panose="020B0604030504040204" pitchFamily="50" charset="-128"/>
              </a:rPr>
              <a:t>かけがえのない</a:t>
            </a:r>
            <a:r>
              <a:rPr lang="en-US" altLang="ja-JP" sz="1600" b="1" spc="100" dirty="0">
                <a:latin typeface="メイリオ" panose="020B0604030504040204" pitchFamily="50" charset="-128"/>
                <a:ea typeface="メイリオ" panose="020B0604030504040204" pitchFamily="50" charset="-128"/>
              </a:rPr>
              <a:t>1</a:t>
            </a:r>
            <a:r>
              <a:rPr lang="ja-JP" altLang="en-US" sz="1600" b="1" spc="100" dirty="0">
                <a:latin typeface="メイリオ" panose="020B0604030504040204" pitchFamily="50" charset="-128"/>
                <a:ea typeface="メイリオ" panose="020B0604030504040204" pitchFamily="50" charset="-128"/>
              </a:rPr>
              <a:t>人の人として尊重する姿勢</a:t>
            </a:r>
            <a:r>
              <a:rPr lang="ja-JP" altLang="en-US" sz="1600" spc="100" dirty="0">
                <a:latin typeface="メイリオ" panose="020B0604030504040204" pitchFamily="50" charset="-128"/>
                <a:ea typeface="メイリオ" panose="020B0604030504040204" pitchFamily="50" charset="-128"/>
              </a:rPr>
              <a:t>をもつ</a:t>
            </a:r>
          </a:p>
          <a:p>
            <a:r>
              <a:rPr lang="ja-JP" altLang="en-US" sz="1600" spc="100" dirty="0">
                <a:latin typeface="メイリオ" panose="020B0604030504040204" pitchFamily="50" charset="-128"/>
                <a:ea typeface="メイリオ" panose="020B0604030504040204" pitchFamily="50" charset="-128"/>
              </a:rPr>
              <a:t>・本人</a:t>
            </a:r>
            <a:r>
              <a:rPr kumimoji="1" lang="ja-JP" altLang="en-US" sz="1600" spc="100" dirty="0">
                <a:solidFill>
                  <a:schemeClr val="tx1"/>
                </a:solidFill>
                <a:latin typeface="メイリオ" panose="020B0604030504040204" pitchFamily="50" charset="-128"/>
                <a:ea typeface="メイリオ" panose="020B0604030504040204" pitchFamily="50" charset="-128"/>
              </a:rPr>
              <a:t>の</a:t>
            </a:r>
            <a:r>
              <a:rPr kumimoji="1" lang="ja-JP" altLang="en-US" sz="1600" b="1" spc="100" dirty="0">
                <a:solidFill>
                  <a:schemeClr val="tx1"/>
                </a:solidFill>
                <a:latin typeface="メイリオ" panose="020B0604030504040204" pitchFamily="50" charset="-128"/>
                <a:ea typeface="メイリオ" panose="020B0604030504040204" pitchFamily="50" charset="-128"/>
              </a:rPr>
              <a:t>立場や心情をよく理解</a:t>
            </a:r>
            <a:r>
              <a:rPr kumimoji="1" lang="ja-JP" altLang="en-US" sz="1600" spc="100" dirty="0">
                <a:solidFill>
                  <a:schemeClr val="tx1"/>
                </a:solidFill>
                <a:latin typeface="メイリオ" panose="020B0604030504040204" pitchFamily="50" charset="-128"/>
                <a:ea typeface="メイリオ" panose="020B0604030504040204" pitchFamily="50" charset="-128"/>
              </a:rPr>
              <a:t>し、</a:t>
            </a:r>
            <a:r>
              <a:rPr kumimoji="1" lang="ja-JP" altLang="en-US" sz="1600" b="1" spc="100" dirty="0">
                <a:solidFill>
                  <a:schemeClr val="tx1"/>
                </a:solidFill>
                <a:latin typeface="メイリオ" panose="020B0604030504040204" pitchFamily="50" charset="-128"/>
                <a:ea typeface="メイリオ" panose="020B0604030504040204" pitchFamily="50" charset="-128"/>
              </a:rPr>
              <a:t>良き相談相手</a:t>
            </a:r>
            <a:r>
              <a:rPr kumimoji="1" lang="ja-JP" altLang="en-US" sz="1600" spc="100" dirty="0">
                <a:solidFill>
                  <a:schemeClr val="tx1"/>
                </a:solidFill>
                <a:latin typeface="メイリオ" panose="020B0604030504040204" pitchFamily="50" charset="-128"/>
                <a:ea typeface="メイリオ" panose="020B0604030504040204" pitchFamily="50" charset="-128"/>
              </a:rPr>
              <a:t>となる</a:t>
            </a:r>
            <a:endParaRPr lang="en-US" altLang="ja-JP" sz="1600" spc="100" dirty="0">
              <a:latin typeface="メイリオ" panose="020B0604030504040204" pitchFamily="50" charset="-128"/>
              <a:ea typeface="メイリオ" panose="020B0604030504040204" pitchFamily="50" charset="-128"/>
            </a:endParaRPr>
          </a:p>
        </p:txBody>
      </p:sp>
      <p:sp>
        <p:nvSpPr>
          <p:cNvPr id="8" name="二等辺三角形 7">
            <a:extLst>
              <a:ext uri="{FF2B5EF4-FFF2-40B4-BE49-F238E27FC236}">
                <a16:creationId xmlns:a16="http://schemas.microsoft.com/office/drawing/2014/main" id="{79D0A7AD-3167-2791-5B01-F62F5BCB59DC}"/>
              </a:ext>
            </a:extLst>
          </p:cNvPr>
          <p:cNvSpPr/>
          <p:nvPr/>
        </p:nvSpPr>
        <p:spPr>
          <a:xfrm flipV="1">
            <a:off x="4677103" y="4691354"/>
            <a:ext cx="551793" cy="238125"/>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72D72129-73A8-1D93-C0E8-014865D1D215}"/>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cxnSp>
        <p:nvCxnSpPr>
          <p:cNvPr id="2" name="直線矢印コネクタ 1">
            <a:extLst>
              <a:ext uri="{FF2B5EF4-FFF2-40B4-BE49-F238E27FC236}">
                <a16:creationId xmlns:a16="http://schemas.microsoft.com/office/drawing/2014/main" id="{9B55027E-0556-11E7-7FCF-16E82804A94D}"/>
              </a:ext>
            </a:extLst>
          </p:cNvPr>
          <p:cNvCxnSpPr>
            <a:cxnSpLocks/>
          </p:cNvCxnSpPr>
          <p:nvPr/>
        </p:nvCxnSpPr>
        <p:spPr>
          <a:xfrm>
            <a:off x="3271044" y="3114040"/>
            <a:ext cx="724694" cy="0"/>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1CDCBDB9-E368-E581-E9B1-D4EB00699FC9}"/>
              </a:ext>
            </a:extLst>
          </p:cNvPr>
          <p:cNvCxnSpPr>
            <a:cxnSpLocks/>
          </p:cNvCxnSpPr>
          <p:nvPr/>
        </p:nvCxnSpPr>
        <p:spPr>
          <a:xfrm>
            <a:off x="5910263" y="3114040"/>
            <a:ext cx="724694" cy="0"/>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円弧 20">
            <a:extLst>
              <a:ext uri="{FF2B5EF4-FFF2-40B4-BE49-F238E27FC236}">
                <a16:creationId xmlns:a16="http://schemas.microsoft.com/office/drawing/2014/main" id="{A78F86EC-2DDA-6D7A-375D-828CC242CB5C}"/>
              </a:ext>
            </a:extLst>
          </p:cNvPr>
          <p:cNvSpPr/>
          <p:nvPr/>
        </p:nvSpPr>
        <p:spPr>
          <a:xfrm rot="5400000" flipH="1">
            <a:off x="4331797" y="-23107"/>
            <a:ext cx="1242407" cy="6532881"/>
          </a:xfrm>
          <a:prstGeom prst="arc">
            <a:avLst>
              <a:gd name="adj1" fmla="val 16658413"/>
              <a:gd name="adj2" fmla="val 4896147"/>
            </a:avLst>
          </a:prstGeom>
          <a:ln w="38100">
            <a:solidFill>
              <a:schemeClr val="tx2">
                <a:lumMod val="5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kumimoji="1" lang="ja-JP" altLang="en-US"/>
          </a:p>
        </p:txBody>
      </p:sp>
    </p:spTree>
    <p:extLst>
      <p:ext uri="{BB962C8B-B14F-4D97-AF65-F5344CB8AC3E}">
        <p14:creationId xmlns:p14="http://schemas.microsoft.com/office/powerpoint/2010/main" val="2917475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81F30-6EB1-319C-F162-DDF59BDD8E06}"/>
            </a:ext>
          </a:extLst>
        </p:cNvPr>
        <p:cNvGrpSpPr/>
        <p:nvPr/>
      </p:nvGrpSpPr>
      <p:grpSpPr>
        <a:xfrm>
          <a:off x="0" y="0"/>
          <a:ext cx="0" cy="0"/>
          <a:chOff x="0" y="0"/>
          <a:chExt cx="0" cy="0"/>
        </a:xfrm>
      </p:grpSpPr>
      <p:sp>
        <p:nvSpPr>
          <p:cNvPr id="37893" name="スライド番号プレースホルダー 1">
            <a:extLst>
              <a:ext uri="{FF2B5EF4-FFF2-40B4-BE49-F238E27FC236}">
                <a16:creationId xmlns:a16="http://schemas.microsoft.com/office/drawing/2014/main" id="{4E3D3E0B-CA1C-7499-FE7A-58A2EC86895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89FAC97-889F-483F-8E31-51A5092A241C}" type="slidenum">
              <a:rPr lang="ja-JP" altLang="en-US" sz="1000" smtClean="0">
                <a:solidFill>
                  <a:srgbClr val="898989"/>
                </a:solidFill>
              </a:rPr>
              <a:pPr>
                <a:lnSpc>
                  <a:spcPct val="100000"/>
                </a:lnSpc>
                <a:spcBef>
                  <a:spcPct val="0"/>
                </a:spcBef>
                <a:buFontTx/>
                <a:buNone/>
              </a:pPr>
              <a:t>18</a:t>
            </a:fld>
            <a:endParaRPr lang="ja-JP" altLang="en-US" sz="1000">
              <a:solidFill>
                <a:srgbClr val="898989"/>
              </a:solidFill>
            </a:endParaRPr>
          </a:p>
        </p:txBody>
      </p:sp>
      <p:grpSp>
        <p:nvGrpSpPr>
          <p:cNvPr id="17" name="グループ化 16">
            <a:extLst>
              <a:ext uri="{FF2B5EF4-FFF2-40B4-BE49-F238E27FC236}">
                <a16:creationId xmlns:a16="http://schemas.microsoft.com/office/drawing/2014/main" id="{5147C51D-7410-3076-2B07-A52F8C5C4F1E}"/>
              </a:ext>
            </a:extLst>
          </p:cNvPr>
          <p:cNvGrpSpPr/>
          <p:nvPr/>
        </p:nvGrpSpPr>
        <p:grpSpPr>
          <a:xfrm>
            <a:off x="273050" y="69006"/>
            <a:ext cx="9359900" cy="1066800"/>
            <a:chOff x="273050" y="69006"/>
            <a:chExt cx="9359900" cy="1066800"/>
          </a:xfrm>
        </p:grpSpPr>
        <p:sp>
          <p:nvSpPr>
            <p:cNvPr id="19" name="テキスト ボックス 18">
              <a:extLst>
                <a:ext uri="{FF2B5EF4-FFF2-40B4-BE49-F238E27FC236}">
                  <a16:creationId xmlns:a16="http://schemas.microsoft.com/office/drawing/2014/main" id="{503EA7B9-FBCD-2773-F016-8FC1C341C3DF}"/>
                </a:ext>
              </a:extLst>
            </p:cNvPr>
            <p:cNvSpPr txBox="1"/>
            <p:nvPr/>
          </p:nvSpPr>
          <p:spPr>
            <a:xfrm>
              <a:off x="273050" y="433129"/>
              <a:ext cx="9359900" cy="338554"/>
            </a:xfrm>
            <a:prstGeom prst="rect">
              <a:avLst/>
            </a:prstGeom>
            <a:noFill/>
          </p:spPr>
          <p:txBody>
            <a:bodyPr>
              <a:spAutoFit/>
            </a:bodyPr>
            <a:lstStyle/>
            <a:p>
              <a:pPr algn="ctr" eaLnBrk="1" fontAlgn="auto" hangingPunct="1">
                <a:spcBef>
                  <a:spcPts val="0"/>
                </a:spcBef>
                <a:spcAft>
                  <a:spcPts val="0"/>
                </a:spcAft>
                <a:defRPr/>
              </a:pPr>
              <a:r>
                <a:rPr kumimoji="1" lang="ja-JP" altLang="en-US" sz="1600" b="1" spc="100" dirty="0">
                  <a:latin typeface="メイリオ" panose="020B0604030504040204" pitchFamily="50" charset="-128"/>
                  <a:ea typeface="メイリオ" panose="020B0604030504040204" pitchFamily="50" charset="-128"/>
                </a:rPr>
                <a:t>自己決定・自己選択を支えるために・・・基本的人権と個人の尊厳</a:t>
              </a:r>
              <a:endParaRPr kumimoji="1" lang="en-US" altLang="ja-JP" sz="1600" b="1" spc="100" dirty="0">
                <a:latin typeface="メイリオ" panose="020B0604030504040204" pitchFamily="50" charset="-128"/>
                <a:ea typeface="メイリオ" panose="020B0604030504040204" pitchFamily="50" charset="-128"/>
              </a:endParaRPr>
            </a:p>
          </p:txBody>
        </p:sp>
        <p:pic>
          <p:nvPicPr>
            <p:cNvPr id="20" name="図 19" descr="ランプ, 光 が含まれている画像&#10;&#10;AI によって生成されたコンテンツは間違っている可能性があります。">
              <a:extLst>
                <a:ext uri="{FF2B5EF4-FFF2-40B4-BE49-F238E27FC236}">
                  <a16:creationId xmlns:a16="http://schemas.microsoft.com/office/drawing/2014/main" id="{15DF12BC-16A6-0FD3-0BE5-8431631798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112" y="69006"/>
              <a:ext cx="1066800" cy="1066800"/>
            </a:xfrm>
            <a:prstGeom prst="rect">
              <a:avLst/>
            </a:prstGeom>
          </p:spPr>
        </p:pic>
      </p:grpSp>
      <p:sp>
        <p:nvSpPr>
          <p:cNvPr id="23" name="テキスト ボックス 22">
            <a:extLst>
              <a:ext uri="{FF2B5EF4-FFF2-40B4-BE49-F238E27FC236}">
                <a16:creationId xmlns:a16="http://schemas.microsoft.com/office/drawing/2014/main" id="{B1E3A113-CD78-258F-CBA2-397C6EA4C074}"/>
              </a:ext>
            </a:extLst>
          </p:cNvPr>
          <p:cNvSpPr txBox="1"/>
          <p:nvPr/>
        </p:nvSpPr>
        <p:spPr>
          <a:xfrm>
            <a:off x="461206" y="941677"/>
            <a:ext cx="8983588" cy="1292662"/>
          </a:xfrm>
          <a:prstGeom prst="rect">
            <a:avLst/>
          </a:prstGeom>
          <a:noFill/>
        </p:spPr>
        <p:txBody>
          <a:bodyPr wrap="square">
            <a:spAutoFit/>
          </a:bodyPr>
          <a:lstStyle/>
          <a:p>
            <a:pPr marL="285750" indent="-285750">
              <a:spcBef>
                <a:spcPts val="600"/>
              </a:spcBef>
              <a:buFont typeface="Arial" panose="020B0604020202020204" pitchFamily="34" charset="0"/>
              <a:buChar char="•"/>
              <a:defRPr/>
            </a:pPr>
            <a:r>
              <a:rPr lang="ja-JP" altLang="en-US" sz="1400" spc="100" dirty="0">
                <a:latin typeface="メイリオ" panose="020B0604030504040204" pitchFamily="50" charset="-128"/>
                <a:ea typeface="メイリオ" panose="020B0604030504040204" pitchFamily="50" charset="-128"/>
              </a:rPr>
              <a:t>日本国憲法も、近代以降に確立・定着してきた基本的人権の考え方を受け継いでいます。</a:t>
            </a:r>
            <a:endParaRPr lang="en-US" altLang="ja-JP" sz="1400" spc="100" dirty="0">
              <a:latin typeface="メイリオ" panose="020B0604030504040204" pitchFamily="50" charset="-128"/>
              <a:ea typeface="メイリオ" panose="020B0604030504040204" pitchFamily="50" charset="-128"/>
            </a:endParaRPr>
          </a:p>
          <a:p>
            <a:pPr>
              <a:spcBef>
                <a:spcPts val="600"/>
              </a:spcBef>
              <a:defRPr/>
            </a:pPr>
            <a:r>
              <a:rPr lang="ja-JP" altLang="en-US" sz="1400" spc="100" dirty="0">
                <a:latin typeface="メイリオ" panose="020B0604030504040204" pitchFamily="50" charset="-128"/>
                <a:ea typeface="メイリオ" panose="020B0604030504040204" pitchFamily="50" charset="-128"/>
              </a:rPr>
              <a:t>　　</a:t>
            </a:r>
            <a:r>
              <a:rPr lang="en-US" altLang="ja-JP" sz="1200" spc="100" dirty="0">
                <a:latin typeface="メイリオ" panose="020B0604030504040204" pitchFamily="50" charset="-128"/>
                <a:ea typeface="メイリオ" panose="020B0604030504040204" pitchFamily="50" charset="-128"/>
              </a:rPr>
              <a:t>*</a:t>
            </a:r>
            <a:r>
              <a:rPr lang="ja-JP" altLang="en-US" sz="1200" spc="100" dirty="0">
                <a:latin typeface="メイリオ" panose="020B0604030504040204" pitchFamily="50" charset="-128"/>
                <a:ea typeface="メイリオ" panose="020B0604030504040204" pitchFamily="50" charset="-128"/>
              </a:rPr>
              <a:t>第</a:t>
            </a:r>
            <a:r>
              <a:rPr lang="en-US" altLang="ja-JP" sz="1200" spc="100" dirty="0">
                <a:latin typeface="メイリオ" panose="020B0604030504040204" pitchFamily="50" charset="-128"/>
                <a:ea typeface="メイリオ" panose="020B0604030504040204" pitchFamily="50" charset="-128"/>
              </a:rPr>
              <a:t>11</a:t>
            </a:r>
            <a:r>
              <a:rPr lang="ja-JP" altLang="en-US" sz="1200" spc="100" dirty="0">
                <a:latin typeface="メイリオ" panose="020B0604030504040204" pitchFamily="50" charset="-128"/>
                <a:ea typeface="メイリオ" panose="020B0604030504040204" pitchFamily="50" charset="-128"/>
              </a:rPr>
              <a:t>条（基本的人権）　国民は、すべての基本的人権の享有を妨げられない。この憲法が国民に保障する基本的　　　</a:t>
            </a:r>
            <a:br>
              <a:rPr lang="en-US" altLang="ja-JP" sz="1200" spc="100" dirty="0">
                <a:latin typeface="メイリオ" panose="020B0604030504040204" pitchFamily="50" charset="-128"/>
                <a:ea typeface="メイリオ" panose="020B0604030504040204" pitchFamily="50" charset="-128"/>
              </a:rPr>
            </a:br>
            <a:r>
              <a:rPr lang="ja-JP" altLang="en-US" sz="1200" spc="100" dirty="0">
                <a:latin typeface="メイリオ" panose="020B0604030504040204" pitchFamily="50" charset="-128"/>
                <a:ea typeface="メイリオ" panose="020B0604030504040204" pitchFamily="50" charset="-128"/>
              </a:rPr>
              <a:t>　　　人権は、侵すことのできない永久の権利として、現在及び将来の国民に与へられる。</a:t>
            </a:r>
            <a:endParaRPr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lang="ja-JP" altLang="en-US" sz="1400" spc="100" dirty="0">
                <a:latin typeface="メイリオ" panose="020B0604030504040204" pitchFamily="50" charset="-128"/>
                <a:ea typeface="メイリオ" panose="020B0604030504040204" pitchFamily="50" charset="-128"/>
              </a:rPr>
              <a:t>すべての個人が</a:t>
            </a:r>
            <a:r>
              <a:rPr lang="ja-JP" altLang="en-US" sz="1400" b="1" u="sng" spc="100" dirty="0">
                <a:latin typeface="メイリオ" panose="020B0604030504040204" pitchFamily="50" charset="-128"/>
                <a:ea typeface="メイリオ" panose="020B0604030504040204" pitchFamily="50" charset="-128"/>
              </a:rPr>
              <a:t>「かけがえのない存在」として尊重されなければならない</a:t>
            </a:r>
            <a:r>
              <a:rPr lang="ja-JP" altLang="en-US" sz="1400" spc="100" dirty="0">
                <a:latin typeface="メイリオ" panose="020B0604030504040204" pitchFamily="50" charset="-128"/>
                <a:ea typeface="メイリオ" panose="020B0604030504040204" pitchFamily="50" charset="-128"/>
              </a:rPr>
              <a:t>という考え方が、基本的人権の根底にあります（</a:t>
            </a:r>
            <a:r>
              <a:rPr lang="en-US" altLang="ja-JP" sz="1400" spc="100" dirty="0">
                <a:latin typeface="メイリオ" panose="020B0604030504040204" pitchFamily="50" charset="-128"/>
                <a:ea typeface="メイリオ" panose="020B0604030504040204" pitchFamily="50" charset="-128"/>
              </a:rPr>
              <a:t>p.17</a:t>
            </a:r>
            <a:r>
              <a:rPr lang="ja-JP" altLang="en-US" sz="1400" spc="100" dirty="0">
                <a:latin typeface="メイリオ" panose="020B0604030504040204" pitchFamily="50" charset="-128"/>
                <a:ea typeface="メイリオ" panose="020B0604030504040204" pitchFamily="50" charset="-128"/>
              </a:rPr>
              <a:t>の根拠）。</a:t>
            </a:r>
            <a:endParaRPr lang="en-US" altLang="ja-JP" sz="1400" spc="100" dirty="0">
              <a:latin typeface="メイリオ" panose="020B0604030504040204" pitchFamily="50" charset="-128"/>
              <a:ea typeface="メイリオ" panose="020B0604030504040204" pitchFamily="50" charset="-128"/>
            </a:endParaRPr>
          </a:p>
        </p:txBody>
      </p:sp>
      <p:sp>
        <p:nvSpPr>
          <p:cNvPr id="30" name="四角形: 角を丸くする 29">
            <a:extLst>
              <a:ext uri="{FF2B5EF4-FFF2-40B4-BE49-F238E27FC236}">
                <a16:creationId xmlns:a16="http://schemas.microsoft.com/office/drawing/2014/main" id="{4AF0C67B-DCFE-259D-A7A1-11DAB76420F5}"/>
              </a:ext>
            </a:extLst>
          </p:cNvPr>
          <p:cNvSpPr/>
          <p:nvPr/>
        </p:nvSpPr>
        <p:spPr>
          <a:xfrm>
            <a:off x="357188" y="2816877"/>
            <a:ext cx="9275762" cy="2418545"/>
          </a:xfrm>
          <a:prstGeom prst="roundRect">
            <a:avLst>
              <a:gd name="adj" fmla="val 4466"/>
            </a:avLst>
          </a:prstGeom>
          <a:noFill/>
          <a:ln w="57150">
            <a:solidFill>
              <a:schemeClr val="accent2"/>
            </a:solidFill>
            <a:prstDash val="sysDot"/>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algn="ctr"/>
            <a:r>
              <a:rPr kumimoji="1" lang="ja-JP" altLang="en-US" b="1" spc="150" dirty="0">
                <a:solidFill>
                  <a:schemeClr val="tx1"/>
                </a:solidFill>
                <a:latin typeface="メイリオ" panose="020B0604030504040204" pitchFamily="50" charset="-128"/>
                <a:ea typeface="メイリオ" panose="020B0604030504040204" pitchFamily="50" charset="-128"/>
              </a:rPr>
              <a:t>意識しておきたい条文（日本国憲法）</a:t>
            </a:r>
          </a:p>
        </p:txBody>
      </p:sp>
      <p:pic>
        <p:nvPicPr>
          <p:cNvPr id="31" name="図 32" descr="黒い背景と男性の絵&#10;&#10;低い精度で自動的に生成された説明">
            <a:extLst>
              <a:ext uri="{FF2B5EF4-FFF2-40B4-BE49-F238E27FC236}">
                <a16:creationId xmlns:a16="http://schemas.microsoft.com/office/drawing/2014/main" id="{66C008EC-A25C-6918-28AF-9A42DB55FA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17860"/>
          <a:stretch>
            <a:fillRect/>
          </a:stretch>
        </p:blipFill>
        <p:spPr bwMode="auto">
          <a:xfrm>
            <a:off x="8324412" y="5335589"/>
            <a:ext cx="1266469"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四角形: 角を丸くする 31">
            <a:extLst>
              <a:ext uri="{FF2B5EF4-FFF2-40B4-BE49-F238E27FC236}">
                <a16:creationId xmlns:a16="http://schemas.microsoft.com/office/drawing/2014/main" id="{5AC0C93D-E7D9-EA58-6340-AF09C333314F}"/>
              </a:ext>
            </a:extLst>
          </p:cNvPr>
          <p:cNvSpPr/>
          <p:nvPr/>
        </p:nvSpPr>
        <p:spPr>
          <a:xfrm>
            <a:off x="2447639" y="5432376"/>
            <a:ext cx="5977731" cy="684000"/>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あらゆる「自由な選択」の結果、貧困状態になることもあります。</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「保護の適用は困窮に至った経緯は問われない」無差別平等の原理が、</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大切なポイントになってきます。</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p:txBody>
      </p:sp>
      <p:sp>
        <p:nvSpPr>
          <p:cNvPr id="33" name="二等辺三角形 32">
            <a:extLst>
              <a:ext uri="{FF2B5EF4-FFF2-40B4-BE49-F238E27FC236}">
                <a16:creationId xmlns:a16="http://schemas.microsoft.com/office/drawing/2014/main" id="{5166796D-EDC9-9E24-81DC-4E46791D24B6}"/>
              </a:ext>
            </a:extLst>
          </p:cNvPr>
          <p:cNvSpPr/>
          <p:nvPr/>
        </p:nvSpPr>
        <p:spPr>
          <a:xfrm rot="5400000">
            <a:off x="8299370" y="5711496"/>
            <a:ext cx="252000" cy="288000"/>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a:extLst>
              <a:ext uri="{FF2B5EF4-FFF2-40B4-BE49-F238E27FC236}">
                <a16:creationId xmlns:a16="http://schemas.microsoft.com/office/drawing/2014/main" id="{0C656A0F-FA8C-F303-737C-DFEF5C82B4EA}"/>
              </a:ext>
            </a:extLst>
          </p:cNvPr>
          <p:cNvSpPr/>
          <p:nvPr/>
        </p:nvSpPr>
        <p:spPr>
          <a:xfrm flipV="1">
            <a:off x="4651375" y="2346218"/>
            <a:ext cx="603250" cy="195262"/>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5" name="正方形/長方形 34">
            <a:extLst>
              <a:ext uri="{FF2B5EF4-FFF2-40B4-BE49-F238E27FC236}">
                <a16:creationId xmlns:a16="http://schemas.microsoft.com/office/drawing/2014/main" id="{46B167C1-F7AC-D649-4C06-58A7E119CF34}"/>
              </a:ext>
            </a:extLst>
          </p:cNvPr>
          <p:cNvSpPr/>
          <p:nvPr/>
        </p:nvSpPr>
        <p:spPr>
          <a:xfrm>
            <a:off x="639602" y="3334200"/>
            <a:ext cx="8710934" cy="1713512"/>
          </a:xfrm>
          <a:prstGeom prst="rect">
            <a:avLst/>
          </a:prstGeom>
          <a:noFill/>
          <a:ln w="57150">
            <a:noFill/>
            <a:prstDash val="sysDot"/>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r>
              <a:rPr kumimoji="1" lang="ja-JP" altLang="en-US" sz="1400" b="1" spc="100" dirty="0">
                <a:solidFill>
                  <a:schemeClr val="tx1"/>
                </a:solidFill>
                <a:latin typeface="メイリオ" panose="020B0604030504040204" pitchFamily="50" charset="-128"/>
                <a:ea typeface="メイリオ" panose="020B0604030504040204" pitchFamily="50" charset="-128"/>
              </a:rPr>
              <a:t>（個人の尊厳、生命・自由・幸福追求の権利の尊重）</a:t>
            </a:r>
            <a:endParaRPr kumimoji="1" lang="en-US" altLang="ja-JP" sz="1400" b="1" spc="100" dirty="0">
              <a:solidFill>
                <a:schemeClr val="tx1"/>
              </a:solidFill>
              <a:latin typeface="メイリオ" panose="020B0604030504040204" pitchFamily="50" charset="-128"/>
              <a:ea typeface="メイリオ" panose="020B0604030504040204" pitchFamily="50" charset="-128"/>
            </a:endParaRPr>
          </a:p>
          <a:p>
            <a:r>
              <a:rPr kumimoji="1" lang="ja-JP" altLang="en-US" sz="1400" spc="100" dirty="0">
                <a:solidFill>
                  <a:schemeClr val="tx1"/>
                </a:solidFill>
                <a:latin typeface="メイリオ" panose="020B0604030504040204" pitchFamily="50" charset="-128"/>
                <a:ea typeface="メイリオ" panose="020B0604030504040204" pitchFamily="50" charset="-128"/>
              </a:rPr>
              <a:t>第</a:t>
            </a:r>
            <a:r>
              <a:rPr kumimoji="1" lang="en-US" altLang="ja-JP" sz="1400" spc="100" dirty="0">
                <a:solidFill>
                  <a:schemeClr val="tx1"/>
                </a:solidFill>
                <a:latin typeface="メイリオ" panose="020B0604030504040204" pitchFamily="50" charset="-128"/>
                <a:ea typeface="メイリオ" panose="020B0604030504040204" pitchFamily="50" charset="-128"/>
              </a:rPr>
              <a:t>13</a:t>
            </a:r>
            <a:r>
              <a:rPr kumimoji="1" lang="ja-JP" altLang="en-US" sz="1400" spc="100" dirty="0">
                <a:solidFill>
                  <a:schemeClr val="tx1"/>
                </a:solidFill>
                <a:latin typeface="メイリオ" panose="020B0604030504040204" pitchFamily="50" charset="-128"/>
                <a:ea typeface="メイリオ" panose="020B0604030504040204" pitchFamily="50" charset="-128"/>
              </a:rPr>
              <a:t>条　すべて国民は、個人として尊重される。生命、自由及び幸福追求に対する国民の権利に</a:t>
            </a:r>
            <a:br>
              <a:rPr kumimoji="1" lang="en-US" altLang="ja-JP" sz="1400" spc="100" dirty="0">
                <a:solidFill>
                  <a:schemeClr val="tx1"/>
                </a:solidFill>
                <a:latin typeface="メイリオ" panose="020B0604030504040204" pitchFamily="50" charset="-128"/>
                <a:ea typeface="メイリオ" panose="020B0604030504040204" pitchFamily="50" charset="-128"/>
              </a:rPr>
            </a:br>
            <a:r>
              <a:rPr kumimoji="1" lang="ja-JP" altLang="en-US" sz="1400" spc="100" dirty="0">
                <a:solidFill>
                  <a:schemeClr val="tx1"/>
                </a:solidFill>
                <a:latin typeface="メイリオ" panose="020B0604030504040204" pitchFamily="50" charset="-128"/>
                <a:ea typeface="メイリオ" panose="020B0604030504040204" pitchFamily="50" charset="-128"/>
              </a:rPr>
              <a:t>ついては、公共の福祉に反しない限り、立法その他の国政の上で、最大の尊重を必要とする。</a:t>
            </a: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r>
              <a:rPr kumimoji="1" lang="ja-JP" altLang="en-US" sz="1400" b="1" spc="100" dirty="0">
                <a:solidFill>
                  <a:schemeClr val="tx1"/>
                </a:solidFill>
                <a:latin typeface="メイリオ" panose="020B0604030504040204" pitchFamily="50" charset="-128"/>
                <a:ea typeface="メイリオ" panose="020B0604030504040204" pitchFamily="50" charset="-128"/>
              </a:rPr>
              <a:t>（法の下の平等）</a:t>
            </a:r>
            <a:endParaRPr kumimoji="1" lang="en-US" altLang="ja-JP" sz="1400" b="1" spc="100" dirty="0">
              <a:solidFill>
                <a:schemeClr val="tx1"/>
              </a:solidFill>
              <a:latin typeface="メイリオ" panose="020B0604030504040204" pitchFamily="50" charset="-128"/>
              <a:ea typeface="メイリオ" panose="020B0604030504040204" pitchFamily="50" charset="-128"/>
            </a:endParaRPr>
          </a:p>
          <a:p>
            <a:r>
              <a:rPr kumimoji="1" lang="ja-JP" altLang="en-US" sz="1400" spc="100" dirty="0">
                <a:solidFill>
                  <a:schemeClr val="tx1"/>
                </a:solidFill>
                <a:latin typeface="メイリオ" panose="020B0604030504040204" pitchFamily="50" charset="-128"/>
                <a:ea typeface="メイリオ" panose="020B0604030504040204" pitchFamily="50" charset="-128"/>
              </a:rPr>
              <a:t>第</a:t>
            </a:r>
            <a:r>
              <a:rPr kumimoji="1" lang="en-US" altLang="ja-JP" sz="1400" spc="100" dirty="0">
                <a:solidFill>
                  <a:schemeClr val="tx1"/>
                </a:solidFill>
                <a:latin typeface="メイリオ" panose="020B0604030504040204" pitchFamily="50" charset="-128"/>
                <a:ea typeface="メイリオ" panose="020B0604030504040204" pitchFamily="50" charset="-128"/>
              </a:rPr>
              <a:t>14</a:t>
            </a:r>
            <a:r>
              <a:rPr kumimoji="1" lang="ja-JP" altLang="en-US" sz="1400" spc="100" dirty="0">
                <a:solidFill>
                  <a:schemeClr val="tx1"/>
                </a:solidFill>
                <a:latin typeface="メイリオ" panose="020B0604030504040204" pitchFamily="50" charset="-128"/>
                <a:ea typeface="メイリオ" panose="020B0604030504040204" pitchFamily="50" charset="-128"/>
              </a:rPr>
              <a:t>条　すべて国民は、法の下に平等であって、人権、心情、性別、社会的身分又は門地により、政治的、経済的又は社会的関係において、差別されない。</a:t>
            </a:r>
          </a:p>
        </p:txBody>
      </p:sp>
      <p:sp>
        <p:nvSpPr>
          <p:cNvPr id="3" name="テキスト ボックス 3">
            <a:extLst>
              <a:ext uri="{FF2B5EF4-FFF2-40B4-BE49-F238E27FC236}">
                <a16:creationId xmlns:a16="http://schemas.microsoft.com/office/drawing/2014/main" id="{B02ACCA7-811A-7C88-F9AE-4380380C2363}"/>
              </a:ext>
            </a:extLst>
          </p:cNvPr>
          <p:cNvSpPr txBox="1">
            <a:spLocks noChangeArrowheads="1"/>
          </p:cNvSpPr>
          <p:nvPr/>
        </p:nvSpPr>
        <p:spPr bwMode="auto">
          <a:xfrm>
            <a:off x="0" y="6704112"/>
            <a:ext cx="928052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出典：一般社団法人日本ソーシャルワーク学校教育連盟編</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最新 社会福祉士養成講座　４ 貧困に対する支援</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,2021</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,p44~45</a:t>
            </a:r>
            <a:r>
              <a:rPr lang="ja-JP" altLang="en-US" sz="1000" dirty="0">
                <a:latin typeface="メイリオ" panose="020B0604030504040204" pitchFamily="50" charset="-128"/>
                <a:ea typeface="メイリオ" panose="020B0604030504040204" pitchFamily="50" charset="-128"/>
              </a:rPr>
              <a:t>を参考に作成</a:t>
            </a:r>
            <a:endParaRPr lang="en-US" altLang="ja-JP"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61081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C4959946-FE5C-80DA-7C3A-556C8A904F13}"/>
              </a:ext>
            </a:extLst>
          </p:cNvPr>
          <p:cNvGraphicFramePr>
            <a:graphicFrameLocks noGrp="1"/>
          </p:cNvGraphicFramePr>
          <p:nvPr>
            <p:extLst>
              <p:ext uri="{D42A27DB-BD31-4B8C-83A1-F6EECF244321}">
                <p14:modId xmlns:p14="http://schemas.microsoft.com/office/powerpoint/2010/main" val="942092515"/>
              </p:ext>
            </p:extLst>
          </p:nvPr>
        </p:nvGraphicFramePr>
        <p:xfrm>
          <a:off x="273050" y="647700"/>
          <a:ext cx="9359900" cy="6096000"/>
        </p:xfrm>
        <a:graphic>
          <a:graphicData uri="http://schemas.openxmlformats.org/drawingml/2006/table">
            <a:tbl>
              <a:tblPr firstRow="1" bandRow="1">
                <a:tableStyleId>{2D5ABB26-0587-4C30-8999-92F81FD0307C}</a:tableStyleId>
              </a:tblPr>
              <a:tblGrid>
                <a:gridCol w="1284956">
                  <a:extLst>
                    <a:ext uri="{9D8B030D-6E8A-4147-A177-3AD203B41FA5}">
                      <a16:colId xmlns:a16="http://schemas.microsoft.com/office/drawing/2014/main" val="20000"/>
                    </a:ext>
                  </a:extLst>
                </a:gridCol>
                <a:gridCol w="7433594">
                  <a:extLst>
                    <a:ext uri="{9D8B030D-6E8A-4147-A177-3AD203B41FA5}">
                      <a16:colId xmlns:a16="http://schemas.microsoft.com/office/drawing/2014/main" val="20001"/>
                    </a:ext>
                  </a:extLst>
                </a:gridCol>
                <a:gridCol w="641350">
                  <a:extLst>
                    <a:ext uri="{9D8B030D-6E8A-4147-A177-3AD203B41FA5}">
                      <a16:colId xmlns:a16="http://schemas.microsoft.com/office/drawing/2014/main" val="20002"/>
                    </a:ext>
                  </a:extLst>
                </a:gridCol>
              </a:tblGrid>
              <a:tr h="288000">
                <a:tc gridSpan="2">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内　容</a:t>
                      </a:r>
                    </a:p>
                  </a:txBody>
                  <a:tcPr marL="91439" marR="91439" anchor="ctr">
                    <a:solidFill>
                      <a:schemeClr val="accent1">
                        <a:lumMod val="50000"/>
                      </a:schemeClr>
                    </a:solidFill>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頁</a:t>
                      </a:r>
                    </a:p>
                  </a:txBody>
                  <a:tcPr marL="91439" marR="91439" anchor="ctr">
                    <a:solidFill>
                      <a:schemeClr val="accent1">
                        <a:lumMod val="50000"/>
                      </a:schemeClr>
                    </a:solidFill>
                  </a:tcPr>
                </a:tc>
                <a:extLst>
                  <a:ext uri="{0D108BD9-81ED-4DB2-BD59-A6C34878D82A}">
                    <a16:rowId xmlns:a16="http://schemas.microsoft.com/office/drawing/2014/main" val="10000"/>
                  </a:ext>
                </a:extLst>
              </a:tr>
              <a:tr h="288000">
                <a:tc>
                  <a:txBody>
                    <a:bodyPr/>
                    <a:lstStyle/>
                    <a:p>
                      <a:r>
                        <a:rPr kumimoji="1" lang="ja-JP" altLang="en-US" sz="1400" b="1" dirty="0">
                          <a:latin typeface="メイリオ" panose="020B0604030504040204" pitchFamily="50" charset="-128"/>
                          <a:ea typeface="メイリオ" panose="020B0604030504040204" pitchFamily="50" charset="-128"/>
                        </a:rPr>
                        <a:t>はじめに</a:t>
                      </a:r>
                    </a:p>
                  </a:txBody>
                  <a:tcPr marL="91439" marR="91439"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本研修の獲得目標を確認する</a:t>
                      </a:r>
                    </a:p>
                  </a:txBody>
                  <a:tcPr marL="91439" marR="91439"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2</a:t>
                      </a:r>
                    </a:p>
                  </a:txBody>
                  <a:tcPr marL="91439" marR="91439" anchor="ctr">
                    <a:solidFill>
                      <a:schemeClr val="bg2"/>
                    </a:solidFill>
                  </a:tcPr>
                </a:tc>
                <a:extLst>
                  <a:ext uri="{0D108BD9-81ED-4DB2-BD59-A6C34878D82A}">
                    <a16:rowId xmlns:a16="http://schemas.microsoft.com/office/drawing/2014/main" val="10001"/>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ワークを行う上での留意点</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a:t>
                      </a:r>
                      <a:endParaRPr kumimoji="1" lang="ja-JP" altLang="en-US" sz="1400" b="1"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02"/>
                  </a:ext>
                </a:extLst>
              </a:tr>
              <a:tr h="288000">
                <a:tc>
                  <a:txBody>
                    <a:bodyPr/>
                    <a:lstStyle/>
                    <a:p>
                      <a:r>
                        <a:rPr kumimoji="1" lang="ja-JP" altLang="en-US" sz="1400" b="1" dirty="0">
                          <a:latin typeface="メイリオ" panose="020B0604030504040204" pitchFamily="50" charset="-128"/>
                          <a:ea typeface="メイリオ" panose="020B0604030504040204" pitchFamily="50" charset="-128"/>
                        </a:rPr>
                        <a:t>本編</a:t>
                      </a:r>
                    </a:p>
                  </a:txBody>
                  <a:tcPr marL="91439" marR="91439" anchor="ctr">
                    <a:noFill/>
                  </a:tcPr>
                </a:tc>
                <a:tc>
                  <a:txBody>
                    <a:bodyPr/>
                    <a:lstStyle/>
                    <a:p>
                      <a:r>
                        <a:rPr kumimoji="1" lang="en-US" altLang="ja-JP" sz="1400" b="1" spc="100" baseline="0" dirty="0">
                          <a:latin typeface="メイリオ" panose="020B0604030504040204" pitchFamily="50" charset="-128"/>
                          <a:ea typeface="メイリオ" panose="020B0604030504040204" pitchFamily="50" charset="-128"/>
                        </a:rPr>
                        <a:t>Ⅰ</a:t>
                      </a:r>
                      <a:r>
                        <a:rPr kumimoji="1" lang="ja-JP" altLang="en-US" sz="1400" b="1" spc="100" baseline="0" dirty="0">
                          <a:latin typeface="メイリオ" panose="020B0604030504040204" pitchFamily="50" charset="-128"/>
                          <a:ea typeface="メイリオ" panose="020B0604030504040204" pitchFamily="50" charset="-128"/>
                        </a:rPr>
                        <a:t>．生活保護制度の意義・目的</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endParaRPr kumimoji="1" lang="ja-JP" altLang="en-US" sz="1400"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03"/>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１．生活保護制度の目的と「</a:t>
                      </a:r>
                      <a:r>
                        <a:rPr kumimoji="1" lang="en-US" altLang="ja-JP" sz="1400" spc="100" baseline="0" dirty="0">
                          <a:latin typeface="メイリオ" panose="020B0604030504040204" pitchFamily="50" charset="-128"/>
                          <a:ea typeface="メイリオ" panose="020B0604030504040204" pitchFamily="50" charset="-128"/>
                        </a:rPr>
                        <a:t>4</a:t>
                      </a:r>
                      <a:r>
                        <a:rPr kumimoji="1" lang="ja-JP" altLang="en-US" sz="1400" spc="100" baseline="0" dirty="0">
                          <a:latin typeface="メイリオ" panose="020B0604030504040204" pitchFamily="50" charset="-128"/>
                          <a:ea typeface="メイリオ" panose="020B0604030504040204" pitchFamily="50" charset="-128"/>
                        </a:rPr>
                        <a:t>つの原理」</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5"/>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◆ワーク①　「貧困」のイメージ／「生活保護」はなぜ必要？</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777964098"/>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２．「貧困」を理解するための考え方</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6"/>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３．「貧困」の状態にある人の理解</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588642344"/>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◆ワーク②　「自立」について</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7"/>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４．「</a:t>
                      </a:r>
                      <a:r>
                        <a:rPr kumimoji="1" lang="en-US" altLang="ja-JP" sz="1400" spc="100" baseline="0" dirty="0">
                          <a:latin typeface="メイリオ" panose="020B0604030504040204" pitchFamily="50" charset="-128"/>
                          <a:ea typeface="メイリオ" panose="020B0604030504040204" pitchFamily="50" charset="-128"/>
                        </a:rPr>
                        <a:t>3</a:t>
                      </a:r>
                      <a:r>
                        <a:rPr kumimoji="1" lang="ja-JP" altLang="en-US" sz="1400" spc="100" baseline="0" dirty="0">
                          <a:latin typeface="メイリオ" panose="020B0604030504040204" pitchFamily="50" charset="-128"/>
                          <a:ea typeface="メイリオ" panose="020B0604030504040204" pitchFamily="50" charset="-128"/>
                        </a:rPr>
                        <a:t>つの自立」の考え方</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8"/>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en-US" altLang="ja-JP" sz="1400" b="1" spc="100" baseline="0" dirty="0">
                          <a:latin typeface="メイリオ" panose="020B0604030504040204" pitchFamily="50" charset="-128"/>
                          <a:ea typeface="メイリオ" panose="020B0604030504040204" pitchFamily="50" charset="-128"/>
                        </a:rPr>
                        <a:t>Ⅱ</a:t>
                      </a:r>
                      <a:r>
                        <a:rPr kumimoji="1" lang="ja-JP" altLang="en-US" sz="1400" b="1" spc="100" baseline="0" dirty="0">
                          <a:latin typeface="メイリオ" panose="020B0604030504040204" pitchFamily="50" charset="-128"/>
                          <a:ea typeface="メイリオ" panose="020B0604030504040204" pitchFamily="50" charset="-128"/>
                        </a:rPr>
                        <a:t>．ケースワーカーとしての心構え</a:t>
                      </a:r>
                    </a:p>
                  </a:txBody>
                  <a:tcPr marL="91439" marR="91439"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19</a:t>
                      </a:r>
                      <a:endParaRPr kumimoji="1" lang="ja-JP" altLang="en-US" sz="1400"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09"/>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１．ケースワーカーの位置づけと役割</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0"/>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２．業務に携わる上で求められる「心構え」</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1"/>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◆ワーク③　生活保護制度における過去に生じた事案からの学び</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2"/>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◆ワーク④　業務を適切に行うために</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3"/>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３．組織的対応の重要性</a:t>
                      </a:r>
                      <a:endParaRPr kumimoji="1" lang="en-US" altLang="ja-JP" sz="1400" spc="100" baseline="0" dirty="0">
                        <a:latin typeface="メイリオ" panose="020B0604030504040204" pitchFamily="50" charset="-128"/>
                        <a:ea typeface="メイリオ" panose="020B0604030504040204" pitchFamily="50" charset="-128"/>
                      </a:endParaRP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4"/>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４．講師からのメッセージ「仕事のやりがい」</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5"/>
                  </a:ext>
                </a:extLst>
              </a:tr>
              <a:tr h="288000">
                <a:tc>
                  <a:txBody>
                    <a:bodyPr/>
                    <a:lstStyle/>
                    <a:p>
                      <a:r>
                        <a:rPr kumimoji="1" lang="ja-JP" altLang="en-US" sz="1400" b="1" dirty="0">
                          <a:latin typeface="メイリオ" panose="020B0604030504040204" pitchFamily="50" charset="-128"/>
                          <a:ea typeface="メイリオ" panose="020B0604030504040204" pitchFamily="50" charset="-128"/>
                        </a:rPr>
                        <a:t>おわりに</a:t>
                      </a:r>
                    </a:p>
                  </a:txBody>
                  <a:tcPr marL="91439" marR="91439"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まとめ</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38</a:t>
                      </a:r>
                      <a:endParaRPr kumimoji="1" lang="ja-JP" altLang="en-US" sz="1400" b="1"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16"/>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獲得目標の確認と振り返り</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40</a:t>
                      </a:r>
                      <a:endParaRPr kumimoji="1" lang="ja-JP" altLang="en-US" sz="1400" b="1"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17"/>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出典・参考図書・文献</a:t>
                      </a:r>
                    </a:p>
                  </a:txBody>
                  <a:tcPr marL="91439" marR="91439" anchor="ctr"/>
                </a:tc>
                <a:tc>
                  <a:txBody>
                    <a:bodyPr/>
                    <a:lstStyle/>
                    <a:p>
                      <a:pPr algn="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41</a:t>
                      </a:r>
                      <a:endParaRPr kumimoji="1" lang="ja-JP" altLang="en-US" sz="1400" b="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8"/>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番号プレースホルダー 1">
            <a:extLst>
              <a:ext uri="{FF2B5EF4-FFF2-40B4-BE49-F238E27FC236}">
                <a16:creationId xmlns:a16="http://schemas.microsoft.com/office/drawing/2014/main" id="{C95F3C4D-15F3-EA9C-49E5-6C1CC201FF7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57808A0-E74A-4B47-ABA5-F279DF4C91CF}" type="slidenum">
              <a:rPr lang="ja-JP" altLang="en-US" sz="1000" smtClean="0">
                <a:solidFill>
                  <a:srgbClr val="898989"/>
                </a:solidFill>
              </a:rPr>
              <a:pPr>
                <a:lnSpc>
                  <a:spcPct val="100000"/>
                </a:lnSpc>
                <a:spcBef>
                  <a:spcPct val="0"/>
                </a:spcBef>
                <a:buFontTx/>
                <a:buNone/>
              </a:pPr>
              <a:t>19</a:t>
            </a:fld>
            <a:endParaRPr lang="ja-JP" altLang="en-US" sz="1000">
              <a:solidFill>
                <a:srgbClr val="898989"/>
              </a:solidFill>
            </a:endParaRPr>
          </a:p>
        </p:txBody>
      </p:sp>
      <p:sp>
        <p:nvSpPr>
          <p:cNvPr id="2" name="テキスト ボックス 1">
            <a:extLst>
              <a:ext uri="{FF2B5EF4-FFF2-40B4-BE49-F238E27FC236}">
                <a16:creationId xmlns:a16="http://schemas.microsoft.com/office/drawing/2014/main" id="{78B7944C-BEC1-2F03-226C-050F8F110948}"/>
              </a:ext>
            </a:extLst>
          </p:cNvPr>
          <p:cNvSpPr txBox="1"/>
          <p:nvPr/>
        </p:nvSpPr>
        <p:spPr>
          <a:xfrm>
            <a:off x="439738" y="1163638"/>
            <a:ext cx="7470775" cy="585787"/>
          </a:xfrm>
          <a:prstGeom prst="rect">
            <a:avLst/>
          </a:prstGeom>
          <a:noFill/>
        </p:spPr>
        <p:txBody>
          <a:bodyPr>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Ⅱ</a:t>
            </a:r>
            <a:r>
              <a:rPr kumimoji="1" lang="ja-JP" altLang="en-US" sz="3200" b="1" spc="300" dirty="0">
                <a:latin typeface="メイリオ" panose="020B0604030504040204" pitchFamily="50" charset="-128"/>
                <a:ea typeface="メイリオ" panose="020B0604030504040204" pitchFamily="50" charset="-128"/>
              </a:rPr>
              <a:t>．ケースワーカーとしての心構え</a:t>
            </a:r>
          </a:p>
        </p:txBody>
      </p:sp>
      <p:pic>
        <p:nvPicPr>
          <p:cNvPr id="39940" name="図 2" descr="ランプ, 光 が含まれている画像&#10;&#10;AI によって生成されたコンテンツは間違っている可能性があります。">
            <a:extLst>
              <a:ext uri="{FF2B5EF4-FFF2-40B4-BE49-F238E27FC236}">
                <a16:creationId xmlns:a16="http://schemas.microsoft.com/office/drawing/2014/main" id="{F4161EB1-F302-D051-900B-C91928E7B3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a:extLst>
              <a:ext uri="{FF2B5EF4-FFF2-40B4-BE49-F238E27FC236}">
                <a16:creationId xmlns:a16="http://schemas.microsoft.com/office/drawing/2014/main" id="{32CC1510-4BF7-77A3-3AEC-18F41A899AD1}"/>
              </a:ext>
            </a:extLst>
          </p:cNvPr>
          <p:cNvSpPr txBox="1"/>
          <p:nvPr/>
        </p:nvSpPr>
        <p:spPr>
          <a:xfrm>
            <a:off x="812800" y="4024313"/>
            <a:ext cx="8577263" cy="1076325"/>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生活保護制度の目的を達成するためにケースワーカーが担う役割と、</a:t>
            </a:r>
            <a:endParaRPr kumimoji="1" lang="en-US" altLang="ja-JP" spc="300" dirty="0">
              <a:latin typeface="メイリオ" panose="020B0604030504040204" pitchFamily="50" charset="-128"/>
              <a:ea typeface="メイリオ" panose="020B0604030504040204" pitchFamily="50" charset="-128"/>
            </a:endParaRPr>
          </a:p>
          <a:p>
            <a:pPr>
              <a:spcBef>
                <a:spcPts val="600"/>
              </a:spcBef>
              <a:defRPr/>
            </a:pPr>
            <a:r>
              <a:rPr kumimoji="1" lang="ja-JP" altLang="en-US" spc="300" dirty="0">
                <a:latin typeface="メイリオ" panose="020B0604030504040204" pitchFamily="50" charset="-128"/>
                <a:ea typeface="メイリオ" panose="020B0604030504040204" pitchFamily="50" charset="-128"/>
              </a:rPr>
              <a:t>役割を果たす上で求められる心構えについて、</a:t>
            </a:r>
            <a:endParaRPr kumimoji="1" lang="en-US" altLang="ja-JP" spc="300" dirty="0">
              <a:latin typeface="メイリオ" panose="020B0604030504040204" pitchFamily="50" charset="-128"/>
              <a:ea typeface="メイリオ" panose="020B0604030504040204" pitchFamily="50" charset="-128"/>
            </a:endParaRPr>
          </a:p>
          <a:p>
            <a:pPr>
              <a:spcBef>
                <a:spcPts val="600"/>
              </a:spcBef>
              <a:defRPr/>
            </a:pPr>
            <a:r>
              <a:rPr kumimoji="1" lang="ja-JP" altLang="en-US" spc="300" dirty="0">
                <a:latin typeface="メイリオ" panose="020B0604030504040204" pitchFamily="50" charset="-128"/>
                <a:ea typeface="メイリオ" panose="020B0604030504040204" pitchFamily="50" charset="-128"/>
              </a:rPr>
              <a:t>事例も用いながら学びます。</a:t>
            </a:r>
            <a:endParaRPr kumimoji="1" lang="en-US" altLang="ja-JP" spc="300" dirty="0">
              <a:latin typeface="メイリオ" panose="020B0604030504040204" pitchFamily="50" charset="-128"/>
              <a:ea typeface="メイリオ" panose="020B0604030504040204" pitchFamily="50" charset="-128"/>
            </a:endParaRPr>
          </a:p>
        </p:txBody>
      </p:sp>
      <p:sp>
        <p:nvSpPr>
          <p:cNvPr id="3" name="平行四辺形 2">
            <a:extLst>
              <a:ext uri="{FF2B5EF4-FFF2-40B4-BE49-F238E27FC236}">
                <a16:creationId xmlns:a16="http://schemas.microsoft.com/office/drawing/2014/main" id="{CE74BB76-DAAC-37DA-2A89-F30E1FED0024}"/>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927FF-B147-B898-F8B5-8D0B3E9455AA}"/>
            </a:ext>
          </a:extLst>
        </p:cNvPr>
        <p:cNvGrpSpPr/>
        <p:nvPr/>
      </p:nvGrpSpPr>
      <p:grpSpPr>
        <a:xfrm>
          <a:off x="0" y="0"/>
          <a:ext cx="0" cy="0"/>
          <a:chOff x="0" y="0"/>
          <a:chExt cx="0" cy="0"/>
        </a:xfrm>
      </p:grpSpPr>
      <p:sp>
        <p:nvSpPr>
          <p:cNvPr id="43010" name="スライド番号プレースホルダー 5">
            <a:extLst>
              <a:ext uri="{FF2B5EF4-FFF2-40B4-BE49-F238E27FC236}">
                <a16:creationId xmlns:a16="http://schemas.microsoft.com/office/drawing/2014/main" id="{FA8EDCD7-4EDB-D3A0-0D2C-86014D627AF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3B5DB0A7-F07D-4BB1-BAEA-5FF2FF19E6F5}"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20</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DC0380DD-1DEF-BD40-D927-A32EEA9999E0}"/>
              </a:ext>
            </a:extLst>
          </p:cNvPr>
          <p:cNvSpPr txBox="1"/>
          <p:nvPr/>
        </p:nvSpPr>
        <p:spPr>
          <a:xfrm>
            <a:off x="273000" y="1146175"/>
            <a:ext cx="9360000" cy="338138"/>
          </a:xfrm>
          <a:prstGeom prst="rect">
            <a:avLst/>
          </a:prstGeom>
          <a:noFill/>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ケースワーカーは、社会福祉法第</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15</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条に「</a:t>
            </a:r>
            <a:r>
              <a:rPr kumimoji="1" lang="ja-JP" altLang="en-US" sz="1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現業を行う所員</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」として位置付けられています。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角丸四角形 12">
            <a:extLst>
              <a:ext uri="{FF2B5EF4-FFF2-40B4-BE49-F238E27FC236}">
                <a16:creationId xmlns:a16="http://schemas.microsoft.com/office/drawing/2014/main" id="{7025DB0C-8BBD-41DA-961F-EE75FFF088EC}"/>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ケースワーカーの位置づけ</a:t>
            </a:r>
          </a:p>
        </p:txBody>
      </p:sp>
      <p:sp>
        <p:nvSpPr>
          <p:cNvPr id="4" name="正方形/長方形 3">
            <a:extLst>
              <a:ext uri="{FF2B5EF4-FFF2-40B4-BE49-F238E27FC236}">
                <a16:creationId xmlns:a16="http://schemas.microsoft.com/office/drawing/2014/main" id="{6245D4ED-4B42-54B5-66C8-F4718AAA5586}"/>
              </a:ext>
            </a:extLst>
          </p:cNvPr>
          <p:cNvSpPr/>
          <p:nvPr/>
        </p:nvSpPr>
        <p:spPr>
          <a:xfrm>
            <a:off x="257175" y="1652588"/>
            <a:ext cx="9391650" cy="4522787"/>
          </a:xfrm>
          <a:prstGeom prst="rect">
            <a:avLst/>
          </a:prstGeom>
          <a:noFill/>
          <a:ln w="381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180000"/>
          <a:lstStyle/>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第十五条　福祉に関する事務所には、長及び少なくとも次の所員を置かなければならない。</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ただし、所の長が、その職務の遂行に支障がない場合において、自ら現業事務の指導監督を</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行うときは、第一号の所員を置くことを要しない。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一　指導監督を行う所員</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二　現業を行う所員</a:t>
            </a:r>
            <a:endParaRPr kumimoji="1" lang="en-US" altLang="ja-JP"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三　事務を行う所員</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（中略）</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　現業を行う所員は、所の長の指揮監督を受けて、</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援護、育成又は更生の措置を要する者等の家庭を訪問し、又は訪問しないで、これらの者に面接し、本人の資産、環境等を調査し、保護その他の措置の必要の有無及びその種類を判断し、本人に対し生活指導を行う等の事務</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をつかさどる。</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（中略）</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　第一項第一号及び第二号の所員は、</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社会福祉主事</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でなければならない。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3015" name="テキスト ボックス 10">
            <a:extLst>
              <a:ext uri="{FF2B5EF4-FFF2-40B4-BE49-F238E27FC236}">
                <a16:creationId xmlns:a16="http://schemas.microsoft.com/office/drawing/2014/main" id="{B590B3B6-50F8-B43D-E16C-50C6269A499E}"/>
              </a:ext>
            </a:extLst>
          </p:cNvPr>
          <p:cNvSpPr txBox="1">
            <a:spLocks noChangeArrowheads="1"/>
          </p:cNvSpPr>
          <p:nvPr/>
        </p:nvSpPr>
        <p:spPr bwMode="auto">
          <a:xfrm>
            <a:off x="1730375" y="5332413"/>
            <a:ext cx="7796213"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「社会福祉主事は、都道府県知事又は市町村長の補助機関である職員とし、年齢十八年以上の者であつて、人格が高潔で、思慮が円熟し、社会福祉の増進に熱意があり、かつ、一定の要件を満たす者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同法第</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19</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条</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）とされている。</a:t>
            </a:r>
          </a:p>
        </p:txBody>
      </p:sp>
      <p:sp>
        <p:nvSpPr>
          <p:cNvPr id="2" name="正方形/長方形 1">
            <a:extLst>
              <a:ext uri="{FF2B5EF4-FFF2-40B4-BE49-F238E27FC236}">
                <a16:creationId xmlns:a16="http://schemas.microsoft.com/office/drawing/2014/main" id="{442B316C-820B-81EE-B8EB-C750E392260C}"/>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１．ケースワーカーの位置づけと役割</a:t>
            </a:r>
          </a:p>
        </p:txBody>
      </p:sp>
      <p:sp>
        <p:nvSpPr>
          <p:cNvPr id="3" name="正方形/長方形 2">
            <a:extLst>
              <a:ext uri="{FF2B5EF4-FFF2-40B4-BE49-F238E27FC236}">
                <a16:creationId xmlns:a16="http://schemas.microsoft.com/office/drawing/2014/main" id="{72176149-D2FD-8C5A-1EC9-DA301399F06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extLst>
      <p:ext uri="{BB962C8B-B14F-4D97-AF65-F5344CB8AC3E}">
        <p14:creationId xmlns:p14="http://schemas.microsoft.com/office/powerpoint/2010/main" val="28641704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番号プレースホルダー 5">
            <a:extLst>
              <a:ext uri="{FF2B5EF4-FFF2-40B4-BE49-F238E27FC236}">
                <a16:creationId xmlns:a16="http://schemas.microsoft.com/office/drawing/2014/main" id="{71AC179F-6C68-7996-3CE3-42D59517987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3B5DB0A7-F07D-4BB1-BAEA-5FF2FF19E6F5}"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21</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19B34F82-BDBE-83E8-437A-74E85D3B9A7B}"/>
              </a:ext>
            </a:extLst>
          </p:cNvPr>
          <p:cNvSpPr txBox="1"/>
          <p:nvPr/>
        </p:nvSpPr>
        <p:spPr>
          <a:xfrm>
            <a:off x="273000" y="1146175"/>
            <a:ext cx="9360000" cy="584775"/>
          </a:xfrm>
          <a:prstGeom prst="rect">
            <a:avLst/>
          </a:prstGeom>
          <a:noFill/>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地方自治法や地方公務員法に規定される、公務員としての基本的な姿勢や職責とも関連付けて考えることができます。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角丸四角形 12">
            <a:extLst>
              <a:ext uri="{FF2B5EF4-FFF2-40B4-BE49-F238E27FC236}">
                <a16:creationId xmlns:a16="http://schemas.microsoft.com/office/drawing/2014/main" id="{8A9D4FF8-634C-D25A-252C-4D99DF075673}"/>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ケースワーカーの位置づけ</a:t>
            </a:r>
          </a:p>
        </p:txBody>
      </p:sp>
      <p:sp>
        <p:nvSpPr>
          <p:cNvPr id="4" name="正方形/長方形 3">
            <a:extLst>
              <a:ext uri="{FF2B5EF4-FFF2-40B4-BE49-F238E27FC236}">
                <a16:creationId xmlns:a16="http://schemas.microsoft.com/office/drawing/2014/main" id="{C7F55E82-7E9F-C8F3-D283-F42EDD832A4C}"/>
              </a:ext>
            </a:extLst>
          </p:cNvPr>
          <p:cNvSpPr/>
          <p:nvPr/>
        </p:nvSpPr>
        <p:spPr>
          <a:xfrm>
            <a:off x="257175" y="2062025"/>
            <a:ext cx="9391650" cy="1117907"/>
          </a:xfrm>
          <a:prstGeom prst="rect">
            <a:avLst/>
          </a:prstGeom>
          <a:noFill/>
          <a:ln w="381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180000"/>
          <a:lstStyle/>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地方自治法第一条の二</a:t>
            </a:r>
            <a:endParaRPr kumimoji="1" lang="en-US" altLang="ja-JP"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地方公共団体は、</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住民の福祉の増進を図る</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ことを基本として、地域における行政を</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自主的かつ総合的に実施する役割</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を広く担うものとする。</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414C6A8F-FCFE-B1E7-960A-44284A2B6DC1}"/>
              </a:ext>
            </a:extLst>
          </p:cNvPr>
          <p:cNvSpPr/>
          <p:nvPr/>
        </p:nvSpPr>
        <p:spPr>
          <a:xfrm>
            <a:off x="257175" y="3383537"/>
            <a:ext cx="9391650" cy="1117907"/>
          </a:xfrm>
          <a:prstGeom prst="rect">
            <a:avLst/>
          </a:prstGeom>
          <a:noFill/>
          <a:ln w="381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180000"/>
          <a:lstStyle/>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地方</a:t>
            </a:r>
            <a:r>
              <a:rPr kumimoji="1" lang="ja-JP" altLang="en-US" sz="1600" spc="100" dirty="0">
                <a:solidFill>
                  <a:prstClr val="black"/>
                </a:solidFill>
                <a:latin typeface="メイリオ" panose="020B0604030504040204" pitchFamily="50" charset="-128"/>
                <a:ea typeface="メイリオ" panose="020B0604030504040204" pitchFamily="50" charset="-128"/>
              </a:rPr>
              <a:t>公務員法</a:t>
            </a:r>
            <a:r>
              <a:rPr kumimoji="1" lang="ja-JP" altLang="en-US"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第三十条（服務の根本基準）</a:t>
            </a:r>
            <a:endParaRPr kumimoji="1" lang="en-US" altLang="ja-JP"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第三十条　すべて職員は、全体の奉仕者として</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公共の利益</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のために勤務し、且つ、職務の遂行に当つては、全力を挙げてこれに専念しなければならない。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3" name="図 32" descr="黒い背景と男性の絵&#10;&#10;低い精度で自動的に生成された説明">
            <a:extLst>
              <a:ext uri="{FF2B5EF4-FFF2-40B4-BE49-F238E27FC236}">
                <a16:creationId xmlns:a16="http://schemas.microsoft.com/office/drawing/2014/main" id="{281324FB-7D1B-F842-21B0-83AE21CBC2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7860"/>
          <a:stretch>
            <a:fillRect/>
          </a:stretch>
        </p:blipFill>
        <p:spPr bwMode="auto">
          <a:xfrm>
            <a:off x="7682315" y="4672012"/>
            <a:ext cx="17208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四角形: 角を丸くする 6">
            <a:extLst>
              <a:ext uri="{FF2B5EF4-FFF2-40B4-BE49-F238E27FC236}">
                <a16:creationId xmlns:a16="http://schemas.microsoft.com/office/drawing/2014/main" id="{40487E21-E3FE-993B-44C1-74BE47A7F189}"/>
              </a:ext>
            </a:extLst>
          </p:cNvPr>
          <p:cNvSpPr/>
          <p:nvPr/>
        </p:nvSpPr>
        <p:spPr>
          <a:xfrm>
            <a:off x="2047742" y="4967287"/>
            <a:ext cx="5745698" cy="744538"/>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二等辺三角形 7">
            <a:extLst>
              <a:ext uri="{FF2B5EF4-FFF2-40B4-BE49-F238E27FC236}">
                <a16:creationId xmlns:a16="http://schemas.microsoft.com/office/drawing/2014/main" id="{092130B2-3AE7-AD6E-CC55-0BD0E792A92C}"/>
              </a:ext>
            </a:extLst>
          </p:cNvPr>
          <p:cNvSpPr/>
          <p:nvPr/>
        </p:nvSpPr>
        <p:spPr>
          <a:xfrm rot="5400000">
            <a:off x="7626752" y="5222875"/>
            <a:ext cx="331787" cy="395288"/>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9" name="テキスト ボックス 35">
            <a:extLst>
              <a:ext uri="{FF2B5EF4-FFF2-40B4-BE49-F238E27FC236}">
                <a16:creationId xmlns:a16="http://schemas.microsoft.com/office/drawing/2014/main" id="{7FA63468-795B-DF24-4001-9658A198DFCF}"/>
              </a:ext>
            </a:extLst>
          </p:cNvPr>
          <p:cNvSpPr txBox="1">
            <a:spLocks noChangeArrowheads="1"/>
          </p:cNvSpPr>
          <p:nvPr/>
        </p:nvSpPr>
        <p:spPr bwMode="auto">
          <a:xfrm>
            <a:off x="2190662" y="5163005"/>
            <a:ext cx="5524676" cy="43088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生活保護の仕事は、行政が担うべき「住民の福祉の増進」に直接的に貢献し、</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「当たり前の幸福」を守る、非常に意義あるものだと言えますね。</a:t>
            </a:r>
          </a:p>
        </p:txBody>
      </p:sp>
      <p:sp>
        <p:nvSpPr>
          <p:cNvPr id="10" name="正方形/長方形 9">
            <a:extLst>
              <a:ext uri="{FF2B5EF4-FFF2-40B4-BE49-F238E27FC236}">
                <a16:creationId xmlns:a16="http://schemas.microsoft.com/office/drawing/2014/main" id="{222CC39F-B215-F4D0-9D4A-6376AF8BF628}"/>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番号プレースホルダー 5">
            <a:extLst>
              <a:ext uri="{FF2B5EF4-FFF2-40B4-BE49-F238E27FC236}">
                <a16:creationId xmlns:a16="http://schemas.microsoft.com/office/drawing/2014/main" id="{A13F91F2-296A-5A8A-E639-C8A39237835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AFCC097-BF14-48C7-81BD-20D669B0D8F4}" type="slidenum">
              <a:rPr lang="ja-JP" altLang="en-US" sz="1000" smtClean="0">
                <a:solidFill>
                  <a:srgbClr val="898989"/>
                </a:solidFill>
              </a:rPr>
              <a:pPr>
                <a:lnSpc>
                  <a:spcPct val="100000"/>
                </a:lnSpc>
                <a:spcBef>
                  <a:spcPct val="0"/>
                </a:spcBef>
                <a:buFontTx/>
                <a:buNone/>
              </a:pPr>
              <a:t>22</a:t>
            </a:fld>
            <a:endParaRPr lang="ja-JP" altLang="en-US" sz="1000">
              <a:solidFill>
                <a:srgbClr val="898989"/>
              </a:solidFill>
            </a:endParaRPr>
          </a:p>
        </p:txBody>
      </p:sp>
      <p:sp>
        <p:nvSpPr>
          <p:cNvPr id="36" name="テキスト ボックス 35">
            <a:extLst>
              <a:ext uri="{FF2B5EF4-FFF2-40B4-BE49-F238E27FC236}">
                <a16:creationId xmlns:a16="http://schemas.microsoft.com/office/drawing/2014/main" id="{589F6997-877F-F24E-2F5F-3782668F8D3B}"/>
              </a:ext>
            </a:extLst>
          </p:cNvPr>
          <p:cNvSpPr txBox="1"/>
          <p:nvPr/>
        </p:nvSpPr>
        <p:spPr>
          <a:xfrm>
            <a:off x="273000" y="1063625"/>
            <a:ext cx="9360000" cy="830263"/>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ケースワーカーの役割は、生活保護法の目的を達成するため、世帯の状況を踏まえた最低生活保障としての</a:t>
            </a:r>
            <a:r>
              <a:rPr kumimoji="1" lang="ja-JP" altLang="en-US" sz="1600" b="1" spc="100" dirty="0">
                <a:latin typeface="メイリオ" panose="020B0604030504040204" pitchFamily="50" charset="-128"/>
                <a:ea typeface="メイリオ" panose="020B0604030504040204" pitchFamily="50" charset="-128"/>
              </a:rPr>
              <a:t>保護費の支給</a:t>
            </a:r>
            <a:r>
              <a:rPr kumimoji="1" lang="ja-JP" altLang="en-US" sz="1600" spc="100" dirty="0">
                <a:latin typeface="メイリオ" panose="020B0604030504040204" pitchFamily="50" charset="-128"/>
                <a:ea typeface="メイリオ" panose="020B0604030504040204" pitchFamily="50" charset="-128"/>
              </a:rPr>
              <a:t>、世帯の課題を踏まえた</a:t>
            </a:r>
            <a:r>
              <a:rPr kumimoji="1" lang="ja-JP" altLang="en-US" sz="1600" b="1" spc="100" dirty="0">
                <a:latin typeface="メイリオ" panose="020B0604030504040204" pitchFamily="50" charset="-128"/>
                <a:ea typeface="メイリオ" panose="020B0604030504040204" pitchFamily="50" charset="-128"/>
              </a:rPr>
              <a:t>相談援助・自立支援</a:t>
            </a:r>
            <a:r>
              <a:rPr kumimoji="1" lang="ja-JP" altLang="en-US" sz="1600" spc="100" dirty="0">
                <a:latin typeface="メイリオ" panose="020B0604030504040204" pitchFamily="50" charset="-128"/>
                <a:ea typeface="メイリオ" panose="020B0604030504040204" pitchFamily="50" charset="-128"/>
              </a:rPr>
              <a:t>を、</a:t>
            </a:r>
            <a:r>
              <a:rPr kumimoji="1" lang="ja-JP" altLang="en-US" sz="1600" b="1" spc="100" dirty="0">
                <a:latin typeface="メイリオ" panose="020B0604030504040204" pitchFamily="50" charset="-128"/>
                <a:ea typeface="メイリオ" panose="020B0604030504040204" pitchFamily="50" charset="-128"/>
              </a:rPr>
              <a:t>不可分なものとして一体的に実施</a:t>
            </a:r>
            <a:r>
              <a:rPr kumimoji="1" lang="ja-JP" altLang="en-US" sz="1600" spc="100" dirty="0">
                <a:latin typeface="メイリオ" panose="020B0604030504040204" pitchFamily="50" charset="-128"/>
                <a:ea typeface="メイリオ" panose="020B0604030504040204" pitchFamily="50" charset="-128"/>
              </a:rPr>
              <a:t>していくことにあります。</a:t>
            </a:r>
            <a:endParaRPr kumimoji="1" lang="en-US" altLang="ja-JP" sz="1400" dirty="0">
              <a:latin typeface="メイリオ" panose="020B0604030504040204" pitchFamily="50" charset="-128"/>
              <a:ea typeface="メイリオ" panose="020B0604030504040204" pitchFamily="50" charset="-128"/>
            </a:endParaRPr>
          </a:p>
        </p:txBody>
      </p:sp>
      <p:sp>
        <p:nvSpPr>
          <p:cNvPr id="37" name="角丸四角形 12">
            <a:extLst>
              <a:ext uri="{FF2B5EF4-FFF2-40B4-BE49-F238E27FC236}">
                <a16:creationId xmlns:a16="http://schemas.microsoft.com/office/drawing/2014/main" id="{91572EDB-1B77-C624-FB94-E5718207E690}"/>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400" b="1" spc="100" dirty="0">
                <a:solidFill>
                  <a:prstClr val="black"/>
                </a:solidFill>
                <a:latin typeface="メイリオ" panose="020B0604030504040204" pitchFamily="50" charset="-128"/>
                <a:ea typeface="メイリオ" panose="020B0604030504040204" pitchFamily="50" charset="-128"/>
              </a:rPr>
              <a:t>ケースワーカーの役割</a:t>
            </a:r>
          </a:p>
        </p:txBody>
      </p:sp>
      <p:sp>
        <p:nvSpPr>
          <p:cNvPr id="38" name="正方形/長方形 37">
            <a:extLst>
              <a:ext uri="{FF2B5EF4-FFF2-40B4-BE49-F238E27FC236}">
                <a16:creationId xmlns:a16="http://schemas.microsoft.com/office/drawing/2014/main" id="{D0202151-EF66-2AE2-EB6D-089484279CC3}"/>
              </a:ext>
            </a:extLst>
          </p:cNvPr>
          <p:cNvSpPr/>
          <p:nvPr/>
        </p:nvSpPr>
        <p:spPr>
          <a:xfrm>
            <a:off x="2252663" y="2033588"/>
            <a:ext cx="5400675" cy="71913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sz="2000" b="1" spc="300" dirty="0">
                <a:latin typeface="メイリオ" panose="020B0604030504040204" pitchFamily="50" charset="-128"/>
                <a:ea typeface="メイリオ" panose="020B0604030504040204" pitchFamily="50" charset="-128"/>
              </a:rPr>
              <a:t>憲法第</a:t>
            </a:r>
            <a:r>
              <a:rPr kumimoji="1" lang="en-US" altLang="ja-JP" sz="2000" b="1" spc="300" dirty="0">
                <a:latin typeface="メイリオ" panose="020B0604030504040204" pitchFamily="50" charset="-128"/>
                <a:ea typeface="メイリオ" panose="020B0604030504040204" pitchFamily="50" charset="-128"/>
              </a:rPr>
              <a:t>25</a:t>
            </a:r>
            <a:r>
              <a:rPr kumimoji="1" lang="ja-JP" altLang="en-US" sz="2000" b="1" spc="300" dirty="0">
                <a:latin typeface="メイリオ" panose="020B0604030504040204" pitchFamily="50" charset="-128"/>
                <a:ea typeface="メイリオ" panose="020B0604030504040204" pitchFamily="50" charset="-128"/>
              </a:rPr>
              <a:t>条に規定する「生存権」</a:t>
            </a:r>
          </a:p>
        </p:txBody>
      </p:sp>
      <p:grpSp>
        <p:nvGrpSpPr>
          <p:cNvPr id="39" name="グループ化 19">
            <a:extLst>
              <a:ext uri="{FF2B5EF4-FFF2-40B4-BE49-F238E27FC236}">
                <a16:creationId xmlns:a16="http://schemas.microsoft.com/office/drawing/2014/main" id="{19B20CAE-18B2-4E70-0D9B-44767B67B317}"/>
              </a:ext>
            </a:extLst>
          </p:cNvPr>
          <p:cNvGrpSpPr>
            <a:grpSpLocks/>
          </p:cNvGrpSpPr>
          <p:nvPr/>
        </p:nvGrpSpPr>
        <p:grpSpPr bwMode="auto">
          <a:xfrm>
            <a:off x="1376363" y="3525838"/>
            <a:ext cx="7153275" cy="1633537"/>
            <a:chOff x="1376920" y="2996218"/>
            <a:chExt cx="7152162" cy="1332000"/>
          </a:xfrm>
        </p:grpSpPr>
        <p:sp>
          <p:nvSpPr>
            <p:cNvPr id="40" name="楕円 39">
              <a:extLst>
                <a:ext uri="{FF2B5EF4-FFF2-40B4-BE49-F238E27FC236}">
                  <a16:creationId xmlns:a16="http://schemas.microsoft.com/office/drawing/2014/main" id="{07762B2C-152F-C5A2-F921-2A5A51E02020}"/>
                </a:ext>
              </a:extLst>
            </p:cNvPr>
            <p:cNvSpPr/>
            <p:nvPr/>
          </p:nvSpPr>
          <p:spPr>
            <a:xfrm>
              <a:off x="1376920" y="2996218"/>
              <a:ext cx="3960196" cy="1332000"/>
            </a:xfrm>
            <a:prstGeom prst="ellipse">
              <a:avLst/>
            </a:prstGeom>
            <a:noFill/>
            <a:ln w="381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pc="100" dirty="0">
                <a:latin typeface="メイリオ" panose="020B0604030504040204" pitchFamily="50" charset="-128"/>
                <a:ea typeface="メイリオ" panose="020B0604030504040204" pitchFamily="50" charset="-128"/>
              </a:endParaRPr>
            </a:p>
          </p:txBody>
        </p:sp>
        <p:sp>
          <p:nvSpPr>
            <p:cNvPr id="41" name="楕円 40">
              <a:extLst>
                <a:ext uri="{FF2B5EF4-FFF2-40B4-BE49-F238E27FC236}">
                  <a16:creationId xmlns:a16="http://schemas.microsoft.com/office/drawing/2014/main" id="{21FFB3E9-5EBC-B1ED-FFD7-83023BE770DD}"/>
                </a:ext>
              </a:extLst>
            </p:cNvPr>
            <p:cNvSpPr/>
            <p:nvPr/>
          </p:nvSpPr>
          <p:spPr>
            <a:xfrm>
              <a:off x="4568885" y="2996218"/>
              <a:ext cx="3960197" cy="1332000"/>
            </a:xfrm>
            <a:prstGeom prst="ellipse">
              <a:avLst/>
            </a:prstGeom>
            <a:noFill/>
            <a:ln w="381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pc="100" dirty="0">
                <a:latin typeface="メイリオ" panose="020B0604030504040204" pitchFamily="50" charset="-128"/>
                <a:ea typeface="メイリオ" panose="020B0604030504040204" pitchFamily="50" charset="-128"/>
              </a:endParaRPr>
            </a:p>
          </p:txBody>
        </p:sp>
        <p:sp>
          <p:nvSpPr>
            <p:cNvPr id="42" name="正方形/長方形 41">
              <a:extLst>
                <a:ext uri="{FF2B5EF4-FFF2-40B4-BE49-F238E27FC236}">
                  <a16:creationId xmlns:a16="http://schemas.microsoft.com/office/drawing/2014/main" id="{3791E60D-FF89-DB6E-D9C4-4B0B3FA45763}"/>
                </a:ext>
              </a:extLst>
            </p:cNvPr>
            <p:cNvSpPr/>
            <p:nvPr/>
          </p:nvSpPr>
          <p:spPr>
            <a:xfrm>
              <a:off x="2341970" y="3414329"/>
              <a:ext cx="2030096" cy="4957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solidFill>
                    <a:schemeClr val="tx1"/>
                  </a:solidFill>
                  <a:latin typeface="メイリオ" panose="020B0604030504040204" pitchFamily="50" charset="-128"/>
                  <a:ea typeface="メイリオ" panose="020B0604030504040204" pitchFamily="50" charset="-128"/>
                </a:rPr>
                <a:t>最低生活保障</a:t>
              </a:r>
            </a:p>
          </p:txBody>
        </p:sp>
        <p:sp>
          <p:nvSpPr>
            <p:cNvPr id="43" name="正方形/長方形 42">
              <a:extLst>
                <a:ext uri="{FF2B5EF4-FFF2-40B4-BE49-F238E27FC236}">
                  <a16:creationId xmlns:a16="http://schemas.microsoft.com/office/drawing/2014/main" id="{A274A3B3-F740-1124-419F-8369A43A183A}"/>
                </a:ext>
              </a:extLst>
            </p:cNvPr>
            <p:cNvSpPr/>
            <p:nvPr/>
          </p:nvSpPr>
          <p:spPr>
            <a:xfrm>
              <a:off x="5533935" y="3414329"/>
              <a:ext cx="2030097" cy="4957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solidFill>
                    <a:schemeClr val="tx1"/>
                  </a:solidFill>
                  <a:latin typeface="メイリオ" panose="020B0604030504040204" pitchFamily="50" charset="-128"/>
                  <a:ea typeface="メイリオ" panose="020B0604030504040204" pitchFamily="50" charset="-128"/>
                </a:rPr>
                <a:t>自立の助長</a:t>
              </a:r>
            </a:p>
          </p:txBody>
        </p:sp>
      </p:grpSp>
      <p:sp>
        <p:nvSpPr>
          <p:cNvPr id="44" name="正方形/長方形 43">
            <a:extLst>
              <a:ext uri="{FF2B5EF4-FFF2-40B4-BE49-F238E27FC236}">
                <a16:creationId xmlns:a16="http://schemas.microsoft.com/office/drawing/2014/main" id="{F5B148F5-893F-90A3-3FA4-FD3938ACE77E}"/>
              </a:ext>
            </a:extLst>
          </p:cNvPr>
          <p:cNvSpPr/>
          <p:nvPr/>
        </p:nvSpPr>
        <p:spPr>
          <a:xfrm>
            <a:off x="2874963" y="3255963"/>
            <a:ext cx="4156075" cy="61118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solidFill>
                  <a:schemeClr val="tx1"/>
                </a:solidFill>
                <a:latin typeface="メイリオ" panose="020B0604030504040204" pitchFamily="50" charset="-128"/>
                <a:ea typeface="メイリオ" panose="020B0604030504040204" pitchFamily="50" charset="-128"/>
              </a:rPr>
              <a:t>生活保護法第</a:t>
            </a:r>
            <a:r>
              <a:rPr kumimoji="1" lang="en-US" altLang="ja-JP" b="1" spc="300" dirty="0">
                <a:solidFill>
                  <a:schemeClr val="tx1"/>
                </a:solidFill>
                <a:latin typeface="メイリオ" panose="020B0604030504040204" pitchFamily="50" charset="-128"/>
                <a:ea typeface="メイリオ" panose="020B0604030504040204" pitchFamily="50" charset="-128"/>
              </a:rPr>
              <a:t>1</a:t>
            </a:r>
            <a:r>
              <a:rPr kumimoji="1" lang="ja-JP" altLang="en-US" b="1" spc="300" dirty="0">
                <a:solidFill>
                  <a:schemeClr val="tx1"/>
                </a:solidFill>
                <a:latin typeface="メイリオ" panose="020B0604030504040204" pitchFamily="50" charset="-128"/>
                <a:ea typeface="メイリオ" panose="020B0604030504040204" pitchFamily="50" charset="-128"/>
              </a:rPr>
              <a:t>条（法の目的）</a:t>
            </a:r>
            <a:endParaRPr kumimoji="1" lang="en-US" altLang="ja-JP" b="1" spc="300" dirty="0">
              <a:solidFill>
                <a:schemeClr val="tx1"/>
              </a:solidFill>
              <a:latin typeface="メイリオ" panose="020B0604030504040204" pitchFamily="50" charset="-128"/>
              <a:ea typeface="メイリオ" panose="020B0604030504040204" pitchFamily="50" charset="-128"/>
            </a:endParaRPr>
          </a:p>
        </p:txBody>
      </p:sp>
      <p:sp>
        <p:nvSpPr>
          <p:cNvPr id="45" name="二等辺三角形 44">
            <a:extLst>
              <a:ext uri="{FF2B5EF4-FFF2-40B4-BE49-F238E27FC236}">
                <a16:creationId xmlns:a16="http://schemas.microsoft.com/office/drawing/2014/main" id="{33D64E92-F856-F6D6-D36F-291A16B8B66F}"/>
              </a:ext>
            </a:extLst>
          </p:cNvPr>
          <p:cNvSpPr/>
          <p:nvPr/>
        </p:nvSpPr>
        <p:spPr>
          <a:xfrm flipV="1">
            <a:off x="4681538" y="2862263"/>
            <a:ext cx="542925" cy="260350"/>
          </a:xfrm>
          <a:prstGeom prst="triangle">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6" name="二等辺三角形 45">
            <a:extLst>
              <a:ext uri="{FF2B5EF4-FFF2-40B4-BE49-F238E27FC236}">
                <a16:creationId xmlns:a16="http://schemas.microsoft.com/office/drawing/2014/main" id="{4E19544D-DD47-981F-EE76-FA05C3DF8174}"/>
              </a:ext>
            </a:extLst>
          </p:cNvPr>
          <p:cNvSpPr/>
          <p:nvPr/>
        </p:nvSpPr>
        <p:spPr>
          <a:xfrm flipV="1">
            <a:off x="4681538" y="5159375"/>
            <a:ext cx="542925" cy="261938"/>
          </a:xfrm>
          <a:prstGeom prst="triangle">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7" name="正方形/長方形 46">
            <a:extLst>
              <a:ext uri="{FF2B5EF4-FFF2-40B4-BE49-F238E27FC236}">
                <a16:creationId xmlns:a16="http://schemas.microsoft.com/office/drawing/2014/main" id="{C72A5B53-C1DD-FD55-EDDA-3BE1EFCFF482}"/>
              </a:ext>
            </a:extLst>
          </p:cNvPr>
          <p:cNvSpPr/>
          <p:nvPr/>
        </p:nvSpPr>
        <p:spPr>
          <a:xfrm>
            <a:off x="1376363" y="5616575"/>
            <a:ext cx="7153275" cy="720725"/>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latin typeface="メイリオ" panose="020B0604030504040204" pitchFamily="50" charset="-128"/>
                <a:ea typeface="メイリオ" panose="020B0604030504040204" pitchFamily="50" charset="-128"/>
              </a:rPr>
              <a:t>個々の世帯状況の把握をふまえた</a:t>
            </a:r>
            <a:endParaRPr kumimoji="1" lang="en-US" altLang="ja-JP" b="1" spc="300" dirty="0">
              <a:latin typeface="メイリオ" panose="020B0604030504040204" pitchFamily="50" charset="-128"/>
              <a:ea typeface="メイリオ" panose="020B0604030504040204" pitchFamily="50" charset="-128"/>
            </a:endParaRPr>
          </a:p>
          <a:p>
            <a:pPr algn="ctr">
              <a:defRPr/>
            </a:pPr>
            <a:r>
              <a:rPr kumimoji="1" lang="ja-JP" altLang="en-US" b="1" spc="300" dirty="0">
                <a:latin typeface="メイリオ" panose="020B0604030504040204" pitchFamily="50" charset="-128"/>
                <a:ea typeface="メイリオ" panose="020B0604030504040204" pitchFamily="50" charset="-128"/>
              </a:rPr>
              <a:t>保護の決定実施と相談援助・自立支援</a:t>
            </a:r>
          </a:p>
        </p:txBody>
      </p:sp>
      <p:pic>
        <p:nvPicPr>
          <p:cNvPr id="48" name="図 25" descr="アイコン&#10;&#10;AI によって生成されたコンテンツは間違っている可能性があります。">
            <a:extLst>
              <a:ext uri="{FF2B5EF4-FFF2-40B4-BE49-F238E27FC236}">
                <a16:creationId xmlns:a16="http://schemas.microsoft.com/office/drawing/2014/main" id="{A40D918A-E085-34CE-DC38-E669514A4C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900" y="5232400"/>
            <a:ext cx="1490663"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図 26" descr="アイコン&#10;&#10;AI によって生成されたコンテンツは間違っている可能性があります。">
            <a:extLst>
              <a:ext uri="{FF2B5EF4-FFF2-40B4-BE49-F238E27FC236}">
                <a16:creationId xmlns:a16="http://schemas.microsoft.com/office/drawing/2014/main" id="{3EF64B2A-7606-4A54-FEDA-83E0361B70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7438" y="5232400"/>
            <a:ext cx="1490662"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角丸四角形 12">
            <a:extLst>
              <a:ext uri="{FF2B5EF4-FFF2-40B4-BE49-F238E27FC236}">
                <a16:creationId xmlns:a16="http://schemas.microsoft.com/office/drawing/2014/main" id="{B6217827-8F41-59B7-6F56-DEF83557FF0B}"/>
              </a:ext>
            </a:extLst>
          </p:cNvPr>
          <p:cNvSpPr/>
          <p:nvPr/>
        </p:nvSpPr>
        <p:spPr>
          <a:xfrm>
            <a:off x="977900" y="6416675"/>
            <a:ext cx="1490663"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100" b="1" spc="100" dirty="0">
                <a:solidFill>
                  <a:prstClr val="black"/>
                </a:solidFill>
                <a:latin typeface="メイリオ" panose="020B0604030504040204" pitchFamily="50" charset="-128"/>
                <a:ea typeface="メイリオ" panose="020B0604030504040204" pitchFamily="50" charset="-128"/>
              </a:rPr>
              <a:t>ケースワーカー</a:t>
            </a:r>
          </a:p>
        </p:txBody>
      </p:sp>
      <p:sp>
        <p:nvSpPr>
          <p:cNvPr id="51" name="角丸四角形 12">
            <a:extLst>
              <a:ext uri="{FF2B5EF4-FFF2-40B4-BE49-F238E27FC236}">
                <a16:creationId xmlns:a16="http://schemas.microsoft.com/office/drawing/2014/main" id="{40E51245-F75C-4FEA-223E-A894EAD4B68A}"/>
              </a:ext>
            </a:extLst>
          </p:cNvPr>
          <p:cNvSpPr/>
          <p:nvPr/>
        </p:nvSpPr>
        <p:spPr>
          <a:xfrm>
            <a:off x="7437438" y="6416675"/>
            <a:ext cx="1490662"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100" b="1" spc="100" dirty="0">
                <a:solidFill>
                  <a:prstClr val="black"/>
                </a:solidFill>
                <a:latin typeface="メイリオ" panose="020B0604030504040204" pitchFamily="50" charset="-128"/>
                <a:ea typeface="メイリオ" panose="020B0604030504040204" pitchFamily="50" charset="-128"/>
              </a:rPr>
              <a:t>ケースワーカー</a:t>
            </a:r>
          </a:p>
        </p:txBody>
      </p:sp>
      <p:sp>
        <p:nvSpPr>
          <p:cNvPr id="2" name="正方形/長方形 1">
            <a:extLst>
              <a:ext uri="{FF2B5EF4-FFF2-40B4-BE49-F238E27FC236}">
                <a16:creationId xmlns:a16="http://schemas.microsoft.com/office/drawing/2014/main" id="{A5362150-26E6-8A71-6066-FA618CFEE43B}"/>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番号プレースホルダー 5">
            <a:extLst>
              <a:ext uri="{FF2B5EF4-FFF2-40B4-BE49-F238E27FC236}">
                <a16:creationId xmlns:a16="http://schemas.microsoft.com/office/drawing/2014/main" id="{941995F8-B6B3-DC31-AD67-21F1A019EE8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E5D78F78-71D4-4E9C-B32D-018FE8B0ACDD}" type="slidenum">
              <a:rPr lang="ja-JP" altLang="en-US" sz="1000" smtClean="0">
                <a:solidFill>
                  <a:srgbClr val="898989"/>
                </a:solidFill>
              </a:rPr>
              <a:pPr>
                <a:lnSpc>
                  <a:spcPct val="100000"/>
                </a:lnSpc>
                <a:spcBef>
                  <a:spcPct val="0"/>
                </a:spcBef>
                <a:buFontTx/>
                <a:buNone/>
              </a:pPr>
              <a:t>23</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1773943B-506E-B544-557C-D753E18C2C95}"/>
              </a:ext>
            </a:extLst>
          </p:cNvPr>
          <p:cNvSpPr txBox="1"/>
          <p:nvPr/>
        </p:nvSpPr>
        <p:spPr>
          <a:xfrm>
            <a:off x="273000" y="1063625"/>
            <a:ext cx="9360000" cy="2046714"/>
          </a:xfrm>
          <a:prstGeom prst="rect">
            <a:avLst/>
          </a:prstGeom>
          <a:noFill/>
        </p:spPr>
        <p:txBody>
          <a:bodyPr>
            <a:spAutoFit/>
          </a:bodyPr>
          <a:lstStyle/>
          <a:p>
            <a:pPr eaLnBrk="1" fontAlgn="auto" hangingPunct="1">
              <a:spcBef>
                <a:spcPts val="600"/>
              </a:spcBef>
              <a:spcAft>
                <a:spcPts val="0"/>
              </a:spcAft>
              <a:defRPr/>
            </a:pPr>
            <a:r>
              <a:rPr kumimoji="1" lang="ja-JP" altLang="en-US" sz="1600" spc="100" dirty="0">
                <a:latin typeface="メイリオ" panose="020B0604030504040204" pitchFamily="50" charset="-128"/>
                <a:ea typeface="メイリオ" panose="020B0604030504040204" pitchFamily="50" charset="-128"/>
              </a:rPr>
              <a:t>　ケースワークとは「保護の実施に必要な相談援助・支援」をいいます。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latin typeface="メイリオ" panose="020B0604030504040204" pitchFamily="50" charset="-128"/>
                <a:ea typeface="メイリオ" panose="020B0604030504040204" pitchFamily="50" charset="-128"/>
              </a:rPr>
              <a:t>　生活保護においては、保護の決定実施や相談援助の過程の中で、要保護者の自立に向け生活を支えていきます。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latin typeface="メイリオ" panose="020B0604030504040204" pitchFamily="50" charset="-128"/>
                <a:ea typeface="メイリオ" panose="020B0604030504040204" pitchFamily="50" charset="-128"/>
              </a:rPr>
              <a:t>　また要保護者が社会資源・人的資源を十分に活用できるよう、必要なサービスや支援（他法他施策・関係機関）と連携・調整していくことも大切な役割です。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「保護の決定実施と相談援助・自立支援」を行うためには、</a:t>
            </a:r>
            <a:r>
              <a:rPr kumimoji="1" lang="ja-JP" altLang="en-US" sz="1600" b="1" spc="100" dirty="0">
                <a:solidFill>
                  <a:prstClr val="black"/>
                </a:solidFill>
                <a:latin typeface="メイリオ" panose="020B0604030504040204" pitchFamily="50" charset="-128"/>
                <a:ea typeface="メイリオ" panose="020B0604030504040204" pitchFamily="50" charset="-128"/>
              </a:rPr>
              <a:t>社会福祉の知識や援助技術が必要</a:t>
            </a:r>
            <a:r>
              <a:rPr kumimoji="1" lang="ja-JP" altLang="en-US" sz="1600" spc="100" dirty="0">
                <a:solidFill>
                  <a:prstClr val="black"/>
                </a:solidFill>
                <a:latin typeface="メイリオ" panose="020B0604030504040204" pitchFamily="50" charset="-128"/>
                <a:ea typeface="メイリオ" panose="020B0604030504040204" pitchFamily="50" charset="-128"/>
              </a:rPr>
              <a:t>です。</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p:txBody>
      </p:sp>
      <p:sp>
        <p:nvSpPr>
          <p:cNvPr id="4" name="角丸四角形 12">
            <a:extLst>
              <a:ext uri="{FF2B5EF4-FFF2-40B4-BE49-F238E27FC236}">
                <a16:creationId xmlns:a16="http://schemas.microsoft.com/office/drawing/2014/main" id="{5B66B2CD-AE27-163A-810E-E1E7968A7F2A}"/>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400" b="1" spc="100" dirty="0">
                <a:solidFill>
                  <a:prstClr val="black"/>
                </a:solidFill>
                <a:latin typeface="メイリオ" panose="020B0604030504040204" pitchFamily="50" charset="-128"/>
                <a:ea typeface="メイリオ" panose="020B0604030504040204" pitchFamily="50" charset="-128"/>
              </a:rPr>
              <a:t>「ケースワーク」とは？</a:t>
            </a:r>
          </a:p>
        </p:txBody>
      </p:sp>
      <p:pic>
        <p:nvPicPr>
          <p:cNvPr id="46086" name="図 1" descr="アイコン&#10;&#10;AI によって生成されたコンテンツは間違っている可能性があります。">
            <a:extLst>
              <a:ext uri="{FF2B5EF4-FFF2-40B4-BE49-F238E27FC236}">
                <a16:creationId xmlns:a16="http://schemas.microsoft.com/office/drawing/2014/main" id="{B7063182-49C4-4341-E295-0192E5C34A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175" y="3980525"/>
            <a:ext cx="1490663"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5" descr="アイコン&#10;&#10;AI によって生成されたコンテンツは間違っている可能性があります。">
            <a:extLst>
              <a:ext uri="{FF2B5EF4-FFF2-40B4-BE49-F238E27FC236}">
                <a16:creationId xmlns:a16="http://schemas.microsoft.com/office/drawing/2014/main" id="{A1B44AEE-5AB6-D4E7-78BB-A26C24FCA7F1}"/>
              </a:ext>
            </a:extLst>
          </p:cNvPr>
          <p:cNvPicPr>
            <a:picLocks noChangeAspect="1"/>
          </p:cNvPicPr>
          <p:nvPr/>
        </p:nvPicPr>
        <p:blipFill>
          <a:blip r:embed="rId4">
            <a:duotone>
              <a:schemeClr val="accent5">
                <a:shade val="45000"/>
                <a:satMod val="135000"/>
              </a:schemeClr>
              <a:prstClr val="white"/>
            </a:duotone>
          </a:blip>
          <a:stretch>
            <a:fillRect/>
          </a:stretch>
        </p:blipFill>
        <p:spPr>
          <a:xfrm>
            <a:off x="4182076" y="4042134"/>
            <a:ext cx="1491047" cy="1491047"/>
          </a:xfrm>
          <a:prstGeom prst="rect">
            <a:avLst/>
          </a:prstGeom>
        </p:spPr>
      </p:pic>
      <p:sp>
        <p:nvSpPr>
          <p:cNvPr id="10" name="角丸四角形 12">
            <a:extLst>
              <a:ext uri="{FF2B5EF4-FFF2-40B4-BE49-F238E27FC236}">
                <a16:creationId xmlns:a16="http://schemas.microsoft.com/office/drawing/2014/main" id="{DD739CC1-943D-5A9B-1A84-C75DE7795F22}"/>
              </a:ext>
            </a:extLst>
          </p:cNvPr>
          <p:cNvSpPr/>
          <p:nvPr/>
        </p:nvSpPr>
        <p:spPr>
          <a:xfrm>
            <a:off x="765175" y="5150512"/>
            <a:ext cx="1490663"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b="1" spc="100" dirty="0">
                <a:solidFill>
                  <a:prstClr val="black"/>
                </a:solidFill>
                <a:latin typeface="メイリオ" panose="020B0604030504040204" pitchFamily="50" charset="-128"/>
                <a:ea typeface="メイリオ" panose="020B0604030504040204" pitchFamily="50" charset="-128"/>
              </a:rPr>
              <a:t>ケースワーカー</a:t>
            </a:r>
          </a:p>
        </p:txBody>
      </p:sp>
      <p:sp>
        <p:nvSpPr>
          <p:cNvPr id="14" name="角丸四角形 12">
            <a:extLst>
              <a:ext uri="{FF2B5EF4-FFF2-40B4-BE49-F238E27FC236}">
                <a16:creationId xmlns:a16="http://schemas.microsoft.com/office/drawing/2014/main" id="{65DF1400-51DD-E49E-5D30-9CC0927E5EED}"/>
              </a:ext>
            </a:extLst>
          </p:cNvPr>
          <p:cNvSpPr/>
          <p:nvPr/>
        </p:nvSpPr>
        <p:spPr>
          <a:xfrm>
            <a:off x="4206875" y="5533100"/>
            <a:ext cx="1492250"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b="1" spc="100" dirty="0">
                <a:solidFill>
                  <a:prstClr val="black"/>
                </a:solidFill>
                <a:latin typeface="メイリオ" panose="020B0604030504040204" pitchFamily="50" charset="-128"/>
                <a:ea typeface="メイリオ" panose="020B0604030504040204" pitchFamily="50" charset="-128"/>
              </a:rPr>
              <a:t>本人</a:t>
            </a:r>
          </a:p>
        </p:txBody>
      </p:sp>
      <p:pic>
        <p:nvPicPr>
          <p:cNvPr id="46090" name="図 8" descr="アイコン&#10;&#10;AI によって生成されたコンテンツは間違っている可能性があります。">
            <a:extLst>
              <a:ext uri="{FF2B5EF4-FFF2-40B4-BE49-F238E27FC236}">
                <a16:creationId xmlns:a16="http://schemas.microsoft.com/office/drawing/2014/main" id="{1E19DF3D-D272-E40E-53E4-9454F6FFF32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73963" y="4042437"/>
            <a:ext cx="12001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角丸四角形 12">
            <a:extLst>
              <a:ext uri="{FF2B5EF4-FFF2-40B4-BE49-F238E27FC236}">
                <a16:creationId xmlns:a16="http://schemas.microsoft.com/office/drawing/2014/main" id="{9E8ADA70-7C30-29B4-61F0-0A0948A11576}"/>
              </a:ext>
            </a:extLst>
          </p:cNvPr>
          <p:cNvSpPr/>
          <p:nvPr/>
        </p:nvSpPr>
        <p:spPr>
          <a:xfrm>
            <a:off x="7259638" y="5150512"/>
            <a:ext cx="1830387"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b="1" spc="100" dirty="0">
                <a:solidFill>
                  <a:prstClr val="black"/>
                </a:solidFill>
                <a:latin typeface="メイリオ" panose="020B0604030504040204" pitchFamily="50" charset="-128"/>
                <a:ea typeface="メイリオ" panose="020B0604030504040204" pitchFamily="50" charset="-128"/>
              </a:rPr>
              <a:t>他法他施策・関係機関</a:t>
            </a:r>
          </a:p>
        </p:txBody>
      </p:sp>
      <p:cxnSp>
        <p:nvCxnSpPr>
          <p:cNvPr id="19" name="直線矢印コネクタ 18">
            <a:extLst>
              <a:ext uri="{FF2B5EF4-FFF2-40B4-BE49-F238E27FC236}">
                <a16:creationId xmlns:a16="http://schemas.microsoft.com/office/drawing/2014/main" id="{A19A5A24-E020-70F7-1410-92200EFFF7DF}"/>
              </a:ext>
            </a:extLst>
          </p:cNvPr>
          <p:cNvCxnSpPr>
            <a:cxnSpLocks/>
          </p:cNvCxnSpPr>
          <p:nvPr/>
        </p:nvCxnSpPr>
        <p:spPr>
          <a:xfrm>
            <a:off x="2508250" y="4493287"/>
            <a:ext cx="1698625" cy="0"/>
          </a:xfrm>
          <a:prstGeom prst="straightConnector1">
            <a:avLst/>
          </a:prstGeom>
          <a:ln w="57150">
            <a:solidFill>
              <a:schemeClr val="tx1">
                <a:lumMod val="50000"/>
                <a:lumOff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91AD091C-2766-902B-78D4-43BD450E83C1}"/>
              </a:ext>
            </a:extLst>
          </p:cNvPr>
          <p:cNvCxnSpPr>
            <a:cxnSpLocks/>
          </p:cNvCxnSpPr>
          <p:nvPr/>
        </p:nvCxnSpPr>
        <p:spPr>
          <a:xfrm flipH="1">
            <a:off x="5673725" y="4510750"/>
            <a:ext cx="1698625" cy="0"/>
          </a:xfrm>
          <a:prstGeom prst="straightConnector1">
            <a:avLst/>
          </a:prstGeom>
          <a:ln w="571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4" name="円弧 33">
            <a:extLst>
              <a:ext uri="{FF2B5EF4-FFF2-40B4-BE49-F238E27FC236}">
                <a16:creationId xmlns:a16="http://schemas.microsoft.com/office/drawing/2014/main" id="{0755CDEC-BCA4-81A2-C1D0-97F2919045D3}"/>
              </a:ext>
            </a:extLst>
          </p:cNvPr>
          <p:cNvSpPr/>
          <p:nvPr/>
        </p:nvSpPr>
        <p:spPr>
          <a:xfrm>
            <a:off x="2270125" y="3634450"/>
            <a:ext cx="5314950" cy="1023937"/>
          </a:xfrm>
          <a:prstGeom prst="arc">
            <a:avLst>
              <a:gd name="adj1" fmla="val 10909161"/>
              <a:gd name="adj2" fmla="val 21452054"/>
            </a:avLst>
          </a:prstGeom>
          <a:ln w="57150">
            <a:solidFill>
              <a:schemeClr val="tx1">
                <a:lumMod val="50000"/>
                <a:lumOff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kumimoji="1" lang="ja-JP" altLang="en-US"/>
          </a:p>
        </p:txBody>
      </p:sp>
      <p:sp>
        <p:nvSpPr>
          <p:cNvPr id="35" name="角丸四角形 12">
            <a:extLst>
              <a:ext uri="{FF2B5EF4-FFF2-40B4-BE49-F238E27FC236}">
                <a16:creationId xmlns:a16="http://schemas.microsoft.com/office/drawing/2014/main" id="{40700519-6749-4F72-87E9-749B3AF99743}"/>
              </a:ext>
            </a:extLst>
          </p:cNvPr>
          <p:cNvSpPr/>
          <p:nvPr/>
        </p:nvSpPr>
        <p:spPr>
          <a:xfrm>
            <a:off x="2566988" y="3272500"/>
            <a:ext cx="4448175" cy="388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必要なサービスや支援を利用するための連携・調整</a:t>
            </a:r>
          </a:p>
        </p:txBody>
      </p:sp>
      <p:sp>
        <p:nvSpPr>
          <p:cNvPr id="36" name="角丸四角形 12">
            <a:extLst>
              <a:ext uri="{FF2B5EF4-FFF2-40B4-BE49-F238E27FC236}">
                <a16:creationId xmlns:a16="http://schemas.microsoft.com/office/drawing/2014/main" id="{3A1EE587-F73C-A4D9-B486-2D2FD1D23B5E}"/>
              </a:ext>
            </a:extLst>
          </p:cNvPr>
          <p:cNvSpPr/>
          <p:nvPr/>
        </p:nvSpPr>
        <p:spPr>
          <a:xfrm>
            <a:off x="2665413" y="4904450"/>
            <a:ext cx="1490662" cy="628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相談・助言</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援助・支援</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必要な指導・指示</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p:txBody>
      </p:sp>
      <p:sp>
        <p:nvSpPr>
          <p:cNvPr id="37" name="角丸四角形 12">
            <a:extLst>
              <a:ext uri="{FF2B5EF4-FFF2-40B4-BE49-F238E27FC236}">
                <a16:creationId xmlns:a16="http://schemas.microsoft.com/office/drawing/2014/main" id="{80BD625F-8102-D878-E71E-95372C3F5F66}"/>
              </a:ext>
            </a:extLst>
          </p:cNvPr>
          <p:cNvSpPr/>
          <p:nvPr/>
        </p:nvSpPr>
        <p:spPr>
          <a:xfrm>
            <a:off x="5875338" y="4531387"/>
            <a:ext cx="1490662"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サービス提供</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p:txBody>
      </p:sp>
      <p:cxnSp>
        <p:nvCxnSpPr>
          <p:cNvPr id="38" name="直線矢印コネクタ 37">
            <a:extLst>
              <a:ext uri="{FF2B5EF4-FFF2-40B4-BE49-F238E27FC236}">
                <a16:creationId xmlns:a16="http://schemas.microsoft.com/office/drawing/2014/main" id="{7C0D4EAD-2D23-81B0-7636-33BE24447035}"/>
              </a:ext>
            </a:extLst>
          </p:cNvPr>
          <p:cNvCxnSpPr>
            <a:cxnSpLocks/>
          </p:cNvCxnSpPr>
          <p:nvPr/>
        </p:nvCxnSpPr>
        <p:spPr>
          <a:xfrm>
            <a:off x="2508250" y="4852062"/>
            <a:ext cx="1698625" cy="0"/>
          </a:xfrm>
          <a:prstGeom prst="straightConnector1">
            <a:avLst/>
          </a:prstGeom>
          <a:ln w="571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9" name="角丸四角形 12">
            <a:extLst>
              <a:ext uri="{FF2B5EF4-FFF2-40B4-BE49-F238E27FC236}">
                <a16:creationId xmlns:a16="http://schemas.microsoft.com/office/drawing/2014/main" id="{1DEB1400-AE4E-9C33-3E0C-33B2264E831F}"/>
              </a:ext>
            </a:extLst>
          </p:cNvPr>
          <p:cNvSpPr/>
          <p:nvPr/>
        </p:nvSpPr>
        <p:spPr>
          <a:xfrm>
            <a:off x="2665413" y="4001162"/>
            <a:ext cx="1490662" cy="488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個々の世帯の</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状況把握</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p:txBody>
      </p:sp>
      <p:sp>
        <p:nvSpPr>
          <p:cNvPr id="2" name="角丸四角形 12">
            <a:extLst>
              <a:ext uri="{FF2B5EF4-FFF2-40B4-BE49-F238E27FC236}">
                <a16:creationId xmlns:a16="http://schemas.microsoft.com/office/drawing/2014/main" id="{4D78784B-C6B1-26D6-40CF-A14359C18959}"/>
              </a:ext>
            </a:extLst>
          </p:cNvPr>
          <p:cNvSpPr/>
          <p:nvPr/>
        </p:nvSpPr>
        <p:spPr>
          <a:xfrm>
            <a:off x="942975" y="6351588"/>
            <a:ext cx="8020050" cy="388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上記のケースワーカーの役割について理解しましょう</a:t>
            </a:r>
          </a:p>
        </p:txBody>
      </p:sp>
      <p:sp>
        <p:nvSpPr>
          <p:cNvPr id="3" name="二等辺三角形 2">
            <a:extLst>
              <a:ext uri="{FF2B5EF4-FFF2-40B4-BE49-F238E27FC236}">
                <a16:creationId xmlns:a16="http://schemas.microsoft.com/office/drawing/2014/main" id="{9F8298ED-6BD3-FBB1-0915-8AFCBFF55FED}"/>
              </a:ext>
            </a:extLst>
          </p:cNvPr>
          <p:cNvSpPr/>
          <p:nvPr/>
        </p:nvSpPr>
        <p:spPr>
          <a:xfrm flipV="1">
            <a:off x="4745038" y="6059488"/>
            <a:ext cx="417512" cy="236537"/>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7" name="正方形/長方形 6">
            <a:extLst>
              <a:ext uri="{FF2B5EF4-FFF2-40B4-BE49-F238E27FC236}">
                <a16:creationId xmlns:a16="http://schemas.microsoft.com/office/drawing/2014/main" id="{AFFCC1B0-42D2-779F-C139-C2234146CC12}"/>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番号プレースホルダー 5">
            <a:extLst>
              <a:ext uri="{FF2B5EF4-FFF2-40B4-BE49-F238E27FC236}">
                <a16:creationId xmlns:a16="http://schemas.microsoft.com/office/drawing/2014/main" id="{D11D3348-037C-FCAE-F360-6BDC2AC43ED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EF6FEA3-18CC-4A45-8453-6B15CFC6C122}" type="slidenum">
              <a:rPr lang="ja-JP" altLang="en-US" sz="1000" smtClean="0">
                <a:solidFill>
                  <a:srgbClr val="898989"/>
                </a:solidFill>
              </a:rPr>
              <a:pPr>
                <a:lnSpc>
                  <a:spcPct val="100000"/>
                </a:lnSpc>
                <a:spcBef>
                  <a:spcPct val="0"/>
                </a:spcBef>
                <a:buFontTx/>
                <a:buNone/>
              </a:pPr>
              <a:t>24</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D0C38716-3057-3762-7772-041317203F91}"/>
              </a:ext>
            </a:extLst>
          </p:cNvPr>
          <p:cNvSpPr txBox="1"/>
          <p:nvPr/>
        </p:nvSpPr>
        <p:spPr>
          <a:xfrm>
            <a:off x="273000" y="720000"/>
            <a:ext cx="9360000" cy="584200"/>
          </a:xfrm>
          <a:prstGeom prst="rect">
            <a:avLst/>
          </a:prstGeom>
          <a:noFill/>
        </p:spPr>
        <p:txBody>
          <a:bodyPr>
            <a:spAutoFit/>
          </a:bodyPr>
          <a:lstStyle/>
          <a:p>
            <a:pPr eaLnBrk="1" fontAlgn="auto" hangingPunct="1">
              <a:spcBef>
                <a:spcPts val="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ケースワーカーとして役割を果たしていくため、業務に携わる上での心構えを確認しましょう。（別冊問答集「生活保護問答集について」より）</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A92BF02C-1647-BBF4-26E3-FCEC99AA71B6}"/>
              </a:ext>
            </a:extLst>
          </p:cNvPr>
          <p:cNvGraphicFramePr>
            <a:graphicFrameLocks noGrp="1"/>
          </p:cNvGraphicFramePr>
          <p:nvPr/>
        </p:nvGraphicFramePr>
        <p:xfrm>
          <a:off x="430213" y="1435100"/>
          <a:ext cx="9096375" cy="3227387"/>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１　常に生活保護法の理念に立ち返って考えること</a:t>
                      </a:r>
                    </a:p>
                  </a:txBody>
                  <a:tcPr marT="45713" marB="45713" anchor="ctr">
                    <a:solidFill>
                      <a:schemeClr val="bg2"/>
                    </a:solidFill>
                  </a:tcPr>
                </a:tc>
                <a:extLst>
                  <a:ext uri="{0D108BD9-81ED-4DB2-BD59-A6C34878D82A}">
                    <a16:rowId xmlns:a16="http://schemas.microsoft.com/office/drawing/2014/main" val="10000"/>
                  </a:ext>
                </a:extLst>
              </a:tr>
              <a:tr h="335322">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3" marB="45713" anchor="ctr">
                    <a:noFill/>
                  </a:tcPr>
                </a:tc>
                <a:extLst>
                  <a:ext uri="{0D108BD9-81ED-4DB2-BD59-A6C34878D82A}">
                    <a16:rowId xmlns:a16="http://schemas.microsoft.com/office/drawing/2014/main" val="10001"/>
                  </a:ext>
                </a:extLst>
              </a:tr>
              <a:tr h="39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２　</a:t>
                      </a:r>
                      <a:r>
                        <a:rPr lang="ja-JP" altLang="en-US" sz="1600" b="0" spc="0" baseline="0" dirty="0">
                          <a:solidFill>
                            <a:schemeClr val="tx1"/>
                          </a:solidFill>
                          <a:latin typeface="メイリオ" panose="020B0604030504040204" pitchFamily="50" charset="-128"/>
                          <a:ea typeface="メイリオ" panose="020B0604030504040204" pitchFamily="50" charset="-128"/>
                        </a:rPr>
                        <a:t>被保護者に対しては、常に公平・公正であり、決定実施には統一性が確保されていること</a:t>
                      </a:r>
                    </a:p>
                  </a:txBody>
                  <a:tcPr marT="45713" marB="45713" anchor="ctr">
                    <a:solidFill>
                      <a:schemeClr val="bg2"/>
                    </a:solidFill>
                  </a:tcPr>
                </a:tc>
                <a:extLst>
                  <a:ext uri="{0D108BD9-81ED-4DB2-BD59-A6C34878D82A}">
                    <a16:rowId xmlns:a16="http://schemas.microsoft.com/office/drawing/2014/main" val="10002"/>
                  </a:ext>
                </a:extLst>
              </a:tr>
              <a:tr h="335322">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3" marB="45713" anchor="ctr">
                    <a:noFill/>
                  </a:tcPr>
                </a:tc>
                <a:extLst>
                  <a:ext uri="{0D108BD9-81ED-4DB2-BD59-A6C34878D82A}">
                    <a16:rowId xmlns:a16="http://schemas.microsoft.com/office/drawing/2014/main" val="10003"/>
                  </a:ext>
                </a:extLst>
              </a:tr>
              <a:tr h="39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３　要保護者の立場や心情を理解し、その良き相談相手であること</a:t>
                      </a:r>
                    </a:p>
                  </a:txBody>
                  <a:tcPr marT="45713" marB="45713" anchor="ctr">
                    <a:solidFill>
                      <a:schemeClr val="bg2"/>
                    </a:solidFill>
                  </a:tcPr>
                </a:tc>
                <a:extLst>
                  <a:ext uri="{0D108BD9-81ED-4DB2-BD59-A6C34878D82A}">
                    <a16:rowId xmlns:a16="http://schemas.microsoft.com/office/drawing/2014/main" val="10004"/>
                  </a:ext>
                </a:extLst>
              </a:tr>
              <a:tr h="1368398">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3" marB="45713" anchor="ctr">
                    <a:noFill/>
                  </a:tcPr>
                </a:tc>
                <a:extLst>
                  <a:ext uri="{0D108BD9-81ED-4DB2-BD59-A6C34878D82A}">
                    <a16:rowId xmlns:a16="http://schemas.microsoft.com/office/drawing/2014/main" val="10005"/>
                  </a:ext>
                </a:extLst>
              </a:tr>
            </a:tbl>
          </a:graphicData>
        </a:graphic>
      </p:graphicFrame>
      <p:graphicFrame>
        <p:nvGraphicFramePr>
          <p:cNvPr id="2" name="表 1">
            <a:extLst>
              <a:ext uri="{FF2B5EF4-FFF2-40B4-BE49-F238E27FC236}">
                <a16:creationId xmlns:a16="http://schemas.microsoft.com/office/drawing/2014/main" id="{86B10CF8-5E3D-E818-1447-DC875F5756E3}"/>
              </a:ext>
            </a:extLst>
          </p:cNvPr>
          <p:cNvGraphicFramePr>
            <a:graphicFrameLocks noGrp="1"/>
          </p:cNvGraphicFramePr>
          <p:nvPr/>
        </p:nvGraphicFramePr>
        <p:xfrm>
          <a:off x="430213" y="3663950"/>
          <a:ext cx="9096375" cy="2498725"/>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35338">
                <a:tc>
                  <a:txBody>
                    <a:bodyPr/>
                    <a:lstStyle/>
                    <a:p>
                      <a:pPr marL="0" indent="0" eaLnBrk="1" hangingPunct="1">
                        <a:spcAft>
                          <a:spcPts val="600"/>
                        </a:spcAft>
                        <a:buFont typeface="+mj-lt"/>
                        <a:buNone/>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４　</a:t>
                      </a:r>
                      <a:r>
                        <a:rPr lang="ja-JP" altLang="en-US" sz="1600" b="0" spc="60" baseline="0" dirty="0">
                          <a:solidFill>
                            <a:schemeClr val="tx1"/>
                          </a:solidFill>
                          <a:latin typeface="メイリオ" panose="020B0604030504040204" pitchFamily="50" charset="-128"/>
                          <a:ea typeface="メイリオ" panose="020B0604030504040204" pitchFamily="50" charset="-128"/>
                        </a:rPr>
                        <a:t>要保護者の個別的、具体的事情に着目し、決定実施は具体的妥当性を持つものとすること</a:t>
                      </a:r>
                    </a:p>
                  </a:txBody>
                  <a:tcPr marT="45716" marB="45716" anchor="ctr">
                    <a:solidFill>
                      <a:schemeClr val="bg2"/>
                    </a:solidFill>
                  </a:tcPr>
                </a:tc>
                <a:extLst>
                  <a:ext uri="{0D108BD9-81ED-4DB2-BD59-A6C34878D82A}">
                    <a16:rowId xmlns:a16="http://schemas.microsoft.com/office/drawing/2014/main" val="10000"/>
                  </a:ext>
                </a:extLst>
              </a:tr>
              <a:tr h="335338">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6" marB="45716" anchor="ctr">
                    <a:noFill/>
                  </a:tcPr>
                </a:tc>
                <a:extLst>
                  <a:ext uri="{0D108BD9-81ED-4DB2-BD59-A6C34878D82A}">
                    <a16:rowId xmlns:a16="http://schemas.microsoft.com/office/drawing/2014/main" val="10001"/>
                  </a:ext>
                </a:extLst>
              </a:tr>
              <a:tr h="3353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５　被保護者に対しては常に説明と同意に努めること</a:t>
                      </a:r>
                    </a:p>
                  </a:txBody>
                  <a:tcPr marT="45716" marB="45716" anchor="ctr">
                    <a:solidFill>
                      <a:schemeClr val="bg2"/>
                    </a:solidFill>
                  </a:tcPr>
                </a:tc>
                <a:extLst>
                  <a:ext uri="{0D108BD9-81ED-4DB2-BD59-A6C34878D82A}">
                    <a16:rowId xmlns:a16="http://schemas.microsoft.com/office/drawing/2014/main" val="10002"/>
                  </a:ext>
                </a:extLst>
              </a:tr>
              <a:tr h="1492711">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6" marB="45716" anchor="ctr">
                    <a:noFill/>
                  </a:tcPr>
                </a:tc>
                <a:extLst>
                  <a:ext uri="{0D108BD9-81ED-4DB2-BD59-A6C34878D82A}">
                    <a16:rowId xmlns:a16="http://schemas.microsoft.com/office/drawing/2014/main" val="10003"/>
                  </a:ext>
                </a:extLst>
              </a:tr>
            </a:tbl>
          </a:graphicData>
        </a:graphic>
      </p:graphicFrame>
      <p:graphicFrame>
        <p:nvGraphicFramePr>
          <p:cNvPr id="3" name="表 2">
            <a:extLst>
              <a:ext uri="{FF2B5EF4-FFF2-40B4-BE49-F238E27FC236}">
                <a16:creationId xmlns:a16="http://schemas.microsoft.com/office/drawing/2014/main" id="{035C7B58-4D14-546F-52B9-624E743971D8}"/>
              </a:ext>
            </a:extLst>
          </p:cNvPr>
          <p:cNvGraphicFramePr>
            <a:graphicFrameLocks noGrp="1"/>
          </p:cNvGraphicFramePr>
          <p:nvPr/>
        </p:nvGraphicFramePr>
        <p:xfrm>
          <a:off x="404813" y="4976813"/>
          <a:ext cx="9096375" cy="1341436"/>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35359">
                <a:tc>
                  <a:txBody>
                    <a:bodyPr/>
                    <a:lstStyle/>
                    <a:p>
                      <a:pPr marL="0" marR="0" lvl="0" indent="0" algn="l" defTabSz="914400" rtl="0" eaLnBrk="1" fontAlgn="auto" latinLnBrk="0" hangingPunct="1">
                        <a:lnSpc>
                          <a:spcPct val="100000"/>
                        </a:lnSpc>
                        <a:spcBef>
                          <a:spcPts val="0"/>
                        </a:spcBef>
                        <a:spcAft>
                          <a:spcPts val="600"/>
                        </a:spcAft>
                        <a:buClrTx/>
                        <a:buSzTx/>
                        <a:buFont typeface="+mj-lt"/>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６　本法の正しい理解と協力を得るため、啓発に努めること</a:t>
                      </a:r>
                    </a:p>
                  </a:txBody>
                  <a:tcPr anchor="ctr">
                    <a:solidFill>
                      <a:schemeClr val="bg2"/>
                    </a:solidFill>
                  </a:tcPr>
                </a:tc>
                <a:extLst>
                  <a:ext uri="{0D108BD9-81ED-4DB2-BD59-A6C34878D82A}">
                    <a16:rowId xmlns:a16="http://schemas.microsoft.com/office/drawing/2014/main" val="10000"/>
                  </a:ext>
                </a:extLst>
              </a:tr>
              <a:tr h="335359">
                <a:tc>
                  <a:txBody>
                    <a:bodyPr/>
                    <a:lstStyle/>
                    <a:p>
                      <a:endParaRPr kumimoji="1" lang="ja-JP" altLang="en-US" sz="1600" b="0" spc="100" baseline="0" dirty="0">
                        <a:latin typeface="メイリオ" panose="020B0604030504040204" pitchFamily="50" charset="-128"/>
                        <a:ea typeface="メイリオ" panose="020B0604030504040204" pitchFamily="50" charset="-128"/>
                      </a:endParaRPr>
                    </a:p>
                  </a:txBody>
                  <a:tcPr anchor="ctr">
                    <a:noFill/>
                  </a:tcPr>
                </a:tc>
                <a:extLst>
                  <a:ext uri="{0D108BD9-81ED-4DB2-BD59-A6C34878D82A}">
                    <a16:rowId xmlns:a16="http://schemas.microsoft.com/office/drawing/2014/main" val="10001"/>
                  </a:ext>
                </a:extLst>
              </a:tr>
              <a:tr h="3353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７　常に保護の実施機関としての組織的な判断に基づき、業務を遂行すること</a:t>
                      </a:r>
                    </a:p>
                  </a:txBody>
                  <a:tcPr anchor="ctr">
                    <a:solidFill>
                      <a:schemeClr val="bg2"/>
                    </a:solidFill>
                  </a:tcPr>
                </a:tc>
                <a:extLst>
                  <a:ext uri="{0D108BD9-81ED-4DB2-BD59-A6C34878D82A}">
                    <a16:rowId xmlns:a16="http://schemas.microsoft.com/office/drawing/2014/main" val="10002"/>
                  </a:ext>
                </a:extLst>
              </a:tr>
              <a:tr h="335359">
                <a:tc>
                  <a:txBody>
                    <a:bodyPr/>
                    <a:lstStyle/>
                    <a:p>
                      <a:endParaRPr kumimoji="1" lang="ja-JP" altLang="en-US" sz="1600" b="0" spc="100" baseline="0" dirty="0">
                        <a:latin typeface="メイリオ" panose="020B0604030504040204" pitchFamily="50" charset="-128"/>
                        <a:ea typeface="メイリオ" panose="020B0604030504040204" pitchFamily="50" charset="-128"/>
                      </a:endParaRPr>
                    </a:p>
                  </a:txBody>
                  <a:tcPr anchor="ctr">
                    <a:noFill/>
                  </a:tcPr>
                </a:tc>
                <a:extLst>
                  <a:ext uri="{0D108BD9-81ED-4DB2-BD59-A6C34878D82A}">
                    <a16:rowId xmlns:a16="http://schemas.microsoft.com/office/drawing/2014/main" val="10003"/>
                  </a:ext>
                </a:extLst>
              </a:tr>
            </a:tbl>
          </a:graphicData>
        </a:graphic>
      </p:graphicFrame>
      <p:sp>
        <p:nvSpPr>
          <p:cNvPr id="7" name="正方形/長方形 6">
            <a:extLst>
              <a:ext uri="{FF2B5EF4-FFF2-40B4-BE49-F238E27FC236}">
                <a16:creationId xmlns:a16="http://schemas.microsoft.com/office/drawing/2014/main" id="{593E868C-9592-9D1A-7A0C-FDA85B0CC56E}"/>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prstClr val="black"/>
                </a:solidFill>
                <a:latin typeface="メイリオ" panose="020B0604030504040204" pitchFamily="50" charset="-128"/>
                <a:ea typeface="メイリオ" panose="020B0604030504040204" pitchFamily="50" charset="-128"/>
              </a:rPr>
              <a:t>２．業務に携わる上で求められる「心構え」</a:t>
            </a:r>
          </a:p>
        </p:txBody>
      </p:sp>
      <p:sp>
        <p:nvSpPr>
          <p:cNvPr id="8" name="正方形/長方形 7">
            <a:extLst>
              <a:ext uri="{FF2B5EF4-FFF2-40B4-BE49-F238E27FC236}">
                <a16:creationId xmlns:a16="http://schemas.microsoft.com/office/drawing/2014/main" id="{0CF7B8A9-EC2F-D687-79E0-B0A7B1C9A746}"/>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番号プレースホルダー 5">
            <a:extLst>
              <a:ext uri="{FF2B5EF4-FFF2-40B4-BE49-F238E27FC236}">
                <a16:creationId xmlns:a16="http://schemas.microsoft.com/office/drawing/2014/main" id="{2536EC09-700A-860E-D7CA-D4A6BF42AAC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A374E27F-BB61-4F94-8610-389365E93CB2}" type="slidenum">
              <a:rPr lang="ja-JP" altLang="en-US" sz="1000" smtClean="0">
                <a:solidFill>
                  <a:srgbClr val="898989"/>
                </a:solidFill>
              </a:rPr>
              <a:pPr>
                <a:lnSpc>
                  <a:spcPct val="100000"/>
                </a:lnSpc>
                <a:spcBef>
                  <a:spcPct val="0"/>
                </a:spcBef>
                <a:buFontTx/>
                <a:buNone/>
              </a:pPr>
              <a:t>25</a:t>
            </a:fld>
            <a:endParaRPr lang="ja-JP" altLang="en-US" sz="1000">
              <a:solidFill>
                <a:srgbClr val="898989"/>
              </a:solidFill>
            </a:endParaRPr>
          </a:p>
        </p:txBody>
      </p:sp>
      <p:graphicFrame>
        <p:nvGraphicFramePr>
          <p:cNvPr id="4" name="表 3">
            <a:extLst>
              <a:ext uri="{FF2B5EF4-FFF2-40B4-BE49-F238E27FC236}">
                <a16:creationId xmlns:a16="http://schemas.microsoft.com/office/drawing/2014/main" id="{689AE7E9-BE85-698C-E167-47DDA45DEE8E}"/>
              </a:ext>
            </a:extLst>
          </p:cNvPr>
          <p:cNvGraphicFramePr>
            <a:graphicFrameLocks noGrp="1"/>
          </p:cNvGraphicFramePr>
          <p:nvPr>
            <p:extLst>
              <p:ext uri="{D42A27DB-BD31-4B8C-83A1-F6EECF244321}">
                <p14:modId xmlns:p14="http://schemas.microsoft.com/office/powerpoint/2010/main" val="4131191993"/>
              </p:ext>
            </p:extLst>
          </p:nvPr>
        </p:nvGraphicFramePr>
        <p:xfrm>
          <a:off x="430213" y="792000"/>
          <a:ext cx="9096375" cy="4968876"/>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１　常に生活保護法の理念に立ち返って考えること</a:t>
                      </a:r>
                    </a:p>
                  </a:txBody>
                  <a:tcPr marT="45710" marB="45710" anchor="ctr">
                    <a:solidFill>
                      <a:schemeClr val="bg2"/>
                    </a:solidFill>
                  </a:tcPr>
                </a:tc>
                <a:extLst>
                  <a:ext uri="{0D108BD9-81ED-4DB2-BD59-A6C34878D82A}">
                    <a16:rowId xmlns:a16="http://schemas.microsoft.com/office/drawing/2014/main" val="10000"/>
                  </a:ext>
                </a:extLst>
              </a:tr>
              <a:tr h="1260203">
                <a:tc>
                  <a:txBody>
                    <a:bodyPr/>
                    <a:lstStyle/>
                    <a:p>
                      <a:pPr>
                        <a:spcBef>
                          <a:spcPts val="300"/>
                        </a:spcBef>
                      </a:pPr>
                      <a:r>
                        <a:rPr kumimoji="1" lang="ja-JP" altLang="en-US" sz="1400" spc="100" baseline="0" dirty="0">
                          <a:solidFill>
                            <a:schemeClr val="tx1"/>
                          </a:solidFill>
                          <a:latin typeface="メイリオ" panose="020B0604030504040204" pitchFamily="50" charset="-128"/>
                          <a:ea typeface="メイリオ" panose="020B0604030504040204" pitchFamily="50" charset="-128"/>
                        </a:rPr>
                        <a:t>　</a:t>
                      </a:r>
                      <a:r>
                        <a:rPr kumimoji="1" lang="ja-JP" altLang="en-US" sz="1400" b="0" spc="150" baseline="0" dirty="0">
                          <a:solidFill>
                            <a:schemeClr val="tx1"/>
                          </a:solidFill>
                          <a:latin typeface="メイリオ" panose="020B0604030504040204" pitchFamily="50" charset="-128"/>
                          <a:ea typeface="メイリオ" panose="020B0604030504040204" pitchFamily="50" charset="-128"/>
                        </a:rPr>
                        <a:t>保護の決定実施に当たっては、保護の実施要領や本問答集等の規定を参考とすべきことは当然のことであるが、生活保護制度は人の生活全般に関わる制度であり、そのすべてについて実施要領等で規定できるものでは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したがって、判断に迷った場合には、「本法の基本理念は何か」という原点に立ち返って考える必要がある。</a:t>
                      </a:r>
                    </a:p>
                  </a:txBody>
                  <a:tcPr marT="45710" marB="45710" anchor="ctr">
                    <a:noFill/>
                  </a:tcPr>
                </a:tc>
                <a:extLst>
                  <a:ext uri="{0D108BD9-81ED-4DB2-BD59-A6C34878D82A}">
                    <a16:rowId xmlns:a16="http://schemas.microsoft.com/office/drawing/2014/main" val="10001"/>
                  </a:ext>
                </a:extLst>
              </a:tr>
              <a:tr h="396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２　</a:t>
                      </a:r>
                      <a:r>
                        <a:rPr lang="ja-JP" altLang="en-US" sz="1600" b="1" spc="0" baseline="0" dirty="0">
                          <a:solidFill>
                            <a:schemeClr val="tx1"/>
                          </a:solidFill>
                          <a:latin typeface="メイリオ" panose="020B0604030504040204" pitchFamily="50" charset="-128"/>
                          <a:ea typeface="メイリオ" panose="020B0604030504040204" pitchFamily="50" charset="-128"/>
                        </a:rPr>
                        <a:t>被保護者に対しては、常に公平・公正であり、決定実施には統一性が確保されていること</a:t>
                      </a:r>
                    </a:p>
                  </a:txBody>
                  <a:tcPr marT="45710" marB="45710" anchor="ctr">
                    <a:solidFill>
                      <a:schemeClr val="bg2"/>
                    </a:solidFill>
                  </a:tcPr>
                </a:tc>
                <a:extLst>
                  <a:ext uri="{0D108BD9-81ED-4DB2-BD59-A6C34878D82A}">
                    <a16:rowId xmlns:a16="http://schemas.microsoft.com/office/drawing/2014/main" val="10002"/>
                  </a:ext>
                </a:extLst>
              </a:tr>
              <a:tr h="1260203">
                <a:tc>
                  <a:txBody>
                    <a:bodyPr/>
                    <a:lstStyle/>
                    <a:p>
                      <a:r>
                        <a:rPr kumimoji="1" lang="ja-JP" altLang="en-US" sz="1400" spc="100" baseline="0" dirty="0">
                          <a:solidFill>
                            <a:schemeClr val="tx1"/>
                          </a:solidFill>
                          <a:latin typeface="メイリオ" panose="020B0604030504040204" pitchFamily="50" charset="-128"/>
                          <a:ea typeface="メイリオ" panose="020B0604030504040204" pitchFamily="50" charset="-128"/>
                        </a:rPr>
                        <a:t>　</a:t>
                      </a:r>
                      <a:r>
                        <a:rPr kumimoji="1" lang="ja-JP" altLang="en-US" sz="1400" b="0" spc="150" baseline="0" dirty="0">
                          <a:solidFill>
                            <a:schemeClr val="tx1"/>
                          </a:solidFill>
                          <a:latin typeface="メイリオ" panose="020B0604030504040204" pitchFamily="50" charset="-128"/>
                          <a:ea typeface="メイリオ" panose="020B0604030504040204" pitchFamily="50" charset="-128"/>
                        </a:rPr>
                        <a:t>生活保護法は、すべての国民に対し無差別平等に最低限度の生活を保障するものであり、保護の決定実施に当たっては、公平・公正な取扱いに努める必要がある。</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そのために生活保護担当職員は、法律、保護の実施要領等を熟知し、これを遵守するとともに、被保護者の実情を客観的立場で把握したうえで、保護を決定実施するという基本的な態度を忘れてはならない。</a:t>
                      </a:r>
                    </a:p>
                  </a:txBody>
                  <a:tcPr marT="45710" marB="45710" anchor="ctr">
                    <a:noFill/>
                  </a:tcPr>
                </a:tc>
                <a:extLst>
                  <a:ext uri="{0D108BD9-81ED-4DB2-BD59-A6C34878D82A}">
                    <a16:rowId xmlns:a16="http://schemas.microsoft.com/office/drawing/2014/main" val="10003"/>
                  </a:ext>
                </a:extLst>
              </a:tr>
              <a:tr h="396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３　要保護者の立場や心情を理解し、その良き相談相手であること</a:t>
                      </a:r>
                    </a:p>
                  </a:txBody>
                  <a:tcPr marT="45710" marB="45710" anchor="ctr">
                    <a:solidFill>
                      <a:schemeClr val="bg2"/>
                    </a:solidFill>
                  </a:tcPr>
                </a:tc>
                <a:extLst>
                  <a:ext uri="{0D108BD9-81ED-4DB2-BD59-A6C34878D82A}">
                    <a16:rowId xmlns:a16="http://schemas.microsoft.com/office/drawing/2014/main" val="10004"/>
                  </a:ext>
                </a:extLst>
              </a:tr>
              <a:tr h="1260203">
                <a:tc>
                  <a:txBody>
                    <a:bodyPr/>
                    <a:lstStyle/>
                    <a:p>
                      <a:r>
                        <a:rPr kumimoji="1" lang="ja-JP" altLang="en-US" sz="1400" spc="150" baseline="0" dirty="0">
                          <a:solidFill>
                            <a:schemeClr val="tx1"/>
                          </a:solidFill>
                          <a:latin typeface="メイリオ" panose="020B0604030504040204" pitchFamily="50" charset="-128"/>
                          <a:ea typeface="メイリオ" panose="020B0604030504040204" pitchFamily="50" charset="-128"/>
                        </a:rPr>
                        <a:t>　</a:t>
                      </a:r>
                      <a:r>
                        <a:rPr kumimoji="1" lang="ja-JP" altLang="en-US" sz="1400" b="0" spc="150" baseline="0" dirty="0">
                          <a:solidFill>
                            <a:schemeClr val="tx1"/>
                          </a:solidFill>
                          <a:latin typeface="メイリオ" panose="020B0604030504040204" pitchFamily="50" charset="-128"/>
                          <a:ea typeface="メイリオ" panose="020B0604030504040204" pitchFamily="50" charset="-128"/>
                        </a:rPr>
                        <a:t>要保護者が生活保護の申請に至るまでには、さまざまな生活課題に直面し、心身共に疲弊している場合が少なくない。また、要保護者には相談にのってくれる人がいないなど、社会的なきずなが希薄で、不安感、疎外感を持って生活している場合も多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したがって、ケースワーカーはそうした要保護者の立場や心情をよく理解し、懇切、丁寧に対応し、積極的にその良き相談相手になるよう心がけなければならない。</a:t>
                      </a:r>
                    </a:p>
                  </a:txBody>
                  <a:tcPr marT="45710" marB="45710" anchor="ctr">
                    <a:noFill/>
                  </a:tcPr>
                </a:tc>
                <a:extLst>
                  <a:ext uri="{0D108BD9-81ED-4DB2-BD59-A6C34878D82A}">
                    <a16:rowId xmlns:a16="http://schemas.microsoft.com/office/drawing/2014/main" val="10005"/>
                  </a:ext>
                </a:extLst>
              </a:tr>
            </a:tbl>
          </a:graphicData>
        </a:graphic>
      </p:graphicFrame>
      <p:sp>
        <p:nvSpPr>
          <p:cNvPr id="2" name="テキスト ボックス 1">
            <a:extLst>
              <a:ext uri="{FF2B5EF4-FFF2-40B4-BE49-F238E27FC236}">
                <a16:creationId xmlns:a16="http://schemas.microsoft.com/office/drawing/2014/main" id="{E6ADABED-B6A2-10E3-701D-F372BF17D0EA}"/>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出典：平成</a:t>
            </a:r>
            <a:r>
              <a:rPr kumimoji="1" lang="en-US" altLang="ja-JP" sz="1000" spc="100" dirty="0">
                <a:latin typeface="メイリオ" panose="020B0604030504040204" pitchFamily="50" charset="-128"/>
                <a:ea typeface="メイリオ" panose="020B0604030504040204" pitchFamily="50" charset="-128"/>
              </a:rPr>
              <a:t>21</a:t>
            </a:r>
            <a:r>
              <a:rPr kumimoji="1" lang="ja-JP" altLang="en-US" sz="1000" spc="100" dirty="0">
                <a:latin typeface="メイリオ" panose="020B0604030504040204" pitchFamily="50" charset="-128"/>
                <a:ea typeface="メイリオ" panose="020B0604030504040204" pitchFamily="50" charset="-128"/>
              </a:rPr>
              <a:t>年</a:t>
            </a:r>
            <a:r>
              <a:rPr kumimoji="1" lang="en-US" altLang="ja-JP" sz="1000" spc="100" dirty="0">
                <a:latin typeface="メイリオ" panose="020B0604030504040204" pitchFamily="50" charset="-128"/>
                <a:ea typeface="メイリオ" panose="020B0604030504040204" pitchFamily="50" charset="-128"/>
              </a:rPr>
              <a:t>3</a:t>
            </a:r>
            <a:r>
              <a:rPr kumimoji="1" lang="ja-JP" altLang="en-US" sz="1000" spc="100" dirty="0">
                <a:latin typeface="メイリオ" panose="020B0604030504040204" pitchFamily="50" charset="-128"/>
                <a:ea typeface="メイリオ" panose="020B0604030504040204" pitchFamily="50" charset="-128"/>
              </a:rPr>
              <a:t>月</a:t>
            </a:r>
            <a:r>
              <a:rPr kumimoji="1" lang="en-US" altLang="ja-JP" sz="1000" spc="100" dirty="0">
                <a:latin typeface="メイリオ" panose="020B0604030504040204" pitchFamily="50" charset="-128"/>
                <a:ea typeface="メイリオ" panose="020B0604030504040204" pitchFamily="50" charset="-128"/>
              </a:rPr>
              <a:t>31</a:t>
            </a:r>
            <a:r>
              <a:rPr kumimoji="1" lang="ja-JP" altLang="en-US" sz="1000" spc="100" dirty="0">
                <a:latin typeface="メイリオ" panose="020B0604030504040204" pitchFamily="50" charset="-128"/>
                <a:ea typeface="メイリオ" panose="020B0604030504040204" pitchFamily="50" charset="-128"/>
              </a:rPr>
              <a:t>日付け厚生労働省社会・援護局保護課長事務連絡</a:t>
            </a:r>
            <a:r>
              <a:rPr kumimoji="1" lang="en-US" altLang="ja-JP" sz="1000" spc="100" dirty="0">
                <a:latin typeface="メイリオ" panose="020B0604030504040204" pitchFamily="50" charset="-128"/>
                <a:ea typeface="メイリオ" panose="020B0604030504040204" pitchFamily="50" charset="-128"/>
              </a:rPr>
              <a:t>『</a:t>
            </a:r>
            <a:r>
              <a:rPr kumimoji="1" lang="ja-JP" altLang="en-US" sz="1000" spc="100" dirty="0">
                <a:latin typeface="メイリオ" panose="020B0604030504040204" pitchFamily="50" charset="-128"/>
                <a:ea typeface="メイリオ" panose="020B0604030504040204" pitchFamily="50" charset="-128"/>
              </a:rPr>
              <a:t>生活保護問答集について</a:t>
            </a:r>
            <a:r>
              <a:rPr kumimoji="1" lang="en-US" altLang="ja-JP" sz="1000" spc="100" dirty="0">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FC16D7E9-6862-40A5-9F21-AECF6EF2A775}"/>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番号プレースホルダー 5">
            <a:extLst>
              <a:ext uri="{FF2B5EF4-FFF2-40B4-BE49-F238E27FC236}">
                <a16:creationId xmlns:a16="http://schemas.microsoft.com/office/drawing/2014/main" id="{6BE2C0CA-716A-E9DE-CB23-9FD89AFE36A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554CAB-A641-444F-B5CC-B524D80B9B66}" type="slidenum">
              <a:rPr lang="ja-JP" altLang="en-US" sz="1000" smtClean="0">
                <a:solidFill>
                  <a:srgbClr val="898989"/>
                </a:solidFill>
              </a:rPr>
              <a:pPr>
                <a:lnSpc>
                  <a:spcPct val="100000"/>
                </a:lnSpc>
                <a:spcBef>
                  <a:spcPct val="0"/>
                </a:spcBef>
                <a:buFontTx/>
                <a:buNone/>
              </a:pPr>
              <a:t>26</a:t>
            </a:fld>
            <a:endParaRPr lang="ja-JP" altLang="en-US" sz="1000">
              <a:solidFill>
                <a:srgbClr val="898989"/>
              </a:solidFill>
            </a:endParaRPr>
          </a:p>
        </p:txBody>
      </p:sp>
      <p:graphicFrame>
        <p:nvGraphicFramePr>
          <p:cNvPr id="5" name="表 4">
            <a:extLst>
              <a:ext uri="{FF2B5EF4-FFF2-40B4-BE49-F238E27FC236}">
                <a16:creationId xmlns:a16="http://schemas.microsoft.com/office/drawing/2014/main" id="{5EC9BADA-3732-724C-4943-78A55A2F3C46}"/>
              </a:ext>
            </a:extLst>
          </p:cNvPr>
          <p:cNvGraphicFramePr>
            <a:graphicFrameLocks noGrp="1"/>
          </p:cNvGraphicFramePr>
          <p:nvPr>
            <p:extLst>
              <p:ext uri="{D42A27DB-BD31-4B8C-83A1-F6EECF244321}">
                <p14:modId xmlns:p14="http://schemas.microsoft.com/office/powerpoint/2010/main" val="473087336"/>
              </p:ext>
            </p:extLst>
          </p:nvPr>
        </p:nvGraphicFramePr>
        <p:xfrm>
          <a:off x="430213" y="792000"/>
          <a:ext cx="9096375" cy="3743945"/>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008">
                <a:tc>
                  <a:txBody>
                    <a:bodyPr/>
                    <a:lstStyle/>
                    <a:p>
                      <a:pPr marL="0" indent="0" eaLnBrk="1" hangingPunct="1">
                        <a:spcAft>
                          <a:spcPts val="600"/>
                        </a:spcAft>
                        <a:buFont typeface="+mj-lt"/>
                        <a:buNone/>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４　</a:t>
                      </a:r>
                      <a:r>
                        <a:rPr lang="ja-JP" altLang="en-US" sz="1600" b="1" spc="60" baseline="0" dirty="0">
                          <a:solidFill>
                            <a:schemeClr val="tx1"/>
                          </a:solidFill>
                          <a:latin typeface="メイリオ" panose="020B0604030504040204" pitchFamily="50" charset="-128"/>
                          <a:ea typeface="メイリオ" panose="020B0604030504040204" pitchFamily="50" charset="-128"/>
                        </a:rPr>
                        <a:t>要保護者の個別的、具体的事情に着目し、決定実施は具体的妥当性を持つものとすること</a:t>
                      </a:r>
                    </a:p>
                  </a:txBody>
                  <a:tcPr marT="45701" marB="45701" anchor="ctr">
                    <a:solidFill>
                      <a:schemeClr val="bg2"/>
                    </a:solidFill>
                  </a:tcPr>
                </a:tc>
                <a:extLst>
                  <a:ext uri="{0D108BD9-81ED-4DB2-BD59-A6C34878D82A}">
                    <a16:rowId xmlns:a16="http://schemas.microsoft.com/office/drawing/2014/main" val="10000"/>
                  </a:ext>
                </a:extLst>
              </a:tr>
              <a:tr h="1332000">
                <a:tc>
                  <a:txBody>
                    <a:bodyPr/>
                    <a:lstStyle/>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要保護者に対する保護の決定実施に当たっては、要保護者それぞれのもつ様々な事情を十分に把握するとともに、それらの点に着目した実施要領の引用を行うなど、その個別性、具体性に即応した妥当な取扱いをしなければ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前述した行政の統一性を確保することと、この具体的妥当性を求めることとは、何ら矛盾するものではなく、この調和を図ることは保護の実施機関の大きな任務の一つである。</a:t>
                      </a:r>
                    </a:p>
                  </a:txBody>
                  <a:tcPr marT="45701" marB="45701" anchor="ctr">
                    <a:noFill/>
                  </a:tcPr>
                </a:tc>
                <a:extLst>
                  <a:ext uri="{0D108BD9-81ED-4DB2-BD59-A6C34878D82A}">
                    <a16:rowId xmlns:a16="http://schemas.microsoft.com/office/drawing/2014/main" val="10001"/>
                  </a:ext>
                </a:extLst>
              </a:tr>
              <a:tr h="3960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５　被保護者に対しては常に説明と同意に努めること</a:t>
                      </a:r>
                    </a:p>
                  </a:txBody>
                  <a:tcPr marT="45701" marB="45701" anchor="ctr">
                    <a:solidFill>
                      <a:schemeClr val="bg2"/>
                    </a:solidFill>
                  </a:tcPr>
                </a:tc>
                <a:extLst>
                  <a:ext uri="{0D108BD9-81ED-4DB2-BD59-A6C34878D82A}">
                    <a16:rowId xmlns:a16="http://schemas.microsoft.com/office/drawing/2014/main" val="10002"/>
                  </a:ext>
                </a:extLst>
              </a:tr>
              <a:tr h="1619929">
                <a:tc>
                  <a:txBody>
                    <a:bodyPr/>
                    <a:lstStyle/>
                    <a:p>
                      <a:r>
                        <a:rPr kumimoji="1" lang="ja-JP" altLang="en-US" sz="1400" b="0" spc="150" baseline="0" dirty="0">
                          <a:solidFill>
                            <a:schemeClr val="tx1"/>
                          </a:solidFill>
                          <a:latin typeface="メイリオ" panose="020B0604030504040204" pitchFamily="50" charset="-128"/>
                          <a:ea typeface="メイリオ" panose="020B0604030504040204" pitchFamily="50" charset="-128"/>
                        </a:rPr>
                        <a:t>　保護の実施機関は、被保護者に対し、本制度の趣旨及び被保護者の権利、義務の内容について十分説明し、正しい理解を得るように努めなくてはならない。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また、被保護者に対する保護の決定実施の内容や援助方針については、被保護者自身が理解できるような言葉や表現を用いて丁寧に説明し、理解と同意を得るよう努めなくてはならない。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生活保護制度は最低生活の保障とともに自立を助長することをも目的とした制度であるが、自立はあくまでも被保護者自身の力によって図られるものであることを忘れてはならない。</a:t>
                      </a:r>
                    </a:p>
                  </a:txBody>
                  <a:tcPr marT="45701" marB="45701" anchor="ctr">
                    <a:noFill/>
                  </a:tcPr>
                </a:tc>
                <a:extLst>
                  <a:ext uri="{0D108BD9-81ED-4DB2-BD59-A6C34878D82A}">
                    <a16:rowId xmlns:a16="http://schemas.microsoft.com/office/drawing/2014/main" val="10003"/>
                  </a:ext>
                </a:extLst>
              </a:tr>
            </a:tbl>
          </a:graphicData>
        </a:graphic>
      </p:graphicFrame>
      <p:pic>
        <p:nvPicPr>
          <p:cNvPr id="52241" name="図 32" descr="黒い背景と男性の絵&#10;&#10;低い精度で自動的に生成された説明">
            <a:extLst>
              <a:ext uri="{FF2B5EF4-FFF2-40B4-BE49-F238E27FC236}">
                <a16:creationId xmlns:a16="http://schemas.microsoft.com/office/drawing/2014/main" id="{CB202C89-65B6-C2C0-05D7-E3D1E47A51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7860"/>
          <a:stretch>
            <a:fillRect/>
          </a:stretch>
        </p:blipFill>
        <p:spPr bwMode="auto">
          <a:xfrm>
            <a:off x="7805738" y="5049838"/>
            <a:ext cx="17208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四角形: 角を丸くする 6">
            <a:extLst>
              <a:ext uri="{FF2B5EF4-FFF2-40B4-BE49-F238E27FC236}">
                <a16:creationId xmlns:a16="http://schemas.microsoft.com/office/drawing/2014/main" id="{412B27A4-B546-1EF8-1557-DF6D53A2F1D1}"/>
              </a:ext>
            </a:extLst>
          </p:cNvPr>
          <p:cNvSpPr/>
          <p:nvPr/>
        </p:nvSpPr>
        <p:spPr>
          <a:xfrm>
            <a:off x="1907628" y="5345113"/>
            <a:ext cx="6009235" cy="744537"/>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二等辺三角形 7">
            <a:extLst>
              <a:ext uri="{FF2B5EF4-FFF2-40B4-BE49-F238E27FC236}">
                <a16:creationId xmlns:a16="http://schemas.microsoft.com/office/drawing/2014/main" id="{048CBFA4-3E1E-0299-AA3B-C9552E6DB701}"/>
              </a:ext>
            </a:extLst>
          </p:cNvPr>
          <p:cNvSpPr/>
          <p:nvPr/>
        </p:nvSpPr>
        <p:spPr>
          <a:xfrm rot="5400000">
            <a:off x="7750175" y="5600700"/>
            <a:ext cx="331788" cy="395288"/>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9" name="テキスト ボックス 35">
            <a:extLst>
              <a:ext uri="{FF2B5EF4-FFF2-40B4-BE49-F238E27FC236}">
                <a16:creationId xmlns:a16="http://schemas.microsoft.com/office/drawing/2014/main" id="{7AFC1BEC-9501-2353-8787-1410497DE7E0}"/>
              </a:ext>
            </a:extLst>
          </p:cNvPr>
          <p:cNvSpPr txBox="1">
            <a:spLocks noChangeArrowheads="1"/>
          </p:cNvSpPr>
          <p:nvPr/>
        </p:nvSpPr>
        <p:spPr bwMode="auto">
          <a:xfrm>
            <a:off x="2021162" y="5417299"/>
            <a:ext cx="5671043" cy="600164"/>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「生活保護のしおり」は、理解しやすいものになっていますか？</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（漢字にはふりがなを振る、フォントのサイズ、表現　等）</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他の福祉事務所の「しおり」を収集して、参考にしてもよいかもしれません。</a:t>
            </a:r>
            <a:endParaRPr lang="en-US" altLang="ja-JP" sz="1100" spc="100"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8F60BFD7-AD69-46A9-CD94-F90470A04F40}"/>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
        <p:nvSpPr>
          <p:cNvPr id="3" name="テキスト ボックス 2">
            <a:extLst>
              <a:ext uri="{FF2B5EF4-FFF2-40B4-BE49-F238E27FC236}">
                <a16:creationId xmlns:a16="http://schemas.microsoft.com/office/drawing/2014/main" id="{30E905C1-6005-2198-1AEF-E3E7309420ED}"/>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出典：平成</a:t>
            </a:r>
            <a:r>
              <a:rPr kumimoji="1" lang="en-US" altLang="ja-JP" sz="1000" spc="100" dirty="0">
                <a:latin typeface="メイリオ" panose="020B0604030504040204" pitchFamily="50" charset="-128"/>
                <a:ea typeface="メイリオ" panose="020B0604030504040204" pitchFamily="50" charset="-128"/>
              </a:rPr>
              <a:t>21</a:t>
            </a:r>
            <a:r>
              <a:rPr kumimoji="1" lang="ja-JP" altLang="en-US" sz="1000" spc="100" dirty="0">
                <a:latin typeface="メイリオ" panose="020B0604030504040204" pitchFamily="50" charset="-128"/>
                <a:ea typeface="メイリオ" panose="020B0604030504040204" pitchFamily="50" charset="-128"/>
              </a:rPr>
              <a:t>年</a:t>
            </a:r>
            <a:r>
              <a:rPr kumimoji="1" lang="en-US" altLang="ja-JP" sz="1000" spc="100" dirty="0">
                <a:latin typeface="メイリオ" panose="020B0604030504040204" pitchFamily="50" charset="-128"/>
                <a:ea typeface="メイリオ" panose="020B0604030504040204" pitchFamily="50" charset="-128"/>
              </a:rPr>
              <a:t>3</a:t>
            </a:r>
            <a:r>
              <a:rPr kumimoji="1" lang="ja-JP" altLang="en-US" sz="1000" spc="100" dirty="0">
                <a:latin typeface="メイリオ" panose="020B0604030504040204" pitchFamily="50" charset="-128"/>
                <a:ea typeface="メイリオ" panose="020B0604030504040204" pitchFamily="50" charset="-128"/>
              </a:rPr>
              <a:t>月</a:t>
            </a:r>
            <a:r>
              <a:rPr kumimoji="1" lang="en-US" altLang="ja-JP" sz="1000" spc="100" dirty="0">
                <a:latin typeface="メイリオ" panose="020B0604030504040204" pitchFamily="50" charset="-128"/>
                <a:ea typeface="メイリオ" panose="020B0604030504040204" pitchFamily="50" charset="-128"/>
              </a:rPr>
              <a:t>31</a:t>
            </a:r>
            <a:r>
              <a:rPr kumimoji="1" lang="ja-JP" altLang="en-US" sz="1000" spc="100" dirty="0">
                <a:latin typeface="メイリオ" panose="020B0604030504040204" pitchFamily="50" charset="-128"/>
                <a:ea typeface="メイリオ" panose="020B0604030504040204" pitchFamily="50" charset="-128"/>
              </a:rPr>
              <a:t>日付け厚生労働省社会・援護局保護課長事務連絡</a:t>
            </a:r>
            <a:r>
              <a:rPr kumimoji="1" lang="en-US" altLang="ja-JP" sz="1000" spc="100" dirty="0">
                <a:latin typeface="メイリオ" panose="020B0604030504040204" pitchFamily="50" charset="-128"/>
                <a:ea typeface="メイリオ" panose="020B0604030504040204" pitchFamily="50" charset="-128"/>
              </a:rPr>
              <a:t>『</a:t>
            </a:r>
            <a:r>
              <a:rPr kumimoji="1" lang="ja-JP" altLang="en-US" sz="1000" spc="100" dirty="0">
                <a:latin typeface="メイリオ" panose="020B0604030504040204" pitchFamily="50" charset="-128"/>
                <a:ea typeface="メイリオ" panose="020B0604030504040204" pitchFamily="50" charset="-128"/>
              </a:rPr>
              <a:t>生活保護問答集について</a:t>
            </a:r>
            <a:r>
              <a:rPr kumimoji="1" lang="en-US" altLang="ja-JP" sz="1000" spc="100" dirty="0">
                <a:latin typeface="メイリオ" panose="020B0604030504040204" pitchFamily="50" charset="-128"/>
                <a:ea typeface="メイリオ" panose="020B0604030504040204" pitchFamily="50" charset="-128"/>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番号プレースホルダー 5">
            <a:extLst>
              <a:ext uri="{FF2B5EF4-FFF2-40B4-BE49-F238E27FC236}">
                <a16:creationId xmlns:a16="http://schemas.microsoft.com/office/drawing/2014/main" id="{B09EE104-985C-6F16-A5BA-DF1AE52BCB9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2594B5F-A240-4E9E-94A6-B656035778FC}" type="slidenum">
              <a:rPr lang="ja-JP" altLang="en-US" sz="1000" smtClean="0">
                <a:solidFill>
                  <a:srgbClr val="898989"/>
                </a:solidFill>
              </a:rPr>
              <a:pPr>
                <a:lnSpc>
                  <a:spcPct val="100000"/>
                </a:lnSpc>
                <a:spcBef>
                  <a:spcPct val="0"/>
                </a:spcBef>
                <a:buFontTx/>
                <a:buNone/>
              </a:pPr>
              <a:t>27</a:t>
            </a:fld>
            <a:endParaRPr lang="ja-JP" altLang="en-US" sz="1000">
              <a:solidFill>
                <a:srgbClr val="898989"/>
              </a:solidFill>
            </a:endParaRPr>
          </a:p>
        </p:txBody>
      </p:sp>
      <p:graphicFrame>
        <p:nvGraphicFramePr>
          <p:cNvPr id="5" name="表 4">
            <a:extLst>
              <a:ext uri="{FF2B5EF4-FFF2-40B4-BE49-F238E27FC236}">
                <a16:creationId xmlns:a16="http://schemas.microsoft.com/office/drawing/2014/main" id="{13CAAB7B-D674-CCB5-202E-51C3E8754842}"/>
              </a:ext>
            </a:extLst>
          </p:cNvPr>
          <p:cNvGraphicFramePr>
            <a:graphicFrameLocks noGrp="1"/>
          </p:cNvGraphicFramePr>
          <p:nvPr>
            <p:extLst>
              <p:ext uri="{D42A27DB-BD31-4B8C-83A1-F6EECF244321}">
                <p14:modId xmlns:p14="http://schemas.microsoft.com/office/powerpoint/2010/main" val="698527535"/>
              </p:ext>
            </p:extLst>
          </p:nvPr>
        </p:nvGraphicFramePr>
        <p:xfrm>
          <a:off x="430213" y="792000"/>
          <a:ext cx="9096375" cy="4032250"/>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060">
                <a:tc>
                  <a:txBody>
                    <a:bodyPr/>
                    <a:lstStyle/>
                    <a:p>
                      <a:pPr marL="0" marR="0" lvl="0" indent="0" algn="l" defTabSz="914400" rtl="0" eaLnBrk="1" fontAlgn="auto" latinLnBrk="0" hangingPunct="1">
                        <a:lnSpc>
                          <a:spcPct val="100000"/>
                        </a:lnSpc>
                        <a:spcBef>
                          <a:spcPts val="0"/>
                        </a:spcBef>
                        <a:spcAft>
                          <a:spcPts val="600"/>
                        </a:spcAft>
                        <a:buClrTx/>
                        <a:buSzTx/>
                        <a:buFont typeface="+mj-lt"/>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６　本法の正しい理解と協力を得るため、啓発に努めること</a:t>
                      </a:r>
                    </a:p>
                  </a:txBody>
                  <a:tcPr marT="45707" marB="45707" anchor="ctr">
                    <a:solidFill>
                      <a:schemeClr val="bg2"/>
                    </a:solidFill>
                  </a:tcPr>
                </a:tc>
                <a:extLst>
                  <a:ext uri="{0D108BD9-81ED-4DB2-BD59-A6C34878D82A}">
                    <a16:rowId xmlns:a16="http://schemas.microsoft.com/office/drawing/2014/main" val="10000"/>
                  </a:ext>
                </a:extLst>
              </a:tr>
              <a:tr h="1620065">
                <a:tc>
                  <a:txBody>
                    <a:bodyPr/>
                    <a:lstStyle/>
                    <a:p>
                      <a:r>
                        <a:rPr kumimoji="1" lang="ja-JP" altLang="en-US" sz="1400" b="0" spc="150" baseline="0" dirty="0">
                          <a:solidFill>
                            <a:schemeClr val="tx1"/>
                          </a:solidFill>
                          <a:latin typeface="メイリオ" panose="020B0604030504040204" pitchFamily="50" charset="-128"/>
                          <a:ea typeface="メイリオ" panose="020B0604030504040204" pitchFamily="50" charset="-128"/>
                        </a:rPr>
                        <a:t>　生活保護制度の適切な運用は、保護の実施機関、関係機関、地域住民の相互の理解と地域社会の協力によって確保されるものである。そのため、保護の実施機関は関係機関、地域住民に対して、本制度の趣旨や、実施機関の役割とその限界、被保護者の権利、義務の内容等について十分説明し、協力が得られるよう啓発に努める必要がある。</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このような日頃の取組があってこそ、保護の実施機関の行う決定実施の一つ一つが真に具体的妥当性をもって生きてくるものであり、本法実施に対する国民の信頼を高めることにもなるのである。</a:t>
                      </a:r>
                    </a:p>
                  </a:txBody>
                  <a:tcPr marT="45707" marB="45707" anchor="ctr">
                    <a:noFill/>
                  </a:tcPr>
                </a:tc>
                <a:extLst>
                  <a:ext uri="{0D108BD9-81ED-4DB2-BD59-A6C34878D82A}">
                    <a16:rowId xmlns:a16="http://schemas.microsoft.com/office/drawing/2014/main" val="10001"/>
                  </a:ext>
                </a:extLst>
              </a:tr>
              <a:tr h="3960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７　常に保護の実施機関としての組織的な判断に基づき、業務を遂行すること</a:t>
                      </a:r>
                    </a:p>
                  </a:txBody>
                  <a:tcPr marT="45707" marB="45707" anchor="ctr">
                    <a:solidFill>
                      <a:schemeClr val="bg2"/>
                    </a:solidFill>
                  </a:tcPr>
                </a:tc>
                <a:extLst>
                  <a:ext uri="{0D108BD9-81ED-4DB2-BD59-A6C34878D82A}">
                    <a16:rowId xmlns:a16="http://schemas.microsoft.com/office/drawing/2014/main" val="10002"/>
                  </a:ext>
                </a:extLst>
              </a:tr>
              <a:tr h="1620065">
                <a:tc>
                  <a:txBody>
                    <a:bodyPr/>
                    <a:lstStyle/>
                    <a:p>
                      <a:r>
                        <a:rPr kumimoji="1" lang="ja-JP" altLang="en-US" sz="1400" b="0" spc="150" baseline="0" dirty="0">
                          <a:solidFill>
                            <a:schemeClr val="tx1"/>
                          </a:solidFill>
                          <a:latin typeface="メイリオ" panose="020B0604030504040204" pitchFamily="50" charset="-128"/>
                          <a:ea typeface="メイリオ" panose="020B0604030504040204" pitchFamily="50" charset="-128"/>
                        </a:rPr>
                        <a:t>　保護の決定実施に当たり、問題や疑義が生じた場合は、ケースワーカーの独断で処理することがあってはならない。ケース診断会議や査察指導員等との協議により、十分納得のいくまで検討し、その中から一つの結論が導かれなくてはならない。そして、一度保護の実施機関の判断として決定したものについては、ケースワーカーはそれに従い業務を遂行しなくては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ケースワーカーは、あくまで保護の実施機関の一員であることを自覚して業務の遂行に当たらなくてはならないものである。</a:t>
                      </a:r>
                    </a:p>
                  </a:txBody>
                  <a:tcPr marT="45707" marB="45707" anchor="ctr">
                    <a:noFill/>
                  </a:tcPr>
                </a:tc>
                <a:extLst>
                  <a:ext uri="{0D108BD9-81ED-4DB2-BD59-A6C34878D82A}">
                    <a16:rowId xmlns:a16="http://schemas.microsoft.com/office/drawing/2014/main" val="10003"/>
                  </a:ext>
                </a:extLst>
              </a:tr>
            </a:tbl>
          </a:graphicData>
        </a:graphic>
      </p:graphicFrame>
      <p:sp>
        <p:nvSpPr>
          <p:cNvPr id="6" name="正方形/長方形 5">
            <a:extLst>
              <a:ext uri="{FF2B5EF4-FFF2-40B4-BE49-F238E27FC236}">
                <a16:creationId xmlns:a16="http://schemas.microsoft.com/office/drawing/2014/main" id="{D400AA99-2681-2F4A-E63B-7BD7D44043B3}"/>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
        <p:nvSpPr>
          <p:cNvPr id="3" name="テキスト ボックス 2">
            <a:extLst>
              <a:ext uri="{FF2B5EF4-FFF2-40B4-BE49-F238E27FC236}">
                <a16:creationId xmlns:a16="http://schemas.microsoft.com/office/drawing/2014/main" id="{E60B5644-0E3A-D0BF-AD46-45CFD69EAECC}"/>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出典：平成</a:t>
            </a:r>
            <a:r>
              <a:rPr kumimoji="1" lang="en-US" altLang="ja-JP" sz="1000" spc="100" dirty="0">
                <a:latin typeface="メイリオ" panose="020B0604030504040204" pitchFamily="50" charset="-128"/>
                <a:ea typeface="メイリオ" panose="020B0604030504040204" pitchFamily="50" charset="-128"/>
              </a:rPr>
              <a:t>21</a:t>
            </a:r>
            <a:r>
              <a:rPr kumimoji="1" lang="ja-JP" altLang="en-US" sz="1000" spc="100" dirty="0">
                <a:latin typeface="メイリオ" panose="020B0604030504040204" pitchFamily="50" charset="-128"/>
                <a:ea typeface="メイリオ" panose="020B0604030504040204" pitchFamily="50" charset="-128"/>
              </a:rPr>
              <a:t>年</a:t>
            </a:r>
            <a:r>
              <a:rPr kumimoji="1" lang="en-US" altLang="ja-JP" sz="1000" spc="100" dirty="0">
                <a:latin typeface="メイリオ" panose="020B0604030504040204" pitchFamily="50" charset="-128"/>
                <a:ea typeface="メイリオ" panose="020B0604030504040204" pitchFamily="50" charset="-128"/>
              </a:rPr>
              <a:t>3</a:t>
            </a:r>
            <a:r>
              <a:rPr kumimoji="1" lang="ja-JP" altLang="en-US" sz="1000" spc="100" dirty="0">
                <a:latin typeface="メイリオ" panose="020B0604030504040204" pitchFamily="50" charset="-128"/>
                <a:ea typeface="メイリオ" panose="020B0604030504040204" pitchFamily="50" charset="-128"/>
              </a:rPr>
              <a:t>月</a:t>
            </a:r>
            <a:r>
              <a:rPr kumimoji="1" lang="en-US" altLang="ja-JP" sz="1000" spc="100" dirty="0">
                <a:latin typeface="メイリオ" panose="020B0604030504040204" pitchFamily="50" charset="-128"/>
                <a:ea typeface="メイリオ" panose="020B0604030504040204" pitchFamily="50" charset="-128"/>
              </a:rPr>
              <a:t>31</a:t>
            </a:r>
            <a:r>
              <a:rPr kumimoji="1" lang="ja-JP" altLang="en-US" sz="1000" spc="100" dirty="0">
                <a:latin typeface="メイリオ" panose="020B0604030504040204" pitchFamily="50" charset="-128"/>
                <a:ea typeface="メイリオ" panose="020B0604030504040204" pitchFamily="50" charset="-128"/>
              </a:rPr>
              <a:t>日付け厚生労働省社会・援護局保護課長事務連絡</a:t>
            </a:r>
            <a:r>
              <a:rPr kumimoji="1" lang="en-US" altLang="ja-JP" sz="1000" spc="100" dirty="0">
                <a:latin typeface="メイリオ" panose="020B0604030504040204" pitchFamily="50" charset="-128"/>
                <a:ea typeface="メイリオ" panose="020B0604030504040204" pitchFamily="50" charset="-128"/>
              </a:rPr>
              <a:t>『</a:t>
            </a:r>
            <a:r>
              <a:rPr kumimoji="1" lang="ja-JP" altLang="en-US" sz="1000" spc="100" dirty="0">
                <a:latin typeface="メイリオ" panose="020B0604030504040204" pitchFamily="50" charset="-128"/>
                <a:ea typeface="メイリオ" panose="020B0604030504040204" pitchFamily="50" charset="-128"/>
              </a:rPr>
              <a:t>生活保護問答集について</a:t>
            </a:r>
            <a:r>
              <a:rPr kumimoji="1" lang="en-US" altLang="ja-JP" sz="1000" spc="100" dirty="0">
                <a:latin typeface="メイリオ" panose="020B0604030504040204" pitchFamily="50" charset="-128"/>
                <a:ea typeface="メイリオ" panose="020B0604030504040204" pitchFamily="50" charset="-128"/>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番号プレースホルダー 2">
            <a:extLst>
              <a:ext uri="{FF2B5EF4-FFF2-40B4-BE49-F238E27FC236}">
                <a16:creationId xmlns:a16="http://schemas.microsoft.com/office/drawing/2014/main" id="{0A9C94E6-D912-C92E-4553-A1EACAE0DDB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69205467-C2DD-475A-9EB0-B6F47EA3FD7D}"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2BB2AA49-4692-95EA-E5E1-57187429EF92}"/>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ワーク③　生活保護制度における過去に生じた事案からの学び</a:t>
            </a:r>
          </a:p>
        </p:txBody>
      </p:sp>
      <p:sp>
        <p:nvSpPr>
          <p:cNvPr id="9" name="テキスト ボックス 8">
            <a:extLst>
              <a:ext uri="{FF2B5EF4-FFF2-40B4-BE49-F238E27FC236}">
                <a16:creationId xmlns:a16="http://schemas.microsoft.com/office/drawing/2014/main" id="{DD0F9DC6-0C9B-80DA-A997-AB5AA44A65CD}"/>
              </a:ext>
            </a:extLst>
          </p:cNvPr>
          <p:cNvSpPr txBox="1"/>
          <p:nvPr/>
        </p:nvSpPr>
        <p:spPr>
          <a:xfrm>
            <a:off x="739775" y="1300163"/>
            <a:ext cx="8426450" cy="4257675"/>
          </a:xfrm>
          <a:prstGeom prst="rect">
            <a:avLst/>
          </a:prstGeom>
          <a:noFill/>
        </p:spPr>
        <p:txBody>
          <a:bodyPr anchor="ctr"/>
          <a:lstStyle/>
          <a:p>
            <a:pPr marL="0" marR="0" lvl="0" indent="0" algn="ctr" defTabSz="4572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次に紹介する過去に生じた事案について、</a:t>
            </a:r>
            <a:endParaRPr kumimoji="1" lang="en-US" altLang="ja-JP"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日頃の業務を振り返りながら考えてみましょう。</a:t>
            </a:r>
            <a:endParaRPr kumimoji="1" lang="en-US" altLang="ja-JP"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番号プレースホルダー 2">
            <a:extLst>
              <a:ext uri="{FF2B5EF4-FFF2-40B4-BE49-F238E27FC236}">
                <a16:creationId xmlns:a16="http://schemas.microsoft.com/office/drawing/2014/main" id="{7BDEE5BC-5ABF-B018-A922-DEF93A6D102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4DB84A2-C4E1-47B4-B73D-0480EB07D47C}" type="slidenum">
              <a:rPr lang="ja-JP" altLang="en-US" sz="1000" smtClean="0">
                <a:solidFill>
                  <a:srgbClr val="898989"/>
                </a:solidFill>
              </a:rPr>
              <a:pPr>
                <a:lnSpc>
                  <a:spcPct val="100000"/>
                </a:lnSpc>
                <a:spcBef>
                  <a:spcPct val="0"/>
                </a:spcBef>
                <a:buFontTx/>
                <a:buNone/>
              </a:pPr>
              <a:t>2</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A281A478-396F-2FC4-2765-9CD40DE3FA4C}"/>
              </a:ext>
            </a:extLst>
          </p:cNvPr>
          <p:cNvSpPr/>
          <p:nvPr/>
        </p:nvSpPr>
        <p:spPr>
          <a:xfrm>
            <a:off x="627063" y="1479550"/>
            <a:ext cx="8651875" cy="2962275"/>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285750" lvl="1" indent="-285750" eaLnBrk="1" fontAlgn="auto" hangingPunct="1">
              <a:spcBef>
                <a:spcPts val="1800"/>
              </a:spcBef>
              <a:spcAft>
                <a:spcPts val="0"/>
              </a:spcAft>
              <a:buFont typeface="Wingdings" panose="05000000000000000000" pitchFamily="2" charset="2"/>
              <a:buChar char="ü"/>
              <a:defRPr/>
            </a:pPr>
            <a:r>
              <a:rPr kumimoji="1" lang="ja-JP" altLang="en-US" sz="3200" b="1" spc="300" dirty="0">
                <a:solidFill>
                  <a:schemeClr val="tx1"/>
                </a:solidFill>
                <a:latin typeface="メイリオ" panose="020B0604030504040204" pitchFamily="50" charset="-128"/>
                <a:ea typeface="メイリオ" panose="020B0604030504040204" pitchFamily="50" charset="-128"/>
              </a:rPr>
              <a:t>生活保護制度の意義・目的を理解し、</a:t>
            </a:r>
            <a:br>
              <a:rPr kumimoji="1" lang="en-US" altLang="ja-JP" sz="3200" b="1" spc="300" dirty="0">
                <a:solidFill>
                  <a:schemeClr val="tx1"/>
                </a:solidFill>
                <a:latin typeface="メイリオ" panose="020B0604030504040204" pitchFamily="50" charset="-128"/>
                <a:ea typeface="メイリオ" panose="020B0604030504040204" pitchFamily="50" charset="-128"/>
              </a:rPr>
            </a:br>
            <a:r>
              <a:rPr kumimoji="1" lang="ja-JP" altLang="en-US" sz="3200" b="1" spc="300" dirty="0">
                <a:solidFill>
                  <a:schemeClr val="tx1"/>
                </a:solidFill>
                <a:latin typeface="メイリオ" panose="020B0604030504040204" pitchFamily="50" charset="-128"/>
                <a:ea typeface="メイリオ" panose="020B0604030504040204" pitchFamily="50" charset="-128"/>
              </a:rPr>
              <a:t>ケースワーカーとして仕事に取り組む上での心構えを理解する</a:t>
            </a:r>
            <a:endParaRPr kumimoji="1" lang="en-US" altLang="ja-JP" sz="3200" b="1" spc="3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2">
            <a:extLst>
              <a:ext uri="{FF2B5EF4-FFF2-40B4-BE49-F238E27FC236}">
                <a16:creationId xmlns:a16="http://schemas.microsoft.com/office/drawing/2014/main" id="{CA90C8A3-B9E2-6FB2-D7EC-EA89AD861C2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6136DE2A-6639-4C6E-B158-44D9BF713010}"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29</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2" name="四角形: 角を丸くする 1">
            <a:extLst>
              <a:ext uri="{FF2B5EF4-FFF2-40B4-BE49-F238E27FC236}">
                <a16:creationId xmlns:a16="http://schemas.microsoft.com/office/drawing/2014/main" id="{4E8358A4-E555-24D2-443C-B8D2E1EB33FD}"/>
              </a:ext>
            </a:extLst>
          </p:cNvPr>
          <p:cNvSpPr/>
          <p:nvPr/>
        </p:nvSpPr>
        <p:spPr>
          <a:xfrm>
            <a:off x="273000" y="1527467"/>
            <a:ext cx="9360000" cy="1398588"/>
          </a:xfrm>
          <a:prstGeom prst="roundRect">
            <a:avLst>
              <a:gd name="adj" fmla="val 9460"/>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Ins="0" anchor="b"/>
          <a:lstStyle/>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知的障害のある妹と暮らす姉が、生活保護の相談で複数回福祉事務所の窓口に訪れたが、</a:t>
            </a:r>
            <a:br>
              <a:rPr kumimoji="1" lang="en-US" altLang="ja-JP" sz="1600" spc="100" dirty="0">
                <a:solidFill>
                  <a:prstClr val="black"/>
                </a:solidFill>
                <a:latin typeface="メイリオ" panose="020B0604030504040204" pitchFamily="50" charset="-128"/>
                <a:ea typeface="メイリオ" panose="020B0604030504040204" pitchFamily="50" charset="-128"/>
              </a:rPr>
            </a:br>
            <a:r>
              <a:rPr kumimoji="1" lang="ja-JP" altLang="en-US" sz="1600" spc="100" dirty="0">
                <a:solidFill>
                  <a:prstClr val="black"/>
                </a:solidFill>
                <a:latin typeface="メイリオ" panose="020B0604030504040204" pitchFamily="50" charset="-128"/>
                <a:ea typeface="メイリオ" panose="020B0604030504040204" pitchFamily="50" charset="-128"/>
              </a:rPr>
              <a:t>本人（姉）に</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「なるべく公的な扶助については頼りたくない」という気持ちもあり、保護の</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申請に至らなかった。その後、姉は病死し、残された妹は凍死したとみられている。</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発見された際、電気やガスが止まっていた。</a:t>
            </a:r>
          </a:p>
        </p:txBody>
      </p:sp>
      <p:sp>
        <p:nvSpPr>
          <p:cNvPr id="6" name="四角形: 角を丸くする 5">
            <a:extLst>
              <a:ext uri="{FF2B5EF4-FFF2-40B4-BE49-F238E27FC236}">
                <a16:creationId xmlns:a16="http://schemas.microsoft.com/office/drawing/2014/main" id="{8CA7622C-DFCB-62D6-BD55-ACCA5A8E0AB1}"/>
              </a:ext>
            </a:extLst>
          </p:cNvPr>
          <p:cNvSpPr/>
          <p:nvPr/>
        </p:nvSpPr>
        <p:spPr>
          <a:xfrm>
            <a:off x="273000" y="3494879"/>
            <a:ext cx="9360000" cy="1418070"/>
          </a:xfrm>
          <a:prstGeom prst="roundRect">
            <a:avLst>
              <a:gd name="adj" fmla="val 7236"/>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anchor="b"/>
          <a:lstStyle/>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8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疾患を有する男性に対して、福祉事務所が就労可能と判断し就労するよう指導。</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その後、本人から、無収入であるにも関わらず「自立する」旨の保護辞退届に基づき保護を廃止。その後、男性はいわゆる孤独死。</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a:spcBef>
                <a:spcPts val="300"/>
              </a:spcBef>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10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その後の調査で、保護廃止後の生活の見通しが十分ではなかったことが明らかになった。</a:t>
            </a:r>
            <a:endParaRPr kumimoji="1" lang="en-US" altLang="ja-JP" sz="1600" b="0" i="0" u="none" strike="noStrike" kern="1200" cap="none" spc="10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sp>
        <p:nvSpPr>
          <p:cNvPr id="5" name="四角形: 角を丸くする 4">
            <a:extLst>
              <a:ext uri="{FF2B5EF4-FFF2-40B4-BE49-F238E27FC236}">
                <a16:creationId xmlns:a16="http://schemas.microsoft.com/office/drawing/2014/main" id="{146F8E24-1AE8-2D00-EE4C-51360B9136A6}"/>
              </a:ext>
            </a:extLst>
          </p:cNvPr>
          <p:cNvSpPr/>
          <p:nvPr/>
        </p:nvSpPr>
        <p:spPr>
          <a:xfrm>
            <a:off x="180000" y="1265530"/>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8" name="四角形: 角を丸くする 7">
            <a:extLst>
              <a:ext uri="{FF2B5EF4-FFF2-40B4-BE49-F238E27FC236}">
                <a16:creationId xmlns:a16="http://schemas.microsoft.com/office/drawing/2014/main" id="{BA3C2A79-184F-2606-A13E-3A59E2045F10}"/>
              </a:ext>
            </a:extLst>
          </p:cNvPr>
          <p:cNvSpPr/>
          <p:nvPr/>
        </p:nvSpPr>
        <p:spPr>
          <a:xfrm>
            <a:off x="180000" y="3209461"/>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3" name="テキスト ボックス 2">
            <a:extLst>
              <a:ext uri="{FF2B5EF4-FFF2-40B4-BE49-F238E27FC236}">
                <a16:creationId xmlns:a16="http://schemas.microsoft.com/office/drawing/2014/main" id="{DDE4033E-E0C9-2514-BFF5-2458274DEC4C}"/>
              </a:ext>
            </a:extLst>
          </p:cNvPr>
          <p:cNvSpPr txBox="1"/>
          <p:nvPr/>
        </p:nvSpPr>
        <p:spPr>
          <a:xfrm>
            <a:off x="273000" y="316268"/>
            <a:ext cx="9360000" cy="907941"/>
          </a:xfrm>
          <a:prstGeom prst="rect">
            <a:avLst/>
          </a:prstGeom>
          <a:noFill/>
        </p:spPr>
        <p:txBody>
          <a:bodyPr>
            <a:spAutoFit/>
          </a:bodyPr>
          <a:lstStyle/>
          <a:p>
            <a:pPr marL="0" marR="0" lvl="0" indent="0"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　日頃の業務を振り返り、これまでにこうした事案につながりかねない対応や事例がなかったか、「</a:t>
            </a:r>
            <a:r>
              <a:rPr kumimoji="1" lang="en-US" altLang="ja-JP"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Ⅰ</a:t>
            </a: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．生活保護制度の意義・目的</a:t>
            </a:r>
            <a:r>
              <a:rPr kumimoji="1" lang="ja-JP" altLang="en-US" sz="1600" spc="100" dirty="0">
                <a:latin typeface="メイリオ" panose="020B0604030504040204" pitchFamily="50" charset="-128"/>
                <a:ea typeface="メイリオ" panose="020B0604030504040204" pitchFamily="50" charset="-128"/>
              </a:rPr>
              <a:t>」も踏まえ、考えてみてください。</a:t>
            </a:r>
            <a:endParaRPr kumimoji="1" lang="en-US" altLang="ja-JP" sz="1600" spc="100" dirty="0">
              <a:latin typeface="メイリオ" panose="020B0604030504040204" pitchFamily="50" charset="-128"/>
              <a:ea typeface="メイリオ" panose="020B0604030504040204" pitchFamily="50" charset="-128"/>
            </a:endParaRPr>
          </a:p>
          <a:p>
            <a:pPr marL="0" marR="0" lvl="0" indent="0"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　また、「相談者や生活保護を受給</a:t>
            </a:r>
            <a:r>
              <a:rPr kumimoji="1" lang="ja-JP" altLang="en-US" sz="1600" spc="100" dirty="0">
                <a:latin typeface="メイリオ" panose="020B0604030504040204" pitchFamily="50" charset="-128"/>
                <a:ea typeface="メイリオ" panose="020B0604030504040204" pitchFamily="50" charset="-128"/>
              </a:rPr>
              <a:t>されている</a:t>
            </a:r>
            <a:r>
              <a:rPr kumimoji="1" lang="ja-JP" altLang="en-US" sz="1600" spc="100">
                <a:latin typeface="メイリオ" panose="020B0604030504040204" pitchFamily="50" charset="-128"/>
                <a:ea typeface="メイリオ" panose="020B0604030504040204" pitchFamily="50" charset="-128"/>
              </a:rPr>
              <a:t>方の視点</a:t>
            </a:r>
            <a:r>
              <a:rPr kumimoji="1" lang="ja-JP" altLang="en-US" sz="1600" b="0" i="0" u="none" strike="noStrike" kern="1200" cap="none" spc="100" normalizeH="0" baseline="0" noProof="0">
                <a:ln>
                  <a:noFill/>
                </a:ln>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でも考えてみてください。</a:t>
            </a:r>
          </a:p>
        </p:txBody>
      </p:sp>
      <p:sp>
        <p:nvSpPr>
          <p:cNvPr id="7" name="四角形: 角を丸くする 6">
            <a:extLst>
              <a:ext uri="{FF2B5EF4-FFF2-40B4-BE49-F238E27FC236}">
                <a16:creationId xmlns:a16="http://schemas.microsoft.com/office/drawing/2014/main" id="{BA2BFC94-2921-C79F-9C5B-E1E6EA2B845A}"/>
              </a:ext>
            </a:extLst>
          </p:cNvPr>
          <p:cNvSpPr/>
          <p:nvPr/>
        </p:nvSpPr>
        <p:spPr>
          <a:xfrm>
            <a:off x="273000" y="5458018"/>
            <a:ext cx="9360000" cy="792000"/>
          </a:xfrm>
          <a:prstGeom prst="roundRect">
            <a:avLst>
              <a:gd name="adj" fmla="val 9460"/>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Ins="0" anchor="b"/>
          <a:lstStyle/>
          <a:p>
            <a:pPr>
              <a:spcBef>
                <a:spcPts val="300"/>
              </a:spcBef>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spc="100" dirty="0">
                <a:solidFill>
                  <a:schemeClr val="tx1"/>
                </a:solidFill>
                <a:latin typeface="メイリオ" panose="020B0604030504040204" pitchFamily="50" charset="-128"/>
                <a:ea typeface="メイリオ" panose="020B0604030504040204" pitchFamily="50" charset="-128"/>
              </a:rPr>
              <a:t>福祉事務所の職員が、生活保護受給者に対する不適切な表記があるジャンパーを製作し、複数の職員が着用し、訪問等の業務も行っていた。</a:t>
            </a:r>
          </a:p>
        </p:txBody>
      </p:sp>
      <p:sp>
        <p:nvSpPr>
          <p:cNvPr id="9" name="四角形: 角を丸くする 8">
            <a:extLst>
              <a:ext uri="{FF2B5EF4-FFF2-40B4-BE49-F238E27FC236}">
                <a16:creationId xmlns:a16="http://schemas.microsoft.com/office/drawing/2014/main" id="{B6261057-872A-42E3-3837-27DCC12BA067}"/>
              </a:ext>
            </a:extLst>
          </p:cNvPr>
          <p:cNvSpPr/>
          <p:nvPr/>
        </p:nvSpPr>
        <p:spPr>
          <a:xfrm>
            <a:off x="180000" y="5196081"/>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C</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ー 2">
            <a:extLst>
              <a:ext uri="{FF2B5EF4-FFF2-40B4-BE49-F238E27FC236}">
                <a16:creationId xmlns:a16="http://schemas.microsoft.com/office/drawing/2014/main" id="{6C7BE8C2-B5DE-E205-2349-ECF310BD72B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16397ED1-DE77-4DF2-9CC9-585CDE38C451}"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30</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16" name="四角形: 角を丸くする 15">
            <a:extLst>
              <a:ext uri="{FF2B5EF4-FFF2-40B4-BE49-F238E27FC236}">
                <a16:creationId xmlns:a16="http://schemas.microsoft.com/office/drawing/2014/main" id="{1B2E5146-1E4E-58AB-7F5F-452C23D28D0D}"/>
              </a:ext>
            </a:extLst>
          </p:cNvPr>
          <p:cNvSpPr/>
          <p:nvPr/>
        </p:nvSpPr>
        <p:spPr>
          <a:xfrm>
            <a:off x="273000" y="1263277"/>
            <a:ext cx="9360000" cy="2013323"/>
          </a:xfrm>
          <a:prstGeom prst="roundRect">
            <a:avLst>
              <a:gd name="adj" fmla="val 9460"/>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Ins="0" anchor="b"/>
          <a:lstStyle/>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生活保護受給者宅を訪問した介護ヘルパーが倒れている受給者を発見。</a:t>
            </a: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ヘルパーから連絡を受けた訪問診療医が死亡診断書を作成したのち、訪問診療所の職員が</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担当ケースワーカーに受給者の死亡を連絡。</a:t>
            </a: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連絡を受けた担当ケースワーカーは、葬儀会社に遺体の引き取りを依頼することになった</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が、通常業務に忙殺され対応しなかった。期間の経過に</a:t>
            </a:r>
            <a:r>
              <a:rPr kumimoji="1" lang="ja-JP" altLang="en-US" sz="1600" spc="100" dirty="0">
                <a:solidFill>
                  <a:prstClr val="black"/>
                </a:solidFill>
                <a:latin typeface="メイリオ" panose="020B0604030504040204" pitchFamily="50" charset="-128"/>
                <a:ea typeface="メイリオ" panose="020B0604030504040204" pitchFamily="50" charset="-128"/>
              </a:rPr>
              <a:t>伴い査察指導員や同僚職員に相談できなくなり、</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か月程度放置。その後、福祉用具業者が自宅を訪問した際に遺体を発見した。</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四角形: 角を丸くする 16">
            <a:extLst>
              <a:ext uri="{FF2B5EF4-FFF2-40B4-BE49-F238E27FC236}">
                <a16:creationId xmlns:a16="http://schemas.microsoft.com/office/drawing/2014/main" id="{13A89838-1B2D-4D6F-B132-FD1032E0C792}"/>
              </a:ext>
            </a:extLst>
          </p:cNvPr>
          <p:cNvSpPr/>
          <p:nvPr/>
        </p:nvSpPr>
        <p:spPr>
          <a:xfrm>
            <a:off x="273000" y="4339852"/>
            <a:ext cx="9360000" cy="1493838"/>
          </a:xfrm>
          <a:prstGeom prst="roundRect">
            <a:avLst>
              <a:gd name="adj" fmla="val 7236"/>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anchor="b"/>
          <a:lstStyle/>
          <a:p>
            <a:pPr marL="0" marR="0" lvl="0" indent="0" algn="l" defTabSz="457200" rtl="0" eaLnBrk="0" fontAlgn="base" latinLnBrk="0" hangingPunct="0">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生活保護受給者から就労収入の届出があったにもかかわらず、担当ケースワーカーが必要な事務処理を怠り、複数年にわたって、本来、支給を停止すべき生活保護費を支払っていた。人事異動に伴い、担当ケースワーカーが上司に報告を行い、事案が発覚。</a:t>
            </a:r>
          </a:p>
          <a:p>
            <a:pPr marL="0" marR="0" lvl="0" indent="0" algn="l" defTabSz="457200" rtl="0" eaLnBrk="0" fontAlgn="base" latinLnBrk="0" hangingPunct="0">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医療扶助を含め数百万円の過払いが発生した。</a:t>
            </a:r>
          </a:p>
        </p:txBody>
      </p:sp>
      <p:sp>
        <p:nvSpPr>
          <p:cNvPr id="18" name="四角形: 角を丸くする 17">
            <a:extLst>
              <a:ext uri="{FF2B5EF4-FFF2-40B4-BE49-F238E27FC236}">
                <a16:creationId xmlns:a16="http://schemas.microsoft.com/office/drawing/2014/main" id="{937CC7CC-AADA-5BAA-5262-2383C185D4D3}"/>
              </a:ext>
            </a:extLst>
          </p:cNvPr>
          <p:cNvSpPr/>
          <p:nvPr/>
        </p:nvSpPr>
        <p:spPr>
          <a:xfrm>
            <a:off x="180000" y="1001340"/>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D</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19" name="四角形: 角を丸くする 18">
            <a:extLst>
              <a:ext uri="{FF2B5EF4-FFF2-40B4-BE49-F238E27FC236}">
                <a16:creationId xmlns:a16="http://schemas.microsoft.com/office/drawing/2014/main" id="{FBADDCC3-D07B-35EC-DAEA-541B938C349B}"/>
              </a:ext>
            </a:extLst>
          </p:cNvPr>
          <p:cNvSpPr/>
          <p:nvPr/>
        </p:nvSpPr>
        <p:spPr>
          <a:xfrm>
            <a:off x="180000" y="4123952"/>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E</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2" name="正方形/長方形 1">
            <a:extLst>
              <a:ext uri="{FF2B5EF4-FFF2-40B4-BE49-F238E27FC236}">
                <a16:creationId xmlns:a16="http://schemas.microsoft.com/office/drawing/2014/main" id="{5EA2DB2B-595F-7790-5B05-48A52A4E0467}"/>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番号プレースホルダー 1">
            <a:extLst>
              <a:ext uri="{FF2B5EF4-FFF2-40B4-BE49-F238E27FC236}">
                <a16:creationId xmlns:a16="http://schemas.microsoft.com/office/drawing/2014/main" id="{ABBCC717-C65A-D8D8-438F-4DB0E65FAC8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DB718EAC-7467-4A94-9286-43ED2CFE399A}" type="slidenum">
              <a:rPr lang="ja-JP" altLang="en-US" sz="1000" smtClean="0">
                <a:solidFill>
                  <a:srgbClr val="898989"/>
                </a:solidFill>
              </a:rPr>
              <a:pPr>
                <a:lnSpc>
                  <a:spcPct val="100000"/>
                </a:lnSpc>
                <a:spcBef>
                  <a:spcPct val="0"/>
                </a:spcBef>
                <a:buFontTx/>
                <a:buNone/>
              </a:pPr>
              <a:t>31</a:t>
            </a:fld>
            <a:endParaRPr lang="ja-JP" altLang="en-US" sz="1000">
              <a:solidFill>
                <a:srgbClr val="898989"/>
              </a:solidFill>
            </a:endParaRPr>
          </a:p>
        </p:txBody>
      </p:sp>
      <p:sp>
        <p:nvSpPr>
          <p:cNvPr id="8" name="正方形/長方形 7">
            <a:extLst>
              <a:ext uri="{FF2B5EF4-FFF2-40B4-BE49-F238E27FC236}">
                <a16:creationId xmlns:a16="http://schemas.microsoft.com/office/drawing/2014/main" id="{BED2115F-9A56-48FC-731D-39118A96C7A8}"/>
              </a:ext>
            </a:extLst>
          </p:cNvPr>
          <p:cNvSpPr/>
          <p:nvPr/>
        </p:nvSpPr>
        <p:spPr>
          <a:xfrm>
            <a:off x="134938" y="1116013"/>
            <a:ext cx="9636125" cy="4962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ここからは、業務の具体的な場面（架空の事例）を例に</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ケースワーカーとしての基本的な姿勢</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「しなければならないこと」 「してはならないこと」を</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学んでいきましょう。</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相談対応の場面における３つの事例を紹介します。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まずは１人ずつ考えていただき、</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その後周りの人と意見交換してください。</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500D16-C475-3E45-15B2-BE403DE4029C}"/>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ワーク④　業務を適切に行うために</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スライド番号プレースホルダー 1">
            <a:extLst>
              <a:ext uri="{FF2B5EF4-FFF2-40B4-BE49-F238E27FC236}">
                <a16:creationId xmlns:a16="http://schemas.microsoft.com/office/drawing/2014/main" id="{F696EA93-5CA7-A8F9-CE96-9BCBB94AA47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D6BAF62-7564-422A-8E26-8D5A21AFB964}" type="slidenum">
              <a:rPr lang="ja-JP" altLang="en-US" sz="1000" smtClean="0">
                <a:solidFill>
                  <a:srgbClr val="898989"/>
                </a:solidFill>
              </a:rPr>
              <a:pPr>
                <a:lnSpc>
                  <a:spcPct val="100000"/>
                </a:lnSpc>
                <a:spcBef>
                  <a:spcPct val="0"/>
                </a:spcBef>
                <a:buFontTx/>
                <a:buNone/>
              </a:pPr>
              <a:t>32</a:t>
            </a:fld>
            <a:endParaRPr lang="ja-JP" altLang="en-US" sz="1000">
              <a:solidFill>
                <a:srgbClr val="898989"/>
              </a:solidFill>
            </a:endParaRPr>
          </a:p>
        </p:txBody>
      </p:sp>
      <p:sp>
        <p:nvSpPr>
          <p:cNvPr id="9" name="正方形/長方形 8">
            <a:extLst>
              <a:ext uri="{FF2B5EF4-FFF2-40B4-BE49-F238E27FC236}">
                <a16:creationId xmlns:a16="http://schemas.microsoft.com/office/drawing/2014/main" id="{32ADC37D-1213-D962-F07A-9E88CD7B3AB8}"/>
              </a:ext>
            </a:extLst>
          </p:cNvPr>
          <p:cNvSpPr/>
          <p:nvPr/>
        </p:nvSpPr>
        <p:spPr>
          <a:xfrm>
            <a:off x="742950" y="1225550"/>
            <a:ext cx="8420100" cy="4606925"/>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　生活保護担当課の相談窓口に、高齢の女性</a:t>
            </a:r>
            <a:r>
              <a:rPr kumimoji="1" lang="en-US" altLang="ja-JP" sz="1400" spc="100" dirty="0">
                <a:solidFill>
                  <a:schemeClr val="tx1"/>
                </a:solidFill>
                <a:latin typeface="メイリオ" panose="020B0604030504040204" pitchFamily="50" charset="-128"/>
                <a:ea typeface="メイリオ" panose="020B0604030504040204" pitchFamily="50" charset="-128"/>
              </a:rPr>
              <a:t>A</a:t>
            </a:r>
            <a:r>
              <a:rPr kumimoji="1" lang="ja-JP" altLang="en-US" sz="1400" spc="100" dirty="0">
                <a:solidFill>
                  <a:schemeClr val="tx1"/>
                </a:solidFill>
                <a:latin typeface="メイリオ" panose="020B0604030504040204" pitchFamily="50" charset="-128"/>
                <a:ea typeface="メイリオ" panose="020B0604030504040204" pitchFamily="50" charset="-128"/>
              </a:rPr>
              <a:t>さんが訪ねてきて、面談することになりました。</a:t>
            </a: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3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この対応について、どのように感じましたか？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grpSp>
        <p:nvGrpSpPr>
          <p:cNvPr id="64516" name="グループ化 18">
            <a:extLst>
              <a:ext uri="{FF2B5EF4-FFF2-40B4-BE49-F238E27FC236}">
                <a16:creationId xmlns:a16="http://schemas.microsoft.com/office/drawing/2014/main" id="{0F3F904D-63A0-DABD-F93B-101B326499E6}"/>
              </a:ext>
            </a:extLst>
          </p:cNvPr>
          <p:cNvGrpSpPr>
            <a:grpSpLocks/>
          </p:cNvGrpSpPr>
          <p:nvPr/>
        </p:nvGrpSpPr>
        <p:grpSpPr bwMode="auto">
          <a:xfrm>
            <a:off x="962025" y="1847564"/>
            <a:ext cx="8050000" cy="2862322"/>
            <a:chOff x="943348" y="2511669"/>
            <a:chExt cx="8049907" cy="2862381"/>
          </a:xfrm>
        </p:grpSpPr>
        <p:sp>
          <p:nvSpPr>
            <p:cNvPr id="52230" name="テキスト ボックス 3">
              <a:extLst>
                <a:ext uri="{FF2B5EF4-FFF2-40B4-BE49-F238E27FC236}">
                  <a16:creationId xmlns:a16="http://schemas.microsoft.com/office/drawing/2014/main" id="{AE3374CA-009B-7B17-9324-29C62667BA46}"/>
                </a:ext>
              </a:extLst>
            </p:cNvPr>
            <p:cNvSpPr txBox="1">
              <a:spLocks noChangeArrowheads="1"/>
            </p:cNvSpPr>
            <p:nvPr/>
          </p:nvSpPr>
          <p:spPr bwMode="auto">
            <a:xfrm>
              <a:off x="1508491" y="2511669"/>
              <a:ext cx="7484764" cy="2862381"/>
            </a:xfrm>
            <a:prstGeom prst="rect">
              <a:avLst/>
            </a:prstGeom>
            <a:noFill/>
            <a:ln>
              <a:noFill/>
            </a:ln>
          </p:spPr>
          <p:txBody>
            <a:bodyPr wrap="square" r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歳のせいか体があちこち痛くて、半年前に仕事を辞めたんです。これまではパートと、少ない年金で何とか生活してきましたが、生活が苦しくなる一方なので、生活保護を受けられないかなと思って来ました」</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「それは大変でしたね。ところで、ご家族の方はいらっしゃいますか？」</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「えっ</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、夫とは、ずいぶん前に離婚して</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。娘は市内にいますが</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「ならばお手数ですが、まずは娘さんを頼れないか相談してみて下さい。娘さんを頼れるなら、わざわざ生活保護を使わなくても、</a:t>
              </a:r>
              <a:r>
                <a:rPr lang="en-US" altLang="ja-JP" sz="1600" spc="100" dirty="0">
                  <a:latin typeface="メイリオ" panose="020B0604030504040204" pitchFamily="50" charset="-128"/>
                  <a:ea typeface="メイリオ" panose="020B0604030504040204" pitchFamily="50" charset="-128"/>
                </a:rPr>
                <a:t>A</a:t>
              </a:r>
              <a:r>
                <a:rPr lang="ja-JP" altLang="en-US" sz="1600" spc="100" dirty="0">
                  <a:latin typeface="メイリオ" panose="020B0604030504040204" pitchFamily="50" charset="-128"/>
                  <a:ea typeface="メイリオ" panose="020B0604030504040204" pitchFamily="50" charset="-128"/>
                </a:rPr>
                <a:t>さんのためにそれが一番いいと思うんですよね。あと、働いていたなら多少は預貯金もあると思うのですが、申請の前に全て使い切っていただくことになりますね」</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「あの、娘とは</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、そうですか。わかりました。今日は帰ります」</a:t>
              </a:r>
              <a:endParaRPr lang="en-US" altLang="ja-JP" sz="16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4EDBC393-32D4-1558-EDF5-A3C8C513846A}"/>
                </a:ext>
              </a:extLst>
            </p:cNvPr>
            <p:cNvSpPr/>
            <p:nvPr/>
          </p:nvSpPr>
          <p:spPr bwMode="auto">
            <a:xfrm>
              <a:off x="943348" y="2564058"/>
              <a:ext cx="539744" cy="25241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A</a:t>
              </a:r>
              <a:r>
                <a:rPr kumimoji="1" lang="ja-JP" altLang="en-US" sz="1000" dirty="0">
                  <a:latin typeface="メイリオ" panose="020B0604030504040204" pitchFamily="50" charset="-128"/>
                  <a:ea typeface="メイリオ" panose="020B0604030504040204" pitchFamily="50" charset="-128"/>
                </a:rPr>
                <a:t>さん</a:t>
              </a:r>
            </a:p>
          </p:txBody>
        </p:sp>
        <p:sp>
          <p:nvSpPr>
            <p:cNvPr id="7" name="四角形: 角を丸くする 6">
              <a:extLst>
                <a:ext uri="{FF2B5EF4-FFF2-40B4-BE49-F238E27FC236}">
                  <a16:creationId xmlns:a16="http://schemas.microsoft.com/office/drawing/2014/main" id="{9BDEF27F-FBD5-AD9D-5EEB-DD11126C74A9}"/>
                </a:ext>
              </a:extLst>
            </p:cNvPr>
            <p:cNvSpPr/>
            <p:nvPr/>
          </p:nvSpPr>
          <p:spPr bwMode="auto">
            <a:xfrm>
              <a:off x="943348" y="3327661"/>
              <a:ext cx="539744" cy="252418"/>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CW</a:t>
              </a:r>
            </a:p>
          </p:txBody>
        </p:sp>
        <p:sp>
          <p:nvSpPr>
            <p:cNvPr id="10" name="四角形: 角を丸くする 9">
              <a:extLst>
                <a:ext uri="{FF2B5EF4-FFF2-40B4-BE49-F238E27FC236}">
                  <a16:creationId xmlns:a16="http://schemas.microsoft.com/office/drawing/2014/main" id="{B02FAFF6-6384-1D82-6A5D-CB0E486069B5}"/>
                </a:ext>
              </a:extLst>
            </p:cNvPr>
            <p:cNvSpPr/>
            <p:nvPr/>
          </p:nvSpPr>
          <p:spPr bwMode="auto">
            <a:xfrm>
              <a:off x="943348" y="3976962"/>
              <a:ext cx="539744" cy="25083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CW</a:t>
              </a:r>
            </a:p>
          </p:txBody>
        </p:sp>
        <p:sp>
          <p:nvSpPr>
            <p:cNvPr id="11" name="四角形: 角を丸くする 10">
              <a:extLst>
                <a:ext uri="{FF2B5EF4-FFF2-40B4-BE49-F238E27FC236}">
                  <a16:creationId xmlns:a16="http://schemas.microsoft.com/office/drawing/2014/main" id="{18F3D5D4-9562-BBD4-319E-544BBBE33CE8}"/>
                </a:ext>
              </a:extLst>
            </p:cNvPr>
            <p:cNvSpPr/>
            <p:nvPr/>
          </p:nvSpPr>
          <p:spPr bwMode="auto">
            <a:xfrm>
              <a:off x="943348" y="3645167"/>
              <a:ext cx="539744" cy="252418"/>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A</a:t>
              </a:r>
              <a:r>
                <a:rPr kumimoji="1" lang="ja-JP" altLang="en-US" sz="1000" dirty="0">
                  <a:latin typeface="メイリオ" panose="020B0604030504040204" pitchFamily="50" charset="-128"/>
                  <a:ea typeface="メイリオ" panose="020B0604030504040204" pitchFamily="50" charset="-128"/>
                </a:rPr>
                <a:t>さん</a:t>
              </a:r>
            </a:p>
          </p:txBody>
        </p:sp>
        <p:sp>
          <p:nvSpPr>
            <p:cNvPr id="12" name="四角形: 角を丸くする 11">
              <a:extLst>
                <a:ext uri="{FF2B5EF4-FFF2-40B4-BE49-F238E27FC236}">
                  <a16:creationId xmlns:a16="http://schemas.microsoft.com/office/drawing/2014/main" id="{2ABD0A38-452D-E1F7-716A-7551D9610FB0}"/>
                </a:ext>
              </a:extLst>
            </p:cNvPr>
            <p:cNvSpPr/>
            <p:nvPr/>
          </p:nvSpPr>
          <p:spPr bwMode="auto">
            <a:xfrm>
              <a:off x="943348" y="5008858"/>
              <a:ext cx="539744" cy="25241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A</a:t>
              </a:r>
              <a:r>
                <a:rPr kumimoji="1" lang="ja-JP" altLang="en-US" sz="1000" dirty="0">
                  <a:latin typeface="メイリオ" panose="020B0604030504040204" pitchFamily="50" charset="-128"/>
                  <a:ea typeface="メイリオ" panose="020B0604030504040204" pitchFamily="50" charset="-128"/>
                </a:rPr>
                <a:t>さん</a:t>
              </a:r>
            </a:p>
          </p:txBody>
        </p:sp>
      </p:grpSp>
      <p:sp>
        <p:nvSpPr>
          <p:cNvPr id="4" name="二等辺三角形 3">
            <a:extLst>
              <a:ext uri="{FF2B5EF4-FFF2-40B4-BE49-F238E27FC236}">
                <a16:creationId xmlns:a16="http://schemas.microsoft.com/office/drawing/2014/main" id="{7409824E-9F37-1E14-3842-7479D189A2AC}"/>
              </a:ext>
            </a:extLst>
          </p:cNvPr>
          <p:cNvSpPr/>
          <p:nvPr/>
        </p:nvSpPr>
        <p:spPr>
          <a:xfrm flipV="1">
            <a:off x="4692650" y="4817799"/>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6" name="四角形: 角を丸くする 5">
            <a:extLst>
              <a:ext uri="{FF2B5EF4-FFF2-40B4-BE49-F238E27FC236}">
                <a16:creationId xmlns:a16="http://schemas.microsoft.com/office/drawing/2014/main" id="{7B8CBD6F-4CBF-91EC-07B2-1C7265F2D4F2}"/>
              </a:ext>
            </a:extLst>
          </p:cNvPr>
          <p:cNvSpPr/>
          <p:nvPr/>
        </p:nvSpPr>
        <p:spPr>
          <a:xfrm>
            <a:off x="723900" y="933450"/>
            <a:ext cx="8458200" cy="4991100"/>
          </a:xfrm>
          <a:prstGeom prst="roundRect">
            <a:avLst>
              <a:gd name="adj" fmla="val 5101"/>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番号プレースホルダー 1">
            <a:extLst>
              <a:ext uri="{FF2B5EF4-FFF2-40B4-BE49-F238E27FC236}">
                <a16:creationId xmlns:a16="http://schemas.microsoft.com/office/drawing/2014/main" id="{8CC9B785-44CD-1603-97B4-11DAD7990A5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7EEA9872-190D-4766-9E93-C751E5F62E1A}"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33</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12" name="正方形/長方形 11">
            <a:extLst>
              <a:ext uri="{FF2B5EF4-FFF2-40B4-BE49-F238E27FC236}">
                <a16:creationId xmlns:a16="http://schemas.microsoft.com/office/drawing/2014/main" id="{BD905CED-10EA-BFB0-D9B5-DE691FE753AC}"/>
              </a:ext>
            </a:extLst>
          </p:cNvPr>
          <p:cNvSpPr/>
          <p:nvPr/>
        </p:nvSpPr>
        <p:spPr>
          <a:xfrm>
            <a:off x="935038" y="1155700"/>
            <a:ext cx="8035925" cy="4768850"/>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保護受給中の</a:t>
            </a:r>
            <a:r>
              <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さんが窓口にやってきました。</a:t>
            </a:r>
            <a:r>
              <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さんは</a:t>
            </a:r>
            <a:r>
              <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40</a:t>
            </a: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代後半で、早期の就労に向けて就職活動をしていました。</a:t>
            </a: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300"/>
              </a:spcBef>
              <a:spcAft>
                <a:spcPts val="0"/>
              </a:spcAft>
              <a:buClrTx/>
              <a:buSzTx/>
              <a:buFontTx/>
              <a:buNone/>
              <a:tabLst/>
              <a:defRPr/>
            </a:pPr>
            <a:r>
              <a:rPr kumimoji="1" lang="ja-JP" altLang="en-US" sz="1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この対応について、どのように感じましたか？</a:t>
            </a:r>
            <a:endParaRPr kumimoji="1" lang="en-US" altLang="ja-JP" sz="1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67588" name="グループ化 4">
            <a:extLst>
              <a:ext uri="{FF2B5EF4-FFF2-40B4-BE49-F238E27FC236}">
                <a16:creationId xmlns:a16="http://schemas.microsoft.com/office/drawing/2014/main" id="{74428F94-C921-D479-8535-C800AD42CF27}"/>
              </a:ext>
            </a:extLst>
          </p:cNvPr>
          <p:cNvGrpSpPr>
            <a:grpSpLocks/>
          </p:cNvGrpSpPr>
          <p:nvPr/>
        </p:nvGrpSpPr>
        <p:grpSpPr bwMode="auto">
          <a:xfrm>
            <a:off x="931863" y="1836738"/>
            <a:ext cx="8042275" cy="3184525"/>
            <a:chOff x="1035118" y="2404581"/>
            <a:chExt cx="8041414" cy="3185487"/>
          </a:xfrm>
        </p:grpSpPr>
        <p:sp>
          <p:nvSpPr>
            <p:cNvPr id="56326" name="テキスト ボックス 14">
              <a:extLst>
                <a:ext uri="{FF2B5EF4-FFF2-40B4-BE49-F238E27FC236}">
                  <a16:creationId xmlns:a16="http://schemas.microsoft.com/office/drawing/2014/main" id="{2D0D40B4-E494-A5C8-CDD2-207EBE564791}"/>
                </a:ext>
              </a:extLst>
            </p:cNvPr>
            <p:cNvSpPr txBox="1">
              <a:spLocks noChangeArrowheads="1"/>
            </p:cNvSpPr>
            <p:nvPr/>
          </p:nvSpPr>
          <p:spPr bwMode="auto">
            <a:xfrm>
              <a:off x="1660526" y="2404581"/>
              <a:ext cx="7416006" cy="3185487"/>
            </a:xfrm>
            <a:prstGeom prst="rect">
              <a:avLst/>
            </a:prstGeom>
            <a:noFill/>
            <a:ln>
              <a:noFill/>
            </a:ln>
          </p:spPr>
          <p:txBody>
            <a:bodyPr r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知人の伝手で、新しい仕事が見つかりました。未経験の仕事で肉体労働もあるらしく、治療中の腰痛は少し気になるのですが、すぐに慣れると聞いて、早速来月から働き始めたいと思っています。もう生活保護は必要ないので、</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辞退届</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を持ってきました」</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「それはよかったですね！辞退届、確かに受け取りました。体に気を付けて頑張ってくださいね」</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「ありがとうございます」</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さんが帰った後　～～</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X</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SV</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、求職中の</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さんですが、仕事が決まったようで辞退届を持ってこられました。廃止の手続きを進めていきますね」</a:t>
              </a: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「了解です。進めてください。」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6" name="四角形: 角を丸くする 15">
              <a:extLst>
                <a:ext uri="{FF2B5EF4-FFF2-40B4-BE49-F238E27FC236}">
                  <a16:creationId xmlns:a16="http://schemas.microsoft.com/office/drawing/2014/main" id="{955AF7A7-7D96-FFD1-1129-2D9F46756597}"/>
                </a:ext>
              </a:extLst>
            </p:cNvPr>
            <p:cNvSpPr/>
            <p:nvPr/>
          </p:nvSpPr>
          <p:spPr bwMode="auto">
            <a:xfrm>
              <a:off x="1035118" y="2428400"/>
              <a:ext cx="539692" cy="250901"/>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B</a:t>
              </a:r>
              <a:r>
                <a:rPr kumimoji="1" lang="ja-JP" altLang="en-US"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さん</a:t>
              </a:r>
            </a:p>
          </p:txBody>
        </p:sp>
        <p:sp>
          <p:nvSpPr>
            <p:cNvPr id="17" name="四角形: 角を丸くする 16">
              <a:extLst>
                <a:ext uri="{FF2B5EF4-FFF2-40B4-BE49-F238E27FC236}">
                  <a16:creationId xmlns:a16="http://schemas.microsoft.com/office/drawing/2014/main" id="{2B96A59E-EC0F-114B-9F98-EDDB3775D4E9}"/>
                </a:ext>
              </a:extLst>
            </p:cNvPr>
            <p:cNvSpPr/>
            <p:nvPr/>
          </p:nvSpPr>
          <p:spPr bwMode="auto">
            <a:xfrm>
              <a:off x="1035118" y="3484407"/>
              <a:ext cx="539692" cy="250901"/>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CW</a:t>
              </a:r>
            </a:p>
          </p:txBody>
        </p:sp>
        <p:sp>
          <p:nvSpPr>
            <p:cNvPr id="19" name="四角形: 角を丸くする 18">
              <a:extLst>
                <a:ext uri="{FF2B5EF4-FFF2-40B4-BE49-F238E27FC236}">
                  <a16:creationId xmlns:a16="http://schemas.microsoft.com/office/drawing/2014/main" id="{46EB64DC-1B7A-3C6D-0E55-54C5289FDAD6}"/>
                </a:ext>
              </a:extLst>
            </p:cNvPr>
            <p:cNvSpPr/>
            <p:nvPr/>
          </p:nvSpPr>
          <p:spPr bwMode="auto">
            <a:xfrm>
              <a:off x="1035118" y="4025908"/>
              <a:ext cx="539692" cy="252489"/>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B</a:t>
              </a:r>
              <a:r>
                <a:rPr kumimoji="1" lang="ja-JP" altLang="en-US"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さん</a:t>
              </a:r>
            </a:p>
          </p:txBody>
        </p:sp>
        <p:sp>
          <p:nvSpPr>
            <p:cNvPr id="22" name="四角形: 角を丸くする 21">
              <a:extLst>
                <a:ext uri="{FF2B5EF4-FFF2-40B4-BE49-F238E27FC236}">
                  <a16:creationId xmlns:a16="http://schemas.microsoft.com/office/drawing/2014/main" id="{79884FE7-D39C-D89C-459D-947297C5B1B5}"/>
                </a:ext>
              </a:extLst>
            </p:cNvPr>
            <p:cNvSpPr/>
            <p:nvPr/>
          </p:nvSpPr>
          <p:spPr bwMode="auto">
            <a:xfrm>
              <a:off x="1035118" y="4672216"/>
              <a:ext cx="539692" cy="252488"/>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CW</a:t>
              </a:r>
            </a:p>
          </p:txBody>
        </p:sp>
        <p:sp>
          <p:nvSpPr>
            <p:cNvPr id="23" name="四角形: 角を丸くする 22">
              <a:extLst>
                <a:ext uri="{FF2B5EF4-FFF2-40B4-BE49-F238E27FC236}">
                  <a16:creationId xmlns:a16="http://schemas.microsoft.com/office/drawing/2014/main" id="{A13290B2-69A5-4839-6A78-8892490043A6}"/>
                </a:ext>
              </a:extLst>
            </p:cNvPr>
            <p:cNvSpPr/>
            <p:nvPr/>
          </p:nvSpPr>
          <p:spPr bwMode="auto">
            <a:xfrm>
              <a:off x="1035118" y="5229596"/>
              <a:ext cx="539692" cy="252489"/>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SV</a:t>
              </a:r>
            </a:p>
          </p:txBody>
        </p:sp>
      </p:grpSp>
      <p:sp>
        <p:nvSpPr>
          <p:cNvPr id="3" name="四角形: 角を丸くする 2">
            <a:extLst>
              <a:ext uri="{FF2B5EF4-FFF2-40B4-BE49-F238E27FC236}">
                <a16:creationId xmlns:a16="http://schemas.microsoft.com/office/drawing/2014/main" id="{7A6D69FE-9D07-D50F-6422-6EB5E22EC870}"/>
              </a:ext>
            </a:extLst>
          </p:cNvPr>
          <p:cNvSpPr/>
          <p:nvPr/>
        </p:nvSpPr>
        <p:spPr>
          <a:xfrm>
            <a:off x="723900" y="933450"/>
            <a:ext cx="8458200" cy="4991100"/>
          </a:xfrm>
          <a:prstGeom prst="roundRect">
            <a:avLst>
              <a:gd name="adj" fmla="val 5101"/>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 name="二等辺三角形 3">
            <a:extLst>
              <a:ext uri="{FF2B5EF4-FFF2-40B4-BE49-F238E27FC236}">
                <a16:creationId xmlns:a16="http://schemas.microsoft.com/office/drawing/2014/main" id="{C20C0398-3487-AE71-81A9-AF0A59D47C28}"/>
              </a:ext>
            </a:extLst>
          </p:cNvPr>
          <p:cNvSpPr/>
          <p:nvPr/>
        </p:nvSpPr>
        <p:spPr>
          <a:xfrm flipV="1">
            <a:off x="4692650" y="4981575"/>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スライド番号プレースホルダー 1">
            <a:extLst>
              <a:ext uri="{FF2B5EF4-FFF2-40B4-BE49-F238E27FC236}">
                <a16:creationId xmlns:a16="http://schemas.microsoft.com/office/drawing/2014/main" id="{09B89187-34DB-506F-EEAC-F8FBCB09270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58C6CC-F9CF-4F07-B7EE-EF0E066F3140}" type="slidenum">
              <a:rPr lang="ja-JP" altLang="en-US" sz="1000" smtClean="0">
                <a:solidFill>
                  <a:srgbClr val="898989"/>
                </a:solidFill>
              </a:rPr>
              <a:pPr>
                <a:lnSpc>
                  <a:spcPct val="100000"/>
                </a:lnSpc>
                <a:spcBef>
                  <a:spcPct val="0"/>
                </a:spcBef>
                <a:buFontTx/>
                <a:buNone/>
              </a:pPr>
              <a:t>34</a:t>
            </a:fld>
            <a:endParaRPr lang="ja-JP" altLang="en-US" sz="1000">
              <a:solidFill>
                <a:srgbClr val="898989"/>
              </a:solidFill>
            </a:endParaRPr>
          </a:p>
        </p:txBody>
      </p:sp>
      <p:sp>
        <p:nvSpPr>
          <p:cNvPr id="4" name="正方形/長方形 3">
            <a:extLst>
              <a:ext uri="{FF2B5EF4-FFF2-40B4-BE49-F238E27FC236}">
                <a16:creationId xmlns:a16="http://schemas.microsoft.com/office/drawing/2014/main" id="{0E235803-D5FB-F2BB-C373-9BECDAD00009}"/>
              </a:ext>
            </a:extLst>
          </p:cNvPr>
          <p:cNvSpPr/>
          <p:nvPr/>
        </p:nvSpPr>
        <p:spPr>
          <a:xfrm>
            <a:off x="935038" y="1217613"/>
            <a:ext cx="8035925" cy="4614862"/>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　</a:t>
            </a:r>
            <a:r>
              <a:rPr kumimoji="1" lang="en-US" altLang="ja-JP" sz="1400" spc="100" dirty="0">
                <a:solidFill>
                  <a:schemeClr val="tx1"/>
                </a:solidFill>
                <a:latin typeface="メイリオ" panose="020B0604030504040204" pitchFamily="50" charset="-128"/>
                <a:ea typeface="メイリオ" panose="020B0604030504040204" pitchFamily="50" charset="-128"/>
              </a:rPr>
              <a:t>1</a:t>
            </a:r>
            <a:r>
              <a:rPr kumimoji="1" lang="ja-JP" altLang="en-US" sz="1400" spc="100" dirty="0">
                <a:solidFill>
                  <a:schemeClr val="tx1"/>
                </a:solidFill>
                <a:latin typeface="メイリオ" panose="020B0604030504040204" pitchFamily="50" charset="-128"/>
                <a:ea typeface="メイリオ" panose="020B0604030504040204" pitchFamily="50" charset="-128"/>
              </a:rPr>
              <a:t>か月前に保護開始となった</a:t>
            </a:r>
            <a:r>
              <a:rPr kumimoji="1" lang="en-US" altLang="ja-JP" sz="1400" spc="100" dirty="0">
                <a:solidFill>
                  <a:schemeClr val="tx1"/>
                </a:solidFill>
                <a:latin typeface="メイリオ" panose="020B0604030504040204" pitchFamily="50" charset="-128"/>
                <a:ea typeface="メイリオ" panose="020B0604030504040204" pitchFamily="50" charset="-128"/>
              </a:rPr>
              <a:t>C</a:t>
            </a:r>
            <a:r>
              <a:rPr kumimoji="1" lang="ja-JP" altLang="en-US" sz="1400" spc="100" dirty="0">
                <a:solidFill>
                  <a:schemeClr val="tx1"/>
                </a:solidFill>
                <a:latin typeface="メイリオ" panose="020B0604030504040204" pitchFamily="50" charset="-128"/>
                <a:ea typeface="メイリオ" panose="020B0604030504040204" pitchFamily="50" charset="-128"/>
              </a:rPr>
              <a:t>さん。生活状況は落ち着き</a:t>
            </a:r>
            <a:r>
              <a:rPr kumimoji="1" lang="en-US" altLang="ja-JP" sz="1400" spc="100" dirty="0">
                <a:solidFill>
                  <a:schemeClr val="tx1"/>
                </a:solidFill>
                <a:latin typeface="メイリオ" panose="020B0604030504040204" pitchFamily="50" charset="-128"/>
                <a:ea typeface="メイリオ" panose="020B0604030504040204" pitchFamily="50" charset="-128"/>
              </a:rPr>
              <a:t>CW</a:t>
            </a:r>
            <a:r>
              <a:rPr kumimoji="1" lang="ja-JP" altLang="en-US" sz="1400" spc="100" dirty="0">
                <a:solidFill>
                  <a:schemeClr val="tx1"/>
                </a:solidFill>
                <a:latin typeface="メイリオ" panose="020B0604030504040204" pitchFamily="50" charset="-128"/>
                <a:ea typeface="メイリオ" panose="020B0604030504040204" pitchFamily="50" charset="-128"/>
              </a:rPr>
              <a:t>ともども安堵していましたが、開始時の調査結果で、市内の金融機関に</a:t>
            </a:r>
            <a:r>
              <a:rPr kumimoji="1" lang="en-US" altLang="ja-JP" sz="1400" spc="100" dirty="0">
                <a:solidFill>
                  <a:schemeClr val="tx1"/>
                </a:solidFill>
                <a:latin typeface="メイリオ" panose="020B0604030504040204" pitchFamily="50" charset="-128"/>
                <a:ea typeface="メイリオ" panose="020B0604030504040204" pitchFamily="50" charset="-128"/>
              </a:rPr>
              <a:t>300</a:t>
            </a:r>
            <a:r>
              <a:rPr kumimoji="1" lang="ja-JP" altLang="en-US" sz="1400" spc="100" dirty="0">
                <a:solidFill>
                  <a:schemeClr val="tx1"/>
                </a:solidFill>
                <a:latin typeface="メイリオ" panose="020B0604030504040204" pitchFamily="50" charset="-128"/>
                <a:ea typeface="メイリオ" panose="020B0604030504040204" pitchFamily="50" charset="-128"/>
              </a:rPr>
              <a:t>万円の定期預金口座があることがわかりました。</a:t>
            </a:r>
            <a:r>
              <a:rPr kumimoji="1" lang="en-US" altLang="ja-JP" sz="1400" spc="100" dirty="0">
                <a:solidFill>
                  <a:schemeClr val="tx1"/>
                </a:solidFill>
                <a:latin typeface="メイリオ" panose="020B0604030504040204" pitchFamily="50" charset="-128"/>
                <a:ea typeface="メイリオ" panose="020B0604030504040204" pitchFamily="50" charset="-128"/>
              </a:rPr>
              <a:t>C</a:t>
            </a:r>
            <a:r>
              <a:rPr kumimoji="1" lang="ja-JP" altLang="en-US" sz="1400" spc="100" dirty="0">
                <a:solidFill>
                  <a:schemeClr val="tx1"/>
                </a:solidFill>
                <a:latin typeface="メイリオ" panose="020B0604030504040204" pitchFamily="50" charset="-128"/>
                <a:ea typeface="メイリオ" panose="020B0604030504040204" pitchFamily="50" charset="-128"/>
              </a:rPr>
              <a:t>さんからはこの件について、特に何も言われていません。ここからの事務処理のことを考えて、</a:t>
            </a:r>
            <a:r>
              <a:rPr kumimoji="1" lang="en-US" altLang="ja-JP" sz="1400" spc="100" dirty="0">
                <a:solidFill>
                  <a:schemeClr val="tx1"/>
                </a:solidFill>
                <a:latin typeface="メイリオ" panose="020B0604030504040204" pitchFamily="50" charset="-128"/>
                <a:ea typeface="メイリオ" panose="020B0604030504040204" pitchFamily="50" charset="-128"/>
              </a:rPr>
              <a:t>CW</a:t>
            </a:r>
            <a:r>
              <a:rPr kumimoji="1" lang="ja-JP" altLang="en-US" sz="1400" spc="100" dirty="0">
                <a:solidFill>
                  <a:schemeClr val="tx1"/>
                </a:solidFill>
                <a:latin typeface="メイリオ" panose="020B0604030504040204" pitchFamily="50" charset="-128"/>
                <a:ea typeface="メイリオ" panose="020B0604030504040204" pitchFamily="50" charset="-128"/>
              </a:rPr>
              <a:t>は気が重くなっています。</a:t>
            </a: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3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この対応について、どのように感じましたか？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grpSp>
        <p:nvGrpSpPr>
          <p:cNvPr id="68612" name="グループ化 5">
            <a:extLst>
              <a:ext uri="{FF2B5EF4-FFF2-40B4-BE49-F238E27FC236}">
                <a16:creationId xmlns:a16="http://schemas.microsoft.com/office/drawing/2014/main" id="{2581B7F2-7E3B-DCE9-571E-D71D79DB3EB9}"/>
              </a:ext>
            </a:extLst>
          </p:cNvPr>
          <p:cNvGrpSpPr>
            <a:grpSpLocks/>
          </p:cNvGrpSpPr>
          <p:nvPr/>
        </p:nvGrpSpPr>
        <p:grpSpPr bwMode="auto">
          <a:xfrm>
            <a:off x="950913" y="2606675"/>
            <a:ext cx="8004175" cy="1646238"/>
            <a:chOff x="1014735" y="2860907"/>
            <a:chExt cx="8003853" cy="1646605"/>
          </a:xfrm>
        </p:grpSpPr>
        <p:sp>
          <p:nvSpPr>
            <p:cNvPr id="60422" name="テキスト ボックス 6">
              <a:extLst>
                <a:ext uri="{FF2B5EF4-FFF2-40B4-BE49-F238E27FC236}">
                  <a16:creationId xmlns:a16="http://schemas.microsoft.com/office/drawing/2014/main" id="{CC5A2A8B-0DFF-D9B7-BB59-22EEE01AC81E}"/>
                </a:ext>
              </a:extLst>
            </p:cNvPr>
            <p:cNvSpPr txBox="1">
              <a:spLocks noChangeArrowheads="1"/>
            </p:cNvSpPr>
            <p:nvPr/>
          </p:nvSpPr>
          <p:spPr bwMode="auto">
            <a:xfrm>
              <a:off x="1608436" y="2860907"/>
              <a:ext cx="7410152" cy="1646605"/>
            </a:xfrm>
            <a:prstGeom prst="rect">
              <a:avLst/>
            </a:prstGeom>
            <a:noFill/>
            <a:ln>
              <a:noFill/>
            </a:ln>
          </p:spPr>
          <p:txBody>
            <a:bodyPr r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（一度支払った保護費を</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返してください</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って本人に伝えるの、本当に気が重いなあ</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。保護開始のタイミングでは、じっくり説明するような余裕もなかったし。そのあと</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補足性の原理（法第４条）</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のことを</a:t>
              </a:r>
              <a:r>
                <a:rPr lang="en-US" altLang="ja-JP" sz="1600" spc="100" dirty="0">
                  <a:latin typeface="メイリオ" panose="020B0604030504040204" pitchFamily="50" charset="-128"/>
                  <a:ea typeface="メイリオ" panose="020B0604030504040204" pitchFamily="50" charset="-128"/>
                </a:rPr>
                <a:t>C</a:t>
              </a:r>
              <a:r>
                <a:rPr lang="ja-JP" altLang="en-US" sz="1600" spc="100" dirty="0">
                  <a:latin typeface="メイリオ" panose="020B0604030504040204" pitchFamily="50" charset="-128"/>
                  <a:ea typeface="メイリオ" panose="020B0604030504040204" pitchFamily="50" charset="-128"/>
                </a:rPr>
                <a:t>さんに説明したけど、理解してもらえた自信もないし。というかこれ、意図的に隠しているんだとしたら</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？いや、そんなの考えたくもないな</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（とりあえず後回しだ！）</a:t>
              </a:r>
              <a:endParaRPr lang="en-US" altLang="ja-JP" sz="1600" spc="100" dirty="0">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2AD2CA3C-7A92-F2F8-6966-42F1612394FF}"/>
                </a:ext>
              </a:extLst>
            </p:cNvPr>
            <p:cNvSpPr/>
            <p:nvPr/>
          </p:nvSpPr>
          <p:spPr bwMode="auto">
            <a:xfrm>
              <a:off x="1014735" y="2883137"/>
              <a:ext cx="503217" cy="250881"/>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spc="100" dirty="0">
                  <a:latin typeface="メイリオ" panose="020B0604030504040204" pitchFamily="50" charset="-128"/>
                  <a:ea typeface="メイリオ" panose="020B0604030504040204" pitchFamily="50" charset="-128"/>
                </a:rPr>
                <a:t>CW</a:t>
              </a:r>
              <a:endParaRPr kumimoji="1" lang="ja-JP" altLang="en-US" sz="1000" spc="100" dirty="0">
                <a:latin typeface="メイリオ" panose="020B0604030504040204" pitchFamily="50" charset="-128"/>
                <a:ea typeface="メイリオ" panose="020B0604030504040204" pitchFamily="50" charset="-128"/>
              </a:endParaRPr>
            </a:p>
          </p:txBody>
        </p:sp>
      </p:grpSp>
      <p:sp>
        <p:nvSpPr>
          <p:cNvPr id="3" name="四角形: 角を丸くする 2">
            <a:extLst>
              <a:ext uri="{FF2B5EF4-FFF2-40B4-BE49-F238E27FC236}">
                <a16:creationId xmlns:a16="http://schemas.microsoft.com/office/drawing/2014/main" id="{7A1407B8-FF5A-9EBB-1E28-1258E43B78DC}"/>
              </a:ext>
            </a:extLst>
          </p:cNvPr>
          <p:cNvSpPr/>
          <p:nvPr/>
        </p:nvSpPr>
        <p:spPr>
          <a:xfrm>
            <a:off x="723900" y="933450"/>
            <a:ext cx="8458200" cy="4991100"/>
          </a:xfrm>
          <a:prstGeom prst="roundRect">
            <a:avLst>
              <a:gd name="adj" fmla="val 5101"/>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
        <p:nvSpPr>
          <p:cNvPr id="5" name="二等辺三角形 4">
            <a:extLst>
              <a:ext uri="{FF2B5EF4-FFF2-40B4-BE49-F238E27FC236}">
                <a16:creationId xmlns:a16="http://schemas.microsoft.com/office/drawing/2014/main" id="{E4E2BADA-9458-4636-9AC1-BD133DC964F7}"/>
              </a:ext>
            </a:extLst>
          </p:cNvPr>
          <p:cNvSpPr/>
          <p:nvPr/>
        </p:nvSpPr>
        <p:spPr>
          <a:xfrm flipV="1">
            <a:off x="4692650" y="4666456"/>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B5544-FE80-E552-0C30-9EE548A18589}"/>
            </a:ext>
          </a:extLst>
        </p:cNvPr>
        <p:cNvGrpSpPr/>
        <p:nvPr/>
      </p:nvGrpSpPr>
      <p:grpSpPr>
        <a:xfrm>
          <a:off x="0" y="0"/>
          <a:ext cx="0" cy="0"/>
          <a:chOff x="0" y="0"/>
          <a:chExt cx="0" cy="0"/>
        </a:xfrm>
      </p:grpSpPr>
      <p:sp>
        <p:nvSpPr>
          <p:cNvPr id="68610" name="スライド番号プレースホルダー 1">
            <a:extLst>
              <a:ext uri="{FF2B5EF4-FFF2-40B4-BE49-F238E27FC236}">
                <a16:creationId xmlns:a16="http://schemas.microsoft.com/office/drawing/2014/main" id="{F64373CD-74E9-DA9B-84CE-72A5131CB4C5}"/>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58C6CC-F9CF-4F07-B7EE-EF0E066F3140}" type="slidenum">
              <a:rPr lang="ja-JP" altLang="en-US" sz="1000" smtClean="0">
                <a:solidFill>
                  <a:srgbClr val="898989"/>
                </a:solidFill>
              </a:rPr>
              <a:pPr>
                <a:lnSpc>
                  <a:spcPct val="100000"/>
                </a:lnSpc>
                <a:spcBef>
                  <a:spcPct val="0"/>
                </a:spcBef>
                <a:buFontTx/>
                <a:buNone/>
              </a:pPr>
              <a:t>35</a:t>
            </a:fld>
            <a:endParaRPr lang="ja-JP" altLang="en-US" sz="1000">
              <a:solidFill>
                <a:srgbClr val="898989"/>
              </a:solidFill>
            </a:endParaRPr>
          </a:p>
        </p:txBody>
      </p:sp>
      <p:sp>
        <p:nvSpPr>
          <p:cNvPr id="4" name="正方形/長方形 3">
            <a:extLst>
              <a:ext uri="{FF2B5EF4-FFF2-40B4-BE49-F238E27FC236}">
                <a16:creationId xmlns:a16="http://schemas.microsoft.com/office/drawing/2014/main" id="{37645836-CF72-427B-1A91-8D50B2A886A2}"/>
              </a:ext>
            </a:extLst>
          </p:cNvPr>
          <p:cNvSpPr/>
          <p:nvPr/>
        </p:nvSpPr>
        <p:spPr>
          <a:xfrm>
            <a:off x="935036" y="6109557"/>
            <a:ext cx="8035925" cy="349251"/>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algn="ctr" eaLnBrk="1" fontAlgn="auto" hangingPunct="1">
              <a:spcBef>
                <a:spcPts val="3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この２つの文書について、どのように感じましたか？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sp>
        <p:nvSpPr>
          <p:cNvPr id="5" name="二等辺三角形 4">
            <a:extLst>
              <a:ext uri="{FF2B5EF4-FFF2-40B4-BE49-F238E27FC236}">
                <a16:creationId xmlns:a16="http://schemas.microsoft.com/office/drawing/2014/main" id="{DEED61EF-06C4-4FDC-8887-440B4716EAD1}"/>
              </a:ext>
            </a:extLst>
          </p:cNvPr>
          <p:cNvSpPr/>
          <p:nvPr/>
        </p:nvSpPr>
        <p:spPr>
          <a:xfrm flipV="1">
            <a:off x="4692648" y="5732328"/>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286FFFFA-E97B-EFAF-CE35-3940C9A87A54}"/>
              </a:ext>
            </a:extLst>
          </p:cNvPr>
          <p:cNvSpPr txBox="1"/>
          <p:nvPr/>
        </p:nvSpPr>
        <p:spPr>
          <a:xfrm>
            <a:off x="453362" y="312133"/>
            <a:ext cx="4320000" cy="5262979"/>
          </a:xfrm>
          <a:prstGeom prst="rect">
            <a:avLst/>
          </a:prstGeom>
          <a:noFill/>
          <a:ln>
            <a:solidFill>
              <a:schemeClr val="tx1"/>
            </a:solidFill>
          </a:ln>
        </p:spPr>
        <p:txBody>
          <a:bodyPr wrap="square" rtlCol="0">
            <a:noAutofit/>
          </a:bodyPr>
          <a:lstStyle/>
          <a:p>
            <a:pPr algn="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令和○年</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○月○日</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en-US" sz="1400" kern="100" dirty="0">
                <a:latin typeface="ＭＳ 明朝" panose="02020609040205080304" pitchFamily="17" charset="-128"/>
                <a:ea typeface="ＭＳ 明朝" panose="02020609040205080304" pitchFamily="17" charset="-128"/>
                <a:cs typeface="Times New Roman" panose="02020603050405020304" pitchFamily="18" charset="0"/>
              </a:rPr>
              <a:t>●●　■■　</a:t>
            </a: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様</a:t>
            </a:r>
          </a:p>
          <a:p>
            <a:pPr algn="just"/>
            <a:r>
              <a:rPr lang="en-US"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○○市福祉事務所</a:t>
            </a:r>
          </a:p>
          <a:p>
            <a:pPr algn="r"/>
            <a:r>
              <a:rPr lang="en-US"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○月○日にお願いしておりました</a:t>
            </a:r>
            <a:r>
              <a:rPr lang="en-US"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8</a:t>
            </a: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月分の収入申告が提出されておりません。</a:t>
            </a:r>
          </a:p>
          <a:p>
            <a:pPr algn="l"/>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何回か訪問・電話いたしましたが、ご連絡がつかない状態が続いております。</a:t>
            </a:r>
          </a:p>
          <a:p>
            <a:pPr indent="133350" algn="l"/>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収入の申告は生活保護受給中の義務となります。このままですと、適正な保護の実施、保護の継続が困難になりますので、必ず</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△月△日までに提出くださいますようお願いいたします。</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　来所の前には必ず下記担当ま</a:t>
            </a:r>
            <a:r>
              <a:rPr lang="ja-JP" altLang="ja-JP" sz="1400" kern="100" dirty="0">
                <a:effectLst/>
                <a:latin typeface="ＭＳ 明朝" panose="02020609040205080304" pitchFamily="17" charset="-128"/>
                <a:ea typeface="ＭＳ 明朝" panose="02020609040205080304" pitchFamily="17" charset="-128"/>
                <a:cs typeface="Calibri" panose="020F0502020204030204" pitchFamily="34" charset="0"/>
              </a:rPr>
              <a:t>でご連絡ください。</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en-US" altLang="ja-JP" sz="1400" kern="100" dirty="0">
                <a:effectLst/>
                <a:latin typeface="ＭＳ 明朝" panose="02020609040205080304" pitchFamily="17" charset="-128"/>
                <a:ea typeface="ＭＳ 明朝" panose="02020609040205080304" pitchFamily="17" charset="-128"/>
                <a:cs typeface="Apple Color Emoji" pitchFamily="2" charset="0"/>
              </a:rPr>
              <a:t>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　なお、提出がない場合には保護費を窓口支給に切り替えさせていただきますので、ご承知おきください。</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en-US" altLang="ja-JP" sz="1400" kern="100" dirty="0">
                <a:effectLst/>
                <a:latin typeface="ＭＳ 明朝" panose="02020609040205080304" pitchFamily="17" charset="-128"/>
                <a:ea typeface="ＭＳ 明朝" panose="02020609040205080304" pitchFamily="17" charset="-128"/>
                <a:cs typeface="Apple Color Emoji" pitchFamily="2" charset="0"/>
              </a:rPr>
              <a:t> </a:t>
            </a:r>
          </a:p>
          <a:p>
            <a:pPr algn="l"/>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○○市福祉課</a:t>
            </a: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保護</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係</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latinLnBrk="1"/>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担当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5C82F256-7AFD-8DB6-097F-6B5AE19E74C2}"/>
              </a:ext>
            </a:extLst>
          </p:cNvPr>
          <p:cNvSpPr txBox="1"/>
          <p:nvPr/>
        </p:nvSpPr>
        <p:spPr>
          <a:xfrm>
            <a:off x="5132639" y="312133"/>
            <a:ext cx="4320000" cy="5262978"/>
          </a:xfrm>
          <a:prstGeom prst="rect">
            <a:avLst/>
          </a:prstGeom>
          <a:noFill/>
          <a:ln>
            <a:solidFill>
              <a:schemeClr val="tx1"/>
            </a:solidFill>
          </a:ln>
        </p:spPr>
        <p:txBody>
          <a:bodyPr wrap="square" rtlCol="0">
            <a:noAutofit/>
          </a:bodyPr>
          <a:lstStyle/>
          <a:p>
            <a:pPr algn="r"/>
            <a:r>
              <a:rPr lang="ja-JP" altLang="ja-JP" sz="1400" kern="100" dirty="0">
                <a:effectLst/>
                <a:latin typeface="+mn-ea"/>
                <a:cs typeface="Times New Roman" panose="02020603050405020304" pitchFamily="18" charset="0"/>
              </a:rPr>
              <a:t>令和○年</a:t>
            </a:r>
            <a:r>
              <a:rPr lang="ja-JP" altLang="ja-JP" sz="1400" kern="100" dirty="0">
                <a:effectLst/>
                <a:latin typeface="+mn-ea"/>
                <a:cs typeface="Apple Color Emoji" pitchFamily="2" charset="0"/>
              </a:rPr>
              <a:t>○月○日</a:t>
            </a:r>
            <a:endParaRPr lang="ja-JP" altLang="ja-JP" sz="1400" kern="100" dirty="0">
              <a:effectLst/>
              <a:latin typeface="+mn-ea"/>
              <a:cs typeface="Times New Roman" panose="02020603050405020304" pitchFamily="18" charset="0"/>
            </a:endParaRPr>
          </a:p>
          <a:p>
            <a:pPr algn="just"/>
            <a:r>
              <a:rPr lang="ja-JP" altLang="en-US" sz="1400" kern="100" dirty="0">
                <a:latin typeface="ＭＳ 明朝" panose="02020609040205080304" pitchFamily="17" charset="-128"/>
                <a:ea typeface="ＭＳ 明朝" panose="02020609040205080304" pitchFamily="17" charset="-128"/>
                <a:cs typeface="Times New Roman" panose="02020603050405020304" pitchFamily="18" charset="0"/>
              </a:rPr>
              <a:t>●●　■■　</a:t>
            </a:r>
            <a:r>
              <a:rPr lang="ja-JP" altLang="ja-JP" sz="1400" kern="100" dirty="0">
                <a:effectLst/>
                <a:latin typeface="+mn-ea"/>
                <a:cs typeface="Times New Roman" panose="02020603050405020304" pitchFamily="18" charset="0"/>
              </a:rPr>
              <a:t>様</a:t>
            </a:r>
          </a:p>
          <a:p>
            <a:pPr algn="just"/>
            <a:r>
              <a:rPr lang="en-US" altLang="ja-JP" sz="1400" kern="100" dirty="0">
                <a:effectLst/>
                <a:latin typeface="+mn-ea"/>
                <a:cs typeface="Times New Roman" panose="02020603050405020304" pitchFamily="18" charset="0"/>
              </a:rPr>
              <a:t> </a:t>
            </a:r>
            <a:endParaRPr lang="ja-JP" altLang="ja-JP" sz="1400" kern="100" dirty="0">
              <a:effectLst/>
              <a:latin typeface="+mn-ea"/>
              <a:cs typeface="Times New Roman" panose="02020603050405020304" pitchFamily="18" charset="0"/>
            </a:endParaRPr>
          </a:p>
          <a:p>
            <a:pPr algn="r"/>
            <a:r>
              <a:rPr lang="ja-JP" altLang="ja-JP" sz="1400" kern="100" dirty="0">
                <a:effectLst/>
                <a:latin typeface="+mn-ea"/>
                <a:cs typeface="Times New Roman" panose="02020603050405020304" pitchFamily="18" charset="0"/>
              </a:rPr>
              <a:t>○○市福祉事務所</a:t>
            </a:r>
          </a:p>
          <a:p>
            <a:pPr algn="r"/>
            <a:r>
              <a:rPr lang="en-US" altLang="ja-JP" sz="1400" kern="100" dirty="0">
                <a:effectLst/>
                <a:latin typeface="Meiryo" panose="020B0604030504040204" pitchFamily="34" charset="-128"/>
                <a:ea typeface="Meiryo" panose="020B0604030504040204" pitchFamily="34" charset="-128"/>
                <a:cs typeface="Times New Roman" panose="02020603050405020304" pitchFamily="18" charset="0"/>
              </a:rPr>
              <a:t> </a:t>
            </a:r>
            <a:endParaRPr lang="ja-JP" altLang="ja-JP" sz="1400" kern="100" dirty="0">
              <a:effectLst/>
              <a:latin typeface="Meiryo" panose="020B0604030504040204" pitchFamily="34" charset="-128"/>
              <a:ea typeface="Meiryo" panose="020B0604030504040204" pitchFamily="34" charset="-128"/>
              <a:cs typeface="Times New Roman" panose="02020603050405020304" pitchFamily="18" charset="0"/>
            </a:endParaRPr>
          </a:p>
          <a:p>
            <a:pPr algn="l"/>
            <a:r>
              <a:rPr lang="ja-JP" altLang="ja-JP" sz="1400" kern="100" dirty="0">
                <a:effectLst/>
                <a:latin typeface="Meiryo" panose="020B0604030504040204" pitchFamily="34" charset="-128"/>
                <a:ea typeface="Meiryo" panose="020B0604030504040204" pitchFamily="34" charset="-128"/>
                <a:cs typeface="Times New Roman" panose="02020603050405020304" pitchFamily="18" charset="0"/>
              </a:rPr>
              <a:t>　</a:t>
            </a:r>
            <a:r>
              <a:rPr lang="ja-JP" altLang="en-US" sz="1400" kern="100" dirty="0">
                <a:effectLst/>
                <a:latin typeface="+mn-ea"/>
                <a:cs typeface="Times New Roman" panose="02020603050405020304" pitchFamily="18" charset="0"/>
              </a:rPr>
              <a:t>暑い日が続いておりますが、お仕事の方はいかがでしょうか。</a:t>
            </a:r>
            <a:endParaRPr lang="en-US" altLang="ja-JP" sz="1400" kern="100" dirty="0">
              <a:effectLst/>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本日は収入申告の件でご連絡いたしました。</a:t>
            </a:r>
            <a:endParaRPr lang="en-US" altLang="ja-JP" sz="1400" kern="100" dirty="0">
              <a:effectLst/>
              <a:latin typeface="+mn-ea"/>
              <a:cs typeface="Times New Roman" panose="02020603050405020304" pitchFamily="18" charset="0"/>
            </a:endParaRPr>
          </a:p>
          <a:p>
            <a:pPr algn="l"/>
            <a:r>
              <a:rPr lang="ja-JP" altLang="en-US" sz="1400" kern="100" dirty="0">
                <a:latin typeface="+mn-ea"/>
                <a:cs typeface="Times New Roman" panose="02020603050405020304" pitchFamily="18" charset="0"/>
              </a:rPr>
              <a:t>　先日お願いしました</a:t>
            </a:r>
            <a:r>
              <a:rPr lang="ja-JP" altLang="en-US" sz="1400" b="1" u="sng" kern="100" dirty="0">
                <a:latin typeface="MS Gothic" panose="020B0609070205080204" pitchFamily="49" charset="-128"/>
                <a:ea typeface="MS Gothic" panose="020B0609070205080204" pitchFamily="49" charset="-128"/>
                <a:cs typeface="Times New Roman" panose="02020603050405020304" pitchFamily="18" charset="0"/>
              </a:rPr>
              <a:t>８月分の収入申告</a:t>
            </a:r>
            <a:r>
              <a:rPr lang="ja-JP" altLang="en-US" sz="1400" kern="100" dirty="0">
                <a:latin typeface="+mn-ea"/>
                <a:cs typeface="Times New Roman" panose="02020603050405020304" pitchFamily="18" charset="0"/>
              </a:rPr>
              <a:t>が、まだいただけていない状態です。</a:t>
            </a:r>
            <a:endParaRPr lang="en-US" altLang="ja-JP" sz="1400" kern="100" dirty="0">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お忙しいとは思いますが、</a:t>
            </a:r>
            <a:r>
              <a:rPr lang="ja-JP" altLang="en-US" sz="1400" b="1" u="sng" kern="100" dirty="0">
                <a:effectLst/>
                <a:latin typeface="MS Gothic" panose="020B0609070205080204" pitchFamily="49" charset="-128"/>
                <a:ea typeface="MS Gothic" panose="020B0609070205080204" pitchFamily="49" charset="-128"/>
                <a:cs typeface="Times New Roman" panose="02020603050405020304" pitchFamily="18" charset="0"/>
              </a:rPr>
              <a:t>▲月▲日までに</a:t>
            </a:r>
            <a:r>
              <a:rPr lang="ja-JP" altLang="en-US" sz="1400" kern="100" dirty="0">
                <a:effectLst/>
                <a:latin typeface="+mn-ea"/>
                <a:cs typeface="Times New Roman" panose="02020603050405020304" pitchFamily="18" charset="0"/>
              </a:rPr>
              <a:t>提出いただくようお願いいたします。</a:t>
            </a:r>
            <a:endParaRPr lang="en-US" altLang="ja-JP" sz="1400" kern="100" dirty="0">
              <a:effectLst/>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a:t>
            </a:r>
            <a:endParaRPr lang="en-US" altLang="ja-JP" sz="1400" kern="100" dirty="0">
              <a:effectLst/>
              <a:latin typeface="+mn-ea"/>
              <a:cs typeface="Times New Roman" panose="02020603050405020304" pitchFamily="18" charset="0"/>
            </a:endParaRPr>
          </a:p>
          <a:p>
            <a:pPr algn="l"/>
            <a:r>
              <a:rPr lang="ja-JP" altLang="en-US" sz="1400" kern="100" dirty="0">
                <a:latin typeface="+mn-ea"/>
                <a:cs typeface="Times New Roman" panose="02020603050405020304" pitchFamily="18" charset="0"/>
              </a:rPr>
              <a:t>　何回かお電話、訪問させていただきましたが、</a:t>
            </a:r>
            <a:r>
              <a:rPr lang="ja-JP" altLang="en-US" sz="1400" kern="100" dirty="0" err="1">
                <a:latin typeface="+mn-ea"/>
                <a:cs typeface="Times New Roman" panose="02020603050405020304" pitchFamily="18" charset="0"/>
              </a:rPr>
              <a:t>お出に</a:t>
            </a:r>
            <a:r>
              <a:rPr lang="ja-JP" altLang="en-US" sz="1400" kern="100" dirty="0">
                <a:latin typeface="+mn-ea"/>
                <a:cs typeface="Times New Roman" panose="02020603050405020304" pitchFamily="18" charset="0"/>
              </a:rPr>
              <a:t>ならず、心配しております。</a:t>
            </a:r>
            <a:endParaRPr lang="en-US" altLang="ja-JP" sz="1400" kern="100" dirty="0">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a:t>
            </a:r>
            <a:r>
              <a:rPr lang="ja-JP" altLang="en-US" sz="1400" kern="100" dirty="0">
                <a:latin typeface="+mn-ea"/>
                <a:cs typeface="Times New Roman" panose="02020603050405020304" pitchFamily="18" charset="0"/>
              </a:rPr>
              <a:t>この手紙をご覧になりましたら、下記担当までご連絡ください。</a:t>
            </a:r>
            <a:endParaRPr lang="en-US" altLang="ja-JP" sz="1400" kern="100" dirty="0">
              <a:latin typeface="+mn-ea"/>
              <a:cs typeface="Times New Roman" panose="02020603050405020304" pitchFamily="18" charset="0"/>
            </a:endParaRPr>
          </a:p>
          <a:p>
            <a:pPr algn="l"/>
            <a:r>
              <a:rPr lang="ja-JP" altLang="en-US" sz="1400" kern="100" dirty="0">
                <a:effectLst/>
                <a:latin typeface="Meiryo" panose="020B0604030504040204" pitchFamily="34" charset="-128"/>
                <a:ea typeface="Meiryo" panose="020B0604030504040204" pitchFamily="34" charset="-128"/>
                <a:cs typeface="Times New Roman" panose="02020603050405020304" pitchFamily="18" charset="0"/>
              </a:rPr>
              <a:t>　</a:t>
            </a:r>
            <a:r>
              <a:rPr lang="en-US" altLang="ja-JP" sz="1400" kern="100" dirty="0">
                <a:effectLst/>
                <a:latin typeface="Meiryo" panose="020B0604030504040204" pitchFamily="34" charset="-128"/>
                <a:ea typeface="Meiryo" panose="020B0604030504040204" pitchFamily="34" charset="-128"/>
                <a:cs typeface="Apple Color Emoji" pitchFamily="2" charset="0"/>
              </a:rPr>
              <a:t> </a:t>
            </a:r>
          </a:p>
          <a:p>
            <a:pPr algn="l"/>
            <a:endParaRPr lang="ja-JP" altLang="ja-JP" sz="1400" kern="100" dirty="0">
              <a:effectLst/>
              <a:latin typeface="Meiryo" panose="020B0604030504040204" pitchFamily="34" charset="-128"/>
              <a:ea typeface="Meiryo" panose="020B0604030504040204" pitchFamily="34" charset="-128"/>
              <a:cs typeface="Times New Roman" panose="02020603050405020304" pitchFamily="18" charset="0"/>
            </a:endParaRPr>
          </a:p>
          <a:p>
            <a:pPr algn="r"/>
            <a:r>
              <a:rPr lang="ja-JP" altLang="ja-JP" sz="1400" kern="100" dirty="0">
                <a:effectLst/>
                <a:latin typeface="+mn-ea"/>
                <a:cs typeface="Apple Color Emoji" pitchFamily="2" charset="0"/>
              </a:rPr>
              <a:t>○○市福祉課</a:t>
            </a:r>
            <a:r>
              <a:rPr lang="ja-JP" altLang="en-US" sz="1400" kern="100" dirty="0">
                <a:effectLst/>
                <a:latin typeface="+mn-ea"/>
                <a:cs typeface="Apple Color Emoji" pitchFamily="2" charset="0"/>
              </a:rPr>
              <a:t>保護</a:t>
            </a:r>
            <a:r>
              <a:rPr lang="ja-JP" altLang="ja-JP" sz="1400" kern="100" dirty="0">
                <a:effectLst/>
                <a:latin typeface="+mn-ea"/>
                <a:cs typeface="Apple Color Emoji" pitchFamily="2" charset="0"/>
              </a:rPr>
              <a:t>係</a:t>
            </a:r>
            <a:endParaRPr lang="ja-JP" altLang="ja-JP" sz="1400" kern="100" dirty="0">
              <a:effectLst/>
              <a:latin typeface="+mn-ea"/>
              <a:cs typeface="Times New Roman" panose="02020603050405020304" pitchFamily="18" charset="0"/>
            </a:endParaRPr>
          </a:p>
          <a:p>
            <a:pPr algn="r" latinLnBrk="1"/>
            <a:r>
              <a:rPr lang="ja-JP" altLang="ja-JP" sz="1400" kern="100" dirty="0">
                <a:effectLst/>
                <a:latin typeface="+mn-ea"/>
                <a:cs typeface="Apple Color Emoji" pitchFamily="2" charset="0"/>
              </a:rPr>
              <a:t>担当　◻︎◻︎</a:t>
            </a:r>
            <a:endParaRPr lang="ja-JP" altLang="ja-JP" sz="1400" kern="100" dirty="0">
              <a:effectLst/>
              <a:latin typeface="+mn-ea"/>
              <a:cs typeface="Times New Roman" panose="02020603050405020304" pitchFamily="18" charset="0"/>
            </a:endParaRPr>
          </a:p>
          <a:p>
            <a:pPr algn="r"/>
            <a:r>
              <a:rPr lang="en-US" altLang="ja-JP" sz="1400" kern="100" dirty="0">
                <a:effectLst/>
                <a:latin typeface="+mn-ea"/>
                <a:cs typeface="Apple Color Emoji" pitchFamily="2" charset="0"/>
              </a:rPr>
              <a:t>○○−○○○○−○○○○</a:t>
            </a:r>
          </a:p>
        </p:txBody>
      </p:sp>
      <p:sp>
        <p:nvSpPr>
          <p:cNvPr id="2" name="テキスト ボックス 1">
            <a:extLst>
              <a:ext uri="{FF2B5EF4-FFF2-40B4-BE49-F238E27FC236}">
                <a16:creationId xmlns:a16="http://schemas.microsoft.com/office/drawing/2014/main" id="{EC551165-7151-3207-88B5-6BE22F5547CA}"/>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出典：委員作成資料</a:t>
            </a:r>
            <a:endParaRPr kumimoji="1" lang="en-US" altLang="ja-JP" sz="1000" spc="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28719072"/>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スライド番号プレースホルダー 1">
            <a:extLst>
              <a:ext uri="{FF2B5EF4-FFF2-40B4-BE49-F238E27FC236}">
                <a16:creationId xmlns:a16="http://schemas.microsoft.com/office/drawing/2014/main" id="{40331A54-571C-DCB2-BCDD-FEB0FA7B5E8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514B64B-E94C-4CF1-9243-1FC612A67E32}" type="slidenum">
              <a:rPr lang="ja-JP" altLang="en-US" sz="1000" smtClean="0">
                <a:solidFill>
                  <a:srgbClr val="898989"/>
                </a:solidFill>
              </a:rPr>
              <a:pPr>
                <a:lnSpc>
                  <a:spcPct val="100000"/>
                </a:lnSpc>
                <a:spcBef>
                  <a:spcPct val="0"/>
                </a:spcBef>
                <a:buFontTx/>
                <a:buNone/>
              </a:pPr>
              <a:t>36</a:t>
            </a:fld>
            <a:endParaRPr lang="ja-JP" altLang="en-US" sz="1000">
              <a:solidFill>
                <a:srgbClr val="898989"/>
              </a:solidFill>
            </a:endParaRPr>
          </a:p>
        </p:txBody>
      </p:sp>
      <p:sp>
        <p:nvSpPr>
          <p:cNvPr id="10" name="テキスト ボックス 9">
            <a:extLst>
              <a:ext uri="{FF2B5EF4-FFF2-40B4-BE49-F238E27FC236}">
                <a16:creationId xmlns:a16="http://schemas.microsoft.com/office/drawing/2014/main" id="{ABA911C2-C7FA-A922-41FD-4EB954D3574D}"/>
              </a:ext>
            </a:extLst>
          </p:cNvPr>
          <p:cNvSpPr txBox="1"/>
          <p:nvPr/>
        </p:nvSpPr>
        <p:spPr>
          <a:xfrm>
            <a:off x="5280025" y="3257550"/>
            <a:ext cx="4021138" cy="3235325"/>
          </a:xfrm>
          <a:prstGeom prst="rect">
            <a:avLst/>
          </a:prstGeom>
          <a:noFill/>
          <a:ln w="57150">
            <a:solidFill>
              <a:schemeClr val="accent5">
                <a:lumMod val="75000"/>
              </a:schemeClr>
            </a:solidFill>
            <a:prstDash val="sysDot"/>
          </a:ln>
        </p:spPr>
        <p:txBody>
          <a:bodyPr tIns="108000"/>
          <a:lstStyle/>
          <a:p>
            <a:pPr algn="ctr" defTabSz="914400">
              <a:spcBef>
                <a:spcPct val="30000"/>
              </a:spcBef>
              <a:defRPr/>
            </a:pPr>
            <a:r>
              <a:rPr kumimoji="1" lang="ja-JP" altLang="en-US" sz="1600" b="1" spc="100" dirty="0">
                <a:latin typeface="メイリオ" panose="020B0604030504040204" pitchFamily="50" charset="-128"/>
                <a:ea typeface="メイリオ" panose="020B0604030504040204" pitchFamily="50" charset="-128"/>
              </a:rPr>
              <a:t>面接時等のトラブルへの対処方法</a:t>
            </a:r>
            <a:endParaRPr kumimoji="1" lang="en-US" altLang="ja-JP" sz="1600" b="1" spc="100" dirty="0">
              <a:latin typeface="メイリオ" panose="020B0604030504040204" pitchFamily="50" charset="-128"/>
              <a:ea typeface="メイリオ" panose="020B0604030504040204" pitchFamily="50" charset="-128"/>
            </a:endParaRPr>
          </a:p>
          <a:p>
            <a:pPr algn="ctr" defTabSz="914400">
              <a:spcBef>
                <a:spcPct val="30000"/>
              </a:spcBef>
              <a:defRPr/>
            </a:pPr>
            <a:r>
              <a:rPr kumimoji="1" lang="ja-JP" altLang="en-US" sz="1000" b="1" spc="100" dirty="0">
                <a:latin typeface="メイリオ" panose="020B0604030504040204" pitchFamily="50" charset="-128"/>
                <a:ea typeface="メイリオ" panose="020B0604030504040204" pitchFamily="50" charset="-128"/>
              </a:rPr>
              <a:t>～初期段階で適切に対応するために～</a:t>
            </a:r>
            <a:endParaRPr kumimoji="1" lang="en-US" altLang="ja-JP" b="1" spc="100" dirty="0">
              <a:latin typeface="メイリオ" panose="020B0604030504040204" pitchFamily="50" charset="-128"/>
              <a:ea typeface="メイリオ" panose="020B0604030504040204" pitchFamily="50" charset="-128"/>
            </a:endParaRPr>
          </a:p>
          <a:p>
            <a:pPr defTabSz="914400">
              <a:spcBef>
                <a:spcPct val="30000"/>
              </a:spcBef>
              <a:defRPr/>
            </a:pPr>
            <a:endParaRPr kumimoji="1" lang="en-US" altLang="ja-JP" spc="100" dirty="0">
              <a:latin typeface="メイリオ" panose="020B0604030504040204" pitchFamily="50" charset="-128"/>
              <a:ea typeface="メイリオ" panose="020B0604030504040204" pitchFamily="50" charset="-128"/>
            </a:endParaRPr>
          </a:p>
        </p:txBody>
      </p:sp>
      <p:sp>
        <p:nvSpPr>
          <p:cNvPr id="11" name="二等辺三角形 10">
            <a:extLst>
              <a:ext uri="{FF2B5EF4-FFF2-40B4-BE49-F238E27FC236}">
                <a16:creationId xmlns:a16="http://schemas.microsoft.com/office/drawing/2014/main" id="{FE926CC2-309B-67DF-30A0-CA565EB4D6C8}"/>
              </a:ext>
            </a:extLst>
          </p:cNvPr>
          <p:cNvSpPr/>
          <p:nvPr/>
        </p:nvSpPr>
        <p:spPr>
          <a:xfrm flipV="1">
            <a:off x="4676775" y="2300288"/>
            <a:ext cx="603250" cy="193675"/>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 name="テキスト ボックス 2">
            <a:extLst>
              <a:ext uri="{FF2B5EF4-FFF2-40B4-BE49-F238E27FC236}">
                <a16:creationId xmlns:a16="http://schemas.microsoft.com/office/drawing/2014/main" id="{D683D158-3569-E788-CB7E-31465ACFBC54}"/>
              </a:ext>
            </a:extLst>
          </p:cNvPr>
          <p:cNvSpPr txBox="1"/>
          <p:nvPr/>
        </p:nvSpPr>
        <p:spPr>
          <a:xfrm>
            <a:off x="273000" y="635000"/>
            <a:ext cx="9360000" cy="1570038"/>
          </a:xfrm>
          <a:prstGeom prst="rect">
            <a:avLst/>
          </a:prstGeom>
          <a:noFill/>
        </p:spPr>
        <p:txBody>
          <a:bodyPr>
            <a:spAutoFit/>
          </a:bodyPr>
          <a:lstStyle/>
          <a:p>
            <a:pPr marL="285750" indent="-285750" eaLnBrk="1" fontAlgn="auto" hangingPunct="1">
              <a:spcBef>
                <a:spcPts val="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ケースワーカーの業務は、突発的な対応が求められることが多くあります。事務処理や対人援助を含め、ケースワーカー１人で全てに対応することができない状況に置かれることは、ごく当たり前のことです。</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ここまででも確認したように、生活保護業務は、福祉事務所という「組織」として行うものです。だからこそ、１つひとつの判断には明確な「根拠」が必要であり、１人で判断することが難しい場合には、必ず組織的対応による判断が求められます。</a:t>
            </a:r>
            <a:endParaRPr kumimoji="1" lang="en-US" altLang="ja-JP" sz="14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8019BD68-FEAF-7128-899B-DD17D50BE343}"/>
              </a:ext>
            </a:extLst>
          </p:cNvPr>
          <p:cNvSpPr txBox="1"/>
          <p:nvPr/>
        </p:nvSpPr>
        <p:spPr>
          <a:xfrm>
            <a:off x="604838" y="3257550"/>
            <a:ext cx="4021137" cy="3235325"/>
          </a:xfrm>
          <a:prstGeom prst="rect">
            <a:avLst/>
          </a:prstGeom>
          <a:noFill/>
          <a:ln w="57150">
            <a:solidFill>
              <a:schemeClr val="accent5">
                <a:lumMod val="75000"/>
              </a:schemeClr>
            </a:solidFill>
            <a:prstDash val="sysDot"/>
          </a:ln>
        </p:spPr>
        <p:txBody>
          <a:bodyPr tIns="108000"/>
          <a:lstStyle/>
          <a:p>
            <a:pPr algn="ctr" defTabSz="914400">
              <a:spcBef>
                <a:spcPct val="30000"/>
              </a:spcBef>
              <a:defRPr/>
            </a:pPr>
            <a:r>
              <a:rPr kumimoji="1" lang="ja-JP" altLang="en-US" sz="1600" b="1" spc="100" dirty="0">
                <a:latin typeface="メイリオ" panose="020B0604030504040204" pitchFamily="50" charset="-128"/>
                <a:ea typeface="メイリオ" panose="020B0604030504040204" pitchFamily="50" charset="-128"/>
              </a:rPr>
              <a:t>円滑な「報連相」のための工夫</a:t>
            </a:r>
            <a:endParaRPr kumimoji="1" lang="en-US" altLang="ja-JP" sz="1400" b="1" spc="100" dirty="0">
              <a:latin typeface="メイリオ" panose="020B0604030504040204" pitchFamily="50" charset="-128"/>
              <a:ea typeface="メイリオ" panose="020B0604030504040204" pitchFamily="50" charset="-128"/>
            </a:endParaRPr>
          </a:p>
          <a:p>
            <a:pPr algn="ctr" defTabSz="914400">
              <a:spcBef>
                <a:spcPct val="30000"/>
              </a:spcBef>
              <a:defRPr/>
            </a:pPr>
            <a:r>
              <a:rPr kumimoji="1" lang="ja-JP" altLang="en-US" sz="1000" b="1" spc="100" dirty="0">
                <a:latin typeface="メイリオ" panose="020B0604030504040204" pitchFamily="50" charset="-128"/>
                <a:ea typeface="メイリオ" panose="020B0604030504040204" pitchFamily="50" charset="-128"/>
              </a:rPr>
              <a:t>～「忙しそうだから相談しづらい」を乗り越えるために～</a:t>
            </a:r>
            <a:endParaRPr kumimoji="1" lang="en-US" altLang="ja-JP" sz="1600" b="1" spc="100" dirty="0">
              <a:latin typeface="メイリオ" panose="020B0604030504040204" pitchFamily="50" charset="-128"/>
              <a:ea typeface="メイリオ" panose="020B0604030504040204" pitchFamily="50" charset="-128"/>
            </a:endParaRPr>
          </a:p>
          <a:p>
            <a:pPr defTabSz="914400">
              <a:spcBef>
                <a:spcPct val="30000"/>
              </a:spcBef>
              <a:defRPr/>
            </a:pPr>
            <a:endParaRPr kumimoji="1" lang="en-US" altLang="ja-JP" sz="1600" spc="1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BA6BA3C6-8402-004B-CB1F-42A156800AE7}"/>
              </a:ext>
            </a:extLst>
          </p:cNvPr>
          <p:cNvSpPr txBox="1"/>
          <p:nvPr/>
        </p:nvSpPr>
        <p:spPr>
          <a:xfrm>
            <a:off x="2776538" y="2690813"/>
            <a:ext cx="4352925" cy="369887"/>
          </a:xfrm>
          <a:prstGeom prst="rect">
            <a:avLst/>
          </a:prstGeom>
          <a:noFill/>
        </p:spPr>
        <p:txBody>
          <a:bodyPr>
            <a:spAutoFit/>
          </a:bodyPr>
          <a:lstStyle/>
          <a:p>
            <a:pPr algn="ctr">
              <a:defRPr/>
            </a:pPr>
            <a:r>
              <a:rPr kumimoji="1" lang="ja-JP" altLang="en-US" spc="100" dirty="0">
                <a:latin typeface="メイリオ" panose="020B0604030504040204" pitchFamily="50" charset="-128"/>
                <a:ea typeface="メイリオ" panose="020B0604030504040204" pitchFamily="50" charset="-128"/>
              </a:rPr>
              <a:t>確認しておきましょう</a:t>
            </a:r>
            <a:endParaRPr lang="ja-JP" altLang="en-US" dirty="0"/>
          </a:p>
        </p:txBody>
      </p:sp>
      <p:pic>
        <p:nvPicPr>
          <p:cNvPr id="70665" name="図 13" descr="ランプ, 光 が含まれている画像&#10;&#10;AI によって生成されたコンテンツは間違っている可能性があります。">
            <a:extLst>
              <a:ext uri="{FF2B5EF4-FFF2-40B4-BE49-F238E27FC236}">
                <a16:creationId xmlns:a16="http://schemas.microsoft.com/office/drawing/2014/main" id="{7B9B1A05-19AA-0110-0D06-3EF33A0E95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6538" y="2205038"/>
            <a:ext cx="1214437"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a:extLst>
              <a:ext uri="{FF2B5EF4-FFF2-40B4-BE49-F238E27FC236}">
                <a16:creationId xmlns:a16="http://schemas.microsoft.com/office/drawing/2014/main" id="{3091BD10-43C4-7C67-C97A-AE65674905FE}"/>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３．組織的対応の重要性</a:t>
            </a:r>
          </a:p>
        </p:txBody>
      </p:sp>
      <p:sp>
        <p:nvSpPr>
          <p:cNvPr id="5" name="正方形/長方形 4">
            <a:extLst>
              <a:ext uri="{FF2B5EF4-FFF2-40B4-BE49-F238E27FC236}">
                <a16:creationId xmlns:a16="http://schemas.microsoft.com/office/drawing/2014/main" id="{26E915CC-5323-363F-61E3-B4FC76522B1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9BCB9C-4223-C337-85E5-6320972CB53D}"/>
              </a:ext>
            </a:extLst>
          </p:cNvPr>
          <p:cNvSpPr/>
          <p:nvPr/>
        </p:nvSpPr>
        <p:spPr>
          <a:xfrm>
            <a:off x="134938" y="782638"/>
            <a:ext cx="9636125" cy="5822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600"/>
              </a:spcBef>
              <a:spcAft>
                <a:spcPts val="0"/>
              </a:spcAft>
              <a:defRPr/>
            </a:pPr>
            <a:endParaRPr kumimoji="1" lang="en-US" altLang="ja-JP" sz="2000" dirty="0">
              <a:solidFill>
                <a:schemeClr val="tx1"/>
              </a:solidFill>
              <a:latin typeface="メイリオ" panose="020B0604030504040204" pitchFamily="50" charset="-128"/>
              <a:ea typeface="メイリオ" panose="020B0604030504040204" pitchFamily="50" charset="-128"/>
            </a:endParaRPr>
          </a:p>
        </p:txBody>
      </p:sp>
      <p:sp>
        <p:nvSpPr>
          <p:cNvPr id="72707" name="スライド番号プレースホルダー 1">
            <a:extLst>
              <a:ext uri="{FF2B5EF4-FFF2-40B4-BE49-F238E27FC236}">
                <a16:creationId xmlns:a16="http://schemas.microsoft.com/office/drawing/2014/main" id="{0706195C-ABDE-078B-40E8-6ECB9F902C3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DC18E9CC-FD0D-44AF-9565-8786A2E5C56C}" type="slidenum">
              <a:rPr lang="ja-JP" altLang="en-US" sz="1000" smtClean="0">
                <a:solidFill>
                  <a:srgbClr val="898989"/>
                </a:solidFill>
              </a:rPr>
              <a:pPr>
                <a:lnSpc>
                  <a:spcPct val="100000"/>
                </a:lnSpc>
                <a:spcBef>
                  <a:spcPct val="0"/>
                </a:spcBef>
                <a:buFontTx/>
                <a:buNone/>
              </a:pPr>
              <a:t>37</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04DF59C1-73BC-7705-35B9-04155410A92F}"/>
              </a:ext>
            </a:extLst>
          </p:cNvPr>
          <p:cNvSpPr/>
          <p:nvPr/>
        </p:nvSpPr>
        <p:spPr>
          <a:xfrm>
            <a:off x="134938" y="796925"/>
            <a:ext cx="9636125" cy="5695950"/>
          </a:xfrm>
          <a:prstGeom prst="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1200"/>
              </a:spcBef>
              <a:spcAft>
                <a:spcPts val="0"/>
              </a:spcAft>
              <a:defRPr/>
            </a:pPr>
            <a:r>
              <a:rPr kumimoji="1" lang="en-US" altLang="ja-JP" sz="2400" spc="150" dirty="0">
                <a:solidFill>
                  <a:schemeClr val="tx1"/>
                </a:solidFill>
                <a:latin typeface="メイリオ" panose="020B0604030504040204" pitchFamily="50" charset="-128"/>
                <a:ea typeface="メイリオ" panose="020B0604030504040204" pitchFamily="50" charset="-128"/>
              </a:rPr>
              <a:t>【</a:t>
            </a:r>
            <a:r>
              <a:rPr kumimoji="1" lang="ja-JP" altLang="en-US" sz="2400" spc="150" dirty="0">
                <a:solidFill>
                  <a:schemeClr val="tx1"/>
                </a:solidFill>
                <a:latin typeface="メイリオ" panose="020B0604030504040204" pitchFamily="50" charset="-128"/>
                <a:ea typeface="メイリオ" panose="020B0604030504040204" pitchFamily="50" charset="-128"/>
              </a:rPr>
              <a:t>自由に記載して下さい</a:t>
            </a:r>
            <a:r>
              <a:rPr kumimoji="1" lang="en-US" altLang="ja-JP" sz="2400" spc="150" dirty="0">
                <a:solidFill>
                  <a:schemeClr val="tx1"/>
                </a:solidFill>
                <a:latin typeface="メイリオ" panose="020B0604030504040204" pitchFamily="50" charset="-128"/>
                <a:ea typeface="メイリオ" panose="020B0604030504040204" pitchFamily="50" charset="-128"/>
              </a:rPr>
              <a:t>】</a:t>
            </a:r>
          </a:p>
          <a:p>
            <a:pPr algn="ctr" eaLnBrk="1" fontAlgn="auto" hangingPunct="1">
              <a:spcBef>
                <a:spcPts val="1200"/>
              </a:spcBef>
              <a:spcAft>
                <a:spcPts val="0"/>
              </a:spcAft>
              <a:defRPr/>
            </a:pPr>
            <a:endParaRPr kumimoji="1" lang="en-US" altLang="ja-JP" sz="2400"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1200"/>
              </a:spcBef>
              <a:spcAft>
                <a:spcPts val="0"/>
              </a:spcAft>
              <a:defRPr/>
            </a:pPr>
            <a:r>
              <a:rPr kumimoji="1" lang="ja-JP" altLang="en-US" sz="2400" spc="150" dirty="0">
                <a:solidFill>
                  <a:schemeClr val="tx1"/>
                </a:solidFill>
                <a:latin typeface="メイリオ" panose="020B0604030504040204" pitchFamily="50" charset="-128"/>
                <a:ea typeface="メイリオ" panose="020B0604030504040204" pitchFamily="50" charset="-128"/>
              </a:rPr>
              <a:t>講師あるいは職場の</a:t>
            </a:r>
            <a:r>
              <a:rPr kumimoji="1" lang="en-US" altLang="ja-JP" sz="2400" spc="150" dirty="0">
                <a:solidFill>
                  <a:schemeClr val="tx1"/>
                </a:solidFill>
                <a:latin typeface="メイリオ" panose="020B0604030504040204" pitchFamily="50" charset="-128"/>
                <a:ea typeface="メイリオ" panose="020B0604030504040204" pitchFamily="50" charset="-128"/>
              </a:rPr>
              <a:t>2</a:t>
            </a:r>
            <a:r>
              <a:rPr kumimoji="1" lang="ja-JP" altLang="en-US" sz="2400" spc="150" dirty="0">
                <a:solidFill>
                  <a:schemeClr val="tx1"/>
                </a:solidFill>
                <a:latin typeface="メイリオ" panose="020B0604030504040204" pitchFamily="50" charset="-128"/>
                <a:ea typeface="メイリオ" panose="020B0604030504040204" pitchFamily="50" charset="-128"/>
              </a:rPr>
              <a:t>年目以上の職員より</a:t>
            </a:r>
            <a:endParaRPr kumimoji="1" lang="en-US" altLang="ja-JP" sz="2400"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1200"/>
              </a:spcBef>
              <a:spcAft>
                <a:spcPts val="0"/>
              </a:spcAft>
              <a:defRPr/>
            </a:pPr>
            <a:r>
              <a:rPr kumimoji="1" lang="ja-JP" altLang="en-US" sz="2400" spc="150" dirty="0">
                <a:solidFill>
                  <a:schemeClr val="tx1"/>
                </a:solidFill>
                <a:latin typeface="メイリオ" panose="020B0604030504040204" pitchFamily="50" charset="-128"/>
                <a:ea typeface="メイリオ" panose="020B0604030504040204" pitchFamily="50" charset="-128"/>
              </a:rPr>
              <a:t>「ケースワーカーとしてのやりがい」を感じた</a:t>
            </a:r>
            <a:endParaRPr kumimoji="1" lang="en-US" altLang="ja-JP" sz="2400"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1200"/>
              </a:spcBef>
              <a:spcAft>
                <a:spcPts val="0"/>
              </a:spcAft>
              <a:defRPr/>
            </a:pPr>
            <a:r>
              <a:rPr kumimoji="1" lang="ja-JP" altLang="en-US" sz="2400" spc="150" dirty="0">
                <a:solidFill>
                  <a:schemeClr val="tx1"/>
                </a:solidFill>
                <a:latin typeface="メイリオ" panose="020B0604030504040204" pitchFamily="50" charset="-128"/>
                <a:ea typeface="メイリオ" panose="020B0604030504040204" pitchFamily="50" charset="-128"/>
              </a:rPr>
              <a:t>エピソードを紹介</a:t>
            </a:r>
          </a:p>
        </p:txBody>
      </p:sp>
      <p:sp>
        <p:nvSpPr>
          <p:cNvPr id="2" name="正方形/長方形 1">
            <a:extLst>
              <a:ext uri="{FF2B5EF4-FFF2-40B4-BE49-F238E27FC236}">
                <a16:creationId xmlns:a16="http://schemas.microsoft.com/office/drawing/2014/main" id="{779FA6E6-B82B-FB16-FC86-FDF9A1726D02}"/>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４．講師からのメッセージ「仕事のやりがい」</a:t>
            </a:r>
          </a:p>
        </p:txBody>
      </p:sp>
      <p:sp>
        <p:nvSpPr>
          <p:cNvPr id="5" name="正方形/長方形 4">
            <a:extLst>
              <a:ext uri="{FF2B5EF4-FFF2-40B4-BE49-F238E27FC236}">
                <a16:creationId xmlns:a16="http://schemas.microsoft.com/office/drawing/2014/main" id="{81419053-760F-FFA1-5F2F-05F2BBFEE6B9}"/>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EB44-A542-3425-4077-6AD7ADBEA0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9AA349-CF6C-57F2-9A0E-DB50F4051D6F}"/>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6" name="正方形/長方形 5">
            <a:extLst>
              <a:ext uri="{FF2B5EF4-FFF2-40B4-BE49-F238E27FC236}">
                <a16:creationId xmlns:a16="http://schemas.microsoft.com/office/drawing/2014/main" id="{DD70273E-F639-6DBE-585A-2E15EA7F9F2A}"/>
              </a:ext>
            </a:extLst>
          </p:cNvPr>
          <p:cNvSpPr/>
          <p:nvPr/>
        </p:nvSpPr>
        <p:spPr>
          <a:xfrm>
            <a:off x="463083" y="2545137"/>
            <a:ext cx="8686334" cy="3971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　　　　</a:t>
            </a: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273E58D-B1C9-0905-5629-8BBC8926ED1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8" name="角丸四角形 12">
            <a:extLst>
              <a:ext uri="{FF2B5EF4-FFF2-40B4-BE49-F238E27FC236}">
                <a16:creationId xmlns:a16="http://schemas.microsoft.com/office/drawing/2014/main" id="{CBA6E346-6414-DE64-450E-8E7664B8C77A}"/>
              </a:ext>
            </a:extLst>
          </p:cNvPr>
          <p:cNvSpPr/>
          <p:nvPr/>
        </p:nvSpPr>
        <p:spPr>
          <a:xfrm>
            <a:off x="265113" y="886661"/>
            <a:ext cx="4680000" cy="540000"/>
          </a:xfrm>
          <a:prstGeom prst="roundRect">
            <a:avLst>
              <a:gd name="adj" fmla="val 70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2000" b="1" spc="300" dirty="0">
                <a:solidFill>
                  <a:prstClr val="black"/>
                </a:solidFill>
                <a:latin typeface="メイリオ" panose="020B0604030504040204" pitchFamily="50" charset="-128"/>
                <a:ea typeface="メイリオ" panose="020B0604030504040204" pitchFamily="50" charset="-128"/>
              </a:rPr>
              <a:t>生活保護制度の意義・目的</a:t>
            </a:r>
          </a:p>
        </p:txBody>
      </p:sp>
      <p:sp>
        <p:nvSpPr>
          <p:cNvPr id="13" name="角丸四角形 12">
            <a:extLst>
              <a:ext uri="{FF2B5EF4-FFF2-40B4-BE49-F238E27FC236}">
                <a16:creationId xmlns:a16="http://schemas.microsoft.com/office/drawing/2014/main" id="{8D2403C7-4DF8-F918-D5C8-7C90D37D01CD}"/>
              </a:ext>
            </a:extLst>
          </p:cNvPr>
          <p:cNvSpPr/>
          <p:nvPr/>
        </p:nvSpPr>
        <p:spPr>
          <a:xfrm>
            <a:off x="265113" y="3114491"/>
            <a:ext cx="4680000" cy="540000"/>
          </a:xfrm>
          <a:prstGeom prst="roundRect">
            <a:avLst>
              <a:gd name="adj" fmla="val 70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ケースワーカーとしての心構え</a:t>
            </a:r>
          </a:p>
        </p:txBody>
      </p:sp>
      <p:sp>
        <p:nvSpPr>
          <p:cNvPr id="14" name="角丸四角形 12">
            <a:extLst>
              <a:ext uri="{FF2B5EF4-FFF2-40B4-BE49-F238E27FC236}">
                <a16:creationId xmlns:a16="http://schemas.microsoft.com/office/drawing/2014/main" id="{6B16BDD7-07A4-5F40-7880-ABB56B8B000A}"/>
              </a:ext>
            </a:extLst>
          </p:cNvPr>
          <p:cNvSpPr/>
          <p:nvPr/>
        </p:nvSpPr>
        <p:spPr>
          <a:xfrm>
            <a:off x="265113" y="1531002"/>
            <a:ext cx="9261475" cy="15606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lstStyle/>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prstClr val="black"/>
                </a:solidFill>
                <a:latin typeface="メイリオ" panose="020B0604030504040204" pitchFamily="50" charset="-128"/>
                <a:ea typeface="メイリオ" panose="020B0604030504040204" pitchFamily="50" charset="-128"/>
              </a:rPr>
              <a:t>生活保護制度は、憲法第</a:t>
            </a:r>
            <a:r>
              <a:rPr kumimoji="1" lang="en-US" altLang="ja-JP" spc="100" dirty="0">
                <a:solidFill>
                  <a:prstClr val="black"/>
                </a:solidFill>
                <a:latin typeface="メイリオ" panose="020B0604030504040204" pitchFamily="50" charset="-128"/>
                <a:ea typeface="メイリオ" panose="020B0604030504040204" pitchFamily="50" charset="-128"/>
              </a:rPr>
              <a:t>25</a:t>
            </a:r>
            <a:r>
              <a:rPr kumimoji="1" lang="ja-JP" altLang="en-US" spc="100" dirty="0">
                <a:solidFill>
                  <a:prstClr val="black"/>
                </a:solidFill>
                <a:latin typeface="メイリオ" panose="020B0604030504040204" pitchFamily="50" charset="-128"/>
                <a:ea typeface="メイリオ" panose="020B0604030504040204" pitchFamily="50" charset="-128"/>
              </a:rPr>
              <a:t>条の生存権を具現化したものであること</a:t>
            </a:r>
            <a:endParaRPr kumimoji="1" lang="en-US" altLang="ja-JP" spc="100" dirty="0">
              <a:solidFill>
                <a:prstClr val="black"/>
              </a:solidFill>
              <a:latin typeface="メイリオ" panose="020B0604030504040204" pitchFamily="50" charset="-128"/>
              <a:ea typeface="メイリオ" panose="020B0604030504040204" pitchFamily="50" charset="-128"/>
            </a:endParaRPr>
          </a:p>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prstClr val="black"/>
                </a:solidFill>
                <a:latin typeface="メイリオ" panose="020B0604030504040204" pitchFamily="50" charset="-128"/>
                <a:ea typeface="メイリオ" panose="020B0604030504040204" pitchFamily="50" charset="-128"/>
              </a:rPr>
              <a:t>生活保護制度は、すべての国民に対し、その困窮の程度に応じ必要な保護を行い、その最低限度の生活を保障するとともに、その自立を助長することを目的とするものであること</a:t>
            </a:r>
            <a:endParaRPr kumimoji="1" lang="en-US" altLang="ja-JP" spc="100" dirty="0">
              <a:solidFill>
                <a:prstClr val="black"/>
              </a:solidFill>
              <a:latin typeface="メイリオ" panose="020B0604030504040204" pitchFamily="50" charset="-128"/>
              <a:ea typeface="メイリオ" panose="020B0604030504040204" pitchFamily="50" charset="-128"/>
            </a:endParaRPr>
          </a:p>
        </p:txBody>
      </p:sp>
      <p:sp>
        <p:nvSpPr>
          <p:cNvPr id="15" name="角丸四角形 12">
            <a:extLst>
              <a:ext uri="{FF2B5EF4-FFF2-40B4-BE49-F238E27FC236}">
                <a16:creationId xmlns:a16="http://schemas.microsoft.com/office/drawing/2014/main" id="{A9718BA5-63B8-A9AB-3EDB-BEF8110CE66B}"/>
              </a:ext>
            </a:extLst>
          </p:cNvPr>
          <p:cNvSpPr/>
          <p:nvPr/>
        </p:nvSpPr>
        <p:spPr>
          <a:xfrm>
            <a:off x="265113" y="3798445"/>
            <a:ext cx="9261475" cy="2622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lstStyle/>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schemeClr val="tx1"/>
                </a:solidFill>
                <a:latin typeface="メイリオ" panose="020B0604030504040204" pitchFamily="50" charset="-128"/>
                <a:ea typeface="メイリオ" panose="020B0604030504040204" pitchFamily="50" charset="-128"/>
              </a:rPr>
              <a:t>ケースワーカーは、生活保護法の目的を達成するため、最低生活保障としての保護費の支給と、自立の助長のための相談援助・自立支援の実施を通じて、</a:t>
            </a:r>
            <a:r>
              <a:rPr kumimoji="1" lang="ja-JP" altLang="en-US" b="1" u="sng" spc="100" dirty="0">
                <a:solidFill>
                  <a:schemeClr val="tx1"/>
                </a:solidFill>
                <a:latin typeface="メイリオ" panose="020B0604030504040204" pitchFamily="50" charset="-128"/>
                <a:ea typeface="メイリオ" panose="020B0604030504040204" pitchFamily="50" charset="-128"/>
              </a:rPr>
              <a:t>住民が当たり前の暮らしを送るための権利や命を守る立場</a:t>
            </a:r>
            <a:r>
              <a:rPr kumimoji="1" lang="ja-JP" altLang="en-US" spc="100" dirty="0">
                <a:solidFill>
                  <a:schemeClr val="tx1"/>
                </a:solidFill>
                <a:latin typeface="メイリオ" panose="020B0604030504040204" pitchFamily="50" charset="-128"/>
                <a:ea typeface="メイリオ" panose="020B0604030504040204" pitchFamily="50" charset="-128"/>
              </a:rPr>
              <a:t>にあります。</a:t>
            </a:r>
          </a:p>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schemeClr val="tx1"/>
                </a:solidFill>
                <a:latin typeface="メイリオ" panose="020B0604030504040204" pitchFamily="50" charset="-128"/>
                <a:ea typeface="メイリオ" panose="020B0604030504040204" pitchFamily="50" charset="-128"/>
              </a:rPr>
              <a:t>「生活保護問答集について」や「生活保護実施の態度（生活保護手帳）」を踏まえ、保護の決定実施に当たって、</a:t>
            </a:r>
            <a:r>
              <a:rPr kumimoji="1" lang="ja-JP" altLang="en-US" b="1" u="sng" spc="100" dirty="0">
                <a:solidFill>
                  <a:schemeClr val="tx1"/>
                </a:solidFill>
                <a:latin typeface="メイリオ" panose="020B0604030504040204" pitchFamily="50" charset="-128"/>
                <a:ea typeface="メイリオ" panose="020B0604030504040204" pitchFamily="50" charset="-128"/>
              </a:rPr>
              <a:t>常に生活保護の理念に立ち返って考えましょう</a:t>
            </a:r>
            <a:r>
              <a:rPr kumimoji="1" lang="ja-JP" altLang="en-US" spc="100" dirty="0">
                <a:solidFill>
                  <a:schemeClr val="tx1"/>
                </a:solidFill>
                <a:latin typeface="メイリオ" panose="020B0604030504040204" pitchFamily="50" charset="-128"/>
                <a:ea typeface="メイリオ" panose="020B0604030504040204" pitchFamily="50" charset="-128"/>
              </a:rPr>
              <a:t>。また、</a:t>
            </a:r>
            <a:r>
              <a:rPr kumimoji="1" lang="ja-JP" altLang="en-US" b="1" u="sng" spc="100" dirty="0">
                <a:solidFill>
                  <a:schemeClr val="tx1"/>
                </a:solidFill>
                <a:latin typeface="メイリオ" panose="020B0604030504040204" pitchFamily="50" charset="-128"/>
                <a:ea typeface="メイリオ" panose="020B0604030504040204" pitchFamily="50" charset="-128"/>
              </a:rPr>
              <a:t>相談者や生活保護を受給される方</a:t>
            </a:r>
            <a:r>
              <a:rPr kumimoji="1" lang="ja-JP" altLang="en-US" spc="100" dirty="0">
                <a:solidFill>
                  <a:schemeClr val="tx1"/>
                </a:solidFill>
                <a:latin typeface="メイリオ" panose="020B0604030504040204" pitchFamily="50" charset="-128"/>
                <a:ea typeface="メイリオ" panose="020B0604030504040204" pitchFamily="50" charset="-128"/>
              </a:rPr>
              <a:t>をかけがえのない１人の人として尊重するとともに、</a:t>
            </a:r>
            <a:r>
              <a:rPr kumimoji="1" lang="ja-JP" altLang="en-US" b="1" u="sng" spc="100" dirty="0">
                <a:solidFill>
                  <a:schemeClr val="tx1"/>
                </a:solidFill>
                <a:latin typeface="メイリオ" panose="020B0604030504040204" pitchFamily="50" charset="-128"/>
                <a:ea typeface="メイリオ" panose="020B0604030504040204" pitchFamily="50" charset="-128"/>
              </a:rPr>
              <a:t>その立場や心情をよく理解し、良き相談相手になりましょう</a:t>
            </a:r>
            <a:r>
              <a:rPr kumimoji="1" lang="ja-JP" altLang="en-US" spc="100" dirty="0">
                <a:solidFill>
                  <a:schemeClr val="tx1"/>
                </a:solidFill>
                <a:latin typeface="メイリオ" panose="020B0604030504040204" pitchFamily="50" charset="-128"/>
                <a:ea typeface="メイリオ" panose="020B0604030504040204" pitchFamily="50" charset="-128"/>
              </a:rPr>
              <a:t>。</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schemeClr val="tx1"/>
                </a:solidFill>
                <a:latin typeface="メイリオ" panose="020B0604030504040204" pitchFamily="50" charset="-128"/>
                <a:ea typeface="メイリオ" panose="020B0604030504040204" pitchFamily="50" charset="-128"/>
              </a:rPr>
              <a:t>ケースワーカー</a:t>
            </a:r>
            <a:r>
              <a:rPr kumimoji="1" lang="ja-JP" altLang="en-US" b="1" u="sng" spc="100" dirty="0">
                <a:solidFill>
                  <a:schemeClr val="tx1"/>
                </a:solidFill>
                <a:latin typeface="メイリオ" panose="020B0604030504040204" pitchFamily="50" charset="-128"/>
                <a:ea typeface="メイリオ" panose="020B0604030504040204" pitchFamily="50" charset="-128"/>
              </a:rPr>
              <a:t>１人で抱え込まず</a:t>
            </a:r>
            <a:r>
              <a:rPr kumimoji="1" lang="ja-JP" altLang="en-US" spc="100" dirty="0">
                <a:solidFill>
                  <a:schemeClr val="tx1"/>
                </a:solidFill>
                <a:latin typeface="メイリオ" panose="020B0604030504040204" pitchFamily="50" charset="-128"/>
                <a:ea typeface="メイリオ" panose="020B0604030504040204" pitchFamily="50" charset="-128"/>
              </a:rPr>
              <a:t>、不安も含め上司、同僚に</a:t>
            </a:r>
            <a:r>
              <a:rPr kumimoji="1" lang="ja-JP" altLang="en-US" b="1" u="sng" spc="100" dirty="0">
                <a:solidFill>
                  <a:schemeClr val="tx1"/>
                </a:solidFill>
                <a:latin typeface="メイリオ" panose="020B0604030504040204" pitchFamily="50" charset="-128"/>
                <a:ea typeface="メイリオ" panose="020B0604030504040204" pitchFamily="50" charset="-128"/>
              </a:rPr>
              <a:t>相談しましょう</a:t>
            </a:r>
            <a:r>
              <a:rPr kumimoji="1" lang="ja-JP" altLang="en-US" spc="100" dirty="0">
                <a:solidFill>
                  <a:schemeClr val="tx1"/>
                </a:solidFill>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227758869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番号プレースホルダー 2">
            <a:extLst>
              <a:ext uri="{FF2B5EF4-FFF2-40B4-BE49-F238E27FC236}">
                <a16:creationId xmlns:a16="http://schemas.microsoft.com/office/drawing/2014/main" id="{5AFD9857-B1D4-0781-4C1E-AA118A5CBCE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51CCDD6-D8B7-4D94-892B-11850B22BC52}" type="slidenum">
              <a:rPr lang="ja-JP" altLang="en-US" sz="1000" smtClean="0">
                <a:solidFill>
                  <a:srgbClr val="898989"/>
                </a:solidFill>
              </a:rPr>
              <a:pPr>
                <a:lnSpc>
                  <a:spcPct val="100000"/>
                </a:lnSpc>
                <a:spcBef>
                  <a:spcPct val="0"/>
                </a:spcBef>
                <a:buFontTx/>
                <a:buNone/>
              </a:pPr>
              <a:t>3</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49AF4FD2-90F2-5025-2CAF-8CCCE95E262C}"/>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ワークを行う上での留意点</a:t>
            </a:r>
          </a:p>
        </p:txBody>
      </p:sp>
      <p:sp>
        <p:nvSpPr>
          <p:cNvPr id="4" name="テキスト ボックス 24">
            <a:extLst>
              <a:ext uri="{FF2B5EF4-FFF2-40B4-BE49-F238E27FC236}">
                <a16:creationId xmlns:a16="http://schemas.microsoft.com/office/drawing/2014/main" id="{3609CEFF-A9AE-449C-0858-BEE1F719D47E}"/>
              </a:ext>
            </a:extLst>
          </p:cNvPr>
          <p:cNvSpPr txBox="1">
            <a:spLocks noChangeArrowheads="1"/>
          </p:cNvSpPr>
          <p:nvPr/>
        </p:nvSpPr>
        <p:spPr bwMode="auto">
          <a:xfrm>
            <a:off x="342900" y="719138"/>
            <a:ext cx="9218613" cy="660400"/>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本教材は、受講者のみなさん同士で意見交換をする「ワーク」を取り入れています。</a:t>
            </a:r>
            <a:endParaRPr kumimoji="0" lang="en-US" altLang="ja-JP" sz="1600" spc="100" dirty="0">
              <a:latin typeface="メイリオ" panose="020B0604030504040204" pitchFamily="50" charset="-128"/>
              <a:ea typeface="メイリオ" panose="020B0604030504040204" pitchFamily="50" charset="-128"/>
            </a:endParaRPr>
          </a:p>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ワークを意義ある時間にするために、以下のルールを守りましょう。</a:t>
            </a:r>
          </a:p>
        </p:txBody>
      </p:sp>
      <p:sp>
        <p:nvSpPr>
          <p:cNvPr id="6" name="吹き出し: 角を丸めた四角形 5">
            <a:extLst>
              <a:ext uri="{FF2B5EF4-FFF2-40B4-BE49-F238E27FC236}">
                <a16:creationId xmlns:a16="http://schemas.microsoft.com/office/drawing/2014/main" id="{8D218C26-70FD-22F6-6C7D-F5F1475F03C2}"/>
              </a:ext>
            </a:extLst>
          </p:cNvPr>
          <p:cNvSpPr/>
          <p:nvPr/>
        </p:nvSpPr>
        <p:spPr>
          <a:xfrm>
            <a:off x="4237038" y="5881688"/>
            <a:ext cx="3967162" cy="523875"/>
          </a:xfrm>
          <a:prstGeom prst="wedgeRoundRectCallout">
            <a:avLst>
              <a:gd name="adj1" fmla="val 54949"/>
              <a:gd name="adj2" fmla="val 21996"/>
              <a:gd name="adj3" fmla="val 16667"/>
            </a:avLst>
          </a:prstGeom>
          <a:solidFill>
            <a:schemeClr val="bg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皆さんの仕事においても、重要な視点ですね。</a:t>
            </a:r>
          </a:p>
        </p:txBody>
      </p:sp>
      <p:sp>
        <p:nvSpPr>
          <p:cNvPr id="8" name="テキスト ボックス 7">
            <a:extLst>
              <a:ext uri="{FF2B5EF4-FFF2-40B4-BE49-F238E27FC236}">
                <a16:creationId xmlns:a16="http://schemas.microsoft.com/office/drawing/2014/main" id="{4A6B8462-635C-F3CC-C214-B20A35D81441}"/>
              </a:ext>
            </a:extLst>
          </p:cNvPr>
          <p:cNvSpPr txBox="1"/>
          <p:nvPr/>
        </p:nvSpPr>
        <p:spPr>
          <a:xfrm>
            <a:off x="433388" y="1622425"/>
            <a:ext cx="2401887" cy="539750"/>
          </a:xfrm>
          <a:prstGeom prst="roundRect">
            <a:avLst>
              <a:gd name="adj" fmla="val 50000"/>
            </a:avLst>
          </a:prstGeom>
          <a:noFill/>
          <a:ln>
            <a:noFill/>
          </a:ln>
        </p:spPr>
        <p:txBody>
          <a:bodyPr rIns="90000"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批判しない</a:t>
            </a:r>
            <a:endParaRPr lang="ja-JP" altLang="en-US" spc="300" dirty="0"/>
          </a:p>
        </p:txBody>
      </p:sp>
      <p:sp>
        <p:nvSpPr>
          <p:cNvPr id="9" name="テキスト ボックス 8">
            <a:extLst>
              <a:ext uri="{FF2B5EF4-FFF2-40B4-BE49-F238E27FC236}">
                <a16:creationId xmlns:a16="http://schemas.microsoft.com/office/drawing/2014/main" id="{E39486BC-75FF-AF0D-363B-5D33B2283354}"/>
              </a:ext>
            </a:extLst>
          </p:cNvPr>
          <p:cNvSpPr txBox="1"/>
          <p:nvPr/>
        </p:nvSpPr>
        <p:spPr>
          <a:xfrm>
            <a:off x="433388" y="3167063"/>
            <a:ext cx="32242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みんなの意見を聞く</a:t>
            </a:r>
            <a:endParaRPr lang="ja-JP" altLang="en-US" spc="300" dirty="0"/>
          </a:p>
        </p:txBody>
      </p:sp>
      <p:sp>
        <p:nvSpPr>
          <p:cNvPr id="10" name="テキスト ボックス 9">
            <a:extLst>
              <a:ext uri="{FF2B5EF4-FFF2-40B4-BE49-F238E27FC236}">
                <a16:creationId xmlns:a16="http://schemas.microsoft.com/office/drawing/2014/main" id="{81936887-9AB8-792E-0D63-AD10046F071E}"/>
              </a:ext>
            </a:extLst>
          </p:cNvPr>
          <p:cNvSpPr txBox="1"/>
          <p:nvPr/>
        </p:nvSpPr>
        <p:spPr>
          <a:xfrm>
            <a:off x="433388" y="4465638"/>
            <a:ext cx="59420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聞いたこと、話したことはこの場限りで</a:t>
            </a:r>
            <a:endParaRPr lang="ja-JP" altLang="en-US" spc="300" dirty="0"/>
          </a:p>
        </p:txBody>
      </p:sp>
      <p:pic>
        <p:nvPicPr>
          <p:cNvPr id="17417" name="図 11" descr="抽象 が含まれている画像&#10;&#10;自動的に生成された説明">
            <a:extLst>
              <a:ext uri="{FF2B5EF4-FFF2-40B4-BE49-F238E27FC236}">
                <a16:creationId xmlns:a16="http://schemas.microsoft.com/office/drawing/2014/main" id="{945FFAF7-5BEE-E030-C381-42B891AEB9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3216"/>
          <a:stretch>
            <a:fillRect/>
          </a:stretch>
        </p:blipFill>
        <p:spPr bwMode="auto">
          <a:xfrm>
            <a:off x="8043863" y="5451475"/>
            <a:ext cx="1655762"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3BE25342-A94A-1B4B-A18D-261DC043DCB5}"/>
              </a:ext>
            </a:extLst>
          </p:cNvPr>
          <p:cNvSpPr txBox="1"/>
          <p:nvPr/>
        </p:nvSpPr>
        <p:spPr>
          <a:xfrm>
            <a:off x="690563" y="2205038"/>
            <a:ext cx="7145337" cy="8159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「思ったこと」を率直に、自由に話し合う上で大切なルールです。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ネガティブな意見や、「理解できない</a:t>
            </a:r>
            <a:r>
              <a:rPr kumimoji="1" lang="en-US" altLang="ja-JP" sz="1400" spc="100" dirty="0">
                <a:latin typeface="メイリオ" panose="020B0604030504040204" pitchFamily="50" charset="-128"/>
                <a:ea typeface="メイリオ" panose="020B0604030504040204" pitchFamily="50" charset="-128"/>
              </a:rPr>
              <a:t>…</a:t>
            </a:r>
            <a:r>
              <a:rPr kumimoji="1" lang="ja-JP" altLang="en-US" sz="1400" spc="100" dirty="0">
                <a:latin typeface="メイリオ" panose="020B0604030504040204" pitchFamily="50" charset="-128"/>
                <a:ea typeface="メイリオ" panose="020B0604030504040204" pitchFamily="50" charset="-128"/>
              </a:rPr>
              <a:t>」と感じる意見が出てきたとしても、それを頭ごなしに否定はせず、まずはその意見をそのまま受け止めましょう。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EF729B47-184F-27DB-8504-6B2FD0359A75}"/>
              </a:ext>
            </a:extLst>
          </p:cNvPr>
          <p:cNvSpPr txBox="1"/>
          <p:nvPr/>
        </p:nvSpPr>
        <p:spPr>
          <a:xfrm>
            <a:off x="690563" y="3759200"/>
            <a:ext cx="7145337" cy="5238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限られた研修時間を有効に活用するために、参加している人全員が発言の機会を持てるようにしましょう。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3CDEA692-E2BC-B636-2DB4-E9E1A96A8E08}"/>
              </a:ext>
            </a:extLst>
          </p:cNvPr>
          <p:cNvSpPr txBox="1"/>
          <p:nvPr/>
        </p:nvSpPr>
        <p:spPr>
          <a:xfrm>
            <a:off x="690563" y="5016868"/>
            <a:ext cx="7145337" cy="815608"/>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安心して話せる場を作るために大切なルールです。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誰かに共有したいと感じたよい話があれば、共有してもよいかどうか、</a:t>
            </a:r>
            <a:br>
              <a:rPr kumimoji="1" lang="en-US" altLang="ja-JP" sz="1400" spc="100" dirty="0">
                <a:latin typeface="メイリオ" panose="020B0604030504040204" pitchFamily="50" charset="-128"/>
                <a:ea typeface="メイリオ" panose="020B0604030504040204" pitchFamily="50" charset="-128"/>
              </a:rPr>
            </a:br>
            <a:r>
              <a:rPr kumimoji="1" lang="ja-JP" altLang="en-US" sz="1400" spc="100" dirty="0">
                <a:latin typeface="メイリオ" panose="020B0604030504040204" pitchFamily="50" charset="-128"/>
                <a:ea typeface="メイリオ" panose="020B0604030504040204" pitchFamily="50" charset="-128"/>
              </a:rPr>
              <a:t>講師や本人に相談しましょう。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25" name="平行四辺形 24">
            <a:extLst>
              <a:ext uri="{FF2B5EF4-FFF2-40B4-BE49-F238E27FC236}">
                <a16:creationId xmlns:a16="http://schemas.microsoft.com/office/drawing/2014/main" id="{6E6FB946-5768-7060-3227-8286D4BED892}"/>
              </a:ext>
            </a:extLst>
          </p:cNvPr>
          <p:cNvSpPr/>
          <p:nvPr/>
        </p:nvSpPr>
        <p:spPr>
          <a:xfrm>
            <a:off x="433388" y="2022475"/>
            <a:ext cx="165576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6" name="平行四辺形 25">
            <a:extLst>
              <a:ext uri="{FF2B5EF4-FFF2-40B4-BE49-F238E27FC236}">
                <a16:creationId xmlns:a16="http://schemas.microsoft.com/office/drawing/2014/main" id="{B5201812-4298-57A6-F8B5-B3D0F5346412}"/>
              </a:ext>
            </a:extLst>
          </p:cNvPr>
          <p:cNvSpPr/>
          <p:nvPr/>
        </p:nvSpPr>
        <p:spPr>
          <a:xfrm>
            <a:off x="433388" y="3563938"/>
            <a:ext cx="2627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7" name="平行四辺形 26">
            <a:extLst>
              <a:ext uri="{FF2B5EF4-FFF2-40B4-BE49-F238E27FC236}">
                <a16:creationId xmlns:a16="http://schemas.microsoft.com/office/drawing/2014/main" id="{5BBB6EDC-5FBD-F8A1-52FA-6A75D7A399E2}"/>
              </a:ext>
            </a:extLst>
          </p:cNvPr>
          <p:cNvSpPr/>
          <p:nvPr/>
        </p:nvSpPr>
        <p:spPr>
          <a:xfrm>
            <a:off x="433388" y="4865688"/>
            <a:ext cx="5040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29" name="図 28" descr="時計 が含まれている画像&#10;&#10;AI によって生成されたコンテンツは間違っている可能性があります。">
            <a:extLst>
              <a:ext uri="{FF2B5EF4-FFF2-40B4-BE49-F238E27FC236}">
                <a16:creationId xmlns:a16="http://schemas.microsoft.com/office/drawing/2014/main" id="{7AD7B538-C34C-6DC9-0ADF-2A82AB047F85}"/>
              </a:ext>
            </a:extLst>
          </p:cNvPr>
          <p:cNvPicPr>
            <a:picLocks noChangeAspect="1"/>
          </p:cNvPicPr>
          <p:nvPr/>
        </p:nvPicPr>
        <p:blipFill>
          <a:blip r:embed="rId4">
            <a:duotone>
              <a:prstClr val="black"/>
              <a:schemeClr val="accent5">
                <a:tint val="45000"/>
                <a:satMod val="400000"/>
              </a:schemeClr>
            </a:duotone>
          </a:blip>
          <a:stretch>
            <a:fillRect/>
          </a:stretch>
        </p:blipFill>
        <p:spPr>
          <a:xfrm>
            <a:off x="8333888" y="4546417"/>
            <a:ext cx="1076873" cy="1076873"/>
          </a:xfrm>
          <a:prstGeom prst="rect">
            <a:avLst/>
          </a:prstGeom>
        </p:spPr>
      </p:pic>
      <p:sp>
        <p:nvSpPr>
          <p:cNvPr id="30" name="乗算記号 29">
            <a:extLst>
              <a:ext uri="{FF2B5EF4-FFF2-40B4-BE49-F238E27FC236}">
                <a16:creationId xmlns:a16="http://schemas.microsoft.com/office/drawing/2014/main" id="{CAF43815-6B6F-1329-BAA3-899565C56959}"/>
              </a:ext>
            </a:extLst>
          </p:cNvPr>
          <p:cNvSpPr/>
          <p:nvPr/>
        </p:nvSpPr>
        <p:spPr>
          <a:xfrm>
            <a:off x="8031163" y="4446588"/>
            <a:ext cx="576262" cy="576262"/>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grpSp>
        <p:nvGrpSpPr>
          <p:cNvPr id="17426" name="グループ化 36">
            <a:extLst>
              <a:ext uri="{FF2B5EF4-FFF2-40B4-BE49-F238E27FC236}">
                <a16:creationId xmlns:a16="http://schemas.microsoft.com/office/drawing/2014/main" id="{9DBE31B6-D2C5-D116-6470-F599685680CE}"/>
              </a:ext>
            </a:extLst>
          </p:cNvPr>
          <p:cNvGrpSpPr>
            <a:grpSpLocks/>
          </p:cNvGrpSpPr>
          <p:nvPr/>
        </p:nvGrpSpPr>
        <p:grpSpPr bwMode="auto">
          <a:xfrm>
            <a:off x="8734425" y="3378200"/>
            <a:ext cx="1068388" cy="1068388"/>
            <a:chOff x="8399784" y="3448193"/>
            <a:chExt cx="1068322" cy="1068322"/>
          </a:xfrm>
        </p:grpSpPr>
        <p:pic>
          <p:nvPicPr>
            <p:cNvPr id="34" name="図 33" descr="時計 が含まれている画像&#10;&#10;AI によって生成されたコンテンツは間違っている可能性があります。">
              <a:extLst>
                <a:ext uri="{FF2B5EF4-FFF2-40B4-BE49-F238E27FC236}">
                  <a16:creationId xmlns:a16="http://schemas.microsoft.com/office/drawing/2014/main" id="{D44DF9EC-C566-5FB4-8FA3-D83483878E9E}"/>
                </a:ext>
              </a:extLst>
            </p:cNvPr>
            <p:cNvPicPr>
              <a:picLocks noChangeAspect="1"/>
            </p:cNvPicPr>
            <p:nvPr/>
          </p:nvPicPr>
          <p:blipFill>
            <a:blip r:embed="rId5">
              <a:duotone>
                <a:prstClr val="black"/>
                <a:schemeClr val="accent5">
                  <a:tint val="45000"/>
                  <a:satMod val="400000"/>
                </a:schemeClr>
              </a:duotone>
            </a:blip>
            <a:stretch>
              <a:fillRect/>
            </a:stretch>
          </p:blipFill>
          <p:spPr>
            <a:xfrm>
              <a:off x="8399784" y="3448193"/>
              <a:ext cx="915922" cy="915922"/>
            </a:xfrm>
            <a:prstGeom prst="rect">
              <a:avLst/>
            </a:prstGeom>
          </p:spPr>
        </p:pic>
        <p:pic>
          <p:nvPicPr>
            <p:cNvPr id="35" name="図 34" descr="時計 が含まれている画像&#10;&#10;AI によって生成されたコンテンツは間違っている可能性があります。">
              <a:extLst>
                <a:ext uri="{FF2B5EF4-FFF2-40B4-BE49-F238E27FC236}">
                  <a16:creationId xmlns:a16="http://schemas.microsoft.com/office/drawing/2014/main" id="{5CB889FE-9316-F052-718B-E5C3ABB70F91}"/>
                </a:ext>
              </a:extLst>
            </p:cNvPr>
            <p:cNvPicPr>
              <a:picLocks noChangeAspect="1"/>
            </p:cNvPicPr>
            <p:nvPr/>
          </p:nvPicPr>
          <p:blipFill>
            <a:blip r:embed="rId5">
              <a:duotone>
                <a:prstClr val="black"/>
                <a:schemeClr val="accent5">
                  <a:tint val="45000"/>
                  <a:satMod val="400000"/>
                </a:schemeClr>
              </a:duotone>
            </a:blip>
            <a:stretch>
              <a:fillRect/>
            </a:stretch>
          </p:blipFill>
          <p:spPr>
            <a:xfrm>
              <a:off x="8552184" y="3600593"/>
              <a:ext cx="915922" cy="915922"/>
            </a:xfrm>
            <a:prstGeom prst="rect">
              <a:avLst/>
            </a:prstGeom>
          </p:spPr>
        </p:pic>
        <p:pic>
          <p:nvPicPr>
            <p:cNvPr id="36" name="図 35" descr="時計 が含まれている画像&#10;&#10;AI によって生成されたコンテンツは間違っている可能性があります。">
              <a:extLst>
                <a:ext uri="{FF2B5EF4-FFF2-40B4-BE49-F238E27FC236}">
                  <a16:creationId xmlns:a16="http://schemas.microsoft.com/office/drawing/2014/main" id="{4D91D39B-95CC-D307-EA53-4FFD836A5A18}"/>
                </a:ext>
              </a:extLst>
            </p:cNvPr>
            <p:cNvPicPr>
              <a:picLocks noChangeAspect="1"/>
            </p:cNvPicPr>
            <p:nvPr/>
          </p:nvPicPr>
          <p:blipFill>
            <a:blip r:embed="rId5">
              <a:duotone>
                <a:prstClr val="black"/>
                <a:schemeClr val="accent5">
                  <a:tint val="45000"/>
                  <a:satMod val="400000"/>
                </a:schemeClr>
              </a:duotone>
            </a:blip>
            <a:srcRect r="30050"/>
            <a:stretch/>
          </p:blipFill>
          <p:spPr>
            <a:xfrm>
              <a:off x="8748937" y="3489697"/>
              <a:ext cx="640687" cy="915922"/>
            </a:xfrm>
            <a:prstGeom prst="rect">
              <a:avLst/>
            </a:prstGeom>
          </p:spPr>
        </p:pic>
      </p:grpSp>
      <p:sp>
        <p:nvSpPr>
          <p:cNvPr id="40" name="乗算記号 39">
            <a:extLst>
              <a:ext uri="{FF2B5EF4-FFF2-40B4-BE49-F238E27FC236}">
                <a16:creationId xmlns:a16="http://schemas.microsoft.com/office/drawing/2014/main" id="{BD9E2228-CE14-48B8-7D27-293DB4CC7C9D}"/>
              </a:ext>
            </a:extLst>
          </p:cNvPr>
          <p:cNvSpPr/>
          <p:nvPr/>
        </p:nvSpPr>
        <p:spPr>
          <a:xfrm>
            <a:off x="8031163" y="1892300"/>
            <a:ext cx="576262" cy="576263"/>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1" name="乗算記号 40">
            <a:extLst>
              <a:ext uri="{FF2B5EF4-FFF2-40B4-BE49-F238E27FC236}">
                <a16:creationId xmlns:a16="http://schemas.microsoft.com/office/drawing/2014/main" id="{34236C9E-6DED-9049-7FDB-A9664285981E}"/>
              </a:ext>
            </a:extLst>
          </p:cNvPr>
          <p:cNvSpPr/>
          <p:nvPr/>
        </p:nvSpPr>
        <p:spPr>
          <a:xfrm>
            <a:off x="8031163" y="3228975"/>
            <a:ext cx="576262" cy="574675"/>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43" name="図 42" descr="アイコン&#10;&#10;AI によって生成されたコンテンツは間違っている可能性があります。">
            <a:extLst>
              <a:ext uri="{FF2B5EF4-FFF2-40B4-BE49-F238E27FC236}">
                <a16:creationId xmlns:a16="http://schemas.microsoft.com/office/drawing/2014/main" id="{24074049-9D6D-6AA4-BE03-6B618AEF9809}"/>
              </a:ext>
            </a:extLst>
          </p:cNvPr>
          <p:cNvPicPr>
            <a:picLocks noChangeAspect="1"/>
          </p:cNvPicPr>
          <p:nvPr/>
        </p:nvPicPr>
        <p:blipFill>
          <a:blip r:embed="rId6">
            <a:duotone>
              <a:prstClr val="black"/>
              <a:schemeClr val="accent5">
                <a:tint val="45000"/>
                <a:satMod val="400000"/>
              </a:schemeClr>
            </a:duotone>
          </a:blip>
          <a:stretch>
            <a:fillRect/>
          </a:stretch>
        </p:blipFill>
        <p:spPr>
          <a:xfrm>
            <a:off x="8310917" y="3335445"/>
            <a:ext cx="872442" cy="872442"/>
          </a:xfrm>
          <a:prstGeom prst="rect">
            <a:avLst/>
          </a:prstGeom>
        </p:spPr>
      </p:pic>
      <p:pic>
        <p:nvPicPr>
          <p:cNvPr id="5" name="図 4" descr="アイコン&#10;&#10;AI によって生成されたコンテンツは間違っている可能性があります。">
            <a:extLst>
              <a:ext uri="{FF2B5EF4-FFF2-40B4-BE49-F238E27FC236}">
                <a16:creationId xmlns:a16="http://schemas.microsoft.com/office/drawing/2014/main" id="{FE8D2400-D417-3C8B-5E5A-B23857AF2CE9}"/>
              </a:ext>
            </a:extLst>
          </p:cNvPr>
          <p:cNvPicPr>
            <a:picLocks noChangeAspect="1"/>
          </p:cNvPicPr>
          <p:nvPr/>
        </p:nvPicPr>
        <p:blipFill>
          <a:blip r:embed="rId7">
            <a:duotone>
              <a:prstClr val="black"/>
              <a:schemeClr val="accent5">
                <a:tint val="45000"/>
                <a:satMod val="400000"/>
              </a:schemeClr>
            </a:duotone>
          </a:blip>
          <a:stretch>
            <a:fillRect/>
          </a:stretch>
        </p:blipFill>
        <p:spPr>
          <a:xfrm>
            <a:off x="8346933" y="2036141"/>
            <a:ext cx="961032" cy="961032"/>
          </a:xfrm>
          <a:prstGeom prst="rect">
            <a:avLst/>
          </a:prstGeom>
        </p:spPr>
      </p:pic>
      <p:pic>
        <p:nvPicPr>
          <p:cNvPr id="12" name="図 11" descr="アイコン&#10;&#10;AI によって生成されたコンテンツは間違っている可能性があります。">
            <a:extLst>
              <a:ext uri="{FF2B5EF4-FFF2-40B4-BE49-F238E27FC236}">
                <a16:creationId xmlns:a16="http://schemas.microsoft.com/office/drawing/2014/main" id="{55D2DD4C-76B6-20A6-36F9-EF115519BC85}"/>
              </a:ext>
            </a:extLst>
          </p:cNvPr>
          <p:cNvPicPr>
            <a:picLocks noChangeAspect="1"/>
          </p:cNvPicPr>
          <p:nvPr/>
        </p:nvPicPr>
        <p:blipFill>
          <a:blip r:embed="rId8">
            <a:duotone>
              <a:prstClr val="black"/>
              <a:schemeClr val="accent5">
                <a:tint val="45000"/>
                <a:satMod val="400000"/>
              </a:schemeClr>
            </a:duotone>
          </a:blip>
          <a:stretch>
            <a:fillRect/>
          </a:stretch>
        </p:blipFill>
        <p:spPr>
          <a:xfrm>
            <a:off x="8909804" y="2054703"/>
            <a:ext cx="863958" cy="863958"/>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89B6C-D0BC-270D-FEDD-8EBB848D729E}"/>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109ABE9-4BFB-D010-9F55-ECC5CAA011B5}"/>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39</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F2422206-35BA-8F6E-6E9B-CDFC00D88DD5}"/>
              </a:ext>
            </a:extLst>
          </p:cNvPr>
          <p:cNvSpPr/>
          <p:nvPr/>
        </p:nvSpPr>
        <p:spPr>
          <a:xfrm>
            <a:off x="627061" y="1292799"/>
            <a:ext cx="8651875" cy="577669"/>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457200" marR="0" lvl="1" indent="-457200" algn="l" defTabSz="457200" rtl="0" eaLnBrk="1" fontAlgn="auto" latinLnBrk="0" hangingPunct="1">
              <a:lnSpc>
                <a:spcPct val="100000"/>
              </a:lnSpc>
              <a:spcBef>
                <a:spcPts val="2400"/>
              </a:spcBef>
              <a:spcAft>
                <a:spcPts val="0"/>
              </a:spcAft>
              <a:buClrTx/>
              <a:buSzTx/>
              <a:buFont typeface="Wingdings" panose="05000000000000000000" pitchFamily="2" charset="2"/>
              <a:buChar char="ü"/>
              <a:tabLst/>
              <a:defRPr/>
            </a:pPr>
            <a:r>
              <a:rPr kumimoji="1" lang="ja-JP" altLang="en-US" sz="2000" b="1"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生活保護制度の意義・目的を理解し、ケースワーカーとして</a:t>
            </a:r>
            <a:br>
              <a:rPr kumimoji="1" lang="en-US" altLang="ja-JP" sz="2000" b="1"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2000" b="1"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仕事に取り組む上での心構えを理解する</a:t>
            </a:r>
          </a:p>
        </p:txBody>
      </p:sp>
      <p:sp>
        <p:nvSpPr>
          <p:cNvPr id="5" name="四角形: 角を丸くする 4">
            <a:extLst>
              <a:ext uri="{FF2B5EF4-FFF2-40B4-BE49-F238E27FC236}">
                <a16:creationId xmlns:a16="http://schemas.microsoft.com/office/drawing/2014/main" id="{A73CD2D8-B225-2231-412D-79B2E3DB8289}"/>
              </a:ext>
            </a:extLst>
          </p:cNvPr>
          <p:cNvSpPr/>
          <p:nvPr/>
        </p:nvSpPr>
        <p:spPr>
          <a:xfrm>
            <a:off x="463083" y="968359"/>
            <a:ext cx="8979833" cy="1064658"/>
          </a:xfrm>
          <a:prstGeom prst="roundRect">
            <a:avLst/>
          </a:prstGeom>
          <a:noFill/>
          <a:ln w="285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6" name="正方形/長方形 5">
            <a:extLst>
              <a:ext uri="{FF2B5EF4-FFF2-40B4-BE49-F238E27FC236}">
                <a16:creationId xmlns:a16="http://schemas.microsoft.com/office/drawing/2014/main" id="{D776FA08-A7EA-FCFC-1F2F-4A00CF4468C2}"/>
              </a:ext>
            </a:extLst>
          </p:cNvPr>
          <p:cNvSpPr/>
          <p:nvPr/>
        </p:nvSpPr>
        <p:spPr>
          <a:xfrm>
            <a:off x="463083" y="2545137"/>
            <a:ext cx="8686334" cy="3971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　　　　</a:t>
            </a: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8C73A0B5-6841-A3E3-F7B8-5CF4C3A8AF91}"/>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10" name="テキスト ボックス 9">
            <a:extLst>
              <a:ext uri="{FF2B5EF4-FFF2-40B4-BE49-F238E27FC236}">
                <a16:creationId xmlns:a16="http://schemas.microsoft.com/office/drawing/2014/main" id="{9D69ACFC-E5BD-BD8F-141F-454EECDAB1CC}"/>
              </a:ext>
            </a:extLst>
          </p:cNvPr>
          <p:cNvSpPr txBox="1"/>
          <p:nvPr/>
        </p:nvSpPr>
        <p:spPr>
          <a:xfrm>
            <a:off x="3105689" y="783693"/>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本研修の獲得目標の再確認</a:t>
            </a:r>
          </a:p>
        </p:txBody>
      </p:sp>
      <p:sp>
        <p:nvSpPr>
          <p:cNvPr id="7" name="四角形: 角を丸くする 6">
            <a:extLst>
              <a:ext uri="{FF2B5EF4-FFF2-40B4-BE49-F238E27FC236}">
                <a16:creationId xmlns:a16="http://schemas.microsoft.com/office/drawing/2014/main" id="{A33A939F-D59C-03E0-9982-DA6C000EDD4A}"/>
              </a:ext>
            </a:extLst>
          </p:cNvPr>
          <p:cNvSpPr/>
          <p:nvPr/>
        </p:nvSpPr>
        <p:spPr>
          <a:xfrm>
            <a:off x="463083" y="2542578"/>
            <a:ext cx="8979833" cy="3971043"/>
          </a:xfrm>
          <a:prstGeom prst="roundRect">
            <a:avLst>
              <a:gd name="adj" fmla="val 5021"/>
            </a:avLst>
          </a:prstGeom>
          <a:noFill/>
          <a:ln w="285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AA0AAFAA-AFAD-44D4-5E8D-47C2DD3EE6D3}"/>
              </a:ext>
            </a:extLst>
          </p:cNvPr>
          <p:cNvSpPr txBox="1"/>
          <p:nvPr/>
        </p:nvSpPr>
        <p:spPr>
          <a:xfrm>
            <a:off x="3105689" y="2360471"/>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講師からのメッセージ</a:t>
            </a:r>
          </a:p>
        </p:txBody>
      </p:sp>
      <p:sp>
        <p:nvSpPr>
          <p:cNvPr id="12" name="テキスト ボックス 11">
            <a:extLst>
              <a:ext uri="{FF2B5EF4-FFF2-40B4-BE49-F238E27FC236}">
                <a16:creationId xmlns:a16="http://schemas.microsoft.com/office/drawing/2014/main" id="{A141C7FB-5F97-EE56-1AFF-EF6C9418E883}"/>
              </a:ext>
            </a:extLst>
          </p:cNvPr>
          <p:cNvSpPr txBox="1"/>
          <p:nvPr/>
        </p:nvSpPr>
        <p:spPr>
          <a:xfrm>
            <a:off x="659598" y="2729803"/>
            <a:ext cx="1442471" cy="369332"/>
          </a:xfrm>
          <a:prstGeom prst="rect">
            <a:avLst/>
          </a:prstGeom>
          <a:noFill/>
        </p:spPr>
        <p:txBody>
          <a:bodyPr wrap="square" rtlCol="0">
            <a:spAutoFit/>
          </a:bodyPr>
          <a:lstStyle/>
          <a:p>
            <a:pPr algn="ctr"/>
            <a:r>
              <a:rPr kumimoji="1" lang="ja-JP" altLang="en-US" b="1" spc="100" dirty="0">
                <a:latin typeface="メイリオ" panose="020B0604030504040204" pitchFamily="50" charset="-128"/>
                <a:ea typeface="メイリオ" panose="020B0604030504040204" pitchFamily="50" charset="-128"/>
              </a:rPr>
              <a:t>（記載例）</a:t>
            </a:r>
          </a:p>
        </p:txBody>
      </p:sp>
      <p:sp>
        <p:nvSpPr>
          <p:cNvPr id="18" name="正方形/長方形 17">
            <a:extLst>
              <a:ext uri="{FF2B5EF4-FFF2-40B4-BE49-F238E27FC236}">
                <a16:creationId xmlns:a16="http://schemas.microsoft.com/office/drawing/2014/main" id="{A9CE2974-C745-6E6F-1AFD-3FD216267E72}"/>
              </a:ext>
            </a:extLst>
          </p:cNvPr>
          <p:cNvSpPr/>
          <p:nvPr/>
        </p:nvSpPr>
        <p:spPr>
          <a:xfrm>
            <a:off x="609833" y="3057257"/>
            <a:ext cx="8686334" cy="34589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生活保護制度の意義・目的と、ケースワーカーとしての</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心構えについて学びました。</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ここで学んだ制度の正しい意義・目的に基づく</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ケースワークと制度の運営が</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「生活保護を受給される方の自立助長」だけでなく</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en-US" altLang="ja-JP" sz="2000" spc="100" dirty="0">
                <a:solidFill>
                  <a:schemeClr val="tx1"/>
                </a:solidFill>
                <a:latin typeface="メイリオ" panose="020B0604030504040204" pitchFamily="50" charset="-128"/>
                <a:ea typeface="メイリオ" panose="020B0604030504040204" pitchFamily="50" charset="-128"/>
              </a:rPr>
              <a:t>CW</a:t>
            </a:r>
            <a:r>
              <a:rPr kumimoji="1" lang="ja-JP" altLang="en-US" sz="2000" spc="100" dirty="0">
                <a:solidFill>
                  <a:schemeClr val="tx1"/>
                </a:solidFill>
                <a:latin typeface="メイリオ" panose="020B0604030504040204" pitchFamily="50" charset="-128"/>
                <a:ea typeface="メイリオ" panose="020B0604030504040204" pitchFamily="50" charset="-128"/>
              </a:rPr>
              <a:t>のみなさん自身が「安心して働ける」ことにも</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つながっていきます。</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ここで学んだことを意識しながら、</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明日からのよりよい仕事につなげていきましょう！</a:t>
            </a:r>
          </a:p>
        </p:txBody>
      </p:sp>
    </p:spTree>
    <p:extLst>
      <p:ext uri="{BB962C8B-B14F-4D97-AF65-F5344CB8AC3E}">
        <p14:creationId xmlns:p14="http://schemas.microsoft.com/office/powerpoint/2010/main" val="887472793"/>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スライド番号プレースホルダー 1">
            <a:extLst>
              <a:ext uri="{FF2B5EF4-FFF2-40B4-BE49-F238E27FC236}">
                <a16:creationId xmlns:a16="http://schemas.microsoft.com/office/drawing/2014/main" id="{418CD63D-4DCB-0A3E-CBC0-05E7C0A5C61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18AF21-7FE3-41E6-ABB9-6EF15D56173C}" type="slidenum">
              <a:rPr lang="ja-JP" altLang="en-US" sz="1000" smtClean="0">
                <a:solidFill>
                  <a:srgbClr val="898989"/>
                </a:solidFill>
              </a:rPr>
              <a:pPr>
                <a:lnSpc>
                  <a:spcPct val="100000"/>
                </a:lnSpc>
                <a:spcBef>
                  <a:spcPct val="0"/>
                </a:spcBef>
                <a:buFontTx/>
                <a:buNone/>
              </a:pPr>
              <a:t>40</a:t>
            </a:fld>
            <a:endParaRPr lang="ja-JP" altLang="en-US" sz="1000">
              <a:solidFill>
                <a:srgbClr val="898989"/>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840920C2-193F-334D-14E8-45532E7BF906}"/>
              </a:ext>
            </a:extLst>
          </p:cNvPr>
          <p:cNvSpPr/>
          <p:nvPr/>
        </p:nvSpPr>
        <p:spPr>
          <a:xfrm>
            <a:off x="134938" y="737564"/>
            <a:ext cx="9636125" cy="3477875"/>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教材作成に用いた資料</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生活保護法（</a:t>
            </a:r>
            <a:r>
              <a:rPr kumimoji="1" lang="en-US" altLang="ja-JP" sz="1600" dirty="0">
                <a:latin typeface="メイリオ" panose="020B0604030504040204" pitchFamily="50" charset="-128"/>
                <a:ea typeface="メイリオ" panose="020B0604030504040204" pitchFamily="50" charset="-128"/>
              </a:rPr>
              <a:t>e-GOV</a:t>
            </a:r>
            <a:r>
              <a:rPr kumimoji="1" lang="ja-JP" altLang="en-US" sz="1600" dirty="0">
                <a:latin typeface="メイリオ" panose="020B0604030504040204" pitchFamily="50" charset="-128"/>
                <a:ea typeface="メイリオ" panose="020B0604030504040204" pitchFamily="50" charset="-128"/>
              </a:rPr>
              <a:t> 法令検索）</a:t>
            </a:r>
            <a:endParaRPr kumimoji="1" lang="en-US" altLang="ja-JP"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社会福祉法（</a:t>
            </a:r>
            <a:r>
              <a:rPr kumimoji="1" lang="en-US" altLang="ja-JP" sz="1600" dirty="0">
                <a:latin typeface="メイリオ" panose="020B0604030504040204" pitchFamily="50" charset="-128"/>
                <a:ea typeface="メイリオ" panose="020B0604030504040204" pitchFamily="50" charset="-128"/>
              </a:rPr>
              <a:t>e-GOV</a:t>
            </a:r>
            <a:r>
              <a:rPr kumimoji="1" lang="ja-JP" altLang="en-US" sz="1600" dirty="0">
                <a:latin typeface="メイリオ" panose="020B0604030504040204" pitchFamily="50" charset="-128"/>
                <a:ea typeface="メイリオ" panose="020B0604030504040204" pitchFamily="50" charset="-128"/>
              </a:rPr>
              <a:t> 法令検索）</a:t>
            </a:r>
            <a:endParaRPr kumimoji="1" lang="en-US" altLang="zh-TW"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社会的包摂サポートセンター編</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相談支援員必携 事例で見る生活困窮者</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中央法規出版</a:t>
            </a:r>
            <a:r>
              <a:rPr kumimoji="1" lang="en-US" altLang="ja-JP" sz="1600" dirty="0">
                <a:solidFill>
                  <a:schemeClr val="tx1"/>
                </a:solidFill>
                <a:latin typeface="メイリオ" panose="020B0604030504040204" pitchFamily="50" charset="-128"/>
                <a:ea typeface="メイリオ" panose="020B0604030504040204" pitchFamily="50" charset="-128"/>
              </a:rPr>
              <a:t>,2015</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一般社団法人日本ソーシャルワーク学校教育連盟編</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最新 社会福祉士養成講座　４ 貧困に対する支援</a:t>
            </a:r>
            <a:r>
              <a:rPr lang="en-US" altLang="ja-JP" sz="1600" dirty="0">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中央法規出版</a:t>
            </a:r>
            <a:r>
              <a:rPr lang="en-US" altLang="ja-JP" sz="1600" dirty="0">
                <a:latin typeface="メイリオ" panose="020B0604030504040204" pitchFamily="50" charset="-128"/>
                <a:ea typeface="メイリオ" panose="020B0604030504040204" pitchFamily="50" charset="-128"/>
              </a:rPr>
              <a:t>,2021</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新保美香「ケースワーカーのための対人援助技術」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6</a:t>
            </a:r>
            <a:r>
              <a:rPr kumimoji="1" lang="ja-JP" altLang="en-US" sz="1600" dirty="0">
                <a:latin typeface="メイリオ" panose="020B0604030504040204" pitchFamily="50" charset="-128"/>
                <a:ea typeface="メイリオ" panose="020B0604030504040204" pitchFamily="50" charset="-128"/>
              </a:rPr>
              <a:t>年度生活保護ケースワーカー全国研修会資料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厚生労働省社会・援護局保護課</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別冊問答集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厚生労働省社会・援護局保護課</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生活保護における相談対応の手引き</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平成</a:t>
            </a:r>
            <a:r>
              <a:rPr kumimoji="1" lang="en-US" altLang="ja-JP" sz="1600" dirty="0">
                <a:latin typeface="メイリオ" panose="020B0604030504040204" pitchFamily="50" charset="-128"/>
                <a:ea typeface="メイリオ" panose="020B0604030504040204" pitchFamily="50" charset="-128"/>
              </a:rPr>
              <a:t>21</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3</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endParaRPr>
          </a:p>
        </p:txBody>
      </p:sp>
      <p:sp>
        <p:nvSpPr>
          <p:cNvPr id="78851" name="スライド番号プレースホルダー 1">
            <a:extLst>
              <a:ext uri="{FF2B5EF4-FFF2-40B4-BE49-F238E27FC236}">
                <a16:creationId xmlns:a16="http://schemas.microsoft.com/office/drawing/2014/main" id="{B758D9BD-888C-AD03-B136-4CA4F847D52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2969B17B-A835-4DA7-AB19-887FBF221B3D}" type="slidenum">
              <a:rPr lang="ja-JP" altLang="en-US" sz="1000" smtClean="0">
                <a:solidFill>
                  <a:srgbClr val="898989"/>
                </a:solidFill>
              </a:rPr>
              <a:pPr>
                <a:lnSpc>
                  <a:spcPct val="100000"/>
                </a:lnSpc>
                <a:spcBef>
                  <a:spcPct val="0"/>
                </a:spcBef>
                <a:buFontTx/>
                <a:buNone/>
              </a:pPr>
              <a:t>41</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E3195D9C-957A-91A8-E297-195E1AFC9374}"/>
              </a:ext>
            </a:extLst>
          </p:cNvPr>
          <p:cNvSpPr/>
          <p:nvPr/>
        </p:nvSpPr>
        <p:spPr>
          <a:xfrm>
            <a:off x="134938" y="4403414"/>
            <a:ext cx="9636125" cy="1293813"/>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参考図書・文献</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岡部卓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新版 生活保護ソーシャルワーカー必携 生活保護における社会福祉実践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,2014</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,2018</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36971953-9E35-F5E7-9127-56B4BCCA52CA}"/>
              </a:ext>
            </a:extLst>
          </p:cNvPr>
          <p:cNvSpPr/>
          <p:nvPr/>
        </p:nvSpPr>
        <p:spPr>
          <a:xfrm>
            <a:off x="134938" y="5885202"/>
            <a:ext cx="9636125" cy="723275"/>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執筆</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lang="zh-CN" altLang="en-US" sz="1600" dirty="0">
                <a:effectLst/>
                <a:latin typeface="Meiryo" panose="020B0604030504040204" pitchFamily="34" charset="-128"/>
                <a:ea typeface="Meiryo" panose="020B0604030504040204" pitchFamily="34" charset="-128"/>
                <a:cs typeface="Times New Roman" panose="02020603050405020304" pitchFamily="18" charset="0"/>
              </a:rPr>
              <a:t>国立市健康福祉部 生活福祉担当課長 </a:t>
            </a:r>
            <a:r>
              <a:rPr lang="ja-JP" altLang="en-US" sz="1600" dirty="0">
                <a:effectLst/>
                <a:latin typeface="Meiryo" panose="020B0604030504040204" pitchFamily="34" charset="-128"/>
                <a:ea typeface="Meiryo" panose="020B0604030504040204" pitchFamily="34" charset="-128"/>
                <a:cs typeface="Times New Roman" panose="02020603050405020304" pitchFamily="18" charset="0"/>
              </a:rPr>
              <a:t>左川倫乙</a:t>
            </a:r>
            <a:r>
              <a:rPr lang="ja-JP" altLang="en-US" sz="1600" dirty="0">
                <a:latin typeface="Meiryo" panose="020B0604030504040204" pitchFamily="34" charset="-128"/>
                <a:ea typeface="Meiryo" panose="020B0604030504040204" pitchFamily="34" charset="-128"/>
                <a:cs typeface="Times New Roman" panose="02020603050405020304" pitchFamily="18" charset="0"/>
              </a:rPr>
              <a:t>（</a:t>
            </a:r>
            <a:r>
              <a:rPr lang="en-US" altLang="ja-JP" sz="1600" dirty="0">
                <a:latin typeface="Meiryo" panose="020B0604030504040204" pitchFamily="34" charset="-128"/>
                <a:ea typeface="Meiryo" panose="020B0604030504040204" pitchFamily="34" charset="-128"/>
                <a:cs typeface="Times New Roman" panose="02020603050405020304" pitchFamily="18" charset="0"/>
              </a:rPr>
              <a:t>p.35</a:t>
            </a:r>
            <a:r>
              <a:rPr lang="ja-JP" altLang="en-US" sz="1600" dirty="0">
                <a:latin typeface="Meiryo" panose="020B0604030504040204" pitchFamily="34" charset="-128"/>
                <a:ea typeface="Meiryo" panose="020B0604030504040204" pitchFamily="34" charset="-128"/>
                <a:cs typeface="Times New Roman" panose="02020603050405020304" pitchFamily="18" charset="0"/>
              </a:rPr>
              <a:t>）</a:t>
            </a:r>
            <a:endParaRPr kumimoji="1" lang="en-US" altLang="ja-JP" sz="16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ー 1">
            <a:extLst>
              <a:ext uri="{FF2B5EF4-FFF2-40B4-BE49-F238E27FC236}">
                <a16:creationId xmlns:a16="http://schemas.microsoft.com/office/drawing/2014/main" id="{8365C1EF-3B71-4E63-7A82-3FC8D485083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7155D595-E299-4907-ABF1-8D6E644DA7DB}" type="slidenum">
              <a:rPr lang="ja-JP" altLang="en-US" sz="1000" smtClean="0">
                <a:solidFill>
                  <a:srgbClr val="898989"/>
                </a:solidFill>
              </a:rPr>
              <a:pPr>
                <a:lnSpc>
                  <a:spcPct val="100000"/>
                </a:lnSpc>
                <a:spcBef>
                  <a:spcPct val="0"/>
                </a:spcBef>
                <a:buFontTx/>
                <a:buNone/>
              </a:pPr>
              <a:t>4</a:t>
            </a:fld>
            <a:endParaRPr lang="ja-JP" altLang="en-US" sz="1000">
              <a:solidFill>
                <a:srgbClr val="898989"/>
              </a:solidFill>
            </a:endParaRPr>
          </a:p>
        </p:txBody>
      </p:sp>
      <p:pic>
        <p:nvPicPr>
          <p:cNvPr id="19459" name="図 2" descr="ランプ, 光 が含まれている画像&#10;&#10;AI によって生成されたコンテンツは間違っている可能性があります。">
            <a:extLst>
              <a:ext uri="{FF2B5EF4-FFF2-40B4-BE49-F238E27FC236}">
                <a16:creationId xmlns:a16="http://schemas.microsoft.com/office/drawing/2014/main" id="{56707FF3-0558-075F-B3A4-58FD6DE7C5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a:extLst>
              <a:ext uri="{FF2B5EF4-FFF2-40B4-BE49-F238E27FC236}">
                <a16:creationId xmlns:a16="http://schemas.microsoft.com/office/drawing/2014/main" id="{19E53FDA-ECEE-79DD-DB67-AF0019736885}"/>
              </a:ext>
            </a:extLst>
          </p:cNvPr>
          <p:cNvSpPr txBox="1"/>
          <p:nvPr/>
        </p:nvSpPr>
        <p:spPr>
          <a:xfrm>
            <a:off x="796925" y="3971925"/>
            <a:ext cx="8729663" cy="723900"/>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「生活保護」は、誰に対して、何のために、何を行うものなのか</a:t>
            </a:r>
            <a:r>
              <a:rPr kumimoji="1" lang="en-US" altLang="ja-JP" spc="300" dirty="0">
                <a:latin typeface="メイリオ" panose="020B0604030504040204" pitchFamily="50" charset="-128"/>
                <a:ea typeface="メイリオ" panose="020B0604030504040204" pitchFamily="50" charset="-128"/>
              </a:rPr>
              <a:t>…</a:t>
            </a:r>
          </a:p>
          <a:p>
            <a:pPr>
              <a:spcBef>
                <a:spcPts val="600"/>
              </a:spcBef>
              <a:defRPr/>
            </a:pPr>
            <a:r>
              <a:rPr kumimoji="1" lang="ja-JP" altLang="en-US" spc="300" dirty="0">
                <a:latin typeface="メイリオ" panose="020B0604030504040204" pitchFamily="50" charset="-128"/>
                <a:ea typeface="メイリオ" panose="020B0604030504040204" pitchFamily="50" charset="-128"/>
              </a:rPr>
              <a:t>制度の意義・目的について、法的根拠などを確認しながら学びます。</a:t>
            </a:r>
            <a:endParaRPr kumimoji="1" lang="en-US" altLang="ja-JP" spc="3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E56905E2-29E3-0767-462F-44194E94CD39}"/>
              </a:ext>
            </a:extLst>
          </p:cNvPr>
          <p:cNvSpPr txBox="1"/>
          <p:nvPr/>
        </p:nvSpPr>
        <p:spPr>
          <a:xfrm>
            <a:off x="439738" y="1163638"/>
            <a:ext cx="7470775" cy="585787"/>
          </a:xfrm>
          <a:prstGeom prst="rect">
            <a:avLst/>
          </a:prstGeom>
          <a:noFill/>
        </p:spPr>
        <p:txBody>
          <a:bodyPr>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Ⅰ</a:t>
            </a:r>
            <a:r>
              <a:rPr kumimoji="1" lang="ja-JP" altLang="en-US" sz="3200" b="1" spc="300" dirty="0">
                <a:latin typeface="メイリオ" panose="020B0604030504040204" pitchFamily="50" charset="-128"/>
                <a:ea typeface="メイリオ" panose="020B0604030504040204" pitchFamily="50" charset="-128"/>
              </a:rPr>
              <a:t>．生活保護制度の意義・目的</a:t>
            </a:r>
          </a:p>
        </p:txBody>
      </p:sp>
      <p:sp>
        <p:nvSpPr>
          <p:cNvPr id="2" name="平行四辺形 1">
            <a:extLst>
              <a:ext uri="{FF2B5EF4-FFF2-40B4-BE49-F238E27FC236}">
                <a16:creationId xmlns:a16="http://schemas.microsoft.com/office/drawing/2014/main" id="{D63FD3FE-7D9A-9B78-A1F9-3797DCE119AF}"/>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番号プレースホルダー 5">
            <a:extLst>
              <a:ext uri="{FF2B5EF4-FFF2-40B4-BE49-F238E27FC236}">
                <a16:creationId xmlns:a16="http://schemas.microsoft.com/office/drawing/2014/main" id="{995D0060-4FB5-AFC7-4C47-79D38CE75D6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70078406-0DCC-4829-9C0F-43E81EB0FDA4}" type="slidenum">
              <a:rPr lang="ja-JP" altLang="en-US" sz="1000" smtClean="0">
                <a:solidFill>
                  <a:srgbClr val="898989"/>
                </a:solidFill>
              </a:rPr>
              <a:pPr>
                <a:lnSpc>
                  <a:spcPct val="100000"/>
                </a:lnSpc>
                <a:spcBef>
                  <a:spcPct val="0"/>
                </a:spcBef>
                <a:buFontTx/>
                <a:buNone/>
              </a:pPr>
              <a:t>5</a:t>
            </a:fld>
            <a:endParaRPr lang="ja-JP" altLang="en-US" sz="1000">
              <a:solidFill>
                <a:srgbClr val="898989"/>
              </a:solidFill>
            </a:endParaRPr>
          </a:p>
        </p:txBody>
      </p:sp>
      <p:sp>
        <p:nvSpPr>
          <p:cNvPr id="5" name="正方形/長方形 4">
            <a:extLst>
              <a:ext uri="{FF2B5EF4-FFF2-40B4-BE49-F238E27FC236}">
                <a16:creationId xmlns:a16="http://schemas.microsoft.com/office/drawing/2014/main" id="{5810D037-4576-921C-BC3B-2AB179AFBFA3}"/>
              </a:ext>
            </a:extLst>
          </p:cNvPr>
          <p:cNvSpPr/>
          <p:nvPr/>
        </p:nvSpPr>
        <p:spPr>
          <a:xfrm>
            <a:off x="0" y="-704850"/>
            <a:ext cx="8296275" cy="360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10" name="AutoShape 3">
            <a:extLst>
              <a:ext uri="{FF2B5EF4-FFF2-40B4-BE49-F238E27FC236}">
                <a16:creationId xmlns:a16="http://schemas.microsoft.com/office/drawing/2014/main" id="{141095BF-68DB-259D-0508-9A05EFB09611}"/>
              </a:ext>
            </a:extLst>
          </p:cNvPr>
          <p:cNvSpPr>
            <a:spLocks noChangeArrowheads="1"/>
          </p:cNvSpPr>
          <p:nvPr/>
        </p:nvSpPr>
        <p:spPr bwMode="auto">
          <a:xfrm>
            <a:off x="428625" y="4373563"/>
            <a:ext cx="8802688" cy="1978025"/>
          </a:xfrm>
          <a:prstGeom prst="rect">
            <a:avLst/>
          </a:prstGeom>
          <a:noFill/>
          <a:ln w="9525">
            <a:noFill/>
            <a:round/>
            <a:headEnd/>
            <a:tailEnd/>
          </a:ln>
        </p:spPr>
        <p:txBody>
          <a:bodyPr lIns="108000" tIns="180000" rIns="108000" bIns="72000"/>
          <a:lstStyle/>
          <a:p>
            <a:pPr defTabSz="844048">
              <a:spcBef>
                <a:spcPts val="600"/>
              </a:spcBef>
              <a:defRPr/>
            </a:pPr>
            <a:r>
              <a:rPr lang="ja-JP" altLang="en-US" sz="2000" b="1" spc="100" dirty="0">
                <a:latin typeface="メイリオ" panose="020B0604030504040204" pitchFamily="50" charset="-128"/>
                <a:ea typeface="メイリオ" panose="020B0604030504040204" pitchFamily="50" charset="-128"/>
              </a:rPr>
              <a:t>生活保護法第１条</a:t>
            </a:r>
            <a:endParaRPr lang="en-US" altLang="ja-JP" sz="2000" b="1" spc="100" dirty="0">
              <a:latin typeface="メイリオ" panose="020B0604030504040204" pitchFamily="50" charset="-128"/>
              <a:ea typeface="メイリオ" panose="020B0604030504040204" pitchFamily="50" charset="-128"/>
            </a:endParaRPr>
          </a:p>
          <a:p>
            <a:pPr defTabSz="844048">
              <a:spcBef>
                <a:spcPts val="600"/>
              </a:spcBef>
              <a:defRPr/>
            </a:pPr>
            <a:r>
              <a:rPr lang="ja-JP" altLang="en-US" sz="2000" b="1" spc="100" dirty="0">
                <a:latin typeface="メイリオ" panose="020B0604030504040204" pitchFamily="50" charset="-128"/>
                <a:ea typeface="メイリオ" panose="020B0604030504040204" pitchFamily="50" charset="-128"/>
              </a:rPr>
              <a:t>　この法律は、日本国憲法第二十五条に規定する理念に基き、国が生活に困窮する</a:t>
            </a:r>
            <a:r>
              <a:rPr lang="ja-JP" altLang="en-US" sz="2000" b="1" u="sng" spc="100" dirty="0">
                <a:latin typeface="メイリオ" panose="020B0604030504040204" pitchFamily="50" charset="-128"/>
                <a:ea typeface="メイリオ" panose="020B0604030504040204" pitchFamily="50" charset="-128"/>
              </a:rPr>
              <a:t>すべての国民</a:t>
            </a:r>
            <a:r>
              <a:rPr lang="ja-JP" altLang="en-US" sz="2000" b="1" spc="100" dirty="0">
                <a:latin typeface="メイリオ" panose="020B0604030504040204" pitchFamily="50" charset="-128"/>
                <a:ea typeface="メイリオ" panose="020B0604030504040204" pitchFamily="50" charset="-128"/>
              </a:rPr>
              <a:t>に対し、その困窮の程度に応じ、必要な保護を行い、その</a:t>
            </a:r>
            <a:r>
              <a:rPr lang="ja-JP" altLang="en-US" sz="2000" b="1" u="sng" spc="100" dirty="0">
                <a:latin typeface="メイリオ" panose="020B0604030504040204" pitchFamily="50" charset="-128"/>
                <a:ea typeface="メイリオ" panose="020B0604030504040204" pitchFamily="50" charset="-128"/>
              </a:rPr>
              <a:t>最低限度の生活</a:t>
            </a:r>
            <a:r>
              <a:rPr lang="ja-JP" altLang="en-US" sz="2000" b="1" spc="100" dirty="0">
                <a:latin typeface="メイリオ" panose="020B0604030504040204" pitchFamily="50" charset="-128"/>
                <a:ea typeface="メイリオ" panose="020B0604030504040204" pitchFamily="50" charset="-128"/>
              </a:rPr>
              <a:t>を保障するとともに、その</a:t>
            </a:r>
            <a:r>
              <a:rPr lang="ja-JP" altLang="en-US" sz="2000" b="1" u="sng" spc="100" dirty="0">
                <a:latin typeface="メイリオ" panose="020B0604030504040204" pitchFamily="50" charset="-128"/>
                <a:ea typeface="メイリオ" panose="020B0604030504040204" pitchFamily="50" charset="-128"/>
              </a:rPr>
              <a:t>自立を助長</a:t>
            </a:r>
            <a:r>
              <a:rPr lang="ja-JP" altLang="en-US" sz="2000" b="1" spc="100" dirty="0">
                <a:latin typeface="メイリオ" panose="020B0604030504040204" pitchFamily="50" charset="-128"/>
                <a:ea typeface="メイリオ" panose="020B0604030504040204" pitchFamily="50" charset="-128"/>
              </a:rPr>
              <a:t>することを目的とする。</a:t>
            </a:r>
            <a:endParaRPr lang="ja-JP" altLang="en-US" sz="2000" b="1" spc="100" dirty="0">
              <a:solidFill>
                <a:srgbClr val="C00000"/>
              </a:solidFill>
              <a:latin typeface="メイリオ" panose="020B0604030504040204" pitchFamily="50" charset="-128"/>
              <a:ea typeface="メイリオ" panose="020B0604030504040204" pitchFamily="50" charset="-128"/>
            </a:endParaRPr>
          </a:p>
        </p:txBody>
      </p:sp>
      <p:sp>
        <p:nvSpPr>
          <p:cNvPr id="20485" name="テキスト ボックス 23">
            <a:extLst>
              <a:ext uri="{FF2B5EF4-FFF2-40B4-BE49-F238E27FC236}">
                <a16:creationId xmlns:a16="http://schemas.microsoft.com/office/drawing/2014/main" id="{2E20F8C9-20A2-E9D0-A778-2837F4A0C1D9}"/>
              </a:ext>
            </a:extLst>
          </p:cNvPr>
          <p:cNvSpPr>
            <a:spLocks noChangeArrowheads="1"/>
          </p:cNvSpPr>
          <p:nvPr/>
        </p:nvSpPr>
        <p:spPr bwMode="auto">
          <a:xfrm>
            <a:off x="552450" y="1397000"/>
            <a:ext cx="8801100" cy="1978025"/>
          </a:xfrm>
          <a:prstGeom prst="roundRect">
            <a:avLst>
              <a:gd name="adj" fmla="val 9343"/>
            </a:avLst>
          </a:prstGeom>
          <a:noFill/>
          <a:ln w="57150">
            <a:solidFill>
              <a:schemeClr val="bg2">
                <a:lumMod val="50000"/>
              </a:schemeClr>
            </a:solidFill>
            <a:prstDash val="sysDot"/>
            <a:round/>
            <a:headEnd/>
            <a:tailEnd/>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kumimoji="0" lang="ja-JP" altLang="en-US" sz="1800" spc="100" dirty="0">
                <a:latin typeface="メイリオ" panose="020B0604030504040204" pitchFamily="50" charset="-128"/>
                <a:ea typeface="メイリオ" panose="020B0604030504040204" pitchFamily="50" charset="-128"/>
              </a:rPr>
              <a:t>日本国憲法（昭和二十一年憲法）第</a:t>
            </a:r>
            <a:r>
              <a:rPr kumimoji="0" lang="en-US" altLang="ja-JP" sz="1800" spc="100" dirty="0">
                <a:latin typeface="メイリオ" panose="020B0604030504040204" pitchFamily="50" charset="-128"/>
                <a:ea typeface="メイリオ" panose="020B0604030504040204" pitchFamily="50" charset="-128"/>
              </a:rPr>
              <a:t>25</a:t>
            </a:r>
            <a:r>
              <a:rPr kumimoji="0" lang="ja-JP" altLang="en-US" sz="1800" spc="100" dirty="0">
                <a:latin typeface="メイリオ" panose="020B0604030504040204" pitchFamily="50" charset="-128"/>
                <a:ea typeface="メイリオ" panose="020B0604030504040204" pitchFamily="50" charset="-128"/>
              </a:rPr>
              <a:t>条</a:t>
            </a:r>
            <a:endParaRPr kumimoji="0" lang="en-US" altLang="ja-JP" sz="18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endParaRPr kumimoji="0" lang="en-US" altLang="ja-JP" sz="18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kumimoji="0" lang="ja-JP" altLang="en-US" sz="1800" spc="100" dirty="0">
                <a:latin typeface="メイリオ" panose="020B0604030504040204" pitchFamily="50" charset="-128"/>
                <a:ea typeface="メイリオ" panose="020B0604030504040204" pitchFamily="50" charset="-128"/>
              </a:rPr>
              <a:t>第１項 </a:t>
            </a:r>
            <a:r>
              <a:rPr kumimoji="0" lang="ja-JP" altLang="en-US" sz="1800" b="1" u="sng" spc="100" dirty="0">
                <a:latin typeface="メイリオ" panose="020B0604030504040204" pitchFamily="50" charset="-128"/>
                <a:ea typeface="メイリオ" panose="020B0604030504040204" pitchFamily="50" charset="-128"/>
              </a:rPr>
              <a:t>すべて国民は、健康で文化的な最低限度の生活を営む権利を有する。</a:t>
            </a:r>
            <a:endParaRPr kumimoji="0" lang="en-US" altLang="ja-JP" sz="1800" b="1" u="sng" spc="100" dirty="0">
              <a:latin typeface="メイリオ" panose="020B0604030504040204" pitchFamily="50" charset="-128"/>
              <a:ea typeface="メイリオ" panose="020B0604030504040204" pitchFamily="50" charset="-128"/>
            </a:endParaRPr>
          </a:p>
          <a:p>
            <a:pPr>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第２項 国は、すべての生活部面について、社会福祉、社会保障及び公衆衛生の向上及び増進に努めなければならない。</a:t>
            </a:r>
          </a:p>
        </p:txBody>
      </p:sp>
      <p:sp>
        <p:nvSpPr>
          <p:cNvPr id="23558" name="テキスト ボックス 24">
            <a:extLst>
              <a:ext uri="{FF2B5EF4-FFF2-40B4-BE49-F238E27FC236}">
                <a16:creationId xmlns:a16="http://schemas.microsoft.com/office/drawing/2014/main" id="{E711EA5F-160D-EE59-40EC-82809DF748CA}"/>
              </a:ext>
            </a:extLst>
          </p:cNvPr>
          <p:cNvSpPr txBox="1">
            <a:spLocks noChangeArrowheads="1"/>
          </p:cNvSpPr>
          <p:nvPr/>
        </p:nvSpPr>
        <p:spPr bwMode="auto">
          <a:xfrm>
            <a:off x="273000" y="843003"/>
            <a:ext cx="9360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kumimoji="0" lang="ja-JP" altLang="en-US" sz="1800" spc="100" dirty="0">
                <a:latin typeface="メイリオ" panose="020B0604030504040204" pitchFamily="50" charset="-128"/>
                <a:ea typeface="メイリオ" panose="020B0604030504040204" pitchFamily="50" charset="-128"/>
              </a:rPr>
              <a:t>　生活保護制度は、日本国憲法第</a:t>
            </a:r>
            <a:r>
              <a:rPr kumimoji="0" lang="en-US" altLang="ja-JP" sz="1800" spc="100" dirty="0">
                <a:latin typeface="メイリオ" panose="020B0604030504040204" pitchFamily="50" charset="-128"/>
                <a:ea typeface="メイリオ" panose="020B0604030504040204" pitchFamily="50" charset="-128"/>
              </a:rPr>
              <a:t>25</a:t>
            </a:r>
            <a:r>
              <a:rPr kumimoji="0" lang="ja-JP" altLang="en-US" sz="1800" spc="100" dirty="0">
                <a:latin typeface="メイリオ" panose="020B0604030504040204" pitchFamily="50" charset="-128"/>
                <a:ea typeface="メイリオ" panose="020B0604030504040204" pitchFamily="50" charset="-128"/>
              </a:rPr>
              <a:t>条に規定される</a:t>
            </a:r>
            <a:r>
              <a:rPr kumimoji="0" lang="ja-JP" altLang="en-US" sz="1800" b="1" u="sng" spc="100" dirty="0">
                <a:latin typeface="メイリオ" panose="020B0604030504040204" pitchFamily="50" charset="-128"/>
                <a:ea typeface="メイリオ" panose="020B0604030504040204" pitchFamily="50" charset="-128"/>
              </a:rPr>
              <a:t>生存権を具現化</a:t>
            </a:r>
            <a:r>
              <a:rPr kumimoji="0" lang="ja-JP" altLang="en-US" sz="1800" spc="100" dirty="0">
                <a:latin typeface="メイリオ" panose="020B0604030504040204" pitchFamily="50" charset="-128"/>
                <a:ea typeface="メイリオ" panose="020B0604030504040204" pitchFamily="50" charset="-128"/>
              </a:rPr>
              <a:t>したものです。</a:t>
            </a:r>
          </a:p>
        </p:txBody>
      </p:sp>
      <p:sp>
        <p:nvSpPr>
          <p:cNvPr id="26" name="下矢印 13">
            <a:extLst>
              <a:ext uri="{FF2B5EF4-FFF2-40B4-BE49-F238E27FC236}">
                <a16:creationId xmlns:a16="http://schemas.microsoft.com/office/drawing/2014/main" id="{9BC83C5C-AF50-2599-9232-24DFD184C0B2}"/>
              </a:ext>
            </a:extLst>
          </p:cNvPr>
          <p:cNvSpPr/>
          <p:nvPr/>
        </p:nvSpPr>
        <p:spPr>
          <a:xfrm flipV="1">
            <a:off x="4683125" y="3590925"/>
            <a:ext cx="539750" cy="179388"/>
          </a:xfrm>
          <a:prstGeom prst="triangle">
            <a:avLst/>
          </a:prstGeom>
          <a:solidFill>
            <a:schemeClr val="tx1">
              <a:lumMod val="50000"/>
              <a:lumOff val="50000"/>
            </a:schemeClr>
          </a:solidFill>
          <a:ln w="19050">
            <a:noFill/>
          </a:ln>
        </p:spPr>
        <p:style>
          <a:lnRef idx="1">
            <a:schemeClr val="accent3"/>
          </a:lnRef>
          <a:fillRef idx="2">
            <a:schemeClr val="accent3"/>
          </a:fillRef>
          <a:effectRef idx="1">
            <a:schemeClr val="accent3"/>
          </a:effectRef>
          <a:fontRef idx="minor">
            <a:schemeClr val="dk1"/>
          </a:fontRef>
        </p:style>
        <p:txBody>
          <a:bodyPr vert="eaVert" anchor="ctr"/>
          <a:lstStyle/>
          <a:p>
            <a:pPr algn="ctr" defTabSz="914362" eaLnBrk="1" fontAlgn="auto" hangingPunct="1">
              <a:spcBef>
                <a:spcPts val="0"/>
              </a:spcBef>
              <a:spcAft>
                <a:spcPts val="0"/>
              </a:spcAft>
              <a:defRPr/>
            </a:pPr>
            <a:endParaRPr kumimoji="1" lang="ja-JP" altLang="en-US" sz="2000">
              <a:solidFill>
                <a:prstClr val="black"/>
              </a:solidFill>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8297C836-1006-5BBB-F005-41DF83DECE66}"/>
              </a:ext>
            </a:extLst>
          </p:cNvPr>
          <p:cNvSpPr txBox="1"/>
          <p:nvPr/>
        </p:nvSpPr>
        <p:spPr>
          <a:xfrm>
            <a:off x="307975" y="3851275"/>
            <a:ext cx="3060700" cy="431800"/>
          </a:xfrm>
          <a:prstGeom prst="roundRect">
            <a:avLst>
              <a:gd name="adj" fmla="val 50000"/>
            </a:avLst>
          </a:prstGeom>
          <a:solidFill>
            <a:schemeClr val="accent2">
              <a:lumMod val="40000"/>
              <a:lumOff val="60000"/>
            </a:schemeClr>
          </a:solidFill>
        </p:spPr>
        <p:txBody>
          <a:bodyPr>
            <a:spAutoFit/>
          </a:bodyPr>
          <a:lstStyle/>
          <a:p>
            <a:pPr algn="ctr" defTabSz="844048">
              <a:spcBef>
                <a:spcPts val="0"/>
              </a:spcBef>
              <a:defRPr/>
            </a:pPr>
            <a:r>
              <a:rPr lang="ja-JP" altLang="en-US" b="1" spc="100" dirty="0">
                <a:latin typeface="メイリオ" panose="020B0604030504040204" pitchFamily="50" charset="-128"/>
                <a:ea typeface="メイリオ" panose="020B0604030504040204" pitchFamily="50" charset="-128"/>
              </a:rPr>
              <a:t>生活保護制度の目的</a:t>
            </a:r>
            <a:endParaRPr lang="en-US" altLang="ja-JP" b="1" spc="100"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CC71C456-C55A-9EFA-EAD0-3C4E60E5BFE1}"/>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１．生活保護制度の目的と「</a:t>
            </a:r>
            <a:r>
              <a:rPr kumimoji="1" lang="en-US" altLang="ja-JP" b="1" spc="300" dirty="0">
                <a:solidFill>
                  <a:schemeClr val="tx1"/>
                </a:solidFill>
                <a:latin typeface="メイリオ" panose="020B0604030504040204" pitchFamily="50" charset="-128"/>
                <a:ea typeface="メイリオ" panose="020B0604030504040204" pitchFamily="50" charset="-128"/>
              </a:rPr>
              <a:t>4</a:t>
            </a:r>
            <a:r>
              <a:rPr kumimoji="1" lang="ja-JP" altLang="en-US" b="1" spc="300" dirty="0">
                <a:solidFill>
                  <a:schemeClr val="tx1"/>
                </a:solidFill>
                <a:latin typeface="メイリオ" panose="020B0604030504040204" pitchFamily="50" charset="-128"/>
                <a:ea typeface="メイリオ" panose="020B0604030504040204" pitchFamily="50" charset="-128"/>
              </a:rPr>
              <a:t>つの原理」</a:t>
            </a:r>
          </a:p>
        </p:txBody>
      </p:sp>
      <p:sp>
        <p:nvSpPr>
          <p:cNvPr id="6" name="正方形/長方形 5">
            <a:extLst>
              <a:ext uri="{FF2B5EF4-FFF2-40B4-BE49-F238E27FC236}">
                <a16:creationId xmlns:a16="http://schemas.microsoft.com/office/drawing/2014/main" id="{C1F9B926-C7E8-87FB-30C6-46C663601297}"/>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a:extLst>
              <a:ext uri="{FF2B5EF4-FFF2-40B4-BE49-F238E27FC236}">
                <a16:creationId xmlns:a16="http://schemas.microsoft.com/office/drawing/2014/main" id="{5C64A9DF-3002-7700-2692-DC0D2085D884}"/>
              </a:ext>
            </a:extLst>
          </p:cNvPr>
          <p:cNvSpPr/>
          <p:nvPr/>
        </p:nvSpPr>
        <p:spPr>
          <a:xfrm>
            <a:off x="130174" y="579917"/>
            <a:ext cx="2694305"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生活保護の「４つの原理」</a:t>
            </a:r>
          </a:p>
        </p:txBody>
      </p:sp>
      <p:sp>
        <p:nvSpPr>
          <p:cNvPr id="26627" name="スライド番号プレースホルダー 5">
            <a:extLst>
              <a:ext uri="{FF2B5EF4-FFF2-40B4-BE49-F238E27FC236}">
                <a16:creationId xmlns:a16="http://schemas.microsoft.com/office/drawing/2014/main" id="{B35A1FFC-40F7-6C17-0913-33A4627FF46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4D91F0C6-4740-4D75-AD06-17448EDF1CCE}"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6</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7" name="角丸四角形 12">
            <a:extLst>
              <a:ext uri="{FF2B5EF4-FFF2-40B4-BE49-F238E27FC236}">
                <a16:creationId xmlns:a16="http://schemas.microsoft.com/office/drawing/2014/main" id="{2091D5D9-C5B3-032C-9276-549ADA05697E}"/>
              </a:ext>
            </a:extLst>
          </p:cNvPr>
          <p:cNvSpPr/>
          <p:nvPr/>
        </p:nvSpPr>
        <p:spPr>
          <a:xfrm>
            <a:off x="273000" y="912906"/>
            <a:ext cx="9360000" cy="436563"/>
          </a:xfrm>
          <a:prstGeom prst="roundRect">
            <a:avLst>
              <a:gd name="adj" fmla="val 7041"/>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R="0" lvl="0" algn="l" defTabSz="914266" rtl="0" eaLnBrk="1" fontAlgn="auto" latinLnBrk="0" hangingPunct="1">
              <a:lnSpc>
                <a:spcPct val="100000"/>
              </a:lnSpc>
              <a:spcBef>
                <a:spcPts val="0"/>
              </a:spcBef>
              <a:spcAft>
                <a:spcPts val="0"/>
              </a:spcAft>
              <a:buClrTx/>
              <a:buSzTx/>
              <a:tabLst/>
              <a:defRPr/>
            </a:pP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生活保護は、法第</a:t>
            </a:r>
            <a:r>
              <a:rPr kumimoji="1" lang="en-US" altLang="ja-JP"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a:t>
            </a: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条～第</a:t>
            </a:r>
            <a:r>
              <a:rPr kumimoji="1" lang="en-US" altLang="ja-JP"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条に規定される</a:t>
            </a:r>
            <a:r>
              <a:rPr kumimoji="1" lang="en-US" altLang="ja-JP"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つの原理（法のゆるぎない考え方）に基づき実施します。</a:t>
            </a:r>
          </a:p>
        </p:txBody>
      </p:sp>
      <p:sp>
        <p:nvSpPr>
          <p:cNvPr id="11" name="角丸四角形 12">
            <a:extLst>
              <a:ext uri="{FF2B5EF4-FFF2-40B4-BE49-F238E27FC236}">
                <a16:creationId xmlns:a16="http://schemas.microsoft.com/office/drawing/2014/main" id="{E5DA1FD9-26E1-59E3-1929-CB9C66E6C84C}"/>
              </a:ext>
            </a:extLst>
          </p:cNvPr>
          <p:cNvSpPr/>
          <p:nvPr/>
        </p:nvSpPr>
        <p:spPr>
          <a:xfrm>
            <a:off x="285750" y="1352644"/>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1</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14" name="角丸四角形 12">
            <a:extLst>
              <a:ext uri="{FF2B5EF4-FFF2-40B4-BE49-F238E27FC236}">
                <a16:creationId xmlns:a16="http://schemas.microsoft.com/office/drawing/2014/main" id="{33B4AA9D-F271-7852-C32A-E6353585D207}"/>
              </a:ext>
            </a:extLst>
          </p:cNvPr>
          <p:cNvSpPr/>
          <p:nvPr/>
        </p:nvSpPr>
        <p:spPr>
          <a:xfrm>
            <a:off x="285750" y="1749519"/>
            <a:ext cx="9334500" cy="644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この法律は、日本国憲法第二十五条に規定する理念に基き、国が生活に困窮するすべての国民に対し、その困窮の程度に応じ、必要な保護を行い、その最低限度の生活を保障するとともに、その自立を助長することを目的とする。</a:t>
            </a:r>
            <a:endParaRPr kumimoji="1" lang="en-US" altLang="ja-JP"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この法律の目的は、国家の責任で国民に対して行う、①最低限度の生活保障と、②自立の助長です。</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15" name="角丸四角形 12">
            <a:extLst>
              <a:ext uri="{FF2B5EF4-FFF2-40B4-BE49-F238E27FC236}">
                <a16:creationId xmlns:a16="http://schemas.microsoft.com/office/drawing/2014/main" id="{584D2F64-D73E-F84E-249B-5DAFAD17EF35}"/>
              </a:ext>
            </a:extLst>
          </p:cNvPr>
          <p:cNvSpPr/>
          <p:nvPr/>
        </p:nvSpPr>
        <p:spPr>
          <a:xfrm>
            <a:off x="285750" y="2501747"/>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2</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16" name="角丸四角形 12">
            <a:extLst>
              <a:ext uri="{FF2B5EF4-FFF2-40B4-BE49-F238E27FC236}">
                <a16:creationId xmlns:a16="http://schemas.microsoft.com/office/drawing/2014/main" id="{61D53E29-7F94-7BD3-3903-D308EAAF01C1}"/>
              </a:ext>
            </a:extLst>
          </p:cNvPr>
          <p:cNvSpPr/>
          <p:nvPr/>
        </p:nvSpPr>
        <p:spPr>
          <a:xfrm>
            <a:off x="398463" y="2825844"/>
            <a:ext cx="9221787" cy="735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すべて国民は、この法律の定める要件を満たす限り、この法律による保護（以下「保護」という。）を、無差別平等に受けることができる。</a:t>
            </a:r>
            <a:endParaRPr kumimoji="1" lang="en-US" altLang="ja-JP"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保護の適用は困窮に至った経緯は問われません。全ての国民には無差別平等に「保護請求権」が認められています。</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17" name="角丸四角形 12">
            <a:extLst>
              <a:ext uri="{FF2B5EF4-FFF2-40B4-BE49-F238E27FC236}">
                <a16:creationId xmlns:a16="http://schemas.microsoft.com/office/drawing/2014/main" id="{07836D91-8CD2-DA51-B542-E4A35413418A}"/>
              </a:ext>
            </a:extLst>
          </p:cNvPr>
          <p:cNvSpPr/>
          <p:nvPr/>
        </p:nvSpPr>
        <p:spPr>
          <a:xfrm>
            <a:off x="1489075" y="1362663"/>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国家責任による最低生活保障の原理</a:t>
            </a:r>
          </a:p>
        </p:txBody>
      </p:sp>
      <p:sp>
        <p:nvSpPr>
          <p:cNvPr id="18" name="角丸四角形 12">
            <a:extLst>
              <a:ext uri="{FF2B5EF4-FFF2-40B4-BE49-F238E27FC236}">
                <a16:creationId xmlns:a16="http://schemas.microsoft.com/office/drawing/2014/main" id="{DB17A100-A285-96D5-A177-AD734C05CCA6}"/>
              </a:ext>
            </a:extLst>
          </p:cNvPr>
          <p:cNvSpPr/>
          <p:nvPr/>
        </p:nvSpPr>
        <p:spPr>
          <a:xfrm>
            <a:off x="1489075" y="2511766"/>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無差別平等の原理</a:t>
            </a:r>
          </a:p>
        </p:txBody>
      </p:sp>
      <p:sp>
        <p:nvSpPr>
          <p:cNvPr id="19" name="角丸四角形 12">
            <a:extLst>
              <a:ext uri="{FF2B5EF4-FFF2-40B4-BE49-F238E27FC236}">
                <a16:creationId xmlns:a16="http://schemas.microsoft.com/office/drawing/2014/main" id="{3C30C666-D2CA-B803-FFBF-C23A4A6BFBDB}"/>
              </a:ext>
            </a:extLst>
          </p:cNvPr>
          <p:cNvSpPr/>
          <p:nvPr/>
        </p:nvSpPr>
        <p:spPr>
          <a:xfrm>
            <a:off x="285750" y="3641572"/>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3</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20" name="角丸四角形 12">
            <a:extLst>
              <a:ext uri="{FF2B5EF4-FFF2-40B4-BE49-F238E27FC236}">
                <a16:creationId xmlns:a16="http://schemas.microsoft.com/office/drawing/2014/main" id="{F4A5C55C-8C47-57EC-BA8A-AF339A26837E}"/>
              </a:ext>
            </a:extLst>
          </p:cNvPr>
          <p:cNvSpPr/>
          <p:nvPr/>
        </p:nvSpPr>
        <p:spPr>
          <a:xfrm>
            <a:off x="285750" y="3970431"/>
            <a:ext cx="9334500" cy="658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この法律により保障される最低限度の生活は、健康で文化的な生活水準を維持することができるものでなければならない。</a:t>
            </a: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「最低生活」とは、憲法第</a:t>
            </a:r>
            <a:r>
              <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25</a:t>
            </a: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条に規定される「健康で文化的な生活水準」が維持されるものでなければなりません。</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21" name="角丸四角形 12">
            <a:extLst>
              <a:ext uri="{FF2B5EF4-FFF2-40B4-BE49-F238E27FC236}">
                <a16:creationId xmlns:a16="http://schemas.microsoft.com/office/drawing/2014/main" id="{EC41D013-BCEE-4A12-1301-9DCAC73CAA7F}"/>
              </a:ext>
            </a:extLst>
          </p:cNvPr>
          <p:cNvSpPr/>
          <p:nvPr/>
        </p:nvSpPr>
        <p:spPr>
          <a:xfrm>
            <a:off x="1489075" y="3651591"/>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最低生活保障の原理</a:t>
            </a:r>
          </a:p>
        </p:txBody>
      </p:sp>
      <p:sp>
        <p:nvSpPr>
          <p:cNvPr id="22" name="角丸四角形 12">
            <a:extLst>
              <a:ext uri="{FF2B5EF4-FFF2-40B4-BE49-F238E27FC236}">
                <a16:creationId xmlns:a16="http://schemas.microsoft.com/office/drawing/2014/main" id="{E6EFFE90-416E-38CF-3EAC-EBA575B7714B}"/>
              </a:ext>
            </a:extLst>
          </p:cNvPr>
          <p:cNvSpPr/>
          <p:nvPr/>
        </p:nvSpPr>
        <p:spPr>
          <a:xfrm>
            <a:off x="285750" y="4651222"/>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4</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23" name="角丸四角形 12">
            <a:extLst>
              <a:ext uri="{FF2B5EF4-FFF2-40B4-BE49-F238E27FC236}">
                <a16:creationId xmlns:a16="http://schemas.microsoft.com/office/drawing/2014/main" id="{73B5E788-4732-AF95-780D-7B4927C1CA1C}"/>
              </a:ext>
            </a:extLst>
          </p:cNvPr>
          <p:cNvSpPr/>
          <p:nvPr/>
        </p:nvSpPr>
        <p:spPr>
          <a:xfrm>
            <a:off x="279400" y="4992781"/>
            <a:ext cx="9334500" cy="15605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82563" marR="0" lvl="0" indent="-96838" algn="l" defTabSz="914266" rtl="0" eaLnBrk="1" fontAlgn="auto" latinLnBrk="0" hangingPunct="1">
              <a:lnSpc>
                <a:spcPct val="100000"/>
              </a:lnSpc>
              <a:spcBef>
                <a:spcPts val="0"/>
              </a:spcBef>
              <a:spcAft>
                <a:spcPts val="0"/>
              </a:spcAft>
              <a:buClrTx/>
              <a:buSzTx/>
              <a:buFontTx/>
              <a:buNone/>
              <a:tabLst>
                <a:tab pos="266700" algn="l"/>
              </a:tabLst>
              <a:defRPr/>
            </a:pPr>
            <a:r>
              <a:rPr kumimoji="1" lang="en-US" altLang="ja-JP"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a:t>
            </a: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保護は、生活に困窮する者が、その利用し得る資産、能力その他あらゆるものを、その最低限度の生活の維持のために活用することを要件として行われる。</a:t>
            </a:r>
          </a:p>
          <a:p>
            <a:pPr marL="182563" marR="0" lvl="0" indent="-96838" algn="l" defTabSz="914266" rtl="0" eaLnBrk="1" fontAlgn="auto" latinLnBrk="0" hangingPunct="1">
              <a:lnSpc>
                <a:spcPct val="100000"/>
              </a:lnSpc>
              <a:spcBef>
                <a:spcPts val="0"/>
              </a:spcBef>
              <a:spcAft>
                <a:spcPts val="0"/>
              </a:spcAft>
              <a:buClrTx/>
              <a:buSzTx/>
              <a:buFontTx/>
              <a:buNone/>
              <a:tabLst>
                <a:tab pos="266700" algn="l"/>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　民法（明治二十九年法律第八十九号）に定める扶養義務者の扶養及び他の法律に定める扶助は、すべてこの法律による保護に優先して行われるものとする。</a:t>
            </a:r>
          </a:p>
          <a:p>
            <a:pPr marL="182563" marR="0" lvl="0" indent="-96838" algn="l" defTabSz="914266" rtl="0" eaLnBrk="1" fontAlgn="auto" latinLnBrk="0" hangingPunct="1">
              <a:lnSpc>
                <a:spcPct val="100000"/>
              </a:lnSpc>
              <a:spcBef>
                <a:spcPts val="0"/>
              </a:spcBef>
              <a:spcAft>
                <a:spcPts val="0"/>
              </a:spcAft>
              <a:buClrTx/>
              <a:buSzTx/>
              <a:buFontTx/>
              <a:buNone/>
              <a:tabLst>
                <a:tab pos="266700" algn="l"/>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　前二項の規定は、急迫した事由がある場合に、必要な保護を行うことを妨げるものではない。</a:t>
            </a:r>
          </a:p>
          <a:p>
            <a:pPr marL="182563" marR="0" lvl="0" indent="-182563" algn="l" defTabSz="914266" rtl="0" eaLnBrk="1" fontAlgn="auto" latinLnBrk="0" hangingPunct="1">
              <a:lnSpc>
                <a:spcPct val="100000"/>
              </a:lnSpc>
              <a:spcBef>
                <a:spcPts val="0"/>
              </a:spcBef>
              <a:spcAft>
                <a:spcPts val="0"/>
              </a:spcAft>
              <a:buClrTx/>
              <a:buSzTx/>
              <a:buFontTx/>
              <a:buNone/>
              <a:tabLst>
                <a:tab pos="266700" algn="l"/>
              </a:tabLst>
              <a:defRPr/>
            </a:pP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保護は、生活に困窮する者が、その利用し得る資産、能力その他あらゆるものを、その最低限度の生活の維持のために活用することを要件として行われます。</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24" name="角丸四角形 12">
            <a:extLst>
              <a:ext uri="{FF2B5EF4-FFF2-40B4-BE49-F238E27FC236}">
                <a16:creationId xmlns:a16="http://schemas.microsoft.com/office/drawing/2014/main" id="{E372FD31-5E0F-D421-A8D0-E0C0FCDDD4DE}"/>
              </a:ext>
            </a:extLst>
          </p:cNvPr>
          <p:cNvSpPr/>
          <p:nvPr/>
        </p:nvSpPr>
        <p:spPr>
          <a:xfrm>
            <a:off x="1489075" y="4661241"/>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保護の補足性の原理</a:t>
            </a:r>
          </a:p>
        </p:txBody>
      </p:sp>
      <p:sp>
        <p:nvSpPr>
          <p:cNvPr id="3" name="正方形/長方形 2">
            <a:extLst>
              <a:ext uri="{FF2B5EF4-FFF2-40B4-BE49-F238E27FC236}">
                <a16:creationId xmlns:a16="http://schemas.microsoft.com/office/drawing/2014/main" id="{F3F1404A-9238-8051-2EA0-9B39F77346C7}"/>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番号プレースホルダー 2">
            <a:extLst>
              <a:ext uri="{FF2B5EF4-FFF2-40B4-BE49-F238E27FC236}">
                <a16:creationId xmlns:a16="http://schemas.microsoft.com/office/drawing/2014/main" id="{DB47EDBE-CEAC-D18F-8CA2-4A03415DDCC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CC5EBE3-9548-4BD4-A1D5-728921BD18DB}" type="slidenum">
              <a:rPr lang="ja-JP" altLang="en-US" sz="1000" smtClean="0">
                <a:solidFill>
                  <a:srgbClr val="898989"/>
                </a:solidFill>
              </a:rPr>
              <a:pPr>
                <a:lnSpc>
                  <a:spcPct val="100000"/>
                </a:lnSpc>
                <a:spcBef>
                  <a:spcPct val="0"/>
                </a:spcBef>
                <a:buFontTx/>
                <a:buNone/>
              </a:pPr>
              <a:t>7</a:t>
            </a:fld>
            <a:endParaRPr lang="ja-JP" altLang="en-US" sz="1000">
              <a:solidFill>
                <a:srgbClr val="898989"/>
              </a:solidFill>
            </a:endParaRPr>
          </a:p>
        </p:txBody>
      </p:sp>
      <p:sp>
        <p:nvSpPr>
          <p:cNvPr id="7" name="四角形: 角を丸くする 6">
            <a:extLst>
              <a:ext uri="{FF2B5EF4-FFF2-40B4-BE49-F238E27FC236}">
                <a16:creationId xmlns:a16="http://schemas.microsoft.com/office/drawing/2014/main" id="{14A50B39-5E2F-BE04-72D2-BCCD15521D6B}"/>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kumimoji="1" lang="ja-JP" altLang="en-US" sz="3600" b="1" spc="300" dirty="0">
                <a:solidFill>
                  <a:schemeClr val="tx1"/>
                </a:solidFill>
                <a:latin typeface="メイリオ" panose="020B0604030504040204" pitchFamily="50" charset="-128"/>
                <a:ea typeface="メイリオ" panose="020B0604030504040204" pitchFamily="50" charset="-128"/>
              </a:rPr>
              <a:t>「貧困」のイメージ</a:t>
            </a:r>
            <a:endParaRPr kumimoji="1" lang="en-US" altLang="ja-JP" sz="3600" b="1" spc="3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3600" b="1" spc="300" dirty="0">
                <a:solidFill>
                  <a:schemeClr val="tx1"/>
                </a:solidFill>
                <a:latin typeface="メイリオ" panose="020B0604030504040204" pitchFamily="50" charset="-128"/>
                <a:ea typeface="メイリオ" panose="020B0604030504040204" pitchFamily="50" charset="-128"/>
              </a:rPr>
              <a:t>「生活保護」はなぜ必要？</a:t>
            </a:r>
            <a:endParaRPr kumimoji="1" lang="en-US" altLang="ja-JP" sz="3600" b="1" spc="3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B48170DE-E086-D951-959F-94B873F9D24A}"/>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ワーク①　貧困のイメージ／「生活保護」はなぜ必要？</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番号プレースホルダー 5">
            <a:extLst>
              <a:ext uri="{FF2B5EF4-FFF2-40B4-BE49-F238E27FC236}">
                <a16:creationId xmlns:a16="http://schemas.microsoft.com/office/drawing/2014/main" id="{D360F73D-EDF3-0A59-7432-01B9B26871D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D3593E6F-9CBF-43CA-BE83-6A27E43EDFB5}" type="slidenum">
              <a:rPr lang="ja-JP" altLang="en-US" sz="1000" smtClean="0">
                <a:solidFill>
                  <a:srgbClr val="898989"/>
                </a:solidFill>
              </a:rPr>
              <a:pPr>
                <a:lnSpc>
                  <a:spcPct val="100000"/>
                </a:lnSpc>
                <a:spcBef>
                  <a:spcPct val="0"/>
                </a:spcBef>
                <a:buFontTx/>
                <a:buNone/>
              </a:pPr>
              <a:t>8</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555A59D4-B109-C8AE-BEA4-3D3401EC8911}"/>
              </a:ext>
            </a:extLst>
          </p:cNvPr>
          <p:cNvSpPr txBox="1"/>
          <p:nvPr/>
        </p:nvSpPr>
        <p:spPr>
          <a:xfrm>
            <a:off x="273050" y="720000"/>
            <a:ext cx="9359900" cy="1046163"/>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貧困とは、一般的に「</a:t>
            </a:r>
            <a:r>
              <a:rPr kumimoji="1" lang="ja-JP" altLang="en-US" sz="1600" b="1" u="sng" spc="100" dirty="0">
                <a:latin typeface="メイリオ" panose="020B0604030504040204" pitchFamily="50" charset="-128"/>
                <a:ea typeface="メイリオ" panose="020B0604030504040204" pitchFamily="50" charset="-128"/>
              </a:rPr>
              <a:t>個人または家族が、衣食住をはじめとする生活に必要な最低限のものを欠く状態</a:t>
            </a:r>
            <a:r>
              <a:rPr kumimoji="1" lang="ja-JP" altLang="en-US" sz="1600" spc="100" dirty="0">
                <a:latin typeface="メイリオ" panose="020B0604030504040204" pitchFamily="50" charset="-128"/>
                <a:ea typeface="メイリオ" panose="020B0604030504040204" pitchFamily="50" charset="-128"/>
              </a:rPr>
              <a:t>」をいいます。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また、貧困の考え方には以下の</a:t>
            </a:r>
            <a:r>
              <a:rPr kumimoji="1" lang="en-US" altLang="ja-JP" sz="1600" spc="100" dirty="0">
                <a:latin typeface="メイリオ" panose="020B0604030504040204" pitchFamily="50" charset="-128"/>
                <a:ea typeface="メイリオ" panose="020B0604030504040204" pitchFamily="50" charset="-128"/>
              </a:rPr>
              <a:t>2</a:t>
            </a:r>
            <a:r>
              <a:rPr kumimoji="1" lang="ja-JP" altLang="en-US" sz="1600" spc="100" dirty="0">
                <a:latin typeface="メイリオ" panose="020B0604030504040204" pitchFamily="50" charset="-128"/>
                <a:ea typeface="メイリオ" panose="020B0604030504040204" pitchFamily="50" charset="-128"/>
              </a:rPr>
              <a:t>つがあります。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endParaRPr kumimoji="1" lang="en-US" altLang="ja-JP" sz="1400" dirty="0">
              <a:latin typeface="メイリオ" panose="020B0604030504040204" pitchFamily="50" charset="-128"/>
              <a:ea typeface="メイリオ" panose="020B0604030504040204" pitchFamily="50" charset="-128"/>
            </a:endParaRPr>
          </a:p>
        </p:txBody>
      </p:sp>
      <p:sp>
        <p:nvSpPr>
          <p:cNvPr id="14" name="テキスト ボックス 24">
            <a:extLst>
              <a:ext uri="{FF2B5EF4-FFF2-40B4-BE49-F238E27FC236}">
                <a16:creationId xmlns:a16="http://schemas.microsoft.com/office/drawing/2014/main" id="{259F3D6F-EEDC-29DC-B5DC-775E66E2F0DC}"/>
              </a:ext>
            </a:extLst>
          </p:cNvPr>
          <p:cNvSpPr txBox="1">
            <a:spLocks noChangeArrowheads="1"/>
          </p:cNvSpPr>
          <p:nvPr/>
        </p:nvSpPr>
        <p:spPr bwMode="auto">
          <a:xfrm>
            <a:off x="446087" y="2094853"/>
            <a:ext cx="2849562" cy="1046163"/>
          </a:xfrm>
          <a:prstGeom prst="roundRect">
            <a:avLst/>
          </a:prstGeom>
          <a:solidFill>
            <a:schemeClr val="accent5">
              <a:lumMod val="60000"/>
              <a:lumOff val="4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b="1" spc="300" dirty="0">
                <a:latin typeface="メイリオ" panose="020B0604030504040204" pitchFamily="50" charset="-128"/>
                <a:ea typeface="メイリオ" panose="020B0604030504040204" pitchFamily="50" charset="-128"/>
              </a:rPr>
              <a:t>絶対的貧困</a:t>
            </a:r>
          </a:p>
        </p:txBody>
      </p:sp>
      <p:sp>
        <p:nvSpPr>
          <p:cNvPr id="15" name="テキスト ボックス 24">
            <a:extLst>
              <a:ext uri="{FF2B5EF4-FFF2-40B4-BE49-F238E27FC236}">
                <a16:creationId xmlns:a16="http://schemas.microsoft.com/office/drawing/2014/main" id="{2BB145F9-5662-F74A-7058-3CCDC47429F4}"/>
              </a:ext>
            </a:extLst>
          </p:cNvPr>
          <p:cNvSpPr txBox="1">
            <a:spLocks noChangeArrowheads="1"/>
          </p:cNvSpPr>
          <p:nvPr/>
        </p:nvSpPr>
        <p:spPr bwMode="auto">
          <a:xfrm>
            <a:off x="446088" y="3652214"/>
            <a:ext cx="2849562" cy="1046163"/>
          </a:xfrm>
          <a:prstGeom prst="roundRect">
            <a:avLst/>
          </a:prstGeom>
          <a:solidFill>
            <a:schemeClr val="accent6">
              <a:lumMod val="60000"/>
              <a:lumOff val="4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b="1" spc="300" dirty="0">
                <a:latin typeface="メイリオ" panose="020B0604030504040204" pitchFamily="50" charset="-128"/>
                <a:ea typeface="メイリオ" panose="020B0604030504040204" pitchFamily="50" charset="-128"/>
              </a:rPr>
              <a:t>相対的貧困</a:t>
            </a:r>
          </a:p>
        </p:txBody>
      </p:sp>
      <p:sp>
        <p:nvSpPr>
          <p:cNvPr id="16" name="テキスト ボックス 24">
            <a:extLst>
              <a:ext uri="{FF2B5EF4-FFF2-40B4-BE49-F238E27FC236}">
                <a16:creationId xmlns:a16="http://schemas.microsoft.com/office/drawing/2014/main" id="{E7DD6C7D-11F3-8423-9390-BCEE7B325A48}"/>
              </a:ext>
            </a:extLst>
          </p:cNvPr>
          <p:cNvSpPr txBox="1">
            <a:spLocks noChangeArrowheads="1"/>
          </p:cNvSpPr>
          <p:nvPr/>
        </p:nvSpPr>
        <p:spPr bwMode="auto">
          <a:xfrm>
            <a:off x="3530599" y="2094853"/>
            <a:ext cx="5503555" cy="1046163"/>
          </a:xfrm>
          <a:prstGeom prst="rect">
            <a:avLst/>
          </a:prstGeom>
          <a:no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kumimoji="0" lang="ja-JP" altLang="en-US" sz="2000" spc="100" dirty="0">
                <a:latin typeface="メイリオ" panose="020B0604030504040204" pitchFamily="50" charset="-128"/>
                <a:ea typeface="メイリオ" panose="020B0604030504040204" pitchFamily="50" charset="-128"/>
              </a:rPr>
              <a:t>住むところ、食べるものなど生きていく</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ために必要なものが得られない状態</a:t>
            </a:r>
          </a:p>
        </p:txBody>
      </p:sp>
      <p:sp>
        <p:nvSpPr>
          <p:cNvPr id="20" name="テキスト ボックス 24">
            <a:extLst>
              <a:ext uri="{FF2B5EF4-FFF2-40B4-BE49-F238E27FC236}">
                <a16:creationId xmlns:a16="http://schemas.microsoft.com/office/drawing/2014/main" id="{102DBFA4-943D-C139-71F4-96427D915A83}"/>
              </a:ext>
            </a:extLst>
          </p:cNvPr>
          <p:cNvSpPr txBox="1">
            <a:spLocks noChangeArrowheads="1"/>
          </p:cNvSpPr>
          <p:nvPr/>
        </p:nvSpPr>
        <p:spPr bwMode="auto">
          <a:xfrm>
            <a:off x="3530600" y="3652213"/>
            <a:ext cx="5503554" cy="1046163"/>
          </a:xfrm>
          <a:prstGeom prst="rect">
            <a:avLst/>
          </a:prstGeom>
          <a:no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2000" spc="100" dirty="0">
                <a:latin typeface="メイリオ" panose="020B0604030504040204" pitchFamily="50" charset="-128"/>
                <a:ea typeface="メイリオ" panose="020B0604030504040204" pitchFamily="50" charset="-128"/>
              </a:rPr>
              <a:t>経済的困窮などにより、特定の国・地域において、一般の人が実現できる様々なことができない状態</a:t>
            </a:r>
            <a:endParaRPr kumimoji="0" lang="ja-JP" altLang="en-US" sz="2000" spc="100" dirty="0">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62090CB8-6B40-A127-56A2-269309697999}"/>
              </a:ext>
            </a:extLst>
          </p:cNvPr>
          <p:cNvSpPr txBox="1"/>
          <p:nvPr/>
        </p:nvSpPr>
        <p:spPr>
          <a:xfrm>
            <a:off x="1928813" y="5733009"/>
            <a:ext cx="6048375" cy="708025"/>
          </a:xfrm>
          <a:prstGeom prst="rect">
            <a:avLst/>
          </a:prstGeom>
          <a:noFill/>
        </p:spPr>
        <p:txBody>
          <a:bodyPr>
            <a:spAutoFit/>
          </a:bodyPr>
          <a:lstStyle/>
          <a:p>
            <a:pP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・人と人、人と社会のつながりの希薄化、喪失</a:t>
            </a:r>
            <a:endParaRPr kumimoji="1" lang="en-US" altLang="ja-JP" sz="2000" b="1"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・「貧困の連鎖」（世代間継承＝再生産）</a:t>
            </a:r>
            <a:endParaRPr kumimoji="1" lang="en-US" altLang="ja-JP" sz="2000" b="1" spc="100" dirty="0">
              <a:latin typeface="メイリオ" panose="020B0604030504040204" pitchFamily="50" charset="-128"/>
              <a:ea typeface="メイリオ" panose="020B0604030504040204" pitchFamily="50" charset="-128"/>
            </a:endParaRPr>
          </a:p>
        </p:txBody>
      </p:sp>
      <p:sp>
        <p:nvSpPr>
          <p:cNvPr id="23" name="テキスト ボックス 24">
            <a:extLst>
              <a:ext uri="{FF2B5EF4-FFF2-40B4-BE49-F238E27FC236}">
                <a16:creationId xmlns:a16="http://schemas.microsoft.com/office/drawing/2014/main" id="{A1276088-E345-403E-25D1-EE403253218A}"/>
              </a:ext>
            </a:extLst>
          </p:cNvPr>
          <p:cNvSpPr txBox="1">
            <a:spLocks noChangeArrowheads="1"/>
          </p:cNvSpPr>
          <p:nvPr/>
        </p:nvSpPr>
        <p:spPr bwMode="auto">
          <a:xfrm>
            <a:off x="1012825" y="5188497"/>
            <a:ext cx="2716213" cy="374650"/>
          </a:xfrm>
          <a:prstGeom prst="roundRect">
            <a:avLst/>
          </a:prstGeom>
          <a:solidFill>
            <a:schemeClr val="accent2"/>
          </a:solid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sz="1600" b="1" spc="100" dirty="0">
                <a:solidFill>
                  <a:schemeClr val="bg1"/>
                </a:solidFill>
                <a:latin typeface="メイリオ" panose="020B0604030504040204" pitchFamily="50" charset="-128"/>
                <a:ea typeface="メイリオ" panose="020B0604030504040204" pitchFamily="50" charset="-128"/>
              </a:rPr>
              <a:t>貧困により生じる問題</a:t>
            </a:r>
          </a:p>
        </p:txBody>
      </p:sp>
      <p:sp>
        <p:nvSpPr>
          <p:cNvPr id="24" name="二等辺三角形 23">
            <a:extLst>
              <a:ext uri="{FF2B5EF4-FFF2-40B4-BE49-F238E27FC236}">
                <a16:creationId xmlns:a16="http://schemas.microsoft.com/office/drawing/2014/main" id="{2AF31687-16DB-BF46-91CA-5FF6DFF77810}"/>
              </a:ext>
            </a:extLst>
          </p:cNvPr>
          <p:cNvSpPr/>
          <p:nvPr/>
        </p:nvSpPr>
        <p:spPr>
          <a:xfrm flipV="1">
            <a:off x="4651375" y="4943861"/>
            <a:ext cx="603250" cy="195262"/>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 name="テキスト ボックス 24">
            <a:extLst>
              <a:ext uri="{FF2B5EF4-FFF2-40B4-BE49-F238E27FC236}">
                <a16:creationId xmlns:a16="http://schemas.microsoft.com/office/drawing/2014/main" id="{EBC3EB79-2612-BCDD-DB6D-95250599EDB9}"/>
              </a:ext>
            </a:extLst>
          </p:cNvPr>
          <p:cNvSpPr txBox="1">
            <a:spLocks noChangeArrowheads="1"/>
          </p:cNvSpPr>
          <p:nvPr/>
        </p:nvSpPr>
        <p:spPr bwMode="auto">
          <a:xfrm>
            <a:off x="7740639" y="1712938"/>
            <a:ext cx="1785949" cy="450197"/>
          </a:xfrm>
          <a:prstGeom prst="roundRect">
            <a:avLst/>
          </a:prstGeom>
          <a:solidFill>
            <a:schemeClr val="accent2">
              <a:lumMod val="20000"/>
              <a:lumOff val="8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sz="1600" spc="100" dirty="0">
                <a:latin typeface="メイリオ" panose="020B0604030504040204" pitchFamily="50" charset="-128"/>
                <a:ea typeface="メイリオ" panose="020B0604030504040204" pitchFamily="50" charset="-128"/>
              </a:rPr>
              <a:t>見えやすい</a:t>
            </a:r>
          </a:p>
        </p:txBody>
      </p:sp>
      <p:sp>
        <p:nvSpPr>
          <p:cNvPr id="4" name="二等辺三角形 3">
            <a:extLst>
              <a:ext uri="{FF2B5EF4-FFF2-40B4-BE49-F238E27FC236}">
                <a16:creationId xmlns:a16="http://schemas.microsoft.com/office/drawing/2014/main" id="{BD541457-6BAD-4F08-2435-7906611AE0B3}"/>
              </a:ext>
            </a:extLst>
          </p:cNvPr>
          <p:cNvSpPr/>
          <p:nvPr/>
        </p:nvSpPr>
        <p:spPr>
          <a:xfrm rot="12241683">
            <a:off x="7877659" y="1967202"/>
            <a:ext cx="341147" cy="335605"/>
          </a:xfrm>
          <a:prstGeom prst="triangl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24">
            <a:extLst>
              <a:ext uri="{FF2B5EF4-FFF2-40B4-BE49-F238E27FC236}">
                <a16:creationId xmlns:a16="http://schemas.microsoft.com/office/drawing/2014/main" id="{A070A983-5C87-E9B6-55EE-5CBC32BC400B}"/>
              </a:ext>
            </a:extLst>
          </p:cNvPr>
          <p:cNvSpPr txBox="1">
            <a:spLocks noChangeArrowheads="1"/>
          </p:cNvSpPr>
          <p:nvPr/>
        </p:nvSpPr>
        <p:spPr bwMode="auto">
          <a:xfrm>
            <a:off x="7740639" y="3077081"/>
            <a:ext cx="1785949" cy="450197"/>
          </a:xfrm>
          <a:prstGeom prst="roundRect">
            <a:avLst/>
          </a:prstGeom>
          <a:solidFill>
            <a:schemeClr val="accent2">
              <a:lumMod val="20000"/>
              <a:lumOff val="8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sz="1600" spc="100" dirty="0">
                <a:latin typeface="メイリオ" panose="020B0604030504040204" pitchFamily="50" charset="-128"/>
                <a:ea typeface="メイリオ" panose="020B0604030504040204" pitchFamily="50" charset="-128"/>
              </a:rPr>
              <a:t>見えづらい</a:t>
            </a:r>
          </a:p>
        </p:txBody>
      </p:sp>
      <p:sp>
        <p:nvSpPr>
          <p:cNvPr id="7" name="二等辺三角形 6">
            <a:extLst>
              <a:ext uri="{FF2B5EF4-FFF2-40B4-BE49-F238E27FC236}">
                <a16:creationId xmlns:a16="http://schemas.microsoft.com/office/drawing/2014/main" id="{76CA0D01-F86F-664C-45C9-53CCA475E380}"/>
              </a:ext>
            </a:extLst>
          </p:cNvPr>
          <p:cNvSpPr/>
          <p:nvPr/>
        </p:nvSpPr>
        <p:spPr>
          <a:xfrm rot="12241683">
            <a:off x="7877659" y="3331345"/>
            <a:ext cx="341147" cy="335605"/>
          </a:xfrm>
          <a:prstGeom prst="triangl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FC24A060-E5E7-FC07-6E67-C98BD2312774}"/>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２．「貧困」を理解するための考え方</a:t>
            </a:r>
          </a:p>
        </p:txBody>
      </p:sp>
      <p:sp>
        <p:nvSpPr>
          <p:cNvPr id="9" name="正方形/長方形 8">
            <a:extLst>
              <a:ext uri="{FF2B5EF4-FFF2-40B4-BE49-F238E27FC236}">
                <a16:creationId xmlns:a16="http://schemas.microsoft.com/office/drawing/2014/main" id="{E9188505-812A-2E91-420E-0D6B2E33DDF0}"/>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cSld>
  <p:clrMapOvr>
    <a:masterClrMapping/>
  </p:clrMapOvr>
</p:sld>
</file>

<file path=ppt/theme/theme1.xml><?xml version="1.0" encoding="utf-8"?>
<a:theme xmlns:a="http://schemas.openxmlformats.org/drawingml/2006/main" name="R6生保CW研修">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6生保CW研修" id="{EDFB9417-992C-430B-94EC-177AFFBCFF22}" vid="{D114EBDD-CD2B-4119-B43D-76A52D785B9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Words>7563</Words>
  <PresentationFormat>A4 210 x 297 mm</PresentationFormat>
  <Paragraphs>570</Paragraphs>
  <Slides>42</Slides>
  <Notes>42</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42</vt:i4>
      </vt:variant>
    </vt:vector>
  </HeadingPairs>
  <TitlesOfParts>
    <vt:vector size="56" baseType="lpstr">
      <vt:lpstr>Meiryo UI</vt:lpstr>
      <vt:lpstr>ＭＳ Ｐゴシック</vt:lpstr>
      <vt:lpstr>MS Gothic</vt:lpstr>
      <vt:lpstr>ＭＳ 明朝</vt:lpstr>
      <vt:lpstr>UD デジタル 教科書体 NP-R</vt:lpstr>
      <vt:lpstr>Meiryo</vt:lpstr>
      <vt:lpstr>Meiryo</vt:lpstr>
      <vt:lpstr>游ゴシック</vt:lpstr>
      <vt:lpstr>游ゴシック Medium</vt:lpstr>
      <vt:lpstr>Arial</vt:lpstr>
      <vt:lpstr>Calibri</vt:lpstr>
      <vt:lpstr>Calibri Light</vt:lpstr>
      <vt:lpstr>Wingdings</vt:lpstr>
      <vt:lpstr>R6生保CW研修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