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8" r:id="rId2"/>
    <p:sldId id="266"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7D6"/>
    <a:srgbClr val="007CBA"/>
    <a:srgbClr val="E8A7BB"/>
    <a:srgbClr val="FFD5FF"/>
    <a:srgbClr val="FF99FF"/>
    <a:srgbClr val="FFBDFF"/>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39" autoAdjust="0"/>
    <p:restoredTop sz="93788" autoAdjust="0"/>
  </p:normalViewPr>
  <p:slideViewPr>
    <p:cSldViewPr snapToGrid="0" showGuides="1">
      <p:cViewPr varScale="1">
        <p:scale>
          <a:sx n="73" d="100"/>
          <a:sy n="73" d="100"/>
        </p:scale>
        <p:origin x="3072" y="72"/>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26431AB-5155-4D23-99AB-05E693E21288}" type="datetimeFigureOut">
              <a:rPr kumimoji="1" lang="ja-JP" altLang="en-US" smtClean="0"/>
              <a:t>2022/4/22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CEFF07F-2C5D-4740-B067-595BEA7F62B9}" type="slidenum">
              <a:rPr kumimoji="1" lang="ja-JP" altLang="en-US" smtClean="0"/>
              <a:t>‹#›</a:t>
            </a:fld>
            <a:endParaRPr kumimoji="1" lang="ja-JP" altLang="en-US"/>
          </a:p>
        </p:txBody>
      </p:sp>
    </p:spTree>
    <p:extLst>
      <p:ext uri="{BB962C8B-B14F-4D97-AF65-F5344CB8AC3E}">
        <p14:creationId xmlns:p14="http://schemas.microsoft.com/office/powerpoint/2010/main" val="25889464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CEFF07F-2C5D-4740-B067-595BEA7F62B9}" type="slidenum">
              <a:rPr kumimoji="1" lang="ja-JP" altLang="en-US" smtClean="0"/>
              <a:t>1</a:t>
            </a:fld>
            <a:endParaRPr kumimoji="1" lang="ja-JP" altLang="en-US"/>
          </a:p>
        </p:txBody>
      </p:sp>
    </p:spTree>
    <p:extLst>
      <p:ext uri="{BB962C8B-B14F-4D97-AF65-F5344CB8AC3E}">
        <p14:creationId xmlns:p14="http://schemas.microsoft.com/office/powerpoint/2010/main" val="2764701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301491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1182914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40329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348056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8521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2687418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38306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12605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597986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690114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678399C-65A1-4E7D-917B-C900B4D568C6}" type="datetimeFigureOut">
              <a:rPr kumimoji="1" lang="ja-JP" altLang="en-US" smtClean="0"/>
              <a:t>2022/4/22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119791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678399C-65A1-4E7D-917B-C900B4D568C6}" type="datetimeFigureOut">
              <a:rPr kumimoji="1" lang="ja-JP" altLang="en-US" smtClean="0"/>
              <a:t>2022/4/22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7BD5E45-A458-45F6-ADB4-64D51C2672EA}" type="slidenum">
              <a:rPr kumimoji="1" lang="ja-JP" altLang="en-US" smtClean="0"/>
              <a:t>‹#›</a:t>
            </a:fld>
            <a:endParaRPr kumimoji="1" lang="ja-JP" altLang="en-US"/>
          </a:p>
        </p:txBody>
      </p:sp>
    </p:spTree>
    <p:extLst>
      <p:ext uri="{BB962C8B-B14F-4D97-AF65-F5344CB8AC3E}">
        <p14:creationId xmlns:p14="http://schemas.microsoft.com/office/powerpoint/2010/main" val="33554292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cov19-vaccine.mhlw.go.jp/qa/0027.html" TargetMode="External"/><Relationship Id="rId5" Type="http://schemas.microsoft.com/office/2007/relationships/hdphoto" Target="../media/hdphoto1.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s://www.mhlw.go.jp/stf/seisakunitsuite/bunya/kenkou_iryou/dengue_fever_qa_00001.html" TargetMode="External"/><Relationship Id="rId3" Type="http://schemas.openxmlformats.org/officeDocument/2006/relationships/image" Target="../media/image4.png"/><Relationship Id="rId7" Type="http://schemas.openxmlformats.org/officeDocument/2006/relationships/hyperlink" Target="https://www.mhlw.go.jp/content/11909000/000677252.pdf" TargetMode="External"/><Relationship Id="rId12" Type="http://schemas.openxmlformats.org/officeDocument/2006/relationships/image" Target="../media/image9.png"/><Relationship Id="rId2" Type="http://schemas.openxmlformats.org/officeDocument/2006/relationships/hyperlink" Target="https://www.mhlw.go.jp/stf/newpage_11296.html" TargetMode="External"/><Relationship Id="rId1" Type="http://schemas.openxmlformats.org/officeDocument/2006/relationships/slideLayout" Target="../slideLayouts/slideLayout1.xml"/><Relationship Id="rId6" Type="http://schemas.openxmlformats.org/officeDocument/2006/relationships/hyperlink" Target="https://www.mhlw.go.jp/stf/newpage_11686.html" TargetMode="External"/><Relationship Id="rId11" Type="http://schemas.openxmlformats.org/officeDocument/2006/relationships/image" Target="../media/image8.png"/><Relationship Id="rId5" Type="http://schemas.openxmlformats.org/officeDocument/2006/relationships/hyperlink" Target="https://www.mhlw.go.jp/content/11909000/000628247.pdf" TargetMode="External"/><Relationship Id="rId15" Type="http://schemas.openxmlformats.org/officeDocument/2006/relationships/image" Target="../media/image10.png"/><Relationship Id="rId10" Type="http://schemas.openxmlformats.org/officeDocument/2006/relationships/hyperlink" Target="https://www.cov19-vaccine.mhlw.go.jp/qa/" TargetMode="External"/><Relationship Id="rId4" Type="http://schemas.openxmlformats.org/officeDocument/2006/relationships/image" Target="../media/image5.png"/><Relationship Id="rId9" Type="http://schemas.openxmlformats.org/officeDocument/2006/relationships/image" Target="../media/image7.png"/><Relationship Id="rId14" Type="http://schemas.openxmlformats.org/officeDocument/2006/relationships/hyperlink" Target="http://www.jsog.or.jp/modules/jsogpolicy/index.php?content_id=1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D7D6"/>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1463829" y="165342"/>
            <a:ext cx="3930342" cy="70788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57CB3"/>
                </a:solidFill>
                <a:effectLst/>
                <a:uLnTx/>
                <a:uFillTx/>
                <a:latin typeface="メイリオ" panose="020B0604030504040204" pitchFamily="50" charset="-128"/>
                <a:ea typeface="メイリオ" panose="020B0604030504040204" pitchFamily="50" charset="-128"/>
                <a:cs typeface="+mn-cs"/>
              </a:rPr>
              <a:t>新型</a:t>
            </a:r>
            <a:r>
              <a:rPr kumimoji="1" lang="ja-JP" altLang="en-US" sz="2000" b="1" i="0" u="none" strike="noStrike" kern="1200" cap="none" spc="0" normalizeH="0" baseline="0" noProof="0" dirty="0" smtClean="0">
                <a:ln>
                  <a:noFill/>
                </a:ln>
                <a:solidFill>
                  <a:srgbClr val="057CB3"/>
                </a:solidFill>
                <a:effectLst/>
                <a:uLnTx/>
                <a:uFillTx/>
                <a:latin typeface="メイリオ" panose="020B0604030504040204" pitchFamily="50" charset="-128"/>
                <a:ea typeface="メイリオ" panose="020B0604030504040204" pitchFamily="50" charset="-128"/>
                <a:cs typeface="+mn-cs"/>
              </a:rPr>
              <a:t>コロナウイルス感染症（</a:t>
            </a:r>
            <a:r>
              <a:rPr kumimoji="1" lang="en-US" altLang="ja-JP" sz="2000" b="1" i="0" u="none" strike="noStrike" kern="1200" cap="none" spc="0" normalizeH="0" baseline="0" noProof="0" dirty="0" smtClean="0">
                <a:ln>
                  <a:noFill/>
                </a:ln>
                <a:solidFill>
                  <a:srgbClr val="057CB3"/>
                </a:solidFill>
                <a:effectLst/>
                <a:uLnTx/>
                <a:uFillTx/>
                <a:latin typeface="メイリオ" panose="020B0604030504040204" pitchFamily="50" charset="-128"/>
                <a:ea typeface="メイリオ" panose="020B0604030504040204" pitchFamily="50" charset="-128"/>
                <a:cs typeface="+mn-cs"/>
              </a:rPr>
              <a:t>COVID-19</a:t>
            </a:r>
            <a:r>
              <a:rPr kumimoji="1" lang="ja-JP" altLang="en-US" sz="2000" b="1" i="0" u="none" strike="noStrike" kern="1200" cap="none" spc="0" normalizeH="0" baseline="0" noProof="0" dirty="0" smtClean="0">
                <a:ln>
                  <a:noFill/>
                </a:ln>
                <a:solidFill>
                  <a:srgbClr val="057CB3"/>
                </a:solidFill>
                <a:effectLst/>
                <a:uLnTx/>
                <a:uFillTx/>
                <a:latin typeface="メイリオ" panose="020B0604030504040204" pitchFamily="50" charset="-128"/>
                <a:ea typeface="メイリオ" panose="020B0604030504040204" pitchFamily="50" charset="-128"/>
                <a:cs typeface="+mn-cs"/>
              </a:rPr>
              <a:t>）対策</a:t>
            </a:r>
            <a:endParaRPr kumimoji="1" lang="ja-JP" altLang="en-US" sz="2000" b="1" i="0" u="none" strike="noStrike" kern="1200" cap="none" spc="0" normalizeH="0" baseline="0" noProof="0" dirty="0">
              <a:ln>
                <a:noFill/>
              </a:ln>
              <a:solidFill>
                <a:srgbClr val="057CB3"/>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p:cNvSpPr txBox="1"/>
          <p:nvPr/>
        </p:nvSpPr>
        <p:spPr>
          <a:xfrm>
            <a:off x="1666301" y="828864"/>
            <a:ext cx="3457039"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057CB3"/>
                </a:solidFill>
                <a:effectLst/>
                <a:uLnTx/>
                <a:uFillTx/>
                <a:latin typeface="メイリオ" panose="020B0604030504040204" pitchFamily="50" charset="-128"/>
                <a:ea typeface="メイリオ" panose="020B0604030504040204" pitchFamily="50" charset="-128"/>
                <a:cs typeface="+mn-cs"/>
              </a:rPr>
              <a:t>～</a:t>
            </a:r>
            <a:r>
              <a:rPr kumimoji="1" lang="ja-JP" altLang="en-US" sz="3200" b="1" i="0" u="none" strike="noStrike" kern="1200" cap="none" spc="0" normalizeH="0" baseline="0" noProof="0" dirty="0" smtClean="0">
                <a:ln>
                  <a:noFill/>
                </a:ln>
                <a:solidFill>
                  <a:srgbClr val="057CB3"/>
                </a:solidFill>
                <a:effectLst/>
                <a:uLnTx/>
                <a:uFillTx/>
                <a:latin typeface="メイリオ" panose="020B0604030504040204" pitchFamily="50" charset="-128"/>
                <a:ea typeface="メイリオ" panose="020B0604030504040204" pitchFamily="50" charset="-128"/>
                <a:cs typeface="+mn-cs"/>
              </a:rPr>
              <a:t>妊婦の方々へ～</a:t>
            </a:r>
            <a:endParaRPr kumimoji="1" lang="en-US" altLang="ja-JP" sz="3200" b="1" i="0" u="none" strike="noStrike" kern="1200" cap="none" spc="0" normalizeH="0" baseline="0" noProof="0" dirty="0">
              <a:ln>
                <a:noFill/>
              </a:ln>
              <a:solidFill>
                <a:srgbClr val="057CB3"/>
              </a:solidFill>
              <a:effectLst/>
              <a:uLnTx/>
              <a:uFillTx/>
              <a:latin typeface="メイリオ" panose="020B0604030504040204" pitchFamily="50" charset="-128"/>
              <a:ea typeface="メイリオ" panose="020B0604030504040204" pitchFamily="50" charset="-128"/>
              <a:cs typeface="+mn-cs"/>
            </a:endParaRPr>
          </a:p>
        </p:txBody>
      </p:sp>
      <p:pic>
        <p:nvPicPr>
          <p:cNvPr id="11" name="Picture 5" descr="報道発表資料psdのコピー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6638" y="128782"/>
            <a:ext cx="1472217" cy="51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正方形/長方形 22"/>
          <p:cNvSpPr/>
          <p:nvPr/>
        </p:nvSpPr>
        <p:spPr>
          <a:xfrm>
            <a:off x="558128" y="9671742"/>
            <a:ext cx="6299872" cy="292388"/>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r>
              <a:rPr kumimoji="0" lang="ja-JP" altLang="en-US" sz="13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☞裏面に続く</a:t>
            </a:r>
            <a:endParaRPr kumimoji="0" lang="en-US" altLang="ja-JP" sz="13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7" name="正方形/長方形 26"/>
          <p:cNvSpPr/>
          <p:nvPr/>
        </p:nvSpPr>
        <p:spPr>
          <a:xfrm>
            <a:off x="-647670" y="9669292"/>
            <a:ext cx="6312392" cy="261610"/>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r>
              <a:rPr kumimoji="0" lang="en-US" altLang="ja-JP" sz="1100" b="1" i="0" u="none" strike="noStrike" kern="1200" cap="none" spc="0" normalizeH="0" baseline="0" noProof="0" dirty="0" smtClean="0">
                <a:ln>
                  <a:noFill/>
                </a:ln>
                <a:solidFill>
                  <a:srgbClr val="222222"/>
                </a:solidFill>
                <a:effectLst/>
                <a:uLnTx/>
                <a:uFillTx/>
                <a:latin typeface="メイリオ" panose="020B0604030504040204" pitchFamily="50" charset="-128"/>
                <a:ea typeface="メイリオ" panose="020B0604030504040204" pitchFamily="50" charset="-128"/>
                <a:cs typeface="+mn-cs"/>
              </a:rPr>
              <a:t>2022</a:t>
            </a:r>
            <a:r>
              <a:rPr kumimoji="0" lang="ja-JP" altLang="en-US" sz="1100" b="1" i="0" u="none" strike="noStrike" kern="1200" cap="none" spc="0" normalizeH="0" baseline="0" noProof="0" dirty="0" smtClean="0">
                <a:ln>
                  <a:noFill/>
                </a:ln>
                <a:solidFill>
                  <a:srgbClr val="222222"/>
                </a:solidFill>
                <a:effectLst/>
                <a:uLnTx/>
                <a:uFillTx/>
                <a:latin typeface="メイリオ" panose="020B0604030504040204" pitchFamily="50" charset="-128"/>
                <a:ea typeface="メイリオ" panose="020B0604030504040204" pitchFamily="50" charset="-128"/>
                <a:cs typeface="+mn-cs"/>
              </a:rPr>
              <a:t>年４月版</a:t>
            </a:r>
            <a:endParaRPr kumimoji="0"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9" name="角丸四角形 18"/>
          <p:cNvSpPr/>
          <p:nvPr/>
        </p:nvSpPr>
        <p:spPr>
          <a:xfrm>
            <a:off x="121918" y="1442216"/>
            <a:ext cx="6620322" cy="8080607"/>
          </a:xfrm>
          <a:prstGeom prst="roundRect">
            <a:avLst>
              <a:gd name="adj" fmla="val 97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kumimoji="1" lang="en-US" altLang="ja-JP">
                <a:solidFill>
                  <a:prstClr val="white"/>
                </a:solidFill>
                <a:latin typeface="メイリオ" panose="020B0604030504040204" pitchFamily="50" charset="-128"/>
                <a:ea typeface="メイリオ" panose="020B0604030504040204" pitchFamily="50" charset="-128"/>
              </a:rPr>
              <a:t>https://www.cov19-vaccine.mhlw.go.jp/qa/0027.html</a:t>
            </a: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9" name="正方形/長方形 48"/>
          <p:cNvSpPr/>
          <p:nvPr/>
        </p:nvSpPr>
        <p:spPr>
          <a:xfrm>
            <a:off x="121918" y="1608831"/>
            <a:ext cx="6620322" cy="2926442"/>
          </a:xfrm>
          <a:prstGeom prst="rect">
            <a:avLst/>
          </a:prstGeom>
          <a:ln>
            <a:no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○感染が妊娠に与える影響○</a:t>
            </a:r>
            <a:endParaRPr kumimoji="0" lang="en-US" altLang="ja-JP" sz="20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ts val="700"/>
              </a:lnSpc>
              <a:spcBef>
                <a:spcPts val="0"/>
              </a:spcBef>
              <a:spcAft>
                <a:spcPts val="0"/>
              </a:spcAft>
              <a:buClrTx/>
              <a:buSzTx/>
              <a:buFontTx/>
              <a:buNone/>
              <a:tabLst/>
              <a:defRPr/>
            </a:pPr>
            <a:endParaRPr kumimoji="0" lang="en-US" altLang="ja-JP" sz="18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85750" lvl="0" indent="-285750">
              <a:lnSpc>
                <a:spcPts val="2300"/>
              </a:lnSpc>
              <a:buClr>
                <a:srgbClr val="057CB3"/>
              </a:buClr>
              <a:buFont typeface="Wingdings" panose="05000000000000000000" pitchFamily="2" charset="2"/>
              <a:buChar char="n"/>
              <a:defRPr/>
            </a:pPr>
            <a:r>
              <a:rPr lang="ja-JP" altLang="en-US" sz="1600" dirty="0">
                <a:solidFill>
                  <a:prstClr val="black"/>
                </a:solidFill>
                <a:latin typeface="メイリオ" panose="020B0604030504040204" pitchFamily="50" charset="-128"/>
                <a:ea typeface="メイリオ" panose="020B0604030504040204" pitchFamily="50" charset="-128"/>
              </a:rPr>
              <a:t>妊娠中に新型コロナウイルスに感染しても、基礎疾患を</a:t>
            </a:r>
            <a:r>
              <a:rPr lang="ja-JP" altLang="en-US" sz="1600" dirty="0" smtClean="0">
                <a:solidFill>
                  <a:prstClr val="black"/>
                </a:solidFill>
                <a:latin typeface="メイリオ" panose="020B0604030504040204" pitchFamily="50" charset="-128"/>
                <a:ea typeface="メイリオ" panose="020B0604030504040204" pitchFamily="50" charset="-128"/>
              </a:rPr>
              <a:t>持たない</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lvl="0">
              <a:lnSpc>
                <a:spcPts val="2300"/>
              </a:lnSpc>
              <a:buClr>
                <a:srgbClr val="057CB3"/>
              </a:buClr>
              <a:defRPr/>
            </a:pPr>
            <a:r>
              <a:rPr lang="ja-JP" altLang="en-US" sz="1600" dirty="0" smtClean="0">
                <a:solidFill>
                  <a:prstClr val="black"/>
                </a:solidFill>
                <a:latin typeface="メイリオ" panose="020B0604030504040204" pitchFamily="50" charset="-128"/>
                <a:ea typeface="メイリオ" panose="020B0604030504040204" pitchFamily="50" charset="-128"/>
              </a:rPr>
              <a:t>　 場合</a:t>
            </a:r>
            <a:r>
              <a:rPr lang="ja-JP" altLang="en-US" sz="1600" dirty="0">
                <a:solidFill>
                  <a:prstClr val="black"/>
                </a:solidFill>
                <a:latin typeface="メイリオ" panose="020B0604030504040204" pitchFamily="50" charset="-128"/>
                <a:ea typeface="メイリオ" panose="020B0604030504040204" pitchFamily="50" charset="-128"/>
              </a:rPr>
              <a:t>、その経過は同年代の妊娠していない女性と変わらないと</a:t>
            </a:r>
            <a:r>
              <a:rPr lang="ja-JP" altLang="en-US" sz="1600" dirty="0" smtClean="0">
                <a:solidFill>
                  <a:prstClr val="black"/>
                </a:solidFill>
                <a:latin typeface="メイリオ" panose="020B0604030504040204" pitchFamily="50" charset="-128"/>
                <a:ea typeface="メイリオ" panose="020B0604030504040204" pitchFamily="50" charset="-128"/>
              </a:rPr>
              <a:t>され  　　　</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lvl="0">
              <a:lnSpc>
                <a:spcPts val="2300"/>
              </a:lnSpc>
              <a:buClr>
                <a:srgbClr val="057CB3"/>
              </a:buClr>
              <a:defRPr/>
            </a:pPr>
            <a:r>
              <a:rPr lang="ja-JP" altLang="en-US" sz="1600" dirty="0" smtClean="0">
                <a:solidFill>
                  <a:prstClr val="black"/>
                </a:solidFill>
                <a:latin typeface="メイリオ" panose="020B0604030504040204" pitchFamily="50" charset="-128"/>
                <a:ea typeface="メイリオ" panose="020B0604030504040204" pitchFamily="50" charset="-128"/>
              </a:rPr>
              <a:t>　 て</a:t>
            </a:r>
            <a:r>
              <a:rPr lang="ja-JP" altLang="en-US" sz="1600" dirty="0">
                <a:solidFill>
                  <a:prstClr val="black"/>
                </a:solidFill>
                <a:latin typeface="メイリオ" panose="020B0604030504040204" pitchFamily="50" charset="-128"/>
                <a:ea typeface="メイリオ" panose="020B0604030504040204" pitchFamily="50" charset="-128"/>
              </a:rPr>
              <a:t>います。</a:t>
            </a:r>
            <a:r>
              <a:rPr lang="ja-JP" altLang="en-US" sz="1600" b="1" dirty="0">
                <a:latin typeface="メイリオ" panose="020B0604030504040204" pitchFamily="50" charset="-128"/>
                <a:ea typeface="メイリオ" panose="020B0604030504040204" pitchFamily="50" charset="-128"/>
              </a:rPr>
              <a:t>しかし、妊娠後期に感染すると、早産率が高まり、</a:t>
            </a:r>
            <a:r>
              <a:rPr lang="ja-JP" altLang="en-US" sz="1600" b="1" dirty="0" smtClean="0">
                <a:latin typeface="メイリオ" panose="020B0604030504040204" pitchFamily="50" charset="-128"/>
                <a:ea typeface="メイリオ" panose="020B0604030504040204" pitchFamily="50" charset="-128"/>
              </a:rPr>
              <a:t>患者 </a:t>
            </a:r>
            <a:endParaRPr lang="en-US" altLang="ja-JP" sz="1600" b="1" dirty="0" smtClean="0">
              <a:latin typeface="メイリオ" panose="020B0604030504040204" pitchFamily="50" charset="-128"/>
              <a:ea typeface="メイリオ" panose="020B0604030504040204" pitchFamily="50" charset="-128"/>
            </a:endParaRPr>
          </a:p>
          <a:p>
            <a:pPr lvl="0">
              <a:lnSpc>
                <a:spcPts val="2300"/>
              </a:lnSpc>
              <a:buClr>
                <a:srgbClr val="057CB3"/>
              </a:buClr>
              <a:defRPr/>
            </a:pPr>
            <a:r>
              <a:rPr lang="ja-JP" altLang="en-US" sz="1600" b="1" dirty="0" smtClean="0">
                <a:latin typeface="メイリオ" panose="020B0604030504040204" pitchFamily="50" charset="-128"/>
                <a:ea typeface="メイリオ" panose="020B0604030504040204" pitchFamily="50" charset="-128"/>
              </a:rPr>
              <a:t>　 本人</a:t>
            </a:r>
            <a:r>
              <a:rPr lang="ja-JP" altLang="en-US" sz="1600" b="1" dirty="0">
                <a:latin typeface="メイリオ" panose="020B0604030504040204" pitchFamily="50" charset="-128"/>
                <a:ea typeface="メイリオ" panose="020B0604030504040204" pitchFamily="50" charset="-128"/>
              </a:rPr>
              <a:t>も一部は重症化することが報告されております</a:t>
            </a:r>
            <a:r>
              <a:rPr lang="ja-JP" altLang="en-US" sz="1600" dirty="0">
                <a:latin typeface="メイリオ" panose="020B0604030504040204" pitchFamily="50" charset="-128"/>
                <a:ea typeface="メイリオ" panose="020B0604030504040204" pitchFamily="50" charset="-128"/>
              </a:rPr>
              <a:t>。</a:t>
            </a:r>
          </a:p>
          <a:p>
            <a:pPr marL="285750" lvl="0" indent="-285750">
              <a:lnSpc>
                <a:spcPts val="2300"/>
              </a:lnSpc>
              <a:spcBef>
                <a:spcPts val="600"/>
              </a:spcBef>
              <a:buClr>
                <a:srgbClr val="057CB3"/>
              </a:buClr>
              <a:buFont typeface="Wingdings" panose="05000000000000000000" pitchFamily="2" charset="2"/>
              <a:buChar char="n"/>
              <a:defRPr/>
            </a:pPr>
            <a:r>
              <a:rPr lang="ja-JP" altLang="en-US" sz="1600" dirty="0" smtClean="0">
                <a:solidFill>
                  <a:prstClr val="black"/>
                </a:solidFill>
                <a:latin typeface="メイリオ" panose="020B0604030504040204" pitchFamily="50" charset="-128"/>
                <a:ea typeface="メイリオ" panose="020B0604030504040204" pitchFamily="50" charset="-128"/>
              </a:rPr>
              <a:t>高年齢</a:t>
            </a:r>
            <a:r>
              <a:rPr lang="ja-JP" altLang="en-US" sz="1600" dirty="0">
                <a:solidFill>
                  <a:prstClr val="black"/>
                </a:solidFill>
                <a:latin typeface="メイリオ" panose="020B0604030504040204" pitchFamily="50" charset="-128"/>
                <a:ea typeface="メイリオ" panose="020B0604030504040204" pitchFamily="50" charset="-128"/>
              </a:rPr>
              <a:t>での妊娠、肥満、高血圧、糖尿病などが新型コロナウイルス感染症の重症化のリスク因子であるという報告もあり、このような背景を持つ妊婦の方は、特</a:t>
            </a:r>
            <a:r>
              <a:rPr lang="ja-JP" altLang="en-US" sz="1600" dirty="0" smtClean="0">
                <a:solidFill>
                  <a:prstClr val="black"/>
                </a:solidFill>
                <a:latin typeface="メイリオ" panose="020B0604030504040204" pitchFamily="50" charset="-128"/>
                <a:ea typeface="メイリオ" panose="020B0604030504040204" pitchFamily="50" charset="-128"/>
              </a:rPr>
              <a:t>に</a:t>
            </a:r>
            <a:r>
              <a:rPr lang="ja-JP" altLang="en-US" sz="1600" dirty="0" smtClean="0">
                <a:latin typeface="メイリオ" panose="020B0604030504040204" pitchFamily="50" charset="-128"/>
                <a:ea typeface="メイリオ" panose="020B0604030504040204" pitchFamily="50" charset="-128"/>
              </a:rPr>
              <a:t>人混みを避ける、こまめに手を洗うなど感染予防に注意をしてください。</a:t>
            </a:r>
            <a:r>
              <a:rPr lang="ja-JP" altLang="en-US" sz="1600" dirty="0">
                <a:solidFill>
                  <a:prstClr val="black"/>
                </a:solidFill>
                <a:latin typeface="メイリオ" panose="020B0604030504040204" pitchFamily="50" charset="-128"/>
                <a:ea typeface="メイリオ" panose="020B0604030504040204" pitchFamily="50" charset="-128"/>
              </a:rPr>
              <a:t>　</a:t>
            </a:r>
            <a:endParaRPr lang="en-US" altLang="ja-JP" sz="1600" dirty="0" smtClean="0">
              <a:solidFill>
                <a:prstClr val="black"/>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10512" y="4654894"/>
            <a:ext cx="6739682" cy="2041585"/>
          </a:xfrm>
          <a:prstGeom prst="rect">
            <a:avLst/>
          </a:prstGeom>
          <a:ln>
            <a:no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○妊婦の感染が胎児に与える影響○</a:t>
            </a:r>
            <a:r>
              <a:rPr kumimoji="0" lang="en-US" altLang="ja-JP" sz="2000" b="1" i="0" u="sng"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a:t>
            </a:r>
            <a:r>
              <a:rPr kumimoji="0" lang="ja-JP" altLang="en-US" sz="20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0" lang="en-US" altLang="ja-JP" sz="20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ts val="700"/>
              </a:lnSpc>
              <a:spcBef>
                <a:spcPts val="0"/>
              </a:spcBef>
              <a:spcAft>
                <a:spcPts val="0"/>
              </a:spcAft>
              <a:buClrTx/>
              <a:buSzTx/>
              <a:buFontTx/>
              <a:buNone/>
              <a:tabLst/>
              <a:defRPr/>
            </a:pPr>
            <a:endParaRPr kumimoji="0" lang="en-US" altLang="ja-JP" sz="18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2300"/>
              </a:lnSpc>
              <a:spcBef>
                <a:spcPts val="0"/>
              </a:spcBef>
              <a:spcAft>
                <a:spcPts val="0"/>
              </a:spcAft>
              <a:buClr>
                <a:srgbClr val="057CB3"/>
              </a:buClr>
              <a:buSzTx/>
              <a:buFont typeface="Wingdings" panose="05000000000000000000" pitchFamily="2" charset="2"/>
              <a:buChar char="n"/>
              <a:tabLst/>
              <a:defRPr/>
            </a:pPr>
            <a:r>
              <a:rPr kumimoji="0"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新型コロナウイルスに感染した妊婦から</a:t>
            </a:r>
            <a:r>
              <a:rPr kumimoji="0"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胎児</a:t>
            </a: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への感染はまれ</a:t>
            </a: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だ</a:t>
            </a:r>
            <a:r>
              <a:rPr kumimoji="0"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と</a:t>
            </a:r>
            <a:endParaRPr kumimoji="0"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2300"/>
              </a:lnSpc>
              <a:spcBef>
                <a:spcPts val="0"/>
              </a:spcBef>
              <a:spcAft>
                <a:spcPts val="0"/>
              </a:spcAft>
              <a:buClr>
                <a:srgbClr val="057CB3"/>
              </a:buClr>
              <a:buSzTx/>
              <a:buFontTx/>
              <a:buNone/>
              <a:tabLst/>
              <a:defRPr/>
            </a:pPr>
            <a:r>
              <a:rPr kumimoji="0"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考えられています。</a:t>
            </a:r>
            <a:endParaRPr kumimoji="0"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2300"/>
              </a:lnSpc>
              <a:spcBef>
                <a:spcPts val="600"/>
              </a:spcBef>
              <a:spcAft>
                <a:spcPts val="0"/>
              </a:spcAft>
              <a:buClr>
                <a:srgbClr val="057CB3"/>
              </a:buClr>
              <a:buSzTx/>
              <a:buFont typeface="Wingdings" panose="05000000000000000000" pitchFamily="2" charset="2"/>
              <a:buChar char="n"/>
              <a:tabLst/>
              <a:defRPr/>
            </a:pP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妊娠初期または中期に新型コロナウイルスに感染した場合に</a:t>
            </a:r>
            <a:r>
              <a:rPr kumimoji="0"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r>
            <a:br>
              <a:rPr kumimoji="0"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0"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ウイルス</a:t>
            </a: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が原因で胎児に先天異常が引き起こされる可能性は</a:t>
            </a:r>
            <a:r>
              <a:rPr kumimoji="0"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低い</a:t>
            </a:r>
            <a:r>
              <a:rPr kumimoji="0"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と</a:t>
            </a:r>
            <a:r>
              <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されています</a:t>
            </a:r>
            <a:r>
              <a:rPr kumimoji="0"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6" name="図 5"/>
          <p:cNvPicPr>
            <a:picLocks noChangeAspect="1"/>
          </p:cNvPicPr>
          <p:nvPr/>
        </p:nvPicPr>
        <p:blipFill>
          <a:blip r:embed="rId4" cstate="print">
            <a:extLst>
              <a:ext uri="{BEBA8EAE-BF5A-486C-A8C5-ECC9F3942E4B}">
                <a14:imgProps xmlns:a14="http://schemas.microsoft.com/office/drawing/2010/main">
                  <a14:imgLayer r:embed="rId5">
                    <a14:imgEffect>
                      <a14:backgroundRemoval t="10000" b="90000" l="10000" r="90000">
                        <a14:foregroundMark x1="20523" y1="54598" x2="20523" y2="54598"/>
                        <a14:foregroundMark x1="24008" y1="53630" x2="24008" y2="53630"/>
                        <a14:foregroundMark x1="30010" y1="44627" x2="30010" y2="44627"/>
                        <a14:foregroundMark x1="31365" y1="45595" x2="27493" y2="46660"/>
                        <a14:foregroundMark x1="28848" y1="46273" x2="36205" y2="69603"/>
                        <a14:foregroundMark x1="39884" y1="63214" x2="52372" y2="63504"/>
                        <a14:foregroundMark x1="50532" y1="62052" x2="41820" y2="46563"/>
                        <a14:foregroundMark x1="27202" y1="48596" x2="22362" y2="57212"/>
                        <a14:foregroundMark x1="53340" y1="73185" x2="66409" y2="66215"/>
                        <a14:foregroundMark x1="30106" y1="59051" x2="29816" y2="59051"/>
                      </a14:backgroundRemoval>
                    </a14:imgEffect>
                  </a14:imgLayer>
                </a14:imgProps>
              </a:ext>
              <a:ext uri="{28A0092B-C50C-407E-A947-70E740481C1C}">
                <a14:useLocalDpi xmlns:a14="http://schemas.microsoft.com/office/drawing/2010/main" val="0"/>
              </a:ext>
            </a:extLst>
          </a:blip>
          <a:stretch>
            <a:fillRect/>
          </a:stretch>
        </p:blipFill>
        <p:spPr>
          <a:xfrm>
            <a:off x="4929354" y="-271648"/>
            <a:ext cx="2201024" cy="2201024"/>
          </a:xfrm>
          <a:prstGeom prst="rect">
            <a:avLst/>
          </a:prstGeom>
        </p:spPr>
      </p:pic>
      <p:sp>
        <p:nvSpPr>
          <p:cNvPr id="51" name="正方形/長方形 50"/>
          <p:cNvSpPr/>
          <p:nvPr/>
        </p:nvSpPr>
        <p:spPr>
          <a:xfrm>
            <a:off x="110512" y="6697095"/>
            <a:ext cx="6459188" cy="1838965"/>
          </a:xfrm>
          <a:prstGeom prst="rect">
            <a:avLst/>
          </a:prstGeom>
        </p:spPr>
        <p:txBody>
          <a:bodyPr wrap="square">
            <a:spAutoFit/>
          </a:bodyPr>
          <a:lstStyle/>
          <a:p>
            <a:pPr lvl="0" algn="ctr">
              <a:defRPr/>
            </a:pPr>
            <a:r>
              <a:rPr lang="ja-JP" altLang="en-US" sz="2000" b="1" u="sng" dirty="0">
                <a:latin typeface="メイリオ" panose="020B0604030504040204" pitchFamily="50" charset="-128"/>
                <a:ea typeface="メイリオ" panose="020B0604030504040204" pitchFamily="50" charset="-128"/>
              </a:rPr>
              <a:t>○新型</a:t>
            </a:r>
            <a:r>
              <a:rPr lang="ja-JP" altLang="en-US" sz="2000" b="1" u="sng" dirty="0" smtClean="0">
                <a:latin typeface="メイリオ" panose="020B0604030504040204" pitchFamily="50" charset="-128"/>
                <a:ea typeface="メイリオ" panose="020B0604030504040204" pitchFamily="50" charset="-128"/>
              </a:rPr>
              <a:t>コロナワクチン</a:t>
            </a:r>
            <a:r>
              <a:rPr lang="ja-JP" altLang="en-US" sz="2000" b="1" u="sng" dirty="0" smtClean="0">
                <a:latin typeface="メイリオ" panose="020B0604030504040204" pitchFamily="50" charset="-128"/>
                <a:ea typeface="メイリオ" panose="020B0604030504040204" pitchFamily="50" charset="-128"/>
              </a:rPr>
              <a:t>○</a:t>
            </a:r>
            <a:endParaRPr lang="en-US" altLang="ja-JP" sz="2000" b="1" u="sng" dirty="0" smtClean="0">
              <a:latin typeface="メイリオ" panose="020B0604030504040204" pitchFamily="50" charset="-128"/>
              <a:ea typeface="メイリオ" panose="020B0604030504040204" pitchFamily="50" charset="-128"/>
            </a:endParaRPr>
          </a:p>
          <a:p>
            <a:pPr lvl="0" algn="ctr">
              <a:lnSpc>
                <a:spcPts val="700"/>
              </a:lnSpc>
              <a:defRPr/>
            </a:pPr>
            <a:endParaRPr lang="en-US" altLang="ja-JP" b="1" u="sng" dirty="0" smtClean="0">
              <a:latin typeface="メイリオ" panose="020B0604030504040204" pitchFamily="50" charset="-128"/>
              <a:ea typeface="メイリオ" panose="020B0604030504040204" pitchFamily="50" charset="-128"/>
            </a:endParaRPr>
          </a:p>
          <a:p>
            <a:pPr marL="285750" lvl="0" indent="-285750">
              <a:lnSpc>
                <a:spcPts val="2300"/>
              </a:lnSpc>
              <a:buClr>
                <a:srgbClr val="057CB3"/>
              </a:buClr>
              <a:buFont typeface="Wingdings" panose="05000000000000000000" pitchFamily="2" charset="2"/>
              <a:buChar char="n"/>
              <a:defRPr/>
            </a:pPr>
            <a:r>
              <a:rPr lang="ja-JP" altLang="en-US" sz="1600" dirty="0" smtClean="0">
                <a:latin typeface="メイリオ" panose="020B0604030504040204" pitchFamily="50" charset="-128"/>
                <a:ea typeface="メイリオ" panose="020B0604030504040204" pitchFamily="50" charset="-128"/>
              </a:rPr>
              <a:t>日本で承認されているワクチン</a:t>
            </a:r>
            <a:r>
              <a:rPr lang="ja-JP" altLang="en-US" sz="1600" dirty="0">
                <a:latin typeface="メイリオ" panose="020B0604030504040204" pitchFamily="50" charset="-128"/>
                <a:ea typeface="メイリオ" panose="020B0604030504040204" pitchFamily="50" charset="-128"/>
              </a:rPr>
              <a:t>が</a:t>
            </a:r>
            <a:r>
              <a:rPr lang="ja-JP" altLang="en-US" sz="1600" b="1" dirty="0">
                <a:latin typeface="メイリオ" panose="020B0604030504040204" pitchFamily="50" charset="-128"/>
                <a:ea typeface="メイリオ" panose="020B0604030504040204" pitchFamily="50" charset="-128"/>
              </a:rPr>
              <a:t>妊娠、胎児、母乳、生殖器に悪影響を及ぼすという報告はありません</a:t>
            </a:r>
            <a:r>
              <a:rPr lang="ja-JP" altLang="en-US" sz="1600" dirty="0" smtClean="0">
                <a:latin typeface="メイリオ" panose="020B0604030504040204" pitchFamily="50" charset="-128"/>
                <a:ea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endParaRPr>
          </a:p>
          <a:p>
            <a:pPr marL="285750" lvl="0" indent="-285750">
              <a:lnSpc>
                <a:spcPts val="2300"/>
              </a:lnSpc>
              <a:spcBef>
                <a:spcPts val="600"/>
              </a:spcBef>
              <a:buClr>
                <a:srgbClr val="057CB3"/>
              </a:buClr>
              <a:buFont typeface="Wingdings" panose="05000000000000000000" pitchFamily="2" charset="2"/>
              <a:buChar char="n"/>
              <a:defRPr/>
            </a:pPr>
            <a:r>
              <a:rPr lang="ja-JP" altLang="en-US" sz="1600" dirty="0" smtClean="0">
                <a:latin typeface="メイリオ" panose="020B0604030504040204" pitchFamily="50" charset="-128"/>
                <a:ea typeface="メイリオ" panose="020B0604030504040204" pitchFamily="50" charset="-128"/>
              </a:rPr>
              <a:t>妊娠中、授乳中、妊娠を計画中の方も、ワクチンの接種勧奨の対象としており、</a:t>
            </a:r>
            <a:r>
              <a:rPr lang="ja-JP" altLang="en-US" sz="1600" b="1" dirty="0" smtClean="0">
                <a:latin typeface="メイリオ" panose="020B0604030504040204" pitchFamily="50" charset="-128"/>
                <a:ea typeface="メイリオ" panose="020B0604030504040204" pitchFamily="50" charset="-128"/>
              </a:rPr>
              <a:t>時期を問わず接種をお勧めしています。</a:t>
            </a:r>
            <a:endParaRPr lang="en-US" altLang="ja-JP" sz="1600" b="1" dirty="0" smtClean="0">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3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3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p:cNvSpPr txBox="1"/>
          <p:nvPr/>
        </p:nvSpPr>
        <p:spPr>
          <a:xfrm>
            <a:off x="773444" y="8939927"/>
            <a:ext cx="4371226" cy="313372"/>
          </a:xfrm>
          <a:prstGeom prst="rect">
            <a:avLst/>
          </a:prstGeom>
          <a:noFill/>
        </p:spPr>
        <p:txBody>
          <a:bodyPr wrap="square" rtlCol="0">
            <a:spAutoFit/>
          </a:bodyPr>
          <a:lstStyle/>
          <a:p>
            <a:r>
              <a:rPr lang="en-US" altLang="ja-JP" sz="1400" dirty="0">
                <a:hlinkClick r:id="rId6"/>
              </a:rPr>
              <a:t>https://www.cov19-vaccine.mhlw.go.jp/qa/0027.html</a:t>
            </a:r>
            <a:endParaRPr lang="ja-JP" altLang="ja-JP" sz="1400" dirty="0"/>
          </a:p>
        </p:txBody>
      </p:sp>
      <p:pic>
        <p:nvPicPr>
          <p:cNvPr id="7" name="図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29852" y="8642974"/>
            <a:ext cx="624720" cy="625865"/>
          </a:xfrm>
          <a:prstGeom prst="rect">
            <a:avLst/>
          </a:prstGeom>
        </p:spPr>
      </p:pic>
      <p:sp>
        <p:nvSpPr>
          <p:cNvPr id="8" name="テキスト ボックス 7"/>
          <p:cNvSpPr txBox="1"/>
          <p:nvPr/>
        </p:nvSpPr>
        <p:spPr>
          <a:xfrm>
            <a:off x="568216" y="8642974"/>
            <a:ext cx="5969535" cy="307777"/>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rPr>
              <a:t>妊娠中等の新型コロナワクチン接種についての</a:t>
            </a:r>
            <a:r>
              <a:rPr kumimoji="1" lang="en-US" altLang="ja-JP" sz="1400" b="1" dirty="0" smtClean="0">
                <a:latin typeface="メイリオ" panose="020B0604030504040204" pitchFamily="50" charset="-128"/>
                <a:ea typeface="メイリオ" panose="020B0604030504040204" pitchFamily="50" charset="-128"/>
              </a:rPr>
              <a:t>Q&amp;A</a:t>
            </a:r>
          </a:p>
        </p:txBody>
      </p:sp>
    </p:spTree>
    <p:extLst>
      <p:ext uri="{BB962C8B-B14F-4D97-AF65-F5344CB8AC3E}">
        <p14:creationId xmlns:p14="http://schemas.microsoft.com/office/powerpoint/2010/main" val="2294010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86675" y="1803048"/>
            <a:ext cx="6682740" cy="1723549"/>
            <a:chOff x="86675" y="2063108"/>
            <a:chExt cx="6682740" cy="1723549"/>
          </a:xfrm>
        </p:grpSpPr>
        <p:sp>
          <p:nvSpPr>
            <p:cNvPr id="9" name="角丸四角形 8"/>
            <p:cNvSpPr/>
            <p:nvPr/>
          </p:nvSpPr>
          <p:spPr>
            <a:xfrm>
              <a:off x="86675" y="2434291"/>
              <a:ext cx="6682740" cy="955886"/>
            </a:xfrm>
            <a:prstGeom prst="roundRect">
              <a:avLst>
                <a:gd name="adj" fmla="val 5038"/>
              </a:avLst>
            </a:prstGeom>
            <a:noFill/>
            <a:ln w="38100">
              <a:solidFill>
                <a:srgbClr val="FED7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p:cNvSpPr txBox="1"/>
            <p:nvPr/>
          </p:nvSpPr>
          <p:spPr>
            <a:xfrm>
              <a:off x="127865" y="2063108"/>
              <a:ext cx="5886499" cy="1723549"/>
            </a:xfrm>
            <a:prstGeom prst="rect">
              <a:avLst/>
            </a:prstGeom>
            <a:noFill/>
          </p:spPr>
          <p:txBody>
            <a:bodyPr wrap="square" rtlCol="0">
              <a:spAutoFit/>
            </a:bodyPr>
            <a:lstStyle/>
            <a:p>
              <a:pPr marL="285750" marR="0" lvl="0" indent="-285750" algn="l" defTabSz="457200" rtl="0" eaLnBrk="1" fontAlgn="auto" latinLnBrk="0" hangingPunct="1">
                <a:lnSpc>
                  <a:spcPct val="150000"/>
                </a:lnSpc>
                <a:spcBef>
                  <a:spcPts val="0"/>
                </a:spcBef>
                <a:spcAft>
                  <a:spcPts val="600"/>
                </a:spcAft>
                <a:buClrTx/>
                <a:buSzTx/>
                <a:buFont typeface="Wingdings" panose="05000000000000000000" pitchFamily="2" charset="2"/>
                <a:buChar char="u"/>
                <a:tabLst/>
                <a:defRPr/>
              </a:pPr>
              <a:r>
                <a:rPr kumimoji="0"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各都道府県等の相談</a:t>
              </a: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窓口の設置に</a:t>
              </a:r>
              <a:r>
                <a:rPr kumimoji="0"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ついて</a:t>
              </a:r>
              <a:endParaRPr kumimoji="0" lang="en-US" altLang="ja-JP" sz="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600"/>
                </a:spcAft>
                <a:buClrTx/>
                <a:buSzTx/>
                <a:buFont typeface="Wingdings" panose="05000000000000000000" pitchFamily="2" charset="2"/>
                <a:buChar char="n"/>
                <a:tabLst/>
                <a:defRPr/>
              </a:pP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妊婦の方々への新型コロナウイルスに関する相談窓口が各都道府県等に設置されています</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連絡先等については下記をご参照ください。</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800"/>
                </a:lnSpc>
                <a:spcBef>
                  <a:spcPts val="0"/>
                </a:spcBef>
                <a:spcAft>
                  <a:spcPts val="60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お住まいの市町村の相談窓口もご活用ください。</a:t>
              </a:r>
              <a:endParaRPr kumimoji="0"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800"/>
                </a:lnSpc>
                <a:spcBef>
                  <a:spcPts val="0"/>
                </a:spcBef>
                <a:spcAft>
                  <a:spcPts val="600"/>
                </a:spcAft>
                <a:buClrTx/>
                <a:buSzTx/>
                <a:buFontTx/>
                <a:buNone/>
                <a:tabLst/>
                <a:defRPr/>
              </a:pPr>
              <a:r>
                <a:rPr kumimoji="0"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0" lang="en-US" altLang="ja-JP" sz="11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hlinkClick r:id="rId2"/>
                </a:rPr>
                <a:t>https://www.mhlw.go.jp/stf/newpage_11296.html</a:t>
              </a:r>
              <a:endParaRPr kumimoji="0" lang="ja-JP"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800"/>
                </a:lnSpc>
                <a:spcBef>
                  <a:spcPts val="0"/>
                </a:spcBef>
                <a:spcAft>
                  <a:spcPts val="600"/>
                </a:spcAft>
                <a:buClrTx/>
                <a:buSzTx/>
                <a:buFontTx/>
                <a:buNone/>
                <a:tabLst/>
                <a:defRPr/>
              </a:pPr>
              <a:endParaRPr kumimoji="0" lang="en-US" altLang="ja-JP" sz="1100" b="0" i="0" u="none" strike="noStrike" kern="1200" cap="none" spc="0" normalizeH="0" baseline="0" noProof="0" dirty="0" smtClean="0">
                <a:ln>
                  <a:noFill/>
                </a:ln>
                <a:solidFill>
                  <a:srgbClr val="5B9BD5">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US" altLang="ja-JP" sz="1300" b="0" i="0" u="sng" strike="noStrike" kern="1200" cap="none" spc="0" normalizeH="0" baseline="0" noProof="0" dirty="0" smtClean="0">
                <a:ln>
                  <a:noFill/>
                </a:ln>
                <a:solidFill>
                  <a:srgbClr val="5B9BD5">
                    <a:lumMod val="75000"/>
                  </a:srgbClr>
                </a:solidFill>
                <a:effectLst/>
                <a:uLnTx/>
                <a:uFillTx/>
                <a:latin typeface="メイリオ" panose="020B0604030504040204" pitchFamily="50" charset="-128"/>
                <a:ea typeface="メイリオ" panose="020B0604030504040204" pitchFamily="50" charset="-128"/>
                <a:cs typeface="+mn-cs"/>
              </a:endParaRPr>
            </a:p>
          </p:txBody>
        </p:sp>
        <p:pic>
          <p:nvPicPr>
            <p:cNvPr id="5" name="図 4"/>
            <p:cNvPicPr>
              <a:picLocks noChangeAspect="1"/>
            </p:cNvPicPr>
            <p:nvPr/>
          </p:nvPicPr>
          <p:blipFill>
            <a:blip r:embed="rId3"/>
            <a:stretch>
              <a:fillRect/>
            </a:stretch>
          </p:blipFill>
          <p:spPr>
            <a:xfrm>
              <a:off x="5964168" y="2579349"/>
              <a:ext cx="707851" cy="707851"/>
            </a:xfrm>
            <a:prstGeom prst="rect">
              <a:avLst/>
            </a:prstGeom>
          </p:spPr>
        </p:pic>
      </p:grpSp>
      <p:grpSp>
        <p:nvGrpSpPr>
          <p:cNvPr id="11" name="グループ化 10"/>
          <p:cNvGrpSpPr/>
          <p:nvPr/>
        </p:nvGrpSpPr>
        <p:grpSpPr>
          <a:xfrm>
            <a:off x="71434" y="-265586"/>
            <a:ext cx="6682739" cy="2154436"/>
            <a:chOff x="86675" y="-230793"/>
            <a:chExt cx="6682739" cy="2199279"/>
          </a:xfrm>
        </p:grpSpPr>
        <p:sp>
          <p:nvSpPr>
            <p:cNvPr id="6" name="角丸四角形 5"/>
            <p:cNvSpPr/>
            <p:nvPr/>
          </p:nvSpPr>
          <p:spPr>
            <a:xfrm>
              <a:off x="86675" y="397041"/>
              <a:ext cx="6682739" cy="1513809"/>
            </a:xfrm>
            <a:prstGeom prst="roundRect">
              <a:avLst>
                <a:gd name="adj" fmla="val 5038"/>
              </a:avLst>
            </a:prstGeom>
            <a:noFill/>
            <a:ln w="38100">
              <a:solidFill>
                <a:srgbClr val="FED7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8" name="正方形/長方形 27"/>
            <p:cNvSpPr/>
            <p:nvPr/>
          </p:nvSpPr>
          <p:spPr>
            <a:xfrm>
              <a:off x="121918" y="-230793"/>
              <a:ext cx="6612795" cy="219927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600"/>
                </a:spcAft>
                <a:buClrTx/>
                <a:buSzTx/>
                <a:buFont typeface="Wingdings" panose="05000000000000000000" pitchFamily="2" charset="2"/>
                <a:buChar char="u"/>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相談・受診の目安</a:t>
              </a:r>
            </a:p>
            <a:p>
              <a:pPr marL="171450" marR="0" lvl="0" indent="-171450" algn="l" defTabSz="457200" rtl="0" eaLnBrk="1" fontAlgn="auto" latinLnBrk="0" hangingPunct="1">
                <a:lnSpc>
                  <a:spcPct val="100000"/>
                </a:lnSpc>
                <a:spcBef>
                  <a:spcPts val="0"/>
                </a:spcBef>
                <a:spcAft>
                  <a:spcPts val="600"/>
                </a:spcAft>
                <a:buClrTx/>
                <a:buSzTx/>
                <a:buFont typeface="Wingdings" panose="05000000000000000000" pitchFamily="2" charset="2"/>
                <a:buChar char="n"/>
                <a:tabLst/>
                <a:defRPr/>
              </a:pPr>
              <a:r>
                <a:rPr kumimoji="0" lang="ja-JP" altLang="en-US"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妊婦</a:t>
              </a:r>
              <a:r>
                <a:rPr kumimoji="0" lang="ja-JP" altLang="en-US"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の方については、発熱や咳などの比較的軽い風邪の症状がある場合でも、念のため、重症化しやすい方と同様に、まずは早め</a:t>
              </a:r>
              <a:r>
                <a:rPr kumimoji="0" lang="ja-JP" altLang="en-US"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にかかりつけ</a:t>
              </a:r>
              <a:r>
                <a:rPr kumimoji="0" lang="ja-JP" altLang="en-US"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医等身近な医療機関に電話で御相談ください</a:t>
              </a:r>
              <a:r>
                <a:rPr kumimoji="0" lang="ja-JP" altLang="en-US"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かかりつけ</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医がいないなど相談先に迷った場合</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は</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受診・相談センター」（地域により名称が異なることがあります）にご相談ください</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60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医療機関を受診する際にはマスクを着用するほか、手洗いや咳エチケット（咳やくしゃみをする際に、マスクやティッシュ、ハンカチ、袖・肘の内側などを使って、口や鼻をおさえる）の徹底をお願いします。</a:t>
              </a:r>
            </a:p>
          </p:txBody>
        </p:sp>
      </p:grpSp>
      <p:grpSp>
        <p:nvGrpSpPr>
          <p:cNvPr id="10" name="グループ化 9"/>
          <p:cNvGrpSpPr/>
          <p:nvPr/>
        </p:nvGrpSpPr>
        <p:grpSpPr>
          <a:xfrm>
            <a:off x="86675" y="4221509"/>
            <a:ext cx="6682740" cy="4108817"/>
            <a:chOff x="86675" y="4526319"/>
            <a:chExt cx="6682740" cy="4264148"/>
          </a:xfrm>
        </p:grpSpPr>
        <p:sp>
          <p:nvSpPr>
            <p:cNvPr id="30" name="角丸四角形 29"/>
            <p:cNvSpPr/>
            <p:nvPr/>
          </p:nvSpPr>
          <p:spPr>
            <a:xfrm>
              <a:off x="86675" y="4919390"/>
              <a:ext cx="6682740" cy="3637723"/>
            </a:xfrm>
            <a:prstGeom prst="roundRect">
              <a:avLst>
                <a:gd name="adj" fmla="val 5038"/>
              </a:avLst>
            </a:prstGeom>
            <a:noFill/>
            <a:ln w="38100">
              <a:solidFill>
                <a:srgbClr val="FED7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31" name="図 30"/>
            <p:cNvPicPr>
              <a:picLocks noChangeAspect="1"/>
            </p:cNvPicPr>
            <p:nvPr/>
          </p:nvPicPr>
          <p:blipFill rotWithShape="1">
            <a:blip r:embed="rId4"/>
            <a:srcRect l="5522" t="6420" r="5270"/>
            <a:stretch/>
          </p:blipFill>
          <p:spPr>
            <a:xfrm>
              <a:off x="5968113" y="5131762"/>
              <a:ext cx="703906" cy="725392"/>
            </a:xfrm>
            <a:prstGeom prst="rect">
              <a:avLst/>
            </a:prstGeom>
          </p:spPr>
        </p:pic>
        <p:sp>
          <p:nvSpPr>
            <p:cNvPr id="33" name="正方形/長方形 32"/>
            <p:cNvSpPr/>
            <p:nvPr/>
          </p:nvSpPr>
          <p:spPr>
            <a:xfrm>
              <a:off x="115632" y="4526319"/>
              <a:ext cx="5898732" cy="4264148"/>
            </a:xfrm>
            <a:prstGeom prst="rect">
              <a:avLst/>
            </a:prstGeom>
          </p:spPr>
          <p:txBody>
            <a:bodyPr wrap="square">
              <a:spAutoFit/>
            </a:bodyPr>
            <a:lstStyle/>
            <a:p>
              <a:pPr marL="285750" marR="0" lvl="0" indent="-285750" algn="l" defTabSz="457200" rtl="0" eaLnBrk="1" fontAlgn="auto" latinLnBrk="0" hangingPunct="1">
                <a:lnSpc>
                  <a:spcPct val="150000"/>
                </a:lnSpc>
                <a:spcBef>
                  <a:spcPts val="0"/>
                </a:spcBef>
                <a:spcAft>
                  <a:spcPts val="600"/>
                </a:spcAft>
                <a:buClrTx/>
                <a:buSzTx/>
                <a:buFont typeface="Wingdings" panose="05000000000000000000" pitchFamily="2" charset="2"/>
                <a:buChar char="u"/>
                <a:tabLst/>
                <a:defRPr/>
              </a:pPr>
              <a:r>
                <a:rPr kumimoji="0"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働いて</a:t>
              </a: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いる方について</a:t>
              </a:r>
              <a:endParaRPr kumimoji="0"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60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妊娠中の女性労働者が、その作業等における新型コロナウイルス感染症への感染のおそれに関する心理的なストレスが母体又は胎児の健康保持に影響があるとして、妊婦検診等で主治医等から指導を受け、事業主に申し出た場合、事業主は、この指導に基づき、作業の制限、出勤の制限（在宅勤務・休業）等の措置を講じなければなりません 。（男女雇</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用機会均等法）</a:t>
              </a:r>
              <a:endParaRPr kumimoji="0" lang="en-US" altLang="ja-JP"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600"/>
                </a:lnSpc>
                <a:spcBef>
                  <a:spcPts val="0"/>
                </a:spcBef>
                <a:spcAft>
                  <a:spcPts val="600"/>
                </a:spcAft>
                <a:buClrTx/>
                <a:buSzTx/>
                <a:buFontTx/>
                <a:buNone/>
                <a:tabLst/>
                <a:defRPr/>
              </a:pPr>
              <a:r>
                <a:rPr kumimoji="0" lang="ja-JP" altLang="en-US"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a:t>
              </a:r>
              <a:r>
                <a:rPr kumimoji="0" lang="en-US" altLang="ja-JP"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本措置の適用期間は、令和２年５月７日～令和５年３</a:t>
              </a:r>
              <a:r>
                <a:rPr kumimoji="0"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月</a:t>
              </a:r>
              <a:r>
                <a:rPr kumimoji="0"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31</a:t>
              </a:r>
              <a:r>
                <a:rPr kumimoji="0"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日です。</a:t>
              </a:r>
              <a:endParaRPr kumimoji="0"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600"/>
                </a:lnSpc>
                <a:spcBef>
                  <a:spcPts val="60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en-US" altLang="ja-JP" sz="1200" b="0" i="0" u="none" strike="noStrike" kern="1200" cap="none" spc="0" normalizeH="0" baseline="0" noProof="0" dirty="0">
                  <a:ln>
                    <a:noFill/>
                  </a:ln>
                  <a:solidFill>
                    <a:srgbClr val="5B9BD5">
                      <a:lumMod val="75000"/>
                    </a:srgbClr>
                  </a:solidFill>
                  <a:effectLst/>
                  <a:uLnTx/>
                  <a:uFillTx/>
                  <a:latin typeface="メイリオ" panose="020B0604030504040204" pitchFamily="50" charset="-128"/>
                  <a:ea typeface="メイリオ" panose="020B0604030504040204" pitchFamily="50" charset="-128"/>
                  <a:cs typeface="+mn-cs"/>
                </a:rPr>
                <a:t> </a:t>
              </a:r>
              <a:r>
                <a:rPr kumimoji="0" lang="en-US" altLang="ja-JP" sz="1200" b="0" i="0" u="none" strike="noStrike" kern="1200" cap="none" spc="0" normalizeH="0" baseline="0" noProof="0" dirty="0">
                  <a:ln>
                    <a:noFill/>
                  </a:ln>
                  <a:solidFill>
                    <a:srgbClr val="5B9BD5">
                      <a:lumMod val="75000"/>
                    </a:srgbClr>
                  </a:solidFill>
                  <a:effectLst/>
                  <a:uLnTx/>
                  <a:uFillTx/>
                  <a:latin typeface="メイリオ" panose="020B0604030504040204" pitchFamily="50" charset="-128"/>
                  <a:ea typeface="メイリオ" panose="020B0604030504040204" pitchFamily="50" charset="-128"/>
                  <a:cs typeface="+mn-cs"/>
                  <a:hlinkClick r:id="rId5"/>
                </a:rPr>
                <a:t>https://www.mhlw.go.jp/content/11909000/000628247.pdf</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上記の措置として、医師等の指導により休業</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が必要とされた妊娠中の女性労働者</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が取得できる有給の休暇制度を設け、上記の措置の内容を含めて社内に周知し、当該休暇を取得させた事業主に対して、助成金を支給しています。</a:t>
              </a:r>
              <a:endParaRPr kumimoji="0" lang="en-US" altLang="ja-JP"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a:t>
              </a:r>
              <a:r>
                <a:rPr kumimoji="0"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hlinkClick r:id="rId6"/>
                </a:rPr>
                <a:t>https://www.mhlw.go.jp/stf/newpage_11686.html</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a:t>
              </a:r>
              <a:r>
                <a:rPr kumimoji="0" lang="ja-JP" altLang="en-US" sz="7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a:t>
              </a:r>
              <a:endParaRPr kumimoji="0" lang="en-US" altLang="ja-JP" sz="14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働く妊婦の皆さまが相談しやすいよう、母性健康管理措置及び助成金に係る相談に対応する窓口として</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、各都道府県</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労働局において「母性健康管理措置等に係る特別相談窓口」を設置しています。新型コロナウイルス感染症への感染について、不安やストレスを感じたり、通勤や働き方</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でお悩み</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、お困りの妊婦の方は</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、ご相</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談ください。</a:t>
              </a:r>
              <a:endParaRPr kumimoji="0" lang="en-US" altLang="ja-JP"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hlinkClick r:id="rId7"/>
                </a:rPr>
                <a:t>https://www.mhlw.go.jp/content/11909000/000677252.pdf</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22" name="図 21"/>
            <p:cNvPicPr>
              <a:picLocks noChangeAspect="1"/>
            </p:cNvPicPr>
            <p:nvPr/>
          </p:nvPicPr>
          <p:blipFill>
            <a:blip r:embed="rId8"/>
            <a:stretch>
              <a:fillRect/>
            </a:stretch>
          </p:blipFill>
          <p:spPr>
            <a:xfrm>
              <a:off x="5913965" y="6300073"/>
              <a:ext cx="794146" cy="792000"/>
            </a:xfrm>
            <a:prstGeom prst="rect">
              <a:avLst/>
            </a:prstGeom>
          </p:spPr>
        </p:pic>
        <p:pic>
          <p:nvPicPr>
            <p:cNvPr id="23" name="図 22"/>
            <p:cNvPicPr>
              <a:picLocks noChangeAspect="1"/>
            </p:cNvPicPr>
            <p:nvPr/>
          </p:nvPicPr>
          <p:blipFill>
            <a:blip r:embed="rId9"/>
            <a:stretch>
              <a:fillRect/>
            </a:stretch>
          </p:blipFill>
          <p:spPr>
            <a:xfrm>
              <a:off x="5920729" y="7244331"/>
              <a:ext cx="813985" cy="821452"/>
            </a:xfrm>
            <a:prstGeom prst="rect">
              <a:avLst/>
            </a:prstGeom>
          </p:spPr>
        </p:pic>
      </p:grpSp>
      <p:grpSp>
        <p:nvGrpSpPr>
          <p:cNvPr id="3" name="グループ化 2"/>
          <p:cNvGrpSpPr/>
          <p:nvPr/>
        </p:nvGrpSpPr>
        <p:grpSpPr>
          <a:xfrm>
            <a:off x="79737" y="3108067"/>
            <a:ext cx="6682740" cy="1169551"/>
            <a:chOff x="71434" y="3512788"/>
            <a:chExt cx="6682740" cy="1169551"/>
          </a:xfrm>
        </p:grpSpPr>
        <p:sp>
          <p:nvSpPr>
            <p:cNvPr id="4" name="正方形/長方形 3"/>
            <p:cNvSpPr/>
            <p:nvPr/>
          </p:nvSpPr>
          <p:spPr>
            <a:xfrm>
              <a:off x="123463" y="3512788"/>
              <a:ext cx="6012181" cy="1169551"/>
            </a:xfrm>
            <a:prstGeom prst="rect">
              <a:avLst/>
            </a:prstGeom>
          </p:spPr>
          <p:txBody>
            <a:bodyPr wrap="square">
              <a:spAutoFit/>
            </a:bodyPr>
            <a:lstStyle/>
            <a:p>
              <a:pPr marL="285750" marR="0" lvl="0" indent="-285750" algn="l" defTabSz="457200" rtl="0" eaLnBrk="1" fontAlgn="auto" latinLnBrk="0" hangingPunct="1">
                <a:lnSpc>
                  <a:spcPct val="150000"/>
                </a:lnSpc>
                <a:spcBef>
                  <a:spcPts val="0"/>
                </a:spcBef>
                <a:spcAft>
                  <a:spcPts val="600"/>
                </a:spcAft>
                <a:buClrTx/>
                <a:buSzTx/>
                <a:buFont typeface="Wingdings" panose="05000000000000000000" pitchFamily="2" charset="2"/>
                <a:buChar char="u"/>
                <a:tabLst/>
                <a:defRPr/>
              </a:pPr>
              <a:r>
                <a:rPr kumimoji="0"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新型コロナウイルスワクチンについて</a:t>
              </a:r>
              <a:endParaRPr kumimoji="0"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600"/>
                </a:spcAft>
                <a:buClrTx/>
                <a:buSzTx/>
                <a:buFont typeface="Wingdings" panose="05000000000000000000" pitchFamily="2" charset="2"/>
                <a:buChar char="n"/>
                <a:tabLst/>
                <a:defRPr/>
              </a:pPr>
              <a:r>
                <a:rPr kumimoji="0" lang="ja-JP" altLang="en-US"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厚生労働省では、ワクチンに関する情報をＱ＆Ａとして発信しています。</a:t>
              </a:r>
              <a:r>
                <a:rPr lang="en-US" altLang="ja-JP" sz="1200" dirty="0" smtClean="0">
                  <a:latin typeface="メイリオ" panose="020B0604030504040204" pitchFamily="50" charset="-128"/>
                  <a:ea typeface="メイリオ" panose="020B0604030504040204" pitchFamily="50" charset="-128"/>
                  <a:hlinkClick r:id="rId10"/>
                </a:rPr>
                <a:t>https</a:t>
              </a:r>
              <a:r>
                <a:rPr lang="en-US" altLang="ja-JP" sz="1200" dirty="0">
                  <a:latin typeface="メイリオ" panose="020B0604030504040204" pitchFamily="50" charset="-128"/>
                  <a:ea typeface="メイリオ" panose="020B0604030504040204" pitchFamily="50" charset="-128"/>
                  <a:hlinkClick r:id="rId10"/>
                </a:rPr>
                <a:t>://www.cov19-vaccine.mhlw.go.jp/qa</a:t>
              </a:r>
              <a:r>
                <a:rPr lang="en-US" altLang="ja-JP" sz="1200" dirty="0" smtClean="0">
                  <a:latin typeface="メイリオ" panose="020B0604030504040204" pitchFamily="50" charset="-128"/>
                  <a:ea typeface="メイリオ" panose="020B0604030504040204" pitchFamily="50" charset="-128"/>
                  <a:hlinkClick r:id="rId10"/>
                </a:rPr>
                <a:t>/</a:t>
              </a:r>
              <a:endParaRPr lang="en-US" altLang="ja-JP" sz="1200" dirty="0" smtClean="0">
                <a:latin typeface="メイリオ" panose="020B0604030504040204" pitchFamily="50" charset="-128"/>
                <a:ea typeface="メイリオ" panose="020B0604030504040204" pitchFamily="50" charset="-128"/>
              </a:endParaRPr>
            </a:p>
            <a:p>
              <a:pPr>
                <a:spcAft>
                  <a:spcPts val="600"/>
                </a:spcAft>
                <a:defRPr/>
              </a:pPr>
              <a:endParaRPr lang="ja-JP" altLang="ja-JP" sz="1200" dirty="0">
                <a:latin typeface="メイリオ" panose="020B0604030504040204" pitchFamily="50" charset="-128"/>
                <a:ea typeface="メイリオ" panose="020B0604030504040204" pitchFamily="50" charset="-128"/>
              </a:endParaRPr>
            </a:p>
          </p:txBody>
        </p:sp>
        <p:sp>
          <p:nvSpPr>
            <p:cNvPr id="18" name="角丸四角形 17"/>
            <p:cNvSpPr/>
            <p:nvPr/>
          </p:nvSpPr>
          <p:spPr>
            <a:xfrm>
              <a:off x="71434" y="3873418"/>
              <a:ext cx="6682740" cy="747745"/>
            </a:xfrm>
            <a:prstGeom prst="roundRect">
              <a:avLst>
                <a:gd name="adj" fmla="val 5038"/>
              </a:avLst>
            </a:prstGeom>
            <a:noFill/>
            <a:ln w="38100">
              <a:solidFill>
                <a:srgbClr val="FED7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29" name="正方形/長方形 28"/>
          <p:cNvSpPr/>
          <p:nvPr/>
        </p:nvSpPr>
        <p:spPr>
          <a:xfrm>
            <a:off x="5542544" y="119193"/>
            <a:ext cx="1226870" cy="261610"/>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r>
              <a:rPr kumimoji="0" lang="en-US" altLang="ja-JP" sz="1100" b="1" i="0" u="none" strike="noStrike" kern="1200" cap="none" spc="0" normalizeH="0" baseline="0" noProof="0" dirty="0" smtClean="0">
                <a:ln>
                  <a:noFill/>
                </a:ln>
                <a:solidFill>
                  <a:srgbClr val="222222"/>
                </a:solidFill>
                <a:effectLst/>
                <a:uLnTx/>
                <a:uFillTx/>
                <a:latin typeface="メイリオ" panose="020B0604030504040204" pitchFamily="50" charset="-128"/>
                <a:ea typeface="メイリオ" panose="020B0604030504040204" pitchFamily="50" charset="-128"/>
                <a:cs typeface="+mn-cs"/>
              </a:rPr>
              <a:t>2022</a:t>
            </a:r>
            <a:r>
              <a:rPr kumimoji="0" lang="ja-JP" altLang="en-US" sz="1100" b="1" i="0" u="none" strike="noStrike" kern="1200" cap="none" spc="0" normalizeH="0" baseline="0" noProof="0" dirty="0" smtClean="0">
                <a:ln>
                  <a:noFill/>
                </a:ln>
                <a:solidFill>
                  <a:srgbClr val="222222"/>
                </a:solidFill>
                <a:effectLst/>
                <a:uLnTx/>
                <a:uFillTx/>
                <a:latin typeface="メイリオ" panose="020B0604030504040204" pitchFamily="50" charset="-128"/>
                <a:ea typeface="メイリオ" panose="020B0604030504040204" pitchFamily="50" charset="-128"/>
                <a:cs typeface="+mn-cs"/>
              </a:rPr>
              <a:t>年４月版</a:t>
            </a:r>
            <a:endParaRPr kumimoji="0"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32" name="図 31"/>
          <p:cNvPicPr>
            <a:picLocks noChangeAspect="1"/>
          </p:cNvPicPr>
          <p:nvPr/>
        </p:nvPicPr>
        <p:blipFill>
          <a:blip r:embed="rId11"/>
          <a:stretch>
            <a:fillRect/>
          </a:stretch>
        </p:blipFill>
        <p:spPr>
          <a:xfrm>
            <a:off x="5913965" y="9158631"/>
            <a:ext cx="690120" cy="706709"/>
          </a:xfrm>
          <a:prstGeom prst="rect">
            <a:avLst/>
          </a:prstGeom>
        </p:spPr>
      </p:pic>
      <p:pic>
        <p:nvPicPr>
          <p:cNvPr id="34" name="図 3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840129" y="8366187"/>
            <a:ext cx="831890" cy="831888"/>
          </a:xfrm>
          <a:prstGeom prst="rect">
            <a:avLst/>
          </a:prstGeom>
        </p:spPr>
      </p:pic>
      <p:sp>
        <p:nvSpPr>
          <p:cNvPr id="35" name="角丸四角形 34"/>
          <p:cNvSpPr/>
          <p:nvPr/>
        </p:nvSpPr>
        <p:spPr>
          <a:xfrm>
            <a:off x="86675" y="8405631"/>
            <a:ext cx="6652259" cy="1459709"/>
          </a:xfrm>
          <a:prstGeom prst="roundRect">
            <a:avLst>
              <a:gd name="adj" fmla="val 5038"/>
            </a:avLst>
          </a:prstGeom>
          <a:noFill/>
          <a:ln w="38100">
            <a:solidFill>
              <a:srgbClr val="FED7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6" name="テキスト ボックス 35"/>
          <p:cNvSpPr txBox="1"/>
          <p:nvPr/>
        </p:nvSpPr>
        <p:spPr>
          <a:xfrm>
            <a:off x="99349" y="8042597"/>
            <a:ext cx="5789118" cy="820738"/>
          </a:xfrm>
          <a:prstGeom prst="rect">
            <a:avLst/>
          </a:prstGeom>
          <a:noFill/>
        </p:spPr>
        <p:txBody>
          <a:bodyPr wrap="square" rtlCol="0">
            <a:spAutoFit/>
          </a:bodyPr>
          <a:lstStyle/>
          <a:p>
            <a:pPr marL="285750" marR="0" lvl="0" indent="-285750" algn="l" defTabSz="457200" rtl="0" eaLnBrk="1" fontAlgn="auto" latinLnBrk="0" hangingPunct="1">
              <a:lnSpc>
                <a:spcPct val="150000"/>
              </a:lnSpc>
              <a:spcBef>
                <a:spcPts val="0"/>
              </a:spcBef>
              <a:spcAft>
                <a:spcPts val="600"/>
              </a:spcAft>
              <a:buClrTx/>
              <a:buSzTx/>
              <a:buFont typeface="Wingdings" panose="05000000000000000000" pitchFamily="2" charset="2"/>
              <a:buChar char="u"/>
              <a:tabLst/>
              <a:defRPr/>
            </a:pPr>
            <a:r>
              <a:rPr kumimoji="0"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関連ホームページについて</a:t>
            </a:r>
            <a:endParaRPr kumimoji="0" lang="en-US" altLang="ja-JP" sz="1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800"/>
              </a:lnSpc>
              <a:spcBef>
                <a:spcPts val="0"/>
              </a:spcBef>
              <a:spcAft>
                <a:spcPts val="600"/>
              </a:spcAft>
              <a:buClrTx/>
              <a:buSzTx/>
              <a:buFontTx/>
              <a:buNone/>
              <a:tabLst/>
              <a:defRPr/>
            </a:pPr>
            <a:endParaRPr kumimoji="0"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800"/>
              </a:lnSpc>
              <a:spcBef>
                <a:spcPts val="0"/>
              </a:spcBef>
              <a:spcAft>
                <a:spcPts val="600"/>
              </a:spcAft>
              <a:buClrTx/>
              <a:buSzTx/>
              <a:buFontTx/>
              <a:buNone/>
              <a:tabLst/>
              <a:defRPr/>
            </a:pPr>
            <a:endParaRPr kumimoji="0"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p:txBody>
      </p:sp>
      <p:sp>
        <p:nvSpPr>
          <p:cNvPr id="37" name="正方形/長方形 36"/>
          <p:cNvSpPr/>
          <p:nvPr/>
        </p:nvSpPr>
        <p:spPr>
          <a:xfrm>
            <a:off x="127865" y="8455712"/>
            <a:ext cx="5792864" cy="1384995"/>
          </a:xfrm>
          <a:prstGeom prst="rect">
            <a:avLst/>
          </a:prstGeom>
        </p:spPr>
        <p:txBody>
          <a:bodyPr wrap="square">
            <a:spAutoFit/>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厚生</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労働省「新型</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コロナウイルスに関する</a:t>
            </a:r>
            <a:r>
              <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Q&amp;A </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a:t>
            </a:r>
            <a:r>
              <a:rPr lang="en-US" altLang="ja-JP" sz="1200" dirty="0" smtClean="0">
                <a:solidFill>
                  <a:prstClr val="black"/>
                </a:solidFill>
                <a:latin typeface="メイリオ" panose="020B0604030504040204" pitchFamily="50" charset="-128"/>
                <a:ea typeface="メイリオ" panose="020B0604030504040204" pitchFamily="50" charset="-128"/>
                <a:hlinkClick r:id="rId13"/>
              </a:rPr>
              <a:t>https</a:t>
            </a:r>
            <a:r>
              <a:rPr lang="en-US" altLang="ja-JP" sz="1200" dirty="0">
                <a:solidFill>
                  <a:prstClr val="black"/>
                </a:solidFill>
                <a:latin typeface="メイリオ" panose="020B0604030504040204" pitchFamily="50" charset="-128"/>
                <a:ea typeface="メイリオ" panose="020B0604030504040204" pitchFamily="50" charset="-128"/>
                <a:hlinkClick r:id="rId13"/>
              </a:rPr>
              <a:t>://</a:t>
            </a:r>
            <a:r>
              <a:rPr lang="en-US" altLang="ja-JP" sz="1200" dirty="0" smtClean="0">
                <a:solidFill>
                  <a:prstClr val="black"/>
                </a:solidFill>
                <a:latin typeface="メイリオ" panose="020B0604030504040204" pitchFamily="50" charset="-128"/>
                <a:ea typeface="メイリオ" panose="020B0604030504040204" pitchFamily="50" charset="-128"/>
                <a:hlinkClick r:id="rId13"/>
              </a:rPr>
              <a:t>www.mhlw.go.jp/stf/seisakunitsuite/bunya/kenkou_iryou/dengue_fever_qa_00001.html</a:t>
            </a:r>
            <a:endParaRPr lang="en-US" altLang="ja-JP" sz="1200" dirty="0" smtClean="0">
              <a:solidFill>
                <a:prstClr val="black"/>
              </a:solidFill>
              <a:latin typeface="メイリオ" panose="020B0604030504040204" pitchFamily="50" charset="-128"/>
              <a:ea typeface="メイリオ" panose="020B0604030504040204" pitchFamily="50" charset="-128"/>
            </a:endParaRPr>
          </a:p>
          <a:p>
            <a:pPr lvl="0">
              <a:defRPr/>
            </a:pPr>
            <a:endParaRPr kumimoji="0"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171450" lvl="0" indent="-171450">
              <a:buFont typeface="Wingdings" panose="05000000000000000000" pitchFamily="2" charset="2"/>
              <a:buChar char="n"/>
              <a:defRPr/>
            </a:pP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公益社団法人</a:t>
            </a:r>
            <a:r>
              <a:rPr kumimoji="0" lang="ja-JP" altLang="en-US"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　</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日本産科婦人科学会</a:t>
            </a:r>
            <a:endParaRPr lang="en-US" altLang="ja-JP" sz="1200" dirty="0">
              <a:latin typeface="メイリオ" panose="020B0604030504040204" pitchFamily="50" charset="-128"/>
              <a:ea typeface="メイリオ" panose="020B0604030504040204" pitchFamily="50" charset="-128"/>
            </a:endParaRPr>
          </a:p>
          <a:p>
            <a:pPr lvl="0">
              <a:defRPr/>
            </a:pP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「新型コロナウイルス感染症（</a:t>
            </a:r>
            <a:r>
              <a:rPr kumimoji="0" lang="en-US" altLang="ja-JP"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COVID-19</a:t>
            </a:r>
            <a:r>
              <a:rPr kumimoji="0" lang="ja-JP" altLang="en-US"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）関連情報」</a:t>
            </a:r>
            <a:endParaRPr kumimoji="0" lang="en-US" altLang="ja-JP" sz="12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a:p>
            <a:pPr lvl="0">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　</a:t>
            </a:r>
            <a:r>
              <a:rPr lang="en-US" altLang="ja-JP" sz="1200" dirty="0">
                <a:solidFill>
                  <a:prstClr val="black"/>
                </a:solidFill>
                <a:latin typeface="メイリオ" panose="020B0604030504040204" pitchFamily="50" charset="-128"/>
                <a:ea typeface="メイリオ" panose="020B0604030504040204" pitchFamily="50" charset="-128"/>
                <a:hlinkClick r:id="rId14"/>
              </a:rPr>
              <a:t>http://</a:t>
            </a:r>
            <a:r>
              <a:rPr lang="en-US" altLang="ja-JP" sz="1200" dirty="0" smtClean="0">
                <a:solidFill>
                  <a:prstClr val="black"/>
                </a:solidFill>
                <a:latin typeface="メイリオ" panose="020B0604030504040204" pitchFamily="50" charset="-128"/>
                <a:ea typeface="メイリオ" panose="020B0604030504040204" pitchFamily="50" charset="-128"/>
                <a:hlinkClick r:id="rId14"/>
              </a:rPr>
              <a:t>www.jsog.or.jp/modules/jsogpolicy/index.php?content_id=10</a:t>
            </a:r>
            <a:endParaRPr lang="en-US" altLang="ja-JP" sz="1200" dirty="0" smtClean="0">
              <a:solidFill>
                <a:prstClr val="black"/>
              </a:solidFill>
              <a:latin typeface="メイリオ" panose="020B0604030504040204" pitchFamily="50" charset="-128"/>
              <a:ea typeface="メイリオ" panose="020B0604030504040204" pitchFamily="50" charset="-128"/>
            </a:endParaRPr>
          </a:p>
        </p:txBody>
      </p:sp>
      <p:pic>
        <p:nvPicPr>
          <p:cNvPr id="25" name="図 24"/>
          <p:cNvPicPr>
            <a:picLocks noChangeAspect="1"/>
          </p:cNvPicPr>
          <p:nvPr/>
        </p:nvPicPr>
        <p:blipFill>
          <a:blip r:embed="rId15"/>
          <a:stretch>
            <a:fillRect/>
          </a:stretch>
        </p:blipFill>
        <p:spPr>
          <a:xfrm>
            <a:off x="5990767" y="3523847"/>
            <a:ext cx="654652" cy="665563"/>
          </a:xfrm>
          <a:prstGeom prst="rect">
            <a:avLst/>
          </a:prstGeom>
        </p:spPr>
      </p:pic>
    </p:spTree>
    <p:extLst>
      <p:ext uri="{BB962C8B-B14F-4D97-AF65-F5344CB8AC3E}">
        <p14:creationId xmlns:p14="http://schemas.microsoft.com/office/powerpoint/2010/main" val="1108288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3769</TotalTime>
  <Words>832</Words>
  <Application>Microsoft Office PowerPoint</Application>
  <PresentationFormat>A4 210 x 297 mm</PresentationFormat>
  <Paragraphs>49</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上出 泰山(kamide-taizan.94h)</cp:lastModifiedBy>
  <cp:revision>272</cp:revision>
  <cp:lastPrinted>2022-04-20T00:06:56Z</cp:lastPrinted>
  <dcterms:created xsi:type="dcterms:W3CDTF">2020-03-27T09:38:29Z</dcterms:created>
  <dcterms:modified xsi:type="dcterms:W3CDTF">2022-04-22T04:58:42Z</dcterms:modified>
</cp:coreProperties>
</file>