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7559675" cy="10691813"/>
  <p:notesSz cx="6735763" cy="9866313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4" pos="226" userDrawn="1">
          <p15:clr>
            <a:srgbClr val="A4A3A4"/>
          </p15:clr>
        </p15:guide>
        <p15:guide id="5" pos="4536" userDrawn="1">
          <p15:clr>
            <a:srgbClr val="A4A3A4"/>
          </p15:clr>
        </p15:guide>
        <p15:guide id="6" orient="horz" pos="215" userDrawn="1">
          <p15:clr>
            <a:srgbClr val="A4A3A4"/>
          </p15:clr>
        </p15:guide>
        <p15:guide id="7" orient="horz" pos="6520" userDrawn="1">
          <p15:clr>
            <a:srgbClr val="A4A3A4"/>
          </p15:clr>
        </p15:guide>
        <p15:guide id="8" pos="5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AA"/>
    <a:srgbClr val="B9EDFF"/>
    <a:srgbClr val="EFFBFF"/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904" autoAdjust="0"/>
  </p:normalViewPr>
  <p:slideViewPr>
    <p:cSldViewPr snapToGrid="0">
      <p:cViewPr varScale="1">
        <p:scale>
          <a:sx n="107" d="100"/>
          <a:sy n="107" d="100"/>
        </p:scale>
        <p:origin x="4168" y="176"/>
      </p:cViewPr>
      <p:guideLst>
        <p:guide orient="horz" pos="3368"/>
        <p:guide pos="2381"/>
        <p:guide pos="226"/>
        <p:guide pos="4536"/>
        <p:guide orient="horz" pos="215"/>
        <p:guide orient="horz" pos="6520"/>
        <p:guide pos="56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9" d="100"/>
          <a:sy n="89" d="100"/>
        </p:scale>
        <p:origin x="4520" y="176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/>
          <a:lstStyle>
            <a:lvl1pPr algn="r">
              <a:defRPr sz="1200"/>
            </a:lvl1pPr>
          </a:lstStyle>
          <a:p>
            <a:fld id="{16B17AE3-4726-4B77-9012-D206F9A79D7C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2163" y="741363"/>
            <a:ext cx="261143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8" tIns="47424" rIns="94848" bIns="474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48" tIns="47424" rIns="94848" bIns="474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 anchor="b"/>
          <a:lstStyle>
            <a:lvl1pPr algn="r">
              <a:defRPr sz="1200"/>
            </a:lvl1pPr>
          </a:lstStyle>
          <a:p>
            <a:fld id="{54125028-120C-4575-B19E-FCFA79BADF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054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25028-120C-4575-B19E-FCFA79BADF3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191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25028-120C-4575-B19E-FCFA79BADF3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40481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52983" y="60935"/>
            <a:ext cx="1178131" cy="34840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/>
          <a:lstStyle>
            <a:lvl1pPr algn="ctr">
              <a:defRPr b="1">
                <a:solidFill>
                  <a:srgbClr val="C00000"/>
                </a:solidFill>
              </a:defRPr>
            </a:lvl1pPr>
          </a:lstStyle>
          <a:p>
            <a:r>
              <a:rPr lang="ja-JP" altLang="en-US"/>
              <a:t>プラン案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224209" y="10242281"/>
            <a:ext cx="1763924" cy="258358"/>
          </a:xfrm>
        </p:spPr>
        <p:txBody>
          <a:bodyPr/>
          <a:lstStyle>
            <a:lvl1pPr algn="ctr">
              <a:defRPr/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0764" y="428174"/>
            <a:ext cx="1700927" cy="9122691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984" y="428174"/>
            <a:ext cx="4976786" cy="9122691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163" y="6870482"/>
            <a:ext cx="6425724" cy="2123513"/>
          </a:xfrm>
          <a:prstGeom prst="rect">
            <a:avLst/>
          </a:prstGeo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163" y="4531650"/>
            <a:ext cx="6425724" cy="2338834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867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0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735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169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60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037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47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984" y="2494759"/>
            <a:ext cx="3338856" cy="7056102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2835" y="2494759"/>
            <a:ext cx="3338856" cy="7056102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986" y="2393287"/>
            <a:ext cx="3340169" cy="997407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33" indent="0">
              <a:buNone/>
              <a:defRPr sz="2159" b="1"/>
            </a:lvl2pPr>
            <a:lvl3pPr marL="986867" indent="0">
              <a:buNone/>
              <a:defRPr sz="1943" b="1"/>
            </a:lvl3pPr>
            <a:lvl4pPr marL="1480302" indent="0">
              <a:buNone/>
              <a:defRPr sz="1727" b="1"/>
            </a:lvl4pPr>
            <a:lvl5pPr marL="1973735" indent="0">
              <a:buNone/>
              <a:defRPr sz="1727" b="1"/>
            </a:lvl5pPr>
            <a:lvl6pPr marL="2467169" indent="0">
              <a:buNone/>
              <a:defRPr sz="1727" b="1"/>
            </a:lvl6pPr>
            <a:lvl7pPr marL="2960602" indent="0">
              <a:buNone/>
              <a:defRPr sz="1727" b="1"/>
            </a:lvl7pPr>
            <a:lvl8pPr marL="3454037" indent="0">
              <a:buNone/>
              <a:defRPr sz="1727" b="1"/>
            </a:lvl8pPr>
            <a:lvl9pPr marL="3947471" indent="0">
              <a:buNone/>
              <a:defRPr sz="1727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986" y="3390694"/>
            <a:ext cx="3340169" cy="6160168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0214" y="2393287"/>
            <a:ext cx="3341481" cy="997407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33" indent="0">
              <a:buNone/>
              <a:defRPr sz="2159" b="1"/>
            </a:lvl2pPr>
            <a:lvl3pPr marL="986867" indent="0">
              <a:buNone/>
              <a:defRPr sz="1943" b="1"/>
            </a:lvl3pPr>
            <a:lvl4pPr marL="1480302" indent="0">
              <a:buNone/>
              <a:defRPr sz="1727" b="1"/>
            </a:lvl4pPr>
            <a:lvl5pPr marL="1973735" indent="0">
              <a:buNone/>
              <a:defRPr sz="1727" b="1"/>
            </a:lvl5pPr>
            <a:lvl6pPr marL="2467169" indent="0">
              <a:buNone/>
              <a:defRPr sz="1727" b="1"/>
            </a:lvl6pPr>
            <a:lvl7pPr marL="2960602" indent="0">
              <a:buNone/>
              <a:defRPr sz="1727" b="1"/>
            </a:lvl7pPr>
            <a:lvl8pPr marL="3454037" indent="0">
              <a:buNone/>
              <a:defRPr sz="1727" b="1"/>
            </a:lvl8pPr>
            <a:lvl9pPr marL="3947471" indent="0">
              <a:buNone/>
              <a:defRPr sz="1727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0214" y="3390694"/>
            <a:ext cx="3341481" cy="6160168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6" y="425693"/>
            <a:ext cx="2487081" cy="1811669"/>
          </a:xfrm>
          <a:prstGeom prst="rect">
            <a:avLst/>
          </a:prstGeom>
        </p:spPr>
        <p:txBody>
          <a:bodyPr anchor="b"/>
          <a:lstStyle>
            <a:lvl1pPr algn="l">
              <a:defRPr sz="215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625" y="425697"/>
            <a:ext cx="4226069" cy="9125167"/>
          </a:xfrm>
        </p:spPr>
        <p:txBody>
          <a:bodyPr/>
          <a:lstStyle>
            <a:lvl1pPr>
              <a:defRPr sz="3453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986" y="2237363"/>
            <a:ext cx="2487081" cy="7313498"/>
          </a:xfrm>
        </p:spPr>
        <p:txBody>
          <a:bodyPr/>
          <a:lstStyle>
            <a:lvl1pPr marL="0" indent="0">
              <a:buNone/>
              <a:defRPr sz="1511"/>
            </a:lvl1pPr>
            <a:lvl2pPr marL="493433" indent="0">
              <a:buNone/>
              <a:defRPr sz="1295"/>
            </a:lvl2pPr>
            <a:lvl3pPr marL="986867" indent="0">
              <a:buNone/>
              <a:defRPr sz="1079"/>
            </a:lvl3pPr>
            <a:lvl4pPr marL="1480302" indent="0">
              <a:buNone/>
              <a:defRPr sz="971"/>
            </a:lvl4pPr>
            <a:lvl5pPr marL="1973735" indent="0">
              <a:buNone/>
              <a:defRPr sz="971"/>
            </a:lvl5pPr>
            <a:lvl6pPr marL="2467169" indent="0">
              <a:buNone/>
              <a:defRPr sz="971"/>
            </a:lvl6pPr>
            <a:lvl7pPr marL="2960602" indent="0">
              <a:buNone/>
              <a:defRPr sz="971"/>
            </a:lvl7pPr>
            <a:lvl8pPr marL="3454037" indent="0">
              <a:buNone/>
              <a:defRPr sz="971"/>
            </a:lvl8pPr>
            <a:lvl9pPr marL="3947471" indent="0">
              <a:buNone/>
              <a:defRPr sz="97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749" y="7484269"/>
            <a:ext cx="4535805" cy="883561"/>
          </a:xfrm>
          <a:prstGeom prst="rect">
            <a:avLst/>
          </a:prstGeom>
        </p:spPr>
        <p:txBody>
          <a:bodyPr anchor="b"/>
          <a:lstStyle>
            <a:lvl1pPr algn="l">
              <a:defRPr sz="215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1749" y="955334"/>
            <a:ext cx="4535805" cy="6415088"/>
          </a:xfrm>
        </p:spPr>
        <p:txBody>
          <a:bodyPr/>
          <a:lstStyle>
            <a:lvl1pPr marL="0" indent="0">
              <a:buNone/>
              <a:defRPr sz="3453"/>
            </a:lvl1pPr>
            <a:lvl2pPr marL="493433" indent="0">
              <a:buNone/>
              <a:defRPr sz="3022"/>
            </a:lvl2pPr>
            <a:lvl3pPr marL="986867" indent="0">
              <a:buNone/>
              <a:defRPr sz="2590"/>
            </a:lvl3pPr>
            <a:lvl4pPr marL="1480302" indent="0">
              <a:buNone/>
              <a:defRPr sz="2159"/>
            </a:lvl4pPr>
            <a:lvl5pPr marL="1973735" indent="0">
              <a:buNone/>
              <a:defRPr sz="2159"/>
            </a:lvl5pPr>
            <a:lvl6pPr marL="2467169" indent="0">
              <a:buNone/>
              <a:defRPr sz="2159"/>
            </a:lvl6pPr>
            <a:lvl7pPr marL="2960602" indent="0">
              <a:buNone/>
              <a:defRPr sz="2159"/>
            </a:lvl7pPr>
            <a:lvl8pPr marL="3454037" indent="0">
              <a:buNone/>
              <a:defRPr sz="2159"/>
            </a:lvl8pPr>
            <a:lvl9pPr marL="3947471" indent="0">
              <a:buNone/>
              <a:defRPr sz="215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511"/>
            </a:lvl1pPr>
            <a:lvl2pPr marL="493433" indent="0">
              <a:buNone/>
              <a:defRPr sz="1295"/>
            </a:lvl2pPr>
            <a:lvl3pPr marL="986867" indent="0">
              <a:buNone/>
              <a:defRPr sz="1079"/>
            </a:lvl3pPr>
            <a:lvl4pPr marL="1480302" indent="0">
              <a:buNone/>
              <a:defRPr sz="971"/>
            </a:lvl4pPr>
            <a:lvl5pPr marL="1973735" indent="0">
              <a:buNone/>
              <a:defRPr sz="971"/>
            </a:lvl5pPr>
            <a:lvl6pPr marL="2467169" indent="0">
              <a:buNone/>
              <a:defRPr sz="971"/>
            </a:lvl6pPr>
            <a:lvl7pPr marL="2960602" indent="0">
              <a:buNone/>
              <a:defRPr sz="971"/>
            </a:lvl7pPr>
            <a:lvl8pPr marL="3454037" indent="0">
              <a:buNone/>
              <a:defRPr sz="971"/>
            </a:lvl8pPr>
            <a:lvl9pPr marL="3947471" indent="0">
              <a:buNone/>
              <a:defRPr sz="97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2024/8/17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984" y="682701"/>
            <a:ext cx="6803708" cy="8868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127170" y="10397718"/>
            <a:ext cx="1763924" cy="2940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6867" rtl="0" eaLnBrk="1" latinLnBrk="0" hangingPunct="1">
        <a:spcBef>
          <a:spcPct val="0"/>
        </a:spcBef>
        <a:buNone/>
        <a:defRPr kumimoji="1" sz="47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75" indent="-370075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801830" indent="-308397" algn="l" defTabSz="986867" rtl="0" eaLnBrk="1" latinLnBrk="0" hangingPunct="1">
        <a:spcBef>
          <a:spcPct val="20000"/>
        </a:spcBef>
        <a:buFont typeface="Arial" pitchFamily="34" charset="0"/>
        <a:buChar char="–"/>
        <a:defRPr kumimoji="1" sz="1187" kern="1200">
          <a:solidFill>
            <a:schemeClr val="tx1"/>
          </a:solidFill>
          <a:latin typeface="+mn-lt"/>
          <a:ea typeface="+mn-ea"/>
          <a:cs typeface="+mn-cs"/>
        </a:defRPr>
      </a:lvl2pPr>
      <a:lvl3pPr marL="1233585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1727018" indent="-246717" algn="l" defTabSz="986867" rtl="0" eaLnBrk="1" latinLnBrk="0" hangingPunct="1">
        <a:spcBef>
          <a:spcPct val="20000"/>
        </a:spcBef>
        <a:buFont typeface="Arial" pitchFamily="34" charset="0"/>
        <a:buChar char="–"/>
        <a:defRPr kumimoji="1" sz="1079" kern="1200">
          <a:solidFill>
            <a:schemeClr val="tx1"/>
          </a:solidFill>
          <a:latin typeface="+mn-lt"/>
          <a:ea typeface="+mn-ea"/>
          <a:cs typeface="+mn-cs"/>
        </a:defRPr>
      </a:lvl4pPr>
      <a:lvl5pPr marL="2220453" indent="-246717" algn="l" defTabSz="986867" rtl="0" eaLnBrk="1" latinLnBrk="0" hangingPunct="1">
        <a:spcBef>
          <a:spcPct val="20000"/>
        </a:spcBef>
        <a:buFont typeface="Arial" pitchFamily="34" charset="0"/>
        <a:buChar char="»"/>
        <a:defRPr kumimoji="1" sz="1079" kern="1200">
          <a:solidFill>
            <a:schemeClr val="tx1"/>
          </a:solidFill>
          <a:latin typeface="+mn-lt"/>
          <a:ea typeface="+mn-ea"/>
          <a:cs typeface="+mn-cs"/>
        </a:defRPr>
      </a:lvl5pPr>
      <a:lvl6pPr marL="2713886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320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753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188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33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867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02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735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169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602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037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471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図 60">
            <a:extLst>
              <a:ext uri="{FF2B5EF4-FFF2-40B4-BE49-F238E27FC236}">
                <a16:creationId xmlns:a16="http://schemas.microsoft.com/office/drawing/2014/main" id="{9D665FDA-0FC7-9E11-97B8-264A17024E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" r="1589"/>
          <a:stretch/>
        </p:blipFill>
        <p:spPr>
          <a:xfrm>
            <a:off x="5699760" y="501561"/>
            <a:ext cx="1501140" cy="1503430"/>
          </a:xfrm>
          <a:prstGeom prst="rect">
            <a:avLst/>
          </a:prstGeom>
        </p:spPr>
      </p:pic>
      <p:sp>
        <p:nvSpPr>
          <p:cNvPr id="47" name="直角三角形 46">
            <a:extLst>
              <a:ext uri="{FF2B5EF4-FFF2-40B4-BE49-F238E27FC236}">
                <a16:creationId xmlns:a16="http://schemas.microsoft.com/office/drawing/2014/main" id="{D154127F-15C3-CF27-433F-1FE90028E3FA}"/>
              </a:ext>
            </a:extLst>
          </p:cNvPr>
          <p:cNvSpPr/>
          <p:nvPr/>
        </p:nvSpPr>
        <p:spPr bwMode="auto">
          <a:xfrm>
            <a:off x="113" y="5346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 bwMode="auto">
          <a:xfrm>
            <a:off x="859358" y="355808"/>
            <a:ext cx="6610047" cy="1183822"/>
          </a:xfrm>
          <a:prstGeom prst="rect">
            <a:avLst/>
          </a:prstGeom>
          <a:noFill/>
          <a:ln w="2540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t"/>
          <a:lstStyle/>
          <a:p>
            <a:pPr>
              <a:lnSpc>
                <a:spcPts val="2374"/>
              </a:lnSpc>
            </a:pPr>
            <a:r>
              <a:rPr lang="ja-JP" altLang="en-US" sz="2200" dirty="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お子さんが生まれる予定の男性従業員の方へ</a:t>
            </a:r>
            <a:endParaRPr lang="en-US" altLang="ja-JP" sz="2200" dirty="0">
              <a:solidFill>
                <a:srgbClr val="0048AA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>
              <a:lnSpc>
                <a:spcPts val="2374"/>
              </a:lnSpc>
              <a:spcBef>
                <a:spcPts val="648"/>
              </a:spcBef>
            </a:pPr>
            <a:r>
              <a:rPr lang="ja-JP" altLang="en-US" sz="2200" dirty="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「育児休業」　「産後パパ育休</a:t>
            </a:r>
            <a:r>
              <a:rPr lang="ja-JP" altLang="en-US" sz="220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」 </a:t>
            </a:r>
            <a:endParaRPr lang="en-US" altLang="ja-JP" sz="2200" dirty="0">
              <a:solidFill>
                <a:srgbClr val="0048AA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>
              <a:lnSpc>
                <a:spcPts val="2374"/>
              </a:lnSpc>
              <a:spcBef>
                <a:spcPts val="648"/>
              </a:spcBef>
            </a:pPr>
            <a:r>
              <a:rPr lang="ja-JP" altLang="en-US" sz="220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を</a:t>
            </a:r>
            <a:r>
              <a:rPr lang="ja-JP" altLang="en-US" sz="2200" dirty="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取得してみません</a:t>
            </a:r>
            <a:r>
              <a:rPr lang="ja-JP" altLang="en-US" sz="2200">
                <a:solidFill>
                  <a:srgbClr val="0048AA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か？</a:t>
            </a:r>
            <a:endParaRPr lang="ja-JP" altLang="en-US" sz="2200" dirty="0">
              <a:solidFill>
                <a:srgbClr val="0048AA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00113" y="5780485"/>
            <a:ext cx="6408000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8000" indent="-285750" algn="just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l"/>
            </a:pPr>
            <a:r>
              <a:rPr lang="ja-JP" altLang="en-US" sz="1400" dirty="0">
                <a:latin typeface="+mn-ea"/>
              </a:rPr>
              <a:t>育児休業は夫婦で取得すると、</a:t>
            </a:r>
            <a:r>
              <a:rPr lang="en-US" altLang="ja-JP" sz="1400" dirty="0">
                <a:latin typeface="+mn-ea"/>
              </a:rPr>
              <a:t>1</a:t>
            </a:r>
            <a:r>
              <a:rPr lang="ja-JP" altLang="en-US" sz="1400" dirty="0">
                <a:latin typeface="+mn-ea"/>
              </a:rPr>
              <a:t>歳</a:t>
            </a:r>
            <a:r>
              <a:rPr lang="en-US" altLang="ja-JP" sz="1400" dirty="0">
                <a:latin typeface="+mn-ea"/>
              </a:rPr>
              <a:t>2</a:t>
            </a:r>
            <a:r>
              <a:rPr lang="ja-JP" altLang="en-US" sz="1400" dirty="0">
                <a:latin typeface="+mn-ea"/>
              </a:rPr>
              <a:t>か月まで休業できます</a:t>
            </a:r>
            <a:r>
              <a:rPr lang="ja-JP" altLang="en-US" sz="1100" dirty="0">
                <a:latin typeface="+mn-ea"/>
              </a:rPr>
              <a:t>（パパ・ママ育休プラス）</a:t>
            </a:r>
            <a:r>
              <a:rPr lang="ja-JP" altLang="en-US" sz="1400" dirty="0">
                <a:latin typeface="+mn-ea"/>
              </a:rPr>
              <a:t>。</a:t>
            </a:r>
            <a:endParaRPr lang="en-US" altLang="ja-JP" sz="1400" dirty="0">
              <a:latin typeface="+mn-ea"/>
            </a:endParaRPr>
          </a:p>
          <a:p>
            <a:pPr marL="468000" indent="-285750" algn="just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400" dirty="0">
                <a:latin typeface="+mn-ea"/>
              </a:rPr>
              <a:t>夫婦で育児・家事の役割分担や両立支援制度の利用等について話し合い、休業中はもちろん、休業後も夫婦ともに仕事と育児の両立を目指しましょう。</a:t>
            </a:r>
            <a:endParaRPr lang="en-US" altLang="ja-JP" sz="1400" dirty="0">
              <a:latin typeface="+mn-ea"/>
            </a:endParaRPr>
          </a:p>
        </p:txBody>
      </p:sp>
      <p:sp>
        <p:nvSpPr>
          <p:cNvPr id="29" name="正方形/長方形 28"/>
          <p:cNvSpPr/>
          <p:nvPr/>
        </p:nvSpPr>
        <p:spPr bwMode="auto">
          <a:xfrm>
            <a:off x="150660" y="10109966"/>
            <a:ext cx="442381" cy="240534"/>
          </a:xfrm>
          <a:prstGeom prst="rect">
            <a:avLst/>
          </a:prstGeom>
          <a:noFill/>
          <a:ln w="5715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r>
              <a:rPr lang="en-US" altLang="ja-JP" sz="2115" b="1" dirty="0">
                <a:solidFill>
                  <a:schemeClr val="bg1"/>
                </a:solidFill>
              </a:rPr>
              <a:t>1</a:t>
            </a:r>
            <a:endParaRPr lang="ja-JP" altLang="en-US" sz="2115" b="1" dirty="0">
              <a:solidFill>
                <a:schemeClr val="bg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 bwMode="auto">
          <a:xfrm>
            <a:off x="1189063" y="5022064"/>
            <a:ext cx="6012000" cy="6153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marL="92519" lvl="2" algn="just"/>
            <a:r>
              <a:rPr lang="ja-JP" altLang="en-US" sz="1400" dirty="0">
                <a:latin typeface="+mn-ea"/>
              </a:rPr>
              <a:t>要件や、休業の手続きについては、人事労務担当者（担当●●）までお気軽にお問い合わせください。</a:t>
            </a:r>
            <a:endParaRPr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96E7671-BAF3-2754-4639-9BE2664B3A90}"/>
              </a:ext>
            </a:extLst>
          </p:cNvPr>
          <p:cNvSpPr txBox="1"/>
          <p:nvPr/>
        </p:nvSpPr>
        <p:spPr>
          <a:xfrm>
            <a:off x="6809312" y="7986794"/>
            <a:ext cx="504000" cy="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２歳</a:t>
            </a:r>
          </a:p>
        </p:txBody>
      </p:sp>
      <p:sp>
        <p:nvSpPr>
          <p:cNvPr id="66" name="正方形/長方形 65"/>
          <p:cNvSpPr/>
          <p:nvPr/>
        </p:nvSpPr>
        <p:spPr bwMode="auto">
          <a:xfrm>
            <a:off x="900113" y="7614500"/>
            <a:ext cx="6300787" cy="27360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endParaRPr lang="ja-JP" altLang="en-US" sz="2115"/>
          </a:p>
        </p:txBody>
      </p:sp>
      <p:sp>
        <p:nvSpPr>
          <p:cNvPr id="30" name="正方形/長方形 29"/>
          <p:cNvSpPr/>
          <p:nvPr/>
        </p:nvSpPr>
        <p:spPr bwMode="auto">
          <a:xfrm>
            <a:off x="900113" y="7253599"/>
            <a:ext cx="6300787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headEnd/>
            <a:tailEnd type="triangle" w="med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3842" tIns="36922" rIns="73842" bIns="36922"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このような柔軟な取り方もできます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1E525E-D6E2-C97D-26B5-6FF9D4D2D58F}"/>
              </a:ext>
            </a:extLst>
          </p:cNvPr>
          <p:cNvSpPr txBox="1"/>
          <p:nvPr/>
        </p:nvSpPr>
        <p:spPr>
          <a:xfrm>
            <a:off x="1046211" y="9675331"/>
            <a:ext cx="1540966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ts val="1500"/>
              </a:lnSpc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defTabSz="739992">
              <a:lnSpc>
                <a:spcPct val="110000"/>
              </a:lnSpc>
              <a:defRPr/>
            </a:pPr>
            <a:r>
              <a:rPr lang="ja-JP" altLang="en-US" sz="1000" dirty="0">
                <a:solidFill>
                  <a:prstClr val="black"/>
                </a:solidFill>
              </a:rPr>
              <a:t>産後パパ育休</a:t>
            </a:r>
            <a:endParaRPr lang="en-US" altLang="ja-JP" sz="1000" dirty="0">
              <a:solidFill>
                <a:prstClr val="black"/>
              </a:solidFill>
            </a:endParaRPr>
          </a:p>
          <a:p>
            <a:pPr defTabSz="739992">
              <a:lnSpc>
                <a:spcPct val="110000"/>
              </a:lnSpc>
              <a:defRPr/>
            </a:pPr>
            <a:r>
              <a:rPr lang="ja-JP" altLang="en-US" sz="1000" dirty="0">
                <a:solidFill>
                  <a:prstClr val="black"/>
                </a:solidFill>
              </a:rPr>
              <a:t>→</a:t>
            </a:r>
            <a:r>
              <a:rPr lang="ja-JP" altLang="en-US" sz="1000" b="1" dirty="0">
                <a:solidFill>
                  <a:prstClr val="black"/>
                </a:solidFill>
              </a:rPr>
              <a:t>分割して</a:t>
            </a:r>
            <a:r>
              <a:rPr lang="en-US" altLang="ja-JP" sz="1000" b="1" dirty="0">
                <a:solidFill>
                  <a:prstClr val="black"/>
                </a:solidFill>
              </a:rPr>
              <a:t>2</a:t>
            </a:r>
            <a:r>
              <a:rPr lang="ja-JP" altLang="en-US" sz="1000" b="1" dirty="0">
                <a:solidFill>
                  <a:prstClr val="black"/>
                </a:solidFill>
              </a:rPr>
              <a:t>回取得可能</a:t>
            </a:r>
            <a:endParaRPr lang="en-US" altLang="ja-JP" sz="1000" b="1" dirty="0">
              <a:solidFill>
                <a:prstClr val="black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513998D-C786-D6D7-BCA3-BD6C1D83B324}"/>
              </a:ext>
            </a:extLst>
          </p:cNvPr>
          <p:cNvSpPr txBox="1"/>
          <p:nvPr/>
        </p:nvSpPr>
        <p:spPr>
          <a:xfrm>
            <a:off x="2704122" y="9675331"/>
            <a:ext cx="347747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ts val="1500"/>
              </a:lnSpc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defTabSz="739992">
              <a:lnSpc>
                <a:spcPct val="110000"/>
              </a:lnSpc>
              <a:defRPr/>
            </a:pPr>
            <a:r>
              <a:rPr lang="ja-JP" altLang="en-US" sz="1000" dirty="0">
                <a:solidFill>
                  <a:prstClr val="black"/>
                </a:solidFill>
              </a:rPr>
              <a:t>育児休業</a:t>
            </a:r>
            <a:endParaRPr lang="en-US" altLang="ja-JP" sz="1000" dirty="0">
              <a:solidFill>
                <a:prstClr val="black"/>
              </a:solidFill>
            </a:endParaRPr>
          </a:p>
          <a:p>
            <a:pPr defTabSz="739992">
              <a:lnSpc>
                <a:spcPct val="110000"/>
              </a:lnSpc>
              <a:defRPr/>
            </a:pPr>
            <a:r>
              <a:rPr lang="ja-JP" altLang="en-US" sz="1000" dirty="0">
                <a:solidFill>
                  <a:prstClr val="black"/>
                </a:solidFill>
              </a:rPr>
              <a:t>→</a:t>
            </a:r>
            <a:r>
              <a:rPr lang="ja-JP" altLang="en-US" sz="1000" b="1" dirty="0">
                <a:solidFill>
                  <a:prstClr val="black"/>
                </a:solidFill>
              </a:rPr>
              <a:t>夫婦ともに分割して２回</a:t>
            </a:r>
            <a:r>
              <a:rPr lang="ja-JP" altLang="en-US" sz="1000" b="1">
                <a:solidFill>
                  <a:prstClr val="black"/>
                </a:solidFill>
              </a:rPr>
              <a:t>取得可能　　途中交代も可能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2BC6C0-7EEF-BC81-F04C-39540E8D9468}"/>
              </a:ext>
            </a:extLst>
          </p:cNvPr>
          <p:cNvSpPr txBox="1"/>
          <p:nvPr/>
        </p:nvSpPr>
        <p:spPr>
          <a:xfrm>
            <a:off x="2027265" y="7889650"/>
            <a:ext cx="504000" cy="335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出生後</a:t>
            </a:r>
            <a:endParaRPr lang="en-US" altLang="ja-JP" sz="789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８週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CCF14A1A-48EE-466D-DB5F-77C1C53C5684}"/>
              </a:ext>
            </a:extLst>
          </p:cNvPr>
          <p:cNvCxnSpPr/>
          <p:nvPr/>
        </p:nvCxnSpPr>
        <p:spPr>
          <a:xfrm>
            <a:off x="4979381" y="8168870"/>
            <a:ext cx="2073" cy="907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D25EADB-E8C3-18CC-239E-09FCEA568845}"/>
              </a:ext>
            </a:extLst>
          </p:cNvPr>
          <p:cNvSpPr txBox="1"/>
          <p:nvPr/>
        </p:nvSpPr>
        <p:spPr>
          <a:xfrm>
            <a:off x="984415" y="8804599"/>
            <a:ext cx="404215" cy="206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39992">
              <a:lnSpc>
                <a:spcPts val="809"/>
              </a:lnSpc>
              <a:defRPr/>
            </a:pPr>
            <a:r>
              <a:rPr lang="ja-JP" altLang="en-US" sz="96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父</a:t>
            </a:r>
          </a:p>
        </p:txBody>
      </p:sp>
      <p:sp>
        <p:nvSpPr>
          <p:cNvPr id="10" name="角丸四角形吹き出し 370">
            <a:extLst>
              <a:ext uri="{FF2B5EF4-FFF2-40B4-BE49-F238E27FC236}">
                <a16:creationId xmlns:a16="http://schemas.microsoft.com/office/drawing/2014/main" id="{4AD128E0-2CA6-0646-7004-7DD817681A90}"/>
              </a:ext>
            </a:extLst>
          </p:cNvPr>
          <p:cNvSpPr/>
          <p:nvPr/>
        </p:nvSpPr>
        <p:spPr>
          <a:xfrm>
            <a:off x="3578966" y="9208678"/>
            <a:ext cx="1125304" cy="348973"/>
          </a:xfrm>
          <a:prstGeom prst="wedgeRoundRectCallout">
            <a:avLst>
              <a:gd name="adj1" fmla="val 13053"/>
              <a:gd name="adj2" fmla="val -92796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39992">
              <a:lnSpc>
                <a:spcPct val="110000"/>
              </a:lnSpc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妻の職場復帰等のタイミング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FE52E8-327E-ACF9-D6FC-E52D6ED6CC10}"/>
              </a:ext>
            </a:extLst>
          </p:cNvPr>
          <p:cNvSpPr txBox="1"/>
          <p:nvPr/>
        </p:nvSpPr>
        <p:spPr>
          <a:xfrm>
            <a:off x="4729871" y="7986794"/>
            <a:ext cx="504000" cy="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１歳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F10027B-8C49-8D59-3B34-FA065B790C31}"/>
              </a:ext>
            </a:extLst>
          </p:cNvPr>
          <p:cNvSpPr txBox="1"/>
          <p:nvPr/>
        </p:nvSpPr>
        <p:spPr>
          <a:xfrm>
            <a:off x="5767422" y="7986794"/>
            <a:ext cx="504000" cy="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１歳半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FF38400-F007-9AC4-4E11-EAB86DD9C3CF}"/>
              </a:ext>
            </a:extLst>
          </p:cNvPr>
          <p:cNvSpPr txBox="1"/>
          <p:nvPr/>
        </p:nvSpPr>
        <p:spPr>
          <a:xfrm>
            <a:off x="995025" y="7986794"/>
            <a:ext cx="504000" cy="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出生</a:t>
            </a:r>
          </a:p>
        </p:txBody>
      </p:sp>
      <p:sp>
        <p:nvSpPr>
          <p:cNvPr id="15" name="角丸四角形吹き出し 375">
            <a:extLst>
              <a:ext uri="{FF2B5EF4-FFF2-40B4-BE49-F238E27FC236}">
                <a16:creationId xmlns:a16="http://schemas.microsoft.com/office/drawing/2014/main" id="{5C677687-5916-8C78-9B9E-F953E2DE2497}"/>
              </a:ext>
            </a:extLst>
          </p:cNvPr>
          <p:cNvSpPr/>
          <p:nvPr/>
        </p:nvSpPr>
        <p:spPr>
          <a:xfrm>
            <a:off x="5122135" y="9208678"/>
            <a:ext cx="1856164" cy="348973"/>
          </a:xfrm>
          <a:prstGeom prst="wedgeRoundRectCallout">
            <a:avLst>
              <a:gd name="adj1" fmla="val 2737"/>
              <a:gd name="adj2" fmla="val -81944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39992">
              <a:lnSpc>
                <a:spcPct val="110000"/>
              </a:lnSpc>
              <a:defRPr/>
            </a:pPr>
            <a:r>
              <a:rPr lang="ja-JP" altLang="en-US" sz="789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夫婦交代で育休取得</a:t>
            </a:r>
            <a:endParaRPr lang="en-US" altLang="ja-JP" sz="789" strike="sng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03A20E-9A19-D273-45C4-59E638E65A99}"/>
              </a:ext>
            </a:extLst>
          </p:cNvPr>
          <p:cNvSpPr txBox="1"/>
          <p:nvPr/>
        </p:nvSpPr>
        <p:spPr>
          <a:xfrm>
            <a:off x="5348649" y="7791741"/>
            <a:ext cx="1728000" cy="223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defRPr/>
            </a:pPr>
            <a:r>
              <a:rPr lang="ja-JP" altLang="en-US" sz="84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保育所に入所できない等の場合</a:t>
            </a:r>
          </a:p>
        </p:txBody>
      </p:sp>
      <p:sp>
        <p:nvSpPr>
          <p:cNvPr id="17" name="曲折矢印 377">
            <a:extLst>
              <a:ext uri="{FF2B5EF4-FFF2-40B4-BE49-F238E27FC236}">
                <a16:creationId xmlns:a16="http://schemas.microsoft.com/office/drawing/2014/main" id="{BCBB022E-57CC-6143-BB0E-B88D43E7242D}"/>
              </a:ext>
            </a:extLst>
          </p:cNvPr>
          <p:cNvSpPr/>
          <p:nvPr/>
        </p:nvSpPr>
        <p:spPr>
          <a:xfrm rot="10800000" flipH="1" flipV="1">
            <a:off x="4973542" y="7855943"/>
            <a:ext cx="385241" cy="139345"/>
          </a:xfrm>
          <a:prstGeom prst="bentArrow">
            <a:avLst>
              <a:gd name="adj1" fmla="val 9984"/>
              <a:gd name="adj2" fmla="val 25000"/>
              <a:gd name="adj3" fmla="val 26645"/>
              <a:gd name="adj4" fmla="val 43750"/>
            </a:avLst>
          </a:prstGeom>
          <a:solidFill>
            <a:schemeClr val="tx1">
              <a:lumMod val="65000"/>
              <a:lumOff val="35000"/>
            </a:schemeClr>
          </a:solidFill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39992">
              <a:defRPr/>
            </a:pPr>
            <a:endParaRPr lang="ja-JP" altLang="en-US" sz="1457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8" name="右矢印 379">
            <a:extLst>
              <a:ext uri="{FF2B5EF4-FFF2-40B4-BE49-F238E27FC236}">
                <a16:creationId xmlns:a16="http://schemas.microsoft.com/office/drawing/2014/main" id="{DF084E5A-9284-092A-222C-D5BE0FD8F884}"/>
              </a:ext>
            </a:extLst>
          </p:cNvPr>
          <p:cNvSpPr/>
          <p:nvPr/>
        </p:nvSpPr>
        <p:spPr>
          <a:xfrm>
            <a:off x="5002523" y="8638970"/>
            <a:ext cx="596395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sp>
        <p:nvSpPr>
          <p:cNvPr id="19" name="右矢印 380">
            <a:extLst>
              <a:ext uri="{FF2B5EF4-FFF2-40B4-BE49-F238E27FC236}">
                <a16:creationId xmlns:a16="http://schemas.microsoft.com/office/drawing/2014/main" id="{8A6F3BDC-500E-8950-D884-EBDE1ED29659}"/>
              </a:ext>
            </a:extLst>
          </p:cNvPr>
          <p:cNvSpPr/>
          <p:nvPr/>
        </p:nvSpPr>
        <p:spPr>
          <a:xfrm>
            <a:off x="6036579" y="8644469"/>
            <a:ext cx="595373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AA83C57B-03A1-BAC8-F585-6DEE8420F08A}"/>
              </a:ext>
            </a:extLst>
          </p:cNvPr>
          <p:cNvCxnSpPr/>
          <p:nvPr/>
        </p:nvCxnSpPr>
        <p:spPr>
          <a:xfrm>
            <a:off x="6016933" y="8168870"/>
            <a:ext cx="2073" cy="907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799D8320-EA7B-EBF8-12A5-CE51A964DDC9}"/>
              </a:ext>
            </a:extLst>
          </p:cNvPr>
          <p:cNvCxnSpPr/>
          <p:nvPr/>
        </p:nvCxnSpPr>
        <p:spPr>
          <a:xfrm>
            <a:off x="7054486" y="8168870"/>
            <a:ext cx="0" cy="907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右矢印 383">
            <a:extLst>
              <a:ext uri="{FF2B5EF4-FFF2-40B4-BE49-F238E27FC236}">
                <a16:creationId xmlns:a16="http://schemas.microsoft.com/office/drawing/2014/main" id="{A17B683E-D4E7-7204-4211-4BAE65799223}"/>
              </a:ext>
            </a:extLst>
          </p:cNvPr>
          <p:cNvSpPr/>
          <p:nvPr/>
        </p:nvSpPr>
        <p:spPr>
          <a:xfrm>
            <a:off x="5393433" y="8153112"/>
            <a:ext cx="608137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sp>
        <p:nvSpPr>
          <p:cNvPr id="23" name="右矢印 384">
            <a:extLst>
              <a:ext uri="{FF2B5EF4-FFF2-40B4-BE49-F238E27FC236}">
                <a16:creationId xmlns:a16="http://schemas.microsoft.com/office/drawing/2014/main" id="{7EDACD65-AD1C-12F8-C9CE-DF297868E90F}"/>
              </a:ext>
            </a:extLst>
          </p:cNvPr>
          <p:cNvSpPr/>
          <p:nvPr/>
        </p:nvSpPr>
        <p:spPr>
          <a:xfrm>
            <a:off x="6437024" y="8176951"/>
            <a:ext cx="595373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sp>
        <p:nvSpPr>
          <p:cNvPr id="26" name="右矢印 385">
            <a:extLst>
              <a:ext uri="{FF2B5EF4-FFF2-40B4-BE49-F238E27FC236}">
                <a16:creationId xmlns:a16="http://schemas.microsoft.com/office/drawing/2014/main" id="{A887FEE3-E71E-DDB4-13AD-DA3EBEC1E003}"/>
              </a:ext>
            </a:extLst>
          </p:cNvPr>
          <p:cNvSpPr/>
          <p:nvPr/>
        </p:nvSpPr>
        <p:spPr>
          <a:xfrm>
            <a:off x="1267572" y="8168870"/>
            <a:ext cx="995096" cy="418769"/>
          </a:xfrm>
          <a:prstGeom prst="rightArrow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141" bIns="31570" rtlCol="0" anchor="ctr"/>
          <a:lstStyle/>
          <a:p>
            <a:pPr algn="ctr" defTabSz="801830">
              <a:defRPr/>
            </a:pPr>
            <a:r>
              <a:rPr lang="ja-JP" altLang="en-US" sz="877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産休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DB0757D4-C300-86FB-18D5-AC33965730FC}"/>
              </a:ext>
            </a:extLst>
          </p:cNvPr>
          <p:cNvCxnSpPr/>
          <p:nvPr/>
        </p:nvCxnSpPr>
        <p:spPr>
          <a:xfrm>
            <a:off x="1244780" y="8168870"/>
            <a:ext cx="2073" cy="907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FDC5185F-A123-FE7C-5D3A-C9996C9144A8}"/>
              </a:ext>
            </a:extLst>
          </p:cNvPr>
          <p:cNvCxnSpPr/>
          <p:nvPr/>
        </p:nvCxnSpPr>
        <p:spPr>
          <a:xfrm>
            <a:off x="2282334" y="8168870"/>
            <a:ext cx="0" cy="907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右矢印 388">
            <a:extLst>
              <a:ext uri="{FF2B5EF4-FFF2-40B4-BE49-F238E27FC236}">
                <a16:creationId xmlns:a16="http://schemas.microsoft.com/office/drawing/2014/main" id="{9B3CE3FB-0946-C9EE-F215-7BF58F04CA3C}"/>
              </a:ext>
            </a:extLst>
          </p:cNvPr>
          <p:cNvSpPr/>
          <p:nvPr/>
        </p:nvSpPr>
        <p:spPr>
          <a:xfrm>
            <a:off x="1266519" y="8638970"/>
            <a:ext cx="350219" cy="418769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</a:t>
            </a:r>
          </a:p>
        </p:txBody>
      </p:sp>
      <p:sp>
        <p:nvSpPr>
          <p:cNvPr id="32" name="右矢印 389">
            <a:extLst>
              <a:ext uri="{FF2B5EF4-FFF2-40B4-BE49-F238E27FC236}">
                <a16:creationId xmlns:a16="http://schemas.microsoft.com/office/drawing/2014/main" id="{BD530986-60A1-B755-72A0-A96CDEC3B5C1}"/>
              </a:ext>
            </a:extLst>
          </p:cNvPr>
          <p:cNvSpPr/>
          <p:nvPr/>
        </p:nvSpPr>
        <p:spPr>
          <a:xfrm>
            <a:off x="2587176" y="8644469"/>
            <a:ext cx="965077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141" bIns="31570" rtlCol="0" anchor="ctr"/>
          <a:lstStyle/>
          <a:p>
            <a:pPr algn="ctr" defTabSz="801830">
              <a:defRPr/>
            </a:pPr>
            <a:r>
              <a:rPr lang="ja-JP" altLang="en-US" sz="877" b="1" spc="263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C44A4C9-0996-28BB-FB41-8629890E3E99}"/>
              </a:ext>
            </a:extLst>
          </p:cNvPr>
          <p:cNvSpPr txBox="1"/>
          <p:nvPr/>
        </p:nvSpPr>
        <p:spPr>
          <a:xfrm>
            <a:off x="984415" y="8316033"/>
            <a:ext cx="404215" cy="206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39992">
              <a:lnSpc>
                <a:spcPts val="809"/>
              </a:lnSpc>
              <a:defRPr/>
            </a:pPr>
            <a:r>
              <a:rPr lang="ja-JP" altLang="en-US" sz="96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母</a:t>
            </a:r>
          </a:p>
        </p:txBody>
      </p:sp>
      <p:sp>
        <p:nvSpPr>
          <p:cNvPr id="34" name="右矢印 391">
            <a:extLst>
              <a:ext uri="{FF2B5EF4-FFF2-40B4-BE49-F238E27FC236}">
                <a16:creationId xmlns:a16="http://schemas.microsoft.com/office/drawing/2014/main" id="{E6BE69BD-ABA9-5510-2294-BC4CD79979B7}"/>
              </a:ext>
            </a:extLst>
          </p:cNvPr>
          <p:cNvSpPr/>
          <p:nvPr/>
        </p:nvSpPr>
        <p:spPr>
          <a:xfrm>
            <a:off x="4128313" y="8644469"/>
            <a:ext cx="840526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141" bIns="31570" rtlCol="0" anchor="ctr"/>
          <a:lstStyle/>
          <a:p>
            <a:pPr algn="ctr" defTabSz="801830">
              <a:defRPr/>
            </a:pPr>
            <a:r>
              <a:rPr lang="ja-JP" altLang="en-US" sz="877" b="1" spc="263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</a:p>
        </p:txBody>
      </p:sp>
      <p:sp>
        <p:nvSpPr>
          <p:cNvPr id="35" name="右矢印 392">
            <a:extLst>
              <a:ext uri="{FF2B5EF4-FFF2-40B4-BE49-F238E27FC236}">
                <a16:creationId xmlns:a16="http://schemas.microsoft.com/office/drawing/2014/main" id="{36FEA6B4-F947-132B-7F09-75DC4A99F06A}"/>
              </a:ext>
            </a:extLst>
          </p:cNvPr>
          <p:cNvSpPr/>
          <p:nvPr/>
        </p:nvSpPr>
        <p:spPr>
          <a:xfrm>
            <a:off x="1864875" y="8644469"/>
            <a:ext cx="350219" cy="418769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3141" rIns="0" bIns="31570" rtlCol="0" anchor="ctr"/>
          <a:lstStyle/>
          <a:p>
            <a:pPr algn="ctr" defTabSz="801830">
              <a:defRPr/>
            </a:pPr>
            <a:r>
              <a:rPr lang="ja-JP" altLang="en-US" sz="877" b="1" spc="44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</a:t>
            </a:r>
          </a:p>
        </p:txBody>
      </p:sp>
      <p:sp>
        <p:nvSpPr>
          <p:cNvPr id="36" name="右矢印 396">
            <a:extLst>
              <a:ext uri="{FF2B5EF4-FFF2-40B4-BE49-F238E27FC236}">
                <a16:creationId xmlns:a16="http://schemas.microsoft.com/office/drawing/2014/main" id="{89600069-455C-3EAB-7950-E9A6ADF229C6}"/>
              </a:ext>
            </a:extLst>
          </p:cNvPr>
          <p:cNvSpPr/>
          <p:nvPr/>
        </p:nvSpPr>
        <p:spPr>
          <a:xfrm>
            <a:off x="2304425" y="8175515"/>
            <a:ext cx="2661668" cy="418769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141" bIns="31570" rtlCol="0" anchor="ctr"/>
          <a:lstStyle/>
          <a:p>
            <a:pPr algn="ctr" defTabSz="801830">
              <a:defRPr/>
            </a:pPr>
            <a:r>
              <a:rPr lang="ja-JP" altLang="en-US" sz="877" b="1" spc="527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育休</a:t>
            </a:r>
            <a:endParaRPr lang="ja-JP" altLang="en-US" sz="877" b="1" spc="527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角丸四角形吹き出し 406">
            <a:extLst>
              <a:ext uri="{FF2B5EF4-FFF2-40B4-BE49-F238E27FC236}">
                <a16:creationId xmlns:a16="http://schemas.microsoft.com/office/drawing/2014/main" id="{BF90B77D-6A6A-F041-29FF-F7BB17D195EF}"/>
              </a:ext>
            </a:extLst>
          </p:cNvPr>
          <p:cNvSpPr/>
          <p:nvPr/>
        </p:nvSpPr>
        <p:spPr>
          <a:xfrm>
            <a:off x="1102319" y="9208678"/>
            <a:ext cx="1326753" cy="348973"/>
          </a:xfrm>
          <a:prstGeom prst="wedgeRoundRectCallout">
            <a:avLst>
              <a:gd name="adj1" fmla="val 8738"/>
              <a:gd name="adj2" fmla="val -77178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39992">
              <a:defRPr/>
            </a:pPr>
            <a:r>
              <a:rPr lang="ja-JP" altLang="en-US" sz="122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E8531D4-4A17-81A0-540B-90DA0F013B93}"/>
              </a:ext>
            </a:extLst>
          </p:cNvPr>
          <p:cNvSpPr txBox="1"/>
          <p:nvPr/>
        </p:nvSpPr>
        <p:spPr>
          <a:xfrm>
            <a:off x="1781496" y="9208675"/>
            <a:ext cx="630395" cy="359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lnSpc>
                <a:spcPct val="110000"/>
              </a:lnSpc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さらに</a:t>
            </a:r>
            <a:br>
              <a:rPr lang="en-US" altLang="ja-JP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もう１回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D018493-8F1C-298C-E29C-3B36713553F8}"/>
              </a:ext>
            </a:extLst>
          </p:cNvPr>
          <p:cNvSpPr txBox="1"/>
          <p:nvPr/>
        </p:nvSpPr>
        <p:spPr>
          <a:xfrm>
            <a:off x="1150086" y="9208675"/>
            <a:ext cx="630395" cy="359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39992">
              <a:lnSpc>
                <a:spcPct val="110000"/>
              </a:lnSpc>
              <a:defRPr/>
            </a:pP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出生時</a:t>
            </a:r>
            <a:br>
              <a:rPr lang="en-US" altLang="ja-JP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789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退院時等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C9E4CA6-4065-7306-BFC8-EE8402299EC5}"/>
              </a:ext>
            </a:extLst>
          </p:cNvPr>
          <p:cNvSpPr txBox="1"/>
          <p:nvPr/>
        </p:nvSpPr>
        <p:spPr>
          <a:xfrm>
            <a:off x="900113" y="4096947"/>
            <a:ext cx="6408000" cy="68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8000" indent="-285750" algn="just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400" u="sng">
                <a:latin typeface="+mn-ea"/>
              </a:rPr>
              <a:t>産後休業をしていない従業員は、育児休業とは別に、子の出生後８週間以内に４週間まで、２回に分割して休業することができます</a:t>
            </a:r>
            <a:endParaRPr lang="en-US" altLang="ja-JP" sz="1400" dirty="0">
              <a:latin typeface="+mn-ea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868BF81-F0AF-E776-03DA-494CB0F5924D}"/>
              </a:ext>
            </a:extLst>
          </p:cNvPr>
          <p:cNvSpPr txBox="1"/>
          <p:nvPr/>
        </p:nvSpPr>
        <p:spPr>
          <a:xfrm>
            <a:off x="900113" y="2553126"/>
            <a:ext cx="6408000" cy="68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8000" lvl="2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400" u="sng">
                <a:latin typeface="+mn-ea"/>
              </a:rPr>
              <a:t>子</a:t>
            </a:r>
            <a:r>
              <a:rPr lang="ja-JP" altLang="en-US" sz="1400" u="sng" dirty="0">
                <a:latin typeface="+mn-ea"/>
              </a:rPr>
              <a:t>が</a:t>
            </a:r>
            <a:r>
              <a:rPr lang="en-US" altLang="ja-JP" sz="1400" u="sng" dirty="0">
                <a:latin typeface="+mn-ea"/>
              </a:rPr>
              <a:t>1</a:t>
            </a:r>
            <a:r>
              <a:rPr lang="ja-JP" altLang="en-US" sz="1400" u="sng" dirty="0">
                <a:latin typeface="+mn-ea"/>
              </a:rPr>
              <a:t>歳に達するまでの間、２回に分割して休業することができます</a:t>
            </a:r>
            <a:endParaRPr lang="en-US" altLang="ja-JP" sz="1400" u="sng" dirty="0">
              <a:latin typeface="+mn-ea"/>
            </a:endParaRPr>
          </a:p>
          <a:p>
            <a:pPr marL="468000" lvl="2">
              <a:lnSpc>
                <a:spcPct val="150000"/>
              </a:lnSpc>
            </a:pPr>
            <a:r>
              <a:rPr lang="ja-JP" altLang="en-US" sz="1400">
                <a:latin typeface="+mn-ea"/>
              </a:rPr>
              <a:t>（</a:t>
            </a:r>
            <a:r>
              <a:rPr lang="ja-JP" altLang="en-US" sz="1400" dirty="0">
                <a:latin typeface="+mn-ea"/>
              </a:rPr>
              <a:t>保育所等に入所できないなどの場合は最長２歳まで</a:t>
            </a:r>
            <a:r>
              <a:rPr lang="ja-JP" altLang="en-US" sz="1400">
                <a:latin typeface="+mn-ea"/>
              </a:rPr>
              <a:t>延長可）</a:t>
            </a:r>
            <a:endParaRPr lang="en-US" altLang="ja-JP" sz="1400" dirty="0">
              <a:latin typeface="+mn-ea"/>
            </a:endParaRPr>
          </a:p>
        </p:txBody>
      </p:sp>
      <p:sp>
        <p:nvSpPr>
          <p:cNvPr id="48" name="直角三角形 47">
            <a:extLst>
              <a:ext uri="{FF2B5EF4-FFF2-40B4-BE49-F238E27FC236}">
                <a16:creationId xmlns:a16="http://schemas.microsoft.com/office/drawing/2014/main" id="{5BD9F6D4-0793-57C5-EA4E-AEBFBDDE5614}"/>
              </a:ext>
            </a:extLst>
          </p:cNvPr>
          <p:cNvSpPr/>
          <p:nvPr/>
        </p:nvSpPr>
        <p:spPr bwMode="auto">
          <a:xfrm flipV="1">
            <a:off x="0" y="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8F10EB05-8C2C-5161-F502-7D26A9DD3C8A}"/>
              </a:ext>
            </a:extLst>
          </p:cNvPr>
          <p:cNvGrpSpPr/>
          <p:nvPr/>
        </p:nvGrpSpPr>
        <p:grpSpPr>
          <a:xfrm>
            <a:off x="900113" y="2064178"/>
            <a:ext cx="6408000" cy="432000"/>
            <a:chOff x="900113" y="1860978"/>
            <a:chExt cx="6408000" cy="432000"/>
          </a:xfrm>
        </p:grpSpPr>
        <p:sp>
          <p:nvSpPr>
            <p:cNvPr id="68" name="テキスト ボックス 67"/>
            <p:cNvSpPr txBox="1"/>
            <p:nvPr/>
          </p:nvSpPr>
          <p:spPr>
            <a:xfrm>
              <a:off x="900113" y="1932978"/>
              <a:ext cx="6408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育児休業は、子が</a:t>
              </a:r>
              <a:r>
                <a:rPr lang="en-US" altLang="ja-JP" sz="16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1</a:t>
              </a:r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歳になるまで取得できます</a:t>
              </a:r>
              <a:endParaRPr lang="en-US" altLang="ja-JP" sz="1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BA25492F-6632-0C75-8459-51F1F7E1D079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CAB09EE4-5048-7E25-40F6-1895FD3386B2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A3417ED7-E459-8BED-443A-BE48D43156B0}"/>
              </a:ext>
            </a:extLst>
          </p:cNvPr>
          <p:cNvGrpSpPr/>
          <p:nvPr/>
        </p:nvGrpSpPr>
        <p:grpSpPr>
          <a:xfrm>
            <a:off x="900113" y="3602732"/>
            <a:ext cx="6408000" cy="432000"/>
            <a:chOff x="900113" y="1860978"/>
            <a:chExt cx="6408000" cy="432000"/>
          </a:xfrm>
        </p:grpSpPr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EB8FFAB3-DA38-508B-CA33-4F1140E516D7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356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産後パパ育休（出生時育児休業）は、子の出生直後に取得できます</a:t>
              </a:r>
              <a:endParaRPr lang="en-US" altLang="ja-JP" sz="1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1883029F-0CBD-0018-04BB-9DCBBA291DA5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F5F19192-9F81-3036-97B3-45EE43EBDDCF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63575" y="9078885"/>
            <a:ext cx="2160905" cy="792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 dirty="0">
                <a:latin typeface="+mn-ea"/>
              </a:rPr>
              <a:t>短時間勤務制度</a:t>
            </a:r>
            <a:endParaRPr lang="en-US" altLang="ja-JP" sz="1400" dirty="0">
              <a:latin typeface="+mn-ea"/>
            </a:endParaRPr>
          </a:p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 dirty="0">
                <a:latin typeface="+mn-ea"/>
              </a:rPr>
              <a:t>子</a:t>
            </a:r>
            <a:r>
              <a:rPr lang="ja-JP" altLang="en-US" sz="1400">
                <a:latin typeface="+mn-ea"/>
              </a:rPr>
              <a:t>の看護等休暇制度</a:t>
            </a:r>
            <a:endParaRPr lang="en-US" altLang="ja-JP" sz="1400" dirty="0">
              <a:latin typeface="+mn-ea"/>
            </a:endParaRPr>
          </a:p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>
                <a:latin typeface="+mn-ea"/>
              </a:rPr>
              <a:t>転勤についての配慮</a:t>
            </a:r>
            <a:endParaRPr lang="en-US" altLang="ja-JP" sz="14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39665" y="9078885"/>
            <a:ext cx="2718895" cy="792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>
                <a:latin typeface="+mn-ea"/>
              </a:rPr>
              <a:t>所定外労働の制限</a:t>
            </a:r>
            <a:endParaRPr lang="en-US" altLang="ja-JP" sz="1400" dirty="0">
              <a:latin typeface="+mn-ea"/>
            </a:endParaRPr>
          </a:p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>
                <a:latin typeface="+mn-ea"/>
              </a:rPr>
              <a:t>時間外労働の制限</a:t>
            </a:r>
            <a:endParaRPr lang="en-US" altLang="ja-JP" sz="1400" dirty="0">
              <a:latin typeface="+mn-ea"/>
            </a:endParaRPr>
          </a:p>
          <a:p>
            <a:pPr marL="0" lvl="1" indent="-275843">
              <a:lnSpc>
                <a:spcPts val="1943"/>
              </a:lnSpc>
              <a:buFont typeface="Wingdings" pitchFamily="2" charset="2"/>
              <a:buChar char="l"/>
            </a:pPr>
            <a:r>
              <a:rPr lang="ja-JP" altLang="en-US" sz="1400">
                <a:latin typeface="+mn-ea"/>
              </a:rPr>
              <a:t>深夜業の制限　など</a:t>
            </a:r>
            <a:endParaRPr lang="en-US" altLang="ja-JP" sz="1400" dirty="0"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33095" y="9966228"/>
            <a:ext cx="58896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詳しくは、人事労務担当者（担当●●）までお気軽にお問い合わせください。</a:t>
            </a:r>
          </a:p>
        </p:txBody>
      </p:sp>
      <p:sp>
        <p:nvSpPr>
          <p:cNvPr id="5" name="直角三角形 4">
            <a:extLst>
              <a:ext uri="{FF2B5EF4-FFF2-40B4-BE49-F238E27FC236}">
                <a16:creationId xmlns:a16="http://schemas.microsoft.com/office/drawing/2014/main" id="{AC08E783-8B6F-3B38-4EF8-E8DB5516D0CD}"/>
              </a:ext>
            </a:extLst>
          </p:cNvPr>
          <p:cNvSpPr/>
          <p:nvPr/>
        </p:nvSpPr>
        <p:spPr bwMode="auto">
          <a:xfrm flipH="1">
            <a:off x="6839675" y="5346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3C3BAFA-5628-40F4-A7FC-7514A10D115B}"/>
              </a:ext>
            </a:extLst>
          </p:cNvPr>
          <p:cNvSpPr/>
          <p:nvPr/>
        </p:nvSpPr>
        <p:spPr bwMode="auto">
          <a:xfrm>
            <a:off x="6979709" y="10109966"/>
            <a:ext cx="442381" cy="240534"/>
          </a:xfrm>
          <a:prstGeom prst="rect">
            <a:avLst/>
          </a:prstGeom>
          <a:noFill/>
          <a:ln w="5715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r>
              <a:rPr lang="en-US" altLang="ja-JP" sz="2115" b="1" dirty="0">
                <a:solidFill>
                  <a:schemeClr val="bg1"/>
                </a:solidFill>
              </a:rPr>
              <a:t>2</a:t>
            </a:r>
            <a:endParaRPr lang="ja-JP" altLang="en-US" sz="2115" b="1" dirty="0">
              <a:solidFill>
                <a:schemeClr val="bg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AFF72DD-7AD4-8D52-3E46-DCAAF0D4FB49}"/>
              </a:ext>
            </a:extLst>
          </p:cNvPr>
          <p:cNvSpPr/>
          <p:nvPr/>
        </p:nvSpPr>
        <p:spPr bwMode="auto">
          <a:xfrm>
            <a:off x="358775" y="8993720"/>
            <a:ext cx="6300787" cy="135678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endParaRPr lang="ja-JP" altLang="en-US" sz="2115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87C94AA-D586-078C-6B11-B3C17139E4B4}"/>
              </a:ext>
            </a:extLst>
          </p:cNvPr>
          <p:cNvSpPr/>
          <p:nvPr/>
        </p:nvSpPr>
        <p:spPr bwMode="auto">
          <a:xfrm>
            <a:off x="358775" y="8456400"/>
            <a:ext cx="6300787" cy="54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headEnd/>
            <a:tailEnd type="triangle" w="med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3842" tIns="36922" rIns="73842" bIns="36922" rtlCol="0" anchor="ctr"/>
          <a:lstStyle/>
          <a:p>
            <a:pPr marL="360000"/>
            <a:r>
              <a:rPr lang="en-US" altLang="ja-JP" sz="1400" dirty="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〈</a:t>
            </a:r>
            <a:r>
              <a:rPr lang="ja-JP" altLang="en-US" sz="140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参考情報</a:t>
            </a:r>
            <a:r>
              <a:rPr lang="en-US" altLang="ja-JP" sz="1400" dirty="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〉</a:t>
            </a:r>
            <a:r>
              <a:rPr lang="ja-JP" altLang="en-US" sz="140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育休・産後パパ育休のほかにも、男性も利用できる</a:t>
            </a:r>
            <a:endParaRPr lang="en-US" altLang="ja-JP" sz="1400" dirty="0">
              <a:solidFill>
                <a:schemeClr val="bg1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 marL="360000"/>
            <a:r>
              <a:rPr lang="ja-JP" altLang="en-US" sz="140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</a:t>
            </a:r>
            <a:r>
              <a:rPr lang="en-US" altLang="ja-JP" sz="1400" dirty="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 </a:t>
            </a:r>
            <a:r>
              <a:rPr lang="ja-JP" altLang="en-US" sz="1400">
                <a:solidFill>
                  <a:schemeClr val="bg1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育児・介護休業法に定められた両立支援制度があります</a:t>
            </a:r>
            <a:endParaRPr lang="en-US" altLang="ja-JP" sz="1400" dirty="0">
              <a:solidFill>
                <a:schemeClr val="bg1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7BCE90EE-8C88-5B6D-FC62-F5A58C57EAAA}"/>
              </a:ext>
            </a:extLst>
          </p:cNvPr>
          <p:cNvSpPr txBox="1"/>
          <p:nvPr/>
        </p:nvSpPr>
        <p:spPr>
          <a:xfrm>
            <a:off x="358775" y="1058861"/>
            <a:ext cx="6408000" cy="2559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>
              <a:lnSpc>
                <a:spcPts val="2374"/>
              </a:lnSpc>
            </a:pPr>
            <a:r>
              <a:rPr lang="ja-JP" altLang="en-US" sz="1600">
                <a:latin typeface="+mn-ea"/>
              </a:rPr>
              <a:t>■</a:t>
            </a:r>
            <a:r>
              <a:rPr lang="ja-JP" altLang="en-US" sz="1600" b="1">
                <a:latin typeface="+mn-ea"/>
              </a:rPr>
              <a:t>育児休業給付</a:t>
            </a:r>
            <a:endParaRPr lang="en-US" altLang="ja-JP" sz="1600" b="1" dirty="0">
              <a:latin typeface="+mn-ea"/>
            </a:endParaRPr>
          </a:p>
          <a:p>
            <a:pPr marL="360000" lvl="1" algn="just">
              <a:spcAft>
                <a:spcPts val="1000"/>
              </a:spcAft>
            </a:pPr>
            <a:r>
              <a:rPr lang="ja-JP" altLang="en-US" sz="1400">
                <a:latin typeface="+mn-ea"/>
              </a:rPr>
              <a:t>育児休業（産後パパ育休含む。以下同じ）を取得し、受給資格を満たしていれば、賃金の</a:t>
            </a:r>
            <a:r>
              <a:rPr lang="en-US" altLang="ja-JP" sz="1400" dirty="0">
                <a:latin typeface="+mn-ea"/>
              </a:rPr>
              <a:t>67%</a:t>
            </a:r>
            <a:r>
              <a:rPr lang="ja-JP" altLang="en-US" sz="1400">
                <a:latin typeface="+mn-ea"/>
              </a:rPr>
              <a:t>（</a:t>
            </a:r>
            <a:r>
              <a:rPr lang="en-US" altLang="ja-JP" sz="1400" dirty="0">
                <a:latin typeface="+mn-ea"/>
              </a:rPr>
              <a:t>180</a:t>
            </a:r>
            <a:r>
              <a:rPr lang="ja-JP" altLang="en-US" sz="1400">
                <a:latin typeface="+mn-ea"/>
              </a:rPr>
              <a:t>日経過後は</a:t>
            </a:r>
            <a:r>
              <a:rPr lang="en-US" altLang="ja-JP" sz="1400" dirty="0">
                <a:latin typeface="+mn-ea"/>
              </a:rPr>
              <a:t>50%</a:t>
            </a:r>
            <a:r>
              <a:rPr lang="ja-JP" altLang="en-US" sz="1400">
                <a:latin typeface="+mn-ea"/>
              </a:rPr>
              <a:t>）の育児休業給付を受けることができます。</a:t>
            </a:r>
            <a:endParaRPr lang="en-US" altLang="ja-JP" sz="1400" dirty="0">
              <a:latin typeface="+mn-ea"/>
            </a:endParaRPr>
          </a:p>
          <a:p>
            <a:pPr marL="360000" lvl="1" algn="just"/>
            <a:r>
              <a:rPr lang="ja-JP" altLang="en-US" sz="1400">
                <a:latin typeface="+mn-ea"/>
              </a:rPr>
              <a:t>夫婦ともに、子の出生直後の一定期間（男性は子の出生後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>
                <a:latin typeface="+mn-ea"/>
              </a:rPr>
              <a:t>週間以内、女性は産後休業後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>
                <a:latin typeface="+mn-ea"/>
              </a:rPr>
              <a:t>週間以内）に</a:t>
            </a:r>
            <a:r>
              <a:rPr lang="en-US" altLang="ja-JP" sz="1400" dirty="0">
                <a:latin typeface="+mn-ea"/>
              </a:rPr>
              <a:t>14</a:t>
            </a:r>
            <a:r>
              <a:rPr lang="ja-JP" altLang="en-US" sz="1400">
                <a:latin typeface="+mn-ea"/>
              </a:rPr>
              <a:t>日以上の育児休業を取得する場合には、さらに、</a:t>
            </a:r>
            <a:r>
              <a:rPr lang="en-US" altLang="ja-JP" sz="1400" dirty="0">
                <a:latin typeface="+mn-ea"/>
              </a:rPr>
              <a:t>28</a:t>
            </a:r>
            <a:r>
              <a:rPr lang="ja-JP" altLang="en-US" sz="1400">
                <a:latin typeface="+mn-ea"/>
              </a:rPr>
              <a:t>日間を限度に出生後休業支援給付（賃金の</a:t>
            </a:r>
            <a:r>
              <a:rPr lang="en-US" altLang="ja-JP" sz="1400" dirty="0">
                <a:latin typeface="+mn-ea"/>
              </a:rPr>
              <a:t>13</a:t>
            </a:r>
            <a:r>
              <a:rPr lang="ja-JP" altLang="en-US" sz="1400">
                <a:latin typeface="+mn-ea"/>
              </a:rPr>
              <a:t>％）を受けることができます。</a:t>
            </a:r>
          </a:p>
          <a:p>
            <a:pPr marL="360000" lvl="1" algn="just"/>
            <a:endParaRPr lang="en-US" altLang="ja-JP" sz="1400" dirty="0">
              <a:latin typeface="+mn-ea"/>
            </a:endParaRPr>
          </a:p>
          <a:p>
            <a:pPr marL="180000" lvl="1" algn="just">
              <a:lnSpc>
                <a:spcPts val="2374"/>
              </a:lnSpc>
            </a:pPr>
            <a:r>
              <a:rPr lang="ja-JP" altLang="en-US" sz="1600">
                <a:latin typeface="+mn-ea"/>
              </a:rPr>
              <a:t>■</a:t>
            </a:r>
            <a:r>
              <a:rPr lang="ja-JP" altLang="en-US" sz="1600" b="1">
                <a:latin typeface="+mn-ea"/>
              </a:rPr>
              <a:t>社会保険料の免除</a:t>
            </a:r>
            <a:endParaRPr lang="en-US" altLang="ja-JP" sz="1600" dirty="0">
              <a:latin typeface="+mn-ea"/>
            </a:endParaRPr>
          </a:p>
          <a:p>
            <a:pPr marL="360000" algn="just"/>
            <a:r>
              <a:rPr lang="ja-JP" altLang="en-US" sz="1400">
                <a:latin typeface="+mj-ea"/>
              </a:rPr>
              <a:t>一定の要件</a:t>
            </a:r>
            <a:r>
              <a:rPr lang="en-US" altLang="ja-JP" sz="1400" baseline="30000" dirty="0">
                <a:latin typeface="+mj-ea"/>
              </a:rPr>
              <a:t>※</a:t>
            </a:r>
            <a:r>
              <a:rPr lang="ja-JP" altLang="en-US" sz="1400">
                <a:latin typeface="+mj-ea"/>
              </a:rPr>
              <a:t>を満たしていれば、育児休業をしている間の社会保険料が免除されます。</a:t>
            </a:r>
            <a:endParaRPr lang="ja-JP" altLang="en-US" sz="1400" dirty="0">
              <a:latin typeface="+mj-ea"/>
            </a:endParaRPr>
          </a:p>
        </p:txBody>
      </p:sp>
      <p:sp>
        <p:nvSpPr>
          <p:cNvPr id="59" name="直角三角形 58">
            <a:extLst>
              <a:ext uri="{FF2B5EF4-FFF2-40B4-BE49-F238E27FC236}">
                <a16:creationId xmlns:a16="http://schemas.microsoft.com/office/drawing/2014/main" id="{A559AFCC-9500-101E-D5A0-763E68663386}"/>
              </a:ext>
            </a:extLst>
          </p:cNvPr>
          <p:cNvSpPr/>
          <p:nvPr/>
        </p:nvSpPr>
        <p:spPr bwMode="auto">
          <a:xfrm flipH="1" flipV="1">
            <a:off x="6839675" y="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0DA44200-BC19-F071-CD48-B9D3C3E05182}"/>
              </a:ext>
            </a:extLst>
          </p:cNvPr>
          <p:cNvGrpSpPr/>
          <p:nvPr/>
        </p:nvGrpSpPr>
        <p:grpSpPr>
          <a:xfrm>
            <a:off x="358775" y="341313"/>
            <a:ext cx="6408000" cy="656775"/>
            <a:chOff x="900113" y="1860978"/>
            <a:chExt cx="6408000" cy="656775"/>
          </a:xfrm>
        </p:grpSpPr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4F8192B5-F421-5A59-829C-570A288E2739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育児休業、産後パパ育休には、</a:t>
              </a:r>
              <a:endParaRPr lang="en-US" altLang="ja-JP" sz="1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  <a:p>
              <a:pPr marL="180000"/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給付の支給や社会保険料免除があります。 　</a:t>
              </a:r>
              <a:endParaRPr lang="ja-JP" altLang="en-US" sz="1600" dirty="0">
                <a:latin typeface="+mj-ea"/>
                <a:ea typeface="+mj-ea"/>
              </a:endParaRP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56425451-2925-D530-68CA-217E8053B65B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648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F4C724D2-D5D4-DBC6-76B3-3BE059B9F481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01E26DAC-8BC7-4746-75E4-DD116D11EEA0}"/>
              </a:ext>
            </a:extLst>
          </p:cNvPr>
          <p:cNvGrpSpPr/>
          <p:nvPr/>
        </p:nvGrpSpPr>
        <p:grpSpPr>
          <a:xfrm>
            <a:off x="358775" y="4719438"/>
            <a:ext cx="6408000" cy="432000"/>
            <a:chOff x="900113" y="1860978"/>
            <a:chExt cx="6408000" cy="432000"/>
          </a:xfrm>
        </p:grpSpPr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3656A9AF-6694-BA12-6AE3-5E39BFF326AB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ja-JP" altLang="en-US" sz="16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育児休業、産後パパ育休を取得することで、こんなメリットがあります。</a:t>
              </a:r>
              <a:endParaRPr lang="en-US" altLang="ja-JP" sz="1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B0E41CF2-87BD-7360-8A11-12D7694D08D7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69B26633-F212-ABCA-D564-42BE18180C47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47AD92-C17E-E46D-3542-05C1A2F21087}"/>
              </a:ext>
            </a:extLst>
          </p:cNvPr>
          <p:cNvGrpSpPr/>
          <p:nvPr/>
        </p:nvGrpSpPr>
        <p:grpSpPr>
          <a:xfrm>
            <a:off x="811942" y="3730986"/>
            <a:ext cx="6021215" cy="724643"/>
            <a:chOff x="811942" y="4010386"/>
            <a:chExt cx="6021215" cy="724643"/>
          </a:xfrm>
        </p:grpSpPr>
        <p:sp>
          <p:nvSpPr>
            <p:cNvPr id="9" name="大かっこ 8">
              <a:extLst>
                <a:ext uri="{FF2B5EF4-FFF2-40B4-BE49-F238E27FC236}">
                  <a16:creationId xmlns:a16="http://schemas.microsoft.com/office/drawing/2014/main" id="{43B2408A-9EE1-4682-870E-B8947B8953A8}"/>
                </a:ext>
              </a:extLst>
            </p:cNvPr>
            <p:cNvSpPr/>
            <p:nvPr/>
          </p:nvSpPr>
          <p:spPr>
            <a:xfrm>
              <a:off x="811942" y="4010386"/>
              <a:ext cx="5988103" cy="720000"/>
            </a:xfrm>
            <a:prstGeom prst="bracketPair">
              <a:avLst>
                <a:gd name="adj" fmla="val 10269"/>
              </a:avLst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 sz="2115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C0E11E1F-2281-CD16-4D28-E2ECB66F0248}"/>
                </a:ext>
              </a:extLst>
            </p:cNvPr>
            <p:cNvSpPr/>
            <p:nvPr/>
          </p:nvSpPr>
          <p:spPr bwMode="auto">
            <a:xfrm>
              <a:off x="821157" y="4015029"/>
              <a:ext cx="6012000" cy="720000"/>
            </a:xfrm>
            <a:prstGeom prst="rect">
              <a:avLst/>
            </a:prstGeom>
            <a:noFill/>
            <a:ln w="12700">
              <a:noFill/>
              <a:round/>
              <a:headEnd/>
              <a:tailEnd type="triangle" w="med" len="sm"/>
            </a:ln>
          </p:spPr>
          <p:txBody>
            <a:bodyPr lIns="73842" tIns="36922" rIns="73842" bIns="36922" rtlCol="0" anchor="ctr"/>
            <a:lstStyle/>
            <a:p>
              <a:r>
                <a:rPr lang="en-US" altLang="ja-JP" sz="1200" dirty="0">
                  <a:latin typeface="+mn-ea"/>
                </a:rPr>
                <a:t>※ </a:t>
              </a:r>
              <a:r>
                <a:rPr lang="ja-JP" altLang="en-US" sz="1200">
                  <a:latin typeface="+mn-ea"/>
                </a:rPr>
                <a:t>①その月の末日が育児休業期間中である場合</a:t>
              </a:r>
              <a:endParaRPr lang="en-US" altLang="ja-JP" sz="1200" dirty="0">
                <a:latin typeface="+mn-ea"/>
              </a:endParaRPr>
            </a:p>
            <a:p>
              <a:pPr marL="216000">
                <a:spcAft>
                  <a:spcPts val="600"/>
                </a:spcAft>
              </a:pPr>
              <a:r>
                <a:rPr lang="ja-JP" altLang="en-US" sz="1200">
                  <a:latin typeface="+mn-ea"/>
                </a:rPr>
                <a:t>（ただし、賞与に係る社会保険料の免除は１か月を超える育児休業を取得した場合のみ）</a:t>
              </a:r>
              <a:endParaRPr lang="en-US" altLang="ja-JP" sz="1200" dirty="0">
                <a:latin typeface="+mn-ea"/>
              </a:endParaRPr>
            </a:p>
            <a:p>
              <a:pPr marL="216000"/>
              <a:r>
                <a:rPr lang="ja-JP" altLang="en-US" sz="1200">
                  <a:latin typeface="+mn-ea"/>
                </a:rPr>
                <a:t>②その月中に</a:t>
              </a:r>
              <a:r>
                <a:rPr lang="en-US" altLang="ja-JP" sz="1200" dirty="0">
                  <a:latin typeface="+mn-ea"/>
                </a:rPr>
                <a:t>14</a:t>
              </a:r>
              <a:r>
                <a:rPr lang="ja-JP" altLang="en-US" sz="1200">
                  <a:latin typeface="+mn-ea"/>
                </a:rPr>
                <a:t>日以上育児休業を取得した場合</a:t>
              </a:r>
              <a:endParaRPr lang="ja-JP" altLang="en-US" sz="1200" dirty="0">
                <a:latin typeface="+mn-ea"/>
              </a:endParaRPr>
            </a:p>
          </p:txBody>
        </p:sp>
      </p:grpSp>
      <p:sp>
        <p:nvSpPr>
          <p:cNvPr id="74" name="円/楕円 73">
            <a:extLst>
              <a:ext uri="{FF2B5EF4-FFF2-40B4-BE49-F238E27FC236}">
                <a16:creationId xmlns:a16="http://schemas.microsoft.com/office/drawing/2014/main" id="{9B207F14-FFCC-6169-E91F-5CBCDD9BDE71}"/>
              </a:ext>
            </a:extLst>
          </p:cNvPr>
          <p:cNvSpPr/>
          <p:nvPr/>
        </p:nvSpPr>
        <p:spPr bwMode="auto">
          <a:xfrm>
            <a:off x="637504" y="5283200"/>
            <a:ext cx="3024000" cy="1404000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27CE672F-66ED-3465-665E-462FD3221AC2}"/>
              </a:ext>
            </a:extLst>
          </p:cNvPr>
          <p:cNvSpPr/>
          <p:nvPr/>
        </p:nvSpPr>
        <p:spPr>
          <a:xfrm>
            <a:off x="1322776" y="5520806"/>
            <a:ext cx="1989524" cy="864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877" indent="-176472"/>
            <a:r>
              <a:rPr lang="ja-JP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●</a:t>
            </a:r>
            <a:r>
              <a:rPr lang="ja-JP" altLang="en-US" sz="1400" kern="100" dirty="0">
                <a:latin typeface="+mj-ea"/>
                <a:ea typeface="+mj-ea"/>
                <a:cs typeface="Times New Roman" panose="02020603050405020304" pitchFamily="18" charset="0"/>
              </a:rPr>
              <a:t>家族のメリット</a:t>
            </a:r>
            <a:r>
              <a:rPr lang="ja-JP" altLang="ja-JP" sz="1400" kern="100" dirty="0">
                <a:latin typeface="+mj-ea"/>
                <a:ea typeface="+mj-ea"/>
                <a:cs typeface="Times New Roman" panose="02020603050405020304" pitchFamily="18" charset="0"/>
              </a:rPr>
              <a:t>･</a:t>
            </a:r>
            <a:r>
              <a:rPr lang="ja-JP" altLang="ja-JP" sz="1400" kern="100">
                <a:latin typeface="+mj-ea"/>
                <a:ea typeface="+mj-ea"/>
                <a:cs typeface="Times New Roman" panose="02020603050405020304" pitchFamily="18" charset="0"/>
              </a:rPr>
              <a:t>･･</a:t>
            </a:r>
            <a:endParaRPr lang="en-US" altLang="ja-JP" sz="14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良好</a:t>
            </a:r>
            <a:r>
              <a:rPr lang="ja-JP" altLang="en-US" sz="1200" kern="100" dirty="0">
                <a:latin typeface="+mj-ea"/>
                <a:ea typeface="+mj-ea"/>
                <a:cs typeface="Times New Roman" panose="02020603050405020304" pitchFamily="18" charset="0"/>
              </a:rPr>
              <a:t>な夫婦</a:t>
            </a:r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関係、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経済的な安定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ja-JP" altLang="en-US" sz="1200" kern="100" dirty="0">
                <a:latin typeface="+mj-ea"/>
                <a:ea typeface="+mj-ea"/>
                <a:cs typeface="Times New Roman" panose="02020603050405020304" pitchFamily="18" charset="0"/>
              </a:rPr>
              <a:t>妻の就労</a:t>
            </a:r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継続）</a:t>
            </a:r>
            <a:endParaRPr lang="ja-JP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5" name="円/楕円 74">
            <a:extLst>
              <a:ext uri="{FF2B5EF4-FFF2-40B4-BE49-F238E27FC236}">
                <a16:creationId xmlns:a16="http://schemas.microsoft.com/office/drawing/2014/main" id="{782954E8-6E72-9E7C-112E-FBEE979C3EE4}"/>
              </a:ext>
            </a:extLst>
          </p:cNvPr>
          <p:cNvSpPr/>
          <p:nvPr/>
        </p:nvSpPr>
        <p:spPr bwMode="auto">
          <a:xfrm>
            <a:off x="637502" y="6537278"/>
            <a:ext cx="3024000" cy="1692000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529E334D-6F1D-1E6A-5BA0-383AC985DB57}"/>
              </a:ext>
            </a:extLst>
          </p:cNvPr>
          <p:cNvSpPr/>
          <p:nvPr/>
        </p:nvSpPr>
        <p:spPr>
          <a:xfrm>
            <a:off x="817620" y="6870590"/>
            <a:ext cx="2844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877" indent="-176472"/>
            <a:r>
              <a:rPr lang="ja-JP" altLang="en-US" sz="1400" kern="100">
                <a:latin typeface="+mj-ea"/>
                <a:ea typeface="+mj-ea"/>
                <a:cs typeface="Times New Roman" panose="02020603050405020304" pitchFamily="18" charset="0"/>
              </a:rPr>
              <a:t>●</a:t>
            </a:r>
            <a:r>
              <a:rPr lang="ja-JP" altLang="ja-JP" sz="1400" kern="100">
                <a:latin typeface="+mj-ea"/>
                <a:ea typeface="+mj-ea"/>
                <a:cs typeface="Times New Roman" panose="02020603050405020304" pitchFamily="18" charset="0"/>
              </a:rPr>
              <a:t>夫のメリット･･･</a:t>
            </a:r>
            <a:endParaRPr lang="en-US" altLang="ja-JP" sz="14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子どもと一緒に過ごす時間</a:t>
            </a:r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が増える</a:t>
            </a:r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育児・家事</a:t>
            </a:r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に主体的に取り組める</a:t>
            </a:r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en-US" sz="1200" kern="100">
                <a:latin typeface="+mj-ea"/>
                <a:ea typeface="+mj-ea"/>
                <a:cs typeface="Times New Roman" panose="02020603050405020304" pitchFamily="18" charset="0"/>
              </a:rPr>
              <a:t>仕事に対する視点が広がる</a:t>
            </a:r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効率的な働き方が身につく</a:t>
            </a:r>
          </a:p>
        </p:txBody>
      </p:sp>
      <p:sp>
        <p:nvSpPr>
          <p:cNvPr id="77" name="円/楕円 76">
            <a:extLst>
              <a:ext uri="{FF2B5EF4-FFF2-40B4-BE49-F238E27FC236}">
                <a16:creationId xmlns:a16="http://schemas.microsoft.com/office/drawing/2014/main" id="{A5FBCDC3-0053-EA25-B0E9-3AFCD50194C4}"/>
              </a:ext>
            </a:extLst>
          </p:cNvPr>
          <p:cNvSpPr/>
          <p:nvPr/>
        </p:nvSpPr>
        <p:spPr bwMode="auto">
          <a:xfrm>
            <a:off x="3487141" y="5283198"/>
            <a:ext cx="3024000" cy="1404000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1D0811D-9C24-2D24-D641-12CDADC543E2}"/>
              </a:ext>
            </a:extLst>
          </p:cNvPr>
          <p:cNvSpPr/>
          <p:nvPr/>
        </p:nvSpPr>
        <p:spPr>
          <a:xfrm>
            <a:off x="3936316" y="5520806"/>
            <a:ext cx="2534822" cy="864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877" indent="-176472"/>
            <a:r>
              <a:rPr lang="ja-JP" altLang="ja-JP" sz="1400" kern="100">
                <a:latin typeface="+mj-ea"/>
                <a:ea typeface="+mj-ea"/>
                <a:cs typeface="Times New Roman" panose="02020603050405020304" pitchFamily="18" charset="0"/>
              </a:rPr>
              <a:t>●妻のメリット･･･</a:t>
            </a:r>
            <a:endParaRPr lang="en-US" altLang="ja-JP" sz="14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育児不安やストレス軽減、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就労継続・昇進意欲・社会復帰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への意欲の維持</a:t>
            </a:r>
          </a:p>
        </p:txBody>
      </p:sp>
      <p:sp>
        <p:nvSpPr>
          <p:cNvPr id="79" name="円/楕円 78">
            <a:extLst>
              <a:ext uri="{FF2B5EF4-FFF2-40B4-BE49-F238E27FC236}">
                <a16:creationId xmlns:a16="http://schemas.microsoft.com/office/drawing/2014/main" id="{024C1133-3E50-BCD9-F6F8-8A106A91F3C9}"/>
              </a:ext>
            </a:extLst>
          </p:cNvPr>
          <p:cNvSpPr/>
          <p:nvPr/>
        </p:nvSpPr>
        <p:spPr bwMode="auto">
          <a:xfrm>
            <a:off x="3487141" y="6537278"/>
            <a:ext cx="3024000" cy="1692000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547FA6CA-16C4-206F-90B4-4A3D80FDCCAB}"/>
              </a:ext>
            </a:extLst>
          </p:cNvPr>
          <p:cNvSpPr/>
          <p:nvPr/>
        </p:nvSpPr>
        <p:spPr>
          <a:xfrm>
            <a:off x="3936316" y="6806650"/>
            <a:ext cx="237496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877" indent="-176472"/>
            <a:r>
              <a:rPr lang="ja-JP" altLang="ja-JP" sz="1400" kern="100">
                <a:latin typeface="+mj-ea"/>
                <a:ea typeface="+mj-ea"/>
                <a:cs typeface="Times New Roman" panose="02020603050405020304" pitchFamily="18" charset="0"/>
              </a:rPr>
              <a:t>●職場のメリット･･･</a:t>
            </a:r>
            <a:endParaRPr lang="en-US" altLang="ja-JP" sz="14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仕事の進め方・働き方を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見直すきっかけ、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職場の結束が強まり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「お互い様」でサポートしあう</a:t>
            </a:r>
            <a:endParaRPr lang="en-US" altLang="ja-JP" sz="12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144000" marR="215877"/>
            <a:r>
              <a:rPr lang="ja-JP" altLang="ja-JP" sz="1200" kern="100">
                <a:latin typeface="+mj-ea"/>
                <a:ea typeface="+mj-ea"/>
                <a:cs typeface="Times New Roman" panose="02020603050405020304" pitchFamily="18" charset="0"/>
              </a:rPr>
              <a:t>関係が構築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7150">
          <a:solidFill>
            <a:srgbClr val="876B1B"/>
          </a:solidFill>
          <a:round/>
          <a:headEnd/>
          <a:tailEnd type="triangle" w="med" len="sm"/>
        </a:ln>
      </a:spPr>
      <a:bodyPr lIns="68415" tIns="34208" rIns="68415" bIns="34208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1E8FAA6CC894DB7F996FBE2B2F839" ma:contentTypeVersion="15" ma:contentTypeDescription="新しいドキュメントを作成します。" ma:contentTypeScope="" ma:versionID="81154014491517277f8d4c6a9af6a896">
  <xsd:schema xmlns:xsd="http://www.w3.org/2001/XMLSchema" xmlns:xs="http://www.w3.org/2001/XMLSchema" xmlns:p="http://schemas.microsoft.com/office/2006/metadata/properties" xmlns:ns2="75afe46d-3a39-4758-9189-725f0dd8c808" xmlns:ns3="263dbbe5-076b-4606-a03b-9598f5f2f35a" targetNamespace="http://schemas.microsoft.com/office/2006/metadata/properties" ma:root="true" ma:fieldsID="e6469f5331b3bea09679d4aa71a11d79" ns2:_="" ns3:_="">
    <xsd:import namespace="75afe46d-3a39-4758-9189-725f0dd8c808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e46d-3a39-4758-9189-725f0dd8c80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ac1bbd4-4bcc-4e33-a40e-0a261c8e5fb6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5afe46d-3a39-4758-9189-725f0dd8c808">
      <UserInfo>
        <DisplayName/>
        <AccountId xsi:nil="true"/>
        <AccountType/>
      </UserInfo>
    </Owner>
    <lcf76f155ced4ddcb4097134ff3c332f xmlns="75afe46d-3a39-4758-9189-725f0dd8c808">
      <Terms xmlns="http://schemas.microsoft.com/office/infopath/2007/PartnerControls"/>
    </lcf76f155ced4ddcb4097134ff3c332f>
    <TaxCatchAll xmlns="263dbbe5-076b-4606-a03b-9598f5f2f35a" xsi:nil="true"/>
    <_Flow_SignoffStatus xmlns="75afe46d-3a39-4758-9189-725f0dd8c808" xsi:nil="true"/>
  </documentManagement>
</p:properties>
</file>

<file path=customXml/itemProps1.xml><?xml version="1.0" encoding="utf-8"?>
<ds:datastoreItem xmlns:ds="http://schemas.openxmlformats.org/officeDocument/2006/customXml" ds:itemID="{F99F4F14-37CC-4DCA-B6CA-31E6613D6CBD}"/>
</file>

<file path=customXml/itemProps2.xml><?xml version="1.0" encoding="utf-8"?>
<ds:datastoreItem xmlns:ds="http://schemas.openxmlformats.org/officeDocument/2006/customXml" ds:itemID="{FF00AC5A-B62E-458E-81D8-13151CB160CC}"/>
</file>

<file path=customXml/itemProps3.xml><?xml version="1.0" encoding="utf-8"?>
<ds:datastoreItem xmlns:ds="http://schemas.openxmlformats.org/officeDocument/2006/customXml" ds:itemID="{4623BFD4-DB66-490E-990C-5C9078B86AAA}"/>
</file>

<file path=docProps/app.xml><?xml version="1.0" encoding="utf-8"?>
<Properties xmlns="http://schemas.openxmlformats.org/officeDocument/2006/extended-properties" xmlns:vt="http://schemas.openxmlformats.org/officeDocument/2006/docPropsVTypes">
  <Words>711</Words>
  <PresentationFormat>ユーザー設定</PresentationFormat>
  <Paragraphs>84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メイリオ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0x010100B191E8FAA6CC894DB7F996FBE2B2F839</vt:lpwstr>
  </property>
</Properties>
</file>