
<file path=[Content_Types].xml><?xml version="1.0" encoding="utf-8"?>
<Types xmlns="http://schemas.openxmlformats.org/package/2006/content-types">
  <Default ContentType="image/jpeg" Extension="jpeg"/>
  <Default ContentType="image/jpeg" Extension="jp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1" r:id="rId2"/>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215" userDrawn="1">
          <p15:clr>
            <a:srgbClr val="A4A3A4"/>
          </p15:clr>
        </p15:guide>
        <p15:guide id="7" orient="horz" pos="6520" userDrawn="1">
          <p15:clr>
            <a:srgbClr val="A4A3A4"/>
          </p15:clr>
        </p15:guide>
        <p15:guide id="8" pos="567" userDrawn="1">
          <p15:clr>
            <a:srgbClr val="A4A3A4"/>
          </p15:clr>
        </p15:guide>
        <p15:guide id="9" pos="4195" userDrawn="1">
          <p15:clr>
            <a:srgbClr val="A4A3A4"/>
          </p15:clr>
        </p15:guide>
        <p15:guide id="10" pos="748"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AA"/>
    <a:srgbClr val="007DD6"/>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98"/>
    <p:restoredTop sz="96904" autoAdjust="0"/>
  </p:normalViewPr>
  <p:slideViewPr>
    <p:cSldViewPr snapToGrid="0">
      <p:cViewPr>
        <p:scale>
          <a:sx n="100" d="100"/>
          <a:sy n="100" d="100"/>
        </p:scale>
        <p:origin x="4144" y="408"/>
      </p:cViewPr>
      <p:guideLst>
        <p:guide orient="horz" pos="3368"/>
        <p:guide pos="2381"/>
        <p:guide pos="226"/>
        <p:guide pos="4536"/>
        <p:guide orient="horz" pos="215"/>
        <p:guide orient="horz" pos="6520"/>
        <p:guide pos="567"/>
        <p:guide pos="4195"/>
        <p:guide pos="748"/>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3.xml" Type="http://schemas.openxmlformats.org/officeDocument/2006/relationships/customXml"/><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ustomXml/item1.xml" Type="http://schemas.openxmlformats.org/officeDocument/2006/relationships/customXml"/><Relationship Id="rId9" Target="../customXml/item2.xml" Type="http://schemas.openxmlformats.org/officeDocument/2006/relationships/customXml"/></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2024/8/17</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2024/8/17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jp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a:extLst>
              <a:ext uri="{FF2B5EF4-FFF2-40B4-BE49-F238E27FC236}">
                <a16:creationId xmlns:a16="http://schemas.microsoft.com/office/drawing/2014/main" id="{4EB1E75F-A4AD-57AA-0556-997B6C806EF8}"/>
              </a:ext>
            </a:extLst>
          </p:cNvPr>
          <p:cNvSpPr/>
          <p:nvPr/>
        </p:nvSpPr>
        <p:spPr bwMode="auto">
          <a:xfrm>
            <a:off x="899517" y="1601490"/>
            <a:ext cx="6301383" cy="2208510"/>
          </a:xfrm>
          <a:prstGeom prst="roundRect">
            <a:avLst>
              <a:gd name="adj" fmla="val 9191"/>
            </a:avLst>
          </a:prstGeom>
          <a:noFill/>
          <a:ln w="19050">
            <a:solidFill>
              <a:schemeClr val="tx1">
                <a:lumMod val="50000"/>
                <a:lumOff val="50000"/>
              </a:schemeClr>
            </a:solidFill>
            <a:round/>
            <a:headEnd/>
            <a:tailEnd type="triangle" w="med" len="sm"/>
          </a:ln>
        </p:spPr>
        <p:txBody>
          <a:bodyPr lIns="68415" tIns="34208" rIns="68415" bIns="34208" rtlCol="0" anchor="ctr"/>
          <a:lstStyle/>
          <a:p>
            <a:pPr algn="ctr"/>
            <a:endParaRPr kumimoji="1" lang="ja-JP" altLang="en-US"/>
          </a:p>
        </p:txBody>
      </p:sp>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99910"/>
            <a:ext cx="6336000" cy="760590"/>
          </a:xfrm>
          <a:prstGeom prst="rect">
            <a:avLst/>
          </a:prstGeom>
          <a:noFill/>
          <a:ln w="25400">
            <a:noFill/>
            <a:round/>
            <a:headEnd/>
            <a:tailEnd type="triangle" w="med" len="sm"/>
          </a:ln>
        </p:spPr>
        <p:txBody>
          <a:bodyPr lIns="73842" tIns="36922" rIns="73842" bIns="36922" rtlCol="0" anchor="t"/>
          <a:lstStyle/>
          <a:p>
            <a:r>
              <a:rPr lang="ja-JP" altLang="en-US" sz="2200">
                <a:solidFill>
                  <a:srgbClr val="0048AA"/>
                </a:solidFill>
                <a:latin typeface="HGSSoeiKakugothicUB" panose="020B0900000000000000" pitchFamily="34" charset="-128"/>
                <a:ea typeface="HGSSoeiKakugothicUB" panose="020B0900000000000000" pitchFamily="34" charset="-128"/>
              </a:rPr>
              <a:t>我が社は仕事と育児を両立する社員を</a:t>
            </a:r>
            <a:endParaRPr lang="en-US" altLang="ja-JP" sz="2200" dirty="0">
              <a:solidFill>
                <a:srgbClr val="0048AA"/>
              </a:solidFill>
              <a:latin typeface="HGSSoeiKakugothicUB" panose="020B0900000000000000" pitchFamily="34" charset="-128"/>
              <a:ea typeface="HGSSoeiKakugothicUB" panose="020B0900000000000000" pitchFamily="34" charset="-128"/>
            </a:endParaRPr>
          </a:p>
          <a:p>
            <a:r>
              <a:rPr lang="ja-JP" altLang="en-US" sz="2200">
                <a:solidFill>
                  <a:srgbClr val="0048AA"/>
                </a:solidFill>
                <a:latin typeface="HGSSoeiKakugothicUB" panose="020B0900000000000000" pitchFamily="34" charset="-128"/>
                <a:ea typeface="HGSSoeiKakugothicUB" panose="020B0900000000000000" pitchFamily="34" charset="-128"/>
              </a:rPr>
              <a:t>積極的にサポートします</a:t>
            </a:r>
            <a:r>
              <a:rPr lang="en-US" altLang="ja-JP" sz="2200" dirty="0">
                <a:solidFill>
                  <a:srgbClr val="0048AA"/>
                </a:solidFill>
                <a:latin typeface="HGSSoeiKakugothicUB" panose="020B0900000000000000" pitchFamily="34" charset="-128"/>
                <a:ea typeface="HGSSoeiKakugothicUB" panose="020B0900000000000000" pitchFamily="34" charset="-128"/>
              </a:rPr>
              <a:t>!</a:t>
            </a:r>
            <a:endParaRPr kumimoji="1" lang="ja-JP" altLang="en-US" sz="2200" dirty="0">
              <a:solidFill>
                <a:srgbClr val="0048AA"/>
              </a:solidFill>
              <a:latin typeface="HGSSoeiKakugothicUB" panose="020B0900000000000000" pitchFamily="34" charset="-128"/>
              <a:ea typeface="HGSSoeiKakugothicUB" panose="020B0900000000000000" pitchFamily="34" charset="-128"/>
            </a:endParaRPr>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endParaRPr lang="ja-JP" altLang="en-US" sz="2115" b="1" dirty="0">
              <a:solidFill>
                <a:schemeClr val="bg1"/>
              </a:solidFill>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0" y="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5714626"/>
            <a:ext cx="6408000" cy="756000"/>
            <a:chOff x="900113" y="1860978"/>
            <a:chExt cx="6408000" cy="75600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育児休業、出生時育児休業以外の両立支援制度も</a:t>
              </a:r>
              <a:endPar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endParaRPr>
            </a:p>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積極的にご利用ください</a:t>
              </a:r>
              <a:r>
                <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a:t>
              </a:r>
              <a:endParaRPr lang="en-US" altLang="ja-JP" sz="2000" dirty="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308557"/>
            <a:ext cx="2952000" cy="389513"/>
          </a:xfrm>
          <a:prstGeom prst="roundRect">
            <a:avLst>
              <a:gd name="adj" fmla="val 50000"/>
            </a:avLst>
          </a:prstGeom>
          <a:solidFill>
            <a:schemeClr val="accent1">
              <a:lumMod val="20000"/>
              <a:lumOff val="80000"/>
            </a:schemeClr>
          </a:solidFill>
          <a:ln>
            <a:noFill/>
          </a:ln>
        </p:spPr>
        <p:txBody>
          <a:bodyPr wrap="square" rtlCol="0" anchor="ctr">
            <a:spAutoFit/>
          </a:bodyPr>
          <a:lstStyle/>
          <a:p>
            <a:pPr marL="0" lvl="2"/>
            <a:r>
              <a:rPr lang="ja-JP" altLang="en-US" sz="1200" b="1">
                <a:latin typeface="+mn-ea"/>
              </a:rPr>
              <a:t>育児休業制度及び取得促進方針周知例</a:t>
            </a:r>
            <a:endParaRPr lang="en-US" altLang="ja-JP" sz="1200" dirty="0">
              <a:latin typeface="+mn-ea"/>
            </a:endParaRPr>
          </a:p>
        </p:txBody>
      </p:sp>
      <p:sp>
        <p:nvSpPr>
          <p:cNvPr id="105" name="テキスト ボックス 104">
            <a:extLst>
              <a:ext uri="{FF2B5EF4-FFF2-40B4-BE49-F238E27FC236}">
                <a16:creationId xmlns:a16="http://schemas.microsoft.com/office/drawing/2014/main" id="{8D121BB2-88F7-AFF6-C761-7F1F656B0BB4}"/>
              </a:ext>
            </a:extLst>
          </p:cNvPr>
          <p:cNvSpPr txBox="1"/>
          <p:nvPr/>
        </p:nvSpPr>
        <p:spPr>
          <a:xfrm>
            <a:off x="900113" y="10257787"/>
            <a:ext cx="6415087" cy="307777"/>
          </a:xfrm>
          <a:prstGeom prst="rect">
            <a:avLst/>
          </a:prstGeom>
          <a:noFill/>
        </p:spPr>
        <p:txBody>
          <a:bodyPr wrap="square">
            <a:spAutoFit/>
          </a:bodyPr>
          <a:lstStyle/>
          <a:p>
            <a:pPr marL="180000" algn="just"/>
            <a:r>
              <a:rPr lang="ja-JP" altLang="en-US" sz="700"/>
              <a:t>（注）一部又は全部の労働者について、「業務の性質又は業務の実施体制に照らして、所定労働時間の短縮措置を講ずることが困難と認められる業務に従事する労働者」として労使協定により適用除外としている場合、代替措置を記載してください。</a:t>
            </a:r>
          </a:p>
        </p:txBody>
      </p:sp>
      <p:sp>
        <p:nvSpPr>
          <p:cNvPr id="5" name="テキスト ボックス 4">
            <a:extLst>
              <a:ext uri="{FF2B5EF4-FFF2-40B4-BE49-F238E27FC236}">
                <a16:creationId xmlns:a16="http://schemas.microsoft.com/office/drawing/2014/main" id="{3D20EE56-D0BC-D3E5-8A60-A6A75E1510A2}"/>
              </a:ext>
            </a:extLst>
          </p:cNvPr>
          <p:cNvSpPr txBox="1"/>
          <p:nvPr/>
        </p:nvSpPr>
        <p:spPr>
          <a:xfrm>
            <a:off x="1039813" y="1977176"/>
            <a:ext cx="4992687" cy="1015663"/>
          </a:xfrm>
          <a:prstGeom prst="rect">
            <a:avLst/>
          </a:prstGeom>
          <a:noFill/>
        </p:spPr>
        <p:txBody>
          <a:bodyPr wrap="square" rtlCol="0">
            <a:spAutoFit/>
          </a:bodyPr>
          <a:lstStyle/>
          <a:p>
            <a:pPr marL="0" lvl="1" algn="just"/>
            <a:r>
              <a:rPr lang="ja-JP" altLang="en-US" sz="1200">
                <a:latin typeface="+mn-ea"/>
              </a:rPr>
              <a:t>□□□□□□□□□□□□□□□□□□□□□□□□□□□□□□□□□□□□□□□□□□□□□□□□□□□□□□□□□□□□□□□□□□□□□□□□□□□□□□□□□□□□□□□□□□□□□□□□□□□□□□□□□□□□□□□□□□□□□□□□□□□□□□□□□□□□□□□□□□□□□□□□□□□□□□□□□□</a:t>
            </a:r>
            <a:endParaRPr lang="en-US" altLang="ja-JP" sz="1200" dirty="0">
              <a:latin typeface="+mn-ea"/>
            </a:endParaRPr>
          </a:p>
        </p:txBody>
      </p:sp>
      <p:sp>
        <p:nvSpPr>
          <p:cNvPr id="6" name="テキスト ボックス 5">
            <a:extLst>
              <a:ext uri="{FF2B5EF4-FFF2-40B4-BE49-F238E27FC236}">
                <a16:creationId xmlns:a16="http://schemas.microsoft.com/office/drawing/2014/main" id="{29AB997D-9527-03FA-FB82-05DFF5FF097E}"/>
              </a:ext>
            </a:extLst>
          </p:cNvPr>
          <p:cNvSpPr txBox="1"/>
          <p:nvPr/>
        </p:nvSpPr>
        <p:spPr>
          <a:xfrm>
            <a:off x="1039813" y="3011474"/>
            <a:ext cx="5941225" cy="738664"/>
          </a:xfrm>
          <a:prstGeom prst="rect">
            <a:avLst/>
          </a:prstGeom>
          <a:noFill/>
        </p:spPr>
        <p:txBody>
          <a:bodyPr wrap="square" rtlCol="0">
            <a:spAutoFit/>
          </a:bodyPr>
          <a:lstStyle/>
          <a:p>
            <a:pPr marL="0" lvl="1" algn="just"/>
            <a:r>
              <a:rPr lang="ja-JP" altLang="en-US" sz="1400" b="1">
                <a:latin typeface="+mn-ea"/>
              </a:rPr>
              <a:t>～我が社の目標～</a:t>
            </a:r>
          </a:p>
          <a:p>
            <a:pPr marL="180000" lvl="1" algn="just"/>
            <a:r>
              <a:rPr lang="ja-JP" altLang="en-US" sz="1400" b="1">
                <a:latin typeface="+mn-ea"/>
              </a:rPr>
              <a:t>男性の育児休業・出生時育児休業取得率●●％以上、平均●か月以上</a:t>
            </a:r>
          </a:p>
          <a:p>
            <a:pPr marL="180000" lvl="1" algn="just"/>
            <a:r>
              <a:rPr lang="ja-JP" altLang="en-US" sz="1400" b="1">
                <a:latin typeface="+mn-ea"/>
              </a:rPr>
              <a:t>女性の育児休業取得率●●％以上</a:t>
            </a:r>
            <a:endParaRPr lang="en-US" altLang="ja-JP" sz="1400" dirty="0"/>
          </a:p>
        </p:txBody>
      </p:sp>
      <p:grpSp>
        <p:nvGrpSpPr>
          <p:cNvPr id="7" name="グループ化 6">
            <a:extLst>
              <a:ext uri="{FF2B5EF4-FFF2-40B4-BE49-F238E27FC236}">
                <a16:creationId xmlns:a16="http://schemas.microsoft.com/office/drawing/2014/main" id="{B7367F9E-7B15-6850-EA5C-A6D933CA3D45}"/>
              </a:ext>
            </a:extLst>
          </p:cNvPr>
          <p:cNvGrpSpPr/>
          <p:nvPr/>
        </p:nvGrpSpPr>
        <p:grpSpPr>
          <a:xfrm>
            <a:off x="900112" y="4058631"/>
            <a:ext cx="6659563" cy="446461"/>
            <a:chOff x="900112" y="1860978"/>
            <a:chExt cx="6659563" cy="446461"/>
          </a:xfrm>
        </p:grpSpPr>
        <p:sp>
          <p:nvSpPr>
            <p:cNvPr id="8" name="テキスト ボックス 7">
              <a:extLst>
                <a:ext uri="{FF2B5EF4-FFF2-40B4-BE49-F238E27FC236}">
                  <a16:creationId xmlns:a16="http://schemas.microsoft.com/office/drawing/2014/main" id="{6973C819-4D55-CC24-A7FE-507D35258CD2}"/>
                </a:ext>
              </a:extLst>
            </p:cNvPr>
            <p:cNvSpPr txBox="1"/>
            <p:nvPr/>
          </p:nvSpPr>
          <p:spPr>
            <a:xfrm>
              <a:off x="900112" y="1932978"/>
              <a:ext cx="6659563" cy="374461"/>
            </a:xfrm>
            <a:prstGeom prst="rect">
              <a:avLst/>
            </a:prstGeom>
            <a:noFill/>
          </p:spPr>
          <p:txBody>
            <a:bodyPr wrap="square" rtlCol="0">
              <a:spAutoFit/>
            </a:bodyPr>
            <a:lstStyle/>
            <a:p>
              <a:pPr marL="180000">
                <a:lnSpc>
                  <a:spcPts val="2200"/>
                </a:lnSpc>
              </a:pPr>
              <a:r>
                <a:rPr lang="ja-JP" altLang="en-US" sz="2000">
                  <a:latin typeface="HGP創英角ｺﾞｼｯｸUB" panose="020B0A00000000000000" pitchFamily="50" charset="-128"/>
                  <a:ea typeface="HGP創英角ｺﾞｼｯｸUB" panose="020B0A00000000000000" pitchFamily="50" charset="-128"/>
                </a:rPr>
                <a:t>育児休業、出生時育児休業を積極的に取得してください</a:t>
              </a:r>
              <a:r>
                <a:rPr lang="en-US" altLang="ja-JP" sz="2000" dirty="0">
                  <a:latin typeface="HGP創英角ｺﾞｼｯｸUB" panose="020B0A00000000000000" pitchFamily="50" charset="-128"/>
                  <a:ea typeface="HGP創英角ｺﾞｼｯｸUB" panose="020B0A00000000000000" pitchFamily="50" charset="-128"/>
                </a:rPr>
                <a:t>!</a:t>
              </a:r>
            </a:p>
          </p:txBody>
        </p:sp>
        <p:sp>
          <p:nvSpPr>
            <p:cNvPr id="9" name="正方形/長方形 8">
              <a:extLst>
                <a:ext uri="{FF2B5EF4-FFF2-40B4-BE49-F238E27FC236}">
                  <a16:creationId xmlns:a16="http://schemas.microsoft.com/office/drawing/2014/main" id="{3DF8392E-0BB5-BBE0-7CDE-F8F59842E4C0}"/>
                </a:ext>
              </a:extLst>
            </p:cNvPr>
            <p:cNvSpPr/>
            <p:nvPr/>
          </p:nvSpPr>
          <p:spPr bwMode="auto">
            <a:xfrm>
              <a:off x="900113" y="1860978"/>
              <a:ext cx="180000" cy="432000"/>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10" name="正方形/長方形 9">
              <a:extLst>
                <a:ext uri="{FF2B5EF4-FFF2-40B4-BE49-F238E27FC236}">
                  <a16:creationId xmlns:a16="http://schemas.microsoft.com/office/drawing/2014/main" id="{C19B9BE2-19F9-627C-8A34-194622E6C306}"/>
                </a:ext>
              </a:extLst>
            </p:cNvPr>
            <p:cNvSpPr/>
            <p:nvPr/>
          </p:nvSpPr>
          <p:spPr bwMode="auto">
            <a:xfrm>
              <a:off x="900113" y="1860978"/>
              <a:ext cx="6300787" cy="56099"/>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grpSp>
      <p:sp>
        <p:nvSpPr>
          <p:cNvPr id="11" name="テキスト ボックス 10">
            <a:extLst>
              <a:ext uri="{FF2B5EF4-FFF2-40B4-BE49-F238E27FC236}">
                <a16:creationId xmlns:a16="http://schemas.microsoft.com/office/drawing/2014/main" id="{7E34250A-6449-6CC0-3764-538A373DDEED}"/>
              </a:ext>
            </a:extLst>
          </p:cNvPr>
          <p:cNvSpPr txBox="1"/>
          <p:nvPr/>
        </p:nvSpPr>
        <p:spPr>
          <a:xfrm>
            <a:off x="900113" y="4562565"/>
            <a:ext cx="6408000" cy="1015663"/>
          </a:xfrm>
          <a:prstGeom prst="rect">
            <a:avLst/>
          </a:prstGeom>
          <a:noFill/>
        </p:spPr>
        <p:txBody>
          <a:bodyPr wrap="square" rtlCol="0">
            <a:spAutoFit/>
          </a:bodyPr>
          <a:lstStyle/>
          <a:p>
            <a:pPr marL="180000" lvl="1" algn="just"/>
            <a:r>
              <a:rPr lang="ja-JP" altLang="en-US" sz="1200">
                <a:latin typeface="+mn-ea"/>
              </a:rPr>
              <a:t>そのためにも、</a:t>
            </a:r>
          </a:p>
          <a:p>
            <a:pPr marL="180000" lvl="1" algn="just"/>
            <a:r>
              <a:rPr lang="ja-JP" altLang="en-US" sz="1200">
                <a:latin typeface="+mn-ea"/>
              </a:rPr>
              <a:t>●全労働者に対し年に１回以上仕事と育児の両立に関する研修を実施します</a:t>
            </a:r>
            <a:r>
              <a:rPr lang="en-US" altLang="ja-JP" sz="1200" dirty="0">
                <a:latin typeface="+mn-ea"/>
              </a:rPr>
              <a:t>!</a:t>
            </a:r>
            <a:endParaRPr lang="ja-JP" altLang="en-US" sz="1200">
              <a:latin typeface="+mn-ea"/>
            </a:endParaRPr>
          </a:p>
          <a:p>
            <a:pPr marL="180000" lvl="1" algn="just"/>
            <a:r>
              <a:rPr lang="ja-JP" altLang="en-US" sz="1200">
                <a:latin typeface="+mn-ea"/>
              </a:rPr>
              <a:t>●仕事と家庭の両立に関する相談窓口を設置します</a:t>
            </a:r>
            <a:r>
              <a:rPr lang="en-US" altLang="ja-JP" sz="1200" dirty="0">
                <a:latin typeface="+mn-ea"/>
              </a:rPr>
              <a:t>!</a:t>
            </a:r>
            <a:endParaRPr lang="ja-JP" altLang="en-US" sz="1200">
              <a:latin typeface="+mn-ea"/>
            </a:endParaRPr>
          </a:p>
          <a:p>
            <a:pPr marL="180000" lvl="1" algn="just"/>
            <a:r>
              <a:rPr lang="ja-JP" altLang="en-US" sz="1200">
                <a:latin typeface="+mn-ea"/>
              </a:rPr>
              <a:t>●妊娠・出産（本人又は配偶者）の申出をした方に対し、個別に制度を周知するとともに</a:t>
            </a:r>
            <a:endParaRPr lang="en-US" altLang="ja-JP" sz="1200" dirty="0">
              <a:latin typeface="+mn-ea"/>
            </a:endParaRPr>
          </a:p>
          <a:p>
            <a:pPr marL="180000" lvl="1" algn="just"/>
            <a:r>
              <a:rPr lang="en-US" altLang="ja-JP" sz="1200" dirty="0">
                <a:latin typeface="+mn-ea"/>
              </a:rPr>
              <a:t>   </a:t>
            </a:r>
            <a:r>
              <a:rPr lang="ja-JP" altLang="en-US" sz="1200">
                <a:latin typeface="+mn-ea"/>
              </a:rPr>
              <a:t>育児休業・出生時育児休業の取得の意向を確認します</a:t>
            </a:r>
            <a:r>
              <a:rPr lang="en-US" altLang="ja-JP" sz="1200" dirty="0">
                <a:latin typeface="+mn-ea"/>
              </a:rPr>
              <a:t>!</a:t>
            </a:r>
          </a:p>
        </p:txBody>
      </p:sp>
      <p:pic>
        <p:nvPicPr>
          <p:cNvPr id="30" name="図 29">
            <a:extLst>
              <a:ext uri="{FF2B5EF4-FFF2-40B4-BE49-F238E27FC236}">
                <a16:creationId xmlns:a16="http://schemas.microsoft.com/office/drawing/2014/main" id="{E5513C44-373C-637B-C562-D8F745D65F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913912" y="341313"/>
            <a:ext cx="1108858" cy="1118584"/>
          </a:xfrm>
          <a:prstGeom prst="rect">
            <a:avLst/>
          </a:prstGeom>
        </p:spPr>
      </p:pic>
      <p:sp>
        <p:nvSpPr>
          <p:cNvPr id="31" name="正方形/長方形 30">
            <a:extLst>
              <a:ext uri="{FF2B5EF4-FFF2-40B4-BE49-F238E27FC236}">
                <a16:creationId xmlns:a16="http://schemas.microsoft.com/office/drawing/2014/main" id="{A6447229-FF27-23E8-24DA-60020CBCFD2B}"/>
              </a:ext>
            </a:extLst>
          </p:cNvPr>
          <p:cNvSpPr/>
          <p:nvPr/>
        </p:nvSpPr>
        <p:spPr bwMode="auto">
          <a:xfrm>
            <a:off x="6210300" y="2037465"/>
            <a:ext cx="787399" cy="935425"/>
          </a:xfrm>
          <a:prstGeom prst="rect">
            <a:avLst/>
          </a:prstGeom>
          <a:solidFill>
            <a:schemeClr val="bg1">
              <a:lumMod val="85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5" name="テキスト ボックス 44">
            <a:extLst>
              <a:ext uri="{FF2B5EF4-FFF2-40B4-BE49-F238E27FC236}">
                <a16:creationId xmlns:a16="http://schemas.microsoft.com/office/drawing/2014/main" id="{D439B33C-1FA0-B766-7556-C06ECCE3F23F}"/>
              </a:ext>
            </a:extLst>
          </p:cNvPr>
          <p:cNvSpPr txBox="1"/>
          <p:nvPr/>
        </p:nvSpPr>
        <p:spPr>
          <a:xfrm>
            <a:off x="1039813" y="1682130"/>
            <a:ext cx="5941225" cy="307777"/>
          </a:xfrm>
          <a:prstGeom prst="rect">
            <a:avLst/>
          </a:prstGeom>
          <a:noFill/>
        </p:spPr>
        <p:txBody>
          <a:bodyPr wrap="square" rtlCol="0">
            <a:spAutoFit/>
          </a:bodyPr>
          <a:lstStyle/>
          <a:p>
            <a:r>
              <a:rPr lang="ja-JP" altLang="en-US" sz="1400">
                <a:latin typeface="HGP創英角ｺﾞｼｯｸUB" panose="020B0A00000000000000" pitchFamily="50" charset="-128"/>
                <a:ea typeface="HGP創英角ｺﾞｼｯｸUB" panose="020B0A00000000000000" pitchFamily="50" charset="-128"/>
              </a:rPr>
              <a:t>社長からのメッセージ</a:t>
            </a:r>
            <a:endParaRPr lang="en-US" altLang="ja-JP" sz="1400" dirty="0">
              <a:latin typeface="HGP創英角ｺﾞｼｯｸUB" panose="020B0A00000000000000" pitchFamily="50" charset="-128"/>
              <a:ea typeface="HGP創英角ｺﾞｼｯｸUB" panose="020B0A00000000000000" pitchFamily="50" charset="-128"/>
            </a:endParaRPr>
          </a:p>
        </p:txBody>
      </p:sp>
      <p:graphicFrame>
        <p:nvGraphicFramePr>
          <p:cNvPr id="56" name="表 55">
            <a:extLst>
              <a:ext uri="{FF2B5EF4-FFF2-40B4-BE49-F238E27FC236}">
                <a16:creationId xmlns:a16="http://schemas.microsoft.com/office/drawing/2014/main" id="{FEA82232-A35B-F1D5-A5C0-B4206B9E076C}"/>
              </a:ext>
            </a:extLst>
          </p:cNvPr>
          <p:cNvGraphicFramePr>
            <a:graphicFrameLocks noGrp="1"/>
          </p:cNvGraphicFramePr>
          <p:nvPr>
            <p:extLst>
              <p:ext uri="{D42A27DB-BD31-4B8C-83A1-F6EECF244321}">
                <p14:modId xmlns:p14="http://schemas.microsoft.com/office/powerpoint/2010/main" val="3808404482"/>
              </p:ext>
            </p:extLst>
          </p:nvPr>
        </p:nvGraphicFramePr>
        <p:xfrm>
          <a:off x="1187450" y="9997807"/>
          <a:ext cx="6013450" cy="261069"/>
        </p:xfrm>
        <a:graphic>
          <a:graphicData uri="http://schemas.openxmlformats.org/drawingml/2006/table">
            <a:tbl>
              <a:tblPr firstRow="1" bandRow="1">
                <a:tableStyleId>{5940675A-B579-460E-94D1-54222C63F5DA}</a:tableStyleId>
              </a:tblPr>
              <a:tblGrid>
                <a:gridCol w="1957866">
                  <a:extLst>
                    <a:ext uri="{9D8B030D-6E8A-4147-A177-3AD203B41FA5}">
                      <a16:colId xmlns:a16="http://schemas.microsoft.com/office/drawing/2014/main" val="2038493834"/>
                    </a:ext>
                  </a:extLst>
                </a:gridCol>
                <a:gridCol w="4055584">
                  <a:extLst>
                    <a:ext uri="{9D8B030D-6E8A-4147-A177-3AD203B41FA5}">
                      <a16:colId xmlns:a16="http://schemas.microsoft.com/office/drawing/2014/main" val="25703911"/>
                    </a:ext>
                  </a:extLst>
                </a:gridCol>
              </a:tblGrid>
              <a:tr h="261069">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en-US" sz="800" kern="100">
                          <a:solidFill>
                            <a:schemeClr val="tx1"/>
                          </a:solidFill>
                          <a:effectLst/>
                          <a:latin typeface="+mn-ea"/>
                          <a:ea typeface="+mn-ea"/>
                          <a:cs typeface="Times New Roman" panose="02020603050405020304" pitchFamily="18" charset="0"/>
                        </a:rPr>
                        <a:t>制度に関するお問い合わせ、申し込み先</a:t>
                      </a:r>
                      <a:endParaRPr lang="ja-JP" altLang="ja-JP" sz="800" kern="100">
                        <a:solidFill>
                          <a:schemeClr val="tx1"/>
                        </a:solidFill>
                        <a:effectLst/>
                        <a:latin typeface="+mn-ea"/>
                        <a:ea typeface="+mn-ea"/>
                        <a:cs typeface="Times New Roman" panose="02020603050405020304" pitchFamily="18" charset="0"/>
                      </a:endParaRPr>
                    </a:p>
                  </a:txBody>
                  <a:tcPr anchor="ctr">
                    <a:noFill/>
                  </a:tcPr>
                </a:tc>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kumimoji="1" lang="ja-JP" altLang="en-US" sz="800"/>
                        <a:t>○○部△△課　□□□□（内線○○、メールアドレス△△）</a:t>
                      </a:r>
                    </a:p>
                  </a:txBody>
                  <a:tcPr anchor="ctr">
                    <a:noFill/>
                  </a:tcPr>
                </a:tc>
                <a:extLst>
                  <a:ext uri="{0D108BD9-81ED-4DB2-BD59-A6C34878D82A}">
                    <a16:rowId xmlns:a16="http://schemas.microsoft.com/office/drawing/2014/main" val="4028163153"/>
                  </a:ext>
                </a:extLst>
              </a:tr>
            </a:tbl>
          </a:graphicData>
        </a:graphic>
      </p:graphicFrame>
      <p:sp>
        <p:nvSpPr>
          <p:cNvPr id="27" name="テキスト ボックス 26">
            <a:extLst>
              <a:ext uri="{FF2B5EF4-FFF2-40B4-BE49-F238E27FC236}">
                <a16:creationId xmlns:a16="http://schemas.microsoft.com/office/drawing/2014/main" id="{3FCFA6CC-FDCC-F4D7-7E63-F698CDFD8458}"/>
              </a:ext>
            </a:extLst>
          </p:cNvPr>
          <p:cNvSpPr txBox="1"/>
          <p:nvPr/>
        </p:nvSpPr>
        <p:spPr>
          <a:xfrm>
            <a:off x="1187449" y="6543201"/>
            <a:ext cx="6012663" cy="276999"/>
          </a:xfrm>
          <a:prstGeom prst="rect">
            <a:avLst/>
          </a:prstGeom>
          <a:noFill/>
        </p:spPr>
        <p:txBody>
          <a:bodyPr wrap="square" rtlCol="0">
            <a:spAutoFit/>
          </a:bodyPr>
          <a:lstStyle/>
          <a:p>
            <a:pPr marL="0" lvl="1" algn="ctr"/>
            <a:r>
              <a:rPr lang="ja-JP" altLang="en-US" sz="1200">
                <a:latin typeface="+mn-ea"/>
              </a:rPr>
              <a:t>仕事と育児の両立支援制度概要</a:t>
            </a:r>
            <a:endParaRPr lang="en-US" altLang="ja-JP" sz="1200" dirty="0">
              <a:latin typeface="+mn-ea"/>
            </a:endParaRPr>
          </a:p>
        </p:txBody>
      </p:sp>
      <p:cxnSp>
        <p:nvCxnSpPr>
          <p:cNvPr id="22" name="直線矢印コネクタ 21">
            <a:extLst>
              <a:ext uri="{FF2B5EF4-FFF2-40B4-BE49-F238E27FC236}">
                <a16:creationId xmlns:a16="http://schemas.microsoft.com/office/drawing/2014/main" id="{C878A654-2CBB-8DC5-02C1-B853270DF94E}"/>
              </a:ext>
            </a:extLst>
          </p:cNvPr>
          <p:cNvCxnSpPr>
            <a:cxnSpLocks/>
          </p:cNvCxnSpPr>
          <p:nvPr/>
        </p:nvCxnSpPr>
        <p:spPr>
          <a:xfrm>
            <a:off x="1354125" y="7042142"/>
            <a:ext cx="5688000" cy="0"/>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sp>
        <p:nvSpPr>
          <p:cNvPr id="35" name="テキスト ボックス 34">
            <a:extLst>
              <a:ext uri="{FF2B5EF4-FFF2-40B4-BE49-F238E27FC236}">
                <a16:creationId xmlns:a16="http://schemas.microsoft.com/office/drawing/2014/main" id="{9F16395A-9B50-DAD4-CE08-64C1279CE2E5}"/>
              </a:ext>
            </a:extLst>
          </p:cNvPr>
          <p:cNvSpPr txBox="1"/>
          <p:nvPr/>
        </p:nvSpPr>
        <p:spPr>
          <a:xfrm>
            <a:off x="1187450" y="7114981"/>
            <a:ext cx="180000" cy="1214200"/>
          </a:xfrm>
          <a:prstGeom prst="roundRect">
            <a:avLst>
              <a:gd name="adj" fmla="val 48086"/>
            </a:avLst>
          </a:prstGeom>
          <a:solidFill>
            <a:schemeClr val="bg1">
              <a:lumMod val="85000"/>
            </a:schemeClr>
          </a:solidFill>
          <a:ln w="12700">
            <a:solidFill>
              <a:schemeClr val="tx1"/>
            </a:solidFill>
          </a:ln>
        </p:spPr>
        <p:txBody>
          <a:bodyPr vert="eaVert" wrap="none" rtlCol="0" anchor="ctr">
            <a:noAutofit/>
          </a:bodyPr>
          <a:lstStyle/>
          <a:p>
            <a:pPr algn="ctr"/>
            <a:r>
              <a:rPr kumimoji="1" lang="ja-JP" altLang="en-US" sz="800"/>
              <a:t>ママ</a:t>
            </a:r>
          </a:p>
        </p:txBody>
      </p:sp>
      <p:sp>
        <p:nvSpPr>
          <p:cNvPr id="36" name="テキスト ボックス 35">
            <a:extLst>
              <a:ext uri="{FF2B5EF4-FFF2-40B4-BE49-F238E27FC236}">
                <a16:creationId xmlns:a16="http://schemas.microsoft.com/office/drawing/2014/main" id="{F9745416-8182-0DD0-172A-C0BF6445D8E0}"/>
              </a:ext>
            </a:extLst>
          </p:cNvPr>
          <p:cNvSpPr txBox="1"/>
          <p:nvPr/>
        </p:nvSpPr>
        <p:spPr>
          <a:xfrm>
            <a:off x="1187450" y="8366057"/>
            <a:ext cx="180000" cy="1549400"/>
          </a:xfrm>
          <a:prstGeom prst="roundRect">
            <a:avLst>
              <a:gd name="adj" fmla="val 50000"/>
            </a:avLst>
          </a:prstGeom>
          <a:solidFill>
            <a:schemeClr val="bg1">
              <a:lumMod val="85000"/>
            </a:schemeClr>
          </a:solidFill>
          <a:ln w="12700">
            <a:solidFill>
              <a:schemeClr val="tx1"/>
            </a:solidFill>
          </a:ln>
        </p:spPr>
        <p:txBody>
          <a:bodyPr vert="eaVert" wrap="none" rtlCol="0" anchor="ctr">
            <a:noAutofit/>
          </a:bodyPr>
          <a:lstStyle/>
          <a:p>
            <a:pPr algn="ctr"/>
            <a:r>
              <a:rPr kumimoji="1" lang="ja-JP" altLang="en-US" sz="800"/>
              <a:t>パパ・ママ</a:t>
            </a:r>
          </a:p>
        </p:txBody>
      </p:sp>
      <p:sp>
        <p:nvSpPr>
          <p:cNvPr id="62" name="Line 20">
            <a:extLst>
              <a:ext uri="{FF2B5EF4-FFF2-40B4-BE49-F238E27FC236}">
                <a16:creationId xmlns:a16="http://schemas.microsoft.com/office/drawing/2014/main" id="{4A0EF00D-FFB6-E5E8-204C-61E7CD4B5319}"/>
              </a:ext>
            </a:extLst>
          </p:cNvPr>
          <p:cNvSpPr>
            <a:spLocks noChangeShapeType="1"/>
          </p:cNvSpPr>
          <p:nvPr/>
        </p:nvSpPr>
        <p:spPr bwMode="auto">
          <a:xfrm>
            <a:off x="5374114"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63" name="Line 20">
            <a:extLst>
              <a:ext uri="{FF2B5EF4-FFF2-40B4-BE49-F238E27FC236}">
                <a16:creationId xmlns:a16="http://schemas.microsoft.com/office/drawing/2014/main" id="{F3CA9FBE-FA0B-6C95-B257-57583890CF7D}"/>
              </a:ext>
            </a:extLst>
          </p:cNvPr>
          <p:cNvSpPr>
            <a:spLocks noChangeShapeType="1"/>
          </p:cNvSpPr>
          <p:nvPr/>
        </p:nvSpPr>
        <p:spPr bwMode="auto">
          <a:xfrm>
            <a:off x="4942114"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67" name="Line 20">
            <a:extLst>
              <a:ext uri="{FF2B5EF4-FFF2-40B4-BE49-F238E27FC236}">
                <a16:creationId xmlns:a16="http://schemas.microsoft.com/office/drawing/2014/main" id="{71044541-2E1A-44EC-465E-2CC984EE287A}"/>
              </a:ext>
            </a:extLst>
          </p:cNvPr>
          <p:cNvSpPr>
            <a:spLocks noChangeShapeType="1"/>
          </p:cNvSpPr>
          <p:nvPr/>
        </p:nvSpPr>
        <p:spPr bwMode="auto">
          <a:xfrm>
            <a:off x="3083311"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70" name="Line 20">
            <a:extLst>
              <a:ext uri="{FF2B5EF4-FFF2-40B4-BE49-F238E27FC236}">
                <a16:creationId xmlns:a16="http://schemas.microsoft.com/office/drawing/2014/main" id="{AC7D1426-8BB7-6CC4-D6CB-964A29A2C53F}"/>
              </a:ext>
            </a:extLst>
          </p:cNvPr>
          <p:cNvSpPr>
            <a:spLocks noChangeShapeType="1"/>
          </p:cNvSpPr>
          <p:nvPr/>
        </p:nvSpPr>
        <p:spPr bwMode="auto">
          <a:xfrm>
            <a:off x="1980113" y="6995148"/>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61" name="Line 20">
            <a:extLst>
              <a:ext uri="{FF2B5EF4-FFF2-40B4-BE49-F238E27FC236}">
                <a16:creationId xmlns:a16="http://schemas.microsoft.com/office/drawing/2014/main" id="{170DCF7C-9F8F-0709-909B-2580270F84CB}"/>
              </a:ext>
            </a:extLst>
          </p:cNvPr>
          <p:cNvSpPr>
            <a:spLocks noChangeShapeType="1"/>
          </p:cNvSpPr>
          <p:nvPr/>
        </p:nvSpPr>
        <p:spPr bwMode="auto">
          <a:xfrm>
            <a:off x="5555533"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64" name="Line 20">
            <a:extLst>
              <a:ext uri="{FF2B5EF4-FFF2-40B4-BE49-F238E27FC236}">
                <a16:creationId xmlns:a16="http://schemas.microsoft.com/office/drawing/2014/main" id="{1C750FBC-9F5E-9573-3F28-EF0E771CB4E2}"/>
              </a:ext>
            </a:extLst>
          </p:cNvPr>
          <p:cNvSpPr>
            <a:spLocks noChangeShapeType="1"/>
          </p:cNvSpPr>
          <p:nvPr/>
        </p:nvSpPr>
        <p:spPr bwMode="auto">
          <a:xfrm>
            <a:off x="4510114"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71" name="Line 20">
            <a:extLst>
              <a:ext uri="{FF2B5EF4-FFF2-40B4-BE49-F238E27FC236}">
                <a16:creationId xmlns:a16="http://schemas.microsoft.com/office/drawing/2014/main" id="{CA3A0D14-71A3-213B-1C93-48ACE890C50F}"/>
              </a:ext>
            </a:extLst>
          </p:cNvPr>
          <p:cNvSpPr>
            <a:spLocks noChangeShapeType="1"/>
          </p:cNvSpPr>
          <p:nvPr/>
        </p:nvSpPr>
        <p:spPr bwMode="auto">
          <a:xfrm>
            <a:off x="1428514" y="6995148"/>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73" name="テキスト ボックス 72">
            <a:extLst>
              <a:ext uri="{FF2B5EF4-FFF2-40B4-BE49-F238E27FC236}">
                <a16:creationId xmlns:a16="http://schemas.microsoft.com/office/drawing/2014/main" id="{1C1AE8CC-DD49-5060-200B-D446C89ADC56}"/>
              </a:ext>
            </a:extLst>
          </p:cNvPr>
          <p:cNvSpPr txBox="1"/>
          <p:nvPr/>
        </p:nvSpPr>
        <p:spPr>
          <a:xfrm>
            <a:off x="1428514" y="7465329"/>
            <a:ext cx="1101600" cy="2520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妊婦の軽易業務転換</a:t>
            </a:r>
            <a:endParaRPr lang="en-US" altLang="ja-JP" sz="700" dirty="0">
              <a:latin typeface="+mn-ea"/>
            </a:endParaRPr>
          </a:p>
        </p:txBody>
      </p:sp>
      <p:sp>
        <p:nvSpPr>
          <p:cNvPr id="74" name="テキスト ボックス 73">
            <a:extLst>
              <a:ext uri="{FF2B5EF4-FFF2-40B4-BE49-F238E27FC236}">
                <a16:creationId xmlns:a16="http://schemas.microsoft.com/office/drawing/2014/main" id="{6EBEFD14-E51F-5E4E-50FD-94168F13EADA}"/>
              </a:ext>
            </a:extLst>
          </p:cNvPr>
          <p:cNvSpPr txBox="1"/>
          <p:nvPr/>
        </p:nvSpPr>
        <p:spPr>
          <a:xfrm>
            <a:off x="1980113" y="7740077"/>
            <a:ext cx="550800" cy="330537"/>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産前休業</a:t>
            </a:r>
          </a:p>
          <a:p>
            <a:pPr marL="0" lvl="2" algn="ctr"/>
            <a:r>
              <a:rPr lang="en-US" altLang="ja-JP" sz="500" dirty="0">
                <a:latin typeface="+mn-ea"/>
              </a:rPr>
              <a:t>※</a:t>
            </a:r>
            <a:r>
              <a:rPr lang="ja-JP" altLang="en-US" sz="500">
                <a:latin typeface="+mn-ea"/>
              </a:rPr>
              <a:t>多胎妊娠の</a:t>
            </a:r>
          </a:p>
          <a:p>
            <a:pPr marL="0" lvl="2" algn="ctr"/>
            <a:r>
              <a:rPr lang="ja-JP" altLang="en-US" sz="500">
                <a:latin typeface="+mn-ea"/>
              </a:rPr>
              <a:t>場合</a:t>
            </a:r>
            <a:r>
              <a:rPr lang="en-US" altLang="ja-JP" sz="500" dirty="0">
                <a:latin typeface="+mn-ea"/>
              </a:rPr>
              <a:t>14</a:t>
            </a:r>
            <a:r>
              <a:rPr lang="ja-JP" altLang="en-US" sz="500">
                <a:latin typeface="+mn-ea"/>
              </a:rPr>
              <a:t>週</a:t>
            </a:r>
            <a:endParaRPr lang="en-US" altLang="ja-JP" sz="500" dirty="0">
              <a:latin typeface="+mn-ea"/>
            </a:endParaRPr>
          </a:p>
        </p:txBody>
      </p:sp>
      <p:sp>
        <p:nvSpPr>
          <p:cNvPr id="72" name="テキスト ボックス 71">
            <a:extLst>
              <a:ext uri="{FF2B5EF4-FFF2-40B4-BE49-F238E27FC236}">
                <a16:creationId xmlns:a16="http://schemas.microsoft.com/office/drawing/2014/main" id="{78FA5080-7C6D-A704-BADA-1BD765952DC8}"/>
              </a:ext>
            </a:extLst>
          </p:cNvPr>
          <p:cNvSpPr txBox="1"/>
          <p:nvPr/>
        </p:nvSpPr>
        <p:spPr>
          <a:xfrm>
            <a:off x="1428514" y="7114981"/>
            <a:ext cx="3076662" cy="3312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・妊婦健診等を受ける時間の確保 ・母性健康管理措置（通勤緩和、勤務軽減等）</a:t>
            </a:r>
          </a:p>
          <a:p>
            <a:pPr marL="0" lvl="2" algn="ctr"/>
            <a:r>
              <a:rPr lang="ja-JP" altLang="en-US" sz="700">
                <a:latin typeface="+mn-ea"/>
              </a:rPr>
              <a:t>・時間外労働、休日労働、深夜業の制限　・坑内業務、危険有害業務の就業制限</a:t>
            </a:r>
            <a:endParaRPr lang="en-US" altLang="ja-JP" sz="700" dirty="0">
              <a:latin typeface="+mn-ea"/>
            </a:endParaRPr>
          </a:p>
        </p:txBody>
      </p:sp>
      <p:sp>
        <p:nvSpPr>
          <p:cNvPr id="75" name="テキスト ボックス 74">
            <a:extLst>
              <a:ext uri="{FF2B5EF4-FFF2-40B4-BE49-F238E27FC236}">
                <a16:creationId xmlns:a16="http://schemas.microsoft.com/office/drawing/2014/main" id="{FC185E7A-480B-E48E-BEE5-59990E671714}"/>
              </a:ext>
            </a:extLst>
          </p:cNvPr>
          <p:cNvSpPr txBox="1"/>
          <p:nvPr/>
        </p:nvSpPr>
        <p:spPr>
          <a:xfrm>
            <a:off x="2531533" y="8093362"/>
            <a:ext cx="1980000" cy="2520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育児時間</a:t>
            </a:r>
            <a:endParaRPr lang="en-US" altLang="ja-JP" sz="700" dirty="0">
              <a:latin typeface="+mn-ea"/>
            </a:endParaRPr>
          </a:p>
        </p:txBody>
      </p:sp>
      <p:sp>
        <p:nvSpPr>
          <p:cNvPr id="77" name="テキスト ボックス 76">
            <a:extLst>
              <a:ext uri="{FF2B5EF4-FFF2-40B4-BE49-F238E27FC236}">
                <a16:creationId xmlns:a16="http://schemas.microsoft.com/office/drawing/2014/main" id="{2371BF82-AB67-EA95-D0F4-8114C2565AF1}"/>
              </a:ext>
            </a:extLst>
          </p:cNvPr>
          <p:cNvSpPr txBox="1"/>
          <p:nvPr/>
        </p:nvSpPr>
        <p:spPr>
          <a:xfrm>
            <a:off x="2531533" y="8721395"/>
            <a:ext cx="3024000" cy="2520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・育児短時間勤務制度</a:t>
            </a:r>
            <a:r>
              <a:rPr lang="ja-JP" altLang="en-US" sz="500">
                <a:latin typeface="+mn-ea"/>
              </a:rPr>
              <a:t>（注）</a:t>
            </a:r>
            <a:endParaRPr lang="en-US" altLang="ja-JP" sz="700" dirty="0">
              <a:latin typeface="+mn-ea"/>
            </a:endParaRPr>
          </a:p>
        </p:txBody>
      </p:sp>
      <p:sp>
        <p:nvSpPr>
          <p:cNvPr id="78" name="テキスト ボックス 77">
            <a:extLst>
              <a:ext uri="{FF2B5EF4-FFF2-40B4-BE49-F238E27FC236}">
                <a16:creationId xmlns:a16="http://schemas.microsoft.com/office/drawing/2014/main" id="{3A7AC80D-8732-6090-A8FC-7E7599F38E5E}"/>
              </a:ext>
            </a:extLst>
          </p:cNvPr>
          <p:cNvSpPr txBox="1"/>
          <p:nvPr/>
        </p:nvSpPr>
        <p:spPr>
          <a:xfrm>
            <a:off x="2531533" y="8996143"/>
            <a:ext cx="3852000" cy="2520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・所定外労働の制限　　・時間外労働の制限　　・深夜業の制限</a:t>
            </a:r>
            <a:endParaRPr lang="en-US" altLang="ja-JP" sz="700" dirty="0">
              <a:latin typeface="+mn-ea"/>
            </a:endParaRPr>
          </a:p>
        </p:txBody>
      </p:sp>
      <p:sp>
        <p:nvSpPr>
          <p:cNvPr id="79" name="テキスト ボックス 78">
            <a:extLst>
              <a:ext uri="{FF2B5EF4-FFF2-40B4-BE49-F238E27FC236}">
                <a16:creationId xmlns:a16="http://schemas.microsoft.com/office/drawing/2014/main" id="{CB5AAC8A-3CE1-F1EE-4631-00E7CEDB16E7}"/>
              </a:ext>
            </a:extLst>
          </p:cNvPr>
          <p:cNvSpPr txBox="1"/>
          <p:nvPr/>
        </p:nvSpPr>
        <p:spPr>
          <a:xfrm>
            <a:off x="2531533" y="7740077"/>
            <a:ext cx="550800" cy="330537"/>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産後休業</a:t>
            </a:r>
            <a:endParaRPr lang="en-US" altLang="ja-JP" sz="500" dirty="0">
              <a:latin typeface="+mn-ea"/>
            </a:endParaRPr>
          </a:p>
        </p:txBody>
      </p:sp>
      <p:sp>
        <p:nvSpPr>
          <p:cNvPr id="81" name="テキスト ボックス 80">
            <a:extLst>
              <a:ext uri="{FF2B5EF4-FFF2-40B4-BE49-F238E27FC236}">
                <a16:creationId xmlns:a16="http://schemas.microsoft.com/office/drawing/2014/main" id="{BF8949E4-4EA6-209B-86B6-A850EF2F9ED7}"/>
              </a:ext>
            </a:extLst>
          </p:cNvPr>
          <p:cNvSpPr txBox="1"/>
          <p:nvPr/>
        </p:nvSpPr>
        <p:spPr>
          <a:xfrm>
            <a:off x="4510114" y="8368110"/>
            <a:ext cx="432000" cy="330537"/>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育児休業</a:t>
            </a:r>
          </a:p>
          <a:p>
            <a:pPr marL="0" lvl="2" algn="ctr"/>
            <a:r>
              <a:rPr lang="en-US" altLang="ja-JP" sz="500" dirty="0">
                <a:latin typeface="+mn-ea"/>
              </a:rPr>
              <a:t>※</a:t>
            </a:r>
            <a:r>
              <a:rPr lang="ja-JP" altLang="en-US" sz="500">
                <a:latin typeface="+mn-ea"/>
              </a:rPr>
              <a:t>特別な場合</a:t>
            </a:r>
            <a:endParaRPr lang="en-US" altLang="ja-JP" sz="500" dirty="0">
              <a:latin typeface="+mn-ea"/>
            </a:endParaRPr>
          </a:p>
        </p:txBody>
      </p:sp>
      <p:sp>
        <p:nvSpPr>
          <p:cNvPr id="82" name="テキスト ボックス 81">
            <a:extLst>
              <a:ext uri="{FF2B5EF4-FFF2-40B4-BE49-F238E27FC236}">
                <a16:creationId xmlns:a16="http://schemas.microsoft.com/office/drawing/2014/main" id="{14AA0BDC-F756-CC08-09D5-801F099306F8}"/>
              </a:ext>
            </a:extLst>
          </p:cNvPr>
          <p:cNvSpPr txBox="1"/>
          <p:nvPr/>
        </p:nvSpPr>
        <p:spPr>
          <a:xfrm>
            <a:off x="4942114" y="8368110"/>
            <a:ext cx="432000" cy="330537"/>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育児休業</a:t>
            </a:r>
          </a:p>
          <a:p>
            <a:pPr marL="0" lvl="2" algn="ctr"/>
            <a:r>
              <a:rPr lang="en-US" altLang="ja-JP" sz="500" dirty="0">
                <a:latin typeface="+mn-ea"/>
              </a:rPr>
              <a:t>※</a:t>
            </a:r>
            <a:r>
              <a:rPr lang="ja-JP" altLang="en-US" sz="500">
                <a:latin typeface="+mn-ea"/>
              </a:rPr>
              <a:t>特別な場合</a:t>
            </a:r>
            <a:endParaRPr lang="en-US" altLang="ja-JP" sz="500" dirty="0">
              <a:latin typeface="+mn-ea"/>
            </a:endParaRPr>
          </a:p>
        </p:txBody>
      </p:sp>
      <p:sp>
        <p:nvSpPr>
          <p:cNvPr id="89" name="テキスト ボックス 88">
            <a:extLst>
              <a:ext uri="{FF2B5EF4-FFF2-40B4-BE49-F238E27FC236}">
                <a16:creationId xmlns:a16="http://schemas.microsoft.com/office/drawing/2014/main" id="{3752FBF6-094F-95D8-8137-0F2D79DEFFE4}"/>
              </a:ext>
            </a:extLst>
          </p:cNvPr>
          <p:cNvSpPr txBox="1"/>
          <p:nvPr/>
        </p:nvSpPr>
        <p:spPr>
          <a:xfrm>
            <a:off x="2531532" y="8368110"/>
            <a:ext cx="1980000" cy="330537"/>
          </a:xfrm>
          <a:prstGeom prst="roundRect">
            <a:avLst>
              <a:gd name="adj" fmla="val 18120"/>
            </a:avLst>
          </a:prstGeom>
          <a:solidFill>
            <a:schemeClr val="bg1"/>
          </a:solidFill>
          <a:ln w="12700">
            <a:solidFill>
              <a:schemeClr val="tx1"/>
            </a:solidFill>
          </a:ln>
        </p:spPr>
        <p:txBody>
          <a:bodyPr wrap="none" rtlCol="0" anchor="ctr">
            <a:noAutofit/>
          </a:bodyPr>
          <a:lstStyle/>
          <a:p>
            <a:pPr marL="540000" lvl="2" algn="ctr"/>
            <a:r>
              <a:rPr lang="ja-JP" altLang="en-US" sz="700">
                <a:latin typeface="+mn-ea"/>
              </a:rPr>
              <a:t>育児休業</a:t>
            </a:r>
          </a:p>
          <a:p>
            <a:pPr marL="540000" lvl="2" algn="ctr"/>
            <a:r>
              <a:rPr lang="en-US" altLang="ja-JP" sz="500" dirty="0">
                <a:latin typeface="+mn-ea"/>
              </a:rPr>
              <a:t>※</a:t>
            </a:r>
            <a:r>
              <a:rPr lang="ja-JP" altLang="en-US" sz="500">
                <a:latin typeface="+mn-ea"/>
              </a:rPr>
              <a:t>パパ・ママ育休プラスは１歳２か月</a:t>
            </a:r>
            <a:endParaRPr lang="ja-JP" altLang="en-US" sz="400">
              <a:latin typeface="+mn-ea"/>
            </a:endParaRPr>
          </a:p>
        </p:txBody>
      </p:sp>
      <p:sp>
        <p:nvSpPr>
          <p:cNvPr id="90" name="テキスト ボックス 89">
            <a:extLst>
              <a:ext uri="{FF2B5EF4-FFF2-40B4-BE49-F238E27FC236}">
                <a16:creationId xmlns:a16="http://schemas.microsoft.com/office/drawing/2014/main" id="{8BA03465-F983-F504-2615-9E64C57D64E5}"/>
              </a:ext>
            </a:extLst>
          </p:cNvPr>
          <p:cNvSpPr txBox="1"/>
          <p:nvPr/>
        </p:nvSpPr>
        <p:spPr>
          <a:xfrm>
            <a:off x="2531533" y="8368110"/>
            <a:ext cx="550800" cy="247358"/>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出生時</a:t>
            </a:r>
          </a:p>
          <a:p>
            <a:pPr marL="0" lvl="2" algn="ctr"/>
            <a:r>
              <a:rPr lang="ja-JP" altLang="en-US" sz="700">
                <a:latin typeface="+mn-ea"/>
              </a:rPr>
              <a:t>育児休業</a:t>
            </a:r>
          </a:p>
        </p:txBody>
      </p:sp>
      <p:sp>
        <p:nvSpPr>
          <p:cNvPr id="91" name="テキスト ボックス 90">
            <a:extLst>
              <a:ext uri="{FF2B5EF4-FFF2-40B4-BE49-F238E27FC236}">
                <a16:creationId xmlns:a16="http://schemas.microsoft.com/office/drawing/2014/main" id="{CB2C0E6B-290A-020A-6173-738E03AF207B}"/>
              </a:ext>
            </a:extLst>
          </p:cNvPr>
          <p:cNvSpPr txBox="1"/>
          <p:nvPr/>
        </p:nvSpPr>
        <p:spPr>
          <a:xfrm>
            <a:off x="1283109" y="6823755"/>
            <a:ext cx="288000" cy="137711"/>
          </a:xfrm>
          <a:prstGeom prst="rect">
            <a:avLst/>
          </a:prstGeom>
          <a:noFill/>
        </p:spPr>
        <p:txBody>
          <a:bodyPr wrap="none" rtlCol="0" anchor="ctr" anchorCtr="0">
            <a:noAutofit/>
          </a:bodyPr>
          <a:lstStyle/>
          <a:p>
            <a:pPr marL="0" lvl="1" algn="ctr"/>
            <a:r>
              <a:rPr lang="ja-JP" altLang="en-US" sz="700">
                <a:latin typeface="+mn-ea"/>
              </a:rPr>
              <a:t>妊娠</a:t>
            </a:r>
            <a:endParaRPr lang="en-US" altLang="ja-JP" sz="700" dirty="0">
              <a:latin typeface="+mn-ea"/>
            </a:endParaRPr>
          </a:p>
        </p:txBody>
      </p:sp>
      <p:sp>
        <p:nvSpPr>
          <p:cNvPr id="92" name="テキスト ボックス 91">
            <a:extLst>
              <a:ext uri="{FF2B5EF4-FFF2-40B4-BE49-F238E27FC236}">
                <a16:creationId xmlns:a16="http://schemas.microsoft.com/office/drawing/2014/main" id="{DAEAABFC-65C3-6D39-9280-48C8F2D2310D}"/>
              </a:ext>
            </a:extLst>
          </p:cNvPr>
          <p:cNvSpPr txBox="1"/>
          <p:nvPr/>
        </p:nvSpPr>
        <p:spPr>
          <a:xfrm>
            <a:off x="1747026" y="6823755"/>
            <a:ext cx="468000" cy="137711"/>
          </a:xfrm>
          <a:prstGeom prst="rect">
            <a:avLst/>
          </a:prstGeom>
          <a:noFill/>
        </p:spPr>
        <p:txBody>
          <a:bodyPr wrap="none" rtlCol="0" anchor="ctr" anchorCtr="0">
            <a:noAutofit/>
          </a:bodyPr>
          <a:lstStyle/>
          <a:p>
            <a:pPr marL="0" lvl="1" algn="ctr"/>
            <a:r>
              <a:rPr lang="ja-JP" altLang="en-US" sz="700">
                <a:latin typeface="+mn-ea"/>
              </a:rPr>
              <a:t>産前</a:t>
            </a:r>
            <a:r>
              <a:rPr lang="en-US" altLang="ja-JP" sz="700" dirty="0">
                <a:latin typeface="+mn-ea"/>
              </a:rPr>
              <a:t>6</a:t>
            </a:r>
            <a:r>
              <a:rPr lang="ja-JP" altLang="en-US" sz="700">
                <a:latin typeface="+mn-ea"/>
              </a:rPr>
              <a:t>週</a:t>
            </a:r>
            <a:endParaRPr lang="en-US" altLang="ja-JP" sz="700" dirty="0">
              <a:latin typeface="+mn-ea"/>
            </a:endParaRPr>
          </a:p>
        </p:txBody>
      </p:sp>
      <p:sp>
        <p:nvSpPr>
          <p:cNvPr id="93" name="テキスト ボックス 92">
            <a:extLst>
              <a:ext uri="{FF2B5EF4-FFF2-40B4-BE49-F238E27FC236}">
                <a16:creationId xmlns:a16="http://schemas.microsoft.com/office/drawing/2014/main" id="{17787361-214C-D5DC-4404-A3876879A56E}"/>
              </a:ext>
            </a:extLst>
          </p:cNvPr>
          <p:cNvSpPr txBox="1"/>
          <p:nvPr/>
        </p:nvSpPr>
        <p:spPr>
          <a:xfrm>
            <a:off x="2389298" y="6823755"/>
            <a:ext cx="288000" cy="137711"/>
          </a:xfrm>
          <a:prstGeom prst="rect">
            <a:avLst/>
          </a:prstGeom>
          <a:noFill/>
        </p:spPr>
        <p:txBody>
          <a:bodyPr wrap="none" rtlCol="0" anchor="ctr" anchorCtr="0">
            <a:noAutofit/>
          </a:bodyPr>
          <a:lstStyle/>
          <a:p>
            <a:pPr marL="0" lvl="1" algn="ctr"/>
            <a:r>
              <a:rPr lang="ja-JP" altLang="en-US" sz="700">
                <a:latin typeface="+mn-ea"/>
              </a:rPr>
              <a:t>出産</a:t>
            </a:r>
            <a:endParaRPr lang="en-US" altLang="ja-JP" sz="700" dirty="0">
              <a:latin typeface="+mn-ea"/>
            </a:endParaRPr>
          </a:p>
        </p:txBody>
      </p:sp>
      <p:sp>
        <p:nvSpPr>
          <p:cNvPr id="94" name="テキスト ボックス 93">
            <a:extLst>
              <a:ext uri="{FF2B5EF4-FFF2-40B4-BE49-F238E27FC236}">
                <a16:creationId xmlns:a16="http://schemas.microsoft.com/office/drawing/2014/main" id="{C49F644C-6742-9EDB-D358-5D107FF46FF3}"/>
              </a:ext>
            </a:extLst>
          </p:cNvPr>
          <p:cNvSpPr txBox="1"/>
          <p:nvPr/>
        </p:nvSpPr>
        <p:spPr>
          <a:xfrm>
            <a:off x="2850332" y="6823755"/>
            <a:ext cx="468000" cy="137711"/>
          </a:xfrm>
          <a:prstGeom prst="rect">
            <a:avLst/>
          </a:prstGeom>
          <a:noFill/>
        </p:spPr>
        <p:txBody>
          <a:bodyPr wrap="none" rtlCol="0" anchor="ctr" anchorCtr="0">
            <a:noAutofit/>
          </a:bodyPr>
          <a:lstStyle/>
          <a:p>
            <a:pPr marL="0" lvl="1" algn="ctr"/>
            <a:r>
              <a:rPr lang="ja-JP" altLang="en-US" sz="700">
                <a:latin typeface="+mn-ea"/>
              </a:rPr>
              <a:t>産後</a:t>
            </a:r>
            <a:r>
              <a:rPr lang="en-US" altLang="ja-JP" sz="700" dirty="0">
                <a:latin typeface="+mn-ea"/>
              </a:rPr>
              <a:t>8</a:t>
            </a:r>
            <a:r>
              <a:rPr lang="ja-JP" altLang="en-US" sz="700">
                <a:latin typeface="+mn-ea"/>
              </a:rPr>
              <a:t>週</a:t>
            </a:r>
            <a:endParaRPr lang="en-US" altLang="ja-JP" sz="700" dirty="0">
              <a:latin typeface="+mn-ea"/>
            </a:endParaRPr>
          </a:p>
        </p:txBody>
      </p:sp>
      <p:sp>
        <p:nvSpPr>
          <p:cNvPr id="95" name="テキスト ボックス 94">
            <a:extLst>
              <a:ext uri="{FF2B5EF4-FFF2-40B4-BE49-F238E27FC236}">
                <a16:creationId xmlns:a16="http://schemas.microsoft.com/office/drawing/2014/main" id="{3775788A-CB28-BEFE-82C3-88F03A17CFA4}"/>
              </a:ext>
            </a:extLst>
          </p:cNvPr>
          <p:cNvSpPr txBox="1"/>
          <p:nvPr/>
        </p:nvSpPr>
        <p:spPr>
          <a:xfrm>
            <a:off x="4368332" y="6823755"/>
            <a:ext cx="288000" cy="137711"/>
          </a:xfrm>
          <a:prstGeom prst="rect">
            <a:avLst/>
          </a:prstGeom>
          <a:noFill/>
        </p:spPr>
        <p:txBody>
          <a:bodyPr wrap="none" rtlCol="0" anchor="ctr" anchorCtr="0">
            <a:noAutofit/>
          </a:bodyPr>
          <a:lstStyle/>
          <a:p>
            <a:pPr marL="0" lvl="1" algn="ctr"/>
            <a:r>
              <a:rPr lang="en-US" altLang="ja-JP" sz="700" dirty="0">
                <a:latin typeface="+mn-ea"/>
              </a:rPr>
              <a:t>1</a:t>
            </a:r>
            <a:r>
              <a:rPr lang="ja-JP" altLang="en-US" sz="700">
                <a:latin typeface="+mn-ea"/>
              </a:rPr>
              <a:t>歳</a:t>
            </a:r>
            <a:endParaRPr lang="en-US" altLang="ja-JP" sz="700" dirty="0">
              <a:latin typeface="+mn-ea"/>
            </a:endParaRPr>
          </a:p>
        </p:txBody>
      </p:sp>
      <p:sp>
        <p:nvSpPr>
          <p:cNvPr id="96" name="テキスト ボックス 95">
            <a:extLst>
              <a:ext uri="{FF2B5EF4-FFF2-40B4-BE49-F238E27FC236}">
                <a16:creationId xmlns:a16="http://schemas.microsoft.com/office/drawing/2014/main" id="{DCFCF6D0-212E-DDB2-A804-E88DD7357005}"/>
              </a:ext>
            </a:extLst>
          </p:cNvPr>
          <p:cNvSpPr txBox="1"/>
          <p:nvPr/>
        </p:nvSpPr>
        <p:spPr>
          <a:xfrm>
            <a:off x="4681726" y="6823755"/>
            <a:ext cx="517795" cy="137711"/>
          </a:xfrm>
          <a:prstGeom prst="rect">
            <a:avLst/>
          </a:prstGeom>
          <a:noFill/>
        </p:spPr>
        <p:txBody>
          <a:bodyPr wrap="none" rtlCol="0" anchor="ctr" anchorCtr="0">
            <a:noAutofit/>
          </a:bodyPr>
          <a:lstStyle/>
          <a:p>
            <a:pPr marL="0" lvl="1" algn="ctr"/>
            <a:r>
              <a:rPr lang="en-US" altLang="ja-JP" sz="700" dirty="0">
                <a:latin typeface="+mn-ea"/>
              </a:rPr>
              <a:t>1</a:t>
            </a:r>
            <a:r>
              <a:rPr lang="ja-JP" altLang="en-US" sz="700">
                <a:latin typeface="+mn-ea"/>
              </a:rPr>
              <a:t>歳</a:t>
            </a:r>
            <a:r>
              <a:rPr lang="en-US" altLang="ja-JP" sz="700" dirty="0">
                <a:latin typeface="+mn-ea"/>
              </a:rPr>
              <a:t>6</a:t>
            </a:r>
            <a:r>
              <a:rPr lang="ja-JP" altLang="en-US" sz="700">
                <a:latin typeface="+mn-ea"/>
              </a:rPr>
              <a:t>か月</a:t>
            </a:r>
            <a:endParaRPr lang="en-US" altLang="ja-JP" sz="700" dirty="0">
              <a:latin typeface="+mn-ea"/>
            </a:endParaRPr>
          </a:p>
        </p:txBody>
      </p:sp>
      <p:sp>
        <p:nvSpPr>
          <p:cNvPr id="97" name="テキスト ボックス 96">
            <a:extLst>
              <a:ext uri="{FF2B5EF4-FFF2-40B4-BE49-F238E27FC236}">
                <a16:creationId xmlns:a16="http://schemas.microsoft.com/office/drawing/2014/main" id="{570F8B6A-C7E5-66C2-3BC5-B08FCEB0434F}"/>
              </a:ext>
            </a:extLst>
          </p:cNvPr>
          <p:cNvSpPr txBox="1"/>
          <p:nvPr/>
        </p:nvSpPr>
        <p:spPr>
          <a:xfrm>
            <a:off x="5238557" y="6823755"/>
            <a:ext cx="288000" cy="137711"/>
          </a:xfrm>
          <a:prstGeom prst="rect">
            <a:avLst/>
          </a:prstGeom>
          <a:noFill/>
        </p:spPr>
        <p:txBody>
          <a:bodyPr wrap="none" rtlCol="0" anchor="ctr" anchorCtr="0">
            <a:noAutofit/>
          </a:bodyPr>
          <a:lstStyle/>
          <a:p>
            <a:pPr marL="0" lvl="1" algn="ctr"/>
            <a:r>
              <a:rPr lang="en-US" altLang="ja-JP" sz="700" dirty="0">
                <a:latin typeface="+mn-ea"/>
              </a:rPr>
              <a:t>2</a:t>
            </a:r>
            <a:r>
              <a:rPr lang="ja-JP" altLang="en-US" sz="700">
                <a:latin typeface="+mn-ea"/>
              </a:rPr>
              <a:t>歳</a:t>
            </a:r>
            <a:endParaRPr lang="en-US" altLang="ja-JP" sz="700" dirty="0">
              <a:latin typeface="+mn-ea"/>
            </a:endParaRPr>
          </a:p>
        </p:txBody>
      </p:sp>
      <p:sp>
        <p:nvSpPr>
          <p:cNvPr id="98" name="テキスト ボックス 97">
            <a:extLst>
              <a:ext uri="{FF2B5EF4-FFF2-40B4-BE49-F238E27FC236}">
                <a16:creationId xmlns:a16="http://schemas.microsoft.com/office/drawing/2014/main" id="{8FA8BD86-6E8D-5D62-7F15-9DB0A6029B48}"/>
              </a:ext>
            </a:extLst>
          </p:cNvPr>
          <p:cNvSpPr txBox="1"/>
          <p:nvPr/>
        </p:nvSpPr>
        <p:spPr>
          <a:xfrm>
            <a:off x="5413767" y="6823755"/>
            <a:ext cx="288000" cy="137711"/>
          </a:xfrm>
          <a:prstGeom prst="rect">
            <a:avLst/>
          </a:prstGeom>
          <a:noFill/>
        </p:spPr>
        <p:txBody>
          <a:bodyPr wrap="none" rtlCol="0" anchor="ctr" anchorCtr="0">
            <a:noAutofit/>
          </a:bodyPr>
          <a:lstStyle/>
          <a:p>
            <a:pPr marL="0" lvl="1" algn="ctr"/>
            <a:r>
              <a:rPr lang="en-US" altLang="ja-JP" sz="700" dirty="0">
                <a:latin typeface="+mn-ea"/>
              </a:rPr>
              <a:t>3</a:t>
            </a:r>
            <a:r>
              <a:rPr lang="ja-JP" altLang="en-US" sz="700">
                <a:latin typeface="+mn-ea"/>
              </a:rPr>
              <a:t>歳</a:t>
            </a:r>
            <a:endParaRPr lang="en-US" altLang="ja-JP" sz="700" dirty="0">
              <a:latin typeface="+mn-ea"/>
            </a:endParaRPr>
          </a:p>
        </p:txBody>
      </p:sp>
      <p:sp>
        <p:nvSpPr>
          <p:cNvPr id="99" name="テキスト ボックス 98">
            <a:extLst>
              <a:ext uri="{FF2B5EF4-FFF2-40B4-BE49-F238E27FC236}">
                <a16:creationId xmlns:a16="http://schemas.microsoft.com/office/drawing/2014/main" id="{F55EC23C-B142-A7E2-CB85-1C9D57BD0B67}"/>
              </a:ext>
            </a:extLst>
          </p:cNvPr>
          <p:cNvSpPr txBox="1"/>
          <p:nvPr/>
        </p:nvSpPr>
        <p:spPr>
          <a:xfrm>
            <a:off x="6693117" y="6823755"/>
            <a:ext cx="684000" cy="137711"/>
          </a:xfrm>
          <a:prstGeom prst="rect">
            <a:avLst/>
          </a:prstGeom>
          <a:noFill/>
        </p:spPr>
        <p:txBody>
          <a:bodyPr wrap="none" rtlCol="0" anchor="ctr" anchorCtr="0">
            <a:noAutofit/>
          </a:bodyPr>
          <a:lstStyle/>
          <a:p>
            <a:pPr marL="0" lvl="1" algn="ctr"/>
            <a:r>
              <a:rPr lang="ja-JP" altLang="en-US" sz="700">
                <a:latin typeface="+mn-ea"/>
              </a:rPr>
              <a:t>小学校</a:t>
            </a:r>
            <a:r>
              <a:rPr lang="en-US" altLang="ja-JP" sz="700" dirty="0">
                <a:latin typeface="+mn-ea"/>
              </a:rPr>
              <a:t>3</a:t>
            </a:r>
            <a:r>
              <a:rPr lang="ja-JP" altLang="en-US" sz="700">
                <a:latin typeface="+mn-ea"/>
              </a:rPr>
              <a:t>年生修了</a:t>
            </a:r>
            <a:endParaRPr lang="en-US" altLang="ja-JP" sz="700" dirty="0">
              <a:latin typeface="+mn-ea"/>
            </a:endParaRPr>
          </a:p>
        </p:txBody>
      </p:sp>
      <p:sp>
        <p:nvSpPr>
          <p:cNvPr id="20" name="Line 20">
            <a:extLst>
              <a:ext uri="{FF2B5EF4-FFF2-40B4-BE49-F238E27FC236}">
                <a16:creationId xmlns:a16="http://schemas.microsoft.com/office/drawing/2014/main" id="{984D4047-CAA5-4499-FCC8-DC13DD8CC41B}"/>
              </a:ext>
            </a:extLst>
          </p:cNvPr>
          <p:cNvSpPr>
            <a:spLocks noChangeShapeType="1"/>
          </p:cNvSpPr>
          <p:nvPr/>
        </p:nvSpPr>
        <p:spPr bwMode="auto">
          <a:xfrm>
            <a:off x="7033393"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69" name="Line 20">
            <a:extLst>
              <a:ext uri="{FF2B5EF4-FFF2-40B4-BE49-F238E27FC236}">
                <a16:creationId xmlns:a16="http://schemas.microsoft.com/office/drawing/2014/main" id="{860B5C99-9F6A-C493-4428-6D5256FB5FFC}"/>
              </a:ext>
            </a:extLst>
          </p:cNvPr>
          <p:cNvSpPr>
            <a:spLocks noChangeShapeType="1"/>
          </p:cNvSpPr>
          <p:nvPr/>
        </p:nvSpPr>
        <p:spPr bwMode="auto">
          <a:xfrm>
            <a:off x="2531533"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2" name="Line 20">
            <a:extLst>
              <a:ext uri="{FF2B5EF4-FFF2-40B4-BE49-F238E27FC236}">
                <a16:creationId xmlns:a16="http://schemas.microsoft.com/office/drawing/2014/main" id="{2B910C8A-840F-729F-5EBA-AF3F3CAC9BD5}"/>
              </a:ext>
            </a:extLst>
          </p:cNvPr>
          <p:cNvSpPr>
            <a:spLocks noChangeShapeType="1"/>
          </p:cNvSpPr>
          <p:nvPr/>
        </p:nvSpPr>
        <p:spPr bwMode="auto">
          <a:xfrm>
            <a:off x="6383533"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3" name="テキスト ボックス 2">
            <a:extLst>
              <a:ext uri="{FF2B5EF4-FFF2-40B4-BE49-F238E27FC236}">
                <a16:creationId xmlns:a16="http://schemas.microsoft.com/office/drawing/2014/main" id="{5621F6D2-1C7D-1CD7-CD92-B215B61E6FB3}"/>
              </a:ext>
            </a:extLst>
          </p:cNvPr>
          <p:cNvSpPr txBox="1"/>
          <p:nvPr/>
        </p:nvSpPr>
        <p:spPr>
          <a:xfrm>
            <a:off x="6130481" y="6823755"/>
            <a:ext cx="517795" cy="137711"/>
          </a:xfrm>
          <a:prstGeom prst="rect">
            <a:avLst/>
          </a:prstGeom>
          <a:noFill/>
        </p:spPr>
        <p:txBody>
          <a:bodyPr wrap="none" rtlCol="0" anchor="ctr" anchorCtr="0">
            <a:noAutofit/>
          </a:bodyPr>
          <a:lstStyle/>
          <a:p>
            <a:pPr marL="0" lvl="1" algn="ctr"/>
            <a:r>
              <a:rPr lang="ja-JP" altLang="en-US" sz="700">
                <a:latin typeface="+mn-ea"/>
              </a:rPr>
              <a:t>小学校入学</a:t>
            </a:r>
            <a:endParaRPr lang="en-US" altLang="ja-JP" sz="700" dirty="0">
              <a:latin typeface="+mn-ea"/>
            </a:endParaRPr>
          </a:p>
        </p:txBody>
      </p:sp>
      <p:sp>
        <p:nvSpPr>
          <p:cNvPr id="14" name="テキスト ボックス 13">
            <a:extLst>
              <a:ext uri="{FF2B5EF4-FFF2-40B4-BE49-F238E27FC236}">
                <a16:creationId xmlns:a16="http://schemas.microsoft.com/office/drawing/2014/main" id="{05CE7221-C325-B758-D58A-06DDFACD18D7}"/>
              </a:ext>
            </a:extLst>
          </p:cNvPr>
          <p:cNvSpPr txBox="1"/>
          <p:nvPr/>
        </p:nvSpPr>
        <p:spPr>
          <a:xfrm>
            <a:off x="2531533" y="9270891"/>
            <a:ext cx="4500000" cy="2520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子の看護等休暇</a:t>
            </a:r>
            <a:endParaRPr lang="en-US" altLang="ja-JP" sz="500" dirty="0">
              <a:latin typeface="+mn-ea"/>
            </a:endParaRPr>
          </a:p>
        </p:txBody>
      </p:sp>
      <p:sp>
        <p:nvSpPr>
          <p:cNvPr id="15" name="テキスト ボックス 14">
            <a:extLst>
              <a:ext uri="{FF2B5EF4-FFF2-40B4-BE49-F238E27FC236}">
                <a16:creationId xmlns:a16="http://schemas.microsoft.com/office/drawing/2014/main" id="{8E9647EB-3E27-C235-8FFB-ECB075C80B05}"/>
              </a:ext>
            </a:extLst>
          </p:cNvPr>
          <p:cNvSpPr txBox="1"/>
          <p:nvPr/>
        </p:nvSpPr>
        <p:spPr>
          <a:xfrm>
            <a:off x="5555533" y="9545639"/>
            <a:ext cx="828000" cy="331200"/>
          </a:xfrm>
          <a:prstGeom prst="roundRect">
            <a:avLst>
              <a:gd name="adj" fmla="val 18120"/>
            </a:avLst>
          </a:prstGeom>
          <a:solidFill>
            <a:schemeClr val="bg1"/>
          </a:solidFill>
          <a:ln w="12700">
            <a:solidFill>
              <a:schemeClr val="tx1"/>
            </a:solidFill>
          </a:ln>
        </p:spPr>
        <p:txBody>
          <a:bodyPr wrap="none" rtlCol="0" anchor="ctr">
            <a:noAutofit/>
          </a:bodyPr>
          <a:lstStyle/>
          <a:p>
            <a:pPr marL="0" lvl="2" algn="ctr"/>
            <a:r>
              <a:rPr lang="ja-JP" altLang="en-US" sz="700">
                <a:latin typeface="+mn-ea"/>
              </a:rPr>
              <a:t>柔軟な働き方を</a:t>
            </a:r>
            <a:endParaRPr lang="en-US" altLang="ja-JP" sz="700" dirty="0">
              <a:latin typeface="+mn-ea"/>
            </a:endParaRPr>
          </a:p>
          <a:p>
            <a:pPr marL="0" lvl="2" algn="ctr"/>
            <a:r>
              <a:rPr lang="ja-JP" altLang="en-US" sz="700">
                <a:latin typeface="+mn-ea"/>
              </a:rPr>
              <a:t>実現するための措置</a:t>
            </a:r>
            <a:endParaRPr lang="en-US" altLang="ja-JP" sz="500" dirty="0">
              <a:latin typeface="+mn-ea"/>
            </a:endParaRPr>
          </a:p>
        </p:txBody>
      </p:sp>
      <p:sp>
        <p:nvSpPr>
          <p:cNvPr id="12" name="テキスト ボックス 11">
            <a:extLst>
              <a:ext uri="{FF2B5EF4-FFF2-40B4-BE49-F238E27FC236}">
                <a16:creationId xmlns:a16="http://schemas.microsoft.com/office/drawing/2014/main" id="{75C2F638-C8E5-BA53-CAF1-816A8471A9BB}"/>
              </a:ext>
            </a:extLst>
          </p:cNvPr>
          <p:cNvSpPr txBox="1"/>
          <p:nvPr/>
        </p:nvSpPr>
        <p:spPr>
          <a:xfrm>
            <a:off x="6268996" y="2273527"/>
            <a:ext cx="660442" cy="461665"/>
          </a:xfrm>
          <a:prstGeom prst="rect">
            <a:avLst/>
          </a:prstGeom>
          <a:noFill/>
        </p:spPr>
        <p:txBody>
          <a:bodyPr wrap="square" rtlCol="0" anchor="ctr">
            <a:spAutoFit/>
          </a:bodyPr>
          <a:lstStyle/>
          <a:p>
            <a:pPr marL="0" lvl="1" algn="ctr"/>
            <a:r>
              <a:rPr lang="ja-JP" altLang="en-US" sz="1200">
                <a:latin typeface="+mn-ea"/>
              </a:rPr>
              <a:t>社長の</a:t>
            </a:r>
            <a:endParaRPr lang="en-US" altLang="ja-JP" sz="1200" dirty="0">
              <a:latin typeface="+mn-ea"/>
            </a:endParaRPr>
          </a:p>
          <a:p>
            <a:pPr marL="0" lvl="1" algn="ctr"/>
            <a:r>
              <a:rPr lang="ja-JP" altLang="en-US" sz="1200">
                <a:latin typeface="+mn-ea"/>
              </a:rPr>
              <a:t>顔写真</a:t>
            </a:r>
            <a:endParaRPr lang="en-US" altLang="ja-JP" sz="1200" dirty="0">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43C0F146-8AE3-4FF3-B880-722358603D78}"/>
</file>

<file path=customXml/itemProps2.xml><?xml version="1.0" encoding="utf-8"?>
<ds:datastoreItem xmlns:ds="http://schemas.openxmlformats.org/officeDocument/2006/customXml" ds:itemID="{782DFB7E-193B-44FB-818D-C7B9C9853A20}"/>
</file>

<file path=customXml/itemProps3.xml><?xml version="1.0" encoding="utf-8"?>
<ds:datastoreItem xmlns:ds="http://schemas.openxmlformats.org/officeDocument/2006/customXml" ds:itemID="{42DE3586-478B-4D30-A802-F1F9B9101F4C}"/>
</file>

<file path=docProps/app.xml><?xml version="1.0" encoding="utf-8"?>
<Properties xmlns="http://schemas.openxmlformats.org/officeDocument/2006/extended-properties" xmlns:vt="http://schemas.openxmlformats.org/officeDocument/2006/docPropsVTypes">
  <Words>583</Words>
  <PresentationFormat>ユーザー設定</PresentationFormat>
  <Paragraphs>56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HGP創英角ｺﾞｼｯｸUB</vt:lpstr>
      <vt:lpstr>HGSSoeiKakugothicUB</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