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62" r:id="rId2"/>
    <p:sldId id="259" r:id="rId3"/>
    <p:sldId id="260" r:id="rId4"/>
    <p:sldId id="263" r:id="rId5"/>
  </p:sldIdLst>
  <p:sldSz cx="6858000" cy="9906000" type="A4"/>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97"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262" autoAdjust="0"/>
    <p:restoredTop sz="94731" autoAdjust="0"/>
  </p:normalViewPr>
  <p:slideViewPr>
    <p:cSldViewPr snapToGrid="0">
      <p:cViewPr>
        <p:scale>
          <a:sx n="60" d="100"/>
          <a:sy n="60" d="100"/>
        </p:scale>
        <p:origin x="2064" y="-1144"/>
      </p:cViewPr>
      <p:guideLst>
        <p:guide orient="horz" pos="3097"/>
        <p:guide pos="2160"/>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tableStyles.xml" Type="http://schemas.openxmlformats.org/officeDocument/2006/relationships/tableStyles"/><Relationship Id="rId11" Target="../customXml/item1.xml" Type="http://schemas.openxmlformats.org/officeDocument/2006/relationships/customXml"/><Relationship Id="rId12" Target="../customXml/item2.xml" Type="http://schemas.openxmlformats.org/officeDocument/2006/relationships/customXml"/><Relationship Id="rId13" Target="../customXml/item3.xml" Type="http://schemas.openxmlformats.org/officeDocument/2006/relationships/customXml"/><Relationship Id="rId2" Target="slides/slide1.xml" Type="http://schemas.openxmlformats.org/officeDocument/2006/relationships/slide"/><Relationship Id="rId3" Target="slides/slide2.xml" Type="http://schemas.openxmlformats.org/officeDocument/2006/relationships/slide"/><Relationship Id="rId4" Target="slides/slide3.xml" Type="http://schemas.openxmlformats.org/officeDocument/2006/relationships/slide"/><Relationship Id="rId5" Target="slides/slide4.xml" Type="http://schemas.openxmlformats.org/officeDocument/2006/relationships/slide"/><Relationship Id="rId6" Target="notesMasters/notesMaster1.xml" Type="http://schemas.openxmlformats.org/officeDocument/2006/relationships/notesMaster"/><Relationship Id="rId7" Target="presProps.xml" Type="http://schemas.openxmlformats.org/officeDocument/2006/relationships/presProps"/><Relationship Id="rId8" Target="viewProps.xml" Type="http://schemas.openxmlformats.org/officeDocument/2006/relationships/viewProps"/><Relationship Id="rId9" Target="theme/theme1.xml" Type="http://schemas.openxmlformats.org/officeDocument/2006/relationships/theme"/></Relationships>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lvl1pPr>
          </a:lstStyle>
          <a:p>
            <a:fld id="{DBFB376E-3F91-41DC-B1EF-70A0B8622825}" type="datetimeFigureOut">
              <a:rPr kumimoji="1" lang="ja-JP" altLang="en-US" smtClean="0"/>
              <a:t>2025/3/1</a:t>
            </a:fld>
            <a:endParaRPr kumimoji="1" lang="ja-JP" altLang="en-US"/>
          </a:p>
        </p:txBody>
      </p:sp>
      <p:sp>
        <p:nvSpPr>
          <p:cNvPr id="4" name="スライド イメージ プレースホルダー 3"/>
          <p:cNvSpPr>
            <a:spLocks noGrp="1" noRot="1" noChangeAspect="1"/>
          </p:cNvSpPr>
          <p:nvPr>
            <p:ph type="sldImg" idx="2"/>
          </p:nvPr>
        </p:nvSpPr>
        <p:spPr>
          <a:xfrm>
            <a:off x="2216150" y="1233488"/>
            <a:ext cx="230346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100" y="4748213"/>
            <a:ext cx="5389563" cy="388461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lvl1pPr>
          </a:lstStyle>
          <a:p>
            <a:fld id="{F2EC4153-B0CE-436B-A448-88C7A975D516}" type="slidenum">
              <a:rPr kumimoji="1" lang="ja-JP" altLang="en-US" smtClean="0"/>
              <a:t>‹#›</a:t>
            </a:fld>
            <a:endParaRPr kumimoji="1" lang="ja-JP" altLang="en-US"/>
          </a:p>
        </p:txBody>
      </p:sp>
    </p:spTree>
    <p:extLst>
      <p:ext uri="{BB962C8B-B14F-4D97-AF65-F5344CB8AC3E}">
        <p14:creationId xmlns:p14="http://schemas.microsoft.com/office/powerpoint/2010/main" val="350270930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F2EC4153-B0CE-436B-A448-88C7A975D516}" type="slidenum">
              <a:rPr kumimoji="1" lang="ja-JP" altLang="en-US" smtClean="0"/>
              <a:t>2</a:t>
            </a:fld>
            <a:endParaRPr kumimoji="1" lang="ja-JP" altLang="en-US"/>
          </a:p>
        </p:txBody>
      </p:sp>
    </p:spTree>
    <p:extLst>
      <p:ext uri="{BB962C8B-B14F-4D97-AF65-F5344CB8AC3E}">
        <p14:creationId xmlns:p14="http://schemas.microsoft.com/office/powerpoint/2010/main" val="3681392944"/>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29956716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0119C29-559B-BA54-D00D-13A469C12DF1}"/>
              </a:ext>
            </a:extLst>
          </p:cNvPr>
          <p:cNvSpPr>
            <a:spLocks noGrp="1"/>
          </p:cNvSpPr>
          <p:nvPr>
            <p:ph type="title"/>
          </p:nvPr>
        </p:nvSpPr>
        <p:spPr>
          <a:xfrm>
            <a:off x="471488" y="527404"/>
            <a:ext cx="5915025" cy="1914702"/>
          </a:xfrm>
          <a:prstGeom prst="rect">
            <a:avLst/>
          </a:prstGeom>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19282E3D-D61A-5B33-7752-41F8CE712644}"/>
              </a:ext>
            </a:extLst>
          </p:cNvPr>
          <p:cNvSpPr>
            <a:spLocks noGrp="1"/>
          </p:cNvSpPr>
          <p:nvPr>
            <p:ph type="body" orient="vert" idx="1"/>
          </p:nvPr>
        </p:nvSpPr>
        <p:spPr>
          <a:xfrm>
            <a:off x="471488" y="2637014"/>
            <a:ext cx="5915025" cy="6285266"/>
          </a:xfrm>
          <a:prstGeom prst="rect">
            <a:avLst/>
          </a:prstGeo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CF3F0312-837A-021D-274A-FA3CB4A79830}"/>
              </a:ext>
            </a:extLst>
          </p:cNvPr>
          <p:cNvSpPr>
            <a:spLocks noGrp="1"/>
          </p:cNvSpPr>
          <p:nvPr>
            <p:ph type="dt" sz="half" idx="10"/>
          </p:nvPr>
        </p:nvSpPr>
        <p:spPr>
          <a:xfrm>
            <a:off x="471488" y="9181395"/>
            <a:ext cx="1543050" cy="527403"/>
          </a:xfrm>
          <a:prstGeom prst="rect">
            <a:avLst/>
          </a:prstGeom>
        </p:spPr>
        <p:txBody>
          <a:bodyPr/>
          <a:lstStyle/>
          <a:p>
            <a:fld id="{C4AC2822-C2C2-47DF-9B83-B514580DA324}" type="datetimeFigureOut">
              <a:rPr kumimoji="1" lang="ja-JP" altLang="en-US" smtClean="0"/>
              <a:t>2025/3/1</a:t>
            </a:fld>
            <a:endParaRPr kumimoji="1" lang="ja-JP" altLang="en-US"/>
          </a:p>
        </p:txBody>
      </p:sp>
      <p:sp>
        <p:nvSpPr>
          <p:cNvPr id="5" name="フッター プレースホルダー 4">
            <a:extLst>
              <a:ext uri="{FF2B5EF4-FFF2-40B4-BE49-F238E27FC236}">
                <a16:creationId xmlns:a16="http://schemas.microsoft.com/office/drawing/2014/main" id="{2AEA3EC8-C8AB-BB56-EC99-2DC794605B22}"/>
              </a:ext>
            </a:extLst>
          </p:cNvPr>
          <p:cNvSpPr>
            <a:spLocks noGrp="1"/>
          </p:cNvSpPr>
          <p:nvPr>
            <p:ph type="ftr" sz="quarter" idx="11"/>
          </p:nvPr>
        </p:nvSpPr>
        <p:spPr>
          <a:xfrm>
            <a:off x="2271713" y="9181395"/>
            <a:ext cx="2314575" cy="527403"/>
          </a:xfrm>
          <a:prstGeom prst="rect">
            <a:avLst/>
          </a:prstGeom>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5A495E6-F441-D452-0E90-39DA2F0EFAC1}"/>
              </a:ext>
            </a:extLst>
          </p:cNvPr>
          <p:cNvSpPr>
            <a:spLocks noGrp="1"/>
          </p:cNvSpPr>
          <p:nvPr>
            <p:ph type="sldNum" sz="quarter" idx="12"/>
          </p:nvPr>
        </p:nvSpPr>
        <p:spPr>
          <a:xfrm>
            <a:off x="4843463" y="9181395"/>
            <a:ext cx="1543050" cy="527403"/>
          </a:xfrm>
          <a:prstGeom prst="rect">
            <a:avLst/>
          </a:prstGeom>
        </p:spPr>
        <p:txBody>
          <a:bodyPr/>
          <a:lstStyle/>
          <a:p>
            <a:fld id="{DE16DCE9-0B3B-46B9-9870-82DCFF12B18D}" type="slidenum">
              <a:rPr kumimoji="1" lang="ja-JP" altLang="en-US" smtClean="0"/>
              <a:t>‹#›</a:t>
            </a:fld>
            <a:endParaRPr kumimoji="1" lang="ja-JP" altLang="en-US"/>
          </a:p>
        </p:txBody>
      </p:sp>
    </p:spTree>
    <p:extLst>
      <p:ext uri="{BB962C8B-B14F-4D97-AF65-F5344CB8AC3E}">
        <p14:creationId xmlns:p14="http://schemas.microsoft.com/office/powerpoint/2010/main" val="12962549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777583F1-21F0-15DE-5F1B-2DAB11A82F28}"/>
              </a:ext>
            </a:extLst>
          </p:cNvPr>
          <p:cNvSpPr>
            <a:spLocks noGrp="1"/>
          </p:cNvSpPr>
          <p:nvPr>
            <p:ph type="title" orient="vert"/>
          </p:nvPr>
        </p:nvSpPr>
        <p:spPr>
          <a:xfrm>
            <a:off x="4907756" y="527403"/>
            <a:ext cx="1478756" cy="8394877"/>
          </a:xfrm>
          <a:prstGeom prst="rect">
            <a:avLst/>
          </a:prstGeo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4C2F3C31-FA01-3CB4-44E6-6C0DF2D424C1}"/>
              </a:ext>
            </a:extLst>
          </p:cNvPr>
          <p:cNvSpPr>
            <a:spLocks noGrp="1"/>
          </p:cNvSpPr>
          <p:nvPr>
            <p:ph type="body" orient="vert" idx="1"/>
          </p:nvPr>
        </p:nvSpPr>
        <p:spPr>
          <a:xfrm>
            <a:off x="471487" y="527403"/>
            <a:ext cx="4350544" cy="8394877"/>
          </a:xfrm>
          <a:prstGeom prst="rect">
            <a:avLst/>
          </a:prstGeo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8AA807D-D0D5-4583-9BCD-5DE5FAC500BD}"/>
              </a:ext>
            </a:extLst>
          </p:cNvPr>
          <p:cNvSpPr>
            <a:spLocks noGrp="1"/>
          </p:cNvSpPr>
          <p:nvPr>
            <p:ph type="dt" sz="half" idx="10"/>
          </p:nvPr>
        </p:nvSpPr>
        <p:spPr>
          <a:xfrm>
            <a:off x="471488" y="9181395"/>
            <a:ext cx="1543050" cy="527403"/>
          </a:xfrm>
          <a:prstGeom prst="rect">
            <a:avLst/>
          </a:prstGeom>
        </p:spPr>
        <p:txBody>
          <a:bodyPr/>
          <a:lstStyle/>
          <a:p>
            <a:fld id="{C4AC2822-C2C2-47DF-9B83-B514580DA324}" type="datetimeFigureOut">
              <a:rPr kumimoji="1" lang="ja-JP" altLang="en-US" smtClean="0"/>
              <a:t>2025/3/1</a:t>
            </a:fld>
            <a:endParaRPr kumimoji="1" lang="ja-JP" altLang="en-US"/>
          </a:p>
        </p:txBody>
      </p:sp>
      <p:sp>
        <p:nvSpPr>
          <p:cNvPr id="5" name="フッター プレースホルダー 4">
            <a:extLst>
              <a:ext uri="{FF2B5EF4-FFF2-40B4-BE49-F238E27FC236}">
                <a16:creationId xmlns:a16="http://schemas.microsoft.com/office/drawing/2014/main" id="{B9CF7B70-5F14-EA07-02C0-20373BDE11F4}"/>
              </a:ext>
            </a:extLst>
          </p:cNvPr>
          <p:cNvSpPr>
            <a:spLocks noGrp="1"/>
          </p:cNvSpPr>
          <p:nvPr>
            <p:ph type="ftr" sz="quarter" idx="11"/>
          </p:nvPr>
        </p:nvSpPr>
        <p:spPr>
          <a:xfrm>
            <a:off x="2271713" y="9181395"/>
            <a:ext cx="2314575" cy="527403"/>
          </a:xfrm>
          <a:prstGeom prst="rect">
            <a:avLst/>
          </a:prstGeom>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828E019-29D7-BDD0-5313-1A4E66262CB0}"/>
              </a:ext>
            </a:extLst>
          </p:cNvPr>
          <p:cNvSpPr>
            <a:spLocks noGrp="1"/>
          </p:cNvSpPr>
          <p:nvPr>
            <p:ph type="sldNum" sz="quarter" idx="12"/>
          </p:nvPr>
        </p:nvSpPr>
        <p:spPr>
          <a:xfrm>
            <a:off x="4843463" y="9181395"/>
            <a:ext cx="1543050" cy="527403"/>
          </a:xfrm>
          <a:prstGeom prst="rect">
            <a:avLst/>
          </a:prstGeom>
        </p:spPr>
        <p:txBody>
          <a:bodyPr/>
          <a:lstStyle/>
          <a:p>
            <a:fld id="{DE16DCE9-0B3B-46B9-9870-82DCFF12B18D}" type="slidenum">
              <a:rPr kumimoji="1" lang="ja-JP" altLang="en-US" smtClean="0"/>
              <a:t>‹#›</a:t>
            </a:fld>
            <a:endParaRPr kumimoji="1" lang="ja-JP" altLang="en-US"/>
          </a:p>
        </p:txBody>
      </p:sp>
    </p:spTree>
    <p:extLst>
      <p:ext uri="{BB962C8B-B14F-4D97-AF65-F5344CB8AC3E}">
        <p14:creationId xmlns:p14="http://schemas.microsoft.com/office/powerpoint/2010/main" val="10183078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E1B8AAA-9E74-7F56-C3A4-05D816B55827}"/>
              </a:ext>
            </a:extLst>
          </p:cNvPr>
          <p:cNvSpPr>
            <a:spLocks noGrp="1"/>
          </p:cNvSpPr>
          <p:nvPr>
            <p:ph type="ctrTitle"/>
          </p:nvPr>
        </p:nvSpPr>
        <p:spPr>
          <a:xfrm>
            <a:off x="857250" y="1621191"/>
            <a:ext cx="5143500" cy="3448756"/>
          </a:xfrm>
          <a:prstGeom prst="rect">
            <a:avLst/>
          </a:prstGeom>
        </p:spPr>
        <p:txBody>
          <a:bodyPr anchor="b"/>
          <a:lstStyle>
            <a:lvl1pPr algn="ctr">
              <a:defRPr sz="8666"/>
            </a:lvl1pPr>
          </a:lstStyle>
          <a:p>
            <a:r>
              <a:rPr kumimoji="1" lang="ja-JP" altLang="en-US"/>
              <a:t>マスター タイトルの書式設定</a:t>
            </a:r>
          </a:p>
        </p:txBody>
      </p:sp>
      <p:sp>
        <p:nvSpPr>
          <p:cNvPr id="3" name="字幕 2">
            <a:extLst>
              <a:ext uri="{FF2B5EF4-FFF2-40B4-BE49-F238E27FC236}">
                <a16:creationId xmlns:a16="http://schemas.microsoft.com/office/drawing/2014/main" id="{5F473F03-65B9-5EC3-14D1-1B31CC5D8F8C}"/>
              </a:ext>
            </a:extLst>
          </p:cNvPr>
          <p:cNvSpPr>
            <a:spLocks noGrp="1"/>
          </p:cNvSpPr>
          <p:nvPr>
            <p:ph type="subTitle" idx="1"/>
          </p:nvPr>
        </p:nvSpPr>
        <p:spPr>
          <a:xfrm>
            <a:off x="857250" y="5202944"/>
            <a:ext cx="5143500" cy="2391656"/>
          </a:xfrm>
          <a:prstGeom prst="rect">
            <a:avLst/>
          </a:prstGeom>
        </p:spPr>
        <p:txBody>
          <a:bodyPr/>
          <a:lstStyle>
            <a:lvl1pPr marL="0" indent="0" algn="ctr">
              <a:buNone/>
              <a:defRPr sz="3467"/>
            </a:lvl1pPr>
            <a:lvl2pPr marL="660380" indent="0" algn="ctr">
              <a:buNone/>
              <a:defRPr sz="2889"/>
            </a:lvl2pPr>
            <a:lvl3pPr marL="1320759" indent="0" algn="ctr">
              <a:buNone/>
              <a:defRPr sz="2600"/>
            </a:lvl3pPr>
            <a:lvl4pPr marL="1981139" indent="0" algn="ctr">
              <a:buNone/>
              <a:defRPr sz="2311"/>
            </a:lvl4pPr>
            <a:lvl5pPr marL="2641519" indent="0" algn="ctr">
              <a:buNone/>
              <a:defRPr sz="2311"/>
            </a:lvl5pPr>
            <a:lvl6pPr marL="3301898" indent="0" algn="ctr">
              <a:buNone/>
              <a:defRPr sz="2311"/>
            </a:lvl6pPr>
            <a:lvl7pPr marL="3962278" indent="0" algn="ctr">
              <a:buNone/>
              <a:defRPr sz="2311"/>
            </a:lvl7pPr>
            <a:lvl8pPr marL="4622658" indent="0" algn="ctr">
              <a:buNone/>
              <a:defRPr sz="2311"/>
            </a:lvl8pPr>
            <a:lvl9pPr marL="5283037" indent="0" algn="ctr">
              <a:buNone/>
              <a:defRPr sz="2311"/>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62B09C64-93F7-C05A-5C8C-8FC21537791B}"/>
              </a:ext>
            </a:extLst>
          </p:cNvPr>
          <p:cNvSpPr>
            <a:spLocks noGrp="1"/>
          </p:cNvSpPr>
          <p:nvPr>
            <p:ph type="dt" sz="half" idx="10"/>
          </p:nvPr>
        </p:nvSpPr>
        <p:spPr>
          <a:xfrm>
            <a:off x="471488" y="9181395"/>
            <a:ext cx="1543050" cy="527403"/>
          </a:xfrm>
          <a:prstGeom prst="rect">
            <a:avLst/>
          </a:prstGeom>
        </p:spPr>
        <p:txBody>
          <a:bodyPr/>
          <a:lstStyle/>
          <a:p>
            <a:fld id="{C4AC2822-C2C2-47DF-9B83-B514580DA324}" type="datetimeFigureOut">
              <a:rPr kumimoji="1" lang="ja-JP" altLang="en-US" smtClean="0"/>
              <a:t>2025/3/1</a:t>
            </a:fld>
            <a:endParaRPr kumimoji="1" lang="ja-JP" altLang="en-US"/>
          </a:p>
        </p:txBody>
      </p:sp>
      <p:sp>
        <p:nvSpPr>
          <p:cNvPr id="5" name="フッター プレースホルダー 4">
            <a:extLst>
              <a:ext uri="{FF2B5EF4-FFF2-40B4-BE49-F238E27FC236}">
                <a16:creationId xmlns:a16="http://schemas.microsoft.com/office/drawing/2014/main" id="{0F3561AF-785F-6633-4C74-A791E4DA8094}"/>
              </a:ext>
            </a:extLst>
          </p:cNvPr>
          <p:cNvSpPr>
            <a:spLocks noGrp="1"/>
          </p:cNvSpPr>
          <p:nvPr>
            <p:ph type="ftr" sz="quarter" idx="11"/>
          </p:nvPr>
        </p:nvSpPr>
        <p:spPr>
          <a:xfrm>
            <a:off x="2271713" y="9181395"/>
            <a:ext cx="2314575" cy="527403"/>
          </a:xfrm>
          <a:prstGeom prst="rect">
            <a:avLst/>
          </a:prstGeom>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99427DB-BE98-B388-423F-3072B2E7511A}"/>
              </a:ext>
            </a:extLst>
          </p:cNvPr>
          <p:cNvSpPr>
            <a:spLocks noGrp="1"/>
          </p:cNvSpPr>
          <p:nvPr>
            <p:ph type="sldNum" sz="quarter" idx="12"/>
          </p:nvPr>
        </p:nvSpPr>
        <p:spPr>
          <a:xfrm>
            <a:off x="4843463" y="9181395"/>
            <a:ext cx="1543050" cy="527403"/>
          </a:xfrm>
          <a:prstGeom prst="rect">
            <a:avLst/>
          </a:prstGeom>
        </p:spPr>
        <p:txBody>
          <a:bodyPr/>
          <a:lstStyle/>
          <a:p>
            <a:fld id="{DE16DCE9-0B3B-46B9-9870-82DCFF12B18D}" type="slidenum">
              <a:rPr kumimoji="1" lang="ja-JP" altLang="en-US" smtClean="0"/>
              <a:t>‹#›</a:t>
            </a:fld>
            <a:endParaRPr kumimoji="1" lang="ja-JP" altLang="en-US"/>
          </a:p>
        </p:txBody>
      </p:sp>
    </p:spTree>
    <p:extLst>
      <p:ext uri="{BB962C8B-B14F-4D97-AF65-F5344CB8AC3E}">
        <p14:creationId xmlns:p14="http://schemas.microsoft.com/office/powerpoint/2010/main" val="681495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3E2E165-92E4-51C1-A6B5-11FE3955340B}"/>
              </a:ext>
            </a:extLst>
          </p:cNvPr>
          <p:cNvSpPr>
            <a:spLocks noGrp="1"/>
          </p:cNvSpPr>
          <p:nvPr>
            <p:ph type="title"/>
          </p:nvPr>
        </p:nvSpPr>
        <p:spPr>
          <a:xfrm>
            <a:off x="471488" y="527404"/>
            <a:ext cx="5915025" cy="1914702"/>
          </a:xfrm>
          <a:prstGeom prst="rect">
            <a:avLst/>
          </a:prstGeom>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D7E8BEE2-D938-D81F-AB8E-F4F05967A038}"/>
              </a:ext>
            </a:extLst>
          </p:cNvPr>
          <p:cNvSpPr>
            <a:spLocks noGrp="1"/>
          </p:cNvSpPr>
          <p:nvPr>
            <p:ph idx="1"/>
          </p:nvPr>
        </p:nvSpPr>
        <p:spPr>
          <a:xfrm>
            <a:off x="471488" y="2637014"/>
            <a:ext cx="5915025" cy="6285266"/>
          </a:xfrm>
          <a:prstGeom prst="rect">
            <a:avLst/>
          </a:prstGeo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D9BC0F1-8509-9D7B-8DF0-349956BB0129}"/>
              </a:ext>
            </a:extLst>
          </p:cNvPr>
          <p:cNvSpPr>
            <a:spLocks noGrp="1"/>
          </p:cNvSpPr>
          <p:nvPr>
            <p:ph type="dt" sz="half" idx="10"/>
          </p:nvPr>
        </p:nvSpPr>
        <p:spPr>
          <a:xfrm>
            <a:off x="471488" y="9181395"/>
            <a:ext cx="1543050" cy="527403"/>
          </a:xfrm>
          <a:prstGeom prst="rect">
            <a:avLst/>
          </a:prstGeom>
        </p:spPr>
        <p:txBody>
          <a:bodyPr/>
          <a:lstStyle/>
          <a:p>
            <a:fld id="{C4AC2822-C2C2-47DF-9B83-B514580DA324}" type="datetimeFigureOut">
              <a:rPr kumimoji="1" lang="ja-JP" altLang="en-US" smtClean="0"/>
              <a:t>2025/3/1</a:t>
            </a:fld>
            <a:endParaRPr kumimoji="1" lang="ja-JP" altLang="en-US"/>
          </a:p>
        </p:txBody>
      </p:sp>
      <p:sp>
        <p:nvSpPr>
          <p:cNvPr id="5" name="フッター プレースホルダー 4">
            <a:extLst>
              <a:ext uri="{FF2B5EF4-FFF2-40B4-BE49-F238E27FC236}">
                <a16:creationId xmlns:a16="http://schemas.microsoft.com/office/drawing/2014/main" id="{F46205DB-47FA-D267-1442-03F885BA1AB9}"/>
              </a:ext>
            </a:extLst>
          </p:cNvPr>
          <p:cNvSpPr>
            <a:spLocks noGrp="1"/>
          </p:cNvSpPr>
          <p:nvPr>
            <p:ph type="ftr" sz="quarter" idx="11"/>
          </p:nvPr>
        </p:nvSpPr>
        <p:spPr>
          <a:xfrm>
            <a:off x="2271713" y="9181395"/>
            <a:ext cx="2314575" cy="527403"/>
          </a:xfrm>
          <a:prstGeom prst="rect">
            <a:avLst/>
          </a:prstGeom>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7564ABF-2C0F-AD83-0800-1276AE3DAB36}"/>
              </a:ext>
            </a:extLst>
          </p:cNvPr>
          <p:cNvSpPr>
            <a:spLocks noGrp="1"/>
          </p:cNvSpPr>
          <p:nvPr>
            <p:ph type="sldNum" sz="quarter" idx="12"/>
          </p:nvPr>
        </p:nvSpPr>
        <p:spPr>
          <a:xfrm>
            <a:off x="4843463" y="9181395"/>
            <a:ext cx="1543050" cy="527403"/>
          </a:xfrm>
          <a:prstGeom prst="rect">
            <a:avLst/>
          </a:prstGeom>
        </p:spPr>
        <p:txBody>
          <a:bodyPr/>
          <a:lstStyle/>
          <a:p>
            <a:fld id="{DE16DCE9-0B3B-46B9-9870-82DCFF12B18D}" type="slidenum">
              <a:rPr kumimoji="1" lang="ja-JP" altLang="en-US" smtClean="0"/>
              <a:t>‹#›</a:t>
            </a:fld>
            <a:endParaRPr kumimoji="1" lang="ja-JP" altLang="en-US"/>
          </a:p>
        </p:txBody>
      </p:sp>
    </p:spTree>
    <p:extLst>
      <p:ext uri="{BB962C8B-B14F-4D97-AF65-F5344CB8AC3E}">
        <p14:creationId xmlns:p14="http://schemas.microsoft.com/office/powerpoint/2010/main" val="40932629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68229D8-8511-E363-7B37-92101185FEDC}"/>
              </a:ext>
            </a:extLst>
          </p:cNvPr>
          <p:cNvSpPr>
            <a:spLocks noGrp="1"/>
          </p:cNvSpPr>
          <p:nvPr>
            <p:ph type="title"/>
          </p:nvPr>
        </p:nvSpPr>
        <p:spPr>
          <a:xfrm>
            <a:off x="467916" y="2469622"/>
            <a:ext cx="5915025" cy="4120620"/>
          </a:xfrm>
          <a:prstGeom prst="rect">
            <a:avLst/>
          </a:prstGeom>
        </p:spPr>
        <p:txBody>
          <a:bodyPr anchor="b"/>
          <a:lstStyle>
            <a:lvl1pPr>
              <a:defRPr sz="8666"/>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F091E3B7-BBCE-5E16-FBFF-03A1077C4300}"/>
              </a:ext>
            </a:extLst>
          </p:cNvPr>
          <p:cNvSpPr>
            <a:spLocks noGrp="1"/>
          </p:cNvSpPr>
          <p:nvPr>
            <p:ph type="body" idx="1"/>
          </p:nvPr>
        </p:nvSpPr>
        <p:spPr>
          <a:xfrm>
            <a:off x="467916" y="6629225"/>
            <a:ext cx="5915025" cy="2166937"/>
          </a:xfrm>
          <a:prstGeom prst="rect">
            <a:avLst/>
          </a:prstGeom>
        </p:spPr>
        <p:txBody>
          <a:bodyPr/>
          <a:lstStyle>
            <a:lvl1pPr marL="0" indent="0">
              <a:buNone/>
              <a:defRPr sz="3467">
                <a:solidFill>
                  <a:schemeClr val="tx1">
                    <a:tint val="82000"/>
                  </a:schemeClr>
                </a:solidFill>
              </a:defRPr>
            </a:lvl1pPr>
            <a:lvl2pPr marL="660380" indent="0">
              <a:buNone/>
              <a:defRPr sz="2889">
                <a:solidFill>
                  <a:schemeClr val="tx1">
                    <a:tint val="82000"/>
                  </a:schemeClr>
                </a:solidFill>
              </a:defRPr>
            </a:lvl2pPr>
            <a:lvl3pPr marL="1320759" indent="0">
              <a:buNone/>
              <a:defRPr sz="2600">
                <a:solidFill>
                  <a:schemeClr val="tx1">
                    <a:tint val="82000"/>
                  </a:schemeClr>
                </a:solidFill>
              </a:defRPr>
            </a:lvl3pPr>
            <a:lvl4pPr marL="1981139" indent="0">
              <a:buNone/>
              <a:defRPr sz="2311">
                <a:solidFill>
                  <a:schemeClr val="tx1">
                    <a:tint val="82000"/>
                  </a:schemeClr>
                </a:solidFill>
              </a:defRPr>
            </a:lvl4pPr>
            <a:lvl5pPr marL="2641519" indent="0">
              <a:buNone/>
              <a:defRPr sz="2311">
                <a:solidFill>
                  <a:schemeClr val="tx1">
                    <a:tint val="82000"/>
                  </a:schemeClr>
                </a:solidFill>
              </a:defRPr>
            </a:lvl5pPr>
            <a:lvl6pPr marL="3301898" indent="0">
              <a:buNone/>
              <a:defRPr sz="2311">
                <a:solidFill>
                  <a:schemeClr val="tx1">
                    <a:tint val="82000"/>
                  </a:schemeClr>
                </a:solidFill>
              </a:defRPr>
            </a:lvl6pPr>
            <a:lvl7pPr marL="3962278" indent="0">
              <a:buNone/>
              <a:defRPr sz="2311">
                <a:solidFill>
                  <a:schemeClr val="tx1">
                    <a:tint val="82000"/>
                  </a:schemeClr>
                </a:solidFill>
              </a:defRPr>
            </a:lvl7pPr>
            <a:lvl8pPr marL="4622658" indent="0">
              <a:buNone/>
              <a:defRPr sz="2311">
                <a:solidFill>
                  <a:schemeClr val="tx1">
                    <a:tint val="82000"/>
                  </a:schemeClr>
                </a:solidFill>
              </a:defRPr>
            </a:lvl8pPr>
            <a:lvl9pPr marL="5283037" indent="0">
              <a:buNone/>
              <a:defRPr sz="2311">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A44EA00C-29E7-93EF-1221-FE6E80DBBE28}"/>
              </a:ext>
            </a:extLst>
          </p:cNvPr>
          <p:cNvSpPr>
            <a:spLocks noGrp="1"/>
          </p:cNvSpPr>
          <p:nvPr>
            <p:ph type="dt" sz="half" idx="10"/>
          </p:nvPr>
        </p:nvSpPr>
        <p:spPr>
          <a:xfrm>
            <a:off x="471488" y="9181395"/>
            <a:ext cx="1543050" cy="527403"/>
          </a:xfrm>
          <a:prstGeom prst="rect">
            <a:avLst/>
          </a:prstGeom>
        </p:spPr>
        <p:txBody>
          <a:bodyPr/>
          <a:lstStyle/>
          <a:p>
            <a:fld id="{C4AC2822-C2C2-47DF-9B83-B514580DA324}" type="datetimeFigureOut">
              <a:rPr kumimoji="1" lang="ja-JP" altLang="en-US" smtClean="0"/>
              <a:t>2025/3/1</a:t>
            </a:fld>
            <a:endParaRPr kumimoji="1" lang="ja-JP" altLang="en-US"/>
          </a:p>
        </p:txBody>
      </p:sp>
      <p:sp>
        <p:nvSpPr>
          <p:cNvPr id="5" name="フッター プレースホルダー 4">
            <a:extLst>
              <a:ext uri="{FF2B5EF4-FFF2-40B4-BE49-F238E27FC236}">
                <a16:creationId xmlns:a16="http://schemas.microsoft.com/office/drawing/2014/main" id="{17299816-EDA7-F32A-DE2C-3DCC93F315FB}"/>
              </a:ext>
            </a:extLst>
          </p:cNvPr>
          <p:cNvSpPr>
            <a:spLocks noGrp="1"/>
          </p:cNvSpPr>
          <p:nvPr>
            <p:ph type="ftr" sz="quarter" idx="11"/>
          </p:nvPr>
        </p:nvSpPr>
        <p:spPr>
          <a:xfrm>
            <a:off x="2271713" y="9181395"/>
            <a:ext cx="2314575" cy="527403"/>
          </a:xfrm>
          <a:prstGeom prst="rect">
            <a:avLst/>
          </a:prstGeom>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CFE9A83-07C4-6166-964F-40D72CB484D2}"/>
              </a:ext>
            </a:extLst>
          </p:cNvPr>
          <p:cNvSpPr>
            <a:spLocks noGrp="1"/>
          </p:cNvSpPr>
          <p:nvPr>
            <p:ph type="sldNum" sz="quarter" idx="12"/>
          </p:nvPr>
        </p:nvSpPr>
        <p:spPr>
          <a:xfrm>
            <a:off x="4843463" y="9181395"/>
            <a:ext cx="1543050" cy="527403"/>
          </a:xfrm>
          <a:prstGeom prst="rect">
            <a:avLst/>
          </a:prstGeom>
        </p:spPr>
        <p:txBody>
          <a:bodyPr/>
          <a:lstStyle/>
          <a:p>
            <a:fld id="{DE16DCE9-0B3B-46B9-9870-82DCFF12B18D}" type="slidenum">
              <a:rPr kumimoji="1" lang="ja-JP" altLang="en-US" smtClean="0"/>
              <a:t>‹#›</a:t>
            </a:fld>
            <a:endParaRPr kumimoji="1" lang="ja-JP" altLang="en-US"/>
          </a:p>
        </p:txBody>
      </p:sp>
    </p:spTree>
    <p:extLst>
      <p:ext uri="{BB962C8B-B14F-4D97-AF65-F5344CB8AC3E}">
        <p14:creationId xmlns:p14="http://schemas.microsoft.com/office/powerpoint/2010/main" val="30097706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01EEC28-5756-A21F-3386-10150D56E2F6}"/>
              </a:ext>
            </a:extLst>
          </p:cNvPr>
          <p:cNvSpPr>
            <a:spLocks noGrp="1"/>
          </p:cNvSpPr>
          <p:nvPr>
            <p:ph type="title"/>
          </p:nvPr>
        </p:nvSpPr>
        <p:spPr>
          <a:xfrm>
            <a:off x="471488" y="527404"/>
            <a:ext cx="5915025" cy="1914702"/>
          </a:xfrm>
          <a:prstGeom prst="rect">
            <a:avLst/>
          </a:prstGeom>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2D6F9507-10D8-102D-8CFD-A5AC70D1F3C9}"/>
              </a:ext>
            </a:extLst>
          </p:cNvPr>
          <p:cNvSpPr>
            <a:spLocks noGrp="1"/>
          </p:cNvSpPr>
          <p:nvPr>
            <p:ph sz="half" idx="1"/>
          </p:nvPr>
        </p:nvSpPr>
        <p:spPr>
          <a:xfrm>
            <a:off x="471488" y="2637014"/>
            <a:ext cx="2914650" cy="6285266"/>
          </a:xfrm>
          <a:prstGeom prst="rect">
            <a:avLst/>
          </a:prstGeo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6CFF834D-1AFE-1D42-2355-CCA5C3F66882}"/>
              </a:ext>
            </a:extLst>
          </p:cNvPr>
          <p:cNvSpPr>
            <a:spLocks noGrp="1"/>
          </p:cNvSpPr>
          <p:nvPr>
            <p:ph sz="half" idx="2"/>
          </p:nvPr>
        </p:nvSpPr>
        <p:spPr>
          <a:xfrm>
            <a:off x="3471863" y="2637014"/>
            <a:ext cx="2914650" cy="6285266"/>
          </a:xfrm>
          <a:prstGeom prst="rect">
            <a:avLst/>
          </a:prstGeo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7C4588FE-D36A-70DF-84EF-908F25198828}"/>
              </a:ext>
            </a:extLst>
          </p:cNvPr>
          <p:cNvSpPr>
            <a:spLocks noGrp="1"/>
          </p:cNvSpPr>
          <p:nvPr>
            <p:ph type="dt" sz="half" idx="10"/>
          </p:nvPr>
        </p:nvSpPr>
        <p:spPr>
          <a:xfrm>
            <a:off x="471488" y="9181395"/>
            <a:ext cx="1543050" cy="527403"/>
          </a:xfrm>
          <a:prstGeom prst="rect">
            <a:avLst/>
          </a:prstGeom>
        </p:spPr>
        <p:txBody>
          <a:bodyPr/>
          <a:lstStyle/>
          <a:p>
            <a:fld id="{C4AC2822-C2C2-47DF-9B83-B514580DA324}" type="datetimeFigureOut">
              <a:rPr kumimoji="1" lang="ja-JP" altLang="en-US" smtClean="0"/>
              <a:t>2025/3/1</a:t>
            </a:fld>
            <a:endParaRPr kumimoji="1" lang="ja-JP" altLang="en-US"/>
          </a:p>
        </p:txBody>
      </p:sp>
      <p:sp>
        <p:nvSpPr>
          <p:cNvPr id="6" name="フッター プレースホルダー 5">
            <a:extLst>
              <a:ext uri="{FF2B5EF4-FFF2-40B4-BE49-F238E27FC236}">
                <a16:creationId xmlns:a16="http://schemas.microsoft.com/office/drawing/2014/main" id="{DA6573B6-6748-F715-85ED-D43E3372754E}"/>
              </a:ext>
            </a:extLst>
          </p:cNvPr>
          <p:cNvSpPr>
            <a:spLocks noGrp="1"/>
          </p:cNvSpPr>
          <p:nvPr>
            <p:ph type="ftr" sz="quarter" idx="11"/>
          </p:nvPr>
        </p:nvSpPr>
        <p:spPr>
          <a:xfrm>
            <a:off x="2271713" y="9181395"/>
            <a:ext cx="2314575" cy="527403"/>
          </a:xfrm>
          <a:prstGeom prst="rect">
            <a:avLst/>
          </a:prstGeom>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457102E1-90A5-082C-6432-DBCC8F0B7F18}"/>
              </a:ext>
            </a:extLst>
          </p:cNvPr>
          <p:cNvSpPr>
            <a:spLocks noGrp="1"/>
          </p:cNvSpPr>
          <p:nvPr>
            <p:ph type="sldNum" sz="quarter" idx="12"/>
          </p:nvPr>
        </p:nvSpPr>
        <p:spPr>
          <a:xfrm>
            <a:off x="4843463" y="9181395"/>
            <a:ext cx="1543050" cy="527403"/>
          </a:xfrm>
          <a:prstGeom prst="rect">
            <a:avLst/>
          </a:prstGeom>
        </p:spPr>
        <p:txBody>
          <a:bodyPr/>
          <a:lstStyle/>
          <a:p>
            <a:fld id="{DE16DCE9-0B3B-46B9-9870-82DCFF12B18D}" type="slidenum">
              <a:rPr kumimoji="1" lang="ja-JP" altLang="en-US" smtClean="0"/>
              <a:t>‹#›</a:t>
            </a:fld>
            <a:endParaRPr kumimoji="1" lang="ja-JP" altLang="en-US"/>
          </a:p>
        </p:txBody>
      </p:sp>
    </p:spTree>
    <p:extLst>
      <p:ext uri="{BB962C8B-B14F-4D97-AF65-F5344CB8AC3E}">
        <p14:creationId xmlns:p14="http://schemas.microsoft.com/office/powerpoint/2010/main" val="36278436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ECCA808-4A4F-D0C8-A2EC-424DA8DCFC13}"/>
              </a:ext>
            </a:extLst>
          </p:cNvPr>
          <p:cNvSpPr>
            <a:spLocks noGrp="1"/>
          </p:cNvSpPr>
          <p:nvPr>
            <p:ph type="title"/>
          </p:nvPr>
        </p:nvSpPr>
        <p:spPr>
          <a:xfrm>
            <a:off x="472381" y="527404"/>
            <a:ext cx="5915025" cy="1914702"/>
          </a:xfrm>
          <a:prstGeom prst="rect">
            <a:avLst/>
          </a:prstGeo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5D35DC1-1CBC-FF6B-A201-51FD230B229F}"/>
              </a:ext>
            </a:extLst>
          </p:cNvPr>
          <p:cNvSpPr>
            <a:spLocks noGrp="1"/>
          </p:cNvSpPr>
          <p:nvPr>
            <p:ph type="body" idx="1"/>
          </p:nvPr>
        </p:nvSpPr>
        <p:spPr>
          <a:xfrm>
            <a:off x="472381" y="2428347"/>
            <a:ext cx="2901255" cy="1190095"/>
          </a:xfrm>
          <a:prstGeom prst="rect">
            <a:avLst/>
          </a:prstGeom>
        </p:spPr>
        <p:txBody>
          <a:bodyPr anchor="b"/>
          <a:lstStyle>
            <a:lvl1pPr marL="0" indent="0">
              <a:buNone/>
              <a:defRPr sz="3467" b="1"/>
            </a:lvl1pPr>
            <a:lvl2pPr marL="660380" indent="0">
              <a:buNone/>
              <a:defRPr sz="2889" b="1"/>
            </a:lvl2pPr>
            <a:lvl3pPr marL="1320759" indent="0">
              <a:buNone/>
              <a:defRPr sz="2600" b="1"/>
            </a:lvl3pPr>
            <a:lvl4pPr marL="1981139" indent="0">
              <a:buNone/>
              <a:defRPr sz="2311" b="1"/>
            </a:lvl4pPr>
            <a:lvl5pPr marL="2641519" indent="0">
              <a:buNone/>
              <a:defRPr sz="2311" b="1"/>
            </a:lvl5pPr>
            <a:lvl6pPr marL="3301898" indent="0">
              <a:buNone/>
              <a:defRPr sz="2311" b="1"/>
            </a:lvl6pPr>
            <a:lvl7pPr marL="3962278" indent="0">
              <a:buNone/>
              <a:defRPr sz="2311" b="1"/>
            </a:lvl7pPr>
            <a:lvl8pPr marL="4622658" indent="0">
              <a:buNone/>
              <a:defRPr sz="2311" b="1"/>
            </a:lvl8pPr>
            <a:lvl9pPr marL="5283037" indent="0">
              <a:buNone/>
              <a:defRPr sz="2311"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6D7FFF2B-9D47-0D2B-41FD-8DADE867B09B}"/>
              </a:ext>
            </a:extLst>
          </p:cNvPr>
          <p:cNvSpPr>
            <a:spLocks noGrp="1"/>
          </p:cNvSpPr>
          <p:nvPr>
            <p:ph sz="half" idx="2"/>
          </p:nvPr>
        </p:nvSpPr>
        <p:spPr>
          <a:xfrm>
            <a:off x="472381" y="3618442"/>
            <a:ext cx="2901255" cy="5322183"/>
          </a:xfrm>
          <a:prstGeom prst="rect">
            <a:avLst/>
          </a:prstGeo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4BA259E2-63E6-4EE1-5EC3-B4B5A4868279}"/>
              </a:ext>
            </a:extLst>
          </p:cNvPr>
          <p:cNvSpPr>
            <a:spLocks noGrp="1"/>
          </p:cNvSpPr>
          <p:nvPr>
            <p:ph type="body" sz="quarter" idx="3"/>
          </p:nvPr>
        </p:nvSpPr>
        <p:spPr>
          <a:xfrm>
            <a:off x="3471863" y="2428347"/>
            <a:ext cx="2915543" cy="1190095"/>
          </a:xfrm>
          <a:prstGeom prst="rect">
            <a:avLst/>
          </a:prstGeom>
        </p:spPr>
        <p:txBody>
          <a:bodyPr anchor="b"/>
          <a:lstStyle>
            <a:lvl1pPr marL="0" indent="0">
              <a:buNone/>
              <a:defRPr sz="3467" b="1"/>
            </a:lvl1pPr>
            <a:lvl2pPr marL="660380" indent="0">
              <a:buNone/>
              <a:defRPr sz="2889" b="1"/>
            </a:lvl2pPr>
            <a:lvl3pPr marL="1320759" indent="0">
              <a:buNone/>
              <a:defRPr sz="2600" b="1"/>
            </a:lvl3pPr>
            <a:lvl4pPr marL="1981139" indent="0">
              <a:buNone/>
              <a:defRPr sz="2311" b="1"/>
            </a:lvl4pPr>
            <a:lvl5pPr marL="2641519" indent="0">
              <a:buNone/>
              <a:defRPr sz="2311" b="1"/>
            </a:lvl5pPr>
            <a:lvl6pPr marL="3301898" indent="0">
              <a:buNone/>
              <a:defRPr sz="2311" b="1"/>
            </a:lvl6pPr>
            <a:lvl7pPr marL="3962278" indent="0">
              <a:buNone/>
              <a:defRPr sz="2311" b="1"/>
            </a:lvl7pPr>
            <a:lvl8pPr marL="4622658" indent="0">
              <a:buNone/>
              <a:defRPr sz="2311" b="1"/>
            </a:lvl8pPr>
            <a:lvl9pPr marL="5283037" indent="0">
              <a:buNone/>
              <a:defRPr sz="2311"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9A7884B0-E119-0DFD-4773-6C74755EF298}"/>
              </a:ext>
            </a:extLst>
          </p:cNvPr>
          <p:cNvSpPr>
            <a:spLocks noGrp="1"/>
          </p:cNvSpPr>
          <p:nvPr>
            <p:ph sz="quarter" idx="4"/>
          </p:nvPr>
        </p:nvSpPr>
        <p:spPr>
          <a:xfrm>
            <a:off x="3471863" y="3618442"/>
            <a:ext cx="2915543" cy="5322183"/>
          </a:xfrm>
          <a:prstGeom prst="rect">
            <a:avLst/>
          </a:prstGeo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94721E5E-4A4B-913A-1EAA-7D9143CC7E01}"/>
              </a:ext>
            </a:extLst>
          </p:cNvPr>
          <p:cNvSpPr>
            <a:spLocks noGrp="1"/>
          </p:cNvSpPr>
          <p:nvPr>
            <p:ph type="dt" sz="half" idx="10"/>
          </p:nvPr>
        </p:nvSpPr>
        <p:spPr>
          <a:xfrm>
            <a:off x="471488" y="9181395"/>
            <a:ext cx="1543050" cy="527403"/>
          </a:xfrm>
          <a:prstGeom prst="rect">
            <a:avLst/>
          </a:prstGeom>
        </p:spPr>
        <p:txBody>
          <a:bodyPr/>
          <a:lstStyle/>
          <a:p>
            <a:fld id="{C4AC2822-C2C2-47DF-9B83-B514580DA324}" type="datetimeFigureOut">
              <a:rPr kumimoji="1" lang="ja-JP" altLang="en-US" smtClean="0"/>
              <a:t>2025/3/1</a:t>
            </a:fld>
            <a:endParaRPr kumimoji="1" lang="ja-JP" altLang="en-US"/>
          </a:p>
        </p:txBody>
      </p:sp>
      <p:sp>
        <p:nvSpPr>
          <p:cNvPr id="8" name="フッター プレースホルダー 7">
            <a:extLst>
              <a:ext uri="{FF2B5EF4-FFF2-40B4-BE49-F238E27FC236}">
                <a16:creationId xmlns:a16="http://schemas.microsoft.com/office/drawing/2014/main" id="{38F02270-86B2-7F4A-44B1-775738593EB7}"/>
              </a:ext>
            </a:extLst>
          </p:cNvPr>
          <p:cNvSpPr>
            <a:spLocks noGrp="1"/>
          </p:cNvSpPr>
          <p:nvPr>
            <p:ph type="ftr" sz="quarter" idx="11"/>
          </p:nvPr>
        </p:nvSpPr>
        <p:spPr>
          <a:xfrm>
            <a:off x="2271713" y="9181395"/>
            <a:ext cx="2314575" cy="527403"/>
          </a:xfrm>
          <a:prstGeom prst="rect">
            <a:avLst/>
          </a:prstGeom>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05CAA0D8-F667-6122-C7C6-34E4F0AA1C2F}"/>
              </a:ext>
            </a:extLst>
          </p:cNvPr>
          <p:cNvSpPr>
            <a:spLocks noGrp="1"/>
          </p:cNvSpPr>
          <p:nvPr>
            <p:ph type="sldNum" sz="quarter" idx="12"/>
          </p:nvPr>
        </p:nvSpPr>
        <p:spPr>
          <a:xfrm>
            <a:off x="4843463" y="9181395"/>
            <a:ext cx="1543050" cy="527403"/>
          </a:xfrm>
          <a:prstGeom prst="rect">
            <a:avLst/>
          </a:prstGeom>
        </p:spPr>
        <p:txBody>
          <a:bodyPr/>
          <a:lstStyle/>
          <a:p>
            <a:fld id="{DE16DCE9-0B3B-46B9-9870-82DCFF12B18D}" type="slidenum">
              <a:rPr kumimoji="1" lang="ja-JP" altLang="en-US" smtClean="0"/>
              <a:t>‹#›</a:t>
            </a:fld>
            <a:endParaRPr kumimoji="1" lang="ja-JP" altLang="en-US"/>
          </a:p>
        </p:txBody>
      </p:sp>
    </p:spTree>
    <p:extLst>
      <p:ext uri="{BB962C8B-B14F-4D97-AF65-F5344CB8AC3E}">
        <p14:creationId xmlns:p14="http://schemas.microsoft.com/office/powerpoint/2010/main" val="3030723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AA871C1-D842-EA16-3E4E-C03096F8494A}"/>
              </a:ext>
            </a:extLst>
          </p:cNvPr>
          <p:cNvSpPr>
            <a:spLocks noGrp="1"/>
          </p:cNvSpPr>
          <p:nvPr>
            <p:ph type="title"/>
          </p:nvPr>
        </p:nvSpPr>
        <p:spPr>
          <a:xfrm>
            <a:off x="471488" y="527404"/>
            <a:ext cx="5915025" cy="1914702"/>
          </a:xfrm>
          <a:prstGeom prst="rect">
            <a:avLst/>
          </a:prstGeom>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052DD63A-AE77-8127-7766-6CBB44A137F9}"/>
              </a:ext>
            </a:extLst>
          </p:cNvPr>
          <p:cNvSpPr>
            <a:spLocks noGrp="1"/>
          </p:cNvSpPr>
          <p:nvPr>
            <p:ph type="dt" sz="half" idx="10"/>
          </p:nvPr>
        </p:nvSpPr>
        <p:spPr>
          <a:xfrm>
            <a:off x="471488" y="9181395"/>
            <a:ext cx="1543050" cy="527403"/>
          </a:xfrm>
          <a:prstGeom prst="rect">
            <a:avLst/>
          </a:prstGeom>
        </p:spPr>
        <p:txBody>
          <a:bodyPr/>
          <a:lstStyle/>
          <a:p>
            <a:fld id="{C4AC2822-C2C2-47DF-9B83-B514580DA324}" type="datetimeFigureOut">
              <a:rPr kumimoji="1" lang="ja-JP" altLang="en-US" smtClean="0"/>
              <a:t>2025/3/1</a:t>
            </a:fld>
            <a:endParaRPr kumimoji="1" lang="ja-JP" altLang="en-US"/>
          </a:p>
        </p:txBody>
      </p:sp>
      <p:sp>
        <p:nvSpPr>
          <p:cNvPr id="4" name="フッター プレースホルダー 3">
            <a:extLst>
              <a:ext uri="{FF2B5EF4-FFF2-40B4-BE49-F238E27FC236}">
                <a16:creationId xmlns:a16="http://schemas.microsoft.com/office/drawing/2014/main" id="{6811A94A-A0D7-970F-E069-BFE5082A737F}"/>
              </a:ext>
            </a:extLst>
          </p:cNvPr>
          <p:cNvSpPr>
            <a:spLocks noGrp="1"/>
          </p:cNvSpPr>
          <p:nvPr>
            <p:ph type="ftr" sz="quarter" idx="11"/>
          </p:nvPr>
        </p:nvSpPr>
        <p:spPr>
          <a:xfrm>
            <a:off x="2271713" y="9181395"/>
            <a:ext cx="2314575" cy="527403"/>
          </a:xfrm>
          <a:prstGeom prst="rect">
            <a:avLst/>
          </a:prstGeom>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F1AB4929-7A35-011C-CED7-B08EFA5CA2E3}"/>
              </a:ext>
            </a:extLst>
          </p:cNvPr>
          <p:cNvSpPr>
            <a:spLocks noGrp="1"/>
          </p:cNvSpPr>
          <p:nvPr>
            <p:ph type="sldNum" sz="quarter" idx="12"/>
          </p:nvPr>
        </p:nvSpPr>
        <p:spPr>
          <a:xfrm>
            <a:off x="4843463" y="9181395"/>
            <a:ext cx="1543050" cy="527403"/>
          </a:xfrm>
          <a:prstGeom prst="rect">
            <a:avLst/>
          </a:prstGeom>
        </p:spPr>
        <p:txBody>
          <a:bodyPr/>
          <a:lstStyle/>
          <a:p>
            <a:fld id="{DE16DCE9-0B3B-46B9-9870-82DCFF12B18D}" type="slidenum">
              <a:rPr kumimoji="1" lang="ja-JP" altLang="en-US" smtClean="0"/>
              <a:t>‹#›</a:t>
            </a:fld>
            <a:endParaRPr kumimoji="1" lang="ja-JP" altLang="en-US"/>
          </a:p>
        </p:txBody>
      </p:sp>
    </p:spTree>
    <p:extLst>
      <p:ext uri="{BB962C8B-B14F-4D97-AF65-F5344CB8AC3E}">
        <p14:creationId xmlns:p14="http://schemas.microsoft.com/office/powerpoint/2010/main" val="30353694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1EA18BB-4ECA-4C0C-9003-4AD51B4C9AE7}"/>
              </a:ext>
            </a:extLst>
          </p:cNvPr>
          <p:cNvSpPr>
            <a:spLocks noGrp="1"/>
          </p:cNvSpPr>
          <p:nvPr>
            <p:ph type="title"/>
          </p:nvPr>
        </p:nvSpPr>
        <p:spPr>
          <a:xfrm>
            <a:off x="472381" y="660400"/>
            <a:ext cx="2211883" cy="2311400"/>
          </a:xfrm>
          <a:prstGeom prst="rect">
            <a:avLst/>
          </a:prstGeom>
        </p:spPr>
        <p:txBody>
          <a:bodyPr anchor="b"/>
          <a:lstStyle>
            <a:lvl1pPr>
              <a:defRPr sz="4622"/>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8A59D5F5-0B72-59DC-CA11-41EFC4C3ADC7}"/>
              </a:ext>
            </a:extLst>
          </p:cNvPr>
          <p:cNvSpPr>
            <a:spLocks noGrp="1"/>
          </p:cNvSpPr>
          <p:nvPr>
            <p:ph idx="1"/>
          </p:nvPr>
        </p:nvSpPr>
        <p:spPr>
          <a:xfrm>
            <a:off x="2915543" y="1426281"/>
            <a:ext cx="3471863" cy="7039681"/>
          </a:xfrm>
          <a:prstGeom prst="rect">
            <a:avLst/>
          </a:prstGeom>
        </p:spPr>
        <p:txBody>
          <a:bodyPr/>
          <a:lstStyle>
            <a:lvl1pPr>
              <a:defRPr sz="4622"/>
            </a:lvl1pPr>
            <a:lvl2pPr>
              <a:defRPr sz="4044"/>
            </a:lvl2pPr>
            <a:lvl3pPr>
              <a:defRPr sz="3467"/>
            </a:lvl3pPr>
            <a:lvl4pPr>
              <a:defRPr sz="2889"/>
            </a:lvl4pPr>
            <a:lvl5pPr>
              <a:defRPr sz="2889"/>
            </a:lvl5pPr>
            <a:lvl6pPr>
              <a:defRPr sz="2889"/>
            </a:lvl6pPr>
            <a:lvl7pPr>
              <a:defRPr sz="2889"/>
            </a:lvl7pPr>
            <a:lvl8pPr>
              <a:defRPr sz="2889"/>
            </a:lvl8pPr>
            <a:lvl9pPr>
              <a:defRPr sz="2889"/>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BB4D2C10-573A-807A-59BD-CCCE3215ABDA}"/>
              </a:ext>
            </a:extLst>
          </p:cNvPr>
          <p:cNvSpPr>
            <a:spLocks noGrp="1"/>
          </p:cNvSpPr>
          <p:nvPr>
            <p:ph type="body" sz="half" idx="2"/>
          </p:nvPr>
        </p:nvSpPr>
        <p:spPr>
          <a:xfrm>
            <a:off x="472381" y="2971800"/>
            <a:ext cx="2211883" cy="5505627"/>
          </a:xfrm>
          <a:prstGeom prst="rect">
            <a:avLst/>
          </a:prstGeom>
        </p:spPr>
        <p:txBody>
          <a:bodyPr/>
          <a:lstStyle>
            <a:lvl1pPr marL="0" indent="0">
              <a:buNone/>
              <a:defRPr sz="2311"/>
            </a:lvl1pPr>
            <a:lvl2pPr marL="660380" indent="0">
              <a:buNone/>
              <a:defRPr sz="2022"/>
            </a:lvl2pPr>
            <a:lvl3pPr marL="1320759" indent="0">
              <a:buNone/>
              <a:defRPr sz="1733"/>
            </a:lvl3pPr>
            <a:lvl4pPr marL="1981139" indent="0">
              <a:buNone/>
              <a:defRPr sz="1444"/>
            </a:lvl4pPr>
            <a:lvl5pPr marL="2641519" indent="0">
              <a:buNone/>
              <a:defRPr sz="1444"/>
            </a:lvl5pPr>
            <a:lvl6pPr marL="3301898" indent="0">
              <a:buNone/>
              <a:defRPr sz="1444"/>
            </a:lvl6pPr>
            <a:lvl7pPr marL="3962278" indent="0">
              <a:buNone/>
              <a:defRPr sz="1444"/>
            </a:lvl7pPr>
            <a:lvl8pPr marL="4622658" indent="0">
              <a:buNone/>
              <a:defRPr sz="1444"/>
            </a:lvl8pPr>
            <a:lvl9pPr marL="5283037" indent="0">
              <a:buNone/>
              <a:defRPr sz="1444"/>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0DC318A2-9C78-758A-1A1F-6FA4F5B9FDA8}"/>
              </a:ext>
            </a:extLst>
          </p:cNvPr>
          <p:cNvSpPr>
            <a:spLocks noGrp="1"/>
          </p:cNvSpPr>
          <p:nvPr>
            <p:ph type="dt" sz="half" idx="10"/>
          </p:nvPr>
        </p:nvSpPr>
        <p:spPr>
          <a:xfrm>
            <a:off x="471488" y="9181395"/>
            <a:ext cx="1543050" cy="527403"/>
          </a:xfrm>
          <a:prstGeom prst="rect">
            <a:avLst/>
          </a:prstGeom>
        </p:spPr>
        <p:txBody>
          <a:bodyPr/>
          <a:lstStyle/>
          <a:p>
            <a:fld id="{C4AC2822-C2C2-47DF-9B83-B514580DA324}" type="datetimeFigureOut">
              <a:rPr kumimoji="1" lang="ja-JP" altLang="en-US" smtClean="0"/>
              <a:t>2025/3/1</a:t>
            </a:fld>
            <a:endParaRPr kumimoji="1" lang="ja-JP" altLang="en-US"/>
          </a:p>
        </p:txBody>
      </p:sp>
      <p:sp>
        <p:nvSpPr>
          <p:cNvPr id="6" name="フッター プレースホルダー 5">
            <a:extLst>
              <a:ext uri="{FF2B5EF4-FFF2-40B4-BE49-F238E27FC236}">
                <a16:creationId xmlns:a16="http://schemas.microsoft.com/office/drawing/2014/main" id="{A08EDE89-7CF0-BCDE-1FF5-FA4644F085EF}"/>
              </a:ext>
            </a:extLst>
          </p:cNvPr>
          <p:cNvSpPr>
            <a:spLocks noGrp="1"/>
          </p:cNvSpPr>
          <p:nvPr>
            <p:ph type="ftr" sz="quarter" idx="11"/>
          </p:nvPr>
        </p:nvSpPr>
        <p:spPr>
          <a:xfrm>
            <a:off x="2271713" y="9181395"/>
            <a:ext cx="2314575" cy="527403"/>
          </a:xfrm>
          <a:prstGeom prst="rect">
            <a:avLst/>
          </a:prstGeom>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FB80905-3F5C-F31E-F3EB-576C8BBA0799}"/>
              </a:ext>
            </a:extLst>
          </p:cNvPr>
          <p:cNvSpPr>
            <a:spLocks noGrp="1"/>
          </p:cNvSpPr>
          <p:nvPr>
            <p:ph type="sldNum" sz="quarter" idx="12"/>
          </p:nvPr>
        </p:nvSpPr>
        <p:spPr>
          <a:xfrm>
            <a:off x="4843463" y="9181395"/>
            <a:ext cx="1543050" cy="527403"/>
          </a:xfrm>
          <a:prstGeom prst="rect">
            <a:avLst/>
          </a:prstGeom>
        </p:spPr>
        <p:txBody>
          <a:bodyPr/>
          <a:lstStyle/>
          <a:p>
            <a:fld id="{DE16DCE9-0B3B-46B9-9870-82DCFF12B18D}" type="slidenum">
              <a:rPr kumimoji="1" lang="ja-JP" altLang="en-US" smtClean="0"/>
              <a:t>‹#›</a:t>
            </a:fld>
            <a:endParaRPr kumimoji="1" lang="ja-JP" altLang="en-US"/>
          </a:p>
        </p:txBody>
      </p:sp>
    </p:spTree>
    <p:extLst>
      <p:ext uri="{BB962C8B-B14F-4D97-AF65-F5344CB8AC3E}">
        <p14:creationId xmlns:p14="http://schemas.microsoft.com/office/powerpoint/2010/main" val="3792854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965F6E6-ED1A-19A1-6E01-C394419DEBE4}"/>
              </a:ext>
            </a:extLst>
          </p:cNvPr>
          <p:cNvSpPr>
            <a:spLocks noGrp="1"/>
          </p:cNvSpPr>
          <p:nvPr>
            <p:ph type="title"/>
          </p:nvPr>
        </p:nvSpPr>
        <p:spPr>
          <a:xfrm>
            <a:off x="472381" y="660400"/>
            <a:ext cx="2211883" cy="2311400"/>
          </a:xfrm>
          <a:prstGeom prst="rect">
            <a:avLst/>
          </a:prstGeom>
        </p:spPr>
        <p:txBody>
          <a:bodyPr anchor="b"/>
          <a:lstStyle>
            <a:lvl1pPr>
              <a:defRPr sz="4622"/>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11E9A07A-A0D0-753E-AFB2-86CAD9F22A0A}"/>
              </a:ext>
            </a:extLst>
          </p:cNvPr>
          <p:cNvSpPr>
            <a:spLocks noGrp="1"/>
          </p:cNvSpPr>
          <p:nvPr>
            <p:ph type="pic" idx="1"/>
          </p:nvPr>
        </p:nvSpPr>
        <p:spPr>
          <a:xfrm>
            <a:off x="2915543" y="1426281"/>
            <a:ext cx="3471863" cy="7039681"/>
          </a:xfrm>
          <a:prstGeom prst="rect">
            <a:avLst/>
          </a:prstGeom>
        </p:spPr>
        <p:txBody>
          <a:bodyPr/>
          <a:lstStyle>
            <a:lvl1pPr marL="0" indent="0">
              <a:buNone/>
              <a:defRPr sz="4622"/>
            </a:lvl1pPr>
            <a:lvl2pPr marL="660380" indent="0">
              <a:buNone/>
              <a:defRPr sz="4044"/>
            </a:lvl2pPr>
            <a:lvl3pPr marL="1320759" indent="0">
              <a:buNone/>
              <a:defRPr sz="3467"/>
            </a:lvl3pPr>
            <a:lvl4pPr marL="1981139" indent="0">
              <a:buNone/>
              <a:defRPr sz="2889"/>
            </a:lvl4pPr>
            <a:lvl5pPr marL="2641519" indent="0">
              <a:buNone/>
              <a:defRPr sz="2889"/>
            </a:lvl5pPr>
            <a:lvl6pPr marL="3301898" indent="0">
              <a:buNone/>
              <a:defRPr sz="2889"/>
            </a:lvl6pPr>
            <a:lvl7pPr marL="3962278" indent="0">
              <a:buNone/>
              <a:defRPr sz="2889"/>
            </a:lvl7pPr>
            <a:lvl8pPr marL="4622658" indent="0">
              <a:buNone/>
              <a:defRPr sz="2889"/>
            </a:lvl8pPr>
            <a:lvl9pPr marL="5283037" indent="0">
              <a:buNone/>
              <a:defRPr sz="2889"/>
            </a:lvl9pPr>
          </a:lstStyle>
          <a:p>
            <a:endParaRPr kumimoji="1" lang="ja-JP" altLang="en-US"/>
          </a:p>
        </p:txBody>
      </p:sp>
      <p:sp>
        <p:nvSpPr>
          <p:cNvPr id="4" name="テキスト プレースホルダー 3">
            <a:extLst>
              <a:ext uri="{FF2B5EF4-FFF2-40B4-BE49-F238E27FC236}">
                <a16:creationId xmlns:a16="http://schemas.microsoft.com/office/drawing/2014/main" id="{87E203E7-9837-7337-DD6D-2EE25DAE6074}"/>
              </a:ext>
            </a:extLst>
          </p:cNvPr>
          <p:cNvSpPr>
            <a:spLocks noGrp="1"/>
          </p:cNvSpPr>
          <p:nvPr>
            <p:ph type="body" sz="half" idx="2"/>
          </p:nvPr>
        </p:nvSpPr>
        <p:spPr>
          <a:xfrm>
            <a:off x="472381" y="2971800"/>
            <a:ext cx="2211883" cy="5505627"/>
          </a:xfrm>
          <a:prstGeom prst="rect">
            <a:avLst/>
          </a:prstGeom>
        </p:spPr>
        <p:txBody>
          <a:bodyPr/>
          <a:lstStyle>
            <a:lvl1pPr marL="0" indent="0">
              <a:buNone/>
              <a:defRPr sz="2311"/>
            </a:lvl1pPr>
            <a:lvl2pPr marL="660380" indent="0">
              <a:buNone/>
              <a:defRPr sz="2022"/>
            </a:lvl2pPr>
            <a:lvl3pPr marL="1320759" indent="0">
              <a:buNone/>
              <a:defRPr sz="1733"/>
            </a:lvl3pPr>
            <a:lvl4pPr marL="1981139" indent="0">
              <a:buNone/>
              <a:defRPr sz="1444"/>
            </a:lvl4pPr>
            <a:lvl5pPr marL="2641519" indent="0">
              <a:buNone/>
              <a:defRPr sz="1444"/>
            </a:lvl5pPr>
            <a:lvl6pPr marL="3301898" indent="0">
              <a:buNone/>
              <a:defRPr sz="1444"/>
            </a:lvl6pPr>
            <a:lvl7pPr marL="3962278" indent="0">
              <a:buNone/>
              <a:defRPr sz="1444"/>
            </a:lvl7pPr>
            <a:lvl8pPr marL="4622658" indent="0">
              <a:buNone/>
              <a:defRPr sz="1444"/>
            </a:lvl8pPr>
            <a:lvl9pPr marL="5283037" indent="0">
              <a:buNone/>
              <a:defRPr sz="1444"/>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69B66AB3-7A59-EA94-5014-549676153A98}"/>
              </a:ext>
            </a:extLst>
          </p:cNvPr>
          <p:cNvSpPr>
            <a:spLocks noGrp="1"/>
          </p:cNvSpPr>
          <p:nvPr>
            <p:ph type="dt" sz="half" idx="10"/>
          </p:nvPr>
        </p:nvSpPr>
        <p:spPr>
          <a:xfrm>
            <a:off x="471488" y="9181395"/>
            <a:ext cx="1543050" cy="527403"/>
          </a:xfrm>
          <a:prstGeom prst="rect">
            <a:avLst/>
          </a:prstGeom>
        </p:spPr>
        <p:txBody>
          <a:bodyPr/>
          <a:lstStyle/>
          <a:p>
            <a:fld id="{C4AC2822-C2C2-47DF-9B83-B514580DA324}" type="datetimeFigureOut">
              <a:rPr kumimoji="1" lang="ja-JP" altLang="en-US" smtClean="0"/>
              <a:t>2025/3/1</a:t>
            </a:fld>
            <a:endParaRPr kumimoji="1" lang="ja-JP" altLang="en-US"/>
          </a:p>
        </p:txBody>
      </p:sp>
      <p:sp>
        <p:nvSpPr>
          <p:cNvPr id="6" name="フッター プレースホルダー 5">
            <a:extLst>
              <a:ext uri="{FF2B5EF4-FFF2-40B4-BE49-F238E27FC236}">
                <a16:creationId xmlns:a16="http://schemas.microsoft.com/office/drawing/2014/main" id="{BD677EBF-98C5-7696-58C7-A59D21B65065}"/>
              </a:ext>
            </a:extLst>
          </p:cNvPr>
          <p:cNvSpPr>
            <a:spLocks noGrp="1"/>
          </p:cNvSpPr>
          <p:nvPr>
            <p:ph type="ftr" sz="quarter" idx="11"/>
          </p:nvPr>
        </p:nvSpPr>
        <p:spPr>
          <a:xfrm>
            <a:off x="2271713" y="9181395"/>
            <a:ext cx="2314575" cy="527403"/>
          </a:xfrm>
          <a:prstGeom prst="rect">
            <a:avLst/>
          </a:prstGeom>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CF5873E5-D3A5-1BDF-D26F-E72B7FACD0D5}"/>
              </a:ext>
            </a:extLst>
          </p:cNvPr>
          <p:cNvSpPr>
            <a:spLocks noGrp="1"/>
          </p:cNvSpPr>
          <p:nvPr>
            <p:ph type="sldNum" sz="quarter" idx="12"/>
          </p:nvPr>
        </p:nvSpPr>
        <p:spPr>
          <a:xfrm>
            <a:off x="4843463" y="9181395"/>
            <a:ext cx="1543050" cy="527403"/>
          </a:xfrm>
          <a:prstGeom prst="rect">
            <a:avLst/>
          </a:prstGeom>
        </p:spPr>
        <p:txBody>
          <a:bodyPr/>
          <a:lstStyle/>
          <a:p>
            <a:fld id="{DE16DCE9-0B3B-46B9-9870-82DCFF12B18D}" type="slidenum">
              <a:rPr kumimoji="1" lang="ja-JP" altLang="en-US" smtClean="0"/>
              <a:t>‹#›</a:t>
            </a:fld>
            <a:endParaRPr kumimoji="1" lang="ja-JP" altLang="en-US"/>
          </a:p>
        </p:txBody>
      </p:sp>
    </p:spTree>
    <p:extLst>
      <p:ext uri="{BB962C8B-B14F-4D97-AF65-F5344CB8AC3E}">
        <p14:creationId xmlns:p14="http://schemas.microsoft.com/office/powerpoint/2010/main" val="3712410338"/>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019885802"/>
      </p:ext>
    </p:extLst>
  </p:cSld>
  <p:clrMap bg1="lt1" tx1="dk1" bg2="lt2" tx2="dk2" accent1="accent1" accent2="accent2" accent3="accent3" accent4="accent4" accent5="accent5" accent6="accent6" hlink="hlink" folHlink="folHlink"/>
  <p:sldLayoutIdLst>
    <p:sldLayoutId id="2147483655" r:id="rId1"/>
    <p:sldLayoutId id="2147483649" r:id="rId2"/>
    <p:sldLayoutId id="2147483650" r:id="rId3"/>
    <p:sldLayoutId id="2147483651" r:id="rId4"/>
    <p:sldLayoutId id="2147483652" r:id="rId5"/>
    <p:sldLayoutId id="2147483653" r:id="rId6"/>
    <p:sldLayoutId id="2147483654" r:id="rId7"/>
    <p:sldLayoutId id="2147483656" r:id="rId8"/>
    <p:sldLayoutId id="2147483657" r:id="rId9"/>
    <p:sldLayoutId id="2147483658" r:id="rId10"/>
    <p:sldLayoutId id="2147483659" r:id="rId11"/>
  </p:sldLayoutIdLst>
  <p:txStyles>
    <p:titleStyle>
      <a:lvl1pPr algn="l" defTabSz="1320759" rtl="0" eaLnBrk="1" latinLnBrk="0" hangingPunct="1">
        <a:lnSpc>
          <a:spcPct val="90000"/>
        </a:lnSpc>
        <a:spcBef>
          <a:spcPct val="0"/>
        </a:spcBef>
        <a:buNone/>
        <a:defRPr kumimoji="1" sz="6355" kern="1200">
          <a:solidFill>
            <a:schemeClr val="tx1"/>
          </a:solidFill>
          <a:latin typeface="+mj-lt"/>
          <a:ea typeface="+mj-ea"/>
          <a:cs typeface="+mj-cs"/>
        </a:defRPr>
      </a:lvl1pPr>
    </p:titleStyle>
    <p:bodyStyle>
      <a:lvl1pPr marL="330190" indent="-330190" algn="l" defTabSz="1320759" rtl="0" eaLnBrk="1" latinLnBrk="0" hangingPunct="1">
        <a:lnSpc>
          <a:spcPct val="90000"/>
        </a:lnSpc>
        <a:spcBef>
          <a:spcPts val="1444"/>
        </a:spcBef>
        <a:buFont typeface="Arial" panose="020B0604020202020204" pitchFamily="34" charset="0"/>
        <a:buChar char="•"/>
        <a:defRPr kumimoji="1" sz="4044" kern="1200">
          <a:solidFill>
            <a:schemeClr val="tx1"/>
          </a:solidFill>
          <a:latin typeface="+mn-lt"/>
          <a:ea typeface="+mn-ea"/>
          <a:cs typeface="+mn-cs"/>
        </a:defRPr>
      </a:lvl1pPr>
      <a:lvl2pPr marL="990570" indent="-330190" algn="l" defTabSz="1320759" rtl="0" eaLnBrk="1" latinLnBrk="0" hangingPunct="1">
        <a:lnSpc>
          <a:spcPct val="90000"/>
        </a:lnSpc>
        <a:spcBef>
          <a:spcPts val="722"/>
        </a:spcBef>
        <a:buFont typeface="Arial" panose="020B0604020202020204" pitchFamily="34" charset="0"/>
        <a:buChar char="•"/>
        <a:defRPr kumimoji="1" sz="3467" kern="1200">
          <a:solidFill>
            <a:schemeClr val="tx1"/>
          </a:solidFill>
          <a:latin typeface="+mn-lt"/>
          <a:ea typeface="+mn-ea"/>
          <a:cs typeface="+mn-cs"/>
        </a:defRPr>
      </a:lvl2pPr>
      <a:lvl3pPr marL="1650949" indent="-330190" algn="l" defTabSz="1320759" rtl="0" eaLnBrk="1" latinLnBrk="0" hangingPunct="1">
        <a:lnSpc>
          <a:spcPct val="90000"/>
        </a:lnSpc>
        <a:spcBef>
          <a:spcPts val="722"/>
        </a:spcBef>
        <a:buFont typeface="Arial" panose="020B0604020202020204" pitchFamily="34" charset="0"/>
        <a:buChar char="•"/>
        <a:defRPr kumimoji="1" sz="2889" kern="1200">
          <a:solidFill>
            <a:schemeClr val="tx1"/>
          </a:solidFill>
          <a:latin typeface="+mn-lt"/>
          <a:ea typeface="+mn-ea"/>
          <a:cs typeface="+mn-cs"/>
        </a:defRPr>
      </a:lvl3pPr>
      <a:lvl4pPr marL="2311329" indent="-330190" algn="l" defTabSz="1320759" rtl="0" eaLnBrk="1" latinLnBrk="0" hangingPunct="1">
        <a:lnSpc>
          <a:spcPct val="90000"/>
        </a:lnSpc>
        <a:spcBef>
          <a:spcPts val="722"/>
        </a:spcBef>
        <a:buFont typeface="Arial" panose="020B0604020202020204" pitchFamily="34" charset="0"/>
        <a:buChar char="•"/>
        <a:defRPr kumimoji="1" sz="2600" kern="1200">
          <a:solidFill>
            <a:schemeClr val="tx1"/>
          </a:solidFill>
          <a:latin typeface="+mn-lt"/>
          <a:ea typeface="+mn-ea"/>
          <a:cs typeface="+mn-cs"/>
        </a:defRPr>
      </a:lvl4pPr>
      <a:lvl5pPr marL="2971709" indent="-330190" algn="l" defTabSz="1320759" rtl="0" eaLnBrk="1" latinLnBrk="0" hangingPunct="1">
        <a:lnSpc>
          <a:spcPct val="90000"/>
        </a:lnSpc>
        <a:spcBef>
          <a:spcPts val="722"/>
        </a:spcBef>
        <a:buFont typeface="Arial" panose="020B0604020202020204" pitchFamily="34" charset="0"/>
        <a:buChar char="•"/>
        <a:defRPr kumimoji="1" sz="2600" kern="1200">
          <a:solidFill>
            <a:schemeClr val="tx1"/>
          </a:solidFill>
          <a:latin typeface="+mn-lt"/>
          <a:ea typeface="+mn-ea"/>
          <a:cs typeface="+mn-cs"/>
        </a:defRPr>
      </a:lvl5pPr>
      <a:lvl6pPr marL="3632088" indent="-330190" algn="l" defTabSz="1320759" rtl="0" eaLnBrk="1" latinLnBrk="0" hangingPunct="1">
        <a:lnSpc>
          <a:spcPct val="90000"/>
        </a:lnSpc>
        <a:spcBef>
          <a:spcPts val="722"/>
        </a:spcBef>
        <a:buFont typeface="Arial" panose="020B0604020202020204" pitchFamily="34" charset="0"/>
        <a:buChar char="•"/>
        <a:defRPr kumimoji="1" sz="2600" kern="1200">
          <a:solidFill>
            <a:schemeClr val="tx1"/>
          </a:solidFill>
          <a:latin typeface="+mn-lt"/>
          <a:ea typeface="+mn-ea"/>
          <a:cs typeface="+mn-cs"/>
        </a:defRPr>
      </a:lvl6pPr>
      <a:lvl7pPr marL="4292468" indent="-330190" algn="l" defTabSz="1320759" rtl="0" eaLnBrk="1" latinLnBrk="0" hangingPunct="1">
        <a:lnSpc>
          <a:spcPct val="90000"/>
        </a:lnSpc>
        <a:spcBef>
          <a:spcPts val="722"/>
        </a:spcBef>
        <a:buFont typeface="Arial" panose="020B0604020202020204" pitchFamily="34" charset="0"/>
        <a:buChar char="•"/>
        <a:defRPr kumimoji="1" sz="2600" kern="1200">
          <a:solidFill>
            <a:schemeClr val="tx1"/>
          </a:solidFill>
          <a:latin typeface="+mn-lt"/>
          <a:ea typeface="+mn-ea"/>
          <a:cs typeface="+mn-cs"/>
        </a:defRPr>
      </a:lvl7pPr>
      <a:lvl8pPr marL="4952848" indent="-330190" algn="l" defTabSz="1320759" rtl="0" eaLnBrk="1" latinLnBrk="0" hangingPunct="1">
        <a:lnSpc>
          <a:spcPct val="90000"/>
        </a:lnSpc>
        <a:spcBef>
          <a:spcPts val="722"/>
        </a:spcBef>
        <a:buFont typeface="Arial" panose="020B0604020202020204" pitchFamily="34" charset="0"/>
        <a:buChar char="•"/>
        <a:defRPr kumimoji="1" sz="2600" kern="1200">
          <a:solidFill>
            <a:schemeClr val="tx1"/>
          </a:solidFill>
          <a:latin typeface="+mn-lt"/>
          <a:ea typeface="+mn-ea"/>
          <a:cs typeface="+mn-cs"/>
        </a:defRPr>
      </a:lvl8pPr>
      <a:lvl9pPr marL="5613227" indent="-330190" algn="l" defTabSz="1320759" rtl="0" eaLnBrk="1" latinLnBrk="0" hangingPunct="1">
        <a:lnSpc>
          <a:spcPct val="90000"/>
        </a:lnSpc>
        <a:spcBef>
          <a:spcPts val="722"/>
        </a:spcBef>
        <a:buFont typeface="Arial" panose="020B0604020202020204" pitchFamily="34" charset="0"/>
        <a:buChar char="•"/>
        <a:defRPr kumimoji="1" sz="2600" kern="1200">
          <a:solidFill>
            <a:schemeClr val="tx1"/>
          </a:solidFill>
          <a:latin typeface="+mn-lt"/>
          <a:ea typeface="+mn-ea"/>
          <a:cs typeface="+mn-cs"/>
        </a:defRPr>
      </a:lvl9pPr>
    </p:bodyStyle>
    <p:otherStyle>
      <a:defPPr>
        <a:defRPr lang="ja-JP"/>
      </a:defPPr>
      <a:lvl1pPr marL="0" algn="l" defTabSz="1320759" rtl="0" eaLnBrk="1" latinLnBrk="0" hangingPunct="1">
        <a:defRPr kumimoji="1" sz="2600" kern="1200">
          <a:solidFill>
            <a:schemeClr val="tx1"/>
          </a:solidFill>
          <a:latin typeface="+mn-lt"/>
          <a:ea typeface="+mn-ea"/>
          <a:cs typeface="+mn-cs"/>
        </a:defRPr>
      </a:lvl1pPr>
      <a:lvl2pPr marL="660380" algn="l" defTabSz="1320759" rtl="0" eaLnBrk="1" latinLnBrk="0" hangingPunct="1">
        <a:defRPr kumimoji="1" sz="2600" kern="1200">
          <a:solidFill>
            <a:schemeClr val="tx1"/>
          </a:solidFill>
          <a:latin typeface="+mn-lt"/>
          <a:ea typeface="+mn-ea"/>
          <a:cs typeface="+mn-cs"/>
        </a:defRPr>
      </a:lvl2pPr>
      <a:lvl3pPr marL="1320759" algn="l" defTabSz="1320759" rtl="0" eaLnBrk="1" latinLnBrk="0" hangingPunct="1">
        <a:defRPr kumimoji="1" sz="2600" kern="1200">
          <a:solidFill>
            <a:schemeClr val="tx1"/>
          </a:solidFill>
          <a:latin typeface="+mn-lt"/>
          <a:ea typeface="+mn-ea"/>
          <a:cs typeface="+mn-cs"/>
        </a:defRPr>
      </a:lvl3pPr>
      <a:lvl4pPr marL="1981139" algn="l" defTabSz="1320759" rtl="0" eaLnBrk="1" latinLnBrk="0" hangingPunct="1">
        <a:defRPr kumimoji="1" sz="2600" kern="1200">
          <a:solidFill>
            <a:schemeClr val="tx1"/>
          </a:solidFill>
          <a:latin typeface="+mn-lt"/>
          <a:ea typeface="+mn-ea"/>
          <a:cs typeface="+mn-cs"/>
        </a:defRPr>
      </a:lvl4pPr>
      <a:lvl5pPr marL="2641519" algn="l" defTabSz="1320759" rtl="0" eaLnBrk="1" latinLnBrk="0" hangingPunct="1">
        <a:defRPr kumimoji="1" sz="2600" kern="1200">
          <a:solidFill>
            <a:schemeClr val="tx1"/>
          </a:solidFill>
          <a:latin typeface="+mn-lt"/>
          <a:ea typeface="+mn-ea"/>
          <a:cs typeface="+mn-cs"/>
        </a:defRPr>
      </a:lvl5pPr>
      <a:lvl6pPr marL="3301898" algn="l" defTabSz="1320759" rtl="0" eaLnBrk="1" latinLnBrk="0" hangingPunct="1">
        <a:defRPr kumimoji="1" sz="2600" kern="1200">
          <a:solidFill>
            <a:schemeClr val="tx1"/>
          </a:solidFill>
          <a:latin typeface="+mn-lt"/>
          <a:ea typeface="+mn-ea"/>
          <a:cs typeface="+mn-cs"/>
        </a:defRPr>
      </a:lvl6pPr>
      <a:lvl7pPr marL="3962278" algn="l" defTabSz="1320759" rtl="0" eaLnBrk="1" latinLnBrk="0" hangingPunct="1">
        <a:defRPr kumimoji="1" sz="2600" kern="1200">
          <a:solidFill>
            <a:schemeClr val="tx1"/>
          </a:solidFill>
          <a:latin typeface="+mn-lt"/>
          <a:ea typeface="+mn-ea"/>
          <a:cs typeface="+mn-cs"/>
        </a:defRPr>
      </a:lvl7pPr>
      <a:lvl8pPr marL="4622658" algn="l" defTabSz="1320759" rtl="0" eaLnBrk="1" latinLnBrk="0" hangingPunct="1">
        <a:defRPr kumimoji="1" sz="2600" kern="1200">
          <a:solidFill>
            <a:schemeClr val="tx1"/>
          </a:solidFill>
          <a:latin typeface="+mn-lt"/>
          <a:ea typeface="+mn-ea"/>
          <a:cs typeface="+mn-cs"/>
        </a:defRPr>
      </a:lvl8pPr>
      <a:lvl9pPr marL="5283037" algn="l" defTabSz="1320759" rtl="0" eaLnBrk="1" latinLnBrk="0" hangingPunct="1">
        <a:defRPr kumimoji="1" sz="26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 Id="rId4" Target="../media/image3.png" Type="http://schemas.openxmlformats.org/officeDocument/2006/relationships/image"/><Relationship Id="rId5" Target="../media/image4.sv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1.xml" Type="http://schemas.openxmlformats.org/officeDocument/2006/relationships/notesSlide"/><Relationship Id="rId3" Target="https://www.mhlw.go.jp/www2/topics/seido/josei/hourei/20000401-25-1.htm" TargetMode="External" Type="http://schemas.openxmlformats.org/officeDocument/2006/relationships/hyperlink"/><Relationship Id="rId4" Target="../media/image5.pn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1.xml" Type="http://schemas.openxmlformats.org/officeDocument/2006/relationships/slideLayout"/><Relationship Id="rId10" Target="../media/image12.png" Type="http://schemas.openxmlformats.org/officeDocument/2006/relationships/image"/><Relationship Id="rId11" Target="../media/image13.svg" Type="http://schemas.openxmlformats.org/officeDocument/2006/relationships/image"/><Relationship Id="rId12" Target="../media/image14.png" Type="http://schemas.openxmlformats.org/officeDocument/2006/relationships/image"/><Relationship Id="rId13" Target="../media/image15.svg" Type="http://schemas.openxmlformats.org/officeDocument/2006/relationships/image"/><Relationship Id="rId14" Target="../media/image16.png" Type="http://schemas.openxmlformats.org/officeDocument/2006/relationships/image"/><Relationship Id="rId15" Target="../media/image17.svg" Type="http://schemas.openxmlformats.org/officeDocument/2006/relationships/image"/><Relationship Id="rId2" Target="../media/image1.png" Type="http://schemas.openxmlformats.org/officeDocument/2006/relationships/image"/><Relationship Id="rId3" Target="../media/image2.svg" Type="http://schemas.openxmlformats.org/officeDocument/2006/relationships/image"/><Relationship Id="rId4" Target="../media/image6.png" Type="http://schemas.openxmlformats.org/officeDocument/2006/relationships/image"/><Relationship Id="rId5" Target="../media/image7.svg" Type="http://schemas.openxmlformats.org/officeDocument/2006/relationships/image"/><Relationship Id="rId6" Target="../media/image8.png" Type="http://schemas.openxmlformats.org/officeDocument/2006/relationships/image"/><Relationship Id="rId7" Target="../media/image9.svg" Type="http://schemas.openxmlformats.org/officeDocument/2006/relationships/image"/><Relationship Id="rId8" Target="../media/image10.png" Type="http://schemas.openxmlformats.org/officeDocument/2006/relationships/image"/><Relationship Id="rId9" Target="../media/image11.sv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 Id="rId4" Target="../media/image18.png" Type="http://schemas.openxmlformats.org/officeDocument/2006/relationships/image"/><Relationship Id="rId5" Target="../media/image19.sv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9" name="表 58">
            <a:extLst>
              <a:ext uri="{FF2B5EF4-FFF2-40B4-BE49-F238E27FC236}">
                <a16:creationId xmlns:a16="http://schemas.microsoft.com/office/drawing/2014/main" id="{C34033A5-C16A-9F68-D230-C22D3F465E43}"/>
              </a:ext>
            </a:extLst>
          </p:cNvPr>
          <p:cNvGraphicFramePr>
            <a:graphicFrameLocks noGrp="1"/>
          </p:cNvGraphicFramePr>
          <p:nvPr>
            <p:extLst>
              <p:ext uri="{D42A27DB-BD31-4B8C-83A1-F6EECF244321}">
                <p14:modId xmlns:p14="http://schemas.microsoft.com/office/powerpoint/2010/main" val="3086753939"/>
              </p:ext>
            </p:extLst>
          </p:nvPr>
        </p:nvGraphicFramePr>
        <p:xfrm>
          <a:off x="679450" y="1294083"/>
          <a:ext cx="5880100" cy="3311918"/>
        </p:xfrm>
        <a:graphic>
          <a:graphicData uri="http://schemas.openxmlformats.org/drawingml/2006/table">
            <a:tbl>
              <a:tblPr firstRow="1" bandRow="1">
                <a:effectLst/>
                <a:tableStyleId>{5C22544A-7EE6-4342-B048-85BDC9FD1C3A}</a:tableStyleId>
              </a:tblPr>
              <a:tblGrid>
                <a:gridCol w="5880100">
                  <a:extLst>
                    <a:ext uri="{9D8B030D-6E8A-4147-A177-3AD203B41FA5}">
                      <a16:colId xmlns:a16="http://schemas.microsoft.com/office/drawing/2014/main" val="1575161947"/>
                    </a:ext>
                  </a:extLst>
                </a:gridCol>
              </a:tblGrid>
              <a:tr h="3311918">
                <a:tc>
                  <a:txBody>
                    <a:bodyPr/>
                    <a:lstStyle/>
                    <a:p>
                      <a:pPr marL="0" indent="0">
                        <a:buFont typeface="メイリオ" panose="020B0604030504040204" pitchFamily="50" charset="-128"/>
                        <a:buNone/>
                      </a:pPr>
                      <a:endParaRPr kumimoji="1" lang="en-US" altLang="ja-JP" sz="1100" b="0" kern="1200" dirty="0">
                        <a:solidFill>
                          <a:schemeClr val="bg2">
                            <a:lumMod val="25000"/>
                          </a:schemeClr>
                        </a:solidFill>
                        <a:latin typeface="Meiryo UI" panose="020B0604030504040204" pitchFamily="50" charset="-128"/>
                        <a:ea typeface="Meiryo UI" panose="020B0604030504040204" pitchFamily="50" charset="-128"/>
                        <a:cs typeface="+mn-cs"/>
                      </a:endParaRPr>
                    </a:p>
                    <a:p>
                      <a:pPr marL="0" indent="0">
                        <a:buFont typeface="メイリオ" panose="020B0604030504040204" pitchFamily="50" charset="-128"/>
                        <a:buNone/>
                      </a:pPr>
                      <a:endParaRPr kumimoji="1" lang="en-US" altLang="ja-JP" sz="1100" b="0" kern="1200" dirty="0">
                        <a:solidFill>
                          <a:schemeClr val="bg2">
                            <a:lumMod val="25000"/>
                          </a:schemeClr>
                        </a:solidFill>
                        <a:latin typeface="Meiryo UI" panose="020B0604030504040204" pitchFamily="50" charset="-128"/>
                        <a:ea typeface="Meiryo UI" panose="020B0604030504040204" pitchFamily="50" charset="-128"/>
                        <a:cs typeface="+mn-cs"/>
                      </a:endParaRPr>
                    </a:p>
                    <a:p>
                      <a:pPr marL="0" indent="0">
                        <a:buFont typeface="メイリオ" panose="020B0604030504040204" pitchFamily="50" charset="-128"/>
                        <a:buNone/>
                      </a:pPr>
                      <a:endParaRPr kumimoji="1" lang="en-US" altLang="ja-JP" sz="1100" b="0" kern="1200" dirty="0">
                        <a:solidFill>
                          <a:schemeClr val="bg2">
                            <a:lumMod val="25000"/>
                          </a:schemeClr>
                        </a:solidFill>
                        <a:latin typeface="Meiryo UI" panose="020B0604030504040204" pitchFamily="50" charset="-128"/>
                        <a:ea typeface="Meiryo UI" panose="020B0604030504040204" pitchFamily="50" charset="-128"/>
                        <a:cs typeface="+mn-cs"/>
                      </a:endParaRPr>
                    </a:p>
                    <a:p>
                      <a:pPr marL="0" indent="0">
                        <a:buFont typeface="メイリオ" panose="020B0604030504040204" pitchFamily="50" charset="-128"/>
                        <a:buNone/>
                      </a:pPr>
                      <a:endParaRPr kumimoji="1" lang="en-US" altLang="ja-JP" sz="1100" b="0" kern="1200" dirty="0">
                        <a:solidFill>
                          <a:schemeClr val="bg2">
                            <a:lumMod val="25000"/>
                          </a:schemeClr>
                        </a:solidFill>
                        <a:latin typeface="Meiryo UI" panose="020B0604030504040204" pitchFamily="50" charset="-128"/>
                        <a:ea typeface="Meiryo UI" panose="020B0604030504040204" pitchFamily="50" charset="-128"/>
                        <a:cs typeface="+mn-cs"/>
                      </a:endParaRPr>
                    </a:p>
                    <a:p>
                      <a:pPr marL="0" indent="0">
                        <a:buFont typeface="メイリオ" panose="020B0604030504040204" pitchFamily="50" charset="-128"/>
                        <a:buNone/>
                      </a:pPr>
                      <a:endParaRPr kumimoji="1" lang="en-US" altLang="ja-JP" sz="1100" b="0" kern="1200" dirty="0">
                        <a:solidFill>
                          <a:schemeClr val="bg2">
                            <a:lumMod val="25000"/>
                          </a:schemeClr>
                        </a:solidFill>
                        <a:latin typeface="Meiryo UI" panose="020B0604030504040204" pitchFamily="50" charset="-128"/>
                        <a:ea typeface="Meiryo UI" panose="020B0604030504040204" pitchFamily="50" charset="-128"/>
                        <a:cs typeface="+mn-cs"/>
                      </a:endParaRPr>
                    </a:p>
                    <a:p>
                      <a:pPr marL="0" indent="0">
                        <a:buFont typeface="メイリオ" panose="020B0604030504040204" pitchFamily="50" charset="-128"/>
                        <a:buNone/>
                      </a:pPr>
                      <a:endParaRPr kumimoji="1" lang="en-US" altLang="ja-JP" sz="1100" b="0" kern="1200" dirty="0">
                        <a:solidFill>
                          <a:schemeClr val="bg2">
                            <a:lumMod val="25000"/>
                          </a:schemeClr>
                        </a:solidFill>
                        <a:latin typeface="Meiryo UI" panose="020B0604030504040204" pitchFamily="50" charset="-128"/>
                        <a:ea typeface="Meiryo UI" panose="020B0604030504040204" pitchFamily="50" charset="-128"/>
                        <a:cs typeface="+mn-cs"/>
                      </a:endParaRPr>
                    </a:p>
                    <a:p>
                      <a:pPr marL="0" indent="0">
                        <a:buFont typeface="メイリオ" panose="020B0604030504040204" pitchFamily="50" charset="-128"/>
                        <a:buNone/>
                      </a:pPr>
                      <a:endParaRPr kumimoji="1" lang="en-US" altLang="ja-JP" sz="1100" b="0" kern="1200" dirty="0">
                        <a:solidFill>
                          <a:schemeClr val="bg2">
                            <a:lumMod val="25000"/>
                          </a:schemeClr>
                        </a:solidFill>
                        <a:latin typeface="Meiryo UI" panose="020B0604030504040204" pitchFamily="50" charset="-128"/>
                        <a:ea typeface="Meiryo UI" panose="020B0604030504040204" pitchFamily="50" charset="-128"/>
                        <a:cs typeface="+mn-cs"/>
                      </a:endParaRPr>
                    </a:p>
                    <a:p>
                      <a:pPr marL="0" indent="0">
                        <a:buFont typeface="メイリオ" panose="020B0604030504040204" pitchFamily="50" charset="-128"/>
                        <a:buNone/>
                      </a:pPr>
                      <a:endParaRPr kumimoji="1" lang="en-US" altLang="ja-JP" sz="1100" b="0" kern="1200" dirty="0">
                        <a:solidFill>
                          <a:schemeClr val="bg2">
                            <a:lumMod val="25000"/>
                          </a:schemeClr>
                        </a:solidFill>
                        <a:latin typeface="Meiryo UI" panose="020B0604030504040204" pitchFamily="50" charset="-128"/>
                        <a:ea typeface="Meiryo UI" panose="020B0604030504040204" pitchFamily="50" charset="-128"/>
                        <a:cs typeface="+mn-cs"/>
                      </a:endParaRPr>
                    </a:p>
                    <a:p>
                      <a:pPr marL="0" indent="0">
                        <a:buFont typeface="メイリオ" panose="020B0604030504040204" pitchFamily="50" charset="-128"/>
                        <a:buNone/>
                      </a:pPr>
                      <a:endParaRPr kumimoji="1" lang="en-US" altLang="ja-JP" sz="1100" b="0" kern="1200" dirty="0">
                        <a:solidFill>
                          <a:schemeClr val="bg2">
                            <a:lumMod val="25000"/>
                          </a:schemeClr>
                        </a:solidFill>
                        <a:latin typeface="Meiryo UI" panose="020B0604030504040204" pitchFamily="50" charset="-128"/>
                        <a:ea typeface="Meiryo UI" panose="020B0604030504040204" pitchFamily="50" charset="-128"/>
                        <a:cs typeface="+mn-cs"/>
                      </a:endParaRPr>
                    </a:p>
                    <a:p>
                      <a:pPr marL="0" indent="0">
                        <a:buFont typeface="メイリオ" panose="020B0604030504040204" pitchFamily="50" charset="-128"/>
                        <a:buNone/>
                      </a:pPr>
                      <a:endParaRPr kumimoji="1" lang="en-US" altLang="ja-JP" sz="1100" b="0" kern="1200" dirty="0">
                        <a:solidFill>
                          <a:schemeClr val="bg2">
                            <a:lumMod val="25000"/>
                          </a:schemeClr>
                        </a:solidFill>
                        <a:latin typeface="Meiryo UI" panose="020B0604030504040204" pitchFamily="50" charset="-128"/>
                        <a:ea typeface="Meiryo UI" panose="020B0604030504040204" pitchFamily="50" charset="-128"/>
                        <a:cs typeface="+mn-cs"/>
                      </a:endParaRPr>
                    </a:p>
                    <a:p>
                      <a:pPr marL="0" indent="0">
                        <a:buFont typeface="メイリオ" panose="020B0604030504040204" pitchFamily="50" charset="-128"/>
                        <a:buNone/>
                      </a:pPr>
                      <a:endParaRPr kumimoji="1" lang="en-US" altLang="ja-JP" sz="1100" b="0" kern="1200" dirty="0">
                        <a:solidFill>
                          <a:schemeClr val="bg2">
                            <a:lumMod val="25000"/>
                          </a:schemeClr>
                        </a:solidFill>
                        <a:latin typeface="Meiryo UI" panose="020B0604030504040204" pitchFamily="50" charset="-128"/>
                        <a:ea typeface="Meiryo UI" panose="020B0604030504040204" pitchFamily="50" charset="-128"/>
                        <a:cs typeface="+mn-cs"/>
                      </a:endParaRPr>
                    </a:p>
                    <a:p>
                      <a:pPr marL="0" indent="0">
                        <a:buFont typeface="メイリオ" panose="020B0604030504040204" pitchFamily="50" charset="-128"/>
                        <a:buNone/>
                      </a:pPr>
                      <a:endParaRPr kumimoji="1" lang="en-US" altLang="ja-JP" sz="1100" b="0" kern="1200" dirty="0">
                        <a:solidFill>
                          <a:schemeClr val="bg2">
                            <a:lumMod val="25000"/>
                          </a:schemeClr>
                        </a:solidFill>
                        <a:latin typeface="Meiryo UI" panose="020B0604030504040204" pitchFamily="50" charset="-128"/>
                        <a:ea typeface="Meiryo UI" panose="020B0604030504040204" pitchFamily="50" charset="-128"/>
                        <a:cs typeface="+mn-cs"/>
                      </a:endParaRPr>
                    </a:p>
                    <a:p>
                      <a:pPr marL="0" indent="0">
                        <a:buFont typeface="メイリオ" panose="020B0604030504040204" pitchFamily="50" charset="-128"/>
                        <a:buNone/>
                      </a:pPr>
                      <a:endParaRPr kumimoji="1" lang="en-US" altLang="ja-JP" sz="1100" b="0" kern="1200" dirty="0">
                        <a:solidFill>
                          <a:schemeClr val="bg2">
                            <a:lumMod val="25000"/>
                          </a:schemeClr>
                        </a:solidFill>
                        <a:latin typeface="Meiryo UI" panose="020B0604030504040204" pitchFamily="50" charset="-128"/>
                        <a:ea typeface="Meiryo UI" panose="020B0604030504040204" pitchFamily="50" charset="-128"/>
                        <a:cs typeface="+mn-cs"/>
                      </a:endParaRPr>
                    </a:p>
                    <a:p>
                      <a:pPr marL="0" indent="0">
                        <a:buFont typeface="メイリオ" panose="020B0604030504040204" pitchFamily="50" charset="-128"/>
                        <a:buNone/>
                      </a:pPr>
                      <a:endParaRPr kumimoji="1" lang="ja-JP" altLang="en-US" sz="1100" b="0" kern="1200" dirty="0">
                        <a:solidFill>
                          <a:schemeClr val="bg2">
                            <a:lumMod val="25000"/>
                          </a:schemeClr>
                        </a:solidFill>
                        <a:latin typeface="Meiryo UI" panose="020B0604030504040204" pitchFamily="50" charset="-128"/>
                        <a:ea typeface="Meiryo UI" panose="020B0604030504040204" pitchFamily="50" charset="-128"/>
                        <a:cs typeface="+mn-cs"/>
                      </a:endParaRPr>
                    </a:p>
                  </a:txBody>
                  <a:tcPr marT="252000" marB="90000">
                    <a:lnL w="76200" cap="flat" cmpd="sng" algn="ctr">
                      <a:solidFill>
                        <a:schemeClr val="accent1"/>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solidFill>
                      <a:schemeClr val="bg1"/>
                    </a:solidFill>
                  </a:tcPr>
                </a:tc>
                <a:extLst>
                  <a:ext uri="{0D108BD9-81ED-4DB2-BD59-A6C34878D82A}">
                    <a16:rowId xmlns:a16="http://schemas.microsoft.com/office/drawing/2014/main" val="1749455693"/>
                  </a:ext>
                </a:extLst>
              </a:tr>
            </a:tbl>
          </a:graphicData>
        </a:graphic>
      </p:graphicFrame>
      <p:graphicFrame>
        <p:nvGraphicFramePr>
          <p:cNvPr id="23" name="表 22">
            <a:extLst>
              <a:ext uri="{FF2B5EF4-FFF2-40B4-BE49-F238E27FC236}">
                <a16:creationId xmlns:a16="http://schemas.microsoft.com/office/drawing/2014/main" id="{43F415A9-0762-70F4-054B-64F5453C65C2}"/>
              </a:ext>
            </a:extLst>
          </p:cNvPr>
          <p:cNvGraphicFramePr>
            <a:graphicFrameLocks noGrp="1"/>
          </p:cNvGraphicFramePr>
          <p:nvPr>
            <p:extLst>
              <p:ext uri="{D42A27DB-BD31-4B8C-83A1-F6EECF244321}">
                <p14:modId xmlns:p14="http://schemas.microsoft.com/office/powerpoint/2010/main" val="3180777767"/>
              </p:ext>
            </p:extLst>
          </p:nvPr>
        </p:nvGraphicFramePr>
        <p:xfrm>
          <a:off x="679450" y="4163320"/>
          <a:ext cx="5880100" cy="5514080"/>
        </p:xfrm>
        <a:graphic>
          <a:graphicData uri="http://schemas.openxmlformats.org/drawingml/2006/table">
            <a:tbl>
              <a:tblPr firstRow="1" bandRow="1">
                <a:effectLst/>
                <a:tableStyleId>{5C22544A-7EE6-4342-B048-85BDC9FD1C3A}</a:tableStyleId>
              </a:tblPr>
              <a:tblGrid>
                <a:gridCol w="2292788">
                  <a:extLst>
                    <a:ext uri="{9D8B030D-6E8A-4147-A177-3AD203B41FA5}">
                      <a16:colId xmlns:a16="http://schemas.microsoft.com/office/drawing/2014/main" val="1575161947"/>
                    </a:ext>
                  </a:extLst>
                </a:gridCol>
                <a:gridCol w="3587312">
                  <a:extLst>
                    <a:ext uri="{9D8B030D-6E8A-4147-A177-3AD203B41FA5}">
                      <a16:colId xmlns:a16="http://schemas.microsoft.com/office/drawing/2014/main" val="1023479318"/>
                    </a:ext>
                  </a:extLst>
                </a:gridCol>
              </a:tblGrid>
              <a:tr h="5514080">
                <a:tc>
                  <a:txBody>
                    <a:bodyPr/>
                    <a:lstStyle/>
                    <a:p>
                      <a:endParaRPr kumimoji="1" lang="ja-JP" altLang="en-US" sz="1100" b="0" dirty="0">
                        <a:solidFill>
                          <a:schemeClr val="bg2">
                            <a:lumMod val="10000"/>
                          </a:schemeClr>
                        </a:solidFill>
                        <a:latin typeface="Meiryo UI" panose="020B0604030504040204" pitchFamily="50" charset="-128"/>
                        <a:ea typeface="Meiryo UI" panose="020B0604030504040204" pitchFamily="50" charset="-128"/>
                      </a:endParaRPr>
                    </a:p>
                  </a:txBody>
                  <a:tcPr marT="216000">
                    <a:lnL w="76200" cap="flat" cmpd="sng" algn="ctr">
                      <a:solidFill>
                        <a:schemeClr val="accent1"/>
                      </a:solid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accent1"/>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1450" indent="-171450">
                        <a:lnSpc>
                          <a:spcPct val="100000"/>
                        </a:lnSpc>
                        <a:spcBef>
                          <a:spcPts val="0"/>
                        </a:spcBef>
                        <a:spcAft>
                          <a:spcPts val="0"/>
                        </a:spcAft>
                        <a:buFont typeface="メイリオ" panose="020B0604030504040204" pitchFamily="50" charset="-128"/>
                        <a:buChar char="❏"/>
                      </a:pPr>
                      <a:r>
                        <a:rPr kumimoji="1" lang="ja-JP" altLang="en-US" sz="1100" b="1" dirty="0">
                          <a:solidFill>
                            <a:schemeClr val="bg2">
                              <a:lumMod val="10000"/>
                            </a:schemeClr>
                          </a:solidFill>
                          <a:latin typeface="Meiryo UI" panose="020B0604030504040204" pitchFamily="50" charset="-128"/>
                          <a:ea typeface="Meiryo UI" panose="020B0604030504040204" pitchFamily="50" charset="-128"/>
                        </a:rPr>
                        <a:t>妊娠・出産の報告を受けたら・・・</a:t>
                      </a:r>
                      <a:endParaRPr kumimoji="1" lang="en-US" altLang="ja-JP" sz="1100" b="1" dirty="0">
                        <a:solidFill>
                          <a:schemeClr val="bg2">
                            <a:lumMod val="10000"/>
                          </a:schemeClr>
                        </a:solidFill>
                        <a:latin typeface="Meiryo UI" panose="020B0604030504040204" pitchFamily="50" charset="-128"/>
                        <a:ea typeface="Meiryo UI" panose="020B0604030504040204" pitchFamily="50" charset="-128"/>
                      </a:endParaRPr>
                    </a:p>
                    <a:p>
                      <a:pPr marL="355600" lvl="1" indent="-171450" algn="l" defTabSz="1320759" rtl="0" eaLnBrk="1" latinLnBrk="0" hangingPunct="1">
                        <a:lnSpc>
                          <a:spcPct val="100000"/>
                        </a:lnSpc>
                        <a:spcBef>
                          <a:spcPts val="0"/>
                        </a:spcBef>
                        <a:spcAft>
                          <a:spcPts val="0"/>
                        </a:spcAft>
                        <a:buFont typeface="Wingdings" panose="05000000000000000000" pitchFamily="2" charset="2"/>
                        <a:buChar char=""/>
                      </a:pPr>
                      <a:r>
                        <a:rPr kumimoji="1" lang="ja-JP" altLang="en-US" sz="1100" b="0" kern="1200" dirty="0">
                          <a:solidFill>
                            <a:schemeClr val="bg2">
                              <a:lumMod val="10000"/>
                            </a:schemeClr>
                          </a:solidFill>
                          <a:latin typeface="Meiryo UI" panose="020B0604030504040204" pitchFamily="50" charset="-128"/>
                          <a:ea typeface="Meiryo UI" panose="020B0604030504040204" pitchFamily="50" charset="-128"/>
                          <a:cs typeface="+mn-cs"/>
                        </a:rPr>
                        <a:t>まずは「おめでとう」と笑顔で伝えましょう。</a:t>
                      </a:r>
                      <a:endParaRPr kumimoji="1" lang="en-US" altLang="ja-JP" sz="1100" b="0" kern="1200" dirty="0">
                        <a:solidFill>
                          <a:schemeClr val="bg2">
                            <a:lumMod val="10000"/>
                          </a:schemeClr>
                        </a:solidFill>
                        <a:latin typeface="Meiryo UI" panose="020B0604030504040204" pitchFamily="50" charset="-128"/>
                        <a:ea typeface="Meiryo UI" panose="020B0604030504040204" pitchFamily="50" charset="-128"/>
                        <a:cs typeface="+mn-cs"/>
                      </a:endParaRPr>
                    </a:p>
                    <a:p>
                      <a:pPr marL="355600" lvl="1" indent="-171450" algn="l" defTabSz="1320759" rtl="0" eaLnBrk="1" latinLnBrk="0" hangingPunct="1">
                        <a:lnSpc>
                          <a:spcPct val="100000"/>
                        </a:lnSpc>
                        <a:spcBef>
                          <a:spcPts val="0"/>
                        </a:spcBef>
                        <a:spcAft>
                          <a:spcPts val="0"/>
                        </a:spcAft>
                        <a:buFont typeface="Wingdings" panose="05000000000000000000" pitchFamily="2" charset="2"/>
                        <a:buChar char=""/>
                      </a:pPr>
                      <a:r>
                        <a:rPr kumimoji="1" lang="ja-JP" altLang="en-US" sz="1100" b="0" kern="1200" dirty="0">
                          <a:solidFill>
                            <a:schemeClr val="bg2">
                              <a:lumMod val="10000"/>
                            </a:schemeClr>
                          </a:solidFill>
                          <a:latin typeface="Meiryo UI" panose="020B0604030504040204" pitchFamily="50" charset="-128"/>
                          <a:ea typeface="Meiryo UI" panose="020B0604030504040204" pitchFamily="50" charset="-128"/>
                          <a:cs typeface="+mn-cs"/>
                        </a:rPr>
                        <a:t>また、産前・産後休業、育児休業や産後パパ育休のメリットを伝え、育児休業や産後パパ育休の取得の働きかけを行いましょう。</a:t>
                      </a:r>
                      <a:br>
                        <a:rPr kumimoji="1" lang="en-US" altLang="ja-JP" sz="1100" b="0" kern="1200" dirty="0">
                          <a:solidFill>
                            <a:schemeClr val="bg2">
                              <a:lumMod val="10000"/>
                            </a:schemeClr>
                          </a:solidFill>
                          <a:latin typeface="Meiryo UI" panose="020B0604030504040204" pitchFamily="50" charset="-128"/>
                          <a:ea typeface="Meiryo UI" panose="020B0604030504040204" pitchFamily="50" charset="-128"/>
                          <a:cs typeface="+mn-cs"/>
                        </a:rPr>
                      </a:br>
                      <a:endParaRPr kumimoji="1" lang="en-US" altLang="ja-JP" sz="1100" b="0" kern="1200" dirty="0">
                        <a:solidFill>
                          <a:schemeClr val="bg2">
                            <a:lumMod val="10000"/>
                          </a:schemeClr>
                        </a:solidFill>
                        <a:latin typeface="Meiryo UI" panose="020B0604030504040204" pitchFamily="50" charset="-128"/>
                        <a:ea typeface="Meiryo UI" panose="020B0604030504040204" pitchFamily="50" charset="-128"/>
                        <a:cs typeface="+mn-cs"/>
                      </a:endParaRPr>
                    </a:p>
                    <a:p>
                      <a:pPr marL="171450" indent="-171450" algn="l" defTabSz="1320759" rtl="0" eaLnBrk="1" latinLnBrk="0" hangingPunct="1">
                        <a:lnSpc>
                          <a:spcPct val="100000"/>
                        </a:lnSpc>
                        <a:spcBef>
                          <a:spcPts val="600"/>
                        </a:spcBef>
                        <a:spcAft>
                          <a:spcPts val="0"/>
                        </a:spcAft>
                        <a:buFont typeface="メイリオ" panose="020B0604030504040204" pitchFamily="50" charset="-128"/>
                        <a:buChar char="❏"/>
                      </a:pPr>
                      <a:r>
                        <a:rPr kumimoji="1" lang="ja-JP" altLang="en-US" sz="1100" b="1" kern="1200" dirty="0">
                          <a:solidFill>
                            <a:schemeClr val="bg2">
                              <a:lumMod val="10000"/>
                            </a:schemeClr>
                          </a:solidFill>
                          <a:latin typeface="Meiryo UI" panose="020B0604030504040204" pitchFamily="50" charset="-128"/>
                          <a:ea typeface="Meiryo UI" panose="020B0604030504040204" pitchFamily="50" charset="-128"/>
                          <a:cs typeface="+mn-cs"/>
                        </a:rPr>
                        <a:t>産前・産後休業、育児休業・産後パパ育休の制度等の説明を行います</a:t>
                      </a:r>
                      <a:endParaRPr kumimoji="1" lang="en-US" altLang="ja-JP" sz="1100" b="1" kern="1200" dirty="0">
                        <a:solidFill>
                          <a:schemeClr val="bg2">
                            <a:lumMod val="10000"/>
                          </a:schemeClr>
                        </a:solidFill>
                        <a:latin typeface="Meiryo UI" panose="020B0604030504040204" pitchFamily="50" charset="-128"/>
                        <a:ea typeface="Meiryo UI" panose="020B0604030504040204" pitchFamily="50" charset="-128"/>
                        <a:cs typeface="+mn-cs"/>
                      </a:endParaRPr>
                    </a:p>
                    <a:p>
                      <a:pPr marL="355600" lvl="1" indent="-171450" algn="l" defTabSz="1320759" rtl="0" eaLnBrk="1" latinLnBrk="0" hangingPunct="1">
                        <a:lnSpc>
                          <a:spcPct val="100000"/>
                        </a:lnSpc>
                        <a:spcBef>
                          <a:spcPts val="0"/>
                        </a:spcBef>
                        <a:spcAft>
                          <a:spcPts val="0"/>
                        </a:spcAft>
                        <a:buFont typeface="Wingdings" panose="05000000000000000000" pitchFamily="2" charset="2"/>
                        <a:buChar char=""/>
                      </a:pPr>
                      <a:r>
                        <a:rPr kumimoji="1" lang="ja-JP" altLang="en-US" sz="1100" b="0" kern="1200" dirty="0">
                          <a:solidFill>
                            <a:schemeClr val="bg2">
                              <a:lumMod val="10000"/>
                            </a:schemeClr>
                          </a:solidFill>
                          <a:latin typeface="Meiryo UI" panose="020B0604030504040204" pitchFamily="50" charset="-128"/>
                          <a:ea typeface="Meiryo UI" panose="020B0604030504040204" pitchFamily="50" charset="-128"/>
                          <a:cs typeface="+mn-cs"/>
                        </a:rPr>
                        <a:t>妊娠・出産・育児に関して利用可能な制度や社内相談窓口、育児休業給付金や社会保険料免除等について説明しましょう（人事・総務担当者から説明してもかまいません）。</a:t>
                      </a:r>
                      <a:endParaRPr kumimoji="1" lang="en-US" altLang="ja-JP" sz="1100" b="0" kern="1200" dirty="0">
                        <a:solidFill>
                          <a:schemeClr val="bg2">
                            <a:lumMod val="10000"/>
                          </a:schemeClr>
                        </a:solidFill>
                        <a:latin typeface="Meiryo UI" panose="020B0604030504040204" pitchFamily="50" charset="-128"/>
                        <a:ea typeface="Meiryo UI" panose="020B0604030504040204" pitchFamily="50" charset="-128"/>
                        <a:cs typeface="+mn-cs"/>
                      </a:endParaRPr>
                    </a:p>
                    <a:p>
                      <a:pPr marL="538163" lvl="1" indent="-176213" algn="l" defTabSz="1320759" rtl="0" eaLnBrk="1" latinLnBrk="0" hangingPunct="1">
                        <a:lnSpc>
                          <a:spcPct val="100000"/>
                        </a:lnSpc>
                        <a:spcBef>
                          <a:spcPts val="0"/>
                        </a:spcBef>
                        <a:spcAft>
                          <a:spcPts val="0"/>
                        </a:spcAft>
                        <a:buFont typeface="Meiryo UI" panose="020B0604030504040204" pitchFamily="50" charset="-128"/>
                        <a:buChar char="※"/>
                      </a:pPr>
                      <a:r>
                        <a:rPr kumimoji="1" lang="ja-JP" altLang="en-US" sz="1100" b="0" kern="1200" dirty="0">
                          <a:solidFill>
                            <a:schemeClr val="bg2">
                              <a:lumMod val="10000"/>
                            </a:schemeClr>
                          </a:solidFill>
                          <a:latin typeface="Meiryo UI" panose="020B0604030504040204" pitchFamily="50" charset="-128"/>
                          <a:ea typeface="Meiryo UI" panose="020B0604030504040204" pitchFamily="50" charset="-128"/>
                          <a:cs typeface="+mn-cs"/>
                        </a:rPr>
                        <a:t>有期雇用労働者が育児休業・産後パパ育休等の対象となるかは、</a:t>
                      </a:r>
                      <a:r>
                        <a:rPr kumimoji="1" lang="ja-JP" altLang="en-US" sz="1100" b="0" kern="1200" spc="-130" baseline="0" dirty="0">
                          <a:solidFill>
                            <a:schemeClr val="bg2">
                              <a:lumMod val="10000"/>
                            </a:schemeClr>
                          </a:solidFill>
                          <a:latin typeface="Meiryo UI" panose="020B0604030504040204" pitchFamily="50" charset="-128"/>
                          <a:ea typeface="Meiryo UI" panose="020B0604030504040204" pitchFamily="50" charset="-128"/>
                          <a:cs typeface="+mn-cs"/>
                        </a:rPr>
                        <a:t>人事・総務担当者</a:t>
                      </a:r>
                      <a:r>
                        <a:rPr kumimoji="1" lang="ja-JP" altLang="en-US" sz="1100" b="0" kern="1200" dirty="0">
                          <a:solidFill>
                            <a:schemeClr val="bg2">
                              <a:lumMod val="10000"/>
                            </a:schemeClr>
                          </a:solidFill>
                          <a:latin typeface="Meiryo UI" panose="020B0604030504040204" pitchFamily="50" charset="-128"/>
                          <a:ea typeface="Meiryo UI" panose="020B0604030504040204" pitchFamily="50" charset="-128"/>
                          <a:cs typeface="+mn-cs"/>
                        </a:rPr>
                        <a:t>へ相談してください。</a:t>
                      </a:r>
                      <a:br>
                        <a:rPr kumimoji="1" lang="en-US" altLang="ja-JP" sz="1100" b="0" kern="1200" dirty="0">
                          <a:solidFill>
                            <a:schemeClr val="bg2">
                              <a:lumMod val="10000"/>
                            </a:schemeClr>
                          </a:solidFill>
                          <a:latin typeface="Meiryo UI" panose="020B0604030504040204" pitchFamily="50" charset="-128"/>
                          <a:ea typeface="Meiryo UI" panose="020B0604030504040204" pitchFamily="50" charset="-128"/>
                          <a:cs typeface="+mn-cs"/>
                        </a:rPr>
                      </a:br>
                      <a:endParaRPr kumimoji="1" lang="ja-JP" altLang="en-US" sz="1100" b="0" kern="1200" dirty="0">
                        <a:solidFill>
                          <a:schemeClr val="bg2">
                            <a:lumMod val="10000"/>
                          </a:schemeClr>
                        </a:solidFill>
                        <a:latin typeface="Meiryo UI" panose="020B0604030504040204" pitchFamily="50" charset="-128"/>
                        <a:ea typeface="Meiryo UI" panose="020B0604030504040204" pitchFamily="50" charset="-128"/>
                        <a:cs typeface="+mn-cs"/>
                      </a:endParaRPr>
                    </a:p>
                    <a:p>
                      <a:pPr marL="171450" marR="0" lvl="0" indent="-171450" algn="l" defTabSz="1320759" rtl="0" eaLnBrk="1" fontAlgn="auto" latinLnBrk="0" hangingPunct="1">
                        <a:lnSpc>
                          <a:spcPct val="100000"/>
                        </a:lnSpc>
                        <a:spcBef>
                          <a:spcPts val="600"/>
                        </a:spcBef>
                        <a:spcAft>
                          <a:spcPts val="0"/>
                        </a:spcAft>
                        <a:buClrTx/>
                        <a:buSzTx/>
                        <a:buFont typeface="メイリオ" panose="020B0604030504040204" pitchFamily="50" charset="-128"/>
                        <a:buChar char="❏"/>
                        <a:tabLst/>
                        <a:defRPr/>
                      </a:pPr>
                      <a:r>
                        <a:rPr kumimoji="1" lang="ja-JP" altLang="en-US" sz="1100" b="1" kern="1200" dirty="0">
                          <a:solidFill>
                            <a:schemeClr val="bg2">
                              <a:lumMod val="10000"/>
                            </a:schemeClr>
                          </a:solidFill>
                          <a:latin typeface="Meiryo UI" panose="020B0604030504040204" pitchFamily="50" charset="-128"/>
                          <a:ea typeface="Meiryo UI" panose="020B0604030504040204" pitchFamily="50" charset="-128"/>
                          <a:cs typeface="+mn-cs"/>
                        </a:rPr>
                        <a:t>働き方、休み方等の意向を確認します</a:t>
                      </a:r>
                      <a:endParaRPr kumimoji="1" lang="en-US" altLang="ja-JP" sz="1100" b="1" kern="1200" dirty="0">
                        <a:solidFill>
                          <a:schemeClr val="bg2">
                            <a:lumMod val="10000"/>
                          </a:schemeClr>
                        </a:solidFill>
                        <a:latin typeface="Meiryo UI" panose="020B0604030504040204" pitchFamily="50" charset="-128"/>
                        <a:ea typeface="Meiryo UI" panose="020B0604030504040204" pitchFamily="50" charset="-128"/>
                        <a:cs typeface="+mn-cs"/>
                      </a:endParaRPr>
                    </a:p>
                    <a:p>
                      <a:pPr marL="355600" marR="0" lvl="1" indent="-171450" algn="l" defTabSz="1320759"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1" lang="ja-JP" altLang="en-US" sz="1100" b="0" dirty="0">
                          <a:solidFill>
                            <a:schemeClr val="bg2">
                              <a:lumMod val="10000"/>
                            </a:schemeClr>
                          </a:solidFill>
                          <a:latin typeface="Meiryo UI" panose="020B0604030504040204" pitchFamily="50" charset="-128"/>
                          <a:ea typeface="Meiryo UI" panose="020B0604030504040204" pitchFamily="50" charset="-128"/>
                        </a:rPr>
                        <a:t>「</a:t>
                      </a:r>
                      <a:r>
                        <a:rPr kumimoji="1" lang="ja-JP" altLang="en-US" sz="1100" b="0" kern="1200" dirty="0">
                          <a:solidFill>
                            <a:schemeClr val="bg2">
                              <a:lumMod val="10000"/>
                            </a:schemeClr>
                          </a:solidFill>
                          <a:latin typeface="Meiryo UI" panose="020B0604030504040204" pitchFamily="50" charset="-128"/>
                          <a:ea typeface="Meiryo UI" panose="020B0604030504040204" pitchFamily="50" charset="-128"/>
                          <a:cs typeface="+mn-cs"/>
                        </a:rPr>
                        <a:t>育休復帰支援面談シート」を使い、休業前の働き方や</a:t>
                      </a:r>
                      <a:r>
                        <a:rPr kumimoji="1" lang="zh-TW" altLang="en-US" sz="1100" b="0" kern="1200" dirty="0">
                          <a:solidFill>
                            <a:schemeClr val="bg2">
                              <a:lumMod val="10000"/>
                            </a:schemeClr>
                          </a:solidFill>
                          <a:latin typeface="Meiryo UI" panose="020B0604030504040204" pitchFamily="50" charset="-128"/>
                          <a:ea typeface="Meiryo UI" panose="020B0604030504040204" pitchFamily="50" charset="-128"/>
                          <a:cs typeface="+mn-cs"/>
                        </a:rPr>
                        <a:t>産前産後休業</a:t>
                      </a:r>
                      <a:r>
                        <a:rPr kumimoji="1" lang="ja-JP" altLang="en-US" sz="1100" b="0" kern="1200" dirty="0">
                          <a:solidFill>
                            <a:schemeClr val="bg2">
                              <a:lumMod val="10000"/>
                            </a:schemeClr>
                          </a:solidFill>
                          <a:latin typeface="Meiryo UI" panose="020B0604030504040204" pitchFamily="50" charset="-128"/>
                          <a:ea typeface="Meiryo UI" panose="020B0604030504040204" pitchFamily="50" charset="-128"/>
                          <a:cs typeface="+mn-cs"/>
                        </a:rPr>
                        <a:t>・育児休業または産後パパ育休の取得する時期・期間・回数について、意向を確認してください。妊婦の場合には働き方や体調面の配慮も必要です。</a:t>
                      </a:r>
                      <a:endParaRPr kumimoji="1" lang="en-US" altLang="ja-JP" sz="1100" b="0" kern="1200" dirty="0">
                        <a:solidFill>
                          <a:schemeClr val="bg2">
                            <a:lumMod val="10000"/>
                          </a:schemeClr>
                        </a:solidFill>
                        <a:latin typeface="Meiryo UI" panose="020B0604030504040204" pitchFamily="50" charset="-128"/>
                        <a:ea typeface="Meiryo UI" panose="020B0604030504040204" pitchFamily="50" charset="-128"/>
                        <a:cs typeface="+mn-cs"/>
                      </a:endParaRPr>
                    </a:p>
                    <a:p>
                      <a:pPr marL="355600" marR="0" lvl="1" indent="-171450" algn="l" defTabSz="1320759"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1" lang="ja-JP" altLang="en-US" sz="1100" b="0" kern="1200" dirty="0">
                          <a:solidFill>
                            <a:schemeClr val="bg2">
                              <a:lumMod val="10000"/>
                            </a:schemeClr>
                          </a:solidFill>
                          <a:latin typeface="Meiryo UI" panose="020B0604030504040204" pitchFamily="50" charset="-128"/>
                          <a:ea typeface="Meiryo UI" panose="020B0604030504040204" pitchFamily="50" charset="-128"/>
                          <a:cs typeface="+mn-cs"/>
                        </a:rPr>
                        <a:t>また、休業中の連絡先や復帰後の就業のイメージについても確認してください。</a:t>
                      </a:r>
                      <a:br>
                        <a:rPr kumimoji="1" lang="en-US" altLang="ja-JP" sz="1100" b="0" kern="1200" dirty="0">
                          <a:solidFill>
                            <a:schemeClr val="bg2">
                              <a:lumMod val="10000"/>
                            </a:schemeClr>
                          </a:solidFill>
                          <a:latin typeface="Meiryo UI" panose="020B0604030504040204" pitchFamily="50" charset="-128"/>
                          <a:ea typeface="Meiryo UI" panose="020B0604030504040204" pitchFamily="50" charset="-128"/>
                          <a:cs typeface="+mn-cs"/>
                        </a:rPr>
                      </a:br>
                      <a:endParaRPr kumimoji="1" lang="en-US" altLang="ja-JP" sz="1100" b="0" kern="1200" dirty="0">
                        <a:solidFill>
                          <a:schemeClr val="bg2">
                            <a:lumMod val="10000"/>
                          </a:schemeClr>
                        </a:solidFill>
                        <a:latin typeface="Meiryo UI" panose="020B0604030504040204" pitchFamily="50" charset="-128"/>
                        <a:ea typeface="Meiryo UI" panose="020B0604030504040204" pitchFamily="50" charset="-128"/>
                        <a:cs typeface="+mn-cs"/>
                      </a:endParaRPr>
                    </a:p>
                    <a:p>
                      <a:pPr marL="171450" indent="-171450" algn="l" defTabSz="1320759" rtl="0" eaLnBrk="1" latinLnBrk="0" hangingPunct="1">
                        <a:lnSpc>
                          <a:spcPct val="100000"/>
                        </a:lnSpc>
                        <a:spcBef>
                          <a:spcPts val="600"/>
                        </a:spcBef>
                        <a:spcAft>
                          <a:spcPts val="0"/>
                        </a:spcAft>
                        <a:buFont typeface="メイリオ" panose="020B0604030504040204" pitchFamily="50" charset="-128"/>
                        <a:buChar char="❏"/>
                      </a:pPr>
                      <a:r>
                        <a:rPr kumimoji="1" lang="ja-JP" altLang="en-US" sz="1100" b="1" kern="1200" dirty="0">
                          <a:solidFill>
                            <a:schemeClr val="bg2">
                              <a:lumMod val="10000"/>
                            </a:schemeClr>
                          </a:solidFill>
                          <a:latin typeface="Meiryo UI" panose="020B0604030504040204" pitchFamily="50" charset="-128"/>
                          <a:ea typeface="Meiryo UI" panose="020B0604030504040204" pitchFamily="50" charset="-128"/>
                          <a:cs typeface="+mn-cs"/>
                        </a:rPr>
                        <a:t>業務の引継ぎ・休業中の情報提供について話し合います</a:t>
                      </a:r>
                      <a:endParaRPr kumimoji="1" lang="en-US" altLang="ja-JP" sz="1100" b="1" kern="1200" dirty="0">
                        <a:solidFill>
                          <a:schemeClr val="bg2">
                            <a:lumMod val="10000"/>
                          </a:schemeClr>
                        </a:solidFill>
                        <a:latin typeface="Meiryo UI" panose="020B0604030504040204" pitchFamily="50" charset="-128"/>
                        <a:ea typeface="Meiryo UI" panose="020B0604030504040204" pitchFamily="50" charset="-128"/>
                        <a:cs typeface="+mn-cs"/>
                      </a:endParaRPr>
                    </a:p>
                    <a:p>
                      <a:pPr marL="355600" lvl="1" indent="-171450" algn="l" defTabSz="1320759" rtl="0" eaLnBrk="1" latinLnBrk="0" hangingPunct="1">
                        <a:lnSpc>
                          <a:spcPct val="100000"/>
                        </a:lnSpc>
                        <a:spcBef>
                          <a:spcPts val="0"/>
                        </a:spcBef>
                        <a:spcAft>
                          <a:spcPts val="0"/>
                        </a:spcAft>
                        <a:buFont typeface="Wingdings" panose="05000000000000000000" pitchFamily="2" charset="2"/>
                        <a:buChar char=""/>
                      </a:pPr>
                      <a:r>
                        <a:rPr kumimoji="1" lang="ja-JP" altLang="en-US" sz="1100" b="0" dirty="0">
                          <a:solidFill>
                            <a:schemeClr val="bg2">
                              <a:lumMod val="10000"/>
                            </a:schemeClr>
                          </a:solidFill>
                          <a:latin typeface="Meiryo UI" panose="020B0604030504040204" pitchFamily="50" charset="-128"/>
                          <a:ea typeface="Meiryo UI" panose="020B0604030504040204" pitchFamily="50" charset="-128"/>
                        </a:rPr>
                        <a:t>「育休復帰支援プラン」を活用して、業務の棚卸や引継ぎ</a:t>
                      </a:r>
                      <a:r>
                        <a:rPr kumimoji="1" lang="ja-JP" altLang="en-US" sz="1100" b="0" kern="1200" dirty="0">
                          <a:solidFill>
                            <a:schemeClr val="bg2">
                              <a:lumMod val="10000"/>
                            </a:schemeClr>
                          </a:solidFill>
                          <a:latin typeface="Meiryo UI" panose="020B0604030504040204" pitchFamily="50" charset="-128"/>
                          <a:ea typeface="Meiryo UI" panose="020B0604030504040204" pitchFamily="50" charset="-128"/>
                          <a:cs typeface="+mn-cs"/>
                        </a:rPr>
                        <a:t>の計画、そして休業中の情報提供、復帰後の働き方等について、計画を立てましょう。</a:t>
                      </a:r>
                      <a:endParaRPr kumimoji="1" lang="en-US" altLang="ja-JP" sz="1100" b="0" kern="1200" dirty="0">
                        <a:solidFill>
                          <a:schemeClr val="bg2">
                            <a:lumMod val="10000"/>
                          </a:schemeClr>
                        </a:solidFill>
                        <a:latin typeface="Meiryo UI" panose="020B0604030504040204" pitchFamily="50" charset="-128"/>
                        <a:ea typeface="Meiryo UI" panose="020B0604030504040204" pitchFamily="50" charset="-128"/>
                        <a:cs typeface="+mn-cs"/>
                      </a:endParaRPr>
                    </a:p>
                    <a:p>
                      <a:pPr marL="355600" lvl="1" indent="-171450" algn="l" defTabSz="1320759" rtl="0" eaLnBrk="1" latinLnBrk="0" hangingPunct="1">
                        <a:lnSpc>
                          <a:spcPct val="100000"/>
                        </a:lnSpc>
                        <a:spcBef>
                          <a:spcPts val="0"/>
                        </a:spcBef>
                        <a:spcAft>
                          <a:spcPts val="0"/>
                        </a:spcAft>
                        <a:buFont typeface="Wingdings" panose="05000000000000000000" pitchFamily="2" charset="2"/>
                        <a:buChar char=""/>
                      </a:pPr>
                      <a:r>
                        <a:rPr kumimoji="1" lang="ja-JP" altLang="en-US" sz="1100" b="0" kern="1200" dirty="0">
                          <a:solidFill>
                            <a:schemeClr val="bg2">
                              <a:lumMod val="10000"/>
                            </a:schemeClr>
                          </a:solidFill>
                          <a:latin typeface="Meiryo UI" panose="020B0604030504040204" pitchFamily="50" charset="-128"/>
                          <a:ea typeface="Meiryo UI" panose="020B0604030504040204" pitchFamily="50" charset="-128"/>
                          <a:cs typeface="+mn-cs"/>
                        </a:rPr>
                        <a:t>また、休業中の過ごし方や休業後の仕事と育児の両立、中長期的なキャリアプラン等について話し合いましょう。</a:t>
                      </a:r>
                      <a:endParaRPr kumimoji="1" lang="en-US" altLang="ja-JP" sz="1100" b="0" kern="1200" dirty="0">
                        <a:solidFill>
                          <a:schemeClr val="bg2">
                            <a:lumMod val="10000"/>
                          </a:schemeClr>
                        </a:solidFill>
                        <a:latin typeface="Meiryo UI" panose="020B0604030504040204" pitchFamily="50" charset="-128"/>
                        <a:ea typeface="Meiryo UI" panose="020B0604030504040204" pitchFamily="50" charset="-128"/>
                        <a:cs typeface="+mn-cs"/>
                      </a:endParaRPr>
                    </a:p>
                  </a:txBody>
                  <a:tcPr marL="90000" marT="216000" marB="90000">
                    <a:lnL w="6350"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accent1"/>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49455693"/>
                  </a:ext>
                </a:extLst>
              </a:tr>
            </a:tbl>
          </a:graphicData>
        </a:graphic>
      </p:graphicFrame>
      <p:sp>
        <p:nvSpPr>
          <p:cNvPr id="49" name="吹き出し: 四角形 48">
            <a:extLst>
              <a:ext uri="{FF2B5EF4-FFF2-40B4-BE49-F238E27FC236}">
                <a16:creationId xmlns:a16="http://schemas.microsoft.com/office/drawing/2014/main" id="{92D531C4-854C-575E-CCB8-00E72CECC732}"/>
              </a:ext>
            </a:extLst>
          </p:cNvPr>
          <p:cNvSpPr/>
          <p:nvPr/>
        </p:nvSpPr>
        <p:spPr>
          <a:xfrm>
            <a:off x="1612079" y="5163414"/>
            <a:ext cx="1307250" cy="781100"/>
          </a:xfrm>
          <a:prstGeom prst="wedgeRectCallout">
            <a:avLst>
              <a:gd name="adj1" fmla="val -60588"/>
              <a:gd name="adj2" fmla="val -33241"/>
            </a:avLst>
          </a:prstGeom>
          <a:solidFill>
            <a:schemeClr val="bg1"/>
          </a:solidFill>
          <a:ln w="190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2">
                  <a:lumMod val="10000"/>
                </a:schemeClr>
              </a:solidFill>
            </a:endParaRPr>
          </a:p>
        </p:txBody>
      </p:sp>
      <p:sp>
        <p:nvSpPr>
          <p:cNvPr id="50" name="吹き出し: 四角形 49">
            <a:extLst>
              <a:ext uri="{FF2B5EF4-FFF2-40B4-BE49-F238E27FC236}">
                <a16:creationId xmlns:a16="http://schemas.microsoft.com/office/drawing/2014/main" id="{98BB4D2E-BE46-CE29-DEA7-3E50E86640CB}"/>
              </a:ext>
            </a:extLst>
          </p:cNvPr>
          <p:cNvSpPr/>
          <p:nvPr/>
        </p:nvSpPr>
        <p:spPr>
          <a:xfrm>
            <a:off x="759026" y="4590668"/>
            <a:ext cx="1328400" cy="331405"/>
          </a:xfrm>
          <a:prstGeom prst="wedgeRectCallout">
            <a:avLst>
              <a:gd name="adj1" fmla="val 64746"/>
              <a:gd name="adj2" fmla="val -33304"/>
            </a:avLst>
          </a:prstGeom>
          <a:solidFill>
            <a:schemeClr val="bg1"/>
          </a:solidFill>
          <a:ln w="190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2">
                  <a:lumMod val="10000"/>
                </a:schemeClr>
              </a:solidFill>
            </a:endParaRPr>
          </a:p>
        </p:txBody>
      </p:sp>
      <p:sp>
        <p:nvSpPr>
          <p:cNvPr id="53" name="テキスト ボックス 52">
            <a:extLst>
              <a:ext uri="{FF2B5EF4-FFF2-40B4-BE49-F238E27FC236}">
                <a16:creationId xmlns:a16="http://schemas.microsoft.com/office/drawing/2014/main" id="{A0D82BB5-7F54-C5A8-EB05-B64384D020C2}"/>
              </a:ext>
            </a:extLst>
          </p:cNvPr>
          <p:cNvSpPr txBox="1"/>
          <p:nvPr/>
        </p:nvSpPr>
        <p:spPr>
          <a:xfrm>
            <a:off x="782118" y="4542381"/>
            <a:ext cx="1329662" cy="427979"/>
          </a:xfrm>
          <a:prstGeom prst="rect">
            <a:avLst/>
          </a:prstGeom>
          <a:noFill/>
        </p:spPr>
        <p:txBody>
          <a:bodyPr wrap="square" tIns="90000" bIns="90000">
            <a:spAutoFit/>
          </a:bodyPr>
          <a:lstStyle/>
          <a:p>
            <a:r>
              <a:rPr lang="ja-JP" altLang="en-US" sz="800" dirty="0">
                <a:solidFill>
                  <a:schemeClr val="bg2">
                    <a:lumMod val="10000"/>
                  </a:schemeClr>
                </a:solidFill>
                <a:latin typeface="Meiryo UI" panose="020B0604030504040204" pitchFamily="50" charset="-128"/>
                <a:ea typeface="Meiryo UI" panose="020B0604030504040204" pitchFamily="50" charset="-128"/>
              </a:rPr>
              <a:t>あの～お伝えしたいことが</a:t>
            </a:r>
            <a:r>
              <a:rPr lang="en-US" altLang="ja-JP" sz="800" dirty="0">
                <a:solidFill>
                  <a:schemeClr val="bg2">
                    <a:lumMod val="10000"/>
                  </a:schemeClr>
                </a:solidFill>
                <a:latin typeface="Meiryo UI" panose="020B0604030504040204" pitchFamily="50" charset="-128"/>
                <a:ea typeface="Meiryo UI" panose="020B0604030504040204" pitchFamily="50" charset="-128"/>
              </a:rPr>
              <a:t>…</a:t>
            </a:r>
            <a:br>
              <a:rPr lang="en-US" altLang="ja-JP" sz="800" dirty="0">
                <a:solidFill>
                  <a:schemeClr val="bg2">
                    <a:lumMod val="10000"/>
                  </a:schemeClr>
                </a:solidFill>
                <a:latin typeface="Meiryo UI" panose="020B0604030504040204" pitchFamily="50" charset="-128"/>
                <a:ea typeface="Meiryo UI" panose="020B0604030504040204" pitchFamily="50" charset="-128"/>
              </a:rPr>
            </a:br>
            <a:r>
              <a:rPr lang="ja-JP" altLang="en-US" sz="800" dirty="0">
                <a:solidFill>
                  <a:schemeClr val="bg2">
                    <a:lumMod val="10000"/>
                  </a:schemeClr>
                </a:solidFill>
                <a:latin typeface="Meiryo UI" panose="020B0604030504040204" pitchFamily="50" charset="-128"/>
                <a:ea typeface="Meiryo UI" panose="020B0604030504040204" pitchFamily="50" charset="-128"/>
              </a:rPr>
              <a:t>私（の妻が）妊娠しまして。</a:t>
            </a:r>
            <a:endParaRPr lang="ja-JP" altLang="en-US" sz="800" dirty="0">
              <a:solidFill>
                <a:schemeClr val="bg2">
                  <a:lumMod val="10000"/>
                </a:schemeClr>
              </a:solidFill>
            </a:endParaRPr>
          </a:p>
        </p:txBody>
      </p:sp>
      <p:sp>
        <p:nvSpPr>
          <p:cNvPr id="54" name="テキスト ボックス 53">
            <a:extLst>
              <a:ext uri="{FF2B5EF4-FFF2-40B4-BE49-F238E27FC236}">
                <a16:creationId xmlns:a16="http://schemas.microsoft.com/office/drawing/2014/main" id="{D9372B24-439A-42A1-C286-119A7E557573}"/>
              </a:ext>
            </a:extLst>
          </p:cNvPr>
          <p:cNvSpPr txBox="1"/>
          <p:nvPr/>
        </p:nvSpPr>
        <p:spPr>
          <a:xfrm>
            <a:off x="1601000" y="5095893"/>
            <a:ext cx="1329662" cy="920422"/>
          </a:xfrm>
          <a:prstGeom prst="rect">
            <a:avLst/>
          </a:prstGeom>
          <a:noFill/>
        </p:spPr>
        <p:txBody>
          <a:bodyPr wrap="square" tIns="90000" bIns="90000">
            <a:spAutoFit/>
          </a:bodyPr>
          <a:lstStyle/>
          <a:p>
            <a:r>
              <a:rPr lang="ja-JP" altLang="en-US" sz="800" dirty="0">
                <a:solidFill>
                  <a:schemeClr val="bg2">
                    <a:lumMod val="10000"/>
                  </a:schemeClr>
                </a:solidFill>
                <a:latin typeface="Meiryo UI" panose="020B0604030504040204" pitchFamily="50" charset="-128"/>
                <a:ea typeface="Meiryo UI" panose="020B0604030504040204" pitchFamily="50" charset="-128"/>
              </a:rPr>
              <a:t>おめでとう！よかったですね。</a:t>
            </a:r>
            <a:br>
              <a:rPr lang="en-US" altLang="ja-JP" sz="800" dirty="0">
                <a:solidFill>
                  <a:schemeClr val="bg2">
                    <a:lumMod val="10000"/>
                  </a:schemeClr>
                </a:solidFill>
                <a:latin typeface="Meiryo UI" panose="020B0604030504040204" pitchFamily="50" charset="-128"/>
                <a:ea typeface="Meiryo UI" panose="020B0604030504040204" pitchFamily="50" charset="-128"/>
              </a:rPr>
            </a:br>
            <a:r>
              <a:rPr lang="ja-JP" altLang="en-US" sz="800" dirty="0">
                <a:solidFill>
                  <a:schemeClr val="bg2">
                    <a:lumMod val="10000"/>
                  </a:schemeClr>
                </a:solidFill>
                <a:latin typeface="Meiryo UI" panose="020B0604030504040204" pitchFamily="50" charset="-128"/>
                <a:ea typeface="Meiryo UI" panose="020B0604030504040204" pitchFamily="50" charset="-128"/>
              </a:rPr>
              <a:t>ご出産に備えて配慮すべきことを話し合いましょう。</a:t>
            </a:r>
            <a:endParaRPr lang="en-US" altLang="ja-JP" sz="800" dirty="0">
              <a:solidFill>
                <a:schemeClr val="bg2">
                  <a:lumMod val="10000"/>
                </a:schemeClr>
              </a:solidFill>
              <a:latin typeface="Meiryo UI" panose="020B0604030504040204" pitchFamily="50" charset="-128"/>
              <a:ea typeface="Meiryo UI" panose="020B0604030504040204" pitchFamily="50" charset="-128"/>
            </a:endParaRPr>
          </a:p>
          <a:p>
            <a:r>
              <a:rPr lang="ja-JP" altLang="en-US" sz="800" dirty="0">
                <a:solidFill>
                  <a:schemeClr val="bg2">
                    <a:lumMod val="10000"/>
                  </a:schemeClr>
                </a:solidFill>
                <a:latin typeface="Meiryo UI" panose="020B0604030504040204" pitchFamily="50" charset="-128"/>
                <a:ea typeface="Meiryo UI" panose="020B0604030504040204" pitchFamily="50" charset="-128"/>
              </a:rPr>
              <a:t>産前・産後休業、育児休業・産後パパ育休の取得についてはどう考えていますか？</a:t>
            </a:r>
            <a:endParaRPr lang="ja-JP" altLang="en-US" sz="800" dirty="0">
              <a:solidFill>
                <a:schemeClr val="bg2">
                  <a:lumMod val="10000"/>
                </a:schemeClr>
              </a:solidFill>
            </a:endParaRPr>
          </a:p>
        </p:txBody>
      </p:sp>
      <p:grpSp>
        <p:nvGrpSpPr>
          <p:cNvPr id="66" name="グループ化 65">
            <a:extLst>
              <a:ext uri="{FF2B5EF4-FFF2-40B4-BE49-F238E27FC236}">
                <a16:creationId xmlns:a16="http://schemas.microsoft.com/office/drawing/2014/main" id="{D54F6004-D198-2D91-7838-E05BE8696976}"/>
              </a:ext>
            </a:extLst>
          </p:cNvPr>
          <p:cNvGrpSpPr/>
          <p:nvPr/>
        </p:nvGrpSpPr>
        <p:grpSpPr>
          <a:xfrm>
            <a:off x="885077" y="4819791"/>
            <a:ext cx="720000" cy="874461"/>
            <a:chOff x="902641" y="4223450"/>
            <a:chExt cx="720000" cy="874461"/>
          </a:xfrm>
          <a:solidFill>
            <a:schemeClr val="accent1"/>
          </a:solidFill>
        </p:grpSpPr>
        <p:pic>
          <p:nvPicPr>
            <p:cNvPr id="30" name="グラフィックス 29" descr="混乱した人 枠線">
              <a:extLst>
                <a:ext uri="{FF2B5EF4-FFF2-40B4-BE49-F238E27FC236}">
                  <a16:creationId xmlns:a16="http://schemas.microsoft.com/office/drawing/2014/main" id="{0F9F0E69-C6DF-0076-ABAD-310CF387FDE9}"/>
                </a:ext>
              </a:extLst>
            </p:cNvPr>
            <p:cNvPicPr>
              <a:picLocks noChangeAspect="1"/>
            </p:cNvPicPr>
            <p:nvPr/>
          </p:nvPicPr>
          <p:blipFill rotWithShape="1">
            <a:blip r:embed="rId2">
              <a:extLst>
                <a:ext uri="{96DAC541-7B7A-43D3-8B79-37D633B846F1}">
                  <asvg:svgBlip xmlns:asvg="http://schemas.microsoft.com/office/drawing/2016/SVG/main" r:embed="rId3"/>
                </a:ext>
              </a:extLst>
            </a:blip>
            <a:srcRect t="-50000" b="50000"/>
            <a:stretch/>
          </p:blipFill>
          <p:spPr>
            <a:xfrm>
              <a:off x="902641" y="4223450"/>
              <a:ext cx="720000" cy="720000"/>
            </a:xfrm>
            <a:prstGeom prst="rect">
              <a:avLst/>
            </a:prstGeom>
          </p:spPr>
        </p:pic>
        <p:sp>
          <p:nvSpPr>
            <p:cNvPr id="64" name="テキスト ボックス 63">
              <a:extLst>
                <a:ext uri="{FF2B5EF4-FFF2-40B4-BE49-F238E27FC236}">
                  <a16:creationId xmlns:a16="http://schemas.microsoft.com/office/drawing/2014/main" id="{EC8438E6-2BF7-313E-4505-D2F1DCED94BF}"/>
                </a:ext>
              </a:extLst>
            </p:cNvPr>
            <p:cNvSpPr txBox="1"/>
            <p:nvPr/>
          </p:nvSpPr>
          <p:spPr>
            <a:xfrm>
              <a:off x="1001168" y="4984615"/>
              <a:ext cx="522946" cy="113296"/>
            </a:xfrm>
            <a:prstGeom prst="rect">
              <a:avLst/>
            </a:prstGeom>
            <a:grpFill/>
            <a:ln>
              <a:solidFill>
                <a:schemeClr val="accent1"/>
              </a:solidFill>
            </a:ln>
          </p:spPr>
          <p:txBody>
            <a:bodyPr wrap="square" lIns="18000" tIns="18000" rIns="18000" bIns="18000" anchor="ctr" anchorCtr="0">
              <a:spAutoFit/>
            </a:bodyPr>
            <a:lstStyle/>
            <a:p>
              <a:pPr algn="ctr"/>
              <a:r>
                <a:rPr lang="ja-JP" altLang="en-US" sz="500" dirty="0">
                  <a:solidFill>
                    <a:schemeClr val="bg1"/>
                  </a:solidFill>
                  <a:latin typeface="Meiryo UI" panose="020B0604030504040204" pitchFamily="50" charset="-128"/>
                  <a:ea typeface="Meiryo UI" panose="020B0604030504040204" pitchFamily="50" charset="-128"/>
                </a:rPr>
                <a:t>管理職（上司）</a:t>
              </a:r>
              <a:endParaRPr lang="ja-JP" altLang="en-US" sz="500" dirty="0">
                <a:solidFill>
                  <a:schemeClr val="bg1"/>
                </a:solidFill>
              </a:endParaRPr>
            </a:p>
          </p:txBody>
        </p:sp>
      </p:grpSp>
      <p:grpSp>
        <p:nvGrpSpPr>
          <p:cNvPr id="67" name="グループ化 66">
            <a:extLst>
              <a:ext uri="{FF2B5EF4-FFF2-40B4-BE49-F238E27FC236}">
                <a16:creationId xmlns:a16="http://schemas.microsoft.com/office/drawing/2014/main" id="{2EBB50D4-EEBD-E8A6-ADDF-F7AC3061892D}"/>
              </a:ext>
            </a:extLst>
          </p:cNvPr>
          <p:cNvGrpSpPr/>
          <p:nvPr/>
        </p:nvGrpSpPr>
        <p:grpSpPr>
          <a:xfrm>
            <a:off x="2088920" y="4196701"/>
            <a:ext cx="720000" cy="859608"/>
            <a:chOff x="2060345" y="3616497"/>
            <a:chExt cx="720000" cy="859608"/>
          </a:xfrm>
          <a:solidFill>
            <a:schemeClr val="accent1"/>
          </a:solidFill>
        </p:grpSpPr>
        <p:pic>
          <p:nvPicPr>
            <p:cNvPr id="38" name="グラフィックス 37" descr="男性 枠線">
              <a:extLst>
                <a:ext uri="{FF2B5EF4-FFF2-40B4-BE49-F238E27FC236}">
                  <a16:creationId xmlns:a16="http://schemas.microsoft.com/office/drawing/2014/main" id="{765A40FE-E4D4-7E55-B052-FDB7EE2D5465}"/>
                </a:ext>
              </a:extLst>
            </p:cNvPr>
            <p:cNvPicPr>
              <a:picLocks noChangeAspect="1"/>
            </p:cNvPicPr>
            <p:nvPr/>
          </p:nvPicPr>
          <p:blipFill rotWithShape="1">
            <a:blip r:embed="rId4">
              <a:extLst>
                <a:ext uri="{96DAC541-7B7A-43D3-8B79-37D633B846F1}">
                  <asvg:svgBlip xmlns:asvg="http://schemas.microsoft.com/office/drawing/2016/SVG/main" r:embed="rId5"/>
                </a:ext>
              </a:extLst>
            </a:blip>
            <a:srcRect t="-50000" b="50000"/>
            <a:stretch/>
          </p:blipFill>
          <p:spPr>
            <a:xfrm>
              <a:off x="2060345" y="3616497"/>
              <a:ext cx="720000" cy="720000"/>
            </a:xfrm>
            <a:prstGeom prst="rect">
              <a:avLst/>
            </a:prstGeom>
          </p:spPr>
        </p:pic>
        <p:sp>
          <p:nvSpPr>
            <p:cNvPr id="65" name="テキスト ボックス 64">
              <a:extLst>
                <a:ext uri="{FF2B5EF4-FFF2-40B4-BE49-F238E27FC236}">
                  <a16:creationId xmlns:a16="http://schemas.microsoft.com/office/drawing/2014/main" id="{CD456178-F7C3-3398-4DD0-ACF65960B063}"/>
                </a:ext>
              </a:extLst>
            </p:cNvPr>
            <p:cNvSpPr txBox="1"/>
            <p:nvPr/>
          </p:nvSpPr>
          <p:spPr>
            <a:xfrm>
              <a:off x="2158872" y="4362809"/>
              <a:ext cx="522946" cy="113296"/>
            </a:xfrm>
            <a:prstGeom prst="rect">
              <a:avLst/>
            </a:prstGeom>
            <a:grpFill/>
            <a:ln>
              <a:solidFill>
                <a:schemeClr val="accent1"/>
              </a:solidFill>
            </a:ln>
          </p:spPr>
          <p:txBody>
            <a:bodyPr wrap="square" lIns="18000" tIns="18000" rIns="18000" bIns="18000" anchor="ctr" anchorCtr="0">
              <a:spAutoFit/>
            </a:bodyPr>
            <a:lstStyle/>
            <a:p>
              <a:pPr algn="ctr"/>
              <a:r>
                <a:rPr lang="ja-JP" altLang="en-US" sz="500" dirty="0">
                  <a:solidFill>
                    <a:schemeClr val="bg1"/>
                  </a:solidFill>
                  <a:latin typeface="Meiryo UI" panose="020B0604030504040204" pitchFamily="50" charset="-128"/>
                  <a:ea typeface="Meiryo UI" panose="020B0604030504040204" pitchFamily="50" charset="-128"/>
                </a:rPr>
                <a:t>制度対象者</a:t>
              </a:r>
              <a:endParaRPr lang="ja-JP" altLang="en-US" sz="500" dirty="0">
                <a:solidFill>
                  <a:schemeClr val="bg1"/>
                </a:solidFill>
              </a:endParaRPr>
            </a:p>
          </p:txBody>
        </p:sp>
      </p:grpSp>
      <p:sp>
        <p:nvSpPr>
          <p:cNvPr id="86" name="吹き出し: 角を丸めた四角形 85">
            <a:extLst>
              <a:ext uri="{FF2B5EF4-FFF2-40B4-BE49-F238E27FC236}">
                <a16:creationId xmlns:a16="http://schemas.microsoft.com/office/drawing/2014/main" id="{EC5FEA1D-9CAE-B9B4-C334-D31B777F4975}"/>
              </a:ext>
            </a:extLst>
          </p:cNvPr>
          <p:cNvSpPr/>
          <p:nvPr/>
        </p:nvSpPr>
        <p:spPr>
          <a:xfrm>
            <a:off x="1590929" y="8207149"/>
            <a:ext cx="1328400" cy="1208603"/>
          </a:xfrm>
          <a:prstGeom prst="wedgeRectCallout">
            <a:avLst>
              <a:gd name="adj1" fmla="val -59937"/>
              <a:gd name="adj2" fmla="val -33367"/>
            </a:avLst>
          </a:prstGeom>
          <a:solidFill>
            <a:schemeClr val="bg1"/>
          </a:solidFill>
          <a:ln w="190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2">
                  <a:lumMod val="10000"/>
                </a:schemeClr>
              </a:solidFill>
            </a:endParaRPr>
          </a:p>
        </p:txBody>
      </p:sp>
      <p:sp>
        <p:nvSpPr>
          <p:cNvPr id="87" name="テキスト ボックス 86">
            <a:extLst>
              <a:ext uri="{FF2B5EF4-FFF2-40B4-BE49-F238E27FC236}">
                <a16:creationId xmlns:a16="http://schemas.microsoft.com/office/drawing/2014/main" id="{EE9D1D39-9DE7-490C-AD47-531AAA902C35}"/>
              </a:ext>
            </a:extLst>
          </p:cNvPr>
          <p:cNvSpPr txBox="1"/>
          <p:nvPr/>
        </p:nvSpPr>
        <p:spPr>
          <a:xfrm>
            <a:off x="1601000" y="8165836"/>
            <a:ext cx="1329662" cy="1289753"/>
          </a:xfrm>
          <a:prstGeom prst="rect">
            <a:avLst/>
          </a:prstGeom>
          <a:noFill/>
        </p:spPr>
        <p:txBody>
          <a:bodyPr wrap="square" tIns="90000" bIns="90000">
            <a:spAutoFit/>
          </a:bodyPr>
          <a:lstStyle/>
          <a:p>
            <a:r>
              <a:rPr lang="ja-JP" altLang="en-US" sz="800" dirty="0">
                <a:solidFill>
                  <a:schemeClr val="bg2">
                    <a:lumMod val="10000"/>
                  </a:schemeClr>
                </a:solidFill>
                <a:latin typeface="Meiryo UI" panose="020B0604030504040204" pitchFamily="50" charset="-128"/>
                <a:ea typeface="Meiryo UI" panose="020B0604030504040204" pitchFamily="50" charset="-128"/>
              </a:rPr>
              <a:t>まず、「育休復帰支援面談シート」を使って、今の状況やこれからの働き方、休業の希望等を話し合いましょう。</a:t>
            </a:r>
            <a:endParaRPr lang="en-US" altLang="ja-JP" sz="800" dirty="0">
              <a:solidFill>
                <a:schemeClr val="bg2">
                  <a:lumMod val="10000"/>
                </a:schemeClr>
              </a:solidFill>
              <a:latin typeface="Meiryo UI" panose="020B0604030504040204" pitchFamily="50" charset="-128"/>
              <a:ea typeface="Meiryo UI" panose="020B0604030504040204" pitchFamily="50" charset="-128"/>
            </a:endParaRPr>
          </a:p>
          <a:p>
            <a:r>
              <a:rPr lang="ja-JP" altLang="en-US" sz="800" dirty="0">
                <a:solidFill>
                  <a:schemeClr val="bg2">
                    <a:lumMod val="10000"/>
                  </a:schemeClr>
                </a:solidFill>
                <a:latin typeface="Meiryo UI" panose="020B0604030504040204" pitchFamily="50" charset="-128"/>
                <a:ea typeface="Meiryo UI" panose="020B0604030504040204" pitchFamily="50" charset="-128"/>
              </a:rPr>
              <a:t>また、「育休復帰支援プラン」を使って、業務の棚卸しや引継ぎ、そして休業中の情報提供についても確認していきましょう。</a:t>
            </a:r>
            <a:endParaRPr lang="en-US" altLang="ja-JP" sz="800" dirty="0">
              <a:solidFill>
                <a:schemeClr val="bg2">
                  <a:lumMod val="10000"/>
                </a:schemeClr>
              </a:solidFill>
              <a:latin typeface="Meiryo UI" panose="020B0604030504040204" pitchFamily="50" charset="-128"/>
              <a:ea typeface="Meiryo UI" panose="020B0604030504040204" pitchFamily="50" charset="-128"/>
            </a:endParaRPr>
          </a:p>
        </p:txBody>
      </p:sp>
      <p:grpSp>
        <p:nvGrpSpPr>
          <p:cNvPr id="91" name="グループ化 90">
            <a:extLst>
              <a:ext uri="{FF2B5EF4-FFF2-40B4-BE49-F238E27FC236}">
                <a16:creationId xmlns:a16="http://schemas.microsoft.com/office/drawing/2014/main" id="{4A301317-26CE-D203-2BCA-66F69E083283}"/>
              </a:ext>
            </a:extLst>
          </p:cNvPr>
          <p:cNvGrpSpPr/>
          <p:nvPr/>
        </p:nvGrpSpPr>
        <p:grpSpPr>
          <a:xfrm>
            <a:off x="885077" y="7960772"/>
            <a:ext cx="720000" cy="874461"/>
            <a:chOff x="902641" y="4223450"/>
            <a:chExt cx="720000" cy="874461"/>
          </a:xfrm>
          <a:solidFill>
            <a:schemeClr val="accent1"/>
          </a:solidFill>
        </p:grpSpPr>
        <p:pic>
          <p:nvPicPr>
            <p:cNvPr id="92" name="グラフィックス 91" descr="混乱した人 枠線">
              <a:extLst>
                <a:ext uri="{FF2B5EF4-FFF2-40B4-BE49-F238E27FC236}">
                  <a16:creationId xmlns:a16="http://schemas.microsoft.com/office/drawing/2014/main" id="{254A661C-EAE0-2E25-7DC9-3794C5BBC22D}"/>
                </a:ext>
              </a:extLst>
            </p:cNvPr>
            <p:cNvPicPr>
              <a:picLocks noChangeAspect="1"/>
            </p:cNvPicPr>
            <p:nvPr/>
          </p:nvPicPr>
          <p:blipFill rotWithShape="1">
            <a:blip r:embed="rId2">
              <a:extLst>
                <a:ext uri="{96DAC541-7B7A-43D3-8B79-37D633B846F1}">
                  <asvg:svgBlip xmlns:asvg="http://schemas.microsoft.com/office/drawing/2016/SVG/main" r:embed="rId3"/>
                </a:ext>
              </a:extLst>
            </a:blip>
            <a:srcRect t="-50000" b="50000"/>
            <a:stretch/>
          </p:blipFill>
          <p:spPr>
            <a:xfrm>
              <a:off x="902641" y="4223450"/>
              <a:ext cx="720000" cy="720000"/>
            </a:xfrm>
            <a:prstGeom prst="rect">
              <a:avLst/>
            </a:prstGeom>
          </p:spPr>
        </p:pic>
        <p:sp>
          <p:nvSpPr>
            <p:cNvPr id="93" name="テキスト ボックス 92">
              <a:extLst>
                <a:ext uri="{FF2B5EF4-FFF2-40B4-BE49-F238E27FC236}">
                  <a16:creationId xmlns:a16="http://schemas.microsoft.com/office/drawing/2014/main" id="{5FD5F1C9-12CA-B0A1-693E-F93FC889E189}"/>
                </a:ext>
              </a:extLst>
            </p:cNvPr>
            <p:cNvSpPr txBox="1"/>
            <p:nvPr/>
          </p:nvSpPr>
          <p:spPr>
            <a:xfrm>
              <a:off x="1001168" y="4984615"/>
              <a:ext cx="522946" cy="113296"/>
            </a:xfrm>
            <a:prstGeom prst="rect">
              <a:avLst/>
            </a:prstGeom>
            <a:grpFill/>
            <a:ln>
              <a:solidFill>
                <a:schemeClr val="accent1"/>
              </a:solidFill>
            </a:ln>
          </p:spPr>
          <p:txBody>
            <a:bodyPr wrap="square" lIns="18000" tIns="18000" rIns="18000" bIns="18000" anchor="ctr" anchorCtr="0">
              <a:spAutoFit/>
            </a:bodyPr>
            <a:lstStyle/>
            <a:p>
              <a:pPr algn="ctr"/>
              <a:r>
                <a:rPr lang="ja-JP" altLang="en-US" sz="500" dirty="0">
                  <a:solidFill>
                    <a:schemeClr val="bg1"/>
                  </a:solidFill>
                  <a:latin typeface="Meiryo UI" panose="020B0604030504040204" pitchFamily="50" charset="-128"/>
                  <a:ea typeface="Meiryo UI" panose="020B0604030504040204" pitchFamily="50" charset="-128"/>
                </a:rPr>
                <a:t>管理職（上司）</a:t>
              </a:r>
              <a:endParaRPr lang="ja-JP" altLang="en-US" sz="500" dirty="0">
                <a:solidFill>
                  <a:schemeClr val="bg1"/>
                </a:solidFill>
              </a:endParaRPr>
            </a:p>
          </p:txBody>
        </p:sp>
      </p:grpSp>
      <p:grpSp>
        <p:nvGrpSpPr>
          <p:cNvPr id="95" name="グループ化 94">
            <a:extLst>
              <a:ext uri="{FF2B5EF4-FFF2-40B4-BE49-F238E27FC236}">
                <a16:creationId xmlns:a16="http://schemas.microsoft.com/office/drawing/2014/main" id="{EC997471-4803-6327-8CC0-2C3A13B7F389}"/>
              </a:ext>
            </a:extLst>
          </p:cNvPr>
          <p:cNvGrpSpPr/>
          <p:nvPr/>
        </p:nvGrpSpPr>
        <p:grpSpPr>
          <a:xfrm>
            <a:off x="2088920" y="5800560"/>
            <a:ext cx="720000" cy="859608"/>
            <a:chOff x="2060345" y="3616497"/>
            <a:chExt cx="720000" cy="859608"/>
          </a:xfrm>
          <a:solidFill>
            <a:schemeClr val="accent1"/>
          </a:solidFill>
        </p:grpSpPr>
        <p:pic>
          <p:nvPicPr>
            <p:cNvPr id="96" name="グラフィックス 95" descr="男性 枠線">
              <a:extLst>
                <a:ext uri="{FF2B5EF4-FFF2-40B4-BE49-F238E27FC236}">
                  <a16:creationId xmlns:a16="http://schemas.microsoft.com/office/drawing/2014/main" id="{35ADA21D-8C55-C8A2-BB2A-865BCE0A37B1}"/>
                </a:ext>
              </a:extLst>
            </p:cNvPr>
            <p:cNvPicPr>
              <a:picLocks noChangeAspect="1"/>
            </p:cNvPicPr>
            <p:nvPr/>
          </p:nvPicPr>
          <p:blipFill rotWithShape="1">
            <a:blip r:embed="rId4">
              <a:extLst>
                <a:ext uri="{96DAC541-7B7A-43D3-8B79-37D633B846F1}">
                  <asvg:svgBlip xmlns:asvg="http://schemas.microsoft.com/office/drawing/2016/SVG/main" r:embed="rId5"/>
                </a:ext>
              </a:extLst>
            </a:blip>
            <a:srcRect t="-50000" b="50000"/>
            <a:stretch/>
          </p:blipFill>
          <p:spPr>
            <a:xfrm>
              <a:off x="2060345" y="3616497"/>
              <a:ext cx="720000" cy="720000"/>
            </a:xfrm>
            <a:prstGeom prst="rect">
              <a:avLst/>
            </a:prstGeom>
          </p:spPr>
        </p:pic>
        <p:sp>
          <p:nvSpPr>
            <p:cNvPr id="97" name="テキスト ボックス 96">
              <a:extLst>
                <a:ext uri="{FF2B5EF4-FFF2-40B4-BE49-F238E27FC236}">
                  <a16:creationId xmlns:a16="http://schemas.microsoft.com/office/drawing/2014/main" id="{B51E8071-32FE-DB54-5AF3-FE629D033323}"/>
                </a:ext>
              </a:extLst>
            </p:cNvPr>
            <p:cNvSpPr txBox="1"/>
            <p:nvPr/>
          </p:nvSpPr>
          <p:spPr>
            <a:xfrm>
              <a:off x="2158872" y="4362809"/>
              <a:ext cx="522946" cy="113296"/>
            </a:xfrm>
            <a:prstGeom prst="rect">
              <a:avLst/>
            </a:prstGeom>
            <a:grpFill/>
            <a:ln>
              <a:solidFill>
                <a:schemeClr val="accent1"/>
              </a:solidFill>
            </a:ln>
          </p:spPr>
          <p:txBody>
            <a:bodyPr wrap="square" lIns="18000" tIns="18000" rIns="18000" bIns="18000" anchor="ctr" anchorCtr="0">
              <a:spAutoFit/>
            </a:bodyPr>
            <a:lstStyle/>
            <a:p>
              <a:pPr algn="ctr"/>
              <a:r>
                <a:rPr lang="ja-JP" altLang="en-US" sz="500" dirty="0">
                  <a:solidFill>
                    <a:schemeClr val="bg1"/>
                  </a:solidFill>
                  <a:latin typeface="Meiryo UI" panose="020B0604030504040204" pitchFamily="50" charset="-128"/>
                  <a:ea typeface="Meiryo UI" panose="020B0604030504040204" pitchFamily="50" charset="-128"/>
                </a:rPr>
                <a:t>制度対象者</a:t>
              </a:r>
              <a:endParaRPr lang="ja-JP" altLang="en-US" sz="500" dirty="0">
                <a:solidFill>
                  <a:schemeClr val="bg1"/>
                </a:solidFill>
              </a:endParaRPr>
            </a:p>
          </p:txBody>
        </p:sp>
      </p:grpSp>
      <p:sp>
        <p:nvSpPr>
          <p:cNvPr id="99" name="吹き出し: 四角形 98">
            <a:extLst>
              <a:ext uri="{FF2B5EF4-FFF2-40B4-BE49-F238E27FC236}">
                <a16:creationId xmlns:a16="http://schemas.microsoft.com/office/drawing/2014/main" id="{F884C987-9BFB-3879-DC96-1891CBA2A7B6}"/>
              </a:ext>
            </a:extLst>
          </p:cNvPr>
          <p:cNvSpPr/>
          <p:nvPr/>
        </p:nvSpPr>
        <p:spPr>
          <a:xfrm>
            <a:off x="759026" y="6185855"/>
            <a:ext cx="1328400" cy="441101"/>
          </a:xfrm>
          <a:prstGeom prst="wedgeRectCallout">
            <a:avLst>
              <a:gd name="adj1" fmla="val 65993"/>
              <a:gd name="adj2" fmla="val -32513"/>
            </a:avLst>
          </a:prstGeom>
          <a:solidFill>
            <a:schemeClr val="bg1"/>
          </a:solidFill>
          <a:ln w="190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2">
                  <a:lumMod val="10000"/>
                </a:schemeClr>
              </a:solidFill>
            </a:endParaRPr>
          </a:p>
        </p:txBody>
      </p:sp>
      <p:sp>
        <p:nvSpPr>
          <p:cNvPr id="100" name="テキスト ボックス 99">
            <a:extLst>
              <a:ext uri="{FF2B5EF4-FFF2-40B4-BE49-F238E27FC236}">
                <a16:creationId xmlns:a16="http://schemas.microsoft.com/office/drawing/2014/main" id="{9796A060-739D-181B-A274-8F28BA8CBCF4}"/>
              </a:ext>
            </a:extLst>
          </p:cNvPr>
          <p:cNvSpPr txBox="1"/>
          <p:nvPr/>
        </p:nvSpPr>
        <p:spPr>
          <a:xfrm>
            <a:off x="782118" y="6129519"/>
            <a:ext cx="1329662" cy="551090"/>
          </a:xfrm>
          <a:prstGeom prst="rect">
            <a:avLst/>
          </a:prstGeom>
          <a:noFill/>
        </p:spPr>
        <p:txBody>
          <a:bodyPr wrap="square" tIns="90000" bIns="90000">
            <a:spAutoFit/>
          </a:bodyPr>
          <a:lstStyle/>
          <a:p>
            <a:r>
              <a:rPr lang="ja-JP" altLang="en-US" sz="800" dirty="0">
                <a:solidFill>
                  <a:schemeClr val="bg2">
                    <a:lumMod val="10000"/>
                  </a:schemeClr>
                </a:solidFill>
                <a:latin typeface="Meiryo UI" panose="020B0604030504040204" pitchFamily="50" charset="-128"/>
                <a:ea typeface="Meiryo UI" panose="020B0604030504040204" pitchFamily="50" charset="-128"/>
              </a:rPr>
              <a:t>育児休業をとろうと思っているのですが、いつ、どのくらいの期間をとるか迷っています。</a:t>
            </a:r>
            <a:endParaRPr lang="ja-JP" altLang="en-US" sz="800" dirty="0">
              <a:solidFill>
                <a:schemeClr val="bg2">
                  <a:lumMod val="10000"/>
                </a:schemeClr>
              </a:solidFill>
            </a:endParaRPr>
          </a:p>
        </p:txBody>
      </p:sp>
      <p:sp>
        <p:nvSpPr>
          <p:cNvPr id="101" name="吹き出し: 四角形 100">
            <a:extLst>
              <a:ext uri="{FF2B5EF4-FFF2-40B4-BE49-F238E27FC236}">
                <a16:creationId xmlns:a16="http://schemas.microsoft.com/office/drawing/2014/main" id="{8A37F201-DA5E-E439-14A4-CF59CEA38A45}"/>
              </a:ext>
            </a:extLst>
          </p:cNvPr>
          <p:cNvSpPr/>
          <p:nvPr/>
        </p:nvSpPr>
        <p:spPr>
          <a:xfrm>
            <a:off x="1590929" y="6868297"/>
            <a:ext cx="1328400" cy="1097510"/>
          </a:xfrm>
          <a:prstGeom prst="wedgeRectCallout">
            <a:avLst>
              <a:gd name="adj1" fmla="val -58982"/>
              <a:gd name="adj2" fmla="val -33183"/>
            </a:avLst>
          </a:prstGeom>
          <a:solidFill>
            <a:schemeClr val="bg1"/>
          </a:solidFill>
          <a:ln w="190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2">
                  <a:lumMod val="10000"/>
                </a:schemeClr>
              </a:solidFill>
            </a:endParaRPr>
          </a:p>
        </p:txBody>
      </p:sp>
      <p:sp>
        <p:nvSpPr>
          <p:cNvPr id="102" name="テキスト ボックス 101">
            <a:extLst>
              <a:ext uri="{FF2B5EF4-FFF2-40B4-BE49-F238E27FC236}">
                <a16:creationId xmlns:a16="http://schemas.microsoft.com/office/drawing/2014/main" id="{094923E9-D12C-03EB-41EF-9403E9AC232B}"/>
              </a:ext>
            </a:extLst>
          </p:cNvPr>
          <p:cNvSpPr txBox="1"/>
          <p:nvPr/>
        </p:nvSpPr>
        <p:spPr>
          <a:xfrm>
            <a:off x="1601000" y="6841627"/>
            <a:ext cx="1329662" cy="1166643"/>
          </a:xfrm>
          <a:prstGeom prst="rect">
            <a:avLst/>
          </a:prstGeom>
          <a:noFill/>
        </p:spPr>
        <p:txBody>
          <a:bodyPr wrap="square" tIns="90000" bIns="90000">
            <a:spAutoFit/>
          </a:bodyPr>
          <a:lstStyle/>
          <a:p>
            <a:r>
              <a:rPr lang="ja-JP" altLang="en-US" sz="800" dirty="0">
                <a:solidFill>
                  <a:schemeClr val="bg2">
                    <a:lumMod val="10000"/>
                  </a:schemeClr>
                </a:solidFill>
                <a:latin typeface="Meiryo UI" panose="020B0604030504040204" pitchFamily="50" charset="-128"/>
                <a:ea typeface="Meiryo UI" panose="020B0604030504040204" pitchFamily="50" charset="-128"/>
              </a:rPr>
              <a:t>育児休業の制度は、就業規則の規定に従って取得できます。また、社会保険料の免除や雇用保険から給付金もあります。</a:t>
            </a:r>
            <a:br>
              <a:rPr lang="en-US" altLang="ja-JP" sz="800" dirty="0">
                <a:solidFill>
                  <a:schemeClr val="bg2">
                    <a:lumMod val="10000"/>
                  </a:schemeClr>
                </a:solidFill>
                <a:latin typeface="Meiryo UI" panose="020B0604030504040204" pitchFamily="50" charset="-128"/>
                <a:ea typeface="Meiryo UI" panose="020B0604030504040204" pitchFamily="50" charset="-128"/>
              </a:rPr>
            </a:br>
            <a:r>
              <a:rPr lang="ja-JP" altLang="en-US" sz="800" dirty="0">
                <a:solidFill>
                  <a:schemeClr val="bg2">
                    <a:lumMod val="10000"/>
                  </a:schemeClr>
                </a:solidFill>
                <a:latin typeface="Meiryo UI" panose="020B0604030504040204" pitchFamily="50" charset="-128"/>
                <a:ea typeface="Meiryo UI" panose="020B0604030504040204" pitchFamily="50" charset="-128"/>
              </a:rPr>
              <a:t>手続きや制度の詳細、労働条件については、人事・総務担当者に確認してください。</a:t>
            </a:r>
            <a:endParaRPr lang="ja-JP" altLang="en-US" sz="800" dirty="0">
              <a:solidFill>
                <a:schemeClr val="bg2">
                  <a:lumMod val="10000"/>
                </a:schemeClr>
              </a:solidFill>
            </a:endParaRPr>
          </a:p>
        </p:txBody>
      </p:sp>
      <p:grpSp>
        <p:nvGrpSpPr>
          <p:cNvPr id="103" name="グループ化 102">
            <a:extLst>
              <a:ext uri="{FF2B5EF4-FFF2-40B4-BE49-F238E27FC236}">
                <a16:creationId xmlns:a16="http://schemas.microsoft.com/office/drawing/2014/main" id="{37DD4E39-593F-6DE5-D2BF-24849135148A}"/>
              </a:ext>
            </a:extLst>
          </p:cNvPr>
          <p:cNvGrpSpPr/>
          <p:nvPr/>
        </p:nvGrpSpPr>
        <p:grpSpPr>
          <a:xfrm>
            <a:off x="885077" y="6619088"/>
            <a:ext cx="720000" cy="874461"/>
            <a:chOff x="902641" y="4223450"/>
            <a:chExt cx="720000" cy="874461"/>
          </a:xfrm>
          <a:solidFill>
            <a:schemeClr val="accent1"/>
          </a:solidFill>
        </p:grpSpPr>
        <p:pic>
          <p:nvPicPr>
            <p:cNvPr id="104" name="グラフィックス 103" descr="混乱した人 枠線">
              <a:extLst>
                <a:ext uri="{FF2B5EF4-FFF2-40B4-BE49-F238E27FC236}">
                  <a16:creationId xmlns:a16="http://schemas.microsoft.com/office/drawing/2014/main" id="{C8217D86-145A-832B-8B09-76B0C5E65EA5}"/>
                </a:ext>
              </a:extLst>
            </p:cNvPr>
            <p:cNvPicPr>
              <a:picLocks noChangeAspect="1"/>
            </p:cNvPicPr>
            <p:nvPr/>
          </p:nvPicPr>
          <p:blipFill rotWithShape="1">
            <a:blip r:embed="rId2">
              <a:extLst>
                <a:ext uri="{96DAC541-7B7A-43D3-8B79-37D633B846F1}">
                  <asvg:svgBlip xmlns:asvg="http://schemas.microsoft.com/office/drawing/2016/SVG/main" r:embed="rId3"/>
                </a:ext>
              </a:extLst>
            </a:blip>
            <a:srcRect t="-50000" b="50000"/>
            <a:stretch/>
          </p:blipFill>
          <p:spPr>
            <a:xfrm>
              <a:off x="902641" y="4223450"/>
              <a:ext cx="720000" cy="720000"/>
            </a:xfrm>
            <a:prstGeom prst="rect">
              <a:avLst/>
            </a:prstGeom>
          </p:spPr>
        </p:pic>
        <p:sp>
          <p:nvSpPr>
            <p:cNvPr id="105" name="テキスト ボックス 104">
              <a:extLst>
                <a:ext uri="{FF2B5EF4-FFF2-40B4-BE49-F238E27FC236}">
                  <a16:creationId xmlns:a16="http://schemas.microsoft.com/office/drawing/2014/main" id="{970FA0B0-B613-9AFB-245A-EB5E62026B22}"/>
                </a:ext>
              </a:extLst>
            </p:cNvPr>
            <p:cNvSpPr txBox="1"/>
            <p:nvPr/>
          </p:nvSpPr>
          <p:spPr>
            <a:xfrm>
              <a:off x="1001168" y="4984615"/>
              <a:ext cx="522946" cy="113296"/>
            </a:xfrm>
            <a:prstGeom prst="rect">
              <a:avLst/>
            </a:prstGeom>
            <a:grpFill/>
            <a:ln>
              <a:solidFill>
                <a:schemeClr val="accent1"/>
              </a:solidFill>
            </a:ln>
          </p:spPr>
          <p:txBody>
            <a:bodyPr wrap="square" lIns="18000" tIns="18000" rIns="18000" bIns="18000" anchor="ctr" anchorCtr="0">
              <a:spAutoFit/>
            </a:bodyPr>
            <a:lstStyle/>
            <a:p>
              <a:pPr algn="ctr"/>
              <a:r>
                <a:rPr lang="ja-JP" altLang="en-US" sz="500" dirty="0">
                  <a:solidFill>
                    <a:schemeClr val="bg1"/>
                  </a:solidFill>
                  <a:latin typeface="Meiryo UI" panose="020B0604030504040204" pitchFamily="50" charset="-128"/>
                  <a:ea typeface="Meiryo UI" panose="020B0604030504040204" pitchFamily="50" charset="-128"/>
                </a:rPr>
                <a:t>管理職（上司）</a:t>
              </a:r>
              <a:endParaRPr lang="ja-JP" altLang="en-US" sz="500" dirty="0">
                <a:solidFill>
                  <a:schemeClr val="bg1"/>
                </a:solidFill>
              </a:endParaRPr>
            </a:p>
          </p:txBody>
        </p:sp>
      </p:grpSp>
      <p:graphicFrame>
        <p:nvGraphicFramePr>
          <p:cNvPr id="2" name="表 1">
            <a:extLst>
              <a:ext uri="{FF2B5EF4-FFF2-40B4-BE49-F238E27FC236}">
                <a16:creationId xmlns:a16="http://schemas.microsoft.com/office/drawing/2014/main" id="{5E90E077-393D-C95D-D89F-67DCE56A1434}"/>
              </a:ext>
            </a:extLst>
          </p:cNvPr>
          <p:cNvGraphicFramePr>
            <a:graphicFrameLocks noGrp="1"/>
          </p:cNvGraphicFramePr>
          <p:nvPr>
            <p:extLst>
              <p:ext uri="{D42A27DB-BD31-4B8C-83A1-F6EECF244321}">
                <p14:modId xmlns:p14="http://schemas.microsoft.com/office/powerpoint/2010/main" val="3030562076"/>
              </p:ext>
            </p:extLst>
          </p:nvPr>
        </p:nvGraphicFramePr>
        <p:xfrm>
          <a:off x="752400" y="1551836"/>
          <a:ext cx="5806800" cy="2253960"/>
        </p:xfrm>
        <a:graphic>
          <a:graphicData uri="http://schemas.openxmlformats.org/drawingml/2006/table">
            <a:tbl>
              <a:tblPr firstRow="1" bandRow="1">
                <a:tableStyleId>{5C22544A-7EE6-4342-B048-85BDC9FD1C3A}</a:tableStyleId>
              </a:tblPr>
              <a:tblGrid>
                <a:gridCol w="5806800">
                  <a:extLst>
                    <a:ext uri="{9D8B030D-6E8A-4147-A177-3AD203B41FA5}">
                      <a16:colId xmlns:a16="http://schemas.microsoft.com/office/drawing/2014/main" val="957238760"/>
                    </a:ext>
                  </a:extLst>
                </a:gridCol>
              </a:tblGrid>
              <a:tr h="333970">
                <a:tc>
                  <a:txBody>
                    <a:bodyPr/>
                    <a:lstStyle/>
                    <a:p>
                      <a:pPr marL="0" marR="0" lvl="0" indent="0" algn="l" defTabSz="1320759" rtl="0" eaLnBrk="1" fontAlgn="auto" latinLnBrk="0" hangingPunct="1">
                        <a:lnSpc>
                          <a:spcPct val="100000"/>
                        </a:lnSpc>
                        <a:spcBef>
                          <a:spcPts val="0"/>
                        </a:spcBef>
                        <a:spcAft>
                          <a:spcPts val="0"/>
                        </a:spcAft>
                        <a:buClrTx/>
                        <a:buSzTx/>
                        <a:buFontTx/>
                        <a:buNone/>
                        <a:tabLst/>
                        <a:defRPr/>
                      </a:pPr>
                      <a:r>
                        <a:rPr kumimoji="1" lang="ja-JP" altLang="en-US" sz="1400" b="1" dirty="0">
                          <a:solidFill>
                            <a:schemeClr val="bg2">
                              <a:lumMod val="10000"/>
                            </a:schemeClr>
                          </a:solidFill>
                          <a:latin typeface="メイリオ" panose="020B0604030504040204" pitchFamily="50" charset="-128"/>
                          <a:ea typeface="メイリオ" panose="020B0604030504040204" pitchFamily="50" charset="-128"/>
                        </a:rPr>
                        <a:t>☆</a:t>
                      </a:r>
                      <a:r>
                        <a:rPr kumimoji="1" lang="ja-JP" altLang="en-US" sz="1400" b="1" dirty="0">
                          <a:solidFill>
                            <a:schemeClr val="bg2">
                              <a:lumMod val="10000"/>
                            </a:schemeClr>
                          </a:solidFill>
                          <a:latin typeface="Meiryo UI" panose="020B0604030504040204" pitchFamily="50" charset="-128"/>
                          <a:ea typeface="Meiryo UI" panose="020B0604030504040204" pitchFamily="50" charset="-128"/>
                        </a:rPr>
                        <a:t>職場マネジメントにおけるポイント</a:t>
                      </a:r>
                      <a:endParaRPr kumimoji="1" lang="en-US" altLang="ja-JP" sz="1400" b="1" dirty="0">
                        <a:solidFill>
                          <a:schemeClr val="bg2">
                            <a:lumMod val="10000"/>
                          </a:schemeClr>
                        </a:solidFill>
                        <a:latin typeface="Meiryo UI" panose="020B0604030504040204" pitchFamily="50" charset="-128"/>
                        <a:ea typeface="Meiryo UI" panose="020B0604030504040204" pitchFamily="50" charset="-128"/>
                      </a:endParaRPr>
                    </a:p>
                  </a:txBody>
                  <a:tcPr marT="72000" marB="72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44892991"/>
                  </a:ext>
                </a:extLst>
              </a:tr>
              <a:tr h="1772464">
                <a:tc>
                  <a:txBody>
                    <a:bodyPr/>
                    <a:lstStyle/>
                    <a:p>
                      <a:pPr marL="271463" indent="-171450">
                        <a:buFont typeface="メイリオ" panose="020B0604030504040204" pitchFamily="50" charset="-128"/>
                        <a:buChar char="➤"/>
                      </a:pPr>
                      <a:r>
                        <a:rPr kumimoji="1" lang="ja-JP" altLang="en-US" sz="1100" b="1" dirty="0">
                          <a:solidFill>
                            <a:schemeClr val="bg2">
                              <a:lumMod val="10000"/>
                            </a:schemeClr>
                          </a:solidFill>
                          <a:latin typeface="Meiryo UI" panose="020B0604030504040204" pitchFamily="50" charset="-128"/>
                          <a:ea typeface="Meiryo UI" panose="020B0604030504040204" pitchFamily="50" charset="-128"/>
                        </a:rPr>
                        <a:t>育児に関する社内制度について事前に周知しましょう</a:t>
                      </a:r>
                    </a:p>
                    <a:p>
                      <a:pPr marL="355600" lvl="1" indent="-171450">
                        <a:buFont typeface="Wingdings" panose="05000000000000000000" pitchFamily="2" charset="2"/>
                        <a:buChar char=""/>
                      </a:pPr>
                      <a:r>
                        <a:rPr kumimoji="1" lang="ja-JP" altLang="en-US" sz="1100" b="0" dirty="0">
                          <a:solidFill>
                            <a:schemeClr val="bg2">
                              <a:lumMod val="10000"/>
                            </a:schemeClr>
                          </a:solidFill>
                          <a:latin typeface="Meiryo UI" panose="020B0604030504040204" pitchFamily="50" charset="-128"/>
                          <a:ea typeface="Meiryo UI" panose="020B0604030504040204" pitchFamily="50" charset="-128"/>
                        </a:rPr>
                        <a:t>育児休業や産後パパ育休を申し出しやすい環境を作るために、育児に関する社内制度について事前に周知しておきましょう。妊娠・出産を早めに知らせてもらうことで、育児休業・産後パパ育休等の取得の働きかけや、業務の引継、業務分担等の予定を立てやすくなります。</a:t>
                      </a:r>
                    </a:p>
                    <a:p>
                      <a:pPr marL="271463" indent="-171450">
                        <a:spcBef>
                          <a:spcPts val="600"/>
                        </a:spcBef>
                        <a:buFont typeface="メイリオ" panose="020B0604030504040204" pitchFamily="50" charset="-128"/>
                        <a:buChar char="➤"/>
                      </a:pPr>
                      <a:r>
                        <a:rPr kumimoji="1" lang="ja-JP" altLang="en-US" sz="1100" b="1" dirty="0">
                          <a:solidFill>
                            <a:schemeClr val="bg2">
                              <a:lumMod val="10000"/>
                            </a:schemeClr>
                          </a:solidFill>
                          <a:latin typeface="Meiryo UI" panose="020B0604030504040204" pitchFamily="50" charset="-128"/>
                          <a:ea typeface="Meiryo UI" panose="020B0604030504040204" pitchFamily="50" charset="-128"/>
                        </a:rPr>
                        <a:t>社内体制の整備を進めておきましょう</a:t>
                      </a:r>
                    </a:p>
                    <a:p>
                      <a:pPr marL="355600" lvl="1" indent="-171450" algn="l" defTabSz="1320759" rtl="0" eaLnBrk="1" latinLnBrk="0" hangingPunct="1">
                        <a:buFont typeface="Wingdings" panose="05000000000000000000" pitchFamily="2" charset="2"/>
                        <a:buChar char=""/>
                      </a:pPr>
                      <a:r>
                        <a:rPr kumimoji="1" lang="ja-JP" altLang="en-US" sz="1100" b="0" kern="1200" dirty="0">
                          <a:solidFill>
                            <a:schemeClr val="bg2">
                              <a:lumMod val="10000"/>
                            </a:schemeClr>
                          </a:solidFill>
                          <a:latin typeface="Meiryo UI" panose="020B0604030504040204" pitchFamily="50" charset="-128"/>
                          <a:ea typeface="Meiryo UI" panose="020B0604030504040204" pitchFamily="50" charset="-128"/>
                          <a:cs typeface="+mn-cs"/>
                        </a:rPr>
                        <a:t>いつ制度対象者が生じても業務に支障がないよう、職場マネジメントにより体制を準備しておくことが必要です。</a:t>
                      </a:r>
                      <a:endParaRPr kumimoji="1" lang="en-US" altLang="ja-JP" sz="1100" b="0" kern="1200" dirty="0">
                        <a:solidFill>
                          <a:schemeClr val="bg2">
                            <a:lumMod val="10000"/>
                          </a:schemeClr>
                        </a:solidFill>
                        <a:latin typeface="Meiryo UI" panose="020B0604030504040204" pitchFamily="50" charset="-128"/>
                        <a:ea typeface="Meiryo UI" panose="020B0604030504040204" pitchFamily="50" charset="-128"/>
                        <a:cs typeface="+mn-cs"/>
                      </a:endParaRPr>
                    </a:p>
                    <a:p>
                      <a:pPr marL="355600" lvl="1" indent="-171450" algn="l" defTabSz="1320759" rtl="0" eaLnBrk="1" latinLnBrk="0" hangingPunct="1">
                        <a:buFont typeface="Wingdings" panose="05000000000000000000" pitchFamily="2" charset="2"/>
                        <a:buChar char=""/>
                      </a:pPr>
                      <a:r>
                        <a:rPr kumimoji="1" lang="ja-JP" altLang="en-US" sz="1100" b="0" kern="1200" dirty="0">
                          <a:solidFill>
                            <a:schemeClr val="bg2">
                              <a:lumMod val="10000"/>
                            </a:schemeClr>
                          </a:solidFill>
                          <a:latin typeface="Meiryo UI" panose="020B0604030504040204" pitchFamily="50" charset="-128"/>
                          <a:ea typeface="Meiryo UI" panose="020B0604030504040204" pitchFamily="50" charset="-128"/>
                          <a:cs typeface="+mn-cs"/>
                        </a:rPr>
                        <a:t>業務の棚卸しにより、各業務の必要性等を見直して、職場全体の業務のスリム化を図りましょう。</a:t>
                      </a:r>
                    </a:p>
                    <a:p>
                      <a:pPr marL="355600" lvl="1" indent="-171450" algn="l" defTabSz="1320759" rtl="0" eaLnBrk="1" latinLnBrk="0" hangingPunct="1">
                        <a:buFont typeface="Wingdings" panose="05000000000000000000" pitchFamily="2" charset="2"/>
                        <a:buChar char=""/>
                      </a:pPr>
                      <a:r>
                        <a:rPr kumimoji="1" lang="ja-JP" altLang="en-US" sz="1100" b="0" kern="1200" dirty="0">
                          <a:solidFill>
                            <a:schemeClr val="bg2">
                              <a:lumMod val="10000"/>
                            </a:schemeClr>
                          </a:solidFill>
                          <a:latin typeface="Meiryo UI" panose="020B0604030504040204" pitchFamily="50" charset="-128"/>
                          <a:ea typeface="Meiryo UI" panose="020B0604030504040204" pitchFamily="50" charset="-128"/>
                          <a:cs typeface="+mn-cs"/>
                        </a:rPr>
                        <a:t>１人で複数の仕事ができるよう教育・訓練を行い、多能工化を進めることで、従業員が不在となっても代わりに業務を行える従業員が育成され、職場内でのサポート力が高まります。</a:t>
                      </a:r>
                      <a:endParaRPr kumimoji="1" lang="ja-JP" altLang="en-US" sz="1100" dirty="0">
                        <a:solidFill>
                          <a:schemeClr val="bg2">
                            <a:lumMod val="10000"/>
                          </a:schemeClr>
                        </a:solidFill>
                      </a:endParaRPr>
                    </a:p>
                  </a:txBody>
                  <a:tcPr marT="72000" marB="72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bg1">
                          <a:lumMod val="9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4160869026"/>
                  </a:ext>
                </a:extLst>
              </a:tr>
            </a:tbl>
          </a:graphicData>
        </a:graphic>
      </p:graphicFrame>
      <p:sp>
        <p:nvSpPr>
          <p:cNvPr id="7" name="テキスト ボックス 6">
            <a:extLst>
              <a:ext uri="{FF2B5EF4-FFF2-40B4-BE49-F238E27FC236}">
                <a16:creationId xmlns:a16="http://schemas.microsoft.com/office/drawing/2014/main" id="{BEB35124-7A69-3F50-3155-DA159B6F7709}"/>
              </a:ext>
            </a:extLst>
          </p:cNvPr>
          <p:cNvSpPr txBox="1"/>
          <p:nvPr/>
        </p:nvSpPr>
        <p:spPr>
          <a:xfrm>
            <a:off x="1334430" y="4355916"/>
            <a:ext cx="993260" cy="229326"/>
          </a:xfrm>
          <a:prstGeom prst="rect">
            <a:avLst/>
          </a:prstGeom>
          <a:noFill/>
        </p:spPr>
        <p:txBody>
          <a:bodyPr wrap="square">
            <a:spAutoFit/>
          </a:bodyPr>
          <a:lstStyle/>
          <a:p>
            <a:r>
              <a:rPr lang="en-US" altLang="ja-JP" sz="900" dirty="0">
                <a:solidFill>
                  <a:schemeClr val="bg2">
                    <a:lumMod val="10000"/>
                  </a:schemeClr>
                </a:solidFill>
              </a:rPr>
              <a:t>---</a:t>
            </a:r>
            <a:r>
              <a:rPr lang="ja-JP" altLang="en-US" sz="900" dirty="0">
                <a:solidFill>
                  <a:schemeClr val="bg2">
                    <a:lumMod val="10000"/>
                  </a:schemeClr>
                </a:solidFill>
              </a:rPr>
              <a:t>＜対話例＞</a:t>
            </a:r>
            <a:r>
              <a:rPr lang="en-US" altLang="ja-JP" sz="900" dirty="0">
                <a:solidFill>
                  <a:schemeClr val="bg2">
                    <a:lumMod val="10000"/>
                  </a:schemeClr>
                </a:solidFill>
              </a:rPr>
              <a:t>---</a:t>
            </a:r>
            <a:endParaRPr lang="ja-JP" altLang="en-US" sz="900" dirty="0">
              <a:solidFill>
                <a:schemeClr val="bg2">
                  <a:lumMod val="10000"/>
                </a:schemeClr>
              </a:solidFill>
            </a:endParaRPr>
          </a:p>
        </p:txBody>
      </p:sp>
      <p:sp>
        <p:nvSpPr>
          <p:cNvPr id="22" name="矢印: 五方向 21">
            <a:extLst>
              <a:ext uri="{FF2B5EF4-FFF2-40B4-BE49-F238E27FC236}">
                <a16:creationId xmlns:a16="http://schemas.microsoft.com/office/drawing/2014/main" id="{990E5258-3D20-2338-A47A-79F8F03C08C0}"/>
              </a:ext>
            </a:extLst>
          </p:cNvPr>
          <p:cNvSpPr/>
          <p:nvPr/>
        </p:nvSpPr>
        <p:spPr>
          <a:xfrm>
            <a:off x="433388" y="1098006"/>
            <a:ext cx="1219200" cy="389965"/>
          </a:xfrm>
          <a:prstGeom prst="homePlate">
            <a:avLst/>
          </a:prstGeom>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none" lIns="0" tIns="0" rIns="0" bIns="0" rtlCol="0" anchor="ctr"/>
          <a:lstStyle/>
          <a:p>
            <a:pPr algn="ctr"/>
            <a:r>
              <a:rPr kumimoji="1" lang="ja-JP" altLang="en-US" sz="1200" b="1" dirty="0">
                <a:solidFill>
                  <a:schemeClr val="bg1"/>
                </a:solidFill>
                <a:effectLst>
                  <a:outerShdw blurRad="38100" dist="38100" dir="2700000" algn="tl">
                    <a:srgbClr val="000000">
                      <a:alpha val="43137"/>
                    </a:srgbClr>
                  </a:outerShdw>
                </a:effectLst>
              </a:rPr>
              <a:t>妊娠前</a:t>
            </a:r>
          </a:p>
        </p:txBody>
      </p:sp>
      <p:sp>
        <p:nvSpPr>
          <p:cNvPr id="8" name="テキスト ボックス 7">
            <a:extLst>
              <a:ext uri="{FF2B5EF4-FFF2-40B4-BE49-F238E27FC236}">
                <a16:creationId xmlns:a16="http://schemas.microsoft.com/office/drawing/2014/main" id="{F7CC5F51-6E96-5D0F-6B11-4F156911488A}"/>
              </a:ext>
            </a:extLst>
          </p:cNvPr>
          <p:cNvSpPr txBox="1"/>
          <p:nvPr/>
        </p:nvSpPr>
        <p:spPr>
          <a:xfrm>
            <a:off x="733737" y="367200"/>
            <a:ext cx="5390526" cy="646331"/>
          </a:xfrm>
          <a:prstGeom prst="rect">
            <a:avLst/>
          </a:prstGeom>
          <a:noFill/>
          <a:ln>
            <a:noFill/>
          </a:ln>
        </p:spPr>
        <p:txBody>
          <a:bodyPr wrap="square">
            <a:spAutoFit/>
          </a:bodyPr>
          <a:lstStyle/>
          <a:p>
            <a:pPr algn="ctr"/>
            <a:r>
              <a:rPr lang="ja-JP" altLang="en-US" b="1" dirty="0">
                <a:ln w="69850">
                  <a:solidFill>
                    <a:schemeClr val="bg1"/>
                  </a:solidFill>
                </a:ln>
                <a:solidFill>
                  <a:schemeClr val="bg1"/>
                </a:solidFill>
                <a:effectLst>
                  <a:outerShdw blurRad="38100" dist="38100" dir="2700000" algn="tl">
                    <a:srgbClr val="000000">
                      <a:alpha val="43137"/>
                    </a:srgbClr>
                  </a:outerShdw>
                </a:effectLst>
              </a:rPr>
              <a:t>スムーズな育休取得と職場復帰のためのポイント</a:t>
            </a:r>
            <a:br>
              <a:rPr lang="ja-JP" altLang="en-US" b="1" dirty="0">
                <a:ln w="69850">
                  <a:solidFill>
                    <a:schemeClr val="bg1"/>
                  </a:solidFill>
                </a:ln>
                <a:solidFill>
                  <a:schemeClr val="bg1"/>
                </a:solidFill>
                <a:effectLst>
                  <a:outerShdw blurRad="38100" dist="38100" dir="2700000" algn="tl">
                    <a:srgbClr val="000000">
                      <a:alpha val="43137"/>
                    </a:srgbClr>
                  </a:outerShdw>
                </a:effectLst>
              </a:rPr>
            </a:br>
            <a:r>
              <a:rPr lang="ja-JP" altLang="en-US" b="1" dirty="0">
                <a:ln w="69850">
                  <a:solidFill>
                    <a:schemeClr val="bg1"/>
                  </a:solidFill>
                </a:ln>
                <a:solidFill>
                  <a:schemeClr val="bg1"/>
                </a:solidFill>
                <a:effectLst>
                  <a:outerShdw blurRad="38100" dist="38100" dir="2700000" algn="tl">
                    <a:srgbClr val="000000">
                      <a:alpha val="43137"/>
                    </a:srgbClr>
                  </a:outerShdw>
                </a:effectLst>
              </a:rPr>
              <a:t>～管理職（上司）向け～</a:t>
            </a:r>
          </a:p>
        </p:txBody>
      </p:sp>
      <p:sp>
        <p:nvSpPr>
          <p:cNvPr id="5" name="矢印: 五方向 4">
            <a:extLst>
              <a:ext uri="{FF2B5EF4-FFF2-40B4-BE49-F238E27FC236}">
                <a16:creationId xmlns:a16="http://schemas.microsoft.com/office/drawing/2014/main" id="{201566B4-2B0A-6E16-C151-AD0C6C83A2CA}"/>
              </a:ext>
            </a:extLst>
          </p:cNvPr>
          <p:cNvSpPr/>
          <p:nvPr/>
        </p:nvSpPr>
        <p:spPr>
          <a:xfrm>
            <a:off x="433388" y="3967436"/>
            <a:ext cx="1219200" cy="389965"/>
          </a:xfrm>
          <a:prstGeom prst="homePlate">
            <a:avLst/>
          </a:prstGeom>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none" lIns="0" tIns="0" rIns="0" bIns="0" rtlCol="0" anchor="ctr"/>
          <a:lstStyle/>
          <a:p>
            <a:pPr algn="ctr"/>
            <a:r>
              <a:rPr kumimoji="1" lang="ja-JP" altLang="en-US" sz="1200" b="1" dirty="0">
                <a:solidFill>
                  <a:schemeClr val="bg1"/>
                </a:solidFill>
                <a:effectLst>
                  <a:outerShdw blurRad="38100" dist="38100" dir="2700000" algn="tl">
                    <a:srgbClr val="000000">
                      <a:alpha val="43137"/>
                    </a:srgbClr>
                  </a:outerShdw>
                </a:effectLst>
              </a:rPr>
              <a:t>妊娠</a:t>
            </a:r>
            <a:r>
              <a:rPr lang="ja-JP" altLang="en-US" sz="1200" b="1" dirty="0">
                <a:solidFill>
                  <a:schemeClr val="bg1"/>
                </a:solidFill>
                <a:effectLst>
                  <a:outerShdw blurRad="38100" dist="38100" dir="2700000" algn="tl">
                    <a:srgbClr val="000000">
                      <a:alpha val="43137"/>
                    </a:srgbClr>
                  </a:outerShdw>
                </a:effectLst>
              </a:rPr>
              <a:t>期</a:t>
            </a:r>
            <a:endParaRPr kumimoji="1" lang="ja-JP" altLang="en-US" sz="1200" b="1" dirty="0">
              <a:solidFill>
                <a:schemeClr val="bg1"/>
              </a:solidFill>
              <a:effectLst>
                <a:outerShdw blurRad="38100" dist="38100" dir="2700000" algn="tl">
                  <a:srgbClr val="000000">
                    <a:alpha val="43137"/>
                  </a:srgbClr>
                </a:outerShdw>
              </a:effectLst>
            </a:endParaRPr>
          </a:p>
        </p:txBody>
      </p:sp>
      <p:sp>
        <p:nvSpPr>
          <p:cNvPr id="6" name="テキスト ボックス 5">
            <a:extLst>
              <a:ext uri="{FF2B5EF4-FFF2-40B4-BE49-F238E27FC236}">
                <a16:creationId xmlns:a16="http://schemas.microsoft.com/office/drawing/2014/main" id="{C7A93322-46FD-2424-1D9A-8192A5A11EDA}"/>
              </a:ext>
            </a:extLst>
          </p:cNvPr>
          <p:cNvSpPr txBox="1"/>
          <p:nvPr/>
        </p:nvSpPr>
        <p:spPr>
          <a:xfrm>
            <a:off x="733737" y="367200"/>
            <a:ext cx="5390526" cy="646331"/>
          </a:xfrm>
          <a:prstGeom prst="rect">
            <a:avLst/>
          </a:prstGeom>
          <a:noFill/>
          <a:ln>
            <a:noFill/>
          </a:ln>
        </p:spPr>
        <p:txBody>
          <a:bodyPr wrap="square">
            <a:spAutoFit/>
          </a:bodyPr>
          <a:lstStyle/>
          <a:p>
            <a:pPr algn="ctr"/>
            <a:r>
              <a:rPr lang="ja-JP" altLang="en-US" b="1" dirty="0">
                <a:solidFill>
                  <a:schemeClr val="bg2">
                    <a:lumMod val="10000"/>
                  </a:schemeClr>
                </a:solidFill>
              </a:rPr>
              <a:t>スムーズな育休取得と職場復帰のためのポイント</a:t>
            </a:r>
            <a:br>
              <a:rPr lang="ja-JP" altLang="en-US" b="1" dirty="0">
                <a:solidFill>
                  <a:schemeClr val="bg2">
                    <a:lumMod val="10000"/>
                  </a:schemeClr>
                </a:solidFill>
              </a:rPr>
            </a:br>
            <a:r>
              <a:rPr lang="ja-JP" altLang="en-US" b="1" dirty="0">
                <a:solidFill>
                  <a:schemeClr val="bg2">
                    <a:lumMod val="10000"/>
                  </a:schemeClr>
                </a:solidFill>
              </a:rPr>
              <a:t>～管理職（上司）向け～</a:t>
            </a:r>
          </a:p>
        </p:txBody>
      </p:sp>
    </p:spTree>
    <p:extLst>
      <p:ext uri="{BB962C8B-B14F-4D97-AF65-F5344CB8AC3E}">
        <p14:creationId xmlns:p14="http://schemas.microsoft.com/office/powerpoint/2010/main" val="1464893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7" name="表 36">
            <a:extLst>
              <a:ext uri="{FF2B5EF4-FFF2-40B4-BE49-F238E27FC236}">
                <a16:creationId xmlns:a16="http://schemas.microsoft.com/office/drawing/2014/main" id="{9DEF3F03-054A-4A30-B4ED-FAC73C4083B7}"/>
              </a:ext>
            </a:extLst>
          </p:cNvPr>
          <p:cNvGraphicFramePr>
            <a:graphicFrameLocks noGrp="1"/>
          </p:cNvGraphicFramePr>
          <p:nvPr>
            <p:extLst>
              <p:ext uri="{D42A27DB-BD31-4B8C-83A1-F6EECF244321}">
                <p14:modId xmlns:p14="http://schemas.microsoft.com/office/powerpoint/2010/main" val="4133095244"/>
              </p:ext>
            </p:extLst>
          </p:nvPr>
        </p:nvGraphicFramePr>
        <p:xfrm>
          <a:off x="679450" y="407386"/>
          <a:ext cx="5880100" cy="7718160"/>
        </p:xfrm>
        <a:graphic>
          <a:graphicData uri="http://schemas.openxmlformats.org/drawingml/2006/table">
            <a:tbl>
              <a:tblPr firstRow="1" bandRow="1">
                <a:effectLst/>
                <a:tableStyleId>{5C22544A-7EE6-4342-B048-85BDC9FD1C3A}</a:tableStyleId>
              </a:tblPr>
              <a:tblGrid>
                <a:gridCol w="5880100">
                  <a:extLst>
                    <a:ext uri="{9D8B030D-6E8A-4147-A177-3AD203B41FA5}">
                      <a16:colId xmlns:a16="http://schemas.microsoft.com/office/drawing/2014/main" val="1575161947"/>
                    </a:ext>
                  </a:extLst>
                </a:gridCol>
              </a:tblGrid>
              <a:tr h="7256835">
                <a:tc>
                  <a:txBody>
                    <a:bodyPr/>
                    <a:lstStyle/>
                    <a:p>
                      <a:pPr marL="0" indent="0" algn="ctr">
                        <a:buFont typeface="メイリオ" panose="020B0604030504040204" pitchFamily="50" charset="-128"/>
                        <a:buNone/>
                      </a:pPr>
                      <a:endParaRPr kumimoji="1" lang="en-US" altLang="ja-JP" sz="1100" b="0" kern="1200" dirty="0">
                        <a:solidFill>
                          <a:schemeClr val="bg2">
                            <a:lumMod val="25000"/>
                          </a:schemeClr>
                        </a:solidFill>
                        <a:latin typeface="Meiryo UI" panose="020B0604030504040204" pitchFamily="50" charset="-128"/>
                        <a:ea typeface="Meiryo UI" panose="020B0604030504040204" pitchFamily="50" charset="-128"/>
                        <a:cs typeface="+mn-cs"/>
                      </a:endParaRPr>
                    </a:p>
                    <a:p>
                      <a:pPr marL="0" indent="0" algn="ctr">
                        <a:buFont typeface="メイリオ" panose="020B0604030504040204" pitchFamily="50" charset="-128"/>
                        <a:buNone/>
                      </a:pPr>
                      <a:endParaRPr kumimoji="1" lang="en-US" altLang="ja-JP" sz="1100" b="0" kern="1200" dirty="0">
                        <a:solidFill>
                          <a:schemeClr val="bg2">
                            <a:lumMod val="25000"/>
                          </a:schemeClr>
                        </a:solidFill>
                        <a:latin typeface="Meiryo UI" panose="020B0604030504040204" pitchFamily="50" charset="-128"/>
                        <a:ea typeface="Meiryo UI" panose="020B0604030504040204" pitchFamily="50" charset="-128"/>
                        <a:cs typeface="+mn-cs"/>
                      </a:endParaRPr>
                    </a:p>
                    <a:p>
                      <a:pPr marL="0" indent="0" algn="ctr">
                        <a:buFont typeface="メイリオ" panose="020B0604030504040204" pitchFamily="50" charset="-128"/>
                        <a:buNone/>
                      </a:pPr>
                      <a:endParaRPr kumimoji="1" lang="en-US" altLang="ja-JP" sz="1100" b="0" kern="1200" dirty="0">
                        <a:solidFill>
                          <a:schemeClr val="bg2">
                            <a:lumMod val="25000"/>
                          </a:schemeClr>
                        </a:solidFill>
                        <a:latin typeface="Meiryo UI" panose="020B0604030504040204" pitchFamily="50" charset="-128"/>
                        <a:ea typeface="Meiryo UI" panose="020B0604030504040204" pitchFamily="50" charset="-128"/>
                        <a:cs typeface="+mn-cs"/>
                      </a:endParaRPr>
                    </a:p>
                    <a:p>
                      <a:pPr marL="0" indent="0" algn="ctr">
                        <a:buFont typeface="メイリオ" panose="020B0604030504040204" pitchFamily="50" charset="-128"/>
                        <a:buNone/>
                      </a:pPr>
                      <a:endParaRPr kumimoji="1" lang="en-US" altLang="ja-JP" sz="1100" b="0" kern="1200" dirty="0">
                        <a:solidFill>
                          <a:schemeClr val="bg2">
                            <a:lumMod val="25000"/>
                          </a:schemeClr>
                        </a:solidFill>
                        <a:latin typeface="Meiryo UI" panose="020B0604030504040204" pitchFamily="50" charset="-128"/>
                        <a:ea typeface="Meiryo UI" panose="020B0604030504040204" pitchFamily="50" charset="-128"/>
                        <a:cs typeface="+mn-cs"/>
                      </a:endParaRPr>
                    </a:p>
                    <a:p>
                      <a:pPr marL="0" indent="0" algn="ctr">
                        <a:buFont typeface="メイリオ" panose="020B0604030504040204" pitchFamily="50" charset="-128"/>
                        <a:buNone/>
                      </a:pPr>
                      <a:endParaRPr kumimoji="1" lang="en-US" altLang="ja-JP" sz="1100" b="0" kern="1200" dirty="0">
                        <a:solidFill>
                          <a:schemeClr val="bg2">
                            <a:lumMod val="25000"/>
                          </a:schemeClr>
                        </a:solidFill>
                        <a:latin typeface="Meiryo UI" panose="020B0604030504040204" pitchFamily="50" charset="-128"/>
                        <a:ea typeface="Meiryo UI" panose="020B0604030504040204" pitchFamily="50" charset="-128"/>
                        <a:cs typeface="+mn-cs"/>
                      </a:endParaRPr>
                    </a:p>
                    <a:p>
                      <a:pPr marL="0" indent="0" algn="ctr">
                        <a:buFont typeface="メイリオ" panose="020B0604030504040204" pitchFamily="50" charset="-128"/>
                        <a:buNone/>
                      </a:pPr>
                      <a:endParaRPr kumimoji="1" lang="en-US" altLang="ja-JP" sz="1100" b="0" kern="1200" dirty="0">
                        <a:solidFill>
                          <a:schemeClr val="bg2">
                            <a:lumMod val="25000"/>
                          </a:schemeClr>
                        </a:solidFill>
                        <a:latin typeface="Meiryo UI" panose="020B0604030504040204" pitchFamily="50" charset="-128"/>
                        <a:ea typeface="Meiryo UI" panose="020B0604030504040204" pitchFamily="50" charset="-128"/>
                        <a:cs typeface="+mn-cs"/>
                      </a:endParaRPr>
                    </a:p>
                    <a:p>
                      <a:pPr marL="0" indent="0" algn="ctr">
                        <a:buFont typeface="メイリオ" panose="020B0604030504040204" pitchFamily="50" charset="-128"/>
                        <a:buNone/>
                      </a:pPr>
                      <a:endParaRPr kumimoji="1" lang="en-US" altLang="ja-JP" sz="1100" b="0" kern="1200" dirty="0">
                        <a:solidFill>
                          <a:schemeClr val="bg2">
                            <a:lumMod val="25000"/>
                          </a:schemeClr>
                        </a:solidFill>
                        <a:latin typeface="Meiryo UI" panose="020B0604030504040204" pitchFamily="50" charset="-128"/>
                        <a:ea typeface="Meiryo UI" panose="020B0604030504040204" pitchFamily="50" charset="-128"/>
                        <a:cs typeface="+mn-cs"/>
                      </a:endParaRPr>
                    </a:p>
                    <a:p>
                      <a:pPr marL="0" indent="0" algn="ctr">
                        <a:buFont typeface="メイリオ" panose="020B0604030504040204" pitchFamily="50" charset="-128"/>
                        <a:buNone/>
                      </a:pPr>
                      <a:endParaRPr kumimoji="1" lang="en-US" altLang="ja-JP" sz="1100" b="0" kern="1200" dirty="0">
                        <a:solidFill>
                          <a:schemeClr val="bg2">
                            <a:lumMod val="25000"/>
                          </a:schemeClr>
                        </a:solidFill>
                        <a:latin typeface="Meiryo UI" panose="020B0604030504040204" pitchFamily="50" charset="-128"/>
                        <a:ea typeface="Meiryo UI" panose="020B0604030504040204" pitchFamily="50" charset="-128"/>
                        <a:cs typeface="+mn-cs"/>
                      </a:endParaRPr>
                    </a:p>
                    <a:p>
                      <a:pPr marL="0" indent="0" algn="ctr">
                        <a:buFont typeface="メイリオ" panose="020B0604030504040204" pitchFamily="50" charset="-128"/>
                        <a:buNone/>
                      </a:pPr>
                      <a:endParaRPr kumimoji="1" lang="en-US" altLang="ja-JP" sz="1100" b="0" kern="1200" dirty="0">
                        <a:solidFill>
                          <a:schemeClr val="bg2">
                            <a:lumMod val="25000"/>
                          </a:schemeClr>
                        </a:solidFill>
                        <a:latin typeface="Meiryo UI" panose="020B0604030504040204" pitchFamily="50" charset="-128"/>
                        <a:ea typeface="Meiryo UI" panose="020B0604030504040204" pitchFamily="50" charset="-128"/>
                        <a:cs typeface="+mn-cs"/>
                      </a:endParaRPr>
                    </a:p>
                    <a:p>
                      <a:pPr marL="0" indent="0" algn="ctr">
                        <a:buFont typeface="メイリオ" panose="020B0604030504040204" pitchFamily="50" charset="-128"/>
                        <a:buNone/>
                      </a:pPr>
                      <a:endParaRPr kumimoji="1" lang="en-US" altLang="ja-JP" sz="1100" b="0" kern="1200" dirty="0">
                        <a:solidFill>
                          <a:schemeClr val="bg2">
                            <a:lumMod val="25000"/>
                          </a:schemeClr>
                        </a:solidFill>
                        <a:latin typeface="Meiryo UI" panose="020B0604030504040204" pitchFamily="50" charset="-128"/>
                        <a:ea typeface="Meiryo UI" panose="020B0604030504040204" pitchFamily="50" charset="-128"/>
                        <a:cs typeface="+mn-cs"/>
                      </a:endParaRPr>
                    </a:p>
                    <a:p>
                      <a:pPr marL="0" indent="0" algn="ctr">
                        <a:buFont typeface="メイリオ" panose="020B0604030504040204" pitchFamily="50" charset="-128"/>
                        <a:buNone/>
                      </a:pPr>
                      <a:endParaRPr kumimoji="1" lang="en-US" altLang="ja-JP" sz="1100" b="0" kern="1200" dirty="0">
                        <a:solidFill>
                          <a:schemeClr val="bg2">
                            <a:lumMod val="25000"/>
                          </a:schemeClr>
                        </a:solidFill>
                        <a:latin typeface="Meiryo UI" panose="020B0604030504040204" pitchFamily="50" charset="-128"/>
                        <a:ea typeface="Meiryo UI" panose="020B0604030504040204" pitchFamily="50" charset="-128"/>
                        <a:cs typeface="+mn-cs"/>
                      </a:endParaRPr>
                    </a:p>
                    <a:p>
                      <a:pPr marL="0" indent="0" algn="ctr">
                        <a:buFont typeface="メイリオ" panose="020B0604030504040204" pitchFamily="50" charset="-128"/>
                        <a:buNone/>
                      </a:pPr>
                      <a:endParaRPr kumimoji="1" lang="en-US" altLang="ja-JP" sz="1100" b="0" kern="1200" dirty="0">
                        <a:solidFill>
                          <a:schemeClr val="bg2">
                            <a:lumMod val="25000"/>
                          </a:schemeClr>
                        </a:solidFill>
                        <a:latin typeface="Meiryo UI" panose="020B0604030504040204" pitchFamily="50" charset="-128"/>
                        <a:ea typeface="Meiryo UI" panose="020B0604030504040204" pitchFamily="50" charset="-128"/>
                        <a:cs typeface="+mn-cs"/>
                      </a:endParaRPr>
                    </a:p>
                    <a:p>
                      <a:pPr marL="0" indent="0" algn="ctr">
                        <a:buFont typeface="メイリオ" panose="020B0604030504040204" pitchFamily="50" charset="-128"/>
                        <a:buNone/>
                      </a:pPr>
                      <a:endParaRPr kumimoji="1" lang="en-US" altLang="ja-JP" sz="1100" b="0" kern="1200" dirty="0">
                        <a:solidFill>
                          <a:schemeClr val="bg2">
                            <a:lumMod val="25000"/>
                          </a:schemeClr>
                        </a:solidFill>
                        <a:latin typeface="Meiryo UI" panose="020B0604030504040204" pitchFamily="50" charset="-128"/>
                        <a:ea typeface="Meiryo UI" panose="020B0604030504040204" pitchFamily="50" charset="-128"/>
                        <a:cs typeface="+mn-cs"/>
                      </a:endParaRPr>
                    </a:p>
                    <a:p>
                      <a:pPr marL="0" indent="0" algn="ctr">
                        <a:buFont typeface="メイリオ" panose="020B0604030504040204" pitchFamily="50" charset="-128"/>
                        <a:buNone/>
                      </a:pPr>
                      <a:endParaRPr kumimoji="1" lang="en-US" altLang="ja-JP" sz="1100" b="0" kern="1200" dirty="0">
                        <a:solidFill>
                          <a:schemeClr val="bg2">
                            <a:lumMod val="25000"/>
                          </a:schemeClr>
                        </a:solidFill>
                        <a:latin typeface="Meiryo UI" panose="020B0604030504040204" pitchFamily="50" charset="-128"/>
                        <a:ea typeface="Meiryo UI" panose="020B0604030504040204" pitchFamily="50" charset="-128"/>
                        <a:cs typeface="+mn-cs"/>
                      </a:endParaRPr>
                    </a:p>
                    <a:p>
                      <a:pPr marL="0" indent="0" algn="ctr">
                        <a:buFont typeface="メイリオ" panose="020B0604030504040204" pitchFamily="50" charset="-128"/>
                        <a:buNone/>
                      </a:pPr>
                      <a:endParaRPr kumimoji="1" lang="en-US" altLang="ja-JP" sz="1100" b="0" kern="1200" dirty="0">
                        <a:solidFill>
                          <a:schemeClr val="bg2">
                            <a:lumMod val="25000"/>
                          </a:schemeClr>
                        </a:solidFill>
                        <a:latin typeface="Meiryo UI" panose="020B0604030504040204" pitchFamily="50" charset="-128"/>
                        <a:ea typeface="Meiryo UI" panose="020B0604030504040204" pitchFamily="50" charset="-128"/>
                        <a:cs typeface="+mn-cs"/>
                      </a:endParaRPr>
                    </a:p>
                    <a:p>
                      <a:pPr marL="0" indent="0" algn="ctr">
                        <a:buFont typeface="メイリオ" panose="020B0604030504040204" pitchFamily="50" charset="-128"/>
                        <a:buNone/>
                      </a:pPr>
                      <a:endParaRPr kumimoji="1" lang="en-US" altLang="ja-JP" sz="1100" b="0" kern="1200" dirty="0">
                        <a:solidFill>
                          <a:schemeClr val="bg2">
                            <a:lumMod val="25000"/>
                          </a:schemeClr>
                        </a:solidFill>
                        <a:latin typeface="Meiryo UI" panose="020B0604030504040204" pitchFamily="50" charset="-128"/>
                        <a:ea typeface="Meiryo UI" panose="020B0604030504040204" pitchFamily="50" charset="-128"/>
                        <a:cs typeface="+mn-cs"/>
                      </a:endParaRPr>
                    </a:p>
                    <a:p>
                      <a:pPr marL="0" indent="0" algn="ctr">
                        <a:buFont typeface="メイリオ" panose="020B0604030504040204" pitchFamily="50" charset="-128"/>
                        <a:buNone/>
                      </a:pPr>
                      <a:endParaRPr kumimoji="1" lang="en-US" altLang="ja-JP" sz="1100" b="0" kern="1200" dirty="0">
                        <a:solidFill>
                          <a:schemeClr val="bg2">
                            <a:lumMod val="25000"/>
                          </a:schemeClr>
                        </a:solidFill>
                        <a:latin typeface="Meiryo UI" panose="020B0604030504040204" pitchFamily="50" charset="-128"/>
                        <a:ea typeface="Meiryo UI" panose="020B0604030504040204" pitchFamily="50" charset="-128"/>
                        <a:cs typeface="+mn-cs"/>
                      </a:endParaRPr>
                    </a:p>
                    <a:p>
                      <a:pPr marL="0" indent="0" algn="ctr">
                        <a:buFont typeface="メイリオ" panose="020B0604030504040204" pitchFamily="50" charset="-128"/>
                        <a:buNone/>
                      </a:pPr>
                      <a:endParaRPr kumimoji="1" lang="en-US" altLang="ja-JP" sz="1100" b="0" kern="1200" dirty="0">
                        <a:solidFill>
                          <a:schemeClr val="bg2">
                            <a:lumMod val="25000"/>
                          </a:schemeClr>
                        </a:solidFill>
                        <a:latin typeface="Meiryo UI" panose="020B0604030504040204" pitchFamily="50" charset="-128"/>
                        <a:ea typeface="Meiryo UI" panose="020B0604030504040204" pitchFamily="50" charset="-128"/>
                        <a:cs typeface="+mn-cs"/>
                      </a:endParaRPr>
                    </a:p>
                    <a:p>
                      <a:pPr marL="0" indent="0" algn="ctr">
                        <a:buFont typeface="メイリオ" panose="020B0604030504040204" pitchFamily="50" charset="-128"/>
                        <a:buNone/>
                      </a:pPr>
                      <a:endParaRPr kumimoji="1" lang="en-US" altLang="ja-JP" sz="1100" b="0" kern="1200" dirty="0">
                        <a:solidFill>
                          <a:schemeClr val="bg2">
                            <a:lumMod val="25000"/>
                          </a:schemeClr>
                        </a:solidFill>
                        <a:latin typeface="Meiryo UI" panose="020B0604030504040204" pitchFamily="50" charset="-128"/>
                        <a:ea typeface="Meiryo UI" panose="020B0604030504040204" pitchFamily="50" charset="-128"/>
                        <a:cs typeface="+mn-cs"/>
                      </a:endParaRPr>
                    </a:p>
                    <a:p>
                      <a:pPr marL="0" indent="0" algn="ctr">
                        <a:buFont typeface="メイリオ" panose="020B0604030504040204" pitchFamily="50" charset="-128"/>
                        <a:buNone/>
                      </a:pPr>
                      <a:endParaRPr kumimoji="1" lang="en-US" altLang="ja-JP" sz="1100" b="0" kern="1200" dirty="0">
                        <a:solidFill>
                          <a:schemeClr val="bg2">
                            <a:lumMod val="25000"/>
                          </a:schemeClr>
                        </a:solidFill>
                        <a:latin typeface="Meiryo UI" panose="020B0604030504040204" pitchFamily="50" charset="-128"/>
                        <a:ea typeface="Meiryo UI" panose="020B0604030504040204" pitchFamily="50" charset="-128"/>
                        <a:cs typeface="+mn-cs"/>
                      </a:endParaRPr>
                    </a:p>
                    <a:p>
                      <a:pPr marL="0" indent="0" algn="ctr">
                        <a:buFont typeface="メイリオ" panose="020B0604030504040204" pitchFamily="50" charset="-128"/>
                        <a:buNone/>
                      </a:pPr>
                      <a:endParaRPr kumimoji="1" lang="en-US" altLang="ja-JP" sz="1100" b="0" kern="1200" dirty="0">
                        <a:solidFill>
                          <a:schemeClr val="bg2">
                            <a:lumMod val="25000"/>
                          </a:schemeClr>
                        </a:solidFill>
                        <a:latin typeface="Meiryo UI" panose="020B0604030504040204" pitchFamily="50" charset="-128"/>
                        <a:ea typeface="Meiryo UI" panose="020B0604030504040204" pitchFamily="50" charset="-128"/>
                        <a:cs typeface="+mn-cs"/>
                      </a:endParaRPr>
                    </a:p>
                    <a:p>
                      <a:pPr marL="0" indent="0" algn="ctr">
                        <a:buFont typeface="メイリオ" panose="020B0604030504040204" pitchFamily="50" charset="-128"/>
                        <a:buNone/>
                      </a:pPr>
                      <a:endParaRPr kumimoji="1" lang="en-US" altLang="ja-JP" sz="1100" b="0" kern="1200" dirty="0">
                        <a:solidFill>
                          <a:schemeClr val="bg2">
                            <a:lumMod val="25000"/>
                          </a:schemeClr>
                        </a:solidFill>
                        <a:latin typeface="Meiryo UI" panose="020B0604030504040204" pitchFamily="50" charset="-128"/>
                        <a:ea typeface="Meiryo UI" panose="020B0604030504040204" pitchFamily="50" charset="-128"/>
                        <a:cs typeface="+mn-cs"/>
                      </a:endParaRPr>
                    </a:p>
                    <a:p>
                      <a:pPr marL="0" indent="0" algn="ctr">
                        <a:buFont typeface="メイリオ" panose="020B0604030504040204" pitchFamily="50" charset="-128"/>
                        <a:buNone/>
                      </a:pPr>
                      <a:endParaRPr kumimoji="1" lang="en-US" altLang="ja-JP" sz="1100" b="0" kern="1200" dirty="0">
                        <a:solidFill>
                          <a:schemeClr val="bg2">
                            <a:lumMod val="25000"/>
                          </a:schemeClr>
                        </a:solidFill>
                        <a:latin typeface="Meiryo UI" panose="020B0604030504040204" pitchFamily="50" charset="-128"/>
                        <a:ea typeface="Meiryo UI" panose="020B0604030504040204" pitchFamily="50" charset="-128"/>
                        <a:cs typeface="+mn-cs"/>
                      </a:endParaRPr>
                    </a:p>
                    <a:p>
                      <a:pPr marL="0" indent="0" algn="ctr">
                        <a:buFont typeface="メイリオ" panose="020B0604030504040204" pitchFamily="50" charset="-128"/>
                        <a:buNone/>
                      </a:pPr>
                      <a:endParaRPr kumimoji="1" lang="en-US" altLang="ja-JP" sz="1100" b="0" kern="1200" dirty="0">
                        <a:solidFill>
                          <a:schemeClr val="bg2">
                            <a:lumMod val="25000"/>
                          </a:schemeClr>
                        </a:solidFill>
                        <a:latin typeface="Meiryo UI" panose="020B0604030504040204" pitchFamily="50" charset="-128"/>
                        <a:ea typeface="Meiryo UI" panose="020B0604030504040204" pitchFamily="50" charset="-128"/>
                        <a:cs typeface="+mn-cs"/>
                      </a:endParaRPr>
                    </a:p>
                    <a:p>
                      <a:pPr marL="0" indent="0" algn="ctr">
                        <a:buFont typeface="メイリオ" panose="020B0604030504040204" pitchFamily="50" charset="-128"/>
                        <a:buNone/>
                      </a:pPr>
                      <a:endParaRPr kumimoji="1" lang="en-US" altLang="ja-JP" sz="1100" b="0" kern="1200" dirty="0">
                        <a:solidFill>
                          <a:schemeClr val="bg2">
                            <a:lumMod val="25000"/>
                          </a:schemeClr>
                        </a:solidFill>
                        <a:latin typeface="Meiryo UI" panose="020B0604030504040204" pitchFamily="50" charset="-128"/>
                        <a:ea typeface="Meiryo UI" panose="020B0604030504040204" pitchFamily="50" charset="-128"/>
                        <a:cs typeface="+mn-cs"/>
                      </a:endParaRPr>
                    </a:p>
                    <a:p>
                      <a:pPr marL="0" indent="0" algn="ctr">
                        <a:buFont typeface="メイリオ" panose="020B0604030504040204" pitchFamily="50" charset="-128"/>
                        <a:buNone/>
                      </a:pPr>
                      <a:endParaRPr kumimoji="1" lang="en-US" altLang="ja-JP" sz="1100" b="0" kern="1200" dirty="0">
                        <a:solidFill>
                          <a:schemeClr val="bg2">
                            <a:lumMod val="25000"/>
                          </a:schemeClr>
                        </a:solidFill>
                        <a:latin typeface="Meiryo UI" panose="020B0604030504040204" pitchFamily="50" charset="-128"/>
                        <a:ea typeface="Meiryo UI" panose="020B0604030504040204" pitchFamily="50" charset="-128"/>
                        <a:cs typeface="+mn-cs"/>
                      </a:endParaRPr>
                    </a:p>
                    <a:p>
                      <a:pPr marL="0" indent="0" algn="ctr">
                        <a:buFont typeface="メイリオ" panose="020B0604030504040204" pitchFamily="50" charset="-128"/>
                        <a:buNone/>
                      </a:pPr>
                      <a:endParaRPr kumimoji="1" lang="en-US" altLang="ja-JP" sz="1100" b="0" kern="1200" dirty="0">
                        <a:solidFill>
                          <a:schemeClr val="bg2">
                            <a:lumMod val="25000"/>
                          </a:schemeClr>
                        </a:solidFill>
                        <a:latin typeface="Meiryo UI" panose="020B0604030504040204" pitchFamily="50" charset="-128"/>
                        <a:ea typeface="Meiryo UI" panose="020B0604030504040204" pitchFamily="50" charset="-128"/>
                        <a:cs typeface="+mn-cs"/>
                      </a:endParaRPr>
                    </a:p>
                    <a:p>
                      <a:pPr marL="0" indent="0" algn="ctr">
                        <a:buFont typeface="メイリオ" panose="020B0604030504040204" pitchFamily="50" charset="-128"/>
                        <a:buNone/>
                      </a:pPr>
                      <a:endParaRPr kumimoji="1" lang="ja-JP" altLang="en-US" sz="1100" b="0" kern="1200" dirty="0">
                        <a:solidFill>
                          <a:schemeClr val="bg2">
                            <a:lumMod val="25000"/>
                          </a:schemeClr>
                        </a:solidFill>
                        <a:latin typeface="Meiryo UI" panose="020B0604030504040204" pitchFamily="50" charset="-128"/>
                        <a:ea typeface="Meiryo UI" panose="020B0604030504040204" pitchFamily="50" charset="-128"/>
                        <a:cs typeface="+mn-cs"/>
                      </a:endParaRPr>
                    </a:p>
                    <a:p>
                      <a:endParaRPr kumimoji="1" lang="en-US" altLang="ja-JP" sz="1100" dirty="0"/>
                    </a:p>
                    <a:p>
                      <a:endParaRPr kumimoji="1" lang="en-US" altLang="ja-JP" sz="1100" dirty="0"/>
                    </a:p>
                    <a:p>
                      <a:endParaRPr kumimoji="1" lang="en-US" altLang="ja-JP" sz="1100" dirty="0"/>
                    </a:p>
                    <a:p>
                      <a:endParaRPr kumimoji="1" lang="en-US" altLang="ja-JP" sz="1100" dirty="0"/>
                    </a:p>
                    <a:p>
                      <a:endParaRPr kumimoji="1" lang="en-US" altLang="ja-JP" sz="1100" dirty="0"/>
                    </a:p>
                    <a:p>
                      <a:endParaRPr kumimoji="1" lang="en-US" altLang="ja-JP" sz="1100" dirty="0"/>
                    </a:p>
                    <a:p>
                      <a:endParaRPr kumimoji="1" lang="en-US" altLang="ja-JP" sz="1100" dirty="0"/>
                    </a:p>
                    <a:p>
                      <a:endParaRPr kumimoji="1" lang="en-US" altLang="ja-JP" sz="1100" dirty="0"/>
                    </a:p>
                    <a:p>
                      <a:endParaRPr kumimoji="1" lang="en-US" altLang="ja-JP" sz="1100" dirty="0"/>
                    </a:p>
                    <a:p>
                      <a:endParaRPr kumimoji="1" lang="en-US" altLang="ja-JP" sz="1100" dirty="0"/>
                    </a:p>
                    <a:p>
                      <a:endParaRPr kumimoji="1" lang="en-US" altLang="ja-JP" sz="1100" dirty="0"/>
                    </a:p>
                    <a:p>
                      <a:endParaRPr kumimoji="1" lang="en-US" altLang="ja-JP" sz="1100" dirty="0"/>
                    </a:p>
                    <a:p>
                      <a:endParaRPr kumimoji="1" lang="en-US" altLang="ja-JP" sz="1100" dirty="0"/>
                    </a:p>
                    <a:p>
                      <a:endParaRPr kumimoji="1" lang="en-US" altLang="ja-JP" sz="1100" dirty="0"/>
                    </a:p>
                    <a:p>
                      <a:endParaRPr kumimoji="1" lang="en-US" altLang="ja-JP" sz="1100" dirty="0"/>
                    </a:p>
                    <a:p>
                      <a:endParaRPr kumimoji="1" lang="en-US" altLang="ja-JP" sz="1100" dirty="0"/>
                    </a:p>
                  </a:txBody>
                  <a:tcPr marT="252000" marB="90000">
                    <a:lnL w="76200" cap="flat" cmpd="sng" algn="ctr">
                      <a:solidFill>
                        <a:schemeClr val="accent1"/>
                      </a:solidFill>
                      <a:prstDash val="solid"/>
                      <a:round/>
                      <a:headEnd type="none" w="med" len="med"/>
                      <a:tailEnd type="none" w="med" len="med"/>
                    </a:lnL>
                    <a:lnR w="28575"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49455693"/>
                  </a:ext>
                </a:extLst>
              </a:tr>
            </a:tbl>
          </a:graphicData>
        </a:graphic>
      </p:graphicFrame>
      <p:graphicFrame>
        <p:nvGraphicFramePr>
          <p:cNvPr id="2" name="表 1">
            <a:extLst>
              <a:ext uri="{FF2B5EF4-FFF2-40B4-BE49-F238E27FC236}">
                <a16:creationId xmlns:a16="http://schemas.microsoft.com/office/drawing/2014/main" id="{961C5092-7756-A8EF-0A88-549BA73E8382}"/>
              </a:ext>
            </a:extLst>
          </p:cNvPr>
          <p:cNvGraphicFramePr>
            <a:graphicFrameLocks noGrp="1"/>
          </p:cNvGraphicFramePr>
          <p:nvPr>
            <p:extLst>
              <p:ext uri="{D42A27DB-BD31-4B8C-83A1-F6EECF244321}">
                <p14:modId xmlns:p14="http://schemas.microsoft.com/office/powerpoint/2010/main" val="19698186"/>
              </p:ext>
            </p:extLst>
          </p:nvPr>
        </p:nvGraphicFramePr>
        <p:xfrm>
          <a:off x="679450" y="6684115"/>
          <a:ext cx="5880100" cy="2985574"/>
        </p:xfrm>
        <a:graphic>
          <a:graphicData uri="http://schemas.openxmlformats.org/drawingml/2006/table">
            <a:tbl>
              <a:tblPr firstRow="1" bandRow="1">
                <a:effectLst/>
                <a:tableStyleId>{5C22544A-7EE6-4342-B048-85BDC9FD1C3A}</a:tableStyleId>
              </a:tblPr>
              <a:tblGrid>
                <a:gridCol w="5880100">
                  <a:extLst>
                    <a:ext uri="{9D8B030D-6E8A-4147-A177-3AD203B41FA5}">
                      <a16:colId xmlns:a16="http://schemas.microsoft.com/office/drawing/2014/main" val="1575161947"/>
                    </a:ext>
                  </a:extLst>
                </a:gridCol>
              </a:tblGrid>
              <a:tr h="2985574">
                <a:tc>
                  <a:txBody>
                    <a:bodyPr/>
                    <a:lstStyle/>
                    <a:p>
                      <a:pPr marL="171450" indent="-171450">
                        <a:buFont typeface="メイリオ" panose="020B0604030504040204" pitchFamily="50" charset="-128"/>
                        <a:buChar char="❏"/>
                      </a:pPr>
                      <a:r>
                        <a:rPr kumimoji="1" lang="ja-JP" altLang="en-US" sz="1100" b="1" dirty="0">
                          <a:solidFill>
                            <a:schemeClr val="bg2">
                              <a:lumMod val="10000"/>
                            </a:schemeClr>
                          </a:solidFill>
                          <a:latin typeface="Meiryo UI" panose="020B0604030504040204" pitchFamily="50" charset="-128"/>
                          <a:ea typeface="Meiryo UI" panose="020B0604030504040204" pitchFamily="50" charset="-128"/>
                        </a:rPr>
                        <a:t>産前・産後休業、育児休業・産後パパ育休の申出を受け付けます</a:t>
                      </a:r>
                      <a:endParaRPr kumimoji="1" lang="en-US" altLang="ja-JP" sz="1100" b="1" dirty="0">
                        <a:solidFill>
                          <a:schemeClr val="bg2">
                            <a:lumMod val="10000"/>
                          </a:schemeClr>
                        </a:solidFill>
                        <a:latin typeface="Meiryo UI" panose="020B0604030504040204" pitchFamily="50" charset="-128"/>
                        <a:ea typeface="Meiryo UI" panose="020B0604030504040204" pitchFamily="50" charset="-128"/>
                      </a:endParaRPr>
                    </a:p>
                    <a:p>
                      <a:pPr marL="361950" lvl="1" indent="-171450">
                        <a:buFont typeface="Wingdings" panose="05000000000000000000" pitchFamily="2" charset="2"/>
                        <a:buChar char=""/>
                      </a:pPr>
                      <a:r>
                        <a:rPr kumimoji="1" lang="ja-JP" altLang="en-US" sz="1100" b="0" dirty="0">
                          <a:solidFill>
                            <a:schemeClr val="bg2">
                              <a:lumMod val="10000"/>
                            </a:schemeClr>
                          </a:solidFill>
                          <a:latin typeface="Meiryo UI" panose="020B0604030504040204" pitchFamily="50" charset="-128"/>
                          <a:ea typeface="Meiryo UI" panose="020B0604030504040204" pitchFamily="50" charset="-128"/>
                        </a:rPr>
                        <a:t>産前休業は、女性労働者が請求した場合に就業させてはならない期間（</a:t>
                      </a:r>
                      <a:r>
                        <a:rPr kumimoji="1" lang="en-US" altLang="ja-JP" sz="1100" b="0" dirty="0">
                          <a:solidFill>
                            <a:schemeClr val="bg2">
                              <a:lumMod val="10000"/>
                            </a:schemeClr>
                          </a:solidFill>
                          <a:latin typeface="Meiryo UI" panose="020B0604030504040204" pitchFamily="50" charset="-128"/>
                          <a:ea typeface="Meiryo UI" panose="020B0604030504040204" pitchFamily="50" charset="-128"/>
                        </a:rPr>
                        <a:t>6</a:t>
                      </a:r>
                      <a:r>
                        <a:rPr kumimoji="1" lang="ja-JP" altLang="en-US" sz="1100" b="0" dirty="0">
                          <a:solidFill>
                            <a:schemeClr val="bg2">
                              <a:lumMod val="10000"/>
                            </a:schemeClr>
                          </a:solidFill>
                          <a:latin typeface="Meiryo UI" panose="020B0604030504040204" pitchFamily="50" charset="-128"/>
                          <a:ea typeface="Meiryo UI" panose="020B0604030504040204" pitchFamily="50" charset="-128"/>
                        </a:rPr>
                        <a:t>週間。多胎妊娠の場合は</a:t>
                      </a:r>
                      <a:r>
                        <a:rPr kumimoji="1" lang="en-US" altLang="ja-JP" sz="1100" b="0" dirty="0">
                          <a:solidFill>
                            <a:schemeClr val="bg2">
                              <a:lumMod val="10000"/>
                            </a:schemeClr>
                          </a:solidFill>
                          <a:latin typeface="Meiryo UI" panose="020B0604030504040204" pitchFamily="50" charset="-128"/>
                          <a:ea typeface="Meiryo UI" panose="020B0604030504040204" pitchFamily="50" charset="-128"/>
                        </a:rPr>
                        <a:t>14</a:t>
                      </a:r>
                      <a:r>
                        <a:rPr kumimoji="1" lang="ja-JP" altLang="en-US" sz="1100" b="0" dirty="0">
                          <a:solidFill>
                            <a:schemeClr val="bg2">
                              <a:lumMod val="10000"/>
                            </a:schemeClr>
                          </a:solidFill>
                          <a:latin typeface="Meiryo UI" panose="020B0604030504040204" pitchFamily="50" charset="-128"/>
                          <a:ea typeface="Meiryo UI" panose="020B0604030504040204" pitchFamily="50" charset="-128"/>
                        </a:rPr>
                        <a:t>週間）です。</a:t>
                      </a:r>
                      <a:endParaRPr kumimoji="1" lang="en-US" altLang="ja-JP" sz="1100" b="0" dirty="0">
                        <a:solidFill>
                          <a:schemeClr val="bg2">
                            <a:lumMod val="10000"/>
                          </a:schemeClr>
                        </a:solidFill>
                        <a:latin typeface="Meiryo UI" panose="020B0604030504040204" pitchFamily="50" charset="-128"/>
                        <a:ea typeface="Meiryo UI" panose="020B0604030504040204" pitchFamily="50" charset="-128"/>
                      </a:endParaRPr>
                    </a:p>
                    <a:p>
                      <a:pPr marL="361950" lvl="1" indent="-171450">
                        <a:buFont typeface="Wingdings" panose="05000000000000000000" pitchFamily="2" charset="2"/>
                        <a:buChar char=""/>
                      </a:pPr>
                      <a:r>
                        <a:rPr kumimoji="1" lang="ja-JP" altLang="en-US" sz="1100" b="0" dirty="0">
                          <a:solidFill>
                            <a:schemeClr val="bg2">
                              <a:lumMod val="10000"/>
                            </a:schemeClr>
                          </a:solidFill>
                          <a:latin typeface="Meiryo UI" panose="020B0604030504040204" pitchFamily="50" charset="-128"/>
                          <a:ea typeface="Meiryo UI" panose="020B0604030504040204" pitchFamily="50" charset="-128"/>
                        </a:rPr>
                        <a:t>産後休業は、女性労働者を就業させてはならない期間（</a:t>
                      </a:r>
                      <a:r>
                        <a:rPr kumimoji="1" lang="en-US" altLang="ja-JP" sz="1100" b="0" dirty="0">
                          <a:solidFill>
                            <a:schemeClr val="bg2">
                              <a:lumMod val="10000"/>
                            </a:schemeClr>
                          </a:solidFill>
                          <a:latin typeface="Meiryo UI" panose="020B0604030504040204" pitchFamily="50" charset="-128"/>
                          <a:ea typeface="Meiryo UI" panose="020B0604030504040204" pitchFamily="50" charset="-128"/>
                        </a:rPr>
                        <a:t>8</a:t>
                      </a:r>
                      <a:r>
                        <a:rPr kumimoji="1" lang="ja-JP" altLang="en-US" sz="1100" b="0" dirty="0">
                          <a:solidFill>
                            <a:schemeClr val="bg2">
                              <a:lumMod val="10000"/>
                            </a:schemeClr>
                          </a:solidFill>
                          <a:latin typeface="Meiryo UI" panose="020B0604030504040204" pitchFamily="50" charset="-128"/>
                          <a:ea typeface="Meiryo UI" panose="020B0604030504040204" pitchFamily="50" charset="-128"/>
                        </a:rPr>
                        <a:t>週間。但し、</a:t>
                      </a:r>
                      <a:r>
                        <a:rPr kumimoji="1" lang="en-US" altLang="ja-JP" sz="1100" b="0" dirty="0">
                          <a:solidFill>
                            <a:schemeClr val="bg2">
                              <a:lumMod val="10000"/>
                            </a:schemeClr>
                          </a:solidFill>
                          <a:latin typeface="Meiryo UI" panose="020B0604030504040204" pitchFamily="50" charset="-128"/>
                          <a:ea typeface="Meiryo UI" panose="020B0604030504040204" pitchFamily="50" charset="-128"/>
                        </a:rPr>
                        <a:t>6</a:t>
                      </a:r>
                      <a:r>
                        <a:rPr kumimoji="1" lang="ja-JP" altLang="en-US" sz="1100" b="0" dirty="0">
                          <a:solidFill>
                            <a:schemeClr val="bg2">
                              <a:lumMod val="10000"/>
                            </a:schemeClr>
                          </a:solidFill>
                          <a:latin typeface="Meiryo UI" panose="020B0604030504040204" pitchFamily="50" charset="-128"/>
                          <a:ea typeface="Meiryo UI" panose="020B0604030504040204" pitchFamily="50" charset="-128"/>
                        </a:rPr>
                        <a:t>週間を経過した後は労働者本人が請求し、医師が支障ないと認めた業務に就かせることは可能）です。</a:t>
                      </a:r>
                      <a:endParaRPr kumimoji="1" lang="en-US" altLang="ja-JP" sz="1100" b="0" dirty="0">
                        <a:solidFill>
                          <a:schemeClr val="bg2">
                            <a:lumMod val="10000"/>
                          </a:schemeClr>
                        </a:solidFill>
                        <a:latin typeface="Meiryo UI" panose="020B0604030504040204" pitchFamily="50" charset="-128"/>
                        <a:ea typeface="Meiryo UI" panose="020B0604030504040204" pitchFamily="50" charset="-128"/>
                      </a:endParaRPr>
                    </a:p>
                    <a:p>
                      <a:pPr marL="361950" marR="0" lvl="1" indent="-171450" algn="l" defTabSz="1320759"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1" lang="ja-JP" altLang="en-US" sz="1100" b="0" dirty="0">
                          <a:solidFill>
                            <a:schemeClr val="bg2">
                              <a:lumMod val="10000"/>
                            </a:schemeClr>
                          </a:solidFill>
                          <a:latin typeface="Meiryo UI" panose="020B0604030504040204" pitchFamily="50" charset="-128"/>
                          <a:ea typeface="Meiryo UI" panose="020B0604030504040204" pitchFamily="50" charset="-128"/>
                        </a:rPr>
                        <a:t>女性従業員の場合、育児休業の申出が産前・産後休業期間中に行われることもあります。</a:t>
                      </a:r>
                      <a:endParaRPr kumimoji="1" lang="en-US" altLang="ja-JP" sz="1100" b="0" dirty="0">
                        <a:solidFill>
                          <a:schemeClr val="bg2">
                            <a:lumMod val="10000"/>
                          </a:schemeClr>
                        </a:solidFill>
                        <a:latin typeface="Meiryo UI" panose="020B0604030504040204" pitchFamily="50" charset="-128"/>
                        <a:ea typeface="Meiryo UI" panose="020B0604030504040204" pitchFamily="50" charset="-128"/>
                      </a:endParaRPr>
                    </a:p>
                    <a:p>
                      <a:pPr marL="361950" lvl="1" indent="-171450">
                        <a:buFont typeface="Wingdings" panose="05000000000000000000" pitchFamily="2" charset="2"/>
                        <a:buChar char=""/>
                      </a:pPr>
                      <a:r>
                        <a:rPr kumimoji="1" lang="ja-JP" altLang="en-US" sz="1100" b="0" dirty="0">
                          <a:solidFill>
                            <a:schemeClr val="bg2">
                              <a:lumMod val="10000"/>
                            </a:schemeClr>
                          </a:solidFill>
                          <a:latin typeface="Meiryo UI" panose="020B0604030504040204" pitchFamily="50" charset="-128"/>
                          <a:ea typeface="Meiryo UI" panose="020B0604030504040204" pitchFamily="50" charset="-128"/>
                        </a:rPr>
                        <a:t>育児休業は、子が１歳まで取得することができます。なお、分割して</a:t>
                      </a:r>
                      <a:r>
                        <a:rPr kumimoji="1" lang="en-US" altLang="ja-JP" sz="1100" b="0" dirty="0">
                          <a:solidFill>
                            <a:schemeClr val="bg2">
                              <a:lumMod val="10000"/>
                            </a:schemeClr>
                          </a:solidFill>
                          <a:latin typeface="Meiryo UI" panose="020B0604030504040204" pitchFamily="50" charset="-128"/>
                          <a:ea typeface="Meiryo UI" panose="020B0604030504040204" pitchFamily="50" charset="-128"/>
                        </a:rPr>
                        <a:t>2</a:t>
                      </a:r>
                      <a:r>
                        <a:rPr kumimoji="1" lang="ja-JP" altLang="en-US" sz="1100" b="0" dirty="0">
                          <a:solidFill>
                            <a:schemeClr val="bg2">
                              <a:lumMod val="10000"/>
                            </a:schemeClr>
                          </a:solidFill>
                          <a:latin typeface="Meiryo UI" panose="020B0604030504040204" pitchFamily="50" charset="-128"/>
                          <a:ea typeface="Meiryo UI" panose="020B0604030504040204" pitchFamily="50" charset="-128"/>
                        </a:rPr>
                        <a:t>回まで取得することも可能です。</a:t>
                      </a:r>
                      <a:endParaRPr kumimoji="1" lang="en-US" altLang="ja-JP" sz="1100" b="0" dirty="0">
                        <a:solidFill>
                          <a:schemeClr val="bg2">
                            <a:lumMod val="10000"/>
                          </a:schemeClr>
                        </a:solidFill>
                        <a:latin typeface="Meiryo UI" panose="020B0604030504040204" pitchFamily="50" charset="-128"/>
                        <a:ea typeface="Meiryo UI" panose="020B0604030504040204" pitchFamily="50" charset="-128"/>
                      </a:endParaRPr>
                    </a:p>
                    <a:p>
                      <a:pPr marL="361950" lvl="1" indent="-171450">
                        <a:buFont typeface="Wingdings" panose="05000000000000000000" pitchFamily="2" charset="2"/>
                        <a:buChar char=""/>
                      </a:pPr>
                      <a:r>
                        <a:rPr kumimoji="1" lang="ja-JP" altLang="en-US" sz="1100" b="0" dirty="0">
                          <a:solidFill>
                            <a:schemeClr val="bg2">
                              <a:lumMod val="10000"/>
                            </a:schemeClr>
                          </a:solidFill>
                          <a:latin typeface="Meiryo UI" panose="020B0604030504040204" pitchFamily="50" charset="-128"/>
                          <a:ea typeface="Meiryo UI" panose="020B0604030504040204" pitchFamily="50" charset="-128"/>
                        </a:rPr>
                        <a:t>産後パパ育休は、子の出生後</a:t>
                      </a:r>
                      <a:r>
                        <a:rPr kumimoji="1" lang="en-US" altLang="ja-JP" sz="1100" b="0" dirty="0">
                          <a:solidFill>
                            <a:schemeClr val="bg2">
                              <a:lumMod val="10000"/>
                            </a:schemeClr>
                          </a:solidFill>
                          <a:latin typeface="Meiryo UI" panose="020B0604030504040204" pitchFamily="50" charset="-128"/>
                          <a:ea typeface="Meiryo UI" panose="020B0604030504040204" pitchFamily="50" charset="-128"/>
                        </a:rPr>
                        <a:t>8</a:t>
                      </a:r>
                      <a:r>
                        <a:rPr kumimoji="1" lang="ja-JP" altLang="en-US" sz="1100" b="0" dirty="0">
                          <a:solidFill>
                            <a:schemeClr val="bg2">
                              <a:lumMod val="10000"/>
                            </a:schemeClr>
                          </a:solidFill>
                          <a:latin typeface="Meiryo UI" panose="020B0604030504040204" pitchFamily="50" charset="-128"/>
                          <a:ea typeface="Meiryo UI" panose="020B0604030504040204" pitchFamily="50" charset="-128"/>
                        </a:rPr>
                        <a:t>週間以内に４週間取得することができます。なお、分割して</a:t>
                      </a:r>
                      <a:r>
                        <a:rPr kumimoji="1" lang="en-US" altLang="ja-JP" sz="1100" b="0" dirty="0">
                          <a:solidFill>
                            <a:schemeClr val="bg2">
                              <a:lumMod val="10000"/>
                            </a:schemeClr>
                          </a:solidFill>
                          <a:latin typeface="Meiryo UI" panose="020B0604030504040204" pitchFamily="50" charset="-128"/>
                          <a:ea typeface="Meiryo UI" panose="020B0604030504040204" pitchFamily="50" charset="-128"/>
                        </a:rPr>
                        <a:t>2</a:t>
                      </a:r>
                      <a:r>
                        <a:rPr kumimoji="1" lang="ja-JP" altLang="en-US" sz="1100" b="0" dirty="0">
                          <a:solidFill>
                            <a:schemeClr val="bg2">
                              <a:lumMod val="10000"/>
                            </a:schemeClr>
                          </a:solidFill>
                          <a:latin typeface="Meiryo UI" panose="020B0604030504040204" pitchFamily="50" charset="-128"/>
                          <a:ea typeface="Meiryo UI" panose="020B0604030504040204" pitchFamily="50" charset="-128"/>
                        </a:rPr>
                        <a:t>回まで取得することも可能（始めにまとめて申し出ることが必要）です。</a:t>
                      </a:r>
                      <a:br>
                        <a:rPr kumimoji="1" lang="en-US" altLang="ja-JP" sz="1100" b="0" dirty="0">
                          <a:solidFill>
                            <a:schemeClr val="bg2">
                              <a:lumMod val="10000"/>
                            </a:schemeClr>
                          </a:solidFill>
                          <a:latin typeface="Meiryo UI" panose="020B0604030504040204" pitchFamily="50" charset="-128"/>
                          <a:ea typeface="Meiryo UI" panose="020B0604030504040204" pitchFamily="50" charset="-128"/>
                        </a:rPr>
                      </a:br>
                      <a:endParaRPr kumimoji="1" lang="en-US" altLang="ja-JP" sz="1100" b="0" dirty="0">
                        <a:solidFill>
                          <a:schemeClr val="bg2">
                            <a:lumMod val="10000"/>
                          </a:schemeClr>
                        </a:solidFill>
                        <a:latin typeface="Meiryo UI" panose="020B0604030504040204" pitchFamily="50" charset="-128"/>
                        <a:ea typeface="Meiryo UI" panose="020B0604030504040204" pitchFamily="50" charset="-128"/>
                      </a:endParaRPr>
                    </a:p>
                    <a:p>
                      <a:pPr marL="171450" indent="-171450">
                        <a:lnSpc>
                          <a:spcPct val="100000"/>
                        </a:lnSpc>
                        <a:spcBef>
                          <a:spcPts val="600"/>
                        </a:spcBef>
                        <a:spcAft>
                          <a:spcPts val="0"/>
                        </a:spcAft>
                        <a:buFont typeface="メイリオ" panose="020B0604030504040204" pitchFamily="50" charset="-128"/>
                        <a:buChar char="❏"/>
                      </a:pPr>
                      <a:r>
                        <a:rPr kumimoji="1" lang="ja-JP" altLang="en-US" sz="1100" b="1" dirty="0">
                          <a:solidFill>
                            <a:schemeClr val="bg2">
                              <a:lumMod val="10000"/>
                            </a:schemeClr>
                          </a:solidFill>
                          <a:latin typeface="Meiryo UI" panose="020B0604030504040204" pitchFamily="50" charset="-128"/>
                          <a:ea typeface="Meiryo UI" panose="020B0604030504040204" pitchFamily="50" charset="-128"/>
                        </a:rPr>
                        <a:t>育児休業取扱通知書の内容を説明します</a:t>
                      </a:r>
                      <a:endParaRPr kumimoji="1" lang="en-US" altLang="ja-JP" sz="1100" b="0" dirty="0">
                        <a:solidFill>
                          <a:schemeClr val="bg2">
                            <a:lumMod val="10000"/>
                          </a:schemeClr>
                        </a:solidFill>
                        <a:latin typeface="Meiryo UI" panose="020B0604030504040204" pitchFamily="50" charset="-128"/>
                        <a:ea typeface="Meiryo UI" panose="020B0604030504040204" pitchFamily="50" charset="-128"/>
                      </a:endParaRPr>
                    </a:p>
                    <a:p>
                      <a:pPr marL="361950" lvl="1" indent="-171450" algn="l" defTabSz="1320759" rtl="0" eaLnBrk="1" latinLnBrk="0" hangingPunct="1">
                        <a:lnSpc>
                          <a:spcPct val="100000"/>
                        </a:lnSpc>
                        <a:spcBef>
                          <a:spcPts val="0"/>
                        </a:spcBef>
                        <a:spcAft>
                          <a:spcPts val="0"/>
                        </a:spcAft>
                        <a:buFont typeface="Wingdings" panose="05000000000000000000" pitchFamily="2" charset="2"/>
                        <a:buChar char=""/>
                      </a:pPr>
                      <a:r>
                        <a:rPr kumimoji="1" lang="ja-JP" altLang="en-US" sz="1100" b="0" kern="1200" dirty="0">
                          <a:solidFill>
                            <a:schemeClr val="bg2">
                              <a:lumMod val="10000"/>
                            </a:schemeClr>
                          </a:solidFill>
                          <a:latin typeface="Meiryo UI" panose="020B0604030504040204" pitchFamily="50" charset="-128"/>
                          <a:ea typeface="Meiryo UI" panose="020B0604030504040204" pitchFamily="50" charset="-128"/>
                          <a:cs typeface="+mn-cs"/>
                        </a:rPr>
                        <a:t>人事・総務担当者から、休業期間、休業中の賃金等の取扱い、休業後の労働条件等について記載した取扱通知書を受け取り、制度対象者に説明してください。</a:t>
                      </a:r>
                      <a:endParaRPr kumimoji="1" lang="en-US" altLang="ja-JP" sz="1100" b="0" kern="1200" dirty="0">
                        <a:solidFill>
                          <a:schemeClr val="bg2">
                            <a:lumMod val="10000"/>
                          </a:schemeClr>
                        </a:solidFill>
                        <a:latin typeface="Meiryo UI" panose="020B0604030504040204" pitchFamily="50" charset="-128"/>
                        <a:ea typeface="Meiryo UI" panose="020B0604030504040204" pitchFamily="50" charset="-128"/>
                        <a:cs typeface="+mn-cs"/>
                      </a:endParaRPr>
                    </a:p>
                    <a:p>
                      <a:pPr marL="361950" lvl="1" indent="-171450" algn="l" defTabSz="1320759" rtl="0" eaLnBrk="1" latinLnBrk="0" hangingPunct="1">
                        <a:lnSpc>
                          <a:spcPct val="100000"/>
                        </a:lnSpc>
                        <a:spcBef>
                          <a:spcPts val="0"/>
                        </a:spcBef>
                        <a:spcAft>
                          <a:spcPts val="0"/>
                        </a:spcAft>
                        <a:buFont typeface="Wingdings" panose="05000000000000000000" pitchFamily="2" charset="2"/>
                        <a:buChar char=""/>
                      </a:pPr>
                      <a:r>
                        <a:rPr kumimoji="1" lang="ja-JP" altLang="en-US" sz="1100" b="0" kern="1200" dirty="0">
                          <a:solidFill>
                            <a:schemeClr val="bg2">
                              <a:lumMod val="10000"/>
                            </a:schemeClr>
                          </a:solidFill>
                          <a:latin typeface="Meiryo UI" panose="020B0604030504040204" pitchFamily="50" charset="-128"/>
                          <a:ea typeface="Meiryo UI" panose="020B0604030504040204" pitchFamily="50" charset="-128"/>
                          <a:cs typeface="+mn-cs"/>
                        </a:rPr>
                        <a:t>また、育児休業や産後パパ育休の取得が人事評価には影響しないことについても説明しましょう。</a:t>
                      </a:r>
                      <a:endParaRPr kumimoji="1" lang="en-US" altLang="ja-JP" sz="1100" b="0" dirty="0">
                        <a:solidFill>
                          <a:schemeClr val="bg2">
                            <a:lumMod val="10000"/>
                          </a:schemeClr>
                        </a:solidFill>
                        <a:latin typeface="Meiryo UI" panose="020B0604030504040204" pitchFamily="50" charset="-128"/>
                        <a:ea typeface="Meiryo UI" panose="020B0604030504040204" pitchFamily="50" charset="-128"/>
                      </a:endParaRPr>
                    </a:p>
                  </a:txBody>
                  <a:tcPr marT="252000" marB="90000">
                    <a:lnL w="76200" cap="flat" cmpd="sng" algn="ctr">
                      <a:solidFill>
                        <a:schemeClr val="accent1"/>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accent1"/>
                      </a:solidFill>
                      <a:prstDash val="solid"/>
                      <a:round/>
                      <a:headEnd type="none" w="med" len="med"/>
                      <a:tailEnd type="none" w="med" len="med"/>
                    </a:lnT>
                    <a:lnB w="28575"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val="1749455693"/>
                  </a:ext>
                </a:extLst>
              </a:tr>
            </a:tbl>
          </a:graphicData>
        </a:graphic>
      </p:graphicFrame>
      <p:graphicFrame>
        <p:nvGraphicFramePr>
          <p:cNvPr id="100" name="表 99">
            <a:extLst>
              <a:ext uri="{FF2B5EF4-FFF2-40B4-BE49-F238E27FC236}">
                <a16:creationId xmlns:a16="http://schemas.microsoft.com/office/drawing/2014/main" id="{3652EE26-6BC6-95F3-A493-3DCCBDAD34D0}"/>
              </a:ext>
            </a:extLst>
          </p:cNvPr>
          <p:cNvGraphicFramePr>
            <a:graphicFrameLocks noGrp="1"/>
          </p:cNvGraphicFramePr>
          <p:nvPr>
            <p:extLst>
              <p:ext uri="{D42A27DB-BD31-4B8C-83A1-F6EECF244321}">
                <p14:modId xmlns:p14="http://schemas.microsoft.com/office/powerpoint/2010/main" val="519751724"/>
              </p:ext>
            </p:extLst>
          </p:nvPr>
        </p:nvGraphicFramePr>
        <p:xfrm>
          <a:off x="753193" y="4371423"/>
          <a:ext cx="5806355" cy="2052284"/>
        </p:xfrm>
        <a:graphic>
          <a:graphicData uri="http://schemas.openxmlformats.org/drawingml/2006/table">
            <a:tbl>
              <a:tblPr firstRow="1" bandRow="1">
                <a:tableStyleId>{5C22544A-7EE6-4342-B048-85BDC9FD1C3A}</a:tableStyleId>
              </a:tblPr>
              <a:tblGrid>
                <a:gridCol w="5806355">
                  <a:extLst>
                    <a:ext uri="{9D8B030D-6E8A-4147-A177-3AD203B41FA5}">
                      <a16:colId xmlns:a16="http://schemas.microsoft.com/office/drawing/2014/main" val="2326534351"/>
                    </a:ext>
                  </a:extLst>
                </a:gridCol>
              </a:tblGrid>
              <a:tr h="190313">
                <a:tc>
                  <a:txBody>
                    <a:bodyPr/>
                    <a:lstStyle/>
                    <a:p>
                      <a:pPr lvl="0"/>
                      <a:r>
                        <a:rPr kumimoji="1" lang="ja-JP" altLang="en-US" sz="1100" b="1" u="none" dirty="0">
                          <a:ln w="0">
                            <a:noFill/>
                          </a:ln>
                          <a:solidFill>
                            <a:schemeClr val="bg1"/>
                          </a:solidFill>
                          <a:effectLst/>
                          <a:latin typeface="Meiryo UI" panose="020B0604030504040204" pitchFamily="50" charset="-128"/>
                          <a:ea typeface="Meiryo UI" panose="020B0604030504040204" pitchFamily="50" charset="-128"/>
                        </a:rPr>
                        <a:t>❢ </a:t>
                      </a:r>
                      <a:r>
                        <a:rPr kumimoji="1" lang="ja-JP" altLang="en-US" sz="1100" b="1" u="none" dirty="0">
                          <a:solidFill>
                            <a:schemeClr val="bg1"/>
                          </a:solidFill>
                          <a:latin typeface="Meiryo UI" panose="020B0604030504040204" pitchFamily="50" charset="-128"/>
                          <a:ea typeface="Meiryo UI" panose="020B0604030504040204" pitchFamily="50" charset="-128"/>
                        </a:rPr>
                        <a:t>女性従業員からの申し出における注意点</a:t>
                      </a:r>
                      <a:endParaRPr kumimoji="1" lang="ja-JP" altLang="en-US" sz="1100" dirty="0"/>
                    </a:p>
                  </a:txBody>
                  <a:tcPr marL="90000" marR="90000" marT="72000" marB="72000" anchor="ctr">
                    <a:lnL w="12700" cap="flat" cmpd="sng" algn="ctr">
                      <a:noFill/>
                      <a:prstDash val="solid"/>
                      <a:round/>
                      <a:headEnd type="none" w="med" len="med"/>
                      <a:tailEnd type="none" w="med" len="med"/>
                    </a:lnL>
                    <a:lnR w="76200"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989725737"/>
                  </a:ext>
                </a:extLst>
              </a:tr>
              <a:tr h="1507344">
                <a:tc>
                  <a:txBody>
                    <a:bodyPr/>
                    <a:lstStyle/>
                    <a:p>
                      <a:pPr marL="171450" lvl="0" indent="-171450" algn="l" defTabSz="488950">
                        <a:lnSpc>
                          <a:spcPct val="90000"/>
                        </a:lnSpc>
                        <a:spcBef>
                          <a:spcPct val="0"/>
                        </a:spcBef>
                        <a:spcAft>
                          <a:spcPts val="200"/>
                        </a:spcAft>
                        <a:buFont typeface="Wingdings" panose="05000000000000000000" pitchFamily="2" charset="2"/>
                        <a:buChar char=""/>
                      </a:pPr>
                      <a:r>
                        <a:rPr kumimoji="1" lang="ja-JP" altLang="en-US" sz="1100" b="1" kern="1200" dirty="0">
                          <a:solidFill>
                            <a:schemeClr val="bg2">
                              <a:lumMod val="10000"/>
                            </a:schemeClr>
                          </a:solidFill>
                          <a:latin typeface="Meiryo UI" panose="020B0604030504040204" pitchFamily="50" charset="-128"/>
                          <a:ea typeface="Meiryo UI" panose="020B0604030504040204" pitchFamily="50" charset="-128"/>
                          <a:cs typeface="+mn-cs"/>
                        </a:rPr>
                        <a:t>「母性健康管理指導事項連絡カード」の確認</a:t>
                      </a:r>
                      <a:br>
                        <a:rPr kumimoji="1" lang="en-US" altLang="ja-JP" sz="1100" b="1" kern="1200" dirty="0">
                          <a:solidFill>
                            <a:schemeClr val="bg2">
                              <a:lumMod val="10000"/>
                            </a:schemeClr>
                          </a:solidFill>
                          <a:latin typeface="Meiryo UI" panose="020B0604030504040204" pitchFamily="50" charset="-128"/>
                          <a:ea typeface="Meiryo UI" panose="020B0604030504040204" pitchFamily="50" charset="-128"/>
                          <a:cs typeface="+mn-cs"/>
                        </a:rPr>
                      </a:br>
                      <a:r>
                        <a:rPr kumimoji="1" lang="ja-JP" altLang="en-US" sz="1100" b="0" kern="1200" dirty="0">
                          <a:solidFill>
                            <a:schemeClr val="bg2">
                              <a:lumMod val="10000"/>
                            </a:schemeClr>
                          </a:solidFill>
                          <a:latin typeface="Meiryo UI" panose="020B0604030504040204" pitchFamily="50" charset="-128"/>
                          <a:ea typeface="Meiryo UI" panose="020B0604030504040204" pitchFamily="50" charset="-128"/>
                          <a:cs typeface="+mn-cs"/>
                        </a:rPr>
                        <a:t>妊娠中の女性従業員から、いわゆる母健連絡カードが提出された場合は、人事・総務担当者に報告の上、カードの指導内容に従い、時差通勤や休憩時間の延長等の措置を講じましょう。</a:t>
                      </a:r>
                      <a:br>
                        <a:rPr kumimoji="1" lang="en-US" altLang="ja-JP" sz="1100" b="0" kern="1200" dirty="0">
                          <a:solidFill>
                            <a:schemeClr val="bg2">
                              <a:lumMod val="10000"/>
                            </a:schemeClr>
                          </a:solidFill>
                          <a:latin typeface="Meiryo UI" panose="020B0604030504040204" pitchFamily="50" charset="-128"/>
                          <a:ea typeface="Meiryo UI" panose="020B0604030504040204" pitchFamily="50" charset="-128"/>
                          <a:cs typeface="+mn-cs"/>
                        </a:rPr>
                      </a:br>
                      <a:r>
                        <a:rPr kumimoji="1" lang="ja-JP" altLang="en-US" sz="1100" b="0" kern="1200" dirty="0">
                          <a:solidFill>
                            <a:schemeClr val="bg2">
                              <a:lumMod val="10000"/>
                            </a:schemeClr>
                          </a:solidFill>
                          <a:latin typeface="Meiryo UI" panose="020B0604030504040204" pitchFamily="50" charset="-128"/>
                          <a:ea typeface="Meiryo UI" panose="020B0604030504040204" pitchFamily="50" charset="-128"/>
                          <a:cs typeface="+mn-cs"/>
                        </a:rPr>
                        <a:t>なお、母健連絡カードは、主治医等が行った指導事項の内容を女性労働者から</a:t>
                      </a:r>
                      <a:br>
                        <a:rPr kumimoji="1" lang="en-US" altLang="ja-JP" sz="1100" b="0" kern="1200" dirty="0">
                          <a:solidFill>
                            <a:schemeClr val="bg2">
                              <a:lumMod val="10000"/>
                            </a:schemeClr>
                          </a:solidFill>
                          <a:latin typeface="Meiryo UI" panose="020B0604030504040204" pitchFamily="50" charset="-128"/>
                          <a:ea typeface="Meiryo UI" panose="020B0604030504040204" pitchFamily="50" charset="-128"/>
                          <a:cs typeface="+mn-cs"/>
                        </a:rPr>
                      </a:br>
                      <a:r>
                        <a:rPr kumimoji="1" lang="ja-JP" altLang="en-US" sz="1100" b="0" kern="1200" dirty="0">
                          <a:solidFill>
                            <a:schemeClr val="bg2">
                              <a:lumMod val="10000"/>
                            </a:schemeClr>
                          </a:solidFill>
                          <a:latin typeface="Meiryo UI" panose="020B0604030504040204" pitchFamily="50" charset="-128"/>
                          <a:ea typeface="Meiryo UI" panose="020B0604030504040204" pitchFamily="50" charset="-128"/>
                          <a:cs typeface="+mn-cs"/>
                        </a:rPr>
                        <a:t>事業主へ伝えるのに役立つカードです。</a:t>
                      </a:r>
                      <a:br>
                        <a:rPr kumimoji="1" lang="en-US" altLang="ja-JP" sz="1100" b="0" kern="1200" dirty="0">
                          <a:solidFill>
                            <a:schemeClr val="bg2">
                              <a:lumMod val="10000"/>
                            </a:schemeClr>
                          </a:solidFill>
                          <a:latin typeface="Meiryo UI" panose="020B0604030504040204" pitchFamily="50" charset="-128"/>
                          <a:ea typeface="Meiryo UI" panose="020B0604030504040204" pitchFamily="50" charset="-128"/>
                          <a:cs typeface="+mn-cs"/>
                        </a:rPr>
                      </a:br>
                      <a:r>
                        <a:rPr kumimoji="1" lang="en-US" altLang="ja-JP" sz="1050" b="0" kern="1200" dirty="0">
                          <a:solidFill>
                            <a:schemeClr val="bg2">
                              <a:lumMod val="10000"/>
                            </a:schemeClr>
                          </a:solidFill>
                          <a:latin typeface="Meiryo UI" panose="020B0604030504040204" pitchFamily="50" charset="-128"/>
                          <a:ea typeface="Meiryo UI" panose="020B0604030504040204" pitchFamily="50" charset="-128"/>
                          <a:cs typeface="+mn-cs"/>
                          <a:hlinkClick r:id="rId3">
                            <a:extLst>
                              <a:ext uri="{A12FA001-AC4F-418D-AE19-62706E023703}">
                                <ahyp:hlinkClr xmlns:ahyp="http://schemas.microsoft.com/office/drawing/2018/hyperlinkcolor" val="tx"/>
                              </a:ext>
                            </a:extLst>
                          </a:hlinkClick>
                        </a:rPr>
                        <a:t>https://www.mhlw.go.jp/www2/topics/seido/josei/hourei/</a:t>
                      </a:r>
                      <a:br>
                        <a:rPr kumimoji="1" lang="en-US" altLang="ja-JP" sz="1050" b="0" kern="1200" dirty="0">
                          <a:solidFill>
                            <a:schemeClr val="bg2">
                              <a:lumMod val="10000"/>
                            </a:schemeClr>
                          </a:solidFill>
                          <a:latin typeface="Meiryo UI" panose="020B0604030504040204" pitchFamily="50" charset="-128"/>
                          <a:ea typeface="Meiryo UI" panose="020B0604030504040204" pitchFamily="50" charset="-128"/>
                          <a:cs typeface="+mn-cs"/>
                          <a:hlinkClick r:id="rId3">
                            <a:extLst>
                              <a:ext uri="{A12FA001-AC4F-418D-AE19-62706E023703}">
                                <ahyp:hlinkClr xmlns:ahyp="http://schemas.microsoft.com/office/drawing/2018/hyperlinkcolor" val="tx"/>
                              </a:ext>
                            </a:extLst>
                          </a:hlinkClick>
                        </a:rPr>
                      </a:br>
                      <a:r>
                        <a:rPr kumimoji="1" lang="en-US" altLang="ja-JP" sz="1050" b="0" kern="1200" dirty="0">
                          <a:solidFill>
                            <a:schemeClr val="bg2">
                              <a:lumMod val="10000"/>
                            </a:schemeClr>
                          </a:solidFill>
                          <a:latin typeface="Meiryo UI" panose="020B0604030504040204" pitchFamily="50" charset="-128"/>
                          <a:ea typeface="Meiryo UI" panose="020B0604030504040204" pitchFamily="50" charset="-128"/>
                          <a:cs typeface="+mn-cs"/>
                          <a:hlinkClick r:id="rId3">
                            <a:extLst>
                              <a:ext uri="{A12FA001-AC4F-418D-AE19-62706E023703}">
                                <ahyp:hlinkClr xmlns:ahyp="http://schemas.microsoft.com/office/drawing/2018/hyperlinkcolor" val="tx"/>
                              </a:ext>
                            </a:extLst>
                          </a:hlinkClick>
                        </a:rPr>
                        <a:t>20000401-25-1.htm</a:t>
                      </a:r>
                      <a:endParaRPr kumimoji="1" lang="ja-JP" altLang="en-US" sz="1100" b="0" kern="1200" dirty="0">
                        <a:solidFill>
                          <a:schemeClr val="bg2">
                            <a:lumMod val="10000"/>
                          </a:schemeClr>
                        </a:solidFill>
                        <a:latin typeface="Meiryo UI" panose="020B0604030504040204" pitchFamily="50" charset="-128"/>
                        <a:ea typeface="Meiryo UI" panose="020B0604030504040204" pitchFamily="50" charset="-128"/>
                        <a:cs typeface="+mn-cs"/>
                      </a:endParaRPr>
                    </a:p>
                    <a:p>
                      <a:pPr marL="171450" lvl="0" indent="-171450" algn="l" defTabSz="488950">
                        <a:lnSpc>
                          <a:spcPct val="90000"/>
                        </a:lnSpc>
                        <a:spcBef>
                          <a:spcPts val="600"/>
                        </a:spcBef>
                        <a:spcAft>
                          <a:spcPts val="0"/>
                        </a:spcAft>
                        <a:buFont typeface="Wingdings" panose="05000000000000000000" pitchFamily="2" charset="2"/>
                        <a:buChar char=""/>
                      </a:pPr>
                      <a:r>
                        <a:rPr kumimoji="1" lang="ja-JP" altLang="en-US" sz="1100" b="1" kern="1200" dirty="0">
                          <a:solidFill>
                            <a:schemeClr val="bg2">
                              <a:lumMod val="10000"/>
                            </a:schemeClr>
                          </a:solidFill>
                          <a:latin typeface="Meiryo UI" panose="020B0604030504040204" pitchFamily="50" charset="-128"/>
                          <a:ea typeface="Meiryo UI" panose="020B0604030504040204" pitchFamily="50" charset="-128"/>
                          <a:cs typeface="+mn-cs"/>
                        </a:rPr>
                        <a:t>軽易業務への転換等の配慮</a:t>
                      </a:r>
                      <a:br>
                        <a:rPr kumimoji="1" lang="en-US" altLang="ja-JP" sz="1100" b="1" kern="1200" dirty="0">
                          <a:solidFill>
                            <a:schemeClr val="bg2">
                              <a:lumMod val="10000"/>
                            </a:schemeClr>
                          </a:solidFill>
                          <a:latin typeface="Meiryo UI" panose="020B0604030504040204" pitchFamily="50" charset="-128"/>
                          <a:ea typeface="Meiryo UI" panose="020B0604030504040204" pitchFamily="50" charset="-128"/>
                          <a:cs typeface="+mn-cs"/>
                        </a:rPr>
                      </a:br>
                      <a:r>
                        <a:rPr kumimoji="1" lang="ja-JP" altLang="en-US" sz="1100" b="0" kern="1200" dirty="0">
                          <a:solidFill>
                            <a:schemeClr val="bg2">
                              <a:lumMod val="10000"/>
                            </a:schemeClr>
                          </a:solidFill>
                          <a:latin typeface="Meiryo UI" panose="020B0604030504040204" pitchFamily="50" charset="-128"/>
                          <a:ea typeface="Meiryo UI" panose="020B0604030504040204" pitchFamily="50" charset="-128"/>
                          <a:cs typeface="+mn-cs"/>
                        </a:rPr>
                        <a:t>妊娠中の女性従業員から、軽易業務への転換や時間外労働等の制限の請求があった場合は、適切に措置を講じましょう。　</a:t>
                      </a:r>
                    </a:p>
                  </a:txBody>
                  <a:tcPr marL="90000" marR="90000" marT="72000" marB="72000">
                    <a:lnL w="12700" cap="flat" cmpd="sng" algn="ctr">
                      <a:no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352599473"/>
                  </a:ext>
                </a:extLst>
              </a:tr>
            </a:tbl>
          </a:graphicData>
        </a:graphic>
      </p:graphicFrame>
      <p:graphicFrame>
        <p:nvGraphicFramePr>
          <p:cNvPr id="14" name="表 13">
            <a:extLst>
              <a:ext uri="{FF2B5EF4-FFF2-40B4-BE49-F238E27FC236}">
                <a16:creationId xmlns:a16="http://schemas.microsoft.com/office/drawing/2014/main" id="{95ED8CCC-D08C-FE09-9BD5-0343B37E38C4}"/>
              </a:ext>
            </a:extLst>
          </p:cNvPr>
          <p:cNvGraphicFramePr>
            <a:graphicFrameLocks noGrp="1"/>
          </p:cNvGraphicFramePr>
          <p:nvPr>
            <p:extLst>
              <p:ext uri="{D42A27DB-BD31-4B8C-83A1-F6EECF244321}">
                <p14:modId xmlns:p14="http://schemas.microsoft.com/office/powerpoint/2010/main" val="3435471182"/>
              </p:ext>
            </p:extLst>
          </p:nvPr>
        </p:nvGraphicFramePr>
        <p:xfrm>
          <a:off x="753194" y="820800"/>
          <a:ext cx="5806356" cy="3427440"/>
        </p:xfrm>
        <a:graphic>
          <a:graphicData uri="http://schemas.openxmlformats.org/drawingml/2006/table">
            <a:tbl>
              <a:tblPr firstRow="1" bandRow="1">
                <a:tableStyleId>{5C22544A-7EE6-4342-B048-85BDC9FD1C3A}</a:tableStyleId>
              </a:tblPr>
              <a:tblGrid>
                <a:gridCol w="5806356">
                  <a:extLst>
                    <a:ext uri="{9D8B030D-6E8A-4147-A177-3AD203B41FA5}">
                      <a16:colId xmlns:a16="http://schemas.microsoft.com/office/drawing/2014/main" val="957238760"/>
                    </a:ext>
                  </a:extLst>
                </a:gridCol>
              </a:tblGrid>
              <a:tr h="170486">
                <a:tc>
                  <a:txBody>
                    <a:bodyPr/>
                    <a:lstStyle/>
                    <a:p>
                      <a:pPr marL="0" marR="0" lvl="0" indent="0" algn="l" defTabSz="1320759" rtl="0" eaLnBrk="1" fontAlgn="auto" latinLnBrk="0" hangingPunct="1">
                        <a:lnSpc>
                          <a:spcPct val="100000"/>
                        </a:lnSpc>
                        <a:spcBef>
                          <a:spcPts val="0"/>
                        </a:spcBef>
                        <a:spcAft>
                          <a:spcPts val="0"/>
                        </a:spcAft>
                        <a:buClrTx/>
                        <a:buSzTx/>
                        <a:buFontTx/>
                        <a:buNone/>
                        <a:tabLst/>
                        <a:defRPr/>
                      </a:pPr>
                      <a:r>
                        <a:rPr kumimoji="1" lang="ja-JP" altLang="en-US" sz="1400" b="1" dirty="0">
                          <a:solidFill>
                            <a:schemeClr val="bg2">
                              <a:lumMod val="10000"/>
                            </a:schemeClr>
                          </a:solidFill>
                          <a:latin typeface="メイリオ" panose="020B0604030504040204" pitchFamily="50" charset="-128"/>
                          <a:ea typeface="+mn-ea"/>
                        </a:rPr>
                        <a:t>☆</a:t>
                      </a:r>
                      <a:r>
                        <a:rPr kumimoji="1" lang="ja-JP" altLang="en-US" sz="1400" b="1" dirty="0">
                          <a:solidFill>
                            <a:schemeClr val="bg2">
                              <a:lumMod val="10000"/>
                            </a:schemeClr>
                          </a:solidFill>
                          <a:latin typeface="Meiryo UI" panose="020B0604030504040204" pitchFamily="50" charset="-128"/>
                          <a:ea typeface="Meiryo UI" panose="020B0604030504040204" pitchFamily="50" charset="-128"/>
                        </a:rPr>
                        <a:t>職場マネジメントにおけるポイント</a:t>
                      </a:r>
                      <a:endParaRPr kumimoji="1" lang="en-US" altLang="ja-JP" sz="1400" b="1" dirty="0">
                        <a:solidFill>
                          <a:schemeClr val="bg2">
                            <a:lumMod val="10000"/>
                          </a:schemeClr>
                        </a:solidFill>
                        <a:latin typeface="Meiryo UI" panose="020B0604030504040204" pitchFamily="50" charset="-128"/>
                        <a:ea typeface="Meiryo UI" panose="020B0604030504040204" pitchFamily="50" charset="-128"/>
                      </a:endParaRPr>
                    </a:p>
                  </a:txBody>
                  <a:tcPr marT="72000" marB="72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44892991"/>
                  </a:ext>
                </a:extLst>
              </a:tr>
              <a:tr h="812726">
                <a:tc>
                  <a:txBody>
                    <a:bodyPr/>
                    <a:lstStyle/>
                    <a:p>
                      <a:pPr marL="268288" indent="-171450">
                        <a:buFont typeface="メイリオ" panose="020B0604030504040204" pitchFamily="50" charset="-128"/>
                        <a:buChar char="➤"/>
                      </a:pPr>
                      <a:r>
                        <a:rPr kumimoji="1" lang="ja-JP" altLang="en-US" sz="1100" b="1" dirty="0">
                          <a:solidFill>
                            <a:schemeClr val="bg2">
                              <a:lumMod val="10000"/>
                            </a:schemeClr>
                          </a:solidFill>
                          <a:latin typeface="Meiryo UI" panose="020B0604030504040204" pitchFamily="50" charset="-128"/>
                          <a:ea typeface="Meiryo UI" panose="020B0604030504040204" pitchFamily="50" charset="-128"/>
                        </a:rPr>
                        <a:t>代替要員の確保を進めましょう</a:t>
                      </a:r>
                      <a:endParaRPr kumimoji="1" lang="en-US" altLang="ja-JP" sz="1100" b="1" dirty="0">
                        <a:solidFill>
                          <a:schemeClr val="bg2">
                            <a:lumMod val="10000"/>
                          </a:schemeClr>
                        </a:solidFill>
                        <a:latin typeface="Meiryo UI" panose="020B0604030504040204" pitchFamily="50" charset="-128"/>
                        <a:ea typeface="Meiryo UI" panose="020B0604030504040204" pitchFamily="50" charset="-128"/>
                      </a:endParaRPr>
                    </a:p>
                    <a:p>
                      <a:pPr marL="355600" lvl="1" indent="-171450">
                        <a:buFont typeface="Wingdings" panose="05000000000000000000" pitchFamily="2" charset="2"/>
                        <a:buChar char=""/>
                      </a:pPr>
                      <a:r>
                        <a:rPr kumimoji="1" lang="ja-JP" altLang="en-US" sz="1100" b="0" dirty="0">
                          <a:solidFill>
                            <a:schemeClr val="bg2">
                              <a:lumMod val="10000"/>
                            </a:schemeClr>
                          </a:solidFill>
                          <a:latin typeface="Meiryo UI" panose="020B0604030504040204" pitchFamily="50" charset="-128"/>
                          <a:ea typeface="Meiryo UI" panose="020B0604030504040204" pitchFamily="50" charset="-128"/>
                        </a:rPr>
                        <a:t>軽易業務への転換や時間外労働等の制限を行う際には、その後の休業期間中の代替要員として予定している従業員等に、引継ぎや予行演習を兼ねて、業務を担当させるとよいでしょう。</a:t>
                      </a:r>
                    </a:p>
                    <a:p>
                      <a:pPr marL="355600" lvl="1" indent="-171450">
                        <a:buFont typeface="Wingdings" panose="05000000000000000000" pitchFamily="2" charset="2"/>
                        <a:buChar char=""/>
                      </a:pPr>
                      <a:r>
                        <a:rPr kumimoji="1" lang="ja-JP" altLang="en-US" sz="1100" b="0" dirty="0">
                          <a:solidFill>
                            <a:schemeClr val="bg2">
                              <a:lumMod val="10000"/>
                            </a:schemeClr>
                          </a:solidFill>
                          <a:latin typeface="Meiryo UI" panose="020B0604030504040204" pitchFamily="50" charset="-128"/>
                          <a:ea typeface="Meiryo UI" panose="020B0604030504040204" pitchFamily="50" charset="-128"/>
                        </a:rPr>
                        <a:t>社内で代替要員を確保することが難しく、休業期間に限り、社外から確保する場合には、制度対象者が産前産後休業・育児休業・産後パパ育休に入る少し前の段階で職場に来てもらうと引継ぎがスムーズに行えます。</a:t>
                      </a:r>
                    </a:p>
                    <a:p>
                      <a:pPr marL="355600" lvl="1" indent="-171450">
                        <a:buFont typeface="Wingdings" panose="05000000000000000000" pitchFamily="2" charset="2"/>
                        <a:buChar char=""/>
                      </a:pPr>
                      <a:r>
                        <a:rPr kumimoji="1" lang="ja-JP" altLang="en-US" sz="1100" b="0" dirty="0">
                          <a:solidFill>
                            <a:schemeClr val="bg2">
                              <a:lumMod val="10000"/>
                            </a:schemeClr>
                          </a:solidFill>
                          <a:latin typeface="Meiryo UI" panose="020B0604030504040204" pitchFamily="50" charset="-128"/>
                          <a:ea typeface="Meiryo UI" panose="020B0604030504040204" pitchFamily="50" charset="-128"/>
                        </a:rPr>
                        <a:t>社外から代替要員を確保する場合は、制度対象者が職場に復帰した際の雇用をどうするか、方針を明確にしておくことに留意しましょう。</a:t>
                      </a:r>
                      <a:endParaRPr kumimoji="1" lang="en-US" altLang="ja-JP" sz="1100" b="0" dirty="0">
                        <a:solidFill>
                          <a:schemeClr val="bg2">
                            <a:lumMod val="10000"/>
                          </a:schemeClr>
                        </a:solidFill>
                        <a:latin typeface="Meiryo UI" panose="020B0604030504040204" pitchFamily="50" charset="-128"/>
                        <a:ea typeface="Meiryo UI" panose="020B0604030504040204" pitchFamily="50" charset="-128"/>
                      </a:endParaRPr>
                    </a:p>
                    <a:p>
                      <a:pPr marL="268288" indent="-171450">
                        <a:spcBef>
                          <a:spcPts val="600"/>
                        </a:spcBef>
                        <a:spcAft>
                          <a:spcPts val="0"/>
                        </a:spcAft>
                        <a:buFont typeface="メイリオ" panose="020B0604030504040204" pitchFamily="50" charset="-128"/>
                        <a:buChar char="➤"/>
                      </a:pPr>
                      <a:r>
                        <a:rPr kumimoji="1" lang="ja-JP" altLang="en-US" sz="1100" b="1" dirty="0">
                          <a:solidFill>
                            <a:schemeClr val="bg2">
                              <a:lumMod val="10000"/>
                            </a:schemeClr>
                          </a:solidFill>
                          <a:latin typeface="Meiryo UI" panose="020B0604030504040204" pitchFamily="50" charset="-128"/>
                          <a:ea typeface="Meiryo UI" panose="020B0604030504040204" pitchFamily="50" charset="-128"/>
                        </a:rPr>
                        <a:t>周囲の従業員への配慮や</a:t>
                      </a:r>
                      <a:r>
                        <a:rPr kumimoji="1" lang="zh-TW" altLang="en-US" sz="1100" b="1" dirty="0">
                          <a:solidFill>
                            <a:schemeClr val="bg2">
                              <a:lumMod val="10000"/>
                            </a:schemeClr>
                          </a:solidFill>
                          <a:latin typeface="Meiryo UI" panose="020B0604030504040204" pitchFamily="50" charset="-128"/>
                          <a:ea typeface="Meiryo UI" panose="020B0604030504040204" pitchFamily="50" charset="-128"/>
                        </a:rPr>
                        <a:t>業務代替手当</a:t>
                      </a:r>
                      <a:r>
                        <a:rPr kumimoji="1" lang="ja-JP" altLang="en-US" sz="1100" b="1" dirty="0">
                          <a:solidFill>
                            <a:schemeClr val="bg2">
                              <a:lumMod val="10000"/>
                            </a:schemeClr>
                          </a:solidFill>
                          <a:latin typeface="Meiryo UI" panose="020B0604030504040204" pitchFamily="50" charset="-128"/>
                          <a:ea typeface="Meiryo UI" panose="020B0604030504040204" pitchFamily="50" charset="-128"/>
                        </a:rPr>
                        <a:t>等の措置を検討しましょう</a:t>
                      </a:r>
                      <a:endParaRPr kumimoji="1" lang="en-US" altLang="ja-JP" sz="1100" b="1" dirty="0">
                        <a:solidFill>
                          <a:schemeClr val="bg2">
                            <a:lumMod val="10000"/>
                          </a:schemeClr>
                        </a:solidFill>
                        <a:latin typeface="Meiryo UI" panose="020B0604030504040204" pitchFamily="50" charset="-128"/>
                        <a:ea typeface="Meiryo UI" panose="020B0604030504040204" pitchFamily="50" charset="-128"/>
                      </a:endParaRPr>
                    </a:p>
                    <a:p>
                      <a:pPr marL="355600" lvl="1" indent="-171450">
                        <a:buFont typeface="Wingdings" panose="05000000000000000000" pitchFamily="2" charset="2"/>
                        <a:buChar char=""/>
                      </a:pPr>
                      <a:r>
                        <a:rPr kumimoji="1" lang="ja-JP" altLang="en-US" sz="1100" b="0" dirty="0">
                          <a:solidFill>
                            <a:schemeClr val="bg2">
                              <a:lumMod val="10000"/>
                            </a:schemeClr>
                          </a:solidFill>
                          <a:latin typeface="Meiryo UI" panose="020B0604030504040204" pitchFamily="50" charset="-128"/>
                          <a:ea typeface="Meiryo UI" panose="020B0604030504040204" pitchFamily="50" charset="-128"/>
                        </a:rPr>
                        <a:t>代替要員を確保せずに業務を見直し、周囲の従業員が育児休業取得者の業務をカバーする場合、周囲の従業員に対して、業務の偏りが生じていないかを確認し、必要に応じて業務分担の調整を行いましょう。</a:t>
                      </a:r>
                      <a:endParaRPr kumimoji="1" lang="en-US" altLang="ja-JP" sz="1100" b="0" dirty="0">
                        <a:solidFill>
                          <a:schemeClr val="bg2">
                            <a:lumMod val="10000"/>
                          </a:schemeClr>
                        </a:solidFill>
                        <a:latin typeface="Meiryo UI" panose="020B0604030504040204" pitchFamily="50" charset="-128"/>
                        <a:ea typeface="Meiryo UI" panose="020B0604030504040204" pitchFamily="50" charset="-128"/>
                      </a:endParaRPr>
                    </a:p>
                    <a:p>
                      <a:pPr marL="355600" lvl="1" indent="-171450">
                        <a:buFont typeface="Wingdings" panose="05000000000000000000" pitchFamily="2" charset="2"/>
                        <a:buChar char=""/>
                      </a:pPr>
                      <a:r>
                        <a:rPr kumimoji="1" lang="ja-JP" altLang="en-US" sz="1100" b="0" dirty="0">
                          <a:solidFill>
                            <a:schemeClr val="bg2">
                              <a:lumMod val="10000"/>
                            </a:schemeClr>
                          </a:solidFill>
                          <a:latin typeface="Meiryo UI" panose="020B0604030504040204" pitchFamily="50" charset="-128"/>
                          <a:ea typeface="Meiryo UI" panose="020B0604030504040204" pitchFamily="50" charset="-128"/>
                        </a:rPr>
                        <a:t>業務を見直す場合には、業務の一部の休止・廃止や手順・工程の見直し等による効率化、業務量の減少、マニュアル等の作成による業務、作業手順の標準化等の取り組みを行いましょう。</a:t>
                      </a:r>
                      <a:endParaRPr kumimoji="1" lang="en-US" altLang="ja-JP" sz="1100" b="0" dirty="0">
                        <a:solidFill>
                          <a:schemeClr val="bg2">
                            <a:lumMod val="10000"/>
                          </a:schemeClr>
                        </a:solidFill>
                        <a:latin typeface="Meiryo UI" panose="020B0604030504040204" pitchFamily="50" charset="-128"/>
                        <a:ea typeface="Meiryo UI" panose="020B0604030504040204" pitchFamily="50" charset="-128"/>
                      </a:endParaRPr>
                    </a:p>
                    <a:p>
                      <a:pPr marL="355600" lvl="1" indent="-171450">
                        <a:buFont typeface="Wingdings" panose="05000000000000000000" pitchFamily="2" charset="2"/>
                        <a:buChar char=""/>
                      </a:pPr>
                      <a:r>
                        <a:rPr kumimoji="1" lang="ja-JP" altLang="en-US" sz="1100" b="0" dirty="0">
                          <a:solidFill>
                            <a:schemeClr val="bg2">
                              <a:lumMod val="10000"/>
                            </a:schemeClr>
                          </a:solidFill>
                          <a:latin typeface="Meiryo UI" panose="020B0604030504040204" pitchFamily="50" charset="-128"/>
                          <a:ea typeface="Meiryo UI" panose="020B0604030504040204" pitchFamily="50" charset="-128"/>
                        </a:rPr>
                        <a:t>業務を代替する従業員の不満を軽減し、制度利用者が気おくれすることなく育児休業等を取得するために、業務負担に応じて、</a:t>
                      </a:r>
                      <a:r>
                        <a:rPr kumimoji="1" lang="zh-TW" altLang="en-US" sz="1100" b="0" dirty="0">
                          <a:solidFill>
                            <a:schemeClr val="bg2">
                              <a:lumMod val="10000"/>
                            </a:schemeClr>
                          </a:solidFill>
                          <a:latin typeface="Meiryo UI" panose="020B0604030504040204" pitchFamily="50" charset="-128"/>
                          <a:ea typeface="Meiryo UI" panose="020B0604030504040204" pitchFamily="50" charset="-128"/>
                        </a:rPr>
                        <a:t>業務代替手当</a:t>
                      </a:r>
                      <a:r>
                        <a:rPr kumimoji="1" lang="ja-JP" altLang="en-US" sz="1100" b="0" dirty="0">
                          <a:solidFill>
                            <a:schemeClr val="bg2">
                              <a:lumMod val="10000"/>
                            </a:schemeClr>
                          </a:solidFill>
                          <a:latin typeface="Meiryo UI" panose="020B0604030504040204" pitchFamily="50" charset="-128"/>
                          <a:ea typeface="Meiryo UI" panose="020B0604030504040204" pitchFamily="50" charset="-128"/>
                        </a:rPr>
                        <a:t>や特別賞与等を支給することもよいでしょう。会社の方針として</a:t>
                      </a:r>
                      <a:r>
                        <a:rPr kumimoji="1" lang="zh-TW" altLang="en-US" sz="1100" b="0" dirty="0">
                          <a:solidFill>
                            <a:schemeClr val="bg2">
                              <a:lumMod val="10000"/>
                            </a:schemeClr>
                          </a:solidFill>
                          <a:latin typeface="Meiryo UI" panose="020B0604030504040204" pitchFamily="50" charset="-128"/>
                          <a:ea typeface="Meiryo UI" panose="020B0604030504040204" pitchFamily="50" charset="-128"/>
                        </a:rPr>
                        <a:t>業務代替手当</a:t>
                      </a:r>
                      <a:r>
                        <a:rPr kumimoji="1" lang="ja-JP" altLang="en-US" sz="1100" b="0" dirty="0">
                          <a:solidFill>
                            <a:schemeClr val="bg2">
                              <a:lumMod val="10000"/>
                            </a:schemeClr>
                          </a:solidFill>
                          <a:latin typeface="Meiryo UI" panose="020B0604030504040204" pitchFamily="50" charset="-128"/>
                          <a:ea typeface="Meiryo UI" panose="020B0604030504040204" pitchFamily="50" charset="-128"/>
                        </a:rPr>
                        <a:t>等の措置を制度化して進めることも検討してみましょう。</a:t>
                      </a:r>
                      <a:endParaRPr kumimoji="1" lang="ja-JP" altLang="en-US" sz="1100" b="0" kern="1200" dirty="0">
                        <a:solidFill>
                          <a:schemeClr val="bg2">
                            <a:lumMod val="10000"/>
                          </a:schemeClr>
                        </a:solidFill>
                        <a:latin typeface="Meiryo UI" panose="020B0604030504040204" pitchFamily="50" charset="-128"/>
                        <a:ea typeface="Meiryo UI" panose="020B0604030504040204" pitchFamily="50" charset="-128"/>
                        <a:cs typeface="+mn-cs"/>
                      </a:endParaRPr>
                    </a:p>
                  </a:txBody>
                  <a:tcPr marT="72000" marB="72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4160869026"/>
                  </a:ext>
                </a:extLst>
              </a:tr>
            </a:tbl>
          </a:graphicData>
        </a:graphic>
      </p:graphicFrame>
      <p:sp>
        <p:nvSpPr>
          <p:cNvPr id="6" name="矢印: 五方向 5">
            <a:extLst>
              <a:ext uri="{FF2B5EF4-FFF2-40B4-BE49-F238E27FC236}">
                <a16:creationId xmlns:a16="http://schemas.microsoft.com/office/drawing/2014/main" id="{A5539A0B-1581-A537-B4D8-97C2D21ADBE6}"/>
              </a:ext>
            </a:extLst>
          </p:cNvPr>
          <p:cNvSpPr/>
          <p:nvPr/>
        </p:nvSpPr>
        <p:spPr>
          <a:xfrm>
            <a:off x="433388" y="367200"/>
            <a:ext cx="1219200" cy="389965"/>
          </a:xfrm>
          <a:prstGeom prst="homePlate">
            <a:avLst/>
          </a:prstGeom>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none" lIns="0" tIns="0" rIns="0" bIns="0" rtlCol="0" anchor="ctr"/>
          <a:lstStyle/>
          <a:p>
            <a:pPr algn="ctr"/>
            <a:r>
              <a:rPr kumimoji="1" lang="ja-JP" altLang="en-US" sz="1200" b="1" dirty="0">
                <a:solidFill>
                  <a:schemeClr val="bg1"/>
                </a:solidFill>
                <a:effectLst>
                  <a:outerShdw blurRad="38100" dist="38100" dir="2700000" algn="tl">
                    <a:srgbClr val="000000">
                      <a:alpha val="43137"/>
                    </a:srgbClr>
                  </a:outerShdw>
                </a:effectLst>
              </a:rPr>
              <a:t>妊娠期</a:t>
            </a:r>
          </a:p>
        </p:txBody>
      </p:sp>
      <p:sp>
        <p:nvSpPr>
          <p:cNvPr id="7" name="矢印: 五方向 6">
            <a:extLst>
              <a:ext uri="{FF2B5EF4-FFF2-40B4-BE49-F238E27FC236}">
                <a16:creationId xmlns:a16="http://schemas.microsoft.com/office/drawing/2014/main" id="{DB2E45A2-FC2F-B643-F32D-3CBC9D100457}"/>
              </a:ext>
            </a:extLst>
          </p:cNvPr>
          <p:cNvSpPr/>
          <p:nvPr/>
        </p:nvSpPr>
        <p:spPr>
          <a:xfrm>
            <a:off x="433388" y="6487543"/>
            <a:ext cx="1219200" cy="389965"/>
          </a:xfrm>
          <a:prstGeom prst="homePlate">
            <a:avLst/>
          </a:prstGeom>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none" lIns="0" tIns="0" rIns="0" bIns="0" rtlCol="0" anchor="ctr"/>
          <a:lstStyle/>
          <a:p>
            <a:pPr algn="ctr"/>
            <a:r>
              <a:rPr lang="ja-JP" altLang="en-US" sz="1200" b="1" dirty="0">
                <a:solidFill>
                  <a:schemeClr val="bg1"/>
                </a:solidFill>
                <a:effectLst>
                  <a:outerShdw blurRad="38100" dist="38100" dir="2700000" algn="tl">
                    <a:srgbClr val="000000">
                      <a:alpha val="43137"/>
                    </a:srgbClr>
                  </a:outerShdw>
                </a:effectLst>
              </a:rPr>
              <a:t>出産・産後期</a:t>
            </a:r>
            <a:endParaRPr kumimoji="1" lang="ja-JP" altLang="en-US" sz="1200" b="1" dirty="0">
              <a:solidFill>
                <a:schemeClr val="bg1"/>
              </a:solidFill>
              <a:effectLst>
                <a:outerShdw blurRad="38100" dist="38100" dir="2700000" algn="tl">
                  <a:srgbClr val="000000">
                    <a:alpha val="43137"/>
                  </a:srgbClr>
                </a:outerShdw>
              </a:effectLst>
            </a:endParaRPr>
          </a:p>
        </p:txBody>
      </p:sp>
      <p:pic>
        <p:nvPicPr>
          <p:cNvPr id="1026" name="Picture 2">
            <a:extLst>
              <a:ext uri="{FF2B5EF4-FFF2-40B4-BE49-F238E27FC236}">
                <a16:creationId xmlns:a16="http://schemas.microsoft.com/office/drawing/2014/main" id="{CE5B6F82-2804-ABFF-2152-342B49851354}"/>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6250" t="6250" r="6043" b="6248"/>
          <a:stretch/>
        </p:blipFill>
        <p:spPr bwMode="auto">
          <a:xfrm>
            <a:off x="5565057" y="5237545"/>
            <a:ext cx="613493" cy="6120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522246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表 8">
            <a:extLst>
              <a:ext uri="{FF2B5EF4-FFF2-40B4-BE49-F238E27FC236}">
                <a16:creationId xmlns:a16="http://schemas.microsoft.com/office/drawing/2014/main" id="{3738CE80-1FA6-0A20-3E28-30DB2726B27E}"/>
              </a:ext>
            </a:extLst>
          </p:cNvPr>
          <p:cNvGraphicFramePr>
            <a:graphicFrameLocks noGrp="1"/>
          </p:cNvGraphicFramePr>
          <p:nvPr>
            <p:extLst>
              <p:ext uri="{D42A27DB-BD31-4B8C-83A1-F6EECF244321}">
                <p14:modId xmlns:p14="http://schemas.microsoft.com/office/powerpoint/2010/main" val="908870770"/>
              </p:ext>
            </p:extLst>
          </p:nvPr>
        </p:nvGraphicFramePr>
        <p:xfrm>
          <a:off x="679450" y="567822"/>
          <a:ext cx="5880100" cy="6763167"/>
        </p:xfrm>
        <a:graphic>
          <a:graphicData uri="http://schemas.openxmlformats.org/drawingml/2006/table">
            <a:tbl>
              <a:tblPr firstRow="1" bandRow="1">
                <a:effectLst/>
                <a:tableStyleId>{5C22544A-7EE6-4342-B048-85BDC9FD1C3A}</a:tableStyleId>
              </a:tblPr>
              <a:tblGrid>
                <a:gridCol w="2292788">
                  <a:extLst>
                    <a:ext uri="{9D8B030D-6E8A-4147-A177-3AD203B41FA5}">
                      <a16:colId xmlns:a16="http://schemas.microsoft.com/office/drawing/2014/main" val="1575161947"/>
                    </a:ext>
                  </a:extLst>
                </a:gridCol>
                <a:gridCol w="3587312">
                  <a:extLst>
                    <a:ext uri="{9D8B030D-6E8A-4147-A177-3AD203B41FA5}">
                      <a16:colId xmlns:a16="http://schemas.microsoft.com/office/drawing/2014/main" val="1023479318"/>
                    </a:ext>
                  </a:extLst>
                </a:gridCol>
              </a:tblGrid>
              <a:tr h="5455842">
                <a:tc>
                  <a:txBody>
                    <a:bodyPr/>
                    <a:lstStyle/>
                    <a:p>
                      <a:endParaRPr kumimoji="1" lang="ja-JP" altLang="en-US" sz="700" b="0" dirty="0">
                        <a:solidFill>
                          <a:schemeClr val="bg2">
                            <a:lumMod val="25000"/>
                          </a:schemeClr>
                        </a:solidFill>
                        <a:latin typeface="Meiryo UI" panose="020B0604030504040204" pitchFamily="50" charset="-128"/>
                        <a:ea typeface="Meiryo UI" panose="020B0604030504040204" pitchFamily="50" charset="-128"/>
                      </a:endParaRPr>
                    </a:p>
                  </a:txBody>
                  <a:tcPr marT="147532" marB="31227">
                    <a:lnL w="76200" cap="flat" cmpd="sng" algn="ctr">
                      <a:solidFill>
                        <a:schemeClr val="accent1"/>
                      </a:solid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accent1"/>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1450" indent="-171450">
                        <a:buFont typeface="メイリオ" panose="020B0604030504040204" pitchFamily="50" charset="-128"/>
                        <a:buChar char="❏"/>
                      </a:pPr>
                      <a:r>
                        <a:rPr kumimoji="1" lang="ja-JP" altLang="en-US" sz="1100" b="1" dirty="0">
                          <a:solidFill>
                            <a:schemeClr val="bg2">
                              <a:lumMod val="10000"/>
                            </a:schemeClr>
                          </a:solidFill>
                          <a:latin typeface="Meiryo UI" panose="020B0604030504040204" pitchFamily="50" charset="-128"/>
                          <a:ea typeface="Meiryo UI" panose="020B0604030504040204" pitchFamily="50" charset="-128"/>
                        </a:rPr>
                        <a:t>育児休業・産後パパ育休中も会社や職場の状況等に</a:t>
                      </a:r>
                      <a:br>
                        <a:rPr kumimoji="1" lang="en-US" altLang="ja-JP" sz="1100" b="1" dirty="0">
                          <a:solidFill>
                            <a:schemeClr val="bg2">
                              <a:lumMod val="10000"/>
                            </a:schemeClr>
                          </a:solidFill>
                          <a:latin typeface="Meiryo UI" panose="020B0604030504040204" pitchFamily="50" charset="-128"/>
                          <a:ea typeface="Meiryo UI" panose="020B0604030504040204" pitchFamily="50" charset="-128"/>
                        </a:rPr>
                      </a:br>
                      <a:r>
                        <a:rPr kumimoji="1" lang="ja-JP" altLang="en-US" sz="1100" b="1" dirty="0">
                          <a:solidFill>
                            <a:schemeClr val="bg2">
                              <a:lumMod val="10000"/>
                            </a:schemeClr>
                          </a:solidFill>
                          <a:latin typeface="Meiryo UI" panose="020B0604030504040204" pitchFamily="50" charset="-128"/>
                          <a:ea typeface="Meiryo UI" panose="020B0604030504040204" pitchFamily="50" charset="-128"/>
                        </a:rPr>
                        <a:t>ついて必要な情報提供を行います</a:t>
                      </a:r>
                      <a:endParaRPr kumimoji="1" lang="en-US" altLang="ja-JP" sz="1100" b="1" dirty="0">
                        <a:solidFill>
                          <a:schemeClr val="bg2">
                            <a:lumMod val="10000"/>
                          </a:schemeClr>
                        </a:solidFill>
                        <a:latin typeface="Meiryo UI" panose="020B0604030504040204" pitchFamily="50" charset="-128"/>
                        <a:ea typeface="Meiryo UI" panose="020B0604030504040204" pitchFamily="50" charset="-128"/>
                      </a:endParaRPr>
                    </a:p>
                    <a:p>
                      <a:pPr marL="355600" lvl="1" indent="-171450" algn="l" defTabSz="1320759" rtl="0" eaLnBrk="1" latinLnBrk="0" hangingPunct="1">
                        <a:lnSpc>
                          <a:spcPct val="100000"/>
                        </a:lnSpc>
                        <a:spcBef>
                          <a:spcPts val="0"/>
                        </a:spcBef>
                        <a:spcAft>
                          <a:spcPts val="0"/>
                        </a:spcAft>
                        <a:buFont typeface="Wingdings" panose="05000000000000000000" pitchFamily="2" charset="2"/>
                        <a:buChar char=""/>
                      </a:pPr>
                      <a:r>
                        <a:rPr kumimoji="1" lang="ja-JP" altLang="en-US" sz="1100" b="0" kern="1200" dirty="0">
                          <a:solidFill>
                            <a:schemeClr val="bg2">
                              <a:lumMod val="10000"/>
                            </a:schemeClr>
                          </a:solidFill>
                          <a:latin typeface="Meiryo UI" panose="020B0604030504040204" pitchFamily="50" charset="-128"/>
                          <a:ea typeface="Meiryo UI" panose="020B0604030504040204" pitchFamily="50" charset="-128"/>
                          <a:cs typeface="+mn-cs"/>
                        </a:rPr>
                        <a:t>制度対象者と定期的に連絡を取り、会社や職場の状況等について必要な情報提供を行いましょう。</a:t>
                      </a:r>
                      <a:endParaRPr kumimoji="1" lang="en-US" altLang="ja-JP" sz="1100" b="0" kern="1200" dirty="0">
                        <a:solidFill>
                          <a:schemeClr val="bg2">
                            <a:lumMod val="10000"/>
                          </a:schemeClr>
                        </a:solidFill>
                        <a:latin typeface="Meiryo UI" panose="020B0604030504040204" pitchFamily="50" charset="-128"/>
                        <a:ea typeface="Meiryo UI" panose="020B0604030504040204" pitchFamily="50" charset="-128"/>
                        <a:cs typeface="+mn-cs"/>
                      </a:endParaRPr>
                    </a:p>
                    <a:p>
                      <a:pPr marL="355600" lvl="1" indent="-171450" algn="l" defTabSz="1320759" rtl="0" eaLnBrk="1" latinLnBrk="0" hangingPunct="1">
                        <a:lnSpc>
                          <a:spcPct val="100000"/>
                        </a:lnSpc>
                        <a:spcBef>
                          <a:spcPts val="0"/>
                        </a:spcBef>
                        <a:spcAft>
                          <a:spcPts val="0"/>
                        </a:spcAft>
                        <a:buFont typeface="Wingdings" panose="05000000000000000000" pitchFamily="2" charset="2"/>
                        <a:buChar char=""/>
                      </a:pPr>
                      <a:r>
                        <a:rPr kumimoji="1" lang="ja-JP" altLang="en-US" sz="1100" b="0" kern="1200" dirty="0">
                          <a:solidFill>
                            <a:schemeClr val="bg2">
                              <a:lumMod val="10000"/>
                            </a:schemeClr>
                          </a:solidFill>
                          <a:latin typeface="Meiryo UI" panose="020B0604030504040204" pitchFamily="50" charset="-128"/>
                          <a:ea typeface="Meiryo UI" panose="020B0604030504040204" pitchFamily="50" charset="-128"/>
                          <a:cs typeface="+mn-cs"/>
                        </a:rPr>
                        <a:t>制度対象者に対して保育所の確保等を含め、復職に向けた準備を促すとともに、職場側も制度対象者の復職に備えましょう。</a:t>
                      </a:r>
                      <a:br>
                        <a:rPr kumimoji="1" lang="en-US" altLang="ja-JP" sz="1100" b="0" kern="1200" dirty="0">
                          <a:solidFill>
                            <a:schemeClr val="bg2">
                              <a:lumMod val="10000"/>
                            </a:schemeClr>
                          </a:solidFill>
                          <a:latin typeface="Meiryo UI" panose="020B0604030504040204" pitchFamily="50" charset="-128"/>
                          <a:ea typeface="Meiryo UI" panose="020B0604030504040204" pitchFamily="50" charset="-128"/>
                          <a:cs typeface="+mn-cs"/>
                        </a:rPr>
                      </a:br>
                      <a:endParaRPr kumimoji="1" lang="ja-JP" altLang="en-US" sz="1100" b="0" kern="1200" dirty="0">
                        <a:solidFill>
                          <a:schemeClr val="bg2">
                            <a:lumMod val="10000"/>
                          </a:schemeClr>
                        </a:solidFill>
                        <a:latin typeface="Meiryo UI" panose="020B0604030504040204" pitchFamily="50" charset="-128"/>
                        <a:ea typeface="Meiryo UI" panose="020B0604030504040204" pitchFamily="50" charset="-128"/>
                        <a:cs typeface="+mn-cs"/>
                      </a:endParaRPr>
                    </a:p>
                    <a:p>
                      <a:pPr marL="171450" indent="-171450">
                        <a:spcBef>
                          <a:spcPts val="600"/>
                        </a:spcBef>
                        <a:buFont typeface="メイリオ" panose="020B0604030504040204" pitchFamily="50" charset="-128"/>
                        <a:buChar char="❏"/>
                      </a:pPr>
                      <a:r>
                        <a:rPr kumimoji="1" lang="ja-JP" altLang="en-US" sz="1100" b="1" dirty="0">
                          <a:solidFill>
                            <a:schemeClr val="bg2">
                              <a:lumMod val="10000"/>
                            </a:schemeClr>
                          </a:solidFill>
                          <a:latin typeface="Meiryo UI" panose="020B0604030504040204" pitchFamily="50" charset="-128"/>
                          <a:ea typeface="Meiryo UI" panose="020B0604030504040204" pitchFamily="50" charset="-128"/>
                        </a:rPr>
                        <a:t>復職に向けて、就労条件や担当業務について確認します</a:t>
                      </a:r>
                      <a:endParaRPr kumimoji="1" lang="en-US" altLang="ja-JP" sz="1100" b="1" dirty="0">
                        <a:solidFill>
                          <a:schemeClr val="bg2">
                            <a:lumMod val="10000"/>
                          </a:schemeClr>
                        </a:solidFill>
                        <a:latin typeface="Meiryo UI" panose="020B0604030504040204" pitchFamily="50" charset="-128"/>
                        <a:ea typeface="Meiryo UI" panose="020B0604030504040204" pitchFamily="50" charset="-128"/>
                      </a:endParaRPr>
                    </a:p>
                    <a:p>
                      <a:pPr marL="355600" lvl="1" indent="-171450" algn="l" defTabSz="1320759" rtl="0" eaLnBrk="1" latinLnBrk="0" hangingPunct="1">
                        <a:lnSpc>
                          <a:spcPct val="100000"/>
                        </a:lnSpc>
                        <a:spcBef>
                          <a:spcPts val="0"/>
                        </a:spcBef>
                        <a:spcAft>
                          <a:spcPts val="0"/>
                        </a:spcAft>
                        <a:buFont typeface="Wingdings" panose="05000000000000000000" pitchFamily="2" charset="2"/>
                        <a:buChar char=""/>
                      </a:pPr>
                      <a:r>
                        <a:rPr kumimoji="1" lang="ja-JP" altLang="en-US" sz="1100" b="0" kern="1200" dirty="0">
                          <a:solidFill>
                            <a:schemeClr val="bg2">
                              <a:lumMod val="10000"/>
                            </a:schemeClr>
                          </a:solidFill>
                          <a:latin typeface="Meiryo UI" panose="020B0604030504040204" pitchFamily="50" charset="-128"/>
                          <a:ea typeface="Meiryo UI" panose="020B0604030504040204" pitchFamily="50" charset="-128"/>
                          <a:cs typeface="+mn-cs"/>
                        </a:rPr>
                        <a:t>「育休復帰支援面談シート」を使い、復帰後の働き方の意向について確認しましょう。</a:t>
                      </a:r>
                      <a:endParaRPr kumimoji="1" lang="en-US" altLang="ja-JP" sz="1100" b="0" kern="1200" dirty="0">
                        <a:solidFill>
                          <a:schemeClr val="bg2">
                            <a:lumMod val="10000"/>
                          </a:schemeClr>
                        </a:solidFill>
                        <a:latin typeface="Meiryo UI" panose="020B0604030504040204" pitchFamily="50" charset="-128"/>
                        <a:ea typeface="Meiryo UI" panose="020B0604030504040204" pitchFamily="50" charset="-128"/>
                        <a:cs typeface="+mn-cs"/>
                      </a:endParaRPr>
                    </a:p>
                    <a:p>
                      <a:pPr marL="355600" lvl="1" indent="-171450" algn="l" defTabSz="1320759" rtl="0" eaLnBrk="1" latinLnBrk="0" hangingPunct="1">
                        <a:lnSpc>
                          <a:spcPct val="100000"/>
                        </a:lnSpc>
                        <a:spcBef>
                          <a:spcPts val="0"/>
                        </a:spcBef>
                        <a:spcAft>
                          <a:spcPts val="0"/>
                        </a:spcAft>
                        <a:buFont typeface="Wingdings" panose="05000000000000000000" pitchFamily="2" charset="2"/>
                        <a:buChar char=""/>
                      </a:pPr>
                      <a:r>
                        <a:rPr kumimoji="1" lang="ja-JP" altLang="en-US" sz="1100" b="0" kern="1200" dirty="0">
                          <a:solidFill>
                            <a:schemeClr val="bg2">
                              <a:lumMod val="10000"/>
                            </a:schemeClr>
                          </a:solidFill>
                          <a:latin typeface="Meiryo UI" panose="020B0604030504040204" pitchFamily="50" charset="-128"/>
                          <a:ea typeface="Meiryo UI" panose="020B0604030504040204" pitchFamily="50" charset="-128"/>
                          <a:cs typeface="+mn-cs"/>
                        </a:rPr>
                        <a:t>復帰後の働き方について確認をして、仕事と子育ての両立に対する不安を解消するようにします。</a:t>
                      </a:r>
                      <a:endParaRPr kumimoji="1" lang="en-US" altLang="ja-JP" sz="1100" b="0" kern="1200" dirty="0">
                        <a:solidFill>
                          <a:schemeClr val="bg2">
                            <a:lumMod val="10000"/>
                          </a:schemeClr>
                        </a:solidFill>
                        <a:latin typeface="Meiryo UI" panose="020B0604030504040204" pitchFamily="50" charset="-128"/>
                        <a:ea typeface="Meiryo UI" panose="020B0604030504040204" pitchFamily="50" charset="-128"/>
                        <a:cs typeface="+mn-cs"/>
                      </a:endParaRPr>
                    </a:p>
                    <a:p>
                      <a:pPr marL="355600" lvl="1" indent="-171450" algn="l" defTabSz="1320759" rtl="0" eaLnBrk="1" latinLnBrk="0" hangingPunct="1">
                        <a:lnSpc>
                          <a:spcPct val="100000"/>
                        </a:lnSpc>
                        <a:spcBef>
                          <a:spcPts val="0"/>
                        </a:spcBef>
                        <a:spcAft>
                          <a:spcPts val="0"/>
                        </a:spcAft>
                        <a:buFont typeface="Wingdings" panose="05000000000000000000" pitchFamily="2" charset="2"/>
                        <a:buChar char=""/>
                      </a:pPr>
                      <a:r>
                        <a:rPr kumimoji="1" lang="ja-JP" altLang="en-US" sz="1100" b="0" kern="1200" dirty="0">
                          <a:solidFill>
                            <a:schemeClr val="bg2">
                              <a:lumMod val="10000"/>
                            </a:schemeClr>
                          </a:solidFill>
                          <a:latin typeface="Meiryo UI" panose="020B0604030504040204" pitchFamily="50" charset="-128"/>
                          <a:ea typeface="Meiryo UI" panose="020B0604030504040204" pitchFamily="50" charset="-128"/>
                          <a:cs typeface="+mn-cs"/>
                        </a:rPr>
                        <a:t>勤務時間帯や残業等、これまでと同じ働き方ができるかどうか確認し、周囲の労働者に対しても説明を行うことが重要です。</a:t>
                      </a:r>
                      <a:endParaRPr kumimoji="1" lang="en-US" altLang="ja-JP" sz="1100" b="0" kern="1200" dirty="0">
                        <a:solidFill>
                          <a:schemeClr val="bg2">
                            <a:lumMod val="10000"/>
                          </a:schemeClr>
                        </a:solidFill>
                        <a:latin typeface="Meiryo UI" panose="020B0604030504040204" pitchFamily="50" charset="-128"/>
                        <a:ea typeface="Meiryo UI" panose="020B0604030504040204" pitchFamily="50" charset="-128"/>
                        <a:cs typeface="+mn-cs"/>
                      </a:endParaRPr>
                    </a:p>
                    <a:p>
                      <a:pPr marL="355600" lvl="1" indent="-171450" algn="l" defTabSz="1320759" rtl="0" eaLnBrk="1" latinLnBrk="0" hangingPunct="1">
                        <a:lnSpc>
                          <a:spcPct val="100000"/>
                        </a:lnSpc>
                        <a:spcBef>
                          <a:spcPts val="0"/>
                        </a:spcBef>
                        <a:spcAft>
                          <a:spcPts val="0"/>
                        </a:spcAft>
                        <a:buFont typeface="Wingdings" panose="05000000000000000000" pitchFamily="2" charset="2"/>
                        <a:buChar char=""/>
                      </a:pPr>
                      <a:r>
                        <a:rPr kumimoji="1" lang="ja-JP" altLang="en-US" sz="1100" b="0" kern="1200" dirty="0">
                          <a:solidFill>
                            <a:schemeClr val="bg2">
                              <a:lumMod val="10000"/>
                            </a:schemeClr>
                          </a:solidFill>
                          <a:latin typeface="Meiryo UI" panose="020B0604030504040204" pitchFamily="50" charset="-128"/>
                          <a:ea typeface="Meiryo UI" panose="020B0604030504040204" pitchFamily="50" charset="-128"/>
                          <a:cs typeface="+mn-cs"/>
                        </a:rPr>
                        <a:t>育児休業・産後パパ育休の後に短時間勤務や所定外労働の制限等の利用希望を把握した場合、所定の期限までに手続きをするよう説明してください。</a:t>
                      </a:r>
                      <a:br>
                        <a:rPr kumimoji="1" lang="en-US" altLang="ja-JP" sz="1100" b="0" kern="1200" dirty="0">
                          <a:solidFill>
                            <a:schemeClr val="bg2">
                              <a:lumMod val="10000"/>
                            </a:schemeClr>
                          </a:solidFill>
                          <a:latin typeface="Meiryo UI" panose="020B0604030504040204" pitchFamily="50" charset="-128"/>
                          <a:ea typeface="Meiryo UI" panose="020B0604030504040204" pitchFamily="50" charset="-128"/>
                          <a:cs typeface="+mn-cs"/>
                        </a:rPr>
                      </a:br>
                      <a:endParaRPr kumimoji="1" lang="ja-JP" altLang="en-US" sz="1100" b="0" kern="1200" dirty="0">
                        <a:solidFill>
                          <a:schemeClr val="bg2">
                            <a:lumMod val="10000"/>
                          </a:schemeClr>
                        </a:solidFill>
                        <a:latin typeface="Meiryo UI" panose="020B0604030504040204" pitchFamily="50" charset="-128"/>
                        <a:ea typeface="Meiryo UI" panose="020B0604030504040204" pitchFamily="50" charset="-128"/>
                        <a:cs typeface="+mn-cs"/>
                      </a:endParaRPr>
                    </a:p>
                    <a:p>
                      <a:pPr marL="171450" indent="-171450">
                        <a:spcBef>
                          <a:spcPts val="600"/>
                        </a:spcBef>
                        <a:buFont typeface="メイリオ" panose="020B0604030504040204" pitchFamily="50" charset="-128"/>
                        <a:buChar char="❏"/>
                      </a:pPr>
                      <a:r>
                        <a:rPr kumimoji="1" lang="ja-JP" altLang="en-US" sz="1100" b="1" dirty="0">
                          <a:solidFill>
                            <a:schemeClr val="bg2">
                              <a:lumMod val="10000"/>
                            </a:schemeClr>
                          </a:solidFill>
                          <a:latin typeface="Meiryo UI" panose="020B0604030504040204" pitchFamily="50" charset="-128"/>
                          <a:ea typeface="Meiryo UI" panose="020B0604030504040204" pitchFamily="50" charset="-128"/>
                        </a:rPr>
                        <a:t>両立支援制度利用の申出を受けます</a:t>
                      </a:r>
                      <a:endParaRPr kumimoji="1" lang="en-US" altLang="ja-JP" sz="1100" b="1" dirty="0">
                        <a:solidFill>
                          <a:schemeClr val="bg2">
                            <a:lumMod val="10000"/>
                          </a:schemeClr>
                        </a:solidFill>
                        <a:latin typeface="Meiryo UI" panose="020B0604030504040204" pitchFamily="50" charset="-128"/>
                        <a:ea typeface="Meiryo UI" panose="020B0604030504040204" pitchFamily="50" charset="-128"/>
                      </a:endParaRPr>
                    </a:p>
                    <a:p>
                      <a:pPr marL="355600" lvl="1" indent="-171450" algn="l" defTabSz="1320759" rtl="0" eaLnBrk="1" latinLnBrk="0" hangingPunct="1">
                        <a:lnSpc>
                          <a:spcPct val="100000"/>
                        </a:lnSpc>
                        <a:spcBef>
                          <a:spcPts val="0"/>
                        </a:spcBef>
                        <a:spcAft>
                          <a:spcPts val="0"/>
                        </a:spcAft>
                        <a:buFont typeface="Wingdings" panose="05000000000000000000" pitchFamily="2" charset="2"/>
                        <a:buChar char=""/>
                      </a:pPr>
                      <a:r>
                        <a:rPr kumimoji="1" lang="ja-JP" altLang="en-US" sz="1100" b="0" kern="1200" dirty="0">
                          <a:solidFill>
                            <a:schemeClr val="bg2">
                              <a:lumMod val="10000"/>
                            </a:schemeClr>
                          </a:solidFill>
                          <a:latin typeface="Meiryo UI" panose="020B0604030504040204" pitchFamily="50" charset="-128"/>
                          <a:ea typeface="Meiryo UI" panose="020B0604030504040204" pitchFamily="50" charset="-128"/>
                          <a:cs typeface="+mn-cs"/>
                        </a:rPr>
                        <a:t>所定外労働の免除や短時間勤務、テレワーク等、会社が規定する両立支援制度の利用の申出を受けた場合、人事・総務担当者に報告し、希望に応じた働き方ができるよう適切に対応してください。</a:t>
                      </a:r>
                    </a:p>
                  </a:txBody>
                  <a:tcPr marL="90000" marT="147532" marB="61471">
                    <a:lnL w="6350"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accent1"/>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49455693"/>
                  </a:ext>
                </a:extLst>
              </a:tr>
              <a:tr h="1307325">
                <a:tc>
                  <a:txBody>
                    <a:bodyPr/>
                    <a:lstStyle/>
                    <a:p>
                      <a:endParaRPr kumimoji="1" lang="ja-JP" altLang="en-US" sz="700" b="0" dirty="0">
                        <a:solidFill>
                          <a:schemeClr val="bg2">
                            <a:lumMod val="25000"/>
                          </a:schemeClr>
                        </a:solidFill>
                        <a:latin typeface="Meiryo UI" panose="020B0604030504040204" pitchFamily="50" charset="-128"/>
                        <a:ea typeface="Meiryo UI" panose="020B0604030504040204" pitchFamily="50" charset="-128"/>
                      </a:endParaRPr>
                    </a:p>
                  </a:txBody>
                  <a:tcPr marT="147532" marB="31227">
                    <a:lnL w="76200" cap="flat" cmpd="sng" algn="ctr">
                      <a:solidFill>
                        <a:schemeClr val="accent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indent="0">
                        <a:buFont typeface="メイリオ" panose="020B0604030504040204" pitchFamily="50" charset="-128"/>
                        <a:buNone/>
                      </a:pPr>
                      <a:br>
                        <a:rPr kumimoji="1" lang="en-US" altLang="ja-JP" sz="700" b="1" dirty="0">
                          <a:solidFill>
                            <a:schemeClr val="bg2">
                              <a:lumMod val="25000"/>
                            </a:schemeClr>
                          </a:solidFill>
                          <a:latin typeface="Meiryo UI" panose="020B0604030504040204" pitchFamily="50" charset="-128"/>
                          <a:ea typeface="Meiryo UI" panose="020B0604030504040204" pitchFamily="50" charset="-128"/>
                        </a:rPr>
                      </a:br>
                      <a:br>
                        <a:rPr kumimoji="1" lang="en-US" altLang="ja-JP" sz="700" b="1" dirty="0">
                          <a:solidFill>
                            <a:schemeClr val="bg2">
                              <a:lumMod val="25000"/>
                            </a:schemeClr>
                          </a:solidFill>
                          <a:latin typeface="Meiryo UI" panose="020B0604030504040204" pitchFamily="50" charset="-128"/>
                          <a:ea typeface="Meiryo UI" panose="020B0604030504040204" pitchFamily="50" charset="-128"/>
                        </a:rPr>
                      </a:br>
                      <a:br>
                        <a:rPr kumimoji="1" lang="en-US" altLang="ja-JP" sz="700" b="1" dirty="0">
                          <a:solidFill>
                            <a:schemeClr val="bg2">
                              <a:lumMod val="25000"/>
                            </a:schemeClr>
                          </a:solidFill>
                          <a:latin typeface="Meiryo UI" panose="020B0604030504040204" pitchFamily="50" charset="-128"/>
                          <a:ea typeface="Meiryo UI" panose="020B0604030504040204" pitchFamily="50" charset="-128"/>
                        </a:rPr>
                      </a:br>
                      <a:br>
                        <a:rPr kumimoji="1" lang="en-US" altLang="ja-JP" sz="700" b="1" dirty="0">
                          <a:solidFill>
                            <a:schemeClr val="bg2">
                              <a:lumMod val="25000"/>
                            </a:schemeClr>
                          </a:solidFill>
                          <a:latin typeface="Meiryo UI" panose="020B0604030504040204" pitchFamily="50" charset="-128"/>
                          <a:ea typeface="Meiryo UI" panose="020B0604030504040204" pitchFamily="50" charset="-128"/>
                        </a:rPr>
                      </a:br>
                      <a:br>
                        <a:rPr kumimoji="1" lang="en-US" altLang="ja-JP" sz="700" b="1" dirty="0">
                          <a:solidFill>
                            <a:schemeClr val="bg2">
                              <a:lumMod val="25000"/>
                            </a:schemeClr>
                          </a:solidFill>
                          <a:latin typeface="Meiryo UI" panose="020B0604030504040204" pitchFamily="50" charset="-128"/>
                          <a:ea typeface="Meiryo UI" panose="020B0604030504040204" pitchFamily="50" charset="-128"/>
                        </a:rPr>
                      </a:br>
                      <a:br>
                        <a:rPr kumimoji="1" lang="en-US" altLang="ja-JP" sz="700" b="1" dirty="0">
                          <a:solidFill>
                            <a:schemeClr val="bg2">
                              <a:lumMod val="25000"/>
                            </a:schemeClr>
                          </a:solidFill>
                          <a:latin typeface="Meiryo UI" panose="020B0604030504040204" pitchFamily="50" charset="-128"/>
                          <a:ea typeface="Meiryo UI" panose="020B0604030504040204" pitchFamily="50" charset="-128"/>
                        </a:rPr>
                      </a:br>
                      <a:endParaRPr kumimoji="1" lang="en-US" altLang="ja-JP" sz="700" b="1" dirty="0">
                        <a:solidFill>
                          <a:schemeClr val="bg2">
                            <a:lumMod val="25000"/>
                          </a:schemeClr>
                        </a:solidFill>
                        <a:latin typeface="Meiryo UI" panose="020B0604030504040204" pitchFamily="50" charset="-128"/>
                        <a:ea typeface="Meiryo UI" panose="020B0604030504040204" pitchFamily="50" charset="-128"/>
                      </a:endParaRPr>
                    </a:p>
                  </a:txBody>
                  <a:tcPr marL="90000" marT="147532" marB="61471">
                    <a:lnL w="6350" cap="flat" cmpd="sng" algn="ctr">
                      <a:noFill/>
                      <a:prstDash val="solid"/>
                      <a:round/>
                      <a:headEnd type="none" w="med" len="med"/>
                      <a:tailEnd type="none" w="med" len="med"/>
                    </a:lnL>
                    <a:lnR w="28575" cap="flat" cmpd="sng" algn="ctr">
                      <a:noFill/>
                      <a:prstDash val="solid"/>
                      <a:round/>
                      <a:headEnd type="none" w="med" len="med"/>
                      <a:tailEnd type="none" w="med" len="med"/>
                    </a:lnR>
                    <a:lnT w="6350"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911845812"/>
                  </a:ext>
                </a:extLst>
              </a:tr>
            </a:tbl>
          </a:graphicData>
        </a:graphic>
      </p:graphicFrame>
      <p:grpSp>
        <p:nvGrpSpPr>
          <p:cNvPr id="15" name="グループ化 14">
            <a:extLst>
              <a:ext uri="{FF2B5EF4-FFF2-40B4-BE49-F238E27FC236}">
                <a16:creationId xmlns:a16="http://schemas.microsoft.com/office/drawing/2014/main" id="{3BCC972B-E7D9-0BFE-9E1B-AD6FF50C965D}"/>
              </a:ext>
            </a:extLst>
          </p:cNvPr>
          <p:cNvGrpSpPr/>
          <p:nvPr/>
        </p:nvGrpSpPr>
        <p:grpSpPr>
          <a:xfrm>
            <a:off x="891850" y="716822"/>
            <a:ext cx="720000" cy="874461"/>
            <a:chOff x="902641" y="4223450"/>
            <a:chExt cx="720000" cy="874461"/>
          </a:xfrm>
          <a:solidFill>
            <a:schemeClr val="accent1"/>
          </a:solidFill>
        </p:grpSpPr>
        <p:pic>
          <p:nvPicPr>
            <p:cNvPr id="16" name="グラフィックス 15" descr="混乱した人 枠線">
              <a:extLst>
                <a:ext uri="{FF2B5EF4-FFF2-40B4-BE49-F238E27FC236}">
                  <a16:creationId xmlns:a16="http://schemas.microsoft.com/office/drawing/2014/main" id="{F3305A67-3FB2-335D-25E2-D395901A8238}"/>
                </a:ext>
              </a:extLst>
            </p:cNvPr>
            <p:cNvPicPr>
              <a:picLocks noChangeAspect="1"/>
            </p:cNvPicPr>
            <p:nvPr/>
          </p:nvPicPr>
          <p:blipFill rotWithShape="1">
            <a:blip r:embed="rId2">
              <a:extLst>
                <a:ext uri="{96DAC541-7B7A-43D3-8B79-37D633B846F1}">
                  <asvg:svgBlip xmlns:asvg="http://schemas.microsoft.com/office/drawing/2016/SVG/main" r:embed="rId3"/>
                </a:ext>
              </a:extLst>
            </a:blip>
            <a:srcRect t="-50000" b="50000"/>
            <a:stretch/>
          </p:blipFill>
          <p:spPr>
            <a:xfrm>
              <a:off x="902641" y="4223450"/>
              <a:ext cx="720000" cy="720000"/>
            </a:xfrm>
            <a:prstGeom prst="rect">
              <a:avLst/>
            </a:prstGeom>
          </p:spPr>
        </p:pic>
        <p:sp>
          <p:nvSpPr>
            <p:cNvPr id="17" name="テキスト ボックス 16">
              <a:extLst>
                <a:ext uri="{FF2B5EF4-FFF2-40B4-BE49-F238E27FC236}">
                  <a16:creationId xmlns:a16="http://schemas.microsoft.com/office/drawing/2014/main" id="{D90AA8D6-D50B-A7BE-6C32-04CF51B511C8}"/>
                </a:ext>
              </a:extLst>
            </p:cNvPr>
            <p:cNvSpPr txBox="1"/>
            <p:nvPr/>
          </p:nvSpPr>
          <p:spPr>
            <a:xfrm>
              <a:off x="1001168" y="4984615"/>
              <a:ext cx="522946" cy="113296"/>
            </a:xfrm>
            <a:prstGeom prst="rect">
              <a:avLst/>
            </a:prstGeom>
            <a:grpFill/>
            <a:ln>
              <a:solidFill>
                <a:schemeClr val="accent1"/>
              </a:solidFill>
            </a:ln>
          </p:spPr>
          <p:txBody>
            <a:bodyPr wrap="square" lIns="18000" tIns="18000" rIns="18000" bIns="18000" anchor="ctr" anchorCtr="0">
              <a:spAutoFit/>
            </a:bodyPr>
            <a:lstStyle/>
            <a:p>
              <a:pPr algn="ctr"/>
              <a:r>
                <a:rPr lang="ja-JP" altLang="en-US" sz="500" dirty="0">
                  <a:solidFill>
                    <a:schemeClr val="bg1"/>
                  </a:solidFill>
                  <a:latin typeface="Meiryo UI" panose="020B0604030504040204" pitchFamily="50" charset="-128"/>
                  <a:ea typeface="Meiryo UI" panose="020B0604030504040204" pitchFamily="50" charset="-128"/>
                </a:rPr>
                <a:t>管理職（上司）</a:t>
              </a:r>
              <a:endParaRPr lang="ja-JP" altLang="en-US" sz="500" dirty="0">
                <a:solidFill>
                  <a:schemeClr val="bg1"/>
                </a:solidFill>
              </a:endParaRPr>
            </a:p>
          </p:txBody>
        </p:sp>
      </p:grpSp>
      <p:sp>
        <p:nvSpPr>
          <p:cNvPr id="18" name="吹き出し: 四角形 17">
            <a:extLst>
              <a:ext uri="{FF2B5EF4-FFF2-40B4-BE49-F238E27FC236}">
                <a16:creationId xmlns:a16="http://schemas.microsoft.com/office/drawing/2014/main" id="{C742549C-6529-3BA0-AE45-9A2174F561B8}"/>
              </a:ext>
            </a:extLst>
          </p:cNvPr>
          <p:cNvSpPr/>
          <p:nvPr/>
        </p:nvSpPr>
        <p:spPr>
          <a:xfrm>
            <a:off x="1563954" y="995916"/>
            <a:ext cx="1328400" cy="684541"/>
          </a:xfrm>
          <a:prstGeom prst="wedgeRectCallout">
            <a:avLst>
              <a:gd name="adj1" fmla="val -61340"/>
              <a:gd name="adj2" fmla="val -32869"/>
            </a:avLst>
          </a:prstGeom>
          <a:solidFill>
            <a:schemeClr val="bg1"/>
          </a:solidFill>
          <a:ln w="190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2">
                  <a:lumMod val="10000"/>
                </a:schemeClr>
              </a:solidFill>
            </a:endParaRPr>
          </a:p>
        </p:txBody>
      </p:sp>
      <p:sp>
        <p:nvSpPr>
          <p:cNvPr id="19" name="テキスト ボックス 18">
            <a:extLst>
              <a:ext uri="{FF2B5EF4-FFF2-40B4-BE49-F238E27FC236}">
                <a16:creationId xmlns:a16="http://schemas.microsoft.com/office/drawing/2014/main" id="{55203BCA-352F-C87E-77EA-A53FF29D5B9D}"/>
              </a:ext>
            </a:extLst>
          </p:cNvPr>
          <p:cNvSpPr txBox="1"/>
          <p:nvPr/>
        </p:nvSpPr>
        <p:spPr>
          <a:xfrm>
            <a:off x="1576237" y="940081"/>
            <a:ext cx="1329662" cy="797311"/>
          </a:xfrm>
          <a:prstGeom prst="rect">
            <a:avLst/>
          </a:prstGeom>
          <a:noFill/>
        </p:spPr>
        <p:txBody>
          <a:bodyPr wrap="square" tIns="90000" bIns="90000">
            <a:spAutoFit/>
          </a:bodyPr>
          <a:lstStyle/>
          <a:p>
            <a:r>
              <a:rPr lang="ja-JP" altLang="en-US" sz="800" dirty="0">
                <a:solidFill>
                  <a:schemeClr val="bg2">
                    <a:lumMod val="10000"/>
                  </a:schemeClr>
                </a:solidFill>
                <a:latin typeface="Meiryo UI" panose="020B0604030504040204" pitchFamily="50" charset="-128"/>
                <a:ea typeface="Meiryo UI" panose="020B0604030504040204" pitchFamily="50" charset="-128"/>
              </a:rPr>
              <a:t>お元気ですか？子育てはいかがですか？</a:t>
            </a:r>
            <a:br>
              <a:rPr lang="en-US" altLang="ja-JP" sz="800" dirty="0">
                <a:solidFill>
                  <a:schemeClr val="bg2">
                    <a:lumMod val="10000"/>
                  </a:schemeClr>
                </a:solidFill>
                <a:latin typeface="Meiryo UI" panose="020B0604030504040204" pitchFamily="50" charset="-128"/>
                <a:ea typeface="Meiryo UI" panose="020B0604030504040204" pitchFamily="50" charset="-128"/>
              </a:rPr>
            </a:br>
            <a:r>
              <a:rPr lang="ja-JP" altLang="en-US" sz="800" dirty="0">
                <a:solidFill>
                  <a:schemeClr val="bg2">
                    <a:lumMod val="10000"/>
                  </a:schemeClr>
                </a:solidFill>
                <a:latin typeface="Meiryo UI" panose="020B0604030504040204" pitchFamily="50" charset="-128"/>
                <a:ea typeface="Meiryo UI" panose="020B0604030504040204" pitchFamily="50" charset="-128"/>
              </a:rPr>
              <a:t>さて、最近の職場の出来事や今後の方針についてお伝えします。</a:t>
            </a:r>
            <a:endParaRPr lang="ja-JP" altLang="en-US" sz="800" dirty="0">
              <a:solidFill>
                <a:schemeClr val="bg2">
                  <a:lumMod val="10000"/>
                </a:schemeClr>
              </a:solidFill>
            </a:endParaRPr>
          </a:p>
        </p:txBody>
      </p:sp>
      <p:grpSp>
        <p:nvGrpSpPr>
          <p:cNvPr id="26" name="グループ化 25">
            <a:extLst>
              <a:ext uri="{FF2B5EF4-FFF2-40B4-BE49-F238E27FC236}">
                <a16:creationId xmlns:a16="http://schemas.microsoft.com/office/drawing/2014/main" id="{EB44F4CD-F148-D270-9FCB-95728DB8AB11}"/>
              </a:ext>
            </a:extLst>
          </p:cNvPr>
          <p:cNvGrpSpPr/>
          <p:nvPr/>
        </p:nvGrpSpPr>
        <p:grpSpPr>
          <a:xfrm>
            <a:off x="2072693" y="1919213"/>
            <a:ext cx="720000" cy="774783"/>
            <a:chOff x="2044118" y="1826263"/>
            <a:chExt cx="720000" cy="774783"/>
          </a:xfrm>
        </p:grpSpPr>
        <p:pic>
          <p:nvPicPr>
            <p:cNvPr id="14" name="グラフィックス 13" descr="赤ちゃんのオムツを交換する男性 枠線">
              <a:extLst>
                <a:ext uri="{FF2B5EF4-FFF2-40B4-BE49-F238E27FC236}">
                  <a16:creationId xmlns:a16="http://schemas.microsoft.com/office/drawing/2014/main" id="{A2D86625-E30E-EA35-24DD-06AABC023FD8}"/>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flipH="1">
              <a:off x="2044118" y="1826263"/>
              <a:ext cx="720000" cy="720000"/>
            </a:xfrm>
            <a:prstGeom prst="rect">
              <a:avLst/>
            </a:prstGeom>
          </p:spPr>
        </p:pic>
        <p:sp>
          <p:nvSpPr>
            <p:cNvPr id="20" name="テキスト ボックス 19">
              <a:extLst>
                <a:ext uri="{FF2B5EF4-FFF2-40B4-BE49-F238E27FC236}">
                  <a16:creationId xmlns:a16="http://schemas.microsoft.com/office/drawing/2014/main" id="{0F887A23-E60B-2F5A-AEE2-F13D62A94B66}"/>
                </a:ext>
              </a:extLst>
            </p:cNvPr>
            <p:cNvSpPr txBox="1"/>
            <p:nvPr/>
          </p:nvSpPr>
          <p:spPr>
            <a:xfrm>
              <a:off x="2142645" y="2487750"/>
              <a:ext cx="522946" cy="113296"/>
            </a:xfrm>
            <a:prstGeom prst="rect">
              <a:avLst/>
            </a:prstGeom>
            <a:solidFill>
              <a:schemeClr val="accent1"/>
            </a:solidFill>
          </p:spPr>
          <p:txBody>
            <a:bodyPr wrap="square" lIns="18000" tIns="18000" rIns="18000" bIns="18000" anchor="ctr" anchorCtr="0">
              <a:spAutoFit/>
            </a:bodyPr>
            <a:lstStyle/>
            <a:p>
              <a:pPr algn="ctr"/>
              <a:r>
                <a:rPr lang="ja-JP" altLang="en-US" sz="500" dirty="0">
                  <a:solidFill>
                    <a:schemeClr val="bg1"/>
                  </a:solidFill>
                  <a:latin typeface="Meiryo UI" panose="020B0604030504040204" pitchFamily="50" charset="-128"/>
                  <a:ea typeface="Meiryo UI" panose="020B0604030504040204" pitchFamily="50" charset="-128"/>
                </a:rPr>
                <a:t>制度対象者</a:t>
              </a:r>
              <a:endParaRPr lang="ja-JP" altLang="en-US" sz="500" dirty="0">
                <a:solidFill>
                  <a:schemeClr val="bg1"/>
                </a:solidFill>
              </a:endParaRPr>
            </a:p>
          </p:txBody>
        </p:sp>
      </p:grpSp>
      <p:sp>
        <p:nvSpPr>
          <p:cNvPr id="24" name="吹き出し: 四角形 23">
            <a:extLst>
              <a:ext uri="{FF2B5EF4-FFF2-40B4-BE49-F238E27FC236}">
                <a16:creationId xmlns:a16="http://schemas.microsoft.com/office/drawing/2014/main" id="{91717C22-853A-C49B-9D28-51A06A41ADFF}"/>
              </a:ext>
            </a:extLst>
          </p:cNvPr>
          <p:cNvSpPr/>
          <p:nvPr/>
        </p:nvSpPr>
        <p:spPr>
          <a:xfrm>
            <a:off x="764825" y="2236040"/>
            <a:ext cx="1328400" cy="689505"/>
          </a:xfrm>
          <a:prstGeom prst="wedgeRectCallout">
            <a:avLst>
              <a:gd name="adj1" fmla="val 55459"/>
              <a:gd name="adj2" fmla="val -65143"/>
            </a:avLst>
          </a:prstGeom>
          <a:solidFill>
            <a:schemeClr val="bg1"/>
          </a:solidFill>
          <a:ln w="190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2">
                  <a:lumMod val="10000"/>
                </a:schemeClr>
              </a:solidFill>
            </a:endParaRPr>
          </a:p>
        </p:txBody>
      </p:sp>
      <p:sp>
        <p:nvSpPr>
          <p:cNvPr id="25" name="テキスト ボックス 24">
            <a:extLst>
              <a:ext uri="{FF2B5EF4-FFF2-40B4-BE49-F238E27FC236}">
                <a16:creationId xmlns:a16="http://schemas.microsoft.com/office/drawing/2014/main" id="{857FCAC3-CDC1-2A93-DDCA-94C9ADFEDCC3}"/>
              </a:ext>
            </a:extLst>
          </p:cNvPr>
          <p:cNvSpPr txBox="1"/>
          <p:nvPr/>
        </p:nvSpPr>
        <p:spPr>
          <a:xfrm>
            <a:off x="753193" y="2180748"/>
            <a:ext cx="1329662" cy="797311"/>
          </a:xfrm>
          <a:prstGeom prst="rect">
            <a:avLst/>
          </a:prstGeom>
          <a:noFill/>
        </p:spPr>
        <p:txBody>
          <a:bodyPr wrap="square" tIns="90000" bIns="90000">
            <a:spAutoFit/>
          </a:bodyPr>
          <a:lstStyle/>
          <a:p>
            <a:r>
              <a:rPr lang="ja-JP" altLang="en-US" sz="800" dirty="0">
                <a:solidFill>
                  <a:schemeClr val="bg2">
                    <a:lumMod val="10000"/>
                  </a:schemeClr>
                </a:solidFill>
                <a:latin typeface="Meiryo UI" panose="020B0604030504040204" pitchFamily="50" charset="-128"/>
                <a:ea typeface="Meiryo UI" panose="020B0604030504040204" pitchFamily="50" charset="-128"/>
              </a:rPr>
              <a:t>おかげさまで元気にしております。子育て頑張っています。</a:t>
            </a:r>
            <a:endParaRPr lang="en-US" altLang="ja-JP" sz="800" dirty="0">
              <a:solidFill>
                <a:schemeClr val="bg2">
                  <a:lumMod val="10000"/>
                </a:schemeClr>
              </a:solidFill>
              <a:latin typeface="Meiryo UI" panose="020B0604030504040204" pitchFamily="50" charset="-128"/>
              <a:ea typeface="Meiryo UI" panose="020B0604030504040204" pitchFamily="50" charset="-128"/>
            </a:endParaRPr>
          </a:p>
          <a:p>
            <a:r>
              <a:rPr lang="ja-JP" altLang="en-US" sz="800" dirty="0">
                <a:solidFill>
                  <a:schemeClr val="bg2">
                    <a:lumMod val="10000"/>
                  </a:schemeClr>
                </a:solidFill>
                <a:latin typeface="Meiryo UI" panose="020B0604030504040204" pitchFamily="50" charset="-128"/>
                <a:ea typeface="Meiryo UI" panose="020B0604030504040204" pitchFamily="50" charset="-128"/>
              </a:rPr>
              <a:t>お気遣いありがとうございます。</a:t>
            </a:r>
            <a:br>
              <a:rPr lang="en-US" altLang="ja-JP" sz="800" dirty="0">
                <a:solidFill>
                  <a:schemeClr val="bg2">
                    <a:lumMod val="10000"/>
                  </a:schemeClr>
                </a:solidFill>
                <a:latin typeface="Meiryo UI" panose="020B0604030504040204" pitchFamily="50" charset="-128"/>
                <a:ea typeface="Meiryo UI" panose="020B0604030504040204" pitchFamily="50" charset="-128"/>
              </a:rPr>
            </a:br>
            <a:r>
              <a:rPr lang="ja-JP" altLang="en-US" sz="800" dirty="0">
                <a:solidFill>
                  <a:schemeClr val="bg2">
                    <a:lumMod val="10000"/>
                  </a:schemeClr>
                </a:solidFill>
                <a:latin typeface="Meiryo UI" panose="020B0604030504040204" pitchFamily="50" charset="-128"/>
                <a:ea typeface="Meiryo UI" panose="020B0604030504040204" pitchFamily="50" charset="-128"/>
              </a:rPr>
              <a:t>職場のことを知ることができてとても助かります。</a:t>
            </a:r>
            <a:endParaRPr lang="ja-JP" altLang="en-US" sz="800" dirty="0">
              <a:solidFill>
                <a:schemeClr val="bg2">
                  <a:lumMod val="10000"/>
                </a:schemeClr>
              </a:solidFill>
            </a:endParaRPr>
          </a:p>
        </p:txBody>
      </p:sp>
      <p:grpSp>
        <p:nvGrpSpPr>
          <p:cNvPr id="45" name="グループ化 44">
            <a:extLst>
              <a:ext uri="{FF2B5EF4-FFF2-40B4-BE49-F238E27FC236}">
                <a16:creationId xmlns:a16="http://schemas.microsoft.com/office/drawing/2014/main" id="{A3B76DE7-F5CD-A6E8-C556-2546DF54AF87}"/>
              </a:ext>
            </a:extLst>
          </p:cNvPr>
          <p:cNvGrpSpPr/>
          <p:nvPr/>
        </p:nvGrpSpPr>
        <p:grpSpPr>
          <a:xfrm>
            <a:off x="2072693" y="4511415"/>
            <a:ext cx="720000" cy="662064"/>
            <a:chOff x="2072693" y="2902318"/>
            <a:chExt cx="720000" cy="662064"/>
          </a:xfrm>
        </p:grpSpPr>
        <p:pic>
          <p:nvPicPr>
            <p:cNvPr id="43" name="グラフィックス 42" descr="男性と赤ちゃん 枠線">
              <a:extLst>
                <a:ext uri="{FF2B5EF4-FFF2-40B4-BE49-F238E27FC236}">
                  <a16:creationId xmlns:a16="http://schemas.microsoft.com/office/drawing/2014/main" id="{1D00B713-6BA1-7EC5-0A10-27575C23BA99}"/>
                </a:ext>
              </a:extLst>
            </p:cNvPr>
            <p:cNvPicPr>
              <a:picLocks noChangeAspect="1"/>
            </p:cNvPicPr>
            <p:nvPr/>
          </p:nvPicPr>
          <p:blipFill rotWithShape="1">
            <a:blip r:embed="rId6">
              <a:extLst>
                <a:ext uri="{96DAC541-7B7A-43D3-8B79-37D633B846F1}">
                  <asvg:svgBlip xmlns:asvg="http://schemas.microsoft.com/office/drawing/2016/SVG/main" r:embed="rId7"/>
                </a:ext>
              </a:extLst>
            </a:blip>
            <a:srcRect t="-7869" b="31815"/>
            <a:stretch/>
          </p:blipFill>
          <p:spPr>
            <a:xfrm>
              <a:off x="2072693" y="2902318"/>
              <a:ext cx="720000" cy="547583"/>
            </a:xfrm>
            <a:prstGeom prst="rect">
              <a:avLst/>
            </a:prstGeom>
          </p:spPr>
        </p:pic>
        <p:sp>
          <p:nvSpPr>
            <p:cNvPr id="44" name="テキスト ボックス 43">
              <a:extLst>
                <a:ext uri="{FF2B5EF4-FFF2-40B4-BE49-F238E27FC236}">
                  <a16:creationId xmlns:a16="http://schemas.microsoft.com/office/drawing/2014/main" id="{8220466A-6524-8146-5B00-9EC3A27BEA15}"/>
                </a:ext>
              </a:extLst>
            </p:cNvPr>
            <p:cNvSpPr txBox="1"/>
            <p:nvPr/>
          </p:nvSpPr>
          <p:spPr>
            <a:xfrm>
              <a:off x="2171220" y="3451086"/>
              <a:ext cx="522946" cy="113296"/>
            </a:xfrm>
            <a:prstGeom prst="rect">
              <a:avLst/>
            </a:prstGeom>
            <a:solidFill>
              <a:schemeClr val="accent1"/>
            </a:solidFill>
          </p:spPr>
          <p:txBody>
            <a:bodyPr wrap="square" lIns="18000" tIns="18000" rIns="18000" bIns="18000" anchor="ctr" anchorCtr="0">
              <a:spAutoFit/>
            </a:bodyPr>
            <a:lstStyle/>
            <a:p>
              <a:pPr algn="ctr"/>
              <a:r>
                <a:rPr lang="ja-JP" altLang="en-US" sz="500" dirty="0">
                  <a:solidFill>
                    <a:schemeClr val="bg1"/>
                  </a:solidFill>
                  <a:latin typeface="Meiryo UI" panose="020B0604030504040204" pitchFamily="50" charset="-128"/>
                  <a:ea typeface="Meiryo UI" panose="020B0604030504040204" pitchFamily="50" charset="-128"/>
                </a:rPr>
                <a:t>制度対象者</a:t>
              </a:r>
              <a:endParaRPr lang="ja-JP" altLang="en-US" sz="500" dirty="0">
                <a:solidFill>
                  <a:schemeClr val="bg1"/>
                </a:solidFill>
              </a:endParaRPr>
            </a:p>
          </p:txBody>
        </p:sp>
      </p:grpSp>
      <p:grpSp>
        <p:nvGrpSpPr>
          <p:cNvPr id="46" name="グループ化 45">
            <a:extLst>
              <a:ext uri="{FF2B5EF4-FFF2-40B4-BE49-F238E27FC236}">
                <a16:creationId xmlns:a16="http://schemas.microsoft.com/office/drawing/2014/main" id="{A33BD9BB-DA46-8785-D2C9-A1A0439E59AF}"/>
              </a:ext>
            </a:extLst>
          </p:cNvPr>
          <p:cNvGrpSpPr/>
          <p:nvPr/>
        </p:nvGrpSpPr>
        <p:grpSpPr>
          <a:xfrm>
            <a:off x="888271" y="3091044"/>
            <a:ext cx="720000" cy="874461"/>
            <a:chOff x="902641" y="4223450"/>
            <a:chExt cx="720000" cy="874461"/>
          </a:xfrm>
          <a:solidFill>
            <a:schemeClr val="accent1"/>
          </a:solidFill>
        </p:grpSpPr>
        <p:pic>
          <p:nvPicPr>
            <p:cNvPr id="47" name="グラフィックス 46" descr="混乱した人 枠線">
              <a:extLst>
                <a:ext uri="{FF2B5EF4-FFF2-40B4-BE49-F238E27FC236}">
                  <a16:creationId xmlns:a16="http://schemas.microsoft.com/office/drawing/2014/main" id="{6BF7D185-E9E8-A3AE-ECFA-951A15D3F96F}"/>
                </a:ext>
              </a:extLst>
            </p:cNvPr>
            <p:cNvPicPr>
              <a:picLocks noChangeAspect="1"/>
            </p:cNvPicPr>
            <p:nvPr/>
          </p:nvPicPr>
          <p:blipFill rotWithShape="1">
            <a:blip r:embed="rId2">
              <a:extLst>
                <a:ext uri="{96DAC541-7B7A-43D3-8B79-37D633B846F1}">
                  <asvg:svgBlip xmlns:asvg="http://schemas.microsoft.com/office/drawing/2016/SVG/main" r:embed="rId3"/>
                </a:ext>
              </a:extLst>
            </a:blip>
            <a:srcRect t="-50000" b="50000"/>
            <a:stretch/>
          </p:blipFill>
          <p:spPr>
            <a:xfrm>
              <a:off x="902641" y="4223450"/>
              <a:ext cx="720000" cy="720000"/>
            </a:xfrm>
            <a:prstGeom prst="rect">
              <a:avLst/>
            </a:prstGeom>
          </p:spPr>
        </p:pic>
        <p:sp>
          <p:nvSpPr>
            <p:cNvPr id="48" name="テキスト ボックス 47">
              <a:extLst>
                <a:ext uri="{FF2B5EF4-FFF2-40B4-BE49-F238E27FC236}">
                  <a16:creationId xmlns:a16="http://schemas.microsoft.com/office/drawing/2014/main" id="{5203C82C-D75C-E0F4-31BB-2FAB6868166C}"/>
                </a:ext>
              </a:extLst>
            </p:cNvPr>
            <p:cNvSpPr txBox="1"/>
            <p:nvPr/>
          </p:nvSpPr>
          <p:spPr>
            <a:xfrm>
              <a:off x="1001168" y="4984615"/>
              <a:ext cx="522946" cy="113296"/>
            </a:xfrm>
            <a:prstGeom prst="rect">
              <a:avLst/>
            </a:prstGeom>
            <a:grpFill/>
            <a:ln>
              <a:solidFill>
                <a:schemeClr val="accent1"/>
              </a:solidFill>
            </a:ln>
          </p:spPr>
          <p:txBody>
            <a:bodyPr wrap="square" lIns="18000" tIns="18000" rIns="18000" bIns="18000" anchor="ctr" anchorCtr="0">
              <a:spAutoFit/>
            </a:bodyPr>
            <a:lstStyle/>
            <a:p>
              <a:pPr algn="ctr"/>
              <a:r>
                <a:rPr lang="ja-JP" altLang="en-US" sz="500" dirty="0">
                  <a:solidFill>
                    <a:schemeClr val="bg1"/>
                  </a:solidFill>
                  <a:latin typeface="Meiryo UI" panose="020B0604030504040204" pitchFamily="50" charset="-128"/>
                  <a:ea typeface="Meiryo UI" panose="020B0604030504040204" pitchFamily="50" charset="-128"/>
                </a:rPr>
                <a:t>管理職（上司）</a:t>
              </a:r>
              <a:endParaRPr lang="ja-JP" altLang="en-US" sz="500" dirty="0">
                <a:solidFill>
                  <a:schemeClr val="bg1"/>
                </a:solidFill>
              </a:endParaRPr>
            </a:p>
          </p:txBody>
        </p:sp>
      </p:grpSp>
      <p:sp>
        <p:nvSpPr>
          <p:cNvPr id="54" name="吹き出し: 四角形 53">
            <a:extLst>
              <a:ext uri="{FF2B5EF4-FFF2-40B4-BE49-F238E27FC236}">
                <a16:creationId xmlns:a16="http://schemas.microsoft.com/office/drawing/2014/main" id="{9FA63537-C328-CB32-1733-57790A9499E8}"/>
              </a:ext>
            </a:extLst>
          </p:cNvPr>
          <p:cNvSpPr/>
          <p:nvPr/>
        </p:nvSpPr>
        <p:spPr>
          <a:xfrm>
            <a:off x="760848" y="4603005"/>
            <a:ext cx="1328400" cy="436270"/>
          </a:xfrm>
          <a:prstGeom prst="wedgeRectCallout">
            <a:avLst>
              <a:gd name="adj1" fmla="val 62629"/>
              <a:gd name="adj2" fmla="val -33265"/>
            </a:avLst>
          </a:prstGeom>
          <a:solidFill>
            <a:schemeClr val="bg1"/>
          </a:solidFill>
          <a:ln w="190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2">
                  <a:lumMod val="10000"/>
                </a:schemeClr>
              </a:solidFill>
            </a:endParaRPr>
          </a:p>
        </p:txBody>
      </p:sp>
      <p:sp>
        <p:nvSpPr>
          <p:cNvPr id="55" name="テキスト ボックス 54">
            <a:extLst>
              <a:ext uri="{FF2B5EF4-FFF2-40B4-BE49-F238E27FC236}">
                <a16:creationId xmlns:a16="http://schemas.microsoft.com/office/drawing/2014/main" id="{FB4FD2EC-9933-2C7C-1D0D-3BEDBC0CCFAB}"/>
              </a:ext>
            </a:extLst>
          </p:cNvPr>
          <p:cNvSpPr txBox="1"/>
          <p:nvPr/>
        </p:nvSpPr>
        <p:spPr>
          <a:xfrm>
            <a:off x="786478" y="4546584"/>
            <a:ext cx="1329662" cy="551090"/>
          </a:xfrm>
          <a:prstGeom prst="rect">
            <a:avLst/>
          </a:prstGeom>
          <a:noFill/>
        </p:spPr>
        <p:txBody>
          <a:bodyPr wrap="square" tIns="90000" bIns="90000">
            <a:spAutoFit/>
          </a:bodyPr>
          <a:lstStyle/>
          <a:p>
            <a:r>
              <a:rPr lang="ja-JP" altLang="en-US" sz="800" dirty="0">
                <a:solidFill>
                  <a:schemeClr val="bg2">
                    <a:lumMod val="10000"/>
                  </a:schemeClr>
                </a:solidFill>
                <a:latin typeface="Meiryo UI" panose="020B0604030504040204" pitchFamily="50" charset="-128"/>
                <a:ea typeface="Meiryo UI" panose="020B0604030504040204" pitchFamily="50" charset="-128"/>
              </a:rPr>
              <a:t>育児にしっかりかかわっていきたいので、短時間勤務を希望します。</a:t>
            </a:r>
            <a:endParaRPr lang="ja-JP" altLang="en-US" sz="800" dirty="0">
              <a:solidFill>
                <a:schemeClr val="bg2">
                  <a:lumMod val="10000"/>
                </a:schemeClr>
              </a:solidFill>
            </a:endParaRPr>
          </a:p>
        </p:txBody>
      </p:sp>
      <p:sp>
        <p:nvSpPr>
          <p:cNvPr id="56" name="吹き出し: 四角形 55">
            <a:extLst>
              <a:ext uri="{FF2B5EF4-FFF2-40B4-BE49-F238E27FC236}">
                <a16:creationId xmlns:a16="http://schemas.microsoft.com/office/drawing/2014/main" id="{5CAFC03A-757F-1C0F-DB7D-B66412DF3901}"/>
              </a:ext>
            </a:extLst>
          </p:cNvPr>
          <p:cNvSpPr/>
          <p:nvPr/>
        </p:nvSpPr>
        <p:spPr>
          <a:xfrm>
            <a:off x="1563954" y="3409496"/>
            <a:ext cx="1328400" cy="682382"/>
          </a:xfrm>
          <a:prstGeom prst="wedgeRectCallout">
            <a:avLst>
              <a:gd name="adj1" fmla="val -61340"/>
              <a:gd name="adj2" fmla="val -32869"/>
            </a:avLst>
          </a:prstGeom>
          <a:solidFill>
            <a:schemeClr val="bg1"/>
          </a:solidFill>
          <a:ln w="190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2">
                  <a:lumMod val="10000"/>
                </a:schemeClr>
              </a:solidFill>
            </a:endParaRPr>
          </a:p>
        </p:txBody>
      </p:sp>
      <p:sp>
        <p:nvSpPr>
          <p:cNvPr id="57" name="テキスト ボックス 56">
            <a:extLst>
              <a:ext uri="{FF2B5EF4-FFF2-40B4-BE49-F238E27FC236}">
                <a16:creationId xmlns:a16="http://schemas.microsoft.com/office/drawing/2014/main" id="{E2607DBA-A761-672B-36D5-B31CB8AFA692}"/>
              </a:ext>
            </a:extLst>
          </p:cNvPr>
          <p:cNvSpPr txBox="1"/>
          <p:nvPr/>
        </p:nvSpPr>
        <p:spPr>
          <a:xfrm>
            <a:off x="1576237" y="3355387"/>
            <a:ext cx="1329662" cy="797311"/>
          </a:xfrm>
          <a:prstGeom prst="rect">
            <a:avLst/>
          </a:prstGeom>
          <a:noFill/>
        </p:spPr>
        <p:txBody>
          <a:bodyPr wrap="square" tIns="90000" bIns="90000">
            <a:spAutoFit/>
          </a:bodyPr>
          <a:lstStyle/>
          <a:p>
            <a:r>
              <a:rPr lang="ja-JP" altLang="en-US" sz="800" dirty="0">
                <a:solidFill>
                  <a:schemeClr val="bg2">
                    <a:lumMod val="10000"/>
                  </a:schemeClr>
                </a:solidFill>
                <a:latin typeface="Meiryo UI" panose="020B0604030504040204" pitchFamily="50" charset="-128"/>
                <a:ea typeface="Meiryo UI" panose="020B0604030504040204" pitchFamily="50" charset="-128"/>
              </a:rPr>
              <a:t>そろそろ復帰の時期ですね。みんなが待っていますよ。</a:t>
            </a:r>
            <a:endParaRPr lang="en-US" altLang="ja-JP" sz="800" dirty="0">
              <a:solidFill>
                <a:schemeClr val="bg2">
                  <a:lumMod val="10000"/>
                </a:schemeClr>
              </a:solidFill>
              <a:latin typeface="Meiryo UI" panose="020B0604030504040204" pitchFamily="50" charset="-128"/>
              <a:ea typeface="Meiryo UI" panose="020B0604030504040204" pitchFamily="50" charset="-128"/>
            </a:endParaRPr>
          </a:p>
          <a:p>
            <a:r>
              <a:rPr lang="ja-JP" altLang="en-US" sz="800" dirty="0">
                <a:solidFill>
                  <a:schemeClr val="bg2">
                    <a:lumMod val="10000"/>
                  </a:schemeClr>
                </a:solidFill>
                <a:latin typeface="Meiryo UI" panose="020B0604030504040204" pitchFamily="50" charset="-128"/>
                <a:ea typeface="Meiryo UI" panose="020B0604030504040204" pitchFamily="50" charset="-128"/>
              </a:rPr>
              <a:t>復帰後の働き方について、希望を確認したいので、お話しする時間はとれますか？</a:t>
            </a:r>
            <a:endParaRPr lang="en-US" altLang="ja-JP" sz="800" dirty="0">
              <a:solidFill>
                <a:schemeClr val="bg2">
                  <a:lumMod val="10000"/>
                </a:schemeClr>
              </a:solidFill>
              <a:latin typeface="Meiryo UI" panose="020B0604030504040204" pitchFamily="50" charset="-128"/>
              <a:ea typeface="Meiryo UI" panose="020B0604030504040204" pitchFamily="50" charset="-128"/>
            </a:endParaRPr>
          </a:p>
        </p:txBody>
      </p:sp>
      <p:graphicFrame>
        <p:nvGraphicFramePr>
          <p:cNvPr id="99" name="表 98">
            <a:extLst>
              <a:ext uri="{FF2B5EF4-FFF2-40B4-BE49-F238E27FC236}">
                <a16:creationId xmlns:a16="http://schemas.microsoft.com/office/drawing/2014/main" id="{96957128-3DB0-2500-F350-2158C5D23526}"/>
              </a:ext>
            </a:extLst>
          </p:cNvPr>
          <p:cNvGraphicFramePr>
            <a:graphicFrameLocks noGrp="1"/>
          </p:cNvGraphicFramePr>
          <p:nvPr>
            <p:extLst>
              <p:ext uri="{D42A27DB-BD31-4B8C-83A1-F6EECF244321}">
                <p14:modId xmlns:p14="http://schemas.microsoft.com/office/powerpoint/2010/main" val="591760594"/>
              </p:ext>
            </p:extLst>
          </p:nvPr>
        </p:nvGraphicFramePr>
        <p:xfrm>
          <a:off x="753194" y="5351013"/>
          <a:ext cx="5806356" cy="1185400"/>
        </p:xfrm>
        <a:graphic>
          <a:graphicData uri="http://schemas.openxmlformats.org/drawingml/2006/table">
            <a:tbl>
              <a:tblPr firstRow="1" bandRow="1">
                <a:tableStyleId>{5C22544A-7EE6-4342-B048-85BDC9FD1C3A}</a:tableStyleId>
              </a:tblPr>
              <a:tblGrid>
                <a:gridCol w="5806356">
                  <a:extLst>
                    <a:ext uri="{9D8B030D-6E8A-4147-A177-3AD203B41FA5}">
                      <a16:colId xmlns:a16="http://schemas.microsoft.com/office/drawing/2014/main" val="2326534351"/>
                    </a:ext>
                  </a:extLst>
                </a:gridCol>
              </a:tblGrid>
              <a:tr h="370840">
                <a:tc>
                  <a:txBody>
                    <a:bodyPr/>
                    <a:lstStyle/>
                    <a:p>
                      <a:pPr marL="0" marR="0" lvl="0" indent="0" algn="l" defTabSz="1320759" rtl="0" eaLnBrk="1" fontAlgn="auto" latinLnBrk="0" hangingPunct="1">
                        <a:lnSpc>
                          <a:spcPct val="100000"/>
                        </a:lnSpc>
                        <a:spcBef>
                          <a:spcPts val="0"/>
                        </a:spcBef>
                        <a:spcAft>
                          <a:spcPts val="0"/>
                        </a:spcAft>
                        <a:buClrTx/>
                        <a:buSzTx/>
                        <a:buFontTx/>
                        <a:buNone/>
                        <a:tabLst/>
                        <a:defRPr/>
                      </a:pPr>
                      <a:r>
                        <a:rPr kumimoji="1" lang="ja-JP" altLang="en-US" sz="1100" b="1" u="none" dirty="0">
                          <a:ln w="0">
                            <a:noFill/>
                          </a:ln>
                          <a:solidFill>
                            <a:schemeClr val="bg1"/>
                          </a:solidFill>
                          <a:effectLst/>
                          <a:latin typeface="Meiryo UI" panose="020B0604030504040204" pitchFamily="50" charset="-128"/>
                          <a:ea typeface="Meiryo UI" panose="020B0604030504040204" pitchFamily="50" charset="-128"/>
                        </a:rPr>
                        <a:t>❢ </a:t>
                      </a:r>
                      <a:r>
                        <a:rPr kumimoji="1" lang="ja-JP" altLang="en-US" sz="1100" b="1" dirty="0">
                          <a:latin typeface="Meiryo UI" panose="020B0604030504040204" pitchFamily="50" charset="-128"/>
                          <a:ea typeface="Meiryo UI" panose="020B0604030504040204" pitchFamily="50" charset="-128"/>
                        </a:rPr>
                        <a:t>保育所に入れない場合等の支援</a:t>
                      </a:r>
                    </a:p>
                  </a:txBody>
                  <a:tcPr marL="90000" marR="90000" marT="72000" marB="72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989725737"/>
                  </a:ext>
                </a:extLst>
              </a:tr>
              <a:tr h="370840">
                <a:tc>
                  <a:txBody>
                    <a:bodyPr/>
                    <a:lstStyle/>
                    <a:p>
                      <a:pPr marL="171450" lvl="0" indent="-171450">
                        <a:buFont typeface="Wingdings" panose="05000000000000000000" pitchFamily="2" charset="2"/>
                        <a:buChar char=""/>
                      </a:pPr>
                      <a:r>
                        <a:rPr kumimoji="1" lang="ja-JP" altLang="en-US" sz="1100" dirty="0">
                          <a:solidFill>
                            <a:schemeClr val="bg2">
                              <a:lumMod val="10000"/>
                            </a:schemeClr>
                          </a:solidFill>
                          <a:latin typeface="Meiryo UI" panose="020B0604030504040204" pitchFamily="50" charset="-128"/>
                          <a:ea typeface="Meiryo UI" panose="020B0604030504040204" pitchFamily="50" charset="-128"/>
                        </a:rPr>
                        <a:t>子どもが１歳に達する時点で保育所に入れない等の場合、子どもが１歳６か月に達する日まで育児休業を取得することができます（</a:t>
                      </a:r>
                      <a:r>
                        <a:rPr kumimoji="1" lang="en-US" altLang="en-US" sz="1100" dirty="0">
                          <a:solidFill>
                            <a:schemeClr val="bg2">
                              <a:lumMod val="10000"/>
                            </a:schemeClr>
                          </a:solidFill>
                          <a:latin typeface="Meiryo UI" panose="020B0604030504040204" pitchFamily="50" charset="-128"/>
                          <a:ea typeface="Meiryo UI" panose="020B0604030504040204" pitchFamily="50" charset="-128"/>
                        </a:rPr>
                        <a:t>※</a:t>
                      </a:r>
                      <a:r>
                        <a:rPr kumimoji="1" lang="ja-JP" altLang="en-US" sz="1100" dirty="0">
                          <a:solidFill>
                            <a:schemeClr val="bg2">
                              <a:lumMod val="10000"/>
                            </a:schemeClr>
                          </a:solidFill>
                          <a:latin typeface="Meiryo UI" panose="020B0604030504040204" pitchFamily="50" charset="-128"/>
                          <a:ea typeface="Meiryo UI" panose="020B0604030504040204" pitchFamily="50" charset="-128"/>
                        </a:rPr>
                        <a:t>同様の条件で１歳６か月から２歳までの取得可）。取得するためには、休業開始予定日によって</a:t>
                      </a:r>
                      <a:r>
                        <a:rPr kumimoji="1" lang="en-US" altLang="ja-JP" sz="1100" dirty="0">
                          <a:solidFill>
                            <a:schemeClr val="bg2">
                              <a:lumMod val="10000"/>
                            </a:schemeClr>
                          </a:solidFill>
                          <a:latin typeface="Meiryo UI" panose="020B0604030504040204" pitchFamily="50" charset="-128"/>
                          <a:ea typeface="Meiryo UI" panose="020B0604030504040204" pitchFamily="50" charset="-128"/>
                        </a:rPr>
                        <a:t>2</a:t>
                      </a:r>
                      <a:r>
                        <a:rPr kumimoji="1" lang="ja-JP" altLang="en-US" sz="1100" dirty="0">
                          <a:solidFill>
                            <a:schemeClr val="bg2">
                              <a:lumMod val="10000"/>
                            </a:schemeClr>
                          </a:solidFill>
                          <a:latin typeface="Meiryo UI" panose="020B0604030504040204" pitchFamily="50" charset="-128"/>
                          <a:ea typeface="Meiryo UI" panose="020B0604030504040204" pitchFamily="50" charset="-128"/>
                        </a:rPr>
                        <a:t>週間～</a:t>
                      </a:r>
                      <a:r>
                        <a:rPr kumimoji="1" lang="en-US" altLang="ja-JP" sz="1100" dirty="0">
                          <a:solidFill>
                            <a:schemeClr val="bg2">
                              <a:lumMod val="10000"/>
                            </a:schemeClr>
                          </a:solidFill>
                          <a:latin typeface="Meiryo UI" panose="020B0604030504040204" pitchFamily="50" charset="-128"/>
                          <a:ea typeface="Meiryo UI" panose="020B0604030504040204" pitchFamily="50" charset="-128"/>
                        </a:rPr>
                        <a:t>1</a:t>
                      </a:r>
                      <a:r>
                        <a:rPr kumimoji="1" lang="ja-JP" altLang="en-US" sz="1100" dirty="0">
                          <a:solidFill>
                            <a:schemeClr val="bg2">
                              <a:lumMod val="10000"/>
                            </a:schemeClr>
                          </a:solidFill>
                          <a:latin typeface="Meiryo UI" panose="020B0604030504040204" pitchFamily="50" charset="-128"/>
                          <a:ea typeface="Meiryo UI" panose="020B0604030504040204" pitchFamily="50" charset="-128"/>
                        </a:rPr>
                        <a:t>か月前までに申し出てもらうことが必要です。</a:t>
                      </a:r>
                    </a:p>
                    <a:p>
                      <a:pPr marL="171450" lvl="0" indent="-171450">
                        <a:buFont typeface="Wingdings" panose="05000000000000000000" pitchFamily="2" charset="2"/>
                        <a:buChar char=""/>
                      </a:pPr>
                      <a:r>
                        <a:rPr kumimoji="1" lang="en-US" altLang="ja-JP" sz="1100" dirty="0">
                          <a:solidFill>
                            <a:schemeClr val="bg2">
                              <a:lumMod val="10000"/>
                            </a:schemeClr>
                          </a:solidFill>
                          <a:latin typeface="Meiryo UI" panose="020B0604030504040204" pitchFamily="50" charset="-128"/>
                          <a:ea typeface="Meiryo UI" panose="020B0604030504040204" pitchFamily="50" charset="-128"/>
                        </a:rPr>
                        <a:t>1</a:t>
                      </a:r>
                      <a:r>
                        <a:rPr kumimoji="1" lang="ja-JP" altLang="en-US" sz="1100" dirty="0">
                          <a:solidFill>
                            <a:schemeClr val="bg2">
                              <a:lumMod val="10000"/>
                            </a:schemeClr>
                          </a:solidFill>
                          <a:latin typeface="Meiryo UI" panose="020B0604030504040204" pitchFamily="50" charset="-128"/>
                          <a:ea typeface="Meiryo UI" panose="020B0604030504040204" pitchFamily="50" charset="-128"/>
                        </a:rPr>
                        <a:t>歳以降に育児休業を取得する場合、育児休業開始日や取得期間の意向を確認しましょう。</a:t>
                      </a:r>
                    </a:p>
                  </a:txBody>
                  <a:tcPr marL="90000" marR="90000" marT="72000" marB="72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352599473"/>
                  </a:ext>
                </a:extLst>
              </a:tr>
            </a:tbl>
          </a:graphicData>
        </a:graphic>
      </p:graphicFrame>
      <p:graphicFrame>
        <p:nvGraphicFramePr>
          <p:cNvPr id="104" name="表 103">
            <a:extLst>
              <a:ext uri="{FF2B5EF4-FFF2-40B4-BE49-F238E27FC236}">
                <a16:creationId xmlns:a16="http://schemas.microsoft.com/office/drawing/2014/main" id="{AC51370D-56AD-9658-08BB-AE40E0EDF96B}"/>
              </a:ext>
            </a:extLst>
          </p:cNvPr>
          <p:cNvGraphicFramePr>
            <a:graphicFrameLocks noGrp="1"/>
          </p:cNvGraphicFramePr>
          <p:nvPr>
            <p:extLst>
              <p:ext uri="{D42A27DB-BD31-4B8C-83A1-F6EECF244321}">
                <p14:modId xmlns:p14="http://schemas.microsoft.com/office/powerpoint/2010/main" val="292737655"/>
              </p:ext>
            </p:extLst>
          </p:nvPr>
        </p:nvGraphicFramePr>
        <p:xfrm>
          <a:off x="679450" y="6880703"/>
          <a:ext cx="5880100" cy="2794883"/>
        </p:xfrm>
        <a:graphic>
          <a:graphicData uri="http://schemas.openxmlformats.org/drawingml/2006/table">
            <a:tbl>
              <a:tblPr firstRow="1" bandRow="1">
                <a:effectLst/>
                <a:tableStyleId>{5C22544A-7EE6-4342-B048-85BDC9FD1C3A}</a:tableStyleId>
              </a:tblPr>
              <a:tblGrid>
                <a:gridCol w="5880100">
                  <a:extLst>
                    <a:ext uri="{9D8B030D-6E8A-4147-A177-3AD203B41FA5}">
                      <a16:colId xmlns:a16="http://schemas.microsoft.com/office/drawing/2014/main" val="1575161947"/>
                    </a:ext>
                  </a:extLst>
                </a:gridCol>
              </a:tblGrid>
              <a:tr h="2794883">
                <a:tc>
                  <a:txBody>
                    <a:bodyPr/>
                    <a:lstStyle/>
                    <a:p>
                      <a:pPr marL="171450" indent="-171450">
                        <a:buFont typeface="メイリオ" panose="020B0604030504040204" pitchFamily="50" charset="-128"/>
                        <a:buChar char="❏"/>
                      </a:pPr>
                      <a:r>
                        <a:rPr kumimoji="1" lang="ja-JP" altLang="en-US" sz="1100" b="1" dirty="0">
                          <a:solidFill>
                            <a:schemeClr val="bg2">
                              <a:lumMod val="10000"/>
                            </a:schemeClr>
                          </a:solidFill>
                          <a:latin typeface="Meiryo UI" panose="020B0604030504040204" pitchFamily="50" charset="-128"/>
                          <a:ea typeface="Meiryo UI" panose="020B0604030504040204" pitchFamily="50" charset="-128"/>
                        </a:rPr>
                        <a:t>復職後、配慮して欲しいことや今後の働き方について話し合います</a:t>
                      </a:r>
                      <a:endParaRPr kumimoji="1" lang="en-US" altLang="ja-JP" sz="1100" b="1" dirty="0">
                        <a:solidFill>
                          <a:schemeClr val="bg2">
                            <a:lumMod val="10000"/>
                          </a:schemeClr>
                        </a:solidFill>
                        <a:latin typeface="Meiryo UI" panose="020B0604030504040204" pitchFamily="50" charset="-128"/>
                        <a:ea typeface="Meiryo UI" panose="020B0604030504040204" pitchFamily="50" charset="-128"/>
                      </a:endParaRPr>
                    </a:p>
                    <a:p>
                      <a:pPr marL="271463" lvl="1" indent="-171450">
                        <a:buFont typeface="Wingdings" panose="05000000000000000000" pitchFamily="2" charset="2"/>
                        <a:buChar char=""/>
                      </a:pPr>
                      <a:r>
                        <a:rPr kumimoji="1" lang="ja-JP" altLang="en-US" sz="1100" b="0" dirty="0">
                          <a:solidFill>
                            <a:schemeClr val="bg2">
                              <a:lumMod val="10000"/>
                            </a:schemeClr>
                          </a:solidFill>
                          <a:latin typeface="Meiryo UI" panose="020B0604030504040204" pitchFamily="50" charset="-128"/>
                          <a:ea typeface="Meiryo UI" panose="020B0604030504040204" pitchFamily="50" charset="-128"/>
                        </a:rPr>
                        <a:t>仕事と育児の両立が思い通りに進んでいるか、今後の両立支援制度の利用方法を含めた働き方について意向を確認します。</a:t>
                      </a:r>
                      <a:endParaRPr kumimoji="1" lang="en-US" altLang="ja-JP" sz="1100" b="0" dirty="0">
                        <a:solidFill>
                          <a:schemeClr val="bg2">
                            <a:lumMod val="10000"/>
                          </a:schemeClr>
                        </a:solidFill>
                        <a:latin typeface="Meiryo UI" panose="020B0604030504040204" pitchFamily="50" charset="-128"/>
                        <a:ea typeface="Meiryo UI" panose="020B0604030504040204" pitchFamily="50" charset="-128"/>
                      </a:endParaRPr>
                    </a:p>
                    <a:p>
                      <a:pPr marL="271463" marR="0" lvl="1" indent="-171450" algn="l" defTabSz="1320759"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1" lang="ja-JP" altLang="en-US" sz="1100" b="0" dirty="0">
                          <a:solidFill>
                            <a:schemeClr val="bg2">
                              <a:lumMod val="10000"/>
                            </a:schemeClr>
                          </a:solidFill>
                          <a:latin typeface="Meiryo UI" panose="020B0604030504040204" pitchFamily="50" charset="-128"/>
                          <a:ea typeface="Meiryo UI" panose="020B0604030504040204" pitchFamily="50" charset="-128"/>
                        </a:rPr>
                        <a:t>制度対象者の意向を踏まえ、会社の状況に応じつつ、勤務時間帯・勤務地・業務量の調整、並びに両立支援制度の利用期間や、その他労働条件の見直しを可能な範囲で行います。</a:t>
                      </a:r>
                    </a:p>
                    <a:p>
                      <a:pPr marL="271463" lvl="1" indent="-171450">
                        <a:buFont typeface="Wingdings" panose="05000000000000000000" pitchFamily="2" charset="2"/>
                        <a:buChar char=""/>
                      </a:pPr>
                      <a:r>
                        <a:rPr kumimoji="1" lang="ja-JP" altLang="en-US" sz="1100" b="0" dirty="0">
                          <a:solidFill>
                            <a:schemeClr val="bg2">
                              <a:lumMod val="10000"/>
                            </a:schemeClr>
                          </a:solidFill>
                          <a:latin typeface="Meiryo UI" panose="020B0604030504040204" pitchFamily="50" charset="-128"/>
                          <a:ea typeface="Meiryo UI" panose="020B0604030504040204" pitchFamily="50" charset="-128"/>
                        </a:rPr>
                        <a:t>また、周囲の従業員に対して、業務の偏りが生じていないかを確認し、必要に応じて業務分担の調整を行います。</a:t>
                      </a:r>
                      <a:endParaRPr kumimoji="1" lang="en-US" altLang="ja-JP" sz="1100" b="0" dirty="0">
                        <a:solidFill>
                          <a:schemeClr val="bg2">
                            <a:lumMod val="10000"/>
                          </a:schemeClr>
                        </a:solidFill>
                        <a:latin typeface="Meiryo UI" panose="020B0604030504040204" pitchFamily="50" charset="-128"/>
                        <a:ea typeface="Meiryo UI" panose="020B0604030504040204" pitchFamily="50" charset="-128"/>
                      </a:endParaRPr>
                    </a:p>
                    <a:p>
                      <a:pPr marL="271463" lvl="1" indent="-171450">
                        <a:buFont typeface="Wingdings" panose="05000000000000000000" pitchFamily="2" charset="2"/>
                        <a:buChar char=""/>
                      </a:pPr>
                      <a:endParaRPr kumimoji="1" lang="en-US" altLang="ja-JP" sz="1100" b="0" dirty="0">
                        <a:solidFill>
                          <a:schemeClr val="bg2">
                            <a:lumMod val="10000"/>
                          </a:schemeClr>
                        </a:solidFill>
                        <a:latin typeface="Meiryo UI" panose="020B0604030504040204" pitchFamily="50" charset="-128"/>
                        <a:ea typeface="Meiryo UI" panose="020B0604030504040204" pitchFamily="50" charset="-128"/>
                      </a:endParaRPr>
                    </a:p>
                    <a:p>
                      <a:pPr marL="271463" lvl="1" indent="-171450">
                        <a:buFont typeface="Wingdings" panose="05000000000000000000" pitchFamily="2" charset="2"/>
                        <a:buChar char=""/>
                      </a:pPr>
                      <a:endParaRPr kumimoji="1" lang="en-US" altLang="ja-JP" sz="1100" b="0" dirty="0">
                        <a:solidFill>
                          <a:schemeClr val="bg2">
                            <a:lumMod val="10000"/>
                          </a:schemeClr>
                        </a:solidFill>
                        <a:latin typeface="Meiryo UI" panose="020B0604030504040204" pitchFamily="50" charset="-128"/>
                        <a:ea typeface="Meiryo UI" panose="020B0604030504040204" pitchFamily="50" charset="-128"/>
                      </a:endParaRPr>
                    </a:p>
                    <a:p>
                      <a:pPr marL="271463" lvl="1" indent="-171450">
                        <a:buFont typeface="Wingdings" panose="05000000000000000000" pitchFamily="2" charset="2"/>
                        <a:buChar char=""/>
                      </a:pPr>
                      <a:endParaRPr kumimoji="1" lang="en-US" altLang="ja-JP" sz="1100" b="0" dirty="0">
                        <a:solidFill>
                          <a:schemeClr val="bg2">
                            <a:lumMod val="10000"/>
                          </a:schemeClr>
                        </a:solidFill>
                        <a:latin typeface="Meiryo UI" panose="020B0604030504040204" pitchFamily="50" charset="-128"/>
                        <a:ea typeface="Meiryo UI" panose="020B0604030504040204" pitchFamily="50" charset="-128"/>
                      </a:endParaRPr>
                    </a:p>
                    <a:p>
                      <a:pPr marL="171450" indent="-171450">
                        <a:spcBef>
                          <a:spcPts val="600"/>
                        </a:spcBef>
                        <a:buFont typeface="メイリオ" panose="020B0604030504040204" pitchFamily="50" charset="-128"/>
                        <a:buChar char="❏"/>
                      </a:pPr>
                      <a:r>
                        <a:rPr kumimoji="1" lang="ja-JP" altLang="en-US" sz="1100" b="1" dirty="0">
                          <a:solidFill>
                            <a:schemeClr val="bg2">
                              <a:lumMod val="10000"/>
                            </a:schemeClr>
                          </a:solidFill>
                          <a:latin typeface="Meiryo UI" panose="020B0604030504040204" pitchFamily="50" charset="-128"/>
                          <a:ea typeface="Meiryo UI" panose="020B0604030504040204" pitchFamily="50" charset="-128"/>
                        </a:rPr>
                        <a:t>両立支援制度利用の申出を受けます</a:t>
                      </a:r>
                      <a:endParaRPr kumimoji="1" lang="en-US" altLang="ja-JP" sz="1100" b="1" dirty="0">
                        <a:solidFill>
                          <a:schemeClr val="bg2">
                            <a:lumMod val="10000"/>
                          </a:schemeClr>
                        </a:solidFill>
                        <a:latin typeface="Meiryo UI" panose="020B0604030504040204" pitchFamily="50" charset="-128"/>
                        <a:ea typeface="Meiryo UI" panose="020B0604030504040204" pitchFamily="50" charset="-128"/>
                      </a:endParaRPr>
                    </a:p>
                    <a:p>
                      <a:pPr marL="355600" lvl="1" indent="-171450" algn="l" defTabSz="1320759" rtl="0" eaLnBrk="1" latinLnBrk="0" hangingPunct="1">
                        <a:lnSpc>
                          <a:spcPct val="100000"/>
                        </a:lnSpc>
                        <a:spcBef>
                          <a:spcPts val="0"/>
                        </a:spcBef>
                        <a:spcAft>
                          <a:spcPts val="0"/>
                        </a:spcAft>
                        <a:buFont typeface="Wingdings" panose="05000000000000000000" pitchFamily="2" charset="2"/>
                        <a:buChar char=""/>
                      </a:pPr>
                      <a:r>
                        <a:rPr kumimoji="1" lang="ja-JP" altLang="en-US" sz="1100" b="0" kern="1200" dirty="0">
                          <a:solidFill>
                            <a:schemeClr val="bg2">
                              <a:lumMod val="10000"/>
                            </a:schemeClr>
                          </a:solidFill>
                          <a:latin typeface="Meiryo UI" panose="020B0604030504040204" pitchFamily="50" charset="-128"/>
                          <a:ea typeface="Meiryo UI" panose="020B0604030504040204" pitchFamily="50" charset="-128"/>
                          <a:cs typeface="+mn-cs"/>
                        </a:rPr>
                        <a:t>所定外労働の免除や短時間勤務、テレワーク等、会社が規定する両立支援制度の利用の申出を受けた場合、人事・総務担当者に報告し、希望に応じた働き方ができるよう適切に対応してください。</a:t>
                      </a:r>
                    </a:p>
                  </a:txBody>
                  <a:tcPr marT="252000" marB="90000">
                    <a:lnL w="76200" cap="flat" cmpd="sng" algn="ctr">
                      <a:solidFill>
                        <a:schemeClr val="accent1"/>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accent1"/>
                      </a:solidFill>
                      <a:prstDash val="solid"/>
                      <a:round/>
                      <a:headEnd type="none" w="med" len="med"/>
                      <a:tailEnd type="none" w="med" len="med"/>
                    </a:lnT>
                    <a:lnB w="28575"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val="1749455693"/>
                  </a:ext>
                </a:extLst>
              </a:tr>
            </a:tbl>
          </a:graphicData>
        </a:graphic>
      </p:graphicFrame>
      <p:sp>
        <p:nvSpPr>
          <p:cNvPr id="3" name="テキスト ボックス 2">
            <a:extLst>
              <a:ext uri="{FF2B5EF4-FFF2-40B4-BE49-F238E27FC236}">
                <a16:creationId xmlns:a16="http://schemas.microsoft.com/office/drawing/2014/main" id="{E602F459-FA0D-7E58-5E20-4C1D9CCD3CE4}"/>
              </a:ext>
            </a:extLst>
          </p:cNvPr>
          <p:cNvSpPr txBox="1"/>
          <p:nvPr/>
        </p:nvSpPr>
        <p:spPr>
          <a:xfrm>
            <a:off x="1334430" y="3122953"/>
            <a:ext cx="993260" cy="229326"/>
          </a:xfrm>
          <a:prstGeom prst="rect">
            <a:avLst/>
          </a:prstGeom>
          <a:noFill/>
        </p:spPr>
        <p:txBody>
          <a:bodyPr wrap="square">
            <a:spAutoFit/>
          </a:bodyPr>
          <a:lstStyle/>
          <a:p>
            <a:r>
              <a:rPr lang="en-US" altLang="ja-JP" sz="900" dirty="0">
                <a:solidFill>
                  <a:schemeClr val="bg2">
                    <a:lumMod val="10000"/>
                  </a:schemeClr>
                </a:solidFill>
              </a:rPr>
              <a:t>---</a:t>
            </a:r>
            <a:r>
              <a:rPr lang="ja-JP" altLang="en-US" sz="900" dirty="0">
                <a:solidFill>
                  <a:schemeClr val="bg2">
                    <a:lumMod val="10000"/>
                  </a:schemeClr>
                </a:solidFill>
              </a:rPr>
              <a:t>＜対話例＞</a:t>
            </a:r>
            <a:r>
              <a:rPr lang="en-US" altLang="ja-JP" sz="900" dirty="0">
                <a:solidFill>
                  <a:schemeClr val="bg2">
                    <a:lumMod val="10000"/>
                  </a:schemeClr>
                </a:solidFill>
              </a:rPr>
              <a:t>---</a:t>
            </a:r>
            <a:endParaRPr lang="ja-JP" altLang="en-US" sz="900" dirty="0">
              <a:solidFill>
                <a:schemeClr val="bg2">
                  <a:lumMod val="10000"/>
                </a:schemeClr>
              </a:solidFill>
            </a:endParaRPr>
          </a:p>
        </p:txBody>
      </p:sp>
      <p:sp>
        <p:nvSpPr>
          <p:cNvPr id="5" name="テキスト ボックス 4">
            <a:extLst>
              <a:ext uri="{FF2B5EF4-FFF2-40B4-BE49-F238E27FC236}">
                <a16:creationId xmlns:a16="http://schemas.microsoft.com/office/drawing/2014/main" id="{2402D16F-B953-3D63-43AC-FE5304BEF91E}"/>
              </a:ext>
            </a:extLst>
          </p:cNvPr>
          <p:cNvSpPr txBox="1"/>
          <p:nvPr/>
        </p:nvSpPr>
        <p:spPr>
          <a:xfrm>
            <a:off x="1334430" y="773080"/>
            <a:ext cx="993260" cy="229326"/>
          </a:xfrm>
          <a:prstGeom prst="rect">
            <a:avLst/>
          </a:prstGeom>
          <a:noFill/>
        </p:spPr>
        <p:txBody>
          <a:bodyPr wrap="square">
            <a:spAutoFit/>
          </a:bodyPr>
          <a:lstStyle/>
          <a:p>
            <a:r>
              <a:rPr lang="en-US" altLang="ja-JP" sz="900" dirty="0">
                <a:solidFill>
                  <a:schemeClr val="bg2">
                    <a:lumMod val="10000"/>
                  </a:schemeClr>
                </a:solidFill>
              </a:rPr>
              <a:t>---</a:t>
            </a:r>
            <a:r>
              <a:rPr lang="ja-JP" altLang="en-US" sz="900" dirty="0">
                <a:solidFill>
                  <a:schemeClr val="bg2">
                    <a:lumMod val="10000"/>
                  </a:schemeClr>
                </a:solidFill>
              </a:rPr>
              <a:t>＜対話例＞</a:t>
            </a:r>
            <a:r>
              <a:rPr lang="en-US" altLang="ja-JP" sz="900" dirty="0">
                <a:solidFill>
                  <a:schemeClr val="bg2">
                    <a:lumMod val="10000"/>
                  </a:schemeClr>
                </a:solidFill>
              </a:rPr>
              <a:t>---</a:t>
            </a:r>
            <a:endParaRPr lang="ja-JP" altLang="en-US" sz="900" dirty="0">
              <a:solidFill>
                <a:schemeClr val="bg2">
                  <a:lumMod val="10000"/>
                </a:schemeClr>
              </a:solidFill>
            </a:endParaRPr>
          </a:p>
        </p:txBody>
      </p:sp>
      <p:sp>
        <p:nvSpPr>
          <p:cNvPr id="2" name="テキスト ボックス 1">
            <a:extLst>
              <a:ext uri="{FF2B5EF4-FFF2-40B4-BE49-F238E27FC236}">
                <a16:creationId xmlns:a16="http://schemas.microsoft.com/office/drawing/2014/main" id="{F640F1D8-B008-6228-FA11-D682EAD7FAE6}"/>
              </a:ext>
            </a:extLst>
          </p:cNvPr>
          <p:cNvSpPr txBox="1"/>
          <p:nvPr/>
        </p:nvSpPr>
        <p:spPr>
          <a:xfrm>
            <a:off x="917219" y="8264832"/>
            <a:ext cx="5642331" cy="735756"/>
          </a:xfrm>
          <a:prstGeom prst="rect">
            <a:avLst/>
          </a:prstGeom>
          <a:noFill/>
        </p:spPr>
        <p:txBody>
          <a:bodyPr wrap="square" tIns="90000" bIns="90000">
            <a:spAutoFit/>
          </a:bodyPr>
          <a:lstStyle/>
          <a:p>
            <a:pPr marL="92075" indent="-92075">
              <a:buFont typeface="Meiryo UI" panose="020B0604030504040204" pitchFamily="50" charset="-128"/>
              <a:buChar char="*"/>
            </a:pPr>
            <a:r>
              <a:rPr lang="ja-JP" altLang="en-US" sz="900" dirty="0">
                <a:solidFill>
                  <a:schemeClr val="bg2">
                    <a:lumMod val="10000"/>
                  </a:schemeClr>
                </a:solidFill>
                <a:latin typeface="Meiryo UI" panose="020B0604030504040204" pitchFamily="50" charset="-128"/>
                <a:ea typeface="Meiryo UI" panose="020B0604030504040204" pitchFamily="50" charset="-128"/>
              </a:rPr>
              <a:t>配慮にあたっては、次のことが望ましいとされています。</a:t>
            </a:r>
            <a:endParaRPr lang="en-US" altLang="ja-JP" sz="900" dirty="0">
              <a:solidFill>
                <a:schemeClr val="bg2">
                  <a:lumMod val="10000"/>
                </a:schemeClr>
              </a:solidFill>
              <a:latin typeface="Meiryo UI" panose="020B0604030504040204" pitchFamily="50" charset="-128"/>
              <a:ea typeface="Meiryo UI" panose="020B0604030504040204" pitchFamily="50" charset="-128"/>
            </a:endParaRPr>
          </a:p>
          <a:p>
            <a:pPr marL="266700" indent="-171450">
              <a:buFont typeface="Wingdings" panose="05000000000000000000" pitchFamily="2" charset="2"/>
              <a:buChar char=""/>
            </a:pPr>
            <a:r>
              <a:rPr lang="ja-JP" altLang="en-US" sz="900" dirty="0">
                <a:solidFill>
                  <a:schemeClr val="bg2">
                    <a:lumMod val="10000"/>
                  </a:schemeClr>
                </a:solidFill>
                <a:latin typeface="Meiryo UI" panose="020B0604030504040204" pitchFamily="50" charset="-128"/>
                <a:ea typeface="Meiryo UI" panose="020B0604030504040204" pitchFamily="50" charset="-128"/>
              </a:rPr>
              <a:t>子に障害がある場合等で希望するときは、短時間勤務制度や子の看護等休暇等の利用可能期間を延長すること</a:t>
            </a:r>
            <a:endParaRPr lang="en-US" altLang="ja-JP" sz="900" dirty="0">
              <a:solidFill>
                <a:schemeClr val="bg2">
                  <a:lumMod val="10000"/>
                </a:schemeClr>
              </a:solidFill>
              <a:latin typeface="Meiryo UI" panose="020B0604030504040204" pitchFamily="50" charset="-128"/>
              <a:ea typeface="Meiryo UI" panose="020B0604030504040204" pitchFamily="50" charset="-128"/>
            </a:endParaRPr>
          </a:p>
          <a:p>
            <a:pPr marL="266700" indent="-171450">
              <a:buFont typeface="Wingdings" panose="05000000000000000000" pitchFamily="2" charset="2"/>
              <a:buChar char=""/>
            </a:pPr>
            <a:r>
              <a:rPr lang="ja-JP" altLang="en-US" sz="900" dirty="0">
                <a:solidFill>
                  <a:schemeClr val="bg2">
                    <a:lumMod val="10000"/>
                  </a:schemeClr>
                </a:solidFill>
                <a:latin typeface="Meiryo UI" panose="020B0604030504040204" pitchFamily="50" charset="-128"/>
                <a:ea typeface="Meiryo UI" panose="020B0604030504040204" pitchFamily="50" charset="-128"/>
              </a:rPr>
              <a:t>ひとり親家庭の場合で希望するときは、子の看護等休暇等の付与日数に配慮すること</a:t>
            </a:r>
            <a:endParaRPr lang="ja-JP" altLang="en-US" sz="900" dirty="0">
              <a:solidFill>
                <a:schemeClr val="bg2">
                  <a:lumMod val="10000"/>
                </a:schemeClr>
              </a:solidFill>
            </a:endParaRPr>
          </a:p>
        </p:txBody>
      </p:sp>
      <p:grpSp>
        <p:nvGrpSpPr>
          <p:cNvPr id="101" name="グループ化 100">
            <a:extLst>
              <a:ext uri="{FF2B5EF4-FFF2-40B4-BE49-F238E27FC236}">
                <a16:creationId xmlns:a16="http://schemas.microsoft.com/office/drawing/2014/main" id="{213C4D48-0565-001D-7BD6-02233257067F}"/>
              </a:ext>
            </a:extLst>
          </p:cNvPr>
          <p:cNvGrpSpPr/>
          <p:nvPr/>
        </p:nvGrpSpPr>
        <p:grpSpPr>
          <a:xfrm>
            <a:off x="963232" y="4003790"/>
            <a:ext cx="593452" cy="552863"/>
            <a:chOff x="963232" y="4003790"/>
            <a:chExt cx="593452" cy="552863"/>
          </a:xfrm>
        </p:grpSpPr>
        <p:sp>
          <p:nvSpPr>
            <p:cNvPr id="53" name="楕円 52">
              <a:extLst>
                <a:ext uri="{FF2B5EF4-FFF2-40B4-BE49-F238E27FC236}">
                  <a16:creationId xmlns:a16="http://schemas.microsoft.com/office/drawing/2014/main" id="{6C2A27B9-7943-1568-FE76-AAA783CBB264}"/>
                </a:ext>
              </a:extLst>
            </p:cNvPr>
            <p:cNvSpPr/>
            <p:nvPr/>
          </p:nvSpPr>
          <p:spPr>
            <a:xfrm>
              <a:off x="1112012" y="4003790"/>
              <a:ext cx="292272" cy="293054"/>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8" name="楕円 57">
              <a:extLst>
                <a:ext uri="{FF2B5EF4-FFF2-40B4-BE49-F238E27FC236}">
                  <a16:creationId xmlns:a16="http://schemas.microsoft.com/office/drawing/2014/main" id="{A35357A2-C1C3-34BA-E86E-E1BBF80359EA}"/>
                </a:ext>
              </a:extLst>
            </p:cNvPr>
            <p:cNvSpPr/>
            <p:nvPr/>
          </p:nvSpPr>
          <p:spPr>
            <a:xfrm>
              <a:off x="963232" y="4263599"/>
              <a:ext cx="292272" cy="293054"/>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9" name="楕円 58">
              <a:extLst>
                <a:ext uri="{FF2B5EF4-FFF2-40B4-BE49-F238E27FC236}">
                  <a16:creationId xmlns:a16="http://schemas.microsoft.com/office/drawing/2014/main" id="{D94A3207-2D4F-0E3F-FF05-0E2D5AAB916B}"/>
                </a:ext>
              </a:extLst>
            </p:cNvPr>
            <p:cNvSpPr/>
            <p:nvPr/>
          </p:nvSpPr>
          <p:spPr>
            <a:xfrm>
              <a:off x="1264412" y="4263599"/>
              <a:ext cx="292272" cy="293054"/>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60" name="グラフィックス 59" descr="アイデアが浮かんだ人 枠線">
              <a:extLst>
                <a:ext uri="{FF2B5EF4-FFF2-40B4-BE49-F238E27FC236}">
                  <a16:creationId xmlns:a16="http://schemas.microsoft.com/office/drawing/2014/main" id="{2101AB1E-D158-6140-0AA7-5C1AE12FBE39}"/>
                </a:ext>
              </a:extLst>
            </p:cNvPr>
            <p:cNvPicPr>
              <a:picLocks noChangeAspect="1"/>
            </p:cNvPicPr>
            <p:nvPr/>
          </p:nvPicPr>
          <p:blipFill>
            <a:blip r:embed="rId8">
              <a:extLst>
                <a:ext uri="{96DAC541-7B7A-43D3-8B79-37D633B846F1}">
                  <asvg:svgBlip xmlns:asvg="http://schemas.microsoft.com/office/drawing/2016/SVG/main" r:embed="rId9"/>
                </a:ext>
              </a:extLst>
            </a:blip>
            <a:srcRect t="50000" r="41209"/>
            <a:stretch/>
          </p:blipFill>
          <p:spPr>
            <a:xfrm>
              <a:off x="1231810" y="4058291"/>
              <a:ext cx="173931" cy="147925"/>
            </a:xfrm>
            <a:prstGeom prst="snip1Rect">
              <a:avLst>
                <a:gd name="adj" fmla="val 44792"/>
              </a:avLst>
            </a:prstGeom>
          </p:spPr>
        </p:pic>
        <p:pic>
          <p:nvPicPr>
            <p:cNvPr id="61" name="グラフィックス 60" descr="アイデアが浮かんだ人 枠線">
              <a:extLst>
                <a:ext uri="{FF2B5EF4-FFF2-40B4-BE49-F238E27FC236}">
                  <a16:creationId xmlns:a16="http://schemas.microsoft.com/office/drawing/2014/main" id="{CE649DD6-0724-42F1-B31D-887A06EA2DF9}"/>
                </a:ext>
              </a:extLst>
            </p:cNvPr>
            <p:cNvPicPr>
              <a:picLocks noChangeAspect="1"/>
            </p:cNvPicPr>
            <p:nvPr/>
          </p:nvPicPr>
          <p:blipFill>
            <a:blip r:embed="rId10">
              <a:extLst>
                <a:ext uri="{96DAC541-7B7A-43D3-8B79-37D633B846F1}">
                  <asvg:svgBlip xmlns:asvg="http://schemas.microsoft.com/office/drawing/2016/SVG/main" r:embed="rId11"/>
                </a:ext>
              </a:extLst>
            </a:blip>
            <a:srcRect t="50000" r="41209"/>
            <a:stretch/>
          </p:blipFill>
          <p:spPr>
            <a:xfrm>
              <a:off x="1095391" y="4093822"/>
              <a:ext cx="210456" cy="178988"/>
            </a:xfrm>
            <a:prstGeom prst="snip1Rect">
              <a:avLst>
                <a:gd name="adj" fmla="val 44792"/>
              </a:avLst>
            </a:prstGeom>
          </p:spPr>
        </p:pic>
        <p:sp>
          <p:nvSpPr>
            <p:cNvPr id="62" name="吹き出し: 円形 61">
              <a:extLst>
                <a:ext uri="{FF2B5EF4-FFF2-40B4-BE49-F238E27FC236}">
                  <a16:creationId xmlns:a16="http://schemas.microsoft.com/office/drawing/2014/main" id="{5DF6FDAE-2FAA-9B5B-7B0B-3332742585E0}"/>
                </a:ext>
              </a:extLst>
            </p:cNvPr>
            <p:cNvSpPr/>
            <p:nvPr/>
          </p:nvSpPr>
          <p:spPr>
            <a:xfrm flipV="1">
              <a:off x="1264412" y="4170711"/>
              <a:ext cx="93205" cy="28388"/>
            </a:xfrm>
            <a:prstGeom prst="wedgeEllipseCallout">
              <a:avLst>
                <a:gd name="adj1" fmla="val 23700"/>
                <a:gd name="adj2" fmla="val 107767"/>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63" name="グラフィックス 62" descr="封筒を開く 枠線">
              <a:extLst>
                <a:ext uri="{FF2B5EF4-FFF2-40B4-BE49-F238E27FC236}">
                  <a16:creationId xmlns:a16="http://schemas.microsoft.com/office/drawing/2014/main" id="{19D51740-D8A5-8C3B-736A-8B3E3AFDEF30}"/>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975055" y="4304000"/>
              <a:ext cx="262231" cy="193003"/>
            </a:xfrm>
            <a:prstGeom prst="rect">
              <a:avLst/>
            </a:prstGeom>
          </p:spPr>
        </p:pic>
        <p:pic>
          <p:nvPicPr>
            <p:cNvPr id="64" name="グラフィックス 63" descr="スピーカー フォン 単色塗りつぶし">
              <a:extLst>
                <a:ext uri="{FF2B5EF4-FFF2-40B4-BE49-F238E27FC236}">
                  <a16:creationId xmlns:a16="http://schemas.microsoft.com/office/drawing/2014/main" id="{8D9B4FAD-3A88-BA21-392D-AA4ACAF71CD0}"/>
                </a:ext>
              </a:extLst>
            </p:cNvPr>
            <p:cNvPicPr>
              <a:picLocks noChangeAspect="1"/>
            </p:cNvPicPr>
            <p:nvPr/>
          </p:nvPicPr>
          <p:blipFill>
            <a:blip r:embed="rId14">
              <a:extLst>
                <a:ext uri="{96DAC541-7B7A-43D3-8B79-37D633B846F1}">
                  <asvg:svgBlip xmlns:asvg="http://schemas.microsoft.com/office/drawing/2016/SVG/main" r:embed="rId15"/>
                </a:ext>
              </a:extLst>
            </a:blip>
            <a:stretch>
              <a:fillRect/>
            </a:stretch>
          </p:blipFill>
          <p:spPr>
            <a:xfrm>
              <a:off x="1263931" y="4267380"/>
              <a:ext cx="285466" cy="285466"/>
            </a:xfrm>
            <a:prstGeom prst="rect">
              <a:avLst/>
            </a:prstGeom>
          </p:spPr>
        </p:pic>
        <p:sp>
          <p:nvSpPr>
            <p:cNvPr id="65" name="吹き出し: 円形 64">
              <a:extLst>
                <a:ext uri="{FF2B5EF4-FFF2-40B4-BE49-F238E27FC236}">
                  <a16:creationId xmlns:a16="http://schemas.microsoft.com/office/drawing/2014/main" id="{7E6EE166-32A5-0A14-FE1F-165BB0F479C6}"/>
                </a:ext>
              </a:extLst>
            </p:cNvPr>
            <p:cNvSpPr/>
            <p:nvPr/>
          </p:nvSpPr>
          <p:spPr>
            <a:xfrm flipH="1">
              <a:off x="1195805" y="4045010"/>
              <a:ext cx="102526" cy="34350"/>
            </a:xfrm>
            <a:prstGeom prst="wedgeEllipseCallout">
              <a:avLst>
                <a:gd name="adj1" fmla="val 23700"/>
                <a:gd name="adj2" fmla="val 107767"/>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16" name="グループ化 115">
            <a:extLst>
              <a:ext uri="{FF2B5EF4-FFF2-40B4-BE49-F238E27FC236}">
                <a16:creationId xmlns:a16="http://schemas.microsoft.com/office/drawing/2014/main" id="{84E120F3-00BD-BFAD-2A1A-66D4FDE2565C}"/>
              </a:ext>
            </a:extLst>
          </p:cNvPr>
          <p:cNvGrpSpPr/>
          <p:nvPr/>
        </p:nvGrpSpPr>
        <p:grpSpPr>
          <a:xfrm>
            <a:off x="963232" y="1641590"/>
            <a:ext cx="593452" cy="552863"/>
            <a:chOff x="963232" y="4003790"/>
            <a:chExt cx="593452" cy="552863"/>
          </a:xfrm>
        </p:grpSpPr>
        <p:sp>
          <p:nvSpPr>
            <p:cNvPr id="117" name="楕円 116">
              <a:extLst>
                <a:ext uri="{FF2B5EF4-FFF2-40B4-BE49-F238E27FC236}">
                  <a16:creationId xmlns:a16="http://schemas.microsoft.com/office/drawing/2014/main" id="{F67AACF6-C611-B38E-66AA-A0CF153F8D50}"/>
                </a:ext>
              </a:extLst>
            </p:cNvPr>
            <p:cNvSpPr/>
            <p:nvPr/>
          </p:nvSpPr>
          <p:spPr>
            <a:xfrm>
              <a:off x="1112012" y="4003790"/>
              <a:ext cx="292272" cy="293054"/>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1" name="楕円 120">
              <a:extLst>
                <a:ext uri="{FF2B5EF4-FFF2-40B4-BE49-F238E27FC236}">
                  <a16:creationId xmlns:a16="http://schemas.microsoft.com/office/drawing/2014/main" id="{74412729-F749-B8B7-621B-27D3BD252D49}"/>
                </a:ext>
              </a:extLst>
            </p:cNvPr>
            <p:cNvSpPr/>
            <p:nvPr/>
          </p:nvSpPr>
          <p:spPr>
            <a:xfrm>
              <a:off x="963232" y="4263599"/>
              <a:ext cx="292272" cy="293054"/>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2" name="楕円 121">
              <a:extLst>
                <a:ext uri="{FF2B5EF4-FFF2-40B4-BE49-F238E27FC236}">
                  <a16:creationId xmlns:a16="http://schemas.microsoft.com/office/drawing/2014/main" id="{9F13DAE2-A4D8-1A6D-1C20-DA2F9ED92F4A}"/>
                </a:ext>
              </a:extLst>
            </p:cNvPr>
            <p:cNvSpPr/>
            <p:nvPr/>
          </p:nvSpPr>
          <p:spPr>
            <a:xfrm>
              <a:off x="1264412" y="4263599"/>
              <a:ext cx="292272" cy="293054"/>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23" name="グラフィックス 122" descr="アイデアが浮かんだ人 枠線">
              <a:extLst>
                <a:ext uri="{FF2B5EF4-FFF2-40B4-BE49-F238E27FC236}">
                  <a16:creationId xmlns:a16="http://schemas.microsoft.com/office/drawing/2014/main" id="{FD9CE1BD-AF9C-9C97-1F8C-E2A2D18813BC}"/>
                </a:ext>
              </a:extLst>
            </p:cNvPr>
            <p:cNvPicPr>
              <a:picLocks noChangeAspect="1"/>
            </p:cNvPicPr>
            <p:nvPr/>
          </p:nvPicPr>
          <p:blipFill>
            <a:blip r:embed="rId8">
              <a:extLst>
                <a:ext uri="{96DAC541-7B7A-43D3-8B79-37D633B846F1}">
                  <asvg:svgBlip xmlns:asvg="http://schemas.microsoft.com/office/drawing/2016/SVG/main" r:embed="rId9"/>
                </a:ext>
              </a:extLst>
            </a:blip>
            <a:srcRect t="50000" r="41209"/>
            <a:stretch/>
          </p:blipFill>
          <p:spPr>
            <a:xfrm>
              <a:off x="1231810" y="4058291"/>
              <a:ext cx="173931" cy="147925"/>
            </a:xfrm>
            <a:prstGeom prst="snip1Rect">
              <a:avLst>
                <a:gd name="adj" fmla="val 44792"/>
              </a:avLst>
            </a:prstGeom>
          </p:spPr>
        </p:pic>
        <p:pic>
          <p:nvPicPr>
            <p:cNvPr id="124" name="グラフィックス 123" descr="アイデアが浮かんだ人 枠線">
              <a:extLst>
                <a:ext uri="{FF2B5EF4-FFF2-40B4-BE49-F238E27FC236}">
                  <a16:creationId xmlns:a16="http://schemas.microsoft.com/office/drawing/2014/main" id="{CB7A268A-DA2B-6239-8FC9-7D38824C30CD}"/>
                </a:ext>
              </a:extLst>
            </p:cNvPr>
            <p:cNvPicPr>
              <a:picLocks noChangeAspect="1"/>
            </p:cNvPicPr>
            <p:nvPr/>
          </p:nvPicPr>
          <p:blipFill>
            <a:blip r:embed="rId10">
              <a:extLst>
                <a:ext uri="{96DAC541-7B7A-43D3-8B79-37D633B846F1}">
                  <asvg:svgBlip xmlns:asvg="http://schemas.microsoft.com/office/drawing/2016/SVG/main" r:embed="rId11"/>
                </a:ext>
              </a:extLst>
            </a:blip>
            <a:srcRect t="50000" r="41209"/>
            <a:stretch/>
          </p:blipFill>
          <p:spPr>
            <a:xfrm>
              <a:off x="1095391" y="4093822"/>
              <a:ext cx="210456" cy="178988"/>
            </a:xfrm>
            <a:prstGeom prst="snip1Rect">
              <a:avLst>
                <a:gd name="adj" fmla="val 44792"/>
              </a:avLst>
            </a:prstGeom>
          </p:spPr>
        </p:pic>
        <p:sp>
          <p:nvSpPr>
            <p:cNvPr id="125" name="吹き出し: 円形 124">
              <a:extLst>
                <a:ext uri="{FF2B5EF4-FFF2-40B4-BE49-F238E27FC236}">
                  <a16:creationId xmlns:a16="http://schemas.microsoft.com/office/drawing/2014/main" id="{C68FA70B-5F2D-38A7-6BA0-53C7D96E7E73}"/>
                </a:ext>
              </a:extLst>
            </p:cNvPr>
            <p:cNvSpPr/>
            <p:nvPr/>
          </p:nvSpPr>
          <p:spPr>
            <a:xfrm flipV="1">
              <a:off x="1264412" y="4170711"/>
              <a:ext cx="93205" cy="28388"/>
            </a:xfrm>
            <a:prstGeom prst="wedgeEllipseCallout">
              <a:avLst>
                <a:gd name="adj1" fmla="val 23700"/>
                <a:gd name="adj2" fmla="val 107767"/>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26" name="グラフィックス 125" descr="封筒を開く 枠線">
              <a:extLst>
                <a:ext uri="{FF2B5EF4-FFF2-40B4-BE49-F238E27FC236}">
                  <a16:creationId xmlns:a16="http://schemas.microsoft.com/office/drawing/2014/main" id="{C3625763-BD33-12DF-0152-33215ABB3E5F}"/>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975055" y="4304000"/>
              <a:ext cx="262231" cy="193003"/>
            </a:xfrm>
            <a:prstGeom prst="rect">
              <a:avLst/>
            </a:prstGeom>
          </p:spPr>
        </p:pic>
        <p:pic>
          <p:nvPicPr>
            <p:cNvPr id="127" name="グラフィックス 126" descr="スピーカー フォン 単色塗りつぶし">
              <a:extLst>
                <a:ext uri="{FF2B5EF4-FFF2-40B4-BE49-F238E27FC236}">
                  <a16:creationId xmlns:a16="http://schemas.microsoft.com/office/drawing/2014/main" id="{425A78FC-61A8-BE66-8843-E696BB54A21A}"/>
                </a:ext>
              </a:extLst>
            </p:cNvPr>
            <p:cNvPicPr>
              <a:picLocks noChangeAspect="1"/>
            </p:cNvPicPr>
            <p:nvPr/>
          </p:nvPicPr>
          <p:blipFill>
            <a:blip r:embed="rId14">
              <a:extLst>
                <a:ext uri="{96DAC541-7B7A-43D3-8B79-37D633B846F1}">
                  <asvg:svgBlip xmlns:asvg="http://schemas.microsoft.com/office/drawing/2016/SVG/main" r:embed="rId15"/>
                </a:ext>
              </a:extLst>
            </a:blip>
            <a:stretch>
              <a:fillRect/>
            </a:stretch>
          </p:blipFill>
          <p:spPr>
            <a:xfrm>
              <a:off x="1263931" y="4267380"/>
              <a:ext cx="285466" cy="285466"/>
            </a:xfrm>
            <a:prstGeom prst="rect">
              <a:avLst/>
            </a:prstGeom>
          </p:spPr>
        </p:pic>
        <p:sp>
          <p:nvSpPr>
            <p:cNvPr id="128" name="吹き出し: 円形 127">
              <a:extLst>
                <a:ext uri="{FF2B5EF4-FFF2-40B4-BE49-F238E27FC236}">
                  <a16:creationId xmlns:a16="http://schemas.microsoft.com/office/drawing/2014/main" id="{B0424C13-9444-4428-DB30-CFCB395676A3}"/>
                </a:ext>
              </a:extLst>
            </p:cNvPr>
            <p:cNvSpPr/>
            <p:nvPr/>
          </p:nvSpPr>
          <p:spPr>
            <a:xfrm flipH="1">
              <a:off x="1195805" y="4045010"/>
              <a:ext cx="102526" cy="34350"/>
            </a:xfrm>
            <a:prstGeom prst="wedgeEllipseCallout">
              <a:avLst>
                <a:gd name="adj1" fmla="val 23700"/>
                <a:gd name="adj2" fmla="val 107767"/>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4" name="矢印: 五方向 3">
            <a:extLst>
              <a:ext uri="{FF2B5EF4-FFF2-40B4-BE49-F238E27FC236}">
                <a16:creationId xmlns:a16="http://schemas.microsoft.com/office/drawing/2014/main" id="{FD9E6293-50EB-B877-FB31-C1DA4745A638}"/>
              </a:ext>
            </a:extLst>
          </p:cNvPr>
          <p:cNvSpPr/>
          <p:nvPr/>
        </p:nvSpPr>
        <p:spPr>
          <a:xfrm>
            <a:off x="433388" y="367200"/>
            <a:ext cx="1219200" cy="389965"/>
          </a:xfrm>
          <a:prstGeom prst="homePlate">
            <a:avLst/>
          </a:prstGeom>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none" lIns="0" tIns="0" rIns="0" bIns="0" rtlCol="0" anchor="ctr"/>
          <a:lstStyle/>
          <a:p>
            <a:pPr algn="ctr"/>
            <a:r>
              <a:rPr lang="ja-JP" altLang="en-US" sz="1200" b="1" dirty="0">
                <a:solidFill>
                  <a:schemeClr val="bg1"/>
                </a:solidFill>
                <a:effectLst>
                  <a:outerShdw blurRad="38100" dist="38100" dir="2700000" algn="tl">
                    <a:srgbClr val="000000">
                      <a:alpha val="43137"/>
                    </a:srgbClr>
                  </a:outerShdw>
                </a:effectLst>
              </a:rPr>
              <a:t>育休期</a:t>
            </a:r>
            <a:endParaRPr kumimoji="1" lang="ja-JP" altLang="en-US" sz="1200" b="1" dirty="0">
              <a:solidFill>
                <a:schemeClr val="bg1"/>
              </a:solidFill>
              <a:effectLst>
                <a:outerShdw blurRad="38100" dist="38100" dir="2700000" algn="tl">
                  <a:srgbClr val="000000">
                    <a:alpha val="43137"/>
                  </a:srgbClr>
                </a:outerShdw>
              </a:effectLst>
            </a:endParaRPr>
          </a:p>
        </p:txBody>
      </p:sp>
      <p:sp>
        <p:nvSpPr>
          <p:cNvPr id="6" name="矢印: 五方向 5">
            <a:extLst>
              <a:ext uri="{FF2B5EF4-FFF2-40B4-BE49-F238E27FC236}">
                <a16:creationId xmlns:a16="http://schemas.microsoft.com/office/drawing/2014/main" id="{C1FF8663-C214-0BC7-4B14-75EA34EB62EB}"/>
              </a:ext>
            </a:extLst>
          </p:cNvPr>
          <p:cNvSpPr/>
          <p:nvPr/>
        </p:nvSpPr>
        <p:spPr>
          <a:xfrm>
            <a:off x="433388" y="6685200"/>
            <a:ext cx="1219200" cy="389965"/>
          </a:xfrm>
          <a:prstGeom prst="homePlate">
            <a:avLst/>
          </a:prstGeom>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none" lIns="0" tIns="0" rIns="0" bIns="0" rtlCol="0" anchor="ctr"/>
          <a:lstStyle/>
          <a:p>
            <a:pPr algn="ctr"/>
            <a:r>
              <a:rPr kumimoji="1" lang="ja-JP" altLang="en-US" sz="1200" b="1" dirty="0">
                <a:solidFill>
                  <a:schemeClr val="bg1"/>
                </a:solidFill>
                <a:effectLst>
                  <a:outerShdw blurRad="38100" dist="38100" dir="2700000" algn="tl">
                    <a:srgbClr val="000000">
                      <a:alpha val="43137"/>
                    </a:srgbClr>
                  </a:outerShdw>
                </a:effectLst>
              </a:rPr>
              <a:t>復職後</a:t>
            </a:r>
          </a:p>
        </p:txBody>
      </p:sp>
    </p:spTree>
    <p:extLst>
      <p:ext uri="{BB962C8B-B14F-4D97-AF65-F5344CB8AC3E}">
        <p14:creationId xmlns:p14="http://schemas.microsoft.com/office/powerpoint/2010/main" val="22711397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7" name="表 36">
            <a:extLst>
              <a:ext uri="{FF2B5EF4-FFF2-40B4-BE49-F238E27FC236}">
                <a16:creationId xmlns:a16="http://schemas.microsoft.com/office/drawing/2014/main" id="{9DEF3F03-054A-4A30-B4ED-FAC73C4083B7}"/>
              </a:ext>
            </a:extLst>
          </p:cNvPr>
          <p:cNvGraphicFramePr>
            <a:graphicFrameLocks noGrp="1"/>
          </p:cNvGraphicFramePr>
          <p:nvPr>
            <p:extLst>
              <p:ext uri="{D42A27DB-BD31-4B8C-83A1-F6EECF244321}">
                <p14:modId xmlns:p14="http://schemas.microsoft.com/office/powerpoint/2010/main" val="670038442"/>
              </p:ext>
            </p:extLst>
          </p:nvPr>
        </p:nvGraphicFramePr>
        <p:xfrm>
          <a:off x="679450" y="407386"/>
          <a:ext cx="5880100" cy="3191880"/>
        </p:xfrm>
        <a:graphic>
          <a:graphicData uri="http://schemas.openxmlformats.org/drawingml/2006/table">
            <a:tbl>
              <a:tblPr firstRow="1" bandRow="1">
                <a:effectLst/>
                <a:tableStyleId>{5C22544A-7EE6-4342-B048-85BDC9FD1C3A}</a:tableStyleId>
              </a:tblPr>
              <a:tblGrid>
                <a:gridCol w="5880100">
                  <a:extLst>
                    <a:ext uri="{9D8B030D-6E8A-4147-A177-3AD203B41FA5}">
                      <a16:colId xmlns:a16="http://schemas.microsoft.com/office/drawing/2014/main" val="1575161947"/>
                    </a:ext>
                  </a:extLst>
                </a:gridCol>
              </a:tblGrid>
              <a:tr h="3177374">
                <a:tc>
                  <a:txBody>
                    <a:bodyPr/>
                    <a:lstStyle/>
                    <a:p>
                      <a:pPr marL="0" indent="0" algn="ctr">
                        <a:buFont typeface="メイリオ" panose="020B0604030504040204" pitchFamily="50" charset="-128"/>
                        <a:buNone/>
                      </a:pPr>
                      <a:endParaRPr kumimoji="1" lang="en-US" altLang="ja-JP" sz="1100" b="0" kern="1200" dirty="0">
                        <a:solidFill>
                          <a:schemeClr val="bg2">
                            <a:lumMod val="25000"/>
                          </a:schemeClr>
                        </a:solidFill>
                        <a:latin typeface="Meiryo UI" panose="020B0604030504040204" pitchFamily="50" charset="-128"/>
                        <a:ea typeface="Meiryo UI" panose="020B0604030504040204" pitchFamily="50" charset="-128"/>
                        <a:cs typeface="+mn-cs"/>
                      </a:endParaRPr>
                    </a:p>
                    <a:p>
                      <a:pPr marL="0" indent="0" algn="ctr">
                        <a:buFont typeface="メイリオ" panose="020B0604030504040204" pitchFamily="50" charset="-128"/>
                        <a:buNone/>
                      </a:pPr>
                      <a:endParaRPr kumimoji="1" lang="en-US" altLang="ja-JP" sz="1100" b="0" kern="1200" dirty="0">
                        <a:solidFill>
                          <a:schemeClr val="bg2">
                            <a:lumMod val="25000"/>
                          </a:schemeClr>
                        </a:solidFill>
                        <a:latin typeface="Meiryo UI" panose="020B0604030504040204" pitchFamily="50" charset="-128"/>
                        <a:ea typeface="Meiryo UI" panose="020B0604030504040204" pitchFamily="50" charset="-128"/>
                        <a:cs typeface="+mn-cs"/>
                      </a:endParaRPr>
                    </a:p>
                    <a:p>
                      <a:pPr marL="0" indent="0" algn="ctr">
                        <a:buFont typeface="メイリオ" panose="020B0604030504040204" pitchFamily="50" charset="-128"/>
                        <a:buNone/>
                      </a:pPr>
                      <a:endParaRPr kumimoji="1" lang="en-US" altLang="ja-JP" sz="1100" b="0" kern="1200" dirty="0">
                        <a:solidFill>
                          <a:schemeClr val="bg2">
                            <a:lumMod val="25000"/>
                          </a:schemeClr>
                        </a:solidFill>
                        <a:latin typeface="Meiryo UI" panose="020B0604030504040204" pitchFamily="50" charset="-128"/>
                        <a:ea typeface="Meiryo UI" panose="020B0604030504040204" pitchFamily="50" charset="-128"/>
                        <a:cs typeface="+mn-cs"/>
                      </a:endParaRPr>
                    </a:p>
                    <a:p>
                      <a:pPr marL="0" indent="0" algn="ctr">
                        <a:buFont typeface="メイリオ" panose="020B0604030504040204" pitchFamily="50" charset="-128"/>
                        <a:buNone/>
                      </a:pPr>
                      <a:endParaRPr kumimoji="1" lang="en-US" altLang="ja-JP" sz="1100" b="0" kern="1200" dirty="0">
                        <a:solidFill>
                          <a:schemeClr val="bg2">
                            <a:lumMod val="25000"/>
                          </a:schemeClr>
                        </a:solidFill>
                        <a:latin typeface="Meiryo UI" panose="020B0604030504040204" pitchFamily="50" charset="-128"/>
                        <a:ea typeface="Meiryo UI" panose="020B0604030504040204" pitchFamily="50" charset="-128"/>
                        <a:cs typeface="+mn-cs"/>
                      </a:endParaRPr>
                    </a:p>
                    <a:p>
                      <a:pPr marL="0" indent="0" algn="ctr">
                        <a:buFont typeface="メイリオ" panose="020B0604030504040204" pitchFamily="50" charset="-128"/>
                        <a:buNone/>
                      </a:pPr>
                      <a:endParaRPr kumimoji="1" lang="en-US" altLang="ja-JP" sz="1100" b="0" kern="1200" dirty="0">
                        <a:solidFill>
                          <a:schemeClr val="bg2">
                            <a:lumMod val="25000"/>
                          </a:schemeClr>
                        </a:solidFill>
                        <a:latin typeface="Meiryo UI" panose="020B0604030504040204" pitchFamily="50" charset="-128"/>
                        <a:ea typeface="Meiryo UI" panose="020B0604030504040204" pitchFamily="50" charset="-128"/>
                        <a:cs typeface="+mn-cs"/>
                      </a:endParaRPr>
                    </a:p>
                    <a:p>
                      <a:pPr marL="0" indent="0" algn="ctr">
                        <a:buFont typeface="メイリオ" panose="020B0604030504040204" pitchFamily="50" charset="-128"/>
                        <a:buNone/>
                      </a:pPr>
                      <a:endParaRPr kumimoji="1" lang="en-US" altLang="ja-JP" sz="1100" b="0" kern="1200" dirty="0">
                        <a:solidFill>
                          <a:schemeClr val="bg2">
                            <a:lumMod val="25000"/>
                          </a:schemeClr>
                        </a:solidFill>
                        <a:latin typeface="Meiryo UI" panose="020B0604030504040204" pitchFamily="50" charset="-128"/>
                        <a:ea typeface="Meiryo UI" panose="020B0604030504040204" pitchFamily="50" charset="-128"/>
                        <a:cs typeface="+mn-cs"/>
                      </a:endParaRPr>
                    </a:p>
                    <a:p>
                      <a:pPr marL="0" indent="0" algn="ctr">
                        <a:buFont typeface="メイリオ" panose="020B0604030504040204" pitchFamily="50" charset="-128"/>
                        <a:buNone/>
                      </a:pPr>
                      <a:endParaRPr kumimoji="1" lang="en-US" altLang="ja-JP" sz="1100" b="0" kern="1200" dirty="0">
                        <a:solidFill>
                          <a:schemeClr val="bg2">
                            <a:lumMod val="25000"/>
                          </a:schemeClr>
                        </a:solidFill>
                        <a:latin typeface="Meiryo UI" panose="020B0604030504040204" pitchFamily="50" charset="-128"/>
                        <a:ea typeface="Meiryo UI" panose="020B0604030504040204" pitchFamily="50" charset="-128"/>
                        <a:cs typeface="+mn-cs"/>
                      </a:endParaRPr>
                    </a:p>
                    <a:p>
                      <a:pPr marL="0" indent="0" algn="ctr">
                        <a:buFont typeface="メイリオ" panose="020B0604030504040204" pitchFamily="50" charset="-128"/>
                        <a:buNone/>
                      </a:pPr>
                      <a:endParaRPr kumimoji="1" lang="en-US" altLang="ja-JP" sz="1100" b="0" kern="1200" dirty="0">
                        <a:solidFill>
                          <a:schemeClr val="bg2">
                            <a:lumMod val="25000"/>
                          </a:schemeClr>
                        </a:solidFill>
                        <a:latin typeface="Meiryo UI" panose="020B0604030504040204" pitchFamily="50" charset="-128"/>
                        <a:ea typeface="Meiryo UI" panose="020B0604030504040204" pitchFamily="50" charset="-128"/>
                        <a:cs typeface="+mn-cs"/>
                      </a:endParaRPr>
                    </a:p>
                    <a:p>
                      <a:pPr marL="0" indent="0" algn="ctr">
                        <a:buFont typeface="メイリオ" panose="020B0604030504040204" pitchFamily="50" charset="-128"/>
                        <a:buNone/>
                      </a:pPr>
                      <a:endParaRPr kumimoji="1" lang="en-US" altLang="ja-JP" sz="1100" b="0" kern="1200" dirty="0">
                        <a:solidFill>
                          <a:schemeClr val="bg2">
                            <a:lumMod val="25000"/>
                          </a:schemeClr>
                        </a:solidFill>
                        <a:latin typeface="Meiryo UI" panose="020B0604030504040204" pitchFamily="50" charset="-128"/>
                        <a:ea typeface="Meiryo UI" panose="020B0604030504040204" pitchFamily="50" charset="-128"/>
                        <a:cs typeface="+mn-cs"/>
                      </a:endParaRPr>
                    </a:p>
                    <a:p>
                      <a:pPr marL="0" indent="0" algn="ctr">
                        <a:buFont typeface="メイリオ" panose="020B0604030504040204" pitchFamily="50" charset="-128"/>
                        <a:buNone/>
                      </a:pPr>
                      <a:endParaRPr kumimoji="1" lang="en-US" altLang="ja-JP" sz="1100" b="0" kern="1200" dirty="0">
                        <a:solidFill>
                          <a:schemeClr val="bg2">
                            <a:lumMod val="25000"/>
                          </a:schemeClr>
                        </a:solidFill>
                        <a:latin typeface="Meiryo UI" panose="020B0604030504040204" pitchFamily="50" charset="-128"/>
                        <a:ea typeface="Meiryo UI" panose="020B0604030504040204" pitchFamily="50" charset="-128"/>
                        <a:cs typeface="+mn-cs"/>
                      </a:endParaRPr>
                    </a:p>
                    <a:p>
                      <a:pPr marL="0" indent="0" algn="ctr">
                        <a:buFont typeface="メイリオ" panose="020B0604030504040204" pitchFamily="50" charset="-128"/>
                        <a:buNone/>
                      </a:pPr>
                      <a:endParaRPr kumimoji="1" lang="en-US" altLang="ja-JP" sz="1100" b="0" kern="1200" dirty="0">
                        <a:solidFill>
                          <a:schemeClr val="bg2">
                            <a:lumMod val="25000"/>
                          </a:schemeClr>
                        </a:solidFill>
                        <a:latin typeface="Meiryo UI" panose="020B0604030504040204" pitchFamily="50" charset="-128"/>
                        <a:ea typeface="Meiryo UI" panose="020B0604030504040204" pitchFamily="50" charset="-128"/>
                        <a:cs typeface="+mn-cs"/>
                      </a:endParaRPr>
                    </a:p>
                    <a:p>
                      <a:pPr marL="0" indent="0" algn="ctr">
                        <a:buFont typeface="メイリオ" panose="020B0604030504040204" pitchFamily="50" charset="-128"/>
                        <a:buNone/>
                      </a:pPr>
                      <a:endParaRPr kumimoji="1" lang="en-US" altLang="ja-JP" sz="1100" b="0" kern="1200" dirty="0">
                        <a:solidFill>
                          <a:schemeClr val="bg2">
                            <a:lumMod val="25000"/>
                          </a:schemeClr>
                        </a:solidFill>
                        <a:latin typeface="Meiryo UI" panose="020B0604030504040204" pitchFamily="50" charset="-128"/>
                        <a:ea typeface="Meiryo UI" panose="020B0604030504040204" pitchFamily="50" charset="-128"/>
                        <a:cs typeface="+mn-cs"/>
                      </a:endParaRPr>
                    </a:p>
                    <a:p>
                      <a:pPr marL="0" indent="0" algn="ctr">
                        <a:buFont typeface="メイリオ" panose="020B0604030504040204" pitchFamily="50" charset="-128"/>
                        <a:buNone/>
                      </a:pPr>
                      <a:endParaRPr kumimoji="1" lang="en-US" altLang="ja-JP" sz="1100" b="0" kern="1200" dirty="0">
                        <a:solidFill>
                          <a:schemeClr val="bg2">
                            <a:lumMod val="25000"/>
                          </a:schemeClr>
                        </a:solidFill>
                        <a:latin typeface="Meiryo UI" panose="020B0604030504040204" pitchFamily="50" charset="-128"/>
                        <a:ea typeface="Meiryo UI" panose="020B0604030504040204" pitchFamily="50" charset="-128"/>
                        <a:cs typeface="+mn-cs"/>
                      </a:endParaRPr>
                    </a:p>
                    <a:p>
                      <a:pPr marL="0" indent="0" algn="ctr">
                        <a:buFont typeface="メイリオ" panose="020B0604030504040204" pitchFamily="50" charset="-128"/>
                        <a:buNone/>
                      </a:pPr>
                      <a:endParaRPr kumimoji="1" lang="en-US" altLang="ja-JP" sz="1100" b="0" kern="1200" dirty="0">
                        <a:solidFill>
                          <a:schemeClr val="bg2">
                            <a:lumMod val="25000"/>
                          </a:schemeClr>
                        </a:solidFill>
                        <a:latin typeface="Meiryo UI" panose="020B0604030504040204" pitchFamily="50" charset="-128"/>
                        <a:ea typeface="Meiryo UI" panose="020B0604030504040204" pitchFamily="50" charset="-128"/>
                        <a:cs typeface="+mn-cs"/>
                      </a:endParaRPr>
                    </a:p>
                    <a:p>
                      <a:pPr marL="0" indent="0" algn="ctr">
                        <a:buFont typeface="メイリオ" panose="020B0604030504040204" pitchFamily="50" charset="-128"/>
                        <a:buNone/>
                      </a:pPr>
                      <a:endParaRPr kumimoji="1" lang="en-US" altLang="ja-JP" sz="1100" b="0" kern="1200" dirty="0">
                        <a:solidFill>
                          <a:schemeClr val="bg2">
                            <a:lumMod val="25000"/>
                          </a:schemeClr>
                        </a:solidFill>
                        <a:latin typeface="Meiryo UI" panose="020B0604030504040204" pitchFamily="50" charset="-128"/>
                        <a:ea typeface="Meiryo UI" panose="020B0604030504040204" pitchFamily="50" charset="-128"/>
                        <a:cs typeface="+mn-cs"/>
                      </a:endParaRPr>
                    </a:p>
                    <a:p>
                      <a:pPr marL="0" indent="0" algn="ctr">
                        <a:buFont typeface="メイリオ" panose="020B0604030504040204" pitchFamily="50" charset="-128"/>
                        <a:buNone/>
                      </a:pPr>
                      <a:endParaRPr kumimoji="1" lang="en-US" altLang="ja-JP" sz="1100" b="0" kern="1200" dirty="0">
                        <a:solidFill>
                          <a:schemeClr val="bg2">
                            <a:lumMod val="25000"/>
                          </a:schemeClr>
                        </a:solidFill>
                        <a:latin typeface="Meiryo UI" panose="020B0604030504040204" pitchFamily="50" charset="-128"/>
                        <a:ea typeface="Meiryo UI" panose="020B0604030504040204" pitchFamily="50" charset="-128"/>
                        <a:cs typeface="+mn-cs"/>
                      </a:endParaRPr>
                    </a:p>
                    <a:p>
                      <a:pPr marL="0" indent="0" algn="ctr">
                        <a:buFont typeface="メイリオ" panose="020B0604030504040204" pitchFamily="50" charset="-128"/>
                        <a:buNone/>
                      </a:pPr>
                      <a:endParaRPr kumimoji="1" lang="en-US" altLang="ja-JP" sz="1100" b="0" kern="1200" dirty="0">
                        <a:solidFill>
                          <a:schemeClr val="bg2">
                            <a:lumMod val="25000"/>
                          </a:schemeClr>
                        </a:solidFill>
                        <a:latin typeface="Meiryo UI" panose="020B0604030504040204" pitchFamily="50" charset="-128"/>
                        <a:ea typeface="Meiryo UI" panose="020B0604030504040204" pitchFamily="50" charset="-128"/>
                        <a:cs typeface="+mn-cs"/>
                      </a:endParaRPr>
                    </a:p>
                  </a:txBody>
                  <a:tcPr marT="252000" marB="90000">
                    <a:lnL w="76200" cap="flat" cmpd="sng" algn="ctr">
                      <a:solidFill>
                        <a:schemeClr val="accent1"/>
                      </a:solidFill>
                      <a:prstDash val="solid"/>
                      <a:round/>
                      <a:headEnd type="none" w="med" len="med"/>
                      <a:tailEnd type="none" w="med" len="med"/>
                    </a:lnL>
                    <a:lnR w="28575"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49455693"/>
                  </a:ext>
                </a:extLst>
              </a:tr>
            </a:tbl>
          </a:graphicData>
        </a:graphic>
      </p:graphicFrame>
      <p:graphicFrame>
        <p:nvGraphicFramePr>
          <p:cNvPr id="14" name="表 13">
            <a:extLst>
              <a:ext uri="{FF2B5EF4-FFF2-40B4-BE49-F238E27FC236}">
                <a16:creationId xmlns:a16="http://schemas.microsoft.com/office/drawing/2014/main" id="{95ED8CCC-D08C-FE09-9BD5-0343B37E38C4}"/>
              </a:ext>
            </a:extLst>
          </p:cNvPr>
          <p:cNvGraphicFramePr>
            <a:graphicFrameLocks noGrp="1"/>
          </p:cNvGraphicFramePr>
          <p:nvPr>
            <p:extLst>
              <p:ext uri="{D42A27DB-BD31-4B8C-83A1-F6EECF244321}">
                <p14:modId xmlns:p14="http://schemas.microsoft.com/office/powerpoint/2010/main" val="108395175"/>
              </p:ext>
            </p:extLst>
          </p:nvPr>
        </p:nvGraphicFramePr>
        <p:xfrm>
          <a:off x="753194" y="820800"/>
          <a:ext cx="5806356" cy="2253960"/>
        </p:xfrm>
        <a:graphic>
          <a:graphicData uri="http://schemas.openxmlformats.org/drawingml/2006/table">
            <a:tbl>
              <a:tblPr firstRow="1" bandRow="1">
                <a:tableStyleId>{5C22544A-7EE6-4342-B048-85BDC9FD1C3A}</a:tableStyleId>
              </a:tblPr>
              <a:tblGrid>
                <a:gridCol w="5806356">
                  <a:extLst>
                    <a:ext uri="{9D8B030D-6E8A-4147-A177-3AD203B41FA5}">
                      <a16:colId xmlns:a16="http://schemas.microsoft.com/office/drawing/2014/main" val="957238760"/>
                    </a:ext>
                  </a:extLst>
                </a:gridCol>
              </a:tblGrid>
              <a:tr h="170486">
                <a:tc>
                  <a:txBody>
                    <a:bodyPr/>
                    <a:lstStyle/>
                    <a:p>
                      <a:pPr marL="0" marR="0" lvl="0" indent="0" algn="l" defTabSz="1320759" rtl="0" eaLnBrk="1" fontAlgn="auto" latinLnBrk="0" hangingPunct="1">
                        <a:lnSpc>
                          <a:spcPct val="100000"/>
                        </a:lnSpc>
                        <a:spcBef>
                          <a:spcPts val="0"/>
                        </a:spcBef>
                        <a:spcAft>
                          <a:spcPts val="0"/>
                        </a:spcAft>
                        <a:buClrTx/>
                        <a:buSzTx/>
                        <a:buFontTx/>
                        <a:buNone/>
                        <a:tabLst/>
                        <a:defRPr/>
                      </a:pPr>
                      <a:r>
                        <a:rPr kumimoji="1" lang="ja-JP" altLang="en-US" sz="1400" b="1" dirty="0">
                          <a:solidFill>
                            <a:schemeClr val="bg2">
                              <a:lumMod val="10000"/>
                            </a:schemeClr>
                          </a:solidFill>
                          <a:latin typeface="メイリオ" panose="020B0604030504040204" pitchFamily="50" charset="-128"/>
                          <a:ea typeface="+mn-ea"/>
                        </a:rPr>
                        <a:t>☆</a:t>
                      </a:r>
                      <a:r>
                        <a:rPr kumimoji="1" lang="ja-JP" altLang="en-US" sz="1400" b="1" dirty="0">
                          <a:solidFill>
                            <a:schemeClr val="bg2">
                              <a:lumMod val="10000"/>
                            </a:schemeClr>
                          </a:solidFill>
                          <a:latin typeface="Meiryo UI" panose="020B0604030504040204" pitchFamily="50" charset="-128"/>
                          <a:ea typeface="Meiryo UI" panose="020B0604030504040204" pitchFamily="50" charset="-128"/>
                        </a:rPr>
                        <a:t>職場マネジメントにおけるポイント</a:t>
                      </a:r>
                      <a:endParaRPr kumimoji="1" lang="en-US" altLang="ja-JP" sz="1400" b="1" dirty="0">
                        <a:solidFill>
                          <a:schemeClr val="bg2">
                            <a:lumMod val="10000"/>
                          </a:schemeClr>
                        </a:solidFill>
                        <a:latin typeface="Meiryo UI" panose="020B0604030504040204" pitchFamily="50" charset="-128"/>
                        <a:ea typeface="Meiryo UI" panose="020B0604030504040204" pitchFamily="50" charset="-128"/>
                      </a:endParaRPr>
                    </a:p>
                  </a:txBody>
                  <a:tcPr marT="72000" marB="72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44892991"/>
                  </a:ext>
                </a:extLst>
              </a:tr>
              <a:tr h="812726">
                <a:tc>
                  <a:txBody>
                    <a:bodyPr/>
                    <a:lstStyle/>
                    <a:p>
                      <a:pPr marL="268288" indent="-171450">
                        <a:buFont typeface="メイリオ" panose="020B0604030504040204" pitchFamily="50" charset="-128"/>
                        <a:buChar char="➤"/>
                      </a:pPr>
                      <a:r>
                        <a:rPr kumimoji="1" lang="ja-JP" altLang="en-US" sz="1100" b="1" dirty="0">
                          <a:solidFill>
                            <a:schemeClr val="bg2">
                              <a:lumMod val="10000"/>
                            </a:schemeClr>
                          </a:solidFill>
                          <a:latin typeface="Meiryo UI" panose="020B0604030504040204" pitchFamily="50" charset="-128"/>
                          <a:ea typeface="Meiryo UI" panose="020B0604030504040204" pitchFamily="50" charset="-128"/>
                        </a:rPr>
                        <a:t>職場復帰後の働き方も工夫しましょう</a:t>
                      </a:r>
                      <a:endParaRPr kumimoji="1" lang="en-US" altLang="ja-JP" sz="1100" b="1" dirty="0">
                        <a:solidFill>
                          <a:schemeClr val="bg2">
                            <a:lumMod val="10000"/>
                          </a:schemeClr>
                        </a:solidFill>
                        <a:latin typeface="Meiryo UI" panose="020B0604030504040204" pitchFamily="50" charset="-128"/>
                        <a:ea typeface="Meiryo UI" panose="020B0604030504040204" pitchFamily="50" charset="-128"/>
                      </a:endParaRPr>
                    </a:p>
                    <a:p>
                      <a:pPr marL="355600" lvl="1" indent="-171450">
                        <a:buFont typeface="Wingdings" panose="05000000000000000000" pitchFamily="2" charset="2"/>
                        <a:buChar char=""/>
                      </a:pPr>
                      <a:r>
                        <a:rPr kumimoji="1" lang="ja-JP" altLang="en-US" sz="1100" b="0" dirty="0">
                          <a:solidFill>
                            <a:schemeClr val="bg2">
                              <a:lumMod val="10000"/>
                            </a:schemeClr>
                          </a:solidFill>
                          <a:latin typeface="Meiryo UI" panose="020B0604030504040204" pitchFamily="50" charset="-128"/>
                          <a:ea typeface="Meiryo UI" panose="020B0604030504040204" pitchFamily="50" charset="-128"/>
                        </a:rPr>
                        <a:t>業務の見える化により、担当者以外の従業員も業務の進行状況が分かるようにすることで、育児休業・産後パパ育休からの復帰後、子どもの体調等の問題で急に休む必要がある際に業務に支障を生じさせないようにします。</a:t>
                      </a:r>
                    </a:p>
                    <a:p>
                      <a:pPr marL="355600" lvl="1" indent="-171450">
                        <a:buFont typeface="Wingdings" panose="05000000000000000000" pitchFamily="2" charset="2"/>
                        <a:buChar char=""/>
                      </a:pPr>
                      <a:r>
                        <a:rPr kumimoji="1" lang="ja-JP" altLang="en-US" sz="1100" b="0" dirty="0">
                          <a:solidFill>
                            <a:schemeClr val="bg2">
                              <a:lumMod val="10000"/>
                            </a:schemeClr>
                          </a:solidFill>
                          <a:latin typeface="Meiryo UI" panose="020B0604030504040204" pitchFamily="50" charset="-128"/>
                          <a:ea typeface="Meiryo UI" panose="020B0604030504040204" pitchFamily="50" charset="-128"/>
                        </a:rPr>
                        <a:t>ジョブシェアリング・ペア制で、ある業務を</a:t>
                      </a:r>
                      <a:r>
                        <a:rPr kumimoji="1" lang="en-US" altLang="ja-JP" sz="1100" b="0" dirty="0">
                          <a:solidFill>
                            <a:schemeClr val="bg2">
                              <a:lumMod val="10000"/>
                            </a:schemeClr>
                          </a:solidFill>
                          <a:latin typeface="Meiryo UI" panose="020B0604030504040204" pitchFamily="50" charset="-128"/>
                          <a:ea typeface="Meiryo UI" panose="020B0604030504040204" pitchFamily="50" charset="-128"/>
                        </a:rPr>
                        <a:t>2</a:t>
                      </a:r>
                      <a:r>
                        <a:rPr kumimoji="1" lang="ja-JP" altLang="en-US" sz="1100" b="0" dirty="0">
                          <a:solidFill>
                            <a:schemeClr val="bg2">
                              <a:lumMod val="10000"/>
                            </a:schemeClr>
                          </a:solidFill>
                          <a:latin typeface="Meiryo UI" panose="020B0604030504040204" pitchFamily="50" charset="-128"/>
                          <a:ea typeface="Meiryo UI" panose="020B0604030504040204" pitchFamily="50" charset="-128"/>
                        </a:rPr>
                        <a:t>人もしくは複数の従業員で担当することにより、業務に支障を生じさせることがなくなり、また複数の人で業務を行うことで仕事を属人的にすることなく効率化を図ることも期待できます。</a:t>
                      </a:r>
                      <a:endParaRPr kumimoji="1" lang="en-US" altLang="ja-JP" sz="1100" b="0" dirty="0">
                        <a:solidFill>
                          <a:schemeClr val="bg2">
                            <a:lumMod val="10000"/>
                          </a:schemeClr>
                        </a:solidFill>
                        <a:latin typeface="Meiryo UI" panose="020B0604030504040204" pitchFamily="50" charset="-128"/>
                        <a:ea typeface="Meiryo UI" panose="020B0604030504040204" pitchFamily="50" charset="-128"/>
                      </a:endParaRPr>
                    </a:p>
                    <a:p>
                      <a:pPr marL="268288" marR="0" lvl="1" indent="-171450" algn="l" defTabSz="1320759" rtl="0" eaLnBrk="1" fontAlgn="auto" latinLnBrk="0" hangingPunct="1">
                        <a:lnSpc>
                          <a:spcPct val="100000"/>
                        </a:lnSpc>
                        <a:spcBef>
                          <a:spcPts val="600"/>
                        </a:spcBef>
                        <a:spcAft>
                          <a:spcPts val="0"/>
                        </a:spcAft>
                        <a:buClrTx/>
                        <a:buSzTx/>
                        <a:buFont typeface="メイリオ" panose="020B0604030504040204" pitchFamily="50" charset="-128"/>
                        <a:buChar char="➤"/>
                        <a:tabLst/>
                        <a:defRPr/>
                      </a:pPr>
                      <a:r>
                        <a:rPr kumimoji="1" lang="ja-JP" altLang="en-US" sz="1100" b="1" kern="1200" dirty="0">
                          <a:solidFill>
                            <a:schemeClr val="bg2">
                              <a:lumMod val="10000"/>
                            </a:schemeClr>
                          </a:solidFill>
                          <a:latin typeface="Meiryo UI" panose="020B0604030504040204" pitchFamily="50" charset="-128"/>
                          <a:ea typeface="Meiryo UI" panose="020B0604030504040204" pitchFamily="50" charset="-128"/>
                          <a:cs typeface="+mn-cs"/>
                        </a:rPr>
                        <a:t>テレワークを活用しましょう</a:t>
                      </a:r>
                      <a:endParaRPr kumimoji="1" lang="en-US" altLang="ja-JP" sz="1100" b="1" kern="1200" dirty="0">
                        <a:solidFill>
                          <a:schemeClr val="bg2">
                            <a:lumMod val="10000"/>
                          </a:schemeClr>
                        </a:solidFill>
                        <a:latin typeface="Meiryo UI" panose="020B0604030504040204" pitchFamily="50" charset="-128"/>
                        <a:ea typeface="Meiryo UI" panose="020B0604030504040204" pitchFamily="50" charset="-128"/>
                        <a:cs typeface="+mn-cs"/>
                      </a:endParaRPr>
                    </a:p>
                    <a:p>
                      <a:pPr marL="355600" lvl="1" indent="-171450">
                        <a:buFont typeface="Wingdings" panose="05000000000000000000" pitchFamily="2" charset="2"/>
                        <a:buChar char=""/>
                      </a:pPr>
                      <a:r>
                        <a:rPr kumimoji="1" lang="ja-JP" altLang="en-US" sz="1100" b="0" dirty="0">
                          <a:solidFill>
                            <a:schemeClr val="bg2">
                              <a:lumMod val="10000"/>
                            </a:schemeClr>
                          </a:solidFill>
                          <a:latin typeface="Meiryo UI" panose="020B0604030504040204" pitchFamily="50" charset="-128"/>
                          <a:ea typeface="Meiryo UI" panose="020B0604030504040204" pitchFamily="50" charset="-128"/>
                        </a:rPr>
                        <a:t>子育てをする従業員が能力を発揮するために、可能であれば、会社の方針に従って、テレワークの活用や短時間勤務制度の柔軟化を図りましょう。</a:t>
                      </a:r>
                      <a:endParaRPr kumimoji="1" lang="en-US" altLang="ja-JP" sz="1100" b="0" dirty="0">
                        <a:solidFill>
                          <a:schemeClr val="bg2">
                            <a:lumMod val="10000"/>
                          </a:schemeClr>
                        </a:solidFill>
                        <a:latin typeface="Meiryo UI" panose="020B0604030504040204" pitchFamily="50" charset="-128"/>
                        <a:ea typeface="Meiryo UI" panose="020B0604030504040204" pitchFamily="50" charset="-128"/>
                      </a:endParaRPr>
                    </a:p>
                  </a:txBody>
                  <a:tcPr marT="72000" marB="72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4160869026"/>
                  </a:ext>
                </a:extLst>
              </a:tr>
            </a:tbl>
          </a:graphicData>
        </a:graphic>
      </p:graphicFrame>
      <p:graphicFrame>
        <p:nvGraphicFramePr>
          <p:cNvPr id="6" name="表 5">
            <a:extLst>
              <a:ext uri="{FF2B5EF4-FFF2-40B4-BE49-F238E27FC236}">
                <a16:creationId xmlns:a16="http://schemas.microsoft.com/office/drawing/2014/main" id="{96066BF0-01B5-12E4-99D3-3F383ACB8F2D}"/>
              </a:ext>
            </a:extLst>
          </p:cNvPr>
          <p:cNvGraphicFramePr>
            <a:graphicFrameLocks noGrp="1"/>
          </p:cNvGraphicFramePr>
          <p:nvPr>
            <p:extLst>
              <p:ext uri="{D42A27DB-BD31-4B8C-83A1-F6EECF244321}">
                <p14:modId xmlns:p14="http://schemas.microsoft.com/office/powerpoint/2010/main" val="3696575458"/>
              </p:ext>
            </p:extLst>
          </p:nvPr>
        </p:nvGraphicFramePr>
        <p:xfrm>
          <a:off x="679450" y="3354510"/>
          <a:ext cx="5880100" cy="6317421"/>
        </p:xfrm>
        <a:graphic>
          <a:graphicData uri="http://schemas.openxmlformats.org/drawingml/2006/table">
            <a:tbl>
              <a:tblPr firstRow="1" bandRow="1">
                <a:effectLst/>
                <a:tableStyleId>{5C22544A-7EE6-4342-B048-85BDC9FD1C3A}</a:tableStyleId>
              </a:tblPr>
              <a:tblGrid>
                <a:gridCol w="2292788">
                  <a:extLst>
                    <a:ext uri="{9D8B030D-6E8A-4147-A177-3AD203B41FA5}">
                      <a16:colId xmlns:a16="http://schemas.microsoft.com/office/drawing/2014/main" val="1575161947"/>
                    </a:ext>
                  </a:extLst>
                </a:gridCol>
                <a:gridCol w="3587312">
                  <a:extLst>
                    <a:ext uri="{9D8B030D-6E8A-4147-A177-3AD203B41FA5}">
                      <a16:colId xmlns:a16="http://schemas.microsoft.com/office/drawing/2014/main" val="1023479318"/>
                    </a:ext>
                  </a:extLst>
                </a:gridCol>
              </a:tblGrid>
              <a:tr h="6317421">
                <a:tc>
                  <a:txBody>
                    <a:bodyPr/>
                    <a:lstStyle/>
                    <a:p>
                      <a:endParaRPr kumimoji="1" lang="ja-JP" altLang="en-US" sz="1100" b="0" dirty="0">
                        <a:solidFill>
                          <a:schemeClr val="bg2">
                            <a:lumMod val="25000"/>
                          </a:schemeClr>
                        </a:solidFill>
                        <a:latin typeface="Meiryo UI" panose="020B0604030504040204" pitchFamily="50" charset="-128"/>
                        <a:ea typeface="Meiryo UI" panose="020B0604030504040204" pitchFamily="50" charset="-128"/>
                      </a:endParaRPr>
                    </a:p>
                  </a:txBody>
                  <a:tcPr marT="216000">
                    <a:lnL w="76200" cap="flat" cmpd="sng" algn="ctr">
                      <a:solidFill>
                        <a:schemeClr val="accent1"/>
                      </a:solid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accent1"/>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1450" marR="0" lvl="0" indent="-171450" algn="l" defTabSz="1320759" rtl="0" eaLnBrk="1" fontAlgn="auto" latinLnBrk="0" hangingPunct="1">
                        <a:lnSpc>
                          <a:spcPct val="100000"/>
                        </a:lnSpc>
                        <a:spcBef>
                          <a:spcPts val="0"/>
                        </a:spcBef>
                        <a:spcAft>
                          <a:spcPts val="0"/>
                        </a:spcAft>
                        <a:buClrTx/>
                        <a:buSzTx/>
                        <a:buFont typeface="メイリオ" panose="020B0604030504040204" pitchFamily="50" charset="-128"/>
                        <a:buChar char="❏"/>
                        <a:tabLst/>
                        <a:defRPr/>
                      </a:pPr>
                      <a:r>
                        <a:rPr kumimoji="1" lang="ja-JP" altLang="en-US" sz="1100" b="1" dirty="0">
                          <a:solidFill>
                            <a:schemeClr val="bg2">
                              <a:lumMod val="10000"/>
                            </a:schemeClr>
                          </a:solidFill>
                          <a:latin typeface="Meiryo UI" panose="020B0604030504040204" pitchFamily="50" charset="-128"/>
                          <a:ea typeface="Meiryo UI" panose="020B0604030504040204" pitchFamily="50" charset="-128"/>
                        </a:rPr>
                        <a:t>柔軟な働き方に関する</a:t>
                      </a:r>
                      <a:r>
                        <a:rPr kumimoji="1" lang="ja-JP" altLang="en-US" sz="1100" b="1" kern="1200" dirty="0">
                          <a:solidFill>
                            <a:schemeClr val="bg2">
                              <a:lumMod val="10000"/>
                            </a:schemeClr>
                          </a:solidFill>
                          <a:latin typeface="Meiryo UI" panose="020B0604030504040204" pitchFamily="50" charset="-128"/>
                          <a:ea typeface="Meiryo UI" panose="020B0604030504040204" pitchFamily="50" charset="-128"/>
                          <a:cs typeface="+mn-cs"/>
                        </a:rPr>
                        <a:t>制度等の説明を行います</a:t>
                      </a:r>
                      <a:endParaRPr kumimoji="1" lang="en-US" altLang="ja-JP" sz="1100" b="1" kern="1200" dirty="0">
                        <a:solidFill>
                          <a:schemeClr val="bg2">
                            <a:lumMod val="10000"/>
                          </a:schemeClr>
                        </a:solidFill>
                        <a:latin typeface="Meiryo UI" panose="020B0604030504040204" pitchFamily="50" charset="-128"/>
                        <a:ea typeface="Meiryo UI" panose="020B0604030504040204" pitchFamily="50" charset="-128"/>
                        <a:cs typeface="+mn-cs"/>
                      </a:endParaRPr>
                    </a:p>
                    <a:p>
                      <a:pPr marL="355600" lvl="1" indent="-171450" algn="l" defTabSz="1320759" rtl="0" eaLnBrk="1" latinLnBrk="0" hangingPunct="1">
                        <a:lnSpc>
                          <a:spcPct val="100000"/>
                        </a:lnSpc>
                        <a:spcBef>
                          <a:spcPts val="0"/>
                        </a:spcBef>
                        <a:spcAft>
                          <a:spcPts val="0"/>
                        </a:spcAft>
                        <a:buFont typeface="Wingdings" panose="05000000000000000000" pitchFamily="2" charset="2"/>
                        <a:buChar char=""/>
                      </a:pPr>
                      <a:r>
                        <a:rPr kumimoji="1" lang="ja-JP" altLang="en-US" sz="1100" b="0" kern="1200" dirty="0">
                          <a:solidFill>
                            <a:schemeClr val="bg2">
                              <a:lumMod val="10000"/>
                            </a:schemeClr>
                          </a:solidFill>
                          <a:latin typeface="Meiryo UI" panose="020B0604030504040204" pitchFamily="50" charset="-128"/>
                          <a:ea typeface="Meiryo UI" panose="020B0604030504040204" pitchFamily="50" charset="-128"/>
                          <a:cs typeface="+mn-cs"/>
                        </a:rPr>
                        <a:t>子が</a:t>
                      </a:r>
                      <a:r>
                        <a:rPr kumimoji="1" lang="en-US" altLang="ja-JP" sz="1100" b="0" kern="1200" dirty="0">
                          <a:solidFill>
                            <a:schemeClr val="bg2">
                              <a:lumMod val="10000"/>
                            </a:schemeClr>
                          </a:solidFill>
                          <a:latin typeface="Meiryo UI" panose="020B0604030504040204" pitchFamily="50" charset="-128"/>
                          <a:ea typeface="Meiryo UI" panose="020B0604030504040204" pitchFamily="50" charset="-128"/>
                          <a:cs typeface="+mn-cs"/>
                        </a:rPr>
                        <a:t>3</a:t>
                      </a:r>
                      <a:r>
                        <a:rPr kumimoji="1" lang="ja-JP" altLang="en-US" sz="1100" b="0" kern="1200" dirty="0">
                          <a:solidFill>
                            <a:schemeClr val="bg2">
                              <a:lumMod val="10000"/>
                            </a:schemeClr>
                          </a:solidFill>
                          <a:latin typeface="Meiryo UI" panose="020B0604030504040204" pitchFamily="50" charset="-128"/>
                          <a:ea typeface="Meiryo UI" panose="020B0604030504040204" pitchFamily="50" charset="-128"/>
                          <a:cs typeface="+mn-cs"/>
                        </a:rPr>
                        <a:t>歳以降に利用可能な柔軟な働き方に関する制度について、説明しましょう（人事・総務担当者から説明してもかまいません）。</a:t>
                      </a:r>
                      <a:br>
                        <a:rPr kumimoji="1" lang="en-US" altLang="ja-JP" sz="1100" b="0" kern="1200" dirty="0">
                          <a:solidFill>
                            <a:schemeClr val="bg2">
                              <a:lumMod val="10000"/>
                            </a:schemeClr>
                          </a:solidFill>
                          <a:latin typeface="Meiryo UI" panose="020B0604030504040204" pitchFamily="50" charset="-128"/>
                          <a:ea typeface="Meiryo UI" panose="020B0604030504040204" pitchFamily="50" charset="-128"/>
                          <a:cs typeface="+mn-cs"/>
                        </a:rPr>
                      </a:br>
                      <a:endParaRPr kumimoji="1" lang="en-US" altLang="ja-JP" sz="1100" b="0" kern="1200" dirty="0">
                        <a:solidFill>
                          <a:schemeClr val="bg2">
                            <a:lumMod val="10000"/>
                          </a:schemeClr>
                        </a:solidFill>
                        <a:latin typeface="Meiryo UI" panose="020B0604030504040204" pitchFamily="50" charset="-128"/>
                        <a:ea typeface="Meiryo UI" panose="020B0604030504040204" pitchFamily="50" charset="-128"/>
                        <a:cs typeface="+mn-cs"/>
                      </a:endParaRPr>
                    </a:p>
                    <a:p>
                      <a:pPr marL="171450" indent="-171450">
                        <a:spcBef>
                          <a:spcPts val="0"/>
                        </a:spcBef>
                        <a:buFont typeface="メイリオ" panose="020B0604030504040204" pitchFamily="50" charset="-128"/>
                        <a:buChar char="❏"/>
                      </a:pPr>
                      <a:r>
                        <a:rPr kumimoji="1" lang="ja-JP" altLang="en-US" sz="1100" b="1" dirty="0">
                          <a:solidFill>
                            <a:schemeClr val="bg2">
                              <a:lumMod val="10000"/>
                            </a:schemeClr>
                          </a:solidFill>
                          <a:latin typeface="Meiryo UI" panose="020B0604030504040204" pitchFamily="50" charset="-128"/>
                          <a:ea typeface="Meiryo UI" panose="020B0604030504040204" pitchFamily="50" charset="-128"/>
                        </a:rPr>
                        <a:t>子が</a:t>
                      </a:r>
                      <a:r>
                        <a:rPr kumimoji="1" lang="en-US" altLang="ja-JP" sz="1100" b="1" dirty="0">
                          <a:solidFill>
                            <a:schemeClr val="bg2">
                              <a:lumMod val="10000"/>
                            </a:schemeClr>
                          </a:solidFill>
                          <a:latin typeface="Meiryo UI" panose="020B0604030504040204" pitchFamily="50" charset="-128"/>
                          <a:ea typeface="Meiryo UI" panose="020B0604030504040204" pitchFamily="50" charset="-128"/>
                        </a:rPr>
                        <a:t>3</a:t>
                      </a:r>
                      <a:r>
                        <a:rPr kumimoji="1" lang="ja-JP" altLang="en-US" sz="1100" b="1" dirty="0">
                          <a:solidFill>
                            <a:schemeClr val="bg2">
                              <a:lumMod val="10000"/>
                            </a:schemeClr>
                          </a:solidFill>
                          <a:latin typeface="Meiryo UI" panose="020B0604030504040204" pitchFamily="50" charset="-128"/>
                          <a:ea typeface="Meiryo UI" panose="020B0604030504040204" pitchFamily="50" charset="-128"/>
                        </a:rPr>
                        <a:t>歳になった後のことを想定し、配慮して欲しいことや今後の働き方について話し合います</a:t>
                      </a:r>
                      <a:endParaRPr kumimoji="1" lang="en-US" altLang="ja-JP" sz="1100" b="1" dirty="0">
                        <a:solidFill>
                          <a:schemeClr val="bg2">
                            <a:lumMod val="10000"/>
                          </a:schemeClr>
                        </a:solidFill>
                        <a:latin typeface="Meiryo UI" panose="020B0604030504040204" pitchFamily="50" charset="-128"/>
                        <a:ea typeface="Meiryo UI" panose="020B0604030504040204" pitchFamily="50" charset="-128"/>
                      </a:endParaRPr>
                    </a:p>
                    <a:p>
                      <a:pPr marL="271463" lvl="1" indent="-171450">
                        <a:buFont typeface="Wingdings" panose="05000000000000000000" pitchFamily="2" charset="2"/>
                        <a:buChar char=""/>
                      </a:pPr>
                      <a:r>
                        <a:rPr kumimoji="1" lang="ja-JP" altLang="en-US" sz="1100" b="0" dirty="0">
                          <a:solidFill>
                            <a:schemeClr val="bg2">
                              <a:lumMod val="10000"/>
                            </a:schemeClr>
                          </a:solidFill>
                          <a:latin typeface="Meiryo UI" panose="020B0604030504040204" pitchFamily="50" charset="-128"/>
                          <a:ea typeface="Meiryo UI" panose="020B0604030504040204" pitchFamily="50" charset="-128"/>
                        </a:rPr>
                        <a:t>仕事と育児の両立が思い通りに進んでいるか、今後の両立支援制度の利用方法を含めた働き方について意向を確認します。</a:t>
                      </a:r>
                      <a:endParaRPr kumimoji="1" lang="en-US" altLang="ja-JP" sz="1100" b="0" dirty="0">
                        <a:solidFill>
                          <a:schemeClr val="bg2">
                            <a:lumMod val="10000"/>
                          </a:schemeClr>
                        </a:solidFill>
                        <a:latin typeface="Meiryo UI" panose="020B0604030504040204" pitchFamily="50" charset="-128"/>
                        <a:ea typeface="Meiryo UI" panose="020B0604030504040204" pitchFamily="50" charset="-128"/>
                      </a:endParaRPr>
                    </a:p>
                    <a:p>
                      <a:pPr marL="271463" lvl="1" indent="-171450">
                        <a:buFont typeface="Wingdings" panose="05000000000000000000" pitchFamily="2" charset="2"/>
                        <a:buChar char=""/>
                      </a:pPr>
                      <a:r>
                        <a:rPr kumimoji="1" lang="ja-JP" altLang="en-US" sz="1100" b="0" dirty="0">
                          <a:solidFill>
                            <a:schemeClr val="bg2">
                              <a:lumMod val="10000"/>
                            </a:schemeClr>
                          </a:solidFill>
                          <a:latin typeface="Meiryo UI" panose="020B0604030504040204" pitchFamily="50" charset="-128"/>
                          <a:ea typeface="Meiryo UI" panose="020B0604030504040204" pitchFamily="50" charset="-128"/>
                        </a:rPr>
                        <a:t>制度対象者の意向を踏まえ、会社の状況に応じつつ、勤務時間帯・勤務地・業務量の調整、並びに両立支援制度の利用期間やその他労働条件の見直しを可能な範囲で行います。</a:t>
                      </a:r>
                    </a:p>
                    <a:p>
                      <a:pPr marL="271463" lvl="1" indent="-171450">
                        <a:buFont typeface="Wingdings" panose="05000000000000000000" pitchFamily="2" charset="2"/>
                        <a:buChar char=""/>
                      </a:pPr>
                      <a:r>
                        <a:rPr kumimoji="1" lang="ja-JP" altLang="en-US" sz="1100" b="0" dirty="0">
                          <a:solidFill>
                            <a:schemeClr val="bg2">
                              <a:lumMod val="10000"/>
                            </a:schemeClr>
                          </a:solidFill>
                          <a:latin typeface="Meiryo UI" panose="020B0604030504040204" pitchFamily="50" charset="-128"/>
                          <a:ea typeface="Meiryo UI" panose="020B0604030504040204" pitchFamily="50" charset="-128"/>
                        </a:rPr>
                        <a:t>また、周囲の従業員に対して、業務の偏りが生じていないかを確認し、必要に応じて業務分担の調整を行います。</a:t>
                      </a:r>
                      <a:br>
                        <a:rPr kumimoji="1" lang="en-US" altLang="ja-JP" sz="1100" b="0" dirty="0">
                          <a:solidFill>
                            <a:schemeClr val="bg2">
                              <a:lumMod val="10000"/>
                            </a:schemeClr>
                          </a:solidFill>
                          <a:latin typeface="Meiryo UI" panose="020B0604030504040204" pitchFamily="50" charset="-128"/>
                          <a:ea typeface="Meiryo UI" panose="020B0604030504040204" pitchFamily="50" charset="-128"/>
                        </a:rPr>
                      </a:br>
                      <a:endParaRPr kumimoji="1" lang="en-US" altLang="ja-JP" sz="1100" b="1" dirty="0">
                        <a:solidFill>
                          <a:schemeClr val="bg2">
                            <a:lumMod val="10000"/>
                          </a:schemeClr>
                        </a:solidFill>
                        <a:latin typeface="Meiryo UI" panose="020B0604030504040204" pitchFamily="50" charset="-128"/>
                        <a:ea typeface="Meiryo UI" panose="020B0604030504040204" pitchFamily="50" charset="-128"/>
                      </a:endParaRPr>
                    </a:p>
                    <a:p>
                      <a:pPr marL="171450" indent="-171450">
                        <a:spcBef>
                          <a:spcPts val="0"/>
                        </a:spcBef>
                        <a:buFont typeface="メイリオ" panose="020B0604030504040204" pitchFamily="50" charset="-128"/>
                        <a:buChar char="❏"/>
                      </a:pPr>
                      <a:r>
                        <a:rPr kumimoji="1" lang="ja-JP" altLang="en-US" sz="1100" b="1" dirty="0">
                          <a:solidFill>
                            <a:schemeClr val="bg2">
                              <a:lumMod val="10000"/>
                            </a:schemeClr>
                          </a:solidFill>
                          <a:latin typeface="Meiryo UI" panose="020B0604030504040204" pitchFamily="50" charset="-128"/>
                          <a:ea typeface="Meiryo UI" panose="020B0604030504040204" pitchFamily="50" charset="-128"/>
                        </a:rPr>
                        <a:t>両立支援制度の利用申出を受けます</a:t>
                      </a:r>
                      <a:endParaRPr kumimoji="1" lang="en-US" altLang="ja-JP" sz="1100" b="1" dirty="0">
                        <a:solidFill>
                          <a:schemeClr val="bg2">
                            <a:lumMod val="10000"/>
                          </a:schemeClr>
                        </a:solidFill>
                        <a:latin typeface="Meiryo UI" panose="020B0604030504040204" pitchFamily="50" charset="-128"/>
                        <a:ea typeface="Meiryo UI" panose="020B0604030504040204" pitchFamily="50" charset="-128"/>
                      </a:endParaRPr>
                    </a:p>
                    <a:p>
                      <a:pPr marL="355600" lvl="1" indent="-171450" algn="l" defTabSz="1320759" rtl="0" eaLnBrk="1" latinLnBrk="0" hangingPunct="1">
                        <a:lnSpc>
                          <a:spcPct val="100000"/>
                        </a:lnSpc>
                        <a:spcBef>
                          <a:spcPts val="0"/>
                        </a:spcBef>
                        <a:spcAft>
                          <a:spcPts val="0"/>
                        </a:spcAft>
                        <a:buFont typeface="Wingdings" panose="05000000000000000000" pitchFamily="2" charset="2"/>
                        <a:buChar char=""/>
                      </a:pPr>
                      <a:r>
                        <a:rPr kumimoji="1" lang="ja-JP" altLang="en-US" sz="1100" b="0" kern="1200" dirty="0">
                          <a:solidFill>
                            <a:schemeClr val="bg2">
                              <a:lumMod val="10000"/>
                            </a:schemeClr>
                          </a:solidFill>
                          <a:latin typeface="Meiryo UI" panose="020B0604030504040204" pitchFamily="50" charset="-128"/>
                          <a:ea typeface="Meiryo UI" panose="020B0604030504040204" pitchFamily="50" charset="-128"/>
                          <a:cs typeface="+mn-cs"/>
                        </a:rPr>
                        <a:t>時差出勤・フレックスタイム、テレワーク、新たな休暇の付与、設置運営する保育所施設の利用・ベビーシッター費用補助、短時間勤務等の制度のうち、会社が規定する両立支援制度を選択して、利用の申出を受けた場合、人事・総務担当者に報告し、希望に応じた働き方ができるように対応してください。</a:t>
                      </a:r>
                      <a:endParaRPr kumimoji="1" lang="en-US" altLang="ja-JP" sz="1100" b="0" kern="1200" dirty="0">
                        <a:solidFill>
                          <a:schemeClr val="bg2">
                            <a:lumMod val="10000"/>
                          </a:schemeClr>
                        </a:solidFill>
                        <a:latin typeface="Meiryo UI" panose="020B0604030504040204" pitchFamily="50" charset="-128"/>
                        <a:ea typeface="Meiryo UI" panose="020B0604030504040204" pitchFamily="50" charset="-128"/>
                        <a:cs typeface="+mn-cs"/>
                      </a:endParaRPr>
                    </a:p>
                    <a:p>
                      <a:pPr marL="184150" lvl="1" indent="0" algn="l" defTabSz="1320759" rtl="0" eaLnBrk="1" latinLnBrk="0" hangingPunct="1">
                        <a:lnSpc>
                          <a:spcPct val="100000"/>
                        </a:lnSpc>
                        <a:spcBef>
                          <a:spcPts val="0"/>
                        </a:spcBef>
                        <a:spcAft>
                          <a:spcPts val="0"/>
                        </a:spcAft>
                        <a:buFont typeface="Wingdings" panose="05000000000000000000" pitchFamily="2" charset="2"/>
                        <a:buNone/>
                      </a:pPr>
                      <a:endParaRPr kumimoji="1" lang="en-US" altLang="ja-JP" sz="1100" b="0" kern="1200" dirty="0">
                        <a:solidFill>
                          <a:schemeClr val="bg2">
                            <a:lumMod val="25000"/>
                          </a:schemeClr>
                        </a:solidFill>
                        <a:latin typeface="Meiryo UI" panose="020B0604030504040204" pitchFamily="50" charset="-128"/>
                        <a:ea typeface="Meiryo UI" panose="020B0604030504040204" pitchFamily="50" charset="-128"/>
                        <a:cs typeface="+mn-cs"/>
                      </a:endParaRPr>
                    </a:p>
                    <a:p>
                      <a:pPr marL="184150" lvl="1" indent="0" algn="l" defTabSz="1320759" rtl="0" eaLnBrk="1" latinLnBrk="0" hangingPunct="1">
                        <a:lnSpc>
                          <a:spcPct val="100000"/>
                        </a:lnSpc>
                        <a:spcBef>
                          <a:spcPts val="0"/>
                        </a:spcBef>
                        <a:spcAft>
                          <a:spcPts val="0"/>
                        </a:spcAft>
                        <a:buFont typeface="Wingdings" panose="05000000000000000000" pitchFamily="2" charset="2"/>
                        <a:buNone/>
                      </a:pPr>
                      <a:endParaRPr kumimoji="1" lang="en-US" altLang="ja-JP" sz="1100" b="0" kern="1200" dirty="0">
                        <a:solidFill>
                          <a:schemeClr val="bg2">
                            <a:lumMod val="25000"/>
                          </a:schemeClr>
                        </a:solidFill>
                        <a:latin typeface="Meiryo UI" panose="020B0604030504040204" pitchFamily="50" charset="-128"/>
                        <a:ea typeface="Meiryo UI" panose="020B0604030504040204" pitchFamily="50" charset="-128"/>
                        <a:cs typeface="+mn-cs"/>
                      </a:endParaRPr>
                    </a:p>
                    <a:p>
                      <a:pPr marL="184150" lvl="1" indent="0" algn="l" defTabSz="1320759" rtl="0" eaLnBrk="1" latinLnBrk="0" hangingPunct="1">
                        <a:lnSpc>
                          <a:spcPct val="100000"/>
                        </a:lnSpc>
                        <a:spcBef>
                          <a:spcPts val="0"/>
                        </a:spcBef>
                        <a:spcAft>
                          <a:spcPts val="0"/>
                        </a:spcAft>
                        <a:buFont typeface="Wingdings" panose="05000000000000000000" pitchFamily="2" charset="2"/>
                        <a:buNone/>
                      </a:pPr>
                      <a:endParaRPr kumimoji="1" lang="en-US" altLang="ja-JP" sz="1100" b="0" kern="1200" dirty="0">
                        <a:solidFill>
                          <a:schemeClr val="bg2">
                            <a:lumMod val="25000"/>
                          </a:schemeClr>
                        </a:solidFill>
                        <a:latin typeface="Meiryo UI" panose="020B0604030504040204" pitchFamily="50" charset="-128"/>
                        <a:ea typeface="Meiryo UI" panose="020B0604030504040204" pitchFamily="50" charset="-128"/>
                        <a:cs typeface="+mn-cs"/>
                      </a:endParaRPr>
                    </a:p>
                    <a:p>
                      <a:pPr marL="184150" lvl="1" indent="0" algn="l" defTabSz="1320759" rtl="0" eaLnBrk="1" latinLnBrk="0" hangingPunct="1">
                        <a:lnSpc>
                          <a:spcPct val="100000"/>
                        </a:lnSpc>
                        <a:spcBef>
                          <a:spcPts val="0"/>
                        </a:spcBef>
                        <a:spcAft>
                          <a:spcPts val="0"/>
                        </a:spcAft>
                        <a:buFont typeface="Wingdings" panose="05000000000000000000" pitchFamily="2" charset="2"/>
                        <a:buNone/>
                      </a:pPr>
                      <a:endParaRPr kumimoji="1" lang="en-US" altLang="ja-JP" sz="1100" b="0" kern="1200" dirty="0">
                        <a:solidFill>
                          <a:schemeClr val="bg2">
                            <a:lumMod val="25000"/>
                          </a:schemeClr>
                        </a:solidFill>
                        <a:latin typeface="Meiryo UI" panose="020B0604030504040204" pitchFamily="50" charset="-128"/>
                        <a:ea typeface="Meiryo UI" panose="020B0604030504040204" pitchFamily="50" charset="-128"/>
                        <a:cs typeface="+mn-cs"/>
                      </a:endParaRPr>
                    </a:p>
                    <a:p>
                      <a:pPr marL="184150" lvl="1" indent="0" algn="l" defTabSz="1320759" rtl="0" eaLnBrk="1" latinLnBrk="0" hangingPunct="1">
                        <a:lnSpc>
                          <a:spcPct val="100000"/>
                        </a:lnSpc>
                        <a:spcBef>
                          <a:spcPts val="0"/>
                        </a:spcBef>
                        <a:spcAft>
                          <a:spcPts val="0"/>
                        </a:spcAft>
                        <a:buFont typeface="Wingdings" panose="05000000000000000000" pitchFamily="2" charset="2"/>
                        <a:buNone/>
                      </a:pPr>
                      <a:endParaRPr kumimoji="1" lang="en-US" altLang="ja-JP" sz="1100" b="0" kern="1200" dirty="0">
                        <a:solidFill>
                          <a:schemeClr val="bg2">
                            <a:lumMod val="25000"/>
                          </a:schemeClr>
                        </a:solidFill>
                        <a:latin typeface="Meiryo UI" panose="020B0604030504040204" pitchFamily="50" charset="-128"/>
                        <a:ea typeface="Meiryo UI" panose="020B0604030504040204" pitchFamily="50" charset="-128"/>
                        <a:cs typeface="+mn-cs"/>
                      </a:endParaRPr>
                    </a:p>
                    <a:p>
                      <a:pPr marL="184150" lvl="1" indent="0" algn="l" defTabSz="1320759" rtl="0" eaLnBrk="1" latinLnBrk="0" hangingPunct="1">
                        <a:lnSpc>
                          <a:spcPct val="100000"/>
                        </a:lnSpc>
                        <a:spcBef>
                          <a:spcPts val="0"/>
                        </a:spcBef>
                        <a:spcAft>
                          <a:spcPts val="0"/>
                        </a:spcAft>
                        <a:buFont typeface="Wingdings" panose="05000000000000000000" pitchFamily="2" charset="2"/>
                        <a:buNone/>
                      </a:pPr>
                      <a:endParaRPr kumimoji="1" lang="en-US" altLang="ja-JP" sz="1100" b="0" kern="1200" dirty="0">
                        <a:solidFill>
                          <a:schemeClr val="bg2">
                            <a:lumMod val="25000"/>
                          </a:schemeClr>
                        </a:solidFill>
                        <a:latin typeface="Meiryo UI" panose="020B0604030504040204" pitchFamily="50" charset="-128"/>
                        <a:ea typeface="Meiryo UI" panose="020B0604030504040204" pitchFamily="50" charset="-128"/>
                        <a:cs typeface="+mn-cs"/>
                      </a:endParaRPr>
                    </a:p>
                    <a:p>
                      <a:pPr marL="184150" lvl="1" indent="0" algn="l" defTabSz="1320759" rtl="0" eaLnBrk="1" latinLnBrk="0" hangingPunct="1">
                        <a:lnSpc>
                          <a:spcPct val="100000"/>
                        </a:lnSpc>
                        <a:spcBef>
                          <a:spcPts val="0"/>
                        </a:spcBef>
                        <a:spcAft>
                          <a:spcPts val="0"/>
                        </a:spcAft>
                        <a:buFont typeface="Wingdings" panose="05000000000000000000" pitchFamily="2" charset="2"/>
                        <a:buNone/>
                      </a:pPr>
                      <a:endParaRPr kumimoji="1" lang="en-US" altLang="ja-JP" sz="1100" b="0" kern="1200" dirty="0">
                        <a:solidFill>
                          <a:schemeClr val="bg2">
                            <a:lumMod val="25000"/>
                          </a:schemeClr>
                        </a:solidFill>
                        <a:latin typeface="Meiryo UI" panose="020B0604030504040204" pitchFamily="50" charset="-128"/>
                        <a:ea typeface="Meiryo UI" panose="020B0604030504040204" pitchFamily="50" charset="-128"/>
                        <a:cs typeface="+mn-cs"/>
                      </a:endParaRPr>
                    </a:p>
                    <a:p>
                      <a:pPr marL="184150" lvl="1" indent="0" algn="l" defTabSz="1320759" rtl="0" eaLnBrk="1" latinLnBrk="0" hangingPunct="1">
                        <a:lnSpc>
                          <a:spcPct val="100000"/>
                        </a:lnSpc>
                        <a:spcBef>
                          <a:spcPts val="0"/>
                        </a:spcBef>
                        <a:spcAft>
                          <a:spcPts val="0"/>
                        </a:spcAft>
                        <a:buFont typeface="Wingdings" panose="05000000000000000000" pitchFamily="2" charset="2"/>
                        <a:buNone/>
                      </a:pPr>
                      <a:endParaRPr kumimoji="1" lang="ja-JP" altLang="en-US" sz="1100" b="0" kern="1200" dirty="0">
                        <a:solidFill>
                          <a:schemeClr val="bg2">
                            <a:lumMod val="25000"/>
                          </a:schemeClr>
                        </a:solidFill>
                        <a:latin typeface="Meiryo UI" panose="020B0604030504040204" pitchFamily="50" charset="-128"/>
                        <a:ea typeface="Meiryo UI" panose="020B0604030504040204" pitchFamily="50" charset="-128"/>
                        <a:cs typeface="+mn-cs"/>
                      </a:endParaRPr>
                    </a:p>
                  </a:txBody>
                  <a:tcPr marL="90000" marT="216000" marB="90000">
                    <a:lnL w="6350"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accent1"/>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49455693"/>
                  </a:ext>
                </a:extLst>
              </a:tr>
            </a:tbl>
          </a:graphicData>
        </a:graphic>
      </p:graphicFrame>
      <p:graphicFrame>
        <p:nvGraphicFramePr>
          <p:cNvPr id="2" name="表 1">
            <a:extLst>
              <a:ext uri="{FF2B5EF4-FFF2-40B4-BE49-F238E27FC236}">
                <a16:creationId xmlns:a16="http://schemas.microsoft.com/office/drawing/2014/main" id="{6D8927B7-5489-D2DF-1284-B218504736A8}"/>
              </a:ext>
            </a:extLst>
          </p:cNvPr>
          <p:cNvGraphicFramePr>
            <a:graphicFrameLocks noGrp="1"/>
          </p:cNvGraphicFramePr>
          <p:nvPr>
            <p:extLst>
              <p:ext uri="{D42A27DB-BD31-4B8C-83A1-F6EECF244321}">
                <p14:modId xmlns:p14="http://schemas.microsoft.com/office/powerpoint/2010/main" val="1685501355"/>
              </p:ext>
            </p:extLst>
          </p:nvPr>
        </p:nvGraphicFramePr>
        <p:xfrm>
          <a:off x="786478" y="7648106"/>
          <a:ext cx="5806356" cy="2023825"/>
        </p:xfrm>
        <a:graphic>
          <a:graphicData uri="http://schemas.openxmlformats.org/drawingml/2006/table">
            <a:tbl>
              <a:tblPr firstRow="1" bandRow="1">
                <a:tableStyleId>{5C22544A-7EE6-4342-B048-85BDC9FD1C3A}</a:tableStyleId>
              </a:tblPr>
              <a:tblGrid>
                <a:gridCol w="5806356">
                  <a:extLst>
                    <a:ext uri="{9D8B030D-6E8A-4147-A177-3AD203B41FA5}">
                      <a16:colId xmlns:a16="http://schemas.microsoft.com/office/drawing/2014/main" val="2326534351"/>
                    </a:ext>
                  </a:extLst>
                </a:gridCol>
              </a:tblGrid>
              <a:tr h="371065">
                <a:tc>
                  <a:txBody>
                    <a:bodyPr/>
                    <a:lstStyle/>
                    <a:p>
                      <a:pPr marL="0" marR="0" lvl="0" indent="0" algn="l" defTabSz="1320759" rtl="0" eaLnBrk="1" fontAlgn="auto" latinLnBrk="0" hangingPunct="1">
                        <a:lnSpc>
                          <a:spcPct val="100000"/>
                        </a:lnSpc>
                        <a:spcBef>
                          <a:spcPts val="0"/>
                        </a:spcBef>
                        <a:spcAft>
                          <a:spcPts val="0"/>
                        </a:spcAft>
                        <a:buClrTx/>
                        <a:buSzTx/>
                        <a:buFontTx/>
                        <a:buNone/>
                        <a:tabLst/>
                        <a:defRPr/>
                      </a:pPr>
                      <a:r>
                        <a:rPr kumimoji="1" lang="ja-JP" altLang="en-US" sz="1100" b="1" u="none" dirty="0">
                          <a:ln w="0">
                            <a:noFill/>
                          </a:ln>
                          <a:solidFill>
                            <a:schemeClr val="bg1"/>
                          </a:solidFill>
                          <a:effectLst/>
                          <a:latin typeface="Meiryo UI" panose="020B0604030504040204" pitchFamily="50" charset="-128"/>
                          <a:ea typeface="Meiryo UI" panose="020B0604030504040204" pitchFamily="50" charset="-128"/>
                        </a:rPr>
                        <a:t>❢ </a:t>
                      </a:r>
                      <a:r>
                        <a:rPr kumimoji="1" lang="ja-JP" altLang="en-US" sz="1100" b="1" dirty="0">
                          <a:latin typeface="Meiryo UI" panose="020B0604030504040204" pitchFamily="50" charset="-128"/>
                          <a:ea typeface="Meiryo UI" panose="020B0604030504040204" pitchFamily="50" charset="-128"/>
                        </a:rPr>
                        <a:t>妊娠・出産・育児におけるハラスメントを起こさない</a:t>
                      </a:r>
                    </a:p>
                  </a:txBody>
                  <a:tcPr marL="90000" marR="90000" marT="72000" marB="72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989725737"/>
                  </a:ext>
                </a:extLst>
              </a:tr>
              <a:tr h="370840">
                <a:tc>
                  <a:txBody>
                    <a:bodyPr/>
                    <a:lstStyle/>
                    <a:p>
                      <a:r>
                        <a:rPr lang="ja-JP" altLang="en-US" sz="1100" b="0" i="0" u="none" strike="noStrike" spc="-10" baseline="0" dirty="0">
                          <a:solidFill>
                            <a:schemeClr val="bg2">
                              <a:lumMod val="10000"/>
                            </a:schemeClr>
                          </a:solidFill>
                          <a:latin typeface="Meiryo UI" panose="020B0604030504040204" pitchFamily="50" charset="-128"/>
                          <a:ea typeface="Meiryo UI" panose="020B0604030504040204" pitchFamily="50" charset="-128"/>
                        </a:rPr>
                        <a:t>妊娠・出産の申出をしたこと、育児休業・産後パパ育休の申出・取得をしたこと等を理由に、事業主が解雇や退職強要、正社員からパートへの契約変更等の不利益な取り扱いを行うことは禁止されています。</a:t>
                      </a:r>
                      <a:endParaRPr lang="en-US" altLang="ja-JP" sz="1100" spc="-10" dirty="0">
                        <a:solidFill>
                          <a:schemeClr val="bg2">
                            <a:lumMod val="10000"/>
                          </a:schemeClr>
                        </a:solidFill>
                        <a:latin typeface="Meiryo UI" panose="020B0604030504040204" pitchFamily="50" charset="-128"/>
                        <a:ea typeface="Meiryo UI" panose="020B0604030504040204" pitchFamily="50" charset="-128"/>
                      </a:endParaRPr>
                    </a:p>
                    <a:p>
                      <a:r>
                        <a:rPr lang="ja-JP" altLang="en-US" sz="1100" b="0" i="0" u="none" strike="noStrike" spc="-10" baseline="0" dirty="0">
                          <a:solidFill>
                            <a:schemeClr val="bg2">
                              <a:lumMod val="10000"/>
                            </a:schemeClr>
                          </a:solidFill>
                          <a:latin typeface="Meiryo UI" panose="020B0604030504040204" pitchFamily="50" charset="-128"/>
                          <a:ea typeface="Meiryo UI" panose="020B0604030504040204" pitchFamily="50" charset="-128"/>
                        </a:rPr>
                        <a:t>また、事業主には、上司や同僚からのハラスメントを防止する措置を講じることが義務付けられています。</a:t>
                      </a:r>
                    </a:p>
                    <a:p>
                      <a:endParaRPr lang="en-US" altLang="ja-JP" sz="1100" b="1" i="0" u="none" strike="noStrike" spc="0" baseline="0" dirty="0">
                        <a:solidFill>
                          <a:schemeClr val="bg2">
                            <a:lumMod val="10000"/>
                          </a:schemeClr>
                        </a:solidFill>
                        <a:latin typeface="Meiryo UI" panose="020B0604030504040204" pitchFamily="50" charset="-128"/>
                        <a:ea typeface="Meiryo UI" panose="020B0604030504040204" pitchFamily="50" charset="-128"/>
                      </a:endParaRPr>
                    </a:p>
                    <a:p>
                      <a:r>
                        <a:rPr lang="ja-JP" altLang="en-US" sz="1100" b="1" i="0" u="none" strike="noStrike" spc="0" baseline="0" dirty="0">
                          <a:solidFill>
                            <a:schemeClr val="bg2">
                              <a:lumMod val="10000"/>
                            </a:schemeClr>
                          </a:solidFill>
                          <a:latin typeface="Meiryo UI" panose="020B0604030504040204" pitchFamily="50" charset="-128"/>
                          <a:ea typeface="Meiryo UI" panose="020B0604030504040204" pitchFamily="50" charset="-128"/>
                        </a:rPr>
                        <a:t>ハラスメントの典型例</a:t>
                      </a:r>
                      <a:endParaRPr lang="ja-JP" altLang="en-US" sz="1100" b="0" i="0" u="none" strike="noStrike" spc="0" baseline="0" dirty="0">
                        <a:solidFill>
                          <a:schemeClr val="bg2">
                            <a:lumMod val="10000"/>
                          </a:schemeClr>
                        </a:solidFill>
                        <a:latin typeface="Meiryo UI" panose="020B0604030504040204" pitchFamily="50" charset="-128"/>
                        <a:ea typeface="Meiryo UI" panose="020B0604030504040204" pitchFamily="50" charset="-128"/>
                      </a:endParaRPr>
                    </a:p>
                    <a:p>
                      <a:pPr marL="171450" lvl="0" indent="-171450">
                        <a:buFont typeface="Wingdings" panose="05000000000000000000" pitchFamily="2" charset="2"/>
                        <a:buChar char=""/>
                      </a:pPr>
                      <a:r>
                        <a:rPr kumimoji="1" lang="ja-JP" altLang="en-US" sz="1100" b="0" i="0" u="none" strike="noStrike" kern="1200" spc="0" baseline="0" dirty="0">
                          <a:solidFill>
                            <a:schemeClr val="bg2">
                              <a:lumMod val="10000"/>
                            </a:schemeClr>
                          </a:solidFill>
                          <a:latin typeface="Meiryo UI" panose="020B0604030504040204" pitchFamily="50" charset="-128"/>
                          <a:ea typeface="Meiryo UI" panose="020B0604030504040204" pitchFamily="50" charset="-128"/>
                          <a:cs typeface="+mn-cs"/>
                        </a:rPr>
                        <a:t>育児休業の取得について上司に相談したら「男のくせに育児休業を取るなんてあり得ない」と言われ、取得を諦めざるを得なかった。</a:t>
                      </a:r>
                      <a:endParaRPr kumimoji="1" lang="en-US" altLang="ja-JP" sz="1100" spc="0" dirty="0">
                        <a:solidFill>
                          <a:schemeClr val="bg2">
                            <a:lumMod val="10000"/>
                          </a:schemeClr>
                        </a:solidFill>
                        <a:latin typeface="Meiryo UI" panose="020B0604030504040204" pitchFamily="50" charset="-128"/>
                        <a:ea typeface="Meiryo UI" panose="020B0604030504040204" pitchFamily="50" charset="-128"/>
                      </a:endParaRPr>
                    </a:p>
                    <a:p>
                      <a:pPr marL="171450" lvl="0" indent="-171450">
                        <a:buFont typeface="Wingdings" panose="05000000000000000000" pitchFamily="2" charset="2"/>
                        <a:buChar char=""/>
                      </a:pPr>
                      <a:r>
                        <a:rPr kumimoji="1" lang="ja-JP" altLang="en-US" sz="1100" b="0" i="0" u="none" strike="noStrike" kern="1200" spc="0" baseline="0" dirty="0">
                          <a:solidFill>
                            <a:schemeClr val="bg2">
                              <a:lumMod val="10000"/>
                            </a:schemeClr>
                          </a:solidFill>
                          <a:latin typeface="Meiryo UI" panose="020B0604030504040204" pitchFamily="50" charset="-128"/>
                          <a:ea typeface="Meiryo UI" panose="020B0604030504040204" pitchFamily="50" charset="-128"/>
                          <a:cs typeface="+mn-cs"/>
                        </a:rPr>
                        <a:t>産後パパ育休の取得を周囲に伝えたら、同僚から「迷惑だ。自分なら取得しない。あなたもそうすべき。」と言われ苦痛に感じた。</a:t>
                      </a:r>
                      <a:endParaRPr kumimoji="1" lang="ja-JP" altLang="en-US" sz="1100" spc="0" dirty="0">
                        <a:solidFill>
                          <a:schemeClr val="bg2">
                            <a:lumMod val="10000"/>
                          </a:schemeClr>
                        </a:solidFill>
                        <a:latin typeface="Meiryo UI" panose="020B0604030504040204" pitchFamily="50" charset="-128"/>
                        <a:ea typeface="Meiryo UI" panose="020B0604030504040204" pitchFamily="50" charset="-128"/>
                      </a:endParaRPr>
                    </a:p>
                  </a:txBody>
                  <a:tcPr marL="90000" marR="90000" marT="72000" marB="72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352599473"/>
                  </a:ext>
                </a:extLst>
              </a:tr>
            </a:tbl>
          </a:graphicData>
        </a:graphic>
      </p:graphicFrame>
      <p:pic>
        <p:nvPicPr>
          <p:cNvPr id="15" name="グラフィックス 14" descr="混乱した人 枠線">
            <a:extLst>
              <a:ext uri="{FF2B5EF4-FFF2-40B4-BE49-F238E27FC236}">
                <a16:creationId xmlns:a16="http://schemas.microsoft.com/office/drawing/2014/main" id="{E6207D08-1027-9731-E64D-8D8E84E11184}"/>
              </a:ext>
            </a:extLst>
          </p:cNvPr>
          <p:cNvPicPr>
            <a:picLocks noChangeAspect="1"/>
          </p:cNvPicPr>
          <p:nvPr/>
        </p:nvPicPr>
        <p:blipFill rotWithShape="1">
          <a:blip r:embed="rId2">
            <a:extLst>
              <a:ext uri="{96DAC541-7B7A-43D3-8B79-37D633B846F1}">
                <asvg:svgBlip xmlns:asvg="http://schemas.microsoft.com/office/drawing/2016/SVG/main" r:embed="rId3"/>
              </a:ext>
            </a:extLst>
          </a:blip>
          <a:srcRect t="-6070" b="50000"/>
          <a:stretch/>
        </p:blipFill>
        <p:spPr>
          <a:xfrm>
            <a:off x="888271" y="3804129"/>
            <a:ext cx="720000" cy="403704"/>
          </a:xfrm>
          <a:prstGeom prst="rect">
            <a:avLst/>
          </a:prstGeom>
        </p:spPr>
      </p:pic>
      <p:sp>
        <p:nvSpPr>
          <p:cNvPr id="16" name="テキスト ボックス 15">
            <a:extLst>
              <a:ext uri="{FF2B5EF4-FFF2-40B4-BE49-F238E27FC236}">
                <a16:creationId xmlns:a16="http://schemas.microsoft.com/office/drawing/2014/main" id="{F9481D12-C727-ED53-5157-EA7604777616}"/>
              </a:ext>
            </a:extLst>
          </p:cNvPr>
          <p:cNvSpPr txBox="1"/>
          <p:nvPr/>
        </p:nvSpPr>
        <p:spPr>
          <a:xfrm>
            <a:off x="986798" y="4248998"/>
            <a:ext cx="522946" cy="113296"/>
          </a:xfrm>
          <a:prstGeom prst="rect">
            <a:avLst/>
          </a:prstGeom>
          <a:solidFill>
            <a:schemeClr val="accent1"/>
          </a:solidFill>
          <a:ln>
            <a:solidFill>
              <a:schemeClr val="accent1"/>
            </a:solidFill>
          </a:ln>
        </p:spPr>
        <p:txBody>
          <a:bodyPr wrap="square" lIns="18000" tIns="18000" rIns="18000" bIns="18000" anchor="ctr" anchorCtr="0">
            <a:spAutoFit/>
          </a:bodyPr>
          <a:lstStyle/>
          <a:p>
            <a:pPr algn="ctr"/>
            <a:r>
              <a:rPr lang="ja-JP" altLang="en-US" sz="500" dirty="0">
                <a:solidFill>
                  <a:schemeClr val="bg1"/>
                </a:solidFill>
                <a:latin typeface="Meiryo UI" panose="020B0604030504040204" pitchFamily="50" charset="-128"/>
                <a:ea typeface="Meiryo UI" panose="020B0604030504040204" pitchFamily="50" charset="-128"/>
              </a:rPr>
              <a:t>管理職（上司）</a:t>
            </a:r>
            <a:endParaRPr lang="ja-JP" altLang="en-US" sz="500" dirty="0">
              <a:solidFill>
                <a:schemeClr val="bg1"/>
              </a:solidFill>
            </a:endParaRPr>
          </a:p>
        </p:txBody>
      </p:sp>
      <p:sp>
        <p:nvSpPr>
          <p:cNvPr id="21" name="吹き出し: 四角形 20">
            <a:extLst>
              <a:ext uri="{FF2B5EF4-FFF2-40B4-BE49-F238E27FC236}">
                <a16:creationId xmlns:a16="http://schemas.microsoft.com/office/drawing/2014/main" id="{2CDCC0DC-C93D-048C-64A3-6F387789159A}"/>
              </a:ext>
            </a:extLst>
          </p:cNvPr>
          <p:cNvSpPr/>
          <p:nvPr/>
        </p:nvSpPr>
        <p:spPr>
          <a:xfrm>
            <a:off x="760848" y="6700436"/>
            <a:ext cx="1328400" cy="675201"/>
          </a:xfrm>
          <a:prstGeom prst="wedgeRectCallout">
            <a:avLst>
              <a:gd name="adj1" fmla="val 62629"/>
              <a:gd name="adj2" fmla="val -33265"/>
            </a:avLst>
          </a:prstGeom>
          <a:solidFill>
            <a:schemeClr val="bg1"/>
          </a:solidFill>
          <a:ln w="190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テキスト ボックス 21">
            <a:extLst>
              <a:ext uri="{FF2B5EF4-FFF2-40B4-BE49-F238E27FC236}">
                <a16:creationId xmlns:a16="http://schemas.microsoft.com/office/drawing/2014/main" id="{1301016F-D626-957F-C89E-580ABCFCFC72}"/>
              </a:ext>
            </a:extLst>
          </p:cNvPr>
          <p:cNvSpPr txBox="1"/>
          <p:nvPr/>
        </p:nvSpPr>
        <p:spPr>
          <a:xfrm>
            <a:off x="786478" y="6654895"/>
            <a:ext cx="1329662" cy="797311"/>
          </a:xfrm>
          <a:prstGeom prst="rect">
            <a:avLst/>
          </a:prstGeom>
          <a:noFill/>
        </p:spPr>
        <p:txBody>
          <a:bodyPr wrap="square" tIns="90000" bIns="90000">
            <a:spAutoFit/>
          </a:bodyPr>
          <a:lstStyle/>
          <a:p>
            <a:r>
              <a:rPr lang="ja-JP" altLang="en-US" sz="800" dirty="0">
                <a:solidFill>
                  <a:schemeClr val="bg2">
                    <a:lumMod val="10000"/>
                  </a:schemeClr>
                </a:solidFill>
                <a:latin typeface="Meiryo UI" panose="020B0604030504040204" pitchFamily="50" charset="-128"/>
                <a:ea typeface="Meiryo UI" panose="020B0604030504040204" pitchFamily="50" charset="-128"/>
              </a:rPr>
              <a:t>業務量は休業前の状況に戻して働きたいです。</a:t>
            </a:r>
            <a:endParaRPr lang="en-US" altLang="ja-JP" sz="800" dirty="0">
              <a:solidFill>
                <a:schemeClr val="bg2">
                  <a:lumMod val="10000"/>
                </a:schemeClr>
              </a:solidFill>
              <a:latin typeface="Meiryo UI" panose="020B0604030504040204" pitchFamily="50" charset="-128"/>
              <a:ea typeface="Meiryo UI" panose="020B0604030504040204" pitchFamily="50" charset="-128"/>
            </a:endParaRPr>
          </a:p>
          <a:p>
            <a:r>
              <a:rPr lang="ja-JP" altLang="en-US" sz="800" dirty="0">
                <a:solidFill>
                  <a:schemeClr val="bg2">
                    <a:lumMod val="10000"/>
                  </a:schemeClr>
                </a:solidFill>
                <a:latin typeface="Meiryo UI" panose="020B0604030504040204" pitchFamily="50" charset="-128"/>
                <a:ea typeface="Meiryo UI" panose="020B0604030504040204" pitchFamily="50" charset="-128"/>
              </a:rPr>
              <a:t>保育園の送迎をするので、フレックスタイム制度の利用を希望します。</a:t>
            </a:r>
            <a:endParaRPr lang="ja-JP" altLang="en-US" sz="800" dirty="0">
              <a:solidFill>
                <a:schemeClr val="bg2">
                  <a:lumMod val="10000"/>
                </a:schemeClr>
              </a:solidFill>
            </a:endParaRPr>
          </a:p>
        </p:txBody>
      </p:sp>
      <p:sp>
        <p:nvSpPr>
          <p:cNvPr id="23" name="吹き出し: 四角形 22">
            <a:extLst>
              <a:ext uri="{FF2B5EF4-FFF2-40B4-BE49-F238E27FC236}">
                <a16:creationId xmlns:a16="http://schemas.microsoft.com/office/drawing/2014/main" id="{1E0BA5D9-5D03-FE1B-7B9F-288414B0E222}"/>
              </a:ext>
            </a:extLst>
          </p:cNvPr>
          <p:cNvSpPr/>
          <p:nvPr/>
        </p:nvSpPr>
        <p:spPr>
          <a:xfrm>
            <a:off x="1563954" y="3813947"/>
            <a:ext cx="1328400" cy="685213"/>
          </a:xfrm>
          <a:prstGeom prst="wedgeRectCallout">
            <a:avLst>
              <a:gd name="adj1" fmla="val -61340"/>
              <a:gd name="adj2" fmla="val -32869"/>
            </a:avLst>
          </a:prstGeom>
          <a:solidFill>
            <a:schemeClr val="bg1"/>
          </a:solidFill>
          <a:ln w="190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テキスト ボックス 23">
            <a:extLst>
              <a:ext uri="{FF2B5EF4-FFF2-40B4-BE49-F238E27FC236}">
                <a16:creationId xmlns:a16="http://schemas.microsoft.com/office/drawing/2014/main" id="{605CA999-EF3B-AA6C-CC49-920C2998E458}"/>
              </a:ext>
            </a:extLst>
          </p:cNvPr>
          <p:cNvSpPr txBox="1"/>
          <p:nvPr/>
        </p:nvSpPr>
        <p:spPr>
          <a:xfrm>
            <a:off x="1576237" y="3764611"/>
            <a:ext cx="1329662" cy="797311"/>
          </a:xfrm>
          <a:prstGeom prst="rect">
            <a:avLst/>
          </a:prstGeom>
          <a:noFill/>
        </p:spPr>
        <p:txBody>
          <a:bodyPr wrap="square" tIns="90000" bIns="90000">
            <a:spAutoFit/>
          </a:bodyPr>
          <a:lstStyle/>
          <a:p>
            <a:r>
              <a:rPr lang="ja-JP" altLang="en-US" sz="800" dirty="0">
                <a:solidFill>
                  <a:schemeClr val="bg2">
                    <a:lumMod val="10000"/>
                  </a:schemeClr>
                </a:solidFill>
                <a:latin typeface="Meiryo UI" panose="020B0604030504040204" pitchFamily="50" charset="-128"/>
                <a:ea typeface="Meiryo UI" panose="020B0604030504040204" pitchFamily="50" charset="-128"/>
              </a:rPr>
              <a:t>お子様が</a:t>
            </a:r>
            <a:r>
              <a:rPr lang="en-US" altLang="ja-JP" sz="800" dirty="0">
                <a:solidFill>
                  <a:schemeClr val="bg2">
                    <a:lumMod val="10000"/>
                  </a:schemeClr>
                </a:solidFill>
                <a:latin typeface="Meiryo UI" panose="020B0604030504040204" pitchFamily="50" charset="-128"/>
                <a:ea typeface="Meiryo UI" panose="020B0604030504040204" pitchFamily="50" charset="-128"/>
              </a:rPr>
              <a:t>3</a:t>
            </a:r>
            <a:r>
              <a:rPr lang="ja-JP" altLang="en-US" sz="800" dirty="0">
                <a:solidFill>
                  <a:schemeClr val="bg2">
                    <a:lumMod val="10000"/>
                  </a:schemeClr>
                </a:solidFill>
                <a:latin typeface="Meiryo UI" panose="020B0604030504040204" pitchFamily="50" charset="-128"/>
                <a:ea typeface="Meiryo UI" panose="020B0604030504040204" pitchFamily="50" charset="-128"/>
              </a:rPr>
              <a:t>歳になる前に、当社の柔軟な働き方に関する制度を説明しますね。</a:t>
            </a:r>
            <a:endParaRPr lang="en-US" altLang="ja-JP" sz="800" dirty="0">
              <a:solidFill>
                <a:schemeClr val="bg2">
                  <a:lumMod val="10000"/>
                </a:schemeClr>
              </a:solidFill>
              <a:latin typeface="Meiryo UI" panose="020B0604030504040204" pitchFamily="50" charset="-128"/>
              <a:ea typeface="Meiryo UI" panose="020B0604030504040204" pitchFamily="50" charset="-128"/>
            </a:endParaRPr>
          </a:p>
          <a:p>
            <a:r>
              <a:rPr lang="ja-JP" altLang="en-US" sz="800" dirty="0">
                <a:solidFill>
                  <a:schemeClr val="bg2">
                    <a:lumMod val="10000"/>
                  </a:schemeClr>
                </a:solidFill>
                <a:latin typeface="Meiryo UI" panose="020B0604030504040204" pitchFamily="50" charset="-128"/>
                <a:ea typeface="Meiryo UI" panose="020B0604030504040204" pitchFamily="50" charset="-128"/>
              </a:rPr>
              <a:t>当社では、このような制度があります</a:t>
            </a:r>
            <a:r>
              <a:rPr lang="en-US" altLang="ja-JP" sz="800" dirty="0">
                <a:solidFill>
                  <a:schemeClr val="bg2">
                    <a:lumMod val="10000"/>
                  </a:schemeClr>
                </a:solidFill>
                <a:latin typeface="Meiryo UI" panose="020B0604030504040204" pitchFamily="50" charset="-128"/>
                <a:ea typeface="Meiryo UI" panose="020B0604030504040204" pitchFamily="50" charset="-128"/>
              </a:rPr>
              <a:t>…</a:t>
            </a:r>
            <a:endParaRPr lang="ja-JP" altLang="en-US" sz="800" dirty="0">
              <a:solidFill>
                <a:schemeClr val="bg2">
                  <a:lumMod val="10000"/>
                </a:schemeClr>
              </a:solidFill>
            </a:endParaRPr>
          </a:p>
        </p:txBody>
      </p:sp>
      <p:sp>
        <p:nvSpPr>
          <p:cNvPr id="25" name="テキスト ボックス 24">
            <a:extLst>
              <a:ext uri="{FF2B5EF4-FFF2-40B4-BE49-F238E27FC236}">
                <a16:creationId xmlns:a16="http://schemas.microsoft.com/office/drawing/2014/main" id="{AE3FDE26-99A8-9363-24C1-05967D906661}"/>
              </a:ext>
            </a:extLst>
          </p:cNvPr>
          <p:cNvSpPr txBox="1"/>
          <p:nvPr/>
        </p:nvSpPr>
        <p:spPr>
          <a:xfrm>
            <a:off x="1336224" y="3576653"/>
            <a:ext cx="993260" cy="229326"/>
          </a:xfrm>
          <a:prstGeom prst="rect">
            <a:avLst/>
          </a:prstGeom>
          <a:noFill/>
        </p:spPr>
        <p:txBody>
          <a:bodyPr wrap="square">
            <a:spAutoFit/>
          </a:bodyPr>
          <a:lstStyle/>
          <a:p>
            <a:r>
              <a:rPr lang="en-US" altLang="ja-JP" sz="900" dirty="0">
                <a:solidFill>
                  <a:schemeClr val="bg2">
                    <a:lumMod val="25000"/>
                  </a:schemeClr>
                </a:solidFill>
              </a:rPr>
              <a:t>---</a:t>
            </a:r>
            <a:r>
              <a:rPr lang="ja-JP" altLang="en-US" sz="900" dirty="0">
                <a:solidFill>
                  <a:schemeClr val="bg2">
                    <a:lumMod val="25000"/>
                  </a:schemeClr>
                </a:solidFill>
              </a:rPr>
              <a:t>＜対話例＞</a:t>
            </a:r>
            <a:r>
              <a:rPr lang="en-US" altLang="ja-JP" sz="900" dirty="0">
                <a:solidFill>
                  <a:schemeClr val="bg2">
                    <a:lumMod val="25000"/>
                  </a:schemeClr>
                </a:solidFill>
              </a:rPr>
              <a:t>---</a:t>
            </a:r>
            <a:endParaRPr lang="ja-JP" altLang="en-US" sz="900" dirty="0">
              <a:solidFill>
                <a:schemeClr val="bg2">
                  <a:lumMod val="25000"/>
                </a:schemeClr>
              </a:solidFill>
            </a:endParaRPr>
          </a:p>
        </p:txBody>
      </p:sp>
      <p:sp>
        <p:nvSpPr>
          <p:cNvPr id="35" name="吹き出し: 四角形 34">
            <a:extLst>
              <a:ext uri="{FF2B5EF4-FFF2-40B4-BE49-F238E27FC236}">
                <a16:creationId xmlns:a16="http://schemas.microsoft.com/office/drawing/2014/main" id="{DEC310B7-3539-F28A-C08C-5E5CB4864D08}"/>
              </a:ext>
            </a:extLst>
          </p:cNvPr>
          <p:cNvSpPr/>
          <p:nvPr/>
        </p:nvSpPr>
        <p:spPr>
          <a:xfrm>
            <a:off x="1563954" y="5562534"/>
            <a:ext cx="1328400" cy="824349"/>
          </a:xfrm>
          <a:prstGeom prst="wedgeRectCallout">
            <a:avLst>
              <a:gd name="adj1" fmla="val -61340"/>
              <a:gd name="adj2" fmla="val -32869"/>
            </a:avLst>
          </a:prstGeom>
          <a:solidFill>
            <a:schemeClr val="bg1"/>
          </a:solidFill>
          <a:ln w="190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テキスト ボックス 35">
            <a:extLst>
              <a:ext uri="{FF2B5EF4-FFF2-40B4-BE49-F238E27FC236}">
                <a16:creationId xmlns:a16="http://schemas.microsoft.com/office/drawing/2014/main" id="{EE68C41E-081B-C6A0-7CD3-E4641BD6BE5C}"/>
              </a:ext>
            </a:extLst>
          </p:cNvPr>
          <p:cNvSpPr txBox="1"/>
          <p:nvPr/>
        </p:nvSpPr>
        <p:spPr>
          <a:xfrm>
            <a:off x="1576237" y="5532071"/>
            <a:ext cx="1329662" cy="920422"/>
          </a:xfrm>
          <a:prstGeom prst="rect">
            <a:avLst/>
          </a:prstGeom>
          <a:noFill/>
        </p:spPr>
        <p:txBody>
          <a:bodyPr wrap="square" tIns="90000" bIns="90000">
            <a:spAutoFit/>
          </a:bodyPr>
          <a:lstStyle/>
          <a:p>
            <a:r>
              <a:rPr lang="ja-JP" altLang="en-US" sz="800" dirty="0">
                <a:solidFill>
                  <a:schemeClr val="bg2">
                    <a:lumMod val="10000"/>
                  </a:schemeClr>
                </a:solidFill>
                <a:latin typeface="Meiryo UI" panose="020B0604030504040204" pitchFamily="50" charset="-128"/>
                <a:ea typeface="Meiryo UI" panose="020B0604030504040204" pitchFamily="50" charset="-128"/>
              </a:rPr>
              <a:t>これから仕事と育児の両立をするために、勤務時間や勤務地、業務量等で配慮</a:t>
            </a:r>
            <a:r>
              <a:rPr lang="ja-JP" altLang="en-US" sz="800" baseline="30000" dirty="0">
                <a:solidFill>
                  <a:schemeClr val="bg2">
                    <a:lumMod val="10000"/>
                  </a:schemeClr>
                </a:solidFill>
                <a:latin typeface="Meiryo UI" panose="020B0604030504040204" pitchFamily="50" charset="-128"/>
                <a:ea typeface="Meiryo UI" panose="020B0604030504040204" pitchFamily="50" charset="-128"/>
              </a:rPr>
              <a:t>＊</a:t>
            </a:r>
            <a:r>
              <a:rPr lang="ja-JP" altLang="en-US" sz="800" dirty="0">
                <a:solidFill>
                  <a:schemeClr val="bg2">
                    <a:lumMod val="10000"/>
                  </a:schemeClr>
                </a:solidFill>
                <a:latin typeface="Meiryo UI" panose="020B0604030504040204" pitchFamily="50" charset="-128"/>
                <a:ea typeface="Meiryo UI" panose="020B0604030504040204" pitchFamily="50" charset="-128"/>
              </a:rPr>
              <a:t>すべきことはありますか？</a:t>
            </a:r>
            <a:br>
              <a:rPr lang="en-US" altLang="ja-JP" sz="800" dirty="0">
                <a:solidFill>
                  <a:schemeClr val="bg2">
                    <a:lumMod val="10000"/>
                  </a:schemeClr>
                </a:solidFill>
                <a:latin typeface="Meiryo UI" panose="020B0604030504040204" pitchFamily="50" charset="-128"/>
                <a:ea typeface="Meiryo UI" panose="020B0604030504040204" pitchFamily="50" charset="-128"/>
              </a:rPr>
            </a:br>
            <a:r>
              <a:rPr lang="ja-JP" altLang="en-US" sz="800" dirty="0">
                <a:solidFill>
                  <a:schemeClr val="bg2">
                    <a:lumMod val="10000"/>
                  </a:schemeClr>
                </a:solidFill>
                <a:latin typeface="Meiryo UI" panose="020B0604030504040204" pitchFamily="50" charset="-128"/>
                <a:ea typeface="Meiryo UI" panose="020B0604030504040204" pitchFamily="50" charset="-128"/>
              </a:rPr>
              <a:t>また、利用したい制度はありますか？</a:t>
            </a:r>
            <a:endParaRPr lang="ja-JP" altLang="en-US" sz="800" dirty="0">
              <a:solidFill>
                <a:schemeClr val="bg2">
                  <a:lumMod val="10000"/>
                </a:schemeClr>
              </a:solidFill>
            </a:endParaRPr>
          </a:p>
        </p:txBody>
      </p:sp>
      <p:grpSp>
        <p:nvGrpSpPr>
          <p:cNvPr id="38" name="グループ化 37">
            <a:extLst>
              <a:ext uri="{FF2B5EF4-FFF2-40B4-BE49-F238E27FC236}">
                <a16:creationId xmlns:a16="http://schemas.microsoft.com/office/drawing/2014/main" id="{2E9FD3E4-3DD8-18DB-5AA9-31B0636AABB9}"/>
              </a:ext>
            </a:extLst>
          </p:cNvPr>
          <p:cNvGrpSpPr/>
          <p:nvPr/>
        </p:nvGrpSpPr>
        <p:grpSpPr>
          <a:xfrm>
            <a:off x="888271" y="5275242"/>
            <a:ext cx="720000" cy="874461"/>
            <a:chOff x="902641" y="4223450"/>
            <a:chExt cx="720000" cy="874461"/>
          </a:xfrm>
          <a:solidFill>
            <a:schemeClr val="accent1"/>
          </a:solidFill>
        </p:grpSpPr>
        <p:pic>
          <p:nvPicPr>
            <p:cNvPr id="39" name="グラフィックス 38" descr="混乱した人 枠線">
              <a:extLst>
                <a:ext uri="{FF2B5EF4-FFF2-40B4-BE49-F238E27FC236}">
                  <a16:creationId xmlns:a16="http://schemas.microsoft.com/office/drawing/2014/main" id="{D14889CE-9D9F-C369-C248-65E5ED6E05AF}"/>
                </a:ext>
              </a:extLst>
            </p:cNvPr>
            <p:cNvPicPr>
              <a:picLocks noChangeAspect="1"/>
            </p:cNvPicPr>
            <p:nvPr/>
          </p:nvPicPr>
          <p:blipFill rotWithShape="1">
            <a:blip r:embed="rId2">
              <a:extLst>
                <a:ext uri="{96DAC541-7B7A-43D3-8B79-37D633B846F1}">
                  <asvg:svgBlip xmlns:asvg="http://schemas.microsoft.com/office/drawing/2016/SVG/main" r:embed="rId3"/>
                </a:ext>
              </a:extLst>
            </a:blip>
            <a:srcRect t="-50000" b="50000"/>
            <a:stretch/>
          </p:blipFill>
          <p:spPr>
            <a:xfrm>
              <a:off x="902641" y="4223450"/>
              <a:ext cx="720000" cy="720000"/>
            </a:xfrm>
            <a:prstGeom prst="rect">
              <a:avLst/>
            </a:prstGeom>
          </p:spPr>
        </p:pic>
        <p:sp>
          <p:nvSpPr>
            <p:cNvPr id="40" name="テキスト ボックス 39">
              <a:extLst>
                <a:ext uri="{FF2B5EF4-FFF2-40B4-BE49-F238E27FC236}">
                  <a16:creationId xmlns:a16="http://schemas.microsoft.com/office/drawing/2014/main" id="{359032DD-F964-EB95-5DB0-F7B8F82F4CD4}"/>
                </a:ext>
              </a:extLst>
            </p:cNvPr>
            <p:cNvSpPr txBox="1"/>
            <p:nvPr/>
          </p:nvSpPr>
          <p:spPr>
            <a:xfrm>
              <a:off x="1001168" y="4984615"/>
              <a:ext cx="522946" cy="113296"/>
            </a:xfrm>
            <a:prstGeom prst="rect">
              <a:avLst/>
            </a:prstGeom>
            <a:grpFill/>
            <a:ln>
              <a:solidFill>
                <a:schemeClr val="accent1"/>
              </a:solidFill>
            </a:ln>
          </p:spPr>
          <p:txBody>
            <a:bodyPr wrap="square" lIns="18000" tIns="18000" rIns="18000" bIns="18000" anchor="ctr" anchorCtr="0">
              <a:spAutoFit/>
            </a:bodyPr>
            <a:lstStyle/>
            <a:p>
              <a:pPr algn="ctr"/>
              <a:r>
                <a:rPr lang="ja-JP" altLang="en-US" sz="500" dirty="0">
                  <a:solidFill>
                    <a:schemeClr val="bg1"/>
                  </a:solidFill>
                  <a:latin typeface="Meiryo UI" panose="020B0604030504040204" pitchFamily="50" charset="-128"/>
                  <a:ea typeface="Meiryo UI" panose="020B0604030504040204" pitchFamily="50" charset="-128"/>
                </a:rPr>
                <a:t>管理職（上司）</a:t>
              </a:r>
              <a:endParaRPr lang="ja-JP" altLang="en-US" sz="500" dirty="0">
                <a:solidFill>
                  <a:schemeClr val="bg1"/>
                </a:solidFill>
              </a:endParaRPr>
            </a:p>
          </p:txBody>
        </p:sp>
      </p:grpSp>
      <p:grpSp>
        <p:nvGrpSpPr>
          <p:cNvPr id="20" name="グループ化 19">
            <a:extLst>
              <a:ext uri="{FF2B5EF4-FFF2-40B4-BE49-F238E27FC236}">
                <a16:creationId xmlns:a16="http://schemas.microsoft.com/office/drawing/2014/main" id="{3EBD7695-FDEF-6BA1-E1D7-9A0BDE8B3A0B}"/>
              </a:ext>
            </a:extLst>
          </p:cNvPr>
          <p:cNvGrpSpPr/>
          <p:nvPr/>
        </p:nvGrpSpPr>
        <p:grpSpPr>
          <a:xfrm>
            <a:off x="2101948" y="4780482"/>
            <a:ext cx="654853" cy="654853"/>
            <a:chOff x="2101948" y="4283104"/>
            <a:chExt cx="654853" cy="654853"/>
          </a:xfrm>
        </p:grpSpPr>
        <p:pic>
          <p:nvPicPr>
            <p:cNvPr id="46" name="グラフィックス 45" descr="男性と子供 枠線">
              <a:extLst>
                <a:ext uri="{FF2B5EF4-FFF2-40B4-BE49-F238E27FC236}">
                  <a16:creationId xmlns:a16="http://schemas.microsoft.com/office/drawing/2014/main" id="{61F008DA-7F31-12BF-7097-07753E98D4AF}"/>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101948" y="4283104"/>
              <a:ext cx="654853" cy="654853"/>
            </a:xfrm>
            <a:prstGeom prst="rect">
              <a:avLst/>
            </a:prstGeom>
          </p:spPr>
        </p:pic>
        <p:sp>
          <p:nvSpPr>
            <p:cNvPr id="47" name="テキスト ボックス 46">
              <a:extLst>
                <a:ext uri="{FF2B5EF4-FFF2-40B4-BE49-F238E27FC236}">
                  <a16:creationId xmlns:a16="http://schemas.microsoft.com/office/drawing/2014/main" id="{053CF41A-C8BF-1DB6-DAE9-D7AC01B6AC93}"/>
                </a:ext>
              </a:extLst>
            </p:cNvPr>
            <p:cNvSpPr txBox="1"/>
            <p:nvPr/>
          </p:nvSpPr>
          <p:spPr>
            <a:xfrm>
              <a:off x="2167901" y="4823476"/>
              <a:ext cx="522946" cy="113296"/>
            </a:xfrm>
            <a:prstGeom prst="rect">
              <a:avLst/>
            </a:prstGeom>
            <a:solidFill>
              <a:schemeClr val="accent1"/>
            </a:solidFill>
          </p:spPr>
          <p:txBody>
            <a:bodyPr wrap="square" lIns="18000" tIns="18000" rIns="18000" bIns="18000" anchor="ctr" anchorCtr="0">
              <a:spAutoFit/>
            </a:bodyPr>
            <a:lstStyle/>
            <a:p>
              <a:pPr algn="ctr"/>
              <a:r>
                <a:rPr lang="ja-JP" altLang="en-US" sz="500" dirty="0">
                  <a:solidFill>
                    <a:schemeClr val="bg1"/>
                  </a:solidFill>
                  <a:latin typeface="Meiryo UI" panose="020B0604030504040204" pitchFamily="50" charset="-128"/>
                  <a:ea typeface="Meiryo UI" panose="020B0604030504040204" pitchFamily="50" charset="-128"/>
                </a:rPr>
                <a:t>制度対象者</a:t>
              </a:r>
              <a:endParaRPr lang="ja-JP" altLang="en-US" sz="500" dirty="0">
                <a:solidFill>
                  <a:schemeClr val="bg1"/>
                </a:solidFill>
              </a:endParaRPr>
            </a:p>
          </p:txBody>
        </p:sp>
      </p:grpSp>
      <p:sp>
        <p:nvSpPr>
          <p:cNvPr id="48" name="吹き出し: 四角形 47">
            <a:extLst>
              <a:ext uri="{FF2B5EF4-FFF2-40B4-BE49-F238E27FC236}">
                <a16:creationId xmlns:a16="http://schemas.microsoft.com/office/drawing/2014/main" id="{D97D11EF-ECB0-C4A4-359A-DC6516A162A6}"/>
              </a:ext>
            </a:extLst>
          </p:cNvPr>
          <p:cNvSpPr/>
          <p:nvPr/>
        </p:nvSpPr>
        <p:spPr>
          <a:xfrm>
            <a:off x="760848" y="4812712"/>
            <a:ext cx="1328400" cy="436270"/>
          </a:xfrm>
          <a:prstGeom prst="wedgeRectCallout">
            <a:avLst>
              <a:gd name="adj1" fmla="val 62629"/>
              <a:gd name="adj2" fmla="val -33265"/>
            </a:avLst>
          </a:prstGeom>
          <a:solidFill>
            <a:schemeClr val="bg1"/>
          </a:solidFill>
          <a:ln w="190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 name="テキスト ボックス 48">
            <a:extLst>
              <a:ext uri="{FF2B5EF4-FFF2-40B4-BE49-F238E27FC236}">
                <a16:creationId xmlns:a16="http://schemas.microsoft.com/office/drawing/2014/main" id="{C62A9F2A-3314-CE97-0AA9-35A2E42D9373}"/>
              </a:ext>
            </a:extLst>
          </p:cNvPr>
          <p:cNvSpPr txBox="1"/>
          <p:nvPr/>
        </p:nvSpPr>
        <p:spPr>
          <a:xfrm>
            <a:off x="786478" y="4767807"/>
            <a:ext cx="1329662" cy="551090"/>
          </a:xfrm>
          <a:prstGeom prst="rect">
            <a:avLst/>
          </a:prstGeom>
          <a:noFill/>
        </p:spPr>
        <p:txBody>
          <a:bodyPr wrap="square" tIns="90000" bIns="90000">
            <a:spAutoFit/>
          </a:bodyPr>
          <a:lstStyle/>
          <a:p>
            <a:r>
              <a:rPr lang="ja-JP" altLang="en-US" sz="800" dirty="0">
                <a:solidFill>
                  <a:schemeClr val="bg2">
                    <a:lumMod val="10000"/>
                  </a:schemeClr>
                </a:solidFill>
                <a:latin typeface="Meiryo UI" panose="020B0604030504040204" pitchFamily="50" charset="-128"/>
                <a:ea typeface="Meiryo UI" panose="020B0604030504040204" pitchFamily="50" charset="-128"/>
              </a:rPr>
              <a:t>ご説明ありがとうございます。</a:t>
            </a:r>
            <a:br>
              <a:rPr lang="en-US" altLang="ja-JP" sz="800" dirty="0">
                <a:solidFill>
                  <a:schemeClr val="bg2">
                    <a:lumMod val="10000"/>
                  </a:schemeClr>
                </a:solidFill>
                <a:latin typeface="Meiryo UI" panose="020B0604030504040204" pitchFamily="50" charset="-128"/>
                <a:ea typeface="Meiryo UI" panose="020B0604030504040204" pitchFamily="50" charset="-128"/>
              </a:rPr>
            </a:br>
            <a:r>
              <a:rPr lang="ja-JP" altLang="en-US" sz="800" dirty="0">
                <a:solidFill>
                  <a:schemeClr val="bg2">
                    <a:lumMod val="10000"/>
                  </a:schemeClr>
                </a:solidFill>
                <a:latin typeface="Meiryo UI" panose="020B0604030504040204" pitchFamily="50" charset="-128"/>
                <a:ea typeface="Meiryo UI" panose="020B0604030504040204" pitchFamily="50" charset="-128"/>
              </a:rPr>
              <a:t>短時間勤務以外にも、利用できる制度があるんですね。</a:t>
            </a:r>
            <a:endParaRPr lang="ja-JP" altLang="en-US" sz="800" dirty="0">
              <a:solidFill>
                <a:schemeClr val="bg2">
                  <a:lumMod val="10000"/>
                </a:schemeClr>
              </a:solidFill>
            </a:endParaRPr>
          </a:p>
        </p:txBody>
      </p:sp>
      <p:grpSp>
        <p:nvGrpSpPr>
          <p:cNvPr id="29" name="グループ化 28">
            <a:extLst>
              <a:ext uri="{FF2B5EF4-FFF2-40B4-BE49-F238E27FC236}">
                <a16:creationId xmlns:a16="http://schemas.microsoft.com/office/drawing/2014/main" id="{5F01493B-BFE2-ABAC-1292-35AEB776D77F}"/>
              </a:ext>
            </a:extLst>
          </p:cNvPr>
          <p:cNvGrpSpPr/>
          <p:nvPr/>
        </p:nvGrpSpPr>
        <p:grpSpPr>
          <a:xfrm>
            <a:off x="2101948" y="6714925"/>
            <a:ext cx="654853" cy="654853"/>
            <a:chOff x="2101948" y="4283104"/>
            <a:chExt cx="654853" cy="654853"/>
          </a:xfrm>
        </p:grpSpPr>
        <p:pic>
          <p:nvPicPr>
            <p:cNvPr id="30" name="グラフィックス 29" descr="男性と子供 枠線">
              <a:extLst>
                <a:ext uri="{FF2B5EF4-FFF2-40B4-BE49-F238E27FC236}">
                  <a16:creationId xmlns:a16="http://schemas.microsoft.com/office/drawing/2014/main" id="{685D44A0-6D68-CC14-0351-57707AB4D54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101948" y="4283104"/>
              <a:ext cx="654853" cy="654853"/>
            </a:xfrm>
            <a:prstGeom prst="rect">
              <a:avLst/>
            </a:prstGeom>
          </p:spPr>
        </p:pic>
        <p:sp>
          <p:nvSpPr>
            <p:cNvPr id="31" name="テキスト ボックス 30">
              <a:extLst>
                <a:ext uri="{FF2B5EF4-FFF2-40B4-BE49-F238E27FC236}">
                  <a16:creationId xmlns:a16="http://schemas.microsoft.com/office/drawing/2014/main" id="{6470CC2A-9025-0D95-93E1-A5305DC2BFCC}"/>
                </a:ext>
              </a:extLst>
            </p:cNvPr>
            <p:cNvSpPr txBox="1"/>
            <p:nvPr/>
          </p:nvSpPr>
          <p:spPr>
            <a:xfrm>
              <a:off x="2167901" y="4823476"/>
              <a:ext cx="522946" cy="113296"/>
            </a:xfrm>
            <a:prstGeom prst="rect">
              <a:avLst/>
            </a:prstGeom>
            <a:solidFill>
              <a:schemeClr val="accent1"/>
            </a:solidFill>
          </p:spPr>
          <p:txBody>
            <a:bodyPr wrap="square" lIns="18000" tIns="18000" rIns="18000" bIns="18000" anchor="ctr" anchorCtr="0">
              <a:spAutoFit/>
            </a:bodyPr>
            <a:lstStyle/>
            <a:p>
              <a:pPr algn="ctr"/>
              <a:r>
                <a:rPr lang="ja-JP" altLang="en-US" sz="500" dirty="0">
                  <a:solidFill>
                    <a:schemeClr val="bg1"/>
                  </a:solidFill>
                  <a:latin typeface="Meiryo UI" panose="020B0604030504040204" pitchFamily="50" charset="-128"/>
                  <a:ea typeface="Meiryo UI" panose="020B0604030504040204" pitchFamily="50" charset="-128"/>
                </a:rPr>
                <a:t>制度対象者</a:t>
              </a:r>
              <a:endParaRPr lang="ja-JP" altLang="en-US" sz="500" dirty="0">
                <a:solidFill>
                  <a:schemeClr val="bg1"/>
                </a:solidFill>
              </a:endParaRPr>
            </a:p>
          </p:txBody>
        </p:sp>
      </p:grpSp>
      <p:sp>
        <p:nvSpPr>
          <p:cNvPr id="10" name="矢印: 五方向 9">
            <a:extLst>
              <a:ext uri="{FF2B5EF4-FFF2-40B4-BE49-F238E27FC236}">
                <a16:creationId xmlns:a16="http://schemas.microsoft.com/office/drawing/2014/main" id="{070E6DF3-5386-21E2-EB09-E131286257C9}"/>
              </a:ext>
            </a:extLst>
          </p:cNvPr>
          <p:cNvSpPr/>
          <p:nvPr/>
        </p:nvSpPr>
        <p:spPr>
          <a:xfrm>
            <a:off x="433388" y="367200"/>
            <a:ext cx="1219200" cy="389965"/>
          </a:xfrm>
          <a:prstGeom prst="homePlate">
            <a:avLst/>
          </a:prstGeom>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none" lIns="0" tIns="0" rIns="0" bIns="0" rtlCol="0" anchor="ctr"/>
          <a:lstStyle/>
          <a:p>
            <a:pPr algn="ctr"/>
            <a:r>
              <a:rPr kumimoji="1" lang="ja-JP" altLang="en-US" sz="1200" b="1" dirty="0">
                <a:solidFill>
                  <a:schemeClr val="bg1"/>
                </a:solidFill>
                <a:effectLst>
                  <a:outerShdw blurRad="38100" dist="38100" dir="2700000" algn="tl">
                    <a:srgbClr val="000000">
                      <a:alpha val="43137"/>
                    </a:srgbClr>
                  </a:outerShdw>
                </a:effectLst>
              </a:rPr>
              <a:t>復職後</a:t>
            </a:r>
          </a:p>
        </p:txBody>
      </p:sp>
      <p:sp>
        <p:nvSpPr>
          <p:cNvPr id="12" name="矢印: 五方向 11">
            <a:extLst>
              <a:ext uri="{FF2B5EF4-FFF2-40B4-BE49-F238E27FC236}">
                <a16:creationId xmlns:a16="http://schemas.microsoft.com/office/drawing/2014/main" id="{942FC85C-3561-3FAB-90D7-FD76C47DD348}"/>
              </a:ext>
            </a:extLst>
          </p:cNvPr>
          <p:cNvSpPr/>
          <p:nvPr/>
        </p:nvSpPr>
        <p:spPr>
          <a:xfrm>
            <a:off x="433388" y="3158113"/>
            <a:ext cx="1219200" cy="389965"/>
          </a:xfrm>
          <a:prstGeom prst="homePlate">
            <a:avLst/>
          </a:prstGeom>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none" lIns="0" tIns="0" rIns="0" bIns="0" rtlCol="0" anchor="ctr"/>
          <a:lstStyle/>
          <a:p>
            <a:pPr algn="ctr"/>
            <a:r>
              <a:rPr kumimoji="1" lang="ja-JP" altLang="en-US" sz="1200" b="1" dirty="0">
                <a:solidFill>
                  <a:schemeClr val="bg1"/>
                </a:solidFill>
                <a:effectLst>
                  <a:outerShdw blurRad="38100" dist="38100" dir="2700000" algn="tl">
                    <a:srgbClr val="000000">
                      <a:alpha val="43137"/>
                    </a:srgbClr>
                  </a:outerShdw>
                </a:effectLst>
              </a:rPr>
              <a:t>子が</a:t>
            </a:r>
            <a:r>
              <a:rPr kumimoji="1" lang="en-US" altLang="ja-JP" sz="1200" b="1" dirty="0">
                <a:solidFill>
                  <a:schemeClr val="bg1"/>
                </a:solidFill>
                <a:effectLst>
                  <a:outerShdw blurRad="38100" dist="38100" dir="2700000" algn="tl">
                    <a:srgbClr val="000000">
                      <a:alpha val="43137"/>
                    </a:srgbClr>
                  </a:outerShdw>
                </a:effectLst>
                <a:latin typeface="+mn-ea"/>
              </a:rPr>
              <a:t>3</a:t>
            </a:r>
            <a:r>
              <a:rPr kumimoji="1" lang="ja-JP" altLang="en-US" sz="1200" b="1" dirty="0">
                <a:solidFill>
                  <a:schemeClr val="bg1"/>
                </a:solidFill>
                <a:effectLst>
                  <a:outerShdw blurRad="38100" dist="38100" dir="2700000" algn="tl">
                    <a:srgbClr val="000000">
                      <a:alpha val="43137"/>
                    </a:srgbClr>
                  </a:outerShdw>
                </a:effectLst>
              </a:rPr>
              <a:t>歳</a:t>
            </a:r>
            <a:br>
              <a:rPr kumimoji="1" lang="en-US" altLang="ja-JP" sz="1200" b="1" dirty="0">
                <a:solidFill>
                  <a:schemeClr val="bg1"/>
                </a:solidFill>
                <a:effectLst>
                  <a:outerShdw blurRad="38100" dist="38100" dir="2700000" algn="tl">
                    <a:srgbClr val="000000">
                      <a:alpha val="43137"/>
                    </a:srgbClr>
                  </a:outerShdw>
                </a:effectLst>
              </a:rPr>
            </a:br>
            <a:r>
              <a:rPr kumimoji="1" lang="ja-JP" altLang="en-US" sz="1200" b="1" dirty="0">
                <a:solidFill>
                  <a:schemeClr val="bg1"/>
                </a:solidFill>
                <a:effectLst>
                  <a:outerShdw blurRad="38100" dist="38100" dir="2700000" algn="tl">
                    <a:srgbClr val="000000">
                      <a:alpha val="43137"/>
                    </a:srgbClr>
                  </a:outerShdw>
                </a:effectLst>
              </a:rPr>
              <a:t>になる前</a:t>
            </a:r>
          </a:p>
        </p:txBody>
      </p:sp>
    </p:spTree>
    <p:extLst>
      <p:ext uri="{BB962C8B-B14F-4D97-AF65-F5344CB8AC3E}">
        <p14:creationId xmlns:p14="http://schemas.microsoft.com/office/powerpoint/2010/main" val="1743757936"/>
      </p:ext>
    </p:extLst>
  </p:cSld>
  <p:clrMapOvr>
    <a:masterClrMapping/>
  </p:clrMapOvr>
</p:sld>
</file>

<file path=ppt/theme/theme1.xml><?xml version="1.0" encoding="utf-8"?>
<a:theme xmlns:a="http://schemas.openxmlformats.org/drawingml/2006/main" name="Office テーマ">
  <a:themeElements>
    <a:clrScheme name="暖かみのある青">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すりガラス">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B191E8FAA6CC894DB7F996FBE2B2F839" ma:contentTypeVersion="15" ma:contentTypeDescription="新しいドキュメントを作成します。" ma:contentTypeScope="" ma:versionID="81154014491517277f8d4c6a9af6a896">
  <xsd:schema xmlns:xsd="http://www.w3.org/2001/XMLSchema" xmlns:xs="http://www.w3.org/2001/XMLSchema" xmlns:p="http://schemas.microsoft.com/office/2006/metadata/properties" xmlns:ns2="75afe46d-3a39-4758-9189-725f0dd8c808" xmlns:ns3="263dbbe5-076b-4606-a03b-9598f5f2f35a" targetNamespace="http://schemas.microsoft.com/office/2006/metadata/properties" ma:root="true" ma:fieldsID="e6469f5331b3bea09679d4aa71a11d79" ns2:_="" ns3:_="">
    <xsd:import namespace="75afe46d-3a39-4758-9189-725f0dd8c808"/>
    <xsd:import namespace="263dbbe5-076b-4606-a03b-9598f5f2f35a"/>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Location" minOccurs="0"/>
                <xsd:element ref="ns2:_Flow_Signoff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5afe46d-3a39-4758-9189-725f0dd8c808"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description="" ma:indexed="true" ma:internalName="MediaServiceLocation" ma:readOnly="true">
      <xsd:simpleType>
        <xsd:restriction base="dms:Text"/>
      </xsd:simpleType>
    </xsd:element>
    <xsd:element name="_Flow_SignoffStatus" ma:index="22" nillable="true" ma:displayName="承認の状態" ma:internalName="_x0024_Resources_x003a_core_x002c_Signoff_Status">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63dbbe5-076b-4606-a03b-9598f5f2f35a"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9ac1bbd4-4bcc-4e33-a40e-0a261c8e5fb6}" ma:internalName="TaxCatchAll" ma:showField="CatchAllData" ma:web="263dbbe5-076b-4606-a03b-9598f5f2f35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Owner xmlns="75afe46d-3a39-4758-9189-725f0dd8c808">
      <UserInfo>
        <DisplayName/>
        <AccountId xsi:nil="true"/>
        <AccountType/>
      </UserInfo>
    </Owner>
    <lcf76f155ced4ddcb4097134ff3c332f xmlns="75afe46d-3a39-4758-9189-725f0dd8c808">
      <Terms xmlns="http://schemas.microsoft.com/office/infopath/2007/PartnerControls"/>
    </lcf76f155ced4ddcb4097134ff3c332f>
    <TaxCatchAll xmlns="263dbbe5-076b-4606-a03b-9598f5f2f35a" xsi:nil="true"/>
    <_Flow_SignoffStatus xmlns="75afe46d-3a39-4758-9189-725f0dd8c808" xsi:nil="true"/>
  </documentManagement>
</p:properties>
</file>

<file path=customXml/itemProps1.xml><?xml version="1.0" encoding="utf-8"?>
<ds:datastoreItem xmlns:ds="http://schemas.openxmlformats.org/officeDocument/2006/customXml" ds:itemID="{CE7B1BA4-C1B4-40E0-98EB-298973AB9BC8}"/>
</file>

<file path=customXml/itemProps2.xml><?xml version="1.0" encoding="utf-8"?>
<ds:datastoreItem xmlns:ds="http://schemas.openxmlformats.org/officeDocument/2006/customXml" ds:itemID="{F06F5BBB-DF58-4B5C-9808-9912CBD88C0B}"/>
</file>

<file path=customXml/itemProps3.xml><?xml version="1.0" encoding="utf-8"?>
<ds:datastoreItem xmlns:ds="http://schemas.openxmlformats.org/officeDocument/2006/customXml" ds:itemID="{DB26D62F-496F-4D07-AC46-DD9159DB89CA}"/>
</file>

<file path=docProps/app.xml><?xml version="1.0" encoding="utf-8"?>
<Properties xmlns="http://schemas.openxmlformats.org/officeDocument/2006/extended-properties" xmlns:vt="http://schemas.openxmlformats.org/officeDocument/2006/docPropsVTypes">
  <Words>2930</Words>
  <PresentationFormat>A4 210 x 297 mm</PresentationFormat>
  <Paragraphs>209</Paragraphs>
  <Slides>4</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4</vt:i4>
      </vt:variant>
    </vt:vector>
  </HeadingPairs>
  <TitlesOfParts>
    <vt:vector size="10" baseType="lpstr">
      <vt:lpstr>Meiryo UI</vt:lpstr>
      <vt:lpstr>メイリオ</vt:lpstr>
      <vt:lpstr>游ゴシック</vt:lpstr>
      <vt:lpstr>Arial</vt:lpstr>
      <vt:lpstr>Wingdings</vt:lpstr>
      <vt:lpstr>Office テーマ</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0x010100B191E8FAA6CC894DB7F996FBE2B2F839</vt:lpwstr>
  </property>
</Properties>
</file>