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7" autoAdjust="0"/>
    <p:restoredTop sz="94660"/>
  </p:normalViewPr>
  <p:slideViewPr>
    <p:cSldViewPr snapToGrid="0">
      <p:cViewPr varScale="1">
        <p:scale>
          <a:sx n="84" d="100"/>
          <a:sy n="84" d="100"/>
        </p:scale>
        <p:origin x="27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2B0D-5F67-4BBA-AE7D-71EDE01B3C28}" type="datetimeFigureOut">
              <a:rPr kumimoji="1" lang="ja-JP" altLang="en-US" smtClean="0"/>
              <a:t>2021/9/27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EC1F-419B-4E28-814C-679AAB4C58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897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2B0D-5F67-4BBA-AE7D-71EDE01B3C28}" type="datetimeFigureOut">
              <a:rPr kumimoji="1" lang="ja-JP" altLang="en-US" smtClean="0"/>
              <a:t>2021/9/27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EC1F-419B-4E28-814C-679AAB4C58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689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2B0D-5F67-4BBA-AE7D-71EDE01B3C28}" type="datetimeFigureOut">
              <a:rPr kumimoji="1" lang="ja-JP" altLang="en-US" smtClean="0"/>
              <a:t>2021/9/27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EC1F-419B-4E28-814C-679AAB4C58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104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2B0D-5F67-4BBA-AE7D-71EDE01B3C28}" type="datetimeFigureOut">
              <a:rPr kumimoji="1" lang="ja-JP" altLang="en-US" smtClean="0"/>
              <a:t>2021/9/27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EC1F-419B-4E28-814C-679AAB4C58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468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2B0D-5F67-4BBA-AE7D-71EDE01B3C28}" type="datetimeFigureOut">
              <a:rPr kumimoji="1" lang="ja-JP" altLang="en-US" smtClean="0"/>
              <a:t>2021/9/27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EC1F-419B-4E28-814C-679AAB4C58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7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2B0D-5F67-4BBA-AE7D-71EDE01B3C28}" type="datetimeFigureOut">
              <a:rPr kumimoji="1" lang="ja-JP" altLang="en-US" smtClean="0"/>
              <a:t>2021/9/27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EC1F-419B-4E28-814C-679AAB4C58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870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2B0D-5F67-4BBA-AE7D-71EDE01B3C28}" type="datetimeFigureOut">
              <a:rPr kumimoji="1" lang="ja-JP" altLang="en-US" smtClean="0"/>
              <a:t>2021/9/27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EC1F-419B-4E28-814C-679AAB4C58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55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2B0D-5F67-4BBA-AE7D-71EDE01B3C28}" type="datetimeFigureOut">
              <a:rPr kumimoji="1" lang="ja-JP" altLang="en-US" smtClean="0"/>
              <a:t>2021/9/27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EC1F-419B-4E28-814C-679AAB4C58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8347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2B0D-5F67-4BBA-AE7D-71EDE01B3C28}" type="datetimeFigureOut">
              <a:rPr kumimoji="1" lang="ja-JP" altLang="en-US" smtClean="0"/>
              <a:t>2021/9/27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EC1F-419B-4E28-814C-679AAB4C58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995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2B0D-5F67-4BBA-AE7D-71EDE01B3C28}" type="datetimeFigureOut">
              <a:rPr kumimoji="1" lang="ja-JP" altLang="en-US" smtClean="0"/>
              <a:t>2021/9/27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EC1F-419B-4E28-814C-679AAB4C58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5791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F2B0D-5F67-4BBA-AE7D-71EDE01B3C28}" type="datetimeFigureOut">
              <a:rPr kumimoji="1" lang="ja-JP" altLang="en-US" smtClean="0"/>
              <a:t>2021/9/27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0EC1F-419B-4E28-814C-679AAB4C58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5000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F2B0D-5F67-4BBA-AE7D-71EDE01B3C28}" type="datetimeFigureOut">
              <a:rPr kumimoji="1" lang="ja-JP" altLang="en-US" smtClean="0"/>
              <a:t>2021/9/27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0EC1F-419B-4E28-814C-679AAB4C58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39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www.zaikei.taisyokukin.go.jp/service/loan/index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テキスト ボックス 29"/>
          <p:cNvSpPr txBox="1"/>
          <p:nvPr/>
        </p:nvSpPr>
        <p:spPr>
          <a:xfrm>
            <a:off x="189000" y="2347135"/>
            <a:ext cx="6480000" cy="3149324"/>
          </a:xfrm>
          <a:prstGeom prst="rect">
            <a:avLst/>
          </a:prstGeom>
          <a:noFill/>
          <a:ln w="38100" cmpd="sng">
            <a:solidFill>
              <a:srgbClr val="FFD966"/>
            </a:solidFill>
          </a:ln>
        </p:spPr>
        <p:txBody>
          <a:bodyPr wrap="square" lIns="216000" rtlCol="0">
            <a:spAutoFit/>
          </a:bodyPr>
          <a:lstStyle/>
          <a:p>
            <a:pPr>
              <a:lnSpc>
                <a:spcPct val="110000"/>
              </a:lnSpc>
            </a:pP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16000" indent="-216000">
              <a:lnSpc>
                <a:spcPct val="110000"/>
              </a:lnSpc>
              <a:spcBef>
                <a:spcPts val="600"/>
              </a:spcBef>
              <a:buClr>
                <a:srgbClr val="FFD966"/>
              </a:buClr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給与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等からの天引きだから、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手間なく確実に先取り貯蓄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ができる！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16000" indent="-216000">
              <a:lnSpc>
                <a:spcPct val="110000"/>
              </a:lnSpc>
              <a:spcBef>
                <a:spcPts val="600"/>
              </a:spcBef>
              <a:buClr>
                <a:srgbClr val="FFD966"/>
              </a:buClr>
              <a:buFont typeface="Wingdings" panose="05000000000000000000" pitchFamily="2" charset="2"/>
              <a:buChar char="l"/>
            </a:pP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月額</a:t>
            </a:r>
            <a:r>
              <a: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1,000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円～</a:t>
            </a:r>
            <a:r>
              <a:rPr kumimoji="1" lang="ja-JP" altLang="en-US" sz="1200" b="1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手軽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に始められるから、資産形成のスタートにぴったり！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16000" indent="-216000">
              <a:lnSpc>
                <a:spcPct val="110000"/>
              </a:lnSpc>
              <a:spcBef>
                <a:spcPts val="600"/>
              </a:spcBef>
              <a:buClr>
                <a:srgbClr val="FFD966"/>
              </a:buClr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財形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年金貯蓄、財形住宅貯蓄なら、利子等の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税制優遇措置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あり！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16000" indent="-216000">
              <a:lnSpc>
                <a:spcPct val="110000"/>
              </a:lnSpc>
              <a:spcBef>
                <a:spcPts val="600"/>
              </a:spcBef>
              <a:buClr>
                <a:srgbClr val="FFD966"/>
              </a:buClr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１年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以上継続し、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50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万円以上貯めると、住宅取得やリフォームの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際に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低利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で安心な公的住宅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ローン</a:t>
            </a:r>
            <a:r>
              <a:rPr kumimoji="1" lang="en-US" altLang="ja-JP" sz="1200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利用できる！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kumimoji="1"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 </a:t>
            </a:r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財形</a:t>
            </a:r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融資</a:t>
            </a:r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制度</a:t>
            </a:r>
            <a:endParaRPr kumimoji="1"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  <a:spcBef>
                <a:spcPts val="300"/>
              </a:spcBef>
            </a:pPr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融資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額は財形貯蓄の合計残高の</a:t>
            </a:r>
            <a:r>
              <a:rPr kumimoji="1"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倍相当（最高</a:t>
            </a:r>
            <a:r>
              <a:rPr kumimoji="1"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4,000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万円）が上限です。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継続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している財形貯蓄は、一般財形、財形年金、財形住宅のどれでも</a:t>
            </a:r>
            <a: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OK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！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子育て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世帯</a:t>
            </a:r>
            <a:r>
              <a:rPr kumimoji="1" lang="ja-JP" altLang="en-US" sz="105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や、中</a:t>
            </a:r>
            <a:r>
              <a:rPr kumimoji="1" lang="ja-JP" altLang="en-US" sz="105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小企業にお勤め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の方に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は、お得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な金利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優遇があります。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詳しい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利用要件等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は、独立行政法人 勤労者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退職金共済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機構のホームページを</a:t>
            </a:r>
            <a:r>
              <a:rPr kumimoji="1"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ご覧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ください。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hlinkClick r:id="rId2"/>
              </a:rPr>
              <a:t>https</a:t>
            </a:r>
            <a: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hlinkClick r:id="rId2"/>
              </a:rPr>
              <a:t>://www.zaikei.taisyokukin.go.jp/service/loan/index.php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24499" y="1155546"/>
            <a:ext cx="1243354" cy="172649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0"/>
            <a:ext cx="6858000" cy="972445"/>
          </a:xfrm>
          <a:prstGeom prst="rect">
            <a:avLst/>
          </a:prstGeom>
          <a:solidFill>
            <a:srgbClr val="FFD966"/>
          </a:solidFill>
        </p:spPr>
        <p:txBody>
          <a:bodyPr wrap="square" tIns="108000" rtlCol="0">
            <a:noAutofit/>
          </a:bodyPr>
          <a:lstStyle/>
          <a:p>
            <a:pPr algn="ctr">
              <a:lnSpc>
                <a:spcPct val="120000"/>
              </a:lnSpc>
            </a:pP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社会人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なったら 結婚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・子育て・マイホーム・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老後に備えて</a:t>
            </a:r>
            <a:endParaRPr kumimoji="1" lang="en-US" altLang="ja-JP" sz="1050" b="1" dirty="0">
              <a:ln>
                <a:solidFill>
                  <a:srgbClr val="FFFF00"/>
                </a:solidFill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20000"/>
              </a:lnSpc>
            </a:pPr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「財形貯蓄」を</a:t>
            </a:r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はじめませんか？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8999" y="9139015"/>
            <a:ext cx="6480000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■ 詳しく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は、</a:t>
            </a:r>
            <a:r>
              <a:rPr kumimoji="1" lang="ja-JP" altLang="en-US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●●課の担当●●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までお問い合わせください。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連絡先</a:t>
            </a:r>
            <a:r>
              <a:rPr kumimoji="1" lang="ja-JP" altLang="en-US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：●●●●●●●●●●●</a:t>
            </a: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516500"/>
              </p:ext>
            </p:extLst>
          </p:nvPr>
        </p:nvGraphicFramePr>
        <p:xfrm>
          <a:off x="188999" y="6007040"/>
          <a:ext cx="6480000" cy="2232000"/>
        </p:xfrm>
        <a:graphic>
          <a:graphicData uri="http://schemas.openxmlformats.org/drawingml/2006/table">
            <a:tbl>
              <a:tblPr firstRow="1" firstCol="1" bandRow="1">
                <a:tableStyleId>{1E171933-4619-4E11-9A3F-F7608DF75F80}</a:tableStyleId>
              </a:tblPr>
              <a:tblGrid>
                <a:gridCol w="1107626">
                  <a:extLst>
                    <a:ext uri="{9D8B030D-6E8A-4147-A177-3AD203B41FA5}">
                      <a16:colId xmlns:a16="http://schemas.microsoft.com/office/drawing/2014/main" val="737536017"/>
                    </a:ext>
                  </a:extLst>
                </a:gridCol>
                <a:gridCol w="2156438">
                  <a:extLst>
                    <a:ext uri="{9D8B030D-6E8A-4147-A177-3AD203B41FA5}">
                      <a16:colId xmlns:a16="http://schemas.microsoft.com/office/drawing/2014/main" val="1263648576"/>
                    </a:ext>
                  </a:extLst>
                </a:gridCol>
                <a:gridCol w="1118937">
                  <a:extLst>
                    <a:ext uri="{9D8B030D-6E8A-4147-A177-3AD203B41FA5}">
                      <a16:colId xmlns:a16="http://schemas.microsoft.com/office/drawing/2014/main" val="3579781501"/>
                    </a:ext>
                  </a:extLst>
                </a:gridCol>
                <a:gridCol w="2096999">
                  <a:extLst>
                    <a:ext uri="{9D8B030D-6E8A-4147-A177-3AD203B41FA5}">
                      <a16:colId xmlns:a16="http://schemas.microsoft.com/office/drawing/2014/main" val="347674457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0" spc="600" baseline="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種類</a:t>
                      </a:r>
                      <a:endParaRPr lang="ja-JP" sz="1200" kern="100" spc="600" baseline="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826" marR="598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0" spc="600" baseline="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目的</a:t>
                      </a:r>
                      <a:endParaRPr lang="ja-JP" sz="1200" kern="100" spc="600" baseline="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826" marR="598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spc="80" baseline="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加入要件</a:t>
                      </a:r>
                      <a:endParaRPr lang="ja-JP" sz="1200" kern="100" spc="80" baseline="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826" marR="598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0" spc="80" baseline="0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税制優遇措置</a:t>
                      </a:r>
                      <a:endParaRPr lang="ja-JP" sz="1200" kern="100" spc="80" baseline="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826" marR="598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55282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ja-JP" sz="1400" kern="0" spc="3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一般</a:t>
                      </a:r>
                      <a:r>
                        <a:rPr lang="ja-JP" sz="1400" kern="0" spc="3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財形</a:t>
                      </a:r>
                      <a:endParaRPr lang="en-US" altLang="ja-JP" sz="1400" kern="0" spc="3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ja-JP" sz="1400" kern="0" spc="3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貯蓄</a:t>
                      </a:r>
                      <a:endParaRPr lang="ja-JP" sz="1400" kern="100" spc="3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826" marR="598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spc="6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自由</a:t>
                      </a:r>
                      <a:endParaRPr lang="ja-JP" sz="1200" kern="100" spc="6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826" marR="598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従業員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なら</a:t>
                      </a:r>
                      <a:endParaRPr lang="en-US" altLang="ja-JP" sz="1200" kern="100" dirty="0" smtClean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誰でも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826" marR="598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spc="6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lang="ja-JP" sz="1200" kern="100" spc="6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826" marR="598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730348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ja-JP" sz="1400" kern="0" spc="3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財形</a:t>
                      </a:r>
                      <a:r>
                        <a:rPr lang="ja-JP" sz="1400" kern="0" spc="3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年金</a:t>
                      </a:r>
                      <a:endParaRPr lang="en-US" altLang="ja-JP" sz="1400" kern="0" spc="3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ja-JP" sz="1400" kern="0" spc="3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貯蓄</a:t>
                      </a:r>
                      <a:endParaRPr lang="ja-JP" sz="1400" kern="100" spc="3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826" marR="598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年金</a:t>
                      </a:r>
                      <a:r>
                        <a:rPr lang="ja-JP" sz="1200" kern="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として</a:t>
                      </a:r>
                      <a:r>
                        <a:rPr lang="ja-JP" sz="1200" kern="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受取</a:t>
                      </a:r>
                      <a:endParaRPr 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826" marR="598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55</a:t>
                      </a:r>
                      <a:r>
                        <a:rPr lang="ja-JP" altLang="en-US" sz="12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歳未満の</a:t>
                      </a:r>
                      <a:endParaRPr lang="en-US" altLang="ja-JP" sz="1200" kern="1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従業員</a:t>
                      </a:r>
                      <a:endParaRPr 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826" marR="598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財形住宅と合算</a:t>
                      </a:r>
                      <a:r>
                        <a:rPr lang="ja-JP" sz="1200" kern="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で</a:t>
                      </a:r>
                      <a:endParaRPr lang="en-US" altLang="ja-JP" sz="1200" kern="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550</a:t>
                      </a:r>
                      <a:r>
                        <a:rPr lang="ja-JP" sz="1200" kern="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万円まで利子非課税</a:t>
                      </a:r>
                      <a:endParaRPr 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826" marR="598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9739712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ja-JP" sz="1400" kern="0" spc="3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財形</a:t>
                      </a:r>
                      <a:r>
                        <a:rPr lang="ja-JP" sz="1400" kern="0" spc="3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住宅</a:t>
                      </a:r>
                      <a:endParaRPr lang="en-US" altLang="ja-JP" sz="1400" kern="0" spc="3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ja-JP" sz="1400" kern="0" spc="3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貯蓄</a:t>
                      </a:r>
                      <a:endParaRPr lang="ja-JP" sz="1400" kern="100" spc="3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826" marR="598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住宅</a:t>
                      </a:r>
                      <a:r>
                        <a:rPr lang="ja-JP" sz="1200" kern="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</a:t>
                      </a:r>
                      <a:r>
                        <a:rPr lang="ja-JP" sz="1200" kern="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取得</a:t>
                      </a:r>
                      <a:r>
                        <a:rPr lang="ja-JP" altLang="en-US" sz="1200" kern="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や　　</a:t>
                      </a:r>
                      <a:endParaRPr lang="en-US" altLang="ja-JP" sz="1200" kern="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リフォームの費用</a:t>
                      </a:r>
                      <a:endParaRPr 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826" marR="598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55</a:t>
                      </a:r>
                      <a:r>
                        <a:rPr lang="ja-JP" altLang="en-US" sz="12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歳未満の</a:t>
                      </a:r>
                      <a:endParaRPr lang="en-US" altLang="ja-JP" sz="1200" kern="1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従業員</a:t>
                      </a:r>
                      <a:endParaRPr 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826" marR="598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ja-JP" sz="1200" kern="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財形年金と合算</a:t>
                      </a:r>
                      <a:r>
                        <a:rPr lang="ja-JP" sz="1200" kern="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で</a:t>
                      </a:r>
                      <a:endParaRPr lang="en-US" altLang="ja-JP" sz="1200" kern="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550</a:t>
                      </a:r>
                      <a:r>
                        <a:rPr lang="ja-JP" sz="1200" kern="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万円まで利子非課税</a:t>
                      </a:r>
                      <a:endParaRPr 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826" marR="5982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7353808"/>
                  </a:ext>
                </a:extLst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-3257550" y="972445"/>
            <a:ext cx="3257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※</a:t>
            </a:r>
            <a:r>
              <a:rPr kumimoji="1" lang="ja-JP" altLang="en-US" dirty="0">
                <a:solidFill>
                  <a:srgbClr val="FF0000"/>
                </a:solidFill>
              </a:rPr>
              <a:t>赤字</a:t>
            </a:r>
            <a:r>
              <a:rPr kumimoji="1" lang="ja-JP" altLang="en-US" dirty="0"/>
              <a:t>部分は御社の状況に合わせて記載してください。</a:t>
            </a: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884" y="7654797"/>
            <a:ext cx="728170" cy="522826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46814" y="6943110"/>
            <a:ext cx="438310" cy="687080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863" y="6318720"/>
            <a:ext cx="604156" cy="639695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8465" y="1111544"/>
            <a:ext cx="1150650" cy="1104624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127" y="2487795"/>
            <a:ext cx="786389" cy="841058"/>
          </a:xfrm>
          <a:prstGeom prst="rect">
            <a:avLst/>
          </a:prstGeom>
        </p:spPr>
      </p:pic>
      <p:sp>
        <p:nvSpPr>
          <p:cNvPr id="23" name="テキスト ボックス 22"/>
          <p:cNvSpPr txBox="1"/>
          <p:nvPr/>
        </p:nvSpPr>
        <p:spPr>
          <a:xfrm>
            <a:off x="-3269111" y="4003335"/>
            <a:ext cx="325755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※</a:t>
            </a:r>
            <a:r>
              <a:rPr kumimoji="1" lang="ja-JP" altLang="en-US" sz="1400" dirty="0"/>
              <a:t>財形融資は、主に以下の３種類ありますので、御社の従業員がどの融資を使えるかご確認ください。</a:t>
            </a:r>
            <a:endParaRPr kumimoji="1" lang="en-US" altLang="ja-JP" sz="1400" dirty="0"/>
          </a:p>
          <a:p>
            <a:endParaRPr kumimoji="1" lang="en-US" altLang="ja-JP" sz="1400" dirty="0"/>
          </a:p>
          <a:p>
            <a:r>
              <a:rPr kumimoji="1" lang="ja-JP" altLang="en-US" sz="1400" dirty="0"/>
              <a:t>① 事業主が</a:t>
            </a:r>
            <a:r>
              <a:rPr kumimoji="1" lang="en-US" altLang="ja-JP" sz="1400" dirty="0"/>
              <a:t>(</a:t>
            </a:r>
            <a:r>
              <a:rPr kumimoji="1" lang="ja-JP" altLang="en-US" sz="1400" dirty="0"/>
              <a:t>独</a:t>
            </a:r>
            <a:r>
              <a:rPr kumimoji="1" lang="en-US" altLang="ja-JP" sz="1400" dirty="0"/>
              <a:t>)</a:t>
            </a:r>
            <a:r>
              <a:rPr kumimoji="1" lang="ja-JP" altLang="en-US" sz="1400" dirty="0"/>
              <a:t>勤労者退職金共済機構から融資を受け、その資金を勤労者に転貸する</a:t>
            </a:r>
            <a:endParaRPr kumimoji="1" lang="en-US" altLang="ja-JP" sz="1400" dirty="0"/>
          </a:p>
          <a:p>
            <a:r>
              <a:rPr kumimoji="1" lang="en-US" altLang="ja-JP" sz="1400" dirty="0"/>
              <a:t>【</a:t>
            </a:r>
            <a:r>
              <a:rPr kumimoji="1" lang="ja-JP" altLang="en-US" sz="1400" dirty="0"/>
              <a:t>資金の流れ</a:t>
            </a:r>
            <a:r>
              <a:rPr kumimoji="1" lang="en-US" altLang="ja-JP" sz="1400" dirty="0"/>
              <a:t>】</a:t>
            </a:r>
            <a:r>
              <a:rPr kumimoji="1" lang="ja-JP" altLang="en-US" sz="1400" dirty="0"/>
              <a:t>勤労者←事業主←勤退機構</a:t>
            </a:r>
            <a:endParaRPr kumimoji="1" lang="en-US" altLang="ja-JP" sz="1400" dirty="0"/>
          </a:p>
          <a:p>
            <a:endParaRPr kumimoji="1" lang="en-US" altLang="ja-JP" sz="1400" dirty="0"/>
          </a:p>
          <a:p>
            <a:r>
              <a:rPr kumimoji="1" lang="ja-JP" altLang="en-US" sz="1400" dirty="0"/>
              <a:t>② 事業主が財形住宅金融</a:t>
            </a:r>
            <a:r>
              <a:rPr kumimoji="1" lang="en-US" altLang="ja-JP" sz="1400" dirty="0"/>
              <a:t>(</a:t>
            </a:r>
            <a:r>
              <a:rPr kumimoji="1" lang="ja-JP" altLang="en-US" sz="1400" dirty="0"/>
              <a:t>株</a:t>
            </a:r>
            <a:r>
              <a:rPr kumimoji="1" lang="en-US" altLang="ja-JP" sz="1400" dirty="0"/>
              <a:t>)</a:t>
            </a:r>
            <a:r>
              <a:rPr kumimoji="1" lang="ja-JP" altLang="en-US" sz="1400" dirty="0"/>
              <a:t>に出資している場合、勤労者が同社から融資を受ける</a:t>
            </a:r>
            <a:endParaRPr kumimoji="1" lang="en-US" altLang="ja-JP" sz="1400" dirty="0"/>
          </a:p>
          <a:p>
            <a:r>
              <a:rPr kumimoji="1" lang="en-US" altLang="ja-JP" sz="1400" dirty="0"/>
              <a:t>【</a:t>
            </a:r>
            <a:r>
              <a:rPr kumimoji="1" lang="ja-JP" altLang="en-US" sz="1400" dirty="0"/>
              <a:t>資金の流れ</a:t>
            </a:r>
            <a:r>
              <a:rPr kumimoji="1" lang="en-US" altLang="ja-JP" sz="1400" dirty="0"/>
              <a:t>】</a:t>
            </a:r>
            <a:r>
              <a:rPr kumimoji="1" lang="ja-JP" altLang="en-US" sz="1400" dirty="0"/>
              <a:t>勤労者←財住金←勤退機構</a:t>
            </a:r>
            <a:endParaRPr kumimoji="1" lang="en-US" altLang="ja-JP" sz="1400" dirty="0"/>
          </a:p>
          <a:p>
            <a:endParaRPr kumimoji="1" lang="en-US" altLang="ja-JP" sz="1400" dirty="0"/>
          </a:p>
          <a:p>
            <a:r>
              <a:rPr kumimoji="1" lang="ja-JP" altLang="en-US" sz="1400" dirty="0"/>
              <a:t>③ ①②に該当しなくても、事業主が負担軽減措置（持家取得者も対象にした年３万円相当以上の住宅手当など）を行っていれば、勤労者が</a:t>
            </a:r>
            <a:r>
              <a:rPr kumimoji="1" lang="en-US" altLang="ja-JP" sz="1400" dirty="0"/>
              <a:t>(</a:t>
            </a:r>
            <a:r>
              <a:rPr kumimoji="1" lang="ja-JP" altLang="en-US" sz="1400" dirty="0"/>
              <a:t>独</a:t>
            </a:r>
            <a:r>
              <a:rPr kumimoji="1" lang="en-US" altLang="ja-JP" sz="1400" dirty="0"/>
              <a:t>)</a:t>
            </a:r>
            <a:r>
              <a:rPr kumimoji="1" lang="ja-JP" altLang="en-US" sz="1400" dirty="0"/>
              <a:t>住宅金融支援機構（融資対象物件が沖縄県にある場合、沖縄振興開発金融公庫）から直接融資を受けられる</a:t>
            </a:r>
            <a:endParaRPr kumimoji="1" lang="en-US" altLang="ja-JP" sz="1400" dirty="0"/>
          </a:p>
          <a:p>
            <a:r>
              <a:rPr kumimoji="1" lang="en-US" altLang="ja-JP" sz="1400" dirty="0"/>
              <a:t>【</a:t>
            </a:r>
            <a:r>
              <a:rPr kumimoji="1" lang="ja-JP" altLang="en-US" sz="1400" dirty="0"/>
              <a:t>資金の流れ</a:t>
            </a:r>
            <a:r>
              <a:rPr kumimoji="1" lang="en-US" altLang="ja-JP" sz="1400" dirty="0"/>
              <a:t>】</a:t>
            </a:r>
            <a:r>
              <a:rPr kumimoji="1" lang="ja-JP" altLang="en-US" sz="1400" dirty="0"/>
              <a:t>勤労者←住宅機構等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89000" y="8344265"/>
            <a:ext cx="6480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留意事項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b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財形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年金（住宅）は、払い出しの制限があり、目的以外で払い出しをしてしまうと非課税の恩恵を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受けられ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なく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なる可能性があります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　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89000" y="1033863"/>
            <a:ext cx="53575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財形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貯蓄とは？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給与やボーナスからの天引きで積み立てる貯金です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一般財形貯蓄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②財形年金貯蓄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③財形住宅貯蓄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の３種類があり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当社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では</a:t>
            </a:r>
            <a:r>
              <a:rPr kumimoji="1" lang="ja-JP" altLang="en-US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①②③</a:t>
            </a:r>
            <a:r>
              <a:rPr kumimoji="1" lang="ja-JP" altLang="en-US" sz="1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のすべて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に加入が可能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です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88999" y="2118689"/>
            <a:ext cx="2332936" cy="355276"/>
          </a:xfrm>
          <a:prstGeom prst="rect">
            <a:avLst/>
          </a:prstGeom>
          <a:solidFill>
            <a:srgbClr val="FFD966"/>
          </a:solidFill>
          <a:ln w="38100">
            <a:solidFill>
              <a:schemeClr val="bg1"/>
            </a:solidFill>
          </a:ln>
        </p:spPr>
        <p:txBody>
          <a:bodyPr wrap="square" tIns="72000" bIns="36000" rtlCol="0" anchor="ctr">
            <a:spAutoFit/>
          </a:bodyPr>
          <a:lstStyle/>
          <a:p>
            <a:pPr algn="ctr"/>
            <a:r>
              <a:rPr kumimoji="1" lang="ja-JP" altLang="en-US" sz="1600" b="1" spc="8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財形</a:t>
            </a:r>
            <a:r>
              <a:rPr kumimoji="1" lang="ja-JP" altLang="en-US" sz="1600" b="1" spc="8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貯蓄の</a:t>
            </a:r>
            <a:r>
              <a:rPr kumimoji="1" lang="ja-JP" altLang="en-US" sz="1600" b="1" spc="8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メリット</a:t>
            </a:r>
            <a:endParaRPr kumimoji="1" lang="en-US" altLang="ja-JP" sz="1600" spc="8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661" y="3495495"/>
            <a:ext cx="688931" cy="688931"/>
          </a:xfrm>
          <a:prstGeom prst="rect">
            <a:avLst/>
          </a:prstGeom>
        </p:spPr>
      </p:pic>
      <p:sp>
        <p:nvSpPr>
          <p:cNvPr id="31" name="テキスト ボックス 30"/>
          <p:cNvSpPr txBox="1"/>
          <p:nvPr/>
        </p:nvSpPr>
        <p:spPr>
          <a:xfrm>
            <a:off x="188999" y="5616260"/>
            <a:ext cx="2332936" cy="355276"/>
          </a:xfrm>
          <a:prstGeom prst="rect">
            <a:avLst/>
          </a:prstGeom>
          <a:solidFill>
            <a:srgbClr val="FFD966"/>
          </a:solidFill>
          <a:ln w="38100">
            <a:solidFill>
              <a:schemeClr val="bg1"/>
            </a:solidFill>
          </a:ln>
        </p:spPr>
        <p:txBody>
          <a:bodyPr wrap="square" tIns="72000" bIns="36000" rtlCol="0" anchor="ctr">
            <a:spAutoFit/>
          </a:bodyPr>
          <a:lstStyle/>
          <a:p>
            <a:pPr algn="ctr"/>
            <a:r>
              <a:rPr kumimoji="1" lang="ja-JP" altLang="en-US" sz="1600" b="1" spc="16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財形</a:t>
            </a:r>
            <a:r>
              <a:rPr kumimoji="1" lang="ja-JP" altLang="en-US" sz="1600" b="1" spc="16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貯蓄</a:t>
            </a:r>
            <a:r>
              <a:rPr kumimoji="1" lang="ja-JP" altLang="en-US" sz="1600" b="1" spc="16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の種類</a:t>
            </a:r>
            <a:endParaRPr kumimoji="1" lang="en-US" altLang="ja-JP" sz="1600" spc="16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188999" y="9029534"/>
            <a:ext cx="6480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図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736" y="4184426"/>
            <a:ext cx="1304779" cy="1304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420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339</TotalTime>
  <Words>581</Words>
  <PresentationFormat>A4 210 x 297 mm</PresentationFormat>
  <Paragraphs>57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2021-09-27T02:00:29Z</cp:lastPrinted>
  <dcterms:created xsi:type="dcterms:W3CDTF">2021-08-13T08:08:58Z</dcterms:created>
  <dcterms:modified xsi:type="dcterms:W3CDTF">2021-09-27T02:01:39Z</dcterms:modified>
</cp:coreProperties>
</file>