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89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8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10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6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7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87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5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34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99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79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0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2B0D-5F67-4BBA-AE7D-71EDE01B3C28}" type="datetimeFigureOut">
              <a:rPr kumimoji="1" lang="ja-JP" altLang="en-US" smtClean="0"/>
              <a:t>2021/9/27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0EC1F-419B-4E28-814C-679AAB4C5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9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zaikei.taisyokukin.go.jp/service/loan/index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189000" y="2347135"/>
            <a:ext cx="6480000" cy="3149324"/>
          </a:xfrm>
          <a:prstGeom prst="rect">
            <a:avLst/>
          </a:prstGeom>
          <a:noFill/>
          <a:ln w="38100" cmpd="sng">
            <a:solidFill>
              <a:srgbClr val="FFD966"/>
            </a:solidFill>
          </a:ln>
        </p:spPr>
        <p:txBody>
          <a:bodyPr wrap="square" lIns="216000" rtlCol="0">
            <a:spAutoFit/>
          </a:bodyPr>
          <a:lstStyle/>
          <a:p>
            <a:pPr>
              <a:lnSpc>
                <a:spcPct val="1100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216000">
              <a:lnSpc>
                <a:spcPct val="110000"/>
              </a:lnSpc>
              <a:spcBef>
                <a:spcPts val="600"/>
              </a:spcBef>
              <a:buClr>
                <a:srgbClr val="FFD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給与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等からの天引きだから、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手間なく確実に先取り貯蓄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ができる！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216000">
              <a:lnSpc>
                <a:spcPct val="110000"/>
              </a:lnSpc>
              <a:spcBef>
                <a:spcPts val="600"/>
              </a:spcBef>
              <a:buClr>
                <a:srgbClr val="FFD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円～</a:t>
            </a:r>
            <a:r>
              <a:rPr kumimoji="1" lang="ja-JP" altLang="en-US" sz="12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手軽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に始められるから、資産形成のスタートにぴったり！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216000">
              <a:lnSpc>
                <a:spcPct val="110000"/>
              </a:lnSpc>
              <a:spcBef>
                <a:spcPts val="600"/>
              </a:spcBef>
              <a:buClr>
                <a:srgbClr val="FFD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財形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年金貯蓄、財形住宅貯蓄なら、利子等の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税制優遇措置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あり！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6000" indent="-216000">
              <a:lnSpc>
                <a:spcPct val="110000"/>
              </a:lnSpc>
              <a:spcBef>
                <a:spcPts val="600"/>
              </a:spcBef>
              <a:buClr>
                <a:srgbClr val="FFD966"/>
              </a:buClr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１年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以上継続し、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万円以上貯めると、住宅取得やリフォームの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際に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低利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で安心な公的住宅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ローン</a:t>
            </a:r>
            <a:r>
              <a:rPr kumimoji="1"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利用できる！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財形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融資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融資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額は財形貯蓄の合計残高の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倍相当（最高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4,000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万円）が上限です。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継続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している財形貯蓄は、一般財形、財形年金、財形住宅のどれでも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世帯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や、中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小企業にお勤め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の方に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は、お得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な金利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優遇があります。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詳しい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利用要件等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は、独立行政法人 勤労者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退職金共済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機構のホームページを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ご覧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://www.zaikei.taisyokukin.go.jp/service/loan/index.php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24499" y="1155546"/>
            <a:ext cx="1243354" cy="172649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6858000" cy="972445"/>
          </a:xfrm>
          <a:prstGeom prst="rect">
            <a:avLst/>
          </a:prstGeom>
          <a:solidFill>
            <a:srgbClr val="FFD966"/>
          </a:solidFill>
        </p:spPr>
        <p:txBody>
          <a:bodyPr wrap="square" tIns="108000" rtlCol="0"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社会人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なったら 結婚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・子育て・マイホーム・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老後に備えて</a:t>
            </a:r>
            <a:endParaRPr kumimoji="1" lang="en-US" altLang="ja-JP" sz="1050" b="1" dirty="0">
              <a:ln>
                <a:solidFill>
                  <a:srgbClr val="FFFF00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「財形貯蓄」を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はじめませんか？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8999" y="9139015"/>
            <a:ext cx="64800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 詳しく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●●課の担当●●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までお問い合わせください。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連絡先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：●●●●●●●●●●●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516500"/>
              </p:ext>
            </p:extLst>
          </p:nvPr>
        </p:nvGraphicFramePr>
        <p:xfrm>
          <a:off x="188999" y="6007040"/>
          <a:ext cx="6480000" cy="223200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107626">
                  <a:extLst>
                    <a:ext uri="{9D8B030D-6E8A-4147-A177-3AD203B41FA5}">
                      <a16:colId xmlns:a16="http://schemas.microsoft.com/office/drawing/2014/main" val="737536017"/>
                    </a:ext>
                  </a:extLst>
                </a:gridCol>
                <a:gridCol w="2156438">
                  <a:extLst>
                    <a:ext uri="{9D8B030D-6E8A-4147-A177-3AD203B41FA5}">
                      <a16:colId xmlns:a16="http://schemas.microsoft.com/office/drawing/2014/main" val="1263648576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3579781501"/>
                    </a:ext>
                  </a:extLst>
                </a:gridCol>
                <a:gridCol w="2096999">
                  <a:extLst>
                    <a:ext uri="{9D8B030D-6E8A-4147-A177-3AD203B41FA5}">
                      <a16:colId xmlns:a16="http://schemas.microsoft.com/office/drawing/2014/main" val="347674457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spc="600" baseline="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種類</a:t>
                      </a:r>
                      <a:endParaRPr lang="ja-JP" sz="1200" kern="100" spc="600" baseline="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spc="600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目的</a:t>
                      </a:r>
                      <a:endParaRPr lang="ja-JP" sz="1200" kern="100" spc="600" baseline="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spc="80" baseline="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加入要件</a:t>
                      </a:r>
                      <a:endParaRPr lang="ja-JP" sz="1200" kern="100" spc="80" baseline="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spc="80" baseline="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税制優遇措置</a:t>
                      </a:r>
                      <a:endParaRPr lang="ja-JP" sz="1200" kern="100" spc="80" baseline="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55282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</a:t>
                      </a: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財形</a:t>
                      </a:r>
                      <a:endParaRPr lang="en-US" altLang="ja-JP" sz="1400" kern="0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貯蓄</a:t>
                      </a:r>
                      <a:endParaRPr lang="ja-JP" sz="140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6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自由</a:t>
                      </a:r>
                      <a:endParaRPr lang="ja-JP" sz="1200" kern="100" spc="6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従業員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なら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誰でも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6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lang="ja-JP" sz="1200" kern="100" spc="6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730348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財形</a:t>
                      </a: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年金</a:t>
                      </a:r>
                      <a:endParaRPr lang="en-US" altLang="ja-JP" sz="1400" kern="0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貯蓄</a:t>
                      </a:r>
                      <a:endParaRPr lang="ja-JP" sz="140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年金</a:t>
                      </a: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として</a:t>
                      </a: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受取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歳未満の</a:t>
                      </a:r>
                      <a:endParaRPr lang="en-US" altLang="ja-JP" sz="12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従業員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財形住宅と合算</a:t>
                      </a: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endParaRPr lang="en-US" altLang="ja-JP" sz="1200" kern="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550</a:t>
                      </a: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万円まで利子非課税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73971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財形</a:t>
                      </a: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住宅</a:t>
                      </a:r>
                      <a:endParaRPr lang="en-US" altLang="ja-JP" sz="1400" kern="0" spc="3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貯蓄</a:t>
                      </a:r>
                      <a:endParaRPr lang="ja-JP" sz="140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住宅</a:t>
                      </a: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取得</a:t>
                      </a:r>
                      <a:r>
                        <a:rPr lang="ja-JP" altLang="en-US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　　</a:t>
                      </a:r>
                      <a:endParaRPr lang="en-US" altLang="ja-JP" sz="1200" kern="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リフォームの費用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歳未満の</a:t>
                      </a:r>
                      <a:endParaRPr lang="en-US" altLang="ja-JP" sz="12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従業員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財形年金と合算</a:t>
                      </a:r>
                      <a:r>
                        <a:rPr lang="ja-JP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</a:t>
                      </a:r>
                      <a:endParaRPr lang="en-US" altLang="ja-JP" sz="1200" kern="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550</a:t>
                      </a:r>
                      <a:r>
                        <a:rPr lang="ja-JP" sz="1200" kern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万円まで利子非課税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9826" marR="598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353808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-3257550" y="972445"/>
            <a:ext cx="3257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赤字</a:t>
            </a:r>
            <a:r>
              <a:rPr kumimoji="1" lang="ja-JP" altLang="en-US" dirty="0"/>
              <a:t>部分は御社の状況に合わせて記載してください。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884" y="7654797"/>
            <a:ext cx="728170" cy="52282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46814" y="6943110"/>
            <a:ext cx="438310" cy="68708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63" y="6318720"/>
            <a:ext cx="604156" cy="63969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465" y="1111544"/>
            <a:ext cx="1150650" cy="110462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127" y="2487795"/>
            <a:ext cx="786389" cy="841058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-3269111" y="4003335"/>
            <a:ext cx="32575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財形融資は、主に以下の３種類ありますので、御社の従業員がどの融資を使えるかご確認ください。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① 事業主が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独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勤労者退職金共済機構から融資を受け、その資金を勤労者に転貸する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資金の流れ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勤労者←事業主←勤退機構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② 事業主が財形住宅金融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株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に出資している場合、勤労者が同社から融資を受ける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資金の流れ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勤労者←財住金←勤退機構</a:t>
            </a:r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③ ①②に該当しなくても、事業主が負担軽減措置（持家取得者も対象にした年３万円相当以上の住宅手当など）を行っていれば、勤労者が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独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住宅金融支援機構（融資対象物件が沖縄県にある場合、沖縄振興開発金融公庫）から直接融資を受けられる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資金の流れ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勤労者←住宅機構等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9000" y="8344265"/>
            <a:ext cx="648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留意事項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b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財形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年金（住宅）は、払い出しの制限があり、目的以外で払い出しをしてしまうと非課税の恩恵を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受けられ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なく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なる可能性があります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　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9000" y="1033863"/>
            <a:ext cx="53575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財形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貯蓄とは？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給与やボーナスからの天引きで積み立てる貯金です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一般財形貯蓄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②財形年金貯蓄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③財形住宅貯蓄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の３種類があり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当社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①②③</a:t>
            </a:r>
            <a:r>
              <a:rPr kumimoji="1"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のすべて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に加入が可能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8999" y="2118689"/>
            <a:ext cx="2332936" cy="355276"/>
          </a:xfrm>
          <a:prstGeom prst="rect">
            <a:avLst/>
          </a:prstGeom>
          <a:solidFill>
            <a:srgbClr val="FFD966"/>
          </a:solidFill>
          <a:ln w="38100">
            <a:solidFill>
              <a:schemeClr val="bg1"/>
            </a:solidFill>
          </a:ln>
        </p:spPr>
        <p:txBody>
          <a:bodyPr wrap="square" tIns="72000" bIns="36000" rtlCol="0" anchor="ctr">
            <a:spAutoFit/>
          </a:bodyPr>
          <a:lstStyle/>
          <a:p>
            <a:pPr algn="ctr"/>
            <a:r>
              <a:rPr kumimoji="1" lang="ja-JP" altLang="en-US" sz="1600" b="1" spc="8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財形</a:t>
            </a:r>
            <a:r>
              <a:rPr kumimoji="1" lang="ja-JP" altLang="en-US" sz="1600" b="1" spc="8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貯蓄の</a:t>
            </a:r>
            <a:r>
              <a:rPr kumimoji="1" lang="ja-JP" altLang="en-US" sz="1600" b="1" spc="8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メリット</a:t>
            </a:r>
            <a:endParaRPr kumimoji="1" lang="en-US" altLang="ja-JP" sz="1600" spc="8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661" y="3495495"/>
            <a:ext cx="688931" cy="688931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188999" y="5616260"/>
            <a:ext cx="2332936" cy="355276"/>
          </a:xfrm>
          <a:prstGeom prst="rect">
            <a:avLst/>
          </a:prstGeom>
          <a:solidFill>
            <a:srgbClr val="FFD966"/>
          </a:solidFill>
          <a:ln w="38100">
            <a:solidFill>
              <a:schemeClr val="bg1"/>
            </a:solidFill>
          </a:ln>
        </p:spPr>
        <p:txBody>
          <a:bodyPr wrap="square" tIns="72000" bIns="36000" rtlCol="0" anchor="ctr">
            <a:spAutoFit/>
          </a:bodyPr>
          <a:lstStyle/>
          <a:p>
            <a:pPr algn="ctr"/>
            <a:r>
              <a:rPr kumimoji="1" lang="ja-JP" altLang="en-US" sz="1600" b="1" spc="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財形</a:t>
            </a:r>
            <a:r>
              <a:rPr kumimoji="1" lang="ja-JP" altLang="en-US" sz="1600" b="1" spc="16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貯蓄</a:t>
            </a:r>
            <a:r>
              <a:rPr kumimoji="1" lang="ja-JP" altLang="en-US" sz="1600" b="1" spc="16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の種類</a:t>
            </a:r>
            <a:endParaRPr kumimoji="1" lang="en-US" altLang="ja-JP" sz="1600" spc="16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88999" y="9029534"/>
            <a:ext cx="6480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736" y="4184426"/>
            <a:ext cx="1304779" cy="130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42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581</Words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2021-09-27T02:00:29Z</cp:lastPrinted>
  <dcterms:created xsi:type="dcterms:W3CDTF">2021-08-13T08:08:58Z</dcterms:created>
  <dcterms:modified xsi:type="dcterms:W3CDTF">2021-09-27T02:01:39Z</dcterms:modified>
</cp:coreProperties>
</file>