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7199313" cy="103314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4" userDrawn="1">
          <p15:clr>
            <a:srgbClr val="A4A3A4"/>
          </p15:clr>
        </p15:guide>
        <p15:guide id="2" pos="22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6699"/>
    <a:srgbClr val="CC00CC"/>
    <a:srgbClr val="005CAF"/>
    <a:srgbClr val="FF0066"/>
    <a:srgbClr val="C9E7E7"/>
    <a:srgbClr val="FFE5F0"/>
    <a:srgbClr val="103185"/>
    <a:srgbClr val="FF5050"/>
    <a:srgbClr val="DB4D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81" autoAdjust="0"/>
    <p:restoredTop sz="96391" autoAdjust="0"/>
  </p:normalViewPr>
  <p:slideViewPr>
    <p:cSldViewPr>
      <p:cViewPr varScale="1">
        <p:scale>
          <a:sx n="76" d="100"/>
          <a:sy n="76" d="100"/>
        </p:scale>
        <p:origin x="3348" y="108"/>
      </p:cViewPr>
      <p:guideLst>
        <p:guide orient="horz" pos="3254"/>
        <p:guide pos="22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1317A15-63F7-48ED-A6C1-DF1D462CB3A4}" type="datetimeFigureOut">
              <a:rPr kumimoji="1" lang="ja-JP" altLang="en-US" smtClean="0"/>
              <a:t>2024/6/7</a:t>
            </a:fld>
            <a:endParaRPr kumimoji="1" lang="ja-JP" altLang="en-US"/>
          </a:p>
        </p:txBody>
      </p:sp>
      <p:sp>
        <p:nvSpPr>
          <p:cNvPr id="4" name="スライド イメージ プレースホルダー 3"/>
          <p:cNvSpPr>
            <a:spLocks noGrp="1" noRot="1" noChangeAspect="1"/>
          </p:cNvSpPr>
          <p:nvPr>
            <p:ph type="sldImg" idx="2"/>
          </p:nvPr>
        </p:nvSpPr>
        <p:spPr>
          <a:xfrm>
            <a:off x="2235200" y="1243013"/>
            <a:ext cx="23368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62FD74A-3570-4163-9F0F-A088F7CD618F}" type="slidenum">
              <a:rPr kumimoji="1" lang="ja-JP" altLang="en-US" smtClean="0"/>
              <a:t>‹#›</a:t>
            </a:fld>
            <a:endParaRPr kumimoji="1" lang="ja-JP" altLang="en-US"/>
          </a:p>
        </p:txBody>
      </p:sp>
    </p:spTree>
    <p:extLst>
      <p:ext uri="{BB962C8B-B14F-4D97-AF65-F5344CB8AC3E}">
        <p14:creationId xmlns:p14="http://schemas.microsoft.com/office/powerpoint/2010/main" val="13131319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62FD74A-3570-4163-9F0F-A088F7CD618F}" type="slidenum">
              <a:rPr kumimoji="1" lang="ja-JP" altLang="en-US" smtClean="0"/>
              <a:t>1</a:t>
            </a:fld>
            <a:endParaRPr kumimoji="1" lang="ja-JP" altLang="en-US"/>
          </a:p>
        </p:txBody>
      </p:sp>
    </p:spTree>
    <p:extLst>
      <p:ext uri="{BB962C8B-B14F-4D97-AF65-F5344CB8AC3E}">
        <p14:creationId xmlns:p14="http://schemas.microsoft.com/office/powerpoint/2010/main" val="1119559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949" y="3209447"/>
            <a:ext cx="6119416" cy="221456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79897" y="5854489"/>
            <a:ext cx="5039519" cy="2640259"/>
          </a:xfrm>
        </p:spPr>
        <p:txBody>
          <a:bodyPr/>
          <a:lstStyle>
            <a:lvl1pPr marL="0" indent="0" algn="ctr">
              <a:buNone/>
              <a:defRPr>
                <a:solidFill>
                  <a:schemeClr val="tx1">
                    <a:tint val="75000"/>
                  </a:schemeClr>
                </a:solidFill>
              </a:defRPr>
            </a:lvl1pPr>
            <a:lvl2pPr marL="359954" indent="0" algn="ctr">
              <a:buNone/>
              <a:defRPr>
                <a:solidFill>
                  <a:schemeClr val="tx1">
                    <a:tint val="75000"/>
                  </a:schemeClr>
                </a:solidFill>
              </a:defRPr>
            </a:lvl2pPr>
            <a:lvl3pPr marL="719907" indent="0" algn="ctr">
              <a:buNone/>
              <a:defRPr>
                <a:solidFill>
                  <a:schemeClr val="tx1">
                    <a:tint val="75000"/>
                  </a:schemeClr>
                </a:solidFill>
              </a:defRPr>
            </a:lvl3pPr>
            <a:lvl4pPr marL="1079861" indent="0" algn="ctr">
              <a:buNone/>
              <a:defRPr>
                <a:solidFill>
                  <a:schemeClr val="tx1">
                    <a:tint val="75000"/>
                  </a:schemeClr>
                </a:solidFill>
              </a:defRPr>
            </a:lvl4pPr>
            <a:lvl5pPr marL="1439814" indent="0" algn="ctr">
              <a:buNone/>
              <a:defRPr>
                <a:solidFill>
                  <a:schemeClr val="tx1">
                    <a:tint val="75000"/>
                  </a:schemeClr>
                </a:solidFill>
              </a:defRPr>
            </a:lvl5pPr>
            <a:lvl6pPr marL="1799768" indent="0" algn="ctr">
              <a:buNone/>
              <a:defRPr>
                <a:solidFill>
                  <a:schemeClr val="tx1">
                    <a:tint val="75000"/>
                  </a:schemeClr>
                </a:solidFill>
              </a:defRPr>
            </a:lvl6pPr>
            <a:lvl7pPr marL="2159721" indent="0" algn="ctr">
              <a:buNone/>
              <a:defRPr>
                <a:solidFill>
                  <a:schemeClr val="tx1">
                    <a:tint val="75000"/>
                  </a:schemeClr>
                </a:solidFill>
              </a:defRPr>
            </a:lvl7pPr>
            <a:lvl8pPr marL="2519675" indent="0" algn="ctr">
              <a:buNone/>
              <a:defRPr>
                <a:solidFill>
                  <a:schemeClr val="tx1">
                    <a:tint val="75000"/>
                  </a:schemeClr>
                </a:solidFill>
              </a:defRPr>
            </a:lvl8pPr>
            <a:lvl9pPr marL="287962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19502" y="413738"/>
            <a:ext cx="1619845" cy="881521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59966" y="413738"/>
            <a:ext cx="4739548" cy="881521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696" y="6638914"/>
            <a:ext cx="6119416" cy="2051941"/>
          </a:xfrm>
        </p:spPr>
        <p:txBody>
          <a:bodyPr anchor="t"/>
          <a:lstStyle>
            <a:lvl1pPr algn="l">
              <a:defRPr sz="314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696" y="4378910"/>
            <a:ext cx="6119416" cy="2260004"/>
          </a:xfrm>
        </p:spPr>
        <p:txBody>
          <a:bodyPr anchor="b"/>
          <a:lstStyle>
            <a:lvl1pPr marL="0" indent="0">
              <a:buNone/>
              <a:defRPr sz="1575">
                <a:solidFill>
                  <a:schemeClr val="tx1">
                    <a:tint val="75000"/>
                  </a:schemeClr>
                </a:solidFill>
              </a:defRPr>
            </a:lvl1pPr>
            <a:lvl2pPr marL="359954" indent="0">
              <a:buNone/>
              <a:defRPr sz="1417">
                <a:solidFill>
                  <a:schemeClr val="tx1">
                    <a:tint val="75000"/>
                  </a:schemeClr>
                </a:solidFill>
              </a:defRPr>
            </a:lvl2pPr>
            <a:lvl3pPr marL="719907" indent="0">
              <a:buNone/>
              <a:defRPr sz="1260">
                <a:solidFill>
                  <a:schemeClr val="tx1">
                    <a:tint val="75000"/>
                  </a:schemeClr>
                </a:solidFill>
              </a:defRPr>
            </a:lvl3pPr>
            <a:lvl4pPr marL="1079861" indent="0">
              <a:buNone/>
              <a:defRPr sz="1102">
                <a:solidFill>
                  <a:schemeClr val="tx1">
                    <a:tint val="75000"/>
                  </a:schemeClr>
                </a:solidFill>
              </a:defRPr>
            </a:lvl4pPr>
            <a:lvl5pPr marL="1439814" indent="0">
              <a:buNone/>
              <a:defRPr sz="1102">
                <a:solidFill>
                  <a:schemeClr val="tx1">
                    <a:tint val="75000"/>
                  </a:schemeClr>
                </a:solidFill>
              </a:defRPr>
            </a:lvl5pPr>
            <a:lvl6pPr marL="1799768" indent="0">
              <a:buNone/>
              <a:defRPr sz="1102">
                <a:solidFill>
                  <a:schemeClr val="tx1">
                    <a:tint val="75000"/>
                  </a:schemeClr>
                </a:solidFill>
              </a:defRPr>
            </a:lvl6pPr>
            <a:lvl7pPr marL="2159721" indent="0">
              <a:buNone/>
              <a:defRPr sz="1102">
                <a:solidFill>
                  <a:schemeClr val="tx1">
                    <a:tint val="75000"/>
                  </a:schemeClr>
                </a:solidFill>
              </a:defRPr>
            </a:lvl7pPr>
            <a:lvl8pPr marL="2519675" indent="0">
              <a:buNone/>
              <a:defRPr sz="1102">
                <a:solidFill>
                  <a:schemeClr val="tx1">
                    <a:tint val="75000"/>
                  </a:schemeClr>
                </a:solidFill>
              </a:defRPr>
            </a:lvl8pPr>
            <a:lvl9pPr marL="2879628" indent="0">
              <a:buNone/>
              <a:defRPr sz="110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59965" y="2410673"/>
            <a:ext cx="3179697" cy="6818279"/>
          </a:xfrm>
        </p:spPr>
        <p:txBody>
          <a:bodyPr/>
          <a:lstStyle>
            <a:lvl1pPr>
              <a:defRPr sz="2204"/>
            </a:lvl1pPr>
            <a:lvl2pPr>
              <a:defRPr sz="1890"/>
            </a:lvl2pPr>
            <a:lvl3pPr>
              <a:defRPr sz="1575"/>
            </a:lvl3pPr>
            <a:lvl4pPr>
              <a:defRPr sz="1417"/>
            </a:lvl4pPr>
            <a:lvl5pPr>
              <a:defRPr sz="1417"/>
            </a:lvl5pPr>
            <a:lvl6pPr>
              <a:defRPr sz="1417"/>
            </a:lvl6pPr>
            <a:lvl7pPr>
              <a:defRPr sz="1417"/>
            </a:lvl7pPr>
            <a:lvl8pPr>
              <a:defRPr sz="1417"/>
            </a:lvl8pPr>
            <a:lvl9pPr>
              <a:defRPr sz="141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59651" y="2410673"/>
            <a:ext cx="3179697" cy="6818279"/>
          </a:xfrm>
        </p:spPr>
        <p:txBody>
          <a:bodyPr/>
          <a:lstStyle>
            <a:lvl1pPr>
              <a:defRPr sz="2204"/>
            </a:lvl1pPr>
            <a:lvl2pPr>
              <a:defRPr sz="1890"/>
            </a:lvl2pPr>
            <a:lvl3pPr>
              <a:defRPr sz="1575"/>
            </a:lvl3pPr>
            <a:lvl4pPr>
              <a:defRPr sz="1417"/>
            </a:lvl4pPr>
            <a:lvl5pPr>
              <a:defRPr sz="1417"/>
            </a:lvl5pPr>
            <a:lvl6pPr>
              <a:defRPr sz="1417"/>
            </a:lvl6pPr>
            <a:lvl7pPr>
              <a:defRPr sz="1417"/>
            </a:lvl7pPr>
            <a:lvl8pPr>
              <a:defRPr sz="1417"/>
            </a:lvl8pPr>
            <a:lvl9pPr>
              <a:defRPr sz="141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59966" y="2312619"/>
            <a:ext cx="3180947" cy="963790"/>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59966" y="3276409"/>
            <a:ext cx="3180947" cy="5952542"/>
          </a:xfrm>
        </p:spPr>
        <p:txBody>
          <a:bodyPr/>
          <a:lstStyle>
            <a:lvl1pPr>
              <a:defRPr sz="1890"/>
            </a:lvl1pPr>
            <a:lvl2pPr>
              <a:defRPr sz="1575"/>
            </a:lvl2pPr>
            <a:lvl3pPr>
              <a:defRPr sz="1417"/>
            </a:lvl3pPr>
            <a:lvl4pPr>
              <a:defRPr sz="1260"/>
            </a:lvl4pPr>
            <a:lvl5pPr>
              <a:defRPr sz="1260"/>
            </a:lvl5pPr>
            <a:lvl6pPr>
              <a:defRPr sz="1260"/>
            </a:lvl6pPr>
            <a:lvl7pPr>
              <a:defRPr sz="1260"/>
            </a:lvl7pPr>
            <a:lvl8pPr>
              <a:defRPr sz="1260"/>
            </a:lvl8pPr>
            <a:lvl9pPr>
              <a:defRPr sz="126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152" y="2312619"/>
            <a:ext cx="3182196" cy="963790"/>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152" y="3276409"/>
            <a:ext cx="3182196" cy="5952542"/>
          </a:xfrm>
        </p:spPr>
        <p:txBody>
          <a:bodyPr/>
          <a:lstStyle>
            <a:lvl1pPr>
              <a:defRPr sz="1890"/>
            </a:lvl1pPr>
            <a:lvl2pPr>
              <a:defRPr sz="1575"/>
            </a:lvl2pPr>
            <a:lvl3pPr>
              <a:defRPr sz="1417"/>
            </a:lvl3pPr>
            <a:lvl4pPr>
              <a:defRPr sz="1260"/>
            </a:lvl4pPr>
            <a:lvl5pPr>
              <a:defRPr sz="1260"/>
            </a:lvl5pPr>
            <a:lvl6pPr>
              <a:defRPr sz="1260"/>
            </a:lvl6pPr>
            <a:lvl7pPr>
              <a:defRPr sz="1260"/>
            </a:lvl7pPr>
            <a:lvl8pPr>
              <a:defRPr sz="1260"/>
            </a:lvl8pPr>
            <a:lvl9pPr>
              <a:defRPr sz="126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9966" y="411345"/>
            <a:ext cx="2368524" cy="1750607"/>
          </a:xfrm>
        </p:spPr>
        <p:txBody>
          <a:bodyPr anchor="b"/>
          <a:lstStyle>
            <a:lvl1pPr algn="l">
              <a:defRPr sz="157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4731" y="411346"/>
            <a:ext cx="4024616" cy="8817606"/>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59966" y="2161952"/>
            <a:ext cx="2368524" cy="7067000"/>
          </a:xfrm>
        </p:spPr>
        <p:txBody>
          <a:bodyPr/>
          <a:lstStyle>
            <a:lvl1pPr marL="0" indent="0">
              <a:buNone/>
              <a:defRPr sz="1102"/>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116" y="7232015"/>
            <a:ext cx="4319588" cy="853780"/>
          </a:xfrm>
        </p:spPr>
        <p:txBody>
          <a:bodyPr anchor="b"/>
          <a:lstStyle>
            <a:lvl1pPr algn="l">
              <a:defRPr sz="1575" b="1"/>
            </a:lvl1pPr>
          </a:lstStyle>
          <a:p>
            <a:r>
              <a:rPr kumimoji="1" lang="ja-JP" altLang="en-US"/>
              <a:t>マスター タイトルの書式設定</a:t>
            </a:r>
          </a:p>
        </p:txBody>
      </p:sp>
      <p:sp>
        <p:nvSpPr>
          <p:cNvPr id="3" name="図プレースホルダー 2"/>
          <p:cNvSpPr>
            <a:spLocks noGrp="1"/>
          </p:cNvSpPr>
          <p:nvPr>
            <p:ph type="pic" idx="1"/>
          </p:nvPr>
        </p:nvSpPr>
        <p:spPr>
          <a:xfrm>
            <a:off x="1411116" y="923134"/>
            <a:ext cx="4319588" cy="6198870"/>
          </a:xfrm>
        </p:spPr>
        <p:txBody>
          <a:bodyPr/>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kumimoji="1" lang="ja-JP" altLang="en-US"/>
              <a:t>図を追加</a:t>
            </a:r>
          </a:p>
        </p:txBody>
      </p:sp>
      <p:sp>
        <p:nvSpPr>
          <p:cNvPr id="4" name="テキスト プレースホルダー 3"/>
          <p:cNvSpPr>
            <a:spLocks noGrp="1"/>
          </p:cNvSpPr>
          <p:nvPr>
            <p:ph type="body" sz="half" idx="2"/>
          </p:nvPr>
        </p:nvSpPr>
        <p:spPr>
          <a:xfrm>
            <a:off x="1411116" y="8085795"/>
            <a:ext cx="4319588" cy="1212510"/>
          </a:xfrm>
        </p:spPr>
        <p:txBody>
          <a:bodyPr/>
          <a:lstStyle>
            <a:lvl1pPr marL="0" indent="0">
              <a:buNone/>
              <a:defRPr sz="1102"/>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2024/6/7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59966" y="413737"/>
            <a:ext cx="6479382" cy="17219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59966" y="2410673"/>
            <a:ext cx="6479382" cy="681827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59966" y="9575724"/>
            <a:ext cx="1679840" cy="550054"/>
          </a:xfrm>
          <a:prstGeom prst="rect">
            <a:avLst/>
          </a:prstGeom>
        </p:spPr>
        <p:txBody>
          <a:bodyPr vert="horz" lIns="91440" tIns="45720" rIns="91440" bIns="45720" rtlCol="0" anchor="ctr"/>
          <a:lstStyle>
            <a:lvl1pPr algn="l">
              <a:defRPr sz="945">
                <a:solidFill>
                  <a:schemeClr val="tx1">
                    <a:tint val="75000"/>
                  </a:schemeClr>
                </a:solidFill>
              </a:defRPr>
            </a:lvl1pPr>
          </a:lstStyle>
          <a:p>
            <a:fld id="{7372D545-8467-428C-B4B7-668AFE11EB3F}" type="datetimeFigureOut">
              <a:rPr kumimoji="1" lang="ja-JP" altLang="en-US" smtClean="0"/>
              <a:t>2024/6/7</a:t>
            </a:fld>
            <a:endParaRPr kumimoji="1" lang="ja-JP" altLang="en-US"/>
          </a:p>
        </p:txBody>
      </p:sp>
      <p:sp>
        <p:nvSpPr>
          <p:cNvPr id="5" name="フッター プレースホルダー 4"/>
          <p:cNvSpPr>
            <a:spLocks noGrp="1"/>
          </p:cNvSpPr>
          <p:nvPr>
            <p:ph type="ftr" sz="quarter" idx="3"/>
          </p:nvPr>
        </p:nvSpPr>
        <p:spPr>
          <a:xfrm>
            <a:off x="2459766" y="9575724"/>
            <a:ext cx="2279782" cy="550054"/>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59508" y="9575724"/>
            <a:ext cx="1679840" cy="550054"/>
          </a:xfrm>
          <a:prstGeom prst="rect">
            <a:avLst/>
          </a:prstGeom>
        </p:spPr>
        <p:txBody>
          <a:bodyPr vert="horz" lIns="91440" tIns="45720" rIns="91440" bIns="45720" rtlCol="0" anchor="ctr"/>
          <a:lstStyle>
            <a:lvl1pPr algn="r">
              <a:defRPr sz="945">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19907" rtl="0" eaLnBrk="1" latinLnBrk="0" hangingPunct="1">
        <a:spcBef>
          <a:spcPct val="0"/>
        </a:spcBef>
        <a:buNone/>
        <a:defRPr kumimoji="1" sz="3464" kern="1200">
          <a:solidFill>
            <a:schemeClr val="tx1"/>
          </a:solidFill>
          <a:latin typeface="+mj-lt"/>
          <a:ea typeface="+mj-ea"/>
          <a:cs typeface="+mj-cs"/>
        </a:defRPr>
      </a:lvl1pPr>
    </p:titleStyle>
    <p:bodyStyle>
      <a:lvl1pPr marL="269965" indent="-269965" algn="l" defTabSz="719907" rtl="0" eaLnBrk="1" latinLnBrk="0" hangingPunct="1">
        <a:spcBef>
          <a:spcPct val="20000"/>
        </a:spcBef>
        <a:buFont typeface="Arial" pitchFamily="34" charset="0"/>
        <a:buChar char="•"/>
        <a:defRPr kumimoji="1" sz="2519" kern="1200">
          <a:solidFill>
            <a:schemeClr val="tx1"/>
          </a:solidFill>
          <a:latin typeface="+mn-lt"/>
          <a:ea typeface="+mn-ea"/>
          <a:cs typeface="+mn-cs"/>
        </a:defRPr>
      </a:lvl1pPr>
      <a:lvl2pPr marL="584925" indent="-224971" algn="l" defTabSz="719907" rtl="0" eaLnBrk="1" latinLnBrk="0" hangingPunct="1">
        <a:spcBef>
          <a:spcPct val="20000"/>
        </a:spcBef>
        <a:buFont typeface="Arial" pitchFamily="34" charset="0"/>
        <a:buChar char="–"/>
        <a:defRPr kumimoji="1" sz="2204" kern="1200">
          <a:solidFill>
            <a:schemeClr val="tx1"/>
          </a:solidFill>
          <a:latin typeface="+mn-lt"/>
          <a:ea typeface="+mn-ea"/>
          <a:cs typeface="+mn-cs"/>
        </a:defRPr>
      </a:lvl2pPr>
      <a:lvl3pPr marL="899884" indent="-179977" algn="l" defTabSz="719907" rtl="0" eaLnBrk="1" latinLnBrk="0" hangingPunct="1">
        <a:spcBef>
          <a:spcPct val="20000"/>
        </a:spcBef>
        <a:buFont typeface="Arial" pitchFamily="34" charset="0"/>
        <a:buChar char="•"/>
        <a:defRPr kumimoji="1" sz="1890" kern="1200">
          <a:solidFill>
            <a:schemeClr val="tx1"/>
          </a:solidFill>
          <a:latin typeface="+mn-lt"/>
          <a:ea typeface="+mn-ea"/>
          <a:cs typeface="+mn-cs"/>
        </a:defRPr>
      </a:lvl3pPr>
      <a:lvl4pPr marL="1259837"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4pPr>
      <a:lvl5pPr marL="1619791"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5pPr>
      <a:lvl6pPr marL="1979745"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6pPr>
      <a:lvl7pPr marL="2339698"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7pPr>
      <a:lvl8pPr marL="2699652"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8pPr>
      <a:lvl9pPr marL="3059605" indent="-179977" algn="l" defTabSz="719907" rtl="0" eaLnBrk="1" latinLnBrk="0" hangingPunct="1">
        <a:spcBef>
          <a:spcPct val="20000"/>
        </a:spcBef>
        <a:buFont typeface="Arial" pitchFamily="34" charset="0"/>
        <a:buChar char="•"/>
        <a:defRPr kumimoji="1" sz="1575" kern="1200">
          <a:solidFill>
            <a:schemeClr val="tx1"/>
          </a:solidFill>
          <a:latin typeface="+mn-lt"/>
          <a:ea typeface="+mn-ea"/>
          <a:cs typeface="+mn-cs"/>
        </a:defRPr>
      </a:lvl9pPr>
    </p:bodyStyle>
    <p:otherStyle>
      <a:defPPr>
        <a:defRPr lang="ja-JP"/>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hlw.go.jp/content/11909000/001243188.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mhlw.go.jp/content/11909000/001127224.pdf" TargetMode="External"/><Relationship Id="rId13" Type="http://schemas.openxmlformats.org/officeDocument/2006/relationships/image" Target="../media/image5.png"/><Relationship Id="rId18" Type="http://schemas.openxmlformats.org/officeDocument/2006/relationships/oleObject" Target="../embeddings/oleObject3.bin"/><Relationship Id="rId3" Type="http://schemas.openxmlformats.org/officeDocument/2006/relationships/hyperlink" Target="https://www.mhlw.go.jp/content/11909000/001073887.pdf" TargetMode="External"/><Relationship Id="rId21" Type="http://schemas.openxmlformats.org/officeDocument/2006/relationships/image" Target="../media/image10.png"/><Relationship Id="rId7" Type="http://schemas.openxmlformats.org/officeDocument/2006/relationships/hyperlink" Target="https://www.mhlw.go.jp/content/11909000/000930524.pdf" TargetMode="External"/><Relationship Id="rId12" Type="http://schemas.openxmlformats.org/officeDocument/2006/relationships/image" Target="../media/image4.png"/><Relationship Id="rId17" Type="http://schemas.openxmlformats.org/officeDocument/2006/relationships/image" Target="../media/image7.wmf"/><Relationship Id="rId2" Type="http://schemas.openxmlformats.org/officeDocument/2006/relationships/hyperlink" Target="https://www.mhlw.go.jp/content/11909000/001073885.pdf" TargetMode="External"/><Relationship Id="rId16" Type="http://schemas.openxmlformats.org/officeDocument/2006/relationships/oleObject" Target="../embeddings/oleObject2.bin"/><Relationship Id="rId20"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hyperlink" Target="https://www.mhlw.go.jp/content/11909000/000807622.pdf" TargetMode="External"/><Relationship Id="rId11" Type="http://schemas.openxmlformats.org/officeDocument/2006/relationships/image" Target="../media/image3.png"/><Relationship Id="rId5" Type="http://schemas.openxmlformats.org/officeDocument/2006/relationships/hyperlink" Target="https://www.mhlw.go.jp/content/11909000/001127218.pdf" TargetMode="External"/><Relationship Id="rId15" Type="http://schemas.openxmlformats.org/officeDocument/2006/relationships/image" Target="../media/image6.wmf"/><Relationship Id="rId10" Type="http://schemas.openxmlformats.org/officeDocument/2006/relationships/image" Target="../media/image2.emf"/><Relationship Id="rId19" Type="http://schemas.openxmlformats.org/officeDocument/2006/relationships/image" Target="../media/image8.wmf"/><Relationship Id="rId4" Type="http://schemas.openxmlformats.org/officeDocument/2006/relationships/hyperlink" Target="https://www.mhlw.go.jp/stf/newpage_14408.html" TargetMode="External"/><Relationship Id="rId9" Type="http://schemas.openxmlformats.org/officeDocument/2006/relationships/hyperlink" Target="https://www.mhlw.go.jp/content/000177581.pdf" TargetMode="External"/><Relationship Id="rId14" Type="http://schemas.openxmlformats.org/officeDocument/2006/relationships/oleObject" Target="../embeddings/oleObject1.bin"/><Relationship Id="rId22"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186834" y="35406"/>
            <a:ext cx="1780538" cy="381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cap="rnd">
                <a:solidFill>
                  <a:srgbClr val="000000"/>
                </a:solidFill>
                <a:prstDash val="sysDot"/>
                <a:miter lim="800000"/>
                <a:headEnd/>
                <a:tailEnd/>
              </a14:hiddenLine>
            </a:ext>
          </a:extLst>
        </p:spPr>
        <p:txBody>
          <a:bodyPr lIns="0" tIns="0" rIns="0" bIns="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921937" eaLnBrk="1" hangingPunct="1">
              <a:lnSpc>
                <a:spcPts val="2000"/>
              </a:lnSpc>
              <a:defRPr/>
            </a:pPr>
            <a:r>
              <a:rPr lang="ja-JP" altLang="en-US" sz="1600" b="1" spc="110" dirty="0">
                <a:solidFill>
                  <a:prstClr val="black"/>
                </a:solidFill>
                <a:latin typeface="メイリオ" pitchFamily="50" charset="-128"/>
                <a:ea typeface="メイリオ" pitchFamily="50" charset="-128"/>
                <a:cs typeface="メイリオ" pitchFamily="50" charset="-128"/>
              </a:rPr>
              <a:t>事業主の皆さまへ</a:t>
            </a:r>
            <a:endParaRPr lang="ja-JP" altLang="en-US" sz="1600" b="1" dirty="0">
              <a:solidFill>
                <a:prstClr val="black"/>
              </a:solidFill>
              <a:latin typeface="メイリオ" pitchFamily="50" charset="-128"/>
              <a:ea typeface="メイリオ" pitchFamily="50" charset="-128"/>
              <a:cs typeface="メイリオ" pitchFamily="50" charset="-128"/>
            </a:endParaRPr>
          </a:p>
        </p:txBody>
      </p:sp>
      <p:sp>
        <p:nvSpPr>
          <p:cNvPr id="3" name="正方形/長方形 2"/>
          <p:cNvSpPr/>
          <p:nvPr/>
        </p:nvSpPr>
        <p:spPr>
          <a:xfrm>
            <a:off x="10544" y="623803"/>
            <a:ext cx="7164000" cy="451157"/>
          </a:xfrm>
          <a:prstGeom prst="rect">
            <a:avLst/>
          </a:prstGeom>
          <a:solidFill>
            <a:schemeClr val="accent6">
              <a:lumMod val="40000"/>
              <a:lumOff val="60000"/>
            </a:schemeClr>
          </a:solidFill>
          <a:ln w="12700">
            <a:solidFill>
              <a:srgbClr val="005C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61381">
              <a:lnSpc>
                <a:spcPts val="2900"/>
              </a:lnSpc>
            </a:pPr>
            <a:r>
              <a:rPr lang="ja-JP" altLang="en-US" sz="2000" b="1" spc="110" dirty="0">
                <a:solidFill>
                  <a:schemeClr val="tx1"/>
                </a:solidFill>
                <a:latin typeface="メイリオ" panose="020B0604030504040204" pitchFamily="50" charset="-128"/>
                <a:ea typeface="メイリオ" panose="020B0604030504040204" pitchFamily="50" charset="-128"/>
              </a:rPr>
              <a:t>不妊治療と仕事との両立を支援する助成金のご案内</a:t>
            </a:r>
          </a:p>
        </p:txBody>
      </p:sp>
      <p:sp>
        <p:nvSpPr>
          <p:cNvPr id="26" name="角丸四角形 25">
            <a:extLst>
              <a:ext uri="{FF2B5EF4-FFF2-40B4-BE49-F238E27FC236}">
                <a16:creationId xmlns:a16="http://schemas.microsoft.com/office/drawing/2014/main" id="{053B0485-00BC-3E4F-B797-35CB015D43DD}"/>
              </a:ext>
            </a:extLst>
          </p:cNvPr>
          <p:cNvSpPr/>
          <p:nvPr/>
        </p:nvSpPr>
        <p:spPr>
          <a:xfrm>
            <a:off x="208169" y="8630098"/>
            <a:ext cx="6782974" cy="612975"/>
          </a:xfrm>
          <a:prstGeom prst="roundRect">
            <a:avLst>
              <a:gd name="adj" fmla="val 0"/>
            </a:avLst>
          </a:prstGeom>
          <a:noFill/>
          <a:ln w="76200">
            <a:noFill/>
          </a:ln>
        </p:spPr>
        <p:txBody>
          <a:bodyPr anchor="t"/>
          <a:lstStyle/>
          <a:p>
            <a:pPr algn="just" defTabSz="1161381"/>
            <a:r>
              <a:rPr lang="ja-JP" altLang="en-US" sz="1100" spc="80" dirty="0">
                <a:latin typeface="メイリオ" panose="020B0604030504040204" pitchFamily="50" charset="-128"/>
                <a:ea typeface="メイリオ" panose="020B0604030504040204" pitchFamily="50" charset="-128"/>
              </a:rPr>
              <a:t>なお、「働き方改革推進支援助成金（労働時間短縮・年休促進支援コース）」（生産性を向上させ、労働時間の縮減、年次有給休暇の取得や不妊治療のための休暇制度の導入等を実施した中小企業事業主の皆さまを支援する助成金）もあります。</a:t>
            </a:r>
          </a:p>
        </p:txBody>
      </p:sp>
      <p:sp>
        <p:nvSpPr>
          <p:cNvPr id="39" name="正方形/長方形 38">
            <a:extLst>
              <a:ext uri="{FF2B5EF4-FFF2-40B4-BE49-F238E27FC236}">
                <a16:creationId xmlns:a16="http://schemas.microsoft.com/office/drawing/2014/main" id="{A889522F-FA51-F14C-BAA2-ADEAB79DDF80}"/>
              </a:ext>
            </a:extLst>
          </p:cNvPr>
          <p:cNvSpPr/>
          <p:nvPr/>
        </p:nvSpPr>
        <p:spPr>
          <a:xfrm>
            <a:off x="186834" y="3800458"/>
            <a:ext cx="6811421" cy="4786156"/>
          </a:xfrm>
          <a:prstGeom prst="rect">
            <a:avLst/>
          </a:prstGeom>
          <a:noFill/>
          <a:ln w="12700" cap="rnd" cmpd="sng" algn="ctr">
            <a:solidFill>
              <a:srgbClr val="005CAF"/>
            </a:solidFill>
            <a:prstDash val="solid"/>
            <a:bevel/>
          </a:ln>
          <a:effectLst/>
        </p:spPr>
        <p:txBody>
          <a:bodyPr lIns="288000" tIns="180000" rIns="144000" bIns="180000" rtlCol="0" anchor="t"/>
          <a:lstStyle/>
          <a:p>
            <a:pPr marR="0" lvl="0" defTabSz="457200" eaLnBrk="1" fontAlgn="auto" latinLnBrk="0" hangingPunct="1">
              <a:lnSpc>
                <a:spcPct val="120000"/>
              </a:lnSpc>
              <a:spcBef>
                <a:spcPts val="0"/>
              </a:spcBef>
              <a:spcAft>
                <a:spcPts val="700"/>
              </a:spcAft>
              <a:buClr>
                <a:srgbClr val="103185"/>
              </a:buClr>
              <a:buSzTx/>
              <a:tabLst/>
              <a:defRPr/>
            </a:pPr>
            <a:endPar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0" name="角丸四角形 39">
            <a:extLst>
              <a:ext uri="{FF2B5EF4-FFF2-40B4-BE49-F238E27FC236}">
                <a16:creationId xmlns:a16="http://schemas.microsoft.com/office/drawing/2014/main" id="{053B0485-00BC-3E4F-B797-35CB015D43DD}"/>
              </a:ext>
            </a:extLst>
          </p:cNvPr>
          <p:cNvSpPr/>
          <p:nvPr/>
        </p:nvSpPr>
        <p:spPr>
          <a:xfrm>
            <a:off x="111892" y="3622876"/>
            <a:ext cx="4545542" cy="394874"/>
          </a:xfrm>
          <a:prstGeom prst="roundRect">
            <a:avLst>
              <a:gd name="adj" fmla="val 0"/>
            </a:avLst>
          </a:prstGeom>
          <a:solidFill>
            <a:schemeClr val="accent6">
              <a:lumMod val="40000"/>
              <a:lumOff val="60000"/>
            </a:schemeClr>
          </a:solidFill>
          <a:ln w="12700">
            <a:solidFill>
              <a:srgbClr val="005CAF"/>
            </a:solidFill>
          </a:ln>
        </p:spPr>
        <p:txBody>
          <a:bodyPr anchor="ctr"/>
          <a:lstStyle/>
          <a:p>
            <a:pPr marL="0" marR="0" lvl="0" indent="0" algn="ctr" defTabSz="591055" eaLnBrk="1" fontAlgn="auto" latinLnBrk="0" hangingPunct="1">
              <a:lnSpc>
                <a:spcPct val="130000"/>
              </a:lnSpc>
              <a:spcBef>
                <a:spcPts val="0"/>
              </a:spcBef>
              <a:spcAft>
                <a:spcPts val="796"/>
              </a:spcAft>
              <a:buClrTx/>
              <a:buSzTx/>
              <a:buFontTx/>
              <a:buNone/>
              <a:tabLst/>
              <a:defRPr/>
            </a:pPr>
            <a:r>
              <a:rPr kumimoji="0" lang="ja-JP" altLang="en-US" sz="1400" b="1" i="0" u="none" strike="noStrike" kern="0" cap="none" spc="110" normalizeH="0" noProof="0" dirty="0">
                <a:ln>
                  <a:noFill/>
                </a:ln>
                <a:effectLst/>
                <a:uLnTx/>
                <a:uFillTx/>
                <a:latin typeface="メイリオ"/>
                <a:ea typeface="メイリオ"/>
                <a:cs typeface="Noto Sans CJK JP DemiLight" charset="-128"/>
              </a:rPr>
              <a:t>両立支援等助成金（不妊治療両立支援コース）</a:t>
            </a:r>
          </a:p>
        </p:txBody>
      </p:sp>
      <p:sp>
        <p:nvSpPr>
          <p:cNvPr id="41" name="正方形/長方形 40"/>
          <p:cNvSpPr/>
          <p:nvPr/>
        </p:nvSpPr>
        <p:spPr>
          <a:xfrm>
            <a:off x="370169" y="4571493"/>
            <a:ext cx="1533066" cy="562195"/>
          </a:xfrm>
          <a:prstGeom prst="rect">
            <a:avLst/>
          </a:prstGeom>
          <a:solidFill>
            <a:srgbClr val="FFFFFF"/>
          </a:solidFill>
          <a:ln w="12700">
            <a:solidFill>
              <a:srgbClr val="005CAF"/>
            </a:solidFill>
          </a:ln>
        </p:spPr>
        <p:style>
          <a:lnRef idx="2">
            <a:schemeClr val="accent6"/>
          </a:lnRef>
          <a:fillRef idx="1">
            <a:schemeClr val="lt1"/>
          </a:fillRef>
          <a:effectRef idx="0">
            <a:schemeClr val="accent6"/>
          </a:effectRef>
          <a:fontRef idx="minor">
            <a:schemeClr val="dk1"/>
          </a:fontRef>
        </p:style>
        <p:txBody>
          <a:bodyPr wrap="none" lIns="41483" tIns="41483" rIns="41483" bIns="0" rtlCol="0" anchor="ctr" anchorCtr="0">
            <a:noAutofit/>
          </a:bodyPr>
          <a:lstStyle/>
          <a:p>
            <a:pPr marL="0" marR="0" lvl="0" indent="0" algn="ctr" defTabSz="1474670" rtl="0" eaLnBrk="1" fontAlgn="auto" latinLnBrk="0" hangingPunct="1">
              <a:lnSpc>
                <a:spcPct val="100000"/>
              </a:lnSpc>
              <a:spcBef>
                <a:spcPts val="0"/>
              </a:spcBef>
              <a:spcAft>
                <a:spcPts val="0"/>
              </a:spcAft>
              <a:buClrTx/>
              <a:buSzTx/>
              <a:buFontTx/>
              <a:buNone/>
              <a:tabLst/>
              <a:defRPr/>
            </a:pPr>
            <a:r>
              <a:rPr lang="ja-JP" altLang="en-US" sz="1200" b="1" spc="110" dirty="0">
                <a:solidFill>
                  <a:prstClr val="black"/>
                </a:solidFill>
                <a:latin typeface="メイリオ" pitchFamily="50" charset="-128"/>
                <a:ea typeface="メイリオ" pitchFamily="50" charset="-128"/>
                <a:cs typeface="メイリオ" pitchFamily="50" charset="-128"/>
              </a:rPr>
              <a:t>支給</a:t>
            </a:r>
            <a:r>
              <a:rPr kumimoji="1" lang="ja-JP" altLang="en-US" sz="1200" b="1" i="0" u="none" strike="noStrike" kern="1200" cap="none" spc="110" normalizeH="0" noProof="0" dirty="0">
                <a:ln>
                  <a:noFill/>
                </a:ln>
                <a:solidFill>
                  <a:prstClr val="black"/>
                </a:solidFill>
                <a:effectLst/>
                <a:uLnTx/>
                <a:uFillTx/>
                <a:latin typeface="メイリオ" pitchFamily="50" charset="-128"/>
                <a:ea typeface="メイリオ" pitchFamily="50" charset="-128"/>
                <a:cs typeface="メイリオ" pitchFamily="50" charset="-128"/>
              </a:rPr>
              <a:t>対象となる</a:t>
            </a:r>
            <a:endParaRPr kumimoji="1" lang="en-US" altLang="ja-JP" sz="1200" b="1" i="0" u="none" strike="noStrike" kern="1200" cap="none" spc="110" normalizeH="0" noProof="0" dirty="0">
              <a:ln>
                <a:noFill/>
              </a:ln>
              <a:solidFill>
                <a:prstClr val="black"/>
              </a:solidFill>
              <a:effectLst/>
              <a:uLnTx/>
              <a:uFillTx/>
              <a:latin typeface="メイリオ" pitchFamily="50" charset="-128"/>
              <a:ea typeface="メイリオ" pitchFamily="50" charset="-128"/>
              <a:cs typeface="メイリオ" pitchFamily="50" charset="-128"/>
            </a:endParaRPr>
          </a:p>
          <a:p>
            <a:pPr marL="0" marR="0" lvl="0" indent="0" algn="ctr" defTabSz="147467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10" normalizeH="0" noProof="0" dirty="0">
                <a:ln>
                  <a:noFill/>
                </a:ln>
                <a:solidFill>
                  <a:prstClr val="black"/>
                </a:solidFill>
                <a:effectLst/>
                <a:uLnTx/>
                <a:uFillTx/>
                <a:latin typeface="メイリオ" pitchFamily="50" charset="-128"/>
                <a:ea typeface="メイリオ" pitchFamily="50" charset="-128"/>
                <a:cs typeface="メイリオ" pitchFamily="50" charset="-128"/>
              </a:rPr>
              <a:t>事業主</a:t>
            </a:r>
          </a:p>
        </p:txBody>
      </p:sp>
      <p:sp>
        <p:nvSpPr>
          <p:cNvPr id="42" name="正方形/長方形 41"/>
          <p:cNvSpPr/>
          <p:nvPr/>
        </p:nvSpPr>
        <p:spPr>
          <a:xfrm>
            <a:off x="1967372" y="4545196"/>
            <a:ext cx="4591548" cy="1192634"/>
          </a:xfrm>
          <a:prstGeom prst="rect">
            <a:avLst/>
          </a:prstGeom>
        </p:spPr>
        <p:txBody>
          <a:bodyPr wrap="square">
            <a:spAutoFit/>
          </a:bodyPr>
          <a:lstStyle/>
          <a:p>
            <a:pPr>
              <a:spcBef>
                <a:spcPts val="400"/>
              </a:spcBef>
            </a:pPr>
            <a:r>
              <a:rPr lang="ja-JP" altLang="en-US" sz="1200" dirty="0">
                <a:latin typeface="メイリオ" panose="020B0604030504040204" pitchFamily="50" charset="-128"/>
                <a:ea typeface="メイリオ" panose="020B0604030504040204" pitchFamily="50" charset="-128"/>
              </a:rPr>
              <a:t>次の①～⑥のいずれか又は複数の制度を導入し、労働者に利用させた中小企業事業主</a:t>
            </a:r>
            <a:endParaRPr lang="en-US" altLang="ja-JP" sz="1200" dirty="0">
              <a:latin typeface="メイリオ" panose="020B0604030504040204" pitchFamily="50" charset="-128"/>
              <a:ea typeface="メイリオ" panose="020B0604030504040204" pitchFamily="50" charset="-128"/>
            </a:endParaRPr>
          </a:p>
          <a:p>
            <a:pPr>
              <a:lnSpc>
                <a:spcPts val="1450"/>
              </a:lnSpc>
              <a:spcBef>
                <a:spcPts val="400"/>
              </a:spcBef>
            </a:pPr>
            <a:r>
              <a:rPr lang="ja-JP" altLang="en-US" sz="1200" dirty="0">
                <a:latin typeface="メイリオ" panose="020B0604030504040204" pitchFamily="50" charset="-128"/>
                <a:ea typeface="メイリオ" panose="020B0604030504040204" pitchFamily="50" charset="-128"/>
              </a:rPr>
              <a:t>① 不妊治療のための休暇制度（多目的・特定目的とも可）</a:t>
            </a:r>
            <a:endParaRPr lang="en-US" altLang="ja-JP" sz="1200" dirty="0">
              <a:latin typeface="メイリオ" panose="020B0604030504040204" pitchFamily="50" charset="-128"/>
              <a:ea typeface="メイリオ" panose="020B0604030504040204" pitchFamily="50" charset="-128"/>
            </a:endParaRPr>
          </a:p>
          <a:p>
            <a:pPr>
              <a:lnSpc>
                <a:spcPts val="1450"/>
              </a:lnSpc>
              <a:spcBef>
                <a:spcPts val="400"/>
              </a:spcBef>
            </a:pPr>
            <a:r>
              <a:rPr lang="ja-JP" altLang="en-US" sz="1200" dirty="0">
                <a:latin typeface="メイリオ" panose="020B0604030504040204" pitchFamily="50" charset="-128"/>
                <a:ea typeface="メイリオ" panose="020B0604030504040204" pitchFamily="50" charset="-128"/>
              </a:rPr>
              <a:t>② 所定外労働制限制度　③ 時差出勤制度　④ 短時間勤務制度　</a:t>
            </a:r>
            <a:endParaRPr lang="en-US" altLang="ja-JP" sz="1200" dirty="0">
              <a:latin typeface="メイリオ" panose="020B0604030504040204" pitchFamily="50" charset="-128"/>
              <a:ea typeface="メイリオ" panose="020B0604030504040204" pitchFamily="50" charset="-128"/>
            </a:endParaRPr>
          </a:p>
          <a:p>
            <a:pPr>
              <a:lnSpc>
                <a:spcPts val="1450"/>
              </a:lnSpc>
              <a:spcBef>
                <a:spcPts val="400"/>
              </a:spcBef>
            </a:pPr>
            <a:r>
              <a:rPr lang="ja-JP" altLang="en-US" sz="1200" dirty="0">
                <a:latin typeface="メイリオ" panose="020B0604030504040204" pitchFamily="50" charset="-128"/>
                <a:ea typeface="メイリオ" panose="020B0604030504040204" pitchFamily="50" charset="-128"/>
              </a:rPr>
              <a:t>⑤ フレックスタイム制　⑥テレワーク</a:t>
            </a:r>
          </a:p>
        </p:txBody>
      </p:sp>
      <p:sp>
        <p:nvSpPr>
          <p:cNvPr id="43" name="正方形/長方形 42"/>
          <p:cNvSpPr/>
          <p:nvPr/>
        </p:nvSpPr>
        <p:spPr>
          <a:xfrm>
            <a:off x="384851" y="5759658"/>
            <a:ext cx="1533066" cy="349452"/>
          </a:xfrm>
          <a:prstGeom prst="rect">
            <a:avLst/>
          </a:prstGeom>
          <a:solidFill>
            <a:srgbClr val="FFFFFF"/>
          </a:solidFill>
          <a:ln w="12700">
            <a:solidFill>
              <a:srgbClr val="005CAF"/>
            </a:solidFill>
          </a:ln>
        </p:spPr>
        <p:style>
          <a:lnRef idx="2">
            <a:schemeClr val="accent6"/>
          </a:lnRef>
          <a:fillRef idx="1">
            <a:schemeClr val="lt1"/>
          </a:fillRef>
          <a:effectRef idx="0">
            <a:schemeClr val="accent6"/>
          </a:effectRef>
          <a:fontRef idx="minor">
            <a:schemeClr val="dk1"/>
          </a:fontRef>
        </p:style>
        <p:txBody>
          <a:bodyPr wrap="none" lIns="41483" tIns="41483" rIns="41483" bIns="0" rtlCol="0" anchor="ctr" anchorCtr="0">
            <a:noAutofit/>
          </a:bodyPr>
          <a:lstStyle/>
          <a:p>
            <a:pPr marL="0" marR="0" lvl="0" indent="0" algn="ctr" defTabSz="147467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10" normalizeH="0" noProof="0" dirty="0">
                <a:ln>
                  <a:noFill/>
                </a:ln>
                <a:solidFill>
                  <a:prstClr val="black"/>
                </a:solidFill>
                <a:effectLst/>
                <a:uLnTx/>
                <a:uFillTx/>
                <a:latin typeface="メイリオ" pitchFamily="50" charset="-128"/>
                <a:ea typeface="メイリオ" pitchFamily="50" charset="-128"/>
                <a:cs typeface="メイリオ" pitchFamily="50" charset="-128"/>
              </a:rPr>
              <a:t>申請のステップ</a:t>
            </a:r>
          </a:p>
        </p:txBody>
      </p:sp>
      <p:sp>
        <p:nvSpPr>
          <p:cNvPr id="44" name="正方形/長方形 43"/>
          <p:cNvSpPr/>
          <p:nvPr/>
        </p:nvSpPr>
        <p:spPr>
          <a:xfrm>
            <a:off x="1958178" y="5713541"/>
            <a:ext cx="4703244" cy="933589"/>
          </a:xfrm>
          <a:prstGeom prst="rect">
            <a:avLst/>
          </a:prstGeom>
        </p:spPr>
        <p:txBody>
          <a:bodyPr wrap="square">
            <a:spAutoFit/>
          </a:bodyPr>
          <a:lstStyle/>
          <a:p>
            <a:pPr>
              <a:spcBef>
                <a:spcPts val="400"/>
              </a:spcBef>
            </a:pPr>
            <a:r>
              <a:rPr lang="ja-JP" altLang="en-US" sz="1200" dirty="0">
                <a:latin typeface="メイリオ" panose="020B0604030504040204" pitchFamily="50" charset="-128"/>
                <a:ea typeface="メイリオ" panose="020B0604030504040204" pitchFamily="50" charset="-128"/>
              </a:rPr>
              <a:t>両立を支援する旨の企業トップの方針の周知　⇒　社内ニーズ調査　⇒　就業規則等の規定・周知</a:t>
            </a:r>
            <a:endParaRPr lang="en-US" altLang="ja-JP" sz="1200" dirty="0">
              <a:latin typeface="メイリオ" panose="020B0604030504040204" pitchFamily="50" charset="-128"/>
              <a:ea typeface="メイリオ" panose="020B0604030504040204" pitchFamily="50" charset="-128"/>
            </a:endParaRPr>
          </a:p>
          <a:p>
            <a:pPr>
              <a:spcBef>
                <a:spcPts val="400"/>
              </a:spcBef>
            </a:pPr>
            <a:r>
              <a:rPr lang="ja-JP" altLang="en-US" sz="1200" dirty="0">
                <a:latin typeface="メイリオ" panose="020B0604030504040204" pitchFamily="50" charset="-128"/>
                <a:ea typeface="メイリオ" panose="020B0604030504040204" pitchFamily="50" charset="-128"/>
              </a:rPr>
              <a:t>⇒　両立支援担当者の選任</a:t>
            </a:r>
            <a:endParaRPr lang="en-US" altLang="ja-JP" sz="1200" dirty="0">
              <a:latin typeface="メイリオ" panose="020B0604030504040204" pitchFamily="50" charset="-128"/>
              <a:ea typeface="メイリオ" panose="020B0604030504040204" pitchFamily="50" charset="-128"/>
            </a:endParaRPr>
          </a:p>
          <a:p>
            <a:pPr>
              <a:spcBef>
                <a:spcPts val="400"/>
              </a:spcBef>
            </a:pPr>
            <a:r>
              <a:rPr lang="ja-JP" altLang="en-US" sz="1200" dirty="0">
                <a:latin typeface="メイリオ" panose="020B0604030504040204" pitchFamily="50" charset="-128"/>
                <a:ea typeface="メイリオ" panose="020B0604030504040204" pitchFamily="50" charset="-128"/>
              </a:rPr>
              <a:t>⇒　労働者との面談・「不妊治療両立支援プラン」の策定</a:t>
            </a:r>
            <a:endParaRPr lang="en-US" altLang="ja-JP" sz="1200" dirty="0">
              <a:latin typeface="メイリオ" panose="020B0604030504040204" pitchFamily="50" charset="-128"/>
              <a:ea typeface="メイリオ" panose="020B0604030504040204" pitchFamily="50" charset="-128"/>
            </a:endParaRPr>
          </a:p>
        </p:txBody>
      </p:sp>
      <p:sp>
        <p:nvSpPr>
          <p:cNvPr id="45" name="正方形/長方形 44"/>
          <p:cNvSpPr/>
          <p:nvPr/>
        </p:nvSpPr>
        <p:spPr>
          <a:xfrm>
            <a:off x="370168" y="6646535"/>
            <a:ext cx="1533067" cy="338686"/>
          </a:xfrm>
          <a:prstGeom prst="rect">
            <a:avLst/>
          </a:prstGeom>
          <a:solidFill>
            <a:srgbClr val="FFFFFF"/>
          </a:solidFill>
          <a:ln w="12700">
            <a:solidFill>
              <a:srgbClr val="005CAF"/>
            </a:solidFill>
          </a:ln>
        </p:spPr>
        <p:style>
          <a:lnRef idx="2">
            <a:schemeClr val="accent6"/>
          </a:lnRef>
          <a:fillRef idx="1">
            <a:schemeClr val="lt1"/>
          </a:fillRef>
          <a:effectRef idx="0">
            <a:schemeClr val="accent6"/>
          </a:effectRef>
          <a:fontRef idx="minor">
            <a:schemeClr val="dk1"/>
          </a:fontRef>
        </p:style>
        <p:txBody>
          <a:bodyPr wrap="none" lIns="41483" tIns="41483" rIns="41483" bIns="0" rtlCol="0" anchor="ctr" anchorCtr="0">
            <a:noAutofit/>
          </a:bodyPr>
          <a:lstStyle/>
          <a:p>
            <a:pPr marL="0" marR="0" lvl="0" indent="0" algn="ctr" defTabSz="147467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10" normalizeH="0" noProof="0" dirty="0">
                <a:ln>
                  <a:noFill/>
                </a:ln>
                <a:solidFill>
                  <a:prstClr val="black"/>
                </a:solidFill>
                <a:effectLst/>
                <a:uLnTx/>
                <a:uFillTx/>
                <a:latin typeface="メイリオ" pitchFamily="50" charset="-128"/>
                <a:ea typeface="メイリオ" pitchFamily="50" charset="-128"/>
                <a:cs typeface="メイリオ" pitchFamily="50" charset="-128"/>
              </a:rPr>
              <a:t>支給額</a:t>
            </a:r>
          </a:p>
        </p:txBody>
      </p:sp>
      <p:sp>
        <p:nvSpPr>
          <p:cNvPr id="46" name="正方形/長方形 45"/>
          <p:cNvSpPr/>
          <p:nvPr/>
        </p:nvSpPr>
        <p:spPr>
          <a:xfrm>
            <a:off x="1943496" y="6638270"/>
            <a:ext cx="4720036" cy="1692771"/>
          </a:xfrm>
          <a:prstGeom prst="rect">
            <a:avLst/>
          </a:prstGeom>
        </p:spPr>
        <p:txBody>
          <a:bodyPr wrap="square">
            <a:spAutoFit/>
          </a:bodyPr>
          <a:lstStyle/>
          <a:p>
            <a:pPr algn="just">
              <a:spcBef>
                <a:spcPts val="400"/>
              </a:spcBef>
            </a:pPr>
            <a:r>
              <a:rPr lang="ja-JP" altLang="en-US" sz="1200" u="sng" dirty="0">
                <a:latin typeface="メイリオ" panose="020B0604030504040204" pitchFamily="50" charset="-128"/>
                <a:ea typeface="メイリオ" panose="020B0604030504040204" pitchFamily="50" charset="-128"/>
              </a:rPr>
              <a:t>Ａ「環境整備、休暇の取得等」</a:t>
            </a:r>
            <a:endParaRPr lang="ja-JP" altLang="en-US" sz="1400" u="sng" dirty="0">
              <a:latin typeface="メイリオ" panose="020B0604030504040204" pitchFamily="50" charset="-128"/>
              <a:ea typeface="メイリオ" panose="020B0604030504040204" pitchFamily="50" charset="-128"/>
            </a:endParaRPr>
          </a:p>
          <a:p>
            <a:pPr algn="just">
              <a:spcBef>
                <a:spcPts val="400"/>
              </a:spcBef>
            </a:pPr>
            <a:r>
              <a:rPr lang="ja-JP" altLang="en-US" sz="1200" dirty="0">
                <a:solidFill>
                  <a:srgbClr val="000000"/>
                </a:solidFill>
                <a:latin typeface="メイリオ" panose="020B0604030504040204" pitchFamily="50" charset="-128"/>
                <a:ea typeface="メイリオ" panose="020B0604030504040204" pitchFamily="50" charset="-128"/>
              </a:rPr>
              <a:t>　最初の労働者が休暇制度・両立支援制度を合計５日（回）利用</a:t>
            </a:r>
            <a:endParaRPr lang="en-US" altLang="ja-JP" sz="1200" dirty="0">
              <a:solidFill>
                <a:srgbClr val="000000"/>
              </a:solidFill>
              <a:latin typeface="メイリオ" panose="020B0604030504040204" pitchFamily="50" charset="-128"/>
              <a:ea typeface="メイリオ" panose="020B0604030504040204" pitchFamily="50" charset="-128"/>
            </a:endParaRPr>
          </a:p>
          <a:p>
            <a:pPr algn="just">
              <a:spcBef>
                <a:spcPts val="400"/>
              </a:spcBef>
            </a:pPr>
            <a:r>
              <a:rPr lang="zh-TW" altLang="en-US" sz="1200" dirty="0">
                <a:solidFill>
                  <a:srgbClr val="000000"/>
                </a:solidFill>
                <a:latin typeface="メイリオ" panose="020B0604030504040204" pitchFamily="50" charset="-128"/>
                <a:ea typeface="メイリオ" panose="020B0604030504040204" pitchFamily="50" charset="-128"/>
              </a:rPr>
              <a:t>　</a:t>
            </a:r>
            <a:r>
              <a:rPr lang="ja-JP" altLang="en-US" sz="1200" dirty="0">
                <a:solidFill>
                  <a:srgbClr val="000000"/>
                </a:solidFill>
                <a:latin typeface="メイリオ" panose="020B0604030504040204" pitchFamily="50" charset="-128"/>
                <a:ea typeface="メイリオ" panose="020B0604030504040204" pitchFamily="50" charset="-128"/>
              </a:rPr>
              <a:t>　</a:t>
            </a:r>
            <a:r>
              <a:rPr lang="ja-JP" altLang="en-US" sz="1200" b="1" dirty="0">
                <a:solidFill>
                  <a:srgbClr val="FF66FF"/>
                </a:solidFill>
                <a:latin typeface="メイリオ" panose="020B0604030504040204" pitchFamily="50" charset="-128"/>
                <a:ea typeface="メイリオ" panose="020B0604030504040204" pitchFamily="50" charset="-128"/>
              </a:rPr>
              <a:t>３０</a:t>
            </a:r>
            <a:r>
              <a:rPr lang="zh-TW" altLang="en-US" sz="1200" b="1" dirty="0">
                <a:solidFill>
                  <a:srgbClr val="FF66FF"/>
                </a:solidFill>
                <a:latin typeface="メイリオ" panose="020B0604030504040204" pitchFamily="50" charset="-128"/>
                <a:ea typeface="メイリオ" panose="020B0604030504040204" pitchFamily="50" charset="-128"/>
              </a:rPr>
              <a:t>万円</a:t>
            </a:r>
            <a:endParaRPr lang="en-US" altLang="zh-TW" sz="1200" b="1" dirty="0">
              <a:solidFill>
                <a:srgbClr val="FF66FF"/>
              </a:solidFill>
              <a:latin typeface="メイリオ" panose="020B0604030504040204" pitchFamily="50" charset="-128"/>
              <a:ea typeface="メイリオ" panose="020B0604030504040204" pitchFamily="50" charset="-128"/>
            </a:endParaRPr>
          </a:p>
          <a:p>
            <a:pPr algn="just">
              <a:spcBef>
                <a:spcPts val="400"/>
              </a:spcBef>
            </a:pPr>
            <a:r>
              <a:rPr lang="ja-JP" altLang="en-US" sz="1200" u="sng" dirty="0">
                <a:latin typeface="メイリオ" panose="020B0604030504040204" pitchFamily="50" charset="-128"/>
                <a:ea typeface="メイリオ" panose="020B0604030504040204" pitchFamily="50" charset="-128"/>
              </a:rPr>
              <a:t>Ｂ「長期休暇の加算」</a:t>
            </a:r>
          </a:p>
          <a:p>
            <a:pPr algn="just">
              <a:spcBef>
                <a:spcPts val="400"/>
              </a:spcBef>
            </a:pPr>
            <a:r>
              <a:rPr lang="ja-JP" altLang="en-US" sz="1200" dirty="0">
                <a:solidFill>
                  <a:srgbClr val="000000"/>
                </a:solidFill>
                <a:latin typeface="メイリオ" panose="020B0604030504040204" pitchFamily="50" charset="-128"/>
                <a:ea typeface="メイリオ" panose="020B0604030504040204" pitchFamily="50" charset="-128"/>
              </a:rPr>
              <a:t>　Ａを受給し、労働者が不妊治療休暇を</a:t>
            </a:r>
            <a:r>
              <a:rPr lang="en-US" altLang="ja-JP" sz="1200" dirty="0">
                <a:solidFill>
                  <a:srgbClr val="000000"/>
                </a:solidFill>
                <a:latin typeface="メイリオ" panose="020B0604030504040204" pitchFamily="50" charset="-128"/>
                <a:ea typeface="メイリオ" panose="020B0604030504040204" pitchFamily="50" charset="-128"/>
              </a:rPr>
              <a:t>20</a:t>
            </a:r>
            <a:r>
              <a:rPr lang="ja-JP" altLang="en-US" sz="1200" dirty="0">
                <a:solidFill>
                  <a:srgbClr val="000000"/>
                </a:solidFill>
                <a:latin typeface="メイリオ" panose="020B0604030504040204" pitchFamily="50" charset="-128"/>
                <a:ea typeface="メイリオ" panose="020B0604030504040204" pitchFamily="50" charset="-128"/>
              </a:rPr>
              <a:t>日以上連続して取得</a:t>
            </a:r>
            <a:endParaRPr lang="en-US" altLang="ja-JP" sz="1200" dirty="0">
              <a:solidFill>
                <a:srgbClr val="000000"/>
              </a:solidFill>
              <a:latin typeface="メイリオ" panose="020B0604030504040204" pitchFamily="50" charset="-128"/>
              <a:ea typeface="メイリオ" panose="020B0604030504040204" pitchFamily="50" charset="-128"/>
            </a:endParaRPr>
          </a:p>
          <a:p>
            <a:pPr algn="just">
              <a:spcBef>
                <a:spcPts val="400"/>
              </a:spcBef>
            </a:pPr>
            <a:r>
              <a:rPr lang="ja-JP" altLang="en-US" sz="1200" dirty="0">
                <a:solidFill>
                  <a:srgbClr val="000000"/>
                </a:solidFill>
                <a:latin typeface="メイリオ" panose="020B0604030504040204" pitchFamily="50" charset="-128"/>
                <a:ea typeface="メイリオ" panose="020B0604030504040204" pitchFamily="50" charset="-128"/>
              </a:rPr>
              <a:t>　　</a:t>
            </a:r>
            <a:r>
              <a:rPr lang="ja-JP" altLang="en-US" sz="1200" b="1" dirty="0">
                <a:solidFill>
                  <a:srgbClr val="FF66FF"/>
                </a:solidFill>
                <a:latin typeface="メイリオ" panose="020B0604030504040204" pitchFamily="50" charset="-128"/>
                <a:ea typeface="メイリオ" panose="020B0604030504040204" pitchFamily="50" charset="-128"/>
              </a:rPr>
              <a:t>３０</a:t>
            </a:r>
            <a:r>
              <a:rPr lang="zh-TW" altLang="en-US" sz="1200" b="1" dirty="0">
                <a:solidFill>
                  <a:srgbClr val="FF66FF"/>
                </a:solidFill>
                <a:latin typeface="メイリオ" panose="020B0604030504040204" pitchFamily="50" charset="-128"/>
                <a:ea typeface="メイリオ" panose="020B0604030504040204" pitchFamily="50" charset="-128"/>
              </a:rPr>
              <a:t>万円</a:t>
            </a:r>
            <a:endParaRPr lang="en-US" altLang="zh-TW" sz="1200" b="1" dirty="0">
              <a:solidFill>
                <a:srgbClr val="FF66FF"/>
              </a:solidFill>
              <a:latin typeface="メイリオ" panose="020B0604030504040204" pitchFamily="50" charset="-128"/>
              <a:ea typeface="メイリオ" panose="020B0604030504040204" pitchFamily="50" charset="-128"/>
            </a:endParaRPr>
          </a:p>
          <a:p>
            <a:pPr algn="just">
              <a:spcBef>
                <a:spcPts val="400"/>
              </a:spcBef>
            </a:pPr>
            <a:r>
              <a:rPr lang="en-US" altLang="ja-JP" sz="1200" dirty="0">
                <a:latin typeface="メイリオ" panose="020B0604030504040204" pitchFamily="50" charset="-128"/>
                <a:ea typeface="メイリオ" panose="020B0604030504040204" pitchFamily="50" charset="-128"/>
              </a:rPr>
              <a:t>※A</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B</a:t>
            </a:r>
            <a:r>
              <a:rPr lang="ja-JP" altLang="en-US" sz="1200" dirty="0">
                <a:latin typeface="メイリオ" panose="020B0604030504040204" pitchFamily="50" charset="-128"/>
                <a:ea typeface="メイリオ" panose="020B0604030504040204" pitchFamily="50" charset="-128"/>
              </a:rPr>
              <a:t>とも１事業主あたり１回限りの支給</a:t>
            </a:r>
            <a:endParaRPr lang="en-US" altLang="zh-TW" sz="1200" dirty="0">
              <a:latin typeface="メイリオ" panose="020B0604030504040204" pitchFamily="50" charset="-128"/>
              <a:ea typeface="メイリオ" panose="020B0604030504040204" pitchFamily="50" charset="-128"/>
            </a:endParaRPr>
          </a:p>
        </p:txBody>
      </p:sp>
      <p:sp>
        <p:nvSpPr>
          <p:cNvPr id="47" name="角丸四角形 46">
            <a:extLst>
              <a:ext uri="{FF2B5EF4-FFF2-40B4-BE49-F238E27FC236}">
                <a16:creationId xmlns:a16="http://schemas.microsoft.com/office/drawing/2014/main" id="{053B0485-00BC-3E4F-B797-35CB015D43DD}"/>
              </a:ext>
            </a:extLst>
          </p:cNvPr>
          <p:cNvSpPr/>
          <p:nvPr/>
        </p:nvSpPr>
        <p:spPr>
          <a:xfrm>
            <a:off x="412114" y="4067206"/>
            <a:ext cx="6375084" cy="475150"/>
          </a:xfrm>
          <a:prstGeom prst="roundRect">
            <a:avLst>
              <a:gd name="adj" fmla="val 0"/>
            </a:avLst>
          </a:prstGeom>
          <a:noFill/>
          <a:ln w="76200">
            <a:noFill/>
          </a:ln>
        </p:spPr>
        <p:txBody>
          <a:bodyPr anchor="ctr"/>
          <a:lstStyle/>
          <a:p>
            <a:pPr algn="just"/>
            <a:r>
              <a:rPr lang="ja-JP" altLang="en-US" sz="1200" dirty="0">
                <a:latin typeface="メイリオ" panose="020B0604030504040204" pitchFamily="50" charset="-128"/>
                <a:ea typeface="メイリオ" panose="020B0604030504040204" pitchFamily="50" charset="-128"/>
              </a:rPr>
              <a:t>不妊治療と仕事との両立に資する職場環境の整備に取り組み、不妊治療のために利用可能な休暇制度や両立支援制度を労働者に利用させた中小企業事業主の皆さまを支援します。</a:t>
            </a:r>
            <a:endParaRPr lang="en-US" altLang="ja-JP" sz="1200" dirty="0">
              <a:latin typeface="メイリオ" panose="020B0604030504040204" pitchFamily="50" charset="-128"/>
              <a:ea typeface="メイリオ" panose="020B0604030504040204" pitchFamily="50" charset="-128"/>
            </a:endParaRPr>
          </a:p>
        </p:txBody>
      </p:sp>
      <p:sp>
        <p:nvSpPr>
          <p:cNvPr id="49" name="角丸四角形 48">
            <a:extLst>
              <a:ext uri="{FF2B5EF4-FFF2-40B4-BE49-F238E27FC236}">
                <a16:creationId xmlns:a16="http://schemas.microsoft.com/office/drawing/2014/main" id="{053B0485-00BC-3E4F-B797-35CB015D43DD}"/>
              </a:ext>
            </a:extLst>
          </p:cNvPr>
          <p:cNvSpPr/>
          <p:nvPr/>
        </p:nvSpPr>
        <p:spPr>
          <a:xfrm>
            <a:off x="175149" y="1137379"/>
            <a:ext cx="6797197" cy="2406823"/>
          </a:xfrm>
          <a:prstGeom prst="roundRect">
            <a:avLst>
              <a:gd name="adj" fmla="val 0"/>
            </a:avLst>
          </a:prstGeom>
          <a:noFill/>
          <a:ln w="9525">
            <a:solidFill>
              <a:srgbClr val="005CAF"/>
            </a:solidFill>
          </a:ln>
        </p:spPr>
        <p:txBody>
          <a:bodyPr anchor="ctr"/>
          <a:lstStyle/>
          <a:p>
            <a:pPr marL="0" marR="0" lvl="0" indent="0" defTabSz="591055" eaLnBrk="1" fontAlgn="auto" latinLnBrk="0" hangingPunct="1">
              <a:lnSpc>
                <a:spcPts val="1200"/>
              </a:lnSpc>
              <a:spcBef>
                <a:spcPts val="0"/>
              </a:spcBef>
              <a:spcAft>
                <a:spcPts val="796"/>
              </a:spcAft>
              <a:buClrTx/>
              <a:buSzTx/>
              <a:buFontTx/>
              <a:buNone/>
              <a:tabLst/>
              <a:defRPr/>
            </a:pPr>
            <a:r>
              <a:rPr kumimoji="0" lang="ja-JP" altLang="en-US" sz="1400" b="1" i="0" u="sng"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rPr>
              <a:t>なぜ、両立支援が必要なのでしょうか。</a:t>
            </a:r>
          </a:p>
          <a:p>
            <a:pPr marL="0" marR="0" lvl="0" indent="0" defTabSz="591055" eaLnBrk="1" fontAlgn="auto" latinLnBrk="0" hangingPunct="1">
              <a:lnSpc>
                <a:spcPts val="1200"/>
              </a:lnSpc>
              <a:spcBef>
                <a:spcPts val="0"/>
              </a:spcBef>
              <a:spcAft>
                <a:spcPts val="796"/>
              </a:spcAft>
              <a:buClrTx/>
              <a:buSzTx/>
              <a:buFontTx/>
              <a:buNone/>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不妊治療（生殖補助医療）により出生する子どもは約７万人で、</a:t>
            </a:r>
            <a:r>
              <a:rPr kumimoji="0" lang="en-US" altLang="ja-JP" sz="1200" i="0" u="none" strike="noStrike" kern="0" cap="none" spc="110" normalizeH="0" noProof="0" dirty="0">
                <a:ln>
                  <a:noFill/>
                </a:ln>
                <a:effectLst/>
                <a:uLnTx/>
                <a:uFillTx/>
                <a:latin typeface="メイリオ"/>
                <a:ea typeface="メイリオ"/>
                <a:cs typeface="Noto Sans CJK JP DemiLight" charset="-128"/>
              </a:rPr>
              <a:t>11.6</a:t>
            </a:r>
            <a:r>
              <a:rPr kumimoji="0" lang="ja-JP" altLang="en-US" sz="1200" i="0" u="none" strike="noStrike" kern="0" cap="none" spc="110" normalizeH="0" noProof="0" dirty="0">
                <a:ln>
                  <a:noFill/>
                </a:ln>
                <a:effectLst/>
                <a:uLnTx/>
                <a:uFillTx/>
                <a:latin typeface="メイリオ"/>
                <a:ea typeface="メイリオ"/>
                <a:cs typeface="Noto Sans CJK JP DemiLight" charset="-128"/>
              </a:rPr>
              <a:t>人に</a:t>
            </a:r>
            <a:r>
              <a:rPr kumimoji="0" lang="en-US" altLang="ja-JP" sz="1200" i="0" u="none" strike="noStrike" kern="0" cap="none" spc="110" normalizeH="0" noProof="0" dirty="0">
                <a:ln>
                  <a:noFill/>
                </a:ln>
                <a:effectLst/>
                <a:uLnTx/>
                <a:uFillTx/>
                <a:latin typeface="メイリオ"/>
                <a:ea typeface="メイリオ"/>
                <a:cs typeface="Noto Sans CJK JP DemiLight" charset="-128"/>
              </a:rPr>
              <a:t>1</a:t>
            </a:r>
            <a:r>
              <a:rPr kumimoji="0" lang="ja-JP" altLang="en-US" sz="1200" i="0" u="none" strike="noStrike" kern="0" cap="none" spc="110" normalizeH="0" noProof="0" dirty="0">
                <a:ln>
                  <a:noFill/>
                </a:ln>
                <a:effectLst/>
                <a:uLnTx/>
                <a:uFillTx/>
                <a:latin typeface="メイリオ"/>
                <a:ea typeface="メイリオ"/>
                <a:cs typeface="Noto Sans CJK JP DemiLight" charset="-128"/>
              </a:rPr>
              <a:t>人の割</a:t>
            </a:r>
          </a:p>
          <a:p>
            <a:pPr marL="0" marR="0" lvl="0" indent="0" defTabSz="591055" eaLnBrk="1" fontAlgn="auto" latinLnBrk="0" hangingPunct="1">
              <a:lnSpc>
                <a:spcPts val="1200"/>
              </a:lnSpc>
              <a:spcBef>
                <a:spcPts val="0"/>
              </a:spcBef>
              <a:spcAft>
                <a:spcPts val="796"/>
              </a:spcAft>
              <a:buClrTx/>
              <a:buSzTx/>
              <a:buFontTx/>
              <a:buNone/>
              <a:tabLst/>
              <a:defRPr/>
            </a:pPr>
            <a:r>
              <a:rPr kumimoji="0" lang="ja-JP" altLang="en-US" sz="1200" kern="0" spc="110" dirty="0">
                <a:latin typeface="メイリオ"/>
                <a:ea typeface="メイリオ"/>
                <a:cs typeface="Noto Sans CJK JP DemiLight" charset="-128"/>
              </a:rPr>
              <a:t>　</a:t>
            </a:r>
            <a:r>
              <a:rPr kumimoji="0" lang="ja-JP" altLang="en-US" sz="1200" i="0" u="none" strike="noStrike" kern="0" cap="none" spc="110" normalizeH="0" noProof="0">
                <a:ln>
                  <a:noFill/>
                </a:ln>
                <a:effectLst/>
                <a:uLnTx/>
                <a:uFillTx/>
                <a:latin typeface="メイリオ"/>
                <a:ea typeface="メイリオ"/>
                <a:cs typeface="Noto Sans CJK JP DemiLight" charset="-128"/>
              </a:rPr>
              <a:t>合に</a:t>
            </a:r>
            <a:r>
              <a:rPr kumimoji="0" lang="ja-JP" altLang="en-US" sz="1200" i="0" u="none" strike="noStrike" kern="0" cap="none" spc="110" normalizeH="0" noProof="0" dirty="0">
                <a:ln>
                  <a:noFill/>
                </a:ln>
                <a:effectLst/>
                <a:uLnTx/>
                <a:uFillTx/>
                <a:latin typeface="メイリオ"/>
                <a:ea typeface="メイリオ"/>
                <a:cs typeface="Noto Sans CJK JP DemiLight" charset="-128"/>
              </a:rPr>
              <a:t>なっています。</a:t>
            </a:r>
          </a:p>
          <a:p>
            <a:pPr marL="0" marR="0" lvl="0" indent="0" defTabSz="591055" eaLnBrk="1" fontAlgn="auto" latinLnBrk="0" hangingPunct="1">
              <a:lnSpc>
                <a:spcPts val="1200"/>
              </a:lnSpc>
              <a:spcBef>
                <a:spcPts val="0"/>
              </a:spcBef>
              <a:spcAft>
                <a:spcPts val="796"/>
              </a:spcAft>
              <a:buClrTx/>
              <a:buSzTx/>
              <a:buFontTx/>
              <a:buNone/>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不妊治療と仕事との両立ができなかった方は</a:t>
            </a:r>
            <a:r>
              <a:rPr kumimoji="0" lang="en-US" altLang="ja-JP" sz="1200" i="0" u="none" strike="noStrike" kern="0" cap="none" spc="110" normalizeH="0" noProof="0" dirty="0">
                <a:ln>
                  <a:noFill/>
                </a:ln>
                <a:effectLst/>
                <a:uLnTx/>
                <a:uFillTx/>
                <a:latin typeface="メイリオ"/>
                <a:ea typeface="メイリオ"/>
                <a:cs typeface="Noto Sans CJK JP DemiLight" charset="-128"/>
              </a:rPr>
              <a:t>4</a:t>
            </a:r>
            <a:r>
              <a:rPr kumimoji="0" lang="ja-JP" altLang="en-US" sz="1200" i="0" u="none" strike="noStrike" kern="0" cap="none" spc="110" normalizeH="0" noProof="0" dirty="0">
                <a:ln>
                  <a:noFill/>
                </a:ln>
                <a:effectLst/>
                <a:uLnTx/>
                <a:uFillTx/>
                <a:latin typeface="メイリオ"/>
                <a:ea typeface="メイリオ"/>
                <a:cs typeface="Noto Sans CJK JP DemiLight" charset="-128"/>
              </a:rPr>
              <a:t>人に</a:t>
            </a:r>
            <a:r>
              <a:rPr kumimoji="0" lang="en-US" altLang="ja-JP" sz="1200" i="0" u="none" strike="noStrike" kern="0" cap="none" spc="110" normalizeH="0" noProof="0" dirty="0">
                <a:ln>
                  <a:noFill/>
                </a:ln>
                <a:effectLst/>
                <a:uLnTx/>
                <a:uFillTx/>
                <a:latin typeface="メイリオ"/>
                <a:ea typeface="メイリオ"/>
                <a:cs typeface="Noto Sans CJK JP DemiLight" charset="-128"/>
              </a:rPr>
              <a:t>1</a:t>
            </a:r>
            <a:r>
              <a:rPr kumimoji="0" lang="ja-JP" altLang="en-US" sz="1200" i="0" u="none" strike="noStrike" kern="0" cap="none" spc="110" normalizeH="0" noProof="0" dirty="0">
                <a:ln>
                  <a:noFill/>
                </a:ln>
                <a:effectLst/>
                <a:uLnTx/>
                <a:uFillTx/>
                <a:latin typeface="メイリオ"/>
                <a:ea typeface="メイリオ"/>
                <a:cs typeface="Noto Sans CJK JP DemiLight" charset="-128"/>
              </a:rPr>
              <a:t>人（</a:t>
            </a:r>
            <a:r>
              <a:rPr kumimoji="0" lang="en-US" altLang="ja-JP" sz="1200" i="0" u="none" strike="noStrike" kern="0" cap="none" spc="110" normalizeH="0" noProof="0" dirty="0">
                <a:ln>
                  <a:noFill/>
                </a:ln>
                <a:effectLst/>
                <a:uLnTx/>
                <a:uFillTx/>
                <a:latin typeface="メイリオ"/>
                <a:ea typeface="メイリオ"/>
                <a:cs typeface="Noto Sans CJK JP DemiLight" charset="-128"/>
              </a:rPr>
              <a:t>26.1%</a:t>
            </a:r>
            <a:r>
              <a:rPr kumimoji="0" lang="ja-JP" altLang="en-US" sz="1200" i="0" u="none" strike="noStrike" kern="0" cap="none" spc="110" normalizeH="0" noProof="0" dirty="0">
                <a:ln>
                  <a:noFill/>
                </a:ln>
                <a:effectLst/>
                <a:uLnTx/>
                <a:uFillTx/>
                <a:latin typeface="メイリオ"/>
                <a:ea typeface="メイリオ"/>
                <a:cs typeface="Noto Sans CJK JP DemiLight" charset="-128"/>
              </a:rPr>
              <a:t>）です。</a:t>
            </a:r>
            <a:endParaRPr kumimoji="0" lang="ja-JP" altLang="en-US" sz="1200" b="1" i="0" u="sng"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endParaRPr>
          </a:p>
          <a:p>
            <a:pPr marR="0" lvl="0" defTabSz="591055" eaLnBrk="1" fontAlgn="auto" latinLnBrk="0" hangingPunct="1">
              <a:lnSpc>
                <a:spcPts val="1200"/>
              </a:lnSpc>
              <a:spcBef>
                <a:spcPts val="0"/>
              </a:spcBef>
              <a:spcAft>
                <a:spcPts val="400"/>
              </a:spcAft>
              <a:buClrTx/>
              <a:buSzTx/>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両立に困難を感じる理由には、</a:t>
            </a:r>
            <a:r>
              <a:rPr kumimoji="0" lang="ja-JP" altLang="en-US" sz="1200" b="1" i="0" u="none" strike="noStrike" kern="0" cap="none" spc="110" normalizeH="0" noProof="0" dirty="0">
                <a:ln>
                  <a:noFill/>
                </a:ln>
                <a:effectLst/>
                <a:uLnTx/>
                <a:uFillTx/>
                <a:latin typeface="メイリオ"/>
                <a:ea typeface="メイリオ"/>
                <a:cs typeface="Noto Sans CJK JP DemiLight" charset="-128"/>
              </a:rPr>
              <a:t>通院回数の多さ、精神面での負担の大きさ、通院と</a:t>
            </a:r>
            <a:endParaRPr kumimoji="0" lang="en-US" altLang="ja-JP" sz="1200" b="1" i="0" u="none" strike="noStrike" kern="0" cap="none" spc="110" normalizeH="0" noProof="0" dirty="0">
              <a:ln>
                <a:noFill/>
              </a:ln>
              <a:effectLst/>
              <a:uLnTx/>
              <a:uFillTx/>
              <a:latin typeface="メイリオ"/>
              <a:ea typeface="メイリオ"/>
              <a:cs typeface="Noto Sans CJK JP DemiLight" charset="-128"/>
            </a:endParaRPr>
          </a:p>
          <a:p>
            <a:pPr marR="0" lvl="0" defTabSz="591055" eaLnBrk="1" fontAlgn="auto" latinLnBrk="0" hangingPunct="1">
              <a:lnSpc>
                <a:spcPts val="1200"/>
              </a:lnSpc>
              <a:spcBef>
                <a:spcPts val="0"/>
              </a:spcBef>
              <a:spcAft>
                <a:spcPts val="400"/>
              </a:spcAft>
              <a:buClrTx/>
              <a:buSzTx/>
              <a:tabLst/>
              <a:defRPr/>
            </a:pPr>
            <a:r>
              <a:rPr kumimoji="0" lang="ja-JP" altLang="en-US" sz="1200" b="1" i="0" u="none" strike="noStrike" kern="0" cap="none" spc="110" normalizeH="0" noProof="0" dirty="0">
                <a:ln>
                  <a:noFill/>
                </a:ln>
                <a:effectLst/>
                <a:uLnTx/>
                <a:uFillTx/>
                <a:latin typeface="メイリオ"/>
                <a:ea typeface="メイリオ"/>
                <a:cs typeface="Noto Sans CJK JP DemiLight" charset="-128"/>
              </a:rPr>
              <a:t>　仕事の日程調整の難しさ</a:t>
            </a:r>
            <a:r>
              <a:rPr kumimoji="0" lang="ja-JP" altLang="en-US" sz="1200" i="0" u="none" strike="noStrike" kern="0" cap="none" spc="110" normalizeH="0" noProof="0" dirty="0">
                <a:ln>
                  <a:noFill/>
                </a:ln>
                <a:effectLst/>
                <a:uLnTx/>
                <a:uFillTx/>
                <a:latin typeface="メイリオ"/>
                <a:ea typeface="メイリオ"/>
                <a:cs typeface="Noto Sans CJK JP DemiLight" charset="-128"/>
              </a:rPr>
              <a:t>などがあります。</a:t>
            </a:r>
            <a:endParaRPr kumimoji="0" lang="en-US" altLang="ja-JP" sz="1200" i="0" u="none" strike="noStrike" kern="0" cap="none" spc="110" normalizeH="0" noProof="0" dirty="0">
              <a:ln>
                <a:noFill/>
              </a:ln>
              <a:effectLst/>
              <a:uLnTx/>
              <a:uFillTx/>
              <a:latin typeface="メイリオ"/>
              <a:ea typeface="メイリオ"/>
              <a:cs typeface="Noto Sans CJK JP DemiLight" charset="-128"/>
            </a:endParaRPr>
          </a:p>
          <a:p>
            <a:pPr marR="0" lvl="0" defTabSz="591055" eaLnBrk="1" fontAlgn="auto" latinLnBrk="0" hangingPunct="1">
              <a:lnSpc>
                <a:spcPts val="1200"/>
              </a:lnSpc>
              <a:spcBef>
                <a:spcPts val="0"/>
              </a:spcBef>
              <a:spcAft>
                <a:spcPts val="400"/>
              </a:spcAft>
              <a:buClrTx/>
              <a:buSzTx/>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労働者の中には、</a:t>
            </a:r>
            <a:r>
              <a:rPr kumimoji="0" lang="ja-JP" altLang="en-US" sz="1200" b="1" i="0" u="none" strike="noStrike" kern="0" cap="none" spc="110" normalizeH="0" noProof="0" dirty="0">
                <a:ln>
                  <a:noFill/>
                </a:ln>
                <a:effectLst/>
                <a:uLnTx/>
                <a:uFillTx/>
                <a:latin typeface="メイリオ"/>
                <a:ea typeface="メイリオ"/>
                <a:cs typeface="Noto Sans CJK JP DemiLight" charset="-128"/>
              </a:rPr>
              <a:t>治療を受けていることを職場に知られたくない</a:t>
            </a:r>
            <a:r>
              <a:rPr kumimoji="0" lang="ja-JP" altLang="en-US" sz="1200" i="0" u="none" strike="noStrike" kern="0" cap="none" spc="110" normalizeH="0" noProof="0" dirty="0">
                <a:ln>
                  <a:noFill/>
                </a:ln>
                <a:effectLst/>
                <a:uLnTx/>
                <a:uFillTx/>
                <a:latin typeface="メイリオ"/>
                <a:ea typeface="メイリオ"/>
                <a:cs typeface="Noto Sans CJK JP DemiLight" charset="-128"/>
              </a:rPr>
              <a:t>方もいます。</a:t>
            </a:r>
            <a:endParaRPr kumimoji="0" lang="en-US" altLang="ja-JP" sz="1200" i="0" u="none" strike="noStrike" kern="0" cap="none" spc="110" normalizeH="0" noProof="0" dirty="0">
              <a:ln>
                <a:noFill/>
              </a:ln>
              <a:effectLst/>
              <a:uLnTx/>
              <a:uFillTx/>
              <a:latin typeface="メイリオ"/>
              <a:ea typeface="メイリオ"/>
              <a:cs typeface="Noto Sans CJK JP DemiLight" charset="-128"/>
            </a:endParaRPr>
          </a:p>
          <a:p>
            <a:pPr marR="0" lvl="0" defTabSz="591055" eaLnBrk="1" fontAlgn="auto" latinLnBrk="0" hangingPunct="1">
              <a:lnSpc>
                <a:spcPts val="1200"/>
              </a:lnSpc>
              <a:spcBef>
                <a:spcPts val="0"/>
              </a:spcBef>
              <a:spcAft>
                <a:spcPts val="400"/>
              </a:spcAft>
              <a:buClrTx/>
              <a:buSzTx/>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職場内では、</a:t>
            </a:r>
            <a:r>
              <a:rPr kumimoji="0" lang="ja-JP" altLang="en-US" sz="1200" b="1" i="0" u="none" strike="noStrike" kern="0" cap="none" spc="110" normalizeH="0" noProof="0" dirty="0">
                <a:ln>
                  <a:noFill/>
                </a:ln>
                <a:effectLst/>
                <a:uLnTx/>
                <a:uFillTx/>
                <a:latin typeface="メイリオ"/>
                <a:ea typeface="メイリオ"/>
                <a:cs typeface="Noto Sans CJK JP DemiLight" charset="-128"/>
              </a:rPr>
              <a:t>不妊治療についての認識があまり浸透していない</a:t>
            </a:r>
            <a:r>
              <a:rPr kumimoji="0" lang="ja-JP" altLang="en-US" sz="1200" i="0" u="none" strike="noStrike" kern="0" cap="none" spc="110" normalizeH="0" noProof="0" dirty="0">
                <a:ln>
                  <a:noFill/>
                </a:ln>
                <a:effectLst/>
                <a:uLnTx/>
                <a:uFillTx/>
                <a:latin typeface="メイリオ"/>
                <a:ea typeface="メイリオ"/>
                <a:cs typeface="Noto Sans CJK JP DemiLight" charset="-128"/>
              </a:rPr>
              <a:t>こともあります。</a:t>
            </a:r>
            <a:endParaRPr kumimoji="0" lang="en-US" altLang="ja-JP" sz="1200" i="0" u="none" strike="noStrike" kern="0" cap="none" spc="110" normalizeH="0" noProof="0" dirty="0">
              <a:ln>
                <a:noFill/>
              </a:ln>
              <a:effectLst/>
              <a:uLnTx/>
              <a:uFillTx/>
              <a:latin typeface="メイリオ"/>
              <a:ea typeface="メイリオ"/>
              <a:cs typeface="Noto Sans CJK JP DemiLight" charset="-128"/>
            </a:endParaRPr>
          </a:p>
          <a:p>
            <a:pPr marL="0" marR="0" lvl="0" indent="0" defTabSz="591055" eaLnBrk="1" fontAlgn="auto" latinLnBrk="0" hangingPunct="1">
              <a:lnSpc>
                <a:spcPts val="1200"/>
              </a:lnSpc>
              <a:spcBef>
                <a:spcPts val="400"/>
              </a:spcBef>
              <a:buClrTx/>
              <a:buSzTx/>
              <a:buFontTx/>
              <a:buNone/>
              <a:tabLst/>
              <a:defRPr/>
            </a:pPr>
            <a:r>
              <a:rPr kumimoji="0" lang="ja-JP" altLang="en-US" sz="1400" b="1" i="0" u="none"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rPr>
              <a:t>⇒　企業には、不妊治療を受けながら安心して働き続けられる職場環境の</a:t>
            </a:r>
            <a:endParaRPr kumimoji="0" lang="en-US" altLang="ja-JP" sz="1400" b="1" i="0" u="none"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endParaRPr>
          </a:p>
          <a:p>
            <a:pPr marL="0" marR="0" lvl="0" indent="0" defTabSz="591055" eaLnBrk="1" fontAlgn="auto" latinLnBrk="0" hangingPunct="1">
              <a:lnSpc>
                <a:spcPts val="1200"/>
              </a:lnSpc>
              <a:spcBef>
                <a:spcPts val="400"/>
              </a:spcBef>
              <a:buClrTx/>
              <a:buSzTx/>
              <a:buFontTx/>
              <a:buNone/>
              <a:tabLst/>
              <a:defRPr/>
            </a:pPr>
            <a:r>
              <a:rPr kumimoji="0" lang="ja-JP" altLang="en-US" sz="1400" b="1" i="0" u="none"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rPr>
              <a:t>　整備が求められています。</a:t>
            </a:r>
            <a:endParaRPr kumimoji="0" lang="en-US" altLang="ja-JP" sz="1400" b="1" i="0" u="none" strike="noStrike" kern="0" cap="none" spc="110" normalizeH="0" noProof="0" dirty="0">
              <a:ln>
                <a:noFill/>
              </a:ln>
              <a:solidFill>
                <a:schemeClr val="accent2">
                  <a:lumMod val="75000"/>
                </a:schemeClr>
              </a:solidFill>
              <a:effectLst/>
              <a:uLnTx/>
              <a:uFillTx/>
              <a:latin typeface="メイリオ"/>
              <a:ea typeface="メイリオ"/>
              <a:cs typeface="Noto Sans CJK JP DemiLight" charset="-128"/>
            </a:endParaRPr>
          </a:p>
        </p:txBody>
      </p:sp>
      <p:grpSp>
        <p:nvGrpSpPr>
          <p:cNvPr id="21" name="グループ化 20"/>
          <p:cNvGrpSpPr/>
          <p:nvPr/>
        </p:nvGrpSpPr>
        <p:grpSpPr>
          <a:xfrm>
            <a:off x="208170" y="9247772"/>
            <a:ext cx="6790085" cy="596324"/>
            <a:chOff x="281831" y="8982149"/>
            <a:chExt cx="6629255" cy="596324"/>
          </a:xfrm>
        </p:grpSpPr>
        <p:sp>
          <p:nvSpPr>
            <p:cNvPr id="22" name="角丸四角形 21">
              <a:extLst>
                <a:ext uri="{FF2B5EF4-FFF2-40B4-BE49-F238E27FC236}">
                  <a16:creationId xmlns:a16="http://schemas.microsoft.com/office/drawing/2014/main" id="{053B0485-00BC-3E4F-B797-35CB015D43DD}"/>
                </a:ext>
              </a:extLst>
            </p:cNvPr>
            <p:cNvSpPr/>
            <p:nvPr/>
          </p:nvSpPr>
          <p:spPr>
            <a:xfrm>
              <a:off x="281831" y="8982149"/>
              <a:ext cx="6629255" cy="596324"/>
            </a:xfrm>
            <a:prstGeom prst="roundRect">
              <a:avLst>
                <a:gd name="adj" fmla="val 0"/>
              </a:avLst>
            </a:prstGeom>
            <a:ln w="9525">
              <a:solidFill>
                <a:srgbClr val="005CAF"/>
              </a:solidFill>
            </a:ln>
          </p:spPr>
          <p:style>
            <a:lnRef idx="2">
              <a:schemeClr val="dk1"/>
            </a:lnRef>
            <a:fillRef idx="1">
              <a:schemeClr val="lt1"/>
            </a:fillRef>
            <a:effectRef idx="0">
              <a:schemeClr val="dk1"/>
            </a:effectRef>
            <a:fontRef idx="minor">
              <a:schemeClr val="dk1"/>
            </a:fontRef>
          </p:style>
          <p:txBody>
            <a:bodyPr anchor="ctr"/>
            <a:lstStyle/>
            <a:p>
              <a:pPr lvl="0" defTabSz="591055">
                <a:lnSpc>
                  <a:spcPts val="1300"/>
                </a:lnSpc>
                <a:spcAft>
                  <a:spcPts val="600"/>
                </a:spcAft>
                <a:defRPr/>
              </a:pPr>
              <a:r>
                <a:rPr kumimoji="0" lang="ja-JP" altLang="en-US" sz="1100" b="1" kern="0" spc="110" dirty="0">
                  <a:solidFill>
                    <a:schemeClr val="accent2">
                      <a:lumMod val="75000"/>
                    </a:schemeClr>
                  </a:solidFill>
                  <a:latin typeface="メイリオ"/>
                  <a:ea typeface="メイリオ"/>
                  <a:cs typeface="Noto Sans CJK JP DemiLight" charset="-128"/>
                </a:rPr>
                <a:t>●助成金の支給要件の詳細や具体的な手続き、各種申請書のダウンロードはこちら</a:t>
              </a:r>
            </a:p>
            <a:p>
              <a:pPr lvl="0" defTabSz="591055">
                <a:lnSpc>
                  <a:spcPts val="1200"/>
                </a:lnSpc>
                <a:spcAft>
                  <a:spcPts val="600"/>
                </a:spcAft>
                <a:defRPr/>
              </a:pPr>
              <a:r>
                <a:rPr kumimoji="0" lang="ja-JP" altLang="en-US" sz="1000" kern="0" spc="110" dirty="0">
                  <a:latin typeface="メイリオ"/>
                  <a:ea typeface="メイリオ"/>
                  <a:cs typeface="Noto Sans CJK JP DemiLight" charset="-128"/>
                </a:rPr>
                <a:t>　　　</a:t>
              </a:r>
              <a:r>
                <a:rPr kumimoji="0" lang="en-US" altLang="ja-JP" sz="1000" kern="0" spc="110" dirty="0">
                  <a:latin typeface="メイリオ"/>
                  <a:ea typeface="メイリオ"/>
                  <a:cs typeface="Noto Sans CJK JP DemiLight" charset="-128"/>
                </a:rPr>
                <a:t>〈</a:t>
              </a:r>
              <a:r>
                <a:rPr kumimoji="0" lang="ja-JP" altLang="en-US" sz="1000" kern="0" spc="110" dirty="0">
                  <a:latin typeface="メイリオ"/>
                  <a:ea typeface="メイリオ"/>
                  <a:cs typeface="Noto Sans CJK JP DemiLight" charset="-128"/>
                </a:rPr>
                <a:t>支給申請の手引き</a:t>
              </a:r>
              <a:r>
                <a:rPr kumimoji="0" lang="en-US" altLang="ja-JP" sz="1000" kern="0" spc="110" dirty="0">
                  <a:latin typeface="メイリオ"/>
                  <a:ea typeface="メイリオ"/>
                  <a:cs typeface="Noto Sans CJK JP DemiLight" charset="-128"/>
                </a:rPr>
                <a:t>〉</a:t>
              </a:r>
              <a:r>
                <a:rPr lang="en-US" altLang="ja-JP" sz="1000" dirty="0">
                  <a:hlinkClick r:id="rId3"/>
                </a:rPr>
                <a:t>001243188.pdf (mhlw.go.jp)</a:t>
              </a:r>
              <a:endParaRPr kumimoji="0" lang="en-US" altLang="ja-JP" sz="1000" kern="0" spc="110" dirty="0">
                <a:latin typeface="メイリオ"/>
                <a:ea typeface="メイリオ"/>
                <a:cs typeface="Noto Sans CJK JP DemiLight" charset="-128"/>
              </a:endParaRPr>
            </a:p>
          </p:txBody>
        </p:sp>
        <p:pic>
          <p:nvPicPr>
            <p:cNvPr id="23" name="図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46842" y="9006892"/>
              <a:ext cx="564244" cy="564244"/>
            </a:xfrm>
            <a:prstGeom prst="rect">
              <a:avLst/>
            </a:prstGeom>
          </p:spPr>
        </p:pic>
      </p:grpSp>
      <p:grpSp>
        <p:nvGrpSpPr>
          <p:cNvPr id="24" name="グループ化 23"/>
          <p:cNvGrpSpPr/>
          <p:nvPr/>
        </p:nvGrpSpPr>
        <p:grpSpPr>
          <a:xfrm>
            <a:off x="208169" y="9865324"/>
            <a:ext cx="6993853" cy="425758"/>
            <a:chOff x="278211" y="9636511"/>
            <a:chExt cx="6993853" cy="425758"/>
          </a:xfrm>
        </p:grpSpPr>
        <p:sp>
          <p:nvSpPr>
            <p:cNvPr id="25" name="楕円 24"/>
            <p:cNvSpPr>
              <a:spLocks noChangeAspect="1"/>
            </p:cNvSpPr>
            <p:nvPr/>
          </p:nvSpPr>
          <p:spPr>
            <a:xfrm>
              <a:off x="278211" y="9694785"/>
              <a:ext cx="324000" cy="324000"/>
            </a:xfrm>
            <a:prstGeom prst="ellipse">
              <a:avLst/>
            </a:prstGeom>
            <a:solidFill>
              <a:srgbClr val="FF0000"/>
            </a:solidFill>
            <a:ln w="47625"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000" b="1" dirty="0">
                  <a:solidFill>
                    <a:schemeClr val="bg1"/>
                  </a:solidFill>
                  <a:latin typeface="ＤＦ特太ゴシック体" panose="020B0509000000000000" pitchFamily="49" charset="-128"/>
                  <a:ea typeface="ＤＦ特太ゴシック体" panose="020B0509000000000000" pitchFamily="49" charset="-128"/>
                </a:rPr>
                <a:t>！</a:t>
              </a:r>
            </a:p>
          </p:txBody>
        </p:sp>
        <p:sp>
          <p:nvSpPr>
            <p:cNvPr id="27" name="正方形/長方形 26"/>
            <p:cNvSpPr/>
            <p:nvPr/>
          </p:nvSpPr>
          <p:spPr>
            <a:xfrm>
              <a:off x="602211" y="9636511"/>
              <a:ext cx="6669853" cy="425758"/>
            </a:xfrm>
            <a:prstGeom prst="rect">
              <a:avLst/>
            </a:prstGeom>
          </p:spPr>
          <p:txBody>
            <a:bodyPr wrap="square">
              <a:spAutoFit/>
            </a:bodyPr>
            <a:lstStyle/>
            <a:p>
              <a:pPr lvl="0">
                <a:lnSpc>
                  <a:spcPts val="1300"/>
                </a:lnSpc>
              </a:pPr>
              <a:r>
                <a:rPr lang="ja-JP" altLang="en-US" sz="900" dirty="0">
                  <a:solidFill>
                    <a:srgbClr val="FF0000"/>
                  </a:solidFill>
                  <a:latin typeface="メイリオ" panose="020B0604030504040204" pitchFamily="50" charset="-128"/>
                  <a:ea typeface="メイリオ" panose="020B0604030504040204" pitchFamily="50" charset="-128"/>
                </a:rPr>
                <a:t>詐欺にご注意ください。国や都道府県労働局から、助成金の相談について電話などで勧誘することはありません。</a:t>
              </a:r>
              <a:endParaRPr lang="en-US" altLang="ja-JP" sz="900" dirty="0">
                <a:solidFill>
                  <a:srgbClr val="FF0000"/>
                </a:solidFill>
                <a:latin typeface="メイリオ" panose="020B0604030504040204" pitchFamily="50" charset="-128"/>
                <a:ea typeface="メイリオ" panose="020B0604030504040204" pitchFamily="50" charset="-128"/>
              </a:endParaRPr>
            </a:p>
            <a:p>
              <a:pPr lvl="0">
                <a:lnSpc>
                  <a:spcPts val="1300"/>
                </a:lnSpc>
              </a:pPr>
              <a:r>
                <a:rPr lang="ja-JP" altLang="en-US" sz="900" dirty="0">
                  <a:solidFill>
                    <a:srgbClr val="FF0000"/>
                  </a:solidFill>
                  <a:latin typeface="メイリオ" panose="020B0604030504040204" pitchFamily="50" charset="-128"/>
                  <a:ea typeface="メイリオ" panose="020B0604030504040204" pitchFamily="50" charset="-128"/>
                </a:rPr>
                <a:t>また、振込先、口座番号、その他の個人情報を個人の方に電話などで問い合わせることはありません。</a:t>
              </a:r>
              <a:endParaRPr lang="en-US" altLang="ja-JP" sz="900" dirty="0">
                <a:solidFill>
                  <a:srgbClr val="FF0000"/>
                </a:solidFill>
                <a:latin typeface="メイリオ" panose="020B0604030504040204" pitchFamily="50" charset="-128"/>
                <a:ea typeface="メイリオ" panose="020B0604030504040204" pitchFamily="50" charset="-128"/>
              </a:endParaRPr>
            </a:p>
          </p:txBody>
        </p:sp>
      </p:grpSp>
      <p:sp>
        <p:nvSpPr>
          <p:cNvPr id="4" name="四角形: 角を丸くする 3">
            <a:extLst>
              <a:ext uri="{FF2B5EF4-FFF2-40B4-BE49-F238E27FC236}">
                <a16:creationId xmlns:a16="http://schemas.microsoft.com/office/drawing/2014/main" id="{3DDF54C4-F059-B492-A2C1-B213E0919137}"/>
              </a:ext>
            </a:extLst>
          </p:cNvPr>
          <p:cNvSpPr/>
          <p:nvPr/>
        </p:nvSpPr>
        <p:spPr>
          <a:xfrm>
            <a:off x="72388" y="382616"/>
            <a:ext cx="1078996" cy="290344"/>
          </a:xfrm>
          <a:prstGeom prst="round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令和</a:t>
            </a:r>
            <a:r>
              <a:rPr kumimoji="1" lang="en-US" altLang="ja-JP" sz="1400" dirty="0"/>
              <a:t>6</a:t>
            </a:r>
            <a:r>
              <a:rPr kumimoji="1" lang="ja-JP" altLang="en-US" sz="1400" dirty="0"/>
              <a:t>年度</a:t>
            </a:r>
          </a:p>
        </p:txBody>
      </p:sp>
      <p:sp>
        <p:nvSpPr>
          <p:cNvPr id="5" name="テキスト ボックス 4">
            <a:extLst>
              <a:ext uri="{FF2B5EF4-FFF2-40B4-BE49-F238E27FC236}">
                <a16:creationId xmlns:a16="http://schemas.microsoft.com/office/drawing/2014/main" id="{71F2CB17-0D99-9124-4159-EE7878333F34}"/>
              </a:ext>
            </a:extLst>
          </p:cNvPr>
          <p:cNvSpPr txBox="1"/>
          <p:nvPr/>
        </p:nvSpPr>
        <p:spPr>
          <a:xfrm>
            <a:off x="2250311" y="8192858"/>
            <a:ext cx="4536504" cy="400110"/>
          </a:xfrm>
          <a:prstGeom prst="rect">
            <a:avLst/>
          </a:prstGeom>
          <a:noFill/>
        </p:spPr>
        <p:txBody>
          <a:bodyPr wrap="square" rtlCol="0">
            <a:spAutoFit/>
          </a:bodyPr>
          <a:lstStyle/>
          <a:p>
            <a:r>
              <a:rPr kumimoji="1" lang="ja-JP" altLang="en-US" sz="1000" dirty="0"/>
              <a:t>令和５年度</a:t>
            </a:r>
            <a:r>
              <a:rPr lang="ja-JP" altLang="en-US" sz="1000" dirty="0"/>
              <a:t>に制度の利用を開始し、令和６年度に日数（回数）を満たした場合は、</a:t>
            </a:r>
          </a:p>
          <a:p>
            <a:r>
              <a:rPr lang="ja-JP" altLang="en-US" sz="1000" dirty="0"/>
              <a:t>令和５年度の支給要領が適用され、助成されます。</a:t>
            </a:r>
            <a:endParaRPr kumimoji="1" lang="ja-JP" altLang="en-US" sz="1000" dirty="0"/>
          </a:p>
        </p:txBody>
      </p:sp>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角丸四角形 39">
            <a:extLst>
              <a:ext uri="{FF2B5EF4-FFF2-40B4-BE49-F238E27FC236}">
                <a16:creationId xmlns:a16="http://schemas.microsoft.com/office/drawing/2014/main" id="{053B0485-00BC-3E4F-B797-35CB015D43DD}"/>
              </a:ext>
            </a:extLst>
          </p:cNvPr>
          <p:cNvSpPr/>
          <p:nvPr/>
        </p:nvSpPr>
        <p:spPr>
          <a:xfrm>
            <a:off x="281831" y="859692"/>
            <a:ext cx="6629255" cy="5503688"/>
          </a:xfrm>
          <a:prstGeom prst="roundRect">
            <a:avLst>
              <a:gd name="adj" fmla="val 0"/>
            </a:avLst>
          </a:prstGeom>
          <a:ln w="9525">
            <a:solidFill>
              <a:srgbClr val="005CAF"/>
            </a:solidFill>
          </a:ln>
        </p:spPr>
        <p:style>
          <a:lnRef idx="2">
            <a:schemeClr val="dk1"/>
          </a:lnRef>
          <a:fillRef idx="1">
            <a:schemeClr val="lt1"/>
          </a:fillRef>
          <a:effectRef idx="0">
            <a:schemeClr val="dk1"/>
          </a:effectRef>
          <a:fontRef idx="minor">
            <a:schemeClr val="dk1"/>
          </a:fontRef>
        </p:style>
        <p:txBody>
          <a:bodyPr anchor="ctr"/>
          <a:lstStyle/>
          <a:p>
            <a:pPr lvl="0" defTabSz="591055">
              <a:lnSpc>
                <a:spcPts val="1300"/>
              </a:lnSpc>
              <a:spcAft>
                <a:spcPts val="600"/>
              </a:spcAft>
              <a:defRPr/>
            </a:pPr>
            <a:endParaRPr kumimoji="0" lang="ja-JP" altLang="en-US" sz="1100" kern="0" spc="110" dirty="0">
              <a:latin typeface="メイリオ"/>
              <a:ea typeface="メイリオ"/>
              <a:cs typeface="Noto Sans CJK JP DemiLight" charset="-128"/>
            </a:endParaRPr>
          </a:p>
        </p:txBody>
      </p:sp>
      <p:sp>
        <p:nvSpPr>
          <p:cNvPr id="27" name="角丸四角形 26">
            <a:extLst>
              <a:ext uri="{FF2B5EF4-FFF2-40B4-BE49-F238E27FC236}">
                <a16:creationId xmlns:a16="http://schemas.microsoft.com/office/drawing/2014/main" id="{053B0485-00BC-3E4F-B797-35CB015D43DD}"/>
              </a:ext>
            </a:extLst>
          </p:cNvPr>
          <p:cNvSpPr/>
          <p:nvPr/>
        </p:nvSpPr>
        <p:spPr>
          <a:xfrm>
            <a:off x="281830" y="6435037"/>
            <a:ext cx="6629255" cy="2502315"/>
          </a:xfrm>
          <a:prstGeom prst="roundRect">
            <a:avLst>
              <a:gd name="adj" fmla="val 0"/>
            </a:avLst>
          </a:prstGeom>
          <a:ln w="9525">
            <a:solidFill>
              <a:srgbClr val="005CAF"/>
            </a:solidFill>
          </a:ln>
        </p:spPr>
        <p:style>
          <a:lnRef idx="2">
            <a:schemeClr val="dk1"/>
          </a:lnRef>
          <a:fillRef idx="1">
            <a:schemeClr val="lt1"/>
          </a:fillRef>
          <a:effectRef idx="0">
            <a:schemeClr val="dk1"/>
          </a:effectRef>
          <a:fontRef idx="minor">
            <a:schemeClr val="dk1"/>
          </a:fontRef>
        </p:style>
        <p:txBody>
          <a:bodyPr anchor="ctr"/>
          <a:lstStyle/>
          <a:p>
            <a:pPr lvl="0" defTabSz="591055">
              <a:lnSpc>
                <a:spcPts val="1300"/>
              </a:lnSpc>
              <a:spcAft>
                <a:spcPts val="600"/>
              </a:spcAft>
              <a:defRPr/>
            </a:pPr>
            <a:r>
              <a:rPr kumimoji="0" lang="ja-JP" altLang="en-US" sz="1100" b="1" i="0" u="none" strike="noStrike" kern="0" cap="none" spc="110" normalizeH="0" noProof="0" dirty="0">
                <a:ln>
                  <a:noFill/>
                </a:ln>
                <a:solidFill>
                  <a:srgbClr val="CC00CC"/>
                </a:solidFill>
                <a:effectLst/>
                <a:uLnTx/>
                <a:uFillTx/>
                <a:latin typeface="メイリオ"/>
                <a:ea typeface="メイリオ"/>
                <a:cs typeface="Noto Sans CJK JP DemiLight" charset="-128"/>
              </a:rPr>
              <a:t>●</a:t>
            </a:r>
            <a:r>
              <a:rPr lang="ja-JP" altLang="en-US" sz="1100" b="1" dirty="0">
                <a:solidFill>
                  <a:srgbClr val="CC00CC"/>
                </a:solidFill>
                <a:latin typeface="メイリオ" panose="020B0604030504040204" pitchFamily="50" charset="-128"/>
                <a:ea typeface="メイリオ" panose="020B0604030504040204" pitchFamily="50" charset="-128"/>
              </a:rPr>
              <a:t>不妊治療を受けながら働き続けられる職場づくりのためのマニュアル</a:t>
            </a:r>
            <a:endParaRPr lang="en-US" altLang="ja-JP" sz="1100" b="1" dirty="0">
              <a:solidFill>
                <a:srgbClr val="CC00CC"/>
              </a:solidFill>
              <a:latin typeface="メイリオ" panose="020B0604030504040204" pitchFamily="50" charset="-128"/>
              <a:ea typeface="メイリオ" panose="020B0604030504040204" pitchFamily="50" charset="-128"/>
            </a:endParaRPr>
          </a:p>
          <a:p>
            <a:pPr lvl="0" defTabSz="591055">
              <a:lnSpc>
                <a:spcPts val="1300"/>
              </a:lnSpc>
              <a:spcAft>
                <a:spcPts val="600"/>
              </a:spcAft>
              <a:defRPr/>
            </a:pPr>
            <a:r>
              <a:rPr kumimoji="0" lang="ja-JP" altLang="en-US" sz="1100" kern="0" spc="110" dirty="0">
                <a:solidFill>
                  <a:schemeClr val="tx1"/>
                </a:solidFill>
                <a:latin typeface="メイリオ"/>
                <a:ea typeface="メイリオ"/>
                <a:cs typeface="Noto Sans CJK JP DemiLight" charset="-128"/>
              </a:rPr>
              <a:t>企業向けの制度導入マニュアルです。</a:t>
            </a:r>
            <a:endParaRPr kumimoji="0" lang="en-US" altLang="ja-JP" sz="1100" kern="0" spc="110" dirty="0">
              <a:solidFill>
                <a:schemeClr val="tx1"/>
              </a:solidFill>
              <a:latin typeface="メイリオ"/>
              <a:ea typeface="メイリオ"/>
              <a:cs typeface="Noto Sans CJK JP DemiLight" charset="-128"/>
            </a:endParaRPr>
          </a:p>
          <a:p>
            <a:pPr lvl="0" defTabSz="591055">
              <a:lnSpc>
                <a:spcPts val="1300"/>
              </a:lnSpc>
              <a:spcAft>
                <a:spcPts val="600"/>
              </a:spcAft>
              <a:defRPr/>
            </a:pPr>
            <a:r>
              <a:rPr lang="en-US" altLang="ja-JP" sz="1100" dirty="0">
                <a:latin typeface="メイリオ" panose="020B0604030504040204" pitchFamily="50" charset="-128"/>
                <a:ea typeface="メイリオ" panose="020B0604030504040204" pitchFamily="50" charset="-128"/>
                <a:hlinkClick r:id="rId2"/>
              </a:rPr>
              <a:t>https://www.mhlw.go.jp/content/11909000/001073885.pdf</a:t>
            </a:r>
            <a:endParaRPr kumimoji="0" lang="en-US" altLang="ja-JP" sz="1100" kern="0" spc="110" dirty="0">
              <a:solidFill>
                <a:schemeClr val="tx1"/>
              </a:solidFill>
              <a:latin typeface="メイリオ" panose="020B0604030504040204" pitchFamily="50" charset="-128"/>
              <a:ea typeface="メイリオ" panose="020B0604030504040204" pitchFamily="50" charset="-128"/>
              <a:cs typeface="Noto Sans CJK JP DemiLight" charset="-128"/>
            </a:endParaRPr>
          </a:p>
          <a:p>
            <a:pPr lvl="0" defTabSz="591055">
              <a:lnSpc>
                <a:spcPts val="1300"/>
              </a:lnSpc>
              <a:spcAft>
                <a:spcPts val="600"/>
              </a:spcAft>
              <a:defRPr/>
            </a:pPr>
            <a:r>
              <a:rPr kumimoji="0" lang="ja-JP" altLang="en-US" sz="1100" b="1" kern="0" spc="110" dirty="0">
                <a:solidFill>
                  <a:srgbClr val="CC00CC"/>
                </a:solidFill>
                <a:latin typeface="メイリオ"/>
                <a:ea typeface="メイリオ"/>
                <a:cs typeface="Noto Sans CJK JP DemiLight" charset="-128"/>
              </a:rPr>
              <a:t>●不妊治療と仕事との両立サポートハンドブック</a:t>
            </a:r>
            <a:endParaRPr kumimoji="0" lang="en-US" altLang="ja-JP" sz="1100" b="1" kern="0" spc="110" dirty="0">
              <a:solidFill>
                <a:srgbClr val="CC00CC"/>
              </a:solidFill>
              <a:latin typeface="メイリオ"/>
              <a:ea typeface="メイリオ"/>
              <a:cs typeface="Noto Sans CJK JP DemiLight" charset="-128"/>
            </a:endParaRPr>
          </a:p>
          <a:p>
            <a:pPr lvl="0" defTabSz="591055">
              <a:lnSpc>
                <a:spcPts val="1300"/>
              </a:lnSpc>
              <a:spcAft>
                <a:spcPts val="600"/>
              </a:spcAft>
              <a:defRPr/>
            </a:pPr>
            <a:r>
              <a:rPr lang="ja-JP" altLang="en-US" sz="1100" dirty="0">
                <a:latin typeface="メイリオ" panose="020B0604030504040204" pitchFamily="50" charset="-128"/>
                <a:ea typeface="メイリオ" panose="020B0604030504040204" pitchFamily="50" charset="-128"/>
              </a:rPr>
              <a:t>本人・上司・同僚の方向けに不妊治療の内容や職場での配慮のポイントを紹介しています。</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spcAft>
                <a:spcPts val="600"/>
              </a:spcAft>
              <a:defRPr/>
            </a:pPr>
            <a:r>
              <a:rPr lang="en-US" altLang="ja-JP" sz="1100" dirty="0">
                <a:latin typeface="メイリオ" panose="020B0604030504040204" pitchFamily="50" charset="-128"/>
                <a:ea typeface="メイリオ" panose="020B0604030504040204" pitchFamily="50" charset="-128"/>
                <a:hlinkClick r:id="rId3"/>
              </a:rPr>
              <a:t>https://www.mhlw.go.jp/content/11909000/001073887.pdf</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spcAft>
                <a:spcPts val="600"/>
              </a:spcAft>
              <a:defRPr/>
            </a:pPr>
            <a:r>
              <a:rPr kumimoji="0" lang="ja-JP" altLang="en-US" sz="1100" b="1" kern="0" spc="110" dirty="0">
                <a:solidFill>
                  <a:srgbClr val="CC00CC"/>
                </a:solidFill>
                <a:latin typeface="メイリオ"/>
                <a:ea typeface="メイリオ"/>
                <a:cs typeface="Noto Sans CJK JP DemiLight" charset="-128"/>
              </a:rPr>
              <a:t>●不妊治療と仕事との両立のために（厚生労働省</a:t>
            </a:r>
            <a:r>
              <a:rPr kumimoji="0" lang="en-US" altLang="ja-JP" sz="1100" b="1" kern="0" spc="110" dirty="0">
                <a:solidFill>
                  <a:srgbClr val="CC00CC"/>
                </a:solidFill>
                <a:latin typeface="メイリオ"/>
                <a:ea typeface="メイリオ"/>
                <a:cs typeface="Noto Sans CJK JP DemiLight" charset="-128"/>
              </a:rPr>
              <a:t>HP</a:t>
            </a:r>
            <a:r>
              <a:rPr kumimoji="0" lang="ja-JP" altLang="en-US" sz="1100" b="1" kern="0" spc="110" dirty="0">
                <a:solidFill>
                  <a:srgbClr val="CC00CC"/>
                </a:solidFill>
                <a:latin typeface="メイリオ"/>
                <a:ea typeface="メイリオ"/>
                <a:cs typeface="Noto Sans CJK JP DemiLight" charset="-128"/>
              </a:rPr>
              <a:t>）</a:t>
            </a:r>
            <a:endParaRPr kumimoji="0" lang="en-US" altLang="ja-JP" sz="1100" b="1" kern="0" spc="110" dirty="0">
              <a:solidFill>
                <a:srgbClr val="CC00CC"/>
              </a:solidFill>
              <a:latin typeface="メイリオ"/>
              <a:ea typeface="メイリオ"/>
              <a:cs typeface="Noto Sans CJK JP DemiLight" charset="-128"/>
            </a:endParaRPr>
          </a:p>
          <a:p>
            <a:pPr lvl="0" defTabSz="591055">
              <a:lnSpc>
                <a:spcPts val="1300"/>
              </a:lnSpc>
              <a:spcAft>
                <a:spcPts val="600"/>
              </a:spcAft>
              <a:defRPr/>
            </a:pPr>
            <a:r>
              <a:rPr kumimoji="0" lang="ja-JP" altLang="en-US" sz="1100" kern="0" spc="110" dirty="0">
                <a:latin typeface="メイリオ"/>
                <a:ea typeface="メイリオ"/>
                <a:cs typeface="Noto Sans CJK JP DemiLight" charset="-128"/>
              </a:rPr>
              <a:t>不妊治療と仕事との両立について、各種情報を提供しています。</a:t>
            </a:r>
          </a:p>
          <a:p>
            <a:pPr lvl="0" defTabSz="591055">
              <a:lnSpc>
                <a:spcPts val="1300"/>
              </a:lnSpc>
              <a:spcAft>
                <a:spcPts val="600"/>
              </a:spcAft>
              <a:defRPr/>
            </a:pPr>
            <a:r>
              <a:rPr kumimoji="0" lang="ja-JP" altLang="en-US" sz="1100" kern="0" spc="110" dirty="0">
                <a:latin typeface="メイリオ"/>
                <a:ea typeface="メイリオ"/>
                <a:cs typeface="Noto Sans CJK JP DemiLight" charset="-128"/>
              </a:rPr>
              <a:t>有識者による講演をオンラインで配信（無料）しています。</a:t>
            </a:r>
            <a:endParaRPr kumimoji="0" lang="en-US" altLang="ja-JP" sz="1100" kern="0" spc="110" dirty="0">
              <a:latin typeface="メイリオ"/>
              <a:ea typeface="メイリオ"/>
              <a:cs typeface="Noto Sans CJK JP DemiLight" charset="-128"/>
            </a:endParaRPr>
          </a:p>
          <a:p>
            <a:pPr lvl="0" defTabSz="591055">
              <a:lnSpc>
                <a:spcPts val="1300"/>
              </a:lnSpc>
              <a:spcAft>
                <a:spcPts val="600"/>
              </a:spcAft>
              <a:defRPr/>
            </a:pPr>
            <a:r>
              <a:rPr lang="en-US" altLang="ja-JP" sz="1100" dirty="0">
                <a:latin typeface="メイリオ" panose="020B0604030504040204" pitchFamily="50" charset="-128"/>
                <a:ea typeface="メイリオ" panose="020B0604030504040204" pitchFamily="50" charset="-128"/>
                <a:hlinkClick r:id="rId4"/>
              </a:rPr>
              <a:t>https://www.mhlw.go.jp/stf/newpage_14408.html</a:t>
            </a:r>
            <a:endParaRPr kumimoji="0" lang="en-US" altLang="ja-JP" sz="1100" kern="0" spc="110" dirty="0">
              <a:latin typeface="メイリオ" panose="020B0604030504040204" pitchFamily="50" charset="-128"/>
              <a:ea typeface="メイリオ" panose="020B0604030504040204" pitchFamily="50" charset="-128"/>
              <a:cs typeface="Noto Sans CJK JP DemiLight" charset="-128"/>
            </a:endParaRPr>
          </a:p>
        </p:txBody>
      </p:sp>
      <p:sp>
        <p:nvSpPr>
          <p:cNvPr id="3" name="テキスト ボックス 2"/>
          <p:cNvSpPr txBox="1"/>
          <p:nvPr/>
        </p:nvSpPr>
        <p:spPr>
          <a:xfrm>
            <a:off x="285544" y="992655"/>
            <a:ext cx="6632874" cy="5392502"/>
          </a:xfrm>
          <a:prstGeom prst="rect">
            <a:avLst/>
          </a:prstGeom>
          <a:noFill/>
        </p:spPr>
        <p:txBody>
          <a:bodyPr wrap="square" rtlCol="0">
            <a:spAutoFit/>
          </a:bodyPr>
          <a:lstStyle/>
          <a:p>
            <a:pPr lvl="0" defTabSz="591055">
              <a:lnSpc>
                <a:spcPts val="1300"/>
              </a:lnSpc>
              <a:spcAft>
                <a:spcPts val="600"/>
              </a:spcAft>
              <a:defRPr/>
            </a:pPr>
            <a:r>
              <a:rPr kumimoji="0" lang="ja-JP" altLang="en-US" sz="1100" b="1" kern="0" spc="110" dirty="0">
                <a:solidFill>
                  <a:srgbClr val="CC00CC"/>
                </a:solidFill>
                <a:latin typeface="メイリオ" panose="020B0604030504040204" pitchFamily="50" charset="-128"/>
                <a:ea typeface="メイリオ" panose="020B0604030504040204" pitchFamily="50" charset="-128"/>
                <a:cs typeface="Noto Sans CJK JP DemiLight" charset="-128"/>
              </a:rPr>
              <a:t>●</a:t>
            </a:r>
            <a:r>
              <a:rPr lang="ja-JP" altLang="en-US" sz="1100" b="1" dirty="0">
                <a:solidFill>
                  <a:srgbClr val="CC00CC"/>
                </a:solidFill>
                <a:latin typeface="メイリオ" panose="020B0604030504040204" pitchFamily="50" charset="-128"/>
                <a:ea typeface="メイリオ" panose="020B0604030504040204" pitchFamily="50" charset="-128"/>
              </a:rPr>
              <a:t>不妊治療と仕事との両立がしやすい環境整備に取り組む企業を認定します（令和４年４月～）</a:t>
            </a:r>
            <a:endParaRPr lang="en-US" altLang="ja-JP" sz="1100" b="1" dirty="0">
              <a:solidFill>
                <a:srgbClr val="CC00CC"/>
              </a:solidFill>
              <a:latin typeface="メイリオ" panose="020B0604030504040204" pitchFamily="50" charset="-128"/>
              <a:ea typeface="メイリオ" panose="020B0604030504040204" pitchFamily="50" charset="-128"/>
            </a:endParaRPr>
          </a:p>
          <a:p>
            <a:pPr lvl="0" defTabSz="591055">
              <a:lnSpc>
                <a:spcPts val="1300"/>
              </a:lnSpc>
              <a:spcAft>
                <a:spcPts val="600"/>
              </a:spcAft>
              <a:defRPr/>
            </a:pPr>
            <a:r>
              <a:rPr lang="ja-JP" altLang="en-US" sz="1100" dirty="0">
                <a:latin typeface="メイリオ" panose="020B0604030504040204" pitchFamily="50" charset="-128"/>
                <a:ea typeface="メイリオ" panose="020B0604030504040204" pitchFamily="50" charset="-128"/>
              </a:rPr>
              <a:t> 「不妊治療と仕事との両立」に取り組む企業を認定する「くるみんプラス」等制度があります。</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この制度は、次世代育成支援対策推進法に基づき、「くるみん」等の認定を受けた企業が、不妊治療と仕事との両立にも積極的に取り組み、一定の認定基準を満たした場合に、３種類のくるみんにそれぞれ「プラス」認定を追加するもので、「くるみんプラス」「プラチナくるみんプラス」「トライくるみんプラス」と称します。</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kumimoji="0" lang="ja-JP" altLang="en-US" sz="1100" kern="0" spc="110" dirty="0">
                <a:latin typeface="メイリオ" panose="020B0604030504040204" pitchFamily="50" charset="-128"/>
                <a:ea typeface="メイリオ" panose="020B0604030504040204" pitchFamily="50" charset="-128"/>
                <a:cs typeface="Noto Sans CJK JP DemiLight" charset="-128"/>
              </a:rPr>
              <a:t>〇認定基準</a:t>
            </a:r>
            <a:endParaRPr kumimoji="0" lang="en-US" altLang="ja-JP" sz="1100" kern="0" spc="110" dirty="0">
              <a:latin typeface="メイリオ" panose="020B0604030504040204" pitchFamily="50" charset="-128"/>
              <a:ea typeface="メイリオ" panose="020B0604030504040204" pitchFamily="50" charset="-128"/>
              <a:cs typeface="Noto Sans CJK JP DemiLight"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１．次の</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及び</a:t>
            </a:r>
            <a:r>
              <a:rPr lang="en-US" altLang="ja-JP" sz="1100" dirty="0">
                <a:latin typeface="メイリオ" panose="020B0604030504040204" pitchFamily="50" charset="-128"/>
                <a:ea typeface="メイリオ" panose="020B0604030504040204" pitchFamily="50" charset="-128"/>
              </a:rPr>
              <a:t>(2)</a:t>
            </a:r>
            <a:r>
              <a:rPr lang="ja-JP" altLang="en-US" sz="1100" dirty="0">
                <a:latin typeface="メイリオ" panose="020B0604030504040204" pitchFamily="50" charset="-128"/>
                <a:ea typeface="メイリオ" panose="020B0604030504040204" pitchFamily="50" charset="-128"/>
              </a:rPr>
              <a:t>の</a:t>
            </a:r>
            <a:r>
              <a:rPr lang="ja-JP" altLang="en-US" sz="1100" u="sng" dirty="0">
                <a:latin typeface="メイリオ" panose="020B0604030504040204" pitchFamily="50" charset="-128"/>
                <a:ea typeface="メイリオ" panose="020B0604030504040204" pitchFamily="50" charset="-128"/>
              </a:rPr>
              <a:t>制度を設けていること（</a:t>
            </a:r>
            <a:r>
              <a:rPr lang="en-US" altLang="ja-JP" sz="1100" u="sng" dirty="0">
                <a:latin typeface="メイリオ" panose="020B0604030504040204" pitchFamily="50" charset="-128"/>
                <a:ea typeface="メイリオ" panose="020B0604030504040204" pitchFamily="50" charset="-128"/>
              </a:rPr>
              <a:t>※</a:t>
            </a:r>
            <a:r>
              <a:rPr lang="ja-JP" altLang="en-US" sz="1100" u="sng" dirty="0">
                <a:latin typeface="メイリオ" panose="020B0604030504040204" pitchFamily="50" charset="-128"/>
                <a:ea typeface="メイリオ" panose="020B0604030504040204" pitchFamily="50" charset="-128"/>
              </a:rPr>
              <a:t>１）</a:t>
            </a:r>
            <a:endParaRPr lang="en-US" altLang="ja-JP" sz="1100" u="sng" dirty="0">
              <a:latin typeface="メイリオ" panose="020B0604030504040204" pitchFamily="50" charset="-128"/>
              <a:ea typeface="メイリオ" panose="020B0604030504040204" pitchFamily="50" charset="-128"/>
            </a:endParaRPr>
          </a:p>
          <a:p>
            <a:pPr lvl="0" defTabSz="591055">
              <a:lnSpc>
                <a:spcPts val="1300"/>
              </a:lnSpc>
              <a:defRPr/>
            </a:pPr>
            <a:r>
              <a:rPr lang="en-US" altLang="ja-JP" sz="1100" dirty="0">
                <a:latin typeface="メイリオ" panose="020B0604030504040204" pitchFamily="50" charset="-128"/>
                <a:ea typeface="メイリオ" panose="020B0604030504040204" pitchFamily="50" charset="-128"/>
              </a:rPr>
              <a:t> (1)</a:t>
            </a:r>
            <a:r>
              <a:rPr lang="ja-JP" altLang="en-US" sz="1100" dirty="0">
                <a:latin typeface="メイリオ" panose="020B0604030504040204" pitchFamily="50" charset="-128"/>
                <a:ea typeface="メイリオ" panose="020B0604030504040204" pitchFamily="50" charset="-128"/>
              </a:rPr>
              <a:t>不妊治療のための休暇制度（不妊治療を含む多様な</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　　目的で利用することができる休暇制度及び利用目的</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　　を限定しない休暇制度を含み、年次有給休暇を除く）</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(2)</a:t>
            </a:r>
            <a:r>
              <a:rPr lang="ja-JP" altLang="en-US" sz="1100" dirty="0">
                <a:latin typeface="メイリオ" panose="020B0604030504040204" pitchFamily="50" charset="-128"/>
                <a:ea typeface="メイリオ" panose="020B0604030504040204" pitchFamily="50" charset="-128"/>
              </a:rPr>
              <a:t>不妊治療のために利用することができる次のうちの</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　　いずれかの制度</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〇半日又は時間単位の年次有給休暇 </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〇所定外労働制限制度 〇時差出勤制度</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〇フレックスタイム制 〇短時間勤務制度</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〇テレワーク</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２．不妊治療と仕事との両立の推進に関する</a:t>
            </a:r>
            <a:r>
              <a:rPr lang="ja-JP" altLang="en-US" sz="1100" u="sng" dirty="0">
                <a:latin typeface="メイリオ" panose="020B0604030504040204" pitchFamily="50" charset="-128"/>
                <a:ea typeface="メイリオ" panose="020B0604030504040204" pitchFamily="50" charset="-128"/>
              </a:rPr>
              <a:t>企業トップの方針を示し</a:t>
            </a:r>
            <a:r>
              <a:rPr lang="ja-JP" altLang="en-US" sz="1100" dirty="0">
                <a:latin typeface="メイリオ" panose="020B0604030504040204" pitchFamily="50" charset="-128"/>
                <a:ea typeface="メイリオ" panose="020B0604030504040204" pitchFamily="50" charset="-128"/>
              </a:rPr>
              <a:t>、講じている措置の内容とともに</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　  労働者に</a:t>
            </a:r>
            <a:r>
              <a:rPr lang="ja-JP" altLang="en-US" sz="1100" u="sng" dirty="0">
                <a:latin typeface="メイリオ" panose="020B0604030504040204" pitchFamily="50" charset="-128"/>
                <a:ea typeface="メイリオ" panose="020B0604030504040204" pitchFamily="50" charset="-128"/>
              </a:rPr>
              <a:t>周知していること（</a:t>
            </a:r>
            <a:r>
              <a:rPr lang="en-US" altLang="ja-JP" sz="1100" u="sng" dirty="0">
                <a:latin typeface="メイリオ" panose="020B0604030504040204" pitchFamily="50" charset="-128"/>
                <a:ea typeface="メイリオ" panose="020B0604030504040204" pitchFamily="50" charset="-128"/>
              </a:rPr>
              <a:t>※</a:t>
            </a:r>
            <a:r>
              <a:rPr lang="ja-JP" altLang="en-US" sz="1100" u="sng" dirty="0">
                <a:latin typeface="メイリオ" panose="020B0604030504040204" pitchFamily="50" charset="-128"/>
                <a:ea typeface="メイリオ" panose="020B0604030504040204" pitchFamily="50" charset="-128"/>
              </a:rPr>
              <a:t>２）</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３．不妊治療と仕事との両立に関する研修（</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３）その他の不妊治療と仕事との両立に関する労働者の</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defRPr/>
            </a:pPr>
            <a:r>
              <a:rPr lang="ja-JP" altLang="en-US" sz="1100" dirty="0">
                <a:latin typeface="メイリオ" panose="020B0604030504040204" pitchFamily="50" charset="-128"/>
                <a:ea typeface="メイリオ" panose="020B0604030504040204" pitchFamily="50" charset="-128"/>
              </a:rPr>
              <a:t>　  理解を促進するための取組を実施していること</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４．不妊治療を受ける労働者からの不妊治療と仕事との両立に関する相談に応じるための担当者（両立</a:t>
            </a:r>
            <a:endParaRPr lang="en-US" altLang="ja-JP" sz="1100" dirty="0">
              <a:latin typeface="メイリオ" panose="020B0604030504040204" pitchFamily="50" charset="-128"/>
              <a:ea typeface="メイリオ" panose="020B0604030504040204" pitchFamily="50" charset="-128"/>
            </a:endParaRPr>
          </a:p>
          <a:p>
            <a:pPr lvl="0" defTabSz="591055">
              <a:lnSpc>
                <a:spcPts val="1300"/>
              </a:lnSpc>
              <a:spcAft>
                <a:spcPts val="600"/>
              </a:spcAft>
              <a:defRPr/>
            </a:pP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支援担当者）を選任し、労働者に周知していること</a:t>
            </a:r>
            <a:endParaRPr lang="en-US" altLang="ja-JP" sz="1100" dirty="0">
              <a:latin typeface="メイリオ" panose="020B0604030504040204" pitchFamily="50" charset="-128"/>
              <a:ea typeface="メイリオ" panose="020B0604030504040204" pitchFamily="50" charset="-128"/>
            </a:endParaRPr>
          </a:p>
          <a:p>
            <a:pPr lvl="0" defTabSz="591055">
              <a:lnSpc>
                <a:spcPts val="1200"/>
              </a:lnSpc>
              <a:defRPr/>
            </a:pP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１　就業規則の規定例</a:t>
            </a:r>
          </a:p>
          <a:p>
            <a:pPr lvl="0" defTabSz="591055">
              <a:lnSpc>
                <a:spcPts val="1200"/>
              </a:lnSpc>
              <a:defRPr/>
            </a:pP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hlinkClick r:id="rId5"/>
              </a:rPr>
              <a:t>https://www.mhlw.go.jp/content/11909000/001127218.pdf</a:t>
            </a:r>
            <a:r>
              <a:rPr lang="ja-JP" altLang="en-US" sz="1100" dirty="0">
                <a:latin typeface="メイリオ" panose="020B0604030504040204" pitchFamily="50" charset="-128"/>
                <a:ea typeface="メイリオ" panose="020B0604030504040204" pitchFamily="50" charset="-128"/>
                <a:hlinkClick r:id="rId6"/>
              </a:rPr>
              <a:t>　</a:t>
            </a:r>
          </a:p>
          <a:p>
            <a:pPr lvl="0" defTabSz="591055">
              <a:lnSpc>
                <a:spcPts val="1200"/>
              </a:lnSpc>
              <a:defRPr/>
            </a:pPr>
            <a:r>
              <a:rPr lang="ja-JP" altLang="en-US" sz="1100" dirty="0">
                <a:latin typeface="メイリオ" panose="020B0604030504040204" pitchFamily="50" charset="-128"/>
                <a:ea typeface="メイリオ" panose="020B0604030504040204" pitchFamily="50" charset="-128"/>
                <a:hlinkClick r:id="rId6"/>
              </a:rPr>
              <a:t>　　</a:t>
            </a:r>
          </a:p>
          <a:p>
            <a:pPr lvl="0" defTabSz="591055">
              <a:lnSpc>
                <a:spcPts val="1200"/>
              </a:lnSpc>
              <a:defRPr/>
            </a:pP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２　企業トップによる方針の周知例</a:t>
            </a:r>
          </a:p>
          <a:p>
            <a:pPr defTabSz="591055">
              <a:lnSpc>
                <a:spcPts val="1200"/>
              </a:lnSpc>
              <a:defRPr/>
            </a:pP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hlinkClick r:id="rId7"/>
              </a:rPr>
              <a:t>https://www.mhlw.go.jp/content/11909000/000930524.pdf</a:t>
            </a:r>
            <a:endParaRPr lang="ja-JP" altLang="en-US" sz="1100" dirty="0">
              <a:latin typeface="メイリオ" panose="020B0604030504040204" pitchFamily="50" charset="-128"/>
              <a:ea typeface="メイリオ" panose="020B0604030504040204" pitchFamily="50" charset="-128"/>
            </a:endParaRPr>
          </a:p>
          <a:p>
            <a:pPr defTabSz="591055">
              <a:lnSpc>
                <a:spcPts val="1200"/>
              </a:lnSpc>
              <a:defRPr/>
            </a:pPr>
            <a:endParaRPr lang="en-US" altLang="ja-JP" sz="1100" dirty="0">
              <a:latin typeface="メイリオ" panose="020B0604030504040204" pitchFamily="50" charset="-128"/>
              <a:ea typeface="メイリオ" panose="020B0604030504040204" pitchFamily="50" charset="-128"/>
            </a:endParaRPr>
          </a:p>
          <a:p>
            <a:pPr lvl="0" defTabSz="591055">
              <a:lnSpc>
                <a:spcPts val="1200"/>
              </a:lnSpc>
              <a:defRPr/>
            </a:pP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３　研修の実施例</a:t>
            </a:r>
          </a:p>
          <a:p>
            <a:pPr defTabSz="591055">
              <a:lnSpc>
                <a:spcPts val="1200"/>
              </a:lnSpc>
              <a:defRPr/>
            </a:pP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hlinkClick r:id="rId8"/>
              </a:rPr>
              <a:t>https://www.mhlw.go.jp/content/11909000/001127224.pdf</a:t>
            </a:r>
            <a:endParaRPr kumimoji="0" lang="ja-JP" altLang="en-US" sz="1100" kern="0" spc="110" dirty="0">
              <a:solidFill>
                <a:srgbClr val="CC00CC"/>
              </a:solidFill>
              <a:latin typeface="メイリオ" panose="020B0604030504040204" pitchFamily="50" charset="-128"/>
              <a:ea typeface="メイリオ" panose="020B0604030504040204" pitchFamily="50" charset="-128"/>
              <a:cs typeface="Noto Sans CJK JP DemiLight" charset="-128"/>
            </a:endParaRPr>
          </a:p>
        </p:txBody>
      </p:sp>
      <p:sp>
        <p:nvSpPr>
          <p:cNvPr id="6" name="角丸四角形 5">
            <a:extLst>
              <a:ext uri="{FF2B5EF4-FFF2-40B4-BE49-F238E27FC236}">
                <a16:creationId xmlns:a16="http://schemas.microsoft.com/office/drawing/2014/main" id="{053B0485-00BC-3E4F-B797-35CB015D43DD}"/>
              </a:ext>
            </a:extLst>
          </p:cNvPr>
          <p:cNvSpPr/>
          <p:nvPr/>
        </p:nvSpPr>
        <p:spPr>
          <a:xfrm>
            <a:off x="281831" y="269181"/>
            <a:ext cx="6629255" cy="451134"/>
          </a:xfrm>
          <a:prstGeom prst="roundRect">
            <a:avLst>
              <a:gd name="adj" fmla="val 0"/>
            </a:avLst>
          </a:prstGeom>
          <a:solidFill>
            <a:schemeClr val="accent6">
              <a:lumMod val="60000"/>
              <a:lumOff val="40000"/>
            </a:schemeClr>
          </a:solidFill>
          <a:ln w="12700">
            <a:solidFill>
              <a:srgbClr val="005CAF"/>
            </a:solidFill>
          </a:ln>
        </p:spPr>
        <p:txBody>
          <a:bodyPr anchor="ctr"/>
          <a:lstStyle/>
          <a:p>
            <a:pPr marL="0" marR="0" lvl="0" indent="0" algn="ctr" defTabSz="591055" eaLnBrk="1" fontAlgn="auto" latinLnBrk="0" hangingPunct="1">
              <a:lnSpc>
                <a:spcPct val="130000"/>
              </a:lnSpc>
              <a:spcBef>
                <a:spcPts val="0"/>
              </a:spcBef>
              <a:spcAft>
                <a:spcPts val="796"/>
              </a:spcAft>
              <a:buClrTx/>
              <a:buSzTx/>
              <a:buFontTx/>
              <a:buNone/>
              <a:tabLst/>
              <a:defRPr/>
            </a:pPr>
            <a:r>
              <a:rPr kumimoji="0" lang="ja-JP" altLang="en-US" sz="1400" b="1" i="0" u="none" strike="noStrike" kern="0" cap="none" spc="110" normalizeH="0" noProof="0" dirty="0">
                <a:ln>
                  <a:noFill/>
                </a:ln>
                <a:effectLst/>
                <a:uLnTx/>
                <a:uFillTx/>
                <a:latin typeface="メイリオ"/>
                <a:ea typeface="メイリオ"/>
                <a:cs typeface="Noto Sans CJK JP DemiLight" charset="-128"/>
              </a:rPr>
              <a:t>不妊治療と仕事との両立支援策</a:t>
            </a:r>
          </a:p>
        </p:txBody>
      </p:sp>
      <p:sp>
        <p:nvSpPr>
          <p:cNvPr id="26" name="角丸四角形 25">
            <a:extLst>
              <a:ext uri="{FF2B5EF4-FFF2-40B4-BE49-F238E27FC236}">
                <a16:creationId xmlns:a16="http://schemas.microsoft.com/office/drawing/2014/main" id="{053B0485-00BC-3E4F-B797-35CB015D43DD}"/>
              </a:ext>
            </a:extLst>
          </p:cNvPr>
          <p:cNvSpPr/>
          <p:nvPr/>
        </p:nvSpPr>
        <p:spPr>
          <a:xfrm>
            <a:off x="223109" y="9051680"/>
            <a:ext cx="6821958" cy="398757"/>
          </a:xfrm>
          <a:prstGeom prst="roundRect">
            <a:avLst>
              <a:gd name="adj" fmla="val 0"/>
            </a:avLst>
          </a:prstGeom>
          <a:noFill/>
          <a:ln w="76200">
            <a:noFill/>
          </a:ln>
        </p:spPr>
        <p:txBody>
          <a:bodyPr anchor="b"/>
          <a:lstStyle/>
          <a:p>
            <a:pPr marL="0" marR="0" lvl="0" indent="0" algn="ctr" defTabSz="591055" eaLnBrk="1" fontAlgn="auto" latinLnBrk="0" hangingPunct="1">
              <a:lnSpc>
                <a:spcPts val="400"/>
              </a:lnSpc>
              <a:spcBef>
                <a:spcPts val="0"/>
              </a:spcBef>
              <a:spcAft>
                <a:spcPts val="796"/>
              </a:spcAft>
              <a:buClrTx/>
              <a:buSzTx/>
              <a:buFontTx/>
              <a:buNone/>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不妊治療と仕事との両立についての詳細な情報は、こちらにお問い合わせください。</a:t>
            </a:r>
            <a:endParaRPr kumimoji="0" lang="en-US" altLang="ja-JP" sz="1200" i="0" u="none" strike="noStrike" kern="0" cap="none" spc="110" normalizeH="0" noProof="0" dirty="0">
              <a:ln>
                <a:noFill/>
              </a:ln>
              <a:effectLst/>
              <a:uLnTx/>
              <a:uFillTx/>
              <a:latin typeface="メイリオ"/>
              <a:ea typeface="メイリオ"/>
              <a:cs typeface="Noto Sans CJK JP DemiLight" charset="-128"/>
            </a:endParaRPr>
          </a:p>
          <a:p>
            <a:pPr marL="0" marR="0" lvl="0" indent="0" algn="ctr" defTabSz="591055" eaLnBrk="1" fontAlgn="auto" latinLnBrk="0" hangingPunct="1">
              <a:lnSpc>
                <a:spcPts val="400"/>
              </a:lnSpc>
              <a:spcBef>
                <a:spcPts val="0"/>
              </a:spcBef>
              <a:spcAft>
                <a:spcPts val="796"/>
              </a:spcAft>
              <a:buClrTx/>
              <a:buSzTx/>
              <a:buFontTx/>
              <a:buNone/>
              <a:tabLst/>
              <a:defRPr/>
            </a:pPr>
            <a:r>
              <a:rPr kumimoji="0" lang="ja-JP" altLang="en-US" sz="1200" i="0" u="none" strike="noStrike" kern="0" cap="none" spc="110" normalizeH="0" noProof="0" dirty="0">
                <a:ln>
                  <a:noFill/>
                </a:ln>
                <a:effectLst/>
                <a:uLnTx/>
                <a:uFillTx/>
                <a:latin typeface="メイリオ"/>
                <a:ea typeface="メイリオ"/>
                <a:cs typeface="Noto Sans CJK JP DemiLight" charset="-128"/>
              </a:rPr>
              <a:t>　受付</a:t>
            </a:r>
            <a:r>
              <a:rPr kumimoji="0" lang="en-US" altLang="ja-JP" sz="1200" i="0" u="none" strike="noStrike" kern="0" cap="none" spc="110" normalizeH="0" noProof="0" dirty="0">
                <a:ln>
                  <a:noFill/>
                </a:ln>
                <a:effectLst/>
                <a:uLnTx/>
                <a:uFillTx/>
                <a:latin typeface="メイリオ"/>
                <a:ea typeface="メイリオ"/>
                <a:cs typeface="Noto Sans CJK JP DemiLight" charset="-128"/>
              </a:rPr>
              <a:t>8:30</a:t>
            </a:r>
            <a:r>
              <a:rPr kumimoji="0" lang="ja-JP" altLang="en-US" sz="1200" i="0" u="none" strike="noStrike" kern="0" cap="none" spc="110" normalizeH="0" noProof="0" dirty="0">
                <a:ln>
                  <a:noFill/>
                </a:ln>
                <a:effectLst/>
                <a:uLnTx/>
                <a:uFillTx/>
                <a:latin typeface="メイリオ"/>
                <a:ea typeface="メイリオ"/>
                <a:cs typeface="Noto Sans CJK JP DemiLight" charset="-128"/>
              </a:rPr>
              <a:t>～</a:t>
            </a:r>
            <a:r>
              <a:rPr kumimoji="0" lang="en-US" altLang="ja-JP" sz="1200" i="0" u="none" strike="noStrike" kern="0" cap="none" spc="110" normalizeH="0" noProof="0" dirty="0">
                <a:ln>
                  <a:noFill/>
                </a:ln>
                <a:effectLst/>
                <a:uLnTx/>
                <a:uFillTx/>
                <a:latin typeface="メイリオ"/>
                <a:ea typeface="メイリオ"/>
                <a:cs typeface="Noto Sans CJK JP DemiLight" charset="-128"/>
              </a:rPr>
              <a:t>17:15</a:t>
            </a:r>
            <a:r>
              <a:rPr kumimoji="0" lang="ja-JP" altLang="en-US" sz="1200" i="0" u="none" strike="noStrike" kern="0" cap="none" spc="110" normalizeH="0" noProof="0" dirty="0">
                <a:ln>
                  <a:noFill/>
                </a:ln>
                <a:effectLst/>
                <a:uLnTx/>
                <a:uFillTx/>
                <a:latin typeface="メイリオ"/>
                <a:ea typeface="メイリオ"/>
                <a:cs typeface="Noto Sans CJK JP DemiLight" charset="-128"/>
              </a:rPr>
              <a:t>（土・日・祝日を除く）</a:t>
            </a:r>
            <a:endParaRPr kumimoji="0" lang="en-US" altLang="ja-JP" sz="1200" i="0" u="none" strike="noStrike" kern="0" cap="none" spc="110" normalizeH="0" noProof="0" dirty="0">
              <a:ln>
                <a:noFill/>
              </a:ln>
              <a:effectLst/>
              <a:uLnTx/>
              <a:uFillTx/>
              <a:latin typeface="メイリオ"/>
              <a:ea typeface="メイリオ"/>
              <a:cs typeface="Noto Sans CJK JP DemiLight" charset="-128"/>
            </a:endParaRPr>
          </a:p>
        </p:txBody>
      </p:sp>
      <p:grpSp>
        <p:nvGrpSpPr>
          <p:cNvPr id="11" name="グループ化 10"/>
          <p:cNvGrpSpPr/>
          <p:nvPr/>
        </p:nvGrpSpPr>
        <p:grpSpPr>
          <a:xfrm>
            <a:off x="281831" y="9532510"/>
            <a:ext cx="6704514" cy="584312"/>
            <a:chOff x="207079" y="9240473"/>
            <a:chExt cx="6477916" cy="584312"/>
          </a:xfrm>
        </p:grpSpPr>
        <p:sp>
          <p:nvSpPr>
            <p:cNvPr id="29" name="角丸四角形 28">
              <a:extLst>
                <a:ext uri="{FF2B5EF4-FFF2-40B4-BE49-F238E27FC236}">
                  <a16:creationId xmlns:a16="http://schemas.microsoft.com/office/drawing/2014/main" id="{053B0485-00BC-3E4F-B797-35CB015D43DD}"/>
                </a:ext>
              </a:extLst>
            </p:cNvPr>
            <p:cNvSpPr/>
            <p:nvPr/>
          </p:nvSpPr>
          <p:spPr>
            <a:xfrm>
              <a:off x="207079" y="9240473"/>
              <a:ext cx="6477916" cy="584312"/>
            </a:xfrm>
            <a:prstGeom prst="roundRect">
              <a:avLst>
                <a:gd name="adj" fmla="val 0"/>
              </a:avLst>
            </a:prstGeom>
            <a:noFill/>
            <a:ln w="12700">
              <a:solidFill>
                <a:srgbClr val="005CAF"/>
              </a:solidFill>
            </a:ln>
          </p:spPr>
          <p:txBody>
            <a:bodyPr anchor="ctr"/>
            <a:lstStyle/>
            <a:p>
              <a:pPr lvl="0" algn="ctr" defTabSz="591055">
                <a:spcAft>
                  <a:spcPts val="400"/>
                </a:spcAft>
                <a:defRPr/>
              </a:pPr>
              <a:r>
                <a:rPr kumimoji="0" lang="ja-JP" altLang="en-US" sz="1400" b="1" i="0" u="none" strike="noStrike" kern="0" cap="none" spc="110" normalizeH="0" noProof="0" dirty="0">
                  <a:ln>
                    <a:noFill/>
                  </a:ln>
                  <a:effectLst/>
                  <a:uLnTx/>
                  <a:uFillTx/>
                  <a:latin typeface="メイリオ"/>
                  <a:ea typeface="メイリオ"/>
                  <a:cs typeface="Noto Sans CJK JP DemiLight" charset="-128"/>
                </a:rPr>
                <a:t>　都道府県労働局労働局雇用環境</a:t>
              </a:r>
              <a:r>
                <a:rPr kumimoji="0" lang="ja-JP" altLang="en-US" sz="1400" b="1" kern="0" spc="110" dirty="0">
                  <a:latin typeface="メイリオ"/>
                  <a:ea typeface="メイリオ"/>
                  <a:cs typeface="Noto Sans CJK JP DemiLight" charset="-128"/>
                </a:rPr>
                <a:t>・均等部（室）</a:t>
              </a:r>
            </a:p>
            <a:p>
              <a:pPr lvl="0" algn="ctr" defTabSz="591055">
                <a:spcAft>
                  <a:spcPts val="400"/>
                </a:spcAft>
                <a:defRPr/>
              </a:pPr>
              <a:r>
                <a:rPr lang="en-US" altLang="ja-JP" sz="1400" dirty="0">
                  <a:hlinkClick r:id="rId9"/>
                </a:rPr>
                <a:t>000177581.pdf (mhlw.go.jp)</a:t>
              </a:r>
              <a:endParaRPr kumimoji="0" lang="en-US" altLang="ja-JP" sz="1400" b="1" i="0" u="none" strike="noStrike" kern="0" cap="none" spc="110" normalizeH="0" noProof="0" dirty="0">
                <a:ln>
                  <a:noFill/>
                </a:ln>
                <a:effectLst/>
                <a:uLnTx/>
                <a:uFillTx/>
                <a:latin typeface="メイリオ"/>
                <a:ea typeface="メイリオ"/>
                <a:cs typeface="Noto Sans CJK JP DemiLight" charset="-128"/>
              </a:endParaRPr>
            </a:p>
          </p:txBody>
        </p:sp>
        <p:pic>
          <p:nvPicPr>
            <p:cNvPr id="25" name="Picture 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1500" y="9354801"/>
              <a:ext cx="367026" cy="36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 name="グループ化 21"/>
          <p:cNvGrpSpPr/>
          <p:nvPr/>
        </p:nvGrpSpPr>
        <p:grpSpPr>
          <a:xfrm>
            <a:off x="4064014" y="3428096"/>
            <a:ext cx="2647950" cy="285750"/>
            <a:chOff x="-42736" y="26667"/>
            <a:chExt cx="2647950" cy="285750"/>
          </a:xfrm>
        </p:grpSpPr>
        <p:sp>
          <p:nvSpPr>
            <p:cNvPr id="23" name="テキスト ボックス 19"/>
            <p:cNvSpPr txBox="1"/>
            <p:nvPr/>
          </p:nvSpPr>
          <p:spPr>
            <a:xfrm>
              <a:off x="-42736" y="26667"/>
              <a:ext cx="2647950" cy="28575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rPr>
                <a:t>「不妊治療と仕事との両立」認定マーク</a:t>
              </a:r>
            </a:p>
          </p:txBody>
        </p:sp>
        <p:sp>
          <p:nvSpPr>
            <p:cNvPr id="24" name="フローチャート: 抜出し 23"/>
            <p:cNvSpPr/>
            <p:nvPr/>
          </p:nvSpPr>
          <p:spPr>
            <a:xfrm flipH="1">
              <a:off x="-1" y="123823"/>
              <a:ext cx="47624" cy="45719"/>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pic>
        <p:nvPicPr>
          <p:cNvPr id="10" name="図 9">
            <a:extLst>
              <a:ext uri="{FF2B5EF4-FFF2-40B4-BE49-F238E27FC236}">
                <a16:creationId xmlns:a16="http://schemas.microsoft.com/office/drawing/2014/main" id="{AD7B982A-9B1B-4D0C-986B-E710EAB8B561}"/>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6321647" y="6610903"/>
            <a:ext cx="628520" cy="593166"/>
          </a:xfrm>
          <a:prstGeom prst="rect">
            <a:avLst/>
          </a:prstGeom>
        </p:spPr>
      </p:pic>
      <p:pic>
        <p:nvPicPr>
          <p:cNvPr id="12" name="図 11">
            <a:extLst>
              <a:ext uri="{FF2B5EF4-FFF2-40B4-BE49-F238E27FC236}">
                <a16:creationId xmlns:a16="http://schemas.microsoft.com/office/drawing/2014/main" id="{137B3E94-B5A5-4F2F-A8F4-09B28B30BD0C}"/>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6312420" y="7373992"/>
            <a:ext cx="632382" cy="596810"/>
          </a:xfrm>
          <a:prstGeom prst="rect">
            <a:avLst/>
          </a:prstGeom>
        </p:spPr>
      </p:pic>
      <p:pic>
        <p:nvPicPr>
          <p:cNvPr id="14" name="図 13">
            <a:extLst>
              <a:ext uri="{FF2B5EF4-FFF2-40B4-BE49-F238E27FC236}">
                <a16:creationId xmlns:a16="http://schemas.microsoft.com/office/drawing/2014/main" id="{C2551640-881B-4176-A17C-287A583E3733}"/>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6308678" y="8093019"/>
            <a:ext cx="632382" cy="596810"/>
          </a:xfrm>
          <a:prstGeom prst="rect">
            <a:avLst/>
          </a:prstGeom>
        </p:spPr>
      </p:pic>
      <p:graphicFrame>
        <p:nvGraphicFramePr>
          <p:cNvPr id="2" name="オブジェクト 1">
            <a:extLst>
              <a:ext uri="{FF2B5EF4-FFF2-40B4-BE49-F238E27FC236}">
                <a16:creationId xmlns:a16="http://schemas.microsoft.com/office/drawing/2014/main" id="{80F87D8C-0EDA-B78B-6CF4-A4209B5CFE17}"/>
              </a:ext>
            </a:extLst>
          </p:cNvPr>
          <p:cNvGraphicFramePr>
            <a:graphicFrameLocks noChangeAspect="1"/>
          </p:cNvGraphicFramePr>
          <p:nvPr>
            <p:extLst>
              <p:ext uri="{D42A27DB-BD31-4B8C-83A1-F6EECF244321}">
                <p14:modId xmlns:p14="http://schemas.microsoft.com/office/powerpoint/2010/main" val="961768585"/>
              </p:ext>
            </p:extLst>
          </p:nvPr>
        </p:nvGraphicFramePr>
        <p:xfrm>
          <a:off x="3980201" y="2437608"/>
          <a:ext cx="981457" cy="981457"/>
        </p:xfrm>
        <a:graphic>
          <a:graphicData uri="http://schemas.openxmlformats.org/presentationml/2006/ole">
            <mc:AlternateContent xmlns:mc="http://schemas.openxmlformats.org/markup-compatibility/2006">
              <mc:Choice xmlns:v="urn:schemas-microsoft-com:vml" Requires="v">
                <p:oleObj name="GaaihoDoc Document" r:id="rId14" imgW="2214000" imgH="2214000" progId="GaaihoDoc.Document">
                  <p:embed/>
                </p:oleObj>
              </mc:Choice>
              <mc:Fallback>
                <p:oleObj name="GaaihoDoc Document" r:id="rId14" imgW="2214000" imgH="2214000" progId="GaaihoDoc.Document">
                  <p:embed/>
                  <p:pic>
                    <p:nvPicPr>
                      <p:cNvPr id="2" name="オブジェクト 1">
                        <a:extLst>
                          <a:ext uri="{FF2B5EF4-FFF2-40B4-BE49-F238E27FC236}">
                            <a16:creationId xmlns:a16="http://schemas.microsoft.com/office/drawing/2014/main" id="{80F87D8C-0EDA-B78B-6CF4-A4209B5CFE17}"/>
                          </a:ext>
                        </a:extLst>
                      </p:cNvPr>
                      <p:cNvPicPr/>
                      <p:nvPr/>
                    </p:nvPicPr>
                    <p:blipFill>
                      <a:blip r:embed="rId15"/>
                      <a:stretch>
                        <a:fillRect/>
                      </a:stretch>
                    </p:blipFill>
                    <p:spPr>
                      <a:xfrm>
                        <a:off x="3980201" y="2437608"/>
                        <a:ext cx="981457" cy="981457"/>
                      </a:xfrm>
                      <a:prstGeom prst="rect">
                        <a:avLst/>
                      </a:prstGeom>
                    </p:spPr>
                  </p:pic>
                </p:oleObj>
              </mc:Fallback>
            </mc:AlternateContent>
          </a:graphicData>
        </a:graphic>
      </p:graphicFrame>
      <p:graphicFrame>
        <p:nvGraphicFramePr>
          <p:cNvPr id="5" name="オブジェクト 4">
            <a:extLst>
              <a:ext uri="{FF2B5EF4-FFF2-40B4-BE49-F238E27FC236}">
                <a16:creationId xmlns:a16="http://schemas.microsoft.com/office/drawing/2014/main" id="{BFC06559-8736-6230-8484-4F81989FB9D1}"/>
              </a:ext>
            </a:extLst>
          </p:cNvPr>
          <p:cNvGraphicFramePr>
            <a:graphicFrameLocks noChangeAspect="1"/>
          </p:cNvGraphicFramePr>
          <p:nvPr>
            <p:extLst>
              <p:ext uri="{D42A27DB-BD31-4B8C-83A1-F6EECF244321}">
                <p14:modId xmlns:p14="http://schemas.microsoft.com/office/powerpoint/2010/main" val="4248823115"/>
              </p:ext>
            </p:extLst>
          </p:nvPr>
        </p:nvGraphicFramePr>
        <p:xfrm>
          <a:off x="4869626" y="2412214"/>
          <a:ext cx="1010682" cy="1010682"/>
        </p:xfrm>
        <a:graphic>
          <a:graphicData uri="http://schemas.openxmlformats.org/presentationml/2006/ole">
            <mc:AlternateContent xmlns:mc="http://schemas.openxmlformats.org/markup-compatibility/2006">
              <mc:Choice xmlns:v="urn:schemas-microsoft-com:vml" Requires="v">
                <p:oleObj name="GaaihoDoc Document" r:id="rId16" imgW="2376000" imgH="2376000" progId="GaaihoDoc.Document">
                  <p:embed/>
                </p:oleObj>
              </mc:Choice>
              <mc:Fallback>
                <p:oleObj name="GaaihoDoc Document" r:id="rId16" imgW="2376000" imgH="2376000" progId="GaaihoDoc.Document">
                  <p:embed/>
                  <p:pic>
                    <p:nvPicPr>
                      <p:cNvPr id="5" name="オブジェクト 4">
                        <a:extLst>
                          <a:ext uri="{FF2B5EF4-FFF2-40B4-BE49-F238E27FC236}">
                            <a16:creationId xmlns:a16="http://schemas.microsoft.com/office/drawing/2014/main" id="{BFC06559-8736-6230-8484-4F81989FB9D1}"/>
                          </a:ext>
                        </a:extLst>
                      </p:cNvPr>
                      <p:cNvPicPr/>
                      <p:nvPr/>
                    </p:nvPicPr>
                    <p:blipFill>
                      <a:blip r:embed="rId17"/>
                      <a:stretch>
                        <a:fillRect/>
                      </a:stretch>
                    </p:blipFill>
                    <p:spPr>
                      <a:xfrm>
                        <a:off x="4869626" y="2412214"/>
                        <a:ext cx="1010682" cy="1010682"/>
                      </a:xfrm>
                      <a:prstGeom prst="rect">
                        <a:avLst/>
                      </a:prstGeom>
                    </p:spPr>
                  </p:pic>
                </p:oleObj>
              </mc:Fallback>
            </mc:AlternateContent>
          </a:graphicData>
        </a:graphic>
      </p:graphicFrame>
      <p:graphicFrame>
        <p:nvGraphicFramePr>
          <p:cNvPr id="8" name="オブジェクト 7">
            <a:extLst>
              <a:ext uri="{FF2B5EF4-FFF2-40B4-BE49-F238E27FC236}">
                <a16:creationId xmlns:a16="http://schemas.microsoft.com/office/drawing/2014/main" id="{92EF5615-C6C0-D95C-AC5F-F147ACAD5031}"/>
              </a:ext>
            </a:extLst>
          </p:cNvPr>
          <p:cNvGraphicFramePr>
            <a:graphicFrameLocks noChangeAspect="1"/>
          </p:cNvGraphicFramePr>
          <p:nvPr>
            <p:extLst>
              <p:ext uri="{D42A27DB-BD31-4B8C-83A1-F6EECF244321}">
                <p14:modId xmlns:p14="http://schemas.microsoft.com/office/powerpoint/2010/main" val="1985872826"/>
              </p:ext>
            </p:extLst>
          </p:nvPr>
        </p:nvGraphicFramePr>
        <p:xfrm>
          <a:off x="5829338" y="2449531"/>
          <a:ext cx="949984" cy="949984"/>
        </p:xfrm>
        <a:graphic>
          <a:graphicData uri="http://schemas.openxmlformats.org/presentationml/2006/ole">
            <mc:AlternateContent xmlns:mc="http://schemas.openxmlformats.org/markup-compatibility/2006">
              <mc:Choice xmlns:v="urn:schemas-microsoft-com:vml" Requires="v">
                <p:oleObj name="GaaihoDoc Document" r:id="rId18" imgW="2214000" imgH="2214000" progId="GaaihoDoc.Document">
                  <p:embed/>
                </p:oleObj>
              </mc:Choice>
              <mc:Fallback>
                <p:oleObj name="GaaihoDoc Document" r:id="rId18" imgW="2214000" imgH="2214000" progId="GaaihoDoc.Document">
                  <p:embed/>
                  <p:pic>
                    <p:nvPicPr>
                      <p:cNvPr id="8" name="オブジェクト 7">
                        <a:extLst>
                          <a:ext uri="{FF2B5EF4-FFF2-40B4-BE49-F238E27FC236}">
                            <a16:creationId xmlns:a16="http://schemas.microsoft.com/office/drawing/2014/main" id="{92EF5615-C6C0-D95C-AC5F-F147ACAD5031}"/>
                          </a:ext>
                        </a:extLst>
                      </p:cNvPr>
                      <p:cNvPicPr/>
                      <p:nvPr/>
                    </p:nvPicPr>
                    <p:blipFill>
                      <a:blip r:embed="rId19"/>
                      <a:stretch>
                        <a:fillRect/>
                      </a:stretch>
                    </p:blipFill>
                    <p:spPr>
                      <a:xfrm>
                        <a:off x="5829338" y="2449531"/>
                        <a:ext cx="949984" cy="949984"/>
                      </a:xfrm>
                      <a:prstGeom prst="rect">
                        <a:avLst/>
                      </a:prstGeom>
                    </p:spPr>
                  </p:pic>
                </p:oleObj>
              </mc:Fallback>
            </mc:AlternateContent>
          </a:graphicData>
        </a:graphic>
      </p:graphicFrame>
      <p:sp>
        <p:nvSpPr>
          <p:cNvPr id="18" name="テキスト ボックス 19">
            <a:extLst>
              <a:ext uri="{FF2B5EF4-FFF2-40B4-BE49-F238E27FC236}">
                <a16:creationId xmlns:a16="http://schemas.microsoft.com/office/drawing/2014/main" id="{B82514DD-E56B-DF8E-B3CC-A54B1468A3C9}"/>
              </a:ext>
            </a:extLst>
          </p:cNvPr>
          <p:cNvSpPr txBox="1"/>
          <p:nvPr/>
        </p:nvSpPr>
        <p:spPr>
          <a:xfrm>
            <a:off x="3996447" y="2297886"/>
            <a:ext cx="930325" cy="17718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800" kern="100" dirty="0">
                <a:effectLst/>
                <a:latin typeface="メイリオ" panose="020B0604030504040204" pitchFamily="50" charset="-128"/>
                <a:ea typeface="メイリオ" panose="020B0604030504040204" pitchFamily="50" charset="-128"/>
                <a:cs typeface="Times New Roman" panose="02020603050405020304" pitchFamily="18" charset="0"/>
              </a:rPr>
              <a:t>くるみんプラス</a:t>
            </a: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B11DD2A8-5562-058D-D4E2-701CBBA40EDD}"/>
              </a:ext>
            </a:extLst>
          </p:cNvPr>
          <p:cNvSpPr txBox="1"/>
          <p:nvPr/>
        </p:nvSpPr>
        <p:spPr>
          <a:xfrm>
            <a:off x="4871829" y="2245722"/>
            <a:ext cx="1010682" cy="27582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800" kern="100" dirty="0">
                <a:effectLst/>
                <a:latin typeface="メイリオ" panose="020B0604030504040204" pitchFamily="50" charset="-128"/>
                <a:ea typeface="メイリオ" panose="020B0604030504040204" pitchFamily="50" charset="-128"/>
                <a:cs typeface="Times New Roman" panose="02020603050405020304" pitchFamily="18" charset="0"/>
              </a:rPr>
              <a:t>プラチナくるみんプラス</a:t>
            </a: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E0264F69-00FE-6B4F-C183-EDAA0F57A6ED}"/>
              </a:ext>
            </a:extLst>
          </p:cNvPr>
          <p:cNvSpPr txBox="1"/>
          <p:nvPr/>
        </p:nvSpPr>
        <p:spPr>
          <a:xfrm>
            <a:off x="5851083" y="2251666"/>
            <a:ext cx="907633" cy="27582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800" kern="100" dirty="0">
                <a:effectLst/>
                <a:latin typeface="メイリオ" panose="020B0604030504040204" pitchFamily="50" charset="-128"/>
                <a:ea typeface="メイリオ" panose="020B0604030504040204" pitchFamily="50" charset="-128"/>
                <a:cs typeface="Times New Roman" panose="02020603050405020304" pitchFamily="18" charset="0"/>
              </a:rPr>
              <a:t>トライくるみん</a:t>
            </a:r>
          </a:p>
          <a:p>
            <a:pPr algn="ctr">
              <a:spcAft>
                <a:spcPts val="0"/>
              </a:spcAft>
            </a:pPr>
            <a:r>
              <a:rPr lang="ja-JP" altLang="en-US" sz="800" kern="100" dirty="0">
                <a:effectLst/>
                <a:latin typeface="メイリオ" panose="020B0604030504040204" pitchFamily="50" charset="-128"/>
                <a:ea typeface="メイリオ" panose="020B0604030504040204" pitchFamily="50" charset="-128"/>
                <a:cs typeface="Times New Roman" panose="02020603050405020304" pitchFamily="18" charset="0"/>
              </a:rPr>
              <a:t>プラス</a:t>
            </a:r>
            <a:endParaRPr lang="ja-JP" sz="8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1026" name="Picture 2">
            <a:extLst>
              <a:ext uri="{FF2B5EF4-FFF2-40B4-BE49-F238E27FC236}">
                <a16:creationId xmlns:a16="http://schemas.microsoft.com/office/drawing/2014/main" id="{B08CA816-4654-CF23-AF91-468DDA8922CC}"/>
              </a:ext>
            </a:extLst>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300377" y="4811061"/>
            <a:ext cx="543098" cy="54309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2795A251-DA50-A98A-55D1-BC618928C8B5}"/>
              </a:ext>
            </a:extLst>
          </p:cNvPr>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6300377" y="5298770"/>
            <a:ext cx="550431" cy="543098"/>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a:extLst>
              <a:ext uri="{FF2B5EF4-FFF2-40B4-BE49-F238E27FC236}">
                <a16:creationId xmlns:a16="http://schemas.microsoft.com/office/drawing/2014/main" id="{74E9331F-5D5D-B554-C706-8B0FC6F3687A}"/>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6291003" y="5798915"/>
            <a:ext cx="543098" cy="543098"/>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p:cNvSpPr/>
          <p:nvPr/>
        </p:nvSpPr>
        <p:spPr>
          <a:xfrm>
            <a:off x="3971611" y="2210041"/>
            <a:ext cx="2868405" cy="1591090"/>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0338362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1302</Words>
  <Application>Microsoft Office PowerPoint</Application>
  <PresentationFormat>ユーザー設定</PresentationFormat>
  <Paragraphs>82</Paragraphs>
  <Slides>2</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9" baseType="lpstr">
      <vt:lpstr>ＤＦ特太ゴシック体</vt:lpstr>
      <vt:lpstr>メイリオ</vt:lpstr>
      <vt:lpstr>游ゴシック</vt:lpstr>
      <vt:lpstr>Arial</vt:lpstr>
      <vt:lpstr>Calibri</vt:lpstr>
      <vt:lpstr>Office ​​テーマ</vt:lpstr>
      <vt:lpstr>GaaihoDoc Document</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2024-06-07T04:18:11Z</dcterms:modified>
</cp:coreProperties>
</file>