
<file path=[Content_Types].xml><?xml version="1.0" encoding="utf-8"?>
<Types xmlns="http://schemas.openxmlformats.org/package/2006/content-types">
  <Default ContentType="image/x-emf" Extension="emf"/>
  <Default ContentType="image/jpeg" Extension="jpeg"/>
  <Default ContentType="image/png" Extension="png"/>
  <Default ContentType="application/vnd.openxmlformats-package.relationships+xml" Extension="rels"/>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presentationml.commentAuthors+xml" PartName="/ppt/commentAuthors.xml"/>
  <Override ContentType="application/vnd.openxmlformats-officedocument.presentationml.handoutMaster+xml" PartName="/ppt/handoutMasters/handoutMaster1.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notesSlide+xml" PartName="/ppt/notesSlides/notesSlide3.xml"/>
  <Override ContentType="application/vnd.openxmlformats-officedocument.presentationml.notesSlide+xml" PartName="/ppt/notesSlides/notesSlide4.xml"/>
  <Override ContentType="application/vnd.openxmlformats-officedocument.presentationml.notesSlide+xml" PartName="/ppt/notesSlides/notesSlide5.xml"/>
  <Override ContentType="application/vnd.openxmlformats-officedocument.presentationml.notesSlide+xml" PartName="/ppt/notesSlides/notesSlide6.xml"/>
  <Override ContentType="application/vnd.openxmlformats-officedocument.presentationml.notesSlide+xml" PartName="/ppt/notesSlides/notesSlide7.xml"/>
  <Override ContentType="application/vnd.openxmlformats-officedocument.presentationml.notesSlide+xml" PartName="/ppt/notesSlides/notesSlide8.xml"/>
  <Override ContentType="application/vnd.openxmlformats-officedocument.presentationml.notesSlide+xml" PartName="/ppt/notesSlides/notesSlide9.xml"/>
  <Override ContentType="application/vnd.openxmlformats-officedocument.presentationml.notesSlide+xml" PartName="/ppt/notesSlides/notesSlide10.xml"/>
  <Override ContentType="application/vnd.openxmlformats-officedocument.presentationml.notesSlide+xml" PartName="/ppt/notesSlides/notesSlide11.xml"/>
  <Override ContentType="application/vnd.openxmlformats-officedocument.presentationml.notesSlide+xml" PartName="/ppt/notesSlides/notesSlide12.xml"/>
  <Override ContentType="application/vnd.openxmlformats-officedocument.presentationml.notesSlide+xml" PartName="/ppt/notesSlides/notesSlide13.xml"/>
  <Override ContentType="application/vnd.openxmlformats-officedocument.presentationml.notesSlide+xml" PartName="/ppt/notesSlides/notesSlide14.xml"/>
  <Override ContentType="application/vnd.openxmlformats-officedocument.presentationml.notesSlide+xml" PartName="/ppt/notesSlides/notesSlide15.xml"/>
  <Override ContentType="application/vnd.openxmlformats-officedocument.presentationml.notesSlide+xml" PartName="/ppt/notesSlides/notesSlide16.xml"/>
  <Override ContentType="application/vnd.openxmlformats-officedocument.presentationml.notesSlide+xml" PartName="/ppt/notesSlides/notesSlide17.xml"/>
  <Override ContentType="application/vnd.openxmlformats-officedocument.presentationml.notesSlide+xml" PartName="/ppt/notesSlides/notesSlide18.xml"/>
  <Override ContentType="application/vnd.openxmlformats-officedocument.presentationml.notesSlide+xml" PartName="/ppt/notesSlides/notesSlide19.xml"/>
  <Override ContentType="application/vnd.openxmlformats-officedocument.presentationml.notesSlide+xml" PartName="/ppt/notesSlides/notesSlide20.xml"/>
  <Override ContentType="application/vnd.openxmlformats-officedocument.presentationml.notesSlide+xml" PartName="/ppt/notesSlides/notesSlide21.xml"/>
  <Override ContentType="application/vnd.openxmlformats-officedocument.presentationml.notesSlide+xml" PartName="/ppt/notesSlides/notesSlide22.xml"/>
  <Override ContentType="application/vnd.openxmlformats-officedocument.presentationml.notesSlide+xml" PartName="/ppt/notesSlides/notesSlide23.xml"/>
  <Override ContentType="application/vnd.openxmlformats-officedocument.presentationml.notesSlide+xml" PartName="/ppt/notesSlides/notesSlide24.xml"/>
  <Override ContentType="application/vnd.openxmlformats-officedocument.presentationml.notesSlide+xml" PartName="/ppt/notesSlides/notesSlide25.xml"/>
  <Override ContentType="application/vnd.openxmlformats-officedocument.presentationml.notesSlide+xml" PartName="/ppt/notesSlides/notesSlide26.xml"/>
  <Override ContentType="application/vnd.openxmlformats-officedocument.presentationml.presentation.main+xml" PartName="/ppt/presentation.xml"/>
  <Override ContentType="application/vnd.openxmlformats-officedocument.presentationml.presProps+xml" PartName="/ppt/presProps.xml"/>
  <Override ContentType="application/vnd.ms-powerpoint.revisioninfo+xml" PartName="/ppt/revisionInfo.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slide+xml" PartName="/ppt/slides/slide12.xml"/>
  <Override ContentType="application/vnd.openxmlformats-officedocument.presentationml.slide+xml" PartName="/ppt/slides/slide13.xml"/>
  <Override ContentType="application/vnd.openxmlformats-officedocument.presentationml.slide+xml" PartName="/ppt/slides/slide14.xml"/>
  <Override ContentType="application/vnd.openxmlformats-officedocument.presentationml.slide+xml" PartName="/ppt/slides/slide15.xml"/>
  <Override ContentType="application/vnd.openxmlformats-officedocument.presentationml.slide+xml" PartName="/ppt/slides/slide16.xml"/>
  <Override ContentType="application/vnd.openxmlformats-officedocument.presentationml.slide+xml" PartName="/ppt/slides/slide17.xml"/>
  <Override ContentType="application/vnd.openxmlformats-officedocument.presentationml.slide+xml" PartName="/ppt/slides/slide18.xml"/>
  <Override ContentType="application/vnd.openxmlformats-officedocument.presentationml.slide+xml" PartName="/ppt/slides/slide19.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22.xml"/>
  <Override ContentType="application/vnd.openxmlformats-officedocument.presentationml.slide+xml" PartName="/ppt/slides/slide23.xml"/>
  <Override ContentType="application/vnd.openxmlformats-officedocument.presentationml.slide+xml" PartName="/ppt/slides/slide24.xml"/>
  <Override ContentType="application/vnd.openxmlformats-officedocument.presentationml.slide+xml" PartName="/ppt/slides/slide25.xml"/>
  <Override ContentType="application/vnd.openxmlformats-officedocument.presentationml.slide+xml" PartName="/ppt/slides/slide26.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removePersonalInfoOnSave="1" saveSubsetFonts="1">
  <p:sldMasterIdLst>
    <p:sldMasterId id="2147484139" r:id="rId1"/>
  </p:sldMasterIdLst>
  <p:notesMasterIdLst>
    <p:notesMasterId r:id="rId28"/>
  </p:notesMasterIdLst>
  <p:handoutMasterIdLst>
    <p:handoutMasterId r:id="rId29"/>
  </p:handoutMasterIdLst>
  <p:sldIdLst>
    <p:sldId id="435" r:id="rId2"/>
    <p:sldId id="649" r:id="rId3"/>
    <p:sldId id="660" r:id="rId4"/>
    <p:sldId id="650" r:id="rId5"/>
    <p:sldId id="540" r:id="rId6"/>
    <p:sldId id="590" r:id="rId7"/>
    <p:sldId id="591" r:id="rId8"/>
    <p:sldId id="592" r:id="rId9"/>
    <p:sldId id="770" r:id="rId10"/>
    <p:sldId id="656" r:id="rId11"/>
    <p:sldId id="676" r:id="rId12"/>
    <p:sldId id="766" r:id="rId13"/>
    <p:sldId id="595" r:id="rId14"/>
    <p:sldId id="556" r:id="rId15"/>
    <p:sldId id="677" r:id="rId16"/>
    <p:sldId id="594" r:id="rId17"/>
    <p:sldId id="777" r:id="rId18"/>
    <p:sldId id="658" r:id="rId19"/>
    <p:sldId id="560" r:id="rId20"/>
    <p:sldId id="593" r:id="rId21"/>
    <p:sldId id="562" r:id="rId22"/>
    <p:sldId id="784" r:id="rId23"/>
    <p:sldId id="785" r:id="rId24"/>
    <p:sldId id="668" r:id="rId25"/>
    <p:sldId id="564" r:id="rId26"/>
    <p:sldId id="783" r:id="rId27"/>
  </p:sldIdLst>
  <p:sldSz cx="9144000" cy="6858000" type="screen4x3"/>
  <p:notesSz cx="7104063" cy="10234613"/>
  <p:defaultTextStyle>
    <a:defPPr>
      <a:defRPr lang="ja-JP"/>
    </a:defPPr>
    <a:lvl1pPr algn="l" rtl="0" fontAlgn="base">
      <a:spcBef>
        <a:spcPct val="0"/>
      </a:spcBef>
      <a:spcAft>
        <a:spcPct val="0"/>
      </a:spcAft>
      <a:defRPr kumimoji="1" sz="2100" kern="1200">
        <a:solidFill>
          <a:schemeClr val="tx1"/>
        </a:solidFill>
        <a:latin typeface="Verdana" pitchFamily="34" charset="0"/>
        <a:ea typeface="Meiryo UI" pitchFamily="50" charset="-128"/>
        <a:cs typeface="Meiryo UI" pitchFamily="50" charset="-128"/>
      </a:defRPr>
    </a:lvl1pPr>
    <a:lvl2pPr marL="457200" algn="l" rtl="0" fontAlgn="base">
      <a:spcBef>
        <a:spcPct val="0"/>
      </a:spcBef>
      <a:spcAft>
        <a:spcPct val="0"/>
      </a:spcAft>
      <a:defRPr kumimoji="1" sz="2100" kern="1200">
        <a:solidFill>
          <a:schemeClr val="tx1"/>
        </a:solidFill>
        <a:latin typeface="Verdana" pitchFamily="34" charset="0"/>
        <a:ea typeface="Meiryo UI" pitchFamily="50" charset="-128"/>
        <a:cs typeface="Meiryo UI" pitchFamily="50" charset="-128"/>
      </a:defRPr>
    </a:lvl2pPr>
    <a:lvl3pPr marL="914400" algn="l" rtl="0" fontAlgn="base">
      <a:spcBef>
        <a:spcPct val="0"/>
      </a:spcBef>
      <a:spcAft>
        <a:spcPct val="0"/>
      </a:spcAft>
      <a:defRPr kumimoji="1" sz="2100" kern="1200">
        <a:solidFill>
          <a:schemeClr val="tx1"/>
        </a:solidFill>
        <a:latin typeface="Verdana" pitchFamily="34" charset="0"/>
        <a:ea typeface="Meiryo UI" pitchFamily="50" charset="-128"/>
        <a:cs typeface="Meiryo UI" pitchFamily="50" charset="-128"/>
      </a:defRPr>
    </a:lvl3pPr>
    <a:lvl4pPr marL="1371600" algn="l" rtl="0" fontAlgn="base">
      <a:spcBef>
        <a:spcPct val="0"/>
      </a:spcBef>
      <a:spcAft>
        <a:spcPct val="0"/>
      </a:spcAft>
      <a:defRPr kumimoji="1" sz="2100" kern="1200">
        <a:solidFill>
          <a:schemeClr val="tx1"/>
        </a:solidFill>
        <a:latin typeface="Verdana" pitchFamily="34" charset="0"/>
        <a:ea typeface="Meiryo UI" pitchFamily="50" charset="-128"/>
        <a:cs typeface="Meiryo UI" pitchFamily="50" charset="-128"/>
      </a:defRPr>
    </a:lvl4pPr>
    <a:lvl5pPr marL="1828800" algn="l" rtl="0" fontAlgn="base">
      <a:spcBef>
        <a:spcPct val="0"/>
      </a:spcBef>
      <a:spcAft>
        <a:spcPct val="0"/>
      </a:spcAft>
      <a:defRPr kumimoji="1" sz="2100" kern="1200">
        <a:solidFill>
          <a:schemeClr val="tx1"/>
        </a:solidFill>
        <a:latin typeface="Verdana" pitchFamily="34" charset="0"/>
        <a:ea typeface="Meiryo UI" pitchFamily="50" charset="-128"/>
        <a:cs typeface="Meiryo UI" pitchFamily="50" charset="-128"/>
      </a:defRPr>
    </a:lvl5pPr>
    <a:lvl6pPr marL="2286000" algn="l" defTabSz="914400" rtl="0" eaLnBrk="1" latinLnBrk="0" hangingPunct="1">
      <a:defRPr kumimoji="1" sz="2100" kern="1200">
        <a:solidFill>
          <a:schemeClr val="tx1"/>
        </a:solidFill>
        <a:latin typeface="Verdana" pitchFamily="34" charset="0"/>
        <a:ea typeface="Meiryo UI" pitchFamily="50" charset="-128"/>
        <a:cs typeface="Meiryo UI" pitchFamily="50" charset="-128"/>
      </a:defRPr>
    </a:lvl6pPr>
    <a:lvl7pPr marL="2743200" algn="l" defTabSz="914400" rtl="0" eaLnBrk="1" latinLnBrk="0" hangingPunct="1">
      <a:defRPr kumimoji="1" sz="2100" kern="1200">
        <a:solidFill>
          <a:schemeClr val="tx1"/>
        </a:solidFill>
        <a:latin typeface="Verdana" pitchFamily="34" charset="0"/>
        <a:ea typeface="Meiryo UI" pitchFamily="50" charset="-128"/>
        <a:cs typeface="Meiryo UI" pitchFamily="50" charset="-128"/>
      </a:defRPr>
    </a:lvl7pPr>
    <a:lvl8pPr marL="3200400" algn="l" defTabSz="914400" rtl="0" eaLnBrk="1" latinLnBrk="0" hangingPunct="1">
      <a:defRPr kumimoji="1" sz="2100" kern="1200">
        <a:solidFill>
          <a:schemeClr val="tx1"/>
        </a:solidFill>
        <a:latin typeface="Verdana" pitchFamily="34" charset="0"/>
        <a:ea typeface="Meiryo UI" pitchFamily="50" charset="-128"/>
        <a:cs typeface="Meiryo UI" pitchFamily="50" charset="-128"/>
      </a:defRPr>
    </a:lvl8pPr>
    <a:lvl9pPr marL="3657600" algn="l" defTabSz="914400" rtl="0" eaLnBrk="1" latinLnBrk="0" hangingPunct="1">
      <a:defRPr kumimoji="1" sz="2100" kern="1200">
        <a:solidFill>
          <a:schemeClr val="tx1"/>
        </a:solidFill>
        <a:latin typeface="Verdana" pitchFamily="34" charset="0"/>
        <a:ea typeface="Meiryo UI" pitchFamily="50" charset="-128"/>
        <a:cs typeface="Meiryo UI" pitchFamily="50" charset="-128"/>
      </a:defRPr>
    </a:lvl9pPr>
  </p:defaultTextStyle>
  <p:extLst>
    <p:ext uri="{EFAFB233-063F-42B5-8137-9DF3F51BA10A}">
      <p15:sldGuideLst xmlns:p15="http://schemas.microsoft.com/office/powerpoint/2012/main">
        <p15:guide id="1" orient="horz" pos="2160">
          <p15:clr>
            <a:srgbClr val="A4A3A4"/>
          </p15:clr>
        </p15:guide>
        <p15:guide id="2" orient="horz" pos="119">
          <p15:clr>
            <a:srgbClr val="A4A3A4"/>
          </p15:clr>
        </p15:guide>
        <p15:guide id="3" orient="horz" pos="4201">
          <p15:clr>
            <a:srgbClr val="A4A3A4"/>
          </p15:clr>
        </p15:guide>
        <p15:guide id="4" orient="horz" pos="1071">
          <p15:clr>
            <a:srgbClr val="A4A3A4"/>
          </p15:clr>
        </p15:guide>
        <p15:guide id="5" orient="horz" pos="1797">
          <p15:clr>
            <a:srgbClr val="A4A3A4"/>
          </p15:clr>
        </p15:guide>
        <p15:guide id="6" orient="horz" pos="255">
          <p15:clr>
            <a:srgbClr val="A4A3A4"/>
          </p15:clr>
        </p15:guide>
        <p15:guide id="7" pos="2880">
          <p15:clr>
            <a:srgbClr val="A4A3A4"/>
          </p15:clr>
        </p15:guide>
        <p15:guide id="8" pos="113">
          <p15:clr>
            <a:srgbClr val="A4A3A4"/>
          </p15:clr>
        </p15:guide>
        <p15:guide id="9" pos="5647">
          <p15:clr>
            <a:srgbClr val="A4A3A4"/>
          </p15:clr>
        </p15:guide>
      </p15:sldGuideLst>
    </p:ext>
    <p:ext uri="{2D200454-40CA-4A62-9FC3-DE9A4176ACB9}">
      <p15:notesGuideLst xmlns:p15="http://schemas.microsoft.com/office/powerpoint/2012/main">
        <p15:guide id="1" orient="horz" pos="3225" userDrawn="1">
          <p15:clr>
            <a:srgbClr val="A4A3A4"/>
          </p15:clr>
        </p15:guide>
        <p15:guide id="2" pos="2239"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0"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F6EA7"/>
    <a:srgbClr val="C0504D"/>
    <a:srgbClr val="CBD9EB"/>
    <a:srgbClr val="ECF1F8"/>
    <a:srgbClr val="85A7D1"/>
    <a:srgbClr val="0A1EB6"/>
    <a:srgbClr val="B6CBE4"/>
    <a:srgbClr val="D2DFEE"/>
    <a:srgbClr val="262626"/>
    <a:srgbClr val="3333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39AF041-FD54-4EE1-8F1E-BF0E96A094A2}" v="5" dt="2025-08-05T04:31:30.050"/>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67059" autoAdjust="0"/>
  </p:normalViewPr>
  <p:slideViewPr>
    <p:cSldViewPr snapToGrid="0">
      <p:cViewPr varScale="1">
        <p:scale>
          <a:sx n="65" d="100"/>
          <a:sy n="65" d="100"/>
        </p:scale>
        <p:origin x="1954" y="53"/>
      </p:cViewPr>
      <p:guideLst>
        <p:guide orient="horz" pos="2160"/>
        <p:guide orient="horz" pos="119"/>
        <p:guide orient="horz" pos="4201"/>
        <p:guide orient="horz" pos="1071"/>
        <p:guide orient="horz" pos="1797"/>
        <p:guide orient="horz" pos="255"/>
        <p:guide pos="2880"/>
        <p:guide pos="113"/>
        <p:guide pos="5647"/>
      </p:guideLst>
    </p:cSldViewPr>
  </p:slideViewPr>
  <p:notesTextViewPr>
    <p:cViewPr>
      <p:scale>
        <a:sx n="1" d="1"/>
        <a:sy n="1" d="1"/>
      </p:scale>
      <p:origin x="0" y="0"/>
    </p:cViewPr>
  </p:notesTextViewPr>
  <p:notesViewPr>
    <p:cSldViewPr snapToGrid="0">
      <p:cViewPr>
        <p:scale>
          <a:sx n="1" d="2"/>
          <a:sy n="1" d="2"/>
        </p:scale>
        <p:origin x="0" y="0"/>
      </p:cViewPr>
      <p:guideLst>
        <p:guide orient="horz" pos="3225"/>
        <p:guide pos="2239"/>
      </p:guideLst>
    </p:cSldViewPr>
  </p:notesViewPr>
  <p:gridSpacing cx="76200" cy="76200"/>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slides/slide9.xml" Type="http://schemas.openxmlformats.org/officeDocument/2006/relationships/slide"/><Relationship Id="rId11" Target="slides/slide10.xml" Type="http://schemas.openxmlformats.org/officeDocument/2006/relationships/slide"/><Relationship Id="rId12" Target="slides/slide11.xml" Type="http://schemas.openxmlformats.org/officeDocument/2006/relationships/slide"/><Relationship Id="rId13" Target="slides/slide12.xml" Type="http://schemas.openxmlformats.org/officeDocument/2006/relationships/slide"/><Relationship Id="rId14" Target="slides/slide13.xml" Type="http://schemas.openxmlformats.org/officeDocument/2006/relationships/slide"/><Relationship Id="rId15" Target="slides/slide14.xml" Type="http://schemas.openxmlformats.org/officeDocument/2006/relationships/slide"/><Relationship Id="rId16" Target="slides/slide15.xml" Type="http://schemas.openxmlformats.org/officeDocument/2006/relationships/slide"/><Relationship Id="rId17" Target="slides/slide16.xml" Type="http://schemas.openxmlformats.org/officeDocument/2006/relationships/slide"/><Relationship Id="rId18" Target="slides/slide17.xml" Type="http://schemas.openxmlformats.org/officeDocument/2006/relationships/slide"/><Relationship Id="rId19" Target="slides/slide18.xml" Type="http://schemas.openxmlformats.org/officeDocument/2006/relationships/slide"/><Relationship Id="rId2" Target="slides/slide1.xml" Type="http://schemas.openxmlformats.org/officeDocument/2006/relationships/slide"/><Relationship Id="rId20" Target="slides/slide19.xml" Type="http://schemas.openxmlformats.org/officeDocument/2006/relationships/slide"/><Relationship Id="rId21" Target="slides/slide20.xml" Type="http://schemas.openxmlformats.org/officeDocument/2006/relationships/slide"/><Relationship Id="rId22" Target="slides/slide21.xml" Type="http://schemas.openxmlformats.org/officeDocument/2006/relationships/slide"/><Relationship Id="rId23" Target="slides/slide22.xml" Type="http://schemas.openxmlformats.org/officeDocument/2006/relationships/slide"/><Relationship Id="rId24" Target="slides/slide23.xml" Type="http://schemas.openxmlformats.org/officeDocument/2006/relationships/slide"/><Relationship Id="rId25" Target="slides/slide24.xml" Type="http://schemas.openxmlformats.org/officeDocument/2006/relationships/slide"/><Relationship Id="rId26" Target="slides/slide25.xml" Type="http://schemas.openxmlformats.org/officeDocument/2006/relationships/slide"/><Relationship Id="rId27" Target="slides/slide26.xml" Type="http://schemas.openxmlformats.org/officeDocument/2006/relationships/slide"/><Relationship Id="rId28" Target="notesMasters/notesMaster1.xml" Type="http://schemas.openxmlformats.org/officeDocument/2006/relationships/notesMaster"/><Relationship Id="rId29" Target="handoutMasters/handoutMaster1.xml" Type="http://schemas.openxmlformats.org/officeDocument/2006/relationships/handoutMaster"/><Relationship Id="rId3" Target="slides/slide2.xml" Type="http://schemas.openxmlformats.org/officeDocument/2006/relationships/slide"/><Relationship Id="rId30" Target="commentAuthors.xml" Type="http://schemas.openxmlformats.org/officeDocument/2006/relationships/commentAuthors"/><Relationship Id="rId31" Target="presProps.xml" Type="http://schemas.openxmlformats.org/officeDocument/2006/relationships/presProps"/><Relationship Id="rId32" Target="viewProps.xml" Type="http://schemas.openxmlformats.org/officeDocument/2006/relationships/viewProps"/><Relationship Id="rId33" Target="theme/theme1.xml" Type="http://schemas.openxmlformats.org/officeDocument/2006/relationships/theme"/><Relationship Id="rId34" Target="tableStyles.xml" Type="http://schemas.openxmlformats.org/officeDocument/2006/relationships/tableStyles"/><Relationship Id="rId35" Target="revisionInfo.xml" Type="http://schemas.microsoft.com/office/2015/10/relationships/revisionInfo"/><Relationship Id="rId4" Target="slides/slide3.xml" Type="http://schemas.openxmlformats.org/officeDocument/2006/relationships/slide"/><Relationship Id="rId5" Target="slides/slide4.xml" Type="http://schemas.openxmlformats.org/officeDocument/2006/relationships/slide"/><Relationship Id="rId6" Target="slides/slide5.xml" Type="http://schemas.openxmlformats.org/officeDocument/2006/relationships/slide"/><Relationship Id="rId7" Target="slides/slide6.xml" Type="http://schemas.openxmlformats.org/officeDocument/2006/relationships/slide"/><Relationship Id="rId8" Target="slides/slide7.xml" Type="http://schemas.openxmlformats.org/officeDocument/2006/relationships/slide"/><Relationship Id="rId9" Target="slides/slide8.xml" Type="http://schemas.openxmlformats.org/officeDocument/2006/relationships/slide"/></Relationships>
</file>

<file path=ppt/handoutMasters/_rels/handoutMaster1.xml.rels><?xml version="1.0" encoding="UTF-8" standalone="yes"?><Relationships xmlns="http://schemas.openxmlformats.org/package/2006/relationships"><Relationship Id="rId1" Target="../theme/theme3.xml" Type="http://schemas.openxmlformats.org/officeDocument/2006/relationships/theme"/></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3" y="2"/>
            <a:ext cx="3078851" cy="511175"/>
          </a:xfrm>
          <a:prstGeom prst="rect">
            <a:avLst/>
          </a:prstGeom>
        </p:spPr>
        <p:txBody>
          <a:bodyPr vert="horz" lIns="95353" tIns="47677" rIns="95353" bIns="47677" rtlCol="0"/>
          <a:lstStyle>
            <a:lvl1pPr algn="l">
              <a:defRPr sz="1200">
                <a:ea typeface="ＭＳ Ｐゴシック" pitchFamily="50" charset="-128"/>
                <a:cs typeface="+mn-cs"/>
              </a:defRPr>
            </a:lvl1pPr>
          </a:lstStyle>
          <a:p>
            <a:pPr>
              <a:defRPr/>
            </a:pPr>
            <a:endParaRPr lang="ja-JP" altLang="en-US"/>
          </a:p>
        </p:txBody>
      </p:sp>
      <p:sp>
        <p:nvSpPr>
          <p:cNvPr id="3" name="日付プレースホルダ 2"/>
          <p:cNvSpPr>
            <a:spLocks noGrp="1"/>
          </p:cNvSpPr>
          <p:nvPr>
            <p:ph type="dt" sz="quarter" idx="1"/>
          </p:nvPr>
        </p:nvSpPr>
        <p:spPr>
          <a:xfrm>
            <a:off x="4025218" y="2"/>
            <a:ext cx="3077263" cy="511175"/>
          </a:xfrm>
          <a:prstGeom prst="rect">
            <a:avLst/>
          </a:prstGeom>
        </p:spPr>
        <p:txBody>
          <a:bodyPr vert="horz" lIns="95353" tIns="47677" rIns="95353" bIns="47677" rtlCol="0"/>
          <a:lstStyle>
            <a:lvl1pPr algn="r">
              <a:defRPr sz="1200">
                <a:ea typeface="ＭＳ Ｐゴシック" pitchFamily="50" charset="-128"/>
                <a:cs typeface="+mn-cs"/>
              </a:defRPr>
            </a:lvl1pPr>
          </a:lstStyle>
          <a:p>
            <a:pPr>
              <a:defRPr/>
            </a:pPr>
            <a:fld id="{62FE3A14-CA96-4A88-A9F1-54521A07182D}" type="datetimeFigureOut">
              <a:rPr lang="ja-JP" altLang="en-US"/>
              <a:pPr>
                <a:defRPr/>
              </a:pPr>
              <a:t>2025/8/5</a:t>
            </a:fld>
            <a:endParaRPr lang="ja-JP" altLang="en-US"/>
          </a:p>
        </p:txBody>
      </p:sp>
      <p:sp>
        <p:nvSpPr>
          <p:cNvPr id="4" name="フッター プレースホルダ 3"/>
          <p:cNvSpPr>
            <a:spLocks noGrp="1"/>
          </p:cNvSpPr>
          <p:nvPr>
            <p:ph type="ftr" sz="quarter" idx="2"/>
          </p:nvPr>
        </p:nvSpPr>
        <p:spPr>
          <a:xfrm>
            <a:off x="3" y="9721854"/>
            <a:ext cx="3078851" cy="511175"/>
          </a:xfrm>
          <a:prstGeom prst="rect">
            <a:avLst/>
          </a:prstGeom>
        </p:spPr>
        <p:txBody>
          <a:bodyPr vert="horz" lIns="95353" tIns="47677" rIns="95353" bIns="47677" rtlCol="0" anchor="b"/>
          <a:lstStyle>
            <a:lvl1pPr algn="l">
              <a:defRPr sz="1200">
                <a:ea typeface="ＭＳ Ｐゴシック" pitchFamily="50" charset="-128"/>
                <a:cs typeface="+mn-cs"/>
              </a:defRPr>
            </a:lvl1pPr>
          </a:lstStyle>
          <a:p>
            <a:pPr>
              <a:defRPr/>
            </a:pPr>
            <a:endParaRPr lang="ja-JP" altLang="en-US"/>
          </a:p>
        </p:txBody>
      </p:sp>
      <p:sp>
        <p:nvSpPr>
          <p:cNvPr id="5" name="スライド番号プレースホルダ 4"/>
          <p:cNvSpPr>
            <a:spLocks noGrp="1"/>
          </p:cNvSpPr>
          <p:nvPr>
            <p:ph type="sldNum" sz="quarter" idx="3"/>
          </p:nvPr>
        </p:nvSpPr>
        <p:spPr>
          <a:xfrm>
            <a:off x="4025218" y="9721854"/>
            <a:ext cx="3077263" cy="511175"/>
          </a:xfrm>
          <a:prstGeom prst="rect">
            <a:avLst/>
          </a:prstGeom>
        </p:spPr>
        <p:txBody>
          <a:bodyPr vert="horz" lIns="95353" tIns="47677" rIns="95353" bIns="47677" rtlCol="0" anchor="b"/>
          <a:lstStyle>
            <a:lvl1pPr algn="r">
              <a:defRPr sz="1200">
                <a:ea typeface="ＭＳ Ｐゴシック" pitchFamily="50" charset="-128"/>
                <a:cs typeface="+mn-cs"/>
              </a:defRPr>
            </a:lvl1pPr>
          </a:lstStyle>
          <a:p>
            <a:pPr>
              <a:defRPr/>
            </a:pPr>
            <a:fld id="{E368A6ED-E07B-4B1A-A66F-9708D1EE8F57}" type="slidenum">
              <a:rPr lang="ja-JP" altLang="en-US"/>
              <a:pPr>
                <a:defRPr/>
              </a:pPr>
              <a:t>‹#›</a:t>
            </a:fld>
            <a:endParaRPr lang="ja-JP" altLang="en-US"/>
          </a:p>
        </p:txBody>
      </p:sp>
    </p:spTree>
    <p:extLst>
      <p:ext uri="{BB962C8B-B14F-4D97-AF65-F5344CB8AC3E}">
        <p14:creationId xmlns:p14="http://schemas.microsoft.com/office/powerpoint/2010/main" val="369116012"/>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Relationships xmlns="http://schemas.openxmlformats.org/package/2006/relationships"><Relationship Id="rId1" Target="../theme/theme2.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5538" name="Rectangle 2"/>
          <p:cNvSpPr>
            <a:spLocks noGrp="1" noChangeArrowheads="1"/>
          </p:cNvSpPr>
          <p:nvPr>
            <p:ph type="hdr" sz="quarter"/>
          </p:nvPr>
        </p:nvSpPr>
        <p:spPr bwMode="auto">
          <a:xfrm>
            <a:off x="3" y="2"/>
            <a:ext cx="3078851" cy="511175"/>
          </a:xfrm>
          <a:prstGeom prst="rect">
            <a:avLst/>
          </a:prstGeom>
          <a:noFill/>
          <a:ln w="9525">
            <a:noFill/>
            <a:miter lim="800000"/>
            <a:headEnd/>
            <a:tailEnd/>
          </a:ln>
          <a:effectLst/>
        </p:spPr>
        <p:txBody>
          <a:bodyPr vert="horz" wrap="square" lIns="95353" tIns="47677" rIns="95353" bIns="47677" numCol="1" anchor="t" anchorCtr="0" compatLnSpc="1">
            <a:prstTxWarp prst="textNoShape">
              <a:avLst/>
            </a:prstTxWarp>
          </a:bodyPr>
          <a:lstStyle>
            <a:lvl1pPr algn="l">
              <a:defRPr sz="1200">
                <a:latin typeface="Arial" charset="0"/>
                <a:ea typeface="ＭＳ Ｐゴシック" pitchFamily="50" charset="-128"/>
                <a:cs typeface="+mn-cs"/>
              </a:defRPr>
            </a:lvl1pPr>
          </a:lstStyle>
          <a:p>
            <a:pPr>
              <a:defRPr/>
            </a:pPr>
            <a:endParaRPr lang="en-US" altLang="ja-JP"/>
          </a:p>
        </p:txBody>
      </p:sp>
      <p:sp>
        <p:nvSpPr>
          <p:cNvPr id="65539" name="Rectangle 3"/>
          <p:cNvSpPr>
            <a:spLocks noGrp="1" noChangeArrowheads="1"/>
          </p:cNvSpPr>
          <p:nvPr>
            <p:ph type="dt" idx="1"/>
          </p:nvPr>
        </p:nvSpPr>
        <p:spPr bwMode="auto">
          <a:xfrm>
            <a:off x="4023629" y="2"/>
            <a:ext cx="3078851" cy="511175"/>
          </a:xfrm>
          <a:prstGeom prst="rect">
            <a:avLst/>
          </a:prstGeom>
          <a:noFill/>
          <a:ln w="9525">
            <a:noFill/>
            <a:miter lim="800000"/>
            <a:headEnd/>
            <a:tailEnd/>
          </a:ln>
          <a:effectLst/>
        </p:spPr>
        <p:txBody>
          <a:bodyPr vert="horz" wrap="square" lIns="95353" tIns="47677" rIns="95353" bIns="47677" numCol="1" anchor="t" anchorCtr="0" compatLnSpc="1">
            <a:prstTxWarp prst="textNoShape">
              <a:avLst/>
            </a:prstTxWarp>
          </a:bodyPr>
          <a:lstStyle>
            <a:lvl1pPr algn="r">
              <a:defRPr sz="1200">
                <a:latin typeface="Arial" charset="0"/>
                <a:ea typeface="ＭＳ Ｐゴシック" pitchFamily="50" charset="-128"/>
                <a:cs typeface="+mn-cs"/>
              </a:defRPr>
            </a:lvl1pPr>
          </a:lstStyle>
          <a:p>
            <a:pPr>
              <a:defRPr/>
            </a:pPr>
            <a:endParaRPr lang="en-US" altLang="ja-JP"/>
          </a:p>
        </p:txBody>
      </p:sp>
      <p:sp>
        <p:nvSpPr>
          <p:cNvPr id="16388" name="Rectangle 4"/>
          <p:cNvSpPr>
            <a:spLocks noGrp="1" noRot="1" noChangeAspect="1" noChangeArrowheads="1" noTextEdit="1"/>
          </p:cNvSpPr>
          <p:nvPr>
            <p:ph type="sldImg" idx="2"/>
          </p:nvPr>
        </p:nvSpPr>
        <p:spPr bwMode="auto">
          <a:xfrm>
            <a:off x="992188" y="766763"/>
            <a:ext cx="5121275" cy="3841750"/>
          </a:xfrm>
          <a:prstGeom prst="rect">
            <a:avLst/>
          </a:prstGeom>
          <a:noFill/>
          <a:ln w="9525">
            <a:solidFill>
              <a:srgbClr val="000000"/>
            </a:solidFill>
            <a:miter lim="800000"/>
            <a:headEnd/>
            <a:tailEnd/>
          </a:ln>
        </p:spPr>
      </p:sp>
      <p:sp>
        <p:nvSpPr>
          <p:cNvPr id="65541" name="Rectangle 5"/>
          <p:cNvSpPr>
            <a:spLocks noGrp="1" noChangeArrowheads="1"/>
          </p:cNvSpPr>
          <p:nvPr>
            <p:ph type="body" sz="quarter" idx="3"/>
          </p:nvPr>
        </p:nvSpPr>
        <p:spPr bwMode="auto">
          <a:xfrm>
            <a:off x="709775" y="4860926"/>
            <a:ext cx="5684520" cy="4605338"/>
          </a:xfrm>
          <a:prstGeom prst="rect">
            <a:avLst/>
          </a:prstGeom>
          <a:noFill/>
          <a:ln w="9525">
            <a:noFill/>
            <a:miter lim="800000"/>
            <a:headEnd/>
            <a:tailEnd/>
          </a:ln>
          <a:effectLst/>
        </p:spPr>
        <p:txBody>
          <a:bodyPr vert="horz" wrap="square" lIns="95353" tIns="47677" rIns="95353" bIns="47677" numCol="1" anchor="t" anchorCtr="0" compatLnSpc="1">
            <a:prstTxWarp prst="textNoShape">
              <a:avLst/>
            </a:prstTxWarp>
          </a:bodyPr>
          <a:lstStyle/>
          <a:p>
            <a:pPr lvl="0"/>
            <a:r>
              <a:rPr lang="ja-JP" altLang="en-US" noProof="0"/>
              <a:t>マスタ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a:p>
            <a:pPr lvl="4"/>
            <a:r>
              <a:rPr lang="ja-JP" altLang="en-US" noProof="0"/>
              <a:t>第 </a:t>
            </a:r>
            <a:r>
              <a:rPr lang="en-US" altLang="ja-JP" noProof="0"/>
              <a:t>5 </a:t>
            </a:r>
            <a:r>
              <a:rPr lang="ja-JP" altLang="en-US" noProof="0"/>
              <a:t>レベル</a:t>
            </a:r>
          </a:p>
        </p:txBody>
      </p:sp>
      <p:sp>
        <p:nvSpPr>
          <p:cNvPr id="65542" name="Rectangle 6"/>
          <p:cNvSpPr>
            <a:spLocks noGrp="1" noChangeArrowheads="1"/>
          </p:cNvSpPr>
          <p:nvPr>
            <p:ph type="ftr" sz="quarter" idx="4"/>
          </p:nvPr>
        </p:nvSpPr>
        <p:spPr bwMode="auto">
          <a:xfrm>
            <a:off x="3" y="9721854"/>
            <a:ext cx="3078851" cy="511175"/>
          </a:xfrm>
          <a:prstGeom prst="rect">
            <a:avLst/>
          </a:prstGeom>
          <a:noFill/>
          <a:ln w="9525">
            <a:noFill/>
            <a:miter lim="800000"/>
            <a:headEnd/>
            <a:tailEnd/>
          </a:ln>
          <a:effectLst/>
        </p:spPr>
        <p:txBody>
          <a:bodyPr vert="horz" wrap="square" lIns="95353" tIns="47677" rIns="95353" bIns="47677" numCol="1" anchor="b" anchorCtr="0" compatLnSpc="1">
            <a:prstTxWarp prst="textNoShape">
              <a:avLst/>
            </a:prstTxWarp>
          </a:bodyPr>
          <a:lstStyle>
            <a:lvl1pPr algn="l">
              <a:defRPr sz="1200">
                <a:latin typeface="Arial" charset="0"/>
                <a:ea typeface="ＭＳ Ｐゴシック" pitchFamily="50" charset="-128"/>
                <a:cs typeface="+mn-cs"/>
              </a:defRPr>
            </a:lvl1pPr>
          </a:lstStyle>
          <a:p>
            <a:pPr>
              <a:defRPr/>
            </a:pPr>
            <a:endParaRPr lang="en-US" altLang="ja-JP"/>
          </a:p>
        </p:txBody>
      </p:sp>
      <p:sp>
        <p:nvSpPr>
          <p:cNvPr id="65543" name="Rectangle 7"/>
          <p:cNvSpPr>
            <a:spLocks noGrp="1" noChangeArrowheads="1"/>
          </p:cNvSpPr>
          <p:nvPr>
            <p:ph type="sldNum" sz="quarter" idx="5"/>
          </p:nvPr>
        </p:nvSpPr>
        <p:spPr bwMode="auto">
          <a:xfrm>
            <a:off x="4023629" y="9721854"/>
            <a:ext cx="3078851" cy="511175"/>
          </a:xfrm>
          <a:prstGeom prst="rect">
            <a:avLst/>
          </a:prstGeom>
          <a:noFill/>
          <a:ln w="9525">
            <a:noFill/>
            <a:miter lim="800000"/>
            <a:headEnd/>
            <a:tailEnd/>
          </a:ln>
          <a:effectLst/>
        </p:spPr>
        <p:txBody>
          <a:bodyPr vert="horz" wrap="square" lIns="95353" tIns="47677" rIns="95353" bIns="47677" numCol="1" anchor="b" anchorCtr="0" compatLnSpc="1">
            <a:prstTxWarp prst="textNoShape">
              <a:avLst/>
            </a:prstTxWarp>
          </a:bodyPr>
          <a:lstStyle>
            <a:lvl1pPr algn="r">
              <a:defRPr sz="1200">
                <a:latin typeface="Arial" charset="0"/>
                <a:ea typeface="ＭＳ Ｐゴシック" pitchFamily="50" charset="-128"/>
                <a:cs typeface="+mn-cs"/>
              </a:defRPr>
            </a:lvl1pPr>
          </a:lstStyle>
          <a:p>
            <a:pPr>
              <a:defRPr/>
            </a:pPr>
            <a:fld id="{97148411-97A2-4D23-9669-CFB458EBA0B0}" type="slidenum">
              <a:rPr lang="en-US" altLang="ja-JP"/>
              <a:pPr>
                <a:defRPr/>
              </a:pPr>
              <a:t>‹#›</a:t>
            </a:fld>
            <a:endParaRPr lang="en-US" altLang="ja-JP"/>
          </a:p>
        </p:txBody>
      </p:sp>
    </p:spTree>
    <p:extLst>
      <p:ext uri="{BB962C8B-B14F-4D97-AF65-F5344CB8AC3E}">
        <p14:creationId xmlns:p14="http://schemas.microsoft.com/office/powerpoint/2010/main" val="1028317724"/>
      </p:ext>
    </p:extLst>
  </p:cSld>
  <p:clrMap bg1="lt1" tx1="dk1" bg2="lt2" tx2="dk2" accent1="accent1" accent2="accent2" accent3="accent3" accent4="accent4" accent5="accent5" accent6="accent6" hlink="hlink" folHlink="folHlink"/>
  <p:hf sldNum="0" hdr="0" ftr="0" dt="0"/>
  <p:notesStyle>
    <a:lvl1pPr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1pPr>
    <a:lvl2pPr marL="4572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2pPr>
    <a:lvl3pPr marL="9144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3pPr>
    <a:lvl4pPr marL="13716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4pPr>
    <a:lvl5pPr marL="18288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xml" Type="http://schemas.openxmlformats.org/officeDocument/2006/relationships/slide"/></Relationships>
</file>

<file path=ppt/notesSlides/_rels/notesSlide10.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0.xml" Type="http://schemas.openxmlformats.org/officeDocument/2006/relationships/slide"/></Relationships>
</file>

<file path=ppt/notesSlides/_rels/notesSlide11.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1.xml" Type="http://schemas.openxmlformats.org/officeDocument/2006/relationships/slide"/></Relationships>
</file>

<file path=ppt/notesSlides/_rels/notesSlide12.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2.xml" Type="http://schemas.openxmlformats.org/officeDocument/2006/relationships/slide"/></Relationships>
</file>

<file path=ppt/notesSlides/_rels/notesSlide13.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3.xml" Type="http://schemas.openxmlformats.org/officeDocument/2006/relationships/slide"/></Relationships>
</file>

<file path=ppt/notesSlides/_rels/notesSlide14.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4.xml" Type="http://schemas.openxmlformats.org/officeDocument/2006/relationships/slide"/></Relationships>
</file>

<file path=ppt/notesSlides/_rels/notesSlide15.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5.xml" Type="http://schemas.openxmlformats.org/officeDocument/2006/relationships/slide"/></Relationships>
</file>

<file path=ppt/notesSlides/_rels/notesSlide16.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6.xml" Type="http://schemas.openxmlformats.org/officeDocument/2006/relationships/slide"/></Relationships>
</file>

<file path=ppt/notesSlides/_rels/notesSlide17.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7.xml" Type="http://schemas.openxmlformats.org/officeDocument/2006/relationships/slide"/><Relationship Id="rId3" Target="https://www.kaigokensaku.mhlw.go.jp/" TargetMode="External" Type="http://schemas.openxmlformats.org/officeDocument/2006/relationships/hyperlink"/></Relationships>
</file>

<file path=ppt/notesSlides/_rels/notesSlide18.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8.xml" Type="http://schemas.openxmlformats.org/officeDocument/2006/relationships/slide"/></Relationships>
</file>

<file path=ppt/notesSlides/_rels/notesSlide19.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9.xml" Type="http://schemas.openxmlformats.org/officeDocument/2006/relationships/slide"/></Relationships>
</file>

<file path=ppt/notesSlides/_rels/notesSlide2.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2.xml" Type="http://schemas.openxmlformats.org/officeDocument/2006/relationships/slide"/></Relationships>
</file>

<file path=ppt/notesSlides/_rels/notesSlide20.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20.xml" Type="http://schemas.openxmlformats.org/officeDocument/2006/relationships/slide"/></Relationships>
</file>

<file path=ppt/notesSlides/_rels/notesSlide21.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21.xml" Type="http://schemas.openxmlformats.org/officeDocument/2006/relationships/slide"/></Relationships>
</file>

<file path=ppt/notesSlides/_rels/notesSlide22.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22.xml" Type="http://schemas.openxmlformats.org/officeDocument/2006/relationships/slide"/></Relationships>
</file>

<file path=ppt/notesSlides/_rels/notesSlide23.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23.xml" Type="http://schemas.openxmlformats.org/officeDocument/2006/relationships/slide"/></Relationships>
</file>

<file path=ppt/notesSlides/_rels/notesSlide24.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24.xml" Type="http://schemas.openxmlformats.org/officeDocument/2006/relationships/slide"/></Relationships>
</file>

<file path=ppt/notesSlides/_rels/notesSlide25.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25.xml" Type="http://schemas.openxmlformats.org/officeDocument/2006/relationships/slide"/></Relationships>
</file>

<file path=ppt/notesSlides/_rels/notesSlide26.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26.xml" Type="http://schemas.openxmlformats.org/officeDocument/2006/relationships/slide"/></Relationships>
</file>

<file path=ppt/notesSlides/_rels/notesSlide3.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3.xml" Type="http://schemas.openxmlformats.org/officeDocument/2006/relationships/slide"/></Relationships>
</file>

<file path=ppt/notesSlides/_rels/notesSlide4.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4.xml" Type="http://schemas.openxmlformats.org/officeDocument/2006/relationships/slide"/></Relationships>
</file>

<file path=ppt/notesSlides/_rels/notesSlide5.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5.xml" Type="http://schemas.openxmlformats.org/officeDocument/2006/relationships/slide"/></Relationships>
</file>

<file path=ppt/notesSlides/_rels/notesSlide6.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6.xml" Type="http://schemas.openxmlformats.org/officeDocument/2006/relationships/slide"/></Relationships>
</file>

<file path=ppt/notesSlides/_rels/notesSlide7.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7.xml" Type="http://schemas.openxmlformats.org/officeDocument/2006/relationships/slide"/></Relationships>
</file>

<file path=ppt/notesSlides/_rels/notesSlide8.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8.xml" Type="http://schemas.openxmlformats.org/officeDocument/2006/relationships/slide"/></Relationships>
</file>

<file path=ppt/notesSlides/_rels/notesSlide9.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9.xml" Type="http://schemas.openxmlformats.org/officeDocument/2006/relationships/slide"/></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2"/>
          <p:cNvSpPr>
            <a:spLocks noGrp="1" noRot="1" noChangeAspect="1" noChangeArrowheads="1" noTextEdit="1"/>
          </p:cNvSpPr>
          <p:nvPr>
            <p:ph type="sldImg"/>
          </p:nvPr>
        </p:nvSpPr>
        <p:spPr>
          <a:ln/>
        </p:spPr>
      </p:sp>
      <p:sp>
        <p:nvSpPr>
          <p:cNvPr id="19458" name="Rectangle 3"/>
          <p:cNvSpPr>
            <a:spLocks noGrp="1" noChangeArrowheads="1"/>
          </p:cNvSpPr>
          <p:nvPr>
            <p:ph type="body" idx="1"/>
          </p:nvPr>
        </p:nvSpPr>
        <p:spPr>
          <a:noFill/>
          <a:ln/>
        </p:spPr>
        <p:txBody>
          <a:bodyPr/>
          <a:lstStyle/>
          <a:p>
            <a:r>
              <a:rPr lang="ja-JP" altLang="en-US" dirty="0"/>
              <a:t>これから、「仕事と介護の両立研修　～介護で離職しないために～」を開始します。</a:t>
            </a:r>
            <a:endParaRPr lang="en-US" altLang="ja-JP" dirty="0"/>
          </a:p>
          <a:p>
            <a:endParaRPr lang="en-US" altLang="ja-JP" dirty="0"/>
          </a:p>
        </p:txBody>
      </p:sp>
    </p:spTree>
    <p:extLst>
      <p:ext uri="{BB962C8B-B14F-4D97-AF65-F5344CB8AC3E}">
        <p14:creationId xmlns:p14="http://schemas.microsoft.com/office/powerpoint/2010/main" val="180565813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スライド イメージ プレースホルダ 1"/>
          <p:cNvSpPr>
            <a:spLocks noGrp="1" noRot="1" noChangeAspect="1"/>
          </p:cNvSpPr>
          <p:nvPr>
            <p:ph type="sldImg"/>
          </p:nvPr>
        </p:nvSpPr>
        <p:spPr>
          <a:ln/>
        </p:spPr>
      </p:sp>
      <p:sp>
        <p:nvSpPr>
          <p:cNvPr id="45058" name="ノート プレースホルダ 2"/>
          <p:cNvSpPr>
            <a:spLocks noGrp="1"/>
          </p:cNvSpPr>
          <p:nvPr>
            <p:ph type="body" idx="1"/>
          </p:nvPr>
        </p:nvSpPr>
        <p:spPr>
          <a:noFill/>
          <a:ln/>
        </p:spPr>
        <p:txBody>
          <a:bodyPr/>
          <a:lstStyle/>
          <a:p>
            <a:pPr>
              <a:spcBef>
                <a:spcPts val="0"/>
              </a:spcBef>
            </a:pPr>
            <a:r>
              <a:rPr lang="ja-JP" altLang="en-US" sz="1200" dirty="0">
                <a:latin typeface="ＭＳ 明朝" panose="02020609040205080304" pitchFamily="17" charset="-128"/>
                <a:ea typeface="ＭＳ 明朝" panose="02020609040205080304" pitchFamily="17" charset="-128"/>
              </a:rPr>
              <a:t>両立支援制度それぞれの「制度趣旨」について説明します。</a:t>
            </a:r>
            <a:endParaRPr lang="en-US" altLang="ja-JP" sz="1200" dirty="0">
              <a:latin typeface="ＭＳ 明朝" panose="02020609040205080304" pitchFamily="17" charset="-128"/>
              <a:ea typeface="ＭＳ 明朝" panose="02020609040205080304" pitchFamily="17" charset="-128"/>
            </a:endParaRPr>
          </a:p>
          <a:p>
            <a:pPr marL="182342" indent="-182342" defTabSz="954812" eaLnBrk="1" fontAlgn="auto" hangingPunct="1">
              <a:spcBef>
                <a:spcPts val="0"/>
              </a:spcBef>
              <a:spcAft>
                <a:spcPts val="0"/>
              </a:spcAft>
              <a:defRPr/>
            </a:pPr>
            <a:r>
              <a:rPr lang="ja-JP" altLang="en-US" sz="1200" dirty="0">
                <a:latin typeface="ＭＳ 明朝" panose="02020609040205080304" pitchFamily="17" charset="-128"/>
                <a:ea typeface="ＭＳ 明朝" panose="02020609040205080304" pitchFamily="17" charset="-128"/>
              </a:rPr>
              <a:t>〇　まず、短期の休暇が必要な場合には、介護休暇の取得が考えられます。</a:t>
            </a:r>
          </a:p>
          <a:p>
            <a:pPr marL="182342" indent="-182342" defTabSz="954812" eaLnBrk="1" fontAlgn="auto" hangingPunct="1">
              <a:spcBef>
                <a:spcPts val="0"/>
              </a:spcBef>
              <a:spcAft>
                <a:spcPts val="0"/>
              </a:spcAft>
              <a:defRPr/>
            </a:pPr>
            <a:r>
              <a:rPr lang="ja-JP" altLang="en-US" sz="1200" dirty="0">
                <a:latin typeface="ＭＳ 明朝" panose="02020609040205080304" pitchFamily="17" charset="-128"/>
                <a:ea typeface="ＭＳ 明朝" panose="02020609040205080304" pitchFamily="17" charset="-128"/>
              </a:rPr>
              <a:t>　　 介護休暇とは、介護保険の手続や要介護状態にある家族の通院の付き添いなど、日常的な介護のニーズにスポット的に対応していただくためのものです。</a:t>
            </a:r>
            <a:endParaRPr lang="en-US" altLang="ja-JP" sz="1200" dirty="0">
              <a:latin typeface="ＭＳ 明朝" panose="02020609040205080304" pitchFamily="17" charset="-128"/>
              <a:ea typeface="ＭＳ 明朝" panose="02020609040205080304" pitchFamily="17" charset="-128"/>
            </a:endParaRPr>
          </a:p>
          <a:p>
            <a:pPr marL="182342" indent="-182342" defTabSz="954812" eaLnBrk="1" fontAlgn="auto" hangingPunct="1">
              <a:spcBef>
                <a:spcPts val="0"/>
              </a:spcBef>
              <a:spcAft>
                <a:spcPts val="0"/>
              </a:spcAft>
              <a:defRPr/>
            </a:pPr>
            <a:r>
              <a:rPr lang="ja-JP" altLang="en-US" sz="1200" dirty="0">
                <a:latin typeface="ＭＳ 明朝" panose="02020609040205080304" pitchFamily="17" charset="-128"/>
                <a:ea typeface="ＭＳ 明朝" panose="02020609040205080304" pitchFamily="17" charset="-128"/>
              </a:rPr>
              <a:t>　　 時間単位でも取得できますので、午前中、月に</a:t>
            </a:r>
            <a:r>
              <a:rPr lang="en-US" altLang="ja-JP" sz="1200" dirty="0">
                <a:latin typeface="ＭＳ 明朝" panose="02020609040205080304" pitchFamily="17" charset="-128"/>
                <a:ea typeface="ＭＳ 明朝" panose="02020609040205080304" pitchFamily="17" charset="-128"/>
              </a:rPr>
              <a:t>1</a:t>
            </a:r>
            <a:r>
              <a:rPr lang="ja-JP" altLang="en-US" sz="1200" dirty="0">
                <a:latin typeface="ＭＳ 明朝" panose="02020609040205080304" pitchFamily="17" charset="-128"/>
                <a:ea typeface="ＭＳ 明朝" panose="02020609040205080304" pitchFamily="17" charset="-128"/>
              </a:rPr>
              <a:t>度の通院に付き添うために時間単位での取得を行い、その後出社する、というケースなどが想定されます。</a:t>
            </a:r>
            <a:endParaRPr lang="en-US" altLang="ja-JP" sz="1200" dirty="0">
              <a:latin typeface="ＭＳ 明朝" panose="02020609040205080304" pitchFamily="17" charset="-128"/>
              <a:ea typeface="ＭＳ 明朝" panose="02020609040205080304" pitchFamily="17" charset="-128"/>
            </a:endParaRPr>
          </a:p>
          <a:p>
            <a:pPr marL="182342" indent="-182342" defTabSz="954812" eaLnBrk="1" fontAlgn="auto" hangingPunct="1">
              <a:spcBef>
                <a:spcPts val="0"/>
              </a:spcBef>
              <a:spcAft>
                <a:spcPts val="0"/>
              </a:spcAft>
              <a:defRPr/>
            </a:pPr>
            <a:r>
              <a:rPr lang="ja-JP" altLang="en-US" sz="1200" dirty="0">
                <a:latin typeface="ＭＳ 明朝" panose="02020609040205080304" pitchFamily="17" charset="-128"/>
                <a:ea typeface="ＭＳ 明朝" panose="02020609040205080304" pitchFamily="17" charset="-128"/>
              </a:rPr>
              <a:t>〇　続いて、長期（一定期間）の休業が必要な場合には、介護休業の取得が考えられます。</a:t>
            </a:r>
            <a:endParaRPr lang="en-US" altLang="ja-JP" sz="1200" dirty="0">
              <a:latin typeface="ＭＳ 明朝" panose="02020609040205080304" pitchFamily="17" charset="-128"/>
              <a:ea typeface="ＭＳ 明朝" panose="02020609040205080304" pitchFamily="17" charset="-128"/>
            </a:endParaRPr>
          </a:p>
          <a:p>
            <a:pPr marL="182342" indent="-182342" defTabSz="954812" eaLnBrk="1" fontAlgn="auto" hangingPunct="1">
              <a:spcBef>
                <a:spcPts val="0"/>
              </a:spcBef>
              <a:spcAft>
                <a:spcPts val="0"/>
              </a:spcAft>
              <a:defRPr/>
            </a:pPr>
            <a:r>
              <a:rPr lang="ja-JP" altLang="en-US" sz="1200" dirty="0">
                <a:latin typeface="ＭＳ 明朝" panose="02020609040205080304" pitchFamily="17" charset="-128"/>
                <a:ea typeface="ＭＳ 明朝" panose="02020609040205080304" pitchFamily="17" charset="-128"/>
              </a:rPr>
              <a:t>　　 介護休業は、仕事と介護の両立のための準備、すなわち、要介護（要支援）認定の申請、</a:t>
            </a:r>
            <a:endParaRPr lang="en-US" altLang="ja-JP" sz="1200" dirty="0">
              <a:latin typeface="ＭＳ 明朝" panose="02020609040205080304" pitchFamily="17" charset="-128"/>
              <a:ea typeface="ＭＳ 明朝" panose="02020609040205080304" pitchFamily="17" charset="-128"/>
            </a:endParaRPr>
          </a:p>
          <a:p>
            <a:pPr marL="182342" indent="-182342" defTabSz="954812" eaLnBrk="1" fontAlgn="auto" hangingPunct="1">
              <a:spcBef>
                <a:spcPts val="0"/>
              </a:spcBef>
              <a:spcAft>
                <a:spcPts val="0"/>
              </a:spcAft>
              <a:defRPr/>
            </a:pPr>
            <a:r>
              <a:rPr lang="ja-JP" altLang="en-US" sz="1200" dirty="0">
                <a:latin typeface="ＭＳ 明朝" panose="02020609040205080304" pitchFamily="17" charset="-128"/>
                <a:ea typeface="ＭＳ 明朝" panose="02020609040205080304" pitchFamily="17" charset="-128"/>
              </a:rPr>
              <a:t>　　ケアマネジャーの決定、介護施設の見学などを行うための期間だと理解してください。</a:t>
            </a:r>
          </a:p>
          <a:p>
            <a:pPr marL="182342" indent="-182342" defTabSz="954812" eaLnBrk="1" fontAlgn="auto" hangingPunct="1">
              <a:spcBef>
                <a:spcPts val="0"/>
              </a:spcBef>
              <a:spcAft>
                <a:spcPts val="0"/>
              </a:spcAft>
              <a:defRPr/>
            </a:pPr>
            <a:r>
              <a:rPr lang="ja-JP" altLang="en-US" sz="1200" dirty="0">
                <a:latin typeface="ＭＳ 明朝" panose="02020609040205080304" pitchFamily="17" charset="-128"/>
                <a:ea typeface="ＭＳ 明朝" panose="02020609040205080304" pitchFamily="17" charset="-128"/>
              </a:rPr>
              <a:t>　　 法律上の取得可能期間は、最長</a:t>
            </a:r>
            <a:r>
              <a:rPr lang="en-US" altLang="ja-JP" sz="1200" dirty="0">
                <a:latin typeface="ＭＳ 明朝" panose="02020609040205080304" pitchFamily="17" charset="-128"/>
                <a:ea typeface="ＭＳ 明朝" panose="02020609040205080304" pitchFamily="17" charset="-128"/>
              </a:rPr>
              <a:t>93</a:t>
            </a:r>
            <a:r>
              <a:rPr lang="ja-JP" altLang="en-US" sz="1200" dirty="0">
                <a:latin typeface="ＭＳ 明朝" panose="02020609040205080304" pitchFamily="17" charset="-128"/>
                <a:ea typeface="ＭＳ 明朝" panose="02020609040205080304" pitchFamily="17" charset="-128"/>
              </a:rPr>
              <a:t>日間とされているため、あくまで、仕事と介護の両立のための体制整備のための休業である、と理解しておくことが重要です。</a:t>
            </a:r>
            <a:endParaRPr lang="en-US" altLang="ja-JP" sz="1200" dirty="0">
              <a:latin typeface="ＭＳ 明朝" panose="02020609040205080304" pitchFamily="17" charset="-128"/>
              <a:ea typeface="ＭＳ 明朝" panose="02020609040205080304" pitchFamily="17" charset="-128"/>
            </a:endParaRPr>
          </a:p>
          <a:p>
            <a:pPr marL="182342" indent="-182342" defTabSz="954812" eaLnBrk="1" fontAlgn="auto" hangingPunct="1">
              <a:spcBef>
                <a:spcPts val="0"/>
              </a:spcBef>
              <a:spcAft>
                <a:spcPts val="0"/>
              </a:spcAft>
              <a:defRPr/>
            </a:pPr>
            <a:r>
              <a:rPr lang="ja-JP" altLang="en-US" sz="1200" dirty="0">
                <a:latin typeface="ＭＳ 明朝" panose="02020609040205080304" pitchFamily="17" charset="-128"/>
                <a:ea typeface="ＭＳ 明朝" panose="02020609040205080304" pitchFamily="17" charset="-128"/>
              </a:rPr>
              <a:t>〇　最後に、仕事をしながら介護に対応する場合には、所定労働時間の短縮等の措置や、所定外労働の制限（残業免除）などの柔軟な働き方を利用することが考えられます。</a:t>
            </a:r>
            <a:endParaRPr lang="en-US" altLang="ja-JP" sz="1200" dirty="0">
              <a:latin typeface="ＭＳ 明朝" panose="02020609040205080304" pitchFamily="17" charset="-128"/>
              <a:ea typeface="ＭＳ 明朝" panose="02020609040205080304" pitchFamily="17" charset="-128"/>
            </a:endParaRPr>
          </a:p>
          <a:p>
            <a:pPr marL="182342" indent="-182342" defTabSz="954812" eaLnBrk="1" fontAlgn="auto" hangingPunct="1">
              <a:spcBef>
                <a:spcPts val="0"/>
              </a:spcBef>
              <a:spcAft>
                <a:spcPts val="0"/>
              </a:spcAft>
              <a:defRPr/>
            </a:pPr>
            <a:r>
              <a:rPr lang="ja-JP" altLang="en-US" sz="1200" dirty="0">
                <a:latin typeface="ＭＳ 明朝" panose="02020609040205080304" pitchFamily="17" charset="-128"/>
                <a:ea typeface="ＭＳ 明朝" panose="02020609040205080304" pitchFamily="17" charset="-128"/>
              </a:rPr>
              <a:t>　　 例えば、</a:t>
            </a:r>
            <a:endParaRPr lang="en-US" altLang="ja-JP" sz="1200" dirty="0">
              <a:latin typeface="ＭＳ 明朝" panose="02020609040205080304" pitchFamily="17" charset="-128"/>
              <a:ea typeface="ＭＳ 明朝" panose="02020609040205080304" pitchFamily="17" charset="-128"/>
            </a:endParaRPr>
          </a:p>
          <a:p>
            <a:pPr marL="324000" indent="-324000" defTabSz="954812" eaLnBrk="1" fontAlgn="auto" hangingPunct="1">
              <a:spcBef>
                <a:spcPts val="0"/>
              </a:spcBef>
              <a:spcAft>
                <a:spcPts val="0"/>
              </a:spcAft>
              <a:defRPr/>
            </a:pPr>
            <a:r>
              <a:rPr lang="ja-JP" altLang="en-US" sz="1200" dirty="0">
                <a:latin typeface="ＭＳ 明朝" panose="02020609040205080304" pitchFamily="17" charset="-128"/>
                <a:ea typeface="ＭＳ 明朝" panose="02020609040205080304" pitchFamily="17" charset="-128"/>
              </a:rPr>
              <a:t>　 ・　デイサービスの送迎など日常的な介護のニーズに定期的に対応するために短時間勤務を取得したり、</a:t>
            </a:r>
            <a:endParaRPr lang="en-US" altLang="ja-JP" sz="1200" dirty="0">
              <a:latin typeface="ＭＳ 明朝" panose="02020609040205080304" pitchFamily="17" charset="-128"/>
              <a:ea typeface="ＭＳ 明朝" panose="02020609040205080304" pitchFamily="17" charset="-128"/>
            </a:endParaRPr>
          </a:p>
          <a:p>
            <a:pPr marL="324000" indent="-324000" defTabSz="954812" eaLnBrk="1" fontAlgn="auto" hangingPunct="1">
              <a:spcBef>
                <a:spcPts val="0"/>
              </a:spcBef>
              <a:spcAft>
                <a:spcPts val="0"/>
              </a:spcAft>
              <a:defRPr/>
            </a:pPr>
            <a:r>
              <a:rPr lang="ja-JP" altLang="en-US" sz="1200" dirty="0">
                <a:latin typeface="ＭＳ 明朝" panose="02020609040205080304" pitchFamily="17" charset="-128"/>
                <a:ea typeface="ＭＳ 明朝" panose="02020609040205080304" pitchFamily="17" charset="-128"/>
              </a:rPr>
              <a:t>　 ・　平日の午前中に体調の悪い家族を自宅で見守るため、フレックスタイム制度を活用し、</a:t>
            </a:r>
            <a:r>
              <a:rPr lang="en-US" altLang="ja-JP" sz="1200" dirty="0">
                <a:latin typeface="ＭＳ 明朝" panose="02020609040205080304" pitchFamily="17" charset="-128"/>
                <a:ea typeface="ＭＳ 明朝" panose="02020609040205080304" pitchFamily="17" charset="-128"/>
              </a:rPr>
              <a:t>12</a:t>
            </a:r>
            <a:r>
              <a:rPr lang="ja-JP" altLang="en-US" sz="1200" dirty="0">
                <a:latin typeface="ＭＳ 明朝" panose="02020609040205080304" pitchFamily="17" charset="-128"/>
                <a:ea typeface="ＭＳ 明朝" panose="02020609040205080304" pitchFamily="17" charset="-128"/>
              </a:rPr>
              <a:t>時出社</a:t>
            </a:r>
            <a:r>
              <a:rPr lang="en-US" altLang="ja-JP" sz="1200" dirty="0">
                <a:latin typeface="ＭＳ 明朝" panose="02020609040205080304" pitchFamily="17" charset="-128"/>
                <a:ea typeface="ＭＳ 明朝" panose="02020609040205080304" pitchFamily="17" charset="-128"/>
              </a:rPr>
              <a:t>20</a:t>
            </a:r>
            <a:r>
              <a:rPr lang="ja-JP" altLang="en-US" sz="1200" dirty="0">
                <a:latin typeface="ＭＳ 明朝" panose="02020609040205080304" pitchFamily="17" charset="-128"/>
                <a:ea typeface="ＭＳ 明朝" panose="02020609040205080304" pitchFamily="17" charset="-128"/>
              </a:rPr>
              <a:t>時退社で勤務したり、</a:t>
            </a:r>
            <a:endParaRPr lang="en-US" altLang="ja-JP" sz="1200" dirty="0">
              <a:latin typeface="ＭＳ 明朝" panose="02020609040205080304" pitchFamily="17" charset="-128"/>
              <a:ea typeface="ＭＳ 明朝" panose="02020609040205080304" pitchFamily="17" charset="-128"/>
            </a:endParaRPr>
          </a:p>
          <a:p>
            <a:pPr marL="324000" indent="-324000" defTabSz="954812" eaLnBrk="1" fontAlgn="auto" hangingPunct="1">
              <a:spcBef>
                <a:spcPts val="0"/>
              </a:spcBef>
              <a:spcAft>
                <a:spcPts val="0"/>
              </a:spcAft>
              <a:defRPr/>
            </a:pPr>
            <a:r>
              <a:rPr lang="ja-JP" altLang="en-US" sz="1200" dirty="0">
                <a:latin typeface="ＭＳ 明朝" panose="02020609040205080304" pitchFamily="17" charset="-128"/>
                <a:ea typeface="ＭＳ 明朝" panose="02020609040205080304" pitchFamily="17" charset="-128"/>
              </a:rPr>
              <a:t>　 ・　残業を免除してもらうために、所定外労働の制限を利用し、平日は毎日定時に退社する、</a:t>
            </a:r>
            <a:endParaRPr lang="en-US" altLang="ja-JP" sz="1200" dirty="0">
              <a:latin typeface="ＭＳ 明朝" panose="02020609040205080304" pitchFamily="17" charset="-128"/>
              <a:ea typeface="ＭＳ 明朝" panose="02020609040205080304" pitchFamily="17" charset="-128"/>
            </a:endParaRPr>
          </a:p>
          <a:p>
            <a:pPr marL="182342" indent="-182342" defTabSz="954812" eaLnBrk="1" fontAlgn="auto" hangingPunct="1">
              <a:spcBef>
                <a:spcPts val="0"/>
              </a:spcBef>
              <a:spcAft>
                <a:spcPts val="0"/>
              </a:spcAft>
              <a:defRPr/>
            </a:pPr>
            <a:r>
              <a:rPr lang="ja-JP" altLang="en-US" sz="1200" dirty="0">
                <a:latin typeface="ＭＳ 明朝" panose="02020609040205080304" pitchFamily="17" charset="-128"/>
                <a:ea typeface="ＭＳ 明朝" panose="02020609040205080304" pitchFamily="17" charset="-128"/>
              </a:rPr>
              <a:t>　　といった対応が考えられます。</a:t>
            </a:r>
          </a:p>
          <a:p>
            <a:pPr marL="182342" indent="-182342" defTabSz="954812" eaLnBrk="1" fontAlgn="auto" hangingPunct="1">
              <a:spcBef>
                <a:spcPts val="0"/>
              </a:spcBef>
              <a:spcAft>
                <a:spcPts val="0"/>
              </a:spcAft>
              <a:defRPr/>
            </a:pPr>
            <a:r>
              <a:rPr lang="ja-JP" altLang="en-US" sz="1200" dirty="0">
                <a:latin typeface="ＭＳ 明朝" panose="02020609040205080304" pitchFamily="17" charset="-128"/>
                <a:ea typeface="ＭＳ 明朝" panose="02020609040205080304" pitchFamily="17" charset="-128"/>
              </a:rPr>
              <a:t>〇　このように、社員の皆さんが直面している介護の状況等を踏まえ、短期の休暇が必要な場合や、仕事をしながら介護に対応する場合など、必要に応じた制度を利用することが重要です。</a:t>
            </a:r>
          </a:p>
        </p:txBody>
      </p:sp>
    </p:spTree>
    <p:extLst>
      <p:ext uri="{BB962C8B-B14F-4D97-AF65-F5344CB8AC3E}">
        <p14:creationId xmlns:p14="http://schemas.microsoft.com/office/powerpoint/2010/main" val="185631655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スライド イメージ プレースホルダ 1"/>
          <p:cNvSpPr>
            <a:spLocks noGrp="1" noRot="1" noChangeAspect="1"/>
          </p:cNvSpPr>
          <p:nvPr>
            <p:ph type="sldImg"/>
          </p:nvPr>
        </p:nvSpPr>
        <p:spPr>
          <a:ln/>
        </p:spPr>
      </p:sp>
      <p:sp>
        <p:nvSpPr>
          <p:cNvPr id="45058" name="ノート プレースホルダ 2"/>
          <p:cNvSpPr>
            <a:spLocks noGrp="1"/>
          </p:cNvSpPr>
          <p:nvPr>
            <p:ph type="body" idx="1"/>
          </p:nvPr>
        </p:nvSpPr>
        <p:spPr>
          <a:noFill/>
          <a:ln/>
        </p:spPr>
        <p:txBody>
          <a:bodyPr/>
          <a:lstStyle/>
          <a:p>
            <a:pPr marL="182342" indent="-182342" defTabSz="954812" eaLnBrk="1" fontAlgn="auto" hangingPunct="1">
              <a:spcBef>
                <a:spcPts val="432"/>
              </a:spcBef>
              <a:spcAft>
                <a:spcPts val="0"/>
              </a:spcAft>
              <a:defRPr/>
            </a:pPr>
            <a:r>
              <a:rPr lang="ja-JP" altLang="en-US" sz="1200" dirty="0">
                <a:latin typeface="ＭＳ 明朝" panose="02020609040205080304" pitchFamily="17" charset="-128"/>
                <a:ea typeface="ＭＳ 明朝" panose="02020609040205080304" pitchFamily="17" charset="-128"/>
              </a:rPr>
              <a:t>〇　また、介護休業については、対象家族１人につき、通算</a:t>
            </a:r>
            <a:r>
              <a:rPr lang="en-US" altLang="ja-JP" sz="1200" dirty="0">
                <a:latin typeface="ＭＳ 明朝" panose="02020609040205080304" pitchFamily="17" charset="-128"/>
                <a:ea typeface="ＭＳ 明朝" panose="02020609040205080304" pitchFamily="17" charset="-128"/>
              </a:rPr>
              <a:t>93</a:t>
            </a:r>
            <a:r>
              <a:rPr lang="ja-JP" altLang="en-US" sz="1200" dirty="0">
                <a:latin typeface="ＭＳ 明朝" panose="02020609040205080304" pitchFamily="17" charset="-128"/>
                <a:ea typeface="ＭＳ 明朝" panose="02020609040205080304" pitchFamily="17" charset="-128"/>
              </a:rPr>
              <a:t>日</a:t>
            </a:r>
            <a:r>
              <a:rPr lang="ja-JP" altLang="ja-JP" sz="1200" dirty="0">
                <a:latin typeface="ＭＳ 明朝" panose="02020609040205080304" pitchFamily="17" charset="-128"/>
                <a:ea typeface="ＭＳ 明朝" panose="02020609040205080304" pitchFamily="17" charset="-128"/>
              </a:rPr>
              <a:t>の範囲内で、分割して合計</a:t>
            </a:r>
            <a:r>
              <a:rPr lang="ja-JP" altLang="en-US" sz="1200" dirty="0">
                <a:latin typeface="ＭＳ 明朝" panose="02020609040205080304" pitchFamily="17" charset="-128"/>
                <a:ea typeface="ＭＳ 明朝" panose="02020609040205080304" pitchFamily="17" charset="-128"/>
              </a:rPr>
              <a:t>３</a:t>
            </a:r>
            <a:r>
              <a:rPr lang="ja-JP" altLang="ja-JP" sz="1200" dirty="0">
                <a:latin typeface="ＭＳ 明朝" panose="02020609040205080304" pitchFamily="17" charset="-128"/>
                <a:ea typeface="ＭＳ 明朝" panose="02020609040205080304" pitchFamily="17" charset="-128"/>
              </a:rPr>
              <a:t>回まで取得することが可能です</a:t>
            </a:r>
            <a:r>
              <a:rPr lang="ja-JP" altLang="en-US" sz="1200" dirty="0">
                <a:latin typeface="ＭＳ 明朝" panose="02020609040205080304" pitchFamily="17" charset="-128"/>
                <a:ea typeface="ＭＳ 明朝" panose="02020609040205080304" pitchFamily="17" charset="-128"/>
              </a:rPr>
              <a:t>。</a:t>
            </a:r>
            <a:endParaRPr lang="en-US" altLang="ja-JP" sz="1200" dirty="0">
              <a:latin typeface="ＭＳ 明朝" panose="02020609040205080304" pitchFamily="17" charset="-128"/>
              <a:ea typeface="ＭＳ 明朝" panose="02020609040205080304" pitchFamily="17" charset="-128"/>
            </a:endParaRPr>
          </a:p>
          <a:p>
            <a:pPr marL="182342" indent="-182342" defTabSz="954812" eaLnBrk="1" fontAlgn="auto" hangingPunct="1">
              <a:spcBef>
                <a:spcPts val="432"/>
              </a:spcBef>
              <a:spcAft>
                <a:spcPts val="0"/>
              </a:spcAft>
              <a:defRPr/>
            </a:pPr>
            <a:r>
              <a:rPr lang="ja-JP" altLang="en-US" sz="1200" dirty="0">
                <a:latin typeface="ＭＳ 明朝" panose="02020609040205080304" pitchFamily="17" charset="-128"/>
                <a:ea typeface="ＭＳ 明朝" panose="02020609040205080304" pitchFamily="17" charset="-128"/>
              </a:rPr>
              <a:t>　 　介護は、長ければ</a:t>
            </a:r>
            <a:r>
              <a:rPr lang="en-US" altLang="ja-JP" sz="1200" dirty="0">
                <a:latin typeface="ＭＳ 明朝" panose="02020609040205080304" pitchFamily="17" charset="-128"/>
                <a:ea typeface="ＭＳ 明朝" panose="02020609040205080304" pitchFamily="17" charset="-128"/>
              </a:rPr>
              <a:t>10</a:t>
            </a:r>
            <a:r>
              <a:rPr lang="ja-JP" altLang="en-US" sz="1200" dirty="0">
                <a:latin typeface="ＭＳ 明朝" panose="02020609040205080304" pitchFamily="17" charset="-128"/>
                <a:ea typeface="ＭＳ 明朝" panose="02020609040205080304" pitchFamily="17" charset="-128"/>
              </a:rPr>
              <a:t>年以上にも及ぶため、その中で状況が変わっていくことが考えられます。</a:t>
            </a:r>
            <a:endParaRPr lang="en-US" altLang="ja-JP" sz="1200" dirty="0">
              <a:latin typeface="ＭＳ 明朝" panose="02020609040205080304" pitchFamily="17" charset="-128"/>
              <a:ea typeface="ＭＳ 明朝" panose="02020609040205080304" pitchFamily="17" charset="-128"/>
            </a:endParaRPr>
          </a:p>
          <a:p>
            <a:pPr marL="182342" indent="-182342" defTabSz="954812" eaLnBrk="1" fontAlgn="auto" hangingPunct="1">
              <a:spcBef>
                <a:spcPts val="432"/>
              </a:spcBef>
              <a:spcAft>
                <a:spcPts val="0"/>
              </a:spcAft>
              <a:defRPr/>
            </a:pPr>
            <a:r>
              <a:rPr lang="ja-JP" altLang="en-US" sz="1200" dirty="0">
                <a:latin typeface="ＭＳ 明朝" panose="02020609040205080304" pitchFamily="17" charset="-128"/>
                <a:ea typeface="ＭＳ 明朝" panose="02020609040205080304" pitchFamily="17" charset="-128"/>
              </a:rPr>
              <a:t>　　 ここで、介護休業を分割して利用するイメージをお示しします。</a:t>
            </a:r>
            <a:endParaRPr lang="en-US" altLang="ja-JP" sz="1200" dirty="0">
              <a:latin typeface="ＭＳ 明朝" panose="02020609040205080304" pitchFamily="17" charset="-128"/>
              <a:ea typeface="ＭＳ 明朝" panose="02020609040205080304" pitchFamily="17" charset="-128"/>
            </a:endParaRPr>
          </a:p>
          <a:p>
            <a:pPr marL="182342" indent="-182342" defTabSz="954812" eaLnBrk="1" fontAlgn="auto" hangingPunct="1">
              <a:spcBef>
                <a:spcPts val="432"/>
              </a:spcBef>
              <a:spcAft>
                <a:spcPts val="0"/>
              </a:spcAft>
              <a:defRPr/>
            </a:pPr>
            <a:r>
              <a:rPr lang="ja-JP" altLang="en-US" sz="1200" dirty="0">
                <a:latin typeface="ＭＳ 明朝" panose="02020609040205080304" pitchFamily="17" charset="-128"/>
                <a:ea typeface="ＭＳ 明朝" panose="02020609040205080304" pitchFamily="17" charset="-128"/>
              </a:rPr>
              <a:t>　 　例えば、父親が、骨折入院したところ、急に認知症の症状が悪化するなどして、介護の課題に直面した場合には、１回目の介護休業として</a:t>
            </a:r>
            <a:r>
              <a:rPr lang="en-US" altLang="ja-JP" sz="1200" dirty="0">
                <a:latin typeface="ＭＳ 明朝" panose="02020609040205080304" pitchFamily="17" charset="-128"/>
                <a:ea typeface="ＭＳ 明朝" panose="02020609040205080304" pitchFamily="17" charset="-128"/>
              </a:rPr>
              <a:t>30</a:t>
            </a:r>
            <a:r>
              <a:rPr lang="ja-JP" altLang="en-US" sz="1200" dirty="0">
                <a:latin typeface="ＭＳ 明朝" panose="02020609040205080304" pitchFamily="17" charset="-128"/>
                <a:ea typeface="ＭＳ 明朝" panose="02020609040205080304" pitchFamily="17" charset="-128"/>
              </a:rPr>
              <a:t>日間の休業を取得し、緊急対応のための介護や、要介護認定の申請等を行う、といった対応を講じることが考えられます。</a:t>
            </a:r>
            <a:endParaRPr lang="en-US" altLang="ja-JP" sz="1200" dirty="0">
              <a:latin typeface="ＭＳ 明朝" panose="02020609040205080304" pitchFamily="17" charset="-128"/>
              <a:ea typeface="ＭＳ 明朝" panose="02020609040205080304" pitchFamily="17" charset="-128"/>
            </a:endParaRPr>
          </a:p>
          <a:p>
            <a:pPr marL="182342" indent="-182342" defTabSz="954812" eaLnBrk="1" fontAlgn="auto" hangingPunct="1">
              <a:spcBef>
                <a:spcPts val="432"/>
              </a:spcBef>
              <a:spcAft>
                <a:spcPts val="0"/>
              </a:spcAft>
              <a:defRPr/>
            </a:pPr>
            <a:r>
              <a:rPr lang="ja-JP" altLang="en-US" sz="1200" dirty="0">
                <a:latin typeface="ＭＳ 明朝" panose="02020609040205080304" pitchFamily="17" charset="-128"/>
                <a:ea typeface="ＭＳ 明朝" panose="02020609040205080304" pitchFamily="17" charset="-128"/>
              </a:rPr>
              <a:t>　 　その後、しばらくはデイサービスやショートステイなどの介護サービスの利用により、仕事と介護の両立を図っていたのですが、父親の状態が少しずつ悪化してきて、いよいよ施設入所を検討するタイミングになったら、施設見学等を行うために２回目の介護休業を</a:t>
            </a:r>
            <a:r>
              <a:rPr lang="en-US" altLang="ja-JP" sz="1200" dirty="0">
                <a:latin typeface="ＭＳ 明朝" panose="02020609040205080304" pitchFamily="17" charset="-128"/>
                <a:ea typeface="ＭＳ 明朝" panose="02020609040205080304" pitchFamily="17" charset="-128"/>
              </a:rPr>
              <a:t>30</a:t>
            </a:r>
            <a:r>
              <a:rPr lang="ja-JP" altLang="en-US" sz="1200" dirty="0">
                <a:latin typeface="ＭＳ 明朝" panose="02020609040205080304" pitchFamily="17" charset="-128"/>
                <a:ea typeface="ＭＳ 明朝" panose="02020609040205080304" pitchFamily="17" charset="-128"/>
              </a:rPr>
              <a:t>日間取得。</a:t>
            </a:r>
            <a:endParaRPr lang="en-US" altLang="ja-JP" sz="1200" dirty="0">
              <a:latin typeface="ＭＳ 明朝" panose="02020609040205080304" pitchFamily="17" charset="-128"/>
              <a:ea typeface="ＭＳ 明朝" panose="02020609040205080304" pitchFamily="17" charset="-128"/>
            </a:endParaRPr>
          </a:p>
          <a:p>
            <a:pPr marL="182342" indent="-182342" defTabSz="954812" eaLnBrk="1" fontAlgn="auto" hangingPunct="1">
              <a:spcBef>
                <a:spcPts val="432"/>
              </a:spcBef>
              <a:spcAft>
                <a:spcPts val="0"/>
              </a:spcAft>
              <a:defRPr/>
            </a:pPr>
            <a:r>
              <a:rPr lang="ja-JP" altLang="en-US" sz="1200" dirty="0">
                <a:latin typeface="ＭＳ 明朝" panose="02020609040205080304" pitchFamily="17" charset="-128"/>
                <a:ea typeface="ＭＳ 明朝" panose="02020609040205080304" pitchFamily="17" charset="-128"/>
              </a:rPr>
              <a:t>　　 施設に預けて、週末等に会いにいく日々を続けていたのですが、いよいよ看取りが間近になったタイミングで、３回目の介護休業を取って、最期の時間をなるべく一緒に過ごす、といった対応が考えられます。</a:t>
            </a:r>
            <a:endParaRPr lang="en-US" altLang="ja-JP" sz="1200" dirty="0">
              <a:latin typeface="ＭＳ 明朝" panose="02020609040205080304" pitchFamily="17" charset="-128"/>
              <a:ea typeface="ＭＳ 明朝" panose="02020609040205080304" pitchFamily="17" charset="-128"/>
            </a:endParaRPr>
          </a:p>
          <a:p>
            <a:pPr marL="182342" indent="-182342" defTabSz="954812" eaLnBrk="1" fontAlgn="auto" hangingPunct="1">
              <a:spcBef>
                <a:spcPts val="432"/>
              </a:spcBef>
              <a:spcAft>
                <a:spcPts val="0"/>
              </a:spcAft>
              <a:defRPr/>
            </a:pPr>
            <a:r>
              <a:rPr lang="ja-JP" altLang="en-US" sz="1200" dirty="0">
                <a:latin typeface="ＭＳ 明朝" panose="02020609040205080304" pitchFamily="17" charset="-128"/>
                <a:ea typeface="ＭＳ 明朝" panose="02020609040205080304" pitchFamily="17" charset="-128"/>
              </a:rPr>
              <a:t>〇　このように、介護休業は、自分で家族の介護をするためだけの期間ではなく、仕事と介護の両立ができるように体制を整えるための準備期間であることを認識した上で、介護の状況に応じて、上手に分割取得していくことが考えられます。</a:t>
            </a:r>
            <a:endParaRPr lang="en-US" altLang="ja-JP" sz="1200" dirty="0">
              <a:latin typeface="ＭＳ 明朝" panose="02020609040205080304" pitchFamily="17" charset="-128"/>
              <a:ea typeface="ＭＳ 明朝" panose="02020609040205080304" pitchFamily="17" charset="-128"/>
            </a:endParaRPr>
          </a:p>
          <a:p>
            <a:endParaRPr lang="en-US" altLang="ja-JP" dirty="0">
              <a:latin typeface="ＭＳ Ｐ明朝" panose="02020600040205080304" pitchFamily="18" charset="-128"/>
              <a:ea typeface="ＭＳ Ｐ明朝" panose="02020600040205080304" pitchFamily="18" charset="-128"/>
            </a:endParaRPr>
          </a:p>
        </p:txBody>
      </p:sp>
    </p:spTree>
    <p:extLst>
      <p:ext uri="{BB962C8B-B14F-4D97-AF65-F5344CB8AC3E}">
        <p14:creationId xmlns:p14="http://schemas.microsoft.com/office/powerpoint/2010/main" val="247551915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スライド イメージ プレースホルダ 1"/>
          <p:cNvSpPr>
            <a:spLocks noGrp="1" noRot="1" noChangeAspect="1"/>
          </p:cNvSpPr>
          <p:nvPr>
            <p:ph type="sldImg"/>
          </p:nvPr>
        </p:nvSpPr>
        <p:spPr>
          <a:ln/>
        </p:spPr>
      </p:sp>
      <p:sp>
        <p:nvSpPr>
          <p:cNvPr id="43010" name="ノート プレースホルダ 2"/>
          <p:cNvSpPr>
            <a:spLocks noGrp="1"/>
          </p:cNvSpPr>
          <p:nvPr>
            <p:ph type="body" idx="1"/>
          </p:nvPr>
        </p:nvSpPr>
        <p:spPr>
          <a:noFill/>
          <a:ln/>
        </p:spPr>
        <p:txBody>
          <a:bodyPr/>
          <a:lstStyle/>
          <a:p>
            <a:pPr marL="182342" indent="-182342" defTabSz="954812" eaLnBrk="1" fontAlgn="auto" hangingPunct="1">
              <a:spcBef>
                <a:spcPts val="432"/>
              </a:spcBef>
              <a:spcAft>
                <a:spcPts val="0"/>
              </a:spcAft>
              <a:defRPr/>
            </a:pPr>
            <a:r>
              <a:rPr lang="ja-JP" altLang="en-US" dirty="0">
                <a:latin typeface="ＭＳ 明朝" panose="02020609040205080304" pitchFamily="17" charset="-128"/>
                <a:ea typeface="ＭＳ 明朝" panose="02020609040205080304" pitchFamily="17" charset="-128"/>
              </a:rPr>
              <a:t>〇　続いて、介護休業制度等を取れる対象家族の範囲についてです。</a:t>
            </a:r>
            <a:endParaRPr lang="en-US" altLang="ja-JP" dirty="0">
              <a:latin typeface="ＭＳ 明朝" panose="02020609040205080304" pitchFamily="17" charset="-128"/>
              <a:ea typeface="ＭＳ 明朝" panose="02020609040205080304" pitchFamily="17" charset="-128"/>
            </a:endParaRPr>
          </a:p>
          <a:p>
            <a:pPr marL="182342" indent="-182342" defTabSz="954812" eaLnBrk="1" fontAlgn="auto" hangingPunct="1">
              <a:spcBef>
                <a:spcPts val="432"/>
              </a:spcBef>
              <a:spcAft>
                <a:spcPts val="0"/>
              </a:spcAft>
              <a:defRPr/>
            </a:pPr>
            <a:r>
              <a:rPr lang="ja-JP" altLang="en-US" dirty="0">
                <a:latin typeface="ＭＳ 明朝" panose="02020609040205080304" pitchFamily="17" charset="-128"/>
                <a:ea typeface="ＭＳ 明朝" panose="02020609040205080304" pitchFamily="17" charset="-128"/>
              </a:rPr>
              <a:t>　　 対象家族には、両親・義父母だけでなく、配偶者、子、祖父母、兄弟姉妹等も含まれていることにもご留意ください。</a:t>
            </a:r>
            <a:endParaRPr lang="en-US" altLang="ja-JP" dirty="0">
              <a:latin typeface="ＭＳ 明朝" panose="02020609040205080304" pitchFamily="17" charset="-128"/>
              <a:ea typeface="ＭＳ 明朝" panose="02020609040205080304" pitchFamily="17" charset="-128"/>
            </a:endParaRPr>
          </a:p>
          <a:p>
            <a:pPr marL="182342" indent="-182342" defTabSz="954812" eaLnBrk="1" fontAlgn="auto" hangingPunct="1">
              <a:spcBef>
                <a:spcPts val="432"/>
              </a:spcBef>
              <a:spcAft>
                <a:spcPts val="0"/>
              </a:spcAft>
              <a:defRPr/>
            </a:pPr>
            <a:r>
              <a:rPr lang="ja-JP" altLang="en-US" dirty="0">
                <a:latin typeface="ＭＳ 明朝" panose="02020609040205080304" pitchFamily="17" charset="-128"/>
                <a:ea typeface="ＭＳ 明朝" panose="02020609040205080304" pitchFamily="17" charset="-128"/>
              </a:rPr>
              <a:t>〇　また、介護休業制度等は、２週間以上の期間にわたり、常時介護を必要とする状態に該当する「対象家族」を介護する場合に利用が可能です。</a:t>
            </a:r>
            <a:endParaRPr lang="en-US" altLang="ja-JP" dirty="0">
              <a:latin typeface="ＭＳ 明朝" panose="02020609040205080304" pitchFamily="17" charset="-128"/>
              <a:ea typeface="ＭＳ 明朝" panose="02020609040205080304" pitchFamily="17" charset="-128"/>
            </a:endParaRPr>
          </a:p>
          <a:p>
            <a:pPr marL="182342" indent="-182342" defTabSz="954812" eaLnBrk="1" fontAlgn="auto" hangingPunct="1">
              <a:spcBef>
                <a:spcPts val="432"/>
              </a:spcBef>
              <a:spcAft>
                <a:spcPts val="0"/>
              </a:spcAft>
              <a:defRPr/>
            </a:pPr>
            <a:r>
              <a:rPr lang="ja-JP" altLang="en-US" dirty="0">
                <a:latin typeface="ＭＳ 明朝" panose="02020609040205080304" pitchFamily="17" charset="-128"/>
                <a:ea typeface="ＭＳ 明朝" panose="02020609040205080304" pitchFamily="17" charset="-128"/>
              </a:rPr>
              <a:t>　　 すなわち、要介護認定を受けていなくても、「常時介護を必要とする状態に関する判断基準」によって判断を行うことで、休業等の取得を行うことができます。</a:t>
            </a:r>
            <a:endParaRPr lang="en-US" altLang="ja-JP" dirty="0">
              <a:latin typeface="ＭＳ 明朝" panose="02020609040205080304" pitchFamily="17" charset="-128"/>
              <a:ea typeface="ＭＳ 明朝" panose="02020609040205080304" pitchFamily="17" charset="-128"/>
            </a:endParaRPr>
          </a:p>
          <a:p>
            <a:pPr marL="182342" indent="-182342" defTabSz="954812" eaLnBrk="1" fontAlgn="auto" hangingPunct="1">
              <a:spcBef>
                <a:spcPts val="432"/>
              </a:spcBef>
              <a:spcAft>
                <a:spcPts val="0"/>
              </a:spcAft>
              <a:defRPr/>
            </a:pPr>
            <a:r>
              <a:rPr lang="ja-JP" altLang="en-US" dirty="0">
                <a:latin typeface="ＭＳ 明朝" panose="02020609040205080304" pitchFamily="17" charset="-128"/>
                <a:ea typeface="ＭＳ 明朝" panose="02020609040205080304" pitchFamily="17" charset="-128"/>
              </a:rPr>
              <a:t>　 　例えば、高齢者だけではなく、障害児・者や医療的ケア児・者であっても、この「基準」に該当すれば介護両立支援制度等を利用することが可能ですので、ご留意ください。</a:t>
            </a:r>
            <a:endParaRPr lang="en-US" altLang="ja-JP" dirty="0">
              <a:latin typeface="ＭＳ 明朝" panose="02020609040205080304" pitchFamily="17" charset="-128"/>
              <a:ea typeface="ＭＳ 明朝" panose="02020609040205080304" pitchFamily="17" charset="-128"/>
            </a:endParaRPr>
          </a:p>
        </p:txBody>
      </p:sp>
    </p:spTree>
    <p:extLst>
      <p:ext uri="{BB962C8B-B14F-4D97-AF65-F5344CB8AC3E}">
        <p14:creationId xmlns:p14="http://schemas.microsoft.com/office/powerpoint/2010/main" val="215918056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スライド イメージ プレースホルダ 1"/>
          <p:cNvSpPr>
            <a:spLocks noGrp="1" noRot="1" noChangeAspect="1"/>
          </p:cNvSpPr>
          <p:nvPr>
            <p:ph type="sldImg"/>
          </p:nvPr>
        </p:nvSpPr>
        <p:spPr>
          <a:ln/>
        </p:spPr>
      </p:sp>
      <p:sp>
        <p:nvSpPr>
          <p:cNvPr id="47106" name="ノート プレースホルダ 2"/>
          <p:cNvSpPr>
            <a:spLocks noGrp="1"/>
          </p:cNvSpPr>
          <p:nvPr>
            <p:ph type="body" idx="1"/>
          </p:nvPr>
        </p:nvSpPr>
        <p:spPr>
          <a:noFill/>
          <a:ln/>
        </p:spPr>
        <p:txBody>
          <a:bodyPr/>
          <a:lstStyle/>
          <a:p>
            <a:r>
              <a:rPr lang="ja-JP" altLang="en-US" dirty="0">
                <a:latin typeface="ＭＳ 明朝" panose="02020609040205080304" pitchFamily="17" charset="-128"/>
                <a:ea typeface="ＭＳ 明朝" panose="02020609040205080304" pitchFamily="17" charset="-128"/>
              </a:rPr>
              <a:t>２点目は、介護保険制度等による介護サービスを利用し、「自分で介護をしすぎない」についてです。</a:t>
            </a:r>
            <a:endParaRPr lang="en-US" altLang="ja-JP" dirty="0">
              <a:latin typeface="ＭＳ 明朝" panose="02020609040205080304" pitchFamily="17" charset="-128"/>
              <a:ea typeface="ＭＳ 明朝" panose="02020609040205080304" pitchFamily="17" charset="-128"/>
            </a:endParaRPr>
          </a:p>
          <a:p>
            <a:pPr marL="179981" indent="-179981"/>
            <a:r>
              <a:rPr lang="ja-JP" altLang="en-US" dirty="0">
                <a:latin typeface="ＭＳ 明朝" panose="02020609040205080304" pitchFamily="17" charset="-128"/>
                <a:ea typeface="ＭＳ 明朝" panose="02020609040205080304" pitchFamily="17" charset="-128"/>
              </a:rPr>
              <a:t>〇　仕事と介護を両立させ、キャリアを継続させるためには、　介護保険制度等による介護サービスと企業の両立支援制度を必要に応じて効果的に組み合わせることが重要です。</a:t>
            </a:r>
          </a:p>
          <a:p>
            <a:pPr marL="179981" indent="-179981"/>
            <a:r>
              <a:rPr lang="ja-JP" altLang="en-US" dirty="0">
                <a:latin typeface="ＭＳ 明朝" panose="02020609040205080304" pitchFamily="17" charset="-128"/>
                <a:ea typeface="ＭＳ 明朝" panose="02020609040205080304" pitchFamily="17" charset="-128"/>
              </a:rPr>
              <a:t>〇　この際、介護休業等を利用しても、介護サービスを利用せずに「介護に専念」してしまうと、</a:t>
            </a:r>
            <a:r>
              <a:rPr lang="en-US" altLang="ja-JP" dirty="0">
                <a:latin typeface="ＭＳ 明朝" panose="02020609040205080304" pitchFamily="17" charset="-128"/>
                <a:ea typeface="ＭＳ 明朝" panose="02020609040205080304" pitchFamily="17" charset="-128"/>
              </a:rPr>
              <a:t>93</a:t>
            </a:r>
            <a:r>
              <a:rPr lang="ja-JP" altLang="en-US" dirty="0">
                <a:latin typeface="ＭＳ 明朝" panose="02020609040205080304" pitchFamily="17" charset="-128"/>
                <a:ea typeface="ＭＳ 明朝" panose="02020609040205080304" pitchFamily="17" charset="-128"/>
              </a:rPr>
              <a:t>日間の休業期間が終わった段階で離職につながりかねないので、注意が必要です。</a:t>
            </a:r>
            <a:endParaRPr lang="en-US" altLang="ja-JP" dirty="0">
              <a:latin typeface="ＭＳ 明朝" panose="02020609040205080304" pitchFamily="17" charset="-128"/>
              <a:ea typeface="ＭＳ 明朝" panose="02020609040205080304" pitchFamily="17" charset="-128"/>
            </a:endParaRPr>
          </a:p>
          <a:p>
            <a:pPr marL="179981" indent="-179981"/>
            <a:r>
              <a:rPr lang="ja-JP" altLang="en-US" dirty="0">
                <a:latin typeface="ＭＳ 明朝" panose="02020609040205080304" pitchFamily="17" charset="-128"/>
                <a:ea typeface="ＭＳ 明朝" panose="02020609040205080304" pitchFamily="17" charset="-128"/>
              </a:rPr>
              <a:t>〇　介護に直面したら職場に相談し、いったん両立体制を構築した上で、その後の介護の状況に応じて、ケアマネジャーと「介護サービス」の利用についての調整をしたり、企業における「両立支援制度」の利用を見直すなどの調整をしていくことが重要です。</a:t>
            </a:r>
            <a:endParaRPr lang="en-US" altLang="ja-JP" dirty="0">
              <a:latin typeface="ＭＳ 明朝" panose="02020609040205080304" pitchFamily="17" charset="-128"/>
              <a:ea typeface="ＭＳ 明朝" panose="02020609040205080304" pitchFamily="17" charset="-128"/>
            </a:endParaRPr>
          </a:p>
        </p:txBody>
      </p:sp>
    </p:spTree>
    <p:extLst>
      <p:ext uri="{BB962C8B-B14F-4D97-AF65-F5344CB8AC3E}">
        <p14:creationId xmlns:p14="http://schemas.microsoft.com/office/powerpoint/2010/main" val="239206739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スライド イメージ プレースホルダ 1"/>
          <p:cNvSpPr>
            <a:spLocks noGrp="1" noRot="1" noChangeAspect="1"/>
          </p:cNvSpPr>
          <p:nvPr>
            <p:ph type="sldImg"/>
          </p:nvPr>
        </p:nvSpPr>
        <p:spPr>
          <a:ln/>
        </p:spPr>
      </p:sp>
      <p:sp>
        <p:nvSpPr>
          <p:cNvPr id="49154" name="ノート プレースホルダ 2"/>
          <p:cNvSpPr>
            <a:spLocks noGrp="1"/>
          </p:cNvSpPr>
          <p:nvPr>
            <p:ph type="body" idx="1"/>
          </p:nvPr>
        </p:nvSpPr>
        <p:spPr>
          <a:noFill/>
          <a:ln/>
        </p:spPr>
        <p:txBody>
          <a:bodyPr/>
          <a:lstStyle/>
          <a:p>
            <a:pPr marL="179981" indent="-179981"/>
            <a:r>
              <a:rPr lang="ja-JP" altLang="en-US" dirty="0">
                <a:latin typeface="ＭＳ 明朝" panose="02020609040205080304" pitchFamily="17" charset="-128"/>
                <a:ea typeface="ＭＳ 明朝" panose="02020609040205080304" pitchFamily="17" charset="-128"/>
              </a:rPr>
              <a:t>〇　続いて、介護保険制度の概要についてです。</a:t>
            </a:r>
            <a:endParaRPr lang="en-US" altLang="ja-JP" dirty="0">
              <a:latin typeface="ＭＳ 明朝" panose="02020609040205080304" pitchFamily="17" charset="-128"/>
              <a:ea typeface="ＭＳ 明朝" panose="02020609040205080304" pitchFamily="17" charset="-128"/>
            </a:endParaRPr>
          </a:p>
          <a:p>
            <a:pPr marL="179981" indent="-179981"/>
            <a:r>
              <a:rPr lang="ja-JP" altLang="en-US" dirty="0">
                <a:latin typeface="ＭＳ 明朝" panose="02020609040205080304" pitchFamily="17" charset="-128"/>
                <a:ea typeface="ＭＳ 明朝" panose="02020609040205080304" pitchFamily="17" charset="-128"/>
              </a:rPr>
              <a:t>　　 介護保険制度は、高齢化や核家族化の進行などを背景に、介護を社会全体で支えることを目的として</a:t>
            </a:r>
            <a:r>
              <a:rPr lang="en-US" altLang="ja-JP" dirty="0">
                <a:latin typeface="ＭＳ 明朝" panose="02020609040205080304" pitchFamily="17" charset="-128"/>
                <a:ea typeface="ＭＳ 明朝" panose="02020609040205080304" pitchFamily="17" charset="-128"/>
              </a:rPr>
              <a:t>2000</a:t>
            </a:r>
            <a:r>
              <a:rPr lang="ja-JP" altLang="en-US" dirty="0">
                <a:latin typeface="ＭＳ 明朝" panose="02020609040205080304" pitchFamily="17" charset="-128"/>
                <a:ea typeface="ＭＳ 明朝" panose="02020609040205080304" pitchFamily="17" charset="-128"/>
              </a:rPr>
              <a:t>年に創設されました。</a:t>
            </a:r>
            <a:r>
              <a:rPr lang="en-US" altLang="ja-JP" dirty="0">
                <a:latin typeface="ＭＳ 明朝" panose="02020609040205080304" pitchFamily="17" charset="-128"/>
                <a:ea typeface="ＭＳ 明朝" panose="02020609040205080304" pitchFamily="17" charset="-128"/>
              </a:rPr>
              <a:t>40</a:t>
            </a:r>
            <a:r>
              <a:rPr lang="ja-JP" altLang="en-US" dirty="0">
                <a:latin typeface="ＭＳ 明朝" panose="02020609040205080304" pitchFamily="17" charset="-128"/>
                <a:ea typeface="ＭＳ 明朝" panose="02020609040205080304" pitchFamily="17" charset="-128"/>
              </a:rPr>
              <a:t>歳以上の皆様は、介護保険料を負担しています。</a:t>
            </a:r>
            <a:endParaRPr lang="en-US" altLang="ja-JP" dirty="0">
              <a:latin typeface="ＭＳ 明朝" panose="02020609040205080304" pitchFamily="17" charset="-128"/>
              <a:ea typeface="ＭＳ 明朝" panose="02020609040205080304" pitchFamily="17" charset="-128"/>
            </a:endParaRPr>
          </a:p>
          <a:p>
            <a:pPr marL="179981" indent="-179981"/>
            <a:r>
              <a:rPr lang="ja-JP" altLang="en-US" dirty="0">
                <a:latin typeface="ＭＳ 明朝" panose="02020609040205080304" pitchFamily="17" charset="-128"/>
                <a:ea typeface="ＭＳ 明朝" panose="02020609040205080304" pitchFamily="17" charset="-128"/>
              </a:rPr>
              <a:t>　　 介護保険の被保険者は、</a:t>
            </a:r>
            <a:r>
              <a:rPr lang="en-US" altLang="ja-JP" dirty="0">
                <a:latin typeface="ＭＳ 明朝" panose="02020609040205080304" pitchFamily="17" charset="-128"/>
                <a:ea typeface="ＭＳ 明朝" panose="02020609040205080304" pitchFamily="17" charset="-128"/>
              </a:rPr>
              <a:t>65</a:t>
            </a:r>
            <a:r>
              <a:rPr lang="ja-JP" altLang="en-US" dirty="0">
                <a:latin typeface="ＭＳ 明朝" panose="02020609040205080304" pitchFamily="17" charset="-128"/>
                <a:ea typeface="ＭＳ 明朝" panose="02020609040205080304" pitchFamily="17" charset="-128"/>
              </a:rPr>
              <a:t>歳以上の方（第１号被保険者）と、</a:t>
            </a:r>
            <a:r>
              <a:rPr lang="en-US" altLang="ja-JP" dirty="0">
                <a:latin typeface="ＭＳ 明朝" panose="02020609040205080304" pitchFamily="17" charset="-128"/>
                <a:ea typeface="ＭＳ 明朝" panose="02020609040205080304" pitchFamily="17" charset="-128"/>
              </a:rPr>
              <a:t>40</a:t>
            </a:r>
            <a:r>
              <a:rPr lang="ja-JP" altLang="en-US" dirty="0">
                <a:latin typeface="ＭＳ 明朝" panose="02020609040205080304" pitchFamily="17" charset="-128"/>
                <a:ea typeface="ＭＳ 明朝" panose="02020609040205080304" pitchFamily="17" charset="-128"/>
              </a:rPr>
              <a:t>歳から</a:t>
            </a:r>
            <a:r>
              <a:rPr lang="en-US" altLang="ja-JP" dirty="0">
                <a:latin typeface="ＭＳ 明朝" panose="02020609040205080304" pitchFamily="17" charset="-128"/>
                <a:ea typeface="ＭＳ 明朝" panose="02020609040205080304" pitchFamily="17" charset="-128"/>
              </a:rPr>
              <a:t>64</a:t>
            </a:r>
            <a:r>
              <a:rPr lang="ja-JP" altLang="en-US" dirty="0">
                <a:latin typeface="ＭＳ 明朝" panose="02020609040205080304" pitchFamily="17" charset="-128"/>
                <a:ea typeface="ＭＳ 明朝" panose="02020609040205080304" pitchFamily="17" charset="-128"/>
              </a:rPr>
              <a:t>歳までの医療保険加入者（第２号被保険者）に分けられます。</a:t>
            </a:r>
            <a:endParaRPr lang="en-US" altLang="ja-JP" dirty="0">
              <a:latin typeface="ＭＳ 明朝" panose="02020609040205080304" pitchFamily="17" charset="-128"/>
              <a:ea typeface="ＭＳ 明朝" panose="02020609040205080304" pitchFamily="17" charset="-128"/>
            </a:endParaRPr>
          </a:p>
          <a:p>
            <a:pPr marL="179981" indent="-179981"/>
            <a:r>
              <a:rPr lang="ja-JP" altLang="en-US" dirty="0">
                <a:latin typeface="ＭＳ 明朝" panose="02020609040205080304" pitchFamily="17" charset="-128"/>
                <a:ea typeface="ＭＳ 明朝" panose="02020609040205080304" pitchFamily="17" charset="-128"/>
              </a:rPr>
              <a:t>　　 </a:t>
            </a:r>
            <a:r>
              <a:rPr lang="en-US" altLang="ja-JP" dirty="0">
                <a:latin typeface="ＭＳ 明朝" panose="02020609040205080304" pitchFamily="17" charset="-128"/>
                <a:ea typeface="ＭＳ 明朝" panose="02020609040205080304" pitchFamily="17" charset="-128"/>
              </a:rPr>
              <a:t>65</a:t>
            </a:r>
            <a:r>
              <a:rPr lang="ja-JP" altLang="en-US" dirty="0">
                <a:latin typeface="ＭＳ 明朝" panose="02020609040205080304" pitchFamily="17" charset="-128"/>
                <a:ea typeface="ＭＳ 明朝" panose="02020609040205080304" pitchFamily="17" charset="-128"/>
              </a:rPr>
              <a:t>歳以上の方（第１号被保険者）は、原因を問わずに要介護認定または要支援認定を受けたときに介護サービスを受けることができます。</a:t>
            </a:r>
            <a:endParaRPr lang="en-US" altLang="ja-JP" dirty="0">
              <a:latin typeface="ＭＳ 明朝" panose="02020609040205080304" pitchFamily="17" charset="-128"/>
              <a:ea typeface="ＭＳ 明朝" panose="02020609040205080304" pitchFamily="17" charset="-128"/>
            </a:endParaRPr>
          </a:p>
          <a:p>
            <a:pPr marL="179981" indent="-179981"/>
            <a:r>
              <a:rPr lang="ja-JP" altLang="en-US" dirty="0">
                <a:latin typeface="ＭＳ 明朝" panose="02020609040205080304" pitchFamily="17" charset="-128"/>
                <a:ea typeface="ＭＳ 明朝" panose="02020609040205080304" pitchFamily="17" charset="-128"/>
              </a:rPr>
              <a:t>　　 また、</a:t>
            </a:r>
            <a:r>
              <a:rPr lang="en-US" altLang="ja-JP" dirty="0">
                <a:latin typeface="ＭＳ 明朝" panose="02020609040205080304" pitchFamily="17" charset="-128"/>
                <a:ea typeface="ＭＳ 明朝" panose="02020609040205080304" pitchFamily="17" charset="-128"/>
              </a:rPr>
              <a:t>40</a:t>
            </a:r>
            <a:r>
              <a:rPr lang="ja-JP" altLang="en-US" dirty="0">
                <a:latin typeface="ＭＳ 明朝" panose="02020609040205080304" pitchFamily="17" charset="-128"/>
                <a:ea typeface="ＭＳ 明朝" panose="02020609040205080304" pitchFamily="17" charset="-128"/>
              </a:rPr>
              <a:t>歳から</a:t>
            </a:r>
            <a:r>
              <a:rPr lang="en-US" altLang="ja-JP" dirty="0">
                <a:latin typeface="ＭＳ 明朝" panose="02020609040205080304" pitchFamily="17" charset="-128"/>
                <a:ea typeface="ＭＳ 明朝" panose="02020609040205080304" pitchFamily="17" charset="-128"/>
              </a:rPr>
              <a:t>64</a:t>
            </a:r>
            <a:r>
              <a:rPr lang="ja-JP" altLang="en-US" dirty="0">
                <a:latin typeface="ＭＳ 明朝" panose="02020609040205080304" pitchFamily="17" charset="-128"/>
                <a:ea typeface="ＭＳ 明朝" panose="02020609040205080304" pitchFamily="17" charset="-128"/>
              </a:rPr>
              <a:t>歳までの医療保険加入者（第２号被保険者）は、加齢に伴う疾病（特定疾病）が原因で要介護（要支援）認定を受けたときに介護サービスを受けることができます。</a:t>
            </a:r>
            <a:endParaRPr lang="en-US" altLang="ja-JP" dirty="0">
              <a:latin typeface="ＭＳ 明朝" panose="02020609040205080304" pitchFamily="17" charset="-128"/>
              <a:ea typeface="ＭＳ 明朝" panose="02020609040205080304" pitchFamily="17" charset="-128"/>
            </a:endParaRPr>
          </a:p>
          <a:p>
            <a:pPr marL="179981" indent="-179981"/>
            <a:r>
              <a:rPr lang="ja-JP" altLang="en-US" dirty="0">
                <a:latin typeface="ＭＳ 明朝" panose="02020609040205080304" pitchFamily="17" charset="-128"/>
                <a:ea typeface="ＭＳ 明朝" panose="02020609040205080304" pitchFamily="17" charset="-128"/>
              </a:rPr>
              <a:t>〇　介護保険の利用に当たっては、市区町村の介護保険担当課の担当窓口で「要介護（要支援）認定」の申請を行う必要がある点に留意してください。申請は地域包括支援センターなどに代行してもらうこともできます。</a:t>
            </a:r>
            <a:endParaRPr lang="en-US" altLang="ja-JP" dirty="0">
              <a:latin typeface="ＭＳ 明朝" panose="02020609040205080304" pitchFamily="17" charset="-128"/>
              <a:ea typeface="ＭＳ 明朝" panose="02020609040205080304" pitchFamily="17" charset="-128"/>
            </a:endParaRPr>
          </a:p>
          <a:p>
            <a:pPr marL="179981" indent="-179981"/>
            <a:r>
              <a:rPr lang="ja-JP" altLang="en-US" dirty="0">
                <a:latin typeface="ＭＳ 明朝" panose="02020609040205080304" pitchFamily="17" charset="-128"/>
                <a:ea typeface="ＭＳ 明朝" panose="02020609040205080304" pitchFamily="17" charset="-128"/>
              </a:rPr>
              <a:t>　　 ７段階の認定に応じて、利用できるサービスや月々の利用限度額が異なっていますが、利用者は原則として１割の費用負担で、サービスを利用することができます。</a:t>
            </a:r>
            <a:endParaRPr lang="en-US" altLang="ja-JP" dirty="0">
              <a:latin typeface="ＭＳ 明朝" panose="02020609040205080304" pitchFamily="17" charset="-128"/>
              <a:ea typeface="ＭＳ 明朝" panose="02020609040205080304" pitchFamily="17" charset="-128"/>
            </a:endParaRPr>
          </a:p>
        </p:txBody>
      </p:sp>
    </p:spTree>
    <p:extLst>
      <p:ext uri="{BB962C8B-B14F-4D97-AF65-F5344CB8AC3E}">
        <p14:creationId xmlns:p14="http://schemas.microsoft.com/office/powerpoint/2010/main" val="87306830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a:latin typeface="ＭＳ 明朝" panose="02020609040205080304" pitchFamily="17" charset="-128"/>
                <a:ea typeface="ＭＳ 明朝" panose="02020609040205080304" pitchFamily="17" charset="-128"/>
              </a:rPr>
              <a:t>次は、介護保険サービスの体系についてです。</a:t>
            </a:r>
            <a:endParaRPr kumimoji="1" lang="en-US" altLang="ja-JP" dirty="0">
              <a:latin typeface="ＭＳ 明朝" panose="02020609040205080304" pitchFamily="17" charset="-128"/>
              <a:ea typeface="ＭＳ 明朝" panose="02020609040205080304" pitchFamily="17" charset="-128"/>
            </a:endParaRPr>
          </a:p>
          <a:p>
            <a:r>
              <a:rPr kumimoji="1" lang="ja-JP" altLang="en-US" dirty="0">
                <a:latin typeface="ＭＳ 明朝" panose="02020609040205080304" pitchFamily="17" charset="-128"/>
                <a:ea typeface="ＭＳ 明朝" panose="02020609040205080304" pitchFamily="17" charset="-128"/>
              </a:rPr>
              <a:t>介護保険サービスには、自宅で受けるサービス、施設などに出かけて受けるサービス、施設などで生活しながら受けるサービス、生活環境を整えるためのサービスといった分類があります。</a:t>
            </a:r>
            <a:endParaRPr kumimoji="1" lang="en-US" altLang="ja-JP" dirty="0">
              <a:latin typeface="ＭＳ 明朝" panose="02020609040205080304" pitchFamily="17" charset="-128"/>
              <a:ea typeface="ＭＳ 明朝" panose="02020609040205080304" pitchFamily="17" charset="-128"/>
            </a:endParaRPr>
          </a:p>
          <a:p>
            <a:pPr marL="179981" indent="-179981"/>
            <a:r>
              <a:rPr kumimoji="1" lang="ja-JP" altLang="en-US" dirty="0">
                <a:latin typeface="ＭＳ 明朝" panose="02020609040205080304" pitchFamily="17" charset="-128"/>
                <a:ea typeface="ＭＳ 明朝" panose="02020609040205080304" pitchFamily="17" charset="-128"/>
              </a:rPr>
              <a:t>〇　自宅で受けるサービスとは、訪問介護、訪問入浴介護、訪問看護等のように、現在の居宅に住んだまま提供を受けられる介護サービスのことです。</a:t>
            </a:r>
            <a:endParaRPr kumimoji="1" lang="en-US" altLang="ja-JP" dirty="0">
              <a:latin typeface="ＭＳ 明朝" panose="02020609040205080304" pitchFamily="17" charset="-128"/>
              <a:ea typeface="ＭＳ 明朝" panose="02020609040205080304" pitchFamily="17" charset="-128"/>
            </a:endParaRPr>
          </a:p>
          <a:p>
            <a:pPr marL="179981" indent="-179981"/>
            <a:r>
              <a:rPr kumimoji="1" lang="ja-JP" altLang="en-US" dirty="0">
                <a:latin typeface="ＭＳ 明朝" panose="02020609040205080304" pitchFamily="17" charset="-128"/>
                <a:ea typeface="ＭＳ 明朝" panose="02020609040205080304" pitchFamily="17" charset="-128"/>
              </a:rPr>
              <a:t>〇　施設などに出かけて受けるサービスとは、デイサービスのように、通いなどにより、施設で日中を過ごしてもらったり、リハビリ・入浴などを提供する介護サービスのことです。</a:t>
            </a:r>
            <a:endParaRPr kumimoji="1" lang="en-US" altLang="ja-JP" dirty="0">
              <a:latin typeface="ＭＳ 明朝" panose="02020609040205080304" pitchFamily="17" charset="-128"/>
              <a:ea typeface="ＭＳ 明朝" panose="02020609040205080304" pitchFamily="17" charset="-128"/>
            </a:endParaRPr>
          </a:p>
          <a:p>
            <a:pPr marL="179981" indent="-179981"/>
            <a:r>
              <a:rPr kumimoji="1" lang="ja-JP" altLang="en-US" dirty="0">
                <a:latin typeface="ＭＳ 明朝" panose="02020609040205080304" pitchFamily="17" charset="-128"/>
                <a:ea typeface="ＭＳ 明朝" panose="02020609040205080304" pitchFamily="17" charset="-128"/>
              </a:rPr>
              <a:t>〇　施設などで生活しながら受けるサービスとは、特別養護老人ホーム、認知症高齢者グループホーム、介護付き有料老人ホームなどが該当します。</a:t>
            </a:r>
            <a:endParaRPr kumimoji="1" lang="en-US" altLang="ja-JP" dirty="0">
              <a:latin typeface="ＭＳ 明朝" panose="02020609040205080304" pitchFamily="17" charset="-128"/>
              <a:ea typeface="ＭＳ 明朝" panose="02020609040205080304" pitchFamily="17" charset="-128"/>
            </a:endParaRPr>
          </a:p>
          <a:p>
            <a:pPr marL="179981" indent="-179981"/>
            <a:r>
              <a:rPr kumimoji="1" lang="ja-JP" altLang="en-US" dirty="0">
                <a:latin typeface="ＭＳ 明朝" panose="02020609040205080304" pitchFamily="17" charset="-128"/>
                <a:ea typeface="ＭＳ 明朝" panose="02020609040205080304" pitchFamily="17" charset="-128"/>
              </a:rPr>
              <a:t>〇　生活環境を整えるサービスには、杖や車椅子の貸与などの福祉用具貸与や、スロープの設置といった住宅改修費の支給などがあります。</a:t>
            </a:r>
            <a:endParaRPr kumimoji="1" lang="en-US" altLang="ja-JP" dirty="0">
              <a:latin typeface="ＭＳ 明朝" panose="02020609040205080304" pitchFamily="17" charset="-128"/>
              <a:ea typeface="ＭＳ 明朝" panose="02020609040205080304" pitchFamily="17" charset="-128"/>
            </a:endParaRPr>
          </a:p>
          <a:p>
            <a:r>
              <a:rPr kumimoji="1" lang="ja-JP" altLang="en-US" dirty="0">
                <a:latin typeface="ＭＳ 明朝" panose="02020609040205080304" pitchFamily="17" charset="-128"/>
                <a:ea typeface="ＭＳ 明朝" panose="02020609040205080304" pitchFamily="17" charset="-128"/>
              </a:rPr>
              <a:t>介護保険は、利用者が事業者を選択して介護保険サービスを利用する仕組みです。どのようなサービスをどの事業者から受けるか迷ったら、まず、要介護者がお住まいの市区町村の窓口や地域包括支援センターに相談しましょう。</a:t>
            </a:r>
          </a:p>
        </p:txBody>
      </p:sp>
    </p:spTree>
    <p:extLst>
      <p:ext uri="{BB962C8B-B14F-4D97-AF65-F5344CB8AC3E}">
        <p14:creationId xmlns:p14="http://schemas.microsoft.com/office/powerpoint/2010/main" val="407580874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5" name="スライド イメージ プレースホルダ 1"/>
          <p:cNvSpPr>
            <a:spLocks noGrp="1" noRot="1" noChangeAspect="1"/>
          </p:cNvSpPr>
          <p:nvPr>
            <p:ph type="sldImg"/>
          </p:nvPr>
        </p:nvSpPr>
        <p:spPr>
          <a:ln/>
        </p:spPr>
      </p:sp>
      <p:sp>
        <p:nvSpPr>
          <p:cNvPr id="57346" name="ノート プレースホルダ 2"/>
          <p:cNvSpPr>
            <a:spLocks noGrp="1"/>
          </p:cNvSpPr>
          <p:nvPr>
            <p:ph type="body" idx="1"/>
          </p:nvPr>
        </p:nvSpPr>
        <p:spPr>
          <a:noFill/>
          <a:ln/>
        </p:spPr>
        <p:txBody>
          <a:bodyPr/>
          <a:lstStyle/>
          <a:p>
            <a:r>
              <a:rPr lang="ja-JP" altLang="en-US" dirty="0">
                <a:latin typeface="ＭＳ 明朝" panose="02020609040205080304" pitchFamily="17" charset="-128"/>
                <a:ea typeface="ＭＳ 明朝" panose="02020609040205080304" pitchFamily="17" charset="-128"/>
              </a:rPr>
              <a:t>３点目は、地域包括支援センターやケアマネジャーには、「自らの働き方に関する希望も伝えながら相談する」についてです。</a:t>
            </a:r>
            <a:endParaRPr lang="en-US" altLang="ja-JP" dirty="0">
              <a:latin typeface="ＭＳ 明朝" panose="02020609040205080304" pitchFamily="17" charset="-128"/>
              <a:ea typeface="ＭＳ 明朝" panose="02020609040205080304" pitchFamily="17" charset="-128"/>
            </a:endParaRPr>
          </a:p>
          <a:p>
            <a:pPr marL="179981" indent="-179981"/>
            <a:r>
              <a:rPr lang="ja-JP" altLang="en-US" dirty="0">
                <a:latin typeface="ＭＳ 明朝" panose="02020609040205080304" pitchFamily="17" charset="-128"/>
                <a:ea typeface="ＭＳ 明朝" panose="02020609040205080304" pitchFamily="17" charset="-128"/>
              </a:rPr>
              <a:t>〇　介護に直面した際、最初に介護について相談する先として「地域包括支援センター」があります。</a:t>
            </a:r>
            <a:endParaRPr lang="en-US" altLang="ja-JP" dirty="0">
              <a:latin typeface="ＭＳ 明朝" panose="02020609040205080304" pitchFamily="17" charset="-128"/>
              <a:ea typeface="ＭＳ 明朝" panose="02020609040205080304" pitchFamily="17" charset="-128"/>
            </a:endParaRPr>
          </a:p>
          <a:p>
            <a:pPr marL="179981" indent="-179981"/>
            <a:r>
              <a:rPr lang="ja-JP" altLang="en-US" dirty="0">
                <a:latin typeface="ＭＳ 明朝" panose="02020609040205080304" pitchFamily="17" charset="-128"/>
                <a:ea typeface="ＭＳ 明朝" panose="02020609040205080304" pitchFamily="17" charset="-128"/>
              </a:rPr>
              <a:t>　　 地域包括支援センターとは、高齢者の総合相談窓口であり、介護が必要な高齢者やその家族のために、介護サービスや日常生活に関する相談を受け付けています。</a:t>
            </a:r>
          </a:p>
          <a:p>
            <a:pPr marL="179981" indent="-179981"/>
            <a:r>
              <a:rPr lang="ja-JP" altLang="en-US" dirty="0">
                <a:latin typeface="ＭＳ 明朝" panose="02020609040205080304" pitchFamily="17" charset="-128"/>
                <a:ea typeface="ＭＳ 明朝" panose="02020609040205080304" pitchFamily="17" charset="-128"/>
              </a:rPr>
              <a:t>〇　要介護度が判定された後、施設への入所ではなく在宅介護を希望する場合には、ケアマネジャーとの相談が重要です。</a:t>
            </a:r>
            <a:endParaRPr lang="en-US" altLang="ja-JP" dirty="0">
              <a:latin typeface="ＭＳ 明朝" panose="02020609040205080304" pitchFamily="17" charset="-128"/>
              <a:ea typeface="ＭＳ 明朝" panose="02020609040205080304" pitchFamily="17" charset="-128"/>
            </a:endParaRPr>
          </a:p>
          <a:p>
            <a:pPr marL="179981" indent="-179981"/>
            <a:r>
              <a:rPr lang="ja-JP" altLang="en-US" dirty="0">
                <a:latin typeface="ＭＳ 明朝" panose="02020609040205080304" pitchFamily="17" charset="-128"/>
                <a:ea typeface="ＭＳ 明朝" panose="02020609040205080304" pitchFamily="17" charset="-128"/>
              </a:rPr>
              <a:t>　 　ケアマネジャーに、「どのような介護保険サービスを、いつ、どれだけ利用するか」のケアプランを作成してもらった上で、介護サービスを利用することになります。</a:t>
            </a:r>
            <a:endParaRPr lang="en-US" altLang="ja-JP" dirty="0">
              <a:latin typeface="ＭＳ 明朝" panose="02020609040205080304" pitchFamily="17" charset="-128"/>
              <a:ea typeface="ＭＳ 明朝" panose="02020609040205080304" pitchFamily="17" charset="-128"/>
            </a:endParaRPr>
          </a:p>
          <a:p>
            <a:pPr marL="179981" indent="-179981"/>
            <a:r>
              <a:rPr lang="ja-JP" altLang="en-US" dirty="0">
                <a:latin typeface="ＭＳ 明朝" panose="02020609040205080304" pitchFamily="17" charset="-128"/>
                <a:ea typeface="ＭＳ 明朝" panose="02020609040205080304" pitchFamily="17" charset="-128"/>
              </a:rPr>
              <a:t>〇　介護の状況が変化したら、ケアマネジャーに相談してケアプランの見直しをしていくことが重要です。</a:t>
            </a:r>
            <a:endParaRPr lang="en-US" altLang="ja-JP" dirty="0">
              <a:latin typeface="ＭＳ 明朝" panose="02020609040205080304" pitchFamily="17" charset="-128"/>
              <a:ea typeface="ＭＳ 明朝" panose="02020609040205080304" pitchFamily="17" charset="-128"/>
            </a:endParaRPr>
          </a:p>
        </p:txBody>
      </p:sp>
    </p:spTree>
    <p:extLst>
      <p:ext uri="{BB962C8B-B14F-4D97-AF65-F5344CB8AC3E}">
        <p14:creationId xmlns:p14="http://schemas.microsoft.com/office/powerpoint/2010/main" val="246290065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pPr marL="179981" indent="-179981" algn="just"/>
            <a:r>
              <a:rPr lang="ja-JP" altLang="en-US" kern="100" dirty="0">
                <a:latin typeface="ＭＳ 明朝" panose="02020609040205080304" pitchFamily="17" charset="-128"/>
                <a:ea typeface="ＭＳ 明朝" panose="02020609040205080304" pitchFamily="17" charset="-128"/>
                <a:cs typeface="Times New Roman" panose="02020603050405020304" pitchFamily="18" charset="0"/>
              </a:rPr>
              <a:t>〇　「地域包括支援センター」とは、高齢者の総合相談窓口のことであり、各市町村において、原則として中学校区を単位とする日常生活圏域ごとに設置されています。</a:t>
            </a:r>
            <a:endParaRPr lang="en-US" altLang="ja-JP" kern="100" dirty="0">
              <a:latin typeface="ＭＳ 明朝" panose="02020609040205080304" pitchFamily="17" charset="-128"/>
              <a:ea typeface="ＭＳ 明朝" panose="02020609040205080304" pitchFamily="17" charset="-128"/>
              <a:cs typeface="Times New Roman" panose="02020603050405020304" pitchFamily="18" charset="0"/>
            </a:endParaRPr>
          </a:p>
          <a:p>
            <a:pPr marL="179981" indent="-179981" algn="just"/>
            <a:r>
              <a:rPr lang="ja-JP" altLang="en-US" kern="100" dirty="0">
                <a:latin typeface="ＭＳ 明朝" panose="02020609040205080304" pitchFamily="17" charset="-128"/>
                <a:ea typeface="ＭＳ 明朝" panose="02020609040205080304" pitchFamily="17" charset="-128"/>
                <a:cs typeface="Times New Roman" panose="02020603050405020304" pitchFamily="18" charset="0"/>
              </a:rPr>
              <a:t>　　 介護について分からないことがあれば、保健師、社会福祉士、主任ケアマネジャーなどが相談に乗ってくれ、必要に応じてケアプランを作成するケアマネジャーも紹介してくれます。</a:t>
            </a:r>
            <a:endParaRPr lang="en-US" altLang="ja-JP" kern="100" dirty="0">
              <a:latin typeface="ＭＳ 明朝" panose="02020609040205080304" pitchFamily="17" charset="-128"/>
              <a:ea typeface="ＭＳ 明朝" panose="02020609040205080304" pitchFamily="17" charset="-128"/>
              <a:cs typeface="Times New Roman" panose="02020603050405020304" pitchFamily="18" charset="0"/>
            </a:endParaRPr>
          </a:p>
          <a:p>
            <a:pPr marL="179981" indent="-179981" algn="just"/>
            <a:r>
              <a:rPr lang="ja-JP" altLang="en-US" kern="100" dirty="0">
                <a:latin typeface="ＭＳ 明朝" panose="02020609040205080304" pitchFamily="17" charset="-128"/>
                <a:ea typeface="ＭＳ 明朝" panose="02020609040205080304" pitchFamily="17" charset="-128"/>
                <a:cs typeface="Times New Roman" panose="02020603050405020304" pitchFamily="18" charset="0"/>
              </a:rPr>
              <a:t>　 　介護に不安がある段階や、介護拒否、権利擁護等の場合の相談も可能です。</a:t>
            </a:r>
            <a:endParaRPr lang="en-US" altLang="ja-JP" kern="100" dirty="0">
              <a:latin typeface="ＭＳ 明朝" panose="02020609040205080304" pitchFamily="17" charset="-128"/>
              <a:ea typeface="ＭＳ 明朝" panose="02020609040205080304" pitchFamily="17" charset="-128"/>
              <a:cs typeface="Times New Roman" panose="02020603050405020304" pitchFamily="18" charset="0"/>
            </a:endParaRPr>
          </a:p>
          <a:p>
            <a:pPr marL="179981" indent="-179981" algn="just"/>
            <a:r>
              <a:rPr lang="ja-JP" altLang="en-US" kern="100" dirty="0">
                <a:latin typeface="ＭＳ 明朝" panose="02020609040205080304" pitchFamily="17" charset="-128"/>
                <a:ea typeface="ＭＳ 明朝" panose="02020609040205080304" pitchFamily="17" charset="-128"/>
                <a:cs typeface="Times New Roman" panose="02020603050405020304" pitchFamily="18" charset="0"/>
              </a:rPr>
              <a:t>〇　介護が必要なご家族の居住地を担当する地域包括支援センターの所在地については、各市町村のホームページや、「介護サービス情報公表システム」等で確認できます。</a:t>
            </a:r>
            <a:endParaRPr lang="en-US" altLang="ja-JP" kern="100" dirty="0">
              <a:latin typeface="ＭＳ 明朝" panose="02020609040205080304" pitchFamily="17" charset="-128"/>
              <a:ea typeface="ＭＳ 明朝" panose="02020609040205080304" pitchFamily="17" charset="-128"/>
              <a:cs typeface="Times New Roman" panose="02020603050405020304" pitchFamily="18" charset="0"/>
            </a:endParaRPr>
          </a:p>
          <a:p>
            <a:pPr marL="179981" indent="-179981"/>
            <a:r>
              <a:rPr lang="ja-JP" altLang="en-US" kern="100" dirty="0">
                <a:latin typeface="ＭＳ 明朝" panose="02020609040205080304" pitchFamily="17" charset="-128"/>
                <a:ea typeface="ＭＳ 明朝" panose="02020609040205080304" pitchFamily="17" charset="-128"/>
                <a:cs typeface="Times New Roman" panose="02020603050405020304" pitchFamily="18" charset="0"/>
              </a:rPr>
              <a:t>　　（参考）　</a:t>
            </a:r>
            <a:r>
              <a:rPr lang="ja-JP" altLang="ja-JP" kern="100" dirty="0">
                <a:latin typeface="ＭＳ 明朝" panose="02020609040205080304" pitchFamily="17" charset="-128"/>
                <a:ea typeface="ＭＳ 明朝" panose="02020609040205080304" pitchFamily="17" charset="-128"/>
                <a:cs typeface="Times New Roman" panose="02020603050405020304" pitchFamily="18" charset="0"/>
              </a:rPr>
              <a:t>介護サービス情報公表システム </a:t>
            </a:r>
            <a:r>
              <a:rPr lang="en-US" altLang="ja-JP" u="sng" kern="100" dirty="0">
                <a:solidFill>
                  <a:srgbClr val="0563C1"/>
                </a:solidFill>
                <a:latin typeface="+mj-ea"/>
                <a:ea typeface="+mj-ea"/>
                <a:cs typeface="Times New Roman" panose="02020603050405020304" pitchFamily="18" charset="0"/>
                <a:hlinkClick r:id="rId3"/>
              </a:rPr>
              <a:t>https://www.kaigokensaku.mhlw.go.jp/</a:t>
            </a:r>
            <a:endParaRPr lang="en-US" altLang="ja-JP" u="sng" kern="100" dirty="0">
              <a:solidFill>
                <a:srgbClr val="0563C1"/>
              </a:solidFill>
              <a:latin typeface="+mj-ea"/>
              <a:ea typeface="+mj-ea"/>
              <a:cs typeface="Times New Roman" panose="02020603050405020304" pitchFamily="18" charset="0"/>
            </a:endParaRPr>
          </a:p>
          <a:p>
            <a:pPr marL="179981" indent="-179981"/>
            <a:r>
              <a:rPr lang="ja-JP" altLang="en-US" kern="100" dirty="0">
                <a:latin typeface="ＭＳ 明朝" panose="02020609040205080304" pitchFamily="17" charset="-128"/>
                <a:ea typeface="ＭＳ 明朝" panose="02020609040205080304" pitchFamily="17" charset="-128"/>
                <a:cs typeface="Times New Roman" panose="02020603050405020304" pitchFamily="18" charset="0"/>
              </a:rPr>
              <a:t>〇　介護に直面し、どう対応したらよいか分からない場合など、まずは、地域包括支援センターに相談してみてください。</a:t>
            </a:r>
            <a:endParaRPr lang="ja-JP" altLang="ja-JP" kern="100" dirty="0">
              <a:latin typeface="ＭＳ 明朝" panose="02020609040205080304" pitchFamily="17" charset="-128"/>
              <a:ea typeface="ＭＳ 明朝" panose="02020609040205080304" pitchFamily="17" charset="-128"/>
              <a:cs typeface="Times New Roman" panose="02020603050405020304" pitchFamily="18" charset="0"/>
            </a:endParaRPr>
          </a:p>
          <a:p>
            <a:pPr marL="179981" indent="-179981"/>
            <a:endParaRPr lang="en-US" altLang="ja-JP" dirty="0"/>
          </a:p>
          <a:p>
            <a:endParaRPr kumimoji="1" lang="ja-JP" altLang="en-US" dirty="0"/>
          </a:p>
        </p:txBody>
      </p:sp>
    </p:spTree>
    <p:extLst>
      <p:ext uri="{BB962C8B-B14F-4D97-AF65-F5344CB8AC3E}">
        <p14:creationId xmlns:p14="http://schemas.microsoft.com/office/powerpoint/2010/main" val="342197131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3" name="スライド イメージ プレースホルダ 1"/>
          <p:cNvSpPr>
            <a:spLocks noGrp="1" noRot="1" noChangeAspect="1"/>
          </p:cNvSpPr>
          <p:nvPr>
            <p:ph type="sldImg"/>
          </p:nvPr>
        </p:nvSpPr>
        <p:spPr>
          <a:ln/>
        </p:spPr>
      </p:sp>
      <p:sp>
        <p:nvSpPr>
          <p:cNvPr id="59394" name="ノート プレースホルダ 2"/>
          <p:cNvSpPr>
            <a:spLocks noGrp="1"/>
          </p:cNvSpPr>
          <p:nvPr>
            <p:ph type="body" idx="1"/>
          </p:nvPr>
        </p:nvSpPr>
        <p:spPr>
          <a:noFill/>
          <a:ln/>
        </p:spPr>
        <p:txBody>
          <a:bodyPr/>
          <a:lstStyle/>
          <a:p>
            <a:pPr marL="179981" indent="-179981"/>
            <a:r>
              <a:rPr lang="ja-JP" altLang="en-US" dirty="0">
                <a:solidFill>
                  <a:schemeClr val="tx1"/>
                </a:solidFill>
                <a:latin typeface="ＭＳ 明朝" panose="02020609040205080304" pitchFamily="17" charset="-128"/>
                <a:ea typeface="ＭＳ 明朝" panose="02020609040205080304" pitchFamily="17" charset="-128"/>
                <a:cs typeface="Meiryo UI" pitchFamily="50" charset="-128"/>
              </a:rPr>
              <a:t>〇　「ケアマネジャー」とは、介護を必要とする人やその家族からの相談を受け、関係機関等との連絡調整やケアプランを作成してくれる「介護の専門家」です。</a:t>
            </a:r>
            <a:endParaRPr lang="en-US" altLang="ja-JP" dirty="0">
              <a:solidFill>
                <a:schemeClr val="tx1"/>
              </a:solidFill>
              <a:latin typeface="ＭＳ 明朝" panose="02020609040205080304" pitchFamily="17" charset="-128"/>
              <a:ea typeface="ＭＳ 明朝" panose="02020609040205080304" pitchFamily="17" charset="-128"/>
              <a:cs typeface="Meiryo UI" pitchFamily="50" charset="-128"/>
            </a:endParaRPr>
          </a:p>
          <a:p>
            <a:pPr marL="179981" indent="-179981"/>
            <a:r>
              <a:rPr lang="ja-JP" altLang="en-US" dirty="0">
                <a:solidFill>
                  <a:schemeClr val="tx1"/>
                </a:solidFill>
                <a:latin typeface="ＭＳ 明朝" panose="02020609040205080304" pitchFamily="17" charset="-128"/>
                <a:ea typeface="ＭＳ 明朝" panose="02020609040205080304" pitchFamily="17" charset="-128"/>
                <a:cs typeface="Meiryo UI" pitchFamily="50" charset="-128"/>
              </a:rPr>
              <a:t>〇　要介護（要支援）認定がされた後、施設への入所ではなく、在宅介護を希望する場合等は、ケアマネジャーと相談しながら「どのような介護保険サービスを、いつ、どれだけ利用するか」についてケアプランを作成してもらい、サービスを利用することになります。</a:t>
            </a:r>
          </a:p>
          <a:p>
            <a:pPr marL="179981" indent="-179981"/>
            <a:r>
              <a:rPr lang="ja-JP" altLang="en-US" dirty="0">
                <a:solidFill>
                  <a:schemeClr val="tx1"/>
                </a:solidFill>
                <a:latin typeface="ＭＳ 明朝" panose="02020609040205080304" pitchFamily="17" charset="-128"/>
                <a:ea typeface="ＭＳ 明朝" panose="02020609040205080304" pitchFamily="17" charset="-128"/>
                <a:cs typeface="Meiryo UI" pitchFamily="50" charset="-128"/>
              </a:rPr>
              <a:t>〇　その際、自らの働き方に関する希望も伝えながら相談することが重要です。</a:t>
            </a:r>
            <a:endParaRPr lang="en-US" altLang="ja-JP" dirty="0">
              <a:solidFill>
                <a:schemeClr val="tx1"/>
              </a:solidFill>
              <a:latin typeface="ＭＳ 明朝" panose="02020609040205080304" pitchFamily="17" charset="-128"/>
              <a:ea typeface="ＭＳ 明朝" panose="02020609040205080304" pitchFamily="17" charset="-128"/>
              <a:cs typeface="Meiryo UI" pitchFamily="50" charset="-128"/>
            </a:endParaRPr>
          </a:p>
          <a:p>
            <a:r>
              <a:rPr lang="ja-JP" altLang="en-US" dirty="0">
                <a:solidFill>
                  <a:schemeClr val="tx1"/>
                </a:solidFill>
                <a:latin typeface="ＭＳ 明朝" panose="02020609040205080304" pitchFamily="17" charset="-128"/>
                <a:ea typeface="ＭＳ 明朝" panose="02020609040205080304" pitchFamily="17" charset="-128"/>
                <a:cs typeface="Meiryo UI" pitchFamily="50" charset="-128"/>
              </a:rPr>
              <a:t>このように、ケアマネジャーは介護の専門家であり、在宅介護に対応しながらあなたが仕事と介護の両立を実現する上で欠かすことのできない存在です。</a:t>
            </a:r>
          </a:p>
          <a:p>
            <a:endParaRPr lang="ja-JP" altLang="en-US" dirty="0">
              <a:solidFill>
                <a:schemeClr val="tx1"/>
              </a:solidFill>
              <a:latin typeface="ＭＳ Ｐ明朝" panose="02020600040205080304" pitchFamily="18" charset="-128"/>
              <a:ea typeface="ＭＳ Ｐ明朝" panose="02020600040205080304" pitchFamily="18" charset="-128"/>
              <a:cs typeface="Meiryo UI" pitchFamily="50" charset="-128"/>
            </a:endParaRPr>
          </a:p>
          <a:p>
            <a:endParaRPr lang="en-US" altLang="ja-JP" dirty="0">
              <a:latin typeface="ＭＳ Ｐ明朝" panose="02020600040205080304" pitchFamily="18" charset="-128"/>
              <a:ea typeface="ＭＳ Ｐ明朝" panose="02020600040205080304" pitchFamily="18" charset="-128"/>
              <a:cs typeface="Meiryo UI" pitchFamily="50" charset="-128"/>
            </a:endParaRPr>
          </a:p>
        </p:txBody>
      </p:sp>
    </p:spTree>
    <p:extLst>
      <p:ext uri="{BB962C8B-B14F-4D97-AF65-F5344CB8AC3E}">
        <p14:creationId xmlns:p14="http://schemas.microsoft.com/office/powerpoint/2010/main" val="49850715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1" name="スライド イメージ プレースホルダ 1"/>
          <p:cNvSpPr>
            <a:spLocks noGrp="1" noRot="1" noChangeAspect="1"/>
          </p:cNvSpPr>
          <p:nvPr>
            <p:ph type="sldImg"/>
          </p:nvPr>
        </p:nvSpPr>
        <p:spPr>
          <a:ln/>
        </p:spPr>
      </p:sp>
      <p:sp>
        <p:nvSpPr>
          <p:cNvPr id="61442" name="ノート プレースホルダ 2"/>
          <p:cNvSpPr>
            <a:spLocks noGrp="1"/>
          </p:cNvSpPr>
          <p:nvPr>
            <p:ph type="body" idx="1"/>
          </p:nvPr>
        </p:nvSpPr>
        <p:spPr>
          <a:noFill/>
          <a:ln/>
        </p:spPr>
        <p:txBody>
          <a:bodyPr/>
          <a:lstStyle/>
          <a:p>
            <a:r>
              <a:rPr lang="ja-JP" altLang="en-US" dirty="0">
                <a:solidFill>
                  <a:srgbClr val="262626"/>
                </a:solidFill>
                <a:latin typeface="ＭＳ 明朝" panose="02020609040205080304" pitchFamily="17" charset="-128"/>
                <a:ea typeface="ＭＳ 明朝" panose="02020609040205080304" pitchFamily="17" charset="-128"/>
                <a:cs typeface="Meiryo UI" pitchFamily="50" charset="-128"/>
              </a:rPr>
              <a:t>ケアマネジャーとの相談に際しては、どのようなことを伝える必要があるでしょうか。</a:t>
            </a:r>
            <a:endParaRPr lang="en-US" altLang="ja-JP" dirty="0">
              <a:solidFill>
                <a:srgbClr val="262626"/>
              </a:solidFill>
              <a:latin typeface="ＭＳ 明朝" panose="02020609040205080304" pitchFamily="17" charset="-128"/>
              <a:ea typeface="ＭＳ 明朝" panose="02020609040205080304" pitchFamily="17" charset="-128"/>
              <a:cs typeface="Meiryo UI" pitchFamily="50" charset="-128"/>
            </a:endParaRPr>
          </a:p>
          <a:p>
            <a:pPr marL="179981" indent="-179981"/>
            <a:r>
              <a:rPr lang="ja-JP" altLang="en-US" dirty="0">
                <a:solidFill>
                  <a:srgbClr val="262626"/>
                </a:solidFill>
                <a:latin typeface="ＭＳ 明朝" panose="02020609040205080304" pitchFamily="17" charset="-128"/>
                <a:ea typeface="ＭＳ 明朝" panose="02020609040205080304" pitchFamily="17" charset="-128"/>
                <a:cs typeface="Meiryo UI" pitchFamily="50" charset="-128"/>
              </a:rPr>
              <a:t>〇　介護が必要な人について。これは、例えば、自宅での介護を希望しているか、施設への入居を考えているかといったことです。</a:t>
            </a:r>
            <a:endParaRPr lang="en-US" altLang="ja-JP" dirty="0">
              <a:solidFill>
                <a:srgbClr val="262626"/>
              </a:solidFill>
              <a:latin typeface="ＭＳ 明朝" panose="02020609040205080304" pitchFamily="17" charset="-128"/>
              <a:ea typeface="ＭＳ 明朝" panose="02020609040205080304" pitchFamily="17" charset="-128"/>
              <a:cs typeface="Meiryo UI" pitchFamily="50" charset="-128"/>
            </a:endParaRPr>
          </a:p>
          <a:p>
            <a:pPr marL="179981" indent="-179981"/>
            <a:r>
              <a:rPr lang="ja-JP" altLang="en-US" dirty="0">
                <a:solidFill>
                  <a:srgbClr val="262626"/>
                </a:solidFill>
                <a:latin typeface="ＭＳ 明朝" panose="02020609040205080304" pitchFamily="17" charset="-128"/>
                <a:ea typeface="ＭＳ 明朝" panose="02020609040205080304" pitchFamily="17" charset="-128"/>
                <a:cs typeface="Meiryo UI" pitchFamily="50" charset="-128"/>
              </a:rPr>
              <a:t>〇　あなた自身について。これは、あなた自身の介護サービスの利用意向や、「仕事や生活のこと」「勤務先の介護休業などの両立支援制度の内容」などについて説明することが重要です。</a:t>
            </a:r>
            <a:endParaRPr lang="en-US" altLang="ja-JP" dirty="0">
              <a:solidFill>
                <a:srgbClr val="262626"/>
              </a:solidFill>
              <a:latin typeface="ＭＳ 明朝" panose="02020609040205080304" pitchFamily="17" charset="-128"/>
              <a:ea typeface="ＭＳ 明朝" panose="02020609040205080304" pitchFamily="17" charset="-128"/>
              <a:cs typeface="Meiryo UI" pitchFamily="50" charset="-128"/>
            </a:endParaRPr>
          </a:p>
          <a:p>
            <a:pPr marL="179981" indent="-179981"/>
            <a:r>
              <a:rPr lang="ja-JP" altLang="en-US" dirty="0">
                <a:solidFill>
                  <a:srgbClr val="262626"/>
                </a:solidFill>
                <a:latin typeface="ＭＳ 明朝" panose="02020609040205080304" pitchFamily="17" charset="-128"/>
                <a:ea typeface="ＭＳ 明朝" panose="02020609040205080304" pitchFamily="17" charset="-128"/>
                <a:cs typeface="Meiryo UI" pitchFamily="50" charset="-128"/>
              </a:rPr>
              <a:t>　　 あなたの働き方に関する希望も伝えながら相談することで、ケアマネジャーもその希望を踏まえたケアプランを作成することができ、仕事と介護の両立を実現できます。</a:t>
            </a:r>
          </a:p>
          <a:p>
            <a:pPr marL="179981" indent="-179981"/>
            <a:r>
              <a:rPr lang="ja-JP" altLang="en-US" dirty="0">
                <a:solidFill>
                  <a:srgbClr val="262626"/>
                </a:solidFill>
                <a:latin typeface="ＭＳ 明朝" panose="02020609040205080304" pitchFamily="17" charset="-128"/>
                <a:ea typeface="ＭＳ 明朝" panose="02020609040205080304" pitchFamily="17" charset="-128"/>
                <a:cs typeface="Meiryo UI" pitchFamily="50" charset="-128"/>
              </a:rPr>
              <a:t>　 　その際、ケアマネジャーへ相談する際に、どのようなことを伝えるべきか、確認すべきかのポイントをまとめたツールである「ケアマネジャーに相談する際に確認しておくべきことチェックリスト」を活用すると便利です。</a:t>
            </a:r>
            <a:endParaRPr lang="en-US" altLang="ja-JP" dirty="0">
              <a:solidFill>
                <a:srgbClr val="262626"/>
              </a:solidFill>
              <a:latin typeface="ＭＳ 明朝" panose="02020609040205080304" pitchFamily="17" charset="-128"/>
              <a:ea typeface="ＭＳ 明朝" panose="02020609040205080304" pitchFamily="17" charset="-128"/>
              <a:cs typeface="Meiryo UI" pitchFamily="50" charset="-128"/>
            </a:endParaRPr>
          </a:p>
          <a:p>
            <a:pPr marL="179981" indent="-179981"/>
            <a:r>
              <a:rPr lang="ja-JP" altLang="en-US" dirty="0">
                <a:solidFill>
                  <a:srgbClr val="262626"/>
                </a:solidFill>
                <a:latin typeface="ＭＳ 明朝" panose="02020609040205080304" pitchFamily="17" charset="-128"/>
                <a:ea typeface="ＭＳ 明朝" panose="02020609040205080304" pitchFamily="17" charset="-128"/>
                <a:cs typeface="Meiryo UI" pitchFamily="50" charset="-128"/>
              </a:rPr>
              <a:t>〇　繰り返しになりますが、ケアマネジャーには、自らの働き方に関する希望も伝えながら相談することが重要です。</a:t>
            </a:r>
          </a:p>
        </p:txBody>
      </p:sp>
    </p:spTree>
    <p:extLst>
      <p:ext uri="{BB962C8B-B14F-4D97-AF65-F5344CB8AC3E}">
        <p14:creationId xmlns:p14="http://schemas.microsoft.com/office/powerpoint/2010/main" val="274586426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スライド イメージ プレースホルダー 1"/>
          <p:cNvSpPr>
            <a:spLocks noGrp="1" noRot="1" noChangeAspect="1"/>
          </p:cNvSpPr>
          <p:nvPr>
            <p:ph type="sldImg"/>
          </p:nvPr>
        </p:nvSpPr>
        <p:spPr>
          <a:ln/>
        </p:spPr>
      </p:sp>
      <p:sp>
        <p:nvSpPr>
          <p:cNvPr id="21506" name="ノート プレースホルダー 2"/>
          <p:cNvSpPr>
            <a:spLocks noGrp="1"/>
          </p:cNvSpPr>
          <p:nvPr>
            <p:ph type="body" idx="1"/>
          </p:nvPr>
        </p:nvSpPr>
        <p:spPr>
          <a:noFill/>
          <a:ln/>
        </p:spPr>
        <p:txBody>
          <a:bodyPr/>
          <a:lstStyle/>
          <a:p>
            <a:r>
              <a:rPr lang="ja-JP" altLang="en-US" dirty="0">
                <a:latin typeface="ＭＳ 明朝" panose="02020609040205080304" pitchFamily="17" charset="-128"/>
                <a:ea typeface="ＭＳ 明朝" panose="02020609040205080304" pitchFamily="17" charset="-128"/>
              </a:rPr>
              <a:t>まず、本日の研修の全体像がこちらです。</a:t>
            </a:r>
            <a:endParaRPr lang="en-US" altLang="ja-JP" dirty="0">
              <a:latin typeface="ＭＳ 明朝" panose="02020609040205080304" pitchFamily="17" charset="-128"/>
              <a:ea typeface="ＭＳ 明朝" panose="02020609040205080304" pitchFamily="17" charset="-128"/>
            </a:endParaRPr>
          </a:p>
          <a:p>
            <a:r>
              <a:rPr lang="ja-JP" altLang="en-US" dirty="0">
                <a:latin typeface="ＭＳ 明朝" panose="02020609040205080304" pitchFamily="17" charset="-128"/>
                <a:ea typeface="ＭＳ 明朝" panose="02020609040205080304" pitchFamily="17" charset="-128"/>
              </a:rPr>
              <a:t>最初に、いつ始まり、いつまで続くか分からない介護に対する「事前の心構え」の重要性を確認します。</a:t>
            </a:r>
            <a:endParaRPr lang="en-US" altLang="ja-JP" dirty="0">
              <a:latin typeface="ＭＳ 明朝" panose="02020609040205080304" pitchFamily="17" charset="-128"/>
              <a:ea typeface="ＭＳ 明朝" panose="02020609040205080304" pitchFamily="17" charset="-128"/>
            </a:endParaRPr>
          </a:p>
          <a:p>
            <a:r>
              <a:rPr lang="ja-JP" altLang="en-US" dirty="0">
                <a:latin typeface="ＭＳ 明朝" panose="02020609040205080304" pitchFamily="17" charset="-128"/>
                <a:ea typeface="ＭＳ 明朝" panose="02020609040205080304" pitchFamily="17" charset="-128"/>
              </a:rPr>
              <a:t>次いで、介護の課題をひとりで抱え込まず、仕事と介護を両立するための５つのポイントを説明します。</a:t>
            </a:r>
          </a:p>
          <a:p>
            <a:r>
              <a:rPr lang="ja-JP" altLang="en-US" dirty="0">
                <a:latin typeface="ＭＳ 明朝" panose="02020609040205080304" pitchFamily="17" charset="-128"/>
                <a:ea typeface="ＭＳ 明朝" panose="02020609040205080304" pitchFamily="17" charset="-128"/>
              </a:rPr>
              <a:t>最後に、「まとめ」として、社員の皆さんが介護を理由として離職せず、仕事と介護を両立できるように、この研修のおさらいを行います。</a:t>
            </a:r>
          </a:p>
          <a:p>
            <a:endParaRPr lang="en-US" altLang="ja-JP" dirty="0"/>
          </a:p>
        </p:txBody>
      </p:sp>
    </p:spTree>
    <p:extLst>
      <p:ext uri="{BB962C8B-B14F-4D97-AF65-F5344CB8AC3E}">
        <p14:creationId xmlns:p14="http://schemas.microsoft.com/office/powerpoint/2010/main" val="404201896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89" name="スライド イメージ プレースホルダ 1"/>
          <p:cNvSpPr>
            <a:spLocks noGrp="1" noRot="1" noChangeAspect="1"/>
          </p:cNvSpPr>
          <p:nvPr>
            <p:ph type="sldImg"/>
          </p:nvPr>
        </p:nvSpPr>
        <p:spPr>
          <a:ln/>
        </p:spPr>
      </p:sp>
      <p:sp>
        <p:nvSpPr>
          <p:cNvPr id="63490" name="ノート プレースホルダ 2"/>
          <p:cNvSpPr>
            <a:spLocks noGrp="1"/>
          </p:cNvSpPr>
          <p:nvPr>
            <p:ph type="body" idx="1"/>
          </p:nvPr>
        </p:nvSpPr>
        <p:spPr>
          <a:noFill/>
          <a:ln/>
        </p:spPr>
        <p:txBody>
          <a:bodyPr/>
          <a:lstStyle/>
          <a:p>
            <a:r>
              <a:rPr lang="ja-JP" altLang="en-US" dirty="0">
                <a:latin typeface="ＭＳ 明朝" panose="02020609040205080304" pitchFamily="17" charset="-128"/>
                <a:ea typeface="ＭＳ 明朝" panose="02020609040205080304" pitchFamily="17" charset="-128"/>
              </a:rPr>
              <a:t>４点目は、様々なタイミングで家族の状況を把握し、コミュニケーションをとる、についてです。</a:t>
            </a:r>
            <a:endParaRPr lang="en-US" altLang="ja-JP" dirty="0">
              <a:latin typeface="ＭＳ 明朝" panose="02020609040205080304" pitchFamily="17" charset="-128"/>
              <a:ea typeface="ＭＳ 明朝" panose="02020609040205080304" pitchFamily="17" charset="-128"/>
            </a:endParaRPr>
          </a:p>
          <a:p>
            <a:r>
              <a:rPr lang="ja-JP" altLang="en-US" dirty="0">
                <a:latin typeface="ＭＳ 明朝" panose="02020609040205080304" pitchFamily="17" charset="-128"/>
                <a:ea typeface="ＭＳ 明朝" panose="02020609040205080304" pitchFamily="17" charset="-128"/>
              </a:rPr>
              <a:t>介護はいつ始まるか分からないため、家族が元気なうちから積極的なコミュニケーションをとることが望ましいです。</a:t>
            </a:r>
            <a:endParaRPr lang="en-US" altLang="ja-JP" dirty="0">
              <a:latin typeface="ＭＳ 明朝" panose="02020609040205080304" pitchFamily="17" charset="-128"/>
              <a:ea typeface="ＭＳ 明朝" panose="02020609040205080304" pitchFamily="17" charset="-128"/>
            </a:endParaRPr>
          </a:p>
          <a:p>
            <a:r>
              <a:rPr lang="ja-JP" altLang="en-US" dirty="0">
                <a:latin typeface="ＭＳ 明朝" panose="02020609040205080304" pitchFamily="17" charset="-128"/>
                <a:ea typeface="ＭＳ 明朝" panose="02020609040205080304" pitchFamily="17" charset="-128"/>
              </a:rPr>
              <a:t>また、配偶者や兄弟姉妹等の状況についても、日ごろから情報共有を心がけることで、家族が介護を必要とする状況になった際にスムーズに対応できるようになります。</a:t>
            </a:r>
          </a:p>
        </p:txBody>
      </p:sp>
    </p:spTree>
    <p:extLst>
      <p:ext uri="{BB962C8B-B14F-4D97-AF65-F5344CB8AC3E}">
        <p14:creationId xmlns:p14="http://schemas.microsoft.com/office/powerpoint/2010/main" val="92680257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7" name="スライド イメージ プレースホルダ 1"/>
          <p:cNvSpPr>
            <a:spLocks noGrp="1" noRot="1" noChangeAspect="1"/>
          </p:cNvSpPr>
          <p:nvPr>
            <p:ph type="sldImg"/>
          </p:nvPr>
        </p:nvSpPr>
        <p:spPr>
          <a:ln/>
        </p:spPr>
      </p:sp>
      <p:sp>
        <p:nvSpPr>
          <p:cNvPr id="65538" name="ノート プレースホルダ 2"/>
          <p:cNvSpPr>
            <a:spLocks noGrp="1"/>
          </p:cNvSpPr>
          <p:nvPr>
            <p:ph type="body" idx="1"/>
          </p:nvPr>
        </p:nvSpPr>
        <p:spPr>
          <a:noFill/>
          <a:ln/>
        </p:spPr>
        <p:txBody>
          <a:bodyPr/>
          <a:lstStyle/>
          <a:p>
            <a:pPr marL="182342" indent="-182342" defTabSz="954812" eaLnBrk="1" fontAlgn="auto" hangingPunct="1">
              <a:spcBef>
                <a:spcPts val="626"/>
              </a:spcBef>
              <a:spcAft>
                <a:spcPts val="0"/>
              </a:spcAft>
              <a:defRPr/>
            </a:pPr>
            <a:r>
              <a:rPr lang="ja-JP" altLang="en-US" dirty="0">
                <a:latin typeface="ＭＳ 明朝" panose="02020609040205080304" pitchFamily="17" charset="-128"/>
                <a:ea typeface="ＭＳ 明朝" panose="02020609040205080304" pitchFamily="17" charset="-128"/>
              </a:rPr>
              <a:t>〇　介護はいつ始まるか分からないため、家族が元気なうちから積極的なコミュニケーションをとっておく、と言われても、どう対応してよいか分からない、と言う場合には、親に介護保険被保険者証が届く</a:t>
            </a:r>
            <a:r>
              <a:rPr lang="en-US" altLang="ja-JP" dirty="0">
                <a:latin typeface="ＭＳ 明朝" panose="02020609040205080304" pitchFamily="17" charset="-128"/>
                <a:ea typeface="ＭＳ 明朝" panose="02020609040205080304" pitchFamily="17" charset="-128"/>
              </a:rPr>
              <a:t>65</a:t>
            </a:r>
            <a:r>
              <a:rPr lang="ja-JP" altLang="en-US" dirty="0">
                <a:latin typeface="ＭＳ 明朝" panose="02020609040205080304" pitchFamily="17" charset="-128"/>
                <a:ea typeface="ＭＳ 明朝" panose="02020609040205080304" pitchFamily="17" charset="-128"/>
              </a:rPr>
              <a:t>歳、もしくはあなたが介護保険料を納付し始める</a:t>
            </a:r>
            <a:r>
              <a:rPr lang="en-US" altLang="ja-JP" dirty="0">
                <a:latin typeface="ＭＳ 明朝" panose="02020609040205080304" pitchFamily="17" charset="-128"/>
                <a:ea typeface="ＭＳ 明朝" panose="02020609040205080304" pitchFamily="17" charset="-128"/>
              </a:rPr>
              <a:t>40</a:t>
            </a:r>
            <a:r>
              <a:rPr lang="ja-JP" altLang="en-US" dirty="0">
                <a:latin typeface="ＭＳ 明朝" panose="02020609040205080304" pitchFamily="17" charset="-128"/>
                <a:ea typeface="ＭＳ 明朝" panose="02020609040205080304" pitchFamily="17" charset="-128"/>
              </a:rPr>
              <a:t>歳を話し合うきっかけにすることも一案です。</a:t>
            </a:r>
            <a:endParaRPr lang="en-US" altLang="ja-JP" dirty="0">
              <a:latin typeface="ＭＳ 明朝" panose="02020609040205080304" pitchFamily="17" charset="-128"/>
              <a:ea typeface="ＭＳ 明朝" panose="02020609040205080304" pitchFamily="17" charset="-128"/>
            </a:endParaRPr>
          </a:p>
          <a:p>
            <a:pPr marL="648000" indent="-648000" defTabSz="954812" eaLnBrk="1" fontAlgn="auto" hangingPunct="1">
              <a:spcBef>
                <a:spcPts val="626"/>
              </a:spcBef>
              <a:spcAft>
                <a:spcPts val="0"/>
              </a:spcAft>
              <a:defRPr/>
            </a:pPr>
            <a:r>
              <a:rPr lang="ja-JP" altLang="en-US" dirty="0">
                <a:latin typeface="ＭＳ 明朝" panose="02020609040205080304" pitchFamily="17" charset="-128"/>
                <a:ea typeface="ＭＳ 明朝" panose="02020609040205080304" pitchFamily="17" charset="-128"/>
              </a:rPr>
              <a:t>　（参考）</a:t>
            </a:r>
            <a:r>
              <a:rPr lang="en-US" altLang="ja-JP" dirty="0">
                <a:latin typeface="ＭＳ 明朝" panose="02020609040205080304" pitchFamily="17" charset="-128"/>
                <a:ea typeface="ＭＳ 明朝" panose="02020609040205080304" pitchFamily="17" charset="-128"/>
              </a:rPr>
              <a:t>65</a:t>
            </a:r>
            <a:r>
              <a:rPr lang="ja-JP" altLang="en-US" dirty="0">
                <a:latin typeface="ＭＳ 明朝" panose="02020609040205080304" pitchFamily="17" charset="-128"/>
                <a:ea typeface="ＭＳ 明朝" panose="02020609040205080304" pitchFamily="17" charset="-128"/>
              </a:rPr>
              <a:t>歳になる誕生日の月に介護保険被保険者証が交付される</a:t>
            </a:r>
            <a:r>
              <a:rPr lang="en-US" altLang="ja-JP" dirty="0">
                <a:latin typeface="ＭＳ 明朝" panose="02020609040205080304" pitchFamily="17" charset="-128"/>
                <a:ea typeface="ＭＳ 明朝" panose="02020609040205080304" pitchFamily="17" charset="-128"/>
              </a:rPr>
              <a:t>｡</a:t>
            </a:r>
          </a:p>
          <a:p>
            <a:pPr marL="182342" indent="-182342" defTabSz="954812" eaLnBrk="1" fontAlgn="auto" hangingPunct="1">
              <a:spcBef>
                <a:spcPts val="626"/>
              </a:spcBef>
              <a:spcAft>
                <a:spcPts val="0"/>
              </a:spcAft>
              <a:defRPr/>
            </a:pPr>
            <a:r>
              <a:rPr lang="ja-JP" altLang="en-US" dirty="0">
                <a:latin typeface="ＭＳ 明朝" panose="02020609040205080304" pitchFamily="17" charset="-128"/>
                <a:ea typeface="ＭＳ 明朝" panose="02020609040205080304" pitchFamily="17" charset="-128"/>
              </a:rPr>
              <a:t>〇　この際、親の老後の生き方の希望、例えば、暮らし方、介護に対する考え方、延命治療の希望を確認しておくことは、いざという時への備えとして重要です。</a:t>
            </a:r>
            <a:endParaRPr lang="en-US" altLang="ja-JP" dirty="0">
              <a:latin typeface="ＭＳ 明朝" panose="02020609040205080304" pitchFamily="17" charset="-128"/>
              <a:ea typeface="ＭＳ 明朝" panose="02020609040205080304" pitchFamily="17" charset="-128"/>
            </a:endParaRPr>
          </a:p>
          <a:p>
            <a:pPr marL="182342" indent="-182342" defTabSz="954812" eaLnBrk="1" fontAlgn="auto" hangingPunct="1">
              <a:spcBef>
                <a:spcPts val="626"/>
              </a:spcBef>
              <a:spcAft>
                <a:spcPts val="0"/>
              </a:spcAft>
              <a:defRPr/>
            </a:pPr>
            <a:r>
              <a:rPr lang="ja-JP" altLang="en-US" dirty="0">
                <a:latin typeface="ＭＳ 明朝" panose="02020609040205080304" pitchFamily="17" charset="-128"/>
                <a:ea typeface="ＭＳ 明朝" panose="02020609040205080304" pitchFamily="17" charset="-128"/>
              </a:rPr>
              <a:t>〇　また、兄弟姉妹や配偶者とよくコミュニケーションを取り、情報を共有しておくことも重要です。</a:t>
            </a:r>
            <a:endParaRPr lang="en-US" altLang="ja-JP" dirty="0">
              <a:latin typeface="ＭＳ 明朝" panose="02020609040205080304" pitchFamily="17" charset="-128"/>
              <a:ea typeface="ＭＳ 明朝" panose="02020609040205080304" pitchFamily="17" charset="-128"/>
            </a:endParaRPr>
          </a:p>
          <a:p>
            <a:pPr marL="182342" indent="-182342" defTabSz="954812" eaLnBrk="1" fontAlgn="auto" hangingPunct="1">
              <a:spcBef>
                <a:spcPts val="626"/>
              </a:spcBef>
              <a:spcAft>
                <a:spcPts val="0"/>
              </a:spcAft>
              <a:defRPr/>
            </a:pPr>
            <a:r>
              <a:rPr lang="ja-JP" altLang="en-US" dirty="0">
                <a:latin typeface="ＭＳ 明朝" panose="02020609040205080304" pitchFamily="17" charset="-128"/>
                <a:ea typeface="ＭＳ 明朝" panose="02020609040205080304" pitchFamily="17" charset="-128"/>
              </a:rPr>
              <a:t>〇　認知症の要介護者の中には、徘徊等で近所の方々にお世話になるケースもあるため、日頃から近所の方々等とも良好な関係を築いておくことも重要です。</a:t>
            </a:r>
          </a:p>
          <a:p>
            <a:pPr marL="182342" indent="-182342" defTabSz="954812" eaLnBrk="1" fontAlgn="auto" hangingPunct="1">
              <a:spcBef>
                <a:spcPts val="626"/>
              </a:spcBef>
              <a:spcAft>
                <a:spcPts val="0"/>
              </a:spcAft>
              <a:defRPr/>
            </a:pPr>
            <a:r>
              <a:rPr lang="ja-JP" altLang="en-US" dirty="0">
                <a:latin typeface="ＭＳ 明朝" panose="02020609040205080304" pitchFamily="17" charset="-128"/>
                <a:ea typeface="ＭＳ 明朝" panose="02020609040205080304" pitchFamily="17" charset="-128"/>
              </a:rPr>
              <a:t>　（「親が元気なうちから把握しておくべきこと」チェックリストの活用も一案です。）</a:t>
            </a:r>
          </a:p>
        </p:txBody>
      </p:sp>
    </p:spTree>
    <p:extLst>
      <p:ext uri="{BB962C8B-B14F-4D97-AF65-F5344CB8AC3E}">
        <p14:creationId xmlns:p14="http://schemas.microsoft.com/office/powerpoint/2010/main" val="256325176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89" name="スライド イメージ プレースホルダ 1"/>
          <p:cNvSpPr>
            <a:spLocks noGrp="1" noRot="1" noChangeAspect="1"/>
          </p:cNvSpPr>
          <p:nvPr>
            <p:ph type="sldImg"/>
          </p:nvPr>
        </p:nvSpPr>
        <p:spPr>
          <a:ln/>
        </p:spPr>
      </p:sp>
      <p:sp>
        <p:nvSpPr>
          <p:cNvPr id="63490" name="ノート プレースホルダ 2"/>
          <p:cNvSpPr>
            <a:spLocks noGrp="1"/>
          </p:cNvSpPr>
          <p:nvPr>
            <p:ph type="body" idx="1"/>
          </p:nvPr>
        </p:nvSpPr>
        <p:spPr>
          <a:noFill/>
          <a:ln/>
        </p:spPr>
        <p:txBody>
          <a:bodyPr/>
          <a:lstStyle/>
          <a:p>
            <a:pPr defTabSz="954812">
              <a:defRPr/>
            </a:pPr>
            <a:r>
              <a:rPr lang="ja-JP" altLang="en-US" dirty="0">
                <a:latin typeface="ＭＳ 明朝" panose="02020609040205080304" pitchFamily="17" charset="-128"/>
                <a:ea typeface="ＭＳ 明朝" panose="02020609040205080304" pitchFamily="17" charset="-128"/>
              </a:rPr>
              <a:t>最後に、５点目の、「働き方の見直しも重要。自分自身や職場全体の働き方をチェック」についてです。</a:t>
            </a:r>
            <a:endParaRPr lang="en-US" altLang="ja-JP" dirty="0">
              <a:latin typeface="ＭＳ 明朝" panose="02020609040205080304" pitchFamily="17" charset="-128"/>
              <a:ea typeface="ＭＳ 明朝" panose="02020609040205080304" pitchFamily="17" charset="-128"/>
            </a:endParaRPr>
          </a:p>
          <a:p>
            <a:pPr marL="179981" indent="-179981"/>
            <a:r>
              <a:rPr lang="ja-JP" altLang="en-US" dirty="0">
                <a:latin typeface="ＭＳ 明朝" panose="02020609040205080304" pitchFamily="17" charset="-128"/>
                <a:ea typeface="ＭＳ 明朝" panose="02020609040205080304" pitchFamily="17" charset="-128"/>
              </a:rPr>
              <a:t>〇　仕事と介護を両立するためには、日頃からの働き方の見直しも重要です。</a:t>
            </a:r>
          </a:p>
          <a:p>
            <a:pPr marL="179981" indent="-179981"/>
            <a:r>
              <a:rPr lang="ja-JP" altLang="en-US" dirty="0">
                <a:latin typeface="ＭＳ 明朝" panose="02020609040205080304" pitchFamily="17" charset="-128"/>
                <a:ea typeface="ＭＳ 明朝" panose="02020609040205080304" pitchFamily="17" charset="-128"/>
              </a:rPr>
              <a:t>〇　介護に直面した場合に、必要な制度を利用したり、周囲がサポートできるような働き方ができているか、現状をチェックすることが重要です。</a:t>
            </a:r>
          </a:p>
          <a:p>
            <a:pPr marL="179981" indent="-179981"/>
            <a:endParaRPr lang="ja-JP" altLang="en-US" dirty="0">
              <a:latin typeface="ＭＳ 明朝" panose="02020609040205080304" pitchFamily="17" charset="-128"/>
              <a:ea typeface="ＭＳ 明朝" panose="02020609040205080304" pitchFamily="17" charset="-128"/>
            </a:endParaRPr>
          </a:p>
          <a:p>
            <a:endParaRPr lang="en-US" altLang="ja-JP" dirty="0"/>
          </a:p>
        </p:txBody>
      </p:sp>
    </p:spTree>
    <p:extLst>
      <p:ext uri="{BB962C8B-B14F-4D97-AF65-F5344CB8AC3E}">
        <p14:creationId xmlns:p14="http://schemas.microsoft.com/office/powerpoint/2010/main" val="169348312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7" name="スライド イメージ プレースホルダ 1"/>
          <p:cNvSpPr>
            <a:spLocks noGrp="1" noRot="1" noChangeAspect="1"/>
          </p:cNvSpPr>
          <p:nvPr>
            <p:ph type="sldImg"/>
          </p:nvPr>
        </p:nvSpPr>
        <p:spPr>
          <a:ln/>
        </p:spPr>
      </p:sp>
      <p:sp>
        <p:nvSpPr>
          <p:cNvPr id="65538" name="ノート プレースホルダ 2"/>
          <p:cNvSpPr>
            <a:spLocks noGrp="1"/>
          </p:cNvSpPr>
          <p:nvPr>
            <p:ph type="body" idx="1"/>
          </p:nvPr>
        </p:nvSpPr>
        <p:spPr>
          <a:noFill/>
          <a:ln/>
        </p:spPr>
        <p:txBody>
          <a:bodyPr/>
          <a:lstStyle/>
          <a:p>
            <a:pPr marL="182342" indent="-182342" defTabSz="954812" eaLnBrk="1" fontAlgn="auto" hangingPunct="1">
              <a:spcBef>
                <a:spcPts val="626"/>
              </a:spcBef>
              <a:spcAft>
                <a:spcPts val="0"/>
              </a:spcAft>
              <a:defRPr/>
            </a:pPr>
            <a:r>
              <a:rPr lang="ja-JP" altLang="en-US" dirty="0">
                <a:solidFill>
                  <a:srgbClr val="262626"/>
                </a:solidFill>
                <a:latin typeface="ＭＳ 明朝" panose="02020609040205080304" pitchFamily="17" charset="-128"/>
                <a:ea typeface="ＭＳ 明朝" panose="02020609040205080304" pitchFamily="17" charset="-128"/>
                <a:cs typeface="Meiryo UI" pitchFamily="50" charset="-128"/>
              </a:rPr>
              <a:t>〇　あなたや、あなたの職場は、介護に直面したとしても、必要に応じて両立支援制度を利用しながら働き続けられるような働き方になっているでしょうか。もし、働き方に関する課題が見つかったら、</a:t>
            </a:r>
            <a:endParaRPr lang="en-US" altLang="ja-JP" dirty="0">
              <a:solidFill>
                <a:srgbClr val="262626"/>
              </a:solidFill>
              <a:latin typeface="ＭＳ 明朝" panose="02020609040205080304" pitchFamily="17" charset="-128"/>
              <a:ea typeface="ＭＳ 明朝" panose="02020609040205080304" pitchFamily="17" charset="-128"/>
              <a:cs typeface="Meiryo UI" pitchFamily="50" charset="-128"/>
            </a:endParaRPr>
          </a:p>
          <a:p>
            <a:pPr marL="288000" indent="-288000" defTabSz="954812" eaLnBrk="1" fontAlgn="auto" hangingPunct="1">
              <a:spcBef>
                <a:spcPts val="626"/>
              </a:spcBef>
              <a:spcAft>
                <a:spcPts val="0"/>
              </a:spcAft>
              <a:defRPr/>
            </a:pPr>
            <a:r>
              <a:rPr lang="ja-JP" altLang="en-US" dirty="0">
                <a:solidFill>
                  <a:srgbClr val="262626"/>
                </a:solidFill>
                <a:latin typeface="ＭＳ 明朝" panose="02020609040205080304" pitchFamily="17" charset="-128"/>
                <a:ea typeface="ＭＳ 明朝" panose="02020609040205080304" pitchFamily="17" charset="-128"/>
                <a:cs typeface="Meiryo UI" pitchFamily="50" charset="-128"/>
              </a:rPr>
              <a:t>　・　自分自身の働き方を見直す方法として、</a:t>
            </a:r>
            <a:r>
              <a:rPr lang="ja-JP" altLang="en-US" dirty="0">
                <a:solidFill>
                  <a:schemeClr val="tx2"/>
                </a:solidFill>
                <a:latin typeface="ＭＳ 明朝" panose="02020609040205080304" pitchFamily="17" charset="-128"/>
                <a:ea typeface="ＭＳ 明朝" panose="02020609040205080304" pitchFamily="17" charset="-128"/>
              </a:rPr>
              <a:t>仕事の見える化や計画的・効率的な業務遂行（業務の棚卸し・スリム化、優先順位の設定、各業務に必要な時間の想定、退社時間の目標設定）等</a:t>
            </a:r>
            <a:r>
              <a:rPr lang="ja-JP" altLang="en-US" dirty="0">
                <a:latin typeface="ＭＳ 明朝" panose="02020609040205080304" pitchFamily="17" charset="-128"/>
                <a:ea typeface="ＭＳ 明朝" panose="02020609040205080304" pitchFamily="17" charset="-128"/>
              </a:rPr>
              <a:t>が考えられます。</a:t>
            </a:r>
            <a:endParaRPr lang="en-US" altLang="ja-JP" dirty="0">
              <a:latin typeface="ＭＳ 明朝" panose="02020609040205080304" pitchFamily="17" charset="-128"/>
              <a:ea typeface="ＭＳ 明朝" panose="02020609040205080304" pitchFamily="17" charset="-128"/>
            </a:endParaRPr>
          </a:p>
          <a:p>
            <a:pPr marL="288000" indent="-288000" defTabSz="954812" eaLnBrk="1" fontAlgn="auto" hangingPunct="1">
              <a:spcBef>
                <a:spcPts val="626"/>
              </a:spcBef>
              <a:spcAft>
                <a:spcPts val="0"/>
              </a:spcAft>
              <a:defRPr/>
            </a:pPr>
            <a:r>
              <a:rPr lang="ja-JP" altLang="en-US" dirty="0">
                <a:solidFill>
                  <a:srgbClr val="262626"/>
                </a:solidFill>
                <a:latin typeface="ＭＳ 明朝" panose="02020609040205080304" pitchFamily="17" charset="-128"/>
                <a:ea typeface="ＭＳ 明朝" panose="02020609040205080304" pitchFamily="17" charset="-128"/>
              </a:rPr>
              <a:t>　・　また、管理職を中心として職場全体の働き方を見直ししていくことも重要です。例えば、業務分担の見直し、残業の削減、タスクシェアの促進、ＩＣＴの活用などによる情報共有方法の見直しなどが考えられます。</a:t>
            </a:r>
            <a:endParaRPr lang="en-US" altLang="ja-JP" dirty="0">
              <a:solidFill>
                <a:srgbClr val="262626"/>
              </a:solidFill>
              <a:latin typeface="ＭＳ 明朝" panose="02020609040205080304" pitchFamily="17" charset="-128"/>
              <a:ea typeface="ＭＳ 明朝" panose="02020609040205080304" pitchFamily="17" charset="-128"/>
            </a:endParaRPr>
          </a:p>
          <a:p>
            <a:r>
              <a:rPr lang="ja-JP" altLang="en-US" dirty="0">
                <a:latin typeface="ＭＳ 明朝" panose="02020609040205080304" pitchFamily="17" charset="-128"/>
                <a:ea typeface="ＭＳ 明朝" panose="02020609040205080304" pitchFamily="17" charset="-128"/>
              </a:rPr>
              <a:t>〇　会社としても、社員の皆さんが希望する、働き方の実現をサポートしていきます。</a:t>
            </a:r>
            <a:endParaRPr lang="en-US" altLang="ja-JP" dirty="0">
              <a:latin typeface="ＭＳ 明朝" panose="02020609040205080304" pitchFamily="17" charset="-128"/>
              <a:ea typeface="ＭＳ 明朝" panose="02020609040205080304" pitchFamily="17" charset="-128"/>
            </a:endParaRPr>
          </a:p>
          <a:p>
            <a:pPr marL="182342" indent="-182342" defTabSz="954812" eaLnBrk="1" fontAlgn="auto" hangingPunct="1">
              <a:spcBef>
                <a:spcPts val="626"/>
              </a:spcBef>
              <a:spcAft>
                <a:spcPts val="0"/>
              </a:spcAft>
              <a:defRPr/>
            </a:pPr>
            <a:r>
              <a:rPr lang="ja-JP" altLang="en-US" dirty="0">
                <a:solidFill>
                  <a:srgbClr val="262626"/>
                </a:solidFill>
                <a:latin typeface="ＭＳ 明朝" panose="02020609040205080304" pitchFamily="17" charset="-128"/>
                <a:ea typeface="ＭＳ 明朝" panose="02020609040205080304" pitchFamily="17" charset="-128"/>
                <a:cs typeface="Meiryo UI" pitchFamily="50" charset="-128"/>
              </a:rPr>
              <a:t>★管理職向け研修とする場合の補足情報</a:t>
            </a:r>
            <a:endParaRPr lang="en-US" altLang="ja-JP" dirty="0">
              <a:solidFill>
                <a:srgbClr val="262626"/>
              </a:solidFill>
              <a:latin typeface="ＭＳ 明朝" panose="02020609040205080304" pitchFamily="17" charset="-128"/>
              <a:ea typeface="ＭＳ 明朝" panose="02020609040205080304" pitchFamily="17" charset="-128"/>
              <a:cs typeface="Meiryo UI" pitchFamily="50" charset="-128"/>
            </a:endParaRPr>
          </a:p>
          <a:p>
            <a:pPr marL="182342" indent="-182342" defTabSz="954812" eaLnBrk="1" fontAlgn="auto" hangingPunct="1">
              <a:spcBef>
                <a:spcPts val="626"/>
              </a:spcBef>
              <a:spcAft>
                <a:spcPts val="0"/>
              </a:spcAft>
              <a:defRPr/>
            </a:pPr>
            <a:r>
              <a:rPr lang="ja-JP" altLang="en-US" dirty="0">
                <a:solidFill>
                  <a:srgbClr val="262626"/>
                </a:solidFill>
                <a:latin typeface="ＭＳ 明朝" panose="02020609040205080304" pitchFamily="17" charset="-128"/>
                <a:ea typeface="ＭＳ 明朝" panose="02020609040205080304" pitchFamily="17" charset="-128"/>
                <a:cs typeface="Meiryo UI" pitchFamily="50" charset="-128"/>
              </a:rPr>
              <a:t>●　自分自身の働き方の見直しに加え、管理職を中心として職場全体の働き方を見直すことも重要です。</a:t>
            </a:r>
            <a:endParaRPr lang="en-US" altLang="ja-JP" dirty="0">
              <a:solidFill>
                <a:srgbClr val="262626"/>
              </a:solidFill>
              <a:latin typeface="ＭＳ 明朝" panose="02020609040205080304" pitchFamily="17" charset="-128"/>
              <a:ea typeface="ＭＳ 明朝" panose="02020609040205080304" pitchFamily="17" charset="-128"/>
              <a:cs typeface="Meiryo UI" pitchFamily="50" charset="-128"/>
            </a:endParaRPr>
          </a:p>
          <a:p>
            <a:pPr marL="182342" indent="-182342" defTabSz="954812" eaLnBrk="1" fontAlgn="auto" hangingPunct="1">
              <a:spcBef>
                <a:spcPts val="626"/>
              </a:spcBef>
              <a:spcAft>
                <a:spcPts val="0"/>
              </a:spcAft>
              <a:defRPr/>
            </a:pPr>
            <a:r>
              <a:rPr lang="ja-JP" altLang="en-US" dirty="0">
                <a:solidFill>
                  <a:srgbClr val="262626"/>
                </a:solidFill>
                <a:latin typeface="ＭＳ 明朝" panose="02020609040205080304" pitchFamily="17" charset="-128"/>
                <a:ea typeface="ＭＳ 明朝" panose="02020609040205080304" pitchFamily="17" charset="-128"/>
                <a:cs typeface="Meiryo UI" pitchFamily="50" charset="-128"/>
              </a:rPr>
              <a:t>　　 具体的には</a:t>
            </a:r>
            <a:r>
              <a:rPr lang="ja-JP" altLang="en-US" dirty="0">
                <a:solidFill>
                  <a:schemeClr val="tx2"/>
                </a:solidFill>
                <a:latin typeface="ＭＳ 明朝" panose="02020609040205080304" pitchFamily="17" charset="-128"/>
                <a:ea typeface="ＭＳ 明朝" panose="02020609040205080304" pitchFamily="17" charset="-128"/>
              </a:rPr>
              <a:t>　</a:t>
            </a:r>
            <a:endParaRPr lang="en-US" altLang="ja-JP" dirty="0">
              <a:solidFill>
                <a:schemeClr val="tx2"/>
              </a:solidFill>
              <a:latin typeface="ＭＳ 明朝" panose="02020609040205080304" pitchFamily="17" charset="-128"/>
              <a:ea typeface="ＭＳ 明朝" panose="02020609040205080304" pitchFamily="17" charset="-128"/>
            </a:endParaRPr>
          </a:p>
          <a:p>
            <a:pPr marL="252000" indent="-252000" defTabSz="954812" eaLnBrk="1" fontAlgn="auto" hangingPunct="1">
              <a:spcBef>
                <a:spcPts val="626"/>
              </a:spcBef>
              <a:spcAft>
                <a:spcPts val="0"/>
              </a:spcAft>
              <a:defRPr/>
            </a:pPr>
            <a:r>
              <a:rPr lang="ja-JP" altLang="en-US" dirty="0">
                <a:solidFill>
                  <a:schemeClr val="tx2"/>
                </a:solidFill>
                <a:latin typeface="ＭＳ 明朝" panose="02020609040205080304" pitchFamily="17" charset="-128"/>
                <a:ea typeface="ＭＳ 明朝" panose="02020609040205080304" pitchFamily="17" charset="-128"/>
              </a:rPr>
              <a:t>　　・業務配分、業務の流れの見直し、残業の削減</a:t>
            </a:r>
            <a:endParaRPr lang="en-US" altLang="ja-JP" dirty="0">
              <a:solidFill>
                <a:schemeClr val="tx2"/>
              </a:solidFill>
              <a:latin typeface="ＭＳ 明朝" panose="02020609040205080304" pitchFamily="17" charset="-128"/>
              <a:ea typeface="ＭＳ 明朝" panose="02020609040205080304" pitchFamily="17" charset="-128"/>
            </a:endParaRPr>
          </a:p>
          <a:p>
            <a:pPr marL="252000" indent="-252000" defTabSz="954812" eaLnBrk="1" fontAlgn="auto" hangingPunct="1">
              <a:spcBef>
                <a:spcPts val="626"/>
              </a:spcBef>
              <a:spcAft>
                <a:spcPts val="0"/>
              </a:spcAft>
              <a:defRPr/>
            </a:pPr>
            <a:r>
              <a:rPr lang="ja-JP" altLang="en-US" dirty="0">
                <a:solidFill>
                  <a:schemeClr val="tx2"/>
                </a:solidFill>
                <a:latin typeface="ＭＳ 明朝" panose="02020609040205080304" pitchFamily="17" charset="-128"/>
                <a:ea typeface="ＭＳ 明朝" panose="02020609040205080304" pitchFamily="17" charset="-128"/>
              </a:rPr>
              <a:t>　　・情報共有の方法の見直し（</a:t>
            </a:r>
            <a:r>
              <a:rPr lang="en-US" altLang="ja-JP" dirty="0">
                <a:solidFill>
                  <a:schemeClr val="tx2"/>
                </a:solidFill>
                <a:latin typeface="ＭＳ 明朝" panose="02020609040205080304" pitchFamily="17" charset="-128"/>
                <a:ea typeface="ＭＳ 明朝" panose="02020609040205080304" pitchFamily="17" charset="-128"/>
              </a:rPr>
              <a:t>ICT</a:t>
            </a:r>
            <a:r>
              <a:rPr lang="ja-JP" altLang="en-US" dirty="0">
                <a:solidFill>
                  <a:schemeClr val="tx2"/>
                </a:solidFill>
                <a:latin typeface="ＭＳ 明朝" panose="02020609040205080304" pitchFamily="17" charset="-128"/>
                <a:ea typeface="ＭＳ 明朝" panose="02020609040205080304" pitchFamily="17" charset="-128"/>
              </a:rPr>
              <a:t>の活用、会議の効率化等）</a:t>
            </a:r>
            <a:endParaRPr lang="en-US" altLang="ja-JP" dirty="0">
              <a:solidFill>
                <a:schemeClr val="tx2"/>
              </a:solidFill>
              <a:latin typeface="ＭＳ 明朝" panose="02020609040205080304" pitchFamily="17" charset="-128"/>
              <a:ea typeface="ＭＳ 明朝" panose="02020609040205080304" pitchFamily="17" charset="-128"/>
            </a:endParaRPr>
          </a:p>
          <a:p>
            <a:pPr marL="252000" indent="-252000" defTabSz="954812" eaLnBrk="1" fontAlgn="auto" hangingPunct="1">
              <a:spcBef>
                <a:spcPts val="626"/>
              </a:spcBef>
              <a:spcAft>
                <a:spcPts val="0"/>
              </a:spcAft>
              <a:defRPr/>
            </a:pPr>
            <a:r>
              <a:rPr lang="ja-JP" altLang="en-US" dirty="0">
                <a:solidFill>
                  <a:schemeClr val="tx2"/>
                </a:solidFill>
                <a:latin typeface="ＭＳ 明朝" panose="02020609040205080304" pitchFamily="17" charset="-128"/>
                <a:ea typeface="ＭＳ 明朝" panose="02020609040205080304" pitchFamily="17" charset="-128"/>
              </a:rPr>
              <a:t>　　・権限移譲の仕組みの整備</a:t>
            </a:r>
            <a:endParaRPr lang="en-US" altLang="ja-JP" dirty="0">
              <a:solidFill>
                <a:schemeClr val="tx2"/>
              </a:solidFill>
              <a:latin typeface="ＭＳ 明朝" panose="02020609040205080304" pitchFamily="17" charset="-128"/>
              <a:ea typeface="ＭＳ 明朝" panose="02020609040205080304" pitchFamily="17" charset="-128"/>
            </a:endParaRPr>
          </a:p>
          <a:p>
            <a:pPr marL="252000" indent="-252000" defTabSz="954812" eaLnBrk="1" fontAlgn="auto" hangingPunct="1">
              <a:spcBef>
                <a:spcPts val="626"/>
              </a:spcBef>
              <a:spcAft>
                <a:spcPts val="0"/>
              </a:spcAft>
              <a:defRPr/>
            </a:pPr>
            <a:r>
              <a:rPr lang="ja-JP" altLang="en-US" dirty="0">
                <a:solidFill>
                  <a:schemeClr val="tx2"/>
                </a:solidFill>
                <a:latin typeface="ＭＳ 明朝" panose="02020609040205080304" pitchFamily="17" charset="-128"/>
                <a:ea typeface="ＭＳ 明朝" panose="02020609040205080304" pitchFamily="17" charset="-128"/>
              </a:rPr>
              <a:t>　　・職場内の介護への理解の醸成等　</a:t>
            </a:r>
            <a:r>
              <a:rPr lang="ja-JP" altLang="en-US" dirty="0">
                <a:latin typeface="ＭＳ 明朝" panose="02020609040205080304" pitchFamily="17" charset="-128"/>
                <a:ea typeface="ＭＳ 明朝" panose="02020609040205080304" pitchFamily="17" charset="-128"/>
              </a:rPr>
              <a:t>が考えられます。</a:t>
            </a:r>
            <a:endParaRPr lang="en-US" altLang="ja-JP" dirty="0">
              <a:latin typeface="ＭＳ 明朝" panose="02020609040205080304" pitchFamily="17" charset="-128"/>
              <a:ea typeface="ＭＳ 明朝" panose="02020609040205080304" pitchFamily="17" charset="-128"/>
            </a:endParaRPr>
          </a:p>
          <a:p>
            <a:pPr marL="182342" indent="-182342" defTabSz="954812" eaLnBrk="1" fontAlgn="auto" hangingPunct="1">
              <a:spcBef>
                <a:spcPts val="626"/>
              </a:spcBef>
              <a:spcAft>
                <a:spcPts val="0"/>
              </a:spcAft>
              <a:defRPr/>
            </a:pPr>
            <a:r>
              <a:rPr lang="ja-JP" altLang="en-US" dirty="0">
                <a:solidFill>
                  <a:srgbClr val="262626"/>
                </a:solidFill>
                <a:latin typeface="ＭＳ 明朝" panose="02020609040205080304" pitchFamily="17" charset="-128"/>
                <a:ea typeface="ＭＳ 明朝" panose="02020609040205080304" pitchFamily="17" charset="-128"/>
              </a:rPr>
              <a:t>●　また、管理職は世代的に家族介護のリスクが高くなっていることも認識し、自身のリスクにも気づいてもらうことが重要です。こうした意味合いでも、普段から、職場の働き方を見直しておくことが重要です。</a:t>
            </a:r>
          </a:p>
        </p:txBody>
      </p:sp>
    </p:spTree>
    <p:extLst>
      <p:ext uri="{BB962C8B-B14F-4D97-AF65-F5344CB8AC3E}">
        <p14:creationId xmlns:p14="http://schemas.microsoft.com/office/powerpoint/2010/main" val="280281234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スライド イメージ プレースホルダー 1"/>
          <p:cNvSpPr>
            <a:spLocks noGrp="1" noRot="1" noChangeAspect="1"/>
          </p:cNvSpPr>
          <p:nvPr>
            <p:ph type="sldImg"/>
          </p:nvPr>
        </p:nvSpPr>
        <p:spPr>
          <a:ln/>
        </p:spPr>
      </p:sp>
      <p:sp>
        <p:nvSpPr>
          <p:cNvPr id="23554" name="ノート プレースホルダー 2"/>
          <p:cNvSpPr>
            <a:spLocks noGrp="1"/>
          </p:cNvSpPr>
          <p:nvPr>
            <p:ph type="body" idx="1"/>
          </p:nvPr>
        </p:nvSpPr>
        <p:spPr>
          <a:noFill/>
          <a:ln/>
        </p:spPr>
        <p:txBody>
          <a:bodyPr/>
          <a:lstStyle/>
          <a:p>
            <a:r>
              <a:rPr lang="ja-JP" altLang="en-US" dirty="0">
                <a:latin typeface="ＭＳ 明朝" panose="02020609040205080304" pitchFamily="17" charset="-128"/>
                <a:ea typeface="ＭＳ 明朝" panose="02020609040205080304" pitchFamily="17" charset="-128"/>
              </a:rPr>
              <a:t>これまでの研修のまとめです。</a:t>
            </a:r>
            <a:endParaRPr lang="en-US" altLang="ja-JP" dirty="0">
              <a:latin typeface="ＭＳ 明朝" panose="02020609040205080304" pitchFamily="17" charset="-128"/>
              <a:ea typeface="ＭＳ 明朝" panose="02020609040205080304" pitchFamily="17" charset="-128"/>
            </a:endParaRPr>
          </a:p>
        </p:txBody>
      </p:sp>
    </p:spTree>
    <p:extLst>
      <p:ext uri="{BB962C8B-B14F-4D97-AF65-F5344CB8AC3E}">
        <p14:creationId xmlns:p14="http://schemas.microsoft.com/office/powerpoint/2010/main" val="375079733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3" name="スライド イメージ プレースホルダ 1"/>
          <p:cNvSpPr>
            <a:spLocks noGrp="1" noRot="1" noChangeAspect="1"/>
          </p:cNvSpPr>
          <p:nvPr>
            <p:ph type="sldImg"/>
          </p:nvPr>
        </p:nvSpPr>
        <p:spPr>
          <a:ln/>
        </p:spPr>
      </p:sp>
      <p:sp>
        <p:nvSpPr>
          <p:cNvPr id="69634" name="ノート プレースホルダ 2"/>
          <p:cNvSpPr>
            <a:spLocks noGrp="1"/>
          </p:cNvSpPr>
          <p:nvPr>
            <p:ph type="body" idx="1"/>
          </p:nvPr>
        </p:nvSpPr>
        <p:spPr>
          <a:noFill/>
          <a:ln/>
        </p:spPr>
        <p:txBody>
          <a:bodyPr/>
          <a:lstStyle/>
          <a:p>
            <a:pPr defTabSz="946577">
              <a:defRPr/>
            </a:pPr>
            <a:r>
              <a:rPr lang="ja-JP" altLang="en-US" dirty="0">
                <a:latin typeface="ＭＳ 明朝" panose="02020609040205080304" pitchFamily="17" charset="-128"/>
                <a:ea typeface="ＭＳ 明朝" panose="02020609040205080304" pitchFamily="17" charset="-128"/>
              </a:rPr>
              <a:t>この研修のゴールとして、</a:t>
            </a:r>
            <a:endParaRPr lang="en-US" altLang="ja-JP" dirty="0">
              <a:latin typeface="ＭＳ 明朝" panose="02020609040205080304" pitchFamily="17" charset="-128"/>
              <a:ea typeface="ＭＳ 明朝" panose="02020609040205080304" pitchFamily="17" charset="-128"/>
            </a:endParaRPr>
          </a:p>
          <a:p>
            <a:pPr defTabSz="946577">
              <a:defRPr/>
            </a:pPr>
            <a:r>
              <a:rPr lang="ja-JP" altLang="en-US" dirty="0">
                <a:latin typeface="ＭＳ 明朝" panose="02020609040205080304" pitchFamily="17" charset="-128"/>
                <a:ea typeface="ＭＳ 明朝" panose="02020609040205080304" pitchFamily="17" charset="-128"/>
              </a:rPr>
              <a:t>１</a:t>
            </a:r>
            <a:r>
              <a:rPr lang="en-US" altLang="ja-JP" dirty="0">
                <a:latin typeface="ＭＳ 明朝" panose="02020609040205080304" pitchFamily="17" charset="-128"/>
                <a:ea typeface="ＭＳ 明朝" panose="02020609040205080304" pitchFamily="17" charset="-128"/>
              </a:rPr>
              <a:t>.  </a:t>
            </a:r>
            <a:r>
              <a:rPr lang="ja-JP" altLang="en-US" dirty="0">
                <a:latin typeface="ＭＳ 明朝" panose="02020609040205080304" pitchFamily="17" charset="-128"/>
                <a:ea typeface="ＭＳ 明朝" panose="02020609040205080304" pitchFamily="17" charset="-128"/>
              </a:rPr>
              <a:t>「事前の心構えの重要性」を理解できましたか？</a:t>
            </a:r>
          </a:p>
          <a:p>
            <a:pPr defTabSz="946577">
              <a:defRPr/>
            </a:pPr>
            <a:r>
              <a:rPr lang="ja-JP" altLang="en-US" dirty="0">
                <a:latin typeface="ＭＳ 明朝" panose="02020609040205080304" pitchFamily="17" charset="-128"/>
                <a:ea typeface="ＭＳ 明朝" panose="02020609040205080304" pitchFamily="17" charset="-128"/>
              </a:rPr>
              <a:t>　あらためて、いつ始まり、いつまで続くかわからない介護へ、事前に心構えを持ち、介護に直面しても離職せず働き続けることを目指しましょう！</a:t>
            </a:r>
          </a:p>
          <a:p>
            <a:pPr defTabSz="946577">
              <a:defRPr/>
            </a:pPr>
            <a:r>
              <a:rPr lang="ja-JP" altLang="en-US" dirty="0">
                <a:latin typeface="ＭＳ 明朝" panose="02020609040205080304" pitchFamily="17" charset="-128"/>
                <a:ea typeface="ＭＳ 明朝" panose="02020609040205080304" pitchFamily="17" charset="-128"/>
              </a:rPr>
              <a:t>２</a:t>
            </a:r>
            <a:r>
              <a:rPr lang="en-US" altLang="ja-JP" dirty="0">
                <a:latin typeface="ＭＳ 明朝" panose="02020609040205080304" pitchFamily="17" charset="-128"/>
                <a:ea typeface="ＭＳ 明朝" panose="02020609040205080304" pitchFamily="17" charset="-128"/>
              </a:rPr>
              <a:t>.</a:t>
            </a:r>
            <a:r>
              <a:rPr lang="ja-JP" altLang="en-US" dirty="0">
                <a:latin typeface="ＭＳ 明朝" panose="02020609040205080304" pitchFamily="17" charset="-128"/>
                <a:ea typeface="ＭＳ 明朝" panose="02020609040205080304" pitchFamily="17" charset="-128"/>
              </a:rPr>
              <a:t>　「仕事と介護の両立のための５つのポイント」を理解できましたか？</a:t>
            </a:r>
            <a:endParaRPr lang="en-US" altLang="ja-JP" dirty="0">
              <a:latin typeface="ＭＳ 明朝" panose="02020609040205080304" pitchFamily="17" charset="-128"/>
              <a:ea typeface="ＭＳ 明朝" panose="02020609040205080304" pitchFamily="17" charset="-128"/>
            </a:endParaRPr>
          </a:p>
          <a:p>
            <a:pPr defTabSz="946577">
              <a:defRPr/>
            </a:pPr>
            <a:r>
              <a:rPr lang="ja-JP" altLang="en-US" dirty="0">
                <a:latin typeface="ＭＳ 明朝" panose="02020609040205080304" pitchFamily="17" charset="-128"/>
                <a:ea typeface="ＭＳ 明朝" panose="02020609040205080304" pitchFamily="17" charset="-128"/>
              </a:rPr>
              <a:t>　５つのポイントは、</a:t>
            </a:r>
            <a:endParaRPr lang="en-US" altLang="ja-JP" dirty="0">
              <a:latin typeface="ＭＳ 明朝" panose="02020609040205080304" pitchFamily="17" charset="-128"/>
              <a:ea typeface="ＭＳ 明朝" panose="02020609040205080304" pitchFamily="17" charset="-128"/>
            </a:endParaRPr>
          </a:p>
          <a:p>
            <a:pPr marL="324000" indent="-684000"/>
            <a:r>
              <a:rPr lang="ja-JP" altLang="en-US" dirty="0">
                <a:latin typeface="ＭＳ 明朝" panose="02020609040205080304" pitchFamily="17" charset="-128"/>
                <a:ea typeface="ＭＳ 明朝" panose="02020609040205080304" pitchFamily="17" charset="-128"/>
              </a:rPr>
              <a:t>　①　職場に「家族の介護に直面した」ことを伝え、必要に応じて、勤務先の「仕事と介護の両立支援制度」を利用する</a:t>
            </a:r>
          </a:p>
          <a:p>
            <a:pPr marL="324000" indent="-684000"/>
            <a:r>
              <a:rPr lang="ja-JP" altLang="en-US" dirty="0">
                <a:latin typeface="ＭＳ 明朝" panose="02020609040205080304" pitchFamily="17" charset="-128"/>
                <a:ea typeface="ＭＳ 明朝" panose="02020609040205080304" pitchFamily="17" charset="-128"/>
              </a:rPr>
              <a:t>　②　</a:t>
            </a:r>
            <a:r>
              <a:rPr lang="ja-JP" altLang="ja-JP" dirty="0">
                <a:latin typeface="ＭＳ 明朝" panose="02020609040205080304" pitchFamily="17" charset="-128"/>
                <a:ea typeface="ＭＳ 明朝" panose="02020609040205080304" pitchFamily="17" charset="-128"/>
                <a:cs typeface="ＭＳ Ｐゴシック" panose="020B0600070205080204" pitchFamily="50" charset="-128"/>
              </a:rPr>
              <a:t>介護保険制度等による介護サービス</a:t>
            </a:r>
            <a:r>
              <a:rPr lang="ja-JP" altLang="en-US" dirty="0">
                <a:latin typeface="ＭＳ 明朝" panose="02020609040205080304" pitchFamily="17" charset="-128"/>
                <a:ea typeface="ＭＳ 明朝" panose="02020609040205080304" pitchFamily="17" charset="-128"/>
              </a:rPr>
              <a:t>を利用し、「自分で介護をしすぎない」</a:t>
            </a:r>
          </a:p>
          <a:p>
            <a:pPr marL="324000" indent="-684000"/>
            <a:r>
              <a:rPr lang="ja-JP" altLang="en-US" dirty="0">
                <a:latin typeface="ＭＳ 明朝" panose="02020609040205080304" pitchFamily="17" charset="-128"/>
                <a:ea typeface="ＭＳ 明朝" panose="02020609040205080304" pitchFamily="17" charset="-128"/>
              </a:rPr>
              <a:t>　③　地域包括支援センターやケアマネジャーには、「自らの働き方に関する希望も伝えながら相談する」 </a:t>
            </a:r>
          </a:p>
          <a:p>
            <a:pPr marL="324000" indent="-684000"/>
            <a:r>
              <a:rPr lang="ja-JP" altLang="en-US" dirty="0">
                <a:latin typeface="ＭＳ 明朝" panose="02020609040205080304" pitchFamily="17" charset="-128"/>
                <a:ea typeface="ＭＳ 明朝" panose="02020609040205080304" pitchFamily="17" charset="-128"/>
              </a:rPr>
              <a:t>　④　様々なタイミングで家族の状況を把握し、コミュニケーションをとる</a:t>
            </a:r>
          </a:p>
          <a:p>
            <a:pPr marL="324000" indent="-684000"/>
            <a:r>
              <a:rPr lang="ja-JP" altLang="en-US" dirty="0">
                <a:latin typeface="ＭＳ 明朝" panose="02020609040205080304" pitchFamily="17" charset="-128"/>
                <a:ea typeface="ＭＳ 明朝" panose="02020609040205080304" pitchFamily="17" charset="-128"/>
              </a:rPr>
              <a:t>　⑤　働き方の見直しも重要。自分自身や職場全体の働き方をチェック</a:t>
            </a:r>
            <a:endParaRPr lang="en-US" altLang="ja-JP" dirty="0">
              <a:latin typeface="ＭＳ 明朝" panose="02020609040205080304" pitchFamily="17" charset="-128"/>
              <a:ea typeface="ＭＳ 明朝" panose="02020609040205080304" pitchFamily="17" charset="-128"/>
            </a:endParaRPr>
          </a:p>
          <a:p>
            <a:r>
              <a:rPr lang="ja-JP" altLang="en-US" dirty="0">
                <a:latin typeface="ＭＳ 明朝" panose="02020609040205080304" pitchFamily="17" charset="-128"/>
                <a:ea typeface="ＭＳ 明朝" panose="02020609040205080304" pitchFamily="17" charset="-128"/>
              </a:rPr>
              <a:t>　でしたね。これらのポイントを理解した上で、ひとりで抱え込まないことが大事であることを理解しましょう。</a:t>
            </a:r>
          </a:p>
        </p:txBody>
      </p:sp>
    </p:spTree>
    <p:extLst>
      <p:ext uri="{BB962C8B-B14F-4D97-AF65-F5344CB8AC3E}">
        <p14:creationId xmlns:p14="http://schemas.microsoft.com/office/powerpoint/2010/main" val="2220433085"/>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3" name="スライド イメージ プレースホルダ 1"/>
          <p:cNvSpPr>
            <a:spLocks noGrp="1" noRot="1" noChangeAspect="1"/>
          </p:cNvSpPr>
          <p:nvPr>
            <p:ph type="sldImg"/>
          </p:nvPr>
        </p:nvSpPr>
        <p:spPr>
          <a:ln/>
        </p:spPr>
      </p:sp>
      <p:sp>
        <p:nvSpPr>
          <p:cNvPr id="69634" name="ノート プレースホルダ 2"/>
          <p:cNvSpPr>
            <a:spLocks noGrp="1"/>
          </p:cNvSpPr>
          <p:nvPr>
            <p:ph type="body" idx="1"/>
          </p:nvPr>
        </p:nvSpPr>
        <p:spPr>
          <a:noFill/>
          <a:ln/>
        </p:spPr>
        <p:txBody>
          <a:bodyPr/>
          <a:lstStyle/>
          <a:p>
            <a:r>
              <a:rPr lang="ja-JP" altLang="en-US" dirty="0">
                <a:latin typeface="ＭＳ 明朝" panose="02020609040205080304" pitchFamily="17" charset="-128"/>
                <a:ea typeface="ＭＳ 明朝" panose="02020609040205080304" pitchFamily="17" charset="-128"/>
              </a:rPr>
              <a:t>〇　最後に、介護に直面した場合の申出先・相談窓口は、●●部●●課です。</a:t>
            </a:r>
            <a:endParaRPr lang="en-US" altLang="ja-JP" dirty="0">
              <a:latin typeface="ＭＳ 明朝" panose="02020609040205080304" pitchFamily="17" charset="-128"/>
              <a:ea typeface="ＭＳ 明朝" panose="02020609040205080304" pitchFamily="17" charset="-128"/>
            </a:endParaRPr>
          </a:p>
          <a:p>
            <a:pPr marL="468000" indent="-468000"/>
            <a:r>
              <a:rPr lang="ja-JP" altLang="en-US" dirty="0">
                <a:latin typeface="ＭＳ 明朝" panose="02020609040205080304" pitchFamily="17" charset="-128"/>
                <a:ea typeface="ＭＳ 明朝" panose="02020609040205080304" pitchFamily="17" charset="-128"/>
                <a:cs typeface="Meiryo UI" pitchFamily="50" charset="-128"/>
              </a:rPr>
              <a:t>　（</a:t>
            </a:r>
            <a:r>
              <a:rPr lang="en-US" altLang="ja-JP" dirty="0">
                <a:latin typeface="ＭＳ 明朝" panose="02020609040205080304" pitchFamily="17" charset="-128"/>
                <a:ea typeface="ＭＳ 明朝" panose="02020609040205080304" pitchFamily="17" charset="-128"/>
                <a:cs typeface="Meiryo UI" pitchFamily="50" charset="-128"/>
              </a:rPr>
              <a:t>※</a:t>
            </a:r>
            <a:r>
              <a:rPr lang="ja-JP" altLang="en-US" dirty="0">
                <a:latin typeface="ＭＳ 明朝" panose="02020609040205080304" pitchFamily="17" charset="-128"/>
                <a:ea typeface="ＭＳ 明朝" panose="02020609040205080304" pitchFamily="17" charset="-128"/>
                <a:cs typeface="Meiryo UI" pitchFamily="50" charset="-128"/>
              </a:rPr>
              <a:t>）企業の状況に合わせて、修正してください。</a:t>
            </a:r>
            <a:endParaRPr lang="en-US" altLang="ja-JP" dirty="0">
              <a:latin typeface="ＭＳ 明朝" panose="02020609040205080304" pitchFamily="17" charset="-128"/>
              <a:ea typeface="ＭＳ 明朝" panose="02020609040205080304" pitchFamily="17" charset="-128"/>
            </a:endParaRPr>
          </a:p>
          <a:p>
            <a:r>
              <a:rPr lang="ja-JP" altLang="en-US" dirty="0">
                <a:latin typeface="ＭＳ 明朝" panose="02020609040205080304" pitchFamily="17" charset="-128"/>
                <a:ea typeface="ＭＳ 明朝" panose="02020609040205080304" pitchFamily="17" charset="-128"/>
              </a:rPr>
              <a:t>　　介護に直面したら、まずはこちらに御相談ください。</a:t>
            </a:r>
            <a:endParaRPr lang="en-US" altLang="ja-JP" dirty="0">
              <a:latin typeface="ＭＳ 明朝" panose="02020609040205080304" pitchFamily="17" charset="-128"/>
              <a:ea typeface="ＭＳ 明朝" panose="02020609040205080304" pitchFamily="17" charset="-128"/>
            </a:endParaRPr>
          </a:p>
          <a:p>
            <a:pPr marL="468000" indent="-468000"/>
            <a:r>
              <a:rPr lang="ja-JP" altLang="en-US" dirty="0">
                <a:latin typeface="ＭＳ 明朝" panose="02020609040205080304" pitchFamily="17" charset="-128"/>
                <a:ea typeface="ＭＳ 明朝" panose="02020609040205080304" pitchFamily="17" charset="-128"/>
              </a:rPr>
              <a:t>　（</a:t>
            </a:r>
            <a:r>
              <a:rPr lang="en-US" altLang="ja-JP" dirty="0">
                <a:latin typeface="ＭＳ 明朝" panose="02020609040205080304" pitchFamily="17" charset="-128"/>
                <a:ea typeface="ＭＳ 明朝" panose="02020609040205080304" pitchFamily="17" charset="-128"/>
              </a:rPr>
              <a:t>※</a:t>
            </a:r>
            <a:r>
              <a:rPr lang="ja-JP" altLang="en-US" dirty="0">
                <a:latin typeface="ＭＳ 明朝" panose="02020609040205080304" pitchFamily="17" charset="-128"/>
                <a:ea typeface="ＭＳ 明朝" panose="02020609040205080304" pitchFamily="17" charset="-128"/>
              </a:rPr>
              <a:t>）企業が、社員本人の働き方に関する相談に応じ、サポートを行う姿勢を伝えるため、トップからのメッセージを伝えることも有効です。</a:t>
            </a:r>
          </a:p>
          <a:p>
            <a:endParaRPr lang="en-US" altLang="ja-JP" dirty="0">
              <a:latin typeface="ＭＳ 明朝" panose="02020609040205080304" pitchFamily="17" charset="-128"/>
              <a:ea typeface="ＭＳ 明朝" panose="02020609040205080304" pitchFamily="17" charset="-128"/>
            </a:endParaRPr>
          </a:p>
          <a:p>
            <a:r>
              <a:rPr lang="ja-JP" altLang="en-US" dirty="0">
                <a:latin typeface="ＭＳ 明朝" panose="02020609040205080304" pitchFamily="17" charset="-128"/>
                <a:ea typeface="ＭＳ 明朝" panose="02020609040205080304" pitchFamily="17" charset="-128"/>
              </a:rPr>
              <a:t>〇　ご静聴どうもありがとうございました。</a:t>
            </a:r>
            <a:endParaRPr lang="en-US" altLang="ja-JP" dirty="0">
              <a:latin typeface="ＭＳ 明朝" panose="02020609040205080304" pitchFamily="17" charset="-128"/>
              <a:ea typeface="ＭＳ 明朝" panose="02020609040205080304" pitchFamily="17" charset="-128"/>
            </a:endParaRPr>
          </a:p>
        </p:txBody>
      </p:sp>
    </p:spTree>
    <p:extLst>
      <p:ext uri="{BB962C8B-B14F-4D97-AF65-F5344CB8AC3E}">
        <p14:creationId xmlns:p14="http://schemas.microsoft.com/office/powerpoint/2010/main" val="134258117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スライド イメージ プレースホルダー 1"/>
          <p:cNvSpPr>
            <a:spLocks noGrp="1" noRot="1" noChangeAspect="1"/>
          </p:cNvSpPr>
          <p:nvPr>
            <p:ph type="sldImg"/>
          </p:nvPr>
        </p:nvSpPr>
        <p:spPr>
          <a:ln/>
        </p:spPr>
      </p:sp>
      <p:sp>
        <p:nvSpPr>
          <p:cNvPr id="23554" name="ノート プレースホルダー 2"/>
          <p:cNvSpPr>
            <a:spLocks noGrp="1"/>
          </p:cNvSpPr>
          <p:nvPr>
            <p:ph type="body" idx="1"/>
          </p:nvPr>
        </p:nvSpPr>
        <p:spPr>
          <a:noFill/>
          <a:ln/>
        </p:spPr>
        <p:txBody>
          <a:bodyPr/>
          <a:lstStyle/>
          <a:p>
            <a:pPr eaLnBrk="1"/>
            <a:r>
              <a:rPr lang="ja-JP" altLang="en-US" dirty="0">
                <a:latin typeface="ＭＳ 明朝" panose="02020609040205080304" pitchFamily="17" charset="-128"/>
                <a:ea typeface="ＭＳ 明朝" panose="02020609040205080304" pitchFamily="17" charset="-128"/>
              </a:rPr>
              <a:t>はじめに、この研修のゴールは、次の２つを受講者の皆さんに理解していただくことです。</a:t>
            </a:r>
            <a:endParaRPr lang="en-US" altLang="ja-JP" dirty="0">
              <a:latin typeface="ＭＳ 明朝" panose="02020609040205080304" pitchFamily="17" charset="-128"/>
              <a:ea typeface="ＭＳ 明朝" panose="02020609040205080304" pitchFamily="17" charset="-128"/>
            </a:endParaRPr>
          </a:p>
          <a:p>
            <a:pPr marL="179981" indent="-179981"/>
            <a:r>
              <a:rPr lang="ja-JP" altLang="en-US" dirty="0">
                <a:latin typeface="ＭＳ 明朝" panose="02020609040205080304" pitchFamily="17" charset="-128"/>
                <a:ea typeface="ＭＳ 明朝" panose="02020609040205080304" pitchFamily="17" charset="-128"/>
              </a:rPr>
              <a:t>１．いつ始まり、いつまで続くかわからない介護には、「事前の心構えの重要性」を理解しておくことが大切です。</a:t>
            </a:r>
            <a:endParaRPr lang="en-US" altLang="ja-JP" dirty="0">
              <a:latin typeface="ＭＳ 明朝" panose="02020609040205080304" pitchFamily="17" charset="-128"/>
              <a:ea typeface="ＭＳ 明朝" panose="02020609040205080304" pitchFamily="17" charset="-128"/>
            </a:endParaRPr>
          </a:p>
          <a:p>
            <a:pPr marL="179981" indent="-179981"/>
            <a:r>
              <a:rPr lang="ja-JP" altLang="en-US" dirty="0">
                <a:latin typeface="ＭＳ 明朝" panose="02020609040205080304" pitchFamily="17" charset="-128"/>
                <a:ea typeface="ＭＳ 明朝" panose="02020609040205080304" pitchFamily="17" charset="-128"/>
              </a:rPr>
              <a:t>２．介護を理由として離職しないようにするためには、「仕事と介護の両立のための５つのポイント」を理解しておくことが大切です。</a:t>
            </a:r>
            <a:endParaRPr lang="en-US" altLang="ja-JP" dirty="0">
              <a:latin typeface="ＭＳ 明朝" panose="02020609040205080304" pitchFamily="17" charset="-128"/>
              <a:ea typeface="ＭＳ 明朝" panose="02020609040205080304" pitchFamily="17" charset="-128"/>
            </a:endParaRPr>
          </a:p>
          <a:p>
            <a:endParaRPr lang="en-US" altLang="ja-JP" dirty="0"/>
          </a:p>
        </p:txBody>
      </p:sp>
    </p:spTree>
    <p:extLst>
      <p:ext uri="{BB962C8B-B14F-4D97-AF65-F5344CB8AC3E}">
        <p14:creationId xmlns:p14="http://schemas.microsoft.com/office/powerpoint/2010/main" val="34074714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a:latin typeface="ＭＳ 明朝" panose="02020609040205080304" pitchFamily="17" charset="-128"/>
                <a:ea typeface="ＭＳ 明朝" panose="02020609040205080304" pitchFamily="17" charset="-128"/>
              </a:rPr>
              <a:t>それでは、まず、「事前の心構えの重要性」についてです。</a:t>
            </a:r>
          </a:p>
        </p:txBody>
      </p:sp>
    </p:spTree>
    <p:extLst>
      <p:ext uri="{BB962C8B-B14F-4D97-AF65-F5344CB8AC3E}">
        <p14:creationId xmlns:p14="http://schemas.microsoft.com/office/powerpoint/2010/main" val="102242654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スライド イメージ プレースホルダ 1"/>
          <p:cNvSpPr>
            <a:spLocks noGrp="1" noRot="1" noChangeAspect="1" noTextEdit="1"/>
          </p:cNvSpPr>
          <p:nvPr>
            <p:ph type="sldImg"/>
          </p:nvPr>
        </p:nvSpPr>
        <p:spPr>
          <a:xfrm>
            <a:off x="993775" y="768350"/>
            <a:ext cx="5119688" cy="3838575"/>
          </a:xfrm>
          <a:ln/>
        </p:spPr>
      </p:sp>
      <p:sp>
        <p:nvSpPr>
          <p:cNvPr id="30722" name="ノート プレースホルダ 2"/>
          <p:cNvSpPr>
            <a:spLocks noGrp="1"/>
          </p:cNvSpPr>
          <p:nvPr>
            <p:ph type="body" idx="1"/>
          </p:nvPr>
        </p:nvSpPr>
        <p:spPr>
          <a:noFill/>
          <a:ln/>
        </p:spPr>
        <p:txBody>
          <a:bodyPr/>
          <a:lstStyle/>
          <a:p>
            <a:pPr marL="182342" indent="-182342" defTabSz="954812" eaLnBrk="1" fontAlgn="auto" hangingPunct="1">
              <a:spcBef>
                <a:spcPts val="0"/>
              </a:spcBef>
              <a:spcAft>
                <a:spcPts val="0"/>
              </a:spcAft>
              <a:defRPr/>
            </a:pPr>
            <a:r>
              <a:rPr lang="ja-JP" altLang="en-US" sz="1200" dirty="0">
                <a:latin typeface="ＭＳ 明朝" panose="02020609040205080304" pitchFamily="17" charset="-128"/>
                <a:ea typeface="ＭＳ 明朝" panose="02020609040205080304" pitchFamily="17" charset="-128"/>
              </a:rPr>
              <a:t>前提として、仕事と介護の両立に取り組まなければならない理由について説明します。</a:t>
            </a:r>
            <a:endParaRPr lang="en-US" altLang="ja-JP" sz="1200" dirty="0">
              <a:latin typeface="ＭＳ 明朝" panose="02020609040205080304" pitchFamily="17" charset="-128"/>
              <a:ea typeface="ＭＳ 明朝" panose="02020609040205080304" pitchFamily="17" charset="-128"/>
            </a:endParaRPr>
          </a:p>
          <a:p>
            <a:pPr marL="182342" indent="-182342" defTabSz="954812" eaLnBrk="1" fontAlgn="auto" hangingPunct="1">
              <a:spcBef>
                <a:spcPts val="0"/>
              </a:spcBef>
              <a:spcAft>
                <a:spcPts val="0"/>
              </a:spcAft>
              <a:defRPr/>
            </a:pPr>
            <a:endParaRPr lang="en-US" altLang="ja-JP" sz="1200" dirty="0">
              <a:latin typeface="ＭＳ 明朝" panose="02020609040205080304" pitchFamily="17" charset="-128"/>
              <a:ea typeface="ＭＳ 明朝" panose="02020609040205080304" pitchFamily="17" charset="-128"/>
            </a:endParaRPr>
          </a:p>
          <a:p>
            <a:pPr marL="182342" indent="-182342" defTabSz="954812" eaLnBrk="1" fontAlgn="auto" hangingPunct="1">
              <a:spcBef>
                <a:spcPts val="0"/>
              </a:spcBef>
              <a:spcAft>
                <a:spcPts val="0"/>
              </a:spcAft>
              <a:defRPr/>
            </a:pPr>
            <a:r>
              <a:rPr lang="ja-JP" altLang="en-US" sz="1200" dirty="0">
                <a:latin typeface="ＭＳ 明朝" panose="02020609040205080304" pitchFamily="17" charset="-128"/>
                <a:ea typeface="ＭＳ 明朝" panose="02020609040205080304" pitchFamily="17" charset="-128"/>
              </a:rPr>
              <a:t>〇　高齢化社会の進展により、家族の介護をしながら働く方も増えています。これは、要支援・要介護となる割合が高くなっていく</a:t>
            </a:r>
            <a:r>
              <a:rPr lang="en-US" altLang="ja-JP" sz="1200" dirty="0">
                <a:latin typeface="ＭＳ 明朝" panose="02020609040205080304" pitchFamily="17" charset="-128"/>
                <a:ea typeface="ＭＳ 明朝" panose="02020609040205080304" pitchFamily="17" charset="-128"/>
              </a:rPr>
              <a:t>75</a:t>
            </a:r>
            <a:r>
              <a:rPr lang="ja-JP" altLang="en-US" sz="1200" dirty="0">
                <a:latin typeface="ＭＳ 明朝" panose="02020609040205080304" pitchFamily="17" charset="-128"/>
                <a:ea typeface="ＭＳ 明朝" panose="02020609040205080304" pitchFamily="17" charset="-128"/>
              </a:rPr>
              <a:t>歳以上の人口が増加していることによるものです。</a:t>
            </a:r>
            <a:endParaRPr lang="en-US" altLang="ja-JP" sz="1200" dirty="0">
              <a:latin typeface="ＭＳ 明朝" panose="02020609040205080304" pitchFamily="17" charset="-128"/>
              <a:ea typeface="ＭＳ 明朝" panose="02020609040205080304" pitchFamily="17" charset="-128"/>
            </a:endParaRPr>
          </a:p>
          <a:p>
            <a:pPr marL="182342" indent="-182342" defTabSz="954812" eaLnBrk="1" fontAlgn="auto" hangingPunct="1">
              <a:spcBef>
                <a:spcPts val="0"/>
              </a:spcBef>
              <a:spcAft>
                <a:spcPts val="0"/>
              </a:spcAft>
              <a:defRPr/>
            </a:pPr>
            <a:r>
              <a:rPr lang="ja-JP" altLang="en-US" sz="1200" dirty="0">
                <a:latin typeface="ＭＳ 明朝" panose="02020609040205080304" pitchFamily="17" charset="-128"/>
                <a:ea typeface="ＭＳ 明朝" panose="02020609040205080304" pitchFamily="17" charset="-128"/>
              </a:rPr>
              <a:t>　　現在、介護をしながら仕事をする労働者数は約</a:t>
            </a:r>
            <a:r>
              <a:rPr lang="en-US" altLang="ja-JP" sz="1200" dirty="0">
                <a:latin typeface="ＭＳ 明朝" panose="02020609040205080304" pitchFamily="17" charset="-128"/>
                <a:ea typeface="ＭＳ 明朝" panose="02020609040205080304" pitchFamily="17" charset="-128"/>
              </a:rPr>
              <a:t>365</a:t>
            </a:r>
            <a:r>
              <a:rPr lang="ja-JP" altLang="en-US" sz="1200" dirty="0">
                <a:latin typeface="ＭＳ 明朝" panose="02020609040205080304" pitchFamily="17" charset="-128"/>
                <a:ea typeface="ＭＳ 明朝" panose="02020609040205080304" pitchFamily="17" charset="-128"/>
              </a:rPr>
              <a:t>万人 と言われており、家族の介護・看護を理由とする離職者数は年間約</a:t>
            </a:r>
            <a:r>
              <a:rPr lang="en-US" altLang="ja-JP" sz="1200" dirty="0">
                <a:latin typeface="ＭＳ 明朝" panose="02020609040205080304" pitchFamily="17" charset="-128"/>
                <a:ea typeface="ＭＳ 明朝" panose="02020609040205080304" pitchFamily="17" charset="-128"/>
              </a:rPr>
              <a:t>10.6</a:t>
            </a:r>
            <a:r>
              <a:rPr lang="ja-JP" altLang="en-US" sz="1200" dirty="0">
                <a:latin typeface="ＭＳ 明朝" panose="02020609040205080304" pitchFamily="17" charset="-128"/>
                <a:ea typeface="ＭＳ 明朝" panose="02020609040205080304" pitchFamily="17" charset="-128"/>
              </a:rPr>
              <a:t>万人となっています。</a:t>
            </a:r>
            <a:endParaRPr lang="en-US" altLang="ja-JP" sz="1200" dirty="0">
              <a:latin typeface="ＭＳ 明朝" panose="02020609040205080304" pitchFamily="17" charset="-128"/>
              <a:ea typeface="ＭＳ 明朝" panose="02020609040205080304" pitchFamily="17" charset="-128"/>
            </a:endParaRPr>
          </a:p>
          <a:p>
            <a:pPr marL="612000" marR="0" lvl="0" indent="-612000" algn="l" defTabSz="954812" rtl="0" eaLnBrk="1" fontAlgn="auto" latinLnBrk="0" hangingPunct="1">
              <a:lnSpc>
                <a:spcPct val="100000"/>
              </a:lnSpc>
              <a:spcBef>
                <a:spcPts val="0"/>
              </a:spcBef>
              <a:spcAft>
                <a:spcPts val="0"/>
              </a:spcAft>
              <a:buClrTx/>
              <a:buSzTx/>
              <a:buFontTx/>
              <a:buNone/>
              <a:tabLst/>
              <a:defRPr/>
            </a:pPr>
            <a:r>
              <a:rPr lang="ja-JP" altLang="en-US" sz="1200" dirty="0">
                <a:latin typeface="ＭＳ 明朝" panose="02020609040205080304" pitchFamily="17" charset="-128"/>
                <a:ea typeface="ＭＳ 明朝" panose="02020609040205080304" pitchFamily="17" charset="-128"/>
              </a:rPr>
              <a:t>　（参考）年齢階級別の要介護認定率は、</a:t>
            </a:r>
            <a:r>
              <a:rPr lang="en-US" altLang="ja-JP" sz="1200" dirty="0">
                <a:latin typeface="ＭＳ 明朝" panose="02020609040205080304" pitchFamily="17" charset="-128"/>
                <a:ea typeface="ＭＳ 明朝" panose="02020609040205080304" pitchFamily="17" charset="-128"/>
              </a:rPr>
              <a:t>75</a:t>
            </a:r>
            <a:r>
              <a:rPr lang="ja-JP" altLang="en-US" sz="1200" dirty="0">
                <a:latin typeface="ＭＳ 明朝" panose="02020609040205080304" pitchFamily="17" charset="-128"/>
                <a:ea typeface="ＭＳ 明朝" panose="02020609040205080304" pitchFamily="17" charset="-128"/>
              </a:rPr>
              <a:t>～</a:t>
            </a:r>
            <a:r>
              <a:rPr lang="en-US" altLang="ja-JP" sz="1200" dirty="0">
                <a:latin typeface="ＭＳ 明朝" panose="02020609040205080304" pitchFamily="17" charset="-128"/>
                <a:ea typeface="ＭＳ 明朝" panose="02020609040205080304" pitchFamily="17" charset="-128"/>
              </a:rPr>
              <a:t>79</a:t>
            </a:r>
            <a:r>
              <a:rPr lang="ja-JP" altLang="en-US" sz="1200" dirty="0">
                <a:latin typeface="ＭＳ 明朝" panose="02020609040205080304" pitchFamily="17" charset="-128"/>
                <a:ea typeface="ＭＳ 明朝" panose="02020609040205080304" pitchFamily="17" charset="-128"/>
              </a:rPr>
              <a:t>歳で</a:t>
            </a:r>
            <a:r>
              <a:rPr lang="en-US" altLang="ja-JP" sz="1200" dirty="0">
                <a:latin typeface="ＭＳ 明朝" panose="02020609040205080304" pitchFamily="17" charset="-128"/>
                <a:ea typeface="ＭＳ 明朝" panose="02020609040205080304" pitchFamily="17" charset="-128"/>
              </a:rPr>
              <a:t>11.9</a:t>
            </a:r>
            <a:r>
              <a:rPr lang="ja-JP" altLang="en-US" sz="1200" dirty="0">
                <a:latin typeface="ＭＳ 明朝" panose="02020609040205080304" pitchFamily="17" charset="-128"/>
                <a:ea typeface="ＭＳ 明朝" panose="02020609040205080304" pitchFamily="17" charset="-128"/>
              </a:rPr>
              <a:t>％、</a:t>
            </a:r>
            <a:r>
              <a:rPr lang="en-US" altLang="ja-JP" sz="1200" dirty="0">
                <a:latin typeface="ＭＳ 明朝" panose="02020609040205080304" pitchFamily="17" charset="-128"/>
                <a:ea typeface="ＭＳ 明朝" panose="02020609040205080304" pitchFamily="17" charset="-128"/>
              </a:rPr>
              <a:t>80</a:t>
            </a:r>
            <a:r>
              <a:rPr lang="ja-JP" altLang="en-US" sz="1200" dirty="0">
                <a:latin typeface="ＭＳ 明朝" panose="02020609040205080304" pitchFamily="17" charset="-128"/>
                <a:ea typeface="ＭＳ 明朝" panose="02020609040205080304" pitchFamily="17" charset="-128"/>
              </a:rPr>
              <a:t>～</a:t>
            </a:r>
            <a:r>
              <a:rPr lang="en-US" altLang="ja-JP" sz="1200" dirty="0">
                <a:latin typeface="ＭＳ 明朝" panose="02020609040205080304" pitchFamily="17" charset="-128"/>
                <a:ea typeface="ＭＳ 明朝" panose="02020609040205080304" pitchFamily="17" charset="-128"/>
              </a:rPr>
              <a:t>84</a:t>
            </a:r>
            <a:r>
              <a:rPr lang="ja-JP" altLang="en-US" sz="1200" dirty="0">
                <a:latin typeface="ＭＳ 明朝" panose="02020609040205080304" pitchFamily="17" charset="-128"/>
                <a:ea typeface="ＭＳ 明朝" panose="02020609040205080304" pitchFamily="17" charset="-128"/>
              </a:rPr>
              <a:t>歳で</a:t>
            </a:r>
            <a:r>
              <a:rPr lang="en-US" altLang="ja-JP" sz="1200" dirty="0">
                <a:latin typeface="ＭＳ 明朝" panose="02020609040205080304" pitchFamily="17" charset="-128"/>
                <a:ea typeface="ＭＳ 明朝" panose="02020609040205080304" pitchFamily="17" charset="-128"/>
              </a:rPr>
              <a:t>25.4</a:t>
            </a:r>
            <a:r>
              <a:rPr lang="ja-JP" altLang="en-US" sz="1200" dirty="0">
                <a:latin typeface="ＭＳ 明朝" panose="02020609040205080304" pitchFamily="17" charset="-128"/>
                <a:ea typeface="ＭＳ 明朝" panose="02020609040205080304" pitchFamily="17" charset="-128"/>
              </a:rPr>
              <a:t>％、</a:t>
            </a:r>
            <a:r>
              <a:rPr lang="en-US" altLang="ja-JP" sz="1200" dirty="0">
                <a:latin typeface="ＭＳ 明朝" panose="02020609040205080304" pitchFamily="17" charset="-128"/>
                <a:ea typeface="ＭＳ 明朝" panose="02020609040205080304" pitchFamily="17" charset="-128"/>
              </a:rPr>
              <a:t>85</a:t>
            </a:r>
            <a:r>
              <a:rPr lang="ja-JP" altLang="en-US" sz="1200" dirty="0">
                <a:latin typeface="ＭＳ 明朝" panose="02020609040205080304" pitchFamily="17" charset="-128"/>
                <a:ea typeface="ＭＳ 明朝" panose="02020609040205080304" pitchFamily="17" charset="-128"/>
              </a:rPr>
              <a:t>～</a:t>
            </a:r>
            <a:r>
              <a:rPr lang="en-US" altLang="ja-JP" sz="1200" dirty="0">
                <a:latin typeface="ＭＳ 明朝" panose="02020609040205080304" pitchFamily="17" charset="-128"/>
                <a:ea typeface="ＭＳ 明朝" panose="02020609040205080304" pitchFamily="17" charset="-128"/>
              </a:rPr>
              <a:t>89</a:t>
            </a:r>
            <a:r>
              <a:rPr lang="ja-JP" altLang="en-US" sz="1200" dirty="0">
                <a:latin typeface="ＭＳ 明朝" panose="02020609040205080304" pitchFamily="17" charset="-128"/>
                <a:ea typeface="ＭＳ 明朝" panose="02020609040205080304" pitchFamily="17" charset="-128"/>
              </a:rPr>
              <a:t>歳で</a:t>
            </a:r>
            <a:r>
              <a:rPr lang="en-US" altLang="ja-JP" sz="1200" dirty="0">
                <a:latin typeface="ＭＳ 明朝" panose="02020609040205080304" pitchFamily="17" charset="-128"/>
                <a:ea typeface="ＭＳ 明朝" panose="02020609040205080304" pitchFamily="17" charset="-128"/>
              </a:rPr>
              <a:t>47.4</a:t>
            </a:r>
            <a:r>
              <a:rPr lang="ja-JP" altLang="en-US" sz="1200" dirty="0">
                <a:latin typeface="ＭＳ 明朝" panose="02020609040205080304" pitchFamily="17" charset="-128"/>
                <a:ea typeface="ＭＳ 明朝" panose="02020609040205080304" pitchFamily="17" charset="-128"/>
              </a:rPr>
              <a:t>％、</a:t>
            </a:r>
            <a:r>
              <a:rPr lang="en-US" altLang="ja-JP" sz="1200" dirty="0">
                <a:latin typeface="ＭＳ 明朝" panose="02020609040205080304" pitchFamily="17" charset="-128"/>
                <a:ea typeface="ＭＳ 明朝" panose="02020609040205080304" pitchFamily="17" charset="-128"/>
              </a:rPr>
              <a:t>90</a:t>
            </a:r>
            <a:r>
              <a:rPr lang="ja-JP" altLang="en-US" sz="1200" dirty="0">
                <a:latin typeface="ＭＳ 明朝" panose="02020609040205080304" pitchFamily="17" charset="-128"/>
                <a:ea typeface="ＭＳ 明朝" panose="02020609040205080304" pitchFamily="17" charset="-128"/>
              </a:rPr>
              <a:t>歳以上では</a:t>
            </a:r>
            <a:r>
              <a:rPr lang="en-US" altLang="ja-JP" sz="1200" dirty="0">
                <a:latin typeface="ＭＳ 明朝" panose="02020609040205080304" pitchFamily="17" charset="-128"/>
                <a:ea typeface="ＭＳ 明朝" panose="02020609040205080304" pitchFamily="17" charset="-128"/>
              </a:rPr>
              <a:t>73.2</a:t>
            </a:r>
            <a:r>
              <a:rPr lang="ja-JP" altLang="en-US" sz="1200" dirty="0">
                <a:latin typeface="ＭＳ 明朝" panose="02020609040205080304" pitchFamily="17" charset="-128"/>
                <a:ea typeface="ＭＳ 明朝" panose="02020609040205080304" pitchFamily="17" charset="-128"/>
              </a:rPr>
              <a:t>％（介護保険事業報告（</a:t>
            </a:r>
            <a:r>
              <a:rPr lang="en-US" altLang="ja-JP" sz="1200" dirty="0">
                <a:latin typeface="ＭＳ 明朝" panose="02020609040205080304" pitchFamily="17" charset="-128"/>
                <a:ea typeface="ＭＳ 明朝" panose="02020609040205080304" pitchFamily="17" charset="-128"/>
              </a:rPr>
              <a:t>2022</a:t>
            </a:r>
            <a:r>
              <a:rPr lang="ja-JP" altLang="en-US" sz="1200" dirty="0">
                <a:latin typeface="ＭＳ 明朝" panose="02020609040205080304" pitchFamily="17" charset="-128"/>
                <a:ea typeface="ＭＳ 明朝" panose="02020609040205080304" pitchFamily="17" charset="-128"/>
              </a:rPr>
              <a:t>年</a:t>
            </a:r>
            <a:r>
              <a:rPr lang="en-US" altLang="ja-JP" sz="1200" dirty="0">
                <a:latin typeface="ＭＳ 明朝" panose="02020609040205080304" pitchFamily="17" charset="-128"/>
                <a:ea typeface="ＭＳ 明朝" panose="02020609040205080304" pitchFamily="17" charset="-128"/>
              </a:rPr>
              <a:t>9</a:t>
            </a:r>
            <a:r>
              <a:rPr lang="ja-JP" altLang="en-US" sz="1200" dirty="0">
                <a:latin typeface="ＭＳ 明朝" panose="02020609040205080304" pitchFamily="17" charset="-128"/>
                <a:ea typeface="ＭＳ 明朝" panose="02020609040205080304" pitchFamily="17" charset="-128"/>
              </a:rPr>
              <a:t>月末））</a:t>
            </a:r>
            <a:endParaRPr lang="en-US" altLang="ja-JP" sz="1200" dirty="0">
              <a:latin typeface="ＭＳ 明朝" panose="02020609040205080304" pitchFamily="17" charset="-128"/>
              <a:ea typeface="ＭＳ 明朝" panose="02020609040205080304" pitchFamily="17" charset="-128"/>
            </a:endParaRPr>
          </a:p>
          <a:p>
            <a:pPr marL="182342" indent="-182342" defTabSz="954812" eaLnBrk="1" fontAlgn="auto" hangingPunct="1">
              <a:spcBef>
                <a:spcPts val="0"/>
              </a:spcBef>
              <a:spcAft>
                <a:spcPts val="0"/>
              </a:spcAft>
              <a:defRPr/>
            </a:pPr>
            <a:r>
              <a:rPr lang="ja-JP" altLang="en-US" sz="1200" dirty="0">
                <a:latin typeface="ＭＳ 明朝" panose="02020609040205080304" pitchFamily="17" charset="-128"/>
                <a:ea typeface="ＭＳ 明朝" panose="02020609040205080304" pitchFamily="17" charset="-128"/>
              </a:rPr>
              <a:t>〇　しかし、皆さんが家族の介護にいつ直面し、その課題がいつまで続くかを、正確に予測することはできません。</a:t>
            </a:r>
            <a:endParaRPr lang="en-US" altLang="ja-JP" sz="1200" dirty="0">
              <a:latin typeface="ＭＳ 明朝" panose="02020609040205080304" pitchFamily="17" charset="-128"/>
              <a:ea typeface="ＭＳ 明朝" panose="02020609040205080304" pitchFamily="17" charset="-128"/>
            </a:endParaRPr>
          </a:p>
          <a:p>
            <a:pPr marL="182342" indent="-182342" defTabSz="954812" eaLnBrk="1" fontAlgn="auto" hangingPunct="1">
              <a:spcBef>
                <a:spcPts val="0"/>
              </a:spcBef>
              <a:spcAft>
                <a:spcPts val="0"/>
              </a:spcAft>
              <a:defRPr/>
            </a:pPr>
            <a:r>
              <a:rPr lang="ja-JP" altLang="en-US" sz="1200" dirty="0">
                <a:latin typeface="ＭＳ 明朝" panose="02020609040205080304" pitchFamily="17" charset="-128"/>
                <a:ea typeface="ＭＳ 明朝" panose="02020609040205080304" pitchFamily="17" charset="-128"/>
              </a:rPr>
              <a:t>　 　また、介護の期間は平均で</a:t>
            </a:r>
            <a:r>
              <a:rPr lang="en-US" altLang="ja-JP" sz="1200" dirty="0">
                <a:latin typeface="ＭＳ 明朝" panose="02020609040205080304" pitchFamily="17" charset="-128"/>
                <a:ea typeface="ＭＳ 明朝" panose="02020609040205080304" pitchFamily="17" charset="-128"/>
              </a:rPr>
              <a:t>4</a:t>
            </a:r>
            <a:r>
              <a:rPr lang="ja-JP" altLang="en-US" sz="1200" dirty="0">
                <a:latin typeface="ＭＳ 明朝" panose="02020609040205080304" pitchFamily="17" charset="-128"/>
                <a:ea typeface="ＭＳ 明朝" panose="02020609040205080304" pitchFamily="17" charset="-128"/>
              </a:rPr>
              <a:t>年</a:t>
            </a:r>
            <a:r>
              <a:rPr lang="en-US" altLang="ja-JP" sz="1200" dirty="0">
                <a:latin typeface="ＭＳ 明朝" panose="02020609040205080304" pitchFamily="17" charset="-128"/>
                <a:ea typeface="ＭＳ 明朝" panose="02020609040205080304" pitchFamily="17" charset="-128"/>
              </a:rPr>
              <a:t>7</a:t>
            </a:r>
            <a:r>
              <a:rPr lang="ja-JP" altLang="en-US" sz="1200" dirty="0">
                <a:latin typeface="ＭＳ 明朝" panose="02020609040205080304" pitchFamily="17" charset="-128"/>
                <a:ea typeface="ＭＳ 明朝" panose="02020609040205080304" pitchFamily="17" charset="-128"/>
              </a:rPr>
              <a:t>か月に及び、</a:t>
            </a:r>
            <a:r>
              <a:rPr lang="en-US" altLang="ja-JP" sz="1200" dirty="0">
                <a:latin typeface="ＭＳ 明朝" panose="02020609040205080304" pitchFamily="17" charset="-128"/>
                <a:ea typeface="ＭＳ 明朝" panose="02020609040205080304" pitchFamily="17" charset="-128"/>
              </a:rPr>
              <a:t>10</a:t>
            </a:r>
            <a:r>
              <a:rPr lang="ja-JP" altLang="en-US" sz="1200" dirty="0">
                <a:latin typeface="ＭＳ 明朝" panose="02020609040205080304" pitchFamily="17" charset="-128"/>
                <a:ea typeface="ＭＳ 明朝" panose="02020609040205080304" pitchFamily="17" charset="-128"/>
              </a:rPr>
              <a:t>年以上となるケースも</a:t>
            </a:r>
            <a:r>
              <a:rPr lang="en-US" altLang="ja-JP" sz="1200" dirty="0">
                <a:latin typeface="ＭＳ 明朝" panose="02020609040205080304" pitchFamily="17" charset="-128"/>
                <a:ea typeface="ＭＳ 明朝" panose="02020609040205080304" pitchFamily="17" charset="-128"/>
              </a:rPr>
              <a:t>14.8</a:t>
            </a:r>
            <a:r>
              <a:rPr lang="ja-JP" altLang="en-US" sz="1200" dirty="0">
                <a:latin typeface="ＭＳ 明朝" panose="02020609040205080304" pitchFamily="17" charset="-128"/>
                <a:ea typeface="ＭＳ 明朝" panose="02020609040205080304" pitchFamily="17" charset="-128"/>
              </a:rPr>
              <a:t>％存在します。</a:t>
            </a:r>
            <a:endParaRPr lang="en-US" altLang="ja-JP" sz="1200" dirty="0">
              <a:latin typeface="ＭＳ 明朝" panose="02020609040205080304" pitchFamily="17" charset="-128"/>
              <a:ea typeface="ＭＳ 明朝" panose="02020609040205080304" pitchFamily="17" charset="-128"/>
            </a:endParaRPr>
          </a:p>
          <a:p>
            <a:pPr marL="182342" indent="-182342" defTabSz="954812" eaLnBrk="1" fontAlgn="auto" hangingPunct="1">
              <a:spcBef>
                <a:spcPts val="0"/>
              </a:spcBef>
              <a:spcAft>
                <a:spcPts val="0"/>
              </a:spcAft>
              <a:defRPr/>
            </a:pPr>
            <a:r>
              <a:rPr lang="ja-JP" altLang="en-US" sz="1200" dirty="0">
                <a:latin typeface="ＭＳ 明朝" panose="02020609040205080304" pitchFamily="17" charset="-128"/>
                <a:ea typeface="ＭＳ 明朝" panose="02020609040205080304" pitchFamily="17" charset="-128"/>
              </a:rPr>
              <a:t>　　 つまり、自分で介護をしはじめたときには、その介護がどれだけ続くかが分かりません。</a:t>
            </a:r>
            <a:endParaRPr lang="en-US" altLang="ja-JP" sz="1200" dirty="0">
              <a:latin typeface="ＭＳ 明朝" panose="02020609040205080304" pitchFamily="17" charset="-128"/>
              <a:ea typeface="ＭＳ 明朝" panose="02020609040205080304" pitchFamily="17" charset="-128"/>
            </a:endParaRPr>
          </a:p>
          <a:p>
            <a:pPr marL="182342" indent="-182342" defTabSz="954812" eaLnBrk="1" fontAlgn="auto" hangingPunct="1">
              <a:spcBef>
                <a:spcPts val="0"/>
              </a:spcBef>
              <a:spcAft>
                <a:spcPts val="0"/>
              </a:spcAft>
              <a:defRPr/>
            </a:pPr>
            <a:r>
              <a:rPr lang="ja-JP" altLang="en-US" sz="1200" dirty="0">
                <a:latin typeface="ＭＳ 明朝" panose="02020609040205080304" pitchFamily="17" charset="-128"/>
                <a:ea typeface="ＭＳ 明朝" panose="02020609040205080304" pitchFamily="17" charset="-128"/>
              </a:rPr>
              <a:t>　　 このため、家族の介護に直面した皆さんが就業（キャリア）を継続しようと思うのであれば、介護サービス等を利用し、自分で「介護をしすぎない」ことが重要になります。</a:t>
            </a:r>
            <a:endParaRPr lang="en-US" altLang="ja-JP" sz="1200" dirty="0">
              <a:latin typeface="ＭＳ 明朝" panose="02020609040205080304" pitchFamily="17" charset="-128"/>
              <a:ea typeface="ＭＳ 明朝" panose="02020609040205080304" pitchFamily="17" charset="-128"/>
            </a:endParaRPr>
          </a:p>
          <a:p>
            <a:pPr marL="182342" indent="-182342" defTabSz="954812" eaLnBrk="1" fontAlgn="auto" hangingPunct="1">
              <a:spcBef>
                <a:spcPts val="0"/>
              </a:spcBef>
              <a:spcAft>
                <a:spcPts val="0"/>
              </a:spcAft>
              <a:defRPr/>
            </a:pPr>
            <a:r>
              <a:rPr lang="ja-JP" altLang="en-US" sz="1200" dirty="0">
                <a:latin typeface="ＭＳ 明朝" panose="02020609040205080304" pitchFamily="17" charset="-128"/>
                <a:ea typeface="ＭＳ 明朝" panose="02020609040205080304" pitchFamily="17" charset="-128"/>
              </a:rPr>
              <a:t>〇　もちろん、介護に専念するために仕事を辞める自由もあります。しかし、介護を理由に仕事を辞めても、多くの方が、経済面、肉体面、精神面いずれも負担が増したと答えています。</a:t>
            </a:r>
          </a:p>
          <a:p>
            <a:pPr marL="182342" indent="-182342" defTabSz="954812" eaLnBrk="1" fontAlgn="auto" hangingPunct="1">
              <a:spcBef>
                <a:spcPts val="0"/>
              </a:spcBef>
              <a:spcAft>
                <a:spcPts val="0"/>
              </a:spcAft>
              <a:defRPr/>
            </a:pPr>
            <a:r>
              <a:rPr lang="ja-JP" altLang="en-US" sz="1200" dirty="0">
                <a:latin typeface="ＭＳ 明朝" panose="02020609040205080304" pitchFamily="17" charset="-128"/>
                <a:ea typeface="ＭＳ 明朝" panose="02020609040205080304" pitchFamily="17" charset="-128"/>
              </a:rPr>
              <a:t>　（参考）精神面：負担増</a:t>
            </a:r>
            <a:r>
              <a:rPr lang="en-US" altLang="ja-JP" sz="1200" dirty="0">
                <a:latin typeface="ＭＳ 明朝" panose="02020609040205080304" pitchFamily="17" charset="-128"/>
                <a:ea typeface="ＭＳ 明朝" panose="02020609040205080304" pitchFamily="17" charset="-128"/>
              </a:rPr>
              <a:t>66.2</a:t>
            </a:r>
            <a:r>
              <a:rPr lang="ja-JP" altLang="en-US" sz="1200" dirty="0">
                <a:latin typeface="ＭＳ 明朝" panose="02020609040205080304" pitchFamily="17" charset="-128"/>
                <a:ea typeface="ＭＳ 明朝" panose="02020609040205080304" pitchFamily="17" charset="-128"/>
              </a:rPr>
              <a:t>％、肉体面：負担増</a:t>
            </a:r>
            <a:r>
              <a:rPr lang="en-US" altLang="ja-JP" sz="1200" dirty="0">
                <a:latin typeface="ＭＳ 明朝" panose="02020609040205080304" pitchFamily="17" charset="-128"/>
                <a:ea typeface="ＭＳ 明朝" panose="02020609040205080304" pitchFamily="17" charset="-128"/>
              </a:rPr>
              <a:t>63.2</a:t>
            </a:r>
            <a:r>
              <a:rPr lang="ja-JP" altLang="en-US" sz="1200" dirty="0">
                <a:latin typeface="ＭＳ 明朝" panose="02020609040205080304" pitchFamily="17" charset="-128"/>
                <a:ea typeface="ＭＳ 明朝" panose="02020609040205080304" pitchFamily="17" charset="-128"/>
              </a:rPr>
              <a:t>％、経済面：負担増</a:t>
            </a:r>
            <a:r>
              <a:rPr lang="en-US" altLang="ja-JP" sz="1200" dirty="0">
                <a:latin typeface="ＭＳ 明朝" panose="02020609040205080304" pitchFamily="17" charset="-128"/>
                <a:ea typeface="ＭＳ 明朝" panose="02020609040205080304" pitchFamily="17" charset="-128"/>
              </a:rPr>
              <a:t>67.6</a:t>
            </a:r>
            <a:r>
              <a:rPr lang="ja-JP" altLang="en-US" sz="1200" dirty="0">
                <a:latin typeface="ＭＳ 明朝" panose="02020609040205080304" pitchFamily="17" charset="-128"/>
                <a:ea typeface="ＭＳ 明朝" panose="02020609040205080304" pitchFamily="17" charset="-128"/>
              </a:rPr>
              <a:t>％ 。</a:t>
            </a:r>
            <a:endParaRPr lang="en-US" altLang="ja-JP" sz="1200" dirty="0">
              <a:latin typeface="ＭＳ 明朝" panose="02020609040205080304" pitchFamily="17" charset="-128"/>
              <a:ea typeface="ＭＳ 明朝" panose="02020609040205080304" pitchFamily="17" charset="-128"/>
            </a:endParaRPr>
          </a:p>
          <a:p>
            <a:pPr marL="182342" indent="-182342" defTabSz="954812" eaLnBrk="1" fontAlgn="auto" hangingPunct="1">
              <a:spcBef>
                <a:spcPts val="0"/>
              </a:spcBef>
              <a:spcAft>
                <a:spcPts val="0"/>
              </a:spcAft>
              <a:defRPr/>
            </a:pPr>
            <a:r>
              <a:rPr lang="ja-JP" altLang="en-US" sz="1200" dirty="0">
                <a:latin typeface="ＭＳ 明朝" panose="02020609040205080304" pitchFamily="17" charset="-128"/>
                <a:ea typeface="ＭＳ 明朝" panose="02020609040205080304" pitchFamily="17" charset="-128"/>
              </a:rPr>
              <a:t>〇　介護が終わった後のご自身のキャリアや家計のことを考えれば、仕事と介護の両立に取り組んでいくことも重要な選択肢として検討していただきたいと思います。</a:t>
            </a:r>
          </a:p>
          <a:p>
            <a:pPr marL="182342" indent="-182342" defTabSz="954812" eaLnBrk="1" fontAlgn="auto" hangingPunct="1">
              <a:spcBef>
                <a:spcPts val="0"/>
              </a:spcBef>
              <a:spcAft>
                <a:spcPts val="0"/>
              </a:spcAft>
              <a:defRPr/>
            </a:pPr>
            <a:r>
              <a:rPr lang="ja-JP" altLang="en-US" sz="1200" dirty="0">
                <a:latin typeface="ＭＳ 明朝" panose="02020609040205080304" pitchFamily="17" charset="-128"/>
                <a:ea typeface="ＭＳ 明朝" panose="02020609040205080304" pitchFamily="17" charset="-128"/>
              </a:rPr>
              <a:t>〇　また、介護のために仕事を辞めた主な理由は、</a:t>
            </a:r>
            <a:r>
              <a:rPr lang="en-US" altLang="ja-JP" sz="1200" dirty="0">
                <a:latin typeface="ＭＳ 明朝" panose="02020609040205080304" pitchFamily="17" charset="-128"/>
                <a:ea typeface="ＭＳ 明朝" panose="02020609040205080304" pitchFamily="17" charset="-128"/>
              </a:rPr>
              <a:t>43.4</a:t>
            </a:r>
            <a:r>
              <a:rPr lang="ja-JP" altLang="en-US" sz="1200" dirty="0">
                <a:latin typeface="ＭＳ 明朝" panose="02020609040205080304" pitchFamily="17" charset="-128"/>
                <a:ea typeface="ＭＳ 明朝" panose="02020609040205080304" pitchFamily="17" charset="-128"/>
              </a:rPr>
              <a:t>％が勤務先の問題、</a:t>
            </a:r>
            <a:r>
              <a:rPr lang="en-US" altLang="ja-JP" sz="1200" dirty="0">
                <a:latin typeface="ＭＳ 明朝" panose="02020609040205080304" pitchFamily="17" charset="-128"/>
                <a:ea typeface="ＭＳ 明朝" panose="02020609040205080304" pitchFamily="17" charset="-128"/>
              </a:rPr>
              <a:t>30.2</a:t>
            </a:r>
            <a:r>
              <a:rPr lang="ja-JP" altLang="en-US" sz="1200" dirty="0">
                <a:latin typeface="ＭＳ 明朝" panose="02020609040205080304" pitchFamily="17" charset="-128"/>
                <a:ea typeface="ＭＳ 明朝" panose="02020609040205080304" pitchFamily="17" charset="-128"/>
              </a:rPr>
              <a:t>％が介護サービスの問題と答えており、職場における両立支援制度を利用しにくい雰囲気や、介護保険サービス等を知らないことが、離職のきっかけとなっていることが分かります。</a:t>
            </a:r>
            <a:endParaRPr lang="en-US" altLang="ja-JP" sz="1200" dirty="0">
              <a:latin typeface="ＭＳ 明朝" panose="02020609040205080304" pitchFamily="17" charset="-128"/>
              <a:ea typeface="ＭＳ 明朝" panose="02020609040205080304" pitchFamily="17" charset="-128"/>
            </a:endParaRPr>
          </a:p>
          <a:p>
            <a:pPr marL="182342" indent="-182342" defTabSz="954812" eaLnBrk="1" fontAlgn="auto" hangingPunct="1">
              <a:spcBef>
                <a:spcPts val="0"/>
              </a:spcBef>
              <a:spcAft>
                <a:spcPts val="0"/>
              </a:spcAft>
              <a:defRPr/>
            </a:pPr>
            <a:r>
              <a:rPr lang="ja-JP" altLang="en-US" sz="1200" dirty="0">
                <a:latin typeface="ＭＳ 明朝" panose="02020609040205080304" pitchFamily="17" charset="-128"/>
                <a:ea typeface="ＭＳ 明朝" panose="02020609040205080304" pitchFamily="17" charset="-128"/>
              </a:rPr>
              <a:t>〇　こうしたことを踏まえると、いつ始まり、いつまで続くかわからない介護に対しては、この研修を通じて、社員の一人ひとりが事前に心構えを持つことが重要であり、また、あらかじめ、ご自身の働き方や職場の状況を見直していただくことで、介護に直面しても離職せず働き続けることを目指していただきたいと思います。</a:t>
            </a:r>
            <a:endParaRPr lang="en-US" altLang="ja-JP" sz="1200" dirty="0">
              <a:latin typeface="ＭＳ 明朝" panose="02020609040205080304" pitchFamily="17" charset="-128"/>
              <a:ea typeface="ＭＳ 明朝" panose="02020609040205080304" pitchFamily="17" charset="-128"/>
            </a:endParaRPr>
          </a:p>
          <a:p>
            <a:pPr marL="182342" indent="-182342" defTabSz="954812" eaLnBrk="1" fontAlgn="auto" hangingPunct="1">
              <a:spcBef>
                <a:spcPts val="626"/>
              </a:spcBef>
              <a:spcAft>
                <a:spcPts val="0"/>
              </a:spcAft>
              <a:defRPr/>
            </a:pPr>
            <a:endParaRPr lang="en-US" altLang="ja-JP" dirty="0">
              <a:latin typeface="ＭＳ Ｐ明朝" panose="02020600040205080304" pitchFamily="18" charset="-128"/>
              <a:ea typeface="ＭＳ Ｐ明朝" panose="02020600040205080304" pitchFamily="18" charset="-128"/>
            </a:endParaRPr>
          </a:p>
        </p:txBody>
      </p:sp>
    </p:spTree>
    <p:extLst>
      <p:ext uri="{BB962C8B-B14F-4D97-AF65-F5344CB8AC3E}">
        <p14:creationId xmlns:p14="http://schemas.microsoft.com/office/powerpoint/2010/main" val="102479979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スライド イメージ プレースホルダ 1"/>
          <p:cNvSpPr>
            <a:spLocks noGrp="1" noRot="1" noChangeAspect="1"/>
          </p:cNvSpPr>
          <p:nvPr>
            <p:ph type="sldImg"/>
          </p:nvPr>
        </p:nvSpPr>
        <p:spPr>
          <a:ln/>
        </p:spPr>
      </p:sp>
      <p:sp>
        <p:nvSpPr>
          <p:cNvPr id="36866" name="ノート プレースホルダ 2"/>
          <p:cNvSpPr>
            <a:spLocks noGrp="1"/>
          </p:cNvSpPr>
          <p:nvPr>
            <p:ph type="body" idx="1"/>
          </p:nvPr>
        </p:nvSpPr>
        <p:spPr>
          <a:noFill/>
          <a:ln/>
        </p:spPr>
        <p:txBody>
          <a:bodyPr/>
          <a:lstStyle/>
          <a:p>
            <a:r>
              <a:rPr lang="ja-JP" altLang="en-US" sz="1200" dirty="0"/>
              <a:t>それでは、仕事と介護を両立していくための５つのポイントについて、その中身を見ていきましょう。</a:t>
            </a:r>
            <a:endParaRPr lang="en-US" altLang="ja-JP" sz="1200" dirty="0"/>
          </a:p>
        </p:txBody>
      </p:sp>
    </p:spTree>
    <p:extLst>
      <p:ext uri="{BB962C8B-B14F-4D97-AF65-F5344CB8AC3E}">
        <p14:creationId xmlns:p14="http://schemas.microsoft.com/office/powerpoint/2010/main" val="354095270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スライド イメージ プレースホルダ 1"/>
          <p:cNvSpPr>
            <a:spLocks noGrp="1" noRot="1" noChangeAspect="1"/>
          </p:cNvSpPr>
          <p:nvPr>
            <p:ph type="sldImg"/>
          </p:nvPr>
        </p:nvSpPr>
        <p:spPr>
          <a:ln/>
        </p:spPr>
      </p:sp>
      <p:sp>
        <p:nvSpPr>
          <p:cNvPr id="38914" name="ノート プレースホルダ 2"/>
          <p:cNvSpPr>
            <a:spLocks noGrp="1"/>
          </p:cNvSpPr>
          <p:nvPr>
            <p:ph type="body" idx="1"/>
          </p:nvPr>
        </p:nvSpPr>
        <p:spPr>
          <a:noFill/>
          <a:ln/>
        </p:spPr>
        <p:txBody>
          <a:bodyPr/>
          <a:lstStyle/>
          <a:p>
            <a:pPr marL="182342" indent="-182342" defTabSz="954812" eaLnBrk="1" fontAlgn="auto" hangingPunct="1">
              <a:spcBef>
                <a:spcPts val="0"/>
              </a:spcBef>
              <a:spcAft>
                <a:spcPts val="0"/>
              </a:spcAft>
              <a:defRPr/>
            </a:pPr>
            <a:r>
              <a:rPr lang="ja-JP" altLang="en-US" sz="1200" dirty="0">
                <a:solidFill>
                  <a:srgbClr val="262626"/>
                </a:solidFill>
                <a:latin typeface="ＭＳ 明朝" panose="02020609040205080304" pitchFamily="17" charset="-128"/>
                <a:ea typeface="ＭＳ 明朝" panose="02020609040205080304" pitchFamily="17" charset="-128"/>
                <a:cs typeface="Meiryo UI" pitchFamily="50" charset="-128"/>
              </a:rPr>
              <a:t>仕事と介護の両立のための</a:t>
            </a:r>
            <a:r>
              <a:rPr lang="en-US" altLang="ja-JP" sz="1200" dirty="0">
                <a:solidFill>
                  <a:srgbClr val="262626"/>
                </a:solidFill>
                <a:latin typeface="ＭＳ 明朝" panose="02020609040205080304" pitchFamily="17" charset="-128"/>
                <a:ea typeface="ＭＳ 明朝" panose="02020609040205080304" pitchFamily="17" charset="-128"/>
                <a:cs typeface="Meiryo UI" pitchFamily="50" charset="-128"/>
              </a:rPr>
              <a:t>5</a:t>
            </a:r>
            <a:r>
              <a:rPr lang="ja-JP" altLang="en-US" sz="1200" dirty="0">
                <a:solidFill>
                  <a:srgbClr val="262626"/>
                </a:solidFill>
                <a:latin typeface="ＭＳ 明朝" panose="02020609040205080304" pitchFamily="17" charset="-128"/>
                <a:ea typeface="ＭＳ 明朝" panose="02020609040205080304" pitchFamily="17" charset="-128"/>
                <a:cs typeface="Meiryo UI" pitchFamily="50" charset="-128"/>
              </a:rPr>
              <a:t>つのポイントは、こちらです。</a:t>
            </a:r>
            <a:endParaRPr lang="en-US" altLang="ja-JP" sz="1200" dirty="0">
              <a:solidFill>
                <a:srgbClr val="262626"/>
              </a:solidFill>
              <a:latin typeface="ＭＳ 明朝" panose="02020609040205080304" pitchFamily="17" charset="-128"/>
              <a:ea typeface="ＭＳ 明朝" panose="02020609040205080304" pitchFamily="17" charset="-128"/>
              <a:cs typeface="Meiryo UI" pitchFamily="50" charset="-128"/>
            </a:endParaRPr>
          </a:p>
          <a:p>
            <a:pPr marL="182342" indent="-182342" defTabSz="954812" eaLnBrk="1" fontAlgn="auto" hangingPunct="1">
              <a:spcBef>
                <a:spcPts val="0"/>
              </a:spcBef>
              <a:spcAft>
                <a:spcPts val="0"/>
              </a:spcAft>
              <a:defRPr/>
            </a:pPr>
            <a:r>
              <a:rPr lang="ja-JP" altLang="en-US" sz="1200" dirty="0">
                <a:solidFill>
                  <a:srgbClr val="262626"/>
                </a:solidFill>
                <a:latin typeface="ＭＳ 明朝" panose="02020609040205080304" pitchFamily="17" charset="-128"/>
                <a:ea typeface="ＭＳ 明朝" panose="02020609040205080304" pitchFamily="17" charset="-128"/>
                <a:cs typeface="Meiryo UI" pitchFamily="50" charset="-128"/>
              </a:rPr>
              <a:t>１．職場に「家族等の介護に直面した」ことを伝え、必要に応じて、勤務先の「仕事と介護の両立支援制度」を利用する</a:t>
            </a:r>
            <a:endParaRPr lang="en-US" altLang="ja-JP" sz="1200" dirty="0">
              <a:solidFill>
                <a:srgbClr val="262626"/>
              </a:solidFill>
              <a:latin typeface="ＭＳ 明朝" panose="02020609040205080304" pitchFamily="17" charset="-128"/>
              <a:ea typeface="ＭＳ 明朝" panose="02020609040205080304" pitchFamily="17" charset="-128"/>
              <a:cs typeface="Meiryo UI" pitchFamily="50" charset="-128"/>
            </a:endParaRPr>
          </a:p>
          <a:p>
            <a:pPr marL="182342" indent="-182342" defTabSz="954812" eaLnBrk="1" fontAlgn="auto" hangingPunct="1">
              <a:spcBef>
                <a:spcPts val="0"/>
              </a:spcBef>
              <a:spcAft>
                <a:spcPts val="0"/>
              </a:spcAft>
              <a:defRPr/>
            </a:pPr>
            <a:r>
              <a:rPr lang="ja-JP" altLang="en-US" sz="1200" dirty="0">
                <a:solidFill>
                  <a:srgbClr val="262626"/>
                </a:solidFill>
                <a:latin typeface="ＭＳ 明朝" panose="02020609040205080304" pitchFamily="17" charset="-128"/>
                <a:ea typeface="ＭＳ 明朝" panose="02020609040205080304" pitchFamily="17" charset="-128"/>
                <a:cs typeface="Meiryo UI" pitchFamily="50" charset="-128"/>
              </a:rPr>
              <a:t>２．介護保険制度等による介護サービスを利用し、「自分で介護をしすぎない」</a:t>
            </a:r>
            <a:endParaRPr lang="en-US" altLang="ja-JP" sz="1200" dirty="0">
              <a:solidFill>
                <a:srgbClr val="262626"/>
              </a:solidFill>
              <a:latin typeface="ＭＳ 明朝" panose="02020609040205080304" pitchFamily="17" charset="-128"/>
              <a:ea typeface="ＭＳ 明朝" panose="02020609040205080304" pitchFamily="17" charset="-128"/>
              <a:cs typeface="Meiryo UI" pitchFamily="50" charset="-128"/>
            </a:endParaRPr>
          </a:p>
          <a:p>
            <a:pPr marL="182342" indent="-182342" defTabSz="954812" eaLnBrk="1" fontAlgn="auto" hangingPunct="1">
              <a:spcBef>
                <a:spcPts val="0"/>
              </a:spcBef>
              <a:spcAft>
                <a:spcPts val="0"/>
              </a:spcAft>
              <a:defRPr/>
            </a:pPr>
            <a:r>
              <a:rPr lang="ja-JP" altLang="en-US" sz="1200" dirty="0">
                <a:solidFill>
                  <a:srgbClr val="262626"/>
                </a:solidFill>
                <a:latin typeface="ＭＳ 明朝" panose="02020609040205080304" pitchFamily="17" charset="-128"/>
                <a:ea typeface="ＭＳ 明朝" panose="02020609040205080304" pitchFamily="17" charset="-128"/>
                <a:cs typeface="Meiryo UI" pitchFamily="50" charset="-128"/>
              </a:rPr>
              <a:t>　　介護に直面した場合には、介護保険制度等による介護サービスを上手に活用することが重要です。介護サービスの利用を行うことなく、自ら「介護に専念」してしまうと、離職につながる可能性が高くなりかねないことには留意しましょう。</a:t>
            </a:r>
            <a:endParaRPr lang="en-US" altLang="ja-JP" sz="1200" dirty="0">
              <a:solidFill>
                <a:srgbClr val="262626"/>
              </a:solidFill>
              <a:latin typeface="ＭＳ 明朝" panose="02020609040205080304" pitchFamily="17" charset="-128"/>
              <a:ea typeface="ＭＳ 明朝" panose="02020609040205080304" pitchFamily="17" charset="-128"/>
              <a:cs typeface="Meiryo UI" pitchFamily="50" charset="-128"/>
            </a:endParaRPr>
          </a:p>
          <a:p>
            <a:pPr marL="182342" indent="-182342" defTabSz="954812" eaLnBrk="1" fontAlgn="auto" hangingPunct="1">
              <a:spcBef>
                <a:spcPts val="0"/>
              </a:spcBef>
              <a:spcAft>
                <a:spcPts val="0"/>
              </a:spcAft>
              <a:defRPr/>
            </a:pPr>
            <a:r>
              <a:rPr lang="ja-JP" altLang="en-US" sz="1200" dirty="0">
                <a:solidFill>
                  <a:srgbClr val="262626"/>
                </a:solidFill>
                <a:latin typeface="ＭＳ 明朝" panose="02020609040205080304" pitchFamily="17" charset="-128"/>
                <a:ea typeface="ＭＳ 明朝" panose="02020609040205080304" pitchFamily="17" charset="-128"/>
                <a:cs typeface="Meiryo UI" pitchFamily="50" charset="-128"/>
              </a:rPr>
              <a:t>３．地域包括支援センターやケアマネジャーには、　「自らの働き方に関する希望も伝えながら相談する」 </a:t>
            </a:r>
            <a:endParaRPr lang="en-US" altLang="ja-JP" sz="1200" dirty="0">
              <a:solidFill>
                <a:srgbClr val="262626"/>
              </a:solidFill>
              <a:latin typeface="ＭＳ 明朝" panose="02020609040205080304" pitchFamily="17" charset="-128"/>
              <a:ea typeface="ＭＳ 明朝" panose="02020609040205080304" pitchFamily="17" charset="-128"/>
              <a:cs typeface="Meiryo UI" pitchFamily="50" charset="-128"/>
            </a:endParaRPr>
          </a:p>
          <a:p>
            <a:pPr marL="182342" indent="-182342" defTabSz="954812" eaLnBrk="1" fontAlgn="auto" hangingPunct="1">
              <a:spcBef>
                <a:spcPts val="0"/>
              </a:spcBef>
              <a:spcAft>
                <a:spcPts val="0"/>
              </a:spcAft>
              <a:defRPr/>
            </a:pPr>
            <a:r>
              <a:rPr lang="ja-JP" altLang="en-US" sz="1200" dirty="0">
                <a:solidFill>
                  <a:srgbClr val="262626"/>
                </a:solidFill>
                <a:latin typeface="ＭＳ 明朝" panose="02020609040205080304" pitchFamily="17" charset="-128"/>
                <a:ea typeface="ＭＳ 明朝" panose="02020609040205080304" pitchFamily="17" charset="-128"/>
                <a:cs typeface="Meiryo UI" pitchFamily="50" charset="-128"/>
              </a:rPr>
              <a:t>　　個別性・専門性が高い「介護」は、プロに相談することが重要です。</a:t>
            </a:r>
            <a:endParaRPr lang="en-US" altLang="ja-JP" sz="1200" dirty="0">
              <a:solidFill>
                <a:srgbClr val="262626"/>
              </a:solidFill>
              <a:latin typeface="ＭＳ 明朝" panose="02020609040205080304" pitchFamily="17" charset="-128"/>
              <a:ea typeface="ＭＳ 明朝" panose="02020609040205080304" pitchFamily="17" charset="-128"/>
              <a:cs typeface="Meiryo UI" pitchFamily="50" charset="-128"/>
            </a:endParaRPr>
          </a:p>
          <a:p>
            <a:pPr marL="182342" indent="-182342" defTabSz="954812" eaLnBrk="1" fontAlgn="auto" hangingPunct="1">
              <a:spcBef>
                <a:spcPts val="0"/>
              </a:spcBef>
              <a:spcAft>
                <a:spcPts val="0"/>
              </a:spcAft>
              <a:defRPr/>
            </a:pPr>
            <a:r>
              <a:rPr lang="ja-JP" altLang="en-US" sz="1200" dirty="0">
                <a:solidFill>
                  <a:srgbClr val="262626"/>
                </a:solidFill>
                <a:latin typeface="ＭＳ 明朝" panose="02020609040205080304" pitchFamily="17" charset="-128"/>
                <a:ea typeface="ＭＳ 明朝" panose="02020609040205080304" pitchFamily="17" charset="-128"/>
                <a:cs typeface="Meiryo UI" pitchFamily="50" charset="-128"/>
              </a:rPr>
              <a:t>４．様々なタイミングで家族の状況を把握し、コミュニケーションをとる</a:t>
            </a:r>
          </a:p>
          <a:p>
            <a:pPr marL="182342" indent="-182342" defTabSz="954812" eaLnBrk="1" fontAlgn="auto" hangingPunct="1">
              <a:spcBef>
                <a:spcPts val="0"/>
              </a:spcBef>
              <a:spcAft>
                <a:spcPts val="0"/>
              </a:spcAft>
              <a:defRPr/>
            </a:pPr>
            <a:r>
              <a:rPr lang="ja-JP" altLang="en-US" sz="1200" dirty="0">
                <a:solidFill>
                  <a:srgbClr val="262626"/>
                </a:solidFill>
                <a:latin typeface="ＭＳ 明朝" panose="02020609040205080304" pitchFamily="17" charset="-128"/>
                <a:ea typeface="ＭＳ 明朝" panose="02020609040205080304" pitchFamily="17" charset="-128"/>
                <a:cs typeface="Meiryo UI" pitchFamily="50" charset="-128"/>
              </a:rPr>
              <a:t>５．働き方の見直しも重要。自分自身や職場全体の働き方をチェック</a:t>
            </a:r>
            <a:endParaRPr lang="en-US" altLang="ja-JP" sz="1200" dirty="0">
              <a:solidFill>
                <a:srgbClr val="262626"/>
              </a:solidFill>
              <a:latin typeface="ＭＳ 明朝" panose="02020609040205080304" pitchFamily="17" charset="-128"/>
              <a:ea typeface="ＭＳ 明朝" panose="02020609040205080304" pitchFamily="17" charset="-128"/>
              <a:cs typeface="Meiryo UI" pitchFamily="50" charset="-128"/>
            </a:endParaRPr>
          </a:p>
          <a:p>
            <a:pPr marL="182342" indent="-182342" defTabSz="954812" eaLnBrk="1" fontAlgn="auto" hangingPunct="1">
              <a:spcBef>
                <a:spcPts val="0"/>
              </a:spcBef>
              <a:spcAft>
                <a:spcPts val="0"/>
              </a:spcAft>
              <a:defRPr/>
            </a:pPr>
            <a:endParaRPr lang="en-US" altLang="ja-JP" sz="1200" dirty="0">
              <a:solidFill>
                <a:srgbClr val="262626"/>
              </a:solidFill>
              <a:latin typeface="ＭＳ 明朝" panose="02020609040205080304" pitchFamily="17" charset="-128"/>
              <a:ea typeface="ＭＳ 明朝" panose="02020609040205080304" pitchFamily="17" charset="-128"/>
              <a:cs typeface="Meiryo UI" pitchFamily="50" charset="-128"/>
            </a:endParaRPr>
          </a:p>
          <a:p>
            <a:pPr marL="182342" indent="-182342" defTabSz="954812" eaLnBrk="1" fontAlgn="auto" hangingPunct="1">
              <a:spcBef>
                <a:spcPts val="0"/>
              </a:spcBef>
              <a:spcAft>
                <a:spcPts val="0"/>
              </a:spcAft>
              <a:defRPr/>
            </a:pPr>
            <a:r>
              <a:rPr lang="ja-JP" altLang="en-US" sz="1200" dirty="0">
                <a:solidFill>
                  <a:srgbClr val="262626"/>
                </a:solidFill>
                <a:latin typeface="ＭＳ 明朝" panose="02020609040205080304" pitchFamily="17" charset="-128"/>
                <a:ea typeface="ＭＳ 明朝" panose="02020609040205080304" pitchFamily="17" charset="-128"/>
                <a:cs typeface="Meiryo UI" pitchFamily="50" charset="-128"/>
              </a:rPr>
              <a:t>　★管理職向け研修とする場合の補足情報</a:t>
            </a:r>
          </a:p>
          <a:p>
            <a:pPr marL="182342" indent="-182342" defTabSz="954812" eaLnBrk="1" fontAlgn="auto" hangingPunct="1">
              <a:spcBef>
                <a:spcPts val="0"/>
              </a:spcBef>
              <a:spcAft>
                <a:spcPts val="0"/>
              </a:spcAft>
              <a:defRPr/>
            </a:pPr>
            <a:r>
              <a:rPr lang="ja-JP" altLang="en-US" sz="1200" dirty="0">
                <a:solidFill>
                  <a:srgbClr val="262626"/>
                </a:solidFill>
                <a:latin typeface="ＭＳ 明朝" panose="02020609040205080304" pitchFamily="17" charset="-128"/>
                <a:ea typeface="ＭＳ 明朝" panose="02020609040205080304" pitchFamily="17" charset="-128"/>
                <a:cs typeface="Meiryo UI" pitchFamily="50" charset="-128"/>
              </a:rPr>
              <a:t>　　管理職の皆様は、社内全体の働き方の見直し等により、社員が支え合える社内体制づくりが重要となることを理解しておきましょう。</a:t>
            </a:r>
          </a:p>
          <a:p>
            <a:pPr marL="182342" indent="-182342" defTabSz="954812" eaLnBrk="1" fontAlgn="auto" hangingPunct="1">
              <a:spcBef>
                <a:spcPts val="626"/>
              </a:spcBef>
              <a:spcAft>
                <a:spcPts val="0"/>
              </a:spcAft>
              <a:defRPr/>
            </a:pPr>
            <a:endParaRPr lang="ja-JP" altLang="en-US" dirty="0">
              <a:solidFill>
                <a:srgbClr val="262626"/>
              </a:solidFill>
              <a:latin typeface="Meiryo UI" pitchFamily="50" charset="-128"/>
              <a:ea typeface="Meiryo UI" pitchFamily="50" charset="-128"/>
              <a:cs typeface="Meiryo UI" pitchFamily="50" charset="-128"/>
            </a:endParaRPr>
          </a:p>
        </p:txBody>
      </p:sp>
    </p:spTree>
    <p:extLst>
      <p:ext uri="{BB962C8B-B14F-4D97-AF65-F5344CB8AC3E}">
        <p14:creationId xmlns:p14="http://schemas.microsoft.com/office/powerpoint/2010/main" val="112978609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スライド イメージ プレースホルダ 1"/>
          <p:cNvSpPr>
            <a:spLocks noGrp="1" noRot="1" noChangeAspect="1"/>
          </p:cNvSpPr>
          <p:nvPr>
            <p:ph type="sldImg"/>
          </p:nvPr>
        </p:nvSpPr>
        <p:spPr>
          <a:ln/>
        </p:spPr>
      </p:sp>
      <p:sp>
        <p:nvSpPr>
          <p:cNvPr id="40962" name="ノート プレースホルダ 2"/>
          <p:cNvSpPr>
            <a:spLocks noGrp="1"/>
          </p:cNvSpPr>
          <p:nvPr>
            <p:ph type="body" idx="1"/>
          </p:nvPr>
        </p:nvSpPr>
        <p:spPr>
          <a:noFill/>
          <a:ln/>
        </p:spPr>
        <p:txBody>
          <a:bodyPr/>
          <a:lstStyle/>
          <a:p>
            <a:pPr defTabSz="954812">
              <a:spcBef>
                <a:spcPts val="0"/>
              </a:spcBef>
              <a:defRPr/>
            </a:pPr>
            <a:r>
              <a:rPr lang="ja-JP" altLang="en-US" sz="1200" dirty="0">
                <a:latin typeface="ＭＳ 明朝" panose="02020609040205080304" pitchFamily="17" charset="-128"/>
                <a:ea typeface="ＭＳ 明朝" panose="02020609040205080304" pitchFamily="17" charset="-128"/>
                <a:cs typeface="Meiryo UI" pitchFamily="50" charset="-128"/>
              </a:rPr>
              <a:t>それでは、</a:t>
            </a:r>
            <a:r>
              <a:rPr lang="en-US" altLang="ja-JP" sz="1200" dirty="0">
                <a:latin typeface="ＭＳ 明朝" panose="02020609040205080304" pitchFamily="17" charset="-128"/>
                <a:ea typeface="ＭＳ 明朝" panose="02020609040205080304" pitchFamily="17" charset="-128"/>
                <a:cs typeface="Meiryo UI" pitchFamily="50" charset="-128"/>
              </a:rPr>
              <a:t>1</a:t>
            </a:r>
            <a:r>
              <a:rPr lang="ja-JP" altLang="en-US" sz="1200" dirty="0">
                <a:latin typeface="ＭＳ 明朝" panose="02020609040205080304" pitchFamily="17" charset="-128"/>
                <a:ea typeface="ＭＳ 明朝" panose="02020609040205080304" pitchFamily="17" charset="-128"/>
                <a:cs typeface="Meiryo UI" pitchFamily="50" charset="-128"/>
              </a:rPr>
              <a:t>つ目のポイント　職場に「家族等の介護に直面した」ことを伝え、必要に応じて、勤務先の「仕事と介護の両立支援制度」を利用することについてです。</a:t>
            </a:r>
            <a:endParaRPr lang="en-US" altLang="ja-JP" sz="1200" dirty="0">
              <a:latin typeface="ＭＳ 明朝" panose="02020609040205080304" pitchFamily="17" charset="-128"/>
              <a:ea typeface="ＭＳ 明朝" panose="02020609040205080304" pitchFamily="17" charset="-128"/>
              <a:cs typeface="Meiryo UI" pitchFamily="50" charset="-128"/>
            </a:endParaRPr>
          </a:p>
          <a:p>
            <a:pPr marL="182342" indent="-182342" defTabSz="954812" eaLnBrk="1" fontAlgn="auto" hangingPunct="1">
              <a:spcBef>
                <a:spcPts val="0"/>
              </a:spcBef>
              <a:spcAft>
                <a:spcPts val="0"/>
              </a:spcAft>
              <a:defRPr/>
            </a:pPr>
            <a:r>
              <a:rPr lang="ja-JP" altLang="en-US" sz="1200" dirty="0">
                <a:latin typeface="ＭＳ 明朝" panose="02020609040205080304" pitchFamily="17" charset="-128"/>
                <a:ea typeface="ＭＳ 明朝" panose="02020609040205080304" pitchFamily="17" charset="-128"/>
              </a:rPr>
              <a:t>〇　職場に、介護に直面したことを伝えること。　</a:t>
            </a:r>
            <a:endParaRPr lang="en-US" altLang="ja-JP" sz="1200" dirty="0">
              <a:latin typeface="ＭＳ 明朝" panose="02020609040205080304" pitchFamily="17" charset="-128"/>
              <a:ea typeface="ＭＳ 明朝" panose="02020609040205080304" pitchFamily="17" charset="-128"/>
            </a:endParaRPr>
          </a:p>
          <a:p>
            <a:pPr marL="182342" indent="-182342" defTabSz="954812" eaLnBrk="1" fontAlgn="auto" hangingPunct="1">
              <a:spcBef>
                <a:spcPts val="0"/>
              </a:spcBef>
              <a:spcAft>
                <a:spcPts val="0"/>
              </a:spcAft>
              <a:defRPr/>
            </a:pPr>
            <a:r>
              <a:rPr lang="ja-JP" altLang="en-US" sz="1200" dirty="0">
                <a:latin typeface="ＭＳ 明朝" panose="02020609040205080304" pitchFamily="17" charset="-128"/>
                <a:ea typeface="ＭＳ 明朝" panose="02020609040205080304" pitchFamily="17" charset="-128"/>
              </a:rPr>
              <a:t>　 　これは、社員自身が介護の課題があることを企業や上司に伝えないと、企業や管理職は社員の課題を認識することが難しいためです。</a:t>
            </a:r>
            <a:endParaRPr lang="en-US" altLang="ja-JP" sz="1200" dirty="0">
              <a:latin typeface="ＭＳ 明朝" panose="02020609040205080304" pitchFamily="17" charset="-128"/>
              <a:ea typeface="ＭＳ 明朝" panose="02020609040205080304" pitchFamily="17" charset="-128"/>
            </a:endParaRPr>
          </a:p>
          <a:p>
            <a:pPr marL="182342" indent="-182342" defTabSz="954812" eaLnBrk="1" fontAlgn="auto" hangingPunct="1">
              <a:spcBef>
                <a:spcPts val="0"/>
              </a:spcBef>
              <a:spcAft>
                <a:spcPts val="0"/>
              </a:spcAft>
              <a:defRPr/>
            </a:pPr>
            <a:r>
              <a:rPr lang="ja-JP" altLang="en-US" sz="1200" dirty="0">
                <a:latin typeface="ＭＳ 明朝" panose="02020609040205080304" pitchFamily="17" charset="-128"/>
                <a:ea typeface="ＭＳ 明朝" panose="02020609040205080304" pitchFamily="17" charset="-128"/>
              </a:rPr>
              <a:t>　 　職場に伝えることによるメリットとして、休暇取得など</a:t>
            </a:r>
            <a:r>
              <a:rPr lang="ja-JP" altLang="en-US" sz="1200" dirty="0">
                <a:latin typeface="ＭＳ 明朝" panose="02020609040205080304" pitchFamily="17" charset="-128"/>
                <a:ea typeface="ＭＳ 明朝" panose="02020609040205080304" pitchFamily="17" charset="-128"/>
                <a:sym typeface="Meiryo UI" panose="020B0604030504040204" pitchFamily="50" charset="-128"/>
              </a:rPr>
              <a:t>が</a:t>
            </a:r>
            <a:r>
              <a:rPr lang="ja-JP" altLang="en-US" sz="1200" dirty="0">
                <a:latin typeface="ＭＳ 明朝" panose="02020609040205080304" pitchFamily="17" charset="-128"/>
                <a:ea typeface="ＭＳ 明朝" panose="02020609040205080304" pitchFamily="17" charset="-128"/>
              </a:rPr>
              <a:t>介護を理由としたものだとわかれば周囲の協力を得やすいということがあげられます。このため、普段から、コミュニケーションの促進を図り、介護は誰しも直面しうるという共通認識を持っておくことで、言い出しやすい環境を作っておくことが重要です。</a:t>
            </a:r>
          </a:p>
          <a:p>
            <a:pPr marL="182342" indent="-182342" defTabSz="954812" eaLnBrk="1" fontAlgn="auto" hangingPunct="1">
              <a:spcBef>
                <a:spcPts val="0"/>
              </a:spcBef>
              <a:spcAft>
                <a:spcPts val="0"/>
              </a:spcAft>
              <a:defRPr/>
            </a:pPr>
            <a:r>
              <a:rPr lang="ja-JP" altLang="en-US" sz="1200" dirty="0">
                <a:latin typeface="ＭＳ 明朝" panose="02020609040205080304" pitchFamily="17" charset="-128"/>
                <a:ea typeface="ＭＳ 明朝" panose="02020609040205080304" pitchFamily="17" charset="-128"/>
              </a:rPr>
              <a:t>〇　上司と相談し、勤務先の「仕事と介護の両立支援制度」を、介護の状況に合わせて効果的に利用する。</a:t>
            </a:r>
            <a:endParaRPr lang="en-US" altLang="ja-JP" sz="1200" dirty="0">
              <a:latin typeface="ＭＳ 明朝" panose="02020609040205080304" pitchFamily="17" charset="-128"/>
              <a:ea typeface="ＭＳ 明朝" panose="02020609040205080304" pitchFamily="17" charset="-128"/>
            </a:endParaRPr>
          </a:p>
          <a:p>
            <a:pPr marL="182342" indent="-182342" defTabSz="954812" eaLnBrk="1" fontAlgn="auto" hangingPunct="1">
              <a:spcBef>
                <a:spcPts val="0"/>
              </a:spcBef>
              <a:spcAft>
                <a:spcPts val="0"/>
              </a:spcAft>
              <a:defRPr/>
            </a:pPr>
            <a:r>
              <a:rPr lang="ja-JP" altLang="en-US" sz="1200" dirty="0">
                <a:latin typeface="ＭＳ 明朝" panose="02020609040205080304" pitchFamily="17" charset="-128"/>
                <a:ea typeface="ＭＳ 明朝" panose="02020609040205080304" pitchFamily="17" charset="-128"/>
              </a:rPr>
              <a:t>　　 企業は、社員の皆さんが抱える介護の課題を踏まえ、「働き方・休み方」の相談に対応しています。上司とも相談しながら、必要に応じて介護両立支援制度等を効果的に利用することが重要です。</a:t>
            </a:r>
            <a:endParaRPr lang="en-US" altLang="ja-JP" sz="1200" dirty="0">
              <a:latin typeface="ＭＳ 明朝" panose="02020609040205080304" pitchFamily="17" charset="-128"/>
              <a:ea typeface="ＭＳ 明朝" panose="02020609040205080304" pitchFamily="17" charset="-128"/>
            </a:endParaRPr>
          </a:p>
          <a:p>
            <a:pPr marL="182342" indent="-182342" defTabSz="954812" eaLnBrk="1" fontAlgn="auto" hangingPunct="1">
              <a:spcBef>
                <a:spcPts val="0"/>
              </a:spcBef>
              <a:spcAft>
                <a:spcPts val="0"/>
              </a:spcAft>
              <a:defRPr/>
            </a:pPr>
            <a:r>
              <a:rPr lang="ja-JP" altLang="en-US" sz="1200" dirty="0">
                <a:latin typeface="ＭＳ 明朝" panose="02020609040205080304" pitchFamily="17" charset="-128"/>
                <a:ea typeface="ＭＳ 明朝" panose="02020609040205080304" pitchFamily="17" charset="-128"/>
              </a:rPr>
              <a:t>　 　また、介護の状況が変わったら、その都度職場に相談し、状況に合わせた効果的な制度を活用することにより、仕事と介護の両立を図っていくことが重要です。</a:t>
            </a:r>
            <a:endParaRPr lang="en-US" altLang="ja-JP" sz="1200" dirty="0">
              <a:latin typeface="ＭＳ 明朝" panose="02020609040205080304" pitchFamily="17" charset="-128"/>
              <a:ea typeface="ＭＳ 明朝" panose="02020609040205080304" pitchFamily="17" charset="-128"/>
            </a:endParaRPr>
          </a:p>
          <a:p>
            <a:pPr marL="182342" indent="-182342" defTabSz="954812" eaLnBrk="1" fontAlgn="auto" hangingPunct="1">
              <a:spcBef>
                <a:spcPts val="0"/>
              </a:spcBef>
              <a:spcAft>
                <a:spcPts val="0"/>
              </a:spcAft>
              <a:defRPr/>
            </a:pPr>
            <a:r>
              <a:rPr lang="ja-JP" altLang="en-US" sz="1200" dirty="0">
                <a:latin typeface="ＭＳ 明朝" panose="02020609040205080304" pitchFamily="17" charset="-128"/>
                <a:ea typeface="ＭＳ 明朝" panose="02020609040205080304" pitchFamily="17" charset="-128"/>
              </a:rPr>
              <a:t>〇　なお、介護に直面した際の申出先・相談窓口は、〇〇部〇〇課となっていますので、ぜひ覚えておいてください。（</a:t>
            </a:r>
            <a:r>
              <a:rPr lang="en-US" altLang="ja-JP" sz="1200" dirty="0">
                <a:latin typeface="ＭＳ 明朝" panose="02020609040205080304" pitchFamily="17" charset="-128"/>
                <a:ea typeface="ＭＳ 明朝" panose="02020609040205080304" pitchFamily="17" charset="-128"/>
              </a:rPr>
              <a:t>※</a:t>
            </a:r>
            <a:r>
              <a:rPr lang="ja-JP" altLang="en-US" sz="1200" dirty="0">
                <a:latin typeface="ＭＳ 明朝" panose="02020609040205080304" pitchFamily="17" charset="-128"/>
                <a:ea typeface="ＭＳ 明朝" panose="02020609040205080304" pitchFamily="17" charset="-128"/>
              </a:rPr>
              <a:t>企業の状況に合わせて、修正してください。）</a:t>
            </a:r>
            <a:endParaRPr lang="en-US" altLang="ja-JP" sz="1200" dirty="0">
              <a:latin typeface="ＭＳ 明朝" panose="02020609040205080304" pitchFamily="17" charset="-128"/>
              <a:ea typeface="ＭＳ 明朝" panose="02020609040205080304" pitchFamily="17" charset="-128"/>
            </a:endParaRPr>
          </a:p>
          <a:p>
            <a:pPr marL="182342" indent="-182342" defTabSz="954812" eaLnBrk="1" fontAlgn="auto" hangingPunct="1">
              <a:spcBef>
                <a:spcPts val="0"/>
              </a:spcBef>
              <a:spcAft>
                <a:spcPts val="0"/>
              </a:spcAft>
              <a:defRPr/>
            </a:pPr>
            <a:endParaRPr lang="en-US" altLang="ja-JP" sz="1200" dirty="0">
              <a:latin typeface="ＭＳ 明朝" panose="02020609040205080304" pitchFamily="17" charset="-128"/>
              <a:ea typeface="ＭＳ 明朝" panose="02020609040205080304" pitchFamily="17" charset="-128"/>
            </a:endParaRPr>
          </a:p>
          <a:p>
            <a:pPr defTabSz="954812">
              <a:spcBef>
                <a:spcPts val="0"/>
              </a:spcBef>
              <a:defRPr/>
            </a:pPr>
            <a:r>
              <a:rPr lang="ja-JP" altLang="en-US" sz="1200" dirty="0">
                <a:latin typeface="ＭＳ 明朝" panose="02020609040205080304" pitchFamily="17" charset="-128"/>
                <a:ea typeface="ＭＳ 明朝" panose="02020609040205080304" pitchFamily="17" charset="-128"/>
              </a:rPr>
              <a:t>★管理職向け</a:t>
            </a:r>
            <a:r>
              <a:rPr lang="ja-JP" altLang="en-US" sz="1200" dirty="0">
                <a:solidFill>
                  <a:srgbClr val="262626"/>
                </a:solidFill>
                <a:latin typeface="ＭＳ 明朝" panose="02020609040205080304" pitchFamily="17" charset="-128"/>
                <a:ea typeface="ＭＳ 明朝" panose="02020609040205080304" pitchFamily="17" charset="-128"/>
                <a:cs typeface="Meiryo UI" pitchFamily="50" charset="-128"/>
              </a:rPr>
              <a:t>研修とする場合の補足情報</a:t>
            </a:r>
            <a:endParaRPr lang="en-US" altLang="ja-JP" sz="1200" dirty="0">
              <a:latin typeface="ＭＳ 明朝" panose="02020609040205080304" pitchFamily="17" charset="-128"/>
              <a:ea typeface="ＭＳ 明朝" panose="02020609040205080304" pitchFamily="17" charset="-128"/>
            </a:endParaRPr>
          </a:p>
          <a:p>
            <a:pPr marL="182342" indent="-182342" defTabSz="954812" eaLnBrk="1" fontAlgn="auto" hangingPunct="1">
              <a:spcBef>
                <a:spcPts val="0"/>
              </a:spcBef>
              <a:spcAft>
                <a:spcPts val="0"/>
              </a:spcAft>
              <a:defRPr/>
            </a:pPr>
            <a:r>
              <a:rPr lang="ja-JP" altLang="en-US" sz="1200" dirty="0">
                <a:latin typeface="ＭＳ 明朝" panose="02020609040205080304" pitchFamily="17" charset="-128"/>
                <a:ea typeface="ＭＳ 明朝" panose="02020609040205080304" pitchFamily="17" charset="-128"/>
              </a:rPr>
              <a:t>　・社員が一人で介護の課題を抱え込まないよう、日頃から相談しやすい職場環境づくりが求められます。（介護は申出するきっかけが難しい）</a:t>
            </a:r>
            <a:endParaRPr lang="en-US" altLang="ja-JP" sz="1200" dirty="0">
              <a:latin typeface="ＭＳ 明朝" panose="02020609040205080304" pitchFamily="17" charset="-128"/>
              <a:ea typeface="ＭＳ 明朝" panose="02020609040205080304" pitchFamily="17" charset="-128"/>
            </a:endParaRPr>
          </a:p>
          <a:p>
            <a:pPr marL="182342" indent="-182342" defTabSz="954812" eaLnBrk="1" fontAlgn="auto" hangingPunct="1">
              <a:spcBef>
                <a:spcPts val="0"/>
              </a:spcBef>
              <a:spcAft>
                <a:spcPts val="0"/>
              </a:spcAft>
              <a:defRPr/>
            </a:pPr>
            <a:r>
              <a:rPr lang="ja-JP" altLang="en-US" sz="1200" dirty="0">
                <a:latin typeface="ＭＳ 明朝" panose="02020609040205080304" pitchFamily="17" charset="-128"/>
                <a:ea typeface="ＭＳ 明朝" panose="02020609040205080304" pitchFamily="17" charset="-128"/>
              </a:rPr>
              <a:t>　・管理職の皆さんは、部下の両立支援と職場の円滑な運営促進のカギとなる立ち位置にいます。</a:t>
            </a:r>
            <a:endParaRPr lang="en-US" altLang="ja-JP" sz="1200" dirty="0">
              <a:latin typeface="ＭＳ 明朝" panose="02020609040205080304" pitchFamily="17" charset="-128"/>
              <a:ea typeface="ＭＳ 明朝" panose="02020609040205080304" pitchFamily="17" charset="-128"/>
            </a:endParaRPr>
          </a:p>
          <a:p>
            <a:pPr marL="182342" indent="-182342" defTabSz="954812" eaLnBrk="1" fontAlgn="auto" hangingPunct="1">
              <a:spcBef>
                <a:spcPts val="0"/>
              </a:spcBef>
              <a:spcAft>
                <a:spcPts val="0"/>
              </a:spcAft>
              <a:defRPr/>
            </a:pPr>
            <a:r>
              <a:rPr lang="ja-JP" altLang="en-US" sz="1200" dirty="0">
                <a:latin typeface="ＭＳ 明朝" panose="02020609040205080304" pitchFamily="17" charset="-128"/>
                <a:ea typeface="ＭＳ 明朝" panose="02020609040205080304" pitchFamily="17" charset="-128"/>
              </a:rPr>
              <a:t>　  その際、制度のことを理解するだけでなく、相談があった社員に対し「あなたには仕事を辞めず両立してほしい」というメッセージを伝えることが効果的です。</a:t>
            </a:r>
            <a:endParaRPr lang="en-US" altLang="ja-JP" sz="1200" dirty="0">
              <a:latin typeface="ＭＳ 明朝" panose="02020609040205080304" pitchFamily="17" charset="-128"/>
              <a:ea typeface="ＭＳ 明朝" panose="02020609040205080304" pitchFamily="17" charset="-128"/>
            </a:endParaRPr>
          </a:p>
        </p:txBody>
      </p:sp>
    </p:spTree>
    <p:extLst>
      <p:ext uri="{BB962C8B-B14F-4D97-AF65-F5344CB8AC3E}">
        <p14:creationId xmlns:p14="http://schemas.microsoft.com/office/powerpoint/2010/main" val="236339193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DF0CA9-3316-62ED-2630-0E0CBA78D271}"/>
            </a:ext>
          </a:extLst>
        </p:cNvPr>
        <p:cNvGrpSpPr/>
        <p:nvPr/>
      </p:nvGrpSpPr>
      <p:grpSpPr>
        <a:xfrm>
          <a:off x="0" y="0"/>
          <a:ext cx="0" cy="0"/>
          <a:chOff x="0" y="0"/>
          <a:chExt cx="0" cy="0"/>
        </a:xfrm>
      </p:grpSpPr>
      <p:sp>
        <p:nvSpPr>
          <p:cNvPr id="43009" name="スライド イメージ プレースホルダ 1">
            <a:extLst>
              <a:ext uri="{FF2B5EF4-FFF2-40B4-BE49-F238E27FC236}">
                <a16:creationId xmlns:a16="http://schemas.microsoft.com/office/drawing/2014/main" id="{1F972FEB-38F4-8FC3-B3AB-603C07CA2FAD}"/>
              </a:ext>
            </a:extLst>
          </p:cNvPr>
          <p:cNvSpPr>
            <a:spLocks noGrp="1" noRot="1" noChangeAspect="1"/>
          </p:cNvSpPr>
          <p:nvPr>
            <p:ph type="sldImg"/>
          </p:nvPr>
        </p:nvSpPr>
        <p:spPr>
          <a:ln/>
        </p:spPr>
      </p:sp>
      <p:sp>
        <p:nvSpPr>
          <p:cNvPr id="43010" name="ノート プレースホルダ 2">
            <a:extLst>
              <a:ext uri="{FF2B5EF4-FFF2-40B4-BE49-F238E27FC236}">
                <a16:creationId xmlns:a16="http://schemas.microsoft.com/office/drawing/2014/main" id="{B2694651-4D0A-9ACF-46E4-5A094177B3CA}"/>
              </a:ext>
            </a:extLst>
          </p:cNvPr>
          <p:cNvSpPr>
            <a:spLocks noGrp="1"/>
          </p:cNvSpPr>
          <p:nvPr>
            <p:ph type="body" idx="1"/>
          </p:nvPr>
        </p:nvSpPr>
        <p:spPr>
          <a:noFill/>
          <a:ln/>
        </p:spPr>
        <p:txBody>
          <a:bodyPr/>
          <a:lstStyle/>
          <a:p>
            <a:r>
              <a:rPr lang="ja-JP" altLang="en-US" sz="1200" dirty="0">
                <a:latin typeface="ＭＳ 明朝" panose="02020609040205080304" pitchFamily="17" charset="-128"/>
                <a:ea typeface="ＭＳ 明朝" panose="02020609040205080304" pitchFamily="17" charset="-128"/>
              </a:rPr>
              <a:t>勤務先の「仕事と介護の両立支援制度」にはどのようなものがあるでしょうか。</a:t>
            </a:r>
            <a:endParaRPr lang="en-US" altLang="ja-JP" sz="1200" dirty="0">
              <a:latin typeface="ＭＳ 明朝" panose="02020609040205080304" pitchFamily="17" charset="-128"/>
              <a:ea typeface="ＭＳ 明朝" panose="02020609040205080304" pitchFamily="17" charset="-128"/>
            </a:endParaRPr>
          </a:p>
          <a:p>
            <a:pPr>
              <a:spcBef>
                <a:spcPts val="432"/>
              </a:spcBef>
            </a:pPr>
            <a:r>
              <a:rPr lang="ja-JP" altLang="en-US" sz="1200" dirty="0">
                <a:latin typeface="ＭＳ 明朝" panose="02020609040205080304" pitchFamily="17" charset="-128"/>
                <a:ea typeface="ＭＳ 明朝" panose="02020609040205080304" pitchFamily="17" charset="-128"/>
              </a:rPr>
              <a:t>企業では、育児・介護休業法に基づき、様々な両立支援制度を設けています。</a:t>
            </a:r>
            <a:endParaRPr lang="en-US" altLang="ja-JP" sz="1200" dirty="0">
              <a:latin typeface="ＭＳ 明朝" panose="02020609040205080304" pitchFamily="17" charset="-128"/>
              <a:ea typeface="ＭＳ 明朝" panose="02020609040205080304" pitchFamily="17" charset="-128"/>
            </a:endParaRPr>
          </a:p>
          <a:p>
            <a:pPr marL="182342" indent="-182342" defTabSz="954812" eaLnBrk="1" fontAlgn="auto" hangingPunct="1">
              <a:spcBef>
                <a:spcPts val="432"/>
              </a:spcBef>
              <a:spcAft>
                <a:spcPts val="0"/>
              </a:spcAft>
              <a:defRPr/>
            </a:pPr>
            <a:r>
              <a:rPr lang="ja-JP" altLang="en-US" sz="1200" dirty="0">
                <a:latin typeface="ＭＳ 明朝" panose="02020609040205080304" pitchFamily="17" charset="-128"/>
                <a:ea typeface="ＭＳ 明朝" panose="02020609040205080304" pitchFamily="17" charset="-128"/>
              </a:rPr>
              <a:t>〇　まず、短期の休暇が必要な場合には、介護休暇が取得できます。介護が必要な対象家族１人につき年に５日以内、時間単位でも取得可能です。</a:t>
            </a:r>
            <a:endParaRPr lang="en-US" altLang="ja-JP" sz="1200" dirty="0">
              <a:latin typeface="ＭＳ 明朝" panose="02020609040205080304" pitchFamily="17" charset="-128"/>
              <a:ea typeface="ＭＳ 明朝" panose="02020609040205080304" pitchFamily="17" charset="-128"/>
            </a:endParaRPr>
          </a:p>
          <a:p>
            <a:pPr marL="182342" indent="-182342" defTabSz="954812" eaLnBrk="1" fontAlgn="auto" hangingPunct="1">
              <a:spcBef>
                <a:spcPts val="432"/>
              </a:spcBef>
              <a:spcAft>
                <a:spcPts val="0"/>
              </a:spcAft>
              <a:defRPr/>
            </a:pPr>
            <a:r>
              <a:rPr lang="ja-JP" altLang="en-US" sz="1200" dirty="0">
                <a:latin typeface="ＭＳ 明朝" panose="02020609040205080304" pitchFamily="17" charset="-128"/>
                <a:ea typeface="ＭＳ 明朝" panose="02020609040205080304" pitchFamily="17" charset="-128"/>
              </a:rPr>
              <a:t>〇　また、一定期間休業が必要という場合には、通算</a:t>
            </a:r>
            <a:r>
              <a:rPr lang="en-US" altLang="ja-JP" sz="1200" dirty="0">
                <a:latin typeface="ＭＳ 明朝" panose="02020609040205080304" pitchFamily="17" charset="-128"/>
                <a:ea typeface="ＭＳ 明朝" panose="02020609040205080304" pitchFamily="17" charset="-128"/>
              </a:rPr>
              <a:t>93</a:t>
            </a:r>
            <a:r>
              <a:rPr lang="ja-JP" altLang="en-US" sz="1200" dirty="0">
                <a:latin typeface="ＭＳ 明朝" panose="02020609040205080304" pitchFamily="17" charset="-128"/>
                <a:ea typeface="ＭＳ 明朝" panose="02020609040205080304" pitchFamily="17" charset="-128"/>
              </a:rPr>
              <a:t>日の範囲内で介護休業が取得できます。</a:t>
            </a:r>
            <a:endParaRPr lang="en-US" altLang="ja-JP" sz="1200" dirty="0">
              <a:latin typeface="ＭＳ 明朝" panose="02020609040205080304" pitchFamily="17" charset="-128"/>
              <a:ea typeface="ＭＳ 明朝" panose="02020609040205080304" pitchFamily="17" charset="-128"/>
            </a:endParaRPr>
          </a:p>
          <a:p>
            <a:pPr marL="182342" indent="-182342" defTabSz="954812" eaLnBrk="1" fontAlgn="auto" hangingPunct="1">
              <a:spcBef>
                <a:spcPts val="432"/>
              </a:spcBef>
              <a:spcAft>
                <a:spcPts val="0"/>
              </a:spcAft>
              <a:defRPr/>
            </a:pPr>
            <a:r>
              <a:rPr lang="ja-JP" altLang="en-US" sz="1200" dirty="0">
                <a:latin typeface="ＭＳ 明朝" panose="02020609040205080304" pitchFamily="17" charset="-128"/>
                <a:ea typeface="ＭＳ 明朝" panose="02020609040205080304" pitchFamily="17" charset="-128"/>
              </a:rPr>
              <a:t>〇　仕事をしながら介護と両立していこうという場合には、○○の制度（</a:t>
            </a:r>
            <a:r>
              <a:rPr lang="en-US" altLang="ja-JP" sz="1200" dirty="0">
                <a:latin typeface="ＭＳ 明朝" panose="02020609040205080304" pitchFamily="17" charset="-128"/>
                <a:ea typeface="ＭＳ 明朝" panose="02020609040205080304" pitchFamily="17" charset="-128"/>
              </a:rPr>
              <a:t>※</a:t>
            </a:r>
            <a:r>
              <a:rPr lang="ja-JP" altLang="en-US" sz="1200" dirty="0">
                <a:latin typeface="ＭＳ 明朝" panose="02020609040205080304" pitchFamily="17" charset="-128"/>
                <a:ea typeface="ＭＳ 明朝" panose="02020609040205080304" pitchFamily="17" charset="-128"/>
              </a:rPr>
              <a:t>）や、残業免除の制度等を利用することも可能です。</a:t>
            </a:r>
            <a:endParaRPr lang="en-US" altLang="ja-JP" sz="1200" dirty="0">
              <a:latin typeface="ＭＳ 明朝" panose="02020609040205080304" pitchFamily="17" charset="-128"/>
              <a:ea typeface="ＭＳ 明朝" panose="02020609040205080304" pitchFamily="17" charset="-128"/>
            </a:endParaRPr>
          </a:p>
          <a:p>
            <a:pPr marL="216000" indent="-457200">
              <a:spcBef>
                <a:spcPts val="432"/>
              </a:spcBef>
            </a:pPr>
            <a:r>
              <a:rPr lang="ja-JP" altLang="en-US" sz="1200" dirty="0">
                <a:latin typeface="ＭＳ 明朝" panose="02020609040205080304" pitchFamily="17" charset="-128"/>
                <a:ea typeface="ＭＳ 明朝" panose="02020609040205080304" pitchFamily="17" charset="-128"/>
              </a:rPr>
              <a:t>　　　それぞれの介護の事情に応じて、両立支援制度の趣旨を理解した上で、活用していくことが重要です。</a:t>
            </a:r>
            <a:endParaRPr lang="en-US" altLang="ja-JP" sz="1200" dirty="0">
              <a:latin typeface="ＭＳ 明朝" panose="02020609040205080304" pitchFamily="17" charset="-128"/>
              <a:ea typeface="ＭＳ 明朝" panose="02020609040205080304" pitchFamily="17" charset="-128"/>
            </a:endParaRPr>
          </a:p>
          <a:p>
            <a:pPr marL="504000" marR="0" lvl="0" indent="-504000" algn="l" defTabSz="946577" rtl="0" eaLnBrk="0" fontAlgn="base" latinLnBrk="0" hangingPunct="0">
              <a:lnSpc>
                <a:spcPct val="100000"/>
              </a:lnSpc>
              <a:spcBef>
                <a:spcPts val="432"/>
              </a:spcBef>
              <a:spcAft>
                <a:spcPct val="0"/>
              </a:spcAft>
              <a:buClrTx/>
              <a:buSzTx/>
              <a:buFontTx/>
              <a:buNone/>
              <a:tabLst/>
              <a:defRPr/>
            </a:pPr>
            <a:r>
              <a:rPr lang="ja-JP" altLang="en-US" sz="1200" dirty="0">
                <a:latin typeface="ＭＳ 明朝" panose="02020609040205080304" pitchFamily="17" charset="-128"/>
                <a:ea typeface="ＭＳ 明朝" panose="02020609040205080304" pitchFamily="17" charset="-128"/>
              </a:rPr>
              <a:t>　（</a:t>
            </a:r>
            <a:r>
              <a:rPr lang="en-US" altLang="ja-JP" sz="1200" dirty="0">
                <a:latin typeface="ＭＳ 明朝" panose="02020609040205080304" pitchFamily="17" charset="-128"/>
                <a:ea typeface="ＭＳ 明朝" panose="02020609040205080304" pitchFamily="17" charset="-128"/>
              </a:rPr>
              <a:t>※</a:t>
            </a:r>
            <a:r>
              <a:rPr lang="ja-JP" altLang="en-US" sz="1200" dirty="0">
                <a:latin typeface="ＭＳ 明朝" panose="02020609040205080304" pitchFamily="17" charset="-128"/>
                <a:ea typeface="ＭＳ 明朝" panose="02020609040205080304" pitchFamily="17" charset="-128"/>
              </a:rPr>
              <a:t>）４つの選択肢の箇所は、企業ごとに講じた措置に照らして、適宜修正してください。</a:t>
            </a:r>
            <a:endParaRPr lang="en-US" altLang="ja-JP" sz="1200" dirty="0">
              <a:latin typeface="ＭＳ 明朝" panose="02020609040205080304" pitchFamily="17" charset="-128"/>
              <a:ea typeface="ＭＳ 明朝" panose="02020609040205080304" pitchFamily="17" charset="-128"/>
            </a:endParaRPr>
          </a:p>
          <a:p>
            <a:pPr defTabSz="946577">
              <a:spcBef>
                <a:spcPts val="432"/>
              </a:spcBef>
              <a:defRPr/>
            </a:pPr>
            <a:r>
              <a:rPr lang="ja-JP" altLang="en-US" sz="1200" dirty="0">
                <a:latin typeface="ＭＳ 明朝" panose="02020609040205080304" pitchFamily="17" charset="-128"/>
                <a:ea typeface="ＭＳ 明朝" panose="02020609040205080304" pitchFamily="17" charset="-128"/>
              </a:rPr>
              <a:t>　（</a:t>
            </a:r>
            <a:r>
              <a:rPr lang="en-US" altLang="ja-JP" sz="1200" dirty="0">
                <a:latin typeface="ＭＳ 明朝" panose="02020609040205080304" pitchFamily="17" charset="-128"/>
                <a:ea typeface="ＭＳ 明朝" panose="02020609040205080304" pitchFamily="17" charset="-128"/>
              </a:rPr>
              <a:t>※</a:t>
            </a:r>
            <a:r>
              <a:rPr lang="ja-JP" altLang="en-US" sz="1200" dirty="0">
                <a:latin typeface="ＭＳ 明朝" panose="02020609040205080304" pitchFamily="17" charset="-128"/>
                <a:ea typeface="ＭＳ 明朝" panose="02020609040205080304" pitchFamily="17" charset="-128"/>
              </a:rPr>
              <a:t>）企業ごとの独自制度については適宜補足</a:t>
            </a:r>
            <a:endParaRPr lang="en-US" altLang="ja-JP" sz="1200" dirty="0">
              <a:latin typeface="ＭＳ 明朝" panose="02020609040205080304" pitchFamily="17" charset="-128"/>
              <a:ea typeface="ＭＳ 明朝" panose="02020609040205080304" pitchFamily="17" charset="-128"/>
            </a:endParaRPr>
          </a:p>
          <a:p>
            <a:endParaRPr lang="ja-JP" altLang="en-US" dirty="0"/>
          </a:p>
        </p:txBody>
      </p:sp>
    </p:spTree>
    <p:extLst>
      <p:ext uri="{BB962C8B-B14F-4D97-AF65-F5344CB8AC3E}">
        <p14:creationId xmlns:p14="http://schemas.microsoft.com/office/powerpoint/2010/main" val="2042107696"/>
      </p:ext>
    </p:extLst>
  </p:cSld>
  <p:clrMapOvr>
    <a:masterClrMapping/>
  </p:clrMapOvr>
</p:note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secHead" preserve="1">
  <p:cSld name="1_セクション見出し">
    <p:bg>
      <p:bgRef idx="1003">
        <a:schemeClr val="bg1"/>
      </p:bgRef>
    </p:bg>
    <p:spTree>
      <p:nvGrpSpPr>
        <p:cNvPr id="1" name=""/>
        <p:cNvGrpSpPr/>
        <p:nvPr/>
      </p:nvGrpSpPr>
      <p:grpSpPr>
        <a:xfrm>
          <a:off x="0" y="0"/>
          <a:ext cx="0" cy="0"/>
          <a:chOff x="0" y="0"/>
          <a:chExt cx="0" cy="0"/>
        </a:xfrm>
      </p:grpSpPr>
      <p:sp>
        <p:nvSpPr>
          <p:cNvPr id="3" name="テキスト プレースホルダ 2"/>
          <p:cNvSpPr>
            <a:spLocks noGrp="1"/>
          </p:cNvSpPr>
          <p:nvPr>
            <p:ph type="body" idx="1"/>
          </p:nvPr>
        </p:nvSpPr>
        <p:spPr>
          <a:xfrm>
            <a:off x="1371600" y="2743200"/>
            <a:ext cx="7123113" cy="1673225"/>
          </a:xfrm>
          <a:prstGeom prst="rect">
            <a:avLst/>
          </a:prstGeo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ja-JP" altLang="en-US"/>
              <a:t>マスタ テキストの書式設定</a:t>
            </a:r>
          </a:p>
        </p:txBody>
      </p:sp>
      <p:sp>
        <p:nvSpPr>
          <p:cNvPr id="7" name="正方形/長方形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正方形/長方形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正方形/長方形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タイトル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ja-JP" altLang="en-US"/>
              <a:t>マスタ タイトルの書式設定</a:t>
            </a:r>
            <a:endParaRPr kumimoji="0" lang="en-US"/>
          </a:p>
        </p:txBody>
      </p:sp>
      <p:sp>
        <p:nvSpPr>
          <p:cNvPr id="13" name="スライド番号プレースホルダ 12"/>
          <p:cNvSpPr>
            <a:spLocks noGrp="1"/>
          </p:cNvSpPr>
          <p:nvPr>
            <p:ph type="sldNum" sz="quarter" idx="11"/>
          </p:nvPr>
        </p:nvSpPr>
        <p:spPr>
          <a:xfrm>
            <a:off x="7524328" y="5949280"/>
            <a:ext cx="1295400" cy="701676"/>
          </a:xfrm>
        </p:spPr>
        <p:txBody>
          <a:bodyPr>
            <a:noAutofit/>
          </a:bodyPr>
          <a:lstStyle>
            <a:lvl1pPr>
              <a:defRPr sz="2000" baseline="0">
                <a:solidFill>
                  <a:schemeClr val="tx2"/>
                </a:solidFill>
              </a:defRPr>
            </a:lvl1pPr>
          </a:lstStyle>
          <a:p>
            <a:pPr>
              <a:defRPr/>
            </a:pPr>
            <a:fld id="{2990E7F1-B4EB-499D-ACA8-D2713CCFB715}" type="slidenum">
              <a:rPr lang="en-US" altLang="ja-JP" smtClean="0"/>
              <a:pPr>
                <a:defRPr/>
              </a:pPr>
              <a:t>‹#›</a:t>
            </a:fld>
            <a:endParaRPr lang="en-US" altLang="ja-JP"/>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secHead" preserve="1">
  <p:cSld name="セクション見出し">
    <p:bg>
      <p:bgRef idx="1003">
        <a:schemeClr val="bg1"/>
      </p:bgRef>
    </p:bg>
    <p:spTree>
      <p:nvGrpSpPr>
        <p:cNvPr id="1" name=""/>
        <p:cNvGrpSpPr/>
        <p:nvPr/>
      </p:nvGrpSpPr>
      <p:grpSpPr>
        <a:xfrm>
          <a:off x="0" y="0"/>
          <a:ext cx="0" cy="0"/>
          <a:chOff x="0" y="0"/>
          <a:chExt cx="0" cy="0"/>
        </a:xfrm>
      </p:grpSpPr>
      <p:sp>
        <p:nvSpPr>
          <p:cNvPr id="3" name="テキスト プレースホルダ 2"/>
          <p:cNvSpPr>
            <a:spLocks noGrp="1"/>
          </p:cNvSpPr>
          <p:nvPr>
            <p:ph type="body" idx="1"/>
          </p:nvPr>
        </p:nvSpPr>
        <p:spPr>
          <a:xfrm>
            <a:off x="1371600" y="2743200"/>
            <a:ext cx="7123113" cy="1673225"/>
          </a:xfrm>
          <a:prstGeom prst="rect">
            <a:avLst/>
          </a:prstGeo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ja-JP" altLang="en-US"/>
              <a:t>マスタ テキストの書式設定</a:t>
            </a:r>
          </a:p>
        </p:txBody>
      </p:sp>
      <p:sp>
        <p:nvSpPr>
          <p:cNvPr id="7" name="正方形/長方形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正方形/長方形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正方形/長方形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タイトル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ja-JP" altLang="en-US"/>
              <a:t>マスタ タイトルの書式設定</a:t>
            </a:r>
            <a:endParaRPr kumimoji="0" lang="en-US"/>
          </a:p>
        </p:txBody>
      </p:sp>
      <p:sp>
        <p:nvSpPr>
          <p:cNvPr id="4" name="テキスト ボックス 3"/>
          <p:cNvSpPr txBox="1"/>
          <p:nvPr userDrawn="1"/>
        </p:nvSpPr>
        <p:spPr>
          <a:xfrm>
            <a:off x="5364088" y="6536377"/>
            <a:ext cx="3240360" cy="276999"/>
          </a:xfrm>
          <a:prstGeom prst="rect">
            <a:avLst/>
          </a:prstGeom>
          <a:noFill/>
        </p:spPr>
        <p:txBody>
          <a:bodyPr wrap="square" rtlCol="0">
            <a:spAutoFit/>
          </a:bodyPr>
          <a:lstStyle/>
          <a:p>
            <a:pPr marL="0" marR="0" indent="0" algn="r" defTabSz="914400" rtl="0" eaLnBrk="1" fontAlgn="base" latinLnBrk="0" hangingPunct="1">
              <a:lnSpc>
                <a:spcPct val="100000"/>
              </a:lnSpc>
              <a:spcBef>
                <a:spcPct val="0"/>
              </a:spcBef>
              <a:spcAft>
                <a:spcPct val="0"/>
              </a:spcAft>
              <a:buClrTx/>
              <a:buSzTx/>
              <a:buFontTx/>
              <a:buNone/>
              <a:tabLst/>
              <a:defRPr/>
            </a:pPr>
            <a:r>
              <a:rPr kumimoji="1" lang="en-US" altLang="ja-JP" sz="600" kern="1200">
                <a:solidFill>
                  <a:schemeClr val="tx1">
                    <a:lumMod val="65000"/>
                    <a:lumOff val="35000"/>
                  </a:schemeClr>
                </a:solidFill>
                <a:effectLst/>
                <a:latin typeface="ＭＳ Ｐゴシック" panose="020B0600070205080204" pitchFamily="50" charset="-128"/>
                <a:ea typeface="ＭＳ Ｐゴシック" panose="020B0600070205080204" pitchFamily="50" charset="-128"/>
                <a:cs typeface="Meiryo UI" pitchFamily="50" charset="-128"/>
              </a:rPr>
              <a:t>Copyright © Ministry of Health, </a:t>
            </a:r>
            <a:r>
              <a:rPr kumimoji="1" lang="en-US" altLang="ja-JP" sz="600" kern="1200" err="1">
                <a:solidFill>
                  <a:schemeClr val="tx1">
                    <a:lumMod val="65000"/>
                    <a:lumOff val="35000"/>
                  </a:schemeClr>
                </a:solidFill>
                <a:effectLst/>
                <a:latin typeface="ＭＳ Ｐゴシック" panose="020B0600070205080204" pitchFamily="50" charset="-128"/>
                <a:ea typeface="ＭＳ Ｐゴシック" panose="020B0600070205080204" pitchFamily="50" charset="-128"/>
                <a:cs typeface="Meiryo UI" pitchFamily="50" charset="-128"/>
              </a:rPr>
              <a:t>Labour</a:t>
            </a:r>
            <a:r>
              <a:rPr kumimoji="1" lang="en-US" altLang="ja-JP" sz="600" kern="1200">
                <a:solidFill>
                  <a:schemeClr val="tx1">
                    <a:lumMod val="65000"/>
                    <a:lumOff val="35000"/>
                  </a:schemeClr>
                </a:solidFill>
                <a:effectLst/>
                <a:latin typeface="ＭＳ Ｐゴシック" panose="020B0600070205080204" pitchFamily="50" charset="-128"/>
                <a:ea typeface="ＭＳ Ｐゴシック" panose="020B0600070205080204" pitchFamily="50" charset="-128"/>
                <a:cs typeface="Meiryo UI" pitchFamily="50" charset="-128"/>
              </a:rPr>
              <a:t> and Welfare, All Right reserved.</a:t>
            </a:r>
            <a:endParaRPr kumimoji="1" lang="ja-JP" altLang="ja-JP" sz="600" kern="1200">
              <a:solidFill>
                <a:schemeClr val="tx1">
                  <a:lumMod val="65000"/>
                  <a:lumOff val="35000"/>
                </a:schemeClr>
              </a:solidFill>
              <a:effectLst/>
              <a:latin typeface="ＭＳ Ｐゴシック" panose="020B0600070205080204" pitchFamily="50" charset="-128"/>
              <a:ea typeface="ＭＳ Ｐゴシック" panose="020B0600070205080204" pitchFamily="50" charset="-128"/>
              <a:cs typeface="Meiryo UI" pitchFamily="50" charset="-128"/>
            </a:endParaRPr>
          </a:p>
          <a:p>
            <a:pPr algn="r"/>
            <a:endParaRPr kumimoji="1" lang="ja-JP" altLang="en-US" sz="600">
              <a:latin typeface="ＭＳ Ｐゴシック" panose="020B0600070205080204" pitchFamily="50" charset="-128"/>
              <a:ea typeface="ＭＳ Ｐゴシック" panose="020B0600070205080204" pitchFamily="50" charset="-128"/>
            </a:endParaRPr>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12648" y="228600"/>
            <a:ext cx="8153400" cy="990600"/>
          </a:xfrm>
        </p:spPr>
        <p:txBody>
          <a:bodyPr/>
          <a:lstStyle/>
          <a:p>
            <a:r>
              <a:rPr kumimoji="0" lang="ja-JP" altLang="en-US"/>
              <a:t>マスタ タイトルの書式設定</a:t>
            </a:r>
            <a:endParaRPr kumimoji="0" lang="en-US"/>
          </a:p>
        </p:txBody>
      </p:sp>
      <p:sp>
        <p:nvSpPr>
          <p:cNvPr id="4" name="日付プレースホルダ 3"/>
          <p:cNvSpPr>
            <a:spLocks noGrp="1"/>
          </p:cNvSpPr>
          <p:nvPr>
            <p:ph type="dt" sz="half" idx="10"/>
          </p:nvPr>
        </p:nvSpPr>
        <p:spPr>
          <a:xfrm>
            <a:off x="6096000" y="6248400"/>
            <a:ext cx="2667000" cy="365125"/>
          </a:xfrm>
          <a:prstGeom prst="rect">
            <a:avLst/>
          </a:prstGeom>
        </p:spPr>
        <p:txBody>
          <a:bodyPr/>
          <a:lstStyle/>
          <a:p>
            <a:pPr>
              <a:defRPr/>
            </a:pPr>
            <a:endParaRPr lang="en-US" altLang="ja-JP"/>
          </a:p>
        </p:txBody>
      </p:sp>
      <p:sp>
        <p:nvSpPr>
          <p:cNvPr id="5" name="フッター プレースホルダ 4"/>
          <p:cNvSpPr>
            <a:spLocks noGrp="1"/>
          </p:cNvSpPr>
          <p:nvPr>
            <p:ph type="ftr" sz="quarter" idx="11"/>
          </p:nvPr>
        </p:nvSpPr>
        <p:spPr>
          <a:xfrm>
            <a:off x="609600" y="6248206"/>
            <a:ext cx="5421083" cy="365125"/>
          </a:xfrm>
          <a:prstGeom prst="rect">
            <a:avLst/>
          </a:prstGeom>
        </p:spPr>
        <p:txBody>
          <a:bodyPr/>
          <a:lstStyle/>
          <a:p>
            <a:pPr>
              <a:defRPr/>
            </a:pPr>
            <a:endParaRPr lang="en-US" altLang="ja-JP"/>
          </a:p>
        </p:txBody>
      </p:sp>
      <p:sp>
        <p:nvSpPr>
          <p:cNvPr id="6" name="スライド番号プレースホルダ 5"/>
          <p:cNvSpPr>
            <a:spLocks noGrp="1"/>
          </p:cNvSpPr>
          <p:nvPr>
            <p:ph type="sldNum" sz="quarter" idx="12"/>
          </p:nvPr>
        </p:nvSpPr>
        <p:spPr/>
        <p:txBody>
          <a:bodyPr/>
          <a:lstStyle>
            <a:lvl1pPr>
              <a:defRPr baseline="0">
                <a:solidFill>
                  <a:schemeClr val="tx2"/>
                </a:solidFill>
              </a:defRPr>
            </a:lvl1pPr>
          </a:lstStyle>
          <a:p>
            <a:pPr>
              <a:defRPr/>
            </a:pPr>
            <a:fld id="{36599DFA-5948-43DD-8BC7-0E57E8A5B203}" type="slidenum">
              <a:rPr lang="en-US" altLang="ja-JP" smtClean="0"/>
              <a:pPr>
                <a:defRPr/>
              </a:pPr>
              <a:t>‹#›</a:t>
            </a:fld>
            <a:endParaRPr lang="en-US" altLang="ja-JP"/>
          </a:p>
        </p:txBody>
      </p:sp>
      <p:sp>
        <p:nvSpPr>
          <p:cNvPr id="8" name="コンテンツ プレースホルダ 7"/>
          <p:cNvSpPr>
            <a:spLocks noGrp="1"/>
          </p:cNvSpPr>
          <p:nvPr>
            <p:ph sz="quarter" idx="1"/>
          </p:nvPr>
        </p:nvSpPr>
        <p:spPr>
          <a:xfrm>
            <a:off x="612648" y="1600200"/>
            <a:ext cx="8153400" cy="4495800"/>
          </a:xfrm>
          <a:prstGeom prst="rect">
            <a:avLst/>
          </a:prstGeom>
        </p:spPr>
        <p:txBody>
          <a:bodyPr/>
          <a:lstStyle/>
          <a:p>
            <a:pPr lvl="0" eaLnBrk="1" latinLnBrk="0" hangingPunct="1"/>
            <a:r>
              <a:rPr lang="ja-JP" altLang="en-US"/>
              <a:t>マスタ テキストの書式設定</a:t>
            </a:r>
          </a:p>
          <a:p>
            <a:pPr lvl="1" eaLnBrk="1" latinLnBrk="0" hangingPunct="1"/>
            <a:r>
              <a:rPr lang="ja-JP" altLang="en-US"/>
              <a:t>第 </a:t>
            </a:r>
            <a:r>
              <a:rPr lang="en-US" altLang="ja-JP"/>
              <a:t>2 </a:t>
            </a:r>
            <a:r>
              <a:rPr lang="ja-JP" altLang="en-US"/>
              <a:t>レベル</a:t>
            </a:r>
          </a:p>
          <a:p>
            <a:pPr lvl="2" eaLnBrk="1" latinLnBrk="0" hangingPunct="1"/>
            <a:r>
              <a:rPr lang="ja-JP" altLang="en-US"/>
              <a:t>第 </a:t>
            </a:r>
            <a:r>
              <a:rPr lang="en-US" altLang="ja-JP"/>
              <a:t>3 </a:t>
            </a:r>
            <a:r>
              <a:rPr lang="ja-JP" altLang="en-US"/>
              <a:t>レベル</a:t>
            </a:r>
          </a:p>
          <a:p>
            <a:pPr lvl="3" eaLnBrk="1" latinLnBrk="0" hangingPunct="1"/>
            <a:r>
              <a:rPr lang="ja-JP" altLang="en-US"/>
              <a:t>第 </a:t>
            </a:r>
            <a:r>
              <a:rPr lang="en-US" altLang="ja-JP"/>
              <a:t>4 </a:t>
            </a:r>
            <a:r>
              <a:rPr lang="ja-JP" altLang="en-US"/>
              <a:t>レベル</a:t>
            </a:r>
          </a:p>
          <a:p>
            <a:pPr lvl="4" eaLnBrk="1" latinLnBrk="0" hangingPunct="1"/>
            <a:r>
              <a:rPr lang="ja-JP" altLang="en-US"/>
              <a:t>第 </a:t>
            </a:r>
            <a:r>
              <a:rPr lang="en-US" altLang="ja-JP"/>
              <a:t>5 </a:t>
            </a:r>
            <a:r>
              <a:rPr lang="ja-JP" altLang="en-US"/>
              <a:t>レベル</a:t>
            </a:r>
            <a:endParaRPr kumimoji="0" lang="en-US"/>
          </a:p>
        </p:txBody>
      </p:sp>
      <p:sp>
        <p:nvSpPr>
          <p:cNvPr id="7" name="テキスト ボックス 6"/>
          <p:cNvSpPr txBox="1"/>
          <p:nvPr userDrawn="1"/>
        </p:nvSpPr>
        <p:spPr>
          <a:xfrm>
            <a:off x="5364088" y="6536377"/>
            <a:ext cx="3240360" cy="276999"/>
          </a:xfrm>
          <a:prstGeom prst="rect">
            <a:avLst/>
          </a:prstGeom>
          <a:noFill/>
        </p:spPr>
        <p:txBody>
          <a:bodyPr wrap="square" rtlCol="0">
            <a:spAutoFit/>
          </a:bodyPr>
          <a:lstStyle/>
          <a:p>
            <a:pPr marL="0" marR="0" indent="0" algn="r" defTabSz="914400" rtl="0" eaLnBrk="1" fontAlgn="base" latinLnBrk="0" hangingPunct="1">
              <a:lnSpc>
                <a:spcPct val="100000"/>
              </a:lnSpc>
              <a:spcBef>
                <a:spcPct val="0"/>
              </a:spcBef>
              <a:spcAft>
                <a:spcPct val="0"/>
              </a:spcAft>
              <a:buClrTx/>
              <a:buSzTx/>
              <a:buFontTx/>
              <a:buNone/>
              <a:tabLst/>
              <a:defRPr/>
            </a:pPr>
            <a:r>
              <a:rPr kumimoji="1" lang="en-US" altLang="ja-JP" sz="600" kern="1200">
                <a:solidFill>
                  <a:schemeClr val="tx1">
                    <a:lumMod val="65000"/>
                    <a:lumOff val="35000"/>
                  </a:schemeClr>
                </a:solidFill>
                <a:effectLst/>
                <a:latin typeface="ＭＳ Ｐゴシック" panose="020B0600070205080204" pitchFamily="50" charset="-128"/>
                <a:ea typeface="ＭＳ Ｐゴシック" panose="020B0600070205080204" pitchFamily="50" charset="-128"/>
                <a:cs typeface="Meiryo UI" pitchFamily="50" charset="-128"/>
              </a:rPr>
              <a:t>Copyright © Ministry of Health, </a:t>
            </a:r>
            <a:r>
              <a:rPr kumimoji="1" lang="en-US" altLang="ja-JP" sz="600" kern="1200" err="1">
                <a:solidFill>
                  <a:schemeClr val="tx1">
                    <a:lumMod val="65000"/>
                    <a:lumOff val="35000"/>
                  </a:schemeClr>
                </a:solidFill>
                <a:effectLst/>
                <a:latin typeface="ＭＳ Ｐゴシック" panose="020B0600070205080204" pitchFamily="50" charset="-128"/>
                <a:ea typeface="ＭＳ Ｐゴシック" panose="020B0600070205080204" pitchFamily="50" charset="-128"/>
                <a:cs typeface="Meiryo UI" pitchFamily="50" charset="-128"/>
              </a:rPr>
              <a:t>Labour</a:t>
            </a:r>
            <a:r>
              <a:rPr kumimoji="1" lang="en-US" altLang="ja-JP" sz="600" kern="1200">
                <a:solidFill>
                  <a:schemeClr val="tx1">
                    <a:lumMod val="65000"/>
                    <a:lumOff val="35000"/>
                  </a:schemeClr>
                </a:solidFill>
                <a:effectLst/>
                <a:latin typeface="ＭＳ Ｐゴシック" panose="020B0600070205080204" pitchFamily="50" charset="-128"/>
                <a:ea typeface="ＭＳ Ｐゴシック" panose="020B0600070205080204" pitchFamily="50" charset="-128"/>
                <a:cs typeface="Meiryo UI" pitchFamily="50" charset="-128"/>
              </a:rPr>
              <a:t> and Welfare, All Right reserved.</a:t>
            </a:r>
            <a:endParaRPr kumimoji="1" lang="ja-JP" altLang="ja-JP" sz="600" kern="1200">
              <a:solidFill>
                <a:schemeClr val="tx1">
                  <a:lumMod val="65000"/>
                  <a:lumOff val="35000"/>
                </a:schemeClr>
              </a:solidFill>
              <a:effectLst/>
              <a:latin typeface="ＭＳ Ｐゴシック" panose="020B0600070205080204" pitchFamily="50" charset="-128"/>
              <a:ea typeface="ＭＳ Ｐゴシック" panose="020B0600070205080204" pitchFamily="50" charset="-128"/>
              <a:cs typeface="Meiryo UI" pitchFamily="50" charset="-128"/>
            </a:endParaRPr>
          </a:p>
          <a:p>
            <a:pPr algn="r"/>
            <a:endParaRPr kumimoji="1" lang="ja-JP" altLang="en-US" sz="600">
              <a:latin typeface="ＭＳ Ｐゴシック" panose="020B0600070205080204" pitchFamily="50" charset="-128"/>
              <a:ea typeface="ＭＳ Ｐゴシック" panose="020B0600070205080204" pitchFamily="50" charset="-128"/>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0" lang="ja-JP" altLang="en-US"/>
              <a:t>マスタ タイトルの書式設定</a:t>
            </a:r>
            <a:endParaRPr kumimoji="0" lang="en-US"/>
          </a:p>
        </p:txBody>
      </p:sp>
      <p:sp>
        <p:nvSpPr>
          <p:cNvPr id="10" name="スライド番号プレースホルダ 9"/>
          <p:cNvSpPr>
            <a:spLocks noGrp="1"/>
          </p:cNvSpPr>
          <p:nvPr>
            <p:ph type="sldNum" sz="quarter" idx="16"/>
          </p:nvPr>
        </p:nvSpPr>
        <p:spPr>
          <a:xfrm>
            <a:off x="8244408" y="6309320"/>
            <a:ext cx="899592" cy="548680"/>
          </a:xfrm>
        </p:spPr>
        <p:txBody>
          <a:bodyPr rtlCol="0"/>
          <a:lstStyle>
            <a:lvl1pPr>
              <a:defRPr baseline="0">
                <a:solidFill>
                  <a:schemeClr val="tx2"/>
                </a:solidFill>
              </a:defRPr>
            </a:lvl1pPr>
          </a:lstStyle>
          <a:p>
            <a:pPr>
              <a:defRPr/>
            </a:pPr>
            <a:fld id="{8FF21515-35BC-4FD1-B293-5320F0CCC4A0}" type="slidenum">
              <a:rPr lang="en-US" altLang="ja-JP" smtClean="0"/>
              <a:pPr>
                <a:defRPr/>
              </a:pPr>
              <a:t>‹#›</a:t>
            </a:fld>
            <a:endParaRPr lang="en-US" altLang="ja-JP"/>
          </a:p>
        </p:txBody>
      </p:sp>
      <p:sp>
        <p:nvSpPr>
          <p:cNvPr id="4" name="テキスト ボックス 3"/>
          <p:cNvSpPr txBox="1"/>
          <p:nvPr userDrawn="1"/>
        </p:nvSpPr>
        <p:spPr>
          <a:xfrm>
            <a:off x="5364088" y="6536377"/>
            <a:ext cx="3240360" cy="276999"/>
          </a:xfrm>
          <a:prstGeom prst="rect">
            <a:avLst/>
          </a:prstGeom>
          <a:noFill/>
        </p:spPr>
        <p:txBody>
          <a:bodyPr wrap="square" rtlCol="0">
            <a:spAutoFit/>
          </a:bodyPr>
          <a:lstStyle/>
          <a:p>
            <a:pPr marL="0" marR="0" indent="0" algn="r" defTabSz="914400" rtl="0" eaLnBrk="1" fontAlgn="base" latinLnBrk="0" hangingPunct="1">
              <a:lnSpc>
                <a:spcPct val="100000"/>
              </a:lnSpc>
              <a:spcBef>
                <a:spcPct val="0"/>
              </a:spcBef>
              <a:spcAft>
                <a:spcPct val="0"/>
              </a:spcAft>
              <a:buClrTx/>
              <a:buSzTx/>
              <a:buFontTx/>
              <a:buNone/>
              <a:tabLst/>
              <a:defRPr/>
            </a:pPr>
            <a:r>
              <a:rPr kumimoji="1" lang="en-US" altLang="ja-JP" sz="600" kern="1200">
                <a:solidFill>
                  <a:schemeClr val="tx1">
                    <a:lumMod val="65000"/>
                    <a:lumOff val="35000"/>
                  </a:schemeClr>
                </a:solidFill>
                <a:effectLst/>
                <a:latin typeface="ＭＳ Ｐゴシック" panose="020B0600070205080204" pitchFamily="50" charset="-128"/>
                <a:ea typeface="ＭＳ Ｐゴシック" panose="020B0600070205080204" pitchFamily="50" charset="-128"/>
                <a:cs typeface="Meiryo UI" pitchFamily="50" charset="-128"/>
              </a:rPr>
              <a:t>Copyright © Ministry of Health, </a:t>
            </a:r>
            <a:r>
              <a:rPr kumimoji="1" lang="en-US" altLang="ja-JP" sz="600" kern="1200" err="1">
                <a:solidFill>
                  <a:schemeClr val="tx1">
                    <a:lumMod val="65000"/>
                    <a:lumOff val="35000"/>
                  </a:schemeClr>
                </a:solidFill>
                <a:effectLst/>
                <a:latin typeface="ＭＳ Ｐゴシック" panose="020B0600070205080204" pitchFamily="50" charset="-128"/>
                <a:ea typeface="ＭＳ Ｐゴシック" panose="020B0600070205080204" pitchFamily="50" charset="-128"/>
                <a:cs typeface="Meiryo UI" pitchFamily="50" charset="-128"/>
              </a:rPr>
              <a:t>Labour</a:t>
            </a:r>
            <a:r>
              <a:rPr kumimoji="1" lang="en-US" altLang="ja-JP" sz="600" kern="1200">
                <a:solidFill>
                  <a:schemeClr val="tx1">
                    <a:lumMod val="65000"/>
                    <a:lumOff val="35000"/>
                  </a:schemeClr>
                </a:solidFill>
                <a:effectLst/>
                <a:latin typeface="ＭＳ Ｐゴシック" panose="020B0600070205080204" pitchFamily="50" charset="-128"/>
                <a:ea typeface="ＭＳ Ｐゴシック" panose="020B0600070205080204" pitchFamily="50" charset="-128"/>
                <a:cs typeface="Meiryo UI" pitchFamily="50" charset="-128"/>
              </a:rPr>
              <a:t> and Welfare, All Right reserved.</a:t>
            </a:r>
            <a:endParaRPr kumimoji="1" lang="ja-JP" altLang="ja-JP" sz="600" kern="1200">
              <a:solidFill>
                <a:schemeClr val="tx1">
                  <a:lumMod val="65000"/>
                  <a:lumOff val="35000"/>
                </a:schemeClr>
              </a:solidFill>
              <a:effectLst/>
              <a:latin typeface="ＭＳ Ｐゴシック" panose="020B0600070205080204" pitchFamily="50" charset="-128"/>
              <a:ea typeface="ＭＳ Ｐゴシック" panose="020B0600070205080204" pitchFamily="50" charset="-128"/>
              <a:cs typeface="Meiryo UI" pitchFamily="50" charset="-128"/>
            </a:endParaRPr>
          </a:p>
          <a:p>
            <a:pPr algn="r"/>
            <a:endParaRPr kumimoji="1" lang="ja-JP" altLang="en-US" sz="600">
              <a:latin typeface="ＭＳ Ｐゴシック" panose="020B0600070205080204" pitchFamily="50" charset="-128"/>
              <a:ea typeface="ＭＳ Ｐゴシック" panose="020B0600070205080204" pitchFamily="50" charset="-128"/>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0" lang="ja-JP" altLang="en-US"/>
              <a:t>マスタ タイトルの書式設定</a:t>
            </a:r>
            <a:endParaRPr kumimoji="0" lang="en-US"/>
          </a:p>
        </p:txBody>
      </p:sp>
      <p:sp>
        <p:nvSpPr>
          <p:cNvPr id="3" name="日付プレースホルダ 2"/>
          <p:cNvSpPr>
            <a:spLocks noGrp="1"/>
          </p:cNvSpPr>
          <p:nvPr>
            <p:ph type="dt" sz="half" idx="10"/>
          </p:nvPr>
        </p:nvSpPr>
        <p:spPr>
          <a:xfrm>
            <a:off x="6096000" y="6248400"/>
            <a:ext cx="2667000" cy="365125"/>
          </a:xfrm>
          <a:prstGeom prst="rect">
            <a:avLst/>
          </a:prstGeom>
        </p:spPr>
        <p:txBody>
          <a:bodyPr/>
          <a:lstStyle/>
          <a:p>
            <a:pPr>
              <a:defRPr/>
            </a:pPr>
            <a:endParaRPr lang="en-US" altLang="ja-JP"/>
          </a:p>
        </p:txBody>
      </p:sp>
      <p:sp>
        <p:nvSpPr>
          <p:cNvPr id="4" name="フッター プレースホルダ 3"/>
          <p:cNvSpPr>
            <a:spLocks noGrp="1"/>
          </p:cNvSpPr>
          <p:nvPr>
            <p:ph type="ftr" sz="quarter" idx="11"/>
          </p:nvPr>
        </p:nvSpPr>
        <p:spPr>
          <a:xfrm>
            <a:off x="609600" y="6248206"/>
            <a:ext cx="5421083" cy="365125"/>
          </a:xfrm>
          <a:prstGeom prst="rect">
            <a:avLst/>
          </a:prstGeom>
        </p:spPr>
        <p:txBody>
          <a:bodyPr/>
          <a:lstStyle/>
          <a:p>
            <a:pPr>
              <a:defRPr/>
            </a:pPr>
            <a:endParaRPr lang="en-US" altLang="ja-JP"/>
          </a:p>
        </p:txBody>
      </p:sp>
      <p:sp>
        <p:nvSpPr>
          <p:cNvPr id="5" name="スライド番号プレースホルダ 4"/>
          <p:cNvSpPr>
            <a:spLocks noGrp="1"/>
          </p:cNvSpPr>
          <p:nvPr>
            <p:ph type="sldNum" sz="quarter" idx="12"/>
          </p:nvPr>
        </p:nvSpPr>
        <p:spPr/>
        <p:txBody>
          <a:bodyPr/>
          <a:lstStyle>
            <a:lvl1pPr>
              <a:defRPr>
                <a:solidFill>
                  <a:srgbClr val="FFFFFF"/>
                </a:solidFill>
              </a:defRPr>
            </a:lvl1pPr>
          </a:lstStyle>
          <a:p>
            <a:pPr>
              <a:defRPr/>
            </a:pPr>
            <a:fld id="{F0094C85-5D0F-4A98-A535-442583B402E3}" type="slidenum">
              <a:rPr lang="en-US" altLang="ja-JP" smtClean="0"/>
              <a:pPr>
                <a:defRPr/>
              </a:pPr>
              <a:t>‹#›</a:t>
            </a:fld>
            <a:endParaRPr lang="en-US" altLang="ja-JP"/>
          </a:p>
        </p:txBody>
      </p:sp>
      <p:sp>
        <p:nvSpPr>
          <p:cNvPr id="6" name="テキスト ボックス 5"/>
          <p:cNvSpPr txBox="1"/>
          <p:nvPr userDrawn="1"/>
        </p:nvSpPr>
        <p:spPr>
          <a:xfrm>
            <a:off x="5364088" y="6536377"/>
            <a:ext cx="3240360" cy="276999"/>
          </a:xfrm>
          <a:prstGeom prst="rect">
            <a:avLst/>
          </a:prstGeom>
          <a:noFill/>
        </p:spPr>
        <p:txBody>
          <a:bodyPr wrap="square" rtlCol="0">
            <a:spAutoFit/>
          </a:bodyPr>
          <a:lstStyle/>
          <a:p>
            <a:pPr marL="0" marR="0" indent="0" algn="r" defTabSz="914400" rtl="0" eaLnBrk="1" fontAlgn="base" latinLnBrk="0" hangingPunct="1">
              <a:lnSpc>
                <a:spcPct val="100000"/>
              </a:lnSpc>
              <a:spcBef>
                <a:spcPct val="0"/>
              </a:spcBef>
              <a:spcAft>
                <a:spcPct val="0"/>
              </a:spcAft>
              <a:buClrTx/>
              <a:buSzTx/>
              <a:buFontTx/>
              <a:buNone/>
              <a:tabLst/>
              <a:defRPr/>
            </a:pPr>
            <a:r>
              <a:rPr kumimoji="1" lang="en-US" altLang="ja-JP" sz="600" kern="1200">
                <a:solidFill>
                  <a:schemeClr val="tx1">
                    <a:lumMod val="65000"/>
                    <a:lumOff val="35000"/>
                  </a:schemeClr>
                </a:solidFill>
                <a:effectLst/>
                <a:latin typeface="ＭＳ Ｐゴシック" panose="020B0600070205080204" pitchFamily="50" charset="-128"/>
                <a:ea typeface="ＭＳ Ｐゴシック" panose="020B0600070205080204" pitchFamily="50" charset="-128"/>
                <a:cs typeface="Meiryo UI" pitchFamily="50" charset="-128"/>
              </a:rPr>
              <a:t>Copyright © Ministry of Health, </a:t>
            </a:r>
            <a:r>
              <a:rPr kumimoji="1" lang="en-US" altLang="ja-JP" sz="600" kern="1200" err="1">
                <a:solidFill>
                  <a:schemeClr val="tx1">
                    <a:lumMod val="65000"/>
                    <a:lumOff val="35000"/>
                  </a:schemeClr>
                </a:solidFill>
                <a:effectLst/>
                <a:latin typeface="ＭＳ Ｐゴシック" panose="020B0600070205080204" pitchFamily="50" charset="-128"/>
                <a:ea typeface="ＭＳ Ｐゴシック" panose="020B0600070205080204" pitchFamily="50" charset="-128"/>
                <a:cs typeface="Meiryo UI" pitchFamily="50" charset="-128"/>
              </a:rPr>
              <a:t>Labour</a:t>
            </a:r>
            <a:r>
              <a:rPr kumimoji="1" lang="en-US" altLang="ja-JP" sz="600" kern="1200">
                <a:solidFill>
                  <a:schemeClr val="tx1">
                    <a:lumMod val="65000"/>
                    <a:lumOff val="35000"/>
                  </a:schemeClr>
                </a:solidFill>
                <a:effectLst/>
                <a:latin typeface="ＭＳ Ｐゴシック" panose="020B0600070205080204" pitchFamily="50" charset="-128"/>
                <a:ea typeface="ＭＳ Ｐゴシック" panose="020B0600070205080204" pitchFamily="50" charset="-128"/>
                <a:cs typeface="Meiryo UI" pitchFamily="50" charset="-128"/>
              </a:rPr>
              <a:t> and Welfare, All Right reserved.</a:t>
            </a:r>
            <a:endParaRPr kumimoji="1" lang="ja-JP" altLang="ja-JP" sz="600" kern="1200">
              <a:solidFill>
                <a:schemeClr val="tx1">
                  <a:lumMod val="65000"/>
                  <a:lumOff val="35000"/>
                </a:schemeClr>
              </a:solidFill>
              <a:effectLst/>
              <a:latin typeface="ＭＳ Ｐゴシック" panose="020B0600070205080204" pitchFamily="50" charset="-128"/>
              <a:ea typeface="ＭＳ Ｐゴシック" panose="020B0600070205080204" pitchFamily="50" charset="-128"/>
              <a:cs typeface="Meiryo UI" pitchFamily="50" charset="-128"/>
            </a:endParaRPr>
          </a:p>
          <a:p>
            <a:pPr algn="r"/>
            <a:endParaRPr kumimoji="1" lang="ja-JP" altLang="en-US" sz="600">
              <a:latin typeface="ＭＳ Ｐゴシック" panose="020B0600070205080204" pitchFamily="50" charset="-128"/>
              <a:ea typeface="ＭＳ Ｐゴシック" panose="020B0600070205080204" pitchFamily="50" charset="-128"/>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a:xfrm>
            <a:off x="6096000" y="6248400"/>
            <a:ext cx="2667000" cy="365125"/>
          </a:xfrm>
          <a:prstGeom prst="rect">
            <a:avLst/>
          </a:prstGeom>
        </p:spPr>
        <p:txBody>
          <a:bodyPr/>
          <a:lstStyle/>
          <a:p>
            <a:pPr>
              <a:defRPr/>
            </a:pPr>
            <a:endParaRPr lang="en-US" altLang="ja-JP"/>
          </a:p>
        </p:txBody>
      </p:sp>
      <p:sp>
        <p:nvSpPr>
          <p:cNvPr id="3" name="フッター プレースホルダ 2"/>
          <p:cNvSpPr>
            <a:spLocks noGrp="1"/>
          </p:cNvSpPr>
          <p:nvPr>
            <p:ph type="ftr" sz="quarter" idx="11"/>
          </p:nvPr>
        </p:nvSpPr>
        <p:spPr>
          <a:xfrm>
            <a:off x="609600" y="6248206"/>
            <a:ext cx="5421083" cy="365125"/>
          </a:xfrm>
          <a:prstGeom prst="rect">
            <a:avLst/>
          </a:prstGeom>
        </p:spPr>
        <p:txBody>
          <a:bodyPr/>
          <a:lstStyle/>
          <a:p>
            <a:pPr>
              <a:defRPr/>
            </a:pPr>
            <a:endParaRPr lang="en-US" altLang="ja-JP"/>
          </a:p>
        </p:txBody>
      </p:sp>
      <p:sp>
        <p:nvSpPr>
          <p:cNvPr id="4" name="スライド番号プレースホルダ 3"/>
          <p:cNvSpPr>
            <a:spLocks noGrp="1"/>
          </p:cNvSpPr>
          <p:nvPr>
            <p:ph type="sldNum" sz="quarter" idx="12"/>
          </p:nvPr>
        </p:nvSpPr>
        <p:spPr>
          <a:xfrm>
            <a:off x="0" y="6248400"/>
            <a:ext cx="533400" cy="381000"/>
          </a:xfrm>
        </p:spPr>
        <p:txBody>
          <a:bodyPr/>
          <a:lstStyle>
            <a:lvl1pPr>
              <a:defRPr>
                <a:solidFill>
                  <a:schemeClr val="tx2"/>
                </a:solidFill>
              </a:defRPr>
            </a:lvl1pPr>
          </a:lstStyle>
          <a:p>
            <a:pPr>
              <a:defRPr/>
            </a:pPr>
            <a:fld id="{C637DF86-04A6-41C0-847C-2C9F1C44E7C2}" type="slidenum">
              <a:rPr lang="en-US" altLang="ja-JP" smtClean="0"/>
              <a:pPr>
                <a:defRPr/>
              </a:pPr>
              <a:t>‹#›</a:t>
            </a:fld>
            <a:endParaRPr lang="en-US" altLang="ja-JP"/>
          </a:p>
        </p:txBody>
      </p:sp>
    </p:spTree>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theme/theme1.xml" Type="http://schemas.openxmlformats.org/officeDocument/2006/relationships/theme"/></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タイトル プレースホルダ 21"/>
          <p:cNvSpPr>
            <a:spLocks noGrp="1"/>
          </p:cNvSpPr>
          <p:nvPr>
            <p:ph type="title"/>
          </p:nvPr>
        </p:nvSpPr>
        <p:spPr>
          <a:xfrm>
            <a:off x="609600" y="228600"/>
            <a:ext cx="8153400" cy="990600"/>
          </a:xfrm>
          <a:prstGeom prst="rect">
            <a:avLst/>
          </a:prstGeom>
        </p:spPr>
        <p:txBody>
          <a:bodyPr vert="horz" anchor="ctr">
            <a:normAutofit/>
          </a:bodyPr>
          <a:lstStyle/>
          <a:p>
            <a:r>
              <a:rPr kumimoji="0" lang="ja-JP" altLang="en-US"/>
              <a:t>マスタ タイトルの書式設定</a:t>
            </a:r>
            <a:endParaRPr kumimoji="0" lang="en-US"/>
          </a:p>
        </p:txBody>
      </p:sp>
      <p:sp>
        <p:nvSpPr>
          <p:cNvPr id="7" name="正方形/長方形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正方形/長方形 7"/>
          <p:cNvSpPr/>
          <p:nvPr/>
        </p:nvSpPr>
        <p:spPr>
          <a:xfrm>
            <a:off x="0" y="12687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正方形/長方形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スライド番号プレースホルダ 22"/>
          <p:cNvSpPr>
            <a:spLocks noGrp="1"/>
          </p:cNvSpPr>
          <p:nvPr>
            <p:ph type="sldNum" sz="quarter" idx="4"/>
          </p:nvPr>
        </p:nvSpPr>
        <p:spPr>
          <a:xfrm>
            <a:off x="8423920" y="6425952"/>
            <a:ext cx="720080" cy="432048"/>
          </a:xfrm>
          <a:prstGeom prst="rect">
            <a:avLst/>
          </a:prstGeom>
        </p:spPr>
        <p:txBody>
          <a:bodyPr vert="horz" anchor="ctr" anchorCtr="0">
            <a:normAutofit/>
          </a:bodyPr>
          <a:lstStyle>
            <a:lvl1pPr algn="ctr" eaLnBrk="1" latinLnBrk="0" hangingPunct="1">
              <a:defRPr kumimoji="0" sz="1600" b="1" baseline="0">
                <a:solidFill>
                  <a:schemeClr val="tx2"/>
                </a:solidFill>
              </a:defRPr>
            </a:lvl1pPr>
          </a:lstStyle>
          <a:p>
            <a:pPr>
              <a:defRPr/>
            </a:pPr>
            <a:fld id="{47EB5C7F-CDC9-48C8-B284-F701006BA03D}" type="slidenum">
              <a:rPr lang="en-US" altLang="ja-JP" smtClean="0"/>
              <a:pPr>
                <a:defRPr/>
              </a:pPr>
              <a:t>‹#›</a:t>
            </a:fld>
            <a:endParaRPr lang="en-US" altLang="ja-JP"/>
          </a:p>
        </p:txBody>
      </p:sp>
    </p:spTree>
  </p:cSld>
  <p:clrMap bg1="lt1" tx1="dk1" bg2="lt2" tx2="dk2" accent1="accent1" accent2="accent2" accent3="accent3" accent4="accent4" accent5="accent5" accent6="accent6" hlink="hlink" folHlink="folHlink"/>
  <p:sldLayoutIdLst>
    <p:sldLayoutId id="2147484152" r:id="rId1"/>
    <p:sldLayoutId id="2147484142" r:id="rId2"/>
    <p:sldLayoutId id="2147484141" r:id="rId3"/>
    <p:sldLayoutId id="2147484143" r:id="rId4"/>
    <p:sldLayoutId id="2147484145" r:id="rId5"/>
    <p:sldLayoutId id="2147484146" r:id="rId6"/>
  </p:sldLayoutIdLst>
  <p:hf hdr="0" ftr="0" dt="0"/>
  <p:txStyles>
    <p:titleStyle>
      <a:lvl1pPr algn="l" rtl="0" eaLnBrk="1" latinLnBrk="0" hangingPunct="1">
        <a:spcBef>
          <a:spcPct val="0"/>
        </a:spcBef>
        <a:buNone/>
        <a:defRPr kumimoji="1"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1"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1"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1"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1"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1"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1"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1"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1"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1" sz="1800" kern="1200" baseline="0">
          <a:solidFill>
            <a:schemeClr val="tx1"/>
          </a:solidFill>
          <a:latin typeface="+mn-lt"/>
          <a:ea typeface="+mn-ea"/>
          <a:cs typeface="+mn-cs"/>
        </a:defRPr>
      </a:lvl9pPr>
    </p:bodyStyle>
    <p:otherStyle>
      <a:lvl1pPr marL="0" algn="l" rtl="0" eaLnBrk="1" latinLnBrk="0" hangingPunct="1">
        <a:defRPr kumimoji="1" kern="1200">
          <a:solidFill>
            <a:schemeClr val="tx1"/>
          </a:solidFill>
          <a:latin typeface="+mn-lt"/>
          <a:ea typeface="+mn-ea"/>
          <a:cs typeface="+mn-cs"/>
        </a:defRPr>
      </a:lvl1pPr>
      <a:lvl2pPr marL="457200" algn="l" rtl="0" eaLnBrk="1" latinLnBrk="0" hangingPunct="1">
        <a:defRPr kumimoji="1" kern="1200">
          <a:solidFill>
            <a:schemeClr val="tx1"/>
          </a:solidFill>
          <a:latin typeface="+mn-lt"/>
          <a:ea typeface="+mn-ea"/>
          <a:cs typeface="+mn-cs"/>
        </a:defRPr>
      </a:lvl2pPr>
      <a:lvl3pPr marL="914400" algn="l" rtl="0" eaLnBrk="1" latinLnBrk="0" hangingPunct="1">
        <a:defRPr kumimoji="1" kern="1200">
          <a:solidFill>
            <a:schemeClr val="tx1"/>
          </a:solidFill>
          <a:latin typeface="+mn-lt"/>
          <a:ea typeface="+mn-ea"/>
          <a:cs typeface="+mn-cs"/>
        </a:defRPr>
      </a:lvl3pPr>
      <a:lvl4pPr marL="1371600" algn="l" rtl="0" eaLnBrk="1" latinLnBrk="0" hangingPunct="1">
        <a:defRPr kumimoji="1" kern="1200">
          <a:solidFill>
            <a:schemeClr val="tx1"/>
          </a:solidFill>
          <a:latin typeface="+mn-lt"/>
          <a:ea typeface="+mn-ea"/>
          <a:cs typeface="+mn-cs"/>
        </a:defRPr>
      </a:lvl4pPr>
      <a:lvl5pPr marL="1828800" algn="l" rtl="0" eaLnBrk="1" latinLnBrk="0" hangingPunct="1">
        <a:defRPr kumimoji="1" kern="1200">
          <a:solidFill>
            <a:schemeClr val="tx1"/>
          </a:solidFill>
          <a:latin typeface="+mn-lt"/>
          <a:ea typeface="+mn-ea"/>
          <a:cs typeface="+mn-cs"/>
        </a:defRPr>
      </a:lvl5pPr>
      <a:lvl6pPr marL="2286000" algn="l" rtl="0" eaLnBrk="1" latinLnBrk="0" hangingPunct="1">
        <a:defRPr kumimoji="1" kern="1200">
          <a:solidFill>
            <a:schemeClr val="tx1"/>
          </a:solidFill>
          <a:latin typeface="+mn-lt"/>
          <a:ea typeface="+mn-ea"/>
          <a:cs typeface="+mn-cs"/>
        </a:defRPr>
      </a:lvl6pPr>
      <a:lvl7pPr marL="2743200" algn="l" rtl="0" eaLnBrk="1" latinLnBrk="0" hangingPunct="1">
        <a:defRPr kumimoji="1" kern="1200">
          <a:solidFill>
            <a:schemeClr val="tx1"/>
          </a:solidFill>
          <a:latin typeface="+mn-lt"/>
          <a:ea typeface="+mn-ea"/>
          <a:cs typeface="+mn-cs"/>
        </a:defRPr>
      </a:lvl7pPr>
      <a:lvl8pPr marL="3200400" algn="l" rtl="0" eaLnBrk="1" latinLnBrk="0" hangingPunct="1">
        <a:defRPr kumimoji="1" kern="1200">
          <a:solidFill>
            <a:schemeClr val="tx1"/>
          </a:solidFill>
          <a:latin typeface="+mn-lt"/>
          <a:ea typeface="+mn-ea"/>
          <a:cs typeface="+mn-cs"/>
        </a:defRPr>
      </a:lvl8pPr>
      <a:lvl9pPr marL="3657600" algn="l" rtl="0" eaLnBrk="1" latinLnBrk="0" hangingPunct="1">
        <a:defRPr kumimoji="1"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1.xml" Type="http://schemas.openxmlformats.org/officeDocument/2006/relationships/notesSlide"/></Relationships>
</file>

<file path=ppt/slides/_rels/slide10.xml.rels><?xml version="1.0" encoding="UTF-8" standalone="yes"?><Relationships xmlns="http://schemas.openxmlformats.org/package/2006/relationships"><Relationship Id="rId1" Target="../slideLayouts/slideLayout3.xml" Type="http://schemas.openxmlformats.org/officeDocument/2006/relationships/slideLayout"/><Relationship Id="rId2" Target="../notesSlides/notesSlide10.xml" Type="http://schemas.openxmlformats.org/officeDocument/2006/relationships/notesSlide"/></Relationships>
</file>

<file path=ppt/slides/_rels/slide11.xml.rels><?xml version="1.0" encoding="UTF-8" standalone="yes"?><Relationships xmlns="http://schemas.openxmlformats.org/package/2006/relationships"><Relationship Id="rId1" Target="../slideLayouts/slideLayout3.xml" Type="http://schemas.openxmlformats.org/officeDocument/2006/relationships/slideLayout"/><Relationship Id="rId2" Target="../notesSlides/notesSlide11.xml" Type="http://schemas.openxmlformats.org/officeDocument/2006/relationships/notesSlide"/></Relationships>
</file>

<file path=ppt/slides/_rels/slide12.xml.rels><?xml version="1.0" encoding="UTF-8" standalone="yes"?><Relationships xmlns="http://schemas.openxmlformats.org/package/2006/relationships"><Relationship Id="rId1" Target="../slideLayouts/slideLayout3.xml" Type="http://schemas.openxmlformats.org/officeDocument/2006/relationships/slideLayout"/><Relationship Id="rId2" Target="../notesSlides/notesSlide12.xml" Type="http://schemas.openxmlformats.org/officeDocument/2006/relationships/notesSlide"/><Relationship Id="rId3" Target="../media/image3.png" Type="http://schemas.openxmlformats.org/officeDocument/2006/relationships/image"/></Relationships>
</file>

<file path=ppt/slides/_rels/slide13.xml.rels><?xml version="1.0" encoding="UTF-8" standalone="yes"?><Relationships xmlns="http://schemas.openxmlformats.org/package/2006/relationships"><Relationship Id="rId1" Target="../slideLayouts/slideLayout3.xml" Type="http://schemas.openxmlformats.org/officeDocument/2006/relationships/slideLayout"/><Relationship Id="rId2" Target="../notesSlides/notesSlide13.xml" Type="http://schemas.openxmlformats.org/officeDocument/2006/relationships/notesSlide"/></Relationships>
</file>

<file path=ppt/slides/_rels/slide14.xml.rels><?xml version="1.0" encoding="UTF-8" standalone="yes"?><Relationships xmlns="http://schemas.openxmlformats.org/package/2006/relationships"><Relationship Id="rId1" Target="../slideLayouts/slideLayout3.xml" Type="http://schemas.openxmlformats.org/officeDocument/2006/relationships/slideLayout"/><Relationship Id="rId2" Target="../notesSlides/notesSlide14.xml" Type="http://schemas.openxmlformats.org/officeDocument/2006/relationships/notesSlide"/></Relationships>
</file>

<file path=ppt/slides/_rels/slide15.xml.rels><?xml version="1.0" encoding="UTF-8" standalone="yes"?><Relationships xmlns="http://schemas.openxmlformats.org/package/2006/relationships"><Relationship Id="rId1" Target="../slideLayouts/slideLayout3.xml" Type="http://schemas.openxmlformats.org/officeDocument/2006/relationships/slideLayout"/><Relationship Id="rId2" Target="../notesSlides/notesSlide15.xml" Type="http://schemas.openxmlformats.org/officeDocument/2006/relationships/notesSlide"/><Relationship Id="rId3" Target="../media/image4.emf" Type="http://schemas.openxmlformats.org/officeDocument/2006/relationships/image"/></Relationships>
</file>

<file path=ppt/slides/_rels/slide16.xml.rels><?xml version="1.0" encoding="UTF-8" standalone="yes"?><Relationships xmlns="http://schemas.openxmlformats.org/package/2006/relationships"><Relationship Id="rId1" Target="../slideLayouts/slideLayout3.xml" Type="http://schemas.openxmlformats.org/officeDocument/2006/relationships/slideLayout"/><Relationship Id="rId2" Target="../notesSlides/notesSlide16.xml" Type="http://schemas.openxmlformats.org/officeDocument/2006/relationships/notesSlide"/></Relationships>
</file>

<file path=ppt/slides/_rels/slide17.xml.rels><?xml version="1.0" encoding="UTF-8" standalone="yes"?><Relationships xmlns="http://schemas.openxmlformats.org/package/2006/relationships"><Relationship Id="rId1" Target="../slideLayouts/slideLayout3.xml" Type="http://schemas.openxmlformats.org/officeDocument/2006/relationships/slideLayout"/><Relationship Id="rId2" Target="../notesSlides/notesSlide17.xml" Type="http://schemas.openxmlformats.org/officeDocument/2006/relationships/notesSlide"/><Relationship Id="rId3" Target="https://www.kaigokensaku.mhlw.go.jp/" TargetMode="External" Type="http://schemas.openxmlformats.org/officeDocument/2006/relationships/hyperlink"/><Relationship Id="rId4" Target="../media/image5.png" Type="http://schemas.openxmlformats.org/officeDocument/2006/relationships/image"/></Relationships>
</file>

<file path=ppt/slides/_rels/slide18.xml.rels><?xml version="1.0" encoding="UTF-8" standalone="yes"?><Relationships xmlns="http://schemas.openxmlformats.org/package/2006/relationships"><Relationship Id="rId1" Target="../slideLayouts/slideLayout3.xml" Type="http://schemas.openxmlformats.org/officeDocument/2006/relationships/slideLayout"/><Relationship Id="rId2" Target="../notesSlides/notesSlide18.xml" Type="http://schemas.openxmlformats.org/officeDocument/2006/relationships/notesSlide"/></Relationships>
</file>

<file path=ppt/slides/_rels/slide19.xml.rels><?xml version="1.0" encoding="UTF-8" standalone="yes"?><Relationships xmlns="http://schemas.openxmlformats.org/package/2006/relationships"><Relationship Id="rId1" Target="../slideLayouts/slideLayout3.xml" Type="http://schemas.openxmlformats.org/officeDocument/2006/relationships/slideLayout"/><Relationship Id="rId2" Target="../notesSlides/notesSlide19.xml" Type="http://schemas.openxmlformats.org/officeDocument/2006/relationships/notesSlide"/></Relationships>
</file>

<file path=ppt/slides/_rels/slide2.xml.rels><?xml version="1.0" encoding="UTF-8" standalone="yes"?><Relationships xmlns="http://schemas.openxmlformats.org/package/2006/relationships"><Relationship Id="rId1" Target="../slideLayouts/slideLayout4.xml" Type="http://schemas.openxmlformats.org/officeDocument/2006/relationships/slideLayout"/><Relationship Id="rId2" Target="../notesSlides/notesSlide2.xml" Type="http://schemas.openxmlformats.org/officeDocument/2006/relationships/notesSlide"/></Relationships>
</file>

<file path=ppt/slides/_rels/slide20.xml.rels><?xml version="1.0" encoding="UTF-8" standalone="yes"?><Relationships xmlns="http://schemas.openxmlformats.org/package/2006/relationships"><Relationship Id="rId1" Target="../slideLayouts/slideLayout3.xml" Type="http://schemas.openxmlformats.org/officeDocument/2006/relationships/slideLayout"/><Relationship Id="rId2" Target="../notesSlides/notesSlide20.xml" Type="http://schemas.openxmlformats.org/officeDocument/2006/relationships/notesSlide"/></Relationships>
</file>

<file path=ppt/slides/_rels/slide21.xml.rels><?xml version="1.0" encoding="UTF-8" standalone="yes"?><Relationships xmlns="http://schemas.openxmlformats.org/package/2006/relationships"><Relationship Id="rId1" Target="../slideLayouts/slideLayout3.xml" Type="http://schemas.openxmlformats.org/officeDocument/2006/relationships/slideLayout"/><Relationship Id="rId2" Target="../notesSlides/notesSlide21.xml" Type="http://schemas.openxmlformats.org/officeDocument/2006/relationships/notesSlide"/></Relationships>
</file>

<file path=ppt/slides/_rels/slide22.xml.rels><?xml version="1.0" encoding="UTF-8" standalone="yes"?><Relationships xmlns="http://schemas.openxmlformats.org/package/2006/relationships"><Relationship Id="rId1" Target="../slideLayouts/slideLayout3.xml" Type="http://schemas.openxmlformats.org/officeDocument/2006/relationships/slideLayout"/><Relationship Id="rId2" Target="../notesSlides/notesSlide22.xml" Type="http://schemas.openxmlformats.org/officeDocument/2006/relationships/notesSlide"/></Relationships>
</file>

<file path=ppt/slides/_rels/slide23.xml.rels><?xml version="1.0" encoding="UTF-8" standalone="yes"?><Relationships xmlns="http://schemas.openxmlformats.org/package/2006/relationships"><Relationship Id="rId1" Target="../slideLayouts/slideLayout3.xml" Type="http://schemas.openxmlformats.org/officeDocument/2006/relationships/slideLayout"/><Relationship Id="rId2" Target="../notesSlides/notesSlide23.xml" Type="http://schemas.openxmlformats.org/officeDocument/2006/relationships/notesSlide"/></Relationships>
</file>

<file path=ppt/slides/_rels/slide24.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24.xml" Type="http://schemas.openxmlformats.org/officeDocument/2006/relationships/notesSlide"/></Relationships>
</file>

<file path=ppt/slides/_rels/slide25.xml.rels><?xml version="1.0" encoding="UTF-8" standalone="yes"?><Relationships xmlns="http://schemas.openxmlformats.org/package/2006/relationships"><Relationship Id="rId1" Target="../slideLayouts/slideLayout3.xml" Type="http://schemas.openxmlformats.org/officeDocument/2006/relationships/slideLayout"/><Relationship Id="rId2" Target="../notesSlides/notesSlide25.xml" Type="http://schemas.openxmlformats.org/officeDocument/2006/relationships/notesSlide"/></Relationships>
</file>

<file path=ppt/slides/_rels/slide26.xml.rels><?xml version="1.0" encoding="UTF-8" standalone="yes"?><Relationships xmlns="http://schemas.openxmlformats.org/package/2006/relationships"><Relationship Id="rId1" Target="../slideLayouts/slideLayout3.xml" Type="http://schemas.openxmlformats.org/officeDocument/2006/relationships/slideLayout"/><Relationship Id="rId2" Target="../notesSlides/notesSlide26.xml" Type="http://schemas.openxmlformats.org/officeDocument/2006/relationships/notesSlide"/></Relationships>
</file>

<file path=ppt/slides/_rels/slide3.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3.xml" Type="http://schemas.openxmlformats.org/officeDocument/2006/relationships/notesSlide"/></Relationships>
</file>

<file path=ppt/slides/_rels/slide4.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4.xml" Type="http://schemas.openxmlformats.org/officeDocument/2006/relationships/notesSlide"/></Relationships>
</file>

<file path=ppt/slides/_rels/slide5.xml.rels><?xml version="1.0" encoding="UTF-8" standalone="yes"?><Relationships xmlns="http://schemas.openxmlformats.org/package/2006/relationships"><Relationship Id="rId1" Target="../slideLayouts/slideLayout3.xml" Type="http://schemas.openxmlformats.org/officeDocument/2006/relationships/slideLayout"/><Relationship Id="rId2" Target="../notesSlides/notesSlide5.xml" Type="http://schemas.openxmlformats.org/officeDocument/2006/relationships/notesSlide"/></Relationships>
</file>

<file path=ppt/slides/_rels/slide6.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6.xml" Type="http://schemas.openxmlformats.org/officeDocument/2006/relationships/notesSlide"/></Relationships>
</file>

<file path=ppt/slides/_rels/slide7.xml.rels><?xml version="1.0" encoding="UTF-8" standalone="yes"?><Relationships xmlns="http://schemas.openxmlformats.org/package/2006/relationships"><Relationship Id="rId1" Target="../slideLayouts/slideLayout3.xml" Type="http://schemas.openxmlformats.org/officeDocument/2006/relationships/slideLayout"/><Relationship Id="rId2" Target="../notesSlides/notesSlide7.xml" Type="http://schemas.openxmlformats.org/officeDocument/2006/relationships/notesSlide"/></Relationships>
</file>

<file path=ppt/slides/_rels/slide8.xml.rels><?xml version="1.0" encoding="UTF-8" standalone="yes"?><Relationships xmlns="http://schemas.openxmlformats.org/package/2006/relationships"><Relationship Id="rId1" Target="../slideLayouts/slideLayout3.xml" Type="http://schemas.openxmlformats.org/officeDocument/2006/relationships/slideLayout"/><Relationship Id="rId2" Target="../notesSlides/notesSlide8.xml" Type="http://schemas.openxmlformats.org/officeDocument/2006/relationships/notesSlide"/></Relationships>
</file>

<file path=ppt/slides/_rels/slide9.xml.rels><?xml version="1.0" encoding="UTF-8" standalone="yes"?><Relationships xmlns="http://schemas.openxmlformats.org/package/2006/relationships"><Relationship Id="rId1" Target="../slideLayouts/slideLayout3.xml" Type="http://schemas.openxmlformats.org/officeDocument/2006/relationships/slideLayout"/><Relationship Id="rId2" Target="../notesSlides/notesSlide9.xml" Type="http://schemas.openxmlformats.org/officeDocument/2006/relationships/notesSlide"/></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タイトル 3"/>
          <p:cNvSpPr>
            <a:spLocks noGrp="1"/>
          </p:cNvSpPr>
          <p:nvPr>
            <p:ph type="title"/>
          </p:nvPr>
        </p:nvSpPr>
        <p:spPr>
          <a:xfrm>
            <a:off x="0" y="2781349"/>
            <a:ext cx="9144000" cy="575643"/>
          </a:xfrm>
        </p:spPr>
        <p:txBody>
          <a:bodyPr>
            <a:normAutofit fontScale="90000"/>
          </a:bodyPr>
          <a:lstStyle/>
          <a:p>
            <a:pPr algn="ctr"/>
            <a:br>
              <a:rPr lang="en-US" altLang="ja-JP" sz="4800">
                <a:solidFill>
                  <a:schemeClr val="tx1"/>
                </a:solidFill>
                <a:latin typeface="Meiryo UI" pitchFamily="50" charset="-128"/>
                <a:ea typeface="Meiryo UI" pitchFamily="50" charset="-128"/>
                <a:cs typeface="Meiryo UI" pitchFamily="50" charset="-128"/>
              </a:rPr>
            </a:br>
            <a:br>
              <a:rPr lang="en-US" altLang="ja-JP" sz="4800">
                <a:solidFill>
                  <a:schemeClr val="tx1"/>
                </a:solidFill>
                <a:latin typeface="Meiryo UI" pitchFamily="50" charset="-128"/>
                <a:ea typeface="Meiryo UI" pitchFamily="50" charset="-128"/>
                <a:cs typeface="Meiryo UI" pitchFamily="50" charset="-128"/>
              </a:rPr>
            </a:br>
            <a:r>
              <a:rPr lang="ja-JP" altLang="en-US" sz="3600">
                <a:solidFill>
                  <a:schemeClr val="tx1"/>
                </a:solidFill>
                <a:latin typeface="Meiryo UI" pitchFamily="50" charset="-128"/>
                <a:ea typeface="Meiryo UI" pitchFamily="50" charset="-128"/>
                <a:cs typeface="Meiryo UI" pitchFamily="50" charset="-128"/>
              </a:rPr>
              <a:t>介護で離職しないために</a:t>
            </a:r>
            <a:br>
              <a:rPr lang="en-US" altLang="ja-JP" sz="3600">
                <a:solidFill>
                  <a:schemeClr val="tx1"/>
                </a:solidFill>
                <a:latin typeface="Meiryo UI" pitchFamily="50" charset="-128"/>
                <a:ea typeface="Meiryo UI" pitchFamily="50" charset="-128"/>
                <a:cs typeface="Meiryo UI" pitchFamily="50" charset="-128"/>
              </a:rPr>
            </a:br>
            <a:r>
              <a:rPr lang="ja-JP" altLang="en-US" sz="4800">
                <a:solidFill>
                  <a:schemeClr val="tx1"/>
                </a:solidFill>
                <a:latin typeface="Meiryo UI" pitchFamily="50" charset="-128"/>
                <a:ea typeface="Meiryo UI" pitchFamily="50" charset="-128"/>
                <a:cs typeface="Meiryo UI" pitchFamily="50" charset="-128"/>
              </a:rPr>
              <a:t>仕事と介護の両立研修</a:t>
            </a:r>
            <a:endParaRPr lang="ja-JP" altLang="en-US" sz="3600">
              <a:latin typeface="Meiryo UI" pitchFamily="50" charset="-128"/>
              <a:ea typeface="Meiryo UI" pitchFamily="50" charset="-128"/>
              <a:cs typeface="Meiryo UI" pitchFamily="50" charset="-128"/>
            </a:endParaRPr>
          </a:p>
        </p:txBody>
      </p:sp>
      <p:sp>
        <p:nvSpPr>
          <p:cNvPr id="2" name="テキスト ボックス 1">
            <a:extLst>
              <a:ext uri="{FF2B5EF4-FFF2-40B4-BE49-F238E27FC236}">
                <a16:creationId xmlns:a16="http://schemas.microsoft.com/office/drawing/2014/main" id="{B3B374A3-15A3-8812-B7E2-4DF05660A954}"/>
              </a:ext>
            </a:extLst>
          </p:cNvPr>
          <p:cNvSpPr txBox="1"/>
          <p:nvPr/>
        </p:nvSpPr>
        <p:spPr>
          <a:xfrm>
            <a:off x="-2044931" y="0"/>
            <a:ext cx="1928553" cy="369332"/>
          </a:xfrm>
          <a:prstGeom prst="rect">
            <a:avLst/>
          </a:prstGeom>
          <a:solidFill>
            <a:schemeClr val="tx1">
              <a:lumMod val="75000"/>
              <a:lumOff val="25000"/>
            </a:schemeClr>
          </a:solidFill>
        </p:spPr>
        <p:txBody>
          <a:bodyPr wrap="square" rtlCol="0">
            <a:spAutoFit/>
          </a:bodyPr>
          <a:lstStyle/>
          <a:p>
            <a:pPr algn="ctr"/>
            <a:r>
              <a:rPr kumimoji="1" lang="en-US" altLang="ja-JP" sz="1800" dirty="0">
                <a:solidFill>
                  <a:schemeClr val="bg1"/>
                </a:solidFill>
                <a:latin typeface="メイリオ" panose="020B0604030504040204" pitchFamily="50" charset="-128"/>
                <a:ea typeface="メイリオ" panose="020B0604030504040204" pitchFamily="50" charset="-128"/>
              </a:rPr>
              <a:t>1-(1)</a:t>
            </a:r>
            <a:r>
              <a:rPr kumimoji="1" lang="ja-JP" altLang="en-US" sz="1800" dirty="0">
                <a:solidFill>
                  <a:schemeClr val="bg1"/>
                </a:solidFill>
                <a:latin typeface="メイリオ" panose="020B0604030504040204" pitchFamily="50" charset="-128"/>
                <a:ea typeface="メイリオ" panose="020B0604030504040204" pitchFamily="50" charset="-128"/>
              </a:rPr>
              <a:t>研修実施</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スライド番号プレースホルダー 5"/>
          <p:cNvSpPr>
            <a:spLocks noGrp="1"/>
          </p:cNvSpPr>
          <p:nvPr>
            <p:ph type="sldNum" sz="quarter" idx="12"/>
          </p:nvPr>
        </p:nvSpPr>
        <p:spPr/>
        <p:txBody>
          <a:bodyPr>
            <a:normAutofit/>
          </a:bodyPr>
          <a:lstStyle/>
          <a:p>
            <a:pPr>
              <a:defRPr/>
            </a:pPr>
            <a:fld id="{7C3E0915-AEF3-49B8-A6D2-88F79AE7A443}" type="slidenum">
              <a:rPr lang="en-US" altLang="ja-JP" smtClean="0"/>
              <a:pPr>
                <a:defRPr/>
              </a:pPr>
              <a:t>9</a:t>
            </a:fld>
            <a:endParaRPr lang="en-US" altLang="ja-JP"/>
          </a:p>
        </p:txBody>
      </p:sp>
      <p:sp>
        <p:nvSpPr>
          <p:cNvPr id="110595" name="コンテンツ プレースホルダ 3"/>
          <p:cNvSpPr>
            <a:spLocks noGrp="1"/>
          </p:cNvSpPr>
          <p:nvPr>
            <p:ph sz="quarter" idx="1"/>
          </p:nvPr>
        </p:nvSpPr>
        <p:spPr>
          <a:xfrm>
            <a:off x="179388" y="1412453"/>
            <a:ext cx="8785225" cy="4968875"/>
          </a:xfrm>
        </p:spPr>
        <p:txBody>
          <a:bodyPr/>
          <a:lstStyle/>
          <a:p>
            <a:pPr marL="0" indent="0" eaLnBrk="1" hangingPunct="1">
              <a:lnSpc>
                <a:spcPct val="150000"/>
              </a:lnSpc>
              <a:buFont typeface="Wingdings" pitchFamily="2" charset="2"/>
              <a:buNone/>
            </a:pPr>
            <a:r>
              <a:rPr lang="ja-JP" altLang="en-US" sz="2800">
                <a:latin typeface="Meiryo UI" pitchFamily="50" charset="-128"/>
                <a:ea typeface="Meiryo UI" pitchFamily="50" charset="-128"/>
                <a:cs typeface="Meiryo UI" pitchFamily="50" charset="-128"/>
              </a:rPr>
              <a:t>（２）制度趣旨のポイント</a:t>
            </a:r>
            <a:endParaRPr lang="ja-JP" altLang="ja-JP" sz="2000">
              <a:solidFill>
                <a:srgbClr val="262626"/>
              </a:solidFill>
              <a:latin typeface="Meiryo UI" pitchFamily="50" charset="-128"/>
              <a:ea typeface="Meiryo UI" pitchFamily="50" charset="-128"/>
              <a:cs typeface="Meiryo UI" pitchFamily="50" charset="-128"/>
            </a:endParaRPr>
          </a:p>
          <a:p>
            <a:pPr marL="271462" indent="0" eaLnBrk="1" hangingPunct="1">
              <a:lnSpc>
                <a:spcPts val="2000"/>
              </a:lnSpc>
              <a:spcBef>
                <a:spcPts val="0"/>
              </a:spcBef>
              <a:buNone/>
            </a:pPr>
            <a:endParaRPr lang="en-US" altLang="ja-JP" sz="2000">
              <a:solidFill>
                <a:srgbClr val="262626"/>
              </a:solidFill>
              <a:latin typeface="Meiryo UI" pitchFamily="50" charset="-128"/>
              <a:ea typeface="Meiryo UI" pitchFamily="50" charset="-128"/>
              <a:cs typeface="Meiryo UI" pitchFamily="50" charset="-128"/>
            </a:endParaRPr>
          </a:p>
          <a:p>
            <a:pPr marL="0" indent="0" eaLnBrk="1" hangingPunct="1">
              <a:lnSpc>
                <a:spcPts val="2500"/>
              </a:lnSpc>
              <a:spcBef>
                <a:spcPts val="0"/>
              </a:spcBef>
              <a:buNone/>
            </a:pPr>
            <a:r>
              <a:rPr lang="ja-JP" altLang="en-US" sz="2400" b="1">
                <a:solidFill>
                  <a:srgbClr val="262626"/>
                </a:solidFill>
                <a:latin typeface="Meiryo UI" pitchFamily="50" charset="-128"/>
                <a:ea typeface="Meiryo UI" pitchFamily="50" charset="-128"/>
                <a:cs typeface="Meiryo UI" pitchFamily="50" charset="-128"/>
              </a:rPr>
              <a:t>＜短期の休暇が必要な場合＞　</a:t>
            </a:r>
            <a:r>
              <a:rPr lang="ja-JP" altLang="en-US" sz="2400" b="1" u="sng">
                <a:solidFill>
                  <a:schemeClr val="accent6">
                    <a:lumMod val="75000"/>
                  </a:schemeClr>
                </a:solidFill>
                <a:latin typeface="Meiryo UI" pitchFamily="50" charset="-128"/>
                <a:ea typeface="Meiryo UI" pitchFamily="50" charset="-128"/>
                <a:cs typeface="Meiryo UI" pitchFamily="50" charset="-128"/>
              </a:rPr>
              <a:t>介護休暇</a:t>
            </a:r>
            <a:endParaRPr lang="en-US" altLang="ja-JP" sz="2400" b="1" u="sng">
              <a:solidFill>
                <a:schemeClr val="accent6">
                  <a:lumMod val="75000"/>
                </a:schemeClr>
              </a:solidFill>
              <a:latin typeface="Meiryo UI" pitchFamily="50" charset="-128"/>
              <a:ea typeface="Meiryo UI" pitchFamily="50" charset="-128"/>
              <a:cs typeface="Meiryo UI" pitchFamily="50" charset="-128"/>
            </a:endParaRPr>
          </a:p>
          <a:p>
            <a:pPr marL="271462" indent="0" eaLnBrk="1" hangingPunct="1">
              <a:lnSpc>
                <a:spcPts val="2400"/>
              </a:lnSpc>
              <a:spcAft>
                <a:spcPts val="1800"/>
              </a:spcAft>
              <a:buNone/>
            </a:pPr>
            <a:r>
              <a:rPr lang="ja-JP" altLang="en-US" sz="2000">
                <a:solidFill>
                  <a:srgbClr val="262626"/>
                </a:solidFill>
                <a:latin typeface="Meiryo UI" pitchFamily="50" charset="-128"/>
                <a:ea typeface="Meiryo UI" pitchFamily="50" charset="-128"/>
                <a:cs typeface="Meiryo UI" pitchFamily="50" charset="-128"/>
              </a:rPr>
              <a:t>介護保険の手続や要介護状態にある家族の通院の付き添いなど、</a:t>
            </a:r>
            <a:r>
              <a:rPr lang="ja-JP" altLang="en-US" sz="2000">
                <a:solidFill>
                  <a:schemeClr val="accent6">
                    <a:lumMod val="75000"/>
                  </a:schemeClr>
                </a:solidFill>
                <a:latin typeface="Meiryo UI" pitchFamily="50" charset="-128"/>
                <a:ea typeface="Meiryo UI" pitchFamily="50" charset="-128"/>
                <a:cs typeface="Meiryo UI" pitchFamily="50" charset="-128"/>
              </a:rPr>
              <a:t>日常的な介護のニーズに</a:t>
            </a:r>
            <a:r>
              <a:rPr lang="ja-JP" altLang="en-US" sz="2000" b="1">
                <a:solidFill>
                  <a:schemeClr val="accent6">
                    <a:lumMod val="75000"/>
                  </a:schemeClr>
                </a:solidFill>
                <a:latin typeface="Meiryo UI" pitchFamily="50" charset="-128"/>
                <a:ea typeface="Meiryo UI" pitchFamily="50" charset="-128"/>
                <a:cs typeface="Meiryo UI" pitchFamily="50" charset="-128"/>
              </a:rPr>
              <a:t>スポット的に</a:t>
            </a:r>
            <a:r>
              <a:rPr lang="ja-JP" altLang="en-US" sz="2000">
                <a:solidFill>
                  <a:schemeClr val="accent6">
                    <a:lumMod val="75000"/>
                  </a:schemeClr>
                </a:solidFill>
                <a:latin typeface="Meiryo UI" pitchFamily="50" charset="-128"/>
                <a:ea typeface="Meiryo UI" pitchFamily="50" charset="-128"/>
                <a:cs typeface="Meiryo UI" pitchFamily="50" charset="-128"/>
              </a:rPr>
              <a:t>対応</a:t>
            </a:r>
            <a:r>
              <a:rPr lang="ja-JP" altLang="en-US" sz="2000">
                <a:solidFill>
                  <a:srgbClr val="262626"/>
                </a:solidFill>
                <a:latin typeface="Meiryo UI" pitchFamily="50" charset="-128"/>
                <a:ea typeface="Meiryo UI" pitchFamily="50" charset="-128"/>
                <a:cs typeface="Meiryo UI" pitchFamily="50" charset="-128"/>
              </a:rPr>
              <a:t>するためのもの</a:t>
            </a:r>
            <a:endParaRPr lang="en-US" altLang="ja-JP" sz="2000">
              <a:solidFill>
                <a:srgbClr val="262626"/>
              </a:solidFill>
              <a:latin typeface="Meiryo UI" pitchFamily="50" charset="-128"/>
              <a:ea typeface="Meiryo UI" pitchFamily="50" charset="-128"/>
              <a:cs typeface="Meiryo UI" pitchFamily="50" charset="-128"/>
            </a:endParaRPr>
          </a:p>
          <a:p>
            <a:pPr marL="0" indent="0" eaLnBrk="1" hangingPunct="1">
              <a:lnSpc>
                <a:spcPts val="2500"/>
              </a:lnSpc>
              <a:spcBef>
                <a:spcPts val="0"/>
              </a:spcBef>
              <a:buNone/>
            </a:pPr>
            <a:r>
              <a:rPr lang="ja-JP" altLang="en-US" sz="2400" b="1">
                <a:solidFill>
                  <a:srgbClr val="262626"/>
                </a:solidFill>
                <a:latin typeface="Meiryo UI" pitchFamily="50" charset="-128"/>
                <a:ea typeface="Meiryo UI" pitchFamily="50" charset="-128"/>
                <a:cs typeface="Meiryo UI" pitchFamily="50" charset="-128"/>
              </a:rPr>
              <a:t>＜長期（一定期間）の休業が必要な場合＞　</a:t>
            </a:r>
            <a:r>
              <a:rPr lang="ja-JP" altLang="en-US" sz="2400" b="1" u="sng">
                <a:solidFill>
                  <a:schemeClr val="accent6">
                    <a:lumMod val="75000"/>
                  </a:schemeClr>
                </a:solidFill>
                <a:latin typeface="Meiryo UI" pitchFamily="50" charset="-128"/>
                <a:ea typeface="Meiryo UI" pitchFamily="50" charset="-128"/>
                <a:cs typeface="Meiryo UI" pitchFamily="50" charset="-128"/>
              </a:rPr>
              <a:t>介護休業</a:t>
            </a:r>
            <a:endParaRPr lang="en-US" altLang="ja-JP" sz="2400" b="1" u="sng">
              <a:solidFill>
                <a:schemeClr val="accent6">
                  <a:lumMod val="75000"/>
                </a:schemeClr>
              </a:solidFill>
              <a:latin typeface="Meiryo UI" pitchFamily="50" charset="-128"/>
              <a:ea typeface="Meiryo UI" pitchFamily="50" charset="-128"/>
              <a:cs typeface="Meiryo UI" pitchFamily="50" charset="-128"/>
            </a:endParaRPr>
          </a:p>
          <a:p>
            <a:pPr marL="271462" indent="0" eaLnBrk="1" hangingPunct="1">
              <a:lnSpc>
                <a:spcPts val="2400"/>
              </a:lnSpc>
              <a:buNone/>
            </a:pPr>
            <a:r>
              <a:rPr lang="ja-JP" altLang="ja-JP" sz="2000">
                <a:solidFill>
                  <a:srgbClr val="262626"/>
                </a:solidFill>
                <a:latin typeface="Meiryo UI" pitchFamily="50" charset="-128"/>
                <a:ea typeface="Meiryo UI" pitchFamily="50" charset="-128"/>
                <a:cs typeface="Meiryo UI" pitchFamily="50" charset="-128"/>
              </a:rPr>
              <a:t>緊急対応のための介護を担うと同時に、</a:t>
            </a:r>
            <a:r>
              <a:rPr lang="ja-JP" altLang="ja-JP" sz="2000">
                <a:solidFill>
                  <a:srgbClr val="E46C0A"/>
                </a:solidFill>
                <a:latin typeface="Meiryo UI" pitchFamily="50" charset="-128"/>
                <a:ea typeface="Meiryo UI" pitchFamily="50" charset="-128"/>
                <a:cs typeface="Meiryo UI" pitchFamily="50" charset="-128"/>
              </a:rPr>
              <a:t>仕事と介護の両立のための</a:t>
            </a:r>
            <a:r>
              <a:rPr lang="ja-JP" altLang="ja-JP" sz="2000" b="1">
                <a:solidFill>
                  <a:srgbClr val="E46C0A"/>
                </a:solidFill>
                <a:latin typeface="Meiryo UI" pitchFamily="50" charset="-128"/>
                <a:ea typeface="Meiryo UI" pitchFamily="50" charset="-128"/>
                <a:cs typeface="Meiryo UI" pitchFamily="50" charset="-128"/>
              </a:rPr>
              <a:t>準備</a:t>
            </a:r>
            <a:r>
              <a:rPr lang="ja-JP" altLang="ja-JP" sz="2000">
                <a:solidFill>
                  <a:srgbClr val="262626"/>
                </a:solidFill>
                <a:latin typeface="Meiryo UI" pitchFamily="50" charset="-128"/>
                <a:ea typeface="Meiryo UI" pitchFamily="50" charset="-128"/>
                <a:cs typeface="Meiryo UI" pitchFamily="50" charset="-128"/>
              </a:rPr>
              <a:t>（</a:t>
            </a:r>
            <a:r>
              <a:rPr lang="zh-TW" altLang="en-US" sz="2000">
                <a:solidFill>
                  <a:srgbClr val="262626"/>
                </a:solidFill>
                <a:latin typeface="Meiryo UI" pitchFamily="50" charset="-128"/>
                <a:ea typeface="Meiryo UI" pitchFamily="50" charset="-128"/>
                <a:cs typeface="Meiryo UI" pitchFamily="50" charset="-128"/>
              </a:rPr>
              <a:t>要介護（要支援）</a:t>
            </a:r>
            <a:r>
              <a:rPr lang="ja-JP" altLang="en-US" sz="2000">
                <a:solidFill>
                  <a:srgbClr val="262626"/>
                </a:solidFill>
                <a:latin typeface="Meiryo UI" pitchFamily="50" charset="-128"/>
                <a:ea typeface="Meiryo UI" pitchFamily="50" charset="-128"/>
                <a:cs typeface="Meiryo UI" pitchFamily="50" charset="-128"/>
              </a:rPr>
              <a:t>認定</a:t>
            </a:r>
            <a:r>
              <a:rPr lang="ja-JP" altLang="ja-JP" sz="2000">
                <a:solidFill>
                  <a:srgbClr val="262626"/>
                </a:solidFill>
                <a:latin typeface="Meiryo UI" pitchFamily="50" charset="-128"/>
                <a:ea typeface="Meiryo UI" pitchFamily="50" charset="-128"/>
                <a:cs typeface="Meiryo UI" pitchFamily="50" charset="-128"/>
              </a:rPr>
              <a:t>の申請、</a:t>
            </a:r>
            <a:r>
              <a:rPr lang="ja-JP" altLang="en-US" sz="2000">
                <a:solidFill>
                  <a:srgbClr val="262626"/>
                </a:solidFill>
                <a:latin typeface="Meiryo UI" pitchFamily="50" charset="-128"/>
                <a:ea typeface="Meiryo UI" pitchFamily="50" charset="-128"/>
                <a:cs typeface="Meiryo UI" pitchFamily="50" charset="-128"/>
              </a:rPr>
              <a:t>ケアマネジャーを決める、</a:t>
            </a:r>
            <a:r>
              <a:rPr lang="ja-JP" altLang="ja-JP" sz="2000">
                <a:solidFill>
                  <a:srgbClr val="262626"/>
                </a:solidFill>
                <a:latin typeface="Meiryo UI" pitchFamily="50" charset="-128"/>
                <a:ea typeface="Meiryo UI" pitchFamily="50" charset="-128"/>
                <a:cs typeface="Meiryo UI" pitchFamily="50" charset="-128"/>
              </a:rPr>
              <a:t>介護施設の見学など）</a:t>
            </a:r>
            <a:r>
              <a:rPr lang="ja-JP" altLang="ja-JP" sz="2000">
                <a:solidFill>
                  <a:schemeClr val="accent6">
                    <a:lumMod val="75000"/>
                  </a:schemeClr>
                </a:solidFill>
                <a:latin typeface="Meiryo UI" pitchFamily="50" charset="-128"/>
                <a:ea typeface="Meiryo UI" pitchFamily="50" charset="-128"/>
                <a:cs typeface="Meiryo UI" pitchFamily="50" charset="-128"/>
              </a:rPr>
              <a:t>を行うための期間</a:t>
            </a:r>
            <a:r>
              <a:rPr lang="ja-JP" altLang="en-US" sz="2000">
                <a:solidFill>
                  <a:srgbClr val="262626"/>
                </a:solidFill>
                <a:latin typeface="Meiryo UI" pitchFamily="50" charset="-128"/>
                <a:ea typeface="Meiryo UI" pitchFamily="50" charset="-128"/>
                <a:cs typeface="Meiryo UI" pitchFamily="50" charset="-128"/>
              </a:rPr>
              <a:t>。</a:t>
            </a:r>
            <a:endParaRPr lang="en-US" altLang="ja-JP" sz="2400">
              <a:latin typeface="Meiryo UI" pitchFamily="50" charset="-128"/>
              <a:ea typeface="Meiryo UI" pitchFamily="50" charset="-128"/>
              <a:cs typeface="Meiryo UI" pitchFamily="50" charset="-128"/>
            </a:endParaRPr>
          </a:p>
          <a:p>
            <a:pPr marL="271462" indent="0" eaLnBrk="1" hangingPunct="1">
              <a:lnSpc>
                <a:spcPts val="2000"/>
              </a:lnSpc>
              <a:spcBef>
                <a:spcPts val="0"/>
              </a:spcBef>
              <a:buNone/>
            </a:pPr>
            <a:endParaRPr lang="en-US" altLang="ja-JP" sz="2000">
              <a:solidFill>
                <a:srgbClr val="262626"/>
              </a:solidFill>
              <a:latin typeface="Meiryo UI" pitchFamily="50" charset="-128"/>
              <a:ea typeface="Meiryo UI" pitchFamily="50" charset="-128"/>
              <a:cs typeface="Meiryo UI" pitchFamily="50" charset="-128"/>
            </a:endParaRPr>
          </a:p>
          <a:p>
            <a:pPr marL="0" indent="0" eaLnBrk="1" hangingPunct="1">
              <a:lnSpc>
                <a:spcPts val="2500"/>
              </a:lnSpc>
              <a:spcBef>
                <a:spcPts val="0"/>
              </a:spcBef>
              <a:buNone/>
            </a:pPr>
            <a:r>
              <a:rPr lang="ja-JP" altLang="en-US" sz="2400" b="1">
                <a:solidFill>
                  <a:srgbClr val="262626"/>
                </a:solidFill>
                <a:latin typeface="Meiryo UI" pitchFamily="50" charset="-128"/>
                <a:ea typeface="Meiryo UI" pitchFamily="50" charset="-128"/>
                <a:cs typeface="Meiryo UI" pitchFamily="50" charset="-128"/>
              </a:rPr>
              <a:t>＜仕事をしながら介護に対応する場合＞　</a:t>
            </a:r>
            <a:r>
              <a:rPr lang="ja-JP" altLang="en-US" sz="2400" b="1">
                <a:solidFill>
                  <a:schemeClr val="accent6">
                    <a:lumMod val="75000"/>
                  </a:schemeClr>
                </a:solidFill>
                <a:latin typeface="Meiryo UI" pitchFamily="50" charset="-128"/>
                <a:ea typeface="Meiryo UI" pitchFamily="50" charset="-128"/>
                <a:cs typeface="Meiryo UI" pitchFamily="50" charset="-128"/>
              </a:rPr>
              <a:t>所定労働時間の短縮等</a:t>
            </a:r>
            <a:endParaRPr lang="en-US" altLang="ja-JP" sz="2400" b="1">
              <a:solidFill>
                <a:schemeClr val="accent6">
                  <a:lumMod val="75000"/>
                </a:schemeClr>
              </a:solidFill>
              <a:latin typeface="Meiryo UI" pitchFamily="50" charset="-128"/>
              <a:ea typeface="Meiryo UI" pitchFamily="50" charset="-128"/>
              <a:cs typeface="Meiryo UI" pitchFamily="50" charset="-128"/>
            </a:endParaRPr>
          </a:p>
          <a:p>
            <a:pPr marL="271462" indent="0" eaLnBrk="1" hangingPunct="1">
              <a:lnSpc>
                <a:spcPts val="2900"/>
              </a:lnSpc>
              <a:spcAft>
                <a:spcPts val="1200"/>
              </a:spcAft>
              <a:buNone/>
            </a:pPr>
            <a:r>
              <a:rPr lang="ja-JP" altLang="en-US" sz="2000">
                <a:solidFill>
                  <a:srgbClr val="262626"/>
                </a:solidFill>
                <a:latin typeface="Meiryo UI" pitchFamily="50" charset="-128"/>
                <a:ea typeface="Meiryo UI" pitchFamily="50" charset="-128"/>
                <a:cs typeface="Meiryo UI" pitchFamily="50" charset="-128"/>
              </a:rPr>
              <a:t>デイサービスの送迎など</a:t>
            </a:r>
            <a:r>
              <a:rPr lang="ja-JP" altLang="en-US" sz="2000">
                <a:solidFill>
                  <a:schemeClr val="accent6">
                    <a:lumMod val="75000"/>
                  </a:schemeClr>
                </a:solidFill>
                <a:latin typeface="Meiryo UI" pitchFamily="50" charset="-128"/>
                <a:ea typeface="Meiryo UI" pitchFamily="50" charset="-128"/>
                <a:cs typeface="Meiryo UI" pitchFamily="50" charset="-128"/>
              </a:rPr>
              <a:t>日常的な介護のニーズに</a:t>
            </a:r>
            <a:r>
              <a:rPr lang="ja-JP" altLang="en-US" sz="2000" b="1">
                <a:solidFill>
                  <a:schemeClr val="accent6">
                    <a:lumMod val="75000"/>
                  </a:schemeClr>
                </a:solidFill>
                <a:latin typeface="Meiryo UI" pitchFamily="50" charset="-128"/>
                <a:ea typeface="Meiryo UI" pitchFamily="50" charset="-128"/>
                <a:cs typeface="Meiryo UI" pitchFamily="50" charset="-128"/>
              </a:rPr>
              <a:t>定期的に</a:t>
            </a:r>
            <a:r>
              <a:rPr lang="ja-JP" altLang="en-US" sz="2000">
                <a:solidFill>
                  <a:schemeClr val="accent6">
                    <a:lumMod val="75000"/>
                  </a:schemeClr>
                </a:solidFill>
                <a:latin typeface="Meiryo UI" pitchFamily="50" charset="-128"/>
                <a:ea typeface="Meiryo UI" pitchFamily="50" charset="-128"/>
                <a:cs typeface="Meiryo UI" pitchFamily="50" charset="-128"/>
              </a:rPr>
              <a:t>対応</a:t>
            </a:r>
            <a:r>
              <a:rPr lang="ja-JP" altLang="en-US" sz="2000">
                <a:solidFill>
                  <a:srgbClr val="262626"/>
                </a:solidFill>
                <a:latin typeface="Meiryo UI" pitchFamily="50" charset="-128"/>
                <a:ea typeface="Meiryo UI" pitchFamily="50" charset="-128"/>
                <a:cs typeface="Meiryo UI" pitchFamily="50" charset="-128"/>
              </a:rPr>
              <a:t>するためのもの</a:t>
            </a:r>
            <a:endParaRPr lang="ja-JP" altLang="en-US" sz="2000">
              <a:latin typeface="Meiryo UI" pitchFamily="50" charset="-128"/>
              <a:ea typeface="Meiryo UI" pitchFamily="50" charset="-128"/>
              <a:cs typeface="Meiryo UI" pitchFamily="50" charset="-128"/>
            </a:endParaRPr>
          </a:p>
        </p:txBody>
      </p:sp>
      <p:sp>
        <p:nvSpPr>
          <p:cNvPr id="2" name="Rectangle 2">
            <a:extLst>
              <a:ext uri="{FF2B5EF4-FFF2-40B4-BE49-F238E27FC236}">
                <a16:creationId xmlns:a16="http://schemas.microsoft.com/office/drawing/2014/main" id="{2C58E548-2A8A-1AC5-B324-CD2BD2E75EF1}"/>
              </a:ext>
            </a:extLst>
          </p:cNvPr>
          <p:cNvSpPr>
            <a:spLocks noGrp="1"/>
          </p:cNvSpPr>
          <p:nvPr>
            <p:ph type="title"/>
          </p:nvPr>
        </p:nvSpPr>
        <p:spPr>
          <a:xfrm>
            <a:off x="179388" y="188640"/>
            <a:ext cx="8785225" cy="1077218"/>
          </a:xfrm>
        </p:spPr>
        <p:txBody>
          <a:bodyPr>
            <a:noAutofit/>
          </a:bodyPr>
          <a:lstStyle/>
          <a:p>
            <a:pPr marL="177800" indent="-177800"/>
            <a:r>
              <a:rPr lang="ja-JP" altLang="en-US" sz="2400">
                <a:solidFill>
                  <a:schemeClr val="tx1"/>
                </a:solidFill>
                <a:ea typeface="Meiryo UI" pitchFamily="50" charset="-128"/>
                <a:cs typeface="Meiryo UI" pitchFamily="50" charset="-128"/>
              </a:rPr>
              <a:t>１</a:t>
            </a:r>
            <a:r>
              <a:rPr lang="en-US" altLang="ja-JP" sz="2400">
                <a:solidFill>
                  <a:schemeClr val="tx1"/>
                </a:solidFill>
                <a:ea typeface="Meiryo UI" pitchFamily="50" charset="-128"/>
                <a:cs typeface="Meiryo UI" pitchFamily="50" charset="-128"/>
              </a:rPr>
              <a:t>. </a:t>
            </a:r>
            <a:r>
              <a:rPr lang="ja-JP" altLang="en-US" sz="2400">
                <a:solidFill>
                  <a:schemeClr val="tx1"/>
                </a:solidFill>
                <a:ea typeface="Meiryo UI" pitchFamily="50" charset="-128"/>
                <a:cs typeface="Meiryo UI" pitchFamily="50" charset="-128"/>
              </a:rPr>
              <a:t>職場に「家族の介護に直面した」ことを伝え、</a:t>
            </a:r>
            <a:br>
              <a:rPr lang="en-US" altLang="ja-JP" sz="2400">
                <a:solidFill>
                  <a:schemeClr val="tx1"/>
                </a:solidFill>
                <a:ea typeface="Meiryo UI" pitchFamily="50" charset="-128"/>
                <a:cs typeface="Meiryo UI" pitchFamily="50" charset="-128"/>
              </a:rPr>
            </a:br>
            <a:r>
              <a:rPr lang="ja-JP" altLang="en-US" sz="2400">
                <a:solidFill>
                  <a:schemeClr val="tx1"/>
                </a:solidFill>
                <a:ea typeface="Meiryo UI" pitchFamily="50" charset="-128"/>
                <a:cs typeface="Meiryo UI" pitchFamily="50" charset="-128"/>
              </a:rPr>
              <a:t>必要に応じて、勤務先の「仕事と介護の両立支援制度」を利用する</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スライド番号プレースホルダー 5"/>
          <p:cNvSpPr>
            <a:spLocks noGrp="1"/>
          </p:cNvSpPr>
          <p:nvPr>
            <p:ph type="sldNum" sz="quarter" idx="12"/>
          </p:nvPr>
        </p:nvSpPr>
        <p:spPr/>
        <p:txBody>
          <a:bodyPr>
            <a:normAutofit/>
          </a:bodyPr>
          <a:lstStyle/>
          <a:p>
            <a:pPr>
              <a:defRPr/>
            </a:pPr>
            <a:fld id="{7C3E0915-AEF3-49B8-A6D2-88F79AE7A443}" type="slidenum">
              <a:rPr lang="en-US" altLang="ja-JP" smtClean="0">
                <a:latin typeface="Meiryo UI" panose="020B0604030504040204" pitchFamily="50" charset="-128"/>
              </a:rPr>
              <a:pPr>
                <a:defRPr/>
              </a:pPr>
              <a:t>10</a:t>
            </a:fld>
            <a:endParaRPr lang="en-US" altLang="ja-JP">
              <a:latin typeface="Meiryo UI" panose="020B0604030504040204" pitchFamily="50" charset="-128"/>
            </a:endParaRPr>
          </a:p>
        </p:txBody>
      </p:sp>
      <p:sp>
        <p:nvSpPr>
          <p:cNvPr id="4" name="コンテンツ プレースホルダー 2">
            <a:extLst>
              <a:ext uri="{FF2B5EF4-FFF2-40B4-BE49-F238E27FC236}">
                <a16:creationId xmlns:a16="http://schemas.microsoft.com/office/drawing/2014/main" id="{B47F2078-CDE1-92C5-C735-72DF6653DFB6}"/>
              </a:ext>
            </a:extLst>
          </p:cNvPr>
          <p:cNvSpPr>
            <a:spLocks/>
          </p:cNvSpPr>
          <p:nvPr/>
        </p:nvSpPr>
        <p:spPr bwMode="auto">
          <a:xfrm>
            <a:off x="683568" y="1557611"/>
            <a:ext cx="6480175" cy="503237"/>
          </a:xfrm>
          <a:prstGeom prst="rect">
            <a:avLst/>
          </a:prstGeom>
          <a:noFill/>
          <a:ln w="9525">
            <a:noFill/>
            <a:miter lim="800000"/>
            <a:headEnd/>
            <a:tailEnd/>
          </a:ln>
        </p:spPr>
        <p:txBody>
          <a:bodyPr/>
          <a:lstStyle/>
          <a:p>
            <a:pPr marL="228600" indent="-228600" eaLnBrk="0" hangingPunct="0">
              <a:spcBef>
                <a:spcPts val="700"/>
              </a:spcBef>
              <a:buClr>
                <a:schemeClr val="accent2"/>
              </a:buClr>
              <a:buSzPct val="60000"/>
              <a:buFont typeface="Wingdings" pitchFamily="2" charset="2"/>
              <a:buNone/>
            </a:pPr>
            <a:r>
              <a:rPr lang="ja-JP" altLang="en-US" sz="2200">
                <a:solidFill>
                  <a:srgbClr val="262626"/>
                </a:solidFill>
                <a:latin typeface="Meiryo UI" pitchFamily="50" charset="-128"/>
              </a:rPr>
              <a:t>■介護休業のイメージ</a:t>
            </a:r>
            <a:endParaRPr lang="en-US" altLang="ja-JP" sz="2200">
              <a:solidFill>
                <a:srgbClr val="262626"/>
              </a:solidFill>
              <a:latin typeface="Meiryo UI" pitchFamily="50" charset="-128"/>
            </a:endParaRPr>
          </a:p>
        </p:txBody>
      </p:sp>
      <p:grpSp>
        <p:nvGrpSpPr>
          <p:cNvPr id="5" name="グループ化 4">
            <a:extLst>
              <a:ext uri="{FF2B5EF4-FFF2-40B4-BE49-F238E27FC236}">
                <a16:creationId xmlns:a16="http://schemas.microsoft.com/office/drawing/2014/main" id="{49EA6910-740A-F8D5-075E-D77B76837CA5}"/>
              </a:ext>
            </a:extLst>
          </p:cNvPr>
          <p:cNvGrpSpPr/>
          <p:nvPr/>
        </p:nvGrpSpPr>
        <p:grpSpPr>
          <a:xfrm>
            <a:off x="335619" y="3653956"/>
            <a:ext cx="7680944" cy="1680535"/>
            <a:chOff x="438808" y="4059058"/>
            <a:chExt cx="10731666" cy="1427341"/>
          </a:xfrm>
        </p:grpSpPr>
        <p:grpSp>
          <p:nvGrpSpPr>
            <p:cNvPr id="7" name="グループ化 6">
              <a:extLst>
                <a:ext uri="{FF2B5EF4-FFF2-40B4-BE49-F238E27FC236}">
                  <a16:creationId xmlns:a16="http://schemas.microsoft.com/office/drawing/2014/main" id="{E434F6B2-4D72-3954-DB7F-A76F7CF188C2}"/>
                </a:ext>
              </a:extLst>
            </p:cNvPr>
            <p:cNvGrpSpPr/>
            <p:nvPr/>
          </p:nvGrpSpPr>
          <p:grpSpPr>
            <a:xfrm>
              <a:off x="438808" y="4808481"/>
              <a:ext cx="10731666" cy="677918"/>
              <a:chOff x="525518" y="1852447"/>
              <a:chExt cx="10731666" cy="677918"/>
            </a:xfrm>
          </p:grpSpPr>
          <p:cxnSp>
            <p:nvCxnSpPr>
              <p:cNvPr id="14" name="直線コネクタ 13">
                <a:extLst>
                  <a:ext uri="{FF2B5EF4-FFF2-40B4-BE49-F238E27FC236}">
                    <a16:creationId xmlns:a16="http://schemas.microsoft.com/office/drawing/2014/main" id="{C55C29D5-0452-5E6F-2D7E-2454562A94FC}"/>
                  </a:ext>
                </a:extLst>
              </p:cNvPr>
              <p:cNvCxnSpPr/>
              <p:nvPr/>
            </p:nvCxnSpPr>
            <p:spPr>
              <a:xfrm>
                <a:off x="543911" y="2530365"/>
                <a:ext cx="10507717" cy="0"/>
              </a:xfrm>
              <a:prstGeom prst="line">
                <a:avLst/>
              </a:prstGeom>
              <a:ln w="28575">
                <a:solidFill>
                  <a:srgbClr val="002060"/>
                </a:solidFill>
                <a:prstDash val="dash"/>
              </a:ln>
            </p:spPr>
            <p:style>
              <a:lnRef idx="1">
                <a:schemeClr val="accent2"/>
              </a:lnRef>
              <a:fillRef idx="0">
                <a:schemeClr val="accent2"/>
              </a:fillRef>
              <a:effectRef idx="0">
                <a:schemeClr val="accent2"/>
              </a:effectRef>
              <a:fontRef idx="minor">
                <a:schemeClr val="tx1"/>
              </a:fontRef>
            </p:style>
          </p:cxnSp>
          <p:cxnSp>
            <p:nvCxnSpPr>
              <p:cNvPr id="15" name="直線コネクタ 14">
                <a:extLst>
                  <a:ext uri="{FF2B5EF4-FFF2-40B4-BE49-F238E27FC236}">
                    <a16:creationId xmlns:a16="http://schemas.microsoft.com/office/drawing/2014/main" id="{F1AF041B-0730-502E-07E4-6CC5201D1AFE}"/>
                  </a:ext>
                </a:extLst>
              </p:cNvPr>
              <p:cNvCxnSpPr/>
              <p:nvPr/>
            </p:nvCxnSpPr>
            <p:spPr>
              <a:xfrm>
                <a:off x="525518" y="1852447"/>
                <a:ext cx="10507717" cy="0"/>
              </a:xfrm>
              <a:prstGeom prst="line">
                <a:avLst/>
              </a:prstGeom>
              <a:ln w="28575">
                <a:solidFill>
                  <a:srgbClr val="002060"/>
                </a:solidFill>
                <a:prstDash val="dash"/>
              </a:ln>
            </p:spPr>
            <p:style>
              <a:lnRef idx="1">
                <a:schemeClr val="accent2"/>
              </a:lnRef>
              <a:fillRef idx="0">
                <a:schemeClr val="accent2"/>
              </a:fillRef>
              <a:effectRef idx="0">
                <a:schemeClr val="accent2"/>
              </a:effectRef>
              <a:fontRef idx="minor">
                <a:schemeClr val="tx1"/>
              </a:fontRef>
            </p:style>
          </p:cxnSp>
          <p:sp>
            <p:nvSpPr>
              <p:cNvPr id="16" name="矢印: 山形 15">
                <a:extLst>
                  <a:ext uri="{FF2B5EF4-FFF2-40B4-BE49-F238E27FC236}">
                    <a16:creationId xmlns:a16="http://schemas.microsoft.com/office/drawing/2014/main" id="{E1A7904F-9C53-164C-5F35-BEF30C5AB961}"/>
                  </a:ext>
                </a:extLst>
              </p:cNvPr>
              <p:cNvSpPr/>
              <p:nvPr/>
            </p:nvSpPr>
            <p:spPr>
              <a:xfrm>
                <a:off x="543910" y="1852447"/>
                <a:ext cx="2368651" cy="677918"/>
              </a:xfrm>
              <a:prstGeom prst="chevron">
                <a:avLst/>
              </a:prstGeom>
              <a:solidFill>
                <a:schemeClr val="accent6">
                  <a:lumMod val="60000"/>
                  <a:lumOff val="4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a:solidFill>
                      <a:schemeClr val="tx1"/>
                    </a:solidFill>
                    <a:latin typeface="Meiryo UI" panose="020B0604030504040204" pitchFamily="50" charset="-128"/>
                    <a:ea typeface="Meiryo UI" panose="020B0604030504040204" pitchFamily="50" charset="-128"/>
                    <a:cs typeface="メイリオ" panose="020B0604030504040204" pitchFamily="50" charset="-128"/>
                  </a:rPr>
                  <a:t>骨折入院により</a:t>
                </a:r>
                <a:br>
                  <a:rPr kumimoji="1" lang="en-US" altLang="ja-JP" sz="1100">
                    <a:solidFill>
                      <a:schemeClr val="tx1"/>
                    </a:solidFill>
                    <a:latin typeface="Meiryo UI" panose="020B0604030504040204" pitchFamily="50" charset="-128"/>
                    <a:ea typeface="Meiryo UI" panose="020B0604030504040204" pitchFamily="50" charset="-128"/>
                    <a:cs typeface="メイリオ" panose="020B0604030504040204" pitchFamily="50" charset="-128"/>
                  </a:rPr>
                </a:br>
                <a:r>
                  <a:rPr kumimoji="1" lang="ja-JP" altLang="en-US" sz="1100">
                    <a:solidFill>
                      <a:schemeClr val="tx1"/>
                    </a:solidFill>
                    <a:latin typeface="Meiryo UI" panose="020B0604030504040204" pitchFamily="50" charset="-128"/>
                    <a:ea typeface="Meiryo UI" panose="020B0604030504040204" pitchFamily="50" charset="-128"/>
                    <a:cs typeface="メイリオ" panose="020B0604030504040204" pitchFamily="50" charset="-128"/>
                  </a:rPr>
                  <a:t>認知症悪化</a:t>
                </a:r>
              </a:p>
            </p:txBody>
          </p:sp>
          <p:sp>
            <p:nvSpPr>
              <p:cNvPr id="17" name="矢印: 山形 16">
                <a:extLst>
                  <a:ext uri="{FF2B5EF4-FFF2-40B4-BE49-F238E27FC236}">
                    <a16:creationId xmlns:a16="http://schemas.microsoft.com/office/drawing/2014/main" id="{43DBB33C-2A72-FB6D-854C-51A7F70A4C77}"/>
                  </a:ext>
                </a:extLst>
              </p:cNvPr>
              <p:cNvSpPr/>
              <p:nvPr/>
            </p:nvSpPr>
            <p:spPr>
              <a:xfrm>
                <a:off x="2712804" y="1852447"/>
                <a:ext cx="1368972" cy="677918"/>
              </a:xfrm>
              <a:prstGeom prst="chevron">
                <a:avLst/>
              </a:prstGeom>
              <a:solidFill>
                <a:schemeClr val="tx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350">
                  <a:solidFill>
                    <a:schemeClr val="tx1"/>
                  </a:solidFill>
                  <a:latin typeface="Meiryo UI" panose="020B0604030504040204" pitchFamily="50" charset="-128"/>
                  <a:ea typeface="Meiryo UI" panose="020B0604030504040204" pitchFamily="50" charset="-128"/>
                  <a:cs typeface="メイリオ" panose="020B0604030504040204" pitchFamily="50" charset="-128"/>
                </a:endParaRPr>
              </a:p>
            </p:txBody>
          </p:sp>
          <p:sp>
            <p:nvSpPr>
              <p:cNvPr id="18" name="矢印: 山形 17">
                <a:extLst>
                  <a:ext uri="{FF2B5EF4-FFF2-40B4-BE49-F238E27FC236}">
                    <a16:creationId xmlns:a16="http://schemas.microsoft.com/office/drawing/2014/main" id="{50B4ECDF-D41C-93F0-456E-86BA82BA2260}"/>
                  </a:ext>
                </a:extLst>
              </p:cNvPr>
              <p:cNvSpPr/>
              <p:nvPr/>
            </p:nvSpPr>
            <p:spPr>
              <a:xfrm>
                <a:off x="4236983" y="1852447"/>
                <a:ext cx="2502776" cy="677918"/>
              </a:xfrm>
              <a:prstGeom prst="chevron">
                <a:avLst/>
              </a:prstGeom>
              <a:solidFill>
                <a:schemeClr val="accent6">
                  <a:lumMod val="60000"/>
                  <a:lumOff val="4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350">
                    <a:solidFill>
                      <a:schemeClr val="tx1"/>
                    </a:solidFill>
                    <a:latin typeface="Meiryo UI" panose="020B0604030504040204" pitchFamily="50" charset="-128"/>
                    <a:ea typeface="Meiryo UI" panose="020B0604030504040204" pitchFamily="50" charset="-128"/>
                    <a:cs typeface="メイリオ" panose="020B0604030504040204" pitchFamily="50" charset="-128"/>
                  </a:rPr>
                  <a:t>施設入所を検討</a:t>
                </a:r>
              </a:p>
            </p:txBody>
          </p:sp>
          <p:sp>
            <p:nvSpPr>
              <p:cNvPr id="19" name="矢印: 山形 18">
                <a:extLst>
                  <a:ext uri="{FF2B5EF4-FFF2-40B4-BE49-F238E27FC236}">
                    <a16:creationId xmlns:a16="http://schemas.microsoft.com/office/drawing/2014/main" id="{977251ED-3796-7AFA-A23B-E6368B02B28E}"/>
                  </a:ext>
                </a:extLst>
              </p:cNvPr>
              <p:cNvSpPr/>
              <p:nvPr/>
            </p:nvSpPr>
            <p:spPr>
              <a:xfrm>
                <a:off x="7549056" y="1852447"/>
                <a:ext cx="972207" cy="677918"/>
              </a:xfrm>
              <a:prstGeom prst="chevron">
                <a:avLst/>
              </a:prstGeom>
              <a:solidFill>
                <a:schemeClr val="accent1">
                  <a:lumMod val="60000"/>
                  <a:lumOff val="4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350">
                  <a:solidFill>
                    <a:schemeClr val="tx1"/>
                  </a:solidFill>
                  <a:latin typeface="Meiryo UI" panose="020B0604030504040204" pitchFamily="50" charset="-128"/>
                  <a:ea typeface="Meiryo UI" panose="020B0604030504040204" pitchFamily="50" charset="-128"/>
                  <a:cs typeface="メイリオ" panose="020B0604030504040204" pitchFamily="50" charset="-128"/>
                </a:endParaRPr>
              </a:p>
            </p:txBody>
          </p:sp>
          <p:sp>
            <p:nvSpPr>
              <p:cNvPr id="20" name="矢印: 山形 19">
                <a:extLst>
                  <a:ext uri="{FF2B5EF4-FFF2-40B4-BE49-F238E27FC236}">
                    <a16:creationId xmlns:a16="http://schemas.microsoft.com/office/drawing/2014/main" id="{818CD362-D32A-9796-191D-02EC29A25124}"/>
                  </a:ext>
                </a:extLst>
              </p:cNvPr>
              <p:cNvSpPr/>
              <p:nvPr/>
            </p:nvSpPr>
            <p:spPr>
              <a:xfrm>
                <a:off x="9124947" y="1852447"/>
                <a:ext cx="2132237" cy="677918"/>
              </a:xfrm>
              <a:prstGeom prst="chevron">
                <a:avLst/>
              </a:prstGeom>
              <a:solidFill>
                <a:schemeClr val="accent6">
                  <a:lumMod val="60000"/>
                  <a:lumOff val="4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350">
                    <a:solidFill>
                      <a:schemeClr val="tx1"/>
                    </a:solidFill>
                    <a:latin typeface="Meiryo UI" panose="020B0604030504040204" pitchFamily="50" charset="-128"/>
                    <a:ea typeface="Meiryo UI" panose="020B0604030504040204" pitchFamily="50" charset="-128"/>
                    <a:cs typeface="メイリオ" panose="020B0604030504040204" pitchFamily="50" charset="-128"/>
                  </a:rPr>
                  <a:t>看取り</a:t>
                </a:r>
              </a:p>
            </p:txBody>
          </p:sp>
        </p:grpSp>
        <p:sp>
          <p:nvSpPr>
            <p:cNvPr id="9" name="吹き出し: 折線 (強調線付き) 8">
              <a:extLst>
                <a:ext uri="{FF2B5EF4-FFF2-40B4-BE49-F238E27FC236}">
                  <a16:creationId xmlns:a16="http://schemas.microsoft.com/office/drawing/2014/main" id="{58D94743-383C-B9EA-B57A-4045AE92685E}"/>
                </a:ext>
              </a:extLst>
            </p:cNvPr>
            <p:cNvSpPr/>
            <p:nvPr/>
          </p:nvSpPr>
          <p:spPr>
            <a:xfrm>
              <a:off x="1459345" y="4109148"/>
              <a:ext cx="1074684" cy="606955"/>
            </a:xfrm>
            <a:prstGeom prst="accentCallout2">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350" b="1">
                  <a:solidFill>
                    <a:schemeClr val="accent6">
                      <a:lumMod val="75000"/>
                    </a:schemeClr>
                  </a:solidFill>
                  <a:latin typeface="Meiryo UI" panose="020B0604030504040204" pitchFamily="50" charset="-128"/>
                  <a:ea typeface="Meiryo UI" panose="020B0604030504040204" pitchFamily="50" charset="-128"/>
                  <a:cs typeface="メイリオ" panose="020B0604030504040204" pitchFamily="50" charset="-128"/>
                </a:rPr>
                <a:t>実父</a:t>
              </a:r>
              <a:endParaRPr kumimoji="1" lang="en-US" altLang="ja-JP" sz="1350" b="1">
                <a:solidFill>
                  <a:schemeClr val="accent6">
                    <a:lumMod val="75000"/>
                  </a:schemeClr>
                </a:solidFill>
                <a:latin typeface="Meiryo UI" panose="020B0604030504040204" pitchFamily="50" charset="-128"/>
                <a:ea typeface="Meiryo UI" panose="020B0604030504040204" pitchFamily="50" charset="-128"/>
                <a:cs typeface="メイリオ" panose="020B0604030504040204" pitchFamily="50" charset="-128"/>
              </a:endParaRPr>
            </a:p>
            <a:p>
              <a:pPr algn="ctr"/>
              <a:r>
                <a:rPr kumimoji="1" lang="en-US" altLang="ja-JP" sz="1350" b="1">
                  <a:solidFill>
                    <a:schemeClr val="accent6">
                      <a:lumMod val="75000"/>
                    </a:schemeClr>
                  </a:solidFill>
                  <a:latin typeface="Meiryo UI" panose="020B0604030504040204" pitchFamily="50" charset="-128"/>
                  <a:ea typeface="Meiryo UI" panose="020B0604030504040204" pitchFamily="50" charset="-128"/>
                  <a:cs typeface="メイリオ" panose="020B0604030504040204" pitchFamily="50" charset="-128"/>
                </a:rPr>
                <a:t>1</a:t>
              </a:r>
              <a:r>
                <a:rPr kumimoji="1" lang="ja-JP" altLang="en-US" sz="1350" b="1">
                  <a:solidFill>
                    <a:schemeClr val="accent6">
                      <a:lumMod val="75000"/>
                    </a:schemeClr>
                  </a:solidFill>
                  <a:latin typeface="Meiryo UI" panose="020B0604030504040204" pitchFamily="50" charset="-128"/>
                  <a:ea typeface="Meiryo UI" panose="020B0604030504040204" pitchFamily="50" charset="-128"/>
                  <a:cs typeface="メイリオ" panose="020B0604030504040204" pitchFamily="50" charset="-128"/>
                </a:rPr>
                <a:t>回目</a:t>
              </a:r>
              <a:endParaRPr kumimoji="1" lang="en-US" altLang="ja-JP" sz="1350" b="1">
                <a:solidFill>
                  <a:schemeClr val="accent6">
                    <a:lumMod val="75000"/>
                  </a:schemeClr>
                </a:solidFill>
                <a:latin typeface="Meiryo UI" panose="020B0604030504040204" pitchFamily="50" charset="-128"/>
                <a:ea typeface="Meiryo UI" panose="020B0604030504040204" pitchFamily="50" charset="-128"/>
                <a:cs typeface="メイリオ" panose="020B0604030504040204" pitchFamily="50" charset="-128"/>
              </a:endParaRPr>
            </a:p>
            <a:p>
              <a:pPr algn="ctr"/>
              <a:r>
                <a:rPr kumimoji="1" lang="en-US" altLang="ja-JP" sz="1350" b="1">
                  <a:solidFill>
                    <a:schemeClr val="accent6">
                      <a:lumMod val="75000"/>
                    </a:schemeClr>
                  </a:solidFill>
                  <a:latin typeface="Meiryo UI" panose="020B0604030504040204" pitchFamily="50" charset="-128"/>
                  <a:ea typeface="Meiryo UI" panose="020B0604030504040204" pitchFamily="50" charset="-128"/>
                  <a:cs typeface="メイリオ" panose="020B0604030504040204" pitchFamily="50" charset="-128"/>
                </a:rPr>
                <a:t>30</a:t>
              </a:r>
              <a:r>
                <a:rPr kumimoji="1" lang="ja-JP" altLang="en-US" sz="1350" b="1">
                  <a:solidFill>
                    <a:schemeClr val="accent6">
                      <a:lumMod val="75000"/>
                    </a:schemeClr>
                  </a:solidFill>
                  <a:latin typeface="Meiryo UI" panose="020B0604030504040204" pitchFamily="50" charset="-128"/>
                  <a:ea typeface="Meiryo UI" panose="020B0604030504040204" pitchFamily="50" charset="-128"/>
                  <a:cs typeface="メイリオ" panose="020B0604030504040204" pitchFamily="50" charset="-128"/>
                </a:rPr>
                <a:t>日</a:t>
              </a:r>
            </a:p>
          </p:txBody>
        </p:sp>
        <p:sp>
          <p:nvSpPr>
            <p:cNvPr id="10" name="吹き出し: 折線 (強調線付き) 9">
              <a:extLst>
                <a:ext uri="{FF2B5EF4-FFF2-40B4-BE49-F238E27FC236}">
                  <a16:creationId xmlns:a16="http://schemas.microsoft.com/office/drawing/2014/main" id="{BD95FA28-8C4B-4C15-2CE4-FB2731DAEB2D}"/>
                </a:ext>
              </a:extLst>
            </p:cNvPr>
            <p:cNvSpPr/>
            <p:nvPr/>
          </p:nvSpPr>
          <p:spPr>
            <a:xfrm>
              <a:off x="3250980" y="4090589"/>
              <a:ext cx="1074684" cy="606955"/>
            </a:xfrm>
            <a:prstGeom prst="accentCallout2">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350" b="1">
                  <a:solidFill>
                    <a:schemeClr val="accent1"/>
                  </a:solidFill>
                  <a:latin typeface="Meiryo UI" panose="020B0604030504040204" pitchFamily="50" charset="-128"/>
                  <a:ea typeface="Meiryo UI" panose="020B0604030504040204" pitchFamily="50" charset="-128"/>
                  <a:cs typeface="メイリオ" panose="020B0604030504040204" pitchFamily="50" charset="-128"/>
                </a:rPr>
                <a:t>義母</a:t>
              </a:r>
              <a:endParaRPr kumimoji="1" lang="en-US" altLang="ja-JP" sz="1350" b="1">
                <a:solidFill>
                  <a:schemeClr val="accent1"/>
                </a:solidFill>
                <a:latin typeface="Meiryo UI" panose="020B0604030504040204" pitchFamily="50" charset="-128"/>
                <a:ea typeface="Meiryo UI" panose="020B0604030504040204" pitchFamily="50" charset="-128"/>
                <a:cs typeface="メイリオ" panose="020B0604030504040204" pitchFamily="50" charset="-128"/>
              </a:endParaRPr>
            </a:p>
            <a:p>
              <a:pPr algn="ctr"/>
              <a:r>
                <a:rPr kumimoji="1" lang="en-US" altLang="ja-JP" sz="1350" b="1">
                  <a:solidFill>
                    <a:schemeClr val="accent1"/>
                  </a:solidFill>
                  <a:latin typeface="Meiryo UI" panose="020B0604030504040204" pitchFamily="50" charset="-128"/>
                  <a:ea typeface="Meiryo UI" panose="020B0604030504040204" pitchFamily="50" charset="-128"/>
                  <a:cs typeface="メイリオ" panose="020B0604030504040204" pitchFamily="50" charset="-128"/>
                </a:rPr>
                <a:t>2</a:t>
              </a:r>
              <a:r>
                <a:rPr kumimoji="1" lang="ja-JP" altLang="en-US" sz="1350" b="1">
                  <a:solidFill>
                    <a:schemeClr val="accent1"/>
                  </a:solidFill>
                  <a:latin typeface="Meiryo UI" panose="020B0604030504040204" pitchFamily="50" charset="-128"/>
                  <a:ea typeface="Meiryo UI" panose="020B0604030504040204" pitchFamily="50" charset="-128"/>
                  <a:cs typeface="メイリオ" panose="020B0604030504040204" pitchFamily="50" charset="-128"/>
                </a:rPr>
                <a:t>回目</a:t>
              </a:r>
              <a:endParaRPr kumimoji="1" lang="en-US" altLang="ja-JP" sz="1350" b="1">
                <a:solidFill>
                  <a:schemeClr val="accent1"/>
                </a:solidFill>
                <a:latin typeface="Meiryo UI" panose="020B0604030504040204" pitchFamily="50" charset="-128"/>
                <a:ea typeface="Meiryo UI" panose="020B0604030504040204" pitchFamily="50" charset="-128"/>
                <a:cs typeface="メイリオ" panose="020B0604030504040204" pitchFamily="50" charset="-128"/>
              </a:endParaRPr>
            </a:p>
            <a:p>
              <a:pPr algn="ctr"/>
              <a:r>
                <a:rPr kumimoji="1" lang="en-US" altLang="ja-JP" sz="1350" b="1">
                  <a:solidFill>
                    <a:schemeClr val="accent1"/>
                  </a:solidFill>
                  <a:latin typeface="Meiryo UI" panose="020B0604030504040204" pitchFamily="50" charset="-128"/>
                  <a:ea typeface="Meiryo UI" panose="020B0604030504040204" pitchFamily="50" charset="-128"/>
                  <a:cs typeface="メイリオ" panose="020B0604030504040204" pitchFamily="50" charset="-128"/>
                </a:rPr>
                <a:t>14</a:t>
              </a:r>
              <a:r>
                <a:rPr kumimoji="1" lang="ja-JP" altLang="en-US" sz="1350" b="1">
                  <a:solidFill>
                    <a:schemeClr val="accent1"/>
                  </a:solidFill>
                  <a:latin typeface="Meiryo UI" panose="020B0604030504040204" pitchFamily="50" charset="-128"/>
                  <a:ea typeface="Meiryo UI" panose="020B0604030504040204" pitchFamily="50" charset="-128"/>
                  <a:cs typeface="メイリオ" panose="020B0604030504040204" pitchFamily="50" charset="-128"/>
                </a:rPr>
                <a:t>日</a:t>
              </a:r>
            </a:p>
          </p:txBody>
        </p:sp>
        <p:sp>
          <p:nvSpPr>
            <p:cNvPr id="11" name="吹き出し: 折線 (強調線付き) 10">
              <a:extLst>
                <a:ext uri="{FF2B5EF4-FFF2-40B4-BE49-F238E27FC236}">
                  <a16:creationId xmlns:a16="http://schemas.microsoft.com/office/drawing/2014/main" id="{B5FB60BA-DF1F-F39B-B98F-EDCCDA069B0F}"/>
                </a:ext>
              </a:extLst>
            </p:cNvPr>
            <p:cNvSpPr/>
            <p:nvPr/>
          </p:nvSpPr>
          <p:spPr>
            <a:xfrm>
              <a:off x="4976042" y="4078775"/>
              <a:ext cx="1074684" cy="606955"/>
            </a:xfrm>
            <a:prstGeom prst="accentCallout2">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350" b="1">
                  <a:solidFill>
                    <a:schemeClr val="accent6">
                      <a:lumMod val="75000"/>
                    </a:schemeClr>
                  </a:solidFill>
                  <a:latin typeface="Meiryo UI" panose="020B0604030504040204" pitchFamily="50" charset="-128"/>
                  <a:ea typeface="Meiryo UI" panose="020B0604030504040204" pitchFamily="50" charset="-128"/>
                  <a:cs typeface="メイリオ" panose="020B0604030504040204" pitchFamily="50" charset="-128"/>
                </a:rPr>
                <a:t>実父</a:t>
              </a:r>
              <a:endParaRPr kumimoji="1" lang="en-US" altLang="ja-JP" sz="1350" b="1">
                <a:solidFill>
                  <a:schemeClr val="accent6">
                    <a:lumMod val="75000"/>
                  </a:schemeClr>
                </a:solidFill>
                <a:latin typeface="Meiryo UI" panose="020B0604030504040204" pitchFamily="50" charset="-128"/>
                <a:ea typeface="Meiryo UI" panose="020B0604030504040204" pitchFamily="50" charset="-128"/>
                <a:cs typeface="メイリオ" panose="020B0604030504040204" pitchFamily="50" charset="-128"/>
              </a:endParaRPr>
            </a:p>
            <a:p>
              <a:pPr algn="ctr"/>
              <a:r>
                <a:rPr kumimoji="1" lang="en-US" altLang="ja-JP" sz="1350" b="1">
                  <a:solidFill>
                    <a:schemeClr val="accent6">
                      <a:lumMod val="75000"/>
                    </a:schemeClr>
                  </a:solidFill>
                  <a:latin typeface="Meiryo UI" panose="020B0604030504040204" pitchFamily="50" charset="-128"/>
                  <a:ea typeface="Meiryo UI" panose="020B0604030504040204" pitchFamily="50" charset="-128"/>
                  <a:cs typeface="メイリオ" panose="020B0604030504040204" pitchFamily="50" charset="-128"/>
                </a:rPr>
                <a:t>2</a:t>
              </a:r>
              <a:r>
                <a:rPr kumimoji="1" lang="ja-JP" altLang="en-US" sz="1350" b="1">
                  <a:solidFill>
                    <a:schemeClr val="accent6">
                      <a:lumMod val="75000"/>
                    </a:schemeClr>
                  </a:solidFill>
                  <a:latin typeface="Meiryo UI" panose="020B0604030504040204" pitchFamily="50" charset="-128"/>
                  <a:ea typeface="Meiryo UI" panose="020B0604030504040204" pitchFamily="50" charset="-128"/>
                  <a:cs typeface="メイリオ" panose="020B0604030504040204" pitchFamily="50" charset="-128"/>
                </a:rPr>
                <a:t>回目</a:t>
              </a:r>
              <a:endParaRPr kumimoji="1" lang="en-US" altLang="ja-JP" sz="1350" b="1">
                <a:solidFill>
                  <a:schemeClr val="accent6">
                    <a:lumMod val="75000"/>
                  </a:schemeClr>
                </a:solidFill>
                <a:latin typeface="Meiryo UI" panose="020B0604030504040204" pitchFamily="50" charset="-128"/>
                <a:ea typeface="Meiryo UI" panose="020B0604030504040204" pitchFamily="50" charset="-128"/>
                <a:cs typeface="メイリオ" panose="020B0604030504040204" pitchFamily="50" charset="-128"/>
              </a:endParaRPr>
            </a:p>
            <a:p>
              <a:pPr algn="ctr"/>
              <a:r>
                <a:rPr kumimoji="1" lang="en-US" altLang="ja-JP" sz="1350" b="1">
                  <a:solidFill>
                    <a:schemeClr val="accent6">
                      <a:lumMod val="75000"/>
                    </a:schemeClr>
                  </a:solidFill>
                  <a:latin typeface="Meiryo UI" panose="020B0604030504040204" pitchFamily="50" charset="-128"/>
                  <a:ea typeface="Meiryo UI" panose="020B0604030504040204" pitchFamily="50" charset="-128"/>
                  <a:cs typeface="メイリオ" panose="020B0604030504040204" pitchFamily="50" charset="-128"/>
                </a:rPr>
                <a:t>30</a:t>
              </a:r>
              <a:r>
                <a:rPr kumimoji="1" lang="ja-JP" altLang="en-US" sz="1350" b="1">
                  <a:solidFill>
                    <a:schemeClr val="accent6">
                      <a:lumMod val="75000"/>
                    </a:schemeClr>
                  </a:solidFill>
                  <a:latin typeface="Meiryo UI" panose="020B0604030504040204" pitchFamily="50" charset="-128"/>
                  <a:ea typeface="Meiryo UI" panose="020B0604030504040204" pitchFamily="50" charset="-128"/>
                  <a:cs typeface="メイリオ" panose="020B0604030504040204" pitchFamily="50" charset="-128"/>
                </a:rPr>
                <a:t>日</a:t>
              </a:r>
            </a:p>
          </p:txBody>
        </p:sp>
        <p:sp>
          <p:nvSpPr>
            <p:cNvPr id="12" name="吹き出し: 折線 (強調線付き) 11">
              <a:extLst>
                <a:ext uri="{FF2B5EF4-FFF2-40B4-BE49-F238E27FC236}">
                  <a16:creationId xmlns:a16="http://schemas.microsoft.com/office/drawing/2014/main" id="{ADDF6808-7602-5C9D-D3A8-FA4BC06D4C76}"/>
                </a:ext>
              </a:extLst>
            </p:cNvPr>
            <p:cNvSpPr/>
            <p:nvPr/>
          </p:nvSpPr>
          <p:spPr>
            <a:xfrm>
              <a:off x="8073258" y="4070028"/>
              <a:ext cx="1074684" cy="606955"/>
            </a:xfrm>
            <a:prstGeom prst="accentCallout2">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350" b="1">
                  <a:solidFill>
                    <a:srgbClr val="0070C0"/>
                  </a:solidFill>
                  <a:latin typeface="Meiryo UI" panose="020B0604030504040204" pitchFamily="50" charset="-128"/>
                  <a:ea typeface="Meiryo UI" panose="020B0604030504040204" pitchFamily="50" charset="-128"/>
                  <a:cs typeface="メイリオ" panose="020B0604030504040204" pitchFamily="50" charset="-128"/>
                </a:rPr>
                <a:t>義父</a:t>
              </a:r>
              <a:endParaRPr kumimoji="1" lang="en-US" altLang="ja-JP" sz="1350" b="1">
                <a:solidFill>
                  <a:srgbClr val="0070C0"/>
                </a:solidFill>
                <a:latin typeface="Meiryo UI" panose="020B0604030504040204" pitchFamily="50" charset="-128"/>
                <a:ea typeface="Meiryo UI" panose="020B0604030504040204" pitchFamily="50" charset="-128"/>
                <a:cs typeface="メイリオ" panose="020B0604030504040204" pitchFamily="50" charset="-128"/>
              </a:endParaRPr>
            </a:p>
            <a:p>
              <a:pPr algn="ctr"/>
              <a:r>
                <a:rPr kumimoji="1" lang="en-US" altLang="ja-JP" sz="1350" b="1">
                  <a:solidFill>
                    <a:srgbClr val="0070C0"/>
                  </a:solidFill>
                  <a:latin typeface="Meiryo UI" panose="020B0604030504040204" pitchFamily="50" charset="-128"/>
                  <a:ea typeface="Meiryo UI" panose="020B0604030504040204" pitchFamily="50" charset="-128"/>
                  <a:cs typeface="メイリオ" panose="020B0604030504040204" pitchFamily="50" charset="-128"/>
                </a:rPr>
                <a:t>1</a:t>
              </a:r>
              <a:r>
                <a:rPr kumimoji="1" lang="ja-JP" altLang="en-US" sz="1350" b="1">
                  <a:solidFill>
                    <a:srgbClr val="0070C0"/>
                  </a:solidFill>
                  <a:latin typeface="Meiryo UI" panose="020B0604030504040204" pitchFamily="50" charset="-128"/>
                  <a:ea typeface="Meiryo UI" panose="020B0604030504040204" pitchFamily="50" charset="-128"/>
                  <a:cs typeface="メイリオ" panose="020B0604030504040204" pitchFamily="50" charset="-128"/>
                </a:rPr>
                <a:t>回目</a:t>
              </a:r>
              <a:endParaRPr kumimoji="1" lang="en-US" altLang="ja-JP" sz="1350" b="1">
                <a:solidFill>
                  <a:srgbClr val="0070C0"/>
                </a:solidFill>
                <a:latin typeface="Meiryo UI" panose="020B0604030504040204" pitchFamily="50" charset="-128"/>
                <a:ea typeface="Meiryo UI" panose="020B0604030504040204" pitchFamily="50" charset="-128"/>
                <a:cs typeface="メイリオ" panose="020B0604030504040204" pitchFamily="50" charset="-128"/>
              </a:endParaRPr>
            </a:p>
            <a:p>
              <a:pPr algn="ctr"/>
              <a:r>
                <a:rPr kumimoji="1" lang="en-US" altLang="ja-JP" sz="1350" b="1">
                  <a:solidFill>
                    <a:srgbClr val="0070C0"/>
                  </a:solidFill>
                  <a:latin typeface="Meiryo UI" panose="020B0604030504040204" pitchFamily="50" charset="-128"/>
                  <a:ea typeface="Meiryo UI" panose="020B0604030504040204" pitchFamily="50" charset="-128"/>
                  <a:cs typeface="メイリオ" panose="020B0604030504040204" pitchFamily="50" charset="-128"/>
                </a:rPr>
                <a:t>10</a:t>
              </a:r>
              <a:r>
                <a:rPr kumimoji="1" lang="ja-JP" altLang="en-US" sz="1350" b="1">
                  <a:solidFill>
                    <a:srgbClr val="0070C0"/>
                  </a:solidFill>
                  <a:latin typeface="Meiryo UI" panose="020B0604030504040204" pitchFamily="50" charset="-128"/>
                  <a:ea typeface="Meiryo UI" panose="020B0604030504040204" pitchFamily="50" charset="-128"/>
                  <a:cs typeface="メイリオ" panose="020B0604030504040204" pitchFamily="50" charset="-128"/>
                </a:rPr>
                <a:t>日</a:t>
              </a:r>
            </a:p>
          </p:txBody>
        </p:sp>
        <p:sp>
          <p:nvSpPr>
            <p:cNvPr id="13" name="吹き出し: 折線 (強調線付き) 12">
              <a:extLst>
                <a:ext uri="{FF2B5EF4-FFF2-40B4-BE49-F238E27FC236}">
                  <a16:creationId xmlns:a16="http://schemas.microsoft.com/office/drawing/2014/main" id="{183702CE-0318-F3CE-F2BA-0EA357C5515B}"/>
                </a:ext>
              </a:extLst>
            </p:cNvPr>
            <p:cNvSpPr/>
            <p:nvPr/>
          </p:nvSpPr>
          <p:spPr>
            <a:xfrm>
              <a:off x="10095790" y="4059058"/>
              <a:ext cx="1074684" cy="606955"/>
            </a:xfrm>
            <a:prstGeom prst="accentCallout2">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350" b="1">
                  <a:solidFill>
                    <a:schemeClr val="accent6">
                      <a:lumMod val="75000"/>
                    </a:schemeClr>
                  </a:solidFill>
                  <a:latin typeface="Meiryo UI" panose="020B0604030504040204" pitchFamily="50" charset="-128"/>
                  <a:ea typeface="Meiryo UI" panose="020B0604030504040204" pitchFamily="50" charset="-128"/>
                  <a:cs typeface="メイリオ" panose="020B0604030504040204" pitchFamily="50" charset="-128"/>
                </a:rPr>
                <a:t>実父</a:t>
              </a:r>
              <a:endParaRPr kumimoji="1" lang="en-US" altLang="ja-JP" sz="1350" b="1">
                <a:solidFill>
                  <a:schemeClr val="accent6">
                    <a:lumMod val="75000"/>
                  </a:schemeClr>
                </a:solidFill>
                <a:latin typeface="Meiryo UI" panose="020B0604030504040204" pitchFamily="50" charset="-128"/>
                <a:ea typeface="Meiryo UI" panose="020B0604030504040204" pitchFamily="50" charset="-128"/>
                <a:cs typeface="メイリオ" panose="020B0604030504040204" pitchFamily="50" charset="-128"/>
              </a:endParaRPr>
            </a:p>
            <a:p>
              <a:pPr algn="ctr"/>
              <a:r>
                <a:rPr kumimoji="1" lang="en-US" altLang="ja-JP" sz="1350" b="1">
                  <a:solidFill>
                    <a:schemeClr val="accent6">
                      <a:lumMod val="75000"/>
                    </a:schemeClr>
                  </a:solidFill>
                  <a:latin typeface="Meiryo UI" panose="020B0604030504040204" pitchFamily="50" charset="-128"/>
                  <a:ea typeface="Meiryo UI" panose="020B0604030504040204" pitchFamily="50" charset="-128"/>
                  <a:cs typeface="メイリオ" panose="020B0604030504040204" pitchFamily="50" charset="-128"/>
                </a:rPr>
                <a:t>3</a:t>
              </a:r>
              <a:r>
                <a:rPr kumimoji="1" lang="ja-JP" altLang="en-US" sz="1350" b="1">
                  <a:solidFill>
                    <a:schemeClr val="accent6">
                      <a:lumMod val="75000"/>
                    </a:schemeClr>
                  </a:solidFill>
                  <a:latin typeface="Meiryo UI" panose="020B0604030504040204" pitchFamily="50" charset="-128"/>
                  <a:ea typeface="Meiryo UI" panose="020B0604030504040204" pitchFamily="50" charset="-128"/>
                  <a:cs typeface="メイリオ" panose="020B0604030504040204" pitchFamily="50" charset="-128"/>
                </a:rPr>
                <a:t>回目</a:t>
              </a:r>
              <a:endParaRPr kumimoji="1" lang="en-US" altLang="ja-JP" sz="1350" b="1">
                <a:solidFill>
                  <a:schemeClr val="accent6">
                    <a:lumMod val="75000"/>
                  </a:schemeClr>
                </a:solidFill>
                <a:latin typeface="Meiryo UI" panose="020B0604030504040204" pitchFamily="50" charset="-128"/>
                <a:ea typeface="Meiryo UI" panose="020B0604030504040204" pitchFamily="50" charset="-128"/>
                <a:cs typeface="メイリオ" panose="020B0604030504040204" pitchFamily="50" charset="-128"/>
              </a:endParaRPr>
            </a:p>
            <a:p>
              <a:pPr algn="ctr"/>
              <a:r>
                <a:rPr kumimoji="1" lang="en-US" altLang="ja-JP" sz="1350" b="1">
                  <a:solidFill>
                    <a:schemeClr val="accent6">
                      <a:lumMod val="75000"/>
                    </a:schemeClr>
                  </a:solidFill>
                  <a:latin typeface="Meiryo UI" panose="020B0604030504040204" pitchFamily="50" charset="-128"/>
                  <a:ea typeface="Meiryo UI" panose="020B0604030504040204" pitchFamily="50" charset="-128"/>
                  <a:cs typeface="メイリオ" panose="020B0604030504040204" pitchFamily="50" charset="-128"/>
                </a:rPr>
                <a:t>33</a:t>
              </a:r>
              <a:r>
                <a:rPr kumimoji="1" lang="ja-JP" altLang="en-US" sz="1350" b="1">
                  <a:solidFill>
                    <a:schemeClr val="accent6">
                      <a:lumMod val="75000"/>
                    </a:schemeClr>
                  </a:solidFill>
                  <a:latin typeface="Meiryo UI" panose="020B0604030504040204" pitchFamily="50" charset="-128"/>
                  <a:ea typeface="Meiryo UI" panose="020B0604030504040204" pitchFamily="50" charset="-128"/>
                  <a:cs typeface="メイリオ" panose="020B0604030504040204" pitchFamily="50" charset="-128"/>
                </a:rPr>
                <a:t>日</a:t>
              </a:r>
            </a:p>
          </p:txBody>
        </p:sp>
      </p:grpSp>
      <p:sp>
        <p:nvSpPr>
          <p:cNvPr id="22" name="右矢印 65">
            <a:extLst>
              <a:ext uri="{FF2B5EF4-FFF2-40B4-BE49-F238E27FC236}">
                <a16:creationId xmlns:a16="http://schemas.microsoft.com/office/drawing/2014/main" id="{3B04467B-2698-295D-8765-47CAA0D883CB}"/>
              </a:ext>
            </a:extLst>
          </p:cNvPr>
          <p:cNvSpPr/>
          <p:nvPr/>
        </p:nvSpPr>
        <p:spPr>
          <a:xfrm>
            <a:off x="179513" y="2346885"/>
            <a:ext cx="8640960" cy="1307072"/>
          </a:xfrm>
          <a:prstGeom prst="rightArrow">
            <a:avLst>
              <a:gd name="adj1" fmla="val 72693"/>
              <a:gd name="adj2" fmla="val 50000"/>
            </a:avLst>
          </a:prstGeom>
          <a:solidFill>
            <a:schemeClr val="accent1">
              <a:lumMod val="20000"/>
              <a:lumOff val="8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a:solidFill>
                  <a:schemeClr val="tx1"/>
                </a:solidFill>
                <a:latin typeface="Meiryo UI" panose="020B0604030504040204" pitchFamily="50" charset="-128"/>
                <a:ea typeface="Meiryo UI" panose="020B0604030504040204" pitchFamily="50" charset="-128"/>
                <a:cs typeface="メイリオ" panose="020B0604030504040204" pitchFamily="50" charset="-128"/>
              </a:rPr>
              <a:t>介護は</a:t>
            </a:r>
            <a:r>
              <a:rPr kumimoji="1" lang="ja-JP" altLang="en-US" b="1">
                <a:solidFill>
                  <a:srgbClr val="FF0000"/>
                </a:solidFill>
                <a:latin typeface="Meiryo UI" panose="020B0604030504040204" pitchFamily="50" charset="-128"/>
                <a:ea typeface="Meiryo UI" panose="020B0604030504040204" pitchFamily="50" charset="-128"/>
                <a:cs typeface="メイリオ" panose="020B0604030504040204" pitchFamily="50" charset="-128"/>
              </a:rPr>
              <a:t>平均４年７</a:t>
            </a:r>
            <a:r>
              <a:rPr lang="ja-JP" altLang="en-US" b="1">
                <a:solidFill>
                  <a:srgbClr val="FF0000"/>
                </a:solidFill>
                <a:latin typeface="Meiryo UI" panose="020B0604030504040204" pitchFamily="50" charset="-128"/>
                <a:ea typeface="Meiryo UI" panose="020B0604030504040204" pitchFamily="50" charset="-128"/>
                <a:cs typeface="メイリオ" panose="020B0604030504040204" pitchFamily="50" charset="-128"/>
              </a:rPr>
              <a:t>ヶ</a:t>
            </a:r>
            <a:r>
              <a:rPr kumimoji="1" lang="ja-JP" altLang="en-US" b="1">
                <a:solidFill>
                  <a:srgbClr val="FF0000"/>
                </a:solidFill>
                <a:latin typeface="Meiryo UI" panose="020B0604030504040204" pitchFamily="50" charset="-128"/>
                <a:ea typeface="Meiryo UI" panose="020B0604030504040204" pitchFamily="50" charset="-128"/>
                <a:cs typeface="メイリオ" panose="020B0604030504040204" pitchFamily="50" charset="-128"/>
              </a:rPr>
              <a:t>月</a:t>
            </a:r>
            <a:r>
              <a:rPr kumimoji="1" lang="ja-JP" altLang="en-US" b="1">
                <a:solidFill>
                  <a:schemeClr val="tx1"/>
                </a:solidFill>
                <a:latin typeface="Meiryo UI" panose="020B0604030504040204" pitchFamily="50" charset="-128"/>
                <a:ea typeface="Meiryo UI" panose="020B0604030504040204" pitchFamily="50" charset="-128"/>
                <a:cs typeface="メイリオ" panose="020B0604030504040204" pitchFamily="50" charset="-128"/>
              </a:rPr>
              <a:t>、長くて</a:t>
            </a:r>
            <a:r>
              <a:rPr kumimoji="1" lang="en-US" altLang="ja-JP" b="1">
                <a:solidFill>
                  <a:schemeClr val="tx1"/>
                </a:solidFill>
                <a:latin typeface="Meiryo UI" panose="020B0604030504040204" pitchFamily="50" charset="-128"/>
                <a:ea typeface="Meiryo UI" panose="020B0604030504040204" pitchFamily="50" charset="-128"/>
                <a:cs typeface="メイリオ" panose="020B0604030504040204" pitchFamily="50" charset="-128"/>
              </a:rPr>
              <a:t>10</a:t>
            </a:r>
            <a:r>
              <a:rPr kumimoji="1" lang="ja-JP" altLang="en-US" b="1">
                <a:solidFill>
                  <a:schemeClr val="tx1"/>
                </a:solidFill>
                <a:latin typeface="Meiryo UI" panose="020B0604030504040204" pitchFamily="50" charset="-128"/>
                <a:ea typeface="Meiryo UI" panose="020B0604030504040204" pitchFamily="50" charset="-128"/>
                <a:cs typeface="メイリオ" panose="020B0604030504040204" pitchFamily="50" charset="-128"/>
              </a:rPr>
              <a:t>年以上</a:t>
            </a:r>
            <a:endParaRPr kumimoji="1" lang="en-US" altLang="ja-JP" b="1">
              <a:solidFill>
                <a:schemeClr val="tx1"/>
              </a:solidFill>
              <a:latin typeface="Meiryo UI" panose="020B0604030504040204" pitchFamily="50" charset="-128"/>
              <a:ea typeface="Meiryo UI" panose="020B0604030504040204" pitchFamily="50" charset="-128"/>
              <a:cs typeface="メイリオ" panose="020B0604030504040204" pitchFamily="50" charset="-128"/>
            </a:endParaRPr>
          </a:p>
          <a:p>
            <a:pPr algn="ctr"/>
            <a:r>
              <a:rPr kumimoji="1" lang="en-US" altLang="ja-JP" sz="1200" b="1">
                <a:solidFill>
                  <a:schemeClr val="tx1"/>
                </a:solidFill>
                <a:latin typeface="Meiryo UI" panose="020B0604030504040204" pitchFamily="50" charset="-128"/>
                <a:ea typeface="Meiryo UI" panose="020B0604030504040204" pitchFamily="50" charset="-128"/>
                <a:cs typeface="メイリオ" panose="020B0604030504040204" pitchFamily="50" charset="-128"/>
              </a:rPr>
              <a:t>                               </a:t>
            </a:r>
            <a:r>
              <a:rPr kumimoji="1" lang="ja-JP" altLang="en-US" sz="1200">
                <a:solidFill>
                  <a:schemeClr val="tx1"/>
                </a:solidFill>
                <a:latin typeface="Meiryo UI" panose="020B0604030504040204" pitchFamily="50" charset="-128"/>
                <a:ea typeface="Meiryo UI" panose="020B0604030504040204" pitchFamily="50" charset="-128"/>
                <a:cs typeface="メイリオ" panose="020B0604030504040204" pitchFamily="50" charset="-128"/>
              </a:rPr>
              <a:t>（出所：生命保険文化センター「生命保険に関する全国実態調査」令和６年度）</a:t>
            </a:r>
            <a:endParaRPr kumimoji="1" lang="en-US" altLang="ja-JP" sz="1200">
              <a:solidFill>
                <a:schemeClr val="tx1"/>
              </a:solidFill>
              <a:latin typeface="Meiryo UI" panose="020B0604030504040204" pitchFamily="50" charset="-128"/>
              <a:ea typeface="Meiryo UI" panose="020B0604030504040204" pitchFamily="50" charset="-128"/>
              <a:cs typeface="メイリオ" panose="020B0604030504040204" pitchFamily="50" charset="-128"/>
            </a:endParaRPr>
          </a:p>
          <a:p>
            <a:pPr algn="ctr"/>
            <a:r>
              <a:rPr kumimoji="1" lang="ja-JP" altLang="en-US" b="1">
                <a:solidFill>
                  <a:schemeClr val="tx1"/>
                </a:solidFill>
                <a:latin typeface="Meiryo UI" panose="020B0604030504040204" pitchFamily="50" charset="-128"/>
                <a:ea typeface="Meiryo UI" panose="020B0604030504040204" pitchFamily="50" charset="-128"/>
                <a:cs typeface="メイリオ" panose="020B0604030504040204" pitchFamily="50" charset="-128"/>
              </a:rPr>
              <a:t>例えば、骨折や認知症悪化等</a:t>
            </a:r>
          </a:p>
        </p:txBody>
      </p:sp>
      <p:sp>
        <p:nvSpPr>
          <p:cNvPr id="23" name="テキスト ボックス 22">
            <a:extLst>
              <a:ext uri="{FF2B5EF4-FFF2-40B4-BE49-F238E27FC236}">
                <a16:creationId xmlns:a16="http://schemas.microsoft.com/office/drawing/2014/main" id="{5A26509F-611E-4A6A-61F5-1CADFDD5589A}"/>
              </a:ext>
            </a:extLst>
          </p:cNvPr>
          <p:cNvSpPr txBox="1"/>
          <p:nvPr/>
        </p:nvSpPr>
        <p:spPr>
          <a:xfrm>
            <a:off x="971600" y="2039721"/>
            <a:ext cx="7848873" cy="400110"/>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000">
                <a:solidFill>
                  <a:schemeClr val="tx1"/>
                </a:solidFill>
                <a:latin typeface="Meiryo UI" panose="020B0604030504040204" pitchFamily="50" charset="-128"/>
              </a:rPr>
              <a:t>対象家族</a:t>
            </a:r>
            <a:r>
              <a:rPr kumimoji="1" lang="en-US" altLang="ja-JP" sz="2000">
                <a:solidFill>
                  <a:schemeClr val="tx1"/>
                </a:solidFill>
                <a:latin typeface="Meiryo UI" panose="020B0604030504040204" pitchFamily="50" charset="-128"/>
              </a:rPr>
              <a:t>1</a:t>
            </a:r>
            <a:r>
              <a:rPr kumimoji="1" lang="ja-JP" altLang="en-US" sz="2000">
                <a:solidFill>
                  <a:schemeClr val="tx1"/>
                </a:solidFill>
                <a:latin typeface="Meiryo UI" panose="020B0604030504040204" pitchFamily="50" charset="-128"/>
              </a:rPr>
              <a:t>人につき、</a:t>
            </a:r>
            <a:r>
              <a:rPr kumimoji="1" lang="ja-JP" altLang="en-US" sz="2000" b="1">
                <a:latin typeface="Meiryo UI" panose="020B0604030504040204" pitchFamily="50" charset="-128"/>
              </a:rPr>
              <a:t>通算</a:t>
            </a:r>
            <a:r>
              <a:rPr kumimoji="1" lang="en-US" altLang="ja-JP" sz="2000" b="1">
                <a:solidFill>
                  <a:srgbClr val="FF0000"/>
                </a:solidFill>
                <a:latin typeface="Meiryo UI" panose="020B0604030504040204" pitchFamily="50" charset="-128"/>
                <a:cs typeface="メイリオ" panose="020B0604030504040204" pitchFamily="50" charset="-128"/>
              </a:rPr>
              <a:t>93</a:t>
            </a:r>
            <a:r>
              <a:rPr kumimoji="1" lang="ja-JP" altLang="en-US" sz="2000" b="1">
                <a:solidFill>
                  <a:srgbClr val="FF0000"/>
                </a:solidFill>
                <a:latin typeface="Meiryo UI" panose="020B0604030504040204" pitchFamily="50" charset="-128"/>
                <a:cs typeface="メイリオ" panose="020B0604030504040204" pitchFamily="50" charset="-128"/>
              </a:rPr>
              <a:t>日の</a:t>
            </a:r>
            <a:r>
              <a:rPr kumimoji="1" lang="ja-JP" altLang="en-US" sz="2000" b="1">
                <a:latin typeface="Meiryo UI" panose="020B0604030504040204" pitchFamily="50" charset="-128"/>
                <a:cs typeface="メイリオ" panose="020B0604030504040204" pitchFamily="50" charset="-128"/>
              </a:rPr>
              <a:t>範囲内で</a:t>
            </a:r>
            <a:r>
              <a:rPr kumimoji="1" lang="ja-JP" altLang="en-US" sz="2000" b="1">
                <a:solidFill>
                  <a:srgbClr val="FF0000"/>
                </a:solidFill>
                <a:latin typeface="Meiryo UI" panose="020B0604030504040204" pitchFamily="50" charset="-128"/>
                <a:cs typeface="メイリオ" panose="020B0604030504040204" pitchFamily="50" charset="-128"/>
              </a:rPr>
              <a:t>合計</a:t>
            </a:r>
            <a:r>
              <a:rPr kumimoji="1" lang="en-US" altLang="ja-JP" sz="2000" b="1">
                <a:solidFill>
                  <a:srgbClr val="FF0000"/>
                </a:solidFill>
                <a:latin typeface="Meiryo UI" panose="020B0604030504040204" pitchFamily="50" charset="-128"/>
                <a:cs typeface="メイリオ" panose="020B0604030504040204" pitchFamily="50" charset="-128"/>
              </a:rPr>
              <a:t>3</a:t>
            </a:r>
            <a:r>
              <a:rPr kumimoji="1" lang="ja-JP" altLang="en-US" sz="2000" b="1">
                <a:solidFill>
                  <a:srgbClr val="FF0000"/>
                </a:solidFill>
                <a:latin typeface="Meiryo UI" panose="020B0604030504040204" pitchFamily="50" charset="-128"/>
                <a:cs typeface="メイリオ" panose="020B0604030504040204" pitchFamily="50" charset="-128"/>
              </a:rPr>
              <a:t>回</a:t>
            </a:r>
            <a:r>
              <a:rPr kumimoji="1" lang="ja-JP" altLang="en-US" sz="2000" b="1">
                <a:latin typeface="Meiryo UI" panose="020B0604030504040204" pitchFamily="50" charset="-128"/>
                <a:cs typeface="メイリオ" panose="020B0604030504040204" pitchFamily="50" charset="-128"/>
              </a:rPr>
              <a:t>まで</a:t>
            </a:r>
            <a:r>
              <a:rPr kumimoji="1" lang="ja-JP" altLang="en-US" sz="2000">
                <a:latin typeface="Meiryo UI" panose="020B0604030504040204" pitchFamily="50" charset="-128"/>
                <a:cs typeface="メイリオ" panose="020B0604030504040204" pitchFamily="50" charset="-128"/>
              </a:rPr>
              <a:t>分割取得可能</a:t>
            </a:r>
            <a:endParaRPr kumimoji="1" lang="en-US" altLang="ja-JP" sz="2000">
              <a:latin typeface="Meiryo UI" panose="020B0604030504040204" pitchFamily="50" charset="-128"/>
            </a:endParaRPr>
          </a:p>
        </p:txBody>
      </p:sp>
      <p:sp>
        <p:nvSpPr>
          <p:cNvPr id="2" name="Rectangle 4">
            <a:extLst>
              <a:ext uri="{FF2B5EF4-FFF2-40B4-BE49-F238E27FC236}">
                <a16:creationId xmlns:a16="http://schemas.microsoft.com/office/drawing/2014/main" id="{FBD0EB7E-45DA-B0FC-7199-029687DB89D1}"/>
              </a:ext>
            </a:extLst>
          </p:cNvPr>
          <p:cNvSpPr>
            <a:spLocks noGrp="1" noChangeArrowheads="1"/>
          </p:cNvSpPr>
          <p:nvPr>
            <p:ph type="title"/>
          </p:nvPr>
        </p:nvSpPr>
        <p:spPr>
          <a:xfrm>
            <a:off x="-100582" y="5451182"/>
            <a:ext cx="9065195" cy="1077214"/>
          </a:xfrm>
        </p:spPr>
        <p:txBody>
          <a:bodyPr>
            <a:normAutofit/>
          </a:bodyPr>
          <a:lstStyle/>
          <a:p>
            <a:pPr algn="ctr"/>
            <a:r>
              <a:rPr lang="ja-JP" altLang="en-US" sz="2200" b="1">
                <a:latin typeface="Meiryo UI" pitchFamily="50" charset="-128"/>
                <a:ea typeface="Meiryo UI" pitchFamily="50" charset="-128"/>
                <a:cs typeface="Meiryo UI" pitchFamily="50" charset="-128"/>
              </a:rPr>
              <a:t>介護休業は自分で家族の介護をするためだけの期間ではなく、</a:t>
            </a:r>
            <a:br>
              <a:rPr lang="ja-JP" altLang="en-US" sz="2200" b="1">
                <a:latin typeface="Meiryo UI" pitchFamily="50" charset="-128"/>
                <a:ea typeface="Meiryo UI" pitchFamily="50" charset="-128"/>
                <a:cs typeface="Meiryo UI" pitchFamily="50" charset="-128"/>
              </a:rPr>
            </a:br>
            <a:r>
              <a:rPr lang="ja-JP" altLang="en-US" sz="2200" b="1">
                <a:latin typeface="Meiryo UI" pitchFamily="50" charset="-128"/>
                <a:ea typeface="Meiryo UI" pitchFamily="50" charset="-128"/>
                <a:cs typeface="Meiryo UI" pitchFamily="50" charset="-128"/>
              </a:rPr>
              <a:t>仕事と介護の両立ができるように体制を整えるための準備期間です。</a:t>
            </a:r>
          </a:p>
        </p:txBody>
      </p:sp>
      <p:sp>
        <p:nvSpPr>
          <p:cNvPr id="3" name="Rectangle 2">
            <a:extLst>
              <a:ext uri="{FF2B5EF4-FFF2-40B4-BE49-F238E27FC236}">
                <a16:creationId xmlns:a16="http://schemas.microsoft.com/office/drawing/2014/main" id="{0DD853E7-7CD4-E6B0-8B78-025275074929}"/>
              </a:ext>
            </a:extLst>
          </p:cNvPr>
          <p:cNvSpPr txBox="1">
            <a:spLocks/>
          </p:cNvSpPr>
          <p:nvPr/>
        </p:nvSpPr>
        <p:spPr>
          <a:xfrm>
            <a:off x="179388" y="188640"/>
            <a:ext cx="8785225" cy="1077218"/>
          </a:xfrm>
          <a:prstGeom prst="rect">
            <a:avLst/>
          </a:prstGeom>
        </p:spPr>
        <p:txBody>
          <a:bodyPr vert="horz" anchor="ctr">
            <a:noAutofit/>
          </a:bodyPr>
          <a:lstStyle>
            <a:lvl1pPr algn="l" rtl="0" eaLnBrk="1" latinLnBrk="0" hangingPunct="1">
              <a:spcBef>
                <a:spcPct val="0"/>
              </a:spcBef>
              <a:buNone/>
              <a:defRPr kumimoji="1" sz="4400" kern="1200">
                <a:solidFill>
                  <a:schemeClr val="tx2"/>
                </a:solidFill>
                <a:latin typeface="+mj-lt"/>
                <a:ea typeface="+mj-ea"/>
                <a:cs typeface="+mj-cs"/>
              </a:defRPr>
            </a:lvl1pPr>
          </a:lstStyle>
          <a:p>
            <a:pPr marL="177800" indent="-177800" fontAlgn="auto">
              <a:spcAft>
                <a:spcPts val="0"/>
              </a:spcAft>
            </a:pPr>
            <a:r>
              <a:rPr lang="ja-JP" altLang="en-US" sz="2400">
                <a:solidFill>
                  <a:schemeClr val="tx1"/>
                </a:solidFill>
                <a:ea typeface="Meiryo UI" pitchFamily="50" charset="-128"/>
                <a:cs typeface="Meiryo UI" pitchFamily="50" charset="-128"/>
              </a:rPr>
              <a:t>１</a:t>
            </a:r>
            <a:r>
              <a:rPr lang="en-US" altLang="ja-JP" sz="2400">
                <a:solidFill>
                  <a:schemeClr val="tx1"/>
                </a:solidFill>
                <a:ea typeface="Meiryo UI" pitchFamily="50" charset="-128"/>
                <a:cs typeface="Meiryo UI" pitchFamily="50" charset="-128"/>
              </a:rPr>
              <a:t>. </a:t>
            </a:r>
            <a:r>
              <a:rPr lang="ja-JP" altLang="en-US" sz="2400">
                <a:solidFill>
                  <a:schemeClr val="tx1"/>
                </a:solidFill>
                <a:ea typeface="Meiryo UI" pitchFamily="50" charset="-128"/>
                <a:cs typeface="Meiryo UI" pitchFamily="50" charset="-128"/>
              </a:rPr>
              <a:t>職場に「家族の介護に直面した」ことを伝え、</a:t>
            </a:r>
            <a:br>
              <a:rPr lang="en-US" altLang="ja-JP" sz="2400">
                <a:solidFill>
                  <a:schemeClr val="tx1"/>
                </a:solidFill>
                <a:ea typeface="Meiryo UI" pitchFamily="50" charset="-128"/>
                <a:cs typeface="Meiryo UI" pitchFamily="50" charset="-128"/>
              </a:rPr>
            </a:br>
            <a:r>
              <a:rPr lang="ja-JP" altLang="en-US" sz="2400">
                <a:solidFill>
                  <a:schemeClr val="tx1"/>
                </a:solidFill>
                <a:ea typeface="Meiryo UI" pitchFamily="50" charset="-128"/>
                <a:cs typeface="Meiryo UI" pitchFamily="50" charset="-128"/>
              </a:rPr>
              <a:t>必要に応じて、勤務先の「仕事と介護の両立支援制度」を利用する</a:t>
            </a:r>
          </a:p>
        </p:txBody>
      </p:sp>
    </p:spTree>
    <p:extLst>
      <p:ext uri="{BB962C8B-B14F-4D97-AF65-F5344CB8AC3E}">
        <p14:creationId xmlns:p14="http://schemas.microsoft.com/office/powerpoint/2010/main" val="414234091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スライド番号プレースホルダー 4"/>
          <p:cNvSpPr>
            <a:spLocks noGrp="1"/>
          </p:cNvSpPr>
          <p:nvPr>
            <p:ph type="sldNum" sz="quarter" idx="12"/>
          </p:nvPr>
        </p:nvSpPr>
        <p:spPr/>
        <p:txBody>
          <a:bodyPr>
            <a:normAutofit/>
          </a:bodyPr>
          <a:lstStyle/>
          <a:p>
            <a:pPr>
              <a:defRPr/>
            </a:pPr>
            <a:fld id="{8D889879-7E10-4A11-A8CC-8A7993E37D82}" type="slidenum">
              <a:rPr lang="en-US" altLang="ja-JP" smtClean="0"/>
              <a:pPr>
                <a:defRPr/>
              </a:pPr>
              <a:t>11</a:t>
            </a:fld>
            <a:endParaRPr lang="en-US" altLang="ja-JP"/>
          </a:p>
        </p:txBody>
      </p:sp>
      <p:sp>
        <p:nvSpPr>
          <p:cNvPr id="4" name="テキスト ボックス 3">
            <a:extLst>
              <a:ext uri="{FF2B5EF4-FFF2-40B4-BE49-F238E27FC236}">
                <a16:creationId xmlns:a16="http://schemas.microsoft.com/office/drawing/2014/main" id="{04694600-E3E3-BCB9-50DA-23CFC13F90D4}"/>
              </a:ext>
            </a:extLst>
          </p:cNvPr>
          <p:cNvSpPr txBox="1"/>
          <p:nvPr/>
        </p:nvSpPr>
        <p:spPr>
          <a:xfrm>
            <a:off x="323528" y="1981579"/>
            <a:ext cx="9361040" cy="2754600"/>
          </a:xfrm>
          <a:prstGeom prst="rect">
            <a:avLst/>
          </a:prstGeom>
          <a:noFill/>
        </p:spPr>
        <p:txBody>
          <a:bodyPr wrap="square" rtlCol="0">
            <a:spAutoFit/>
          </a:bodyPr>
          <a:lstStyle/>
          <a:p>
            <a:r>
              <a:rPr lang="ja-JP" altLang="en-US" sz="2400" u="sng">
                <a:latin typeface="Meiryo UI" panose="020B0604030504040204" pitchFamily="50" charset="-128"/>
                <a:cs typeface="メイリオ" panose="020B0604030504040204" pitchFamily="50" charset="-128"/>
              </a:rPr>
              <a:t>●仕事と介護の両立支援制度の対象家族</a:t>
            </a:r>
            <a:r>
              <a:rPr lang="ja-JP" altLang="en-US" sz="1800">
                <a:solidFill>
                  <a:prstClr val="black"/>
                </a:solidFill>
                <a:latin typeface="Meiryo UI" panose="020B0604030504040204" pitchFamily="50" charset="-128"/>
                <a:cs typeface="メイリオ" panose="020B0604030504040204" pitchFamily="50" charset="-128"/>
              </a:rPr>
              <a:t>（同居・別居、扶養有無に関わらず）</a:t>
            </a:r>
            <a:endParaRPr lang="en-US" altLang="ja-JP" sz="1800">
              <a:solidFill>
                <a:prstClr val="black"/>
              </a:solidFill>
              <a:latin typeface="Meiryo UI" panose="020B0604030504040204" pitchFamily="50" charset="-128"/>
              <a:cs typeface="メイリオ" panose="020B0604030504040204" pitchFamily="50" charset="-128"/>
            </a:endParaRPr>
          </a:p>
          <a:p>
            <a:pPr>
              <a:spcBef>
                <a:spcPts val="600"/>
              </a:spcBef>
            </a:pPr>
            <a:r>
              <a:rPr lang="ja-JP" altLang="en-US" sz="2400">
                <a:solidFill>
                  <a:prstClr val="black"/>
                </a:solidFill>
                <a:latin typeface="Meiryo UI" panose="020B0604030504040204" pitchFamily="50" charset="-128"/>
                <a:cs typeface="メイリオ" panose="020B0604030504040204" pitchFamily="50" charset="-128"/>
              </a:rPr>
              <a:t>①配偶者</a:t>
            </a:r>
            <a:endParaRPr lang="en-US" altLang="ja-JP" sz="2400">
              <a:solidFill>
                <a:prstClr val="black"/>
              </a:solidFill>
              <a:latin typeface="Meiryo UI" panose="020B0604030504040204" pitchFamily="50" charset="-128"/>
              <a:cs typeface="メイリオ" panose="020B0604030504040204" pitchFamily="50" charset="-128"/>
            </a:endParaRPr>
          </a:p>
          <a:p>
            <a:r>
              <a:rPr lang="ja-JP" altLang="en-US" sz="2400">
                <a:solidFill>
                  <a:prstClr val="black"/>
                </a:solidFill>
                <a:latin typeface="Meiryo UI" panose="020B0604030504040204" pitchFamily="50" charset="-128"/>
                <a:cs typeface="メイリオ" panose="020B0604030504040204" pitchFamily="50" charset="-128"/>
              </a:rPr>
              <a:t>②父母</a:t>
            </a:r>
            <a:endParaRPr lang="en-US" altLang="ja-JP" sz="2400">
              <a:solidFill>
                <a:prstClr val="black"/>
              </a:solidFill>
              <a:latin typeface="Meiryo UI" panose="020B0604030504040204" pitchFamily="50" charset="-128"/>
              <a:cs typeface="メイリオ" panose="020B0604030504040204" pitchFamily="50" charset="-128"/>
            </a:endParaRPr>
          </a:p>
          <a:p>
            <a:r>
              <a:rPr lang="ja-JP" altLang="en-US" sz="2400">
                <a:solidFill>
                  <a:prstClr val="black"/>
                </a:solidFill>
                <a:latin typeface="Meiryo UI" panose="020B0604030504040204" pitchFamily="50" charset="-128"/>
                <a:cs typeface="メイリオ" panose="020B0604030504040204" pitchFamily="50" charset="-128"/>
              </a:rPr>
              <a:t>③子</a:t>
            </a:r>
            <a:endParaRPr lang="en-US" altLang="ja-JP" sz="2400">
              <a:solidFill>
                <a:prstClr val="black"/>
              </a:solidFill>
              <a:latin typeface="Meiryo UI" panose="020B0604030504040204" pitchFamily="50" charset="-128"/>
              <a:cs typeface="メイリオ" panose="020B0604030504040204" pitchFamily="50" charset="-128"/>
            </a:endParaRPr>
          </a:p>
          <a:p>
            <a:r>
              <a:rPr lang="ja-JP" altLang="en-US" sz="2400">
                <a:solidFill>
                  <a:prstClr val="black"/>
                </a:solidFill>
                <a:latin typeface="Meiryo UI" panose="020B0604030504040204" pitchFamily="50" charset="-128"/>
                <a:cs typeface="メイリオ" panose="020B0604030504040204" pitchFamily="50" charset="-128"/>
              </a:rPr>
              <a:t>④配偶者の父母</a:t>
            </a:r>
            <a:endParaRPr lang="en-US" altLang="ja-JP" sz="2400">
              <a:solidFill>
                <a:prstClr val="black"/>
              </a:solidFill>
              <a:latin typeface="Meiryo UI" panose="020B0604030504040204" pitchFamily="50" charset="-128"/>
              <a:cs typeface="メイリオ" panose="020B0604030504040204" pitchFamily="50" charset="-128"/>
            </a:endParaRPr>
          </a:p>
          <a:p>
            <a:r>
              <a:rPr lang="ja-JP" altLang="en-US" sz="2400">
                <a:solidFill>
                  <a:prstClr val="black"/>
                </a:solidFill>
                <a:latin typeface="Meiryo UI" panose="020B0604030504040204" pitchFamily="50" charset="-128"/>
                <a:cs typeface="メイリオ" panose="020B0604030504040204" pitchFamily="50" charset="-128"/>
              </a:rPr>
              <a:t>⑤祖父母</a:t>
            </a:r>
            <a:endParaRPr lang="en-US" altLang="ja-JP" sz="2400">
              <a:solidFill>
                <a:prstClr val="black"/>
              </a:solidFill>
              <a:latin typeface="Meiryo UI" panose="020B0604030504040204" pitchFamily="50" charset="-128"/>
              <a:cs typeface="メイリオ" panose="020B0604030504040204" pitchFamily="50" charset="-128"/>
            </a:endParaRPr>
          </a:p>
          <a:p>
            <a:r>
              <a:rPr lang="ja-JP" altLang="en-US" sz="2400">
                <a:solidFill>
                  <a:prstClr val="black"/>
                </a:solidFill>
                <a:latin typeface="Meiryo UI" panose="020B0604030504040204" pitchFamily="50" charset="-128"/>
                <a:cs typeface="メイリオ" panose="020B0604030504040204" pitchFamily="50" charset="-128"/>
              </a:rPr>
              <a:t>⑥兄弟姉妹及び孫</a:t>
            </a:r>
            <a:endParaRPr lang="en-US" altLang="ja-JP" sz="2400">
              <a:solidFill>
                <a:prstClr val="black"/>
              </a:solidFill>
              <a:latin typeface="Meiryo UI" panose="020B0604030504040204" pitchFamily="50" charset="-128"/>
              <a:cs typeface="メイリオ" panose="020B0604030504040204" pitchFamily="50" charset="-128"/>
            </a:endParaRPr>
          </a:p>
        </p:txBody>
      </p:sp>
      <p:sp>
        <p:nvSpPr>
          <p:cNvPr id="12" name="Rectangle 76">
            <a:extLst>
              <a:ext uri="{FF2B5EF4-FFF2-40B4-BE49-F238E27FC236}">
                <a16:creationId xmlns:a16="http://schemas.microsoft.com/office/drawing/2014/main" id="{FB0D5E98-03F2-B043-6929-0FB862364259}"/>
              </a:ext>
            </a:extLst>
          </p:cNvPr>
          <p:cNvSpPr>
            <a:spLocks noChangeArrowheads="1"/>
          </p:cNvSpPr>
          <p:nvPr/>
        </p:nvSpPr>
        <p:spPr bwMode="auto">
          <a:xfrm>
            <a:off x="179387" y="1531894"/>
            <a:ext cx="8785225" cy="647700"/>
          </a:xfrm>
          <a:prstGeom prst="rect">
            <a:avLst/>
          </a:prstGeom>
          <a:noFill/>
          <a:ln w="9525">
            <a:noFill/>
            <a:miter lim="800000"/>
            <a:headEnd/>
            <a:tailEnd/>
          </a:ln>
        </p:spPr>
        <p:txBody>
          <a:bodyPr/>
          <a:lstStyle/>
          <a:p>
            <a:pPr marL="319088" indent="-319088" eaLnBrk="0" hangingPunct="0">
              <a:spcBef>
                <a:spcPts val="0"/>
              </a:spcBef>
              <a:buClr>
                <a:schemeClr val="accent2"/>
              </a:buClr>
              <a:buSzPct val="60000"/>
              <a:defRPr/>
            </a:pPr>
            <a:r>
              <a:rPr lang="ja-JP" altLang="en-US" sz="2800">
                <a:latin typeface="+mn-lt"/>
              </a:rPr>
              <a:t>（３）対象家族</a:t>
            </a:r>
            <a:endParaRPr lang="ja-JP" altLang="en-US" sz="2000">
              <a:latin typeface="+mn-lt"/>
            </a:endParaRPr>
          </a:p>
        </p:txBody>
      </p:sp>
      <p:pic>
        <p:nvPicPr>
          <p:cNvPr id="6" name="図 5">
            <a:extLst>
              <a:ext uri="{FF2B5EF4-FFF2-40B4-BE49-F238E27FC236}">
                <a16:creationId xmlns:a16="http://schemas.microsoft.com/office/drawing/2014/main" id="{AB9F979A-2724-4BB8-3AEA-FE9E832EBD8C}"/>
              </a:ext>
            </a:extLst>
          </p:cNvPr>
          <p:cNvPicPr>
            <a:picLocks noChangeAspect="1"/>
          </p:cNvPicPr>
          <p:nvPr/>
        </p:nvPicPr>
        <p:blipFill>
          <a:blip r:embed="rId3"/>
          <a:stretch>
            <a:fillRect/>
          </a:stretch>
        </p:blipFill>
        <p:spPr>
          <a:xfrm>
            <a:off x="4005732" y="2445630"/>
            <a:ext cx="4958880" cy="2657885"/>
          </a:xfrm>
          <a:prstGeom prst="rect">
            <a:avLst/>
          </a:prstGeom>
        </p:spPr>
      </p:pic>
      <p:sp>
        <p:nvSpPr>
          <p:cNvPr id="3" name="Rectangle 4">
            <a:extLst>
              <a:ext uri="{FF2B5EF4-FFF2-40B4-BE49-F238E27FC236}">
                <a16:creationId xmlns:a16="http://schemas.microsoft.com/office/drawing/2014/main" id="{BEF754C5-526D-AB86-CD3B-4610C159045B}"/>
              </a:ext>
            </a:extLst>
          </p:cNvPr>
          <p:cNvSpPr txBox="1">
            <a:spLocks noChangeArrowheads="1"/>
          </p:cNvSpPr>
          <p:nvPr/>
        </p:nvSpPr>
        <p:spPr>
          <a:xfrm>
            <a:off x="793026" y="4963220"/>
            <a:ext cx="7630894" cy="868354"/>
          </a:xfrm>
          <a:prstGeom prst="rect">
            <a:avLst/>
          </a:prstGeom>
        </p:spPr>
        <p:txBody>
          <a:bodyPr vert="horz" anchor="ctr">
            <a:noAutofit/>
          </a:bodyPr>
          <a:lstStyle>
            <a:lvl1pPr algn="l" rtl="0" eaLnBrk="1" latinLnBrk="0" hangingPunct="1">
              <a:spcBef>
                <a:spcPct val="0"/>
              </a:spcBef>
              <a:buNone/>
              <a:defRPr kumimoji="1" sz="4400" kern="1200">
                <a:solidFill>
                  <a:schemeClr val="tx2"/>
                </a:solidFill>
                <a:latin typeface="+mj-lt"/>
                <a:ea typeface="+mj-ea"/>
                <a:cs typeface="+mj-cs"/>
              </a:defRPr>
            </a:lvl1pPr>
          </a:lstStyle>
          <a:p>
            <a:pPr algn="ctr" fontAlgn="auto">
              <a:spcAft>
                <a:spcPts val="0"/>
              </a:spcAft>
            </a:pPr>
            <a:r>
              <a:rPr lang="ja-JP" altLang="en-US" sz="2000" b="1">
                <a:latin typeface="Meiryo UI" pitchFamily="50" charset="-128"/>
                <a:ea typeface="Meiryo UI" pitchFamily="50" charset="-128"/>
                <a:cs typeface="Meiryo UI" pitchFamily="50" charset="-128"/>
              </a:rPr>
              <a:t>障害児・者や医療的ケア児・者であっても常時介護を必要とする状態の判断基準に該当すれば介護両立支援制度等を利用できる。</a:t>
            </a:r>
          </a:p>
        </p:txBody>
      </p:sp>
      <p:sp>
        <p:nvSpPr>
          <p:cNvPr id="2" name="Rectangle 2">
            <a:extLst>
              <a:ext uri="{FF2B5EF4-FFF2-40B4-BE49-F238E27FC236}">
                <a16:creationId xmlns:a16="http://schemas.microsoft.com/office/drawing/2014/main" id="{4B4F3A68-6F36-5791-1B52-7552FE8C58C8}"/>
              </a:ext>
            </a:extLst>
          </p:cNvPr>
          <p:cNvSpPr>
            <a:spLocks noGrp="1"/>
          </p:cNvSpPr>
          <p:nvPr>
            <p:ph type="title"/>
          </p:nvPr>
        </p:nvSpPr>
        <p:spPr>
          <a:xfrm>
            <a:off x="179388" y="188640"/>
            <a:ext cx="8785225" cy="1077218"/>
          </a:xfrm>
        </p:spPr>
        <p:txBody>
          <a:bodyPr>
            <a:noAutofit/>
          </a:bodyPr>
          <a:lstStyle/>
          <a:p>
            <a:pPr marL="177800" indent="-177800"/>
            <a:r>
              <a:rPr lang="ja-JP" altLang="en-US" sz="2400">
                <a:solidFill>
                  <a:schemeClr val="tx1"/>
                </a:solidFill>
                <a:ea typeface="Meiryo UI" pitchFamily="50" charset="-128"/>
                <a:cs typeface="Meiryo UI" pitchFamily="50" charset="-128"/>
              </a:rPr>
              <a:t>１</a:t>
            </a:r>
            <a:r>
              <a:rPr lang="en-US" altLang="ja-JP" sz="2400">
                <a:solidFill>
                  <a:schemeClr val="tx1"/>
                </a:solidFill>
                <a:ea typeface="Meiryo UI" pitchFamily="50" charset="-128"/>
                <a:cs typeface="Meiryo UI" pitchFamily="50" charset="-128"/>
              </a:rPr>
              <a:t>. </a:t>
            </a:r>
            <a:r>
              <a:rPr lang="ja-JP" altLang="en-US" sz="2400">
                <a:solidFill>
                  <a:schemeClr val="tx1"/>
                </a:solidFill>
                <a:ea typeface="Meiryo UI" pitchFamily="50" charset="-128"/>
                <a:cs typeface="Meiryo UI" pitchFamily="50" charset="-128"/>
              </a:rPr>
              <a:t>職場に「家族の介護に直面した」ことを伝え、</a:t>
            </a:r>
            <a:br>
              <a:rPr lang="en-US" altLang="ja-JP" sz="2400">
                <a:solidFill>
                  <a:schemeClr val="tx1"/>
                </a:solidFill>
                <a:ea typeface="Meiryo UI" pitchFamily="50" charset="-128"/>
                <a:cs typeface="Meiryo UI" pitchFamily="50" charset="-128"/>
              </a:rPr>
            </a:br>
            <a:r>
              <a:rPr lang="ja-JP" altLang="en-US" sz="2400">
                <a:solidFill>
                  <a:schemeClr val="tx1"/>
                </a:solidFill>
                <a:ea typeface="Meiryo UI" pitchFamily="50" charset="-128"/>
                <a:cs typeface="Meiryo UI" pitchFamily="50" charset="-128"/>
              </a:rPr>
              <a:t>必要に応じて、勤務先の「仕事と介護の両立支援制度」を利用する</a:t>
            </a:r>
          </a:p>
        </p:txBody>
      </p:sp>
      <p:sp>
        <p:nvSpPr>
          <p:cNvPr id="8" name="テキスト ボックス 7">
            <a:extLst>
              <a:ext uri="{FF2B5EF4-FFF2-40B4-BE49-F238E27FC236}">
                <a16:creationId xmlns:a16="http://schemas.microsoft.com/office/drawing/2014/main" id="{2246F639-026E-3D3F-6666-213EC94C9881}"/>
              </a:ext>
            </a:extLst>
          </p:cNvPr>
          <p:cNvSpPr txBox="1"/>
          <p:nvPr/>
        </p:nvSpPr>
        <p:spPr>
          <a:xfrm>
            <a:off x="162801" y="5900842"/>
            <a:ext cx="8785225" cy="810478"/>
          </a:xfrm>
          <a:prstGeom prst="rect">
            <a:avLst/>
          </a:prstGeom>
          <a:noFill/>
        </p:spPr>
        <p:txBody>
          <a:bodyPr wrap="square">
            <a:spAutoFit/>
          </a:bodyPr>
          <a:lstStyle/>
          <a:p>
            <a:pPr marL="101600" indent="-101600" algn="just">
              <a:lnSpc>
                <a:spcPts val="1400"/>
              </a:lnSpc>
              <a:spcBef>
                <a:spcPts val="0"/>
              </a:spcBef>
            </a:pPr>
            <a:r>
              <a:rPr lang="ja-JP" altLang="ja-JP" sz="1200" kern="100">
                <a:effectLst/>
                <a:latin typeface="Century" panose="02040604050505020304" pitchFamily="18" charset="0"/>
                <a:ea typeface="ＭＳ ゴシック" panose="020B0609070205080204" pitchFamily="49" charset="-128"/>
                <a:cs typeface="Times New Roman" panose="02020603050405020304" pitchFamily="18" charset="0"/>
              </a:rPr>
              <a:t>※制度を利用できる労働者：原則として「要介護状態」の「対象家族」を介護する労働者が対象となります。</a:t>
            </a:r>
            <a:endParaRPr lang="ja-JP" altLang="ja-JP" sz="1200" kern="100">
              <a:effectLst/>
              <a:latin typeface="Century" panose="02040604050505020304" pitchFamily="18" charset="0"/>
              <a:ea typeface="ＭＳ 明朝" panose="02020609040205080304" pitchFamily="17" charset="-128"/>
              <a:cs typeface="Times New Roman" panose="02020603050405020304" pitchFamily="18" charset="0"/>
            </a:endParaRPr>
          </a:p>
          <a:p>
            <a:pPr marL="133350" algn="just">
              <a:lnSpc>
                <a:spcPts val="1400"/>
              </a:lnSpc>
              <a:spcBef>
                <a:spcPts val="0"/>
              </a:spcBef>
            </a:pPr>
            <a:r>
              <a:rPr lang="ja-JP" altLang="ja-JP" sz="1200" kern="100">
                <a:effectLst/>
                <a:latin typeface="Century" panose="02040604050505020304" pitchFamily="18" charset="0"/>
                <a:ea typeface="ＭＳ ゴシック" panose="020B0609070205080204" pitchFamily="49" charset="-128"/>
                <a:cs typeface="Times New Roman" panose="02020603050405020304" pitchFamily="18" charset="0"/>
              </a:rPr>
              <a:t>要介護状態：育児・介護休業法上の要介護状態は、「負傷、疾病又は身体上若しくは精神上の障害により、２週間以上の期間にわたり常時介護を必要とする状態</a:t>
            </a:r>
            <a:r>
              <a:rPr lang="ja-JP" altLang="en-US" sz="1200" kern="100">
                <a:effectLst/>
                <a:latin typeface="Century" panose="02040604050505020304" pitchFamily="18" charset="0"/>
                <a:ea typeface="ＭＳ ゴシック" panose="020B0609070205080204" pitchFamily="49" charset="-128"/>
                <a:cs typeface="Times New Roman" panose="02020603050405020304" pitchFamily="18" charset="0"/>
              </a:rPr>
              <a:t>のことであり、「常時介護を必要とする状態に関する判断基準」により判断します。（介護保険制度の要介護認定を受けていなくても取得できます。）</a:t>
            </a:r>
          </a:p>
        </p:txBody>
      </p:sp>
    </p:spTree>
    <p:extLst>
      <p:ext uri="{BB962C8B-B14F-4D97-AF65-F5344CB8AC3E}">
        <p14:creationId xmlns:p14="http://schemas.microsoft.com/office/powerpoint/2010/main" val="387999069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Rectangle 2"/>
          <p:cNvSpPr>
            <a:spLocks noGrp="1"/>
          </p:cNvSpPr>
          <p:nvPr>
            <p:ph type="title"/>
          </p:nvPr>
        </p:nvSpPr>
        <p:spPr>
          <a:xfrm>
            <a:off x="179388" y="178854"/>
            <a:ext cx="8785225" cy="1077218"/>
          </a:xfrm>
        </p:spPr>
        <p:txBody>
          <a:bodyPr>
            <a:normAutofit fontScale="90000"/>
          </a:bodyPr>
          <a:lstStyle/>
          <a:p>
            <a:pPr marL="177800" indent="-177800" algn="ctr"/>
            <a:r>
              <a:rPr lang="ja-JP" altLang="en-US" sz="3600">
                <a:solidFill>
                  <a:schemeClr val="tx1"/>
                </a:solidFill>
                <a:ea typeface="Meiryo UI" pitchFamily="50" charset="-128"/>
                <a:cs typeface="Meiryo UI" pitchFamily="50" charset="-128"/>
              </a:rPr>
              <a:t>２．介護保険制度等による介護サービスを利用し、</a:t>
            </a:r>
            <a:br>
              <a:rPr lang="en-US" altLang="ja-JP" sz="3600">
                <a:solidFill>
                  <a:schemeClr val="tx1"/>
                </a:solidFill>
                <a:ea typeface="Meiryo UI" pitchFamily="50" charset="-128"/>
                <a:cs typeface="Meiryo UI" pitchFamily="50" charset="-128"/>
              </a:rPr>
            </a:br>
            <a:r>
              <a:rPr lang="ja-JP" altLang="en-US" sz="3600">
                <a:solidFill>
                  <a:schemeClr val="tx1"/>
                </a:solidFill>
                <a:ea typeface="Meiryo UI" pitchFamily="50" charset="-128"/>
                <a:cs typeface="Meiryo UI" pitchFamily="50" charset="-128"/>
              </a:rPr>
              <a:t>「自分で介護をしすぎない」</a:t>
            </a:r>
            <a:endParaRPr lang="ja-JP" altLang="en-US" sz="3200">
              <a:solidFill>
                <a:schemeClr val="tx1"/>
              </a:solidFill>
              <a:ea typeface="Meiryo UI" pitchFamily="50" charset="-128"/>
              <a:cs typeface="Meiryo UI" pitchFamily="50" charset="-128"/>
            </a:endParaRPr>
          </a:p>
        </p:txBody>
      </p:sp>
      <p:sp>
        <p:nvSpPr>
          <p:cNvPr id="6" name="スライド番号プレースホルダー 5"/>
          <p:cNvSpPr>
            <a:spLocks noGrp="1"/>
          </p:cNvSpPr>
          <p:nvPr>
            <p:ph type="sldNum" sz="quarter" idx="12"/>
          </p:nvPr>
        </p:nvSpPr>
        <p:spPr/>
        <p:txBody>
          <a:bodyPr>
            <a:normAutofit/>
          </a:bodyPr>
          <a:lstStyle/>
          <a:p>
            <a:pPr>
              <a:defRPr/>
            </a:pPr>
            <a:fld id="{611E3B4C-7884-45CF-A96A-5B53F74AF64E}" type="slidenum">
              <a:rPr lang="en-US" altLang="ja-JP" smtClean="0"/>
              <a:pPr>
                <a:defRPr/>
              </a:pPr>
              <a:t>12</a:t>
            </a:fld>
            <a:endParaRPr lang="en-US" altLang="ja-JP"/>
          </a:p>
        </p:txBody>
      </p:sp>
      <p:sp>
        <p:nvSpPr>
          <p:cNvPr id="46082" name="Rectangle 3"/>
          <p:cNvSpPr>
            <a:spLocks noGrp="1"/>
          </p:cNvSpPr>
          <p:nvPr>
            <p:ph sz="quarter" idx="1"/>
          </p:nvPr>
        </p:nvSpPr>
        <p:spPr>
          <a:xfrm>
            <a:off x="107504" y="1700213"/>
            <a:ext cx="8928992" cy="4968875"/>
          </a:xfrm>
        </p:spPr>
        <p:txBody>
          <a:bodyPr/>
          <a:lstStyle/>
          <a:p>
            <a:pPr>
              <a:lnSpc>
                <a:spcPct val="150000"/>
              </a:lnSpc>
              <a:buFont typeface="Wingdings" pitchFamily="2" charset="2"/>
              <a:buNone/>
            </a:pPr>
            <a:r>
              <a:rPr lang="ja-JP" altLang="en-US" sz="2800" b="1">
                <a:latin typeface="Meiryo UI" pitchFamily="50" charset="-128"/>
                <a:ea typeface="Meiryo UI" pitchFamily="50" charset="-128"/>
                <a:cs typeface="Meiryo UI" pitchFamily="50" charset="-128"/>
              </a:rPr>
              <a:t>要点</a:t>
            </a:r>
          </a:p>
          <a:p>
            <a:pPr>
              <a:lnSpc>
                <a:spcPts val="2900"/>
              </a:lnSpc>
              <a:spcAft>
                <a:spcPts val="1200"/>
              </a:spcAft>
            </a:pPr>
            <a:r>
              <a:rPr lang="ja-JP" altLang="en-US" sz="2400">
                <a:latin typeface="Meiryo UI" pitchFamily="50" charset="-128"/>
                <a:ea typeface="Meiryo UI" pitchFamily="50" charset="-128"/>
                <a:cs typeface="Meiryo UI" pitchFamily="50" charset="-128"/>
              </a:rPr>
              <a:t>介護保険制度等による</a:t>
            </a:r>
            <a:r>
              <a:rPr lang="ja-JP" altLang="en-US" sz="2400" b="1">
                <a:solidFill>
                  <a:schemeClr val="accent6">
                    <a:lumMod val="75000"/>
                  </a:schemeClr>
                </a:solidFill>
                <a:latin typeface="Meiryo UI" pitchFamily="50" charset="-128"/>
                <a:ea typeface="Meiryo UI" pitchFamily="50" charset="-128"/>
                <a:cs typeface="Meiryo UI" pitchFamily="50" charset="-128"/>
              </a:rPr>
              <a:t>介護サービスと企業の両立支援制度を必要に応じて効果的に組み合わせ</a:t>
            </a:r>
            <a:r>
              <a:rPr lang="ja-JP" altLang="en-US" sz="2400">
                <a:latin typeface="Meiryo UI" pitchFamily="50" charset="-128"/>
                <a:ea typeface="Meiryo UI" pitchFamily="50" charset="-128"/>
                <a:cs typeface="Meiryo UI" pitchFamily="50" charset="-128"/>
              </a:rPr>
              <a:t>、仕事と介護を両立することが重要。</a:t>
            </a:r>
            <a:endParaRPr lang="en-US" altLang="ja-JP" sz="2400">
              <a:latin typeface="Meiryo UI" pitchFamily="50" charset="-128"/>
              <a:ea typeface="Meiryo UI" pitchFamily="50" charset="-128"/>
              <a:cs typeface="Meiryo UI" pitchFamily="50" charset="-128"/>
            </a:endParaRPr>
          </a:p>
          <a:p>
            <a:pPr>
              <a:lnSpc>
                <a:spcPts val="2900"/>
              </a:lnSpc>
              <a:spcAft>
                <a:spcPts val="1200"/>
              </a:spcAft>
            </a:pPr>
            <a:r>
              <a:rPr lang="ja-JP" altLang="en-US" sz="2400">
                <a:latin typeface="Meiryo UI" pitchFamily="50" charset="-128"/>
                <a:ea typeface="Meiryo UI" pitchFamily="50" charset="-128"/>
                <a:cs typeface="Meiryo UI" pitchFamily="50" charset="-128"/>
              </a:rPr>
              <a:t>介護休業等を利用しても、</a:t>
            </a:r>
            <a:r>
              <a:rPr lang="ja-JP" altLang="en-US" sz="2400" b="1">
                <a:solidFill>
                  <a:schemeClr val="accent6">
                    <a:lumMod val="75000"/>
                  </a:schemeClr>
                </a:solidFill>
                <a:latin typeface="Meiryo UI" pitchFamily="50" charset="-128"/>
                <a:ea typeface="Meiryo UI" pitchFamily="50" charset="-128"/>
                <a:cs typeface="Meiryo UI" pitchFamily="50" charset="-128"/>
              </a:rPr>
              <a:t>「介護に専念」すると離職につながる可能性が高くなる</a:t>
            </a:r>
            <a:r>
              <a:rPr lang="ja-JP" altLang="en-US" sz="2400">
                <a:latin typeface="Meiryo UI" pitchFamily="50" charset="-128"/>
                <a:ea typeface="Meiryo UI" pitchFamily="50" charset="-128"/>
                <a:cs typeface="Meiryo UI" pitchFamily="50" charset="-128"/>
              </a:rPr>
              <a:t>。</a:t>
            </a:r>
            <a:endParaRPr lang="en-US" altLang="ja-JP" sz="2400">
              <a:latin typeface="Meiryo UI" pitchFamily="50" charset="-128"/>
              <a:ea typeface="Meiryo UI" pitchFamily="50" charset="-128"/>
              <a:cs typeface="Meiryo UI" pitchFamily="50" charset="-128"/>
            </a:endParaRPr>
          </a:p>
          <a:p>
            <a:pPr>
              <a:lnSpc>
                <a:spcPts val="2900"/>
              </a:lnSpc>
              <a:spcAft>
                <a:spcPts val="1200"/>
              </a:spcAft>
            </a:pPr>
            <a:r>
              <a:rPr lang="ja-JP" altLang="en-US" sz="2400">
                <a:latin typeface="Meiryo UI" pitchFamily="50" charset="-128"/>
                <a:ea typeface="Meiryo UI" pitchFamily="50" charset="-128"/>
                <a:cs typeface="Meiryo UI" pitchFamily="50" charset="-128"/>
              </a:rPr>
              <a:t>介護に直面したら職場に相談。いったん両立体制を構築した後でも、</a:t>
            </a:r>
            <a:r>
              <a:rPr lang="ja-JP" altLang="en-US" sz="2400" b="1">
                <a:solidFill>
                  <a:schemeClr val="accent6">
                    <a:lumMod val="75000"/>
                  </a:schemeClr>
                </a:solidFill>
                <a:latin typeface="Meiryo UI" pitchFamily="50" charset="-128"/>
                <a:ea typeface="Meiryo UI" pitchFamily="50" charset="-128"/>
                <a:cs typeface="Meiryo UI" pitchFamily="50" charset="-128"/>
              </a:rPr>
              <a:t>介護の状況にあわせて調整</a:t>
            </a:r>
            <a:endParaRPr lang="en-US" altLang="ja-JP" sz="2400" b="1">
              <a:solidFill>
                <a:schemeClr val="accent6">
                  <a:lumMod val="75000"/>
                </a:schemeClr>
              </a:solidFill>
              <a:latin typeface="Meiryo UI" pitchFamily="50" charset="-128"/>
              <a:ea typeface="Meiryo UI" pitchFamily="50" charset="-128"/>
              <a:cs typeface="Meiryo UI" pitchFamily="50" charset="-128"/>
            </a:endParaRPr>
          </a:p>
          <a:p>
            <a:pPr>
              <a:lnSpc>
                <a:spcPts val="2900"/>
              </a:lnSpc>
              <a:spcAft>
                <a:spcPts val="1200"/>
              </a:spcAft>
            </a:pPr>
            <a:endParaRPr lang="en-US" altLang="ja-JP" sz="2400">
              <a:latin typeface="Meiryo UI" pitchFamily="50" charset="-128"/>
              <a:ea typeface="Meiryo UI" pitchFamily="50" charset="-128"/>
              <a:cs typeface="Meiryo UI" pitchFamily="50" charset="-128"/>
            </a:endParaRPr>
          </a:p>
          <a:p>
            <a:pPr marL="0" indent="0">
              <a:lnSpc>
                <a:spcPts val="2900"/>
              </a:lnSpc>
              <a:spcAft>
                <a:spcPts val="1200"/>
              </a:spcAft>
              <a:buNone/>
            </a:pPr>
            <a:endParaRPr lang="ja-JP" altLang="en-US" sz="2400">
              <a:latin typeface="Meiryo UI" pitchFamily="50" charset="-128"/>
              <a:ea typeface="Meiryo UI" pitchFamily="50" charset="-128"/>
              <a:cs typeface="Meiryo UI" pitchFamily="50" charset="-128"/>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スライド番号プレースホルダー 7"/>
          <p:cNvSpPr>
            <a:spLocks noGrp="1"/>
          </p:cNvSpPr>
          <p:nvPr>
            <p:ph type="sldNum" sz="quarter" idx="12"/>
          </p:nvPr>
        </p:nvSpPr>
        <p:spPr/>
        <p:txBody>
          <a:bodyPr>
            <a:normAutofit/>
          </a:bodyPr>
          <a:lstStyle/>
          <a:p>
            <a:pPr>
              <a:defRPr/>
            </a:pPr>
            <a:fld id="{E1FD9165-4172-44FC-86E4-E24926F65C4B}" type="slidenum">
              <a:rPr lang="en-US" altLang="ja-JP" smtClean="0"/>
              <a:pPr>
                <a:defRPr/>
              </a:pPr>
              <a:t>13</a:t>
            </a:fld>
            <a:endParaRPr lang="en-US" altLang="ja-JP"/>
          </a:p>
        </p:txBody>
      </p:sp>
      <p:sp>
        <p:nvSpPr>
          <p:cNvPr id="7" name="コンテンツ プレースホルダ 3"/>
          <p:cNvSpPr>
            <a:spLocks noGrp="1"/>
          </p:cNvSpPr>
          <p:nvPr>
            <p:ph sz="quarter" idx="1"/>
          </p:nvPr>
        </p:nvSpPr>
        <p:spPr>
          <a:xfrm>
            <a:off x="0" y="1484784"/>
            <a:ext cx="9144000" cy="4968875"/>
          </a:xfrm>
        </p:spPr>
        <p:txBody>
          <a:bodyPr>
            <a:noAutofit/>
          </a:bodyPr>
          <a:lstStyle/>
          <a:p>
            <a:pPr marL="0" indent="0">
              <a:lnSpc>
                <a:spcPct val="150000"/>
              </a:lnSpc>
              <a:spcBef>
                <a:spcPct val="0"/>
              </a:spcBef>
              <a:buClrTx/>
              <a:buSzTx/>
              <a:buFont typeface="Wingdings" pitchFamily="2" charset="2"/>
              <a:buNone/>
              <a:defRPr/>
            </a:pPr>
            <a:r>
              <a:rPr lang="ja-JP" altLang="en-US" sz="2800">
                <a:solidFill>
                  <a:prstClr val="black"/>
                </a:solidFill>
                <a:ea typeface="Meiryo UI" pitchFamily="50" charset="-128"/>
                <a:cs typeface="Meiryo UI" pitchFamily="50" charset="-128"/>
              </a:rPr>
              <a:t>（１）介護保険の概要</a:t>
            </a:r>
          </a:p>
          <a:p>
            <a:pPr lvl="1" indent="-320040">
              <a:lnSpc>
                <a:spcPts val="2300"/>
              </a:lnSpc>
              <a:spcAft>
                <a:spcPts val="400"/>
              </a:spcAft>
              <a:buNone/>
              <a:defRPr/>
            </a:pPr>
            <a:endParaRPr lang="en-US" altLang="ja-JP" sz="1900" u="sng">
              <a:solidFill>
                <a:schemeClr val="tx1">
                  <a:lumMod val="85000"/>
                  <a:lumOff val="15000"/>
                </a:schemeClr>
              </a:solidFill>
              <a:latin typeface="Meiryo UI" pitchFamily="50" charset="-128"/>
              <a:ea typeface="Meiryo UI" pitchFamily="50" charset="-128"/>
              <a:cs typeface="Meiryo UI" pitchFamily="50" charset="-128"/>
            </a:endParaRPr>
          </a:p>
          <a:p>
            <a:pPr lvl="1" indent="-320040">
              <a:lnSpc>
                <a:spcPts val="2300"/>
              </a:lnSpc>
              <a:spcAft>
                <a:spcPts val="400"/>
              </a:spcAft>
              <a:buNone/>
              <a:defRPr/>
            </a:pPr>
            <a:r>
              <a:rPr lang="ja-JP" altLang="ja-JP" sz="1900" u="sng">
                <a:solidFill>
                  <a:schemeClr val="tx1">
                    <a:lumMod val="85000"/>
                    <a:lumOff val="15000"/>
                  </a:schemeClr>
                </a:solidFill>
                <a:latin typeface="Meiryo UI" pitchFamily="50" charset="-128"/>
                <a:ea typeface="Meiryo UI" pitchFamily="50" charset="-128"/>
                <a:cs typeface="Meiryo UI" pitchFamily="50" charset="-128"/>
              </a:rPr>
              <a:t>保険加入者</a:t>
            </a:r>
            <a:r>
              <a:rPr lang="ja-JP" altLang="ja-JP" sz="1900">
                <a:solidFill>
                  <a:schemeClr val="tx1">
                    <a:lumMod val="85000"/>
                    <a:lumOff val="15000"/>
                  </a:schemeClr>
                </a:solidFill>
                <a:latin typeface="Meiryo UI" pitchFamily="50" charset="-128"/>
                <a:ea typeface="Meiryo UI" pitchFamily="50" charset="-128"/>
                <a:cs typeface="Meiryo UI" pitchFamily="50" charset="-128"/>
              </a:rPr>
              <a:t>：</a:t>
            </a:r>
            <a:r>
              <a:rPr lang="en-US" altLang="ja-JP" sz="1900">
                <a:solidFill>
                  <a:schemeClr val="tx1">
                    <a:lumMod val="85000"/>
                    <a:lumOff val="15000"/>
                  </a:schemeClr>
                </a:solidFill>
                <a:latin typeface="Meiryo UI" pitchFamily="50" charset="-128"/>
                <a:ea typeface="Meiryo UI" pitchFamily="50" charset="-128"/>
                <a:cs typeface="Meiryo UI" pitchFamily="50" charset="-128"/>
              </a:rPr>
              <a:t>40</a:t>
            </a:r>
            <a:r>
              <a:rPr lang="ja-JP" altLang="ja-JP" sz="1900">
                <a:solidFill>
                  <a:schemeClr val="tx1">
                    <a:lumMod val="85000"/>
                    <a:lumOff val="15000"/>
                  </a:schemeClr>
                </a:solidFill>
                <a:latin typeface="Meiryo UI" pitchFamily="50" charset="-128"/>
                <a:ea typeface="Meiryo UI" pitchFamily="50" charset="-128"/>
                <a:cs typeface="Meiryo UI" pitchFamily="50" charset="-128"/>
              </a:rPr>
              <a:t>歳以上</a:t>
            </a:r>
          </a:p>
          <a:p>
            <a:pPr lvl="1" indent="-320040">
              <a:lnSpc>
                <a:spcPts val="2300"/>
              </a:lnSpc>
              <a:spcAft>
                <a:spcPts val="400"/>
              </a:spcAft>
              <a:buNone/>
              <a:defRPr/>
            </a:pPr>
            <a:r>
              <a:rPr lang="ja-JP" altLang="ja-JP" sz="1900" u="sng">
                <a:solidFill>
                  <a:schemeClr val="tx1">
                    <a:lumMod val="85000"/>
                    <a:lumOff val="15000"/>
                  </a:schemeClr>
                </a:solidFill>
                <a:latin typeface="Meiryo UI" pitchFamily="50" charset="-128"/>
                <a:ea typeface="Meiryo UI" pitchFamily="50" charset="-128"/>
                <a:cs typeface="Meiryo UI" pitchFamily="50" charset="-128"/>
              </a:rPr>
              <a:t>制度利用者</a:t>
            </a:r>
            <a:r>
              <a:rPr lang="ja-JP" altLang="ja-JP" sz="1900">
                <a:solidFill>
                  <a:schemeClr val="tx1">
                    <a:lumMod val="85000"/>
                    <a:lumOff val="15000"/>
                  </a:schemeClr>
                </a:solidFill>
                <a:latin typeface="Meiryo UI" pitchFamily="50" charset="-128"/>
                <a:ea typeface="Meiryo UI" pitchFamily="50" charset="-128"/>
                <a:cs typeface="Meiryo UI" pitchFamily="50" charset="-128"/>
              </a:rPr>
              <a:t>：</a:t>
            </a:r>
            <a:r>
              <a:rPr lang="en-US" altLang="ja-JP" sz="1900">
                <a:solidFill>
                  <a:schemeClr val="tx1">
                    <a:lumMod val="85000"/>
                    <a:lumOff val="15000"/>
                  </a:schemeClr>
                </a:solidFill>
                <a:latin typeface="Meiryo UI" pitchFamily="50" charset="-128"/>
                <a:ea typeface="Meiryo UI" pitchFamily="50" charset="-128"/>
                <a:cs typeface="Meiryo UI" pitchFamily="50" charset="-128"/>
              </a:rPr>
              <a:t>65</a:t>
            </a:r>
            <a:r>
              <a:rPr lang="ja-JP" altLang="ja-JP" sz="1900">
                <a:solidFill>
                  <a:schemeClr val="tx1">
                    <a:lumMod val="85000"/>
                    <a:lumOff val="15000"/>
                  </a:schemeClr>
                </a:solidFill>
                <a:latin typeface="Meiryo UI" pitchFamily="50" charset="-128"/>
                <a:ea typeface="Meiryo UI" pitchFamily="50" charset="-128"/>
                <a:cs typeface="Meiryo UI" pitchFamily="50" charset="-128"/>
              </a:rPr>
              <a:t>歳以上（</a:t>
            </a:r>
            <a:r>
              <a:rPr lang="en-US" altLang="ja-JP" sz="1900">
                <a:solidFill>
                  <a:schemeClr val="tx1">
                    <a:lumMod val="85000"/>
                    <a:lumOff val="15000"/>
                  </a:schemeClr>
                </a:solidFill>
                <a:latin typeface="Meiryo UI" pitchFamily="50" charset="-128"/>
                <a:ea typeface="Meiryo UI" pitchFamily="50" charset="-128"/>
                <a:cs typeface="Meiryo UI" pitchFamily="50" charset="-128"/>
              </a:rPr>
              <a:t>40</a:t>
            </a:r>
            <a:r>
              <a:rPr lang="ja-JP" altLang="ja-JP" sz="1900">
                <a:solidFill>
                  <a:schemeClr val="tx1">
                    <a:lumMod val="85000"/>
                    <a:lumOff val="15000"/>
                  </a:schemeClr>
                </a:solidFill>
                <a:latin typeface="Meiryo UI" pitchFamily="50" charset="-128"/>
                <a:ea typeface="Meiryo UI" pitchFamily="50" charset="-128"/>
                <a:cs typeface="Meiryo UI" pitchFamily="50" charset="-128"/>
              </a:rPr>
              <a:t>歳から</a:t>
            </a:r>
            <a:r>
              <a:rPr lang="en-US" altLang="ja-JP" sz="1900">
                <a:solidFill>
                  <a:schemeClr val="tx1">
                    <a:lumMod val="85000"/>
                    <a:lumOff val="15000"/>
                  </a:schemeClr>
                </a:solidFill>
                <a:latin typeface="Meiryo UI" pitchFamily="50" charset="-128"/>
                <a:ea typeface="Meiryo UI" pitchFamily="50" charset="-128"/>
                <a:cs typeface="Meiryo UI" pitchFamily="50" charset="-128"/>
              </a:rPr>
              <a:t>64</a:t>
            </a:r>
            <a:r>
              <a:rPr lang="ja-JP" altLang="ja-JP" sz="1900">
                <a:solidFill>
                  <a:schemeClr val="tx1">
                    <a:lumMod val="85000"/>
                    <a:lumOff val="15000"/>
                  </a:schemeClr>
                </a:solidFill>
                <a:latin typeface="Meiryo UI" pitchFamily="50" charset="-128"/>
                <a:ea typeface="Meiryo UI" pitchFamily="50" charset="-128"/>
                <a:cs typeface="Meiryo UI" pitchFamily="50" charset="-128"/>
              </a:rPr>
              <a:t>歳は</a:t>
            </a:r>
            <a:r>
              <a:rPr lang="ja-JP" altLang="en-US" sz="1900">
                <a:solidFill>
                  <a:schemeClr val="tx1">
                    <a:lumMod val="85000"/>
                    <a:lumOff val="15000"/>
                  </a:schemeClr>
                </a:solidFill>
                <a:latin typeface="Meiryo UI" pitchFamily="50" charset="-128"/>
                <a:ea typeface="Meiryo UI" pitchFamily="50" charset="-128"/>
                <a:cs typeface="Meiryo UI" pitchFamily="50" charset="-128"/>
              </a:rPr>
              <a:t>特定疾病</a:t>
            </a:r>
            <a:r>
              <a:rPr lang="ja-JP" altLang="ja-JP" sz="1900">
                <a:solidFill>
                  <a:schemeClr val="tx1">
                    <a:lumMod val="85000"/>
                    <a:lumOff val="15000"/>
                  </a:schemeClr>
                </a:solidFill>
                <a:latin typeface="Meiryo UI" pitchFamily="50" charset="-128"/>
                <a:ea typeface="Meiryo UI" pitchFamily="50" charset="-128"/>
                <a:cs typeface="Meiryo UI" pitchFamily="50" charset="-128"/>
              </a:rPr>
              <a:t>のみ）</a:t>
            </a:r>
          </a:p>
          <a:p>
            <a:pPr marL="320040" lvl="1" indent="0">
              <a:lnSpc>
                <a:spcPts val="2300"/>
              </a:lnSpc>
              <a:spcAft>
                <a:spcPts val="400"/>
              </a:spcAft>
              <a:buNone/>
              <a:defRPr/>
            </a:pPr>
            <a:r>
              <a:rPr lang="ja-JP" altLang="ja-JP" sz="1900" u="sng">
                <a:solidFill>
                  <a:schemeClr val="tx1">
                    <a:lumMod val="85000"/>
                    <a:lumOff val="15000"/>
                  </a:schemeClr>
                </a:solidFill>
                <a:latin typeface="Meiryo UI" pitchFamily="50" charset="-128"/>
                <a:ea typeface="Meiryo UI" pitchFamily="50" charset="-128"/>
                <a:cs typeface="Meiryo UI" pitchFamily="50" charset="-128"/>
              </a:rPr>
              <a:t>介護保険の利用条件</a:t>
            </a:r>
            <a:r>
              <a:rPr lang="ja-JP" altLang="ja-JP" sz="1900">
                <a:solidFill>
                  <a:schemeClr val="tx1">
                    <a:lumMod val="85000"/>
                    <a:lumOff val="15000"/>
                  </a:schemeClr>
                </a:solidFill>
                <a:latin typeface="Meiryo UI" pitchFamily="50" charset="-128"/>
                <a:ea typeface="Meiryo UI" pitchFamily="50" charset="-128"/>
                <a:cs typeface="Meiryo UI" pitchFamily="50" charset="-128"/>
              </a:rPr>
              <a:t>：</a:t>
            </a:r>
            <a:r>
              <a:rPr lang="zh-TW" altLang="en-US" sz="1900" b="1">
                <a:solidFill>
                  <a:schemeClr val="tx1">
                    <a:lumMod val="85000"/>
                    <a:lumOff val="15000"/>
                  </a:schemeClr>
                </a:solidFill>
                <a:latin typeface="Meiryo UI" pitchFamily="50" charset="-128"/>
                <a:ea typeface="Meiryo UI" pitchFamily="50" charset="-128"/>
                <a:cs typeface="Meiryo UI" pitchFamily="50" charset="-128"/>
              </a:rPr>
              <a:t>要介護認定（要支援認定）</a:t>
            </a:r>
            <a:r>
              <a:rPr lang="ja-JP" altLang="en-US" sz="1900" b="1">
                <a:latin typeface="Meiryo UI" pitchFamily="50" charset="-128"/>
                <a:ea typeface="Meiryo UI" pitchFamily="50" charset="-128"/>
                <a:cs typeface="Meiryo UI" pitchFamily="50" charset="-128"/>
              </a:rPr>
              <a:t>等</a:t>
            </a:r>
            <a:r>
              <a:rPr lang="ja-JP" altLang="ja-JP" sz="1900">
                <a:solidFill>
                  <a:schemeClr val="tx1">
                    <a:lumMod val="85000"/>
                    <a:lumOff val="15000"/>
                  </a:schemeClr>
                </a:solidFill>
                <a:latin typeface="Meiryo UI" pitchFamily="50" charset="-128"/>
                <a:ea typeface="Meiryo UI" pitchFamily="50" charset="-128"/>
                <a:cs typeface="Meiryo UI" pitchFamily="50" charset="-128"/>
              </a:rPr>
              <a:t>が必要</a:t>
            </a:r>
            <a:br>
              <a:rPr lang="en-US" altLang="ja-JP" sz="1900">
                <a:solidFill>
                  <a:schemeClr val="tx1">
                    <a:lumMod val="85000"/>
                    <a:lumOff val="15000"/>
                  </a:schemeClr>
                </a:solidFill>
                <a:latin typeface="Meiryo UI" pitchFamily="50" charset="-128"/>
                <a:ea typeface="Meiryo UI" pitchFamily="50" charset="-128"/>
                <a:cs typeface="Meiryo UI" pitchFamily="50" charset="-128"/>
              </a:rPr>
            </a:br>
            <a:r>
              <a:rPr lang="ja-JP" altLang="en-US" sz="1900">
                <a:latin typeface="Meiryo UI" pitchFamily="50" charset="-128"/>
                <a:ea typeface="Meiryo UI" pitchFamily="50" charset="-128"/>
                <a:cs typeface="Meiryo UI" pitchFamily="50" charset="-128"/>
              </a:rPr>
              <a:t>市町村又は</a:t>
            </a:r>
            <a:r>
              <a:rPr lang="ja-JP" altLang="ja-JP" sz="1900">
                <a:solidFill>
                  <a:schemeClr val="tx1">
                    <a:lumMod val="85000"/>
                    <a:lumOff val="15000"/>
                  </a:schemeClr>
                </a:solidFill>
                <a:latin typeface="Meiryo UI" pitchFamily="50" charset="-128"/>
                <a:ea typeface="Meiryo UI" pitchFamily="50" charset="-128"/>
                <a:cs typeface="Meiryo UI" pitchFamily="50" charset="-128"/>
              </a:rPr>
              <a:t>地域包括支援センターに</a:t>
            </a:r>
            <a:r>
              <a:rPr lang="ja-JP" altLang="en-US" sz="1900">
                <a:solidFill>
                  <a:schemeClr val="tx1">
                    <a:lumMod val="85000"/>
                    <a:lumOff val="15000"/>
                  </a:schemeClr>
                </a:solidFill>
                <a:latin typeface="Meiryo UI" pitchFamily="50" charset="-128"/>
                <a:ea typeface="Meiryo UI" pitchFamily="50" charset="-128"/>
                <a:cs typeface="Meiryo UI" pitchFamily="50" charset="-128"/>
              </a:rPr>
              <a:t>相談する。</a:t>
            </a:r>
            <a:endParaRPr lang="ja-JP" altLang="ja-JP" sz="1900">
              <a:solidFill>
                <a:schemeClr val="tx1">
                  <a:lumMod val="85000"/>
                  <a:lumOff val="15000"/>
                </a:schemeClr>
              </a:solidFill>
              <a:latin typeface="Meiryo UI" pitchFamily="50" charset="-128"/>
              <a:ea typeface="Meiryo UI" pitchFamily="50" charset="-128"/>
              <a:cs typeface="Meiryo UI" pitchFamily="50" charset="-128"/>
            </a:endParaRPr>
          </a:p>
          <a:p>
            <a:pPr marL="320040" lvl="1" indent="0">
              <a:lnSpc>
                <a:spcPts val="2300"/>
              </a:lnSpc>
              <a:spcAft>
                <a:spcPts val="400"/>
              </a:spcAft>
              <a:buNone/>
              <a:defRPr/>
            </a:pPr>
            <a:r>
              <a:rPr lang="zh-TW" altLang="en-US" sz="1900" u="sng">
                <a:solidFill>
                  <a:schemeClr val="tx1">
                    <a:lumMod val="85000"/>
                    <a:lumOff val="15000"/>
                  </a:schemeClr>
                </a:solidFill>
                <a:latin typeface="Meiryo UI" pitchFamily="50" charset="-128"/>
                <a:ea typeface="Meiryo UI" pitchFamily="50" charset="-128"/>
                <a:cs typeface="Meiryo UI" pitchFamily="50" charset="-128"/>
              </a:rPr>
              <a:t>要介護認定（要支援認定）</a:t>
            </a:r>
            <a:r>
              <a:rPr lang="ja-JP" altLang="ja-JP" sz="1900">
                <a:solidFill>
                  <a:schemeClr val="tx1">
                    <a:lumMod val="85000"/>
                    <a:lumOff val="15000"/>
                  </a:schemeClr>
                </a:solidFill>
                <a:latin typeface="Meiryo UI" pitchFamily="50" charset="-128"/>
                <a:ea typeface="Meiryo UI" pitchFamily="50" charset="-128"/>
                <a:cs typeface="Meiryo UI" pitchFamily="50" charset="-128"/>
              </a:rPr>
              <a:t>：</a:t>
            </a:r>
            <a:r>
              <a:rPr lang="en-US" altLang="ja-JP" sz="1900">
                <a:solidFill>
                  <a:schemeClr val="tx1">
                    <a:lumMod val="85000"/>
                    <a:lumOff val="15000"/>
                  </a:schemeClr>
                </a:solidFill>
                <a:latin typeface="Meiryo UI" pitchFamily="50" charset="-128"/>
                <a:ea typeface="Meiryo UI" pitchFamily="50" charset="-128"/>
                <a:cs typeface="Meiryo UI" pitchFamily="50" charset="-128"/>
              </a:rPr>
              <a:t>7</a:t>
            </a:r>
            <a:r>
              <a:rPr lang="ja-JP" altLang="en-US" sz="1900">
                <a:solidFill>
                  <a:schemeClr val="tx1">
                    <a:lumMod val="85000"/>
                    <a:lumOff val="15000"/>
                  </a:schemeClr>
                </a:solidFill>
                <a:latin typeface="Meiryo UI" pitchFamily="50" charset="-128"/>
                <a:ea typeface="Meiryo UI" pitchFamily="50" charset="-128"/>
                <a:cs typeface="Meiryo UI" pitchFamily="50" charset="-128"/>
              </a:rPr>
              <a:t>段階及び非該当で認定</a:t>
            </a:r>
            <a:br>
              <a:rPr lang="en-US" altLang="ja-JP" sz="1900">
                <a:solidFill>
                  <a:schemeClr val="tx1">
                    <a:lumMod val="85000"/>
                    <a:lumOff val="15000"/>
                  </a:schemeClr>
                </a:solidFill>
                <a:latin typeface="Meiryo UI" pitchFamily="50" charset="-128"/>
                <a:ea typeface="Meiryo UI" pitchFamily="50" charset="-128"/>
                <a:cs typeface="Meiryo UI" pitchFamily="50" charset="-128"/>
              </a:rPr>
            </a:br>
            <a:r>
              <a:rPr lang="ja-JP" altLang="ja-JP" sz="1900" b="1">
                <a:solidFill>
                  <a:schemeClr val="tx1">
                    <a:lumMod val="85000"/>
                    <a:lumOff val="15000"/>
                  </a:schemeClr>
                </a:solidFill>
                <a:latin typeface="Meiryo UI" pitchFamily="50" charset="-128"/>
                <a:ea typeface="Meiryo UI" pitchFamily="50" charset="-128"/>
                <a:cs typeface="Meiryo UI" pitchFamily="50" charset="-128"/>
              </a:rPr>
              <a:t>要支援</a:t>
            </a:r>
            <a:r>
              <a:rPr lang="en-US" altLang="ja-JP" sz="1900" b="1">
                <a:solidFill>
                  <a:schemeClr val="tx1">
                    <a:lumMod val="85000"/>
                    <a:lumOff val="15000"/>
                  </a:schemeClr>
                </a:solidFill>
                <a:latin typeface="Meiryo UI" pitchFamily="50" charset="-128"/>
                <a:ea typeface="Meiryo UI" pitchFamily="50" charset="-128"/>
                <a:cs typeface="Meiryo UI" pitchFamily="50" charset="-128"/>
              </a:rPr>
              <a:t>1</a:t>
            </a:r>
            <a:r>
              <a:rPr lang="ja-JP" altLang="en-US" sz="1900" b="1" err="1">
                <a:solidFill>
                  <a:schemeClr val="tx1">
                    <a:lumMod val="85000"/>
                    <a:lumOff val="15000"/>
                  </a:schemeClr>
                </a:solidFill>
                <a:latin typeface="Meiryo UI" pitchFamily="50" charset="-128"/>
                <a:ea typeface="Meiryo UI" pitchFamily="50" charset="-128"/>
                <a:cs typeface="Meiryo UI" pitchFamily="50" charset="-128"/>
              </a:rPr>
              <a:t>、</a:t>
            </a:r>
            <a:r>
              <a:rPr lang="en-US" altLang="ja-JP" sz="1900" b="1">
                <a:solidFill>
                  <a:schemeClr val="tx1">
                    <a:lumMod val="85000"/>
                    <a:lumOff val="15000"/>
                  </a:schemeClr>
                </a:solidFill>
                <a:latin typeface="Meiryo UI" pitchFamily="50" charset="-128"/>
                <a:ea typeface="Meiryo UI" pitchFamily="50" charset="-128"/>
                <a:cs typeface="Meiryo UI" pitchFamily="50" charset="-128"/>
              </a:rPr>
              <a:t>2</a:t>
            </a:r>
            <a:r>
              <a:rPr lang="ja-JP" altLang="ja-JP" sz="1900">
                <a:solidFill>
                  <a:schemeClr val="tx1">
                    <a:lumMod val="85000"/>
                    <a:lumOff val="15000"/>
                  </a:schemeClr>
                </a:solidFill>
                <a:latin typeface="Meiryo UI" pitchFamily="50" charset="-128"/>
                <a:ea typeface="Meiryo UI" pitchFamily="50" charset="-128"/>
                <a:cs typeface="Meiryo UI" pitchFamily="50" charset="-128"/>
              </a:rPr>
              <a:t>（地域包括支援センターが介護予防ケアプランを作成）</a:t>
            </a:r>
            <a:endParaRPr lang="en-US" altLang="ja-JP" sz="1900">
              <a:solidFill>
                <a:schemeClr val="tx1">
                  <a:lumMod val="85000"/>
                  <a:lumOff val="15000"/>
                </a:schemeClr>
              </a:solidFill>
              <a:latin typeface="Meiryo UI" pitchFamily="50" charset="-128"/>
              <a:ea typeface="Meiryo UI" pitchFamily="50" charset="-128"/>
              <a:cs typeface="Meiryo UI" pitchFamily="50" charset="-128"/>
            </a:endParaRPr>
          </a:p>
          <a:p>
            <a:pPr marL="320040" lvl="1" indent="0">
              <a:lnSpc>
                <a:spcPts val="2300"/>
              </a:lnSpc>
              <a:spcAft>
                <a:spcPts val="400"/>
              </a:spcAft>
              <a:buNone/>
              <a:defRPr/>
            </a:pPr>
            <a:r>
              <a:rPr lang="ja-JP" altLang="ja-JP" sz="1900" b="1">
                <a:solidFill>
                  <a:schemeClr val="tx1">
                    <a:lumMod val="85000"/>
                    <a:lumOff val="15000"/>
                  </a:schemeClr>
                </a:solidFill>
                <a:latin typeface="Meiryo UI" pitchFamily="50" charset="-128"/>
                <a:ea typeface="Meiryo UI" pitchFamily="50" charset="-128"/>
                <a:cs typeface="Meiryo UI" pitchFamily="50" charset="-128"/>
              </a:rPr>
              <a:t>要介護</a:t>
            </a:r>
            <a:r>
              <a:rPr lang="en-US" altLang="ja-JP" sz="1900" b="1">
                <a:solidFill>
                  <a:schemeClr val="tx1">
                    <a:lumMod val="85000"/>
                    <a:lumOff val="15000"/>
                  </a:schemeClr>
                </a:solidFill>
                <a:latin typeface="Meiryo UI" pitchFamily="50" charset="-128"/>
                <a:ea typeface="Meiryo UI" pitchFamily="50" charset="-128"/>
                <a:cs typeface="Meiryo UI" pitchFamily="50" charset="-128"/>
              </a:rPr>
              <a:t>1</a:t>
            </a:r>
            <a:r>
              <a:rPr lang="ja-JP" altLang="en-US" sz="1900" b="1">
                <a:solidFill>
                  <a:schemeClr val="tx1">
                    <a:lumMod val="85000"/>
                    <a:lumOff val="15000"/>
                  </a:schemeClr>
                </a:solidFill>
                <a:latin typeface="Meiryo UI" pitchFamily="50" charset="-128"/>
                <a:ea typeface="Meiryo UI" pitchFamily="50" charset="-128"/>
                <a:cs typeface="Meiryo UI" pitchFamily="50" charset="-128"/>
              </a:rPr>
              <a:t>～</a:t>
            </a:r>
            <a:r>
              <a:rPr lang="en-US" altLang="ja-JP" sz="1900" b="1">
                <a:solidFill>
                  <a:schemeClr val="tx1">
                    <a:lumMod val="85000"/>
                    <a:lumOff val="15000"/>
                  </a:schemeClr>
                </a:solidFill>
                <a:latin typeface="Meiryo UI" pitchFamily="50" charset="-128"/>
                <a:ea typeface="Meiryo UI" pitchFamily="50" charset="-128"/>
                <a:cs typeface="Meiryo UI" pitchFamily="50" charset="-128"/>
              </a:rPr>
              <a:t>5</a:t>
            </a:r>
            <a:r>
              <a:rPr lang="ja-JP" altLang="en-US" sz="1900">
                <a:latin typeface="Meiryo UI" pitchFamily="50" charset="-128"/>
                <a:ea typeface="Meiryo UI" pitchFamily="50" charset="-128"/>
                <a:cs typeface="Meiryo UI" pitchFamily="50" charset="-128"/>
              </a:rPr>
              <a:t>（介護が必要な方の希望を踏まえ）</a:t>
            </a:r>
            <a:r>
              <a:rPr lang="ja-JP" altLang="ja-JP" sz="1900" u="sng">
                <a:solidFill>
                  <a:schemeClr val="tx1">
                    <a:lumMod val="85000"/>
                    <a:lumOff val="15000"/>
                  </a:schemeClr>
                </a:solidFill>
                <a:latin typeface="Meiryo UI" pitchFamily="50" charset="-128"/>
                <a:ea typeface="Meiryo UI" pitchFamily="50" charset="-128"/>
                <a:cs typeface="Meiryo UI" pitchFamily="50" charset="-128"/>
              </a:rPr>
              <a:t>介護方針の決定</a:t>
            </a:r>
            <a:r>
              <a:rPr lang="ja-JP" altLang="ja-JP" sz="1900">
                <a:solidFill>
                  <a:schemeClr val="tx1">
                    <a:lumMod val="85000"/>
                    <a:lumOff val="15000"/>
                  </a:schemeClr>
                </a:solidFill>
                <a:latin typeface="Meiryo UI" pitchFamily="50" charset="-128"/>
                <a:ea typeface="Meiryo UI" pitchFamily="50" charset="-128"/>
                <a:cs typeface="Meiryo UI" pitchFamily="50" charset="-128"/>
              </a:rPr>
              <a:t>：</a:t>
            </a:r>
            <a:r>
              <a:rPr lang="ja-JP" altLang="ja-JP" sz="1900" b="1">
                <a:solidFill>
                  <a:schemeClr val="tx1">
                    <a:lumMod val="85000"/>
                    <a:lumOff val="15000"/>
                  </a:schemeClr>
                </a:solidFill>
                <a:latin typeface="Meiryo UI" pitchFamily="50" charset="-128"/>
                <a:ea typeface="Meiryo UI" pitchFamily="50" charset="-128"/>
                <a:cs typeface="Meiryo UI" pitchFamily="50" charset="-128"/>
              </a:rPr>
              <a:t>在宅か施設か等</a:t>
            </a:r>
            <a:endParaRPr lang="ja-JP" altLang="ja-JP" sz="1900">
              <a:solidFill>
                <a:schemeClr val="tx1">
                  <a:lumMod val="85000"/>
                  <a:lumOff val="15000"/>
                </a:schemeClr>
              </a:solidFill>
              <a:latin typeface="Meiryo UI" pitchFamily="50" charset="-128"/>
              <a:ea typeface="Meiryo UI" pitchFamily="50" charset="-128"/>
              <a:cs typeface="Meiryo UI" pitchFamily="50" charset="-128"/>
            </a:endParaRPr>
          </a:p>
          <a:p>
            <a:pPr lvl="1" indent="-320040">
              <a:lnSpc>
                <a:spcPts val="2300"/>
              </a:lnSpc>
              <a:spcAft>
                <a:spcPts val="400"/>
              </a:spcAft>
              <a:buNone/>
              <a:defRPr/>
            </a:pPr>
            <a:r>
              <a:rPr lang="ja-JP" altLang="ja-JP" sz="1900" u="sng">
                <a:solidFill>
                  <a:schemeClr val="tx1">
                    <a:lumMod val="85000"/>
                    <a:lumOff val="15000"/>
                  </a:schemeClr>
                </a:solidFill>
                <a:latin typeface="Meiryo UI" pitchFamily="50" charset="-128"/>
                <a:ea typeface="Meiryo UI" pitchFamily="50" charset="-128"/>
                <a:cs typeface="Meiryo UI" pitchFamily="50" charset="-128"/>
              </a:rPr>
              <a:t>利用者負担</a:t>
            </a:r>
            <a:r>
              <a:rPr lang="ja-JP" altLang="ja-JP" sz="1900">
                <a:solidFill>
                  <a:schemeClr val="tx1">
                    <a:lumMod val="85000"/>
                    <a:lumOff val="15000"/>
                  </a:schemeClr>
                </a:solidFill>
                <a:latin typeface="Meiryo UI" pitchFamily="50" charset="-128"/>
                <a:ea typeface="Meiryo UI" pitchFamily="50" charset="-128"/>
                <a:cs typeface="Meiryo UI" pitchFamily="50" charset="-128"/>
              </a:rPr>
              <a:t>：</a:t>
            </a:r>
            <a:r>
              <a:rPr lang="ja-JP" altLang="en-US" sz="1900" b="1">
                <a:latin typeface="Meiryo UI" pitchFamily="50" charset="-128"/>
                <a:ea typeface="Meiryo UI" pitchFamily="50" charset="-128"/>
                <a:cs typeface="Meiryo UI" pitchFamily="50" charset="-128"/>
              </a:rPr>
              <a:t>利用者負担：</a:t>
            </a:r>
            <a:r>
              <a:rPr lang="en-US" altLang="ja-JP" sz="1900" b="1">
                <a:latin typeface="Meiryo UI" pitchFamily="50" charset="-128"/>
                <a:ea typeface="Meiryo UI" pitchFamily="50" charset="-128"/>
                <a:cs typeface="Meiryo UI" pitchFamily="50" charset="-128"/>
              </a:rPr>
              <a:t>1</a:t>
            </a:r>
            <a:r>
              <a:rPr lang="ja-JP" altLang="en-US" sz="1900" b="1">
                <a:latin typeface="Meiryo UI" pitchFamily="50" charset="-128"/>
                <a:ea typeface="Meiryo UI" pitchFamily="50" charset="-128"/>
                <a:cs typeface="Meiryo UI" pitchFamily="50" charset="-128"/>
              </a:rPr>
              <a:t>割（一定以上所得者は</a:t>
            </a:r>
            <a:r>
              <a:rPr lang="en-US" altLang="ja-JP" sz="1900" b="1">
                <a:latin typeface="Meiryo UI" pitchFamily="50" charset="-128"/>
                <a:ea typeface="Meiryo UI" pitchFamily="50" charset="-128"/>
                <a:cs typeface="Meiryo UI" pitchFamily="50" charset="-128"/>
              </a:rPr>
              <a:t>2</a:t>
            </a:r>
            <a:r>
              <a:rPr lang="ja-JP" altLang="en-US" sz="1900" b="1">
                <a:latin typeface="Meiryo UI" pitchFamily="50" charset="-128"/>
                <a:ea typeface="Meiryo UI" pitchFamily="50" charset="-128"/>
                <a:cs typeface="Meiryo UI" pitchFamily="50" charset="-128"/>
              </a:rPr>
              <a:t>割・</a:t>
            </a:r>
            <a:r>
              <a:rPr lang="en-US" altLang="ja-JP" sz="1900" b="1">
                <a:latin typeface="Meiryo UI" pitchFamily="50" charset="-128"/>
                <a:ea typeface="Meiryo UI" pitchFamily="50" charset="-128"/>
                <a:cs typeface="Meiryo UI" pitchFamily="50" charset="-128"/>
              </a:rPr>
              <a:t>3</a:t>
            </a:r>
            <a:r>
              <a:rPr lang="ja-JP" altLang="en-US" sz="1900" b="1">
                <a:latin typeface="Meiryo UI" pitchFamily="50" charset="-128"/>
                <a:ea typeface="Meiryo UI" pitchFamily="50" charset="-128"/>
                <a:cs typeface="Meiryo UI" pitchFamily="50" charset="-128"/>
              </a:rPr>
              <a:t>割）</a:t>
            </a:r>
            <a:endParaRPr lang="ja-JP" altLang="ja-JP" sz="1900" b="1">
              <a:latin typeface="Meiryo UI" pitchFamily="50" charset="-128"/>
              <a:ea typeface="Meiryo UI" pitchFamily="50" charset="-128"/>
              <a:cs typeface="Meiryo UI" pitchFamily="50" charset="-128"/>
            </a:endParaRPr>
          </a:p>
        </p:txBody>
      </p:sp>
      <p:sp>
        <p:nvSpPr>
          <p:cNvPr id="2" name="Rectangle 2">
            <a:extLst>
              <a:ext uri="{FF2B5EF4-FFF2-40B4-BE49-F238E27FC236}">
                <a16:creationId xmlns:a16="http://schemas.microsoft.com/office/drawing/2014/main" id="{3B3A0A3B-7DF9-0C7A-425C-32DE572E9070}"/>
              </a:ext>
            </a:extLst>
          </p:cNvPr>
          <p:cNvSpPr>
            <a:spLocks noGrp="1"/>
          </p:cNvSpPr>
          <p:nvPr>
            <p:ph type="title"/>
          </p:nvPr>
        </p:nvSpPr>
        <p:spPr>
          <a:xfrm>
            <a:off x="179388" y="178854"/>
            <a:ext cx="8785225" cy="1077218"/>
          </a:xfrm>
        </p:spPr>
        <p:txBody>
          <a:bodyPr>
            <a:normAutofit fontScale="90000"/>
          </a:bodyPr>
          <a:lstStyle/>
          <a:p>
            <a:pPr marL="177800" indent="-177800" algn="ctr"/>
            <a:r>
              <a:rPr lang="ja-JP" altLang="en-US" sz="3600">
                <a:solidFill>
                  <a:schemeClr val="tx1"/>
                </a:solidFill>
                <a:ea typeface="Meiryo UI" pitchFamily="50" charset="-128"/>
                <a:cs typeface="Meiryo UI" pitchFamily="50" charset="-128"/>
              </a:rPr>
              <a:t>２．介護保険制度等による介護サービスを利用し、</a:t>
            </a:r>
            <a:br>
              <a:rPr lang="en-US" altLang="ja-JP" sz="3600">
                <a:solidFill>
                  <a:schemeClr val="tx1"/>
                </a:solidFill>
                <a:ea typeface="Meiryo UI" pitchFamily="50" charset="-128"/>
                <a:cs typeface="Meiryo UI" pitchFamily="50" charset="-128"/>
              </a:rPr>
            </a:br>
            <a:r>
              <a:rPr lang="ja-JP" altLang="en-US" sz="3600">
                <a:solidFill>
                  <a:schemeClr val="tx1"/>
                </a:solidFill>
                <a:ea typeface="Meiryo UI" pitchFamily="50" charset="-128"/>
                <a:cs typeface="Meiryo UI" pitchFamily="50" charset="-128"/>
              </a:rPr>
              <a:t>自分で「介護をしすぎない」</a:t>
            </a:r>
            <a:endParaRPr lang="ja-JP" altLang="en-US" sz="3200">
              <a:solidFill>
                <a:schemeClr val="tx1"/>
              </a:solidFill>
              <a:ea typeface="Meiryo UI" pitchFamily="50" charset="-128"/>
              <a:cs typeface="Meiryo UI" pitchFamily="50" charset="-128"/>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スライド番号プレースホルダー 5"/>
          <p:cNvSpPr>
            <a:spLocks noGrp="1"/>
          </p:cNvSpPr>
          <p:nvPr>
            <p:ph type="sldNum" sz="quarter" idx="12"/>
          </p:nvPr>
        </p:nvSpPr>
        <p:spPr/>
        <p:txBody>
          <a:bodyPr>
            <a:normAutofit/>
          </a:bodyPr>
          <a:lstStyle/>
          <a:p>
            <a:pPr>
              <a:defRPr/>
            </a:pPr>
            <a:fld id="{C81A9C9A-8552-4B8C-A812-7FF6B44D1F64}" type="slidenum">
              <a:rPr lang="en-US" altLang="ja-JP" smtClean="0"/>
              <a:pPr>
                <a:defRPr/>
              </a:pPr>
              <a:t>14</a:t>
            </a:fld>
            <a:endParaRPr lang="en-US" altLang="ja-JP"/>
          </a:p>
        </p:txBody>
      </p:sp>
      <p:sp>
        <p:nvSpPr>
          <p:cNvPr id="5" name="コンテンツ プレースホルダー 2">
            <a:extLst>
              <a:ext uri="{FF2B5EF4-FFF2-40B4-BE49-F238E27FC236}">
                <a16:creationId xmlns:a16="http://schemas.microsoft.com/office/drawing/2014/main" id="{111C05F1-775E-2EA8-750E-06C3B50074BE}"/>
              </a:ext>
            </a:extLst>
          </p:cNvPr>
          <p:cNvSpPr>
            <a:spLocks/>
          </p:cNvSpPr>
          <p:nvPr/>
        </p:nvSpPr>
        <p:spPr bwMode="auto">
          <a:xfrm>
            <a:off x="683568" y="1557611"/>
            <a:ext cx="6480175" cy="503237"/>
          </a:xfrm>
          <a:prstGeom prst="rect">
            <a:avLst/>
          </a:prstGeom>
          <a:noFill/>
          <a:ln w="9525">
            <a:noFill/>
            <a:miter lim="800000"/>
            <a:headEnd/>
            <a:tailEnd/>
          </a:ln>
        </p:spPr>
        <p:txBody>
          <a:bodyPr/>
          <a:lstStyle/>
          <a:p>
            <a:pPr marL="228600" indent="-228600" eaLnBrk="0" hangingPunct="0">
              <a:spcBef>
                <a:spcPts val="700"/>
              </a:spcBef>
              <a:buClr>
                <a:schemeClr val="accent2"/>
              </a:buClr>
              <a:buSzPct val="60000"/>
              <a:buFont typeface="Wingdings" pitchFamily="2" charset="2"/>
              <a:buNone/>
            </a:pPr>
            <a:r>
              <a:rPr lang="ja-JP" altLang="en-US" sz="2200">
                <a:solidFill>
                  <a:srgbClr val="262626"/>
                </a:solidFill>
                <a:latin typeface="Meiryo UI" pitchFamily="50" charset="-128"/>
              </a:rPr>
              <a:t>■介護保険サービスの体系</a:t>
            </a:r>
            <a:endParaRPr lang="en-US" altLang="ja-JP" sz="2200">
              <a:solidFill>
                <a:srgbClr val="262626"/>
              </a:solidFill>
              <a:latin typeface="Meiryo UI" pitchFamily="50" charset="-128"/>
            </a:endParaRPr>
          </a:p>
        </p:txBody>
      </p:sp>
      <p:sp>
        <p:nvSpPr>
          <p:cNvPr id="8" name="テキスト ボックス 11">
            <a:extLst>
              <a:ext uri="{FF2B5EF4-FFF2-40B4-BE49-F238E27FC236}">
                <a16:creationId xmlns:a16="http://schemas.microsoft.com/office/drawing/2014/main" id="{C27E2832-6501-43F1-8965-BDE718EA1DD3}"/>
              </a:ext>
            </a:extLst>
          </p:cNvPr>
          <p:cNvSpPr txBox="1">
            <a:spLocks noChangeArrowheads="1"/>
          </p:cNvSpPr>
          <p:nvPr/>
        </p:nvSpPr>
        <p:spPr bwMode="auto">
          <a:xfrm>
            <a:off x="1230185" y="6302841"/>
            <a:ext cx="3311836" cy="246221"/>
          </a:xfrm>
          <a:prstGeom prst="rect">
            <a:avLst/>
          </a:prstGeom>
          <a:noFill/>
          <a:ln w="9525">
            <a:noFill/>
            <a:miter lim="800000"/>
            <a:headEnd/>
            <a:tailEnd/>
          </a:ln>
        </p:spPr>
        <p:txBody>
          <a:bodyPr wrap="square">
            <a:spAutoFit/>
          </a:bodyPr>
          <a:lstStyle/>
          <a:p>
            <a:r>
              <a:rPr lang="ja-JP" altLang="en-US" sz="1000">
                <a:latin typeface="Calibri" pitchFamily="34" charset="0"/>
              </a:rPr>
              <a:t>（資料）</a:t>
            </a:r>
            <a:r>
              <a:rPr kumimoji="1" lang="ja-JP" altLang="en-US" sz="1000">
                <a:solidFill>
                  <a:schemeClr val="tx1"/>
                </a:solidFill>
              </a:rPr>
              <a:t>介護支援プラン策定マニュアル</a:t>
            </a:r>
            <a:endParaRPr lang="ja-JP" altLang="en-US" sz="1000">
              <a:latin typeface="Calibri" pitchFamily="34" charset="0"/>
            </a:endParaRPr>
          </a:p>
        </p:txBody>
      </p:sp>
      <p:sp>
        <p:nvSpPr>
          <p:cNvPr id="2" name="Rectangle 2">
            <a:extLst>
              <a:ext uri="{FF2B5EF4-FFF2-40B4-BE49-F238E27FC236}">
                <a16:creationId xmlns:a16="http://schemas.microsoft.com/office/drawing/2014/main" id="{EFCAACBF-3F33-FFA1-002D-D0719FA8274D}"/>
              </a:ext>
            </a:extLst>
          </p:cNvPr>
          <p:cNvSpPr>
            <a:spLocks noGrp="1"/>
          </p:cNvSpPr>
          <p:nvPr>
            <p:ph type="title"/>
          </p:nvPr>
        </p:nvSpPr>
        <p:spPr>
          <a:xfrm>
            <a:off x="179388" y="178854"/>
            <a:ext cx="8785225" cy="1077218"/>
          </a:xfrm>
        </p:spPr>
        <p:txBody>
          <a:bodyPr>
            <a:normAutofit fontScale="90000"/>
          </a:bodyPr>
          <a:lstStyle/>
          <a:p>
            <a:pPr marL="177800" indent="-177800" algn="ctr"/>
            <a:r>
              <a:rPr lang="ja-JP" altLang="en-US" sz="3600">
                <a:solidFill>
                  <a:schemeClr val="tx1"/>
                </a:solidFill>
                <a:ea typeface="Meiryo UI" pitchFamily="50" charset="-128"/>
                <a:cs typeface="Meiryo UI" pitchFamily="50" charset="-128"/>
              </a:rPr>
              <a:t>２．介護保険制度等による介護サービスを利用し、</a:t>
            </a:r>
            <a:br>
              <a:rPr lang="en-US" altLang="ja-JP" sz="3600">
                <a:solidFill>
                  <a:schemeClr val="tx1"/>
                </a:solidFill>
                <a:ea typeface="Meiryo UI" pitchFamily="50" charset="-128"/>
                <a:cs typeface="Meiryo UI" pitchFamily="50" charset="-128"/>
              </a:rPr>
            </a:br>
            <a:r>
              <a:rPr lang="ja-JP" altLang="en-US" sz="3600">
                <a:solidFill>
                  <a:schemeClr val="tx1"/>
                </a:solidFill>
                <a:ea typeface="Meiryo UI" pitchFamily="50" charset="-128"/>
                <a:cs typeface="Meiryo UI" pitchFamily="50" charset="-128"/>
              </a:rPr>
              <a:t>自分で「介護をしすぎない」</a:t>
            </a:r>
            <a:endParaRPr lang="ja-JP" altLang="en-US" sz="3200">
              <a:solidFill>
                <a:schemeClr val="tx1"/>
              </a:solidFill>
              <a:ea typeface="Meiryo UI" pitchFamily="50" charset="-128"/>
              <a:cs typeface="Meiryo UI" pitchFamily="50" charset="-128"/>
            </a:endParaRPr>
          </a:p>
        </p:txBody>
      </p:sp>
      <p:pic>
        <p:nvPicPr>
          <p:cNvPr id="16" name="図 15">
            <a:extLst>
              <a:ext uri="{FF2B5EF4-FFF2-40B4-BE49-F238E27FC236}">
                <a16:creationId xmlns:a16="http://schemas.microsoft.com/office/drawing/2014/main" id="{481E79C4-E2A6-B12C-3CA3-E4AC04AB68C8}"/>
              </a:ext>
            </a:extLst>
          </p:cNvPr>
          <p:cNvPicPr>
            <a:picLocks noChangeAspect="1"/>
          </p:cNvPicPr>
          <p:nvPr/>
        </p:nvPicPr>
        <p:blipFill>
          <a:blip r:embed="rId3"/>
          <a:stretch>
            <a:fillRect/>
          </a:stretch>
        </p:blipFill>
        <p:spPr>
          <a:xfrm>
            <a:off x="115801" y="2204865"/>
            <a:ext cx="8870900" cy="3528392"/>
          </a:xfrm>
          <a:prstGeom prst="rect">
            <a:avLst/>
          </a:prstGeom>
        </p:spPr>
      </p:pic>
      <p:sp>
        <p:nvSpPr>
          <p:cNvPr id="18" name="テキスト ボックス 17">
            <a:extLst>
              <a:ext uri="{FF2B5EF4-FFF2-40B4-BE49-F238E27FC236}">
                <a16:creationId xmlns:a16="http://schemas.microsoft.com/office/drawing/2014/main" id="{06BD192C-6234-DB9C-202C-C568DACFCB96}"/>
              </a:ext>
            </a:extLst>
          </p:cNvPr>
          <p:cNvSpPr txBox="1"/>
          <p:nvPr/>
        </p:nvSpPr>
        <p:spPr>
          <a:xfrm>
            <a:off x="136974" y="5548280"/>
            <a:ext cx="8663173" cy="738664"/>
          </a:xfrm>
          <a:prstGeom prst="rect">
            <a:avLst/>
          </a:prstGeom>
          <a:noFill/>
        </p:spPr>
        <p:txBody>
          <a:bodyPr wrap="square">
            <a:spAutoFit/>
          </a:bodyPr>
          <a:lstStyle/>
          <a:p>
            <a:r>
              <a:rPr lang="en-US" altLang="ja-JP" sz="1400"/>
              <a:t>※</a:t>
            </a:r>
            <a:r>
              <a:rPr lang="ja-JP" altLang="en-US" sz="1400"/>
              <a:t>印のサービスは、原則要介護１以上の方のみ利用できます。ただし、介護老人福祉施設（特別養護老人ホーム）は原則要介護３以上の方、認知症対応型共同生活介護（認知症高齢者グループホーム）は要支援２以上の方が利用できます。</a:t>
            </a:r>
          </a:p>
        </p:txBody>
      </p:sp>
    </p:spTree>
    <p:extLst>
      <p:ext uri="{BB962C8B-B14F-4D97-AF65-F5344CB8AC3E}">
        <p14:creationId xmlns:p14="http://schemas.microsoft.com/office/powerpoint/2010/main" val="246734723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1" name="Rectangle 2"/>
          <p:cNvSpPr>
            <a:spLocks noGrp="1"/>
          </p:cNvSpPr>
          <p:nvPr>
            <p:ph type="title"/>
          </p:nvPr>
        </p:nvSpPr>
        <p:spPr>
          <a:xfrm>
            <a:off x="179388" y="188640"/>
            <a:ext cx="8785225" cy="1077218"/>
          </a:xfrm>
        </p:spPr>
        <p:txBody>
          <a:bodyPr>
            <a:normAutofit/>
          </a:bodyPr>
          <a:lstStyle/>
          <a:p>
            <a:pPr algn="ctr"/>
            <a:r>
              <a:rPr lang="ja-JP" altLang="en-US" sz="3200">
                <a:solidFill>
                  <a:schemeClr val="tx1"/>
                </a:solidFill>
                <a:latin typeface="Meiryo UI" pitchFamily="50" charset="-128"/>
                <a:ea typeface="Meiryo UI" pitchFamily="50" charset="-128"/>
                <a:cs typeface="Meiryo UI" pitchFamily="50" charset="-128"/>
              </a:rPr>
              <a:t>３．地域包括支援センターやケアマネジャーには、　　　　　　　　　　　　　　「自らの働き方に関する希望も伝えながら相談する」 </a:t>
            </a:r>
            <a:endParaRPr lang="ja-JP" altLang="en-US" sz="3200">
              <a:solidFill>
                <a:schemeClr val="tx1"/>
              </a:solidFill>
              <a:ea typeface="Meiryo UI" pitchFamily="50" charset="-128"/>
              <a:cs typeface="Meiryo UI" pitchFamily="50" charset="-128"/>
            </a:endParaRPr>
          </a:p>
        </p:txBody>
      </p:sp>
      <p:sp>
        <p:nvSpPr>
          <p:cNvPr id="6" name="スライド番号プレースホルダー 5"/>
          <p:cNvSpPr>
            <a:spLocks noGrp="1"/>
          </p:cNvSpPr>
          <p:nvPr>
            <p:ph type="sldNum" sz="quarter" idx="12"/>
          </p:nvPr>
        </p:nvSpPr>
        <p:spPr/>
        <p:txBody>
          <a:bodyPr>
            <a:normAutofit/>
          </a:bodyPr>
          <a:lstStyle/>
          <a:p>
            <a:pPr>
              <a:defRPr/>
            </a:pPr>
            <a:fld id="{3E5ECEFE-8610-4751-8A9A-20F392D7F992}" type="slidenum">
              <a:rPr lang="en-US" altLang="ja-JP" smtClean="0"/>
              <a:pPr>
                <a:defRPr/>
              </a:pPr>
              <a:t>15</a:t>
            </a:fld>
            <a:endParaRPr lang="en-US" altLang="ja-JP"/>
          </a:p>
        </p:txBody>
      </p:sp>
      <p:sp>
        <p:nvSpPr>
          <p:cNvPr id="56322" name="Rectangle 3"/>
          <p:cNvSpPr>
            <a:spLocks noGrp="1"/>
          </p:cNvSpPr>
          <p:nvPr>
            <p:ph sz="quarter" idx="1"/>
          </p:nvPr>
        </p:nvSpPr>
        <p:spPr>
          <a:xfrm>
            <a:off x="107504" y="1700213"/>
            <a:ext cx="8964612" cy="4968875"/>
          </a:xfrm>
        </p:spPr>
        <p:txBody>
          <a:bodyPr/>
          <a:lstStyle/>
          <a:p>
            <a:pPr>
              <a:lnSpc>
                <a:spcPct val="150000"/>
              </a:lnSpc>
              <a:buFont typeface="Wingdings" pitchFamily="2" charset="2"/>
              <a:buNone/>
            </a:pPr>
            <a:r>
              <a:rPr lang="ja-JP" altLang="en-US" sz="2800" b="1">
                <a:latin typeface="Meiryo UI" pitchFamily="50" charset="-128"/>
                <a:ea typeface="Meiryo UI" pitchFamily="50" charset="-128"/>
                <a:cs typeface="Meiryo UI" pitchFamily="50" charset="-128"/>
              </a:rPr>
              <a:t>要点</a:t>
            </a:r>
            <a:endParaRPr lang="en-US" altLang="ja-JP" sz="2800" b="1">
              <a:latin typeface="Meiryo UI" pitchFamily="50" charset="-128"/>
              <a:ea typeface="Meiryo UI" pitchFamily="50" charset="-128"/>
              <a:cs typeface="Meiryo UI" pitchFamily="50" charset="-128"/>
            </a:endParaRPr>
          </a:p>
          <a:p>
            <a:pPr>
              <a:lnSpc>
                <a:spcPts val="2900"/>
              </a:lnSpc>
              <a:spcAft>
                <a:spcPts val="1200"/>
              </a:spcAft>
            </a:pPr>
            <a:r>
              <a:rPr lang="ja-JP" altLang="en-US" sz="2400">
                <a:latin typeface="Meiryo UI" panose="020B0604030504040204" pitchFamily="50" charset="-128"/>
                <a:ea typeface="Meiryo UI" panose="020B0604030504040204" pitchFamily="50" charset="-128"/>
                <a:sym typeface="Meiryo UI" panose="020B0604030504040204" pitchFamily="50" charset="-128"/>
              </a:rPr>
              <a:t>介護について相談したいときは、まずは</a:t>
            </a:r>
            <a:r>
              <a:rPr lang="ja-JP" altLang="en-US" sz="2400" b="1">
                <a:solidFill>
                  <a:schemeClr val="accent6">
                    <a:lumMod val="75000"/>
                  </a:schemeClr>
                </a:solidFill>
                <a:latin typeface="Meiryo UI" panose="020B0604030504040204" pitchFamily="50" charset="-128"/>
                <a:ea typeface="Meiryo UI" panose="020B0604030504040204" pitchFamily="50" charset="-128"/>
                <a:sym typeface="Meiryo UI" panose="020B0604030504040204" pitchFamily="50" charset="-128"/>
              </a:rPr>
              <a:t>「地域包括支援センター」</a:t>
            </a:r>
            <a:r>
              <a:rPr lang="ja-JP" altLang="en-US" sz="2400">
                <a:latin typeface="Meiryo UI" panose="020B0604030504040204" pitchFamily="50" charset="-128"/>
                <a:ea typeface="Meiryo UI" panose="020B0604030504040204" pitchFamily="50" charset="-128"/>
                <a:sym typeface="Meiryo UI" panose="020B0604030504040204" pitchFamily="50" charset="-128"/>
              </a:rPr>
              <a:t>へ。</a:t>
            </a:r>
            <a:endParaRPr lang="en-US" altLang="ja-JP" sz="2400">
              <a:latin typeface="Meiryo UI" panose="020B0604030504040204" pitchFamily="50" charset="-128"/>
              <a:ea typeface="Meiryo UI" panose="020B0604030504040204" pitchFamily="50" charset="-128"/>
              <a:sym typeface="Meiryo UI" panose="020B0604030504040204" pitchFamily="50" charset="-128"/>
            </a:endParaRPr>
          </a:p>
          <a:p>
            <a:pPr>
              <a:lnSpc>
                <a:spcPts val="2900"/>
              </a:lnSpc>
              <a:spcAft>
                <a:spcPts val="1200"/>
              </a:spcAft>
            </a:pPr>
            <a:r>
              <a:rPr lang="ja-JP" altLang="en-US" sz="2400">
                <a:latin typeface="Meiryo UI" panose="020B0604030504040204" pitchFamily="50" charset="-128"/>
                <a:ea typeface="Meiryo UI" panose="020B0604030504040204" pitchFamily="50" charset="-128"/>
                <a:sym typeface="Meiryo UI" panose="020B0604030504040204" pitchFamily="50" charset="-128"/>
              </a:rPr>
              <a:t>要介護認定後、</a:t>
            </a:r>
            <a:r>
              <a:rPr lang="ja-JP" altLang="en-US" sz="2400" b="1">
                <a:solidFill>
                  <a:schemeClr val="accent6">
                    <a:lumMod val="75000"/>
                  </a:schemeClr>
                </a:solidFill>
                <a:latin typeface="Meiryo UI" panose="020B0604030504040204" pitchFamily="50" charset="-128"/>
                <a:ea typeface="Meiryo UI" panose="020B0604030504040204" pitchFamily="50" charset="-128"/>
                <a:sym typeface="Meiryo UI" panose="020B0604030504040204" pitchFamily="50" charset="-128"/>
              </a:rPr>
              <a:t>在宅介護を希望</a:t>
            </a:r>
            <a:r>
              <a:rPr lang="ja-JP" altLang="en-US" sz="2400">
                <a:latin typeface="Meiryo UI" panose="020B0604030504040204" pitchFamily="50" charset="-128"/>
                <a:ea typeface="Meiryo UI" panose="020B0604030504040204" pitchFamily="50" charset="-128"/>
                <a:sym typeface="Meiryo UI" panose="020B0604030504040204" pitchFamily="50" charset="-128"/>
              </a:rPr>
              <a:t>する場合は、ケアプランを作成する</a:t>
            </a:r>
            <a:r>
              <a:rPr lang="ja-JP" altLang="en-US" sz="2400" b="1">
                <a:solidFill>
                  <a:schemeClr val="accent6">
                    <a:lumMod val="75000"/>
                  </a:schemeClr>
                </a:solidFill>
                <a:latin typeface="Meiryo UI" panose="020B0604030504040204" pitchFamily="50" charset="-128"/>
                <a:ea typeface="Meiryo UI" panose="020B0604030504040204" pitchFamily="50" charset="-128"/>
                <a:sym typeface="Meiryo UI" panose="020B0604030504040204" pitchFamily="50" charset="-128"/>
              </a:rPr>
              <a:t>ケアマネジャー</a:t>
            </a:r>
            <a:r>
              <a:rPr lang="ja-JP" altLang="en-US" sz="2400">
                <a:latin typeface="Meiryo UI" panose="020B0604030504040204" pitchFamily="50" charset="-128"/>
                <a:ea typeface="Meiryo UI" panose="020B0604030504040204" pitchFamily="50" charset="-128"/>
                <a:sym typeface="Meiryo UI" panose="020B0604030504040204" pitchFamily="50" charset="-128"/>
              </a:rPr>
              <a:t>との相談が重要。</a:t>
            </a:r>
            <a:endParaRPr lang="en-US" altLang="ja-JP" sz="2400">
              <a:latin typeface="Meiryo UI" panose="020B0604030504040204" pitchFamily="50" charset="-128"/>
              <a:ea typeface="Meiryo UI" panose="020B0604030504040204" pitchFamily="50" charset="-128"/>
              <a:sym typeface="Meiryo UI" panose="020B0604030504040204" pitchFamily="50" charset="-128"/>
            </a:endParaRPr>
          </a:p>
          <a:p>
            <a:pPr>
              <a:lnSpc>
                <a:spcPts val="2900"/>
              </a:lnSpc>
              <a:spcBef>
                <a:spcPts val="1800"/>
              </a:spcBef>
              <a:spcAft>
                <a:spcPts val="1200"/>
              </a:spcAft>
            </a:pPr>
            <a:r>
              <a:rPr lang="ja-JP" altLang="en-US" sz="2400">
                <a:latin typeface="Meiryo UI" pitchFamily="50" charset="-128"/>
                <a:ea typeface="Meiryo UI" pitchFamily="50" charset="-128"/>
                <a:cs typeface="Meiryo UI" pitchFamily="50" charset="-128"/>
              </a:rPr>
              <a:t>状況が変化したらケアマネジャーに相談してケアプランの見直しをする。</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スライド番号プレースホルダー 4"/>
          <p:cNvSpPr>
            <a:spLocks noGrp="1"/>
          </p:cNvSpPr>
          <p:nvPr>
            <p:ph type="sldNum" sz="quarter" idx="12"/>
          </p:nvPr>
        </p:nvSpPr>
        <p:spPr/>
        <p:txBody>
          <a:bodyPr>
            <a:normAutofit/>
          </a:bodyPr>
          <a:lstStyle/>
          <a:p>
            <a:pPr>
              <a:defRPr/>
            </a:pPr>
            <a:fld id="{693889E1-5B28-4BCD-A267-B6602D92AE0C}" type="slidenum">
              <a:rPr lang="en-US" altLang="ja-JP" smtClean="0"/>
              <a:pPr>
                <a:defRPr/>
              </a:pPr>
              <a:t>16</a:t>
            </a:fld>
            <a:endParaRPr lang="en-US" altLang="ja-JP"/>
          </a:p>
        </p:txBody>
      </p:sp>
      <p:sp>
        <p:nvSpPr>
          <p:cNvPr id="59393" name="Rectangle 3"/>
          <p:cNvSpPr>
            <a:spLocks noGrp="1"/>
          </p:cNvSpPr>
          <p:nvPr>
            <p:ph sz="quarter" idx="1"/>
          </p:nvPr>
        </p:nvSpPr>
        <p:spPr>
          <a:xfrm>
            <a:off x="179388" y="1700213"/>
            <a:ext cx="8785225" cy="4968875"/>
          </a:xfrm>
        </p:spPr>
        <p:txBody>
          <a:bodyPr/>
          <a:lstStyle/>
          <a:p>
            <a:pPr marL="0" indent="0">
              <a:lnSpc>
                <a:spcPct val="150000"/>
              </a:lnSpc>
              <a:buFont typeface="Wingdings" pitchFamily="2" charset="2"/>
              <a:buNone/>
            </a:pPr>
            <a:r>
              <a:rPr lang="ja-JP" altLang="en-US" sz="2800">
                <a:latin typeface="Meiryo UI" pitchFamily="50" charset="-128"/>
                <a:ea typeface="Meiryo UI" pitchFamily="50" charset="-128"/>
                <a:cs typeface="Meiryo UI" pitchFamily="50" charset="-128"/>
              </a:rPr>
              <a:t>（１）地域包括支援センターとは</a:t>
            </a:r>
            <a:endParaRPr lang="en-US" altLang="ja-JP" sz="1800">
              <a:latin typeface="Meiryo UI" pitchFamily="50" charset="-128"/>
              <a:ea typeface="Meiryo UI" pitchFamily="50" charset="-128"/>
              <a:cs typeface="Meiryo UI" pitchFamily="50" charset="-128"/>
            </a:endParaRPr>
          </a:p>
          <a:p>
            <a:pPr marL="271463" indent="-271463">
              <a:lnSpc>
                <a:spcPts val="2900"/>
              </a:lnSpc>
              <a:spcAft>
                <a:spcPts val="1200"/>
              </a:spcAft>
            </a:pPr>
            <a:r>
              <a:rPr lang="ja-JP" altLang="en-US" sz="2000">
                <a:latin typeface="Meiryo UI" pitchFamily="50" charset="-128"/>
                <a:ea typeface="Meiryo UI" pitchFamily="50" charset="-128"/>
                <a:cs typeface="Meiryo UI" pitchFamily="50" charset="-128"/>
              </a:rPr>
              <a:t>介護について分からないことがあれば、</a:t>
            </a:r>
            <a:r>
              <a:rPr lang="ja-JP" altLang="en-US" sz="2000">
                <a:solidFill>
                  <a:srgbClr val="E46C0A"/>
                </a:solidFill>
                <a:latin typeface="Meiryo UI" pitchFamily="50" charset="-128"/>
                <a:ea typeface="Meiryo UI" pitchFamily="50" charset="-128"/>
                <a:cs typeface="Meiryo UI" pitchFamily="50" charset="-128"/>
              </a:rPr>
              <a:t>「地域包括支援センター」</a:t>
            </a:r>
            <a:r>
              <a:rPr lang="ja-JP" altLang="en-US" sz="2000">
                <a:latin typeface="Meiryo UI" pitchFamily="50" charset="-128"/>
                <a:ea typeface="Meiryo UI" pitchFamily="50" charset="-128"/>
                <a:cs typeface="Meiryo UI" pitchFamily="50" charset="-128"/>
              </a:rPr>
              <a:t>に相談すれば、介護の専門家</a:t>
            </a:r>
            <a:r>
              <a:rPr lang="en-US" altLang="ja-JP" sz="2000">
                <a:latin typeface="Meiryo UI" pitchFamily="50" charset="-128"/>
                <a:ea typeface="Meiryo UI" pitchFamily="50" charset="-128"/>
                <a:cs typeface="Meiryo UI" pitchFamily="50" charset="-128"/>
              </a:rPr>
              <a:t>(</a:t>
            </a:r>
            <a:r>
              <a:rPr lang="ja-JP" altLang="en-US" sz="2000">
                <a:latin typeface="Meiryo UI" pitchFamily="50" charset="-128"/>
                <a:ea typeface="Meiryo UI" pitchFamily="50" charset="-128"/>
                <a:cs typeface="Meiryo UI" pitchFamily="50" charset="-128"/>
              </a:rPr>
              <a:t>保健師、社会福祉士、主任ケアマネジャーなど</a:t>
            </a:r>
            <a:r>
              <a:rPr lang="en-US" altLang="ja-JP" sz="2000">
                <a:latin typeface="Meiryo UI" pitchFamily="50" charset="-128"/>
                <a:ea typeface="Meiryo UI" pitchFamily="50" charset="-128"/>
                <a:cs typeface="Meiryo UI" pitchFamily="50" charset="-128"/>
              </a:rPr>
              <a:t>)</a:t>
            </a:r>
            <a:r>
              <a:rPr lang="ja-JP" altLang="en-US" sz="2000">
                <a:latin typeface="Meiryo UI" pitchFamily="50" charset="-128"/>
                <a:ea typeface="Meiryo UI" pitchFamily="50" charset="-128"/>
                <a:cs typeface="Meiryo UI" pitchFamily="50" charset="-128"/>
              </a:rPr>
              <a:t>が相談に乗ってくれる。</a:t>
            </a:r>
            <a:endParaRPr lang="en-US" altLang="ja-JP" sz="2000">
              <a:latin typeface="Meiryo UI" pitchFamily="50" charset="-128"/>
              <a:ea typeface="Meiryo UI" pitchFamily="50" charset="-128"/>
              <a:cs typeface="Meiryo UI" pitchFamily="50" charset="-128"/>
            </a:endParaRPr>
          </a:p>
          <a:p>
            <a:pPr marL="271463" indent="-271463">
              <a:lnSpc>
                <a:spcPts val="2900"/>
              </a:lnSpc>
              <a:spcAft>
                <a:spcPts val="1200"/>
              </a:spcAft>
            </a:pPr>
            <a:r>
              <a:rPr lang="ja-JP" altLang="en-US" sz="2000">
                <a:latin typeface="Meiryo UI" pitchFamily="50" charset="-128"/>
                <a:ea typeface="Meiryo UI" pitchFamily="50" charset="-128"/>
                <a:cs typeface="Meiryo UI" pitchFamily="50" charset="-128"/>
              </a:rPr>
              <a:t>介護が必要なご家族の居住地を担当する地域包括支援センターの所在地については、各市町村のホームページや、「介護サービス情報公表システム」等で確認できる。</a:t>
            </a:r>
          </a:p>
          <a:p>
            <a:pPr marL="0" indent="0" algn="r">
              <a:lnSpc>
                <a:spcPts val="2500"/>
              </a:lnSpc>
              <a:spcBef>
                <a:spcPts val="0"/>
              </a:spcBef>
              <a:spcAft>
                <a:spcPts val="1200"/>
              </a:spcAft>
              <a:buNone/>
            </a:pPr>
            <a:r>
              <a:rPr lang="ja-JP" altLang="en-US" sz="2000">
                <a:latin typeface="Meiryo UI" pitchFamily="50" charset="-128"/>
                <a:ea typeface="Meiryo UI" pitchFamily="50" charset="-128"/>
                <a:cs typeface="Meiryo UI" pitchFamily="50" charset="-128"/>
              </a:rPr>
              <a:t>詳しくは</a:t>
            </a:r>
            <a:r>
              <a:rPr lang="ja-JP" altLang="en-US" sz="2000">
                <a:latin typeface="Meiryo UI" panose="020B0604030504040204" pitchFamily="50" charset="-128"/>
                <a:ea typeface="Meiryo UI" panose="020B0604030504040204" pitchFamily="50" charset="-128"/>
                <a:hlinkClick r:id="rId3"/>
              </a:rPr>
              <a:t>こちら</a:t>
            </a:r>
            <a:endParaRPr lang="ja-JP" altLang="en-US" sz="2000">
              <a:latin typeface="Meiryo UI" panose="020B0604030504040204" pitchFamily="50" charset="-128"/>
              <a:ea typeface="Meiryo UI" panose="020B0604030504040204" pitchFamily="50" charset="-128"/>
              <a:cs typeface="Meiryo UI" panose="020B0604030504040204" pitchFamily="50" charset="-128"/>
            </a:endParaRPr>
          </a:p>
        </p:txBody>
      </p:sp>
      <p:sp>
        <p:nvSpPr>
          <p:cNvPr id="2" name="Rectangle 4">
            <a:extLst>
              <a:ext uri="{FF2B5EF4-FFF2-40B4-BE49-F238E27FC236}">
                <a16:creationId xmlns:a16="http://schemas.microsoft.com/office/drawing/2014/main" id="{8764B884-C3F2-CF72-D2FB-0A1680C21B65}"/>
              </a:ext>
            </a:extLst>
          </p:cNvPr>
          <p:cNvSpPr txBox="1">
            <a:spLocks noChangeArrowheads="1"/>
          </p:cNvSpPr>
          <p:nvPr/>
        </p:nvSpPr>
        <p:spPr>
          <a:xfrm>
            <a:off x="-239487" y="5344864"/>
            <a:ext cx="9622974" cy="866775"/>
          </a:xfrm>
          <a:prstGeom prst="rect">
            <a:avLst/>
          </a:prstGeom>
        </p:spPr>
        <p:txBody>
          <a:bodyPr vert="horz" anchor="ctr">
            <a:noAutofit/>
          </a:bodyPr>
          <a:lstStyle>
            <a:lvl1pPr algn="l" rtl="0" eaLnBrk="1" latinLnBrk="0" hangingPunct="1">
              <a:spcBef>
                <a:spcPct val="0"/>
              </a:spcBef>
              <a:buNone/>
              <a:defRPr kumimoji="1" sz="4400" kern="1200">
                <a:solidFill>
                  <a:schemeClr val="tx2"/>
                </a:solidFill>
                <a:latin typeface="+mj-lt"/>
                <a:ea typeface="+mj-ea"/>
                <a:cs typeface="+mj-cs"/>
              </a:defRPr>
            </a:lvl1pPr>
          </a:lstStyle>
          <a:p>
            <a:pPr algn="ctr" fontAlgn="auto">
              <a:spcAft>
                <a:spcPts val="0"/>
              </a:spcAft>
            </a:pPr>
            <a:endParaRPr lang="en-US" altLang="ja-JP" sz="2600" b="1">
              <a:latin typeface="Meiryo UI" pitchFamily="50" charset="-128"/>
              <a:ea typeface="Meiryo UI" pitchFamily="50" charset="-128"/>
              <a:cs typeface="Meiryo UI" pitchFamily="50" charset="-128"/>
            </a:endParaRPr>
          </a:p>
          <a:p>
            <a:pPr algn="ctr" fontAlgn="auto">
              <a:spcAft>
                <a:spcPts val="0"/>
              </a:spcAft>
            </a:pPr>
            <a:r>
              <a:rPr lang="ja-JP" altLang="en-US" sz="2600" b="1">
                <a:latin typeface="Meiryo UI" pitchFamily="50" charset="-128"/>
                <a:ea typeface="Meiryo UI" pitchFamily="50" charset="-128"/>
                <a:cs typeface="Meiryo UI" pitchFamily="50" charset="-128"/>
              </a:rPr>
              <a:t>介護に直面したら、まずは地域包括支援センターに相談</a:t>
            </a:r>
          </a:p>
        </p:txBody>
      </p:sp>
      <p:sp>
        <p:nvSpPr>
          <p:cNvPr id="6" name="矢印: 上向き折線 5">
            <a:extLst>
              <a:ext uri="{FF2B5EF4-FFF2-40B4-BE49-F238E27FC236}">
                <a16:creationId xmlns:a16="http://schemas.microsoft.com/office/drawing/2014/main" id="{4ED26F8C-E588-9F1F-47C4-4C62BC5B73D7}"/>
              </a:ext>
            </a:extLst>
          </p:cNvPr>
          <p:cNvSpPr/>
          <p:nvPr/>
        </p:nvSpPr>
        <p:spPr>
          <a:xfrm rot="5400000">
            <a:off x="6807165" y="3930139"/>
            <a:ext cx="428892" cy="866775"/>
          </a:xfrm>
          <a:prstGeom prst="bentUpArrow">
            <a:avLst/>
          </a:prstGeom>
          <a:solidFill>
            <a:srgbClr val="85A7D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8" name="図 7">
            <a:extLst>
              <a:ext uri="{FF2B5EF4-FFF2-40B4-BE49-F238E27FC236}">
                <a16:creationId xmlns:a16="http://schemas.microsoft.com/office/drawing/2014/main" id="{A752E859-5728-13C4-0737-9171344E43DA}"/>
              </a:ext>
            </a:extLst>
          </p:cNvPr>
          <p:cNvPicPr>
            <a:picLocks noChangeAspect="1"/>
          </p:cNvPicPr>
          <p:nvPr/>
        </p:nvPicPr>
        <p:blipFill>
          <a:blip r:embed="rId4"/>
          <a:stretch>
            <a:fillRect/>
          </a:stretch>
        </p:blipFill>
        <p:spPr>
          <a:xfrm>
            <a:off x="7886985" y="4619017"/>
            <a:ext cx="1073869" cy="1073869"/>
          </a:xfrm>
          <a:prstGeom prst="rect">
            <a:avLst/>
          </a:prstGeom>
        </p:spPr>
      </p:pic>
      <p:sp>
        <p:nvSpPr>
          <p:cNvPr id="12" name="Rectangle 2">
            <a:extLst>
              <a:ext uri="{FF2B5EF4-FFF2-40B4-BE49-F238E27FC236}">
                <a16:creationId xmlns:a16="http://schemas.microsoft.com/office/drawing/2014/main" id="{08A09437-6A44-F10D-9993-170C3A7D22FC}"/>
              </a:ext>
            </a:extLst>
          </p:cNvPr>
          <p:cNvSpPr>
            <a:spLocks noGrp="1"/>
          </p:cNvSpPr>
          <p:nvPr>
            <p:ph type="title"/>
          </p:nvPr>
        </p:nvSpPr>
        <p:spPr>
          <a:xfrm>
            <a:off x="179388" y="188640"/>
            <a:ext cx="8785225" cy="1077218"/>
          </a:xfrm>
        </p:spPr>
        <p:txBody>
          <a:bodyPr>
            <a:normAutofit/>
          </a:bodyPr>
          <a:lstStyle/>
          <a:p>
            <a:pPr algn="ctr"/>
            <a:r>
              <a:rPr lang="ja-JP" altLang="en-US" sz="3200">
                <a:solidFill>
                  <a:schemeClr val="tx1"/>
                </a:solidFill>
                <a:latin typeface="Meiryo UI" pitchFamily="50" charset="-128"/>
                <a:ea typeface="Meiryo UI" pitchFamily="50" charset="-128"/>
                <a:cs typeface="Meiryo UI" pitchFamily="50" charset="-128"/>
              </a:rPr>
              <a:t>３．地域包括支援センターやケアマネジャーには、　　　　　　　　　　　　　　「自らの働き方に関する希望も伝えながら相談する」 </a:t>
            </a:r>
            <a:endParaRPr lang="ja-JP" altLang="en-US" sz="3200">
              <a:solidFill>
                <a:schemeClr val="tx1"/>
              </a:solidFill>
              <a:ea typeface="Meiryo UI" pitchFamily="50" charset="-128"/>
              <a:cs typeface="Meiryo UI" pitchFamily="50" charset="-128"/>
            </a:endParaRPr>
          </a:p>
        </p:txBody>
      </p:sp>
    </p:spTree>
    <p:extLst>
      <p:ext uri="{BB962C8B-B14F-4D97-AF65-F5344CB8AC3E}">
        <p14:creationId xmlns:p14="http://schemas.microsoft.com/office/powerpoint/2010/main" val="144325731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スライド番号プレースホルダー 7"/>
          <p:cNvSpPr>
            <a:spLocks noGrp="1"/>
          </p:cNvSpPr>
          <p:nvPr>
            <p:ph type="sldNum" sz="quarter" idx="12"/>
          </p:nvPr>
        </p:nvSpPr>
        <p:spPr/>
        <p:txBody>
          <a:bodyPr>
            <a:normAutofit/>
          </a:bodyPr>
          <a:lstStyle/>
          <a:p>
            <a:pPr>
              <a:defRPr/>
            </a:pPr>
            <a:fld id="{A283C074-381D-4709-9129-8AC163852AF8}" type="slidenum">
              <a:rPr lang="en-US" altLang="ja-JP" smtClean="0"/>
              <a:pPr>
                <a:defRPr/>
              </a:pPr>
              <a:t>17</a:t>
            </a:fld>
            <a:endParaRPr lang="en-US" altLang="ja-JP"/>
          </a:p>
        </p:txBody>
      </p:sp>
      <p:sp>
        <p:nvSpPr>
          <p:cNvPr id="6" name="コンテンツ プレースホルダ 3"/>
          <p:cNvSpPr>
            <a:spLocks noGrp="1"/>
          </p:cNvSpPr>
          <p:nvPr>
            <p:ph sz="quarter" idx="1"/>
          </p:nvPr>
        </p:nvSpPr>
        <p:spPr>
          <a:xfrm>
            <a:off x="179388" y="1700213"/>
            <a:ext cx="8785225" cy="4968875"/>
          </a:xfrm>
        </p:spPr>
        <p:txBody>
          <a:bodyPr/>
          <a:lstStyle/>
          <a:p>
            <a:pPr eaLnBrk="1" hangingPunct="1">
              <a:lnSpc>
                <a:spcPct val="150000"/>
              </a:lnSpc>
              <a:buFont typeface="Wingdings" pitchFamily="2" charset="2"/>
              <a:buNone/>
            </a:pPr>
            <a:r>
              <a:rPr lang="ja-JP" altLang="en-US" sz="2800">
                <a:latin typeface="Meiryo UI" pitchFamily="50" charset="-128"/>
                <a:ea typeface="Meiryo UI" pitchFamily="50" charset="-128"/>
                <a:cs typeface="Meiryo UI" pitchFamily="50" charset="-128"/>
              </a:rPr>
              <a:t>（２）ケアマネジャーとは</a:t>
            </a:r>
            <a:endParaRPr lang="ja-JP" altLang="en-US" sz="1800">
              <a:latin typeface="Meiryo UI" pitchFamily="50" charset="-128"/>
              <a:ea typeface="Meiryo UI" pitchFamily="50" charset="-128"/>
              <a:cs typeface="Meiryo UI" pitchFamily="50" charset="-128"/>
            </a:endParaRPr>
          </a:p>
          <a:p>
            <a:pPr eaLnBrk="1" hangingPunct="1">
              <a:lnSpc>
                <a:spcPts val="2800"/>
              </a:lnSpc>
              <a:spcAft>
                <a:spcPts val="1200"/>
              </a:spcAft>
            </a:pPr>
            <a:r>
              <a:rPr lang="ja-JP" altLang="en-US" sz="2000">
                <a:latin typeface="Meiryo UI" pitchFamily="50" charset="-128"/>
                <a:ea typeface="Meiryo UI" pitchFamily="50" charset="-128"/>
                <a:cs typeface="Meiryo UI" pitchFamily="50" charset="-128"/>
              </a:rPr>
              <a:t>ケアマネジャーとは（介護支援専門員）</a:t>
            </a:r>
            <a:br>
              <a:rPr lang="en-US" altLang="ja-JP" sz="1800">
                <a:latin typeface="Meiryo UI" pitchFamily="50" charset="-128"/>
                <a:ea typeface="Meiryo UI" pitchFamily="50" charset="-128"/>
                <a:cs typeface="Meiryo UI" pitchFamily="50" charset="-128"/>
              </a:rPr>
            </a:br>
            <a:r>
              <a:rPr lang="ja-JP" altLang="en-US" sz="2000">
                <a:latin typeface="Meiryo UI" pitchFamily="50" charset="-128"/>
                <a:ea typeface="Meiryo UI" pitchFamily="50" charset="-128"/>
                <a:cs typeface="Meiryo UI" pitchFamily="50" charset="-128"/>
              </a:rPr>
              <a:t>●保健・医療・福祉関係の国家資格者などで、</a:t>
            </a:r>
            <a:br>
              <a:rPr lang="en-US" altLang="ja-JP" sz="2000">
                <a:latin typeface="Meiryo UI" pitchFamily="50" charset="-128"/>
                <a:ea typeface="Meiryo UI" pitchFamily="50" charset="-128"/>
                <a:cs typeface="Meiryo UI" pitchFamily="50" charset="-128"/>
              </a:rPr>
            </a:br>
            <a:r>
              <a:rPr lang="ja-JP" altLang="en-US" sz="2000">
                <a:latin typeface="Meiryo UI" pitchFamily="50" charset="-128"/>
                <a:ea typeface="Meiryo UI" pitchFamily="50" charset="-128"/>
                <a:cs typeface="Meiryo UI" pitchFamily="50" charset="-128"/>
              </a:rPr>
              <a:t>   ５年以上の実務経験があり、かつ、ケアマネジャー試験に合格した人</a:t>
            </a:r>
            <a:br>
              <a:rPr lang="ja-JP" altLang="en-US" sz="2000">
                <a:latin typeface="Meiryo UI" pitchFamily="50" charset="-128"/>
                <a:ea typeface="Meiryo UI" pitchFamily="50" charset="-128"/>
                <a:cs typeface="Meiryo UI" pitchFamily="50" charset="-128"/>
              </a:rPr>
            </a:br>
            <a:r>
              <a:rPr lang="ja-JP" altLang="en-US" sz="2000">
                <a:latin typeface="Meiryo UI" pitchFamily="50" charset="-128"/>
                <a:ea typeface="Meiryo UI" pitchFamily="50" charset="-128"/>
                <a:cs typeface="Meiryo UI" pitchFamily="50" charset="-128"/>
              </a:rPr>
              <a:t>●介護サービス等のコーディネーター</a:t>
            </a:r>
            <a:endParaRPr lang="en-US" altLang="ja-JP" sz="2000">
              <a:latin typeface="Meiryo UI" pitchFamily="50" charset="-128"/>
              <a:ea typeface="Meiryo UI" pitchFamily="50" charset="-128"/>
              <a:cs typeface="Meiryo UI" pitchFamily="50" charset="-128"/>
            </a:endParaRPr>
          </a:p>
          <a:p>
            <a:pPr marL="271463" indent="-271463">
              <a:lnSpc>
                <a:spcPts val="2900"/>
              </a:lnSpc>
              <a:spcAft>
                <a:spcPts val="1200"/>
              </a:spcAft>
            </a:pPr>
            <a:r>
              <a:rPr lang="ja-JP" altLang="en-US" sz="2000">
                <a:latin typeface="Meiryo UI" pitchFamily="50" charset="-128"/>
                <a:ea typeface="Meiryo UI" pitchFamily="50" charset="-128"/>
                <a:cs typeface="Meiryo UI" pitchFamily="50" charset="-128"/>
              </a:rPr>
              <a:t>要介護度が判定された後、施設への入所ではなく在宅介護を希望する場合、ケアマネジャーと相談しながら「どのような介護保険サービスを、いつ、どれだけ利用するか」についてケアプラン作成してもらい、サービスを利用することになる。</a:t>
            </a:r>
            <a:endParaRPr lang="en-US" altLang="ja-JP" sz="2000">
              <a:latin typeface="Meiryo UI" pitchFamily="50" charset="-128"/>
              <a:ea typeface="Meiryo UI" pitchFamily="50" charset="-128"/>
              <a:cs typeface="Meiryo UI" pitchFamily="50" charset="-128"/>
            </a:endParaRPr>
          </a:p>
          <a:p>
            <a:pPr marL="0" indent="0">
              <a:lnSpc>
                <a:spcPts val="2900"/>
              </a:lnSpc>
              <a:spcAft>
                <a:spcPts val="1200"/>
              </a:spcAft>
              <a:buNone/>
            </a:pPr>
            <a:r>
              <a:rPr lang="ja-JP" altLang="en-US" sz="2000">
                <a:latin typeface="Meiryo UI" pitchFamily="50" charset="-128"/>
                <a:ea typeface="Meiryo UI" pitchFamily="50" charset="-128"/>
                <a:cs typeface="Meiryo UI" pitchFamily="50" charset="-128"/>
              </a:rPr>
              <a:t>　　その際、</a:t>
            </a:r>
            <a:r>
              <a:rPr lang="ja-JP" altLang="en-US" sz="2000">
                <a:solidFill>
                  <a:schemeClr val="accent6">
                    <a:lumMod val="75000"/>
                  </a:schemeClr>
                </a:solidFill>
                <a:latin typeface="Meiryo UI" pitchFamily="50" charset="-128"/>
                <a:ea typeface="Meiryo UI" pitchFamily="50" charset="-128"/>
                <a:cs typeface="Meiryo UI" pitchFamily="50" charset="-128"/>
              </a:rPr>
              <a:t>自らの働き方に関する希望も伝えながら相談すること</a:t>
            </a:r>
            <a:r>
              <a:rPr lang="ja-JP" altLang="en-US" sz="2000">
                <a:latin typeface="Meiryo UI" pitchFamily="50" charset="-128"/>
                <a:ea typeface="Meiryo UI" pitchFamily="50" charset="-128"/>
                <a:cs typeface="Meiryo UI" pitchFamily="50" charset="-128"/>
              </a:rPr>
              <a:t>が重要。</a:t>
            </a:r>
            <a:endParaRPr lang="en-US" altLang="ja-JP" sz="2000">
              <a:latin typeface="Meiryo UI" pitchFamily="50" charset="-128"/>
              <a:ea typeface="Meiryo UI" pitchFamily="50" charset="-128"/>
              <a:cs typeface="Meiryo UI" pitchFamily="50" charset="-128"/>
            </a:endParaRPr>
          </a:p>
        </p:txBody>
      </p:sp>
      <p:sp>
        <p:nvSpPr>
          <p:cNvPr id="7" name="Rectangle 2">
            <a:extLst>
              <a:ext uri="{FF2B5EF4-FFF2-40B4-BE49-F238E27FC236}">
                <a16:creationId xmlns:a16="http://schemas.microsoft.com/office/drawing/2014/main" id="{51F0F9C8-FDC9-C28D-734C-B7BED2FCDA9D}"/>
              </a:ext>
            </a:extLst>
          </p:cNvPr>
          <p:cNvSpPr>
            <a:spLocks noGrp="1"/>
          </p:cNvSpPr>
          <p:nvPr>
            <p:ph type="title"/>
          </p:nvPr>
        </p:nvSpPr>
        <p:spPr>
          <a:xfrm>
            <a:off x="179388" y="188640"/>
            <a:ext cx="8785225" cy="1077218"/>
          </a:xfrm>
        </p:spPr>
        <p:txBody>
          <a:bodyPr>
            <a:normAutofit/>
          </a:bodyPr>
          <a:lstStyle/>
          <a:p>
            <a:pPr algn="ctr"/>
            <a:r>
              <a:rPr lang="ja-JP" altLang="en-US" sz="3200">
                <a:solidFill>
                  <a:schemeClr val="tx1"/>
                </a:solidFill>
                <a:latin typeface="Meiryo UI" pitchFamily="50" charset="-128"/>
                <a:ea typeface="Meiryo UI" pitchFamily="50" charset="-128"/>
                <a:cs typeface="Meiryo UI" pitchFamily="50" charset="-128"/>
              </a:rPr>
              <a:t>３．地域包括支援センターやケアマネジャーには、　　　　　　　　　　　　　　「自らの働き方に関する希望も伝えながら相談する」 </a:t>
            </a:r>
            <a:endParaRPr lang="ja-JP" altLang="en-US" sz="3200">
              <a:solidFill>
                <a:schemeClr val="tx1"/>
              </a:solidFill>
              <a:ea typeface="Meiryo UI" pitchFamily="50" charset="-128"/>
              <a:cs typeface="Meiryo UI" pitchFamily="50" charset="-128"/>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スライド番号プレースホルダー 7"/>
          <p:cNvSpPr>
            <a:spLocks noGrp="1"/>
          </p:cNvSpPr>
          <p:nvPr>
            <p:ph type="sldNum" sz="quarter" idx="12"/>
          </p:nvPr>
        </p:nvSpPr>
        <p:spPr/>
        <p:txBody>
          <a:bodyPr>
            <a:normAutofit/>
          </a:bodyPr>
          <a:lstStyle/>
          <a:p>
            <a:pPr>
              <a:defRPr/>
            </a:pPr>
            <a:fld id="{EAF26C75-5315-44ED-B253-1488EF8B82CF}" type="slidenum">
              <a:rPr lang="en-US" altLang="ja-JP" smtClean="0"/>
              <a:pPr>
                <a:defRPr/>
              </a:pPr>
              <a:t>18</a:t>
            </a:fld>
            <a:endParaRPr lang="en-US" altLang="ja-JP"/>
          </a:p>
        </p:txBody>
      </p:sp>
      <p:sp>
        <p:nvSpPr>
          <p:cNvPr id="60417" name="コンテンツ プレースホルダ 3"/>
          <p:cNvSpPr>
            <a:spLocks noGrp="1"/>
          </p:cNvSpPr>
          <p:nvPr>
            <p:ph sz="quarter" idx="1"/>
          </p:nvPr>
        </p:nvSpPr>
        <p:spPr>
          <a:xfrm>
            <a:off x="214666" y="1374152"/>
            <a:ext cx="8785225" cy="4968875"/>
          </a:xfrm>
        </p:spPr>
        <p:txBody>
          <a:bodyPr/>
          <a:lstStyle/>
          <a:p>
            <a:pPr eaLnBrk="1" hangingPunct="1">
              <a:lnSpc>
                <a:spcPct val="150000"/>
              </a:lnSpc>
              <a:buFont typeface="Wingdings" pitchFamily="2" charset="2"/>
              <a:buNone/>
            </a:pPr>
            <a:r>
              <a:rPr lang="ja-JP" altLang="en-US" sz="2800">
                <a:latin typeface="Meiryo UI" pitchFamily="50" charset="-128"/>
                <a:ea typeface="Meiryo UI" pitchFamily="50" charset="-128"/>
                <a:cs typeface="Meiryo UI" pitchFamily="50" charset="-128"/>
              </a:rPr>
              <a:t>（３）ケアマネジャーに伝えるべきこと</a:t>
            </a:r>
            <a:endParaRPr lang="en-US" altLang="ja-JP" sz="2800">
              <a:latin typeface="Meiryo UI" pitchFamily="50" charset="-128"/>
              <a:ea typeface="Meiryo UI" pitchFamily="50" charset="-128"/>
              <a:cs typeface="Meiryo UI" pitchFamily="50" charset="-128"/>
            </a:endParaRPr>
          </a:p>
          <a:p>
            <a:pPr>
              <a:defRPr/>
            </a:pPr>
            <a:r>
              <a:rPr lang="ja-JP" altLang="en-US" sz="2000">
                <a:latin typeface="Meiryo UI" panose="020B0604030504040204" pitchFamily="50" charset="-128"/>
                <a:ea typeface="Meiryo UI" panose="020B0604030504040204" pitchFamily="50" charset="-128"/>
                <a:sym typeface="Meiryo UI" panose="020B0604030504040204" pitchFamily="50" charset="-128"/>
              </a:rPr>
              <a:t>介護が必要な人について</a:t>
            </a:r>
            <a:endParaRPr lang="en-US" altLang="ja-JP" sz="2000">
              <a:latin typeface="Meiryo UI" panose="020B0604030504040204" pitchFamily="50" charset="-128"/>
              <a:ea typeface="Meiryo UI" panose="020B0604030504040204" pitchFamily="50" charset="-128"/>
              <a:sym typeface="Meiryo UI" panose="020B0604030504040204" pitchFamily="50" charset="-128"/>
            </a:endParaRPr>
          </a:p>
          <a:p>
            <a:pPr marL="0" indent="0">
              <a:buNone/>
              <a:defRPr/>
            </a:pPr>
            <a:r>
              <a:rPr lang="ja-JP" altLang="en-US" sz="2000">
                <a:latin typeface="Meiryo UI" panose="020B0604030504040204" pitchFamily="50" charset="-128"/>
                <a:ea typeface="Meiryo UI" panose="020B0604030504040204" pitchFamily="50" charset="-128"/>
                <a:sym typeface="Meiryo UI" panose="020B0604030504040204" pitchFamily="50" charset="-128"/>
              </a:rPr>
              <a:t>　　・健康状態や介護に対する考え方（自宅で最期までか、施設へ入居するかなど）</a:t>
            </a:r>
            <a:endParaRPr lang="en-US" altLang="ja-JP" sz="2000">
              <a:latin typeface="Meiryo UI" panose="020B0604030504040204" pitchFamily="50" charset="-128"/>
              <a:ea typeface="Meiryo UI" panose="020B0604030504040204" pitchFamily="50" charset="-128"/>
              <a:sym typeface="Meiryo UI" panose="020B0604030504040204" pitchFamily="50" charset="-128"/>
            </a:endParaRPr>
          </a:p>
          <a:p>
            <a:pPr marL="0" indent="0">
              <a:buNone/>
              <a:defRPr/>
            </a:pPr>
            <a:r>
              <a:rPr lang="ja-JP" altLang="en-US" sz="2000">
                <a:latin typeface="Meiryo UI" panose="020B0604030504040204" pitchFamily="50" charset="-128"/>
                <a:ea typeface="Meiryo UI" panose="020B0604030504040204" pitchFamily="50" charset="-128"/>
                <a:sym typeface="Meiryo UI" panose="020B0604030504040204" pitchFamily="50" charset="-128"/>
              </a:rPr>
              <a:t>　　・生活のこと（生活パターン、経済状況、交友関係、趣味・嗜好、悩み等）</a:t>
            </a:r>
            <a:endParaRPr lang="en-US" altLang="ja-JP" sz="2000">
              <a:latin typeface="Meiryo UI" panose="020B0604030504040204" pitchFamily="50" charset="-128"/>
              <a:ea typeface="Meiryo UI" panose="020B0604030504040204" pitchFamily="50" charset="-128"/>
              <a:sym typeface="Meiryo UI" panose="020B0604030504040204" pitchFamily="50" charset="-128"/>
            </a:endParaRPr>
          </a:p>
          <a:p>
            <a:pPr>
              <a:spcAft>
                <a:spcPts val="600"/>
              </a:spcAft>
              <a:defRPr/>
            </a:pPr>
            <a:r>
              <a:rPr lang="ja-JP" altLang="en-US" sz="2000">
                <a:latin typeface="Meiryo UI" panose="020B0604030504040204" pitchFamily="50" charset="-128"/>
                <a:ea typeface="Meiryo UI" panose="020B0604030504040204" pitchFamily="50" charset="-128"/>
                <a:sym typeface="Meiryo UI" panose="020B0604030504040204" pitchFamily="50" charset="-128"/>
              </a:rPr>
              <a:t>あなた（介護者）自身について</a:t>
            </a:r>
          </a:p>
          <a:p>
            <a:pPr marL="0" indent="0">
              <a:spcBef>
                <a:spcPts val="0"/>
              </a:spcBef>
              <a:buNone/>
              <a:defRPr/>
            </a:pPr>
            <a:r>
              <a:rPr lang="ja-JP" altLang="en-US" sz="2000">
                <a:latin typeface="Meiryo UI" panose="020B0604030504040204" pitchFamily="50" charset="-128"/>
                <a:ea typeface="Meiryo UI" panose="020B0604030504040204" pitchFamily="50" charset="-128"/>
                <a:sym typeface="Meiryo UI" panose="020B0604030504040204" pitchFamily="50" charset="-128"/>
              </a:rPr>
              <a:t>　　・介護に対する考え方や状況</a:t>
            </a:r>
            <a:endParaRPr lang="en-US" altLang="ja-JP" sz="2000">
              <a:latin typeface="Meiryo UI" panose="020B0604030504040204" pitchFamily="50" charset="-128"/>
              <a:ea typeface="Meiryo UI" panose="020B0604030504040204" pitchFamily="50" charset="-128"/>
              <a:sym typeface="Meiryo UI" panose="020B0604030504040204" pitchFamily="50" charset="-128"/>
            </a:endParaRPr>
          </a:p>
          <a:p>
            <a:pPr marL="0" indent="0">
              <a:buNone/>
              <a:defRPr/>
            </a:pPr>
            <a:r>
              <a:rPr lang="ja-JP" altLang="en-US" sz="2000">
                <a:latin typeface="Meiryo UI" panose="020B0604030504040204" pitchFamily="50" charset="-128"/>
                <a:ea typeface="Meiryo UI" panose="020B0604030504040204" pitchFamily="50" charset="-128"/>
                <a:sym typeface="Meiryo UI" panose="020B0604030504040204" pitchFamily="50" charset="-128"/>
              </a:rPr>
              <a:t>　（介護経験の有無、介護を担える範囲、介護分担者の有無、介護サービスの利用　　　</a:t>
            </a:r>
            <a:br>
              <a:rPr lang="en-US" altLang="ja-JP" sz="2000">
                <a:latin typeface="Meiryo UI" panose="020B0604030504040204" pitchFamily="50" charset="-128"/>
                <a:ea typeface="Meiryo UI" panose="020B0604030504040204" pitchFamily="50" charset="-128"/>
                <a:sym typeface="Meiryo UI" panose="020B0604030504040204" pitchFamily="50" charset="-128"/>
              </a:rPr>
            </a:br>
            <a:r>
              <a:rPr lang="ja-JP" altLang="en-US" sz="2000">
                <a:latin typeface="Meiryo UI" panose="020B0604030504040204" pitchFamily="50" charset="-128"/>
                <a:ea typeface="Meiryo UI" panose="020B0604030504040204" pitchFamily="50" charset="-128"/>
                <a:sym typeface="Meiryo UI" panose="020B0604030504040204" pitchFamily="50" charset="-128"/>
              </a:rPr>
              <a:t>　　 意向等）</a:t>
            </a:r>
            <a:endParaRPr lang="en-US" altLang="ja-JP" sz="2000">
              <a:latin typeface="Meiryo UI" panose="020B0604030504040204" pitchFamily="50" charset="-128"/>
              <a:ea typeface="Meiryo UI" panose="020B0604030504040204" pitchFamily="50" charset="-128"/>
              <a:sym typeface="Meiryo UI" panose="020B0604030504040204" pitchFamily="50" charset="-128"/>
            </a:endParaRPr>
          </a:p>
          <a:p>
            <a:pPr marL="0" indent="0">
              <a:buNone/>
              <a:defRPr/>
            </a:pPr>
            <a:r>
              <a:rPr lang="ja-JP" altLang="en-US" sz="2000">
                <a:latin typeface="Meiryo UI" panose="020B0604030504040204" pitchFamily="50" charset="-128"/>
                <a:ea typeface="Meiryo UI" panose="020B0604030504040204" pitchFamily="50" charset="-128"/>
                <a:sym typeface="Meiryo UI" panose="020B0604030504040204" pitchFamily="50" charset="-128"/>
              </a:rPr>
              <a:t>　　・</a:t>
            </a:r>
            <a:r>
              <a:rPr lang="ja-JP" altLang="en-US" sz="2000" b="1">
                <a:solidFill>
                  <a:schemeClr val="accent6">
                    <a:lumMod val="75000"/>
                  </a:schemeClr>
                </a:solidFill>
                <a:latin typeface="Meiryo UI" panose="020B0604030504040204" pitchFamily="50" charset="-128"/>
                <a:ea typeface="Meiryo UI" panose="020B0604030504040204" pitchFamily="50" charset="-128"/>
                <a:sym typeface="Meiryo UI" panose="020B0604030504040204" pitchFamily="50" charset="-128"/>
              </a:rPr>
              <a:t>仕事や生活のこと</a:t>
            </a:r>
            <a:endParaRPr lang="en-US" altLang="ja-JP" sz="2000" b="1">
              <a:solidFill>
                <a:schemeClr val="accent6">
                  <a:lumMod val="75000"/>
                </a:schemeClr>
              </a:solidFill>
              <a:latin typeface="Meiryo UI" panose="020B0604030504040204" pitchFamily="50" charset="-128"/>
              <a:ea typeface="Meiryo UI" panose="020B0604030504040204" pitchFamily="50" charset="-128"/>
              <a:sym typeface="Meiryo UI" panose="020B0604030504040204" pitchFamily="50" charset="-128"/>
            </a:endParaRPr>
          </a:p>
          <a:p>
            <a:pPr marL="0" indent="0">
              <a:buNone/>
              <a:defRPr/>
            </a:pPr>
            <a:r>
              <a:rPr lang="ja-JP" altLang="en-US" sz="2000">
                <a:latin typeface="Meiryo UI" panose="020B0604030504040204" pitchFamily="50" charset="-128"/>
                <a:ea typeface="Meiryo UI" panose="020B0604030504040204" pitchFamily="50" charset="-128"/>
                <a:sym typeface="Meiryo UI" panose="020B0604030504040204" pitchFamily="50" charset="-128"/>
              </a:rPr>
              <a:t>　（健康状態、仕事内容、勤務時間、残業の有無、出張の頻度、転勤の有無、</a:t>
            </a:r>
            <a:endParaRPr lang="en-US" altLang="ja-JP" sz="2000">
              <a:latin typeface="Meiryo UI" panose="020B0604030504040204" pitchFamily="50" charset="-128"/>
              <a:ea typeface="Meiryo UI" panose="020B0604030504040204" pitchFamily="50" charset="-128"/>
              <a:sym typeface="Meiryo UI" panose="020B0604030504040204" pitchFamily="50" charset="-128"/>
            </a:endParaRPr>
          </a:p>
          <a:p>
            <a:pPr marL="0" indent="0">
              <a:buNone/>
              <a:defRPr/>
            </a:pPr>
            <a:r>
              <a:rPr lang="ja-JP" altLang="en-US" sz="2000">
                <a:latin typeface="Meiryo UI" panose="020B0604030504040204" pitchFamily="50" charset="-128"/>
                <a:ea typeface="Meiryo UI" panose="020B0604030504040204" pitchFamily="50" charset="-128"/>
                <a:sym typeface="Meiryo UI" panose="020B0604030504040204" pitchFamily="50" charset="-128"/>
              </a:rPr>
              <a:t>　 　会社や同僚の理解や協力関係）</a:t>
            </a:r>
            <a:endParaRPr lang="en-US" altLang="ja-JP" sz="2000">
              <a:latin typeface="Meiryo UI" panose="020B0604030504040204" pitchFamily="50" charset="-128"/>
              <a:ea typeface="Meiryo UI" panose="020B0604030504040204" pitchFamily="50" charset="-128"/>
              <a:sym typeface="Meiryo UI" panose="020B0604030504040204" pitchFamily="50" charset="-128"/>
            </a:endParaRPr>
          </a:p>
          <a:p>
            <a:pPr>
              <a:spcAft>
                <a:spcPts val="600"/>
              </a:spcAft>
              <a:buClr>
                <a:srgbClr val="C0504D"/>
              </a:buClr>
              <a:defRPr/>
            </a:pPr>
            <a:r>
              <a:rPr lang="ja-JP" altLang="en-US" sz="2000" b="1">
                <a:solidFill>
                  <a:schemeClr val="accent6">
                    <a:lumMod val="75000"/>
                  </a:schemeClr>
                </a:solidFill>
                <a:latin typeface="Meiryo UI" panose="020B0604030504040204" pitchFamily="50" charset="-128"/>
                <a:ea typeface="Meiryo UI" panose="020B0604030504040204" pitchFamily="50" charset="-128"/>
                <a:sym typeface="Meiryo UI" panose="020B0604030504040204" pitchFamily="50" charset="-128"/>
              </a:rPr>
              <a:t>勤務先の介護休業など両立支援制度の内容</a:t>
            </a:r>
          </a:p>
          <a:p>
            <a:pPr marL="0" lvl="0" indent="0">
              <a:spcAft>
                <a:spcPts val="600"/>
              </a:spcAft>
              <a:buClr>
                <a:srgbClr val="C0504D"/>
              </a:buClr>
              <a:buNone/>
              <a:defRPr/>
            </a:pPr>
            <a:r>
              <a:rPr lang="ja-JP" altLang="en-US" sz="2000">
                <a:latin typeface="Meiryo UI" panose="020B0604030504040204" pitchFamily="50" charset="-128"/>
                <a:ea typeface="Meiryo UI" panose="020B0604030504040204" pitchFamily="50" charset="-128"/>
                <a:sym typeface="Meiryo UI" panose="020B0604030504040204" pitchFamily="50" charset="-128"/>
              </a:rPr>
              <a:t>　</a:t>
            </a:r>
            <a:r>
              <a:rPr lang="ja-JP" altLang="en-US" sz="1600" b="1" u="sng">
                <a:solidFill>
                  <a:srgbClr val="3F6EA7"/>
                </a:solidFill>
                <a:latin typeface="Meiryo UI" panose="020B0604030504040204" pitchFamily="50" charset="-128"/>
                <a:ea typeface="Meiryo UI" panose="020B0604030504040204" pitchFamily="50" charset="-128"/>
                <a:sym typeface="Meiryo UI" panose="020B0604030504040204" pitchFamily="50" charset="-128"/>
              </a:rPr>
              <a:t>⇒　「ケアマネジャーに相談する際に確認しておくべきこと」チェックリスト</a:t>
            </a:r>
            <a:endParaRPr lang="en-US" altLang="ja-JP" sz="1600">
              <a:latin typeface="Meiryo UI" panose="020B0604030504040204" pitchFamily="50" charset="-128"/>
              <a:ea typeface="Meiryo UI" panose="020B0604030504040204" pitchFamily="50" charset="-128"/>
              <a:sym typeface="Meiryo UI" panose="020B0604030504040204" pitchFamily="50" charset="-128"/>
            </a:endParaRPr>
          </a:p>
          <a:p>
            <a:pPr eaLnBrk="1" hangingPunct="1">
              <a:lnSpc>
                <a:spcPct val="90000"/>
              </a:lnSpc>
            </a:pPr>
            <a:endParaRPr lang="ja-JP" altLang="en-US">
              <a:latin typeface="Meiryo UI" pitchFamily="50" charset="-128"/>
              <a:ea typeface="Meiryo UI" pitchFamily="50" charset="-128"/>
              <a:cs typeface="Meiryo UI" pitchFamily="50" charset="-128"/>
            </a:endParaRPr>
          </a:p>
        </p:txBody>
      </p:sp>
      <p:sp>
        <p:nvSpPr>
          <p:cNvPr id="5" name="Rectangle 2">
            <a:extLst>
              <a:ext uri="{FF2B5EF4-FFF2-40B4-BE49-F238E27FC236}">
                <a16:creationId xmlns:a16="http://schemas.microsoft.com/office/drawing/2014/main" id="{BBB7089C-56D5-432B-AE9D-817BCCBB2D06}"/>
              </a:ext>
            </a:extLst>
          </p:cNvPr>
          <p:cNvSpPr>
            <a:spLocks noGrp="1"/>
          </p:cNvSpPr>
          <p:nvPr>
            <p:ph type="title"/>
          </p:nvPr>
        </p:nvSpPr>
        <p:spPr>
          <a:xfrm>
            <a:off x="179388" y="188640"/>
            <a:ext cx="8785225" cy="1077218"/>
          </a:xfrm>
        </p:spPr>
        <p:txBody>
          <a:bodyPr>
            <a:normAutofit/>
          </a:bodyPr>
          <a:lstStyle/>
          <a:p>
            <a:pPr algn="ctr"/>
            <a:r>
              <a:rPr lang="ja-JP" altLang="en-US" sz="3200">
                <a:solidFill>
                  <a:schemeClr val="tx1"/>
                </a:solidFill>
                <a:latin typeface="Meiryo UI" pitchFamily="50" charset="-128"/>
                <a:ea typeface="Meiryo UI" pitchFamily="50" charset="-128"/>
                <a:cs typeface="Meiryo UI" pitchFamily="50" charset="-128"/>
              </a:rPr>
              <a:t>３．地域包括支援センターやケアマネジャーには、　　　　　　　　　　　　　　「自らの働き方に関する希望も伝えながら相談する」 </a:t>
            </a:r>
            <a:endParaRPr lang="ja-JP" altLang="en-US" sz="3200">
              <a:solidFill>
                <a:schemeClr val="tx1"/>
              </a:solidFill>
              <a:ea typeface="Meiryo UI" pitchFamily="50" charset="-128"/>
              <a:cs typeface="Meiryo UI" pitchFamily="50" charset="-128"/>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タイトル 1"/>
          <p:cNvSpPr>
            <a:spLocks noGrp="1"/>
          </p:cNvSpPr>
          <p:nvPr>
            <p:ph type="title"/>
          </p:nvPr>
        </p:nvSpPr>
        <p:spPr>
          <a:xfrm>
            <a:off x="179388" y="393700"/>
            <a:ext cx="8785225" cy="677863"/>
          </a:xfrm>
        </p:spPr>
        <p:txBody>
          <a:bodyPr>
            <a:spAutoFit/>
          </a:bodyPr>
          <a:lstStyle/>
          <a:p>
            <a:pPr algn="ctr"/>
            <a:r>
              <a:rPr lang="ja-JP" altLang="en-US" sz="3800">
                <a:latin typeface="Meiryo UI" pitchFamily="50" charset="-128"/>
                <a:ea typeface="Meiryo UI" pitchFamily="50" charset="-128"/>
                <a:cs typeface="Meiryo UI" pitchFamily="50" charset="-128"/>
              </a:rPr>
              <a:t>目次</a:t>
            </a:r>
          </a:p>
        </p:txBody>
      </p:sp>
      <p:sp>
        <p:nvSpPr>
          <p:cNvPr id="20482" name="コンテンツ プレースホルダ 2"/>
          <p:cNvSpPr>
            <a:spLocks noGrp="1"/>
          </p:cNvSpPr>
          <p:nvPr>
            <p:ph sz="quarter" idx="4294967295"/>
          </p:nvPr>
        </p:nvSpPr>
        <p:spPr>
          <a:xfrm>
            <a:off x="179388" y="1556469"/>
            <a:ext cx="4392612" cy="4968875"/>
          </a:xfrm>
          <a:prstGeom prst="rect">
            <a:avLst/>
          </a:prstGeom>
        </p:spPr>
        <p:txBody>
          <a:bodyPr/>
          <a:lstStyle/>
          <a:p>
            <a:pPr eaLnBrk="1" hangingPunct="1">
              <a:buFont typeface="Wingdings" pitchFamily="2" charset="2"/>
              <a:buNone/>
            </a:pPr>
            <a:r>
              <a:rPr lang="ja-JP" altLang="en-US" sz="1800" b="1">
                <a:solidFill>
                  <a:srgbClr val="262626"/>
                </a:solidFill>
                <a:latin typeface="Meiryo UI" pitchFamily="50" charset="-128"/>
                <a:ea typeface="Meiryo UI" pitchFamily="50" charset="-128"/>
                <a:cs typeface="Meiryo UI" pitchFamily="50" charset="-128"/>
              </a:rPr>
              <a:t>はじめに</a:t>
            </a:r>
            <a:endParaRPr lang="en-US" altLang="ja-JP" sz="1800" b="1">
              <a:solidFill>
                <a:srgbClr val="262626"/>
              </a:solidFill>
              <a:latin typeface="Meiryo UI" pitchFamily="50" charset="-128"/>
              <a:ea typeface="Meiryo UI" pitchFamily="50" charset="-128"/>
              <a:cs typeface="Meiryo UI" pitchFamily="50" charset="-128"/>
            </a:endParaRPr>
          </a:p>
          <a:p>
            <a:pPr eaLnBrk="1" hangingPunct="1">
              <a:buFont typeface="Wingdings" pitchFamily="2" charset="2"/>
              <a:buNone/>
            </a:pPr>
            <a:endParaRPr lang="en-US" altLang="ja-JP" sz="1800" b="1">
              <a:latin typeface="Meiryo UI" pitchFamily="50" charset="-128"/>
              <a:ea typeface="Meiryo UI" pitchFamily="50" charset="-128"/>
              <a:cs typeface="Meiryo UI" pitchFamily="50" charset="-128"/>
            </a:endParaRPr>
          </a:p>
          <a:p>
            <a:pPr eaLnBrk="1" hangingPunct="1">
              <a:buFont typeface="Wingdings" pitchFamily="2" charset="2"/>
              <a:buNone/>
            </a:pPr>
            <a:r>
              <a:rPr lang="en-US" altLang="ja-JP" sz="1800" b="1">
                <a:latin typeface="Meiryo UI" pitchFamily="50" charset="-128"/>
                <a:ea typeface="Meiryo UI" pitchFamily="50" charset="-128"/>
                <a:cs typeface="Meiryo UI" pitchFamily="50" charset="-128"/>
              </a:rPr>
              <a:t>Ⅰ.</a:t>
            </a:r>
            <a:r>
              <a:rPr lang="ja-JP" altLang="en-US" sz="1800" b="1">
                <a:latin typeface="Meiryo UI" pitchFamily="50" charset="-128"/>
                <a:ea typeface="Meiryo UI" pitchFamily="50" charset="-128"/>
                <a:cs typeface="Meiryo UI" pitchFamily="50" charset="-128"/>
              </a:rPr>
              <a:t>事前の心構えの重要性</a:t>
            </a:r>
            <a:endParaRPr lang="en-US" altLang="ja-JP" sz="1800" b="1">
              <a:latin typeface="Meiryo UI" pitchFamily="50" charset="-128"/>
              <a:ea typeface="Meiryo UI" pitchFamily="50" charset="-128"/>
              <a:cs typeface="Meiryo UI" pitchFamily="50" charset="-128"/>
            </a:endParaRPr>
          </a:p>
          <a:p>
            <a:pPr eaLnBrk="1" hangingPunct="1">
              <a:buFont typeface="Wingdings" pitchFamily="2" charset="2"/>
              <a:buNone/>
            </a:pPr>
            <a:endParaRPr lang="en-US" altLang="ja-JP" sz="1800" b="1">
              <a:latin typeface="Meiryo UI" pitchFamily="50" charset="-128"/>
              <a:ea typeface="Meiryo UI" pitchFamily="50" charset="-128"/>
              <a:cs typeface="Meiryo UI" pitchFamily="50" charset="-128"/>
            </a:endParaRPr>
          </a:p>
          <a:p>
            <a:pPr eaLnBrk="1" hangingPunct="1">
              <a:buFont typeface="Wingdings" pitchFamily="2" charset="2"/>
              <a:buNone/>
            </a:pPr>
            <a:endParaRPr lang="en-US" altLang="ja-JP" sz="1800" b="1">
              <a:latin typeface="Meiryo UI" pitchFamily="50" charset="-128"/>
              <a:ea typeface="Meiryo UI" pitchFamily="50" charset="-128"/>
              <a:cs typeface="Meiryo UI" pitchFamily="50" charset="-128"/>
            </a:endParaRPr>
          </a:p>
          <a:p>
            <a:pPr eaLnBrk="1" hangingPunct="1">
              <a:buFont typeface="Wingdings" pitchFamily="2" charset="2"/>
              <a:buNone/>
            </a:pPr>
            <a:endParaRPr lang="ja-JP" altLang="en-US" sz="1800" b="1">
              <a:latin typeface="Meiryo UI" pitchFamily="50" charset="-128"/>
              <a:ea typeface="Meiryo UI" pitchFamily="50" charset="-128"/>
              <a:cs typeface="Meiryo UI" pitchFamily="50" charset="-128"/>
            </a:endParaRPr>
          </a:p>
          <a:p>
            <a:pPr eaLnBrk="1" hangingPunct="1">
              <a:buFont typeface="Wingdings" pitchFamily="2" charset="2"/>
              <a:buNone/>
            </a:pPr>
            <a:r>
              <a:rPr lang="ja-JP" altLang="en-US" sz="1600">
                <a:solidFill>
                  <a:srgbClr val="262626"/>
                </a:solidFill>
                <a:latin typeface="Meiryo UI" pitchFamily="50" charset="-128"/>
                <a:ea typeface="Meiryo UI" pitchFamily="50" charset="-128"/>
                <a:cs typeface="Meiryo UI" pitchFamily="50" charset="-128"/>
              </a:rPr>
              <a:t>　</a:t>
            </a:r>
            <a:endParaRPr lang="en-US" altLang="ja-JP" sz="1800">
              <a:solidFill>
                <a:srgbClr val="262626"/>
              </a:solidFill>
              <a:latin typeface="Meiryo UI" pitchFamily="50" charset="-128"/>
              <a:ea typeface="Meiryo UI" pitchFamily="50" charset="-128"/>
              <a:cs typeface="Meiryo UI" pitchFamily="50" charset="-128"/>
            </a:endParaRPr>
          </a:p>
          <a:p>
            <a:pPr eaLnBrk="1" hangingPunct="1">
              <a:buFont typeface="Wingdings" pitchFamily="2" charset="2"/>
              <a:buNone/>
            </a:pPr>
            <a:endParaRPr lang="en-US" altLang="ja-JP" sz="1800" b="1">
              <a:solidFill>
                <a:srgbClr val="262626"/>
              </a:solidFill>
              <a:latin typeface="Meiryo UI" pitchFamily="50" charset="-128"/>
              <a:ea typeface="Meiryo UI" pitchFamily="50" charset="-128"/>
              <a:cs typeface="Meiryo UI" pitchFamily="50" charset="-128"/>
            </a:endParaRPr>
          </a:p>
          <a:p>
            <a:pPr>
              <a:buFont typeface="Wingdings" pitchFamily="2" charset="2"/>
              <a:buNone/>
            </a:pPr>
            <a:endParaRPr lang="ja-JP" altLang="en-US" sz="1800">
              <a:latin typeface="Meiryo UI" pitchFamily="50" charset="-128"/>
              <a:ea typeface="Meiryo UI" pitchFamily="50" charset="-128"/>
              <a:cs typeface="Meiryo UI" pitchFamily="50" charset="-128"/>
            </a:endParaRPr>
          </a:p>
        </p:txBody>
      </p:sp>
      <p:sp>
        <p:nvSpPr>
          <p:cNvPr id="20483" name="コンテンツ プレースホルダ 3"/>
          <p:cNvSpPr>
            <a:spLocks noGrp="1"/>
          </p:cNvSpPr>
          <p:nvPr>
            <p:ph sz="quarter" idx="4294967295"/>
          </p:nvPr>
        </p:nvSpPr>
        <p:spPr>
          <a:xfrm>
            <a:off x="4932041" y="2276872"/>
            <a:ext cx="4032571" cy="2691611"/>
          </a:xfrm>
          <a:prstGeom prst="rect">
            <a:avLst/>
          </a:prstGeom>
        </p:spPr>
        <p:txBody>
          <a:bodyPr/>
          <a:lstStyle/>
          <a:p>
            <a:pPr marL="1795463" indent="-1795463" eaLnBrk="1" hangingPunct="1">
              <a:buFont typeface="Wingdings" pitchFamily="2" charset="2"/>
              <a:buNone/>
            </a:pPr>
            <a:r>
              <a:rPr lang="ja-JP" altLang="en-US" sz="1800" b="1">
                <a:solidFill>
                  <a:srgbClr val="262626"/>
                </a:solidFill>
                <a:latin typeface="Meiryo UI" pitchFamily="50" charset="-128"/>
                <a:ea typeface="Meiryo UI" pitchFamily="50" charset="-128"/>
                <a:cs typeface="Meiryo UI" pitchFamily="50" charset="-128"/>
              </a:rPr>
              <a:t>まとめ　介護で離職しないために</a:t>
            </a:r>
          </a:p>
          <a:p>
            <a:pPr marL="1795463" indent="-1795463" eaLnBrk="1" hangingPunct="1">
              <a:buFont typeface="Wingdings" pitchFamily="2" charset="2"/>
              <a:buNone/>
            </a:pPr>
            <a:r>
              <a:rPr lang="ja-JP" altLang="en-US" sz="1600">
                <a:solidFill>
                  <a:schemeClr val="tx2"/>
                </a:solidFill>
                <a:latin typeface="Meiryo UI" pitchFamily="50" charset="-128"/>
                <a:ea typeface="Meiryo UI" pitchFamily="50" charset="-128"/>
                <a:cs typeface="Meiryo UI" pitchFamily="50" charset="-128"/>
              </a:rPr>
              <a:t>　</a:t>
            </a:r>
            <a:r>
              <a:rPr lang="ja-JP" altLang="en-US" sz="1600">
                <a:latin typeface="Meiryo UI" pitchFamily="50" charset="-128"/>
                <a:ea typeface="Meiryo UI" pitchFamily="50" charset="-128"/>
                <a:cs typeface="Meiryo UI" pitchFamily="50" charset="-128"/>
              </a:rPr>
              <a:t>チェック！この研修のゴール</a:t>
            </a:r>
            <a:endParaRPr lang="en-US" altLang="ja-JP" sz="1600">
              <a:latin typeface="Meiryo UI" pitchFamily="50" charset="-128"/>
              <a:ea typeface="Meiryo UI" pitchFamily="50" charset="-128"/>
              <a:cs typeface="Meiryo UI" pitchFamily="50" charset="-128"/>
            </a:endParaRPr>
          </a:p>
          <a:p>
            <a:pPr marL="174625" indent="-174625" eaLnBrk="1" hangingPunct="1">
              <a:buFont typeface="Wingdings" pitchFamily="2" charset="2"/>
              <a:buNone/>
            </a:pPr>
            <a:r>
              <a:rPr lang="ja-JP" altLang="en-US" sz="1600">
                <a:latin typeface="Meiryo UI" pitchFamily="50" charset="-128"/>
                <a:ea typeface="Meiryo UI" pitchFamily="50" charset="-128"/>
                <a:cs typeface="Meiryo UI" pitchFamily="50" charset="-128"/>
              </a:rPr>
              <a:t>　介護に直面した場合の申出先</a:t>
            </a:r>
            <a:endParaRPr lang="ja-JP" altLang="en-US" sz="1800">
              <a:latin typeface="Meiryo UI" pitchFamily="50" charset="-128"/>
              <a:ea typeface="Meiryo UI" pitchFamily="50" charset="-128"/>
              <a:cs typeface="Meiryo UI" pitchFamily="50" charset="-128"/>
            </a:endParaRPr>
          </a:p>
        </p:txBody>
      </p:sp>
      <p:sp>
        <p:nvSpPr>
          <p:cNvPr id="6" name="スライド番号プレースホルダー 6"/>
          <p:cNvSpPr txBox="1">
            <a:spLocks/>
          </p:cNvSpPr>
          <p:nvPr/>
        </p:nvSpPr>
        <p:spPr>
          <a:xfrm>
            <a:off x="8711952" y="6425952"/>
            <a:ext cx="432048" cy="432048"/>
          </a:xfrm>
          <a:prstGeom prst="rect">
            <a:avLst/>
          </a:prstGeom>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fld id="{F4546B77-9535-4989-8729-2255D4F273C7}" type="slidenum">
              <a:rPr kumimoji="1" lang="en-US" altLang="ja-JP" sz="1600" b="1" i="0" u="none" strike="noStrike" kern="1200" cap="none" spc="0" normalizeH="0" noProof="0" smtClean="0">
                <a:ln>
                  <a:noFill/>
                </a:ln>
                <a:solidFill>
                  <a:schemeClr val="tx2"/>
                </a:solidFill>
                <a:effectLst/>
                <a:uLnTx/>
                <a:uFillTx/>
                <a:latin typeface="Verdana" pitchFamily="34" charset="0"/>
                <a:ea typeface="Meiryo UI" pitchFamily="50" charset="-128"/>
                <a:cs typeface="Meiryo UI" pitchFamily="50" charset="-128"/>
              </a:rPr>
              <a:pPr marL="0" marR="0" lvl="0" indent="0" algn="l" defTabSz="914400" rtl="0" eaLnBrk="1" fontAlgn="base" latinLnBrk="0" hangingPunct="1">
                <a:lnSpc>
                  <a:spcPct val="100000"/>
                </a:lnSpc>
                <a:spcBef>
                  <a:spcPct val="0"/>
                </a:spcBef>
                <a:spcAft>
                  <a:spcPct val="0"/>
                </a:spcAft>
                <a:buClrTx/>
                <a:buSzTx/>
                <a:buFontTx/>
                <a:buNone/>
                <a:tabLst/>
                <a:defRPr/>
              </a:pPr>
              <a:t>1</a:t>
            </a:fld>
            <a:endParaRPr kumimoji="1" lang="en-US" altLang="ja-JP" sz="1600" b="1" i="0" u="none" strike="noStrike" kern="1200" cap="none" spc="0" normalizeH="0" noProof="0">
              <a:ln>
                <a:noFill/>
              </a:ln>
              <a:solidFill>
                <a:schemeClr val="tx2"/>
              </a:solidFill>
              <a:effectLst/>
              <a:uLnTx/>
              <a:uFillTx/>
              <a:latin typeface="Verdana" pitchFamily="34" charset="0"/>
              <a:ea typeface="Meiryo UI" pitchFamily="50" charset="-128"/>
              <a:cs typeface="Meiryo UI" pitchFamily="50" charset="-128"/>
            </a:endParaRPr>
          </a:p>
        </p:txBody>
      </p:sp>
      <p:sp>
        <p:nvSpPr>
          <p:cNvPr id="2" name="コンテンツ プレースホルダ 3">
            <a:extLst>
              <a:ext uri="{FF2B5EF4-FFF2-40B4-BE49-F238E27FC236}">
                <a16:creationId xmlns:a16="http://schemas.microsoft.com/office/drawing/2014/main" id="{165A7651-98F2-E307-3E54-C13E148A7970}"/>
              </a:ext>
            </a:extLst>
          </p:cNvPr>
          <p:cNvSpPr txBox="1">
            <a:spLocks/>
          </p:cNvSpPr>
          <p:nvPr/>
        </p:nvSpPr>
        <p:spPr>
          <a:xfrm>
            <a:off x="179388" y="2825552"/>
            <a:ext cx="4752652" cy="3411760"/>
          </a:xfrm>
          <a:prstGeom prst="rect">
            <a:avLst/>
          </a:prstGeom>
        </p:spPr>
        <p:txBody>
          <a:bodyPr/>
          <a:lstStyle>
            <a:lvl1pPr marL="320040" indent="-320040" algn="l" rtl="0" eaLnBrk="1" latinLnBrk="0" hangingPunct="1">
              <a:spcBef>
                <a:spcPts val="700"/>
              </a:spcBef>
              <a:buClr>
                <a:schemeClr val="accent2"/>
              </a:buClr>
              <a:buSzPct val="60000"/>
              <a:buFont typeface="Wingdings"/>
              <a:buChar char=""/>
              <a:defRPr kumimoji="1"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1"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1"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1"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1"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1"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1"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1"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1" sz="1800" kern="1200" baseline="0">
                <a:solidFill>
                  <a:schemeClr val="tx1"/>
                </a:solidFill>
                <a:latin typeface="+mn-lt"/>
                <a:ea typeface="+mn-ea"/>
                <a:cs typeface="+mn-cs"/>
              </a:defRPr>
            </a:lvl9pPr>
          </a:lstStyle>
          <a:p>
            <a:pPr marL="1795463" indent="-1795463" fontAlgn="auto">
              <a:spcAft>
                <a:spcPts val="0"/>
              </a:spcAft>
              <a:buFont typeface="Wingdings"/>
              <a:buNone/>
            </a:pPr>
            <a:r>
              <a:rPr lang="en-US" altLang="ja-JP" sz="1800" b="1">
                <a:latin typeface="Meiryo UI" panose="020B0604030504040204" pitchFamily="50" charset="-128"/>
                <a:ea typeface="Meiryo UI" panose="020B0604030504040204" pitchFamily="50" charset="-128"/>
                <a:sym typeface="Meiryo UI" panose="020B0604030504040204" pitchFamily="50" charset="-128"/>
              </a:rPr>
              <a:t>Ⅱ.</a:t>
            </a:r>
            <a:r>
              <a:rPr lang="ja-JP" altLang="en-US" sz="1800" b="1">
                <a:latin typeface="Meiryo UI" panose="020B0604030504040204" pitchFamily="50" charset="-128"/>
                <a:ea typeface="Meiryo UI" panose="020B0604030504040204" pitchFamily="50" charset="-128"/>
                <a:sym typeface="Meiryo UI" panose="020B0604030504040204" pitchFamily="50" charset="-128"/>
              </a:rPr>
              <a:t>ひとりで抱え込まない</a:t>
            </a:r>
            <a:endParaRPr lang="en-US" altLang="ja-JP" sz="1800" b="1">
              <a:latin typeface="Meiryo UI" panose="020B0604030504040204" pitchFamily="50" charset="-128"/>
              <a:ea typeface="Meiryo UI" panose="020B0604030504040204" pitchFamily="50" charset="-128"/>
              <a:sym typeface="Meiryo UI" panose="020B0604030504040204" pitchFamily="50" charset="-128"/>
            </a:endParaRPr>
          </a:p>
          <a:p>
            <a:pPr marL="1795463" indent="-1795463" fontAlgn="auto">
              <a:spcBef>
                <a:spcPct val="0"/>
              </a:spcBef>
              <a:spcAft>
                <a:spcPts val="0"/>
              </a:spcAft>
              <a:buFont typeface="Wingdings"/>
              <a:buNone/>
            </a:pPr>
            <a:r>
              <a:rPr lang="ja-JP" altLang="en-US" sz="1800" b="1">
                <a:latin typeface="Meiryo UI" panose="020B0604030504040204" pitchFamily="50" charset="-128"/>
                <a:ea typeface="Meiryo UI" panose="020B0604030504040204" pitchFamily="50" charset="-128"/>
                <a:sym typeface="Meiryo UI" panose="020B0604030504040204" pitchFamily="50" charset="-128"/>
              </a:rPr>
              <a:t>　～仕事と介護の両立のための５つのポイント～</a:t>
            </a:r>
            <a:endParaRPr lang="en-US" altLang="ja-JP" sz="1800" b="1">
              <a:latin typeface="Meiryo UI" panose="020B0604030504040204" pitchFamily="50" charset="-128"/>
              <a:ea typeface="Meiryo UI" panose="020B0604030504040204" pitchFamily="50" charset="-128"/>
              <a:sym typeface="Meiryo UI" panose="020B0604030504040204" pitchFamily="50" charset="-128"/>
            </a:endParaRPr>
          </a:p>
          <a:p>
            <a:pPr marL="432000" indent="-533400">
              <a:spcAft>
                <a:spcPts val="1200"/>
              </a:spcAft>
              <a:buNone/>
            </a:pPr>
            <a:r>
              <a:rPr lang="ja-JP" altLang="en-US" sz="1600">
                <a:latin typeface="Meiryo UI" pitchFamily="50" charset="-128"/>
                <a:ea typeface="Meiryo UI" pitchFamily="50" charset="-128"/>
                <a:cs typeface="Meiryo UI" pitchFamily="50" charset="-128"/>
              </a:rPr>
              <a:t>１．職場に「家族の介護に直面した」ことを伝え、必要に応じて、勤務先の「仕事と介護の両立支援制度」を利用する</a:t>
            </a:r>
          </a:p>
          <a:p>
            <a:pPr marL="432000" indent="-533400">
              <a:spcBef>
                <a:spcPts val="300"/>
              </a:spcBef>
              <a:spcAft>
                <a:spcPts val="300"/>
              </a:spcAft>
              <a:buNone/>
            </a:pPr>
            <a:r>
              <a:rPr lang="ja-JP" altLang="en-US" sz="1600">
                <a:latin typeface="Meiryo UI" pitchFamily="50" charset="-128"/>
                <a:ea typeface="Meiryo UI" pitchFamily="50" charset="-128"/>
                <a:cs typeface="Meiryo UI" pitchFamily="50" charset="-128"/>
              </a:rPr>
              <a:t>２．介護保険制度等による介護サービスを利用し、「自分で介護をしすぎない」</a:t>
            </a:r>
          </a:p>
          <a:p>
            <a:pPr marL="432000" indent="-533400">
              <a:spcBef>
                <a:spcPts val="300"/>
              </a:spcBef>
              <a:spcAft>
                <a:spcPts val="300"/>
              </a:spcAft>
              <a:buNone/>
            </a:pPr>
            <a:r>
              <a:rPr lang="ja-JP" altLang="en-US" sz="1600">
                <a:latin typeface="Meiryo UI" pitchFamily="50" charset="-128"/>
                <a:ea typeface="Meiryo UI" pitchFamily="50" charset="-128"/>
                <a:cs typeface="Meiryo UI" pitchFamily="50" charset="-128"/>
              </a:rPr>
              <a:t>３．地域包括支援センターやケアマネジャーには、　　　　　　　　　　　　　　　「自らの働き方に関する希望も伝えながら相談する」 </a:t>
            </a:r>
          </a:p>
          <a:p>
            <a:pPr marL="432000" indent="-533400">
              <a:spcBef>
                <a:spcPts val="300"/>
              </a:spcBef>
              <a:spcAft>
                <a:spcPts val="300"/>
              </a:spcAft>
              <a:buNone/>
            </a:pPr>
            <a:r>
              <a:rPr lang="ja-JP" altLang="en-US" sz="1600">
                <a:latin typeface="Meiryo UI" pitchFamily="50" charset="-128"/>
                <a:ea typeface="Meiryo UI" pitchFamily="50" charset="-128"/>
                <a:cs typeface="Meiryo UI" pitchFamily="50" charset="-128"/>
              </a:rPr>
              <a:t>４．様々なタイミングで家族の状況を把握し、コミュニケーションをとる</a:t>
            </a:r>
          </a:p>
          <a:p>
            <a:pPr marL="432000" indent="-533400">
              <a:spcBef>
                <a:spcPts val="300"/>
              </a:spcBef>
              <a:spcAft>
                <a:spcPts val="300"/>
              </a:spcAft>
              <a:buNone/>
            </a:pPr>
            <a:r>
              <a:rPr lang="ja-JP" altLang="en-US" sz="1600">
                <a:latin typeface="Meiryo UI" pitchFamily="50" charset="-128"/>
                <a:ea typeface="Meiryo UI" pitchFamily="50" charset="-128"/>
                <a:cs typeface="Meiryo UI" pitchFamily="50" charset="-128"/>
              </a:rPr>
              <a:t>５．働き方の見直しも重要。自分自身や職場全体の働き方をチェック</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5" name="Rectangle 2"/>
          <p:cNvSpPr>
            <a:spLocks noGrp="1"/>
          </p:cNvSpPr>
          <p:nvPr>
            <p:ph type="title"/>
          </p:nvPr>
        </p:nvSpPr>
        <p:spPr>
          <a:xfrm>
            <a:off x="179388" y="545813"/>
            <a:ext cx="8785225" cy="584775"/>
          </a:xfrm>
        </p:spPr>
        <p:txBody>
          <a:bodyPr>
            <a:normAutofit fontScale="90000"/>
          </a:bodyPr>
          <a:lstStyle/>
          <a:p>
            <a:pPr algn="ctr"/>
            <a:r>
              <a:rPr lang="ja-JP" altLang="en-US" sz="3600">
                <a:solidFill>
                  <a:schemeClr val="tx1"/>
                </a:solidFill>
                <a:ea typeface="Meiryo UI" pitchFamily="50" charset="-128"/>
                <a:cs typeface="Meiryo UI" pitchFamily="50" charset="-128"/>
              </a:rPr>
              <a:t>４．様々なタイミングで家族の状況を把握し、</a:t>
            </a:r>
            <a:br>
              <a:rPr lang="en-US" altLang="ja-JP" sz="3600">
                <a:solidFill>
                  <a:schemeClr val="tx1"/>
                </a:solidFill>
                <a:ea typeface="Meiryo UI" pitchFamily="50" charset="-128"/>
                <a:cs typeface="Meiryo UI" pitchFamily="50" charset="-128"/>
              </a:rPr>
            </a:br>
            <a:r>
              <a:rPr lang="ja-JP" altLang="en-US" sz="3600">
                <a:solidFill>
                  <a:schemeClr val="tx1"/>
                </a:solidFill>
                <a:ea typeface="Meiryo UI" pitchFamily="50" charset="-128"/>
                <a:cs typeface="Meiryo UI" pitchFamily="50" charset="-128"/>
              </a:rPr>
              <a:t>コミュニケーションをとる</a:t>
            </a:r>
            <a:br>
              <a:rPr lang="ja-JP" altLang="en-US" sz="3200">
                <a:solidFill>
                  <a:schemeClr val="tx1"/>
                </a:solidFill>
                <a:latin typeface="Meiryo UI" pitchFamily="50" charset="-128"/>
                <a:ea typeface="Meiryo UI" pitchFamily="50" charset="-128"/>
                <a:cs typeface="Meiryo UI" pitchFamily="50" charset="-128"/>
              </a:rPr>
            </a:br>
            <a:endParaRPr lang="ja-JP" altLang="en-US" sz="3200">
              <a:solidFill>
                <a:schemeClr val="tx1"/>
              </a:solidFill>
              <a:latin typeface="Meiryo UI" pitchFamily="50" charset="-128"/>
              <a:ea typeface="Meiryo UI" pitchFamily="50" charset="-128"/>
              <a:cs typeface="Meiryo UI" pitchFamily="50" charset="-128"/>
            </a:endParaRPr>
          </a:p>
        </p:txBody>
      </p:sp>
      <p:sp>
        <p:nvSpPr>
          <p:cNvPr id="6" name="スライド番号プレースホルダー 5"/>
          <p:cNvSpPr>
            <a:spLocks noGrp="1"/>
          </p:cNvSpPr>
          <p:nvPr>
            <p:ph type="sldNum" sz="quarter" idx="12"/>
          </p:nvPr>
        </p:nvSpPr>
        <p:spPr/>
        <p:txBody>
          <a:bodyPr>
            <a:normAutofit/>
          </a:bodyPr>
          <a:lstStyle/>
          <a:p>
            <a:pPr>
              <a:defRPr/>
            </a:pPr>
            <a:fld id="{F1BD037C-BE88-4C0D-AC4A-B0B38BCEA4B4}" type="slidenum">
              <a:rPr lang="en-US" altLang="ja-JP" smtClean="0"/>
              <a:pPr>
                <a:defRPr/>
              </a:pPr>
              <a:t>19</a:t>
            </a:fld>
            <a:endParaRPr lang="en-US" altLang="ja-JP"/>
          </a:p>
        </p:txBody>
      </p:sp>
      <p:sp>
        <p:nvSpPr>
          <p:cNvPr id="62466" name="Rectangle 3"/>
          <p:cNvSpPr>
            <a:spLocks noGrp="1"/>
          </p:cNvSpPr>
          <p:nvPr>
            <p:ph sz="quarter" idx="1"/>
          </p:nvPr>
        </p:nvSpPr>
        <p:spPr>
          <a:xfrm>
            <a:off x="177800" y="1700213"/>
            <a:ext cx="8786813" cy="4968875"/>
          </a:xfrm>
        </p:spPr>
        <p:txBody>
          <a:bodyPr/>
          <a:lstStyle/>
          <a:p>
            <a:pPr>
              <a:lnSpc>
                <a:spcPct val="150000"/>
              </a:lnSpc>
              <a:buFont typeface="Wingdings" pitchFamily="2" charset="2"/>
              <a:buNone/>
            </a:pPr>
            <a:r>
              <a:rPr lang="ja-JP" altLang="en-US" sz="2800" b="1">
                <a:latin typeface="Meiryo UI" pitchFamily="50" charset="-128"/>
                <a:ea typeface="Meiryo UI" pitchFamily="50" charset="-128"/>
                <a:cs typeface="Meiryo UI" pitchFamily="50" charset="-128"/>
              </a:rPr>
              <a:t>要点</a:t>
            </a:r>
            <a:endParaRPr lang="en-US" altLang="ja-JP" sz="2800" b="1">
              <a:latin typeface="Meiryo UI" pitchFamily="50" charset="-128"/>
              <a:ea typeface="Meiryo UI" pitchFamily="50" charset="-128"/>
              <a:cs typeface="Meiryo UI" pitchFamily="50" charset="-128"/>
            </a:endParaRPr>
          </a:p>
          <a:p>
            <a:pPr>
              <a:lnSpc>
                <a:spcPts val="2900"/>
              </a:lnSpc>
              <a:spcAft>
                <a:spcPts val="1200"/>
              </a:spcAft>
            </a:pPr>
            <a:r>
              <a:rPr lang="ja-JP" altLang="en-US" sz="2400">
                <a:latin typeface="Meiryo UI" pitchFamily="50" charset="-128"/>
                <a:ea typeface="Meiryo UI" pitchFamily="50" charset="-128"/>
                <a:cs typeface="Meiryo UI" pitchFamily="50" charset="-128"/>
              </a:rPr>
              <a:t>介護はいつ始まるか分からないため、家族が元気なうちから積極的なコミュニケーションをとることが望ましい。</a:t>
            </a:r>
            <a:endParaRPr lang="en-US" altLang="ja-JP" sz="2400">
              <a:latin typeface="Meiryo UI" pitchFamily="50" charset="-128"/>
              <a:ea typeface="Meiryo UI" pitchFamily="50" charset="-128"/>
              <a:cs typeface="Meiryo UI" pitchFamily="50" charset="-128"/>
            </a:endParaRPr>
          </a:p>
          <a:p>
            <a:pPr>
              <a:lnSpc>
                <a:spcPts val="2900"/>
              </a:lnSpc>
              <a:spcAft>
                <a:spcPts val="1200"/>
              </a:spcAft>
            </a:pPr>
            <a:r>
              <a:rPr lang="ja-JP" altLang="en-US" sz="2400">
                <a:latin typeface="Meiryo UI" pitchFamily="50" charset="-128"/>
                <a:ea typeface="Meiryo UI" pitchFamily="50" charset="-128"/>
                <a:cs typeface="Meiryo UI" pitchFamily="50" charset="-128"/>
              </a:rPr>
              <a:t>配偶者や兄弟姉妹等の状況についても、日ごろから情報共有を心がけることで、家族が介護を必要とする状況になった際にスムーズに対応できるようにする。</a:t>
            </a:r>
            <a:endParaRPr lang="en-US" altLang="ja-JP" sz="2400">
              <a:latin typeface="Meiryo UI" pitchFamily="50" charset="-128"/>
              <a:ea typeface="Meiryo UI" pitchFamily="50" charset="-128"/>
              <a:cs typeface="Meiryo UI" pitchFamily="50" charset="-128"/>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スライド番号プレースホルダー 7"/>
          <p:cNvSpPr>
            <a:spLocks noGrp="1"/>
          </p:cNvSpPr>
          <p:nvPr>
            <p:ph type="sldNum" sz="quarter" idx="12"/>
          </p:nvPr>
        </p:nvSpPr>
        <p:spPr/>
        <p:txBody>
          <a:bodyPr>
            <a:normAutofit/>
          </a:bodyPr>
          <a:lstStyle/>
          <a:p>
            <a:pPr>
              <a:defRPr/>
            </a:pPr>
            <a:fld id="{9D10AD68-2F78-46CC-978D-F02AAA54E038}" type="slidenum">
              <a:rPr lang="en-US" altLang="ja-JP" smtClean="0"/>
              <a:pPr>
                <a:defRPr/>
              </a:pPr>
              <a:t>20</a:t>
            </a:fld>
            <a:endParaRPr lang="en-US" altLang="ja-JP"/>
          </a:p>
        </p:txBody>
      </p:sp>
      <p:sp>
        <p:nvSpPr>
          <p:cNvPr id="6" name="コンテンツ プレースホルダ 5"/>
          <p:cNvSpPr>
            <a:spLocks noGrp="1"/>
          </p:cNvSpPr>
          <p:nvPr>
            <p:ph sz="quarter" idx="1"/>
          </p:nvPr>
        </p:nvSpPr>
        <p:spPr>
          <a:xfrm>
            <a:off x="0" y="1340768"/>
            <a:ext cx="9144000" cy="4680520"/>
          </a:xfrm>
        </p:spPr>
        <p:txBody>
          <a:bodyPr>
            <a:noAutofit/>
          </a:bodyPr>
          <a:lstStyle/>
          <a:p>
            <a:pPr eaLnBrk="1" hangingPunct="1">
              <a:lnSpc>
                <a:spcPct val="150000"/>
              </a:lnSpc>
              <a:buFont typeface="Wingdings" pitchFamily="2" charset="2"/>
              <a:buNone/>
            </a:pPr>
            <a:r>
              <a:rPr lang="ja-JP" altLang="en-US" sz="2800">
                <a:latin typeface="Meiryo UI" pitchFamily="50" charset="-128"/>
                <a:ea typeface="Meiryo UI" pitchFamily="50" charset="-128"/>
                <a:cs typeface="Meiryo UI" pitchFamily="50" charset="-128"/>
              </a:rPr>
              <a:t>　■　家族と介護について話す機会を持つこと</a:t>
            </a:r>
            <a:endParaRPr lang="en-US" altLang="ja-JP" sz="2800">
              <a:latin typeface="Meiryo UI" pitchFamily="50" charset="-128"/>
              <a:ea typeface="Meiryo UI" pitchFamily="50" charset="-128"/>
              <a:cs typeface="Meiryo UI" pitchFamily="50" charset="-128"/>
            </a:endParaRPr>
          </a:p>
          <a:p>
            <a:pPr marL="266700" indent="-266700">
              <a:lnSpc>
                <a:spcPts val="2900"/>
              </a:lnSpc>
              <a:spcAft>
                <a:spcPts val="1200"/>
              </a:spcAft>
            </a:pPr>
            <a:r>
              <a:rPr lang="ja-JP" altLang="en-US" sz="2000">
                <a:latin typeface="Meiryo UI" panose="020B0604030504040204" pitchFamily="50" charset="-128"/>
                <a:ea typeface="Meiryo UI" panose="020B0604030504040204" pitchFamily="50" charset="-128"/>
                <a:sym typeface="Meiryo UI" panose="020B0604030504040204" pitchFamily="50" charset="-128"/>
              </a:rPr>
              <a:t>親に介護保険被保険者証が届く</a:t>
            </a:r>
            <a:r>
              <a:rPr lang="en-US" altLang="ja-JP" sz="2000">
                <a:latin typeface="Meiryo UI" panose="020B0604030504040204" pitchFamily="50" charset="-128"/>
                <a:ea typeface="Meiryo UI" panose="020B0604030504040204" pitchFamily="50" charset="-128"/>
                <a:sym typeface="Meiryo UI" panose="020B0604030504040204" pitchFamily="50" charset="-128"/>
              </a:rPr>
              <a:t>65</a:t>
            </a:r>
            <a:r>
              <a:rPr lang="ja-JP" altLang="en-US" sz="2000">
                <a:latin typeface="Meiryo UI" panose="020B0604030504040204" pitchFamily="50" charset="-128"/>
                <a:ea typeface="Meiryo UI" panose="020B0604030504040204" pitchFamily="50" charset="-128"/>
                <a:sym typeface="Meiryo UI" panose="020B0604030504040204" pitchFamily="50" charset="-128"/>
              </a:rPr>
              <a:t>歳、もしくはあなたが介護保険料を納付し始める40歳を話し合うきっかけに。</a:t>
            </a:r>
            <a:r>
              <a:rPr lang="ja-JP" altLang="en-US" sz="1600">
                <a:latin typeface="Meiryo UI" panose="020B0604030504040204" pitchFamily="50" charset="-128"/>
                <a:ea typeface="Meiryo UI" panose="020B0604030504040204" pitchFamily="50" charset="-128"/>
                <a:sym typeface="Meiryo UI" panose="020B0604030504040204" pitchFamily="50" charset="-128"/>
              </a:rPr>
              <a:t>※</a:t>
            </a:r>
            <a:r>
              <a:rPr lang="en-US" altLang="ja-JP" sz="1600">
                <a:latin typeface="Meiryo UI" panose="020B0604030504040204" pitchFamily="50" charset="-128"/>
                <a:ea typeface="Meiryo UI" panose="020B0604030504040204" pitchFamily="50" charset="-128"/>
                <a:sym typeface="Meiryo UI" panose="020B0604030504040204" pitchFamily="50" charset="-128"/>
              </a:rPr>
              <a:t>65</a:t>
            </a:r>
            <a:r>
              <a:rPr lang="ja-JP" altLang="en-US" sz="1600">
                <a:latin typeface="Meiryo UI" panose="020B0604030504040204" pitchFamily="50" charset="-128"/>
                <a:ea typeface="Meiryo UI" panose="020B0604030504040204" pitchFamily="50" charset="-128"/>
                <a:sym typeface="Meiryo UI" panose="020B0604030504040204" pitchFamily="50" charset="-128"/>
              </a:rPr>
              <a:t>歳になる誕生日の月に介護保険被保険者証が交付される</a:t>
            </a:r>
            <a:r>
              <a:rPr lang="en-US" altLang="ja-JP" sz="1600">
                <a:latin typeface="Meiryo UI" panose="020B0604030504040204" pitchFamily="50" charset="-128"/>
                <a:ea typeface="Meiryo UI" panose="020B0604030504040204" pitchFamily="50" charset="-128"/>
                <a:sym typeface="Meiryo UI" panose="020B0604030504040204" pitchFamily="50" charset="-128"/>
              </a:rPr>
              <a:t>｡</a:t>
            </a:r>
          </a:p>
          <a:p>
            <a:pPr marL="266700" indent="-266700">
              <a:lnSpc>
                <a:spcPts val="2900"/>
              </a:lnSpc>
              <a:spcAft>
                <a:spcPts val="1200"/>
              </a:spcAft>
            </a:pPr>
            <a:r>
              <a:rPr lang="ja-JP" altLang="en-US" sz="2000">
                <a:latin typeface="Meiryo UI" panose="020B0604030504040204" pitchFamily="50" charset="-128"/>
                <a:ea typeface="Meiryo UI" panose="020B0604030504040204" pitchFamily="50" charset="-128"/>
                <a:sym typeface="Meiryo UI" panose="020B0604030504040204" pitchFamily="50" charset="-128"/>
              </a:rPr>
              <a:t>親の生活状況</a:t>
            </a:r>
            <a:r>
              <a:rPr lang="ja-JP" altLang="en-US" sz="1600">
                <a:latin typeface="Meiryo UI" panose="020B0604030504040204" pitchFamily="50" charset="-128"/>
                <a:ea typeface="Meiryo UI" panose="020B0604030504040204" pitchFamily="50" charset="-128"/>
                <a:sym typeface="Meiryo UI" panose="020B0604030504040204" pitchFamily="50" charset="-128"/>
              </a:rPr>
              <a:t>（経済状態、交友関係など）</a:t>
            </a:r>
            <a:r>
              <a:rPr lang="ja-JP" altLang="en-US" sz="2000">
                <a:latin typeface="Meiryo UI" panose="020B0604030504040204" pitchFamily="50" charset="-128"/>
                <a:ea typeface="Meiryo UI" panose="020B0604030504040204" pitchFamily="50" charset="-128"/>
                <a:sym typeface="Meiryo UI" panose="020B0604030504040204" pitchFamily="50" charset="-128"/>
              </a:rPr>
              <a:t>や健康状態</a:t>
            </a:r>
            <a:r>
              <a:rPr lang="ja-JP" altLang="en-US" sz="1600">
                <a:latin typeface="Meiryo UI" panose="020B0604030504040204" pitchFamily="50" charset="-128"/>
                <a:ea typeface="Meiryo UI" panose="020B0604030504040204" pitchFamily="50" charset="-128"/>
                <a:sym typeface="Meiryo UI" panose="020B0604030504040204" pitchFamily="50" charset="-128"/>
              </a:rPr>
              <a:t>（既往歴、かかりつけ医など）</a:t>
            </a:r>
            <a:r>
              <a:rPr lang="ja-JP" altLang="en-US" sz="2000">
                <a:latin typeface="Meiryo UI" panose="020B0604030504040204" pitchFamily="50" charset="-128"/>
                <a:ea typeface="Meiryo UI" panose="020B0604030504040204" pitchFamily="50" charset="-128"/>
                <a:sym typeface="Meiryo UI" panose="020B0604030504040204" pitchFamily="50" charset="-128"/>
              </a:rPr>
              <a:t>、老後の生き方の希望</a:t>
            </a:r>
            <a:r>
              <a:rPr lang="ja-JP" altLang="en-US" sz="1600">
                <a:latin typeface="Meiryo UI" panose="020B0604030504040204" pitchFamily="50" charset="-128"/>
                <a:ea typeface="Meiryo UI" panose="020B0604030504040204" pitchFamily="50" charset="-128"/>
                <a:sym typeface="Meiryo UI" panose="020B0604030504040204" pitchFamily="50" charset="-128"/>
              </a:rPr>
              <a:t>（暮らし方、介護に対する考え方、延命治療の希望など）</a:t>
            </a:r>
            <a:r>
              <a:rPr lang="ja-JP" altLang="en-US" sz="2000">
                <a:latin typeface="Meiryo UI" panose="020B0604030504040204" pitchFamily="50" charset="-128"/>
                <a:ea typeface="Meiryo UI" panose="020B0604030504040204" pitchFamily="50" charset="-128"/>
                <a:sym typeface="Meiryo UI" panose="020B0604030504040204" pitchFamily="50" charset="-128"/>
              </a:rPr>
              <a:t>を確認する。　</a:t>
            </a:r>
            <a:endParaRPr lang="en-US" altLang="ja-JP" sz="2000">
              <a:latin typeface="Meiryo UI" pitchFamily="50" charset="-128"/>
              <a:ea typeface="Meiryo UI" pitchFamily="50" charset="-128"/>
              <a:sym typeface="Meiryo UI" panose="020B0604030504040204" pitchFamily="50" charset="-128"/>
            </a:endParaRPr>
          </a:p>
          <a:p>
            <a:pPr marL="266700" indent="-266700">
              <a:lnSpc>
                <a:spcPts val="2900"/>
              </a:lnSpc>
              <a:spcAft>
                <a:spcPts val="1200"/>
              </a:spcAft>
            </a:pPr>
            <a:r>
              <a:rPr lang="ja-JP" altLang="ja-JP" sz="2000">
                <a:latin typeface="Meiryo UI" pitchFamily="50" charset="-128"/>
                <a:ea typeface="Meiryo UI" pitchFamily="50" charset="-128"/>
                <a:cs typeface="Meiryo UI" pitchFamily="50" charset="-128"/>
              </a:rPr>
              <a:t>兄弟姉妹や配偶者</a:t>
            </a:r>
            <a:r>
              <a:rPr lang="ja-JP" altLang="en-US" sz="2000">
                <a:latin typeface="Meiryo UI" pitchFamily="50" charset="-128"/>
                <a:ea typeface="Meiryo UI" pitchFamily="50" charset="-128"/>
                <a:cs typeface="Meiryo UI" pitchFamily="50" charset="-128"/>
              </a:rPr>
              <a:t>と</a:t>
            </a:r>
            <a:r>
              <a:rPr lang="ja-JP" altLang="ja-JP" sz="2000">
                <a:latin typeface="Meiryo UI" pitchFamily="50" charset="-128"/>
                <a:ea typeface="Meiryo UI" pitchFamily="50" charset="-128"/>
                <a:cs typeface="Meiryo UI" pitchFamily="50" charset="-128"/>
              </a:rPr>
              <a:t>も情報を共有</a:t>
            </a:r>
            <a:r>
              <a:rPr lang="ja-JP" altLang="en-US" sz="2000">
                <a:latin typeface="Meiryo UI" pitchFamily="50" charset="-128"/>
                <a:ea typeface="Meiryo UI" pitchFamily="50" charset="-128"/>
                <a:cs typeface="Meiryo UI" pitchFamily="50" charset="-128"/>
              </a:rPr>
              <a:t>する</a:t>
            </a:r>
            <a:r>
              <a:rPr lang="ja-JP" altLang="en-US" sz="2000">
                <a:latin typeface="Meiryo UI" panose="020B0604030504040204" pitchFamily="50" charset="-128"/>
                <a:ea typeface="Meiryo UI" panose="020B0604030504040204" pitchFamily="50" charset="-128"/>
                <a:sym typeface="Meiryo UI" panose="020B0604030504040204" pitchFamily="50" charset="-128"/>
              </a:rPr>
              <a:t>。</a:t>
            </a:r>
            <a:br>
              <a:rPr lang="en-US" altLang="ja-JP" sz="2000">
                <a:latin typeface="Meiryo UI" panose="020B0604030504040204" pitchFamily="50" charset="-128"/>
                <a:ea typeface="Meiryo UI" panose="020B0604030504040204" pitchFamily="50" charset="-128"/>
                <a:sym typeface="Meiryo UI" panose="020B0604030504040204" pitchFamily="50" charset="-128"/>
              </a:rPr>
            </a:br>
            <a:r>
              <a:rPr lang="ja-JP" altLang="ja-JP" sz="2000">
                <a:latin typeface="Meiryo UI" pitchFamily="50" charset="-128"/>
                <a:ea typeface="Meiryo UI" pitchFamily="50" charset="-128"/>
                <a:cs typeface="Meiryo UI" pitchFamily="50" charset="-128"/>
              </a:rPr>
              <a:t>とりわけ親が</a:t>
            </a:r>
            <a:r>
              <a:rPr lang="en-US" altLang="ja-JP" sz="2000">
                <a:latin typeface="Meiryo UI" pitchFamily="50" charset="-128"/>
                <a:ea typeface="Meiryo UI" pitchFamily="50" charset="-128"/>
                <a:cs typeface="Meiryo UI" pitchFamily="50" charset="-128"/>
              </a:rPr>
              <a:t>75</a:t>
            </a:r>
            <a:r>
              <a:rPr lang="ja-JP" altLang="ja-JP" sz="2000">
                <a:latin typeface="Meiryo UI" pitchFamily="50" charset="-128"/>
                <a:ea typeface="Meiryo UI" pitchFamily="50" charset="-128"/>
                <a:cs typeface="Meiryo UI" pitchFamily="50" charset="-128"/>
              </a:rPr>
              <a:t>歳以降になると情報の共有はより重要に。</a:t>
            </a:r>
            <a:endParaRPr lang="en-US" altLang="ja-JP" sz="2000">
              <a:latin typeface="Meiryo UI" pitchFamily="50" charset="-128"/>
              <a:ea typeface="Meiryo UI" pitchFamily="50" charset="-128"/>
              <a:cs typeface="Meiryo UI" pitchFamily="50" charset="-128"/>
            </a:endParaRPr>
          </a:p>
          <a:p>
            <a:pPr marL="266700" indent="-266700">
              <a:lnSpc>
                <a:spcPts val="2900"/>
              </a:lnSpc>
              <a:spcAft>
                <a:spcPts val="1200"/>
              </a:spcAft>
            </a:pPr>
            <a:r>
              <a:rPr lang="ja-JP" altLang="en-US" sz="2000">
                <a:solidFill>
                  <a:schemeClr val="tx1"/>
                </a:solidFill>
                <a:latin typeface="Meiryo UI" pitchFamily="50" charset="-128"/>
                <a:ea typeface="Meiryo UI" pitchFamily="50" charset="-128"/>
                <a:cs typeface="Meiryo UI" pitchFamily="50" charset="-128"/>
              </a:rPr>
              <a:t>認知症の要介護者には、徘徊等で近所の方々にお世話になることもあるため、　　　　日頃から良好な関係を築いておくことも重要。</a:t>
            </a:r>
            <a:endParaRPr lang="ja-JP" altLang="ja-JP" sz="2000">
              <a:solidFill>
                <a:schemeClr val="tx1"/>
              </a:solidFill>
              <a:latin typeface="Meiryo UI" pitchFamily="50" charset="-128"/>
              <a:ea typeface="Meiryo UI" pitchFamily="50" charset="-128"/>
              <a:cs typeface="Meiryo UI" pitchFamily="50" charset="-128"/>
            </a:endParaRPr>
          </a:p>
        </p:txBody>
      </p:sp>
      <p:sp>
        <p:nvSpPr>
          <p:cNvPr id="2" name="Rectangle 2">
            <a:extLst>
              <a:ext uri="{FF2B5EF4-FFF2-40B4-BE49-F238E27FC236}">
                <a16:creationId xmlns:a16="http://schemas.microsoft.com/office/drawing/2014/main" id="{751F9E39-01F5-D533-5FB7-2D1AA8D23F9C}"/>
              </a:ext>
            </a:extLst>
          </p:cNvPr>
          <p:cNvSpPr>
            <a:spLocks noGrp="1"/>
          </p:cNvSpPr>
          <p:nvPr>
            <p:ph type="title"/>
          </p:nvPr>
        </p:nvSpPr>
        <p:spPr>
          <a:xfrm>
            <a:off x="179388" y="545813"/>
            <a:ext cx="8785225" cy="584775"/>
          </a:xfrm>
        </p:spPr>
        <p:txBody>
          <a:bodyPr>
            <a:normAutofit fontScale="90000"/>
          </a:bodyPr>
          <a:lstStyle/>
          <a:p>
            <a:pPr algn="ctr"/>
            <a:r>
              <a:rPr lang="ja-JP" altLang="en-US" sz="3600">
                <a:solidFill>
                  <a:schemeClr val="tx1"/>
                </a:solidFill>
                <a:ea typeface="Meiryo UI" pitchFamily="50" charset="-128"/>
                <a:cs typeface="Meiryo UI" pitchFamily="50" charset="-128"/>
              </a:rPr>
              <a:t>４．様々なタイミングで家族の状況を把握し、</a:t>
            </a:r>
            <a:br>
              <a:rPr lang="en-US" altLang="ja-JP" sz="3600">
                <a:solidFill>
                  <a:schemeClr val="tx1"/>
                </a:solidFill>
                <a:ea typeface="Meiryo UI" pitchFamily="50" charset="-128"/>
                <a:cs typeface="Meiryo UI" pitchFamily="50" charset="-128"/>
              </a:rPr>
            </a:br>
            <a:r>
              <a:rPr lang="ja-JP" altLang="en-US" sz="3600">
                <a:solidFill>
                  <a:schemeClr val="tx1"/>
                </a:solidFill>
                <a:ea typeface="Meiryo UI" pitchFamily="50" charset="-128"/>
                <a:cs typeface="Meiryo UI" pitchFamily="50" charset="-128"/>
              </a:rPr>
              <a:t>コミュニケーションをとる</a:t>
            </a:r>
            <a:br>
              <a:rPr lang="ja-JP" altLang="en-US" sz="3200">
                <a:solidFill>
                  <a:schemeClr val="tx1"/>
                </a:solidFill>
                <a:latin typeface="Meiryo UI" pitchFamily="50" charset="-128"/>
                <a:ea typeface="Meiryo UI" pitchFamily="50" charset="-128"/>
                <a:cs typeface="Meiryo UI" pitchFamily="50" charset="-128"/>
              </a:rPr>
            </a:br>
            <a:endParaRPr lang="ja-JP" altLang="en-US" sz="3200">
              <a:solidFill>
                <a:schemeClr val="tx1"/>
              </a:solidFill>
              <a:latin typeface="Meiryo UI" pitchFamily="50" charset="-128"/>
              <a:ea typeface="Meiryo UI" pitchFamily="50" charset="-128"/>
              <a:cs typeface="Meiryo UI" pitchFamily="50" charset="-128"/>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5" name="Rectangle 2"/>
          <p:cNvSpPr>
            <a:spLocks noGrp="1"/>
          </p:cNvSpPr>
          <p:nvPr>
            <p:ph type="title"/>
          </p:nvPr>
        </p:nvSpPr>
        <p:spPr>
          <a:xfrm>
            <a:off x="179388" y="545813"/>
            <a:ext cx="8785225" cy="584775"/>
          </a:xfrm>
        </p:spPr>
        <p:txBody>
          <a:bodyPr>
            <a:normAutofit fontScale="90000"/>
          </a:bodyPr>
          <a:lstStyle/>
          <a:p>
            <a:pPr algn="ctr"/>
            <a:r>
              <a:rPr lang="ja-JP" altLang="en-US" sz="3600">
                <a:solidFill>
                  <a:schemeClr val="tx1"/>
                </a:solidFill>
                <a:ea typeface="Meiryo UI" pitchFamily="50" charset="-128"/>
                <a:cs typeface="Meiryo UI" pitchFamily="50" charset="-128"/>
              </a:rPr>
              <a:t>５．働き方の見直しも重要。</a:t>
            </a:r>
            <a:br>
              <a:rPr lang="ja-JP" altLang="en-US" sz="3600">
                <a:solidFill>
                  <a:schemeClr val="tx1"/>
                </a:solidFill>
                <a:ea typeface="Meiryo UI" pitchFamily="50" charset="-128"/>
                <a:cs typeface="Meiryo UI" pitchFamily="50" charset="-128"/>
              </a:rPr>
            </a:br>
            <a:r>
              <a:rPr lang="ja-JP" altLang="en-US" sz="3600">
                <a:solidFill>
                  <a:schemeClr val="tx1"/>
                </a:solidFill>
                <a:ea typeface="Meiryo UI" pitchFamily="50" charset="-128"/>
                <a:cs typeface="Meiryo UI" pitchFamily="50" charset="-128"/>
              </a:rPr>
              <a:t>自分自身や職場全体の働き方をチェック</a:t>
            </a:r>
            <a:br>
              <a:rPr lang="ja-JP" altLang="en-US" sz="3200">
                <a:solidFill>
                  <a:schemeClr val="tx1"/>
                </a:solidFill>
                <a:latin typeface="Meiryo UI" pitchFamily="50" charset="-128"/>
                <a:ea typeface="Meiryo UI" pitchFamily="50" charset="-128"/>
                <a:cs typeface="Meiryo UI" pitchFamily="50" charset="-128"/>
              </a:rPr>
            </a:br>
            <a:endParaRPr lang="ja-JP" altLang="en-US" sz="3200">
              <a:solidFill>
                <a:schemeClr val="tx1"/>
              </a:solidFill>
              <a:latin typeface="Meiryo UI" pitchFamily="50" charset="-128"/>
              <a:ea typeface="Meiryo UI" pitchFamily="50" charset="-128"/>
              <a:cs typeface="Meiryo UI" pitchFamily="50" charset="-128"/>
            </a:endParaRPr>
          </a:p>
        </p:txBody>
      </p:sp>
      <p:sp>
        <p:nvSpPr>
          <p:cNvPr id="6" name="スライド番号プレースホルダー 5"/>
          <p:cNvSpPr>
            <a:spLocks noGrp="1"/>
          </p:cNvSpPr>
          <p:nvPr>
            <p:ph type="sldNum" sz="quarter" idx="12"/>
          </p:nvPr>
        </p:nvSpPr>
        <p:spPr/>
        <p:txBody>
          <a:bodyPr>
            <a:normAutofit/>
          </a:bodyPr>
          <a:lstStyle/>
          <a:p>
            <a:pPr>
              <a:defRPr/>
            </a:pPr>
            <a:fld id="{F1BD037C-BE88-4C0D-AC4A-B0B38BCEA4B4}" type="slidenum">
              <a:rPr lang="en-US" altLang="ja-JP" smtClean="0"/>
              <a:pPr>
                <a:defRPr/>
              </a:pPr>
              <a:t>21</a:t>
            </a:fld>
            <a:endParaRPr lang="en-US" altLang="ja-JP"/>
          </a:p>
        </p:txBody>
      </p:sp>
      <p:sp>
        <p:nvSpPr>
          <p:cNvPr id="62466" name="Rectangle 3"/>
          <p:cNvSpPr>
            <a:spLocks noGrp="1"/>
          </p:cNvSpPr>
          <p:nvPr>
            <p:ph sz="quarter" idx="1"/>
          </p:nvPr>
        </p:nvSpPr>
        <p:spPr>
          <a:xfrm>
            <a:off x="177800" y="1700213"/>
            <a:ext cx="8786813" cy="4968875"/>
          </a:xfrm>
        </p:spPr>
        <p:txBody>
          <a:bodyPr/>
          <a:lstStyle/>
          <a:p>
            <a:pPr>
              <a:lnSpc>
                <a:spcPct val="150000"/>
              </a:lnSpc>
              <a:buFont typeface="Wingdings" pitchFamily="2" charset="2"/>
              <a:buNone/>
            </a:pPr>
            <a:r>
              <a:rPr lang="ja-JP" altLang="en-US" sz="2800" b="1">
                <a:latin typeface="Meiryo UI" pitchFamily="50" charset="-128"/>
                <a:ea typeface="Meiryo UI" pitchFamily="50" charset="-128"/>
                <a:cs typeface="Meiryo UI" pitchFamily="50" charset="-128"/>
              </a:rPr>
              <a:t>要点</a:t>
            </a:r>
            <a:endParaRPr lang="en-US" altLang="ja-JP" sz="2800" b="1">
              <a:latin typeface="Meiryo UI" pitchFamily="50" charset="-128"/>
              <a:ea typeface="Meiryo UI" pitchFamily="50" charset="-128"/>
              <a:cs typeface="Meiryo UI" pitchFamily="50" charset="-128"/>
            </a:endParaRPr>
          </a:p>
          <a:p>
            <a:pPr>
              <a:lnSpc>
                <a:spcPts val="2900"/>
              </a:lnSpc>
              <a:spcAft>
                <a:spcPts val="1200"/>
              </a:spcAft>
            </a:pPr>
            <a:r>
              <a:rPr lang="ja-JP" altLang="en-US" sz="2400">
                <a:latin typeface="Meiryo UI" pitchFamily="50" charset="-128"/>
                <a:ea typeface="Meiryo UI" pitchFamily="50" charset="-128"/>
                <a:cs typeface="Meiryo UI" pitchFamily="50" charset="-128"/>
              </a:rPr>
              <a:t>仕事と介護を両立するためには、日頃からの働き方の見直しも重要。</a:t>
            </a:r>
            <a:endParaRPr lang="en-US" altLang="ja-JP" sz="2400">
              <a:latin typeface="Meiryo UI" pitchFamily="50" charset="-128"/>
              <a:ea typeface="Meiryo UI" pitchFamily="50" charset="-128"/>
              <a:cs typeface="Meiryo UI" pitchFamily="50" charset="-128"/>
            </a:endParaRPr>
          </a:p>
          <a:p>
            <a:pPr>
              <a:lnSpc>
                <a:spcPts val="2900"/>
              </a:lnSpc>
              <a:spcAft>
                <a:spcPts val="1200"/>
              </a:spcAft>
            </a:pPr>
            <a:r>
              <a:rPr lang="ja-JP" altLang="en-US" sz="2400">
                <a:latin typeface="Meiryo UI" pitchFamily="50" charset="-128"/>
                <a:ea typeface="Meiryo UI" pitchFamily="50" charset="-128"/>
                <a:cs typeface="Meiryo UI" pitchFamily="50" charset="-128"/>
              </a:rPr>
              <a:t>介護に直面した場合に、必要な制度を利用したり、周囲がサポートできるような働き方ができているか、現状をチェックしましょう。</a:t>
            </a:r>
            <a:endParaRPr lang="en-US" altLang="ja-JP" sz="2400">
              <a:latin typeface="Meiryo UI" pitchFamily="50" charset="-128"/>
              <a:ea typeface="Meiryo UI" pitchFamily="50" charset="-128"/>
              <a:cs typeface="Meiryo UI" pitchFamily="50" charset="-128"/>
            </a:endParaRPr>
          </a:p>
          <a:p>
            <a:pPr>
              <a:lnSpc>
                <a:spcPts val="2900"/>
              </a:lnSpc>
              <a:spcAft>
                <a:spcPts val="1200"/>
              </a:spcAft>
            </a:pPr>
            <a:endParaRPr lang="en-US" altLang="ja-JP" sz="2400">
              <a:latin typeface="Meiryo UI" pitchFamily="50" charset="-128"/>
              <a:ea typeface="Meiryo UI" pitchFamily="50" charset="-128"/>
              <a:cs typeface="Meiryo UI" pitchFamily="50" charset="-128"/>
            </a:endParaRPr>
          </a:p>
          <a:p>
            <a:pPr>
              <a:lnSpc>
                <a:spcPts val="2900"/>
              </a:lnSpc>
              <a:spcAft>
                <a:spcPts val="1200"/>
              </a:spcAft>
            </a:pPr>
            <a:endParaRPr lang="en-US" altLang="ja-JP" sz="2400">
              <a:latin typeface="Meiryo UI" pitchFamily="50" charset="-128"/>
              <a:ea typeface="Meiryo UI" pitchFamily="50" charset="-128"/>
              <a:cs typeface="Meiryo UI" pitchFamily="50" charset="-128"/>
            </a:endParaRPr>
          </a:p>
        </p:txBody>
      </p:sp>
    </p:spTree>
    <p:extLst>
      <p:ext uri="{BB962C8B-B14F-4D97-AF65-F5344CB8AC3E}">
        <p14:creationId xmlns:p14="http://schemas.microsoft.com/office/powerpoint/2010/main" val="215632023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スライド番号プレースホルダー 7"/>
          <p:cNvSpPr>
            <a:spLocks noGrp="1"/>
          </p:cNvSpPr>
          <p:nvPr>
            <p:ph type="sldNum" sz="quarter" idx="12"/>
          </p:nvPr>
        </p:nvSpPr>
        <p:spPr/>
        <p:txBody>
          <a:bodyPr>
            <a:normAutofit/>
          </a:bodyPr>
          <a:lstStyle/>
          <a:p>
            <a:pPr>
              <a:defRPr/>
            </a:pPr>
            <a:fld id="{9D10AD68-2F78-46CC-978D-F02AAA54E038}" type="slidenum">
              <a:rPr lang="en-US" altLang="ja-JP" smtClean="0"/>
              <a:pPr>
                <a:defRPr/>
              </a:pPr>
              <a:t>22</a:t>
            </a:fld>
            <a:endParaRPr lang="en-US" altLang="ja-JP"/>
          </a:p>
        </p:txBody>
      </p:sp>
      <p:sp>
        <p:nvSpPr>
          <p:cNvPr id="6" name="コンテンツ プレースホルダ 5"/>
          <p:cNvSpPr>
            <a:spLocks noGrp="1"/>
          </p:cNvSpPr>
          <p:nvPr>
            <p:ph sz="quarter" idx="1"/>
          </p:nvPr>
        </p:nvSpPr>
        <p:spPr>
          <a:xfrm>
            <a:off x="0" y="1553925"/>
            <a:ext cx="9144000" cy="4971419"/>
          </a:xfrm>
        </p:spPr>
        <p:txBody>
          <a:bodyPr>
            <a:noAutofit/>
          </a:bodyPr>
          <a:lstStyle/>
          <a:p>
            <a:pPr marL="266700" indent="-266700">
              <a:lnSpc>
                <a:spcPts val="2900"/>
              </a:lnSpc>
              <a:spcAft>
                <a:spcPts val="1200"/>
              </a:spcAft>
            </a:pPr>
            <a:r>
              <a:rPr lang="ja-JP" altLang="en-US" sz="2000">
                <a:latin typeface="Meiryo UI" pitchFamily="50" charset="-128"/>
                <a:ea typeface="Meiryo UI" pitchFamily="50" charset="-128"/>
                <a:cs typeface="Meiryo UI" pitchFamily="50" charset="-128"/>
              </a:rPr>
              <a:t>介護に直面したとしても、必要に応じて両立支援制度を利用しながら働き続けられるような働き方になっているか。</a:t>
            </a:r>
            <a:endParaRPr lang="en-US" altLang="ja-JP" sz="2000">
              <a:latin typeface="Meiryo UI" pitchFamily="50" charset="-128"/>
              <a:ea typeface="Meiryo UI" pitchFamily="50" charset="-128"/>
              <a:cs typeface="Meiryo UI" pitchFamily="50" charset="-128"/>
            </a:endParaRPr>
          </a:p>
          <a:p>
            <a:pPr marL="0" indent="0">
              <a:lnSpc>
                <a:spcPts val="2000"/>
              </a:lnSpc>
              <a:spcBef>
                <a:spcPts val="0"/>
              </a:spcBef>
              <a:buNone/>
            </a:pPr>
            <a:endParaRPr lang="en-US" altLang="ja-JP" sz="2000">
              <a:latin typeface="Meiryo UI" pitchFamily="50" charset="-128"/>
              <a:ea typeface="Meiryo UI" pitchFamily="50" charset="-128"/>
              <a:cs typeface="Meiryo UI" pitchFamily="50" charset="-128"/>
            </a:endParaRPr>
          </a:p>
          <a:p>
            <a:pPr marL="174625" marR="0" lvl="0" indent="-174625" algn="l" defTabSz="914400" rtl="0" eaLnBrk="1" fontAlgn="auto" latinLnBrk="0" hangingPunct="1">
              <a:lnSpc>
                <a:spcPct val="100000"/>
              </a:lnSpc>
              <a:spcBef>
                <a:spcPts val="600"/>
              </a:spcBef>
              <a:spcAft>
                <a:spcPts val="0"/>
              </a:spcAft>
              <a:buClrTx/>
              <a:buSzTx/>
              <a:buFont typeface="Wingdings" pitchFamily="2" charset="2"/>
              <a:buNone/>
              <a:tabLst/>
              <a:defRPr/>
            </a:pPr>
            <a:r>
              <a:rPr kumimoji="1" lang="ja-JP" altLang="en-US" sz="2000" b="0" i="0" u="none" strike="noStrike" kern="1200" cap="none" spc="0" normalizeH="0" baseline="0" noProof="0">
                <a:ln>
                  <a:noFill/>
                </a:ln>
                <a:solidFill>
                  <a:srgbClr val="262626"/>
                </a:solidFill>
                <a:effectLst/>
                <a:uLnTx/>
                <a:uFillTx/>
                <a:latin typeface="Meiryo UI" pitchFamily="50" charset="-128"/>
                <a:ea typeface="Meiryo UI" pitchFamily="50" charset="-128"/>
                <a:cs typeface="Meiryo UI" pitchFamily="50" charset="-128"/>
              </a:rPr>
              <a:t>・自分自身の働き方を見直す</a:t>
            </a:r>
            <a:endParaRPr kumimoji="1" lang="en-US" altLang="ja-JP" sz="2000" b="0" i="0" u="none" strike="noStrike" kern="1200" cap="none" spc="0" normalizeH="0" baseline="0" noProof="0">
              <a:ln>
                <a:noFill/>
              </a:ln>
              <a:solidFill>
                <a:srgbClr val="262626"/>
              </a:solidFill>
              <a:effectLst/>
              <a:uLnTx/>
              <a:uFillTx/>
              <a:latin typeface="Meiryo UI" pitchFamily="50" charset="-128"/>
              <a:ea typeface="Meiryo UI" pitchFamily="50" charset="-128"/>
              <a:cs typeface="Meiryo UI" pitchFamily="50" charset="-128"/>
            </a:endParaRPr>
          </a:p>
          <a:p>
            <a:pPr marL="174625" marR="0" lvl="0" indent="-174625" algn="l" defTabSz="914400" rtl="0" eaLnBrk="1" fontAlgn="base" latinLnBrk="0" hangingPunct="1">
              <a:lnSpc>
                <a:spcPct val="100000"/>
              </a:lnSpc>
              <a:spcBef>
                <a:spcPts val="600"/>
              </a:spcBef>
              <a:spcAft>
                <a:spcPct val="0"/>
              </a:spcAft>
              <a:buClrTx/>
              <a:buSzTx/>
              <a:buFontTx/>
              <a:buNone/>
              <a:tabLst/>
              <a:defRPr/>
            </a:pPr>
            <a:r>
              <a:rPr kumimoji="1" lang="ja-JP" altLang="en-US" sz="1800" b="0" i="0" u="none" strike="noStrike" kern="1200" cap="none" spc="0" normalizeH="0" baseline="0" noProof="0">
                <a:ln>
                  <a:noFill/>
                </a:ln>
                <a:solidFill>
                  <a:srgbClr val="1F497D"/>
                </a:solidFill>
                <a:effectLst/>
                <a:uLnTx/>
                <a:uFillTx/>
                <a:latin typeface="Meiryo UI" pitchFamily="50" charset="-128"/>
                <a:ea typeface="Meiryo UI" pitchFamily="50" charset="-128"/>
              </a:rPr>
              <a:t>　→仕事の見える化</a:t>
            </a:r>
          </a:p>
          <a:p>
            <a:pPr marL="174625" marR="0" lvl="0" indent="-174625" algn="l" defTabSz="914400" rtl="0" eaLnBrk="1" fontAlgn="base" latinLnBrk="0" hangingPunct="1">
              <a:lnSpc>
                <a:spcPct val="100000"/>
              </a:lnSpc>
              <a:spcBef>
                <a:spcPts val="600"/>
              </a:spcBef>
              <a:spcAft>
                <a:spcPts val="1200"/>
              </a:spcAft>
              <a:buClrTx/>
              <a:buSzTx/>
              <a:buFontTx/>
              <a:buNone/>
              <a:tabLst/>
              <a:defRPr/>
            </a:pPr>
            <a:r>
              <a:rPr kumimoji="1" lang="ja-JP" altLang="en-US" sz="1800" b="0" i="0" u="none" strike="noStrike" kern="1200" cap="none" spc="0" normalizeH="0" baseline="0" noProof="0">
                <a:ln>
                  <a:noFill/>
                </a:ln>
                <a:solidFill>
                  <a:srgbClr val="1F497D"/>
                </a:solidFill>
                <a:effectLst/>
                <a:uLnTx/>
                <a:uFillTx/>
                <a:latin typeface="Meiryo UI" pitchFamily="50" charset="-128"/>
                <a:ea typeface="Meiryo UI" pitchFamily="50" charset="-128"/>
              </a:rPr>
              <a:t>　→計画的・効率的な業務遂行（業務の棚卸し、優先順位の設定、退社時間の目標設定等）</a:t>
            </a:r>
            <a:endParaRPr kumimoji="1" lang="en-US" altLang="ja-JP" sz="1800" b="0" i="0" u="none" strike="noStrike" kern="1200" cap="none" spc="0" normalizeH="0" baseline="0" noProof="0">
              <a:ln>
                <a:noFill/>
              </a:ln>
              <a:solidFill>
                <a:srgbClr val="1F497D"/>
              </a:solidFill>
              <a:effectLst/>
              <a:uLnTx/>
              <a:uFillTx/>
              <a:latin typeface="Meiryo UI" pitchFamily="50" charset="-128"/>
              <a:ea typeface="Meiryo UI" pitchFamily="50" charset="-128"/>
            </a:endParaRPr>
          </a:p>
          <a:p>
            <a:pPr marL="174625" marR="0" lvl="0" indent="-174625" algn="l" defTabSz="914400" rtl="0" eaLnBrk="1" fontAlgn="auto" latinLnBrk="0" hangingPunct="1">
              <a:lnSpc>
                <a:spcPct val="100000"/>
              </a:lnSpc>
              <a:spcBef>
                <a:spcPts val="600"/>
              </a:spcBef>
              <a:spcAft>
                <a:spcPts val="0"/>
              </a:spcAft>
              <a:buClrTx/>
              <a:buSzTx/>
              <a:buFont typeface="Wingdings" pitchFamily="2" charset="2"/>
              <a:buNone/>
              <a:tabLst/>
              <a:defRPr/>
            </a:pPr>
            <a:r>
              <a:rPr kumimoji="1" lang="ja-JP" altLang="en-US" sz="2000" b="0" i="0" u="none" strike="noStrike" kern="1200" cap="none" spc="0" normalizeH="0" baseline="0" noProof="0">
                <a:ln>
                  <a:noFill/>
                </a:ln>
                <a:solidFill>
                  <a:srgbClr val="262626"/>
                </a:solidFill>
                <a:effectLst/>
                <a:uLnTx/>
                <a:uFillTx/>
                <a:latin typeface="Meiryo UI" pitchFamily="50" charset="-128"/>
                <a:ea typeface="Meiryo UI" pitchFamily="50" charset="-128"/>
                <a:cs typeface="Meiryo UI" pitchFamily="50" charset="-128"/>
              </a:rPr>
              <a:t>・管理職を中心として職場全体の働き方を見直す</a:t>
            </a:r>
            <a:endParaRPr kumimoji="1" lang="en-US" altLang="ja-JP" sz="2000" b="0" i="0" u="none" strike="noStrike" kern="1200" cap="none" spc="0" normalizeH="0" baseline="0" noProof="0">
              <a:ln>
                <a:noFill/>
              </a:ln>
              <a:solidFill>
                <a:srgbClr val="262626"/>
              </a:solidFill>
              <a:effectLst/>
              <a:uLnTx/>
              <a:uFillTx/>
              <a:latin typeface="Meiryo UI" pitchFamily="50" charset="-128"/>
              <a:ea typeface="Meiryo UI" pitchFamily="50" charset="-128"/>
              <a:cs typeface="Meiryo UI" pitchFamily="50" charset="-128"/>
            </a:endParaRPr>
          </a:p>
          <a:p>
            <a:pPr marL="174625" marR="0" lvl="0" indent="-174625" algn="l" defTabSz="914400" rtl="0" eaLnBrk="1" fontAlgn="auto" latinLnBrk="0" hangingPunct="1">
              <a:lnSpc>
                <a:spcPct val="100000"/>
              </a:lnSpc>
              <a:spcBef>
                <a:spcPts val="600"/>
              </a:spcBef>
              <a:spcAft>
                <a:spcPts val="0"/>
              </a:spcAft>
              <a:buClrTx/>
              <a:buSzTx/>
              <a:buFont typeface="Wingdings" pitchFamily="2" charset="2"/>
              <a:buNone/>
              <a:tabLst/>
              <a:defRPr/>
            </a:pPr>
            <a:r>
              <a:rPr lang="ja-JP" altLang="en-US" sz="1800">
                <a:solidFill>
                  <a:schemeClr val="tx2"/>
                </a:solidFill>
                <a:latin typeface="Meiryo UI" panose="020B0604030504040204" pitchFamily="50" charset="-128"/>
                <a:ea typeface="Meiryo UI" panose="020B0604030504040204" pitchFamily="50" charset="-128"/>
              </a:rPr>
              <a:t>　→業務配分の見直し、残業の削減、タスクシェアの促進</a:t>
            </a:r>
          </a:p>
          <a:p>
            <a:pPr marL="174625" marR="0" lvl="0" indent="-174625" algn="l" defTabSz="914400" rtl="0" eaLnBrk="1" fontAlgn="auto" latinLnBrk="0" hangingPunct="1">
              <a:lnSpc>
                <a:spcPct val="100000"/>
              </a:lnSpc>
              <a:spcBef>
                <a:spcPts val="600"/>
              </a:spcBef>
              <a:spcAft>
                <a:spcPts val="0"/>
              </a:spcAft>
              <a:buClrTx/>
              <a:buSzTx/>
              <a:buFont typeface="Wingdings" pitchFamily="2" charset="2"/>
              <a:buNone/>
              <a:tabLst/>
              <a:defRPr/>
            </a:pPr>
            <a:r>
              <a:rPr lang="ja-JP" altLang="en-US" sz="1800">
                <a:solidFill>
                  <a:schemeClr val="tx2"/>
                </a:solidFill>
                <a:latin typeface="Meiryo UI" panose="020B0604030504040204" pitchFamily="50" charset="-128"/>
                <a:ea typeface="Meiryo UI" panose="020B0604030504040204" pitchFamily="50" charset="-128"/>
              </a:rPr>
              <a:t>　→情報共有の方法の見直し（</a:t>
            </a:r>
            <a:r>
              <a:rPr lang="en-US" altLang="ja-JP" sz="1800">
                <a:solidFill>
                  <a:schemeClr val="tx2"/>
                </a:solidFill>
                <a:latin typeface="Meiryo UI" panose="020B0604030504040204" pitchFamily="50" charset="-128"/>
                <a:ea typeface="Meiryo UI" panose="020B0604030504040204" pitchFamily="50" charset="-128"/>
              </a:rPr>
              <a:t>ICT</a:t>
            </a:r>
            <a:r>
              <a:rPr lang="ja-JP" altLang="en-US" sz="1800">
                <a:solidFill>
                  <a:schemeClr val="tx2"/>
                </a:solidFill>
                <a:latin typeface="Meiryo UI" panose="020B0604030504040204" pitchFamily="50" charset="-128"/>
                <a:ea typeface="Meiryo UI" panose="020B0604030504040204" pitchFamily="50" charset="-128"/>
              </a:rPr>
              <a:t>の活用、会議の効率化等）</a:t>
            </a:r>
            <a:endParaRPr lang="en-US" altLang="ja-JP" sz="1800">
              <a:solidFill>
                <a:schemeClr val="tx2"/>
              </a:solidFill>
              <a:latin typeface="Meiryo UI" panose="020B0604030504040204" pitchFamily="50" charset="-128"/>
              <a:ea typeface="Meiryo UI" panose="020B0604030504040204" pitchFamily="50" charset="-128"/>
            </a:endParaRPr>
          </a:p>
          <a:p>
            <a:pPr marL="174625" marR="0" lvl="0" indent="-174625" algn="l" defTabSz="914400" rtl="0" eaLnBrk="1" fontAlgn="auto" latinLnBrk="0" hangingPunct="1">
              <a:lnSpc>
                <a:spcPct val="100000"/>
              </a:lnSpc>
              <a:spcBef>
                <a:spcPts val="600"/>
              </a:spcBef>
              <a:spcAft>
                <a:spcPts val="0"/>
              </a:spcAft>
              <a:buClrTx/>
              <a:buSzTx/>
              <a:buFont typeface="Wingdings" pitchFamily="2" charset="2"/>
              <a:buNone/>
              <a:tabLst/>
              <a:defRPr/>
            </a:pPr>
            <a:endParaRPr lang="en-US" altLang="ja-JP" sz="1800">
              <a:solidFill>
                <a:schemeClr val="tx2"/>
              </a:solidFill>
              <a:latin typeface="Meiryo UI" panose="020B0604030504040204" pitchFamily="50" charset="-128"/>
              <a:ea typeface="Meiryo UI" panose="020B0604030504040204" pitchFamily="50" charset="-128"/>
            </a:endParaRPr>
          </a:p>
          <a:p>
            <a:pPr marL="0" indent="0" algn="ctr">
              <a:lnSpc>
                <a:spcPts val="3500"/>
              </a:lnSpc>
              <a:spcBef>
                <a:spcPts val="0"/>
              </a:spcBef>
              <a:spcAft>
                <a:spcPts val="600"/>
              </a:spcAft>
              <a:buNone/>
            </a:pPr>
            <a:r>
              <a:rPr lang="ja-JP" altLang="en-US" sz="3200" b="1">
                <a:solidFill>
                  <a:srgbClr val="0070C0"/>
                </a:solidFill>
                <a:latin typeface="Meiryo UI" pitchFamily="50" charset="-128"/>
                <a:ea typeface="Meiryo UI" pitchFamily="50" charset="-128"/>
                <a:cs typeface="Meiryo UI" pitchFamily="50" charset="-128"/>
              </a:rPr>
              <a:t>会社として、社員の皆さんが希望する</a:t>
            </a:r>
            <a:endParaRPr lang="en-US" altLang="ja-JP" sz="3200" b="1">
              <a:solidFill>
                <a:srgbClr val="0070C0"/>
              </a:solidFill>
              <a:latin typeface="Meiryo UI" pitchFamily="50" charset="-128"/>
              <a:ea typeface="Meiryo UI" pitchFamily="50" charset="-128"/>
              <a:cs typeface="Meiryo UI" pitchFamily="50" charset="-128"/>
            </a:endParaRPr>
          </a:p>
          <a:p>
            <a:pPr marL="0" indent="0" algn="ctr">
              <a:lnSpc>
                <a:spcPts val="3500"/>
              </a:lnSpc>
              <a:spcBef>
                <a:spcPts val="0"/>
              </a:spcBef>
              <a:spcAft>
                <a:spcPts val="600"/>
              </a:spcAft>
              <a:buNone/>
            </a:pPr>
            <a:r>
              <a:rPr lang="ja-JP" altLang="en-US" sz="3200" b="1">
                <a:solidFill>
                  <a:srgbClr val="0070C0"/>
                </a:solidFill>
                <a:latin typeface="Meiryo UI" pitchFamily="50" charset="-128"/>
                <a:ea typeface="Meiryo UI" pitchFamily="50" charset="-128"/>
                <a:cs typeface="Meiryo UI" pitchFamily="50" charset="-128"/>
              </a:rPr>
              <a:t>働き方の実現をサポートします！</a:t>
            </a:r>
          </a:p>
        </p:txBody>
      </p:sp>
      <p:sp>
        <p:nvSpPr>
          <p:cNvPr id="2" name="Rectangle 2">
            <a:extLst>
              <a:ext uri="{FF2B5EF4-FFF2-40B4-BE49-F238E27FC236}">
                <a16:creationId xmlns:a16="http://schemas.microsoft.com/office/drawing/2014/main" id="{751F9E39-01F5-D533-5FB7-2D1AA8D23F9C}"/>
              </a:ext>
            </a:extLst>
          </p:cNvPr>
          <p:cNvSpPr>
            <a:spLocks noGrp="1"/>
          </p:cNvSpPr>
          <p:nvPr>
            <p:ph type="title"/>
          </p:nvPr>
        </p:nvSpPr>
        <p:spPr>
          <a:xfrm>
            <a:off x="179388" y="545813"/>
            <a:ext cx="8785225" cy="584775"/>
          </a:xfrm>
        </p:spPr>
        <p:txBody>
          <a:bodyPr>
            <a:normAutofit fontScale="90000"/>
          </a:bodyPr>
          <a:lstStyle/>
          <a:p>
            <a:pPr algn="ctr"/>
            <a:r>
              <a:rPr lang="ja-JP" altLang="en-US" sz="3600">
                <a:solidFill>
                  <a:schemeClr val="tx1"/>
                </a:solidFill>
                <a:ea typeface="Meiryo UI" pitchFamily="50" charset="-128"/>
                <a:cs typeface="Meiryo UI" pitchFamily="50" charset="-128"/>
              </a:rPr>
              <a:t>５．働き方の見直しも重要。</a:t>
            </a:r>
            <a:br>
              <a:rPr lang="en-US" altLang="ja-JP" sz="3600">
                <a:solidFill>
                  <a:schemeClr val="tx1"/>
                </a:solidFill>
                <a:ea typeface="Meiryo UI" pitchFamily="50" charset="-128"/>
                <a:cs typeface="Meiryo UI" pitchFamily="50" charset="-128"/>
              </a:rPr>
            </a:br>
            <a:r>
              <a:rPr lang="ja-JP" altLang="en-US" sz="3600">
                <a:solidFill>
                  <a:schemeClr val="tx1"/>
                </a:solidFill>
                <a:ea typeface="Meiryo UI" pitchFamily="50" charset="-128"/>
                <a:cs typeface="Meiryo UI" pitchFamily="50" charset="-128"/>
              </a:rPr>
              <a:t>自分自身や職場全体の働き方をチェック</a:t>
            </a:r>
            <a:br>
              <a:rPr lang="ja-JP" altLang="en-US" sz="3200">
                <a:solidFill>
                  <a:schemeClr val="tx1"/>
                </a:solidFill>
                <a:latin typeface="Meiryo UI" pitchFamily="50" charset="-128"/>
                <a:ea typeface="Meiryo UI" pitchFamily="50" charset="-128"/>
                <a:cs typeface="Meiryo UI" pitchFamily="50" charset="-128"/>
              </a:rPr>
            </a:br>
            <a:endParaRPr lang="ja-JP" altLang="en-US" sz="3200">
              <a:solidFill>
                <a:schemeClr val="tx1"/>
              </a:solidFill>
              <a:latin typeface="Meiryo UI" pitchFamily="50" charset="-128"/>
              <a:ea typeface="Meiryo UI" pitchFamily="50" charset="-128"/>
              <a:cs typeface="Meiryo UI" pitchFamily="50" charset="-128"/>
            </a:endParaRPr>
          </a:p>
        </p:txBody>
      </p:sp>
      <p:sp>
        <p:nvSpPr>
          <p:cNvPr id="4" name="フローチャート: 組合せ 3">
            <a:extLst>
              <a:ext uri="{FF2B5EF4-FFF2-40B4-BE49-F238E27FC236}">
                <a16:creationId xmlns:a16="http://schemas.microsoft.com/office/drawing/2014/main" id="{A72FFBDD-D2DC-43C5-BAB9-DA7BB8A6591E}"/>
              </a:ext>
            </a:extLst>
          </p:cNvPr>
          <p:cNvSpPr/>
          <p:nvPr/>
        </p:nvSpPr>
        <p:spPr>
          <a:xfrm>
            <a:off x="3347864" y="2359623"/>
            <a:ext cx="2160240" cy="421305"/>
          </a:xfrm>
          <a:prstGeom prst="flowChartMerge">
            <a:avLst/>
          </a:prstGeom>
          <a:solidFill>
            <a:srgbClr val="CBD9E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テキスト ボックス 4">
            <a:extLst>
              <a:ext uri="{FF2B5EF4-FFF2-40B4-BE49-F238E27FC236}">
                <a16:creationId xmlns:a16="http://schemas.microsoft.com/office/drawing/2014/main" id="{203C027E-9A0A-9875-F7F6-F3CD1C11C9F2}"/>
              </a:ext>
            </a:extLst>
          </p:cNvPr>
          <p:cNvSpPr txBox="1"/>
          <p:nvPr/>
        </p:nvSpPr>
        <p:spPr>
          <a:xfrm>
            <a:off x="4283968" y="2514382"/>
            <a:ext cx="4752528" cy="338554"/>
          </a:xfrm>
          <a:prstGeom prst="rect">
            <a:avLst/>
          </a:prstGeom>
          <a:noFill/>
        </p:spPr>
        <p:txBody>
          <a:bodyPr wrap="square" rtlCol="0">
            <a:spAutoFit/>
          </a:bodyPr>
          <a:lstStyle/>
          <a:p>
            <a:pPr algn="ctr"/>
            <a:r>
              <a:rPr kumimoji="1" lang="ja-JP" altLang="en-US" sz="1600"/>
              <a:t>働き方に関する課題が見つかったら・・・</a:t>
            </a:r>
          </a:p>
        </p:txBody>
      </p:sp>
    </p:spTree>
    <p:extLst>
      <p:ext uri="{BB962C8B-B14F-4D97-AF65-F5344CB8AC3E}">
        <p14:creationId xmlns:p14="http://schemas.microsoft.com/office/powerpoint/2010/main" val="316935537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タイトル 1"/>
          <p:cNvSpPr>
            <a:spLocks noGrp="1"/>
          </p:cNvSpPr>
          <p:nvPr>
            <p:ph type="title"/>
          </p:nvPr>
        </p:nvSpPr>
        <p:spPr>
          <a:xfrm>
            <a:off x="1371600" y="1600200"/>
            <a:ext cx="7772400" cy="990600"/>
          </a:xfrm>
        </p:spPr>
        <p:txBody>
          <a:bodyPr/>
          <a:lstStyle/>
          <a:p>
            <a:r>
              <a:rPr lang="ja-JP" altLang="en-US" sz="4000">
                <a:latin typeface="Meiryo UI" pitchFamily="50" charset="-128"/>
                <a:ea typeface="Meiryo UI" pitchFamily="50" charset="-128"/>
                <a:cs typeface="Meiryo UI" pitchFamily="50" charset="-128"/>
              </a:rPr>
              <a:t>まとめ</a:t>
            </a:r>
          </a:p>
        </p:txBody>
      </p:sp>
      <p:sp>
        <p:nvSpPr>
          <p:cNvPr id="10" name="スライド番号プレースホルダー 9"/>
          <p:cNvSpPr>
            <a:spLocks noGrp="1"/>
          </p:cNvSpPr>
          <p:nvPr>
            <p:ph type="sldNum" sz="quarter" idx="4294967295"/>
          </p:nvPr>
        </p:nvSpPr>
        <p:spPr>
          <a:xfrm>
            <a:off x="8604448" y="6425952"/>
            <a:ext cx="539552" cy="432048"/>
          </a:xfrm>
        </p:spPr>
        <p:txBody>
          <a:bodyPr/>
          <a:lstStyle/>
          <a:p>
            <a:pPr>
              <a:defRPr/>
            </a:pPr>
            <a:fld id="{D94C92D5-C44B-4BD2-BE87-AF919B45576A}" type="slidenum">
              <a:rPr lang="en-US" altLang="ja-JP" sz="1600" smtClean="0"/>
              <a:pPr>
                <a:defRPr/>
              </a:pPr>
              <a:t>23</a:t>
            </a:fld>
            <a:endParaRPr lang="en-US" altLang="ja-JP" sz="160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09" name="タイトル 1"/>
          <p:cNvSpPr>
            <a:spLocks noGrp="1"/>
          </p:cNvSpPr>
          <p:nvPr>
            <p:ph type="title"/>
          </p:nvPr>
        </p:nvSpPr>
        <p:spPr>
          <a:xfrm>
            <a:off x="179388" y="404664"/>
            <a:ext cx="8785225" cy="584775"/>
          </a:xfrm>
        </p:spPr>
        <p:txBody>
          <a:bodyPr>
            <a:normAutofit/>
          </a:bodyPr>
          <a:lstStyle/>
          <a:p>
            <a:pPr algn="ctr" eaLnBrk="1" hangingPunct="1"/>
            <a:r>
              <a:rPr lang="ja-JP" altLang="en-US" sz="3200">
                <a:latin typeface="Meiryo UI" pitchFamily="50" charset="-128"/>
                <a:ea typeface="Meiryo UI" pitchFamily="50" charset="-128"/>
                <a:cs typeface="Meiryo UI" pitchFamily="50" charset="-128"/>
              </a:rPr>
              <a:t>チェック！この研修のゴール</a:t>
            </a:r>
          </a:p>
        </p:txBody>
      </p:sp>
      <p:sp>
        <p:nvSpPr>
          <p:cNvPr id="6" name="スライド番号プレースホルダー 5"/>
          <p:cNvSpPr>
            <a:spLocks noGrp="1"/>
          </p:cNvSpPr>
          <p:nvPr>
            <p:ph type="sldNum" sz="quarter" idx="12"/>
          </p:nvPr>
        </p:nvSpPr>
        <p:spPr/>
        <p:txBody>
          <a:bodyPr>
            <a:normAutofit/>
          </a:bodyPr>
          <a:lstStyle/>
          <a:p>
            <a:pPr>
              <a:defRPr/>
            </a:pPr>
            <a:fld id="{ECDDFECA-5B20-47EC-A327-50866FD3A04D}" type="slidenum">
              <a:rPr lang="en-US" altLang="ja-JP" smtClean="0"/>
              <a:pPr>
                <a:defRPr/>
              </a:pPr>
              <a:t>24</a:t>
            </a:fld>
            <a:endParaRPr lang="en-US" altLang="ja-JP"/>
          </a:p>
        </p:txBody>
      </p:sp>
      <p:sp>
        <p:nvSpPr>
          <p:cNvPr id="68610" name="コンテンツ プレースホルダ 3"/>
          <p:cNvSpPr>
            <a:spLocks noGrp="1"/>
          </p:cNvSpPr>
          <p:nvPr>
            <p:ph sz="quarter" idx="1"/>
          </p:nvPr>
        </p:nvSpPr>
        <p:spPr>
          <a:xfrm>
            <a:off x="467544" y="1700213"/>
            <a:ext cx="8208912" cy="4968875"/>
          </a:xfrm>
        </p:spPr>
        <p:txBody>
          <a:bodyPr/>
          <a:lstStyle/>
          <a:p>
            <a:pPr eaLnBrk="1" hangingPunct="1">
              <a:lnSpc>
                <a:spcPts val="3400"/>
              </a:lnSpc>
              <a:spcAft>
                <a:spcPts val="1800"/>
              </a:spcAft>
              <a:buFont typeface="Wingdings" pitchFamily="2" charset="2"/>
              <a:buNone/>
            </a:pPr>
            <a:r>
              <a:rPr lang="ja-JP" altLang="en-US" sz="2400">
                <a:solidFill>
                  <a:srgbClr val="262626"/>
                </a:solidFill>
                <a:latin typeface="Meiryo UI" pitchFamily="50" charset="-128"/>
                <a:ea typeface="Meiryo UI" pitchFamily="50" charset="-128"/>
                <a:cs typeface="Meiryo UI" pitchFamily="50" charset="-128"/>
              </a:rPr>
              <a:t>　　　　　　　　</a:t>
            </a:r>
            <a:endParaRPr lang="ja-JP" altLang="en-US" sz="2400" b="1">
              <a:solidFill>
                <a:srgbClr val="262626"/>
              </a:solidFill>
              <a:latin typeface="Meiryo UI" pitchFamily="50" charset="-128"/>
              <a:ea typeface="Meiryo UI" pitchFamily="50" charset="-128"/>
              <a:cs typeface="Meiryo UI" pitchFamily="50" charset="-128"/>
            </a:endParaRPr>
          </a:p>
          <a:p>
            <a:pPr marL="444500" indent="-444500" eaLnBrk="1" hangingPunct="1">
              <a:lnSpc>
                <a:spcPts val="3400"/>
              </a:lnSpc>
              <a:buNone/>
            </a:pPr>
            <a:r>
              <a:rPr lang="ja-JP" altLang="en-US" sz="2800">
                <a:solidFill>
                  <a:srgbClr val="262626"/>
                </a:solidFill>
                <a:latin typeface="Meiryo UI" pitchFamily="50" charset="-128"/>
                <a:ea typeface="Meiryo UI" pitchFamily="50" charset="-128"/>
                <a:cs typeface="Meiryo UI" pitchFamily="50" charset="-128"/>
              </a:rPr>
              <a:t>１</a:t>
            </a:r>
            <a:r>
              <a:rPr lang="en-US" altLang="ja-JP" sz="2800">
                <a:solidFill>
                  <a:srgbClr val="262626"/>
                </a:solidFill>
                <a:latin typeface="Meiryo UI" pitchFamily="50" charset="-128"/>
                <a:ea typeface="Meiryo UI" pitchFamily="50" charset="-128"/>
                <a:cs typeface="Meiryo UI" pitchFamily="50" charset="-128"/>
              </a:rPr>
              <a:t>.  </a:t>
            </a:r>
            <a:r>
              <a:rPr lang="ja-JP" altLang="en-US" sz="2800">
                <a:solidFill>
                  <a:srgbClr val="262626"/>
                </a:solidFill>
                <a:latin typeface="Meiryo UI" pitchFamily="50" charset="-128"/>
                <a:ea typeface="Meiryo UI" pitchFamily="50" charset="-128"/>
                <a:cs typeface="Meiryo UI" pitchFamily="50" charset="-128"/>
              </a:rPr>
              <a:t>「事前の心構えの重要性」を理解できましたか？</a:t>
            </a:r>
            <a:endParaRPr lang="en-US" altLang="ja-JP" sz="2800">
              <a:solidFill>
                <a:srgbClr val="262626"/>
              </a:solidFill>
              <a:latin typeface="Meiryo UI" pitchFamily="50" charset="-128"/>
              <a:ea typeface="Meiryo UI" pitchFamily="50" charset="-128"/>
              <a:cs typeface="Meiryo UI" pitchFamily="50" charset="-128"/>
            </a:endParaRPr>
          </a:p>
          <a:p>
            <a:pPr marL="444500" indent="-444500" eaLnBrk="1" hangingPunct="1">
              <a:lnSpc>
                <a:spcPts val="3400"/>
              </a:lnSpc>
              <a:buNone/>
            </a:pPr>
            <a:endParaRPr lang="en-US" altLang="ja-JP" sz="2800">
              <a:solidFill>
                <a:srgbClr val="262626"/>
              </a:solidFill>
              <a:latin typeface="Meiryo UI" pitchFamily="50" charset="-128"/>
              <a:ea typeface="Meiryo UI" pitchFamily="50" charset="-128"/>
              <a:cs typeface="Meiryo UI" pitchFamily="50" charset="-128"/>
            </a:endParaRPr>
          </a:p>
          <a:p>
            <a:pPr marL="444500" indent="-444500" eaLnBrk="1" hangingPunct="1">
              <a:lnSpc>
                <a:spcPts val="3400"/>
              </a:lnSpc>
              <a:spcAft>
                <a:spcPts val="1800"/>
              </a:spcAft>
              <a:buNone/>
            </a:pPr>
            <a:r>
              <a:rPr lang="ja-JP" altLang="en-US" sz="2800">
                <a:solidFill>
                  <a:srgbClr val="262626"/>
                </a:solidFill>
                <a:latin typeface="Meiryo UI" pitchFamily="50" charset="-128"/>
                <a:ea typeface="Meiryo UI" pitchFamily="50" charset="-128"/>
                <a:cs typeface="Meiryo UI" pitchFamily="50" charset="-128"/>
              </a:rPr>
              <a:t>２</a:t>
            </a:r>
            <a:r>
              <a:rPr lang="en-US" altLang="ja-JP" sz="2800">
                <a:solidFill>
                  <a:srgbClr val="262626"/>
                </a:solidFill>
                <a:latin typeface="Meiryo UI" pitchFamily="50" charset="-128"/>
                <a:ea typeface="Meiryo UI" pitchFamily="50" charset="-128"/>
                <a:cs typeface="Meiryo UI" pitchFamily="50" charset="-128"/>
              </a:rPr>
              <a:t>.</a:t>
            </a:r>
            <a:r>
              <a:rPr lang="ja-JP" altLang="en-US" sz="2800">
                <a:solidFill>
                  <a:srgbClr val="262626"/>
                </a:solidFill>
                <a:latin typeface="Meiryo UI" pitchFamily="50" charset="-128"/>
                <a:ea typeface="Meiryo UI" pitchFamily="50" charset="-128"/>
                <a:cs typeface="Meiryo UI" pitchFamily="50" charset="-128"/>
              </a:rPr>
              <a:t>　「仕事と介護の両立のための５つのポイント」を理解できましたか？</a:t>
            </a:r>
            <a:br>
              <a:rPr lang="en-US" altLang="ja-JP" sz="2800">
                <a:solidFill>
                  <a:srgbClr val="262626"/>
                </a:solidFill>
                <a:latin typeface="Meiryo UI" pitchFamily="50" charset="-128"/>
                <a:ea typeface="Meiryo UI" pitchFamily="50" charset="-128"/>
                <a:cs typeface="Meiryo UI" pitchFamily="50" charset="-128"/>
              </a:rPr>
            </a:br>
            <a:r>
              <a:rPr lang="ja-JP" altLang="en-US" sz="2800">
                <a:solidFill>
                  <a:srgbClr val="262626"/>
                </a:solidFill>
                <a:latin typeface="Meiryo UI" pitchFamily="50" charset="-128"/>
                <a:ea typeface="Meiryo UI" pitchFamily="50" charset="-128"/>
                <a:cs typeface="Meiryo UI" pitchFamily="50" charset="-128"/>
              </a:rPr>
              <a:t>　　</a:t>
            </a:r>
            <a:endParaRPr lang="ja-JP" altLang="ja-JP" sz="2800">
              <a:solidFill>
                <a:srgbClr val="262626"/>
              </a:solidFill>
              <a:latin typeface="Meiryo UI" pitchFamily="50" charset="-128"/>
              <a:ea typeface="Meiryo UI" pitchFamily="50" charset="-128"/>
              <a:cs typeface="Meiryo UI" pitchFamily="50" charset="-128"/>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a:extLst>
              <a:ext uri="{FF2B5EF4-FFF2-40B4-BE49-F238E27FC236}">
                <a16:creationId xmlns:a16="http://schemas.microsoft.com/office/drawing/2014/main" id="{98537E3A-A946-C5C5-EACE-C12A087E5A32}"/>
              </a:ext>
            </a:extLst>
          </p:cNvPr>
          <p:cNvSpPr/>
          <p:nvPr/>
        </p:nvSpPr>
        <p:spPr>
          <a:xfrm>
            <a:off x="179387" y="2353365"/>
            <a:ext cx="8785225" cy="1645813"/>
          </a:xfrm>
          <a:prstGeom prst="rect">
            <a:avLst/>
          </a:prstGeom>
          <a:solidFill>
            <a:srgbClr val="D2DFEE"/>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正方形/長方形 6">
            <a:extLst>
              <a:ext uri="{FF2B5EF4-FFF2-40B4-BE49-F238E27FC236}">
                <a16:creationId xmlns:a16="http://schemas.microsoft.com/office/drawing/2014/main" id="{AD95FDF8-9B49-408F-74F3-46B7B342472D}"/>
              </a:ext>
            </a:extLst>
          </p:cNvPr>
          <p:cNvSpPr/>
          <p:nvPr/>
        </p:nvSpPr>
        <p:spPr>
          <a:xfrm>
            <a:off x="314161" y="2477028"/>
            <a:ext cx="8475243" cy="1398485"/>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8609" name="タイトル 1"/>
          <p:cNvSpPr>
            <a:spLocks noGrp="1"/>
          </p:cNvSpPr>
          <p:nvPr>
            <p:ph type="title"/>
          </p:nvPr>
        </p:nvSpPr>
        <p:spPr>
          <a:xfrm>
            <a:off x="179388" y="404664"/>
            <a:ext cx="8785225" cy="584775"/>
          </a:xfrm>
        </p:spPr>
        <p:txBody>
          <a:bodyPr>
            <a:normAutofit/>
          </a:bodyPr>
          <a:lstStyle/>
          <a:p>
            <a:pPr algn="ctr" eaLnBrk="1" hangingPunct="1"/>
            <a:r>
              <a:rPr lang="ja-JP" altLang="en-US" sz="3200">
                <a:latin typeface="Meiryo UI" pitchFamily="50" charset="-128"/>
                <a:ea typeface="Meiryo UI" pitchFamily="50" charset="-128"/>
                <a:cs typeface="Meiryo UI" pitchFamily="50" charset="-128"/>
              </a:rPr>
              <a:t>介護に直面した場合の申出先・相談窓口</a:t>
            </a:r>
          </a:p>
        </p:txBody>
      </p:sp>
      <p:sp>
        <p:nvSpPr>
          <p:cNvPr id="6" name="スライド番号プレースホルダー 5"/>
          <p:cNvSpPr>
            <a:spLocks noGrp="1"/>
          </p:cNvSpPr>
          <p:nvPr>
            <p:ph type="sldNum" sz="quarter" idx="12"/>
          </p:nvPr>
        </p:nvSpPr>
        <p:spPr/>
        <p:txBody>
          <a:bodyPr>
            <a:normAutofit/>
          </a:bodyPr>
          <a:lstStyle/>
          <a:p>
            <a:pPr>
              <a:defRPr/>
            </a:pPr>
            <a:fld id="{ECDDFECA-5B20-47EC-A327-50866FD3A04D}" type="slidenum">
              <a:rPr lang="en-US" altLang="ja-JP" smtClean="0"/>
              <a:pPr>
                <a:defRPr/>
              </a:pPr>
              <a:t>25</a:t>
            </a:fld>
            <a:endParaRPr lang="en-US" altLang="ja-JP"/>
          </a:p>
        </p:txBody>
      </p:sp>
      <p:sp>
        <p:nvSpPr>
          <p:cNvPr id="68610" name="コンテンツ プレースホルダ 3"/>
          <p:cNvSpPr>
            <a:spLocks noGrp="1"/>
          </p:cNvSpPr>
          <p:nvPr>
            <p:ph sz="quarter" idx="1"/>
          </p:nvPr>
        </p:nvSpPr>
        <p:spPr>
          <a:xfrm>
            <a:off x="467544" y="1700213"/>
            <a:ext cx="8208912" cy="4968875"/>
          </a:xfrm>
        </p:spPr>
        <p:txBody>
          <a:bodyPr/>
          <a:lstStyle/>
          <a:p>
            <a:pPr eaLnBrk="1" hangingPunct="1">
              <a:lnSpc>
                <a:spcPts val="3400"/>
              </a:lnSpc>
              <a:spcAft>
                <a:spcPts val="1800"/>
              </a:spcAft>
              <a:buFont typeface="Wingdings" pitchFamily="2" charset="2"/>
              <a:buNone/>
            </a:pPr>
            <a:br>
              <a:rPr lang="en-US" altLang="ja-JP" sz="2800">
                <a:solidFill>
                  <a:srgbClr val="262626"/>
                </a:solidFill>
                <a:latin typeface="Meiryo UI" pitchFamily="50" charset="-128"/>
                <a:ea typeface="Meiryo UI" pitchFamily="50" charset="-128"/>
                <a:cs typeface="Meiryo UI" pitchFamily="50" charset="-128"/>
              </a:rPr>
            </a:br>
            <a:r>
              <a:rPr lang="ja-JP" altLang="en-US" sz="2800">
                <a:solidFill>
                  <a:srgbClr val="262626"/>
                </a:solidFill>
                <a:latin typeface="Meiryo UI" pitchFamily="50" charset="-128"/>
                <a:ea typeface="Meiryo UI" pitchFamily="50" charset="-128"/>
                <a:cs typeface="Meiryo UI" pitchFamily="50" charset="-128"/>
              </a:rPr>
              <a:t>　　</a:t>
            </a:r>
            <a:endParaRPr lang="ja-JP" altLang="ja-JP" sz="2800">
              <a:solidFill>
                <a:srgbClr val="262626"/>
              </a:solidFill>
              <a:latin typeface="Meiryo UI" pitchFamily="50" charset="-128"/>
              <a:ea typeface="Meiryo UI" pitchFamily="50" charset="-128"/>
              <a:cs typeface="Meiryo UI" pitchFamily="50" charset="-128"/>
            </a:endParaRPr>
          </a:p>
        </p:txBody>
      </p:sp>
      <p:sp>
        <p:nvSpPr>
          <p:cNvPr id="3" name="Rectangle 4">
            <a:extLst>
              <a:ext uri="{FF2B5EF4-FFF2-40B4-BE49-F238E27FC236}">
                <a16:creationId xmlns:a16="http://schemas.microsoft.com/office/drawing/2014/main" id="{E31AB43F-94FC-5D95-2A84-D8208A699D37}"/>
              </a:ext>
            </a:extLst>
          </p:cNvPr>
          <p:cNvSpPr txBox="1">
            <a:spLocks noChangeArrowheads="1"/>
          </p:cNvSpPr>
          <p:nvPr/>
        </p:nvSpPr>
        <p:spPr>
          <a:xfrm>
            <a:off x="-239487" y="4077073"/>
            <a:ext cx="9622974" cy="866775"/>
          </a:xfrm>
          <a:prstGeom prst="rect">
            <a:avLst/>
          </a:prstGeom>
        </p:spPr>
        <p:txBody>
          <a:bodyPr vert="horz" anchor="ctr">
            <a:noAutofit/>
          </a:bodyPr>
          <a:lstStyle>
            <a:lvl1pPr algn="l" rtl="0" eaLnBrk="1" latinLnBrk="0" hangingPunct="1">
              <a:spcBef>
                <a:spcPct val="0"/>
              </a:spcBef>
              <a:buNone/>
              <a:defRPr kumimoji="1" sz="4400" kern="1200">
                <a:solidFill>
                  <a:schemeClr val="tx2"/>
                </a:solidFill>
                <a:latin typeface="+mj-lt"/>
                <a:ea typeface="+mj-ea"/>
                <a:cs typeface="+mj-cs"/>
              </a:defRPr>
            </a:lvl1pPr>
          </a:lstStyle>
          <a:p>
            <a:pPr algn="ctr" fontAlgn="auto">
              <a:spcAft>
                <a:spcPts val="0"/>
              </a:spcAft>
            </a:pPr>
            <a:endParaRPr lang="en-US" altLang="ja-JP" sz="3200" b="1">
              <a:latin typeface="Meiryo UI" pitchFamily="50" charset="-128"/>
              <a:ea typeface="Meiryo UI" pitchFamily="50" charset="-128"/>
              <a:cs typeface="Meiryo UI" pitchFamily="50" charset="-128"/>
            </a:endParaRPr>
          </a:p>
          <a:p>
            <a:pPr algn="ctr" fontAlgn="auto">
              <a:spcAft>
                <a:spcPts val="0"/>
              </a:spcAft>
            </a:pPr>
            <a:r>
              <a:rPr lang="ja-JP" altLang="en-US" sz="3200" b="1">
                <a:latin typeface="Meiryo UI" pitchFamily="50" charset="-128"/>
                <a:ea typeface="Meiryo UI" pitchFamily="50" charset="-128"/>
                <a:cs typeface="Meiryo UI" pitchFamily="50" charset="-128"/>
              </a:rPr>
              <a:t>介護に直面したら、まずはこちらに御相談ください</a:t>
            </a:r>
          </a:p>
        </p:txBody>
      </p:sp>
      <p:sp>
        <p:nvSpPr>
          <p:cNvPr id="4" name="タイトル 1">
            <a:extLst>
              <a:ext uri="{FF2B5EF4-FFF2-40B4-BE49-F238E27FC236}">
                <a16:creationId xmlns:a16="http://schemas.microsoft.com/office/drawing/2014/main" id="{DA948365-53DC-2795-55EE-F18E631AFB40}"/>
              </a:ext>
            </a:extLst>
          </p:cNvPr>
          <p:cNvSpPr txBox="1">
            <a:spLocks/>
          </p:cNvSpPr>
          <p:nvPr/>
        </p:nvSpPr>
        <p:spPr>
          <a:xfrm>
            <a:off x="179388" y="2204864"/>
            <a:ext cx="8785225" cy="1872209"/>
          </a:xfrm>
          <a:prstGeom prst="rect">
            <a:avLst/>
          </a:prstGeom>
        </p:spPr>
        <p:txBody>
          <a:bodyPr vert="horz" anchor="ctr">
            <a:normAutofit/>
          </a:bodyPr>
          <a:lstStyle>
            <a:lvl1pPr algn="l" rtl="0" eaLnBrk="1" latinLnBrk="0" hangingPunct="1">
              <a:spcBef>
                <a:spcPct val="0"/>
              </a:spcBef>
              <a:buNone/>
              <a:defRPr kumimoji="1" sz="4400" kern="1200">
                <a:solidFill>
                  <a:schemeClr val="tx2"/>
                </a:solidFill>
                <a:latin typeface="+mj-lt"/>
                <a:ea typeface="+mj-ea"/>
                <a:cs typeface="+mj-cs"/>
              </a:defRPr>
            </a:lvl1pPr>
          </a:lstStyle>
          <a:p>
            <a:pPr algn="ctr" fontAlgn="auto">
              <a:spcAft>
                <a:spcPts val="0"/>
              </a:spcAft>
            </a:pPr>
            <a:r>
              <a:rPr lang="ja-JP" altLang="en-US" sz="3200">
                <a:latin typeface="Meiryo UI" pitchFamily="50" charset="-128"/>
                <a:ea typeface="Meiryo UI" pitchFamily="50" charset="-128"/>
                <a:cs typeface="Meiryo UI" pitchFamily="50" charset="-128"/>
              </a:rPr>
              <a:t>●●部●●課</a:t>
            </a:r>
            <a:endParaRPr lang="en-US" altLang="ja-JP" sz="3200">
              <a:latin typeface="Meiryo UI" pitchFamily="50" charset="-128"/>
              <a:ea typeface="Meiryo UI" pitchFamily="50" charset="-128"/>
              <a:cs typeface="Meiryo UI" pitchFamily="50" charset="-128"/>
            </a:endParaRPr>
          </a:p>
          <a:p>
            <a:pPr algn="ctr" fontAlgn="auto">
              <a:spcAft>
                <a:spcPts val="0"/>
              </a:spcAft>
            </a:pPr>
            <a:r>
              <a:rPr lang="ja-JP" altLang="en-US" sz="3200">
                <a:latin typeface="Meiryo UI" pitchFamily="50" charset="-128"/>
                <a:ea typeface="Meiryo UI" pitchFamily="50" charset="-128"/>
                <a:cs typeface="Meiryo UI" pitchFamily="50" charset="-128"/>
              </a:rPr>
              <a:t>（内線、メールアドレス等）</a:t>
            </a:r>
          </a:p>
        </p:txBody>
      </p:sp>
    </p:spTree>
    <p:extLst>
      <p:ext uri="{BB962C8B-B14F-4D97-AF65-F5344CB8AC3E}">
        <p14:creationId xmlns:p14="http://schemas.microsoft.com/office/powerpoint/2010/main" val="15704034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コンテンツ プレースホルダ 2"/>
          <p:cNvSpPr>
            <a:spLocks noGrp="1"/>
          </p:cNvSpPr>
          <p:nvPr>
            <p:ph type="body" idx="1"/>
          </p:nvPr>
        </p:nvSpPr>
        <p:spPr>
          <a:xfrm>
            <a:off x="1371600" y="2862263"/>
            <a:ext cx="7772400" cy="1785104"/>
          </a:xfrm>
        </p:spPr>
        <p:txBody>
          <a:bodyPr wrap="square">
            <a:spAutoFit/>
          </a:bodyPr>
          <a:lstStyle/>
          <a:p>
            <a:pPr eaLnBrk="1" hangingPunct="1">
              <a:spcAft>
                <a:spcPts val="1200"/>
              </a:spcAft>
            </a:pPr>
            <a:r>
              <a:rPr lang="ja-JP" altLang="en-US" sz="3200" b="1">
                <a:solidFill>
                  <a:srgbClr val="262626"/>
                </a:solidFill>
                <a:latin typeface="Meiryo UI" pitchFamily="50" charset="-128"/>
                <a:ea typeface="Meiryo UI" pitchFamily="50" charset="-128"/>
                <a:cs typeface="Meiryo UI" pitchFamily="50" charset="-128"/>
              </a:rPr>
              <a:t>この研修のゴール</a:t>
            </a:r>
            <a:endParaRPr lang="en-US" altLang="ja-JP" sz="3200" b="1">
              <a:solidFill>
                <a:srgbClr val="262626"/>
              </a:solidFill>
              <a:latin typeface="Meiryo UI" pitchFamily="50" charset="-128"/>
              <a:ea typeface="Meiryo UI" pitchFamily="50" charset="-128"/>
              <a:cs typeface="Meiryo UI" pitchFamily="50" charset="-128"/>
            </a:endParaRPr>
          </a:p>
          <a:p>
            <a:pPr marL="533400" indent="-533400" eaLnBrk="1" hangingPunct="1">
              <a:spcAft>
                <a:spcPts val="1000"/>
              </a:spcAft>
            </a:pPr>
            <a:r>
              <a:rPr lang="ja-JP" altLang="en-US" sz="2400">
                <a:solidFill>
                  <a:srgbClr val="262626"/>
                </a:solidFill>
                <a:latin typeface="Meiryo UI" pitchFamily="50" charset="-128"/>
                <a:ea typeface="Meiryo UI" pitchFamily="50" charset="-128"/>
                <a:cs typeface="Meiryo UI" pitchFamily="50" charset="-128"/>
              </a:rPr>
              <a:t>１．「事前の心構えの重要性」を理解する。</a:t>
            </a:r>
            <a:endParaRPr lang="en-US" altLang="ja-JP" sz="2400">
              <a:solidFill>
                <a:srgbClr val="262626"/>
              </a:solidFill>
              <a:latin typeface="Meiryo UI" pitchFamily="50" charset="-128"/>
              <a:ea typeface="Meiryo UI" pitchFamily="50" charset="-128"/>
              <a:cs typeface="Meiryo UI" pitchFamily="50" charset="-128"/>
            </a:endParaRPr>
          </a:p>
          <a:p>
            <a:pPr marL="533400" indent="-533400" eaLnBrk="1" hangingPunct="1">
              <a:spcAft>
                <a:spcPts val="1000"/>
              </a:spcAft>
            </a:pPr>
            <a:r>
              <a:rPr lang="ja-JP" altLang="en-US" sz="2400">
                <a:solidFill>
                  <a:srgbClr val="262626"/>
                </a:solidFill>
                <a:latin typeface="Meiryo UI" pitchFamily="50" charset="-128"/>
                <a:ea typeface="Meiryo UI" pitchFamily="50" charset="-128"/>
                <a:cs typeface="Meiryo UI" pitchFamily="50" charset="-128"/>
              </a:rPr>
              <a:t>２．「仕事と介護の両立のための５つのポイント」を理解する。</a:t>
            </a:r>
          </a:p>
        </p:txBody>
      </p:sp>
      <p:sp>
        <p:nvSpPr>
          <p:cNvPr id="22530" name="タイトル 1"/>
          <p:cNvSpPr>
            <a:spLocks noGrp="1"/>
          </p:cNvSpPr>
          <p:nvPr>
            <p:ph type="title"/>
          </p:nvPr>
        </p:nvSpPr>
        <p:spPr>
          <a:xfrm>
            <a:off x="1371600" y="1600200"/>
            <a:ext cx="7772400" cy="990600"/>
          </a:xfrm>
        </p:spPr>
        <p:txBody>
          <a:bodyPr/>
          <a:lstStyle/>
          <a:p>
            <a:r>
              <a:rPr lang="ja-JP" altLang="en-US" sz="4000">
                <a:latin typeface="Meiryo UI" pitchFamily="50" charset="-128"/>
                <a:ea typeface="Meiryo UI" pitchFamily="50" charset="-128"/>
                <a:cs typeface="Meiryo UI" pitchFamily="50" charset="-128"/>
              </a:rPr>
              <a:t>はじめに</a:t>
            </a:r>
          </a:p>
        </p:txBody>
      </p:sp>
      <p:sp>
        <p:nvSpPr>
          <p:cNvPr id="10" name="スライド番号プレースホルダー 9"/>
          <p:cNvSpPr>
            <a:spLocks noGrp="1"/>
          </p:cNvSpPr>
          <p:nvPr>
            <p:ph type="sldNum" sz="quarter" idx="4294967295"/>
          </p:nvPr>
        </p:nvSpPr>
        <p:spPr>
          <a:xfrm>
            <a:off x="8604448" y="6425952"/>
            <a:ext cx="539552" cy="432048"/>
          </a:xfrm>
        </p:spPr>
        <p:txBody>
          <a:bodyPr/>
          <a:lstStyle/>
          <a:p>
            <a:pPr>
              <a:defRPr/>
            </a:pPr>
            <a:fld id="{D94C92D5-C44B-4BD2-BE87-AF919B45576A}" type="slidenum">
              <a:rPr lang="en-US" altLang="ja-JP" sz="1600" smtClean="0"/>
              <a:pPr>
                <a:defRPr/>
              </a:pPr>
              <a:t>2</a:t>
            </a:fld>
            <a:endParaRPr lang="en-US" altLang="ja-JP" sz="160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タイトル 2"/>
          <p:cNvSpPr>
            <a:spLocks noGrp="1"/>
          </p:cNvSpPr>
          <p:nvPr>
            <p:ph type="title"/>
          </p:nvPr>
        </p:nvSpPr>
        <p:spPr>
          <a:xfrm>
            <a:off x="1371600" y="1600200"/>
            <a:ext cx="7772400" cy="990600"/>
          </a:xfrm>
        </p:spPr>
        <p:txBody>
          <a:bodyPr/>
          <a:lstStyle/>
          <a:p>
            <a:r>
              <a:rPr lang="en-US" altLang="ja-JP" sz="4000">
                <a:solidFill>
                  <a:schemeClr val="bg1"/>
                </a:solidFill>
                <a:latin typeface="Meiryo UI" pitchFamily="50" charset="-128"/>
                <a:ea typeface="Meiryo UI" pitchFamily="50" charset="-128"/>
                <a:cs typeface="Meiryo UI" pitchFamily="50" charset="-128"/>
              </a:rPr>
              <a:t>Ⅰ.</a:t>
            </a:r>
            <a:r>
              <a:rPr lang="ja-JP" altLang="en-US" sz="4000">
                <a:solidFill>
                  <a:schemeClr val="bg1"/>
                </a:solidFill>
                <a:latin typeface="Meiryo UI" pitchFamily="50" charset="-128"/>
                <a:ea typeface="Meiryo UI" pitchFamily="50" charset="-128"/>
                <a:cs typeface="Meiryo UI" pitchFamily="50" charset="-128"/>
              </a:rPr>
              <a:t>事前の心構えの重要性</a:t>
            </a:r>
            <a:endParaRPr lang="ja-JP" altLang="en-US" sz="4000"/>
          </a:p>
        </p:txBody>
      </p:sp>
      <p:sp>
        <p:nvSpPr>
          <p:cNvPr id="8" name="スライド番号プレースホルダー 7"/>
          <p:cNvSpPr>
            <a:spLocks noGrp="1"/>
          </p:cNvSpPr>
          <p:nvPr>
            <p:ph type="sldNum" sz="quarter" idx="4294967295"/>
          </p:nvPr>
        </p:nvSpPr>
        <p:spPr>
          <a:xfrm>
            <a:off x="8676456" y="6255716"/>
            <a:ext cx="395536" cy="701676"/>
          </a:xfrm>
        </p:spPr>
        <p:txBody>
          <a:bodyPr/>
          <a:lstStyle/>
          <a:p>
            <a:pPr>
              <a:defRPr/>
            </a:pPr>
            <a:fld id="{BD08C02C-3AAA-463A-8132-56B3413F955F}" type="slidenum">
              <a:rPr lang="en-US" altLang="ja-JP" sz="1600" smtClean="0"/>
              <a:pPr>
                <a:defRPr/>
              </a:pPr>
              <a:t>3</a:t>
            </a:fld>
            <a:endParaRPr lang="en-US" altLang="ja-JP" sz="160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スライド番号プレースホルダー 4"/>
          <p:cNvSpPr>
            <a:spLocks noGrp="1"/>
          </p:cNvSpPr>
          <p:nvPr>
            <p:ph type="sldNum" sz="quarter" idx="12"/>
          </p:nvPr>
        </p:nvSpPr>
        <p:spPr>
          <a:xfrm>
            <a:off x="8610600" y="6381328"/>
            <a:ext cx="533400" cy="476672"/>
          </a:xfrm>
        </p:spPr>
        <p:txBody>
          <a:bodyPr>
            <a:noAutofit/>
          </a:bodyPr>
          <a:lstStyle/>
          <a:p>
            <a:pPr>
              <a:defRPr/>
            </a:pPr>
            <a:fld id="{90B69FF9-90B9-4F57-ABC6-2FC053ACE51A}" type="slidenum">
              <a:rPr lang="en-US" altLang="ja-JP" smtClean="0">
                <a:solidFill>
                  <a:schemeClr val="tx2"/>
                </a:solidFill>
              </a:rPr>
              <a:pPr>
                <a:defRPr/>
              </a:pPr>
              <a:t>4</a:t>
            </a:fld>
            <a:endParaRPr lang="en-US" altLang="ja-JP">
              <a:solidFill>
                <a:schemeClr val="tx2"/>
              </a:solidFill>
            </a:endParaRPr>
          </a:p>
        </p:txBody>
      </p:sp>
      <p:sp>
        <p:nvSpPr>
          <p:cNvPr id="25602" name="コンテンツ プレースホルダ 37"/>
          <p:cNvSpPr>
            <a:spLocks noGrp="1"/>
          </p:cNvSpPr>
          <p:nvPr>
            <p:ph sz="quarter" idx="1"/>
          </p:nvPr>
        </p:nvSpPr>
        <p:spPr>
          <a:xfrm>
            <a:off x="179382" y="1515868"/>
            <a:ext cx="8999043" cy="3959419"/>
          </a:xfrm>
        </p:spPr>
        <p:txBody>
          <a:bodyPr/>
          <a:lstStyle/>
          <a:p>
            <a:pPr marL="320400" indent="-320400">
              <a:lnSpc>
                <a:spcPts val="2800"/>
              </a:lnSpc>
              <a:spcBef>
                <a:spcPts val="600"/>
              </a:spcBef>
              <a:spcAft>
                <a:spcPts val="1200"/>
              </a:spcAft>
            </a:pPr>
            <a:r>
              <a:rPr lang="ja-JP" altLang="en-US" sz="2400">
                <a:solidFill>
                  <a:srgbClr val="262626"/>
                </a:solidFill>
                <a:latin typeface="Meiryo UI" panose="020B0604030504040204" pitchFamily="50" charset="-128"/>
                <a:ea typeface="Meiryo UI" panose="020B0604030504040204" pitchFamily="50" charset="-128"/>
              </a:rPr>
              <a:t>家族の介護・看護を理由とする離職者数は、</a:t>
            </a:r>
            <a:r>
              <a:rPr lang="ja-JP" altLang="en-US" sz="2400">
                <a:solidFill>
                  <a:srgbClr val="C0504D"/>
                </a:solidFill>
                <a:latin typeface="Meiryo UI" panose="020B0604030504040204" pitchFamily="50" charset="-128"/>
                <a:ea typeface="Meiryo UI" panose="020B0604030504040204" pitchFamily="50" charset="-128"/>
              </a:rPr>
              <a:t>年間</a:t>
            </a:r>
            <a:r>
              <a:rPr lang="en-US" altLang="ja-JP" sz="2400">
                <a:solidFill>
                  <a:srgbClr val="C0504D"/>
                </a:solidFill>
                <a:latin typeface="Meiryo UI" panose="020B0604030504040204" pitchFamily="50" charset="-128"/>
                <a:ea typeface="Meiryo UI" panose="020B0604030504040204" pitchFamily="50" charset="-128"/>
              </a:rPr>
              <a:t>10</a:t>
            </a:r>
            <a:r>
              <a:rPr lang="ja-JP" altLang="en-US" sz="2400">
                <a:solidFill>
                  <a:srgbClr val="C0504D"/>
                </a:solidFill>
                <a:latin typeface="Meiryo UI" panose="020B0604030504040204" pitchFamily="50" charset="-128"/>
                <a:ea typeface="Meiryo UI" panose="020B0604030504040204" pitchFamily="50" charset="-128"/>
              </a:rPr>
              <a:t>万</a:t>
            </a:r>
            <a:r>
              <a:rPr lang="en-US" altLang="ja-JP" sz="2400">
                <a:solidFill>
                  <a:srgbClr val="C0504D"/>
                </a:solidFill>
                <a:latin typeface="Meiryo UI" panose="020B0604030504040204" pitchFamily="50" charset="-128"/>
                <a:ea typeface="Meiryo UI" panose="020B0604030504040204" pitchFamily="50" charset="-128"/>
              </a:rPr>
              <a:t>6</a:t>
            </a:r>
            <a:r>
              <a:rPr lang="ja-JP" altLang="en-US" sz="2400">
                <a:solidFill>
                  <a:srgbClr val="C0504D"/>
                </a:solidFill>
                <a:latin typeface="Meiryo UI" panose="020B0604030504040204" pitchFamily="50" charset="-128"/>
                <a:ea typeface="Meiryo UI" panose="020B0604030504040204" pitchFamily="50" charset="-128"/>
              </a:rPr>
              <a:t>千人</a:t>
            </a:r>
            <a:endParaRPr lang="en-US" altLang="ja-JP" sz="2400">
              <a:solidFill>
                <a:srgbClr val="C0504D"/>
              </a:solidFill>
              <a:latin typeface="Meiryo UI" panose="020B0604030504040204" pitchFamily="50" charset="-128"/>
              <a:ea typeface="Meiryo UI" panose="020B0604030504040204" pitchFamily="50" charset="-128"/>
            </a:endParaRPr>
          </a:p>
          <a:p>
            <a:pPr marL="320400" indent="-320400" eaLnBrk="1" hangingPunct="1">
              <a:lnSpc>
                <a:spcPts val="1000"/>
              </a:lnSpc>
              <a:spcBef>
                <a:spcPts val="600"/>
              </a:spcBef>
              <a:spcAft>
                <a:spcPts val="1200"/>
              </a:spcAft>
              <a:buNone/>
            </a:pPr>
            <a:r>
              <a:rPr lang="ja-JP" altLang="en-US" sz="2400">
                <a:solidFill>
                  <a:schemeClr val="tx2"/>
                </a:solidFill>
                <a:latin typeface="Meiryo UI" pitchFamily="50" charset="-128"/>
                <a:ea typeface="Meiryo UI" pitchFamily="50" charset="-128"/>
                <a:cs typeface="Meiryo UI" pitchFamily="50" charset="-128"/>
              </a:rPr>
              <a:t>　　→介護をしながら仕事をする労働者数は</a:t>
            </a:r>
            <a:r>
              <a:rPr lang="ja-JP" altLang="en-US" sz="2400">
                <a:solidFill>
                  <a:srgbClr val="C0504D"/>
                </a:solidFill>
                <a:latin typeface="Meiryo UI" pitchFamily="50" charset="-128"/>
                <a:ea typeface="Meiryo UI" pitchFamily="50" charset="-128"/>
                <a:cs typeface="Meiryo UI" pitchFamily="50" charset="-128"/>
              </a:rPr>
              <a:t>約</a:t>
            </a:r>
            <a:r>
              <a:rPr lang="en-US" altLang="ja-JP" sz="2400">
                <a:solidFill>
                  <a:srgbClr val="C0504D"/>
                </a:solidFill>
                <a:latin typeface="Meiryo UI" pitchFamily="50" charset="-128"/>
                <a:ea typeface="Meiryo UI" pitchFamily="50" charset="-128"/>
                <a:cs typeface="Meiryo UI" pitchFamily="50" charset="-128"/>
              </a:rPr>
              <a:t>365</a:t>
            </a:r>
            <a:r>
              <a:rPr lang="ja-JP" altLang="en-US" sz="2400">
                <a:solidFill>
                  <a:srgbClr val="C0504D"/>
                </a:solidFill>
                <a:latin typeface="Meiryo UI" pitchFamily="50" charset="-128"/>
                <a:ea typeface="Meiryo UI" pitchFamily="50" charset="-128"/>
                <a:cs typeface="Meiryo UI" pitchFamily="50" charset="-128"/>
              </a:rPr>
              <a:t>万人</a:t>
            </a:r>
            <a:endParaRPr lang="en-US" altLang="ja-JP" sz="2400">
              <a:solidFill>
                <a:srgbClr val="C0504D"/>
              </a:solidFill>
              <a:latin typeface="Meiryo UI" pitchFamily="50" charset="-128"/>
              <a:ea typeface="Meiryo UI" pitchFamily="50" charset="-128"/>
              <a:cs typeface="Meiryo UI" pitchFamily="50" charset="-128"/>
            </a:endParaRPr>
          </a:p>
          <a:p>
            <a:pPr marL="320400" indent="-320400" eaLnBrk="1" hangingPunct="1">
              <a:lnSpc>
                <a:spcPts val="1000"/>
              </a:lnSpc>
              <a:spcBef>
                <a:spcPts val="600"/>
              </a:spcBef>
              <a:spcAft>
                <a:spcPts val="1200"/>
              </a:spcAft>
              <a:buNone/>
            </a:pPr>
            <a:r>
              <a:rPr lang="ja-JP" altLang="en-US" sz="2400">
                <a:solidFill>
                  <a:schemeClr val="tx2"/>
                </a:solidFill>
                <a:latin typeface="Meiryo UI" pitchFamily="50" charset="-128"/>
                <a:ea typeface="Meiryo UI" pitchFamily="50" charset="-128"/>
                <a:cs typeface="Meiryo UI" pitchFamily="50" charset="-128"/>
              </a:rPr>
              <a:t>　　   </a:t>
            </a:r>
            <a:r>
              <a:rPr lang="en-US" altLang="ja-JP" sz="2400">
                <a:solidFill>
                  <a:schemeClr val="tx2"/>
                </a:solidFill>
                <a:latin typeface="Meiryo UI" pitchFamily="50" charset="-128"/>
                <a:ea typeface="Meiryo UI" pitchFamily="50" charset="-128"/>
                <a:cs typeface="Meiryo UI" pitchFamily="50" charset="-128"/>
              </a:rPr>
              <a:t>75</a:t>
            </a:r>
            <a:r>
              <a:rPr lang="ja-JP" altLang="en-US" sz="2400">
                <a:solidFill>
                  <a:schemeClr val="tx2"/>
                </a:solidFill>
                <a:latin typeface="Meiryo UI" pitchFamily="50" charset="-128"/>
                <a:ea typeface="Meiryo UI" pitchFamily="50" charset="-128"/>
                <a:cs typeface="Meiryo UI" pitchFamily="50" charset="-128"/>
              </a:rPr>
              <a:t>歳を過ぎると要支援・要介護となる者の比率が高くなりはじめる。</a:t>
            </a:r>
          </a:p>
          <a:p>
            <a:pPr marL="320400" indent="-320400">
              <a:lnSpc>
                <a:spcPts val="2800"/>
              </a:lnSpc>
              <a:spcBef>
                <a:spcPts val="600"/>
              </a:spcBef>
              <a:spcAft>
                <a:spcPts val="1200"/>
              </a:spcAft>
            </a:pPr>
            <a:r>
              <a:rPr lang="ja-JP" altLang="en-US" sz="2400">
                <a:solidFill>
                  <a:srgbClr val="262626"/>
                </a:solidFill>
                <a:latin typeface="Meiryo UI" pitchFamily="50" charset="-128"/>
                <a:ea typeface="Meiryo UI" pitchFamily="50" charset="-128"/>
                <a:cs typeface="Meiryo UI" pitchFamily="50" charset="-128"/>
              </a:rPr>
              <a:t>介護の平均期間　</a:t>
            </a:r>
            <a:r>
              <a:rPr lang="en-US" altLang="ja-JP" sz="2400">
                <a:solidFill>
                  <a:srgbClr val="262626"/>
                </a:solidFill>
                <a:latin typeface="Meiryo UI" pitchFamily="50" charset="-128"/>
                <a:ea typeface="Meiryo UI" pitchFamily="50" charset="-128"/>
                <a:cs typeface="Meiryo UI" pitchFamily="50" charset="-128"/>
              </a:rPr>
              <a:t>55.0</a:t>
            </a:r>
            <a:r>
              <a:rPr lang="ja-JP" altLang="en-US" sz="2400">
                <a:solidFill>
                  <a:srgbClr val="262626"/>
                </a:solidFill>
                <a:latin typeface="Meiryo UI" pitchFamily="50" charset="-128"/>
                <a:ea typeface="Meiryo UI" pitchFamily="50" charset="-128"/>
                <a:cs typeface="Meiryo UI" pitchFamily="50" charset="-128"/>
              </a:rPr>
              <a:t>カ月（</a:t>
            </a:r>
            <a:r>
              <a:rPr lang="en-US" altLang="ja-JP" sz="2400">
                <a:solidFill>
                  <a:srgbClr val="262626"/>
                </a:solidFill>
                <a:latin typeface="Meiryo UI" pitchFamily="50" charset="-128"/>
                <a:ea typeface="Meiryo UI" pitchFamily="50" charset="-128"/>
                <a:cs typeface="Meiryo UI" pitchFamily="50" charset="-128"/>
              </a:rPr>
              <a:t>4</a:t>
            </a:r>
            <a:r>
              <a:rPr lang="ja-JP" altLang="en-US" sz="2400">
                <a:solidFill>
                  <a:srgbClr val="262626"/>
                </a:solidFill>
                <a:latin typeface="Meiryo UI" pitchFamily="50" charset="-128"/>
                <a:ea typeface="Meiryo UI" pitchFamily="50" charset="-128"/>
                <a:cs typeface="Meiryo UI" pitchFamily="50" charset="-128"/>
              </a:rPr>
              <a:t>年</a:t>
            </a:r>
            <a:r>
              <a:rPr lang="en-US" altLang="ja-JP" sz="2400">
                <a:solidFill>
                  <a:srgbClr val="262626"/>
                </a:solidFill>
                <a:latin typeface="Meiryo UI" pitchFamily="50" charset="-128"/>
                <a:ea typeface="Meiryo UI" pitchFamily="50" charset="-128"/>
                <a:cs typeface="Meiryo UI" pitchFamily="50" charset="-128"/>
              </a:rPr>
              <a:t>7</a:t>
            </a:r>
            <a:r>
              <a:rPr lang="ja-JP" altLang="en-US" sz="2400">
                <a:solidFill>
                  <a:srgbClr val="262626"/>
                </a:solidFill>
                <a:latin typeface="Meiryo UI" pitchFamily="50" charset="-128"/>
                <a:ea typeface="Meiryo UI" pitchFamily="50" charset="-128"/>
                <a:cs typeface="Meiryo UI" pitchFamily="50" charset="-128"/>
              </a:rPr>
              <a:t>カ月）、</a:t>
            </a:r>
            <a:r>
              <a:rPr lang="en-US" altLang="ja-JP" sz="2400">
                <a:solidFill>
                  <a:srgbClr val="262626"/>
                </a:solidFill>
                <a:latin typeface="Meiryo UI" pitchFamily="50" charset="-128"/>
                <a:ea typeface="Meiryo UI" pitchFamily="50" charset="-128"/>
                <a:cs typeface="Meiryo UI" pitchFamily="50" charset="-128"/>
              </a:rPr>
              <a:t>10</a:t>
            </a:r>
            <a:r>
              <a:rPr lang="ja-JP" altLang="en-US" sz="2400">
                <a:solidFill>
                  <a:srgbClr val="262626"/>
                </a:solidFill>
                <a:latin typeface="Meiryo UI" pitchFamily="50" charset="-128"/>
                <a:ea typeface="Meiryo UI" pitchFamily="50" charset="-128"/>
                <a:cs typeface="Meiryo UI" pitchFamily="50" charset="-128"/>
              </a:rPr>
              <a:t>年以上も</a:t>
            </a:r>
            <a:r>
              <a:rPr lang="en-US" altLang="ja-JP" sz="2400">
                <a:solidFill>
                  <a:srgbClr val="262626"/>
                </a:solidFill>
                <a:latin typeface="Meiryo UI" pitchFamily="50" charset="-128"/>
                <a:ea typeface="Meiryo UI" pitchFamily="50" charset="-128"/>
                <a:cs typeface="Meiryo UI" pitchFamily="50" charset="-128"/>
              </a:rPr>
              <a:t>14.8</a:t>
            </a:r>
            <a:r>
              <a:rPr lang="ja-JP" altLang="en-US" sz="2400">
                <a:solidFill>
                  <a:srgbClr val="262626"/>
                </a:solidFill>
                <a:latin typeface="Meiryo UI" pitchFamily="50" charset="-128"/>
                <a:ea typeface="Meiryo UI" pitchFamily="50" charset="-128"/>
                <a:cs typeface="Meiryo UI" pitchFamily="50" charset="-128"/>
              </a:rPr>
              <a:t>％</a:t>
            </a:r>
            <a:r>
              <a:rPr lang="en-US" altLang="ja-JP" sz="2400">
                <a:solidFill>
                  <a:srgbClr val="262626"/>
                </a:solidFill>
                <a:latin typeface="Meiryo UI" pitchFamily="50" charset="-128"/>
                <a:ea typeface="Meiryo UI" pitchFamily="50" charset="-128"/>
                <a:cs typeface="Meiryo UI" pitchFamily="50" charset="-128"/>
              </a:rPr>
              <a:t>    </a:t>
            </a:r>
            <a:r>
              <a:rPr lang="ja-JP" altLang="en-US" sz="2400">
                <a:solidFill>
                  <a:schemeClr val="tx2"/>
                </a:solidFill>
                <a:latin typeface="Meiryo UI" pitchFamily="50" charset="-128"/>
                <a:ea typeface="Meiryo UI" pitchFamily="50" charset="-128"/>
                <a:cs typeface="Meiryo UI" pitchFamily="50" charset="-128"/>
              </a:rPr>
              <a:t>→介護にいつ直面し、いつまで続くかを予測できない</a:t>
            </a:r>
            <a:endParaRPr lang="en-US" altLang="ja-JP" sz="2400">
              <a:solidFill>
                <a:srgbClr val="262626"/>
              </a:solidFill>
              <a:latin typeface="Meiryo UI" pitchFamily="50" charset="-128"/>
              <a:ea typeface="Meiryo UI" pitchFamily="50" charset="-128"/>
              <a:cs typeface="Meiryo UI" pitchFamily="50" charset="-128"/>
            </a:endParaRPr>
          </a:p>
          <a:p>
            <a:pPr marL="320400" indent="-320400">
              <a:lnSpc>
                <a:spcPts val="2800"/>
              </a:lnSpc>
              <a:spcBef>
                <a:spcPts val="600"/>
              </a:spcBef>
              <a:spcAft>
                <a:spcPts val="1200"/>
              </a:spcAft>
            </a:pPr>
            <a:r>
              <a:rPr lang="ja-JP" altLang="en-US" sz="2400">
                <a:solidFill>
                  <a:srgbClr val="262626"/>
                </a:solidFill>
                <a:latin typeface="Meiryo UI" pitchFamily="50" charset="-128"/>
                <a:ea typeface="Meiryo UI" pitchFamily="50" charset="-128"/>
                <a:cs typeface="Meiryo UI" pitchFamily="50" charset="-128"/>
              </a:rPr>
              <a:t>介護を理由に仕事を辞めても、経済面、肉体面、精神面いずれも負担が増す。</a:t>
            </a:r>
            <a:r>
              <a:rPr lang="ja-JP" altLang="en-US" sz="2400">
                <a:solidFill>
                  <a:schemeClr val="tx2"/>
                </a:solidFill>
                <a:latin typeface="Meiryo UI" pitchFamily="50" charset="-128"/>
                <a:ea typeface="Meiryo UI" pitchFamily="50" charset="-128"/>
                <a:cs typeface="Meiryo UI" pitchFamily="50" charset="-128"/>
              </a:rPr>
              <a:t>→離職せず働き続けられるように支援が必要</a:t>
            </a:r>
            <a:endParaRPr lang="en-US" altLang="ja-JP" sz="2400">
              <a:solidFill>
                <a:srgbClr val="262626"/>
              </a:solidFill>
              <a:latin typeface="Meiryo UI" pitchFamily="50" charset="-128"/>
              <a:ea typeface="Meiryo UI" pitchFamily="50" charset="-128"/>
              <a:cs typeface="Meiryo UI" pitchFamily="50" charset="-128"/>
            </a:endParaRPr>
          </a:p>
          <a:p>
            <a:pPr marL="320400" indent="-320400">
              <a:lnSpc>
                <a:spcPts val="2800"/>
              </a:lnSpc>
              <a:spcBef>
                <a:spcPts val="600"/>
              </a:spcBef>
              <a:spcAft>
                <a:spcPts val="1200"/>
              </a:spcAft>
            </a:pPr>
            <a:r>
              <a:rPr lang="ja-JP" altLang="en-US" sz="2400">
                <a:solidFill>
                  <a:srgbClr val="262626"/>
                </a:solidFill>
                <a:latin typeface="Meiryo UI" panose="020B0604030504040204" pitchFamily="50" charset="-128"/>
                <a:ea typeface="Meiryo UI" panose="020B0604030504040204" pitchFamily="50" charset="-128"/>
                <a:cs typeface="Meiryo UI" panose="020B0604030504040204" pitchFamily="50" charset="-128"/>
              </a:rPr>
              <a:t>仕事を辞めた主な理由は、</a:t>
            </a:r>
            <a:r>
              <a:rPr lang="ja-JP" altLang="en-US" sz="2400">
                <a:solidFill>
                  <a:srgbClr val="C0504D"/>
                </a:solidFill>
                <a:latin typeface="Meiryo UI" panose="020B0604030504040204" pitchFamily="50" charset="-128"/>
                <a:ea typeface="Meiryo UI" panose="020B0604030504040204" pitchFamily="50" charset="-128"/>
                <a:cs typeface="Meiryo UI" panose="020B0604030504040204" pitchFamily="50" charset="-128"/>
              </a:rPr>
              <a:t>両立支援制度を利用しにくい雰囲気や</a:t>
            </a:r>
            <a:br>
              <a:rPr lang="en-US" altLang="ja-JP" sz="2400">
                <a:solidFill>
                  <a:srgbClr val="C0504D"/>
                </a:solidFill>
                <a:latin typeface="Meiryo UI" panose="020B0604030504040204" pitchFamily="50" charset="-128"/>
                <a:ea typeface="Meiryo UI" panose="020B0604030504040204" pitchFamily="50" charset="-128"/>
                <a:cs typeface="Meiryo UI" panose="020B0604030504040204" pitchFamily="50" charset="-128"/>
              </a:rPr>
            </a:br>
            <a:r>
              <a:rPr lang="ja-JP" altLang="en-US" sz="2400">
                <a:solidFill>
                  <a:srgbClr val="C0504D"/>
                </a:solidFill>
                <a:latin typeface="Meiryo UI" panose="020B0604030504040204" pitchFamily="50" charset="-128"/>
                <a:ea typeface="Meiryo UI" panose="020B0604030504040204" pitchFamily="50" charset="-128"/>
                <a:cs typeface="Meiryo UI" panose="020B0604030504040204" pitchFamily="50" charset="-128"/>
              </a:rPr>
              <a:t>介護保険サービス等を知らないこと</a:t>
            </a:r>
            <a:endParaRPr lang="en-US" altLang="ja-JP" sz="2400">
              <a:solidFill>
                <a:srgbClr val="C0504D"/>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 name="Rectangle 4">
            <a:extLst>
              <a:ext uri="{FF2B5EF4-FFF2-40B4-BE49-F238E27FC236}">
                <a16:creationId xmlns:a16="http://schemas.microsoft.com/office/drawing/2014/main" id="{D7C9E115-D4E4-D191-0E7E-8FF1B166F481}"/>
              </a:ext>
            </a:extLst>
          </p:cNvPr>
          <p:cNvSpPr>
            <a:spLocks noGrp="1" noChangeArrowheads="1"/>
          </p:cNvSpPr>
          <p:nvPr>
            <p:ph type="title"/>
          </p:nvPr>
        </p:nvSpPr>
        <p:spPr>
          <a:xfrm>
            <a:off x="166951" y="5733256"/>
            <a:ext cx="8999043" cy="866775"/>
          </a:xfrm>
        </p:spPr>
        <p:txBody>
          <a:bodyPr>
            <a:noAutofit/>
          </a:bodyPr>
          <a:lstStyle/>
          <a:p>
            <a:pPr algn="ctr"/>
            <a:r>
              <a:rPr lang="ja-JP" altLang="en-US" sz="2800" b="1">
                <a:latin typeface="Meiryo UI" pitchFamily="50" charset="-128"/>
                <a:ea typeface="Meiryo UI" pitchFamily="50" charset="-128"/>
                <a:cs typeface="Meiryo UI" pitchFamily="50" charset="-128"/>
              </a:rPr>
              <a:t>いつ始まり、いつまで続くかわからない介護へ、</a:t>
            </a:r>
            <a:br>
              <a:rPr lang="en-US" altLang="ja-JP" sz="2800" b="1">
                <a:latin typeface="Meiryo UI" pitchFamily="50" charset="-128"/>
                <a:ea typeface="Meiryo UI" pitchFamily="50" charset="-128"/>
                <a:cs typeface="Meiryo UI" pitchFamily="50" charset="-128"/>
              </a:rPr>
            </a:br>
            <a:r>
              <a:rPr lang="ja-JP" altLang="en-US" sz="2800" b="1">
                <a:latin typeface="Meiryo UI" pitchFamily="50" charset="-128"/>
                <a:ea typeface="Meiryo UI" pitchFamily="50" charset="-128"/>
                <a:cs typeface="Meiryo UI" pitchFamily="50" charset="-128"/>
              </a:rPr>
              <a:t>事前に心構えを持ち、介護に直面しても離職せず働き続けることを目指しましょう！</a:t>
            </a:r>
          </a:p>
        </p:txBody>
      </p:sp>
      <p:sp>
        <p:nvSpPr>
          <p:cNvPr id="3" name="Rectangle 2">
            <a:extLst>
              <a:ext uri="{FF2B5EF4-FFF2-40B4-BE49-F238E27FC236}">
                <a16:creationId xmlns:a16="http://schemas.microsoft.com/office/drawing/2014/main" id="{EF1781FF-DAB8-2B88-1016-251204C44A92}"/>
              </a:ext>
            </a:extLst>
          </p:cNvPr>
          <p:cNvSpPr txBox="1">
            <a:spLocks/>
          </p:cNvSpPr>
          <p:nvPr/>
        </p:nvSpPr>
        <p:spPr>
          <a:xfrm>
            <a:off x="179388" y="533400"/>
            <a:ext cx="8785225" cy="609600"/>
          </a:xfrm>
          <a:prstGeom prst="rect">
            <a:avLst/>
          </a:prstGeom>
        </p:spPr>
        <p:txBody>
          <a:bodyPr vert="horz" anchor="ctr">
            <a:normAutofit/>
          </a:bodyPr>
          <a:lstStyle>
            <a:lvl1pPr algn="l" rtl="0" eaLnBrk="1" latinLnBrk="0" hangingPunct="1">
              <a:spcBef>
                <a:spcPct val="0"/>
              </a:spcBef>
              <a:buNone/>
              <a:defRPr kumimoji="1" sz="4400" kern="1200">
                <a:solidFill>
                  <a:schemeClr val="tx2"/>
                </a:solidFill>
                <a:latin typeface="+mj-lt"/>
                <a:ea typeface="+mj-ea"/>
                <a:cs typeface="+mj-cs"/>
              </a:defRPr>
            </a:lvl1pPr>
          </a:lstStyle>
          <a:p>
            <a:pPr algn="ctr" fontAlgn="auto">
              <a:spcAft>
                <a:spcPts val="0"/>
              </a:spcAft>
            </a:pPr>
            <a:r>
              <a:rPr lang="ja-JP" altLang="en-US" sz="3200">
                <a:latin typeface="Meiryo UI" pitchFamily="50" charset="-128"/>
                <a:ea typeface="Meiryo UI" pitchFamily="50" charset="-128"/>
                <a:cs typeface="Meiryo UI" pitchFamily="50" charset="-128"/>
              </a:rPr>
              <a:t>仕事と介護の両立に取り組まなければならない理由</a:t>
            </a:r>
            <a:endParaRPr lang="en-US" altLang="ja-JP" sz="3400">
              <a:latin typeface="Meiryo UI" pitchFamily="50" charset="-128"/>
              <a:ea typeface="Meiryo UI" pitchFamily="50" charset="-128"/>
              <a:cs typeface="Meiryo UI" pitchFamily="50" charset="-128"/>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タイトル 4"/>
          <p:cNvSpPr>
            <a:spLocks noGrp="1"/>
          </p:cNvSpPr>
          <p:nvPr>
            <p:ph type="title"/>
          </p:nvPr>
        </p:nvSpPr>
        <p:spPr>
          <a:xfrm>
            <a:off x="1371600" y="1600200"/>
            <a:ext cx="7772400" cy="990600"/>
          </a:xfrm>
        </p:spPr>
        <p:txBody>
          <a:bodyPr>
            <a:normAutofit fontScale="90000"/>
          </a:bodyPr>
          <a:lstStyle/>
          <a:p>
            <a:pPr eaLnBrk="1" hangingPunct="1"/>
            <a:r>
              <a:rPr lang="en-US" altLang="ja-JP" sz="4000">
                <a:solidFill>
                  <a:schemeClr val="bg1"/>
                </a:solidFill>
                <a:latin typeface="Meiryo UI" pitchFamily="50" charset="-128"/>
                <a:ea typeface="Meiryo UI" pitchFamily="50" charset="-128"/>
                <a:cs typeface="Meiryo UI" pitchFamily="50" charset="-128"/>
              </a:rPr>
              <a:t>Ⅱ.</a:t>
            </a:r>
            <a:r>
              <a:rPr lang="ja-JP" altLang="en-US" sz="4000">
                <a:solidFill>
                  <a:schemeClr val="bg1"/>
                </a:solidFill>
                <a:latin typeface="Meiryo UI" pitchFamily="50" charset="-128"/>
                <a:ea typeface="Meiryo UI" pitchFamily="50" charset="-128"/>
                <a:cs typeface="Meiryo UI" pitchFamily="50" charset="-128"/>
              </a:rPr>
              <a:t>ひとりで抱え込まない</a:t>
            </a:r>
            <a:br>
              <a:rPr lang="en-US" altLang="ja-JP" sz="3200">
                <a:solidFill>
                  <a:schemeClr val="bg1"/>
                </a:solidFill>
                <a:latin typeface="Meiryo UI" pitchFamily="50" charset="-128"/>
                <a:ea typeface="Meiryo UI" pitchFamily="50" charset="-128"/>
                <a:cs typeface="Meiryo UI" pitchFamily="50" charset="-128"/>
              </a:rPr>
            </a:br>
            <a:r>
              <a:rPr lang="ja-JP" altLang="en-US" sz="2000">
                <a:solidFill>
                  <a:schemeClr val="bg1"/>
                </a:solidFill>
                <a:latin typeface="Meiryo UI" pitchFamily="50" charset="-128"/>
                <a:ea typeface="Meiryo UI" pitchFamily="50" charset="-128"/>
                <a:cs typeface="Meiryo UI" pitchFamily="50" charset="-128"/>
              </a:rPr>
              <a:t>　　　　～仕事と介護の両立のための５つのポイント～</a:t>
            </a:r>
          </a:p>
        </p:txBody>
      </p:sp>
      <p:sp>
        <p:nvSpPr>
          <p:cNvPr id="7" name="スライド番号プレースホルダー 6"/>
          <p:cNvSpPr>
            <a:spLocks noGrp="1"/>
          </p:cNvSpPr>
          <p:nvPr>
            <p:ph type="sldNum" sz="quarter" idx="4294967295"/>
          </p:nvPr>
        </p:nvSpPr>
        <p:spPr>
          <a:xfrm>
            <a:off x="8460432" y="6309320"/>
            <a:ext cx="683568" cy="548680"/>
          </a:xfrm>
        </p:spPr>
        <p:txBody>
          <a:bodyPr/>
          <a:lstStyle/>
          <a:p>
            <a:pPr>
              <a:defRPr/>
            </a:pPr>
            <a:fld id="{F98B0E67-BCA3-4E60-8682-BC1BBCF87AFA}" type="slidenum">
              <a:rPr lang="en-US" altLang="ja-JP" sz="1600" smtClean="0"/>
              <a:pPr>
                <a:defRPr/>
              </a:pPr>
              <a:t>5</a:t>
            </a:fld>
            <a:endParaRPr lang="en-US" altLang="ja-JP" sz="160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Rectangle 2"/>
          <p:cNvSpPr>
            <a:spLocks noGrp="1"/>
          </p:cNvSpPr>
          <p:nvPr>
            <p:ph type="title"/>
          </p:nvPr>
        </p:nvSpPr>
        <p:spPr>
          <a:xfrm>
            <a:off x="179388" y="533400"/>
            <a:ext cx="8785225" cy="609600"/>
          </a:xfrm>
        </p:spPr>
        <p:txBody>
          <a:bodyPr>
            <a:normAutofit/>
          </a:bodyPr>
          <a:lstStyle/>
          <a:p>
            <a:pPr algn="ctr"/>
            <a:r>
              <a:rPr lang="ja-JP" altLang="en-US" sz="3200">
                <a:latin typeface="Meiryo UI" pitchFamily="50" charset="-128"/>
                <a:ea typeface="Meiryo UI" pitchFamily="50" charset="-128"/>
                <a:cs typeface="Meiryo UI" pitchFamily="50" charset="-128"/>
              </a:rPr>
              <a:t>仕事と介護の両立のための５つのポイント</a:t>
            </a:r>
            <a:r>
              <a:rPr lang="ja-JP" altLang="en-US" sz="3400">
                <a:latin typeface="Meiryo UI" pitchFamily="50" charset="-128"/>
                <a:ea typeface="Meiryo UI" pitchFamily="50" charset="-128"/>
                <a:cs typeface="Meiryo UI" pitchFamily="50" charset="-128"/>
              </a:rPr>
              <a:t>　　　　　　　　　　　　</a:t>
            </a:r>
            <a:endParaRPr lang="en-US" altLang="ja-JP" sz="3400">
              <a:latin typeface="Meiryo UI" pitchFamily="50" charset="-128"/>
              <a:ea typeface="Meiryo UI" pitchFamily="50" charset="-128"/>
              <a:cs typeface="Meiryo UI" pitchFamily="50" charset="-128"/>
            </a:endParaRPr>
          </a:p>
        </p:txBody>
      </p:sp>
      <p:sp>
        <p:nvSpPr>
          <p:cNvPr id="5" name="スライド番号プレースホルダー 4"/>
          <p:cNvSpPr>
            <a:spLocks noGrp="1"/>
          </p:cNvSpPr>
          <p:nvPr>
            <p:ph type="sldNum" sz="quarter" idx="12"/>
          </p:nvPr>
        </p:nvSpPr>
        <p:spPr>
          <a:xfrm>
            <a:off x="8388424" y="6425952"/>
            <a:ext cx="755576" cy="432048"/>
          </a:xfrm>
        </p:spPr>
        <p:txBody>
          <a:bodyPr>
            <a:normAutofit/>
          </a:bodyPr>
          <a:lstStyle/>
          <a:p>
            <a:pPr>
              <a:defRPr/>
            </a:pPr>
            <a:fld id="{4C935E9E-A6F8-4CDA-8847-843C5E713512}" type="slidenum">
              <a:rPr lang="en-US" altLang="ja-JP" smtClean="0"/>
              <a:pPr>
                <a:defRPr/>
              </a:pPr>
              <a:t>6</a:t>
            </a:fld>
            <a:endParaRPr lang="en-US" altLang="ja-JP"/>
          </a:p>
        </p:txBody>
      </p:sp>
      <p:sp>
        <p:nvSpPr>
          <p:cNvPr id="48130" name="Rectangle 3"/>
          <p:cNvSpPr>
            <a:spLocks noGrp="1"/>
          </p:cNvSpPr>
          <p:nvPr>
            <p:ph sz="quarter" idx="1"/>
          </p:nvPr>
        </p:nvSpPr>
        <p:spPr>
          <a:xfrm>
            <a:off x="179388" y="1903995"/>
            <a:ext cx="8964612" cy="2849562"/>
          </a:xfrm>
        </p:spPr>
        <p:txBody>
          <a:bodyPr/>
          <a:lstStyle/>
          <a:p>
            <a:pPr marL="533400" indent="-533400">
              <a:spcAft>
                <a:spcPts val="1200"/>
              </a:spcAft>
              <a:buNone/>
            </a:pPr>
            <a:r>
              <a:rPr lang="ja-JP" altLang="en-US" sz="2200">
                <a:latin typeface="Meiryo UI" pitchFamily="50" charset="-128"/>
                <a:ea typeface="Meiryo UI" pitchFamily="50" charset="-128"/>
                <a:cs typeface="Meiryo UI" pitchFamily="50" charset="-128"/>
              </a:rPr>
              <a:t>１．職場に「家族の介護に直面した」ことを伝え、必要に応じて、</a:t>
            </a:r>
            <a:br>
              <a:rPr lang="en-US" altLang="ja-JP" sz="2200">
                <a:latin typeface="Meiryo UI" pitchFamily="50" charset="-128"/>
                <a:ea typeface="Meiryo UI" pitchFamily="50" charset="-128"/>
                <a:cs typeface="Meiryo UI" pitchFamily="50" charset="-128"/>
              </a:rPr>
            </a:br>
            <a:r>
              <a:rPr lang="ja-JP" altLang="en-US" sz="2200">
                <a:latin typeface="Meiryo UI" pitchFamily="50" charset="-128"/>
                <a:ea typeface="Meiryo UI" pitchFamily="50" charset="-128"/>
                <a:cs typeface="Meiryo UI" pitchFamily="50" charset="-128"/>
              </a:rPr>
              <a:t>勤務先の「仕事と介護の両立支援制度」を利用する</a:t>
            </a:r>
          </a:p>
          <a:p>
            <a:pPr marL="533400" indent="-533400">
              <a:spcAft>
                <a:spcPts val="1200"/>
              </a:spcAft>
              <a:buNone/>
            </a:pPr>
            <a:r>
              <a:rPr lang="ja-JP" altLang="en-US" sz="2200">
                <a:latin typeface="Meiryo UI" pitchFamily="50" charset="-128"/>
                <a:ea typeface="Meiryo UI" pitchFamily="50" charset="-128"/>
                <a:cs typeface="Meiryo UI" pitchFamily="50" charset="-128"/>
              </a:rPr>
              <a:t>２．介護保険制度等による介護サービスを利用し、「自分で介護をしすぎない」</a:t>
            </a:r>
          </a:p>
          <a:p>
            <a:pPr marL="533400" indent="-533400">
              <a:spcAft>
                <a:spcPts val="1200"/>
              </a:spcAft>
              <a:buNone/>
            </a:pPr>
            <a:r>
              <a:rPr lang="ja-JP" altLang="en-US" sz="2200">
                <a:latin typeface="Meiryo UI" pitchFamily="50" charset="-128"/>
                <a:ea typeface="Meiryo UI" pitchFamily="50" charset="-128"/>
                <a:cs typeface="Meiryo UI" pitchFamily="50" charset="-128"/>
              </a:rPr>
              <a:t>３．地域包括支援センターやケアマネジャーには、　　　　　　　　　　　　　　　　　「自らの働き方に関する希望も伝えながら相談する」 </a:t>
            </a:r>
            <a:endParaRPr lang="en-US" altLang="ja-JP" sz="2200">
              <a:latin typeface="Meiryo UI" pitchFamily="50" charset="-128"/>
              <a:ea typeface="Meiryo UI" pitchFamily="50" charset="-128"/>
              <a:cs typeface="Meiryo UI" pitchFamily="50" charset="-128"/>
            </a:endParaRPr>
          </a:p>
          <a:p>
            <a:pPr marL="533400" indent="-533400">
              <a:spcAft>
                <a:spcPts val="1200"/>
              </a:spcAft>
              <a:buNone/>
            </a:pPr>
            <a:r>
              <a:rPr lang="ja-JP" altLang="en-US" sz="2200">
                <a:latin typeface="Meiryo UI" pitchFamily="50" charset="-128"/>
                <a:ea typeface="Meiryo UI" pitchFamily="50" charset="-128"/>
                <a:cs typeface="Meiryo UI" pitchFamily="50" charset="-128"/>
              </a:rPr>
              <a:t>４．</a:t>
            </a:r>
            <a:r>
              <a:rPr lang="ja-JP" altLang="en-US" sz="2400">
                <a:solidFill>
                  <a:schemeClr val="tx1"/>
                </a:solidFill>
                <a:ea typeface="Meiryo UI" pitchFamily="50" charset="-128"/>
                <a:cs typeface="Meiryo UI" pitchFamily="50" charset="-128"/>
              </a:rPr>
              <a:t>様々なタイミングで家族の状況を把握し、コミュニケーションをとる</a:t>
            </a:r>
            <a:endParaRPr lang="en-US" altLang="ja-JP" sz="2400">
              <a:solidFill>
                <a:schemeClr val="tx1"/>
              </a:solidFill>
              <a:ea typeface="Meiryo UI" pitchFamily="50" charset="-128"/>
              <a:cs typeface="Meiryo UI" pitchFamily="50" charset="-128"/>
            </a:endParaRPr>
          </a:p>
          <a:p>
            <a:pPr marL="533400" indent="-533400">
              <a:spcAft>
                <a:spcPts val="1200"/>
              </a:spcAft>
              <a:buNone/>
            </a:pPr>
            <a:r>
              <a:rPr lang="ja-JP" altLang="en-US" sz="2200">
                <a:latin typeface="Meiryo UI" pitchFamily="50" charset="-128"/>
                <a:ea typeface="Meiryo UI" pitchFamily="50" charset="-128"/>
                <a:cs typeface="Meiryo UI" pitchFamily="50" charset="-128"/>
              </a:rPr>
              <a:t>５．働き方の見直しも重要。自分自身や職場全体の働き方をチェック</a:t>
            </a:r>
          </a:p>
          <a:p>
            <a:pPr marL="533400" indent="-533400">
              <a:spcAft>
                <a:spcPts val="1200"/>
              </a:spcAft>
              <a:buNone/>
            </a:pPr>
            <a:endParaRPr lang="ja-JP" altLang="en-US" sz="2000">
              <a:latin typeface="Meiryo UI" pitchFamily="50" charset="-128"/>
              <a:ea typeface="Meiryo UI" pitchFamily="50" charset="-128"/>
              <a:cs typeface="Meiryo UI" pitchFamily="50" charset="-128"/>
            </a:endParaRPr>
          </a:p>
        </p:txBody>
      </p:sp>
      <p:sp>
        <p:nvSpPr>
          <p:cNvPr id="2" name="Rectangle 4">
            <a:extLst>
              <a:ext uri="{FF2B5EF4-FFF2-40B4-BE49-F238E27FC236}">
                <a16:creationId xmlns:a16="http://schemas.microsoft.com/office/drawing/2014/main" id="{97E8CF09-207A-CECC-C457-38E2072BC2A4}"/>
              </a:ext>
            </a:extLst>
          </p:cNvPr>
          <p:cNvSpPr txBox="1">
            <a:spLocks noChangeArrowheads="1"/>
          </p:cNvSpPr>
          <p:nvPr/>
        </p:nvSpPr>
        <p:spPr>
          <a:xfrm>
            <a:off x="685521" y="5514553"/>
            <a:ext cx="7772957" cy="866775"/>
          </a:xfrm>
          <a:prstGeom prst="rect">
            <a:avLst/>
          </a:prstGeom>
        </p:spPr>
        <p:txBody>
          <a:bodyPr vert="horz" anchor="ctr">
            <a:noAutofit/>
          </a:bodyPr>
          <a:lstStyle>
            <a:lvl1pPr algn="l" rtl="0" eaLnBrk="1" latinLnBrk="0" hangingPunct="1">
              <a:spcBef>
                <a:spcPct val="0"/>
              </a:spcBef>
              <a:buNone/>
              <a:defRPr kumimoji="1" sz="4400" kern="1200">
                <a:solidFill>
                  <a:schemeClr val="tx2"/>
                </a:solidFill>
                <a:latin typeface="+mj-lt"/>
                <a:ea typeface="+mj-ea"/>
                <a:cs typeface="+mj-cs"/>
              </a:defRPr>
            </a:lvl1pPr>
          </a:lstStyle>
          <a:p>
            <a:pPr algn="ctr" fontAlgn="auto">
              <a:spcAft>
                <a:spcPts val="0"/>
              </a:spcAft>
            </a:pPr>
            <a:r>
              <a:rPr lang="ja-JP" altLang="en-US" sz="3200" b="1">
                <a:latin typeface="Meiryo UI" pitchFamily="50" charset="-128"/>
                <a:ea typeface="Meiryo UI" pitchFamily="50" charset="-128"/>
                <a:cs typeface="Meiryo UI" pitchFamily="50" charset="-128"/>
              </a:rPr>
              <a:t>ひとりで抱え込まないことが大事</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Rectangle 2"/>
          <p:cNvSpPr>
            <a:spLocks noGrp="1"/>
          </p:cNvSpPr>
          <p:nvPr>
            <p:ph type="title"/>
          </p:nvPr>
        </p:nvSpPr>
        <p:spPr>
          <a:xfrm>
            <a:off x="179388" y="188640"/>
            <a:ext cx="8785225" cy="1077218"/>
          </a:xfrm>
        </p:spPr>
        <p:txBody>
          <a:bodyPr>
            <a:noAutofit/>
          </a:bodyPr>
          <a:lstStyle/>
          <a:p>
            <a:pPr marL="177800" indent="-177800"/>
            <a:r>
              <a:rPr lang="ja-JP" altLang="en-US" sz="2400">
                <a:solidFill>
                  <a:schemeClr val="tx1"/>
                </a:solidFill>
                <a:ea typeface="Meiryo UI" pitchFamily="50" charset="-128"/>
                <a:cs typeface="Meiryo UI" pitchFamily="50" charset="-128"/>
              </a:rPr>
              <a:t>１</a:t>
            </a:r>
            <a:r>
              <a:rPr lang="en-US" altLang="ja-JP" sz="2400">
                <a:solidFill>
                  <a:schemeClr val="tx1"/>
                </a:solidFill>
                <a:ea typeface="Meiryo UI" pitchFamily="50" charset="-128"/>
                <a:cs typeface="Meiryo UI" pitchFamily="50" charset="-128"/>
              </a:rPr>
              <a:t>. </a:t>
            </a:r>
            <a:r>
              <a:rPr lang="ja-JP" altLang="en-US" sz="2400">
                <a:solidFill>
                  <a:schemeClr val="tx1"/>
                </a:solidFill>
                <a:ea typeface="Meiryo UI" pitchFamily="50" charset="-128"/>
                <a:cs typeface="Meiryo UI" pitchFamily="50" charset="-128"/>
              </a:rPr>
              <a:t>職場に「家族の介護に直面した」ことを伝え、</a:t>
            </a:r>
            <a:br>
              <a:rPr lang="en-US" altLang="ja-JP" sz="2400">
                <a:solidFill>
                  <a:schemeClr val="tx1"/>
                </a:solidFill>
                <a:ea typeface="Meiryo UI" pitchFamily="50" charset="-128"/>
                <a:cs typeface="Meiryo UI" pitchFamily="50" charset="-128"/>
              </a:rPr>
            </a:br>
            <a:r>
              <a:rPr lang="ja-JP" altLang="en-US" sz="2400">
                <a:solidFill>
                  <a:schemeClr val="tx1"/>
                </a:solidFill>
                <a:ea typeface="Meiryo UI" pitchFamily="50" charset="-128"/>
                <a:cs typeface="Meiryo UI" pitchFamily="50" charset="-128"/>
              </a:rPr>
              <a:t>必要に応じて、勤務先の「仕事と介護の両立支援制度」を利用する</a:t>
            </a:r>
          </a:p>
        </p:txBody>
      </p:sp>
      <p:sp>
        <p:nvSpPr>
          <p:cNvPr id="6" name="スライド番号プレースホルダー 5"/>
          <p:cNvSpPr>
            <a:spLocks noGrp="1"/>
          </p:cNvSpPr>
          <p:nvPr>
            <p:ph type="sldNum" sz="quarter" idx="12"/>
          </p:nvPr>
        </p:nvSpPr>
        <p:spPr/>
        <p:txBody>
          <a:bodyPr>
            <a:normAutofit/>
          </a:bodyPr>
          <a:lstStyle/>
          <a:p>
            <a:pPr>
              <a:defRPr/>
            </a:pPr>
            <a:fld id="{8EE4F2F6-8944-4AE6-9814-F4CA80292FE3}" type="slidenum">
              <a:rPr lang="en-US" altLang="ja-JP" smtClean="0"/>
              <a:pPr>
                <a:defRPr/>
              </a:pPr>
              <a:t>7</a:t>
            </a:fld>
            <a:endParaRPr lang="en-US" altLang="ja-JP"/>
          </a:p>
        </p:txBody>
      </p:sp>
      <p:sp>
        <p:nvSpPr>
          <p:cNvPr id="39938" name="Rectangle 3"/>
          <p:cNvSpPr>
            <a:spLocks noGrp="1"/>
          </p:cNvSpPr>
          <p:nvPr>
            <p:ph sz="quarter" idx="1"/>
          </p:nvPr>
        </p:nvSpPr>
        <p:spPr>
          <a:xfrm>
            <a:off x="179388" y="1556792"/>
            <a:ext cx="8641084" cy="4968875"/>
          </a:xfrm>
        </p:spPr>
        <p:txBody>
          <a:bodyPr/>
          <a:lstStyle/>
          <a:p>
            <a:pPr>
              <a:lnSpc>
                <a:spcPct val="150000"/>
              </a:lnSpc>
              <a:buFont typeface="Wingdings" pitchFamily="2" charset="2"/>
              <a:buNone/>
            </a:pPr>
            <a:r>
              <a:rPr lang="ja-JP" altLang="en-US" sz="2800" b="1">
                <a:latin typeface="Meiryo UI" pitchFamily="50" charset="-128"/>
                <a:ea typeface="Meiryo UI" pitchFamily="50" charset="-128"/>
                <a:cs typeface="Meiryo UI" pitchFamily="50" charset="-128"/>
              </a:rPr>
              <a:t>要点</a:t>
            </a:r>
            <a:endParaRPr lang="en-US" altLang="ja-JP" sz="2800" b="1">
              <a:latin typeface="Meiryo UI" pitchFamily="50" charset="-128"/>
              <a:ea typeface="Meiryo UI" pitchFamily="50" charset="-128"/>
              <a:cs typeface="Meiryo UI" pitchFamily="50" charset="-128"/>
            </a:endParaRPr>
          </a:p>
          <a:p>
            <a:pPr>
              <a:lnSpc>
                <a:spcPts val="2900"/>
              </a:lnSpc>
              <a:spcAft>
                <a:spcPts val="1200"/>
              </a:spcAft>
            </a:pPr>
            <a:r>
              <a:rPr lang="ja-JP" altLang="en-US" sz="2400">
                <a:latin typeface="Meiryo UI" pitchFamily="50" charset="-128"/>
                <a:ea typeface="Meiryo UI" pitchFamily="50" charset="-128"/>
                <a:cs typeface="Meiryo UI" pitchFamily="50" charset="-128"/>
              </a:rPr>
              <a:t>職場に、介護に直面したことを伝える。</a:t>
            </a:r>
            <a:endParaRPr lang="en-US" altLang="ja-JP" sz="2400">
              <a:latin typeface="Meiryo UI" pitchFamily="50" charset="-128"/>
              <a:ea typeface="Meiryo UI" pitchFamily="50" charset="-128"/>
              <a:cs typeface="Meiryo UI" pitchFamily="50" charset="-128"/>
            </a:endParaRPr>
          </a:p>
          <a:p>
            <a:pPr marL="0" indent="0">
              <a:lnSpc>
                <a:spcPts val="2900"/>
              </a:lnSpc>
              <a:spcAft>
                <a:spcPts val="1800"/>
              </a:spcAft>
              <a:buNone/>
            </a:pPr>
            <a:r>
              <a:rPr lang="ja-JP" altLang="en-US" sz="2400">
                <a:latin typeface="Meiryo UI" panose="020B0604030504040204" pitchFamily="50" charset="-128"/>
                <a:ea typeface="Meiryo UI" panose="020B0604030504040204" pitchFamily="50" charset="-128"/>
                <a:sym typeface="Meiryo UI" panose="020B0604030504040204" pitchFamily="50" charset="-128"/>
              </a:rPr>
              <a:t>　　伝えることで、職場の両立支援制度を利用しながら働き続けられる。</a:t>
            </a:r>
            <a:endParaRPr lang="en-US" altLang="ja-JP" sz="2400">
              <a:latin typeface="Meiryo UI" panose="020B0604030504040204" pitchFamily="50" charset="-128"/>
              <a:ea typeface="Meiryo UI" panose="020B0604030504040204" pitchFamily="50" charset="-128"/>
              <a:sym typeface="Meiryo UI" panose="020B0604030504040204" pitchFamily="50" charset="-128"/>
            </a:endParaRPr>
          </a:p>
          <a:p>
            <a:pPr marL="0" indent="0">
              <a:lnSpc>
                <a:spcPts val="2900"/>
              </a:lnSpc>
              <a:spcBef>
                <a:spcPts val="1200"/>
              </a:spcBef>
              <a:spcAft>
                <a:spcPts val="1200"/>
              </a:spcAft>
              <a:buNone/>
            </a:pPr>
            <a:r>
              <a:rPr lang="ja-JP" altLang="en-US" sz="2400">
                <a:latin typeface="Meiryo UI" panose="020B0604030504040204" pitchFamily="50" charset="-128"/>
                <a:ea typeface="Meiryo UI" panose="020B0604030504040204" pitchFamily="50" charset="-128"/>
                <a:sym typeface="Meiryo UI" panose="020B0604030504040204" pitchFamily="50" charset="-128"/>
              </a:rPr>
              <a:t>　　上司も両立支援を提供する「きっかけ」を得られる</a:t>
            </a:r>
            <a:r>
              <a:rPr lang="ja-JP" altLang="en-US" sz="2400">
                <a:latin typeface="Meiryo UI" pitchFamily="50" charset="-128"/>
                <a:ea typeface="Meiryo UI" pitchFamily="50" charset="-128"/>
                <a:cs typeface="Meiryo UI" pitchFamily="50" charset="-128"/>
              </a:rPr>
              <a:t>　　</a:t>
            </a:r>
            <a:endParaRPr lang="en-US" altLang="ja-JP" sz="2400">
              <a:latin typeface="Meiryo UI" pitchFamily="50" charset="-128"/>
              <a:ea typeface="Meiryo UI" pitchFamily="50" charset="-128"/>
              <a:cs typeface="Meiryo UI" pitchFamily="50" charset="-128"/>
            </a:endParaRPr>
          </a:p>
          <a:p>
            <a:pPr marL="0" indent="0">
              <a:lnSpc>
                <a:spcPts val="2900"/>
              </a:lnSpc>
              <a:spcBef>
                <a:spcPts val="0"/>
              </a:spcBef>
              <a:buNone/>
            </a:pPr>
            <a:endParaRPr lang="ja-JP" altLang="en-US" sz="2400">
              <a:latin typeface="Meiryo UI" pitchFamily="50" charset="-128"/>
              <a:ea typeface="Meiryo UI" pitchFamily="50" charset="-128"/>
              <a:cs typeface="Meiryo UI" pitchFamily="50" charset="-128"/>
            </a:endParaRPr>
          </a:p>
          <a:p>
            <a:pPr>
              <a:lnSpc>
                <a:spcPts val="3200"/>
              </a:lnSpc>
              <a:spcAft>
                <a:spcPts val="1200"/>
              </a:spcAft>
            </a:pPr>
            <a:r>
              <a:rPr lang="ja-JP" altLang="en-US" sz="2400">
                <a:latin typeface="Meiryo UI" pitchFamily="50" charset="-128"/>
                <a:ea typeface="Meiryo UI" pitchFamily="50" charset="-128"/>
                <a:cs typeface="Meiryo UI" pitchFamily="50" charset="-128"/>
              </a:rPr>
              <a:t>上司と相談し、勤務先の「仕事と介護の両立支援制度」を、　　　介護の状況に合わせて効果的に利用する。</a:t>
            </a:r>
            <a:endParaRPr lang="en-US" altLang="ja-JP" sz="2400">
              <a:latin typeface="Meiryo UI" pitchFamily="50" charset="-128"/>
              <a:ea typeface="Meiryo UI" pitchFamily="50" charset="-128"/>
              <a:cs typeface="Meiryo UI" pitchFamily="50" charset="-128"/>
            </a:endParaRPr>
          </a:p>
          <a:p>
            <a:pPr marL="0" indent="0">
              <a:lnSpc>
                <a:spcPts val="2500"/>
              </a:lnSpc>
              <a:spcBef>
                <a:spcPts val="0"/>
              </a:spcBef>
              <a:buNone/>
            </a:pPr>
            <a:endParaRPr lang="en-US" altLang="ja-JP" sz="2400">
              <a:latin typeface="Meiryo UI" pitchFamily="50" charset="-128"/>
              <a:ea typeface="Meiryo UI" pitchFamily="50" charset="-128"/>
              <a:cs typeface="Meiryo UI" pitchFamily="50" charset="-128"/>
            </a:endParaRPr>
          </a:p>
          <a:p>
            <a:pPr marL="0" indent="0">
              <a:lnSpc>
                <a:spcPts val="2900"/>
              </a:lnSpc>
              <a:spcAft>
                <a:spcPts val="1200"/>
              </a:spcAft>
              <a:buNone/>
            </a:pPr>
            <a:r>
              <a:rPr lang="ja-JP" altLang="en-US" sz="2800" b="1">
                <a:solidFill>
                  <a:srgbClr val="0A1EB6"/>
                </a:solidFill>
                <a:latin typeface="Meiryo UI" pitchFamily="50" charset="-128"/>
                <a:ea typeface="Meiryo UI" pitchFamily="50" charset="-128"/>
                <a:cs typeface="Meiryo UI" pitchFamily="50" charset="-128"/>
              </a:rPr>
              <a:t>申出先・相談窓口：○○部○○課（内線、メール）</a:t>
            </a:r>
            <a:endParaRPr lang="en-US" altLang="ja-JP" sz="2800" b="1">
              <a:solidFill>
                <a:srgbClr val="0A1EB6"/>
              </a:solidFill>
              <a:latin typeface="Meiryo UI" pitchFamily="50" charset="-128"/>
              <a:ea typeface="Meiryo UI" pitchFamily="50" charset="-128"/>
              <a:cs typeface="Meiryo UI" pitchFamily="50" charset="-128"/>
            </a:endParaRPr>
          </a:p>
        </p:txBody>
      </p:sp>
      <p:sp>
        <p:nvSpPr>
          <p:cNvPr id="2" name="二等辺三角形 1">
            <a:extLst>
              <a:ext uri="{FF2B5EF4-FFF2-40B4-BE49-F238E27FC236}">
                <a16:creationId xmlns:a16="http://schemas.microsoft.com/office/drawing/2014/main" id="{D8993C9D-5242-6D66-24B2-4558F1CBD13E}"/>
              </a:ext>
            </a:extLst>
          </p:cNvPr>
          <p:cNvSpPr/>
          <p:nvPr/>
        </p:nvSpPr>
        <p:spPr>
          <a:xfrm rot="5400000">
            <a:off x="269544" y="3014976"/>
            <a:ext cx="252000" cy="144000"/>
          </a:xfrm>
          <a:prstGeom prst="triangle">
            <a:avLst/>
          </a:prstGeom>
          <a:noFill/>
          <a:ln>
            <a:solidFill>
              <a:srgbClr val="C0504D"/>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 name="十字形 3">
            <a:extLst>
              <a:ext uri="{FF2B5EF4-FFF2-40B4-BE49-F238E27FC236}">
                <a16:creationId xmlns:a16="http://schemas.microsoft.com/office/drawing/2014/main" id="{9E1178B8-0916-9409-42C7-35B85BD6F3CE}"/>
              </a:ext>
            </a:extLst>
          </p:cNvPr>
          <p:cNvSpPr/>
          <p:nvPr/>
        </p:nvSpPr>
        <p:spPr>
          <a:xfrm>
            <a:off x="4432421" y="3356992"/>
            <a:ext cx="279158" cy="288032"/>
          </a:xfrm>
          <a:prstGeom prst="plus">
            <a:avLst>
              <a:gd name="adj" fmla="val 39645"/>
            </a:avLst>
          </a:prstGeom>
          <a:solidFill>
            <a:srgbClr val="C0504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161850-32EF-DBD9-3353-B43F56FB6ACC}"/>
            </a:ext>
          </a:extLst>
        </p:cNvPr>
        <p:cNvGrpSpPr/>
        <p:nvPr/>
      </p:nvGrpSpPr>
      <p:grpSpPr>
        <a:xfrm>
          <a:off x="0" y="0"/>
          <a:ext cx="0" cy="0"/>
          <a:chOff x="0" y="0"/>
          <a:chExt cx="0" cy="0"/>
        </a:xfrm>
      </p:grpSpPr>
      <p:sp>
        <p:nvSpPr>
          <p:cNvPr id="5" name="スライド番号プレースホルダー 4">
            <a:extLst>
              <a:ext uri="{FF2B5EF4-FFF2-40B4-BE49-F238E27FC236}">
                <a16:creationId xmlns:a16="http://schemas.microsoft.com/office/drawing/2014/main" id="{238E3F48-9B4D-0102-0FC9-A870FB6788E2}"/>
              </a:ext>
            </a:extLst>
          </p:cNvPr>
          <p:cNvSpPr>
            <a:spLocks noGrp="1"/>
          </p:cNvSpPr>
          <p:nvPr>
            <p:ph type="sldNum" sz="quarter" idx="12"/>
          </p:nvPr>
        </p:nvSpPr>
        <p:spPr/>
        <p:txBody>
          <a:bodyPr>
            <a:normAutofit/>
          </a:bodyPr>
          <a:lstStyle/>
          <a:p>
            <a:pPr>
              <a:defRPr/>
            </a:pPr>
            <a:fld id="{8D889879-7E10-4A11-A8CC-8A7993E37D82}" type="slidenum">
              <a:rPr lang="en-US" altLang="ja-JP" smtClean="0"/>
              <a:pPr>
                <a:defRPr/>
              </a:pPr>
              <a:t>8</a:t>
            </a:fld>
            <a:endParaRPr lang="en-US" altLang="ja-JP"/>
          </a:p>
        </p:txBody>
      </p:sp>
      <p:sp>
        <p:nvSpPr>
          <p:cNvPr id="106527" name="Rectangle 76">
            <a:extLst>
              <a:ext uri="{FF2B5EF4-FFF2-40B4-BE49-F238E27FC236}">
                <a16:creationId xmlns:a16="http://schemas.microsoft.com/office/drawing/2014/main" id="{F24D945D-2E2A-6F1E-1A76-DAE142F43CCB}"/>
              </a:ext>
            </a:extLst>
          </p:cNvPr>
          <p:cNvSpPr>
            <a:spLocks noChangeArrowheads="1"/>
          </p:cNvSpPr>
          <p:nvPr/>
        </p:nvSpPr>
        <p:spPr bwMode="auto">
          <a:xfrm>
            <a:off x="211724" y="1557338"/>
            <a:ext cx="8785225" cy="647700"/>
          </a:xfrm>
          <a:prstGeom prst="rect">
            <a:avLst/>
          </a:prstGeom>
          <a:noFill/>
          <a:ln w="9525">
            <a:noFill/>
            <a:miter lim="800000"/>
            <a:headEnd/>
            <a:tailEnd/>
          </a:ln>
        </p:spPr>
        <p:txBody>
          <a:bodyPr/>
          <a:lstStyle/>
          <a:p>
            <a:pPr marL="319088" indent="-319088" eaLnBrk="0" hangingPunct="0">
              <a:spcBef>
                <a:spcPts val="0"/>
              </a:spcBef>
              <a:buClr>
                <a:schemeClr val="accent2"/>
              </a:buClr>
              <a:buSzPct val="60000"/>
              <a:defRPr/>
            </a:pPr>
            <a:r>
              <a:rPr lang="ja-JP" altLang="en-US" sz="2000">
                <a:latin typeface="+mn-lt"/>
              </a:rPr>
              <a:t>（１）法で定められた仕事と介護の両立支援制度</a:t>
            </a:r>
            <a:endParaRPr lang="ja-JP" altLang="ja-JP" sz="1200">
              <a:solidFill>
                <a:srgbClr val="FF0000"/>
              </a:solidFill>
              <a:latin typeface="Meiryo UI" pitchFamily="50" charset="-128"/>
            </a:endParaRPr>
          </a:p>
          <a:p>
            <a:pPr marL="319088" indent="-319088" eaLnBrk="0" hangingPunct="0">
              <a:spcBef>
                <a:spcPts val="0"/>
              </a:spcBef>
              <a:buClr>
                <a:schemeClr val="accent2"/>
              </a:buClr>
              <a:buSzPct val="60000"/>
              <a:defRPr/>
            </a:pPr>
            <a:endParaRPr lang="ja-JP" altLang="en-US" sz="1600">
              <a:latin typeface="+mn-lt"/>
            </a:endParaRPr>
          </a:p>
        </p:txBody>
      </p:sp>
      <p:graphicFrame>
        <p:nvGraphicFramePr>
          <p:cNvPr id="8" name="表 7">
            <a:extLst>
              <a:ext uri="{FF2B5EF4-FFF2-40B4-BE49-F238E27FC236}">
                <a16:creationId xmlns:a16="http://schemas.microsoft.com/office/drawing/2014/main" id="{12B2D8B8-4578-78F8-BCA5-63E9E1120A30}"/>
              </a:ext>
            </a:extLst>
          </p:cNvPr>
          <p:cNvGraphicFramePr>
            <a:graphicFrameLocks noGrp="1"/>
          </p:cNvGraphicFramePr>
          <p:nvPr>
            <p:extLst>
              <p:ext uri="{D42A27DB-BD31-4B8C-83A1-F6EECF244321}">
                <p14:modId xmlns:p14="http://schemas.microsoft.com/office/powerpoint/2010/main" val="301439189"/>
              </p:ext>
            </p:extLst>
          </p:nvPr>
        </p:nvGraphicFramePr>
        <p:xfrm>
          <a:off x="195555" y="2027727"/>
          <a:ext cx="8801393" cy="3570218"/>
        </p:xfrm>
        <a:graphic>
          <a:graphicData uri="http://schemas.openxmlformats.org/drawingml/2006/table">
            <a:tbl>
              <a:tblPr firstRow="1" bandRow="1"/>
              <a:tblGrid>
                <a:gridCol w="2751592">
                  <a:extLst>
                    <a:ext uri="{9D8B030D-6E8A-4147-A177-3AD203B41FA5}">
                      <a16:colId xmlns:a16="http://schemas.microsoft.com/office/drawing/2014/main" val="2794219887"/>
                    </a:ext>
                  </a:extLst>
                </a:gridCol>
                <a:gridCol w="6049801">
                  <a:extLst>
                    <a:ext uri="{9D8B030D-6E8A-4147-A177-3AD203B41FA5}">
                      <a16:colId xmlns:a16="http://schemas.microsoft.com/office/drawing/2014/main" val="3791720935"/>
                    </a:ext>
                  </a:extLst>
                </a:gridCol>
              </a:tblGrid>
              <a:tr h="551920">
                <a:tc>
                  <a:txBody>
                    <a:bodyPr/>
                    <a:lstStyle>
                      <a:lvl1pPr marL="0" algn="l" rtl="0" eaLnBrk="1" latinLnBrk="0" hangingPunct="1">
                        <a:defRPr kumimoji="1" kern="1200">
                          <a:solidFill>
                            <a:schemeClr val="dk1"/>
                          </a:solidFill>
                          <a:latin typeface="Calibri" panose="020F0502020204030204"/>
                        </a:defRPr>
                      </a:lvl1pPr>
                      <a:lvl2pPr marL="457200" algn="l" rtl="0" eaLnBrk="1" latinLnBrk="0" hangingPunct="1">
                        <a:defRPr kumimoji="1" kern="1200">
                          <a:solidFill>
                            <a:schemeClr val="dk1"/>
                          </a:solidFill>
                          <a:latin typeface="Calibri" panose="020F0502020204030204"/>
                        </a:defRPr>
                      </a:lvl2pPr>
                      <a:lvl3pPr marL="914400" algn="l" rtl="0" eaLnBrk="1" latinLnBrk="0" hangingPunct="1">
                        <a:defRPr kumimoji="1" kern="1200">
                          <a:solidFill>
                            <a:schemeClr val="dk1"/>
                          </a:solidFill>
                          <a:latin typeface="Calibri" panose="020F0502020204030204"/>
                        </a:defRPr>
                      </a:lvl3pPr>
                      <a:lvl4pPr marL="1371600" algn="l" rtl="0" eaLnBrk="1" latinLnBrk="0" hangingPunct="1">
                        <a:defRPr kumimoji="1" kern="1200">
                          <a:solidFill>
                            <a:schemeClr val="dk1"/>
                          </a:solidFill>
                          <a:latin typeface="Calibri" panose="020F0502020204030204"/>
                        </a:defRPr>
                      </a:lvl4pPr>
                      <a:lvl5pPr marL="1828800" algn="l" rtl="0" eaLnBrk="1" latinLnBrk="0" hangingPunct="1">
                        <a:defRPr kumimoji="1" kern="1200">
                          <a:solidFill>
                            <a:schemeClr val="dk1"/>
                          </a:solidFill>
                          <a:latin typeface="Calibri" panose="020F0502020204030204"/>
                        </a:defRPr>
                      </a:lvl5pPr>
                      <a:lvl6pPr marL="2286000" algn="l" rtl="0" eaLnBrk="1" latinLnBrk="0" hangingPunct="1">
                        <a:defRPr kumimoji="1" kern="1200">
                          <a:solidFill>
                            <a:schemeClr val="dk1"/>
                          </a:solidFill>
                          <a:latin typeface="Calibri" panose="020F0502020204030204"/>
                        </a:defRPr>
                      </a:lvl6pPr>
                      <a:lvl7pPr marL="2743200" algn="l" rtl="0" eaLnBrk="1" latinLnBrk="0" hangingPunct="1">
                        <a:defRPr kumimoji="1" kern="1200">
                          <a:solidFill>
                            <a:schemeClr val="dk1"/>
                          </a:solidFill>
                          <a:latin typeface="Calibri" panose="020F0502020204030204"/>
                        </a:defRPr>
                      </a:lvl7pPr>
                      <a:lvl8pPr marL="3200400" algn="l" rtl="0" eaLnBrk="1" latinLnBrk="0" hangingPunct="1">
                        <a:defRPr kumimoji="1" kern="1200">
                          <a:solidFill>
                            <a:schemeClr val="dk1"/>
                          </a:solidFill>
                          <a:latin typeface="Calibri" panose="020F0502020204030204"/>
                        </a:defRPr>
                      </a:lvl8pPr>
                      <a:lvl9pPr marL="3657600" algn="l" rtl="0" eaLnBrk="1" latinLnBrk="0" hangingPunct="1">
                        <a:defRPr kumimoji="1" kern="1200">
                          <a:solidFill>
                            <a:schemeClr val="dk1"/>
                          </a:solidFill>
                          <a:latin typeface="Calibri" panose="020F0502020204030204"/>
                        </a:defRPr>
                      </a:lvl9pPr>
                    </a:lstStyle>
                    <a:p>
                      <a:r>
                        <a:rPr kumimoji="1" lang="ja-JP" altLang="en-US" sz="1600" b="1">
                          <a:latin typeface="Meiryo UI" panose="020B0604030504040204" pitchFamily="50" charset="-128"/>
                          <a:ea typeface="Meiryo UI" panose="020B0604030504040204" pitchFamily="50" charset="-128"/>
                        </a:rPr>
                        <a:t>介護休暇</a:t>
                      </a:r>
                      <a:endParaRPr kumimoji="1" lang="en-US" altLang="ja-JP" sz="1600" b="1">
                        <a:latin typeface="Meiryo UI" panose="020B0604030504040204" pitchFamily="50" charset="-128"/>
                        <a:ea typeface="Meiryo UI" panose="020B0604030504040204" pitchFamily="50" charset="-128"/>
                      </a:endParaRPr>
                    </a:p>
                    <a:p>
                      <a:r>
                        <a:rPr kumimoji="1" lang="ja-JP" altLang="en-US" sz="1600" b="1">
                          <a:latin typeface="Meiryo UI" panose="020B0604030504040204" pitchFamily="50" charset="-128"/>
                          <a:ea typeface="Meiryo UI" panose="020B0604030504040204" pitchFamily="50" charset="-128"/>
                        </a:rPr>
                        <a:t>＜短期の休暇＞</a:t>
                      </a:r>
                      <a:endParaRPr kumimoji="1" lang="ja-JP" altLang="en-US" sz="1600" b="1">
                        <a:latin typeface="Meiryo UI" panose="020B0604030504040204" pitchFamily="50" charset="-128"/>
                        <a:ea typeface="Meiryo UI" panose="020B0604030504040204" pitchFamily="50" charset="-128"/>
                        <a:cs typeface="メイリオ" panose="020B0604030504040204" pitchFamily="50" charset="-128"/>
                      </a:endParaRPr>
                    </a:p>
                  </a:txBody>
                  <a:tcPr>
                    <a:lnL w="12700" cmpd="sng">
                      <a:solidFill>
                        <a:srgbClr val="70AD47"/>
                      </a:solidFill>
                    </a:lnL>
                    <a:lnR w="12700" cap="flat" cmpd="sng" algn="ctr">
                      <a:solidFill>
                        <a:srgbClr val="70AD47"/>
                      </a:solidFill>
                      <a:prstDash val="solid"/>
                      <a:round/>
                      <a:headEnd type="none" w="med" len="med"/>
                      <a:tailEnd type="none" w="med" len="med"/>
                    </a:lnR>
                    <a:lnT w="12700" cmpd="sng">
                      <a:solidFill>
                        <a:srgbClr val="70AD47"/>
                      </a:solidFill>
                    </a:lnT>
                    <a:lnB w="12700" cmpd="sng">
                      <a:solidFill>
                        <a:srgbClr val="70AD47"/>
                      </a:solidFill>
                    </a:lnB>
                    <a:lnTlToBr w="12700" cmpd="sng">
                      <a:noFill/>
                      <a:prstDash val="solid"/>
                    </a:lnTlToBr>
                    <a:lnBlToTr w="12700" cmpd="sng">
                      <a:noFill/>
                      <a:prstDash val="solid"/>
                    </a:lnBlToTr>
                    <a:solidFill>
                      <a:schemeClr val="accent3">
                        <a:lumMod val="40000"/>
                        <a:lumOff val="60000"/>
                      </a:schemeClr>
                    </a:solidFill>
                  </a:tcPr>
                </a:tc>
                <a:tc>
                  <a:txBody>
                    <a:bodyPr/>
                    <a:lstStyle>
                      <a:lvl1pPr marL="0" algn="l" rtl="0" eaLnBrk="1" latinLnBrk="0" hangingPunct="1">
                        <a:defRPr kumimoji="1" kern="1200">
                          <a:solidFill>
                            <a:schemeClr val="dk1"/>
                          </a:solidFill>
                          <a:latin typeface="Calibri" panose="020F0502020204030204"/>
                        </a:defRPr>
                      </a:lvl1pPr>
                      <a:lvl2pPr marL="457200" algn="l" rtl="0" eaLnBrk="1" latinLnBrk="0" hangingPunct="1">
                        <a:defRPr kumimoji="1" kern="1200">
                          <a:solidFill>
                            <a:schemeClr val="dk1"/>
                          </a:solidFill>
                          <a:latin typeface="Calibri" panose="020F0502020204030204"/>
                        </a:defRPr>
                      </a:lvl2pPr>
                      <a:lvl3pPr marL="914400" algn="l" rtl="0" eaLnBrk="1" latinLnBrk="0" hangingPunct="1">
                        <a:defRPr kumimoji="1" kern="1200">
                          <a:solidFill>
                            <a:schemeClr val="dk1"/>
                          </a:solidFill>
                          <a:latin typeface="Calibri" panose="020F0502020204030204"/>
                        </a:defRPr>
                      </a:lvl3pPr>
                      <a:lvl4pPr marL="1371600" algn="l" rtl="0" eaLnBrk="1" latinLnBrk="0" hangingPunct="1">
                        <a:defRPr kumimoji="1" kern="1200">
                          <a:solidFill>
                            <a:schemeClr val="dk1"/>
                          </a:solidFill>
                          <a:latin typeface="Calibri" panose="020F0502020204030204"/>
                        </a:defRPr>
                      </a:lvl4pPr>
                      <a:lvl5pPr marL="1828800" algn="l" rtl="0" eaLnBrk="1" latinLnBrk="0" hangingPunct="1">
                        <a:defRPr kumimoji="1" kern="1200">
                          <a:solidFill>
                            <a:schemeClr val="dk1"/>
                          </a:solidFill>
                          <a:latin typeface="Calibri" panose="020F0502020204030204"/>
                        </a:defRPr>
                      </a:lvl5pPr>
                      <a:lvl6pPr marL="2286000" algn="l" rtl="0" eaLnBrk="1" latinLnBrk="0" hangingPunct="1">
                        <a:defRPr kumimoji="1" kern="1200">
                          <a:solidFill>
                            <a:schemeClr val="dk1"/>
                          </a:solidFill>
                          <a:latin typeface="Calibri" panose="020F0502020204030204"/>
                        </a:defRPr>
                      </a:lvl6pPr>
                      <a:lvl7pPr marL="2743200" algn="l" rtl="0" eaLnBrk="1" latinLnBrk="0" hangingPunct="1">
                        <a:defRPr kumimoji="1" kern="1200">
                          <a:solidFill>
                            <a:schemeClr val="dk1"/>
                          </a:solidFill>
                          <a:latin typeface="Calibri" panose="020F0502020204030204"/>
                        </a:defRPr>
                      </a:lvl7pPr>
                      <a:lvl8pPr marL="3200400" algn="l" rtl="0" eaLnBrk="1" latinLnBrk="0" hangingPunct="1">
                        <a:defRPr kumimoji="1" kern="1200">
                          <a:solidFill>
                            <a:schemeClr val="dk1"/>
                          </a:solidFill>
                          <a:latin typeface="Calibri" panose="020F0502020204030204"/>
                        </a:defRPr>
                      </a:lvl8pPr>
                      <a:lvl9pPr marL="3657600" algn="l" rtl="0" eaLnBrk="1" latinLnBrk="0" hangingPunct="1">
                        <a:defRPr kumimoji="1" kern="1200">
                          <a:solidFill>
                            <a:schemeClr val="dk1"/>
                          </a:solidFill>
                          <a:latin typeface="Calibri" panose="020F0502020204030204"/>
                        </a:defRPr>
                      </a:lvl9pPr>
                    </a:lstStyle>
                    <a:p>
                      <a:r>
                        <a:rPr kumimoji="1" lang="ja-JP" altLang="en-US" sz="1400" b="0">
                          <a:solidFill>
                            <a:schemeClr val="tx1"/>
                          </a:solidFill>
                          <a:latin typeface="Meiryo UI" panose="020B0604030504040204" pitchFamily="50" charset="-128"/>
                          <a:ea typeface="Meiryo UI" panose="020B0604030504040204" pitchFamily="50" charset="-128"/>
                        </a:rPr>
                        <a:t>介護等をする場合、対象家族が</a:t>
                      </a:r>
                      <a:r>
                        <a:rPr kumimoji="1" lang="en-US" altLang="ja-JP" sz="1400" b="0">
                          <a:solidFill>
                            <a:schemeClr val="tx1"/>
                          </a:solidFill>
                          <a:latin typeface="Meiryo UI" panose="020B0604030504040204" pitchFamily="50" charset="-128"/>
                          <a:ea typeface="Meiryo UI" panose="020B0604030504040204" pitchFamily="50" charset="-128"/>
                        </a:rPr>
                        <a:t>1</a:t>
                      </a:r>
                      <a:r>
                        <a:rPr kumimoji="1" lang="ja-JP" altLang="en-US" sz="1400" b="0">
                          <a:solidFill>
                            <a:schemeClr val="tx1"/>
                          </a:solidFill>
                          <a:latin typeface="Meiryo UI" panose="020B0604030504040204" pitchFamily="50" charset="-128"/>
                          <a:ea typeface="Meiryo UI" panose="020B0604030504040204" pitchFamily="50" charset="-128"/>
                        </a:rPr>
                        <a:t>人なら</a:t>
                      </a:r>
                      <a:r>
                        <a:rPr kumimoji="1" lang="ja-JP" altLang="en-US" sz="1400" b="1">
                          <a:solidFill>
                            <a:schemeClr val="tx1"/>
                          </a:solidFill>
                          <a:latin typeface="Meiryo UI" panose="020B0604030504040204" pitchFamily="50" charset="-128"/>
                          <a:ea typeface="Meiryo UI" panose="020B0604030504040204" pitchFamily="50" charset="-128"/>
                        </a:rPr>
                        <a:t>年に</a:t>
                      </a:r>
                      <a:r>
                        <a:rPr kumimoji="1" lang="en-US" altLang="ja-JP" sz="1400" b="1">
                          <a:solidFill>
                            <a:srgbClr val="FF0000"/>
                          </a:solidFill>
                          <a:latin typeface="Meiryo UI" panose="020B0604030504040204" pitchFamily="50" charset="-128"/>
                          <a:ea typeface="Meiryo UI" panose="020B0604030504040204" pitchFamily="50" charset="-128"/>
                        </a:rPr>
                        <a:t>5</a:t>
                      </a:r>
                      <a:r>
                        <a:rPr kumimoji="1" lang="ja-JP" altLang="en-US" sz="1400" b="1">
                          <a:solidFill>
                            <a:srgbClr val="FF0000"/>
                          </a:solidFill>
                          <a:latin typeface="Meiryo UI" panose="020B0604030504040204" pitchFamily="50" charset="-128"/>
                          <a:ea typeface="Meiryo UI" panose="020B0604030504040204" pitchFamily="50" charset="-128"/>
                        </a:rPr>
                        <a:t>日</a:t>
                      </a:r>
                      <a:r>
                        <a:rPr kumimoji="1" lang="ja-JP" altLang="en-US" sz="1400" b="1">
                          <a:solidFill>
                            <a:schemeClr val="tx1"/>
                          </a:solidFill>
                          <a:latin typeface="Meiryo UI" panose="020B0604030504040204" pitchFamily="50" charset="-128"/>
                          <a:ea typeface="Meiryo UI" panose="020B0604030504040204" pitchFamily="50" charset="-128"/>
                        </a:rPr>
                        <a:t>以内</a:t>
                      </a:r>
                      <a:r>
                        <a:rPr kumimoji="1" lang="ja-JP" altLang="en-US" sz="1400" b="0">
                          <a:solidFill>
                            <a:schemeClr val="tx1"/>
                          </a:solidFill>
                          <a:latin typeface="Meiryo UI" panose="020B0604030504040204" pitchFamily="50" charset="-128"/>
                          <a:ea typeface="Meiryo UI" panose="020B0604030504040204" pitchFamily="50" charset="-128"/>
                        </a:rPr>
                        <a:t>、対象家族が</a:t>
                      </a:r>
                      <a:r>
                        <a:rPr kumimoji="1" lang="en-US" altLang="ja-JP" sz="1400" b="1">
                          <a:solidFill>
                            <a:srgbClr val="FF0000"/>
                          </a:solidFill>
                          <a:latin typeface="Meiryo UI" panose="020B0604030504040204" pitchFamily="50" charset="-128"/>
                          <a:ea typeface="Meiryo UI" panose="020B0604030504040204" pitchFamily="50" charset="-128"/>
                        </a:rPr>
                        <a:t>2</a:t>
                      </a:r>
                      <a:r>
                        <a:rPr kumimoji="1" lang="ja-JP" altLang="en-US" sz="1400" b="1">
                          <a:solidFill>
                            <a:srgbClr val="FF0000"/>
                          </a:solidFill>
                          <a:latin typeface="Meiryo UI" panose="020B0604030504040204" pitchFamily="50" charset="-128"/>
                          <a:ea typeface="Meiryo UI" panose="020B0604030504040204" pitchFamily="50" charset="-128"/>
                        </a:rPr>
                        <a:t>人</a:t>
                      </a:r>
                      <a:r>
                        <a:rPr kumimoji="1" lang="ja-JP" altLang="en-US" sz="1400" b="1">
                          <a:solidFill>
                            <a:schemeClr val="tx1"/>
                          </a:solidFill>
                          <a:latin typeface="Meiryo UI" panose="020B0604030504040204" pitchFamily="50" charset="-128"/>
                          <a:ea typeface="Meiryo UI" panose="020B0604030504040204" pitchFamily="50" charset="-128"/>
                        </a:rPr>
                        <a:t>以上なら年</a:t>
                      </a:r>
                      <a:r>
                        <a:rPr kumimoji="1" lang="en-US" altLang="ja-JP" sz="1400" b="1">
                          <a:solidFill>
                            <a:srgbClr val="FF0000"/>
                          </a:solidFill>
                          <a:latin typeface="Meiryo UI" panose="020B0604030504040204" pitchFamily="50" charset="-128"/>
                          <a:ea typeface="Meiryo UI" panose="020B0604030504040204" pitchFamily="50" charset="-128"/>
                        </a:rPr>
                        <a:t>10</a:t>
                      </a:r>
                      <a:r>
                        <a:rPr kumimoji="1" lang="ja-JP" altLang="en-US" sz="1400" b="1">
                          <a:solidFill>
                            <a:srgbClr val="FF0000"/>
                          </a:solidFill>
                          <a:latin typeface="Meiryo UI" panose="020B0604030504040204" pitchFamily="50" charset="-128"/>
                          <a:ea typeface="Meiryo UI" panose="020B0604030504040204" pitchFamily="50" charset="-128"/>
                        </a:rPr>
                        <a:t>日</a:t>
                      </a:r>
                      <a:r>
                        <a:rPr kumimoji="1" lang="ja-JP" altLang="en-US" sz="1400" b="1">
                          <a:solidFill>
                            <a:schemeClr val="tx1"/>
                          </a:solidFill>
                          <a:latin typeface="Meiryo UI" panose="020B0604030504040204" pitchFamily="50" charset="-128"/>
                          <a:ea typeface="Meiryo UI" panose="020B0604030504040204" pitchFamily="50" charset="-128"/>
                        </a:rPr>
                        <a:t>以内。</a:t>
                      </a:r>
                      <a:r>
                        <a:rPr kumimoji="1" lang="en-US" altLang="ja-JP" sz="1400" b="1">
                          <a:solidFill>
                            <a:srgbClr val="FF0000"/>
                          </a:solidFill>
                          <a:latin typeface="Meiryo UI" panose="020B0604030504040204" pitchFamily="50" charset="-128"/>
                          <a:ea typeface="Meiryo UI" panose="020B0604030504040204" pitchFamily="50" charset="-128"/>
                          <a:cs typeface="メイリオ" panose="020B0604030504040204" pitchFamily="50" charset="-128"/>
                        </a:rPr>
                        <a:t>1</a:t>
                      </a:r>
                      <a:r>
                        <a:rPr kumimoji="1" lang="ja-JP" altLang="en-US" sz="1400" b="1">
                          <a:solidFill>
                            <a:srgbClr val="FF0000"/>
                          </a:solidFill>
                          <a:latin typeface="Meiryo UI" panose="020B0604030504040204" pitchFamily="50" charset="-128"/>
                          <a:ea typeface="Meiryo UI" panose="020B0604030504040204" pitchFamily="50" charset="-128"/>
                          <a:cs typeface="メイリオ" panose="020B0604030504040204" pitchFamily="50" charset="-128"/>
                        </a:rPr>
                        <a:t>日</a:t>
                      </a:r>
                      <a:r>
                        <a:rPr kumimoji="1" lang="ja-JP" altLang="en-US" sz="1400" b="0">
                          <a:solidFill>
                            <a:schemeClr val="tx1"/>
                          </a:solidFill>
                          <a:latin typeface="Meiryo UI" panose="020B0604030504040204" pitchFamily="50" charset="-128"/>
                          <a:ea typeface="Meiryo UI" panose="020B0604030504040204" pitchFamily="50" charset="-128"/>
                          <a:cs typeface="メイリオ" panose="020B0604030504040204" pitchFamily="50" charset="-128"/>
                        </a:rPr>
                        <a:t>または</a:t>
                      </a:r>
                      <a:r>
                        <a:rPr kumimoji="1" lang="en-US" altLang="ja-JP" sz="1400" b="1">
                          <a:solidFill>
                            <a:srgbClr val="FF0000"/>
                          </a:solidFill>
                          <a:latin typeface="Meiryo UI" panose="020B0604030504040204" pitchFamily="50" charset="-128"/>
                          <a:ea typeface="Meiryo UI" panose="020B0604030504040204" pitchFamily="50" charset="-128"/>
                          <a:cs typeface="メイリオ" panose="020B0604030504040204" pitchFamily="50" charset="-128"/>
                        </a:rPr>
                        <a:t>1</a:t>
                      </a:r>
                      <a:r>
                        <a:rPr kumimoji="1" lang="ja-JP" altLang="en-US" sz="1400" b="1">
                          <a:solidFill>
                            <a:srgbClr val="FF0000"/>
                          </a:solidFill>
                          <a:latin typeface="Meiryo UI" panose="020B0604030504040204" pitchFamily="50" charset="-128"/>
                          <a:ea typeface="Meiryo UI" panose="020B0604030504040204" pitchFamily="50" charset="-128"/>
                          <a:cs typeface="メイリオ" panose="020B0604030504040204" pitchFamily="50" charset="-128"/>
                        </a:rPr>
                        <a:t>時間単位</a:t>
                      </a:r>
                      <a:r>
                        <a:rPr kumimoji="1" lang="ja-JP" altLang="en-US" sz="1400" b="0">
                          <a:solidFill>
                            <a:schemeClr val="tx1"/>
                          </a:solidFill>
                          <a:latin typeface="Meiryo UI" panose="020B0604030504040204" pitchFamily="50" charset="-128"/>
                          <a:ea typeface="Meiryo UI" panose="020B0604030504040204" pitchFamily="50" charset="-128"/>
                          <a:cs typeface="メイリオ" panose="020B0604030504040204" pitchFamily="50" charset="-128"/>
                        </a:rPr>
                        <a:t>で取得可</a:t>
                      </a:r>
                      <a:endParaRPr kumimoji="1" lang="en-US" altLang="ja-JP" sz="1400" b="0">
                        <a:solidFill>
                          <a:schemeClr val="tx1"/>
                        </a:solidFill>
                        <a:latin typeface="Meiryo UI" panose="020B0604030504040204" pitchFamily="50" charset="-128"/>
                        <a:ea typeface="Meiryo UI" panose="020B0604030504040204" pitchFamily="50" charset="-128"/>
                        <a:cs typeface="メイリオ" panose="020B0604030504040204" pitchFamily="50" charset="-128"/>
                      </a:endParaRPr>
                    </a:p>
                  </a:txBody>
                  <a:tcPr>
                    <a:lnL w="12700" cap="flat" cmpd="sng" algn="ctr">
                      <a:solidFill>
                        <a:srgbClr val="70AD47"/>
                      </a:solidFill>
                      <a:prstDash val="solid"/>
                      <a:round/>
                      <a:headEnd type="none" w="med" len="med"/>
                      <a:tailEnd type="none" w="med" len="med"/>
                    </a:lnL>
                    <a:lnR w="12700" cmpd="sng">
                      <a:solidFill>
                        <a:srgbClr val="70AD47"/>
                      </a:solidFill>
                    </a:lnR>
                    <a:lnT w="12700" cmpd="sng">
                      <a:solidFill>
                        <a:srgbClr val="70AD47"/>
                      </a:solidFill>
                    </a:lnT>
                    <a:lnB w="12700" cmpd="sng">
                      <a:solidFill>
                        <a:srgbClr val="70AD47"/>
                      </a:solidFill>
                    </a:lnB>
                    <a:lnTlToBr w="12700" cmpd="sng">
                      <a:noFill/>
                      <a:prstDash val="solid"/>
                    </a:lnTlToBr>
                    <a:lnBlToTr w="12700" cmpd="sng">
                      <a:noFill/>
                      <a:prstDash val="solid"/>
                    </a:lnBlToTr>
                    <a:solidFill>
                      <a:schemeClr val="accent3">
                        <a:lumMod val="40000"/>
                        <a:lumOff val="60000"/>
                      </a:schemeClr>
                    </a:solidFill>
                  </a:tcPr>
                </a:tc>
                <a:extLst>
                  <a:ext uri="{0D108BD9-81ED-4DB2-BD59-A6C34878D82A}">
                    <a16:rowId xmlns:a16="http://schemas.microsoft.com/office/drawing/2014/main" val="2984496724"/>
                  </a:ext>
                </a:extLst>
              </a:tr>
              <a:tr h="551920">
                <a:tc>
                  <a:txBody>
                    <a:bodyPr/>
                    <a:lstStyle>
                      <a:lvl1pPr marL="0" algn="l" rtl="0" eaLnBrk="1" latinLnBrk="0" hangingPunct="1">
                        <a:defRPr kumimoji="1" kern="1200">
                          <a:solidFill>
                            <a:schemeClr val="dk1"/>
                          </a:solidFill>
                          <a:latin typeface="Calibri" panose="020F0502020204030204"/>
                        </a:defRPr>
                      </a:lvl1pPr>
                      <a:lvl2pPr marL="457200" algn="l" rtl="0" eaLnBrk="1" latinLnBrk="0" hangingPunct="1">
                        <a:defRPr kumimoji="1" kern="1200">
                          <a:solidFill>
                            <a:schemeClr val="dk1"/>
                          </a:solidFill>
                          <a:latin typeface="Calibri" panose="020F0502020204030204"/>
                        </a:defRPr>
                      </a:lvl2pPr>
                      <a:lvl3pPr marL="914400" algn="l" rtl="0" eaLnBrk="1" latinLnBrk="0" hangingPunct="1">
                        <a:defRPr kumimoji="1" kern="1200">
                          <a:solidFill>
                            <a:schemeClr val="dk1"/>
                          </a:solidFill>
                          <a:latin typeface="Calibri" panose="020F0502020204030204"/>
                        </a:defRPr>
                      </a:lvl3pPr>
                      <a:lvl4pPr marL="1371600" algn="l" rtl="0" eaLnBrk="1" latinLnBrk="0" hangingPunct="1">
                        <a:defRPr kumimoji="1" kern="1200">
                          <a:solidFill>
                            <a:schemeClr val="dk1"/>
                          </a:solidFill>
                          <a:latin typeface="Calibri" panose="020F0502020204030204"/>
                        </a:defRPr>
                      </a:lvl4pPr>
                      <a:lvl5pPr marL="1828800" algn="l" rtl="0" eaLnBrk="1" latinLnBrk="0" hangingPunct="1">
                        <a:defRPr kumimoji="1" kern="1200">
                          <a:solidFill>
                            <a:schemeClr val="dk1"/>
                          </a:solidFill>
                          <a:latin typeface="Calibri" panose="020F0502020204030204"/>
                        </a:defRPr>
                      </a:lvl5pPr>
                      <a:lvl6pPr marL="2286000" algn="l" rtl="0" eaLnBrk="1" latinLnBrk="0" hangingPunct="1">
                        <a:defRPr kumimoji="1" kern="1200">
                          <a:solidFill>
                            <a:schemeClr val="dk1"/>
                          </a:solidFill>
                          <a:latin typeface="Calibri" panose="020F0502020204030204"/>
                        </a:defRPr>
                      </a:lvl6pPr>
                      <a:lvl7pPr marL="2743200" algn="l" rtl="0" eaLnBrk="1" latinLnBrk="0" hangingPunct="1">
                        <a:defRPr kumimoji="1" kern="1200">
                          <a:solidFill>
                            <a:schemeClr val="dk1"/>
                          </a:solidFill>
                          <a:latin typeface="Calibri" panose="020F0502020204030204"/>
                        </a:defRPr>
                      </a:lvl7pPr>
                      <a:lvl8pPr marL="3200400" algn="l" rtl="0" eaLnBrk="1" latinLnBrk="0" hangingPunct="1">
                        <a:defRPr kumimoji="1" kern="1200">
                          <a:solidFill>
                            <a:schemeClr val="dk1"/>
                          </a:solidFill>
                          <a:latin typeface="Calibri" panose="020F0502020204030204"/>
                        </a:defRPr>
                      </a:lvl8pPr>
                      <a:lvl9pPr marL="3657600" algn="l" rtl="0" eaLnBrk="1" latinLnBrk="0" hangingPunct="1">
                        <a:defRPr kumimoji="1" kern="1200">
                          <a:solidFill>
                            <a:schemeClr val="dk1"/>
                          </a:solidFill>
                          <a:latin typeface="Calibri" panose="020F0502020204030204"/>
                        </a:defRPr>
                      </a:lvl9pPr>
                    </a:lstStyle>
                    <a:p>
                      <a:r>
                        <a:rPr kumimoji="1" lang="ja-JP" altLang="en-US" sz="1600" b="1">
                          <a:latin typeface="Meiryo UI" panose="020B0604030504040204" pitchFamily="50" charset="-128"/>
                          <a:ea typeface="Meiryo UI" panose="020B0604030504040204" pitchFamily="50" charset="-128"/>
                        </a:rPr>
                        <a:t>介護休業</a:t>
                      </a:r>
                      <a:endParaRPr kumimoji="1" lang="en-US" altLang="ja-JP" sz="1600" b="1">
                        <a:latin typeface="Meiryo UI" panose="020B0604030504040204" pitchFamily="50" charset="-128"/>
                        <a:ea typeface="Meiryo UI" panose="020B0604030504040204" pitchFamily="50" charset="-128"/>
                      </a:endParaRPr>
                    </a:p>
                    <a:p>
                      <a:r>
                        <a:rPr kumimoji="1" lang="ja-JP" altLang="en-US" sz="1600" b="1">
                          <a:latin typeface="Meiryo UI" panose="020B0604030504040204" pitchFamily="50" charset="-128"/>
                          <a:ea typeface="Meiryo UI" panose="020B0604030504040204" pitchFamily="50" charset="-128"/>
                        </a:rPr>
                        <a:t>＜一定期間の休業＞</a:t>
                      </a:r>
                      <a:endParaRPr kumimoji="1" lang="en-US" altLang="ja-JP" sz="1600" b="1">
                        <a:latin typeface="Meiryo UI" panose="020B0604030504040204" pitchFamily="50" charset="-128"/>
                        <a:ea typeface="Meiryo UI" panose="020B0604030504040204" pitchFamily="50" charset="-128"/>
                        <a:cs typeface="メイリオ" panose="020B0604030504040204" pitchFamily="50" charset="-128"/>
                      </a:endParaRPr>
                    </a:p>
                  </a:txBody>
                  <a:tcPr>
                    <a:lnL w="12700" cmpd="sng">
                      <a:solidFill>
                        <a:srgbClr val="70AD47"/>
                      </a:solidFill>
                    </a:lnL>
                    <a:lnR w="12700" cmpd="sng">
                      <a:solidFill>
                        <a:srgbClr val="70AD47"/>
                      </a:solidFill>
                    </a:lnR>
                    <a:lnT w="12700" cap="flat" cmpd="sng" algn="ctr">
                      <a:solidFill>
                        <a:srgbClr val="70AD47"/>
                      </a:solidFill>
                      <a:prstDash val="solid"/>
                      <a:round/>
                      <a:headEnd type="none" w="med" len="med"/>
                      <a:tailEnd type="none" w="med" len="med"/>
                    </a:lnT>
                    <a:lnB w="12700" cap="flat" cmpd="sng" algn="ctr">
                      <a:solidFill>
                        <a:srgbClr val="70AD47"/>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a:txBody>
                    <a:bodyPr/>
                    <a:lstStyle>
                      <a:lvl1pPr marL="0" algn="l" rtl="0" eaLnBrk="1" latinLnBrk="0" hangingPunct="1">
                        <a:defRPr kumimoji="1" kern="1200">
                          <a:solidFill>
                            <a:schemeClr val="dk1"/>
                          </a:solidFill>
                          <a:latin typeface="Calibri" panose="020F0502020204030204"/>
                        </a:defRPr>
                      </a:lvl1pPr>
                      <a:lvl2pPr marL="457200" algn="l" rtl="0" eaLnBrk="1" latinLnBrk="0" hangingPunct="1">
                        <a:defRPr kumimoji="1" kern="1200">
                          <a:solidFill>
                            <a:schemeClr val="dk1"/>
                          </a:solidFill>
                          <a:latin typeface="Calibri" panose="020F0502020204030204"/>
                        </a:defRPr>
                      </a:lvl2pPr>
                      <a:lvl3pPr marL="914400" algn="l" rtl="0" eaLnBrk="1" latinLnBrk="0" hangingPunct="1">
                        <a:defRPr kumimoji="1" kern="1200">
                          <a:solidFill>
                            <a:schemeClr val="dk1"/>
                          </a:solidFill>
                          <a:latin typeface="Calibri" panose="020F0502020204030204"/>
                        </a:defRPr>
                      </a:lvl3pPr>
                      <a:lvl4pPr marL="1371600" algn="l" rtl="0" eaLnBrk="1" latinLnBrk="0" hangingPunct="1">
                        <a:defRPr kumimoji="1" kern="1200">
                          <a:solidFill>
                            <a:schemeClr val="dk1"/>
                          </a:solidFill>
                          <a:latin typeface="Calibri" panose="020F0502020204030204"/>
                        </a:defRPr>
                      </a:lvl4pPr>
                      <a:lvl5pPr marL="1828800" algn="l" rtl="0" eaLnBrk="1" latinLnBrk="0" hangingPunct="1">
                        <a:defRPr kumimoji="1" kern="1200">
                          <a:solidFill>
                            <a:schemeClr val="dk1"/>
                          </a:solidFill>
                          <a:latin typeface="Calibri" panose="020F0502020204030204"/>
                        </a:defRPr>
                      </a:lvl5pPr>
                      <a:lvl6pPr marL="2286000" algn="l" rtl="0" eaLnBrk="1" latinLnBrk="0" hangingPunct="1">
                        <a:defRPr kumimoji="1" kern="1200">
                          <a:solidFill>
                            <a:schemeClr val="dk1"/>
                          </a:solidFill>
                          <a:latin typeface="Calibri" panose="020F0502020204030204"/>
                        </a:defRPr>
                      </a:lvl6pPr>
                      <a:lvl7pPr marL="2743200" algn="l" rtl="0" eaLnBrk="1" latinLnBrk="0" hangingPunct="1">
                        <a:defRPr kumimoji="1" kern="1200">
                          <a:solidFill>
                            <a:schemeClr val="dk1"/>
                          </a:solidFill>
                          <a:latin typeface="Calibri" panose="020F0502020204030204"/>
                        </a:defRPr>
                      </a:lvl7pPr>
                      <a:lvl8pPr marL="3200400" algn="l" rtl="0" eaLnBrk="1" latinLnBrk="0" hangingPunct="1">
                        <a:defRPr kumimoji="1" kern="1200">
                          <a:solidFill>
                            <a:schemeClr val="dk1"/>
                          </a:solidFill>
                          <a:latin typeface="Calibri" panose="020F0502020204030204"/>
                        </a:defRPr>
                      </a:lvl8pPr>
                      <a:lvl9pPr marL="3657600" algn="l" rtl="0" eaLnBrk="1" latinLnBrk="0" hangingPunct="1">
                        <a:defRPr kumimoji="1" kern="1200">
                          <a:solidFill>
                            <a:schemeClr val="dk1"/>
                          </a:solidFill>
                          <a:latin typeface="Calibri" panose="020F0502020204030204"/>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1">
                          <a:solidFill>
                            <a:schemeClr val="tx1"/>
                          </a:solidFill>
                          <a:latin typeface="Meiryo UI" panose="020B0604030504040204" pitchFamily="50" charset="-128"/>
                          <a:ea typeface="Meiryo UI" panose="020B0604030504040204" pitchFamily="50" charset="-128"/>
                        </a:rPr>
                        <a:t>対象家族</a:t>
                      </a:r>
                      <a:r>
                        <a:rPr kumimoji="1" lang="en-US" altLang="ja-JP" sz="1400" b="1">
                          <a:solidFill>
                            <a:schemeClr val="tx1"/>
                          </a:solidFill>
                          <a:latin typeface="Meiryo UI" panose="020B0604030504040204" pitchFamily="50" charset="-128"/>
                          <a:ea typeface="Meiryo UI" panose="020B0604030504040204" pitchFamily="50" charset="-128"/>
                        </a:rPr>
                        <a:t>1</a:t>
                      </a:r>
                      <a:r>
                        <a:rPr kumimoji="1" lang="ja-JP" altLang="en-US" sz="1400" b="1">
                          <a:solidFill>
                            <a:schemeClr val="tx1"/>
                          </a:solidFill>
                          <a:latin typeface="Meiryo UI" panose="020B0604030504040204" pitchFamily="50" charset="-128"/>
                          <a:ea typeface="Meiryo UI" panose="020B0604030504040204" pitchFamily="50" charset="-128"/>
                        </a:rPr>
                        <a:t>人につき、通算</a:t>
                      </a:r>
                      <a:r>
                        <a:rPr kumimoji="1" lang="en-US" altLang="ja-JP" sz="1400" b="1">
                          <a:solidFill>
                            <a:srgbClr val="FF0000"/>
                          </a:solidFill>
                          <a:latin typeface="Meiryo UI" panose="020B0604030504040204" pitchFamily="50" charset="-128"/>
                          <a:ea typeface="Meiryo UI" panose="020B0604030504040204" pitchFamily="50" charset="-128"/>
                          <a:cs typeface="メイリオ" panose="020B0604030504040204" pitchFamily="50" charset="-128"/>
                        </a:rPr>
                        <a:t>93</a:t>
                      </a:r>
                      <a:r>
                        <a:rPr kumimoji="1" lang="ja-JP" altLang="en-US" sz="1400" b="1">
                          <a:solidFill>
                            <a:srgbClr val="FF0000"/>
                          </a:solidFill>
                          <a:latin typeface="Meiryo UI" panose="020B0604030504040204" pitchFamily="50" charset="-128"/>
                          <a:ea typeface="Meiryo UI" panose="020B0604030504040204" pitchFamily="50" charset="-128"/>
                          <a:cs typeface="メイリオ" panose="020B0604030504040204" pitchFamily="50" charset="-128"/>
                        </a:rPr>
                        <a:t>日の</a:t>
                      </a:r>
                      <a:r>
                        <a:rPr kumimoji="1" lang="ja-JP" altLang="en-US" sz="1400" b="1">
                          <a:solidFill>
                            <a:schemeClr val="tx1"/>
                          </a:solidFill>
                          <a:latin typeface="Meiryo UI" panose="020B0604030504040204" pitchFamily="50" charset="-128"/>
                          <a:ea typeface="Meiryo UI" panose="020B0604030504040204" pitchFamily="50" charset="-128"/>
                          <a:cs typeface="メイリオ" panose="020B0604030504040204" pitchFamily="50" charset="-128"/>
                        </a:rPr>
                        <a:t>範囲内で分割して</a:t>
                      </a:r>
                      <a:r>
                        <a:rPr kumimoji="1" lang="ja-JP" altLang="en-US" sz="1400" b="1">
                          <a:solidFill>
                            <a:srgbClr val="FF0000"/>
                          </a:solidFill>
                          <a:latin typeface="Meiryo UI" panose="020B0604030504040204" pitchFamily="50" charset="-128"/>
                          <a:ea typeface="Meiryo UI" panose="020B0604030504040204" pitchFamily="50" charset="-128"/>
                          <a:cs typeface="メイリオ" panose="020B0604030504040204" pitchFamily="50" charset="-128"/>
                        </a:rPr>
                        <a:t>合計</a:t>
                      </a:r>
                      <a:r>
                        <a:rPr kumimoji="1" lang="en-US" altLang="ja-JP" sz="1400" b="1">
                          <a:solidFill>
                            <a:srgbClr val="FF0000"/>
                          </a:solidFill>
                          <a:latin typeface="Meiryo UI" panose="020B0604030504040204" pitchFamily="50" charset="-128"/>
                          <a:ea typeface="Meiryo UI" panose="020B0604030504040204" pitchFamily="50" charset="-128"/>
                          <a:cs typeface="メイリオ" panose="020B0604030504040204" pitchFamily="50" charset="-128"/>
                        </a:rPr>
                        <a:t>3</a:t>
                      </a:r>
                      <a:r>
                        <a:rPr kumimoji="1" lang="ja-JP" altLang="en-US" sz="1400" b="1">
                          <a:solidFill>
                            <a:srgbClr val="FF0000"/>
                          </a:solidFill>
                          <a:latin typeface="Meiryo UI" panose="020B0604030504040204" pitchFamily="50" charset="-128"/>
                          <a:ea typeface="Meiryo UI" panose="020B0604030504040204" pitchFamily="50" charset="-128"/>
                          <a:cs typeface="メイリオ" panose="020B0604030504040204" pitchFamily="50" charset="-128"/>
                        </a:rPr>
                        <a:t>回</a:t>
                      </a:r>
                      <a:r>
                        <a:rPr kumimoji="1" lang="ja-JP" altLang="en-US" sz="1400" b="1">
                          <a:latin typeface="Meiryo UI" panose="020B0604030504040204" pitchFamily="50" charset="-128"/>
                          <a:ea typeface="Meiryo UI" panose="020B0604030504040204" pitchFamily="50" charset="-128"/>
                          <a:cs typeface="メイリオ" panose="020B0604030504040204" pitchFamily="50" charset="-128"/>
                        </a:rPr>
                        <a:t>まで取得可能</a:t>
                      </a:r>
                      <a:endParaRPr kumimoji="1" lang="en-US" altLang="ja-JP" sz="1400" b="0">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400">
                          <a:latin typeface="Meiryo UI" panose="020B0604030504040204" pitchFamily="50" charset="-128"/>
                          <a:ea typeface="Meiryo UI" panose="020B0604030504040204" pitchFamily="50" charset="-128"/>
                          <a:cs typeface="メイリオ" panose="020B0604030504040204" pitchFamily="50" charset="-128"/>
                        </a:rPr>
                        <a:t>＊介護休業給付の給付率：</a:t>
                      </a:r>
                      <a:r>
                        <a:rPr lang="ja-JP" altLang="en-US" sz="1400" b="1">
                          <a:solidFill>
                            <a:srgbClr val="FF0000"/>
                          </a:solidFill>
                          <a:latin typeface="Meiryo UI" panose="020B0604030504040204" pitchFamily="50" charset="-128"/>
                          <a:ea typeface="Meiryo UI" panose="020B0604030504040204" pitchFamily="50" charset="-128"/>
                          <a:cs typeface="メイリオ" panose="020B0604030504040204" pitchFamily="50" charset="-128"/>
                        </a:rPr>
                        <a:t>賃金の</a:t>
                      </a:r>
                      <a:r>
                        <a:rPr lang="en-US" altLang="ja-JP" sz="1400" b="1">
                          <a:solidFill>
                            <a:srgbClr val="FF0000"/>
                          </a:solidFill>
                          <a:latin typeface="Meiryo UI" panose="020B0604030504040204" pitchFamily="50" charset="-128"/>
                          <a:ea typeface="Meiryo UI" panose="020B0604030504040204" pitchFamily="50" charset="-128"/>
                          <a:cs typeface="メイリオ" panose="020B0604030504040204" pitchFamily="50" charset="-128"/>
                        </a:rPr>
                        <a:t>67</a:t>
                      </a:r>
                      <a:r>
                        <a:rPr lang="ja-JP" altLang="en-US" sz="1400" b="1">
                          <a:solidFill>
                            <a:srgbClr val="FF0000"/>
                          </a:solidFill>
                          <a:latin typeface="Meiryo UI" panose="020B0604030504040204" pitchFamily="50" charset="-128"/>
                          <a:ea typeface="Meiryo UI" panose="020B0604030504040204" pitchFamily="50" charset="-128"/>
                          <a:cs typeface="メイリオ" panose="020B0604030504040204" pitchFamily="50" charset="-128"/>
                        </a:rPr>
                        <a:t>％</a:t>
                      </a:r>
                      <a:endParaRPr kumimoji="1" lang="en-US" altLang="ja-JP" sz="1400" b="1">
                        <a:latin typeface="Meiryo UI" panose="020B0604030504040204" pitchFamily="50" charset="-128"/>
                        <a:ea typeface="Meiryo UI" panose="020B0604030504040204" pitchFamily="50" charset="-128"/>
                      </a:endParaRPr>
                    </a:p>
                  </a:txBody>
                  <a:tcPr>
                    <a:lnL w="12700" cmpd="sng">
                      <a:solidFill>
                        <a:srgbClr val="70AD47"/>
                      </a:solidFill>
                    </a:lnL>
                    <a:lnR w="12700" cmpd="sng">
                      <a:solidFill>
                        <a:srgbClr val="70AD47"/>
                      </a:solidFill>
                    </a:lnR>
                    <a:lnT w="12700" cap="flat" cmpd="sng" algn="ctr">
                      <a:solidFill>
                        <a:srgbClr val="70AD47"/>
                      </a:solidFill>
                      <a:prstDash val="solid"/>
                      <a:round/>
                      <a:headEnd type="none" w="med" len="med"/>
                      <a:tailEnd type="none" w="med" len="med"/>
                    </a:lnT>
                    <a:lnB w="12700" cap="flat" cmpd="sng" algn="ctr">
                      <a:solidFill>
                        <a:srgbClr val="70AD47"/>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extLst>
                  <a:ext uri="{0D108BD9-81ED-4DB2-BD59-A6C34878D82A}">
                    <a16:rowId xmlns:a16="http://schemas.microsoft.com/office/drawing/2014/main" val="2901342139"/>
                  </a:ext>
                </a:extLst>
              </a:tr>
              <a:tr h="357124">
                <a:tc>
                  <a:txBody>
                    <a:bodyPr/>
                    <a:lstStyle>
                      <a:lvl1pPr marL="0" algn="l" rtl="0" eaLnBrk="1" latinLnBrk="0" hangingPunct="1">
                        <a:defRPr kumimoji="1" kern="1200">
                          <a:solidFill>
                            <a:schemeClr val="dk1"/>
                          </a:solidFill>
                          <a:latin typeface="Calibri" panose="020F0502020204030204"/>
                        </a:defRPr>
                      </a:lvl1pPr>
                      <a:lvl2pPr marL="457200" algn="l" rtl="0" eaLnBrk="1" latinLnBrk="0" hangingPunct="1">
                        <a:defRPr kumimoji="1" kern="1200">
                          <a:solidFill>
                            <a:schemeClr val="dk1"/>
                          </a:solidFill>
                          <a:latin typeface="Calibri" panose="020F0502020204030204"/>
                        </a:defRPr>
                      </a:lvl2pPr>
                      <a:lvl3pPr marL="914400" algn="l" rtl="0" eaLnBrk="1" latinLnBrk="0" hangingPunct="1">
                        <a:defRPr kumimoji="1" kern="1200">
                          <a:solidFill>
                            <a:schemeClr val="dk1"/>
                          </a:solidFill>
                          <a:latin typeface="Calibri" panose="020F0502020204030204"/>
                        </a:defRPr>
                      </a:lvl3pPr>
                      <a:lvl4pPr marL="1371600" algn="l" rtl="0" eaLnBrk="1" latinLnBrk="0" hangingPunct="1">
                        <a:defRPr kumimoji="1" kern="1200">
                          <a:solidFill>
                            <a:schemeClr val="dk1"/>
                          </a:solidFill>
                          <a:latin typeface="Calibri" panose="020F0502020204030204"/>
                        </a:defRPr>
                      </a:lvl4pPr>
                      <a:lvl5pPr marL="1828800" algn="l" rtl="0" eaLnBrk="1" latinLnBrk="0" hangingPunct="1">
                        <a:defRPr kumimoji="1" kern="1200">
                          <a:solidFill>
                            <a:schemeClr val="dk1"/>
                          </a:solidFill>
                          <a:latin typeface="Calibri" panose="020F0502020204030204"/>
                        </a:defRPr>
                      </a:lvl5pPr>
                      <a:lvl6pPr marL="2286000" algn="l" rtl="0" eaLnBrk="1" latinLnBrk="0" hangingPunct="1">
                        <a:defRPr kumimoji="1" kern="1200">
                          <a:solidFill>
                            <a:schemeClr val="dk1"/>
                          </a:solidFill>
                          <a:latin typeface="Calibri" panose="020F0502020204030204"/>
                        </a:defRPr>
                      </a:lvl6pPr>
                      <a:lvl7pPr marL="2743200" algn="l" rtl="0" eaLnBrk="1" latinLnBrk="0" hangingPunct="1">
                        <a:defRPr kumimoji="1" kern="1200">
                          <a:solidFill>
                            <a:schemeClr val="dk1"/>
                          </a:solidFill>
                          <a:latin typeface="Calibri" panose="020F0502020204030204"/>
                        </a:defRPr>
                      </a:lvl7pPr>
                      <a:lvl8pPr marL="3200400" algn="l" rtl="0" eaLnBrk="1" latinLnBrk="0" hangingPunct="1">
                        <a:defRPr kumimoji="1" kern="1200">
                          <a:solidFill>
                            <a:schemeClr val="dk1"/>
                          </a:solidFill>
                          <a:latin typeface="Calibri" panose="020F0502020204030204"/>
                        </a:defRPr>
                      </a:lvl8pPr>
                      <a:lvl9pPr marL="3657600" algn="l" rtl="0" eaLnBrk="1" latinLnBrk="0" hangingPunct="1">
                        <a:defRPr kumimoji="1" kern="1200">
                          <a:solidFill>
                            <a:schemeClr val="dk1"/>
                          </a:solidFill>
                          <a:latin typeface="Calibri" panose="020F0502020204030204"/>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600" b="1">
                          <a:solidFill>
                            <a:schemeClr val="tx1"/>
                          </a:solidFill>
                          <a:latin typeface="Meiryo UI" panose="020B0604030504040204" pitchFamily="50" charset="-128"/>
                          <a:ea typeface="Meiryo UI" panose="020B0604030504040204" pitchFamily="50" charset="-128"/>
                          <a:cs typeface="メイリオ" panose="020B0604030504040204" pitchFamily="50" charset="-128"/>
                        </a:rPr>
                        <a:t>所定労働時間の短縮等の</a:t>
                      </a:r>
                      <a:endParaRPr lang="en-US" altLang="ja-JP" sz="1600" b="1">
                        <a:solidFill>
                          <a:schemeClr val="tx1"/>
                        </a:solidFill>
                        <a:latin typeface="Meiryo UI" panose="020B0604030504040204" pitchFamily="50" charset="-128"/>
                        <a:ea typeface="Meiryo UI" panose="020B0604030504040204" pitchFamily="50" charset="-128"/>
                        <a:cs typeface="メイリオ"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600" b="1">
                          <a:solidFill>
                            <a:schemeClr val="tx1"/>
                          </a:solidFill>
                          <a:latin typeface="Meiryo UI" panose="020B0604030504040204" pitchFamily="50" charset="-128"/>
                          <a:ea typeface="Meiryo UI" panose="020B0604030504040204" pitchFamily="50" charset="-128"/>
                          <a:cs typeface="メイリオ" panose="020B0604030504040204" pitchFamily="50" charset="-128"/>
                        </a:rPr>
                        <a:t>措置</a:t>
                      </a:r>
                      <a:endParaRPr lang="en-US" altLang="ja-JP" sz="1600" b="1">
                        <a:solidFill>
                          <a:schemeClr val="tx1"/>
                        </a:solidFill>
                        <a:latin typeface="Meiryo UI" panose="020B0604030504040204" pitchFamily="50" charset="-128"/>
                        <a:ea typeface="Meiryo UI" panose="020B0604030504040204" pitchFamily="50" charset="-128"/>
                        <a:cs typeface="メイリオ"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300">
                          <a:solidFill>
                            <a:schemeClr val="tx1"/>
                          </a:solidFill>
                          <a:latin typeface="Meiryo UI" panose="020B0604030504040204" pitchFamily="50" charset="-128"/>
                          <a:ea typeface="Meiryo UI" panose="020B0604030504040204" pitchFamily="50" charset="-128"/>
                          <a:cs typeface="メイリオ" panose="020B0604030504040204" pitchFamily="50" charset="-128"/>
                        </a:rPr>
                        <a:t>（</a:t>
                      </a:r>
                      <a:r>
                        <a:rPr lang="en-US" altLang="ja-JP" sz="1300">
                          <a:solidFill>
                            <a:schemeClr val="tx1"/>
                          </a:solidFill>
                          <a:latin typeface="Meiryo UI" panose="020B0604030504040204" pitchFamily="50" charset="-128"/>
                          <a:ea typeface="Meiryo UI" panose="020B0604030504040204" pitchFamily="50" charset="-128"/>
                          <a:cs typeface="メイリオ" panose="020B0604030504040204" pitchFamily="50" charset="-128"/>
                        </a:rPr>
                        <a:t>1</a:t>
                      </a:r>
                      <a:r>
                        <a:rPr lang="ja-JP" altLang="en-US" sz="1300">
                          <a:solidFill>
                            <a:schemeClr val="tx1"/>
                          </a:solidFill>
                          <a:latin typeface="Meiryo UI" panose="020B0604030504040204" pitchFamily="50" charset="-128"/>
                          <a:ea typeface="Meiryo UI" panose="020B0604030504040204" pitchFamily="50" charset="-128"/>
                          <a:cs typeface="メイリオ" panose="020B0604030504040204" pitchFamily="50" charset="-128"/>
                        </a:rPr>
                        <a:t>つ以上の選択的措置義務）</a:t>
                      </a:r>
                      <a:endParaRPr kumimoji="1" lang="en-US" altLang="ja-JP" sz="1300" b="1">
                        <a:solidFill>
                          <a:schemeClr val="tx1"/>
                        </a:solidFill>
                        <a:latin typeface="Meiryo UI" panose="020B0604030504040204" pitchFamily="50" charset="-128"/>
                        <a:ea typeface="Meiryo UI" panose="020B0604030504040204" pitchFamily="50" charset="-128"/>
                      </a:endParaRPr>
                    </a:p>
                  </a:txBody>
                  <a:tcPr>
                    <a:lnL w="12700" cmpd="sng">
                      <a:solidFill>
                        <a:srgbClr val="70AD47"/>
                      </a:solidFill>
                    </a:lnL>
                    <a:lnR w="12700" cap="flat" cmpd="sng" algn="ctr">
                      <a:solidFill>
                        <a:srgbClr val="70AD47"/>
                      </a:solidFill>
                      <a:prstDash val="solid"/>
                      <a:round/>
                      <a:headEnd type="none" w="med" len="med"/>
                      <a:tailEnd type="none" w="med" len="med"/>
                    </a:lnR>
                    <a:lnT w="12700" cap="flat" cmpd="sng" algn="ctr">
                      <a:solidFill>
                        <a:srgbClr val="70AD47"/>
                      </a:solidFill>
                      <a:prstDash val="solid"/>
                      <a:round/>
                      <a:headEnd type="none" w="med" len="med"/>
                      <a:tailEnd type="none" w="med" len="med"/>
                    </a:lnT>
                    <a:lnB w="12700" cap="flat" cmpd="sng" algn="ctr">
                      <a:solidFill>
                        <a:srgbClr val="70AD47"/>
                      </a:solidFill>
                      <a:prstDash val="solid"/>
                      <a:round/>
                      <a:headEnd type="none" w="med" len="med"/>
                      <a:tailEnd type="none" w="med" len="med"/>
                    </a:lnB>
                    <a:lnTlToBr w="12700" cmpd="sng">
                      <a:noFill/>
                      <a:prstDash val="solid"/>
                    </a:lnTlToBr>
                    <a:lnBlToTr w="12700" cmpd="sng">
                      <a:noFill/>
                      <a:prstDash val="solid"/>
                    </a:lnBlToTr>
                    <a:solidFill>
                      <a:schemeClr val="accent3">
                        <a:lumMod val="40000"/>
                        <a:lumOff val="60000"/>
                      </a:schemeClr>
                    </a:solidFill>
                  </a:tcPr>
                </a:tc>
                <a:tc>
                  <a:txBody>
                    <a:bodyPr/>
                    <a:lstStyle>
                      <a:lvl1pPr marL="0" algn="l" rtl="0" eaLnBrk="1" latinLnBrk="0" hangingPunct="1">
                        <a:defRPr kumimoji="1" kern="1200">
                          <a:solidFill>
                            <a:schemeClr val="dk1"/>
                          </a:solidFill>
                          <a:latin typeface="Calibri" panose="020F0502020204030204"/>
                        </a:defRPr>
                      </a:lvl1pPr>
                      <a:lvl2pPr marL="457200" algn="l" rtl="0" eaLnBrk="1" latinLnBrk="0" hangingPunct="1">
                        <a:defRPr kumimoji="1" kern="1200">
                          <a:solidFill>
                            <a:schemeClr val="dk1"/>
                          </a:solidFill>
                          <a:latin typeface="Calibri" panose="020F0502020204030204"/>
                        </a:defRPr>
                      </a:lvl2pPr>
                      <a:lvl3pPr marL="914400" algn="l" rtl="0" eaLnBrk="1" latinLnBrk="0" hangingPunct="1">
                        <a:defRPr kumimoji="1" kern="1200">
                          <a:solidFill>
                            <a:schemeClr val="dk1"/>
                          </a:solidFill>
                          <a:latin typeface="Calibri" panose="020F0502020204030204"/>
                        </a:defRPr>
                      </a:lvl3pPr>
                      <a:lvl4pPr marL="1371600" algn="l" rtl="0" eaLnBrk="1" latinLnBrk="0" hangingPunct="1">
                        <a:defRPr kumimoji="1" kern="1200">
                          <a:solidFill>
                            <a:schemeClr val="dk1"/>
                          </a:solidFill>
                          <a:latin typeface="Calibri" panose="020F0502020204030204"/>
                        </a:defRPr>
                      </a:lvl4pPr>
                      <a:lvl5pPr marL="1828800" algn="l" rtl="0" eaLnBrk="1" latinLnBrk="0" hangingPunct="1">
                        <a:defRPr kumimoji="1" kern="1200">
                          <a:solidFill>
                            <a:schemeClr val="dk1"/>
                          </a:solidFill>
                          <a:latin typeface="Calibri" panose="020F0502020204030204"/>
                        </a:defRPr>
                      </a:lvl5pPr>
                      <a:lvl6pPr marL="2286000" algn="l" rtl="0" eaLnBrk="1" latinLnBrk="0" hangingPunct="1">
                        <a:defRPr kumimoji="1" kern="1200">
                          <a:solidFill>
                            <a:schemeClr val="dk1"/>
                          </a:solidFill>
                          <a:latin typeface="Calibri" panose="020F0502020204030204"/>
                        </a:defRPr>
                      </a:lvl6pPr>
                      <a:lvl7pPr marL="2743200" algn="l" rtl="0" eaLnBrk="1" latinLnBrk="0" hangingPunct="1">
                        <a:defRPr kumimoji="1" kern="1200">
                          <a:solidFill>
                            <a:schemeClr val="dk1"/>
                          </a:solidFill>
                          <a:latin typeface="Calibri" panose="020F0502020204030204"/>
                        </a:defRPr>
                      </a:lvl7pPr>
                      <a:lvl8pPr marL="3200400" algn="l" rtl="0" eaLnBrk="1" latinLnBrk="0" hangingPunct="1">
                        <a:defRPr kumimoji="1" kern="1200">
                          <a:solidFill>
                            <a:schemeClr val="dk1"/>
                          </a:solidFill>
                          <a:latin typeface="Calibri" panose="020F0502020204030204"/>
                        </a:defRPr>
                      </a:lvl8pPr>
                      <a:lvl9pPr marL="3657600" algn="l" rtl="0" eaLnBrk="1" latinLnBrk="0" hangingPunct="1">
                        <a:defRPr kumimoji="1" kern="1200">
                          <a:solidFill>
                            <a:schemeClr val="dk1"/>
                          </a:solidFill>
                          <a:latin typeface="Calibri" panose="020F0502020204030204"/>
                        </a:defRPr>
                      </a:lvl9pPr>
                    </a:lstStyle>
                    <a:p>
                      <a:r>
                        <a:rPr lang="ja-JP" altLang="en-US" sz="1400" b="0">
                          <a:solidFill>
                            <a:schemeClr val="tx1"/>
                          </a:solidFill>
                          <a:latin typeface="Meiryo UI" panose="020B0604030504040204" pitchFamily="50" charset="-128"/>
                          <a:ea typeface="Meiryo UI" panose="020B0604030504040204" pitchFamily="50" charset="-128"/>
                          <a:cs typeface="メイリオ" panose="020B0604030504040204" pitchFamily="50" charset="-128"/>
                        </a:rPr>
                        <a:t>介護を行う労働者について、３年以上の間で２回以上利用できるいずれかの措置</a:t>
                      </a:r>
                      <a:endParaRPr lang="en-US" altLang="ja-JP" sz="1400" b="0">
                        <a:solidFill>
                          <a:schemeClr val="tx1"/>
                        </a:solidFill>
                        <a:latin typeface="Meiryo UI" panose="020B0604030504040204" pitchFamily="50" charset="-128"/>
                        <a:ea typeface="Meiryo UI" panose="020B0604030504040204" pitchFamily="50" charset="-128"/>
                        <a:cs typeface="メイリオ" panose="020B0604030504040204" pitchFamily="50" charset="-128"/>
                      </a:endParaRPr>
                    </a:p>
                    <a:p>
                      <a:r>
                        <a:rPr lang="ja-JP" altLang="en-US" sz="1400" b="1">
                          <a:solidFill>
                            <a:srgbClr val="FF0000"/>
                          </a:solidFill>
                          <a:latin typeface="Meiryo UI" panose="020B0604030504040204" pitchFamily="50" charset="-128"/>
                          <a:ea typeface="Meiryo UI" panose="020B0604030504040204" pitchFamily="50" charset="-128"/>
                          <a:cs typeface="メイリオ" panose="020B0604030504040204" pitchFamily="50" charset="-128"/>
                        </a:rPr>
                        <a:t>①</a:t>
                      </a:r>
                      <a:r>
                        <a:rPr lang="ja-JP" altLang="en-US" sz="1400">
                          <a:latin typeface="Meiryo UI" panose="020B0604030504040204" pitchFamily="50" charset="-128"/>
                          <a:ea typeface="Meiryo UI" panose="020B0604030504040204" pitchFamily="50" charset="-128"/>
                          <a:cs typeface="メイリオ" panose="020B0604030504040204" pitchFamily="50" charset="-128"/>
                        </a:rPr>
                        <a:t>所定労働時間の短縮　　</a:t>
                      </a:r>
                      <a:r>
                        <a:rPr lang="ja-JP" altLang="en-US" sz="1400" b="1">
                          <a:solidFill>
                            <a:srgbClr val="FF0000"/>
                          </a:solidFill>
                          <a:latin typeface="Meiryo UI" panose="020B0604030504040204" pitchFamily="50" charset="-128"/>
                          <a:ea typeface="Meiryo UI" panose="020B0604030504040204" pitchFamily="50" charset="-128"/>
                          <a:cs typeface="メイリオ" panose="020B0604030504040204" pitchFamily="50" charset="-128"/>
                        </a:rPr>
                        <a:t>②</a:t>
                      </a:r>
                      <a:r>
                        <a:rPr lang="ja-JP" altLang="en-US" sz="1400">
                          <a:latin typeface="Meiryo UI" panose="020B0604030504040204" pitchFamily="50" charset="-128"/>
                          <a:ea typeface="Meiryo UI" panose="020B0604030504040204" pitchFamily="50" charset="-128"/>
                          <a:cs typeface="メイリオ" panose="020B0604030504040204" pitchFamily="50" charset="-128"/>
                        </a:rPr>
                        <a:t>フレックスタイム制度　</a:t>
                      </a:r>
                      <a:endParaRPr lang="en-US" altLang="ja-JP" sz="1400">
                        <a:latin typeface="Meiryo UI" panose="020B0604030504040204" pitchFamily="50" charset="-128"/>
                        <a:ea typeface="Meiryo UI" panose="020B0604030504040204" pitchFamily="50" charset="-128"/>
                        <a:cs typeface="メイリオ" panose="020B0604030504040204" pitchFamily="50" charset="-128"/>
                      </a:endParaRPr>
                    </a:p>
                    <a:p>
                      <a:r>
                        <a:rPr lang="ja-JP" altLang="en-US" sz="1400" b="1">
                          <a:solidFill>
                            <a:srgbClr val="FF0000"/>
                          </a:solidFill>
                          <a:latin typeface="Meiryo UI" panose="020B0604030504040204" pitchFamily="50" charset="-128"/>
                          <a:ea typeface="Meiryo UI" panose="020B0604030504040204" pitchFamily="50" charset="-128"/>
                          <a:cs typeface="メイリオ" panose="020B0604030504040204" pitchFamily="50" charset="-128"/>
                        </a:rPr>
                        <a:t>③</a:t>
                      </a:r>
                      <a:r>
                        <a:rPr lang="ja-JP" altLang="en-US" sz="1400">
                          <a:latin typeface="Meiryo UI" panose="020B0604030504040204" pitchFamily="50" charset="-128"/>
                          <a:ea typeface="Meiryo UI" panose="020B0604030504040204" pitchFamily="50" charset="-128"/>
                          <a:cs typeface="メイリオ" panose="020B0604030504040204" pitchFamily="50" charset="-128"/>
                        </a:rPr>
                        <a:t>始業・終業時刻の繰上げ、繰下げ　　</a:t>
                      </a:r>
                      <a:endParaRPr lang="en-US" altLang="ja-JP" sz="1400">
                        <a:latin typeface="Meiryo UI" panose="020B0604030504040204" pitchFamily="50" charset="-128"/>
                        <a:ea typeface="Meiryo UI" panose="020B0604030504040204" pitchFamily="50" charset="-128"/>
                        <a:cs typeface="メイリオ" panose="020B0604030504040204" pitchFamily="50" charset="-128"/>
                      </a:endParaRPr>
                    </a:p>
                    <a:p>
                      <a:r>
                        <a:rPr lang="ja-JP" altLang="en-US" sz="1400" b="1">
                          <a:solidFill>
                            <a:srgbClr val="FF0000"/>
                          </a:solidFill>
                          <a:latin typeface="Meiryo UI" panose="020B0604030504040204" pitchFamily="50" charset="-128"/>
                          <a:ea typeface="Meiryo UI" panose="020B0604030504040204" pitchFamily="50" charset="-128"/>
                          <a:cs typeface="メイリオ" panose="020B0604030504040204" pitchFamily="50" charset="-128"/>
                        </a:rPr>
                        <a:t>④</a:t>
                      </a:r>
                      <a:r>
                        <a:rPr lang="ja-JP" altLang="en-US" sz="1400">
                          <a:latin typeface="Meiryo UI" panose="020B0604030504040204" pitchFamily="50" charset="-128"/>
                          <a:ea typeface="Meiryo UI" panose="020B0604030504040204" pitchFamily="50" charset="-128"/>
                          <a:cs typeface="メイリオ" panose="020B0604030504040204" pitchFamily="50" charset="-128"/>
                        </a:rPr>
                        <a:t>介護サービス費用の助成その他これに準ずる制度</a:t>
                      </a:r>
                      <a:endParaRPr lang="en-US" altLang="ja-JP" sz="1400">
                        <a:latin typeface="Meiryo UI" panose="020B0604030504040204" pitchFamily="50" charset="-128"/>
                        <a:ea typeface="Meiryo UI" panose="020B0604030504040204" pitchFamily="50" charset="-128"/>
                        <a:cs typeface="メイリオ" panose="020B0604030504040204" pitchFamily="50" charset="-128"/>
                      </a:endParaRPr>
                    </a:p>
                  </a:txBody>
                  <a:tcPr>
                    <a:lnL w="12700" cap="flat" cmpd="sng" algn="ctr">
                      <a:solidFill>
                        <a:srgbClr val="70AD47"/>
                      </a:solidFill>
                      <a:prstDash val="solid"/>
                      <a:round/>
                      <a:headEnd type="none" w="med" len="med"/>
                      <a:tailEnd type="none" w="med" len="med"/>
                    </a:lnL>
                    <a:lnR w="12700" cmpd="sng">
                      <a:solidFill>
                        <a:srgbClr val="70AD47"/>
                      </a:solidFill>
                    </a:lnR>
                    <a:lnT w="12700" cap="flat" cmpd="sng" algn="ctr">
                      <a:solidFill>
                        <a:srgbClr val="70AD47"/>
                      </a:solidFill>
                      <a:prstDash val="solid"/>
                      <a:round/>
                      <a:headEnd type="none" w="med" len="med"/>
                      <a:tailEnd type="none" w="med" len="med"/>
                    </a:lnT>
                    <a:lnB w="12700" cap="flat" cmpd="sng" algn="ctr">
                      <a:solidFill>
                        <a:srgbClr val="70AD47"/>
                      </a:solidFill>
                      <a:prstDash val="solid"/>
                      <a:round/>
                      <a:headEnd type="none" w="med" len="med"/>
                      <a:tailEnd type="none" w="med" len="med"/>
                    </a:lnB>
                    <a:lnTlToBr w="12700" cmpd="sng">
                      <a:noFill/>
                      <a:prstDash val="solid"/>
                    </a:lnTlToBr>
                    <a:lnBlToTr w="12700" cmpd="sng">
                      <a:noFill/>
                      <a:prstDash val="solid"/>
                    </a:lnBlToTr>
                    <a:solidFill>
                      <a:schemeClr val="accent3">
                        <a:lumMod val="40000"/>
                        <a:lumOff val="60000"/>
                      </a:schemeClr>
                    </a:solidFill>
                  </a:tcPr>
                </a:tc>
                <a:extLst>
                  <a:ext uri="{0D108BD9-81ED-4DB2-BD59-A6C34878D82A}">
                    <a16:rowId xmlns:a16="http://schemas.microsoft.com/office/drawing/2014/main" val="3103520321"/>
                  </a:ext>
                </a:extLst>
              </a:tr>
              <a:tr h="357124">
                <a:tc>
                  <a:txBody>
                    <a:bodyPr/>
                    <a:lstStyle>
                      <a:lvl1pPr marL="0" algn="l" rtl="0" eaLnBrk="1" latinLnBrk="0" hangingPunct="1">
                        <a:defRPr kumimoji="1" kern="1200">
                          <a:solidFill>
                            <a:schemeClr val="dk1"/>
                          </a:solidFill>
                          <a:latin typeface="Calibri" panose="020F0502020204030204"/>
                        </a:defRPr>
                      </a:lvl1pPr>
                      <a:lvl2pPr marL="457200" algn="l" rtl="0" eaLnBrk="1" latinLnBrk="0" hangingPunct="1">
                        <a:defRPr kumimoji="1" kern="1200">
                          <a:solidFill>
                            <a:schemeClr val="dk1"/>
                          </a:solidFill>
                          <a:latin typeface="Calibri" panose="020F0502020204030204"/>
                        </a:defRPr>
                      </a:lvl2pPr>
                      <a:lvl3pPr marL="914400" algn="l" rtl="0" eaLnBrk="1" latinLnBrk="0" hangingPunct="1">
                        <a:defRPr kumimoji="1" kern="1200">
                          <a:solidFill>
                            <a:schemeClr val="dk1"/>
                          </a:solidFill>
                          <a:latin typeface="Calibri" panose="020F0502020204030204"/>
                        </a:defRPr>
                      </a:lvl3pPr>
                      <a:lvl4pPr marL="1371600" algn="l" rtl="0" eaLnBrk="1" latinLnBrk="0" hangingPunct="1">
                        <a:defRPr kumimoji="1" kern="1200">
                          <a:solidFill>
                            <a:schemeClr val="dk1"/>
                          </a:solidFill>
                          <a:latin typeface="Calibri" panose="020F0502020204030204"/>
                        </a:defRPr>
                      </a:lvl4pPr>
                      <a:lvl5pPr marL="1828800" algn="l" rtl="0" eaLnBrk="1" latinLnBrk="0" hangingPunct="1">
                        <a:defRPr kumimoji="1" kern="1200">
                          <a:solidFill>
                            <a:schemeClr val="dk1"/>
                          </a:solidFill>
                          <a:latin typeface="Calibri" panose="020F0502020204030204"/>
                        </a:defRPr>
                      </a:lvl5pPr>
                      <a:lvl6pPr marL="2286000" algn="l" rtl="0" eaLnBrk="1" latinLnBrk="0" hangingPunct="1">
                        <a:defRPr kumimoji="1" kern="1200">
                          <a:solidFill>
                            <a:schemeClr val="dk1"/>
                          </a:solidFill>
                          <a:latin typeface="Calibri" panose="020F0502020204030204"/>
                        </a:defRPr>
                      </a:lvl6pPr>
                      <a:lvl7pPr marL="2743200" algn="l" rtl="0" eaLnBrk="1" latinLnBrk="0" hangingPunct="1">
                        <a:defRPr kumimoji="1" kern="1200">
                          <a:solidFill>
                            <a:schemeClr val="dk1"/>
                          </a:solidFill>
                          <a:latin typeface="Calibri" panose="020F0502020204030204"/>
                        </a:defRPr>
                      </a:lvl7pPr>
                      <a:lvl8pPr marL="3200400" algn="l" rtl="0" eaLnBrk="1" latinLnBrk="0" hangingPunct="1">
                        <a:defRPr kumimoji="1" kern="1200">
                          <a:solidFill>
                            <a:schemeClr val="dk1"/>
                          </a:solidFill>
                          <a:latin typeface="Calibri" panose="020F0502020204030204"/>
                        </a:defRPr>
                      </a:lvl8pPr>
                      <a:lvl9pPr marL="3657600" algn="l" rtl="0" eaLnBrk="1" latinLnBrk="0" hangingPunct="1">
                        <a:defRPr kumimoji="1" kern="1200">
                          <a:solidFill>
                            <a:schemeClr val="dk1"/>
                          </a:solidFill>
                          <a:latin typeface="Calibri" panose="020F0502020204030204"/>
                        </a:defRPr>
                      </a:lvl9pPr>
                    </a:lstStyle>
                    <a:p>
                      <a:r>
                        <a:rPr kumimoji="1" lang="ja-JP" altLang="en-US" sz="1600" b="1">
                          <a:latin typeface="Meiryo UI" panose="020B0604030504040204" pitchFamily="50" charset="-128"/>
                          <a:ea typeface="Meiryo UI" panose="020B0604030504040204" pitchFamily="50" charset="-128"/>
                        </a:rPr>
                        <a:t>所定外労働制限</a:t>
                      </a:r>
                      <a:r>
                        <a:rPr kumimoji="1" lang="ja-JP" altLang="en-US" sz="1400" b="1">
                          <a:latin typeface="Meiryo UI" panose="020B0604030504040204" pitchFamily="50" charset="-128"/>
                          <a:ea typeface="Meiryo UI" panose="020B0604030504040204" pitchFamily="50" charset="-128"/>
                          <a:cs typeface="メイリオ" panose="020B0604030504040204" pitchFamily="50" charset="-128"/>
                        </a:rPr>
                        <a:t>（残業免除）</a:t>
                      </a:r>
                      <a:endParaRPr kumimoji="1" lang="ja-JP" altLang="en-US" sz="1600" b="1">
                        <a:latin typeface="Meiryo UI" panose="020B0604030504040204" pitchFamily="50" charset="-128"/>
                        <a:ea typeface="Meiryo UI" panose="020B0604030504040204" pitchFamily="50" charset="-128"/>
                        <a:cs typeface="メイリオ" panose="020B0604030504040204" pitchFamily="50" charset="-128"/>
                      </a:endParaRPr>
                    </a:p>
                  </a:txBody>
                  <a:tcPr>
                    <a:lnL w="12700" cmpd="sng">
                      <a:solidFill>
                        <a:srgbClr val="70AD47"/>
                      </a:solidFill>
                    </a:lnL>
                    <a:lnR w="12700" cap="flat" cmpd="sng" algn="ctr">
                      <a:solidFill>
                        <a:srgbClr val="70AD47"/>
                      </a:solidFill>
                      <a:prstDash val="solid"/>
                      <a:round/>
                      <a:headEnd type="none" w="med" len="med"/>
                      <a:tailEnd type="none" w="med" len="med"/>
                    </a:lnR>
                    <a:lnT w="12700" cap="flat" cmpd="sng" algn="ctr">
                      <a:solidFill>
                        <a:srgbClr val="70AD47"/>
                      </a:solidFill>
                      <a:prstDash val="solid"/>
                      <a:round/>
                      <a:headEnd type="none" w="med" len="med"/>
                      <a:tailEnd type="none" w="med" len="med"/>
                    </a:lnT>
                    <a:lnB w="12700" cmpd="sng">
                      <a:solidFill>
                        <a:srgbClr val="70AD47"/>
                      </a:solidFill>
                    </a:lnB>
                    <a:lnTlToBr w="12700" cmpd="sng">
                      <a:noFill/>
                      <a:prstDash val="solid"/>
                    </a:lnTlToBr>
                    <a:lnBlToTr w="12700" cmpd="sng">
                      <a:noFill/>
                      <a:prstDash val="solid"/>
                    </a:lnBlToTr>
                    <a:solidFill>
                      <a:schemeClr val="accent3">
                        <a:lumMod val="20000"/>
                        <a:lumOff val="80000"/>
                      </a:schemeClr>
                    </a:solidFill>
                  </a:tcPr>
                </a:tc>
                <a:tc>
                  <a:txBody>
                    <a:bodyPr/>
                    <a:lstStyle>
                      <a:lvl1pPr marL="0" algn="l" rtl="0" eaLnBrk="1" latinLnBrk="0" hangingPunct="1">
                        <a:defRPr kumimoji="1" kern="1200">
                          <a:solidFill>
                            <a:schemeClr val="dk1"/>
                          </a:solidFill>
                          <a:latin typeface="Calibri" panose="020F0502020204030204"/>
                        </a:defRPr>
                      </a:lvl1pPr>
                      <a:lvl2pPr marL="457200" algn="l" rtl="0" eaLnBrk="1" latinLnBrk="0" hangingPunct="1">
                        <a:defRPr kumimoji="1" kern="1200">
                          <a:solidFill>
                            <a:schemeClr val="dk1"/>
                          </a:solidFill>
                          <a:latin typeface="Calibri" panose="020F0502020204030204"/>
                        </a:defRPr>
                      </a:lvl2pPr>
                      <a:lvl3pPr marL="914400" algn="l" rtl="0" eaLnBrk="1" latinLnBrk="0" hangingPunct="1">
                        <a:defRPr kumimoji="1" kern="1200">
                          <a:solidFill>
                            <a:schemeClr val="dk1"/>
                          </a:solidFill>
                          <a:latin typeface="Calibri" panose="020F0502020204030204"/>
                        </a:defRPr>
                      </a:lvl3pPr>
                      <a:lvl4pPr marL="1371600" algn="l" rtl="0" eaLnBrk="1" latinLnBrk="0" hangingPunct="1">
                        <a:defRPr kumimoji="1" kern="1200">
                          <a:solidFill>
                            <a:schemeClr val="dk1"/>
                          </a:solidFill>
                          <a:latin typeface="Calibri" panose="020F0502020204030204"/>
                        </a:defRPr>
                      </a:lvl4pPr>
                      <a:lvl5pPr marL="1828800" algn="l" rtl="0" eaLnBrk="1" latinLnBrk="0" hangingPunct="1">
                        <a:defRPr kumimoji="1" kern="1200">
                          <a:solidFill>
                            <a:schemeClr val="dk1"/>
                          </a:solidFill>
                          <a:latin typeface="Calibri" panose="020F0502020204030204"/>
                        </a:defRPr>
                      </a:lvl5pPr>
                      <a:lvl6pPr marL="2286000" algn="l" rtl="0" eaLnBrk="1" latinLnBrk="0" hangingPunct="1">
                        <a:defRPr kumimoji="1" kern="1200">
                          <a:solidFill>
                            <a:schemeClr val="dk1"/>
                          </a:solidFill>
                          <a:latin typeface="Calibri" panose="020F0502020204030204"/>
                        </a:defRPr>
                      </a:lvl6pPr>
                      <a:lvl7pPr marL="2743200" algn="l" rtl="0" eaLnBrk="1" latinLnBrk="0" hangingPunct="1">
                        <a:defRPr kumimoji="1" kern="1200">
                          <a:solidFill>
                            <a:schemeClr val="dk1"/>
                          </a:solidFill>
                          <a:latin typeface="Calibri" panose="020F0502020204030204"/>
                        </a:defRPr>
                      </a:lvl7pPr>
                      <a:lvl8pPr marL="3200400" algn="l" rtl="0" eaLnBrk="1" latinLnBrk="0" hangingPunct="1">
                        <a:defRPr kumimoji="1" kern="1200">
                          <a:solidFill>
                            <a:schemeClr val="dk1"/>
                          </a:solidFill>
                          <a:latin typeface="Calibri" panose="020F0502020204030204"/>
                        </a:defRPr>
                      </a:lvl8pPr>
                      <a:lvl9pPr marL="3657600" algn="l" rtl="0" eaLnBrk="1" latinLnBrk="0" hangingPunct="1">
                        <a:defRPr kumimoji="1" kern="1200">
                          <a:solidFill>
                            <a:schemeClr val="dk1"/>
                          </a:solidFill>
                          <a:latin typeface="Calibri" panose="020F0502020204030204"/>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0">
                          <a:solidFill>
                            <a:schemeClr val="tx1"/>
                          </a:solidFill>
                          <a:latin typeface="Meiryo UI" panose="020B0604030504040204" pitchFamily="50" charset="-128"/>
                          <a:ea typeface="Meiryo UI" panose="020B0604030504040204" pitchFamily="50" charset="-128"/>
                          <a:cs typeface="メイリオ" panose="020B0604030504040204" pitchFamily="50" charset="-128"/>
                        </a:rPr>
                        <a:t>介護を行う労働者が請求した場合、所定労</a:t>
                      </a:r>
                      <a:r>
                        <a:rPr kumimoji="1" lang="ja-JP" altLang="en-US" sz="1400" b="0">
                          <a:latin typeface="Meiryo UI" panose="020B0604030504040204" pitchFamily="50" charset="-128"/>
                          <a:ea typeface="Meiryo UI" panose="020B0604030504040204" pitchFamily="50" charset="-128"/>
                          <a:cs typeface="メイリオ" panose="020B0604030504040204" pitchFamily="50" charset="-128"/>
                        </a:rPr>
                        <a:t>働時間を超えて労働させてはいけない</a:t>
                      </a:r>
                    </a:p>
                  </a:txBody>
                  <a:tcPr>
                    <a:lnL w="12700" cap="flat" cmpd="sng" algn="ctr">
                      <a:solidFill>
                        <a:srgbClr val="70AD47"/>
                      </a:solidFill>
                      <a:prstDash val="solid"/>
                      <a:round/>
                      <a:headEnd type="none" w="med" len="med"/>
                      <a:tailEnd type="none" w="med" len="med"/>
                    </a:lnL>
                    <a:lnR w="12700" cmpd="sng">
                      <a:solidFill>
                        <a:srgbClr val="70AD47"/>
                      </a:solidFill>
                    </a:lnR>
                    <a:lnT w="12700" cap="flat" cmpd="sng" algn="ctr">
                      <a:solidFill>
                        <a:srgbClr val="70AD47"/>
                      </a:solidFill>
                      <a:prstDash val="solid"/>
                      <a:round/>
                      <a:headEnd type="none" w="med" len="med"/>
                      <a:tailEnd type="none" w="med" len="med"/>
                    </a:lnT>
                    <a:lnB w="12700" cmpd="sng">
                      <a:solidFill>
                        <a:srgbClr val="70AD47"/>
                      </a:solidFill>
                    </a:lnB>
                    <a:lnTlToBr w="12700" cmpd="sng">
                      <a:noFill/>
                      <a:prstDash val="solid"/>
                    </a:lnTlToBr>
                    <a:lnBlToTr w="12700" cmpd="sng">
                      <a:noFill/>
                      <a:prstDash val="solid"/>
                    </a:lnBlToTr>
                    <a:solidFill>
                      <a:schemeClr val="accent3">
                        <a:lumMod val="20000"/>
                        <a:lumOff val="80000"/>
                      </a:schemeClr>
                    </a:solidFill>
                  </a:tcPr>
                </a:tc>
                <a:extLst>
                  <a:ext uri="{0D108BD9-81ED-4DB2-BD59-A6C34878D82A}">
                    <a16:rowId xmlns:a16="http://schemas.microsoft.com/office/drawing/2014/main" val="2934787734"/>
                  </a:ext>
                </a:extLst>
              </a:tr>
              <a:tr h="616852">
                <a:tc>
                  <a:txBody>
                    <a:bodyPr/>
                    <a:lstStyle>
                      <a:lvl1pPr marL="0" algn="l" rtl="0" eaLnBrk="1" latinLnBrk="0" hangingPunct="1">
                        <a:defRPr kumimoji="1" kern="1200">
                          <a:solidFill>
                            <a:schemeClr val="dk1"/>
                          </a:solidFill>
                          <a:latin typeface="Calibri" panose="020F0502020204030204"/>
                        </a:defRPr>
                      </a:lvl1pPr>
                      <a:lvl2pPr marL="457200" algn="l" rtl="0" eaLnBrk="1" latinLnBrk="0" hangingPunct="1">
                        <a:defRPr kumimoji="1" kern="1200">
                          <a:solidFill>
                            <a:schemeClr val="dk1"/>
                          </a:solidFill>
                          <a:latin typeface="Calibri" panose="020F0502020204030204"/>
                        </a:defRPr>
                      </a:lvl2pPr>
                      <a:lvl3pPr marL="914400" algn="l" rtl="0" eaLnBrk="1" latinLnBrk="0" hangingPunct="1">
                        <a:defRPr kumimoji="1" kern="1200">
                          <a:solidFill>
                            <a:schemeClr val="dk1"/>
                          </a:solidFill>
                          <a:latin typeface="Calibri" panose="020F0502020204030204"/>
                        </a:defRPr>
                      </a:lvl3pPr>
                      <a:lvl4pPr marL="1371600" algn="l" rtl="0" eaLnBrk="1" latinLnBrk="0" hangingPunct="1">
                        <a:defRPr kumimoji="1" kern="1200">
                          <a:solidFill>
                            <a:schemeClr val="dk1"/>
                          </a:solidFill>
                          <a:latin typeface="Calibri" panose="020F0502020204030204"/>
                        </a:defRPr>
                      </a:lvl4pPr>
                      <a:lvl5pPr marL="1828800" algn="l" rtl="0" eaLnBrk="1" latinLnBrk="0" hangingPunct="1">
                        <a:defRPr kumimoji="1" kern="1200">
                          <a:solidFill>
                            <a:schemeClr val="dk1"/>
                          </a:solidFill>
                          <a:latin typeface="Calibri" panose="020F0502020204030204"/>
                        </a:defRPr>
                      </a:lvl5pPr>
                      <a:lvl6pPr marL="2286000" algn="l" rtl="0" eaLnBrk="1" latinLnBrk="0" hangingPunct="1">
                        <a:defRPr kumimoji="1" kern="1200">
                          <a:solidFill>
                            <a:schemeClr val="dk1"/>
                          </a:solidFill>
                          <a:latin typeface="Calibri" panose="020F0502020204030204"/>
                        </a:defRPr>
                      </a:lvl6pPr>
                      <a:lvl7pPr marL="2743200" algn="l" rtl="0" eaLnBrk="1" latinLnBrk="0" hangingPunct="1">
                        <a:defRPr kumimoji="1" kern="1200">
                          <a:solidFill>
                            <a:schemeClr val="dk1"/>
                          </a:solidFill>
                          <a:latin typeface="Calibri" panose="020F0502020204030204"/>
                        </a:defRPr>
                      </a:lvl7pPr>
                      <a:lvl8pPr marL="3200400" algn="l" rtl="0" eaLnBrk="1" latinLnBrk="0" hangingPunct="1">
                        <a:defRPr kumimoji="1" kern="1200">
                          <a:solidFill>
                            <a:schemeClr val="dk1"/>
                          </a:solidFill>
                          <a:latin typeface="Calibri" panose="020F0502020204030204"/>
                        </a:defRPr>
                      </a:lvl8pPr>
                      <a:lvl9pPr marL="3657600" algn="l" rtl="0" eaLnBrk="1" latinLnBrk="0" hangingPunct="1">
                        <a:defRPr kumimoji="1" kern="1200">
                          <a:solidFill>
                            <a:schemeClr val="dk1"/>
                          </a:solidFill>
                          <a:latin typeface="Calibri" panose="020F0502020204030204"/>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1">
                          <a:latin typeface="Meiryo UI" panose="020B0604030504040204" pitchFamily="50" charset="-128"/>
                          <a:ea typeface="Meiryo UI" panose="020B0604030504040204" pitchFamily="50" charset="-128"/>
                        </a:rPr>
                        <a:t>時間外労働制限</a:t>
                      </a:r>
                      <a:endParaRPr kumimoji="1" lang="ja-JP" altLang="en-US" sz="1600" b="1">
                        <a:latin typeface="Meiryo UI" panose="020B0604030504040204" pitchFamily="50" charset="-128"/>
                        <a:ea typeface="Meiryo UI" panose="020B0604030504040204" pitchFamily="50" charset="-128"/>
                        <a:cs typeface="メイリオ" panose="020B0604030504040204" pitchFamily="50" charset="-128"/>
                      </a:endParaRPr>
                    </a:p>
                    <a:p>
                      <a:endParaRPr kumimoji="1" lang="ja-JP" altLang="en-US" sz="1600" b="1">
                        <a:latin typeface="Meiryo UI" panose="020B0604030504040204" pitchFamily="50" charset="-128"/>
                        <a:ea typeface="Meiryo UI" panose="020B0604030504040204" pitchFamily="50" charset="-128"/>
                        <a:cs typeface="メイリオ" panose="020B0604030504040204" pitchFamily="50" charset="-128"/>
                      </a:endParaRPr>
                    </a:p>
                  </a:txBody>
                  <a:tcPr>
                    <a:lnL w="12700" cmpd="sng">
                      <a:solidFill>
                        <a:srgbClr val="70AD47"/>
                      </a:solidFill>
                    </a:lnL>
                    <a:lnR w="12700" cmpd="sng">
                      <a:solidFill>
                        <a:srgbClr val="70AD47"/>
                      </a:solidFill>
                    </a:lnR>
                    <a:lnT w="12700" cmpd="sng">
                      <a:solidFill>
                        <a:srgbClr val="70AD47"/>
                      </a:solidFill>
                    </a:lnT>
                    <a:lnB w="12700" cmpd="sng">
                      <a:solidFill>
                        <a:srgbClr val="70AD47"/>
                      </a:solidFill>
                    </a:lnB>
                    <a:lnTlToBr w="12700" cmpd="sng">
                      <a:noFill/>
                      <a:prstDash val="solid"/>
                    </a:lnTlToBr>
                    <a:lnBlToTr w="12700" cmpd="sng">
                      <a:noFill/>
                      <a:prstDash val="solid"/>
                    </a:lnBlToTr>
                    <a:solidFill>
                      <a:schemeClr val="accent3">
                        <a:lumMod val="40000"/>
                        <a:lumOff val="60000"/>
                      </a:schemeClr>
                    </a:solidFill>
                  </a:tcPr>
                </a:tc>
                <a:tc>
                  <a:txBody>
                    <a:bodyPr/>
                    <a:lstStyle>
                      <a:lvl1pPr marL="0" algn="l" rtl="0" eaLnBrk="1" latinLnBrk="0" hangingPunct="1">
                        <a:defRPr kumimoji="1" kern="1200">
                          <a:solidFill>
                            <a:schemeClr val="dk1"/>
                          </a:solidFill>
                          <a:latin typeface="Calibri" panose="020F0502020204030204"/>
                        </a:defRPr>
                      </a:lvl1pPr>
                      <a:lvl2pPr marL="457200" algn="l" rtl="0" eaLnBrk="1" latinLnBrk="0" hangingPunct="1">
                        <a:defRPr kumimoji="1" kern="1200">
                          <a:solidFill>
                            <a:schemeClr val="dk1"/>
                          </a:solidFill>
                          <a:latin typeface="Calibri" panose="020F0502020204030204"/>
                        </a:defRPr>
                      </a:lvl2pPr>
                      <a:lvl3pPr marL="914400" algn="l" rtl="0" eaLnBrk="1" latinLnBrk="0" hangingPunct="1">
                        <a:defRPr kumimoji="1" kern="1200">
                          <a:solidFill>
                            <a:schemeClr val="dk1"/>
                          </a:solidFill>
                          <a:latin typeface="Calibri" panose="020F0502020204030204"/>
                        </a:defRPr>
                      </a:lvl3pPr>
                      <a:lvl4pPr marL="1371600" algn="l" rtl="0" eaLnBrk="1" latinLnBrk="0" hangingPunct="1">
                        <a:defRPr kumimoji="1" kern="1200">
                          <a:solidFill>
                            <a:schemeClr val="dk1"/>
                          </a:solidFill>
                          <a:latin typeface="Calibri" panose="020F0502020204030204"/>
                        </a:defRPr>
                      </a:lvl4pPr>
                      <a:lvl5pPr marL="1828800" algn="l" rtl="0" eaLnBrk="1" latinLnBrk="0" hangingPunct="1">
                        <a:defRPr kumimoji="1" kern="1200">
                          <a:solidFill>
                            <a:schemeClr val="dk1"/>
                          </a:solidFill>
                          <a:latin typeface="Calibri" panose="020F0502020204030204"/>
                        </a:defRPr>
                      </a:lvl5pPr>
                      <a:lvl6pPr marL="2286000" algn="l" rtl="0" eaLnBrk="1" latinLnBrk="0" hangingPunct="1">
                        <a:defRPr kumimoji="1" kern="1200">
                          <a:solidFill>
                            <a:schemeClr val="dk1"/>
                          </a:solidFill>
                          <a:latin typeface="Calibri" panose="020F0502020204030204"/>
                        </a:defRPr>
                      </a:lvl6pPr>
                      <a:lvl7pPr marL="2743200" algn="l" rtl="0" eaLnBrk="1" latinLnBrk="0" hangingPunct="1">
                        <a:defRPr kumimoji="1" kern="1200">
                          <a:solidFill>
                            <a:schemeClr val="dk1"/>
                          </a:solidFill>
                          <a:latin typeface="Calibri" panose="020F0502020204030204"/>
                        </a:defRPr>
                      </a:lvl7pPr>
                      <a:lvl8pPr marL="3200400" algn="l" rtl="0" eaLnBrk="1" latinLnBrk="0" hangingPunct="1">
                        <a:defRPr kumimoji="1" kern="1200">
                          <a:solidFill>
                            <a:schemeClr val="dk1"/>
                          </a:solidFill>
                          <a:latin typeface="Calibri" panose="020F0502020204030204"/>
                        </a:defRPr>
                      </a:lvl8pPr>
                      <a:lvl9pPr marL="3657600" algn="l" rtl="0" eaLnBrk="1" latinLnBrk="0" hangingPunct="1">
                        <a:defRPr kumimoji="1" kern="1200">
                          <a:solidFill>
                            <a:schemeClr val="dk1"/>
                          </a:solidFill>
                          <a:latin typeface="Calibri" panose="020F0502020204030204"/>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0">
                          <a:solidFill>
                            <a:schemeClr val="tx1"/>
                          </a:solidFill>
                          <a:latin typeface="Meiryo UI" panose="020B0604030504040204" pitchFamily="50" charset="-128"/>
                          <a:ea typeface="Meiryo UI" panose="020B0604030504040204" pitchFamily="50" charset="-128"/>
                          <a:cs typeface="メイリオ" panose="020B0604030504040204" pitchFamily="50" charset="-128"/>
                        </a:rPr>
                        <a:t>介護を行う労働者が請求した</a:t>
                      </a:r>
                      <a:r>
                        <a:rPr kumimoji="1" lang="ja-JP" altLang="en-US" sz="1400" b="0">
                          <a:latin typeface="Meiryo UI" panose="020B0604030504040204" pitchFamily="50" charset="-128"/>
                          <a:ea typeface="Meiryo UI" panose="020B0604030504040204" pitchFamily="50" charset="-128"/>
                          <a:cs typeface="メイリオ" panose="020B0604030504040204" pitchFamily="50" charset="-128"/>
                        </a:rPr>
                        <a:t>場合、</a:t>
                      </a:r>
                      <a:r>
                        <a:rPr kumimoji="1" lang="ja-JP" altLang="en-US" sz="1400" b="1">
                          <a:solidFill>
                            <a:srgbClr val="FF0000"/>
                          </a:solidFill>
                          <a:latin typeface="Meiryo UI" panose="020B0604030504040204" pitchFamily="50" charset="-128"/>
                          <a:ea typeface="Meiryo UI" panose="020B0604030504040204" pitchFamily="50" charset="-128"/>
                          <a:cs typeface="メイリオ" panose="020B0604030504040204" pitchFamily="50" charset="-128"/>
                        </a:rPr>
                        <a:t>月</a:t>
                      </a:r>
                      <a:r>
                        <a:rPr kumimoji="1" lang="en-US" altLang="ja-JP" sz="1400" b="1">
                          <a:solidFill>
                            <a:srgbClr val="FF0000"/>
                          </a:solidFill>
                          <a:latin typeface="Meiryo UI" panose="020B0604030504040204" pitchFamily="50" charset="-128"/>
                          <a:ea typeface="Meiryo UI" panose="020B0604030504040204" pitchFamily="50" charset="-128"/>
                          <a:cs typeface="メイリオ" panose="020B0604030504040204" pitchFamily="50" charset="-128"/>
                        </a:rPr>
                        <a:t>24</a:t>
                      </a:r>
                      <a:r>
                        <a:rPr kumimoji="1" lang="ja-JP" altLang="en-US" sz="1400" b="1">
                          <a:solidFill>
                            <a:srgbClr val="FF0000"/>
                          </a:solidFill>
                          <a:latin typeface="Meiryo UI" panose="020B0604030504040204" pitchFamily="50" charset="-128"/>
                          <a:ea typeface="Meiryo UI" panose="020B0604030504040204" pitchFamily="50" charset="-128"/>
                          <a:cs typeface="メイリオ" panose="020B0604030504040204" pitchFamily="50" charset="-128"/>
                        </a:rPr>
                        <a:t>時間、年</a:t>
                      </a:r>
                      <a:r>
                        <a:rPr kumimoji="1" lang="en-US" altLang="ja-JP" sz="1400" b="1">
                          <a:solidFill>
                            <a:srgbClr val="FF0000"/>
                          </a:solidFill>
                          <a:latin typeface="Meiryo UI" panose="020B0604030504040204" pitchFamily="50" charset="-128"/>
                          <a:ea typeface="Meiryo UI" panose="020B0604030504040204" pitchFamily="50" charset="-128"/>
                          <a:cs typeface="メイリオ" panose="020B0604030504040204" pitchFamily="50" charset="-128"/>
                        </a:rPr>
                        <a:t>150</a:t>
                      </a:r>
                      <a:r>
                        <a:rPr kumimoji="1" lang="ja-JP" altLang="en-US" sz="1400" b="1">
                          <a:solidFill>
                            <a:srgbClr val="FF0000"/>
                          </a:solidFill>
                          <a:latin typeface="Meiryo UI" panose="020B0604030504040204" pitchFamily="50" charset="-128"/>
                          <a:ea typeface="Meiryo UI" panose="020B0604030504040204" pitchFamily="50" charset="-128"/>
                          <a:cs typeface="メイリオ" panose="020B0604030504040204" pitchFamily="50" charset="-128"/>
                        </a:rPr>
                        <a:t>時間</a:t>
                      </a:r>
                      <a:r>
                        <a:rPr kumimoji="1" lang="ja-JP" altLang="en-US" sz="1400" b="0">
                          <a:latin typeface="Meiryo UI" panose="020B0604030504040204" pitchFamily="50" charset="-128"/>
                          <a:ea typeface="Meiryo UI" panose="020B0604030504040204" pitchFamily="50" charset="-128"/>
                          <a:cs typeface="メイリオ" panose="020B0604030504040204" pitchFamily="50" charset="-128"/>
                        </a:rPr>
                        <a:t>を超え</a:t>
                      </a:r>
                      <a:r>
                        <a:rPr kumimoji="1" lang="ja-JP" altLang="en-US" sz="1400" b="0">
                          <a:solidFill>
                            <a:schemeClr val="tx1"/>
                          </a:solidFill>
                          <a:latin typeface="Meiryo UI" panose="020B0604030504040204" pitchFamily="50" charset="-128"/>
                          <a:ea typeface="Meiryo UI" panose="020B0604030504040204" pitchFamily="50" charset="-128"/>
                          <a:cs typeface="メイリオ" panose="020B0604030504040204" pitchFamily="50" charset="-128"/>
                        </a:rPr>
                        <a:t>る時間外</a:t>
                      </a:r>
                      <a:r>
                        <a:rPr kumimoji="1" lang="ja-JP" altLang="en-US" sz="1400" b="0">
                          <a:latin typeface="Meiryo UI" panose="020B0604030504040204" pitchFamily="50" charset="-128"/>
                          <a:ea typeface="Meiryo UI" panose="020B0604030504040204" pitchFamily="50" charset="-128"/>
                          <a:cs typeface="メイリオ" panose="020B0604030504040204" pitchFamily="50" charset="-128"/>
                        </a:rPr>
                        <a:t>労働をさせてはいけない</a:t>
                      </a:r>
                    </a:p>
                  </a:txBody>
                  <a:tcPr>
                    <a:lnL w="12700" cmpd="sng">
                      <a:solidFill>
                        <a:srgbClr val="70AD47"/>
                      </a:solidFill>
                    </a:lnL>
                    <a:lnR w="12700" cmpd="sng">
                      <a:solidFill>
                        <a:srgbClr val="70AD47"/>
                      </a:solidFill>
                    </a:lnR>
                    <a:lnT w="12700" cmpd="sng">
                      <a:solidFill>
                        <a:srgbClr val="70AD47"/>
                      </a:solidFill>
                    </a:lnT>
                    <a:lnB w="12700" cmpd="sng">
                      <a:solidFill>
                        <a:srgbClr val="70AD47"/>
                      </a:solidFill>
                    </a:lnB>
                    <a:lnTlToBr w="12700" cmpd="sng">
                      <a:noFill/>
                      <a:prstDash val="solid"/>
                    </a:lnTlToBr>
                    <a:lnBlToTr w="12700" cmpd="sng">
                      <a:noFill/>
                      <a:prstDash val="solid"/>
                    </a:lnBlToTr>
                    <a:solidFill>
                      <a:schemeClr val="accent3">
                        <a:lumMod val="40000"/>
                        <a:lumOff val="60000"/>
                      </a:schemeClr>
                    </a:solidFill>
                  </a:tcPr>
                </a:tc>
                <a:extLst>
                  <a:ext uri="{0D108BD9-81ED-4DB2-BD59-A6C34878D82A}">
                    <a16:rowId xmlns:a16="http://schemas.microsoft.com/office/drawing/2014/main" val="1342912152"/>
                  </a:ext>
                </a:extLst>
              </a:tr>
              <a:tr h="493122">
                <a:tc>
                  <a:txBody>
                    <a:bodyPr/>
                    <a:lstStyle>
                      <a:lvl1pPr marL="0" algn="l" rtl="0" eaLnBrk="1" latinLnBrk="0" hangingPunct="1">
                        <a:defRPr kumimoji="1" kern="1200">
                          <a:solidFill>
                            <a:schemeClr val="dk1"/>
                          </a:solidFill>
                          <a:latin typeface="Calibri" panose="020F0502020204030204"/>
                        </a:defRPr>
                      </a:lvl1pPr>
                      <a:lvl2pPr marL="457200" algn="l" rtl="0" eaLnBrk="1" latinLnBrk="0" hangingPunct="1">
                        <a:defRPr kumimoji="1" kern="1200">
                          <a:solidFill>
                            <a:schemeClr val="dk1"/>
                          </a:solidFill>
                          <a:latin typeface="Calibri" panose="020F0502020204030204"/>
                        </a:defRPr>
                      </a:lvl2pPr>
                      <a:lvl3pPr marL="914400" algn="l" rtl="0" eaLnBrk="1" latinLnBrk="0" hangingPunct="1">
                        <a:defRPr kumimoji="1" kern="1200">
                          <a:solidFill>
                            <a:schemeClr val="dk1"/>
                          </a:solidFill>
                          <a:latin typeface="Calibri" panose="020F0502020204030204"/>
                        </a:defRPr>
                      </a:lvl3pPr>
                      <a:lvl4pPr marL="1371600" algn="l" rtl="0" eaLnBrk="1" latinLnBrk="0" hangingPunct="1">
                        <a:defRPr kumimoji="1" kern="1200">
                          <a:solidFill>
                            <a:schemeClr val="dk1"/>
                          </a:solidFill>
                          <a:latin typeface="Calibri" panose="020F0502020204030204"/>
                        </a:defRPr>
                      </a:lvl4pPr>
                      <a:lvl5pPr marL="1828800" algn="l" rtl="0" eaLnBrk="1" latinLnBrk="0" hangingPunct="1">
                        <a:defRPr kumimoji="1" kern="1200">
                          <a:solidFill>
                            <a:schemeClr val="dk1"/>
                          </a:solidFill>
                          <a:latin typeface="Calibri" panose="020F0502020204030204"/>
                        </a:defRPr>
                      </a:lvl5pPr>
                      <a:lvl6pPr marL="2286000" algn="l" rtl="0" eaLnBrk="1" latinLnBrk="0" hangingPunct="1">
                        <a:defRPr kumimoji="1" kern="1200">
                          <a:solidFill>
                            <a:schemeClr val="dk1"/>
                          </a:solidFill>
                          <a:latin typeface="Calibri" panose="020F0502020204030204"/>
                        </a:defRPr>
                      </a:lvl6pPr>
                      <a:lvl7pPr marL="2743200" algn="l" rtl="0" eaLnBrk="1" latinLnBrk="0" hangingPunct="1">
                        <a:defRPr kumimoji="1" kern="1200">
                          <a:solidFill>
                            <a:schemeClr val="dk1"/>
                          </a:solidFill>
                          <a:latin typeface="Calibri" panose="020F0502020204030204"/>
                        </a:defRPr>
                      </a:lvl7pPr>
                      <a:lvl8pPr marL="3200400" algn="l" rtl="0" eaLnBrk="1" latinLnBrk="0" hangingPunct="1">
                        <a:defRPr kumimoji="1" kern="1200">
                          <a:solidFill>
                            <a:schemeClr val="dk1"/>
                          </a:solidFill>
                          <a:latin typeface="Calibri" panose="020F0502020204030204"/>
                        </a:defRPr>
                      </a:lvl8pPr>
                      <a:lvl9pPr marL="3657600" algn="l" rtl="0" eaLnBrk="1" latinLnBrk="0" hangingPunct="1">
                        <a:defRPr kumimoji="1" kern="1200">
                          <a:solidFill>
                            <a:schemeClr val="dk1"/>
                          </a:solidFill>
                          <a:latin typeface="Calibri" panose="020F0502020204030204"/>
                        </a:defRPr>
                      </a:lvl9pPr>
                    </a:lstStyle>
                    <a:p>
                      <a:r>
                        <a:rPr kumimoji="1" lang="ja-JP" altLang="en-US" sz="1600" b="1">
                          <a:latin typeface="Meiryo UI" panose="020B0604030504040204" pitchFamily="50" charset="-128"/>
                          <a:ea typeface="Meiryo UI" panose="020B0604030504040204" pitchFamily="50" charset="-128"/>
                        </a:rPr>
                        <a:t>深夜業制限</a:t>
                      </a:r>
                      <a:endParaRPr kumimoji="1" lang="ja-JP" altLang="en-US" sz="1600" b="1">
                        <a:latin typeface="Meiryo UI" panose="020B0604030504040204" pitchFamily="50" charset="-128"/>
                        <a:ea typeface="Meiryo UI" panose="020B0604030504040204" pitchFamily="50" charset="-128"/>
                        <a:cs typeface="メイリオ" panose="020B0604030504040204" pitchFamily="50" charset="-128"/>
                      </a:endParaRPr>
                    </a:p>
                  </a:txBody>
                  <a:tcPr>
                    <a:lnL w="12700" cmpd="sng">
                      <a:solidFill>
                        <a:srgbClr val="70AD47"/>
                      </a:solidFill>
                    </a:lnL>
                    <a:lnR w="12700" cmpd="sng">
                      <a:solidFill>
                        <a:srgbClr val="70AD47"/>
                      </a:solidFill>
                    </a:lnR>
                    <a:lnT w="12700" cmpd="sng">
                      <a:solidFill>
                        <a:srgbClr val="70AD47"/>
                      </a:solidFill>
                    </a:lnT>
                    <a:lnB w="12700" cmpd="sng">
                      <a:solidFill>
                        <a:srgbClr val="70AD47"/>
                      </a:solidFill>
                    </a:lnB>
                    <a:lnTlToBr w="12700" cmpd="sng">
                      <a:noFill/>
                      <a:prstDash val="solid"/>
                    </a:lnTlToBr>
                    <a:lnBlToTr w="12700" cmpd="sng">
                      <a:noFill/>
                      <a:prstDash val="solid"/>
                    </a:lnBlToTr>
                    <a:solidFill>
                      <a:schemeClr val="accent3">
                        <a:lumMod val="20000"/>
                        <a:lumOff val="80000"/>
                      </a:schemeClr>
                    </a:solidFill>
                  </a:tcPr>
                </a:tc>
                <a:tc>
                  <a:txBody>
                    <a:bodyPr/>
                    <a:lstStyle>
                      <a:lvl1pPr marL="0" algn="l" rtl="0" eaLnBrk="1" latinLnBrk="0" hangingPunct="1">
                        <a:defRPr kumimoji="1" kern="1200">
                          <a:solidFill>
                            <a:schemeClr val="dk1"/>
                          </a:solidFill>
                          <a:latin typeface="Calibri" panose="020F0502020204030204"/>
                        </a:defRPr>
                      </a:lvl1pPr>
                      <a:lvl2pPr marL="457200" algn="l" rtl="0" eaLnBrk="1" latinLnBrk="0" hangingPunct="1">
                        <a:defRPr kumimoji="1" kern="1200">
                          <a:solidFill>
                            <a:schemeClr val="dk1"/>
                          </a:solidFill>
                          <a:latin typeface="Calibri" panose="020F0502020204030204"/>
                        </a:defRPr>
                      </a:lvl2pPr>
                      <a:lvl3pPr marL="914400" algn="l" rtl="0" eaLnBrk="1" latinLnBrk="0" hangingPunct="1">
                        <a:defRPr kumimoji="1" kern="1200">
                          <a:solidFill>
                            <a:schemeClr val="dk1"/>
                          </a:solidFill>
                          <a:latin typeface="Calibri" panose="020F0502020204030204"/>
                        </a:defRPr>
                      </a:lvl3pPr>
                      <a:lvl4pPr marL="1371600" algn="l" rtl="0" eaLnBrk="1" latinLnBrk="0" hangingPunct="1">
                        <a:defRPr kumimoji="1" kern="1200">
                          <a:solidFill>
                            <a:schemeClr val="dk1"/>
                          </a:solidFill>
                          <a:latin typeface="Calibri" panose="020F0502020204030204"/>
                        </a:defRPr>
                      </a:lvl4pPr>
                      <a:lvl5pPr marL="1828800" algn="l" rtl="0" eaLnBrk="1" latinLnBrk="0" hangingPunct="1">
                        <a:defRPr kumimoji="1" kern="1200">
                          <a:solidFill>
                            <a:schemeClr val="dk1"/>
                          </a:solidFill>
                          <a:latin typeface="Calibri" panose="020F0502020204030204"/>
                        </a:defRPr>
                      </a:lvl5pPr>
                      <a:lvl6pPr marL="2286000" algn="l" rtl="0" eaLnBrk="1" latinLnBrk="0" hangingPunct="1">
                        <a:defRPr kumimoji="1" kern="1200">
                          <a:solidFill>
                            <a:schemeClr val="dk1"/>
                          </a:solidFill>
                          <a:latin typeface="Calibri" panose="020F0502020204030204"/>
                        </a:defRPr>
                      </a:lvl6pPr>
                      <a:lvl7pPr marL="2743200" algn="l" rtl="0" eaLnBrk="1" latinLnBrk="0" hangingPunct="1">
                        <a:defRPr kumimoji="1" kern="1200">
                          <a:solidFill>
                            <a:schemeClr val="dk1"/>
                          </a:solidFill>
                          <a:latin typeface="Calibri" panose="020F0502020204030204"/>
                        </a:defRPr>
                      </a:lvl7pPr>
                      <a:lvl8pPr marL="3200400" algn="l" rtl="0" eaLnBrk="1" latinLnBrk="0" hangingPunct="1">
                        <a:defRPr kumimoji="1" kern="1200">
                          <a:solidFill>
                            <a:schemeClr val="dk1"/>
                          </a:solidFill>
                          <a:latin typeface="Calibri" panose="020F0502020204030204"/>
                        </a:defRPr>
                      </a:lvl8pPr>
                      <a:lvl9pPr marL="3657600" algn="l" rtl="0" eaLnBrk="1" latinLnBrk="0" hangingPunct="1">
                        <a:defRPr kumimoji="1" kern="1200">
                          <a:solidFill>
                            <a:schemeClr val="dk1"/>
                          </a:solidFill>
                          <a:latin typeface="Calibri" panose="020F0502020204030204"/>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0" dirty="0">
                          <a:solidFill>
                            <a:schemeClr val="tx1"/>
                          </a:solidFill>
                          <a:latin typeface="Meiryo UI" panose="020B0604030504040204" pitchFamily="50" charset="-128"/>
                          <a:ea typeface="Meiryo UI" panose="020B0604030504040204" pitchFamily="50" charset="-128"/>
                          <a:cs typeface="メイリオ" panose="020B0604030504040204" pitchFamily="50" charset="-128"/>
                        </a:rPr>
                        <a:t>介護を行う労働者が請求した場合</a:t>
                      </a:r>
                      <a:r>
                        <a:rPr kumimoji="1" lang="ja-JP" altLang="en-US" sz="1400" b="0" dirty="0">
                          <a:latin typeface="Meiryo UI" panose="020B0604030504040204" pitchFamily="50" charset="-128"/>
                          <a:ea typeface="Meiryo UI" panose="020B0604030504040204" pitchFamily="50" charset="-128"/>
                          <a:cs typeface="メイリオ" panose="020B0604030504040204" pitchFamily="50" charset="-128"/>
                        </a:rPr>
                        <a:t>、</a:t>
                      </a:r>
                      <a:r>
                        <a:rPr kumimoji="1" lang="en-US" altLang="ja-JP" sz="1400" b="1" dirty="0">
                          <a:solidFill>
                            <a:srgbClr val="FF0000"/>
                          </a:solidFill>
                          <a:latin typeface="Meiryo UI" panose="020B0604030504040204" pitchFamily="50" charset="-128"/>
                          <a:ea typeface="Meiryo UI" panose="020B0604030504040204" pitchFamily="50" charset="-128"/>
                          <a:cs typeface="メイリオ" panose="020B0604030504040204" pitchFamily="50" charset="-128"/>
                        </a:rPr>
                        <a:t>22</a:t>
                      </a:r>
                      <a:r>
                        <a:rPr kumimoji="1" lang="ja-JP" altLang="en-US" sz="1400" b="1" dirty="0">
                          <a:solidFill>
                            <a:srgbClr val="FF0000"/>
                          </a:solidFill>
                          <a:latin typeface="Meiryo UI" panose="020B0604030504040204" pitchFamily="50" charset="-128"/>
                          <a:ea typeface="Meiryo UI" panose="020B0604030504040204" pitchFamily="50" charset="-128"/>
                          <a:cs typeface="メイリオ" panose="020B0604030504040204" pitchFamily="50" charset="-128"/>
                        </a:rPr>
                        <a:t>時～翌</a:t>
                      </a:r>
                      <a:r>
                        <a:rPr kumimoji="1" lang="en-US" altLang="ja-JP" sz="1400" b="1" dirty="0">
                          <a:solidFill>
                            <a:srgbClr val="FF0000"/>
                          </a:solidFill>
                          <a:latin typeface="Meiryo UI" panose="020B0604030504040204" pitchFamily="50" charset="-128"/>
                          <a:ea typeface="Meiryo UI" panose="020B0604030504040204" pitchFamily="50" charset="-128"/>
                          <a:cs typeface="メイリオ" panose="020B0604030504040204" pitchFamily="50" charset="-128"/>
                        </a:rPr>
                        <a:t>5</a:t>
                      </a:r>
                      <a:r>
                        <a:rPr kumimoji="1" lang="ja-JP" altLang="en-US" sz="1400" b="1" dirty="0">
                          <a:solidFill>
                            <a:srgbClr val="FF0000"/>
                          </a:solidFill>
                          <a:latin typeface="Meiryo UI" panose="020B0604030504040204" pitchFamily="50" charset="-128"/>
                          <a:ea typeface="Meiryo UI" panose="020B0604030504040204" pitchFamily="50" charset="-128"/>
                          <a:cs typeface="メイリオ" panose="020B0604030504040204" pitchFamily="50" charset="-128"/>
                        </a:rPr>
                        <a:t>時</a:t>
                      </a:r>
                      <a:r>
                        <a:rPr kumimoji="1" lang="ja-JP" altLang="en-US" sz="1400" b="0" dirty="0">
                          <a:latin typeface="Meiryo UI" panose="020B0604030504040204" pitchFamily="50" charset="-128"/>
                          <a:ea typeface="Meiryo UI" panose="020B0604030504040204" pitchFamily="50" charset="-128"/>
                          <a:cs typeface="メイリオ" panose="020B0604030504040204" pitchFamily="50" charset="-128"/>
                        </a:rPr>
                        <a:t>までの間、労働させてはいけない</a:t>
                      </a:r>
                    </a:p>
                  </a:txBody>
                  <a:tcPr>
                    <a:lnL w="12700" cmpd="sng">
                      <a:solidFill>
                        <a:srgbClr val="70AD47"/>
                      </a:solidFill>
                    </a:lnL>
                    <a:lnR w="12700" cmpd="sng">
                      <a:solidFill>
                        <a:srgbClr val="70AD47"/>
                      </a:solidFill>
                    </a:lnR>
                    <a:lnT w="12700" cmpd="sng">
                      <a:solidFill>
                        <a:srgbClr val="70AD47"/>
                      </a:solidFill>
                    </a:lnT>
                    <a:lnB w="12700" cmpd="sng">
                      <a:solidFill>
                        <a:srgbClr val="70AD47"/>
                      </a:solidFill>
                    </a:lnB>
                    <a:lnTlToBr w="12700" cmpd="sng">
                      <a:noFill/>
                      <a:prstDash val="solid"/>
                    </a:lnTlToBr>
                    <a:lnBlToTr w="12700" cmpd="sng">
                      <a:noFill/>
                      <a:prstDash val="solid"/>
                    </a:lnBlToTr>
                    <a:solidFill>
                      <a:schemeClr val="accent3">
                        <a:lumMod val="20000"/>
                        <a:lumOff val="80000"/>
                      </a:schemeClr>
                    </a:solidFill>
                  </a:tcPr>
                </a:tc>
                <a:extLst>
                  <a:ext uri="{0D108BD9-81ED-4DB2-BD59-A6C34878D82A}">
                    <a16:rowId xmlns:a16="http://schemas.microsoft.com/office/drawing/2014/main" val="3109780817"/>
                  </a:ext>
                </a:extLst>
              </a:tr>
            </a:tbl>
          </a:graphicData>
        </a:graphic>
      </p:graphicFrame>
      <p:sp>
        <p:nvSpPr>
          <p:cNvPr id="2" name="Rectangle 2">
            <a:extLst>
              <a:ext uri="{FF2B5EF4-FFF2-40B4-BE49-F238E27FC236}">
                <a16:creationId xmlns:a16="http://schemas.microsoft.com/office/drawing/2014/main" id="{1E9596EF-7C13-0E39-D101-E5F2547CD816}"/>
              </a:ext>
            </a:extLst>
          </p:cNvPr>
          <p:cNvSpPr>
            <a:spLocks noGrp="1"/>
          </p:cNvSpPr>
          <p:nvPr>
            <p:ph type="title"/>
          </p:nvPr>
        </p:nvSpPr>
        <p:spPr>
          <a:xfrm>
            <a:off x="179388" y="188640"/>
            <a:ext cx="8785225" cy="1077218"/>
          </a:xfrm>
        </p:spPr>
        <p:txBody>
          <a:bodyPr>
            <a:noAutofit/>
          </a:bodyPr>
          <a:lstStyle/>
          <a:p>
            <a:pPr marL="177800" indent="-177800"/>
            <a:r>
              <a:rPr lang="ja-JP" altLang="en-US" sz="2400">
                <a:solidFill>
                  <a:schemeClr val="tx1"/>
                </a:solidFill>
                <a:ea typeface="Meiryo UI" pitchFamily="50" charset="-128"/>
                <a:cs typeface="Meiryo UI" pitchFamily="50" charset="-128"/>
              </a:rPr>
              <a:t>１</a:t>
            </a:r>
            <a:r>
              <a:rPr lang="en-US" altLang="ja-JP" sz="2400">
                <a:solidFill>
                  <a:schemeClr val="tx1"/>
                </a:solidFill>
                <a:ea typeface="Meiryo UI" pitchFamily="50" charset="-128"/>
                <a:cs typeface="Meiryo UI" pitchFamily="50" charset="-128"/>
              </a:rPr>
              <a:t>. </a:t>
            </a:r>
            <a:r>
              <a:rPr lang="ja-JP" altLang="en-US" sz="2400">
                <a:solidFill>
                  <a:schemeClr val="tx1"/>
                </a:solidFill>
                <a:ea typeface="Meiryo UI" pitchFamily="50" charset="-128"/>
                <a:cs typeface="Meiryo UI" pitchFamily="50" charset="-128"/>
              </a:rPr>
              <a:t>職場に「家族の介護に直面した」ことを伝え、</a:t>
            </a:r>
            <a:br>
              <a:rPr lang="en-US" altLang="ja-JP" sz="2400">
                <a:solidFill>
                  <a:schemeClr val="tx1"/>
                </a:solidFill>
                <a:ea typeface="Meiryo UI" pitchFamily="50" charset="-128"/>
                <a:cs typeface="Meiryo UI" pitchFamily="50" charset="-128"/>
              </a:rPr>
            </a:br>
            <a:r>
              <a:rPr lang="ja-JP" altLang="en-US" sz="2400">
                <a:solidFill>
                  <a:schemeClr val="tx1"/>
                </a:solidFill>
                <a:ea typeface="Meiryo UI" pitchFamily="50" charset="-128"/>
                <a:cs typeface="Meiryo UI" pitchFamily="50" charset="-128"/>
              </a:rPr>
              <a:t>必要に応じて、勤務先の「仕事と介護の両立支援制度」を利用する</a:t>
            </a:r>
          </a:p>
        </p:txBody>
      </p:sp>
      <p:sp>
        <p:nvSpPr>
          <p:cNvPr id="9" name="Rectangle 4">
            <a:extLst>
              <a:ext uri="{FF2B5EF4-FFF2-40B4-BE49-F238E27FC236}">
                <a16:creationId xmlns:a16="http://schemas.microsoft.com/office/drawing/2014/main" id="{7ABE1536-65AC-1EF2-F16E-3F415E4045EF}"/>
              </a:ext>
            </a:extLst>
          </p:cNvPr>
          <p:cNvSpPr txBox="1">
            <a:spLocks noChangeArrowheads="1"/>
          </p:cNvSpPr>
          <p:nvPr/>
        </p:nvSpPr>
        <p:spPr>
          <a:xfrm>
            <a:off x="788889" y="5737382"/>
            <a:ext cx="7630894" cy="868354"/>
          </a:xfrm>
          <a:prstGeom prst="rect">
            <a:avLst/>
          </a:prstGeom>
        </p:spPr>
        <p:txBody>
          <a:bodyPr vert="horz" anchor="ctr">
            <a:noAutofit/>
          </a:bodyPr>
          <a:lstStyle>
            <a:lvl1pPr algn="l" rtl="0" eaLnBrk="1" latinLnBrk="0" hangingPunct="1">
              <a:spcBef>
                <a:spcPct val="0"/>
              </a:spcBef>
              <a:buNone/>
              <a:defRPr kumimoji="1" sz="4400" kern="1200">
                <a:solidFill>
                  <a:schemeClr val="tx2"/>
                </a:solidFill>
                <a:latin typeface="+mj-lt"/>
                <a:ea typeface="+mj-ea"/>
                <a:cs typeface="+mj-cs"/>
              </a:defRPr>
            </a:lvl1pPr>
          </a:lstStyle>
          <a:p>
            <a:pPr algn="ctr" fontAlgn="auto">
              <a:spcAft>
                <a:spcPts val="0"/>
              </a:spcAft>
            </a:pPr>
            <a:r>
              <a:rPr lang="ja-JP" altLang="en-US" sz="2000" b="1">
                <a:latin typeface="Meiryo UI" pitchFamily="50" charset="-128"/>
                <a:ea typeface="Meiryo UI" pitchFamily="50" charset="-128"/>
                <a:cs typeface="Meiryo UI" pitchFamily="50" charset="-128"/>
              </a:rPr>
              <a:t>介護は先が見えないため、介護の事情に応じて、各制度の趣旨を</a:t>
            </a:r>
            <a:endParaRPr lang="en-US" altLang="ja-JP" sz="2000" b="1">
              <a:latin typeface="Meiryo UI" pitchFamily="50" charset="-128"/>
              <a:ea typeface="Meiryo UI" pitchFamily="50" charset="-128"/>
              <a:cs typeface="Meiryo UI" pitchFamily="50" charset="-128"/>
            </a:endParaRPr>
          </a:p>
          <a:p>
            <a:pPr algn="ctr" fontAlgn="auto">
              <a:spcAft>
                <a:spcPts val="0"/>
              </a:spcAft>
            </a:pPr>
            <a:r>
              <a:rPr lang="ja-JP" altLang="en-US" sz="2000" b="1">
                <a:latin typeface="Meiryo UI" pitchFamily="50" charset="-128"/>
                <a:ea typeface="Meiryo UI" pitchFamily="50" charset="-128"/>
                <a:cs typeface="Meiryo UI" pitchFamily="50" charset="-128"/>
              </a:rPr>
              <a:t>理解した上で、必要に応じて活用することが重要。</a:t>
            </a:r>
          </a:p>
        </p:txBody>
      </p:sp>
    </p:spTree>
    <p:extLst>
      <p:ext uri="{BB962C8B-B14F-4D97-AF65-F5344CB8AC3E}">
        <p14:creationId xmlns:p14="http://schemas.microsoft.com/office/powerpoint/2010/main" val="813311653"/>
      </p:ext>
    </p:extLst>
  </p:cSld>
  <p:clrMapOvr>
    <a:masterClrMapping/>
  </p:clrMapOvr>
</p:sld>
</file>

<file path=ppt/theme/_rels/theme1.xml.rels><?xml version="1.0" encoding="UTF-8" standalone="yes"?><Relationships xmlns="http://schemas.openxmlformats.org/package/2006/relationships"><Relationship Id="rId1" Target="../media/image1.jpeg" Type="http://schemas.openxmlformats.org/officeDocument/2006/relationships/image"/><Relationship Id="rId2" Target="../media/image2.jpeg" Type="http://schemas.openxmlformats.org/officeDocument/2006/relationships/image"/></Relationships>
</file>

<file path=ppt/theme/theme1.xml><?xml version="1.0" encoding="utf-8"?>
<a:theme xmlns:a="http://schemas.openxmlformats.org/drawingml/2006/main" name="デザート">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デザート">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デザート">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Words>8100</Words>
  <PresentationFormat>画面に合わせる (4:3)</PresentationFormat>
  <Paragraphs>398</Paragraphs>
  <Slides>26</Slides>
  <Notes>26</Notes>
  <HiddenSlides>0</HiddenSlides>
  <MMClips>0</MMClips>
  <ScaleCrop>false</ScaleCrop>
  <HeadingPairs>
    <vt:vector size="6" baseType="variant">
      <vt:variant>
        <vt:lpstr>使用されているフォント</vt:lpstr>
      </vt:variant>
      <vt:variant>
        <vt:i4>12</vt:i4>
      </vt:variant>
      <vt:variant>
        <vt:lpstr>テーマ</vt:lpstr>
      </vt:variant>
      <vt:variant>
        <vt:i4>1</vt:i4>
      </vt:variant>
      <vt:variant>
        <vt:lpstr>スライド タイトル</vt:lpstr>
      </vt:variant>
      <vt:variant>
        <vt:i4>26</vt:i4>
      </vt:variant>
    </vt:vector>
  </HeadingPairs>
  <TitlesOfParts>
    <vt:vector size="39" baseType="lpstr">
      <vt:lpstr>Meiryo UI</vt:lpstr>
      <vt:lpstr>ＭＳ Ｐゴシック</vt:lpstr>
      <vt:lpstr>ＭＳ Ｐ明朝</vt:lpstr>
      <vt:lpstr>ＭＳ 明朝</vt:lpstr>
      <vt:lpstr>メイリオ</vt:lpstr>
      <vt:lpstr>Arial</vt:lpstr>
      <vt:lpstr>Calibri</vt:lpstr>
      <vt:lpstr>Century</vt:lpstr>
      <vt:lpstr>Tw Cen MT</vt:lpstr>
      <vt:lpstr>Verdana</vt:lpstr>
      <vt:lpstr>Wingdings</vt:lpstr>
      <vt:lpstr>Wingdings 2</vt:lpstr>
      <vt:lpstr>デザート</vt:lpstr>
      <vt:lpstr>  介護で離職しないために 仕事と介護の両立研修</vt:lpstr>
      <vt:lpstr>目次</vt:lpstr>
      <vt:lpstr>はじめに</vt:lpstr>
      <vt:lpstr>Ⅰ.事前の心構えの重要性</vt:lpstr>
      <vt:lpstr>いつ始まり、いつまで続くかわからない介護へ、 事前に心構えを持ち、介護に直面しても離職せず働き続けることを目指しましょう！</vt:lpstr>
      <vt:lpstr>Ⅱ.ひとりで抱え込まない 　　　　～仕事と介護の両立のための５つのポイント～</vt:lpstr>
      <vt:lpstr>仕事と介護の両立のための５つのポイント　　　　　　　　　　　　</vt:lpstr>
      <vt:lpstr>１. 職場に「家族の介護に直面した」ことを伝え、 必要に応じて、勤務先の「仕事と介護の両立支援制度」を利用する</vt:lpstr>
      <vt:lpstr>１. 職場に「家族の介護に直面した」ことを伝え、 必要に応じて、勤務先の「仕事と介護の両立支援制度」を利用する</vt:lpstr>
      <vt:lpstr>１. 職場に「家族の介護に直面した」ことを伝え、 必要に応じて、勤務先の「仕事と介護の両立支援制度」を利用する</vt:lpstr>
      <vt:lpstr>介護休業は自分で家族の介護をするためだけの期間ではなく、 仕事と介護の両立ができるように体制を整えるための準備期間です。</vt:lpstr>
      <vt:lpstr>１. 職場に「家族の介護に直面した」ことを伝え、 必要に応じて、勤務先の「仕事と介護の両立支援制度」を利用する</vt:lpstr>
      <vt:lpstr>２．介護保険制度等による介護サービスを利用し、 「自分で介護をしすぎない」</vt:lpstr>
      <vt:lpstr>２．介護保険制度等による介護サービスを利用し、 自分で「介護をしすぎない」</vt:lpstr>
      <vt:lpstr>２．介護保険制度等による介護サービスを利用し、 自分で「介護をしすぎない」</vt:lpstr>
      <vt:lpstr>３．地域包括支援センターやケアマネジャーには、　　　　　　　　　　　　　　「自らの働き方に関する希望も伝えながら相談する」 </vt:lpstr>
      <vt:lpstr>３．地域包括支援センターやケアマネジャーには、　　　　　　　　　　　　　　「自らの働き方に関する希望も伝えながら相談する」 </vt:lpstr>
      <vt:lpstr>３．地域包括支援センターやケアマネジャーには、　　　　　　　　　　　　　　「自らの働き方に関する希望も伝えながら相談する」 </vt:lpstr>
      <vt:lpstr>３．地域包括支援センターやケアマネジャーには、　　　　　　　　　　　　　　「自らの働き方に関する希望も伝えながら相談する」 </vt:lpstr>
      <vt:lpstr>４．様々なタイミングで家族の状況を把握し、 コミュニケーションをとる </vt:lpstr>
      <vt:lpstr>４．様々なタイミングで家族の状況を把握し、 コミュニケーションをとる </vt:lpstr>
      <vt:lpstr>５．働き方の見直しも重要。 自分自身や職場全体の働き方をチェック </vt:lpstr>
      <vt:lpstr>５．働き方の見直しも重要。 自分自身や職場全体の働き方をチェック </vt:lpstr>
      <vt:lpstr>まとめ</vt:lpstr>
      <vt:lpstr>チェック！この研修のゴール</vt:lpstr>
      <vt:lpstr>介護に直面した場合の申出先・相談窓口</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