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sldIdLst>
    <p:sldId id="264" r:id="rId2"/>
    <p:sldId id="263" r:id="rId3"/>
    <p:sldId id="262" r:id="rId4"/>
  </p:sldIdLst>
  <p:sldSz cx="7559675" cy="10691813"/>
  <p:notesSz cx="6735763" cy="9866313"/>
  <p:defaultTextStyle>
    <a:defPPr>
      <a:defRPr lang="ja-JP"/>
    </a:defPPr>
    <a:lvl1pPr marL="0" algn="l" defTabSz="995507" rtl="0" eaLnBrk="1" latinLnBrk="0" hangingPunct="1">
      <a:defRPr kumimoji="1" sz="1960" kern="1200">
        <a:solidFill>
          <a:schemeClr val="tx1"/>
        </a:solidFill>
        <a:latin typeface="+mn-lt"/>
        <a:ea typeface="+mn-ea"/>
        <a:cs typeface="+mn-cs"/>
      </a:defRPr>
    </a:lvl1pPr>
    <a:lvl2pPr marL="497754" algn="l" defTabSz="995507" rtl="0" eaLnBrk="1" latinLnBrk="0" hangingPunct="1">
      <a:defRPr kumimoji="1" sz="1960" kern="1200">
        <a:solidFill>
          <a:schemeClr val="tx1"/>
        </a:solidFill>
        <a:latin typeface="+mn-lt"/>
        <a:ea typeface="+mn-ea"/>
        <a:cs typeface="+mn-cs"/>
      </a:defRPr>
    </a:lvl2pPr>
    <a:lvl3pPr marL="995507" algn="l" defTabSz="995507" rtl="0" eaLnBrk="1" latinLnBrk="0" hangingPunct="1">
      <a:defRPr kumimoji="1" sz="1960" kern="1200">
        <a:solidFill>
          <a:schemeClr val="tx1"/>
        </a:solidFill>
        <a:latin typeface="+mn-lt"/>
        <a:ea typeface="+mn-ea"/>
        <a:cs typeface="+mn-cs"/>
      </a:defRPr>
    </a:lvl3pPr>
    <a:lvl4pPr marL="1493261" algn="l" defTabSz="995507" rtl="0" eaLnBrk="1" latinLnBrk="0" hangingPunct="1">
      <a:defRPr kumimoji="1" sz="1960" kern="1200">
        <a:solidFill>
          <a:schemeClr val="tx1"/>
        </a:solidFill>
        <a:latin typeface="+mn-lt"/>
        <a:ea typeface="+mn-ea"/>
        <a:cs typeface="+mn-cs"/>
      </a:defRPr>
    </a:lvl4pPr>
    <a:lvl5pPr marL="1991015" algn="l" defTabSz="995507" rtl="0" eaLnBrk="1" latinLnBrk="0" hangingPunct="1">
      <a:defRPr kumimoji="1" sz="1960" kern="1200">
        <a:solidFill>
          <a:schemeClr val="tx1"/>
        </a:solidFill>
        <a:latin typeface="+mn-lt"/>
        <a:ea typeface="+mn-ea"/>
        <a:cs typeface="+mn-cs"/>
      </a:defRPr>
    </a:lvl5pPr>
    <a:lvl6pPr marL="2488768" algn="l" defTabSz="995507" rtl="0" eaLnBrk="1" latinLnBrk="0" hangingPunct="1">
      <a:defRPr kumimoji="1" sz="1960" kern="1200">
        <a:solidFill>
          <a:schemeClr val="tx1"/>
        </a:solidFill>
        <a:latin typeface="+mn-lt"/>
        <a:ea typeface="+mn-ea"/>
        <a:cs typeface="+mn-cs"/>
      </a:defRPr>
    </a:lvl6pPr>
    <a:lvl7pPr marL="2986522" algn="l" defTabSz="995507" rtl="0" eaLnBrk="1" latinLnBrk="0" hangingPunct="1">
      <a:defRPr kumimoji="1" sz="1960" kern="1200">
        <a:solidFill>
          <a:schemeClr val="tx1"/>
        </a:solidFill>
        <a:latin typeface="+mn-lt"/>
        <a:ea typeface="+mn-ea"/>
        <a:cs typeface="+mn-cs"/>
      </a:defRPr>
    </a:lvl7pPr>
    <a:lvl8pPr marL="3484275" algn="l" defTabSz="995507" rtl="0" eaLnBrk="1" latinLnBrk="0" hangingPunct="1">
      <a:defRPr kumimoji="1" sz="1960" kern="1200">
        <a:solidFill>
          <a:schemeClr val="tx1"/>
        </a:solidFill>
        <a:latin typeface="+mn-lt"/>
        <a:ea typeface="+mn-ea"/>
        <a:cs typeface="+mn-cs"/>
      </a:defRPr>
    </a:lvl8pPr>
    <a:lvl9pPr marL="3982029" algn="l" defTabSz="995507" rtl="0" eaLnBrk="1" latinLnBrk="0" hangingPunct="1">
      <a:defRPr kumimoji="1"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guide id="4" pos="226" userDrawn="1">
          <p15:clr>
            <a:srgbClr val="A4A3A4"/>
          </p15:clr>
        </p15:guide>
        <p15:guide id="5" pos="4536" userDrawn="1">
          <p15:clr>
            <a:srgbClr val="A4A3A4"/>
          </p15:clr>
        </p15:guide>
        <p15:guide id="6" orient="horz" pos="215" userDrawn="1">
          <p15:clr>
            <a:srgbClr val="A4A3A4"/>
          </p15:clr>
        </p15:guide>
        <p15:guide id="7" orient="horz" pos="6520" userDrawn="1">
          <p15:clr>
            <a:srgbClr val="A4A3A4"/>
          </p15:clr>
        </p15:guide>
        <p15:guide id="8" pos="567" userDrawn="1">
          <p15:clr>
            <a:srgbClr val="A4A3A4"/>
          </p15:clr>
        </p15:guide>
        <p15:guide id="9" pos="4195" userDrawn="1">
          <p15:clr>
            <a:srgbClr val="A4A3A4"/>
          </p15:clr>
        </p15:guide>
        <p15:guide id="10" pos="748"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D3B"/>
    <a:srgbClr val="92D050"/>
    <a:srgbClr val="CBE8AD"/>
    <a:srgbClr val="B4DE8A"/>
    <a:srgbClr val="0048AA"/>
    <a:srgbClr val="007DD6"/>
    <a:srgbClr val="B9EDFF"/>
    <a:srgbClr val="EFFBFF"/>
    <a:srgbClr val="D1F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818790-93CC-4946-8783-B2C9DC4AED73}" v="3" dt="2025-08-05T04:46:08.53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2400" y="38"/>
      </p:cViewPr>
      <p:guideLst>
        <p:guide orient="horz" pos="3368"/>
        <p:guide pos="2381"/>
        <p:guide pos="226"/>
        <p:guide pos="4536"/>
        <p:guide orient="horz" pos="215"/>
        <p:guide orient="horz" pos="6520"/>
        <p:guide pos="567"/>
        <p:guide pos="4195"/>
        <p:guide pos="748"/>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07"/>
        <p:guide pos="2121"/>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revisionInfo.xml" Type="http://schemas.microsoft.com/office/2015/10/relationships/revisionInfo"/><Relationship Id="rId11"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notesMasters/notesMaster1.xml" Type="http://schemas.openxmlformats.org/officeDocument/2006/relationships/notesMaster"/><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18830" cy="493316"/>
          </a:xfrm>
          <a:prstGeom prst="rect">
            <a:avLst/>
          </a:prstGeom>
        </p:spPr>
        <p:txBody>
          <a:bodyPr vert="horz" lIns="94848" tIns="47424" rIns="94848" bIns="47424"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5" y="1"/>
            <a:ext cx="2918830" cy="493316"/>
          </a:xfrm>
          <a:prstGeom prst="rect">
            <a:avLst/>
          </a:prstGeom>
        </p:spPr>
        <p:txBody>
          <a:bodyPr vert="horz" lIns="94848" tIns="47424" rIns="94848" bIns="47424" rtlCol="0"/>
          <a:lstStyle>
            <a:lvl1pPr algn="r">
              <a:defRPr sz="1200"/>
            </a:lvl1pPr>
          </a:lstStyle>
          <a:p>
            <a:fld id="{16B17AE3-4726-4B77-9012-D206F9A79D7C}" type="datetimeFigureOut">
              <a:rPr kumimoji="1" lang="ja-JP" altLang="en-US" smtClean="0"/>
              <a:pPr/>
              <a:t>2025/8/5</a:t>
            </a:fld>
            <a:endParaRPr kumimoji="1" lang="ja-JP" altLang="en-US"/>
          </a:p>
        </p:txBody>
      </p:sp>
      <p:sp>
        <p:nvSpPr>
          <p:cNvPr id="4" name="スライド イメージ プレースホルダ 3"/>
          <p:cNvSpPr>
            <a:spLocks noGrp="1" noRot="1" noChangeAspect="1"/>
          </p:cNvSpPr>
          <p:nvPr>
            <p:ph type="sldImg" idx="2"/>
          </p:nvPr>
        </p:nvSpPr>
        <p:spPr>
          <a:xfrm>
            <a:off x="2062163" y="741363"/>
            <a:ext cx="2611437" cy="3697287"/>
          </a:xfrm>
          <a:prstGeom prst="rect">
            <a:avLst/>
          </a:prstGeom>
          <a:noFill/>
          <a:ln w="12700">
            <a:solidFill>
              <a:prstClr val="black"/>
            </a:solidFill>
          </a:ln>
        </p:spPr>
        <p:txBody>
          <a:bodyPr vert="horz" lIns="94848" tIns="47424" rIns="94848" bIns="47424"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4848" tIns="47424" rIns="94848" bIns="4742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286"/>
            <a:ext cx="2918830" cy="493316"/>
          </a:xfrm>
          <a:prstGeom prst="rect">
            <a:avLst/>
          </a:prstGeom>
        </p:spPr>
        <p:txBody>
          <a:bodyPr vert="horz" lIns="94848" tIns="47424" rIns="94848" bIns="4742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5" y="9371286"/>
            <a:ext cx="2918830" cy="493316"/>
          </a:xfrm>
          <a:prstGeom prst="rect">
            <a:avLst/>
          </a:prstGeom>
        </p:spPr>
        <p:txBody>
          <a:bodyPr vert="horz" lIns="94848" tIns="47424" rIns="94848" bIns="47424"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585054721"/>
      </p:ext>
    </p:extLst>
  </p:cSld>
  <p:clrMap bg1="lt1" tx1="dk1" bg2="lt2" tx2="dk2" accent1="accent1" accent2="accent2" accent3="accent3" accent4="accent4" accent5="accent5" accent6="accent6" hlink="hlink" folHlink="folHlink"/>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1</a:t>
            </a:fld>
            <a:endParaRPr kumimoji="1" lang="ja-JP" altLang="en-US"/>
          </a:p>
        </p:txBody>
      </p:sp>
    </p:spTree>
    <p:extLst>
      <p:ext uri="{BB962C8B-B14F-4D97-AF65-F5344CB8AC3E}">
        <p14:creationId xmlns:p14="http://schemas.microsoft.com/office/powerpoint/2010/main" val="1279165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2</a:t>
            </a:fld>
            <a:endParaRPr kumimoji="1" lang="ja-JP" altLang="en-US"/>
          </a:p>
        </p:txBody>
      </p:sp>
    </p:spTree>
    <p:extLst>
      <p:ext uri="{BB962C8B-B14F-4D97-AF65-F5344CB8AC3E}">
        <p14:creationId xmlns:p14="http://schemas.microsoft.com/office/powerpoint/2010/main" val="2876722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3</a:t>
            </a:fld>
            <a:endParaRPr kumimoji="1" lang="ja-JP" altLang="en-US"/>
          </a:p>
        </p:txBody>
      </p:sp>
    </p:spTree>
    <p:extLst>
      <p:ext uri="{BB962C8B-B14F-4D97-AF65-F5344CB8AC3E}">
        <p14:creationId xmlns:p14="http://schemas.microsoft.com/office/powerpoint/2010/main" val="311826637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6252983" y="60935"/>
            <a:ext cx="1178131" cy="348406"/>
          </a:xfrm>
          <a:prstGeom prst="rect">
            <a:avLst/>
          </a:prstGeom>
          <a:ln>
            <a:solidFill>
              <a:srgbClr val="C00000"/>
            </a:solidFill>
          </a:ln>
        </p:spPr>
        <p:txBody>
          <a:bodyPr/>
          <a:lstStyle>
            <a:lvl1pPr algn="ctr">
              <a:defRPr b="1">
                <a:solidFill>
                  <a:srgbClr val="C00000"/>
                </a:solidFill>
              </a:defRPr>
            </a:lvl1pPr>
          </a:lstStyle>
          <a:p>
            <a:r>
              <a:rPr lang="ja-JP" altLang="en-US"/>
              <a:t>プラン案</a:t>
            </a:r>
          </a:p>
        </p:txBody>
      </p:sp>
      <p:sp>
        <p:nvSpPr>
          <p:cNvPr id="6" name="スライド番号プレースホルダ 5"/>
          <p:cNvSpPr>
            <a:spLocks noGrp="1"/>
          </p:cNvSpPr>
          <p:nvPr>
            <p:ph type="sldNum" sz="quarter" idx="12"/>
          </p:nvPr>
        </p:nvSpPr>
        <p:spPr>
          <a:xfrm>
            <a:off x="3224209" y="10242281"/>
            <a:ext cx="1763924" cy="258358"/>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0764" y="428174"/>
            <a:ext cx="1700927" cy="9122691"/>
          </a:xfrm>
          <a:prstGeom prst="rect">
            <a:avLst/>
          </a:prstGeo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7984" y="428174"/>
            <a:ext cx="4976786" cy="9122691"/>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163" y="6870482"/>
            <a:ext cx="6425724" cy="2123513"/>
          </a:xfrm>
          <a:prstGeom prst="rect">
            <a:avLst/>
          </a:prstGeom>
        </p:spPr>
        <p:txBody>
          <a:bodyPr anchor="t"/>
          <a:lstStyle>
            <a:lvl1pPr algn="l">
              <a:defRPr sz="4317"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97163" y="4531650"/>
            <a:ext cx="6425724" cy="2338834"/>
          </a:xfrm>
        </p:spPr>
        <p:txBody>
          <a:bodyPr anchor="b"/>
          <a:lstStyle>
            <a:lvl1pPr marL="0" indent="0">
              <a:buNone/>
              <a:defRPr sz="2159">
                <a:solidFill>
                  <a:schemeClr val="tx1">
                    <a:tint val="75000"/>
                  </a:schemeClr>
                </a:solidFill>
              </a:defRPr>
            </a:lvl1pPr>
            <a:lvl2pPr marL="493433" indent="0">
              <a:buNone/>
              <a:defRPr sz="1943">
                <a:solidFill>
                  <a:schemeClr val="tx1">
                    <a:tint val="75000"/>
                  </a:schemeClr>
                </a:solidFill>
              </a:defRPr>
            </a:lvl2pPr>
            <a:lvl3pPr marL="986867" indent="0">
              <a:buNone/>
              <a:defRPr sz="1727">
                <a:solidFill>
                  <a:schemeClr val="tx1">
                    <a:tint val="75000"/>
                  </a:schemeClr>
                </a:solidFill>
              </a:defRPr>
            </a:lvl3pPr>
            <a:lvl4pPr marL="1480302" indent="0">
              <a:buNone/>
              <a:defRPr sz="1511">
                <a:solidFill>
                  <a:schemeClr val="tx1">
                    <a:tint val="75000"/>
                  </a:schemeClr>
                </a:solidFill>
              </a:defRPr>
            </a:lvl4pPr>
            <a:lvl5pPr marL="1973735" indent="0">
              <a:buNone/>
              <a:defRPr sz="1511">
                <a:solidFill>
                  <a:schemeClr val="tx1">
                    <a:tint val="75000"/>
                  </a:schemeClr>
                </a:solidFill>
              </a:defRPr>
            </a:lvl5pPr>
            <a:lvl6pPr marL="2467169" indent="0">
              <a:buNone/>
              <a:defRPr sz="1511">
                <a:solidFill>
                  <a:schemeClr val="tx1">
                    <a:tint val="75000"/>
                  </a:schemeClr>
                </a:solidFill>
              </a:defRPr>
            </a:lvl6pPr>
            <a:lvl7pPr marL="2960602" indent="0">
              <a:buNone/>
              <a:defRPr sz="1511">
                <a:solidFill>
                  <a:schemeClr val="tx1">
                    <a:tint val="75000"/>
                  </a:schemeClr>
                </a:solidFill>
              </a:defRPr>
            </a:lvl7pPr>
            <a:lvl8pPr marL="3454037" indent="0">
              <a:buNone/>
              <a:defRPr sz="1511">
                <a:solidFill>
                  <a:schemeClr val="tx1">
                    <a:tint val="75000"/>
                  </a:schemeClr>
                </a:solidFill>
              </a:defRPr>
            </a:lvl8pPr>
            <a:lvl9pPr marL="3947471" indent="0">
              <a:buNone/>
              <a:defRPr sz="1511">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7984"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842835"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77986" y="2393287"/>
            <a:ext cx="3340169"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77986" y="3390694"/>
            <a:ext cx="3340169"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0214" y="2393287"/>
            <a:ext cx="3341481"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840214" y="3390694"/>
            <a:ext cx="3341481"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8" name="フッター プレースホルダ 7"/>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4" name="フッター プレースホルダ 3"/>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3" name="フッター プレースホルダ 2"/>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6" y="425693"/>
            <a:ext cx="2487081" cy="1811669"/>
          </a:xfrm>
          <a:prstGeom prst="rect">
            <a:avLst/>
          </a:prstGeom>
        </p:spPr>
        <p:txBody>
          <a:bodyPr anchor="b"/>
          <a:lstStyle>
            <a:lvl1pPr algn="l">
              <a:defRPr sz="2159" b="1"/>
            </a:lvl1pPr>
          </a:lstStyle>
          <a:p>
            <a:r>
              <a:rPr kumimoji="1" lang="ja-JP" altLang="en-US"/>
              <a:t>マスタ タイトルの書式設定</a:t>
            </a:r>
          </a:p>
        </p:txBody>
      </p:sp>
      <p:sp>
        <p:nvSpPr>
          <p:cNvPr id="3" name="コンテンツ プレースホルダ 2"/>
          <p:cNvSpPr>
            <a:spLocks noGrp="1"/>
          </p:cNvSpPr>
          <p:nvPr>
            <p:ph idx="1"/>
          </p:nvPr>
        </p:nvSpPr>
        <p:spPr>
          <a:xfrm>
            <a:off x="2955625" y="425697"/>
            <a:ext cx="4226069" cy="9125167"/>
          </a:xfrm>
        </p:spPr>
        <p:txBody>
          <a:bodyPr/>
          <a:lstStyle>
            <a:lvl1pPr>
              <a:defRPr sz="3453"/>
            </a:lvl1pPr>
            <a:lvl2pPr>
              <a:defRPr sz="3022"/>
            </a:lvl2pPr>
            <a:lvl3pPr>
              <a:defRPr sz="2590"/>
            </a:lvl3pPr>
            <a:lvl4pPr>
              <a:defRPr sz="2159"/>
            </a:lvl4pPr>
            <a:lvl5pPr>
              <a:defRPr sz="2159"/>
            </a:lvl5pPr>
            <a:lvl6pPr>
              <a:defRPr sz="2159"/>
            </a:lvl6pPr>
            <a:lvl7pPr>
              <a:defRPr sz="2159"/>
            </a:lvl7pPr>
            <a:lvl8pPr>
              <a:defRPr sz="2159"/>
            </a:lvl8pPr>
            <a:lvl9pPr>
              <a:defRPr sz="2159"/>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7986" y="2237363"/>
            <a:ext cx="2487081" cy="7313498"/>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749" y="7484269"/>
            <a:ext cx="4535805" cy="883561"/>
          </a:xfrm>
          <a:prstGeom prst="rect">
            <a:avLst/>
          </a:prstGeom>
        </p:spPr>
        <p:txBody>
          <a:bodyPr anchor="b"/>
          <a:lstStyle>
            <a:lvl1pPr algn="l">
              <a:defRPr sz="2159" b="1"/>
            </a:lvl1pPr>
          </a:lstStyle>
          <a:p>
            <a:r>
              <a:rPr kumimoji="1" lang="ja-JP" altLang="en-US"/>
              <a:t>マスタ タイトルの書式設定</a:t>
            </a:r>
          </a:p>
        </p:txBody>
      </p:sp>
      <p:sp>
        <p:nvSpPr>
          <p:cNvPr id="3" name="図プレースホルダ 2"/>
          <p:cNvSpPr>
            <a:spLocks noGrp="1"/>
          </p:cNvSpPr>
          <p:nvPr>
            <p:ph type="pic" idx="1"/>
          </p:nvPr>
        </p:nvSpPr>
        <p:spPr>
          <a:xfrm>
            <a:off x="1481749" y="955334"/>
            <a:ext cx="4535805" cy="6415088"/>
          </a:xfrm>
        </p:spPr>
        <p:txBody>
          <a:bodyPr/>
          <a:lstStyle>
            <a:lvl1pPr marL="0" indent="0">
              <a:buNone/>
              <a:defRPr sz="3453"/>
            </a:lvl1pPr>
            <a:lvl2pPr marL="493433" indent="0">
              <a:buNone/>
              <a:defRPr sz="3022"/>
            </a:lvl2pPr>
            <a:lvl3pPr marL="986867" indent="0">
              <a:buNone/>
              <a:defRPr sz="2590"/>
            </a:lvl3pPr>
            <a:lvl4pPr marL="1480302" indent="0">
              <a:buNone/>
              <a:defRPr sz="2159"/>
            </a:lvl4pPr>
            <a:lvl5pPr marL="1973735" indent="0">
              <a:buNone/>
              <a:defRPr sz="2159"/>
            </a:lvl5pPr>
            <a:lvl6pPr marL="2467169" indent="0">
              <a:buNone/>
              <a:defRPr sz="2159"/>
            </a:lvl6pPr>
            <a:lvl7pPr marL="2960602" indent="0">
              <a:buNone/>
              <a:defRPr sz="2159"/>
            </a:lvl7pPr>
            <a:lvl8pPr marL="3454037" indent="0">
              <a:buNone/>
              <a:defRPr sz="2159"/>
            </a:lvl8pPr>
            <a:lvl9pPr marL="3947471" indent="0">
              <a:buNone/>
              <a:defRPr sz="2159"/>
            </a:lvl9pPr>
          </a:lstStyle>
          <a:p>
            <a:endParaRPr kumimoji="1" lang="ja-JP" altLang="en-US"/>
          </a:p>
        </p:txBody>
      </p:sp>
      <p:sp>
        <p:nvSpPr>
          <p:cNvPr id="4" name="テキスト プレースホルダ 3"/>
          <p:cNvSpPr>
            <a:spLocks noGrp="1"/>
          </p:cNvSpPr>
          <p:nvPr>
            <p:ph type="body" sz="half" idx="2"/>
          </p:nvPr>
        </p:nvSpPr>
        <p:spPr>
          <a:xfrm>
            <a:off x="1481749" y="8367830"/>
            <a:ext cx="4535805" cy="1254802"/>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2025/8/5</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77984" y="682701"/>
            <a:ext cx="6803708" cy="8868164"/>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 5"/>
          <p:cNvSpPr>
            <a:spLocks noGrp="1"/>
          </p:cNvSpPr>
          <p:nvPr>
            <p:ph type="sldNum" sz="quarter" idx="4"/>
          </p:nvPr>
        </p:nvSpPr>
        <p:spPr>
          <a:xfrm>
            <a:off x="3127170" y="10397718"/>
            <a:ext cx="1763924" cy="294095"/>
          </a:xfrm>
          <a:prstGeom prst="rect">
            <a:avLst/>
          </a:prstGeom>
        </p:spPr>
        <p:txBody>
          <a:bodyPr vert="horz" lIns="91440" tIns="45720" rIns="91440" bIns="45720" rtlCol="0" anchor="ctr"/>
          <a:lstStyle>
            <a:lvl1pPr algn="ctr">
              <a:defRPr sz="1295">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86867" rtl="0" eaLnBrk="1" latinLnBrk="0" hangingPunct="1">
        <a:spcBef>
          <a:spcPct val="0"/>
        </a:spcBef>
        <a:buNone/>
        <a:defRPr kumimoji="1" sz="4748" kern="1200">
          <a:solidFill>
            <a:schemeClr val="tx1"/>
          </a:solidFill>
          <a:latin typeface="+mj-lt"/>
          <a:ea typeface="+mj-ea"/>
          <a:cs typeface="+mj-cs"/>
        </a:defRPr>
      </a:lvl1pPr>
    </p:titleStyle>
    <p:bodyStyle>
      <a:lvl1pPr marL="370075" indent="-370075" algn="l" defTabSz="986867" rtl="0" eaLnBrk="1" latinLnBrk="0" hangingPunct="1">
        <a:spcBef>
          <a:spcPct val="20000"/>
        </a:spcBef>
        <a:buFont typeface="Arial" pitchFamily="34" charset="0"/>
        <a:buChar char="•"/>
        <a:defRPr kumimoji="1" sz="1295" kern="1200">
          <a:solidFill>
            <a:schemeClr val="tx1"/>
          </a:solidFill>
          <a:latin typeface="+mn-lt"/>
          <a:ea typeface="+mn-ea"/>
          <a:cs typeface="+mn-cs"/>
        </a:defRPr>
      </a:lvl1pPr>
      <a:lvl2pPr marL="801830" indent="-308397" algn="l" defTabSz="986867" rtl="0" eaLnBrk="1" latinLnBrk="0" hangingPunct="1">
        <a:spcBef>
          <a:spcPct val="20000"/>
        </a:spcBef>
        <a:buFont typeface="Arial" pitchFamily="34" charset="0"/>
        <a:buChar char="–"/>
        <a:defRPr kumimoji="1" sz="1187" kern="1200">
          <a:solidFill>
            <a:schemeClr val="tx1"/>
          </a:solidFill>
          <a:latin typeface="+mn-lt"/>
          <a:ea typeface="+mn-ea"/>
          <a:cs typeface="+mn-cs"/>
        </a:defRPr>
      </a:lvl2pPr>
      <a:lvl3pPr marL="1233585" indent="-246717" algn="l" defTabSz="986867" rtl="0" eaLnBrk="1" latinLnBrk="0" hangingPunct="1">
        <a:spcBef>
          <a:spcPct val="20000"/>
        </a:spcBef>
        <a:buFont typeface="Arial" pitchFamily="34" charset="0"/>
        <a:buChar char="•"/>
        <a:defRPr kumimoji="1" sz="1133" kern="1200">
          <a:solidFill>
            <a:schemeClr val="tx1"/>
          </a:solidFill>
          <a:latin typeface="+mn-lt"/>
          <a:ea typeface="+mn-ea"/>
          <a:cs typeface="+mn-cs"/>
        </a:defRPr>
      </a:lvl3pPr>
      <a:lvl4pPr marL="1727018"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4pPr>
      <a:lvl5pPr marL="2220453"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5pPr>
      <a:lvl6pPr marL="2713886"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6pPr>
      <a:lvl7pPr marL="3207320"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7pPr>
      <a:lvl8pPr marL="3700753"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8pPr>
      <a:lvl9pPr marL="4194188"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9pPr>
    </p:bodyStyle>
    <p:otherStyle>
      <a:defPPr>
        <a:defRPr lang="ja-JP"/>
      </a:defPPr>
      <a:lvl1pPr marL="0" algn="l" defTabSz="986867" rtl="0" eaLnBrk="1" latinLnBrk="0" hangingPunct="1">
        <a:defRPr kumimoji="1" sz="1943" kern="1200">
          <a:solidFill>
            <a:schemeClr val="tx1"/>
          </a:solidFill>
          <a:latin typeface="+mn-lt"/>
          <a:ea typeface="+mn-ea"/>
          <a:cs typeface="+mn-cs"/>
        </a:defRPr>
      </a:lvl1pPr>
      <a:lvl2pPr marL="493433" algn="l" defTabSz="986867" rtl="0" eaLnBrk="1" latinLnBrk="0" hangingPunct="1">
        <a:defRPr kumimoji="1" sz="1943" kern="1200">
          <a:solidFill>
            <a:schemeClr val="tx1"/>
          </a:solidFill>
          <a:latin typeface="+mn-lt"/>
          <a:ea typeface="+mn-ea"/>
          <a:cs typeface="+mn-cs"/>
        </a:defRPr>
      </a:lvl2pPr>
      <a:lvl3pPr marL="986867" algn="l" defTabSz="986867" rtl="0" eaLnBrk="1" latinLnBrk="0" hangingPunct="1">
        <a:defRPr kumimoji="1" sz="1943" kern="1200">
          <a:solidFill>
            <a:schemeClr val="tx1"/>
          </a:solidFill>
          <a:latin typeface="+mn-lt"/>
          <a:ea typeface="+mn-ea"/>
          <a:cs typeface="+mn-cs"/>
        </a:defRPr>
      </a:lvl3pPr>
      <a:lvl4pPr marL="1480302" algn="l" defTabSz="986867" rtl="0" eaLnBrk="1" latinLnBrk="0" hangingPunct="1">
        <a:defRPr kumimoji="1" sz="1943" kern="1200">
          <a:solidFill>
            <a:schemeClr val="tx1"/>
          </a:solidFill>
          <a:latin typeface="+mn-lt"/>
          <a:ea typeface="+mn-ea"/>
          <a:cs typeface="+mn-cs"/>
        </a:defRPr>
      </a:lvl4pPr>
      <a:lvl5pPr marL="1973735" algn="l" defTabSz="986867" rtl="0" eaLnBrk="1" latinLnBrk="0" hangingPunct="1">
        <a:defRPr kumimoji="1" sz="1943" kern="1200">
          <a:solidFill>
            <a:schemeClr val="tx1"/>
          </a:solidFill>
          <a:latin typeface="+mn-lt"/>
          <a:ea typeface="+mn-ea"/>
          <a:cs typeface="+mn-cs"/>
        </a:defRPr>
      </a:lvl5pPr>
      <a:lvl6pPr marL="2467169" algn="l" defTabSz="986867" rtl="0" eaLnBrk="1" latinLnBrk="0" hangingPunct="1">
        <a:defRPr kumimoji="1" sz="1943" kern="1200">
          <a:solidFill>
            <a:schemeClr val="tx1"/>
          </a:solidFill>
          <a:latin typeface="+mn-lt"/>
          <a:ea typeface="+mn-ea"/>
          <a:cs typeface="+mn-cs"/>
        </a:defRPr>
      </a:lvl6pPr>
      <a:lvl7pPr marL="2960602" algn="l" defTabSz="986867" rtl="0" eaLnBrk="1" latinLnBrk="0" hangingPunct="1">
        <a:defRPr kumimoji="1" sz="1943" kern="1200">
          <a:solidFill>
            <a:schemeClr val="tx1"/>
          </a:solidFill>
          <a:latin typeface="+mn-lt"/>
          <a:ea typeface="+mn-ea"/>
          <a:cs typeface="+mn-cs"/>
        </a:defRPr>
      </a:lvl7pPr>
      <a:lvl8pPr marL="3454037" algn="l" defTabSz="986867" rtl="0" eaLnBrk="1" latinLnBrk="0" hangingPunct="1">
        <a:defRPr kumimoji="1" sz="1943" kern="1200">
          <a:solidFill>
            <a:schemeClr val="tx1"/>
          </a:solidFill>
          <a:latin typeface="+mn-lt"/>
          <a:ea typeface="+mn-ea"/>
          <a:cs typeface="+mn-cs"/>
        </a:defRPr>
      </a:lvl8pPr>
      <a:lvl9pPr marL="3947471" algn="l" defTabSz="986867"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1.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角丸四角形 45">
            <a:extLst>
              <a:ext uri="{FF2B5EF4-FFF2-40B4-BE49-F238E27FC236}">
                <a16:creationId xmlns:a16="http://schemas.microsoft.com/office/drawing/2014/main" id="{4EB1E75F-A4AD-57AA-0556-997B6C806EF8}"/>
              </a:ext>
            </a:extLst>
          </p:cNvPr>
          <p:cNvSpPr/>
          <p:nvPr/>
        </p:nvSpPr>
        <p:spPr bwMode="auto">
          <a:xfrm>
            <a:off x="899517" y="1731030"/>
            <a:ext cx="6301383" cy="2192588"/>
          </a:xfrm>
          <a:prstGeom prst="roundRect">
            <a:avLst>
              <a:gd name="adj" fmla="val 9191"/>
            </a:avLst>
          </a:prstGeom>
          <a:noFill/>
          <a:ln w="19050">
            <a:solidFill>
              <a:schemeClr val="tx1">
                <a:lumMod val="50000"/>
                <a:lumOff val="50000"/>
              </a:schemeClr>
            </a:solidFill>
            <a:round/>
            <a:headEnd/>
            <a:tailEnd type="triangle" w="med" len="sm"/>
          </a:ln>
        </p:spPr>
        <p:txBody>
          <a:bodyPr lIns="68415" tIns="34208" rIns="68415" bIns="34208" rtlCol="0" anchor="ctr"/>
          <a:lstStyle/>
          <a:p>
            <a:pPr algn="ctr"/>
            <a:endParaRPr kumimoji="1" lang="ja-JP" altLang="en-US"/>
          </a:p>
        </p:txBody>
      </p:sp>
      <p:sp>
        <p:nvSpPr>
          <p:cNvPr id="47" name="直角三角形 46">
            <a:extLst>
              <a:ext uri="{FF2B5EF4-FFF2-40B4-BE49-F238E27FC236}">
                <a16:creationId xmlns:a16="http://schemas.microsoft.com/office/drawing/2014/main" id="{D154127F-15C3-CF27-433F-1FE90028E3FA}"/>
              </a:ext>
            </a:extLst>
          </p:cNvPr>
          <p:cNvSpPr/>
          <p:nvPr/>
        </p:nvSpPr>
        <p:spPr bwMode="auto">
          <a:xfrm>
            <a:off x="113" y="5346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sp>
        <p:nvSpPr>
          <p:cNvPr id="4" name="正方形/長方形 3"/>
          <p:cNvSpPr/>
          <p:nvPr/>
        </p:nvSpPr>
        <p:spPr bwMode="auto">
          <a:xfrm>
            <a:off x="859358" y="875170"/>
            <a:ext cx="6336000" cy="760590"/>
          </a:xfrm>
          <a:prstGeom prst="rect">
            <a:avLst/>
          </a:prstGeom>
          <a:noFill/>
          <a:ln w="25400">
            <a:noFill/>
            <a:round/>
            <a:headEnd/>
            <a:tailEnd type="triangle" w="med" len="sm"/>
          </a:ln>
        </p:spPr>
        <p:txBody>
          <a:bodyPr lIns="73842" tIns="36922" rIns="73842" bIns="36922" rtlCol="0" anchor="t"/>
          <a:lstStyle/>
          <a:p>
            <a:r>
              <a:rPr lang="ja-JP" altLang="en-US" sz="2200" dirty="0">
                <a:solidFill>
                  <a:srgbClr val="92D050"/>
                </a:solidFill>
                <a:latin typeface="HGSSoeiKakugothicUB" panose="020B0900000000000000" pitchFamily="34" charset="-128"/>
                <a:ea typeface="HGSSoeiKakugothicUB" panose="020B0900000000000000" pitchFamily="34" charset="-128"/>
              </a:rPr>
              <a:t>我が社は仕事と介護を両立する社員を</a:t>
            </a:r>
          </a:p>
          <a:p>
            <a:r>
              <a:rPr lang="ja-JP" altLang="en-US" sz="2200" dirty="0">
                <a:solidFill>
                  <a:srgbClr val="92D050"/>
                </a:solidFill>
                <a:latin typeface="HGSSoeiKakugothicUB" panose="020B0900000000000000" pitchFamily="34" charset="-128"/>
                <a:ea typeface="HGSSoeiKakugothicUB" panose="020B0900000000000000" pitchFamily="34" charset="-128"/>
              </a:rPr>
              <a:t>積極的にサポートします！</a:t>
            </a:r>
            <a:endParaRPr kumimoji="1" lang="ja-JP" altLang="en-US" sz="2200" dirty="0">
              <a:solidFill>
                <a:srgbClr val="92D050"/>
              </a:solidFill>
              <a:latin typeface="HGSSoeiKakugothicUB" panose="020B0900000000000000" pitchFamily="34" charset="-128"/>
              <a:ea typeface="HGSSoeiKakugothicUB" panose="020B0900000000000000" pitchFamily="34" charset="-128"/>
            </a:endParaRPr>
          </a:p>
        </p:txBody>
      </p:sp>
      <p:sp>
        <p:nvSpPr>
          <p:cNvPr id="48" name="直角三角形 47">
            <a:extLst>
              <a:ext uri="{FF2B5EF4-FFF2-40B4-BE49-F238E27FC236}">
                <a16:creationId xmlns:a16="http://schemas.microsoft.com/office/drawing/2014/main" id="{5BD9F6D4-0793-57C5-EA4E-AEBFBDDE5614}"/>
              </a:ext>
            </a:extLst>
          </p:cNvPr>
          <p:cNvSpPr/>
          <p:nvPr/>
        </p:nvSpPr>
        <p:spPr bwMode="auto">
          <a:xfrm flipV="1">
            <a:off x="0" y="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grpSp>
        <p:nvGrpSpPr>
          <p:cNvPr id="52" name="グループ化 51">
            <a:extLst>
              <a:ext uri="{FF2B5EF4-FFF2-40B4-BE49-F238E27FC236}">
                <a16:creationId xmlns:a16="http://schemas.microsoft.com/office/drawing/2014/main" id="{A3417ED7-E459-8BED-443A-BE48D43156B0}"/>
              </a:ext>
            </a:extLst>
          </p:cNvPr>
          <p:cNvGrpSpPr/>
          <p:nvPr/>
        </p:nvGrpSpPr>
        <p:grpSpPr>
          <a:xfrm>
            <a:off x="900113" y="5901059"/>
            <a:ext cx="6408000" cy="756000"/>
            <a:chOff x="900113" y="1860978"/>
            <a:chExt cx="6408000" cy="756000"/>
          </a:xfrm>
        </p:grpSpPr>
        <p:sp>
          <p:nvSpPr>
            <p:cNvPr id="53" name="テキスト ボックス 52">
              <a:extLst>
                <a:ext uri="{FF2B5EF4-FFF2-40B4-BE49-F238E27FC236}">
                  <a16:creationId xmlns:a16="http://schemas.microsoft.com/office/drawing/2014/main" id="{EB8FFAB3-DA38-508B-CA33-4F1140E516D7}"/>
                </a:ext>
              </a:extLst>
            </p:cNvPr>
            <p:cNvSpPr txBox="1"/>
            <p:nvPr/>
          </p:nvSpPr>
          <p:spPr>
            <a:xfrm>
              <a:off x="900113" y="1932978"/>
              <a:ext cx="6408000" cy="656590"/>
            </a:xfrm>
            <a:prstGeom prst="rect">
              <a:avLst/>
            </a:prstGeom>
            <a:noFill/>
          </p:spPr>
          <p:txBody>
            <a:bodyPr wrap="square" rtlCol="0">
              <a:spAutoFit/>
            </a:bodyPr>
            <a:lstStyle/>
            <a:p>
              <a:pPr marL="180000">
                <a:lnSpc>
                  <a:spcPts val="2200"/>
                </a:lnSpc>
              </a:pPr>
              <a:r>
                <a:rPr lang="ja-JP" altLang="en-US"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仕事と介護の両立支援制度や介護保険制度等による介護サービスを必要に応じて活用しましょう！</a:t>
              </a:r>
              <a:endParaRPr lang="en-US" altLang="ja-JP" sz="2000">
                <a:latin typeface="HGSSoeiKakugothicUB" panose="020B0900000000000000" pitchFamily="34" charset="-128"/>
                <a:ea typeface="HGSSoeiKakugothicUB" panose="020B0900000000000000" pitchFamily="34" charset="-128"/>
              </a:endParaRPr>
            </a:p>
          </p:txBody>
        </p:sp>
        <p:sp>
          <p:nvSpPr>
            <p:cNvPr id="54" name="正方形/長方形 53">
              <a:extLst>
                <a:ext uri="{FF2B5EF4-FFF2-40B4-BE49-F238E27FC236}">
                  <a16:creationId xmlns:a16="http://schemas.microsoft.com/office/drawing/2014/main" id="{1883029F-0CBD-0018-04BB-9DCBBA291DA5}"/>
                </a:ext>
              </a:extLst>
            </p:cNvPr>
            <p:cNvSpPr/>
            <p:nvPr/>
          </p:nvSpPr>
          <p:spPr bwMode="auto">
            <a:xfrm>
              <a:off x="900113" y="1860978"/>
              <a:ext cx="180000" cy="756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55" name="正方形/長方形 54">
              <a:extLst>
                <a:ext uri="{FF2B5EF4-FFF2-40B4-BE49-F238E27FC236}">
                  <a16:creationId xmlns:a16="http://schemas.microsoft.com/office/drawing/2014/main" id="{F5F19192-9F81-3036-97B3-45EE43EBDDCF}"/>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sp>
        <p:nvSpPr>
          <p:cNvPr id="100" name="テキスト ボックス 99">
            <a:extLst>
              <a:ext uri="{FF2B5EF4-FFF2-40B4-BE49-F238E27FC236}">
                <a16:creationId xmlns:a16="http://schemas.microsoft.com/office/drawing/2014/main" id="{249E4F06-E49F-60C8-79A6-7757AD543E21}"/>
              </a:ext>
            </a:extLst>
          </p:cNvPr>
          <p:cNvSpPr txBox="1"/>
          <p:nvPr/>
        </p:nvSpPr>
        <p:spPr>
          <a:xfrm>
            <a:off x="900113" y="483817"/>
            <a:ext cx="4183516" cy="389513"/>
          </a:xfrm>
          <a:prstGeom prst="roundRect">
            <a:avLst>
              <a:gd name="adj" fmla="val 50000"/>
            </a:avLst>
          </a:prstGeom>
          <a:solidFill>
            <a:srgbClr val="92D050">
              <a:alpha val="20117"/>
            </a:srgbClr>
          </a:solidFill>
          <a:ln>
            <a:noFill/>
          </a:ln>
        </p:spPr>
        <p:txBody>
          <a:bodyPr wrap="square" rtlCol="0" anchor="ctr">
            <a:spAutoFit/>
          </a:bodyPr>
          <a:lstStyle/>
          <a:p>
            <a:pPr marL="0" lvl="2" algn="ctr"/>
            <a:r>
              <a:rPr lang="ja-JP" altLang="en-US" sz="1200" b="1">
                <a:latin typeface="+mn-ea"/>
              </a:rPr>
              <a:t>介護休業及び両立支援制度等取得・利用促進方針周知例</a:t>
            </a:r>
            <a:endParaRPr lang="en-US" altLang="ja-JP" sz="1200">
              <a:latin typeface="+mn-ea"/>
            </a:endParaRPr>
          </a:p>
        </p:txBody>
      </p:sp>
      <p:sp>
        <p:nvSpPr>
          <p:cNvPr id="5" name="テキスト ボックス 4">
            <a:extLst>
              <a:ext uri="{FF2B5EF4-FFF2-40B4-BE49-F238E27FC236}">
                <a16:creationId xmlns:a16="http://schemas.microsoft.com/office/drawing/2014/main" id="{3D20EE56-D0BC-D3E5-8A60-A6A75E1510A2}"/>
              </a:ext>
            </a:extLst>
          </p:cNvPr>
          <p:cNvSpPr txBox="1"/>
          <p:nvPr/>
        </p:nvSpPr>
        <p:spPr>
          <a:xfrm>
            <a:off x="1039813" y="2106716"/>
            <a:ext cx="4992687" cy="1015663"/>
          </a:xfrm>
          <a:prstGeom prst="rect">
            <a:avLst/>
          </a:prstGeom>
          <a:noFill/>
        </p:spPr>
        <p:txBody>
          <a:bodyPr wrap="square" rtlCol="0">
            <a:spAutoFit/>
          </a:bodyPr>
          <a:lstStyle/>
          <a:p>
            <a:pPr marL="0" lvl="1" algn="just"/>
            <a:r>
              <a:rPr lang="ja-JP" altLang="en-US" sz="1200" dirty="0">
                <a:latin typeface="+mn-ea"/>
              </a:rPr>
              <a:t>□□□□□□□□□□□□□□□□□□□□□□□□□□□□□□□□□□□□□□□□□□□□□□□□□□□□□□□□□□□□□□□□□□□□□□□□□□□□□□□□□□□□□□□□□□□□□□□□□□□□□□□□□□□□□□□□□□□□□□□□□□□□□□□□□□□□□□□□□□□□□□□□□□□□□□□□□□</a:t>
            </a:r>
            <a:endParaRPr lang="en-US" altLang="ja-JP" sz="1200" dirty="0">
              <a:latin typeface="+mn-ea"/>
            </a:endParaRPr>
          </a:p>
        </p:txBody>
      </p:sp>
      <p:sp>
        <p:nvSpPr>
          <p:cNvPr id="6" name="テキスト ボックス 5">
            <a:extLst>
              <a:ext uri="{FF2B5EF4-FFF2-40B4-BE49-F238E27FC236}">
                <a16:creationId xmlns:a16="http://schemas.microsoft.com/office/drawing/2014/main" id="{29AB997D-9527-03FA-FB82-05DFF5FF097E}"/>
              </a:ext>
            </a:extLst>
          </p:cNvPr>
          <p:cNvSpPr txBox="1"/>
          <p:nvPr/>
        </p:nvSpPr>
        <p:spPr>
          <a:xfrm>
            <a:off x="1039813" y="3141014"/>
            <a:ext cx="5941225" cy="701795"/>
          </a:xfrm>
          <a:prstGeom prst="rect">
            <a:avLst/>
          </a:prstGeom>
          <a:noFill/>
        </p:spPr>
        <p:txBody>
          <a:bodyPr wrap="square" rtlCol="0">
            <a:spAutoFit/>
          </a:bodyPr>
          <a:lstStyle/>
          <a:p>
            <a:pPr marL="0" lvl="1" algn="just">
              <a:lnSpc>
                <a:spcPct val="150000"/>
              </a:lnSpc>
            </a:pPr>
            <a:r>
              <a:rPr lang="ja-JP" altLang="en-US" sz="1400" b="1">
                <a:latin typeface="+mn-ea"/>
              </a:rPr>
              <a:t>～我が社の目標～</a:t>
            </a:r>
          </a:p>
          <a:p>
            <a:pPr marL="180000" lvl="1" algn="just">
              <a:lnSpc>
                <a:spcPct val="150000"/>
              </a:lnSpc>
            </a:pPr>
            <a:r>
              <a:rPr lang="ja-JP" altLang="en-US" sz="1400" b="1">
                <a:latin typeface="+mn-ea"/>
              </a:rPr>
              <a:t>介護を理由として退職する社員を生じさせない。</a:t>
            </a:r>
            <a:endParaRPr lang="en-US" altLang="ja-JP" sz="1400"/>
          </a:p>
        </p:txBody>
      </p:sp>
      <p:sp>
        <p:nvSpPr>
          <p:cNvPr id="11" name="テキスト ボックス 10">
            <a:extLst>
              <a:ext uri="{FF2B5EF4-FFF2-40B4-BE49-F238E27FC236}">
                <a16:creationId xmlns:a16="http://schemas.microsoft.com/office/drawing/2014/main" id="{7E34250A-6449-6CC0-3764-538A373DDEED}"/>
              </a:ext>
            </a:extLst>
          </p:cNvPr>
          <p:cNvSpPr txBox="1"/>
          <p:nvPr/>
        </p:nvSpPr>
        <p:spPr>
          <a:xfrm>
            <a:off x="900113" y="6744638"/>
            <a:ext cx="6408000" cy="3654847"/>
          </a:xfrm>
          <a:prstGeom prst="rect">
            <a:avLst/>
          </a:prstGeom>
          <a:noFill/>
        </p:spPr>
        <p:txBody>
          <a:bodyPr wrap="square" rtlCol="0">
            <a:spAutoFit/>
          </a:bodyPr>
          <a:lstStyle/>
          <a:p>
            <a:pPr marL="0" lvl="1" algn="just">
              <a:spcAft>
                <a:spcPts val="300"/>
              </a:spcAft>
            </a:pPr>
            <a:r>
              <a:rPr lang="ja-JP" altLang="en-US" sz="1200" b="1">
                <a:solidFill>
                  <a:srgbClr val="92D050"/>
                </a:solidFill>
                <a:latin typeface="+mn-ea"/>
              </a:rPr>
              <a:t>≪短期の休暇が必要な場合≫</a:t>
            </a:r>
            <a:endParaRPr lang="en-US" altLang="ja-JP" sz="1200" b="1">
              <a:solidFill>
                <a:srgbClr val="92D050"/>
              </a:solidFill>
              <a:latin typeface="+mn-ea"/>
            </a:endParaRPr>
          </a:p>
          <a:p>
            <a:pPr marL="0" lvl="1" algn="just">
              <a:spcAft>
                <a:spcPts val="300"/>
              </a:spcAft>
            </a:pPr>
            <a:r>
              <a:rPr lang="ja-JP" altLang="en-US" sz="1200">
                <a:solidFill>
                  <a:srgbClr val="92D050"/>
                </a:solidFill>
                <a:latin typeface="+mn-ea"/>
              </a:rPr>
              <a:t>● </a:t>
            </a:r>
            <a:r>
              <a:rPr lang="ja-JP" altLang="en-US" sz="1200" b="1">
                <a:latin typeface="+mn-ea"/>
              </a:rPr>
              <a:t>介護休暇</a:t>
            </a:r>
            <a:r>
              <a:rPr lang="ja-JP" altLang="en-US" sz="1200">
                <a:latin typeface="+mn-ea"/>
              </a:rPr>
              <a:t>：対象家族１人につき年に５日以内、２人以上なら年</a:t>
            </a:r>
            <a:r>
              <a:rPr lang="en-US" altLang="ja-JP" sz="1200">
                <a:latin typeface="+mn-ea"/>
              </a:rPr>
              <a:t>10</a:t>
            </a:r>
            <a:r>
              <a:rPr lang="ja-JP" altLang="en-US" sz="1200">
                <a:latin typeface="+mn-ea"/>
              </a:rPr>
              <a:t>日以内。</a:t>
            </a:r>
          </a:p>
          <a:p>
            <a:pPr marL="0" lvl="1" algn="just">
              <a:spcAft>
                <a:spcPts val="300"/>
              </a:spcAft>
            </a:pPr>
            <a:r>
              <a:rPr lang="ja-JP" altLang="en-US" sz="1200">
                <a:latin typeface="+mn-ea"/>
              </a:rPr>
              <a:t>　　　　　　　　　時間単位でも取得可能。</a:t>
            </a:r>
          </a:p>
          <a:p>
            <a:pPr marL="648000" lvl="1" indent="-576000" algn="just">
              <a:spcAft>
                <a:spcPts val="300"/>
              </a:spcAft>
            </a:pPr>
            <a:r>
              <a:rPr lang="ja-JP" altLang="en-US" sz="1200">
                <a:latin typeface="+mn-ea"/>
              </a:rPr>
              <a:t>　（趣旨）介護保険の手続や要介護状態にある家族の通院の付き添いなど、</a:t>
            </a:r>
            <a:r>
              <a:rPr lang="ja-JP" altLang="en-US" sz="1200" b="1" u="sng">
                <a:latin typeface="+mn-ea"/>
              </a:rPr>
              <a:t>日常的な介護のニーズにスポット的に対応</a:t>
            </a:r>
            <a:r>
              <a:rPr lang="ja-JP" altLang="en-US" sz="1200">
                <a:latin typeface="+mn-ea"/>
              </a:rPr>
              <a:t>するためのもの</a:t>
            </a:r>
            <a:endParaRPr lang="en-US" altLang="ja-JP" sz="1200">
              <a:latin typeface="+mn-ea"/>
            </a:endParaRPr>
          </a:p>
          <a:p>
            <a:pPr marL="0" lvl="1" algn="just">
              <a:spcAft>
                <a:spcPts val="300"/>
              </a:spcAft>
            </a:pPr>
            <a:r>
              <a:rPr lang="ja-JP" altLang="en-US" sz="1200" b="1">
                <a:solidFill>
                  <a:srgbClr val="92D050"/>
                </a:solidFill>
                <a:latin typeface="+mn-ea"/>
              </a:rPr>
              <a:t>≪長期の休業が必要な場合≫</a:t>
            </a:r>
          </a:p>
          <a:p>
            <a:pPr marL="0" lvl="1" algn="just">
              <a:spcAft>
                <a:spcPts val="300"/>
              </a:spcAft>
            </a:pPr>
            <a:r>
              <a:rPr lang="ja-JP" altLang="en-US" sz="1200">
                <a:solidFill>
                  <a:srgbClr val="92D050"/>
                </a:solidFill>
                <a:latin typeface="+mn-ea"/>
              </a:rPr>
              <a:t>●</a:t>
            </a:r>
            <a:r>
              <a:rPr lang="ja-JP" altLang="en-US" sz="1200">
                <a:latin typeface="+mn-ea"/>
              </a:rPr>
              <a:t> </a:t>
            </a:r>
            <a:r>
              <a:rPr lang="ja-JP" altLang="en-US" sz="1200" b="1">
                <a:latin typeface="+mn-ea"/>
              </a:rPr>
              <a:t>介護休業</a:t>
            </a:r>
            <a:r>
              <a:rPr lang="ja-JP" altLang="en-US" sz="1200">
                <a:latin typeface="+mn-ea"/>
              </a:rPr>
              <a:t>：対象家族１人につき、通算</a:t>
            </a:r>
            <a:r>
              <a:rPr lang="en-US" altLang="ja-JP" sz="1200">
                <a:latin typeface="+mn-ea"/>
              </a:rPr>
              <a:t>93</a:t>
            </a:r>
            <a:r>
              <a:rPr lang="ja-JP" altLang="en-US" sz="1200">
                <a:latin typeface="+mn-ea"/>
              </a:rPr>
              <a:t>日の範囲内で合計３回。</a:t>
            </a:r>
          </a:p>
          <a:p>
            <a:pPr marL="648000" lvl="1" indent="-576000" algn="just">
              <a:spcAft>
                <a:spcPts val="300"/>
              </a:spcAft>
            </a:pPr>
            <a:r>
              <a:rPr lang="ja-JP" altLang="en-US" sz="1200">
                <a:latin typeface="+mn-ea"/>
              </a:rPr>
              <a:t>　　　　　　　　介護休業給付金（休業開始時の賃金の</a:t>
            </a:r>
            <a:r>
              <a:rPr lang="en-US" altLang="ja-JP" sz="1200">
                <a:latin typeface="+mn-ea"/>
              </a:rPr>
              <a:t>67</a:t>
            </a:r>
            <a:r>
              <a:rPr lang="ja-JP" altLang="en-US" sz="1200">
                <a:latin typeface="+mn-ea"/>
              </a:rPr>
              <a:t>％）も存在。</a:t>
            </a:r>
          </a:p>
          <a:p>
            <a:pPr marL="648000" lvl="1" indent="-576000" algn="just">
              <a:spcAft>
                <a:spcPts val="300"/>
              </a:spcAft>
            </a:pPr>
            <a:r>
              <a:rPr lang="ja-JP" altLang="en-US" sz="1200">
                <a:latin typeface="+mn-ea"/>
              </a:rPr>
              <a:t>　（趣旨）介護休業は、緊急対応のための介護を担うと同時に、</a:t>
            </a:r>
            <a:r>
              <a:rPr lang="ja-JP" altLang="en-US" sz="1200" b="1" u="sng">
                <a:latin typeface="+mn-ea"/>
              </a:rPr>
              <a:t>仕事と介護の両立のための体制を構築（認定申請、ケアマネ決定、施設見学など）するため一定期間休業する場合に対応</a:t>
            </a:r>
            <a:r>
              <a:rPr lang="ja-JP" altLang="en-US" sz="1200">
                <a:latin typeface="+mn-ea"/>
              </a:rPr>
              <a:t>するためのもの</a:t>
            </a:r>
            <a:endParaRPr lang="en-US" altLang="ja-JP" sz="1200">
              <a:latin typeface="+mn-ea"/>
            </a:endParaRPr>
          </a:p>
          <a:p>
            <a:pPr marL="0" lvl="1" algn="just">
              <a:spcAft>
                <a:spcPts val="300"/>
              </a:spcAft>
            </a:pPr>
            <a:r>
              <a:rPr lang="ja-JP" altLang="en-US" sz="1200" b="1">
                <a:solidFill>
                  <a:srgbClr val="92D050"/>
                </a:solidFill>
                <a:latin typeface="+mn-ea"/>
              </a:rPr>
              <a:t>≪仕事をしながら介護に対応する場合≫</a:t>
            </a:r>
          </a:p>
          <a:p>
            <a:pPr marL="0" lvl="1" algn="just">
              <a:spcAft>
                <a:spcPts val="300"/>
              </a:spcAft>
            </a:pPr>
            <a:r>
              <a:rPr lang="ja-JP" altLang="en-US" sz="1200" b="1">
                <a:solidFill>
                  <a:srgbClr val="92D050"/>
                </a:solidFill>
                <a:latin typeface="+mn-ea"/>
              </a:rPr>
              <a:t>●</a:t>
            </a:r>
            <a:r>
              <a:rPr lang="ja-JP" altLang="en-US" sz="1200" b="1">
                <a:latin typeface="+mn-ea"/>
              </a:rPr>
              <a:t> 所定労働時間の短縮等の措置</a:t>
            </a:r>
            <a:r>
              <a:rPr lang="ja-JP" altLang="en-US" sz="1200">
                <a:latin typeface="+mn-ea"/>
              </a:rPr>
              <a:t>：</a:t>
            </a:r>
          </a:p>
          <a:p>
            <a:pPr marL="180000" lvl="1" algn="just">
              <a:spcAft>
                <a:spcPts val="300"/>
              </a:spcAft>
            </a:pPr>
            <a:r>
              <a:rPr lang="ja-JP" altLang="en-US" sz="1200">
                <a:latin typeface="+mn-ea"/>
              </a:rPr>
              <a:t>①所定労働時間の短縮、②フレックスタイム制度、③始業・終業時刻の繰上げ・繰下げ、④介護サービス費用の助成その他これに準ずる制度の中から１つ以上の選択的措置義務。３年以上の間で２回以上利用可能。</a:t>
            </a:r>
            <a:endParaRPr lang="en-US" altLang="ja-JP" sz="1200">
              <a:latin typeface="+mn-ea"/>
            </a:endParaRPr>
          </a:p>
          <a:p>
            <a:pPr marL="648000" lvl="1" indent="-576000" algn="just">
              <a:spcAft>
                <a:spcPts val="300"/>
              </a:spcAft>
            </a:pPr>
            <a:r>
              <a:rPr lang="ja-JP" altLang="en-US" sz="1200">
                <a:latin typeface="+mn-ea"/>
              </a:rPr>
              <a:t>（趣旨）デイサービスの送迎など</a:t>
            </a:r>
            <a:r>
              <a:rPr lang="ja-JP" altLang="en-US" sz="1200" b="1" u="sng">
                <a:latin typeface="+mn-ea"/>
              </a:rPr>
              <a:t>日常的な介護のニーズに定期的に対応</a:t>
            </a:r>
            <a:r>
              <a:rPr lang="ja-JP" altLang="en-US" sz="1200">
                <a:latin typeface="+mn-ea"/>
              </a:rPr>
              <a:t>するためのもの</a:t>
            </a:r>
            <a:endParaRPr lang="en-US" altLang="ja-JP" sz="1200">
              <a:latin typeface="+mn-ea"/>
            </a:endParaRPr>
          </a:p>
        </p:txBody>
      </p:sp>
      <p:sp>
        <p:nvSpPr>
          <p:cNvPr id="31" name="正方形/長方形 30">
            <a:extLst>
              <a:ext uri="{FF2B5EF4-FFF2-40B4-BE49-F238E27FC236}">
                <a16:creationId xmlns:a16="http://schemas.microsoft.com/office/drawing/2014/main" id="{A6447229-FF27-23E8-24DA-60020CBCFD2B}"/>
              </a:ext>
            </a:extLst>
          </p:cNvPr>
          <p:cNvSpPr/>
          <p:nvPr/>
        </p:nvSpPr>
        <p:spPr bwMode="auto">
          <a:xfrm>
            <a:off x="6210300" y="2167005"/>
            <a:ext cx="787399" cy="935425"/>
          </a:xfrm>
          <a:prstGeom prst="rect">
            <a:avLst/>
          </a:prstGeom>
          <a:solidFill>
            <a:schemeClr val="bg1">
              <a:lumMod val="85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45" name="テキスト ボックス 44">
            <a:extLst>
              <a:ext uri="{FF2B5EF4-FFF2-40B4-BE49-F238E27FC236}">
                <a16:creationId xmlns:a16="http://schemas.microsoft.com/office/drawing/2014/main" id="{D439B33C-1FA0-B766-7556-C06ECCE3F23F}"/>
              </a:ext>
            </a:extLst>
          </p:cNvPr>
          <p:cNvSpPr txBox="1"/>
          <p:nvPr/>
        </p:nvSpPr>
        <p:spPr>
          <a:xfrm>
            <a:off x="1039813" y="1811670"/>
            <a:ext cx="5941225" cy="307777"/>
          </a:xfrm>
          <a:prstGeom prst="rect">
            <a:avLst/>
          </a:prstGeom>
          <a:noFill/>
        </p:spPr>
        <p:txBody>
          <a:bodyPr wrap="square" rtlCol="0">
            <a:spAutoFit/>
          </a:bodyPr>
          <a:lstStyle/>
          <a:p>
            <a:r>
              <a:rPr lang="ja-JP" altLang="en-US" sz="1400" dirty="0">
                <a:latin typeface="HGP創英角ｺﾞｼｯｸUB" panose="020B0A00000000000000" pitchFamily="50" charset="-128"/>
                <a:ea typeface="HGP創英角ｺﾞｼｯｸUB" panose="020B0A00000000000000" pitchFamily="50" charset="-128"/>
              </a:rPr>
              <a:t>社長からのメッセージ</a:t>
            </a:r>
            <a:endParaRPr lang="en-US" altLang="ja-JP" sz="1400" dirty="0">
              <a:latin typeface="HGP創英角ｺﾞｼｯｸUB" panose="020B0A00000000000000" pitchFamily="50" charset="-128"/>
              <a:ea typeface="HGP創英角ｺﾞｼｯｸUB" panose="020B0A00000000000000" pitchFamily="50" charset="-128"/>
            </a:endParaRPr>
          </a:p>
        </p:txBody>
      </p:sp>
      <p:graphicFrame>
        <p:nvGraphicFramePr>
          <p:cNvPr id="56" name="表 55">
            <a:extLst>
              <a:ext uri="{FF2B5EF4-FFF2-40B4-BE49-F238E27FC236}">
                <a16:creationId xmlns:a16="http://schemas.microsoft.com/office/drawing/2014/main" id="{FEA82232-A35B-F1D5-A5C0-B4206B9E076C}"/>
              </a:ext>
            </a:extLst>
          </p:cNvPr>
          <p:cNvGraphicFramePr>
            <a:graphicFrameLocks noGrp="1"/>
          </p:cNvGraphicFramePr>
          <p:nvPr>
            <p:extLst>
              <p:ext uri="{D42A27DB-BD31-4B8C-83A1-F6EECF244321}">
                <p14:modId xmlns:p14="http://schemas.microsoft.com/office/powerpoint/2010/main" val="1162834419"/>
              </p:ext>
            </p:extLst>
          </p:nvPr>
        </p:nvGraphicFramePr>
        <p:xfrm>
          <a:off x="899517" y="5064645"/>
          <a:ext cx="6235379" cy="532701"/>
        </p:xfrm>
        <a:graphic>
          <a:graphicData uri="http://schemas.openxmlformats.org/drawingml/2006/table">
            <a:tbl>
              <a:tblPr firstRow="1" bandRow="1">
                <a:tableStyleId>{5940675A-B579-460E-94D1-54222C63F5DA}</a:tableStyleId>
              </a:tblPr>
              <a:tblGrid>
                <a:gridCol w="1856562">
                  <a:extLst>
                    <a:ext uri="{9D8B030D-6E8A-4147-A177-3AD203B41FA5}">
                      <a16:colId xmlns:a16="http://schemas.microsoft.com/office/drawing/2014/main" val="2038493834"/>
                    </a:ext>
                  </a:extLst>
                </a:gridCol>
                <a:gridCol w="4378817">
                  <a:extLst>
                    <a:ext uri="{9D8B030D-6E8A-4147-A177-3AD203B41FA5}">
                      <a16:colId xmlns:a16="http://schemas.microsoft.com/office/drawing/2014/main" val="25703911"/>
                    </a:ext>
                  </a:extLst>
                </a:gridCol>
              </a:tblGrid>
              <a:tr h="532701">
                <a:tc>
                  <a:txBody>
                    <a:bodyPr/>
                    <a:lstStyle/>
                    <a:p>
                      <a:pPr marL="0" marR="0" lvl="0" indent="0" algn="l" defTabSz="986867" rtl="0" eaLnBrk="1" fontAlgn="auto" latinLnBrk="0" hangingPunct="1">
                        <a:lnSpc>
                          <a:spcPct val="100000"/>
                        </a:lnSpc>
                        <a:spcBef>
                          <a:spcPts val="0"/>
                        </a:spcBef>
                        <a:spcAft>
                          <a:spcPts val="0"/>
                        </a:spcAft>
                        <a:buClrTx/>
                        <a:buSzTx/>
                        <a:buFontTx/>
                        <a:buNone/>
                        <a:tabLst/>
                        <a:defRPr/>
                      </a:pPr>
                      <a:r>
                        <a:rPr lang="ja-JP" altLang="en-US" sz="1400" kern="100">
                          <a:solidFill>
                            <a:schemeClr val="tx1"/>
                          </a:solidFill>
                          <a:effectLst/>
                          <a:latin typeface="+mn-ea"/>
                          <a:ea typeface="+mn-ea"/>
                          <a:cs typeface="Times New Roman" panose="02020603050405020304" pitchFamily="18" charset="0"/>
                        </a:rPr>
                        <a:t>仕事と介護の両立に関する相談・申出先</a:t>
                      </a:r>
                      <a:endParaRPr lang="ja-JP" altLang="ja-JP" sz="1400" kern="100">
                        <a:solidFill>
                          <a:schemeClr val="tx1"/>
                        </a:solidFill>
                        <a:effectLst/>
                        <a:latin typeface="+mn-ea"/>
                        <a:ea typeface="+mn-ea"/>
                        <a:cs typeface="Times New Roman" panose="02020603050405020304" pitchFamily="18" charset="0"/>
                      </a:endParaRPr>
                    </a:p>
                  </a:txBody>
                  <a:tcPr anchor="ctr">
                    <a:noFill/>
                  </a:tcPr>
                </a:tc>
                <a:tc>
                  <a:txBody>
                    <a:bodyPr/>
                    <a:lstStyle/>
                    <a:p>
                      <a:pPr marL="0" marR="0" lvl="0" indent="0" algn="l" defTabSz="986867" rtl="0" eaLnBrk="1" fontAlgn="auto" latinLnBrk="0" hangingPunct="1">
                        <a:lnSpc>
                          <a:spcPct val="100000"/>
                        </a:lnSpc>
                        <a:spcBef>
                          <a:spcPts val="0"/>
                        </a:spcBef>
                        <a:spcAft>
                          <a:spcPts val="0"/>
                        </a:spcAft>
                        <a:buClrTx/>
                        <a:buSzTx/>
                        <a:buFontTx/>
                        <a:buNone/>
                        <a:tabLst/>
                        <a:defRPr/>
                      </a:pPr>
                      <a:r>
                        <a:rPr kumimoji="1" lang="ja-JP" altLang="en-US" sz="1400" dirty="0"/>
                        <a:t>○○部△△課　□□□□（内線○○、アドレス△△）</a:t>
                      </a:r>
                    </a:p>
                  </a:txBody>
                  <a:tcPr anchor="ctr">
                    <a:noFill/>
                  </a:tcPr>
                </a:tc>
                <a:extLst>
                  <a:ext uri="{0D108BD9-81ED-4DB2-BD59-A6C34878D82A}">
                    <a16:rowId xmlns:a16="http://schemas.microsoft.com/office/drawing/2014/main" val="4028163153"/>
                  </a:ext>
                </a:extLst>
              </a:tr>
            </a:tbl>
          </a:graphicData>
        </a:graphic>
      </p:graphicFrame>
      <p:sp>
        <p:nvSpPr>
          <p:cNvPr id="12" name="テキスト ボックス 11">
            <a:extLst>
              <a:ext uri="{FF2B5EF4-FFF2-40B4-BE49-F238E27FC236}">
                <a16:creationId xmlns:a16="http://schemas.microsoft.com/office/drawing/2014/main" id="{75C2F638-C8E5-BA53-CAF1-816A8471A9BB}"/>
              </a:ext>
            </a:extLst>
          </p:cNvPr>
          <p:cNvSpPr txBox="1"/>
          <p:nvPr/>
        </p:nvSpPr>
        <p:spPr>
          <a:xfrm>
            <a:off x="6268996" y="2403067"/>
            <a:ext cx="660442" cy="461665"/>
          </a:xfrm>
          <a:prstGeom prst="rect">
            <a:avLst/>
          </a:prstGeom>
          <a:noFill/>
        </p:spPr>
        <p:txBody>
          <a:bodyPr wrap="square" rtlCol="0" anchor="ctr">
            <a:spAutoFit/>
          </a:bodyPr>
          <a:lstStyle/>
          <a:p>
            <a:pPr marL="0" lvl="1" algn="ctr"/>
            <a:r>
              <a:rPr lang="ja-JP" altLang="en-US" sz="1200">
                <a:latin typeface="+mn-ea"/>
              </a:rPr>
              <a:t>社長の</a:t>
            </a:r>
            <a:endParaRPr lang="en-US" altLang="ja-JP" sz="1200">
              <a:latin typeface="+mn-ea"/>
            </a:endParaRPr>
          </a:p>
          <a:p>
            <a:pPr marL="0" lvl="1" algn="ctr"/>
            <a:r>
              <a:rPr lang="ja-JP" altLang="en-US" sz="1200">
                <a:latin typeface="+mn-ea"/>
              </a:rPr>
              <a:t>顔写真</a:t>
            </a:r>
            <a:endParaRPr lang="en-US" altLang="ja-JP" sz="1200">
              <a:latin typeface="+mn-ea"/>
            </a:endParaRPr>
          </a:p>
        </p:txBody>
      </p:sp>
      <p:pic>
        <p:nvPicPr>
          <p:cNvPr id="37" name="図 36" descr="時計, らくがき, 挿絵 が含まれている画像&#10;&#10;自動的に生成された説明">
            <a:extLst>
              <a:ext uri="{FF2B5EF4-FFF2-40B4-BE49-F238E27FC236}">
                <a16:creationId xmlns:a16="http://schemas.microsoft.com/office/drawing/2014/main" id="{9C650E69-A8F5-7D89-B2B0-A70E007364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8287" y="300860"/>
            <a:ext cx="1346010" cy="1778937"/>
          </a:xfrm>
          <a:prstGeom prst="rect">
            <a:avLst/>
          </a:prstGeom>
        </p:spPr>
      </p:pic>
      <p:grpSp>
        <p:nvGrpSpPr>
          <p:cNvPr id="3" name="グループ化 2">
            <a:extLst>
              <a:ext uri="{FF2B5EF4-FFF2-40B4-BE49-F238E27FC236}">
                <a16:creationId xmlns:a16="http://schemas.microsoft.com/office/drawing/2014/main" id="{C5CF8824-BD73-6356-F60B-D55C1440A303}"/>
              </a:ext>
            </a:extLst>
          </p:cNvPr>
          <p:cNvGrpSpPr/>
          <p:nvPr/>
        </p:nvGrpSpPr>
        <p:grpSpPr>
          <a:xfrm>
            <a:off x="900113" y="4201797"/>
            <a:ext cx="6408000" cy="756000"/>
            <a:chOff x="900113" y="1860978"/>
            <a:chExt cx="6408000" cy="756000"/>
          </a:xfrm>
        </p:grpSpPr>
        <p:sp>
          <p:nvSpPr>
            <p:cNvPr id="7" name="テキスト ボックス 6">
              <a:extLst>
                <a:ext uri="{FF2B5EF4-FFF2-40B4-BE49-F238E27FC236}">
                  <a16:creationId xmlns:a16="http://schemas.microsoft.com/office/drawing/2014/main" id="{C2154396-D0D2-B413-0470-7EE305332DC7}"/>
                </a:ext>
              </a:extLst>
            </p:cNvPr>
            <p:cNvSpPr txBox="1"/>
            <p:nvPr/>
          </p:nvSpPr>
          <p:spPr>
            <a:xfrm>
              <a:off x="900113" y="1932978"/>
              <a:ext cx="6408000" cy="656590"/>
            </a:xfrm>
            <a:prstGeom prst="rect">
              <a:avLst/>
            </a:prstGeom>
            <a:noFill/>
          </p:spPr>
          <p:txBody>
            <a:bodyPr wrap="square" rtlCol="0">
              <a:spAutoFit/>
            </a:bodyPr>
            <a:lstStyle/>
            <a:p>
              <a:pPr marL="180000">
                <a:lnSpc>
                  <a:spcPts val="2200"/>
                </a:lnSpc>
              </a:pPr>
              <a:r>
                <a:rPr lang="ja-JP" altLang="en-US"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介護の課題に直面したら、ひとりで抱え込まずに　職場の上司や人事に相談しましょう！</a:t>
              </a:r>
              <a:endParaRPr lang="en-US" altLang="ja-JP" sz="2000">
                <a:latin typeface="HGSSoeiKakugothicUB" panose="020B0900000000000000" pitchFamily="34" charset="-128"/>
                <a:ea typeface="HGSSoeiKakugothicUB" panose="020B0900000000000000" pitchFamily="34" charset="-128"/>
              </a:endParaRPr>
            </a:p>
          </p:txBody>
        </p:sp>
        <p:sp>
          <p:nvSpPr>
            <p:cNvPr id="8" name="正方形/長方形 7">
              <a:extLst>
                <a:ext uri="{FF2B5EF4-FFF2-40B4-BE49-F238E27FC236}">
                  <a16:creationId xmlns:a16="http://schemas.microsoft.com/office/drawing/2014/main" id="{24D49F89-A13C-EF23-A4C6-647E27343531}"/>
                </a:ext>
              </a:extLst>
            </p:cNvPr>
            <p:cNvSpPr/>
            <p:nvPr/>
          </p:nvSpPr>
          <p:spPr bwMode="auto">
            <a:xfrm>
              <a:off x="900113" y="1860978"/>
              <a:ext cx="180000" cy="756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9" name="正方形/長方形 8">
              <a:extLst>
                <a:ext uri="{FF2B5EF4-FFF2-40B4-BE49-F238E27FC236}">
                  <a16:creationId xmlns:a16="http://schemas.microsoft.com/office/drawing/2014/main" id="{35620F23-2EA6-98F0-E5CA-62D323A7D69B}"/>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sp>
        <p:nvSpPr>
          <p:cNvPr id="16" name="テキスト ボックス 15">
            <a:extLst>
              <a:ext uri="{FF2B5EF4-FFF2-40B4-BE49-F238E27FC236}">
                <a16:creationId xmlns:a16="http://schemas.microsoft.com/office/drawing/2014/main" id="{54F366E3-4BE0-44E3-C033-E3703443B26D}"/>
              </a:ext>
            </a:extLst>
          </p:cNvPr>
          <p:cNvSpPr txBox="1"/>
          <p:nvPr/>
        </p:nvSpPr>
        <p:spPr>
          <a:xfrm>
            <a:off x="164528" y="87763"/>
            <a:ext cx="2080260" cy="330466"/>
          </a:xfrm>
          <a:prstGeom prst="rect">
            <a:avLst/>
          </a:prstGeom>
          <a:solidFill>
            <a:schemeClr val="tx1">
              <a:lumMod val="75000"/>
              <a:lumOff val="25000"/>
            </a:schemeClr>
          </a:solidFill>
          <a:ln>
            <a:solidFill>
              <a:schemeClr val="tx1">
                <a:lumMod val="75000"/>
                <a:lumOff val="25000"/>
              </a:schemeClr>
            </a:solidFill>
          </a:ln>
        </p:spPr>
        <p:txBody>
          <a:bodyPr wrap="square" tIns="72000" bIns="36000" rtlCol="0" anchor="b" anchorCtr="0">
            <a:spAutoFit/>
          </a:bodyPr>
          <a:lstStyle/>
          <a:p>
            <a:pPr algn="ctr">
              <a:lnSpc>
                <a:spcPts val="1600"/>
              </a:lnSpc>
            </a:pPr>
            <a:r>
              <a:rPr kumimoji="1" lang="en-US" altLang="ja-JP" sz="1500" dirty="0">
                <a:solidFill>
                  <a:schemeClr val="bg1"/>
                </a:solidFill>
                <a:latin typeface="メイリオ" panose="020B0604030504040204" pitchFamily="50" charset="-128"/>
                <a:ea typeface="メイリオ" panose="020B0604030504040204" pitchFamily="50" charset="-128"/>
              </a:rPr>
              <a:t>1-(4)</a:t>
            </a:r>
            <a:r>
              <a:rPr kumimoji="1" lang="ja-JP" altLang="en-US" sz="1500" dirty="0">
                <a:solidFill>
                  <a:schemeClr val="bg1"/>
                </a:solidFill>
                <a:latin typeface="メイリオ" panose="020B0604030504040204" pitchFamily="50" charset="-128"/>
                <a:ea typeface="メイリオ" panose="020B0604030504040204" pitchFamily="50" charset="-128"/>
              </a:rPr>
              <a:t>方針の周知</a:t>
            </a:r>
          </a:p>
        </p:txBody>
      </p:sp>
    </p:spTree>
    <p:extLst>
      <p:ext uri="{BB962C8B-B14F-4D97-AF65-F5344CB8AC3E}">
        <p14:creationId xmlns:p14="http://schemas.microsoft.com/office/powerpoint/2010/main" val="839809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角丸四角形 45">
            <a:extLst>
              <a:ext uri="{FF2B5EF4-FFF2-40B4-BE49-F238E27FC236}">
                <a16:creationId xmlns:a16="http://schemas.microsoft.com/office/drawing/2014/main" id="{4EB1E75F-A4AD-57AA-0556-997B6C806EF8}"/>
              </a:ext>
            </a:extLst>
          </p:cNvPr>
          <p:cNvSpPr/>
          <p:nvPr/>
        </p:nvSpPr>
        <p:spPr bwMode="auto">
          <a:xfrm>
            <a:off x="899517" y="1601490"/>
            <a:ext cx="6301383" cy="2192588"/>
          </a:xfrm>
          <a:prstGeom prst="roundRect">
            <a:avLst>
              <a:gd name="adj" fmla="val 9191"/>
            </a:avLst>
          </a:prstGeom>
          <a:noFill/>
          <a:ln w="19050">
            <a:solidFill>
              <a:schemeClr val="tx1">
                <a:lumMod val="50000"/>
                <a:lumOff val="50000"/>
              </a:schemeClr>
            </a:solidFill>
            <a:round/>
            <a:headEnd/>
            <a:tailEnd type="triangle" w="med" len="sm"/>
          </a:ln>
        </p:spPr>
        <p:txBody>
          <a:bodyPr lIns="68415" tIns="34208" rIns="68415" bIns="34208" rtlCol="0" anchor="ctr"/>
          <a:lstStyle/>
          <a:p>
            <a:pPr algn="ctr"/>
            <a:endParaRPr kumimoji="1" lang="ja-JP" altLang="en-US"/>
          </a:p>
        </p:txBody>
      </p:sp>
      <p:sp>
        <p:nvSpPr>
          <p:cNvPr id="47" name="直角三角形 46">
            <a:extLst>
              <a:ext uri="{FF2B5EF4-FFF2-40B4-BE49-F238E27FC236}">
                <a16:creationId xmlns:a16="http://schemas.microsoft.com/office/drawing/2014/main" id="{D154127F-15C3-CF27-433F-1FE90028E3FA}"/>
              </a:ext>
            </a:extLst>
          </p:cNvPr>
          <p:cNvSpPr/>
          <p:nvPr/>
        </p:nvSpPr>
        <p:spPr bwMode="auto">
          <a:xfrm>
            <a:off x="113" y="5346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sp>
        <p:nvSpPr>
          <p:cNvPr id="4" name="正方形/長方形 3"/>
          <p:cNvSpPr/>
          <p:nvPr/>
        </p:nvSpPr>
        <p:spPr bwMode="auto">
          <a:xfrm>
            <a:off x="859358" y="699910"/>
            <a:ext cx="6336000" cy="760590"/>
          </a:xfrm>
          <a:prstGeom prst="rect">
            <a:avLst/>
          </a:prstGeom>
          <a:noFill/>
          <a:ln w="25400">
            <a:noFill/>
            <a:round/>
            <a:headEnd/>
            <a:tailEnd type="triangle" w="med" len="sm"/>
          </a:ln>
        </p:spPr>
        <p:txBody>
          <a:bodyPr lIns="73842" tIns="36922" rIns="73842" bIns="36922" rtlCol="0" anchor="t"/>
          <a:lstStyle/>
          <a:p>
            <a:r>
              <a:rPr lang="ja-JP" altLang="en-US" sz="2200">
                <a:solidFill>
                  <a:srgbClr val="92D050"/>
                </a:solidFill>
                <a:latin typeface="HGSSoeiKakugothicUB" panose="020B0900000000000000" pitchFamily="34" charset="-128"/>
                <a:ea typeface="HGSSoeiKakugothicUB" panose="020B0900000000000000" pitchFamily="34" charset="-128"/>
              </a:rPr>
              <a:t>我が社は仕事と介護を両立する社員を</a:t>
            </a:r>
          </a:p>
          <a:p>
            <a:r>
              <a:rPr lang="ja-JP" altLang="en-US" sz="2200">
                <a:solidFill>
                  <a:srgbClr val="92D050"/>
                </a:solidFill>
                <a:latin typeface="HGSSoeiKakugothicUB" panose="020B0900000000000000" pitchFamily="34" charset="-128"/>
                <a:ea typeface="HGSSoeiKakugothicUB" panose="020B0900000000000000" pitchFamily="34" charset="-128"/>
              </a:rPr>
              <a:t>積極的にサポートします！</a:t>
            </a:r>
            <a:endParaRPr kumimoji="1" lang="ja-JP" altLang="en-US" sz="2200">
              <a:solidFill>
                <a:srgbClr val="92D050"/>
              </a:solidFill>
              <a:latin typeface="HGSSoeiKakugothicUB" panose="020B0900000000000000" pitchFamily="34" charset="-128"/>
              <a:ea typeface="HGSSoeiKakugothicUB" panose="020B0900000000000000" pitchFamily="34" charset="-128"/>
            </a:endParaRPr>
          </a:p>
        </p:txBody>
      </p:sp>
      <p:sp>
        <p:nvSpPr>
          <p:cNvPr id="48" name="直角三角形 47">
            <a:extLst>
              <a:ext uri="{FF2B5EF4-FFF2-40B4-BE49-F238E27FC236}">
                <a16:creationId xmlns:a16="http://schemas.microsoft.com/office/drawing/2014/main" id="{5BD9F6D4-0793-57C5-EA4E-AEBFBDDE5614}"/>
              </a:ext>
            </a:extLst>
          </p:cNvPr>
          <p:cNvSpPr/>
          <p:nvPr/>
        </p:nvSpPr>
        <p:spPr bwMode="auto">
          <a:xfrm flipV="1">
            <a:off x="0" y="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grpSp>
        <p:nvGrpSpPr>
          <p:cNvPr id="52" name="グループ化 51">
            <a:extLst>
              <a:ext uri="{FF2B5EF4-FFF2-40B4-BE49-F238E27FC236}">
                <a16:creationId xmlns:a16="http://schemas.microsoft.com/office/drawing/2014/main" id="{A3417ED7-E459-8BED-443A-BE48D43156B0}"/>
              </a:ext>
            </a:extLst>
          </p:cNvPr>
          <p:cNvGrpSpPr/>
          <p:nvPr/>
        </p:nvGrpSpPr>
        <p:grpSpPr>
          <a:xfrm>
            <a:off x="900113" y="5901059"/>
            <a:ext cx="6408000" cy="756000"/>
            <a:chOff x="900113" y="1860978"/>
            <a:chExt cx="6408000" cy="756000"/>
          </a:xfrm>
        </p:grpSpPr>
        <p:sp>
          <p:nvSpPr>
            <p:cNvPr id="53" name="テキスト ボックス 52">
              <a:extLst>
                <a:ext uri="{FF2B5EF4-FFF2-40B4-BE49-F238E27FC236}">
                  <a16:creationId xmlns:a16="http://schemas.microsoft.com/office/drawing/2014/main" id="{EB8FFAB3-DA38-508B-CA33-4F1140E516D7}"/>
                </a:ext>
              </a:extLst>
            </p:cNvPr>
            <p:cNvSpPr txBox="1"/>
            <p:nvPr/>
          </p:nvSpPr>
          <p:spPr>
            <a:xfrm>
              <a:off x="900113" y="1932978"/>
              <a:ext cx="6408000" cy="656590"/>
            </a:xfrm>
            <a:prstGeom prst="rect">
              <a:avLst/>
            </a:prstGeom>
            <a:noFill/>
          </p:spPr>
          <p:txBody>
            <a:bodyPr wrap="square" rtlCol="0">
              <a:spAutoFit/>
            </a:bodyPr>
            <a:lstStyle/>
            <a:p>
              <a:pPr marL="180000">
                <a:lnSpc>
                  <a:spcPts val="2200"/>
                </a:lnSpc>
              </a:pPr>
              <a:r>
                <a:rPr lang="ja-JP" altLang="en-US"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仕事と介護の両立支援制度や介護保険制度等による介護サービスを必要に応じて活用しましょう！</a:t>
              </a:r>
              <a:endParaRPr lang="en-US" altLang="ja-JP" sz="2000">
                <a:latin typeface="HGSSoeiKakugothicUB" panose="020B0900000000000000" pitchFamily="34" charset="-128"/>
                <a:ea typeface="HGSSoeiKakugothicUB" panose="020B0900000000000000" pitchFamily="34" charset="-128"/>
              </a:endParaRPr>
            </a:p>
          </p:txBody>
        </p:sp>
        <p:sp>
          <p:nvSpPr>
            <p:cNvPr id="54" name="正方形/長方形 53">
              <a:extLst>
                <a:ext uri="{FF2B5EF4-FFF2-40B4-BE49-F238E27FC236}">
                  <a16:creationId xmlns:a16="http://schemas.microsoft.com/office/drawing/2014/main" id="{1883029F-0CBD-0018-04BB-9DCBBA291DA5}"/>
                </a:ext>
              </a:extLst>
            </p:cNvPr>
            <p:cNvSpPr/>
            <p:nvPr/>
          </p:nvSpPr>
          <p:spPr bwMode="auto">
            <a:xfrm>
              <a:off x="900113" y="1860978"/>
              <a:ext cx="180000" cy="756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55" name="正方形/長方形 54">
              <a:extLst>
                <a:ext uri="{FF2B5EF4-FFF2-40B4-BE49-F238E27FC236}">
                  <a16:creationId xmlns:a16="http://schemas.microsoft.com/office/drawing/2014/main" id="{F5F19192-9F81-3036-97B3-45EE43EBDDCF}"/>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sp>
        <p:nvSpPr>
          <p:cNvPr id="100" name="テキスト ボックス 99">
            <a:extLst>
              <a:ext uri="{FF2B5EF4-FFF2-40B4-BE49-F238E27FC236}">
                <a16:creationId xmlns:a16="http://schemas.microsoft.com/office/drawing/2014/main" id="{249E4F06-E49F-60C8-79A6-7757AD543E21}"/>
              </a:ext>
            </a:extLst>
          </p:cNvPr>
          <p:cNvSpPr txBox="1"/>
          <p:nvPr/>
        </p:nvSpPr>
        <p:spPr>
          <a:xfrm>
            <a:off x="900113" y="308557"/>
            <a:ext cx="4183516" cy="389513"/>
          </a:xfrm>
          <a:prstGeom prst="roundRect">
            <a:avLst>
              <a:gd name="adj" fmla="val 50000"/>
            </a:avLst>
          </a:prstGeom>
          <a:solidFill>
            <a:srgbClr val="92D050">
              <a:alpha val="20117"/>
            </a:srgbClr>
          </a:solidFill>
          <a:ln>
            <a:noFill/>
          </a:ln>
        </p:spPr>
        <p:txBody>
          <a:bodyPr wrap="square" rtlCol="0" anchor="ctr">
            <a:spAutoFit/>
          </a:bodyPr>
          <a:lstStyle/>
          <a:p>
            <a:pPr marL="0" lvl="2" algn="ctr"/>
            <a:r>
              <a:rPr lang="ja-JP" altLang="en-US" sz="1200" b="1">
                <a:latin typeface="+mn-ea"/>
              </a:rPr>
              <a:t>介護休業及び両立支援制度等取得・利用促進方針周知例</a:t>
            </a:r>
            <a:endParaRPr lang="en-US" altLang="ja-JP" sz="1200">
              <a:latin typeface="+mn-ea"/>
            </a:endParaRPr>
          </a:p>
        </p:txBody>
      </p:sp>
      <p:sp>
        <p:nvSpPr>
          <p:cNvPr id="5" name="テキスト ボックス 4">
            <a:extLst>
              <a:ext uri="{FF2B5EF4-FFF2-40B4-BE49-F238E27FC236}">
                <a16:creationId xmlns:a16="http://schemas.microsoft.com/office/drawing/2014/main" id="{3D20EE56-D0BC-D3E5-8A60-A6A75E1510A2}"/>
              </a:ext>
            </a:extLst>
          </p:cNvPr>
          <p:cNvSpPr txBox="1"/>
          <p:nvPr/>
        </p:nvSpPr>
        <p:spPr>
          <a:xfrm>
            <a:off x="1039813" y="1977176"/>
            <a:ext cx="4992687" cy="1015663"/>
          </a:xfrm>
          <a:prstGeom prst="rect">
            <a:avLst/>
          </a:prstGeom>
          <a:noFill/>
        </p:spPr>
        <p:txBody>
          <a:bodyPr wrap="square" rtlCol="0">
            <a:spAutoFit/>
          </a:bodyPr>
          <a:lstStyle/>
          <a:p>
            <a:pPr marL="0" lvl="1" algn="just"/>
            <a:r>
              <a:rPr lang="ja-JP" altLang="en-US" sz="1200">
                <a:latin typeface="+mn-ea"/>
              </a:rPr>
              <a:t>高齢化の進展により、当社グループにおいても、</a:t>
            </a:r>
            <a:r>
              <a:rPr lang="en-US" altLang="ja-JP" sz="1200">
                <a:latin typeface="+mn-ea"/>
              </a:rPr>
              <a:t>50</a:t>
            </a:r>
            <a:r>
              <a:rPr lang="ja-JP" altLang="en-US" sz="1200">
                <a:latin typeface="+mn-ea"/>
              </a:rPr>
              <a:t>代の社員を中心にワーキングケアラーとなる社員が増えていくことが見込まれます。</a:t>
            </a:r>
            <a:endParaRPr lang="en-US" altLang="ja-JP" sz="1200">
              <a:latin typeface="+mn-ea"/>
            </a:endParaRPr>
          </a:p>
          <a:p>
            <a:pPr marL="0" lvl="1" algn="just"/>
            <a:r>
              <a:rPr lang="ja-JP" altLang="en-US" sz="1200">
                <a:latin typeface="+mn-ea"/>
              </a:rPr>
              <a:t>社員の皆さんとご家族のウェルビーイングを高めるため、皆さんが介護両立支援制度や介護サービス等について知り、スムーズに活用し、安心して働き続けられるよう、会社として支援します。</a:t>
            </a:r>
            <a:endParaRPr lang="en-US" altLang="ja-JP" sz="1200">
              <a:latin typeface="+mn-ea"/>
            </a:endParaRPr>
          </a:p>
        </p:txBody>
      </p:sp>
      <p:sp>
        <p:nvSpPr>
          <p:cNvPr id="6" name="テキスト ボックス 5">
            <a:extLst>
              <a:ext uri="{FF2B5EF4-FFF2-40B4-BE49-F238E27FC236}">
                <a16:creationId xmlns:a16="http://schemas.microsoft.com/office/drawing/2014/main" id="{29AB997D-9527-03FA-FB82-05DFF5FF097E}"/>
              </a:ext>
            </a:extLst>
          </p:cNvPr>
          <p:cNvSpPr txBox="1"/>
          <p:nvPr/>
        </p:nvSpPr>
        <p:spPr>
          <a:xfrm>
            <a:off x="1039813" y="3011474"/>
            <a:ext cx="5941225" cy="701795"/>
          </a:xfrm>
          <a:prstGeom prst="rect">
            <a:avLst/>
          </a:prstGeom>
          <a:noFill/>
        </p:spPr>
        <p:txBody>
          <a:bodyPr wrap="square" rtlCol="0">
            <a:spAutoFit/>
          </a:bodyPr>
          <a:lstStyle/>
          <a:p>
            <a:pPr marL="0" lvl="1" algn="just">
              <a:lnSpc>
                <a:spcPct val="150000"/>
              </a:lnSpc>
            </a:pPr>
            <a:r>
              <a:rPr lang="ja-JP" altLang="en-US" sz="1400" b="1">
                <a:latin typeface="+mn-ea"/>
              </a:rPr>
              <a:t>～我が社の目標～</a:t>
            </a:r>
          </a:p>
          <a:p>
            <a:pPr marL="180000" lvl="1" algn="just">
              <a:lnSpc>
                <a:spcPct val="150000"/>
              </a:lnSpc>
            </a:pPr>
            <a:r>
              <a:rPr lang="ja-JP" altLang="en-US" sz="1400" b="1">
                <a:latin typeface="+mn-ea"/>
              </a:rPr>
              <a:t>介護を理由として退職する社員を生じさせない。</a:t>
            </a:r>
            <a:endParaRPr lang="en-US" altLang="ja-JP" sz="1400"/>
          </a:p>
        </p:txBody>
      </p:sp>
      <p:sp>
        <p:nvSpPr>
          <p:cNvPr id="11" name="テキスト ボックス 10">
            <a:extLst>
              <a:ext uri="{FF2B5EF4-FFF2-40B4-BE49-F238E27FC236}">
                <a16:creationId xmlns:a16="http://schemas.microsoft.com/office/drawing/2014/main" id="{7E34250A-6449-6CC0-3764-538A373DDEED}"/>
              </a:ext>
            </a:extLst>
          </p:cNvPr>
          <p:cNvSpPr txBox="1"/>
          <p:nvPr/>
        </p:nvSpPr>
        <p:spPr>
          <a:xfrm>
            <a:off x="900113" y="6744638"/>
            <a:ext cx="6408000" cy="3654847"/>
          </a:xfrm>
          <a:prstGeom prst="rect">
            <a:avLst/>
          </a:prstGeom>
          <a:noFill/>
        </p:spPr>
        <p:txBody>
          <a:bodyPr wrap="square" rtlCol="0">
            <a:spAutoFit/>
          </a:bodyPr>
          <a:lstStyle/>
          <a:p>
            <a:pPr marL="0" lvl="1" algn="just">
              <a:spcAft>
                <a:spcPts val="300"/>
              </a:spcAft>
            </a:pPr>
            <a:r>
              <a:rPr lang="ja-JP" altLang="en-US" sz="1200" b="1">
                <a:solidFill>
                  <a:srgbClr val="92D050"/>
                </a:solidFill>
                <a:latin typeface="+mn-ea"/>
              </a:rPr>
              <a:t>≪短期の休暇が必要な場合≫</a:t>
            </a:r>
            <a:endParaRPr lang="en-US" altLang="ja-JP" sz="1200" b="1">
              <a:solidFill>
                <a:srgbClr val="92D050"/>
              </a:solidFill>
              <a:latin typeface="+mn-ea"/>
            </a:endParaRPr>
          </a:p>
          <a:p>
            <a:pPr marL="0" lvl="1" algn="just">
              <a:spcAft>
                <a:spcPts val="300"/>
              </a:spcAft>
            </a:pPr>
            <a:r>
              <a:rPr lang="ja-JP" altLang="en-US" sz="1200">
                <a:solidFill>
                  <a:srgbClr val="92D050"/>
                </a:solidFill>
                <a:latin typeface="+mn-ea"/>
              </a:rPr>
              <a:t>● </a:t>
            </a:r>
            <a:r>
              <a:rPr lang="ja-JP" altLang="en-US" sz="1200" b="1">
                <a:latin typeface="+mn-ea"/>
              </a:rPr>
              <a:t>介護休暇</a:t>
            </a:r>
            <a:r>
              <a:rPr lang="ja-JP" altLang="en-US" sz="1200">
                <a:latin typeface="+mn-ea"/>
              </a:rPr>
              <a:t>：対象家族１人につき年に５日以内、２人以上なら年</a:t>
            </a:r>
            <a:r>
              <a:rPr lang="en-US" altLang="ja-JP" sz="1200">
                <a:latin typeface="+mn-ea"/>
              </a:rPr>
              <a:t>10</a:t>
            </a:r>
            <a:r>
              <a:rPr lang="ja-JP" altLang="en-US" sz="1200">
                <a:latin typeface="+mn-ea"/>
              </a:rPr>
              <a:t>日以内。</a:t>
            </a:r>
          </a:p>
          <a:p>
            <a:pPr marL="0" lvl="1" algn="just">
              <a:spcAft>
                <a:spcPts val="300"/>
              </a:spcAft>
            </a:pPr>
            <a:r>
              <a:rPr lang="ja-JP" altLang="en-US" sz="1200">
                <a:latin typeface="+mn-ea"/>
              </a:rPr>
              <a:t>　　　　　　　　　時間単位でも取得可能。</a:t>
            </a:r>
          </a:p>
          <a:p>
            <a:pPr marL="648000" lvl="1" indent="-576000" algn="just">
              <a:spcAft>
                <a:spcPts val="300"/>
              </a:spcAft>
            </a:pPr>
            <a:r>
              <a:rPr lang="ja-JP" altLang="en-US" sz="1200">
                <a:latin typeface="+mn-ea"/>
              </a:rPr>
              <a:t>　（趣旨）介護保険の手続や要介護状態にある家族の通院の付き添いなど、</a:t>
            </a:r>
            <a:r>
              <a:rPr lang="ja-JP" altLang="en-US" sz="1200" b="1" u="sng">
                <a:latin typeface="+mn-ea"/>
              </a:rPr>
              <a:t>日常的な介護のニーズにスポット的に対応</a:t>
            </a:r>
            <a:r>
              <a:rPr lang="ja-JP" altLang="en-US" sz="1200">
                <a:latin typeface="+mn-ea"/>
              </a:rPr>
              <a:t>するためのもの</a:t>
            </a:r>
            <a:endParaRPr lang="en-US" altLang="ja-JP" sz="1200">
              <a:latin typeface="+mn-ea"/>
            </a:endParaRPr>
          </a:p>
          <a:p>
            <a:pPr marL="0" lvl="1" algn="just">
              <a:spcAft>
                <a:spcPts val="300"/>
              </a:spcAft>
            </a:pPr>
            <a:r>
              <a:rPr lang="ja-JP" altLang="en-US" sz="1200" b="1">
                <a:solidFill>
                  <a:srgbClr val="92D050"/>
                </a:solidFill>
                <a:latin typeface="+mn-ea"/>
              </a:rPr>
              <a:t>≪長期の休業が必要な場合≫</a:t>
            </a:r>
          </a:p>
          <a:p>
            <a:pPr marL="0" lvl="1" algn="just">
              <a:spcAft>
                <a:spcPts val="300"/>
              </a:spcAft>
            </a:pPr>
            <a:r>
              <a:rPr lang="ja-JP" altLang="en-US" sz="1200">
                <a:solidFill>
                  <a:srgbClr val="92D050"/>
                </a:solidFill>
                <a:latin typeface="+mn-ea"/>
              </a:rPr>
              <a:t>●</a:t>
            </a:r>
            <a:r>
              <a:rPr lang="ja-JP" altLang="en-US" sz="1200">
                <a:latin typeface="+mn-ea"/>
              </a:rPr>
              <a:t> </a:t>
            </a:r>
            <a:r>
              <a:rPr lang="ja-JP" altLang="en-US" sz="1200" b="1">
                <a:latin typeface="+mn-ea"/>
              </a:rPr>
              <a:t>介護休業</a:t>
            </a:r>
            <a:r>
              <a:rPr lang="ja-JP" altLang="en-US" sz="1200">
                <a:latin typeface="+mn-ea"/>
              </a:rPr>
              <a:t>：対象家族１人につき、通算</a:t>
            </a:r>
            <a:r>
              <a:rPr lang="en-US" altLang="ja-JP" sz="1200">
                <a:latin typeface="+mn-ea"/>
              </a:rPr>
              <a:t>93</a:t>
            </a:r>
            <a:r>
              <a:rPr lang="ja-JP" altLang="en-US" sz="1200">
                <a:latin typeface="+mn-ea"/>
              </a:rPr>
              <a:t>日の範囲内で合計３回。</a:t>
            </a:r>
          </a:p>
          <a:p>
            <a:pPr marL="648000" lvl="1" indent="-576000" algn="just">
              <a:spcAft>
                <a:spcPts val="300"/>
              </a:spcAft>
            </a:pPr>
            <a:r>
              <a:rPr lang="ja-JP" altLang="en-US" sz="1200">
                <a:latin typeface="+mn-ea"/>
              </a:rPr>
              <a:t>　　　　　　　　介護休業給付金（休業開始時の賃金の</a:t>
            </a:r>
            <a:r>
              <a:rPr lang="en-US" altLang="ja-JP" sz="1200">
                <a:latin typeface="+mn-ea"/>
              </a:rPr>
              <a:t>67</a:t>
            </a:r>
            <a:r>
              <a:rPr lang="ja-JP" altLang="en-US" sz="1200">
                <a:latin typeface="+mn-ea"/>
              </a:rPr>
              <a:t>％）も存在。</a:t>
            </a:r>
          </a:p>
          <a:p>
            <a:pPr marL="648000" lvl="1" indent="-576000" algn="just">
              <a:spcAft>
                <a:spcPts val="300"/>
              </a:spcAft>
            </a:pPr>
            <a:r>
              <a:rPr lang="ja-JP" altLang="en-US" sz="1200">
                <a:latin typeface="+mn-ea"/>
              </a:rPr>
              <a:t>　（趣旨）介護休業は、緊急対応のための介護を担うと同時に、</a:t>
            </a:r>
            <a:r>
              <a:rPr lang="ja-JP" altLang="en-US" sz="1200" b="1" u="sng">
                <a:latin typeface="+mn-ea"/>
              </a:rPr>
              <a:t>仕事と介護の両立のための体制を構築（認定申請、ケアマネ決定、施設見学など）するため一定期間休業する場合に対応</a:t>
            </a:r>
            <a:r>
              <a:rPr lang="ja-JP" altLang="en-US" sz="1200">
                <a:latin typeface="+mn-ea"/>
              </a:rPr>
              <a:t>するためのもの</a:t>
            </a:r>
            <a:endParaRPr lang="en-US" altLang="ja-JP" sz="1200">
              <a:latin typeface="+mn-ea"/>
            </a:endParaRPr>
          </a:p>
          <a:p>
            <a:pPr marL="0" lvl="1" algn="just">
              <a:spcAft>
                <a:spcPts val="300"/>
              </a:spcAft>
            </a:pPr>
            <a:r>
              <a:rPr lang="ja-JP" altLang="en-US" sz="1200" b="1">
                <a:solidFill>
                  <a:srgbClr val="92D050"/>
                </a:solidFill>
                <a:latin typeface="+mn-ea"/>
              </a:rPr>
              <a:t>≪仕事をしながら介護に対応する場合≫</a:t>
            </a:r>
          </a:p>
          <a:p>
            <a:pPr marL="0" lvl="1" algn="just">
              <a:spcAft>
                <a:spcPts val="300"/>
              </a:spcAft>
            </a:pPr>
            <a:r>
              <a:rPr lang="ja-JP" altLang="en-US" sz="1200" b="1">
                <a:solidFill>
                  <a:srgbClr val="92D050"/>
                </a:solidFill>
                <a:latin typeface="+mn-ea"/>
              </a:rPr>
              <a:t>●</a:t>
            </a:r>
            <a:r>
              <a:rPr lang="ja-JP" altLang="en-US" sz="1200" b="1">
                <a:latin typeface="+mn-ea"/>
              </a:rPr>
              <a:t> 所定労働時間の短縮等の措置</a:t>
            </a:r>
            <a:r>
              <a:rPr lang="ja-JP" altLang="en-US" sz="1200">
                <a:latin typeface="+mn-ea"/>
              </a:rPr>
              <a:t>：</a:t>
            </a:r>
          </a:p>
          <a:p>
            <a:pPr marL="180000" lvl="1" algn="just">
              <a:spcAft>
                <a:spcPts val="300"/>
              </a:spcAft>
            </a:pPr>
            <a:r>
              <a:rPr lang="ja-JP" altLang="en-US" sz="1200">
                <a:latin typeface="+mn-ea"/>
              </a:rPr>
              <a:t>①所定労働時間の短縮、②フレックスタイム制度、③始業・終業時刻の繰上げ・繰下げ、④介護サービス費用の助成その他これに準ずる制度の中から１つ以上の選択的措置義務。３年以上の間で２回以上利用可能。</a:t>
            </a:r>
            <a:endParaRPr lang="en-US" altLang="ja-JP" sz="1200">
              <a:latin typeface="+mn-ea"/>
            </a:endParaRPr>
          </a:p>
          <a:p>
            <a:pPr marL="648000" lvl="1" indent="-576000" algn="just">
              <a:spcAft>
                <a:spcPts val="300"/>
              </a:spcAft>
            </a:pPr>
            <a:r>
              <a:rPr lang="ja-JP" altLang="en-US" sz="1200">
                <a:latin typeface="+mn-ea"/>
              </a:rPr>
              <a:t>（趣旨）デイサービスの送迎など</a:t>
            </a:r>
            <a:r>
              <a:rPr lang="ja-JP" altLang="en-US" sz="1200" b="1" u="sng">
                <a:latin typeface="+mn-ea"/>
              </a:rPr>
              <a:t>日常的な介護のニーズに定期的に対応</a:t>
            </a:r>
            <a:r>
              <a:rPr lang="ja-JP" altLang="en-US" sz="1200">
                <a:latin typeface="+mn-ea"/>
              </a:rPr>
              <a:t>するためのもの</a:t>
            </a:r>
            <a:endParaRPr lang="en-US" altLang="ja-JP" sz="1200">
              <a:latin typeface="+mn-ea"/>
            </a:endParaRPr>
          </a:p>
        </p:txBody>
      </p:sp>
      <p:sp>
        <p:nvSpPr>
          <p:cNvPr id="31" name="正方形/長方形 30">
            <a:extLst>
              <a:ext uri="{FF2B5EF4-FFF2-40B4-BE49-F238E27FC236}">
                <a16:creationId xmlns:a16="http://schemas.microsoft.com/office/drawing/2014/main" id="{A6447229-FF27-23E8-24DA-60020CBCFD2B}"/>
              </a:ext>
            </a:extLst>
          </p:cNvPr>
          <p:cNvSpPr/>
          <p:nvPr/>
        </p:nvSpPr>
        <p:spPr bwMode="auto">
          <a:xfrm>
            <a:off x="6210300" y="2037465"/>
            <a:ext cx="787399" cy="935425"/>
          </a:xfrm>
          <a:prstGeom prst="rect">
            <a:avLst/>
          </a:prstGeom>
          <a:solidFill>
            <a:schemeClr val="bg1">
              <a:lumMod val="85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45" name="テキスト ボックス 44">
            <a:extLst>
              <a:ext uri="{FF2B5EF4-FFF2-40B4-BE49-F238E27FC236}">
                <a16:creationId xmlns:a16="http://schemas.microsoft.com/office/drawing/2014/main" id="{D439B33C-1FA0-B766-7556-C06ECCE3F23F}"/>
              </a:ext>
            </a:extLst>
          </p:cNvPr>
          <p:cNvSpPr txBox="1"/>
          <p:nvPr/>
        </p:nvSpPr>
        <p:spPr>
          <a:xfrm>
            <a:off x="1039813" y="1682130"/>
            <a:ext cx="5941225" cy="307777"/>
          </a:xfrm>
          <a:prstGeom prst="rect">
            <a:avLst/>
          </a:prstGeom>
          <a:noFill/>
        </p:spPr>
        <p:txBody>
          <a:bodyPr wrap="square" rtlCol="0">
            <a:spAutoFit/>
          </a:bodyPr>
          <a:lstStyle/>
          <a:p>
            <a:r>
              <a:rPr lang="ja-JP" altLang="en-US" sz="1400">
                <a:latin typeface="HGP創英角ｺﾞｼｯｸUB" panose="020B0A00000000000000" pitchFamily="50" charset="-128"/>
                <a:ea typeface="HGP創英角ｺﾞｼｯｸUB" panose="020B0A00000000000000" pitchFamily="50" charset="-128"/>
              </a:rPr>
              <a:t>社長からのメッセージ　（記載例１）</a:t>
            </a:r>
            <a:endParaRPr lang="en-US" altLang="ja-JP" sz="1400">
              <a:latin typeface="HGP創英角ｺﾞｼｯｸUB" panose="020B0A00000000000000" pitchFamily="50" charset="-128"/>
              <a:ea typeface="HGP創英角ｺﾞｼｯｸUB" panose="020B0A00000000000000" pitchFamily="50" charset="-128"/>
            </a:endParaRPr>
          </a:p>
        </p:txBody>
      </p:sp>
      <p:graphicFrame>
        <p:nvGraphicFramePr>
          <p:cNvPr id="56" name="表 55">
            <a:extLst>
              <a:ext uri="{FF2B5EF4-FFF2-40B4-BE49-F238E27FC236}">
                <a16:creationId xmlns:a16="http://schemas.microsoft.com/office/drawing/2014/main" id="{FEA82232-A35B-F1D5-A5C0-B4206B9E076C}"/>
              </a:ext>
            </a:extLst>
          </p:cNvPr>
          <p:cNvGraphicFramePr>
            <a:graphicFrameLocks noGrp="1"/>
          </p:cNvGraphicFramePr>
          <p:nvPr/>
        </p:nvGraphicFramePr>
        <p:xfrm>
          <a:off x="899517" y="4935105"/>
          <a:ext cx="6235379" cy="532701"/>
        </p:xfrm>
        <a:graphic>
          <a:graphicData uri="http://schemas.openxmlformats.org/drawingml/2006/table">
            <a:tbl>
              <a:tblPr firstRow="1" bandRow="1">
                <a:tableStyleId>{5940675A-B579-460E-94D1-54222C63F5DA}</a:tableStyleId>
              </a:tblPr>
              <a:tblGrid>
                <a:gridCol w="1856562">
                  <a:extLst>
                    <a:ext uri="{9D8B030D-6E8A-4147-A177-3AD203B41FA5}">
                      <a16:colId xmlns:a16="http://schemas.microsoft.com/office/drawing/2014/main" val="2038493834"/>
                    </a:ext>
                  </a:extLst>
                </a:gridCol>
                <a:gridCol w="4378817">
                  <a:extLst>
                    <a:ext uri="{9D8B030D-6E8A-4147-A177-3AD203B41FA5}">
                      <a16:colId xmlns:a16="http://schemas.microsoft.com/office/drawing/2014/main" val="25703911"/>
                    </a:ext>
                  </a:extLst>
                </a:gridCol>
              </a:tblGrid>
              <a:tr h="532701">
                <a:tc>
                  <a:txBody>
                    <a:bodyPr/>
                    <a:lstStyle/>
                    <a:p>
                      <a:pPr marL="0" marR="0" lvl="0" indent="0" algn="l" defTabSz="986867" rtl="0" eaLnBrk="1" fontAlgn="auto" latinLnBrk="0" hangingPunct="1">
                        <a:lnSpc>
                          <a:spcPct val="100000"/>
                        </a:lnSpc>
                        <a:spcBef>
                          <a:spcPts val="0"/>
                        </a:spcBef>
                        <a:spcAft>
                          <a:spcPts val="0"/>
                        </a:spcAft>
                        <a:buClrTx/>
                        <a:buSzTx/>
                        <a:buFontTx/>
                        <a:buNone/>
                        <a:tabLst/>
                        <a:defRPr/>
                      </a:pPr>
                      <a:r>
                        <a:rPr lang="ja-JP" altLang="en-US" sz="1400" kern="100">
                          <a:solidFill>
                            <a:schemeClr val="tx1"/>
                          </a:solidFill>
                          <a:effectLst/>
                          <a:latin typeface="+mn-ea"/>
                          <a:ea typeface="+mn-ea"/>
                          <a:cs typeface="Times New Roman" panose="02020603050405020304" pitchFamily="18" charset="0"/>
                        </a:rPr>
                        <a:t>仕事と介護の両立に関する相談・申出先</a:t>
                      </a:r>
                      <a:endParaRPr lang="ja-JP" altLang="ja-JP" sz="1400" kern="100">
                        <a:solidFill>
                          <a:schemeClr val="tx1"/>
                        </a:solidFill>
                        <a:effectLst/>
                        <a:latin typeface="+mn-ea"/>
                        <a:ea typeface="+mn-ea"/>
                        <a:cs typeface="Times New Roman" panose="02020603050405020304" pitchFamily="18" charset="0"/>
                      </a:endParaRPr>
                    </a:p>
                  </a:txBody>
                  <a:tcPr anchor="ctr">
                    <a:noFill/>
                  </a:tcPr>
                </a:tc>
                <a:tc>
                  <a:txBody>
                    <a:bodyPr/>
                    <a:lstStyle/>
                    <a:p>
                      <a:pPr marL="0" marR="0" lvl="0" indent="0" algn="l" defTabSz="986867" rtl="0" eaLnBrk="1" fontAlgn="auto" latinLnBrk="0" hangingPunct="1">
                        <a:lnSpc>
                          <a:spcPct val="100000"/>
                        </a:lnSpc>
                        <a:spcBef>
                          <a:spcPts val="0"/>
                        </a:spcBef>
                        <a:spcAft>
                          <a:spcPts val="0"/>
                        </a:spcAft>
                        <a:buClrTx/>
                        <a:buSzTx/>
                        <a:buFontTx/>
                        <a:buNone/>
                        <a:tabLst/>
                        <a:defRPr/>
                      </a:pPr>
                      <a:r>
                        <a:rPr kumimoji="1" lang="ja-JP" altLang="en-US" sz="1400" dirty="0"/>
                        <a:t>○○部△△課　□□□□（内線○○、アドレス△△）</a:t>
                      </a:r>
                    </a:p>
                  </a:txBody>
                  <a:tcPr anchor="ctr">
                    <a:noFill/>
                  </a:tcPr>
                </a:tc>
                <a:extLst>
                  <a:ext uri="{0D108BD9-81ED-4DB2-BD59-A6C34878D82A}">
                    <a16:rowId xmlns:a16="http://schemas.microsoft.com/office/drawing/2014/main" val="4028163153"/>
                  </a:ext>
                </a:extLst>
              </a:tr>
            </a:tbl>
          </a:graphicData>
        </a:graphic>
      </p:graphicFrame>
      <p:sp>
        <p:nvSpPr>
          <p:cNvPr id="12" name="テキスト ボックス 11">
            <a:extLst>
              <a:ext uri="{FF2B5EF4-FFF2-40B4-BE49-F238E27FC236}">
                <a16:creationId xmlns:a16="http://schemas.microsoft.com/office/drawing/2014/main" id="{75C2F638-C8E5-BA53-CAF1-816A8471A9BB}"/>
              </a:ext>
            </a:extLst>
          </p:cNvPr>
          <p:cNvSpPr txBox="1"/>
          <p:nvPr/>
        </p:nvSpPr>
        <p:spPr>
          <a:xfrm>
            <a:off x="6268996" y="2273527"/>
            <a:ext cx="660442" cy="461665"/>
          </a:xfrm>
          <a:prstGeom prst="rect">
            <a:avLst/>
          </a:prstGeom>
          <a:noFill/>
        </p:spPr>
        <p:txBody>
          <a:bodyPr wrap="square" rtlCol="0" anchor="ctr">
            <a:spAutoFit/>
          </a:bodyPr>
          <a:lstStyle/>
          <a:p>
            <a:pPr marL="0" lvl="1" algn="ctr"/>
            <a:r>
              <a:rPr lang="ja-JP" altLang="en-US" sz="1200">
                <a:latin typeface="+mn-ea"/>
              </a:rPr>
              <a:t>社長の</a:t>
            </a:r>
            <a:endParaRPr lang="en-US" altLang="ja-JP" sz="1200">
              <a:latin typeface="+mn-ea"/>
            </a:endParaRPr>
          </a:p>
          <a:p>
            <a:pPr marL="0" lvl="1" algn="ctr"/>
            <a:r>
              <a:rPr lang="ja-JP" altLang="en-US" sz="1200">
                <a:latin typeface="+mn-ea"/>
              </a:rPr>
              <a:t>顔写真</a:t>
            </a:r>
            <a:endParaRPr lang="en-US" altLang="ja-JP" sz="1200">
              <a:latin typeface="+mn-ea"/>
            </a:endParaRPr>
          </a:p>
        </p:txBody>
      </p:sp>
      <p:pic>
        <p:nvPicPr>
          <p:cNvPr id="37" name="図 36" descr="時計, らくがき, 挿絵 が含まれている画像&#10;&#10;自動的に生成された説明">
            <a:extLst>
              <a:ext uri="{FF2B5EF4-FFF2-40B4-BE49-F238E27FC236}">
                <a16:creationId xmlns:a16="http://schemas.microsoft.com/office/drawing/2014/main" id="{9C650E69-A8F5-7D89-B2B0-A70E007364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8287" y="171320"/>
            <a:ext cx="1346010" cy="1778937"/>
          </a:xfrm>
          <a:prstGeom prst="rect">
            <a:avLst/>
          </a:prstGeom>
        </p:spPr>
      </p:pic>
      <p:grpSp>
        <p:nvGrpSpPr>
          <p:cNvPr id="3" name="グループ化 2">
            <a:extLst>
              <a:ext uri="{FF2B5EF4-FFF2-40B4-BE49-F238E27FC236}">
                <a16:creationId xmlns:a16="http://schemas.microsoft.com/office/drawing/2014/main" id="{C5CF8824-BD73-6356-F60B-D55C1440A303}"/>
              </a:ext>
            </a:extLst>
          </p:cNvPr>
          <p:cNvGrpSpPr/>
          <p:nvPr/>
        </p:nvGrpSpPr>
        <p:grpSpPr>
          <a:xfrm>
            <a:off x="900113" y="4072257"/>
            <a:ext cx="6408000" cy="756000"/>
            <a:chOff x="900113" y="1860978"/>
            <a:chExt cx="6408000" cy="756000"/>
          </a:xfrm>
        </p:grpSpPr>
        <p:sp>
          <p:nvSpPr>
            <p:cNvPr id="7" name="テキスト ボックス 6">
              <a:extLst>
                <a:ext uri="{FF2B5EF4-FFF2-40B4-BE49-F238E27FC236}">
                  <a16:creationId xmlns:a16="http://schemas.microsoft.com/office/drawing/2014/main" id="{C2154396-D0D2-B413-0470-7EE305332DC7}"/>
                </a:ext>
              </a:extLst>
            </p:cNvPr>
            <p:cNvSpPr txBox="1"/>
            <p:nvPr/>
          </p:nvSpPr>
          <p:spPr>
            <a:xfrm>
              <a:off x="900113" y="1932978"/>
              <a:ext cx="6408000" cy="656590"/>
            </a:xfrm>
            <a:prstGeom prst="rect">
              <a:avLst/>
            </a:prstGeom>
            <a:noFill/>
          </p:spPr>
          <p:txBody>
            <a:bodyPr wrap="square" rtlCol="0">
              <a:spAutoFit/>
            </a:bodyPr>
            <a:lstStyle/>
            <a:p>
              <a:pPr marL="180000">
                <a:lnSpc>
                  <a:spcPts val="2200"/>
                </a:lnSpc>
              </a:pPr>
              <a:r>
                <a:rPr lang="ja-JP" altLang="en-US"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介護の課題に直面したら、ひとりで抱え込まずに　職場の上司や人事に相談しましょう！</a:t>
              </a:r>
              <a:endParaRPr lang="en-US" altLang="ja-JP" sz="2000">
                <a:latin typeface="HGSSoeiKakugothicUB" panose="020B0900000000000000" pitchFamily="34" charset="-128"/>
                <a:ea typeface="HGSSoeiKakugothicUB" panose="020B0900000000000000" pitchFamily="34" charset="-128"/>
              </a:endParaRPr>
            </a:p>
          </p:txBody>
        </p:sp>
        <p:sp>
          <p:nvSpPr>
            <p:cNvPr id="8" name="正方形/長方形 7">
              <a:extLst>
                <a:ext uri="{FF2B5EF4-FFF2-40B4-BE49-F238E27FC236}">
                  <a16:creationId xmlns:a16="http://schemas.microsoft.com/office/drawing/2014/main" id="{24D49F89-A13C-EF23-A4C6-647E27343531}"/>
                </a:ext>
              </a:extLst>
            </p:cNvPr>
            <p:cNvSpPr/>
            <p:nvPr/>
          </p:nvSpPr>
          <p:spPr bwMode="auto">
            <a:xfrm>
              <a:off x="900113" y="1860978"/>
              <a:ext cx="180000" cy="756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9" name="正方形/長方形 8">
              <a:extLst>
                <a:ext uri="{FF2B5EF4-FFF2-40B4-BE49-F238E27FC236}">
                  <a16:creationId xmlns:a16="http://schemas.microsoft.com/office/drawing/2014/main" id="{35620F23-2EA6-98F0-E5CA-62D323A7D69B}"/>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spTree>
    <p:extLst>
      <p:ext uri="{BB962C8B-B14F-4D97-AF65-F5344CB8AC3E}">
        <p14:creationId xmlns:p14="http://schemas.microsoft.com/office/powerpoint/2010/main" val="1933142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角丸四角形 45">
            <a:extLst>
              <a:ext uri="{FF2B5EF4-FFF2-40B4-BE49-F238E27FC236}">
                <a16:creationId xmlns:a16="http://schemas.microsoft.com/office/drawing/2014/main" id="{4EB1E75F-A4AD-57AA-0556-997B6C806EF8}"/>
              </a:ext>
            </a:extLst>
          </p:cNvPr>
          <p:cNvSpPr/>
          <p:nvPr/>
        </p:nvSpPr>
        <p:spPr bwMode="auto">
          <a:xfrm>
            <a:off x="899517" y="1525289"/>
            <a:ext cx="6301383" cy="2123245"/>
          </a:xfrm>
          <a:prstGeom prst="roundRect">
            <a:avLst>
              <a:gd name="adj" fmla="val 9191"/>
            </a:avLst>
          </a:prstGeom>
          <a:noFill/>
          <a:ln w="19050">
            <a:solidFill>
              <a:schemeClr val="tx1">
                <a:lumMod val="50000"/>
                <a:lumOff val="50000"/>
              </a:schemeClr>
            </a:solidFill>
            <a:round/>
            <a:headEnd/>
            <a:tailEnd type="triangle" w="med" len="sm"/>
          </a:ln>
        </p:spPr>
        <p:txBody>
          <a:bodyPr lIns="68415" tIns="34208" rIns="68415" bIns="34208" rtlCol="0" anchor="ctr"/>
          <a:lstStyle/>
          <a:p>
            <a:pPr algn="ctr"/>
            <a:endParaRPr kumimoji="1" lang="ja-JP" altLang="en-US"/>
          </a:p>
        </p:txBody>
      </p:sp>
      <p:sp>
        <p:nvSpPr>
          <p:cNvPr id="47" name="直角三角形 46">
            <a:extLst>
              <a:ext uri="{FF2B5EF4-FFF2-40B4-BE49-F238E27FC236}">
                <a16:creationId xmlns:a16="http://schemas.microsoft.com/office/drawing/2014/main" id="{D154127F-15C3-CF27-433F-1FE90028E3FA}"/>
              </a:ext>
            </a:extLst>
          </p:cNvPr>
          <p:cNvSpPr/>
          <p:nvPr/>
        </p:nvSpPr>
        <p:spPr bwMode="auto">
          <a:xfrm>
            <a:off x="113" y="5346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sp>
        <p:nvSpPr>
          <p:cNvPr id="4" name="正方形/長方形 3"/>
          <p:cNvSpPr/>
          <p:nvPr/>
        </p:nvSpPr>
        <p:spPr bwMode="auto">
          <a:xfrm>
            <a:off x="859358" y="680860"/>
            <a:ext cx="6336000" cy="760590"/>
          </a:xfrm>
          <a:prstGeom prst="rect">
            <a:avLst/>
          </a:prstGeom>
          <a:noFill/>
          <a:ln w="25400">
            <a:noFill/>
            <a:round/>
            <a:headEnd/>
            <a:tailEnd type="triangle" w="med" len="sm"/>
          </a:ln>
        </p:spPr>
        <p:txBody>
          <a:bodyPr lIns="73842" tIns="36922" rIns="73842" bIns="36922" rtlCol="0" anchor="t"/>
          <a:lstStyle/>
          <a:p>
            <a:r>
              <a:rPr lang="ja-JP" altLang="en-US" sz="2200">
                <a:solidFill>
                  <a:srgbClr val="92D050"/>
                </a:solidFill>
                <a:latin typeface="HGSSoeiKakugothicUB" panose="020B0900000000000000" pitchFamily="34" charset="-128"/>
                <a:ea typeface="HGSSoeiKakugothicUB" panose="020B0900000000000000" pitchFamily="34" charset="-128"/>
              </a:rPr>
              <a:t>我が社は仕事と介護を両立する社員を</a:t>
            </a:r>
          </a:p>
          <a:p>
            <a:r>
              <a:rPr lang="ja-JP" altLang="en-US" sz="2200">
                <a:solidFill>
                  <a:srgbClr val="92D050"/>
                </a:solidFill>
                <a:latin typeface="HGSSoeiKakugothicUB" panose="020B0900000000000000" pitchFamily="34" charset="-128"/>
                <a:ea typeface="HGSSoeiKakugothicUB" panose="020B0900000000000000" pitchFamily="34" charset="-128"/>
              </a:rPr>
              <a:t>積極的にサポートします！</a:t>
            </a:r>
            <a:endParaRPr kumimoji="1" lang="ja-JP" altLang="en-US" sz="2200">
              <a:solidFill>
                <a:srgbClr val="92D050"/>
              </a:solidFill>
              <a:latin typeface="HGSSoeiKakugothicUB" panose="020B0900000000000000" pitchFamily="34" charset="-128"/>
              <a:ea typeface="HGSSoeiKakugothicUB" panose="020B0900000000000000" pitchFamily="34" charset="-128"/>
            </a:endParaRPr>
          </a:p>
        </p:txBody>
      </p:sp>
      <p:sp>
        <p:nvSpPr>
          <p:cNvPr id="48" name="直角三角形 47">
            <a:extLst>
              <a:ext uri="{FF2B5EF4-FFF2-40B4-BE49-F238E27FC236}">
                <a16:creationId xmlns:a16="http://schemas.microsoft.com/office/drawing/2014/main" id="{5BD9F6D4-0793-57C5-EA4E-AEBFBDDE5614}"/>
              </a:ext>
            </a:extLst>
          </p:cNvPr>
          <p:cNvSpPr/>
          <p:nvPr/>
        </p:nvSpPr>
        <p:spPr bwMode="auto">
          <a:xfrm flipV="1">
            <a:off x="0" y="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grpSp>
        <p:nvGrpSpPr>
          <p:cNvPr id="52" name="グループ化 51">
            <a:extLst>
              <a:ext uri="{FF2B5EF4-FFF2-40B4-BE49-F238E27FC236}">
                <a16:creationId xmlns:a16="http://schemas.microsoft.com/office/drawing/2014/main" id="{A3417ED7-E459-8BED-443A-BE48D43156B0}"/>
              </a:ext>
            </a:extLst>
          </p:cNvPr>
          <p:cNvGrpSpPr/>
          <p:nvPr/>
        </p:nvGrpSpPr>
        <p:grpSpPr>
          <a:xfrm>
            <a:off x="732661" y="5391806"/>
            <a:ext cx="6575452" cy="1079870"/>
            <a:chOff x="732661" y="1860978"/>
            <a:chExt cx="6575452" cy="1079870"/>
          </a:xfrm>
        </p:grpSpPr>
        <p:sp>
          <p:nvSpPr>
            <p:cNvPr id="53" name="テキスト ボックス 52">
              <a:extLst>
                <a:ext uri="{FF2B5EF4-FFF2-40B4-BE49-F238E27FC236}">
                  <a16:creationId xmlns:a16="http://schemas.microsoft.com/office/drawing/2014/main" id="{EB8FFAB3-DA38-508B-CA33-4F1140E516D7}"/>
                </a:ext>
              </a:extLst>
            </p:cNvPr>
            <p:cNvSpPr txBox="1"/>
            <p:nvPr/>
          </p:nvSpPr>
          <p:spPr>
            <a:xfrm>
              <a:off x="900113" y="1932978"/>
              <a:ext cx="6408000" cy="656590"/>
            </a:xfrm>
            <a:prstGeom prst="rect">
              <a:avLst/>
            </a:prstGeom>
            <a:noFill/>
          </p:spPr>
          <p:txBody>
            <a:bodyPr wrap="square" rtlCol="0">
              <a:spAutoFit/>
            </a:bodyPr>
            <a:lstStyle/>
            <a:p>
              <a:pPr marL="180000">
                <a:lnSpc>
                  <a:spcPts val="2200"/>
                </a:lnSpc>
              </a:pPr>
              <a:r>
                <a:rPr lang="ja-JP" altLang="en-US"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仕事と介護の両立支援制度や介護保険制度等による介護サービスを必要に応じて活用しましょう！</a:t>
              </a:r>
              <a:endParaRPr lang="en-US" altLang="ja-JP" sz="2000">
                <a:latin typeface="HGSSoeiKakugothicUB" panose="020B0900000000000000" pitchFamily="34" charset="-128"/>
                <a:ea typeface="HGSSoeiKakugothicUB" panose="020B0900000000000000" pitchFamily="34" charset="-128"/>
              </a:endParaRPr>
            </a:p>
          </p:txBody>
        </p:sp>
        <p:sp>
          <p:nvSpPr>
            <p:cNvPr id="54" name="正方形/長方形 53">
              <a:extLst>
                <a:ext uri="{FF2B5EF4-FFF2-40B4-BE49-F238E27FC236}">
                  <a16:creationId xmlns:a16="http://schemas.microsoft.com/office/drawing/2014/main" id="{1883029F-0CBD-0018-04BB-9DCBBA291DA5}"/>
                </a:ext>
              </a:extLst>
            </p:cNvPr>
            <p:cNvSpPr/>
            <p:nvPr/>
          </p:nvSpPr>
          <p:spPr bwMode="auto">
            <a:xfrm>
              <a:off x="900113" y="1860978"/>
              <a:ext cx="180000" cy="756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55" name="正方形/長方形 54">
              <a:extLst>
                <a:ext uri="{FF2B5EF4-FFF2-40B4-BE49-F238E27FC236}">
                  <a16:creationId xmlns:a16="http://schemas.microsoft.com/office/drawing/2014/main" id="{F5F19192-9F81-3036-97B3-45EE43EBDDCF}"/>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13" name="テキスト ボックス 12">
              <a:extLst>
                <a:ext uri="{FF2B5EF4-FFF2-40B4-BE49-F238E27FC236}">
                  <a16:creationId xmlns:a16="http://schemas.microsoft.com/office/drawing/2014/main" id="{6EB58638-4AC4-236F-054F-7203A5D0308A}"/>
                </a:ext>
              </a:extLst>
            </p:cNvPr>
            <p:cNvSpPr txBox="1"/>
            <p:nvPr/>
          </p:nvSpPr>
          <p:spPr>
            <a:xfrm>
              <a:off x="732661" y="2590752"/>
              <a:ext cx="6484889" cy="350096"/>
            </a:xfrm>
            <a:prstGeom prst="rect">
              <a:avLst/>
            </a:prstGeom>
            <a:noFill/>
          </p:spPr>
          <p:txBody>
            <a:bodyPr wrap="square" rtlCol="0">
              <a:spAutoFit/>
            </a:bodyPr>
            <a:lstStyle/>
            <a:p>
              <a:pPr marL="180000" algn="ctr">
                <a:lnSpc>
                  <a:spcPts val="2200"/>
                </a:lnSpc>
              </a:pPr>
              <a:r>
                <a:rPr lang="en-US" altLang="ja-JP" sz="1200" kern="10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kern="10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自社の制度の内容（法を上回る制度を設ける場合を含む）に合わせて記載してください。</a:t>
              </a:r>
              <a:endParaRPr lang="en-US" altLang="ja-JP" sz="1200">
                <a:solidFill>
                  <a:srgbClr val="FF0000"/>
                </a:solidFill>
                <a:latin typeface="メイリオ" panose="020B0604030504040204" pitchFamily="50" charset="-128"/>
                <a:ea typeface="メイリオ" panose="020B0604030504040204" pitchFamily="50" charset="-128"/>
              </a:endParaRPr>
            </a:p>
          </p:txBody>
        </p:sp>
      </p:grpSp>
      <p:sp>
        <p:nvSpPr>
          <p:cNvPr id="100" name="テキスト ボックス 99">
            <a:extLst>
              <a:ext uri="{FF2B5EF4-FFF2-40B4-BE49-F238E27FC236}">
                <a16:creationId xmlns:a16="http://schemas.microsoft.com/office/drawing/2014/main" id="{249E4F06-E49F-60C8-79A6-7757AD543E21}"/>
              </a:ext>
            </a:extLst>
          </p:cNvPr>
          <p:cNvSpPr txBox="1"/>
          <p:nvPr/>
        </p:nvSpPr>
        <p:spPr>
          <a:xfrm>
            <a:off x="900113" y="289507"/>
            <a:ext cx="4183516" cy="389513"/>
          </a:xfrm>
          <a:prstGeom prst="roundRect">
            <a:avLst>
              <a:gd name="adj" fmla="val 50000"/>
            </a:avLst>
          </a:prstGeom>
          <a:solidFill>
            <a:srgbClr val="92D050">
              <a:alpha val="20117"/>
            </a:srgbClr>
          </a:solidFill>
          <a:ln>
            <a:noFill/>
          </a:ln>
        </p:spPr>
        <p:txBody>
          <a:bodyPr wrap="square" rtlCol="0" anchor="ctr">
            <a:spAutoFit/>
          </a:bodyPr>
          <a:lstStyle/>
          <a:p>
            <a:pPr marL="0" lvl="2" algn="ctr"/>
            <a:r>
              <a:rPr lang="ja-JP" altLang="en-US" sz="1200" b="1">
                <a:latin typeface="+mn-ea"/>
              </a:rPr>
              <a:t>介護休業及び両立支援制度等取得・利用促進方針周知例</a:t>
            </a:r>
            <a:endParaRPr lang="en-US" altLang="ja-JP" sz="1200">
              <a:latin typeface="+mn-ea"/>
            </a:endParaRPr>
          </a:p>
        </p:txBody>
      </p:sp>
      <p:sp>
        <p:nvSpPr>
          <p:cNvPr id="5" name="テキスト ボックス 4">
            <a:extLst>
              <a:ext uri="{FF2B5EF4-FFF2-40B4-BE49-F238E27FC236}">
                <a16:creationId xmlns:a16="http://schemas.microsoft.com/office/drawing/2014/main" id="{3D20EE56-D0BC-D3E5-8A60-A6A75E1510A2}"/>
              </a:ext>
            </a:extLst>
          </p:cNvPr>
          <p:cNvSpPr txBox="1"/>
          <p:nvPr/>
        </p:nvSpPr>
        <p:spPr>
          <a:xfrm>
            <a:off x="1039813" y="1929551"/>
            <a:ext cx="4992687" cy="1015663"/>
          </a:xfrm>
          <a:prstGeom prst="rect">
            <a:avLst/>
          </a:prstGeom>
          <a:noFill/>
        </p:spPr>
        <p:txBody>
          <a:bodyPr wrap="square" rtlCol="0">
            <a:spAutoFit/>
          </a:bodyPr>
          <a:lstStyle/>
          <a:p>
            <a:pPr marL="0" lvl="1" algn="just"/>
            <a:r>
              <a:rPr lang="ja-JP" altLang="en-US" sz="1200" dirty="0">
                <a:latin typeface="+mn-ea"/>
              </a:rPr>
              <a:t>当社は、社員一人ひとりの働きに支えられており、もし皆さんがご家族の介護に直面しても、安心して働き続けてもらいたいと考えています。そのために、両立しやすい職場環境を整えていくことは会社が果たすべき責務です。</a:t>
            </a:r>
            <a:endParaRPr lang="en-US" altLang="ja-JP" sz="1200" dirty="0">
              <a:latin typeface="+mn-ea"/>
            </a:endParaRPr>
          </a:p>
          <a:p>
            <a:pPr marL="0" lvl="1" algn="just"/>
            <a:r>
              <a:rPr lang="ja-JP" altLang="en-US" sz="1200" dirty="0">
                <a:latin typeface="+mn-ea"/>
              </a:rPr>
              <a:t>介護の課題を抱える社員の皆さんが、いきいきと働きながら、大切なご家族とも向き合えるよう、今後も力強く取組を進め、しっかりと支援していきます。</a:t>
            </a:r>
            <a:endParaRPr lang="en-US" altLang="ja-JP" sz="1200" dirty="0">
              <a:latin typeface="+mn-ea"/>
            </a:endParaRPr>
          </a:p>
        </p:txBody>
      </p:sp>
      <p:sp>
        <p:nvSpPr>
          <p:cNvPr id="6" name="テキスト ボックス 5">
            <a:extLst>
              <a:ext uri="{FF2B5EF4-FFF2-40B4-BE49-F238E27FC236}">
                <a16:creationId xmlns:a16="http://schemas.microsoft.com/office/drawing/2014/main" id="{29AB997D-9527-03FA-FB82-05DFF5FF097E}"/>
              </a:ext>
            </a:extLst>
          </p:cNvPr>
          <p:cNvSpPr txBox="1"/>
          <p:nvPr/>
        </p:nvSpPr>
        <p:spPr>
          <a:xfrm>
            <a:off x="1039812" y="3057371"/>
            <a:ext cx="5941225" cy="585097"/>
          </a:xfrm>
          <a:prstGeom prst="rect">
            <a:avLst/>
          </a:prstGeom>
          <a:noFill/>
        </p:spPr>
        <p:txBody>
          <a:bodyPr wrap="square" rtlCol="0">
            <a:spAutoFit/>
          </a:bodyPr>
          <a:lstStyle/>
          <a:p>
            <a:pPr marL="0" lvl="1" algn="just">
              <a:lnSpc>
                <a:spcPts val="2000"/>
              </a:lnSpc>
            </a:pPr>
            <a:r>
              <a:rPr lang="ja-JP" altLang="en-US" sz="1400" b="1" dirty="0">
                <a:latin typeface="+mn-ea"/>
              </a:rPr>
              <a:t>～我が社の目標～</a:t>
            </a:r>
          </a:p>
          <a:p>
            <a:pPr marL="180000" lvl="1" algn="just">
              <a:lnSpc>
                <a:spcPts val="2000"/>
              </a:lnSpc>
            </a:pPr>
            <a:r>
              <a:rPr lang="ja-JP" altLang="en-US" sz="1400" b="1" dirty="0">
                <a:latin typeface="+mn-ea"/>
              </a:rPr>
              <a:t>介護を理由として退職する社員を生じさせない。</a:t>
            </a:r>
            <a:endParaRPr lang="en-US" altLang="ja-JP" sz="1400" dirty="0"/>
          </a:p>
        </p:txBody>
      </p:sp>
      <p:sp>
        <p:nvSpPr>
          <p:cNvPr id="11" name="テキスト ボックス 10">
            <a:extLst>
              <a:ext uri="{FF2B5EF4-FFF2-40B4-BE49-F238E27FC236}">
                <a16:creationId xmlns:a16="http://schemas.microsoft.com/office/drawing/2014/main" id="{7E34250A-6449-6CC0-3764-538A373DDEED}"/>
              </a:ext>
            </a:extLst>
          </p:cNvPr>
          <p:cNvSpPr txBox="1"/>
          <p:nvPr/>
        </p:nvSpPr>
        <p:spPr>
          <a:xfrm>
            <a:off x="824804" y="6483969"/>
            <a:ext cx="6408000" cy="4021614"/>
          </a:xfrm>
          <a:prstGeom prst="rect">
            <a:avLst/>
          </a:prstGeom>
          <a:noFill/>
        </p:spPr>
        <p:txBody>
          <a:bodyPr wrap="square" rtlCol="0">
            <a:spAutoFit/>
          </a:bodyPr>
          <a:lstStyle/>
          <a:p>
            <a:pPr marL="0" lvl="1" algn="just">
              <a:spcAft>
                <a:spcPts val="300"/>
              </a:spcAft>
            </a:pPr>
            <a:r>
              <a:rPr lang="ja-JP" altLang="en-US" sz="1150" b="1">
                <a:solidFill>
                  <a:srgbClr val="92D050"/>
                </a:solidFill>
                <a:latin typeface="+mn-ea"/>
              </a:rPr>
              <a:t>≪短期の休暇が必要な場合≫</a:t>
            </a:r>
            <a:endParaRPr lang="en-US" altLang="ja-JP" sz="1150" b="1">
              <a:solidFill>
                <a:srgbClr val="92D050"/>
              </a:solidFill>
              <a:latin typeface="+mn-ea"/>
            </a:endParaRPr>
          </a:p>
          <a:p>
            <a:pPr marL="0" lvl="1" algn="just">
              <a:spcAft>
                <a:spcPts val="300"/>
              </a:spcAft>
            </a:pPr>
            <a:r>
              <a:rPr lang="ja-JP" altLang="en-US" sz="1150">
                <a:solidFill>
                  <a:srgbClr val="92D050"/>
                </a:solidFill>
                <a:latin typeface="+mn-ea"/>
              </a:rPr>
              <a:t>● </a:t>
            </a:r>
            <a:r>
              <a:rPr lang="ja-JP" altLang="en-US" sz="1150" b="1">
                <a:latin typeface="+mn-ea"/>
              </a:rPr>
              <a:t>介護休暇</a:t>
            </a:r>
            <a:r>
              <a:rPr lang="ja-JP" altLang="en-US" sz="1150">
                <a:latin typeface="+mn-ea"/>
              </a:rPr>
              <a:t>：対象家族１人につき年に５日以内、２人以上なら年</a:t>
            </a:r>
            <a:r>
              <a:rPr lang="en-US" altLang="ja-JP" sz="1150">
                <a:latin typeface="+mn-ea"/>
              </a:rPr>
              <a:t>10</a:t>
            </a:r>
            <a:r>
              <a:rPr lang="ja-JP" altLang="en-US" sz="1150">
                <a:latin typeface="+mn-ea"/>
              </a:rPr>
              <a:t>日以内。時間単位でも取得可能。</a:t>
            </a:r>
            <a:endParaRPr lang="en-US" altLang="ja-JP" sz="1150">
              <a:latin typeface="+mn-ea"/>
            </a:endParaRPr>
          </a:p>
          <a:p>
            <a:pPr marL="0" lvl="1" algn="just">
              <a:spcAft>
                <a:spcPts val="300"/>
              </a:spcAft>
            </a:pPr>
            <a:r>
              <a:rPr lang="ja-JP" altLang="en-US" sz="1150">
                <a:latin typeface="+mn-ea"/>
              </a:rPr>
              <a:t>　　　　　　　　　法定の介護休暇に加えて、積立年次有給休暇を通算して最大年</a:t>
            </a:r>
            <a:r>
              <a:rPr lang="en-US" altLang="ja-JP" sz="1150">
                <a:latin typeface="+mn-ea"/>
              </a:rPr>
              <a:t>10</a:t>
            </a:r>
            <a:r>
              <a:rPr lang="ja-JP" altLang="en-US" sz="1150">
                <a:latin typeface="+mn-ea"/>
              </a:rPr>
              <a:t>日まで取得可能。</a:t>
            </a:r>
          </a:p>
          <a:p>
            <a:pPr marL="648000" lvl="1" indent="-576000" algn="just">
              <a:spcAft>
                <a:spcPts val="300"/>
              </a:spcAft>
            </a:pPr>
            <a:r>
              <a:rPr lang="ja-JP" altLang="en-US" sz="1150">
                <a:latin typeface="+mn-ea"/>
              </a:rPr>
              <a:t>　（趣旨）介護保険の手続や要介護状態にある家族の通院の付き添いなど、</a:t>
            </a:r>
            <a:r>
              <a:rPr lang="ja-JP" altLang="en-US" sz="1150" b="1" u="sng">
                <a:latin typeface="+mn-ea"/>
              </a:rPr>
              <a:t>日常的な介護のニーズにスポット的に対応</a:t>
            </a:r>
            <a:r>
              <a:rPr lang="ja-JP" altLang="en-US" sz="1150">
                <a:latin typeface="+mn-ea"/>
              </a:rPr>
              <a:t>するためのもの</a:t>
            </a:r>
            <a:endParaRPr lang="en-US" altLang="ja-JP" sz="1150">
              <a:latin typeface="+mn-ea"/>
            </a:endParaRPr>
          </a:p>
          <a:p>
            <a:pPr marL="648000" lvl="1" indent="-576000" algn="just">
              <a:lnSpc>
                <a:spcPts val="500"/>
              </a:lnSpc>
              <a:spcAft>
                <a:spcPts val="300"/>
              </a:spcAft>
            </a:pPr>
            <a:r>
              <a:rPr lang="ja-JP" altLang="en-US" sz="1150">
                <a:latin typeface="+mn-ea"/>
              </a:rPr>
              <a:t>　　　</a:t>
            </a:r>
            <a:endParaRPr lang="en-US" altLang="ja-JP" sz="1150">
              <a:latin typeface="+mn-ea"/>
            </a:endParaRPr>
          </a:p>
          <a:p>
            <a:pPr marL="0" lvl="1" algn="just">
              <a:spcAft>
                <a:spcPts val="300"/>
              </a:spcAft>
            </a:pPr>
            <a:r>
              <a:rPr lang="ja-JP" altLang="en-US" sz="1150" b="1">
                <a:solidFill>
                  <a:srgbClr val="92D050"/>
                </a:solidFill>
                <a:latin typeface="+mn-ea"/>
              </a:rPr>
              <a:t>≪長期の休業が必要な場合≫</a:t>
            </a:r>
          </a:p>
          <a:p>
            <a:pPr marL="0" lvl="1" algn="just">
              <a:spcAft>
                <a:spcPts val="300"/>
              </a:spcAft>
            </a:pPr>
            <a:r>
              <a:rPr lang="ja-JP" altLang="en-US" sz="1150">
                <a:solidFill>
                  <a:srgbClr val="92D050"/>
                </a:solidFill>
                <a:latin typeface="+mn-ea"/>
              </a:rPr>
              <a:t>●</a:t>
            </a:r>
            <a:r>
              <a:rPr lang="ja-JP" altLang="en-US" sz="1150">
                <a:latin typeface="+mn-ea"/>
              </a:rPr>
              <a:t> </a:t>
            </a:r>
            <a:r>
              <a:rPr lang="ja-JP" altLang="en-US" sz="1150" b="1">
                <a:latin typeface="+mn-ea"/>
              </a:rPr>
              <a:t>介護休業</a:t>
            </a:r>
            <a:r>
              <a:rPr lang="ja-JP" altLang="en-US" sz="1150">
                <a:latin typeface="+mn-ea"/>
              </a:rPr>
              <a:t>：対象家族１人につき、通算</a:t>
            </a:r>
            <a:r>
              <a:rPr lang="en-US" altLang="ja-JP" sz="1150">
                <a:latin typeface="+mn-ea"/>
              </a:rPr>
              <a:t>93</a:t>
            </a:r>
            <a:r>
              <a:rPr lang="ja-JP" altLang="en-US" sz="1150">
                <a:latin typeface="+mn-ea"/>
              </a:rPr>
              <a:t>日の範囲内で合計３回。</a:t>
            </a:r>
          </a:p>
          <a:p>
            <a:pPr marL="648000" lvl="1" indent="-576000" algn="just">
              <a:spcAft>
                <a:spcPts val="300"/>
              </a:spcAft>
            </a:pPr>
            <a:r>
              <a:rPr lang="ja-JP" altLang="en-US" sz="1150">
                <a:latin typeface="+mn-ea"/>
              </a:rPr>
              <a:t>　　　　　　　　介護休業給付金（休業開始時の賃金の</a:t>
            </a:r>
            <a:r>
              <a:rPr lang="en-US" altLang="ja-JP" sz="1150">
                <a:latin typeface="+mn-ea"/>
              </a:rPr>
              <a:t>67</a:t>
            </a:r>
            <a:r>
              <a:rPr lang="ja-JP" altLang="en-US" sz="1150">
                <a:latin typeface="+mn-ea"/>
              </a:rPr>
              <a:t>％）も存在。</a:t>
            </a:r>
          </a:p>
          <a:p>
            <a:pPr marL="648000" lvl="1" indent="-576000" algn="just">
              <a:spcAft>
                <a:spcPts val="300"/>
              </a:spcAft>
            </a:pPr>
            <a:r>
              <a:rPr lang="ja-JP" altLang="en-US" sz="1150">
                <a:latin typeface="+mn-ea"/>
              </a:rPr>
              <a:t>　（趣旨）介護休業は、緊急対応のための介護を担うと同時に、</a:t>
            </a:r>
            <a:r>
              <a:rPr lang="ja-JP" altLang="en-US" sz="1150" b="1" u="sng">
                <a:latin typeface="+mn-ea"/>
              </a:rPr>
              <a:t>仕事と介護の両立のための体制を構築（認定申請、ケアマネ決定、施設見学など）するため一定期間休業する場合に対応</a:t>
            </a:r>
            <a:r>
              <a:rPr lang="ja-JP" altLang="en-US" sz="1150">
                <a:latin typeface="+mn-ea"/>
              </a:rPr>
              <a:t>するためのもの</a:t>
            </a:r>
            <a:endParaRPr lang="en-US" altLang="ja-JP" sz="1150">
              <a:latin typeface="+mn-ea"/>
            </a:endParaRPr>
          </a:p>
          <a:p>
            <a:pPr marL="648000" lvl="1" indent="-576000" algn="just">
              <a:lnSpc>
                <a:spcPts val="500"/>
              </a:lnSpc>
              <a:spcAft>
                <a:spcPts val="300"/>
              </a:spcAft>
            </a:pPr>
            <a:r>
              <a:rPr lang="ja-JP" altLang="en-US" sz="1150">
                <a:latin typeface="+mn-ea"/>
              </a:rPr>
              <a:t>　　　</a:t>
            </a:r>
            <a:endParaRPr lang="en-US" altLang="ja-JP" sz="1150">
              <a:latin typeface="+mn-ea"/>
            </a:endParaRPr>
          </a:p>
          <a:p>
            <a:pPr marL="0" lvl="1" algn="just">
              <a:spcAft>
                <a:spcPts val="300"/>
              </a:spcAft>
            </a:pPr>
            <a:r>
              <a:rPr lang="ja-JP" altLang="en-US" sz="1150" b="1">
                <a:solidFill>
                  <a:srgbClr val="92D050"/>
                </a:solidFill>
                <a:latin typeface="+mn-ea"/>
              </a:rPr>
              <a:t>≪仕事をしながら介護に対応する場合≫</a:t>
            </a:r>
          </a:p>
          <a:p>
            <a:pPr marL="0" lvl="1" algn="just">
              <a:spcAft>
                <a:spcPts val="300"/>
              </a:spcAft>
            </a:pPr>
            <a:r>
              <a:rPr lang="ja-JP" altLang="en-US" sz="1150" b="1">
                <a:solidFill>
                  <a:srgbClr val="92D050"/>
                </a:solidFill>
                <a:latin typeface="+mn-ea"/>
              </a:rPr>
              <a:t>●</a:t>
            </a:r>
            <a:r>
              <a:rPr lang="ja-JP" altLang="en-US" sz="1150" b="1">
                <a:latin typeface="+mn-ea"/>
              </a:rPr>
              <a:t> 所定労働時間の短縮等の措置</a:t>
            </a:r>
            <a:r>
              <a:rPr lang="ja-JP" altLang="en-US" sz="1150">
                <a:latin typeface="+mn-ea"/>
              </a:rPr>
              <a:t>：</a:t>
            </a:r>
          </a:p>
          <a:p>
            <a:pPr marL="0" lvl="1" algn="just">
              <a:spcAft>
                <a:spcPts val="300"/>
              </a:spcAft>
            </a:pPr>
            <a:r>
              <a:rPr lang="ja-JP" altLang="en-US" sz="1150">
                <a:latin typeface="+mn-ea"/>
              </a:rPr>
              <a:t>　　　　　　　　　短時間勤務制度：５時間、６時間、７時間の中から１日の所定労働時間を選択可能</a:t>
            </a:r>
            <a:endParaRPr lang="en-US" altLang="ja-JP" sz="1150">
              <a:latin typeface="+mn-ea"/>
            </a:endParaRPr>
          </a:p>
          <a:p>
            <a:pPr marL="0" lvl="1" algn="just">
              <a:spcAft>
                <a:spcPts val="300"/>
              </a:spcAft>
            </a:pPr>
            <a:r>
              <a:rPr lang="ja-JP" altLang="en-US" sz="1150">
                <a:latin typeface="+mn-ea"/>
              </a:rPr>
              <a:t>　　　　　　　　　短日数勤務制度：週の所定労働日数を３日とすることが可能</a:t>
            </a:r>
            <a:endParaRPr lang="en-US" altLang="ja-JP" sz="1150">
              <a:latin typeface="+mn-ea"/>
            </a:endParaRPr>
          </a:p>
          <a:p>
            <a:pPr marL="0" lvl="1" algn="just">
              <a:spcAft>
                <a:spcPts val="300"/>
              </a:spcAft>
            </a:pPr>
            <a:r>
              <a:rPr lang="ja-JP" altLang="en-US" sz="1150">
                <a:latin typeface="+mn-ea"/>
              </a:rPr>
              <a:t>　　　　　　　　　時差出勤：始業時刻を午前７時～</a:t>
            </a:r>
            <a:r>
              <a:rPr lang="en-US" altLang="ja-JP" sz="1150">
                <a:latin typeface="+mn-ea"/>
              </a:rPr>
              <a:t>11</a:t>
            </a:r>
            <a:r>
              <a:rPr lang="ja-JP" altLang="en-US" sz="1150">
                <a:latin typeface="+mn-ea"/>
              </a:rPr>
              <a:t>時までの間で１時間単位で選択可能</a:t>
            </a:r>
            <a:endParaRPr lang="en-US" altLang="ja-JP" sz="1150">
              <a:latin typeface="+mn-ea"/>
            </a:endParaRPr>
          </a:p>
          <a:p>
            <a:pPr marL="0" lvl="1" algn="just">
              <a:spcAft>
                <a:spcPts val="300"/>
              </a:spcAft>
            </a:pPr>
            <a:r>
              <a:rPr lang="ja-JP" altLang="en-US" sz="1150">
                <a:latin typeface="+mn-ea"/>
              </a:rPr>
              <a:t>　　　　　　　　　</a:t>
            </a:r>
            <a:r>
              <a:rPr lang="en-US" altLang="ja-JP" sz="1150">
                <a:latin typeface="+mn-ea"/>
              </a:rPr>
              <a:t>※</a:t>
            </a:r>
            <a:r>
              <a:rPr lang="ja-JP" altLang="en-US" sz="1150">
                <a:latin typeface="+mn-ea"/>
              </a:rPr>
              <a:t>いずれの制度も家族介護が終了するまで利用可能</a:t>
            </a:r>
            <a:endParaRPr lang="en-US" altLang="ja-JP" sz="1150">
              <a:latin typeface="+mn-ea"/>
            </a:endParaRPr>
          </a:p>
          <a:p>
            <a:pPr marL="648000" lvl="1" indent="-576000" algn="just">
              <a:spcAft>
                <a:spcPts val="300"/>
              </a:spcAft>
            </a:pPr>
            <a:r>
              <a:rPr lang="ja-JP" altLang="en-US" sz="1150">
                <a:latin typeface="+mn-ea"/>
              </a:rPr>
              <a:t>（趣旨）デイサービスの送迎など</a:t>
            </a:r>
            <a:r>
              <a:rPr lang="ja-JP" altLang="en-US" sz="1150" b="1" u="sng">
                <a:latin typeface="+mn-ea"/>
              </a:rPr>
              <a:t>日常的な介護のニーズに定期的に対応</a:t>
            </a:r>
            <a:r>
              <a:rPr lang="ja-JP" altLang="en-US" sz="1150">
                <a:latin typeface="+mn-ea"/>
              </a:rPr>
              <a:t>するためのもの</a:t>
            </a:r>
            <a:endParaRPr lang="en-US" altLang="ja-JP" sz="1150">
              <a:latin typeface="+mn-ea"/>
            </a:endParaRPr>
          </a:p>
        </p:txBody>
      </p:sp>
      <p:sp>
        <p:nvSpPr>
          <p:cNvPr id="31" name="正方形/長方形 30">
            <a:extLst>
              <a:ext uri="{FF2B5EF4-FFF2-40B4-BE49-F238E27FC236}">
                <a16:creationId xmlns:a16="http://schemas.microsoft.com/office/drawing/2014/main" id="{A6447229-FF27-23E8-24DA-60020CBCFD2B}"/>
              </a:ext>
            </a:extLst>
          </p:cNvPr>
          <p:cNvSpPr/>
          <p:nvPr/>
        </p:nvSpPr>
        <p:spPr bwMode="auto">
          <a:xfrm>
            <a:off x="6210300" y="1980315"/>
            <a:ext cx="787399" cy="935425"/>
          </a:xfrm>
          <a:prstGeom prst="rect">
            <a:avLst/>
          </a:prstGeom>
          <a:solidFill>
            <a:schemeClr val="bg1">
              <a:lumMod val="85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45" name="テキスト ボックス 44">
            <a:extLst>
              <a:ext uri="{FF2B5EF4-FFF2-40B4-BE49-F238E27FC236}">
                <a16:creationId xmlns:a16="http://schemas.microsoft.com/office/drawing/2014/main" id="{D439B33C-1FA0-B766-7556-C06ECCE3F23F}"/>
              </a:ext>
            </a:extLst>
          </p:cNvPr>
          <p:cNvSpPr txBox="1"/>
          <p:nvPr/>
        </p:nvSpPr>
        <p:spPr>
          <a:xfrm>
            <a:off x="1039813" y="1634505"/>
            <a:ext cx="5941225" cy="307777"/>
          </a:xfrm>
          <a:prstGeom prst="rect">
            <a:avLst/>
          </a:prstGeom>
          <a:noFill/>
        </p:spPr>
        <p:txBody>
          <a:bodyPr wrap="square" rtlCol="0">
            <a:spAutoFit/>
          </a:bodyPr>
          <a:lstStyle/>
          <a:p>
            <a:r>
              <a:rPr lang="ja-JP" altLang="en-US" sz="1400">
                <a:latin typeface="HGP創英角ｺﾞｼｯｸUB" panose="020B0A00000000000000" pitchFamily="50" charset="-128"/>
                <a:ea typeface="HGP創英角ｺﾞｼｯｸUB" panose="020B0A00000000000000" pitchFamily="50" charset="-128"/>
              </a:rPr>
              <a:t>社長からのメッセージ　（記載例２）</a:t>
            </a:r>
            <a:endParaRPr lang="en-US" altLang="ja-JP" sz="1400">
              <a:latin typeface="HGP創英角ｺﾞｼｯｸUB" panose="020B0A00000000000000" pitchFamily="50" charset="-128"/>
              <a:ea typeface="HGP創英角ｺﾞｼｯｸUB" panose="020B0A00000000000000" pitchFamily="50" charset="-128"/>
            </a:endParaRPr>
          </a:p>
        </p:txBody>
      </p:sp>
      <p:graphicFrame>
        <p:nvGraphicFramePr>
          <p:cNvPr id="56" name="表 55">
            <a:extLst>
              <a:ext uri="{FF2B5EF4-FFF2-40B4-BE49-F238E27FC236}">
                <a16:creationId xmlns:a16="http://schemas.microsoft.com/office/drawing/2014/main" id="{FEA82232-A35B-F1D5-A5C0-B4206B9E076C}"/>
              </a:ext>
            </a:extLst>
          </p:cNvPr>
          <p:cNvGraphicFramePr>
            <a:graphicFrameLocks noGrp="1"/>
          </p:cNvGraphicFramePr>
          <p:nvPr>
            <p:extLst>
              <p:ext uri="{D42A27DB-BD31-4B8C-83A1-F6EECF244321}">
                <p14:modId xmlns:p14="http://schemas.microsoft.com/office/powerpoint/2010/main" val="1154088871"/>
              </p:ext>
            </p:extLst>
          </p:nvPr>
        </p:nvGraphicFramePr>
        <p:xfrm>
          <a:off x="899517" y="4638353"/>
          <a:ext cx="6235379" cy="532701"/>
        </p:xfrm>
        <a:graphic>
          <a:graphicData uri="http://schemas.openxmlformats.org/drawingml/2006/table">
            <a:tbl>
              <a:tblPr firstRow="1" bandRow="1">
                <a:tableStyleId>{5940675A-B579-460E-94D1-54222C63F5DA}</a:tableStyleId>
              </a:tblPr>
              <a:tblGrid>
                <a:gridCol w="1856562">
                  <a:extLst>
                    <a:ext uri="{9D8B030D-6E8A-4147-A177-3AD203B41FA5}">
                      <a16:colId xmlns:a16="http://schemas.microsoft.com/office/drawing/2014/main" val="2038493834"/>
                    </a:ext>
                  </a:extLst>
                </a:gridCol>
                <a:gridCol w="4378817">
                  <a:extLst>
                    <a:ext uri="{9D8B030D-6E8A-4147-A177-3AD203B41FA5}">
                      <a16:colId xmlns:a16="http://schemas.microsoft.com/office/drawing/2014/main" val="25703911"/>
                    </a:ext>
                  </a:extLst>
                </a:gridCol>
              </a:tblGrid>
              <a:tr h="532701">
                <a:tc>
                  <a:txBody>
                    <a:bodyPr/>
                    <a:lstStyle/>
                    <a:p>
                      <a:pPr marL="0" marR="0" lvl="0" indent="0" algn="l" defTabSz="986867" rtl="0" eaLnBrk="1" fontAlgn="auto" latinLnBrk="0" hangingPunct="1">
                        <a:lnSpc>
                          <a:spcPct val="100000"/>
                        </a:lnSpc>
                        <a:spcBef>
                          <a:spcPts val="0"/>
                        </a:spcBef>
                        <a:spcAft>
                          <a:spcPts val="0"/>
                        </a:spcAft>
                        <a:buClrTx/>
                        <a:buSzTx/>
                        <a:buFontTx/>
                        <a:buNone/>
                        <a:tabLst/>
                        <a:defRPr/>
                      </a:pPr>
                      <a:r>
                        <a:rPr lang="ja-JP" altLang="en-US" sz="1400" kern="100">
                          <a:solidFill>
                            <a:schemeClr val="tx1"/>
                          </a:solidFill>
                          <a:effectLst/>
                          <a:latin typeface="+mn-ea"/>
                          <a:ea typeface="+mn-ea"/>
                          <a:cs typeface="Times New Roman" panose="02020603050405020304" pitchFamily="18" charset="0"/>
                        </a:rPr>
                        <a:t>仕事と介護の両立に関する相談・申出先</a:t>
                      </a:r>
                      <a:endParaRPr lang="ja-JP" altLang="ja-JP" sz="1400" kern="100">
                        <a:solidFill>
                          <a:schemeClr val="tx1"/>
                        </a:solidFill>
                        <a:effectLst/>
                        <a:latin typeface="+mn-ea"/>
                        <a:ea typeface="+mn-ea"/>
                        <a:cs typeface="Times New Roman" panose="02020603050405020304" pitchFamily="18" charset="0"/>
                      </a:endParaRPr>
                    </a:p>
                  </a:txBody>
                  <a:tcPr anchor="ctr">
                    <a:noFill/>
                  </a:tcPr>
                </a:tc>
                <a:tc>
                  <a:txBody>
                    <a:bodyPr/>
                    <a:lstStyle/>
                    <a:p>
                      <a:pPr marL="0" marR="0" lvl="0" indent="0" algn="l" defTabSz="986867" rtl="0" eaLnBrk="1" fontAlgn="auto" latinLnBrk="0" hangingPunct="1">
                        <a:lnSpc>
                          <a:spcPct val="100000"/>
                        </a:lnSpc>
                        <a:spcBef>
                          <a:spcPts val="0"/>
                        </a:spcBef>
                        <a:spcAft>
                          <a:spcPts val="0"/>
                        </a:spcAft>
                        <a:buClrTx/>
                        <a:buSzTx/>
                        <a:buFontTx/>
                        <a:buNone/>
                        <a:tabLst/>
                        <a:defRPr/>
                      </a:pPr>
                      <a:r>
                        <a:rPr kumimoji="1" lang="ja-JP" altLang="en-US" sz="1400" dirty="0"/>
                        <a:t>○○部△△課　□□□□（内線○○、アドレス△△）</a:t>
                      </a:r>
                    </a:p>
                  </a:txBody>
                  <a:tcPr anchor="ctr">
                    <a:noFill/>
                  </a:tcPr>
                </a:tc>
                <a:extLst>
                  <a:ext uri="{0D108BD9-81ED-4DB2-BD59-A6C34878D82A}">
                    <a16:rowId xmlns:a16="http://schemas.microsoft.com/office/drawing/2014/main" val="4028163153"/>
                  </a:ext>
                </a:extLst>
              </a:tr>
            </a:tbl>
          </a:graphicData>
        </a:graphic>
      </p:graphicFrame>
      <p:sp>
        <p:nvSpPr>
          <p:cNvPr id="12" name="テキスト ボックス 11">
            <a:extLst>
              <a:ext uri="{FF2B5EF4-FFF2-40B4-BE49-F238E27FC236}">
                <a16:creationId xmlns:a16="http://schemas.microsoft.com/office/drawing/2014/main" id="{75C2F638-C8E5-BA53-CAF1-816A8471A9BB}"/>
              </a:ext>
            </a:extLst>
          </p:cNvPr>
          <p:cNvSpPr txBox="1"/>
          <p:nvPr/>
        </p:nvSpPr>
        <p:spPr>
          <a:xfrm>
            <a:off x="6268996" y="2225902"/>
            <a:ext cx="660442" cy="461665"/>
          </a:xfrm>
          <a:prstGeom prst="rect">
            <a:avLst/>
          </a:prstGeom>
          <a:noFill/>
        </p:spPr>
        <p:txBody>
          <a:bodyPr wrap="square" rtlCol="0" anchor="ctr">
            <a:spAutoFit/>
          </a:bodyPr>
          <a:lstStyle/>
          <a:p>
            <a:pPr marL="0" lvl="1" algn="ctr"/>
            <a:r>
              <a:rPr lang="ja-JP" altLang="en-US" sz="1200">
                <a:latin typeface="+mn-ea"/>
              </a:rPr>
              <a:t>社長の</a:t>
            </a:r>
            <a:endParaRPr lang="en-US" altLang="ja-JP" sz="1200">
              <a:latin typeface="+mn-ea"/>
            </a:endParaRPr>
          </a:p>
          <a:p>
            <a:pPr marL="0" lvl="1" algn="ctr"/>
            <a:r>
              <a:rPr lang="ja-JP" altLang="en-US" sz="1200">
                <a:latin typeface="+mn-ea"/>
              </a:rPr>
              <a:t>顔写真</a:t>
            </a:r>
            <a:endParaRPr lang="en-US" altLang="ja-JP" sz="1200">
              <a:latin typeface="+mn-ea"/>
            </a:endParaRPr>
          </a:p>
        </p:txBody>
      </p:sp>
      <p:pic>
        <p:nvPicPr>
          <p:cNvPr id="37" name="図 36" descr="時計, らくがき, 挿絵 が含まれている画像&#10;&#10;自動的に生成された説明">
            <a:extLst>
              <a:ext uri="{FF2B5EF4-FFF2-40B4-BE49-F238E27FC236}">
                <a16:creationId xmlns:a16="http://schemas.microsoft.com/office/drawing/2014/main" id="{9C650E69-A8F5-7D89-B2B0-A70E007364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8287" y="142745"/>
            <a:ext cx="1346010" cy="1778937"/>
          </a:xfrm>
          <a:prstGeom prst="rect">
            <a:avLst/>
          </a:prstGeom>
        </p:spPr>
      </p:pic>
      <p:grpSp>
        <p:nvGrpSpPr>
          <p:cNvPr id="3" name="グループ化 2">
            <a:extLst>
              <a:ext uri="{FF2B5EF4-FFF2-40B4-BE49-F238E27FC236}">
                <a16:creationId xmlns:a16="http://schemas.microsoft.com/office/drawing/2014/main" id="{C5CF8824-BD73-6356-F60B-D55C1440A303}"/>
              </a:ext>
            </a:extLst>
          </p:cNvPr>
          <p:cNvGrpSpPr/>
          <p:nvPr/>
        </p:nvGrpSpPr>
        <p:grpSpPr>
          <a:xfrm>
            <a:off x="900113" y="3775505"/>
            <a:ext cx="6408000" cy="756000"/>
            <a:chOff x="900113" y="1860978"/>
            <a:chExt cx="6408000" cy="756000"/>
          </a:xfrm>
        </p:grpSpPr>
        <p:sp>
          <p:nvSpPr>
            <p:cNvPr id="7" name="テキスト ボックス 6">
              <a:extLst>
                <a:ext uri="{FF2B5EF4-FFF2-40B4-BE49-F238E27FC236}">
                  <a16:creationId xmlns:a16="http://schemas.microsoft.com/office/drawing/2014/main" id="{C2154396-D0D2-B413-0470-7EE305332DC7}"/>
                </a:ext>
              </a:extLst>
            </p:cNvPr>
            <p:cNvSpPr txBox="1"/>
            <p:nvPr/>
          </p:nvSpPr>
          <p:spPr>
            <a:xfrm>
              <a:off x="900113" y="1932978"/>
              <a:ext cx="6408000" cy="656590"/>
            </a:xfrm>
            <a:prstGeom prst="rect">
              <a:avLst/>
            </a:prstGeom>
            <a:noFill/>
          </p:spPr>
          <p:txBody>
            <a:bodyPr wrap="square" rtlCol="0">
              <a:spAutoFit/>
            </a:bodyPr>
            <a:lstStyle/>
            <a:p>
              <a:pPr marL="180000">
                <a:lnSpc>
                  <a:spcPts val="2200"/>
                </a:lnSpc>
              </a:pPr>
              <a:r>
                <a:rPr lang="ja-JP" altLang="en-US"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介護の課題に直面したら、ひとりで抱え込まずに　職場の上司や人事に相談しましょう！</a:t>
              </a:r>
              <a:endParaRPr lang="en-US" altLang="ja-JP" sz="2000">
                <a:latin typeface="HGSSoeiKakugothicUB" panose="020B0900000000000000" pitchFamily="34" charset="-128"/>
                <a:ea typeface="HGSSoeiKakugothicUB" panose="020B0900000000000000" pitchFamily="34" charset="-128"/>
              </a:endParaRPr>
            </a:p>
          </p:txBody>
        </p:sp>
        <p:sp>
          <p:nvSpPr>
            <p:cNvPr id="8" name="正方形/長方形 7">
              <a:extLst>
                <a:ext uri="{FF2B5EF4-FFF2-40B4-BE49-F238E27FC236}">
                  <a16:creationId xmlns:a16="http://schemas.microsoft.com/office/drawing/2014/main" id="{24D49F89-A13C-EF23-A4C6-647E27343531}"/>
                </a:ext>
              </a:extLst>
            </p:cNvPr>
            <p:cNvSpPr/>
            <p:nvPr/>
          </p:nvSpPr>
          <p:spPr bwMode="auto">
            <a:xfrm>
              <a:off x="900113" y="1860978"/>
              <a:ext cx="180000" cy="756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9" name="正方形/長方形 8">
              <a:extLst>
                <a:ext uri="{FF2B5EF4-FFF2-40B4-BE49-F238E27FC236}">
                  <a16:creationId xmlns:a16="http://schemas.microsoft.com/office/drawing/2014/main" id="{35620F23-2EA6-98F0-E5CA-62D323A7D69B}"/>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grpSp>
        <p:nvGrpSpPr>
          <p:cNvPr id="28" name="グループ化 27">
            <a:extLst>
              <a:ext uri="{FF2B5EF4-FFF2-40B4-BE49-F238E27FC236}">
                <a16:creationId xmlns:a16="http://schemas.microsoft.com/office/drawing/2014/main" id="{3FDCFA79-F48C-2FA2-571A-EC06BF01C9C1}"/>
              </a:ext>
            </a:extLst>
          </p:cNvPr>
          <p:cNvGrpSpPr/>
          <p:nvPr/>
        </p:nvGrpSpPr>
        <p:grpSpPr>
          <a:xfrm>
            <a:off x="1064169" y="6925338"/>
            <a:ext cx="5839511" cy="246221"/>
            <a:chOff x="1089927" y="6966224"/>
            <a:chExt cx="5839511" cy="246221"/>
          </a:xfrm>
        </p:grpSpPr>
        <p:grpSp>
          <p:nvGrpSpPr>
            <p:cNvPr id="20" name="グループ化 19">
              <a:extLst>
                <a:ext uri="{FF2B5EF4-FFF2-40B4-BE49-F238E27FC236}">
                  <a16:creationId xmlns:a16="http://schemas.microsoft.com/office/drawing/2014/main" id="{F09B144D-75BC-E28A-6D4E-FF032306B501}"/>
                </a:ext>
              </a:extLst>
            </p:cNvPr>
            <p:cNvGrpSpPr/>
            <p:nvPr/>
          </p:nvGrpSpPr>
          <p:grpSpPr>
            <a:xfrm>
              <a:off x="1089927" y="6966224"/>
              <a:ext cx="720000" cy="246221"/>
              <a:chOff x="-1976817" y="6080101"/>
              <a:chExt cx="720000" cy="246221"/>
            </a:xfrm>
          </p:grpSpPr>
          <p:sp>
            <p:nvSpPr>
              <p:cNvPr id="21" name="四角形: 角を丸くする 20">
                <a:extLst>
                  <a:ext uri="{FF2B5EF4-FFF2-40B4-BE49-F238E27FC236}">
                    <a16:creationId xmlns:a16="http://schemas.microsoft.com/office/drawing/2014/main" id="{E2CE5C8F-E240-0039-B9ED-F64FC67B9FCC}"/>
                  </a:ext>
                </a:extLst>
              </p:cNvPr>
              <p:cNvSpPr/>
              <p:nvPr/>
            </p:nvSpPr>
            <p:spPr bwMode="auto">
              <a:xfrm>
                <a:off x="-1936818" y="6080101"/>
                <a:ext cx="640002" cy="237042"/>
              </a:xfrm>
              <a:prstGeom prst="roundRect">
                <a:avLst/>
              </a:prstGeom>
              <a:solidFill>
                <a:schemeClr val="accent3"/>
              </a:solidFill>
              <a:ln w="57150">
                <a:noFill/>
                <a:round/>
                <a:headEnd/>
                <a:tailEnd type="triangle" w="med" len="sm"/>
              </a:ln>
            </p:spPr>
            <p:txBody>
              <a:bodyPr lIns="68415" tIns="34208" rIns="68415" bIns="34208" rtlCol="0" anchor="ctr"/>
              <a:lstStyle/>
              <a:p>
                <a:pPr algn="ctr"/>
                <a:endParaRPr kumimoji="1" lang="ja-JP" altLang="en-US" sz="1150" b="1">
                  <a:solidFill>
                    <a:schemeClr val="bg1"/>
                  </a:solidFill>
                </a:endParaRPr>
              </a:p>
            </p:txBody>
          </p:sp>
          <p:sp>
            <p:nvSpPr>
              <p:cNvPr id="22" name="テキスト ボックス 21">
                <a:extLst>
                  <a:ext uri="{FF2B5EF4-FFF2-40B4-BE49-F238E27FC236}">
                    <a16:creationId xmlns:a16="http://schemas.microsoft.com/office/drawing/2014/main" id="{552B8056-D482-6695-A1F4-07BA0538BD08}"/>
                  </a:ext>
                </a:extLst>
              </p:cNvPr>
              <p:cNvSpPr txBox="1"/>
              <p:nvPr/>
            </p:nvSpPr>
            <p:spPr>
              <a:xfrm>
                <a:off x="-1976817" y="6080101"/>
                <a:ext cx="720000" cy="246221"/>
              </a:xfrm>
              <a:prstGeom prst="rect">
                <a:avLst/>
              </a:prstGeom>
              <a:noFill/>
            </p:spPr>
            <p:txBody>
              <a:bodyPr wrap="square" rtlCol="0">
                <a:spAutoFit/>
              </a:bodyPr>
              <a:lstStyle/>
              <a:p>
                <a:pPr algn="ctr"/>
                <a:r>
                  <a:rPr lang="ja-JP" altLang="en-US" sz="1000" b="1">
                    <a:solidFill>
                      <a:schemeClr val="bg1"/>
                    </a:solidFill>
                    <a:latin typeface="ＭＳ Ｐゴシック 本文"/>
                  </a:rPr>
                  <a:t>当社では</a:t>
                </a:r>
                <a:endParaRPr kumimoji="1" lang="ja-JP" altLang="en-US" sz="1000" b="1">
                  <a:solidFill>
                    <a:schemeClr val="bg1"/>
                  </a:solidFill>
                  <a:latin typeface="ＭＳ Ｐゴシック 本文"/>
                </a:endParaRPr>
              </a:p>
            </p:txBody>
          </p:sp>
        </p:grpSp>
        <p:cxnSp>
          <p:nvCxnSpPr>
            <p:cNvPr id="27" name="直線コネクタ 26">
              <a:extLst>
                <a:ext uri="{FF2B5EF4-FFF2-40B4-BE49-F238E27FC236}">
                  <a16:creationId xmlns:a16="http://schemas.microsoft.com/office/drawing/2014/main" id="{B2C1839D-0A90-DF23-F283-260EA678B5A9}"/>
                </a:ext>
              </a:extLst>
            </p:cNvPr>
            <p:cNvCxnSpPr>
              <a:cxnSpLocks/>
            </p:cNvCxnSpPr>
            <p:nvPr/>
          </p:nvCxnSpPr>
          <p:spPr>
            <a:xfrm>
              <a:off x="1604963" y="7193740"/>
              <a:ext cx="5324475" cy="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57" name="グループ化 56">
            <a:extLst>
              <a:ext uri="{FF2B5EF4-FFF2-40B4-BE49-F238E27FC236}">
                <a16:creationId xmlns:a16="http://schemas.microsoft.com/office/drawing/2014/main" id="{72741F4E-D54F-D577-D380-670A34B71509}"/>
              </a:ext>
            </a:extLst>
          </p:cNvPr>
          <p:cNvGrpSpPr/>
          <p:nvPr/>
        </p:nvGrpSpPr>
        <p:grpSpPr>
          <a:xfrm>
            <a:off x="1074786" y="9378644"/>
            <a:ext cx="720000" cy="246221"/>
            <a:chOff x="-1976817" y="6080101"/>
            <a:chExt cx="720000" cy="246221"/>
          </a:xfrm>
        </p:grpSpPr>
        <p:sp>
          <p:nvSpPr>
            <p:cNvPr id="59" name="四角形: 角を丸くする 58">
              <a:extLst>
                <a:ext uri="{FF2B5EF4-FFF2-40B4-BE49-F238E27FC236}">
                  <a16:creationId xmlns:a16="http://schemas.microsoft.com/office/drawing/2014/main" id="{4B03A78E-B563-949F-17AF-37B4E17AF12C}"/>
                </a:ext>
              </a:extLst>
            </p:cNvPr>
            <p:cNvSpPr/>
            <p:nvPr/>
          </p:nvSpPr>
          <p:spPr bwMode="auto">
            <a:xfrm>
              <a:off x="-1936818" y="6080101"/>
              <a:ext cx="640002" cy="237042"/>
            </a:xfrm>
            <a:prstGeom prst="roundRect">
              <a:avLst/>
            </a:prstGeom>
            <a:solidFill>
              <a:schemeClr val="accent3"/>
            </a:solidFill>
            <a:ln w="57150">
              <a:noFill/>
              <a:round/>
              <a:headEnd/>
              <a:tailEnd type="triangle" w="med" len="sm"/>
            </a:ln>
          </p:spPr>
          <p:txBody>
            <a:bodyPr lIns="68415" tIns="34208" rIns="68415" bIns="34208" rtlCol="0" anchor="ctr"/>
            <a:lstStyle/>
            <a:p>
              <a:pPr algn="ctr"/>
              <a:endParaRPr kumimoji="1" lang="ja-JP" altLang="en-US" sz="1150" b="1">
                <a:solidFill>
                  <a:schemeClr val="bg1"/>
                </a:solidFill>
              </a:endParaRPr>
            </a:p>
          </p:txBody>
        </p:sp>
        <p:sp>
          <p:nvSpPr>
            <p:cNvPr id="60" name="テキスト ボックス 59">
              <a:extLst>
                <a:ext uri="{FF2B5EF4-FFF2-40B4-BE49-F238E27FC236}">
                  <a16:creationId xmlns:a16="http://schemas.microsoft.com/office/drawing/2014/main" id="{EA901C63-768C-BFBE-5F37-703C1533C64F}"/>
                </a:ext>
              </a:extLst>
            </p:cNvPr>
            <p:cNvSpPr txBox="1"/>
            <p:nvPr/>
          </p:nvSpPr>
          <p:spPr>
            <a:xfrm>
              <a:off x="-1976817" y="6080101"/>
              <a:ext cx="720000" cy="246221"/>
            </a:xfrm>
            <a:prstGeom prst="rect">
              <a:avLst/>
            </a:prstGeom>
            <a:noFill/>
          </p:spPr>
          <p:txBody>
            <a:bodyPr wrap="square" rtlCol="0">
              <a:spAutoFit/>
            </a:bodyPr>
            <a:lstStyle/>
            <a:p>
              <a:pPr algn="ctr"/>
              <a:r>
                <a:rPr lang="ja-JP" altLang="en-US" sz="1000" b="1">
                  <a:solidFill>
                    <a:schemeClr val="bg1"/>
                  </a:solidFill>
                  <a:latin typeface="ＭＳ Ｐゴシック 本文"/>
                </a:rPr>
                <a:t>当社では</a:t>
              </a:r>
              <a:endParaRPr kumimoji="1" lang="ja-JP" altLang="en-US" sz="1000" b="1">
                <a:solidFill>
                  <a:schemeClr val="bg1"/>
                </a:solidFill>
                <a:latin typeface="ＭＳ Ｐゴシック 本文"/>
              </a:endParaRPr>
            </a:p>
          </p:txBody>
        </p:sp>
      </p:grpSp>
      <p:sp>
        <p:nvSpPr>
          <p:cNvPr id="2" name="テキスト ボックス 1">
            <a:extLst>
              <a:ext uri="{FF2B5EF4-FFF2-40B4-BE49-F238E27FC236}">
                <a16:creationId xmlns:a16="http://schemas.microsoft.com/office/drawing/2014/main" id="{5A71C5A3-EF88-F4D3-8A59-690A15F5FA9F}"/>
              </a:ext>
            </a:extLst>
          </p:cNvPr>
          <p:cNvSpPr txBox="1"/>
          <p:nvPr/>
        </p:nvSpPr>
        <p:spPr>
          <a:xfrm>
            <a:off x="1039812" y="2907730"/>
            <a:ext cx="5198859" cy="223138"/>
          </a:xfrm>
          <a:prstGeom prst="rect">
            <a:avLst/>
          </a:prstGeom>
          <a:noFill/>
        </p:spPr>
        <p:txBody>
          <a:bodyPr wrap="none" rtlCol="0">
            <a:spAutoFit/>
          </a:bodyPr>
          <a:lstStyle/>
          <a:p>
            <a:r>
              <a:rPr lang="en-US" altLang="ja-JP" sz="850" dirty="0">
                <a:solidFill>
                  <a:srgbClr val="FF0000"/>
                </a:solidFill>
                <a:latin typeface="メイリオ" panose="020B0604030504040204" pitchFamily="50" charset="-128"/>
                <a:ea typeface="メイリオ" panose="020B0604030504040204" pitchFamily="50" charset="-128"/>
              </a:rPr>
              <a:t>※</a:t>
            </a:r>
            <a:r>
              <a:rPr lang="ja-JP" altLang="en-US" sz="850" dirty="0">
                <a:solidFill>
                  <a:srgbClr val="FF0000"/>
                </a:solidFill>
                <a:latin typeface="メイリオ" panose="020B0604030504040204" pitchFamily="50" charset="-128"/>
                <a:ea typeface="メイリオ" panose="020B0604030504040204" pitchFamily="50" charset="-128"/>
              </a:rPr>
              <a:t>　経営層自身の介護経験を織り交ぜると、率先して支援していく姿勢が伝わる場合も考えられます。</a:t>
            </a:r>
            <a:endParaRPr lang="en-US" altLang="ja-JP" sz="85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0749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1584</Words>
  <PresentationFormat>ユーザー設定</PresentationFormat>
  <Paragraphs>90</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HGP創英角ｺﾞｼｯｸUB</vt:lpstr>
      <vt:lpstr>HGSSoeiKakugothicUB</vt:lpstr>
      <vt:lpstr>ＭＳ Ｐゴシック 本文</vt:lpstr>
      <vt:lpstr>メイリオ</vt:lpstr>
      <vt:lpstr>Arial</vt:lpstr>
      <vt:lpstr>Calibri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