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61" r:id="rId2"/>
    <p:sldId id="262" r:id="rId3"/>
    <p:sldId id="263" r:id="rId4"/>
    <p:sldId id="264" r:id="rId5"/>
  </p:sldIdLst>
  <p:sldSz cx="7559675" cy="10691813"/>
  <p:notesSz cx="7104063" cy="10234613"/>
  <p:defaultTextStyle>
    <a:defPPr>
      <a:defRPr lang="ja-JP"/>
    </a:defPPr>
    <a:lvl1pPr marL="0" algn="l" defTabSz="995507" rtl="0" eaLnBrk="1" latinLnBrk="0" hangingPunct="1">
      <a:defRPr kumimoji="1" sz="1960" kern="1200">
        <a:solidFill>
          <a:schemeClr val="tx1"/>
        </a:solidFill>
        <a:latin typeface="+mn-lt"/>
        <a:ea typeface="+mn-ea"/>
        <a:cs typeface="+mn-cs"/>
      </a:defRPr>
    </a:lvl1pPr>
    <a:lvl2pPr marL="497754" algn="l" defTabSz="995507" rtl="0" eaLnBrk="1" latinLnBrk="0" hangingPunct="1">
      <a:defRPr kumimoji="1" sz="1960" kern="1200">
        <a:solidFill>
          <a:schemeClr val="tx1"/>
        </a:solidFill>
        <a:latin typeface="+mn-lt"/>
        <a:ea typeface="+mn-ea"/>
        <a:cs typeface="+mn-cs"/>
      </a:defRPr>
    </a:lvl2pPr>
    <a:lvl3pPr marL="995507" algn="l" defTabSz="995507" rtl="0" eaLnBrk="1" latinLnBrk="0" hangingPunct="1">
      <a:defRPr kumimoji="1" sz="1960" kern="1200">
        <a:solidFill>
          <a:schemeClr val="tx1"/>
        </a:solidFill>
        <a:latin typeface="+mn-lt"/>
        <a:ea typeface="+mn-ea"/>
        <a:cs typeface="+mn-cs"/>
      </a:defRPr>
    </a:lvl3pPr>
    <a:lvl4pPr marL="1493261" algn="l" defTabSz="995507" rtl="0" eaLnBrk="1" latinLnBrk="0" hangingPunct="1">
      <a:defRPr kumimoji="1" sz="1960" kern="1200">
        <a:solidFill>
          <a:schemeClr val="tx1"/>
        </a:solidFill>
        <a:latin typeface="+mn-lt"/>
        <a:ea typeface="+mn-ea"/>
        <a:cs typeface="+mn-cs"/>
      </a:defRPr>
    </a:lvl4pPr>
    <a:lvl5pPr marL="1991015" algn="l" defTabSz="995507" rtl="0" eaLnBrk="1" latinLnBrk="0" hangingPunct="1">
      <a:defRPr kumimoji="1" sz="1960" kern="1200">
        <a:solidFill>
          <a:schemeClr val="tx1"/>
        </a:solidFill>
        <a:latin typeface="+mn-lt"/>
        <a:ea typeface="+mn-ea"/>
        <a:cs typeface="+mn-cs"/>
      </a:defRPr>
    </a:lvl5pPr>
    <a:lvl6pPr marL="2488768" algn="l" defTabSz="995507" rtl="0" eaLnBrk="1" latinLnBrk="0" hangingPunct="1">
      <a:defRPr kumimoji="1" sz="1960" kern="1200">
        <a:solidFill>
          <a:schemeClr val="tx1"/>
        </a:solidFill>
        <a:latin typeface="+mn-lt"/>
        <a:ea typeface="+mn-ea"/>
        <a:cs typeface="+mn-cs"/>
      </a:defRPr>
    </a:lvl6pPr>
    <a:lvl7pPr marL="2986522" algn="l" defTabSz="995507" rtl="0" eaLnBrk="1" latinLnBrk="0" hangingPunct="1">
      <a:defRPr kumimoji="1" sz="1960" kern="1200">
        <a:solidFill>
          <a:schemeClr val="tx1"/>
        </a:solidFill>
        <a:latin typeface="+mn-lt"/>
        <a:ea typeface="+mn-ea"/>
        <a:cs typeface="+mn-cs"/>
      </a:defRPr>
    </a:lvl7pPr>
    <a:lvl8pPr marL="3484275" algn="l" defTabSz="995507" rtl="0" eaLnBrk="1" latinLnBrk="0" hangingPunct="1">
      <a:defRPr kumimoji="1" sz="1960" kern="1200">
        <a:solidFill>
          <a:schemeClr val="tx1"/>
        </a:solidFill>
        <a:latin typeface="+mn-lt"/>
        <a:ea typeface="+mn-ea"/>
        <a:cs typeface="+mn-cs"/>
      </a:defRPr>
    </a:lvl8pPr>
    <a:lvl9pPr marL="3982029" algn="l" defTabSz="995507" rtl="0" eaLnBrk="1" latinLnBrk="0" hangingPunct="1">
      <a:defRPr kumimoji="1"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guide id="5" pos="4331" userDrawn="1">
          <p15:clr>
            <a:srgbClr val="A4A3A4"/>
          </p15:clr>
        </p15:guide>
        <p15:guide id="7" orient="horz" pos="6202" userDrawn="1">
          <p15:clr>
            <a:srgbClr val="A4A3A4"/>
          </p15:clr>
        </p15:guide>
        <p15:guide id="8" pos="431" userDrawn="1">
          <p15:clr>
            <a:srgbClr val="A4A3A4"/>
          </p15:clr>
        </p15:guide>
        <p15:guide id="10" orient="horz" pos="533" userDrawn="1">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5693"/>
    <a:srgbClr val="D8117D"/>
    <a:srgbClr val="0070C0"/>
    <a:srgbClr val="B4DE8A"/>
    <a:srgbClr val="92D050"/>
    <a:srgbClr val="CBE8AD"/>
    <a:srgbClr val="0048AA"/>
    <a:srgbClr val="B9EDFF"/>
    <a:srgbClr val="EFFBFF"/>
    <a:srgbClr val="D1F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C49567-3553-4D6B-ADAB-869299FD1026}" v="3" dt="2025-08-05T04:43:13.18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95"/>
    <p:restoredTop sz="96904" autoAdjust="0"/>
  </p:normalViewPr>
  <p:slideViewPr>
    <p:cSldViewPr snapToGrid="0">
      <p:cViewPr varScale="1">
        <p:scale>
          <a:sx n="63" d="100"/>
          <a:sy n="63" d="100"/>
        </p:scale>
        <p:origin x="2765" y="67"/>
      </p:cViewPr>
      <p:guideLst>
        <p:guide orient="horz" pos="3368"/>
        <p:guide pos="2381"/>
        <p:guide pos="4331"/>
        <p:guide orient="horz" pos="6202"/>
        <p:guide pos="431"/>
        <p:guide orient="horz" pos="533"/>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9" d="100"/>
          <a:sy n="89" d="100"/>
        </p:scale>
        <p:origin x="4520" y="176"/>
      </p:cViewPr>
      <p:guideLst>
        <p:guide orient="horz" pos="3223"/>
        <p:guide pos="2236"/>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3078427" cy="511731"/>
          </a:xfrm>
          <a:prstGeom prst="rect">
            <a:avLst/>
          </a:prstGeom>
        </p:spPr>
        <p:txBody>
          <a:bodyPr vert="horz" lIns="99050" tIns="49526" rIns="99050" bIns="49526" rtlCol="0"/>
          <a:lstStyle>
            <a:lvl1pPr algn="l">
              <a:defRPr sz="1200"/>
            </a:lvl1pPr>
          </a:lstStyle>
          <a:p>
            <a:endParaRPr kumimoji="1" lang="ja-JP" altLang="en-US"/>
          </a:p>
        </p:txBody>
      </p:sp>
      <p:sp>
        <p:nvSpPr>
          <p:cNvPr id="3" name="日付プレースホルダ 2"/>
          <p:cNvSpPr>
            <a:spLocks noGrp="1"/>
          </p:cNvSpPr>
          <p:nvPr>
            <p:ph type="dt" idx="1"/>
          </p:nvPr>
        </p:nvSpPr>
        <p:spPr>
          <a:xfrm>
            <a:off x="4023993" y="1"/>
            <a:ext cx="3078427" cy="511731"/>
          </a:xfrm>
          <a:prstGeom prst="rect">
            <a:avLst/>
          </a:prstGeom>
        </p:spPr>
        <p:txBody>
          <a:bodyPr vert="horz" lIns="99050" tIns="49526" rIns="99050" bIns="49526" rtlCol="0"/>
          <a:lstStyle>
            <a:lvl1pPr algn="r">
              <a:defRPr sz="1200"/>
            </a:lvl1pPr>
          </a:lstStyle>
          <a:p>
            <a:fld id="{16B17AE3-4726-4B77-9012-D206F9A79D7C}" type="datetimeFigureOut">
              <a:rPr kumimoji="1" lang="ja-JP" altLang="en-US" smtClean="0"/>
              <a:pPr/>
              <a:t>2025/8/5</a:t>
            </a:fld>
            <a:endParaRPr kumimoji="1" lang="ja-JP" altLang="en-US"/>
          </a:p>
        </p:txBody>
      </p:sp>
      <p:sp>
        <p:nvSpPr>
          <p:cNvPr id="4" name="スライド イメージ プレースホルダ 3"/>
          <p:cNvSpPr>
            <a:spLocks noGrp="1" noRot="1" noChangeAspect="1"/>
          </p:cNvSpPr>
          <p:nvPr>
            <p:ph type="sldImg" idx="2"/>
          </p:nvPr>
        </p:nvSpPr>
        <p:spPr>
          <a:xfrm>
            <a:off x="2195513" y="768350"/>
            <a:ext cx="2713037" cy="3836988"/>
          </a:xfrm>
          <a:prstGeom prst="rect">
            <a:avLst/>
          </a:prstGeom>
          <a:noFill/>
          <a:ln w="12700">
            <a:solidFill>
              <a:prstClr val="black"/>
            </a:solidFill>
          </a:ln>
        </p:spPr>
        <p:txBody>
          <a:bodyPr vert="horz" lIns="99050" tIns="49526" rIns="99050" bIns="49526" rtlCol="0" anchor="ctr"/>
          <a:lstStyle/>
          <a:p>
            <a:endParaRPr lang="ja-JP" altLang="en-US"/>
          </a:p>
        </p:txBody>
      </p:sp>
      <p:sp>
        <p:nvSpPr>
          <p:cNvPr id="5" name="ノート プレースホルダ 4"/>
          <p:cNvSpPr>
            <a:spLocks noGrp="1"/>
          </p:cNvSpPr>
          <p:nvPr>
            <p:ph type="body" sz="quarter" idx="3"/>
          </p:nvPr>
        </p:nvSpPr>
        <p:spPr>
          <a:xfrm>
            <a:off x="710408" y="4861443"/>
            <a:ext cx="5683250" cy="4605576"/>
          </a:xfrm>
          <a:prstGeom prst="rect">
            <a:avLst/>
          </a:prstGeom>
        </p:spPr>
        <p:txBody>
          <a:bodyPr vert="horz" lIns="99050" tIns="49526" rIns="99050" bIns="4952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721107"/>
            <a:ext cx="3078427" cy="511731"/>
          </a:xfrm>
          <a:prstGeom prst="rect">
            <a:avLst/>
          </a:prstGeom>
        </p:spPr>
        <p:txBody>
          <a:bodyPr vert="horz" lIns="99050" tIns="49526" rIns="99050" bIns="4952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4023993" y="9721107"/>
            <a:ext cx="3078427" cy="511731"/>
          </a:xfrm>
          <a:prstGeom prst="rect">
            <a:avLst/>
          </a:prstGeom>
        </p:spPr>
        <p:txBody>
          <a:bodyPr vert="horz" lIns="99050" tIns="49526" rIns="99050" bIns="49526"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585054721"/>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1</a:t>
            </a:fld>
            <a:endParaRPr kumimoji="1" lang="ja-JP" altLang="en-US"/>
          </a:p>
        </p:txBody>
      </p:sp>
    </p:spTree>
    <p:extLst>
      <p:ext uri="{BB962C8B-B14F-4D97-AF65-F5344CB8AC3E}">
        <p14:creationId xmlns:p14="http://schemas.microsoft.com/office/powerpoint/2010/main" val="4106191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2</a:t>
            </a:fld>
            <a:endParaRPr kumimoji="1" lang="ja-JP" altLang="en-US"/>
          </a:p>
        </p:txBody>
      </p:sp>
    </p:spTree>
    <p:extLst>
      <p:ext uri="{BB962C8B-B14F-4D97-AF65-F5344CB8AC3E}">
        <p14:creationId xmlns:p14="http://schemas.microsoft.com/office/powerpoint/2010/main" val="1230404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3</a:t>
            </a:fld>
            <a:endParaRPr kumimoji="1" lang="ja-JP" altLang="en-US"/>
          </a:p>
        </p:txBody>
      </p:sp>
    </p:spTree>
    <p:extLst>
      <p:ext uri="{BB962C8B-B14F-4D97-AF65-F5344CB8AC3E}">
        <p14:creationId xmlns:p14="http://schemas.microsoft.com/office/powerpoint/2010/main" val="2991482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4</a:t>
            </a:fld>
            <a:endParaRPr kumimoji="1" lang="ja-JP" altLang="en-US"/>
          </a:p>
        </p:txBody>
      </p:sp>
    </p:spTree>
    <p:extLst>
      <p:ext uri="{BB962C8B-B14F-4D97-AF65-F5344CB8AC3E}">
        <p14:creationId xmlns:p14="http://schemas.microsoft.com/office/powerpoint/2010/main" val="189620390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6252983" y="60935"/>
            <a:ext cx="1178131" cy="348406"/>
          </a:xfrm>
          <a:prstGeom prst="rect">
            <a:avLst/>
          </a:prstGeom>
          <a:ln>
            <a:solidFill>
              <a:srgbClr val="C00000"/>
            </a:solidFill>
          </a:ln>
        </p:spPr>
        <p:txBody>
          <a:bodyPr/>
          <a:lstStyle>
            <a:lvl1pPr algn="ctr">
              <a:defRPr b="1">
                <a:solidFill>
                  <a:srgbClr val="C00000"/>
                </a:solidFill>
              </a:defRPr>
            </a:lvl1pPr>
          </a:lstStyle>
          <a:p>
            <a:r>
              <a:rPr lang="ja-JP" altLang="en-US"/>
              <a:t>プラン案</a:t>
            </a:r>
            <a:endParaRPr lang="ja-JP" altLang="en-US" dirty="0"/>
          </a:p>
        </p:txBody>
      </p:sp>
      <p:sp>
        <p:nvSpPr>
          <p:cNvPr id="6" name="スライド番号プレースホルダ 5"/>
          <p:cNvSpPr>
            <a:spLocks noGrp="1"/>
          </p:cNvSpPr>
          <p:nvPr>
            <p:ph type="sldNum" sz="quarter" idx="12"/>
          </p:nvPr>
        </p:nvSpPr>
        <p:spPr>
          <a:xfrm>
            <a:off x="3224209" y="10242281"/>
            <a:ext cx="1763924" cy="25835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174"/>
            <a:ext cx="1700927" cy="9122691"/>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7984" y="428174"/>
            <a:ext cx="4976786" cy="9122691"/>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163" y="6870482"/>
            <a:ext cx="6425724" cy="2123513"/>
          </a:xfrm>
          <a:prstGeom prst="rect">
            <a:avLst/>
          </a:prstGeom>
        </p:spPr>
        <p:txBody>
          <a:bodyPr anchor="t"/>
          <a:lstStyle>
            <a:lvl1pPr algn="l">
              <a:defRPr sz="4317"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163" y="4531650"/>
            <a:ext cx="6425724" cy="2338834"/>
          </a:xfrm>
        </p:spPr>
        <p:txBody>
          <a:bodyPr anchor="b"/>
          <a:lstStyle>
            <a:lvl1pPr marL="0" indent="0">
              <a:buNone/>
              <a:defRPr sz="2159">
                <a:solidFill>
                  <a:schemeClr val="tx1">
                    <a:tint val="75000"/>
                  </a:schemeClr>
                </a:solidFill>
              </a:defRPr>
            </a:lvl1pPr>
            <a:lvl2pPr marL="493433" indent="0">
              <a:buNone/>
              <a:defRPr sz="1943">
                <a:solidFill>
                  <a:schemeClr val="tx1">
                    <a:tint val="75000"/>
                  </a:schemeClr>
                </a:solidFill>
              </a:defRPr>
            </a:lvl2pPr>
            <a:lvl3pPr marL="986867" indent="0">
              <a:buNone/>
              <a:defRPr sz="1727">
                <a:solidFill>
                  <a:schemeClr val="tx1">
                    <a:tint val="75000"/>
                  </a:schemeClr>
                </a:solidFill>
              </a:defRPr>
            </a:lvl3pPr>
            <a:lvl4pPr marL="1480302" indent="0">
              <a:buNone/>
              <a:defRPr sz="1511">
                <a:solidFill>
                  <a:schemeClr val="tx1">
                    <a:tint val="75000"/>
                  </a:schemeClr>
                </a:solidFill>
              </a:defRPr>
            </a:lvl4pPr>
            <a:lvl5pPr marL="1973735" indent="0">
              <a:buNone/>
              <a:defRPr sz="1511">
                <a:solidFill>
                  <a:schemeClr val="tx1">
                    <a:tint val="75000"/>
                  </a:schemeClr>
                </a:solidFill>
              </a:defRPr>
            </a:lvl5pPr>
            <a:lvl6pPr marL="2467169" indent="0">
              <a:buNone/>
              <a:defRPr sz="1511">
                <a:solidFill>
                  <a:schemeClr val="tx1">
                    <a:tint val="75000"/>
                  </a:schemeClr>
                </a:solidFill>
              </a:defRPr>
            </a:lvl6pPr>
            <a:lvl7pPr marL="2960602" indent="0">
              <a:buNone/>
              <a:defRPr sz="1511">
                <a:solidFill>
                  <a:schemeClr val="tx1">
                    <a:tint val="75000"/>
                  </a:schemeClr>
                </a:solidFill>
              </a:defRPr>
            </a:lvl7pPr>
            <a:lvl8pPr marL="3454037" indent="0">
              <a:buNone/>
              <a:defRPr sz="1511">
                <a:solidFill>
                  <a:schemeClr val="tx1">
                    <a:tint val="75000"/>
                  </a:schemeClr>
                </a:solidFill>
              </a:defRPr>
            </a:lvl8pPr>
            <a:lvl9pPr marL="3947471" indent="0">
              <a:buNone/>
              <a:defRPr sz="151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7984"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2835"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7986" y="2393287"/>
            <a:ext cx="3340169"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7986" y="3390694"/>
            <a:ext cx="3340169"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0214" y="2393287"/>
            <a:ext cx="3341481"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0214" y="3390694"/>
            <a:ext cx="3341481"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8" name="フッター プレースホルダ 7"/>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4" name="フッター プレースホルダ 3"/>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3" name="フッター プレースホルダ 2"/>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6" y="425693"/>
            <a:ext cx="2487081" cy="1811669"/>
          </a:xfrm>
          <a:prstGeom prst="rect">
            <a:avLst/>
          </a:prstGeom>
        </p:spPr>
        <p:txBody>
          <a:bodyPr anchor="b"/>
          <a:lstStyle>
            <a:lvl1pPr algn="l">
              <a:defRPr sz="2159" b="1"/>
            </a:lvl1pPr>
          </a:lstStyle>
          <a:p>
            <a:r>
              <a:rPr kumimoji="1" lang="ja-JP" altLang="en-US"/>
              <a:t>マスタ タイトルの書式設定</a:t>
            </a:r>
          </a:p>
        </p:txBody>
      </p:sp>
      <p:sp>
        <p:nvSpPr>
          <p:cNvPr id="3" name="コンテンツ プレースホルダ 2"/>
          <p:cNvSpPr>
            <a:spLocks noGrp="1"/>
          </p:cNvSpPr>
          <p:nvPr>
            <p:ph idx="1"/>
          </p:nvPr>
        </p:nvSpPr>
        <p:spPr>
          <a:xfrm>
            <a:off x="2955625" y="425697"/>
            <a:ext cx="4226069" cy="9125167"/>
          </a:xfrm>
        </p:spPr>
        <p:txBody>
          <a:bodyPr/>
          <a:lstStyle>
            <a:lvl1pPr>
              <a:defRPr sz="3453"/>
            </a:lvl1pPr>
            <a:lvl2pPr>
              <a:defRPr sz="3022"/>
            </a:lvl2pPr>
            <a:lvl3pPr>
              <a:defRPr sz="2590"/>
            </a:lvl3pPr>
            <a:lvl4pPr>
              <a:defRPr sz="2159"/>
            </a:lvl4pPr>
            <a:lvl5pPr>
              <a:defRPr sz="2159"/>
            </a:lvl5pPr>
            <a:lvl6pPr>
              <a:defRPr sz="2159"/>
            </a:lvl6pPr>
            <a:lvl7pPr>
              <a:defRPr sz="2159"/>
            </a:lvl7pPr>
            <a:lvl8pPr>
              <a:defRPr sz="2159"/>
            </a:lvl8pPr>
            <a:lvl9pPr>
              <a:defRPr sz="215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7986" y="2237363"/>
            <a:ext cx="2487081" cy="7313498"/>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749" y="7484269"/>
            <a:ext cx="4535805" cy="883561"/>
          </a:xfrm>
          <a:prstGeom prst="rect">
            <a:avLst/>
          </a:prstGeom>
        </p:spPr>
        <p:txBody>
          <a:bodyPr anchor="b"/>
          <a:lstStyle>
            <a:lvl1pPr algn="l">
              <a:defRPr sz="2159" b="1"/>
            </a:lvl1pPr>
          </a:lstStyle>
          <a:p>
            <a:r>
              <a:rPr kumimoji="1" lang="ja-JP" altLang="en-US"/>
              <a:t>マスタ タイトルの書式設定</a:t>
            </a:r>
          </a:p>
        </p:txBody>
      </p:sp>
      <p:sp>
        <p:nvSpPr>
          <p:cNvPr id="3" name="図プレースホルダ 2"/>
          <p:cNvSpPr>
            <a:spLocks noGrp="1"/>
          </p:cNvSpPr>
          <p:nvPr>
            <p:ph type="pic" idx="1"/>
          </p:nvPr>
        </p:nvSpPr>
        <p:spPr>
          <a:xfrm>
            <a:off x="1481749" y="955334"/>
            <a:ext cx="4535805" cy="6415088"/>
          </a:xfrm>
        </p:spPr>
        <p:txBody>
          <a:bodyPr/>
          <a:lstStyle>
            <a:lvl1pPr marL="0" indent="0">
              <a:buNone/>
              <a:defRPr sz="3453"/>
            </a:lvl1pPr>
            <a:lvl2pPr marL="493433" indent="0">
              <a:buNone/>
              <a:defRPr sz="3022"/>
            </a:lvl2pPr>
            <a:lvl3pPr marL="986867" indent="0">
              <a:buNone/>
              <a:defRPr sz="2590"/>
            </a:lvl3pPr>
            <a:lvl4pPr marL="1480302" indent="0">
              <a:buNone/>
              <a:defRPr sz="2159"/>
            </a:lvl4pPr>
            <a:lvl5pPr marL="1973735" indent="0">
              <a:buNone/>
              <a:defRPr sz="2159"/>
            </a:lvl5pPr>
            <a:lvl6pPr marL="2467169" indent="0">
              <a:buNone/>
              <a:defRPr sz="2159"/>
            </a:lvl6pPr>
            <a:lvl7pPr marL="2960602" indent="0">
              <a:buNone/>
              <a:defRPr sz="2159"/>
            </a:lvl7pPr>
            <a:lvl8pPr marL="3454037" indent="0">
              <a:buNone/>
              <a:defRPr sz="2159"/>
            </a:lvl8pPr>
            <a:lvl9pPr marL="3947471" indent="0">
              <a:buNone/>
              <a:defRPr sz="2159"/>
            </a:lvl9pPr>
          </a:lstStyle>
          <a:p>
            <a:endParaRPr kumimoji="1" lang="ja-JP" altLang="en-US"/>
          </a:p>
        </p:txBody>
      </p:sp>
      <p:sp>
        <p:nvSpPr>
          <p:cNvPr id="4" name="テキスト プレースホルダ 3"/>
          <p:cNvSpPr>
            <a:spLocks noGrp="1"/>
          </p:cNvSpPr>
          <p:nvPr>
            <p:ph type="body" sz="half" idx="2"/>
          </p:nvPr>
        </p:nvSpPr>
        <p:spPr>
          <a:xfrm>
            <a:off x="1481749" y="8367830"/>
            <a:ext cx="4535805" cy="1254802"/>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77984" y="682701"/>
            <a:ext cx="6803708" cy="8868164"/>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 5"/>
          <p:cNvSpPr>
            <a:spLocks noGrp="1"/>
          </p:cNvSpPr>
          <p:nvPr>
            <p:ph type="sldNum" sz="quarter" idx="4"/>
          </p:nvPr>
        </p:nvSpPr>
        <p:spPr>
          <a:xfrm>
            <a:off x="3127170" y="10397718"/>
            <a:ext cx="1763924" cy="294095"/>
          </a:xfrm>
          <a:prstGeom prst="rect">
            <a:avLst/>
          </a:prstGeom>
        </p:spPr>
        <p:txBody>
          <a:bodyPr vert="horz" lIns="91440" tIns="45720" rIns="91440" bIns="45720" rtlCol="0" anchor="ctr"/>
          <a:lstStyle>
            <a:lvl1pPr algn="ctr">
              <a:defRPr sz="1295">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6867" rtl="0" eaLnBrk="1" latinLnBrk="0" hangingPunct="1">
        <a:spcBef>
          <a:spcPct val="0"/>
        </a:spcBef>
        <a:buNone/>
        <a:defRPr kumimoji="1" sz="4748" kern="1200">
          <a:solidFill>
            <a:schemeClr val="tx1"/>
          </a:solidFill>
          <a:latin typeface="+mj-lt"/>
          <a:ea typeface="+mj-ea"/>
          <a:cs typeface="+mj-cs"/>
        </a:defRPr>
      </a:lvl1pPr>
    </p:titleStyle>
    <p:bodyStyle>
      <a:lvl1pPr marL="370075" indent="-370075" algn="l" defTabSz="986867" rtl="0" eaLnBrk="1" latinLnBrk="0" hangingPunct="1">
        <a:spcBef>
          <a:spcPct val="20000"/>
        </a:spcBef>
        <a:buFont typeface="Arial" pitchFamily="34" charset="0"/>
        <a:buChar char="•"/>
        <a:defRPr kumimoji="1" sz="1295" kern="1200">
          <a:solidFill>
            <a:schemeClr val="tx1"/>
          </a:solidFill>
          <a:latin typeface="+mn-lt"/>
          <a:ea typeface="+mn-ea"/>
          <a:cs typeface="+mn-cs"/>
        </a:defRPr>
      </a:lvl1pPr>
      <a:lvl2pPr marL="801830" indent="-308397" algn="l" defTabSz="986867" rtl="0" eaLnBrk="1" latinLnBrk="0" hangingPunct="1">
        <a:spcBef>
          <a:spcPct val="20000"/>
        </a:spcBef>
        <a:buFont typeface="Arial" pitchFamily="34" charset="0"/>
        <a:buChar char="–"/>
        <a:defRPr kumimoji="1" sz="1187" kern="1200">
          <a:solidFill>
            <a:schemeClr val="tx1"/>
          </a:solidFill>
          <a:latin typeface="+mn-lt"/>
          <a:ea typeface="+mn-ea"/>
          <a:cs typeface="+mn-cs"/>
        </a:defRPr>
      </a:lvl2pPr>
      <a:lvl3pPr marL="1233585" indent="-246717" algn="l" defTabSz="986867" rtl="0" eaLnBrk="1" latinLnBrk="0" hangingPunct="1">
        <a:spcBef>
          <a:spcPct val="20000"/>
        </a:spcBef>
        <a:buFont typeface="Arial" pitchFamily="34" charset="0"/>
        <a:buChar char="•"/>
        <a:defRPr kumimoji="1" sz="1133" kern="1200">
          <a:solidFill>
            <a:schemeClr val="tx1"/>
          </a:solidFill>
          <a:latin typeface="+mn-lt"/>
          <a:ea typeface="+mn-ea"/>
          <a:cs typeface="+mn-cs"/>
        </a:defRPr>
      </a:lvl3pPr>
      <a:lvl4pPr marL="1727018"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4pPr>
      <a:lvl5pPr marL="2220453"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5pPr>
      <a:lvl6pPr marL="2713886"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7320"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0753"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4188"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6867" rtl="0" eaLnBrk="1" latinLnBrk="0" hangingPunct="1">
        <a:defRPr kumimoji="1" sz="1943" kern="1200">
          <a:solidFill>
            <a:schemeClr val="tx1"/>
          </a:solidFill>
          <a:latin typeface="+mn-lt"/>
          <a:ea typeface="+mn-ea"/>
          <a:cs typeface="+mn-cs"/>
        </a:defRPr>
      </a:lvl1pPr>
      <a:lvl2pPr marL="493433" algn="l" defTabSz="986867" rtl="0" eaLnBrk="1" latinLnBrk="0" hangingPunct="1">
        <a:defRPr kumimoji="1" sz="1943" kern="1200">
          <a:solidFill>
            <a:schemeClr val="tx1"/>
          </a:solidFill>
          <a:latin typeface="+mn-lt"/>
          <a:ea typeface="+mn-ea"/>
          <a:cs typeface="+mn-cs"/>
        </a:defRPr>
      </a:lvl2pPr>
      <a:lvl3pPr marL="986867" algn="l" defTabSz="986867" rtl="0" eaLnBrk="1" latinLnBrk="0" hangingPunct="1">
        <a:defRPr kumimoji="1" sz="1943" kern="1200">
          <a:solidFill>
            <a:schemeClr val="tx1"/>
          </a:solidFill>
          <a:latin typeface="+mn-lt"/>
          <a:ea typeface="+mn-ea"/>
          <a:cs typeface="+mn-cs"/>
        </a:defRPr>
      </a:lvl3pPr>
      <a:lvl4pPr marL="1480302" algn="l" defTabSz="986867" rtl="0" eaLnBrk="1" latinLnBrk="0" hangingPunct="1">
        <a:defRPr kumimoji="1" sz="1943" kern="1200">
          <a:solidFill>
            <a:schemeClr val="tx1"/>
          </a:solidFill>
          <a:latin typeface="+mn-lt"/>
          <a:ea typeface="+mn-ea"/>
          <a:cs typeface="+mn-cs"/>
        </a:defRPr>
      </a:lvl4pPr>
      <a:lvl5pPr marL="1973735" algn="l" defTabSz="986867" rtl="0" eaLnBrk="1" latinLnBrk="0" hangingPunct="1">
        <a:defRPr kumimoji="1" sz="1943" kern="1200">
          <a:solidFill>
            <a:schemeClr val="tx1"/>
          </a:solidFill>
          <a:latin typeface="+mn-lt"/>
          <a:ea typeface="+mn-ea"/>
          <a:cs typeface="+mn-cs"/>
        </a:defRPr>
      </a:lvl5pPr>
      <a:lvl6pPr marL="2467169" algn="l" defTabSz="986867" rtl="0" eaLnBrk="1" latinLnBrk="0" hangingPunct="1">
        <a:defRPr kumimoji="1" sz="1943" kern="1200">
          <a:solidFill>
            <a:schemeClr val="tx1"/>
          </a:solidFill>
          <a:latin typeface="+mn-lt"/>
          <a:ea typeface="+mn-ea"/>
          <a:cs typeface="+mn-cs"/>
        </a:defRPr>
      </a:lvl6pPr>
      <a:lvl7pPr marL="2960602" algn="l" defTabSz="986867" rtl="0" eaLnBrk="1" latinLnBrk="0" hangingPunct="1">
        <a:defRPr kumimoji="1" sz="1943" kern="1200">
          <a:solidFill>
            <a:schemeClr val="tx1"/>
          </a:solidFill>
          <a:latin typeface="+mn-lt"/>
          <a:ea typeface="+mn-ea"/>
          <a:cs typeface="+mn-cs"/>
        </a:defRPr>
      </a:lvl7pPr>
      <a:lvl8pPr marL="3454037" algn="l" defTabSz="986867" rtl="0" eaLnBrk="1" latinLnBrk="0" hangingPunct="1">
        <a:defRPr kumimoji="1" sz="1943" kern="1200">
          <a:solidFill>
            <a:schemeClr val="tx1"/>
          </a:solidFill>
          <a:latin typeface="+mn-lt"/>
          <a:ea typeface="+mn-ea"/>
          <a:cs typeface="+mn-cs"/>
        </a:defRPr>
      </a:lvl8pPr>
      <a:lvl9pPr marL="3947471" algn="l" defTabSz="986867"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798990" y="846138"/>
            <a:ext cx="6191251" cy="553998"/>
          </a:xfrm>
          <a:prstGeom prst="rect">
            <a:avLst/>
          </a:prstGeom>
          <a:noFill/>
          <a:ln w="25400">
            <a:noFill/>
            <a:round/>
            <a:headEnd/>
            <a:tailEnd type="triangle" w="med" len="sm"/>
          </a:ln>
        </p:spPr>
        <p:txBody>
          <a:bodyPr wrap="square" lIns="0" tIns="0" rIns="0" bIns="0" rtlCol="0" anchor="t">
            <a:spAutoFit/>
          </a:bodyPr>
          <a:lstStyle/>
          <a:p>
            <a:pPr algn="ctr"/>
            <a:r>
              <a:rPr lang="ja-JP" altLang="en-US" sz="1800" b="1" dirty="0">
                <a:solidFill>
                  <a:srgbClr val="0070C0"/>
                </a:solidFill>
                <a:latin typeface="+mj-ea"/>
                <a:ea typeface="+mj-ea"/>
              </a:rPr>
              <a:t>「ケアマネジャーに相談する際に確認しておくべきこと」</a:t>
            </a:r>
            <a:endParaRPr lang="en-US" altLang="ja-JP" sz="1800" b="1" dirty="0">
              <a:solidFill>
                <a:srgbClr val="0070C0"/>
              </a:solidFill>
              <a:latin typeface="+mj-ea"/>
              <a:ea typeface="+mj-ea"/>
            </a:endParaRPr>
          </a:p>
          <a:p>
            <a:pPr algn="ctr"/>
            <a:r>
              <a:rPr lang="ja-JP" altLang="en-US" sz="1800" b="1" dirty="0">
                <a:solidFill>
                  <a:srgbClr val="0070C0"/>
                </a:solidFill>
                <a:latin typeface="+mj-ea"/>
                <a:ea typeface="+mj-ea"/>
              </a:rPr>
              <a:t>チェックリスト</a:t>
            </a:r>
            <a:endParaRPr lang="en-US" altLang="ja-JP" sz="1800" b="1" dirty="0">
              <a:solidFill>
                <a:srgbClr val="0070C0"/>
              </a:solidFill>
              <a:latin typeface="+mj-ea"/>
              <a:ea typeface="+mj-ea"/>
            </a:endParaRPr>
          </a:p>
        </p:txBody>
      </p:sp>
      <p:sp>
        <p:nvSpPr>
          <p:cNvPr id="6" name="テキスト ボックス 5">
            <a:extLst>
              <a:ext uri="{FF2B5EF4-FFF2-40B4-BE49-F238E27FC236}">
                <a16:creationId xmlns:a16="http://schemas.microsoft.com/office/drawing/2014/main" id="{4034FDD1-3AD6-95D6-E98B-548B9BB7D34D}"/>
              </a:ext>
            </a:extLst>
          </p:cNvPr>
          <p:cNvSpPr txBox="1"/>
          <p:nvPr/>
        </p:nvSpPr>
        <p:spPr>
          <a:xfrm>
            <a:off x="684208" y="1560381"/>
            <a:ext cx="6191250" cy="1000274"/>
          </a:xfrm>
          <a:prstGeom prst="rect">
            <a:avLst/>
          </a:prstGeom>
          <a:noFill/>
        </p:spPr>
        <p:txBody>
          <a:bodyPr wrap="square" lIns="0" tIns="0" rIns="0" bIns="0" rtlCol="0">
            <a:spAutoFit/>
          </a:bodyPr>
          <a:lstStyle/>
          <a:p>
            <a:pPr marL="171450" indent="-171450">
              <a:spcAft>
                <a:spcPts val="600"/>
              </a:spcAft>
              <a:buFont typeface="Wingdings" pitchFamily="2" charset="2"/>
              <a:buChar char="ü"/>
            </a:pPr>
            <a:r>
              <a:rPr lang="ja-JP" altLang="en-US" sz="1100" dirty="0">
                <a:latin typeface="+mn-ea"/>
              </a:rPr>
              <a:t>介護に直面した際、あなたが最初に介護について相談する先は</a:t>
            </a:r>
            <a:r>
              <a:rPr lang="ja-JP" altLang="en-US" sz="1100" b="1" dirty="0">
                <a:latin typeface="+mn-ea"/>
              </a:rPr>
              <a:t>地域包括支援センター</a:t>
            </a:r>
            <a:r>
              <a:rPr lang="ja-JP" altLang="en-US" sz="1100" dirty="0">
                <a:latin typeface="+mn-ea"/>
              </a:rPr>
              <a:t>です。</a:t>
            </a:r>
          </a:p>
          <a:p>
            <a:pPr marL="171450" indent="-171450">
              <a:spcAft>
                <a:spcPts val="600"/>
              </a:spcAft>
              <a:buFont typeface="Wingdings" pitchFamily="2" charset="2"/>
              <a:buChar char="ü"/>
            </a:pPr>
            <a:r>
              <a:rPr lang="ja-JP" altLang="en-US" sz="1100" dirty="0">
                <a:latin typeface="+mn-ea"/>
              </a:rPr>
              <a:t>地域包括支援センターでは、介護が必要な高齢者やその家族のために、介護サービスや日常生活に関する相談を受け付けています。</a:t>
            </a:r>
          </a:p>
          <a:p>
            <a:pPr marL="171450" indent="-171450">
              <a:spcAft>
                <a:spcPts val="600"/>
              </a:spcAft>
              <a:buFont typeface="Wingdings" pitchFamily="2" charset="2"/>
              <a:buChar char="ü"/>
            </a:pPr>
            <a:r>
              <a:rPr lang="ja-JP" altLang="en-US" sz="1100" dirty="0">
                <a:latin typeface="+mn-ea"/>
              </a:rPr>
              <a:t>要介護者の</a:t>
            </a:r>
            <a:r>
              <a:rPr lang="ja-JP" altLang="en-US" sz="1100" b="1" dirty="0">
                <a:latin typeface="+mn-ea"/>
              </a:rPr>
              <a:t>ケアプラン</a:t>
            </a:r>
            <a:r>
              <a:rPr lang="ja-JP" altLang="en-US" sz="1100" dirty="0">
                <a:latin typeface="+mn-ea"/>
              </a:rPr>
              <a:t>を立てる</a:t>
            </a:r>
            <a:r>
              <a:rPr lang="ja-JP" altLang="en-US" sz="1100" b="1" dirty="0">
                <a:latin typeface="+mn-ea"/>
              </a:rPr>
              <a:t>ケアマネジャー</a:t>
            </a:r>
            <a:r>
              <a:rPr lang="ja-JP" altLang="en-US" sz="1100" dirty="0">
                <a:latin typeface="+mn-ea"/>
              </a:rPr>
              <a:t>も、地域包括支援センターや市区町村の窓口で紹介してくれます。</a:t>
            </a:r>
          </a:p>
        </p:txBody>
      </p:sp>
      <p:grpSp>
        <p:nvGrpSpPr>
          <p:cNvPr id="31" name="グループ化 30">
            <a:extLst>
              <a:ext uri="{FF2B5EF4-FFF2-40B4-BE49-F238E27FC236}">
                <a16:creationId xmlns:a16="http://schemas.microsoft.com/office/drawing/2014/main" id="{B0486453-606F-82EF-870E-F098A54A83E8}"/>
              </a:ext>
            </a:extLst>
          </p:cNvPr>
          <p:cNvGrpSpPr/>
          <p:nvPr/>
        </p:nvGrpSpPr>
        <p:grpSpPr>
          <a:xfrm>
            <a:off x="684209" y="2869360"/>
            <a:ext cx="6191250" cy="1510771"/>
            <a:chOff x="684213" y="3632150"/>
            <a:chExt cx="6191250" cy="1510771"/>
          </a:xfrm>
        </p:grpSpPr>
        <p:sp>
          <p:nvSpPr>
            <p:cNvPr id="8" name="テキスト ボックス 7">
              <a:extLst>
                <a:ext uri="{FF2B5EF4-FFF2-40B4-BE49-F238E27FC236}">
                  <a16:creationId xmlns:a16="http://schemas.microsoft.com/office/drawing/2014/main" id="{1599DCF6-708E-3505-7E1A-6FDC9DFC8C5E}"/>
                </a:ext>
              </a:extLst>
            </p:cNvPr>
            <p:cNvSpPr txBox="1"/>
            <p:nvPr/>
          </p:nvSpPr>
          <p:spPr>
            <a:xfrm>
              <a:off x="684213" y="3632150"/>
              <a:ext cx="6191250" cy="1510771"/>
            </a:xfrm>
            <a:prstGeom prst="rect">
              <a:avLst/>
            </a:prstGeom>
            <a:noFill/>
            <a:ln w="38100">
              <a:solidFill>
                <a:srgbClr val="92D050"/>
              </a:solidFill>
            </a:ln>
          </p:spPr>
          <p:txBody>
            <a:bodyPr wrap="square" lIns="180000" tIns="72000" rIns="180000" bIns="144000" rtlCol="0">
              <a:spAutoFit/>
            </a:bodyPr>
            <a:lstStyle/>
            <a:p>
              <a:pPr indent="144000"/>
              <a:endParaRPr lang="en-US" altLang="ja-JP" sz="1200" dirty="0">
                <a:latin typeface="+mj-ea"/>
                <a:ea typeface="+mj-ea"/>
              </a:endParaRPr>
            </a:p>
            <a:p>
              <a:pPr indent="144000"/>
              <a:endParaRPr lang="en-US" altLang="ja-JP" sz="1200" dirty="0">
                <a:latin typeface="+mj-ea"/>
                <a:ea typeface="+mj-ea"/>
              </a:endParaRPr>
            </a:p>
            <a:p>
              <a:pPr indent="144000"/>
              <a:endParaRPr lang="en-US" altLang="ja-JP" sz="1200" dirty="0">
                <a:latin typeface="+mj-ea"/>
                <a:ea typeface="+mj-ea"/>
              </a:endParaRPr>
            </a:p>
            <a:p>
              <a:pPr indent="144000"/>
              <a:r>
                <a:rPr lang="ja-JP" altLang="en-US" sz="1200">
                  <a:latin typeface="+mj-ea"/>
                  <a:ea typeface="+mj-ea"/>
                </a:rPr>
                <a:t>地域包括支援センターは、中学校の通学区域におおよそ</a:t>
              </a:r>
              <a:r>
                <a:rPr lang="en-US" altLang="ja-JP" sz="1200" dirty="0">
                  <a:latin typeface="+mj-ea"/>
                  <a:ea typeface="+mj-ea"/>
                </a:rPr>
                <a:t>1</a:t>
              </a:r>
              <a:r>
                <a:rPr lang="ja-JP" altLang="en-US" sz="1200">
                  <a:latin typeface="+mj-ea"/>
                  <a:ea typeface="+mj-ea"/>
                </a:rPr>
                <a:t>施設ずつ設置されています。</a:t>
              </a:r>
            </a:p>
            <a:p>
              <a:pPr indent="144000"/>
              <a:r>
                <a:rPr lang="ja-JP" altLang="en-US" sz="1200">
                  <a:latin typeface="+mj-ea"/>
                  <a:ea typeface="+mj-ea"/>
                </a:rPr>
                <a:t>介護サービスの申請などは、</a:t>
              </a:r>
              <a:r>
                <a:rPr lang="ja-JP" altLang="en-US" sz="1200" b="1">
                  <a:latin typeface="+mj-ea"/>
                  <a:ea typeface="+mj-ea"/>
                </a:rPr>
                <a:t>介護が必要な「高齢者の居住地」にある地域包括支援センターや市区町村の窓口</a:t>
              </a:r>
              <a:r>
                <a:rPr lang="ja-JP" altLang="en-US" sz="1200">
                  <a:latin typeface="+mj-ea"/>
                  <a:ea typeface="+mj-ea"/>
                </a:rPr>
                <a:t>で行います。事前に、地域包括支援センターや市区町村の窓口の所在地や連絡先を調べておきましょう。</a:t>
              </a:r>
              <a:endParaRPr lang="en-US" altLang="ja-JP" sz="1200" dirty="0">
                <a:latin typeface="+mj-ea"/>
                <a:ea typeface="+mj-ea"/>
              </a:endParaRPr>
            </a:p>
          </p:txBody>
        </p:sp>
        <p:sp>
          <p:nvSpPr>
            <p:cNvPr id="9" name="テキスト ボックス 8">
              <a:extLst>
                <a:ext uri="{FF2B5EF4-FFF2-40B4-BE49-F238E27FC236}">
                  <a16:creationId xmlns:a16="http://schemas.microsoft.com/office/drawing/2014/main" id="{880B7336-2805-38D1-5DDC-61366949B3A2}"/>
                </a:ext>
              </a:extLst>
            </p:cNvPr>
            <p:cNvSpPr txBox="1"/>
            <p:nvPr/>
          </p:nvSpPr>
          <p:spPr>
            <a:xfrm>
              <a:off x="1979837" y="3821407"/>
              <a:ext cx="3600000"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***地域包括支援センターとは？***</a:t>
              </a:r>
              <a:endParaRPr lang="en-US" altLang="ja-JP" sz="1600" b="1" dirty="0">
                <a:solidFill>
                  <a:schemeClr val="bg1"/>
                </a:solidFill>
                <a:latin typeface="+mn-ea"/>
              </a:endParaRPr>
            </a:p>
          </p:txBody>
        </p:sp>
      </p:grpSp>
      <p:grpSp>
        <p:nvGrpSpPr>
          <p:cNvPr id="28" name="グループ化 27">
            <a:extLst>
              <a:ext uri="{FF2B5EF4-FFF2-40B4-BE49-F238E27FC236}">
                <a16:creationId xmlns:a16="http://schemas.microsoft.com/office/drawing/2014/main" id="{45B3DC32-754C-D0F1-70E2-2FF14B1BE153}"/>
              </a:ext>
            </a:extLst>
          </p:cNvPr>
          <p:cNvGrpSpPr/>
          <p:nvPr/>
        </p:nvGrpSpPr>
        <p:grpSpPr>
          <a:xfrm>
            <a:off x="684209" y="4803565"/>
            <a:ext cx="6191250" cy="1326105"/>
            <a:chOff x="684213" y="5489922"/>
            <a:chExt cx="6191250" cy="1326105"/>
          </a:xfrm>
        </p:grpSpPr>
        <p:sp>
          <p:nvSpPr>
            <p:cNvPr id="14" name="テキスト ボックス 13">
              <a:extLst>
                <a:ext uri="{FF2B5EF4-FFF2-40B4-BE49-F238E27FC236}">
                  <a16:creationId xmlns:a16="http://schemas.microsoft.com/office/drawing/2014/main" id="{5EC739F1-5D16-B5B0-49AA-B33960EDD255}"/>
                </a:ext>
              </a:extLst>
            </p:cNvPr>
            <p:cNvSpPr txBox="1"/>
            <p:nvPr/>
          </p:nvSpPr>
          <p:spPr>
            <a:xfrm>
              <a:off x="684213" y="5489922"/>
              <a:ext cx="6191250" cy="1326105"/>
            </a:xfrm>
            <a:prstGeom prst="rect">
              <a:avLst/>
            </a:prstGeom>
            <a:noFill/>
            <a:ln w="38100">
              <a:solidFill>
                <a:srgbClr val="92D050"/>
              </a:solidFill>
            </a:ln>
          </p:spPr>
          <p:txBody>
            <a:bodyPr wrap="square" lIns="180000" tIns="72000" rIns="180000" bIns="36000" rtlCol="0">
              <a:noAutofit/>
            </a:bodyPr>
            <a:lstStyle/>
            <a:p>
              <a:pPr indent="144000"/>
              <a:endParaRPr lang="en-US" altLang="ja-JP" sz="1200" dirty="0">
                <a:latin typeface="+mj-ea"/>
                <a:ea typeface="+mj-ea"/>
              </a:endParaRPr>
            </a:p>
            <a:p>
              <a:pPr indent="144000"/>
              <a:endParaRPr lang="en-US" altLang="ja-JP" sz="1200" dirty="0">
                <a:latin typeface="+mj-ea"/>
                <a:ea typeface="+mj-ea"/>
              </a:endParaRPr>
            </a:p>
            <a:p>
              <a:pPr indent="144000"/>
              <a:endParaRPr lang="en-US" altLang="ja-JP" sz="1200" dirty="0">
                <a:latin typeface="+mj-ea"/>
                <a:ea typeface="+mj-ea"/>
              </a:endParaRPr>
            </a:p>
            <a:p>
              <a:pPr indent="144000"/>
              <a:r>
                <a:rPr lang="ja-JP" altLang="en-US" sz="1200">
                  <a:latin typeface="+mj-ea"/>
                  <a:ea typeface="+mj-ea"/>
                </a:rPr>
                <a:t>要支援認定、要介護認定を受けた人が介護サービスを適切に利用できるよう、その人の心身や家族の状況などを考慮しながら作成する介護サービスの計画書のことです。具体的には、利用する介護サービスの種類や内容、介護サービス事業者などを定めます。</a:t>
              </a:r>
              <a:endParaRPr lang="en-US" altLang="ja-JP" sz="1200" dirty="0">
                <a:latin typeface="+mj-ea"/>
                <a:ea typeface="+mj-ea"/>
              </a:endParaRPr>
            </a:p>
          </p:txBody>
        </p:sp>
        <p:sp>
          <p:nvSpPr>
            <p:cNvPr id="15" name="テキスト ボックス 14">
              <a:extLst>
                <a:ext uri="{FF2B5EF4-FFF2-40B4-BE49-F238E27FC236}">
                  <a16:creationId xmlns:a16="http://schemas.microsoft.com/office/drawing/2014/main" id="{598F7491-6BBD-303E-10EB-425F7F35246D}"/>
                </a:ext>
              </a:extLst>
            </p:cNvPr>
            <p:cNvSpPr txBox="1"/>
            <p:nvPr/>
          </p:nvSpPr>
          <p:spPr>
            <a:xfrm>
              <a:off x="1979837" y="5679179"/>
              <a:ext cx="3600000" cy="346234"/>
            </a:xfrm>
            <a:prstGeom prst="roundRect">
              <a:avLst>
                <a:gd name="adj" fmla="val 50000"/>
              </a:avLst>
            </a:prstGeom>
            <a:solidFill>
              <a:srgbClr val="92D050"/>
            </a:solidFill>
          </p:spPr>
          <p:txBody>
            <a:bodyPr wrap="square" lIns="0" tIns="0" rIns="0" bIns="36000" rtlCol="0" anchor="ctr" anchorCtr="1">
              <a:noAutofit/>
            </a:bodyPr>
            <a:lstStyle/>
            <a:p>
              <a:pPr marL="0" lvl="1" algn="ctr"/>
              <a:r>
                <a:rPr lang="ja-JP" altLang="en-US" sz="1600" b="1">
                  <a:solidFill>
                    <a:schemeClr val="bg1"/>
                  </a:solidFill>
                  <a:latin typeface="+mn-ea"/>
                </a:rPr>
                <a:t>***ケアプランとは？***</a:t>
              </a:r>
              <a:endParaRPr lang="en-US" altLang="ja-JP" sz="1600" b="1" dirty="0">
                <a:solidFill>
                  <a:schemeClr val="bg1"/>
                </a:solidFill>
                <a:latin typeface="+mn-ea"/>
              </a:endParaRPr>
            </a:p>
          </p:txBody>
        </p:sp>
      </p:grpSp>
      <p:grpSp>
        <p:nvGrpSpPr>
          <p:cNvPr id="30" name="グループ化 29">
            <a:extLst>
              <a:ext uri="{FF2B5EF4-FFF2-40B4-BE49-F238E27FC236}">
                <a16:creationId xmlns:a16="http://schemas.microsoft.com/office/drawing/2014/main" id="{0C3835AD-B499-B9CE-5EC7-7B53FE08EE4F}"/>
              </a:ext>
            </a:extLst>
          </p:cNvPr>
          <p:cNvGrpSpPr/>
          <p:nvPr/>
        </p:nvGrpSpPr>
        <p:grpSpPr>
          <a:xfrm>
            <a:off x="684209" y="6621973"/>
            <a:ext cx="6191250" cy="1880103"/>
            <a:chOff x="684213" y="7362130"/>
            <a:chExt cx="6191250" cy="1880103"/>
          </a:xfrm>
        </p:grpSpPr>
        <p:sp>
          <p:nvSpPr>
            <p:cNvPr id="16" name="テキスト ボックス 15">
              <a:extLst>
                <a:ext uri="{FF2B5EF4-FFF2-40B4-BE49-F238E27FC236}">
                  <a16:creationId xmlns:a16="http://schemas.microsoft.com/office/drawing/2014/main" id="{D0BD65BD-D2CB-D5AF-C089-DC26C40FD356}"/>
                </a:ext>
              </a:extLst>
            </p:cNvPr>
            <p:cNvSpPr txBox="1"/>
            <p:nvPr/>
          </p:nvSpPr>
          <p:spPr>
            <a:xfrm>
              <a:off x="684213" y="7362130"/>
              <a:ext cx="6191250" cy="1880103"/>
            </a:xfrm>
            <a:prstGeom prst="rect">
              <a:avLst/>
            </a:prstGeom>
            <a:noFill/>
            <a:ln w="38100">
              <a:solidFill>
                <a:srgbClr val="92D050"/>
              </a:solidFill>
            </a:ln>
          </p:spPr>
          <p:txBody>
            <a:bodyPr wrap="square" lIns="180000" tIns="72000" rIns="180000" bIns="144000" rtlCol="0">
              <a:spAutoFit/>
            </a:bodyPr>
            <a:lstStyle/>
            <a:p>
              <a:pPr indent="144000"/>
              <a:endParaRPr lang="en-US" altLang="ja-JP" sz="1200" dirty="0">
                <a:latin typeface="+mj-ea"/>
                <a:ea typeface="+mj-ea"/>
              </a:endParaRPr>
            </a:p>
            <a:p>
              <a:pPr indent="144000"/>
              <a:endParaRPr lang="en-US" altLang="ja-JP" sz="1200" dirty="0">
                <a:latin typeface="+mj-ea"/>
                <a:ea typeface="+mj-ea"/>
              </a:endParaRPr>
            </a:p>
            <a:p>
              <a:pPr indent="144000"/>
              <a:endParaRPr lang="en-US" altLang="ja-JP" sz="1200" dirty="0">
                <a:latin typeface="+mj-ea"/>
                <a:ea typeface="+mj-ea"/>
              </a:endParaRPr>
            </a:p>
            <a:p>
              <a:pPr indent="144000"/>
              <a:r>
                <a:rPr lang="ja-JP" altLang="en-US" sz="1200">
                  <a:latin typeface="+mj-ea"/>
                  <a:ea typeface="+mj-ea"/>
                </a:rPr>
                <a:t>ケアマネジャーとは、介護分野における専門職であり、正式名称を「介護支援専門員」といいます。ケアマネジャーの仕事は、介護を必要とする個々の利用者の状況に応じて最適なケアを受けられるようにコーディネートすることです。具体的には、介護を必要とする人や家族の状況を適切に把握することや、ケアプランの作成、介護サービスを提供する施設・事業者との調整、介護サービスが適切に提供されているかどうかの定期的な確認などを行います。</a:t>
              </a:r>
              <a:endParaRPr lang="en-US" altLang="ja-JP" sz="1200" dirty="0">
                <a:latin typeface="+mj-ea"/>
                <a:ea typeface="+mj-ea"/>
              </a:endParaRPr>
            </a:p>
          </p:txBody>
        </p:sp>
        <p:sp>
          <p:nvSpPr>
            <p:cNvPr id="17" name="テキスト ボックス 16">
              <a:extLst>
                <a:ext uri="{FF2B5EF4-FFF2-40B4-BE49-F238E27FC236}">
                  <a16:creationId xmlns:a16="http://schemas.microsoft.com/office/drawing/2014/main" id="{FA4C67BB-84C4-2189-82B5-4A0CA634F416}"/>
                </a:ext>
              </a:extLst>
            </p:cNvPr>
            <p:cNvSpPr txBox="1"/>
            <p:nvPr/>
          </p:nvSpPr>
          <p:spPr>
            <a:xfrm>
              <a:off x="1979837" y="7551387"/>
              <a:ext cx="3600000" cy="346234"/>
            </a:xfrm>
            <a:prstGeom prst="roundRect">
              <a:avLst>
                <a:gd name="adj" fmla="val 50000"/>
              </a:avLst>
            </a:prstGeom>
            <a:solidFill>
              <a:srgbClr val="92D050"/>
            </a:solidFill>
          </p:spPr>
          <p:txBody>
            <a:bodyPr wrap="square" lIns="0" tIns="0" rIns="0" bIns="36000" rtlCol="0" anchor="ctr" anchorCtr="1">
              <a:noAutofit/>
            </a:bodyPr>
            <a:lstStyle/>
            <a:p>
              <a:pPr marL="0" lvl="1" algn="ctr"/>
              <a:r>
                <a:rPr lang="ja-JP" altLang="en-US" sz="1600" b="1">
                  <a:solidFill>
                    <a:schemeClr val="bg1"/>
                  </a:solidFill>
                  <a:latin typeface="+mn-ea"/>
                </a:rPr>
                <a:t>***ケアマネジャーとは？***</a:t>
              </a:r>
              <a:endParaRPr lang="en-US" altLang="ja-JP" sz="1600" b="1" dirty="0">
                <a:solidFill>
                  <a:schemeClr val="bg1"/>
                </a:solidFill>
                <a:latin typeface="+mn-ea"/>
              </a:endParaRPr>
            </a:p>
          </p:txBody>
        </p:sp>
      </p:grpSp>
      <p:sp>
        <p:nvSpPr>
          <p:cNvPr id="3" name="テキスト ボックス 2">
            <a:extLst>
              <a:ext uri="{FF2B5EF4-FFF2-40B4-BE49-F238E27FC236}">
                <a16:creationId xmlns:a16="http://schemas.microsoft.com/office/drawing/2014/main" id="{4C19494F-7E97-EC29-82B7-E544B07C8AD4}"/>
              </a:ext>
            </a:extLst>
          </p:cNvPr>
          <p:cNvSpPr txBox="1"/>
          <p:nvPr/>
        </p:nvSpPr>
        <p:spPr>
          <a:xfrm>
            <a:off x="684208" y="8751189"/>
            <a:ext cx="6191251" cy="846386"/>
          </a:xfrm>
          <a:prstGeom prst="rect">
            <a:avLst/>
          </a:prstGeom>
          <a:noFill/>
        </p:spPr>
        <p:txBody>
          <a:bodyPr wrap="square">
            <a:spAutoFit/>
          </a:bodyPr>
          <a:lstStyle/>
          <a:p>
            <a:pPr marL="171450" indent="-171450">
              <a:spcAft>
                <a:spcPts val="600"/>
              </a:spcAft>
              <a:buFont typeface="Wingdings" panose="05000000000000000000" pitchFamily="2" charset="2"/>
              <a:buChar char="l"/>
            </a:pPr>
            <a:r>
              <a:rPr lang="ja-JP" altLang="en-US" sz="1100" b="1" dirty="0">
                <a:latin typeface="+mn-ea"/>
              </a:rPr>
              <a:t>ケアマネジャーは介護の専門家であり、あなたが仕事と介護の両立を実現する上で欠かすことのできない存在です。</a:t>
            </a:r>
          </a:p>
          <a:p>
            <a:pPr marL="171450" indent="-171450">
              <a:spcAft>
                <a:spcPts val="600"/>
              </a:spcAft>
              <a:buFont typeface="Wingdings" panose="05000000000000000000" pitchFamily="2" charset="2"/>
              <a:buChar char="l"/>
            </a:pPr>
            <a:r>
              <a:rPr lang="ja-JP" altLang="en-US" sz="1100" b="1" dirty="0">
                <a:latin typeface="+mn-ea"/>
              </a:rPr>
              <a:t>ケアマネジャーと良好な関係性を構築し、十分な情報共有を行うことが、仕事と介護の両立につながります。</a:t>
            </a:r>
          </a:p>
        </p:txBody>
      </p:sp>
      <p:sp>
        <p:nvSpPr>
          <p:cNvPr id="2" name="テキスト ボックス 2">
            <a:extLst>
              <a:ext uri="{FF2B5EF4-FFF2-40B4-BE49-F238E27FC236}">
                <a16:creationId xmlns:a16="http://schemas.microsoft.com/office/drawing/2014/main" id="{1DF62100-5226-E41E-2411-BA97A27A23B9}"/>
              </a:ext>
            </a:extLst>
          </p:cNvPr>
          <p:cNvSpPr txBox="1">
            <a:spLocks noChangeArrowheads="1"/>
          </p:cNvSpPr>
          <p:nvPr/>
        </p:nvSpPr>
        <p:spPr bwMode="auto">
          <a:xfrm>
            <a:off x="328612" y="318260"/>
            <a:ext cx="3259138" cy="278765"/>
          </a:xfrm>
          <a:prstGeom prst="rect">
            <a:avLst/>
          </a:prstGeom>
          <a:solidFill>
            <a:srgbClr val="40404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ctr" anchorCtr="0" upright="1">
            <a:noAutofit/>
          </a:bodyPr>
          <a:lstStyle/>
          <a:p>
            <a:pPr algn="ctr">
              <a:lnSpc>
                <a:spcPts val="1500"/>
              </a:lnSpc>
            </a:pPr>
            <a:r>
              <a:rPr kumimoji="1" lang="en-US" altLang="ja-JP" sz="1100"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1</a:t>
            </a:r>
            <a:r>
              <a:rPr kumimoji="1" lang="en-US" sz="1100"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-(2)</a:t>
            </a:r>
            <a:r>
              <a:rPr kumimoji="1" lang="ja-JP" sz="1100"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相談窓口</a:t>
            </a:r>
            <a:r>
              <a:rPr kumimoji="1" lang="en-US" sz="1100"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100" kern="100" dirty="0">
                <a:solidFill>
                  <a:srgbClr val="FFFFFF"/>
                </a:solidFill>
                <a:latin typeface="メイリオ" panose="020B0604030504040204" pitchFamily="50" charset="-128"/>
                <a:ea typeface="メイリオ" panose="020B0604030504040204" pitchFamily="50" charset="-128"/>
                <a:cs typeface="Times New Roman" panose="02020603050405020304" pitchFamily="18" charset="0"/>
              </a:rPr>
              <a:t>ⅴ</a:t>
            </a:r>
            <a:r>
              <a:rPr kumimoji="1" lang="en-US" sz="1100"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)/3-</a:t>
            </a:r>
            <a:r>
              <a:rPr kumimoji="1" lang="ja-JP" sz="1100"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個別周知・意向確認</a:t>
            </a:r>
            <a:r>
              <a:rPr kumimoji="1" lang="en-US" sz="1100"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100" kern="100" dirty="0">
                <a:solidFill>
                  <a:srgbClr val="FFFFFF"/>
                </a:solidFill>
                <a:latin typeface="メイリオ" panose="020B0604030504040204" pitchFamily="50" charset="-128"/>
                <a:ea typeface="メイリオ" panose="020B0604030504040204" pitchFamily="50" charset="-128"/>
                <a:cs typeface="Times New Roman" panose="02020603050405020304" pitchFamily="18" charset="0"/>
              </a:rPr>
              <a:t>ⅴ</a:t>
            </a:r>
            <a:r>
              <a:rPr kumimoji="1" lang="en-US" sz="1100" kern="100" dirty="0">
                <a:solidFill>
                  <a:srgbClr val="FFFFFF"/>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CED37885-5E8F-5537-DA4C-767F096AC39D}"/>
              </a:ext>
            </a:extLst>
          </p:cNvPr>
          <p:cNvSpPr txBox="1"/>
          <p:nvPr/>
        </p:nvSpPr>
        <p:spPr>
          <a:xfrm>
            <a:off x="684213" y="1390959"/>
            <a:ext cx="6191250" cy="369332"/>
          </a:xfrm>
          <a:prstGeom prst="rect">
            <a:avLst/>
          </a:prstGeom>
          <a:noFill/>
        </p:spPr>
        <p:txBody>
          <a:bodyPr wrap="square" lIns="0" tIns="0" rIns="0" bIns="0" rtlCol="0">
            <a:spAutoFit/>
          </a:bodyPr>
          <a:lstStyle/>
          <a:p>
            <a:pPr marL="0" lvl="1" indent="144000" algn="just"/>
            <a:r>
              <a:rPr lang="ja-JP" altLang="en-US" sz="1200">
                <a:latin typeface="+mn-ea"/>
              </a:rPr>
              <a:t>ケアマネジャーに相談する際に確認しておくべきことは、「１ 介護が必要な人について」「２ あなた自身について」「３ 勤務先の両立支援制度について」の大きく３つに分けられます。</a:t>
            </a:r>
            <a:endParaRPr lang="en-US" altLang="ja-JP" sz="1200" dirty="0">
              <a:latin typeface="+mn-ea"/>
            </a:endParaRPr>
          </a:p>
        </p:txBody>
      </p:sp>
      <p:grpSp>
        <p:nvGrpSpPr>
          <p:cNvPr id="16" name="グループ化 15">
            <a:extLst>
              <a:ext uri="{FF2B5EF4-FFF2-40B4-BE49-F238E27FC236}">
                <a16:creationId xmlns:a16="http://schemas.microsoft.com/office/drawing/2014/main" id="{96C39D96-199E-661E-2904-A09E5BF3AFA3}"/>
              </a:ext>
            </a:extLst>
          </p:cNvPr>
          <p:cNvGrpSpPr/>
          <p:nvPr/>
        </p:nvGrpSpPr>
        <p:grpSpPr>
          <a:xfrm>
            <a:off x="684213" y="3632150"/>
            <a:ext cx="6191250" cy="5437808"/>
            <a:chOff x="684213" y="3632150"/>
            <a:chExt cx="6191250" cy="5437808"/>
          </a:xfrm>
        </p:grpSpPr>
        <p:sp>
          <p:nvSpPr>
            <p:cNvPr id="17" name="テキスト ボックス 16">
              <a:extLst>
                <a:ext uri="{FF2B5EF4-FFF2-40B4-BE49-F238E27FC236}">
                  <a16:creationId xmlns:a16="http://schemas.microsoft.com/office/drawing/2014/main" id="{00BFFB73-952C-6E75-FE9A-1C6B65E41077}"/>
                </a:ext>
              </a:extLst>
            </p:cNvPr>
            <p:cNvSpPr txBox="1"/>
            <p:nvPr/>
          </p:nvSpPr>
          <p:spPr>
            <a:xfrm>
              <a:off x="684213" y="3632150"/>
              <a:ext cx="6191250" cy="5437808"/>
            </a:xfrm>
            <a:prstGeom prst="rect">
              <a:avLst/>
            </a:prstGeom>
            <a:solidFill>
              <a:srgbClr val="92D050">
                <a:alpha val="20000"/>
              </a:srgbClr>
            </a:solidFill>
            <a:ln w="38100">
              <a:solidFill>
                <a:srgbClr val="92D050"/>
              </a:solidFill>
              <a:miter lim="800000"/>
            </a:ln>
          </p:spPr>
          <p:txBody>
            <a:bodyPr wrap="square" lIns="180000" tIns="72000" rIns="180000" bIns="144000" rtlCol="0">
              <a:spAutoFit/>
            </a:bodyPr>
            <a:lstStyle/>
            <a:p>
              <a:pPr>
                <a:lnSpc>
                  <a:spcPct val="150000"/>
                </a:lnSpc>
              </a:pP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r>
                <a:rPr lang="ja-JP" altLang="en-US" sz="1200" dirty="0">
                  <a:latin typeface="+mj-ea"/>
                  <a:ea typeface="+mj-ea"/>
                </a:rPr>
                <a:t>□ 食事のとり方や耳の聞こえ方、トイレ・排泄の変化</a:t>
              </a:r>
            </a:p>
            <a:p>
              <a:pPr>
                <a:lnSpc>
                  <a:spcPct val="150000"/>
                </a:lnSpc>
              </a:pPr>
              <a:r>
                <a:rPr lang="ja-JP" altLang="en-US" sz="1200" dirty="0">
                  <a:latin typeface="+mj-ea"/>
                  <a:ea typeface="+mj-ea"/>
                </a:rPr>
                <a:t>□ 動く様子（歩き方、歩く速さ、つまずく、転ぶなど）の変化</a:t>
              </a:r>
            </a:p>
            <a:p>
              <a:pPr>
                <a:lnSpc>
                  <a:spcPct val="150000"/>
                </a:lnSpc>
              </a:pPr>
              <a:r>
                <a:rPr lang="ja-JP" altLang="en-US" sz="1200" dirty="0">
                  <a:latin typeface="+mj-ea"/>
                  <a:ea typeface="+mj-ea"/>
                </a:rPr>
                <a:t>□ 物忘れの傾向（同じものを買い込んでいないかなど）・頻度</a:t>
              </a:r>
            </a:p>
            <a:p>
              <a:pPr>
                <a:lnSpc>
                  <a:spcPct val="150000"/>
                </a:lnSpc>
              </a:pPr>
              <a:r>
                <a:rPr lang="ja-JP" altLang="en-US" sz="1200" dirty="0">
                  <a:latin typeface="+mj-ea"/>
                  <a:ea typeface="+mj-ea"/>
                </a:rPr>
                <a:t>□ 既往歴や服用している薬（市販薬を含む）やサプリメント</a:t>
              </a:r>
            </a:p>
            <a:p>
              <a:pPr>
                <a:lnSpc>
                  <a:spcPct val="150000"/>
                </a:lnSpc>
              </a:pPr>
              <a:r>
                <a:rPr lang="ja-JP" altLang="en-US" sz="1200" dirty="0">
                  <a:latin typeface="+mj-ea"/>
                  <a:ea typeface="+mj-ea"/>
                </a:rPr>
                <a:t>□ かかりつけ医</a:t>
              </a:r>
            </a:p>
            <a:p>
              <a:pPr>
                <a:lnSpc>
                  <a:spcPct val="150000"/>
                </a:lnSpc>
              </a:pPr>
              <a:r>
                <a:rPr lang="ja-JP" altLang="en-US" sz="1200" dirty="0">
                  <a:latin typeface="+mj-ea"/>
                  <a:ea typeface="+mj-ea"/>
                </a:rPr>
                <a:t>□ プロに介護してもらうことへの抵抗感の有無</a:t>
              </a:r>
            </a:p>
            <a:p>
              <a:pPr>
                <a:lnSpc>
                  <a:spcPct val="150000"/>
                </a:lnSpc>
              </a:pPr>
              <a:r>
                <a:rPr lang="ja-JP" altLang="en-US" sz="1200" dirty="0">
                  <a:latin typeface="+mj-ea"/>
                  <a:ea typeface="+mj-ea"/>
                </a:rPr>
                <a:t>□ 在宅介護サービスの利用意向</a:t>
              </a:r>
            </a:p>
            <a:p>
              <a:pPr>
                <a:lnSpc>
                  <a:spcPct val="150000"/>
                </a:lnSpc>
              </a:pPr>
              <a:r>
                <a:rPr lang="ja-JP" altLang="en-US" sz="1200" dirty="0">
                  <a:latin typeface="+mj-ea"/>
                  <a:ea typeface="+mj-ea"/>
                </a:rPr>
                <a:t>□ 介護施設への入居意向</a:t>
              </a:r>
            </a:p>
            <a:p>
              <a:pPr>
                <a:lnSpc>
                  <a:spcPct val="150000"/>
                </a:lnSpc>
              </a:pPr>
              <a:r>
                <a:rPr lang="ja-JP" altLang="en-US" sz="1200" dirty="0">
                  <a:latin typeface="+mj-ea"/>
                  <a:ea typeface="+mj-ea"/>
                </a:rPr>
                <a:t>□ 最期はどこで暮らしたいと思っているか</a:t>
              </a: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r>
                <a:rPr lang="ja-JP" altLang="en-US" sz="1200" dirty="0">
                  <a:latin typeface="+mj-ea"/>
                  <a:ea typeface="+mj-ea"/>
                </a:rPr>
                <a:t>□ １日、１週間の生活パターン</a:t>
              </a:r>
            </a:p>
            <a:p>
              <a:pPr>
                <a:lnSpc>
                  <a:spcPct val="150000"/>
                </a:lnSpc>
              </a:pPr>
              <a:r>
                <a:rPr lang="ja-JP" altLang="en-US" sz="1200" dirty="0">
                  <a:latin typeface="+mj-ea"/>
                  <a:ea typeface="+mj-ea"/>
                </a:rPr>
                <a:t>□ 近所の友人や地域の活動仲間の存在</a:t>
              </a:r>
            </a:p>
            <a:p>
              <a:pPr>
                <a:lnSpc>
                  <a:spcPct val="150000"/>
                </a:lnSpc>
              </a:pPr>
              <a:r>
                <a:rPr lang="ja-JP" altLang="en-US" sz="1200" dirty="0">
                  <a:latin typeface="+mj-ea"/>
                  <a:ea typeface="+mj-ea"/>
                </a:rPr>
                <a:t>□ 地域の民生委員や配達員など、家族や友人以外で親の安否を確認できる人の有無</a:t>
              </a:r>
            </a:p>
            <a:p>
              <a:pPr>
                <a:lnSpc>
                  <a:spcPct val="150000"/>
                </a:lnSpc>
              </a:pPr>
              <a:r>
                <a:rPr lang="ja-JP" altLang="en-US" sz="1200" dirty="0">
                  <a:latin typeface="+mj-ea"/>
                  <a:ea typeface="+mj-ea"/>
                </a:rPr>
                <a:t>□ 趣味や楽しみ</a:t>
              </a:r>
            </a:p>
            <a:p>
              <a:pPr>
                <a:lnSpc>
                  <a:spcPct val="150000"/>
                </a:lnSpc>
              </a:pPr>
              <a:r>
                <a:rPr lang="ja-JP" altLang="en-US" sz="1200" dirty="0">
                  <a:latin typeface="+mj-ea"/>
                  <a:ea typeface="+mj-ea"/>
                </a:rPr>
                <a:t>□ 好きな食べ物</a:t>
              </a:r>
            </a:p>
            <a:p>
              <a:pPr>
                <a:lnSpc>
                  <a:spcPct val="150000"/>
                </a:lnSpc>
              </a:pPr>
              <a:r>
                <a:rPr lang="ja-JP" altLang="en-US" sz="1200" dirty="0">
                  <a:latin typeface="+mj-ea"/>
                  <a:ea typeface="+mj-ea"/>
                </a:rPr>
                <a:t>□ 生活に関する不安や悩み</a:t>
              </a:r>
              <a:endParaRPr lang="en-US" altLang="ja-JP" sz="1200" dirty="0">
                <a:latin typeface="+mj-ea"/>
                <a:ea typeface="+mj-ea"/>
              </a:endParaRPr>
            </a:p>
          </p:txBody>
        </p:sp>
        <p:sp>
          <p:nvSpPr>
            <p:cNvPr id="18" name="テキスト ボックス 17">
              <a:extLst>
                <a:ext uri="{FF2B5EF4-FFF2-40B4-BE49-F238E27FC236}">
                  <a16:creationId xmlns:a16="http://schemas.microsoft.com/office/drawing/2014/main" id="{61A08AB7-2D80-3B92-80F2-1A2A77ED6945}"/>
                </a:ext>
              </a:extLst>
            </p:cNvPr>
            <p:cNvSpPr txBox="1"/>
            <p:nvPr/>
          </p:nvSpPr>
          <p:spPr>
            <a:xfrm>
              <a:off x="1979837" y="3821407"/>
              <a:ext cx="3600000"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チェックリスト　</a:t>
              </a:r>
              <a:r>
                <a:rPr lang="en-US" altLang="ja-JP" sz="1600" b="1" dirty="0">
                  <a:solidFill>
                    <a:schemeClr val="bg1"/>
                  </a:solidFill>
                  <a:latin typeface="+mn-ea"/>
                </a:rPr>
                <a:t>①</a:t>
              </a:r>
              <a:r>
                <a:rPr lang="ja-JP" altLang="en-US" sz="1600" b="1">
                  <a:solidFill>
                    <a:schemeClr val="bg1"/>
                  </a:solidFill>
                  <a:latin typeface="+mn-ea"/>
                </a:rPr>
                <a:t>介護のこと</a:t>
              </a:r>
              <a:endParaRPr lang="en-US" altLang="ja-JP" sz="1600" b="1" dirty="0">
                <a:solidFill>
                  <a:schemeClr val="bg1"/>
                </a:solidFill>
                <a:latin typeface="+mn-ea"/>
              </a:endParaRPr>
            </a:p>
          </p:txBody>
        </p:sp>
        <p:sp>
          <p:nvSpPr>
            <p:cNvPr id="19" name="テキスト ボックス 18">
              <a:extLst>
                <a:ext uri="{FF2B5EF4-FFF2-40B4-BE49-F238E27FC236}">
                  <a16:creationId xmlns:a16="http://schemas.microsoft.com/office/drawing/2014/main" id="{96350098-EFA6-9FD4-1382-2F2B7BC1E85C}"/>
                </a:ext>
              </a:extLst>
            </p:cNvPr>
            <p:cNvSpPr txBox="1"/>
            <p:nvPr/>
          </p:nvSpPr>
          <p:spPr>
            <a:xfrm>
              <a:off x="1979837" y="6846957"/>
              <a:ext cx="3600000"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チェックリスト　</a:t>
              </a:r>
              <a:r>
                <a:rPr lang="en-US" altLang="ja-JP" sz="1600" b="1" dirty="0">
                  <a:solidFill>
                    <a:schemeClr val="bg1"/>
                  </a:solidFill>
                  <a:latin typeface="+mn-ea"/>
                </a:rPr>
                <a:t>②</a:t>
              </a:r>
              <a:r>
                <a:rPr lang="ja-JP" altLang="en-US" sz="1600" b="1">
                  <a:solidFill>
                    <a:schemeClr val="bg1"/>
                  </a:solidFill>
                  <a:latin typeface="+mn-ea"/>
                </a:rPr>
                <a:t>生活のこと</a:t>
              </a:r>
              <a:endParaRPr lang="en-US" altLang="ja-JP" sz="1600" b="1" dirty="0">
                <a:solidFill>
                  <a:schemeClr val="bg1"/>
                </a:solidFill>
                <a:latin typeface="+mn-ea"/>
              </a:endParaRPr>
            </a:p>
          </p:txBody>
        </p:sp>
      </p:grpSp>
      <p:sp>
        <p:nvSpPr>
          <p:cNvPr id="21" name="Text Box 101">
            <a:extLst>
              <a:ext uri="{FF2B5EF4-FFF2-40B4-BE49-F238E27FC236}">
                <a16:creationId xmlns:a16="http://schemas.microsoft.com/office/drawing/2014/main" id="{77196AED-F03E-F4E1-D8AE-EDD8FF9C0A90}"/>
              </a:ext>
            </a:extLst>
          </p:cNvPr>
          <p:cNvSpPr txBox="1">
            <a:spLocks noChangeArrowheads="1"/>
          </p:cNvSpPr>
          <p:nvPr/>
        </p:nvSpPr>
        <p:spPr bwMode="auto">
          <a:xfrm>
            <a:off x="684213" y="846138"/>
            <a:ext cx="6191250" cy="396000"/>
          </a:xfrm>
          <a:prstGeom prst="rect">
            <a:avLst/>
          </a:prstGeom>
          <a:solidFill>
            <a:srgbClr val="0070C0"/>
          </a:solidFill>
          <a:ln w="9525">
            <a:noFill/>
            <a:miter lim="800000"/>
            <a:headEnd/>
            <a:tailEnd/>
          </a:ln>
        </p:spPr>
        <p:txBody>
          <a:bodyPr rot="0" vert="horz" wrap="square" lIns="74295" tIns="8890" rIns="74295" bIns="8890" anchor="ctr" anchorCtr="0" upright="1">
            <a:noAutofit/>
          </a:bodyPr>
          <a:lstStyle/>
          <a:p>
            <a:pPr algn="ctr"/>
            <a:r>
              <a:rPr lang="ja-JP" altLang="en-US" sz="1700" b="1" kern="100">
                <a:solidFill>
                  <a:schemeClr val="bg1"/>
                </a:solidFill>
                <a:effectLst/>
                <a:latin typeface="Century" panose="02040604050505020304" pitchFamily="18" charset="0"/>
                <a:ea typeface="MS PGothic" panose="020B0600070205080204" pitchFamily="34" charset="-128"/>
                <a:cs typeface="Times New Roman" panose="02020603050405020304" pitchFamily="18" charset="0"/>
              </a:rPr>
              <a:t>◆ケアマネジャーに相談する際に確認しておくべき３つのこと</a:t>
            </a:r>
            <a:endParaRPr lang="ja-JP" sz="1050" kern="100">
              <a:solidFill>
                <a:schemeClr val="bg1"/>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18D8337E-EFE3-9FB3-8437-7AB3EE877F5A}"/>
              </a:ext>
            </a:extLst>
          </p:cNvPr>
          <p:cNvSpPr txBox="1"/>
          <p:nvPr/>
        </p:nvSpPr>
        <p:spPr>
          <a:xfrm>
            <a:off x="684213" y="2530231"/>
            <a:ext cx="6191250" cy="923330"/>
          </a:xfrm>
          <a:prstGeom prst="rect">
            <a:avLst/>
          </a:prstGeom>
          <a:noFill/>
        </p:spPr>
        <p:txBody>
          <a:bodyPr wrap="square" lIns="0" tIns="0" rIns="0" bIns="0" rtlCol="0">
            <a:spAutoFit/>
          </a:bodyPr>
          <a:lstStyle/>
          <a:p>
            <a:pPr marL="0" lvl="1" indent="144000" algn="just"/>
            <a:r>
              <a:rPr lang="ja-JP" altLang="en-US" sz="1200">
                <a:latin typeface="+mn-ea"/>
              </a:rPr>
              <a:t>介護が必要な人に関する情報は、主に「</a:t>
            </a:r>
            <a:r>
              <a:rPr lang="en-US" altLang="ja-JP" sz="1200" dirty="0">
                <a:latin typeface="+mn-ea"/>
              </a:rPr>
              <a:t>①</a:t>
            </a:r>
            <a:r>
              <a:rPr lang="ja-JP" altLang="en-US" sz="1200">
                <a:latin typeface="+mn-ea"/>
              </a:rPr>
              <a:t>介護のこと」「</a:t>
            </a:r>
            <a:r>
              <a:rPr lang="en-US" altLang="ja-JP" sz="1200" dirty="0">
                <a:latin typeface="+mn-ea"/>
              </a:rPr>
              <a:t>②</a:t>
            </a:r>
            <a:r>
              <a:rPr lang="ja-JP" altLang="en-US" sz="1200">
                <a:latin typeface="+mn-ea"/>
              </a:rPr>
              <a:t>生活のこと」の２つに分類することができます。</a:t>
            </a:r>
          </a:p>
          <a:p>
            <a:pPr marL="0" lvl="1" indent="144000" algn="just"/>
            <a:r>
              <a:rPr lang="ja-JP" altLang="en-US" sz="1200">
                <a:latin typeface="+mn-ea"/>
              </a:rPr>
              <a:t>その人の意思や健康状態等に沿った適切なケアプランを作成するためには、これらに関する具体的な情報をケアマネジャーに伝えることが大切です。</a:t>
            </a:r>
          </a:p>
          <a:p>
            <a:pPr marL="0" lvl="1" indent="144000" algn="just"/>
            <a:r>
              <a:rPr lang="ja-JP" altLang="en-US" sz="1200">
                <a:latin typeface="+mn-ea"/>
              </a:rPr>
              <a:t>具体的には、以下のような情報を事前に確認しておくとよいでしょう。</a:t>
            </a:r>
            <a:endParaRPr lang="en-US" altLang="ja-JP" sz="1200" dirty="0">
              <a:latin typeface="+mn-ea"/>
            </a:endParaRPr>
          </a:p>
        </p:txBody>
      </p:sp>
      <p:grpSp>
        <p:nvGrpSpPr>
          <p:cNvPr id="33" name="グループ化 32">
            <a:extLst>
              <a:ext uri="{FF2B5EF4-FFF2-40B4-BE49-F238E27FC236}">
                <a16:creationId xmlns:a16="http://schemas.microsoft.com/office/drawing/2014/main" id="{3470CAFF-5E53-EE44-A62F-FBC003DC112F}"/>
              </a:ext>
            </a:extLst>
          </p:cNvPr>
          <p:cNvGrpSpPr/>
          <p:nvPr/>
        </p:nvGrpSpPr>
        <p:grpSpPr>
          <a:xfrm>
            <a:off x="684217" y="1961530"/>
            <a:ext cx="6191246" cy="432000"/>
            <a:chOff x="684217" y="1961530"/>
            <a:chExt cx="6191246" cy="432000"/>
          </a:xfrm>
        </p:grpSpPr>
        <p:sp>
          <p:nvSpPr>
            <p:cNvPr id="27" name="Text Box 101">
              <a:extLst>
                <a:ext uri="{FF2B5EF4-FFF2-40B4-BE49-F238E27FC236}">
                  <a16:creationId xmlns:a16="http://schemas.microsoft.com/office/drawing/2014/main" id="{99692297-6298-FD4D-B5C7-3C1EC40D3341}"/>
                </a:ext>
              </a:extLst>
            </p:cNvPr>
            <p:cNvSpPr txBox="1">
              <a:spLocks noChangeArrowheads="1"/>
            </p:cNvSpPr>
            <p:nvPr/>
          </p:nvSpPr>
          <p:spPr bwMode="auto">
            <a:xfrm>
              <a:off x="684217" y="1961530"/>
              <a:ext cx="432000" cy="432000"/>
            </a:xfrm>
            <a:prstGeom prst="rect">
              <a:avLst/>
            </a:prstGeom>
            <a:solidFill>
              <a:srgbClr val="92D050"/>
            </a:solidFill>
            <a:ln w="12700">
              <a:solidFill>
                <a:srgbClr val="92D050"/>
              </a:solidFill>
              <a:miter lim="800000"/>
              <a:headEnd/>
              <a:tailEnd/>
            </a:ln>
          </p:spPr>
          <p:txBody>
            <a:bodyPr rot="0" vert="horz" wrap="square" lIns="74295" tIns="8890" rIns="74295" bIns="8890" anchor="ctr" anchorCtr="0" upright="1">
              <a:noAutofit/>
            </a:bodyPr>
            <a:lstStyle/>
            <a:p>
              <a:pPr algn="ctr"/>
              <a:r>
                <a:rPr lang="en-US" altLang="ja-JP" sz="1700" b="1" kern="100" dirty="0">
                  <a:solidFill>
                    <a:schemeClr val="bg1"/>
                  </a:solidFill>
                  <a:effectLst/>
                  <a:latin typeface="Century" panose="02040604050505020304" pitchFamily="18" charset="0"/>
                  <a:ea typeface="MS PGothic" panose="020B0600070205080204" pitchFamily="34" charset="-128"/>
                  <a:cs typeface="Times New Roman" panose="02020603050405020304" pitchFamily="18" charset="0"/>
                </a:rPr>
                <a:t>1</a:t>
              </a:r>
              <a:endParaRPr lang="ja-JP" sz="1050" kern="100">
                <a:solidFill>
                  <a:schemeClr val="bg1"/>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28" name="Text Box 101">
              <a:extLst>
                <a:ext uri="{FF2B5EF4-FFF2-40B4-BE49-F238E27FC236}">
                  <a16:creationId xmlns:a16="http://schemas.microsoft.com/office/drawing/2014/main" id="{56EBD8C6-5B66-80DC-2B86-49E6B41C9414}"/>
                </a:ext>
              </a:extLst>
            </p:cNvPr>
            <p:cNvSpPr txBox="1">
              <a:spLocks noChangeArrowheads="1"/>
            </p:cNvSpPr>
            <p:nvPr/>
          </p:nvSpPr>
          <p:spPr bwMode="auto">
            <a:xfrm>
              <a:off x="1115541" y="1961530"/>
              <a:ext cx="5759922" cy="432000"/>
            </a:xfrm>
            <a:prstGeom prst="rect">
              <a:avLst/>
            </a:prstGeom>
            <a:solidFill>
              <a:schemeClr val="bg1"/>
            </a:solidFill>
            <a:ln w="12700">
              <a:solidFill>
                <a:srgbClr val="92D050"/>
              </a:solidFill>
              <a:miter lim="800000"/>
              <a:headEnd/>
              <a:tailEnd/>
            </a:ln>
          </p:spPr>
          <p:txBody>
            <a:bodyPr rot="0" vert="horz" wrap="square" lIns="74295" tIns="8890" rIns="74295" bIns="8890" anchor="ctr" anchorCtr="0" upright="1">
              <a:noAutofit/>
            </a:bodyPr>
            <a:lstStyle/>
            <a:p>
              <a:r>
                <a:rPr lang="ja-JP" altLang="en-US" sz="1700" b="1" kern="100">
                  <a:effectLst/>
                  <a:latin typeface="Century" panose="02040604050505020304" pitchFamily="18" charset="0"/>
                  <a:ea typeface="MS PGothic" panose="020B0600070205080204" pitchFamily="34" charset="-128"/>
                  <a:cs typeface="Times New Roman" panose="02020603050405020304" pitchFamily="18" charset="0"/>
                </a:rPr>
                <a:t>介護が必要な人について</a:t>
              </a:r>
              <a:endParaRPr lang="ja-JP" sz="1050" kern="100">
                <a:effectLst/>
                <a:latin typeface="Century" panose="02040604050505020304" pitchFamily="18" charset="0"/>
                <a:ea typeface="ＭＳ 明朝" panose="02020609040205080304" pitchFamily="49" charset="-128"/>
                <a:cs typeface="Times New Roman" panose="02020603050405020304" pitchFamily="18" charset="0"/>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4FB80B03-1433-F8A0-CF14-7DE023ACD7C4}"/>
              </a:ext>
            </a:extLst>
          </p:cNvPr>
          <p:cNvGrpSpPr/>
          <p:nvPr/>
        </p:nvGrpSpPr>
        <p:grpSpPr>
          <a:xfrm>
            <a:off x="684213" y="2516758"/>
            <a:ext cx="6191250" cy="4329812"/>
            <a:chOff x="684213" y="3632150"/>
            <a:chExt cx="6191250" cy="4329812"/>
          </a:xfrm>
        </p:grpSpPr>
        <p:sp>
          <p:nvSpPr>
            <p:cNvPr id="3" name="テキスト ボックス 2">
              <a:extLst>
                <a:ext uri="{FF2B5EF4-FFF2-40B4-BE49-F238E27FC236}">
                  <a16:creationId xmlns:a16="http://schemas.microsoft.com/office/drawing/2014/main" id="{77F1D035-9DDB-1A02-F6A4-1A6F67CD6C2D}"/>
                </a:ext>
              </a:extLst>
            </p:cNvPr>
            <p:cNvSpPr txBox="1"/>
            <p:nvPr/>
          </p:nvSpPr>
          <p:spPr>
            <a:xfrm>
              <a:off x="684213" y="3632150"/>
              <a:ext cx="6191250" cy="4329812"/>
            </a:xfrm>
            <a:prstGeom prst="rect">
              <a:avLst/>
            </a:prstGeom>
            <a:solidFill>
              <a:srgbClr val="92D050">
                <a:alpha val="20000"/>
              </a:srgbClr>
            </a:solidFill>
            <a:ln w="38100">
              <a:solidFill>
                <a:srgbClr val="92D050"/>
              </a:solidFill>
              <a:miter lim="800000"/>
            </a:ln>
          </p:spPr>
          <p:txBody>
            <a:bodyPr wrap="square" lIns="180000" tIns="72000" rIns="180000" bIns="144000" rtlCol="0">
              <a:spAutoFit/>
            </a:bodyPr>
            <a:lstStyle/>
            <a:p>
              <a:pPr>
                <a:lnSpc>
                  <a:spcPct val="150000"/>
                </a:lnSpc>
              </a:pP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r>
                <a:rPr lang="ja-JP" altLang="en-US" sz="1200">
                  <a:latin typeface="+mj-ea"/>
                  <a:ea typeface="+mj-ea"/>
                </a:rPr>
                <a:t>□ あなたの介護に対する考え方</a:t>
              </a:r>
            </a:p>
            <a:p>
              <a:pPr>
                <a:lnSpc>
                  <a:spcPct val="150000"/>
                </a:lnSpc>
              </a:pPr>
              <a:r>
                <a:rPr lang="ja-JP" altLang="en-US" sz="1200">
                  <a:latin typeface="+mj-ea"/>
                  <a:ea typeface="+mj-ea"/>
                </a:rPr>
                <a:t>□ あなたの介護経験の有無</a:t>
              </a:r>
            </a:p>
            <a:p>
              <a:pPr>
                <a:lnSpc>
                  <a:spcPct val="150000"/>
                </a:lnSpc>
              </a:pPr>
              <a:r>
                <a:rPr lang="ja-JP" altLang="en-US" sz="1200">
                  <a:latin typeface="+mj-ea"/>
                  <a:ea typeface="+mj-ea"/>
                </a:rPr>
                <a:t>□ あなたが介護を担える時間帯</a:t>
              </a:r>
            </a:p>
            <a:p>
              <a:pPr>
                <a:lnSpc>
                  <a:spcPct val="150000"/>
                </a:lnSpc>
              </a:pPr>
              <a:r>
                <a:rPr lang="ja-JP" altLang="en-US" sz="1200">
                  <a:latin typeface="+mj-ea"/>
                  <a:ea typeface="+mj-ea"/>
                </a:rPr>
                <a:t>□ 介護を分担できる兄弟姉妹・配偶者などの有無</a:t>
              </a:r>
            </a:p>
            <a:p>
              <a:pPr marL="216000" indent="-540000">
                <a:lnSpc>
                  <a:spcPct val="150000"/>
                </a:lnSpc>
              </a:pPr>
              <a:r>
                <a:rPr lang="ja-JP" altLang="en-US" sz="1200">
                  <a:latin typeface="+mj-ea"/>
                  <a:ea typeface="+mj-ea"/>
                </a:rPr>
                <a:t>□ 介護サービスや介護施設を利用すること（親の介護を他人に任せること）への抵抗感の有無</a:t>
              </a: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endParaRPr lang="en-US" altLang="ja-JP" sz="1200" dirty="0">
                <a:latin typeface="+mj-ea"/>
                <a:ea typeface="+mj-ea"/>
              </a:endParaRPr>
            </a:p>
            <a:p>
              <a:pPr>
                <a:lnSpc>
                  <a:spcPct val="150000"/>
                </a:lnSpc>
              </a:pPr>
              <a:r>
                <a:rPr lang="ja-JP" altLang="en-US" sz="1200">
                  <a:latin typeface="+mj-ea"/>
                  <a:ea typeface="+mj-ea"/>
                </a:rPr>
                <a:t>□ あなたの</a:t>
              </a:r>
              <a:r>
                <a:rPr lang="en-US" altLang="ja-JP" sz="1200" dirty="0">
                  <a:latin typeface="+mj-ea"/>
                  <a:ea typeface="+mj-ea"/>
                </a:rPr>
                <a:t>1</a:t>
              </a:r>
              <a:r>
                <a:rPr lang="ja-JP" altLang="en-US" sz="1200">
                  <a:latin typeface="+mj-ea"/>
                  <a:ea typeface="+mj-ea"/>
                </a:rPr>
                <a:t>日や</a:t>
              </a:r>
              <a:r>
                <a:rPr lang="en-US" altLang="ja-JP" sz="1200" dirty="0">
                  <a:latin typeface="+mj-ea"/>
                  <a:ea typeface="+mj-ea"/>
                </a:rPr>
                <a:t>1</a:t>
              </a:r>
              <a:r>
                <a:rPr lang="ja-JP" altLang="en-US" sz="1200">
                  <a:latin typeface="+mj-ea"/>
                  <a:ea typeface="+mj-ea"/>
                </a:rPr>
                <a:t>週間の生活パターン</a:t>
              </a:r>
            </a:p>
            <a:p>
              <a:pPr>
                <a:lnSpc>
                  <a:spcPct val="150000"/>
                </a:lnSpc>
              </a:pPr>
              <a:r>
                <a:rPr lang="ja-JP" altLang="en-US" sz="1200">
                  <a:latin typeface="+mj-ea"/>
                  <a:ea typeface="+mj-ea"/>
                </a:rPr>
                <a:t>□ あなたの健康状態・通院の有無</a:t>
              </a:r>
            </a:p>
            <a:p>
              <a:pPr>
                <a:lnSpc>
                  <a:spcPct val="150000"/>
                </a:lnSpc>
              </a:pPr>
              <a:r>
                <a:rPr lang="ja-JP" altLang="en-US" sz="1200">
                  <a:latin typeface="+mj-ea"/>
                  <a:ea typeface="+mj-ea"/>
                </a:rPr>
                <a:t>□ あなたの家庭の状況（配偶者や子育ての状況など）</a:t>
              </a:r>
            </a:p>
            <a:p>
              <a:pPr marL="216000" indent="-540000">
                <a:lnSpc>
                  <a:spcPct val="150000"/>
                </a:lnSpc>
              </a:pPr>
              <a:r>
                <a:rPr lang="ja-JP" altLang="en-US" sz="1200">
                  <a:latin typeface="+mj-ea"/>
                  <a:ea typeface="+mj-ea"/>
                </a:rPr>
                <a:t>□ あなたの仕事の状況（仕事内容、出社時間・帰宅時間、残業の有無、出張の頻度、転勤の可能性など）</a:t>
              </a:r>
              <a:endParaRPr lang="en-US" altLang="ja-JP" sz="1200" dirty="0">
                <a:latin typeface="+mj-ea"/>
                <a:ea typeface="+mj-ea"/>
              </a:endParaRPr>
            </a:p>
          </p:txBody>
        </p:sp>
        <p:sp>
          <p:nvSpPr>
            <p:cNvPr id="7" name="テキスト ボックス 6">
              <a:extLst>
                <a:ext uri="{FF2B5EF4-FFF2-40B4-BE49-F238E27FC236}">
                  <a16:creationId xmlns:a16="http://schemas.microsoft.com/office/drawing/2014/main" id="{9B033D02-6BE8-DD67-556E-03BD31B6A272}"/>
                </a:ext>
              </a:extLst>
            </p:cNvPr>
            <p:cNvSpPr txBox="1"/>
            <p:nvPr/>
          </p:nvSpPr>
          <p:spPr>
            <a:xfrm>
              <a:off x="1979837" y="3821407"/>
              <a:ext cx="3600000"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チェックリスト　</a:t>
              </a:r>
              <a:r>
                <a:rPr lang="en-US" altLang="ja-JP" sz="1600" b="1" dirty="0">
                  <a:solidFill>
                    <a:schemeClr val="bg1"/>
                  </a:solidFill>
                  <a:latin typeface="+mn-ea"/>
                </a:rPr>
                <a:t>①</a:t>
              </a:r>
              <a:r>
                <a:rPr lang="ja-JP" altLang="en-US" sz="1600" b="1">
                  <a:solidFill>
                    <a:schemeClr val="bg1"/>
                  </a:solidFill>
                  <a:latin typeface="+mn-ea"/>
                </a:rPr>
                <a:t>介護のこと</a:t>
              </a:r>
              <a:endParaRPr lang="en-US" altLang="ja-JP" sz="1600" b="1" dirty="0">
                <a:solidFill>
                  <a:schemeClr val="bg1"/>
                </a:solidFill>
                <a:latin typeface="+mn-ea"/>
              </a:endParaRPr>
            </a:p>
          </p:txBody>
        </p:sp>
        <p:sp>
          <p:nvSpPr>
            <p:cNvPr id="10" name="テキスト ボックス 9">
              <a:extLst>
                <a:ext uri="{FF2B5EF4-FFF2-40B4-BE49-F238E27FC236}">
                  <a16:creationId xmlns:a16="http://schemas.microsoft.com/office/drawing/2014/main" id="{BD0922A3-A921-EA7B-534F-8A9B7689AD4B}"/>
                </a:ext>
              </a:extLst>
            </p:cNvPr>
            <p:cNvSpPr txBox="1"/>
            <p:nvPr/>
          </p:nvSpPr>
          <p:spPr>
            <a:xfrm>
              <a:off x="1979837" y="6001829"/>
              <a:ext cx="3492708" cy="346234"/>
            </a:xfrm>
            <a:prstGeom prst="roundRect">
              <a:avLst>
                <a:gd name="adj" fmla="val 50000"/>
              </a:avLst>
            </a:prstGeom>
            <a:solidFill>
              <a:srgbClr val="92D050"/>
            </a:solidFill>
            <a:ln>
              <a:noFill/>
            </a:ln>
          </p:spPr>
          <p:txBody>
            <a:bodyPr wrap="square" lIns="0" tIns="0" rIns="0" bIns="36000" rtlCol="0" anchor="ctr" anchorCtr="1">
              <a:noAutofit/>
            </a:bodyPr>
            <a:lstStyle/>
            <a:p>
              <a:pPr marL="0" lvl="1" algn="ctr"/>
              <a:r>
                <a:rPr lang="ja-JP" altLang="en-US" sz="1600" b="1">
                  <a:solidFill>
                    <a:schemeClr val="bg1"/>
                  </a:solidFill>
                  <a:latin typeface="+mn-ea"/>
                </a:rPr>
                <a:t>チェックリスト　</a:t>
              </a:r>
              <a:r>
                <a:rPr lang="en-US" altLang="ja-JP" sz="1600" b="1" dirty="0">
                  <a:solidFill>
                    <a:schemeClr val="bg1"/>
                  </a:solidFill>
                  <a:latin typeface="+mn-ea"/>
                </a:rPr>
                <a:t>②</a:t>
              </a:r>
              <a:r>
                <a:rPr lang="ja-JP" altLang="en-US" sz="1600" b="1">
                  <a:solidFill>
                    <a:schemeClr val="bg1"/>
                  </a:solidFill>
                  <a:latin typeface="+mn-ea"/>
                </a:rPr>
                <a:t>仕事や生活のこと</a:t>
              </a:r>
              <a:endParaRPr lang="en-US" altLang="ja-JP" sz="1600" b="1" dirty="0">
                <a:solidFill>
                  <a:schemeClr val="bg1"/>
                </a:solidFill>
                <a:latin typeface="+mn-ea"/>
              </a:endParaRPr>
            </a:p>
          </p:txBody>
        </p:sp>
      </p:grpSp>
      <p:sp>
        <p:nvSpPr>
          <p:cNvPr id="11" name="テキスト ボックス 10">
            <a:extLst>
              <a:ext uri="{FF2B5EF4-FFF2-40B4-BE49-F238E27FC236}">
                <a16:creationId xmlns:a16="http://schemas.microsoft.com/office/drawing/2014/main" id="{6BFBBCF8-C65B-3EFC-AAFE-7BF591A6A0BA}"/>
              </a:ext>
            </a:extLst>
          </p:cNvPr>
          <p:cNvSpPr txBox="1"/>
          <p:nvPr/>
        </p:nvSpPr>
        <p:spPr>
          <a:xfrm>
            <a:off x="684213" y="1414839"/>
            <a:ext cx="6191250" cy="923330"/>
          </a:xfrm>
          <a:prstGeom prst="rect">
            <a:avLst/>
          </a:prstGeom>
          <a:noFill/>
        </p:spPr>
        <p:txBody>
          <a:bodyPr wrap="square" lIns="0" tIns="0" rIns="0" bIns="0" rtlCol="0">
            <a:spAutoFit/>
          </a:bodyPr>
          <a:lstStyle/>
          <a:p>
            <a:pPr marL="0" lvl="1" indent="144000" algn="just"/>
            <a:r>
              <a:rPr lang="ja-JP" altLang="en-US" sz="1200" b="1">
                <a:latin typeface="+mn-ea"/>
              </a:rPr>
              <a:t>あなたに対するケアマネジャーの理解が深まることは、仕事と介護を両立するためのよりよい環境整備につながります。あなた自身の状況を把握することで、それを踏まえたケアプランの作成が可能になるからです。</a:t>
            </a:r>
            <a:r>
              <a:rPr lang="ja-JP" altLang="en-US" sz="1200">
                <a:latin typeface="+mn-ea"/>
              </a:rPr>
              <a:t>「介護経験の有無」や「介護を分担できる兄弟姉妹・配偶者などの有無」といった介護に関わることだけでなく、「</a:t>
            </a:r>
            <a:r>
              <a:rPr lang="en-US" altLang="ja-JP" sz="1200" dirty="0">
                <a:latin typeface="+mn-ea"/>
              </a:rPr>
              <a:t>1</a:t>
            </a:r>
            <a:r>
              <a:rPr lang="ja-JP" altLang="en-US" sz="1200">
                <a:latin typeface="+mn-ea"/>
              </a:rPr>
              <a:t>日や</a:t>
            </a:r>
            <a:r>
              <a:rPr lang="en-US" altLang="ja-JP" sz="1200" dirty="0">
                <a:latin typeface="+mn-ea"/>
              </a:rPr>
              <a:t>1</a:t>
            </a:r>
            <a:r>
              <a:rPr lang="ja-JP" altLang="en-US" sz="1200">
                <a:latin typeface="+mn-ea"/>
              </a:rPr>
              <a:t>週間の生活パターン」や「平均的な出社時間・帰宅時間」といったあなた自身の生活や仕事の状況についても、より具体的な情報を伝えましょう。</a:t>
            </a:r>
            <a:endParaRPr lang="en-US" altLang="ja-JP" sz="1200" dirty="0">
              <a:latin typeface="+mn-ea"/>
            </a:endParaRPr>
          </a:p>
        </p:txBody>
      </p:sp>
      <p:grpSp>
        <p:nvGrpSpPr>
          <p:cNvPr id="17" name="グループ化 16">
            <a:extLst>
              <a:ext uri="{FF2B5EF4-FFF2-40B4-BE49-F238E27FC236}">
                <a16:creationId xmlns:a16="http://schemas.microsoft.com/office/drawing/2014/main" id="{B2414F8C-70AF-839B-D919-94286D3D82AE}"/>
              </a:ext>
            </a:extLst>
          </p:cNvPr>
          <p:cNvGrpSpPr/>
          <p:nvPr/>
        </p:nvGrpSpPr>
        <p:grpSpPr>
          <a:xfrm>
            <a:off x="684217" y="846138"/>
            <a:ext cx="6191246" cy="432000"/>
            <a:chOff x="684217" y="1961530"/>
            <a:chExt cx="6191246" cy="432000"/>
          </a:xfrm>
        </p:grpSpPr>
        <p:sp>
          <p:nvSpPr>
            <p:cNvPr id="18" name="Text Box 101">
              <a:extLst>
                <a:ext uri="{FF2B5EF4-FFF2-40B4-BE49-F238E27FC236}">
                  <a16:creationId xmlns:a16="http://schemas.microsoft.com/office/drawing/2014/main" id="{FB17C2C4-6FF0-E20A-C97C-01F7D35DB486}"/>
                </a:ext>
              </a:extLst>
            </p:cNvPr>
            <p:cNvSpPr txBox="1">
              <a:spLocks noChangeArrowheads="1"/>
            </p:cNvSpPr>
            <p:nvPr/>
          </p:nvSpPr>
          <p:spPr bwMode="auto">
            <a:xfrm>
              <a:off x="684217" y="1961530"/>
              <a:ext cx="432000" cy="432000"/>
            </a:xfrm>
            <a:prstGeom prst="rect">
              <a:avLst/>
            </a:prstGeom>
            <a:solidFill>
              <a:srgbClr val="92D050"/>
            </a:solidFill>
            <a:ln w="12700">
              <a:solidFill>
                <a:srgbClr val="92D050"/>
              </a:solidFill>
              <a:miter lim="800000"/>
              <a:headEnd/>
              <a:tailEnd/>
            </a:ln>
          </p:spPr>
          <p:txBody>
            <a:bodyPr rot="0" vert="horz" wrap="square" lIns="74295" tIns="8890" rIns="74295" bIns="8890" anchor="ctr" anchorCtr="0" upright="1">
              <a:noAutofit/>
            </a:bodyPr>
            <a:lstStyle/>
            <a:p>
              <a:pPr algn="ctr"/>
              <a:r>
                <a:rPr lang="en-US" altLang="ja-JP" sz="1700" b="1" kern="100" dirty="0">
                  <a:solidFill>
                    <a:schemeClr val="bg1"/>
                  </a:solidFill>
                  <a:effectLst/>
                  <a:latin typeface="Century" panose="02040604050505020304" pitchFamily="18" charset="0"/>
                  <a:ea typeface="MS PGothic" panose="020B0600070205080204" pitchFamily="34" charset="-128"/>
                  <a:cs typeface="Times New Roman" panose="02020603050405020304" pitchFamily="18" charset="0"/>
                </a:rPr>
                <a:t>2</a:t>
              </a:r>
              <a:endParaRPr lang="ja-JP" sz="1050" kern="100">
                <a:solidFill>
                  <a:schemeClr val="bg1"/>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19" name="Text Box 101">
              <a:extLst>
                <a:ext uri="{FF2B5EF4-FFF2-40B4-BE49-F238E27FC236}">
                  <a16:creationId xmlns:a16="http://schemas.microsoft.com/office/drawing/2014/main" id="{43D30763-9FA4-5CE5-3EF8-B8AE2BE17556}"/>
                </a:ext>
              </a:extLst>
            </p:cNvPr>
            <p:cNvSpPr txBox="1">
              <a:spLocks noChangeArrowheads="1"/>
            </p:cNvSpPr>
            <p:nvPr/>
          </p:nvSpPr>
          <p:spPr bwMode="auto">
            <a:xfrm>
              <a:off x="1115541" y="1961530"/>
              <a:ext cx="5759922" cy="432000"/>
            </a:xfrm>
            <a:prstGeom prst="rect">
              <a:avLst/>
            </a:prstGeom>
            <a:solidFill>
              <a:schemeClr val="bg1"/>
            </a:solidFill>
            <a:ln w="12700">
              <a:solidFill>
                <a:srgbClr val="92D050"/>
              </a:solidFill>
              <a:miter lim="800000"/>
              <a:headEnd/>
              <a:tailEnd/>
            </a:ln>
          </p:spPr>
          <p:txBody>
            <a:bodyPr rot="0" vert="horz" wrap="square" lIns="74295" tIns="8890" rIns="74295" bIns="8890" anchor="ctr" anchorCtr="0" upright="1">
              <a:noAutofit/>
            </a:bodyPr>
            <a:lstStyle/>
            <a:p>
              <a:r>
                <a:rPr lang="ja-JP" altLang="en-US" sz="1700" b="1" kern="100">
                  <a:effectLst/>
                  <a:latin typeface="Century" panose="02040604050505020304" pitchFamily="18" charset="0"/>
                  <a:ea typeface="MS PGothic" panose="020B0600070205080204" pitchFamily="34" charset="-128"/>
                  <a:cs typeface="Times New Roman" panose="02020603050405020304" pitchFamily="18" charset="0"/>
                </a:rPr>
                <a:t>あなた自身について</a:t>
              </a:r>
              <a:endParaRPr lang="ja-JP" sz="1050" kern="100">
                <a:effectLst/>
                <a:latin typeface="Century" panose="02040604050505020304" pitchFamily="18" charset="0"/>
                <a:ea typeface="ＭＳ 明朝" panose="02020609040205080304" pitchFamily="49" charset="-128"/>
                <a:cs typeface="Times New Roman" panose="02020603050405020304" pitchFamily="18" charset="0"/>
              </a:endParaRPr>
            </a:p>
          </p:txBody>
        </p:sp>
      </p:grpSp>
    </p:spTree>
    <p:extLst>
      <p:ext uri="{BB962C8B-B14F-4D97-AF65-F5344CB8AC3E}">
        <p14:creationId xmlns:p14="http://schemas.microsoft.com/office/powerpoint/2010/main" val="3091739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6E036586-C2CF-FF10-A45E-77C9598AD7AD}"/>
              </a:ext>
            </a:extLst>
          </p:cNvPr>
          <p:cNvSpPr txBox="1"/>
          <p:nvPr/>
        </p:nvSpPr>
        <p:spPr>
          <a:xfrm>
            <a:off x="684213" y="2134920"/>
            <a:ext cx="6191250" cy="4052813"/>
          </a:xfrm>
          <a:prstGeom prst="rect">
            <a:avLst/>
          </a:prstGeom>
          <a:solidFill>
            <a:srgbClr val="92D050">
              <a:alpha val="20000"/>
            </a:srgbClr>
          </a:solidFill>
          <a:ln w="38100">
            <a:solidFill>
              <a:srgbClr val="92D050"/>
            </a:solidFill>
            <a:miter lim="800000"/>
          </a:ln>
        </p:spPr>
        <p:txBody>
          <a:bodyPr wrap="square" lIns="180000" tIns="72000" rIns="180000" bIns="144000" rtlCol="0">
            <a:spAutoFit/>
          </a:bodyPr>
          <a:lstStyle/>
          <a:p>
            <a:pPr>
              <a:lnSpc>
                <a:spcPct val="150000"/>
              </a:lnSpc>
            </a:pPr>
            <a:r>
              <a:rPr lang="en-US" altLang="ja-JP" sz="1200" dirty="0">
                <a:latin typeface="+mj-ea"/>
                <a:ea typeface="+mj-ea"/>
              </a:rPr>
              <a:t>【</a:t>
            </a:r>
            <a:r>
              <a:rPr lang="ja-JP" altLang="en-US" sz="1200" dirty="0">
                <a:latin typeface="+mj-ea"/>
                <a:ea typeface="+mj-ea"/>
              </a:rPr>
              <a:t>法定の両立支援制度</a:t>
            </a:r>
            <a:r>
              <a:rPr lang="en-US" altLang="ja-JP" sz="1200" dirty="0">
                <a:latin typeface="+mj-ea"/>
                <a:ea typeface="+mj-ea"/>
              </a:rPr>
              <a:t>】</a:t>
            </a:r>
          </a:p>
          <a:p>
            <a:pPr>
              <a:lnSpc>
                <a:spcPct val="150000"/>
              </a:lnSpc>
            </a:pPr>
            <a:r>
              <a:rPr lang="en-US" altLang="ja-JP" sz="1200" dirty="0">
                <a:latin typeface="+mj-ea"/>
                <a:ea typeface="+mj-ea"/>
              </a:rPr>
              <a:t>□</a:t>
            </a:r>
            <a:r>
              <a:rPr lang="ja-JP" altLang="en-US" sz="1200" dirty="0">
                <a:latin typeface="+mj-ea"/>
                <a:ea typeface="+mj-ea"/>
              </a:rPr>
              <a:t>　介護休業　　　　　　　　　　　　　　　　　　　　　　　　　　　　　　　（利用意向：　有　・　無　　）</a:t>
            </a:r>
          </a:p>
          <a:p>
            <a:pPr>
              <a:lnSpc>
                <a:spcPct val="150000"/>
              </a:lnSpc>
            </a:pPr>
            <a:r>
              <a:rPr lang="ja-JP" altLang="en-US" sz="1200" dirty="0">
                <a:latin typeface="+mj-ea"/>
                <a:ea typeface="+mj-ea"/>
              </a:rPr>
              <a:t>□　介護休暇　　　　　　　　　　　　　　　　　　　　　　　　　　　　　　　（利用意向：　有　・　無　　）</a:t>
            </a:r>
          </a:p>
          <a:p>
            <a:pPr>
              <a:lnSpc>
                <a:spcPct val="150000"/>
              </a:lnSpc>
            </a:pPr>
            <a:r>
              <a:rPr lang="ja-JP" altLang="en-US" sz="1200" dirty="0">
                <a:latin typeface="+mj-ea"/>
                <a:ea typeface="+mj-ea"/>
              </a:rPr>
              <a:t>□　所定外労働の制限　　　　　　　　　　　　　　　　　　　　　　　　　（利用意向：　有　・　無　　）</a:t>
            </a:r>
          </a:p>
          <a:p>
            <a:pPr>
              <a:lnSpc>
                <a:spcPct val="150000"/>
              </a:lnSpc>
            </a:pPr>
            <a:r>
              <a:rPr lang="ja-JP" altLang="en-US" sz="1200" dirty="0">
                <a:latin typeface="+mj-ea"/>
                <a:ea typeface="+mj-ea"/>
              </a:rPr>
              <a:t>□　時間外労働の制限　　　　　　　　　　　　　　　　　　　　　　　　　（利用意向：　有　・　無　　）</a:t>
            </a:r>
            <a:endParaRPr lang="en-US" altLang="ja-JP" sz="1200" dirty="0">
              <a:latin typeface="+mj-ea"/>
              <a:ea typeface="+mj-ea"/>
            </a:endParaRPr>
          </a:p>
          <a:p>
            <a:pPr>
              <a:lnSpc>
                <a:spcPct val="150000"/>
              </a:lnSpc>
            </a:pPr>
            <a:r>
              <a:rPr lang="ja-JP" altLang="en-US" sz="1200" dirty="0">
                <a:latin typeface="+mj-ea"/>
                <a:ea typeface="+mj-ea"/>
              </a:rPr>
              <a:t>□　深夜業の制限　　　　　　　　　　　　　　　　　　　　　　　　　　　　（利用意向：　有　・　無　　）</a:t>
            </a:r>
          </a:p>
          <a:p>
            <a:pPr>
              <a:lnSpc>
                <a:spcPct val="150000"/>
              </a:lnSpc>
            </a:pPr>
            <a:r>
              <a:rPr lang="ja-JP" altLang="en-US" sz="1200" dirty="0">
                <a:latin typeface="+mj-ea"/>
                <a:ea typeface="+mj-ea"/>
              </a:rPr>
              <a:t>□　介護のための所定労働時間短縮等の措置　　　　　　　　　　（利用意向：　有　・　無　　）</a:t>
            </a:r>
          </a:p>
          <a:p>
            <a:pPr>
              <a:lnSpc>
                <a:spcPct val="150000"/>
              </a:lnSpc>
            </a:pPr>
            <a:r>
              <a:rPr lang="ja-JP" altLang="en-US" sz="1200" dirty="0">
                <a:latin typeface="+mj-ea"/>
                <a:ea typeface="+mj-ea"/>
              </a:rPr>
              <a:t>　　　　（</a:t>
            </a:r>
            <a:r>
              <a:rPr lang="en-US" altLang="ja-JP" sz="1200" dirty="0">
                <a:latin typeface="+mj-ea"/>
                <a:ea typeface="+mj-ea"/>
              </a:rPr>
              <a:t>①</a:t>
            </a:r>
            <a:r>
              <a:rPr lang="ja-JP" altLang="en-US" sz="1200" dirty="0">
                <a:latin typeface="+mj-ea"/>
                <a:ea typeface="+mj-ea"/>
              </a:rPr>
              <a:t>短時間勤務、</a:t>
            </a:r>
            <a:r>
              <a:rPr lang="en-US" altLang="ja-JP" sz="1200" dirty="0">
                <a:latin typeface="+mj-ea"/>
                <a:ea typeface="+mj-ea"/>
              </a:rPr>
              <a:t>②</a:t>
            </a:r>
            <a:r>
              <a:rPr lang="ja-JP" altLang="en-US" sz="1200" dirty="0">
                <a:latin typeface="+mj-ea"/>
                <a:ea typeface="+mj-ea"/>
              </a:rPr>
              <a:t>フレックスタイム制、</a:t>
            </a:r>
            <a:r>
              <a:rPr lang="en-US" altLang="ja-JP" sz="1200" dirty="0">
                <a:latin typeface="+mj-ea"/>
                <a:ea typeface="+mj-ea"/>
              </a:rPr>
              <a:t>③</a:t>
            </a:r>
            <a:r>
              <a:rPr lang="ja-JP" altLang="en-US" sz="1200" dirty="0">
                <a:latin typeface="+mj-ea"/>
                <a:ea typeface="+mj-ea"/>
              </a:rPr>
              <a:t>始業・終業時刻の繰上げ・繰下げ、</a:t>
            </a:r>
          </a:p>
          <a:p>
            <a:pPr>
              <a:lnSpc>
                <a:spcPct val="150000"/>
              </a:lnSpc>
            </a:pPr>
            <a:r>
              <a:rPr lang="ja-JP" altLang="en-US" sz="1200" dirty="0">
                <a:latin typeface="+mj-ea"/>
                <a:ea typeface="+mj-ea"/>
              </a:rPr>
              <a:t>　　　　</a:t>
            </a:r>
            <a:r>
              <a:rPr lang="en-US" altLang="ja-JP" sz="1200" dirty="0">
                <a:latin typeface="+mj-ea"/>
                <a:ea typeface="+mj-ea"/>
              </a:rPr>
              <a:t> ④</a:t>
            </a:r>
            <a:r>
              <a:rPr lang="ja-JP" altLang="en-US" sz="1200" dirty="0">
                <a:latin typeface="+mj-ea"/>
                <a:ea typeface="+mj-ea"/>
              </a:rPr>
              <a:t>介護サービス費用の助成その他これに準じる制度）</a:t>
            </a:r>
          </a:p>
          <a:p>
            <a:pPr>
              <a:lnSpc>
                <a:spcPct val="150000"/>
              </a:lnSpc>
            </a:pPr>
            <a:endParaRPr lang="ja-JP" altLang="en-US" sz="1200" dirty="0">
              <a:latin typeface="+mj-ea"/>
              <a:ea typeface="+mj-ea"/>
            </a:endParaRPr>
          </a:p>
          <a:p>
            <a:pPr>
              <a:lnSpc>
                <a:spcPct val="150000"/>
              </a:lnSpc>
            </a:pPr>
            <a:r>
              <a:rPr lang="en-US" altLang="ja-JP" sz="1200" dirty="0">
                <a:latin typeface="+mj-ea"/>
                <a:ea typeface="+mj-ea"/>
              </a:rPr>
              <a:t>【</a:t>
            </a:r>
            <a:r>
              <a:rPr lang="ja-JP" altLang="en-US" sz="1200" dirty="0">
                <a:latin typeface="+mj-ea"/>
                <a:ea typeface="+mj-ea"/>
              </a:rPr>
              <a:t>勤務先にあるその他の両立支援制度</a:t>
            </a:r>
            <a:r>
              <a:rPr lang="en-US" altLang="ja-JP" sz="1200" dirty="0">
                <a:latin typeface="+mj-ea"/>
                <a:ea typeface="+mj-ea"/>
              </a:rPr>
              <a:t>】※</a:t>
            </a:r>
            <a:r>
              <a:rPr lang="ja-JP" altLang="en-US" sz="1200" dirty="0">
                <a:latin typeface="+mj-ea"/>
                <a:ea typeface="+mj-ea"/>
              </a:rPr>
              <a:t>ご自身でご記入ください。</a:t>
            </a:r>
          </a:p>
          <a:p>
            <a:pPr>
              <a:lnSpc>
                <a:spcPct val="150000"/>
              </a:lnSpc>
            </a:pPr>
            <a:r>
              <a:rPr lang="ja-JP" altLang="en-US" sz="1200" dirty="0">
                <a:latin typeface="+mj-ea"/>
                <a:ea typeface="+mj-ea"/>
              </a:rPr>
              <a:t>□　</a:t>
            </a:r>
            <a:r>
              <a:rPr lang="ja-JP" altLang="en-US" sz="1200" u="sng" dirty="0">
                <a:latin typeface="+mj-ea"/>
                <a:ea typeface="+mj-ea"/>
              </a:rPr>
              <a:t>　　　　　　　　　　　　　　　　　　　　　　　　　　　　　　　　　　　　　</a:t>
            </a:r>
            <a:r>
              <a:rPr lang="ja-JP" altLang="en-US" sz="1200" dirty="0">
                <a:latin typeface="+mj-ea"/>
                <a:ea typeface="+mj-ea"/>
              </a:rPr>
              <a:t>（利用意向：　有　・　無　　）</a:t>
            </a:r>
          </a:p>
          <a:p>
            <a:pPr>
              <a:lnSpc>
                <a:spcPct val="150000"/>
              </a:lnSpc>
            </a:pPr>
            <a:r>
              <a:rPr lang="ja-JP" altLang="en-US" sz="1200" dirty="0">
                <a:latin typeface="+mj-ea"/>
                <a:ea typeface="+mj-ea"/>
              </a:rPr>
              <a:t>□　</a:t>
            </a:r>
            <a:r>
              <a:rPr lang="ja-JP" altLang="en-US" sz="1200" u="sng" dirty="0">
                <a:latin typeface="+mj-ea"/>
                <a:ea typeface="+mj-ea"/>
              </a:rPr>
              <a:t>　　　　　　　　　　　　　　　　　　　　　　　　　　　　　　　　　　　　　</a:t>
            </a:r>
            <a:r>
              <a:rPr lang="ja-JP" altLang="en-US" sz="1200" dirty="0">
                <a:latin typeface="+mj-ea"/>
                <a:ea typeface="+mj-ea"/>
              </a:rPr>
              <a:t>（利用意向：　有　・　無　　）</a:t>
            </a:r>
          </a:p>
          <a:p>
            <a:pPr>
              <a:lnSpc>
                <a:spcPct val="150000"/>
              </a:lnSpc>
            </a:pPr>
            <a:r>
              <a:rPr lang="ja-JP" altLang="en-US" sz="1200" dirty="0">
                <a:latin typeface="+mj-ea"/>
                <a:ea typeface="+mj-ea"/>
              </a:rPr>
              <a:t>□　</a:t>
            </a:r>
            <a:r>
              <a:rPr lang="ja-JP" altLang="en-US" sz="1200" u="sng" dirty="0">
                <a:latin typeface="+mj-ea"/>
                <a:ea typeface="+mj-ea"/>
              </a:rPr>
              <a:t>　　　　　　　　　　　　　　　　　　　　　　　　　　　　　　　　　　　　　</a:t>
            </a:r>
            <a:r>
              <a:rPr lang="ja-JP" altLang="en-US" sz="1200" dirty="0">
                <a:latin typeface="+mj-ea"/>
                <a:ea typeface="+mj-ea"/>
              </a:rPr>
              <a:t>（利用意向：　有　・　無　　）</a:t>
            </a:r>
          </a:p>
        </p:txBody>
      </p:sp>
      <p:sp>
        <p:nvSpPr>
          <p:cNvPr id="6" name="テキスト ボックス 5">
            <a:extLst>
              <a:ext uri="{FF2B5EF4-FFF2-40B4-BE49-F238E27FC236}">
                <a16:creationId xmlns:a16="http://schemas.microsoft.com/office/drawing/2014/main" id="{DE1870A4-A64C-0F33-B58B-3A0A17EF27B6}"/>
              </a:ext>
            </a:extLst>
          </p:cNvPr>
          <p:cNvSpPr txBox="1"/>
          <p:nvPr/>
        </p:nvSpPr>
        <p:spPr>
          <a:xfrm>
            <a:off x="684213" y="1414839"/>
            <a:ext cx="6191250" cy="553998"/>
          </a:xfrm>
          <a:prstGeom prst="rect">
            <a:avLst/>
          </a:prstGeom>
          <a:noFill/>
        </p:spPr>
        <p:txBody>
          <a:bodyPr wrap="square" lIns="0" tIns="0" rIns="0" bIns="0" rtlCol="0">
            <a:spAutoFit/>
          </a:bodyPr>
          <a:lstStyle/>
          <a:p>
            <a:pPr marL="0" lvl="1" indent="144000" algn="just"/>
            <a:r>
              <a:rPr lang="ja-JP" altLang="en-US" sz="1200">
                <a:latin typeface="+mn-ea"/>
              </a:rPr>
              <a:t>仕事と介護の両立のためには、勤務先の仕事と介護の両立支援制度を利用することが有効です。ケアマネジャーには、「勤務先にどのような両立支援制度があるのか」「あなたがどの制度をどのように利用しようと考えているのか」などの情報を伝えましょう。</a:t>
            </a:r>
            <a:endParaRPr lang="en-US" altLang="ja-JP" sz="1200" dirty="0">
              <a:latin typeface="+mn-ea"/>
            </a:endParaRPr>
          </a:p>
        </p:txBody>
      </p:sp>
      <p:grpSp>
        <p:nvGrpSpPr>
          <p:cNvPr id="7" name="グループ化 6">
            <a:extLst>
              <a:ext uri="{FF2B5EF4-FFF2-40B4-BE49-F238E27FC236}">
                <a16:creationId xmlns:a16="http://schemas.microsoft.com/office/drawing/2014/main" id="{B2B5451D-CC2A-3CBD-42B9-4A86E467DA87}"/>
              </a:ext>
            </a:extLst>
          </p:cNvPr>
          <p:cNvGrpSpPr/>
          <p:nvPr/>
        </p:nvGrpSpPr>
        <p:grpSpPr>
          <a:xfrm>
            <a:off x="684217" y="846138"/>
            <a:ext cx="6191246" cy="432000"/>
            <a:chOff x="684217" y="1961530"/>
            <a:chExt cx="6191246" cy="432000"/>
          </a:xfrm>
        </p:grpSpPr>
        <p:sp>
          <p:nvSpPr>
            <p:cNvPr id="8" name="Text Box 101">
              <a:extLst>
                <a:ext uri="{FF2B5EF4-FFF2-40B4-BE49-F238E27FC236}">
                  <a16:creationId xmlns:a16="http://schemas.microsoft.com/office/drawing/2014/main" id="{F657BE7C-08DD-ED76-293E-3DA7CCB96F97}"/>
                </a:ext>
              </a:extLst>
            </p:cNvPr>
            <p:cNvSpPr txBox="1">
              <a:spLocks noChangeArrowheads="1"/>
            </p:cNvSpPr>
            <p:nvPr/>
          </p:nvSpPr>
          <p:spPr bwMode="auto">
            <a:xfrm>
              <a:off x="684217" y="1961530"/>
              <a:ext cx="432000" cy="432000"/>
            </a:xfrm>
            <a:prstGeom prst="rect">
              <a:avLst/>
            </a:prstGeom>
            <a:solidFill>
              <a:srgbClr val="92D050"/>
            </a:solidFill>
            <a:ln w="12700">
              <a:solidFill>
                <a:srgbClr val="92D050"/>
              </a:solidFill>
              <a:miter lim="800000"/>
              <a:headEnd/>
              <a:tailEnd/>
            </a:ln>
          </p:spPr>
          <p:txBody>
            <a:bodyPr rot="0" vert="horz" wrap="square" lIns="74295" tIns="8890" rIns="74295" bIns="8890" anchor="ctr" anchorCtr="0" upright="1">
              <a:noAutofit/>
            </a:bodyPr>
            <a:lstStyle/>
            <a:p>
              <a:pPr algn="ctr"/>
              <a:r>
                <a:rPr lang="en-US" altLang="ja-JP" sz="1700" b="1" kern="100" dirty="0">
                  <a:solidFill>
                    <a:schemeClr val="bg1"/>
                  </a:solidFill>
                  <a:effectLst/>
                  <a:latin typeface="Century" panose="02040604050505020304" pitchFamily="18" charset="0"/>
                  <a:ea typeface="MS PGothic" panose="020B0600070205080204" pitchFamily="34" charset="-128"/>
                  <a:cs typeface="Times New Roman" panose="02020603050405020304" pitchFamily="18" charset="0"/>
                </a:rPr>
                <a:t>3</a:t>
              </a:r>
              <a:endParaRPr lang="ja-JP" sz="1050" kern="100">
                <a:solidFill>
                  <a:schemeClr val="bg1"/>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9" name="Text Box 101">
              <a:extLst>
                <a:ext uri="{FF2B5EF4-FFF2-40B4-BE49-F238E27FC236}">
                  <a16:creationId xmlns:a16="http://schemas.microsoft.com/office/drawing/2014/main" id="{ADF226BC-339D-2758-B499-A16911E99C8E}"/>
                </a:ext>
              </a:extLst>
            </p:cNvPr>
            <p:cNvSpPr txBox="1">
              <a:spLocks noChangeArrowheads="1"/>
            </p:cNvSpPr>
            <p:nvPr/>
          </p:nvSpPr>
          <p:spPr bwMode="auto">
            <a:xfrm>
              <a:off x="1115541" y="1961530"/>
              <a:ext cx="5759922" cy="432000"/>
            </a:xfrm>
            <a:prstGeom prst="rect">
              <a:avLst/>
            </a:prstGeom>
            <a:solidFill>
              <a:schemeClr val="bg1"/>
            </a:solidFill>
            <a:ln w="12700">
              <a:solidFill>
                <a:srgbClr val="92D050"/>
              </a:solidFill>
              <a:miter lim="800000"/>
              <a:headEnd/>
              <a:tailEnd/>
            </a:ln>
          </p:spPr>
          <p:txBody>
            <a:bodyPr rot="0" vert="horz" wrap="square" lIns="74295" tIns="8890" rIns="74295" bIns="8890" anchor="ctr" anchorCtr="0" upright="1">
              <a:noAutofit/>
            </a:bodyPr>
            <a:lstStyle/>
            <a:p>
              <a:r>
                <a:rPr lang="ja-JP" altLang="en-US" sz="1700" b="1" kern="100">
                  <a:effectLst/>
                  <a:latin typeface="Century" panose="02040604050505020304" pitchFamily="18" charset="0"/>
                  <a:ea typeface="MS PGothic" panose="020B0600070205080204" pitchFamily="34" charset="-128"/>
                  <a:cs typeface="Times New Roman" panose="02020603050405020304" pitchFamily="18" charset="0"/>
                </a:rPr>
                <a:t>勤務先の両立支援制度について</a:t>
              </a:r>
              <a:endParaRPr lang="ja-JP" sz="1050" kern="100">
                <a:effectLst/>
                <a:latin typeface="Century" panose="02040604050505020304" pitchFamily="18" charset="0"/>
                <a:ea typeface="ＭＳ 明朝" panose="02020609040205080304" pitchFamily="49" charset="-128"/>
                <a:cs typeface="Times New Roman" panose="02020603050405020304" pitchFamily="18" charset="0"/>
              </a:endParaRPr>
            </a:p>
          </p:txBody>
        </p:sp>
      </p:grpSp>
      <p:sp>
        <p:nvSpPr>
          <p:cNvPr id="10" name="テキスト ボックス 9">
            <a:extLst>
              <a:ext uri="{FF2B5EF4-FFF2-40B4-BE49-F238E27FC236}">
                <a16:creationId xmlns:a16="http://schemas.microsoft.com/office/drawing/2014/main" id="{C43E0804-7BB2-7F18-1DEA-20B4A4D16938}"/>
              </a:ext>
            </a:extLst>
          </p:cNvPr>
          <p:cNvSpPr txBox="1"/>
          <p:nvPr/>
        </p:nvSpPr>
        <p:spPr>
          <a:xfrm>
            <a:off x="684213" y="6570042"/>
            <a:ext cx="6191250" cy="956773"/>
          </a:xfrm>
          <a:prstGeom prst="rect">
            <a:avLst/>
          </a:prstGeom>
          <a:noFill/>
          <a:ln w="38100">
            <a:solidFill>
              <a:srgbClr val="92D050"/>
            </a:solidFill>
            <a:prstDash val="dashDot"/>
            <a:miter lim="800000"/>
          </a:ln>
        </p:spPr>
        <p:txBody>
          <a:bodyPr wrap="square" lIns="180000" tIns="72000" rIns="180000" bIns="144000" rtlCol="0">
            <a:spAutoFit/>
          </a:bodyPr>
          <a:lstStyle/>
          <a:p>
            <a:pPr algn="ctr"/>
            <a:r>
              <a:rPr lang="ja-JP" altLang="ja-JP" sz="1200" b="1" kern="100">
                <a:solidFill>
                  <a:srgbClr val="92D050"/>
                </a:solidFill>
                <a:effectLst/>
                <a:latin typeface="+mj-ea"/>
                <a:ea typeface="+mj-ea"/>
                <a:cs typeface="HGSｺﾞｼｯｸE" panose="020B0900000000000000" pitchFamily="34" charset="-128"/>
              </a:rPr>
              <a:t>～法定の両立支援制度について～</a:t>
            </a:r>
            <a:endParaRPr lang="en-US" altLang="ja-JP" sz="1200" b="1" dirty="0">
              <a:solidFill>
                <a:srgbClr val="92D050"/>
              </a:solidFill>
              <a:latin typeface="+mj-ea"/>
              <a:ea typeface="+mj-ea"/>
            </a:endParaRPr>
          </a:p>
          <a:p>
            <a:r>
              <a:rPr lang="ja-JP" altLang="en-US" sz="1200">
                <a:latin typeface="+mj-ea"/>
                <a:ea typeface="+mj-ea"/>
              </a:rPr>
              <a:t>育児・介護休業法では、「働く人の仕事と介護の両立」のための各種制度の基準を定めています。正社員だけでなく、契約社員やパートなどといった有期契約労働者も、それらの制度を利用できます（一部、一定の要件を満たす必要のある制度もあります）。</a:t>
            </a:r>
            <a:endParaRPr lang="ja-JP" altLang="en-US" sz="1200" dirty="0">
              <a:latin typeface="+mj-ea"/>
              <a:ea typeface="+mj-ea"/>
            </a:endParaRPr>
          </a:p>
        </p:txBody>
      </p:sp>
      <p:sp>
        <p:nvSpPr>
          <p:cNvPr id="11" name="テキスト ボックス 10">
            <a:extLst>
              <a:ext uri="{FF2B5EF4-FFF2-40B4-BE49-F238E27FC236}">
                <a16:creationId xmlns:a16="http://schemas.microsoft.com/office/drawing/2014/main" id="{43BD3B5F-15B1-1B87-75C0-87D8E8047B09}"/>
              </a:ext>
            </a:extLst>
          </p:cNvPr>
          <p:cNvSpPr txBox="1"/>
          <p:nvPr/>
        </p:nvSpPr>
        <p:spPr>
          <a:xfrm>
            <a:off x="684213" y="9533287"/>
            <a:ext cx="6191250" cy="138499"/>
          </a:xfrm>
          <a:prstGeom prst="rect">
            <a:avLst/>
          </a:prstGeom>
          <a:noFill/>
        </p:spPr>
        <p:txBody>
          <a:bodyPr wrap="square" lIns="0" tIns="0" rIns="0" bIns="0" rtlCol="0">
            <a:spAutoFit/>
          </a:bodyPr>
          <a:lstStyle/>
          <a:p>
            <a:pPr marL="0" lvl="1" algn="just"/>
            <a:r>
              <a:rPr lang="ja-JP" altLang="en-US" sz="900">
                <a:latin typeface="+mn-ea"/>
              </a:rPr>
              <a:t>本ツールは、厚生労働省ホームページからダウンロードできます。</a:t>
            </a:r>
            <a:endParaRPr lang="en-US" altLang="ja-JP" sz="900" dirty="0">
              <a:latin typeface="+mn-ea"/>
            </a:endParaRPr>
          </a:p>
        </p:txBody>
      </p:sp>
      <p:sp>
        <p:nvSpPr>
          <p:cNvPr id="12" name="テキスト ボックス 11">
            <a:extLst>
              <a:ext uri="{FF2B5EF4-FFF2-40B4-BE49-F238E27FC236}">
                <a16:creationId xmlns:a16="http://schemas.microsoft.com/office/drawing/2014/main" id="{9A239C8E-3BF6-98D3-1E81-50DB57B6FE85}"/>
              </a:ext>
            </a:extLst>
          </p:cNvPr>
          <p:cNvSpPr txBox="1"/>
          <p:nvPr/>
        </p:nvSpPr>
        <p:spPr>
          <a:xfrm>
            <a:off x="684213" y="9707176"/>
            <a:ext cx="6283854" cy="138499"/>
          </a:xfrm>
          <a:prstGeom prst="rect">
            <a:avLst/>
          </a:prstGeom>
          <a:solidFill>
            <a:schemeClr val="bg1">
              <a:lumMod val="85000"/>
            </a:schemeClr>
          </a:solidFill>
        </p:spPr>
        <p:txBody>
          <a:bodyPr wrap="square" lIns="0" tIns="0" rIns="0" bIns="0" rtlCol="0">
            <a:spAutoFit/>
          </a:bodyPr>
          <a:lstStyle/>
          <a:p>
            <a:pPr marL="0" lvl="1"/>
            <a:r>
              <a:rPr lang="ja-JP" altLang="en-US" sz="900" kern="400" dirty="0">
                <a:latin typeface="+mn-ea"/>
              </a:rPr>
              <a:t>ホーム＞政策について </a:t>
            </a:r>
            <a:r>
              <a:rPr lang="en-US" altLang="ja-JP" sz="900" kern="400" dirty="0">
                <a:latin typeface="+mn-ea"/>
              </a:rPr>
              <a:t>&gt; </a:t>
            </a:r>
            <a:r>
              <a:rPr lang="ja-JP" altLang="en-US" sz="900" kern="400" dirty="0">
                <a:latin typeface="+mn-ea"/>
              </a:rPr>
              <a:t>分野別の政策一覧 </a:t>
            </a:r>
            <a:r>
              <a:rPr lang="en-US" altLang="ja-JP" sz="900" kern="400" dirty="0">
                <a:latin typeface="+mn-ea"/>
              </a:rPr>
              <a:t>&gt; </a:t>
            </a:r>
            <a:r>
              <a:rPr lang="ja-JP" altLang="en-US" sz="900" kern="400" dirty="0">
                <a:latin typeface="+mn-ea"/>
              </a:rPr>
              <a:t>雇用・労働 </a:t>
            </a:r>
            <a:r>
              <a:rPr lang="en-US" altLang="ja-JP" sz="900" kern="400" dirty="0">
                <a:latin typeface="+mn-ea"/>
              </a:rPr>
              <a:t>&gt; </a:t>
            </a:r>
            <a:r>
              <a:rPr lang="ja-JP" altLang="en-US" sz="900" kern="400" dirty="0">
                <a:latin typeface="+mn-ea"/>
              </a:rPr>
              <a:t>雇用環境・均等 </a:t>
            </a:r>
            <a:r>
              <a:rPr lang="en-US" altLang="ja-JP" sz="900" kern="400" dirty="0">
                <a:latin typeface="+mn-ea"/>
              </a:rPr>
              <a:t>&gt; </a:t>
            </a:r>
            <a:r>
              <a:rPr lang="ja-JP" altLang="en-US" sz="900" kern="400" dirty="0">
                <a:latin typeface="+mn-ea"/>
              </a:rPr>
              <a:t>仕事と介護の両立　～介護離職を防ぐために～</a:t>
            </a:r>
            <a:endParaRPr lang="en-US" altLang="ja-JP" sz="900" kern="400" dirty="0">
              <a:latin typeface="+mn-ea"/>
            </a:endParaRPr>
          </a:p>
        </p:txBody>
      </p:sp>
    </p:spTree>
    <p:extLst>
      <p:ext uri="{BB962C8B-B14F-4D97-AF65-F5344CB8AC3E}">
        <p14:creationId xmlns:p14="http://schemas.microsoft.com/office/powerpoint/2010/main" val="30469721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1373</Words>
  <PresentationFormat>ユーザー設定</PresentationFormat>
  <Paragraphs>95</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メイリオ</vt:lpstr>
      <vt:lpstr>Arial</vt:lpstr>
      <vt:lpstr>Calibri</vt:lpstr>
      <vt:lpstr>Century</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