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259" r:id="rId2"/>
    <p:sldId id="260" r:id="rId3"/>
    <p:sldId id="699" r:id="rId4"/>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6100"/>
    <a:srgbClr val="4F81BD"/>
    <a:srgbClr val="DA5800"/>
    <a:srgbClr val="9E4000"/>
    <a:srgbClr val="FF832F"/>
    <a:srgbClr val="FF9F5D"/>
    <a:srgbClr val="FFC197"/>
    <a:srgbClr val="FFBA8B"/>
    <a:srgbClr val="FFD4B7"/>
    <a:srgbClr val="FFE4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56" autoAdjust="0"/>
    <p:restoredTop sz="94660"/>
  </p:normalViewPr>
  <p:slideViewPr>
    <p:cSldViewPr>
      <p:cViewPr varScale="1">
        <p:scale>
          <a:sx n="66" d="100"/>
          <a:sy n="66" d="100"/>
        </p:scale>
        <p:origin x="2419" y="53"/>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vl1pPr>
          </a:lstStyle>
          <a:p>
            <a:fld id="{7438B4CC-DFCD-4729-983D-9994B83B6FA8}" type="datetimeFigureOut">
              <a:rPr kumimoji="1" lang="ja-JP" altLang="en-US" smtClean="0"/>
              <a:t>2022/3/1</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4600" cy="3352800"/>
          </a:xfrm>
          <a:prstGeom prst="rect">
            <a:avLst/>
          </a:prstGeom>
          <a:noFill/>
          <a:ln w="12700">
            <a:solidFill>
              <a:prstClr val="black"/>
            </a:solidFill>
          </a:ln>
        </p:spPr>
        <p:txBody>
          <a:bodyPr vert="horz" lIns="92236" tIns="46118" rIns="92236" bIns="46118" rtlCol="0" anchor="ctr"/>
          <a:lstStyle/>
          <a:p>
            <a:endParaRPr lang="ja-JP" altLang="en-US" dirty="0"/>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vl1pPr>
          </a:lstStyle>
          <a:p>
            <a:fld id="{5652C308-DC13-4CD8-A66B-A06E975EC31B}" type="slidenum">
              <a:rPr kumimoji="1" lang="ja-JP" altLang="en-US" smtClean="0"/>
              <a:t>‹#›</a:t>
            </a:fld>
            <a:endParaRPr kumimoji="1" lang="ja-JP" altLang="en-US"/>
          </a:p>
        </p:txBody>
      </p:sp>
    </p:spTree>
    <p:extLst>
      <p:ext uri="{BB962C8B-B14F-4D97-AF65-F5344CB8AC3E}">
        <p14:creationId xmlns:p14="http://schemas.microsoft.com/office/powerpoint/2010/main" val="36765136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46300" y="1247775"/>
            <a:ext cx="2514600" cy="33543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フッター プレースホルダー 3"/>
          <p:cNvSpPr>
            <a:spLocks noGrp="1"/>
          </p:cNvSpPr>
          <p:nvPr>
            <p:ph type="ftr" sz="quarter" idx="10"/>
          </p:nvPr>
        </p:nvSpPr>
        <p:spPr/>
        <p:txBody>
          <a:bodyPr/>
          <a:lstStyle/>
          <a:p>
            <a:endParaRPr lang="ja-JP" altLang="en-US" dirty="0">
              <a:solidFill>
                <a:prstClr val="black"/>
              </a:solidFill>
            </a:endParaRPr>
          </a:p>
        </p:txBody>
      </p:sp>
    </p:spTree>
    <p:extLst>
      <p:ext uri="{BB962C8B-B14F-4D97-AF65-F5344CB8AC3E}">
        <p14:creationId xmlns:p14="http://schemas.microsoft.com/office/powerpoint/2010/main" val="2349138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D762E660-777A-463F-87B6-FC9A1355E385}" type="datetimeFigureOut">
              <a:rPr kumimoji="1" lang="ja-JP" altLang="en-US" smtClean="0"/>
              <a:pPr/>
              <a:t>2022/3/1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762E660-777A-463F-87B6-FC9A1355E385}" type="datetimeFigureOut">
              <a:rPr kumimoji="1" lang="ja-JP" altLang="en-US" smtClean="0"/>
              <a:pPr/>
              <a:t>2022/3/1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762E660-777A-463F-87B6-FC9A1355E385}" type="datetimeFigureOut">
              <a:rPr kumimoji="1" lang="ja-JP" altLang="en-US" smtClean="0"/>
              <a:pPr/>
              <a:t>2022/3/1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762E660-777A-463F-87B6-FC9A1355E385}" type="datetimeFigureOut">
              <a:rPr kumimoji="1" lang="ja-JP" altLang="en-US" smtClean="0"/>
              <a:pPr/>
              <a:t>2022/3/1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D762E660-777A-463F-87B6-FC9A1355E385}" type="datetimeFigureOut">
              <a:rPr kumimoji="1" lang="ja-JP" altLang="en-US" smtClean="0"/>
              <a:pPr/>
              <a:t>2022/3/1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D762E660-777A-463F-87B6-FC9A1355E385}" type="datetimeFigureOut">
              <a:rPr kumimoji="1" lang="ja-JP" altLang="en-US" smtClean="0"/>
              <a:pPr/>
              <a:t>2022/3/1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D762E660-777A-463F-87B6-FC9A1355E385}" type="datetimeFigureOut">
              <a:rPr kumimoji="1" lang="ja-JP" altLang="en-US" smtClean="0"/>
              <a:pPr/>
              <a:t>2022/3/1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762E660-777A-463F-87B6-FC9A1355E385}" type="datetimeFigureOut">
              <a:rPr kumimoji="1" lang="ja-JP" altLang="en-US" smtClean="0"/>
              <a:pPr/>
              <a:t>2022/3/1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762E660-777A-463F-87B6-FC9A1355E385}" type="datetimeFigureOut">
              <a:rPr kumimoji="1" lang="ja-JP" altLang="en-US" smtClean="0"/>
              <a:pPr/>
              <a:t>2022/3/1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D762E660-777A-463F-87B6-FC9A1355E385}" type="datetimeFigureOut">
              <a:rPr kumimoji="1" lang="ja-JP" altLang="en-US" smtClean="0"/>
              <a:pPr/>
              <a:t>2022/3/1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D762E660-777A-463F-87B6-FC9A1355E385}" type="datetimeFigureOut">
              <a:rPr kumimoji="1" lang="ja-JP" altLang="en-US" smtClean="0"/>
              <a:pPr/>
              <a:t>2022/3/1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dirty="0"/>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latin typeface="ＭＳ 明朝" panose="02020609040205080304" pitchFamily="17" charset="-128"/>
              </a:defRPr>
            </a:lvl1pPr>
          </a:lstStyle>
          <a:p>
            <a:fld id="{D762E660-777A-463F-87B6-FC9A1355E385}" type="datetimeFigureOut">
              <a:rPr lang="ja-JP" altLang="en-US" smtClean="0"/>
              <a:pPr/>
              <a:t>2022/3/1</a:t>
            </a:fld>
            <a:endParaRPr lang="ja-JP" altLang="en-US" dirty="0"/>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latin typeface="ＭＳ 明朝" panose="02020609040205080304" pitchFamily="17" charset="-128"/>
              </a:defRPr>
            </a:lvl1pPr>
          </a:lstStyle>
          <a:p>
            <a:endParaRPr lang="ja-JP" altLang="en-US" dirty="0"/>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latin typeface="ＭＳ 明朝" panose="02020609040205080304" pitchFamily="17" charset="-128"/>
              </a:defRPr>
            </a:lvl1pPr>
          </a:lstStyle>
          <a:p>
            <a:fld id="{93E12AA0-BBCF-4816-ACC8-671FB1367030}"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ＭＳ 明朝" panose="02020609040205080304" pitchFamily="17" charset="-128"/>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ＭＳ 明朝" panose="02020609040205080304" pitchFamily="17" charset="-128"/>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ＭＳ 明朝" panose="02020609040205080304" pitchFamily="17" charset="-128"/>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ＭＳ 明朝" panose="02020609040205080304" pitchFamily="17" charset="-128"/>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ＭＳ 明朝" panose="02020609040205080304" pitchFamily="17" charset="-128"/>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ＭＳ 明朝" panose="02020609040205080304" pitchFamily="17" charset="-128"/>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mhlw.go.jp/www2/topics/seido/josei/hourei/20000401-25-1.htm" TargetMode="Externa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59" name="直線コネクタ 58">
            <a:extLst>
              <a:ext uri="{FF2B5EF4-FFF2-40B4-BE49-F238E27FC236}">
                <a16:creationId xmlns:a16="http://schemas.microsoft.com/office/drawing/2014/main" id="{42F1A74E-22FC-4DEE-8BCF-C5EB6B610EE4}"/>
              </a:ext>
            </a:extLst>
          </p:cNvPr>
          <p:cNvCxnSpPr>
            <a:cxnSpLocks/>
          </p:cNvCxnSpPr>
          <p:nvPr/>
        </p:nvCxnSpPr>
        <p:spPr>
          <a:xfrm>
            <a:off x="260648" y="3296904"/>
            <a:ext cx="6495752" cy="7930"/>
          </a:xfrm>
          <a:prstGeom prst="line">
            <a:avLst/>
          </a:prstGeom>
          <a:solidFill>
            <a:srgbClr val="00B050"/>
          </a:solidFill>
          <a:ln w="76200">
            <a:solidFill>
              <a:srgbClr val="FF9F5D"/>
            </a:solidFill>
          </a:ln>
        </p:spPr>
        <p:style>
          <a:lnRef idx="1">
            <a:schemeClr val="accent1"/>
          </a:lnRef>
          <a:fillRef idx="0">
            <a:schemeClr val="accent1"/>
          </a:fillRef>
          <a:effectRef idx="0">
            <a:schemeClr val="accent1"/>
          </a:effectRef>
          <a:fontRef idx="minor">
            <a:schemeClr val="tx1"/>
          </a:fontRef>
        </p:style>
      </p:cxnSp>
      <p:sp>
        <p:nvSpPr>
          <p:cNvPr id="92" name="矢印: 下 91">
            <a:extLst>
              <a:ext uri="{FF2B5EF4-FFF2-40B4-BE49-F238E27FC236}">
                <a16:creationId xmlns:a16="http://schemas.microsoft.com/office/drawing/2014/main" id="{4E0DE559-B167-4159-8074-A3AE49134CE0}"/>
              </a:ext>
            </a:extLst>
          </p:cNvPr>
          <p:cNvSpPr/>
          <p:nvPr/>
        </p:nvSpPr>
        <p:spPr>
          <a:xfrm>
            <a:off x="183530" y="827584"/>
            <a:ext cx="226800" cy="8316416"/>
          </a:xfrm>
          <a:prstGeom prst="down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明朝" panose="02020609040205080304" pitchFamily="17" charset="-128"/>
            </a:endParaRPr>
          </a:p>
        </p:txBody>
      </p:sp>
      <p:sp>
        <p:nvSpPr>
          <p:cNvPr id="25" name="角丸四角形 43">
            <a:extLst>
              <a:ext uri="{FF2B5EF4-FFF2-40B4-BE49-F238E27FC236}">
                <a16:creationId xmlns:a16="http://schemas.microsoft.com/office/drawing/2014/main" id="{EB281B2F-3235-49C8-9309-CCBF7D3DAE2B}"/>
              </a:ext>
            </a:extLst>
          </p:cNvPr>
          <p:cNvSpPr/>
          <p:nvPr/>
        </p:nvSpPr>
        <p:spPr>
          <a:xfrm>
            <a:off x="188640" y="35496"/>
            <a:ext cx="6480720" cy="735736"/>
          </a:xfrm>
          <a:prstGeom prst="roundRect">
            <a:avLst>
              <a:gd name="adj" fmla="val 50000"/>
            </a:avLst>
          </a:prstGeom>
          <a:solidFill>
            <a:srgbClr val="FFFFFF"/>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2000" b="1" dirty="0">
                <a:solidFill>
                  <a:schemeClr val="tx1"/>
                </a:solidFill>
                <a:latin typeface="+mn-ea"/>
              </a:rPr>
              <a:t>スムーズな育休取得と職場復帰のためのポイント</a:t>
            </a:r>
            <a:r>
              <a:rPr lang="en-US" altLang="ja-JP" sz="1600" b="1" dirty="0">
                <a:solidFill>
                  <a:schemeClr val="accent1"/>
                </a:solidFill>
                <a:latin typeface="+mn-ea"/>
              </a:rPr>
              <a:t/>
            </a:r>
            <a:br>
              <a:rPr lang="en-US" altLang="ja-JP" sz="1600" b="1" dirty="0">
                <a:solidFill>
                  <a:schemeClr val="accent1"/>
                </a:solidFill>
                <a:latin typeface="+mn-ea"/>
              </a:rPr>
            </a:br>
            <a:r>
              <a:rPr lang="ja-JP" altLang="en-US" sz="1600" b="1" dirty="0">
                <a:solidFill>
                  <a:srgbClr val="EB6100"/>
                </a:solidFill>
                <a:latin typeface="+mn-ea"/>
              </a:rPr>
              <a:t>～管理職（上司）向け～　</a:t>
            </a:r>
          </a:p>
        </p:txBody>
      </p:sp>
      <p:sp>
        <p:nvSpPr>
          <p:cNvPr id="40" name="正方形/長方形 39">
            <a:extLst>
              <a:ext uri="{FF2B5EF4-FFF2-40B4-BE49-F238E27FC236}">
                <a16:creationId xmlns:a16="http://schemas.microsoft.com/office/drawing/2014/main" id="{AAB54958-0DDA-45B5-AEF9-ABC6D057792D}"/>
              </a:ext>
            </a:extLst>
          </p:cNvPr>
          <p:cNvSpPr/>
          <p:nvPr/>
        </p:nvSpPr>
        <p:spPr>
          <a:xfrm>
            <a:off x="395278" y="3554956"/>
            <a:ext cx="3214082" cy="2856201"/>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300"/>
              </a:lnSpc>
              <a:buFont typeface="Wingdings" panose="05000000000000000000" pitchFamily="2" charset="2"/>
              <a:buChar char="p"/>
            </a:pPr>
            <a:r>
              <a:rPr lang="ja-JP" altLang="en-US" sz="900" dirty="0">
                <a:solidFill>
                  <a:prstClr val="black"/>
                </a:solidFill>
                <a:latin typeface="ＭＳ Ｐゴシック" charset="-128"/>
                <a:ea typeface="ＭＳ Ｐゴシック" charset="-128"/>
              </a:rPr>
              <a:t>妊娠</a:t>
            </a:r>
            <a:r>
              <a:rPr lang="ja-JP" altLang="en-US" sz="900" dirty="0">
                <a:solidFill>
                  <a:schemeClr val="tx1"/>
                </a:solidFill>
                <a:latin typeface="ＭＳ Ｐゴシック" charset="-128"/>
                <a:ea typeface="ＭＳ Ｐゴシック" charset="-128"/>
              </a:rPr>
              <a:t>・出産の報告を受けたら、まずは「おめでとう」と笑顔で伝えましょう</a:t>
            </a:r>
            <a:endParaRPr lang="en-US" altLang="ja-JP" sz="900" dirty="0">
              <a:solidFill>
                <a:schemeClr val="tx1"/>
              </a:solidFill>
              <a:latin typeface="ＭＳ Ｐゴシック" charset="-128"/>
              <a:ea typeface="ＭＳ Ｐゴシック" charset="-128"/>
            </a:endParaRPr>
          </a:p>
          <a:p>
            <a:pPr marL="171450" indent="-171450">
              <a:lnSpc>
                <a:spcPts val="1300"/>
              </a:lnSpc>
              <a:buFont typeface="Wingdings" panose="05000000000000000000" pitchFamily="2" charset="2"/>
              <a:buChar char="p"/>
            </a:pPr>
            <a:r>
              <a:rPr lang="ja-JP" altLang="en-US" sz="900" dirty="0">
                <a:solidFill>
                  <a:schemeClr val="tx1"/>
                </a:solidFill>
                <a:latin typeface="ＭＳ Ｐゴシック" charset="-128"/>
                <a:ea typeface="ＭＳ Ｐゴシック" charset="-128"/>
              </a:rPr>
              <a:t>妊娠・出産・育児に関して利用可能な制度や社内相談窓口、育児休業給付金や社会保険料免除等について説明しましょう（人事担当から説明してもかまいません）</a:t>
            </a:r>
            <a:endParaRPr lang="en-US" altLang="ja-JP" sz="900" b="1" dirty="0">
              <a:solidFill>
                <a:schemeClr val="tx1"/>
              </a:solidFill>
              <a:latin typeface="ＭＳ Ｐゴシック" charset="-128"/>
              <a:ea typeface="ＭＳ Ｐゴシック" charset="-128"/>
            </a:endParaRPr>
          </a:p>
          <a:p>
            <a:pPr>
              <a:lnSpc>
                <a:spcPts val="1300"/>
              </a:lnSpc>
            </a:pPr>
            <a:r>
              <a:rPr lang="ja-JP" altLang="en-US" sz="900" dirty="0">
                <a:solidFill>
                  <a:schemeClr val="tx1"/>
                </a:solidFill>
                <a:latin typeface="ＭＳ Ｐゴシック" charset="-128"/>
                <a:ea typeface="ＭＳ Ｐゴシック" charset="-128"/>
              </a:rPr>
              <a:t>　　</a:t>
            </a:r>
            <a:r>
              <a:rPr lang="en-US" altLang="ja-JP" sz="900" dirty="0">
                <a:solidFill>
                  <a:schemeClr val="tx1"/>
                </a:solidFill>
                <a:latin typeface="ＭＳ Ｐゴシック" charset="-128"/>
                <a:ea typeface="ＭＳ Ｐゴシック" charset="-128"/>
              </a:rPr>
              <a:t>※</a:t>
            </a:r>
            <a:r>
              <a:rPr lang="ja-JP" altLang="en-US" sz="900" dirty="0">
                <a:solidFill>
                  <a:schemeClr val="tx1"/>
                </a:solidFill>
                <a:latin typeface="ＭＳ Ｐゴシック" charset="-128"/>
                <a:ea typeface="ＭＳ Ｐゴシック" charset="-128"/>
              </a:rPr>
              <a:t>有期雇用労働者が育休等の対象となるかは、人事担当</a:t>
            </a:r>
            <a:endParaRPr lang="en-US" altLang="ja-JP" sz="900" dirty="0">
              <a:solidFill>
                <a:schemeClr val="tx1"/>
              </a:solidFill>
              <a:latin typeface="ＭＳ Ｐゴシック" charset="-128"/>
              <a:ea typeface="ＭＳ Ｐゴシック" charset="-128"/>
            </a:endParaRPr>
          </a:p>
          <a:p>
            <a:pPr>
              <a:lnSpc>
                <a:spcPts val="1300"/>
              </a:lnSpc>
            </a:pPr>
            <a:r>
              <a:rPr lang="en-US" altLang="ja-JP" sz="900" dirty="0">
                <a:solidFill>
                  <a:schemeClr val="tx1"/>
                </a:solidFill>
                <a:latin typeface="ＭＳ Ｐゴシック" charset="-128"/>
                <a:ea typeface="ＭＳ Ｐゴシック" charset="-128"/>
              </a:rPr>
              <a:t>      </a:t>
            </a:r>
            <a:r>
              <a:rPr lang="ja-JP" altLang="en-US" sz="900" dirty="0">
                <a:solidFill>
                  <a:schemeClr val="tx1"/>
                </a:solidFill>
                <a:latin typeface="ＭＳ Ｐゴシック" charset="-128"/>
                <a:ea typeface="ＭＳ Ｐゴシック" charset="-128"/>
              </a:rPr>
              <a:t>  へ相談してください</a:t>
            </a:r>
            <a:endParaRPr lang="en-US" altLang="ja-JP" sz="900" dirty="0">
              <a:solidFill>
                <a:schemeClr val="tx1"/>
              </a:solidFill>
              <a:latin typeface="ＭＳ Ｐゴシック" charset="-128"/>
              <a:ea typeface="ＭＳ Ｐゴシック" charset="-128"/>
            </a:endParaRPr>
          </a:p>
          <a:p>
            <a:pPr marL="171450" indent="-171450">
              <a:lnSpc>
                <a:spcPts val="1300"/>
              </a:lnSpc>
              <a:buFont typeface="Wingdings" panose="05000000000000000000" pitchFamily="2" charset="2"/>
              <a:buChar char="p"/>
            </a:pPr>
            <a:r>
              <a:rPr lang="ja-JP" altLang="en-US" sz="900" dirty="0">
                <a:solidFill>
                  <a:schemeClr val="tx1"/>
                </a:solidFill>
                <a:latin typeface="ＭＳ Ｐゴシック" charset="-128"/>
                <a:ea typeface="ＭＳ Ｐゴシック" charset="-128"/>
              </a:rPr>
              <a:t>育休や産後パパ育休のメリットを伝え、育休や産後パパ育休の取得の働きかけを行いましょう</a:t>
            </a:r>
            <a:endParaRPr lang="en-US" altLang="ja-JP" sz="900" dirty="0">
              <a:solidFill>
                <a:schemeClr val="tx1"/>
              </a:solidFill>
              <a:latin typeface="ＭＳ Ｐゴシック" charset="-128"/>
              <a:ea typeface="ＭＳ Ｐゴシック" charset="-128"/>
            </a:endParaRPr>
          </a:p>
          <a:p>
            <a:pPr marL="171450" indent="-171450">
              <a:lnSpc>
                <a:spcPts val="1300"/>
              </a:lnSpc>
              <a:buFont typeface="Wingdings" panose="05000000000000000000" pitchFamily="2" charset="2"/>
              <a:buChar char="p"/>
            </a:pPr>
            <a:r>
              <a:rPr lang="ja-JP" altLang="en-US" sz="900" dirty="0">
                <a:solidFill>
                  <a:schemeClr val="tx1"/>
                </a:solidFill>
                <a:latin typeface="ＭＳ Ｐゴシック" charset="-128"/>
                <a:ea typeface="ＭＳ Ｐゴシック" charset="-128"/>
              </a:rPr>
              <a:t>育休や産後パパ育休の取得が人事評価には影響しないことや休業中のフォロ－体制についても説明しましょう</a:t>
            </a:r>
            <a:endParaRPr lang="en-US" altLang="ja-JP" sz="900" dirty="0">
              <a:solidFill>
                <a:schemeClr val="tx1"/>
              </a:solidFill>
              <a:latin typeface="ＭＳ Ｐゴシック" charset="-128"/>
              <a:ea typeface="ＭＳ Ｐゴシック" charset="-128"/>
            </a:endParaRPr>
          </a:p>
          <a:p>
            <a:pPr marL="171450" indent="-171450">
              <a:lnSpc>
                <a:spcPts val="1300"/>
              </a:lnSpc>
              <a:buFont typeface="Wingdings" panose="05000000000000000000" pitchFamily="2" charset="2"/>
              <a:buChar char="p"/>
            </a:pPr>
            <a:r>
              <a:rPr lang="ja-JP" altLang="en-US" sz="900" dirty="0">
                <a:solidFill>
                  <a:schemeClr val="tx1"/>
                </a:solidFill>
                <a:latin typeface="ＭＳ Ｐゴシック" charset="-128"/>
                <a:ea typeface="ＭＳ Ｐゴシック" charset="-128"/>
              </a:rPr>
              <a:t>育休や産後パパ育休の取得意向を確認しましょう</a:t>
            </a:r>
            <a:endParaRPr lang="en-US" altLang="ja-JP" sz="900" dirty="0">
              <a:solidFill>
                <a:schemeClr val="tx1"/>
              </a:solidFill>
              <a:latin typeface="ＭＳ Ｐゴシック" charset="-128"/>
              <a:ea typeface="ＭＳ Ｐゴシック" charset="-128"/>
            </a:endParaRPr>
          </a:p>
          <a:p>
            <a:pPr marL="171450" indent="-171450">
              <a:lnSpc>
                <a:spcPts val="1300"/>
              </a:lnSpc>
              <a:buFont typeface="Wingdings" panose="05000000000000000000" pitchFamily="2" charset="2"/>
              <a:buChar char="p"/>
            </a:pPr>
            <a:r>
              <a:rPr lang="ja-JP" altLang="en-US" sz="900" dirty="0">
                <a:solidFill>
                  <a:schemeClr val="tx1"/>
                </a:solidFill>
                <a:latin typeface="ＭＳ Ｐゴシック" charset="-128"/>
                <a:ea typeface="ＭＳ Ｐゴシック" charset="-128"/>
              </a:rPr>
              <a:t>休業中の過ごし方や休業後の仕事と育児の両立、中長期的なキャリアプランなどについて話し合いましょう</a:t>
            </a:r>
            <a:endParaRPr lang="en-US" altLang="ja-JP" sz="900" dirty="0">
              <a:solidFill>
                <a:schemeClr val="tx1"/>
              </a:solidFill>
              <a:latin typeface="ＭＳ Ｐゴシック" charset="-128"/>
              <a:ea typeface="ＭＳ Ｐゴシック" charset="-128"/>
            </a:endParaRPr>
          </a:p>
        </p:txBody>
      </p:sp>
      <p:sp>
        <p:nvSpPr>
          <p:cNvPr id="42" name="正方形/長方形 41">
            <a:extLst>
              <a:ext uri="{FF2B5EF4-FFF2-40B4-BE49-F238E27FC236}">
                <a16:creationId xmlns:a16="http://schemas.microsoft.com/office/drawing/2014/main" id="{22E7BABF-19F0-44C1-9DBD-AD9EEE9C9789}"/>
              </a:ext>
            </a:extLst>
          </p:cNvPr>
          <p:cNvSpPr/>
          <p:nvPr/>
        </p:nvSpPr>
        <p:spPr>
          <a:xfrm>
            <a:off x="3609360" y="3554956"/>
            <a:ext cx="3177030" cy="200981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0" indent="-171450">
              <a:lnSpc>
                <a:spcPts val="1300"/>
              </a:lnSpc>
              <a:buFont typeface="Wingdings" panose="05000000000000000000" pitchFamily="2" charset="2"/>
              <a:buChar char="p"/>
            </a:pPr>
            <a:r>
              <a:rPr lang="ja-JP" altLang="en-US" sz="900" dirty="0">
                <a:solidFill>
                  <a:schemeClr val="tx1"/>
                </a:solidFill>
                <a:latin typeface="ＭＳ Ｐゴシック" charset="-128"/>
                <a:ea typeface="ＭＳ Ｐゴシック" charset="-128"/>
              </a:rPr>
              <a:t>産前産後休業の取得意向と取得時期や期間等を確認しましょう</a:t>
            </a:r>
            <a:endParaRPr lang="en-US" altLang="ja-JP" sz="900" dirty="0">
              <a:solidFill>
                <a:schemeClr val="tx1"/>
              </a:solidFill>
              <a:latin typeface="ＭＳ Ｐゴシック" charset="-128"/>
              <a:ea typeface="ＭＳ Ｐゴシック" charset="-128"/>
            </a:endParaRPr>
          </a:p>
          <a:p>
            <a:pPr marL="171450" lvl="0" indent="-171450">
              <a:lnSpc>
                <a:spcPts val="1300"/>
              </a:lnSpc>
              <a:buFont typeface="Wingdings" panose="05000000000000000000" pitchFamily="2" charset="2"/>
              <a:buChar char="p"/>
            </a:pPr>
            <a:r>
              <a:rPr lang="ja-JP" altLang="en-US" sz="900" dirty="0">
                <a:solidFill>
                  <a:schemeClr val="tx1"/>
                </a:solidFill>
                <a:latin typeface="ＭＳ Ｐゴシック" charset="-128"/>
                <a:ea typeface="ＭＳ Ｐゴシック" charset="-128"/>
              </a:rPr>
              <a:t>「育休復帰支援面談シート」を使い、妊娠中の働き方について体調面で配慮が必要なことや産休までの業務引き継ぎについて話し合いましょう</a:t>
            </a:r>
            <a:endParaRPr lang="en-US" altLang="ja-JP" sz="900" dirty="0">
              <a:solidFill>
                <a:schemeClr val="tx1"/>
              </a:solidFill>
              <a:latin typeface="ＭＳ Ｐゴシック" charset="-128"/>
              <a:ea typeface="ＭＳ Ｐゴシック" charset="-128"/>
            </a:endParaRPr>
          </a:p>
          <a:p>
            <a:pPr marL="171450" lvl="0" indent="-171450">
              <a:lnSpc>
                <a:spcPts val="1300"/>
              </a:lnSpc>
              <a:buFont typeface="Wingdings" panose="05000000000000000000" pitchFamily="2" charset="2"/>
              <a:buChar char="p"/>
            </a:pPr>
            <a:r>
              <a:rPr lang="ja-JP" altLang="en-US" sz="900" dirty="0">
                <a:solidFill>
                  <a:schemeClr val="tx1"/>
                </a:solidFill>
                <a:latin typeface="ＭＳ Ｐゴシック" charset="-128"/>
                <a:ea typeface="ＭＳ Ｐゴシック" charset="-128"/>
              </a:rPr>
              <a:t> 「母性健康管理指導事項連絡カード（母健連絡カード）</a:t>
            </a:r>
            <a:r>
              <a:rPr lang="en-US" altLang="ja-JP" sz="900" dirty="0">
                <a:solidFill>
                  <a:schemeClr val="tx1"/>
                </a:solidFill>
                <a:latin typeface="ＭＳ Ｐゴシック" charset="-128"/>
                <a:ea typeface="ＭＳ Ｐゴシック" charset="-128"/>
              </a:rPr>
              <a:t>※ </a:t>
            </a:r>
            <a:r>
              <a:rPr lang="ja-JP" altLang="en-US" sz="900" dirty="0">
                <a:solidFill>
                  <a:schemeClr val="tx1"/>
                </a:solidFill>
                <a:latin typeface="ＭＳ Ｐゴシック" charset="-128"/>
                <a:ea typeface="ＭＳ Ｐゴシック" charset="-128"/>
              </a:rPr>
              <a:t>」が提出された場合は、人事担当に報告のうえ、カードの指導内容に従い、時差通勤や休憩時間の延長等の措置を講じましょう</a:t>
            </a:r>
            <a:endParaRPr lang="en-US" altLang="ja-JP" sz="900" dirty="0">
              <a:solidFill>
                <a:schemeClr val="tx1"/>
              </a:solidFill>
              <a:latin typeface="ＭＳ Ｐゴシック" charset="-128"/>
              <a:ea typeface="ＭＳ Ｐゴシック" charset="-128"/>
            </a:endParaRPr>
          </a:p>
          <a:p>
            <a:pPr marL="171450" lvl="0" indent="-171450">
              <a:lnSpc>
                <a:spcPts val="1300"/>
              </a:lnSpc>
              <a:buFont typeface="Wingdings" panose="05000000000000000000" pitchFamily="2" charset="2"/>
              <a:buChar char="p"/>
            </a:pPr>
            <a:r>
              <a:rPr lang="ja-JP" altLang="en-US" sz="900" dirty="0">
                <a:solidFill>
                  <a:schemeClr val="tx1"/>
                </a:solidFill>
                <a:latin typeface="ＭＳ Ｐゴシック" charset="-128"/>
                <a:ea typeface="ＭＳ Ｐゴシック" charset="-128"/>
              </a:rPr>
              <a:t>軽易業務への転換や時間外労働等の制限の請求があった場合は、措置を講じましょう</a:t>
            </a:r>
            <a:endParaRPr lang="en-US" altLang="ja-JP" sz="900" b="1" dirty="0">
              <a:solidFill>
                <a:schemeClr val="tx1"/>
              </a:solidFill>
              <a:latin typeface="ＭＳ Ｐゴシック" charset="-128"/>
              <a:ea typeface="ＭＳ Ｐゴシック" charset="-128"/>
            </a:endParaRPr>
          </a:p>
        </p:txBody>
      </p:sp>
      <p:sp>
        <p:nvSpPr>
          <p:cNvPr id="58" name="楕円 57">
            <a:extLst>
              <a:ext uri="{FF2B5EF4-FFF2-40B4-BE49-F238E27FC236}">
                <a16:creationId xmlns:a16="http://schemas.microsoft.com/office/drawing/2014/main" id="{D4552ABD-CAAE-4167-9ACB-40DAD545E6A6}"/>
              </a:ext>
            </a:extLst>
          </p:cNvPr>
          <p:cNvSpPr/>
          <p:nvPr/>
        </p:nvSpPr>
        <p:spPr>
          <a:xfrm>
            <a:off x="44652" y="2832791"/>
            <a:ext cx="504000" cy="504056"/>
          </a:xfrm>
          <a:prstGeom prst="ellipse">
            <a:avLst/>
          </a:prstGeom>
          <a:solidFill>
            <a:srgbClr val="FF9F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明朝" panose="02020609040205080304" pitchFamily="17" charset="-128"/>
            </a:endParaRPr>
          </a:p>
        </p:txBody>
      </p:sp>
      <p:sp>
        <p:nvSpPr>
          <p:cNvPr id="60" name="正方形/長方形 59">
            <a:extLst>
              <a:ext uri="{FF2B5EF4-FFF2-40B4-BE49-F238E27FC236}">
                <a16:creationId xmlns:a16="http://schemas.microsoft.com/office/drawing/2014/main" id="{49FF6301-6480-429B-84B3-6A8435F5D7C1}"/>
              </a:ext>
            </a:extLst>
          </p:cNvPr>
          <p:cNvSpPr/>
          <p:nvPr/>
        </p:nvSpPr>
        <p:spPr>
          <a:xfrm>
            <a:off x="-43055" y="2933829"/>
            <a:ext cx="692696" cy="299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ＭＳ 明朝" panose="02020609040205080304" pitchFamily="17" charset="-128"/>
              </a:rPr>
              <a:t>妊娠期</a:t>
            </a:r>
            <a:endParaRPr kumimoji="1" lang="ja-JP" altLang="en-US" sz="1200" b="1" dirty="0">
              <a:solidFill>
                <a:schemeClr val="bg1"/>
              </a:solidFill>
              <a:latin typeface="ＭＳ 明朝" panose="02020609040205080304" pitchFamily="17" charset="-128"/>
            </a:endParaRPr>
          </a:p>
        </p:txBody>
      </p:sp>
      <p:sp>
        <p:nvSpPr>
          <p:cNvPr id="85" name="正方形/長方形 84">
            <a:extLst>
              <a:ext uri="{FF2B5EF4-FFF2-40B4-BE49-F238E27FC236}">
                <a16:creationId xmlns:a16="http://schemas.microsoft.com/office/drawing/2014/main" id="{A33131E0-332C-4B22-86A2-1DA0FF979B7D}"/>
              </a:ext>
            </a:extLst>
          </p:cNvPr>
          <p:cNvSpPr/>
          <p:nvPr/>
        </p:nvSpPr>
        <p:spPr>
          <a:xfrm>
            <a:off x="3609360" y="7168572"/>
            <a:ext cx="3132008" cy="1908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0" indent="-171450">
              <a:lnSpc>
                <a:spcPts val="1300"/>
              </a:lnSpc>
              <a:buFont typeface="Wingdings" panose="05000000000000000000" pitchFamily="2" charset="2"/>
              <a:buChar char="p"/>
            </a:pPr>
            <a:r>
              <a:rPr lang="ja-JP" altLang="en-US" sz="900" dirty="0">
                <a:solidFill>
                  <a:prstClr val="black"/>
                </a:solidFill>
                <a:latin typeface="ＭＳ Ｐゴシック" charset="-128"/>
                <a:ea typeface="ＭＳ Ｐゴシック" charset="-128"/>
              </a:rPr>
              <a:t>産後パパ育休の申出期限は原則休業開始予定日の２</a:t>
            </a:r>
            <a:r>
              <a:rPr lang="ja-JP" altLang="en-US" sz="900" dirty="0">
                <a:solidFill>
                  <a:schemeClr val="tx1"/>
                </a:solidFill>
                <a:latin typeface="ＭＳ Ｐゴシック" charset="-128"/>
                <a:ea typeface="ＭＳ Ｐゴシック" charset="-128"/>
              </a:rPr>
              <a:t>週間前まで（労使協定締結の場合は２週間超から１か月以内で労使協定で定める期限）です</a:t>
            </a:r>
            <a:endParaRPr lang="en-US" altLang="ja-JP" sz="900" dirty="0">
              <a:solidFill>
                <a:schemeClr val="tx1"/>
              </a:solidFill>
              <a:latin typeface="ＭＳ Ｐゴシック" charset="-128"/>
              <a:ea typeface="ＭＳ Ｐゴシック" charset="-128"/>
            </a:endParaRPr>
          </a:p>
          <a:p>
            <a:pPr marL="171450" lvl="0" indent="-171450">
              <a:lnSpc>
                <a:spcPts val="1300"/>
              </a:lnSpc>
              <a:buFont typeface="Wingdings" panose="05000000000000000000" pitchFamily="2" charset="2"/>
              <a:buChar char="p"/>
            </a:pPr>
            <a:r>
              <a:rPr lang="ja-JP" altLang="en-US" sz="900" dirty="0">
                <a:solidFill>
                  <a:schemeClr val="tx1"/>
                </a:solidFill>
                <a:latin typeface="ＭＳ Ｐゴシック" charset="-128"/>
                <a:ea typeface="ＭＳ Ｐゴシック" charset="-128"/>
              </a:rPr>
              <a:t>産後パパ育休の取得申出を受けた場合、 「育休復帰支援面談シート」を使い、取得期間及び取得回数の意向を確認しましょう</a:t>
            </a:r>
            <a:endParaRPr lang="en-US" altLang="ja-JP" sz="900" dirty="0">
              <a:solidFill>
                <a:schemeClr val="tx1"/>
              </a:solidFill>
              <a:latin typeface="ＭＳ Ｐゴシック" charset="-128"/>
              <a:ea typeface="ＭＳ Ｐゴシック" charset="-128"/>
            </a:endParaRPr>
          </a:p>
          <a:p>
            <a:pPr marL="171450" lvl="0" indent="-171450">
              <a:lnSpc>
                <a:spcPts val="1300"/>
              </a:lnSpc>
              <a:buFont typeface="Wingdings" panose="05000000000000000000" pitchFamily="2" charset="2"/>
              <a:buChar char="p"/>
            </a:pPr>
            <a:r>
              <a:rPr lang="ja-JP" altLang="en-US" sz="900" dirty="0">
                <a:solidFill>
                  <a:prstClr val="black"/>
                </a:solidFill>
                <a:latin typeface="ＭＳ Ｐゴシック" charset="-128"/>
                <a:ea typeface="ＭＳ Ｐゴシック" charset="-128"/>
              </a:rPr>
              <a:t>労使協定を締結し、産後パパ育休中に就業可としている場合、働き方の話し合いをしましょう</a:t>
            </a:r>
            <a:endParaRPr lang="en-US" altLang="ja-JP" sz="900" dirty="0">
              <a:solidFill>
                <a:prstClr val="black"/>
              </a:solidFill>
              <a:latin typeface="ＭＳ Ｐゴシック" charset="-128"/>
              <a:ea typeface="ＭＳ Ｐゴシック" charset="-128"/>
            </a:endParaRPr>
          </a:p>
          <a:p>
            <a:pPr marL="171450" indent="-171450">
              <a:lnSpc>
                <a:spcPts val="1300"/>
              </a:lnSpc>
              <a:buFont typeface="Wingdings" panose="05000000000000000000" pitchFamily="2" charset="2"/>
              <a:buChar char="p"/>
            </a:pPr>
            <a:r>
              <a:rPr lang="ja-JP" altLang="en-US" sz="900" dirty="0">
                <a:solidFill>
                  <a:prstClr val="black"/>
                </a:solidFill>
                <a:latin typeface="ＭＳ Ｐゴシック" charset="-128"/>
                <a:ea typeface="ＭＳ Ｐゴシック" charset="-128"/>
              </a:rPr>
              <a:t>人事担当から、休業期間、休業中の賃金等の取扱い、休業後の労働条件等について記載した取扱通知書を受け取り、制度利用対象者に説明してください</a:t>
            </a:r>
          </a:p>
        </p:txBody>
      </p:sp>
      <p:sp>
        <p:nvSpPr>
          <p:cNvPr id="56" name="楕円 55">
            <a:extLst>
              <a:ext uri="{FF2B5EF4-FFF2-40B4-BE49-F238E27FC236}">
                <a16:creationId xmlns:a16="http://schemas.microsoft.com/office/drawing/2014/main" id="{F343D21A-E365-4CA4-A83E-3F005F8FE493}"/>
              </a:ext>
            </a:extLst>
          </p:cNvPr>
          <p:cNvSpPr/>
          <p:nvPr/>
        </p:nvSpPr>
        <p:spPr>
          <a:xfrm>
            <a:off x="44652" y="899592"/>
            <a:ext cx="504000" cy="504056"/>
          </a:xfrm>
          <a:prstGeom prst="ellipse">
            <a:avLst/>
          </a:prstGeom>
          <a:solidFill>
            <a:srgbClr val="FFC1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明朝" panose="02020609040205080304" pitchFamily="17" charset="-128"/>
            </a:endParaRPr>
          </a:p>
        </p:txBody>
      </p:sp>
      <p:sp>
        <p:nvSpPr>
          <p:cNvPr id="62" name="正方形/長方形 61">
            <a:extLst>
              <a:ext uri="{FF2B5EF4-FFF2-40B4-BE49-F238E27FC236}">
                <a16:creationId xmlns:a16="http://schemas.microsoft.com/office/drawing/2014/main" id="{63F35BC4-0C1E-4E5E-A0C7-626E0DBD289C}"/>
              </a:ext>
            </a:extLst>
          </p:cNvPr>
          <p:cNvSpPr/>
          <p:nvPr/>
        </p:nvSpPr>
        <p:spPr>
          <a:xfrm>
            <a:off x="-43637" y="938147"/>
            <a:ext cx="69269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ＭＳ 明朝" panose="02020609040205080304" pitchFamily="17" charset="-128"/>
              </a:rPr>
              <a:t>妊娠前</a:t>
            </a:r>
            <a:endParaRPr kumimoji="1" lang="ja-JP" altLang="en-US" sz="1200" b="1" dirty="0">
              <a:solidFill>
                <a:schemeClr val="bg1"/>
              </a:solidFill>
              <a:latin typeface="ＭＳ 明朝" panose="02020609040205080304" pitchFamily="17" charset="-128"/>
            </a:endParaRPr>
          </a:p>
        </p:txBody>
      </p:sp>
      <p:sp>
        <p:nvSpPr>
          <p:cNvPr id="3" name="四角形: 角を丸くする 2">
            <a:extLst>
              <a:ext uri="{FF2B5EF4-FFF2-40B4-BE49-F238E27FC236}">
                <a16:creationId xmlns:a16="http://schemas.microsoft.com/office/drawing/2014/main" id="{B16A5B9E-965B-466B-9D07-A4EAEE135505}"/>
              </a:ext>
            </a:extLst>
          </p:cNvPr>
          <p:cNvSpPr/>
          <p:nvPr/>
        </p:nvSpPr>
        <p:spPr>
          <a:xfrm>
            <a:off x="674492" y="3388906"/>
            <a:ext cx="1800000" cy="252000"/>
          </a:xfrm>
          <a:prstGeom prst="roundRect">
            <a:avLst/>
          </a:prstGeom>
          <a:solidFill>
            <a:schemeClr val="accent3">
              <a:lumMod val="40000"/>
              <a:lumOff val="6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ysClr val="windowText" lastClr="000000"/>
                </a:solidFill>
                <a:latin typeface="ＭＳ 明朝" panose="02020609040205080304" pitchFamily="17" charset="-128"/>
              </a:rPr>
              <a:t>男性従業員・女性従業員</a:t>
            </a:r>
          </a:p>
        </p:txBody>
      </p:sp>
      <p:sp>
        <p:nvSpPr>
          <p:cNvPr id="50" name="四角形: 角を丸くする 49">
            <a:extLst>
              <a:ext uri="{FF2B5EF4-FFF2-40B4-BE49-F238E27FC236}">
                <a16:creationId xmlns:a16="http://schemas.microsoft.com/office/drawing/2014/main" id="{A73D5090-EF0A-45E7-8C29-3074A049C22C}"/>
              </a:ext>
            </a:extLst>
          </p:cNvPr>
          <p:cNvSpPr/>
          <p:nvPr/>
        </p:nvSpPr>
        <p:spPr>
          <a:xfrm>
            <a:off x="3843982" y="3388906"/>
            <a:ext cx="1800000" cy="252000"/>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ysClr val="windowText" lastClr="000000"/>
                </a:solidFill>
                <a:latin typeface="ＭＳ 明朝" panose="02020609040205080304" pitchFamily="17" charset="-128"/>
              </a:rPr>
              <a:t>女性従業員</a:t>
            </a:r>
          </a:p>
        </p:txBody>
      </p:sp>
      <p:sp>
        <p:nvSpPr>
          <p:cNvPr id="52" name="正方形/長方形 51">
            <a:extLst>
              <a:ext uri="{FF2B5EF4-FFF2-40B4-BE49-F238E27FC236}">
                <a16:creationId xmlns:a16="http://schemas.microsoft.com/office/drawing/2014/main" id="{7365B088-5DCA-4EB0-8FAD-9C60AB8726B2}"/>
              </a:ext>
            </a:extLst>
          </p:cNvPr>
          <p:cNvSpPr/>
          <p:nvPr/>
        </p:nvSpPr>
        <p:spPr>
          <a:xfrm>
            <a:off x="3609360" y="5580112"/>
            <a:ext cx="3132008" cy="828000"/>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marL="85725" lvl="0" indent="-85725">
              <a:lnSpc>
                <a:spcPts val="1200"/>
              </a:lnSpc>
            </a:pPr>
            <a:r>
              <a:rPr lang="en-US" altLang="ja-JP" sz="900" dirty="0">
                <a:solidFill>
                  <a:prstClr val="black"/>
                </a:solidFill>
                <a:latin typeface="ＭＳ Ｐゴシック" charset="-128"/>
                <a:ea typeface="ＭＳ Ｐゴシック" charset="-128"/>
              </a:rPr>
              <a:t>※</a:t>
            </a:r>
            <a:r>
              <a:rPr lang="ja-JP" altLang="en-US" sz="900" dirty="0">
                <a:solidFill>
                  <a:prstClr val="black"/>
                </a:solidFill>
                <a:latin typeface="ＭＳ Ｐゴシック" charset="-128"/>
                <a:ea typeface="ＭＳ Ｐゴシック" charset="-128"/>
              </a:rPr>
              <a:t>「母性健康管理指導事項連絡カード（母健連絡カード）」は、主治医等が行った指導事項の内容を女性労働者から事業主へ伝えるのに役立つカードです</a:t>
            </a:r>
            <a:endParaRPr lang="en-US" altLang="ja-JP" sz="900" dirty="0">
              <a:solidFill>
                <a:prstClr val="black"/>
              </a:solidFill>
              <a:latin typeface="ＭＳ Ｐゴシック" charset="-128"/>
              <a:ea typeface="ＭＳ Ｐゴシック" charset="-128"/>
            </a:endParaRPr>
          </a:p>
          <a:p>
            <a:pPr marL="85725" lvl="0" indent="-85725">
              <a:lnSpc>
                <a:spcPts val="1200"/>
              </a:lnSpc>
            </a:pPr>
            <a:r>
              <a:rPr lang="en-US" altLang="ja-JP" sz="900" dirty="0">
                <a:solidFill>
                  <a:prstClr val="black"/>
                </a:solidFill>
                <a:latin typeface="ＭＳ Ｐゴシック" charset="-128"/>
                <a:ea typeface="ＭＳ Ｐゴシック" charset="-128"/>
                <a:hlinkClick r:id="rId2"/>
              </a:rPr>
              <a:t>https://www.mhlw.go.jp/www2/topics/seido/josei/hourei/20000401-25-1.htm</a:t>
            </a:r>
            <a:endParaRPr lang="en-US" altLang="ja-JP" sz="900" dirty="0">
              <a:solidFill>
                <a:prstClr val="black"/>
              </a:solidFill>
              <a:latin typeface="ＭＳ Ｐゴシック" charset="-128"/>
              <a:ea typeface="ＭＳ Ｐゴシック" charset="-128"/>
            </a:endParaRPr>
          </a:p>
          <a:p>
            <a:pPr marL="85725" lvl="0" indent="-85725">
              <a:lnSpc>
                <a:spcPts val="1300"/>
              </a:lnSpc>
            </a:pPr>
            <a:endParaRPr lang="en-US" altLang="ja-JP" sz="900" dirty="0">
              <a:solidFill>
                <a:prstClr val="black"/>
              </a:solidFill>
              <a:latin typeface="ＭＳ Ｐゴシック" charset="-128"/>
              <a:ea typeface="ＭＳ Ｐゴシック" charset="-128"/>
            </a:endParaRPr>
          </a:p>
        </p:txBody>
      </p:sp>
      <p:sp>
        <p:nvSpPr>
          <p:cNvPr id="55" name="正方形/長方形 54">
            <a:extLst>
              <a:ext uri="{FF2B5EF4-FFF2-40B4-BE49-F238E27FC236}">
                <a16:creationId xmlns:a16="http://schemas.microsoft.com/office/drawing/2014/main" id="{8E2A87AB-260C-4D7A-98A7-54B743143E57}"/>
              </a:ext>
            </a:extLst>
          </p:cNvPr>
          <p:cNvSpPr/>
          <p:nvPr/>
        </p:nvSpPr>
        <p:spPr>
          <a:xfrm>
            <a:off x="468204" y="7164288"/>
            <a:ext cx="3141156" cy="190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0" indent="-171450">
              <a:lnSpc>
                <a:spcPts val="1300"/>
              </a:lnSpc>
              <a:buFont typeface="Wingdings" panose="05000000000000000000" pitchFamily="2" charset="2"/>
              <a:buChar char="p"/>
            </a:pPr>
            <a:r>
              <a:rPr lang="ja-JP" altLang="en-US" sz="900" dirty="0">
                <a:solidFill>
                  <a:schemeClr val="tx1"/>
                </a:solidFill>
                <a:latin typeface="ＭＳ Ｐゴシック" charset="-128"/>
                <a:ea typeface="ＭＳ Ｐゴシック" charset="-128"/>
              </a:rPr>
              <a:t>育休の申出期限は原則休業開始予定日の１か月前までであることから、妊娠期に育休の申出を受けることもあります育休は、出産した女性従業員の場合は早くて産後休業終了後からとなります</a:t>
            </a:r>
            <a:endParaRPr lang="en-US" altLang="ja-JP" sz="900" dirty="0">
              <a:solidFill>
                <a:schemeClr val="tx1"/>
              </a:solidFill>
              <a:latin typeface="ＭＳ Ｐゴシック" charset="-128"/>
              <a:ea typeface="ＭＳ Ｐゴシック" charset="-128"/>
            </a:endParaRPr>
          </a:p>
          <a:p>
            <a:pPr marL="171450" lvl="0" indent="-171450">
              <a:lnSpc>
                <a:spcPts val="1300"/>
              </a:lnSpc>
              <a:buFont typeface="Wingdings" panose="05000000000000000000" pitchFamily="2" charset="2"/>
              <a:buChar char="p"/>
            </a:pPr>
            <a:r>
              <a:rPr lang="ja-JP" altLang="en-US" sz="900" dirty="0">
                <a:solidFill>
                  <a:schemeClr val="tx1"/>
                </a:solidFill>
                <a:latin typeface="ＭＳ Ｐゴシック" charset="-128"/>
                <a:ea typeface="ＭＳ Ｐゴシック" charset="-128"/>
              </a:rPr>
              <a:t>育休の取得申出を受けた場合、「育休復帰支援面談シート</a:t>
            </a:r>
            <a:r>
              <a:rPr lang="ja-JP" altLang="en-US" sz="900" dirty="0">
                <a:solidFill>
                  <a:prstClr val="black"/>
                </a:solidFill>
                <a:latin typeface="ＭＳ Ｐゴシック" charset="-128"/>
                <a:ea typeface="ＭＳ Ｐゴシック" charset="-128"/>
              </a:rPr>
              <a:t>」を使い、取得期間及び取得回数の意向を確認しましょう</a:t>
            </a:r>
            <a:endParaRPr lang="en-US" altLang="ja-JP" sz="900" dirty="0">
              <a:solidFill>
                <a:prstClr val="black"/>
              </a:solidFill>
              <a:latin typeface="ＭＳ Ｐゴシック" charset="-128"/>
              <a:ea typeface="ＭＳ Ｐゴシック" charset="-128"/>
            </a:endParaRPr>
          </a:p>
          <a:p>
            <a:pPr marL="171450" indent="-171450">
              <a:lnSpc>
                <a:spcPts val="1300"/>
              </a:lnSpc>
              <a:buFont typeface="Wingdings" panose="05000000000000000000" pitchFamily="2" charset="2"/>
              <a:buChar char="p"/>
            </a:pPr>
            <a:r>
              <a:rPr lang="ja-JP" altLang="en-US" sz="900" dirty="0">
                <a:solidFill>
                  <a:prstClr val="black"/>
                </a:solidFill>
                <a:latin typeface="ＭＳ Ｐゴシック" charset="-128"/>
                <a:ea typeface="ＭＳ Ｐゴシック" charset="-128"/>
              </a:rPr>
              <a:t>人事担当から、休業期間、休業中の賃金等の取扱い、休業後の労働条件等について記載した取扱通知書を受け取り、制度利用対象者に説明してください</a:t>
            </a:r>
          </a:p>
        </p:txBody>
      </p:sp>
      <p:sp>
        <p:nvSpPr>
          <p:cNvPr id="64" name="四角形: 角を丸くする 63">
            <a:extLst>
              <a:ext uri="{FF2B5EF4-FFF2-40B4-BE49-F238E27FC236}">
                <a16:creationId xmlns:a16="http://schemas.microsoft.com/office/drawing/2014/main" id="{4054A719-E44D-4372-98F5-0CC1F2EE583A}"/>
              </a:ext>
            </a:extLst>
          </p:cNvPr>
          <p:cNvSpPr/>
          <p:nvPr/>
        </p:nvSpPr>
        <p:spPr>
          <a:xfrm>
            <a:off x="3843982" y="6946155"/>
            <a:ext cx="1800000" cy="252000"/>
          </a:xfrm>
          <a:prstGeom prst="roundRect">
            <a:avLst/>
          </a:prstGeom>
          <a:solidFill>
            <a:schemeClr val="accent5">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ysClr val="windowText" lastClr="000000"/>
                </a:solidFill>
                <a:latin typeface="ＭＳ 明朝" panose="02020609040205080304" pitchFamily="17" charset="-128"/>
              </a:rPr>
              <a:t>産後パパ育休</a:t>
            </a:r>
            <a:endParaRPr kumimoji="1" lang="ja-JP" altLang="en-US" sz="1050" b="1" dirty="0">
              <a:solidFill>
                <a:sysClr val="windowText" lastClr="000000"/>
              </a:solidFill>
              <a:latin typeface="ＭＳ 明朝" panose="02020609040205080304" pitchFamily="17" charset="-128"/>
            </a:endParaRPr>
          </a:p>
        </p:txBody>
      </p:sp>
      <p:sp>
        <p:nvSpPr>
          <p:cNvPr id="76" name="四角形: 角を丸くする 75">
            <a:extLst>
              <a:ext uri="{FF2B5EF4-FFF2-40B4-BE49-F238E27FC236}">
                <a16:creationId xmlns:a16="http://schemas.microsoft.com/office/drawing/2014/main" id="{A9237711-1AF5-40C0-81B0-F20FBC489546}"/>
              </a:ext>
            </a:extLst>
          </p:cNvPr>
          <p:cNvSpPr/>
          <p:nvPr/>
        </p:nvSpPr>
        <p:spPr>
          <a:xfrm>
            <a:off x="674492" y="6984296"/>
            <a:ext cx="2034428" cy="252000"/>
          </a:xfrm>
          <a:prstGeom prst="roundRect">
            <a:avLst/>
          </a:prstGeom>
          <a:solidFill>
            <a:schemeClr val="accent3">
              <a:lumMod val="40000"/>
              <a:lumOff val="6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ysClr val="windowText" lastClr="000000"/>
                </a:solidFill>
                <a:latin typeface="ＭＳ 明朝" panose="02020609040205080304" pitchFamily="17" charset="-128"/>
              </a:rPr>
              <a:t>育休（</a:t>
            </a:r>
            <a:r>
              <a:rPr kumimoji="1" lang="ja-JP" altLang="en-US" sz="1050" b="1" dirty="0">
                <a:solidFill>
                  <a:sysClr val="windowText" lastClr="000000"/>
                </a:solidFill>
                <a:latin typeface="ＭＳ 明朝" panose="02020609040205080304" pitchFamily="17" charset="-128"/>
              </a:rPr>
              <a:t>男性従業員・女性従業員）</a:t>
            </a:r>
          </a:p>
        </p:txBody>
      </p:sp>
      <p:sp>
        <p:nvSpPr>
          <p:cNvPr id="87" name="テキスト ボックス 86">
            <a:extLst>
              <a:ext uri="{FF2B5EF4-FFF2-40B4-BE49-F238E27FC236}">
                <a16:creationId xmlns:a16="http://schemas.microsoft.com/office/drawing/2014/main" id="{FB96065E-F236-4934-B3F0-C54BBF8C2517}"/>
              </a:ext>
            </a:extLst>
          </p:cNvPr>
          <p:cNvSpPr txBox="1"/>
          <p:nvPr/>
        </p:nvSpPr>
        <p:spPr>
          <a:xfrm>
            <a:off x="1435078" y="6649215"/>
            <a:ext cx="4605563" cy="259045"/>
          </a:xfrm>
          <a:prstGeom prst="rect">
            <a:avLst/>
          </a:prstGeom>
          <a:noFill/>
        </p:spPr>
        <p:txBody>
          <a:bodyPr wrap="square">
            <a:spAutoFit/>
          </a:bodyPr>
          <a:lstStyle/>
          <a:p>
            <a:pPr lvl="0">
              <a:lnSpc>
                <a:spcPts val="1300"/>
              </a:lnSpc>
            </a:pPr>
            <a:r>
              <a:rPr lang="ja-JP" altLang="en-US" dirty="0">
                <a:solidFill>
                  <a:prstClr val="black"/>
                </a:solidFill>
                <a:latin typeface="ＭＳ Ｐゴシック" charset="-128"/>
                <a:ea typeface="ＭＳ Ｐゴシック" charset="-128"/>
              </a:rPr>
              <a:t>育休や産後パパ育休</a:t>
            </a:r>
            <a:r>
              <a:rPr lang="ja-JP" altLang="en-US" sz="1800" b="1" dirty="0">
                <a:solidFill>
                  <a:schemeClr val="tx1"/>
                </a:solidFill>
                <a:latin typeface="ＭＳ Ｐゴシック" charset="-128"/>
                <a:ea typeface="ＭＳ Ｐゴシック" charset="-128"/>
              </a:rPr>
              <a:t>の申出を受けたら・・・</a:t>
            </a:r>
          </a:p>
        </p:txBody>
      </p:sp>
      <p:sp>
        <p:nvSpPr>
          <p:cNvPr id="7" name="正方形/長方形 6">
            <a:extLst>
              <a:ext uri="{FF2B5EF4-FFF2-40B4-BE49-F238E27FC236}">
                <a16:creationId xmlns:a16="http://schemas.microsoft.com/office/drawing/2014/main" id="{77217A42-CEA0-4B6D-84EE-B6A14A9C2483}"/>
              </a:ext>
            </a:extLst>
          </p:cNvPr>
          <p:cNvSpPr/>
          <p:nvPr/>
        </p:nvSpPr>
        <p:spPr>
          <a:xfrm>
            <a:off x="446049" y="6516216"/>
            <a:ext cx="6300439" cy="2592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明朝" panose="02020609040205080304" pitchFamily="17" charset="-128"/>
            </a:endParaRPr>
          </a:p>
        </p:txBody>
      </p:sp>
      <p:sp>
        <p:nvSpPr>
          <p:cNvPr id="26" name="フリーフォーム: 図形 25">
            <a:extLst>
              <a:ext uri="{FF2B5EF4-FFF2-40B4-BE49-F238E27FC236}">
                <a16:creationId xmlns:a16="http://schemas.microsoft.com/office/drawing/2014/main" id="{2BA8AE8A-8DA9-4745-A0E1-F4D96D72C33B}"/>
              </a:ext>
            </a:extLst>
          </p:cNvPr>
          <p:cNvSpPr/>
          <p:nvPr/>
        </p:nvSpPr>
        <p:spPr>
          <a:xfrm>
            <a:off x="232160" y="1052178"/>
            <a:ext cx="6552728" cy="2016224"/>
          </a:xfrm>
          <a:custGeom>
            <a:avLst/>
            <a:gdLst>
              <a:gd name="connsiteX0" fmla="*/ 864000 w 5328592"/>
              <a:gd name="connsiteY0" fmla="*/ 0 h 1728192"/>
              <a:gd name="connsiteX1" fmla="*/ 864096 w 5328592"/>
              <a:gd name="connsiteY1" fmla="*/ 5 h 1728192"/>
              <a:gd name="connsiteX2" fmla="*/ 864096 w 5328592"/>
              <a:gd name="connsiteY2" fmla="*/ 0 h 1728192"/>
              <a:gd name="connsiteX3" fmla="*/ 5328592 w 5328592"/>
              <a:gd name="connsiteY3" fmla="*/ 0 h 1728192"/>
              <a:gd name="connsiteX4" fmla="*/ 5328592 w 5328592"/>
              <a:gd name="connsiteY4" fmla="*/ 1728192 h 1728192"/>
              <a:gd name="connsiteX5" fmla="*/ 864096 w 5328592"/>
              <a:gd name="connsiteY5" fmla="*/ 1728192 h 1728192"/>
              <a:gd name="connsiteX6" fmla="*/ 864096 w 5328592"/>
              <a:gd name="connsiteY6" fmla="*/ 1728187 h 1728192"/>
              <a:gd name="connsiteX7" fmla="*/ 864000 w 5328592"/>
              <a:gd name="connsiteY7" fmla="*/ 1728192 h 1728192"/>
              <a:gd name="connsiteX8" fmla="*/ 0 w 5328592"/>
              <a:gd name="connsiteY8" fmla="*/ 864096 h 1728192"/>
              <a:gd name="connsiteX9" fmla="*/ 864000 w 5328592"/>
              <a:gd name="connsiteY9" fmla="*/ 0 h 172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28592" h="1728192">
                <a:moveTo>
                  <a:pt x="864000" y="0"/>
                </a:moveTo>
                <a:lnTo>
                  <a:pt x="864096" y="5"/>
                </a:lnTo>
                <a:lnTo>
                  <a:pt x="864096" y="0"/>
                </a:lnTo>
                <a:lnTo>
                  <a:pt x="5328592" y="0"/>
                </a:lnTo>
                <a:lnTo>
                  <a:pt x="5328592" y="1728192"/>
                </a:lnTo>
                <a:lnTo>
                  <a:pt x="864096" y="1728192"/>
                </a:lnTo>
                <a:lnTo>
                  <a:pt x="864096" y="1728187"/>
                </a:lnTo>
                <a:lnTo>
                  <a:pt x="864000" y="1728192"/>
                </a:lnTo>
                <a:cubicBezTo>
                  <a:pt x="386826" y="1728192"/>
                  <a:pt x="0" y="1341323"/>
                  <a:pt x="0" y="864096"/>
                </a:cubicBezTo>
                <a:cubicBezTo>
                  <a:pt x="0" y="386869"/>
                  <a:pt x="386826" y="0"/>
                  <a:pt x="864000" y="0"/>
                </a:cubicBezTo>
                <a:close/>
              </a:path>
            </a:pathLst>
          </a:custGeom>
          <a:solidFill>
            <a:schemeClr val="bg1"/>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明朝" panose="02020609040205080304" pitchFamily="17" charset="-128"/>
            </a:endParaRPr>
          </a:p>
        </p:txBody>
      </p:sp>
      <p:sp>
        <p:nvSpPr>
          <p:cNvPr id="54" name="正方形/長方形 53">
            <a:extLst>
              <a:ext uri="{FF2B5EF4-FFF2-40B4-BE49-F238E27FC236}">
                <a16:creationId xmlns:a16="http://schemas.microsoft.com/office/drawing/2014/main" id="{0B143B0F-964F-403A-A6B3-B13007484E80}"/>
              </a:ext>
            </a:extLst>
          </p:cNvPr>
          <p:cNvSpPr/>
          <p:nvPr/>
        </p:nvSpPr>
        <p:spPr>
          <a:xfrm>
            <a:off x="764704" y="1215564"/>
            <a:ext cx="5976664" cy="1872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ja-JP" altLang="en-US" sz="1200" b="1" dirty="0">
                <a:solidFill>
                  <a:prstClr val="black"/>
                </a:solidFill>
                <a:latin typeface="ＭＳ Ｐゴシック" charset="-128"/>
                <a:ea typeface="ＭＳ Ｐゴシック" charset="-128"/>
              </a:rPr>
              <a:t>育休や産後パパ育休を申し出しやすい環境を作るためにも、</a:t>
            </a:r>
            <a:r>
              <a:rPr lang="ja-JP" altLang="en-US" sz="1200" b="1" dirty="0">
                <a:solidFill>
                  <a:schemeClr val="tx1"/>
                </a:solidFill>
                <a:latin typeface="ＭＳ Ｐゴシック" charset="-128"/>
                <a:ea typeface="ＭＳ Ｐゴシック" charset="-128"/>
              </a:rPr>
              <a:t>両立支援制度について事前に周知しておきましょう</a:t>
            </a:r>
            <a:endParaRPr lang="en-US" altLang="ja-JP" sz="1200" b="1" dirty="0">
              <a:solidFill>
                <a:schemeClr val="tx1"/>
              </a:solidFill>
              <a:latin typeface="ＭＳ Ｐゴシック" charset="-128"/>
              <a:ea typeface="ＭＳ Ｐゴシック" charset="-128"/>
            </a:endParaRPr>
          </a:p>
          <a:p>
            <a:pPr marL="171450" indent="-171450">
              <a:lnSpc>
                <a:spcPts val="1300"/>
              </a:lnSpc>
              <a:buFont typeface="Arial" panose="020B0604020202020204" pitchFamily="34" charset="0"/>
              <a:buChar char="•"/>
            </a:pPr>
            <a:r>
              <a:rPr lang="ja-JP" altLang="en-US" sz="900" dirty="0">
                <a:solidFill>
                  <a:schemeClr val="tx1"/>
                </a:solidFill>
                <a:latin typeface="ＭＳ Ｐゴシック" charset="-128"/>
                <a:ea typeface="ＭＳ Ｐゴシック" charset="-128"/>
              </a:rPr>
              <a:t>妊娠・出産を早めに知らせてもらうことで、育休・産後パパ育休の取得の働きかけや、業務の引継、業務分担などの予定を立てやすくなります</a:t>
            </a:r>
            <a:endParaRPr lang="en-US" altLang="ja-JP" sz="900" dirty="0">
              <a:solidFill>
                <a:schemeClr val="tx1"/>
              </a:solidFill>
              <a:latin typeface="ＭＳ Ｐゴシック" charset="-128"/>
              <a:ea typeface="ＭＳ Ｐゴシック" charset="-128"/>
            </a:endParaRPr>
          </a:p>
          <a:p>
            <a:pPr marL="171450" indent="-171450">
              <a:lnSpc>
                <a:spcPts val="1300"/>
              </a:lnSpc>
              <a:buFont typeface="Arial" panose="020B0604020202020204" pitchFamily="34" charset="0"/>
              <a:buChar char="•"/>
            </a:pPr>
            <a:endParaRPr lang="en-US" altLang="ja-JP" sz="900" dirty="0">
              <a:solidFill>
                <a:prstClr val="black"/>
              </a:solidFill>
              <a:latin typeface="メイリオ" panose="020B0604030504040204" pitchFamily="50" charset="-128"/>
              <a:ea typeface="メイリオ" panose="020B0604030504040204" pitchFamily="50" charset="-128"/>
            </a:endParaRPr>
          </a:p>
          <a:p>
            <a:pPr>
              <a:lnSpc>
                <a:spcPts val="1300"/>
              </a:lnSpc>
            </a:pPr>
            <a:r>
              <a:rPr lang="ja-JP" altLang="en-US" sz="1200" b="1" dirty="0">
                <a:solidFill>
                  <a:prstClr val="black"/>
                </a:solidFill>
                <a:latin typeface="ＭＳ Ｐゴシック" charset="-128"/>
                <a:ea typeface="ＭＳ Ｐゴシック" charset="-128"/>
              </a:rPr>
              <a:t>いつ制度利用対象者が生じても業務に支障がないよう、職場マネジメントにより体制を準備しておくことが必要です</a:t>
            </a:r>
            <a:endParaRPr lang="en-US" altLang="ja-JP" sz="1200" b="1" dirty="0">
              <a:solidFill>
                <a:prstClr val="black"/>
              </a:solidFill>
              <a:latin typeface="ＭＳ Ｐゴシック" charset="-128"/>
              <a:ea typeface="ＭＳ Ｐゴシック" charset="-128"/>
            </a:endParaRPr>
          </a:p>
          <a:p>
            <a:pPr marL="171450" indent="-171450">
              <a:lnSpc>
                <a:spcPts val="1300"/>
              </a:lnSpc>
              <a:buFont typeface="Arial" panose="020B0604020202020204" pitchFamily="34" charset="0"/>
              <a:buChar char="•"/>
            </a:pPr>
            <a:r>
              <a:rPr lang="ja-JP" altLang="en-US" sz="900" dirty="0">
                <a:solidFill>
                  <a:prstClr val="black"/>
                </a:solidFill>
                <a:latin typeface="ＭＳ Ｐゴシック" charset="-128"/>
                <a:ea typeface="ＭＳ Ｐゴシック" charset="-128"/>
              </a:rPr>
              <a:t>業務の棚卸しにより、各業務の必要性等を見直して、職場全体の業務のスリム化を図りましょう</a:t>
            </a:r>
            <a:endParaRPr lang="en-US" altLang="ja-JP" sz="900" dirty="0">
              <a:solidFill>
                <a:prstClr val="black"/>
              </a:solidFill>
              <a:latin typeface="ＭＳ Ｐゴシック" charset="-128"/>
              <a:ea typeface="ＭＳ Ｐゴシック" charset="-128"/>
            </a:endParaRPr>
          </a:p>
          <a:p>
            <a:pPr marL="171450" indent="-171450">
              <a:lnSpc>
                <a:spcPts val="1300"/>
              </a:lnSpc>
              <a:buFont typeface="Arial" panose="020B0604020202020204" pitchFamily="34" charset="0"/>
              <a:buChar char="•"/>
            </a:pPr>
            <a:r>
              <a:rPr lang="ja-JP" altLang="en-US" sz="900" dirty="0">
                <a:solidFill>
                  <a:prstClr val="black"/>
                </a:solidFill>
                <a:latin typeface="ＭＳ Ｐゴシック" charset="-128"/>
                <a:ea typeface="ＭＳ Ｐゴシック" charset="-128"/>
              </a:rPr>
              <a:t>１人で複数の仕事ができるよう教育・訓練を行い、多能工化を進めることで、従業員が不在となっても代わりに業務を行える従業員が育成され、職場内でのサポート力が高まります</a:t>
            </a:r>
            <a:endParaRPr lang="ja-JP" altLang="en-US" dirty="0">
              <a:latin typeface="ＭＳ 明朝" panose="02020609040205080304" pitchFamily="17" charset="-128"/>
            </a:endParaRPr>
          </a:p>
        </p:txBody>
      </p:sp>
      <p:sp>
        <p:nvSpPr>
          <p:cNvPr id="63" name="正方形/長方形 62">
            <a:extLst>
              <a:ext uri="{FF2B5EF4-FFF2-40B4-BE49-F238E27FC236}">
                <a16:creationId xmlns:a16="http://schemas.microsoft.com/office/drawing/2014/main" id="{781AB92F-1A36-44C8-9004-F1248433D57A}"/>
              </a:ext>
            </a:extLst>
          </p:cNvPr>
          <p:cNvSpPr/>
          <p:nvPr/>
        </p:nvSpPr>
        <p:spPr>
          <a:xfrm>
            <a:off x="1052736" y="875987"/>
            <a:ext cx="2880320" cy="339577"/>
          </a:xfrm>
          <a:prstGeom prst="rect">
            <a:avLst/>
          </a:prstGeom>
          <a:solidFill>
            <a:schemeClr val="bg1"/>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300"/>
              </a:lnSpc>
            </a:pPr>
            <a:r>
              <a:rPr kumimoji="1" lang="ja-JP" altLang="en-US" sz="1200" b="1" dirty="0">
                <a:solidFill>
                  <a:schemeClr val="tx1"/>
                </a:solidFill>
                <a:latin typeface="ＭＳ 明朝" panose="02020609040205080304" pitchFamily="17" charset="-128"/>
              </a:rPr>
              <a:t>～職場マネジメントについてのポイント～</a:t>
            </a:r>
          </a:p>
        </p:txBody>
      </p:sp>
      <p:grpSp>
        <p:nvGrpSpPr>
          <p:cNvPr id="27" name="グループ化 26">
            <a:extLst>
              <a:ext uri="{FF2B5EF4-FFF2-40B4-BE49-F238E27FC236}">
                <a16:creationId xmlns:a16="http://schemas.microsoft.com/office/drawing/2014/main" id="{3836A144-4D68-4B7C-B6D3-109A26E5E770}"/>
              </a:ext>
            </a:extLst>
          </p:cNvPr>
          <p:cNvGrpSpPr/>
          <p:nvPr/>
        </p:nvGrpSpPr>
        <p:grpSpPr>
          <a:xfrm>
            <a:off x="265750" y="1813930"/>
            <a:ext cx="504056" cy="504056"/>
            <a:chOff x="260648" y="6516216"/>
            <a:chExt cx="648072" cy="648072"/>
          </a:xfrm>
          <a:solidFill>
            <a:srgbClr val="FF0000"/>
          </a:solidFill>
        </p:grpSpPr>
        <p:sp>
          <p:nvSpPr>
            <p:cNvPr id="28" name="楕円 27">
              <a:extLst>
                <a:ext uri="{FF2B5EF4-FFF2-40B4-BE49-F238E27FC236}">
                  <a16:creationId xmlns:a16="http://schemas.microsoft.com/office/drawing/2014/main" id="{42955101-C413-44E6-840D-7C137B75033B}"/>
                </a:ext>
              </a:extLst>
            </p:cNvPr>
            <p:cNvSpPr/>
            <p:nvPr/>
          </p:nvSpPr>
          <p:spPr>
            <a:xfrm>
              <a:off x="260648" y="6516216"/>
              <a:ext cx="648072" cy="6480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明朝" panose="02020609040205080304" pitchFamily="17" charset="-128"/>
              </a:endParaRPr>
            </a:p>
          </p:txBody>
        </p:sp>
        <p:pic>
          <p:nvPicPr>
            <p:cNvPr id="29" name="グラフィックス 28" descr="電球">
              <a:extLst>
                <a:ext uri="{FF2B5EF4-FFF2-40B4-BE49-F238E27FC236}">
                  <a16:creationId xmlns:a16="http://schemas.microsoft.com/office/drawing/2014/main" id="{9035F584-7464-4ED9-9370-03B35E5E2C8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321505" y="6599375"/>
              <a:ext cx="504056" cy="504056"/>
            </a:xfrm>
            <a:prstGeom prst="rect">
              <a:avLst/>
            </a:prstGeom>
          </p:spPr>
        </p:pic>
      </p:grpSp>
    </p:spTree>
    <p:extLst>
      <p:ext uri="{BB962C8B-B14F-4D97-AF65-F5344CB8AC3E}">
        <p14:creationId xmlns:p14="http://schemas.microsoft.com/office/powerpoint/2010/main" val="20128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E202ABC2-E1B4-49F6-BEDE-2FF55410AD11}"/>
              </a:ext>
            </a:extLst>
          </p:cNvPr>
          <p:cNvSpPr/>
          <p:nvPr/>
        </p:nvSpPr>
        <p:spPr>
          <a:xfrm>
            <a:off x="678590" y="785971"/>
            <a:ext cx="5940000" cy="958906"/>
          </a:xfrm>
          <a:prstGeom prst="rect">
            <a:avLst/>
          </a:prstGeom>
          <a:solidFill>
            <a:srgbClr val="FFE4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0" indent="-171450">
              <a:lnSpc>
                <a:spcPts val="1300"/>
              </a:lnSpc>
              <a:buFont typeface="Wingdings" panose="05000000000000000000" pitchFamily="2" charset="2"/>
              <a:buChar char="p"/>
            </a:pPr>
            <a:r>
              <a:rPr lang="ja-JP" altLang="en-US" sz="900" dirty="0">
                <a:solidFill>
                  <a:schemeClr val="tx1"/>
                </a:solidFill>
                <a:latin typeface="ＭＳ Ｐゴシック" charset="-128"/>
                <a:ea typeface="ＭＳ Ｐゴシック" charset="-128"/>
              </a:rPr>
              <a:t>育休・産後パパ育休の申出が産前産後休業期間中に行われることもあります</a:t>
            </a:r>
            <a:endParaRPr lang="en-US" altLang="ja-JP" sz="900" dirty="0">
              <a:solidFill>
                <a:schemeClr val="tx1"/>
              </a:solidFill>
              <a:latin typeface="ＭＳ Ｐゴシック" charset="-128"/>
              <a:ea typeface="ＭＳ Ｐゴシック" charset="-128"/>
            </a:endParaRPr>
          </a:p>
          <a:p>
            <a:pPr marL="171450" lvl="0" indent="-171450">
              <a:lnSpc>
                <a:spcPts val="1300"/>
              </a:lnSpc>
              <a:buFont typeface="Wingdings" panose="05000000000000000000" pitchFamily="2" charset="2"/>
              <a:buChar char="p"/>
            </a:pPr>
            <a:r>
              <a:rPr lang="ja-JP" altLang="en-US" sz="900" dirty="0">
                <a:solidFill>
                  <a:schemeClr val="tx1"/>
                </a:solidFill>
                <a:latin typeface="ＭＳ Ｐゴシック" charset="-128"/>
                <a:ea typeface="ＭＳ Ｐゴシック" charset="-128"/>
              </a:rPr>
              <a:t>産前休業は、女性労働者が請求し</a:t>
            </a:r>
            <a:r>
              <a:rPr lang="ja-JP" altLang="en-US" sz="900" dirty="0">
                <a:solidFill>
                  <a:prstClr val="black"/>
                </a:solidFill>
                <a:latin typeface="ＭＳ Ｐゴシック" charset="-128"/>
                <a:ea typeface="ＭＳ Ｐゴシック" charset="-128"/>
              </a:rPr>
              <a:t>た場合に就業させてはならない期間（６週間、多胎妊娠の場合は</a:t>
            </a:r>
            <a:r>
              <a:rPr lang="en-US" altLang="ja-JP" sz="900" dirty="0">
                <a:solidFill>
                  <a:prstClr val="black"/>
                </a:solidFill>
                <a:latin typeface="ＭＳ Ｐゴシック" charset="-128"/>
                <a:ea typeface="ＭＳ Ｐゴシック" charset="-128"/>
              </a:rPr>
              <a:t>14</a:t>
            </a:r>
            <a:r>
              <a:rPr lang="ja-JP" altLang="en-US" sz="900" dirty="0">
                <a:solidFill>
                  <a:prstClr val="black"/>
                </a:solidFill>
                <a:latin typeface="ＭＳ Ｐゴシック" charset="-128"/>
                <a:ea typeface="ＭＳ Ｐゴシック" charset="-128"/>
              </a:rPr>
              <a:t>週間）です</a:t>
            </a:r>
            <a:endParaRPr lang="en-US" altLang="ja-JP" sz="900" dirty="0">
              <a:solidFill>
                <a:prstClr val="black"/>
              </a:solidFill>
              <a:latin typeface="ＭＳ Ｐゴシック" charset="-128"/>
              <a:ea typeface="ＭＳ Ｐゴシック" charset="-128"/>
            </a:endParaRPr>
          </a:p>
          <a:p>
            <a:pPr marL="171450" lvl="0" indent="-171450">
              <a:lnSpc>
                <a:spcPts val="1300"/>
              </a:lnSpc>
              <a:buFont typeface="Wingdings" panose="05000000000000000000" pitchFamily="2" charset="2"/>
              <a:buChar char="p"/>
            </a:pPr>
            <a:r>
              <a:rPr lang="ja-JP" altLang="en-US" sz="900" dirty="0">
                <a:solidFill>
                  <a:prstClr val="black"/>
                </a:solidFill>
                <a:latin typeface="ＭＳ Ｐゴシック" charset="-128"/>
                <a:ea typeface="ＭＳ Ｐゴシック" charset="-128"/>
              </a:rPr>
              <a:t>産後休業は</a:t>
            </a:r>
            <a:r>
              <a:rPr lang="ja-JP" altLang="en-US" sz="900" dirty="0">
                <a:solidFill>
                  <a:schemeClr val="tx1"/>
                </a:solidFill>
                <a:latin typeface="ＭＳ Ｐゴシック" charset="-128"/>
                <a:ea typeface="ＭＳ Ｐゴシック" charset="-128"/>
              </a:rPr>
              <a:t>、請求の有無にかかわらず女性労働者を就業</a:t>
            </a:r>
            <a:r>
              <a:rPr lang="ja-JP" altLang="en-US" sz="900" dirty="0">
                <a:solidFill>
                  <a:prstClr val="black"/>
                </a:solidFill>
                <a:latin typeface="ＭＳ Ｐゴシック" charset="-128"/>
                <a:ea typeface="ＭＳ Ｐゴシック" charset="-128"/>
              </a:rPr>
              <a:t>させてはならない期間（８週間、但し、　６週間を経過した後は労働者本人が請求し、医師が支障ないと認めた業務に就かせることは可能）です</a:t>
            </a:r>
            <a:endParaRPr lang="en-US" altLang="ja-JP" sz="900" dirty="0">
              <a:solidFill>
                <a:prstClr val="black"/>
              </a:solidFill>
              <a:latin typeface="ＭＳ Ｐゴシック" charset="-128"/>
              <a:ea typeface="ＭＳ Ｐゴシック" charset="-128"/>
            </a:endParaRPr>
          </a:p>
        </p:txBody>
      </p:sp>
      <p:sp>
        <p:nvSpPr>
          <p:cNvPr id="42" name="正方形/長方形 41">
            <a:extLst>
              <a:ext uri="{FF2B5EF4-FFF2-40B4-BE49-F238E27FC236}">
                <a16:creationId xmlns:a16="http://schemas.microsoft.com/office/drawing/2014/main" id="{22E7BABF-19F0-44C1-9DBD-AD9EEE9C9789}"/>
              </a:ext>
            </a:extLst>
          </p:cNvPr>
          <p:cNvSpPr/>
          <p:nvPr/>
        </p:nvSpPr>
        <p:spPr>
          <a:xfrm>
            <a:off x="678590" y="4636384"/>
            <a:ext cx="5940000" cy="871720"/>
          </a:xfrm>
          <a:prstGeom prst="rect">
            <a:avLst/>
          </a:prstGeom>
          <a:solidFill>
            <a:srgbClr val="FFD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0" indent="-171450">
              <a:lnSpc>
                <a:spcPts val="1300"/>
              </a:lnSpc>
              <a:buFont typeface="Wingdings" panose="05000000000000000000" pitchFamily="2" charset="2"/>
              <a:buChar char="p"/>
            </a:pPr>
            <a:r>
              <a:rPr lang="ja-JP" altLang="en-US" sz="900" dirty="0">
                <a:solidFill>
                  <a:schemeClr val="tx1"/>
                </a:solidFill>
                <a:latin typeface="ＭＳ Ｐゴシック" charset="-128"/>
                <a:ea typeface="ＭＳ Ｐゴシック" charset="-128"/>
              </a:rPr>
              <a:t>子どもが１歳に達する時点で保育所に入れないなどの場合、子どもが１歳６か月に達する日まで育休を取得することができます（</a:t>
            </a:r>
            <a:r>
              <a:rPr lang="en-US" altLang="ja-JP" sz="900" dirty="0">
                <a:solidFill>
                  <a:schemeClr val="tx1"/>
                </a:solidFill>
                <a:latin typeface="ＭＳ Ｐゴシック" charset="-128"/>
                <a:ea typeface="ＭＳ Ｐゴシック" charset="-128"/>
              </a:rPr>
              <a:t>※</a:t>
            </a:r>
            <a:r>
              <a:rPr lang="ja-JP" altLang="en-US" sz="900" dirty="0">
                <a:solidFill>
                  <a:schemeClr val="tx1"/>
                </a:solidFill>
                <a:latin typeface="ＭＳ Ｐゴシック" charset="-128"/>
                <a:ea typeface="ＭＳ Ｐゴシック" charset="-128"/>
              </a:rPr>
              <a:t>同様の条件で１歳６か月から２歳までの取得可）</a:t>
            </a:r>
            <a:r>
              <a:rPr lang="en-US" altLang="ja-JP" sz="900" dirty="0">
                <a:solidFill>
                  <a:schemeClr val="tx1"/>
                </a:solidFill>
                <a:latin typeface="ＭＳ Ｐゴシック" charset="-128"/>
                <a:ea typeface="ＭＳ Ｐゴシック" charset="-128"/>
              </a:rPr>
              <a:t/>
            </a:r>
            <a:br>
              <a:rPr lang="en-US" altLang="ja-JP" sz="900" dirty="0">
                <a:solidFill>
                  <a:schemeClr val="tx1"/>
                </a:solidFill>
                <a:latin typeface="ＭＳ Ｐゴシック" charset="-128"/>
                <a:ea typeface="ＭＳ Ｐゴシック" charset="-128"/>
              </a:rPr>
            </a:br>
            <a:r>
              <a:rPr lang="ja-JP" altLang="en-US" sz="900" dirty="0">
                <a:solidFill>
                  <a:schemeClr val="tx1"/>
                </a:solidFill>
                <a:latin typeface="ＭＳ Ｐゴシック" charset="-128"/>
                <a:ea typeface="ＭＳ Ｐゴシック" charset="-128"/>
              </a:rPr>
              <a:t>取得するためには、休業開始予定日によって２週間～１か月前までに申し出てもらうことが必要です</a:t>
            </a:r>
            <a:endParaRPr lang="en-US" altLang="ja-JP" sz="900" dirty="0">
              <a:solidFill>
                <a:schemeClr val="tx1"/>
              </a:solidFill>
              <a:latin typeface="ＭＳ Ｐゴシック" charset="-128"/>
              <a:ea typeface="ＭＳ Ｐゴシック" charset="-128"/>
            </a:endParaRPr>
          </a:p>
          <a:p>
            <a:pPr marL="171450" lvl="0" indent="-171450">
              <a:lnSpc>
                <a:spcPts val="1300"/>
              </a:lnSpc>
              <a:buFont typeface="Wingdings" panose="05000000000000000000" pitchFamily="2" charset="2"/>
              <a:buChar char="p"/>
            </a:pPr>
            <a:r>
              <a:rPr lang="en-US" altLang="ja-JP" sz="900" dirty="0">
                <a:solidFill>
                  <a:schemeClr val="tx1"/>
                </a:solidFill>
                <a:latin typeface="ＭＳ Ｐゴシック" charset="-128"/>
                <a:ea typeface="ＭＳ Ｐゴシック" charset="-128"/>
              </a:rPr>
              <a:t>1</a:t>
            </a:r>
            <a:r>
              <a:rPr lang="ja-JP" altLang="en-US" sz="900" dirty="0">
                <a:solidFill>
                  <a:schemeClr val="tx1"/>
                </a:solidFill>
                <a:latin typeface="ＭＳ Ｐゴシック" charset="-128"/>
                <a:ea typeface="ＭＳ Ｐゴシック" charset="-128"/>
              </a:rPr>
              <a:t>歳以降に</a:t>
            </a:r>
            <a:r>
              <a:rPr lang="ja-JP" altLang="en-US" sz="900" dirty="0">
                <a:solidFill>
                  <a:prstClr val="black"/>
                </a:solidFill>
                <a:latin typeface="ＭＳ Ｐゴシック" charset="-128"/>
                <a:ea typeface="ＭＳ Ｐゴシック" charset="-128"/>
              </a:rPr>
              <a:t>育休を取得する場合、育休開始日や取得期間の意向確認をしましょう</a:t>
            </a:r>
            <a:endParaRPr lang="en-US" altLang="ja-JP" sz="900" dirty="0">
              <a:solidFill>
                <a:prstClr val="black"/>
              </a:solidFill>
              <a:latin typeface="ＭＳ Ｐゴシック" charset="-128"/>
              <a:ea typeface="ＭＳ Ｐゴシック" charset="-128"/>
            </a:endParaRPr>
          </a:p>
        </p:txBody>
      </p:sp>
      <p:sp>
        <p:nvSpPr>
          <p:cNvPr id="61" name="正方形/長方形 60">
            <a:extLst>
              <a:ext uri="{FF2B5EF4-FFF2-40B4-BE49-F238E27FC236}">
                <a16:creationId xmlns:a16="http://schemas.microsoft.com/office/drawing/2014/main" id="{BE104811-8256-4045-B22D-73D933112923}"/>
              </a:ext>
            </a:extLst>
          </p:cNvPr>
          <p:cNvSpPr/>
          <p:nvPr/>
        </p:nvSpPr>
        <p:spPr>
          <a:xfrm>
            <a:off x="678590" y="2483768"/>
            <a:ext cx="5940000" cy="1649782"/>
          </a:xfrm>
          <a:prstGeom prst="rect">
            <a:avLst/>
          </a:prstGeom>
          <a:solidFill>
            <a:srgbClr val="FFD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300"/>
              </a:lnSpc>
              <a:buFont typeface="Wingdings" panose="05000000000000000000" pitchFamily="2" charset="2"/>
              <a:buChar char="p"/>
            </a:pPr>
            <a:r>
              <a:rPr lang="ja-JP" altLang="en-US" sz="900" dirty="0">
                <a:solidFill>
                  <a:schemeClr val="tx1"/>
                </a:solidFill>
                <a:latin typeface="ＭＳ Ｐゴシック" charset="-128"/>
                <a:ea typeface="ＭＳ Ｐゴシック" charset="-128"/>
              </a:rPr>
              <a:t>制度対象者と定期的に連絡を取り、育休・産後パパ育休中も会社や職場の状況等について必要な情報提供を行いましょう</a:t>
            </a:r>
          </a:p>
          <a:p>
            <a:pPr marL="171450" lvl="0" indent="-171450">
              <a:lnSpc>
                <a:spcPts val="1300"/>
              </a:lnSpc>
              <a:buFont typeface="Wingdings" panose="05000000000000000000" pitchFamily="2" charset="2"/>
              <a:buChar char="p"/>
            </a:pPr>
            <a:r>
              <a:rPr lang="ja-JP" altLang="en-US" sz="900" dirty="0">
                <a:solidFill>
                  <a:schemeClr val="tx1"/>
                </a:solidFill>
                <a:latin typeface="ＭＳ Ｐゴシック" charset="-128"/>
                <a:ea typeface="ＭＳ Ｐゴシック" charset="-128"/>
              </a:rPr>
              <a:t>制度対象者に対して保育所の確保等を含め、復職に向けた準備を促すとともに、職場側も制度対象者の復職に備えましょう</a:t>
            </a:r>
            <a:endParaRPr lang="en-US" altLang="ja-JP" sz="900" dirty="0">
              <a:solidFill>
                <a:schemeClr val="tx1"/>
              </a:solidFill>
              <a:latin typeface="ＭＳ Ｐゴシック" charset="-128"/>
              <a:ea typeface="ＭＳ Ｐゴシック" charset="-128"/>
            </a:endParaRPr>
          </a:p>
          <a:p>
            <a:pPr marL="171450" lvl="0" indent="-171450">
              <a:lnSpc>
                <a:spcPts val="1300"/>
              </a:lnSpc>
              <a:buFont typeface="Wingdings" panose="05000000000000000000" pitchFamily="2" charset="2"/>
              <a:buChar char="p"/>
            </a:pPr>
            <a:r>
              <a:rPr lang="ja-JP" altLang="en-US" sz="900" dirty="0">
                <a:solidFill>
                  <a:schemeClr val="tx1"/>
                </a:solidFill>
                <a:latin typeface="ＭＳ Ｐゴシック" charset="-128"/>
                <a:ea typeface="ＭＳ Ｐゴシック" charset="-128"/>
              </a:rPr>
              <a:t>「育休復帰支援面談シート」を使い、復帰後の働き方の意向について確認して、仕事と子育ての両立に対する不安を解消してあげましょう</a:t>
            </a:r>
            <a:endParaRPr lang="en-US" altLang="ja-JP" sz="900" dirty="0">
              <a:solidFill>
                <a:schemeClr val="tx1"/>
              </a:solidFill>
              <a:latin typeface="ＭＳ Ｐゴシック" charset="-128"/>
              <a:ea typeface="ＭＳ Ｐゴシック" charset="-128"/>
            </a:endParaRPr>
          </a:p>
          <a:p>
            <a:pPr marL="171450" lvl="0" indent="-171450">
              <a:lnSpc>
                <a:spcPts val="1300"/>
              </a:lnSpc>
              <a:buFont typeface="Wingdings" panose="05000000000000000000" pitchFamily="2" charset="2"/>
              <a:buChar char="p"/>
            </a:pPr>
            <a:r>
              <a:rPr lang="ja-JP" altLang="en-US" sz="900" dirty="0">
                <a:solidFill>
                  <a:schemeClr val="tx1"/>
                </a:solidFill>
                <a:latin typeface="ＭＳ Ｐゴシック" charset="-128"/>
                <a:ea typeface="ＭＳ Ｐゴシック" charset="-128"/>
              </a:rPr>
              <a:t>勤務時間帯や残業など、これまでと同じ働き方ができるかどうか確認し、周囲の労働者に対しても説明を行いましょう</a:t>
            </a:r>
            <a:endParaRPr lang="en-US" altLang="ja-JP" sz="900" dirty="0">
              <a:solidFill>
                <a:schemeClr val="tx1"/>
              </a:solidFill>
              <a:latin typeface="ＭＳ Ｐゴシック" charset="-128"/>
              <a:ea typeface="ＭＳ Ｐゴシック" charset="-128"/>
            </a:endParaRPr>
          </a:p>
          <a:p>
            <a:pPr marL="171450" lvl="0" indent="-171450">
              <a:lnSpc>
                <a:spcPts val="1300"/>
              </a:lnSpc>
              <a:buFont typeface="Wingdings" panose="05000000000000000000" pitchFamily="2" charset="2"/>
              <a:buChar char="p"/>
            </a:pPr>
            <a:r>
              <a:rPr lang="ja-JP" altLang="en-US" sz="900" dirty="0">
                <a:solidFill>
                  <a:schemeClr val="tx1"/>
                </a:solidFill>
                <a:latin typeface="ＭＳ Ｐゴシック" charset="-128"/>
                <a:ea typeface="ＭＳ Ｐゴシック" charset="-128"/>
              </a:rPr>
              <a:t>育休・産後パパ育休後に短時間勤務や所定外労働の制限等の利用希望を把握した場合、所定の期限までに手続きをするよう説明しましょう</a:t>
            </a:r>
            <a:endParaRPr lang="en-US" altLang="ja-JP" sz="900" dirty="0">
              <a:solidFill>
                <a:schemeClr val="tx1"/>
              </a:solidFill>
              <a:latin typeface="ＭＳ Ｐゴシック" charset="-128"/>
              <a:ea typeface="ＭＳ Ｐゴシック" charset="-128"/>
            </a:endParaRPr>
          </a:p>
        </p:txBody>
      </p:sp>
      <p:sp>
        <p:nvSpPr>
          <p:cNvPr id="98" name="正方形/長方形 97">
            <a:extLst>
              <a:ext uri="{FF2B5EF4-FFF2-40B4-BE49-F238E27FC236}">
                <a16:creationId xmlns:a16="http://schemas.microsoft.com/office/drawing/2014/main" id="{2ECE2495-842A-4070-A418-7F6EA0EB9817}"/>
              </a:ext>
            </a:extLst>
          </p:cNvPr>
          <p:cNvSpPr/>
          <p:nvPr/>
        </p:nvSpPr>
        <p:spPr>
          <a:xfrm>
            <a:off x="678590" y="6228184"/>
            <a:ext cx="5940000" cy="432048"/>
          </a:xfrm>
          <a:prstGeom prst="rect">
            <a:avLst/>
          </a:prstGeom>
          <a:solidFill>
            <a:srgbClr val="FFB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0" indent="-171450">
              <a:lnSpc>
                <a:spcPts val="1300"/>
              </a:lnSpc>
              <a:buFont typeface="Wingdings" panose="05000000000000000000" pitchFamily="2" charset="2"/>
              <a:buChar char="p"/>
            </a:pPr>
            <a:r>
              <a:rPr lang="ja-JP" altLang="en-US" sz="900" dirty="0">
                <a:solidFill>
                  <a:prstClr val="black"/>
                </a:solidFill>
                <a:latin typeface="ＭＳ Ｐゴシック" charset="-128"/>
                <a:ea typeface="ＭＳ Ｐゴシック" charset="-128"/>
              </a:rPr>
              <a:t>仕事と育児の両立が思い通りに進んでいるか、今後の支援制度の利用方法を含めた働き方について確認します</a:t>
            </a:r>
            <a:endParaRPr lang="en-US" altLang="ja-JP" sz="900" dirty="0">
              <a:solidFill>
                <a:prstClr val="black"/>
              </a:solidFill>
              <a:latin typeface="ＭＳ Ｐゴシック" charset="-128"/>
              <a:ea typeface="ＭＳ Ｐゴシック" charset="-128"/>
            </a:endParaRPr>
          </a:p>
          <a:p>
            <a:pPr marL="171450" lvl="0" indent="-171450">
              <a:lnSpc>
                <a:spcPts val="1300"/>
              </a:lnSpc>
              <a:buFont typeface="Wingdings" panose="05000000000000000000" pitchFamily="2" charset="2"/>
              <a:buChar char="p"/>
            </a:pPr>
            <a:r>
              <a:rPr lang="ja-JP" altLang="en-US" sz="900" dirty="0">
                <a:solidFill>
                  <a:prstClr val="black"/>
                </a:solidFill>
                <a:latin typeface="ＭＳ Ｐゴシック" charset="-128"/>
                <a:ea typeface="ＭＳ Ｐゴシック" charset="-128"/>
              </a:rPr>
              <a:t>また、周囲の従業員に対して、業務の偏りが生じていないかを確認し、必要に応じて業務分担の調整を行います</a:t>
            </a:r>
            <a:endParaRPr lang="en-US" altLang="ja-JP" sz="900" dirty="0">
              <a:solidFill>
                <a:prstClr val="black"/>
              </a:solidFill>
              <a:latin typeface="ＭＳ Ｐゴシック" charset="-128"/>
              <a:ea typeface="ＭＳ Ｐゴシック" charset="-128"/>
            </a:endParaRPr>
          </a:p>
        </p:txBody>
      </p:sp>
      <p:sp>
        <p:nvSpPr>
          <p:cNvPr id="44" name="正方形/長方形 43">
            <a:extLst>
              <a:ext uri="{FF2B5EF4-FFF2-40B4-BE49-F238E27FC236}">
                <a16:creationId xmlns:a16="http://schemas.microsoft.com/office/drawing/2014/main" id="{5315BC86-EFCD-47F8-9C14-6594272A0FDA}"/>
              </a:ext>
            </a:extLst>
          </p:cNvPr>
          <p:cNvSpPr/>
          <p:nvPr/>
        </p:nvSpPr>
        <p:spPr>
          <a:xfrm>
            <a:off x="689708" y="4336025"/>
            <a:ext cx="2307244" cy="297265"/>
          </a:xfrm>
          <a:prstGeom prst="rect">
            <a:avLst/>
          </a:prstGeom>
          <a:noFill/>
          <a:ln w="38100">
            <a:solidFill>
              <a:srgbClr val="DA5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300"/>
              </a:lnSpc>
            </a:pPr>
            <a:r>
              <a:rPr lang="ja-JP" altLang="en-US" sz="1200" b="1" dirty="0">
                <a:solidFill>
                  <a:schemeClr val="tx1"/>
                </a:solidFill>
                <a:latin typeface="ＭＳ Ｐゴシック" charset="-128"/>
                <a:ea typeface="ＭＳ Ｐゴシック" charset="-128"/>
              </a:rPr>
              <a:t>保育所に入れない場合等の支援</a:t>
            </a:r>
          </a:p>
        </p:txBody>
      </p:sp>
      <p:sp>
        <p:nvSpPr>
          <p:cNvPr id="23" name="矢印: 下 22">
            <a:extLst>
              <a:ext uri="{FF2B5EF4-FFF2-40B4-BE49-F238E27FC236}">
                <a16:creationId xmlns:a16="http://schemas.microsoft.com/office/drawing/2014/main" id="{46E8AB54-B4BE-4A1E-B440-252B5D1FE81C}"/>
              </a:ext>
            </a:extLst>
          </p:cNvPr>
          <p:cNvSpPr/>
          <p:nvPr/>
        </p:nvSpPr>
        <p:spPr>
          <a:xfrm>
            <a:off x="183530" y="0"/>
            <a:ext cx="226800" cy="7164288"/>
          </a:xfrm>
          <a:prstGeom prst="down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明朝" panose="02020609040205080304" pitchFamily="17" charset="-128"/>
            </a:endParaRPr>
          </a:p>
        </p:txBody>
      </p:sp>
      <p:cxnSp>
        <p:nvCxnSpPr>
          <p:cNvPr id="25" name="直線コネクタ 24">
            <a:extLst>
              <a:ext uri="{FF2B5EF4-FFF2-40B4-BE49-F238E27FC236}">
                <a16:creationId xmlns:a16="http://schemas.microsoft.com/office/drawing/2014/main" id="{B3D37C63-DF18-4B9C-90F9-1D251F6C5384}"/>
              </a:ext>
            </a:extLst>
          </p:cNvPr>
          <p:cNvCxnSpPr>
            <a:cxnSpLocks/>
          </p:cNvCxnSpPr>
          <p:nvPr/>
        </p:nvCxnSpPr>
        <p:spPr>
          <a:xfrm>
            <a:off x="260648" y="642185"/>
            <a:ext cx="6495752" cy="7930"/>
          </a:xfrm>
          <a:prstGeom prst="line">
            <a:avLst/>
          </a:prstGeom>
          <a:solidFill>
            <a:srgbClr val="00B050"/>
          </a:solidFill>
          <a:ln w="76200">
            <a:solidFill>
              <a:srgbClr val="FF832F"/>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ABE5291B-A5FE-4BFB-9D54-720D9C7E4F2A}"/>
              </a:ext>
            </a:extLst>
          </p:cNvPr>
          <p:cNvCxnSpPr>
            <a:cxnSpLocks/>
          </p:cNvCxnSpPr>
          <p:nvPr/>
        </p:nvCxnSpPr>
        <p:spPr>
          <a:xfrm>
            <a:off x="256767" y="2227308"/>
            <a:ext cx="6495752" cy="7930"/>
          </a:xfrm>
          <a:prstGeom prst="line">
            <a:avLst/>
          </a:prstGeom>
          <a:solidFill>
            <a:srgbClr val="00B050"/>
          </a:solidFill>
          <a:ln w="76200">
            <a:solidFill>
              <a:srgbClr val="DA5800"/>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157D4019-DFD1-4AA6-B15A-2B96595042DD}"/>
              </a:ext>
            </a:extLst>
          </p:cNvPr>
          <p:cNvCxnSpPr>
            <a:cxnSpLocks/>
          </p:cNvCxnSpPr>
          <p:nvPr/>
        </p:nvCxnSpPr>
        <p:spPr>
          <a:xfrm>
            <a:off x="260648" y="6056764"/>
            <a:ext cx="6495752" cy="7930"/>
          </a:xfrm>
          <a:prstGeom prst="line">
            <a:avLst/>
          </a:prstGeom>
          <a:solidFill>
            <a:srgbClr val="00B050"/>
          </a:solidFill>
          <a:ln w="76200">
            <a:solidFill>
              <a:srgbClr val="9E4000"/>
            </a:solidFill>
          </a:ln>
        </p:spPr>
        <p:style>
          <a:lnRef idx="1">
            <a:schemeClr val="accent1"/>
          </a:lnRef>
          <a:fillRef idx="0">
            <a:schemeClr val="accent1"/>
          </a:fillRef>
          <a:effectRef idx="0">
            <a:schemeClr val="accent1"/>
          </a:effectRef>
          <a:fontRef idx="minor">
            <a:schemeClr val="tx1"/>
          </a:fontRef>
        </p:style>
      </p:cxnSp>
      <p:sp>
        <p:nvSpPr>
          <p:cNvPr id="28" name="フリーフォーム: 図形 27">
            <a:extLst>
              <a:ext uri="{FF2B5EF4-FFF2-40B4-BE49-F238E27FC236}">
                <a16:creationId xmlns:a16="http://schemas.microsoft.com/office/drawing/2014/main" id="{21950FC5-6F5A-4237-AA85-0252EA5F5166}"/>
              </a:ext>
            </a:extLst>
          </p:cNvPr>
          <p:cNvSpPr/>
          <p:nvPr/>
        </p:nvSpPr>
        <p:spPr>
          <a:xfrm>
            <a:off x="228279" y="6981273"/>
            <a:ext cx="6552728" cy="2016224"/>
          </a:xfrm>
          <a:custGeom>
            <a:avLst/>
            <a:gdLst>
              <a:gd name="connsiteX0" fmla="*/ 864000 w 5328592"/>
              <a:gd name="connsiteY0" fmla="*/ 0 h 1728192"/>
              <a:gd name="connsiteX1" fmla="*/ 864096 w 5328592"/>
              <a:gd name="connsiteY1" fmla="*/ 5 h 1728192"/>
              <a:gd name="connsiteX2" fmla="*/ 864096 w 5328592"/>
              <a:gd name="connsiteY2" fmla="*/ 0 h 1728192"/>
              <a:gd name="connsiteX3" fmla="*/ 5328592 w 5328592"/>
              <a:gd name="connsiteY3" fmla="*/ 0 h 1728192"/>
              <a:gd name="connsiteX4" fmla="*/ 5328592 w 5328592"/>
              <a:gd name="connsiteY4" fmla="*/ 1728192 h 1728192"/>
              <a:gd name="connsiteX5" fmla="*/ 864096 w 5328592"/>
              <a:gd name="connsiteY5" fmla="*/ 1728192 h 1728192"/>
              <a:gd name="connsiteX6" fmla="*/ 864096 w 5328592"/>
              <a:gd name="connsiteY6" fmla="*/ 1728187 h 1728192"/>
              <a:gd name="connsiteX7" fmla="*/ 864000 w 5328592"/>
              <a:gd name="connsiteY7" fmla="*/ 1728192 h 1728192"/>
              <a:gd name="connsiteX8" fmla="*/ 0 w 5328592"/>
              <a:gd name="connsiteY8" fmla="*/ 864096 h 1728192"/>
              <a:gd name="connsiteX9" fmla="*/ 864000 w 5328592"/>
              <a:gd name="connsiteY9" fmla="*/ 0 h 172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28592" h="1728192">
                <a:moveTo>
                  <a:pt x="864000" y="0"/>
                </a:moveTo>
                <a:lnTo>
                  <a:pt x="864096" y="5"/>
                </a:lnTo>
                <a:lnTo>
                  <a:pt x="864096" y="0"/>
                </a:lnTo>
                <a:lnTo>
                  <a:pt x="5328592" y="0"/>
                </a:lnTo>
                <a:lnTo>
                  <a:pt x="5328592" y="1728192"/>
                </a:lnTo>
                <a:lnTo>
                  <a:pt x="864096" y="1728192"/>
                </a:lnTo>
                <a:lnTo>
                  <a:pt x="864096" y="1728187"/>
                </a:lnTo>
                <a:lnTo>
                  <a:pt x="864000" y="1728192"/>
                </a:lnTo>
                <a:cubicBezTo>
                  <a:pt x="386826" y="1728192"/>
                  <a:pt x="0" y="1341323"/>
                  <a:pt x="0" y="864096"/>
                </a:cubicBezTo>
                <a:cubicBezTo>
                  <a:pt x="0" y="386869"/>
                  <a:pt x="386826" y="0"/>
                  <a:pt x="864000" y="0"/>
                </a:cubicBezTo>
                <a:close/>
              </a:path>
            </a:pathLst>
          </a:custGeom>
          <a:solidFill>
            <a:schemeClr val="bg1"/>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明朝" panose="02020609040205080304" pitchFamily="17" charset="-128"/>
            </a:endParaRPr>
          </a:p>
        </p:txBody>
      </p:sp>
      <p:grpSp>
        <p:nvGrpSpPr>
          <p:cNvPr id="29" name="グループ化 28">
            <a:extLst>
              <a:ext uri="{FF2B5EF4-FFF2-40B4-BE49-F238E27FC236}">
                <a16:creationId xmlns:a16="http://schemas.microsoft.com/office/drawing/2014/main" id="{F8089230-9675-4E71-9A39-DFB1922DE5E0}"/>
              </a:ext>
            </a:extLst>
          </p:cNvPr>
          <p:cNvGrpSpPr/>
          <p:nvPr/>
        </p:nvGrpSpPr>
        <p:grpSpPr>
          <a:xfrm>
            <a:off x="265750" y="7690646"/>
            <a:ext cx="504056" cy="504056"/>
            <a:chOff x="260648" y="6516216"/>
            <a:chExt cx="648072" cy="648072"/>
          </a:xfrm>
          <a:solidFill>
            <a:srgbClr val="FF0000"/>
          </a:solidFill>
        </p:grpSpPr>
        <p:sp>
          <p:nvSpPr>
            <p:cNvPr id="30" name="楕円 29">
              <a:extLst>
                <a:ext uri="{FF2B5EF4-FFF2-40B4-BE49-F238E27FC236}">
                  <a16:creationId xmlns:a16="http://schemas.microsoft.com/office/drawing/2014/main" id="{7FC69637-C73E-44EC-88DE-0B90E0F4AA5D}"/>
                </a:ext>
              </a:extLst>
            </p:cNvPr>
            <p:cNvSpPr/>
            <p:nvPr/>
          </p:nvSpPr>
          <p:spPr>
            <a:xfrm>
              <a:off x="260648" y="6516216"/>
              <a:ext cx="648072" cy="6480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明朝" panose="02020609040205080304" pitchFamily="17" charset="-128"/>
              </a:endParaRPr>
            </a:p>
          </p:txBody>
        </p:sp>
        <p:pic>
          <p:nvPicPr>
            <p:cNvPr id="31" name="グラフィックス 30" descr="電球">
              <a:extLst>
                <a:ext uri="{FF2B5EF4-FFF2-40B4-BE49-F238E27FC236}">
                  <a16:creationId xmlns:a16="http://schemas.microsoft.com/office/drawing/2014/main" id="{A02D828F-7B8D-4ED8-AFB5-ED6A978BA588}"/>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321505" y="6599375"/>
              <a:ext cx="504056" cy="504056"/>
            </a:xfrm>
            <a:prstGeom prst="rect">
              <a:avLst/>
            </a:prstGeom>
          </p:spPr>
        </p:pic>
      </p:grpSp>
      <p:sp>
        <p:nvSpPr>
          <p:cNvPr id="41" name="テキスト ボックス 40">
            <a:extLst>
              <a:ext uri="{FF2B5EF4-FFF2-40B4-BE49-F238E27FC236}">
                <a16:creationId xmlns:a16="http://schemas.microsoft.com/office/drawing/2014/main" id="{38FE4F8E-0F31-4BAF-910C-CDFE7F9ED811}"/>
              </a:ext>
            </a:extLst>
          </p:cNvPr>
          <p:cNvSpPr txBox="1"/>
          <p:nvPr/>
        </p:nvSpPr>
        <p:spPr>
          <a:xfrm>
            <a:off x="734287" y="7358357"/>
            <a:ext cx="6061320" cy="1338828"/>
          </a:xfrm>
          <a:prstGeom prst="rect">
            <a:avLst/>
          </a:prstGeom>
          <a:noFill/>
        </p:spPr>
        <p:txBody>
          <a:bodyPr wrap="square">
            <a:spAutoFit/>
          </a:bodyPr>
          <a:lstStyle/>
          <a:p>
            <a:r>
              <a:rPr lang="ja-JP" altLang="en-US" sz="900" b="0" i="0" u="none" strike="noStrike" baseline="0" dirty="0">
                <a:solidFill>
                  <a:srgbClr val="000000"/>
                </a:solidFill>
                <a:latin typeface="+mn-ea"/>
              </a:rPr>
              <a:t>　妊娠・出産の申出をしたこと、育児休業・産後パパ育休の申出・取得をしたこと等を理由に、事業主が解雇や退職強要、正社員からパートへの契約変更等の不利益な取り扱いを行うことは禁止されています</a:t>
            </a:r>
            <a:endParaRPr lang="en-US" altLang="ja-JP" sz="900" dirty="0">
              <a:solidFill>
                <a:srgbClr val="000000"/>
              </a:solidFill>
              <a:latin typeface="+mn-ea"/>
            </a:endParaRPr>
          </a:p>
          <a:p>
            <a:r>
              <a:rPr lang="ja-JP" altLang="en-US" sz="900" b="0" i="0" u="none" strike="noStrike" baseline="0" dirty="0">
                <a:solidFill>
                  <a:srgbClr val="000000"/>
                </a:solidFill>
                <a:latin typeface="+mn-ea"/>
              </a:rPr>
              <a:t>　また、事業主には、上司や同僚からのハラスメントを防止する措置を講じることが義務付けられています</a:t>
            </a:r>
          </a:p>
          <a:p>
            <a:endParaRPr lang="en-US" altLang="ja-JP" sz="900" b="1" i="0" u="none" strike="noStrike" baseline="0" dirty="0">
              <a:solidFill>
                <a:srgbClr val="000000"/>
              </a:solidFill>
              <a:latin typeface="+mn-ea"/>
            </a:endParaRPr>
          </a:p>
          <a:p>
            <a:r>
              <a:rPr lang="ja-JP" altLang="en-US" sz="900" b="1" i="0" u="none" strike="noStrike" baseline="0" dirty="0">
                <a:solidFill>
                  <a:srgbClr val="000000"/>
                </a:solidFill>
                <a:latin typeface="+mn-ea"/>
              </a:rPr>
              <a:t>ハラスメントの典型例</a:t>
            </a:r>
            <a:endParaRPr lang="ja-JP" altLang="en-US" sz="900" b="0" i="0" u="none" strike="noStrike" baseline="0" dirty="0">
              <a:solidFill>
                <a:srgbClr val="000000"/>
              </a:solidFill>
              <a:latin typeface="+mn-ea"/>
            </a:endParaRPr>
          </a:p>
          <a:p>
            <a:r>
              <a:rPr lang="ja-JP" altLang="en-US" sz="900" b="0" i="0" u="none" strike="noStrike" baseline="0" dirty="0">
                <a:solidFill>
                  <a:srgbClr val="000000"/>
                </a:solidFill>
                <a:latin typeface="+mn-ea"/>
              </a:rPr>
              <a:t>・育児休業の取得について上司に相談したら「男のくせに育児休業を取るなんてあり得ない」と言われ、取得を諦めざるを得なかった</a:t>
            </a:r>
          </a:p>
          <a:p>
            <a:r>
              <a:rPr lang="ja-JP" altLang="en-US" sz="900" b="0" i="0" u="none" strike="noStrike" baseline="0" dirty="0">
                <a:solidFill>
                  <a:srgbClr val="000000"/>
                </a:solidFill>
                <a:latin typeface="+mn-ea"/>
              </a:rPr>
              <a:t>・産後パパ育休の取得を周囲に伝えたら、同僚から「迷惑だ。自分なら取得しない。あなたもそうすべき。」と言われ苦痛に感じた</a:t>
            </a:r>
          </a:p>
        </p:txBody>
      </p:sp>
      <p:sp>
        <p:nvSpPr>
          <p:cNvPr id="24" name="楕円 23">
            <a:extLst>
              <a:ext uri="{FF2B5EF4-FFF2-40B4-BE49-F238E27FC236}">
                <a16:creationId xmlns:a16="http://schemas.microsoft.com/office/drawing/2014/main" id="{1F992B77-657D-470F-A730-C08EC704901F}"/>
              </a:ext>
            </a:extLst>
          </p:cNvPr>
          <p:cNvSpPr/>
          <p:nvPr/>
        </p:nvSpPr>
        <p:spPr>
          <a:xfrm>
            <a:off x="44652" y="179512"/>
            <a:ext cx="504000" cy="504056"/>
          </a:xfrm>
          <a:prstGeom prst="ellipse">
            <a:avLst/>
          </a:prstGeom>
          <a:solidFill>
            <a:srgbClr val="FF83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明朝" panose="02020609040205080304" pitchFamily="17" charset="-128"/>
            </a:endParaRPr>
          </a:p>
        </p:txBody>
      </p:sp>
      <p:sp>
        <p:nvSpPr>
          <p:cNvPr id="32" name="楕円 31">
            <a:extLst>
              <a:ext uri="{FF2B5EF4-FFF2-40B4-BE49-F238E27FC236}">
                <a16:creationId xmlns:a16="http://schemas.microsoft.com/office/drawing/2014/main" id="{7A4E903B-F28D-4399-ACCA-96B835478AFC}"/>
              </a:ext>
            </a:extLst>
          </p:cNvPr>
          <p:cNvSpPr/>
          <p:nvPr/>
        </p:nvSpPr>
        <p:spPr>
          <a:xfrm>
            <a:off x="44652" y="1763688"/>
            <a:ext cx="504000" cy="504056"/>
          </a:xfrm>
          <a:prstGeom prst="ellipse">
            <a:avLst/>
          </a:prstGeom>
          <a:solidFill>
            <a:srgbClr val="DA5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明朝" panose="02020609040205080304" pitchFamily="17" charset="-128"/>
            </a:endParaRPr>
          </a:p>
        </p:txBody>
      </p:sp>
      <p:sp>
        <p:nvSpPr>
          <p:cNvPr id="33" name="楕円 32">
            <a:extLst>
              <a:ext uri="{FF2B5EF4-FFF2-40B4-BE49-F238E27FC236}">
                <a16:creationId xmlns:a16="http://schemas.microsoft.com/office/drawing/2014/main" id="{5387270C-33AF-4D7E-86DC-C69B509C06E8}"/>
              </a:ext>
            </a:extLst>
          </p:cNvPr>
          <p:cNvSpPr/>
          <p:nvPr/>
        </p:nvSpPr>
        <p:spPr>
          <a:xfrm>
            <a:off x="44652" y="5591263"/>
            <a:ext cx="504000" cy="504056"/>
          </a:xfrm>
          <a:prstGeom prst="ellipse">
            <a:avLst/>
          </a:prstGeom>
          <a:solidFill>
            <a:srgbClr val="9E4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明朝" panose="02020609040205080304" pitchFamily="17" charset="-128"/>
            </a:endParaRPr>
          </a:p>
        </p:txBody>
      </p:sp>
      <p:sp>
        <p:nvSpPr>
          <p:cNvPr id="100" name="正方形/長方形 99">
            <a:extLst>
              <a:ext uri="{FF2B5EF4-FFF2-40B4-BE49-F238E27FC236}">
                <a16:creationId xmlns:a16="http://schemas.microsoft.com/office/drawing/2014/main" id="{303C53FE-66E0-48E1-8DA7-21BED60ADDD2}"/>
              </a:ext>
            </a:extLst>
          </p:cNvPr>
          <p:cNvSpPr/>
          <p:nvPr/>
        </p:nvSpPr>
        <p:spPr>
          <a:xfrm>
            <a:off x="-51376" y="160833"/>
            <a:ext cx="692696" cy="3568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100" b="1" dirty="0">
              <a:solidFill>
                <a:schemeClr val="bg1"/>
              </a:solidFill>
              <a:latin typeface="ＭＳ 明朝" panose="02020609040205080304" pitchFamily="17" charset="-128"/>
            </a:endParaRPr>
          </a:p>
          <a:p>
            <a:pPr algn="ctr"/>
            <a:r>
              <a:rPr kumimoji="1" lang="ja-JP" altLang="en-US" sz="1100" b="1" dirty="0">
                <a:solidFill>
                  <a:schemeClr val="bg1"/>
                </a:solidFill>
                <a:latin typeface="ＭＳ 明朝" panose="02020609040205080304" pitchFamily="17" charset="-128"/>
              </a:rPr>
              <a:t>出産・</a:t>
            </a:r>
            <a:endParaRPr kumimoji="1" lang="en-US" altLang="ja-JP" sz="1100" b="1" dirty="0">
              <a:solidFill>
                <a:schemeClr val="bg1"/>
              </a:solidFill>
              <a:latin typeface="ＭＳ 明朝" panose="02020609040205080304" pitchFamily="17" charset="-128"/>
            </a:endParaRPr>
          </a:p>
          <a:p>
            <a:pPr algn="ctr"/>
            <a:r>
              <a:rPr kumimoji="1" lang="ja-JP" altLang="en-US" sz="1100" b="1" dirty="0">
                <a:solidFill>
                  <a:schemeClr val="bg1"/>
                </a:solidFill>
                <a:latin typeface="ＭＳ 明朝" panose="02020609040205080304" pitchFamily="17" charset="-128"/>
              </a:rPr>
              <a:t>産後</a:t>
            </a:r>
            <a:r>
              <a:rPr lang="ja-JP" altLang="en-US" sz="1100" b="1" dirty="0">
                <a:solidFill>
                  <a:schemeClr val="bg1"/>
                </a:solidFill>
                <a:latin typeface="ＭＳ 明朝" panose="02020609040205080304" pitchFamily="17" charset="-128"/>
              </a:rPr>
              <a:t>期</a:t>
            </a:r>
            <a:endParaRPr kumimoji="1" lang="ja-JP" altLang="en-US" sz="1200" b="1" dirty="0">
              <a:solidFill>
                <a:schemeClr val="bg1"/>
              </a:solidFill>
              <a:latin typeface="ＭＳ 明朝" panose="02020609040205080304" pitchFamily="17" charset="-128"/>
            </a:endParaRPr>
          </a:p>
        </p:txBody>
      </p:sp>
      <p:sp>
        <p:nvSpPr>
          <p:cNvPr id="101" name="正方形/長方形 100">
            <a:extLst>
              <a:ext uri="{FF2B5EF4-FFF2-40B4-BE49-F238E27FC236}">
                <a16:creationId xmlns:a16="http://schemas.microsoft.com/office/drawing/2014/main" id="{1A271B1C-6050-4BED-98E5-E8E155C4FE42}"/>
              </a:ext>
            </a:extLst>
          </p:cNvPr>
          <p:cNvSpPr/>
          <p:nvPr/>
        </p:nvSpPr>
        <p:spPr>
          <a:xfrm>
            <a:off x="-64076" y="1802243"/>
            <a:ext cx="69269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latin typeface="ＭＳ 明朝" panose="02020609040205080304" pitchFamily="17" charset="-128"/>
              </a:rPr>
              <a:t>育休</a:t>
            </a:r>
            <a:r>
              <a:rPr kumimoji="1" lang="ja-JP" altLang="en-US" sz="1100" b="1" dirty="0">
                <a:solidFill>
                  <a:schemeClr val="bg1"/>
                </a:solidFill>
                <a:latin typeface="ＭＳ 明朝" panose="02020609040205080304" pitchFamily="17" charset="-128"/>
              </a:rPr>
              <a:t>期</a:t>
            </a:r>
            <a:endParaRPr kumimoji="1" lang="ja-JP" altLang="en-US" sz="1200" b="1" dirty="0">
              <a:solidFill>
                <a:schemeClr val="bg1"/>
              </a:solidFill>
              <a:latin typeface="ＭＳ 明朝" panose="02020609040205080304" pitchFamily="17" charset="-128"/>
            </a:endParaRPr>
          </a:p>
        </p:txBody>
      </p:sp>
      <p:sp>
        <p:nvSpPr>
          <p:cNvPr id="97" name="正方形/長方形 96">
            <a:extLst>
              <a:ext uri="{FF2B5EF4-FFF2-40B4-BE49-F238E27FC236}">
                <a16:creationId xmlns:a16="http://schemas.microsoft.com/office/drawing/2014/main" id="{73F82358-1814-408F-B0C8-5702C2B49890}"/>
              </a:ext>
            </a:extLst>
          </p:cNvPr>
          <p:cNvSpPr/>
          <p:nvPr/>
        </p:nvSpPr>
        <p:spPr>
          <a:xfrm>
            <a:off x="-54788" y="5635867"/>
            <a:ext cx="69269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latin typeface="ＭＳ 明朝" panose="02020609040205080304" pitchFamily="17" charset="-128"/>
              </a:rPr>
              <a:t>復職</a:t>
            </a:r>
            <a:endParaRPr kumimoji="1" lang="ja-JP" altLang="en-US" sz="1200" b="1" dirty="0">
              <a:solidFill>
                <a:schemeClr val="bg1"/>
              </a:solidFill>
              <a:latin typeface="ＭＳ 明朝" panose="02020609040205080304" pitchFamily="17" charset="-128"/>
            </a:endParaRPr>
          </a:p>
        </p:txBody>
      </p:sp>
      <p:sp>
        <p:nvSpPr>
          <p:cNvPr id="34" name="正方形/長方形 33">
            <a:extLst>
              <a:ext uri="{FF2B5EF4-FFF2-40B4-BE49-F238E27FC236}">
                <a16:creationId xmlns:a16="http://schemas.microsoft.com/office/drawing/2014/main" id="{094A7D2B-49DC-45C1-B370-9BE5B42CB602}"/>
              </a:ext>
            </a:extLst>
          </p:cNvPr>
          <p:cNvSpPr/>
          <p:nvPr/>
        </p:nvSpPr>
        <p:spPr>
          <a:xfrm>
            <a:off x="1052736" y="6774836"/>
            <a:ext cx="2880320" cy="339577"/>
          </a:xfrm>
          <a:prstGeom prst="rect">
            <a:avLst/>
          </a:prstGeom>
          <a:solidFill>
            <a:schemeClr val="bg1"/>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300"/>
              </a:lnSpc>
            </a:pPr>
            <a:r>
              <a:rPr kumimoji="1" lang="ja-JP" altLang="en-US" sz="1200" b="1" dirty="0">
                <a:solidFill>
                  <a:schemeClr val="tx1"/>
                </a:solidFill>
                <a:latin typeface="ＭＳ 明朝" panose="02020609040205080304" pitchFamily="17" charset="-128"/>
              </a:rPr>
              <a:t>～職場マネジメントについてのポイント～</a:t>
            </a:r>
          </a:p>
        </p:txBody>
      </p:sp>
    </p:spTree>
    <p:extLst>
      <p:ext uri="{BB962C8B-B14F-4D97-AF65-F5344CB8AC3E}">
        <p14:creationId xmlns:p14="http://schemas.microsoft.com/office/powerpoint/2010/main" val="2081093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FA1A7734-C955-4063-991F-1370322C847F}"/>
              </a:ext>
            </a:extLst>
          </p:cNvPr>
          <p:cNvGraphicFramePr>
            <a:graphicFrameLocks noGrp="1"/>
          </p:cNvGraphicFramePr>
          <p:nvPr>
            <p:extLst>
              <p:ext uri="{D42A27DB-BD31-4B8C-83A1-F6EECF244321}">
                <p14:modId xmlns:p14="http://schemas.microsoft.com/office/powerpoint/2010/main" val="338268975"/>
              </p:ext>
            </p:extLst>
          </p:nvPr>
        </p:nvGraphicFramePr>
        <p:xfrm>
          <a:off x="69239" y="880749"/>
          <a:ext cx="6719521" cy="7929180"/>
        </p:xfrm>
        <a:graphic>
          <a:graphicData uri="http://schemas.openxmlformats.org/drawingml/2006/table">
            <a:tbl>
              <a:tblPr firstRow="1" bandRow="1">
                <a:tableStyleId>{16D9F66E-5EB9-4882-86FB-DCBF35E3C3E4}</a:tableStyleId>
              </a:tblPr>
              <a:tblGrid>
                <a:gridCol w="2783697">
                  <a:extLst>
                    <a:ext uri="{9D8B030D-6E8A-4147-A177-3AD203B41FA5}">
                      <a16:colId xmlns:a16="http://schemas.microsoft.com/office/drawing/2014/main" val="3613879010"/>
                    </a:ext>
                  </a:extLst>
                </a:gridCol>
                <a:gridCol w="3935824">
                  <a:extLst>
                    <a:ext uri="{9D8B030D-6E8A-4147-A177-3AD203B41FA5}">
                      <a16:colId xmlns:a16="http://schemas.microsoft.com/office/drawing/2014/main" val="2163607104"/>
                    </a:ext>
                  </a:extLst>
                </a:gridCol>
              </a:tblGrid>
              <a:tr h="4320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black"/>
                          </a:solidFill>
                          <a:latin typeface="+mn-ea"/>
                          <a:ea typeface="+mn-ea"/>
                          <a:cs typeface="メイリオ" panose="020B0604030504040204" pitchFamily="50" charset="-128"/>
                        </a:rPr>
                        <a:t>制　度</a:t>
                      </a:r>
                    </a:p>
                  </a:txBody>
                  <a:tcPr marL="51435" marR="51435" marT="25718" marB="25718">
                    <a:lnR w="12700" cap="flat" cmpd="sng" algn="ctr">
                      <a:solidFill>
                        <a:srgbClr val="FF6F0D"/>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black"/>
                          </a:solidFill>
                          <a:latin typeface="+mn-ea"/>
                          <a:ea typeface="+mn-ea"/>
                          <a:cs typeface="メイリオ" panose="020B0604030504040204" pitchFamily="50" charset="-128"/>
                        </a:rPr>
                        <a:t>措　置</a:t>
                      </a:r>
                    </a:p>
                  </a:txBody>
                  <a:tcPr marL="51435" marR="51435" marT="25718" marB="25718">
                    <a:lnL w="12700" cap="flat" cmpd="sng" algn="ctr">
                      <a:solidFill>
                        <a:srgbClr val="FF6F0D"/>
                      </a:solidFill>
                      <a:prstDash val="solid"/>
                      <a:round/>
                      <a:headEnd type="none" w="med" len="med"/>
                      <a:tailEnd type="none" w="med" len="med"/>
                    </a:lnL>
                  </a:tcPr>
                </a:tc>
                <a:extLst>
                  <a:ext uri="{0D108BD9-81ED-4DB2-BD59-A6C34878D82A}">
                    <a16:rowId xmlns:a16="http://schemas.microsoft.com/office/drawing/2014/main" val="2143847112"/>
                  </a:ext>
                </a:extLst>
              </a:tr>
              <a:tr h="1280221">
                <a:tc>
                  <a:txBody>
                    <a:bodyPr/>
                    <a:lstStyle/>
                    <a:p>
                      <a:r>
                        <a:rPr kumimoji="1" lang="ja-JP" altLang="en-US" sz="1400" b="1" dirty="0"/>
                        <a:t>産後パパ育休</a:t>
                      </a:r>
                      <a:endParaRPr kumimoji="1" lang="en-US" altLang="ja-JP" sz="1400" b="1" dirty="0"/>
                    </a:p>
                    <a:p>
                      <a:r>
                        <a:rPr kumimoji="1" lang="ja-JP" altLang="en-US" sz="1400" b="1" dirty="0"/>
                        <a:t>・出生時育児休業給付金</a:t>
                      </a:r>
                      <a:endParaRPr kumimoji="1" lang="en-US" altLang="ja-JP" sz="1400" b="1" dirty="0"/>
                    </a:p>
                    <a:p>
                      <a:r>
                        <a:rPr kumimoji="1" lang="ja-JP" altLang="en-US" sz="1400" b="1" dirty="0"/>
                        <a:t>　賃金の</a:t>
                      </a:r>
                      <a:r>
                        <a:rPr kumimoji="1" lang="en-US" altLang="ja-JP" sz="1400" b="1" dirty="0"/>
                        <a:t>67</a:t>
                      </a:r>
                      <a:r>
                        <a:rPr kumimoji="1" lang="ja-JP" altLang="en-US" sz="1400" b="1" dirty="0"/>
                        <a:t>％</a:t>
                      </a:r>
                      <a:endParaRPr kumimoji="1" lang="en-US" altLang="ja-JP" sz="1400" b="1" dirty="0"/>
                    </a:p>
                    <a:p>
                      <a:r>
                        <a:rPr kumimoji="1" lang="ja-JP" altLang="en-US" sz="1400" b="1" dirty="0"/>
                        <a:t>・社会保険料免除</a:t>
                      </a:r>
                      <a:endParaRPr kumimoji="1" lang="en-US" altLang="ja-JP" sz="1400" b="1" dirty="0"/>
                    </a:p>
                    <a:p>
                      <a:r>
                        <a:rPr kumimoji="1" lang="ja-JP" altLang="en-US" sz="1400" b="1" dirty="0"/>
                        <a:t>・雇用保険料免除</a:t>
                      </a:r>
                      <a:endParaRPr kumimoji="1" lang="en-US" altLang="ja-JP" sz="1400" b="1" dirty="0">
                        <a:latin typeface="+mn-ea"/>
                        <a:ea typeface="+mn-ea"/>
                        <a:cs typeface="メイリオ" panose="020B0604030504040204" pitchFamily="50" charset="-128"/>
                      </a:endParaRPr>
                    </a:p>
                  </a:txBody>
                  <a:tcPr marL="51435" marR="51435" marT="25718" marB="25718">
                    <a:lnR w="12700" cap="flat" cmpd="sng" algn="ctr">
                      <a:solidFill>
                        <a:srgbClr val="FF6F0D"/>
                      </a:solidFill>
                      <a:prstDash val="solid"/>
                      <a:round/>
                      <a:headEnd type="none" w="med" len="med"/>
                      <a:tailEnd type="none" w="med" len="med"/>
                    </a:lnR>
                  </a:tcPr>
                </a:tc>
                <a:tc>
                  <a:txBody>
                    <a:bodyPr/>
                    <a:lstStyle/>
                    <a:p>
                      <a:r>
                        <a:rPr kumimoji="1" lang="ja-JP" altLang="en-US" sz="1200" b="1" dirty="0"/>
                        <a:t>・</a:t>
                      </a:r>
                      <a:r>
                        <a:rPr kumimoji="1" lang="ja-JP" altLang="en-US" sz="1200" b="1" dirty="0">
                          <a:solidFill>
                            <a:srgbClr val="FF0000"/>
                          </a:solidFill>
                        </a:rPr>
                        <a:t>子の出生後８週間以内に通算</a:t>
                      </a:r>
                      <a:r>
                        <a:rPr kumimoji="1" lang="en-US" altLang="ja-JP" sz="1200" b="1" dirty="0">
                          <a:solidFill>
                            <a:srgbClr val="FF0000"/>
                          </a:solidFill>
                        </a:rPr>
                        <a:t>4</a:t>
                      </a:r>
                      <a:r>
                        <a:rPr kumimoji="1" lang="ja-JP" altLang="en-US" sz="1200" b="1" dirty="0">
                          <a:solidFill>
                            <a:srgbClr val="FF0000"/>
                          </a:solidFill>
                        </a:rPr>
                        <a:t>週間までを</a:t>
                      </a:r>
                      <a:r>
                        <a:rPr kumimoji="1" lang="en-US" altLang="ja-JP" sz="1200" b="1" dirty="0">
                          <a:solidFill>
                            <a:srgbClr val="FF0000"/>
                          </a:solidFill>
                        </a:rPr>
                        <a:t>2</a:t>
                      </a:r>
                      <a:r>
                        <a:rPr kumimoji="1" lang="ja-JP" altLang="en-US" sz="1200" b="1" dirty="0">
                          <a:solidFill>
                            <a:srgbClr val="FF0000"/>
                          </a:solidFill>
                        </a:rPr>
                        <a:t>回に分割</a:t>
                      </a:r>
                      <a:r>
                        <a:rPr kumimoji="1" lang="ja-JP" altLang="en-US" sz="1200" b="1" dirty="0">
                          <a:solidFill>
                            <a:schemeClr val="tx1"/>
                          </a:solidFill>
                        </a:rPr>
                        <a:t>して産後パパ育休を取得できる。</a:t>
                      </a:r>
                      <a:endParaRPr kumimoji="1" lang="en-US" altLang="ja-JP" sz="1200" b="1" dirty="0">
                        <a:solidFill>
                          <a:schemeClr val="tx1"/>
                        </a:solidFill>
                      </a:endParaRPr>
                    </a:p>
                    <a:p>
                      <a:r>
                        <a:rPr kumimoji="1" lang="ja-JP" altLang="en-US" sz="1200" b="1" dirty="0"/>
                        <a:t>・労使協定を締結している場合のみ、休業中の就業可</a:t>
                      </a:r>
                      <a:endParaRPr kumimoji="1" lang="en-US" altLang="ja-JP" sz="1200" b="1" dirty="0"/>
                    </a:p>
                    <a:p>
                      <a:r>
                        <a:rPr kumimoji="1" lang="ja-JP" altLang="en-US" sz="1200" b="1" dirty="0"/>
                        <a:t>　（ただし就労日数などの上限あり）</a:t>
                      </a:r>
                      <a:endParaRPr kumimoji="1" lang="ja-JP" altLang="en-US" sz="1200" b="1" dirty="0">
                        <a:latin typeface="+mn-ea"/>
                        <a:ea typeface="+mn-ea"/>
                        <a:cs typeface="メイリオ" panose="020B0604030504040204" pitchFamily="50" charset="-128"/>
                      </a:endParaRPr>
                    </a:p>
                  </a:txBody>
                  <a:tcPr marL="51435" marR="51435" marT="25718" marB="25718">
                    <a:lnL w="12700" cap="flat" cmpd="sng" algn="ctr">
                      <a:solidFill>
                        <a:srgbClr val="FF6F0D"/>
                      </a:solidFill>
                      <a:prstDash val="solid"/>
                      <a:round/>
                      <a:headEnd type="none" w="med" len="med"/>
                      <a:tailEnd type="none" w="med" len="med"/>
                    </a:lnL>
                  </a:tcPr>
                </a:tc>
                <a:extLst>
                  <a:ext uri="{0D108BD9-81ED-4DB2-BD59-A6C34878D82A}">
                    <a16:rowId xmlns:a16="http://schemas.microsoft.com/office/drawing/2014/main" val="994382295"/>
                  </a:ext>
                </a:extLst>
              </a:tr>
              <a:tr h="1664903">
                <a:tc>
                  <a:txBody>
                    <a:bodyPr/>
                    <a:lstStyle/>
                    <a:p>
                      <a:r>
                        <a:rPr kumimoji="1" lang="ja-JP" altLang="en-US" sz="1400" b="1" dirty="0"/>
                        <a:t>育児休業</a:t>
                      </a:r>
                      <a:endParaRPr kumimoji="1" lang="en-US" altLang="ja-JP" sz="1400" b="1" dirty="0"/>
                    </a:p>
                    <a:p>
                      <a:r>
                        <a:rPr kumimoji="1" lang="ja-JP" altLang="en-US" sz="1400" b="1" dirty="0"/>
                        <a:t>・育児休業給付金</a:t>
                      </a:r>
                      <a:endParaRPr kumimoji="1" lang="en-US" altLang="ja-JP" sz="1400"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t>（（</a:t>
                      </a:r>
                      <a:r>
                        <a:rPr kumimoji="1" lang="en-US" altLang="ja-JP" sz="1400" b="1" dirty="0"/>
                        <a:t>180</a:t>
                      </a:r>
                      <a:r>
                        <a:rPr kumimoji="1" lang="ja-JP" altLang="en-US" sz="1400" b="1" dirty="0"/>
                        <a:t>日－出生時育児休業給付金</a:t>
                      </a:r>
                      <a:endParaRPr kumimoji="1" lang="en-US" altLang="ja-JP" sz="1400" b="1" dirty="0"/>
                    </a:p>
                    <a:p>
                      <a:r>
                        <a:rPr kumimoji="1" lang="ja-JP" altLang="en-US" sz="1400" b="1" dirty="0"/>
                        <a:t>支給日数）までは賃金の</a:t>
                      </a:r>
                      <a:r>
                        <a:rPr kumimoji="1" lang="en-US" altLang="ja-JP" sz="1400" b="1" dirty="0"/>
                        <a:t>67</a:t>
                      </a:r>
                      <a:r>
                        <a:rPr kumimoji="1" lang="ja-JP" altLang="en-US" sz="1400" b="1" dirty="0"/>
                        <a:t>％、それ以降は</a:t>
                      </a:r>
                      <a:r>
                        <a:rPr kumimoji="1" lang="en-US" altLang="ja-JP" sz="1400" b="1" dirty="0"/>
                        <a:t>50</a:t>
                      </a:r>
                      <a:r>
                        <a:rPr kumimoji="1" lang="ja-JP" altLang="en-US" sz="1400" b="1" dirty="0"/>
                        <a:t>％）</a:t>
                      </a:r>
                      <a:endParaRPr kumimoji="1" lang="en-US" altLang="ja-JP" sz="1400" b="1" dirty="0"/>
                    </a:p>
                    <a:p>
                      <a:r>
                        <a:rPr kumimoji="1" lang="ja-JP" altLang="en-US" sz="1400" b="1" dirty="0"/>
                        <a:t>・社会保険料免除</a:t>
                      </a:r>
                      <a:endParaRPr kumimoji="1" lang="en-US" altLang="ja-JP" sz="1400" b="1" dirty="0"/>
                    </a:p>
                    <a:p>
                      <a:r>
                        <a:rPr kumimoji="1" lang="ja-JP" altLang="en-US" sz="1400" b="1" dirty="0"/>
                        <a:t>・雇用保険料免除</a:t>
                      </a:r>
                      <a:endParaRPr kumimoji="1" lang="en-US" altLang="ja-JP" sz="1400" b="1" dirty="0">
                        <a:latin typeface="+mn-ea"/>
                        <a:ea typeface="+mn-ea"/>
                        <a:cs typeface="メイリオ" panose="020B0604030504040204" pitchFamily="50" charset="-128"/>
                      </a:endParaRPr>
                    </a:p>
                  </a:txBody>
                  <a:tcPr marL="51435" marR="51435" marT="25718" marB="25718"/>
                </a:tc>
                <a:tc>
                  <a:txBody>
                    <a:bodyPr/>
                    <a:lstStyle/>
                    <a:p>
                      <a:r>
                        <a:rPr kumimoji="1" lang="ja-JP" altLang="en-US" sz="1200" b="1" dirty="0">
                          <a:solidFill>
                            <a:schemeClr val="tx1"/>
                          </a:solidFill>
                        </a:rPr>
                        <a:t>・原則子が</a:t>
                      </a:r>
                      <a:r>
                        <a:rPr kumimoji="1" lang="ja-JP" altLang="en-US" sz="1200" b="1" dirty="0">
                          <a:solidFill>
                            <a:srgbClr val="FF0000"/>
                          </a:solidFill>
                        </a:rPr>
                        <a:t>１歳</a:t>
                      </a:r>
                      <a:r>
                        <a:rPr kumimoji="1" lang="ja-JP" altLang="en-US" sz="1200" b="1" dirty="0">
                          <a:solidFill>
                            <a:schemeClr val="tx1"/>
                          </a:solidFill>
                        </a:rPr>
                        <a:t>に達するまで、</a:t>
                      </a:r>
                      <a:r>
                        <a:rPr kumimoji="1" lang="ja-JP" altLang="en-US" sz="1200" b="1" dirty="0">
                          <a:solidFill>
                            <a:srgbClr val="FF0000"/>
                          </a:solidFill>
                        </a:rPr>
                        <a:t>２回に分割</a:t>
                      </a:r>
                      <a:r>
                        <a:rPr kumimoji="1" lang="ja-JP" altLang="en-US" sz="1200" b="1" dirty="0">
                          <a:solidFill>
                            <a:schemeClr val="tx1"/>
                          </a:solidFill>
                        </a:rPr>
                        <a:t>して育児休業を取得できる。</a:t>
                      </a:r>
                      <a:endParaRPr kumimoji="1" lang="en-US" altLang="ja-JP" sz="1200" b="1" dirty="0">
                        <a:solidFill>
                          <a:schemeClr val="tx1"/>
                        </a:solidFill>
                      </a:endParaRPr>
                    </a:p>
                    <a:p>
                      <a:r>
                        <a:rPr kumimoji="1" lang="ja-JP" altLang="en-US" sz="1200" b="1" dirty="0"/>
                        <a:t>　（保育所に入れないなどの場合、</a:t>
                      </a:r>
                      <a:r>
                        <a:rPr kumimoji="1" lang="ja-JP" altLang="en-US" sz="1200" b="1" dirty="0">
                          <a:solidFill>
                            <a:srgbClr val="FF0000"/>
                          </a:solidFill>
                        </a:rPr>
                        <a:t>最長２歳</a:t>
                      </a:r>
                      <a:r>
                        <a:rPr kumimoji="1" lang="ja-JP" altLang="en-US" sz="1200" b="1" dirty="0"/>
                        <a:t>まで）</a:t>
                      </a:r>
                      <a:endParaRPr kumimoji="1" lang="en-US" altLang="ja-JP" sz="1200" b="1" dirty="0"/>
                    </a:p>
                    <a:p>
                      <a:r>
                        <a:rPr kumimoji="1" lang="ja-JP" altLang="en-US" sz="1200" b="1" dirty="0"/>
                        <a:t>・父母ともに育児休業取得の場合、子が</a:t>
                      </a:r>
                      <a:r>
                        <a:rPr kumimoji="1" lang="ja-JP" altLang="en-US" sz="1200" b="1" dirty="0">
                          <a:solidFill>
                            <a:srgbClr val="FF0000"/>
                          </a:solidFill>
                        </a:rPr>
                        <a:t>１歳２か月</a:t>
                      </a:r>
                      <a:r>
                        <a:rPr kumimoji="1" lang="ja-JP" altLang="en-US" sz="1200" b="1" dirty="0"/>
                        <a:t>まで取得できる。（パパ・ママ育休プラス：</a:t>
                      </a:r>
                      <a:r>
                        <a:rPr lang="ja-JP" altLang="en-US" sz="1200" b="1" dirty="0">
                          <a:solidFill>
                            <a:schemeClr val="tx1"/>
                          </a:solidFill>
                        </a:rPr>
                        <a:t>取得期間は産後休業期間・産後パパ育休期間を含め１年間）</a:t>
                      </a:r>
                      <a:endParaRPr kumimoji="1" lang="en-US" altLang="ja-JP" sz="1200" b="1" dirty="0">
                        <a:solidFill>
                          <a:schemeClr val="tx1"/>
                        </a:solidFill>
                        <a:latin typeface="+mn-ea"/>
                        <a:ea typeface="+mn-ea"/>
                      </a:endParaRPr>
                    </a:p>
                  </a:txBody>
                  <a:tcPr marL="51435" marR="51435" marT="25718" marB="25718"/>
                </a:tc>
                <a:extLst>
                  <a:ext uri="{0D108BD9-81ED-4DB2-BD59-A6C34878D82A}">
                    <a16:rowId xmlns:a16="http://schemas.microsoft.com/office/drawing/2014/main" val="4215643806"/>
                  </a:ext>
                </a:extLst>
              </a:tr>
              <a:tr h="795043">
                <a:tc>
                  <a:txBody>
                    <a:bodyPr/>
                    <a:lstStyle/>
                    <a:p>
                      <a:r>
                        <a:rPr kumimoji="1" lang="ja-JP" altLang="en-US" sz="1400" b="1" dirty="0">
                          <a:latin typeface="+mn-ea"/>
                          <a:ea typeface="+mn-ea"/>
                          <a:cs typeface="メイリオ" panose="020B0604030504040204" pitchFamily="50" charset="-128"/>
                        </a:rPr>
                        <a:t>育児時間</a:t>
                      </a:r>
                    </a:p>
                  </a:txBody>
                  <a:tcPr marL="51435" marR="51435" marT="25718" marB="25718"/>
                </a:tc>
                <a:tc>
                  <a:txBody>
                    <a:bodyPr/>
                    <a:lstStyle/>
                    <a:p>
                      <a:r>
                        <a:rPr kumimoji="1" lang="ja-JP" altLang="en-US" sz="1200" b="1" dirty="0">
                          <a:solidFill>
                            <a:schemeClr val="tx1"/>
                          </a:solidFill>
                          <a:latin typeface="+mn-ea"/>
                          <a:ea typeface="+mn-ea"/>
                          <a:cs typeface="メイリオ" panose="020B0604030504040204" pitchFamily="50" charset="-128"/>
                        </a:rPr>
                        <a:t>１歳に満たない子を育てる女性従業員</a:t>
                      </a:r>
                      <a:endParaRPr kumimoji="1" lang="en-US" altLang="ja-JP" sz="1200" b="1" dirty="0">
                        <a:solidFill>
                          <a:schemeClr val="tx1"/>
                        </a:solidFill>
                        <a:latin typeface="+mn-ea"/>
                        <a:ea typeface="+mn-ea"/>
                        <a:cs typeface="メイリオ" panose="020B0604030504040204" pitchFamily="50" charset="-128"/>
                      </a:endParaRPr>
                    </a:p>
                    <a:p>
                      <a:r>
                        <a:rPr kumimoji="1" lang="ja-JP" altLang="en-US" sz="1200" b="1" dirty="0">
                          <a:solidFill>
                            <a:schemeClr val="tx1"/>
                          </a:solidFill>
                          <a:latin typeface="+mn-ea"/>
                          <a:ea typeface="+mn-ea"/>
                          <a:cs typeface="メイリオ" panose="020B0604030504040204" pitchFamily="50" charset="-128"/>
                        </a:rPr>
                        <a:t>・</a:t>
                      </a:r>
                      <a:r>
                        <a:rPr kumimoji="1" lang="ja-JP" altLang="en-US" sz="1200" b="1" dirty="0">
                          <a:solidFill>
                            <a:srgbClr val="FF0000"/>
                          </a:solidFill>
                          <a:latin typeface="+mn-ea"/>
                          <a:ea typeface="+mn-ea"/>
                          <a:cs typeface="メイリオ" panose="020B0604030504040204" pitchFamily="50" charset="-128"/>
                        </a:rPr>
                        <a:t>１日２回</a:t>
                      </a:r>
                      <a:r>
                        <a:rPr kumimoji="1" lang="ja-JP" altLang="en-US" sz="1200" b="1" dirty="0">
                          <a:solidFill>
                            <a:schemeClr val="tx1"/>
                          </a:solidFill>
                          <a:latin typeface="+mn-ea"/>
                          <a:ea typeface="+mn-ea"/>
                          <a:cs typeface="メイリオ" panose="020B0604030504040204" pitchFamily="50" charset="-128"/>
                        </a:rPr>
                        <a:t>、それぞれ</a:t>
                      </a:r>
                      <a:r>
                        <a:rPr kumimoji="1" lang="en-US" altLang="ja-JP" sz="1200" b="1" dirty="0">
                          <a:solidFill>
                            <a:srgbClr val="FF0000"/>
                          </a:solidFill>
                          <a:latin typeface="+mn-ea"/>
                          <a:ea typeface="+mn-ea"/>
                          <a:cs typeface="メイリオ" panose="020B0604030504040204" pitchFamily="50" charset="-128"/>
                        </a:rPr>
                        <a:t>30</a:t>
                      </a:r>
                      <a:r>
                        <a:rPr kumimoji="1" lang="ja-JP" altLang="en-US" sz="1200" b="1" dirty="0">
                          <a:solidFill>
                            <a:srgbClr val="FF0000"/>
                          </a:solidFill>
                          <a:latin typeface="+mn-ea"/>
                          <a:ea typeface="+mn-ea"/>
                          <a:cs typeface="メイリオ" panose="020B0604030504040204" pitchFamily="50" charset="-128"/>
                        </a:rPr>
                        <a:t>分</a:t>
                      </a:r>
                      <a:r>
                        <a:rPr kumimoji="1" lang="ja-JP" altLang="en-US" sz="1200" b="1" dirty="0">
                          <a:solidFill>
                            <a:schemeClr val="tx1"/>
                          </a:solidFill>
                          <a:latin typeface="+mn-ea"/>
                          <a:ea typeface="+mn-ea"/>
                          <a:cs typeface="メイリオ" panose="020B0604030504040204" pitchFamily="50" charset="-128"/>
                        </a:rPr>
                        <a:t>、授乳そのたの世話を行うための育児時間を請求できる。</a:t>
                      </a:r>
                      <a:endParaRPr kumimoji="1" lang="en-US" altLang="ja-JP" sz="1200" b="1" dirty="0">
                        <a:solidFill>
                          <a:schemeClr val="tx1"/>
                        </a:solidFill>
                        <a:latin typeface="+mn-ea"/>
                        <a:ea typeface="+mn-ea"/>
                        <a:cs typeface="メイリオ" panose="020B0604030504040204" pitchFamily="50" charset="-128"/>
                      </a:endParaRPr>
                    </a:p>
                  </a:txBody>
                  <a:tcPr marL="51435" marR="51435" marT="25718" marB="25718"/>
                </a:tc>
                <a:extLst>
                  <a:ext uri="{0D108BD9-81ED-4DB2-BD59-A6C34878D82A}">
                    <a16:rowId xmlns:a16="http://schemas.microsoft.com/office/drawing/2014/main" val="3556482467"/>
                  </a:ext>
                </a:extLst>
              </a:tr>
              <a:tr h="933149">
                <a:tc>
                  <a:txBody>
                    <a:bodyPr/>
                    <a:lstStyle/>
                    <a:p>
                      <a:r>
                        <a:rPr kumimoji="1" lang="ja-JP" altLang="en-US" sz="1400" b="1" dirty="0"/>
                        <a:t>子の看護休暇</a:t>
                      </a:r>
                      <a:endParaRPr kumimoji="1" lang="en-US" altLang="ja-JP" sz="1400" b="1" dirty="0"/>
                    </a:p>
                    <a:p>
                      <a:endParaRPr kumimoji="1" lang="ja-JP" altLang="en-US" sz="1400" b="1" dirty="0">
                        <a:latin typeface="+mn-ea"/>
                        <a:ea typeface="+mn-ea"/>
                        <a:cs typeface="メイリオ" panose="020B0604030504040204" pitchFamily="50" charset="-128"/>
                      </a:endParaRPr>
                    </a:p>
                  </a:txBody>
                  <a:tcPr marL="51435" marR="51435" marT="25718" marB="25718"/>
                </a:tc>
                <a:tc>
                  <a:txBody>
                    <a:bodyPr/>
                    <a:lstStyle/>
                    <a:p>
                      <a:r>
                        <a:rPr kumimoji="1" lang="ja-JP" altLang="en-US" sz="1200" b="1" dirty="0">
                          <a:solidFill>
                            <a:schemeClr val="tx1"/>
                          </a:solidFill>
                        </a:rPr>
                        <a:t>小学校就学前の子を養育する男女従業員</a:t>
                      </a:r>
                      <a:endParaRPr kumimoji="1" lang="en-US" altLang="ja-JP" sz="1200" b="1" dirty="0">
                        <a:solidFill>
                          <a:schemeClr val="tx1"/>
                        </a:solidFill>
                      </a:endParaRPr>
                    </a:p>
                    <a:p>
                      <a:r>
                        <a:rPr kumimoji="1" lang="ja-JP" altLang="en-US" sz="1200" b="1" dirty="0">
                          <a:solidFill>
                            <a:schemeClr val="tx1"/>
                          </a:solidFill>
                        </a:rPr>
                        <a:t>・</a:t>
                      </a:r>
                      <a:r>
                        <a:rPr kumimoji="1" lang="ja-JP" altLang="en-US" sz="1200" b="1" dirty="0">
                          <a:solidFill>
                            <a:srgbClr val="FF0000"/>
                          </a:solidFill>
                        </a:rPr>
                        <a:t>１年</a:t>
                      </a:r>
                      <a:r>
                        <a:rPr kumimoji="1" lang="ja-JP" altLang="en-US" sz="1200" b="1" dirty="0">
                          <a:solidFill>
                            <a:schemeClr val="tx1"/>
                          </a:solidFill>
                        </a:rPr>
                        <a:t>につき</a:t>
                      </a:r>
                      <a:r>
                        <a:rPr kumimoji="1" lang="ja-JP" altLang="en-US" sz="1200" b="1" dirty="0">
                          <a:solidFill>
                            <a:srgbClr val="FF0000"/>
                          </a:solidFill>
                        </a:rPr>
                        <a:t>５日</a:t>
                      </a:r>
                      <a:r>
                        <a:rPr kumimoji="1" lang="ja-JP" altLang="en-US" sz="1200" b="1" dirty="0">
                          <a:solidFill>
                            <a:schemeClr val="tx1"/>
                          </a:solidFill>
                        </a:rPr>
                        <a:t>、子どもが</a:t>
                      </a:r>
                      <a:r>
                        <a:rPr kumimoji="1" lang="ja-JP" altLang="en-US" sz="1200" b="1" dirty="0">
                          <a:solidFill>
                            <a:srgbClr val="FF0000"/>
                          </a:solidFill>
                        </a:rPr>
                        <a:t>２人</a:t>
                      </a:r>
                      <a:r>
                        <a:rPr kumimoji="1" lang="ja-JP" altLang="en-US" sz="1200" b="1" dirty="0">
                          <a:solidFill>
                            <a:schemeClr val="tx1"/>
                          </a:solidFill>
                        </a:rPr>
                        <a:t>以上なら</a:t>
                      </a:r>
                      <a:r>
                        <a:rPr kumimoji="1" lang="en-US" altLang="ja-JP" sz="1200" b="1" dirty="0">
                          <a:solidFill>
                            <a:srgbClr val="FF0000"/>
                          </a:solidFill>
                        </a:rPr>
                        <a:t>10</a:t>
                      </a:r>
                      <a:r>
                        <a:rPr kumimoji="1" lang="ja-JP" altLang="en-US" sz="1200" b="1" dirty="0">
                          <a:solidFill>
                            <a:srgbClr val="FF0000"/>
                          </a:solidFill>
                        </a:rPr>
                        <a:t>日</a:t>
                      </a:r>
                      <a:r>
                        <a:rPr kumimoji="1" lang="ja-JP" altLang="en-US" sz="1200" b="1" dirty="0">
                          <a:solidFill>
                            <a:schemeClr val="tx1"/>
                          </a:solidFill>
                        </a:rPr>
                        <a:t>、病気・けがをした子の看護又は子に予防接種・健康診断を受けさせるために、休暇を取得できる（取得単位は１日または時間単位）。</a:t>
                      </a:r>
                      <a:endParaRPr kumimoji="1" lang="en-US" altLang="ja-JP" sz="1200" b="1" dirty="0">
                        <a:solidFill>
                          <a:schemeClr val="tx1"/>
                        </a:solidFill>
                        <a:latin typeface="+mn-ea"/>
                        <a:ea typeface="+mn-ea"/>
                        <a:cs typeface="メイリオ" panose="020B0604030504040204" pitchFamily="50" charset="-128"/>
                      </a:endParaRPr>
                    </a:p>
                  </a:txBody>
                  <a:tcPr marL="51435" marR="51435" marT="25718" marB="25718"/>
                </a:tc>
                <a:extLst>
                  <a:ext uri="{0D108BD9-81ED-4DB2-BD59-A6C34878D82A}">
                    <a16:rowId xmlns:a16="http://schemas.microsoft.com/office/drawing/2014/main" val="611706048"/>
                  </a:ext>
                </a:extLst>
              </a:tr>
              <a:tr h="782622">
                <a:tc>
                  <a:txBody>
                    <a:bodyPr/>
                    <a:lstStyle/>
                    <a:p>
                      <a:r>
                        <a:rPr kumimoji="1" lang="ja-JP" altLang="en-US" sz="1400" b="1" dirty="0"/>
                        <a:t>所定外労働制限</a:t>
                      </a:r>
                      <a:endParaRPr kumimoji="1" lang="ja-JP" altLang="en-US" sz="1400" b="1" dirty="0">
                        <a:latin typeface="+mn-ea"/>
                        <a:ea typeface="+mn-ea"/>
                        <a:cs typeface="メイリオ" panose="020B0604030504040204" pitchFamily="50" charset="-128"/>
                      </a:endParaRPr>
                    </a:p>
                  </a:txBody>
                  <a:tcPr marL="51435" marR="51435" marT="25718" marB="25718"/>
                </a:tc>
                <a:tc>
                  <a:txBody>
                    <a:bodyPr/>
                    <a:lstStyle/>
                    <a:p>
                      <a:r>
                        <a:rPr kumimoji="1" lang="en-US" altLang="ja-JP" sz="1200" b="1" dirty="0"/>
                        <a:t>3</a:t>
                      </a:r>
                      <a:r>
                        <a:rPr kumimoji="1" lang="ja-JP" altLang="en-US" sz="1200" b="1" dirty="0"/>
                        <a:t>歳に満たない子を養育する男女従業員</a:t>
                      </a:r>
                      <a:endParaRPr kumimoji="1" lang="en-US" altLang="ja-JP" sz="1200" b="1" dirty="0"/>
                    </a:p>
                    <a:p>
                      <a:r>
                        <a:rPr kumimoji="1" lang="ja-JP" altLang="en-US" sz="1200" b="1" dirty="0"/>
                        <a:t>・会社は、労働者から請求があった場合は、</a:t>
                      </a:r>
                      <a:r>
                        <a:rPr kumimoji="1" lang="ja-JP" altLang="en-US" sz="1200" b="1" dirty="0">
                          <a:solidFill>
                            <a:srgbClr val="FF0000"/>
                          </a:solidFill>
                        </a:rPr>
                        <a:t>所定外労働</a:t>
                      </a:r>
                      <a:r>
                        <a:rPr kumimoji="1" lang="ja-JP" altLang="en-US" sz="1200" b="1" dirty="0"/>
                        <a:t>をさせてはならない。</a:t>
                      </a:r>
                      <a:endParaRPr kumimoji="1" lang="ja-JP" altLang="en-US" sz="1200" b="1" dirty="0">
                        <a:latin typeface="+mn-ea"/>
                        <a:ea typeface="+mn-ea"/>
                        <a:cs typeface="メイリオ" panose="020B0604030504040204" pitchFamily="50" charset="-128"/>
                      </a:endParaRPr>
                    </a:p>
                  </a:txBody>
                  <a:tcPr marL="51435" marR="51435" marT="25718" marB="25718"/>
                </a:tc>
                <a:extLst>
                  <a:ext uri="{0D108BD9-81ED-4DB2-BD59-A6C34878D82A}">
                    <a16:rowId xmlns:a16="http://schemas.microsoft.com/office/drawing/2014/main" val="1023119941"/>
                  </a:ext>
                </a:extLst>
              </a:tr>
              <a:tr h="720559">
                <a:tc>
                  <a:txBody>
                    <a:bodyPr/>
                    <a:lstStyle/>
                    <a:p>
                      <a:r>
                        <a:rPr kumimoji="1" lang="ja-JP" altLang="en-US" sz="1400" b="1" dirty="0"/>
                        <a:t>時間外労働制限</a:t>
                      </a:r>
                      <a:endParaRPr kumimoji="1" lang="ja-JP" altLang="en-US" sz="1400" b="1" dirty="0">
                        <a:latin typeface="+mn-ea"/>
                        <a:ea typeface="+mn-ea"/>
                        <a:cs typeface="メイリオ" panose="020B0604030504040204" pitchFamily="50" charset="-128"/>
                      </a:endParaRPr>
                    </a:p>
                  </a:txBody>
                  <a:tcPr marL="51435" marR="51435" marT="25718" marB="25718"/>
                </a:tc>
                <a:tc>
                  <a:txBody>
                    <a:bodyPr/>
                    <a:lstStyle/>
                    <a:p>
                      <a:r>
                        <a:rPr kumimoji="1" lang="ja-JP" altLang="en-US" sz="1200" b="1" dirty="0"/>
                        <a:t>小学校就学前までの子を養育する男女従業員</a:t>
                      </a:r>
                      <a:endParaRPr kumimoji="1" lang="en-US" altLang="ja-JP" sz="1200"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t>・会社は、労働者から請求があった場合は、</a:t>
                      </a:r>
                      <a:r>
                        <a:rPr kumimoji="1" lang="ja-JP" altLang="en-US" sz="1200" b="1" dirty="0">
                          <a:solidFill>
                            <a:srgbClr val="FF0000"/>
                          </a:solidFill>
                        </a:rPr>
                        <a:t>月</a:t>
                      </a:r>
                      <a:r>
                        <a:rPr kumimoji="1" lang="en-US" altLang="ja-JP" sz="1200" b="1" dirty="0">
                          <a:solidFill>
                            <a:srgbClr val="FF0000"/>
                          </a:solidFill>
                        </a:rPr>
                        <a:t>24</a:t>
                      </a:r>
                      <a:r>
                        <a:rPr kumimoji="1" lang="ja-JP" altLang="en-US" sz="1200" b="1" dirty="0">
                          <a:solidFill>
                            <a:srgbClr val="FF0000"/>
                          </a:solidFill>
                        </a:rPr>
                        <a:t>時間、年</a:t>
                      </a:r>
                      <a:r>
                        <a:rPr kumimoji="1" lang="en-US" altLang="ja-JP" sz="1200" b="1" dirty="0">
                          <a:solidFill>
                            <a:srgbClr val="FF0000"/>
                          </a:solidFill>
                        </a:rPr>
                        <a:t>150</a:t>
                      </a:r>
                      <a:r>
                        <a:rPr kumimoji="1" lang="ja-JP" altLang="en-US" sz="1200" b="1" dirty="0">
                          <a:solidFill>
                            <a:srgbClr val="FF0000"/>
                          </a:solidFill>
                        </a:rPr>
                        <a:t>時間</a:t>
                      </a:r>
                      <a:r>
                        <a:rPr kumimoji="1" lang="ja-JP" altLang="en-US" sz="1200" b="1" dirty="0"/>
                        <a:t>を超える</a:t>
                      </a:r>
                      <a:r>
                        <a:rPr kumimoji="1" lang="ja-JP" altLang="en-US" sz="1200" b="1" dirty="0">
                          <a:solidFill>
                            <a:srgbClr val="FF0000"/>
                          </a:solidFill>
                        </a:rPr>
                        <a:t>時間外労働</a:t>
                      </a:r>
                      <a:r>
                        <a:rPr kumimoji="1" lang="ja-JP" altLang="en-US" sz="1200" b="1" dirty="0"/>
                        <a:t>をさせてはならない。</a:t>
                      </a:r>
                      <a:endParaRPr kumimoji="1" lang="ja-JP" altLang="en-US" sz="1200" b="1" dirty="0">
                        <a:latin typeface="+mn-ea"/>
                        <a:ea typeface="+mn-ea"/>
                        <a:cs typeface="メイリオ" panose="020B0604030504040204" pitchFamily="50" charset="-128"/>
                      </a:endParaRPr>
                    </a:p>
                  </a:txBody>
                  <a:tcPr marL="51435" marR="51435" marT="25718" marB="25718"/>
                </a:tc>
                <a:extLst>
                  <a:ext uri="{0D108BD9-81ED-4DB2-BD59-A6C34878D82A}">
                    <a16:rowId xmlns:a16="http://schemas.microsoft.com/office/drawing/2014/main" val="3139709381"/>
                  </a:ext>
                </a:extLst>
              </a:tr>
              <a:tr h="720559">
                <a:tc>
                  <a:txBody>
                    <a:bodyPr/>
                    <a:lstStyle/>
                    <a:p>
                      <a:r>
                        <a:rPr kumimoji="1" lang="ja-JP" altLang="en-US" sz="1400" b="1" dirty="0"/>
                        <a:t>深夜業制限</a:t>
                      </a:r>
                      <a:endParaRPr kumimoji="1" lang="ja-JP" altLang="en-US" sz="1400" b="1" dirty="0">
                        <a:latin typeface="+mn-ea"/>
                        <a:ea typeface="+mn-ea"/>
                        <a:cs typeface="メイリオ" panose="020B0604030504040204" pitchFamily="50" charset="-128"/>
                      </a:endParaRPr>
                    </a:p>
                  </a:txBody>
                  <a:tcPr marL="51435" marR="51435" marT="25718" marB="25718"/>
                </a:tc>
                <a:tc>
                  <a:txBody>
                    <a:bodyPr/>
                    <a:lstStyle/>
                    <a:p>
                      <a:r>
                        <a:rPr kumimoji="1" lang="ja-JP" altLang="en-US" sz="1200" b="1" dirty="0"/>
                        <a:t>小学校就学前までの子を養育する男女従業員</a:t>
                      </a:r>
                      <a:endParaRPr kumimoji="1" lang="en-US" altLang="ja-JP" sz="1200"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t>・会社は、労働者から請求があった場合は、</a:t>
                      </a:r>
                      <a:r>
                        <a:rPr kumimoji="1" lang="ja-JP" altLang="en-US" sz="1200" b="1" dirty="0">
                          <a:solidFill>
                            <a:srgbClr val="FF0000"/>
                          </a:solidFill>
                        </a:rPr>
                        <a:t>深夜（</a:t>
                      </a:r>
                      <a:r>
                        <a:rPr kumimoji="1" lang="en-US" altLang="ja-JP" sz="1200" b="1" dirty="0">
                          <a:solidFill>
                            <a:srgbClr val="FF0000"/>
                          </a:solidFill>
                        </a:rPr>
                        <a:t>22</a:t>
                      </a:r>
                      <a:r>
                        <a:rPr kumimoji="1" lang="ja-JP" altLang="en-US" sz="1200" b="1" dirty="0">
                          <a:solidFill>
                            <a:srgbClr val="FF0000"/>
                          </a:solidFill>
                        </a:rPr>
                        <a:t>時～翌５時）労働</a:t>
                      </a:r>
                      <a:r>
                        <a:rPr kumimoji="1" lang="ja-JP" altLang="en-US" sz="1200" b="1" dirty="0">
                          <a:solidFill>
                            <a:schemeClr val="tx1"/>
                          </a:solidFill>
                        </a:rPr>
                        <a:t>をさせてはならない。</a:t>
                      </a:r>
                      <a:endParaRPr kumimoji="1" lang="ja-JP" altLang="en-US" sz="1200" b="1" dirty="0">
                        <a:latin typeface="+mn-ea"/>
                        <a:ea typeface="+mn-ea"/>
                        <a:cs typeface="メイリオ" panose="020B0604030504040204" pitchFamily="50" charset="-128"/>
                      </a:endParaRPr>
                    </a:p>
                  </a:txBody>
                  <a:tcPr marL="51435" marR="51435" marT="25718" marB="25718"/>
                </a:tc>
                <a:extLst>
                  <a:ext uri="{0D108BD9-81ED-4DB2-BD59-A6C34878D82A}">
                    <a16:rowId xmlns:a16="http://schemas.microsoft.com/office/drawing/2014/main" val="3372105454"/>
                  </a:ext>
                </a:extLst>
              </a:tr>
              <a:tr h="5465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t>短時間勤務制度</a:t>
                      </a:r>
                      <a:endParaRPr kumimoji="1" lang="en-US" altLang="ja-JP" sz="1400" b="1" dirty="0">
                        <a:latin typeface="+mn-ea"/>
                        <a:ea typeface="+mn-ea"/>
                      </a:endParaRPr>
                    </a:p>
                  </a:txBody>
                  <a:tcPr marL="51435" marR="51435" marT="25718" marB="2571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3</a:t>
                      </a:r>
                      <a:r>
                        <a:rPr kumimoji="1" lang="ja-JP" altLang="en-US" sz="1200" b="1" dirty="0">
                          <a:solidFill>
                            <a:schemeClr val="tx1"/>
                          </a:solidFill>
                        </a:rPr>
                        <a:t>歳に満たない子を養育する男女従業員</a:t>
                      </a:r>
                      <a:endParaRPr kumimoji="1" lang="en-US" altLang="ja-JP" sz="12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t>・会社は、</a:t>
                      </a:r>
                      <a:r>
                        <a:rPr kumimoji="1" lang="ja-JP" altLang="en-US" sz="1200" b="1" dirty="0">
                          <a:solidFill>
                            <a:srgbClr val="FF0000"/>
                          </a:solidFill>
                        </a:rPr>
                        <a:t>短時間勤務制度</a:t>
                      </a:r>
                      <a:r>
                        <a:rPr kumimoji="1" lang="ja-JP" altLang="en-US" sz="1200" b="1" dirty="0"/>
                        <a:t>（原則</a:t>
                      </a:r>
                      <a:r>
                        <a:rPr kumimoji="1" lang="ja-JP" altLang="en-US" sz="1200" b="1" dirty="0">
                          <a:solidFill>
                            <a:srgbClr val="FF0000"/>
                          </a:solidFill>
                        </a:rPr>
                        <a:t>１日６時間</a:t>
                      </a:r>
                      <a:r>
                        <a:rPr kumimoji="1" lang="ja-JP" altLang="en-US" sz="1200" b="1" dirty="0">
                          <a:solidFill>
                            <a:schemeClr val="tx1"/>
                          </a:solidFill>
                        </a:rPr>
                        <a:t>）を設けなければならない。</a:t>
                      </a:r>
                      <a:endParaRPr kumimoji="1" lang="en-US" altLang="ja-JP" sz="1200" b="1" dirty="0">
                        <a:solidFill>
                          <a:schemeClr val="tx1"/>
                        </a:solidFill>
                        <a:latin typeface="+mn-ea"/>
                        <a:ea typeface="+mn-ea"/>
                        <a:cs typeface="メイリオ" panose="020B0604030504040204" pitchFamily="50" charset="-128"/>
                      </a:endParaRPr>
                    </a:p>
                  </a:txBody>
                  <a:tcPr marL="51435" marR="51435" marT="25718" marB="25718"/>
                </a:tc>
                <a:extLst>
                  <a:ext uri="{0D108BD9-81ED-4DB2-BD59-A6C34878D82A}">
                    <a16:rowId xmlns:a16="http://schemas.microsoft.com/office/drawing/2014/main" val="666931405"/>
                  </a:ext>
                </a:extLst>
              </a:tr>
            </a:tbl>
          </a:graphicData>
        </a:graphic>
      </p:graphicFrame>
      <p:sp>
        <p:nvSpPr>
          <p:cNvPr id="3" name="正方形/長方形 2">
            <a:extLst>
              <a:ext uri="{FF2B5EF4-FFF2-40B4-BE49-F238E27FC236}">
                <a16:creationId xmlns:a16="http://schemas.microsoft.com/office/drawing/2014/main" id="{C1970932-BE8B-40CC-ABE9-40CBCD8C706A}"/>
              </a:ext>
            </a:extLst>
          </p:cNvPr>
          <p:cNvSpPr/>
          <p:nvPr/>
        </p:nvSpPr>
        <p:spPr>
          <a:xfrm>
            <a:off x="368658" y="251520"/>
            <a:ext cx="6228693" cy="504056"/>
          </a:xfrm>
          <a:prstGeom prst="rect">
            <a:avLst/>
          </a:prstGeom>
          <a:solidFill>
            <a:schemeClr val="bg1"/>
          </a:solid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300"/>
              </a:lnSpc>
            </a:pPr>
            <a:r>
              <a:rPr lang="ja-JP" altLang="en-US" sz="2000" b="1" dirty="0">
                <a:solidFill>
                  <a:schemeClr val="tx1"/>
                </a:solidFill>
                <a:latin typeface="ＭＳ Ｐゴシック" charset="-128"/>
                <a:ea typeface="ＭＳ Ｐゴシック" charset="-128"/>
              </a:rPr>
              <a:t>法律で定められている主な仕事と育児の両立制度・措置</a:t>
            </a:r>
          </a:p>
        </p:txBody>
      </p:sp>
      <p:sp>
        <p:nvSpPr>
          <p:cNvPr id="2" name="正方形/長方形 1">
            <a:extLst>
              <a:ext uri="{FF2B5EF4-FFF2-40B4-BE49-F238E27FC236}">
                <a16:creationId xmlns:a16="http://schemas.microsoft.com/office/drawing/2014/main" id="{02CE4406-F24C-4DC5-9CBB-86041472BC75}"/>
              </a:ext>
            </a:extLst>
          </p:cNvPr>
          <p:cNvSpPr/>
          <p:nvPr/>
        </p:nvSpPr>
        <p:spPr>
          <a:xfrm>
            <a:off x="44624" y="8848075"/>
            <a:ext cx="4752528" cy="2138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育児時間は労働基準法、その他は育児・介護休業法</a:t>
            </a:r>
          </a:p>
        </p:txBody>
      </p:sp>
    </p:spTree>
    <p:extLst>
      <p:ext uri="{BB962C8B-B14F-4D97-AF65-F5344CB8AC3E}">
        <p14:creationId xmlns:p14="http://schemas.microsoft.com/office/powerpoint/2010/main" val="33546275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1751</Words>
  <Application>Microsoft Office PowerPoint</Application>
  <PresentationFormat>画面に合わせる (4:3)</PresentationFormat>
  <Paragraphs>100</Paragraphs>
  <Slides>3</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ＭＳ Ｐゴシック</vt:lpstr>
      <vt:lpstr>ＭＳ ゴシック</vt:lpstr>
      <vt:lpstr>ＭＳ 明朝</vt:lpstr>
      <vt:lpstr>メイリオ</vt:lpstr>
      <vt:lpstr>游ゴシック</vt:lpstr>
      <vt:lpstr>Arial</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2022-03-01T01:39:57Z</dcterms:created>
  <dcterms:modified xsi:type="dcterms:W3CDTF">2022-03-01T01:40:09Z</dcterms:modified>
</cp:coreProperties>
</file>